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13.xml" ContentType="application/vnd.openxmlformats-officedocument.presentationml.notesSlide+xml"/>
  <Override PartName="/ppt/tags/tag51.xml" ContentType="application/vnd.openxmlformats-officedocument.presentationml.tags+xml"/>
  <Override PartName="/ppt/notesSlides/notesSlide14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15.xml" ContentType="application/vnd.openxmlformats-officedocument.presentationml.notesSlide+xml"/>
  <Override PartName="/ppt/tags/tag56.xml" ContentType="application/vnd.openxmlformats-officedocument.presentationml.tags+xml"/>
  <Override PartName="/ppt/notesSlides/notesSlide16.xml" ContentType="application/vnd.openxmlformats-officedocument.presentationml.notesSlide+xml"/>
  <Override PartName="/ppt/tags/tag57.xml" ContentType="application/vnd.openxmlformats-officedocument.presentationml.tags+xml"/>
  <Override PartName="/ppt/notesSlides/notesSlide17.xml" ContentType="application/vnd.openxmlformats-officedocument.presentationml.notesSlide+xml"/>
  <Override PartName="/ppt/tags/tag58.xml" ContentType="application/vnd.openxmlformats-officedocument.presentationml.tags+xml"/>
  <Override PartName="/ppt/notesSlides/notesSlide18.xml" ContentType="application/vnd.openxmlformats-officedocument.presentationml.notesSlide+xml"/>
  <Override PartName="/ppt/tags/tag59.xml" ContentType="application/vnd.openxmlformats-officedocument.presentationml.tags+xml"/>
  <Override PartName="/ppt/notesSlides/notesSlide19.xml" ContentType="application/vnd.openxmlformats-officedocument.presentationml.notesSlide+xml"/>
  <Override PartName="/ppt/tags/tag60.xml" ContentType="application/vnd.openxmlformats-officedocument.presentationml.tags+xml"/>
  <Override PartName="/ppt/notesSlides/notesSlide20.xml" ContentType="application/vnd.openxmlformats-officedocument.presentationml.notesSlide+xml"/>
  <Override PartName="/ppt/tags/tag61.xml" ContentType="application/vnd.openxmlformats-officedocument.presentationml.tags+xml"/>
  <Override PartName="/ppt/notesSlides/notesSlide21.xml" ContentType="application/vnd.openxmlformats-officedocument.presentationml.notesSlide+xml"/>
  <Override PartName="/ppt/tags/tag62.xml" ContentType="application/vnd.openxmlformats-officedocument.presentationml.tags+xml"/>
  <Override PartName="/ppt/notesSlides/notesSlide22.xml" ContentType="application/vnd.openxmlformats-officedocument.presentationml.notesSlide+xml"/>
  <Override PartName="/ppt/tags/tag63.xml" ContentType="application/vnd.openxmlformats-officedocument.presentationml.tags+xml"/>
  <Override PartName="/ppt/notesSlides/notesSlide23.xml" ContentType="application/vnd.openxmlformats-officedocument.presentationml.notesSlide+xml"/>
  <Override PartName="/ppt/tags/tag64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53" r:id="rId1"/>
  </p:sldMasterIdLst>
  <p:notesMasterIdLst>
    <p:notesMasterId r:id="rId26"/>
  </p:notesMasterIdLst>
  <p:sldIdLst>
    <p:sldId id="487" r:id="rId2"/>
    <p:sldId id="366" r:id="rId3"/>
    <p:sldId id="435" r:id="rId4"/>
    <p:sldId id="406" r:id="rId5"/>
    <p:sldId id="412" r:id="rId6"/>
    <p:sldId id="413" r:id="rId7"/>
    <p:sldId id="472" r:id="rId8"/>
    <p:sldId id="480" r:id="rId9"/>
    <p:sldId id="475" r:id="rId10"/>
    <p:sldId id="484" r:id="rId11"/>
    <p:sldId id="414" r:id="rId12"/>
    <p:sldId id="390" r:id="rId13"/>
    <p:sldId id="404" r:id="rId14"/>
    <p:sldId id="477" r:id="rId15"/>
    <p:sldId id="373" r:id="rId16"/>
    <p:sldId id="485" r:id="rId17"/>
    <p:sldId id="482" r:id="rId18"/>
    <p:sldId id="481" r:id="rId19"/>
    <p:sldId id="473" r:id="rId20"/>
    <p:sldId id="474" r:id="rId21"/>
    <p:sldId id="479" r:id="rId22"/>
    <p:sldId id="465" r:id="rId23"/>
    <p:sldId id="486" r:id="rId24"/>
    <p:sldId id="478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5B357DA9-B95B-C34C-AEF9-484404268A5B}">
          <p14:sldIdLst>
            <p14:sldId id="487"/>
            <p14:sldId id="366"/>
            <p14:sldId id="435"/>
            <p14:sldId id="406"/>
            <p14:sldId id="412"/>
            <p14:sldId id="413"/>
            <p14:sldId id="472"/>
            <p14:sldId id="480"/>
            <p14:sldId id="475"/>
            <p14:sldId id="484"/>
            <p14:sldId id="414"/>
            <p14:sldId id="390"/>
            <p14:sldId id="404"/>
            <p14:sldId id="477"/>
            <p14:sldId id="373"/>
            <p14:sldId id="485"/>
            <p14:sldId id="482"/>
            <p14:sldId id="481"/>
            <p14:sldId id="473"/>
            <p14:sldId id="474"/>
            <p14:sldId id="479"/>
            <p14:sldId id="465"/>
            <p14:sldId id="486"/>
            <p14:sldId id="4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5BAC"/>
    <a:srgbClr val="59D309"/>
    <a:srgbClr val="382FD9"/>
    <a:srgbClr val="0070C0"/>
    <a:srgbClr val="AC941D"/>
    <a:srgbClr val="FF2600"/>
    <a:srgbClr val="32A471"/>
    <a:srgbClr val="96D7C6"/>
    <a:srgbClr val="5AA7A7"/>
    <a:srgbClr val="318C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6" autoAdjust="0"/>
    <p:restoredTop sz="83008" autoAdjust="0"/>
  </p:normalViewPr>
  <p:slideViewPr>
    <p:cSldViewPr snapToGrid="0">
      <p:cViewPr varScale="1">
        <p:scale>
          <a:sx n="100" d="100"/>
          <a:sy n="100" d="100"/>
        </p:scale>
        <p:origin x="168" y="2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7T14:24:07.16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108 28 15751,'-5'1'0,"1"1"3794,1-2-3794,-1 0 1522,1 0-1522,-1 0 816,0 0-816,1 0 2692,-1 0-2692,0 0 0,0 0 0,-1 0 0,1 0 0,1 0 0,-1 0 0,1 0 0,-1 0 0,2 0 0,-1 0 0,-1 0 0,0 0 0,-1 0 0,-3 0 0,2 0 0,-2 0 0,5-2 0,3 1 0,6-2 0,0 1 0,24-4 0,-9 5 0,18-4 0,5 0-2372,-18 5 1,-1 0 2371,15-4 0,0 2 0,1 2 0,-8 0 0,-12 0 0,-7 0 0,-9 2 0,-5-2 0,-4 1 4743,0 0-4743,-1 1 0,-3-1 0,-14 8 0,0-7 0,-18 8 0,5-5 0,-6 0 0,7 1 0,-6-5 0,18 4 0,0-4 0,15 0 0,5-1 0,22 0 0,-8 0 0,22 0 0,-7 0 0,-5 0 0,9 0 0,-16 0 0,4 0 0,-10 0 0,-1 0 0,-4 0 0,-3 2 0,-1-2 0,-1 4 0,-4-2 0,2 2 0,-1-2 0,20-6 0,-7-1 0,15-3 0,-14 2 0,-3 4 0,-3 0 0,0 2 0,-3-3 0,2 3 0,-2-2 0,1 1 0,0 0 0,0 1 0,-1-2 0,-1 6 0,0-5 0,-1 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17T14:24:07.16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196 46 24575,'5'0'0,"0"0"0,6 0 0,-4 0 0,3 0 0,-2 0 0,-2 0 0,5 0 0,-4 0 0,1 0 0,1 0 0,-1 0 0,2 1 0,-5 0 0,1-1 0,-3 2 0,1-2 0,0 2 0,0-2 0,0 1 0,-2 0 0,1-1 0,0 0 0,1 0 0,1 0 0,-1 0 0,5 0 0,-1 0 0,0 0 0,1 0 0,-5 0 0,5 0 0,-2 0 0,11 0 0,-7 0 0,5 0 0,-8 0 0,-4 0 0,-2 0 0,6 0 0,0 0 0,11 0 0,1 0 0,7 3 0,0-2 0,6 2 0,2-3 0,-1 0 0,-1 0 0,-6 0 0,-9 0 0,-3 0 0,-9 0 0,-2-1 0,0 1 0,-1-2 0,0 2 0,0-1 0,0 0 0,1 1 0,1 0 0,-1 0 0,4 0 0,1 0 0,4 0 0,-4 0 0,3 0 0,4 0 0,-5 0 0,13 0 0,-16 0 0,17 0 0,-18 0 0,17 0 0,-17 0 0,8 0 0,-11 0 0,2 0 0,-3 0 0,1 0 0,-4 0 0,-11 2 0,5-1 0,-8 2 0,-13-3 0,13 1 0,-24 0 0,5 5 0,-3-5 0,-5 3 0,2-4 0,10 0 0,-4 0 0,6 0 0,7 0 0,-6 0 0,12 0 0,-5-1 0,6 0 0,5-1 0,-3 2 0,5 0 0,-2-1 0,3 1 0,1-2 0,-1 2 0,-3 0 0,4 0 0,-4 0 0,5 0 0,-6 0 0,5 0 0,-8 0 0,7 0 0,-7 0 0,6 0 0,-6 0 0,6 0 0,-2 0 0,-14 0 0,14-1 0,-16 1 0,14-2 0,-2 2 0,-2 0 0,-5 0 0,-7 0 0,5 0 0,-4 0 0,15 0 0,1 0 0,5 0 0,0 0 0,0 0 0,1 0 0,-2 0 0,1 0 0,-1 0 0,0 0 0,-1 0 0,0 0 0,2 0 0,-2 0 0,1 0 0,0 0 0,0 0 0,0 0 0,1 0 0,-3 0 0,3 0 0,0 0 0,1 0 0,0 0 0,0 0 0,-4 0 0,1 0 0,-6 0 0,-3 0 0,5 0 0,-5 0 0,12 0 0,-3 0 0,3 0 0,-2 0 0,3 0 0,-1 0 0,-1 0 0,-1 0 0,-3 0 0,1 0 0,-1 0 0,3 0 0,4 0 0,6 0 0,3 0 0,13 0 0,12 0 0,-10 0 0,2 0-580,4 0 1,-1 0 579,3 0 0,0 0 0,-1 0 0,1 0-961,4 0 0,0 0 961,3 0 0,1 0 0,3 0 0,-1 0 0,-8 2 0,-1 0 0,8-2 0,-2 1 0,2 5 0,-5-5 0,1-1-943,-4 6 943,-9-6 0,-1 1 0,5 5 0,6-6 0,-11 4 0,3-4 986,-15 0-986,-2 0 1927,-4 0-1927,0 0 1111,0 0-1111,-1 0 0,0 0 0,0 0 0,-1 0 0,2 0 0,-1 0 0,2 0 0,-1 0 0,5 0 0,6 0 0,-6 0 0,16 0 0,-19 0 0,12 0 0,-12 0 0,3 0 0,-6 0 0,1 0 0,-1 0 0,-1 0 0,1 0 0,1 0 0,-2 0 0,2 0 0,1 0 0,-1 0 0,0 0 0,-4 0 0,-6 0 0,0 0 0,-12 0 0,0 0 0,-15 3 0,11-2 0,0 2 0,0 1 0,-9 1 0,2 0 0,-1 0-715,7-3 1,2 0 714,-6 1 0,0-1 0,-3 0 0,0 1 0,7-3 0,0 1 0,-7 1 0,1 0 0,-12-2 0,6 0 0,2-3 0,12 2 0,5-2 0,8 2 0,4 1 0,4-1 0,6 1 0,22 0 0,3 0 0,-2 0 0,2 0-313,-4 0 0,3 0 313,6-2 0,3-1 0,2 2 0,2 1-877,-13-1 1,0-2 0,0 2 876,1 1 0,-1 0 0,1 0 0,-1 0 0,0 0 0,0 0-416,10 0 1,-3 0 415,-12 0 0,-2 0 0,3 0 0,-3 0 0,-10 0 1668,12 0-1668,-17 0 2770,-1 0-2770,-4 0 1077,0 0-1077,0 0 0,0 0 0,0 0 0,-2 1 0,-1 1 0,-2 0 0,-1 0 0,-6-1 0,-19 8 0,11-7 0,-21 9 0,17-10 0,-12 6 0,5-6 0,2 2 0,-6-3 0,20 0 0,-8 0 0,20 0 0,0 0 0,3 0 0,5-2 0,-1 0 0,19-5 0,9 1 0,7 1-624,-19 1 0,2 0 624,2 4 0,-1 0 0,12-4-170,-11 2 0,-2 1 170,3 0 0,-4-3 0,-9 4 0,-10 0 0,-3-2 1226,-2 0-1226,-1-1 362,-3-3-362,0 1 0,1 1 0,-2-2 0,2 3 0,-3-3 0,3 5 0,-3-5 0,3 6 0,-2-3 0,2 3 0,-6 0 0,5 0 0,-7 0 0,5 2 0,-2-1 0,-1 3 0,2-1 0,-2 1 0,0-1 0,3-2 0,-3 3 0,-6-4 0,7 3 0,-7-3 0,11 1 0,3-1 0,8-2 0,2 0 0,5-1 0,-2 0 0,-3 2 0,-1-2 0,-1 3 0,-6-2 0,-6 2 0,-9 4 0,1-2 0,-19 1 0,10 3 0,-11-6 0,6 3 0,6-3 0,5 0 0,8 0 0,6-1 0,2-2 0,2 0 0,3-3 0,1 3 0,9-6 0,8 3 0,12-8 0,-9 7 0,11-4 0,-28 7 0,22-3 0,-14 5 0,0-1 0,-3 3 0,-14 0 0,0 0 0,-4 0 0,1 0 0,-10 0 0,6 0 0,-8 1 0,-7-1 0,13 2 0,-35-2 0,30 0 0,-14 0 0,16 0 0,5 0 0,1-2 0,3 1 0,4-1 0,-1 0 0,4 1 0,-2 0 0,1 0 0,3 1 0,2-2 0,1 2 0,1 0 0,1 0 0,-4 0 0,1 0 0,-7 0 0,-1 0 0,-3 2 0,-2-2 0,1 1 0,-2 0 0,2 0 0,-5 2 0,5-1 0,-3 0 0,4-1 0,2-1 0,6 2 0,4-2 0,4 2 0,-1-2 0,7 0 0,-5 2 0,5-1 0,-9 0 0,-1 1 0,-5-2 0,0 2 0,-1-2 0,-1 0 0,0 1 0,0 0 0,1-1 0,-1 0 0,6 2 0,0-2 0,11 3 0,-4-2 0,4 2 0,-7-1 0,-2 0 0,-2-1 0,-3-1 0,-1 2 0,-4-2 0,-7 0 0,1 0 0,-21 0 0,14 0 0,-25 0 0,16 0 0,0 1 0,-1 2 0,-1-2 0,-5 1 0,1-1 0,12-1 0,-21 0 0,28 0 0,-2 0 0,5 0 0,5-1 0,4-1 0,0 0 0,6-4 0,-1 2 0,5-2 0,0 2 0,12-5 0,-3 2 0,5-3 0,-11 5 0,-8 3 0,-4 0 0,-2 1 0,-2 0 0,-3 1 0,0 0 0,-1 1 0,1 0 0,-3 1 0,2-2 0,-5 3 0,4-1 0,-4 0 0,4 0 0,1-1 0,-1 2 0,2-3 0,0 3 0,3-3 0,3 1 0,10-1 0,-2 0 0,21 0 0,-4 0 0,1 0 0,2 0 0,-4 0 0,-8 0 0,6 0 0,-23 0 0,1 0 0,-17 3 0,6-2 0,-23 2 0,6-3 0,-3 1 0,-17 0 0,15 1 0,-1-1 0,6-1 0,19 2 0,-4-2 0,6 1 0,-1-1 0,4 2 0,4-2 0,6-2 0,16 2 0,-3-5 0,18 4 0,-17-3 0,1 0-954,13 3 954,-8-1 0,1 0 0,-5-1 0,-1 2 0,20-1 0,-20 0 0,-3 0 0,0 2 0,-5 0 0,-8 0 0,-7 0 0,-2 0 0,-2 0 0,-1 1 954,-1 0-954,-3 2 0,2-3 0,-13 2 0,8 0 0,-20-1 0,15 0 0,-28-1 0,26 0 0,-10 0 0,3 0 0,16 0 0,-13 0 0,18 0 0,0 0 0,0 0 0,1 0 0,-1 2 0,0-2 0,-5 3 0,-1-2 0,2 2 0,-3-3 0,2 3 0,-1-2 0,3 0 0,3-1 0,0 2 0,1-2 0,-1 2 0,-4-1 0,3 2 0,-20 0 0,6 2 0,-5 0 0,-13 2 0,10-6-497,2 3 1,-3 0 496,3-3 0,1-1 0,-13 6 0,12-6 0,0 1 0,-12 4 0,1-3 0,11 1 0,0 2 0,-11-1 0,3 2 0,2 0 0,24-6 0,-2 4 0,5-4 0,-1 1 993,4 0-993,-2 0 0,2-1 0,-2 2 0,0-2 0,2 2 0,-1-2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11A89-C495-C418-855C-D38E8CC1A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7BEE2DA-387F-78A8-92D5-CC0B793384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E1EAF4A-A5D5-B842-097D-2E8F700E7C0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0380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D1E8F-EFCB-577F-D40A-812349E1E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7A8F2CC-AFC0-A366-4760-1B0BF00FD7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B3C9055-1FC4-0821-F353-4C5BD66563EA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53193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8007A-351B-C023-35CD-4B013F44D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C36D7C0-4058-39BA-9FAD-DDA08B308C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0017D9-54B3-DE59-CC75-AB8BD035B71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7696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C1C8E-8F9F-958B-70FE-DCD16CF0D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2E3AEF3-E19D-0F3D-2F81-C9AA7DDEF1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DC06600-E10D-F5D7-2D80-AE559CD6F17F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66954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7DD347-2322-45B5-2689-28A916050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5FAFAC62-8538-7B35-AFA8-66E131AD03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9C08A99-1308-C020-3034-742A144B7FA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060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A3FB8-3CF8-0FD0-1700-00204818A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EF7F571-2682-8475-F0A2-6BF3066F23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E1FD523-45E9-DC47-6E5E-B39D165C3CBA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77827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1A64E-6A27-67E6-BE67-EC1FF2111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A1D65BD-1F50-FB18-782B-DEAE71AEAA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6570E53-5839-E7AB-F50F-3E8D1364FF06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32163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44F3A-2205-82F6-227C-1DBCFE3A4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348357E-4260-832E-D002-F81A250EC8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407E9D-CFB9-A5A7-29BC-DCB79DE89B33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353046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535E5-E386-16C8-AE65-7112C542F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210667A8-46AB-838C-84B3-840F3A2D0E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5C775A0A-ACC8-5AA0-A1E0-FC03BDB13DEE}"/>
                  </a:ext>
                </a:extLst>
              </p:cNvPr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5C775A0A-ACC8-5AA0-A1E0-FC03BDB13DEE}"/>
                  </a:ext>
                </a:extLst>
              </p:cNvPr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首先来看一下量子数为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𝟎^(−−)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 的</a:t>
                </a:r>
                <a:r>
                  <a:rPr kumimoji="1" lang="zh-CN" altLang="en-US" b="1" i="0">
                    <a:latin typeface="Cambria Math" panose="02040503050406030204" pitchFamily="18" charset="0"/>
                  </a:rPr>
                  <a:t>𝑫 ̅_</a:t>
                </a:r>
                <a:r>
                  <a:rPr kumimoji="1" lang="en-US" altLang="zh-CN" b="1" i="0">
                    <a:latin typeface="Cambria Math" panose="02040503050406030204" pitchFamily="18" charset="0"/>
                  </a:rPr>
                  <a:t>𝒔 𝑫𝑲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三体系统，这个系统的具有奇特的量子数，并且由于</a:t>
                </a:r>
                <a:r>
                  <a:rPr kumimoji="1" lang="en-US" altLang="zh-CN" b="1" i="0">
                    <a:latin typeface="Cambria Math" panose="02040503050406030204" pitchFamily="18" charset="0"/>
                  </a:rPr>
                  <a:t>𝑫 ̅_𝒔 𝑫_𝒔𝟎^</a:t>
                </a:r>
                <a:r>
                  <a:rPr kumimoji="1" lang="zh-CN" altLang="en-US" b="1" i="0">
                    <a:latin typeface="Cambria Math" panose="02040503050406030204" pitchFamily="18" charset="0"/>
                  </a:rPr>
                  <a:t>∗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之间不存在束缚态，因此不会与两体系统混合。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这里我们利用接触项来描述两体相互作用。相互作用统一写为高斯形式，有效力程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b2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取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0.5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和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1.0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fm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两种情况，相互作用强度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Ca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通过拟合相应的两体散射数据得到。具体是利用</a:t>
                </a:r>
                <a:r>
                  <a:rPr lang="zh-CN" altLang="zh-CN" sz="1200" b="1" dirty="0"/>
                  <a:t>Numerov</a:t>
                </a:r>
                <a:r>
                  <a:rPr lang="zh-CN" altLang="en-US" sz="1200" b="1" dirty="0"/>
                  <a:t> 方法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求解薛定谔方程得到相应的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S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矩阵，来将势能和散射数据联系起来。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+mn-ea"/>
                  <a:cs typeface="宋体" panose="02010600030101010101" pitchFamily="2" charset="-122"/>
                  <a:sym typeface="+mn-ea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对于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散射，我们考虑了</a:t>
                </a:r>
                <a:r>
                  <a:rPr kumimoji="1" lang="en-US" altLang="zh-CN" i="0">
                    <a:latin typeface="Cambria Math" panose="02040503050406030204" pitchFamily="18" charset="0"/>
                  </a:rPr>
                  <a:t>𝑐𝑠 ̅</a:t>
                </a:r>
                <a:r>
                  <a:rPr kumimoji="1" lang="zh-CN" altLang="en-US" dirty="0"/>
                  <a:t>裸态的影响，对角项相互作用我们采用相同的形式，根据介子交换理论，</a:t>
                </a:r>
                <a:r>
                  <a:rPr kumimoji="1" lang="en-US" altLang="zh-CN" dirty="0"/>
                  <a:t>DK</a:t>
                </a:r>
                <a:r>
                  <a:rPr kumimoji="1" lang="zh-CN" altLang="en-US" dirty="0"/>
                  <a:t>与裸态的相互作用力程应该小于</a:t>
                </a:r>
                <a:r>
                  <a:rPr kumimoji="1" lang="en-US" altLang="zh-CN" dirty="0"/>
                  <a:t>DK</a:t>
                </a:r>
                <a:r>
                  <a:rPr kumimoji="1" lang="zh-CN" altLang="en-US" dirty="0"/>
                  <a:t>的相互作用力程，因此这里我们取</a:t>
                </a:r>
                <a:r>
                  <a:rPr kumimoji="1" lang="en-US" altLang="zh-CN" sz="1200" i="0">
                    <a:latin typeface="Cambria Math" panose="02040503050406030204" pitchFamily="18" charset="0"/>
                  </a:rPr>
                  <a:t>𝑏^′</a:t>
                </a:r>
                <a:r>
                  <a:rPr kumimoji="1" lang="en-US" altLang="zh-CN" sz="1200" b="0" i="0">
                    <a:latin typeface="Cambria Math" panose="02040503050406030204" pitchFamily="18" charset="0"/>
                  </a:rPr>
                  <a:t>=0.4</a:t>
                </a:r>
                <a:r>
                  <a:rPr kumimoji="1" lang="zh-CN" altLang="en-US" sz="1200" b="0" i="0">
                    <a:latin typeface="Cambria Math" panose="02040503050406030204" pitchFamily="18" charset="0"/>
                  </a:rPr>
                  <a:t> </a:t>
                </a:r>
                <a:r>
                  <a:rPr kumimoji="1" lang="en-US" altLang="zh-CN" sz="1200" i="0">
                    <a:latin typeface="Cambria Math" panose="02040503050406030204" pitchFamily="18" charset="0"/>
                  </a:rPr>
                  <a:t>fm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，然后通过同时拟合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的散射长度和有效力程来确定</a:t>
                </a:r>
                <a:r>
                  <a:rPr kumimoji="1" lang="en-US" altLang="zh-CN" b="1" i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𝑪_𝒂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和</a:t>
                </a:r>
                <a:r>
                  <a:rPr kumimoji="1" lang="en-US" altLang="zh-CN" sz="1200" i="0">
                    <a:latin typeface="Cambria Math" panose="02040503050406030204" pitchFamily="18" charset="0"/>
                  </a:rPr>
                  <a:t>𝐶^′</a:t>
                </a:r>
                <a:r>
                  <a:rPr lang="zh-CN" altLang="en-US" b="0" spc="-1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，这里给出了通过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这一散射数据提取出的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相互作用，计算得到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的束缚能约为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30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MeV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，考虑</a:t>
                </a:r>
                <a:r>
                  <a:rPr kumimoji="1" lang="en-US" altLang="zh-CN" i="0">
                    <a:latin typeface="Cambria Math" panose="02040503050406030204" pitchFamily="18" charset="0"/>
                  </a:rPr>
                  <a:t>𝑐𝑠 ̅</a:t>
                </a:r>
                <a:r>
                  <a:rPr kumimoji="1" lang="zh-CN" altLang="en-US" dirty="0"/>
                  <a:t>裸态的影响后，束缚能约为</a:t>
                </a:r>
                <a:r>
                  <a:rPr kumimoji="1" lang="en-US" altLang="zh-CN" dirty="0"/>
                  <a:t>41</a:t>
                </a:r>
                <a:r>
                  <a:rPr kumimoji="1" lang="zh-CN" altLang="en-US" dirty="0"/>
                  <a:t> </a:t>
                </a:r>
                <a:r>
                  <a:rPr kumimoji="1" lang="en-US" altLang="zh-CN" dirty="0"/>
                  <a:t>MeV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,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其中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分子态的占比大约为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70%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，这与大多数的格点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QCD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结果都是相符的。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根据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手征微扰理论，在领头阶，</a:t>
                </a:r>
                <a:r>
                  <a:rPr kumimoji="1" lang="en-US" altLang="zh-CN" b="0" i="0">
                    <a:latin typeface="Cambria Math" panose="02040503050406030204" pitchFamily="18" charset="0"/>
                  </a:rPr>
                  <a:t>𝐷 ̅_𝑠 𝐾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相互作用是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相互作用的一半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0530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393A5-926D-753D-9B5B-DC688ADCF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CB9AF49-4700-7992-9DC1-AE5F2DE975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04A0367-097C-6923-50DA-085E1299E7AA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b="0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42710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B6CAE-D322-C631-EF34-3CDEB0010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8CA0FA8-76E9-1EC8-3BAF-0F2F088413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2BCE66A2-FBD1-BAEC-8154-FED5E3196878}"/>
                  </a:ext>
                </a:extLst>
              </p:cNvPr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2BCE66A2-FBD1-BAEC-8154-FED5E3196878}"/>
                  </a:ext>
                </a:extLst>
              </p:cNvPr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这里给出了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̅_𝒔 𝑫𝑲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 </a:t>
                </a:r>
                <a:r>
                  <a:rPr kumimoji="1" lang="zh-CN" altLang="en-US" sz="1200" b="1" dirty="0"/>
                  <a:t>束缚能与均方根半径的结果，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相互作用的误差对于定性结果的影响不大，因此这里只考虑了中心值。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+mn-ea"/>
                  <a:cs typeface="宋体" panose="02010600030101010101" pitchFamily="2" charset="-122"/>
                  <a:sym typeface="+mn-ea"/>
                </a:endParaRPr>
              </a:p>
              <a:p>
                <a:r>
                  <a:rPr kumimoji="1" lang="zh-CN" altLang="en-US" sz="1200" b="1" dirty="0"/>
                  <a:t>在这幅图中，横坐标是排斥三体相互作用的强度，上面的曲线是变分法得到的束缚能，中间的是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̅_𝒔 𝑲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之间的均方根半径，最下面的是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之间的均方根半径。蓝色和红色的线分别表示的是两体相互作用中有效力程为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0.5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和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1.0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时的情况，虚线和实线分别表示的是三体相互作用中有效力程为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0.3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和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0.5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时候的情况。可以看出，不同有效力程组合得到的结果趋势是一致的。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当不存在三体相互作用时，存在一个束缚能为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40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～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50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MeV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，空间尺度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1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～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2fm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̅_𝒔 𝑫𝑲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 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三体束缚态。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随着三体排斥相互作用的增强，体系的束缚能逐渐减小并最终趋于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两体束缚态，并且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̅_𝒔 𝑲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之间的均方根半径持续增大，并趋于发散，同时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之间的均方根半径仍然保持有限，这意味着足够大的三体力会将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̅_𝒔 𝑫𝑲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 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三体束缚态变为一个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DK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束缚态和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̅_𝒔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介子之间的散射态。如图所示，这一散射态被限制在了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GEM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变分空间中。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然而三体排斥相互作用的强度大于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1000MeV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在物理上或直觉上显得不合理，那么当强度在几十或几百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MeV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时，三体排斥相互作用不影响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̅_𝒔 𝑫𝑲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 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三体系统的束缚状态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，其期望值占总的势能期望值不到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4%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+mn-ea"/>
                  <a:cs typeface="宋体" panose="02010600030101010101" pitchFamily="2" charset="-122"/>
                  <a:sym typeface="+mn-ea"/>
                </a:endParaRPr>
              </a:p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因此在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̅_𝒔 𝑫𝑲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 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三体系统中，三体力的贡献非常小。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+mn-ea"/>
                  <a:cs typeface="宋体" panose="02010600030101010101" pitchFamily="2" charset="-122"/>
                  <a:sym typeface="+mn-ea"/>
                </a:endParaRPr>
              </a:p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这主要是由于在这一三体系统中，两体相互作用整体较强。那么如果一个三体系统中的两体相互作用不那么强，三体力的贡献可能就会突显出来。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+mn-ea"/>
                  <a:cs typeface="宋体" panose="02010600030101010101" pitchFamily="2" charset="-122"/>
                  <a:sym typeface="+mn-ea"/>
                </a:endParaRPr>
              </a:p>
              <a:p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1090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69785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654F5D-A3C3-9842-A9BB-A8141C883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2873606-3430-7F21-17E6-3CFF47F215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F9346505-F748-2E78-D5F1-AFE16F936DF2}"/>
                  </a:ext>
                </a:extLst>
              </p:cNvPr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F9346505-F748-2E78-D5F1-AFE16F936DF2}"/>
                  </a:ext>
                </a:extLst>
              </p:cNvPr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r>
                  <a:rPr kumimoji="0" lang="zh-CN" altLang="en-US" sz="1200" b="0" i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因此我们就构造了 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̅^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∗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 𝑫</a:t>
                </a:r>
                <a:r>
                  <a:rPr kumimoji="1" lang="en-US" altLang="zh-CN" sz="1200" b="1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𝜼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这一三体系统，其量子数为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𝟏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^(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−+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)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，同样也是一个奇特量子数。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两体相互作用通过相应的散射数据定出，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这里我们定出的</a:t>
                </a:r>
                <a:r>
                  <a:rPr kumimoji="1" lang="en-US" altLang="zh-CN" i="0">
                    <a:latin typeface="Cambria Math" panose="02040503050406030204" pitchFamily="18" charset="0"/>
                  </a:rPr>
                  <a:t>𝐷 ̅^</a:t>
                </a:r>
                <a:r>
                  <a:rPr kumimoji="1" lang="zh-CN" altLang="en-US" i="0">
                    <a:latin typeface="Cambria Math" panose="02040503050406030204" pitchFamily="18" charset="0"/>
                  </a:rPr>
                  <a:t>∗</a:t>
                </a:r>
                <a:r>
                  <a:rPr kumimoji="1" lang="en-US" altLang="zh-CN" i="0">
                    <a:latin typeface="Cambria Math" panose="02040503050406030204" pitchFamily="18" charset="0"/>
                  </a:rPr>
                  <a:t> 𝐷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相互作用对应的两体系统的束缚能为十几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MeV</a:t>
                </a:r>
              </a:p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对于</a:t>
                </a:r>
                <a:r>
                  <a:rPr kumimoji="1" lang="en-US" altLang="zh-CN" sz="1200" i="0">
                    <a:latin typeface="Cambria Math" panose="02040503050406030204" pitchFamily="18" charset="0"/>
                  </a:rPr>
                  <a:t>𝐷 ̅^</a:t>
                </a:r>
                <a:r>
                  <a:rPr kumimoji="1" lang="zh-CN" altLang="en-US" sz="1200" i="0">
                    <a:latin typeface="Cambria Math" panose="02040503050406030204" pitchFamily="18" charset="0"/>
                  </a:rPr>
                  <a:t>∗</a:t>
                </a:r>
                <a:r>
                  <a:rPr kumimoji="1" lang="en-US" altLang="zh-CN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𝜂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两体系统，根据重夸克自旋对称性，可以得到其相互作用强度与</a:t>
                </a:r>
                <a:r>
                  <a:rPr kumimoji="1" lang="en-US" altLang="zh-CN" sz="1200" b="0" i="0">
                    <a:latin typeface="Cambria Math" panose="02040503050406030204" pitchFamily="18" charset="0"/>
                  </a:rPr>
                  <a:t>𝐷</a:t>
                </a:r>
                <a:r>
                  <a:rPr kumimoji="1" lang="en-US" altLang="zh-CN" sz="120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𝜂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系统是一样的。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对于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C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宇称为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+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̅^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∗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 𝑫</a:t>
                </a:r>
                <a:r>
                  <a:rPr kumimoji="1" lang="en-US" altLang="zh-CN" sz="1200" b="1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𝜼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三体系统，我们认为其中的三体力是吸引的，原因有如下两点。第一，在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 ̅_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𝒔 𝑫𝑲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三体系统中，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C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宇称为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+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时，三体力是吸引的，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̅^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∗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 𝑫</a:t>
                </a:r>
                <a:r>
                  <a:rPr kumimoji="1" lang="en-US" altLang="zh-CN" sz="1200" b="1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𝜼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和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 ̅_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𝒔 𝑫𝑲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之间可以通过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SU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（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3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）对称性和重夸克对称性联系起来、第二。在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̅^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∗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 𝑫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两体系统中，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C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宇称为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+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时为吸引相互作用。综合以上两点，我们认为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C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宇称为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+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的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̅^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∗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 𝑫</a:t>
                </a:r>
                <a:r>
                  <a:rPr kumimoji="1" lang="en-US" altLang="zh-CN" sz="1200" b="1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𝜼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三体系统中的三体力是吸引的，由于三体力中的有效力程不影响定性结果，因此我们这里取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b3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0.5fm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。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C3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0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+mn-ea"/>
                    <a:cs typeface="宋体" panose="02010600030101010101" pitchFamily="2" charset="-122"/>
                    <a:sym typeface="+mn-ea"/>
                  </a:rPr>
                  <a:t>到负无穷的自由参数。</a:t>
                </a:r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77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9544E-0702-8E2B-EB1A-E2CDB39FF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F7A67BF3-34FA-8775-EDED-6BB879B633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6FFE33-5D95-1FD0-BBAC-EEDE831C1D3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b="0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7246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F4625-72BB-77B9-A37D-1F6927896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5C1CA70-325A-EA9F-F880-224E0D7139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402540E3-39E7-C673-D544-3681052FBF72}"/>
                  </a:ext>
                </a:extLst>
              </p:cNvPr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 xmlns="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402540E3-39E7-C673-D544-3681052FBF72}"/>
                  </a:ext>
                </a:extLst>
              </p:cNvPr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对于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̅^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∗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 𝑫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两体相互作用，允许交换一个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pi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介子。这里给出了相应的单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pi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交换势能形式，通过引入一个形状因子并进行傅立叶变换，可以得到同位旋为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0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S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波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𝑫 ̅^</a:t>
                </a:r>
                <a:r>
                  <a:rPr kumimoji="1" lang="zh-CN" altLang="en-US" sz="1200" b="1" i="0">
                    <a:latin typeface="Cambria Math" panose="02040503050406030204" pitchFamily="18" charset="0"/>
                  </a:rPr>
                  <a:t>∗</a:t>
                </a:r>
                <a:r>
                  <a:rPr kumimoji="1" lang="en-US" altLang="zh-CN" sz="1200" b="1" i="0">
                    <a:latin typeface="Cambria Math" panose="02040503050406030204" pitchFamily="18" charset="0"/>
                  </a:rPr>
                  <a:t> 𝑫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相互作用。其中第一项能够被吸收进低能参数中，因此对于结果没有影响。由于</a:t>
                </a:r>
                <a:r>
                  <a:rPr kumimoji="1" lang="zh-CN" altLang="en-US" i="0">
                    <a:latin typeface="Cambria Math" panose="02040503050406030204" pitchFamily="18" charset="0"/>
                  </a:rPr>
                  <a:t>𝜇_𝜋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的值非常小，第二项的贡献非常小，数值计算表明单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pi</a:t>
                </a:r>
                <a:r>
                  <a:rPr lang="zh-CN" altLang="en-US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交换势能对于结果的影响不到</a:t>
                </a:r>
                <a:r>
                  <a:rPr lang="en-US" altLang="zh-CN" b="0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3%</a:t>
                </a:r>
              </a:p>
              <a:p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7653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C98A2-0664-EB0A-3283-79F876B19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4202933-3063-AC75-68B3-0763D738BA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59553A9-3DE4-E045-DD9A-64124AB7384F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224332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6E59B-C7BA-354C-BA36-5F2B4BE21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54C407B-E22A-8E96-73C4-5FC20D7249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占位符 2">
                <a:extLst>
                  <a:ext uri="{FF2B5EF4-FFF2-40B4-BE49-F238E27FC236}">
                    <a16:creationId xmlns:a16="http://schemas.microsoft.com/office/drawing/2014/main" id="{C286D943-5917-D98E-E66B-3EC5D6907187}"/>
                  </a:ext>
                </a:extLst>
              </p:cNvPr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endParaRPr lang="en-US" altLang="zh-CN" b="0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</p:txBody>
          </p:sp>
        </mc:Choice>
        <mc:Fallback xmlns="">
          <p:sp>
            <p:nvSpPr>
              <p:cNvPr id="3" name="文本占位符 2"/>
              <p:cNvSpPr>
                <a:spLocks noGrp="1"/>
              </p:cNvSpPr>
              <p:nvPr>
                <p:ph type="body" idx="3"/>
              </p:nvPr>
            </p:nvSpPr>
            <p:spPr/>
            <p:txBody>
              <a:bodyPr/>
              <a:lstStyle/>
              <a:p>
                <a:r>
                  <a:rPr lang="en-US" altLang="zh-CN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#####</a:t>
                </a:r>
                <a:r>
                  <a:rPr lang="zh-CN" altLang="en-US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</a:t>
                </a:r>
                <a:r>
                  <a:rPr lang="en-US" altLang="zh-CN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As we all know, atomic nuclei can be seen as a </a:t>
                </a:r>
                <a:r>
                  <a:rPr kumimoji="1" lang="en-US" altLang="zh-CN" sz="1200" b="1" dirty="0">
                    <a:solidFill>
                      <a:srgbClr val="0070C0"/>
                    </a:solidFill>
                  </a:rPr>
                  <a:t>multi-nucleon molecular state </a:t>
                </a:r>
                <a:r>
                  <a:rPr kumimoji="1" lang="en-US" altLang="zh-CN" sz="1200" dirty="0"/>
                  <a:t>based on nucleons as the basic constituent particles and the interaction between nucleons.</a:t>
                </a:r>
                <a:endParaRPr lang="en-US" altLang="zh-CN" spc="-10" dirty="0">
                  <a:solidFill>
                    <a:srgbClr val="005098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endParaRPr>
              </a:p>
              <a:p>
                <a:r>
                  <a:rPr lang="en-US" altLang="zh-CN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#####</a:t>
                </a:r>
                <a:r>
                  <a:rPr lang="zh-CN" altLang="en-US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</a:t>
                </a:r>
                <a:r>
                  <a:rPr lang="en-US" altLang="zh-CN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The typical ones are deuteron, triton, and alpha particle. They consist of different numbers of neutrons and protons.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#####</a:t>
                </a:r>
                <a:r>
                  <a:rPr lang="zh-CN" altLang="en-US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</a:t>
                </a:r>
                <a:r>
                  <a:rPr lang="en-US" altLang="zh-CN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Then it is natural for us to wonder if we can obtain </a:t>
                </a:r>
                <a:r>
                  <a:rPr kumimoji="1" lang="en-US" altLang="zh-CN" sz="1200" dirty="0"/>
                  <a:t>Three-</a:t>
                </a:r>
                <a:r>
                  <a:rPr kumimoji="1" lang="en-US" altLang="zh-CN" sz="1200" b="0" i="0" dirty="0">
                    <a:latin typeface="Cambria Math" panose="02040503050406030204" pitchFamily="18" charset="0"/>
                  </a:rPr>
                  <a:t>𝐽/</a:t>
                </a:r>
                <a:r>
                  <a:rPr kumimoji="1" lang="en-US" altLang="zh-CN" sz="1200" b="0" i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𝜓</a:t>
                </a:r>
                <a:r>
                  <a:rPr lang="en-US" altLang="zh-CN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 molecular states based on a </a:t>
                </a:r>
                <a:r>
                  <a:rPr kumimoji="1" lang="en-US" altLang="zh-CN" sz="1200" b="0" i="0">
                    <a:latin typeface="Cambria Math" panose="02040503050406030204" pitchFamily="18" charset="0"/>
                  </a:rPr>
                  <a:t>𝐽/</a:t>
                </a:r>
                <a:r>
                  <a:rPr kumimoji="1" lang="en-US" altLang="zh-CN" sz="1200" b="0" i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𝜓</a:t>
                </a:r>
                <a:r>
                  <a:rPr kumimoji="1" lang="en-US" altLang="zh-CN" sz="1200" dirty="0"/>
                  <a:t>-</a:t>
                </a:r>
                <a:r>
                  <a:rPr kumimoji="1" lang="en-US" altLang="zh-CN" sz="1200" b="0" i="0" dirty="0">
                    <a:latin typeface="Cambria Math" panose="02040503050406030204" pitchFamily="18" charset="0"/>
                  </a:rPr>
                  <a:t>𝐽/</a:t>
                </a:r>
                <a:r>
                  <a:rPr kumimoji="1" lang="en-US" altLang="zh-CN" sz="1200" b="0" i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𝜓</a:t>
                </a:r>
                <a:r>
                  <a:rPr kumimoji="1" lang="en-US" altLang="zh-CN" sz="1200" dirty="0"/>
                  <a:t> </a:t>
                </a:r>
                <a:r>
                  <a:rPr lang="en-US" altLang="zh-CN" spc="-10" dirty="0">
                    <a:solidFill>
                      <a:srgbClr val="005098">
                        <a:alpha val="100000"/>
                      </a:srgbClr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2" charset="-122"/>
                    <a:sym typeface="+mn-ea"/>
                  </a:rPr>
                  <a:t>molecular state.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7099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E1265-E5C7-0C67-4DC6-E0639E132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3758C3E-8888-6F09-3113-2E2F11DF950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34F32C-6EB2-ACE6-D7CB-FA79C4DAA82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99980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5879A6-EE12-1563-572F-B103BB55F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6F877AF-018B-2A80-E93C-6F22963062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D5DE19-063A-E27F-F013-A2B6DD3F7206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615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60CA9-1585-3E05-E8BF-5012A62CC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66AAE17-E772-E190-3D56-1AE02B872A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80DC31E-A0A0-5D57-6FAF-F7ADD7428A3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22839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FB4D0-A622-FBA1-C6B4-8841B40B3B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B4E3934-A32B-9CA0-2784-2F06D496D5B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874698D-3D0F-A930-9306-1A959B309A3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80388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03CB4-85E2-C48A-8628-B679B684D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87801F4-67B9-2C55-B237-7125BD8E12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40F9238-5436-84A0-A545-EA56398C54A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31894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08758-A204-9670-A34C-8EFBE79DF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61CA2C6-C813-ABD6-B8F1-93708A6181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3D6460-9F15-D27D-AFAC-3806441BA4C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29434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5F69A5-AD50-AD7F-3132-13E8B3AB4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09E5F4A-B977-5224-5EDF-E51FFD7B72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279525"/>
            <a:ext cx="6140450" cy="34544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BEE5E7F-F115-47D2-0982-78B8A8D6B531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 b="0" spc="-10" dirty="0">
              <a:solidFill>
                <a:srgbClr val="005098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5073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33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>
            <a:extLst>
              <a:ext uri="{FF2B5EF4-FFF2-40B4-BE49-F238E27FC236}">
                <a16:creationId xmlns:a16="http://schemas.microsoft.com/office/drawing/2014/main" id="{1B3CD682-085A-B0DC-4DC8-9C6CB9C983F8}"/>
              </a:ext>
            </a:extLst>
          </p:cNvPr>
          <p:cNvSpPr txBox="1"/>
          <p:nvPr userDrawn="1"/>
        </p:nvSpPr>
        <p:spPr>
          <a:xfrm>
            <a:off x="11588191" y="6522989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910E54BA-D882-8B4C-B5A6-F7D094071611}" type="slidenum">
              <a:rPr kumimoji="1" lang="zh-CN" altLang="en-US" sz="1800" b="1" smtClean="0">
                <a:solidFill>
                  <a:schemeClr val="bg1"/>
                </a:solidFill>
              </a:rPr>
              <a:t>‹#›</a:t>
            </a:fld>
            <a:endParaRPr kumimoji="1" lang="zh-CN" alt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F823507-2E32-B27A-0240-D9F3261BED45}"/>
              </a:ext>
            </a:extLst>
          </p:cNvPr>
          <p:cNvSpPr/>
          <p:nvPr userDrawn="1"/>
        </p:nvSpPr>
        <p:spPr>
          <a:xfrm>
            <a:off x="1437565" y="0"/>
            <a:ext cx="128288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66493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3">
            <a:extLst>
              <a:ext uri="{FF2B5EF4-FFF2-40B4-BE49-F238E27FC236}">
                <a16:creationId xmlns:a16="http://schemas.microsoft.com/office/drawing/2014/main" id="{B78723BC-AAF3-F20C-01F5-9D24D149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4300" y="6492875"/>
            <a:ext cx="647700" cy="365125"/>
          </a:xfrm>
          <a:prstGeom prst="rect">
            <a:avLst/>
          </a:prstGeom>
        </p:spPr>
        <p:txBody>
          <a:bodyPr/>
          <a:lstStyle>
            <a:lvl1pPr algn="r">
              <a:defRPr sz="2000" b="1">
                <a:solidFill>
                  <a:srgbClr val="1F5BAC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" name="直线连接符 1">
            <a:extLst>
              <a:ext uri="{FF2B5EF4-FFF2-40B4-BE49-F238E27FC236}">
                <a16:creationId xmlns:a16="http://schemas.microsoft.com/office/drawing/2014/main" id="{14E4CA10-91B6-50DF-D9FC-866544DB0E77}"/>
              </a:ext>
            </a:extLst>
          </p:cNvPr>
          <p:cNvCxnSpPr>
            <a:cxnSpLocks/>
          </p:cNvCxnSpPr>
          <p:nvPr userDrawn="1"/>
        </p:nvCxnSpPr>
        <p:spPr>
          <a:xfrm>
            <a:off x="76203" y="624250"/>
            <a:ext cx="11952713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 descr="卡通人物&#10;&#10;中度可信度描述已自动生成">
            <a:extLst>
              <a:ext uri="{FF2B5EF4-FFF2-40B4-BE49-F238E27FC236}">
                <a16:creationId xmlns:a16="http://schemas.microsoft.com/office/drawing/2014/main" id="{A4E08895-B4AC-F492-7F88-02C1795DE4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0762" y="99649"/>
            <a:ext cx="2486140" cy="40359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4F1B004-CF00-93E6-DE66-D46992737B03}"/>
              </a:ext>
            </a:extLst>
          </p:cNvPr>
          <p:cNvSpPr/>
          <p:nvPr userDrawn="1"/>
        </p:nvSpPr>
        <p:spPr>
          <a:xfrm>
            <a:off x="76203" y="60832"/>
            <a:ext cx="159687" cy="493200"/>
          </a:xfrm>
          <a:prstGeom prst="rect">
            <a:avLst/>
          </a:pr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74096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602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76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Relationship Id="rId5" Type="http://schemas.openxmlformats.org/officeDocument/2006/relationships/image" Target="../media/image77.emf"/><Relationship Id="rId4" Type="http://schemas.openxmlformats.org/officeDocument/2006/relationships/image" Target="../media/image691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notesSlide" Target="../notesSlides/notesSlide12.xml"/><Relationship Id="rId18" Type="http://schemas.openxmlformats.org/officeDocument/2006/relationships/image" Target="../media/image1271.png"/><Relationship Id="rId26" Type="http://schemas.openxmlformats.org/officeDocument/2006/relationships/image" Target="../media/image130.png"/><Relationship Id="rId39" Type="http://schemas.openxmlformats.org/officeDocument/2006/relationships/image" Target="../media/image131.png"/><Relationship Id="rId34" Type="http://schemas.openxmlformats.org/officeDocument/2006/relationships/image" Target="../media/image139.png"/><Relationship Id="rId42" Type="http://schemas.openxmlformats.org/officeDocument/2006/relationships/image" Target="../media/image135.png"/><Relationship Id="rId47" Type="http://schemas.openxmlformats.org/officeDocument/2006/relationships/image" Target="../media/image146.png"/><Relationship Id="rId50" Type="http://schemas.openxmlformats.org/officeDocument/2006/relationships/image" Target="../media/image149.png"/><Relationship Id="rId55" Type="http://schemas.openxmlformats.org/officeDocument/2006/relationships/image" Target="../media/image812.png"/><Relationship Id="rId7" Type="http://schemas.openxmlformats.org/officeDocument/2006/relationships/tags" Target="../tags/tag22.xml"/><Relationship Id="rId2" Type="http://schemas.openxmlformats.org/officeDocument/2006/relationships/tags" Target="../tags/tag17.xml"/><Relationship Id="rId16" Type="http://schemas.openxmlformats.org/officeDocument/2006/relationships/image" Target="../media/image1262.png"/><Relationship Id="rId29" Type="http://schemas.openxmlformats.org/officeDocument/2006/relationships/image" Target="../media/image1332.png"/><Relationship Id="rId11" Type="http://schemas.openxmlformats.org/officeDocument/2006/relationships/tags" Target="../tags/tag26.xml"/><Relationship Id="rId24" Type="http://schemas.openxmlformats.org/officeDocument/2006/relationships/image" Target="../media/image911.png"/><Relationship Id="rId32" Type="http://schemas.openxmlformats.org/officeDocument/2006/relationships/image" Target="../media/image137.png"/><Relationship Id="rId37" Type="http://schemas.openxmlformats.org/officeDocument/2006/relationships/image" Target="../media/image142.png"/><Relationship Id="rId40" Type="http://schemas.openxmlformats.org/officeDocument/2006/relationships/image" Target="../media/image132.png"/><Relationship Id="rId45" Type="http://schemas.openxmlformats.org/officeDocument/2006/relationships/image" Target="../media/image144.png"/><Relationship Id="rId53" Type="http://schemas.openxmlformats.org/officeDocument/2006/relationships/image" Target="../media/image152.png"/><Relationship Id="rId5" Type="http://schemas.openxmlformats.org/officeDocument/2006/relationships/tags" Target="../tags/tag20.xml"/><Relationship Id="rId15" Type="http://schemas.openxmlformats.org/officeDocument/2006/relationships/tags" Target="../tags/tag17.xml"/><Relationship Id="rId23" Type="http://schemas.openxmlformats.org/officeDocument/2006/relationships/tags" Target="../tags/tag21.xml"/><Relationship Id="rId36" Type="http://schemas.openxmlformats.org/officeDocument/2006/relationships/image" Target="../media/image141.png"/><Relationship Id="rId49" Type="http://schemas.openxmlformats.org/officeDocument/2006/relationships/image" Target="../media/image148.png"/><Relationship Id="rId10" Type="http://schemas.openxmlformats.org/officeDocument/2006/relationships/tags" Target="../tags/tag25.xml"/><Relationship Id="rId19" Type="http://schemas.openxmlformats.org/officeDocument/2006/relationships/tags" Target="../tags/tag19.xml"/><Relationship Id="rId31" Type="http://schemas.openxmlformats.org/officeDocument/2006/relationships/image" Target="../media/image1362.png"/><Relationship Id="rId44" Type="http://schemas.openxmlformats.org/officeDocument/2006/relationships/image" Target="../media/image143.png"/><Relationship Id="rId52" Type="http://schemas.openxmlformats.org/officeDocument/2006/relationships/image" Target="../media/image15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27" Type="http://schemas.openxmlformats.org/officeDocument/2006/relationships/image" Target="../media/image78.svg"/><Relationship Id="rId30" Type="http://schemas.openxmlformats.org/officeDocument/2006/relationships/image" Target="../media/image134.png"/><Relationship Id="rId35" Type="http://schemas.openxmlformats.org/officeDocument/2006/relationships/image" Target="../media/image140.png"/><Relationship Id="rId43" Type="http://schemas.openxmlformats.org/officeDocument/2006/relationships/image" Target="../media/image136.png"/><Relationship Id="rId48" Type="http://schemas.openxmlformats.org/officeDocument/2006/relationships/image" Target="../media/image147.png"/><Relationship Id="rId8" Type="http://schemas.openxmlformats.org/officeDocument/2006/relationships/tags" Target="../tags/tag23.xml"/><Relationship Id="rId51" Type="http://schemas.openxmlformats.org/officeDocument/2006/relationships/image" Target="../media/image150.png"/><Relationship Id="rId3" Type="http://schemas.openxmlformats.org/officeDocument/2006/relationships/tags" Target="../tags/tag18.xml"/><Relationship Id="rId12" Type="http://schemas.openxmlformats.org/officeDocument/2006/relationships/slideLayout" Target="../slideLayouts/slideLayout3.xml"/><Relationship Id="rId17" Type="http://schemas.openxmlformats.org/officeDocument/2006/relationships/tags" Target="../tags/tag18.xml"/><Relationship Id="rId25" Type="http://schemas.openxmlformats.org/officeDocument/2006/relationships/tags" Target="../tags/tag22.xml"/><Relationship Id="rId33" Type="http://schemas.openxmlformats.org/officeDocument/2006/relationships/image" Target="../media/image138.png"/><Relationship Id="rId38" Type="http://schemas.openxmlformats.org/officeDocument/2006/relationships/image" Target="../media/image129.png"/><Relationship Id="rId46" Type="http://schemas.openxmlformats.org/officeDocument/2006/relationships/image" Target="../media/image145.png"/><Relationship Id="rId20" Type="http://schemas.openxmlformats.org/officeDocument/2006/relationships/image" Target="../media/image1283.png"/><Relationship Id="rId41" Type="http://schemas.openxmlformats.org/officeDocument/2006/relationships/image" Target="../media/image133.png"/><Relationship Id="rId54" Type="http://schemas.openxmlformats.org/officeDocument/2006/relationships/image" Target="../media/image79.svg"/><Relationship Id="rId1" Type="http://schemas.openxmlformats.org/officeDocument/2006/relationships/tags" Target="../tags/tag16.xml"/><Relationship Id="rId6" Type="http://schemas.openxmlformats.org/officeDocument/2006/relationships/tags" Target="../tags/tag21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39.xml"/><Relationship Id="rId18" Type="http://schemas.openxmlformats.org/officeDocument/2006/relationships/tags" Target="../tags/tag44.xml"/><Relationship Id="rId26" Type="http://schemas.openxmlformats.org/officeDocument/2006/relationships/notesSlide" Target="../notesSlides/notesSlide13.xml"/><Relationship Id="rId39" Type="http://schemas.openxmlformats.org/officeDocument/2006/relationships/image" Target="../media/image1480.png"/><Relationship Id="rId21" Type="http://schemas.openxmlformats.org/officeDocument/2006/relationships/tags" Target="../tags/tag47.xml"/><Relationship Id="rId34" Type="http://schemas.openxmlformats.org/officeDocument/2006/relationships/tags" Target="../tags/tag32.xml"/><Relationship Id="rId42" Type="http://schemas.openxmlformats.org/officeDocument/2006/relationships/tags" Target="../tags/tag37.xml"/><Relationship Id="rId47" Type="http://schemas.openxmlformats.org/officeDocument/2006/relationships/image" Target="../media/image530.png"/><Relationship Id="rId50" Type="http://schemas.openxmlformats.org/officeDocument/2006/relationships/tags" Target="../tags/tag44.xml"/><Relationship Id="rId55" Type="http://schemas.openxmlformats.org/officeDocument/2006/relationships/image" Target="../media/image1111.png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6" Type="http://schemas.openxmlformats.org/officeDocument/2006/relationships/tags" Target="../tags/tag42.xml"/><Relationship Id="rId29" Type="http://schemas.openxmlformats.org/officeDocument/2006/relationships/image" Target="../media/image1431.png"/><Relationship Id="rId11" Type="http://schemas.openxmlformats.org/officeDocument/2006/relationships/tags" Target="../tags/tag37.xml"/><Relationship Id="rId24" Type="http://schemas.openxmlformats.org/officeDocument/2006/relationships/tags" Target="../tags/tag50.xml"/><Relationship Id="rId32" Type="http://schemas.openxmlformats.org/officeDocument/2006/relationships/tags" Target="../tags/tag31.xml"/><Relationship Id="rId37" Type="http://schemas.openxmlformats.org/officeDocument/2006/relationships/image" Target="../media/image1470.png"/><Relationship Id="rId40" Type="http://schemas.openxmlformats.org/officeDocument/2006/relationships/tags" Target="../tags/tag35.xml"/><Relationship Id="rId45" Type="http://schemas.openxmlformats.org/officeDocument/2006/relationships/image" Target="../media/image1511.png"/><Relationship Id="rId58" Type="http://schemas.openxmlformats.org/officeDocument/2006/relationships/image" Target="../media/image155.png"/><Relationship Id="rId5" Type="http://schemas.openxmlformats.org/officeDocument/2006/relationships/tags" Target="../tags/tag31.xml"/><Relationship Id="rId61" Type="http://schemas.openxmlformats.org/officeDocument/2006/relationships/tags" Target="../tags/tag49.xml"/><Relationship Id="rId19" Type="http://schemas.openxmlformats.org/officeDocument/2006/relationships/tags" Target="../tags/tag45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tags" Target="../tags/tag48.xml"/><Relationship Id="rId27" Type="http://schemas.openxmlformats.org/officeDocument/2006/relationships/image" Target="../media/image81.png"/><Relationship Id="rId30" Type="http://schemas.openxmlformats.org/officeDocument/2006/relationships/tags" Target="../tags/tag30.xml"/><Relationship Id="rId35" Type="http://schemas.openxmlformats.org/officeDocument/2006/relationships/image" Target="../media/image1461.png"/><Relationship Id="rId43" Type="http://schemas.openxmlformats.org/officeDocument/2006/relationships/image" Target="../media/image1501.png"/><Relationship Id="rId48" Type="http://schemas.openxmlformats.org/officeDocument/2006/relationships/tags" Target="../tags/tag42.xml"/><Relationship Id="rId56" Type="http://schemas.openxmlformats.org/officeDocument/2006/relationships/tags" Target="../tags/tag46.xml"/><Relationship Id="rId8" Type="http://schemas.openxmlformats.org/officeDocument/2006/relationships/tags" Target="../tags/tag34.xml"/><Relationship Id="rId51" Type="http://schemas.openxmlformats.org/officeDocument/2006/relationships/image" Target="../media/image154.png"/><Relationship Id="rId3" Type="http://schemas.openxmlformats.org/officeDocument/2006/relationships/tags" Target="../tags/tag29.xml"/><Relationship Id="rId12" Type="http://schemas.openxmlformats.org/officeDocument/2006/relationships/tags" Target="../tags/tag38.xml"/><Relationship Id="rId17" Type="http://schemas.openxmlformats.org/officeDocument/2006/relationships/tags" Target="../tags/tag43.xml"/><Relationship Id="rId25" Type="http://schemas.openxmlformats.org/officeDocument/2006/relationships/slideLayout" Target="../slideLayouts/slideLayout3.xml"/><Relationship Id="rId33" Type="http://schemas.openxmlformats.org/officeDocument/2006/relationships/image" Target="../media/image1451.png"/><Relationship Id="rId38" Type="http://schemas.openxmlformats.org/officeDocument/2006/relationships/tags" Target="../tags/tag34.xml"/><Relationship Id="rId46" Type="http://schemas.openxmlformats.org/officeDocument/2006/relationships/tags" Target="../tags/tag39.xml"/><Relationship Id="rId59" Type="http://schemas.openxmlformats.org/officeDocument/2006/relationships/tags" Target="../tags/tag48.xml"/><Relationship Id="rId20" Type="http://schemas.openxmlformats.org/officeDocument/2006/relationships/tags" Target="../tags/tag46.xml"/><Relationship Id="rId41" Type="http://schemas.openxmlformats.org/officeDocument/2006/relationships/image" Target="../media/image752.png"/><Relationship Id="rId54" Type="http://schemas.openxmlformats.org/officeDocument/2006/relationships/tags" Target="../tags/tag45.xml"/><Relationship Id="rId62" Type="http://schemas.openxmlformats.org/officeDocument/2006/relationships/image" Target="../media/image157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5" Type="http://schemas.openxmlformats.org/officeDocument/2006/relationships/tags" Target="../tags/tag41.xml"/><Relationship Id="rId23" Type="http://schemas.openxmlformats.org/officeDocument/2006/relationships/tags" Target="../tags/tag49.xml"/><Relationship Id="rId28" Type="http://schemas.openxmlformats.org/officeDocument/2006/relationships/tags" Target="../tags/tag29.xml"/><Relationship Id="rId36" Type="http://schemas.openxmlformats.org/officeDocument/2006/relationships/tags" Target="../tags/tag33.xml"/><Relationship Id="rId49" Type="http://schemas.openxmlformats.org/officeDocument/2006/relationships/image" Target="../media/image540.png"/><Relationship Id="rId57" Type="http://schemas.openxmlformats.org/officeDocument/2006/relationships/image" Target="../media/image1120.png"/><Relationship Id="rId10" Type="http://schemas.openxmlformats.org/officeDocument/2006/relationships/tags" Target="../tags/tag36.xml"/><Relationship Id="rId31" Type="http://schemas.openxmlformats.org/officeDocument/2006/relationships/image" Target="../media/image1441.png"/><Relationship Id="rId44" Type="http://schemas.openxmlformats.org/officeDocument/2006/relationships/tags" Target="../tags/tag38.xml"/><Relationship Id="rId60" Type="http://schemas.openxmlformats.org/officeDocument/2006/relationships/image" Target="../media/image156.png"/></Relationships>
</file>

<file path=ppt/slides/_rels/slide14.xml.rels><?xml version="1.0" encoding="UTF-8" standalone="yes"?>
<Relationships xmlns="http://schemas.openxmlformats.org/package/2006/relationships"><Relationship Id="rId51" Type="http://schemas.openxmlformats.org/officeDocument/2006/relationships/image" Target="../media/image560.png"/><Relationship Id="rId3" Type="http://schemas.openxmlformats.org/officeDocument/2006/relationships/notesSlide" Target="../notesSlides/notesSlide14.xml"/><Relationship Id="rId50" Type="http://schemas.openxmlformats.org/officeDocument/2006/relationships/image" Target="../media/image149.png"/><Relationship Id="rId55" Type="http://schemas.openxmlformats.org/officeDocument/2006/relationships/image" Target="../media/image601.png"/><Relationship Id="rId63" Type="http://schemas.openxmlformats.org/officeDocument/2006/relationships/image" Target="../media/image791.png"/><Relationship Id="rId59" Type="http://schemas.openxmlformats.org/officeDocument/2006/relationships/image" Target="../media/image290.png"/><Relationship Id="rId2" Type="http://schemas.openxmlformats.org/officeDocument/2006/relationships/slideLayout" Target="../slideLayouts/slideLayout3.xml"/><Relationship Id="rId54" Type="http://schemas.openxmlformats.org/officeDocument/2006/relationships/image" Target="../media/image591.png"/><Relationship Id="rId62" Type="http://schemas.openxmlformats.org/officeDocument/2006/relationships/image" Target="../media/image782.png"/><Relationship Id="rId1" Type="http://schemas.openxmlformats.org/officeDocument/2006/relationships/tags" Target="../tags/tag51.xml"/><Relationship Id="rId53" Type="http://schemas.openxmlformats.org/officeDocument/2006/relationships/image" Target="../media/image83.png"/><Relationship Id="rId58" Type="http://schemas.openxmlformats.org/officeDocument/2006/relationships/image" Target="../media/image631.png"/><Relationship Id="rId66" Type="http://schemas.openxmlformats.org/officeDocument/2006/relationships/image" Target="../media/image85.png"/><Relationship Id="rId49" Type="http://schemas.openxmlformats.org/officeDocument/2006/relationships/image" Target="../media/image148.png"/><Relationship Id="rId57" Type="http://schemas.openxmlformats.org/officeDocument/2006/relationships/image" Target="../media/image620.png"/><Relationship Id="rId61" Type="http://schemas.openxmlformats.org/officeDocument/2006/relationships/image" Target="../media/image772.png"/><Relationship Id="rId52" Type="http://schemas.openxmlformats.org/officeDocument/2006/relationships/image" Target="../media/image570.png"/><Relationship Id="rId60" Type="http://schemas.openxmlformats.org/officeDocument/2006/relationships/image" Target="../media/image650.png"/><Relationship Id="rId65" Type="http://schemas.openxmlformats.org/officeDocument/2006/relationships/image" Target="../media/image811.png"/><Relationship Id="rId48" Type="http://schemas.openxmlformats.org/officeDocument/2006/relationships/image" Target="../media/image147.png"/><Relationship Id="rId56" Type="http://schemas.openxmlformats.org/officeDocument/2006/relationships/image" Target="../media/image762.png"/><Relationship Id="rId64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13" Type="http://schemas.openxmlformats.org/officeDocument/2006/relationships/image" Target="../media/image1282.png"/><Relationship Id="rId18" Type="http://schemas.openxmlformats.org/officeDocument/2006/relationships/image" Target="../media/image162.png"/><Relationship Id="rId26" Type="http://schemas.openxmlformats.org/officeDocument/2006/relationships/image" Target="../media/image168.png"/><Relationship Id="rId3" Type="http://schemas.openxmlformats.org/officeDocument/2006/relationships/tags" Target="../tags/tag54.xml"/><Relationship Id="rId21" Type="http://schemas.openxmlformats.org/officeDocument/2006/relationships/image" Target="../media/image163.png"/><Relationship Id="rId7" Type="http://schemas.openxmlformats.org/officeDocument/2006/relationships/image" Target="../media/image127.png"/><Relationship Id="rId12" Type="http://schemas.openxmlformats.org/officeDocument/2006/relationships/image" Target="../media/image1273.png"/><Relationship Id="rId17" Type="http://schemas.openxmlformats.org/officeDocument/2006/relationships/image" Target="../media/image161.png"/><Relationship Id="rId25" Type="http://schemas.openxmlformats.org/officeDocument/2006/relationships/image" Target="../media/image167.png"/><Relationship Id="rId2" Type="http://schemas.openxmlformats.org/officeDocument/2006/relationships/tags" Target="../tags/tag53.xml"/><Relationship Id="rId16" Type="http://schemas.openxmlformats.org/officeDocument/2006/relationships/image" Target="../media/image160.png"/><Relationship Id="rId20" Type="http://schemas.openxmlformats.org/officeDocument/2006/relationships/image" Target="../media/image88.png"/><Relationship Id="rId1" Type="http://schemas.openxmlformats.org/officeDocument/2006/relationships/tags" Target="../tags/tag52.xml"/><Relationship Id="rId6" Type="http://schemas.openxmlformats.org/officeDocument/2006/relationships/notesSlide" Target="../notesSlides/notesSlide15.xml"/><Relationship Id="rId24" Type="http://schemas.openxmlformats.org/officeDocument/2006/relationships/image" Target="../media/image91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580.png"/><Relationship Id="rId23" Type="http://schemas.openxmlformats.org/officeDocument/2006/relationships/image" Target="../media/image165.png"/><Relationship Id="rId19" Type="http://schemas.openxmlformats.org/officeDocument/2006/relationships/tags" Target="../tags/tag54.xml"/><Relationship Id="rId4" Type="http://schemas.openxmlformats.org/officeDocument/2006/relationships/tags" Target="../tags/tag55.xml"/><Relationship Id="rId14" Type="http://schemas.openxmlformats.org/officeDocument/2006/relationships/image" Target="../media/image1531.png"/><Relationship Id="rId22" Type="http://schemas.openxmlformats.org/officeDocument/2006/relationships/image" Target="../media/image89.png"/><Relationship Id="rId27" Type="http://schemas.openxmlformats.org/officeDocument/2006/relationships/image" Target="../media/image16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Relationship Id="rId6" Type="http://schemas.openxmlformats.org/officeDocument/2006/relationships/image" Target="../media/image82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0.png"/><Relationship Id="rId13" Type="http://schemas.openxmlformats.org/officeDocument/2006/relationships/image" Target="../media/image761.png"/><Relationship Id="rId18" Type="http://schemas.openxmlformats.org/officeDocument/2006/relationships/image" Target="../media/image810.png"/><Relationship Id="rId26" Type="http://schemas.openxmlformats.org/officeDocument/2006/relationships/image" Target="../media/image891.png"/><Relationship Id="rId3" Type="http://schemas.openxmlformats.org/officeDocument/2006/relationships/notesSlide" Target="../notesSlides/notesSlide17.xml"/><Relationship Id="rId21" Type="http://schemas.openxmlformats.org/officeDocument/2006/relationships/image" Target="../media/image840.png"/><Relationship Id="rId7" Type="http://schemas.openxmlformats.org/officeDocument/2006/relationships/image" Target="../media/image641.png"/><Relationship Id="rId12" Type="http://schemas.openxmlformats.org/officeDocument/2006/relationships/image" Target="../media/image751.png"/><Relationship Id="rId17" Type="http://schemas.openxmlformats.org/officeDocument/2006/relationships/image" Target="../media/image801.png"/><Relationship Id="rId25" Type="http://schemas.openxmlformats.org/officeDocument/2006/relationships/image" Target="../media/image892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790.png"/><Relationship Id="rId20" Type="http://schemas.openxmlformats.org/officeDocument/2006/relationships/image" Target="../media/image931.png"/><Relationship Id="rId1" Type="http://schemas.openxmlformats.org/officeDocument/2006/relationships/tags" Target="../tags/tag57.xml"/><Relationship Id="rId6" Type="http://schemas.openxmlformats.org/officeDocument/2006/relationships/image" Target="../media/image740.png"/><Relationship Id="rId11" Type="http://schemas.openxmlformats.org/officeDocument/2006/relationships/image" Target="../media/image730.png"/><Relationship Id="rId24" Type="http://schemas.openxmlformats.org/officeDocument/2006/relationships/image" Target="../media/image870.png"/><Relationship Id="rId15" Type="http://schemas.openxmlformats.org/officeDocument/2006/relationships/image" Target="../media/image780.png"/><Relationship Id="rId23" Type="http://schemas.openxmlformats.org/officeDocument/2006/relationships/image" Target="../media/image95.png"/><Relationship Id="rId10" Type="http://schemas.openxmlformats.org/officeDocument/2006/relationships/image" Target="../media/image713.png"/><Relationship Id="rId19" Type="http://schemas.openxmlformats.org/officeDocument/2006/relationships/image" Target="../media/image93.png"/><Relationship Id="rId4" Type="http://schemas.openxmlformats.org/officeDocument/2006/relationships/image" Target="../media/image820.png"/><Relationship Id="rId9" Type="http://schemas.openxmlformats.org/officeDocument/2006/relationships/image" Target="../media/image702.png"/><Relationship Id="rId14" Type="http://schemas.openxmlformats.org/officeDocument/2006/relationships/image" Target="../media/image771.png"/><Relationship Id="rId22" Type="http://schemas.openxmlformats.org/officeDocument/2006/relationships/image" Target="../media/image9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0.png"/><Relationship Id="rId13" Type="http://schemas.openxmlformats.org/officeDocument/2006/relationships/image" Target="../media/image781.png"/><Relationship Id="rId18" Type="http://schemas.openxmlformats.org/officeDocument/2006/relationships/image" Target="../media/image99.png"/><Relationship Id="rId3" Type="http://schemas.openxmlformats.org/officeDocument/2006/relationships/notesSlide" Target="../notesSlides/notesSlide18.xml"/><Relationship Id="rId21" Type="http://schemas.openxmlformats.org/officeDocument/2006/relationships/image" Target="../media/image102.png"/><Relationship Id="rId7" Type="http://schemas.openxmlformats.org/officeDocument/2006/relationships/image" Target="../media/image910.png"/><Relationship Id="rId12" Type="http://schemas.openxmlformats.org/officeDocument/2006/relationships/image" Target="../media/image440.png"/><Relationship Id="rId17" Type="http://schemas.openxmlformats.org/officeDocument/2006/relationships/image" Target="../media/image950.png"/><Relationship Id="rId25" Type="http://schemas.openxmlformats.org/officeDocument/2006/relationships/image" Target="../media/image912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940.png"/><Relationship Id="rId1" Type="http://schemas.openxmlformats.org/officeDocument/2006/relationships/tags" Target="../tags/tag58.xml"/><Relationship Id="rId6" Type="http://schemas.openxmlformats.org/officeDocument/2006/relationships/image" Target="../media/image901.png"/><Relationship Id="rId11" Type="http://schemas.openxmlformats.org/officeDocument/2006/relationships/image" Target="../media/image770.png"/><Relationship Id="rId24" Type="http://schemas.openxmlformats.org/officeDocument/2006/relationships/image" Target="../media/image97.png"/><Relationship Id="rId5" Type="http://schemas.openxmlformats.org/officeDocument/2006/relationships/image" Target="../media/image890.png"/><Relationship Id="rId15" Type="http://schemas.openxmlformats.org/officeDocument/2006/relationships/image" Target="../media/image930.png"/><Relationship Id="rId23" Type="http://schemas.openxmlformats.org/officeDocument/2006/relationships/image" Target="../media/image96.png"/><Relationship Id="rId10" Type="http://schemas.openxmlformats.org/officeDocument/2006/relationships/image" Target="../media/image760.png"/><Relationship Id="rId4" Type="http://schemas.openxmlformats.org/officeDocument/2006/relationships/image" Target="../media/image820.png"/><Relationship Id="rId9" Type="http://schemas.openxmlformats.org/officeDocument/2006/relationships/image" Target="../media/image270.png"/><Relationship Id="rId14" Type="http://schemas.openxmlformats.org/officeDocument/2006/relationships/image" Target="../media/image920.png"/><Relationship Id="rId22" Type="http://schemas.openxmlformats.org/officeDocument/2006/relationships/image" Target="../media/image10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1.png"/><Relationship Id="rId18" Type="http://schemas.openxmlformats.org/officeDocument/2006/relationships/image" Target="../media/image112.png"/><Relationship Id="rId3" Type="http://schemas.openxmlformats.org/officeDocument/2006/relationships/notesSlide" Target="../notesSlides/notesSlide19.xml"/><Relationship Id="rId12" Type="http://schemas.openxmlformats.org/officeDocument/2006/relationships/image" Target="../media/image110.png"/><Relationship Id="rId17" Type="http://schemas.openxmlformats.org/officeDocument/2006/relationships/image" Target="../media/image891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106.png"/><Relationship Id="rId1" Type="http://schemas.openxmlformats.org/officeDocument/2006/relationships/tags" Target="../tags/tag59.xml"/><Relationship Id="rId6" Type="http://schemas.openxmlformats.org/officeDocument/2006/relationships/image" Target="../media/image100.png"/><Relationship Id="rId11" Type="http://schemas.openxmlformats.org/officeDocument/2006/relationships/image" Target="../media/image109.png"/><Relationship Id="rId5" Type="http://schemas.openxmlformats.org/officeDocument/2006/relationships/image" Target="../media/image87.png"/><Relationship Id="rId15" Type="http://schemas.openxmlformats.org/officeDocument/2006/relationships/image" Target="../media/image104.png"/><Relationship Id="rId10" Type="http://schemas.openxmlformats.org/officeDocument/2006/relationships/image" Target="../media/image108.png"/><Relationship Id="rId19" Type="http://schemas.openxmlformats.org/officeDocument/2006/relationships/image" Target="../media/image113.png"/><Relationship Id="rId4" Type="http://schemas.openxmlformats.org/officeDocument/2006/relationships/image" Target="../media/image86.png"/><Relationship Id="rId9" Type="http://schemas.openxmlformats.org/officeDocument/2006/relationships/image" Target="../media/image107.png"/><Relationship Id="rId14" Type="http://schemas.openxmlformats.org/officeDocument/2006/relationships/image" Target="../media/image10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61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3.png"/><Relationship Id="rId13" Type="http://schemas.openxmlformats.org/officeDocument/2006/relationships/image" Target="../media/image116.png"/><Relationship Id="rId18" Type="http://schemas.openxmlformats.org/officeDocument/2006/relationships/image" Target="../media/image1090.png"/><Relationship Id="rId26" Type="http://schemas.openxmlformats.org/officeDocument/2006/relationships/image" Target="../media/image1141.png"/><Relationship Id="rId3" Type="http://schemas.openxmlformats.org/officeDocument/2006/relationships/notesSlide" Target="../notesSlides/notesSlide20.xml"/><Relationship Id="rId21" Type="http://schemas.openxmlformats.org/officeDocument/2006/relationships/image" Target="../media/image1110.png"/><Relationship Id="rId7" Type="http://schemas.openxmlformats.org/officeDocument/2006/relationships/image" Target="../media/image1101.png"/><Relationship Id="rId12" Type="http://schemas.openxmlformats.org/officeDocument/2006/relationships/image" Target="../media/image1150.png"/><Relationship Id="rId17" Type="http://schemas.openxmlformats.org/officeDocument/2006/relationships/image" Target="../media/image871.png"/><Relationship Id="rId25" Type="http://schemas.openxmlformats.org/officeDocument/2006/relationships/image" Target="../media/image121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860.png"/><Relationship Id="rId20" Type="http://schemas.openxmlformats.org/officeDocument/2006/relationships/image" Target="../media/image1100.png"/><Relationship Id="rId29" Type="http://schemas.openxmlformats.org/officeDocument/2006/relationships/image" Target="../media/image125.png"/><Relationship Id="rId1" Type="http://schemas.openxmlformats.org/officeDocument/2006/relationships/tags" Target="../tags/tag60.xml"/><Relationship Id="rId6" Type="http://schemas.openxmlformats.org/officeDocument/2006/relationships/image" Target="../media/image1091.png"/><Relationship Id="rId11" Type="http://schemas.openxmlformats.org/officeDocument/2006/relationships/image" Target="../media/image1140.png"/><Relationship Id="rId24" Type="http://schemas.openxmlformats.org/officeDocument/2006/relationships/image" Target="../media/image981.png"/><Relationship Id="rId5" Type="http://schemas.openxmlformats.org/officeDocument/2006/relationships/image" Target="../media/image1080.png"/><Relationship Id="rId15" Type="http://schemas.openxmlformats.org/officeDocument/2006/relationships/image" Target="../media/image114.png"/><Relationship Id="rId23" Type="http://schemas.openxmlformats.org/officeDocument/2006/relationships/image" Target="../media/image1121.png"/><Relationship Id="rId28" Type="http://schemas.openxmlformats.org/officeDocument/2006/relationships/image" Target="../media/image124.png"/><Relationship Id="rId10" Type="http://schemas.openxmlformats.org/officeDocument/2006/relationships/image" Target="../media/image1132.png"/><Relationship Id="rId19" Type="http://schemas.openxmlformats.org/officeDocument/2006/relationships/image" Target="../media/image270.png"/><Relationship Id="rId4" Type="http://schemas.openxmlformats.org/officeDocument/2006/relationships/image" Target="../media/image1112.png"/><Relationship Id="rId9" Type="http://schemas.openxmlformats.org/officeDocument/2006/relationships/image" Target="../media/image1122.png"/><Relationship Id="rId14" Type="http://schemas.openxmlformats.org/officeDocument/2006/relationships/image" Target="../media/image117.png"/><Relationship Id="rId22" Type="http://schemas.openxmlformats.org/officeDocument/2006/relationships/image" Target="../media/image4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13" Type="http://schemas.openxmlformats.org/officeDocument/2006/relationships/image" Target="../media/image1180.png"/><Relationship Id="rId18" Type="http://schemas.openxmlformats.org/officeDocument/2006/relationships/image" Target="../media/image125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700.png"/><Relationship Id="rId12" Type="http://schemas.openxmlformats.org/officeDocument/2006/relationships/image" Target="../media/image1131.png"/><Relationship Id="rId17" Type="http://schemas.openxmlformats.org/officeDocument/2006/relationships/image" Target="../media/image174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173.png"/><Relationship Id="rId1" Type="http://schemas.openxmlformats.org/officeDocument/2006/relationships/tags" Target="../tags/tag61.xml"/><Relationship Id="rId6" Type="http://schemas.openxmlformats.org/officeDocument/2006/relationships/image" Target="../media/image1151.png"/><Relationship Id="rId11" Type="http://schemas.openxmlformats.org/officeDocument/2006/relationships/image" Target="../media/image1170.png"/><Relationship Id="rId5" Type="http://schemas.openxmlformats.org/officeDocument/2006/relationships/image" Target="../media/image92.png"/><Relationship Id="rId15" Type="http://schemas.openxmlformats.org/officeDocument/2006/relationships/image" Target="../media/image172.png"/><Relationship Id="rId10" Type="http://schemas.openxmlformats.org/officeDocument/2006/relationships/image" Target="../media/image171.png"/><Relationship Id="rId4" Type="http://schemas.openxmlformats.org/officeDocument/2006/relationships/image" Target="../media/image90.png"/><Relationship Id="rId9" Type="http://schemas.openxmlformats.org/officeDocument/2006/relationships/image" Target="../media/image170.png"/><Relationship Id="rId14" Type="http://schemas.openxmlformats.org/officeDocument/2006/relationships/image" Target="../media/image120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0.png"/><Relationship Id="rId13" Type="http://schemas.openxmlformats.org/officeDocument/2006/relationships/image" Target="../media/image158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600.png"/><Relationship Id="rId12" Type="http://schemas.openxmlformats.org/officeDocument/2006/relationships/image" Target="../media/image159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2.xml"/><Relationship Id="rId6" Type="http://schemas.openxmlformats.org/officeDocument/2006/relationships/image" Target="../media/image590.png"/><Relationship Id="rId11" Type="http://schemas.openxmlformats.org/officeDocument/2006/relationships/image" Target="../media/image1532.png"/><Relationship Id="rId5" Type="http://schemas.openxmlformats.org/officeDocument/2006/relationships/image" Target="../media/image153.png"/><Relationship Id="rId10" Type="http://schemas.openxmlformats.org/officeDocument/2006/relationships/image" Target="../media/image800.png"/><Relationship Id="rId4" Type="http://schemas.openxmlformats.org/officeDocument/2006/relationships/image" Target="../media/image98.png"/><Relationship Id="rId9" Type="http://schemas.openxmlformats.org/officeDocument/2006/relationships/image" Target="../media/image1130.png"/><Relationship Id="rId14" Type="http://schemas.openxmlformats.org/officeDocument/2006/relationships/image" Target="../media/image1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Relationship Id="rId6" Type="http://schemas.openxmlformats.org/officeDocument/2006/relationships/image" Target="../media/image76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4.xml"/><Relationship Id="rId4" Type="http://schemas.openxmlformats.org/officeDocument/2006/relationships/image" Target="../media/image119.png"/></Relationships>
</file>

<file path=ppt/slides/_rels/slide3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5.png"/><Relationship Id="rId26" Type="http://schemas.openxmlformats.org/officeDocument/2006/relationships/image" Target="../media/image4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8.png"/><Relationship Id="rId34" Type="http://schemas.openxmlformats.org/officeDocument/2006/relationships/image" Target="../media/image22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39.png"/><Relationship Id="rId25" Type="http://schemas.openxmlformats.org/officeDocument/2006/relationships/image" Target="../media/image2111.png"/><Relationship Id="rId33" Type="http://schemas.openxmlformats.org/officeDocument/2006/relationships/image" Target="../media/image23.png"/><Relationship Id="rId2" Type="http://schemas.openxmlformats.org/officeDocument/2006/relationships/tags" Target="../tags/tag5.xml"/><Relationship Id="rId16" Type="http://schemas.openxmlformats.org/officeDocument/2006/relationships/image" Target="../media/image38.png"/><Relationship Id="rId20" Type="http://schemas.openxmlformats.org/officeDocument/2006/relationships/image" Target="../media/image17.png"/><Relationship Id="rId29" Type="http://schemas.openxmlformats.org/officeDocument/2006/relationships/image" Target="../media/image47.png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43.png"/><Relationship Id="rId32" Type="http://schemas.openxmlformats.org/officeDocument/2006/relationships/image" Target="../media/image21.png"/><Relationship Id="rId5" Type="http://schemas.openxmlformats.org/officeDocument/2006/relationships/image" Target="../media/image7.png"/><Relationship Id="rId15" Type="http://schemas.openxmlformats.org/officeDocument/2006/relationships/image" Target="../media/image37.png"/><Relationship Id="rId23" Type="http://schemas.openxmlformats.org/officeDocument/2006/relationships/image" Target="../media/image20.png"/><Relationship Id="rId28" Type="http://schemas.openxmlformats.org/officeDocument/2006/relationships/image" Target="../media/image46.png"/><Relationship Id="rId10" Type="http://schemas.openxmlformats.org/officeDocument/2006/relationships/image" Target="../media/image12.png"/><Relationship Id="rId19" Type="http://schemas.openxmlformats.org/officeDocument/2006/relationships/image" Target="../media/image16.png"/><Relationship Id="rId31" Type="http://schemas.openxmlformats.org/officeDocument/2006/relationships/image" Target="../media/image49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1.png"/><Relationship Id="rId14" Type="http://schemas.openxmlformats.org/officeDocument/2006/relationships/image" Target="../media/image36.png"/><Relationship Id="rId22" Type="http://schemas.openxmlformats.org/officeDocument/2006/relationships/image" Target="../media/image19.png"/><Relationship Id="rId27" Type="http://schemas.openxmlformats.org/officeDocument/2006/relationships/image" Target="../media/image7.svg"/><Relationship Id="rId30" Type="http://schemas.openxmlformats.org/officeDocument/2006/relationships/image" Target="../media/image48.png"/><Relationship Id="rId8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44.png"/><Relationship Id="rId3" Type="http://schemas.openxmlformats.org/officeDocument/2006/relationships/notesSlide" Target="../notesSlides/notesSlide4.xml"/><Relationship Id="rId21" Type="http://schemas.openxmlformats.org/officeDocument/2006/relationships/image" Target="../media/image5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40.png"/><Relationship Id="rId20" Type="http://schemas.openxmlformats.org/officeDocument/2006/relationships/image" Target="../media/image50.png"/><Relationship Id="rId1" Type="http://schemas.openxmlformats.org/officeDocument/2006/relationships/tags" Target="../tags/tag6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53.png"/><Relationship Id="rId10" Type="http://schemas.openxmlformats.org/officeDocument/2006/relationships/image" Target="../media/image30.png"/><Relationship Id="rId19" Type="http://schemas.openxmlformats.org/officeDocument/2006/relationships/image" Target="../media/image4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51" Type="http://schemas.openxmlformats.org/officeDocument/2006/relationships/image" Target="../media/image711.png"/><Relationship Id="rId3" Type="http://schemas.openxmlformats.org/officeDocument/2006/relationships/tags" Target="../tags/tag9.xml"/><Relationship Id="rId50" Type="http://schemas.openxmlformats.org/officeDocument/2006/relationships/customXml" Target="../ink/ink2.xml"/><Relationship Id="rId55" Type="http://schemas.openxmlformats.org/officeDocument/2006/relationships/image" Target="../media/image57.emf"/><Relationship Id="rId63" Type="http://schemas.openxmlformats.org/officeDocument/2006/relationships/image" Target="../media/image180.png"/><Relationship Id="rId7" Type="http://schemas.openxmlformats.org/officeDocument/2006/relationships/image" Target="../media/image350.png"/><Relationship Id="rId12" Type="http://schemas.openxmlformats.org/officeDocument/2006/relationships/customXml" Target="../ink/ink1.xml"/><Relationship Id="rId67" Type="http://schemas.openxmlformats.org/officeDocument/2006/relationships/image" Target="../media/image221.png"/><Relationship Id="rId2" Type="http://schemas.openxmlformats.org/officeDocument/2006/relationships/tags" Target="../tags/tag8.xml"/><Relationship Id="rId54" Type="http://schemas.openxmlformats.org/officeDocument/2006/relationships/image" Target="../media/image59.png"/><Relationship Id="rId1" Type="http://schemas.openxmlformats.org/officeDocument/2006/relationships/tags" Target="../tags/tag7.xml"/><Relationship Id="rId6" Type="http://schemas.openxmlformats.org/officeDocument/2006/relationships/image" Target="../media/image340.png"/><Relationship Id="rId11" Type="http://schemas.microsoft.com/office/2007/relationships/hdphoto" Target="../media/hdphoto1.wdp"/><Relationship Id="rId53" Type="http://schemas.openxmlformats.org/officeDocument/2006/relationships/image" Target="../media/image56.svg"/><Relationship Id="rId66" Type="http://schemas.openxmlformats.org/officeDocument/2006/relationships/image" Target="../media/image212.png"/><Relationship Id="rId5" Type="http://schemas.openxmlformats.org/officeDocument/2006/relationships/notesSlide" Target="../notesSlides/notesSlide5.xml"/><Relationship Id="rId49" Type="http://schemas.openxmlformats.org/officeDocument/2006/relationships/image" Target="../media/image701.png"/><Relationship Id="rId57" Type="http://schemas.microsoft.com/office/2007/relationships/hdphoto" Target="../media/hdphoto2.wdp"/><Relationship Id="rId10" Type="http://schemas.openxmlformats.org/officeDocument/2006/relationships/image" Target="../media/image54.png"/><Relationship Id="rId52" Type="http://schemas.openxmlformats.org/officeDocument/2006/relationships/image" Target="../media/image55.svg"/><Relationship Id="rId65" Type="http://schemas.openxmlformats.org/officeDocument/2006/relationships/image" Target="../media/image510.png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3.svg"/><Relationship Id="rId56" Type="http://schemas.openxmlformats.org/officeDocument/2006/relationships/image" Target="../media/image58.png"/><Relationship Id="rId64" Type="http://schemas.openxmlformats.org/officeDocument/2006/relationships/image" Target="../media/image19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2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61.png"/><Relationship Id="rId1" Type="http://schemas.openxmlformats.org/officeDocument/2006/relationships/tags" Target="../tags/tag10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0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4" Type="http://schemas.openxmlformats.org/officeDocument/2006/relationships/image" Target="../media/image602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7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openxmlformats.org/officeDocument/2006/relationships/image" Target="../media/image651.png"/><Relationship Id="rId3" Type="http://schemas.openxmlformats.org/officeDocument/2006/relationships/notesSlide" Target="../notesSlides/notesSlide9.xml"/><Relationship Id="rId12" Type="http://schemas.openxmlformats.org/officeDocument/2006/relationships/image" Target="../media/image230.png"/><Relationship Id="rId17" Type="http://schemas.openxmlformats.org/officeDocument/2006/relationships/image" Target="../media/image680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670.png"/><Relationship Id="rId1" Type="http://schemas.openxmlformats.org/officeDocument/2006/relationships/tags" Target="../tags/tag13.xml"/><Relationship Id="rId11" Type="http://schemas.openxmlformats.org/officeDocument/2006/relationships/image" Target="../media/image440.png"/><Relationship Id="rId5" Type="http://schemas.openxmlformats.org/officeDocument/2006/relationships/image" Target="../media/image201.png"/><Relationship Id="rId15" Type="http://schemas.openxmlformats.org/officeDocument/2006/relationships/image" Target="../media/image661.png"/><Relationship Id="rId10" Type="http://schemas.openxmlformats.org/officeDocument/2006/relationships/image" Target="../media/image220.png"/><Relationship Id="rId4" Type="http://schemas.openxmlformats.org/officeDocument/2006/relationships/image" Target="../media/image652.png"/><Relationship Id="rId9" Type="http://schemas.openxmlformats.org/officeDocument/2006/relationships/image" Target="../media/image211.png"/><Relationship Id="rId14" Type="http://schemas.openxmlformats.org/officeDocument/2006/relationships/image" Target="../media/image6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CB81F-2E95-C5B6-7FDF-164E5FAE0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93CA3F6-14B0-F88E-9CDD-ADD43CB01E1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23" t="685" r="17787" b="-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C1D22A2E-F251-4519-FF8E-A579595C0A27}"/>
              </a:ext>
            </a:extLst>
          </p:cNvPr>
          <p:cNvSpPr txBox="1"/>
          <p:nvPr/>
        </p:nvSpPr>
        <p:spPr>
          <a:xfrm>
            <a:off x="5832602" y="1899956"/>
            <a:ext cx="5979567" cy="1931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CN" altLang="en-US" sz="5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强 子 系 统 中 的 三 体 力 研 究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5FCB9CC-2D7E-6EB7-95CF-5ECCD03DF4D7}"/>
              </a:ext>
            </a:extLst>
          </p:cNvPr>
          <p:cNvSpPr txBox="1"/>
          <p:nvPr/>
        </p:nvSpPr>
        <p:spPr>
          <a:xfrm>
            <a:off x="5413608" y="4031323"/>
            <a:ext cx="6817554" cy="2321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zh-CN" altLang="en-US" sz="2400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潘亚文</a:t>
            </a:r>
            <a:endParaRPr kumimoji="1" lang="en-US" altLang="zh-CN" sz="2400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kumimoji="1" lang="zh-CN" altLang="en-US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北京航空航天大学 物理学院</a:t>
            </a:r>
            <a:endParaRPr kumimoji="1" lang="en-US" altLang="zh-CN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lang="en-US" altLang="zh-CN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PRL </a:t>
            </a:r>
            <a:r>
              <a:rPr lang="zh-CN" altLang="zh-CN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136 (2026) 15, 151901</a:t>
            </a:r>
            <a:endParaRPr kumimoji="1" lang="en-US" altLang="zh-CN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kumimoji="1" lang="zh-CN" altLang="en-US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合作者：耿立升（北京航空航天大学）</a:t>
            </a:r>
            <a:endParaRPr kumimoji="1" lang="en-US" altLang="zh-CN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kumimoji="1" lang="zh-CN" altLang="en-US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刘明珠（兰州大学）</a:t>
            </a:r>
            <a:endParaRPr kumimoji="1" lang="en-US" altLang="zh-CN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ctr">
              <a:lnSpc>
                <a:spcPct val="130000"/>
              </a:lnSpc>
            </a:pPr>
            <a:r>
              <a:rPr kumimoji="1" lang="en-US" altLang="zh-CN" b="1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2026.08</a:t>
            </a:r>
            <a:endParaRPr kumimoji="1" lang="zh-CN" altLang="en-US" b="1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A1E62E6B-B019-629A-E779-89AC18D4A858}"/>
              </a:ext>
            </a:extLst>
          </p:cNvPr>
          <p:cNvSpPr txBox="1"/>
          <p:nvPr/>
        </p:nvSpPr>
        <p:spPr>
          <a:xfrm>
            <a:off x="5547290" y="1033330"/>
            <a:ext cx="6550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zh-CN" sz="2000" b="1" spc="6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第九届强子谱和强子结构研讨会</a:t>
            </a:r>
            <a:r>
              <a:rPr lang="en-US" altLang="zh-CN" sz="2000" b="1" spc="6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·</a:t>
            </a:r>
            <a:r>
              <a:rPr lang="zh-CN" altLang="en-US" sz="2000" b="1" spc="6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河南新乡</a:t>
            </a:r>
            <a:endParaRPr kumimoji="1" lang="zh-CN" altLang="en-US" sz="2000" spc="6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0BBDB17-7BA3-BC55-209F-F807A3ED324D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-19903"/>
            <a:ext cx="3454400" cy="798423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6B1C087D-B999-66EE-DA4C-3873F5C39A9C}"/>
              </a:ext>
            </a:extLst>
          </p:cNvPr>
          <p:cNvCxnSpPr>
            <a:cxnSpLocks/>
          </p:cNvCxnSpPr>
          <p:nvPr/>
        </p:nvCxnSpPr>
        <p:spPr>
          <a:xfrm>
            <a:off x="5656045" y="1474384"/>
            <a:ext cx="61920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>
            <a:extLst>
              <a:ext uri="{FF2B5EF4-FFF2-40B4-BE49-F238E27FC236}">
                <a16:creationId xmlns:a16="http://schemas.microsoft.com/office/drawing/2014/main" id="{A3570EED-7DBF-8017-E1BE-4056FAEDE5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845" y="139215"/>
            <a:ext cx="2664000" cy="5708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0775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4B62C-CDF9-1316-A892-2A8A1A595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4B2B7C9-9752-8AD6-E981-620DFA673BD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730" y="0"/>
            <a:ext cx="7481453" cy="6857999"/>
          </a:xfrm>
          <a:prstGeom prst="rect">
            <a:avLst/>
          </a:prstGeom>
        </p:spPr>
      </p:pic>
      <p:sp>
        <p:nvSpPr>
          <p:cNvPr id="3" name="圆角矩形 2">
            <a:extLst>
              <a:ext uri="{FF2B5EF4-FFF2-40B4-BE49-F238E27FC236}">
                <a16:creationId xmlns:a16="http://schemas.microsoft.com/office/drawing/2014/main" id="{AEAC6465-6A70-6450-1E64-A6305DDC372B}"/>
              </a:ext>
            </a:extLst>
          </p:cNvPr>
          <p:cNvSpPr/>
          <p:nvPr/>
        </p:nvSpPr>
        <p:spPr>
          <a:xfrm>
            <a:off x="6328777" y="2134295"/>
            <a:ext cx="5244353" cy="101846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50800">
              <a:schemeClr val="accent1">
                <a:alpha val="40000"/>
              </a:schemeClr>
            </a:glow>
            <a:outerShdw blurRad="635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F32C35A-78B7-4594-D8FB-CFBC482247B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8091"/>
          <a:stretch>
            <a:fillRect/>
          </a:stretch>
        </p:blipFill>
        <p:spPr>
          <a:xfrm>
            <a:off x="0" y="0"/>
            <a:ext cx="541291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effectLst/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4497CF44-C756-1850-31F2-8B22825421C3}"/>
              </a:ext>
            </a:extLst>
          </p:cNvPr>
          <p:cNvSpPr/>
          <p:nvPr/>
        </p:nvSpPr>
        <p:spPr>
          <a:xfrm>
            <a:off x="-1" y="0"/>
            <a:ext cx="541291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6000">
                <a:schemeClr val="bg1">
                  <a:lumMod val="0"/>
                  <a:lumOff val="10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3252775-FB27-BA1B-043A-048C388639D9}"/>
              </a:ext>
            </a:extLst>
          </p:cNvPr>
          <p:cNvSpPr txBox="1"/>
          <p:nvPr/>
        </p:nvSpPr>
        <p:spPr>
          <a:xfrm>
            <a:off x="915861" y="1001270"/>
            <a:ext cx="25426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 录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9D3C363-DCD3-3250-5055-739696AC1D4D}"/>
              </a:ext>
            </a:extLst>
          </p:cNvPr>
          <p:cNvSpPr txBox="1"/>
          <p:nvPr/>
        </p:nvSpPr>
        <p:spPr>
          <a:xfrm>
            <a:off x="6374719" y="2201878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9C1A18C-1C62-8C9F-8363-9A8E5786B8A4}"/>
              </a:ext>
            </a:extLst>
          </p:cNvPr>
          <p:cNvSpPr txBox="1"/>
          <p:nvPr/>
        </p:nvSpPr>
        <p:spPr>
          <a:xfrm>
            <a:off x="8172943" y="2201878"/>
            <a:ext cx="198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理论框架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A5C5277-3B94-6BBD-E2F7-98B3C8FB4596}"/>
              </a:ext>
            </a:extLst>
          </p:cNvPr>
          <p:cNvSpPr txBox="1"/>
          <p:nvPr/>
        </p:nvSpPr>
        <p:spPr>
          <a:xfrm>
            <a:off x="6374719" y="3589954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DD87AB9-856C-2AD0-C5CE-CE51920FCFE0}"/>
              </a:ext>
            </a:extLst>
          </p:cNvPr>
          <p:cNvSpPr txBox="1"/>
          <p:nvPr/>
        </p:nvSpPr>
        <p:spPr>
          <a:xfrm>
            <a:off x="8172943" y="3589954"/>
            <a:ext cx="2030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结果讨论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7B9F478-FBF7-C5D5-EBB8-F7A3DF2996AB}"/>
              </a:ext>
            </a:extLst>
          </p:cNvPr>
          <p:cNvSpPr txBox="1"/>
          <p:nvPr/>
        </p:nvSpPr>
        <p:spPr>
          <a:xfrm>
            <a:off x="6374719" y="4978030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1BBD704-6D4A-E5BC-78EF-53CA52B3ECD6}"/>
              </a:ext>
            </a:extLst>
          </p:cNvPr>
          <p:cNvSpPr txBox="1"/>
          <p:nvPr/>
        </p:nvSpPr>
        <p:spPr>
          <a:xfrm>
            <a:off x="8172943" y="5147308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总结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F5A4E4F-ACFE-64C5-197E-6C377D150D6D}"/>
              </a:ext>
            </a:extLst>
          </p:cNvPr>
          <p:cNvSpPr txBox="1"/>
          <p:nvPr/>
        </p:nvSpPr>
        <p:spPr>
          <a:xfrm>
            <a:off x="8172943" y="2743289"/>
            <a:ext cx="2856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高斯基展开法   重夸克自旋对称性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39CAFBC-DAB7-7977-0275-8386BD246312}"/>
              </a:ext>
            </a:extLst>
          </p:cNvPr>
          <p:cNvSpPr txBox="1"/>
          <p:nvPr/>
        </p:nvSpPr>
        <p:spPr>
          <a:xfrm>
            <a:off x="6374719" y="813802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CF40A3C-CF75-D6E1-0D98-DD0798CCD7F2}"/>
              </a:ext>
            </a:extLst>
          </p:cNvPr>
          <p:cNvSpPr txBox="1"/>
          <p:nvPr/>
        </p:nvSpPr>
        <p:spPr>
          <a:xfrm>
            <a:off x="8172943" y="813802"/>
            <a:ext cx="198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F694B4F-EB0E-532E-59C5-E18FFCE7B660}"/>
              </a:ext>
            </a:extLst>
          </p:cNvPr>
          <p:cNvSpPr txBox="1"/>
          <p:nvPr/>
        </p:nvSpPr>
        <p:spPr>
          <a:xfrm>
            <a:off x="8172943" y="1355213"/>
            <a:ext cx="3300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奇特强子态    少体强子分子态    三体力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B4B567C-403C-8FC1-70EF-C72752C8D40D}"/>
                  </a:ext>
                </a:extLst>
              </p:cNvPr>
              <p:cNvSpPr txBox="1"/>
              <p:nvPr/>
            </p:nvSpPr>
            <p:spPr>
              <a:xfrm>
                <a:off x="8172943" y="4131365"/>
                <a:ext cx="25800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400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1400" b="1" i="1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1400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𝒔</m:t>
                        </m:r>
                      </m:sub>
                    </m:sSub>
                    <m:r>
                      <a:rPr kumimoji="1" lang="en-US" altLang="zh-CN" sz="1400" b="1" i="1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𝑫𝑲</m:t>
                    </m:r>
                  </m:oMath>
                </a14:m>
                <a:r>
                  <a:rPr kumimoji="1" lang="en-US" altLang="zh-CN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400" b="1" i="1" dirty="0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1400" b="1" i="1" dirty="0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dirty="0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en-US" altLang="zh-CN" sz="1400" b="1" i="1" dirty="0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∗</m:t>
                        </m:r>
                      </m:sup>
                    </m:sSup>
                    <m:r>
                      <a:rPr kumimoji="1" lang="en-US" altLang="zh-CN" sz="14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𝑫</m:t>
                    </m:r>
                    <m:r>
                      <a:rPr kumimoji="1" lang="en-US" altLang="zh-CN" sz="14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kumimoji="1" lang="en-US" altLang="zh-CN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kumimoji="1" lang="zh-CN" altLang="en-US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中的三体力影响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9B4B567C-403C-8FC1-70EF-C72752C8D4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943" y="4131365"/>
                <a:ext cx="2580002" cy="307777"/>
              </a:xfrm>
              <a:prstGeom prst="rect">
                <a:avLst/>
              </a:prstGeom>
              <a:blipFill>
                <a:blip r:embed="rId6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935883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191D9-156F-738B-DAE7-B01CCA0A1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任意形状 42">
            <a:extLst>
              <a:ext uri="{FF2B5EF4-FFF2-40B4-BE49-F238E27FC236}">
                <a16:creationId xmlns:a16="http://schemas.microsoft.com/office/drawing/2014/main" id="{F60449B3-DF26-FD51-48BE-7A4361F891D4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理论框架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A0F46DB-34A9-8D78-D5A5-A536D996904F}"/>
                  </a:ext>
                </a:extLst>
              </p:cNvPr>
              <p:cNvSpPr txBox="1"/>
              <p:nvPr/>
            </p:nvSpPr>
            <p:spPr>
              <a:xfrm>
                <a:off x="7083449" y="1147915"/>
                <a:ext cx="4344226" cy="4862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求解少体问题的方法</a:t>
                </a:r>
                <a:r>
                  <a:rPr lang="en-US" altLang="zh-CN" sz="20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0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 err="1">
                    <a:solidFill>
                      <a:srgbClr val="FF0000"/>
                    </a:solidFill>
                  </a:rPr>
                  <a:t>F</a:t>
                </a:r>
                <a:r>
                  <a:rPr lang="en-US" altLang="zh-CN" dirty="0" err="1"/>
                  <a:t>addeev</a:t>
                </a:r>
                <a:r>
                  <a:rPr lang="en-US" altLang="zh-CN" dirty="0"/>
                  <a:t> equation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(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F</a:t>
                </a:r>
                <a:r>
                  <a:rPr lang="en-US" altLang="zh-CN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F</a:t>
                </a:r>
                <a:r>
                  <a:rPr lang="en-US" altLang="zh-CN" dirty="0"/>
                  <a:t>ixed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C</a:t>
                </a:r>
                <a:r>
                  <a:rPr lang="en-US" altLang="zh-CN" dirty="0"/>
                  <a:t>enter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A</a:t>
                </a:r>
                <a:r>
                  <a:rPr lang="en-US" altLang="zh-CN" dirty="0"/>
                  <a:t>pproximation (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FCA</a:t>
                </a:r>
                <a:r>
                  <a:rPr lang="en-US" altLang="zh-CN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altLang="zh-CN" dirty="0"/>
                  <a:t> </a:t>
                </a:r>
                <a:r>
                  <a:rPr lang="en-US" altLang="zh-CN" dirty="0" err="1">
                    <a:solidFill>
                      <a:srgbClr val="FF0000"/>
                    </a:solidFill>
                  </a:rPr>
                  <a:t>F</a:t>
                </a:r>
                <a:r>
                  <a:rPr lang="en-US" altLang="zh-CN" dirty="0" err="1"/>
                  <a:t>addeev</a:t>
                </a:r>
                <a:r>
                  <a:rPr lang="en-US" altLang="zh-CN" dirty="0"/>
                  <a:t> (</a:t>
                </a:r>
                <a14:m>
                  <m:oMath xmlns:m="http://schemas.openxmlformats.org/officeDocument/2006/math">
                    <m:r>
                      <a:rPr lang="zh-CN" alt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𝝌</m:t>
                    </m:r>
                  </m:oMath>
                </a14:m>
                <a:r>
                  <a:rPr lang="en-US" altLang="zh-CN" b="1" dirty="0" err="1">
                    <a:solidFill>
                      <a:srgbClr val="FF0000"/>
                    </a:solidFill>
                  </a:rPr>
                  <a:t>F</a:t>
                </a:r>
                <a:r>
                  <a:rPr lang="en-US" altLang="zh-CN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V</a:t>
                </a:r>
                <a:r>
                  <a:rPr lang="en-US" altLang="zh-CN" dirty="0"/>
                  <a:t>ariational method (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V</a:t>
                </a:r>
                <a:r>
                  <a:rPr lang="en-US" altLang="zh-CN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Q</a:t>
                </a:r>
                <a:r>
                  <a:rPr lang="en-US" altLang="zh-CN" dirty="0"/>
                  <a:t>CD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S</a:t>
                </a:r>
                <a:r>
                  <a:rPr lang="en-US" altLang="zh-CN" dirty="0"/>
                  <a:t>um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R</a:t>
                </a:r>
                <a:r>
                  <a:rPr lang="en-US" altLang="zh-CN" dirty="0"/>
                  <a:t>ules (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QSR</a:t>
                </a:r>
                <a:r>
                  <a:rPr lang="en-US" altLang="zh-CN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B</a:t>
                </a:r>
                <a:r>
                  <a:rPr lang="en-US" altLang="zh-CN" dirty="0"/>
                  <a:t>orn-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O</a:t>
                </a:r>
                <a:r>
                  <a:rPr lang="en-US" altLang="zh-CN" dirty="0"/>
                  <a:t>ppenheimer Approximation (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BO</a:t>
                </a:r>
                <a:r>
                  <a:rPr lang="en-US" altLang="zh-CN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C</a:t>
                </a:r>
                <a:r>
                  <a:rPr lang="en-US" altLang="zh-CN" dirty="0"/>
                  <a:t>omplex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S</a:t>
                </a:r>
                <a:r>
                  <a:rPr lang="en-US" altLang="zh-CN" dirty="0"/>
                  <a:t>caling (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CS</a:t>
                </a:r>
                <a:r>
                  <a:rPr lang="en-US" altLang="zh-CN" dirty="0"/>
                  <a:t>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altLang="zh-CN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G</a:t>
                </a:r>
                <a:r>
                  <a:rPr lang="en-US" altLang="zh-CN" dirty="0"/>
                  <a:t>aussian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E</a:t>
                </a:r>
                <a:r>
                  <a:rPr lang="en-US" altLang="zh-CN" dirty="0"/>
                  <a:t>xpansion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M</a:t>
                </a:r>
                <a:r>
                  <a:rPr lang="en-US" altLang="zh-CN" dirty="0"/>
                  <a:t>ethod (</a:t>
                </a:r>
                <a:r>
                  <a:rPr lang="en-US" altLang="zh-CN" b="1" dirty="0">
                    <a:solidFill>
                      <a:srgbClr val="FF0000"/>
                    </a:solidFill>
                  </a:rPr>
                  <a:t>GEM</a:t>
                </a:r>
                <a:r>
                  <a:rPr lang="en-US" altLang="zh-CN" dirty="0"/>
                  <a:t>)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A0F46DB-34A9-8D78-D5A5-A536D9969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3449" y="1147915"/>
                <a:ext cx="4344226" cy="4862870"/>
              </a:xfrm>
              <a:prstGeom prst="rect">
                <a:avLst/>
              </a:prstGeom>
              <a:blipFill>
                <a:blip r:embed="rId4"/>
                <a:stretch>
                  <a:fillRect l="-1453" t="-781" b="-10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>
            <a:extLst>
              <a:ext uri="{FF2B5EF4-FFF2-40B4-BE49-F238E27FC236}">
                <a16:creationId xmlns:a16="http://schemas.microsoft.com/office/drawing/2014/main" id="{75135C77-0A52-FAFF-588C-FADCB53DA191}"/>
              </a:ext>
            </a:extLst>
          </p:cNvPr>
          <p:cNvSpPr/>
          <p:nvPr/>
        </p:nvSpPr>
        <p:spPr>
          <a:xfrm>
            <a:off x="7385244" y="5579605"/>
            <a:ext cx="3434576" cy="431180"/>
          </a:xfrm>
          <a:prstGeom prst="rect">
            <a:avLst/>
          </a:prstGeom>
          <a:noFill/>
          <a:ln w="28575">
            <a:solidFill>
              <a:srgbClr val="0F3A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FE6C0FF-C607-AA55-195C-2A837C003060}"/>
              </a:ext>
            </a:extLst>
          </p:cNvPr>
          <p:cNvSpPr txBox="1"/>
          <p:nvPr/>
        </p:nvSpPr>
        <p:spPr>
          <a:xfrm>
            <a:off x="9106791" y="6031823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b="1" dirty="0">
                <a:solidFill>
                  <a:srgbClr val="382FD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本工作使用的方法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967461-83DA-85FC-379C-68991D0E7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907" y="681590"/>
            <a:ext cx="5022136" cy="6163531"/>
          </a:xfrm>
          <a:prstGeom prst="rect">
            <a:avLst/>
          </a:prstGeom>
        </p:spPr>
      </p:pic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AAE6CE-191C-2B79-D9D3-1132702CD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0932F80-D0F8-3642-899C-9038FCDFDB70}"/>
              </a:ext>
            </a:extLst>
          </p:cNvPr>
          <p:cNvSpPr txBox="1"/>
          <p:nvPr/>
        </p:nvSpPr>
        <p:spPr>
          <a:xfrm>
            <a:off x="2027823" y="67073"/>
            <a:ext cx="30709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高斯基展开法</a:t>
            </a:r>
            <a:r>
              <a:rPr lang="en-US" altLang="zh-CN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(GEM)</a:t>
            </a:r>
            <a:endParaRPr lang="zh-CN" altLang="en-US" sz="2400" b="1" dirty="0">
              <a:solidFill>
                <a:srgbClr val="1F5BA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B5F5EDF-ED78-6E25-83FD-F7AA6DFF60F1}"/>
              </a:ext>
            </a:extLst>
          </p:cNvPr>
          <p:cNvSpPr txBox="1"/>
          <p:nvPr/>
        </p:nvSpPr>
        <p:spPr>
          <a:xfrm>
            <a:off x="366674" y="718287"/>
            <a:ext cx="20644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>
                <a:solidFill>
                  <a:schemeClr val="bg1">
                    <a:lumMod val="65000"/>
                  </a:schemeClr>
                </a:solidFill>
              </a:rPr>
              <a:t>Ming-Zhu Liu, et</a:t>
            </a:r>
            <a:r>
              <a:rPr kumimoji="1" lang="zh-CN" alt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kumimoji="1" lang="en-US" altLang="zh-CN" sz="1200" dirty="0">
                <a:solidFill>
                  <a:schemeClr val="bg1">
                    <a:lumMod val="65000"/>
                  </a:schemeClr>
                </a:solidFill>
              </a:rPr>
              <a:t>al. Phys. </a:t>
            </a:r>
            <a:r>
              <a:rPr kumimoji="1" lang="en-US" altLang="zh-CN" sz="1200" dirty="0" err="1">
                <a:solidFill>
                  <a:schemeClr val="bg1">
                    <a:lumMod val="65000"/>
                  </a:schemeClr>
                </a:solidFill>
              </a:rPr>
              <a:t>Rept</a:t>
            </a:r>
            <a:endParaRPr kumimoji="1" lang="zh-CN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0905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0C9BD-A307-895D-DB76-396A15FE3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27">
            <a:extLst>
              <a:ext uri="{FF2B5EF4-FFF2-40B4-BE49-F238E27FC236}">
                <a16:creationId xmlns:a16="http://schemas.microsoft.com/office/drawing/2014/main" id="{00228106-DB6F-1371-F1DB-FEE6B0AF831A}"/>
              </a:ext>
            </a:extLst>
          </p:cNvPr>
          <p:cNvSpPr/>
          <p:nvPr/>
        </p:nvSpPr>
        <p:spPr>
          <a:xfrm>
            <a:off x="7079045" y="1928393"/>
            <a:ext cx="3177580" cy="617894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639E74A-3A34-8DCE-E4C0-4D9A22B65FD9}"/>
              </a:ext>
            </a:extLst>
          </p:cNvPr>
          <p:cNvSpPr txBox="1"/>
          <p:nvPr/>
        </p:nvSpPr>
        <p:spPr>
          <a:xfrm>
            <a:off x="2027823" y="67073"/>
            <a:ext cx="30709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高斯基展开法</a:t>
            </a:r>
            <a:r>
              <a:rPr lang="en-US" altLang="zh-CN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(GEM)</a:t>
            </a:r>
            <a:endParaRPr lang="zh-CN" altLang="en-US" sz="2400" b="1" dirty="0">
              <a:solidFill>
                <a:srgbClr val="1F5BA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3" name="任意形状 42">
            <a:extLst>
              <a:ext uri="{FF2B5EF4-FFF2-40B4-BE49-F238E27FC236}">
                <a16:creationId xmlns:a16="http://schemas.microsoft.com/office/drawing/2014/main" id="{0347338E-89CC-8813-2DC5-97509B0E2254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理论框架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9CAEA47-CBF9-C756-E4F8-DC860BDD8DA0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7105581" y="1999635"/>
                <a:ext cx="3110852" cy="4455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dirty="0">
                    <a:latin typeface="Cambria Math" panose="02040503050406030204" pitchFamily="18" charset="0"/>
                    <a:cs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’=1</m:t>
                        </m:r>
                      </m:sub>
                      <m:sup>
                        <m:sSub>
                          <m:sSubPr>
                            <m:ctrlP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sup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(</m:t>
                        </m:r>
                        <m:sSubSup>
                          <m:sSubSupPr>
                            <m:ctrlP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𝑛𝑛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’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𝐸</m:t>
                        </m:r>
                        <m:sSubSup>
                          <m:sSubSupPr>
                            <m:ctrlP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𝑛𝑛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’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  <m:sSubSup>
                          <m:sSubSupPr>
                            <m:ctrlP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’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</m:e>
                    </m:nary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0</m:t>
                    </m:r>
                  </m:oMath>
                </a14:m>
                <a:endParaRPr lang="en-US" altLang="zh-CN" i="1" dirty="0">
                  <a:solidFill>
                    <a:srgbClr val="FF0000"/>
                  </a:solidFill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9CAEA47-CBF9-C756-E4F8-DC860BDD8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7105581" y="1999635"/>
                <a:ext cx="3110852" cy="445571"/>
              </a:xfrm>
              <a:prstGeom prst="rect">
                <a:avLst/>
              </a:prstGeom>
              <a:blipFill>
                <a:blip r:embed="rId16"/>
                <a:stretch>
                  <a:fillRect l="-8537" t="-77778" b="-136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986B728-E97F-A0E0-FA32-DF8842E28489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6978690" y="2669880"/>
                <a:ext cx="2305183" cy="40633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𝑛𝑛</m:t>
                          </m:r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’</m:t>
                          </m:r>
                        </m:sub>
                        <m:sup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altLang="zh-CN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𝛷</m:t>
                              </m:r>
                            </m:e>
                            <m:sub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𝐽𝑀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  <m:e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𝐻</m:t>
                          </m:r>
                        </m:e>
                        <m:e>
                          <m:sSub>
                            <m:sSubPr>
                              <m:ctrlP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𝛷</m:t>
                              </m:r>
                            </m:e>
                            <m:sub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𝐽𝑀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‘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CN" sz="1600" i="1" dirty="0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D986B728-E97F-A0E0-FA32-DF8842E28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6978690" y="2669880"/>
                <a:ext cx="2305183" cy="406330"/>
              </a:xfrm>
              <a:prstGeom prst="rect">
                <a:avLst/>
              </a:prstGeom>
              <a:blipFill>
                <a:blip r:embed="rId18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320B782-C0A6-903D-945D-2D057BCE1C3C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9283873" y="2669880"/>
                <a:ext cx="2260427" cy="40633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𝑛𝑛</m:t>
                          </m:r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’</m:t>
                          </m:r>
                        </m:sub>
                        <m:sup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𝐽</m:t>
                          </m:r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altLang="zh-CN" sz="1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𝛷</m:t>
                              </m:r>
                            </m:e>
                            <m:sub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𝐽𝑀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  <m:e>
                          <m:r>
                            <a:rPr lang="en-US" altLang="zh-CN" sz="1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sSub>
                            <m:sSubPr>
                              <m:ctrlP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𝛷</m:t>
                              </m:r>
                            </m:e>
                            <m:sub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𝐽𝑀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CN" sz="1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‘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CN" sz="1600" i="1" dirty="0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320B782-C0A6-903D-945D-2D057BCE1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9283873" y="2669880"/>
                <a:ext cx="2260427" cy="406330"/>
              </a:xfrm>
              <a:prstGeom prst="rect">
                <a:avLst/>
              </a:prstGeom>
              <a:blipFill>
                <a:blip r:embed="rId20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1453437A-1F0A-C60F-C18F-538899332EC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71402" y="1426709"/>
            <a:ext cx="2389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求解薛定谔方程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  <a:cs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9ABDBB5-64FA-F0E8-E73D-B5135CE96275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913706" y="1984665"/>
                <a:ext cx="1786890" cy="36004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𝐻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−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𝐸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𝛹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𝐽𝑀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altLang="zh-CN" i="1" dirty="0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69ABDBB5-64FA-F0E8-E73D-B5135CE96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1913706" y="1984665"/>
                <a:ext cx="1786890" cy="360045"/>
              </a:xfrm>
              <a:prstGeom prst="rect">
                <a:avLst/>
              </a:prstGeom>
              <a:blipFill>
                <a:blip r:embed="rId24"/>
                <a:stretch>
                  <a:fillRect l="-704" b="-17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16CF979-9DBA-FC28-F38D-532F664F6BCC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3473557" y="2820286"/>
                <a:ext cx="2255520" cy="407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𝛹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𝐽𝑀</m:t>
                        </m:r>
                      </m:sub>
                    </m:sSub>
                    <m:r>
                      <a:rPr lang="en-US" altLang="zh-CN" sz="16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𝑛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</m:sup>
                      <m:e>
                        <m:sSubSup>
                          <m:sSubSup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𝐽</m:t>
                            </m:r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𝛷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𝐽𝑀</m:t>
                            </m:r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zh-CN" sz="1600" dirty="0"/>
                  <a:t> </a:t>
                </a: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C16CF979-9DBA-FC28-F38D-532F664F6B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3473557" y="2820286"/>
                <a:ext cx="2255520" cy="407670"/>
              </a:xfrm>
              <a:prstGeom prst="rect">
                <a:avLst/>
              </a:prstGeom>
              <a:blipFill>
                <a:blip r:embed="rId26"/>
                <a:stretch>
                  <a:fillRect t="-81818" b="-1424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8E2E26B5-F02A-7A61-EF0A-E69D4EE156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404515" y="1845746"/>
            <a:ext cx="21547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14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Rayleigh-Ritz </a:t>
            </a:r>
            <a:r>
              <a:rPr lang="zh-CN" altLang="en-US" sz="14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变分原理</a:t>
            </a:r>
            <a:endParaRPr lang="en-US" altLang="zh-CN" sz="1400" b="1" dirty="0">
              <a:latin typeface="Microsoft YaHei" panose="020B0503020204020204" pitchFamily="34" charset="-122"/>
              <a:ea typeface="Microsoft YaHei" panose="020B0503020204020204" pitchFamily="34" charset="-122"/>
              <a:cs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9B9C43C-D005-8B0E-7C39-29A11355000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66674" y="3566386"/>
            <a:ext cx="1762021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三体系统</a:t>
            </a:r>
            <a:endParaRPr lang="en-US" altLang="zh-CN" sz="2400" b="1" dirty="0"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</p:txBody>
      </p:sp>
      <p:sp>
        <p:nvSpPr>
          <p:cNvPr id="26" name="灯片编号占位符 25">
            <a:extLst>
              <a:ext uri="{FF2B5EF4-FFF2-40B4-BE49-F238E27FC236}">
                <a16:creationId xmlns:a16="http://schemas.microsoft.com/office/drawing/2014/main" id="{DA746A24-3E3F-3921-1E75-6C4343DB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B4A5F0D1-7B8F-4B80-39E5-F5E55B768E29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66674" y="741422"/>
            <a:ext cx="1762021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  <a:sym typeface="+mn-ea"/>
              </a:rPr>
              <a:t>基展开法</a:t>
            </a:r>
            <a:endParaRPr lang="en-US" altLang="zh-CN" sz="2400" b="1" dirty="0">
              <a:latin typeface="Microsoft YaHei" panose="020B0503020204020204" pitchFamily="34" charset="-122"/>
              <a:ea typeface="Microsoft YaHei" panose="020B0503020204020204" pitchFamily="34" charset="-122"/>
              <a:sym typeface="+mn-ea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FC11B45-7D42-3B32-87C0-2B2C33E999C9}"/>
              </a:ext>
            </a:extLst>
          </p:cNvPr>
          <p:cNvSpPr txBox="1"/>
          <p:nvPr/>
        </p:nvSpPr>
        <p:spPr>
          <a:xfrm>
            <a:off x="834407" y="2859169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展开为一系列基函数的和</a:t>
            </a:r>
          </a:p>
        </p:txBody>
      </p:sp>
      <p:pic>
        <p:nvPicPr>
          <p:cNvPr id="27" name="图形 26" descr="线箭头: 顺时针曲线 纯色填充">
            <a:extLst>
              <a:ext uri="{FF2B5EF4-FFF2-40B4-BE49-F238E27FC236}">
                <a16:creationId xmlns:a16="http://schemas.microsoft.com/office/drawing/2014/main" id="{6FC51E39-5C93-FAC6-C971-0F2F2DFB72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rot="11720667" flipH="1">
            <a:off x="2379934" y="2238451"/>
            <a:ext cx="470816" cy="747048"/>
          </a:xfrm>
          <a:prstGeom prst="rect">
            <a:avLst/>
          </a:prstGeom>
        </p:spPr>
      </p:pic>
      <p:sp>
        <p:nvSpPr>
          <p:cNvPr id="33" name="椭圆 32">
            <a:extLst>
              <a:ext uri="{FF2B5EF4-FFF2-40B4-BE49-F238E27FC236}">
                <a16:creationId xmlns:a16="http://schemas.microsoft.com/office/drawing/2014/main" id="{3B0491EA-F409-E693-142A-C1BE79E56FE4}"/>
              </a:ext>
            </a:extLst>
          </p:cNvPr>
          <p:cNvSpPr/>
          <p:nvPr/>
        </p:nvSpPr>
        <p:spPr>
          <a:xfrm>
            <a:off x="2752290" y="1873452"/>
            <a:ext cx="461879" cy="568713"/>
          </a:xfrm>
          <a:custGeom>
            <a:avLst/>
            <a:gdLst>
              <a:gd name="csX0" fmla="*/ 0 w 461879"/>
              <a:gd name="csY0" fmla="*/ 284357 h 568713"/>
              <a:gd name="csX1" fmla="*/ 230940 w 461879"/>
              <a:gd name="csY1" fmla="*/ 0 h 568713"/>
              <a:gd name="csX2" fmla="*/ 461880 w 461879"/>
              <a:gd name="csY2" fmla="*/ 284357 h 568713"/>
              <a:gd name="csX3" fmla="*/ 230940 w 461879"/>
              <a:gd name="csY3" fmla="*/ 568714 h 568713"/>
              <a:gd name="csX4" fmla="*/ 0 w 461879"/>
              <a:gd name="csY4" fmla="*/ 284357 h 5687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61879" h="568713" extrusionOk="0">
                <a:moveTo>
                  <a:pt x="0" y="284357"/>
                </a:moveTo>
                <a:cubicBezTo>
                  <a:pt x="-8373" y="122147"/>
                  <a:pt x="79908" y="8815"/>
                  <a:pt x="230940" y="0"/>
                </a:cubicBezTo>
                <a:cubicBezTo>
                  <a:pt x="371481" y="2736"/>
                  <a:pt x="453470" y="127578"/>
                  <a:pt x="461880" y="284357"/>
                </a:cubicBezTo>
                <a:cubicBezTo>
                  <a:pt x="449985" y="453019"/>
                  <a:pt x="354115" y="592866"/>
                  <a:pt x="230940" y="568714"/>
                </a:cubicBezTo>
                <a:cubicBezTo>
                  <a:pt x="77053" y="554302"/>
                  <a:pt x="37066" y="459113"/>
                  <a:pt x="0" y="284357"/>
                </a:cubicBezTo>
                <a:close/>
              </a:path>
            </a:pathLst>
          </a:custGeom>
          <a:noFill/>
          <a:ln w="28575">
            <a:solidFill>
              <a:srgbClr val="0070C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51780893-D63B-5420-FFE6-C0115184144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7441754" y="141985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求解广义本征值问题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  <a:cs typeface="+mn-lt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5F47FDD-041A-D58B-AABA-71F6DDA4D119}"/>
              </a:ext>
            </a:extLst>
          </p:cNvPr>
          <p:cNvSpPr txBox="1"/>
          <p:nvPr/>
        </p:nvSpPr>
        <p:spPr>
          <a:xfrm>
            <a:off x="8374294" y="4174256"/>
            <a:ext cx="1590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雅可比坐标系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44F09EF-ADD0-5009-6559-ABE37B8BA69F}"/>
              </a:ext>
            </a:extLst>
          </p:cNvPr>
          <p:cNvSpPr txBox="1"/>
          <p:nvPr/>
        </p:nvSpPr>
        <p:spPr>
          <a:xfrm>
            <a:off x="1338571" y="2469006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态叠加原理</a:t>
            </a: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2F07484B-8AF3-AB61-B6FE-06E34B91275D}"/>
              </a:ext>
            </a:extLst>
          </p:cNvPr>
          <p:cNvSpPr/>
          <p:nvPr/>
        </p:nvSpPr>
        <p:spPr>
          <a:xfrm>
            <a:off x="4712968" y="5595009"/>
            <a:ext cx="244800" cy="24638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DB6405DC-0B49-4D37-5A96-8B918F9BA3FB}"/>
              </a:ext>
            </a:extLst>
          </p:cNvPr>
          <p:cNvSpPr/>
          <p:nvPr/>
        </p:nvSpPr>
        <p:spPr>
          <a:xfrm>
            <a:off x="5140644" y="5595009"/>
            <a:ext cx="244800" cy="246380"/>
          </a:xfrm>
          <a:prstGeom prst="ellipse">
            <a:avLst/>
          </a:prstGeom>
          <a:solidFill>
            <a:srgbClr val="32A471"/>
          </a:solidFill>
          <a:ln>
            <a:solidFill>
              <a:srgbClr val="32A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5BEBBA9E-B63B-7973-66B3-BEE805AA5F8A}"/>
              </a:ext>
            </a:extLst>
          </p:cNvPr>
          <p:cNvSpPr/>
          <p:nvPr/>
        </p:nvSpPr>
        <p:spPr>
          <a:xfrm>
            <a:off x="4643833" y="5459022"/>
            <a:ext cx="809987" cy="490469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84780188-260F-8A85-B729-39FF20CD1376}"/>
              </a:ext>
            </a:extLst>
          </p:cNvPr>
          <p:cNvSpPr/>
          <p:nvPr/>
        </p:nvSpPr>
        <p:spPr>
          <a:xfrm>
            <a:off x="1863450" y="5412625"/>
            <a:ext cx="244800" cy="246380"/>
          </a:xfrm>
          <a:prstGeom prst="ellipse">
            <a:avLst/>
          </a:prstGeom>
          <a:solidFill>
            <a:srgbClr val="32A471"/>
          </a:solidFill>
          <a:ln>
            <a:solidFill>
              <a:srgbClr val="32A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22209542-09A0-9AAE-41EC-1229C8F1340A}"/>
              </a:ext>
            </a:extLst>
          </p:cNvPr>
          <p:cNvSpPr/>
          <p:nvPr/>
        </p:nvSpPr>
        <p:spPr>
          <a:xfrm>
            <a:off x="1741050" y="4999766"/>
            <a:ext cx="244800" cy="2463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ACDC5DB4-989F-FA6B-EFE1-DD1E7DC8D806}"/>
              </a:ext>
            </a:extLst>
          </p:cNvPr>
          <p:cNvSpPr/>
          <p:nvPr/>
        </p:nvSpPr>
        <p:spPr>
          <a:xfrm rot="4289521">
            <a:off x="1529237" y="5086045"/>
            <a:ext cx="809987" cy="490469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5" name="椭圆 54">
            <a:extLst>
              <a:ext uri="{FF2B5EF4-FFF2-40B4-BE49-F238E27FC236}">
                <a16:creationId xmlns:a16="http://schemas.microsoft.com/office/drawing/2014/main" id="{371994C1-0999-6DBC-582E-6C6973BECAA2}"/>
              </a:ext>
            </a:extLst>
          </p:cNvPr>
          <p:cNvSpPr/>
          <p:nvPr/>
        </p:nvSpPr>
        <p:spPr>
          <a:xfrm>
            <a:off x="2979954" y="5379880"/>
            <a:ext cx="244800" cy="24638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D07B0851-D93C-E675-3854-3CD14EE555BD}"/>
              </a:ext>
            </a:extLst>
          </p:cNvPr>
          <p:cNvSpPr/>
          <p:nvPr/>
        </p:nvSpPr>
        <p:spPr>
          <a:xfrm>
            <a:off x="3152753" y="4975727"/>
            <a:ext cx="244800" cy="2463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椭圆 57">
            <a:extLst>
              <a:ext uri="{FF2B5EF4-FFF2-40B4-BE49-F238E27FC236}">
                <a16:creationId xmlns:a16="http://schemas.microsoft.com/office/drawing/2014/main" id="{1677936E-6392-4F22-A115-22DDCB8DD723}"/>
              </a:ext>
            </a:extLst>
          </p:cNvPr>
          <p:cNvSpPr/>
          <p:nvPr/>
        </p:nvSpPr>
        <p:spPr>
          <a:xfrm rot="6924145">
            <a:off x="2777146" y="5058692"/>
            <a:ext cx="809987" cy="490469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60" name="直线连接符 59">
            <a:extLst>
              <a:ext uri="{FF2B5EF4-FFF2-40B4-BE49-F238E27FC236}">
                <a16:creationId xmlns:a16="http://schemas.microsoft.com/office/drawing/2014/main" id="{35EDB855-F6E0-CD30-DB30-BC7C3144C25C}"/>
              </a:ext>
            </a:extLst>
          </p:cNvPr>
          <p:cNvCxnSpPr>
            <a:cxnSpLocks/>
            <a:stCxn id="49" idx="0"/>
            <a:endCxn id="47" idx="4"/>
          </p:cNvCxnSpPr>
          <p:nvPr/>
        </p:nvCxnSpPr>
        <p:spPr>
          <a:xfrm flipV="1">
            <a:off x="5048827" y="5123054"/>
            <a:ext cx="9531" cy="335968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椭圆 46">
            <a:extLst>
              <a:ext uri="{FF2B5EF4-FFF2-40B4-BE49-F238E27FC236}">
                <a16:creationId xmlns:a16="http://schemas.microsoft.com/office/drawing/2014/main" id="{C1625030-D3A0-6865-80AC-CF8E0AEBF0B0}"/>
              </a:ext>
            </a:extLst>
          </p:cNvPr>
          <p:cNvSpPr/>
          <p:nvPr/>
        </p:nvSpPr>
        <p:spPr>
          <a:xfrm>
            <a:off x="4935958" y="4876674"/>
            <a:ext cx="244800" cy="24638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2" name="直线连接符 61">
            <a:extLst>
              <a:ext uri="{FF2B5EF4-FFF2-40B4-BE49-F238E27FC236}">
                <a16:creationId xmlns:a16="http://schemas.microsoft.com/office/drawing/2014/main" id="{1121E222-36F9-F1CB-AFDC-A33E46322545}"/>
              </a:ext>
            </a:extLst>
          </p:cNvPr>
          <p:cNvCxnSpPr>
            <a:cxnSpLocks/>
            <a:stCxn id="54" idx="4"/>
          </p:cNvCxnSpPr>
          <p:nvPr/>
        </p:nvCxnSpPr>
        <p:spPr>
          <a:xfrm flipH="1">
            <a:off x="1271107" y="5409126"/>
            <a:ext cx="430573" cy="13520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线连接符 63">
            <a:extLst>
              <a:ext uri="{FF2B5EF4-FFF2-40B4-BE49-F238E27FC236}">
                <a16:creationId xmlns:a16="http://schemas.microsoft.com/office/drawing/2014/main" id="{9F4E5A64-FE0D-176B-ECAA-47177EFDAB4E}"/>
              </a:ext>
            </a:extLst>
          </p:cNvPr>
          <p:cNvCxnSpPr>
            <a:cxnSpLocks/>
            <a:stCxn id="58" idx="0"/>
          </p:cNvCxnSpPr>
          <p:nvPr/>
        </p:nvCxnSpPr>
        <p:spPr>
          <a:xfrm>
            <a:off x="3403664" y="5409126"/>
            <a:ext cx="387988" cy="15431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椭圆 55">
            <a:extLst>
              <a:ext uri="{FF2B5EF4-FFF2-40B4-BE49-F238E27FC236}">
                <a16:creationId xmlns:a16="http://schemas.microsoft.com/office/drawing/2014/main" id="{B60626BF-A653-DBAF-1443-A1E25A53D8CE}"/>
              </a:ext>
            </a:extLst>
          </p:cNvPr>
          <p:cNvSpPr/>
          <p:nvPr/>
        </p:nvSpPr>
        <p:spPr>
          <a:xfrm>
            <a:off x="3678106" y="5430932"/>
            <a:ext cx="244800" cy="246380"/>
          </a:xfrm>
          <a:prstGeom prst="ellipse">
            <a:avLst/>
          </a:prstGeom>
          <a:solidFill>
            <a:srgbClr val="32A471"/>
          </a:solidFill>
          <a:ln>
            <a:solidFill>
              <a:srgbClr val="32A4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F8A11973-3C8D-BA7C-5775-D7024D760A26}"/>
              </a:ext>
            </a:extLst>
          </p:cNvPr>
          <p:cNvSpPr/>
          <p:nvPr/>
        </p:nvSpPr>
        <p:spPr>
          <a:xfrm>
            <a:off x="1147043" y="5412625"/>
            <a:ext cx="244800" cy="24638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圆角矩形 65">
            <a:extLst>
              <a:ext uri="{FF2B5EF4-FFF2-40B4-BE49-F238E27FC236}">
                <a16:creationId xmlns:a16="http://schemas.microsoft.com/office/drawing/2014/main" id="{8D21F613-63CF-5BE4-F35C-F23E055F76DE}"/>
              </a:ext>
            </a:extLst>
          </p:cNvPr>
          <p:cNvSpPr/>
          <p:nvPr/>
        </p:nvSpPr>
        <p:spPr>
          <a:xfrm>
            <a:off x="827709" y="4585830"/>
            <a:ext cx="5087146" cy="1657763"/>
          </a:xfrm>
          <a:prstGeom prst="roundRect">
            <a:avLst>
              <a:gd name="adj" fmla="val 12118"/>
            </a:avLst>
          </a:prstGeom>
          <a:noFill/>
          <a:ln w="190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087146"/>
                      <a:gd name="connsiteY0" fmla="*/ 276299 h 1657763"/>
                      <a:gd name="connsiteX1" fmla="*/ 276299 w 5087146"/>
                      <a:gd name="connsiteY1" fmla="*/ 0 h 1657763"/>
                      <a:gd name="connsiteX2" fmla="*/ 4810847 w 5087146"/>
                      <a:gd name="connsiteY2" fmla="*/ 0 h 1657763"/>
                      <a:gd name="connsiteX3" fmla="*/ 5087146 w 5087146"/>
                      <a:gd name="connsiteY3" fmla="*/ 276299 h 1657763"/>
                      <a:gd name="connsiteX4" fmla="*/ 5087146 w 5087146"/>
                      <a:gd name="connsiteY4" fmla="*/ 1381464 h 1657763"/>
                      <a:gd name="connsiteX5" fmla="*/ 4810847 w 5087146"/>
                      <a:gd name="connsiteY5" fmla="*/ 1657763 h 1657763"/>
                      <a:gd name="connsiteX6" fmla="*/ 276299 w 5087146"/>
                      <a:gd name="connsiteY6" fmla="*/ 1657763 h 1657763"/>
                      <a:gd name="connsiteX7" fmla="*/ 0 w 5087146"/>
                      <a:gd name="connsiteY7" fmla="*/ 1381464 h 1657763"/>
                      <a:gd name="connsiteX8" fmla="*/ 0 w 5087146"/>
                      <a:gd name="connsiteY8" fmla="*/ 276299 h 1657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087146" h="1657763" extrusionOk="0">
                        <a:moveTo>
                          <a:pt x="0" y="276299"/>
                        </a:moveTo>
                        <a:cubicBezTo>
                          <a:pt x="-16495" y="113529"/>
                          <a:pt x="113344" y="3888"/>
                          <a:pt x="276299" y="0"/>
                        </a:cubicBezTo>
                        <a:cubicBezTo>
                          <a:pt x="1287567" y="132882"/>
                          <a:pt x="3828283" y="-84951"/>
                          <a:pt x="4810847" y="0"/>
                        </a:cubicBezTo>
                        <a:cubicBezTo>
                          <a:pt x="4950262" y="12872"/>
                          <a:pt x="5083199" y="145517"/>
                          <a:pt x="5087146" y="276299"/>
                        </a:cubicBezTo>
                        <a:cubicBezTo>
                          <a:pt x="5040072" y="678268"/>
                          <a:pt x="5114171" y="1168263"/>
                          <a:pt x="5087146" y="1381464"/>
                        </a:cubicBezTo>
                        <a:cubicBezTo>
                          <a:pt x="5103213" y="1535966"/>
                          <a:pt x="4971287" y="1641620"/>
                          <a:pt x="4810847" y="1657763"/>
                        </a:cubicBezTo>
                        <a:cubicBezTo>
                          <a:pt x="3962575" y="1745402"/>
                          <a:pt x="1072977" y="1585084"/>
                          <a:pt x="276299" y="1657763"/>
                        </a:cubicBezTo>
                        <a:cubicBezTo>
                          <a:pt x="121602" y="1637731"/>
                          <a:pt x="-1784" y="1536539"/>
                          <a:pt x="0" y="1381464"/>
                        </a:cubicBezTo>
                        <a:cubicBezTo>
                          <a:pt x="-90211" y="1081489"/>
                          <a:pt x="-16103" y="680472"/>
                          <a:pt x="0" y="2762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9" name="椭圆 68">
            <a:extLst>
              <a:ext uri="{FF2B5EF4-FFF2-40B4-BE49-F238E27FC236}">
                <a16:creationId xmlns:a16="http://schemas.microsoft.com/office/drawing/2014/main" id="{A9BD0A08-EA6C-E7C5-ECC0-9F378C687F15}"/>
              </a:ext>
            </a:extLst>
          </p:cNvPr>
          <p:cNvSpPr>
            <a:spLocks noChangeAspect="1"/>
          </p:cNvSpPr>
          <p:nvPr/>
        </p:nvSpPr>
        <p:spPr>
          <a:xfrm>
            <a:off x="4404515" y="4754617"/>
            <a:ext cx="1315794" cy="1309017"/>
          </a:xfrm>
          <a:prstGeom prst="ellipse">
            <a:avLst/>
          </a:prstGeom>
          <a:solidFill>
            <a:schemeClr val="accent6">
              <a:lumMod val="60000"/>
              <a:lumOff val="40000"/>
              <a:alpha val="28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 dirty="0"/>
          </a:p>
        </p:txBody>
      </p:sp>
      <p:sp>
        <p:nvSpPr>
          <p:cNvPr id="70" name="椭圆 69">
            <a:extLst>
              <a:ext uri="{FF2B5EF4-FFF2-40B4-BE49-F238E27FC236}">
                <a16:creationId xmlns:a16="http://schemas.microsoft.com/office/drawing/2014/main" id="{A38D0964-64D2-8258-5172-03C6E7778B86}"/>
              </a:ext>
            </a:extLst>
          </p:cNvPr>
          <p:cNvSpPr>
            <a:spLocks noChangeAspect="1"/>
          </p:cNvSpPr>
          <p:nvPr/>
        </p:nvSpPr>
        <p:spPr>
          <a:xfrm>
            <a:off x="1043783" y="4754617"/>
            <a:ext cx="1315794" cy="1309017"/>
          </a:xfrm>
          <a:prstGeom prst="ellipse">
            <a:avLst/>
          </a:prstGeom>
          <a:solidFill>
            <a:schemeClr val="accent6">
              <a:lumMod val="60000"/>
              <a:lumOff val="40000"/>
              <a:alpha val="28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 dirty="0"/>
          </a:p>
        </p:txBody>
      </p:sp>
      <p:sp>
        <p:nvSpPr>
          <p:cNvPr id="71" name="椭圆 70">
            <a:extLst>
              <a:ext uri="{FF2B5EF4-FFF2-40B4-BE49-F238E27FC236}">
                <a16:creationId xmlns:a16="http://schemas.microsoft.com/office/drawing/2014/main" id="{1C311F95-4812-9318-0D7A-698872831FD8}"/>
              </a:ext>
            </a:extLst>
          </p:cNvPr>
          <p:cNvSpPr>
            <a:spLocks noChangeAspect="1"/>
          </p:cNvSpPr>
          <p:nvPr/>
        </p:nvSpPr>
        <p:spPr>
          <a:xfrm>
            <a:off x="2724149" y="4754617"/>
            <a:ext cx="1315794" cy="1309017"/>
          </a:xfrm>
          <a:prstGeom prst="ellipse">
            <a:avLst/>
          </a:prstGeom>
          <a:solidFill>
            <a:schemeClr val="accent6">
              <a:lumMod val="60000"/>
              <a:lumOff val="40000"/>
              <a:alpha val="28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 dirty="0"/>
          </a:p>
        </p:txBody>
      </p:sp>
      <p:sp>
        <p:nvSpPr>
          <p:cNvPr id="72" name="文本框 71">
            <a:extLst>
              <a:ext uri="{FF2B5EF4-FFF2-40B4-BE49-F238E27FC236}">
                <a16:creationId xmlns:a16="http://schemas.microsoft.com/office/drawing/2014/main" id="{7B956509-4C01-588A-0EFE-8062258C923A}"/>
              </a:ext>
            </a:extLst>
          </p:cNvPr>
          <p:cNvSpPr txBox="1"/>
          <p:nvPr/>
        </p:nvSpPr>
        <p:spPr>
          <a:xfrm>
            <a:off x="1291882" y="4152324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两体相互作用在束缚过程中起主导作用</a:t>
            </a:r>
          </a:p>
        </p:txBody>
      </p:sp>
      <p:sp>
        <p:nvSpPr>
          <p:cNvPr id="73" name="圆角矩形 72">
            <a:extLst>
              <a:ext uri="{FF2B5EF4-FFF2-40B4-BE49-F238E27FC236}">
                <a16:creationId xmlns:a16="http://schemas.microsoft.com/office/drawing/2014/main" id="{2B20E915-EF53-59C8-CA2E-547E997187B4}"/>
              </a:ext>
            </a:extLst>
          </p:cNvPr>
          <p:cNvSpPr/>
          <p:nvPr/>
        </p:nvSpPr>
        <p:spPr>
          <a:xfrm>
            <a:off x="6717150" y="4585830"/>
            <a:ext cx="5087146" cy="1657763"/>
          </a:xfrm>
          <a:prstGeom prst="roundRect">
            <a:avLst>
              <a:gd name="adj" fmla="val 12118"/>
            </a:avLst>
          </a:prstGeom>
          <a:noFill/>
          <a:ln w="190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5087146"/>
                      <a:gd name="connsiteY0" fmla="*/ 276299 h 1657763"/>
                      <a:gd name="connsiteX1" fmla="*/ 276299 w 5087146"/>
                      <a:gd name="connsiteY1" fmla="*/ 0 h 1657763"/>
                      <a:gd name="connsiteX2" fmla="*/ 4810847 w 5087146"/>
                      <a:gd name="connsiteY2" fmla="*/ 0 h 1657763"/>
                      <a:gd name="connsiteX3" fmla="*/ 5087146 w 5087146"/>
                      <a:gd name="connsiteY3" fmla="*/ 276299 h 1657763"/>
                      <a:gd name="connsiteX4" fmla="*/ 5087146 w 5087146"/>
                      <a:gd name="connsiteY4" fmla="*/ 1381464 h 1657763"/>
                      <a:gd name="connsiteX5" fmla="*/ 4810847 w 5087146"/>
                      <a:gd name="connsiteY5" fmla="*/ 1657763 h 1657763"/>
                      <a:gd name="connsiteX6" fmla="*/ 276299 w 5087146"/>
                      <a:gd name="connsiteY6" fmla="*/ 1657763 h 1657763"/>
                      <a:gd name="connsiteX7" fmla="*/ 0 w 5087146"/>
                      <a:gd name="connsiteY7" fmla="*/ 1381464 h 1657763"/>
                      <a:gd name="connsiteX8" fmla="*/ 0 w 5087146"/>
                      <a:gd name="connsiteY8" fmla="*/ 276299 h 1657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087146" h="1657763" extrusionOk="0">
                        <a:moveTo>
                          <a:pt x="0" y="276299"/>
                        </a:moveTo>
                        <a:cubicBezTo>
                          <a:pt x="-7052" y="136076"/>
                          <a:pt x="118727" y="-2055"/>
                          <a:pt x="276299" y="0"/>
                        </a:cubicBezTo>
                        <a:cubicBezTo>
                          <a:pt x="1633000" y="-60713"/>
                          <a:pt x="3636179" y="61072"/>
                          <a:pt x="4810847" y="0"/>
                        </a:cubicBezTo>
                        <a:cubicBezTo>
                          <a:pt x="4935889" y="9209"/>
                          <a:pt x="5076501" y="136291"/>
                          <a:pt x="5087146" y="276299"/>
                        </a:cubicBezTo>
                        <a:cubicBezTo>
                          <a:pt x="5173466" y="762006"/>
                          <a:pt x="5005663" y="1147009"/>
                          <a:pt x="5087146" y="1381464"/>
                        </a:cubicBezTo>
                        <a:cubicBezTo>
                          <a:pt x="5099293" y="1522515"/>
                          <a:pt x="4966074" y="1657937"/>
                          <a:pt x="4810847" y="1657763"/>
                        </a:cubicBezTo>
                        <a:cubicBezTo>
                          <a:pt x="3364290" y="1583992"/>
                          <a:pt x="1776753" y="1501880"/>
                          <a:pt x="276299" y="1657763"/>
                        </a:cubicBezTo>
                        <a:cubicBezTo>
                          <a:pt x="127780" y="1658354"/>
                          <a:pt x="-23148" y="1523496"/>
                          <a:pt x="0" y="1381464"/>
                        </a:cubicBezTo>
                        <a:cubicBezTo>
                          <a:pt x="89233" y="1156985"/>
                          <a:pt x="-18388" y="771592"/>
                          <a:pt x="0" y="2762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9" name="直线箭头连接符 8">
            <a:extLst>
              <a:ext uri="{FF2B5EF4-FFF2-40B4-BE49-F238E27FC236}">
                <a16:creationId xmlns:a16="http://schemas.microsoft.com/office/drawing/2014/main" id="{C87E7BE8-4E27-0092-D1BA-A0A3B150D19A}"/>
              </a:ext>
            </a:extLst>
          </p:cNvPr>
          <p:cNvCxnSpPr>
            <a:cxnSpLocks/>
          </p:cNvCxnSpPr>
          <p:nvPr/>
        </p:nvCxnSpPr>
        <p:spPr>
          <a:xfrm>
            <a:off x="4143629" y="2189472"/>
            <a:ext cx="2573521" cy="0"/>
          </a:xfrm>
          <a:prstGeom prst="straightConnector1">
            <a:avLst/>
          </a:prstGeom>
          <a:ln w="41275" cap="rnd" cmpd="sng">
            <a:solidFill>
              <a:srgbClr val="FF0000"/>
            </a:solidFill>
            <a:prstDash val="solid"/>
            <a:miter lim="800000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02B2FC6-CC94-E102-8CC4-9C0A5B265F3E}"/>
                  </a:ext>
                </a:extLst>
              </p:cNvPr>
              <p:cNvSpPr txBox="1"/>
              <p:nvPr/>
            </p:nvSpPr>
            <p:spPr>
              <a:xfrm>
                <a:off x="1139853" y="5417286"/>
                <a:ext cx="3040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402B2FC6-CC94-E102-8CC4-9C0A5B265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853" y="5417286"/>
                <a:ext cx="304058" cy="276999"/>
              </a:xfrm>
              <a:prstGeom prst="rect">
                <a:avLst/>
              </a:prstGeom>
              <a:blipFill>
                <a:blip r:embed="rId29"/>
                <a:stretch>
                  <a:fillRect l="-16000" r="-8000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E9E76B5-0871-5F9B-9FA8-5DF6A8A5AC11}"/>
                  </a:ext>
                </a:extLst>
              </p:cNvPr>
              <p:cNvSpPr txBox="1"/>
              <p:nvPr/>
            </p:nvSpPr>
            <p:spPr>
              <a:xfrm>
                <a:off x="1851652" y="5365290"/>
                <a:ext cx="3093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E9E76B5-0871-5F9B-9FA8-5DF6A8A5A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652" y="5365290"/>
                <a:ext cx="309379" cy="276999"/>
              </a:xfrm>
              <a:prstGeom prst="rect">
                <a:avLst/>
              </a:prstGeom>
              <a:blipFill>
                <a:blip r:embed="rId30"/>
                <a:stretch>
                  <a:fillRect l="-16000" r="-8000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92B15CD-F965-4152-B865-E60E7F794502}"/>
                  </a:ext>
                </a:extLst>
              </p:cNvPr>
              <p:cNvSpPr txBox="1"/>
              <p:nvPr/>
            </p:nvSpPr>
            <p:spPr>
              <a:xfrm>
                <a:off x="1735111" y="4979805"/>
                <a:ext cx="3093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92B15CD-F965-4152-B865-E60E7F794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5111" y="4979805"/>
                <a:ext cx="309379" cy="276999"/>
              </a:xfrm>
              <a:prstGeom prst="rect">
                <a:avLst/>
              </a:prstGeom>
              <a:blipFill>
                <a:blip r:embed="rId31"/>
                <a:stretch>
                  <a:fillRect l="-16000" r="-800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3D89DB3-4147-27F3-33BD-E358DCE66AC1}"/>
                  </a:ext>
                </a:extLst>
              </p:cNvPr>
              <p:cNvSpPr txBox="1"/>
              <p:nvPr/>
            </p:nvSpPr>
            <p:spPr>
              <a:xfrm>
                <a:off x="2970452" y="5343771"/>
                <a:ext cx="3040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3D89DB3-4147-27F3-33BD-E358DCE66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452" y="5343771"/>
                <a:ext cx="304058" cy="276999"/>
              </a:xfrm>
              <a:prstGeom prst="rect">
                <a:avLst/>
              </a:prstGeom>
              <a:blipFill>
                <a:blip r:embed="rId32"/>
                <a:stretch>
                  <a:fillRect l="-16000" r="-8000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3E81286-D0A7-8262-1D44-F65A8B5935D1}"/>
                  </a:ext>
                </a:extLst>
              </p:cNvPr>
              <p:cNvSpPr txBox="1"/>
              <p:nvPr/>
            </p:nvSpPr>
            <p:spPr>
              <a:xfrm>
                <a:off x="3649977" y="5410110"/>
                <a:ext cx="3093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3E81286-D0A7-8262-1D44-F65A8B5935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977" y="5410110"/>
                <a:ext cx="309379" cy="276999"/>
              </a:xfrm>
              <a:prstGeom prst="rect">
                <a:avLst/>
              </a:prstGeom>
              <a:blipFill>
                <a:blip r:embed="rId33"/>
                <a:stretch>
                  <a:fillRect l="-16000" r="-4000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1A5CF2E5-F5EA-6143-FFE2-17EE9E36801D}"/>
                  </a:ext>
                </a:extLst>
              </p:cNvPr>
              <p:cNvSpPr txBox="1"/>
              <p:nvPr/>
            </p:nvSpPr>
            <p:spPr>
              <a:xfrm>
                <a:off x="3146158" y="4960077"/>
                <a:ext cx="3093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1A5CF2E5-F5EA-6143-FFE2-17EE9E368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158" y="4960077"/>
                <a:ext cx="309379" cy="276999"/>
              </a:xfrm>
              <a:prstGeom prst="rect">
                <a:avLst/>
              </a:prstGeom>
              <a:blipFill>
                <a:blip r:embed="rId34"/>
                <a:stretch>
                  <a:fillRect l="-15385" r="-3846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F9812B30-C199-A747-37A1-81039663993B}"/>
                  </a:ext>
                </a:extLst>
              </p:cNvPr>
              <p:cNvSpPr txBox="1"/>
              <p:nvPr/>
            </p:nvSpPr>
            <p:spPr>
              <a:xfrm>
                <a:off x="4725746" y="5560719"/>
                <a:ext cx="3040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F9812B30-C199-A747-37A1-810396639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746" y="5560719"/>
                <a:ext cx="304058" cy="276999"/>
              </a:xfrm>
              <a:prstGeom prst="rect">
                <a:avLst/>
              </a:prstGeom>
              <a:blipFill>
                <a:blip r:embed="rId35"/>
                <a:stretch>
                  <a:fillRect l="-16667" r="-8333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6E35F529-BD88-513E-AA3E-FDAD07278540}"/>
                  </a:ext>
                </a:extLst>
              </p:cNvPr>
              <p:cNvSpPr txBox="1"/>
              <p:nvPr/>
            </p:nvSpPr>
            <p:spPr>
              <a:xfrm>
                <a:off x="5147085" y="5573268"/>
                <a:ext cx="3093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6E35F529-BD88-513E-AA3E-FDAD07278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085" y="5573268"/>
                <a:ext cx="309379" cy="276999"/>
              </a:xfrm>
              <a:prstGeom prst="rect">
                <a:avLst/>
              </a:prstGeom>
              <a:blipFill>
                <a:blip r:embed="rId36"/>
                <a:stretch>
                  <a:fillRect l="-16000" r="-8000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4B42DD8-7D16-DD74-4975-EF8B04FAA9EF}"/>
                  </a:ext>
                </a:extLst>
              </p:cNvPr>
              <p:cNvSpPr txBox="1"/>
              <p:nvPr/>
            </p:nvSpPr>
            <p:spPr>
              <a:xfrm>
                <a:off x="4933724" y="4843535"/>
                <a:ext cx="3093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4B42DD8-7D16-DD74-4975-EF8B04FAA9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724" y="4843535"/>
                <a:ext cx="309379" cy="276999"/>
              </a:xfrm>
              <a:prstGeom prst="rect">
                <a:avLst/>
              </a:prstGeom>
              <a:blipFill>
                <a:blip r:embed="rId37"/>
                <a:stretch>
                  <a:fillRect l="-16000" r="-8000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下箭头 9">
            <a:extLst>
              <a:ext uri="{FF2B5EF4-FFF2-40B4-BE49-F238E27FC236}">
                <a16:creationId xmlns:a16="http://schemas.microsoft.com/office/drawing/2014/main" id="{4DB88DBE-42C9-EF89-5BB6-669AC96EF93D}"/>
              </a:ext>
            </a:extLst>
          </p:cNvPr>
          <p:cNvSpPr/>
          <p:nvPr/>
        </p:nvSpPr>
        <p:spPr>
          <a:xfrm rot="16200000">
            <a:off x="6230041" y="5159445"/>
            <a:ext cx="184090" cy="515681"/>
          </a:xfrm>
          <a:prstGeom prst="downArrow">
            <a:avLst>
              <a:gd name="adj1" fmla="val 50000"/>
              <a:gd name="adj2" fmla="val 109342"/>
            </a:avLst>
          </a:prstGeom>
          <a:pattFill prst="wdUpDiag">
            <a:fgClr>
              <a:srgbClr val="0070C0"/>
            </a:fgClr>
            <a:bgClr>
              <a:schemeClr val="bg1"/>
            </a:bgClr>
          </a:patt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87" name="组合 86">
            <a:extLst>
              <a:ext uri="{FF2B5EF4-FFF2-40B4-BE49-F238E27FC236}">
                <a16:creationId xmlns:a16="http://schemas.microsoft.com/office/drawing/2014/main" id="{168D55A5-FE43-63F4-EDFF-BAC6C46982E8}"/>
              </a:ext>
            </a:extLst>
          </p:cNvPr>
          <p:cNvGrpSpPr>
            <a:grpSpLocks noChangeAspect="1"/>
          </p:cNvGrpSpPr>
          <p:nvPr/>
        </p:nvGrpSpPr>
        <p:grpSpPr>
          <a:xfrm>
            <a:off x="6977378" y="4667552"/>
            <a:ext cx="1188000" cy="1517748"/>
            <a:chOff x="6952071" y="4631466"/>
            <a:chExt cx="1265555" cy="1616829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7687CA4B-FEA2-FF34-1FC5-18CBDD0EA8CD}"/>
                </a:ext>
              </a:extLst>
            </p:cNvPr>
            <p:cNvSpPr/>
            <p:nvPr/>
          </p:nvSpPr>
          <p:spPr>
            <a:xfrm>
              <a:off x="7035256" y="5440456"/>
              <a:ext cx="244800" cy="24638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2D8BDD22-12ED-46D3-DA6B-9E166B7AD6B5}"/>
                </a:ext>
              </a:extLst>
            </p:cNvPr>
            <p:cNvSpPr/>
            <p:nvPr/>
          </p:nvSpPr>
          <p:spPr>
            <a:xfrm>
              <a:off x="7928701" y="5440456"/>
              <a:ext cx="244800" cy="2463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0F75EDCA-8FAE-F3BD-71E7-B45A759BA04B}"/>
                </a:ext>
              </a:extLst>
            </p:cNvPr>
            <p:cNvSpPr/>
            <p:nvPr/>
          </p:nvSpPr>
          <p:spPr>
            <a:xfrm>
              <a:off x="7445466" y="4692426"/>
              <a:ext cx="244800" cy="2463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2" name="直接箭头连接符 4">
              <a:extLst>
                <a:ext uri="{FF2B5EF4-FFF2-40B4-BE49-F238E27FC236}">
                  <a16:creationId xmlns:a16="http://schemas.microsoft.com/office/drawing/2014/main" id="{81DED543-2EDD-D6AD-12E1-2C222AE684EE}"/>
                </a:ext>
              </a:extLst>
            </p:cNvPr>
            <p:cNvCxnSpPr/>
            <p:nvPr/>
          </p:nvCxnSpPr>
          <p:spPr>
            <a:xfrm>
              <a:off x="7566116" y="4816251"/>
              <a:ext cx="490220" cy="7620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5">
              <a:extLst>
                <a:ext uri="{FF2B5EF4-FFF2-40B4-BE49-F238E27FC236}">
                  <a16:creationId xmlns:a16="http://schemas.microsoft.com/office/drawing/2014/main" id="{2BD1906F-29B2-197E-5CF3-755AEE2BCC18}"/>
                </a:ext>
              </a:extLst>
            </p:cNvPr>
            <p:cNvCxnSpPr/>
            <p:nvPr/>
          </p:nvCxnSpPr>
          <p:spPr>
            <a:xfrm flipH="1">
              <a:off x="7145746" y="5182646"/>
              <a:ext cx="660400" cy="40005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CB121B3F-C9FC-6DEA-1006-047B15700EBC}"/>
                    </a:ext>
                  </a:extLst>
                </p:cNvPr>
                <p:cNvSpPr txBox="1"/>
                <p:nvPr/>
              </p:nvSpPr>
              <p:spPr>
                <a:xfrm>
                  <a:off x="6952071" y="5686836"/>
                  <a:ext cx="411480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CN" altLang="en-US" sz="1600"/>
                </a:p>
              </p:txBody>
            </p:sp>
          </mc:Choice>
          <mc:Fallback xmlns="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CB121B3F-C9FC-6DEA-1006-047B15700E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52071" y="5686836"/>
                  <a:ext cx="411480" cy="338554"/>
                </a:xfrm>
                <a:prstGeom prst="rect">
                  <a:avLst/>
                </a:prstGeom>
                <a:blipFill>
                  <a:blip r:embed="rId38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682B04F2-FD1B-6A44-C907-4026E5C8744A}"/>
                    </a:ext>
                  </a:extLst>
                </p:cNvPr>
                <p:cNvSpPr txBox="1"/>
                <p:nvPr/>
              </p:nvSpPr>
              <p:spPr>
                <a:xfrm>
                  <a:off x="7885521" y="5686836"/>
                  <a:ext cx="332105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682B04F2-FD1B-6A44-C907-4026E5C874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5521" y="5686836"/>
                  <a:ext cx="332105" cy="338554"/>
                </a:xfrm>
                <a:prstGeom prst="rect">
                  <a:avLst/>
                </a:prstGeom>
                <a:blipFill>
                  <a:blip r:embed="rId39"/>
                  <a:stretch>
                    <a:fillRect r="-20000"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文本框 38">
                  <a:extLst>
                    <a:ext uri="{FF2B5EF4-FFF2-40B4-BE49-F238E27FC236}">
                      <a16:creationId xmlns:a16="http://schemas.microsoft.com/office/drawing/2014/main" id="{9A33EAC2-7D53-E3BF-23A6-CD40204A44EE}"/>
                    </a:ext>
                  </a:extLst>
                </p:cNvPr>
                <p:cNvSpPr txBox="1"/>
                <p:nvPr/>
              </p:nvSpPr>
              <p:spPr>
                <a:xfrm>
                  <a:off x="7690576" y="4631466"/>
                  <a:ext cx="4540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CN" altLang="en-US" sz="1600"/>
                </a:p>
              </p:txBody>
            </p:sp>
          </mc:Choice>
          <mc:Fallback xmlns="">
            <p:sp>
              <p:nvSpPr>
                <p:cNvPr id="39" name="文本框 38">
                  <a:extLst>
                    <a:ext uri="{FF2B5EF4-FFF2-40B4-BE49-F238E27FC236}">
                      <a16:creationId xmlns:a16="http://schemas.microsoft.com/office/drawing/2014/main" id="{9A33EAC2-7D53-E3BF-23A6-CD40204A44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0576" y="4631466"/>
                  <a:ext cx="454025" cy="338554"/>
                </a:xfrm>
                <a:prstGeom prst="rect">
                  <a:avLst/>
                </a:prstGeom>
                <a:blipFill>
                  <a:blip r:embed="rId40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EC6D7527-5506-4A6C-E2C9-6C89E470A76B}"/>
                    </a:ext>
                  </a:extLst>
                </p:cNvPr>
                <p:cNvSpPr txBox="1"/>
                <p:nvPr/>
              </p:nvSpPr>
              <p:spPr>
                <a:xfrm>
                  <a:off x="7746392" y="5041295"/>
                  <a:ext cx="387350" cy="306705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14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altLang="zh-CN" sz="14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EC6D7527-5506-4A6C-E2C9-6C89E470A7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6392" y="5041295"/>
                  <a:ext cx="387350" cy="306705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文本框 78">
                  <a:extLst>
                    <a:ext uri="{FF2B5EF4-FFF2-40B4-BE49-F238E27FC236}">
                      <a16:creationId xmlns:a16="http://schemas.microsoft.com/office/drawing/2014/main" id="{0ACF6BC1-5536-1DFA-D4F9-11065FD15F46}"/>
                    </a:ext>
                  </a:extLst>
                </p:cNvPr>
                <p:cNvSpPr txBox="1"/>
                <p:nvPr/>
              </p:nvSpPr>
              <p:spPr>
                <a:xfrm>
                  <a:off x="7280302" y="5110510"/>
                  <a:ext cx="364490" cy="275590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2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2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12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altLang="zh-CN" sz="12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79" name="文本框 78">
                  <a:extLst>
                    <a:ext uri="{FF2B5EF4-FFF2-40B4-BE49-F238E27FC236}">
                      <a16:creationId xmlns:a16="http://schemas.microsoft.com/office/drawing/2014/main" id="{0ACF6BC1-5536-1DFA-D4F9-11065FD15F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0302" y="5110510"/>
                  <a:ext cx="364490" cy="275590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文本框 83">
                  <a:extLst>
                    <a:ext uri="{FF2B5EF4-FFF2-40B4-BE49-F238E27FC236}">
                      <a16:creationId xmlns:a16="http://schemas.microsoft.com/office/drawing/2014/main" id="{FE153DD8-AA4E-ED5F-2459-81DEDDA95A7B}"/>
                    </a:ext>
                  </a:extLst>
                </p:cNvPr>
                <p:cNvSpPr txBox="1"/>
                <p:nvPr/>
              </p:nvSpPr>
              <p:spPr>
                <a:xfrm>
                  <a:off x="7299987" y="5941590"/>
                  <a:ext cx="594995" cy="306705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r>
                          <a:rPr lang="en-US" altLang="zh-CN" sz="1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  <m:r>
                          <a:rPr lang="en-US" altLang="zh-CN" sz="1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=1</m:t>
                        </m:r>
                      </m:oMath>
                    </m:oMathPara>
                  </a14:m>
                  <a:endParaRPr lang="en-US" altLang="zh-CN" sz="1400" i="1" dirty="0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84" name="文本框 83">
                  <a:extLst>
                    <a:ext uri="{FF2B5EF4-FFF2-40B4-BE49-F238E27FC236}">
                      <a16:creationId xmlns:a16="http://schemas.microsoft.com/office/drawing/2014/main" id="{FE153DD8-AA4E-ED5F-2459-81DEDDA95A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99987" y="5941590"/>
                  <a:ext cx="594995" cy="306705"/>
                </a:xfrm>
                <a:prstGeom prst="rect">
                  <a:avLst/>
                </a:prstGeom>
                <a:blipFill>
                  <a:blip r:embed="rId43"/>
                  <a:stretch>
                    <a:fillRect r="-22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3F11785B-6B11-1875-9171-1889601CFE66}"/>
              </a:ext>
            </a:extLst>
          </p:cNvPr>
          <p:cNvGrpSpPr>
            <a:grpSpLocks noChangeAspect="1"/>
          </p:cNvGrpSpPr>
          <p:nvPr/>
        </p:nvGrpSpPr>
        <p:grpSpPr>
          <a:xfrm>
            <a:off x="8666723" y="4667552"/>
            <a:ext cx="1188000" cy="1517748"/>
            <a:chOff x="8623992" y="4631466"/>
            <a:chExt cx="1265555" cy="1616829"/>
          </a:xfrm>
        </p:grpSpPr>
        <p:sp>
          <p:nvSpPr>
            <p:cNvPr id="40" name="椭圆 39">
              <a:extLst>
                <a:ext uri="{FF2B5EF4-FFF2-40B4-BE49-F238E27FC236}">
                  <a16:creationId xmlns:a16="http://schemas.microsoft.com/office/drawing/2014/main" id="{35CBD669-C518-EA17-1FB4-D59B907EF4A1}"/>
                </a:ext>
              </a:extLst>
            </p:cNvPr>
            <p:cNvSpPr/>
            <p:nvPr/>
          </p:nvSpPr>
          <p:spPr>
            <a:xfrm>
              <a:off x="8707177" y="5440456"/>
              <a:ext cx="244800" cy="24638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E8F55B79-774C-A94D-6542-EA30C2F983E7}"/>
                </a:ext>
              </a:extLst>
            </p:cNvPr>
            <p:cNvSpPr/>
            <p:nvPr/>
          </p:nvSpPr>
          <p:spPr>
            <a:xfrm>
              <a:off x="9600622" y="5440456"/>
              <a:ext cx="244800" cy="2463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>
              <a:extLst>
                <a:ext uri="{FF2B5EF4-FFF2-40B4-BE49-F238E27FC236}">
                  <a16:creationId xmlns:a16="http://schemas.microsoft.com/office/drawing/2014/main" id="{1E65022F-152C-CE7C-2958-0F6F6B08740A}"/>
                </a:ext>
              </a:extLst>
            </p:cNvPr>
            <p:cNvSpPr/>
            <p:nvPr/>
          </p:nvSpPr>
          <p:spPr>
            <a:xfrm>
              <a:off x="9117387" y="4692426"/>
              <a:ext cx="244800" cy="2463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4" name="直接箭头连接符 18">
              <a:extLst>
                <a:ext uri="{FF2B5EF4-FFF2-40B4-BE49-F238E27FC236}">
                  <a16:creationId xmlns:a16="http://schemas.microsoft.com/office/drawing/2014/main" id="{38388698-DFC8-07F0-C9B4-B8D894E92B3E}"/>
                </a:ext>
              </a:extLst>
            </p:cNvPr>
            <p:cNvCxnSpPr/>
            <p:nvPr/>
          </p:nvCxnSpPr>
          <p:spPr>
            <a:xfrm flipV="1">
              <a:off x="8822747" y="4806091"/>
              <a:ext cx="417195" cy="76263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19">
              <a:extLst>
                <a:ext uri="{FF2B5EF4-FFF2-40B4-BE49-F238E27FC236}">
                  <a16:creationId xmlns:a16="http://schemas.microsoft.com/office/drawing/2014/main" id="{2B4CF146-2120-2050-9B9B-55C1E147BAE7}"/>
                </a:ext>
              </a:extLst>
            </p:cNvPr>
            <p:cNvCxnSpPr/>
            <p:nvPr/>
          </p:nvCxnSpPr>
          <p:spPr>
            <a:xfrm>
              <a:off x="9034837" y="5182011"/>
              <a:ext cx="694055" cy="3937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AA17ADA8-2187-AA85-9E26-63B1F2E31BB8}"/>
                    </a:ext>
                  </a:extLst>
                </p:cNvPr>
                <p:cNvSpPr txBox="1"/>
                <p:nvPr/>
              </p:nvSpPr>
              <p:spPr>
                <a:xfrm>
                  <a:off x="8623992" y="5686836"/>
                  <a:ext cx="411480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CN" altLang="en-US" sz="1600"/>
                </a:p>
              </p:txBody>
            </p:sp>
          </mc:Choice>
          <mc:Fallback xmlns="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AA17ADA8-2187-AA85-9E26-63B1F2E31BB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23992" y="5686836"/>
                  <a:ext cx="411480" cy="338554"/>
                </a:xfrm>
                <a:prstGeom prst="rect">
                  <a:avLst/>
                </a:prstGeom>
                <a:blipFill>
                  <a:blip r:embed="rId38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8654A3B9-418E-C325-D390-43B9CF9CA8F3}"/>
                    </a:ext>
                  </a:extLst>
                </p:cNvPr>
                <p:cNvSpPr txBox="1"/>
                <p:nvPr/>
              </p:nvSpPr>
              <p:spPr>
                <a:xfrm>
                  <a:off x="9557442" y="5686836"/>
                  <a:ext cx="332105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CN" altLang="en-US" sz="1600"/>
                </a:p>
              </p:txBody>
            </p:sp>
          </mc:Choice>
          <mc:Fallback xmlns="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8654A3B9-418E-C325-D390-43B9CF9CA8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57442" y="5686836"/>
                  <a:ext cx="332105" cy="338554"/>
                </a:xfrm>
                <a:prstGeom prst="rect">
                  <a:avLst/>
                </a:prstGeom>
                <a:blipFill>
                  <a:blip r:embed="rId44"/>
                  <a:stretch>
                    <a:fillRect r="-11538"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CACD4CAD-B8D8-5141-0880-9B6911185472}"/>
                    </a:ext>
                  </a:extLst>
                </p:cNvPr>
                <p:cNvSpPr txBox="1"/>
                <p:nvPr/>
              </p:nvSpPr>
              <p:spPr>
                <a:xfrm>
                  <a:off x="9362497" y="4631466"/>
                  <a:ext cx="4540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CN" altLang="en-US" sz="1600"/>
                </a:p>
              </p:txBody>
            </p:sp>
          </mc:Choice>
          <mc:Fallback xmlns=""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CACD4CAD-B8D8-5141-0880-9B691118547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2497" y="4631466"/>
                  <a:ext cx="454025" cy="338554"/>
                </a:xfrm>
                <a:prstGeom prst="rect">
                  <a:avLst/>
                </a:prstGeom>
                <a:blipFill>
                  <a:blip r:embed="rId40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文本框 79">
                  <a:extLst>
                    <a:ext uri="{FF2B5EF4-FFF2-40B4-BE49-F238E27FC236}">
                      <a16:creationId xmlns:a16="http://schemas.microsoft.com/office/drawing/2014/main" id="{B4BDBFE0-A4D6-5D6C-3CEA-6EBF81ED4824}"/>
                    </a:ext>
                  </a:extLst>
                </p:cNvPr>
                <p:cNvSpPr txBox="1"/>
                <p:nvPr/>
              </p:nvSpPr>
              <p:spPr>
                <a:xfrm>
                  <a:off x="9226543" y="5133370"/>
                  <a:ext cx="356235" cy="275590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2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2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12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altLang="zh-CN" sz="12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80" name="文本框 79">
                  <a:extLst>
                    <a:ext uri="{FF2B5EF4-FFF2-40B4-BE49-F238E27FC236}">
                      <a16:creationId xmlns:a16="http://schemas.microsoft.com/office/drawing/2014/main" id="{B4BDBFE0-A4D6-5D6C-3CEA-6EBF81ED48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6543" y="5133370"/>
                  <a:ext cx="356235" cy="275590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文本框 81">
                  <a:extLst>
                    <a:ext uri="{FF2B5EF4-FFF2-40B4-BE49-F238E27FC236}">
                      <a16:creationId xmlns:a16="http://schemas.microsoft.com/office/drawing/2014/main" id="{87D08BD5-5955-FC7F-09F3-297C8AC9E8E6}"/>
                    </a:ext>
                  </a:extLst>
                </p:cNvPr>
                <p:cNvSpPr txBox="1"/>
                <p:nvPr/>
              </p:nvSpPr>
              <p:spPr>
                <a:xfrm>
                  <a:off x="8681078" y="5015260"/>
                  <a:ext cx="367665" cy="306705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14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altLang="zh-CN" sz="14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82" name="文本框 81">
                  <a:extLst>
                    <a:ext uri="{FF2B5EF4-FFF2-40B4-BE49-F238E27FC236}">
                      <a16:creationId xmlns:a16="http://schemas.microsoft.com/office/drawing/2014/main" id="{87D08BD5-5955-FC7F-09F3-297C8AC9E8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81078" y="5015260"/>
                  <a:ext cx="367665" cy="306705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文本框 84">
                  <a:extLst>
                    <a:ext uri="{FF2B5EF4-FFF2-40B4-BE49-F238E27FC236}">
                      <a16:creationId xmlns:a16="http://schemas.microsoft.com/office/drawing/2014/main" id="{7D32FC6B-5F3A-001A-33A8-9790E7CBEA30}"/>
                    </a:ext>
                  </a:extLst>
                </p:cNvPr>
                <p:cNvSpPr txBox="1"/>
                <p:nvPr/>
              </p:nvSpPr>
              <p:spPr>
                <a:xfrm>
                  <a:off x="8964923" y="5941590"/>
                  <a:ext cx="594995" cy="306705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r>
                          <a:rPr lang="en-US" altLang="zh-CN" sz="1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  <m:r>
                          <a:rPr lang="en-US" altLang="zh-CN" sz="1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=2</m:t>
                        </m:r>
                      </m:oMath>
                    </m:oMathPara>
                  </a14:m>
                  <a:endParaRPr lang="en-US" altLang="zh-CN" sz="14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85" name="文本框 84">
                  <a:extLst>
                    <a:ext uri="{FF2B5EF4-FFF2-40B4-BE49-F238E27FC236}">
                      <a16:creationId xmlns:a16="http://schemas.microsoft.com/office/drawing/2014/main" id="{7D32FC6B-5F3A-001A-33A8-9790E7CBEA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64923" y="5941590"/>
                  <a:ext cx="594995" cy="306705"/>
                </a:xfrm>
                <a:prstGeom prst="rect">
                  <a:avLst/>
                </a:prstGeom>
                <a:blipFill>
                  <a:blip r:embed="rId47"/>
                  <a:stretch>
                    <a:fillRect r="-22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9" name="组合 88">
            <a:extLst>
              <a:ext uri="{FF2B5EF4-FFF2-40B4-BE49-F238E27FC236}">
                <a16:creationId xmlns:a16="http://schemas.microsoft.com/office/drawing/2014/main" id="{3B5F9C84-B846-B384-7C1D-2CA9D48CB9A8}"/>
              </a:ext>
            </a:extLst>
          </p:cNvPr>
          <p:cNvGrpSpPr>
            <a:grpSpLocks noChangeAspect="1"/>
          </p:cNvGrpSpPr>
          <p:nvPr/>
        </p:nvGrpSpPr>
        <p:grpSpPr>
          <a:xfrm>
            <a:off x="10251789" y="4667552"/>
            <a:ext cx="1188000" cy="1517748"/>
            <a:chOff x="10326217" y="4631466"/>
            <a:chExt cx="1265555" cy="1616829"/>
          </a:xfrm>
        </p:grpSpPr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E80A599D-51B4-3C09-5354-54D39BCAABC9}"/>
                </a:ext>
              </a:extLst>
            </p:cNvPr>
            <p:cNvSpPr/>
            <p:nvPr/>
          </p:nvSpPr>
          <p:spPr>
            <a:xfrm>
              <a:off x="10409402" y="5440456"/>
              <a:ext cx="244800" cy="24638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椭圆 64">
              <a:extLst>
                <a:ext uri="{FF2B5EF4-FFF2-40B4-BE49-F238E27FC236}">
                  <a16:creationId xmlns:a16="http://schemas.microsoft.com/office/drawing/2014/main" id="{D4783085-ECC2-6042-433E-F00CF24D83DA}"/>
                </a:ext>
              </a:extLst>
            </p:cNvPr>
            <p:cNvSpPr/>
            <p:nvPr/>
          </p:nvSpPr>
          <p:spPr>
            <a:xfrm>
              <a:off x="11302847" y="5440456"/>
              <a:ext cx="244800" cy="2463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7" name="椭圆 66">
              <a:extLst>
                <a:ext uri="{FF2B5EF4-FFF2-40B4-BE49-F238E27FC236}">
                  <a16:creationId xmlns:a16="http://schemas.microsoft.com/office/drawing/2014/main" id="{38FDE2AF-E021-AA7E-FCAB-E58E17996A1C}"/>
                </a:ext>
              </a:extLst>
            </p:cNvPr>
            <p:cNvSpPr/>
            <p:nvPr/>
          </p:nvSpPr>
          <p:spPr>
            <a:xfrm>
              <a:off x="10819612" y="4692426"/>
              <a:ext cx="244800" cy="2463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68" name="直接箭头连接符 53">
              <a:extLst>
                <a:ext uri="{FF2B5EF4-FFF2-40B4-BE49-F238E27FC236}">
                  <a16:creationId xmlns:a16="http://schemas.microsoft.com/office/drawing/2014/main" id="{1641BF57-2A72-85E0-BD29-417346B6E9C8}"/>
                </a:ext>
              </a:extLst>
            </p:cNvPr>
            <p:cNvCxnSpPr/>
            <p:nvPr/>
          </p:nvCxnSpPr>
          <p:spPr>
            <a:xfrm flipH="1" flipV="1">
              <a:off x="10524972" y="5565551"/>
              <a:ext cx="912495" cy="317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箭头连接符 54">
              <a:extLst>
                <a:ext uri="{FF2B5EF4-FFF2-40B4-BE49-F238E27FC236}">
                  <a16:creationId xmlns:a16="http://schemas.microsoft.com/office/drawing/2014/main" id="{B1515C3F-EF9C-60B8-FF0A-4A69CCFD6F22}"/>
                </a:ext>
              </a:extLst>
            </p:cNvPr>
            <p:cNvCxnSpPr/>
            <p:nvPr/>
          </p:nvCxnSpPr>
          <p:spPr>
            <a:xfrm flipV="1">
              <a:off x="10938992" y="4813076"/>
              <a:ext cx="3810" cy="75565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文本框 74">
                  <a:extLst>
                    <a:ext uri="{FF2B5EF4-FFF2-40B4-BE49-F238E27FC236}">
                      <a16:creationId xmlns:a16="http://schemas.microsoft.com/office/drawing/2014/main" id="{A63C01A4-CF4A-673A-E82F-344179897DAD}"/>
                    </a:ext>
                  </a:extLst>
                </p:cNvPr>
                <p:cNvSpPr txBox="1"/>
                <p:nvPr/>
              </p:nvSpPr>
              <p:spPr>
                <a:xfrm>
                  <a:off x="10326217" y="5686836"/>
                  <a:ext cx="411480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75" name="文本框 74">
                  <a:extLst>
                    <a:ext uri="{FF2B5EF4-FFF2-40B4-BE49-F238E27FC236}">
                      <a16:creationId xmlns:a16="http://schemas.microsoft.com/office/drawing/2014/main" id="{A63C01A4-CF4A-673A-E82F-344179897D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26217" y="5686836"/>
                  <a:ext cx="411480" cy="338554"/>
                </a:xfrm>
                <a:prstGeom prst="rect">
                  <a:avLst/>
                </a:prstGeom>
                <a:blipFill>
                  <a:blip r:embed="rId48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文本框 75">
                  <a:extLst>
                    <a:ext uri="{FF2B5EF4-FFF2-40B4-BE49-F238E27FC236}">
                      <a16:creationId xmlns:a16="http://schemas.microsoft.com/office/drawing/2014/main" id="{6801432D-8F4B-A88E-9B30-3EA993AEE133}"/>
                    </a:ext>
                  </a:extLst>
                </p:cNvPr>
                <p:cNvSpPr txBox="1"/>
                <p:nvPr/>
              </p:nvSpPr>
              <p:spPr>
                <a:xfrm>
                  <a:off x="11259667" y="5686836"/>
                  <a:ext cx="332105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76" name="文本框 75">
                  <a:extLst>
                    <a:ext uri="{FF2B5EF4-FFF2-40B4-BE49-F238E27FC236}">
                      <a16:creationId xmlns:a16="http://schemas.microsoft.com/office/drawing/2014/main" id="{6801432D-8F4B-A88E-9B30-3EA993AEE1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59667" y="5686836"/>
                  <a:ext cx="332105" cy="338554"/>
                </a:xfrm>
                <a:prstGeom prst="rect">
                  <a:avLst/>
                </a:prstGeom>
                <a:blipFill>
                  <a:blip r:embed="rId49"/>
                  <a:stretch>
                    <a:fillRect r="-16000"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文本框 76">
                  <a:extLst>
                    <a:ext uri="{FF2B5EF4-FFF2-40B4-BE49-F238E27FC236}">
                      <a16:creationId xmlns:a16="http://schemas.microsoft.com/office/drawing/2014/main" id="{F1A9DAAC-D2EE-2942-591E-AF521BD9E994}"/>
                    </a:ext>
                  </a:extLst>
                </p:cNvPr>
                <p:cNvSpPr txBox="1"/>
                <p:nvPr/>
              </p:nvSpPr>
              <p:spPr>
                <a:xfrm>
                  <a:off x="11064722" y="4631466"/>
                  <a:ext cx="4540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CN" altLang="en-US" sz="1600"/>
                </a:p>
              </p:txBody>
            </p:sp>
          </mc:Choice>
          <mc:Fallback xmlns="">
            <p:sp>
              <p:nvSpPr>
                <p:cNvPr id="77" name="文本框 76">
                  <a:extLst>
                    <a:ext uri="{FF2B5EF4-FFF2-40B4-BE49-F238E27FC236}">
                      <a16:creationId xmlns:a16="http://schemas.microsoft.com/office/drawing/2014/main" id="{F1A9DAAC-D2EE-2942-591E-AF521BD9E9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4722" y="4631466"/>
                  <a:ext cx="454025" cy="338554"/>
                </a:xfrm>
                <a:prstGeom prst="rect">
                  <a:avLst/>
                </a:prstGeom>
                <a:blipFill>
                  <a:blip r:embed="rId50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6E221115-E943-9319-0C12-26DFC05F30CA}"/>
                    </a:ext>
                  </a:extLst>
                </p:cNvPr>
                <p:cNvSpPr txBox="1"/>
                <p:nvPr/>
              </p:nvSpPr>
              <p:spPr>
                <a:xfrm>
                  <a:off x="10877968" y="5158770"/>
                  <a:ext cx="356235" cy="275590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2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2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12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altLang="zh-CN" sz="12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81" name="文本框 80">
                  <a:extLst>
                    <a:ext uri="{FF2B5EF4-FFF2-40B4-BE49-F238E27FC236}">
                      <a16:creationId xmlns:a16="http://schemas.microsoft.com/office/drawing/2014/main" id="{6E221115-E943-9319-0C12-26DFC05F30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77968" y="5158770"/>
                  <a:ext cx="356235" cy="275590"/>
                </a:xfrm>
                <a:prstGeom prst="rect">
                  <a:avLst/>
                </a:prstGeom>
                <a:blipFill>
                  <a:blip r:embed="rId5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文本框 82">
                  <a:extLst>
                    <a:ext uri="{FF2B5EF4-FFF2-40B4-BE49-F238E27FC236}">
                      <a16:creationId xmlns:a16="http://schemas.microsoft.com/office/drawing/2014/main" id="{ECB62B41-ED65-9C30-1AAC-A87F7BCF88FA}"/>
                    </a:ext>
                  </a:extLst>
                </p:cNvPr>
                <p:cNvSpPr txBox="1"/>
                <p:nvPr/>
              </p:nvSpPr>
              <p:spPr>
                <a:xfrm>
                  <a:off x="10810658" y="5513100"/>
                  <a:ext cx="357505" cy="306705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4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14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altLang="zh-CN" sz="14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83" name="文本框 82">
                  <a:extLst>
                    <a:ext uri="{FF2B5EF4-FFF2-40B4-BE49-F238E27FC236}">
                      <a16:creationId xmlns:a16="http://schemas.microsoft.com/office/drawing/2014/main" id="{ECB62B41-ED65-9C30-1AAC-A87F7BCF88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10658" y="5513100"/>
                  <a:ext cx="357505" cy="306705"/>
                </a:xfrm>
                <a:prstGeom prst="rect">
                  <a:avLst/>
                </a:prstGeom>
                <a:blipFill>
                  <a:blip r:embed="rId5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文本框 85">
                  <a:extLst>
                    <a:ext uri="{FF2B5EF4-FFF2-40B4-BE49-F238E27FC236}">
                      <a16:creationId xmlns:a16="http://schemas.microsoft.com/office/drawing/2014/main" id="{0B59AE08-61C0-28C0-C9CA-0984EFCC658E}"/>
                    </a:ext>
                  </a:extLst>
                </p:cNvPr>
                <p:cNvSpPr txBox="1"/>
                <p:nvPr/>
              </p:nvSpPr>
              <p:spPr>
                <a:xfrm>
                  <a:off x="10664608" y="5941590"/>
                  <a:ext cx="594995" cy="306705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r>
                          <a:rPr lang="en-US" altLang="zh-CN" sz="1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𝑐</m:t>
                        </m:r>
                        <m:r>
                          <a:rPr lang="en-US" altLang="zh-CN" sz="14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=3</m:t>
                        </m:r>
                      </m:oMath>
                    </m:oMathPara>
                  </a14:m>
                  <a:endParaRPr lang="en-US" altLang="zh-CN" sz="1400" i="1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86" name="文本框 85">
                  <a:extLst>
                    <a:ext uri="{FF2B5EF4-FFF2-40B4-BE49-F238E27FC236}">
                      <a16:creationId xmlns:a16="http://schemas.microsoft.com/office/drawing/2014/main" id="{0B59AE08-61C0-28C0-C9CA-0984EFCC65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4608" y="5941590"/>
                  <a:ext cx="594995" cy="306705"/>
                </a:xfrm>
                <a:prstGeom prst="rect">
                  <a:avLst/>
                </a:prstGeom>
                <a:blipFill>
                  <a:blip r:embed="rId5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8" name="图形 7" descr="线箭头: 顺时针曲线 纯色填充">
            <a:extLst>
              <a:ext uri="{FF2B5EF4-FFF2-40B4-BE49-F238E27FC236}">
                <a16:creationId xmlns:a16="http://schemas.microsoft.com/office/drawing/2014/main" id="{A1540314-D91F-AD4D-6674-F567A12355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 rot="6224538" flipH="1">
            <a:off x="8132819" y="2973038"/>
            <a:ext cx="470816" cy="747048"/>
          </a:xfrm>
          <a:prstGeom prst="rect">
            <a:avLst/>
          </a:prstGeom>
        </p:spPr>
      </p:pic>
      <p:sp>
        <p:nvSpPr>
          <p:cNvPr id="90" name="文本框 89">
            <a:extLst>
              <a:ext uri="{FF2B5EF4-FFF2-40B4-BE49-F238E27FC236}">
                <a16:creationId xmlns:a16="http://schemas.microsoft.com/office/drawing/2014/main" id="{D0852CDB-98C7-B0E4-D536-A41DD219BF59}"/>
              </a:ext>
            </a:extLst>
          </p:cNvPr>
          <p:cNvSpPr txBox="1"/>
          <p:nvPr/>
        </p:nvSpPr>
        <p:spPr>
          <a:xfrm>
            <a:off x="8786981" y="3325553"/>
            <a:ext cx="28777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谐振子基展开法、高斯基展开法等</a:t>
            </a:r>
            <a:endParaRPr kumimoji="1"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文本框 90">
                <a:extLst>
                  <a:ext uri="{FF2B5EF4-FFF2-40B4-BE49-F238E27FC236}">
                    <a16:creationId xmlns:a16="http://schemas.microsoft.com/office/drawing/2014/main" id="{D0FAA16F-A139-6920-339F-D147AE24EA2A}"/>
                  </a:ext>
                </a:extLst>
              </p:cNvPr>
              <p:cNvSpPr txBox="1"/>
              <p:nvPr/>
            </p:nvSpPr>
            <p:spPr>
              <a:xfrm>
                <a:off x="6978690" y="6329604"/>
                <a:ext cx="457933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两体相互作用</a:t>
                </a:r>
                <a14:m>
                  <m:oMath xmlns:m="http://schemas.openxmlformats.org/officeDocument/2006/math">
                    <m:r>
                      <a:rPr kumimoji="1" lang="zh-CN" altLang="en-US" sz="16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1600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kumimoji="1" lang="zh-CN" altLang="en-US" sz="16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1600" b="0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1" lang="en-US" altLang="zh-CN" sz="16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16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16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   三体相互作用</a:t>
                </a:r>
                <a14:m>
                  <m:oMath xmlns:m="http://schemas.openxmlformats.org/officeDocument/2006/math">
                    <m:r>
                      <a:rPr kumimoji="1" lang="zh-CN" altLang="en-US" sz="16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1600" i="1" dirty="0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kumimoji="1" lang="zh-CN" altLang="en-US" sz="16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1600" b="0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kumimoji="1" lang="en-US" altLang="zh-CN" sz="16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1600" i="1" dirty="0" err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kumimoji="1" lang="en-US" altLang="zh-CN" sz="1600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zh-CN" altLang="en-US" sz="16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1600" i="1" dirty="0" err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kumimoji="1" lang="en-US" altLang="zh-CN" sz="16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zh-CN" altLang="en-US" sz="16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91" name="文本框 90">
                <a:extLst>
                  <a:ext uri="{FF2B5EF4-FFF2-40B4-BE49-F238E27FC236}">
                    <a16:creationId xmlns:a16="http://schemas.microsoft.com/office/drawing/2014/main" id="{D0FAA16F-A139-6920-339F-D147AE24E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8690" y="6329604"/>
                <a:ext cx="4579331" cy="338554"/>
              </a:xfrm>
              <a:prstGeom prst="rect">
                <a:avLst/>
              </a:prstGeom>
              <a:blipFill>
                <a:blip r:embed="rId55"/>
                <a:stretch>
                  <a:fillRect l="-552" t="-7143" b="-178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668033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6F231-7CEA-7620-C551-153B068B4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>
            <a:extLst>
              <a:ext uri="{FF2B5EF4-FFF2-40B4-BE49-F238E27FC236}">
                <a16:creationId xmlns:a16="http://schemas.microsoft.com/office/drawing/2014/main" id="{49E97316-11E8-6CF7-A7B7-42C67D2FB92F}"/>
              </a:ext>
            </a:extLst>
          </p:cNvPr>
          <p:cNvSpPr/>
          <p:nvPr/>
        </p:nvSpPr>
        <p:spPr>
          <a:xfrm>
            <a:off x="1468176" y="3805461"/>
            <a:ext cx="8171401" cy="1072022"/>
          </a:xfrm>
          <a:prstGeom prst="roundRect">
            <a:avLst>
              <a:gd name="adj" fmla="val 9480"/>
            </a:avLst>
          </a:prstGeom>
          <a:solidFill>
            <a:schemeClr val="bg1">
              <a:lumMod val="95000"/>
              <a:alpha val="30000"/>
            </a:schemeClr>
          </a:solidFill>
          <a:ln w="190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087146"/>
                      <a:gd name="connsiteY0" fmla="*/ 276299 h 1657763"/>
                      <a:gd name="connsiteX1" fmla="*/ 276299 w 5087146"/>
                      <a:gd name="connsiteY1" fmla="*/ 0 h 1657763"/>
                      <a:gd name="connsiteX2" fmla="*/ 4810847 w 5087146"/>
                      <a:gd name="connsiteY2" fmla="*/ 0 h 1657763"/>
                      <a:gd name="connsiteX3" fmla="*/ 5087146 w 5087146"/>
                      <a:gd name="connsiteY3" fmla="*/ 276299 h 1657763"/>
                      <a:gd name="connsiteX4" fmla="*/ 5087146 w 5087146"/>
                      <a:gd name="connsiteY4" fmla="*/ 1381464 h 1657763"/>
                      <a:gd name="connsiteX5" fmla="*/ 4810847 w 5087146"/>
                      <a:gd name="connsiteY5" fmla="*/ 1657763 h 1657763"/>
                      <a:gd name="connsiteX6" fmla="*/ 276299 w 5087146"/>
                      <a:gd name="connsiteY6" fmla="*/ 1657763 h 1657763"/>
                      <a:gd name="connsiteX7" fmla="*/ 0 w 5087146"/>
                      <a:gd name="connsiteY7" fmla="*/ 1381464 h 1657763"/>
                      <a:gd name="connsiteX8" fmla="*/ 0 w 5087146"/>
                      <a:gd name="connsiteY8" fmla="*/ 276299 h 1657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087146" h="1657763" extrusionOk="0">
                        <a:moveTo>
                          <a:pt x="0" y="276299"/>
                        </a:moveTo>
                        <a:cubicBezTo>
                          <a:pt x="-16495" y="113529"/>
                          <a:pt x="113344" y="3888"/>
                          <a:pt x="276299" y="0"/>
                        </a:cubicBezTo>
                        <a:cubicBezTo>
                          <a:pt x="1287567" y="132882"/>
                          <a:pt x="3828283" y="-84951"/>
                          <a:pt x="4810847" y="0"/>
                        </a:cubicBezTo>
                        <a:cubicBezTo>
                          <a:pt x="4950262" y="12872"/>
                          <a:pt x="5083199" y="145517"/>
                          <a:pt x="5087146" y="276299"/>
                        </a:cubicBezTo>
                        <a:cubicBezTo>
                          <a:pt x="5040072" y="678268"/>
                          <a:pt x="5114171" y="1168263"/>
                          <a:pt x="5087146" y="1381464"/>
                        </a:cubicBezTo>
                        <a:cubicBezTo>
                          <a:pt x="5103213" y="1535966"/>
                          <a:pt x="4971287" y="1641620"/>
                          <a:pt x="4810847" y="1657763"/>
                        </a:cubicBezTo>
                        <a:cubicBezTo>
                          <a:pt x="3962575" y="1745402"/>
                          <a:pt x="1072977" y="1585084"/>
                          <a:pt x="276299" y="1657763"/>
                        </a:cubicBezTo>
                        <a:cubicBezTo>
                          <a:pt x="121602" y="1637731"/>
                          <a:pt x="-1784" y="1536539"/>
                          <a:pt x="0" y="1381464"/>
                        </a:cubicBezTo>
                        <a:cubicBezTo>
                          <a:pt x="-90211" y="1081489"/>
                          <a:pt x="-16103" y="680472"/>
                          <a:pt x="0" y="2762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8133FF8-D269-DC74-7ED1-D822E08B8950}"/>
              </a:ext>
            </a:extLst>
          </p:cNvPr>
          <p:cNvSpPr txBox="1"/>
          <p:nvPr/>
        </p:nvSpPr>
        <p:spPr>
          <a:xfrm>
            <a:off x="2027823" y="67073"/>
            <a:ext cx="30709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高斯基展开法</a:t>
            </a:r>
            <a:r>
              <a:rPr lang="en-US" altLang="zh-CN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(GEM)</a:t>
            </a:r>
            <a:endParaRPr lang="zh-CN" altLang="en-US" sz="2400" b="1" dirty="0">
              <a:solidFill>
                <a:srgbClr val="1F5BA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3" name="任意形状 42">
            <a:extLst>
              <a:ext uri="{FF2B5EF4-FFF2-40B4-BE49-F238E27FC236}">
                <a16:creationId xmlns:a16="http://schemas.microsoft.com/office/drawing/2014/main" id="{F52A76E2-E12D-5E93-1A3D-ACE5EF6B5A3B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理论框架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3" name="图片 2" descr="图_04">
            <a:extLst>
              <a:ext uri="{FF2B5EF4-FFF2-40B4-BE49-F238E27FC236}">
                <a16:creationId xmlns:a16="http://schemas.microsoft.com/office/drawing/2014/main" id="{8B73F585-D094-1759-32C5-EC25C4BC8B6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7"/>
          <a:srcRect l="7343" t="3766" r="32504" b="70491"/>
          <a:stretch>
            <a:fillRect/>
          </a:stretch>
        </p:blipFill>
        <p:spPr>
          <a:xfrm>
            <a:off x="4731969" y="1162412"/>
            <a:ext cx="4220733" cy="13546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A1C1EBC-EC79-7610-3435-4D4DF5F7A251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1639800" y="3914657"/>
                <a:ext cx="3073470" cy="407612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𝑛𝑙</m:t>
                          </m:r>
                        </m:sub>
                      </m:sSub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𝑙</m:t>
                          </m:r>
                        </m:sup>
                      </m:sSup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𝑙𝑚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altLang="zh-CN" sz="16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6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𝒓</m:t>
                          </m:r>
                        </m:e>
                      </m:acc>
                      <m:r>
                        <a:rPr lang="en-US" altLang="zh-CN" sz="16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1600" i="1" dirty="0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A1C1EBC-EC79-7610-3435-4D4DF5F7A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8"/>
                </p:custDataLst>
              </p:nvPr>
            </p:nvSpPr>
            <p:spPr>
              <a:xfrm>
                <a:off x="1639800" y="3914657"/>
                <a:ext cx="3073470" cy="407612"/>
              </a:xfrm>
              <a:prstGeom prst="rect">
                <a:avLst/>
              </a:prstGeom>
              <a:blipFill>
                <a:blip r:embed="rId29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5E62193-5E1A-54DE-879E-D398186827CE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1639800" y="4363695"/>
                <a:ext cx="3329694" cy="405111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Sup>
                        <m:sSubSupPr>
                          <m:ctrlP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CN" sz="1600" b="0" i="1" smtClean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𝐺</m:t>
                          </m:r>
                        </m:sup>
                      </m:sSubSup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sz="1600" b="1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𝑁𝐿</m:t>
                          </m:r>
                        </m:sub>
                      </m:sSub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𝐿</m:t>
                          </m:r>
                        </m:sup>
                      </m:sSup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altLang="zh-CN" sz="1600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𝐿𝑀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acc>
                        <m:accPr>
                          <m:chr m:val="̂"/>
                          <m:ctrlPr>
                            <a:rPr lang="en-US" altLang="zh-CN" sz="16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CN" sz="16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𝑹</m:t>
                          </m:r>
                        </m:e>
                      </m:acc>
                      <m:r>
                        <a:rPr lang="en-US" altLang="zh-CN" sz="16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1600" i="1" dirty="0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F5E62193-5E1A-54DE-879E-D39818682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1639800" y="4363695"/>
                <a:ext cx="3329694" cy="405111"/>
              </a:xfrm>
              <a:prstGeom prst="rect">
                <a:avLst/>
              </a:prstGeom>
              <a:blipFill>
                <a:blip r:embed="rId31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0CE1CD0-6C35-99C2-DF66-83FFDC09434E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5190879" y="3930849"/>
                <a:ext cx="1119794" cy="33855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=1/</m:t>
                      </m:r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altLang="zh-CN" sz="160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0CE1CD0-6C35-99C2-DF66-83FFDC094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2"/>
                </p:custDataLst>
              </p:nvPr>
            </p:nvSpPr>
            <p:spPr>
              <a:xfrm>
                <a:off x="5190879" y="3930849"/>
                <a:ext cx="1119794" cy="338554"/>
              </a:xfrm>
              <a:prstGeom prst="rect">
                <a:avLst/>
              </a:prstGeom>
              <a:blipFill>
                <a:blip r:embed="rId33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D13B5D8-3822-AC70-7CAE-CB93ECD50CB1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6567718" y="3912276"/>
                <a:ext cx="1258871" cy="33855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altLang="zh-CN" sz="160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AD13B5D8-3822-AC70-7CAE-CB93ECD50C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4"/>
                </p:custDataLst>
              </p:nvPr>
            </p:nvSpPr>
            <p:spPr>
              <a:xfrm>
                <a:off x="6567718" y="3912276"/>
                <a:ext cx="1258871" cy="338554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79A8DC6-2D5C-AD1E-54A1-605AB7366842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5190879" y="4399245"/>
                <a:ext cx="1197699" cy="342017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=1/</m:t>
                      </m:r>
                      <m:sSubSup>
                        <m:sSub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sub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US" altLang="zh-CN" sz="160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79A8DC6-2D5C-AD1E-54A1-605AB7366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6"/>
                </p:custDataLst>
              </p:nvPr>
            </p:nvSpPr>
            <p:spPr>
              <a:xfrm>
                <a:off x="5190879" y="4399245"/>
                <a:ext cx="1197699" cy="342017"/>
              </a:xfrm>
              <a:prstGeom prst="rect">
                <a:avLst/>
              </a:prstGeom>
              <a:blipFill>
                <a:blip r:embed="rId37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6342C4B-0B49-3F77-0341-D9175B19F006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567718" y="4402738"/>
                <a:ext cx="1418786" cy="33855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altLang="zh-CN" sz="160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A6342C4B-0B49-3F77-0341-D9175B19F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8"/>
                </p:custDataLst>
              </p:nvPr>
            </p:nvSpPr>
            <p:spPr>
              <a:xfrm>
                <a:off x="6567718" y="4402738"/>
                <a:ext cx="1418786" cy="338554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610560B-F8FE-866C-DA8B-06C74A04D153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9841689" y="3794026"/>
                <a:ext cx="1702611" cy="1028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buClrTx/>
                  <a:buSzTx/>
                  <a:buFontTx/>
                </a:pPr>
                <a:r>
                  <a:rPr lang="zh-CN" altLang="en-US" sz="14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六个变分参数 </a:t>
                </a:r>
                <a:r>
                  <a:rPr lang="en-US" altLang="zh-CN" sz="14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:</a:t>
                </a:r>
                <a:r>
                  <a:rPr lang="en-US" altLang="zh-CN" sz="1400" dirty="0">
                    <a:latin typeface="Microsoft YaHei" panose="020B0503020204020204" pitchFamily="34" charset="-122"/>
                    <a:ea typeface="Microsoft YaHei" panose="020B0503020204020204" pitchFamily="34" charset="-122"/>
                    <a:sym typeface="+mn-ea"/>
                  </a:rPr>
                  <a:t> </a:t>
                </a:r>
              </a:p>
              <a:p>
                <a:pPr>
                  <a:lnSpc>
                    <a:spcPct val="150000"/>
                  </a:lnSpc>
                  <a:buClrTx/>
                  <a:buSzTx/>
                  <a:buFont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d>
                        <m:dPr>
                          <m:begChr m:val="{"/>
                          <m:endChr m:val="}"/>
                          <m:ctrlPr>
                            <a:rPr lang="en-US" altLang="zh-CN" sz="1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altLang="zh-C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CN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 , </m:t>
                          </m:r>
                          <m:sSub>
                            <m:sSubPr>
                              <m:ctrlPr>
                                <a:rPr lang="en-US" altLang="zh-C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en-US" altLang="zh-CN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 , </m:t>
                          </m:r>
                          <m:sSub>
                            <m:sSubPr>
                              <m:ctrlPr>
                                <a:rPr lang="en-US" altLang="zh-C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altLang="zh-C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</m:e>
                      </m:d>
                      <m:r>
                        <a:rPr lang="en-US" altLang="zh-CN" sz="14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en-US" altLang="zh-CN" sz="1400" i="1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  <a:buClrTx/>
                  <a:buSzTx/>
                  <a:buFontTx/>
                </a:pPr>
                <a14:m>
                  <m:oMath xmlns:m="http://schemas.openxmlformats.org/officeDocument/2006/math">
                    <m:r>
                      <a:rPr lang="en-US" altLang="zh-CN" sz="140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altLang="zh-CN" sz="14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altLang="zh-CN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 , </m:t>
                    </m:r>
                    <m:sSub>
                      <m:sSubPr>
                        <m:ctrlP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altLang="zh-CN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}</m:t>
                    </m:r>
                    <m:r>
                      <a:rPr lang="en-US" altLang="zh-CN" sz="1400" i="1">
                        <a:latin typeface="Cambria Math" panose="02040503050406030204" pitchFamily="18" charset="0"/>
                        <a:cs typeface="Cambria Math" panose="02040503050406030204" pitchFamily="18" charset="0"/>
                        <a:sym typeface="+mn-ea"/>
                      </a:rPr>
                      <m:t> </m:t>
                    </m:r>
                  </m:oMath>
                </a14:m>
                <a:r>
                  <a:rPr lang="en-US" altLang="zh-CN" sz="1400" i="1" dirty="0">
                    <a:latin typeface="Microsoft YaHei" panose="020B0503020204020204" pitchFamily="34" charset="-122"/>
                    <a:ea typeface="Microsoft YaHei" panose="020B0503020204020204" pitchFamily="34" charset="-122"/>
                    <a:cs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610560B-F8FE-866C-DA8B-06C74A04D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0"/>
                </p:custDataLst>
              </p:nvPr>
            </p:nvSpPr>
            <p:spPr>
              <a:xfrm>
                <a:off x="9841689" y="3794026"/>
                <a:ext cx="1702611" cy="1028295"/>
              </a:xfrm>
              <a:prstGeom prst="rect">
                <a:avLst/>
              </a:prstGeom>
              <a:blipFill>
                <a:blip r:embed="rId41"/>
                <a:stretch>
                  <a:fillRect l="-735" b="-24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B1F94CF8-92AD-B1FB-3403-95DF334241DE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1468176" y="3505760"/>
            <a:ext cx="1620957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高斯形式基函数</a:t>
            </a:r>
            <a:endParaRPr lang="en-US" altLang="zh-CN" sz="1600" b="1" dirty="0">
              <a:solidFill>
                <a:srgbClr val="0070C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939C461-9300-C85F-03FE-414ED123D7BB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8117912" y="3914181"/>
                <a:ext cx="1497782" cy="33855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𝑛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=1~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160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4939C461-9300-C85F-03FE-414ED123D7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2"/>
                </p:custDataLst>
              </p:nvPr>
            </p:nvSpPr>
            <p:spPr>
              <a:xfrm>
                <a:off x="8117912" y="3914181"/>
                <a:ext cx="1497782" cy="338554"/>
              </a:xfrm>
              <a:prstGeom prst="rect">
                <a:avLst/>
              </a:prstGeom>
              <a:blipFill>
                <a:blip r:embed="rId43"/>
                <a:stretch>
                  <a:fillRect l="-847" b="-10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412A52C-A168-AAF1-2FC7-E2CB4FFEAE18}"/>
                  </a:ext>
                </a:extLst>
              </p:cNvPr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8117912" y="4397658"/>
                <a:ext cx="1549527" cy="33855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=1~</m:t>
                      </m:r>
                      <m:sSub>
                        <m:sSubPr>
                          <m:ctrlP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altLang="zh-CN" sz="16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altLang="zh-CN" sz="16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CN" sz="160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412A52C-A168-AAF1-2FC7-E2CB4FFEA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4"/>
                </p:custDataLst>
              </p:nvPr>
            </p:nvSpPr>
            <p:spPr>
              <a:xfrm>
                <a:off x="8117912" y="4397658"/>
                <a:ext cx="1549527" cy="338554"/>
              </a:xfrm>
              <a:prstGeom prst="rect">
                <a:avLst/>
              </a:prstGeom>
              <a:blipFill>
                <a:blip r:embed="rId45"/>
                <a:stretch>
                  <a:fillRect l="-813" b="-148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FE128081-C1FA-E328-9794-5C8BB525F8E5}"/>
                  </a:ext>
                </a:extLst>
              </p:cNvPr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297458" y="5439264"/>
                <a:ext cx="8540519" cy="651332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Sup>
                        <m:sSubSupPr>
                          <m:ctrlP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𝛷</m:t>
                          </m:r>
                        </m:e>
                        <m:sub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𝐽𝑀</m:t>
                          </m:r>
                        </m:sub>
                        <m:sup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altLang="zh-CN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b="1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)=</m:t>
                      </m:r>
                      <m:sSub>
                        <m:sSubPr>
                          <m:ctrlPr>
                            <a:rPr lang="en-US" altLang="zh-CN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altLang="zh-CN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Sup>
                                        <m:sSubSupPr>
                                          <m:ctrlPr>
                                            <a:rPr lang="en-US" altLang="zh-CN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𝜙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𝑛𝑙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𝐺</m:t>
                                          </m:r>
                                        </m:sup>
                                      </m:sSubSup>
                                      <m:r>
                                        <a:rPr lang="en-US" altLang="zh-CN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b="1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b="1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zh-CN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)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CN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𝑁𝐿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i="1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𝐺</m:t>
                                          </m:r>
                                        </m:sup>
                                      </m:sSubSup>
                                      <m:r>
                                        <a:rPr lang="en-US" altLang="zh-CN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(</m:t>
                                      </m:r>
                                      <m:sSub>
                                        <m:sSubPr>
                                          <m:ctrlPr>
                                            <a:rPr lang="en-US" altLang="zh-CN" b="1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b="1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𝑹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zh-CN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𝛬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altLang="zh-CN" i="1">
                                          <a:solidFill>
                                            <a:schemeClr val="accent6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[</m:t>
                                          </m:r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𝜒</m:t>
                                          </m:r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)</m:t>
                                          </m:r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𝜒</m:t>
                                          </m:r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(</m:t>
                                          </m:r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)]</m:t>
                                          </m:r>
                                        </m:e>
                                        <m:sub>
                                          <m:r>
                                            <a:rPr lang="en-US" altLang="zh-CN" i="1">
                                              <a:solidFill>
                                                <a:schemeClr val="accent6">
                                                  <a:lumMod val="75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cs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r>
                                        <a:rPr lang="en-US" altLang="zh-CN" i="1">
                                          <a:solidFill>
                                            <a:schemeClr val="accent6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𝜒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chemeClr val="accent6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chemeClr val="accent6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chemeClr val="accent6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chemeClr val="accent6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𝛴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𝐽𝑀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altLang="zh-CN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altLang="zh-CN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𝜂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)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𝜂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CN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𝜂</m:t>
                              </m:r>
                              <m:r>
                                <a:rPr lang="en-US" altLang="zh-CN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CN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  <m:sub>
                          <m:r>
                            <a:rPr lang="en-US" altLang="zh-CN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𝑇</m:t>
                          </m:r>
                          <m:sSub>
                            <m:sSubPr>
                              <m:ctrlPr>
                                <a:rPr lang="en-US" altLang="zh-CN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CN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𝑧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altLang="zh-CN" i="1" dirty="0">
                  <a:solidFill>
                    <a:srgbClr val="0070C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FE128081-C1FA-E328-9794-5C8BB525F8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6"/>
                </p:custDataLst>
              </p:nvPr>
            </p:nvSpPr>
            <p:spPr>
              <a:xfrm>
                <a:off x="2297458" y="5439264"/>
                <a:ext cx="8540519" cy="651332"/>
              </a:xfrm>
              <a:prstGeom prst="rect">
                <a:avLst/>
              </a:prstGeom>
              <a:blipFill>
                <a:blip r:embed="rId47"/>
                <a:stretch>
                  <a:fillRect b="-5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28087FB5-13F6-DFFD-3BA6-3D1AA2E41F28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6194431" y="5940219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自旋</a:t>
            </a:r>
            <a:r>
              <a:rPr lang="en-US" altLang="zh-CN" sz="1600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 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D20CA04-BE86-0578-3CD7-7BD61312DE6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20758" y="592131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同位旋</a:t>
            </a:r>
            <a:endParaRPr lang="en-US" altLang="zh-CN" sz="1600" dirty="0">
              <a:solidFill>
                <a:srgbClr val="0070C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B2E6DFA7-11FC-C809-EF6D-D0B5E3B15253}"/>
                  </a:ext>
                </a:extLst>
              </p:cNvPr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142324" y="6145256"/>
                <a:ext cx="1138325" cy="338554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altLang="zh-CN" sz="1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𝛬</m:t>
                      </m:r>
                      <m:r>
                        <a:rPr lang="en-US" altLang="zh-CN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⊗</m:t>
                      </m:r>
                      <m:r>
                        <a:rPr lang="en-US" altLang="zh-CN" sz="1600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𝛴</m:t>
                      </m:r>
                      <m:r>
                        <a:rPr lang="en-US" altLang="zh-CN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altLang="zh-CN" sz="1600" b="0" i="1" dirty="0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B2E6DFA7-11FC-C809-EF6D-D0B5E3B15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8"/>
                </p:custDataLst>
              </p:nvPr>
            </p:nvSpPr>
            <p:spPr>
              <a:xfrm>
                <a:off x="5142324" y="6145256"/>
                <a:ext cx="1138325" cy="338554"/>
              </a:xfrm>
              <a:prstGeom prst="rect">
                <a:avLst/>
              </a:prstGeom>
              <a:blipFill>
                <a:blip r:embed="rId49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54EF11E3-5D29-886B-545F-2EF2E9070DB0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370200" y="5940219"/>
            <a:ext cx="65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空间</a:t>
            </a:r>
            <a:r>
              <a:rPr lang="en-US" altLang="zh-CN" sz="16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D194E82-CE02-3EC1-5C6A-0B0AF910DB11}"/>
                  </a:ext>
                </a:extLst>
              </p:cNvPr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897039" y="1491841"/>
                <a:ext cx="2859694" cy="468526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en-US" altLang="zh-CN" dirty="0">
                    <a:latin typeface="Cambria Math" panose="02040503050406030204" pitchFamily="18" charset="0"/>
                    <a:cs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𝛹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𝐽𝑀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3</m:t>
                        </m:r>
                      </m:sup>
                      <m:e>
                        <m:sSubSup>
                          <m:sSub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𝛷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𝐽𝑀</m:t>
                            </m:r>
                          </m:sub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b="1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zh-CN" b="0" i="1" smtClean="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</m:oMath>
                </a14:m>
                <a:endParaRPr lang="en-US" altLang="zh-CN" b="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D194E82-CE02-3EC1-5C6A-0B0AF910D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0"/>
                </p:custDataLst>
              </p:nvPr>
            </p:nvSpPr>
            <p:spPr>
              <a:xfrm>
                <a:off x="1897039" y="1491841"/>
                <a:ext cx="2859694" cy="468526"/>
              </a:xfrm>
              <a:prstGeom prst="rect">
                <a:avLst/>
              </a:prstGeom>
              <a:blipFill>
                <a:blip r:embed="rId51"/>
                <a:stretch>
                  <a:fillRect t="-73684" b="-123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661C277-8084-DBB9-F160-E4E5671E99A6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801864" y="2888602"/>
                <a:ext cx="5832302" cy="477118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:r>
                  <a:rPr lang="en-US" altLang="zh-CN" dirty="0">
                    <a:solidFill>
                      <a:schemeClr val="tx1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𝛷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𝐽𝑀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</m:sup>
                    </m:sSubSup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CN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CN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)=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sub>
                      <m:sup/>
                      <m:e>
                        <m:sSubSup>
                          <m:sSubSupPr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𝑙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𝑐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)</m:t>
                            </m:r>
                          </m:sup>
                        </m:sSubSup>
                        <m:sSub>
                          <m:sSubPr>
                            <m:ctrlP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[</m:t>
                            </m:r>
                            <m:sSubSup>
                              <m:sSubSupPr>
                                <m:ctrlPr>
                                  <a:rPr lang="en-US" altLang="zh-CN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</m:sub>
                              <m:sup>
                                <m:r>
                                  <a:rPr lang="en-US" altLang="zh-CN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𝐺</m:t>
                                </m:r>
                              </m:sup>
                            </m:sSubSup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CN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)</m:t>
                            </m:r>
                            <m:sSubSup>
                              <m:sSubSupPr>
                                <m:ctrlPr>
                                  <a:rPr lang="en-US" altLang="zh-CN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𝜓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</m:sub>
                              <m:sup>
                                <m:r>
                                  <a:rPr lang="en-US" altLang="zh-CN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𝐺</m:t>
                                </m:r>
                              </m:sup>
                            </m:sSubSup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CN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zh-CN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]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𝐽𝑀</m:t>
                            </m:r>
                          </m:sub>
                        </m:sSub>
                      </m:e>
                    </m:nary>
                  </m:oMath>
                </a14:m>
                <a:endParaRPr lang="en-US" altLang="zh-CN" b="0" i="1" dirty="0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661C277-8084-DBB9-F160-E4E5671E99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4"/>
                </p:custDataLst>
              </p:nvPr>
            </p:nvSpPr>
            <p:spPr>
              <a:xfrm>
                <a:off x="1801864" y="2888602"/>
                <a:ext cx="5832302" cy="477118"/>
              </a:xfrm>
              <a:prstGeom prst="rect">
                <a:avLst/>
              </a:prstGeom>
              <a:blipFill>
                <a:blip r:embed="rId55"/>
                <a:stretch>
                  <a:fillRect t="-73684" b="-1236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448015B-2FE1-7A7E-9709-9B51F2F07685}"/>
                  </a:ext>
                </a:extLst>
              </p:cNvPr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8026092" y="3018995"/>
                <a:ext cx="1096262" cy="307777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zh-CN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US" altLang="zh-CN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sz="1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⊗</m:t>
                      </m:r>
                      <m:sSub>
                        <m:sSubPr>
                          <m:ctrlPr>
                            <a:rPr lang="en-US" altLang="zh-CN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altLang="zh-CN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altLang="zh-CN" sz="1400" b="0" i="1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448015B-2FE1-7A7E-9709-9B51F2F07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6"/>
                </p:custDataLst>
              </p:nvPr>
            </p:nvSpPr>
            <p:spPr>
              <a:xfrm>
                <a:off x="8026092" y="3018995"/>
                <a:ext cx="1096262" cy="307777"/>
              </a:xfrm>
              <a:prstGeom prst="rect">
                <a:avLst/>
              </a:prstGeom>
              <a:blipFill>
                <a:blip r:embed="rId57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C5130FF-6718-FAE2-46AA-C62646274C7A}"/>
                  </a:ext>
                </a:extLst>
              </p:cNvPr>
              <p:cNvSpPr txBox="1"/>
              <p:nvPr/>
            </p:nvSpPr>
            <p:spPr>
              <a:xfrm>
                <a:off x="5943796" y="1600304"/>
                <a:ext cx="2260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C5130FF-6718-FAE2-46AA-C62646274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796" y="1600304"/>
                <a:ext cx="226024" cy="276999"/>
              </a:xfrm>
              <a:prstGeom prst="rect">
                <a:avLst/>
              </a:prstGeom>
              <a:blipFill>
                <a:blip r:embed="rId58"/>
                <a:stretch>
                  <a:fillRect l="-22222" r="-22222"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8585A60D-7841-C78C-24C8-94841DF80ECC}"/>
                  </a:ext>
                </a:extLst>
              </p:cNvPr>
              <p:cNvSpPr txBox="1"/>
              <p:nvPr/>
            </p:nvSpPr>
            <p:spPr>
              <a:xfrm>
                <a:off x="7504395" y="1600304"/>
                <a:ext cx="22602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8585A60D-7841-C78C-24C8-94841DF80E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395" y="1600304"/>
                <a:ext cx="226024" cy="276999"/>
              </a:xfrm>
              <a:prstGeom prst="rect">
                <a:avLst/>
              </a:prstGeom>
              <a:blipFill>
                <a:blip r:embed="rId58"/>
                <a:stretch>
                  <a:fillRect l="-15789" r="-21053" b="-4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文本框 27">
            <a:extLst>
              <a:ext uri="{FF2B5EF4-FFF2-40B4-BE49-F238E27FC236}">
                <a16:creationId xmlns:a16="http://schemas.microsoft.com/office/drawing/2014/main" id="{C21923E5-5473-39DD-9ECA-43DE44218CC2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535127" y="2443445"/>
            <a:ext cx="3012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每个雅可比道的波函数为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  <a:cs typeface="+mn-lt"/>
            </a:endParaRP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E5B4A767-9AE5-419B-3BF2-BF2D0BA38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B3E60B24-100F-C195-7411-5A832165934E}"/>
              </a:ext>
            </a:extLst>
          </p:cNvPr>
          <p:cNvSpPr txBox="1"/>
          <p:nvPr/>
        </p:nvSpPr>
        <p:spPr>
          <a:xfrm>
            <a:off x="535127" y="905426"/>
            <a:ext cx="2314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pc="-10" dirty="0">
                <a:latin typeface="Microsoft YaHei" panose="020B0503020204020204" pitchFamily="34" charset="-122"/>
                <a:ea typeface="Microsoft YaHei" panose="020B0503020204020204" pitchFamily="34" charset="-122"/>
                <a:cs typeface="宋体" panose="02010600030101010101" pitchFamily="2" charset="-122"/>
                <a:sym typeface="+mn-ea"/>
              </a:rPr>
              <a:t>三体系统</a:t>
            </a:r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总波函数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E1B3CB8A-F136-4CF3-AA98-0FE4DBD63594}"/>
                  </a:ext>
                </a:extLst>
              </p:cNvPr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9652768" y="1615314"/>
                <a:ext cx="1761188" cy="307777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altLang="zh-CN" sz="14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𝑎𝑐</m:t>
                          </m:r>
                        </m:sub>
                      </m:sSub>
                      <m:sSub>
                        <m:sSub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sz="14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𝑎𝑐</m:t>
                          </m:r>
                        </m:sub>
                      </m:sSub>
                      <m:sSub>
                        <m:sSub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altLang="zh-CN" sz="140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E1B3CB8A-F136-4CF3-AA98-0FE4DBD63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9"/>
                </p:custDataLst>
              </p:nvPr>
            </p:nvSpPr>
            <p:spPr>
              <a:xfrm>
                <a:off x="9652768" y="1615314"/>
                <a:ext cx="1761188" cy="307777"/>
              </a:xfrm>
              <a:prstGeom prst="rect">
                <a:avLst/>
              </a:prstGeom>
              <a:blipFill>
                <a:blip r:embed="rId60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53BFC6C5-A922-C301-8C07-FB29391095C5}"/>
                  </a:ext>
                </a:extLst>
              </p:cNvPr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9652768" y="2084461"/>
                <a:ext cx="1753365" cy="307777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en-US" altLang="zh-CN" sz="14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𝑎𝑐</m:t>
                          </m:r>
                        </m:sub>
                      </m:sSub>
                      <m:sSub>
                        <m:sSub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US" altLang="zh-CN" sz="1400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𝑎𝑐</m:t>
                          </m:r>
                        </m:sub>
                      </m:sSub>
                      <m:sSub>
                        <m:sSubPr>
                          <m:ctrlP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4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altLang="zh-CN" sz="1400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altLang="zh-CN" sz="1400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53BFC6C5-A922-C301-8C07-FB2939109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1"/>
                </p:custDataLst>
              </p:nvPr>
            </p:nvSpPr>
            <p:spPr>
              <a:xfrm>
                <a:off x="9652768" y="2084461"/>
                <a:ext cx="1753365" cy="307777"/>
              </a:xfrm>
              <a:prstGeom prst="rect">
                <a:avLst/>
              </a:prstGeom>
              <a:blipFill>
                <a:blip r:embed="rId62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>
            <a:extLst>
              <a:ext uri="{FF2B5EF4-FFF2-40B4-BE49-F238E27FC236}">
                <a16:creationId xmlns:a16="http://schemas.microsoft.com/office/drawing/2014/main" id="{86BC0418-2904-9740-3666-6608162C4145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9495385" y="1251402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14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+mn-lt"/>
              </a:rPr>
              <a:t>不同雅可比坐标的转换：</a:t>
            </a:r>
            <a:endParaRPr lang="en-US" altLang="zh-CN" sz="14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+mn-lt"/>
              <a:sym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6503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0413B-F411-004C-3364-1BCB0DFB3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A4C4BB4-ECD1-4B9E-8DF8-C0A996F07B36}"/>
              </a:ext>
            </a:extLst>
          </p:cNvPr>
          <p:cNvSpPr txBox="1"/>
          <p:nvPr/>
        </p:nvSpPr>
        <p:spPr>
          <a:xfrm>
            <a:off x="2027823" y="67073"/>
            <a:ext cx="58648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高斯基展开法</a:t>
            </a:r>
            <a:r>
              <a:rPr lang="en-US" altLang="zh-CN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(GEM)</a:t>
            </a:r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：三体束缚态判据</a:t>
            </a:r>
          </a:p>
        </p:txBody>
      </p:sp>
      <p:sp>
        <p:nvSpPr>
          <p:cNvPr id="43" name="任意形状 42">
            <a:extLst>
              <a:ext uri="{FF2B5EF4-FFF2-40B4-BE49-F238E27FC236}">
                <a16:creationId xmlns:a16="http://schemas.microsoft.com/office/drawing/2014/main" id="{9C9AA1F5-5BAC-236C-DE38-DB7A145A5203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理论框架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0" name="灯片编号占位符 29">
            <a:extLst>
              <a:ext uri="{FF2B5EF4-FFF2-40B4-BE49-F238E27FC236}">
                <a16:creationId xmlns:a16="http://schemas.microsoft.com/office/drawing/2014/main" id="{A5C0ED8D-3975-2BEA-0561-DF9D87D8F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CB0B163-AD61-063B-70E5-03D81392E0AB}"/>
              </a:ext>
            </a:extLst>
          </p:cNvPr>
          <p:cNvSpPr txBox="1"/>
          <p:nvPr/>
        </p:nvSpPr>
        <p:spPr>
          <a:xfrm>
            <a:off x="1414635" y="6171296"/>
            <a:ext cx="9417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需要同时结合</a:t>
            </a:r>
            <a:r>
              <a:rPr kumimoji="1" lang="zh-CN" alt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本征能量</a:t>
            </a:r>
            <a:r>
              <a:rPr kumimoji="1" lang="zh-CN" altLang="en-US" sz="2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和</a:t>
            </a:r>
            <a:r>
              <a:rPr kumimoji="1" lang="zh-CN" altLang="en-US" sz="2400" b="1" dirty="0">
                <a:solidFill>
                  <a:srgbClr val="C00000"/>
                </a:solidFill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均方根半径</a:t>
            </a:r>
            <a:r>
              <a:rPr kumimoji="1" lang="zh-CN" altLang="en-US" sz="2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来判定三体系统是否存在束缚态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F909275E-67CF-1AB0-FCBB-28A6767EA51C}"/>
              </a:ext>
            </a:extLst>
          </p:cNvPr>
          <p:cNvSpPr txBox="1"/>
          <p:nvPr/>
        </p:nvSpPr>
        <p:spPr>
          <a:xfrm>
            <a:off x="5548338" y="895659"/>
            <a:ext cx="1583914" cy="881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系统被限制在有限的空间内</a:t>
            </a:r>
            <a:endParaRPr kumimoji="1"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36" name="直线箭头连接符 35">
            <a:extLst>
              <a:ext uri="{FF2B5EF4-FFF2-40B4-BE49-F238E27FC236}">
                <a16:creationId xmlns:a16="http://schemas.microsoft.com/office/drawing/2014/main" id="{73DFB1C1-649D-E26C-475F-E3FC997B3274}"/>
              </a:ext>
            </a:extLst>
          </p:cNvPr>
          <p:cNvCxnSpPr>
            <a:cxnSpLocks/>
          </p:cNvCxnSpPr>
          <p:nvPr/>
        </p:nvCxnSpPr>
        <p:spPr>
          <a:xfrm>
            <a:off x="4924831" y="1390501"/>
            <a:ext cx="36488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77B5F1D1-E064-8BCC-7390-BB3481AF8E1E}"/>
              </a:ext>
            </a:extLst>
          </p:cNvPr>
          <p:cNvGrpSpPr>
            <a:grpSpLocks noChangeAspect="1"/>
          </p:cNvGrpSpPr>
          <p:nvPr/>
        </p:nvGrpSpPr>
        <p:grpSpPr>
          <a:xfrm>
            <a:off x="497854" y="4392845"/>
            <a:ext cx="1188000" cy="1308503"/>
            <a:chOff x="10326217" y="4631466"/>
            <a:chExt cx="1265555" cy="1393924"/>
          </a:xfrm>
        </p:grpSpPr>
        <p:sp>
          <p:nvSpPr>
            <p:cNvPr id="38" name="椭圆 37">
              <a:extLst>
                <a:ext uri="{FF2B5EF4-FFF2-40B4-BE49-F238E27FC236}">
                  <a16:creationId xmlns:a16="http://schemas.microsoft.com/office/drawing/2014/main" id="{B2D35184-DEF8-7193-19CA-569A3246AC4F}"/>
                </a:ext>
              </a:extLst>
            </p:cNvPr>
            <p:cNvSpPr/>
            <p:nvPr/>
          </p:nvSpPr>
          <p:spPr>
            <a:xfrm>
              <a:off x="10409402" y="5440456"/>
              <a:ext cx="244800" cy="246380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椭圆 38">
              <a:extLst>
                <a:ext uri="{FF2B5EF4-FFF2-40B4-BE49-F238E27FC236}">
                  <a16:creationId xmlns:a16="http://schemas.microsoft.com/office/drawing/2014/main" id="{5315ADB7-B73E-CBD1-C00A-6E6D903738D7}"/>
                </a:ext>
              </a:extLst>
            </p:cNvPr>
            <p:cNvSpPr/>
            <p:nvPr/>
          </p:nvSpPr>
          <p:spPr>
            <a:xfrm>
              <a:off x="11302847" y="5440456"/>
              <a:ext cx="244800" cy="24638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椭圆 39">
              <a:extLst>
                <a:ext uri="{FF2B5EF4-FFF2-40B4-BE49-F238E27FC236}">
                  <a16:creationId xmlns:a16="http://schemas.microsoft.com/office/drawing/2014/main" id="{9452EA9B-6DF3-924A-8A6E-8DD78A59FBD9}"/>
                </a:ext>
              </a:extLst>
            </p:cNvPr>
            <p:cNvSpPr/>
            <p:nvPr/>
          </p:nvSpPr>
          <p:spPr>
            <a:xfrm>
              <a:off x="10819612" y="4692426"/>
              <a:ext cx="244800" cy="24638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1" name="直接箭头连接符 53">
              <a:extLst>
                <a:ext uri="{FF2B5EF4-FFF2-40B4-BE49-F238E27FC236}">
                  <a16:creationId xmlns:a16="http://schemas.microsoft.com/office/drawing/2014/main" id="{0B34E33D-AA20-371B-EC78-DC3B1E63F19F}"/>
                </a:ext>
              </a:extLst>
            </p:cNvPr>
            <p:cNvCxnSpPr/>
            <p:nvPr/>
          </p:nvCxnSpPr>
          <p:spPr>
            <a:xfrm flipH="1" flipV="1">
              <a:off x="10524972" y="5565551"/>
              <a:ext cx="912495" cy="3175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箭头连接符 54">
              <a:extLst>
                <a:ext uri="{FF2B5EF4-FFF2-40B4-BE49-F238E27FC236}">
                  <a16:creationId xmlns:a16="http://schemas.microsoft.com/office/drawing/2014/main" id="{A3C78ECB-727C-A68B-470C-4D33AE5FB0D2}"/>
                </a:ext>
              </a:extLst>
            </p:cNvPr>
            <p:cNvCxnSpPr/>
            <p:nvPr/>
          </p:nvCxnSpPr>
          <p:spPr>
            <a:xfrm flipV="1">
              <a:off x="10938992" y="4813076"/>
              <a:ext cx="3810" cy="75565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AFBFC594-D5B8-0F61-ECD7-CA0DB09B91A9}"/>
                    </a:ext>
                  </a:extLst>
                </p:cNvPr>
                <p:cNvSpPr txBox="1"/>
                <p:nvPr/>
              </p:nvSpPr>
              <p:spPr>
                <a:xfrm>
                  <a:off x="10326217" y="5686836"/>
                  <a:ext cx="411480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75" name="文本框 74">
                  <a:extLst>
                    <a:ext uri="{FF2B5EF4-FFF2-40B4-BE49-F238E27FC236}">
                      <a16:creationId xmlns:a16="http://schemas.microsoft.com/office/drawing/2014/main" id="{A63C01A4-CF4A-673A-E82F-344179897D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26217" y="5686836"/>
                  <a:ext cx="411480" cy="338554"/>
                </a:xfrm>
                <a:prstGeom prst="rect">
                  <a:avLst/>
                </a:prstGeom>
                <a:blipFill>
                  <a:blip r:embed="rId48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文本框 44">
                  <a:extLst>
                    <a:ext uri="{FF2B5EF4-FFF2-40B4-BE49-F238E27FC236}">
                      <a16:creationId xmlns:a16="http://schemas.microsoft.com/office/drawing/2014/main" id="{8D90347D-CE3E-7ADD-25C0-1217F8151327}"/>
                    </a:ext>
                  </a:extLst>
                </p:cNvPr>
                <p:cNvSpPr txBox="1"/>
                <p:nvPr/>
              </p:nvSpPr>
              <p:spPr>
                <a:xfrm>
                  <a:off x="11259667" y="5686836"/>
                  <a:ext cx="332105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zh-CN" altLang="en-US" sz="1600" dirty="0"/>
                </a:p>
              </p:txBody>
            </p:sp>
          </mc:Choice>
          <mc:Fallback xmlns="">
            <p:sp>
              <p:nvSpPr>
                <p:cNvPr id="76" name="文本框 75">
                  <a:extLst>
                    <a:ext uri="{FF2B5EF4-FFF2-40B4-BE49-F238E27FC236}">
                      <a16:creationId xmlns:a16="http://schemas.microsoft.com/office/drawing/2014/main" id="{6801432D-8F4B-A88E-9B30-3EA993AEE1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59667" y="5686836"/>
                  <a:ext cx="332105" cy="338554"/>
                </a:xfrm>
                <a:prstGeom prst="rect">
                  <a:avLst/>
                </a:prstGeom>
                <a:blipFill>
                  <a:blip r:embed="rId49"/>
                  <a:stretch>
                    <a:fillRect r="-16000"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AD7FED96-AB57-C376-D5FC-CEF806A1C598}"/>
                    </a:ext>
                  </a:extLst>
                </p:cNvPr>
                <p:cNvSpPr txBox="1"/>
                <p:nvPr/>
              </p:nvSpPr>
              <p:spPr>
                <a:xfrm>
                  <a:off x="11064722" y="4631466"/>
                  <a:ext cx="454025" cy="338554"/>
                </a:xfrm>
                <a:prstGeom prst="rect">
                  <a:avLst/>
                </a:prstGeom>
                <a:noFill/>
              </p:spPr>
              <p:txBody>
                <a:bodyPr wrap="square" rtlCol="0" anchor="t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zh-CN" altLang="en-US" sz="1600"/>
                </a:p>
              </p:txBody>
            </p:sp>
          </mc:Choice>
          <mc:Fallback xmlns="">
            <p:sp>
              <p:nvSpPr>
                <p:cNvPr id="77" name="文本框 76">
                  <a:extLst>
                    <a:ext uri="{FF2B5EF4-FFF2-40B4-BE49-F238E27FC236}">
                      <a16:creationId xmlns:a16="http://schemas.microsoft.com/office/drawing/2014/main" id="{F1A9DAAC-D2EE-2942-591E-AF521BD9E9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4722" y="4631466"/>
                  <a:ext cx="454025" cy="338554"/>
                </a:xfrm>
                <a:prstGeom prst="rect">
                  <a:avLst/>
                </a:prstGeom>
                <a:blipFill>
                  <a:blip r:embed="rId50"/>
                  <a:stretch>
                    <a:fillRect b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6739D38E-E7F8-18D0-FB8B-6BC528C2E102}"/>
                    </a:ext>
                  </a:extLst>
                </p:cNvPr>
                <p:cNvSpPr txBox="1"/>
                <p:nvPr/>
              </p:nvSpPr>
              <p:spPr>
                <a:xfrm>
                  <a:off x="10877968" y="5158770"/>
                  <a:ext cx="341530" cy="295082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r>
                          <a:rPr lang="en-US" altLang="zh-CN" sz="1200" i="1" smtClean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  <m:t>𝑅</m:t>
                        </m:r>
                      </m:oMath>
                    </m:oMathPara>
                  </a14:m>
                  <a:endParaRPr lang="en-US" altLang="zh-CN" sz="1200" i="1" dirty="0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6739D38E-E7F8-18D0-FB8B-6BC528C2E1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77968" y="5158770"/>
                  <a:ext cx="341530" cy="295082"/>
                </a:xfrm>
                <a:prstGeom prst="rect">
                  <a:avLst/>
                </a:prstGeom>
                <a:blipFill>
                  <a:blip r:embed="rId5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F51246B7-F67B-ED8A-EE43-577B2C5EA23E}"/>
                    </a:ext>
                  </a:extLst>
                </p:cNvPr>
                <p:cNvSpPr txBox="1"/>
                <p:nvPr/>
              </p:nvSpPr>
              <p:spPr>
                <a:xfrm>
                  <a:off x="10810658" y="5513100"/>
                  <a:ext cx="334153" cy="327869"/>
                </a:xfrm>
                <a:prstGeom prst="rect">
                  <a:avLst/>
                </a:prstGeom>
                <a:noFill/>
              </p:spPr>
              <p:txBody>
                <a:bodyPr wrap="none" rtlCol="0" anchor="t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>
                        <m:r>
                          <a:rPr lang="en-US" altLang="zh-CN" sz="1400" i="1" smtClean="0">
                            <a:latin typeface="Cambria Math" panose="02040503050406030204" pitchFamily="18" charset="0"/>
                            <a:cs typeface="Cambria Math" panose="02040503050406030204" charset="0"/>
                          </a:rPr>
                          <m:t>𝑟</m:t>
                        </m:r>
                      </m:oMath>
                    </m:oMathPara>
                  </a14:m>
                  <a:endParaRPr lang="en-US" altLang="zh-CN" sz="1400" i="1" dirty="0">
                    <a:latin typeface="Cambria Math" panose="02040503050406030204" charset="0"/>
                    <a:cs typeface="Cambria Math" panose="02040503050406030204" charset="0"/>
                  </a:endParaRPr>
                </a:p>
              </p:txBody>
            </p:sp>
          </mc:Choice>
          <mc:Fallback xmlns="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F51246B7-F67B-ED8A-EE43-577B2C5EA2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10658" y="5513100"/>
                  <a:ext cx="334153" cy="327869"/>
                </a:xfrm>
                <a:prstGeom prst="rect">
                  <a:avLst/>
                </a:prstGeom>
                <a:blipFill>
                  <a:blip r:embed="rId5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6531EA6-8DAE-9726-D1EC-A3469973C793}"/>
                  </a:ext>
                </a:extLst>
              </p:cNvPr>
              <p:cNvSpPr txBox="1"/>
              <p:nvPr/>
            </p:nvSpPr>
            <p:spPr>
              <a:xfrm>
                <a:off x="2734201" y="1076085"/>
                <a:ext cx="2031582" cy="5833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l-GR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⟨"/>
                              <m:endChr m:val="⟩"/>
                              <m:ctrlPr>
                                <a:rPr kumimoji="1" lang="el-GR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l-GR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l-GR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zh-CN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trial</m:t>
                                  </m:r>
                                </m:sub>
                              </m:sSub>
                            </m:e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kumimoji="1" lang="el-GR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l-GR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zh-CN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trial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begChr m:val="⟨"/>
                              <m:endChr m:val="⟩"/>
                              <m:ctrlPr>
                                <a:rPr kumimoji="1" lang="el-GR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l-GR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l-GR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zh-CN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trial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kumimoji="1" lang="el-GR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l-GR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Ψ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zh-CN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trial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6531EA6-8DAE-9726-D1EC-A3469973C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201" y="1076085"/>
                <a:ext cx="2031582" cy="583301"/>
              </a:xfrm>
              <a:prstGeom prst="rect">
                <a:avLst/>
              </a:prstGeom>
              <a:blipFill>
                <a:blip r:embed="rId53"/>
                <a:stretch>
                  <a:fillRect l="-2484" b="-106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E2642FBF-42D8-1666-9147-F77518F1933C}"/>
              </a:ext>
            </a:extLst>
          </p:cNvPr>
          <p:cNvSpPr txBox="1"/>
          <p:nvPr/>
        </p:nvSpPr>
        <p:spPr>
          <a:xfrm>
            <a:off x="575941" y="2178511"/>
            <a:ext cx="1499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两体系统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2878E89-199D-432F-BDF8-E3859B0BCC3E}"/>
                  </a:ext>
                </a:extLst>
              </p:cNvPr>
              <p:cNvSpPr txBox="1"/>
              <p:nvPr/>
            </p:nvSpPr>
            <p:spPr>
              <a:xfrm>
                <a:off x="2494002" y="2894551"/>
                <a:ext cx="212231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   </m:t>
                      </m:r>
                      <m:sSub>
                        <m:sSubPr>
                          <m:ctrlPr>
                            <a:rPr kumimoji="1"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2878E89-199D-432F-BDF8-E3859B0BC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4002" y="2894551"/>
                <a:ext cx="2122312" cy="276999"/>
              </a:xfrm>
              <a:prstGeom prst="rect">
                <a:avLst/>
              </a:prstGeom>
              <a:blipFill>
                <a:blip r:embed="rId54"/>
                <a:stretch>
                  <a:fillRect l="-2381" t="-9091" r="-3571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A3335D7-6990-C052-FB1B-8ABF80BB0978}"/>
                  </a:ext>
                </a:extLst>
              </p:cNvPr>
              <p:cNvSpPr txBox="1"/>
              <p:nvPr/>
            </p:nvSpPr>
            <p:spPr>
              <a:xfrm>
                <a:off x="6998297" y="2894550"/>
                <a:ext cx="22489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   </m:t>
                      </m:r>
                      <m:sSub>
                        <m:sSubPr>
                          <m:ctrlPr>
                            <a:rPr kumimoji="1"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𝑁𝐵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A3335D7-6990-C052-FB1B-8ABF80BB09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8297" y="2894550"/>
                <a:ext cx="2248949" cy="276999"/>
              </a:xfrm>
              <a:prstGeom prst="rect">
                <a:avLst/>
              </a:prstGeom>
              <a:blipFill>
                <a:blip r:embed="rId55"/>
                <a:stretch>
                  <a:fillRect l="-2247" t="-9091" r="-2809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518D8FBD-316F-C4A8-BE2C-C9126A9F7605}"/>
              </a:ext>
            </a:extLst>
          </p:cNvPr>
          <p:cNvSpPr txBox="1"/>
          <p:nvPr/>
        </p:nvSpPr>
        <p:spPr>
          <a:xfrm>
            <a:off x="544247" y="3609780"/>
            <a:ext cx="1499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三体系统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6354A20-80C4-9375-4C61-B60A23AD3D41}"/>
                  </a:ext>
                </a:extLst>
              </p:cNvPr>
              <p:cNvSpPr txBox="1"/>
              <p:nvPr/>
            </p:nvSpPr>
            <p:spPr>
              <a:xfrm>
                <a:off x="2108650" y="3619011"/>
                <a:ext cx="16971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kumimoji="1" lang="el-GR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Ψ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6354A20-80C4-9375-4C61-B60A23AD3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650" y="3619011"/>
                <a:ext cx="1697131" cy="369332"/>
              </a:xfrm>
              <a:prstGeom prst="rect">
                <a:avLst/>
              </a:prstGeom>
              <a:blipFill>
                <a:blip r:embed="rId56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67EE5C7-8B89-F995-F919-F9509EDC1C7B}"/>
                  </a:ext>
                </a:extLst>
              </p:cNvPr>
              <p:cNvSpPr txBox="1"/>
              <p:nvPr/>
            </p:nvSpPr>
            <p:spPr>
              <a:xfrm>
                <a:off x="2101921" y="4872561"/>
                <a:ext cx="13129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→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67EE5C7-8B89-F995-F919-F9509EDC1C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921" y="4872561"/>
                <a:ext cx="1312924" cy="276999"/>
              </a:xfrm>
              <a:prstGeom prst="rect">
                <a:avLst/>
              </a:prstGeom>
              <a:blipFill>
                <a:blip r:embed="rId57"/>
                <a:stretch>
                  <a:fillRect l="-3846" t="-4348" r="-2885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1DA7D72-A1C6-11A8-59F2-CD04FC767610}"/>
                  </a:ext>
                </a:extLst>
              </p:cNvPr>
              <p:cNvSpPr txBox="1"/>
              <p:nvPr/>
            </p:nvSpPr>
            <p:spPr>
              <a:xfrm>
                <a:off x="3867309" y="4161536"/>
                <a:ext cx="14604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zh-CN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kumimoji="1" lang="zh-CN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1DA7D72-A1C6-11A8-59F2-CD04FC767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7309" y="4161536"/>
                <a:ext cx="1460464" cy="369332"/>
              </a:xfrm>
              <a:prstGeom prst="rect">
                <a:avLst/>
              </a:prstGeom>
              <a:blipFill>
                <a:blip r:embed="rId5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9AEDD0E-55B3-90C6-CF9F-23ACF77BFA50}"/>
                  </a:ext>
                </a:extLst>
              </p:cNvPr>
              <p:cNvSpPr txBox="1"/>
              <p:nvPr/>
            </p:nvSpPr>
            <p:spPr>
              <a:xfrm>
                <a:off x="3864174" y="5447731"/>
                <a:ext cx="16496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zh-CN" altLang="en-US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</m:e>
                        <m:sub>
                          <m:r>
                            <a:rPr kumimoji="1" lang="en-US" altLang="zh-CN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kumimoji="1" lang="en-US" altLang="zh-CN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r>
                        <a:rPr kumimoji="1" lang="en-US" altLang="zh-CN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kumimoji="1" lang="zh-CN" altLang="en-US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𝝓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𝑵</m:t>
                          </m:r>
                          <m:r>
                            <a:rPr kumimoji="1" lang="en-US" altLang="zh-CN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r>
                        <a:rPr kumimoji="1" lang="en-US" altLang="zh-CN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1" i="1" smtClean="0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𝑹</m:t>
                      </m:r>
                      <m:r>
                        <a:rPr kumimoji="1" lang="en-US" altLang="zh-CN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b="1" dirty="0">
                  <a:solidFill>
                    <a:srgbClr val="1F5BAC"/>
                  </a:solidFill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9AEDD0E-55B3-90C6-CF9F-23ACF77BFA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174" y="5447731"/>
                <a:ext cx="1649682" cy="369332"/>
              </a:xfrm>
              <a:prstGeom prst="rect">
                <a:avLst/>
              </a:prstGeom>
              <a:blipFill>
                <a:blip r:embed="rId59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8951766-C282-FD9A-3EFC-88544A867761}"/>
                  </a:ext>
                </a:extLst>
              </p:cNvPr>
              <p:cNvSpPr txBox="1"/>
              <p:nvPr/>
            </p:nvSpPr>
            <p:spPr>
              <a:xfrm>
                <a:off x="3867309" y="4780228"/>
                <a:ext cx="1587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zh-CN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kumimoji="1" lang="zh-CN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8951766-C282-FD9A-3EFC-88544A8677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7309" y="4780228"/>
                <a:ext cx="1587101" cy="369332"/>
              </a:xfrm>
              <a:prstGeom prst="rect">
                <a:avLst/>
              </a:prstGeom>
              <a:blipFill>
                <a:blip r:embed="rId6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B653829-31AE-FE66-4113-B3703D6A84D4}"/>
                  </a:ext>
                </a:extLst>
              </p:cNvPr>
              <p:cNvSpPr txBox="1"/>
              <p:nvPr/>
            </p:nvSpPr>
            <p:spPr>
              <a:xfrm>
                <a:off x="1998204" y="2191958"/>
                <a:ext cx="82482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1B653829-31AE-FE66-4113-B3703D6A8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204" y="2191958"/>
                <a:ext cx="824824" cy="369332"/>
              </a:xfrm>
              <a:prstGeom prst="rect">
                <a:avLst/>
              </a:prstGeom>
              <a:blipFill>
                <a:blip r:embed="rId6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D1B5F598-BFB6-998F-08DD-3B6B8B8EC24B}"/>
              </a:ext>
            </a:extLst>
          </p:cNvPr>
          <p:cNvSpPr txBox="1"/>
          <p:nvPr/>
        </p:nvSpPr>
        <p:spPr>
          <a:xfrm>
            <a:off x="4757595" y="2848362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束缚态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6B952C2-CFFC-B9E6-1446-352698534096}"/>
              </a:ext>
            </a:extLst>
          </p:cNvPr>
          <p:cNvSpPr txBox="1"/>
          <p:nvPr/>
        </p:nvSpPr>
        <p:spPr>
          <a:xfrm>
            <a:off x="9347114" y="284836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无束缚态</a:t>
            </a:r>
          </a:p>
        </p:txBody>
      </p:sp>
      <p:sp>
        <p:nvSpPr>
          <p:cNvPr id="20" name="左大括号 19">
            <a:extLst>
              <a:ext uri="{FF2B5EF4-FFF2-40B4-BE49-F238E27FC236}">
                <a16:creationId xmlns:a16="http://schemas.microsoft.com/office/drawing/2014/main" id="{D5F53F97-058B-3964-547C-DC5702FD34FF}"/>
              </a:ext>
            </a:extLst>
          </p:cNvPr>
          <p:cNvSpPr/>
          <p:nvPr/>
        </p:nvSpPr>
        <p:spPr>
          <a:xfrm>
            <a:off x="3527966" y="4192745"/>
            <a:ext cx="226222" cy="1610508"/>
          </a:xfrm>
          <a:prstGeom prst="leftBrace">
            <a:avLst>
              <a:gd name="adj1" fmla="val 47741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81912AB6-6D61-816C-10A9-E66EAA0F1CA8}"/>
                  </a:ext>
                </a:extLst>
              </p:cNvPr>
              <p:cNvSpPr txBox="1"/>
              <p:nvPr/>
            </p:nvSpPr>
            <p:spPr>
              <a:xfrm>
                <a:off x="5618987" y="4168973"/>
                <a:ext cx="2907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和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数值稳定    束缚态</a:t>
                </a: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81912AB6-6D61-816C-10A9-E66EAA0F1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987" y="4168973"/>
                <a:ext cx="2907206" cy="369332"/>
              </a:xfrm>
              <a:prstGeom prst="rect">
                <a:avLst/>
              </a:prstGeom>
              <a:blipFill>
                <a:blip r:embed="rId62"/>
                <a:stretch>
                  <a:fillRect t="-10000" r="-435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DEEE3B6-7647-A189-F24D-275841474FD9}"/>
                  </a:ext>
                </a:extLst>
              </p:cNvPr>
              <p:cNvSpPr txBox="1"/>
              <p:nvPr/>
            </p:nvSpPr>
            <p:spPr>
              <a:xfrm>
                <a:off x="5618987" y="4780228"/>
                <a:ext cx="29072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和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数值稳定    束缚态</a:t>
                </a: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DEEE3B6-7647-A189-F24D-275841474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987" y="4780228"/>
                <a:ext cx="2907206" cy="369332"/>
              </a:xfrm>
              <a:prstGeom prst="rect">
                <a:avLst/>
              </a:prstGeom>
              <a:blipFill>
                <a:blip r:embed="rId63"/>
                <a:stretch>
                  <a:fillRect t="-6667" r="-435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图片 24">
            <a:extLst>
              <a:ext uri="{FF2B5EF4-FFF2-40B4-BE49-F238E27FC236}">
                <a16:creationId xmlns:a16="http://schemas.microsoft.com/office/drawing/2014/main" id="{C4A50603-099E-4D63-B8F3-95523C4B2B71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4" r="16122"/>
          <a:stretch>
            <a:fillRect/>
          </a:stretch>
        </p:blipFill>
        <p:spPr>
          <a:xfrm>
            <a:off x="10090079" y="4094422"/>
            <a:ext cx="1829992" cy="1536700"/>
          </a:xfrm>
          <a:prstGeom prst="rect">
            <a:avLst/>
          </a:prstGeom>
        </p:spPr>
      </p:pic>
      <p:sp>
        <p:nvSpPr>
          <p:cNvPr id="27" name="文本框 26">
            <a:extLst>
              <a:ext uri="{FF2B5EF4-FFF2-40B4-BE49-F238E27FC236}">
                <a16:creationId xmlns:a16="http://schemas.microsoft.com/office/drawing/2014/main" id="{5DB4894F-D256-7C41-FCF4-CC9D04868F87}"/>
              </a:ext>
            </a:extLst>
          </p:cNvPr>
          <p:cNvSpPr txBox="1"/>
          <p:nvPr/>
        </p:nvSpPr>
        <p:spPr>
          <a:xfrm>
            <a:off x="10244945" y="5529624"/>
            <a:ext cx="1967014" cy="281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zh-CN" altLang="zh-CN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https://chemistrytalk.org</a:t>
            </a:r>
          </a:p>
        </p:txBody>
      </p:sp>
      <p:cxnSp>
        <p:nvCxnSpPr>
          <p:cNvPr id="29" name="直线箭头连接符 28">
            <a:extLst>
              <a:ext uri="{FF2B5EF4-FFF2-40B4-BE49-F238E27FC236}">
                <a16:creationId xmlns:a16="http://schemas.microsoft.com/office/drawing/2014/main" id="{FF7CB92D-46C5-BD3C-A4CB-990C6C3BAF01}"/>
              </a:ext>
            </a:extLst>
          </p:cNvPr>
          <p:cNvCxnSpPr>
            <a:cxnSpLocks/>
          </p:cNvCxnSpPr>
          <p:nvPr/>
        </p:nvCxnSpPr>
        <p:spPr>
          <a:xfrm>
            <a:off x="8954070" y="4983715"/>
            <a:ext cx="846827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596394A-745F-6656-5BEE-CF3858B88D97}"/>
                  </a:ext>
                </a:extLst>
              </p:cNvPr>
              <p:cNvSpPr txBox="1"/>
              <p:nvPr/>
            </p:nvSpPr>
            <p:spPr>
              <a:xfrm>
                <a:off x="5618987" y="5459708"/>
                <a:ext cx="42659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1" lang="en-US" altLang="zh-CN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</m:oMath>
                </a14:m>
                <a:r>
                  <a:rPr kumimoji="1" lang="zh-CN" altLang="en-US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数值稳定，但</a:t>
                </a:r>
                <a:r>
                  <a:rPr kumimoji="1" lang="zh-CN" altLang="en-US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1"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</m:d>
                    <m:r>
                      <a:rPr kumimoji="1" lang="zh-CN" alt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不稳定     无束缚态</a:t>
                </a: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B596394A-745F-6656-5BEE-CF3858B88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987" y="5459708"/>
                <a:ext cx="4265976" cy="369332"/>
              </a:xfrm>
              <a:prstGeom prst="rect">
                <a:avLst/>
              </a:prstGeom>
              <a:blipFill>
                <a:blip r:embed="rId65"/>
                <a:stretch>
                  <a:fillRect t="-10345" r="-297" b="-241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文本框 31">
            <a:extLst>
              <a:ext uri="{FF2B5EF4-FFF2-40B4-BE49-F238E27FC236}">
                <a16:creationId xmlns:a16="http://schemas.microsoft.com/office/drawing/2014/main" id="{75306478-8892-3B02-B8AD-2EEF56FEE7C1}"/>
              </a:ext>
            </a:extLst>
          </p:cNvPr>
          <p:cNvSpPr txBox="1"/>
          <p:nvPr/>
        </p:nvSpPr>
        <p:spPr>
          <a:xfrm>
            <a:off x="10979765" y="4301141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水分子</a:t>
            </a:r>
          </a:p>
        </p:txBody>
      </p:sp>
      <p:cxnSp>
        <p:nvCxnSpPr>
          <p:cNvPr id="33" name="直线箭头连接符 32">
            <a:extLst>
              <a:ext uri="{FF2B5EF4-FFF2-40B4-BE49-F238E27FC236}">
                <a16:creationId xmlns:a16="http://schemas.microsoft.com/office/drawing/2014/main" id="{00B8098A-4512-58E9-6C0A-F2F2554B2613}"/>
              </a:ext>
            </a:extLst>
          </p:cNvPr>
          <p:cNvCxnSpPr>
            <a:cxnSpLocks/>
          </p:cNvCxnSpPr>
          <p:nvPr/>
        </p:nvCxnSpPr>
        <p:spPr>
          <a:xfrm>
            <a:off x="7252236" y="1336196"/>
            <a:ext cx="36488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5859EA96-C187-210E-8AC9-804F09F1C469}"/>
              </a:ext>
            </a:extLst>
          </p:cNvPr>
          <p:cNvSpPr txBox="1"/>
          <p:nvPr/>
        </p:nvSpPr>
        <p:spPr>
          <a:xfrm>
            <a:off x="7840305" y="895659"/>
            <a:ext cx="1731817" cy="88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散射态无法得到很好地描述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B888544-5025-7843-2472-383388DB37AD}"/>
              </a:ext>
            </a:extLst>
          </p:cNvPr>
          <p:cNvSpPr txBox="1"/>
          <p:nvPr/>
        </p:nvSpPr>
        <p:spPr>
          <a:xfrm>
            <a:off x="822110" y="902327"/>
            <a:ext cx="1908118" cy="87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离散试探波函数寻找最低能量点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D1D60BC-0AD8-A7A0-2DD1-78940F2594BE}"/>
                  </a:ext>
                </a:extLst>
              </p:cNvPr>
              <p:cNvSpPr txBox="1"/>
              <p:nvPr/>
            </p:nvSpPr>
            <p:spPr>
              <a:xfrm>
                <a:off x="9911096" y="882478"/>
                <a:ext cx="2262158" cy="8744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kumimoji="1"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𝒎𝒊𝒏</m:t>
                        </m:r>
                      </m:sub>
                    </m:sSub>
                    <m:r>
                      <a:rPr kumimoji="1" lang="en-US" altLang="zh-CN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kumimoji="1" lang="en-US" altLang="zh-CN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kumimoji="1" lang="zh-CN" altLang="en-US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</a:t>
                </a:r>
                <a:endParaRPr kumimoji="1" lang="en-US" altLang="zh-CN" b="1" dirty="0">
                  <a:solidFill>
                    <a:srgbClr val="C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kumimoji="1" lang="zh-CN" altLang="en-US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三体系统束缚性质？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CD1D60BC-0AD8-A7A0-2DD1-78940F2594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1096" y="882478"/>
                <a:ext cx="2262158" cy="874407"/>
              </a:xfrm>
              <a:prstGeom prst="rect">
                <a:avLst/>
              </a:prstGeom>
              <a:blipFill>
                <a:blip r:embed="rId66"/>
                <a:stretch>
                  <a:fillRect l="-1676" r="-1676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左大括号 15">
            <a:extLst>
              <a:ext uri="{FF2B5EF4-FFF2-40B4-BE49-F238E27FC236}">
                <a16:creationId xmlns:a16="http://schemas.microsoft.com/office/drawing/2014/main" id="{F50A5CA5-BDDD-B497-D561-FF74994B38A2}"/>
              </a:ext>
            </a:extLst>
          </p:cNvPr>
          <p:cNvSpPr/>
          <p:nvPr/>
        </p:nvSpPr>
        <p:spPr>
          <a:xfrm rot="10800000">
            <a:off x="9530980" y="1000885"/>
            <a:ext cx="226222" cy="756000"/>
          </a:xfrm>
          <a:prstGeom prst="leftBrace">
            <a:avLst>
              <a:gd name="adj1" fmla="val 47741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94617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A6F2E-CBD8-AA9C-D71E-B423CA031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B809442B-566E-82C5-A906-C24AFAC39D50}"/>
              </a:ext>
            </a:extLst>
          </p:cNvPr>
          <p:cNvSpPr txBox="1"/>
          <p:nvPr/>
        </p:nvSpPr>
        <p:spPr>
          <a:xfrm>
            <a:off x="2027823" y="67073"/>
            <a:ext cx="42105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重夸克自旋对称性</a:t>
            </a:r>
            <a:r>
              <a:rPr lang="en-US" altLang="zh-CN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(HQSS)</a:t>
            </a:r>
            <a:endParaRPr lang="zh-CN" altLang="en-US" sz="2400" b="1" dirty="0">
              <a:solidFill>
                <a:srgbClr val="1F5BAC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3" name="任意形状 42">
            <a:extLst>
              <a:ext uri="{FF2B5EF4-FFF2-40B4-BE49-F238E27FC236}">
                <a16:creationId xmlns:a16="http://schemas.microsoft.com/office/drawing/2014/main" id="{A41B3C2D-B9FB-8F24-B542-8368954B613E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理论框架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5E3671F-C4F6-C0CD-9848-1D303E985D1E}"/>
                  </a:ext>
                </a:extLst>
              </p:cNvPr>
              <p:cNvSpPr txBox="1"/>
              <p:nvPr/>
            </p:nvSpPr>
            <p:spPr>
              <a:xfrm>
                <a:off x="2445302" y="1708080"/>
                <a:ext cx="6309932" cy="67749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𝑄𝐶𝐷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𝑒𝑓𝑓</m:t>
                          </m:r>
                        </m:sup>
                      </m:sSubSup>
                      <m:r>
                        <a:rPr kumimoji="1"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 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𝑖𝑣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⊥</m:t>
                                  </m:r>
                                </m:sub>
                              </m:s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f>
                        <m:f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kumimoji="1"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𝛼𝛽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p>
                              <m:r>
                                <a:rPr kumimoji="1"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𝛼𝛽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  <m:sSub>
                            <m:sSub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𝒪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5E3671F-C4F6-C0CD-9848-1D303E985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5302" y="1708080"/>
                <a:ext cx="6309932" cy="677493"/>
              </a:xfrm>
              <a:prstGeom prst="rect">
                <a:avLst/>
              </a:prstGeom>
              <a:blipFill>
                <a:blip r:embed="rId7"/>
                <a:stretch>
                  <a:fillRect l="-402" r="-803" b="-92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4F97BA7E-4C19-692B-F2B6-22982EE5C144}"/>
              </a:ext>
            </a:extLst>
          </p:cNvPr>
          <p:cNvSpPr/>
          <p:nvPr/>
        </p:nvSpPr>
        <p:spPr>
          <a:xfrm>
            <a:off x="4724710" y="1444420"/>
            <a:ext cx="4030524" cy="1019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7BCEB44-0E51-E44F-83D5-1F0CE52DEC84}"/>
                  </a:ext>
                </a:extLst>
              </p:cNvPr>
              <p:cNvSpPr txBox="1"/>
              <p:nvPr/>
            </p:nvSpPr>
            <p:spPr>
              <a:xfrm>
                <a:off x="8477853" y="1571638"/>
                <a:ext cx="1525983" cy="357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altLang="zh-CN" sz="16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sub>
                      </m:sSub>
                      <m:r>
                        <a:rPr lang="en-US" altLang="zh-CN" sz="1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→∞</m:t>
                      </m:r>
                    </m:oMath>
                  </m:oMathPara>
                </a14:m>
                <a:endParaRPr lang="zh-CN" altLang="en-US" sz="1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7BCEB44-0E51-E44F-83D5-1F0CE52DE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7853" y="1571638"/>
                <a:ext cx="1525983" cy="357214"/>
              </a:xfrm>
              <a:prstGeom prst="rect">
                <a:avLst/>
              </a:prstGeom>
              <a:blipFill>
                <a:blip r:embed="rId8"/>
                <a:stretch>
                  <a:fillRect b="-34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线箭头连接符 7">
            <a:extLst>
              <a:ext uri="{FF2B5EF4-FFF2-40B4-BE49-F238E27FC236}">
                <a16:creationId xmlns:a16="http://schemas.microsoft.com/office/drawing/2014/main" id="{FB75C5E2-D4AD-0873-A995-57DA2975A169}"/>
              </a:ext>
            </a:extLst>
          </p:cNvPr>
          <p:cNvCxnSpPr>
            <a:cxnSpLocks/>
          </p:cNvCxnSpPr>
          <p:nvPr/>
        </p:nvCxnSpPr>
        <p:spPr>
          <a:xfrm>
            <a:off x="8765089" y="1953468"/>
            <a:ext cx="973208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3DF410A5-D3BB-DFBB-F028-70DBBA2605CC}"/>
              </a:ext>
            </a:extLst>
          </p:cNvPr>
          <p:cNvSpPr txBox="1"/>
          <p:nvPr/>
        </p:nvSpPr>
        <p:spPr>
          <a:xfrm>
            <a:off x="9725597" y="175024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0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BFB50028-F03A-C302-0000-B585610F972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750054" y="2664293"/>
            <a:ext cx="9706503" cy="4635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含重夸克的强子中的重夸克可以看成是一个旁观者，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强子的性质主要与其中的</a:t>
            </a: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轻自由度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有关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8E7AABD-22B6-AE0B-EA03-4158785738C9}"/>
                  </a:ext>
                </a:extLst>
              </p:cNvPr>
              <p:cNvSpPr txBox="1"/>
              <p:nvPr/>
            </p:nvSpPr>
            <p:spPr>
              <a:xfrm>
                <a:off x="7463492" y="3708157"/>
                <a:ext cx="100014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8E7AABD-22B6-AE0B-EA03-4158785738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3492" y="3708157"/>
                <a:ext cx="1000146" cy="518604"/>
              </a:xfrm>
              <a:prstGeom prst="rect">
                <a:avLst/>
              </a:prstGeom>
              <a:blipFill>
                <a:blip r:embed="rId12"/>
                <a:stretch>
                  <a:fillRect l="-6250" t="-4762" r="-5000" b="-1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0B5B462-0712-53AF-C507-3BC2636DFD06}"/>
                  </a:ext>
                </a:extLst>
              </p:cNvPr>
              <p:cNvSpPr txBox="1"/>
              <p:nvPr/>
            </p:nvSpPr>
            <p:spPr>
              <a:xfrm>
                <a:off x="3976543" y="3699190"/>
                <a:ext cx="1000146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0B5B462-0712-53AF-C507-3BC2636DFD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543" y="3699190"/>
                <a:ext cx="1000146" cy="518604"/>
              </a:xfrm>
              <a:prstGeom prst="rect">
                <a:avLst/>
              </a:prstGeom>
              <a:blipFill>
                <a:blip r:embed="rId13"/>
                <a:stretch>
                  <a:fillRect l="-6250" t="-7143" r="-5000" b="-119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椭圆 13">
            <a:extLst>
              <a:ext uri="{FF2B5EF4-FFF2-40B4-BE49-F238E27FC236}">
                <a16:creationId xmlns:a16="http://schemas.microsoft.com/office/drawing/2014/main" id="{3BAF8C4C-B0F9-6C73-3E64-B80075F80119}"/>
              </a:ext>
            </a:extLst>
          </p:cNvPr>
          <p:cNvSpPr>
            <a:spLocks noChangeAspect="1"/>
          </p:cNvSpPr>
          <p:nvPr/>
        </p:nvSpPr>
        <p:spPr>
          <a:xfrm>
            <a:off x="6496613" y="3815703"/>
            <a:ext cx="356411" cy="35457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6B4BF220-1E2C-2367-552C-54C22FA1FC9E}"/>
              </a:ext>
            </a:extLst>
          </p:cNvPr>
          <p:cNvSpPr>
            <a:spLocks noChangeAspect="1"/>
          </p:cNvSpPr>
          <p:nvPr/>
        </p:nvSpPr>
        <p:spPr>
          <a:xfrm>
            <a:off x="6954525" y="3877524"/>
            <a:ext cx="260768" cy="25942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上箭头 15">
            <a:extLst>
              <a:ext uri="{FF2B5EF4-FFF2-40B4-BE49-F238E27FC236}">
                <a16:creationId xmlns:a16="http://schemas.microsoft.com/office/drawing/2014/main" id="{08001223-DA10-1B6D-ADE6-FDD3FA5FECDE}"/>
              </a:ext>
            </a:extLst>
          </p:cNvPr>
          <p:cNvSpPr/>
          <p:nvPr/>
        </p:nvSpPr>
        <p:spPr>
          <a:xfrm flipV="1">
            <a:off x="7028799" y="3919455"/>
            <a:ext cx="108000" cy="180000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上箭头 16">
            <a:extLst>
              <a:ext uri="{FF2B5EF4-FFF2-40B4-BE49-F238E27FC236}">
                <a16:creationId xmlns:a16="http://schemas.microsoft.com/office/drawing/2014/main" id="{DFB4EB67-B59E-BB0C-F268-809A22DA7CD4}"/>
              </a:ext>
            </a:extLst>
          </p:cNvPr>
          <p:cNvSpPr/>
          <p:nvPr/>
        </p:nvSpPr>
        <p:spPr>
          <a:xfrm rot="10800000" flipV="1">
            <a:off x="6614584" y="3912988"/>
            <a:ext cx="108000" cy="180000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55E94F80-10A7-41F8-7803-C520DC7F358D}"/>
              </a:ext>
            </a:extLst>
          </p:cNvPr>
          <p:cNvSpPr>
            <a:spLocks noChangeAspect="1"/>
          </p:cNvSpPr>
          <p:nvPr/>
        </p:nvSpPr>
        <p:spPr>
          <a:xfrm>
            <a:off x="6433352" y="3561619"/>
            <a:ext cx="839343" cy="835018"/>
          </a:xfrm>
          <a:prstGeom prst="ellipse">
            <a:avLst/>
          </a:prstGeom>
          <a:solidFill>
            <a:schemeClr val="accent6">
              <a:lumMod val="60000"/>
              <a:lumOff val="40000"/>
              <a:alpha val="28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14651EB-6E46-C565-1A68-7FF6596E4D34}"/>
                  </a:ext>
                </a:extLst>
              </p:cNvPr>
              <p:cNvSpPr txBox="1"/>
              <p:nvPr/>
            </p:nvSpPr>
            <p:spPr>
              <a:xfrm>
                <a:off x="5398934" y="4557841"/>
                <a:ext cx="30823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142 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14651EB-6E46-C565-1A68-7FF6596E4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934" y="4557841"/>
                <a:ext cx="3082382" cy="276999"/>
              </a:xfrm>
              <a:prstGeom prst="rect">
                <a:avLst/>
              </a:prstGeom>
              <a:blipFill>
                <a:blip r:embed="rId14"/>
                <a:stretch>
                  <a:fillRect l="-1235" t="-9091" r="-1235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A40B37CB-AEF1-BB48-3C46-B29398A52FAE}"/>
                  </a:ext>
                </a:extLst>
              </p:cNvPr>
              <p:cNvSpPr txBox="1"/>
              <p:nvPr/>
            </p:nvSpPr>
            <p:spPr>
              <a:xfrm>
                <a:off x="5408982" y="4981800"/>
                <a:ext cx="293708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46 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A40B37CB-AEF1-BB48-3C46-B29398A52F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8982" y="4981800"/>
                <a:ext cx="2937086" cy="276999"/>
              </a:xfrm>
              <a:prstGeom prst="rect">
                <a:avLst/>
              </a:prstGeom>
              <a:blipFill>
                <a:blip r:embed="rId15"/>
                <a:stretch>
                  <a:fillRect l="-858" t="-8696" r="-858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FCF0277-7264-A008-16F0-857348595F57}"/>
                  </a:ext>
                </a:extLst>
              </p:cNvPr>
              <p:cNvSpPr txBox="1"/>
              <p:nvPr/>
            </p:nvSpPr>
            <p:spPr>
              <a:xfrm>
                <a:off x="5413511" y="5418116"/>
                <a:ext cx="280666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  0 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2FCF0277-7264-A008-16F0-857348595F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511" y="5418116"/>
                <a:ext cx="2806666" cy="276999"/>
              </a:xfrm>
              <a:prstGeom prst="rect">
                <a:avLst/>
              </a:prstGeom>
              <a:blipFill>
                <a:blip r:embed="rId16"/>
                <a:stretch>
                  <a:fillRect l="-1351" t="-8696" r="-901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19251476-1618-22AF-0227-17160F8031D9}"/>
                  </a:ext>
                </a:extLst>
              </p:cNvPr>
              <p:cNvSpPr txBox="1"/>
              <p:nvPr/>
            </p:nvSpPr>
            <p:spPr>
              <a:xfrm>
                <a:off x="2986343" y="4912726"/>
                <a:ext cx="401545" cy="3903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altLang="zh-CN" sz="1800" b="1" i="1">
                              <a:solidFill>
                                <a:srgbClr val="0F3AD8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800" b="1" i="1">
                              <a:solidFill>
                                <a:srgbClr val="0F3AD8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en-US" altLang="zh-CN" sz="1800" b="1" i="1">
                              <a:solidFill>
                                <a:srgbClr val="0F3AD8"/>
                              </a:solidFill>
                              <a:latin typeface="Cambria Math" panose="02040503050406030204" pitchFamily="18" charset="0"/>
                            </a:rPr>
                            <m:t>𝑸</m:t>
                          </m:r>
                        </m:sub>
                      </m:sSub>
                    </m:oMath>
                  </m:oMathPara>
                </a14:m>
                <a:endParaRPr lang="zh-CN" altLang="en-US" dirty="0">
                  <a:solidFill>
                    <a:srgbClr val="0F3AD8"/>
                  </a:solidFill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19251476-1618-22AF-0227-17160F8031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343" y="4912726"/>
                <a:ext cx="401545" cy="390363"/>
              </a:xfrm>
              <a:prstGeom prst="rect">
                <a:avLst/>
              </a:prstGeom>
              <a:blipFill>
                <a:blip r:embed="rId17"/>
                <a:stretch>
                  <a:fillRect r="-28125" b="-9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ECA8508-12DF-96E9-79BE-135C56051B01}"/>
                  </a:ext>
                </a:extLst>
              </p:cNvPr>
              <p:cNvSpPr txBox="1"/>
              <p:nvPr/>
            </p:nvSpPr>
            <p:spPr>
              <a:xfrm>
                <a:off x="8832674" y="4980237"/>
                <a:ext cx="45685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zh-CN" altLang="en-US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kumimoji="1" lang="en-US" altLang="zh-CN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kumimoji="1" lang="en-US" altLang="zh-CN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kumimoji="1" lang="zh-CN" alt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1ECA8508-12DF-96E9-79BE-135C56051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674" y="4980237"/>
                <a:ext cx="456856" cy="276999"/>
              </a:xfrm>
              <a:prstGeom prst="rect">
                <a:avLst/>
              </a:prstGeom>
              <a:blipFill>
                <a:blip r:embed="rId18"/>
                <a:stretch>
                  <a:fillRect l="-10811" t="-9091" r="-18919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7190F78B-3707-D537-1014-5482E0B1F928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912233" y="6151036"/>
                <a:ext cx="53261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</m:ctrlPr>
                      </m:sSubSupPr>
                      <m:e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𝐷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𝑠</m:t>
                        </m:r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0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∗</m:t>
                        </m:r>
                      </m:sup>
                    </m:sSubSup>
                    <m:d>
                      <m:dPr>
                        <m:ctrlP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2317</m:t>
                        </m:r>
                      </m:e>
                    </m:d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+mn-lt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schemeClr val="tx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+mn-lt"/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+mn-lt"/>
                      </a:rPr>
                      <m:t> 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𝐷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2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460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+mn-lt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schemeClr val="tx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+mn-lt"/>
                  </a:rPr>
                  <a:t>作为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+mn-lt"/>
                      </a:rPr>
                      <m:t> </m:t>
                    </m:r>
                    <m:r>
                      <a:rPr lang="en-US" altLang="zh-CN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+mn-lt"/>
                      </a:rPr>
                      <m:t>𝐷𝐾</m:t>
                    </m:r>
                    <m:r>
                      <a:rPr lang="en-US" altLang="zh-CN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+mn-lt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schemeClr val="tx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+mn-lt"/>
                  </a:rPr>
                  <a:t>和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+mn-lt"/>
                      </a:rPr>
                      <m:t> </m:t>
                    </m:r>
                    <m:sSup>
                      <m:sSupPr>
                        <m:ctrlPr>
                          <a:rPr lang="en-US" altLang="zh-CN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</m:ctrlPr>
                      </m:sSupPr>
                      <m:e>
                        <m:r>
                          <a:rPr lang="en-US" altLang="zh-CN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𝐷</m:t>
                        </m:r>
                      </m:e>
                      <m:sup>
                        <m:r>
                          <a:rPr lang="en-US" altLang="zh-CN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+mn-lt"/>
                          </a:rPr>
                          <m:t>∗</m:t>
                        </m:r>
                      </m:sup>
                    </m:sSup>
                    <m:r>
                      <a:rPr lang="en-US" altLang="zh-CN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+mn-lt"/>
                      </a:rPr>
                      <m:t>𝐾</m:t>
                    </m:r>
                    <m:r>
                      <a:rPr lang="en-US" altLang="zh-CN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+mn-lt"/>
                      </a:rPr>
                      <m:t> </m:t>
                    </m:r>
                  </m:oMath>
                </a14:m>
                <a:r>
                  <a:rPr lang="zh-CN" altLang="en-US" dirty="0">
                    <a:solidFill>
                      <a:schemeClr val="tx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+mn-lt"/>
                  </a:rPr>
                  <a:t>分子态</a:t>
                </a:r>
                <a:endParaRPr lang="en-US" altLang="zh-CN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+mn-lt"/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7190F78B-3707-D537-1014-5482E0B1F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912233" y="6151036"/>
                <a:ext cx="5326138" cy="369332"/>
              </a:xfrm>
              <a:prstGeom prst="rect">
                <a:avLst/>
              </a:prstGeom>
              <a:blipFill>
                <a:blip r:embed="rId20"/>
                <a:stretch>
                  <a:fillRect l="-952"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文本框 27">
            <a:extLst>
              <a:ext uri="{FF2B5EF4-FFF2-40B4-BE49-F238E27FC236}">
                <a16:creationId xmlns:a16="http://schemas.microsoft.com/office/drawing/2014/main" id="{B01F21C0-63A4-79F6-754B-9A6F7ABAA22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3710" y="790862"/>
            <a:ext cx="4020652" cy="4616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342900" indent="-342900" algn="l">
              <a:buFont typeface="Wingdings" pitchFamily="2" charset="2"/>
              <a:buChar char="p"/>
            </a:pPr>
            <a:r>
              <a:rPr lang="zh-CN" altLang="en-US" sz="2400" b="1" dirty="0">
                <a:ea typeface="微软雅黑" panose="020B0503020204020204" charset="-122"/>
                <a:sym typeface="+mn-ea"/>
              </a:rPr>
              <a:t> 重夸克自旋对称性</a:t>
            </a:r>
            <a:r>
              <a:rPr lang="en-US" altLang="zh-CN" sz="2400" b="1" dirty="0">
                <a:ea typeface="微软雅黑" panose="020B0503020204020204" charset="-122"/>
                <a:sym typeface="+mn-ea"/>
              </a:rPr>
              <a:t> (HQSS)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46B53D1D-167B-AB35-0C32-A2126336B97D}"/>
              </a:ext>
            </a:extLst>
          </p:cNvPr>
          <p:cNvSpPr txBox="1"/>
          <p:nvPr/>
        </p:nvSpPr>
        <p:spPr>
          <a:xfrm>
            <a:off x="6166652" y="1455885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重夸克自旋相关项</a:t>
            </a:r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E894899C-7162-C9F2-9CF8-5D2B505C2591}"/>
              </a:ext>
            </a:extLst>
          </p:cNvPr>
          <p:cNvSpPr>
            <a:spLocks noChangeAspect="1"/>
          </p:cNvSpPr>
          <p:nvPr/>
        </p:nvSpPr>
        <p:spPr>
          <a:xfrm>
            <a:off x="5308412" y="3815703"/>
            <a:ext cx="356411" cy="354575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498B75BD-4F8D-109D-243A-D39743C342B9}"/>
              </a:ext>
            </a:extLst>
          </p:cNvPr>
          <p:cNvSpPr>
            <a:spLocks noChangeAspect="1"/>
          </p:cNvSpPr>
          <p:nvPr/>
        </p:nvSpPr>
        <p:spPr>
          <a:xfrm>
            <a:off x="5766324" y="3877524"/>
            <a:ext cx="260768" cy="25942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6" name="上箭头 35">
            <a:extLst>
              <a:ext uri="{FF2B5EF4-FFF2-40B4-BE49-F238E27FC236}">
                <a16:creationId xmlns:a16="http://schemas.microsoft.com/office/drawing/2014/main" id="{55530BF5-3C89-A906-BA92-F1DD479E9B42}"/>
              </a:ext>
            </a:extLst>
          </p:cNvPr>
          <p:cNvSpPr/>
          <p:nvPr/>
        </p:nvSpPr>
        <p:spPr>
          <a:xfrm>
            <a:off x="5840598" y="3919455"/>
            <a:ext cx="108000" cy="180000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7" name="上箭头 36">
            <a:extLst>
              <a:ext uri="{FF2B5EF4-FFF2-40B4-BE49-F238E27FC236}">
                <a16:creationId xmlns:a16="http://schemas.microsoft.com/office/drawing/2014/main" id="{F4713DB0-69E9-DB4E-02DE-7D235B59E14A}"/>
              </a:ext>
            </a:extLst>
          </p:cNvPr>
          <p:cNvSpPr/>
          <p:nvPr/>
        </p:nvSpPr>
        <p:spPr>
          <a:xfrm rot="10800000" flipV="1">
            <a:off x="5426383" y="3912988"/>
            <a:ext cx="108000" cy="180000"/>
          </a:xfrm>
          <a:prstGeom prst="up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125D4C4A-F047-5BCC-80C0-4A73087C11F6}"/>
              </a:ext>
            </a:extLst>
          </p:cNvPr>
          <p:cNvSpPr>
            <a:spLocks noChangeAspect="1"/>
          </p:cNvSpPr>
          <p:nvPr/>
        </p:nvSpPr>
        <p:spPr>
          <a:xfrm>
            <a:off x="5250073" y="3561619"/>
            <a:ext cx="839343" cy="835018"/>
          </a:xfrm>
          <a:prstGeom prst="ellipse">
            <a:avLst/>
          </a:prstGeom>
          <a:solidFill>
            <a:schemeClr val="accent6">
              <a:lumMod val="60000"/>
              <a:lumOff val="40000"/>
              <a:alpha val="28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39" name="灯片编号占位符 38">
            <a:extLst>
              <a:ext uri="{FF2B5EF4-FFF2-40B4-BE49-F238E27FC236}">
                <a16:creationId xmlns:a16="http://schemas.microsoft.com/office/drawing/2014/main" id="{4B7142AF-B3D1-64DD-08B2-8A697F495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下箭头 1">
            <a:extLst>
              <a:ext uri="{FF2B5EF4-FFF2-40B4-BE49-F238E27FC236}">
                <a16:creationId xmlns:a16="http://schemas.microsoft.com/office/drawing/2014/main" id="{EB0B27CF-4771-D715-9051-D4FAC19D225D}"/>
              </a:ext>
            </a:extLst>
          </p:cNvPr>
          <p:cNvSpPr/>
          <p:nvPr/>
        </p:nvSpPr>
        <p:spPr>
          <a:xfrm>
            <a:off x="3529771" y="4613026"/>
            <a:ext cx="154768" cy="1057963"/>
          </a:xfrm>
          <a:prstGeom prst="downArrow">
            <a:avLst>
              <a:gd name="adj1" fmla="val 50000"/>
              <a:gd name="adj2" fmla="val 97525"/>
            </a:avLst>
          </a:prstGeom>
          <a:pattFill prst="wdUpDiag">
            <a:fgClr>
              <a:srgbClr val="0070C0"/>
            </a:fgClr>
            <a:bgClr>
              <a:schemeClr val="bg1"/>
            </a:bgClr>
          </a:patt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下箭头 6">
            <a:extLst>
              <a:ext uri="{FF2B5EF4-FFF2-40B4-BE49-F238E27FC236}">
                <a16:creationId xmlns:a16="http://schemas.microsoft.com/office/drawing/2014/main" id="{1AB1B025-EDAF-E6C5-0286-12379E17C1FD}"/>
              </a:ext>
            </a:extLst>
          </p:cNvPr>
          <p:cNvSpPr/>
          <p:nvPr/>
        </p:nvSpPr>
        <p:spPr>
          <a:xfrm rot="10800000">
            <a:off x="8592153" y="4613025"/>
            <a:ext cx="154768" cy="1057963"/>
          </a:xfrm>
          <a:prstGeom prst="downArrow">
            <a:avLst>
              <a:gd name="adj1" fmla="val 50000"/>
              <a:gd name="adj2" fmla="val 97525"/>
            </a:avLst>
          </a:prstGeom>
          <a:pattFill prst="wdUpDiag">
            <a:fgClr>
              <a:srgbClr val="FF0000"/>
            </a:fgClr>
            <a:bgClr>
              <a:schemeClr val="bg1"/>
            </a:bgClr>
          </a:pattFill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圆角矩形 12">
            <a:extLst>
              <a:ext uri="{FF2B5EF4-FFF2-40B4-BE49-F238E27FC236}">
                <a16:creationId xmlns:a16="http://schemas.microsoft.com/office/drawing/2014/main" id="{8E28E5E0-650A-BBF9-8D90-9B0FC57C3A2A}"/>
              </a:ext>
            </a:extLst>
          </p:cNvPr>
          <p:cNvSpPr/>
          <p:nvPr/>
        </p:nvSpPr>
        <p:spPr>
          <a:xfrm>
            <a:off x="2810108" y="3405310"/>
            <a:ext cx="6668430" cy="2505295"/>
          </a:xfrm>
          <a:prstGeom prst="roundRect">
            <a:avLst>
              <a:gd name="adj" fmla="val 4899"/>
            </a:avLst>
          </a:prstGeom>
          <a:noFill/>
          <a:ln w="19050">
            <a:solidFill>
              <a:srgbClr val="0070C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087146"/>
                      <a:gd name="connsiteY0" fmla="*/ 276299 h 1657763"/>
                      <a:gd name="connsiteX1" fmla="*/ 276299 w 5087146"/>
                      <a:gd name="connsiteY1" fmla="*/ 0 h 1657763"/>
                      <a:gd name="connsiteX2" fmla="*/ 4810847 w 5087146"/>
                      <a:gd name="connsiteY2" fmla="*/ 0 h 1657763"/>
                      <a:gd name="connsiteX3" fmla="*/ 5087146 w 5087146"/>
                      <a:gd name="connsiteY3" fmla="*/ 276299 h 1657763"/>
                      <a:gd name="connsiteX4" fmla="*/ 5087146 w 5087146"/>
                      <a:gd name="connsiteY4" fmla="*/ 1381464 h 1657763"/>
                      <a:gd name="connsiteX5" fmla="*/ 4810847 w 5087146"/>
                      <a:gd name="connsiteY5" fmla="*/ 1657763 h 1657763"/>
                      <a:gd name="connsiteX6" fmla="*/ 276299 w 5087146"/>
                      <a:gd name="connsiteY6" fmla="*/ 1657763 h 1657763"/>
                      <a:gd name="connsiteX7" fmla="*/ 0 w 5087146"/>
                      <a:gd name="connsiteY7" fmla="*/ 1381464 h 1657763"/>
                      <a:gd name="connsiteX8" fmla="*/ 0 w 5087146"/>
                      <a:gd name="connsiteY8" fmla="*/ 276299 h 16577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087146" h="1657763" extrusionOk="0">
                        <a:moveTo>
                          <a:pt x="0" y="276299"/>
                        </a:moveTo>
                        <a:cubicBezTo>
                          <a:pt x="-16495" y="113529"/>
                          <a:pt x="113344" y="3888"/>
                          <a:pt x="276299" y="0"/>
                        </a:cubicBezTo>
                        <a:cubicBezTo>
                          <a:pt x="1287567" y="132882"/>
                          <a:pt x="3828283" y="-84951"/>
                          <a:pt x="4810847" y="0"/>
                        </a:cubicBezTo>
                        <a:cubicBezTo>
                          <a:pt x="4950262" y="12872"/>
                          <a:pt x="5083199" y="145517"/>
                          <a:pt x="5087146" y="276299"/>
                        </a:cubicBezTo>
                        <a:cubicBezTo>
                          <a:pt x="5040072" y="678268"/>
                          <a:pt x="5114171" y="1168263"/>
                          <a:pt x="5087146" y="1381464"/>
                        </a:cubicBezTo>
                        <a:cubicBezTo>
                          <a:pt x="5103213" y="1535966"/>
                          <a:pt x="4971287" y="1641620"/>
                          <a:pt x="4810847" y="1657763"/>
                        </a:cubicBezTo>
                        <a:cubicBezTo>
                          <a:pt x="3962575" y="1745402"/>
                          <a:pt x="1072977" y="1585084"/>
                          <a:pt x="276299" y="1657763"/>
                        </a:cubicBezTo>
                        <a:cubicBezTo>
                          <a:pt x="121602" y="1637731"/>
                          <a:pt x="-1784" y="1536539"/>
                          <a:pt x="0" y="1381464"/>
                        </a:cubicBezTo>
                        <a:cubicBezTo>
                          <a:pt x="-90211" y="1081489"/>
                          <a:pt x="-16103" y="680472"/>
                          <a:pt x="0" y="27629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FAE75214-8C45-D070-B132-CDB4DA8DED9C}"/>
                  </a:ext>
                </a:extLst>
              </p:cNvPr>
              <p:cNvSpPr txBox="1"/>
              <p:nvPr/>
            </p:nvSpPr>
            <p:spPr>
              <a:xfrm>
                <a:off x="5655725" y="3552883"/>
                <a:ext cx="3997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FAE75214-8C45-D070-B132-CDB4DA8DE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5725" y="3552883"/>
                <a:ext cx="399789" cy="369332"/>
              </a:xfrm>
              <a:prstGeom prst="rect">
                <a:avLst/>
              </a:prstGeom>
              <a:blipFill>
                <a:blip r:embed="rId21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254B75A3-D6C0-4783-C3A0-24A5B79097B2}"/>
                  </a:ext>
                </a:extLst>
              </p:cNvPr>
              <p:cNvSpPr txBox="1"/>
              <p:nvPr/>
            </p:nvSpPr>
            <p:spPr>
              <a:xfrm>
                <a:off x="5365106" y="3520626"/>
                <a:ext cx="3695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̅"/>
                          <m:ctrlP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254B75A3-D6C0-4783-C3A0-24A5B7909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5106" y="3520626"/>
                <a:ext cx="369588" cy="369332"/>
              </a:xfrm>
              <a:prstGeom prst="rect">
                <a:avLst/>
              </a:prstGeom>
              <a:blipFill>
                <a:blip r:embed="rId2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1D136B3-849C-624A-F019-1A410D1801DB}"/>
                  </a:ext>
                </a:extLst>
              </p:cNvPr>
              <p:cNvSpPr txBox="1"/>
              <p:nvPr/>
            </p:nvSpPr>
            <p:spPr>
              <a:xfrm>
                <a:off x="6833206" y="3539184"/>
                <a:ext cx="3997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61D136B3-849C-624A-F019-1A410D180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206" y="3539184"/>
                <a:ext cx="399789" cy="369332"/>
              </a:xfrm>
              <a:prstGeom prst="rect">
                <a:avLst/>
              </a:prstGeom>
              <a:blipFill>
                <a:blip r:embed="rId2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E736D0BA-80D2-F50E-AD95-971692C4A28B}"/>
                  </a:ext>
                </a:extLst>
              </p:cNvPr>
              <p:cNvSpPr txBox="1"/>
              <p:nvPr/>
            </p:nvSpPr>
            <p:spPr>
              <a:xfrm>
                <a:off x="6542587" y="3506927"/>
                <a:ext cx="3695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̅"/>
                          <m:ctrlPr>
                            <a:rPr kumimoji="1" lang="en-US" altLang="zh-CN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E736D0BA-80D2-F50E-AD95-971692C4A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2587" y="3506927"/>
                <a:ext cx="369588" cy="369332"/>
              </a:xfrm>
              <a:prstGeom prst="rect">
                <a:avLst/>
              </a:prstGeom>
              <a:blipFill>
                <a:blip r:embed="rId2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0897A350-7DBD-1BF6-6647-2BBB5E7C7E8D}"/>
                  </a:ext>
                </a:extLst>
              </p:cNvPr>
              <p:cNvSpPr txBox="1"/>
              <p:nvPr/>
            </p:nvSpPr>
            <p:spPr>
              <a:xfrm>
                <a:off x="3725298" y="4511674"/>
                <a:ext cx="15998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=1.3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GeV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0897A350-7DBD-1BF6-6647-2BBB5E7C7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298" y="4511674"/>
                <a:ext cx="1599862" cy="369332"/>
              </a:xfrm>
              <a:prstGeom prst="rect">
                <a:avLst/>
              </a:prstGeom>
              <a:blipFill>
                <a:blip r:embed="rId2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68078998-FF76-F63D-0BDE-F9ED0C142E1B}"/>
                  </a:ext>
                </a:extLst>
              </p:cNvPr>
              <p:cNvSpPr txBox="1"/>
              <p:nvPr/>
            </p:nvSpPr>
            <p:spPr>
              <a:xfrm>
                <a:off x="3721208" y="4935633"/>
                <a:ext cx="15965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4.2 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GeV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68078998-FF76-F63D-0BDE-F9ED0C142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208" y="4935633"/>
                <a:ext cx="1596527" cy="369332"/>
              </a:xfrm>
              <a:prstGeom prst="rect">
                <a:avLst/>
              </a:prstGeom>
              <a:blipFill>
                <a:blip r:embed="rId2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BA128895-375D-EED9-B262-61DE7B659AB3}"/>
                  </a:ext>
                </a:extLst>
              </p:cNvPr>
              <p:cNvSpPr txBox="1"/>
              <p:nvPr/>
            </p:nvSpPr>
            <p:spPr>
              <a:xfrm>
                <a:off x="3741745" y="5362171"/>
                <a:ext cx="1524392" cy="388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sub>
                      </m:sSub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kumimoji="1" lang="en-US" altLang="zh-CN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  <m: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BA128895-375D-EED9-B262-61DE7B659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745" y="5362171"/>
                <a:ext cx="1524392" cy="388889"/>
              </a:xfrm>
              <a:prstGeom prst="rect">
                <a:avLst/>
              </a:prstGeom>
              <a:blipFill>
                <a:blip r:embed="rId27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957821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E1844-FF29-C93C-1B8D-CCB694DE8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73C6053-88D8-D572-13CE-E56979351CD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730" y="0"/>
            <a:ext cx="7481453" cy="6857999"/>
          </a:xfrm>
          <a:prstGeom prst="rect">
            <a:avLst/>
          </a:prstGeom>
        </p:spPr>
      </p:pic>
      <p:sp>
        <p:nvSpPr>
          <p:cNvPr id="3" name="圆角矩形 2">
            <a:extLst>
              <a:ext uri="{FF2B5EF4-FFF2-40B4-BE49-F238E27FC236}">
                <a16:creationId xmlns:a16="http://schemas.microsoft.com/office/drawing/2014/main" id="{09967527-1DC8-1EB2-A7AE-73263C3A6D2B}"/>
              </a:ext>
            </a:extLst>
          </p:cNvPr>
          <p:cNvSpPr/>
          <p:nvPr/>
        </p:nvSpPr>
        <p:spPr>
          <a:xfrm>
            <a:off x="6328777" y="3546230"/>
            <a:ext cx="5244353" cy="101846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50800">
              <a:schemeClr val="accent1">
                <a:alpha val="40000"/>
              </a:schemeClr>
            </a:glow>
            <a:outerShdw blurRad="635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26976CE-3992-126B-C110-D194B895457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8091"/>
          <a:stretch>
            <a:fillRect/>
          </a:stretch>
        </p:blipFill>
        <p:spPr>
          <a:xfrm>
            <a:off x="0" y="0"/>
            <a:ext cx="541291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effectLst/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1D64656-CD7C-AE89-AC77-3EADBBA98505}"/>
              </a:ext>
            </a:extLst>
          </p:cNvPr>
          <p:cNvSpPr/>
          <p:nvPr/>
        </p:nvSpPr>
        <p:spPr>
          <a:xfrm>
            <a:off x="-1" y="0"/>
            <a:ext cx="541291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6000">
                <a:schemeClr val="bg1">
                  <a:lumMod val="0"/>
                  <a:lumOff val="10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D9CFD2F-E3F9-1595-A439-CB6104C020BA}"/>
              </a:ext>
            </a:extLst>
          </p:cNvPr>
          <p:cNvSpPr txBox="1"/>
          <p:nvPr/>
        </p:nvSpPr>
        <p:spPr>
          <a:xfrm>
            <a:off x="915861" y="1001270"/>
            <a:ext cx="25426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 录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20A9ED7-E0E2-1A23-94A3-BDD1B9B15375}"/>
              </a:ext>
            </a:extLst>
          </p:cNvPr>
          <p:cNvSpPr txBox="1"/>
          <p:nvPr/>
        </p:nvSpPr>
        <p:spPr>
          <a:xfrm>
            <a:off x="6374719" y="2201878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7882CDC-DC2F-D959-EA01-FC04CEE9ED56}"/>
              </a:ext>
            </a:extLst>
          </p:cNvPr>
          <p:cNvSpPr txBox="1"/>
          <p:nvPr/>
        </p:nvSpPr>
        <p:spPr>
          <a:xfrm>
            <a:off x="8172943" y="2201878"/>
            <a:ext cx="198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理论框架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B7A391A-87E3-4823-9CCF-7EBC5B0A13FB}"/>
              </a:ext>
            </a:extLst>
          </p:cNvPr>
          <p:cNvSpPr txBox="1"/>
          <p:nvPr/>
        </p:nvSpPr>
        <p:spPr>
          <a:xfrm>
            <a:off x="6374719" y="3589954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711DE54-3B53-560A-3B97-22B99B20C55B}"/>
              </a:ext>
            </a:extLst>
          </p:cNvPr>
          <p:cNvSpPr txBox="1"/>
          <p:nvPr/>
        </p:nvSpPr>
        <p:spPr>
          <a:xfrm>
            <a:off x="8172943" y="3589954"/>
            <a:ext cx="2030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结果讨论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C12C3E7-1D8A-5D99-BEF0-4305CB5562DA}"/>
              </a:ext>
            </a:extLst>
          </p:cNvPr>
          <p:cNvSpPr txBox="1"/>
          <p:nvPr/>
        </p:nvSpPr>
        <p:spPr>
          <a:xfrm>
            <a:off x="6374719" y="4978030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D4D1FF3-0949-AE6F-D85E-CD749B2018E4}"/>
              </a:ext>
            </a:extLst>
          </p:cNvPr>
          <p:cNvSpPr txBox="1"/>
          <p:nvPr/>
        </p:nvSpPr>
        <p:spPr>
          <a:xfrm>
            <a:off x="8172943" y="5147308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总结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846E937-23E9-A41E-DB15-16A3A777573E}"/>
              </a:ext>
            </a:extLst>
          </p:cNvPr>
          <p:cNvSpPr txBox="1"/>
          <p:nvPr/>
        </p:nvSpPr>
        <p:spPr>
          <a:xfrm>
            <a:off x="8172943" y="2743289"/>
            <a:ext cx="2856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高斯基展开法   重夸克自旋对称性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2F91F23F-D783-F425-438E-0F9BDCA9EF6D}"/>
                  </a:ext>
                </a:extLst>
              </p:cNvPr>
              <p:cNvSpPr txBox="1"/>
              <p:nvPr/>
            </p:nvSpPr>
            <p:spPr>
              <a:xfrm>
                <a:off x="8172943" y="4131365"/>
                <a:ext cx="25800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400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1400" b="1" i="1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1400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𝒔</m:t>
                        </m:r>
                      </m:sub>
                    </m:sSub>
                    <m:r>
                      <a:rPr kumimoji="1" lang="en-US" altLang="zh-CN" sz="1400" b="1" i="1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𝑫𝑲</m:t>
                    </m:r>
                  </m:oMath>
                </a14:m>
                <a:r>
                  <a:rPr kumimoji="1" lang="en-US" altLang="zh-CN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400" b="1" i="1" dirty="0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1400" b="1" i="1" dirty="0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dirty="0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en-US" altLang="zh-CN" sz="1400" b="1" i="1" dirty="0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∗</m:t>
                        </m:r>
                      </m:sup>
                    </m:sSup>
                    <m:r>
                      <a:rPr kumimoji="1" lang="en-US" altLang="zh-CN" sz="14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𝑫</m:t>
                    </m:r>
                    <m:r>
                      <a:rPr kumimoji="1" lang="en-US" altLang="zh-CN" sz="14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kumimoji="1" lang="en-US" altLang="zh-CN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kumimoji="1" lang="zh-CN" altLang="en-US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中的三体力影响</a:t>
                </a:r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2F91F23F-D783-F425-438E-0F9BDCA9E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943" y="4131365"/>
                <a:ext cx="2580002" cy="307777"/>
              </a:xfrm>
              <a:prstGeom prst="rect">
                <a:avLst/>
              </a:prstGeom>
              <a:blipFill>
                <a:blip r:embed="rId6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67635F78-382E-6488-877C-95A383186C10}"/>
              </a:ext>
            </a:extLst>
          </p:cNvPr>
          <p:cNvSpPr txBox="1"/>
          <p:nvPr/>
        </p:nvSpPr>
        <p:spPr>
          <a:xfrm>
            <a:off x="6374719" y="813802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54189CF-F86E-C97C-8547-DE862E9D3826}"/>
              </a:ext>
            </a:extLst>
          </p:cNvPr>
          <p:cNvSpPr txBox="1"/>
          <p:nvPr/>
        </p:nvSpPr>
        <p:spPr>
          <a:xfrm>
            <a:off x="8172943" y="813802"/>
            <a:ext cx="198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B513247-6974-A29E-9073-13A0590FD613}"/>
              </a:ext>
            </a:extLst>
          </p:cNvPr>
          <p:cNvSpPr txBox="1"/>
          <p:nvPr/>
        </p:nvSpPr>
        <p:spPr>
          <a:xfrm>
            <a:off x="8172943" y="1355213"/>
            <a:ext cx="3300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奇特强子态    少体强子分子态    三体力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7344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A1535-17F3-44B6-ECD8-A54A7AF0A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F0E54CDE-1CFE-0051-893B-1AC477CF41DC}"/>
                  </a:ext>
                </a:extLst>
              </p:cNvPr>
              <p:cNvSpPr txBox="1"/>
              <p:nvPr/>
            </p:nvSpPr>
            <p:spPr>
              <a:xfrm>
                <a:off x="366674" y="827554"/>
                <a:ext cx="4345292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p"/>
                </a:pPr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𝑷𝑪</m:t>
                        </m:r>
                      </m:sup>
                    </m:sSup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𝑫𝑲</m:t>
                    </m:r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三体系统</a:t>
                </a:r>
              </a:p>
            </p:txBody>
          </p:sp>
        </mc:Choice>
        <mc:Fallback xmlns="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F0E54CDE-1CFE-0051-893B-1AC477CF41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74" y="827554"/>
                <a:ext cx="4345292" cy="470000"/>
              </a:xfrm>
              <a:prstGeom prst="rect">
                <a:avLst/>
              </a:prstGeom>
              <a:blipFill>
                <a:blip r:embed="rId4"/>
                <a:stretch>
                  <a:fillRect l="-1744" t="-7895" r="-1163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A99DBBA-06B6-DFD2-D4D8-FB9C82151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91B134B-04EF-C587-D12F-08B775B22485}"/>
              </a:ext>
            </a:extLst>
          </p:cNvPr>
          <p:cNvSpPr txBox="1"/>
          <p:nvPr/>
        </p:nvSpPr>
        <p:spPr>
          <a:xfrm>
            <a:off x="684602" y="1631916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kumimoji="1"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两体相互作用</a:t>
            </a:r>
          </a:p>
        </p:txBody>
      </p:sp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F1E0E2FE-4490-BFCC-BF19-BDF79CA126D0}"/>
              </a:ext>
            </a:extLst>
          </p:cNvPr>
          <p:cNvCxnSpPr/>
          <p:nvPr/>
        </p:nvCxnSpPr>
        <p:spPr>
          <a:xfrm flipH="1">
            <a:off x="100753" y="2490090"/>
            <a:ext cx="1872000" cy="0"/>
          </a:xfrm>
          <a:prstGeom prst="line">
            <a:avLst/>
          </a:prstGeom>
          <a:ln w="22225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E9929F50-36A6-A943-9165-18DA61F366B7}"/>
                  </a:ext>
                </a:extLst>
              </p:cNvPr>
              <p:cNvSpPr txBox="1"/>
              <p:nvPr/>
            </p:nvSpPr>
            <p:spPr>
              <a:xfrm>
                <a:off x="2651277" y="1652794"/>
                <a:ext cx="2618681" cy="3245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kumimoji="1" lang="en-US" altLang="zh-CN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  <m:r>
                                <m:rPr>
                                  <m:lit/>
                                </m:rP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kumimoji="1" lang="en-US" altLang="zh-CN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1" lang="en-US" altLang="zh-CN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kumimoji="1" lang="en-US" altLang="zh-CN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1D12988-D47E-81A8-6A12-F7D0FC018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1277" y="1652794"/>
                <a:ext cx="2618681" cy="324512"/>
              </a:xfrm>
              <a:prstGeom prst="rect">
                <a:avLst/>
              </a:prstGeom>
              <a:blipFill>
                <a:blip r:embed="rId6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>
            <a:extLst>
              <a:ext uri="{FF2B5EF4-FFF2-40B4-BE49-F238E27FC236}">
                <a16:creationId xmlns:a16="http://schemas.microsoft.com/office/drawing/2014/main" id="{ADFE0420-37EB-7398-0CB1-4802608A20BE}"/>
              </a:ext>
            </a:extLst>
          </p:cNvPr>
          <p:cNvSpPr txBox="1"/>
          <p:nvPr/>
        </p:nvSpPr>
        <p:spPr>
          <a:xfrm>
            <a:off x="1663728" y="228747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散射数据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814F894-5295-604C-3E91-01BC83FB2F95}"/>
                  </a:ext>
                </a:extLst>
              </p:cNvPr>
              <p:cNvSpPr txBox="1"/>
              <p:nvPr/>
            </p:nvSpPr>
            <p:spPr>
              <a:xfrm>
                <a:off x="1176292" y="3647762"/>
                <a:ext cx="29869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i="1" smtClean="0">
                        <a:latin typeface="Cambria Math" panose="02040503050406030204" pitchFamily="18" charset="0"/>
                      </a:rPr>
                      <m:t>𝐷𝐾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=−1.49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±0.13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fm</m:t>
                    </m:r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814F894-5295-604C-3E91-01BC83FB2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292" y="3647762"/>
                <a:ext cx="2986908" cy="276999"/>
              </a:xfrm>
              <a:prstGeom prst="rect">
                <a:avLst/>
              </a:prstGeom>
              <a:blipFill>
                <a:blip r:embed="rId7"/>
                <a:stretch>
                  <a:fillRect l="-4237" t="-17391" r="-424" b="-39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22C29D9F-2686-923E-B872-5A10E6977146}"/>
                  </a:ext>
                </a:extLst>
              </p:cNvPr>
              <p:cNvSpPr txBox="1"/>
              <p:nvPr/>
            </p:nvSpPr>
            <p:spPr>
              <a:xfrm>
                <a:off x="1184348" y="2854977"/>
                <a:ext cx="2772875" cy="28418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kumimoji="1" lang="en-US" altLang="zh-CN" i="1"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0.525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−0.06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+0.07</m:t>
                        </m:r>
                      </m:sup>
                    </m:sSubSup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fm</m:t>
                    </m:r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22C29D9F-2686-923E-B872-5A10E6977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348" y="2854977"/>
                <a:ext cx="2772875" cy="284180"/>
              </a:xfrm>
              <a:prstGeom prst="rect">
                <a:avLst/>
              </a:prstGeom>
              <a:blipFill>
                <a:blip r:embed="rId8"/>
                <a:stretch>
                  <a:fillRect l="-4566" t="-12500" b="-41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B492F039-983A-744C-EB63-F0B1CD5EE292}"/>
                  </a:ext>
                </a:extLst>
              </p:cNvPr>
              <p:cNvSpPr txBox="1"/>
              <p:nvPr/>
            </p:nvSpPr>
            <p:spPr>
              <a:xfrm>
                <a:off x="1923834" y="4035956"/>
                <a:ext cx="200074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=0.20</m:t>
                      </m:r>
                      <m:r>
                        <a:rPr kumimoji="1" lang="en-US" altLang="zh-CN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±0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.09</m:t>
                      </m:r>
                      <m:r>
                        <a:rPr kumimoji="1" lang="en-US" altLang="zh-CN" b="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fm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B492F039-983A-744C-EB63-F0B1CD5EE2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834" y="4035956"/>
                <a:ext cx="2000740" cy="276999"/>
              </a:xfrm>
              <a:prstGeom prst="rect">
                <a:avLst/>
              </a:prstGeom>
              <a:blipFill>
                <a:blip r:embed="rId9"/>
                <a:stretch>
                  <a:fillRect l="-1258" t="-8696" r="-1887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8DA29E3-42F9-CD6C-4EA6-A7657880D1FC}"/>
                  </a:ext>
                </a:extLst>
              </p:cNvPr>
              <p:cNvSpPr txBox="1"/>
              <p:nvPr/>
            </p:nvSpPr>
            <p:spPr>
              <a:xfrm>
                <a:off x="4938407" y="2717423"/>
                <a:ext cx="24794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kumimoji="1" lang="en-US" altLang="zh-CN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8DA29E3-42F9-CD6C-4EA6-A7657880D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407" y="2717423"/>
                <a:ext cx="247946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直线箭头连接符 22">
            <a:extLst>
              <a:ext uri="{FF2B5EF4-FFF2-40B4-BE49-F238E27FC236}">
                <a16:creationId xmlns:a16="http://schemas.microsoft.com/office/drawing/2014/main" id="{4C4A83C2-EAA9-C61C-D30F-63DF60E4BD13}"/>
              </a:ext>
            </a:extLst>
          </p:cNvPr>
          <p:cNvCxnSpPr>
            <a:cxnSpLocks/>
          </p:cNvCxnSpPr>
          <p:nvPr/>
        </p:nvCxnSpPr>
        <p:spPr>
          <a:xfrm>
            <a:off x="6178137" y="3165611"/>
            <a:ext cx="0" cy="216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8DA98C59-7CCC-9C80-37E8-DC55319448B5}"/>
                  </a:ext>
                </a:extLst>
              </p:cNvPr>
              <p:cNvSpPr txBox="1"/>
              <p:nvPr/>
            </p:nvSpPr>
            <p:spPr>
              <a:xfrm>
                <a:off x="4586069" y="3385217"/>
                <a:ext cx="3184137" cy="4417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groupChr>
                        <m:groupChrPr>
                          <m:chr m:val="→"/>
                          <m:pos m:val="bot"/>
                          <m:vertJc m:val="bot"/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e>
                      </m:groupChr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𝑖𝑘𝑟</m:t>
                          </m:r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𝑖𝑘𝑟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8DA98C59-7CCC-9C80-37E8-DC55319448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6069" y="3385217"/>
                <a:ext cx="3184137" cy="441788"/>
              </a:xfrm>
              <a:prstGeom prst="rect">
                <a:avLst/>
              </a:prstGeom>
              <a:blipFill>
                <a:blip r:embed="rId11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A4CFF1C8-A95F-C4CA-F62E-8F1D39AE6351}"/>
                  </a:ext>
                </a:extLst>
              </p:cNvPr>
              <p:cNvSpPr txBox="1"/>
              <p:nvPr/>
            </p:nvSpPr>
            <p:spPr>
              <a:xfrm>
                <a:off x="5123297" y="4149594"/>
                <a:ext cx="21096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arg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⁡[</m:t>
                      </m:r>
                      <m:r>
                        <a:rPr kumimoji="1" lang="en-US" altLang="zh-CN" i="1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A4CFF1C8-A95F-C4CA-F62E-8F1D39AE63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3297" y="4149594"/>
                <a:ext cx="2109680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7204E4A3-FA6B-3CFE-56A2-64698ABC5CDF}"/>
                  </a:ext>
                </a:extLst>
              </p:cNvPr>
              <p:cNvSpPr txBox="1"/>
              <p:nvPr/>
            </p:nvSpPr>
            <p:spPr>
              <a:xfrm>
                <a:off x="4367322" y="4882009"/>
                <a:ext cx="3621632" cy="6594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cot</m:t>
                      </m:r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zh-CN" b="1" i="1" smtClean="0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b="1" i="1" smtClean="0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kumimoji="1" lang="en-US" altLang="zh-CN" b="1" i="1" smtClean="0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kumimoji="1" lang="en-US" altLang="zh-CN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𝒪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7204E4A3-FA6B-3CFE-56A2-64698ABC5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322" y="4882009"/>
                <a:ext cx="3621632" cy="65941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0A5A739A-BB3E-5BC2-ECBA-E7C55F7DADAB}"/>
                  </a:ext>
                </a:extLst>
              </p:cNvPr>
              <p:cNvSpPr txBox="1"/>
              <p:nvPr/>
            </p:nvSpPr>
            <p:spPr>
              <a:xfrm>
                <a:off x="1624109" y="5393370"/>
                <a:ext cx="1916984" cy="2799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𝐷𝐾</m:t>
                          </m:r>
                          <m:r>
                            <a:rPr kumimoji="1" lang="en-US" altLang="zh-CN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acc>
                            <m:accPr>
                              <m:chr m:val="̅"/>
                              <m:ctrlPr>
                                <a:rPr kumimoji="1"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sub>
                      </m:sSub>
                      <m:r>
                        <a:rPr kumimoji="1" lang="en-US" altLang="zh-CN" sz="16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sz="1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6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kumimoji="1" lang="en-US" altLang="zh-CN" sz="16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m:rPr>
                                  <m:lit/>
                                </m:rPr>
                                <a:rPr kumimoji="1" lang="en-US" altLang="zh-CN" sz="1600" i="1"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p>
                                <m:sSupPr>
                                  <m:ctrlPr>
                                    <a:rPr kumimoji="1" lang="en-US" altLang="zh-CN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6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kumimoji="1" lang="en-US" altLang="zh-CN" sz="1600" i="1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zh-CN" sz="1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1" lang="en-US" altLang="zh-CN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kumimoji="1" lang="en-US" altLang="zh-CN" sz="1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0A5A739A-BB3E-5BC2-ECBA-E7C55F7DA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4109" y="5393370"/>
                <a:ext cx="1916984" cy="279948"/>
              </a:xfrm>
              <a:prstGeom prst="rect">
                <a:avLst/>
              </a:prstGeom>
              <a:blipFill>
                <a:blip r:embed="rId14"/>
                <a:stretch>
                  <a:fillRect l="-1316" b="-17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文本框 30">
            <a:extLst>
              <a:ext uri="{FF2B5EF4-FFF2-40B4-BE49-F238E27FC236}">
                <a16:creationId xmlns:a16="http://schemas.microsoft.com/office/drawing/2014/main" id="{CB7C4E85-E547-5BA8-242D-23281D831148}"/>
              </a:ext>
            </a:extLst>
          </p:cNvPr>
          <p:cNvSpPr txBox="1"/>
          <p:nvPr/>
        </p:nvSpPr>
        <p:spPr>
          <a:xfrm>
            <a:off x="9624936" y="2215899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低能常数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AE9AF6E6-C720-1207-C8FF-13BFDE781B4C}"/>
              </a:ext>
            </a:extLst>
          </p:cNvPr>
          <p:cNvSpPr txBox="1"/>
          <p:nvPr/>
        </p:nvSpPr>
        <p:spPr>
          <a:xfrm>
            <a:off x="5172632" y="2233266"/>
            <a:ext cx="206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Numerov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方法</a:t>
            </a:r>
            <a:endParaRPr lang="zh-CN" altLang="zh-CN" sz="20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16EE0DD8-8F4D-DE61-3168-672B13DEC268}"/>
                  </a:ext>
                </a:extLst>
              </p:cNvPr>
              <p:cNvSpPr txBox="1"/>
              <p:nvPr/>
            </p:nvSpPr>
            <p:spPr>
              <a:xfrm>
                <a:off x="8267427" y="3583770"/>
                <a:ext cx="3675943" cy="404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b="0" i="1">
                            <a:latin typeface="Cambria Math" panose="02040503050406030204" pitchFamily="18" charset="0"/>
                          </a:rPr>
                          <m:t>𝐷𝐾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−749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−64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+53</m:t>
                        </m:r>
                      </m:sup>
                    </m:sSubSup>
                    <m:d>
                      <m:dPr>
                        <m:ctrlPr>
                          <a:rPr kumimoji="1" lang="en-US" altLang="zh-CN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284</m:t>
                            </m:r>
                          </m:e>
                          <m:sub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55</m:t>
                            </m:r>
                          </m:sub>
                          <m:sup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41</m:t>
                            </m:r>
                          </m:sup>
                        </m:sSubSup>
                      </m:e>
                    </m:d>
                    <m:r>
                      <a:rPr kumimoji="1" lang="zh-CN" alt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16EE0DD8-8F4D-DE61-3168-672B13DEC2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7427" y="3583770"/>
                <a:ext cx="3675943" cy="404983"/>
              </a:xfrm>
              <a:prstGeom prst="rect">
                <a:avLst/>
              </a:prstGeom>
              <a:blipFill>
                <a:blip r:embed="rId15"/>
                <a:stretch>
                  <a:fillRect l="-687" b="-18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5A57368B-3D43-6B62-1047-35C1CD13E250}"/>
                  </a:ext>
                </a:extLst>
              </p:cNvPr>
              <p:cNvSpPr txBox="1"/>
              <p:nvPr/>
            </p:nvSpPr>
            <p:spPr>
              <a:xfrm>
                <a:off x="8242183" y="2789414"/>
                <a:ext cx="3737883" cy="4153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b="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b="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kumimoji="1" lang="en-US" altLang="zh-CN" b="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−104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−7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+7</m:t>
                        </m:r>
                      </m:sup>
                    </m:sSubSup>
                    <m:d>
                      <m:dPr>
                        <m:ctrlPr>
                          <a:rPr kumimoji="1" lang="en-US" altLang="zh-CN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16.9</m:t>
                            </m:r>
                          </m:e>
                          <m:sub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1.5</m:t>
                            </m:r>
                          </m:sub>
                          <m:sup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1.4</m:t>
                            </m:r>
                          </m:sup>
                        </m:sSubSup>
                      </m:e>
                    </m:d>
                    <m:r>
                      <a:rPr kumimoji="1" lang="zh-CN" alt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5A57368B-3D43-6B62-1047-35C1CD13E2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2183" y="2789414"/>
                <a:ext cx="3737883" cy="415307"/>
              </a:xfrm>
              <a:prstGeom prst="rect">
                <a:avLst/>
              </a:prstGeom>
              <a:blipFill>
                <a:blip r:embed="rId16"/>
                <a:stretch>
                  <a:fillRect l="-676" b="-117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26A31BF7-4504-26AF-F45A-644D8D1061F1}"/>
                  </a:ext>
                </a:extLst>
              </p:cNvPr>
              <p:cNvSpPr txBox="1"/>
              <p:nvPr/>
            </p:nvSpPr>
            <p:spPr>
              <a:xfrm>
                <a:off x="8267427" y="5258347"/>
                <a:ext cx="1754968" cy="483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b>
                          <m:sSubPr>
                            <m:ctrlP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b="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b="0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kumimoji="1" lang="zh-CN" alt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kumimoji="1" lang="zh-CN" alt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𝐷𝐾</m:t>
                        </m:r>
                      </m:sub>
                    </m:sSub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26A31BF7-4504-26AF-F45A-644D8D106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7427" y="5258347"/>
                <a:ext cx="1754968" cy="483466"/>
              </a:xfrm>
              <a:prstGeom prst="rect">
                <a:avLst/>
              </a:prstGeom>
              <a:blipFill>
                <a:blip r:embed="rId17"/>
                <a:stretch>
                  <a:fillRect l="-1429" b="-25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直线箭头连接符 50">
            <a:extLst>
              <a:ext uri="{FF2B5EF4-FFF2-40B4-BE49-F238E27FC236}">
                <a16:creationId xmlns:a16="http://schemas.microsoft.com/office/drawing/2014/main" id="{55383898-8A6C-33FA-E50A-A9878C80955D}"/>
              </a:ext>
            </a:extLst>
          </p:cNvPr>
          <p:cNvCxnSpPr>
            <a:cxnSpLocks/>
          </p:cNvCxnSpPr>
          <p:nvPr/>
        </p:nvCxnSpPr>
        <p:spPr>
          <a:xfrm>
            <a:off x="6178137" y="3887669"/>
            <a:ext cx="0" cy="216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线箭头连接符 51">
            <a:extLst>
              <a:ext uri="{FF2B5EF4-FFF2-40B4-BE49-F238E27FC236}">
                <a16:creationId xmlns:a16="http://schemas.microsoft.com/office/drawing/2014/main" id="{D3731F8F-5B30-30A7-3D38-90F2453C7DE1}"/>
              </a:ext>
            </a:extLst>
          </p:cNvPr>
          <p:cNvCxnSpPr>
            <a:cxnSpLocks/>
          </p:cNvCxnSpPr>
          <p:nvPr/>
        </p:nvCxnSpPr>
        <p:spPr>
          <a:xfrm>
            <a:off x="6178137" y="4617756"/>
            <a:ext cx="0" cy="216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E1907D03-B7B6-7A91-A81E-354B4E9006AD}"/>
                  </a:ext>
                </a:extLst>
              </p:cNvPr>
              <p:cNvSpPr txBox="1"/>
              <p:nvPr/>
            </p:nvSpPr>
            <p:spPr>
              <a:xfrm>
                <a:off x="2240100" y="5767747"/>
                <a:ext cx="109427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=0.4</m:t>
                      </m:r>
                      <m:r>
                        <a:rPr kumimoji="1" lang="zh-CN" altLang="en-US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sz="1400" i="1">
                          <a:latin typeface="Cambria Math" panose="02040503050406030204" pitchFamily="18" charset="0"/>
                        </a:rPr>
                        <m:t>fm</m:t>
                      </m:r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E1907D03-B7B6-7A91-A81E-354B4E900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100" y="5767747"/>
                <a:ext cx="1094274" cy="307777"/>
              </a:xfrm>
              <a:prstGeom prst="rect">
                <a:avLst/>
              </a:prstGeom>
              <a:blipFill>
                <a:blip r:embed="rId18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2811D84C-D2CB-E517-2FE8-71CA7B5121DB}"/>
                  </a:ext>
                </a:extLst>
              </p:cNvPr>
              <p:cNvSpPr txBox="1"/>
              <p:nvPr/>
            </p:nvSpPr>
            <p:spPr>
              <a:xfrm>
                <a:off x="4812537" y="597790"/>
                <a:ext cx="3740126" cy="7926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量子数奇特，普通</a:t>
                </a:r>
                <a14:m>
                  <m:oMath xmlns:m="http://schemas.openxmlformats.org/officeDocument/2006/math">
                    <m:r>
                      <a:rPr kumimoji="1" lang="zh-CN" altLang="en-US" sz="16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1600" b="1" i="1" smtClean="0">
                        <a:latin typeface="Cambria Math" panose="02040503050406030204" pitchFamily="18" charset="0"/>
                      </a:rPr>
                      <m:t>𝒒</m:t>
                    </m:r>
                    <m:acc>
                      <m:accPr>
                        <m:chr m:val="̅"/>
                        <m:ctrlPr>
                          <a:rPr kumimoji="1" lang="en-US" altLang="zh-CN" sz="16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16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  <m:r>
                      <a:rPr kumimoji="1" lang="zh-CN" altLang="en-US" sz="16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组合无法拥有</a:t>
                </a:r>
                <a:endParaRPr kumimoji="1" lang="en-US" altLang="zh-CN" sz="1600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342900" indent="-34290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16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600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1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sSubSup>
                      <m:sSubSupPr>
                        <m:ctrlPr>
                          <a:rPr kumimoji="1" lang="en-US" altLang="zh-CN" sz="1600" b="1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16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kumimoji="1" lang="en-US" altLang="zh-CN" sz="16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kumimoji="1" lang="en-US" altLang="zh-CN" sz="1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  <m:sup>
                        <m:r>
                          <a:rPr kumimoji="1" lang="zh-CN" altLang="en-US" sz="16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kumimoji="1" lang="zh-CN" altLang="en-US" sz="16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之间不存在束缚态 </a:t>
                </a:r>
              </a:p>
            </p:txBody>
          </p:sp>
        </mc:Choice>
        <mc:Fallback xmlns="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2811D84C-D2CB-E517-2FE8-71CA7B5121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537" y="597790"/>
                <a:ext cx="3740126" cy="792653"/>
              </a:xfrm>
              <a:prstGeom prst="rect">
                <a:avLst/>
              </a:prstGeom>
              <a:blipFill>
                <a:blip r:embed="rId19"/>
                <a:stretch>
                  <a:fillRect l="-676"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直线箭头连接符 57">
            <a:extLst>
              <a:ext uri="{FF2B5EF4-FFF2-40B4-BE49-F238E27FC236}">
                <a16:creationId xmlns:a16="http://schemas.microsoft.com/office/drawing/2014/main" id="{31A0E921-8754-13D5-880B-360A86E3BF78}"/>
              </a:ext>
            </a:extLst>
          </p:cNvPr>
          <p:cNvCxnSpPr>
            <a:cxnSpLocks/>
          </p:cNvCxnSpPr>
          <p:nvPr/>
        </p:nvCxnSpPr>
        <p:spPr>
          <a:xfrm>
            <a:off x="3764314" y="2456754"/>
            <a:ext cx="77662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线箭头连接符 59">
            <a:extLst>
              <a:ext uri="{FF2B5EF4-FFF2-40B4-BE49-F238E27FC236}">
                <a16:creationId xmlns:a16="http://schemas.microsoft.com/office/drawing/2014/main" id="{9677E729-88EE-CE5E-AA70-C80658E86C75}"/>
              </a:ext>
            </a:extLst>
          </p:cNvPr>
          <p:cNvCxnSpPr>
            <a:cxnSpLocks/>
          </p:cNvCxnSpPr>
          <p:nvPr/>
        </p:nvCxnSpPr>
        <p:spPr>
          <a:xfrm>
            <a:off x="7740819" y="2456754"/>
            <a:ext cx="77662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69F0526-26FF-C983-06B7-F5C855259CAF}"/>
                  </a:ext>
                </a:extLst>
              </p:cNvPr>
              <p:cNvSpPr txBox="1"/>
              <p:nvPr/>
            </p:nvSpPr>
            <p:spPr>
              <a:xfrm>
                <a:off x="1169758" y="4960736"/>
                <a:ext cx="2970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i="1" dirty="0" smtClean="0">
                        <a:latin typeface="Cambria Math" panose="02040503050406030204" pitchFamily="18" charset="0"/>
                      </a:rPr>
                      <m:t>𝐷𝐾</m:t>
                    </m:r>
                    <m:r>
                      <a:rPr kumimoji="1" lang="zh-CN" alt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散射考虑</a:t>
                </a:r>
                <a14:m>
                  <m:oMath xmlns:m="http://schemas.openxmlformats.org/officeDocument/2006/math">
                    <m:r>
                      <a:rPr kumimoji="1" lang="zh-CN" alt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i="1">
                        <a:latin typeface="Cambria Math" panose="02040503050406030204" pitchFamily="18" charset="0"/>
                      </a:rPr>
                      <m:t>𝑐</m:t>
                    </m:r>
                    <m:acc>
                      <m:accPr>
                        <m:chr m:val="̅"/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  <m:r>
                      <a:rPr kumimoji="1" lang="zh-CN" alt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裸态的影响</a:t>
                </a: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69F0526-26FF-C983-06B7-F5C855259C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758" y="4960736"/>
                <a:ext cx="2970493" cy="369332"/>
              </a:xfrm>
              <a:prstGeom prst="rect">
                <a:avLst/>
              </a:prstGeom>
              <a:blipFill>
                <a:blip r:embed="rId20"/>
                <a:stretch>
                  <a:fillRect t="-6667" r="-855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A63DA2D-4D53-7EA3-F968-0DACC895219F}"/>
                  </a:ext>
                </a:extLst>
              </p:cNvPr>
              <p:cNvSpPr txBox="1"/>
              <p:nvPr/>
            </p:nvSpPr>
            <p:spPr>
              <a:xfrm>
                <a:off x="9734963" y="4038051"/>
                <a:ext cx="21328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kumimoji="1" lang="en-US" altLang="zh-CN" b="0" i="1">
                              <a:latin typeface="Cambria Math" panose="02040503050406030204" pitchFamily="18" charset="0"/>
                            </a:rPr>
                            <m:t>𝐷𝐾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=32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d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A63DA2D-4D53-7EA3-F968-0DACC89521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4963" y="4038051"/>
                <a:ext cx="2132828" cy="369332"/>
              </a:xfrm>
              <a:prstGeom prst="rect">
                <a:avLst/>
              </a:prstGeom>
              <a:blipFill>
                <a:blip r:embed="rId21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2341C51-7846-F434-DD9B-7EC86FC02B7F}"/>
                  </a:ext>
                </a:extLst>
              </p:cNvPr>
              <p:cNvSpPr txBox="1"/>
              <p:nvPr/>
            </p:nvSpPr>
            <p:spPr>
              <a:xfrm>
                <a:off x="1477066" y="6116945"/>
                <a:ext cx="22179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同时拟合</a:t>
                </a:r>
                <a14:m>
                  <m:oMath xmlns:m="http://schemas.openxmlformats.org/officeDocument/2006/math">
                    <m:r>
                      <a:rPr kumimoji="1" lang="zh-CN" altLang="en-US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𝐷𝐾</m:t>
                        </m:r>
                      </m:sub>
                    </m:sSub>
                    <m:r>
                      <a:rPr kumimoji="1" lang="zh-CN" alt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和</a:t>
                </a:r>
                <a14:m>
                  <m:oMath xmlns:m="http://schemas.openxmlformats.org/officeDocument/2006/math">
                    <m:r>
                      <a:rPr kumimoji="1" lang="zh-CN" altLang="en-US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𝐷𝐾</m:t>
                        </m:r>
                      </m:sub>
                    </m:sSub>
                  </m:oMath>
                </a14:m>
                <a:endParaRPr kumimoji="1" lang="zh-CN" altLang="en-US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2341C51-7846-F434-DD9B-7EC86FC02B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066" y="6116945"/>
                <a:ext cx="2217915" cy="369332"/>
              </a:xfrm>
              <a:prstGeom prst="rect">
                <a:avLst/>
              </a:prstGeom>
              <a:blipFill>
                <a:blip r:embed="rId22"/>
                <a:stretch>
                  <a:fillRect l="-2286"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924258C-8734-656A-0B32-CEF4379A0C66}"/>
                  </a:ext>
                </a:extLst>
              </p:cNvPr>
              <p:cNvSpPr txBox="1"/>
              <p:nvPr/>
            </p:nvSpPr>
            <p:spPr>
              <a:xfrm>
                <a:off x="9792472" y="4784711"/>
                <a:ext cx="230742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zh-CN" altLang="en-US" i="1" smtClean="0">
                          <a:latin typeface="Cambria Math" panose="02040503050406030204" pitchFamily="18" charset="0"/>
                        </a:rPr>
                        <m:t>𝒫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𝐷𝐾</m:t>
                          </m:r>
                        </m:e>
                      </m:d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=62%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～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79%</m:t>
                      </m:r>
                    </m:oMath>
                  </m:oMathPara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3924258C-8734-656A-0B32-CEF4379A0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2472" y="4784711"/>
                <a:ext cx="2307427" cy="276999"/>
              </a:xfrm>
              <a:prstGeom prst="rect">
                <a:avLst/>
              </a:prstGeom>
              <a:blipFill>
                <a:blip r:embed="rId23"/>
                <a:stretch>
                  <a:fillRect l="-1639" t="-8696" r="-2186" b="-39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圆角矩形 23">
            <a:extLst>
              <a:ext uri="{FF2B5EF4-FFF2-40B4-BE49-F238E27FC236}">
                <a16:creationId xmlns:a16="http://schemas.microsoft.com/office/drawing/2014/main" id="{A6E0E146-46AD-2D5F-6035-C58B6E58D478}"/>
              </a:ext>
            </a:extLst>
          </p:cNvPr>
          <p:cNvSpPr/>
          <p:nvPr/>
        </p:nvSpPr>
        <p:spPr>
          <a:xfrm>
            <a:off x="1184348" y="4882009"/>
            <a:ext cx="2916315" cy="1657276"/>
          </a:xfrm>
          <a:prstGeom prst="roundRect">
            <a:avLst/>
          </a:prstGeom>
          <a:noFill/>
          <a:ln w="19050">
            <a:solidFill>
              <a:srgbClr val="1F5BAC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2916315"/>
                      <a:gd name="csY0" fmla="*/ 276218 h 1657276"/>
                      <a:gd name="csX1" fmla="*/ 276218 w 2916315"/>
                      <a:gd name="csY1" fmla="*/ 0 h 1657276"/>
                      <a:gd name="csX2" fmla="*/ 914465 w 2916315"/>
                      <a:gd name="csY2" fmla="*/ 0 h 1657276"/>
                      <a:gd name="csX3" fmla="*/ 1481796 w 2916315"/>
                      <a:gd name="csY3" fmla="*/ 0 h 1657276"/>
                      <a:gd name="csX4" fmla="*/ 2025488 w 2916315"/>
                      <a:gd name="csY4" fmla="*/ 0 h 1657276"/>
                      <a:gd name="csX5" fmla="*/ 2640097 w 2916315"/>
                      <a:gd name="csY5" fmla="*/ 0 h 1657276"/>
                      <a:gd name="csX6" fmla="*/ 2916315 w 2916315"/>
                      <a:gd name="csY6" fmla="*/ 276218 h 1657276"/>
                      <a:gd name="csX7" fmla="*/ 2916315 w 2916315"/>
                      <a:gd name="csY7" fmla="*/ 828638 h 1657276"/>
                      <a:gd name="csX8" fmla="*/ 2916315 w 2916315"/>
                      <a:gd name="csY8" fmla="*/ 1381058 h 1657276"/>
                      <a:gd name="csX9" fmla="*/ 2640097 w 2916315"/>
                      <a:gd name="csY9" fmla="*/ 1657276 h 1657276"/>
                      <a:gd name="csX10" fmla="*/ 2049127 w 2916315"/>
                      <a:gd name="csY10" fmla="*/ 1657276 h 1657276"/>
                      <a:gd name="csX11" fmla="*/ 1481796 w 2916315"/>
                      <a:gd name="csY11" fmla="*/ 1657276 h 1657276"/>
                      <a:gd name="csX12" fmla="*/ 843549 w 2916315"/>
                      <a:gd name="csY12" fmla="*/ 1657276 h 1657276"/>
                      <a:gd name="csX13" fmla="*/ 276218 w 2916315"/>
                      <a:gd name="csY13" fmla="*/ 1657276 h 1657276"/>
                      <a:gd name="csX14" fmla="*/ 0 w 2916315"/>
                      <a:gd name="csY14" fmla="*/ 1381058 h 1657276"/>
                      <a:gd name="csX15" fmla="*/ 0 w 2916315"/>
                      <a:gd name="csY15" fmla="*/ 817590 h 1657276"/>
                      <a:gd name="csX16" fmla="*/ 0 w 2916315"/>
                      <a:gd name="csY16" fmla="*/ 276218 h 1657276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  <a:cxn ang="0">
                        <a:pos x="csX5" y="csY5"/>
                      </a:cxn>
                      <a:cxn ang="0">
                        <a:pos x="csX6" y="csY6"/>
                      </a:cxn>
                      <a:cxn ang="0">
                        <a:pos x="csX7" y="csY7"/>
                      </a:cxn>
                      <a:cxn ang="0">
                        <a:pos x="csX8" y="csY8"/>
                      </a:cxn>
                      <a:cxn ang="0">
                        <a:pos x="csX9" y="csY9"/>
                      </a:cxn>
                      <a:cxn ang="0">
                        <a:pos x="csX10" y="csY10"/>
                      </a:cxn>
                      <a:cxn ang="0">
                        <a:pos x="csX11" y="csY11"/>
                      </a:cxn>
                      <a:cxn ang="0">
                        <a:pos x="csX12" y="csY12"/>
                      </a:cxn>
                      <a:cxn ang="0">
                        <a:pos x="csX13" y="csY13"/>
                      </a:cxn>
                      <a:cxn ang="0">
                        <a:pos x="csX14" y="csY14"/>
                      </a:cxn>
                      <a:cxn ang="0">
                        <a:pos x="csX15" y="csY15"/>
                      </a:cxn>
                      <a:cxn ang="0">
                        <a:pos x="csX16" y="csY16"/>
                      </a:cxn>
                    </a:cxnLst>
                    <a:rect l="l" t="t" r="r" b="b"/>
                    <a:pathLst>
                      <a:path w="2916315" h="1657276" extrusionOk="0">
                        <a:moveTo>
                          <a:pt x="0" y="276218"/>
                        </a:moveTo>
                        <a:cubicBezTo>
                          <a:pt x="-23712" y="109041"/>
                          <a:pt x="119858" y="1429"/>
                          <a:pt x="276218" y="0"/>
                        </a:cubicBezTo>
                        <a:cubicBezTo>
                          <a:pt x="433551" y="22926"/>
                          <a:pt x="642798" y="-17689"/>
                          <a:pt x="914465" y="0"/>
                        </a:cubicBezTo>
                        <a:cubicBezTo>
                          <a:pt x="1186132" y="17689"/>
                          <a:pt x="1343368" y="-11694"/>
                          <a:pt x="1481796" y="0"/>
                        </a:cubicBezTo>
                        <a:cubicBezTo>
                          <a:pt x="1620224" y="11694"/>
                          <a:pt x="1841396" y="-14057"/>
                          <a:pt x="2025488" y="0"/>
                        </a:cubicBezTo>
                        <a:cubicBezTo>
                          <a:pt x="2209580" y="14057"/>
                          <a:pt x="2402865" y="4359"/>
                          <a:pt x="2640097" y="0"/>
                        </a:cubicBezTo>
                        <a:cubicBezTo>
                          <a:pt x="2794791" y="-4410"/>
                          <a:pt x="2909555" y="122632"/>
                          <a:pt x="2916315" y="276218"/>
                        </a:cubicBezTo>
                        <a:cubicBezTo>
                          <a:pt x="2924903" y="457060"/>
                          <a:pt x="2938219" y="707811"/>
                          <a:pt x="2916315" y="828638"/>
                        </a:cubicBezTo>
                        <a:cubicBezTo>
                          <a:pt x="2894411" y="949465"/>
                          <a:pt x="2898603" y="1257052"/>
                          <a:pt x="2916315" y="1381058"/>
                        </a:cubicBezTo>
                        <a:cubicBezTo>
                          <a:pt x="2927908" y="1536396"/>
                          <a:pt x="2759980" y="1651992"/>
                          <a:pt x="2640097" y="1657276"/>
                        </a:cubicBezTo>
                        <a:cubicBezTo>
                          <a:pt x="2407545" y="1655622"/>
                          <a:pt x="2274926" y="1672081"/>
                          <a:pt x="2049127" y="1657276"/>
                        </a:cubicBezTo>
                        <a:cubicBezTo>
                          <a:pt x="1823328" y="1642472"/>
                          <a:pt x="1708668" y="1673475"/>
                          <a:pt x="1481796" y="1657276"/>
                        </a:cubicBezTo>
                        <a:cubicBezTo>
                          <a:pt x="1254924" y="1641077"/>
                          <a:pt x="985326" y="1654947"/>
                          <a:pt x="843549" y="1657276"/>
                        </a:cubicBezTo>
                        <a:cubicBezTo>
                          <a:pt x="701772" y="1659605"/>
                          <a:pt x="509367" y="1657070"/>
                          <a:pt x="276218" y="1657276"/>
                        </a:cubicBezTo>
                        <a:cubicBezTo>
                          <a:pt x="87560" y="1663205"/>
                          <a:pt x="-8938" y="1527442"/>
                          <a:pt x="0" y="1381058"/>
                        </a:cubicBezTo>
                        <a:cubicBezTo>
                          <a:pt x="19580" y="1265500"/>
                          <a:pt x="-14547" y="1043778"/>
                          <a:pt x="0" y="817590"/>
                        </a:cubicBezTo>
                        <a:cubicBezTo>
                          <a:pt x="14547" y="591402"/>
                          <a:pt x="11863" y="514505"/>
                          <a:pt x="0" y="276218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461E85C1-C523-1CB1-7895-C1E790C486E2}"/>
              </a:ext>
            </a:extLst>
          </p:cNvPr>
          <p:cNvSpPr txBox="1"/>
          <p:nvPr/>
        </p:nvSpPr>
        <p:spPr>
          <a:xfrm>
            <a:off x="1417411" y="4279859"/>
            <a:ext cx="26714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RQCD</a:t>
            </a:r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, PRD 96, 074501 (2017)</a:t>
            </a:r>
            <a:endParaRPr lang="zh-CN" altLang="zh-CN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EFAB20A4-24B7-F157-02D2-2BEE2907C797}"/>
              </a:ext>
            </a:extLst>
          </p:cNvPr>
          <p:cNvSpPr txBox="1"/>
          <p:nvPr/>
        </p:nvSpPr>
        <p:spPr>
          <a:xfrm>
            <a:off x="10105398" y="5341250"/>
            <a:ext cx="1074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ChPT,</a:t>
            </a:r>
            <a:r>
              <a:rPr kumimoji="1" lang="zh-CN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LO</a:t>
            </a:r>
            <a:endParaRPr kumimoji="1"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EC048530-FCD9-0EC4-EE14-F2A920DF9FA0}"/>
              </a:ext>
            </a:extLst>
          </p:cNvPr>
          <p:cNvSpPr txBox="1"/>
          <p:nvPr/>
        </p:nvSpPr>
        <p:spPr>
          <a:xfrm>
            <a:off x="7925751" y="5851492"/>
            <a:ext cx="4244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M. Altenbuchinger</a:t>
            </a:r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 et al.,  PRD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89, 014026 (2014)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D88638DF-5092-1E91-9409-698077202CE2}"/>
              </a:ext>
            </a:extLst>
          </p:cNvPr>
          <p:cNvSpPr txBox="1"/>
          <p:nvPr/>
        </p:nvSpPr>
        <p:spPr>
          <a:xfrm>
            <a:off x="1272243" y="3155917"/>
            <a:ext cx="34197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 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T. Ji et al.,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Sci. Bull. 68, 688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(2023)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03B03341-0B93-B01B-1384-6792D0C8F752}"/>
                  </a:ext>
                </a:extLst>
              </p:cNvPr>
              <p:cNvSpPr txBox="1"/>
              <p:nvPr/>
            </p:nvSpPr>
            <p:spPr>
              <a:xfrm>
                <a:off x="9734963" y="4364515"/>
                <a:ext cx="24301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kumimoji="1" lang="en-US" altLang="zh-CN" b="0" i="1">
                              <a:latin typeface="Cambria Math" panose="02040503050406030204" pitchFamily="18" charset="0"/>
                            </a:rPr>
                            <m:t>𝐷𝐾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𝑐</m:t>
                          </m:r>
                          <m:acc>
                            <m:accPr>
                              <m:chr m:val="̅"/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=41</m:t>
                      </m:r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</m:d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03B03341-0B93-B01B-1384-6792D0C8F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4963" y="4364515"/>
                <a:ext cx="2430152" cy="369332"/>
              </a:xfrm>
              <a:prstGeom prst="rect">
                <a:avLst/>
              </a:prstGeom>
              <a:blipFill>
                <a:blip r:embed="rId2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09A38F2D-B7DB-0509-96C0-15A2A2C171B9}"/>
                  </a:ext>
                </a:extLst>
              </p:cNvPr>
              <p:cNvSpPr txBox="1"/>
              <p:nvPr/>
            </p:nvSpPr>
            <p:spPr>
              <a:xfrm>
                <a:off x="4820031" y="1662694"/>
                <a:ext cx="22905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=0.5</m:t>
                      </m:r>
                      <m:r>
                        <a:rPr kumimoji="1" lang="zh-CN" alt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1.0</m:t>
                          </m:r>
                        </m:e>
                      </m:d>
                      <m:r>
                        <a:rPr kumimoji="1" lang="zh-CN" alt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fm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09A38F2D-B7DB-0509-96C0-15A2A2C17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0031" y="1662694"/>
                <a:ext cx="2290542" cy="369332"/>
              </a:xfrm>
              <a:prstGeom prst="rect">
                <a:avLst/>
              </a:prstGeom>
              <a:blipFill>
                <a:blip r:embed="rId25"/>
                <a:stretch>
                  <a:fillRect b="-172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8C9C9C0-A1A4-3E9C-3FE1-C0516753DA31}"/>
                  </a:ext>
                </a:extLst>
              </p:cNvPr>
              <p:cNvSpPr txBox="1"/>
              <p:nvPr/>
            </p:nvSpPr>
            <p:spPr>
              <a:xfrm>
                <a:off x="2037743" y="40738"/>
                <a:ext cx="12270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kumimoji="1" lang="en-US" altLang="zh-CN" sz="2800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</a:rPr>
                        <m:t>𝑫𝑲</m:t>
                      </m:r>
                    </m:oMath>
                  </m:oMathPara>
                </a14:m>
                <a:endParaRPr kumimoji="1" lang="zh-CN" altLang="en-US" sz="2800" dirty="0">
                  <a:solidFill>
                    <a:srgbClr val="1F5BAC"/>
                  </a:solidFill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8C9C9C0-A1A4-3E9C-3FE1-C0516753D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743" y="40738"/>
                <a:ext cx="1227067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任意形状 8">
            <a:extLst>
              <a:ext uri="{FF2B5EF4-FFF2-40B4-BE49-F238E27FC236}">
                <a16:creationId xmlns:a16="http://schemas.microsoft.com/office/drawing/2014/main" id="{C2AB7DA8-7B41-3BDC-82A6-DEBF2C98FA36}"/>
              </a:ext>
            </a:extLst>
          </p:cNvPr>
          <p:cNvSpPr/>
          <p:nvPr/>
        </p:nvSpPr>
        <p:spPr>
          <a:xfrm>
            <a:off x="366675" y="60832"/>
            <a:ext cx="1540271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结果讨论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8302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A6F9CD-DD04-1BE4-EEC0-4E7B3ABEC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0E0FDEA0-FF22-EF11-D753-51A1923078FD}"/>
                  </a:ext>
                </a:extLst>
              </p:cNvPr>
              <p:cNvSpPr txBox="1"/>
              <p:nvPr/>
            </p:nvSpPr>
            <p:spPr>
              <a:xfrm>
                <a:off x="366674" y="827554"/>
                <a:ext cx="4345292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p"/>
                </a:pPr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𝑷𝑪</m:t>
                        </m:r>
                      </m:sup>
                    </m:sSup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𝑫𝑲</m:t>
                    </m:r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三体系统</a:t>
                </a:r>
              </a:p>
            </p:txBody>
          </p:sp>
        </mc:Choice>
        <mc:Fallback xmlns="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0E0FDEA0-FF22-EF11-D753-51A192307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74" y="827554"/>
                <a:ext cx="4345292" cy="470000"/>
              </a:xfrm>
              <a:prstGeom prst="rect">
                <a:avLst/>
              </a:prstGeom>
              <a:blipFill>
                <a:blip r:embed="rId4"/>
                <a:stretch>
                  <a:fillRect l="-1744" t="-7895" r="-1163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315F696-CE76-6CF4-30A7-38651BD23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18</a:t>
            </a:fld>
            <a:endParaRPr lang="en-US" dirty="0"/>
          </a:p>
        </p:txBody>
      </p:sp>
      <p:cxnSp>
        <p:nvCxnSpPr>
          <p:cNvPr id="4" name="直线连接符 3">
            <a:extLst>
              <a:ext uri="{FF2B5EF4-FFF2-40B4-BE49-F238E27FC236}">
                <a16:creationId xmlns:a16="http://schemas.microsoft.com/office/drawing/2014/main" id="{E94A2A3C-BD65-043A-6F46-152F51126D53}"/>
              </a:ext>
            </a:extLst>
          </p:cNvPr>
          <p:cNvCxnSpPr/>
          <p:nvPr/>
        </p:nvCxnSpPr>
        <p:spPr>
          <a:xfrm flipH="1">
            <a:off x="812522" y="6072360"/>
            <a:ext cx="1872000" cy="0"/>
          </a:xfrm>
          <a:prstGeom prst="line">
            <a:avLst/>
          </a:prstGeom>
          <a:ln w="22225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54E1410-F632-A772-0222-FC055305B1CE}"/>
                  </a:ext>
                </a:extLst>
              </p:cNvPr>
              <p:cNvSpPr txBox="1"/>
              <p:nvPr/>
            </p:nvSpPr>
            <p:spPr>
              <a:xfrm>
                <a:off x="5158214" y="5854237"/>
                <a:ext cx="2618681" cy="3245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kumimoji="1" lang="en-US" altLang="zh-CN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kumimoji="1" lang="zh-CN" altLang="en-US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  <m:r>
                                <m:rPr>
                                  <m:lit/>
                                </m:rP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kumimoji="1" lang="en-US" altLang="zh-CN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1" lang="en-US" altLang="zh-CN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kumimoji="1" lang="en-US" altLang="zh-CN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  <m:r>
                                <m:rPr>
                                  <m:lit/>
                                </m:rP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kumimoji="1" lang="en-US" altLang="zh-CN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1" lang="en-US" altLang="zh-CN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b>
                              </m:sSub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kumimoji="1" lang="en-US" altLang="zh-CN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54E1410-F632-A772-0222-FC055305B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214" y="5854237"/>
                <a:ext cx="2618681" cy="324512"/>
              </a:xfrm>
              <a:prstGeom prst="rect">
                <a:avLst/>
              </a:prstGeom>
              <a:blipFill>
                <a:blip r:embed="rId5"/>
                <a:stretch>
                  <a:fillRect l="-3382" b="-3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6BEC1B3-F1E2-2B0E-3A11-BEEF456DAAD2}"/>
                  </a:ext>
                </a:extLst>
              </p:cNvPr>
              <p:cNvSpPr txBox="1"/>
              <p:nvPr/>
            </p:nvSpPr>
            <p:spPr>
              <a:xfrm>
                <a:off x="1055011" y="2033498"/>
                <a:ext cx="56430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介子交换理论，将</a:t>
                </a:r>
                <a14:m>
                  <m:oMath xmlns:m="http://schemas.openxmlformats.org/officeDocument/2006/math">
                    <m:r>
                      <a:rPr kumimoji="1" lang="en-US" altLang="zh-CN" sz="2000" b="0" i="1">
                        <a:latin typeface="Cambria Math" panose="02040503050406030204" pitchFamily="18" charset="0"/>
                      </a:rPr>
                      <m:t>𝐷𝐾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两体系统看成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000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b="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000" b="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kumimoji="1" lang="en-US" altLang="zh-CN" sz="2000" b="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CN" sz="2000" b="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kumimoji="1" lang="en-US" altLang="zh-CN" sz="2000" b="0" i="1">
                        <a:latin typeface="Cambria Math" panose="02040503050406030204" pitchFamily="18" charset="0"/>
                      </a:rPr>
                      <m:t>(2317)</m:t>
                    </m:r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86BEC1B3-F1E2-2B0E-3A11-BEEF456DAA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011" y="2033498"/>
                <a:ext cx="5643083" cy="400110"/>
              </a:xfrm>
              <a:prstGeom prst="rect">
                <a:avLst/>
              </a:prstGeom>
              <a:blipFill>
                <a:blip r:embed="rId6"/>
                <a:stretch>
                  <a:fillRect l="-899" t="-9375" b="-28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F5F2E38-CABD-10E8-0C51-E85AB8194057}"/>
                  </a:ext>
                </a:extLst>
              </p:cNvPr>
              <p:cNvSpPr txBox="1"/>
              <p:nvPr/>
            </p:nvSpPr>
            <p:spPr>
              <a:xfrm>
                <a:off x="8646213" y="5629574"/>
                <a:ext cx="17738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zh-CN" b="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=0.3,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0.5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fm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F5F2E38-CABD-10E8-0C51-E85AB8194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6213" y="5629574"/>
                <a:ext cx="1773884" cy="369332"/>
              </a:xfrm>
              <a:prstGeom prst="rect">
                <a:avLst/>
              </a:prstGeom>
              <a:blipFill>
                <a:blip r:embed="rId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组合 18">
            <a:extLst>
              <a:ext uri="{FF2B5EF4-FFF2-40B4-BE49-F238E27FC236}">
                <a16:creationId xmlns:a16="http://schemas.microsoft.com/office/drawing/2014/main" id="{E53C99B8-DBE7-22F6-2015-4F6B5F58D1B3}"/>
              </a:ext>
            </a:extLst>
          </p:cNvPr>
          <p:cNvGrpSpPr/>
          <p:nvPr/>
        </p:nvGrpSpPr>
        <p:grpSpPr>
          <a:xfrm>
            <a:off x="2107279" y="5545443"/>
            <a:ext cx="2081103" cy="970006"/>
            <a:chOff x="8609978" y="2391652"/>
            <a:chExt cx="2081103" cy="970006"/>
          </a:xfrm>
        </p:grpSpPr>
        <p:cxnSp>
          <p:nvCxnSpPr>
            <p:cNvPr id="38" name="直线连接符 37">
              <a:extLst>
                <a:ext uri="{FF2B5EF4-FFF2-40B4-BE49-F238E27FC236}">
                  <a16:creationId xmlns:a16="http://schemas.microsoft.com/office/drawing/2014/main" id="{10CEE8D0-3FCE-2FA4-4759-C324351CCA0D}"/>
                </a:ext>
              </a:extLst>
            </p:cNvPr>
            <p:cNvCxnSpPr/>
            <p:nvPr/>
          </p:nvCxnSpPr>
          <p:spPr>
            <a:xfrm flipV="1">
              <a:off x="8879909" y="2497390"/>
              <a:ext cx="1519713" cy="730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线连接符 38">
              <a:extLst>
                <a:ext uri="{FF2B5EF4-FFF2-40B4-BE49-F238E27FC236}">
                  <a16:creationId xmlns:a16="http://schemas.microsoft.com/office/drawing/2014/main" id="{7478468C-6215-EF0B-FD0D-52E88905A78F}"/>
                </a:ext>
              </a:extLst>
            </p:cNvPr>
            <p:cNvCxnSpPr/>
            <p:nvPr/>
          </p:nvCxnSpPr>
          <p:spPr>
            <a:xfrm>
              <a:off x="8879909" y="2497390"/>
              <a:ext cx="1519713" cy="730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线连接符 39">
              <a:extLst>
                <a:ext uri="{FF2B5EF4-FFF2-40B4-BE49-F238E27FC236}">
                  <a16:creationId xmlns:a16="http://schemas.microsoft.com/office/drawing/2014/main" id="{FCFC05F2-FEC9-179E-7D8C-C0B5DB1A13FB}"/>
                </a:ext>
              </a:extLst>
            </p:cNvPr>
            <p:cNvCxnSpPr/>
            <p:nvPr/>
          </p:nvCxnSpPr>
          <p:spPr>
            <a:xfrm>
              <a:off x="8879909" y="2862702"/>
              <a:ext cx="151971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B19D165F-9743-3EA6-F40B-CE27DE67F7A2}"/>
                </a:ext>
              </a:extLst>
            </p:cNvPr>
            <p:cNvSpPr/>
            <p:nvPr/>
          </p:nvSpPr>
          <p:spPr>
            <a:xfrm>
              <a:off x="9567765" y="2790702"/>
              <a:ext cx="144000" cy="14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3F054968-EA81-32DD-4F1E-AC354A3448E2}"/>
                    </a:ext>
                  </a:extLst>
                </p:cNvPr>
                <p:cNvSpPr txBox="1"/>
                <p:nvPr/>
              </p:nvSpPr>
              <p:spPr>
                <a:xfrm>
                  <a:off x="8619596" y="3146214"/>
                  <a:ext cx="17793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文本框 41">
                  <a:extLst>
                    <a:ext uri="{FF2B5EF4-FFF2-40B4-BE49-F238E27FC236}">
                      <a16:creationId xmlns:a16="http://schemas.microsoft.com/office/drawing/2014/main" id="{99A00148-1F67-7A98-5B02-5C1DA15C68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9596" y="3146214"/>
                  <a:ext cx="177933" cy="215444"/>
                </a:xfrm>
                <a:prstGeom prst="rect">
                  <a:avLst/>
                </a:prstGeom>
                <a:blipFill>
                  <a:blip r:embed="rId8"/>
                  <a:stretch>
                    <a:fillRect l="-20000" r="-2000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文本框 43">
                  <a:extLst>
                    <a:ext uri="{FF2B5EF4-FFF2-40B4-BE49-F238E27FC236}">
                      <a16:creationId xmlns:a16="http://schemas.microsoft.com/office/drawing/2014/main" id="{D39E4917-DF60-311D-0E42-B3E0BDC78392}"/>
                    </a:ext>
                  </a:extLst>
                </p:cNvPr>
                <p:cNvSpPr txBox="1"/>
                <p:nvPr/>
              </p:nvSpPr>
              <p:spPr>
                <a:xfrm>
                  <a:off x="8609978" y="2757622"/>
                  <a:ext cx="17472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CB011F86-135B-CC4B-7A93-A01E03B801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9978" y="2757622"/>
                  <a:ext cx="174728" cy="215444"/>
                </a:xfrm>
                <a:prstGeom prst="rect">
                  <a:avLst/>
                </a:prstGeom>
                <a:blipFill>
                  <a:blip r:embed="rId9"/>
                  <a:stretch>
                    <a:fillRect l="-20000" r="-20000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文本框 44">
                  <a:extLst>
                    <a:ext uri="{FF2B5EF4-FFF2-40B4-BE49-F238E27FC236}">
                      <a16:creationId xmlns:a16="http://schemas.microsoft.com/office/drawing/2014/main" id="{88A3FC72-430F-3C35-B8B0-CE29ABBF51AD}"/>
                    </a:ext>
                  </a:extLst>
                </p:cNvPr>
                <p:cNvSpPr txBox="1"/>
                <p:nvPr/>
              </p:nvSpPr>
              <p:spPr>
                <a:xfrm>
                  <a:off x="8609978" y="2397166"/>
                  <a:ext cx="24788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zh-CN" sz="1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14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1400" b="1" i="1"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14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文本框 44">
                  <a:extLst>
                    <a:ext uri="{FF2B5EF4-FFF2-40B4-BE49-F238E27FC236}">
                      <a16:creationId xmlns:a16="http://schemas.microsoft.com/office/drawing/2014/main" id="{42A1C6A5-BCEC-E10E-35D2-F3B20B4F68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9978" y="2397166"/>
                  <a:ext cx="247888" cy="215444"/>
                </a:xfrm>
                <a:prstGeom prst="rect">
                  <a:avLst/>
                </a:prstGeom>
                <a:blipFill>
                  <a:blip r:embed="rId10"/>
                  <a:stretch>
                    <a:fillRect l="-20000" t="-5556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8E350FDF-DEA3-191A-3020-1B1E7A086354}"/>
                    </a:ext>
                  </a:extLst>
                </p:cNvPr>
                <p:cNvSpPr txBox="1"/>
                <p:nvPr/>
              </p:nvSpPr>
              <p:spPr>
                <a:xfrm>
                  <a:off x="10463317" y="3146214"/>
                  <a:ext cx="17793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sz="1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D230854D-1AB2-00F1-9DB8-37C1C05B1B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63317" y="3146214"/>
                  <a:ext cx="177933" cy="215444"/>
                </a:xfrm>
                <a:prstGeom prst="rect">
                  <a:avLst/>
                </a:prstGeom>
                <a:blipFill>
                  <a:blip r:embed="rId11"/>
                  <a:stretch>
                    <a:fillRect l="-28571" r="-2142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F368B585-05F4-619B-434A-33AE4288CE6C}"/>
                    </a:ext>
                  </a:extLst>
                </p:cNvPr>
                <p:cNvSpPr txBox="1"/>
                <p:nvPr/>
              </p:nvSpPr>
              <p:spPr>
                <a:xfrm>
                  <a:off x="10453699" y="2764239"/>
                  <a:ext cx="17472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AE5AD649-67F1-FEFE-6416-C9CDEDE2FE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53699" y="2764239"/>
                  <a:ext cx="174728" cy="215444"/>
                </a:xfrm>
                <a:prstGeom prst="rect">
                  <a:avLst/>
                </a:prstGeom>
                <a:blipFill>
                  <a:blip r:embed="rId12"/>
                  <a:stretch>
                    <a:fillRect l="-20000" t="-5556" r="-20000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29DB6210-66BD-003B-7CC1-6C0A638B111B}"/>
                    </a:ext>
                  </a:extLst>
                </p:cNvPr>
                <p:cNvSpPr txBox="1"/>
                <p:nvPr/>
              </p:nvSpPr>
              <p:spPr>
                <a:xfrm>
                  <a:off x="10443193" y="2391652"/>
                  <a:ext cx="24788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zh-CN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kumimoji="1" lang="en-US" altLang="zh-CN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A0107809-F54D-54E8-A31A-19C59558D7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3193" y="2391652"/>
                  <a:ext cx="247888" cy="215444"/>
                </a:xfrm>
                <a:prstGeom prst="rect">
                  <a:avLst/>
                </a:prstGeom>
                <a:blipFill>
                  <a:blip r:embed="rId13"/>
                  <a:stretch>
                    <a:fillRect l="-15000" r="-5000" b="-1111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22004F4-178D-8FFB-EAEB-042E748AB365}"/>
                  </a:ext>
                </a:extLst>
              </p:cNvPr>
              <p:cNvSpPr txBox="1"/>
              <p:nvPr/>
            </p:nvSpPr>
            <p:spPr>
              <a:xfrm>
                <a:off x="8646213" y="6115339"/>
                <a:ext cx="1508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kumimoji="1" lang="zh-CN" altLang="en-US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kumimoji="1" lang="en-US" altLang="zh-CN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kumimoji="1" lang="en-US" altLang="zh-CN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1" lang="en-US" altLang="zh-CN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,+∞]</m:t>
                      </m:r>
                    </m:oMath>
                  </m:oMathPara>
                </a14:m>
                <a:endParaRPr kumimoji="1" lang="zh-CN" altLang="en-US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22004F4-178D-8FFB-EAEB-042E748AB3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6213" y="6115339"/>
                <a:ext cx="1508683" cy="369332"/>
              </a:xfrm>
              <a:prstGeom prst="rect">
                <a:avLst/>
              </a:prstGeom>
              <a:blipFill>
                <a:blip r:embed="rId1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05F41278-130B-8B06-81BC-86B7D46B7B5D}"/>
              </a:ext>
            </a:extLst>
          </p:cNvPr>
          <p:cNvSpPr txBox="1"/>
          <p:nvPr/>
        </p:nvSpPr>
        <p:spPr>
          <a:xfrm>
            <a:off x="1055011" y="4702783"/>
            <a:ext cx="23378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2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接触项相互作用</a:t>
            </a:r>
          </a:p>
        </p:txBody>
      </p: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9ECDFA9E-9D84-810A-984D-6F781F522CDD}"/>
              </a:ext>
            </a:extLst>
          </p:cNvPr>
          <p:cNvCxnSpPr>
            <a:cxnSpLocks/>
          </p:cNvCxnSpPr>
          <p:nvPr/>
        </p:nvCxnSpPr>
        <p:spPr>
          <a:xfrm>
            <a:off x="2379161" y="3212257"/>
            <a:ext cx="198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6BDD94C7-38F2-2519-57F7-1D0A0FC315E3}"/>
              </a:ext>
            </a:extLst>
          </p:cNvPr>
          <p:cNvCxnSpPr>
            <a:cxnSpLocks/>
          </p:cNvCxnSpPr>
          <p:nvPr/>
        </p:nvCxnSpPr>
        <p:spPr>
          <a:xfrm>
            <a:off x="2379161" y="4240957"/>
            <a:ext cx="198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线连接符 15">
            <a:extLst>
              <a:ext uri="{FF2B5EF4-FFF2-40B4-BE49-F238E27FC236}">
                <a16:creationId xmlns:a16="http://schemas.microsoft.com/office/drawing/2014/main" id="{8231080E-5735-2726-D3EC-F30F94BD805D}"/>
              </a:ext>
            </a:extLst>
          </p:cNvPr>
          <p:cNvCxnSpPr>
            <a:cxnSpLocks/>
          </p:cNvCxnSpPr>
          <p:nvPr/>
        </p:nvCxnSpPr>
        <p:spPr>
          <a:xfrm>
            <a:off x="3391132" y="3212257"/>
            <a:ext cx="0" cy="10287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5C5261E-2C26-D62A-5D7D-3599C7BF4484}"/>
                  </a:ext>
                </a:extLst>
              </p:cNvPr>
              <p:cNvSpPr txBox="1"/>
              <p:nvPr/>
            </p:nvSpPr>
            <p:spPr>
              <a:xfrm>
                <a:off x="1969330" y="4085268"/>
                <a:ext cx="4325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1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400" b="1" i="1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14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kumimoji="1" lang="zh-CN" altLang="en-US" sz="1400" b="1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15C5261E-2C26-D62A-5D7D-3599C7BF4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330" y="4085268"/>
                <a:ext cx="432554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F0300B46-4DF6-3142-B78F-7177E4D7262A}"/>
                  </a:ext>
                </a:extLst>
              </p:cNvPr>
              <p:cNvSpPr txBox="1"/>
              <p:nvPr/>
            </p:nvSpPr>
            <p:spPr>
              <a:xfrm>
                <a:off x="4413161" y="3037918"/>
                <a:ext cx="2931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kumimoji="1" lang="zh-CN" altLang="en-US" sz="1400" b="1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F0300B46-4DF6-3142-B78F-7177E4D72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161" y="3037918"/>
                <a:ext cx="293112" cy="307777"/>
              </a:xfrm>
              <a:prstGeom prst="rect">
                <a:avLst/>
              </a:prstGeom>
              <a:blipFill>
                <a:blip r:embed="rId16"/>
                <a:stretch>
                  <a:fillRect r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B62BE45-D460-6F17-FE5B-88FF04DFA19D}"/>
                  </a:ext>
                </a:extLst>
              </p:cNvPr>
              <p:cNvSpPr txBox="1"/>
              <p:nvPr/>
            </p:nvSpPr>
            <p:spPr>
              <a:xfrm>
                <a:off x="1414647" y="3037919"/>
                <a:ext cx="108818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kumimoji="1" lang="en-US" altLang="zh-CN" sz="1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400" b="1" i="1" smtClean="0">
                          <a:latin typeface="Cambria Math" panose="02040503050406030204" pitchFamily="18" charset="0"/>
                        </a:rPr>
                        <m:t>𝟐𝟑𝟏𝟕</m:t>
                      </m:r>
                      <m:r>
                        <a:rPr kumimoji="1" lang="en-US" altLang="zh-CN" sz="1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1400" b="1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B62BE45-D460-6F17-FE5B-88FF04DFA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647" y="3037919"/>
                <a:ext cx="1088183" cy="307777"/>
              </a:xfrm>
              <a:prstGeom prst="rect">
                <a:avLst/>
              </a:prstGeom>
              <a:blipFill>
                <a:blip r:embed="rId17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553346C-CD3A-BB60-E50E-5171E7467696}"/>
                  </a:ext>
                </a:extLst>
              </p:cNvPr>
              <p:cNvSpPr txBox="1"/>
              <p:nvPr/>
            </p:nvSpPr>
            <p:spPr>
              <a:xfrm>
                <a:off x="4453423" y="4086812"/>
                <a:ext cx="1088183" cy="3107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1400" b="1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4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kumimoji="1" lang="en-US" altLang="zh-CN" sz="1400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kumimoji="1" lang="en-US" altLang="zh-CN" sz="1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400" b="1" i="1" smtClean="0">
                          <a:latin typeface="Cambria Math" panose="02040503050406030204" pitchFamily="18" charset="0"/>
                        </a:rPr>
                        <m:t>𝟐𝟑𝟏𝟕</m:t>
                      </m:r>
                      <m:r>
                        <a:rPr kumimoji="1" lang="en-US" altLang="zh-CN" sz="1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1400" b="1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7553346C-CD3A-BB60-E50E-5171E7467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423" y="4086812"/>
                <a:ext cx="1088183" cy="310726"/>
              </a:xfrm>
              <a:prstGeom prst="rect">
                <a:avLst/>
              </a:prstGeom>
              <a:blipFill>
                <a:blip r:embed="rId18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椭圆 58">
            <a:extLst>
              <a:ext uri="{FF2B5EF4-FFF2-40B4-BE49-F238E27FC236}">
                <a16:creationId xmlns:a16="http://schemas.microsoft.com/office/drawing/2014/main" id="{A83C75AD-ACFC-DD11-CFD4-B8218BB82961}"/>
              </a:ext>
            </a:extLst>
          </p:cNvPr>
          <p:cNvSpPr/>
          <p:nvPr/>
        </p:nvSpPr>
        <p:spPr>
          <a:xfrm>
            <a:off x="3337132" y="3158465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/>
          </a:p>
        </p:txBody>
      </p:sp>
      <p:sp>
        <p:nvSpPr>
          <p:cNvPr id="61" name="椭圆 60">
            <a:extLst>
              <a:ext uri="{FF2B5EF4-FFF2-40B4-BE49-F238E27FC236}">
                <a16:creationId xmlns:a16="http://schemas.microsoft.com/office/drawing/2014/main" id="{4AF9165F-578B-6A0A-59E8-D68967C273C3}"/>
              </a:ext>
            </a:extLst>
          </p:cNvPr>
          <p:cNvSpPr/>
          <p:nvPr/>
        </p:nvSpPr>
        <p:spPr>
          <a:xfrm>
            <a:off x="3337132" y="4181932"/>
            <a:ext cx="108000" cy="108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7C37A03C-D355-7673-1FFD-B5E71EE7CA2A}"/>
                  </a:ext>
                </a:extLst>
              </p:cNvPr>
              <p:cNvSpPr txBox="1"/>
              <p:nvPr/>
            </p:nvSpPr>
            <p:spPr>
              <a:xfrm>
                <a:off x="3414901" y="3502978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zh-CN" altLang="en-US" b="1" i="1" smtClean="0">
                          <a:latin typeface="Cambria Math" panose="02040503050406030204" pitchFamily="18" charset="0"/>
                        </a:rPr>
                        <m:t>𝜼</m:t>
                      </m:r>
                    </m:oMath>
                  </m:oMathPara>
                </a14:m>
                <a:endParaRPr kumimoji="1" lang="zh-CN" altLang="en-US" b="1" dirty="0"/>
              </a:p>
            </p:txBody>
          </p:sp>
        </mc:Choice>
        <mc:Fallback xmlns=""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7C37A03C-D355-7673-1FFD-B5E71EE7C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901" y="3502978"/>
                <a:ext cx="377026" cy="369332"/>
              </a:xfrm>
              <a:prstGeom prst="rect">
                <a:avLst/>
              </a:prstGeom>
              <a:blipFill>
                <a:blip r:embed="rId21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5EA0C127-1F60-95C7-E8C6-1A6123F40D6D}"/>
                  </a:ext>
                </a:extLst>
              </p:cNvPr>
              <p:cNvSpPr txBox="1"/>
              <p:nvPr/>
            </p:nvSpPr>
            <p:spPr>
              <a:xfrm>
                <a:off x="5865720" y="2672631"/>
                <a:ext cx="5127045" cy="7273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=±</m:t>
                          </m:r>
                        </m:sup>
                      </m:sSubSup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=∓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kumimoji="1" lang="zh-CN" alt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sSubSup>
                        <m:sSub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𝑚𝑟</m:t>
                                  </m:r>
                                </m:sup>
                              </m:s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kumimoji="1" lang="el-GR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Λ</m:t>
                                  </m:r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l-GR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l-GR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l-GR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Λ</m:t>
                                  </m:r>
                                </m:e>
                                <m:sup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m:rPr>
                                  <m:sty m:val="p"/>
                                </m:rPr>
                                <a:rPr kumimoji="1" lang="el-GR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kumimoji="1" lang="el-GR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Λ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𝑟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5EA0C127-1F60-95C7-E8C6-1A6123F40D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720" y="2672631"/>
                <a:ext cx="5127045" cy="727379"/>
              </a:xfrm>
              <a:prstGeom prst="rect">
                <a:avLst/>
              </a:prstGeom>
              <a:blipFill>
                <a:blip r:embed="rId22"/>
                <a:stretch>
                  <a:fillRect b="-5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文本框 64">
                <a:extLst>
                  <a:ext uri="{FF2B5EF4-FFF2-40B4-BE49-F238E27FC236}">
                    <a16:creationId xmlns:a16="http://schemas.microsoft.com/office/drawing/2014/main" id="{99BFC544-0D22-8475-E57C-E6FE64481A67}"/>
                  </a:ext>
                </a:extLst>
              </p:cNvPr>
              <p:cNvSpPr txBox="1"/>
              <p:nvPr/>
            </p:nvSpPr>
            <p:spPr>
              <a:xfrm>
                <a:off x="6058294" y="3564566"/>
                <a:ext cx="2439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kumimoji="1" lang="en-US" altLang="zh-CN" i="1" dirty="0" smtClean="0">
                        <a:latin typeface="Cambria Math" panose="02040503050406030204" pitchFamily="18" charset="0"/>
                      </a:rPr>
                      <m:t>=−</m:t>
                    </m:r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：排斥相互作用</a:t>
                </a:r>
              </a:p>
            </p:txBody>
          </p:sp>
        </mc:Choice>
        <mc:Fallback xmlns="">
          <p:sp>
            <p:nvSpPr>
              <p:cNvPr id="65" name="文本框 64">
                <a:extLst>
                  <a:ext uri="{FF2B5EF4-FFF2-40B4-BE49-F238E27FC236}">
                    <a16:creationId xmlns:a16="http://schemas.microsoft.com/office/drawing/2014/main" id="{99BFC544-0D22-8475-E57C-E6FE64481A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294" y="3564566"/>
                <a:ext cx="2439450" cy="369332"/>
              </a:xfrm>
              <a:prstGeom prst="rect">
                <a:avLst/>
              </a:prstGeom>
              <a:blipFill>
                <a:blip r:embed="rId23"/>
                <a:stretch>
                  <a:fillRect t="-6667" r="-518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AE36B89A-9401-F8F3-3BA9-659AC6D740AA}"/>
                  </a:ext>
                </a:extLst>
              </p:cNvPr>
              <p:cNvSpPr txBox="1"/>
              <p:nvPr/>
            </p:nvSpPr>
            <p:spPr>
              <a:xfrm>
                <a:off x="6058294" y="4008270"/>
                <a:ext cx="24229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kumimoji="1" lang="en-US" altLang="zh-CN" i="1" dirty="0" smtClean="0">
                        <a:latin typeface="Cambria Math" panose="02040503050406030204" pitchFamily="18" charset="0"/>
                      </a:rPr>
                      <m:t>=+</m:t>
                    </m:r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：吸引相互作用</a:t>
                </a:r>
              </a:p>
            </p:txBody>
          </p:sp>
        </mc:Choice>
        <mc:Fallback xmlns=""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AE36B89A-9401-F8F3-3BA9-659AC6D740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8294" y="4008270"/>
                <a:ext cx="2422971" cy="369332"/>
              </a:xfrm>
              <a:prstGeom prst="rect">
                <a:avLst/>
              </a:prstGeom>
              <a:blipFill>
                <a:blip r:embed="rId24"/>
                <a:stretch>
                  <a:fillRect t="-6667" r="-1571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文本框 67">
            <a:extLst>
              <a:ext uri="{FF2B5EF4-FFF2-40B4-BE49-F238E27FC236}">
                <a16:creationId xmlns:a16="http://schemas.microsoft.com/office/drawing/2014/main" id="{6FB719C7-438A-5EFC-7CE2-E26DA73827F6}"/>
              </a:ext>
            </a:extLst>
          </p:cNvPr>
          <p:cNvSpPr txBox="1"/>
          <p:nvPr/>
        </p:nvSpPr>
        <p:spPr>
          <a:xfrm>
            <a:off x="10190032" y="6118922"/>
            <a:ext cx="1586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排斥相互作用</a:t>
            </a: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08A2A1C1-429C-FB6D-A642-A79D033DBFA8}"/>
              </a:ext>
            </a:extLst>
          </p:cNvPr>
          <p:cNvSpPr txBox="1"/>
          <p:nvPr/>
        </p:nvSpPr>
        <p:spPr>
          <a:xfrm>
            <a:off x="6733126" y="1864829"/>
            <a:ext cx="3496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L.L Shen et al.,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EPJC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70, 183 (2010)</a:t>
            </a:r>
            <a:endParaRPr lang="en-US" altLang="zh-CN" sz="16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T.W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Wu</a:t>
            </a: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et al., PRL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135 (2025) 3, 031902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21837C06-347D-E277-43E5-4FDB60407653}"/>
              </a:ext>
            </a:extLst>
          </p:cNvPr>
          <p:cNvSpPr txBox="1"/>
          <p:nvPr/>
        </p:nvSpPr>
        <p:spPr>
          <a:xfrm>
            <a:off x="684602" y="1472891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kumimoji="1"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三体相互作用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AD123B48-F0C7-B9CB-043E-1600CFDC9975}"/>
                  </a:ext>
                </a:extLst>
              </p:cNvPr>
              <p:cNvSpPr txBox="1"/>
              <p:nvPr/>
            </p:nvSpPr>
            <p:spPr>
              <a:xfrm>
                <a:off x="1928286" y="2539624"/>
                <a:ext cx="2952146" cy="3420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kumimoji="1" lang="en-US" altLang="zh-CN" sz="1600" b="1" i="1">
                          <a:latin typeface="Cambria Math" panose="02040503050406030204" pitchFamily="18" charset="0"/>
                        </a:rPr>
                        <m:t>𝑫𝑲</m:t>
                      </m:r>
                      <m:r>
                        <a:rPr kumimoji="1" lang="en-US" altLang="zh-CN" sz="1600" b="1" i="1">
                          <a:latin typeface="Cambria Math" panose="02040503050406030204" pitchFamily="18" charset="0"/>
                        </a:rPr>
                        <m:t>   →   </m:t>
                      </m:r>
                      <m:sSub>
                        <m:sSubPr>
                          <m:ctrlP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</m:acc>
                      <m:acc>
                        <m:accPr>
                          <m:chr m:val="̅"/>
                          <m:ctrlP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</m:acc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AD123B48-F0C7-B9CB-043E-1600CFDC99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8286" y="2539624"/>
                <a:ext cx="2952146" cy="342017"/>
              </a:xfrm>
              <a:prstGeom prst="rect">
                <a:avLst/>
              </a:prstGeom>
              <a:blipFill>
                <a:blip r:embed="rId25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69B2465-6691-7EE6-A76E-917019580D20}"/>
                  </a:ext>
                </a:extLst>
              </p:cNvPr>
              <p:cNvSpPr txBox="1"/>
              <p:nvPr/>
            </p:nvSpPr>
            <p:spPr>
              <a:xfrm>
                <a:off x="2037743" y="40738"/>
                <a:ext cx="12270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kumimoji="1" lang="en-US" altLang="zh-CN" sz="2800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</a:rPr>
                        <m:t>𝑫𝑲</m:t>
                      </m:r>
                    </m:oMath>
                  </m:oMathPara>
                </a14:m>
                <a:endParaRPr kumimoji="1" lang="zh-CN" altLang="en-US" sz="2800" dirty="0">
                  <a:solidFill>
                    <a:srgbClr val="1F5BAC"/>
                  </a:solidFill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69B2465-6691-7EE6-A76E-917019580D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743" y="40738"/>
                <a:ext cx="122706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任意形状 6">
            <a:extLst>
              <a:ext uri="{FF2B5EF4-FFF2-40B4-BE49-F238E27FC236}">
                <a16:creationId xmlns:a16="http://schemas.microsoft.com/office/drawing/2014/main" id="{F9A58D6D-DBCA-46CF-C94D-5F20C45F70CB}"/>
              </a:ext>
            </a:extLst>
          </p:cNvPr>
          <p:cNvSpPr/>
          <p:nvPr/>
        </p:nvSpPr>
        <p:spPr>
          <a:xfrm>
            <a:off x="366675" y="60832"/>
            <a:ext cx="1540271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结果讨论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8756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0ADB4-F945-376A-DE9B-91BAAE92B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C89C956-9EF5-AD8A-0430-769245F3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51C54D1-4DEB-FA63-DBF7-1352CCB8EB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46" y="1393436"/>
            <a:ext cx="5413449" cy="41060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08DA9-CCC6-F96F-E7A9-6FB68030C1B2}"/>
                  </a:ext>
                </a:extLst>
              </p:cNvPr>
              <p:cNvSpPr txBox="1"/>
              <p:nvPr/>
            </p:nvSpPr>
            <p:spPr>
              <a:xfrm>
                <a:off x="366674" y="827554"/>
                <a:ext cx="6567054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p"/>
                </a:pPr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𝑷𝑪</m:t>
                        </m:r>
                      </m:sup>
                    </m:sSup>
                    <m:r>
                      <a:rPr kumimoji="1" lang="en-US" altLang="zh-CN" sz="2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kumimoji="1" lang="en-US" altLang="zh-CN" sz="2400" b="1" i="1" smtClean="0">
                        <a:latin typeface="Cambria Math" panose="02040503050406030204" pitchFamily="18" charset="0"/>
                      </a:rPr>
                      <m:t>𝑫𝑲</m:t>
                    </m:r>
                    <m:r>
                      <a:rPr kumimoji="1" lang="zh-CN" altLang="en-US" sz="2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系统束缚能与均方根半径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7508DA9-CCC6-F96F-E7A9-6FB68030C1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74" y="827554"/>
                <a:ext cx="6567054" cy="470000"/>
              </a:xfrm>
              <a:prstGeom prst="rect">
                <a:avLst/>
              </a:prstGeom>
              <a:blipFill>
                <a:blip r:embed="rId5"/>
                <a:stretch>
                  <a:fillRect l="-1158" t="-7895" r="-579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1F5436F-E9E5-8D00-2849-D720517DFBA1}"/>
                  </a:ext>
                </a:extLst>
              </p:cNvPr>
              <p:cNvSpPr txBox="1"/>
              <p:nvPr/>
            </p:nvSpPr>
            <p:spPr>
              <a:xfrm>
                <a:off x="7236692" y="4923367"/>
                <a:ext cx="3756093" cy="5688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kumimoji="1" lang="en-US" altLang="zh-CN" sz="16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zh-CN" sz="1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CN" sz="16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1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kumimoji="1" lang="en-US" altLang="zh-CN" sz="1600" b="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kumimoji="1" lang="en-US" altLang="zh-CN" sz="1600" b="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kumimoji="1" lang="en-US" altLang="zh-CN" sz="1600" b="0" i="1">
                                                  <a:latin typeface="Cambria Math" panose="02040503050406030204" pitchFamily="18" charset="0"/>
                                                </a:rPr>
                                                <m:t>𝐷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kumimoji="1" lang="en-US" altLang="zh-CN" sz="1600" b="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1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kumimoji="1" lang="en-US" altLang="zh-CN" sz="1600" b="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kumimoji="1" lang="en-US" altLang="zh-CN" sz="1600" b="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kumimoji="1" lang="en-US" altLang="zh-CN" sz="1600" b="0" i="1">
                                                  <a:latin typeface="Cambria Math" panose="02040503050406030204" pitchFamily="18" charset="0"/>
                                                </a:rPr>
                                                <m:t>𝐷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kumimoji="1" lang="en-US" altLang="zh-CN" sz="1600" b="0" i="1">
                                              <a:latin typeface="Cambria Math" panose="02040503050406030204" pitchFamily="18" charset="0"/>
                                            </a:rPr>
                                            <m:t>𝑠</m:t>
                                          </m:r>
                                        </m:sub>
                                      </m:sSub>
                                      <m: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CN" sz="16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zh-CN" sz="1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  <m:t>𝐷𝐾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CN" sz="1600" b="0" i="1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kumimoji="1" lang="zh-CN" altLang="en-US" sz="1600" b="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kumimoji="1" lang="en-US" altLang="zh-CN" sz="1600" b="0" i="1" smtClean="0">
                          <a:latin typeface="Cambria Math" panose="02040503050406030204" pitchFamily="18" charset="0"/>
                        </a:rPr>
                        <m:t>4%</m:t>
                      </m:r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11F5436F-E9E5-8D00-2849-D720517DFB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692" y="4923367"/>
                <a:ext cx="3756093" cy="568874"/>
              </a:xfrm>
              <a:prstGeom prst="rect">
                <a:avLst/>
              </a:prstGeom>
              <a:blipFill>
                <a:blip r:embed="rId6"/>
                <a:stretch>
                  <a:fillRect l="-1347" t="-2174" r="-1010" b="-8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接箭头连接符 53">
            <a:extLst>
              <a:ext uri="{FF2B5EF4-FFF2-40B4-BE49-F238E27FC236}">
                <a16:creationId xmlns:a16="http://schemas.microsoft.com/office/drawing/2014/main" id="{A581F213-4FC3-B3F4-E4D6-2A82C550F343}"/>
              </a:ext>
            </a:extLst>
          </p:cNvPr>
          <p:cNvCxnSpPr>
            <a:cxnSpLocks/>
            <a:stCxn id="18" idx="5"/>
            <a:endCxn id="16" idx="1"/>
          </p:cNvCxnSpPr>
          <p:nvPr/>
        </p:nvCxnSpPr>
        <p:spPr>
          <a:xfrm>
            <a:off x="1319747" y="6169279"/>
            <a:ext cx="51831" cy="67447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53">
            <a:extLst>
              <a:ext uri="{FF2B5EF4-FFF2-40B4-BE49-F238E27FC236}">
                <a16:creationId xmlns:a16="http://schemas.microsoft.com/office/drawing/2014/main" id="{127713F2-F6EA-222C-B2F9-6A5395D39431}"/>
              </a:ext>
            </a:extLst>
          </p:cNvPr>
          <p:cNvCxnSpPr>
            <a:cxnSpLocks/>
            <a:stCxn id="19" idx="4"/>
            <a:endCxn id="16" idx="7"/>
          </p:cNvCxnSpPr>
          <p:nvPr/>
        </p:nvCxnSpPr>
        <p:spPr>
          <a:xfrm flipH="1">
            <a:off x="1534070" y="6039950"/>
            <a:ext cx="166074" cy="196776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>
            <a:extLst>
              <a:ext uri="{FF2B5EF4-FFF2-40B4-BE49-F238E27FC236}">
                <a16:creationId xmlns:a16="http://schemas.microsoft.com/office/drawing/2014/main" id="{9E8EACE9-88BC-635A-47E5-B916FE1AD57B}"/>
              </a:ext>
            </a:extLst>
          </p:cNvPr>
          <p:cNvSpPr/>
          <p:nvPr/>
        </p:nvSpPr>
        <p:spPr>
          <a:xfrm>
            <a:off x="4629654" y="6065045"/>
            <a:ext cx="229798" cy="2312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EE092DB7-6AEE-9F69-6659-D43B605374D7}"/>
              </a:ext>
            </a:extLst>
          </p:cNvPr>
          <p:cNvSpPr/>
          <p:nvPr/>
        </p:nvSpPr>
        <p:spPr>
          <a:xfrm>
            <a:off x="4843977" y="6296034"/>
            <a:ext cx="229798" cy="23128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805285A2-CE34-4B2B-DB9E-BC8235603195}"/>
              </a:ext>
            </a:extLst>
          </p:cNvPr>
          <p:cNvSpPr/>
          <p:nvPr/>
        </p:nvSpPr>
        <p:spPr>
          <a:xfrm>
            <a:off x="5825135" y="5593348"/>
            <a:ext cx="229798" cy="23128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箭头连接符 53">
            <a:extLst>
              <a:ext uri="{FF2B5EF4-FFF2-40B4-BE49-F238E27FC236}">
                <a16:creationId xmlns:a16="http://schemas.microsoft.com/office/drawing/2014/main" id="{8CD15398-C336-6239-F83C-A2F7148A0860}"/>
              </a:ext>
            </a:extLst>
          </p:cNvPr>
          <p:cNvCxnSpPr>
            <a:cxnSpLocks/>
            <a:stCxn id="9" idx="5"/>
            <a:endCxn id="10" idx="1"/>
          </p:cNvCxnSpPr>
          <p:nvPr/>
        </p:nvCxnSpPr>
        <p:spPr>
          <a:xfrm>
            <a:off x="4825799" y="6262457"/>
            <a:ext cx="51831" cy="67447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08A1A11-192D-8EAB-B3F8-1F0054E54709}"/>
                  </a:ext>
                </a:extLst>
              </p:cNvPr>
              <p:cNvSpPr txBox="1"/>
              <p:nvPr/>
            </p:nvSpPr>
            <p:spPr>
              <a:xfrm>
                <a:off x="4551421" y="6023871"/>
                <a:ext cx="386264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08A1A11-192D-8EAB-B3F8-1F0054E54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1421" y="6023871"/>
                <a:ext cx="386264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30230AB-5F5C-98D1-FE49-824F0D2931EE}"/>
                  </a:ext>
                </a:extLst>
              </p:cNvPr>
              <p:cNvSpPr txBox="1"/>
              <p:nvPr/>
            </p:nvSpPr>
            <p:spPr>
              <a:xfrm>
                <a:off x="4803352" y="6262457"/>
                <a:ext cx="311753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D30230AB-5F5C-98D1-FE49-824F0D293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352" y="6262457"/>
                <a:ext cx="311753" cy="338554"/>
              </a:xfrm>
              <a:prstGeom prst="rect">
                <a:avLst/>
              </a:prstGeom>
              <a:blipFill>
                <a:blip r:embed="rId9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62D3FAC-DCEC-B7A7-FE14-37AEC9ADD2AB}"/>
                  </a:ext>
                </a:extLst>
              </p:cNvPr>
              <p:cNvSpPr txBox="1"/>
              <p:nvPr/>
            </p:nvSpPr>
            <p:spPr>
              <a:xfrm>
                <a:off x="5737523" y="5539712"/>
                <a:ext cx="426202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62D3FAC-DCEC-B7A7-FE14-37AEC9ADD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7523" y="5539712"/>
                <a:ext cx="426202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椭圆 15">
            <a:extLst>
              <a:ext uri="{FF2B5EF4-FFF2-40B4-BE49-F238E27FC236}">
                <a16:creationId xmlns:a16="http://schemas.microsoft.com/office/drawing/2014/main" id="{B542ECDC-48F3-7006-8EDC-F10D70FBEBF7}"/>
              </a:ext>
            </a:extLst>
          </p:cNvPr>
          <p:cNvSpPr/>
          <p:nvPr/>
        </p:nvSpPr>
        <p:spPr>
          <a:xfrm>
            <a:off x="1337925" y="6202856"/>
            <a:ext cx="229798" cy="23128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箭头连接符 53">
            <a:extLst>
              <a:ext uri="{FF2B5EF4-FFF2-40B4-BE49-F238E27FC236}">
                <a16:creationId xmlns:a16="http://schemas.microsoft.com/office/drawing/2014/main" id="{D4F07CCA-A535-C762-CDAB-C927D673AC88}"/>
              </a:ext>
            </a:extLst>
          </p:cNvPr>
          <p:cNvCxnSpPr>
            <a:cxnSpLocks/>
            <a:stCxn id="19" idx="2"/>
            <a:endCxn id="18" idx="7"/>
          </p:cNvCxnSpPr>
          <p:nvPr/>
        </p:nvCxnSpPr>
        <p:spPr>
          <a:xfrm flipH="1">
            <a:off x="1319747" y="5924309"/>
            <a:ext cx="265498" cy="81428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椭圆 17">
            <a:extLst>
              <a:ext uri="{FF2B5EF4-FFF2-40B4-BE49-F238E27FC236}">
                <a16:creationId xmlns:a16="http://schemas.microsoft.com/office/drawing/2014/main" id="{78A9F9EE-7645-8F11-8AF6-E73E62DE929F}"/>
              </a:ext>
            </a:extLst>
          </p:cNvPr>
          <p:cNvSpPr/>
          <p:nvPr/>
        </p:nvSpPr>
        <p:spPr>
          <a:xfrm>
            <a:off x="1123602" y="5971867"/>
            <a:ext cx="229798" cy="2312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08B27BAD-55CA-9E10-8F61-FC355FAAE0B2}"/>
              </a:ext>
            </a:extLst>
          </p:cNvPr>
          <p:cNvSpPr/>
          <p:nvPr/>
        </p:nvSpPr>
        <p:spPr>
          <a:xfrm>
            <a:off x="1585245" y="5808668"/>
            <a:ext cx="229798" cy="23128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C54CE78-41A6-459C-A63C-A5CA56E45B08}"/>
                  </a:ext>
                </a:extLst>
              </p:cNvPr>
              <p:cNvSpPr txBox="1"/>
              <p:nvPr/>
            </p:nvSpPr>
            <p:spPr>
              <a:xfrm>
                <a:off x="1048382" y="5935020"/>
                <a:ext cx="386264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C54CE78-41A6-459C-A63C-A5CA56E45B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382" y="5935020"/>
                <a:ext cx="386264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66270D1-8CBB-A448-091D-98921458442B}"/>
                  </a:ext>
                </a:extLst>
              </p:cNvPr>
              <p:cNvSpPr txBox="1"/>
              <p:nvPr/>
            </p:nvSpPr>
            <p:spPr>
              <a:xfrm>
                <a:off x="1286234" y="6151761"/>
                <a:ext cx="311753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66270D1-8CBB-A448-091D-989214584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6234" y="6151761"/>
                <a:ext cx="311753" cy="338554"/>
              </a:xfrm>
              <a:prstGeom prst="rect">
                <a:avLst/>
              </a:prstGeom>
              <a:blipFill>
                <a:blip r:embed="rId12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F14CAB1E-CC4C-9CF2-516E-C77811BD945D}"/>
                  </a:ext>
                </a:extLst>
              </p:cNvPr>
              <p:cNvSpPr txBox="1"/>
              <p:nvPr/>
            </p:nvSpPr>
            <p:spPr>
              <a:xfrm>
                <a:off x="1509866" y="5755032"/>
                <a:ext cx="426202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F14CAB1E-CC4C-9CF2-516E-C77811BD9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866" y="5755032"/>
                <a:ext cx="426202" cy="3385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椭圆 22">
            <a:extLst>
              <a:ext uri="{FF2B5EF4-FFF2-40B4-BE49-F238E27FC236}">
                <a16:creationId xmlns:a16="http://schemas.microsoft.com/office/drawing/2014/main" id="{052B8371-568F-66E9-4BEA-101FAAFE7018}"/>
              </a:ext>
            </a:extLst>
          </p:cNvPr>
          <p:cNvSpPr>
            <a:spLocks/>
          </p:cNvSpPr>
          <p:nvPr/>
        </p:nvSpPr>
        <p:spPr>
          <a:xfrm rot="19813474">
            <a:off x="1032707" y="5677375"/>
            <a:ext cx="943369" cy="808190"/>
          </a:xfrm>
          <a:prstGeom prst="ellipse">
            <a:avLst/>
          </a:prstGeom>
          <a:solidFill>
            <a:schemeClr val="accent6">
              <a:lumMod val="60000"/>
              <a:lumOff val="40000"/>
              <a:alpha val="28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 dirty="0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E607F0CC-DFD4-BE0C-0322-8D852FCCB220}"/>
              </a:ext>
            </a:extLst>
          </p:cNvPr>
          <p:cNvSpPr>
            <a:spLocks/>
          </p:cNvSpPr>
          <p:nvPr/>
        </p:nvSpPr>
        <p:spPr>
          <a:xfrm rot="13500955">
            <a:off x="4516647" y="6064202"/>
            <a:ext cx="670134" cy="474613"/>
          </a:xfrm>
          <a:prstGeom prst="ellipse">
            <a:avLst/>
          </a:prstGeom>
          <a:solidFill>
            <a:schemeClr val="accent6">
              <a:lumMod val="60000"/>
              <a:lumOff val="40000"/>
              <a:alpha val="28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 dirty="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23F60ABF-5E49-A715-D58A-1C7F6018F315}"/>
              </a:ext>
            </a:extLst>
          </p:cNvPr>
          <p:cNvSpPr/>
          <p:nvPr/>
        </p:nvSpPr>
        <p:spPr>
          <a:xfrm rot="20009472">
            <a:off x="4411453" y="5500193"/>
            <a:ext cx="1817121" cy="1060506"/>
          </a:xfrm>
          <a:prstGeom prst="ellipse">
            <a:avLst/>
          </a:prstGeom>
          <a:noFill/>
          <a:ln w="28575">
            <a:solidFill>
              <a:srgbClr val="1F5BAC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F89A4FD2-B5CF-3FF6-00F9-15A5C9C1BCF7}"/>
              </a:ext>
            </a:extLst>
          </p:cNvPr>
          <p:cNvSpPr txBox="1"/>
          <p:nvPr/>
        </p:nvSpPr>
        <p:spPr>
          <a:xfrm rot="19930903">
            <a:off x="4753138" y="5563622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GEM</a:t>
            </a:r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空间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7DF1AD0-94E5-58EF-97E6-DD69B2E8A917}"/>
              </a:ext>
            </a:extLst>
          </p:cNvPr>
          <p:cNvSpPr txBox="1"/>
          <p:nvPr/>
        </p:nvSpPr>
        <p:spPr>
          <a:xfrm>
            <a:off x="6307754" y="2080409"/>
            <a:ext cx="5884246" cy="417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kumimoji="1"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束缚能随着三体力增强变小，逐渐趋于</a:t>
            </a:r>
            <a:r>
              <a:rPr kumimoji="1"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DK</a:t>
            </a:r>
            <a:r>
              <a:rPr kumimoji="1"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两体束缚能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03BE3F31-FD9D-46B2-01C7-307073ABBC74}"/>
                  </a:ext>
                </a:extLst>
              </p:cNvPr>
              <p:cNvSpPr txBox="1"/>
              <p:nvPr/>
            </p:nvSpPr>
            <p:spPr>
              <a:xfrm>
                <a:off x="6307754" y="2688184"/>
                <a:ext cx="4611355" cy="4193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CN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kumimoji="1" lang="en-US" altLang="zh-CN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CN" b="1" i="1" smtClean="0">
                                        <a:latin typeface="Cambria Math" panose="02040503050406030204" pitchFamily="18" charset="0"/>
                                      </a:rPr>
                                      <m:t>𝑫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kumimoji="1" lang="en-US" altLang="zh-CN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  <m: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sub>
                        </m:sSub>
                      </m:e>
                    </m:d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~</m:t>
                    </m:r>
                    <m:d>
                      <m:dPr>
                        <m:begChr m:val="⟨"/>
                        <m:endChr m:val="⟩"/>
                        <m:ctrlP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sSub>
                              <m:sSubPr>
                                <m:ctrlPr>
                                  <a:rPr kumimoji="1" lang="en-US" altLang="zh-CN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kumimoji="1" lang="en-US" altLang="zh-CN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kumimoji="1" lang="en-US" altLang="zh-CN" b="1" i="1" smtClean="0">
                                        <a:latin typeface="Cambria Math" panose="02040503050406030204" pitchFamily="18" charset="0"/>
                                      </a:rPr>
                                      <m:t>𝑫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kumimoji="1" lang="en-US" altLang="zh-CN" b="1" i="1" smtClean="0">
                                    <a:latin typeface="Cambria Math" panose="02040503050406030204" pitchFamily="18" charset="0"/>
                                  </a:rPr>
                                  <m:t>𝒔</m:t>
                                </m:r>
                              </m:sub>
                            </m:sSub>
                            <m: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sub>
                        </m:sSub>
                      </m:e>
                    </m:d>
                    <m:r>
                      <a:rPr kumimoji="1" lang="zh-CN" altLang="en-US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持续增大，最终趋于发散</a:t>
                </a: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03BE3F31-FD9D-46B2-01C7-307073ABB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754" y="2688184"/>
                <a:ext cx="4611355" cy="419346"/>
              </a:xfrm>
              <a:prstGeom prst="rect">
                <a:avLst/>
              </a:prstGeom>
              <a:blipFill>
                <a:blip r:embed="rId14"/>
                <a:stretch>
                  <a:fillRect l="-824" b="-14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ED7E7A45-4CAB-B6F8-58DC-9D91A87D5276}"/>
                  </a:ext>
                </a:extLst>
              </p:cNvPr>
              <p:cNvSpPr txBox="1"/>
              <p:nvPr/>
            </p:nvSpPr>
            <p:spPr>
              <a:xfrm>
                <a:off x="6307754" y="3322723"/>
                <a:ext cx="485665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足够大的三体力会破坏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kumimoji="1" lang="en-US" altLang="zh-CN" b="1" i="1">
                        <a:latin typeface="Cambria Math" panose="02040503050406030204" pitchFamily="18" charset="0"/>
                      </a:rPr>
                      <m:t>𝑫𝑲</m:t>
                    </m:r>
                  </m:oMath>
                </a14:m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三体束缚态</a:t>
                </a: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ED7E7A45-4CAB-B6F8-58DC-9D91A87D52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754" y="3322723"/>
                <a:ext cx="4856655" cy="369332"/>
              </a:xfrm>
              <a:prstGeom prst="rect">
                <a:avLst/>
              </a:prstGeom>
              <a:blipFill>
                <a:blip r:embed="rId15"/>
                <a:stretch>
                  <a:fillRect l="-783"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直线箭头连接符 30">
            <a:extLst>
              <a:ext uri="{FF2B5EF4-FFF2-40B4-BE49-F238E27FC236}">
                <a16:creationId xmlns:a16="http://schemas.microsoft.com/office/drawing/2014/main" id="{DC47C573-0764-4A77-18DD-ACE5659AD9BB}"/>
              </a:ext>
            </a:extLst>
          </p:cNvPr>
          <p:cNvCxnSpPr/>
          <p:nvPr/>
        </p:nvCxnSpPr>
        <p:spPr>
          <a:xfrm>
            <a:off x="2114478" y="6151761"/>
            <a:ext cx="2155825" cy="175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>
            <a:extLst>
              <a:ext uri="{FF2B5EF4-FFF2-40B4-BE49-F238E27FC236}">
                <a16:creationId xmlns:a16="http://schemas.microsoft.com/office/drawing/2014/main" id="{63DA2388-2A7A-A34A-82D4-79EE1DBD1A47}"/>
              </a:ext>
            </a:extLst>
          </p:cNvPr>
          <p:cNvSpPr txBox="1"/>
          <p:nvPr/>
        </p:nvSpPr>
        <p:spPr>
          <a:xfrm>
            <a:off x="2381911" y="5795746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三体排斥力增强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DC9F5C50-AEBC-D530-FABC-CA6C83ABE006}"/>
                  </a:ext>
                </a:extLst>
              </p:cNvPr>
              <p:cNvSpPr txBox="1"/>
              <p:nvPr/>
            </p:nvSpPr>
            <p:spPr>
              <a:xfrm>
                <a:off x="6723644" y="5858477"/>
                <a:ext cx="53831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kumimoji="1"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r>
                      <a:rPr kumimoji="1"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𝑲</m:t>
                    </m:r>
                    <m:r>
                      <a:rPr kumimoji="1" lang="zh-CN" altLang="en-US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400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三体系统中的三体力贡献非常小</a:t>
                </a: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DC9F5C50-AEBC-D530-FABC-CA6C83ABE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644" y="5858477"/>
                <a:ext cx="5383140" cy="461665"/>
              </a:xfrm>
              <a:prstGeom prst="rect">
                <a:avLst/>
              </a:prstGeom>
              <a:blipFill>
                <a:blip r:embed="rId16"/>
                <a:stretch>
                  <a:fillRect l="-235" t="-10811" r="-706" b="-29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E331B3D-D828-D325-BE7D-90A18660339D}"/>
                  </a:ext>
                </a:extLst>
              </p:cNvPr>
              <p:cNvSpPr txBox="1"/>
              <p:nvPr/>
            </p:nvSpPr>
            <p:spPr>
              <a:xfrm>
                <a:off x="2037743" y="40738"/>
                <a:ext cx="122706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b>
                          <m:r>
                            <a:rPr kumimoji="1" lang="en-US" altLang="zh-CN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kumimoji="1" lang="en-US" altLang="zh-CN" sz="2800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</a:rPr>
                        <m:t>𝑫𝑲</m:t>
                      </m:r>
                    </m:oMath>
                  </m:oMathPara>
                </a14:m>
                <a:endParaRPr kumimoji="1" lang="zh-CN" altLang="en-US" sz="2800" dirty="0">
                  <a:solidFill>
                    <a:srgbClr val="1F5BAC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DE331B3D-D828-D325-BE7D-90A1866033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743" y="40738"/>
                <a:ext cx="1227067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任意形状 33">
            <a:extLst>
              <a:ext uri="{FF2B5EF4-FFF2-40B4-BE49-F238E27FC236}">
                <a16:creationId xmlns:a16="http://schemas.microsoft.com/office/drawing/2014/main" id="{AD156692-0A21-1D04-B94F-F67C92176202}"/>
              </a:ext>
            </a:extLst>
          </p:cNvPr>
          <p:cNvSpPr/>
          <p:nvPr/>
        </p:nvSpPr>
        <p:spPr>
          <a:xfrm>
            <a:off x="366675" y="60832"/>
            <a:ext cx="1540271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结果讨论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436E8903-66CA-5F38-F59E-E47D4302CEDB}"/>
                  </a:ext>
                </a:extLst>
              </p:cNvPr>
              <p:cNvSpPr txBox="1"/>
              <p:nvPr/>
            </p:nvSpPr>
            <p:spPr>
              <a:xfrm>
                <a:off x="6307754" y="3840268"/>
                <a:ext cx="5413449" cy="874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kumimoji="1" lang="en-US" altLang="zh-CN" b="1" i="1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kumimoji="1" lang="en-US" altLang="zh-CN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𝟏𝟎𝟎𝟎</m:t>
                    </m:r>
                    <m:r>
                      <a:rPr kumimoji="1" lang="zh-CN" altLang="en-US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𝐌𝐞𝐕</m:t>
                    </m:r>
                    <m:r>
                      <a:rPr kumimoji="1" lang="zh-CN" altLang="en-US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时三体力不影响</a:t>
                </a:r>
                <a14:m>
                  <m:oMath xmlns:m="http://schemas.openxmlformats.org/officeDocument/2006/math">
                    <m:r>
                      <a:rPr kumimoji="1" lang="zh-CN" altLang="en-US" b="1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kumimoji="1" lang="en-US" altLang="zh-CN" b="1" i="1">
                        <a:latin typeface="Cambria Math" panose="02040503050406030204" pitchFamily="18" charset="0"/>
                      </a:rPr>
                      <m:t>𝑫𝑲</m:t>
                    </m:r>
                  </m:oMath>
                </a14:m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束缚状态，三体力占比不到 </a:t>
                </a:r>
                <a:r>
                  <a:rPr kumimoji="1" lang="en-US" altLang="zh-CN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4%</a:t>
                </a:r>
                <a:endParaRPr kumimoji="1" lang="zh-CN" altLang="en-US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436E8903-66CA-5F38-F59E-E47D4302CE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754" y="3840268"/>
                <a:ext cx="5413449" cy="874407"/>
              </a:xfrm>
              <a:prstGeom prst="rect">
                <a:avLst/>
              </a:prstGeom>
              <a:blipFill>
                <a:blip r:embed="rId18"/>
                <a:stretch>
                  <a:fillRect l="-701" r="-4907" b="-1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31B9A7D3-8A19-C8DB-3E7E-77FE041ECD18}"/>
              </a:ext>
            </a:extLst>
          </p:cNvPr>
          <p:cNvSpPr txBox="1"/>
          <p:nvPr/>
        </p:nvSpPr>
        <p:spPr>
          <a:xfrm>
            <a:off x="589853" y="6403318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束缚态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66FD438-D58A-C6B7-EA80-DC537E33D66E}"/>
              </a:ext>
            </a:extLst>
          </p:cNvPr>
          <p:cNvSpPr txBox="1"/>
          <p:nvPr/>
        </p:nvSpPr>
        <p:spPr>
          <a:xfrm>
            <a:off x="5631247" y="643417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散射态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590241FD-1001-3FC3-6B3B-34D1487EC083}"/>
                  </a:ext>
                </a:extLst>
              </p:cNvPr>
              <p:cNvSpPr txBox="1"/>
              <p:nvPr/>
            </p:nvSpPr>
            <p:spPr>
              <a:xfrm>
                <a:off x="6316444" y="1502671"/>
                <a:ext cx="5884246" cy="417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3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kumimoji="1" lang="en-US" altLang="zh-CN" b="1" i="1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   </a:t>
                </a:r>
                <a14:m>
                  <m:oMath xmlns:m="http://schemas.openxmlformats.org/officeDocument/2006/math"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𝑩</m:t>
                    </m:r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=</m:t>
                    </m:r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𝟒𝟎</m:t>
                    </m:r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</m:t>
                    </m:r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𝟓𝟎</m:t>
                    </m:r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 </m:t>
                    </m:r>
                    <m:r>
                      <a:rPr kumimoji="1" lang="en-US" altLang="zh-CN" b="1" i="0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𝐌𝐞𝐕</m:t>
                    </m:r>
                  </m:oMath>
                </a14:m>
                <a:r>
                  <a:rPr kumimoji="1" lang="en-US" altLang="zh-CN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   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kumimoji="1" lang="en-US" altLang="zh-CN" b="1" i="1" dirty="0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dPr>
                      <m:e>
                        <m:r>
                          <a:rPr kumimoji="1" lang="en-US" altLang="zh-CN" b="1" i="1" dirty="0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𝒓</m:t>
                        </m:r>
                      </m:e>
                    </m:d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=</m:t>
                    </m:r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𝟏</m:t>
                    </m:r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</m:t>
                    </m:r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𝟐</m:t>
                    </m:r>
                    <m:r>
                      <a:rPr kumimoji="1" lang="en-US" altLang="zh-CN" b="1" i="1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 </m:t>
                    </m:r>
                    <m:r>
                      <a:rPr kumimoji="1" lang="en-US" altLang="zh-CN" b="1" i="0" dirty="0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𝐟𝐦</m:t>
                    </m:r>
                  </m:oMath>
                </a14:m>
                <a:endParaRPr kumimoji="1" lang="zh-CN" altLang="en-US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590241FD-1001-3FC3-6B3B-34D1487EC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6444" y="1502671"/>
                <a:ext cx="5884246" cy="417358"/>
              </a:xfrm>
              <a:prstGeom prst="rect">
                <a:avLst/>
              </a:prstGeom>
              <a:blipFill>
                <a:blip r:embed="rId19"/>
                <a:stretch>
                  <a:fillRect l="-647" b="-14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327086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BF39A44-B412-F632-10A4-3BB8C380E75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730" y="0"/>
            <a:ext cx="7481453" cy="685799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58DECF-2E44-D423-0E09-799FE0C1698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8091"/>
          <a:stretch>
            <a:fillRect/>
          </a:stretch>
        </p:blipFill>
        <p:spPr>
          <a:xfrm>
            <a:off x="0" y="0"/>
            <a:ext cx="541291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effectLst/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F9580E2-A8BE-E6EE-D68F-7E6BA89DFE2E}"/>
              </a:ext>
            </a:extLst>
          </p:cNvPr>
          <p:cNvSpPr/>
          <p:nvPr/>
        </p:nvSpPr>
        <p:spPr>
          <a:xfrm>
            <a:off x="-1" y="0"/>
            <a:ext cx="541291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6000">
                <a:schemeClr val="bg1">
                  <a:lumMod val="0"/>
                  <a:lumOff val="10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9A462A9-29E9-1CCA-6D77-E2B90385A6C7}"/>
              </a:ext>
            </a:extLst>
          </p:cNvPr>
          <p:cNvSpPr txBox="1"/>
          <p:nvPr/>
        </p:nvSpPr>
        <p:spPr>
          <a:xfrm>
            <a:off x="6374719" y="813802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3A2E46D-9F13-373B-BCAD-AFF83CD2C95E}"/>
              </a:ext>
            </a:extLst>
          </p:cNvPr>
          <p:cNvSpPr txBox="1"/>
          <p:nvPr/>
        </p:nvSpPr>
        <p:spPr>
          <a:xfrm>
            <a:off x="915861" y="1001270"/>
            <a:ext cx="25426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 录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AF63915-A784-CF76-682B-D8D5F1D9D4AB}"/>
              </a:ext>
            </a:extLst>
          </p:cNvPr>
          <p:cNvSpPr txBox="1"/>
          <p:nvPr/>
        </p:nvSpPr>
        <p:spPr>
          <a:xfrm>
            <a:off x="8172943" y="813802"/>
            <a:ext cx="198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CCD05EE-A8A2-64D8-44FF-CFEF0B804F32}"/>
              </a:ext>
            </a:extLst>
          </p:cNvPr>
          <p:cNvSpPr txBox="1"/>
          <p:nvPr/>
        </p:nvSpPr>
        <p:spPr>
          <a:xfrm>
            <a:off x="6374719" y="2201878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BD10F16-45DF-5DD4-0F72-B6A3A139A947}"/>
              </a:ext>
            </a:extLst>
          </p:cNvPr>
          <p:cNvSpPr txBox="1"/>
          <p:nvPr/>
        </p:nvSpPr>
        <p:spPr>
          <a:xfrm>
            <a:off x="8172943" y="2201878"/>
            <a:ext cx="198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理论框架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D85A337-5F50-3A96-3D57-EE4B2E4C448F}"/>
              </a:ext>
            </a:extLst>
          </p:cNvPr>
          <p:cNvSpPr txBox="1"/>
          <p:nvPr/>
        </p:nvSpPr>
        <p:spPr>
          <a:xfrm>
            <a:off x="6374719" y="3589954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8AB8F41-35AF-0798-BA87-3C7AA2D1CC4E}"/>
              </a:ext>
            </a:extLst>
          </p:cNvPr>
          <p:cNvSpPr txBox="1"/>
          <p:nvPr/>
        </p:nvSpPr>
        <p:spPr>
          <a:xfrm>
            <a:off x="8172943" y="3589954"/>
            <a:ext cx="2030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结果讨论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36AD07F-0721-A49F-BA08-784647B6135A}"/>
              </a:ext>
            </a:extLst>
          </p:cNvPr>
          <p:cNvSpPr txBox="1"/>
          <p:nvPr/>
        </p:nvSpPr>
        <p:spPr>
          <a:xfrm>
            <a:off x="6374719" y="4978030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93A4C5DC-004D-F2B9-6C75-703904A59350}"/>
              </a:ext>
            </a:extLst>
          </p:cNvPr>
          <p:cNvSpPr txBox="1"/>
          <p:nvPr/>
        </p:nvSpPr>
        <p:spPr>
          <a:xfrm>
            <a:off x="8172943" y="5147308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总结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9E6E5AE6-CAA4-8B34-076D-29FA2D63FF98}"/>
              </a:ext>
            </a:extLst>
          </p:cNvPr>
          <p:cNvSpPr txBox="1"/>
          <p:nvPr/>
        </p:nvSpPr>
        <p:spPr>
          <a:xfrm>
            <a:off x="8172943" y="1355213"/>
            <a:ext cx="3300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奇特强子态    少体强子分子态    三体力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62B6F7B-043B-10B8-2AF4-A3CBDBEA5D0B}"/>
              </a:ext>
            </a:extLst>
          </p:cNvPr>
          <p:cNvSpPr txBox="1"/>
          <p:nvPr/>
        </p:nvSpPr>
        <p:spPr>
          <a:xfrm>
            <a:off x="8172943" y="2743289"/>
            <a:ext cx="2856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高斯基展开法   重夸克自旋对称性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ED0C956-A7F6-646A-1F13-D39213443460}"/>
                  </a:ext>
                </a:extLst>
              </p:cNvPr>
              <p:cNvSpPr txBox="1"/>
              <p:nvPr/>
            </p:nvSpPr>
            <p:spPr>
              <a:xfrm>
                <a:off x="8172943" y="4131365"/>
                <a:ext cx="25800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400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1400" b="1" i="1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1400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𝒔</m:t>
                        </m:r>
                      </m:sub>
                    </m:sSub>
                    <m:r>
                      <a:rPr kumimoji="1" lang="en-US" altLang="zh-CN" sz="1400" b="1" i="1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𝑫𝑲</m:t>
                    </m:r>
                  </m:oMath>
                </a14:m>
                <a:r>
                  <a:rPr kumimoji="1" lang="en-US" altLang="zh-CN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400" b="1" i="1" dirty="0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1400" b="1" i="1" dirty="0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dirty="0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en-US" altLang="zh-CN" sz="1400" b="1" i="1" dirty="0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∗</m:t>
                        </m:r>
                      </m:sup>
                    </m:sSup>
                    <m:r>
                      <a:rPr kumimoji="1" lang="en-US" altLang="zh-CN" sz="14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𝑫</m:t>
                    </m:r>
                    <m:r>
                      <a:rPr kumimoji="1" lang="en-US" altLang="zh-CN" sz="14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kumimoji="1" lang="en-US" altLang="zh-CN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kumimoji="1" lang="zh-CN" altLang="en-US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中的三体力影响</a:t>
                </a: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ED0C956-A7F6-646A-1F13-D39213443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943" y="4131365"/>
                <a:ext cx="2580002" cy="307777"/>
              </a:xfrm>
              <a:prstGeom prst="rect">
                <a:avLst/>
              </a:prstGeom>
              <a:blipFill>
                <a:blip r:embed="rId6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461799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1E6F2-71CE-E86A-88AC-05771347D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B003A9A-528A-E629-76E4-E1077254F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273089D-F95B-C512-367F-AF6E096930C0}"/>
                  </a:ext>
                </a:extLst>
              </p:cNvPr>
              <p:cNvSpPr txBox="1"/>
              <p:nvPr/>
            </p:nvSpPr>
            <p:spPr>
              <a:xfrm>
                <a:off x="366674" y="827554"/>
                <a:ext cx="4359720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p"/>
                </a:pPr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𝑷𝑪</m:t>
                        </m:r>
                      </m:sup>
                    </m:sSup>
                    <m:r>
                      <a:rPr kumimoji="1" lang="en-US" altLang="zh-CN" sz="2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−+</m:t>
                        </m:r>
                      </m:sup>
                    </m:sSup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zh-CN" altLang="en-US" sz="24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400" b="1" i="1" smtClean="0">
                        <a:latin typeface="Cambria Math" panose="02040503050406030204" pitchFamily="18" charset="0"/>
                      </a:rPr>
                      <m:t>𝑫</m:t>
                    </m:r>
                    <m:r>
                      <a:rPr kumimoji="1" lang="en-US" altLang="zh-CN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r>
                      <a:rPr kumimoji="1" lang="zh-CN" altLang="en-US" sz="2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三体系统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273089D-F95B-C512-367F-AF6E09693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74" y="827554"/>
                <a:ext cx="4359720" cy="470000"/>
              </a:xfrm>
              <a:prstGeom prst="rect">
                <a:avLst/>
              </a:prstGeom>
              <a:blipFill>
                <a:blip r:embed="rId4"/>
                <a:stretch>
                  <a:fillRect l="-1744" t="-7895" r="-1453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>
            <a:extLst>
              <a:ext uri="{FF2B5EF4-FFF2-40B4-BE49-F238E27FC236}">
                <a16:creationId xmlns:a16="http://schemas.microsoft.com/office/drawing/2014/main" id="{F7D426A0-A2C0-12BE-CB8D-B27795627EFB}"/>
              </a:ext>
            </a:extLst>
          </p:cNvPr>
          <p:cNvSpPr txBox="1"/>
          <p:nvPr/>
        </p:nvSpPr>
        <p:spPr>
          <a:xfrm>
            <a:off x="744872" y="1564424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kumimoji="1"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两体相互作用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0A128511-8F4B-696F-2827-E59D5B91E2FF}"/>
                  </a:ext>
                </a:extLst>
              </p:cNvPr>
              <p:cNvSpPr txBox="1"/>
              <p:nvPr/>
            </p:nvSpPr>
            <p:spPr>
              <a:xfrm>
                <a:off x="2574763" y="1593749"/>
                <a:ext cx="2618681" cy="3245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kumimoji="1" lang="en-US" altLang="zh-CN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kumimoji="1" lang="en-US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  <m:r>
                                <m:rPr>
                                  <m:lit/>
                                </m:rP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kumimoji="1" lang="en-US" altLang="zh-CN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𝒃</m:t>
                                  </m:r>
                                </m:e>
                                <m:sub>
                                  <m:r>
                                    <a:rPr kumimoji="1" lang="en-US" altLang="zh-CN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1" lang="en-US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kumimoji="1" lang="en-US" altLang="zh-CN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0A128511-8F4B-696F-2827-E59D5B91E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4763" y="1593749"/>
                <a:ext cx="2618681" cy="324512"/>
              </a:xfrm>
              <a:prstGeom prst="rect">
                <a:avLst/>
              </a:prstGeom>
              <a:blipFill>
                <a:blip r:embed="rId5"/>
                <a:stretch>
                  <a:fillRect b="-148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43ACC15C-DA14-39C7-92F3-7F5A9C8B91F3}"/>
              </a:ext>
            </a:extLst>
          </p:cNvPr>
          <p:cNvSpPr txBox="1"/>
          <p:nvPr/>
        </p:nvSpPr>
        <p:spPr>
          <a:xfrm>
            <a:off x="2033628" y="2156263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散射数据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885B50B-45EA-D63E-A883-2DECCB1490AD}"/>
                  </a:ext>
                </a:extLst>
              </p:cNvPr>
              <p:cNvSpPr txBox="1"/>
              <p:nvPr/>
            </p:nvSpPr>
            <p:spPr>
              <a:xfrm>
                <a:off x="1317703" y="2752047"/>
                <a:ext cx="316484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=−1.7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±0.4 </m:t>
                    </m:r>
                    <m:r>
                      <m:rPr>
                        <m:sty m:val="p"/>
                      </m:rPr>
                      <a:rPr kumimoji="1" lang="en-US" altLang="zh-CN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fm</m:t>
                    </m:r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885B50B-45EA-D63E-A883-2DECCB149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703" y="2752047"/>
                <a:ext cx="3164841" cy="307777"/>
              </a:xfrm>
              <a:prstGeom prst="rect">
                <a:avLst/>
              </a:prstGeom>
              <a:blipFill>
                <a:blip r:embed="rId6"/>
                <a:stretch>
                  <a:fillRect l="-4400" t="-16000" b="-4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D028AA9-7E43-F4B6-833D-895C892B72AA}"/>
                  </a:ext>
                </a:extLst>
              </p:cNvPr>
              <p:cNvSpPr txBox="1"/>
              <p:nvPr/>
            </p:nvSpPr>
            <p:spPr>
              <a:xfrm>
                <a:off x="1317703" y="3628671"/>
                <a:ext cx="2831737" cy="3201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sz="200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0.29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−0.22</m:t>
                        </m:r>
                      </m:sub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+0.15</m:t>
                        </m:r>
                      </m:sup>
                    </m:sSubSup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2000" b="0" i="0" smtClean="0">
                        <a:latin typeface="Cambria Math" panose="02040503050406030204" pitchFamily="18" charset="0"/>
                      </a:rPr>
                      <m:t>fm</m:t>
                    </m:r>
                  </m:oMath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1D028AA9-7E43-F4B6-833D-895C892B72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703" y="3628671"/>
                <a:ext cx="2831737" cy="320152"/>
              </a:xfrm>
              <a:prstGeom prst="rect">
                <a:avLst/>
              </a:prstGeom>
              <a:blipFill>
                <a:blip r:embed="rId7"/>
                <a:stretch>
                  <a:fillRect l="-4911" t="-14815" b="-370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BF5F7E5-D35D-34A0-0AE8-EB4ACA9C06AB}"/>
                  </a:ext>
                </a:extLst>
              </p:cNvPr>
              <p:cNvSpPr txBox="1"/>
              <p:nvPr/>
            </p:nvSpPr>
            <p:spPr>
              <a:xfrm>
                <a:off x="5292731" y="2647073"/>
                <a:ext cx="196900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sz="1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kumimoji="1" lang="en-US" altLang="zh-CN" sz="1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BF5F7E5-D35D-34A0-0AE8-EB4ACA9C0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731" y="2647073"/>
                <a:ext cx="1969001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直线箭头连接符 7">
            <a:extLst>
              <a:ext uri="{FF2B5EF4-FFF2-40B4-BE49-F238E27FC236}">
                <a16:creationId xmlns:a16="http://schemas.microsoft.com/office/drawing/2014/main" id="{3BE8CA05-B754-DB53-97A1-01E8278BDDC3}"/>
              </a:ext>
            </a:extLst>
          </p:cNvPr>
          <p:cNvCxnSpPr>
            <a:cxnSpLocks/>
          </p:cNvCxnSpPr>
          <p:nvPr/>
        </p:nvCxnSpPr>
        <p:spPr>
          <a:xfrm>
            <a:off x="6277231" y="2949489"/>
            <a:ext cx="0" cy="180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BAA550A-A1C1-617A-E08B-9E6A426054C5}"/>
                  </a:ext>
                </a:extLst>
              </p:cNvPr>
              <p:cNvSpPr txBox="1"/>
              <p:nvPr/>
            </p:nvSpPr>
            <p:spPr>
              <a:xfrm>
                <a:off x="5051101" y="3129339"/>
                <a:ext cx="2452261" cy="3641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groupChr>
                        <m:groupChrPr>
                          <m:chr m:val="→"/>
                          <m:pos m:val="bot"/>
                          <m:vertJc m:val="bot"/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→∞</m:t>
                          </m:r>
                        </m:e>
                      </m:groupChr>
                      <m:sSup>
                        <m:sSup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𝑖𝑘𝑟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𝑖𝑘𝑟</m:t>
                          </m:r>
                        </m:sup>
                      </m:sSup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BAA550A-A1C1-617A-E08B-9E6A42605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1101" y="3129339"/>
                <a:ext cx="2452261" cy="364139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A3C854D-B7BA-4F83-6EDC-98080573D52A}"/>
                  </a:ext>
                </a:extLst>
              </p:cNvPr>
              <p:cNvSpPr txBox="1"/>
              <p:nvPr/>
            </p:nvSpPr>
            <p:spPr>
              <a:xfrm>
                <a:off x="5437065" y="3694936"/>
                <a:ext cx="168033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m:rPr>
                          <m:sty m:val="p"/>
                        </m:rPr>
                        <a:rPr kumimoji="1" lang="en-US" altLang="zh-CN" sz="1400" b="0" i="0" smtClean="0">
                          <a:latin typeface="Cambria Math" panose="02040503050406030204" pitchFamily="18" charset="0"/>
                        </a:rPr>
                        <m:t>arg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⁡[</m:t>
                      </m:r>
                      <m:r>
                        <a:rPr kumimoji="1" lang="en-US" altLang="zh-CN" sz="1400" i="1">
                          <a:latin typeface="Cambria Math" panose="02040503050406030204" pitchFamily="18" charset="0"/>
                        </a:rPr>
                        <m:t>𝑆</m:t>
                      </m:r>
                      <m:d>
                        <m:d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p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A3C854D-B7BA-4F83-6EDC-98080573D5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065" y="3694936"/>
                <a:ext cx="1680332" cy="307777"/>
              </a:xfrm>
              <a:prstGeom prst="rect">
                <a:avLst/>
              </a:prstGeom>
              <a:blipFill>
                <a:blip r:embed="rId10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40ADC52-3AB2-EFD5-9D46-B7FCA9AB8C5A}"/>
                  </a:ext>
                </a:extLst>
              </p:cNvPr>
              <p:cNvSpPr txBox="1"/>
              <p:nvPr/>
            </p:nvSpPr>
            <p:spPr>
              <a:xfrm>
                <a:off x="4873578" y="4162303"/>
                <a:ext cx="2807307" cy="5336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sz="1400" b="0" i="0" smtClean="0">
                          <a:latin typeface="Cambria Math" panose="02040503050406030204" pitchFamily="18" charset="0"/>
                        </a:rPr>
                        <m:t>cot</m:t>
                      </m:r>
                      <m:sSub>
                        <m:sSub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kumimoji="1" lang="en-US" altLang="zh-CN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zh-CN" sz="1400" b="1" i="1" smtClean="0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400" b="1" i="1" smtClean="0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kumimoji="1" lang="en-US" altLang="zh-CN" sz="1400" b="1" i="1" smtClean="0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den>
                      </m:f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𝒪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940ADC52-3AB2-EFD5-9D46-B7FCA9AB8C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3578" y="4162303"/>
                <a:ext cx="2807307" cy="53360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4850DBA-67DF-EF49-0769-45F5BF6EC81D}"/>
                  </a:ext>
                </a:extLst>
              </p:cNvPr>
              <p:cNvSpPr txBox="1"/>
              <p:nvPr/>
            </p:nvSpPr>
            <p:spPr>
              <a:xfrm>
                <a:off x="4816870" y="1576173"/>
                <a:ext cx="229054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=0.5</m:t>
                      </m:r>
                      <m:r>
                        <a:rPr kumimoji="1" lang="zh-CN" alt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d>
                        <m:dPr>
                          <m:ctrlP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1.0</m:t>
                          </m:r>
                        </m:e>
                      </m:d>
                      <m:r>
                        <m:rPr>
                          <m:sty m:val="p"/>
                        </m:rPr>
                        <a:rPr kumimoji="1" lang="en-US" altLang="zh-CN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fm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4850DBA-67DF-EF49-0769-45F5BF6EC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6870" y="1576173"/>
                <a:ext cx="2290542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>
            <a:extLst>
              <a:ext uri="{FF2B5EF4-FFF2-40B4-BE49-F238E27FC236}">
                <a16:creationId xmlns:a16="http://schemas.microsoft.com/office/drawing/2014/main" id="{58DB81DC-FE07-ED0D-01C0-40347738B3BD}"/>
              </a:ext>
            </a:extLst>
          </p:cNvPr>
          <p:cNvSpPr txBox="1"/>
          <p:nvPr/>
        </p:nvSpPr>
        <p:spPr>
          <a:xfrm>
            <a:off x="9349559" y="2156263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低能常数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22F0535-8B47-3204-AF57-27E349BAC5BA}"/>
              </a:ext>
            </a:extLst>
          </p:cNvPr>
          <p:cNvSpPr txBox="1"/>
          <p:nvPr/>
        </p:nvSpPr>
        <p:spPr>
          <a:xfrm>
            <a:off x="5130743" y="2156263"/>
            <a:ext cx="206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Numerov</a:t>
            </a: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方法</a:t>
            </a:r>
            <a:endParaRPr lang="zh-CN" altLang="zh-CN" sz="20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0659C48-BBAE-E79D-AB97-FCD086B8FD8A}"/>
                  </a:ext>
                </a:extLst>
              </p:cNvPr>
              <p:cNvSpPr txBox="1"/>
              <p:nvPr/>
            </p:nvSpPr>
            <p:spPr>
              <a:xfrm>
                <a:off x="8163758" y="2715755"/>
                <a:ext cx="3749553" cy="3803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p>
                          <m:sSup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p>
                            <m:r>
                              <a:rPr kumimoji="1" lang="zh-CN" alt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−316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−49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+25</m:t>
                        </m:r>
                      </m:sup>
                    </m:sSubSup>
                    <m:d>
                      <m:dPr>
                        <m:ctrlPr>
                          <a:rPr kumimoji="1" lang="en-US" altLang="zh-CN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128</m:t>
                            </m:r>
                          </m:e>
                          <m:sub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38</m:t>
                            </m:r>
                          </m:sub>
                          <m:sup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22</m:t>
                            </m:r>
                          </m:sup>
                        </m:sSubSup>
                      </m:e>
                    </m:d>
                    <m:r>
                      <a:rPr kumimoji="1" lang="zh-CN" alt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0659C48-BBAE-E79D-AB97-FCD086B8F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758" y="2715755"/>
                <a:ext cx="3749553" cy="380361"/>
              </a:xfrm>
              <a:prstGeom prst="rect">
                <a:avLst/>
              </a:prstGeom>
              <a:blipFill>
                <a:blip r:embed="rId13"/>
                <a:stretch>
                  <a:fillRect l="-1014" b="-193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1606C6D-149C-E2B5-0192-D3BC1DA4FD75}"/>
                  </a:ext>
                </a:extLst>
              </p:cNvPr>
              <p:cNvSpPr txBox="1"/>
              <p:nvPr/>
            </p:nvSpPr>
            <p:spPr>
              <a:xfrm>
                <a:off x="8163758" y="3597540"/>
                <a:ext cx="3934026" cy="413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−164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−48</m:t>
                        </m:r>
                      </m:sub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+110</m:t>
                        </m:r>
                      </m:sup>
                    </m:sSubSup>
                    <m:d>
                      <m:dPr>
                        <m:ctrlPr>
                          <a:rPr kumimoji="1" lang="en-US" altLang="zh-CN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24.4</m:t>
                            </m:r>
                          </m:e>
                          <m:sub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9.3</m:t>
                            </m:r>
                          </m:sub>
                          <m:sup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17.5</m:t>
                            </m:r>
                          </m:sup>
                        </m:sSubSup>
                      </m:e>
                    </m:d>
                    <m:r>
                      <a:rPr kumimoji="1" lang="zh-CN" alt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b="0" i="0" smtClean="0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1606C6D-149C-E2B5-0192-D3BC1DA4F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758" y="3597540"/>
                <a:ext cx="3934026" cy="413768"/>
              </a:xfrm>
              <a:prstGeom prst="rect">
                <a:avLst/>
              </a:prstGeom>
              <a:blipFill>
                <a:blip r:embed="rId14"/>
                <a:stretch>
                  <a:fillRect l="-965"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线箭头连接符 17">
            <a:extLst>
              <a:ext uri="{FF2B5EF4-FFF2-40B4-BE49-F238E27FC236}">
                <a16:creationId xmlns:a16="http://schemas.microsoft.com/office/drawing/2014/main" id="{5B060F80-9114-B1F0-5C39-C8F88DE6EA86}"/>
              </a:ext>
            </a:extLst>
          </p:cNvPr>
          <p:cNvCxnSpPr>
            <a:cxnSpLocks/>
          </p:cNvCxnSpPr>
          <p:nvPr/>
        </p:nvCxnSpPr>
        <p:spPr>
          <a:xfrm>
            <a:off x="6277231" y="3472767"/>
            <a:ext cx="0" cy="180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箭头连接符 18">
            <a:extLst>
              <a:ext uri="{FF2B5EF4-FFF2-40B4-BE49-F238E27FC236}">
                <a16:creationId xmlns:a16="http://schemas.microsoft.com/office/drawing/2014/main" id="{CC74E6C9-A128-B7AD-4C67-9C3122492F1F}"/>
              </a:ext>
            </a:extLst>
          </p:cNvPr>
          <p:cNvCxnSpPr>
            <a:cxnSpLocks/>
          </p:cNvCxnSpPr>
          <p:nvPr/>
        </p:nvCxnSpPr>
        <p:spPr>
          <a:xfrm>
            <a:off x="6277231" y="4004071"/>
            <a:ext cx="0" cy="180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E693E26-490B-CE44-84AA-6551EA5ABE51}"/>
                  </a:ext>
                </a:extLst>
              </p:cNvPr>
              <p:cNvSpPr txBox="1"/>
              <p:nvPr/>
            </p:nvSpPr>
            <p:spPr>
              <a:xfrm>
                <a:off x="4767562" y="612536"/>
                <a:ext cx="3639138" cy="7933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量子数奇特，普通</a:t>
                </a:r>
                <a14:m>
                  <m:oMath xmlns:m="http://schemas.openxmlformats.org/officeDocument/2006/math">
                    <m:r>
                      <a:rPr kumimoji="1" lang="en-US" altLang="zh-CN" sz="1600" b="1" i="1">
                        <a:latin typeface="Cambria Math" panose="02040503050406030204" pitchFamily="18" charset="0"/>
                      </a:rPr>
                      <m:t>𝒒</m:t>
                    </m:r>
                    <m:acc>
                      <m:accPr>
                        <m:chr m:val="̅"/>
                        <m:ctrlPr>
                          <a:rPr kumimoji="1" lang="en-US" altLang="zh-CN" sz="16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1600" b="1" i="1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acc>
                  </m:oMath>
                </a14:m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组合无法拥有</a:t>
                </a:r>
                <a:endParaRPr kumimoji="1" lang="en-US" altLang="zh-CN" sz="1600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两体相互作用整体较弱</a:t>
                </a: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E693E26-490B-CE44-84AA-6551EA5AB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562" y="612536"/>
                <a:ext cx="3639138" cy="793359"/>
              </a:xfrm>
              <a:prstGeom prst="rect">
                <a:avLst/>
              </a:prstGeom>
              <a:blipFill>
                <a:blip r:embed="rId15"/>
                <a:stretch>
                  <a:fillRect l="-697" b="-79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直线连接符 20">
            <a:extLst>
              <a:ext uri="{FF2B5EF4-FFF2-40B4-BE49-F238E27FC236}">
                <a16:creationId xmlns:a16="http://schemas.microsoft.com/office/drawing/2014/main" id="{E901B0AE-8D95-EA88-89DF-127A7CF053B3}"/>
              </a:ext>
            </a:extLst>
          </p:cNvPr>
          <p:cNvCxnSpPr/>
          <p:nvPr/>
        </p:nvCxnSpPr>
        <p:spPr>
          <a:xfrm flipH="1">
            <a:off x="812522" y="6072360"/>
            <a:ext cx="1872000" cy="0"/>
          </a:xfrm>
          <a:prstGeom prst="line">
            <a:avLst/>
          </a:prstGeom>
          <a:ln w="22225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7538C05-06FD-A039-C476-A8962CD39A78}"/>
                  </a:ext>
                </a:extLst>
              </p:cNvPr>
              <p:cNvSpPr txBox="1"/>
              <p:nvPr/>
            </p:nvSpPr>
            <p:spPr>
              <a:xfrm>
                <a:off x="8494929" y="5668150"/>
                <a:ext cx="2618681" cy="3245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1" lang="en-US" altLang="zh-CN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kumimoji="1" lang="zh-CN" altLang="en-US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m:rPr>
                                  <m:lit/>
                                </m:rP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kumimoji="1" lang="en-US" altLang="zh-CN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sSup>
                        <m:sSupPr>
                          <m:ctrlP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kumimoji="1" lang="en-US" altLang="zh-CN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m:rPr>
                                  <m:lit/>
                                </m:rP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/</m:t>
                              </m:r>
                              <m:sSub>
                                <m:sSubPr>
                                  <m:ctrlPr>
                                    <a:rPr kumimoji="1" lang="en-US" altLang="zh-CN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  <m: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1" lang="en-US" altLang="zh-CN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</m:oMath>
                  </m:oMathPara>
                </a14:m>
                <a:endParaRPr kumimoji="1" lang="en-US" altLang="zh-CN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97538C05-06FD-A039-C476-A8962CD39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929" y="5668150"/>
                <a:ext cx="2618681" cy="324512"/>
              </a:xfrm>
              <a:prstGeom prst="rect">
                <a:avLst/>
              </a:prstGeom>
              <a:blipFill>
                <a:blip r:embed="rId16"/>
                <a:stretch>
                  <a:fillRect l="-2415" b="-30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文本框 22">
            <a:extLst>
              <a:ext uri="{FF2B5EF4-FFF2-40B4-BE49-F238E27FC236}">
                <a16:creationId xmlns:a16="http://schemas.microsoft.com/office/drawing/2014/main" id="{47BABB87-ABEE-23FB-20D0-0C7962197FC2}"/>
              </a:ext>
            </a:extLst>
          </p:cNvPr>
          <p:cNvSpPr txBox="1"/>
          <p:nvPr/>
        </p:nvSpPr>
        <p:spPr>
          <a:xfrm>
            <a:off x="745970" y="4898037"/>
            <a:ext cx="20697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kumimoji="1"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三体相互作用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484EE63C-8AEF-D0D1-6132-C5B5B0FC3FD4}"/>
                  </a:ext>
                </a:extLst>
              </p:cNvPr>
              <p:cNvSpPr txBox="1"/>
              <p:nvPr/>
            </p:nvSpPr>
            <p:spPr>
              <a:xfrm>
                <a:off x="8371159" y="6072360"/>
                <a:ext cx="14340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zh-CN" b="0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=0.5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fm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484EE63C-8AEF-D0D1-6132-C5B5B0FC3F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159" y="6072360"/>
                <a:ext cx="1434046" cy="369332"/>
              </a:xfrm>
              <a:prstGeom prst="rect">
                <a:avLst/>
              </a:prstGeom>
              <a:blipFill>
                <a:blip r:embed="rId17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组合 24">
            <a:extLst>
              <a:ext uri="{FF2B5EF4-FFF2-40B4-BE49-F238E27FC236}">
                <a16:creationId xmlns:a16="http://schemas.microsoft.com/office/drawing/2014/main" id="{F0E89375-93FE-880B-A9A8-5459096F4D85}"/>
              </a:ext>
            </a:extLst>
          </p:cNvPr>
          <p:cNvGrpSpPr/>
          <p:nvPr/>
        </p:nvGrpSpPr>
        <p:grpSpPr>
          <a:xfrm>
            <a:off x="1637015" y="5545443"/>
            <a:ext cx="2077897" cy="970006"/>
            <a:chOff x="8609978" y="2391652"/>
            <a:chExt cx="2077897" cy="970006"/>
          </a:xfrm>
        </p:grpSpPr>
        <p:cxnSp>
          <p:nvCxnSpPr>
            <p:cNvPr id="26" name="直线连接符 25">
              <a:extLst>
                <a:ext uri="{FF2B5EF4-FFF2-40B4-BE49-F238E27FC236}">
                  <a16:creationId xmlns:a16="http://schemas.microsoft.com/office/drawing/2014/main" id="{D0D48EF1-A331-39A2-6975-C75E4B7C451A}"/>
                </a:ext>
              </a:extLst>
            </p:cNvPr>
            <p:cNvCxnSpPr/>
            <p:nvPr/>
          </p:nvCxnSpPr>
          <p:spPr>
            <a:xfrm flipV="1">
              <a:off x="8879909" y="2497390"/>
              <a:ext cx="1519713" cy="730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线连接符 26">
              <a:extLst>
                <a:ext uri="{FF2B5EF4-FFF2-40B4-BE49-F238E27FC236}">
                  <a16:creationId xmlns:a16="http://schemas.microsoft.com/office/drawing/2014/main" id="{45B9FC48-45BA-FF10-0070-78F5D30EE981}"/>
                </a:ext>
              </a:extLst>
            </p:cNvPr>
            <p:cNvCxnSpPr/>
            <p:nvPr/>
          </p:nvCxnSpPr>
          <p:spPr>
            <a:xfrm>
              <a:off x="8879909" y="2497390"/>
              <a:ext cx="1519713" cy="730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线连接符 27">
              <a:extLst>
                <a:ext uri="{FF2B5EF4-FFF2-40B4-BE49-F238E27FC236}">
                  <a16:creationId xmlns:a16="http://schemas.microsoft.com/office/drawing/2014/main" id="{5E22BE3C-8EFE-5936-EDCA-59E915EE8478}"/>
                </a:ext>
              </a:extLst>
            </p:cNvPr>
            <p:cNvCxnSpPr/>
            <p:nvPr/>
          </p:nvCxnSpPr>
          <p:spPr>
            <a:xfrm>
              <a:off x="8879909" y="2862702"/>
              <a:ext cx="151971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1817C3C5-CFEE-13BC-EC93-200DA066EF36}"/>
                </a:ext>
              </a:extLst>
            </p:cNvPr>
            <p:cNvSpPr/>
            <p:nvPr/>
          </p:nvSpPr>
          <p:spPr>
            <a:xfrm>
              <a:off x="9567765" y="2790702"/>
              <a:ext cx="144000" cy="14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D0637DE3-77F9-F95E-EEB7-B54D577244AF}"/>
                    </a:ext>
                  </a:extLst>
                </p:cNvPr>
                <p:cNvSpPr txBox="1"/>
                <p:nvPr/>
              </p:nvSpPr>
              <p:spPr>
                <a:xfrm>
                  <a:off x="8619596" y="3146214"/>
                  <a:ext cx="147476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sz="1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D0637DE3-77F9-F95E-EEB7-B54D577244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9596" y="3146214"/>
                  <a:ext cx="147476" cy="215444"/>
                </a:xfrm>
                <a:prstGeom prst="rect">
                  <a:avLst/>
                </a:prstGeom>
                <a:blipFill>
                  <a:blip r:embed="rId18"/>
                  <a:stretch>
                    <a:fillRect l="-23077" r="-23077" b="-2105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FE88DB62-60E4-406B-7A87-FA2E4A092103}"/>
                    </a:ext>
                  </a:extLst>
                </p:cNvPr>
                <p:cNvSpPr txBox="1"/>
                <p:nvPr/>
              </p:nvSpPr>
              <p:spPr>
                <a:xfrm>
                  <a:off x="8609978" y="2757622"/>
                  <a:ext cx="17472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CB011F86-135B-CC4B-7A93-A01E03B801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9978" y="2757622"/>
                  <a:ext cx="174728" cy="215444"/>
                </a:xfrm>
                <a:prstGeom prst="rect">
                  <a:avLst/>
                </a:prstGeom>
                <a:blipFill>
                  <a:blip r:embed="rId19"/>
                  <a:stretch>
                    <a:fillRect l="-20000" r="-20000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9931E5C2-B06C-5956-A449-6248B7BFB5B4}"/>
                    </a:ext>
                  </a:extLst>
                </p:cNvPr>
                <p:cNvSpPr txBox="1"/>
                <p:nvPr/>
              </p:nvSpPr>
              <p:spPr>
                <a:xfrm>
                  <a:off x="8609978" y="2397166"/>
                  <a:ext cx="244682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kumimoji="1" lang="en-US" altLang="zh-CN" sz="1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14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1400" b="1" i="1"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</m:acc>
                          </m:e>
                          <m:sup>
                            <m:r>
                              <a:rPr kumimoji="1" lang="zh-CN" altLang="en-US" sz="1400" b="1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9931E5C2-B06C-5956-A449-6248B7BFB5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9978" y="2397166"/>
                  <a:ext cx="244682" cy="215444"/>
                </a:xfrm>
                <a:prstGeom prst="rect">
                  <a:avLst/>
                </a:prstGeom>
                <a:blipFill>
                  <a:blip r:embed="rId20"/>
                  <a:stretch>
                    <a:fillRect l="-20000" t="-5556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E000F6EF-2BED-3478-2D61-8A6CF373A9EE}"/>
                    </a:ext>
                  </a:extLst>
                </p:cNvPr>
                <p:cNvSpPr txBox="1"/>
                <p:nvPr/>
              </p:nvSpPr>
              <p:spPr>
                <a:xfrm>
                  <a:off x="10463317" y="3146214"/>
                  <a:ext cx="147476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sz="1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E000F6EF-2BED-3478-2D61-8A6CF373A9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63317" y="3146214"/>
                  <a:ext cx="147476" cy="215444"/>
                </a:xfrm>
                <a:prstGeom prst="rect">
                  <a:avLst/>
                </a:prstGeom>
                <a:blipFill>
                  <a:blip r:embed="rId21"/>
                  <a:stretch>
                    <a:fillRect l="-33333" r="-25000" b="-21053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文本框 50">
                  <a:extLst>
                    <a:ext uri="{FF2B5EF4-FFF2-40B4-BE49-F238E27FC236}">
                      <a16:creationId xmlns:a16="http://schemas.microsoft.com/office/drawing/2014/main" id="{0F5AB19A-20F3-477F-2A92-B9577E7732BD}"/>
                    </a:ext>
                  </a:extLst>
                </p:cNvPr>
                <p:cNvSpPr txBox="1"/>
                <p:nvPr/>
              </p:nvSpPr>
              <p:spPr>
                <a:xfrm>
                  <a:off x="10453699" y="2764239"/>
                  <a:ext cx="17472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AE5AD649-67F1-FEFE-6416-C9CDEDE2FE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53699" y="2764239"/>
                  <a:ext cx="174728" cy="215444"/>
                </a:xfrm>
                <a:prstGeom prst="rect">
                  <a:avLst/>
                </a:prstGeom>
                <a:blipFill>
                  <a:blip r:embed="rId22"/>
                  <a:stretch>
                    <a:fillRect l="-20000" t="-5556" r="-20000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730010E4-C6FA-5B66-882F-38DC413F4BF9}"/>
                    </a:ext>
                  </a:extLst>
                </p:cNvPr>
                <p:cNvSpPr txBox="1"/>
                <p:nvPr/>
              </p:nvSpPr>
              <p:spPr>
                <a:xfrm>
                  <a:off x="10443193" y="2391652"/>
                  <a:ext cx="244682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p>
                          <m:sSupPr>
                            <m:ctrlPr>
                              <a:rPr kumimoji="1" lang="zh-CN" altLang="en-US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zh-CN" altLang="en-US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p>
                            <m:r>
                              <a:rPr kumimoji="1" lang="zh-CN" altLang="en-US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730010E4-C6FA-5B66-882F-38DC413F4B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3193" y="2391652"/>
                  <a:ext cx="244682" cy="215444"/>
                </a:xfrm>
                <a:prstGeom prst="rect">
                  <a:avLst/>
                </a:prstGeom>
                <a:blipFill>
                  <a:blip r:embed="rId23"/>
                  <a:stretch>
                    <a:fillRect l="-15000" r="-5000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EB7B4CF8-BB10-A992-BE86-5AC5B4948A6A}"/>
                  </a:ext>
                </a:extLst>
              </p:cNvPr>
              <p:cNvSpPr txBox="1"/>
              <p:nvPr/>
            </p:nvSpPr>
            <p:spPr>
              <a:xfrm>
                <a:off x="9978999" y="6072360"/>
                <a:ext cx="150868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kumimoji="1" lang="en-US" altLang="zh-CN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kumimoji="1" lang="zh-CN" altLang="en-US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kumimoji="1" lang="en-US" altLang="zh-CN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[−</m:t>
                      </m:r>
                      <m:r>
                        <a:rPr kumimoji="1" lang="en-US" altLang="zh-CN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∞</m:t>
                      </m:r>
                      <m:r>
                        <a:rPr kumimoji="1" lang="en-US" altLang="zh-CN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kumimoji="1" lang="en-US" altLang="zh-CN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1" lang="en-US" altLang="zh-CN" b="1" i="0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kumimoji="1" lang="zh-CN" altLang="en-US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EB7B4CF8-BB10-A992-BE86-5AC5B4948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8999" y="6072360"/>
                <a:ext cx="1508683" cy="369332"/>
              </a:xfrm>
              <a:prstGeom prst="rect">
                <a:avLst/>
              </a:prstGeom>
              <a:blipFill>
                <a:blip r:embed="rId2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292B0529-83CE-29A8-8DA6-31F048F48478}"/>
                  </a:ext>
                </a:extLst>
              </p:cNvPr>
              <p:cNvSpPr txBox="1"/>
              <p:nvPr/>
            </p:nvSpPr>
            <p:spPr>
              <a:xfrm>
                <a:off x="8163758" y="4131449"/>
                <a:ext cx="2328307" cy="3950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p>
                          <m:sSup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i="1"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p>
                            <m:r>
                              <a:rPr kumimoji="1" lang="zh-CN" alt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sub>
                    </m:sSub>
                    <m:r>
                      <a:rPr kumimoji="1"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sSup>
                          <m:sSup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kumimoji="1" lang="zh-CN" alt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sub>
                    </m:sSub>
                    <m:r>
                      <a:rPr kumimoji="1"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292B0529-83CE-29A8-8DA6-31F048F484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758" y="4131449"/>
                <a:ext cx="2328307" cy="395045"/>
              </a:xfrm>
              <a:prstGeom prst="rect">
                <a:avLst/>
              </a:prstGeom>
              <a:blipFill>
                <a:blip r:embed="rId25"/>
                <a:stretch>
                  <a:fillRect l="-1622" t="-3125" b="-93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直线箭头连接符 55">
            <a:extLst>
              <a:ext uri="{FF2B5EF4-FFF2-40B4-BE49-F238E27FC236}">
                <a16:creationId xmlns:a16="http://schemas.microsoft.com/office/drawing/2014/main" id="{B9CFB28F-DF17-0BE8-6873-79E1AC910959}"/>
              </a:ext>
            </a:extLst>
          </p:cNvPr>
          <p:cNvCxnSpPr>
            <a:cxnSpLocks/>
          </p:cNvCxnSpPr>
          <p:nvPr/>
        </p:nvCxnSpPr>
        <p:spPr>
          <a:xfrm>
            <a:off x="3858416" y="2356318"/>
            <a:ext cx="77662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线箭头连接符 56">
            <a:extLst>
              <a:ext uri="{FF2B5EF4-FFF2-40B4-BE49-F238E27FC236}">
                <a16:creationId xmlns:a16="http://schemas.microsoft.com/office/drawing/2014/main" id="{230B95B1-3BFE-3BAD-357E-A23533852486}"/>
              </a:ext>
            </a:extLst>
          </p:cNvPr>
          <p:cNvCxnSpPr>
            <a:cxnSpLocks/>
          </p:cNvCxnSpPr>
          <p:nvPr/>
        </p:nvCxnSpPr>
        <p:spPr>
          <a:xfrm>
            <a:off x="7744433" y="2356318"/>
            <a:ext cx="776626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4A0E9CCD-31BB-D7B3-4E0C-83349AFD18C7}"/>
              </a:ext>
            </a:extLst>
          </p:cNvPr>
          <p:cNvSpPr txBox="1"/>
          <p:nvPr/>
        </p:nvSpPr>
        <p:spPr>
          <a:xfrm>
            <a:off x="5193444" y="612354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吸引相互作用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9822C84-B9D1-285A-F0CE-74EF4D2BBE9D}"/>
                  </a:ext>
                </a:extLst>
              </p:cNvPr>
              <p:cNvSpPr txBox="1"/>
              <p:nvPr/>
            </p:nvSpPr>
            <p:spPr>
              <a:xfrm>
                <a:off x="4482544" y="5553087"/>
                <a:ext cx="3120983" cy="3702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kumimoji="1" lang="en-US" altLang="zh-CN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p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𝑃𝐶</m:t>
                            </m:r>
                          </m:sup>
                        </m:sSup>
                      </m:e>
                    </m:d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=0(</m:t>
                    </m:r>
                    <m:sSup>
                      <m:sSupPr>
                        <m:ctrlPr>
                          <a:rPr kumimoji="1" lang="en-US" altLang="zh-CN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zh-CN" b="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kumimoji="1" lang="en-US" altLang="zh-CN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zh-CN" altLang="en-US" b="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b="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：吸引</a:t>
                </a: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69822C84-B9D1-285A-F0CE-74EF4D2BBE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2544" y="5553087"/>
                <a:ext cx="3120983" cy="370230"/>
              </a:xfrm>
              <a:prstGeom prst="rect">
                <a:avLst/>
              </a:prstGeom>
              <a:blipFill>
                <a:blip r:embed="rId26"/>
                <a:stretch>
                  <a:fillRect t="-10000" r="-810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EB9C8094-3AFD-EB66-8737-C7F532FB0D86}"/>
                  </a:ext>
                </a:extLst>
              </p:cNvPr>
              <p:cNvSpPr txBox="1"/>
              <p:nvPr/>
            </p:nvSpPr>
            <p:spPr>
              <a:xfrm>
                <a:off x="9426896" y="3103239"/>
                <a:ext cx="22195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sSup>
                            <m:sSup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e>
                              </m:acc>
                            </m:e>
                            <m:sup>
                              <m:r>
                                <a:rPr kumimoji="1" lang="zh-CN" altLang="en-US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=11(18)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EB9C8094-3AFD-EB66-8737-C7F532FB0D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6896" y="3103239"/>
                <a:ext cx="2219582" cy="369332"/>
              </a:xfrm>
              <a:prstGeom prst="rect">
                <a:avLst/>
              </a:prstGeom>
              <a:blipFill>
                <a:blip r:embed="rId2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文本框 41">
            <a:extLst>
              <a:ext uri="{FF2B5EF4-FFF2-40B4-BE49-F238E27FC236}">
                <a16:creationId xmlns:a16="http://schemas.microsoft.com/office/drawing/2014/main" id="{C6FB5E17-6A9A-05C2-1151-87E5B6D01247}"/>
              </a:ext>
            </a:extLst>
          </p:cNvPr>
          <p:cNvSpPr txBox="1"/>
          <p:nvPr/>
        </p:nvSpPr>
        <p:spPr>
          <a:xfrm>
            <a:off x="1107970" y="3021100"/>
            <a:ext cx="37089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S. Prelovsek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 et al.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, PRL 111, 192001 (2013)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290BA224-B754-2954-DFD7-EFF45E4168B6}"/>
              </a:ext>
            </a:extLst>
          </p:cNvPr>
          <p:cNvSpPr txBox="1"/>
          <p:nvPr/>
        </p:nvSpPr>
        <p:spPr>
          <a:xfrm>
            <a:off x="1347519" y="3962329"/>
            <a:ext cx="29779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Z.H. Guo</a:t>
            </a:r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 et al., EPJC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79, 13 (2019)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6AE75DF2-81DE-216E-42B4-49CAF721507A}"/>
              </a:ext>
            </a:extLst>
          </p:cNvPr>
          <p:cNvSpPr txBox="1"/>
          <p:nvPr/>
        </p:nvSpPr>
        <p:spPr>
          <a:xfrm>
            <a:off x="897949" y="4282214"/>
            <a:ext cx="4004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LQCD~0.38 fm,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   G. Moir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 et al.,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JHEP 10, 011</a:t>
            </a:r>
            <a:r>
              <a:rPr kumimoji="1" lang="en-US" altLang="zh-CN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任意形状 40">
            <a:extLst>
              <a:ext uri="{FF2B5EF4-FFF2-40B4-BE49-F238E27FC236}">
                <a16:creationId xmlns:a16="http://schemas.microsoft.com/office/drawing/2014/main" id="{65A35157-2854-9780-9DE2-B6990F7AEFAD}"/>
              </a:ext>
            </a:extLst>
          </p:cNvPr>
          <p:cNvSpPr/>
          <p:nvPr/>
        </p:nvSpPr>
        <p:spPr>
          <a:xfrm>
            <a:off x="366675" y="60832"/>
            <a:ext cx="1540271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结果讨论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8CD47D64-43CD-C1EA-64B6-17821A39429A}"/>
                  </a:ext>
                </a:extLst>
              </p:cNvPr>
              <p:cNvSpPr txBox="1"/>
              <p:nvPr/>
            </p:nvSpPr>
            <p:spPr>
              <a:xfrm>
                <a:off x="2037743" y="40738"/>
                <a:ext cx="11629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kumimoji="1" lang="zh-CN" altLang="en-US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kumimoji="1" lang="en-US" altLang="zh-CN" sz="2800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kumimoji="1" lang="en-US" altLang="zh-CN" sz="2800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</m:oMath>
                  </m:oMathPara>
                </a14:m>
                <a:endParaRPr kumimoji="1" lang="zh-CN" altLang="en-US" sz="2800" dirty="0">
                  <a:solidFill>
                    <a:srgbClr val="1F5BAC"/>
                  </a:solidFill>
                </a:endParaRPr>
              </a:p>
            </p:txBody>
          </p:sp>
        </mc:Choice>
        <mc:Fallback xmlns=""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8CD47D64-43CD-C1EA-64B6-17821A394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743" y="40738"/>
                <a:ext cx="1162947" cy="523220"/>
              </a:xfrm>
              <a:prstGeom prst="rect">
                <a:avLst/>
              </a:prstGeom>
              <a:blipFill>
                <a:blip r:embed="rId29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087373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6B18C2-C23C-5963-6FBC-F80707CAE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直接箭头连接符 53">
            <a:extLst>
              <a:ext uri="{FF2B5EF4-FFF2-40B4-BE49-F238E27FC236}">
                <a16:creationId xmlns:a16="http://schemas.microsoft.com/office/drawing/2014/main" id="{022893AD-F24D-00D2-A7CC-EB3362F48C95}"/>
              </a:ext>
            </a:extLst>
          </p:cNvPr>
          <p:cNvCxnSpPr>
            <a:cxnSpLocks/>
            <a:stCxn id="26" idx="5"/>
            <a:endCxn id="27" idx="1"/>
          </p:cNvCxnSpPr>
          <p:nvPr/>
        </p:nvCxnSpPr>
        <p:spPr>
          <a:xfrm>
            <a:off x="1465567" y="6278673"/>
            <a:ext cx="51831" cy="67447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53">
            <a:extLst>
              <a:ext uri="{FF2B5EF4-FFF2-40B4-BE49-F238E27FC236}">
                <a16:creationId xmlns:a16="http://schemas.microsoft.com/office/drawing/2014/main" id="{51E8CF14-47E3-AFE7-ACBF-86E19832CE37}"/>
              </a:ext>
            </a:extLst>
          </p:cNvPr>
          <p:cNvCxnSpPr>
            <a:cxnSpLocks/>
            <a:stCxn id="28" idx="4"/>
            <a:endCxn id="27" idx="7"/>
          </p:cNvCxnSpPr>
          <p:nvPr/>
        </p:nvCxnSpPr>
        <p:spPr>
          <a:xfrm flipH="1">
            <a:off x="1679890" y="6149344"/>
            <a:ext cx="166074" cy="196776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CBD545F-6673-A0EC-B483-9B3921F36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6589D74-9878-C59C-245B-050BC74562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71" y="1379971"/>
            <a:ext cx="5809862" cy="42790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1B2618DB-975D-602E-62F6-EC082AABB1AF}"/>
                  </a:ext>
                </a:extLst>
              </p:cNvPr>
              <p:cNvSpPr txBox="1"/>
              <p:nvPr/>
            </p:nvSpPr>
            <p:spPr>
              <a:xfrm>
                <a:off x="366674" y="827554"/>
                <a:ext cx="6514156" cy="4700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p"/>
                </a:pPr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𝑷𝑪</m:t>
                        </m:r>
                      </m:sup>
                    </m:sSup>
                    <m:r>
                      <a:rPr kumimoji="1" lang="en-US" altLang="zh-CN" sz="2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  <m:t>−+</m:t>
                        </m:r>
                      </m:sup>
                    </m:sSup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zh-CN" altLang="en-US" sz="2400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400" b="1" i="1" smtClean="0">
                        <a:latin typeface="Cambria Math" panose="02040503050406030204" pitchFamily="18" charset="0"/>
                      </a:rPr>
                      <m:t>𝑫</m:t>
                    </m:r>
                    <m:r>
                      <a:rPr kumimoji="1" lang="en-US" altLang="zh-CN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r>
                      <a:rPr kumimoji="1" lang="zh-CN" altLang="en-US" sz="2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系统束缚能与均方根半径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1B2618DB-975D-602E-62F6-EC082AABB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74" y="827554"/>
                <a:ext cx="6514156" cy="470000"/>
              </a:xfrm>
              <a:prstGeom prst="rect">
                <a:avLst/>
              </a:prstGeom>
              <a:blipFill>
                <a:blip r:embed="rId5"/>
                <a:stretch>
                  <a:fillRect l="-1167" t="-7895" r="-584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线连接符 3">
            <a:extLst>
              <a:ext uri="{FF2B5EF4-FFF2-40B4-BE49-F238E27FC236}">
                <a16:creationId xmlns:a16="http://schemas.microsoft.com/office/drawing/2014/main" id="{BC13B3A7-932E-02F5-0D57-BC273ADD6C37}"/>
              </a:ext>
            </a:extLst>
          </p:cNvPr>
          <p:cNvCxnSpPr>
            <a:cxnSpLocks/>
          </p:cNvCxnSpPr>
          <p:nvPr/>
        </p:nvCxnSpPr>
        <p:spPr>
          <a:xfrm flipV="1">
            <a:off x="4359754" y="1479547"/>
            <a:ext cx="0" cy="3486348"/>
          </a:xfrm>
          <a:prstGeom prst="line">
            <a:avLst/>
          </a:prstGeom>
          <a:ln w="28575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22FFDAD-6EF8-6739-565B-B56440EBD9AE}"/>
                  </a:ext>
                </a:extLst>
              </p:cNvPr>
              <p:cNvSpPr txBox="1"/>
              <p:nvPr/>
            </p:nvSpPr>
            <p:spPr>
              <a:xfrm>
                <a:off x="6851425" y="1379971"/>
                <a:ext cx="5021708" cy="5029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三体力决定</a:t>
                </a:r>
                <a14:m>
                  <m:oMath xmlns:m="http://schemas.openxmlformats.org/officeDocument/2006/math">
                    <m:r>
                      <a:rPr kumimoji="1" lang="zh-CN" altLang="en-US" b="1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zh-CN" altLang="en-US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b="1" i="1">
                        <a:latin typeface="Cambria Math" panose="02040503050406030204" pitchFamily="18" charset="0"/>
                      </a:rPr>
                      <m:t>𝑫</m:t>
                    </m:r>
                    <m:r>
                      <a:rPr kumimoji="1" lang="en-US" altLang="zh-CN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r>
                      <a:rPr kumimoji="1" lang="zh-CN" altLang="en-US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系统是否能够形成三体束缚态</a:t>
                </a:r>
                <a:endParaRPr kumimoji="1" lang="en-US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kumimoji="1" lang="en-US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>
                  <a:lnSpc>
                    <a:spcPct val="150000"/>
                  </a:lnSpc>
                </a:pPr>
                <a:endParaRPr kumimoji="1" lang="en-US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当</a:t>
                </a:r>
                <a14:m>
                  <m:oMath xmlns:m="http://schemas.openxmlformats.org/officeDocument/2006/math">
                    <m:r>
                      <a:rPr kumimoji="1" lang="zh-CN" altLang="en-US" b="1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zh-CN" altLang="en-US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b="1" i="1">
                        <a:latin typeface="Cambria Math" panose="02040503050406030204" pitchFamily="18" charset="0"/>
                      </a:rPr>
                      <m:t>𝑫</m:t>
                    </m:r>
                    <m:r>
                      <a:rPr kumimoji="1" lang="en-US" altLang="zh-CN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r>
                      <a:rPr kumimoji="1" lang="zh-CN" altLang="en-US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三体束缚态存在时，三体力的贡献至少为 </a:t>
                </a:r>
                <a:r>
                  <a:rPr kumimoji="1" lang="en-US" altLang="zh-CN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18%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kumimoji="1" lang="en-US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kumimoji="1" lang="en-US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减小两体相互作用</a:t>
                </a:r>
                <a:endParaRPr kumimoji="1" lang="en-US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kumimoji="1" lang="en-US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kumimoji="1" lang="en-US" altLang="zh-CN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b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kumimoji="1" lang="zh-CN" altLang="en-US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1" i="0">
                        <a:latin typeface="Cambria Math" panose="02040503050406030204" pitchFamily="18" charset="0"/>
                      </a:rPr>
                      <m:t>𝐟𝐦</m:t>
                    </m:r>
                  </m:oMath>
                </a14:m>
                <a:r>
                  <a:rPr kumimoji="1"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时，结论不变 </a:t>
                </a:r>
                <a:r>
                  <a:rPr kumimoji="1" lang="en-US" altLang="zh-CN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kumimoji="1" lang="en-US" altLang="zh-CN" b="1" i="1">
                            <a:latin typeface="Cambria Math" panose="02040503050406030204" pitchFamily="18" charset="0"/>
                          </a:rPr>
                          <m:t>𝟑</m:t>
                        </m:r>
                      </m:sub>
                    </m:sSub>
                    <m:r>
                      <a:rPr kumimoji="1" lang="en-US" altLang="zh-CN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≲−</m:t>
                    </m:r>
                    <m:r>
                      <a:rPr kumimoji="1" lang="en-US" altLang="zh-CN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𝟒𝟔𝟎</m:t>
                    </m:r>
                    <m:r>
                      <a:rPr kumimoji="1" lang="zh-CN" alt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1" lang="en-US" altLang="zh-CN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𝐌𝐞𝐕</m:t>
                    </m:r>
                  </m:oMath>
                </a14:m>
                <a:r>
                  <a:rPr kumimoji="1" lang="en-US" altLang="zh-CN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)</a:t>
                </a: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22FFDAD-6EF8-6739-565B-B56440EBD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425" y="1379971"/>
                <a:ext cx="5021708" cy="5029390"/>
              </a:xfrm>
              <a:prstGeom prst="rect">
                <a:avLst/>
              </a:prstGeom>
              <a:blipFill>
                <a:blip r:embed="rId6"/>
                <a:stretch>
                  <a:fillRect l="-756" b="-10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09EE87D-8615-7215-EAD4-6F952DAE076C}"/>
                  </a:ext>
                </a:extLst>
              </p:cNvPr>
              <p:cNvSpPr txBox="1"/>
              <p:nvPr/>
            </p:nvSpPr>
            <p:spPr>
              <a:xfrm>
                <a:off x="7649312" y="2361622"/>
                <a:ext cx="19982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=−240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09EE87D-8615-7215-EAD4-6F952DAE07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9312" y="2361622"/>
                <a:ext cx="1998271" cy="369332"/>
              </a:xfrm>
              <a:prstGeom prst="rect">
                <a:avLst/>
              </a:prstGeom>
              <a:blipFill>
                <a:blip r:embed="rId7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>
            <a:extLst>
              <a:ext uri="{FF2B5EF4-FFF2-40B4-BE49-F238E27FC236}">
                <a16:creationId xmlns:a16="http://schemas.microsoft.com/office/drawing/2014/main" id="{50C7C2BD-AB8D-A4A8-1C30-01C54E814F88}"/>
              </a:ext>
            </a:extLst>
          </p:cNvPr>
          <p:cNvSpPr txBox="1"/>
          <p:nvPr/>
        </p:nvSpPr>
        <p:spPr>
          <a:xfrm>
            <a:off x="9869588" y="2361622"/>
            <a:ext cx="17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束缚能 </a:t>
            </a:r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14</a:t>
            </a:r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MeV</a:t>
            </a:r>
            <a:endParaRPr kumimoji="1"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A62823-6DE8-D6CD-BA83-61FB8D775032}"/>
              </a:ext>
            </a:extLst>
          </p:cNvPr>
          <p:cNvSpPr txBox="1"/>
          <p:nvPr/>
        </p:nvSpPr>
        <p:spPr>
          <a:xfrm>
            <a:off x="9869588" y="2739196"/>
            <a:ext cx="198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空间尺度 </a:t>
            </a:r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1~3</a:t>
            </a:r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en-US" altLang="zh-CN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fm</a:t>
            </a:r>
            <a:endParaRPr kumimoji="1"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3D42D380-9D70-5B09-81EC-9BBCA9E3B934}"/>
              </a:ext>
            </a:extLst>
          </p:cNvPr>
          <p:cNvSpPr/>
          <p:nvPr/>
        </p:nvSpPr>
        <p:spPr>
          <a:xfrm>
            <a:off x="4917753" y="6132239"/>
            <a:ext cx="229798" cy="2312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3F58D576-D511-925E-4B1C-031987AA1402}"/>
              </a:ext>
            </a:extLst>
          </p:cNvPr>
          <p:cNvSpPr/>
          <p:nvPr/>
        </p:nvSpPr>
        <p:spPr>
          <a:xfrm>
            <a:off x="5132076" y="6363228"/>
            <a:ext cx="229798" cy="23128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3DC0A2F9-C09A-5262-D001-1D84E69CB678}"/>
              </a:ext>
            </a:extLst>
          </p:cNvPr>
          <p:cNvSpPr/>
          <p:nvPr/>
        </p:nvSpPr>
        <p:spPr>
          <a:xfrm>
            <a:off x="6113234" y="5660542"/>
            <a:ext cx="229798" cy="23128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53">
            <a:extLst>
              <a:ext uri="{FF2B5EF4-FFF2-40B4-BE49-F238E27FC236}">
                <a16:creationId xmlns:a16="http://schemas.microsoft.com/office/drawing/2014/main" id="{CEB513A4-95D5-0959-80FA-993C9AD1FE1B}"/>
              </a:ext>
            </a:extLst>
          </p:cNvPr>
          <p:cNvCxnSpPr>
            <a:cxnSpLocks/>
            <a:stCxn id="12" idx="5"/>
            <a:endCxn id="13" idx="1"/>
          </p:cNvCxnSpPr>
          <p:nvPr/>
        </p:nvCxnSpPr>
        <p:spPr>
          <a:xfrm>
            <a:off x="5113898" y="6329651"/>
            <a:ext cx="51831" cy="67447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6A3ED3B-146A-677D-19D4-AC395160611F}"/>
                  </a:ext>
                </a:extLst>
              </p:cNvPr>
              <p:cNvSpPr txBox="1"/>
              <p:nvPr/>
            </p:nvSpPr>
            <p:spPr>
              <a:xfrm>
                <a:off x="4839520" y="6091065"/>
                <a:ext cx="386264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kumimoji="1" lang="zh-CN" altLang="en-US" sz="1600" b="1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6A3ED3B-146A-677D-19D4-AC39516061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520" y="6091065"/>
                <a:ext cx="386264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E82B1D6-1B2A-D06D-7B6B-F143FF009A8C}"/>
                  </a:ext>
                </a:extLst>
              </p:cNvPr>
              <p:cNvSpPr txBox="1"/>
              <p:nvPr/>
            </p:nvSpPr>
            <p:spPr>
              <a:xfrm>
                <a:off x="5091451" y="6329651"/>
                <a:ext cx="311753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E82B1D6-1B2A-D06D-7B6B-F143FF009A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1451" y="6329651"/>
                <a:ext cx="311753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839CA6A-C324-5886-2F6B-4FE0028054F9}"/>
                  </a:ext>
                </a:extLst>
              </p:cNvPr>
              <p:cNvSpPr txBox="1"/>
              <p:nvPr/>
            </p:nvSpPr>
            <p:spPr>
              <a:xfrm>
                <a:off x="6019170" y="5572073"/>
                <a:ext cx="426202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839CA6A-C324-5886-2F6B-4FE002805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170" y="5572073"/>
                <a:ext cx="426202" cy="338554"/>
              </a:xfrm>
              <a:prstGeom prst="rect">
                <a:avLst/>
              </a:prstGeom>
              <a:blipFill>
                <a:blip r:embed="rId10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椭圆 26">
            <a:extLst>
              <a:ext uri="{FF2B5EF4-FFF2-40B4-BE49-F238E27FC236}">
                <a16:creationId xmlns:a16="http://schemas.microsoft.com/office/drawing/2014/main" id="{483EEE26-44EE-C60E-F9A1-50046BBBA90D}"/>
              </a:ext>
            </a:extLst>
          </p:cNvPr>
          <p:cNvSpPr/>
          <p:nvPr/>
        </p:nvSpPr>
        <p:spPr>
          <a:xfrm>
            <a:off x="1483745" y="6312250"/>
            <a:ext cx="229798" cy="23128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FB2D01F-38AA-797A-05D7-9D1145ED0D39}"/>
                  </a:ext>
                </a:extLst>
              </p:cNvPr>
              <p:cNvSpPr txBox="1"/>
              <p:nvPr/>
            </p:nvSpPr>
            <p:spPr>
              <a:xfrm>
                <a:off x="7719266" y="3998710"/>
                <a:ext cx="4007315" cy="5736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zh-CN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a:rPr kumimoji="1" lang="en-US" altLang="zh-CN" sz="16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zh-CN" sz="1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CN" sz="1600" b="0" i="1">
                              <a:latin typeface="Cambria Math" panose="02040503050406030204" pitchFamily="18" charset="0"/>
                            </a:rPr>
                            <m:t>|+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1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zh-CN" sz="1600" b="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kumimoji="1" lang="en-US" altLang="zh-CN" sz="1600" b="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kumimoji="1" lang="en-US" altLang="zh-CN" sz="1600" b="0" i="1">
                                                  <a:latin typeface="Cambria Math" panose="02040503050406030204" pitchFamily="18" charset="0"/>
                                                </a:rPr>
                                                <m:t>𝐷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kumimoji="1" lang="zh-CN" altLang="en-US" sz="1600" b="0" i="1"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p>
                                      <m: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1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zh-CN" sz="1600" b="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kumimoji="1" lang="en-US" altLang="zh-CN" sz="1600" b="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kumimoji="1" lang="en-US" altLang="zh-CN" sz="1600" b="0" i="1">
                                                  <a:latin typeface="Cambria Math" panose="02040503050406030204" pitchFamily="18" charset="0"/>
                                                </a:rPr>
                                                <m:t>𝐷</m:t>
                                              </m:r>
                                            </m:e>
                                          </m:acc>
                                        </m:e>
                                        <m:sup>
                                          <m:r>
                                            <a:rPr kumimoji="1" lang="zh-CN" altLang="en-US" sz="1600" b="0" i="1"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p>
                                      <m:r>
                                        <a:rPr kumimoji="1" lang="en-US" altLang="zh-CN" sz="1600" b="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𝜂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  <m:r>
                            <a:rPr kumimoji="1" lang="en-US" altLang="zh-CN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CN" sz="1600" b="0" i="1">
                              <a:latin typeface="Cambria Math" panose="02040503050406030204" pitchFamily="18" charset="0"/>
                            </a:rPr>
                            <m:t>|</m:t>
                          </m:r>
                          <m:d>
                            <m:dPr>
                              <m:begChr m:val="⟨"/>
                              <m:endChr m:val="⟩"/>
                              <m:ctrlPr>
                                <a:rPr kumimoji="1" lang="en-US" altLang="zh-CN" sz="1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kumimoji="1" lang="en-US" altLang="zh-CN" sz="1600" b="0" i="1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  <m:r>
                                    <a:rPr kumimoji="1" lang="en-US" altLang="zh-CN" sz="16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𝜂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zh-CN" sz="1600" b="0" i="1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kumimoji="1" lang="zh-CN" altLang="en-US" sz="1600" b="0" i="1" smtClean="0"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kumimoji="1" lang="en-US" altLang="zh-CN" sz="1600" b="0" i="1" smtClean="0">
                          <a:latin typeface="Cambria Math" panose="02040503050406030204" pitchFamily="18" charset="0"/>
                        </a:rPr>
                        <m:t>18%</m:t>
                      </m:r>
                    </m:oMath>
                  </m:oMathPara>
                </a14:m>
                <a:endParaRPr kumimoji="1" lang="zh-CN" altLang="en-US" sz="1600" i="1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FFB2D01F-38AA-797A-05D7-9D1145ED0D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9266" y="3998710"/>
                <a:ext cx="4007315" cy="573683"/>
              </a:xfrm>
              <a:prstGeom prst="rect">
                <a:avLst/>
              </a:prstGeom>
              <a:blipFill>
                <a:blip r:embed="rId11"/>
                <a:stretch>
                  <a:fillRect t="-2174" b="-8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7BAFE8A-A08C-4A76-7754-9D0E04904A1F}"/>
                  </a:ext>
                </a:extLst>
              </p:cNvPr>
              <p:cNvSpPr txBox="1"/>
              <p:nvPr/>
            </p:nvSpPr>
            <p:spPr>
              <a:xfrm>
                <a:off x="9117723" y="4786705"/>
                <a:ext cx="153651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sSup>
                          <m:sSupPr>
                            <m:ctrlPr>
                              <a:rPr kumimoji="1" lang="en-US" altLang="zh-CN" sz="16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̅"/>
                                <m:ctrlPr>
                                  <a:rPr kumimoji="1" lang="en-US" altLang="zh-CN" sz="16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en-US" altLang="zh-CN" sz="1600" b="1" i="1"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</m:acc>
                          </m:e>
                          <m:sup>
                            <m:r>
                              <a:rPr kumimoji="1" lang="zh-CN" altLang="en-US" sz="1600" b="1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kumimoji="1" lang="en-US" altLang="zh-CN" sz="1600" b="1" i="1">
                            <a:latin typeface="Cambria Math" panose="02040503050406030204" pitchFamily="18" charset="0"/>
                          </a:rPr>
                          <m:t>𝑫</m:t>
                        </m:r>
                      </m:sub>
                    </m:sSub>
                    <m:r>
                      <a:rPr kumimoji="1" lang="en-US" altLang="zh-CN" sz="1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zh-CN" sz="1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kumimoji="1" lang="zh-CN" altLang="en-US" sz="1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n-US" altLang="zh-CN" sz="1600" b="1" i="1">
                        <a:latin typeface="Cambria Math" panose="02040503050406030204" pitchFamily="18" charset="0"/>
                      </a:rPr>
                      <m:t>MeV</m:t>
                    </m:r>
                  </m:oMath>
                </a14:m>
                <a:r>
                  <a:rPr kumimoji="1" lang="zh-CN" altLang="en-US" sz="1600" dirty="0"/>
                  <a:t>  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7BAFE8A-A08C-4A76-7754-9D0E04904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7723" y="4786705"/>
                <a:ext cx="1536511" cy="338554"/>
              </a:xfrm>
              <a:prstGeom prst="rect">
                <a:avLst/>
              </a:prstGeom>
              <a:blipFill>
                <a:blip r:embed="rId12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00C7BD65-4EF5-4DE1-12E0-212874FDD679}"/>
                  </a:ext>
                </a:extLst>
              </p:cNvPr>
              <p:cNvSpPr txBox="1"/>
              <p:nvPr/>
            </p:nvSpPr>
            <p:spPr>
              <a:xfrm>
                <a:off x="10613106" y="4772630"/>
                <a:ext cx="1578894" cy="3667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sSup>
                            <m:sSupPr>
                              <m:ctrlP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̅"/>
                                  <m:ctrlPr>
                                    <a:rPr kumimoji="1" lang="en-US" altLang="zh-CN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sz="1600" b="1" i="1"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</m:e>
                              </m:acc>
                            </m:e>
                            <m:sup>
                              <m:r>
                                <a:rPr kumimoji="1" lang="zh-CN" altLang="en-US" sz="1600" b="1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sub>
                      </m:sSub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  <m:t>𝑫</m:t>
                          </m:r>
                          <m:r>
                            <a:rPr kumimoji="1" lang="en-US" altLang="zh-CN" sz="1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𝜼</m:t>
                          </m:r>
                        </m:sub>
                      </m:sSub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00C7BD65-4EF5-4DE1-12E0-212874FDD6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3106" y="4772630"/>
                <a:ext cx="1578894" cy="366703"/>
              </a:xfrm>
              <a:prstGeom prst="rect">
                <a:avLst/>
              </a:prstGeom>
              <a:blipFill>
                <a:blip r:embed="rId13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181A0D5E-C510-2A0F-CBE8-AE8E447A1437}"/>
                  </a:ext>
                </a:extLst>
              </p:cNvPr>
              <p:cNvSpPr txBox="1"/>
              <p:nvPr/>
            </p:nvSpPr>
            <p:spPr>
              <a:xfrm>
                <a:off x="7532013" y="5165676"/>
                <a:ext cx="181895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1" lang="en-US" altLang="zh-CN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490</m:t>
                      </m:r>
                      <m:r>
                        <a:rPr kumimoji="1" lang="zh-CN" alt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181A0D5E-C510-2A0F-CBE8-AE8E447A1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2013" y="5165676"/>
                <a:ext cx="1818959" cy="369332"/>
              </a:xfrm>
              <a:prstGeom prst="rect">
                <a:avLst/>
              </a:prstGeom>
              <a:blipFill>
                <a:blip r:embed="rId1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>
            <a:extLst>
              <a:ext uri="{FF2B5EF4-FFF2-40B4-BE49-F238E27FC236}">
                <a16:creationId xmlns:a16="http://schemas.microsoft.com/office/drawing/2014/main" id="{DF2C61DE-C550-130A-E3C2-E2EA2B0E15D5}"/>
              </a:ext>
            </a:extLst>
          </p:cNvPr>
          <p:cNvSpPr txBox="1"/>
          <p:nvPr/>
        </p:nvSpPr>
        <p:spPr>
          <a:xfrm>
            <a:off x="9573178" y="5203002"/>
            <a:ext cx="185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束缚能 </a:t>
            </a:r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5.3</a:t>
            </a:r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MeV</a:t>
            </a:r>
            <a:endParaRPr kumimoji="1"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B9E9DC3-C4F7-684B-0053-579533BAAC56}"/>
              </a:ext>
            </a:extLst>
          </p:cNvPr>
          <p:cNvSpPr txBox="1"/>
          <p:nvPr/>
        </p:nvSpPr>
        <p:spPr>
          <a:xfrm>
            <a:off x="9555906" y="5561801"/>
            <a:ext cx="1983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空间尺度 </a:t>
            </a:r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1~4</a:t>
            </a:r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kumimoji="1" lang="en-US" altLang="zh-CN" dirty="0" err="1">
                <a:latin typeface="Microsoft YaHei" panose="020B0503020204020204" pitchFamily="34" charset="-122"/>
                <a:ea typeface="Microsoft YaHei" panose="020B0503020204020204" pitchFamily="34" charset="-122"/>
              </a:rPr>
              <a:t>fm</a:t>
            </a:r>
            <a:endParaRPr kumimoji="1"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5" name="直接箭头连接符 53">
            <a:extLst>
              <a:ext uri="{FF2B5EF4-FFF2-40B4-BE49-F238E27FC236}">
                <a16:creationId xmlns:a16="http://schemas.microsoft.com/office/drawing/2014/main" id="{9E53AFCA-D03B-DFDC-F8DA-5359A128FC9B}"/>
              </a:ext>
            </a:extLst>
          </p:cNvPr>
          <p:cNvCxnSpPr>
            <a:cxnSpLocks/>
            <a:stCxn id="28" idx="2"/>
            <a:endCxn id="26" idx="7"/>
          </p:cNvCxnSpPr>
          <p:nvPr/>
        </p:nvCxnSpPr>
        <p:spPr>
          <a:xfrm flipH="1">
            <a:off x="1465567" y="6033703"/>
            <a:ext cx="265498" cy="81428"/>
          </a:xfrm>
          <a:prstGeom prst="straightConnector1">
            <a:avLst/>
          </a:prstGeom>
          <a:ln w="12700">
            <a:solidFill>
              <a:schemeClr val="tx1"/>
            </a:solidFill>
            <a:tailEnd type="non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椭圆 25">
            <a:extLst>
              <a:ext uri="{FF2B5EF4-FFF2-40B4-BE49-F238E27FC236}">
                <a16:creationId xmlns:a16="http://schemas.microsoft.com/office/drawing/2014/main" id="{852F47C8-1AFE-CA48-F98D-0447701ECA62}"/>
              </a:ext>
            </a:extLst>
          </p:cNvPr>
          <p:cNvSpPr/>
          <p:nvPr/>
        </p:nvSpPr>
        <p:spPr>
          <a:xfrm>
            <a:off x="1269422" y="6081261"/>
            <a:ext cx="229798" cy="23128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0AE9171A-CC60-E536-5363-BE9B795D8E81}"/>
              </a:ext>
            </a:extLst>
          </p:cNvPr>
          <p:cNvSpPr/>
          <p:nvPr/>
        </p:nvSpPr>
        <p:spPr>
          <a:xfrm>
            <a:off x="1731065" y="5918062"/>
            <a:ext cx="229798" cy="23128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5B81A5E1-D555-A235-310D-B2C661DB6209}"/>
                  </a:ext>
                </a:extLst>
              </p:cNvPr>
              <p:cNvSpPr txBox="1"/>
              <p:nvPr/>
            </p:nvSpPr>
            <p:spPr>
              <a:xfrm>
                <a:off x="1194202" y="6044414"/>
                <a:ext cx="386264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sz="1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1600" b="1" i="1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kumimoji="1" lang="zh-CN" altLang="en-US" sz="1600" b="1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5B81A5E1-D555-A235-310D-B2C661DB62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202" y="6044414"/>
                <a:ext cx="386264" cy="33855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219E8FC6-F5A2-BEF4-68C0-74B281B4AA38}"/>
                  </a:ext>
                </a:extLst>
              </p:cNvPr>
              <p:cNvSpPr txBox="1"/>
              <p:nvPr/>
            </p:nvSpPr>
            <p:spPr>
              <a:xfrm>
                <a:off x="1432054" y="6261155"/>
                <a:ext cx="311753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219E8FC6-F5A2-BEF4-68C0-74B281B4A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054" y="6261155"/>
                <a:ext cx="311753" cy="33855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14520FF-EC51-F9A6-5D9A-1E3483DC2BAC}"/>
                  </a:ext>
                </a:extLst>
              </p:cNvPr>
              <p:cNvSpPr txBox="1"/>
              <p:nvPr/>
            </p:nvSpPr>
            <p:spPr>
              <a:xfrm>
                <a:off x="1632863" y="5829572"/>
                <a:ext cx="426202" cy="338554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</m:oMath>
                  </m:oMathPara>
                </a14:m>
                <a:endParaRPr lang="zh-CN" altLang="en-US" sz="1600" dirty="0"/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A14520FF-EC51-F9A6-5D9A-1E3483DC2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2863" y="5829572"/>
                <a:ext cx="426202" cy="338554"/>
              </a:xfrm>
              <a:prstGeom prst="rect">
                <a:avLst/>
              </a:prstGeom>
              <a:blipFill>
                <a:blip r:embed="rId17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椭圆 23">
            <a:extLst>
              <a:ext uri="{FF2B5EF4-FFF2-40B4-BE49-F238E27FC236}">
                <a16:creationId xmlns:a16="http://schemas.microsoft.com/office/drawing/2014/main" id="{047D8FD3-F92C-E7F3-ED67-28950E566964}"/>
              </a:ext>
            </a:extLst>
          </p:cNvPr>
          <p:cNvSpPr>
            <a:spLocks/>
          </p:cNvSpPr>
          <p:nvPr/>
        </p:nvSpPr>
        <p:spPr>
          <a:xfrm rot="19813474">
            <a:off x="1185743" y="5789807"/>
            <a:ext cx="943369" cy="808190"/>
          </a:xfrm>
          <a:prstGeom prst="ellipse">
            <a:avLst/>
          </a:prstGeom>
          <a:solidFill>
            <a:schemeClr val="accent6">
              <a:lumMod val="60000"/>
              <a:lumOff val="40000"/>
              <a:alpha val="28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 dirty="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0CA56261-8D35-3659-6A88-78A431C885A6}"/>
              </a:ext>
            </a:extLst>
          </p:cNvPr>
          <p:cNvSpPr>
            <a:spLocks/>
          </p:cNvSpPr>
          <p:nvPr/>
        </p:nvSpPr>
        <p:spPr>
          <a:xfrm rot="13500955">
            <a:off x="4804745" y="6122600"/>
            <a:ext cx="670134" cy="474613"/>
          </a:xfrm>
          <a:prstGeom prst="ellipse">
            <a:avLst/>
          </a:prstGeom>
          <a:solidFill>
            <a:schemeClr val="accent6">
              <a:lumMod val="60000"/>
              <a:lumOff val="40000"/>
              <a:alpha val="28000"/>
            </a:schemeClr>
          </a:solidFill>
          <a:ln w="3492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CN" altLang="en-US" dirty="0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289AEE92-3647-2AB8-AA57-0B7F0B1091DD}"/>
              </a:ext>
            </a:extLst>
          </p:cNvPr>
          <p:cNvSpPr/>
          <p:nvPr/>
        </p:nvSpPr>
        <p:spPr>
          <a:xfrm rot="20009472">
            <a:off x="4719251" y="5552777"/>
            <a:ext cx="1817121" cy="1060506"/>
          </a:xfrm>
          <a:prstGeom prst="ellipse">
            <a:avLst/>
          </a:prstGeom>
          <a:noFill/>
          <a:ln w="19050">
            <a:solidFill>
              <a:srgbClr val="1F5BAC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8D685EC7-C593-C414-DAA0-B94F19BA7009}"/>
              </a:ext>
            </a:extLst>
          </p:cNvPr>
          <p:cNvSpPr txBox="1"/>
          <p:nvPr/>
        </p:nvSpPr>
        <p:spPr>
          <a:xfrm rot="19975209">
            <a:off x="5026818" y="5604333"/>
            <a:ext cx="9685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GEM</a:t>
            </a:r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空间</a:t>
            </a:r>
          </a:p>
        </p:txBody>
      </p:sp>
      <p:cxnSp>
        <p:nvCxnSpPr>
          <p:cNvPr id="44" name="直线箭头连接符 43">
            <a:extLst>
              <a:ext uri="{FF2B5EF4-FFF2-40B4-BE49-F238E27FC236}">
                <a16:creationId xmlns:a16="http://schemas.microsoft.com/office/drawing/2014/main" id="{85595B8D-F314-7675-31C1-899A4C794D67}"/>
              </a:ext>
            </a:extLst>
          </p:cNvPr>
          <p:cNvCxnSpPr>
            <a:cxnSpLocks/>
          </p:cNvCxnSpPr>
          <p:nvPr/>
        </p:nvCxnSpPr>
        <p:spPr>
          <a:xfrm flipH="1" flipV="1">
            <a:off x="2359888" y="6247732"/>
            <a:ext cx="2122472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>
            <a:extLst>
              <a:ext uri="{FF2B5EF4-FFF2-40B4-BE49-F238E27FC236}">
                <a16:creationId xmlns:a16="http://schemas.microsoft.com/office/drawing/2014/main" id="{84030207-EF1B-97B7-A899-8DB29A1CC2CA}"/>
              </a:ext>
            </a:extLst>
          </p:cNvPr>
          <p:cNvSpPr txBox="1"/>
          <p:nvPr/>
        </p:nvSpPr>
        <p:spPr>
          <a:xfrm>
            <a:off x="2652227" y="5937176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三体吸引力增强</a:t>
            </a:r>
          </a:p>
        </p:txBody>
      </p:sp>
      <p:sp>
        <p:nvSpPr>
          <p:cNvPr id="21" name="任意形状 20">
            <a:extLst>
              <a:ext uri="{FF2B5EF4-FFF2-40B4-BE49-F238E27FC236}">
                <a16:creationId xmlns:a16="http://schemas.microsoft.com/office/drawing/2014/main" id="{A5438ACB-2C9B-C17E-C760-8909EB274C43}"/>
              </a:ext>
            </a:extLst>
          </p:cNvPr>
          <p:cNvSpPr/>
          <p:nvPr/>
        </p:nvSpPr>
        <p:spPr>
          <a:xfrm>
            <a:off x="366675" y="60832"/>
            <a:ext cx="1540271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结果讨论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FB6B5829-06CA-DE5A-392F-F20ECF6A9653}"/>
                  </a:ext>
                </a:extLst>
              </p:cNvPr>
              <p:cNvSpPr txBox="1"/>
              <p:nvPr/>
            </p:nvSpPr>
            <p:spPr>
              <a:xfrm>
                <a:off x="2037743" y="40738"/>
                <a:ext cx="11629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kumimoji="1" lang="zh-CN" altLang="en-US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kumimoji="1" lang="en-US" altLang="zh-CN" sz="2800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kumimoji="1" lang="en-US" altLang="zh-CN" sz="2800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</m:oMath>
                  </m:oMathPara>
                </a14:m>
                <a:endParaRPr kumimoji="1" lang="zh-CN" altLang="en-US" sz="2800" dirty="0">
                  <a:solidFill>
                    <a:srgbClr val="1F5BAC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FB6B5829-06CA-DE5A-392F-F20ECF6A96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743" y="40738"/>
                <a:ext cx="1162947" cy="523220"/>
              </a:xfrm>
              <a:prstGeom prst="rect">
                <a:avLst/>
              </a:prstGeom>
              <a:blipFill>
                <a:blip r:embed="rId18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文本框 33">
            <a:extLst>
              <a:ext uri="{FF2B5EF4-FFF2-40B4-BE49-F238E27FC236}">
                <a16:creationId xmlns:a16="http://schemas.microsoft.com/office/drawing/2014/main" id="{B05E3994-1905-005C-7FC1-3A9CF5628421}"/>
              </a:ext>
            </a:extLst>
          </p:cNvPr>
          <p:cNvSpPr txBox="1"/>
          <p:nvPr/>
        </p:nvSpPr>
        <p:spPr>
          <a:xfrm>
            <a:off x="589853" y="6403318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束缚态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CFB42498-12AD-55C0-A4C9-C986BED79C7E}"/>
              </a:ext>
            </a:extLst>
          </p:cNvPr>
          <p:cNvSpPr txBox="1"/>
          <p:nvPr/>
        </p:nvSpPr>
        <p:spPr>
          <a:xfrm>
            <a:off x="5870399" y="6434172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散射态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078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55AB6-82C6-CA95-8AFB-5CAEEA458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B0B1526D-092F-AE63-741A-880439D639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118" y="3997325"/>
            <a:ext cx="4202829" cy="2809583"/>
          </a:xfrm>
          <a:prstGeom prst="rect">
            <a:avLst/>
          </a:prstGeom>
        </p:spPr>
      </p:pic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C5CEE06-2764-E968-AA1D-39AAC38DB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A899577-1880-36B3-CAE4-5A53A7BEBB27}"/>
                  </a:ext>
                </a:extLst>
              </p:cNvPr>
              <p:cNvSpPr txBox="1"/>
              <p:nvPr/>
            </p:nvSpPr>
            <p:spPr>
              <a:xfrm>
                <a:off x="341027" y="786347"/>
                <a:ext cx="30668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Wingdings" pitchFamily="2" charset="2"/>
                  <a:buChar char="p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4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zh-CN" altLang="en-US" sz="2400" b="1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400" b="1" i="1">
                        <a:latin typeface="Cambria Math" panose="02040503050406030204" pitchFamily="18" charset="0"/>
                      </a:rPr>
                      <m:t>𝑫</m:t>
                    </m:r>
                    <m:r>
                      <a:rPr kumimoji="1" lang="zh-CN" altLang="en-US" sz="2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单</a:t>
                </a: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zh-CN" altLang="en-US" sz="2400" b="1" i="1" smtClean="0">
                        <a:latin typeface="Cambria Math" panose="02040503050406030204" pitchFamily="18" charset="0"/>
                      </a:rPr>
                      <m:t>𝝅</m:t>
                    </m:r>
                    <m:r>
                      <a:rPr kumimoji="1" lang="en-US" altLang="zh-CN" sz="2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交换势能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A899577-1880-36B3-CAE4-5A53A7BEB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27" y="786347"/>
                <a:ext cx="3066802" cy="461665"/>
              </a:xfrm>
              <a:prstGeom prst="rect">
                <a:avLst/>
              </a:prstGeom>
              <a:blipFill>
                <a:blip r:embed="rId5"/>
                <a:stretch>
                  <a:fillRect l="-2469" t="-7895" r="-2058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0BF85B8-C88A-FB9F-8410-C85C407A7F53}"/>
                  </a:ext>
                </a:extLst>
              </p:cNvPr>
              <p:cNvSpPr txBox="1"/>
              <p:nvPr/>
            </p:nvSpPr>
            <p:spPr>
              <a:xfrm>
                <a:off x="3321270" y="1166325"/>
                <a:ext cx="3393493" cy="721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zh-CN" altLang="en-US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Sup>
                            <m:sSub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kumimoji="1" lang="zh-CN" alt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sSub>
                        <m:sSubPr>
                          <m:ctrlPr>
                            <a:rPr kumimoji="1" lang="zh-CN" alt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b="1" i="1" smtClean="0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kumimoji="1" lang="zh-CN" alt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b="1" i="1" smtClean="0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𝝐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)(</m:t>
                          </m:r>
                          <m:sSup>
                            <m:sSupPr>
                              <m:ctrlPr>
                                <a:rPr kumimoji="1" lang="en-US" altLang="zh-CN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𝝐</m:t>
                              </m:r>
                            </m:e>
                            <m:sup>
                              <m:r>
                                <a:rPr kumimoji="1" lang="zh-CN" altLang="en-US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kumimoji="1" lang="en-US" altLang="zh-CN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𝒒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kumimoji="1" lang="en-US" altLang="zh-CN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1" i="1" smtClean="0">
                                  <a:latin typeface="Cambria Math" panose="02040503050406030204" pitchFamily="18" charset="0"/>
                                </a:rPr>
                                <m:t>𝒒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zh-CN" alt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zh-CN" altLang="en-US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kumimoji="1" lang="zh-CN" alt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0BF85B8-C88A-FB9F-8410-C85C407A7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1270" y="1166325"/>
                <a:ext cx="3393493" cy="721223"/>
              </a:xfrm>
              <a:prstGeom prst="rect">
                <a:avLst/>
              </a:prstGeom>
              <a:blipFill>
                <a:blip r:embed="rId6"/>
                <a:stretch>
                  <a:fillRect b="-51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3886742-90F0-F067-34D8-D513527EB031}"/>
                  </a:ext>
                </a:extLst>
              </p:cNvPr>
              <p:cNvSpPr txBox="1"/>
              <p:nvPr/>
            </p:nvSpPr>
            <p:spPr>
              <a:xfrm>
                <a:off x="7718766" y="1459802"/>
                <a:ext cx="3825534" cy="427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zh-CN" altLang="en-US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kumimoji="1" lang="zh-CN" altLang="en-US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zh-CN" alt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̅"/>
                                          <m:ctrlPr>
                                            <a:rPr kumimoji="1"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kumimoji="1" lang="en-US" altLang="zh-CN" b="0" i="1" smtClean="0">
                                              <a:latin typeface="Cambria Math" panose="02040503050406030204" pitchFamily="18" charset="0"/>
                                            </a:rPr>
                                            <m:t>𝐷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kumimoji="1" lang="zh-CN" altLang="en-US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</m:sub>
                              </m:s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𝐷</m:t>
                                  </m:r>
                                </m:sub>
                              </m:s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1" lang="zh-CN" alt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24</m:t>
                      </m:r>
                      <m:r>
                        <a:rPr kumimoji="1" lang="zh-CN" alt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3886742-90F0-F067-34D8-D513527EB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766" y="1459802"/>
                <a:ext cx="3825534" cy="427746"/>
              </a:xfrm>
              <a:prstGeom prst="rect">
                <a:avLst/>
              </a:prstGeom>
              <a:blipFill>
                <a:blip r:embed="rId7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BC2699A-983D-C9E0-1428-2DE7FB6B22FE}"/>
                  </a:ext>
                </a:extLst>
              </p:cNvPr>
              <p:cNvSpPr txBox="1"/>
              <p:nvPr/>
            </p:nvSpPr>
            <p:spPr>
              <a:xfrm>
                <a:off x="7680898" y="1017180"/>
                <a:ext cx="27279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=0.6   </m:t>
                      </m:r>
                      <m:sSub>
                        <m:sSubPr>
                          <m:ctrlP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r>
                            <a:rPr kumimoji="1" lang="en-US" altLang="zh-CN" b="0" i="1" dirty="0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kumimoji="1" lang="zh-CN" altLang="en-US" b="0" i="1" dirty="0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kumimoji="1" lang="en-US" altLang="zh-CN" b="0" i="1" dirty="0" smtClean="0">
                          <a:latin typeface="Cambria Math" panose="02040503050406030204" pitchFamily="18" charset="0"/>
                        </a:rPr>
                        <m:t>=132 </m:t>
                      </m:r>
                      <m:r>
                        <m:rPr>
                          <m:sty m:val="p"/>
                        </m:rPr>
                        <a:rPr kumimoji="1" lang="en-US" altLang="zh-CN" b="0" i="0" dirty="0" smtClean="0">
                          <a:latin typeface="Cambria Math" panose="02040503050406030204" pitchFamily="18" charset="0"/>
                        </a:rPr>
                        <m:t>MeV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CBC2699A-983D-C9E0-1428-2DE7FB6B2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898" y="1017180"/>
                <a:ext cx="2727926" cy="369332"/>
              </a:xfrm>
              <a:prstGeom prst="rect">
                <a:avLst/>
              </a:prstGeom>
              <a:blipFill>
                <a:blip r:embed="rId8"/>
                <a:stretch>
                  <a:fillRect t="-10345" r="-2315" b="-310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96AB6B4-8D92-9C8C-78CE-315F6F3CCF52}"/>
                  </a:ext>
                </a:extLst>
              </p:cNvPr>
              <p:cNvSpPr txBox="1"/>
              <p:nvPr/>
            </p:nvSpPr>
            <p:spPr>
              <a:xfrm>
                <a:off x="8009233" y="2303216"/>
                <a:ext cx="1609158" cy="557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zh-CN" altLang="en-US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zh-CN" altLang="en-US" sz="140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p>
                          <m:d>
                            <m:dPr>
                              <m:ctrlP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p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)→</m:t>
                      </m:r>
                      <m:f>
                        <m:f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kumimoji="1" lang="en-US" altLang="zh-CN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kumimoji="1" lang="en-US" altLang="zh-CN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m:rPr>
                                      <m:lit/>
                                    </m:rPr>
                                    <a:rPr kumimoji="1" lang="en-US" altLang="zh-CN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kumimoji="1" lang="en-US" altLang="zh-CN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  <m:r>
                                    <a:rPr kumimoji="1" lang="en-US" altLang="zh-CN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kumimoji="1" lang="en-US" altLang="zh-CN" sz="1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kumimoji="1" lang="zh-CN" alt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zh-CN" alt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r>
                                <m:rPr>
                                  <m:lit/>
                                </m:rP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kumimoji="1" lang="en-US" altLang="zh-CN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96AB6B4-8D92-9C8C-78CE-315F6F3CC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9233" y="2303216"/>
                <a:ext cx="1609158" cy="557460"/>
              </a:xfrm>
              <a:prstGeom prst="rect">
                <a:avLst/>
              </a:prstGeom>
              <a:blipFill>
                <a:blip r:embed="rId9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41BB22D-D99A-BD7A-07C2-70C8D5EF7A28}"/>
                  </a:ext>
                </a:extLst>
              </p:cNvPr>
              <p:cNvSpPr txBox="1"/>
              <p:nvPr/>
            </p:nvSpPr>
            <p:spPr>
              <a:xfrm>
                <a:off x="3205850" y="3208278"/>
                <a:ext cx="4833183" cy="7389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kumimoji="1" lang="zh-CN" altLang="en-US" i="1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  <m:sSubSup>
                            <m:sSubSup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kumimoji="1" lang="zh-CN" alt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  <m:sup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kumimoji="1" lang="zh-CN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zh-CN" alt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r>
                                <m:rPr>
                                  <m:lit/>
                                </m:rP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zh-CN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m:rPr>
                                      <m:lit/>
                                    </m:rPr>
                                    <a:rPr kumimoji="1" lang="en-US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/</m:t>
                                  </m:r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p>
                      </m:sSup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kumimoji="1" lang="en-US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p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  <m:sSubSup>
                            <m:sSubSupPr>
                              <m:ctrlP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kumimoji="1" lang="zh-CN" altLang="en-US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  <m:sup>
                              <m:r>
                                <a:rPr kumimoji="1" lang="en-US" altLang="zh-CN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f>
                        <m:fPr>
                          <m:ctrlPr>
                            <a:rPr kumimoji="1" lang="zh-CN" alt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1" lang="zh-CN" alt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zh-CN" altLang="en-US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kumimoji="1" lang="zh-CN" altLang="en-US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sub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zh-CN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kumimoji="1" lang="zh-CN" alt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</m:sSub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kumimoji="1"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zh-CN" altLang="en-US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kumimoji="1" lang="zh-CN" altLang="en-US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sub>
                                <m:sup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kumimoji="1" lang="en-US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m:rPr>
                                  <m:lit/>
                                </m:rP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/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41BB22D-D99A-BD7A-07C2-70C8D5EF7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5850" y="3208278"/>
                <a:ext cx="4833183" cy="738920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3FF9F5B-F2E4-205E-3174-0C645BA38C92}"/>
                  </a:ext>
                </a:extLst>
              </p:cNvPr>
              <p:cNvSpPr txBox="1"/>
              <p:nvPr/>
            </p:nvSpPr>
            <p:spPr>
              <a:xfrm>
                <a:off x="5516903" y="2363247"/>
                <a:ext cx="1932260" cy="4071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形状因子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b="1" i="1">
                                <a:latin typeface="Cambria Math" panose="02040503050406030204" pitchFamily="18" charset="0"/>
                              </a:rPr>
                              <m:t>𝒒</m:t>
                            </m:r>
                          </m:e>
                          <m:sup>
                            <m:r>
                              <a:rPr kumimoji="1" lang="en-US" altLang="zh-CN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lit/>
                          </m:rP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kumimoji="1" lang="zh-CN" altLang="en-US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3FF9F5B-F2E4-205E-3174-0C645BA38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903" y="2363247"/>
                <a:ext cx="1932260" cy="407163"/>
              </a:xfrm>
              <a:prstGeom prst="rect">
                <a:avLst/>
              </a:prstGeom>
              <a:blipFill>
                <a:blip r:embed="rId11"/>
                <a:stretch>
                  <a:fillRect l="-261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D70C0E8B-AD70-A786-48C7-286E77335B6A}"/>
                  </a:ext>
                </a:extLst>
              </p:cNvPr>
              <p:cNvSpPr txBox="1"/>
              <p:nvPr/>
            </p:nvSpPr>
            <p:spPr>
              <a:xfrm>
                <a:off x="474072" y="3408218"/>
                <a:ext cx="27560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kumimoji="1" lang="zh-CN" alt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波单</a:t>
                </a:r>
                <a14:m>
                  <m:oMath xmlns:m="http://schemas.openxmlformats.org/officeDocument/2006/math">
                    <m:r>
                      <a:rPr kumimoji="1" lang="zh-CN" altLang="en-US" sz="2000" b="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交换势能</a:t>
                </a: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D70C0E8B-AD70-A786-48C7-286E77335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72" y="3408218"/>
                <a:ext cx="2756011" cy="400110"/>
              </a:xfrm>
              <a:prstGeom prst="rect">
                <a:avLst/>
              </a:prstGeom>
              <a:blipFill>
                <a:blip r:embed="rId12"/>
                <a:stretch>
                  <a:fillRect t="-9375" r="-459" b="-28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D47A269-45A7-AD9D-6558-E7BE678A5E44}"/>
                  </a:ext>
                </a:extLst>
              </p:cNvPr>
              <p:cNvSpPr txBox="1"/>
              <p:nvPr/>
            </p:nvSpPr>
            <p:spPr>
              <a:xfrm>
                <a:off x="510358" y="5592407"/>
                <a:ext cx="704866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2400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考虑</a:t>
                </a: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4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zh-CN" alt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r>
                      <a:rPr kumimoji="1"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400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的单</a:t>
                </a:r>
                <a14:m>
                  <m:oMath xmlns:m="http://schemas.openxmlformats.org/officeDocument/2006/math">
                    <m:r>
                      <a:rPr kumimoji="1" lang="en-US" altLang="zh-CN" sz="2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zh-CN" altLang="en-US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𝝅</m:t>
                    </m:r>
                    <m:r>
                      <a:rPr kumimoji="1" lang="en-US" altLang="zh-CN" sz="2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400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交换势能对于结果的影响小于</a:t>
                </a:r>
                <a:r>
                  <a:rPr kumimoji="1" lang="en-US" altLang="zh-CN" sz="2400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3%</a:t>
                </a:r>
                <a:endParaRPr kumimoji="1" lang="zh-CN" altLang="en-US" sz="2400" b="1" dirty="0">
                  <a:solidFill>
                    <a:srgbClr val="C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D47A269-45A7-AD9D-6558-E7BE678A5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358" y="5592407"/>
                <a:ext cx="7048661" cy="461665"/>
              </a:xfrm>
              <a:prstGeom prst="rect">
                <a:avLst/>
              </a:prstGeom>
              <a:blipFill>
                <a:blip r:embed="rId13"/>
                <a:stretch>
                  <a:fillRect l="-1439" t="-10811" r="-360" b="-29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线箭头连接符 11">
            <a:extLst>
              <a:ext uri="{FF2B5EF4-FFF2-40B4-BE49-F238E27FC236}">
                <a16:creationId xmlns:a16="http://schemas.microsoft.com/office/drawing/2014/main" id="{4980C8BD-428F-E73D-FA79-5932DB6AB735}"/>
              </a:ext>
            </a:extLst>
          </p:cNvPr>
          <p:cNvCxnSpPr/>
          <p:nvPr/>
        </p:nvCxnSpPr>
        <p:spPr>
          <a:xfrm>
            <a:off x="5267459" y="2086377"/>
            <a:ext cx="0" cy="98556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FB19C6BB-2783-06AC-DD70-F26F7167991A}"/>
              </a:ext>
            </a:extLst>
          </p:cNvPr>
          <p:cNvSpPr txBox="1"/>
          <p:nvPr/>
        </p:nvSpPr>
        <p:spPr>
          <a:xfrm>
            <a:off x="3679188" y="238216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傅里叶变换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ECFA674-76F1-C1B9-61E9-0A2A8B62333E}"/>
              </a:ext>
            </a:extLst>
          </p:cNvPr>
          <p:cNvSpPr txBox="1"/>
          <p:nvPr/>
        </p:nvSpPr>
        <p:spPr>
          <a:xfrm>
            <a:off x="3655154" y="3983925"/>
            <a:ext cx="2244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被吸收进低能常数中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3ED4B20-3D6A-ACB2-81F6-3E685A960D7D}"/>
              </a:ext>
            </a:extLst>
          </p:cNvPr>
          <p:cNvSpPr/>
          <p:nvPr/>
        </p:nvSpPr>
        <p:spPr>
          <a:xfrm>
            <a:off x="3794298" y="3263409"/>
            <a:ext cx="1926479" cy="65728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E1BA6FF-F34F-845E-80B7-ACD642EA7E45}"/>
              </a:ext>
            </a:extLst>
          </p:cNvPr>
          <p:cNvSpPr/>
          <p:nvPr/>
        </p:nvSpPr>
        <p:spPr>
          <a:xfrm>
            <a:off x="5764709" y="3263409"/>
            <a:ext cx="2244524" cy="657286"/>
          </a:xfrm>
          <a:prstGeom prst="rect">
            <a:avLst/>
          </a:prstGeom>
          <a:noFill/>
          <a:ln w="19050"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20" name="曲线连接符 19">
            <a:extLst>
              <a:ext uri="{FF2B5EF4-FFF2-40B4-BE49-F238E27FC236}">
                <a16:creationId xmlns:a16="http://schemas.microsoft.com/office/drawing/2014/main" id="{F3137E1C-74C9-F200-BF1B-B8CA4F025D1B}"/>
              </a:ext>
            </a:extLst>
          </p:cNvPr>
          <p:cNvCxnSpPr>
            <a:cxnSpLocks/>
          </p:cNvCxnSpPr>
          <p:nvPr/>
        </p:nvCxnSpPr>
        <p:spPr>
          <a:xfrm>
            <a:off x="8212921" y="3577738"/>
            <a:ext cx="695991" cy="552005"/>
          </a:xfrm>
          <a:prstGeom prst="curvedConnector2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任意形状 7">
            <a:extLst>
              <a:ext uri="{FF2B5EF4-FFF2-40B4-BE49-F238E27FC236}">
                <a16:creationId xmlns:a16="http://schemas.microsoft.com/office/drawing/2014/main" id="{CBC485D7-F4D6-1450-33D3-974CD198BEAA}"/>
              </a:ext>
            </a:extLst>
          </p:cNvPr>
          <p:cNvSpPr/>
          <p:nvPr/>
        </p:nvSpPr>
        <p:spPr>
          <a:xfrm>
            <a:off x="366675" y="60832"/>
            <a:ext cx="1540271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kumimoji="1" lang="zh-CN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结果讨论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E601AB53-7F39-39B7-D44B-3F27B0AA4228}"/>
                  </a:ext>
                </a:extLst>
              </p:cNvPr>
              <p:cNvSpPr txBox="1"/>
              <p:nvPr/>
            </p:nvSpPr>
            <p:spPr>
              <a:xfrm>
                <a:off x="2037743" y="40738"/>
                <a:ext cx="116294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̅"/>
                              <m:ctrlP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kumimoji="1" lang="en-US" altLang="zh-CN" sz="2800" b="1" i="1">
                                  <a:solidFill>
                                    <a:srgbClr val="1F5BAC"/>
                                  </a:solidFill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</m:acc>
                        </m:e>
                        <m:sup>
                          <m:r>
                            <a:rPr kumimoji="1" lang="zh-CN" altLang="en-US" sz="2800" b="1" i="1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kumimoji="1" lang="en-US" altLang="zh-CN" sz="2800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</a:rPr>
                        <m:t>𝑫</m:t>
                      </m:r>
                      <m:r>
                        <a:rPr kumimoji="1" lang="en-US" altLang="zh-CN" sz="2800" b="1" i="1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𝜼</m:t>
                      </m:r>
                    </m:oMath>
                  </m:oMathPara>
                </a14:m>
                <a:endParaRPr kumimoji="1" lang="zh-CN" altLang="en-US" sz="2800" dirty="0">
                  <a:solidFill>
                    <a:srgbClr val="1F5BAC"/>
                  </a:solidFill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E601AB53-7F39-39B7-D44B-3F27B0AA4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7743" y="40738"/>
                <a:ext cx="1162947" cy="523220"/>
              </a:xfrm>
              <a:prstGeom prst="rect">
                <a:avLst/>
              </a:prstGeom>
              <a:blipFill>
                <a:blip r:embed="rId14"/>
                <a:stretch>
                  <a:fillRect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F9B4AADF-05A6-1F3B-1D73-A34F186088FF}"/>
              </a:ext>
            </a:extLst>
          </p:cNvPr>
          <p:cNvSpPr txBox="1"/>
          <p:nvPr/>
        </p:nvSpPr>
        <p:spPr>
          <a:xfrm>
            <a:off x="6284371" y="398392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贡献很小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7977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F1A20-F145-1996-E6A8-971FE9C44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3A6E81C6-D3B2-C094-F953-0684E0A57BB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730" y="0"/>
            <a:ext cx="7481453" cy="6857999"/>
          </a:xfrm>
          <a:prstGeom prst="rect">
            <a:avLst/>
          </a:prstGeom>
        </p:spPr>
      </p:pic>
      <p:sp>
        <p:nvSpPr>
          <p:cNvPr id="3" name="圆角矩形 2">
            <a:extLst>
              <a:ext uri="{FF2B5EF4-FFF2-40B4-BE49-F238E27FC236}">
                <a16:creationId xmlns:a16="http://schemas.microsoft.com/office/drawing/2014/main" id="{787C4563-06FE-FB2C-30F7-0B6C06F9374C}"/>
              </a:ext>
            </a:extLst>
          </p:cNvPr>
          <p:cNvSpPr/>
          <p:nvPr/>
        </p:nvSpPr>
        <p:spPr>
          <a:xfrm>
            <a:off x="6328777" y="4917824"/>
            <a:ext cx="5244353" cy="101846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50800">
              <a:schemeClr val="accent1">
                <a:alpha val="40000"/>
              </a:schemeClr>
            </a:glow>
            <a:outerShdw blurRad="635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1FAF724-A033-3897-7666-999CEB27B68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8091"/>
          <a:stretch>
            <a:fillRect/>
          </a:stretch>
        </p:blipFill>
        <p:spPr>
          <a:xfrm>
            <a:off x="0" y="0"/>
            <a:ext cx="5412917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effectLst/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6B785E5-8753-234D-F664-D94D6114909D}"/>
              </a:ext>
            </a:extLst>
          </p:cNvPr>
          <p:cNvSpPr/>
          <p:nvPr/>
        </p:nvSpPr>
        <p:spPr>
          <a:xfrm>
            <a:off x="-1" y="0"/>
            <a:ext cx="541291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6000">
                <a:schemeClr val="bg1">
                  <a:lumMod val="0"/>
                  <a:lumOff val="10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EEF5153-CD14-8752-9577-F8629824FB6F}"/>
              </a:ext>
            </a:extLst>
          </p:cNvPr>
          <p:cNvSpPr txBox="1"/>
          <p:nvPr/>
        </p:nvSpPr>
        <p:spPr>
          <a:xfrm>
            <a:off x="915861" y="1001270"/>
            <a:ext cx="25426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80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 录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B743824-9904-5DE3-B9B1-71C5923BB3A9}"/>
              </a:ext>
            </a:extLst>
          </p:cNvPr>
          <p:cNvSpPr txBox="1"/>
          <p:nvPr/>
        </p:nvSpPr>
        <p:spPr>
          <a:xfrm>
            <a:off x="6374719" y="2201878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1D8A7D7-9AFC-2218-F723-086A28B3B895}"/>
              </a:ext>
            </a:extLst>
          </p:cNvPr>
          <p:cNvSpPr txBox="1"/>
          <p:nvPr/>
        </p:nvSpPr>
        <p:spPr>
          <a:xfrm>
            <a:off x="8172943" y="2201878"/>
            <a:ext cx="198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理论框架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0832FB7-D8B2-BC8F-C9A3-4541AE63C30C}"/>
              </a:ext>
            </a:extLst>
          </p:cNvPr>
          <p:cNvSpPr txBox="1"/>
          <p:nvPr/>
        </p:nvSpPr>
        <p:spPr>
          <a:xfrm>
            <a:off x="6374719" y="3589954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1A2C004-3B79-7BC0-0316-A1FF8DFCA340}"/>
              </a:ext>
            </a:extLst>
          </p:cNvPr>
          <p:cNvSpPr txBox="1"/>
          <p:nvPr/>
        </p:nvSpPr>
        <p:spPr>
          <a:xfrm>
            <a:off x="8172943" y="3589954"/>
            <a:ext cx="2030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结果讨论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DE1DAC1-1308-2ADF-F56E-F80931D45894}"/>
              </a:ext>
            </a:extLst>
          </p:cNvPr>
          <p:cNvSpPr txBox="1"/>
          <p:nvPr/>
        </p:nvSpPr>
        <p:spPr>
          <a:xfrm>
            <a:off x="6374719" y="4978030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FB9FE7D-8641-DBC9-D0DD-172F690B789B}"/>
              </a:ext>
            </a:extLst>
          </p:cNvPr>
          <p:cNvSpPr txBox="1"/>
          <p:nvPr/>
        </p:nvSpPr>
        <p:spPr>
          <a:xfrm>
            <a:off x="8172943" y="5147308"/>
            <a:ext cx="10823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总结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D1D067C-8A88-8F35-F3D4-2AFEB133A193}"/>
              </a:ext>
            </a:extLst>
          </p:cNvPr>
          <p:cNvSpPr txBox="1"/>
          <p:nvPr/>
        </p:nvSpPr>
        <p:spPr>
          <a:xfrm>
            <a:off x="8172943" y="2743289"/>
            <a:ext cx="2856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高斯基展开法   重夸克自旋对称性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0A4CE1AB-CA54-F5F5-7BDF-0A1DC0B45225}"/>
              </a:ext>
            </a:extLst>
          </p:cNvPr>
          <p:cNvSpPr txBox="1"/>
          <p:nvPr/>
        </p:nvSpPr>
        <p:spPr>
          <a:xfrm>
            <a:off x="6374719" y="813802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kumimoji="1" lang="zh-CN" altLang="en-US" sz="5400" b="1" dirty="0">
                <a:solidFill>
                  <a:srgbClr val="1F5B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｜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317A2C9-9B9E-C8A2-5560-578FE5A0969A}"/>
              </a:ext>
            </a:extLst>
          </p:cNvPr>
          <p:cNvSpPr txBox="1"/>
          <p:nvPr/>
        </p:nvSpPr>
        <p:spPr>
          <a:xfrm>
            <a:off x="8172943" y="813802"/>
            <a:ext cx="19800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300" dirty="0"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lang="en-US" altLang="zh-CN" sz="3200" b="1" spc="300" dirty="0">
              <a:latin typeface="Calibri" panose="020F0502020204030204" charset="0"/>
              <a:ea typeface="微软雅黑" panose="020B0503020204020204" charset="-122"/>
              <a:cs typeface="Calibri" panose="020F0502020204030204" charset="0"/>
              <a:sym typeface="+mn-ea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B00C462-407A-9401-9CAD-06B47E8487A6}"/>
              </a:ext>
            </a:extLst>
          </p:cNvPr>
          <p:cNvSpPr txBox="1"/>
          <p:nvPr/>
        </p:nvSpPr>
        <p:spPr>
          <a:xfrm>
            <a:off x="8172943" y="1355213"/>
            <a:ext cx="3300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奇特强子态    少体强子分子态    三体力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E063811-D1E2-56C5-2623-BC0D2AF7F4F4}"/>
                  </a:ext>
                </a:extLst>
              </p:cNvPr>
              <p:cNvSpPr txBox="1"/>
              <p:nvPr/>
            </p:nvSpPr>
            <p:spPr>
              <a:xfrm>
                <a:off x="8172943" y="4131365"/>
                <a:ext cx="25800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400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1400" b="1" i="1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1400" b="1" i="1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𝒔</m:t>
                        </m:r>
                      </m:sub>
                    </m:sSub>
                    <m:r>
                      <a:rPr kumimoji="1" lang="en-US" altLang="zh-CN" sz="1400" b="1" i="1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𝑫𝑲</m:t>
                    </m:r>
                  </m:oMath>
                </a14:m>
                <a:r>
                  <a:rPr kumimoji="1" lang="en-US" altLang="zh-CN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1400" b="1" i="1" dirty="0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1400" b="1" i="1" dirty="0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dirty="0" smtClean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en-US" altLang="zh-CN" sz="1400" b="1" i="1" dirty="0" smtClean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∗</m:t>
                        </m:r>
                      </m:sup>
                    </m:sSup>
                    <m:r>
                      <a:rPr kumimoji="1" lang="en-US" altLang="zh-CN" sz="14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𝑫</m:t>
                    </m:r>
                    <m:r>
                      <a:rPr kumimoji="1" lang="en-US" altLang="zh-CN" sz="14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</m:oMath>
                </a14:m>
                <a:r>
                  <a:rPr kumimoji="1" lang="en-US" altLang="zh-CN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kumimoji="1" lang="zh-CN" altLang="en-US" sz="1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中的三体力影响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7E063811-D1E2-56C5-2623-BC0D2AF7F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2943" y="4131365"/>
                <a:ext cx="2580002" cy="307777"/>
              </a:xfrm>
              <a:prstGeom prst="rect">
                <a:avLst/>
              </a:prstGeom>
              <a:blipFill>
                <a:blip r:embed="rId6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134341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3512C-33EF-B566-4CA3-96FE2CD50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任意形状 42">
            <a:extLst>
              <a:ext uri="{FF2B5EF4-FFF2-40B4-BE49-F238E27FC236}">
                <a16:creationId xmlns:a16="http://schemas.microsoft.com/office/drawing/2014/main" id="{89456074-005A-4575-B011-CF5759FC6147}"/>
              </a:ext>
            </a:extLst>
          </p:cNvPr>
          <p:cNvSpPr/>
          <p:nvPr/>
        </p:nvSpPr>
        <p:spPr>
          <a:xfrm>
            <a:off x="366675" y="60832"/>
            <a:ext cx="1435232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1733DC7-913B-F0F5-E797-CBD164D2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C383237-F5A5-C7AD-5F6E-58B29FE89846}"/>
              </a:ext>
            </a:extLst>
          </p:cNvPr>
          <p:cNvSpPr txBox="1"/>
          <p:nvPr/>
        </p:nvSpPr>
        <p:spPr>
          <a:xfrm>
            <a:off x="366674" y="808382"/>
            <a:ext cx="114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kumimoji="1"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总结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E657F1B0-5BF3-6204-99B9-B0824453C26E}"/>
                  </a:ext>
                </a:extLst>
              </p:cNvPr>
              <p:cNvSpPr txBox="1"/>
              <p:nvPr/>
            </p:nvSpPr>
            <p:spPr>
              <a:xfrm>
                <a:off x="771095" y="1525827"/>
                <a:ext cx="10961360" cy="3066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spcAft>
                    <a:spcPts val="1200"/>
                  </a:spcAft>
                  <a:buFont typeface="Wingdings" pitchFamily="2" charset="2"/>
                  <a:buChar char="ü"/>
                </a:pPr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利用散射长度以及重夸克自旋对称性定出</a:t>
                </a:r>
                <a14:m>
                  <m:oMath xmlns:m="http://schemas.openxmlformats.org/officeDocument/2006/math">
                    <m:r>
                      <a:rPr kumimoji="1" lang="en-US" altLang="zh-CN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𝐷𝐾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、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、</a:t>
                </a:r>
                <a14:m>
                  <m:oMath xmlns:m="http://schemas.openxmlformats.org/officeDocument/2006/math">
                    <m:r>
                      <a:rPr kumimoji="1" lang="en-US" altLang="zh-CN" sz="2000" i="1" dirty="0"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等两体相互作用</a:t>
                </a:r>
                <a:endParaRPr kumimoji="1" lang="en-US" altLang="zh-CN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spcAft>
                    <a:spcPts val="1200"/>
                  </a:spcAft>
                  <a:buFont typeface="Wingdings" pitchFamily="2" charset="2"/>
                  <a:buChar char="ü"/>
                </a:pPr>
                <a:r>
                  <a:rPr kumimoji="1" lang="zh-CN" altLang="en-US" sz="20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排斥三体力对</a:t>
                </a:r>
                <a14:m>
                  <m:oMath xmlns:m="http://schemas.openxmlformats.org/officeDocument/2006/math">
                    <m:r>
                      <a:rPr kumimoji="1" lang="zh-CN" altLang="en-US" sz="2000" b="1" i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𝑷𝑪</m:t>
                        </m:r>
                      </m:sup>
                    </m:sSup>
                    <m:r>
                      <a:rPr kumimoji="1" lang="en-US" altLang="zh-CN" sz="2000" b="1" i="1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  <m:sup>
                        <m: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−−</m:t>
                        </m:r>
                      </m:sup>
                    </m:sSup>
                    <m:r>
                      <a:rPr kumimoji="1" lang="zh-CN" altLang="en-US" sz="2000" b="1" i="1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2000" b="1" i="1" dirty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000" b="1" i="1" dirty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1" i="1" dirty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b="1" i="1" dirty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kumimoji="1" lang="en-US" altLang="zh-CN" sz="2000" b="1" i="1" dirty="0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r>
                      <a:rPr kumimoji="1" lang="en-US" altLang="zh-CN" sz="20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𝑲</m:t>
                    </m:r>
                    <m:r>
                      <a:rPr kumimoji="1" lang="en-US" altLang="zh-CN" sz="20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0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三体束缚态的影响很小，不影响其束缚状态</a:t>
                </a:r>
                <a:endParaRPr kumimoji="1" lang="en-US" altLang="zh-CN" sz="2000" b="1" dirty="0">
                  <a:solidFill>
                    <a:srgbClr val="1F5BA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spcAft>
                    <a:spcPts val="1200"/>
                  </a:spcAft>
                  <a:buFont typeface="Wingdings" pitchFamily="2" charset="2"/>
                  <a:buChar char="ü"/>
                </a:pPr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极端情况下，足够强的三体排斥力会将</a:t>
                </a:r>
                <a14:m>
                  <m:oMath xmlns:m="http://schemas.openxmlformats.org/officeDocument/2006/math">
                    <m:r>
                      <a:rPr kumimoji="1" lang="zh-CN" alt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kumimoji="1" lang="en-US" altLang="zh-CN" sz="2000" i="1" dirty="0"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kumimoji="1" lang="zh-CN" alt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束缚态变成</a:t>
                </a:r>
                <a14:m>
                  <m:oMath xmlns:m="http://schemas.openxmlformats.org/officeDocument/2006/math">
                    <m:r>
                      <a:rPr kumimoji="1" lang="zh-CN" alt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i="1" dirty="0"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kumimoji="1" lang="zh-CN" alt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束缚态和</a:t>
                </a:r>
                <a14:m>
                  <m:oMath xmlns:m="http://schemas.openxmlformats.org/officeDocument/2006/math">
                    <m:r>
                      <a:rPr kumimoji="1" lang="zh-CN" alt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kumimoji="1" lang="zh-CN" alt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介子之间的散射态</a:t>
                </a:r>
                <a:endParaRPr kumimoji="1" lang="en-US" altLang="zh-CN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spcAft>
                    <a:spcPts val="1200"/>
                  </a:spcAft>
                  <a:buFont typeface="Wingdings" pitchFamily="2" charset="2"/>
                  <a:buChar char="ü"/>
                </a:pPr>
                <a:r>
                  <a:rPr kumimoji="1" lang="zh-CN" altLang="en-US" sz="20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吸引三体力是决定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𝑱</m:t>
                        </m:r>
                      </m:e>
                      <m:sup>
                        <m: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𝑷𝑪</m:t>
                        </m:r>
                      </m:sup>
                    </m:sSup>
                    <m:r>
                      <a:rPr kumimoji="1" lang="en-US" altLang="zh-CN" sz="2000" b="1" i="1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p>
                        <m:r>
                          <a:rPr kumimoji="1" lang="en-US" altLang="zh-CN" sz="2000" b="1" i="1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−+</m:t>
                        </m:r>
                      </m:sup>
                    </m:sSup>
                    <m:r>
                      <a:rPr kumimoji="1" lang="en-US" altLang="zh-CN" sz="2000" b="1" i="0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sz="2000" b="1" i="1" dirty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1" i="1" dirty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1" i="1" dirty="0">
                                <a:solidFill>
                                  <a:srgbClr val="1F5BAC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b="1" i="1" dirty="0">
                            <a:solidFill>
                              <a:srgbClr val="1F5BAC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𝑫</m:t>
                    </m:r>
                    <m:r>
                      <a:rPr kumimoji="1" lang="en-US" altLang="zh-CN" sz="2000" b="1" i="1" dirty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r>
                      <a:rPr kumimoji="1" lang="en-US" altLang="zh-CN" sz="2000" b="1" i="1" dirty="0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0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是否束缚的关键因素</a:t>
                </a:r>
                <a:endParaRPr kumimoji="1" lang="en-US" altLang="zh-CN" sz="2000" b="1" dirty="0">
                  <a:solidFill>
                    <a:srgbClr val="1F5BAC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  <a:p>
                <a:pPr marL="285750" indent="-285750">
                  <a:lnSpc>
                    <a:spcPct val="150000"/>
                  </a:lnSpc>
                  <a:spcAft>
                    <a:spcPts val="1200"/>
                  </a:spcAft>
                  <a:buFont typeface="Wingdings" pitchFamily="2" charset="2"/>
                  <a:buChar char="ü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1" lang="en-US" altLang="zh-CN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存在束缚态的情况下，三体力的贡献至少达到 </a:t>
                </a:r>
                <a:r>
                  <a:rPr kumimoji="1" lang="en-US" altLang="zh-CN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18%</a:t>
                </a:r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，明显大于核子系统和</a:t>
                </a:r>
                <a14:m>
                  <m:oMath xmlns:m="http://schemas.openxmlformats.org/officeDocument/2006/math">
                    <m:r>
                      <a:rPr kumimoji="1" lang="zh-CN" altLang="en-US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kumimoji="1" lang="en-US" altLang="zh-CN" sz="2000" i="1" dirty="0">
                        <a:latin typeface="Cambria Math" panose="02040503050406030204" pitchFamily="18" charset="0"/>
                      </a:rPr>
                      <m:t>𝐷𝐾</m:t>
                    </m:r>
                    <m:r>
                      <a:rPr kumimoji="1" lang="zh-CN" altLang="en-US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0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系统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E657F1B0-5BF3-6204-99B9-B0824453C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095" y="1525827"/>
                <a:ext cx="10961360" cy="3066096"/>
              </a:xfrm>
              <a:prstGeom prst="rect">
                <a:avLst/>
              </a:prstGeom>
              <a:blipFill>
                <a:blip r:embed="rId4"/>
                <a:stretch>
                  <a:fillRect l="-4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563639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EF024-BEB6-9070-C68B-78D5D6366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圆角矩形 115">
            <a:extLst>
              <a:ext uri="{FF2B5EF4-FFF2-40B4-BE49-F238E27FC236}">
                <a16:creationId xmlns:a16="http://schemas.microsoft.com/office/drawing/2014/main" id="{D3946B9D-382C-1DAA-7869-B59DD577F4AE}"/>
              </a:ext>
            </a:extLst>
          </p:cNvPr>
          <p:cNvSpPr/>
          <p:nvPr/>
        </p:nvSpPr>
        <p:spPr>
          <a:xfrm>
            <a:off x="7842966" y="3663921"/>
            <a:ext cx="3429816" cy="2997840"/>
          </a:xfrm>
          <a:prstGeom prst="roundRect">
            <a:avLst>
              <a:gd name="adj" fmla="val 4993"/>
            </a:avLst>
          </a:prstGeom>
          <a:solidFill>
            <a:schemeClr val="bg1">
              <a:lumMod val="95000"/>
              <a:alpha val="50000"/>
            </a:schemeClr>
          </a:solidFill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8" name="圆角矩形 107">
            <a:extLst>
              <a:ext uri="{FF2B5EF4-FFF2-40B4-BE49-F238E27FC236}">
                <a16:creationId xmlns:a16="http://schemas.microsoft.com/office/drawing/2014/main" id="{4EAD2103-6767-09A8-EE27-A65419555E44}"/>
              </a:ext>
            </a:extLst>
          </p:cNvPr>
          <p:cNvSpPr/>
          <p:nvPr/>
        </p:nvSpPr>
        <p:spPr>
          <a:xfrm>
            <a:off x="844040" y="4426117"/>
            <a:ext cx="6271185" cy="2005116"/>
          </a:xfrm>
          <a:prstGeom prst="roundRect">
            <a:avLst>
              <a:gd name="adj" fmla="val 7659"/>
            </a:avLst>
          </a:prstGeom>
          <a:solidFill>
            <a:schemeClr val="bg1">
              <a:lumMod val="95000"/>
              <a:alpha val="50000"/>
            </a:schemeClr>
          </a:solidFill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3" name="圆角矩形 72">
            <a:extLst>
              <a:ext uri="{FF2B5EF4-FFF2-40B4-BE49-F238E27FC236}">
                <a16:creationId xmlns:a16="http://schemas.microsoft.com/office/drawing/2014/main" id="{67205ED0-76C6-6483-1835-6FC27758068B}"/>
              </a:ext>
            </a:extLst>
          </p:cNvPr>
          <p:cNvSpPr/>
          <p:nvPr/>
        </p:nvSpPr>
        <p:spPr>
          <a:xfrm>
            <a:off x="4489867" y="1232489"/>
            <a:ext cx="6123700" cy="1836000"/>
          </a:xfrm>
          <a:prstGeom prst="roundRect">
            <a:avLst>
              <a:gd name="adj" fmla="val 8059"/>
            </a:avLst>
          </a:prstGeom>
          <a:solidFill>
            <a:schemeClr val="bg1">
              <a:lumMod val="95000"/>
              <a:alpha val="50000"/>
            </a:schemeClr>
          </a:solidFill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0" name="圆角矩形 49">
            <a:extLst>
              <a:ext uri="{FF2B5EF4-FFF2-40B4-BE49-F238E27FC236}">
                <a16:creationId xmlns:a16="http://schemas.microsoft.com/office/drawing/2014/main" id="{82902694-B69D-0E82-4D39-802E782A0A79}"/>
              </a:ext>
            </a:extLst>
          </p:cNvPr>
          <p:cNvSpPr/>
          <p:nvPr/>
        </p:nvSpPr>
        <p:spPr>
          <a:xfrm>
            <a:off x="844040" y="1232489"/>
            <a:ext cx="2289391" cy="1836000"/>
          </a:xfrm>
          <a:prstGeom prst="roundRect">
            <a:avLst>
              <a:gd name="adj" fmla="val 8059"/>
            </a:avLst>
          </a:prstGeom>
          <a:solidFill>
            <a:schemeClr val="bg1">
              <a:lumMod val="95000"/>
              <a:alpha val="50000"/>
            </a:schemeClr>
          </a:solidFill>
          <a:ln w="19050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3" name="任意形状 42">
            <a:extLst>
              <a:ext uri="{FF2B5EF4-FFF2-40B4-BE49-F238E27FC236}">
                <a16:creationId xmlns:a16="http://schemas.microsoft.com/office/drawing/2014/main" id="{CB58BE3E-067B-1698-4A0B-8C46D8B28A8C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94A4114D-27C4-8BE6-131F-3A2231EAC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900BD7D-E766-AD20-50FD-D5AEACA19B96}"/>
              </a:ext>
            </a:extLst>
          </p:cNvPr>
          <p:cNvSpPr txBox="1"/>
          <p:nvPr/>
        </p:nvSpPr>
        <p:spPr>
          <a:xfrm>
            <a:off x="2027823" y="81720"/>
            <a:ext cx="30709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奇特强子态</a:t>
            </a:r>
          </a:p>
        </p:txBody>
      </p:sp>
      <p:grpSp>
        <p:nvGrpSpPr>
          <p:cNvPr id="110" name="组合 109">
            <a:extLst>
              <a:ext uri="{FF2B5EF4-FFF2-40B4-BE49-F238E27FC236}">
                <a16:creationId xmlns:a16="http://schemas.microsoft.com/office/drawing/2014/main" id="{F742A526-CABF-A4A8-83BF-C4FEC0D31BD7}"/>
              </a:ext>
            </a:extLst>
          </p:cNvPr>
          <p:cNvGrpSpPr/>
          <p:nvPr/>
        </p:nvGrpSpPr>
        <p:grpSpPr>
          <a:xfrm>
            <a:off x="989354" y="1365461"/>
            <a:ext cx="904077" cy="900000"/>
            <a:chOff x="1287773" y="1625932"/>
            <a:chExt cx="904077" cy="900000"/>
          </a:xfrm>
        </p:grpSpPr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C9C781BA-D413-BB43-D73C-5F813C63D5F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52154" y="1885161"/>
              <a:ext cx="348988" cy="34741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7BE428C3-AD51-2CBF-75D3-362EC0B9EB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77129" y="1880046"/>
              <a:ext cx="348988" cy="34921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2B813B13-C7C8-E850-5C8F-E44711BF45C7}"/>
                    </a:ext>
                  </a:extLst>
                </p:cNvPr>
                <p:cNvSpPr txBox="1"/>
                <p:nvPr/>
              </p:nvSpPr>
              <p:spPr>
                <a:xfrm>
                  <a:off x="1415907" y="1850127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18" name="文本框 17">
                  <a:extLst>
                    <a:ext uri="{FF2B5EF4-FFF2-40B4-BE49-F238E27FC236}">
                      <a16:creationId xmlns:a16="http://schemas.microsoft.com/office/drawing/2014/main" id="{2B813B13-C7C8-E850-5C8F-E44711BF45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5907" y="1850127"/>
                  <a:ext cx="200952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7647" r="-23529" b="-3181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3CCC6231-D260-1DFB-6C72-075580BA3DEA}"/>
                    </a:ext>
                  </a:extLst>
                </p:cNvPr>
                <p:cNvSpPr txBox="1"/>
                <p:nvPr/>
              </p:nvSpPr>
              <p:spPr>
                <a:xfrm>
                  <a:off x="1852031" y="1883137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3CCC6231-D260-1DFB-6C72-075580BA3D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52031" y="1883137"/>
                  <a:ext cx="200952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3529" r="-1764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2BE5033F-8415-2B4A-BED2-5EEEBFEA280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87773" y="1625932"/>
              <a:ext cx="904077" cy="90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48FBA9E5-E63D-97A7-334B-8B041F294291}"/>
              </a:ext>
            </a:extLst>
          </p:cNvPr>
          <p:cNvGrpSpPr/>
          <p:nvPr/>
        </p:nvGrpSpPr>
        <p:grpSpPr>
          <a:xfrm>
            <a:off x="2086895" y="1367328"/>
            <a:ext cx="936001" cy="931177"/>
            <a:chOff x="2399373" y="1627799"/>
            <a:chExt cx="936001" cy="931177"/>
          </a:xfrm>
        </p:grpSpPr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315FFDD4-B2C9-36D6-A8B6-480E8B99F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67770" y="1790814"/>
              <a:ext cx="361312" cy="35945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8BAE8CA2-5DEF-550C-5B3E-4BA90CD63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98647" y="1776417"/>
              <a:ext cx="361312" cy="361311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6704873A-0533-6304-381F-9CD3CD8F666A}"/>
                    </a:ext>
                  </a:extLst>
                </p:cNvPr>
                <p:cNvSpPr txBox="1"/>
                <p:nvPr/>
              </p:nvSpPr>
              <p:spPr>
                <a:xfrm>
                  <a:off x="2542520" y="1766762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6704873A-0533-6304-381F-9CD3CD8F666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42520" y="1766762"/>
                  <a:ext cx="200952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3529" r="-1764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F31192E7-6A90-38EE-A5C5-7FE8EB5A9FDA}"/>
                    </a:ext>
                  </a:extLst>
                </p:cNvPr>
                <p:cNvSpPr txBox="1"/>
                <p:nvPr/>
              </p:nvSpPr>
              <p:spPr>
                <a:xfrm>
                  <a:off x="2976194" y="1777686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F31192E7-6A90-38EE-A5C5-7FE8EB5A9F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6194" y="1777686"/>
                  <a:ext cx="200952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23529" r="-1764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椭圆 26">
              <a:extLst>
                <a:ext uri="{FF2B5EF4-FFF2-40B4-BE49-F238E27FC236}">
                  <a16:creationId xmlns:a16="http://schemas.microsoft.com/office/drawing/2014/main" id="{A7690C8A-1BFD-9CD2-75AB-2B4D30D05A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680448" y="2143776"/>
              <a:ext cx="361312" cy="361311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06C4EF2C-1D1C-7F2C-5E9B-338AD04D6D89}"/>
                    </a:ext>
                  </a:extLst>
                </p:cNvPr>
                <p:cNvSpPr txBox="1"/>
                <p:nvPr/>
              </p:nvSpPr>
              <p:spPr>
                <a:xfrm>
                  <a:off x="2757995" y="2140127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06C4EF2C-1D1C-7F2C-5E9B-338AD04D6D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7995" y="2140127"/>
                  <a:ext cx="200952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23529" r="-1764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CDC04D6B-91FD-B6F4-50A1-E98B8C8E8C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99373" y="1627799"/>
              <a:ext cx="936001" cy="931177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1121BFD7-132B-11A6-C86D-F590D030858F}"/>
              </a:ext>
            </a:extLst>
          </p:cNvPr>
          <p:cNvGrpSpPr/>
          <p:nvPr/>
        </p:nvGrpSpPr>
        <p:grpSpPr>
          <a:xfrm>
            <a:off x="6140922" y="1334956"/>
            <a:ext cx="904661" cy="925247"/>
            <a:chOff x="6227546" y="1449759"/>
            <a:chExt cx="904661" cy="925247"/>
          </a:xfrm>
        </p:grpSpPr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8FCB0712-00F6-9380-51C0-C2F85D0BD6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27672" y="1786538"/>
              <a:ext cx="252000" cy="2507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2" name="椭圆 31">
              <a:extLst>
                <a:ext uri="{FF2B5EF4-FFF2-40B4-BE49-F238E27FC236}">
                  <a16:creationId xmlns:a16="http://schemas.microsoft.com/office/drawing/2014/main" id="{353B0142-0E46-0CE3-16F3-5FD45D89B7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56103" y="2059221"/>
              <a:ext cx="252000" cy="25070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3" name="椭圆 32">
              <a:extLst>
                <a:ext uri="{FF2B5EF4-FFF2-40B4-BE49-F238E27FC236}">
                  <a16:creationId xmlns:a16="http://schemas.microsoft.com/office/drawing/2014/main" id="{E1EAC280-E321-D34F-C769-9A2AE2714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42822" y="1984594"/>
              <a:ext cx="252000" cy="2507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4" name="椭圆 33">
              <a:extLst>
                <a:ext uri="{FF2B5EF4-FFF2-40B4-BE49-F238E27FC236}">
                  <a16:creationId xmlns:a16="http://schemas.microsoft.com/office/drawing/2014/main" id="{D21B672D-E372-A19E-7963-C2DB75B2A93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14469" y="1680063"/>
              <a:ext cx="252000" cy="2507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5" name="椭圆 34">
              <a:extLst>
                <a:ext uri="{FF2B5EF4-FFF2-40B4-BE49-F238E27FC236}">
                  <a16:creationId xmlns:a16="http://schemas.microsoft.com/office/drawing/2014/main" id="{B7A75D1E-12EE-8ABC-E991-D14CF7417A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07184" y="1524241"/>
              <a:ext cx="252000" cy="2520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37E51CEB-A98F-012D-0D54-CE39B2925580}"/>
                    </a:ext>
                  </a:extLst>
                </p:cNvPr>
                <p:cNvSpPr txBox="1"/>
                <p:nvPr/>
              </p:nvSpPr>
              <p:spPr>
                <a:xfrm>
                  <a:off x="6859037" y="1735121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36" name="文本框 35">
                  <a:extLst>
                    <a:ext uri="{FF2B5EF4-FFF2-40B4-BE49-F238E27FC236}">
                      <a16:creationId xmlns:a16="http://schemas.microsoft.com/office/drawing/2014/main" id="{37E51CEB-A98F-012D-0D54-CE39B29255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9037" y="1735121"/>
                  <a:ext cx="200952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23529" r="-1764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DD914CF5-2703-E2BD-4CB6-C01FCC211C4C}"/>
                    </a:ext>
                  </a:extLst>
                </p:cNvPr>
                <p:cNvSpPr txBox="1"/>
                <p:nvPr/>
              </p:nvSpPr>
              <p:spPr>
                <a:xfrm flipH="1">
                  <a:off x="6392108" y="1955471"/>
                  <a:ext cx="144542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DD914CF5-2703-E2BD-4CB6-C01FCC211C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6392108" y="1955471"/>
                  <a:ext cx="144542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50000" r="-50000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2D392E14-BB61-F0B4-AF24-003D8D5B996E}"/>
                    </a:ext>
                  </a:extLst>
                </p:cNvPr>
                <p:cNvSpPr txBox="1"/>
                <p:nvPr/>
              </p:nvSpPr>
              <p:spPr>
                <a:xfrm>
                  <a:off x="6626348" y="1449759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2D392E14-BB61-F0B4-AF24-003D8D5B99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26348" y="1449759"/>
                  <a:ext cx="200952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31250" r="-25000" b="-2727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文本框 38">
                  <a:extLst>
                    <a:ext uri="{FF2B5EF4-FFF2-40B4-BE49-F238E27FC236}">
                      <a16:creationId xmlns:a16="http://schemas.microsoft.com/office/drawing/2014/main" id="{B3E2294B-E689-A8AD-B84F-26CCCA291AB9}"/>
                    </a:ext>
                  </a:extLst>
                </p:cNvPr>
                <p:cNvSpPr txBox="1"/>
                <p:nvPr/>
              </p:nvSpPr>
              <p:spPr>
                <a:xfrm>
                  <a:off x="6336609" y="1615634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39" name="文本框 38">
                  <a:extLst>
                    <a:ext uri="{FF2B5EF4-FFF2-40B4-BE49-F238E27FC236}">
                      <a16:creationId xmlns:a16="http://schemas.microsoft.com/office/drawing/2014/main" id="{B3E2294B-E689-A8AD-B84F-26CCCA291A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6609" y="1615634"/>
                  <a:ext cx="200952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25000" r="-25000" b="-2173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4AAA48AB-FF27-AA75-B9E2-BEA11C557EC6}"/>
                    </a:ext>
                  </a:extLst>
                </p:cNvPr>
                <p:cNvSpPr txBox="1"/>
                <p:nvPr/>
              </p:nvSpPr>
              <p:spPr>
                <a:xfrm>
                  <a:off x="6691953" y="1991862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40" name="文本框 39">
                  <a:extLst>
                    <a:ext uri="{FF2B5EF4-FFF2-40B4-BE49-F238E27FC236}">
                      <a16:creationId xmlns:a16="http://schemas.microsoft.com/office/drawing/2014/main" id="{4AAA48AB-FF27-AA75-B9E2-BEA11C557EC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1953" y="1991862"/>
                  <a:ext cx="200952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23529" r="-1764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椭圆 40">
              <a:extLst>
                <a:ext uri="{FF2B5EF4-FFF2-40B4-BE49-F238E27FC236}">
                  <a16:creationId xmlns:a16="http://schemas.microsoft.com/office/drawing/2014/main" id="{E578AD1A-C1C2-0BE1-3E77-2CC692BF98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27546" y="1475006"/>
              <a:ext cx="904661" cy="90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4D2BD6C0-105F-5575-AA7D-63CF14C55CB7}"/>
              </a:ext>
            </a:extLst>
          </p:cNvPr>
          <p:cNvGrpSpPr/>
          <p:nvPr/>
        </p:nvGrpSpPr>
        <p:grpSpPr>
          <a:xfrm>
            <a:off x="1514466" y="4573050"/>
            <a:ext cx="904661" cy="900000"/>
            <a:chOff x="1789845" y="4860545"/>
            <a:chExt cx="904661" cy="900000"/>
          </a:xfrm>
        </p:grpSpPr>
        <p:sp>
          <p:nvSpPr>
            <p:cNvPr id="2" name="椭圆 1">
              <a:extLst>
                <a:ext uri="{FF2B5EF4-FFF2-40B4-BE49-F238E27FC236}">
                  <a16:creationId xmlns:a16="http://schemas.microsoft.com/office/drawing/2014/main" id="{8CC45CB6-6F3F-1046-FA65-EA0402252384}"/>
                </a:ext>
              </a:extLst>
            </p:cNvPr>
            <p:cNvSpPr>
              <a:spLocks noChangeAspect="1"/>
            </p:cNvSpPr>
            <p:nvPr/>
          </p:nvSpPr>
          <p:spPr>
            <a:xfrm rot="20137421">
              <a:off x="2287132" y="4962976"/>
              <a:ext cx="341885" cy="566573"/>
            </a:xfrm>
            <a:prstGeom prst="ellipse">
              <a:avLst/>
            </a:prstGeom>
            <a:solidFill>
              <a:schemeClr val="accent1">
                <a:lumMod val="75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C91588D7-405A-3258-623E-400A701F27B5}"/>
                </a:ext>
              </a:extLst>
            </p:cNvPr>
            <p:cNvSpPr>
              <a:spLocks noChangeAspect="1"/>
            </p:cNvSpPr>
            <p:nvPr/>
          </p:nvSpPr>
          <p:spPr>
            <a:xfrm rot="20307044">
              <a:off x="1846496" y="5087727"/>
              <a:ext cx="367659" cy="567663"/>
            </a:xfrm>
            <a:prstGeom prst="ellipse">
              <a:avLst/>
            </a:prstGeom>
            <a:solidFill>
              <a:schemeClr val="accent1">
                <a:lumMod val="75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F012BA29-8F1B-AF8A-875C-3B313B1E7B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66869" y="5136718"/>
              <a:ext cx="252000" cy="2507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DBAE42A0-A462-5070-93AF-768FEE2549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288359" y="5020750"/>
              <a:ext cx="252000" cy="2520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42" name="椭圆 41">
              <a:extLst>
                <a:ext uri="{FF2B5EF4-FFF2-40B4-BE49-F238E27FC236}">
                  <a16:creationId xmlns:a16="http://schemas.microsoft.com/office/drawing/2014/main" id="{EFA9124A-CC7F-9DCD-D02E-165E17FDFA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381247" y="5212324"/>
              <a:ext cx="252000" cy="25070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44" name="椭圆 43">
              <a:extLst>
                <a:ext uri="{FF2B5EF4-FFF2-40B4-BE49-F238E27FC236}">
                  <a16:creationId xmlns:a16="http://schemas.microsoft.com/office/drawing/2014/main" id="{B0572FB8-C6B3-0CF3-EE8A-E7DFCC05314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46425" y="5341344"/>
              <a:ext cx="252000" cy="2507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文本框 44">
                  <a:extLst>
                    <a:ext uri="{FF2B5EF4-FFF2-40B4-BE49-F238E27FC236}">
                      <a16:creationId xmlns:a16="http://schemas.microsoft.com/office/drawing/2014/main" id="{68385C1F-7A80-D803-5EAE-5433DE5939E2}"/>
                    </a:ext>
                  </a:extLst>
                </p:cNvPr>
                <p:cNvSpPr txBox="1"/>
                <p:nvPr/>
              </p:nvSpPr>
              <p:spPr>
                <a:xfrm>
                  <a:off x="1890135" y="5067663"/>
                  <a:ext cx="18492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5" name="文本框 44">
                  <a:extLst>
                    <a:ext uri="{FF2B5EF4-FFF2-40B4-BE49-F238E27FC236}">
                      <a16:creationId xmlns:a16="http://schemas.microsoft.com/office/drawing/2014/main" id="{68385C1F-7A80-D803-5EAE-5433DE5939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0135" y="5067663"/>
                  <a:ext cx="184922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33333" r="-33333" b="-208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37367EAE-37F2-4414-FDCA-D13421739350}"/>
                    </a:ext>
                  </a:extLst>
                </p:cNvPr>
                <p:cNvSpPr txBox="1"/>
                <p:nvPr/>
              </p:nvSpPr>
              <p:spPr>
                <a:xfrm>
                  <a:off x="1975519" y="5307918"/>
                  <a:ext cx="18492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文本框 45">
                  <a:extLst>
                    <a:ext uri="{FF2B5EF4-FFF2-40B4-BE49-F238E27FC236}">
                      <a16:creationId xmlns:a16="http://schemas.microsoft.com/office/drawing/2014/main" id="{37367EAE-37F2-4414-FDCA-D134217393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5519" y="5307918"/>
                  <a:ext cx="184922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33333" r="-33333" b="-3181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369179E6-6D86-F9CD-716E-D2F1590E8CF5}"/>
                    </a:ext>
                  </a:extLst>
                </p:cNvPr>
                <p:cNvSpPr txBox="1"/>
                <p:nvPr/>
              </p:nvSpPr>
              <p:spPr>
                <a:xfrm>
                  <a:off x="2418451" y="5189016"/>
                  <a:ext cx="18492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7" name="文本框 46">
                  <a:extLst>
                    <a:ext uri="{FF2B5EF4-FFF2-40B4-BE49-F238E27FC236}">
                      <a16:creationId xmlns:a16="http://schemas.microsoft.com/office/drawing/2014/main" id="{369179E6-6D86-F9CD-716E-D2F1590E8C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18451" y="5189016"/>
                  <a:ext cx="184922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33333" r="-2666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4CA2CD05-ACE7-82F4-A635-8CE1B6945020}"/>
                    </a:ext>
                  </a:extLst>
                </p:cNvPr>
                <p:cNvSpPr txBox="1"/>
                <p:nvPr/>
              </p:nvSpPr>
              <p:spPr>
                <a:xfrm>
                  <a:off x="2318056" y="4952262"/>
                  <a:ext cx="18492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4CA2CD05-ACE7-82F4-A635-8CE1B694502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8056" y="4952262"/>
                  <a:ext cx="184922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33333" r="-26667" b="-2727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" name="椭圆 48">
              <a:extLst>
                <a:ext uri="{FF2B5EF4-FFF2-40B4-BE49-F238E27FC236}">
                  <a16:creationId xmlns:a16="http://schemas.microsoft.com/office/drawing/2014/main" id="{126323D5-AAF3-DE56-D8EC-8CDC5F21B6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89845" y="4860545"/>
              <a:ext cx="904661" cy="90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</p:grpSp>
      <p:grpSp>
        <p:nvGrpSpPr>
          <p:cNvPr id="69" name="组合 68">
            <a:extLst>
              <a:ext uri="{FF2B5EF4-FFF2-40B4-BE49-F238E27FC236}">
                <a16:creationId xmlns:a16="http://schemas.microsoft.com/office/drawing/2014/main" id="{1AF374C4-8DA0-7739-53D7-CD4005FEBA97}"/>
              </a:ext>
            </a:extLst>
          </p:cNvPr>
          <p:cNvGrpSpPr/>
          <p:nvPr/>
        </p:nvGrpSpPr>
        <p:grpSpPr>
          <a:xfrm>
            <a:off x="5017370" y="1347579"/>
            <a:ext cx="904661" cy="900000"/>
            <a:chOff x="5103994" y="1461075"/>
            <a:chExt cx="904661" cy="900000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3A522725-D59C-0105-9211-1431FF9FF3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78142" y="1961091"/>
              <a:ext cx="252000" cy="25070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AF192C86-DD4F-1EF0-9007-DF5687232A2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74000" y="1952927"/>
              <a:ext cx="252000" cy="2507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0" name="椭圆 29">
              <a:extLst>
                <a:ext uri="{FF2B5EF4-FFF2-40B4-BE49-F238E27FC236}">
                  <a16:creationId xmlns:a16="http://schemas.microsoft.com/office/drawing/2014/main" id="{5DFB22EE-6FB9-8880-3B4B-9ACF133B68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10883" y="1646616"/>
              <a:ext cx="252000" cy="2507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31" name="椭圆 30">
              <a:extLst>
                <a:ext uri="{FF2B5EF4-FFF2-40B4-BE49-F238E27FC236}">
                  <a16:creationId xmlns:a16="http://schemas.microsoft.com/office/drawing/2014/main" id="{80C5DBB3-BF47-27AD-321E-BF5CC43B1B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23722" y="1655651"/>
              <a:ext cx="252000" cy="2520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479CE47F-61A2-95CF-4D90-D5E9DBF44CF5}"/>
                    </a:ext>
                  </a:extLst>
                </p:cNvPr>
                <p:cNvSpPr txBox="1"/>
                <p:nvPr/>
              </p:nvSpPr>
              <p:spPr>
                <a:xfrm>
                  <a:off x="5616876" y="1934187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56" name="文本框 55">
                  <a:extLst>
                    <a:ext uri="{FF2B5EF4-FFF2-40B4-BE49-F238E27FC236}">
                      <a16:creationId xmlns:a16="http://schemas.microsoft.com/office/drawing/2014/main" id="{479CE47F-61A2-95CF-4D90-D5E9DBF44C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16876" y="1934187"/>
                  <a:ext cx="200952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23529" r="-17647" b="-2173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809FFF4A-6852-DACE-73B2-346CC686A7E8}"/>
                    </a:ext>
                  </a:extLst>
                </p:cNvPr>
                <p:cNvSpPr txBox="1"/>
                <p:nvPr/>
              </p:nvSpPr>
              <p:spPr>
                <a:xfrm>
                  <a:off x="5332248" y="1581192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809FFF4A-6852-DACE-73B2-346CC686A7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2248" y="1581192"/>
                  <a:ext cx="200952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31250" r="-25000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85A9A2C5-E8B9-3CCC-EBEB-7F89FBEF2E43}"/>
                    </a:ext>
                  </a:extLst>
                </p:cNvPr>
                <p:cNvSpPr txBox="1"/>
                <p:nvPr/>
              </p:nvSpPr>
              <p:spPr>
                <a:xfrm>
                  <a:off x="5300242" y="1923874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58" name="文本框 57">
                  <a:extLst>
                    <a:ext uri="{FF2B5EF4-FFF2-40B4-BE49-F238E27FC236}">
                      <a16:creationId xmlns:a16="http://schemas.microsoft.com/office/drawing/2014/main" id="{85A9A2C5-E8B9-3CCC-EBEB-7F89FBEF2E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00242" y="1923874"/>
                  <a:ext cx="200952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23529" r="-1764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A0FC4E74-DDAD-0F1B-19BA-F90B85F5BF45}"/>
                    </a:ext>
                  </a:extLst>
                </p:cNvPr>
                <p:cNvSpPr txBox="1"/>
                <p:nvPr/>
              </p:nvSpPr>
              <p:spPr>
                <a:xfrm>
                  <a:off x="5657261" y="1592131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59" name="文本框 58">
                  <a:extLst>
                    <a:ext uri="{FF2B5EF4-FFF2-40B4-BE49-F238E27FC236}">
                      <a16:creationId xmlns:a16="http://schemas.microsoft.com/office/drawing/2014/main" id="{A0FC4E74-DDAD-0F1B-19BA-F90B85F5BF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7261" y="1592131"/>
                  <a:ext cx="200952" cy="276999"/>
                </a:xfrm>
                <a:prstGeom prst="rect">
                  <a:avLst/>
                </a:prstGeom>
                <a:blipFill>
                  <a:blip r:embed="rId21"/>
                  <a:stretch>
                    <a:fillRect l="-23529" r="-17647" b="-21739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8151B221-6ACB-0DE9-0F84-84F08BB2EA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03994" y="1461075"/>
              <a:ext cx="904661" cy="90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168A9ACF-D7AB-477B-ADB5-AB35D10993ED}"/>
              </a:ext>
            </a:extLst>
          </p:cNvPr>
          <p:cNvGrpSpPr/>
          <p:nvPr/>
        </p:nvGrpSpPr>
        <p:grpSpPr>
          <a:xfrm>
            <a:off x="7752031" y="1347579"/>
            <a:ext cx="904661" cy="900000"/>
            <a:chOff x="7838655" y="1443296"/>
            <a:chExt cx="904661" cy="900000"/>
          </a:xfrm>
        </p:grpSpPr>
        <p:sp>
          <p:nvSpPr>
            <p:cNvPr id="61" name="任意形状 60">
              <a:extLst>
                <a:ext uri="{FF2B5EF4-FFF2-40B4-BE49-F238E27FC236}">
                  <a16:creationId xmlns:a16="http://schemas.microsoft.com/office/drawing/2014/main" id="{D0022836-9599-0D72-7520-1112DFED44F5}"/>
                </a:ext>
              </a:extLst>
            </p:cNvPr>
            <p:cNvSpPr/>
            <p:nvPr/>
          </p:nvSpPr>
          <p:spPr>
            <a:xfrm>
              <a:off x="7961825" y="1606047"/>
              <a:ext cx="611287" cy="386314"/>
            </a:xfrm>
            <a:custGeom>
              <a:avLst/>
              <a:gdLst>
                <a:gd name="connsiteX0" fmla="*/ 88017 w 611287"/>
                <a:gd name="connsiteY0" fmla="*/ 381407 h 386314"/>
                <a:gd name="connsiteX1" fmla="*/ 34229 w 611287"/>
                <a:gd name="connsiteY1" fmla="*/ 366738 h 386314"/>
                <a:gd name="connsiteX2" fmla="*/ 19559 w 611287"/>
                <a:gd name="connsiteY2" fmla="*/ 356958 h 386314"/>
                <a:gd name="connsiteX3" fmla="*/ 4889 w 611287"/>
                <a:gd name="connsiteY3" fmla="*/ 327619 h 386314"/>
                <a:gd name="connsiteX4" fmla="*/ 0 w 611287"/>
                <a:gd name="connsiteY4" fmla="*/ 312950 h 386314"/>
                <a:gd name="connsiteX5" fmla="*/ 4889 w 611287"/>
                <a:gd name="connsiteY5" fmla="*/ 254271 h 386314"/>
                <a:gd name="connsiteX6" fmla="*/ 9779 w 611287"/>
                <a:gd name="connsiteY6" fmla="*/ 239602 h 386314"/>
                <a:gd name="connsiteX7" fmla="*/ 24449 w 611287"/>
                <a:gd name="connsiteY7" fmla="*/ 229822 h 386314"/>
                <a:gd name="connsiteX8" fmla="*/ 53788 w 611287"/>
                <a:gd name="connsiteY8" fmla="*/ 220043 h 386314"/>
                <a:gd name="connsiteX9" fmla="*/ 112466 w 611287"/>
                <a:gd name="connsiteY9" fmla="*/ 224932 h 386314"/>
                <a:gd name="connsiteX10" fmla="*/ 122246 w 611287"/>
                <a:gd name="connsiteY10" fmla="*/ 239602 h 386314"/>
                <a:gd name="connsiteX11" fmla="*/ 132025 w 611287"/>
                <a:gd name="connsiteY11" fmla="*/ 268941 h 386314"/>
                <a:gd name="connsiteX12" fmla="*/ 68457 w 611287"/>
                <a:gd name="connsiteY12" fmla="*/ 278721 h 386314"/>
                <a:gd name="connsiteX13" fmla="*/ 48898 w 611287"/>
                <a:gd name="connsiteY13" fmla="*/ 249382 h 386314"/>
                <a:gd name="connsiteX14" fmla="*/ 53788 w 611287"/>
                <a:gd name="connsiteY14" fmla="*/ 166254 h 386314"/>
                <a:gd name="connsiteX15" fmla="*/ 63568 w 611287"/>
                <a:gd name="connsiteY15" fmla="*/ 136915 h 386314"/>
                <a:gd name="connsiteX16" fmla="*/ 68457 w 611287"/>
                <a:gd name="connsiteY16" fmla="*/ 122246 h 386314"/>
                <a:gd name="connsiteX17" fmla="*/ 83127 w 611287"/>
                <a:gd name="connsiteY17" fmla="*/ 112466 h 386314"/>
                <a:gd name="connsiteX18" fmla="*/ 112466 w 611287"/>
                <a:gd name="connsiteY18" fmla="*/ 102686 h 386314"/>
                <a:gd name="connsiteX19" fmla="*/ 176034 w 611287"/>
                <a:gd name="connsiteY19" fmla="*/ 107576 h 386314"/>
                <a:gd name="connsiteX20" fmla="*/ 195593 w 611287"/>
                <a:gd name="connsiteY20" fmla="*/ 132025 h 386314"/>
                <a:gd name="connsiteX21" fmla="*/ 210263 w 611287"/>
                <a:gd name="connsiteY21" fmla="*/ 146695 h 386314"/>
                <a:gd name="connsiteX22" fmla="*/ 215153 w 611287"/>
                <a:gd name="connsiteY22" fmla="*/ 161365 h 386314"/>
                <a:gd name="connsiteX23" fmla="*/ 195593 w 611287"/>
                <a:gd name="connsiteY23" fmla="*/ 185814 h 386314"/>
                <a:gd name="connsiteX24" fmla="*/ 156475 w 611287"/>
                <a:gd name="connsiteY24" fmla="*/ 180924 h 386314"/>
                <a:gd name="connsiteX25" fmla="*/ 136915 w 611287"/>
                <a:gd name="connsiteY25" fmla="*/ 151585 h 386314"/>
                <a:gd name="connsiteX26" fmla="*/ 141805 w 611287"/>
                <a:gd name="connsiteY26" fmla="*/ 97797 h 386314"/>
                <a:gd name="connsiteX27" fmla="*/ 151585 w 611287"/>
                <a:gd name="connsiteY27" fmla="*/ 68458 h 386314"/>
                <a:gd name="connsiteX28" fmla="*/ 180924 w 611287"/>
                <a:gd name="connsiteY28" fmla="*/ 48898 h 386314"/>
                <a:gd name="connsiteX29" fmla="*/ 195593 w 611287"/>
                <a:gd name="connsiteY29" fmla="*/ 39119 h 386314"/>
                <a:gd name="connsiteX30" fmla="*/ 239602 w 611287"/>
                <a:gd name="connsiteY30" fmla="*/ 29339 h 386314"/>
                <a:gd name="connsiteX31" fmla="*/ 317839 w 611287"/>
                <a:gd name="connsiteY31" fmla="*/ 44008 h 386314"/>
                <a:gd name="connsiteX32" fmla="*/ 332509 w 611287"/>
                <a:gd name="connsiteY32" fmla="*/ 58678 h 386314"/>
                <a:gd name="connsiteX33" fmla="*/ 337399 w 611287"/>
                <a:gd name="connsiteY33" fmla="*/ 117356 h 386314"/>
                <a:gd name="connsiteX34" fmla="*/ 322729 w 611287"/>
                <a:gd name="connsiteY34" fmla="*/ 122246 h 386314"/>
                <a:gd name="connsiteX35" fmla="*/ 268941 w 611287"/>
                <a:gd name="connsiteY35" fmla="*/ 102686 h 386314"/>
                <a:gd name="connsiteX36" fmla="*/ 264051 w 611287"/>
                <a:gd name="connsiteY36" fmla="*/ 88017 h 386314"/>
                <a:gd name="connsiteX37" fmla="*/ 268941 w 611287"/>
                <a:gd name="connsiteY37" fmla="*/ 34229 h 386314"/>
                <a:gd name="connsiteX38" fmla="*/ 273831 w 611287"/>
                <a:gd name="connsiteY38" fmla="*/ 19559 h 386314"/>
                <a:gd name="connsiteX39" fmla="*/ 303170 w 611287"/>
                <a:gd name="connsiteY39" fmla="*/ 4890 h 386314"/>
                <a:gd name="connsiteX40" fmla="*/ 327619 w 611287"/>
                <a:gd name="connsiteY40" fmla="*/ 0 h 386314"/>
                <a:gd name="connsiteX41" fmla="*/ 352068 w 611287"/>
                <a:gd name="connsiteY41" fmla="*/ 4890 h 386314"/>
                <a:gd name="connsiteX42" fmla="*/ 381407 w 611287"/>
                <a:gd name="connsiteY42" fmla="*/ 9779 h 386314"/>
                <a:gd name="connsiteX43" fmla="*/ 425416 w 611287"/>
                <a:gd name="connsiteY43" fmla="*/ 29339 h 386314"/>
                <a:gd name="connsiteX44" fmla="*/ 440085 w 611287"/>
                <a:gd name="connsiteY44" fmla="*/ 44008 h 386314"/>
                <a:gd name="connsiteX45" fmla="*/ 459645 w 611287"/>
                <a:gd name="connsiteY45" fmla="*/ 73347 h 386314"/>
                <a:gd name="connsiteX46" fmla="*/ 459645 w 611287"/>
                <a:gd name="connsiteY46" fmla="*/ 122246 h 386314"/>
                <a:gd name="connsiteX47" fmla="*/ 454755 w 611287"/>
                <a:gd name="connsiteY47" fmla="*/ 136915 h 386314"/>
                <a:gd name="connsiteX48" fmla="*/ 425416 w 611287"/>
                <a:gd name="connsiteY48" fmla="*/ 146695 h 386314"/>
                <a:gd name="connsiteX49" fmla="*/ 410746 w 611287"/>
                <a:gd name="connsiteY49" fmla="*/ 141805 h 386314"/>
                <a:gd name="connsiteX50" fmla="*/ 400966 w 611287"/>
                <a:gd name="connsiteY50" fmla="*/ 112466 h 386314"/>
                <a:gd name="connsiteX51" fmla="*/ 415636 w 611287"/>
                <a:gd name="connsiteY51" fmla="*/ 44008 h 386314"/>
                <a:gd name="connsiteX52" fmla="*/ 420526 w 611287"/>
                <a:gd name="connsiteY52" fmla="*/ 29339 h 386314"/>
                <a:gd name="connsiteX53" fmla="*/ 449865 w 611287"/>
                <a:gd name="connsiteY53" fmla="*/ 14669 h 386314"/>
                <a:gd name="connsiteX54" fmla="*/ 513433 w 611287"/>
                <a:gd name="connsiteY54" fmla="*/ 24449 h 386314"/>
                <a:gd name="connsiteX55" fmla="*/ 528102 w 611287"/>
                <a:gd name="connsiteY55" fmla="*/ 29339 h 386314"/>
                <a:gd name="connsiteX56" fmla="*/ 542772 w 611287"/>
                <a:gd name="connsiteY56" fmla="*/ 39119 h 386314"/>
                <a:gd name="connsiteX57" fmla="*/ 557441 w 611287"/>
                <a:gd name="connsiteY57" fmla="*/ 68458 h 386314"/>
                <a:gd name="connsiteX58" fmla="*/ 552552 w 611287"/>
                <a:gd name="connsiteY58" fmla="*/ 102686 h 386314"/>
                <a:gd name="connsiteX59" fmla="*/ 532992 w 611287"/>
                <a:gd name="connsiteY59" fmla="*/ 146695 h 386314"/>
                <a:gd name="connsiteX60" fmla="*/ 518323 w 611287"/>
                <a:gd name="connsiteY60" fmla="*/ 156475 h 386314"/>
                <a:gd name="connsiteX61" fmla="*/ 503653 w 611287"/>
                <a:gd name="connsiteY61" fmla="*/ 151585 h 386314"/>
                <a:gd name="connsiteX62" fmla="*/ 488984 w 611287"/>
                <a:gd name="connsiteY62" fmla="*/ 122246 h 386314"/>
                <a:gd name="connsiteX63" fmla="*/ 503653 w 611287"/>
                <a:gd name="connsiteY63" fmla="*/ 73347 h 386314"/>
                <a:gd name="connsiteX64" fmla="*/ 513433 w 611287"/>
                <a:gd name="connsiteY64" fmla="*/ 58678 h 386314"/>
                <a:gd name="connsiteX65" fmla="*/ 542772 w 611287"/>
                <a:gd name="connsiteY65" fmla="*/ 48898 h 386314"/>
                <a:gd name="connsiteX66" fmla="*/ 562331 w 611287"/>
                <a:gd name="connsiteY66" fmla="*/ 53788 h 386314"/>
                <a:gd name="connsiteX67" fmla="*/ 596560 w 611287"/>
                <a:gd name="connsiteY67" fmla="*/ 92907 h 386314"/>
                <a:gd name="connsiteX68" fmla="*/ 606340 w 611287"/>
                <a:gd name="connsiteY68" fmla="*/ 107576 h 386314"/>
                <a:gd name="connsiteX69" fmla="*/ 611230 w 611287"/>
                <a:gd name="connsiteY69" fmla="*/ 122246 h 386314"/>
                <a:gd name="connsiteX70" fmla="*/ 601450 w 611287"/>
                <a:gd name="connsiteY70" fmla="*/ 151585 h 386314"/>
                <a:gd name="connsiteX71" fmla="*/ 596560 w 611287"/>
                <a:gd name="connsiteY71" fmla="*/ 185814 h 38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1287" h="386314">
                  <a:moveTo>
                    <a:pt x="88017" y="381407"/>
                  </a:moveTo>
                  <a:cubicBezTo>
                    <a:pt x="52043" y="388602"/>
                    <a:pt x="70483" y="390907"/>
                    <a:pt x="34229" y="366738"/>
                  </a:cubicBezTo>
                  <a:lnTo>
                    <a:pt x="19559" y="356958"/>
                  </a:lnTo>
                  <a:cubicBezTo>
                    <a:pt x="7266" y="320081"/>
                    <a:pt x="23850" y="365543"/>
                    <a:pt x="4889" y="327619"/>
                  </a:cubicBezTo>
                  <a:cubicBezTo>
                    <a:pt x="2584" y="323009"/>
                    <a:pt x="1630" y="317840"/>
                    <a:pt x="0" y="312950"/>
                  </a:cubicBezTo>
                  <a:cubicBezTo>
                    <a:pt x="1630" y="293390"/>
                    <a:pt x="2295" y="273726"/>
                    <a:pt x="4889" y="254271"/>
                  </a:cubicBezTo>
                  <a:cubicBezTo>
                    <a:pt x="5570" y="249162"/>
                    <a:pt x="6559" y="243627"/>
                    <a:pt x="9779" y="239602"/>
                  </a:cubicBezTo>
                  <a:cubicBezTo>
                    <a:pt x="13450" y="235013"/>
                    <a:pt x="19078" y="232209"/>
                    <a:pt x="24449" y="229822"/>
                  </a:cubicBezTo>
                  <a:cubicBezTo>
                    <a:pt x="33869" y="225635"/>
                    <a:pt x="53788" y="220043"/>
                    <a:pt x="53788" y="220043"/>
                  </a:cubicBezTo>
                  <a:cubicBezTo>
                    <a:pt x="73347" y="221673"/>
                    <a:pt x="93594" y="219540"/>
                    <a:pt x="112466" y="224932"/>
                  </a:cubicBezTo>
                  <a:cubicBezTo>
                    <a:pt x="118117" y="226547"/>
                    <a:pt x="119859" y="234231"/>
                    <a:pt x="122246" y="239602"/>
                  </a:cubicBezTo>
                  <a:cubicBezTo>
                    <a:pt x="126433" y="249022"/>
                    <a:pt x="132025" y="268941"/>
                    <a:pt x="132025" y="268941"/>
                  </a:cubicBezTo>
                  <a:cubicBezTo>
                    <a:pt x="122655" y="297051"/>
                    <a:pt x="125697" y="303764"/>
                    <a:pt x="68457" y="278721"/>
                  </a:cubicBezTo>
                  <a:cubicBezTo>
                    <a:pt x="57689" y="274010"/>
                    <a:pt x="48898" y="249382"/>
                    <a:pt x="48898" y="249382"/>
                  </a:cubicBezTo>
                  <a:cubicBezTo>
                    <a:pt x="50528" y="221673"/>
                    <a:pt x="50198" y="193778"/>
                    <a:pt x="53788" y="166254"/>
                  </a:cubicBezTo>
                  <a:cubicBezTo>
                    <a:pt x="55121" y="156032"/>
                    <a:pt x="60308" y="146695"/>
                    <a:pt x="63568" y="136915"/>
                  </a:cubicBezTo>
                  <a:cubicBezTo>
                    <a:pt x="65198" y="132025"/>
                    <a:pt x="64169" y="125105"/>
                    <a:pt x="68457" y="122246"/>
                  </a:cubicBezTo>
                  <a:cubicBezTo>
                    <a:pt x="73347" y="118986"/>
                    <a:pt x="77757" y="114853"/>
                    <a:pt x="83127" y="112466"/>
                  </a:cubicBezTo>
                  <a:cubicBezTo>
                    <a:pt x="92547" y="108279"/>
                    <a:pt x="112466" y="102686"/>
                    <a:pt x="112466" y="102686"/>
                  </a:cubicBezTo>
                  <a:cubicBezTo>
                    <a:pt x="133655" y="104316"/>
                    <a:pt x="155146" y="103659"/>
                    <a:pt x="176034" y="107576"/>
                  </a:cubicBezTo>
                  <a:cubicBezTo>
                    <a:pt x="196863" y="111482"/>
                    <a:pt x="187203" y="119441"/>
                    <a:pt x="195593" y="132025"/>
                  </a:cubicBezTo>
                  <a:cubicBezTo>
                    <a:pt x="199429" y="137779"/>
                    <a:pt x="205373" y="141805"/>
                    <a:pt x="210263" y="146695"/>
                  </a:cubicBezTo>
                  <a:cubicBezTo>
                    <a:pt x="211893" y="151585"/>
                    <a:pt x="215153" y="156210"/>
                    <a:pt x="215153" y="161365"/>
                  </a:cubicBezTo>
                  <a:cubicBezTo>
                    <a:pt x="215153" y="177110"/>
                    <a:pt x="206856" y="178305"/>
                    <a:pt x="195593" y="185814"/>
                  </a:cubicBezTo>
                  <a:cubicBezTo>
                    <a:pt x="182554" y="184184"/>
                    <a:pt x="167826" y="187545"/>
                    <a:pt x="156475" y="180924"/>
                  </a:cubicBezTo>
                  <a:cubicBezTo>
                    <a:pt x="146322" y="175002"/>
                    <a:pt x="136915" y="151585"/>
                    <a:pt x="136915" y="151585"/>
                  </a:cubicBezTo>
                  <a:cubicBezTo>
                    <a:pt x="138545" y="133656"/>
                    <a:pt x="138676" y="115526"/>
                    <a:pt x="141805" y="97797"/>
                  </a:cubicBezTo>
                  <a:cubicBezTo>
                    <a:pt x="143597" y="87645"/>
                    <a:pt x="143008" y="74176"/>
                    <a:pt x="151585" y="68458"/>
                  </a:cubicBezTo>
                  <a:lnTo>
                    <a:pt x="180924" y="48898"/>
                  </a:lnTo>
                  <a:cubicBezTo>
                    <a:pt x="185814" y="45638"/>
                    <a:pt x="189892" y="40544"/>
                    <a:pt x="195593" y="39119"/>
                  </a:cubicBezTo>
                  <a:cubicBezTo>
                    <a:pt x="223216" y="32213"/>
                    <a:pt x="208563" y="35547"/>
                    <a:pt x="239602" y="29339"/>
                  </a:cubicBezTo>
                  <a:cubicBezTo>
                    <a:pt x="283247" y="32696"/>
                    <a:pt x="292616" y="22989"/>
                    <a:pt x="317839" y="44008"/>
                  </a:cubicBezTo>
                  <a:cubicBezTo>
                    <a:pt x="323152" y="48435"/>
                    <a:pt x="327619" y="53788"/>
                    <a:pt x="332509" y="58678"/>
                  </a:cubicBezTo>
                  <a:cubicBezTo>
                    <a:pt x="339297" y="79044"/>
                    <a:pt x="349874" y="95524"/>
                    <a:pt x="337399" y="117356"/>
                  </a:cubicBezTo>
                  <a:cubicBezTo>
                    <a:pt x="334842" y="121831"/>
                    <a:pt x="327619" y="120616"/>
                    <a:pt x="322729" y="122246"/>
                  </a:cubicBezTo>
                  <a:cubicBezTo>
                    <a:pt x="284821" y="118034"/>
                    <a:pt x="282152" y="129109"/>
                    <a:pt x="268941" y="102686"/>
                  </a:cubicBezTo>
                  <a:cubicBezTo>
                    <a:pt x="266636" y="98076"/>
                    <a:pt x="265681" y="92907"/>
                    <a:pt x="264051" y="88017"/>
                  </a:cubicBezTo>
                  <a:cubicBezTo>
                    <a:pt x="265681" y="70088"/>
                    <a:pt x="266395" y="52051"/>
                    <a:pt x="268941" y="34229"/>
                  </a:cubicBezTo>
                  <a:cubicBezTo>
                    <a:pt x="269670" y="29126"/>
                    <a:pt x="270611" y="23584"/>
                    <a:pt x="273831" y="19559"/>
                  </a:cubicBezTo>
                  <a:cubicBezTo>
                    <a:pt x="279808" y="12087"/>
                    <a:pt x="294309" y="7105"/>
                    <a:pt x="303170" y="4890"/>
                  </a:cubicBezTo>
                  <a:cubicBezTo>
                    <a:pt x="311233" y="2874"/>
                    <a:pt x="319469" y="1630"/>
                    <a:pt x="327619" y="0"/>
                  </a:cubicBezTo>
                  <a:lnTo>
                    <a:pt x="352068" y="4890"/>
                  </a:lnTo>
                  <a:cubicBezTo>
                    <a:pt x="361823" y="6663"/>
                    <a:pt x="371788" y="7374"/>
                    <a:pt x="381407" y="9779"/>
                  </a:cubicBezTo>
                  <a:cubicBezTo>
                    <a:pt x="399682" y="14348"/>
                    <a:pt x="411655" y="17871"/>
                    <a:pt x="425416" y="29339"/>
                  </a:cubicBezTo>
                  <a:cubicBezTo>
                    <a:pt x="430728" y="33766"/>
                    <a:pt x="435840" y="38550"/>
                    <a:pt x="440085" y="44008"/>
                  </a:cubicBezTo>
                  <a:cubicBezTo>
                    <a:pt x="447301" y="53286"/>
                    <a:pt x="459645" y="73347"/>
                    <a:pt x="459645" y="73347"/>
                  </a:cubicBezTo>
                  <a:cubicBezTo>
                    <a:pt x="467550" y="97066"/>
                    <a:pt x="466668" y="87130"/>
                    <a:pt x="459645" y="122246"/>
                  </a:cubicBezTo>
                  <a:cubicBezTo>
                    <a:pt x="458634" y="127300"/>
                    <a:pt x="458949" y="133919"/>
                    <a:pt x="454755" y="136915"/>
                  </a:cubicBezTo>
                  <a:cubicBezTo>
                    <a:pt x="446366" y="142907"/>
                    <a:pt x="425416" y="146695"/>
                    <a:pt x="425416" y="146695"/>
                  </a:cubicBezTo>
                  <a:cubicBezTo>
                    <a:pt x="420526" y="145065"/>
                    <a:pt x="413742" y="145999"/>
                    <a:pt x="410746" y="141805"/>
                  </a:cubicBezTo>
                  <a:cubicBezTo>
                    <a:pt x="404754" y="133417"/>
                    <a:pt x="400966" y="112466"/>
                    <a:pt x="400966" y="112466"/>
                  </a:cubicBezTo>
                  <a:cubicBezTo>
                    <a:pt x="404707" y="93762"/>
                    <a:pt x="409689" y="64821"/>
                    <a:pt x="415636" y="44008"/>
                  </a:cubicBezTo>
                  <a:cubicBezTo>
                    <a:pt x="417052" y="39052"/>
                    <a:pt x="417306" y="33364"/>
                    <a:pt x="420526" y="29339"/>
                  </a:cubicBezTo>
                  <a:cubicBezTo>
                    <a:pt x="427421" y="20721"/>
                    <a:pt x="440200" y="17891"/>
                    <a:pt x="449865" y="14669"/>
                  </a:cubicBezTo>
                  <a:cubicBezTo>
                    <a:pt x="485330" y="18610"/>
                    <a:pt x="486485" y="16749"/>
                    <a:pt x="513433" y="24449"/>
                  </a:cubicBezTo>
                  <a:cubicBezTo>
                    <a:pt x="518389" y="25865"/>
                    <a:pt x="523492" y="27034"/>
                    <a:pt x="528102" y="29339"/>
                  </a:cubicBezTo>
                  <a:cubicBezTo>
                    <a:pt x="533359" y="31967"/>
                    <a:pt x="537882" y="35859"/>
                    <a:pt x="542772" y="39119"/>
                  </a:cubicBezTo>
                  <a:cubicBezTo>
                    <a:pt x="547719" y="46538"/>
                    <a:pt x="557441" y="58333"/>
                    <a:pt x="557441" y="68458"/>
                  </a:cubicBezTo>
                  <a:cubicBezTo>
                    <a:pt x="557441" y="79983"/>
                    <a:pt x="555143" y="91456"/>
                    <a:pt x="552552" y="102686"/>
                  </a:cubicBezTo>
                  <a:cubicBezTo>
                    <a:pt x="549647" y="115275"/>
                    <a:pt x="543511" y="136175"/>
                    <a:pt x="532992" y="146695"/>
                  </a:cubicBezTo>
                  <a:cubicBezTo>
                    <a:pt x="528837" y="150851"/>
                    <a:pt x="523213" y="153215"/>
                    <a:pt x="518323" y="156475"/>
                  </a:cubicBezTo>
                  <a:cubicBezTo>
                    <a:pt x="513433" y="154845"/>
                    <a:pt x="507678" y="154805"/>
                    <a:pt x="503653" y="151585"/>
                  </a:cubicBezTo>
                  <a:cubicBezTo>
                    <a:pt x="495035" y="144690"/>
                    <a:pt x="492205" y="131911"/>
                    <a:pt x="488984" y="122246"/>
                  </a:cubicBezTo>
                  <a:cubicBezTo>
                    <a:pt x="491718" y="111309"/>
                    <a:pt x="498888" y="80494"/>
                    <a:pt x="503653" y="73347"/>
                  </a:cubicBezTo>
                  <a:cubicBezTo>
                    <a:pt x="506913" y="68457"/>
                    <a:pt x="508449" y="61793"/>
                    <a:pt x="513433" y="58678"/>
                  </a:cubicBezTo>
                  <a:cubicBezTo>
                    <a:pt x="522175" y="53214"/>
                    <a:pt x="542772" y="48898"/>
                    <a:pt x="542772" y="48898"/>
                  </a:cubicBezTo>
                  <a:cubicBezTo>
                    <a:pt x="549292" y="50528"/>
                    <a:pt x="556154" y="51141"/>
                    <a:pt x="562331" y="53788"/>
                  </a:cubicBezTo>
                  <a:cubicBezTo>
                    <a:pt x="581348" y="61938"/>
                    <a:pt x="584606" y="74976"/>
                    <a:pt x="596560" y="92907"/>
                  </a:cubicBezTo>
                  <a:lnTo>
                    <a:pt x="606340" y="107576"/>
                  </a:lnTo>
                  <a:cubicBezTo>
                    <a:pt x="607970" y="112466"/>
                    <a:pt x="611799" y="117123"/>
                    <a:pt x="611230" y="122246"/>
                  </a:cubicBezTo>
                  <a:cubicBezTo>
                    <a:pt x="610092" y="132492"/>
                    <a:pt x="603950" y="141584"/>
                    <a:pt x="601450" y="151585"/>
                  </a:cubicBezTo>
                  <a:cubicBezTo>
                    <a:pt x="595374" y="175888"/>
                    <a:pt x="596560" y="164424"/>
                    <a:pt x="596560" y="185814"/>
                  </a:cubicBezTo>
                </a:path>
              </a:pathLst>
            </a:custGeom>
            <a:noFill/>
            <a:ln>
              <a:solidFill>
                <a:srgbClr val="0766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62" name="任意形状 61">
              <a:extLst>
                <a:ext uri="{FF2B5EF4-FFF2-40B4-BE49-F238E27FC236}">
                  <a16:creationId xmlns:a16="http://schemas.microsoft.com/office/drawing/2014/main" id="{CFD4FC5A-47B3-78FE-E719-74FB19930DC1}"/>
                </a:ext>
              </a:extLst>
            </p:cNvPr>
            <p:cNvSpPr/>
            <p:nvPr/>
          </p:nvSpPr>
          <p:spPr>
            <a:xfrm rot="10800000">
              <a:off x="8010679" y="1779222"/>
              <a:ext cx="611287" cy="386314"/>
            </a:xfrm>
            <a:custGeom>
              <a:avLst/>
              <a:gdLst>
                <a:gd name="connsiteX0" fmla="*/ 88017 w 611287"/>
                <a:gd name="connsiteY0" fmla="*/ 381407 h 386314"/>
                <a:gd name="connsiteX1" fmla="*/ 34229 w 611287"/>
                <a:gd name="connsiteY1" fmla="*/ 366738 h 386314"/>
                <a:gd name="connsiteX2" fmla="*/ 19559 w 611287"/>
                <a:gd name="connsiteY2" fmla="*/ 356958 h 386314"/>
                <a:gd name="connsiteX3" fmla="*/ 4889 w 611287"/>
                <a:gd name="connsiteY3" fmla="*/ 327619 h 386314"/>
                <a:gd name="connsiteX4" fmla="*/ 0 w 611287"/>
                <a:gd name="connsiteY4" fmla="*/ 312950 h 386314"/>
                <a:gd name="connsiteX5" fmla="*/ 4889 w 611287"/>
                <a:gd name="connsiteY5" fmla="*/ 254271 h 386314"/>
                <a:gd name="connsiteX6" fmla="*/ 9779 w 611287"/>
                <a:gd name="connsiteY6" fmla="*/ 239602 h 386314"/>
                <a:gd name="connsiteX7" fmla="*/ 24449 w 611287"/>
                <a:gd name="connsiteY7" fmla="*/ 229822 h 386314"/>
                <a:gd name="connsiteX8" fmla="*/ 53788 w 611287"/>
                <a:gd name="connsiteY8" fmla="*/ 220043 h 386314"/>
                <a:gd name="connsiteX9" fmla="*/ 112466 w 611287"/>
                <a:gd name="connsiteY9" fmla="*/ 224932 h 386314"/>
                <a:gd name="connsiteX10" fmla="*/ 122246 w 611287"/>
                <a:gd name="connsiteY10" fmla="*/ 239602 h 386314"/>
                <a:gd name="connsiteX11" fmla="*/ 132025 w 611287"/>
                <a:gd name="connsiteY11" fmla="*/ 268941 h 386314"/>
                <a:gd name="connsiteX12" fmla="*/ 68457 w 611287"/>
                <a:gd name="connsiteY12" fmla="*/ 278721 h 386314"/>
                <a:gd name="connsiteX13" fmla="*/ 48898 w 611287"/>
                <a:gd name="connsiteY13" fmla="*/ 249382 h 386314"/>
                <a:gd name="connsiteX14" fmla="*/ 53788 w 611287"/>
                <a:gd name="connsiteY14" fmla="*/ 166254 h 386314"/>
                <a:gd name="connsiteX15" fmla="*/ 63568 w 611287"/>
                <a:gd name="connsiteY15" fmla="*/ 136915 h 386314"/>
                <a:gd name="connsiteX16" fmla="*/ 68457 w 611287"/>
                <a:gd name="connsiteY16" fmla="*/ 122246 h 386314"/>
                <a:gd name="connsiteX17" fmla="*/ 83127 w 611287"/>
                <a:gd name="connsiteY17" fmla="*/ 112466 h 386314"/>
                <a:gd name="connsiteX18" fmla="*/ 112466 w 611287"/>
                <a:gd name="connsiteY18" fmla="*/ 102686 h 386314"/>
                <a:gd name="connsiteX19" fmla="*/ 176034 w 611287"/>
                <a:gd name="connsiteY19" fmla="*/ 107576 h 386314"/>
                <a:gd name="connsiteX20" fmla="*/ 195593 w 611287"/>
                <a:gd name="connsiteY20" fmla="*/ 132025 h 386314"/>
                <a:gd name="connsiteX21" fmla="*/ 210263 w 611287"/>
                <a:gd name="connsiteY21" fmla="*/ 146695 h 386314"/>
                <a:gd name="connsiteX22" fmla="*/ 215153 w 611287"/>
                <a:gd name="connsiteY22" fmla="*/ 161365 h 386314"/>
                <a:gd name="connsiteX23" fmla="*/ 195593 w 611287"/>
                <a:gd name="connsiteY23" fmla="*/ 185814 h 386314"/>
                <a:gd name="connsiteX24" fmla="*/ 156475 w 611287"/>
                <a:gd name="connsiteY24" fmla="*/ 180924 h 386314"/>
                <a:gd name="connsiteX25" fmla="*/ 136915 w 611287"/>
                <a:gd name="connsiteY25" fmla="*/ 151585 h 386314"/>
                <a:gd name="connsiteX26" fmla="*/ 141805 w 611287"/>
                <a:gd name="connsiteY26" fmla="*/ 97797 h 386314"/>
                <a:gd name="connsiteX27" fmla="*/ 151585 w 611287"/>
                <a:gd name="connsiteY27" fmla="*/ 68458 h 386314"/>
                <a:gd name="connsiteX28" fmla="*/ 180924 w 611287"/>
                <a:gd name="connsiteY28" fmla="*/ 48898 h 386314"/>
                <a:gd name="connsiteX29" fmla="*/ 195593 w 611287"/>
                <a:gd name="connsiteY29" fmla="*/ 39119 h 386314"/>
                <a:gd name="connsiteX30" fmla="*/ 239602 w 611287"/>
                <a:gd name="connsiteY30" fmla="*/ 29339 h 386314"/>
                <a:gd name="connsiteX31" fmla="*/ 317839 w 611287"/>
                <a:gd name="connsiteY31" fmla="*/ 44008 h 386314"/>
                <a:gd name="connsiteX32" fmla="*/ 332509 w 611287"/>
                <a:gd name="connsiteY32" fmla="*/ 58678 h 386314"/>
                <a:gd name="connsiteX33" fmla="*/ 337399 w 611287"/>
                <a:gd name="connsiteY33" fmla="*/ 117356 h 386314"/>
                <a:gd name="connsiteX34" fmla="*/ 322729 w 611287"/>
                <a:gd name="connsiteY34" fmla="*/ 122246 h 386314"/>
                <a:gd name="connsiteX35" fmla="*/ 268941 w 611287"/>
                <a:gd name="connsiteY35" fmla="*/ 102686 h 386314"/>
                <a:gd name="connsiteX36" fmla="*/ 264051 w 611287"/>
                <a:gd name="connsiteY36" fmla="*/ 88017 h 386314"/>
                <a:gd name="connsiteX37" fmla="*/ 268941 w 611287"/>
                <a:gd name="connsiteY37" fmla="*/ 34229 h 386314"/>
                <a:gd name="connsiteX38" fmla="*/ 273831 w 611287"/>
                <a:gd name="connsiteY38" fmla="*/ 19559 h 386314"/>
                <a:gd name="connsiteX39" fmla="*/ 303170 w 611287"/>
                <a:gd name="connsiteY39" fmla="*/ 4890 h 386314"/>
                <a:gd name="connsiteX40" fmla="*/ 327619 w 611287"/>
                <a:gd name="connsiteY40" fmla="*/ 0 h 386314"/>
                <a:gd name="connsiteX41" fmla="*/ 352068 w 611287"/>
                <a:gd name="connsiteY41" fmla="*/ 4890 h 386314"/>
                <a:gd name="connsiteX42" fmla="*/ 381407 w 611287"/>
                <a:gd name="connsiteY42" fmla="*/ 9779 h 386314"/>
                <a:gd name="connsiteX43" fmla="*/ 425416 w 611287"/>
                <a:gd name="connsiteY43" fmla="*/ 29339 h 386314"/>
                <a:gd name="connsiteX44" fmla="*/ 440085 w 611287"/>
                <a:gd name="connsiteY44" fmla="*/ 44008 h 386314"/>
                <a:gd name="connsiteX45" fmla="*/ 459645 w 611287"/>
                <a:gd name="connsiteY45" fmla="*/ 73347 h 386314"/>
                <a:gd name="connsiteX46" fmla="*/ 459645 w 611287"/>
                <a:gd name="connsiteY46" fmla="*/ 122246 h 386314"/>
                <a:gd name="connsiteX47" fmla="*/ 454755 w 611287"/>
                <a:gd name="connsiteY47" fmla="*/ 136915 h 386314"/>
                <a:gd name="connsiteX48" fmla="*/ 425416 w 611287"/>
                <a:gd name="connsiteY48" fmla="*/ 146695 h 386314"/>
                <a:gd name="connsiteX49" fmla="*/ 410746 w 611287"/>
                <a:gd name="connsiteY49" fmla="*/ 141805 h 386314"/>
                <a:gd name="connsiteX50" fmla="*/ 400966 w 611287"/>
                <a:gd name="connsiteY50" fmla="*/ 112466 h 386314"/>
                <a:gd name="connsiteX51" fmla="*/ 415636 w 611287"/>
                <a:gd name="connsiteY51" fmla="*/ 44008 h 386314"/>
                <a:gd name="connsiteX52" fmla="*/ 420526 w 611287"/>
                <a:gd name="connsiteY52" fmla="*/ 29339 h 386314"/>
                <a:gd name="connsiteX53" fmla="*/ 449865 w 611287"/>
                <a:gd name="connsiteY53" fmla="*/ 14669 h 386314"/>
                <a:gd name="connsiteX54" fmla="*/ 513433 w 611287"/>
                <a:gd name="connsiteY54" fmla="*/ 24449 h 386314"/>
                <a:gd name="connsiteX55" fmla="*/ 528102 w 611287"/>
                <a:gd name="connsiteY55" fmla="*/ 29339 h 386314"/>
                <a:gd name="connsiteX56" fmla="*/ 542772 w 611287"/>
                <a:gd name="connsiteY56" fmla="*/ 39119 h 386314"/>
                <a:gd name="connsiteX57" fmla="*/ 557441 w 611287"/>
                <a:gd name="connsiteY57" fmla="*/ 68458 h 386314"/>
                <a:gd name="connsiteX58" fmla="*/ 552552 w 611287"/>
                <a:gd name="connsiteY58" fmla="*/ 102686 h 386314"/>
                <a:gd name="connsiteX59" fmla="*/ 532992 w 611287"/>
                <a:gd name="connsiteY59" fmla="*/ 146695 h 386314"/>
                <a:gd name="connsiteX60" fmla="*/ 518323 w 611287"/>
                <a:gd name="connsiteY60" fmla="*/ 156475 h 386314"/>
                <a:gd name="connsiteX61" fmla="*/ 503653 w 611287"/>
                <a:gd name="connsiteY61" fmla="*/ 151585 h 386314"/>
                <a:gd name="connsiteX62" fmla="*/ 488984 w 611287"/>
                <a:gd name="connsiteY62" fmla="*/ 122246 h 386314"/>
                <a:gd name="connsiteX63" fmla="*/ 503653 w 611287"/>
                <a:gd name="connsiteY63" fmla="*/ 73347 h 386314"/>
                <a:gd name="connsiteX64" fmla="*/ 513433 w 611287"/>
                <a:gd name="connsiteY64" fmla="*/ 58678 h 386314"/>
                <a:gd name="connsiteX65" fmla="*/ 542772 w 611287"/>
                <a:gd name="connsiteY65" fmla="*/ 48898 h 386314"/>
                <a:gd name="connsiteX66" fmla="*/ 562331 w 611287"/>
                <a:gd name="connsiteY66" fmla="*/ 53788 h 386314"/>
                <a:gd name="connsiteX67" fmla="*/ 596560 w 611287"/>
                <a:gd name="connsiteY67" fmla="*/ 92907 h 386314"/>
                <a:gd name="connsiteX68" fmla="*/ 606340 w 611287"/>
                <a:gd name="connsiteY68" fmla="*/ 107576 h 386314"/>
                <a:gd name="connsiteX69" fmla="*/ 611230 w 611287"/>
                <a:gd name="connsiteY69" fmla="*/ 122246 h 386314"/>
                <a:gd name="connsiteX70" fmla="*/ 601450 w 611287"/>
                <a:gd name="connsiteY70" fmla="*/ 151585 h 386314"/>
                <a:gd name="connsiteX71" fmla="*/ 596560 w 611287"/>
                <a:gd name="connsiteY71" fmla="*/ 185814 h 38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1287" h="386314">
                  <a:moveTo>
                    <a:pt x="88017" y="381407"/>
                  </a:moveTo>
                  <a:cubicBezTo>
                    <a:pt x="52043" y="388602"/>
                    <a:pt x="70483" y="390907"/>
                    <a:pt x="34229" y="366738"/>
                  </a:cubicBezTo>
                  <a:lnTo>
                    <a:pt x="19559" y="356958"/>
                  </a:lnTo>
                  <a:cubicBezTo>
                    <a:pt x="7266" y="320081"/>
                    <a:pt x="23850" y="365543"/>
                    <a:pt x="4889" y="327619"/>
                  </a:cubicBezTo>
                  <a:cubicBezTo>
                    <a:pt x="2584" y="323009"/>
                    <a:pt x="1630" y="317840"/>
                    <a:pt x="0" y="312950"/>
                  </a:cubicBezTo>
                  <a:cubicBezTo>
                    <a:pt x="1630" y="293390"/>
                    <a:pt x="2295" y="273726"/>
                    <a:pt x="4889" y="254271"/>
                  </a:cubicBezTo>
                  <a:cubicBezTo>
                    <a:pt x="5570" y="249162"/>
                    <a:pt x="6559" y="243627"/>
                    <a:pt x="9779" y="239602"/>
                  </a:cubicBezTo>
                  <a:cubicBezTo>
                    <a:pt x="13450" y="235013"/>
                    <a:pt x="19078" y="232209"/>
                    <a:pt x="24449" y="229822"/>
                  </a:cubicBezTo>
                  <a:cubicBezTo>
                    <a:pt x="33869" y="225635"/>
                    <a:pt x="53788" y="220043"/>
                    <a:pt x="53788" y="220043"/>
                  </a:cubicBezTo>
                  <a:cubicBezTo>
                    <a:pt x="73347" y="221673"/>
                    <a:pt x="93594" y="219540"/>
                    <a:pt x="112466" y="224932"/>
                  </a:cubicBezTo>
                  <a:cubicBezTo>
                    <a:pt x="118117" y="226547"/>
                    <a:pt x="119859" y="234231"/>
                    <a:pt x="122246" y="239602"/>
                  </a:cubicBezTo>
                  <a:cubicBezTo>
                    <a:pt x="126433" y="249022"/>
                    <a:pt x="132025" y="268941"/>
                    <a:pt x="132025" y="268941"/>
                  </a:cubicBezTo>
                  <a:cubicBezTo>
                    <a:pt x="122655" y="297051"/>
                    <a:pt x="125697" y="303764"/>
                    <a:pt x="68457" y="278721"/>
                  </a:cubicBezTo>
                  <a:cubicBezTo>
                    <a:pt x="57689" y="274010"/>
                    <a:pt x="48898" y="249382"/>
                    <a:pt x="48898" y="249382"/>
                  </a:cubicBezTo>
                  <a:cubicBezTo>
                    <a:pt x="50528" y="221673"/>
                    <a:pt x="50198" y="193778"/>
                    <a:pt x="53788" y="166254"/>
                  </a:cubicBezTo>
                  <a:cubicBezTo>
                    <a:pt x="55121" y="156032"/>
                    <a:pt x="60308" y="146695"/>
                    <a:pt x="63568" y="136915"/>
                  </a:cubicBezTo>
                  <a:cubicBezTo>
                    <a:pt x="65198" y="132025"/>
                    <a:pt x="64169" y="125105"/>
                    <a:pt x="68457" y="122246"/>
                  </a:cubicBezTo>
                  <a:cubicBezTo>
                    <a:pt x="73347" y="118986"/>
                    <a:pt x="77757" y="114853"/>
                    <a:pt x="83127" y="112466"/>
                  </a:cubicBezTo>
                  <a:cubicBezTo>
                    <a:pt x="92547" y="108279"/>
                    <a:pt x="112466" y="102686"/>
                    <a:pt x="112466" y="102686"/>
                  </a:cubicBezTo>
                  <a:cubicBezTo>
                    <a:pt x="133655" y="104316"/>
                    <a:pt x="155146" y="103659"/>
                    <a:pt x="176034" y="107576"/>
                  </a:cubicBezTo>
                  <a:cubicBezTo>
                    <a:pt x="196863" y="111482"/>
                    <a:pt x="187203" y="119441"/>
                    <a:pt x="195593" y="132025"/>
                  </a:cubicBezTo>
                  <a:cubicBezTo>
                    <a:pt x="199429" y="137779"/>
                    <a:pt x="205373" y="141805"/>
                    <a:pt x="210263" y="146695"/>
                  </a:cubicBezTo>
                  <a:cubicBezTo>
                    <a:pt x="211893" y="151585"/>
                    <a:pt x="215153" y="156210"/>
                    <a:pt x="215153" y="161365"/>
                  </a:cubicBezTo>
                  <a:cubicBezTo>
                    <a:pt x="215153" y="177110"/>
                    <a:pt x="206856" y="178305"/>
                    <a:pt x="195593" y="185814"/>
                  </a:cubicBezTo>
                  <a:cubicBezTo>
                    <a:pt x="182554" y="184184"/>
                    <a:pt x="167826" y="187545"/>
                    <a:pt x="156475" y="180924"/>
                  </a:cubicBezTo>
                  <a:cubicBezTo>
                    <a:pt x="146322" y="175002"/>
                    <a:pt x="136915" y="151585"/>
                    <a:pt x="136915" y="151585"/>
                  </a:cubicBezTo>
                  <a:cubicBezTo>
                    <a:pt x="138545" y="133656"/>
                    <a:pt x="138676" y="115526"/>
                    <a:pt x="141805" y="97797"/>
                  </a:cubicBezTo>
                  <a:cubicBezTo>
                    <a:pt x="143597" y="87645"/>
                    <a:pt x="143008" y="74176"/>
                    <a:pt x="151585" y="68458"/>
                  </a:cubicBezTo>
                  <a:lnTo>
                    <a:pt x="180924" y="48898"/>
                  </a:lnTo>
                  <a:cubicBezTo>
                    <a:pt x="185814" y="45638"/>
                    <a:pt x="189892" y="40544"/>
                    <a:pt x="195593" y="39119"/>
                  </a:cubicBezTo>
                  <a:cubicBezTo>
                    <a:pt x="223216" y="32213"/>
                    <a:pt x="208563" y="35547"/>
                    <a:pt x="239602" y="29339"/>
                  </a:cubicBezTo>
                  <a:cubicBezTo>
                    <a:pt x="283247" y="32696"/>
                    <a:pt x="292616" y="22989"/>
                    <a:pt x="317839" y="44008"/>
                  </a:cubicBezTo>
                  <a:cubicBezTo>
                    <a:pt x="323152" y="48435"/>
                    <a:pt x="327619" y="53788"/>
                    <a:pt x="332509" y="58678"/>
                  </a:cubicBezTo>
                  <a:cubicBezTo>
                    <a:pt x="339297" y="79044"/>
                    <a:pt x="349874" y="95524"/>
                    <a:pt x="337399" y="117356"/>
                  </a:cubicBezTo>
                  <a:cubicBezTo>
                    <a:pt x="334842" y="121831"/>
                    <a:pt x="327619" y="120616"/>
                    <a:pt x="322729" y="122246"/>
                  </a:cubicBezTo>
                  <a:cubicBezTo>
                    <a:pt x="284821" y="118034"/>
                    <a:pt x="282152" y="129109"/>
                    <a:pt x="268941" y="102686"/>
                  </a:cubicBezTo>
                  <a:cubicBezTo>
                    <a:pt x="266636" y="98076"/>
                    <a:pt x="265681" y="92907"/>
                    <a:pt x="264051" y="88017"/>
                  </a:cubicBezTo>
                  <a:cubicBezTo>
                    <a:pt x="265681" y="70088"/>
                    <a:pt x="266395" y="52051"/>
                    <a:pt x="268941" y="34229"/>
                  </a:cubicBezTo>
                  <a:cubicBezTo>
                    <a:pt x="269670" y="29126"/>
                    <a:pt x="270611" y="23584"/>
                    <a:pt x="273831" y="19559"/>
                  </a:cubicBezTo>
                  <a:cubicBezTo>
                    <a:pt x="279808" y="12087"/>
                    <a:pt x="294309" y="7105"/>
                    <a:pt x="303170" y="4890"/>
                  </a:cubicBezTo>
                  <a:cubicBezTo>
                    <a:pt x="311233" y="2874"/>
                    <a:pt x="319469" y="1630"/>
                    <a:pt x="327619" y="0"/>
                  </a:cubicBezTo>
                  <a:lnTo>
                    <a:pt x="352068" y="4890"/>
                  </a:lnTo>
                  <a:cubicBezTo>
                    <a:pt x="361823" y="6663"/>
                    <a:pt x="371788" y="7374"/>
                    <a:pt x="381407" y="9779"/>
                  </a:cubicBezTo>
                  <a:cubicBezTo>
                    <a:pt x="399682" y="14348"/>
                    <a:pt x="411655" y="17871"/>
                    <a:pt x="425416" y="29339"/>
                  </a:cubicBezTo>
                  <a:cubicBezTo>
                    <a:pt x="430728" y="33766"/>
                    <a:pt x="435840" y="38550"/>
                    <a:pt x="440085" y="44008"/>
                  </a:cubicBezTo>
                  <a:cubicBezTo>
                    <a:pt x="447301" y="53286"/>
                    <a:pt x="459645" y="73347"/>
                    <a:pt x="459645" y="73347"/>
                  </a:cubicBezTo>
                  <a:cubicBezTo>
                    <a:pt x="467550" y="97066"/>
                    <a:pt x="466668" y="87130"/>
                    <a:pt x="459645" y="122246"/>
                  </a:cubicBezTo>
                  <a:cubicBezTo>
                    <a:pt x="458634" y="127300"/>
                    <a:pt x="458949" y="133919"/>
                    <a:pt x="454755" y="136915"/>
                  </a:cubicBezTo>
                  <a:cubicBezTo>
                    <a:pt x="446366" y="142907"/>
                    <a:pt x="425416" y="146695"/>
                    <a:pt x="425416" y="146695"/>
                  </a:cubicBezTo>
                  <a:cubicBezTo>
                    <a:pt x="420526" y="145065"/>
                    <a:pt x="413742" y="145999"/>
                    <a:pt x="410746" y="141805"/>
                  </a:cubicBezTo>
                  <a:cubicBezTo>
                    <a:pt x="404754" y="133417"/>
                    <a:pt x="400966" y="112466"/>
                    <a:pt x="400966" y="112466"/>
                  </a:cubicBezTo>
                  <a:cubicBezTo>
                    <a:pt x="404707" y="93762"/>
                    <a:pt x="409689" y="64821"/>
                    <a:pt x="415636" y="44008"/>
                  </a:cubicBezTo>
                  <a:cubicBezTo>
                    <a:pt x="417052" y="39052"/>
                    <a:pt x="417306" y="33364"/>
                    <a:pt x="420526" y="29339"/>
                  </a:cubicBezTo>
                  <a:cubicBezTo>
                    <a:pt x="427421" y="20721"/>
                    <a:pt x="440200" y="17891"/>
                    <a:pt x="449865" y="14669"/>
                  </a:cubicBezTo>
                  <a:cubicBezTo>
                    <a:pt x="485330" y="18610"/>
                    <a:pt x="486485" y="16749"/>
                    <a:pt x="513433" y="24449"/>
                  </a:cubicBezTo>
                  <a:cubicBezTo>
                    <a:pt x="518389" y="25865"/>
                    <a:pt x="523492" y="27034"/>
                    <a:pt x="528102" y="29339"/>
                  </a:cubicBezTo>
                  <a:cubicBezTo>
                    <a:pt x="533359" y="31967"/>
                    <a:pt x="537882" y="35859"/>
                    <a:pt x="542772" y="39119"/>
                  </a:cubicBezTo>
                  <a:cubicBezTo>
                    <a:pt x="547719" y="46538"/>
                    <a:pt x="557441" y="58333"/>
                    <a:pt x="557441" y="68458"/>
                  </a:cubicBezTo>
                  <a:cubicBezTo>
                    <a:pt x="557441" y="79983"/>
                    <a:pt x="555143" y="91456"/>
                    <a:pt x="552552" y="102686"/>
                  </a:cubicBezTo>
                  <a:cubicBezTo>
                    <a:pt x="549647" y="115275"/>
                    <a:pt x="543511" y="136175"/>
                    <a:pt x="532992" y="146695"/>
                  </a:cubicBezTo>
                  <a:cubicBezTo>
                    <a:pt x="528837" y="150851"/>
                    <a:pt x="523213" y="153215"/>
                    <a:pt x="518323" y="156475"/>
                  </a:cubicBezTo>
                  <a:cubicBezTo>
                    <a:pt x="513433" y="154845"/>
                    <a:pt x="507678" y="154805"/>
                    <a:pt x="503653" y="151585"/>
                  </a:cubicBezTo>
                  <a:cubicBezTo>
                    <a:pt x="495035" y="144690"/>
                    <a:pt x="492205" y="131911"/>
                    <a:pt x="488984" y="122246"/>
                  </a:cubicBezTo>
                  <a:cubicBezTo>
                    <a:pt x="491718" y="111309"/>
                    <a:pt x="498888" y="80494"/>
                    <a:pt x="503653" y="73347"/>
                  </a:cubicBezTo>
                  <a:cubicBezTo>
                    <a:pt x="506913" y="68457"/>
                    <a:pt x="508449" y="61793"/>
                    <a:pt x="513433" y="58678"/>
                  </a:cubicBezTo>
                  <a:cubicBezTo>
                    <a:pt x="522175" y="53214"/>
                    <a:pt x="542772" y="48898"/>
                    <a:pt x="542772" y="48898"/>
                  </a:cubicBezTo>
                  <a:cubicBezTo>
                    <a:pt x="549292" y="50528"/>
                    <a:pt x="556154" y="51141"/>
                    <a:pt x="562331" y="53788"/>
                  </a:cubicBezTo>
                  <a:cubicBezTo>
                    <a:pt x="581348" y="61938"/>
                    <a:pt x="584606" y="74976"/>
                    <a:pt x="596560" y="92907"/>
                  </a:cubicBezTo>
                  <a:lnTo>
                    <a:pt x="606340" y="107576"/>
                  </a:lnTo>
                  <a:cubicBezTo>
                    <a:pt x="607970" y="112466"/>
                    <a:pt x="611799" y="117123"/>
                    <a:pt x="611230" y="122246"/>
                  </a:cubicBezTo>
                  <a:cubicBezTo>
                    <a:pt x="610092" y="132492"/>
                    <a:pt x="603950" y="141584"/>
                    <a:pt x="601450" y="151585"/>
                  </a:cubicBezTo>
                  <a:cubicBezTo>
                    <a:pt x="595374" y="175888"/>
                    <a:pt x="596560" y="164424"/>
                    <a:pt x="596560" y="185814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63" name="椭圆 62">
              <a:extLst>
                <a:ext uri="{FF2B5EF4-FFF2-40B4-BE49-F238E27FC236}">
                  <a16:creationId xmlns:a16="http://schemas.microsoft.com/office/drawing/2014/main" id="{8FF78FA6-EF12-35E9-2AB8-1E1C7A1E25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38655" y="1443296"/>
              <a:ext cx="904661" cy="90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9C214360-1E26-E745-6FB0-BFC1B568002F}"/>
              </a:ext>
            </a:extLst>
          </p:cNvPr>
          <p:cNvGrpSpPr/>
          <p:nvPr/>
        </p:nvGrpSpPr>
        <p:grpSpPr>
          <a:xfrm>
            <a:off x="9237287" y="1347579"/>
            <a:ext cx="904661" cy="900000"/>
            <a:chOff x="9295295" y="1475006"/>
            <a:chExt cx="904661" cy="900000"/>
          </a:xfrm>
        </p:grpSpPr>
        <p:sp>
          <p:nvSpPr>
            <p:cNvPr id="6" name="任意形状 5">
              <a:extLst>
                <a:ext uri="{FF2B5EF4-FFF2-40B4-BE49-F238E27FC236}">
                  <a16:creationId xmlns:a16="http://schemas.microsoft.com/office/drawing/2014/main" id="{E8D176CF-2F47-1F59-8352-8EE6D48E938D}"/>
                </a:ext>
              </a:extLst>
            </p:cNvPr>
            <p:cNvSpPr/>
            <p:nvPr/>
          </p:nvSpPr>
          <p:spPr>
            <a:xfrm>
              <a:off x="9413947" y="1613873"/>
              <a:ext cx="611287" cy="386314"/>
            </a:xfrm>
            <a:custGeom>
              <a:avLst/>
              <a:gdLst>
                <a:gd name="connsiteX0" fmla="*/ 88017 w 611287"/>
                <a:gd name="connsiteY0" fmla="*/ 381407 h 386314"/>
                <a:gd name="connsiteX1" fmla="*/ 34229 w 611287"/>
                <a:gd name="connsiteY1" fmla="*/ 366738 h 386314"/>
                <a:gd name="connsiteX2" fmla="*/ 19559 w 611287"/>
                <a:gd name="connsiteY2" fmla="*/ 356958 h 386314"/>
                <a:gd name="connsiteX3" fmla="*/ 4889 w 611287"/>
                <a:gd name="connsiteY3" fmla="*/ 327619 h 386314"/>
                <a:gd name="connsiteX4" fmla="*/ 0 w 611287"/>
                <a:gd name="connsiteY4" fmla="*/ 312950 h 386314"/>
                <a:gd name="connsiteX5" fmla="*/ 4889 w 611287"/>
                <a:gd name="connsiteY5" fmla="*/ 254271 h 386314"/>
                <a:gd name="connsiteX6" fmla="*/ 9779 w 611287"/>
                <a:gd name="connsiteY6" fmla="*/ 239602 h 386314"/>
                <a:gd name="connsiteX7" fmla="*/ 24449 w 611287"/>
                <a:gd name="connsiteY7" fmla="*/ 229822 h 386314"/>
                <a:gd name="connsiteX8" fmla="*/ 53788 w 611287"/>
                <a:gd name="connsiteY8" fmla="*/ 220043 h 386314"/>
                <a:gd name="connsiteX9" fmla="*/ 112466 w 611287"/>
                <a:gd name="connsiteY9" fmla="*/ 224932 h 386314"/>
                <a:gd name="connsiteX10" fmla="*/ 122246 w 611287"/>
                <a:gd name="connsiteY10" fmla="*/ 239602 h 386314"/>
                <a:gd name="connsiteX11" fmla="*/ 132025 w 611287"/>
                <a:gd name="connsiteY11" fmla="*/ 268941 h 386314"/>
                <a:gd name="connsiteX12" fmla="*/ 68457 w 611287"/>
                <a:gd name="connsiteY12" fmla="*/ 278721 h 386314"/>
                <a:gd name="connsiteX13" fmla="*/ 48898 w 611287"/>
                <a:gd name="connsiteY13" fmla="*/ 249382 h 386314"/>
                <a:gd name="connsiteX14" fmla="*/ 53788 w 611287"/>
                <a:gd name="connsiteY14" fmla="*/ 166254 h 386314"/>
                <a:gd name="connsiteX15" fmla="*/ 63568 w 611287"/>
                <a:gd name="connsiteY15" fmla="*/ 136915 h 386314"/>
                <a:gd name="connsiteX16" fmla="*/ 68457 w 611287"/>
                <a:gd name="connsiteY16" fmla="*/ 122246 h 386314"/>
                <a:gd name="connsiteX17" fmla="*/ 83127 w 611287"/>
                <a:gd name="connsiteY17" fmla="*/ 112466 h 386314"/>
                <a:gd name="connsiteX18" fmla="*/ 112466 w 611287"/>
                <a:gd name="connsiteY18" fmla="*/ 102686 h 386314"/>
                <a:gd name="connsiteX19" fmla="*/ 176034 w 611287"/>
                <a:gd name="connsiteY19" fmla="*/ 107576 h 386314"/>
                <a:gd name="connsiteX20" fmla="*/ 195593 w 611287"/>
                <a:gd name="connsiteY20" fmla="*/ 132025 h 386314"/>
                <a:gd name="connsiteX21" fmla="*/ 210263 w 611287"/>
                <a:gd name="connsiteY21" fmla="*/ 146695 h 386314"/>
                <a:gd name="connsiteX22" fmla="*/ 215153 w 611287"/>
                <a:gd name="connsiteY22" fmla="*/ 161365 h 386314"/>
                <a:gd name="connsiteX23" fmla="*/ 195593 w 611287"/>
                <a:gd name="connsiteY23" fmla="*/ 185814 h 386314"/>
                <a:gd name="connsiteX24" fmla="*/ 156475 w 611287"/>
                <a:gd name="connsiteY24" fmla="*/ 180924 h 386314"/>
                <a:gd name="connsiteX25" fmla="*/ 136915 w 611287"/>
                <a:gd name="connsiteY25" fmla="*/ 151585 h 386314"/>
                <a:gd name="connsiteX26" fmla="*/ 141805 w 611287"/>
                <a:gd name="connsiteY26" fmla="*/ 97797 h 386314"/>
                <a:gd name="connsiteX27" fmla="*/ 151585 w 611287"/>
                <a:gd name="connsiteY27" fmla="*/ 68458 h 386314"/>
                <a:gd name="connsiteX28" fmla="*/ 180924 w 611287"/>
                <a:gd name="connsiteY28" fmla="*/ 48898 h 386314"/>
                <a:gd name="connsiteX29" fmla="*/ 195593 w 611287"/>
                <a:gd name="connsiteY29" fmla="*/ 39119 h 386314"/>
                <a:gd name="connsiteX30" fmla="*/ 239602 w 611287"/>
                <a:gd name="connsiteY30" fmla="*/ 29339 h 386314"/>
                <a:gd name="connsiteX31" fmla="*/ 317839 w 611287"/>
                <a:gd name="connsiteY31" fmla="*/ 44008 h 386314"/>
                <a:gd name="connsiteX32" fmla="*/ 332509 w 611287"/>
                <a:gd name="connsiteY32" fmla="*/ 58678 h 386314"/>
                <a:gd name="connsiteX33" fmla="*/ 337399 w 611287"/>
                <a:gd name="connsiteY33" fmla="*/ 117356 h 386314"/>
                <a:gd name="connsiteX34" fmla="*/ 322729 w 611287"/>
                <a:gd name="connsiteY34" fmla="*/ 122246 h 386314"/>
                <a:gd name="connsiteX35" fmla="*/ 268941 w 611287"/>
                <a:gd name="connsiteY35" fmla="*/ 102686 h 386314"/>
                <a:gd name="connsiteX36" fmla="*/ 264051 w 611287"/>
                <a:gd name="connsiteY36" fmla="*/ 88017 h 386314"/>
                <a:gd name="connsiteX37" fmla="*/ 268941 w 611287"/>
                <a:gd name="connsiteY37" fmla="*/ 34229 h 386314"/>
                <a:gd name="connsiteX38" fmla="*/ 273831 w 611287"/>
                <a:gd name="connsiteY38" fmla="*/ 19559 h 386314"/>
                <a:gd name="connsiteX39" fmla="*/ 303170 w 611287"/>
                <a:gd name="connsiteY39" fmla="*/ 4890 h 386314"/>
                <a:gd name="connsiteX40" fmla="*/ 327619 w 611287"/>
                <a:gd name="connsiteY40" fmla="*/ 0 h 386314"/>
                <a:gd name="connsiteX41" fmla="*/ 352068 w 611287"/>
                <a:gd name="connsiteY41" fmla="*/ 4890 h 386314"/>
                <a:gd name="connsiteX42" fmla="*/ 381407 w 611287"/>
                <a:gd name="connsiteY42" fmla="*/ 9779 h 386314"/>
                <a:gd name="connsiteX43" fmla="*/ 425416 w 611287"/>
                <a:gd name="connsiteY43" fmla="*/ 29339 h 386314"/>
                <a:gd name="connsiteX44" fmla="*/ 440085 w 611287"/>
                <a:gd name="connsiteY44" fmla="*/ 44008 h 386314"/>
                <a:gd name="connsiteX45" fmla="*/ 459645 w 611287"/>
                <a:gd name="connsiteY45" fmla="*/ 73347 h 386314"/>
                <a:gd name="connsiteX46" fmla="*/ 459645 w 611287"/>
                <a:gd name="connsiteY46" fmla="*/ 122246 h 386314"/>
                <a:gd name="connsiteX47" fmla="*/ 454755 w 611287"/>
                <a:gd name="connsiteY47" fmla="*/ 136915 h 386314"/>
                <a:gd name="connsiteX48" fmla="*/ 425416 w 611287"/>
                <a:gd name="connsiteY48" fmla="*/ 146695 h 386314"/>
                <a:gd name="connsiteX49" fmla="*/ 410746 w 611287"/>
                <a:gd name="connsiteY49" fmla="*/ 141805 h 386314"/>
                <a:gd name="connsiteX50" fmla="*/ 400966 w 611287"/>
                <a:gd name="connsiteY50" fmla="*/ 112466 h 386314"/>
                <a:gd name="connsiteX51" fmla="*/ 415636 w 611287"/>
                <a:gd name="connsiteY51" fmla="*/ 44008 h 386314"/>
                <a:gd name="connsiteX52" fmla="*/ 420526 w 611287"/>
                <a:gd name="connsiteY52" fmla="*/ 29339 h 386314"/>
                <a:gd name="connsiteX53" fmla="*/ 449865 w 611287"/>
                <a:gd name="connsiteY53" fmla="*/ 14669 h 386314"/>
                <a:gd name="connsiteX54" fmla="*/ 513433 w 611287"/>
                <a:gd name="connsiteY54" fmla="*/ 24449 h 386314"/>
                <a:gd name="connsiteX55" fmla="*/ 528102 w 611287"/>
                <a:gd name="connsiteY55" fmla="*/ 29339 h 386314"/>
                <a:gd name="connsiteX56" fmla="*/ 542772 w 611287"/>
                <a:gd name="connsiteY56" fmla="*/ 39119 h 386314"/>
                <a:gd name="connsiteX57" fmla="*/ 557441 w 611287"/>
                <a:gd name="connsiteY57" fmla="*/ 68458 h 386314"/>
                <a:gd name="connsiteX58" fmla="*/ 552552 w 611287"/>
                <a:gd name="connsiteY58" fmla="*/ 102686 h 386314"/>
                <a:gd name="connsiteX59" fmla="*/ 532992 w 611287"/>
                <a:gd name="connsiteY59" fmla="*/ 146695 h 386314"/>
                <a:gd name="connsiteX60" fmla="*/ 518323 w 611287"/>
                <a:gd name="connsiteY60" fmla="*/ 156475 h 386314"/>
                <a:gd name="connsiteX61" fmla="*/ 503653 w 611287"/>
                <a:gd name="connsiteY61" fmla="*/ 151585 h 386314"/>
                <a:gd name="connsiteX62" fmla="*/ 488984 w 611287"/>
                <a:gd name="connsiteY62" fmla="*/ 122246 h 386314"/>
                <a:gd name="connsiteX63" fmla="*/ 503653 w 611287"/>
                <a:gd name="connsiteY63" fmla="*/ 73347 h 386314"/>
                <a:gd name="connsiteX64" fmla="*/ 513433 w 611287"/>
                <a:gd name="connsiteY64" fmla="*/ 58678 h 386314"/>
                <a:gd name="connsiteX65" fmla="*/ 542772 w 611287"/>
                <a:gd name="connsiteY65" fmla="*/ 48898 h 386314"/>
                <a:gd name="connsiteX66" fmla="*/ 562331 w 611287"/>
                <a:gd name="connsiteY66" fmla="*/ 53788 h 386314"/>
                <a:gd name="connsiteX67" fmla="*/ 596560 w 611287"/>
                <a:gd name="connsiteY67" fmla="*/ 92907 h 386314"/>
                <a:gd name="connsiteX68" fmla="*/ 606340 w 611287"/>
                <a:gd name="connsiteY68" fmla="*/ 107576 h 386314"/>
                <a:gd name="connsiteX69" fmla="*/ 611230 w 611287"/>
                <a:gd name="connsiteY69" fmla="*/ 122246 h 386314"/>
                <a:gd name="connsiteX70" fmla="*/ 601450 w 611287"/>
                <a:gd name="connsiteY70" fmla="*/ 151585 h 386314"/>
                <a:gd name="connsiteX71" fmla="*/ 596560 w 611287"/>
                <a:gd name="connsiteY71" fmla="*/ 185814 h 386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611287" h="386314">
                  <a:moveTo>
                    <a:pt x="88017" y="381407"/>
                  </a:moveTo>
                  <a:cubicBezTo>
                    <a:pt x="52043" y="388602"/>
                    <a:pt x="70483" y="390907"/>
                    <a:pt x="34229" y="366738"/>
                  </a:cubicBezTo>
                  <a:lnTo>
                    <a:pt x="19559" y="356958"/>
                  </a:lnTo>
                  <a:cubicBezTo>
                    <a:pt x="7266" y="320081"/>
                    <a:pt x="23850" y="365543"/>
                    <a:pt x="4889" y="327619"/>
                  </a:cubicBezTo>
                  <a:cubicBezTo>
                    <a:pt x="2584" y="323009"/>
                    <a:pt x="1630" y="317840"/>
                    <a:pt x="0" y="312950"/>
                  </a:cubicBezTo>
                  <a:cubicBezTo>
                    <a:pt x="1630" y="293390"/>
                    <a:pt x="2295" y="273726"/>
                    <a:pt x="4889" y="254271"/>
                  </a:cubicBezTo>
                  <a:cubicBezTo>
                    <a:pt x="5570" y="249162"/>
                    <a:pt x="6559" y="243627"/>
                    <a:pt x="9779" y="239602"/>
                  </a:cubicBezTo>
                  <a:cubicBezTo>
                    <a:pt x="13450" y="235013"/>
                    <a:pt x="19078" y="232209"/>
                    <a:pt x="24449" y="229822"/>
                  </a:cubicBezTo>
                  <a:cubicBezTo>
                    <a:pt x="33869" y="225635"/>
                    <a:pt x="53788" y="220043"/>
                    <a:pt x="53788" y="220043"/>
                  </a:cubicBezTo>
                  <a:cubicBezTo>
                    <a:pt x="73347" y="221673"/>
                    <a:pt x="93594" y="219540"/>
                    <a:pt x="112466" y="224932"/>
                  </a:cubicBezTo>
                  <a:cubicBezTo>
                    <a:pt x="118117" y="226547"/>
                    <a:pt x="119859" y="234231"/>
                    <a:pt x="122246" y="239602"/>
                  </a:cubicBezTo>
                  <a:cubicBezTo>
                    <a:pt x="126433" y="249022"/>
                    <a:pt x="132025" y="268941"/>
                    <a:pt x="132025" y="268941"/>
                  </a:cubicBezTo>
                  <a:cubicBezTo>
                    <a:pt x="122655" y="297051"/>
                    <a:pt x="125697" y="303764"/>
                    <a:pt x="68457" y="278721"/>
                  </a:cubicBezTo>
                  <a:cubicBezTo>
                    <a:pt x="57689" y="274010"/>
                    <a:pt x="48898" y="249382"/>
                    <a:pt x="48898" y="249382"/>
                  </a:cubicBezTo>
                  <a:cubicBezTo>
                    <a:pt x="50528" y="221673"/>
                    <a:pt x="50198" y="193778"/>
                    <a:pt x="53788" y="166254"/>
                  </a:cubicBezTo>
                  <a:cubicBezTo>
                    <a:pt x="55121" y="156032"/>
                    <a:pt x="60308" y="146695"/>
                    <a:pt x="63568" y="136915"/>
                  </a:cubicBezTo>
                  <a:cubicBezTo>
                    <a:pt x="65198" y="132025"/>
                    <a:pt x="64169" y="125105"/>
                    <a:pt x="68457" y="122246"/>
                  </a:cubicBezTo>
                  <a:cubicBezTo>
                    <a:pt x="73347" y="118986"/>
                    <a:pt x="77757" y="114853"/>
                    <a:pt x="83127" y="112466"/>
                  </a:cubicBezTo>
                  <a:cubicBezTo>
                    <a:pt x="92547" y="108279"/>
                    <a:pt x="112466" y="102686"/>
                    <a:pt x="112466" y="102686"/>
                  </a:cubicBezTo>
                  <a:cubicBezTo>
                    <a:pt x="133655" y="104316"/>
                    <a:pt x="155146" y="103659"/>
                    <a:pt x="176034" y="107576"/>
                  </a:cubicBezTo>
                  <a:cubicBezTo>
                    <a:pt x="196863" y="111482"/>
                    <a:pt x="187203" y="119441"/>
                    <a:pt x="195593" y="132025"/>
                  </a:cubicBezTo>
                  <a:cubicBezTo>
                    <a:pt x="199429" y="137779"/>
                    <a:pt x="205373" y="141805"/>
                    <a:pt x="210263" y="146695"/>
                  </a:cubicBezTo>
                  <a:cubicBezTo>
                    <a:pt x="211893" y="151585"/>
                    <a:pt x="215153" y="156210"/>
                    <a:pt x="215153" y="161365"/>
                  </a:cubicBezTo>
                  <a:cubicBezTo>
                    <a:pt x="215153" y="177110"/>
                    <a:pt x="206856" y="178305"/>
                    <a:pt x="195593" y="185814"/>
                  </a:cubicBezTo>
                  <a:cubicBezTo>
                    <a:pt x="182554" y="184184"/>
                    <a:pt x="167826" y="187545"/>
                    <a:pt x="156475" y="180924"/>
                  </a:cubicBezTo>
                  <a:cubicBezTo>
                    <a:pt x="146322" y="175002"/>
                    <a:pt x="136915" y="151585"/>
                    <a:pt x="136915" y="151585"/>
                  </a:cubicBezTo>
                  <a:cubicBezTo>
                    <a:pt x="138545" y="133656"/>
                    <a:pt x="138676" y="115526"/>
                    <a:pt x="141805" y="97797"/>
                  </a:cubicBezTo>
                  <a:cubicBezTo>
                    <a:pt x="143597" y="87645"/>
                    <a:pt x="143008" y="74176"/>
                    <a:pt x="151585" y="68458"/>
                  </a:cubicBezTo>
                  <a:lnTo>
                    <a:pt x="180924" y="48898"/>
                  </a:lnTo>
                  <a:cubicBezTo>
                    <a:pt x="185814" y="45638"/>
                    <a:pt x="189892" y="40544"/>
                    <a:pt x="195593" y="39119"/>
                  </a:cubicBezTo>
                  <a:cubicBezTo>
                    <a:pt x="223216" y="32213"/>
                    <a:pt x="208563" y="35547"/>
                    <a:pt x="239602" y="29339"/>
                  </a:cubicBezTo>
                  <a:cubicBezTo>
                    <a:pt x="283247" y="32696"/>
                    <a:pt x="292616" y="22989"/>
                    <a:pt x="317839" y="44008"/>
                  </a:cubicBezTo>
                  <a:cubicBezTo>
                    <a:pt x="323152" y="48435"/>
                    <a:pt x="327619" y="53788"/>
                    <a:pt x="332509" y="58678"/>
                  </a:cubicBezTo>
                  <a:cubicBezTo>
                    <a:pt x="339297" y="79044"/>
                    <a:pt x="349874" y="95524"/>
                    <a:pt x="337399" y="117356"/>
                  </a:cubicBezTo>
                  <a:cubicBezTo>
                    <a:pt x="334842" y="121831"/>
                    <a:pt x="327619" y="120616"/>
                    <a:pt x="322729" y="122246"/>
                  </a:cubicBezTo>
                  <a:cubicBezTo>
                    <a:pt x="284821" y="118034"/>
                    <a:pt x="282152" y="129109"/>
                    <a:pt x="268941" y="102686"/>
                  </a:cubicBezTo>
                  <a:cubicBezTo>
                    <a:pt x="266636" y="98076"/>
                    <a:pt x="265681" y="92907"/>
                    <a:pt x="264051" y="88017"/>
                  </a:cubicBezTo>
                  <a:cubicBezTo>
                    <a:pt x="265681" y="70088"/>
                    <a:pt x="266395" y="52051"/>
                    <a:pt x="268941" y="34229"/>
                  </a:cubicBezTo>
                  <a:cubicBezTo>
                    <a:pt x="269670" y="29126"/>
                    <a:pt x="270611" y="23584"/>
                    <a:pt x="273831" y="19559"/>
                  </a:cubicBezTo>
                  <a:cubicBezTo>
                    <a:pt x="279808" y="12087"/>
                    <a:pt x="294309" y="7105"/>
                    <a:pt x="303170" y="4890"/>
                  </a:cubicBezTo>
                  <a:cubicBezTo>
                    <a:pt x="311233" y="2874"/>
                    <a:pt x="319469" y="1630"/>
                    <a:pt x="327619" y="0"/>
                  </a:cubicBezTo>
                  <a:lnTo>
                    <a:pt x="352068" y="4890"/>
                  </a:lnTo>
                  <a:cubicBezTo>
                    <a:pt x="361823" y="6663"/>
                    <a:pt x="371788" y="7374"/>
                    <a:pt x="381407" y="9779"/>
                  </a:cubicBezTo>
                  <a:cubicBezTo>
                    <a:pt x="399682" y="14348"/>
                    <a:pt x="411655" y="17871"/>
                    <a:pt x="425416" y="29339"/>
                  </a:cubicBezTo>
                  <a:cubicBezTo>
                    <a:pt x="430728" y="33766"/>
                    <a:pt x="435840" y="38550"/>
                    <a:pt x="440085" y="44008"/>
                  </a:cubicBezTo>
                  <a:cubicBezTo>
                    <a:pt x="447301" y="53286"/>
                    <a:pt x="459645" y="73347"/>
                    <a:pt x="459645" y="73347"/>
                  </a:cubicBezTo>
                  <a:cubicBezTo>
                    <a:pt x="467550" y="97066"/>
                    <a:pt x="466668" y="87130"/>
                    <a:pt x="459645" y="122246"/>
                  </a:cubicBezTo>
                  <a:cubicBezTo>
                    <a:pt x="458634" y="127300"/>
                    <a:pt x="458949" y="133919"/>
                    <a:pt x="454755" y="136915"/>
                  </a:cubicBezTo>
                  <a:cubicBezTo>
                    <a:pt x="446366" y="142907"/>
                    <a:pt x="425416" y="146695"/>
                    <a:pt x="425416" y="146695"/>
                  </a:cubicBezTo>
                  <a:cubicBezTo>
                    <a:pt x="420526" y="145065"/>
                    <a:pt x="413742" y="145999"/>
                    <a:pt x="410746" y="141805"/>
                  </a:cubicBezTo>
                  <a:cubicBezTo>
                    <a:pt x="404754" y="133417"/>
                    <a:pt x="400966" y="112466"/>
                    <a:pt x="400966" y="112466"/>
                  </a:cubicBezTo>
                  <a:cubicBezTo>
                    <a:pt x="404707" y="93762"/>
                    <a:pt x="409689" y="64821"/>
                    <a:pt x="415636" y="44008"/>
                  </a:cubicBezTo>
                  <a:cubicBezTo>
                    <a:pt x="417052" y="39052"/>
                    <a:pt x="417306" y="33364"/>
                    <a:pt x="420526" y="29339"/>
                  </a:cubicBezTo>
                  <a:cubicBezTo>
                    <a:pt x="427421" y="20721"/>
                    <a:pt x="440200" y="17891"/>
                    <a:pt x="449865" y="14669"/>
                  </a:cubicBezTo>
                  <a:cubicBezTo>
                    <a:pt x="485330" y="18610"/>
                    <a:pt x="486485" y="16749"/>
                    <a:pt x="513433" y="24449"/>
                  </a:cubicBezTo>
                  <a:cubicBezTo>
                    <a:pt x="518389" y="25865"/>
                    <a:pt x="523492" y="27034"/>
                    <a:pt x="528102" y="29339"/>
                  </a:cubicBezTo>
                  <a:cubicBezTo>
                    <a:pt x="533359" y="31967"/>
                    <a:pt x="537882" y="35859"/>
                    <a:pt x="542772" y="39119"/>
                  </a:cubicBezTo>
                  <a:cubicBezTo>
                    <a:pt x="547719" y="46538"/>
                    <a:pt x="557441" y="58333"/>
                    <a:pt x="557441" y="68458"/>
                  </a:cubicBezTo>
                  <a:cubicBezTo>
                    <a:pt x="557441" y="79983"/>
                    <a:pt x="555143" y="91456"/>
                    <a:pt x="552552" y="102686"/>
                  </a:cubicBezTo>
                  <a:cubicBezTo>
                    <a:pt x="549647" y="115275"/>
                    <a:pt x="543511" y="136175"/>
                    <a:pt x="532992" y="146695"/>
                  </a:cubicBezTo>
                  <a:cubicBezTo>
                    <a:pt x="528837" y="150851"/>
                    <a:pt x="523213" y="153215"/>
                    <a:pt x="518323" y="156475"/>
                  </a:cubicBezTo>
                  <a:cubicBezTo>
                    <a:pt x="513433" y="154845"/>
                    <a:pt x="507678" y="154805"/>
                    <a:pt x="503653" y="151585"/>
                  </a:cubicBezTo>
                  <a:cubicBezTo>
                    <a:pt x="495035" y="144690"/>
                    <a:pt x="492205" y="131911"/>
                    <a:pt x="488984" y="122246"/>
                  </a:cubicBezTo>
                  <a:cubicBezTo>
                    <a:pt x="491718" y="111309"/>
                    <a:pt x="498888" y="80494"/>
                    <a:pt x="503653" y="73347"/>
                  </a:cubicBezTo>
                  <a:cubicBezTo>
                    <a:pt x="506913" y="68457"/>
                    <a:pt x="508449" y="61793"/>
                    <a:pt x="513433" y="58678"/>
                  </a:cubicBezTo>
                  <a:cubicBezTo>
                    <a:pt x="522175" y="53214"/>
                    <a:pt x="542772" y="48898"/>
                    <a:pt x="542772" y="48898"/>
                  </a:cubicBezTo>
                  <a:cubicBezTo>
                    <a:pt x="549292" y="50528"/>
                    <a:pt x="556154" y="51141"/>
                    <a:pt x="562331" y="53788"/>
                  </a:cubicBezTo>
                  <a:cubicBezTo>
                    <a:pt x="581348" y="61938"/>
                    <a:pt x="584606" y="74976"/>
                    <a:pt x="596560" y="92907"/>
                  </a:cubicBezTo>
                  <a:lnTo>
                    <a:pt x="606340" y="107576"/>
                  </a:lnTo>
                  <a:cubicBezTo>
                    <a:pt x="607970" y="112466"/>
                    <a:pt x="611799" y="117123"/>
                    <a:pt x="611230" y="122246"/>
                  </a:cubicBezTo>
                  <a:cubicBezTo>
                    <a:pt x="610092" y="132492"/>
                    <a:pt x="603950" y="141584"/>
                    <a:pt x="601450" y="151585"/>
                  </a:cubicBezTo>
                  <a:cubicBezTo>
                    <a:pt x="595374" y="175888"/>
                    <a:pt x="596560" y="164424"/>
                    <a:pt x="596560" y="185814"/>
                  </a:cubicBezTo>
                </a:path>
              </a:pathLst>
            </a:custGeom>
            <a:noFill/>
            <a:ln>
              <a:solidFill>
                <a:srgbClr val="0766D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51" name="椭圆 50">
              <a:extLst>
                <a:ext uri="{FF2B5EF4-FFF2-40B4-BE49-F238E27FC236}">
                  <a16:creationId xmlns:a16="http://schemas.microsoft.com/office/drawing/2014/main" id="{378FE88F-320F-6C91-AE85-564E8D75E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27345" y="1942818"/>
              <a:ext cx="252000" cy="2507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53" name="椭圆 52">
              <a:extLst>
                <a:ext uri="{FF2B5EF4-FFF2-40B4-BE49-F238E27FC236}">
                  <a16:creationId xmlns:a16="http://schemas.microsoft.com/office/drawing/2014/main" id="{740944C2-E773-F033-BD84-40EA902AE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90853" y="1780742"/>
              <a:ext cx="252000" cy="2507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文本框 53">
                  <a:extLst>
                    <a:ext uri="{FF2B5EF4-FFF2-40B4-BE49-F238E27FC236}">
                      <a16:creationId xmlns:a16="http://schemas.microsoft.com/office/drawing/2014/main" id="{E64BC584-4DBD-F1D2-8BA5-88B24F8066DD}"/>
                    </a:ext>
                  </a:extLst>
                </p:cNvPr>
                <p:cNvSpPr txBox="1"/>
                <p:nvPr/>
              </p:nvSpPr>
              <p:spPr>
                <a:xfrm>
                  <a:off x="9912218" y="1715318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54" name="文本框 53">
                  <a:extLst>
                    <a:ext uri="{FF2B5EF4-FFF2-40B4-BE49-F238E27FC236}">
                      <a16:creationId xmlns:a16="http://schemas.microsoft.com/office/drawing/2014/main" id="{E64BC584-4DBD-F1D2-8BA5-88B24F8066D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12218" y="1715318"/>
                  <a:ext cx="200952" cy="276999"/>
                </a:xfrm>
                <a:prstGeom prst="rect">
                  <a:avLst/>
                </a:prstGeom>
                <a:blipFill>
                  <a:blip r:embed="rId22"/>
                  <a:stretch>
                    <a:fillRect l="-31250" r="-25000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文本框 54">
                  <a:extLst>
                    <a:ext uri="{FF2B5EF4-FFF2-40B4-BE49-F238E27FC236}">
                      <a16:creationId xmlns:a16="http://schemas.microsoft.com/office/drawing/2014/main" id="{A3C28074-F038-D75D-5F22-488A54FE6681}"/>
                    </a:ext>
                  </a:extLst>
                </p:cNvPr>
                <p:cNvSpPr txBox="1"/>
                <p:nvPr/>
              </p:nvSpPr>
              <p:spPr>
                <a:xfrm>
                  <a:off x="9453587" y="1913765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mc:Choice>
          <mc:Fallback xmlns="">
            <p:sp>
              <p:nvSpPr>
                <p:cNvPr id="55" name="文本框 54">
                  <a:extLst>
                    <a:ext uri="{FF2B5EF4-FFF2-40B4-BE49-F238E27FC236}">
                      <a16:creationId xmlns:a16="http://schemas.microsoft.com/office/drawing/2014/main" id="{A3C28074-F038-D75D-5F22-488A54FE66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53587" y="1913765"/>
                  <a:ext cx="200952" cy="276999"/>
                </a:xfrm>
                <a:prstGeom prst="rect">
                  <a:avLst/>
                </a:prstGeom>
                <a:blipFill>
                  <a:blip r:embed="rId23"/>
                  <a:stretch>
                    <a:fillRect l="-23529" r="-1764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4" name="椭圆 63">
              <a:extLst>
                <a:ext uri="{FF2B5EF4-FFF2-40B4-BE49-F238E27FC236}">
                  <a16:creationId xmlns:a16="http://schemas.microsoft.com/office/drawing/2014/main" id="{25977673-5841-AF68-1715-A20059AB33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95295" y="1475006"/>
              <a:ext cx="904661" cy="90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72" name="文本框 71">
            <a:extLst>
              <a:ext uri="{FF2B5EF4-FFF2-40B4-BE49-F238E27FC236}">
                <a16:creationId xmlns:a16="http://schemas.microsoft.com/office/drawing/2014/main" id="{4362AE7B-1B01-8223-08E9-39C0020C9260}"/>
              </a:ext>
            </a:extLst>
          </p:cNvPr>
          <p:cNvSpPr txBox="1"/>
          <p:nvPr/>
        </p:nvSpPr>
        <p:spPr>
          <a:xfrm>
            <a:off x="1383441" y="3030403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普通强子</a:t>
            </a: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CB0EAD07-CBB0-3104-D2E4-B515FB12DAEB}"/>
              </a:ext>
            </a:extLst>
          </p:cNvPr>
          <p:cNvSpPr txBox="1"/>
          <p:nvPr/>
        </p:nvSpPr>
        <p:spPr>
          <a:xfrm>
            <a:off x="5268124" y="849540"/>
            <a:ext cx="4626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量子色动力学（</a:t>
            </a:r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QCD</a:t>
            </a:r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）允许的更复杂的构型</a:t>
            </a: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76B70144-ECAA-6EFA-5309-51524ACF30B6}"/>
              </a:ext>
            </a:extLst>
          </p:cNvPr>
          <p:cNvSpPr txBox="1"/>
          <p:nvPr/>
        </p:nvSpPr>
        <p:spPr>
          <a:xfrm>
            <a:off x="1205508" y="849540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传统夸克模型</a:t>
            </a: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317E62BB-2BBC-9430-CD83-8E1892907483}"/>
              </a:ext>
            </a:extLst>
          </p:cNvPr>
          <p:cNvSpPr txBox="1"/>
          <p:nvPr/>
        </p:nvSpPr>
        <p:spPr>
          <a:xfrm>
            <a:off x="1118227" y="233106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介子</a:t>
            </a: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B3FA541F-2CB7-4975-F1F9-66531AA622F0}"/>
              </a:ext>
            </a:extLst>
          </p:cNvPr>
          <p:cNvSpPr txBox="1"/>
          <p:nvPr/>
        </p:nvSpPr>
        <p:spPr>
          <a:xfrm>
            <a:off x="2206877" y="2336884"/>
            <a:ext cx="696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重子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643579DA-53A4-EB51-095B-E838E3971568}"/>
              </a:ext>
            </a:extLst>
          </p:cNvPr>
          <p:cNvSpPr txBox="1"/>
          <p:nvPr/>
        </p:nvSpPr>
        <p:spPr>
          <a:xfrm>
            <a:off x="5487653" y="231167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多夸克态</a:t>
            </a: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CA0966B8-EF37-8C37-018A-4DF8A58A1E42}"/>
              </a:ext>
            </a:extLst>
          </p:cNvPr>
          <p:cNvSpPr txBox="1"/>
          <p:nvPr/>
        </p:nvSpPr>
        <p:spPr>
          <a:xfrm>
            <a:off x="7881196" y="231167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胶球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B3F29DFB-F882-94B2-8D8D-20827BFEB3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121921" y="2294715"/>
            <a:ext cx="1135392" cy="4032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混杂态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E533DA4C-4531-376E-0B74-AF6DA8387A1A}"/>
              </a:ext>
            </a:extLst>
          </p:cNvPr>
          <p:cNvSpPr txBox="1"/>
          <p:nvPr/>
        </p:nvSpPr>
        <p:spPr>
          <a:xfrm>
            <a:off x="6847877" y="3030403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000" b="1" dirty="0">
                <a:solidFill>
                  <a:srgbClr val="FF26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奇特强子态</a:t>
            </a:r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BC0F131F-C767-DD9D-3B05-2352AA422AD5}"/>
              </a:ext>
            </a:extLst>
          </p:cNvPr>
          <p:cNvSpPr txBox="1"/>
          <p:nvPr/>
        </p:nvSpPr>
        <p:spPr>
          <a:xfrm>
            <a:off x="1297382" y="558869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强子分子态</a:t>
            </a: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D09B7BA4-CA85-F0DA-DEBC-114B6AAE5FA5}"/>
              </a:ext>
            </a:extLst>
          </p:cNvPr>
          <p:cNvSpPr txBox="1"/>
          <p:nvPr/>
        </p:nvSpPr>
        <p:spPr>
          <a:xfrm>
            <a:off x="2920207" y="558869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紧致多夸克态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374F9107-1249-4733-28F9-2502E29B8BA6}"/>
              </a:ext>
            </a:extLst>
          </p:cNvPr>
          <p:cNvGrpSpPr/>
          <p:nvPr/>
        </p:nvGrpSpPr>
        <p:grpSpPr>
          <a:xfrm>
            <a:off x="3344904" y="4664772"/>
            <a:ext cx="720267" cy="716556"/>
            <a:chOff x="3578437" y="4926901"/>
            <a:chExt cx="720267" cy="716556"/>
          </a:xfrm>
        </p:grpSpPr>
        <p:sp>
          <p:nvSpPr>
            <p:cNvPr id="96" name="椭圆 95">
              <a:extLst>
                <a:ext uri="{FF2B5EF4-FFF2-40B4-BE49-F238E27FC236}">
                  <a16:creationId xmlns:a16="http://schemas.microsoft.com/office/drawing/2014/main" id="{88F78532-8036-0BAE-C850-8CAE7BC016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38571" y="5297675"/>
              <a:ext cx="252000" cy="25070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97" name="椭圆 96">
              <a:extLst>
                <a:ext uri="{FF2B5EF4-FFF2-40B4-BE49-F238E27FC236}">
                  <a16:creationId xmlns:a16="http://schemas.microsoft.com/office/drawing/2014/main" id="{96E0C79A-CDBD-4E00-7C5E-90A17AC9B9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75373" y="5289511"/>
              <a:ext cx="252000" cy="250702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98" name="椭圆 97">
              <a:extLst>
                <a:ext uri="{FF2B5EF4-FFF2-40B4-BE49-F238E27FC236}">
                  <a16:creationId xmlns:a16="http://schemas.microsoft.com/office/drawing/2014/main" id="{C28C717A-8DF0-4CC6-728B-5BE82F4E9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698608" y="5037792"/>
              <a:ext cx="252000" cy="25070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99" name="椭圆 98">
              <a:extLst>
                <a:ext uri="{FF2B5EF4-FFF2-40B4-BE49-F238E27FC236}">
                  <a16:creationId xmlns:a16="http://schemas.microsoft.com/office/drawing/2014/main" id="{3ECE20D8-4703-FEC3-FCAE-A33814914C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3207" y="5033179"/>
              <a:ext cx="252000" cy="2520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文本框 99">
                  <a:extLst>
                    <a:ext uri="{FF2B5EF4-FFF2-40B4-BE49-F238E27FC236}">
                      <a16:creationId xmlns:a16="http://schemas.microsoft.com/office/drawing/2014/main" id="{2D427798-75CD-F372-5A1B-4CF96B907269}"/>
                    </a:ext>
                  </a:extLst>
                </p:cNvPr>
                <p:cNvSpPr txBox="1"/>
                <p:nvPr/>
              </p:nvSpPr>
              <p:spPr>
                <a:xfrm>
                  <a:off x="3977305" y="5270771"/>
                  <a:ext cx="18492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文本框 99">
                  <a:extLst>
                    <a:ext uri="{FF2B5EF4-FFF2-40B4-BE49-F238E27FC236}">
                      <a16:creationId xmlns:a16="http://schemas.microsoft.com/office/drawing/2014/main" id="{2D427798-75CD-F372-5A1B-4CF96B9072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7305" y="5270771"/>
                  <a:ext cx="184922" cy="276999"/>
                </a:xfrm>
                <a:prstGeom prst="rect">
                  <a:avLst/>
                </a:prstGeom>
                <a:blipFill>
                  <a:blip r:embed="rId24"/>
                  <a:stretch>
                    <a:fillRect l="-33333" r="-26667" b="-31818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文本框 100">
                  <a:extLst>
                    <a:ext uri="{FF2B5EF4-FFF2-40B4-BE49-F238E27FC236}">
                      <a16:creationId xmlns:a16="http://schemas.microsoft.com/office/drawing/2014/main" id="{49D91F1F-5047-4735-BDE2-607CE5E92FE2}"/>
                    </a:ext>
                  </a:extLst>
                </p:cNvPr>
                <p:cNvSpPr txBox="1"/>
                <p:nvPr/>
              </p:nvSpPr>
              <p:spPr>
                <a:xfrm>
                  <a:off x="3719973" y="4972368"/>
                  <a:ext cx="18492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1" name="文本框 100">
                  <a:extLst>
                    <a:ext uri="{FF2B5EF4-FFF2-40B4-BE49-F238E27FC236}">
                      <a16:creationId xmlns:a16="http://schemas.microsoft.com/office/drawing/2014/main" id="{49D91F1F-5047-4735-BDE2-607CE5E92F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9973" y="4972368"/>
                  <a:ext cx="184922" cy="276999"/>
                </a:xfrm>
                <a:prstGeom prst="rect">
                  <a:avLst/>
                </a:prstGeom>
                <a:blipFill>
                  <a:blip r:embed="rId25"/>
                  <a:stretch>
                    <a:fillRect l="-25000" r="-25000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文本框 101">
                  <a:extLst>
                    <a:ext uri="{FF2B5EF4-FFF2-40B4-BE49-F238E27FC236}">
                      <a16:creationId xmlns:a16="http://schemas.microsoft.com/office/drawing/2014/main" id="{89F0903C-42CC-A86E-89C6-52B67485030E}"/>
                    </a:ext>
                  </a:extLst>
                </p:cNvPr>
                <p:cNvSpPr txBox="1"/>
                <p:nvPr/>
              </p:nvSpPr>
              <p:spPr>
                <a:xfrm>
                  <a:off x="3701615" y="5260458"/>
                  <a:ext cx="18492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2" name="文本框 101">
                  <a:extLst>
                    <a:ext uri="{FF2B5EF4-FFF2-40B4-BE49-F238E27FC236}">
                      <a16:creationId xmlns:a16="http://schemas.microsoft.com/office/drawing/2014/main" id="{89F0903C-42CC-A86E-89C6-52B6748503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1615" y="5260458"/>
                  <a:ext cx="184922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33333" r="-33333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文本框 102">
                  <a:extLst>
                    <a:ext uri="{FF2B5EF4-FFF2-40B4-BE49-F238E27FC236}">
                      <a16:creationId xmlns:a16="http://schemas.microsoft.com/office/drawing/2014/main" id="{5D464ED2-D89D-BFFD-994E-B97B9EF9A82C}"/>
                    </a:ext>
                  </a:extLst>
                </p:cNvPr>
                <p:cNvSpPr txBox="1"/>
                <p:nvPr/>
              </p:nvSpPr>
              <p:spPr>
                <a:xfrm>
                  <a:off x="3976746" y="4969659"/>
                  <a:ext cx="18492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kumimoji="1" lang="zh-CN" alt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3" name="文本框 102">
                  <a:extLst>
                    <a:ext uri="{FF2B5EF4-FFF2-40B4-BE49-F238E27FC236}">
                      <a16:creationId xmlns:a16="http://schemas.microsoft.com/office/drawing/2014/main" id="{5D464ED2-D89D-BFFD-994E-B97B9EF9A8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6746" y="4969659"/>
                  <a:ext cx="184922" cy="276999"/>
                </a:xfrm>
                <a:prstGeom prst="rect">
                  <a:avLst/>
                </a:prstGeom>
                <a:blipFill>
                  <a:blip r:embed="rId26"/>
                  <a:stretch>
                    <a:fillRect l="-33333" r="-26667" b="-2608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4" name="椭圆 103">
              <a:extLst>
                <a:ext uri="{FF2B5EF4-FFF2-40B4-BE49-F238E27FC236}">
                  <a16:creationId xmlns:a16="http://schemas.microsoft.com/office/drawing/2014/main" id="{406E0F79-475E-2A0B-6C8A-D91D62E31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78437" y="4926901"/>
              <a:ext cx="720267" cy="71655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05" name="文本框 104">
            <a:extLst>
              <a:ext uri="{FF2B5EF4-FFF2-40B4-BE49-F238E27FC236}">
                <a16:creationId xmlns:a16="http://schemas.microsoft.com/office/drawing/2014/main" id="{ABFA7AD9-84FB-ACBA-E683-266A615B61CE}"/>
              </a:ext>
            </a:extLst>
          </p:cNvPr>
          <p:cNvSpPr txBox="1"/>
          <p:nvPr/>
        </p:nvSpPr>
        <p:spPr>
          <a:xfrm>
            <a:off x="5713196" y="475345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运动学效应</a:t>
            </a:r>
          </a:p>
        </p:txBody>
      </p:sp>
      <p:pic>
        <p:nvPicPr>
          <p:cNvPr id="106" name="图形 105" descr="线箭头: 顺时针曲线 纯色填充">
            <a:extLst>
              <a:ext uri="{FF2B5EF4-FFF2-40B4-BE49-F238E27FC236}">
                <a16:creationId xmlns:a16="http://schemas.microsoft.com/office/drawing/2014/main" id="{AAD56B14-4593-EE08-758C-F1313DE94C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rot="11876155" flipH="1">
            <a:off x="4388929" y="2211788"/>
            <a:ext cx="1017144" cy="2032932"/>
          </a:xfrm>
          <a:prstGeom prst="rect">
            <a:avLst/>
          </a:prstGeom>
        </p:spPr>
      </p:pic>
      <p:pic>
        <p:nvPicPr>
          <p:cNvPr id="107" name="图形 106" descr="线箭头: 顺时针曲线 纯色填充">
            <a:extLst>
              <a:ext uri="{FF2B5EF4-FFF2-40B4-BE49-F238E27FC236}">
                <a16:creationId xmlns:a16="http://schemas.microsoft.com/office/drawing/2014/main" id="{CAC45D72-437F-CE0E-9EF7-8209718544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rot="10057088">
            <a:off x="8588863" y="2405430"/>
            <a:ext cx="725889" cy="135000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E77C3C5-3510-88FB-CC96-47BD0191F7C7}"/>
              </a:ext>
            </a:extLst>
          </p:cNvPr>
          <p:cNvSpPr txBox="1"/>
          <p:nvPr/>
        </p:nvSpPr>
        <p:spPr>
          <a:xfrm>
            <a:off x="4765644" y="3406602"/>
            <a:ext cx="2048457" cy="707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6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目前实验已经发现了大量的多夸克态信号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7833904D-F162-71B4-5A90-84AA88F5330C}"/>
              </a:ext>
            </a:extLst>
          </p:cNvPr>
          <p:cNvSpPr txBox="1"/>
          <p:nvPr/>
        </p:nvSpPr>
        <p:spPr>
          <a:xfrm>
            <a:off x="887013" y="6010249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强相互作用剩余相互作用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8FA0F41C-836C-F617-A866-72363A3C67E4}"/>
              </a:ext>
            </a:extLst>
          </p:cNvPr>
          <p:cNvSpPr txBox="1"/>
          <p:nvPr/>
        </p:nvSpPr>
        <p:spPr>
          <a:xfrm>
            <a:off x="3163863" y="6010249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强相互作用</a:t>
            </a: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1FEEA3DA-DE8D-179B-9384-BF14EDDE17D4}"/>
              </a:ext>
            </a:extLst>
          </p:cNvPr>
          <p:cNvSpPr txBox="1"/>
          <p:nvPr/>
        </p:nvSpPr>
        <p:spPr>
          <a:xfrm>
            <a:off x="3130803" y="4039210"/>
            <a:ext cx="1107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b="1" dirty="0">
                <a:solidFill>
                  <a:schemeClr val="accent6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理论图像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文本框 64">
                <a:extLst>
                  <a:ext uri="{FF2B5EF4-FFF2-40B4-BE49-F238E27FC236}">
                    <a16:creationId xmlns:a16="http://schemas.microsoft.com/office/drawing/2014/main" id="{70C3700E-FE3A-08FE-E45F-1AE6A92F28FE}"/>
                  </a:ext>
                </a:extLst>
              </p:cNvPr>
              <p:cNvSpPr txBox="1"/>
              <p:nvPr/>
            </p:nvSpPr>
            <p:spPr>
              <a:xfrm>
                <a:off x="7914185" y="3703848"/>
                <a:ext cx="103746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𝟐𝟑𝟕𝟎</m:t>
                      </m:r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1600" b="1" dirty="0"/>
              </a:p>
            </p:txBody>
          </p:sp>
        </mc:Choice>
        <mc:Fallback xmlns="">
          <p:sp>
            <p:nvSpPr>
              <p:cNvPr id="65" name="文本框 64">
                <a:extLst>
                  <a:ext uri="{FF2B5EF4-FFF2-40B4-BE49-F238E27FC236}">
                    <a16:creationId xmlns:a16="http://schemas.microsoft.com/office/drawing/2014/main" id="{70C3700E-FE3A-08FE-E45F-1AE6A92F2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185" y="3703848"/>
                <a:ext cx="1037463" cy="338554"/>
              </a:xfrm>
              <a:prstGeom prst="rect">
                <a:avLst/>
              </a:prstGeom>
              <a:blipFill>
                <a:blip r:embed="rId28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文本框 65">
            <a:extLst>
              <a:ext uri="{FF2B5EF4-FFF2-40B4-BE49-F238E27FC236}">
                <a16:creationId xmlns:a16="http://schemas.microsoft.com/office/drawing/2014/main" id="{C0F3088A-767F-F8E7-D31A-581A7936AA94}"/>
              </a:ext>
            </a:extLst>
          </p:cNvPr>
          <p:cNvSpPr txBox="1"/>
          <p:nvPr/>
        </p:nvSpPr>
        <p:spPr>
          <a:xfrm>
            <a:off x="5410709" y="2689617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三个以上夸克</a:t>
            </a: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89933364-C7E1-CAF0-66A2-149AA44CE8D7}"/>
              </a:ext>
            </a:extLst>
          </p:cNvPr>
          <p:cNvSpPr txBox="1"/>
          <p:nvPr/>
        </p:nvSpPr>
        <p:spPr>
          <a:xfrm>
            <a:off x="7932492" y="2689617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胶子</a:t>
            </a: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2EC38A93-0539-160C-1458-A50F3C8ED7E3}"/>
              </a:ext>
            </a:extLst>
          </p:cNvPr>
          <p:cNvSpPr txBox="1"/>
          <p:nvPr/>
        </p:nvSpPr>
        <p:spPr>
          <a:xfrm>
            <a:off x="9118788" y="2689617"/>
            <a:ext cx="11416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夸克 </a:t>
            </a:r>
            <a:r>
              <a:rPr kumimoji="1" lang="en-US" altLang="zh-CN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+</a:t>
            </a:r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胶子</a:t>
            </a: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E6F910DF-DE3F-C47E-FFE6-A9E1EE749EEA}"/>
              </a:ext>
            </a:extLst>
          </p:cNvPr>
          <p:cNvSpPr txBox="1"/>
          <p:nvPr/>
        </p:nvSpPr>
        <p:spPr>
          <a:xfrm>
            <a:off x="989987" y="2689617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正反夸克</a:t>
            </a: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056E55E2-4D34-1592-6E43-9540853332E0}"/>
              </a:ext>
            </a:extLst>
          </p:cNvPr>
          <p:cNvSpPr txBox="1"/>
          <p:nvPr/>
        </p:nvSpPr>
        <p:spPr>
          <a:xfrm>
            <a:off x="2103490" y="2689617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三个夸克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576803CF-31AB-56DE-9F11-0EE466E9C826}"/>
              </a:ext>
            </a:extLst>
          </p:cNvPr>
          <p:cNvSpPr txBox="1"/>
          <p:nvPr/>
        </p:nvSpPr>
        <p:spPr>
          <a:xfrm>
            <a:off x="10819774" y="2644817"/>
            <a:ext cx="1136628" cy="707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暂未发现明显信号</a:t>
            </a:r>
          </a:p>
        </p:txBody>
      </p:sp>
      <p:pic>
        <p:nvPicPr>
          <p:cNvPr id="86" name="图形 85" descr="线箭头: 顺时针曲线 纯色填充">
            <a:extLst>
              <a:ext uri="{FF2B5EF4-FFF2-40B4-BE49-F238E27FC236}">
                <a16:creationId xmlns:a16="http://schemas.microsoft.com/office/drawing/2014/main" id="{EFCCE277-686C-C06B-CCE0-FF282645B8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rot="7957486">
            <a:off x="10290990" y="2252521"/>
            <a:ext cx="434121" cy="8073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9" name="文本框 88">
                <a:extLst>
                  <a:ext uri="{FF2B5EF4-FFF2-40B4-BE49-F238E27FC236}">
                    <a16:creationId xmlns:a16="http://schemas.microsoft.com/office/drawing/2014/main" id="{E4CE948F-DC81-AF60-C4DA-9DD22BCE493A}"/>
                  </a:ext>
                </a:extLst>
              </p:cNvPr>
              <p:cNvSpPr txBox="1"/>
              <p:nvPr/>
            </p:nvSpPr>
            <p:spPr>
              <a:xfrm>
                <a:off x="8019380" y="4109500"/>
                <a:ext cx="2761140" cy="2207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</a:rPr>
                        <m:t>=2395±</m:t>
                      </m:r>
                      <m:sSubSup>
                        <m:sSub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11</m:t>
                          </m:r>
                          <m:d>
                            <m:dPr>
                              <m:ctrlPr>
                                <a:rPr kumimoji="1" lang="en-US" altLang="zh-CN" sz="14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CN" sz="14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stat</m:t>
                              </m:r>
                            </m:e>
                          </m:d>
                        </m:e>
                        <m:sub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−94</m:t>
                          </m:r>
                        </m:sub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+26</m:t>
                          </m:r>
                        </m:sup>
                      </m:sSubSup>
                      <m:d>
                        <m:dPr>
                          <m:ctrlPr>
                            <a:rPr kumimoji="1" lang="en-US" altLang="zh-CN" sz="1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kumimoji="1" lang="en-US" altLang="zh-CN" sz="1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syst</m:t>
                          </m:r>
                        </m:e>
                      </m:d>
                      <m:r>
                        <a:rPr kumimoji="1" lang="en-US" altLang="zh-CN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kumimoji="1" lang="en-US" altLang="zh-CN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kumimoji="1" lang="en-US" altLang="zh-CN" sz="1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eV</m:t>
                      </m:r>
                    </m:oMath>
                  </m:oMathPara>
                </a14:m>
                <a:endParaRPr kumimoji="1" lang="zh-CN" altLang="en-US" sz="1050" dirty="0"/>
              </a:p>
            </p:txBody>
          </p:sp>
        </mc:Choice>
        <mc:Fallback xmlns="">
          <p:sp>
            <p:nvSpPr>
              <p:cNvPr id="89" name="文本框 88">
                <a:extLst>
                  <a:ext uri="{FF2B5EF4-FFF2-40B4-BE49-F238E27FC236}">
                    <a16:creationId xmlns:a16="http://schemas.microsoft.com/office/drawing/2014/main" id="{E4CE948F-DC81-AF60-C4DA-9DD22BCE4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380" y="4109500"/>
                <a:ext cx="2761140" cy="220766"/>
              </a:xfrm>
              <a:prstGeom prst="rect">
                <a:avLst/>
              </a:prstGeom>
              <a:blipFill>
                <a:blip r:embed="rId29"/>
                <a:stretch>
                  <a:fillRect l="-459" r="-1376" b="-3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文本框 90">
                <a:extLst>
                  <a:ext uri="{FF2B5EF4-FFF2-40B4-BE49-F238E27FC236}">
                    <a16:creationId xmlns:a16="http://schemas.microsoft.com/office/drawing/2014/main" id="{B1F02405-B448-CC8C-2190-7028B483A1F4}"/>
                  </a:ext>
                </a:extLst>
              </p:cNvPr>
              <p:cNvSpPr txBox="1"/>
              <p:nvPr/>
            </p:nvSpPr>
            <p:spPr>
              <a:xfrm>
                <a:off x="9062748" y="3749598"/>
                <a:ext cx="956608" cy="2518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kumimoji="1"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1" smtClean="0">
                              <a:latin typeface="Cambria Math" panose="02040503050406030204" pitchFamily="18" charset="0"/>
                            </a:rPr>
                            <m:t>𝑱</m:t>
                          </m:r>
                        </m:e>
                        <m:sup>
                          <m:r>
                            <a:rPr kumimoji="1" lang="en-US" altLang="zh-CN" sz="1600" b="1" i="1" smtClean="0">
                              <a:latin typeface="Cambria Math" panose="02040503050406030204" pitchFamily="18" charset="0"/>
                            </a:rPr>
                            <m:t>𝑷𝑪</m:t>
                          </m:r>
                        </m:sup>
                      </m:sSup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sz="1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  <m:sup>
                          <m:r>
                            <a:rPr kumimoji="1" lang="en-US" altLang="zh-CN" sz="1600" b="1" i="1" smtClean="0">
                              <a:latin typeface="Cambria Math" panose="02040503050406030204" pitchFamily="18" charset="0"/>
                            </a:rPr>
                            <m:t>−+</m:t>
                          </m:r>
                        </m:sup>
                      </m:sSup>
                    </m:oMath>
                  </m:oMathPara>
                </a14:m>
                <a:endParaRPr kumimoji="1" lang="zh-CN" altLang="en-US" b="1" dirty="0"/>
              </a:p>
            </p:txBody>
          </p:sp>
        </mc:Choice>
        <mc:Fallback xmlns="">
          <p:sp>
            <p:nvSpPr>
              <p:cNvPr id="91" name="文本框 90">
                <a:extLst>
                  <a:ext uri="{FF2B5EF4-FFF2-40B4-BE49-F238E27FC236}">
                    <a16:creationId xmlns:a16="http://schemas.microsoft.com/office/drawing/2014/main" id="{B1F02405-B448-CC8C-2190-7028B483A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748" y="3749598"/>
                <a:ext cx="956608" cy="251800"/>
              </a:xfrm>
              <a:prstGeom prst="rect">
                <a:avLst/>
              </a:prstGeom>
              <a:blipFill>
                <a:blip r:embed="rId30"/>
                <a:stretch>
                  <a:fillRect l="-9091" b="-3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文本框 91">
                <a:extLst>
                  <a:ext uri="{FF2B5EF4-FFF2-40B4-BE49-F238E27FC236}">
                    <a16:creationId xmlns:a16="http://schemas.microsoft.com/office/drawing/2014/main" id="{E1E87950-B7C3-A6FF-387E-6F6C58675A1D}"/>
                  </a:ext>
                </a:extLst>
              </p:cNvPr>
              <p:cNvSpPr txBox="1"/>
              <p:nvPr/>
            </p:nvSpPr>
            <p:spPr>
              <a:xfrm>
                <a:off x="10081799" y="3703848"/>
                <a:ext cx="8071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kumimoji="1" lang="en-US" altLang="zh-CN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</m:oMath>
                  </m:oMathPara>
                </a14:m>
                <a:endParaRPr kumimoji="1" lang="zh-CN" altLang="en-US" sz="1600" b="1" dirty="0"/>
              </a:p>
            </p:txBody>
          </p:sp>
        </mc:Choice>
        <mc:Fallback xmlns="">
          <p:sp>
            <p:nvSpPr>
              <p:cNvPr id="92" name="文本框 91">
                <a:extLst>
                  <a:ext uri="{FF2B5EF4-FFF2-40B4-BE49-F238E27FC236}">
                    <a16:creationId xmlns:a16="http://schemas.microsoft.com/office/drawing/2014/main" id="{E1E87950-B7C3-A6FF-387E-6F6C58675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1799" y="3703848"/>
                <a:ext cx="807144" cy="33855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9" name="图片 108" descr="图表, 直方图&#10;&#10;描述已自动生成">
            <a:extLst>
              <a:ext uri="{FF2B5EF4-FFF2-40B4-BE49-F238E27FC236}">
                <a16:creationId xmlns:a16="http://schemas.microsoft.com/office/drawing/2014/main" id="{EF5118D9-364F-85F3-B605-670C621B526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553" y="4393969"/>
            <a:ext cx="1895489" cy="18258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文本框 111">
                <a:extLst>
                  <a:ext uri="{FF2B5EF4-FFF2-40B4-BE49-F238E27FC236}">
                    <a16:creationId xmlns:a16="http://schemas.microsoft.com/office/drawing/2014/main" id="{0B8FBE69-0C5B-356D-1983-C810B5518DF0}"/>
                  </a:ext>
                </a:extLst>
              </p:cNvPr>
              <p:cNvSpPr txBox="1"/>
              <p:nvPr/>
            </p:nvSpPr>
            <p:spPr>
              <a:xfrm>
                <a:off x="8019380" y="6308122"/>
                <a:ext cx="256300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zh-CN" sz="1600" dirty="0">
                    <a:latin typeface="Arial" panose="020B0604020202020204" pitchFamily="34" charset="0"/>
                    <a:ea typeface="Microsoft YaHei" panose="020B0503020204020204" pitchFamily="34" charset="-122"/>
                    <a:cs typeface="Arial" panose="020B0604020202020204" pitchFamily="34" charset="0"/>
                  </a:rPr>
                  <a:t>LQCD</a:t>
                </a:r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    </a:t>
                </a:r>
                <a:r>
                  <a:rPr kumimoji="1" lang="en-US" altLang="zh-CN" sz="1600" b="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1600" b="0" i="1" smtClean="0">
                        <a:latin typeface="Cambria Math" panose="02040503050406030204" pitchFamily="18" charset="0"/>
                      </a:rPr>
                      <m:t>2.395</m:t>
                    </m:r>
                    <m:r>
                      <a:rPr kumimoji="1" lang="en-US" altLang="zh-CN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±0.014 </m:t>
                    </m:r>
                    <m:r>
                      <m:rPr>
                        <m:sty m:val="p"/>
                      </m:rPr>
                      <a:rPr kumimoji="1" lang="en-US" altLang="zh-CN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GeV</m:t>
                    </m:r>
                  </m:oMath>
                </a14:m>
                <a:endParaRPr kumimoji="1" lang="zh-CN" altLang="en-US" sz="11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12" name="文本框 111">
                <a:extLst>
                  <a:ext uri="{FF2B5EF4-FFF2-40B4-BE49-F238E27FC236}">
                    <a16:creationId xmlns:a16="http://schemas.microsoft.com/office/drawing/2014/main" id="{0B8FBE69-0C5B-356D-1983-C810B5518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380" y="6308122"/>
                <a:ext cx="2563009" cy="246221"/>
              </a:xfrm>
              <a:prstGeom prst="rect">
                <a:avLst/>
              </a:prstGeom>
              <a:blipFill>
                <a:blip r:embed="rId33"/>
                <a:stretch>
                  <a:fillRect l="-4926" t="-30000" r="-1970" b="-5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4" name="图片 113" descr="卡通人物&#10;&#10;中度可信度描述已自动生成">
            <a:extLst>
              <a:ext uri="{FF2B5EF4-FFF2-40B4-BE49-F238E27FC236}">
                <a16:creationId xmlns:a16="http://schemas.microsoft.com/office/drawing/2014/main" id="{35270A36-D49A-8C6E-1324-ED69B6337EBF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334629" y="3351998"/>
            <a:ext cx="590235" cy="203471"/>
          </a:xfrm>
          <a:prstGeom prst="rect">
            <a:avLst/>
          </a:prstGeom>
        </p:spPr>
      </p:pic>
      <p:sp>
        <p:nvSpPr>
          <p:cNvPr id="115" name="文本框 114">
            <a:extLst>
              <a:ext uri="{FF2B5EF4-FFF2-40B4-BE49-F238E27FC236}">
                <a16:creationId xmlns:a16="http://schemas.microsoft.com/office/drawing/2014/main" id="{1F5C271A-2A9B-1BC6-4C86-C12AC451E82F}"/>
              </a:ext>
            </a:extLst>
          </p:cNvPr>
          <p:cNvSpPr txBox="1"/>
          <p:nvPr/>
        </p:nvSpPr>
        <p:spPr>
          <a:xfrm>
            <a:off x="5793053" y="5145872"/>
            <a:ext cx="1082348" cy="10283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Cusp</a:t>
            </a:r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效应</a:t>
            </a:r>
            <a:endParaRPr kumimoji="1"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zh-CN" altLang="en-US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三角奇异性</a:t>
            </a:r>
            <a:endParaRPr kumimoji="1"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……</a:t>
            </a:r>
            <a:endParaRPr kumimoji="1" lang="zh-CN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6D28753E-B37A-E58D-EB25-8AC6F1EEEE19}"/>
              </a:ext>
            </a:extLst>
          </p:cNvPr>
          <p:cNvSpPr txBox="1"/>
          <p:nvPr/>
        </p:nvSpPr>
        <p:spPr>
          <a:xfrm>
            <a:off x="7816752" y="3448645"/>
            <a:ext cx="14670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200" b="0" i="0" u="none" strike="noStrike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PRL.132.181901</a:t>
            </a:r>
            <a:endParaRPr lang="zh-CN" alt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6B25C46C-4839-6F54-8AB4-55B7940E927B}"/>
              </a:ext>
            </a:extLst>
          </p:cNvPr>
          <p:cNvSpPr txBox="1"/>
          <p:nvPr/>
        </p:nvSpPr>
        <p:spPr>
          <a:xfrm>
            <a:off x="4652962" y="4970873"/>
            <a:ext cx="1025638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000" spc="300" dirty="0"/>
              <a:t>......</a:t>
            </a:r>
            <a:endParaRPr kumimoji="1" lang="zh-CN" altLang="en-US" sz="2000" spc="300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F25ED44-FF00-38E2-D25A-655762D22C9B}"/>
              </a:ext>
            </a:extLst>
          </p:cNvPr>
          <p:cNvSpPr txBox="1"/>
          <p:nvPr/>
        </p:nvSpPr>
        <p:spPr>
          <a:xfrm>
            <a:off x="9893421" y="3364977"/>
            <a:ext cx="1095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/>
              <a:t>2011</a:t>
            </a:r>
            <a:r>
              <a:rPr kumimoji="1" lang="zh-CN" altLang="en-US" sz="1400" dirty="0"/>
              <a:t>～</a:t>
            </a:r>
            <a:r>
              <a:rPr kumimoji="1" lang="en-US" altLang="zh-CN" sz="1400" dirty="0"/>
              <a:t>2026</a:t>
            </a:r>
            <a:endParaRPr kumimoji="1" lang="zh-CN" altLang="en-US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079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2F31A-6870-34CC-B220-7213068D9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任意形状 42">
            <a:extLst>
              <a:ext uri="{FF2B5EF4-FFF2-40B4-BE49-F238E27FC236}">
                <a16:creationId xmlns:a16="http://schemas.microsoft.com/office/drawing/2014/main" id="{76929287-3025-1D13-69CE-9E758914C614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3BB657A-5C94-8D93-2E7C-2B2E6C70E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1DD0BB1-9417-60C5-7B9B-92392EEFA890}"/>
                  </a:ext>
                </a:extLst>
              </p:cNvPr>
              <p:cNvSpPr txBox="1"/>
              <p:nvPr/>
            </p:nvSpPr>
            <p:spPr>
              <a:xfrm>
                <a:off x="864973" y="1725281"/>
                <a:ext cx="225209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3872</m:t>
                        </m:r>
                      </m:e>
                    </m:d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1DD0BB1-9417-60C5-7B9B-92392EEFA8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73" y="1725281"/>
                <a:ext cx="2252091" cy="400110"/>
              </a:xfrm>
              <a:prstGeom prst="rect">
                <a:avLst/>
              </a:prstGeom>
              <a:blipFill>
                <a:blip r:embed="rId4"/>
                <a:stretch>
                  <a:fillRect l="-2809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58EC34F-D932-3D1E-8607-9B5F7FA4107F}"/>
                  </a:ext>
                </a:extLst>
              </p:cNvPr>
              <p:cNvSpPr txBox="1"/>
              <p:nvPr/>
            </p:nvSpPr>
            <p:spPr>
              <a:xfrm>
                <a:off x="4199073" y="1727905"/>
                <a:ext cx="226562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(4312)</m:t>
                    </m:r>
                    <m:r>
                      <a:rPr kumimoji="1" lang="zh-CN" alt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 </m:t>
                    </m:r>
                    <m:acc>
                      <m:accPr>
                        <m:chr m:val="̅"/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acc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𝐷</m:t>
                        </m:r>
                      </m:e>
                    </m:acc>
                    <m:sSub>
                      <m:sSubPr>
                        <m:ctrlPr>
                          <a:rPr kumimoji="1" lang="el-GR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𝑐</m:t>
                        </m:r>
                      </m:sub>
                    </m:sSub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58EC34F-D932-3D1E-8607-9B5F7FA41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073" y="1727905"/>
                <a:ext cx="2265620" cy="400110"/>
              </a:xfrm>
              <a:prstGeom prst="rect">
                <a:avLst/>
              </a:prstGeom>
              <a:blipFill>
                <a:blip r:embed="rId5"/>
                <a:stretch>
                  <a:fillRect l="-2235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C631968-598E-122A-950D-CA2AFDAD716E}"/>
                  </a:ext>
                </a:extLst>
              </p:cNvPr>
              <p:cNvSpPr txBox="1"/>
              <p:nvPr/>
            </p:nvSpPr>
            <p:spPr>
              <a:xfrm>
                <a:off x="864972" y="3667244"/>
                <a:ext cx="25492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𝑐𝑐</m:t>
                        </m:r>
                      </m:sub>
                    </m:sSub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(3875)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C631968-598E-122A-950D-CA2AFDAD71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72" y="3667244"/>
                <a:ext cx="2549288" cy="400110"/>
              </a:xfrm>
              <a:prstGeom prst="rect">
                <a:avLst/>
              </a:prstGeom>
              <a:blipFill>
                <a:blip r:embed="rId6"/>
                <a:stretch>
                  <a:fillRect l="-2488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BDEF7A9-51A1-5B1C-5989-B0A43C755757}"/>
                  </a:ext>
                </a:extLst>
              </p:cNvPr>
              <p:cNvSpPr txBox="1"/>
              <p:nvPr/>
            </p:nvSpPr>
            <p:spPr>
              <a:xfrm>
                <a:off x="864973" y="2372602"/>
                <a:ext cx="23485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342900" indent="-342900">
                  <a:buFont typeface="Wingdings" pitchFamily="2" charset="2"/>
                  <a:buChar char="p"/>
                  <a:defRPr kumimoji="1" sz="2000" i="1">
                    <a:latin typeface="Cambria Math" panose="02040503050406030204" pitchFamily="18" charset="0"/>
                  </a:defRPr>
                </a:lvl1pPr>
              </a:lstStyle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CN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zh-CN" altLang="en-US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d>
                      <m:dPr>
                        <m:ctrlPr>
                          <a:rPr lang="en-US" altLang="zh-CN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2317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𝐷𝐾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BDEF7A9-51A1-5B1C-5989-B0A43C755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73" y="2372602"/>
                <a:ext cx="2348592" cy="400110"/>
              </a:xfrm>
              <a:prstGeom prst="rect">
                <a:avLst/>
              </a:prstGeom>
              <a:blipFill>
                <a:blip r:embed="rId7"/>
                <a:stretch>
                  <a:fillRect l="-2703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95B0DF62-AE13-6D6A-E05C-292DB2055851}"/>
              </a:ext>
            </a:extLst>
          </p:cNvPr>
          <p:cNvSpPr txBox="1"/>
          <p:nvPr/>
        </p:nvSpPr>
        <p:spPr>
          <a:xfrm>
            <a:off x="366674" y="840185"/>
            <a:ext cx="6994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kumimoji="1"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许多近阈奇特强子态可以被解释为两强子分子态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FBE7B63C-9687-37C3-5F25-3D9728C8F307}"/>
                  </a:ext>
                </a:extLst>
              </p:cNvPr>
              <p:cNvSpPr txBox="1"/>
              <p:nvPr/>
            </p:nvSpPr>
            <p:spPr>
              <a:xfrm>
                <a:off x="864972" y="3019923"/>
                <a:ext cx="252921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342900" indent="-342900">
                  <a:buFont typeface="Wingdings" pitchFamily="2" charset="2"/>
                  <a:buChar char="p"/>
                  <a:defRPr kumimoji="1" sz="2000" i="1">
                    <a:latin typeface="Cambria Math" panose="02040503050406030204" pitchFamily="18" charset="0"/>
                  </a:defRPr>
                </a:lvl1pPr>
              </a:lstStyle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CN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460</m:t>
                        </m:r>
                      </m:e>
                    </m:d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FBE7B63C-9687-37C3-5F25-3D9728C8F3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72" y="3019923"/>
                <a:ext cx="2529219" cy="400110"/>
              </a:xfrm>
              <a:prstGeom prst="rect">
                <a:avLst/>
              </a:prstGeom>
              <a:blipFill>
                <a:blip r:embed="rId8"/>
                <a:stretch>
                  <a:fillRect l="-2500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3C2066F-D042-51AD-9C6C-9E125DC5CC47}"/>
                  </a:ext>
                </a:extLst>
              </p:cNvPr>
              <p:cNvSpPr txBox="1"/>
              <p:nvPr/>
            </p:nvSpPr>
            <p:spPr>
              <a:xfrm>
                <a:off x="864972" y="5609208"/>
                <a:ext cx="27457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d>
                      <m:d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1405</m:t>
                        </m:r>
                      </m:e>
                    </m:d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 ~ </m:t>
                    </m:r>
                    <m:acc>
                      <m:accPr>
                        <m:chr m:val="̅"/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e>
                    </m:acc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kumimoji="1" lang="el-GR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3C2066F-D042-51AD-9C6C-9E125DC5C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72" y="5609208"/>
                <a:ext cx="2745752" cy="400110"/>
              </a:xfrm>
              <a:prstGeom prst="rect">
                <a:avLst/>
              </a:prstGeom>
              <a:blipFill>
                <a:blip r:embed="rId9"/>
                <a:stretch>
                  <a:fillRect l="-2304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D752B29-F703-953C-61FE-470F7B7D08DB}"/>
                  </a:ext>
                </a:extLst>
              </p:cNvPr>
              <p:cNvSpPr txBox="1"/>
              <p:nvPr/>
            </p:nvSpPr>
            <p:spPr>
              <a:xfrm>
                <a:off x="864972" y="4314565"/>
                <a:ext cx="24754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10610</m:t>
                        </m:r>
                      </m:e>
                    </m:d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CD752B29-F703-953C-61FE-470F7B7D08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72" y="4314565"/>
                <a:ext cx="2475486" cy="400110"/>
              </a:xfrm>
              <a:prstGeom prst="rect">
                <a:avLst/>
              </a:prstGeom>
              <a:blipFill>
                <a:blip r:embed="rId10"/>
                <a:stretch>
                  <a:fillRect l="-2551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1638DBA-7DCB-CC95-B8C8-68F8EBC54EF5}"/>
                  </a:ext>
                </a:extLst>
              </p:cNvPr>
              <p:cNvSpPr txBox="1"/>
              <p:nvPr/>
            </p:nvSpPr>
            <p:spPr>
              <a:xfrm>
                <a:off x="864972" y="4961886"/>
                <a:ext cx="257589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d>
                      <m:d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10650</m:t>
                        </m:r>
                      </m:e>
                    </m:d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 ~ </m:t>
                    </m:r>
                    <m:sSup>
                      <m:sSupPr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1638DBA-7DCB-CC95-B8C8-68F8EBC54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72" y="4961886"/>
                <a:ext cx="2575898" cy="400110"/>
              </a:xfrm>
              <a:prstGeom prst="rect">
                <a:avLst/>
              </a:prstGeom>
              <a:blipFill>
                <a:blip r:embed="rId11"/>
                <a:stretch>
                  <a:fillRect l="-2463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87ACCA0-9773-7222-4BDD-A43CFB4F9C4E}"/>
                  </a:ext>
                </a:extLst>
              </p:cNvPr>
              <p:cNvSpPr txBox="1"/>
              <p:nvPr/>
            </p:nvSpPr>
            <p:spPr>
              <a:xfrm>
                <a:off x="4199073" y="3668338"/>
                <a:ext cx="236096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𝑐𝑠</m:t>
                        </m:r>
                      </m:sub>
                    </m:sSub>
                    <m:d>
                      <m:d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4338</m:t>
                        </m:r>
                      </m:e>
                    </m:d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 </m:t>
                    </m:r>
                    <m:acc>
                      <m:accPr>
                        <m:chr m:val="̅"/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acc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𝐷</m:t>
                        </m:r>
                      </m:e>
                    </m:acc>
                    <m:sSub>
                      <m:sSubPr>
                        <m:ctrlPr>
                          <a:rPr kumimoji="1" lang="el-GR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Ξ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𝑐</m:t>
                        </m:r>
                      </m:sub>
                    </m:sSub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87ACCA0-9773-7222-4BDD-A43CFB4F9C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073" y="3668338"/>
                <a:ext cx="2360967" cy="400110"/>
              </a:xfrm>
              <a:prstGeom prst="rect">
                <a:avLst/>
              </a:prstGeom>
              <a:blipFill>
                <a:blip r:embed="rId12"/>
                <a:stretch>
                  <a:fillRect l="-2139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0F6593C-B9DA-96C6-92C1-EEA10051B367}"/>
                  </a:ext>
                </a:extLst>
              </p:cNvPr>
              <p:cNvSpPr txBox="1"/>
              <p:nvPr/>
            </p:nvSpPr>
            <p:spPr>
              <a:xfrm>
                <a:off x="7421874" y="4961886"/>
                <a:ext cx="11935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………</m:t>
                    </m:r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60F6593C-B9DA-96C6-92C1-EEA10051B3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874" y="4961886"/>
                <a:ext cx="1193532" cy="400110"/>
              </a:xfrm>
              <a:prstGeom prst="rect">
                <a:avLst/>
              </a:prstGeom>
              <a:blipFill>
                <a:blip r:embed="rId13"/>
                <a:stretch>
                  <a:fillRect l="-4211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A2305E3-657B-3645-247E-D65CAC5C844A}"/>
                  </a:ext>
                </a:extLst>
              </p:cNvPr>
              <p:cNvSpPr txBox="1"/>
              <p:nvPr/>
            </p:nvSpPr>
            <p:spPr>
              <a:xfrm>
                <a:off x="4199073" y="4961960"/>
                <a:ext cx="233538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(3900)</m:t>
                    </m:r>
                    <m:r>
                      <a:rPr kumimoji="1" lang="zh-CN" alt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 </m:t>
                    </m:r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∗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𝐷</m:t>
                    </m:r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A2305E3-657B-3645-247E-D65CAC5C8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073" y="4961960"/>
                <a:ext cx="2335383" cy="400110"/>
              </a:xfrm>
              <a:prstGeom prst="rect">
                <a:avLst/>
              </a:prstGeom>
              <a:blipFill>
                <a:blip r:embed="rId14"/>
                <a:stretch>
                  <a:fillRect l="-2162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04C86BCB-6727-D99E-6827-E5C9A5F8F47C}"/>
                  </a:ext>
                </a:extLst>
              </p:cNvPr>
              <p:cNvSpPr txBox="1"/>
              <p:nvPr/>
            </p:nvSpPr>
            <p:spPr>
              <a:xfrm>
                <a:off x="4199073" y="5608773"/>
                <a:ext cx="243579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(4020)</m:t>
                    </m:r>
                    <m:r>
                      <a:rPr kumimoji="1" lang="zh-CN" alt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 </m:t>
                    </m:r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04C86BCB-6727-D99E-6827-E5C9A5F8F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073" y="5608773"/>
                <a:ext cx="2435795" cy="400110"/>
              </a:xfrm>
              <a:prstGeom prst="rect">
                <a:avLst/>
              </a:prstGeom>
              <a:blipFill>
                <a:blip r:embed="rId15"/>
                <a:stretch>
                  <a:fillRect l="-2073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EB5435C0-025E-AE9F-B718-8CFF99D86456}"/>
                  </a:ext>
                </a:extLst>
              </p:cNvPr>
              <p:cNvSpPr txBox="1"/>
              <p:nvPr/>
            </p:nvSpPr>
            <p:spPr>
              <a:xfrm>
                <a:off x="7421874" y="3022769"/>
                <a:ext cx="2263889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960</m:t>
                        </m:r>
                      </m:e>
                    </m:d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 ~</m:t>
                    </m:r>
                    <m:r>
                      <a:rPr kumimoji="1" lang="zh-CN" alt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sSub>
                      <m:sSubPr>
                        <m:ctrlPr>
                          <a:rPr kumimoji="1" lang="en-US" altLang="zh-CN" i="1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i="1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i="1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EB5435C0-025E-AE9F-B718-8CFF99D864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874" y="3022769"/>
                <a:ext cx="2263889" cy="392993"/>
              </a:xfrm>
              <a:prstGeom prst="rect">
                <a:avLst/>
              </a:prstGeom>
              <a:blipFill>
                <a:blip r:embed="rId16"/>
                <a:stretch>
                  <a:fillRect l="-2235" t="-6452" b="-225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B0A83F3-C664-BD4E-D437-4B75297E4FF2}"/>
                  </a:ext>
                </a:extLst>
              </p:cNvPr>
              <p:cNvSpPr txBox="1"/>
              <p:nvPr/>
            </p:nvSpPr>
            <p:spPr>
              <a:xfrm>
                <a:off x="7421874" y="2374025"/>
                <a:ext cx="224458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d>
                      <m:d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2940</m:t>
                        </m:r>
                      </m:e>
                    </m:d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 ~</m:t>
                    </m:r>
                    <m:r>
                      <a:rPr kumimoji="1" lang="zh-CN" alt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8B0A83F3-C664-BD4E-D437-4B75297E4F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874" y="2374025"/>
                <a:ext cx="2244589" cy="400110"/>
              </a:xfrm>
              <a:prstGeom prst="rect">
                <a:avLst/>
              </a:prstGeom>
              <a:blipFill>
                <a:blip r:embed="rId17"/>
                <a:stretch>
                  <a:fillRect l="-2247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6FB6924-DE26-F298-1649-24D76F1CFEFD}"/>
                  </a:ext>
                </a:extLst>
              </p:cNvPr>
              <p:cNvSpPr txBox="1"/>
              <p:nvPr/>
            </p:nvSpPr>
            <p:spPr>
              <a:xfrm>
                <a:off x="4199073" y="2374716"/>
                <a:ext cx="23660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sz="2000" b="0" i="0" smtClean="0">
                        <a:latin typeface="Cambria Math" panose="02040503050406030204" pitchFamily="18" charset="0"/>
                      </a:rPr>
                      <m:t>(4440)</m:t>
                    </m:r>
                    <m:r>
                      <a:rPr kumimoji="1" lang="zh-CN" alt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 </m:t>
                    </m:r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kumimoji="1" lang="el-GR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𝑐</m:t>
                        </m:r>
                      </m:sub>
                    </m:sSub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6FB6924-DE26-F298-1649-24D76F1CF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073" y="2374716"/>
                <a:ext cx="2366032" cy="400110"/>
              </a:xfrm>
              <a:prstGeom prst="rect">
                <a:avLst/>
              </a:prstGeom>
              <a:blipFill>
                <a:blip r:embed="rId18"/>
                <a:stretch>
                  <a:fillRect l="-2139" t="-6250" b="-18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A796ADFA-4123-32EF-867E-5815DAEEA7A4}"/>
                  </a:ext>
                </a:extLst>
              </p:cNvPr>
              <p:cNvSpPr txBox="1"/>
              <p:nvPr/>
            </p:nvSpPr>
            <p:spPr>
              <a:xfrm>
                <a:off x="4199073" y="3021527"/>
                <a:ext cx="23660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sz="2000" b="0" i="0" smtClean="0">
                        <a:latin typeface="Cambria Math" panose="02040503050406030204" pitchFamily="18" charset="0"/>
                      </a:rPr>
                      <m:t>(4457)</m:t>
                    </m:r>
                    <m:r>
                      <a:rPr kumimoji="1" lang="zh-CN" alt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 </m:t>
                    </m:r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kumimoji="1" lang="el-GR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𝑐</m:t>
                        </m:r>
                      </m:sub>
                    </m:sSub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A796ADFA-4123-32EF-867E-5815DAEEA7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073" y="3021527"/>
                <a:ext cx="2366032" cy="400110"/>
              </a:xfrm>
              <a:prstGeom prst="rect">
                <a:avLst/>
              </a:prstGeom>
              <a:blipFill>
                <a:blip r:embed="rId19"/>
                <a:stretch>
                  <a:fillRect l="-2139" t="-6250" b="-18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2DDC2D49-EE2D-8A7C-CE6D-CAE160CBB93C}"/>
                  </a:ext>
                </a:extLst>
              </p:cNvPr>
              <p:cNvSpPr txBox="1"/>
              <p:nvPr/>
            </p:nvSpPr>
            <p:spPr>
              <a:xfrm>
                <a:off x="4199073" y="4315149"/>
                <a:ext cx="24600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𝑐𝑠</m:t>
                        </m:r>
                      </m:sub>
                    </m:sSub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(4459)</m:t>
                    </m:r>
                    <m:r>
                      <a:rPr kumimoji="1" lang="zh-CN" alt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 </m:t>
                    </m:r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kumimoji="1" lang="el-GR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Ξ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𝑐</m:t>
                        </m:r>
                      </m:sub>
                    </m:sSub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2DDC2D49-EE2D-8A7C-CE6D-CAE160CBB9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9073" y="4315149"/>
                <a:ext cx="2460097" cy="400110"/>
              </a:xfrm>
              <a:prstGeom prst="rect">
                <a:avLst/>
              </a:prstGeom>
              <a:blipFill>
                <a:blip r:embed="rId20"/>
                <a:stretch>
                  <a:fillRect l="-2051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B597B94E-9F5E-207B-A48B-754B6A864395}"/>
              </a:ext>
            </a:extLst>
          </p:cNvPr>
          <p:cNvSpPr txBox="1"/>
          <p:nvPr/>
        </p:nvSpPr>
        <p:spPr>
          <a:xfrm>
            <a:off x="2027823" y="81720"/>
            <a:ext cx="4180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近阈奇特态的分子态图像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CAED18C-F5EA-A7BC-D6A7-3DA35462A00B}"/>
                  </a:ext>
                </a:extLst>
              </p:cNvPr>
              <p:cNvSpPr txBox="1"/>
              <p:nvPr/>
            </p:nvSpPr>
            <p:spPr>
              <a:xfrm>
                <a:off x="7421874" y="1725281"/>
                <a:ext cx="289957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d>
                      <m:d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2012</m:t>
                        </m:r>
                      </m:e>
                    </m:d>
                    <m:r>
                      <a:rPr kumimoji="1" lang="zh-CN" alt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~</m:t>
                    </m:r>
                    <m:r>
                      <a:rPr kumimoji="1" lang="zh-CN" altLang="en-US" sz="2000" b="0" i="1" smtClean="0"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 </m:t>
                    </m:r>
                    <m:acc>
                      <m:accPr>
                        <m:chr m:val="̅"/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acc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𝐾</m:t>
                        </m:r>
                      </m:e>
                    </m:acc>
                    <m:r>
                      <m:rPr>
                        <m:sty m:val="p"/>
                      </m:rPr>
                      <a:rPr kumimoji="1" lang="el-GR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Ξ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(1530)</m:t>
                    </m:r>
                  </m:oMath>
                </a14:m>
                <a:endParaRPr kumimoji="1" lang="zh-CN" altLang="en-US" sz="20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CAED18C-F5EA-A7BC-D6A7-3DA35462A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874" y="1725281"/>
                <a:ext cx="2899576" cy="400110"/>
              </a:xfrm>
              <a:prstGeom prst="rect">
                <a:avLst/>
              </a:prstGeom>
              <a:blipFill>
                <a:blip r:embed="rId21"/>
                <a:stretch>
                  <a:fillRect l="-1747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D277C90-7DAE-0E45-51F7-DEA33651B78E}"/>
                  </a:ext>
                </a:extLst>
              </p:cNvPr>
              <p:cNvSpPr txBox="1"/>
              <p:nvPr/>
            </p:nvSpPr>
            <p:spPr>
              <a:xfrm>
                <a:off x="7421874" y="4313140"/>
                <a:ext cx="301390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𝑌</m:t>
                    </m:r>
                    <m:d>
                      <m:d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4230</m:t>
                        </m:r>
                      </m:e>
                    </m:d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 ~</m:t>
                    </m:r>
                    <m:r>
                      <a:rPr kumimoji="1" lang="zh-CN" alt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̅"/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sSub>
                      <m:sSub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(2420)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D277C90-7DAE-0E45-51F7-DEA33651B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874" y="4313140"/>
                <a:ext cx="3013902" cy="400110"/>
              </a:xfrm>
              <a:prstGeom prst="rect">
                <a:avLst/>
              </a:prstGeom>
              <a:blipFill>
                <a:blip r:embed="rId22"/>
                <a:stretch>
                  <a:fillRect l="-1681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58D9B02-DAA8-BEFE-C89A-9609091BBAAE}"/>
                  </a:ext>
                </a:extLst>
              </p:cNvPr>
              <p:cNvSpPr txBox="1"/>
              <p:nvPr/>
            </p:nvSpPr>
            <p:spPr>
              <a:xfrm>
                <a:off x="7421874" y="3664396"/>
                <a:ext cx="246208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2900</m:t>
                        </m:r>
                      </m:e>
                    </m:d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 ~</m:t>
                    </m:r>
                    <m:r>
                      <a:rPr kumimoji="1" lang="zh-CN" altLang="en-US" sz="2000" b="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dirty="0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p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458D9B02-DAA8-BEFE-C89A-9609091BB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874" y="3664396"/>
                <a:ext cx="2462084" cy="400110"/>
              </a:xfrm>
              <a:prstGeom prst="rect">
                <a:avLst/>
              </a:prstGeom>
              <a:blipFill>
                <a:blip r:embed="rId23"/>
                <a:stretch>
                  <a:fillRect l="-2051" t="-3030" b="-181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921326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C7D9E-46DC-5BBE-AA1A-DB56267F5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圆角矩形 35">
            <a:extLst>
              <a:ext uri="{FF2B5EF4-FFF2-40B4-BE49-F238E27FC236}">
                <a16:creationId xmlns:a16="http://schemas.microsoft.com/office/drawing/2014/main" id="{4D4FD0CF-6F60-0890-DD7C-CB5D46177302}"/>
              </a:ext>
            </a:extLst>
          </p:cNvPr>
          <p:cNvSpPr/>
          <p:nvPr/>
        </p:nvSpPr>
        <p:spPr>
          <a:xfrm>
            <a:off x="405884" y="1445428"/>
            <a:ext cx="7219347" cy="1529960"/>
          </a:xfrm>
          <a:prstGeom prst="roundRect">
            <a:avLst>
              <a:gd name="adj" fmla="val 10836"/>
            </a:avLst>
          </a:prstGeom>
          <a:solidFill>
            <a:schemeClr val="bg1">
              <a:lumMod val="95000"/>
              <a:alpha val="50000"/>
            </a:schemeClr>
          </a:solidFill>
          <a:ln w="19050">
            <a:solidFill>
              <a:srgbClr val="382FD9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3" name="任意形状 42">
            <a:extLst>
              <a:ext uri="{FF2B5EF4-FFF2-40B4-BE49-F238E27FC236}">
                <a16:creationId xmlns:a16="http://schemas.microsoft.com/office/drawing/2014/main" id="{67039488-51A1-7164-E7ED-A449FA06E048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6257111-D620-83C8-342C-849D5382467B}"/>
              </a:ext>
            </a:extLst>
          </p:cNvPr>
          <p:cNvSpPr txBox="1"/>
          <p:nvPr/>
        </p:nvSpPr>
        <p:spPr>
          <a:xfrm>
            <a:off x="3777588" y="2593811"/>
            <a:ext cx="1075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400" dirty="0"/>
              <a:t>B: 28.3 MeV</a:t>
            </a:r>
            <a:endParaRPr kumimoji="1" lang="zh-CN" altLang="en-US" sz="14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FCB0774-0309-230C-C1DB-D1C72B71DB26}"/>
              </a:ext>
            </a:extLst>
          </p:cNvPr>
          <p:cNvSpPr txBox="1"/>
          <p:nvPr/>
        </p:nvSpPr>
        <p:spPr>
          <a:xfrm>
            <a:off x="2248487" y="2593811"/>
            <a:ext cx="984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400" dirty="0"/>
              <a:t>B: 8.5 MeV</a:t>
            </a:r>
            <a:endParaRPr kumimoji="1" lang="zh-CN" altLang="en-US" sz="14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78C3B62-1D5B-3504-BDED-1C11617851C8}"/>
              </a:ext>
            </a:extLst>
          </p:cNvPr>
          <p:cNvSpPr txBox="1"/>
          <p:nvPr/>
        </p:nvSpPr>
        <p:spPr>
          <a:xfrm>
            <a:off x="694101" y="2617341"/>
            <a:ext cx="9845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400" dirty="0"/>
              <a:t>B: 2.2 MeV</a:t>
            </a:r>
            <a:endParaRPr kumimoji="1" lang="zh-CN" altLang="en-US" sz="1400" dirty="0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AF9CF75E-05D2-425C-B2A2-A43242340034}"/>
              </a:ext>
            </a:extLst>
          </p:cNvPr>
          <p:cNvGrpSpPr/>
          <p:nvPr/>
        </p:nvGrpSpPr>
        <p:grpSpPr>
          <a:xfrm>
            <a:off x="831293" y="1590245"/>
            <a:ext cx="684000" cy="680476"/>
            <a:chOff x="2435996" y="746120"/>
            <a:chExt cx="684000" cy="680476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6A878B6E-254F-6F69-E757-2ACECE595DB4}"/>
                </a:ext>
              </a:extLst>
            </p:cNvPr>
            <p:cNvGrpSpPr/>
            <p:nvPr/>
          </p:nvGrpSpPr>
          <p:grpSpPr>
            <a:xfrm>
              <a:off x="2490310" y="870186"/>
              <a:ext cx="588345" cy="437043"/>
              <a:chOff x="2922358" y="2617834"/>
              <a:chExt cx="588345" cy="437043"/>
            </a:xfrm>
          </p:grpSpPr>
          <p:sp>
            <p:nvSpPr>
              <p:cNvPr id="9" name="椭圆 8">
                <a:extLst>
                  <a:ext uri="{FF2B5EF4-FFF2-40B4-BE49-F238E27FC236}">
                    <a16:creationId xmlns:a16="http://schemas.microsoft.com/office/drawing/2014/main" id="{C8D87F69-41BF-510B-835C-C4798BC87E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22358" y="2623433"/>
                <a:ext cx="360000" cy="360231"/>
              </a:xfrm>
              <a:prstGeom prst="ellipse">
                <a:avLst/>
              </a:prstGeom>
              <a:solidFill>
                <a:srgbClr val="C00000"/>
              </a:solidFill>
              <a:ln w="349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FA1FCFC4-F8F1-ECEC-E2E5-374A3BD27F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45866" y="2683584"/>
                <a:ext cx="360000" cy="360000"/>
              </a:xfrm>
              <a:prstGeom prst="ellipse">
                <a:avLst/>
              </a:prstGeom>
              <a:solidFill>
                <a:srgbClr val="0F3AD8"/>
              </a:solidFill>
              <a:ln w="349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D1118A1D-7266-AF8F-4123-516E1BB6EEC7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3160758" y="2617834"/>
                <a:ext cx="349945" cy="437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000" dirty="0">
                    <a:solidFill>
                      <a:schemeClr val="bg1"/>
                    </a:solidFill>
                  </a:rPr>
                  <a:t>+</a:t>
                </a:r>
              </a:p>
            </p:txBody>
          </p:sp>
        </p:grp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1C273D52-C137-E0C1-36F7-EF1FF7229F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35996" y="746120"/>
              <a:ext cx="684000" cy="68047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4DA5F154-07FF-2F37-D768-DCEC9622F98D}"/>
              </a:ext>
            </a:extLst>
          </p:cNvPr>
          <p:cNvGrpSpPr/>
          <p:nvPr/>
        </p:nvGrpSpPr>
        <p:grpSpPr>
          <a:xfrm>
            <a:off x="2397197" y="1585137"/>
            <a:ext cx="684000" cy="690692"/>
            <a:chOff x="4049700" y="751655"/>
            <a:chExt cx="684000" cy="690692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F620CFB9-A8A0-C530-031F-107754A3BFC2}"/>
                </a:ext>
              </a:extLst>
            </p:cNvPr>
            <p:cNvGrpSpPr/>
            <p:nvPr/>
          </p:nvGrpSpPr>
          <p:grpSpPr>
            <a:xfrm>
              <a:off x="4129452" y="751655"/>
              <a:ext cx="567921" cy="640669"/>
              <a:chOff x="4918350" y="2620679"/>
              <a:chExt cx="567921" cy="640669"/>
            </a:xfrm>
          </p:grpSpPr>
          <p:sp>
            <p:nvSpPr>
              <p:cNvPr id="16" name="椭圆 15">
                <a:extLst>
                  <a:ext uri="{FF2B5EF4-FFF2-40B4-BE49-F238E27FC236}">
                    <a16:creationId xmlns:a16="http://schemas.microsoft.com/office/drawing/2014/main" id="{598C7456-A2CF-237E-F312-2BB4166383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26502" y="2749985"/>
                <a:ext cx="359769" cy="360000"/>
              </a:xfrm>
              <a:prstGeom prst="ellipse">
                <a:avLst/>
              </a:prstGeom>
              <a:solidFill>
                <a:srgbClr val="C00000"/>
              </a:solidFill>
              <a:ln w="349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7" name="椭圆 16">
                <a:extLst>
                  <a:ext uri="{FF2B5EF4-FFF2-40B4-BE49-F238E27FC236}">
                    <a16:creationId xmlns:a16="http://schemas.microsoft.com/office/drawing/2014/main" id="{471DB8C7-DA47-E8AE-1A86-E6B0C39CAC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61060" y="2901348"/>
                <a:ext cx="359769" cy="360000"/>
              </a:xfrm>
              <a:prstGeom prst="ellipse">
                <a:avLst/>
              </a:prstGeom>
              <a:solidFill>
                <a:srgbClr val="C00000"/>
              </a:solidFill>
              <a:ln w="349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8" name="椭圆 17">
                <a:extLst>
                  <a:ext uri="{FF2B5EF4-FFF2-40B4-BE49-F238E27FC236}">
                    <a16:creationId xmlns:a16="http://schemas.microsoft.com/office/drawing/2014/main" id="{2D248FA4-A8B2-B0E7-3BCD-F7437FB03FB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918350" y="2686678"/>
                <a:ext cx="360000" cy="360000"/>
              </a:xfrm>
              <a:prstGeom prst="ellipse">
                <a:avLst/>
              </a:prstGeom>
              <a:solidFill>
                <a:srgbClr val="0F3AD8"/>
              </a:solidFill>
              <a:ln w="349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887C1DC1-AAB5-814C-CB6A-210E43C2F642}"/>
                  </a:ext>
                </a:extLst>
              </p:cNvPr>
              <p:cNvSpPr txBox="1"/>
              <p:nvPr>
                <p:custDataLst>
                  <p:tags r:id="rId2"/>
                </p:custDataLst>
              </p:nvPr>
            </p:nvSpPr>
            <p:spPr>
              <a:xfrm flipH="1">
                <a:off x="4953441" y="2620679"/>
                <a:ext cx="323851" cy="4356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2000" dirty="0">
                    <a:solidFill>
                      <a:schemeClr val="bg1"/>
                    </a:solidFill>
                  </a:rPr>
                  <a:t>+</a:t>
                </a:r>
              </a:p>
            </p:txBody>
          </p:sp>
        </p:grpSp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13312A66-701E-D295-15F7-D5017B425F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49700" y="761871"/>
              <a:ext cx="684000" cy="680476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dirty="0"/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8EAEE392-9170-11F4-BF3D-8AD5EB72D47B}"/>
              </a:ext>
            </a:extLst>
          </p:cNvPr>
          <p:cNvGrpSpPr/>
          <p:nvPr/>
        </p:nvGrpSpPr>
        <p:grpSpPr>
          <a:xfrm>
            <a:off x="3949806" y="1552483"/>
            <a:ext cx="759914" cy="756000"/>
            <a:chOff x="5860979" y="786481"/>
            <a:chExt cx="759914" cy="756000"/>
          </a:xfrm>
        </p:grpSpPr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BE733389-0C2C-58AD-D62D-6D9F3E8DA1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25488" y="1083340"/>
              <a:ext cx="359769" cy="360000"/>
            </a:xfrm>
            <a:prstGeom prst="ellipse">
              <a:avLst/>
            </a:prstGeom>
            <a:solidFill>
              <a:srgbClr val="C00000"/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0ABA3B6A-C5F4-2BB8-A063-657C2883D7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72949" y="864134"/>
              <a:ext cx="360000" cy="360000"/>
            </a:xfrm>
            <a:prstGeom prst="ellipse">
              <a:avLst/>
            </a:prstGeom>
            <a:solidFill>
              <a:srgbClr val="0F3AD8"/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D2BC3A1F-1A90-66A9-66D1-D63A4DF611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5401" y="912259"/>
              <a:ext cx="359769" cy="360000"/>
            </a:xfrm>
            <a:prstGeom prst="ellipse">
              <a:avLst/>
            </a:prstGeom>
            <a:solidFill>
              <a:srgbClr val="C00000"/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DE0DF974-DF59-0C6F-F78A-E2A75EC193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17592" y="1113447"/>
              <a:ext cx="360000" cy="360000"/>
            </a:xfrm>
            <a:prstGeom prst="ellipse">
              <a:avLst/>
            </a:prstGeom>
            <a:solidFill>
              <a:srgbClr val="0F3AD8"/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/>
            </a:p>
          </p:txBody>
        </p:sp>
        <p:sp>
          <p:nvSpPr>
            <p:cNvPr id="26" name="文本框 31">
              <a:extLst>
                <a:ext uri="{FF2B5EF4-FFF2-40B4-BE49-F238E27FC236}">
                  <a16:creationId xmlns:a16="http://schemas.microsoft.com/office/drawing/2014/main" id="{664C5ABB-0E79-6D45-00A8-9D737499F9F7}"/>
                </a:ext>
              </a:extLst>
            </p:cNvPr>
            <p:cNvSpPr txBox="1"/>
            <p:nvPr/>
          </p:nvSpPr>
          <p:spPr>
            <a:xfrm>
              <a:off x="6006743" y="807525"/>
              <a:ext cx="349945" cy="4370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zh-CN" sz="2000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27" name="文本框 31">
              <a:extLst>
                <a:ext uri="{FF2B5EF4-FFF2-40B4-BE49-F238E27FC236}">
                  <a16:creationId xmlns:a16="http://schemas.microsoft.com/office/drawing/2014/main" id="{A32238B3-6C24-1BFC-2832-7A7F006F7756}"/>
                </a:ext>
              </a:extLst>
            </p:cNvPr>
            <p:cNvSpPr txBox="1"/>
            <p:nvPr/>
          </p:nvSpPr>
          <p:spPr>
            <a:xfrm>
              <a:off x="6146957" y="1047378"/>
              <a:ext cx="349945" cy="4370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zh-CN" sz="2000" dirty="0">
                  <a:solidFill>
                    <a:schemeClr val="bg1"/>
                  </a:solidFill>
                </a:rPr>
                <a:t>+</a:t>
              </a:r>
            </a:p>
          </p:txBody>
        </p:sp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70818694-1AF3-5490-E4DE-74CCD193D2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860979" y="786481"/>
              <a:ext cx="759914" cy="756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DDC846A9-657B-F3C1-19AA-284AC053269D}"/>
                  </a:ext>
                </a:extLst>
              </p:cNvPr>
              <p:cNvSpPr txBox="1"/>
              <p:nvPr/>
            </p:nvSpPr>
            <p:spPr>
              <a:xfrm>
                <a:off x="662245" y="2306798"/>
                <a:ext cx="104683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氘核  </a:t>
                </a:r>
                <a14:m>
                  <m:oMath xmlns:m="http://schemas.openxmlformats.org/officeDocument/2006/math"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𝑛𝑝</m:t>
                    </m:r>
                  </m:oMath>
                </a14:m>
                <a:endParaRPr lang="en-US" altLang="zh-CN" sz="1600" i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DDC846A9-657B-F3C1-19AA-284AC05326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45" y="2306798"/>
                <a:ext cx="1046835" cy="338554"/>
              </a:xfrm>
              <a:prstGeom prst="rect">
                <a:avLst/>
              </a:prstGeom>
              <a:blipFill>
                <a:blip r:embed="rId6"/>
                <a:stretch>
                  <a:fillRect t="-3571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7040B5F5-8A7F-3FAF-BC80-7333EC8D219F}"/>
                  </a:ext>
                </a:extLst>
              </p:cNvPr>
              <p:cNvSpPr txBox="1"/>
              <p:nvPr/>
            </p:nvSpPr>
            <p:spPr>
              <a:xfrm>
                <a:off x="2152900" y="2315790"/>
                <a:ext cx="12087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氚核  </a:t>
                </a:r>
                <a14:m>
                  <m:oMath xmlns:m="http://schemas.openxmlformats.org/officeDocument/2006/math"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𝑛𝑛𝑝</m:t>
                    </m:r>
                  </m:oMath>
                </a14:m>
                <a:endParaRPr lang="en-US" altLang="zh-CN" sz="1600" i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7040B5F5-8A7F-3FAF-BC80-7333EC8D21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900" y="2315790"/>
                <a:ext cx="1208757" cy="338554"/>
              </a:xfrm>
              <a:prstGeom prst="rect">
                <a:avLst/>
              </a:prstGeom>
              <a:blipFill>
                <a:blip r:embed="rId7"/>
                <a:stretch>
                  <a:fillRect t="-7407" b="-2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03EE7552-7D38-7151-2E57-D3204AA4F6D0}"/>
                  </a:ext>
                </a:extLst>
              </p:cNvPr>
              <p:cNvSpPr txBox="1"/>
              <p:nvPr/>
            </p:nvSpPr>
            <p:spPr>
              <a:xfrm>
                <a:off x="3659139" y="2311651"/>
                <a:ext cx="134124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氦核  </a:t>
                </a:r>
                <a14:m>
                  <m:oMath xmlns:m="http://schemas.openxmlformats.org/officeDocument/2006/math"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𝑛𝑛𝑝𝑝</m:t>
                    </m:r>
                  </m:oMath>
                </a14:m>
                <a:endParaRPr lang="en-US" altLang="zh-CN" sz="1600" i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03EE7552-7D38-7151-2E57-D3204AA4F6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9139" y="2311651"/>
                <a:ext cx="1341248" cy="338554"/>
              </a:xfrm>
              <a:prstGeom prst="rect">
                <a:avLst/>
              </a:prstGeom>
              <a:blipFill>
                <a:blip r:embed="rId8"/>
                <a:stretch>
                  <a:fillRect t="-3571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组合 86">
            <a:extLst>
              <a:ext uri="{FF2B5EF4-FFF2-40B4-BE49-F238E27FC236}">
                <a16:creationId xmlns:a16="http://schemas.microsoft.com/office/drawing/2014/main" id="{1454FDB3-9920-C4B3-3AEA-A69E9EF20D37}"/>
              </a:ext>
            </a:extLst>
          </p:cNvPr>
          <p:cNvGrpSpPr/>
          <p:nvPr/>
        </p:nvGrpSpPr>
        <p:grpSpPr>
          <a:xfrm>
            <a:off x="429551" y="3802678"/>
            <a:ext cx="6103804" cy="2731734"/>
            <a:chOff x="637191" y="3863820"/>
            <a:chExt cx="6103804" cy="2731734"/>
          </a:xfrm>
        </p:grpSpPr>
        <p:pic>
          <p:nvPicPr>
            <p:cNvPr id="39" name="图形 38" descr="一个气泡云">
              <a:extLst>
                <a:ext uri="{FF2B5EF4-FFF2-40B4-BE49-F238E27FC236}">
                  <a16:creationId xmlns:a16="http://schemas.microsoft.com/office/drawing/2014/main" id="{5217D5D9-E5C7-9D95-BE90-56D5B6A8EE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458147" y="3992597"/>
              <a:ext cx="1745946" cy="1551952"/>
            </a:xfrm>
            <a:prstGeom prst="rect">
              <a:avLst/>
            </a:prstGeom>
          </p:spPr>
        </p:pic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577B6C15-C773-8C21-2C3C-1D040B7ED88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7191" y="5179650"/>
              <a:ext cx="1977896" cy="1415904"/>
              <a:chOff x="659741" y="2917168"/>
              <a:chExt cx="4478315" cy="3205863"/>
            </a:xfrm>
          </p:grpSpPr>
          <p:grpSp>
            <p:nvGrpSpPr>
              <p:cNvPr id="83" name="组合 82">
                <a:extLst>
                  <a:ext uri="{FF2B5EF4-FFF2-40B4-BE49-F238E27FC236}">
                    <a16:creationId xmlns:a16="http://schemas.microsoft.com/office/drawing/2014/main" id="{D16A5585-C6EE-1B56-F162-823E0C791E9C}"/>
                  </a:ext>
                </a:extLst>
              </p:cNvPr>
              <p:cNvGrpSpPr/>
              <p:nvPr/>
            </p:nvGrpSpPr>
            <p:grpSpPr>
              <a:xfrm>
                <a:off x="659741" y="2917168"/>
                <a:ext cx="4478315" cy="3183803"/>
                <a:chOff x="731282" y="2857045"/>
                <a:chExt cx="4478315" cy="3183803"/>
              </a:xfrm>
            </p:grpSpPr>
            <p:pic>
              <p:nvPicPr>
                <p:cNvPr id="85" name="图片 84" descr="卡通人物&#10;&#10;中度可信度描述已自动生成">
                  <a:extLst>
                    <a:ext uri="{FF2B5EF4-FFF2-40B4-BE49-F238E27FC236}">
                      <a16:creationId xmlns:a16="http://schemas.microsoft.com/office/drawing/2014/main" id="{7C53EC58-4576-8BAE-5702-E8186B5C093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9753" b="97390" l="3223" r="96973">
                              <a14:foregroundMark x1="58496" y1="41621" x2="59766" y2="45879"/>
                              <a14:foregroundMark x1="73145" y1="26786" x2="73730" y2="32692"/>
                              <a14:foregroundMark x1="93652" y1="43269" x2="93652" y2="43269"/>
                              <a14:foregroundMark x1="96973" y1="40110" x2="96973" y2="40110"/>
                              <a14:foregroundMark x1="68848" y1="93132" x2="68848" y2="93132"/>
                              <a14:foregroundMark x1="36133" y1="90797" x2="36133" y2="90797"/>
                              <a14:foregroundMark x1="34961" y1="90522" x2="34961" y2="90522"/>
                              <a14:foregroundMark x1="35547" y1="89973" x2="26563" y2="89011"/>
                              <a14:foregroundMark x1="18262" y1="97115" x2="18262" y2="97115"/>
                              <a14:foregroundMark x1="20703" y1="97390" x2="3223" y2="93956"/>
                              <a14:foregroundMark x1="35352" y1="90247" x2="16016" y2="87363"/>
                              <a14:foregroundMark x1="69043" y1="48214" x2="69043" y2="48214"/>
                              <a14:foregroundMark x1="70508" y1="48489" x2="69238" y2="44231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731282" y="2857045"/>
                  <a:ext cx="4478315" cy="3183803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p14="http://schemas.microsoft.com/office/powerpoint/2010/main">
              <mc:Choice Requires="p14">
                <p:contentPart p14:bwMode="auto" r:id="rId12">
                  <p14:nvContentPartPr>
                    <p14:cNvPr id="86" name="墨迹 85">
                      <a:extLst>
                        <a:ext uri="{FF2B5EF4-FFF2-40B4-BE49-F238E27FC236}">
                          <a16:creationId xmlns:a16="http://schemas.microsoft.com/office/drawing/2014/main" id="{7776EA7A-494C-8FE3-CC96-1FB0B3C9307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571315" y="5954705"/>
                    <a:ext cx="318600" cy="53640"/>
                  </p14:xfrm>
                </p:contentPart>
              </mc:Choice>
              <mc:Fallback xmlns="">
                <p:pic>
                  <p:nvPicPr>
                    <p:cNvPr id="60" name="墨迹 59">
                      <a:extLst>
                        <a:ext uri="{FF2B5EF4-FFF2-40B4-BE49-F238E27FC236}">
                          <a16:creationId xmlns:a16="http://schemas.microsoft.com/office/drawing/2014/main" id="{751985DF-666E-640A-C65A-5A6CD8BB6595}"/>
                        </a:ext>
                      </a:extLst>
                    </p:cNvPr>
                    <p:cNvPicPr/>
                    <p:nvPr/>
                  </p:nvPicPr>
                  <p:blipFill>
                    <a:blip r:embed="rId49"/>
                    <a:stretch>
                      <a:fillRect/>
                    </a:stretch>
                  </p:blipFill>
                  <p:spPr>
                    <a:xfrm>
                      <a:off x="4539133" y="5922776"/>
                      <a:ext cx="382320" cy="116859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  <mc:AlternateContent xmlns:mc="http://schemas.openxmlformats.org/markup-compatibility/2006" xmlns:p14="http://schemas.microsoft.com/office/powerpoint/2010/main">
            <mc:Choice Requires="p14">
              <p:contentPart p14:bwMode="auto" r:id="rId50">
                <p14:nvContentPartPr>
                  <p14:cNvPr id="84" name="墨迹 83">
                    <a:extLst>
                      <a:ext uri="{FF2B5EF4-FFF2-40B4-BE49-F238E27FC236}">
                        <a16:creationId xmlns:a16="http://schemas.microsoft.com/office/drawing/2014/main" id="{91B7A32F-E9FA-3810-AB94-749CB2BF2189}"/>
                      </a:ext>
                    </a:extLst>
                  </p14:cNvPr>
                  <p14:cNvContentPartPr/>
                  <p14:nvPr/>
                </p14:nvContentPartPr>
                <p14:xfrm>
                  <a:off x="3724403" y="5991991"/>
                  <a:ext cx="1333800" cy="131040"/>
                </p14:xfrm>
              </p:contentPart>
            </mc:Choice>
            <mc:Fallback xmlns="">
              <p:pic>
                <p:nvPicPr>
                  <p:cNvPr id="64" name="墨迹 63">
                    <a:extLst>
                      <a:ext uri="{FF2B5EF4-FFF2-40B4-BE49-F238E27FC236}">
                        <a16:creationId xmlns:a16="http://schemas.microsoft.com/office/drawing/2014/main" id="{8CE9FE9E-7406-EB7E-E2B6-AC20F60927D6}"/>
                      </a:ext>
                    </a:extLst>
                  </p:cNvPr>
                  <p:cNvPicPr/>
                  <p:nvPr/>
                </p:nvPicPr>
                <p:blipFill>
                  <a:blip r:embed="rId51"/>
                  <a:stretch>
                    <a:fillRect/>
                  </a:stretch>
                </p:blipFill>
                <p:spPr>
                  <a:xfrm>
                    <a:off x="3692170" y="5960516"/>
                    <a:ext cx="1397621" cy="194633"/>
                  </a:xfrm>
                  <a:prstGeom prst="rect">
                    <a:avLst/>
                  </a:prstGeom>
                </p:spPr>
              </p:pic>
            </mc:Fallback>
          </mc:AlternateContent>
        </p:grp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BBB5FD4B-7567-7835-0241-72008CEA32D2}"/>
                </a:ext>
              </a:extLst>
            </p:cNvPr>
            <p:cNvSpPr txBox="1"/>
            <p:nvPr/>
          </p:nvSpPr>
          <p:spPr>
            <a:xfrm>
              <a:off x="1759112" y="4784864"/>
              <a:ext cx="114814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1100" b="1" dirty="0"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两强子分子态</a:t>
              </a:r>
            </a:p>
          </p:txBody>
        </p:sp>
        <p:pic>
          <p:nvPicPr>
            <p:cNvPr id="42" name="图形 41" descr="飞行的箭头">
              <a:extLst>
                <a:ext uri="{FF2B5EF4-FFF2-40B4-BE49-F238E27FC236}">
                  <a16:creationId xmlns:a16="http://schemas.microsoft.com/office/drawing/2014/main" id="{767AD5C1-E4AC-D6F4-26CF-68B13213795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/>
            </a:stretch>
          </p:blipFill>
          <p:spPr>
            <a:xfrm rot="446740">
              <a:off x="3352628" y="4484960"/>
              <a:ext cx="553295" cy="339819"/>
            </a:xfrm>
            <a:prstGeom prst="rect">
              <a:avLst/>
            </a:prstGeom>
          </p:spPr>
        </p:pic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27B5EB2A-068E-81FC-322E-B69818C469D8}"/>
                </a:ext>
              </a:extLst>
            </p:cNvPr>
            <p:cNvGrpSpPr/>
            <p:nvPr/>
          </p:nvGrpSpPr>
          <p:grpSpPr>
            <a:xfrm>
              <a:off x="1962665" y="4156113"/>
              <a:ext cx="684000" cy="680476"/>
              <a:chOff x="2241396" y="3819674"/>
              <a:chExt cx="684000" cy="680476"/>
            </a:xfrm>
          </p:grpSpPr>
          <p:sp>
            <p:nvSpPr>
              <p:cNvPr id="80" name="椭圆 79">
                <a:extLst>
                  <a:ext uri="{FF2B5EF4-FFF2-40B4-BE49-F238E27FC236}">
                    <a16:creationId xmlns:a16="http://schemas.microsoft.com/office/drawing/2014/main" id="{60A1F293-3452-9125-1A59-D3193710ED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72425" y="3972810"/>
                <a:ext cx="396000" cy="396000"/>
              </a:xfrm>
              <a:prstGeom prst="ellipse">
                <a:avLst/>
              </a:prstGeom>
              <a:solidFill>
                <a:srgbClr val="0070C0"/>
              </a:solidFill>
              <a:ln w="349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1" name="椭圆 80">
                <a:extLst>
                  <a:ext uri="{FF2B5EF4-FFF2-40B4-BE49-F238E27FC236}">
                    <a16:creationId xmlns:a16="http://schemas.microsoft.com/office/drawing/2014/main" id="{1E6DACE6-D51A-CFDD-0061-9D73E2DFF1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567471" y="4016721"/>
                <a:ext cx="324000" cy="324208"/>
              </a:xfrm>
              <a:prstGeom prst="ellipse">
                <a:avLst/>
              </a:prstGeom>
              <a:solidFill>
                <a:srgbClr val="FFC000"/>
              </a:solidFill>
              <a:ln w="349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  <p:sp>
            <p:nvSpPr>
              <p:cNvPr id="82" name="椭圆 81">
                <a:extLst>
                  <a:ext uri="{FF2B5EF4-FFF2-40B4-BE49-F238E27FC236}">
                    <a16:creationId xmlns:a16="http://schemas.microsoft.com/office/drawing/2014/main" id="{2CC16196-DB78-1D9E-170F-FDBAF2CAC1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41396" y="3819674"/>
                <a:ext cx="684000" cy="680476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  <a:alpha val="28000"/>
                </a:schemeClr>
              </a:solidFill>
              <a:ln w="34925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p:grp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0C98A57A-CA86-F64A-7966-E6827EE878DF}"/>
                </a:ext>
              </a:extLst>
            </p:cNvPr>
            <p:cNvGrpSpPr/>
            <p:nvPr/>
          </p:nvGrpSpPr>
          <p:grpSpPr>
            <a:xfrm>
              <a:off x="4321891" y="3863820"/>
              <a:ext cx="2419104" cy="1926415"/>
              <a:chOff x="5047877" y="3527381"/>
              <a:chExt cx="2419104" cy="1926415"/>
            </a:xfrm>
          </p:grpSpPr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39703834-53AF-A7C1-5BE1-88671B3941BC}"/>
                  </a:ext>
                </a:extLst>
              </p:cNvPr>
              <p:cNvSpPr txBox="1"/>
              <p:nvPr/>
            </p:nvSpPr>
            <p:spPr>
              <a:xfrm>
                <a:off x="5494989" y="3527381"/>
                <a:ext cx="1330482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zh-CN" altLang="en-US" sz="11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三、四强子分子态</a:t>
                </a:r>
              </a:p>
            </p:txBody>
          </p:sp>
          <p:pic>
            <p:nvPicPr>
              <p:cNvPr id="47" name="图形 46" descr="无限 纯色填充">
                <a:extLst>
                  <a:ext uri="{FF2B5EF4-FFF2-40B4-BE49-F238E27FC236}">
                    <a16:creationId xmlns:a16="http://schemas.microsoft.com/office/drawing/2014/main" id="{63F399B0-67BE-6386-9B10-F259FA5C42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3"/>
                  </a:ext>
                </a:extLst>
              </a:blip>
              <a:stretch>
                <a:fillRect/>
              </a:stretch>
            </p:blipFill>
            <p:spPr>
              <a:xfrm>
                <a:off x="6784776" y="4775616"/>
                <a:ext cx="678180" cy="678180"/>
              </a:xfrm>
              <a:prstGeom prst="rect">
                <a:avLst/>
              </a:prstGeom>
            </p:spPr>
          </p:pic>
          <p:grpSp>
            <p:nvGrpSpPr>
              <p:cNvPr id="48" name="组合 47">
                <a:extLst>
                  <a:ext uri="{FF2B5EF4-FFF2-40B4-BE49-F238E27FC236}">
                    <a16:creationId xmlns:a16="http://schemas.microsoft.com/office/drawing/2014/main" id="{4C8809CE-27A1-1FFB-51AF-AEC1C3AB32BD}"/>
                  </a:ext>
                </a:extLst>
              </p:cNvPr>
              <p:cNvGrpSpPr/>
              <p:nvPr/>
            </p:nvGrpSpPr>
            <p:grpSpPr>
              <a:xfrm>
                <a:off x="5047877" y="3878277"/>
                <a:ext cx="684000" cy="680476"/>
                <a:chOff x="5039322" y="3767949"/>
                <a:chExt cx="684000" cy="680476"/>
              </a:xfrm>
            </p:grpSpPr>
            <p:sp>
              <p:nvSpPr>
                <p:cNvPr id="76" name="椭圆 75">
                  <a:extLst>
                    <a:ext uri="{FF2B5EF4-FFF2-40B4-BE49-F238E27FC236}">
                      <a16:creationId xmlns:a16="http://schemas.microsoft.com/office/drawing/2014/main" id="{B5EEE57A-4454-AA47-2E91-0D513C32348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257058" y="3984481"/>
                  <a:ext cx="396000" cy="396000"/>
                </a:xfrm>
                <a:prstGeom prst="ellipse">
                  <a:avLst/>
                </a:prstGeom>
                <a:solidFill>
                  <a:srgbClr val="0070C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7" name="椭圆 76">
                  <a:extLst>
                    <a:ext uri="{FF2B5EF4-FFF2-40B4-BE49-F238E27FC236}">
                      <a16:creationId xmlns:a16="http://schemas.microsoft.com/office/drawing/2014/main" id="{E7455DC1-7D49-D8D6-D764-F6D792E2ACA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290461" y="3822377"/>
                  <a:ext cx="324000" cy="324208"/>
                </a:xfrm>
                <a:prstGeom prst="ellipse">
                  <a:avLst/>
                </a:prstGeom>
                <a:solidFill>
                  <a:srgbClr val="FFC00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8" name="椭圆 77">
                  <a:extLst>
                    <a:ext uri="{FF2B5EF4-FFF2-40B4-BE49-F238E27FC236}">
                      <a16:creationId xmlns:a16="http://schemas.microsoft.com/office/drawing/2014/main" id="{0D4FBEE1-7996-F7AA-D193-4ECE277F020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90557" y="3890944"/>
                  <a:ext cx="396000" cy="396000"/>
                </a:xfrm>
                <a:prstGeom prst="ellipse">
                  <a:avLst/>
                </a:prstGeom>
                <a:solidFill>
                  <a:srgbClr val="0070C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9" name="椭圆 78">
                  <a:extLst>
                    <a:ext uri="{FF2B5EF4-FFF2-40B4-BE49-F238E27FC236}">
                      <a16:creationId xmlns:a16="http://schemas.microsoft.com/office/drawing/2014/main" id="{C39CAD03-2869-506D-5836-C955C2F6CCC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39322" y="3767949"/>
                  <a:ext cx="684000" cy="68047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  <a:alpha val="28000"/>
                  </a:schemeClr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49" name="组合 48">
                <a:extLst>
                  <a:ext uri="{FF2B5EF4-FFF2-40B4-BE49-F238E27FC236}">
                    <a16:creationId xmlns:a16="http://schemas.microsoft.com/office/drawing/2014/main" id="{4EDEC9D4-750D-51F2-7CD5-08BB2861328C}"/>
                  </a:ext>
                </a:extLst>
              </p:cNvPr>
              <p:cNvGrpSpPr/>
              <p:nvPr/>
            </p:nvGrpSpPr>
            <p:grpSpPr>
              <a:xfrm>
                <a:off x="5916221" y="3896117"/>
                <a:ext cx="684000" cy="680476"/>
                <a:chOff x="5908665" y="3858617"/>
                <a:chExt cx="684000" cy="680476"/>
              </a:xfrm>
            </p:grpSpPr>
            <p:sp>
              <p:nvSpPr>
                <p:cNvPr id="71" name="椭圆 70">
                  <a:extLst>
                    <a:ext uri="{FF2B5EF4-FFF2-40B4-BE49-F238E27FC236}">
                      <a16:creationId xmlns:a16="http://schemas.microsoft.com/office/drawing/2014/main" id="{238653C5-F6D9-E4A3-F3FB-11F2D3E1348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36212" y="3913890"/>
                  <a:ext cx="396000" cy="396000"/>
                </a:xfrm>
                <a:prstGeom prst="ellipse">
                  <a:avLst/>
                </a:prstGeom>
                <a:solidFill>
                  <a:srgbClr val="0070C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2" name="椭圆 71">
                  <a:extLst>
                    <a:ext uri="{FF2B5EF4-FFF2-40B4-BE49-F238E27FC236}">
                      <a16:creationId xmlns:a16="http://schemas.microsoft.com/office/drawing/2014/main" id="{C159AA13-ED01-A057-048B-BE9F2F9FF55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52794" y="4057232"/>
                  <a:ext cx="396000" cy="396000"/>
                </a:xfrm>
                <a:prstGeom prst="ellipse">
                  <a:avLst/>
                </a:prstGeom>
                <a:solidFill>
                  <a:srgbClr val="0070C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3" name="椭圆 72">
                  <a:extLst>
                    <a:ext uri="{FF2B5EF4-FFF2-40B4-BE49-F238E27FC236}">
                      <a16:creationId xmlns:a16="http://schemas.microsoft.com/office/drawing/2014/main" id="{E4777221-C106-B8BA-D353-A8BD87BD535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052226" y="3991878"/>
                  <a:ext cx="324000" cy="324208"/>
                </a:xfrm>
                <a:prstGeom prst="ellipse">
                  <a:avLst/>
                </a:prstGeom>
                <a:solidFill>
                  <a:srgbClr val="FFC00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4" name="椭圆 73">
                  <a:extLst>
                    <a:ext uri="{FF2B5EF4-FFF2-40B4-BE49-F238E27FC236}">
                      <a16:creationId xmlns:a16="http://schemas.microsoft.com/office/drawing/2014/main" id="{497E00B5-B07F-DAFA-7E57-F69A6C4025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126590" y="4053066"/>
                  <a:ext cx="396000" cy="396000"/>
                </a:xfrm>
                <a:prstGeom prst="ellipse">
                  <a:avLst/>
                </a:prstGeom>
                <a:solidFill>
                  <a:srgbClr val="0070C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5" name="椭圆 74">
                  <a:extLst>
                    <a:ext uri="{FF2B5EF4-FFF2-40B4-BE49-F238E27FC236}">
                      <a16:creationId xmlns:a16="http://schemas.microsoft.com/office/drawing/2014/main" id="{31D24A7F-6720-B458-AF47-BFF2886C3A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08665" y="3858617"/>
                  <a:ext cx="684000" cy="68047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  <a:alpha val="28000"/>
                  </a:schemeClr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50" name="组合 49">
                <a:extLst>
                  <a:ext uri="{FF2B5EF4-FFF2-40B4-BE49-F238E27FC236}">
                    <a16:creationId xmlns:a16="http://schemas.microsoft.com/office/drawing/2014/main" id="{F51F6F48-DC51-EE11-567B-4016C938146D}"/>
                  </a:ext>
                </a:extLst>
              </p:cNvPr>
              <p:cNvGrpSpPr/>
              <p:nvPr/>
            </p:nvGrpSpPr>
            <p:grpSpPr>
              <a:xfrm>
                <a:off x="6782981" y="3896117"/>
                <a:ext cx="684000" cy="680476"/>
                <a:chOff x="6820554" y="3753328"/>
                <a:chExt cx="684000" cy="680476"/>
              </a:xfrm>
            </p:grpSpPr>
            <p:sp>
              <p:nvSpPr>
                <p:cNvPr id="66" name="椭圆 65">
                  <a:extLst>
                    <a:ext uri="{FF2B5EF4-FFF2-40B4-BE49-F238E27FC236}">
                      <a16:creationId xmlns:a16="http://schemas.microsoft.com/office/drawing/2014/main" id="{13AD4353-CF81-D288-0A56-8D1C3E7FE7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32564" y="3970657"/>
                  <a:ext cx="396000" cy="396000"/>
                </a:xfrm>
                <a:prstGeom prst="ellipse">
                  <a:avLst/>
                </a:prstGeom>
                <a:solidFill>
                  <a:srgbClr val="0070C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7" name="椭圆 66">
                  <a:extLst>
                    <a:ext uri="{FF2B5EF4-FFF2-40B4-BE49-F238E27FC236}">
                      <a16:creationId xmlns:a16="http://schemas.microsoft.com/office/drawing/2014/main" id="{6B97F3A8-9B5D-275A-7573-86EEA0F6210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908996" y="4035023"/>
                  <a:ext cx="324000" cy="324208"/>
                </a:xfrm>
                <a:prstGeom prst="ellipse">
                  <a:avLst/>
                </a:prstGeom>
                <a:solidFill>
                  <a:srgbClr val="FFC00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8" name="椭圆 67">
                  <a:extLst>
                    <a:ext uri="{FF2B5EF4-FFF2-40B4-BE49-F238E27FC236}">
                      <a16:creationId xmlns:a16="http://schemas.microsoft.com/office/drawing/2014/main" id="{947411E4-1261-3D58-40C2-DBB87DAFB9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11887" y="3840736"/>
                  <a:ext cx="324000" cy="324208"/>
                </a:xfrm>
                <a:prstGeom prst="ellipse">
                  <a:avLst/>
                </a:prstGeom>
                <a:solidFill>
                  <a:srgbClr val="FFC00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9" name="椭圆 68">
                  <a:extLst>
                    <a:ext uri="{FF2B5EF4-FFF2-40B4-BE49-F238E27FC236}">
                      <a16:creationId xmlns:a16="http://schemas.microsoft.com/office/drawing/2014/main" id="{7B9507D1-CDBC-8FCF-CB73-27DE3BFC9BB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98252" y="3804840"/>
                  <a:ext cx="396000" cy="396000"/>
                </a:xfrm>
                <a:prstGeom prst="ellipse">
                  <a:avLst/>
                </a:prstGeom>
                <a:solidFill>
                  <a:srgbClr val="0070C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70" name="椭圆 69">
                  <a:extLst>
                    <a:ext uri="{FF2B5EF4-FFF2-40B4-BE49-F238E27FC236}">
                      <a16:creationId xmlns:a16="http://schemas.microsoft.com/office/drawing/2014/main" id="{A256F636-AC5B-18C7-F3F8-F467B568C84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20554" y="3753328"/>
                  <a:ext cx="684000" cy="68047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  <a:alpha val="28000"/>
                  </a:schemeClr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51" name="组合 50">
                <a:extLst>
                  <a:ext uri="{FF2B5EF4-FFF2-40B4-BE49-F238E27FC236}">
                    <a16:creationId xmlns:a16="http://schemas.microsoft.com/office/drawing/2014/main" id="{8BEB5558-6100-29A1-2B34-5CE8ABFE4B40}"/>
                  </a:ext>
                </a:extLst>
              </p:cNvPr>
              <p:cNvGrpSpPr/>
              <p:nvPr/>
            </p:nvGrpSpPr>
            <p:grpSpPr>
              <a:xfrm>
                <a:off x="5047963" y="4758974"/>
                <a:ext cx="684000" cy="680476"/>
                <a:chOff x="4878681" y="4708796"/>
                <a:chExt cx="684000" cy="680476"/>
              </a:xfrm>
            </p:grpSpPr>
            <p:sp>
              <p:nvSpPr>
                <p:cNvPr id="62" name="椭圆 61">
                  <a:extLst>
                    <a:ext uri="{FF2B5EF4-FFF2-40B4-BE49-F238E27FC236}">
                      <a16:creationId xmlns:a16="http://schemas.microsoft.com/office/drawing/2014/main" id="{CC55B30F-4AA7-E467-B4A0-CDB49A63EB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938043" y="4902424"/>
                  <a:ext cx="324000" cy="324208"/>
                </a:xfrm>
                <a:prstGeom prst="ellipse">
                  <a:avLst/>
                </a:prstGeom>
                <a:solidFill>
                  <a:srgbClr val="FFC00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3" name="椭圆 62">
                  <a:extLst>
                    <a:ext uri="{FF2B5EF4-FFF2-40B4-BE49-F238E27FC236}">
                      <a16:creationId xmlns:a16="http://schemas.microsoft.com/office/drawing/2014/main" id="{43FB5254-4AE3-5407-5A5E-81AC0A5D1ED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039322" y="4805613"/>
                  <a:ext cx="396000" cy="396000"/>
                </a:xfrm>
                <a:prstGeom prst="ellipse">
                  <a:avLst/>
                </a:prstGeom>
                <a:solidFill>
                  <a:srgbClr val="0070C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4" name="椭圆 63">
                  <a:extLst>
                    <a:ext uri="{FF2B5EF4-FFF2-40B4-BE49-F238E27FC236}">
                      <a16:creationId xmlns:a16="http://schemas.microsoft.com/office/drawing/2014/main" id="{580D0FCE-16BD-4544-C9C4-9547D025969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60827" y="4923887"/>
                  <a:ext cx="324000" cy="324208"/>
                </a:xfrm>
                <a:prstGeom prst="ellipse">
                  <a:avLst/>
                </a:prstGeom>
                <a:solidFill>
                  <a:srgbClr val="FFC00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id="{F8423BAE-76BA-4B70-4083-2270A98CAF7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878681" y="4708796"/>
                  <a:ext cx="684000" cy="68047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  <a:alpha val="28000"/>
                  </a:schemeClr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  <p:grpSp>
            <p:nvGrpSpPr>
              <p:cNvPr id="53" name="组合 52">
                <a:extLst>
                  <a:ext uri="{FF2B5EF4-FFF2-40B4-BE49-F238E27FC236}">
                    <a16:creationId xmlns:a16="http://schemas.microsoft.com/office/drawing/2014/main" id="{C4E7EC65-0C3F-4D0C-D423-0A846B221B2C}"/>
                  </a:ext>
                </a:extLst>
              </p:cNvPr>
              <p:cNvGrpSpPr/>
              <p:nvPr/>
            </p:nvGrpSpPr>
            <p:grpSpPr>
              <a:xfrm>
                <a:off x="5920233" y="4758974"/>
                <a:ext cx="684000" cy="680476"/>
                <a:chOff x="5919460" y="4902424"/>
                <a:chExt cx="684000" cy="680476"/>
              </a:xfrm>
            </p:grpSpPr>
            <p:sp>
              <p:nvSpPr>
                <p:cNvPr id="57" name="椭圆 56">
                  <a:extLst>
                    <a:ext uri="{FF2B5EF4-FFF2-40B4-BE49-F238E27FC236}">
                      <a16:creationId xmlns:a16="http://schemas.microsoft.com/office/drawing/2014/main" id="{D6835AAC-E940-6637-158F-9273591FAF6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017517" y="5168912"/>
                  <a:ext cx="324000" cy="324208"/>
                </a:xfrm>
                <a:prstGeom prst="ellipse">
                  <a:avLst/>
                </a:prstGeom>
                <a:solidFill>
                  <a:srgbClr val="FFC00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58" name="椭圆 57">
                  <a:extLst>
                    <a:ext uri="{FF2B5EF4-FFF2-40B4-BE49-F238E27FC236}">
                      <a16:creationId xmlns:a16="http://schemas.microsoft.com/office/drawing/2014/main" id="{41D60E74-468D-23C3-A1F2-48CC049867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045201" y="5044662"/>
                  <a:ext cx="396000" cy="396000"/>
                </a:xfrm>
                <a:prstGeom prst="ellipse">
                  <a:avLst/>
                </a:prstGeom>
                <a:solidFill>
                  <a:srgbClr val="0070C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59" name="椭圆 58">
                  <a:extLst>
                    <a:ext uri="{FF2B5EF4-FFF2-40B4-BE49-F238E27FC236}">
                      <a16:creationId xmlns:a16="http://schemas.microsoft.com/office/drawing/2014/main" id="{675FBCEE-5CB6-E149-580A-60B0113DE80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095085">
                  <a:off x="6242515" y="5152892"/>
                  <a:ext cx="324000" cy="324208"/>
                </a:xfrm>
                <a:prstGeom prst="ellipse">
                  <a:avLst/>
                </a:prstGeom>
                <a:solidFill>
                  <a:srgbClr val="FFC00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0" name="椭圆 59">
                  <a:extLst>
                    <a:ext uri="{FF2B5EF4-FFF2-40B4-BE49-F238E27FC236}">
                      <a16:creationId xmlns:a16="http://schemas.microsoft.com/office/drawing/2014/main" id="{62F5EE68-DD76-2ED9-E376-F71A34ACFF0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71861" y="4984401"/>
                  <a:ext cx="324000" cy="324208"/>
                </a:xfrm>
                <a:prstGeom prst="ellipse">
                  <a:avLst/>
                </a:prstGeom>
                <a:solidFill>
                  <a:srgbClr val="FFC000"/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  <p:sp>
              <p:nvSpPr>
                <p:cNvPr id="61" name="椭圆 60">
                  <a:extLst>
                    <a:ext uri="{FF2B5EF4-FFF2-40B4-BE49-F238E27FC236}">
                      <a16:creationId xmlns:a16="http://schemas.microsoft.com/office/drawing/2014/main" id="{A63C194B-DCEA-A9FC-0E07-E07A3FB077D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919460" y="4902424"/>
                  <a:ext cx="684000" cy="680476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  <a:alpha val="28000"/>
                  </a:schemeClr>
                </a:solidFill>
                <a:ln w="34925">
                  <a:noFill/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</a:endParaRPr>
                </a:p>
              </p:txBody>
            </p:sp>
          </p:grpSp>
        </p:grpSp>
      </p:grpSp>
      <p:sp>
        <p:nvSpPr>
          <p:cNvPr id="89" name="灯片编号占位符 88">
            <a:extLst>
              <a:ext uri="{FF2B5EF4-FFF2-40B4-BE49-F238E27FC236}">
                <a16:creationId xmlns:a16="http://schemas.microsoft.com/office/drawing/2014/main" id="{9AC0A249-6F0E-4DF8-41FD-7A8775792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文本框 89">
                <a:extLst>
                  <a:ext uri="{FF2B5EF4-FFF2-40B4-BE49-F238E27FC236}">
                    <a16:creationId xmlns:a16="http://schemas.microsoft.com/office/drawing/2014/main" id="{06B336EA-A48D-41A3-1132-4F480019405B}"/>
                  </a:ext>
                </a:extLst>
              </p:cNvPr>
              <p:cNvSpPr txBox="1"/>
              <p:nvPr/>
            </p:nvSpPr>
            <p:spPr>
              <a:xfrm>
                <a:off x="2027822" y="81720"/>
                <a:ext cx="474309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原子核 </a:t>
                </a:r>
                <a14:m>
                  <m:oMath xmlns:m="http://schemas.openxmlformats.org/officeDocument/2006/math">
                    <m:r>
                      <a:rPr lang="zh-CN" altLang="en-US" sz="2400" b="1" i="1" smtClean="0">
                        <a:solidFill>
                          <a:srgbClr val="1F5BAC"/>
                        </a:solidFill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sz="2400" b="1" dirty="0">
                    <a:solidFill>
                      <a:srgbClr val="1F5BAC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多强子分子态</a:t>
                </a:r>
              </a:p>
            </p:txBody>
          </p:sp>
        </mc:Choice>
        <mc:Fallback xmlns="">
          <p:sp>
            <p:nvSpPr>
              <p:cNvPr id="90" name="文本框 89">
                <a:extLst>
                  <a:ext uri="{FF2B5EF4-FFF2-40B4-BE49-F238E27FC236}">
                    <a16:creationId xmlns:a16="http://schemas.microsoft.com/office/drawing/2014/main" id="{06B336EA-A48D-41A3-1132-4F4800194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822" y="81720"/>
                <a:ext cx="4743091" cy="461665"/>
              </a:xfrm>
              <a:prstGeom prst="rect">
                <a:avLst/>
              </a:prstGeom>
              <a:blipFill>
                <a:blip r:embed="rId54"/>
                <a:stretch>
                  <a:fillRect l="-1867" t="-10811" b="-29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" name="图片 91">
            <a:extLst>
              <a:ext uri="{FF2B5EF4-FFF2-40B4-BE49-F238E27FC236}">
                <a16:creationId xmlns:a16="http://schemas.microsoft.com/office/drawing/2014/main" id="{C381D800-CF8A-9F21-0C17-D0CE33876CC4}"/>
              </a:ext>
            </a:extLst>
          </p:cNvPr>
          <p:cNvPicPr>
            <a:picLocks noChangeAspect="1"/>
          </p:cNvPicPr>
          <p:nvPr/>
        </p:nvPicPr>
        <p:blipFill>
          <a:blip r:embed="rId55"/>
          <a:srcRect t="5729"/>
          <a:stretch/>
        </p:blipFill>
        <p:spPr>
          <a:xfrm>
            <a:off x="8108432" y="895145"/>
            <a:ext cx="3337498" cy="2292478"/>
          </a:xfrm>
          <a:prstGeom prst="rect">
            <a:avLst/>
          </a:prstGeom>
        </p:spPr>
      </p:pic>
      <p:sp>
        <p:nvSpPr>
          <p:cNvPr id="93" name="文本框 92">
            <a:extLst>
              <a:ext uri="{FF2B5EF4-FFF2-40B4-BE49-F238E27FC236}">
                <a16:creationId xmlns:a16="http://schemas.microsoft.com/office/drawing/2014/main" id="{DFD84D88-9422-BFAF-8382-D45B88017FD2}"/>
              </a:ext>
            </a:extLst>
          </p:cNvPr>
          <p:cNvSpPr txBox="1"/>
          <p:nvPr/>
        </p:nvSpPr>
        <p:spPr>
          <a:xfrm>
            <a:off x="5266379" y="1825527"/>
            <a:ext cx="694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/>
              <a:t>……</a:t>
            </a:r>
            <a:endParaRPr kumimoji="1" lang="zh-CN" altLang="en-US" sz="2800" dirty="0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7AF13134-954D-18CC-EDA9-A797A7D80FF9}"/>
              </a:ext>
            </a:extLst>
          </p:cNvPr>
          <p:cNvGrpSpPr/>
          <p:nvPr/>
        </p:nvGrpSpPr>
        <p:grpSpPr>
          <a:xfrm>
            <a:off x="6467237" y="1732865"/>
            <a:ext cx="759914" cy="756000"/>
            <a:chOff x="6481353" y="1895498"/>
            <a:chExt cx="759914" cy="756000"/>
          </a:xfrm>
        </p:grpSpPr>
        <p:pic>
          <p:nvPicPr>
            <p:cNvPr id="94" name="图片 93">
              <a:extLst>
                <a:ext uri="{FF2B5EF4-FFF2-40B4-BE49-F238E27FC236}">
                  <a16:creationId xmlns:a16="http://schemas.microsoft.com/office/drawing/2014/main" id="{AD57D476-AEE7-C0A4-E1B5-12A0CF848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BEBA8EAE-BF5A-486C-A8C5-ECC9F3942E4B}">
                  <a14:imgProps xmlns:a14="http://schemas.microsoft.com/office/drawing/2010/main">
                    <a14:imgLayer r:embed="rId57">
                      <a14:imgEffect>
                        <a14:backgroundRemoval t="55086" b="76234" l="74512" r="96875">
                          <a14:foregroundMark x1="86523" y1="56193" x2="85059" y2="55488"/>
                          <a14:foregroundMark x1="88086" y1="56193" x2="87109" y2="55086"/>
                          <a14:foregroundMark x1="82129" y1="74824" x2="87402" y2="74824"/>
                          <a14:foregroundMark x1="85059" y1="76435" x2="82422" y2="76234"/>
                          <a14:foregroundMark x1="86133" y1="75932" x2="82129" y2="76133"/>
                          <a14:foregroundMark x1="78711" y1="72709" x2="75586" y2="63243"/>
                          <a14:foregroundMark x1="74609" y1="64350" x2="74902" y2="68580"/>
                          <a14:foregroundMark x1="95215" y1="61430" x2="94531" y2="70997"/>
                          <a14:foregroundMark x1="94531" y1="61229" x2="95313" y2="66969"/>
                          <a14:foregroundMark x1="95410" y1="62840" x2="95605" y2="66969"/>
                          <a14:foregroundMark x1="95898" y1="62437" x2="95898" y2="69184"/>
                          <a14:foregroundMark x1="96191" y1="63243" x2="96875" y2="63847"/>
                          <a14:foregroundMark x1="96191" y1="64250" x2="95996" y2="65760"/>
                          <a14:foregroundMark x1="95898" y1="64653" x2="95996" y2="65358"/>
                          <a14:foregroundMark x1="83301" y1="56193" x2="83301" y2="55992"/>
                        </a14:backgroundRemoval>
                      </a14:imgEffect>
                    </a14:imgLayer>
                  </a14:imgProps>
                </a:ext>
              </a:extLst>
            </a:blip>
            <a:srcRect l="73145" t="54166" r="2402" b="22667"/>
            <a:stretch/>
          </p:blipFill>
          <p:spPr>
            <a:xfrm>
              <a:off x="6482605" y="1917018"/>
              <a:ext cx="758662" cy="696939"/>
            </a:xfrm>
            <a:prstGeom prst="rect">
              <a:avLst/>
            </a:prstGeom>
          </p:spPr>
        </p:pic>
        <p:sp>
          <p:nvSpPr>
            <p:cNvPr id="102" name="椭圆 101">
              <a:extLst>
                <a:ext uri="{FF2B5EF4-FFF2-40B4-BE49-F238E27FC236}">
                  <a16:creationId xmlns:a16="http://schemas.microsoft.com/office/drawing/2014/main" id="{79A1D174-E8E0-02C2-8F03-10376E487F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81353" y="1895498"/>
              <a:ext cx="759914" cy="756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 w="34925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zh-CN" altLang="en-US" dirty="0"/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56EB67D1-DC54-EB08-0D6F-B7E8AB024556}"/>
              </a:ext>
            </a:extLst>
          </p:cNvPr>
          <p:cNvSpPr txBox="1"/>
          <p:nvPr/>
        </p:nvSpPr>
        <p:spPr>
          <a:xfrm>
            <a:off x="10378394" y="2324619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核素图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1C56FE93-209A-702D-28CA-DD539BDC03F8}"/>
              </a:ext>
            </a:extLst>
          </p:cNvPr>
          <p:cNvSpPr txBox="1"/>
          <p:nvPr/>
        </p:nvSpPr>
        <p:spPr>
          <a:xfrm>
            <a:off x="366674" y="946839"/>
            <a:ext cx="72193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70C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原子核</a:t>
            </a:r>
            <a:r>
              <a:rPr lang="zh-CN" altLang="en-US" sz="2000" b="1" dirty="0">
                <a:solidFill>
                  <a:srgbClr val="0070C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zh-CN" altLang="en-US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由</a:t>
            </a:r>
            <a:r>
              <a:rPr lang="zh-CN" altLang="en-US" b="1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不同数量的质子和中子</a:t>
            </a:r>
            <a:r>
              <a:rPr lang="zh-CN" altLang="en-US" dirty="0">
                <a:solidFill>
                  <a:srgbClr val="00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通过核子间相互作用形成的</a:t>
            </a:r>
            <a:r>
              <a:rPr lang="zh-CN" altLang="en-US" b="1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束缚态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44FDD363-659B-8A4F-E01D-C028AF586800}"/>
              </a:ext>
            </a:extLst>
          </p:cNvPr>
          <p:cNvSpPr txBox="1"/>
          <p:nvPr/>
        </p:nvSpPr>
        <p:spPr>
          <a:xfrm>
            <a:off x="9317986" y="2615843"/>
            <a:ext cx="24681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sz="1200" dirty="0">
                <a:solidFill>
                  <a:schemeClr val="bg1">
                    <a:lumMod val="50000"/>
                  </a:schemeClr>
                </a:solidFill>
                <a:effectLst/>
                <a:cs typeface="Times New Roman" panose="02020603050405020304" pitchFamily="18" charset="0"/>
              </a:rPr>
              <a:t>10.11804/NuclPhysRev.40.2023018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B51B14C5-B018-154D-D214-955BB14318E1}"/>
                  </a:ext>
                </a:extLst>
              </p:cNvPr>
              <p:cNvSpPr txBox="1"/>
              <p:nvPr/>
            </p:nvSpPr>
            <p:spPr>
              <a:xfrm>
                <a:off x="7358945" y="3842081"/>
                <a:ext cx="3860176" cy="1692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zh-CN" altLang="en-US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𝐷𝐾</m:t>
                    </m:r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𝐷𝐾</m:t>
                    </m:r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 dirty="0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</m:acc>
                      </m:e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zh-CN" altLang="en-US" sz="2000" dirty="0"/>
                  <a:t>、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𝐷</m:t>
                    </m:r>
                    <m:acc>
                      <m:accPr>
                        <m:chr m:val="̅"/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̅"/>
                            <m:ctrlPr>
                              <a:rPr kumimoji="1"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sSub>
                      <m:sSubPr>
                        <m:ctrlPr>
                          <a:rPr kumimoji="1" lang="el-GR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kumimoji="1" lang="zh-CN" altLang="en-US" sz="2000" dirty="0"/>
                  <a:t>、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acc>
                      <m:accPr>
                        <m:chr m:val="̅"/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acc>
                    <m:sSub>
                      <m:sSubPr>
                        <m:ctrlPr>
                          <a:rPr kumimoji="1" lang="el-GR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kumimoji="1" lang="zh-CN" altLang="en-US" sz="2000" dirty="0"/>
                  <a:t>、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𝑁𝑁</m:t>
                    </m:r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𝐷𝑁</m:t>
                    </m:r>
                    <m:r>
                      <a:rPr kumimoji="1" lang="en-US" altLang="zh-CN" sz="2000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𝐷𝑁</m:t>
                    </m:r>
                    <m:acc>
                      <m:accPr>
                        <m:chr m:val="̅"/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</m:acc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𝐷</m:t>
                    </m:r>
                    <m:acc>
                      <m:accPr>
                        <m:chr m:val="̅"/>
                        <m:ctrlP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2000" i="1" dirty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acc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kumimoji="1" lang="zh-CN" altLang="en-US" sz="2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𝐷𝐾</m:t>
                    </m:r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20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b>
                        <m:r>
                          <a:rPr kumimoji="1" lang="en-US" altLang="zh-CN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𝐷𝐾</m:t>
                    </m:r>
                  </m:oMath>
                </a14:m>
                <a:r>
                  <a:rPr kumimoji="1" lang="zh-CN" altLang="en-US" sz="2000" dirty="0"/>
                  <a:t>、</a:t>
                </a:r>
                <a:r>
                  <a:rPr kumimoji="1" lang="en-US" altLang="zh-CN" sz="2000" dirty="0"/>
                  <a:t>……</a:t>
                </a:r>
                <a:endParaRPr kumimoji="1" lang="zh-CN" altLang="en-US" sz="2000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B51B14C5-B018-154D-D214-955BB1431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945" y="3842081"/>
                <a:ext cx="3860176" cy="1692386"/>
              </a:xfrm>
              <a:prstGeom prst="rect">
                <a:avLst/>
              </a:prstGeom>
              <a:blipFill>
                <a:blip r:embed="rId63"/>
                <a:stretch>
                  <a:fillRect b="-59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文本框 36">
            <a:extLst>
              <a:ext uri="{FF2B5EF4-FFF2-40B4-BE49-F238E27FC236}">
                <a16:creationId xmlns:a16="http://schemas.microsoft.com/office/drawing/2014/main" id="{DBDB229B-920A-EB78-00E8-F88FDBA9C878}"/>
              </a:ext>
            </a:extLst>
          </p:cNvPr>
          <p:cNvSpPr txBox="1"/>
          <p:nvPr/>
        </p:nvSpPr>
        <p:spPr>
          <a:xfrm>
            <a:off x="6580599" y="5983049"/>
            <a:ext cx="5416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大量三强子分子态已经被理论预言存在</a:t>
            </a:r>
          </a:p>
        </p:txBody>
      </p:sp>
      <p:sp>
        <p:nvSpPr>
          <p:cNvPr id="108" name="任意形状 107">
            <a:extLst>
              <a:ext uri="{FF2B5EF4-FFF2-40B4-BE49-F238E27FC236}">
                <a16:creationId xmlns:a16="http://schemas.microsoft.com/office/drawing/2014/main" id="{FB9C4E65-53CB-70C3-98A3-252B7CB5E97A}"/>
              </a:ext>
            </a:extLst>
          </p:cNvPr>
          <p:cNvSpPr/>
          <p:nvPr/>
        </p:nvSpPr>
        <p:spPr>
          <a:xfrm rot="21434504">
            <a:off x="3885517" y="3389029"/>
            <a:ext cx="3040783" cy="2903781"/>
          </a:xfrm>
          <a:custGeom>
            <a:avLst/>
            <a:gdLst>
              <a:gd name="csX0" fmla="*/ 2999855 w 3040783"/>
              <a:gd name="csY0" fmla="*/ 1234358 h 2903781"/>
              <a:gd name="csX1" fmla="*/ 2335446 w 3040783"/>
              <a:gd name="csY1" fmla="*/ 697277 h 2903781"/>
              <a:gd name="csX2" fmla="*/ 1797977 w 3040783"/>
              <a:gd name="csY2" fmla="*/ 152 h 2903781"/>
              <a:gd name="csX3" fmla="*/ 1364168 w 3040783"/>
              <a:gd name="csY3" fmla="*/ 234328 h 2903781"/>
              <a:gd name="csX4" fmla="*/ 1296262 w 3040783"/>
              <a:gd name="csY4" fmla="*/ 112512 h 2903781"/>
              <a:gd name="csX5" fmla="*/ 916705 w 3040783"/>
              <a:gd name="csY5" fmla="*/ 40276 h 2903781"/>
              <a:gd name="csX6" fmla="*/ 687367 w 3040783"/>
              <a:gd name="csY6" fmla="*/ 460636 h 2903781"/>
              <a:gd name="csX7" fmla="*/ 368064 w 3040783"/>
              <a:gd name="csY7" fmla="*/ 700974 h 2903781"/>
              <a:gd name="csX8" fmla="*/ 1286 w 3040783"/>
              <a:gd name="csY8" fmla="*/ 1188263 h 2903781"/>
              <a:gd name="csX9" fmla="*/ 183677 w 3040783"/>
              <a:gd name="csY9" fmla="*/ 1561508 h 2903781"/>
              <a:gd name="csX10" fmla="*/ 11867 w 3040783"/>
              <a:gd name="csY10" fmla="*/ 1906954 h 2903781"/>
              <a:gd name="csX11" fmla="*/ 615635 w 3040783"/>
              <a:gd name="csY11" fmla="*/ 2310962 h 2903781"/>
              <a:gd name="csX12" fmla="*/ 1751397 w 3040783"/>
              <a:gd name="csY12" fmla="*/ 2614531 h 2903781"/>
              <a:gd name="csX13" fmla="*/ 2010527 w 3040783"/>
              <a:gd name="csY13" fmla="*/ 2692976 h 2903781"/>
              <a:gd name="csX14" fmla="*/ 2174177 w 3040783"/>
              <a:gd name="csY14" fmla="*/ 2642117 h 2903781"/>
              <a:gd name="csX15" fmla="*/ 2366744 w 3040783"/>
              <a:gd name="csY15" fmla="*/ 2223937 h 2903781"/>
              <a:gd name="csX16" fmla="*/ 2965648 w 3040783"/>
              <a:gd name="csY16" fmla="*/ 1833841 h 2903781"/>
              <a:gd name="csX17" fmla="*/ 2999855 w 3040783"/>
              <a:gd name="csY17" fmla="*/ 1234358 h 2903781"/>
              <a:gd name="csX18" fmla="*/ 2938685 w 3040783"/>
              <a:gd name="csY18" fmla="*/ 1736340 h 2903781"/>
              <a:gd name="csX19" fmla="*/ 2341531 w 3040783"/>
              <a:gd name="csY19" fmla="*/ 2151914 h 2903781"/>
              <a:gd name="csX20" fmla="*/ 2306123 w 3040783"/>
              <a:gd name="csY20" fmla="*/ 2193151 h 2903781"/>
              <a:gd name="csX21" fmla="*/ 2158488 w 3040783"/>
              <a:gd name="csY21" fmla="*/ 2581043 h 2903781"/>
              <a:gd name="csX22" fmla="*/ 1770912 w 3040783"/>
              <a:gd name="csY22" fmla="*/ 2566491 h 2903781"/>
              <a:gd name="csX23" fmla="*/ 1715135 w 3040783"/>
              <a:gd name="csY23" fmla="*/ 2537507 h 2903781"/>
              <a:gd name="csX24" fmla="*/ 1601178 w 3040783"/>
              <a:gd name="csY24" fmla="*/ 2712055 h 2903781"/>
              <a:gd name="csX25" fmla="*/ 993381 w 3040783"/>
              <a:gd name="csY25" fmla="*/ 2780381 h 2903781"/>
              <a:gd name="csX26" fmla="*/ 649313 w 3040783"/>
              <a:gd name="csY26" fmla="*/ 2296505 h 2903781"/>
              <a:gd name="csX27" fmla="*/ 649374 w 3040783"/>
              <a:gd name="csY27" fmla="*/ 2296482 h 2903781"/>
              <a:gd name="csX28" fmla="*/ 650677 w 3040783"/>
              <a:gd name="csY28" fmla="*/ 2295865 h 2903781"/>
              <a:gd name="csX29" fmla="*/ 680346 w 3040783"/>
              <a:gd name="csY29" fmla="*/ 2281124 h 2903781"/>
              <a:gd name="csX30" fmla="*/ 690561 w 3040783"/>
              <a:gd name="csY30" fmla="*/ 2235739 h 2903781"/>
              <a:gd name="csX31" fmla="*/ 651592 w 3040783"/>
              <a:gd name="csY31" fmla="*/ 2223842 h 2903781"/>
              <a:gd name="csX32" fmla="*/ 385178 w 3040783"/>
              <a:gd name="csY32" fmla="*/ 2277332 h 2903781"/>
              <a:gd name="csX33" fmla="*/ 145726 w 3040783"/>
              <a:gd name="csY33" fmla="*/ 2129257 h 2903781"/>
              <a:gd name="csX34" fmla="*/ 250302 w 3040783"/>
              <a:gd name="csY34" fmla="*/ 1606846 h 2903781"/>
              <a:gd name="csX35" fmla="*/ 263651 w 3040783"/>
              <a:gd name="csY35" fmla="*/ 1549398 h 2903781"/>
              <a:gd name="csX36" fmla="*/ 99410 w 3040783"/>
              <a:gd name="csY36" fmla="*/ 1003287 h 2903781"/>
              <a:gd name="csX37" fmla="*/ 388861 w 3040783"/>
              <a:gd name="csY37" fmla="*/ 761195 h 2903781"/>
              <a:gd name="csX38" fmla="*/ 413891 w 3040783"/>
              <a:gd name="csY38" fmla="*/ 732044 h 2903781"/>
              <a:gd name="csX39" fmla="*/ 718929 w 3040783"/>
              <a:gd name="csY39" fmla="*/ 518582 h 2903781"/>
              <a:gd name="csX40" fmla="*/ 743511 w 3040783"/>
              <a:gd name="csY40" fmla="*/ 524910 h 2903781"/>
              <a:gd name="csX41" fmla="*/ 752261 w 3040783"/>
              <a:gd name="csY41" fmla="*/ 507396 h 2903781"/>
              <a:gd name="csX42" fmla="*/ 745261 w 3040783"/>
              <a:gd name="csY42" fmla="*/ 499741 h 2903781"/>
              <a:gd name="csX43" fmla="*/ 734679 w 3040783"/>
              <a:gd name="csY43" fmla="*/ 457887 h 2903781"/>
              <a:gd name="csX44" fmla="*/ 734109 w 3040783"/>
              <a:gd name="csY44" fmla="*/ 421247 h 2903781"/>
              <a:gd name="csX45" fmla="*/ 915158 w 3040783"/>
              <a:gd name="csY45" fmla="*/ 104146 h 2903781"/>
              <a:gd name="csX46" fmla="*/ 1253895 w 3040783"/>
              <a:gd name="csY46" fmla="*/ 155930 h 2903781"/>
              <a:gd name="csX47" fmla="*/ 1347828 w 3040783"/>
              <a:gd name="csY47" fmla="*/ 330952 h 2903781"/>
              <a:gd name="csX48" fmla="*/ 1358613 w 3040783"/>
              <a:gd name="csY48" fmla="*/ 341308 h 2903781"/>
              <a:gd name="csX49" fmla="*/ 1394102 w 3040783"/>
              <a:gd name="csY49" fmla="*/ 286989 h 2903781"/>
              <a:gd name="csX50" fmla="*/ 2012542 w 3040783"/>
              <a:gd name="csY50" fmla="*/ 115783 h 2903781"/>
              <a:gd name="csX51" fmla="*/ 2269881 w 3040783"/>
              <a:gd name="csY51" fmla="*/ 708013 h 2903781"/>
              <a:gd name="csX52" fmla="*/ 2185390 w 3040783"/>
              <a:gd name="csY52" fmla="*/ 797882 h 2903781"/>
              <a:gd name="csX53" fmla="*/ 2249491 w 3040783"/>
              <a:gd name="csY53" fmla="*/ 793758 h 2903781"/>
              <a:gd name="csX54" fmla="*/ 2444784 w 3040783"/>
              <a:gd name="csY54" fmla="*/ 769656 h 2903781"/>
              <a:gd name="csX55" fmla="*/ 2830223 w 3040783"/>
              <a:gd name="csY55" fmla="*/ 1016748 h 2903781"/>
              <a:gd name="csX56" fmla="*/ 2938685 w 3040783"/>
              <a:gd name="csY56" fmla="*/ 1736340 h 29037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</a:cxnLst>
            <a:rect l="l" t="t" r="r" b="b"/>
            <a:pathLst>
              <a:path w="3040783" h="2903781">
                <a:moveTo>
                  <a:pt x="2999855" y="1234358"/>
                </a:moveTo>
                <a:cubicBezTo>
                  <a:pt x="2914469" y="910005"/>
                  <a:pt x="2632996" y="652935"/>
                  <a:pt x="2335446" y="697277"/>
                </a:cubicBezTo>
                <a:cubicBezTo>
                  <a:pt x="2329443" y="308887"/>
                  <a:pt x="2158549" y="-7953"/>
                  <a:pt x="1797977" y="152"/>
                </a:cubicBezTo>
                <a:cubicBezTo>
                  <a:pt x="1637298" y="-2810"/>
                  <a:pt x="1437731" y="49827"/>
                  <a:pt x="1364168" y="234328"/>
                </a:cubicBezTo>
                <a:cubicBezTo>
                  <a:pt x="1344144" y="191859"/>
                  <a:pt x="1324161" y="148844"/>
                  <a:pt x="1296262" y="112512"/>
                </a:cubicBezTo>
                <a:cubicBezTo>
                  <a:pt x="1205687" y="2854"/>
                  <a:pt x="1035159" y="4086"/>
                  <a:pt x="916705" y="40276"/>
                </a:cubicBezTo>
                <a:cubicBezTo>
                  <a:pt x="802443" y="80186"/>
                  <a:pt x="673366" y="324458"/>
                  <a:pt x="687367" y="460636"/>
                </a:cubicBezTo>
                <a:cubicBezTo>
                  <a:pt x="554302" y="413426"/>
                  <a:pt x="391628" y="543229"/>
                  <a:pt x="368064" y="700974"/>
                </a:cubicBezTo>
                <a:cubicBezTo>
                  <a:pt x="150650" y="687939"/>
                  <a:pt x="24525" y="969254"/>
                  <a:pt x="1286" y="1188263"/>
                </a:cubicBezTo>
                <a:cubicBezTo>
                  <a:pt x="-11860" y="1344230"/>
                  <a:pt x="77698" y="1478797"/>
                  <a:pt x="183677" y="1561508"/>
                </a:cubicBezTo>
                <a:cubicBezTo>
                  <a:pt x="63351" y="1606893"/>
                  <a:pt x="2588" y="1766629"/>
                  <a:pt x="11867" y="1906954"/>
                </a:cubicBezTo>
                <a:cubicBezTo>
                  <a:pt x="20618" y="2243584"/>
                  <a:pt x="365418" y="2429579"/>
                  <a:pt x="615635" y="2310962"/>
                </a:cubicBezTo>
                <a:cubicBezTo>
                  <a:pt x="608268" y="2922768"/>
                  <a:pt x="1508629" y="3123220"/>
                  <a:pt x="1751397" y="2614531"/>
                </a:cubicBezTo>
                <a:cubicBezTo>
                  <a:pt x="1817472" y="2689587"/>
                  <a:pt x="1922211" y="2700726"/>
                  <a:pt x="2010527" y="2692976"/>
                </a:cubicBezTo>
                <a:cubicBezTo>
                  <a:pt x="2066630" y="2687289"/>
                  <a:pt x="2124138" y="2673306"/>
                  <a:pt x="2174177" y="2642117"/>
                </a:cubicBezTo>
                <a:cubicBezTo>
                  <a:pt x="2297881" y="2560709"/>
                  <a:pt x="2371384" y="2387062"/>
                  <a:pt x="2366744" y="2223937"/>
                </a:cubicBezTo>
                <a:cubicBezTo>
                  <a:pt x="2630696" y="2273090"/>
                  <a:pt x="2850959" y="2105510"/>
                  <a:pt x="2965648" y="1833841"/>
                </a:cubicBezTo>
                <a:cubicBezTo>
                  <a:pt x="3055836" y="1651330"/>
                  <a:pt x="3061758" y="1429951"/>
                  <a:pt x="2999855" y="1234358"/>
                </a:cubicBezTo>
                <a:close/>
                <a:moveTo>
                  <a:pt x="2938685" y="1736340"/>
                </a:moveTo>
                <a:cubicBezTo>
                  <a:pt x="2832400" y="2034577"/>
                  <a:pt x="2625222" y="2214978"/>
                  <a:pt x="2341531" y="2151914"/>
                </a:cubicBezTo>
                <a:cubicBezTo>
                  <a:pt x="2319370" y="2147506"/>
                  <a:pt x="2301483" y="2166655"/>
                  <a:pt x="2306123" y="2193151"/>
                </a:cubicBezTo>
                <a:cubicBezTo>
                  <a:pt x="2327063" y="2338525"/>
                  <a:pt x="2262941" y="2499611"/>
                  <a:pt x="2158488" y="2581043"/>
                </a:cubicBezTo>
                <a:cubicBezTo>
                  <a:pt x="2051267" y="2652687"/>
                  <a:pt x="1868793" y="2667333"/>
                  <a:pt x="1770912" y="2566491"/>
                </a:cubicBezTo>
                <a:cubicBezTo>
                  <a:pt x="1800969" y="2508048"/>
                  <a:pt x="1730661" y="2471646"/>
                  <a:pt x="1715135" y="2537507"/>
                </a:cubicBezTo>
                <a:cubicBezTo>
                  <a:pt x="1691509" y="2606425"/>
                  <a:pt x="1651054" y="2666196"/>
                  <a:pt x="1601178" y="2712055"/>
                </a:cubicBezTo>
                <a:cubicBezTo>
                  <a:pt x="1428635" y="2860557"/>
                  <a:pt x="1189936" y="2862571"/>
                  <a:pt x="993381" y="2780381"/>
                </a:cubicBezTo>
                <a:cubicBezTo>
                  <a:pt x="799756" y="2699992"/>
                  <a:pt x="670395" y="2542484"/>
                  <a:pt x="649313" y="2296505"/>
                </a:cubicBezTo>
                <a:cubicBezTo>
                  <a:pt x="649333" y="2296505"/>
                  <a:pt x="649354" y="2296482"/>
                  <a:pt x="649374" y="2296482"/>
                </a:cubicBezTo>
                <a:cubicBezTo>
                  <a:pt x="649903" y="2297192"/>
                  <a:pt x="650717" y="2296624"/>
                  <a:pt x="650677" y="2295865"/>
                </a:cubicBezTo>
                <a:cubicBezTo>
                  <a:pt x="660648" y="2291220"/>
                  <a:pt x="670538" y="2286291"/>
                  <a:pt x="680346" y="2281124"/>
                </a:cubicBezTo>
                <a:cubicBezTo>
                  <a:pt x="694367" y="2273730"/>
                  <a:pt x="697745" y="2250054"/>
                  <a:pt x="690561" y="2235739"/>
                </a:cubicBezTo>
                <a:cubicBezTo>
                  <a:pt x="682157" y="2219007"/>
                  <a:pt x="665633" y="2216377"/>
                  <a:pt x="651592" y="2223842"/>
                </a:cubicBezTo>
                <a:cubicBezTo>
                  <a:pt x="569075" y="2267757"/>
                  <a:pt x="475956" y="2292595"/>
                  <a:pt x="385178" y="2277332"/>
                </a:cubicBezTo>
                <a:cubicBezTo>
                  <a:pt x="292689" y="2261785"/>
                  <a:pt x="210600" y="2206375"/>
                  <a:pt x="145726" y="2129257"/>
                </a:cubicBezTo>
                <a:cubicBezTo>
                  <a:pt x="15835" y="1979617"/>
                  <a:pt x="39787" y="1634361"/>
                  <a:pt x="250302" y="1606846"/>
                </a:cubicBezTo>
                <a:cubicBezTo>
                  <a:pt x="274965" y="1603528"/>
                  <a:pt x="288111" y="1566272"/>
                  <a:pt x="263651" y="1549398"/>
                </a:cubicBezTo>
                <a:cubicBezTo>
                  <a:pt x="72509" y="1422865"/>
                  <a:pt x="-6000" y="1243838"/>
                  <a:pt x="99410" y="1003287"/>
                </a:cubicBezTo>
                <a:cubicBezTo>
                  <a:pt x="148534" y="868720"/>
                  <a:pt x="252011" y="736026"/>
                  <a:pt x="388861" y="761195"/>
                </a:cubicBezTo>
                <a:cubicBezTo>
                  <a:pt x="403187" y="763257"/>
                  <a:pt x="412690" y="746075"/>
                  <a:pt x="413891" y="732044"/>
                </a:cubicBezTo>
                <a:cubicBezTo>
                  <a:pt x="430170" y="559061"/>
                  <a:pt x="583686" y="475970"/>
                  <a:pt x="718929" y="518582"/>
                </a:cubicBezTo>
                <a:cubicBezTo>
                  <a:pt x="726254" y="522469"/>
                  <a:pt x="735676" y="521568"/>
                  <a:pt x="743511" y="524910"/>
                </a:cubicBezTo>
                <a:cubicBezTo>
                  <a:pt x="752098" y="527327"/>
                  <a:pt x="758773" y="514956"/>
                  <a:pt x="752261" y="507396"/>
                </a:cubicBezTo>
                <a:cubicBezTo>
                  <a:pt x="749961" y="504741"/>
                  <a:pt x="747621" y="502205"/>
                  <a:pt x="745261" y="499741"/>
                </a:cubicBezTo>
                <a:cubicBezTo>
                  <a:pt x="742656" y="486327"/>
                  <a:pt x="736755" y="474311"/>
                  <a:pt x="734679" y="457887"/>
                </a:cubicBezTo>
                <a:cubicBezTo>
                  <a:pt x="733051" y="445776"/>
                  <a:pt x="733397" y="433453"/>
                  <a:pt x="734109" y="421247"/>
                </a:cubicBezTo>
                <a:cubicBezTo>
                  <a:pt x="747662" y="310143"/>
                  <a:pt x="830036" y="158395"/>
                  <a:pt x="915158" y="104146"/>
                </a:cubicBezTo>
                <a:cubicBezTo>
                  <a:pt x="1013710" y="66416"/>
                  <a:pt x="1178093" y="61653"/>
                  <a:pt x="1253895" y="155930"/>
                </a:cubicBezTo>
                <a:cubicBezTo>
                  <a:pt x="1294044" y="208093"/>
                  <a:pt x="1308207" y="277343"/>
                  <a:pt x="1347828" y="330952"/>
                </a:cubicBezTo>
                <a:cubicBezTo>
                  <a:pt x="1349781" y="336450"/>
                  <a:pt x="1353892" y="339934"/>
                  <a:pt x="1358613" y="341308"/>
                </a:cubicBezTo>
                <a:cubicBezTo>
                  <a:pt x="1398599" y="370222"/>
                  <a:pt x="1427435" y="325359"/>
                  <a:pt x="1394102" y="286989"/>
                </a:cubicBezTo>
                <a:cubicBezTo>
                  <a:pt x="1484148" y="37171"/>
                  <a:pt x="1825083" y="28544"/>
                  <a:pt x="2012542" y="115783"/>
                </a:cubicBezTo>
                <a:cubicBezTo>
                  <a:pt x="2198861" y="215132"/>
                  <a:pt x="2271997" y="484739"/>
                  <a:pt x="2269881" y="708013"/>
                </a:cubicBezTo>
                <a:cubicBezTo>
                  <a:pt x="2231441" y="715289"/>
                  <a:pt x="2171410" y="739936"/>
                  <a:pt x="2185390" y="797882"/>
                </a:cubicBezTo>
                <a:cubicBezTo>
                  <a:pt x="2196704" y="838148"/>
                  <a:pt x="2246133" y="828052"/>
                  <a:pt x="2249491" y="793758"/>
                </a:cubicBezTo>
                <a:cubicBezTo>
                  <a:pt x="2311943" y="769893"/>
                  <a:pt x="2379544" y="767973"/>
                  <a:pt x="2444784" y="769656"/>
                </a:cubicBezTo>
                <a:cubicBezTo>
                  <a:pt x="2595716" y="793261"/>
                  <a:pt x="2733787" y="878816"/>
                  <a:pt x="2830223" y="1016748"/>
                </a:cubicBezTo>
                <a:cubicBezTo>
                  <a:pt x="2961822" y="1213289"/>
                  <a:pt x="3027246" y="1499842"/>
                  <a:pt x="2938685" y="1736340"/>
                </a:cubicBezTo>
                <a:close/>
              </a:path>
            </a:pathLst>
          </a:custGeom>
          <a:solidFill>
            <a:schemeClr val="bg1">
              <a:lumMod val="65000"/>
              <a:alpha val="31000"/>
            </a:schemeClr>
          </a:solidFill>
          <a:ln w="18881" cap="flat">
            <a:noFill/>
            <a:prstDash val="solid"/>
            <a:miter/>
          </a:ln>
        </p:spPr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文本框 110">
                <a:extLst>
                  <a:ext uri="{FF2B5EF4-FFF2-40B4-BE49-F238E27FC236}">
                    <a16:creationId xmlns:a16="http://schemas.microsoft.com/office/drawing/2014/main" id="{FAAA50C2-7BB7-99E8-BD31-2CD8E901667F}"/>
                  </a:ext>
                </a:extLst>
              </p:cNvPr>
              <p:cNvSpPr txBox="1"/>
              <p:nvPr/>
            </p:nvSpPr>
            <p:spPr>
              <a:xfrm>
                <a:off x="2204111" y="5149911"/>
                <a:ext cx="88953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1400" b="0" i="1" dirty="0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kumimoji="1" lang="en-US" altLang="zh-CN" sz="1400" b="0" i="1" dirty="0" smtClean="0">
                          <a:latin typeface="Cambria Math" panose="02040503050406030204" pitchFamily="18" charset="0"/>
                        </a:rPr>
                        <m:t>(3872)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11" name="文本框 110">
                <a:extLst>
                  <a:ext uri="{FF2B5EF4-FFF2-40B4-BE49-F238E27FC236}">
                    <a16:creationId xmlns:a16="http://schemas.microsoft.com/office/drawing/2014/main" id="{FAAA50C2-7BB7-99E8-BD31-2CD8E9016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111" y="5149911"/>
                <a:ext cx="889539" cy="307777"/>
              </a:xfrm>
              <a:prstGeom prst="rect">
                <a:avLst/>
              </a:prstGeom>
              <a:blipFill>
                <a:blip r:embed="rId64"/>
                <a:stretch>
                  <a:fillRect t="-4000" r="-4225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文本框 111">
                <a:extLst>
                  <a:ext uri="{FF2B5EF4-FFF2-40B4-BE49-F238E27FC236}">
                    <a16:creationId xmlns:a16="http://schemas.microsoft.com/office/drawing/2014/main" id="{131ED3ED-B713-EA8B-7AD9-CDF24591F291}"/>
                  </a:ext>
                </a:extLst>
              </p:cNvPr>
              <p:cNvSpPr txBox="1"/>
              <p:nvPr/>
            </p:nvSpPr>
            <p:spPr>
              <a:xfrm>
                <a:off x="2204111" y="5653478"/>
                <a:ext cx="110055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kumimoji="1" lang="en-US" altLang="zh-CN" sz="1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kumimoji="1" lang="zh-CN" altLang="en-US" sz="14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五夸克态</a:t>
                </a:r>
              </a:p>
            </p:txBody>
          </p:sp>
        </mc:Choice>
        <mc:Fallback xmlns="">
          <p:sp>
            <p:nvSpPr>
              <p:cNvPr id="112" name="文本框 111">
                <a:extLst>
                  <a:ext uri="{FF2B5EF4-FFF2-40B4-BE49-F238E27FC236}">
                    <a16:creationId xmlns:a16="http://schemas.microsoft.com/office/drawing/2014/main" id="{131ED3ED-B713-EA8B-7AD9-CDF24591F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4111" y="5653478"/>
                <a:ext cx="1100558" cy="307777"/>
              </a:xfrm>
              <a:prstGeom prst="rect">
                <a:avLst/>
              </a:prstGeom>
              <a:blipFill>
                <a:blip r:embed="rId65"/>
                <a:stretch>
                  <a:fillRect r="-1136" b="-153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文本框 112">
                <a:extLst>
                  <a:ext uri="{FF2B5EF4-FFF2-40B4-BE49-F238E27FC236}">
                    <a16:creationId xmlns:a16="http://schemas.microsoft.com/office/drawing/2014/main" id="{830886E6-7CEE-E436-A5C8-EB3775CEA8E2}"/>
                  </a:ext>
                </a:extLst>
              </p:cNvPr>
              <p:cNvSpPr txBox="1"/>
              <p:nvPr/>
            </p:nvSpPr>
            <p:spPr>
              <a:xfrm>
                <a:off x="2213876" y="5935098"/>
                <a:ext cx="11008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sSub>
                        <m:sSub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𝑐𝑐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(3875)</m:t>
                          </m:r>
                        </m:e>
                        <m:sup>
                          <m:r>
                            <a:rPr kumimoji="1" lang="en-US" altLang="zh-CN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</m:oMath>
                  </m:oMathPara>
                </a14:m>
                <a:endParaRPr kumimoji="1" lang="zh-CN" altLang="en-US" sz="1400" dirty="0">
                  <a:latin typeface="+mn-ea"/>
                </a:endParaRPr>
              </a:p>
            </p:txBody>
          </p:sp>
        </mc:Choice>
        <mc:Fallback xmlns="">
          <p:sp>
            <p:nvSpPr>
              <p:cNvPr id="113" name="文本框 112">
                <a:extLst>
                  <a:ext uri="{FF2B5EF4-FFF2-40B4-BE49-F238E27FC236}">
                    <a16:creationId xmlns:a16="http://schemas.microsoft.com/office/drawing/2014/main" id="{830886E6-7CEE-E436-A5C8-EB3775CEA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3876" y="5935098"/>
                <a:ext cx="1100879" cy="307777"/>
              </a:xfrm>
              <a:prstGeom prst="rect">
                <a:avLst/>
              </a:prstGeom>
              <a:blipFill>
                <a:blip r:embed="rId66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文本框 113">
                <a:extLst>
                  <a:ext uri="{FF2B5EF4-FFF2-40B4-BE49-F238E27FC236}">
                    <a16:creationId xmlns:a16="http://schemas.microsoft.com/office/drawing/2014/main" id="{FBE513CA-A370-D72A-F88E-A18ECB964F89}"/>
                  </a:ext>
                </a:extLst>
              </p:cNvPr>
              <p:cNvSpPr txBox="1"/>
              <p:nvPr/>
            </p:nvSpPr>
            <p:spPr>
              <a:xfrm>
                <a:off x="2220982" y="5395636"/>
                <a:ext cx="103438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342900" indent="-342900">
                  <a:buFont typeface="Wingdings" pitchFamily="2" charset="2"/>
                  <a:buChar char="p"/>
                  <a:defRPr kumimoji="1" sz="2000" i="1">
                    <a:latin typeface="Cambria Math" panose="02040503050406030204" pitchFamily="18" charset="0"/>
                  </a:defRPr>
                </a:lvl1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altLang="zh-CN" sz="1400" b="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400" b="0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altLang="zh-CN" sz="1400" b="0" i="1">
                              <a:latin typeface="Cambria Math" panose="02040503050406030204" pitchFamily="18" charset="0"/>
                            </a:rPr>
                            <m:t>𝑠</m:t>
                          </m:r>
                          <m:r>
                            <a:rPr lang="en-US" altLang="zh-CN" sz="1400" b="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1400" b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CN" sz="1400" b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1400" b="0" i="1">
                          <a:latin typeface="Cambria Math" panose="02040503050406030204" pitchFamily="18" charset="0"/>
                        </a:rPr>
                        <m:t>2317</m:t>
                      </m:r>
                      <m:r>
                        <a:rPr lang="en-US" altLang="zh-CN" sz="1400" b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1400" dirty="0">
                  <a:latin typeface="+mn-ea"/>
                </a:endParaRPr>
              </a:p>
            </p:txBody>
          </p:sp>
        </mc:Choice>
        <mc:Fallback xmlns="">
          <p:sp>
            <p:nvSpPr>
              <p:cNvPr id="114" name="文本框 113">
                <a:extLst>
                  <a:ext uri="{FF2B5EF4-FFF2-40B4-BE49-F238E27FC236}">
                    <a16:creationId xmlns:a16="http://schemas.microsoft.com/office/drawing/2014/main" id="{FBE513CA-A370-D72A-F88E-A18ECB964F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0982" y="5395636"/>
                <a:ext cx="1034386" cy="307777"/>
              </a:xfrm>
              <a:prstGeom prst="rect">
                <a:avLst/>
              </a:prstGeom>
              <a:blipFill>
                <a:blip r:embed="rId67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5" name="文本框 114">
            <a:extLst>
              <a:ext uri="{FF2B5EF4-FFF2-40B4-BE49-F238E27FC236}">
                <a16:creationId xmlns:a16="http://schemas.microsoft.com/office/drawing/2014/main" id="{7802ABC2-D8B0-101A-FC5B-5ECC40C34E3F}"/>
              </a:ext>
            </a:extLst>
          </p:cNvPr>
          <p:cNvSpPr txBox="1"/>
          <p:nvPr/>
        </p:nvSpPr>
        <p:spPr>
          <a:xfrm>
            <a:off x="2426857" y="6091008"/>
            <a:ext cx="51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……</a:t>
            </a:r>
            <a:endParaRPr kumimoji="1" lang="zh-CN" altLang="en-US" dirty="0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F5E2EE1-BF6B-E776-7AF4-1081A923511C}"/>
              </a:ext>
            </a:extLst>
          </p:cNvPr>
          <p:cNvSpPr txBox="1"/>
          <p:nvPr/>
        </p:nvSpPr>
        <p:spPr>
          <a:xfrm>
            <a:off x="8099426" y="6476537"/>
            <a:ext cx="3244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M.Z. Liu et al., </a:t>
            </a:r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Phys.Rept. 1108 (2025)</a:t>
            </a:r>
            <a:endParaRPr kumimoji="1" lang="zh-CN" altLang="en-US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1179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CC836-C968-D009-7344-FE540F577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文本框 38">
            <a:extLst>
              <a:ext uri="{FF2B5EF4-FFF2-40B4-BE49-F238E27FC236}">
                <a16:creationId xmlns:a16="http://schemas.microsoft.com/office/drawing/2014/main" id="{15CBF35F-B4F5-7C4D-DC0D-C828315E77BA}"/>
              </a:ext>
            </a:extLst>
          </p:cNvPr>
          <p:cNvSpPr txBox="1"/>
          <p:nvPr/>
        </p:nvSpPr>
        <p:spPr>
          <a:xfrm>
            <a:off x="1353859" y="922293"/>
            <a:ext cx="9674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Bonn</a:t>
            </a:r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势、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Argonne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势（AV18）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等       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NN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散射相移、氘核束缚能、</a:t>
            </a:r>
            <a:r>
              <a:rPr lang="en-US" altLang="zh-CN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H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en-US" altLang="zh-CN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He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等轻核</a:t>
            </a:r>
            <a:endParaRPr kumimoji="1" lang="zh-CN" alt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3" name="任意形状 42">
            <a:extLst>
              <a:ext uri="{FF2B5EF4-FFF2-40B4-BE49-F238E27FC236}">
                <a16:creationId xmlns:a16="http://schemas.microsoft.com/office/drawing/2014/main" id="{910D8538-3D6E-27CA-D570-576A278256DF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9" name="灯片编号占位符 68">
            <a:extLst>
              <a:ext uri="{FF2B5EF4-FFF2-40B4-BE49-F238E27FC236}">
                <a16:creationId xmlns:a16="http://schemas.microsoft.com/office/drawing/2014/main" id="{633EC798-E124-416F-1A2A-14DA87F45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BEAA694-9BCD-C541-3C63-4B01CED65F66}"/>
              </a:ext>
            </a:extLst>
          </p:cNvPr>
          <p:cNvSpPr txBox="1"/>
          <p:nvPr/>
        </p:nvSpPr>
        <p:spPr>
          <a:xfrm>
            <a:off x="2027822" y="81720"/>
            <a:ext cx="47430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核物理中的三体力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333ECAB-C43C-4D67-2E6D-52C36C5502B5}"/>
                  </a:ext>
                </a:extLst>
              </p:cNvPr>
              <p:cNvSpPr txBox="1"/>
              <p:nvPr/>
            </p:nvSpPr>
            <p:spPr>
              <a:xfrm>
                <a:off x="1116423" y="3062966"/>
                <a:ext cx="87829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kumimoji="1" lang="zh-CN" altLang="en-US" sz="1600" i="1">
                        <a:latin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激发机制，两</a:t>
                </a:r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zh-CN" altLang="en-US" sz="160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交换 （</a:t>
                </a:r>
                <a:r>
                  <a:rPr lang="zh-CN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J. Fujita</a:t>
                </a:r>
                <a:r>
                  <a:rPr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,</a:t>
                </a:r>
                <a:r>
                  <a:rPr lang="zh-CN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H. Miyazawa</a:t>
                </a:r>
                <a:r>
                  <a:rPr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, 1957</a:t>
                </a: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）               改善对轻核束缚能的描述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333ECAB-C43C-4D67-2E6D-52C36C550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423" y="3062966"/>
                <a:ext cx="8782982" cy="338554"/>
              </a:xfrm>
              <a:prstGeom prst="rect">
                <a:avLst/>
              </a:prstGeom>
              <a:blipFill>
                <a:blip r:embed="rId4"/>
                <a:stretch>
                  <a:fillRect l="-289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465E917-9163-B4F9-D077-AC38248532B7}"/>
                  </a:ext>
                </a:extLst>
              </p:cNvPr>
              <p:cNvSpPr txBox="1"/>
              <p:nvPr/>
            </p:nvSpPr>
            <p:spPr>
              <a:xfrm>
                <a:off x="1131856" y="5056480"/>
                <a:ext cx="886197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两</a:t>
                </a:r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zh-CN" altLang="en-US" sz="16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交换 </a:t>
                </a:r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+</a:t>
                </a: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短程排斥（</a:t>
                </a:r>
                <a:r>
                  <a:rPr lang="zh-CN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Urbana</a:t>
                </a:r>
                <a:r>
                  <a:rPr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&amp;</a:t>
                </a:r>
                <a:r>
                  <a:rPr lang="zh-CN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Argonne </a:t>
                </a:r>
                <a:r>
                  <a:rPr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研究组</a:t>
                </a: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，</a:t>
                </a:r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1983</a:t>
                </a: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）                 核物质饱和性质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465E917-9163-B4F9-D077-AC3824853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856" y="5056480"/>
                <a:ext cx="8861978" cy="338554"/>
              </a:xfrm>
              <a:prstGeom prst="rect">
                <a:avLst/>
              </a:prstGeom>
              <a:blipFill>
                <a:blip r:embed="rId5"/>
                <a:stretch>
                  <a:fillRect l="-430" t="-3571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直线箭头连接符 2">
            <a:extLst>
              <a:ext uri="{FF2B5EF4-FFF2-40B4-BE49-F238E27FC236}">
                <a16:creationId xmlns:a16="http://schemas.microsoft.com/office/drawing/2014/main" id="{65BD9C0F-BE07-01F1-2E56-8F993B1BF3F1}"/>
              </a:ext>
            </a:extLst>
          </p:cNvPr>
          <p:cNvCxnSpPr>
            <a:cxnSpLocks/>
          </p:cNvCxnSpPr>
          <p:nvPr/>
        </p:nvCxnSpPr>
        <p:spPr>
          <a:xfrm>
            <a:off x="5272621" y="1106959"/>
            <a:ext cx="499241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C4B7B988-9757-524F-0468-3355325E1AC7}"/>
              </a:ext>
            </a:extLst>
          </p:cNvPr>
          <p:cNvCxnSpPr/>
          <p:nvPr/>
        </p:nvCxnSpPr>
        <p:spPr>
          <a:xfrm>
            <a:off x="2469677" y="3632104"/>
            <a:ext cx="21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D30F4FA9-D567-AB4C-318D-746C0B7C79C7}"/>
              </a:ext>
            </a:extLst>
          </p:cNvPr>
          <p:cNvCxnSpPr/>
          <p:nvPr/>
        </p:nvCxnSpPr>
        <p:spPr>
          <a:xfrm>
            <a:off x="2469677" y="4155979"/>
            <a:ext cx="21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71F61876-8E12-C82F-516B-C9B11C05E66C}"/>
              </a:ext>
            </a:extLst>
          </p:cNvPr>
          <p:cNvCxnSpPr/>
          <p:nvPr/>
        </p:nvCxnSpPr>
        <p:spPr>
          <a:xfrm>
            <a:off x="2469677" y="4684616"/>
            <a:ext cx="216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88809B43-D56C-5519-D6F0-9D4B6FAEA59B}"/>
              </a:ext>
            </a:extLst>
          </p:cNvPr>
          <p:cNvCxnSpPr>
            <a:cxnSpLocks/>
          </p:cNvCxnSpPr>
          <p:nvPr/>
        </p:nvCxnSpPr>
        <p:spPr>
          <a:xfrm>
            <a:off x="3203456" y="3632104"/>
            <a:ext cx="0" cy="54176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连接符 18">
            <a:extLst>
              <a:ext uri="{FF2B5EF4-FFF2-40B4-BE49-F238E27FC236}">
                <a16:creationId xmlns:a16="http://schemas.microsoft.com/office/drawing/2014/main" id="{D87C621C-9E38-DCDA-6FA9-57BC31C990AB}"/>
              </a:ext>
            </a:extLst>
          </p:cNvPr>
          <p:cNvCxnSpPr>
            <a:cxnSpLocks/>
          </p:cNvCxnSpPr>
          <p:nvPr/>
        </p:nvCxnSpPr>
        <p:spPr>
          <a:xfrm>
            <a:off x="3892634" y="4163314"/>
            <a:ext cx="0" cy="51654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B3AD328D-71CF-A44C-34AD-107AA7DA8670}"/>
                  </a:ext>
                </a:extLst>
              </p:cNvPr>
              <p:cNvSpPr txBox="1"/>
              <p:nvPr/>
            </p:nvSpPr>
            <p:spPr>
              <a:xfrm>
                <a:off x="2794431" y="3724376"/>
                <a:ext cx="53963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zh-CN" altLang="en-US" sz="140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B3AD328D-71CF-A44C-34AD-107AA7DA8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4431" y="3724376"/>
                <a:ext cx="539634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359610-52D9-5C19-6D68-E5DD1F4552D1}"/>
                  </a:ext>
                </a:extLst>
              </p:cNvPr>
              <p:cNvSpPr txBox="1"/>
              <p:nvPr/>
            </p:nvSpPr>
            <p:spPr>
              <a:xfrm>
                <a:off x="3755072" y="4262742"/>
                <a:ext cx="53963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zh-CN" altLang="en-US" sz="140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CD359610-52D9-5C19-6D68-E5DD1F455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072" y="4262742"/>
                <a:ext cx="539634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矩形 45">
            <a:extLst>
              <a:ext uri="{FF2B5EF4-FFF2-40B4-BE49-F238E27FC236}">
                <a16:creationId xmlns:a16="http://schemas.microsoft.com/office/drawing/2014/main" id="{DB2B18FD-65E0-27D9-18A7-2E2E0397C174}"/>
              </a:ext>
            </a:extLst>
          </p:cNvPr>
          <p:cNvSpPr/>
          <p:nvPr/>
        </p:nvSpPr>
        <p:spPr>
          <a:xfrm>
            <a:off x="3203456" y="4130124"/>
            <a:ext cx="689178" cy="4571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2799551F-73ED-2FA7-1273-EB37FA551AAA}"/>
                  </a:ext>
                </a:extLst>
              </p:cNvPr>
              <p:cNvSpPr txBox="1"/>
              <p:nvPr/>
            </p:nvSpPr>
            <p:spPr>
              <a:xfrm>
                <a:off x="3273932" y="3957243"/>
                <a:ext cx="548227" cy="169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zh-CN" altLang="en-US" sz="1100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kumimoji="1" lang="en-US" altLang="zh-CN" sz="1100" b="0" i="1" smtClean="0">
                          <a:latin typeface="Cambria Math" panose="02040503050406030204" pitchFamily="18" charset="0"/>
                        </a:rPr>
                        <m:t>(1232)</m:t>
                      </m:r>
                    </m:oMath>
                  </m:oMathPara>
                </a14:m>
                <a:endParaRPr kumimoji="1" lang="zh-CN" altLang="en-US" sz="1100" dirty="0"/>
              </a:p>
            </p:txBody>
          </p:sp>
        </mc:Choice>
        <mc:Fallback xmlns="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2799551F-73ED-2FA7-1273-EB37FA551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932" y="3957243"/>
                <a:ext cx="548227" cy="169277"/>
              </a:xfrm>
              <a:prstGeom prst="rect">
                <a:avLst/>
              </a:prstGeom>
              <a:blipFill>
                <a:blip r:embed="rId8"/>
                <a:stretch>
                  <a:fillRect l="-4545" r="-9091" b="-2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文本框 48">
            <a:extLst>
              <a:ext uri="{FF2B5EF4-FFF2-40B4-BE49-F238E27FC236}">
                <a16:creationId xmlns:a16="http://schemas.microsoft.com/office/drawing/2014/main" id="{150C99BA-D3BF-8A0D-B3A3-5CC4DAD4032E}"/>
              </a:ext>
            </a:extLst>
          </p:cNvPr>
          <p:cNvSpPr txBox="1"/>
          <p:nvPr/>
        </p:nvSpPr>
        <p:spPr>
          <a:xfrm>
            <a:off x="429681" y="2484782"/>
            <a:ext cx="2828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kumimoji="1"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唯象</a:t>
            </a:r>
            <a:r>
              <a:rPr kumimoji="1"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3N</a:t>
            </a:r>
            <a:r>
              <a:rPr kumimoji="1"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相互作用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0BAC2871-B4F3-487C-BDB7-CD7CF2FBC74D}"/>
                  </a:ext>
                </a:extLst>
              </p:cNvPr>
              <p:cNvSpPr txBox="1"/>
              <p:nvPr/>
            </p:nvSpPr>
            <p:spPr>
              <a:xfrm>
                <a:off x="2185193" y="3483626"/>
                <a:ext cx="26981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0BAC2871-B4F3-487C-BDB7-CD7CF2FBC7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193" y="3483626"/>
                <a:ext cx="269817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78FEA002-EC21-B766-790F-D27C8A803628}"/>
                  </a:ext>
                </a:extLst>
              </p:cNvPr>
              <p:cNvSpPr txBox="1"/>
              <p:nvPr/>
            </p:nvSpPr>
            <p:spPr>
              <a:xfrm>
                <a:off x="2185193" y="4007314"/>
                <a:ext cx="26981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78FEA002-EC21-B766-790F-D27C8A8036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193" y="4007314"/>
                <a:ext cx="269817" cy="27699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7D1D0010-8B9C-40D4-670C-ECC441B14E35}"/>
                  </a:ext>
                </a:extLst>
              </p:cNvPr>
              <p:cNvSpPr txBox="1"/>
              <p:nvPr/>
            </p:nvSpPr>
            <p:spPr>
              <a:xfrm>
                <a:off x="2185193" y="4525690"/>
                <a:ext cx="26981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7D1D0010-8B9C-40D4-670C-ECC441B14E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193" y="4525690"/>
                <a:ext cx="269817" cy="27699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99C1DD26-D24E-9871-D0A7-5E6C69D73CA6}"/>
                  </a:ext>
                </a:extLst>
              </p:cNvPr>
              <p:cNvSpPr txBox="1"/>
              <p:nvPr/>
            </p:nvSpPr>
            <p:spPr>
              <a:xfrm>
                <a:off x="4603906" y="3483626"/>
                <a:ext cx="26981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99C1DD26-D24E-9871-D0A7-5E6C69D73C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906" y="3483626"/>
                <a:ext cx="269817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34004C23-A343-3424-8A34-98470AADFD0C}"/>
                  </a:ext>
                </a:extLst>
              </p:cNvPr>
              <p:cNvSpPr txBox="1"/>
              <p:nvPr/>
            </p:nvSpPr>
            <p:spPr>
              <a:xfrm>
                <a:off x="4603906" y="4007314"/>
                <a:ext cx="26981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34004C23-A343-3424-8A34-98470AADFD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906" y="4007314"/>
                <a:ext cx="269817" cy="2769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EF54A69-1F6C-B51A-43F7-DB484E6FA02C}"/>
                  </a:ext>
                </a:extLst>
              </p:cNvPr>
              <p:cNvSpPr txBox="1"/>
              <p:nvPr/>
            </p:nvSpPr>
            <p:spPr>
              <a:xfrm>
                <a:off x="4603906" y="4528271"/>
                <a:ext cx="26981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200" b="0" i="1" smtClean="0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zh-CN" altLang="en-US" sz="1200" dirty="0"/>
              </a:p>
            </p:txBody>
          </p:sp>
        </mc:Choice>
        <mc:Fallback xmlns=""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6EF54A69-1F6C-B51A-43F7-DB484E6F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906" y="4528271"/>
                <a:ext cx="269817" cy="2769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左大括号 57">
            <a:extLst>
              <a:ext uri="{FF2B5EF4-FFF2-40B4-BE49-F238E27FC236}">
                <a16:creationId xmlns:a16="http://schemas.microsoft.com/office/drawing/2014/main" id="{43AE64EA-F12F-BC3D-A6D5-6250462C24F0}"/>
              </a:ext>
            </a:extLst>
          </p:cNvPr>
          <p:cNvSpPr/>
          <p:nvPr/>
        </p:nvSpPr>
        <p:spPr>
          <a:xfrm rot="16200000">
            <a:off x="7220082" y="3149"/>
            <a:ext cx="144000" cy="2736000"/>
          </a:xfrm>
          <a:prstGeom prst="leftBrace">
            <a:avLst>
              <a:gd name="adj1" fmla="val 86887"/>
              <a:gd name="adj2" fmla="val 50000"/>
            </a:avLst>
          </a:prstGeom>
          <a:ln w="19050">
            <a:solidFill>
              <a:srgbClr val="59D3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9" name="左大括号 58">
            <a:extLst>
              <a:ext uri="{FF2B5EF4-FFF2-40B4-BE49-F238E27FC236}">
                <a16:creationId xmlns:a16="http://schemas.microsoft.com/office/drawing/2014/main" id="{791E4A90-7D19-BA2E-97C5-B2B644E11090}"/>
              </a:ext>
            </a:extLst>
          </p:cNvPr>
          <p:cNvSpPr/>
          <p:nvPr/>
        </p:nvSpPr>
        <p:spPr>
          <a:xfrm rot="16200000">
            <a:off x="9638260" y="542969"/>
            <a:ext cx="144000" cy="1620000"/>
          </a:xfrm>
          <a:prstGeom prst="leftBrace">
            <a:avLst>
              <a:gd name="adj1" fmla="val 86887"/>
              <a:gd name="adj2" fmla="val 5000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6ADC2D51-D13D-5249-D5E6-9463E5DBCE38}"/>
                  </a:ext>
                </a:extLst>
              </p:cNvPr>
              <p:cNvSpPr txBox="1"/>
              <p:nvPr/>
            </p:nvSpPr>
            <p:spPr>
              <a:xfrm>
                <a:off x="5961091" y="3496542"/>
                <a:ext cx="135718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altLang="zh-CN" sz="14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zh-CN" altLang="en-US" sz="14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6ADC2D51-D13D-5249-D5E6-9463E5DBCE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091" y="3496542"/>
                <a:ext cx="1357188" cy="3077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69A594FD-E84C-8FF5-0E80-A9567389876D}"/>
                  </a:ext>
                </a:extLst>
              </p:cNvPr>
              <p:cNvSpPr txBox="1"/>
              <p:nvPr/>
            </p:nvSpPr>
            <p:spPr>
              <a:xfrm>
                <a:off x="5732330" y="4042594"/>
                <a:ext cx="2331461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4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zh-CN" altLang="en-US" sz="14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kumimoji="1" lang="zh-CN" altLang="en-US" sz="140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kumimoji="1" lang="zh-CN" altLang="en-US" sz="1400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kumimoji="1" lang="en-US" altLang="zh-CN" sz="1400" i="1">
                          <a:latin typeface="Cambria Math" panose="02040503050406030204" pitchFamily="18" charset="0"/>
                        </a:rPr>
                        <m:t>(1232)</m:t>
                      </m:r>
                      <m:r>
                        <a:rPr kumimoji="1" lang="zh-CN" altLang="en-US" sz="140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altLang="zh-CN" sz="1400" i="1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zh-CN" altLang="en-US" sz="1400" i="1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69A594FD-E84C-8FF5-0E80-A95673898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330" y="4042594"/>
                <a:ext cx="2331461" cy="307777"/>
              </a:xfrm>
              <a:prstGeom prst="rect">
                <a:avLst/>
              </a:prstGeom>
              <a:blipFill>
                <a:blip r:embed="rId14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A2DB50BD-5EA0-D9A3-6B7D-626A99809C58}"/>
                  </a:ext>
                </a:extLst>
              </p:cNvPr>
              <p:cNvSpPr txBox="1"/>
              <p:nvPr/>
            </p:nvSpPr>
            <p:spPr>
              <a:xfrm>
                <a:off x="5961091" y="4584414"/>
                <a:ext cx="135718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altLang="zh-CN" sz="140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altLang="zh-CN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zh-CN" altLang="en-US" sz="14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kumimoji="1" lang="zh-CN" altLang="en-US" sz="140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m:rPr>
                          <m:sty m:val="p"/>
                        </m:rPr>
                        <a:rPr kumimoji="1" lang="en-US" altLang="zh-CN" sz="1400" b="0" i="0" smtClean="0">
                          <a:latin typeface="Cambria Math" panose="02040503050406030204" pitchFamily="18" charset="0"/>
                        </a:rPr>
                        <m:t>N</m:t>
                      </m:r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A2DB50BD-5EA0-D9A3-6B7D-626A99809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091" y="4584414"/>
                <a:ext cx="1357188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A7D12D5B-1A77-C15D-1E45-DA5A33D3D44E}"/>
              </a:ext>
            </a:extLst>
          </p:cNvPr>
          <p:cNvSpPr txBox="1"/>
          <p:nvPr/>
        </p:nvSpPr>
        <p:spPr>
          <a:xfrm>
            <a:off x="3166404" y="2823782"/>
            <a:ext cx="40892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Fujita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</a:t>
            </a:r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Prog. Theor. Phys. 17, 360 (1957)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6052C1D-AFF3-8633-ABE7-87E9E3777407}"/>
              </a:ext>
            </a:extLst>
          </p:cNvPr>
          <p:cNvSpPr txBox="1"/>
          <p:nvPr/>
        </p:nvSpPr>
        <p:spPr>
          <a:xfrm>
            <a:off x="1435404" y="5328008"/>
            <a:ext cx="3797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Carlson</a:t>
            </a: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al.</a:t>
            </a:r>
            <a:r>
              <a:rPr lang="zh-CN" altLang="zh-CN" sz="1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Nucl. Phys. A 401, 59 (1983)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B452034-A590-6FD2-ED06-21B171D65283}"/>
              </a:ext>
            </a:extLst>
          </p:cNvPr>
          <p:cNvSpPr txBox="1"/>
          <p:nvPr/>
        </p:nvSpPr>
        <p:spPr>
          <a:xfrm>
            <a:off x="1161988" y="5707209"/>
            <a:ext cx="906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……..</a:t>
            </a:r>
            <a:endParaRPr kumimoji="1" lang="zh-CN" altLang="en-US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5D6B7E86-F4D2-60AE-204C-D9B16689A74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85" y="1464148"/>
            <a:ext cx="514917" cy="35758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75F5534-7DBD-EC6D-E72E-08E80E8199F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644" y="1466682"/>
            <a:ext cx="352514" cy="352514"/>
          </a:xfrm>
          <a:prstGeom prst="rect">
            <a:avLst/>
          </a:prstGeom>
        </p:spPr>
      </p:pic>
      <p:sp>
        <p:nvSpPr>
          <p:cNvPr id="9" name="文本框 13">
            <a:extLst>
              <a:ext uri="{FF2B5EF4-FFF2-40B4-BE49-F238E27FC236}">
                <a16:creationId xmlns:a16="http://schemas.microsoft.com/office/drawing/2014/main" id="{55CB5005-D860-D538-61D6-807D4F377996}"/>
              </a:ext>
            </a:extLst>
          </p:cNvPr>
          <p:cNvSpPr>
            <a:spLocks noGrp="1"/>
          </p:cNvSpPr>
          <p:nvPr/>
        </p:nvSpPr>
        <p:spPr>
          <a:xfrm>
            <a:off x="649498" y="1862278"/>
            <a:ext cx="1148744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>
                <a:latin typeface="Microsoft YaHei"/>
                <a:ea typeface="Microsoft YaHei"/>
                <a:cs typeface="Microsoft YaHei"/>
              </a:defRPr>
            </a:pPr>
            <a:r>
              <a:rPr sz="2400" b="1" dirty="0" err="1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精确</a:t>
            </a:r>
            <a:r>
              <a:rPr sz="2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 NN </a:t>
            </a:r>
            <a:r>
              <a:rPr sz="2400" b="1" dirty="0" err="1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相互作用仍不足以描述轻核，提示</a:t>
            </a:r>
            <a:r>
              <a:rPr lang="zh-CN" altLang="en-US" sz="2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少</a:t>
            </a:r>
            <a:r>
              <a:rPr sz="2400" b="1" dirty="0" err="1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体动力学中需要</a:t>
            </a:r>
            <a:r>
              <a:rPr lang="zh-CN" altLang="en-US" sz="2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引入</a:t>
            </a:r>
            <a:r>
              <a:rPr sz="2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 3N </a:t>
            </a:r>
            <a:r>
              <a:rPr sz="2400" b="1" dirty="0" err="1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相互作用</a:t>
            </a:r>
            <a:endParaRPr sz="2400" dirty="0"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17" name="文本框 1">
            <a:extLst>
              <a:ext uri="{FF2B5EF4-FFF2-40B4-BE49-F238E27FC236}">
                <a16:creationId xmlns:a16="http://schemas.microsoft.com/office/drawing/2014/main" id="{01D54479-548D-77D0-A2F0-E2F854C097BA}"/>
              </a:ext>
            </a:extLst>
          </p:cNvPr>
          <p:cNvSpPr>
            <a:spLocks noGrp="1"/>
          </p:cNvSpPr>
          <p:nvPr/>
        </p:nvSpPr>
        <p:spPr>
          <a:xfrm>
            <a:off x="1210493" y="6213772"/>
            <a:ext cx="100662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Microsoft YaHei"/>
                <a:ea typeface="Microsoft YaHei"/>
                <a:cs typeface="Microsoft YaHei"/>
              </a:defRPr>
            </a:pPr>
            <a:r>
              <a:rPr sz="2400" b="1" dirty="0" err="1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唯象</a:t>
            </a:r>
            <a:r>
              <a:rPr sz="2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 3N </a:t>
            </a:r>
            <a:r>
              <a:rPr sz="2400" b="1" dirty="0" err="1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相互作用与</a:t>
            </a:r>
            <a:r>
              <a:rPr sz="2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 NN </a:t>
            </a:r>
            <a:r>
              <a:rPr sz="2400" b="1" dirty="0" err="1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相互作用并非同一框架下</a:t>
            </a:r>
            <a:r>
              <a:rPr lang="zh-CN" altLang="en-US" sz="2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得到</a:t>
            </a:r>
            <a:r>
              <a:rPr sz="24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，</a:t>
            </a:r>
            <a:r>
              <a:rPr sz="2400" b="1" dirty="0" err="1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模型依赖仍较强</a:t>
            </a:r>
            <a:endParaRPr sz="2400" b="1" dirty="0">
              <a:solidFill>
                <a:srgbClr val="C00000"/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20615CE-FD1A-AB73-77B1-FFC3D735744C}"/>
              </a:ext>
            </a:extLst>
          </p:cNvPr>
          <p:cNvSpPr txBox="1"/>
          <p:nvPr/>
        </p:nvSpPr>
        <p:spPr>
          <a:xfrm>
            <a:off x="10192659" y="2373740"/>
            <a:ext cx="1832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非相对论框架下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92333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27984-DEA3-1CED-B473-8D9E89A8F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任意形状 42">
            <a:extLst>
              <a:ext uri="{FF2B5EF4-FFF2-40B4-BE49-F238E27FC236}">
                <a16:creationId xmlns:a16="http://schemas.microsoft.com/office/drawing/2014/main" id="{1777AA18-ECD8-7B62-A709-395B817E398E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9" name="灯片编号占位符 68">
            <a:extLst>
              <a:ext uri="{FF2B5EF4-FFF2-40B4-BE49-F238E27FC236}">
                <a16:creationId xmlns:a16="http://schemas.microsoft.com/office/drawing/2014/main" id="{B6BAADD3-A6FC-A764-DF37-7567D04E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CB07AEA-74CA-011F-8E1E-1927F43CD82C}"/>
              </a:ext>
            </a:extLst>
          </p:cNvPr>
          <p:cNvSpPr txBox="1"/>
          <p:nvPr/>
        </p:nvSpPr>
        <p:spPr>
          <a:xfrm>
            <a:off x="366674" y="794016"/>
            <a:ext cx="6459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kumimoji="1"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手征核力：</a:t>
            </a:r>
            <a:r>
              <a:rPr kumimoji="1"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3N</a:t>
            </a:r>
            <a:r>
              <a:rPr kumimoji="1"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相互作用在</a:t>
            </a:r>
            <a:r>
              <a:rPr kumimoji="1" lang="en-US" altLang="zh-CN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N2LO</a:t>
            </a:r>
            <a:r>
              <a:rPr kumimoji="1" lang="zh-CN" altLang="en-US" sz="2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自然的出现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34B8DDF-9A5A-9BED-E349-2ED66E63091C}"/>
              </a:ext>
            </a:extLst>
          </p:cNvPr>
          <p:cNvSpPr txBox="1"/>
          <p:nvPr/>
        </p:nvSpPr>
        <p:spPr>
          <a:xfrm>
            <a:off x="2027822" y="81720"/>
            <a:ext cx="47430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/>
                <a:ea typeface="Microsoft YaHei"/>
                <a:cs typeface="Microsoft YaHei"/>
              </a:rPr>
              <a:t>手征 </a:t>
            </a:r>
            <a:r>
              <a:rPr lang="en" altLang="zh-CN" sz="2400" b="1" dirty="0">
                <a:solidFill>
                  <a:srgbClr val="1F5BAC"/>
                </a:solidFill>
                <a:latin typeface="Microsoft YaHei"/>
                <a:ea typeface="Microsoft YaHei"/>
                <a:cs typeface="Microsoft YaHei"/>
              </a:rPr>
              <a:t>EFT </a:t>
            </a:r>
            <a:r>
              <a:rPr lang="zh-CN" altLang="en-US" sz="2400" b="1" dirty="0">
                <a:solidFill>
                  <a:srgbClr val="1F5BAC"/>
                </a:solidFill>
                <a:latin typeface="Microsoft YaHei"/>
                <a:ea typeface="Microsoft YaHei"/>
                <a:cs typeface="Microsoft YaHei"/>
              </a:rPr>
              <a:t>中的三核子力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0CC3525-33EE-014D-AE0D-27A4BF3D89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496" r="7476" b="36617"/>
          <a:stretch>
            <a:fillRect/>
          </a:stretch>
        </p:blipFill>
        <p:spPr bwMode="auto">
          <a:xfrm>
            <a:off x="1745673" y="1529487"/>
            <a:ext cx="8012474" cy="40718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0974CCE-86A0-3654-4A28-FF2FC80DDDFE}"/>
              </a:ext>
            </a:extLst>
          </p:cNvPr>
          <p:cNvSpPr txBox="1"/>
          <p:nvPr/>
        </p:nvSpPr>
        <p:spPr>
          <a:xfrm>
            <a:off x="1769730" y="5650376"/>
            <a:ext cx="39821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J.-X. Lu, et al., Int. J. Mod. Phys. E 34, 2543007 (2025).</a:t>
            </a:r>
            <a:endParaRPr lang="zh-CN" altLang="zh-CN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BF6B80C-55FA-27EA-27EA-DC8772F6D343}"/>
              </a:ext>
            </a:extLst>
          </p:cNvPr>
          <p:cNvSpPr/>
          <p:nvPr/>
        </p:nvSpPr>
        <p:spPr>
          <a:xfrm>
            <a:off x="5947579" y="4290666"/>
            <a:ext cx="3445803" cy="127011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91C5E9E-4518-BD3B-F66F-6635D7CCDB77}"/>
                  </a:ext>
                </a:extLst>
              </p:cNvPr>
              <p:cNvSpPr txBox="1"/>
              <p:nvPr/>
            </p:nvSpPr>
            <p:spPr>
              <a:xfrm>
                <a:off x="5947579" y="5622142"/>
                <a:ext cx="140961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两</a:t>
                </a:r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zh-CN" altLang="en-US" sz="16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交换：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kumimoji="1" lang="zh-CN" altLang="en-US" sz="16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91C5E9E-4518-BD3B-F66F-6635D7CCDB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579" y="5622142"/>
                <a:ext cx="1409617" cy="338554"/>
              </a:xfrm>
              <a:prstGeom prst="rect">
                <a:avLst/>
              </a:prstGeom>
              <a:blipFill>
                <a:blip r:embed="rId5"/>
                <a:stretch>
                  <a:fillRect l="-2679" t="-3571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FA32A86-2A78-DB32-3C07-5EABBCB3A51B}"/>
                  </a:ext>
                </a:extLst>
              </p:cNvPr>
              <p:cNvSpPr txBox="1"/>
              <p:nvPr/>
            </p:nvSpPr>
            <p:spPr>
              <a:xfrm>
                <a:off x="5947579" y="6022056"/>
                <a:ext cx="22304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单</a:t>
                </a:r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zh-CN" altLang="en-US" sz="16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交换</a:t>
                </a:r>
                <a:r>
                  <a:rPr kumimoji="1" lang="en-US" altLang="zh-CN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+</a:t>
                </a:r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接触项：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endParaRPr kumimoji="1" lang="zh-CN" altLang="en-US" sz="16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FA32A86-2A78-DB32-3C07-5EABBCB3A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579" y="6022056"/>
                <a:ext cx="2230482" cy="338554"/>
              </a:xfrm>
              <a:prstGeom prst="rect">
                <a:avLst/>
              </a:prstGeom>
              <a:blipFill>
                <a:blip r:embed="rId6"/>
                <a:stretch>
                  <a:fillRect l="-1695" t="-7407" b="-2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F8DD52A-188F-338A-A732-76473EE35E8E}"/>
                  </a:ext>
                </a:extLst>
              </p:cNvPr>
              <p:cNvSpPr txBox="1"/>
              <p:nvPr/>
            </p:nvSpPr>
            <p:spPr>
              <a:xfrm>
                <a:off x="5947579" y="6418279"/>
                <a:ext cx="124636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zh-CN" altLang="en-US" sz="1600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接触项：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zh-CN" sz="1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endParaRPr kumimoji="1" lang="zh-CN" altLang="en-US" sz="1600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F8DD52A-188F-338A-A732-76473EE35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579" y="6418279"/>
                <a:ext cx="1246367" cy="338554"/>
              </a:xfrm>
              <a:prstGeom prst="rect">
                <a:avLst/>
              </a:prstGeom>
              <a:blipFill>
                <a:blip r:embed="rId7"/>
                <a:stretch>
                  <a:fillRect l="-3030" t="-3704" b="-2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79299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106CF-37C5-BB6A-01E2-5D10DA09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任意形状 42">
            <a:extLst>
              <a:ext uri="{FF2B5EF4-FFF2-40B4-BE49-F238E27FC236}">
                <a16:creationId xmlns:a16="http://schemas.microsoft.com/office/drawing/2014/main" id="{0B03FA35-E4FA-3B17-0170-53CC4CF67622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9" name="灯片编号占位符 68">
            <a:extLst>
              <a:ext uri="{FF2B5EF4-FFF2-40B4-BE49-F238E27FC236}">
                <a16:creationId xmlns:a16="http://schemas.microsoft.com/office/drawing/2014/main" id="{FC421C5C-A7FA-1C0A-128B-C9862690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D852E43-6A4C-53FE-F47C-1A43F0C97EEC}"/>
              </a:ext>
            </a:extLst>
          </p:cNvPr>
          <p:cNvSpPr txBox="1"/>
          <p:nvPr/>
        </p:nvSpPr>
        <p:spPr>
          <a:xfrm>
            <a:off x="2027822" y="81720"/>
            <a:ext cx="47430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>
                <a:latin typeface="Microsoft YaHei"/>
                <a:ea typeface="Microsoft YaHei"/>
                <a:cs typeface="Microsoft YaHei"/>
              </a:defRPr>
            </a:pPr>
            <a:r>
              <a:rPr lang="zh-CN" altLang="en-US" sz="2400" b="1" dirty="0">
                <a:solidFill>
                  <a:srgbClr val="1F5BAC"/>
                </a:solidFill>
                <a:latin typeface="Microsoft YaHei"/>
                <a:ea typeface="Microsoft YaHei"/>
                <a:cs typeface="Microsoft YaHei"/>
              </a:rPr>
              <a:t>三体力对轻核观测量的影响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A8168B3-1B2A-058A-5163-AB7AAA8FF07E}"/>
              </a:ext>
            </a:extLst>
          </p:cNvPr>
          <p:cNvSpPr txBox="1"/>
          <p:nvPr/>
        </p:nvSpPr>
        <p:spPr>
          <a:xfrm>
            <a:off x="587473" y="1348040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轻核束缚能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B3EFE1A-AB08-FC8A-E8AA-1ACDB00221FE}"/>
                  </a:ext>
                </a:extLst>
              </p:cNvPr>
              <p:cNvSpPr txBox="1"/>
              <p:nvPr/>
            </p:nvSpPr>
            <p:spPr>
              <a:xfrm>
                <a:off x="5699924" y="1330995"/>
                <a:ext cx="530869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1" lang="zh-CN" altLang="en-US" sz="20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三核子散射（</a:t>
                </a:r>
                <a:r>
                  <a:rPr kumimoji="1" lang="en-US" altLang="zh-CN" sz="20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2000" b="1" i="1" dirty="0" smtClean="0">
                        <a:latin typeface="Cambria Math" panose="02040503050406030204" pitchFamily="18" charset="0"/>
                      </a:rPr>
                      <m:t>𝑵𝒅</m:t>
                    </m:r>
                    <m:r>
                      <a:rPr kumimoji="1" lang="en-US" altLang="zh-CN" sz="2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kumimoji="1" lang="en-US" altLang="zh-CN" sz="2000" b="1" i="1" dirty="0" smtClean="0">
                        <a:latin typeface="Cambria Math" panose="02040503050406030204" pitchFamily="18" charset="0"/>
                      </a:rPr>
                      <m:t>𝑵𝒅</m:t>
                    </m:r>
                  </m:oMath>
                </a14:m>
                <a:r>
                  <a:rPr kumimoji="1" lang="zh-CN" altLang="en-US" sz="20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）中的 </a:t>
                </a:r>
                <a:r>
                  <a:rPr kumimoji="1" lang="en-US" altLang="zh-CN" sz="20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Ay</a:t>
                </a:r>
                <a:r>
                  <a:rPr kumimoji="1" lang="zh-CN" altLang="en-US" sz="20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</a:t>
                </a:r>
                <a:r>
                  <a:rPr kumimoji="1" lang="en-US" altLang="zh-CN" sz="20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puzzle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3B3EFE1A-AB08-FC8A-E8AA-1ACDB00221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924" y="1330995"/>
                <a:ext cx="5308697" cy="400110"/>
              </a:xfrm>
              <a:prstGeom prst="rect">
                <a:avLst/>
              </a:prstGeom>
              <a:blipFill>
                <a:blip r:embed="rId4"/>
                <a:stretch>
                  <a:fillRect l="-955" t="-6061" r="-239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40463C04-F3DA-2D9A-E7CB-39BAC871EE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918" y="1777491"/>
            <a:ext cx="5281577" cy="34851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A921897-CC32-4ABB-84D5-22D3EE33B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54" y="1845309"/>
            <a:ext cx="4241491" cy="296287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C0A28A1A-2D6E-41A1-7E24-3BB4A2312880}"/>
              </a:ext>
            </a:extLst>
          </p:cNvPr>
          <p:cNvSpPr txBox="1"/>
          <p:nvPr/>
        </p:nvSpPr>
        <p:spPr>
          <a:xfrm>
            <a:off x="1732709" y="2029238"/>
            <a:ext cx="1548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/>
              <a:t>+</a:t>
            </a:r>
            <a:r>
              <a:rPr kumimoji="1" lang="zh-CN" altLang="en-US" sz="1400" dirty="0"/>
              <a:t>  </a:t>
            </a:r>
            <a:r>
              <a:rPr kumimoji="1" lang="en-US" altLang="zh-CN" sz="1400" dirty="0"/>
              <a:t>: </a:t>
            </a:r>
            <a:r>
              <a:rPr kumimoji="1" lang="zh-CN" altLang="en-US" sz="1400" dirty="0"/>
              <a:t>唯象</a:t>
            </a:r>
            <a:r>
              <a:rPr kumimoji="1" lang="en-US" altLang="zh-CN" sz="1400" dirty="0"/>
              <a:t>NN</a:t>
            </a:r>
          </a:p>
          <a:p>
            <a:r>
              <a:rPr kumimoji="1" lang="zh-CN" altLang="en-US" sz="1400" dirty="0"/>
              <a:t> </a:t>
            </a:r>
            <a:r>
              <a:rPr kumimoji="1" lang="en-US" altLang="zh-CN" sz="1400" dirty="0"/>
              <a:t> </a:t>
            </a:r>
            <a:r>
              <a:rPr kumimoji="1" lang="zh-CN" altLang="en-US" sz="1400" dirty="0"/>
              <a:t>  </a:t>
            </a:r>
            <a:r>
              <a:rPr kumimoji="1" lang="en-US" altLang="zh-CN" sz="1400" dirty="0"/>
              <a:t>: </a:t>
            </a:r>
            <a:r>
              <a:rPr kumimoji="1" lang="zh-CN" altLang="en-US" sz="1400" dirty="0"/>
              <a:t>唯象</a:t>
            </a:r>
            <a:r>
              <a:rPr kumimoji="1" lang="en-US" altLang="zh-CN" sz="1400" dirty="0"/>
              <a:t>NN+3N</a:t>
            </a:r>
          </a:p>
          <a:p>
            <a:r>
              <a:rPr kumimoji="1" lang="en-US" altLang="zh-CN" sz="1400" dirty="0"/>
              <a:t>  </a:t>
            </a:r>
            <a:r>
              <a:rPr kumimoji="1" lang="zh-CN" altLang="en-US" sz="1400" dirty="0"/>
              <a:t>  </a:t>
            </a:r>
            <a:r>
              <a:rPr kumimoji="1" lang="en-US" altLang="zh-CN" sz="1400" dirty="0"/>
              <a:t>: N2LO</a:t>
            </a:r>
            <a:r>
              <a:rPr kumimoji="1" lang="zh-CN" altLang="en-US" sz="1400" dirty="0"/>
              <a:t>手征核力</a:t>
            </a:r>
            <a:endParaRPr kumimoji="1" lang="en-US" altLang="zh-CN" sz="1400" dirty="0"/>
          </a:p>
          <a:p>
            <a:r>
              <a:rPr kumimoji="1" lang="en-US" altLang="zh-CN" sz="1400" dirty="0"/>
              <a:t>  </a:t>
            </a:r>
            <a:r>
              <a:rPr kumimoji="1" lang="zh-CN" altLang="en-US" sz="1400" dirty="0"/>
              <a:t>  </a:t>
            </a:r>
            <a:r>
              <a:rPr kumimoji="1" lang="en-US" altLang="zh-CN" sz="1400" dirty="0"/>
              <a:t>: </a:t>
            </a:r>
            <a:r>
              <a:rPr kumimoji="1" lang="zh-CN" altLang="en-US" sz="1400" dirty="0"/>
              <a:t>实验值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761704D-A82B-8F01-3BE9-38AD1A781792}"/>
              </a:ext>
            </a:extLst>
          </p:cNvPr>
          <p:cNvSpPr>
            <a:spLocks noChangeAspect="1"/>
          </p:cNvSpPr>
          <p:nvPr/>
        </p:nvSpPr>
        <p:spPr>
          <a:xfrm rot="18973134">
            <a:off x="1838395" y="2360627"/>
            <a:ext cx="71654" cy="7165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7D25ABCB-CA2B-9917-0C88-90C9B7872168}"/>
              </a:ext>
            </a:extLst>
          </p:cNvPr>
          <p:cNvSpPr/>
          <p:nvPr/>
        </p:nvSpPr>
        <p:spPr>
          <a:xfrm>
            <a:off x="1828412" y="2583709"/>
            <a:ext cx="73814" cy="7257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乘 15">
            <a:extLst>
              <a:ext uri="{FF2B5EF4-FFF2-40B4-BE49-F238E27FC236}">
                <a16:creationId xmlns:a16="http://schemas.microsoft.com/office/drawing/2014/main" id="{F25F21CD-FC5C-0C8D-C964-646C1D0EB942}"/>
              </a:ext>
            </a:extLst>
          </p:cNvPr>
          <p:cNvSpPr/>
          <p:nvPr/>
        </p:nvSpPr>
        <p:spPr>
          <a:xfrm>
            <a:off x="1758250" y="2727082"/>
            <a:ext cx="216000" cy="216000"/>
          </a:xfrm>
          <a:prstGeom prst="mathMultiply">
            <a:avLst>
              <a:gd name="adj1" fmla="val 2308"/>
            </a:avLst>
          </a:prstGeom>
          <a:solidFill>
            <a:srgbClr val="382FD9"/>
          </a:solidFill>
          <a:ln>
            <a:solidFill>
              <a:srgbClr val="382F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B0939612-1077-71DD-5601-EB9DE8D200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23" y="4880303"/>
            <a:ext cx="3570138" cy="920992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74FC19C4-30BA-DB4C-DA43-F97B94506DE9}"/>
              </a:ext>
            </a:extLst>
          </p:cNvPr>
          <p:cNvSpPr txBox="1"/>
          <p:nvPr/>
        </p:nvSpPr>
        <p:spPr>
          <a:xfrm>
            <a:off x="1185164" y="5007564"/>
            <a:ext cx="497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baseline="300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r>
              <a:rPr kumimoji="1" lang="en-US" altLang="zh-CN" sz="1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He</a:t>
            </a:r>
            <a:endParaRPr kumimoji="1" lang="zh-CN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078741C-81FD-A006-A579-CE21A3A8E8D4}"/>
              </a:ext>
            </a:extLst>
          </p:cNvPr>
          <p:cNvSpPr txBox="1"/>
          <p:nvPr/>
        </p:nvSpPr>
        <p:spPr>
          <a:xfrm>
            <a:off x="7545191" y="3057424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实验值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D6A25A6-4875-D6D9-492D-57E6D16DBD9E}"/>
              </a:ext>
            </a:extLst>
          </p:cNvPr>
          <p:cNvSpPr txBox="1"/>
          <p:nvPr/>
        </p:nvSpPr>
        <p:spPr>
          <a:xfrm>
            <a:off x="7557578" y="2208696"/>
            <a:ext cx="7906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NN+3N</a:t>
            </a:r>
            <a:endParaRPr kumimoji="1" lang="zh-CN" altLang="en-US" sz="1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E8CDFA0-9D39-351F-62E1-4F006500E82C}"/>
              </a:ext>
            </a:extLst>
          </p:cNvPr>
          <p:cNvSpPr txBox="1"/>
          <p:nvPr/>
        </p:nvSpPr>
        <p:spPr>
          <a:xfrm>
            <a:off x="8826048" y="3733641"/>
            <a:ext cx="450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b="1" dirty="0">
                <a:solidFill>
                  <a:srgbClr val="1F5BAC"/>
                </a:solidFill>
              </a:rPr>
              <a:t>NN</a:t>
            </a:r>
            <a:endParaRPr kumimoji="1" lang="zh-CN" altLang="en-US" sz="1600" b="1" dirty="0">
              <a:solidFill>
                <a:srgbClr val="1F5BAC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DC25E23B-4ED0-8D69-CABB-C1E82754EE90}"/>
              </a:ext>
            </a:extLst>
          </p:cNvPr>
          <p:cNvSpPr txBox="1"/>
          <p:nvPr/>
        </p:nvSpPr>
        <p:spPr>
          <a:xfrm>
            <a:off x="1130841" y="5854258"/>
            <a:ext cx="4384534" cy="7874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加入</a:t>
            </a:r>
            <a:r>
              <a:rPr kumimoji="1" lang="en-US" altLang="zh-CN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3N </a:t>
            </a:r>
            <a:r>
              <a:rPr kumimoji="1"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相互作用显著改善轻核束缚能结果</a:t>
            </a:r>
            <a:endParaRPr kumimoji="1" lang="en-US" altLang="zh-CN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在 </a:t>
            </a:r>
            <a:r>
              <a:rPr lang="en-US" altLang="zh-CN" sz="1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⁴</a:t>
            </a:r>
            <a:r>
              <a:rPr lang="en" altLang="zh-CN" sz="1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He </a:t>
            </a:r>
            <a:r>
              <a:rPr lang="zh-CN" altLang="en-US" sz="1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总势能中，</a:t>
            </a:r>
            <a:r>
              <a:rPr lang="en-US" altLang="zh-CN" sz="1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3</a:t>
            </a:r>
            <a:r>
              <a:rPr lang="en" altLang="zh-CN" sz="1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N </a:t>
            </a:r>
            <a:r>
              <a:rPr lang="zh-CN" altLang="en-US" sz="1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项仅占约 </a:t>
            </a:r>
            <a:r>
              <a:rPr lang="en-US" altLang="zh-CN" sz="1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4%</a:t>
            </a:r>
            <a:endParaRPr kumimoji="1" lang="zh-CN" altLang="en-US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3FA0D48-B2D5-700D-807D-A1C39C4F5D7E}"/>
                  </a:ext>
                </a:extLst>
              </p:cNvPr>
              <p:cNvSpPr txBox="1"/>
              <p:nvPr/>
            </p:nvSpPr>
            <p:spPr>
              <a:xfrm>
                <a:off x="6369806" y="5490180"/>
                <a:ext cx="5314788" cy="7874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仅</a:t>
                </a:r>
                <a:r>
                  <a:rPr kumimoji="1" lang="en-US" altLang="zh-CN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NN</a:t>
                </a:r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，理论计算峰值比实验值大约低 </a:t>
                </a:r>
                <a:r>
                  <a:rPr kumimoji="1" lang="en-US" altLang="zh-CN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30%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加入</a:t>
                </a:r>
                <a:r>
                  <a:rPr kumimoji="1" lang="en-US" altLang="zh-CN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3N</a:t>
                </a:r>
                <a:r>
                  <a:rPr kumimoji="1" lang="zh-CN" altLang="en-US" sz="16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后显著改善，但</a:t>
                </a:r>
                <a:r>
                  <a:rPr kumimoji="1" lang="zh-CN" altLang="en-US" sz="1600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结果对低能常数</a:t>
                </a:r>
                <a14:m>
                  <m:oMath xmlns:m="http://schemas.openxmlformats.org/officeDocument/2006/math">
                    <m:r>
                      <a:rPr kumimoji="1" lang="en-US" altLang="zh-CN" sz="16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 </m:t>
                    </m:r>
                    <m:sSub>
                      <m:sSubPr>
                        <m:ctrlPr>
                          <a:rPr kumimoji="1" lang="en-US" altLang="zh-CN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</m:ctrlPr>
                      </m:sSubPr>
                      <m:e>
                        <m:r>
                          <a:rPr kumimoji="1" lang="en-US" altLang="zh-CN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𝒄</m:t>
                        </m:r>
                      </m:e>
                      <m:sub>
                        <m:r>
                          <a:rPr kumimoji="1" lang="en-US" altLang="zh-CN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</a:rPr>
                          <m:t>𝑫</m:t>
                        </m:r>
                      </m:sub>
                    </m:sSub>
                    <m:r>
                      <a:rPr kumimoji="1" lang="en-US" altLang="zh-CN" sz="1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</a:rPr>
                      <m:t> </m:t>
                    </m:r>
                  </m:oMath>
                </a14:m>
                <a:r>
                  <a:rPr kumimoji="1" lang="zh-CN" altLang="en-US" sz="1600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非常敏感</a:t>
                </a:r>
                <a:endParaRPr kumimoji="1" lang="zh-CN" altLang="en-US" sz="1600" b="1" dirty="0"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33FA0D48-B2D5-700D-807D-A1C39C4F5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9806" y="5490180"/>
                <a:ext cx="5314788" cy="787460"/>
              </a:xfrm>
              <a:prstGeom prst="rect">
                <a:avLst/>
              </a:prstGeom>
              <a:blipFill>
                <a:blip r:embed="rId8"/>
                <a:stretch>
                  <a:fillRect l="-476" b="-79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527CEA80-E468-B769-6A42-B1AAB95E309D}"/>
              </a:ext>
            </a:extLst>
          </p:cNvPr>
          <p:cNvCxnSpPr/>
          <p:nvPr/>
        </p:nvCxnSpPr>
        <p:spPr>
          <a:xfrm flipH="1">
            <a:off x="8348179" y="2299819"/>
            <a:ext cx="606354" cy="72821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箭头连接符 6">
            <a:extLst>
              <a:ext uri="{FF2B5EF4-FFF2-40B4-BE49-F238E27FC236}">
                <a16:creationId xmlns:a16="http://schemas.microsoft.com/office/drawing/2014/main" id="{6E9A174E-5CCC-645B-CDE8-2F277C10CF4D}"/>
              </a:ext>
            </a:extLst>
          </p:cNvPr>
          <p:cNvCxnSpPr>
            <a:cxnSpLocks/>
          </p:cNvCxnSpPr>
          <p:nvPr/>
        </p:nvCxnSpPr>
        <p:spPr>
          <a:xfrm flipH="1" flipV="1">
            <a:off x="8140706" y="3326745"/>
            <a:ext cx="399769" cy="421453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74CD2A12-42A6-84DE-50B3-5E7E1946A21E}"/>
              </a:ext>
            </a:extLst>
          </p:cNvPr>
          <p:cNvCxnSpPr>
            <a:cxnSpLocks/>
          </p:cNvCxnSpPr>
          <p:nvPr/>
        </p:nvCxnSpPr>
        <p:spPr>
          <a:xfrm flipH="1">
            <a:off x="9006241" y="3326745"/>
            <a:ext cx="195180" cy="434853"/>
          </a:xfrm>
          <a:prstGeom prst="straightConnector1">
            <a:avLst/>
          </a:prstGeom>
          <a:ln w="19050">
            <a:solidFill>
              <a:srgbClr val="1F5BA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E3517CCD-5766-AA53-3612-C21C332D076F}"/>
              </a:ext>
            </a:extLst>
          </p:cNvPr>
          <p:cNvSpPr txBox="1"/>
          <p:nvPr/>
        </p:nvSpPr>
        <p:spPr>
          <a:xfrm>
            <a:off x="6495376" y="589343"/>
            <a:ext cx="56966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Figs and data from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H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.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 Hammer</a:t>
            </a: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</a:rPr>
              <a:t> et al., </a:t>
            </a:r>
            <a:r>
              <a:rPr lang="zh-CN" altLang="zh-CN" sz="1600" dirty="0">
                <a:solidFill>
                  <a:schemeClr val="bg1">
                    <a:lumMod val="50000"/>
                  </a:schemeClr>
                </a:solidFill>
              </a:rPr>
              <a:t>Rev.Mod.Phys. 85 (2013) 197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45589A4-A36B-B710-6F42-2EC7343A55DE}"/>
              </a:ext>
            </a:extLst>
          </p:cNvPr>
          <p:cNvSpPr txBox="1"/>
          <p:nvPr/>
        </p:nvSpPr>
        <p:spPr>
          <a:xfrm>
            <a:off x="278490" y="792276"/>
            <a:ext cx="6660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p"/>
            </a:pPr>
            <a:r>
              <a:rPr lang="zh-CN" altLang="en-US" sz="2400" b="1" spc="-10" dirty="0">
                <a:latin typeface="Microsoft YaHei" panose="020B0503020204020204" pitchFamily="34" charset="-122"/>
                <a:ea typeface="Microsoft YaHei" panose="020B0503020204020204" pitchFamily="34" charset="-122"/>
                <a:cs typeface="宋体" panose="02010600030101010101" pitchFamily="2" charset="-122"/>
                <a:sym typeface="+mn-ea"/>
              </a:rPr>
              <a:t>引入三体力后能够明显改善对轻核性质的描述</a:t>
            </a:r>
            <a:endParaRPr kumimoji="1" lang="zh-CN" altLang="en-US" sz="24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1225A630-0040-BBCD-E759-D00FDC4C69AA}"/>
              </a:ext>
            </a:extLst>
          </p:cNvPr>
          <p:cNvSpPr/>
          <p:nvPr/>
        </p:nvSpPr>
        <p:spPr>
          <a:xfrm rot="3479294">
            <a:off x="2226950" y="2829138"/>
            <a:ext cx="587473" cy="158905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564580EC-8D3A-C2A3-A22A-12432B2410F5}"/>
              </a:ext>
            </a:extLst>
          </p:cNvPr>
          <p:cNvSpPr/>
          <p:nvPr/>
        </p:nvSpPr>
        <p:spPr>
          <a:xfrm>
            <a:off x="3883615" y="2272077"/>
            <a:ext cx="483669" cy="7945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9319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DFB03-1461-4A69-5042-DABA69397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E6EC0A6-4E06-A86B-A6BE-DF4725723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9</a:t>
            </a:fld>
            <a:endParaRPr lang="en-US" dirty="0"/>
          </a:p>
        </p:txBody>
      </p: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53F6C8D4-E952-5230-7F83-D095C5F77445}"/>
              </a:ext>
            </a:extLst>
          </p:cNvPr>
          <p:cNvCxnSpPr/>
          <p:nvPr/>
        </p:nvCxnSpPr>
        <p:spPr>
          <a:xfrm flipV="1">
            <a:off x="6477673" y="2666884"/>
            <a:ext cx="2098726" cy="637723"/>
          </a:xfrm>
          <a:prstGeom prst="line">
            <a:avLst/>
          </a:prstGeom>
          <a:ln w="22225" cap="rnd">
            <a:solidFill>
              <a:schemeClr val="bg1"/>
            </a:solidFill>
            <a:head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6E5E18CB-1FEA-FD67-F4A1-F13F07526E76}"/>
              </a:ext>
            </a:extLst>
          </p:cNvPr>
          <p:cNvCxnSpPr/>
          <p:nvPr/>
        </p:nvCxnSpPr>
        <p:spPr>
          <a:xfrm>
            <a:off x="6141271" y="3299822"/>
            <a:ext cx="2373342" cy="590201"/>
          </a:xfrm>
          <a:prstGeom prst="line">
            <a:avLst/>
          </a:prstGeom>
          <a:ln w="22225" cap="rnd">
            <a:solidFill>
              <a:schemeClr val="bg1"/>
            </a:solidFill>
            <a:head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16AB2EA-352A-637D-D54F-41C39EC31D12}"/>
                  </a:ext>
                </a:extLst>
              </p:cNvPr>
              <p:cNvSpPr txBox="1"/>
              <p:nvPr/>
            </p:nvSpPr>
            <p:spPr>
              <a:xfrm>
                <a:off x="8198040" y="3758444"/>
                <a:ext cx="35360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zh-CN" altLang="en-US" sz="1600" b="1" dirty="0">
                    <a:solidFill>
                      <a:schemeClr val="tx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描述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zh-CN" altLang="en-US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zh-CN" alt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zh-CN" altLang="en-US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kumimoji="1" lang="en-US" altLang="zh-CN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𝑫𝑲</m:t>
                    </m:r>
                    <m:r>
                      <a:rPr kumimoji="1" lang="en-US" altLang="zh-CN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  <m:sSub>
                      <m:sSubPr>
                        <m:ctrlPr>
                          <a:rPr kumimoji="1" lang="en-US" altLang="zh-C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kumimoji="1" lang="en-US" altLang="zh-C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acc>
                      <m:accPr>
                        <m:chr m:val="̅"/>
                        <m:ctrlPr>
                          <a:rPr kumimoji="1" lang="en-US" altLang="zh-C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</m:acc>
                    <m:acc>
                      <m:accPr>
                        <m:chr m:val="̅"/>
                        <m:ctrlPr>
                          <a:rPr kumimoji="1" lang="en-US" altLang="zh-C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kumimoji="1" lang="en-US" altLang="zh-CN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</m:acc>
                  </m:oMath>
                </a14:m>
                <a:r>
                  <a:rPr kumimoji="1" lang="zh-CN" altLang="en-US" sz="1600" b="1" dirty="0">
                    <a:solidFill>
                      <a:schemeClr val="tx1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转变的相互作用</a:t>
                </a:r>
                <a:endParaRPr kumimoji="1" lang="en-GB" altLang="zh-CN" sz="1600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16AB2EA-352A-637D-D54F-41C39EC31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8040" y="3758444"/>
                <a:ext cx="3536041" cy="338554"/>
              </a:xfrm>
              <a:prstGeom prst="rect">
                <a:avLst/>
              </a:prstGeom>
              <a:blipFill>
                <a:blip r:embed="rId4"/>
                <a:stretch>
                  <a:fillRect l="-714" t="-7407" b="-2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组合 19">
            <a:extLst>
              <a:ext uri="{FF2B5EF4-FFF2-40B4-BE49-F238E27FC236}">
                <a16:creationId xmlns:a16="http://schemas.microsoft.com/office/drawing/2014/main" id="{3D25D1B0-D22A-06B0-04D2-175800BA699A}"/>
              </a:ext>
            </a:extLst>
          </p:cNvPr>
          <p:cNvGrpSpPr/>
          <p:nvPr/>
        </p:nvGrpSpPr>
        <p:grpSpPr>
          <a:xfrm>
            <a:off x="8875823" y="4146473"/>
            <a:ext cx="2081103" cy="970006"/>
            <a:chOff x="8609978" y="2391652"/>
            <a:chExt cx="2081103" cy="970006"/>
          </a:xfrm>
        </p:grpSpPr>
        <p:cxnSp>
          <p:nvCxnSpPr>
            <p:cNvPr id="21" name="直线连接符 20">
              <a:extLst>
                <a:ext uri="{FF2B5EF4-FFF2-40B4-BE49-F238E27FC236}">
                  <a16:creationId xmlns:a16="http://schemas.microsoft.com/office/drawing/2014/main" id="{A2715F1D-2A07-BD72-01EF-C38688AA2CFF}"/>
                </a:ext>
              </a:extLst>
            </p:cNvPr>
            <p:cNvCxnSpPr/>
            <p:nvPr/>
          </p:nvCxnSpPr>
          <p:spPr>
            <a:xfrm flipV="1">
              <a:off x="8879909" y="2497390"/>
              <a:ext cx="1519713" cy="730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线连接符 21">
              <a:extLst>
                <a:ext uri="{FF2B5EF4-FFF2-40B4-BE49-F238E27FC236}">
                  <a16:creationId xmlns:a16="http://schemas.microsoft.com/office/drawing/2014/main" id="{7FDFB996-8DC5-B3E3-323A-6E5820396DBE}"/>
                </a:ext>
              </a:extLst>
            </p:cNvPr>
            <p:cNvCxnSpPr/>
            <p:nvPr/>
          </p:nvCxnSpPr>
          <p:spPr>
            <a:xfrm>
              <a:off x="8879909" y="2497390"/>
              <a:ext cx="1519713" cy="7306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线连接符 22">
              <a:extLst>
                <a:ext uri="{FF2B5EF4-FFF2-40B4-BE49-F238E27FC236}">
                  <a16:creationId xmlns:a16="http://schemas.microsoft.com/office/drawing/2014/main" id="{259505FA-06BD-5A38-E6F9-6614D4E0E8BB}"/>
                </a:ext>
              </a:extLst>
            </p:cNvPr>
            <p:cNvCxnSpPr/>
            <p:nvPr/>
          </p:nvCxnSpPr>
          <p:spPr>
            <a:xfrm>
              <a:off x="8879909" y="2862702"/>
              <a:ext cx="151971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8E91E3DA-F830-E322-5E49-766509E4F765}"/>
                </a:ext>
              </a:extLst>
            </p:cNvPr>
            <p:cNvSpPr/>
            <p:nvPr/>
          </p:nvSpPr>
          <p:spPr>
            <a:xfrm>
              <a:off x="9567765" y="2790702"/>
              <a:ext cx="144000" cy="144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FC0E9A7A-1B00-1662-7C72-032C30B4B903}"/>
                    </a:ext>
                  </a:extLst>
                </p:cNvPr>
                <p:cNvSpPr txBox="1"/>
                <p:nvPr/>
              </p:nvSpPr>
              <p:spPr>
                <a:xfrm>
                  <a:off x="8619596" y="3146214"/>
                  <a:ext cx="17793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sz="1400" b="1" i="1">
                            <a:latin typeface="Cambria Math" panose="02040503050406030204" pitchFamily="18" charset="0"/>
                          </a:rPr>
                          <m:t>𝑲</m:t>
                        </m:r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FC0E9A7A-1B00-1662-7C72-032C30B4B9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9596" y="3146214"/>
                  <a:ext cx="177933" cy="215444"/>
                </a:xfrm>
                <a:prstGeom prst="rect">
                  <a:avLst/>
                </a:prstGeom>
                <a:blipFill>
                  <a:blip r:embed="rId5"/>
                  <a:stretch>
                    <a:fillRect l="-20000" r="-20000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3EE8B82B-38CD-9884-6A25-38687A86B7BD}"/>
                    </a:ext>
                  </a:extLst>
                </p:cNvPr>
                <p:cNvSpPr txBox="1"/>
                <p:nvPr/>
              </p:nvSpPr>
              <p:spPr>
                <a:xfrm>
                  <a:off x="8609978" y="2757622"/>
                  <a:ext cx="17472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kumimoji="1" lang="en-US" altLang="zh-CN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文本框 25">
                  <a:extLst>
                    <a:ext uri="{FF2B5EF4-FFF2-40B4-BE49-F238E27FC236}">
                      <a16:creationId xmlns:a16="http://schemas.microsoft.com/office/drawing/2014/main" id="{CB011F86-135B-CC4B-7A93-A01E03B801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9978" y="2757622"/>
                  <a:ext cx="174728" cy="215444"/>
                </a:xfrm>
                <a:prstGeom prst="rect">
                  <a:avLst/>
                </a:prstGeom>
                <a:blipFill>
                  <a:blip r:embed="rId8"/>
                  <a:stretch>
                    <a:fillRect l="-20000" r="-20000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B8D89E0B-A4F1-4AD0-66D6-4EEC44F0C680}"/>
                    </a:ext>
                  </a:extLst>
                </p:cNvPr>
                <p:cNvSpPr txBox="1"/>
                <p:nvPr/>
              </p:nvSpPr>
              <p:spPr>
                <a:xfrm>
                  <a:off x="8609978" y="2397166"/>
                  <a:ext cx="24788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zh-CN" altLang="en-US" sz="1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kumimoji="1" lang="zh-CN" altLang="en-US" sz="1400" b="1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kumimoji="1" lang="zh-CN" altLang="en-US" sz="1400" b="1" i="1">
                                    <a:latin typeface="Cambria Math" panose="02040503050406030204" pitchFamily="18" charset="0"/>
                                  </a:rPr>
                                  <m:t>𝑫</m:t>
                                </m:r>
                              </m:e>
                            </m:acc>
                          </m:e>
                          <m:sub>
                            <m:r>
                              <a:rPr kumimoji="1" lang="en-US" altLang="zh-CN" sz="14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B8D89E0B-A4F1-4AD0-66D6-4EEC44F0C68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9978" y="2397166"/>
                  <a:ext cx="247888" cy="215444"/>
                </a:xfrm>
                <a:prstGeom prst="rect">
                  <a:avLst/>
                </a:prstGeom>
                <a:blipFill>
                  <a:blip r:embed="rId9"/>
                  <a:stretch>
                    <a:fillRect l="-15000" t="-5556" r="-5000" b="-1111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7CD8146E-D92B-5813-6784-E903EC971BC5}"/>
                    </a:ext>
                  </a:extLst>
                </p:cNvPr>
                <p:cNvSpPr txBox="1"/>
                <p:nvPr/>
              </p:nvSpPr>
              <p:spPr>
                <a:xfrm>
                  <a:off x="10463317" y="3146214"/>
                  <a:ext cx="177933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sz="1400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文本框 27">
                  <a:extLst>
                    <a:ext uri="{FF2B5EF4-FFF2-40B4-BE49-F238E27FC236}">
                      <a16:creationId xmlns:a16="http://schemas.microsoft.com/office/drawing/2014/main" id="{7CD8146E-D92B-5813-6784-E903EC971B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63317" y="3146214"/>
                  <a:ext cx="177933" cy="215444"/>
                </a:xfrm>
                <a:prstGeom prst="rect">
                  <a:avLst/>
                </a:prstGeom>
                <a:blipFill>
                  <a:blip r:embed="rId10"/>
                  <a:stretch>
                    <a:fillRect l="-20000" t="-5556" r="-20000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8AA6DCFE-22DC-0A37-7F1A-92A47BA95553}"/>
                    </a:ext>
                  </a:extLst>
                </p:cNvPr>
                <p:cNvSpPr txBox="1"/>
                <p:nvPr/>
              </p:nvSpPr>
              <p:spPr>
                <a:xfrm>
                  <a:off x="10453699" y="2764239"/>
                  <a:ext cx="17472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acc>
                          <m:accPr>
                            <m:chr m:val="̅"/>
                            <m:ctrlPr>
                              <a:rPr kumimoji="1" lang="en-US" altLang="zh-CN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sz="1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文本框 28">
                  <a:extLst>
                    <a:ext uri="{FF2B5EF4-FFF2-40B4-BE49-F238E27FC236}">
                      <a16:creationId xmlns:a16="http://schemas.microsoft.com/office/drawing/2014/main" id="{AE5AD649-67F1-FEFE-6416-C9CDEDE2FE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53699" y="2764239"/>
                  <a:ext cx="174728" cy="215444"/>
                </a:xfrm>
                <a:prstGeom prst="rect">
                  <a:avLst/>
                </a:prstGeom>
                <a:blipFill>
                  <a:blip r:embed="rId11"/>
                  <a:stretch>
                    <a:fillRect l="-20000" t="-5556" r="-20000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6AFD343B-AEB1-E582-44AA-F4A3874002A7}"/>
                    </a:ext>
                  </a:extLst>
                </p:cNvPr>
                <p:cNvSpPr txBox="1"/>
                <p:nvPr/>
              </p:nvSpPr>
              <p:spPr>
                <a:xfrm>
                  <a:off x="10443193" y="2391652"/>
                  <a:ext cx="24788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kumimoji="1" lang="en-US" altLang="zh-CN" sz="1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sz="1400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kumimoji="1" lang="en-US" altLang="zh-CN" sz="14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</m:oMath>
                    </m:oMathPara>
                  </a14:m>
                  <a:endParaRPr kumimoji="1" lang="zh-CN" altLang="en-US" sz="1400" b="1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6AFD343B-AEB1-E582-44AA-F4A3874002A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3193" y="2391652"/>
                  <a:ext cx="247888" cy="215444"/>
                </a:xfrm>
                <a:prstGeom prst="rect">
                  <a:avLst/>
                </a:prstGeom>
                <a:blipFill>
                  <a:blip r:embed="rId12"/>
                  <a:stretch>
                    <a:fillRect l="-14286" b="-55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7F549B23-01BE-222E-F039-83949CD852EB}"/>
                  </a:ext>
                </a:extLst>
              </p:cNvPr>
              <p:cNvSpPr txBox="1"/>
              <p:nvPr/>
            </p:nvSpPr>
            <p:spPr>
              <a:xfrm>
                <a:off x="4379753" y="2313182"/>
                <a:ext cx="2898870" cy="5722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l-GR" altLang="zh-CN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𝜳</m:t>
                      </m:r>
                      <m:r>
                        <a:rPr kumimoji="1" lang="en-US" altLang="zh-CN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1" lang="en-US" altLang="zh-CN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d>
                        <m:dPr>
                          <m:ctrlPr>
                            <a:rPr kumimoji="1" lang="el-GR" altLang="zh-CN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l-GR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l-GR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𝜳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1" lang="zh-CN" alt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̅"/>
                                      <m:ctrlPr>
                                        <a:rPr kumimoji="1" lang="zh-CN" altLang="en-US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kumimoji="1" lang="zh-CN" altLang="en-US" b="1" i="1">
                                          <a:latin typeface="Cambria Math" panose="02040503050406030204" pitchFamily="18" charset="0"/>
                                        </a:rPr>
                                        <m:t>𝑫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kumimoji="1" lang="en-US" altLang="zh-CN" b="1" i="1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  <m:r>
                                <a:rPr kumimoji="1" lang="en-US" altLang="zh-CN" b="1" i="1">
                                  <a:latin typeface="Cambria Math" panose="02040503050406030204" pitchFamily="18" charset="0"/>
                                </a:rPr>
                                <m:t>𝑫𝑲</m:t>
                              </m:r>
                            </m:sub>
                          </m:sSub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𝑪</m:t>
                          </m:r>
                          <m:r>
                            <a:rPr kumimoji="1" lang="zh-CN" alt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kumimoji="1" lang="el-GR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l-GR" altLang="zh-CN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𝜳</m:t>
                              </m:r>
                            </m:e>
                            <m:sub>
                              <m:sSub>
                                <m:sSubPr>
                                  <m:ctrlPr>
                                    <a:rPr kumimoji="1" lang="en-US" altLang="zh-CN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1" i="1"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</m:e>
                                <m:sub>
                                  <m:r>
                                    <a:rPr kumimoji="1" lang="en-US" altLang="zh-CN" b="1" i="1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  <m:acc>
                                <m:accPr>
                                  <m:chr m:val="̅"/>
                                  <m:ctrlPr>
                                    <a:rPr kumimoji="1" lang="en-US" altLang="zh-CN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b="1" i="1"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</m:e>
                              </m:acc>
                              <m:acc>
                                <m:accPr>
                                  <m:chr m:val="̅"/>
                                  <m:ctrlPr>
                                    <a:rPr kumimoji="1" lang="en-US" altLang="zh-CN" b="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zh-CN" b="1" i="1">
                                      <a:latin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</m:acc>
                            </m:sub>
                            <m:sup>
                              <m:r>
                                <a:rPr kumimoji="1" lang="en-US" altLang="zh-CN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kumimoji="1" lang="zh-CN" alt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7F549B23-01BE-222E-F039-83949CD85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753" y="2313182"/>
                <a:ext cx="2898870" cy="572273"/>
              </a:xfrm>
              <a:prstGeom prst="rect">
                <a:avLst/>
              </a:prstGeom>
              <a:blipFill>
                <a:blip r:embed="rId13"/>
                <a:stretch>
                  <a:fillRect l="-1304" t="-2128" b="-85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E3294434-640C-A62C-8E46-714DB7774258}"/>
                  </a:ext>
                </a:extLst>
              </p:cNvPr>
              <p:cNvSpPr txBox="1"/>
              <p:nvPr/>
            </p:nvSpPr>
            <p:spPr>
              <a:xfrm>
                <a:off x="817435" y="1541973"/>
                <a:ext cx="457033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zh-CN" altLang="en-US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kumimoji="1" lang="zh-CN" altLang="en-US" b="1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zh-CN" altLang="en-US" b="1" i="1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</m:e>
                      <m:sub>
                        <m: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kumimoji="1" lang="en-US" altLang="zh-CN" b="1" i="1" smtClean="0">
                        <a:latin typeface="Cambria Math" panose="02040503050406030204" pitchFamily="18" charset="0"/>
                      </a:rPr>
                      <m:t>𝑫𝑲</m:t>
                    </m:r>
                    <m:d>
                      <m:dPr>
                        <m:ctrlPr>
                          <a:rPr kumimoji="1" lang="en-US" altLang="zh-CN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sub>
                        </m:sSub>
                        <m:acc>
                          <m:accPr>
                            <m:chr m:val="̅"/>
                            <m:ctrlP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</m:acc>
                        <m:acc>
                          <m:accPr>
                            <m:chr m:val="̅"/>
                            <m:ctrlP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kumimoji="1" lang="en-US" altLang="zh-CN" b="1" i="1" smtClean="0">
                                <a:latin typeface="Cambria Math" panose="02040503050406030204" pitchFamily="18" charset="0"/>
                              </a:rPr>
                              <m:t>𝑲</m:t>
                            </m:r>
                          </m:e>
                        </m:acc>
                      </m:e>
                    </m:d>
                    <m:r>
                      <a:rPr kumimoji="1" lang="zh-CN" altLang="en-US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CN" altLang="en-US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的 </a:t>
                </a:r>
                <a14:m>
                  <m:oMath xmlns:m="http://schemas.openxmlformats.org/officeDocument/2006/math">
                    <m:r>
                      <a:rPr lang="en-GB" altLang="zh-CN" b="1" i="1" dirty="0" smtClean="0">
                        <a:solidFill>
                          <a:schemeClr val="tx1"/>
                        </a:solidFill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</a:rPr>
                      <m:t>𝑪</m:t>
                    </m:r>
                  </m:oMath>
                </a14:m>
                <a:r>
                  <a:rPr lang="en-GB" altLang="zh-CN" b="1" dirty="0">
                    <a:solidFill>
                      <a:schemeClr val="tx1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-</a:t>
                </a:r>
                <a:r>
                  <a:rPr lang="zh-CN" altLang="en-GB" b="1" dirty="0">
                    <a:solidFill>
                      <a:schemeClr val="tx1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宇称</a:t>
                </a:r>
                <a:r>
                  <a:rPr lang="zh-CN" altLang="en-US" b="1" dirty="0">
                    <a:solidFill>
                      <a:schemeClr val="tx1"/>
                    </a:solidFill>
                    <a:effectLst/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本征态</a:t>
                </a:r>
                <a:endParaRPr lang="en-GB" altLang="zh-CN" b="1" dirty="0">
                  <a:solidFill>
                    <a:schemeClr val="tx1"/>
                  </a:solidFill>
                  <a:effectLst/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E3294434-640C-A62C-8E46-714DB7774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435" y="1541973"/>
                <a:ext cx="4570334" cy="369332"/>
              </a:xfrm>
              <a:prstGeom prst="rect">
                <a:avLst/>
              </a:prstGeom>
              <a:blipFill>
                <a:blip r:embed="rId14"/>
                <a:stretch>
                  <a:fillRect l="-831" t="-6667" b="-2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C3545FA4-88CE-774A-923F-5F562ED54626}"/>
                  </a:ext>
                </a:extLst>
              </p:cNvPr>
              <p:cNvSpPr txBox="1"/>
              <p:nvPr/>
            </p:nvSpPr>
            <p:spPr>
              <a:xfrm>
                <a:off x="3135926" y="4094194"/>
                <a:ext cx="38004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kumimoji="1" lang="zh-CN" alt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kumimoji="1" lang="en-US" altLang="zh-CN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1" lang="zh-CN" alt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kumimoji="1" lang="en-US" altLang="zh-CN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kumimoji="1" lang="en-US" altLang="zh-CN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p>
                          <m:r>
                            <a:rPr kumimoji="1" lang="en-US" altLang="zh-CN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kumimoji="1" lang="zh-CN" alt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kumimoji="1" lang="en-US" altLang="zh-CN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zh-CN" alt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sSub>
                        <m:sSubPr>
                          <m:ctrlP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kumimoji="1" lang="en-US" altLang="zh-CN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kumimoji="1" lang="en-US" altLang="zh-CN" b="1" i="1" smtClean="0">
                              <a:solidFill>
                                <a:srgbClr val="1F5BAC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kumimoji="1" lang="zh-CN" altLang="en-US" b="1" i="1" smtClean="0">
                          <a:solidFill>
                            <a:srgbClr val="1F5BAC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kumimoji="1" lang="en-US" altLang="zh-CN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zh-CN" alt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kumimoji="1"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kumimoji="1" lang="en-US" altLang="zh-CN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</m:oMath>
                  </m:oMathPara>
                </a14:m>
                <a:endParaRPr kumimoji="1" lang="zh-CN" alt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C3545FA4-88CE-774A-923F-5F562ED54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926" y="4094194"/>
                <a:ext cx="3800463" cy="276999"/>
              </a:xfrm>
              <a:prstGeom prst="rect">
                <a:avLst/>
              </a:prstGeom>
              <a:blipFill>
                <a:blip r:embed="rId15"/>
                <a:stretch>
                  <a:fillRect l="-664" t="-8696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左大括号 33">
            <a:extLst>
              <a:ext uri="{FF2B5EF4-FFF2-40B4-BE49-F238E27FC236}">
                <a16:creationId xmlns:a16="http://schemas.microsoft.com/office/drawing/2014/main" id="{B3A902A8-0EFC-C9A1-A9C6-811B7204A0A3}"/>
              </a:ext>
            </a:extLst>
          </p:cNvPr>
          <p:cNvSpPr/>
          <p:nvPr/>
        </p:nvSpPr>
        <p:spPr>
          <a:xfrm rot="16200000">
            <a:off x="5510261" y="4146236"/>
            <a:ext cx="180089" cy="849226"/>
          </a:xfrm>
          <a:prstGeom prst="leftBrace">
            <a:avLst>
              <a:gd name="adj1" fmla="val 45724"/>
              <a:gd name="adj2" fmla="val 50000"/>
            </a:avLst>
          </a:prstGeom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BBF8924A-99F2-CB37-8257-75C9172657A4}"/>
              </a:ext>
            </a:extLst>
          </p:cNvPr>
          <p:cNvSpPr txBox="1"/>
          <p:nvPr/>
        </p:nvSpPr>
        <p:spPr>
          <a:xfrm>
            <a:off x="4797916" y="4676911"/>
            <a:ext cx="1611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两体相互作用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F8B0DCDD-553D-9B0C-7751-83A5E14C3C17}"/>
              </a:ext>
            </a:extLst>
          </p:cNvPr>
          <p:cNvSpPr txBox="1"/>
          <p:nvPr/>
        </p:nvSpPr>
        <p:spPr>
          <a:xfrm>
            <a:off x="817435" y="3202343"/>
            <a:ext cx="2608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三体系统的哈密顿量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E76711B4-091E-F5AF-2F09-6D19365D1776}"/>
                  </a:ext>
                </a:extLst>
              </p:cNvPr>
              <p:cNvSpPr txBox="1"/>
              <p:nvPr/>
            </p:nvSpPr>
            <p:spPr>
              <a:xfrm>
                <a:off x="405859" y="752272"/>
                <a:ext cx="665118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Wingdings" pitchFamily="2" charset="2"/>
                  <a:buChar char="p"/>
                </a:pPr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在具有确定 </a:t>
                </a:r>
                <a14:m>
                  <m:oMath xmlns:m="http://schemas.openxmlformats.org/officeDocument/2006/math">
                    <m:r>
                      <a:rPr kumimoji="1" lang="en-US" altLang="zh-CN" sz="2400" b="1" i="1" dirty="0" smtClean="0"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kumimoji="1" lang="zh-CN" altLang="en-US" sz="2400" b="1" dirty="0"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宇称的三强子系统中研究三体力</a:t>
                </a: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E76711B4-091E-F5AF-2F09-6D19365D17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859" y="752272"/>
                <a:ext cx="6651180" cy="461665"/>
              </a:xfrm>
              <a:prstGeom prst="rect">
                <a:avLst/>
              </a:prstGeom>
              <a:blipFill>
                <a:blip r:embed="rId16"/>
                <a:stretch>
                  <a:fillRect l="-1336" t="-10811" r="-1145" b="-29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任意形状 3">
            <a:extLst>
              <a:ext uri="{FF2B5EF4-FFF2-40B4-BE49-F238E27FC236}">
                <a16:creationId xmlns:a16="http://schemas.microsoft.com/office/drawing/2014/main" id="{405C856E-E6B7-F49F-5D83-1ECDCEF8E562}"/>
              </a:ext>
            </a:extLst>
          </p:cNvPr>
          <p:cNvSpPr/>
          <p:nvPr/>
        </p:nvSpPr>
        <p:spPr>
          <a:xfrm>
            <a:off x="366674" y="60832"/>
            <a:ext cx="1530365" cy="491770"/>
          </a:xfrm>
          <a:custGeom>
            <a:avLst/>
            <a:gdLst>
              <a:gd name="connsiteX0" fmla="*/ 0 w 4317011"/>
              <a:gd name="connsiteY0" fmla="*/ 0 h 492968"/>
              <a:gd name="connsiteX1" fmla="*/ 602518 w 4317011"/>
              <a:gd name="connsiteY1" fmla="*/ 0 h 492968"/>
              <a:gd name="connsiteX2" fmla="*/ 3960977 w 4317011"/>
              <a:gd name="connsiteY2" fmla="*/ 0 h 492968"/>
              <a:gd name="connsiteX3" fmla="*/ 4070527 w 4317011"/>
              <a:gd name="connsiteY3" fmla="*/ 0 h 492968"/>
              <a:gd name="connsiteX4" fmla="*/ 4317011 w 4317011"/>
              <a:gd name="connsiteY4" fmla="*/ 246484 h 492968"/>
              <a:gd name="connsiteX5" fmla="*/ 4070527 w 4317011"/>
              <a:gd name="connsiteY5" fmla="*/ 492968 h 492968"/>
              <a:gd name="connsiteX6" fmla="*/ 3960977 w 4317011"/>
              <a:gd name="connsiteY6" fmla="*/ 492968 h 492968"/>
              <a:gd name="connsiteX7" fmla="*/ 602518 w 4317011"/>
              <a:gd name="connsiteY7" fmla="*/ 492968 h 492968"/>
              <a:gd name="connsiteX8" fmla="*/ 0 w 4317011"/>
              <a:gd name="connsiteY8" fmla="*/ 492968 h 492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17011" h="492968">
                <a:moveTo>
                  <a:pt x="0" y="0"/>
                </a:moveTo>
                <a:lnTo>
                  <a:pt x="602518" y="0"/>
                </a:lnTo>
                <a:lnTo>
                  <a:pt x="3960977" y="0"/>
                </a:lnTo>
                <a:lnTo>
                  <a:pt x="4070527" y="0"/>
                </a:lnTo>
                <a:cubicBezTo>
                  <a:pt x="4206656" y="0"/>
                  <a:pt x="4317011" y="110355"/>
                  <a:pt x="4317011" y="246484"/>
                </a:cubicBezTo>
                <a:cubicBezTo>
                  <a:pt x="4317011" y="382613"/>
                  <a:pt x="4206656" y="492968"/>
                  <a:pt x="4070527" y="492968"/>
                </a:cubicBezTo>
                <a:lnTo>
                  <a:pt x="3960977" y="492968"/>
                </a:lnTo>
                <a:lnTo>
                  <a:pt x="602518" y="492968"/>
                </a:lnTo>
                <a:lnTo>
                  <a:pt x="0" y="492968"/>
                </a:lnTo>
                <a:close/>
              </a:path>
            </a:pathLst>
          </a:custGeom>
          <a:solidFill>
            <a:srgbClr val="1F5BAC"/>
          </a:solidFill>
          <a:ln>
            <a:solidFill>
              <a:srgbClr val="1F5B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Calibri" panose="020F0502020204030204" charset="0"/>
                <a:ea typeface="微软雅黑" panose="020B0503020204020204" charset="-122"/>
                <a:cs typeface="Calibri" panose="020F0502020204030204" charset="0"/>
                <a:sym typeface="+mn-ea"/>
              </a:rPr>
              <a:t>研究背景</a:t>
            </a:r>
            <a:endParaRPr kumimoji="1" lang="zh-CN" altLang="en-US" sz="2400" b="1" dirty="0">
              <a:solidFill>
                <a:schemeClr val="bg1"/>
              </a:solidFill>
              <a:latin typeface="SimHei" panose="02010609060101010101" pitchFamily="49" charset="-122"/>
              <a:ea typeface="SimHei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0FE074D-0845-5526-7C94-C1ABACA17534}"/>
              </a:ext>
            </a:extLst>
          </p:cNvPr>
          <p:cNvSpPr txBox="1"/>
          <p:nvPr/>
        </p:nvSpPr>
        <p:spPr>
          <a:xfrm>
            <a:off x="2027822" y="81720"/>
            <a:ext cx="47430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1F5BAC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强子系统中的三体力机制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7898A41-9DF1-B573-188A-EE81B7ACFB71}"/>
                  </a:ext>
                </a:extLst>
              </p:cNvPr>
              <p:cNvSpPr txBox="1"/>
              <p:nvPr/>
            </p:nvSpPr>
            <p:spPr>
              <a:xfrm>
                <a:off x="2027822" y="5722097"/>
                <a:ext cx="43588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Wingdings" pitchFamily="2" charset="2"/>
                  <a:buChar char="ü"/>
                </a:pPr>
                <a14:m>
                  <m:oMath xmlns:m="http://schemas.openxmlformats.org/officeDocument/2006/math">
                    <m:r>
                      <a:rPr kumimoji="1" lang="en-US" altLang="zh-CN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r>
                  <a:rPr kumimoji="1" lang="zh-CN" altLang="en-US" sz="2000" b="1" dirty="0">
                    <a:solidFill>
                      <a:srgbClr val="C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</a:rPr>
                  <a:t> 宇称变换能够自然地引入三体力</a:t>
                </a:r>
                <a:endParaRPr kumimoji="1" lang="zh-CN" altLang="en-US" sz="2000" b="1" dirty="0">
                  <a:solidFill>
                    <a:schemeClr val="tx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7898A41-9DF1-B573-188A-EE81B7ACFB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822" y="5722097"/>
                <a:ext cx="4358886" cy="400110"/>
              </a:xfrm>
              <a:prstGeom prst="rect">
                <a:avLst/>
              </a:prstGeom>
              <a:blipFill>
                <a:blip r:embed="rId17"/>
                <a:stretch>
                  <a:fillRect l="-1159" t="-9375" r="-290" b="-28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左大括号 11">
            <a:extLst>
              <a:ext uri="{FF2B5EF4-FFF2-40B4-BE49-F238E27FC236}">
                <a16:creationId xmlns:a16="http://schemas.microsoft.com/office/drawing/2014/main" id="{CB9ED477-DC52-5E97-A971-4655BA10A1A7}"/>
              </a:ext>
            </a:extLst>
          </p:cNvPr>
          <p:cNvSpPr/>
          <p:nvPr/>
        </p:nvSpPr>
        <p:spPr>
          <a:xfrm rot="16200000">
            <a:off x="4045392" y="4174108"/>
            <a:ext cx="172844" cy="728474"/>
          </a:xfrm>
          <a:prstGeom prst="leftBrace">
            <a:avLst>
              <a:gd name="adj1" fmla="val 45724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76B2C30-85A6-9B4D-8579-AB4C850D9AE2}"/>
              </a:ext>
            </a:extLst>
          </p:cNvPr>
          <p:cNvSpPr txBox="1"/>
          <p:nvPr/>
        </p:nvSpPr>
        <p:spPr>
          <a:xfrm>
            <a:off x="3797637" y="4676588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动能</a:t>
            </a:r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183D7884-422E-C3DD-C25A-54FF109EC969}"/>
              </a:ext>
            </a:extLst>
          </p:cNvPr>
          <p:cNvCxnSpPr>
            <a:cxnSpLocks/>
          </p:cNvCxnSpPr>
          <p:nvPr/>
        </p:nvCxnSpPr>
        <p:spPr>
          <a:xfrm>
            <a:off x="7216838" y="4255464"/>
            <a:ext cx="460304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2D846F2D-3DD1-31AC-5254-FE95AC263015}"/>
              </a:ext>
            </a:extLst>
          </p:cNvPr>
          <p:cNvSpPr txBox="1"/>
          <p:nvPr/>
        </p:nvSpPr>
        <p:spPr>
          <a:xfrm>
            <a:off x="2049286" y="6184750"/>
            <a:ext cx="5602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kumimoji="1"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强子种类丰富，</a:t>
            </a:r>
            <a:r>
              <a:rPr lang="zh-CN" altLang="en-US" sz="2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</a:rPr>
              <a:t>可筛选三体力效应显著的体系</a:t>
            </a:r>
            <a:endParaRPr kumimoji="1" lang="zh-CN" altLang="en-US" sz="2000" b="1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圆角矩形 10">
            <a:extLst>
              <a:ext uri="{FF2B5EF4-FFF2-40B4-BE49-F238E27FC236}">
                <a16:creationId xmlns:a16="http://schemas.microsoft.com/office/drawing/2014/main" id="{4EBB34B0-72B4-EE01-3FE2-F0CFD579052D}"/>
              </a:ext>
            </a:extLst>
          </p:cNvPr>
          <p:cNvSpPr/>
          <p:nvPr/>
        </p:nvSpPr>
        <p:spPr>
          <a:xfrm>
            <a:off x="8081318" y="3670544"/>
            <a:ext cx="3677477" cy="1627130"/>
          </a:xfrm>
          <a:prstGeom prst="roundRect">
            <a:avLst>
              <a:gd name="adj" fmla="val 11558"/>
            </a:avLst>
          </a:pr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6831EE1-80F6-D17E-1D5F-2DF57FD8B31D}"/>
              </a:ext>
            </a:extLst>
          </p:cNvPr>
          <p:cNvSpPr txBox="1"/>
          <p:nvPr/>
        </p:nvSpPr>
        <p:spPr>
          <a:xfrm>
            <a:off x="9395028" y="3265212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三体力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440184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mU4MGFmNzQ4MmM2ZTgzNDA2YjA0ZDk1YjEwZjExMTgifQ=="/>
  <p:tag name="KSO_WPP_MARK_KEY" val="482c6453-c35e-455e-ac44-63c8e3e9143d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PECIAL_SOURCE" val="bdnul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模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38133</TotalTime>
  <Words>2878</Words>
  <Application>Microsoft Macintosh PowerPoint</Application>
  <PresentationFormat>宽屏</PresentationFormat>
  <Paragraphs>567</Paragraphs>
  <Slides>24</Slides>
  <Notes>24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6" baseType="lpstr">
      <vt:lpstr>等线</vt:lpstr>
      <vt:lpstr>SimHei</vt:lpstr>
      <vt:lpstr>KaiTi</vt:lpstr>
      <vt:lpstr>宋体</vt:lpstr>
      <vt:lpstr>Microsoft YaHei</vt:lpstr>
      <vt:lpstr>Microsoft YaHei</vt:lpstr>
      <vt:lpstr>Arial</vt:lpstr>
      <vt:lpstr>Calibri</vt:lpstr>
      <vt:lpstr>Cambria Math</vt:lpstr>
      <vt:lpstr>Times New Roman</vt:lpstr>
      <vt:lpstr>Wingdings</vt:lpstr>
      <vt:lpstr>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O870</cp:lastModifiedBy>
  <cp:revision>3216</cp:revision>
  <cp:lastPrinted>2024-08-02T09:07:07Z</cp:lastPrinted>
  <dcterms:created xsi:type="dcterms:W3CDTF">2022-09-15T10:05:00Z</dcterms:created>
  <dcterms:modified xsi:type="dcterms:W3CDTF">2026-08-20T01:01:53Z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7C1B3F18AF014EF2AD7069999BE54EA5</vt:lpwstr>
  </property>
  <property fmtid="{D5CDD505-2E9C-101B-9397-08002B2CF9AE}" pid="3" name="KSOProductBuildVer">
    <vt:lpwstr>2052-11.1.0.12980</vt:lpwstr>
  </property>
</Properties>
</file>