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8" r:id="rId2"/>
  </p:sldMasterIdLst>
  <p:notesMasterIdLst>
    <p:notesMasterId r:id="rId24"/>
  </p:notesMasterIdLst>
  <p:sldIdLst>
    <p:sldId id="363" r:id="rId3"/>
    <p:sldId id="271" r:id="rId4"/>
    <p:sldId id="366" r:id="rId5"/>
    <p:sldId id="414" r:id="rId6"/>
    <p:sldId id="485" r:id="rId7"/>
    <p:sldId id="463" r:id="rId8"/>
    <p:sldId id="464" r:id="rId9"/>
    <p:sldId id="465" r:id="rId10"/>
    <p:sldId id="466" r:id="rId11"/>
    <p:sldId id="467" r:id="rId12"/>
    <p:sldId id="468" r:id="rId13"/>
    <p:sldId id="469" r:id="rId14"/>
    <p:sldId id="486" r:id="rId15"/>
    <p:sldId id="487" r:id="rId16"/>
    <p:sldId id="473" r:id="rId17"/>
    <p:sldId id="474" r:id="rId18"/>
    <p:sldId id="475" r:id="rId19"/>
    <p:sldId id="476" r:id="rId20"/>
    <p:sldId id="478" r:id="rId21"/>
    <p:sldId id="483" r:id="rId22"/>
    <p:sldId id="462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7A1"/>
    <a:srgbClr val="FFFFFF"/>
    <a:srgbClr val="2E75B6"/>
    <a:srgbClr val="E5E5E6"/>
    <a:srgbClr val="005D89"/>
    <a:srgbClr val="003893"/>
    <a:srgbClr val="0D4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132" autoAdjust="0"/>
  </p:normalViewPr>
  <p:slideViewPr>
    <p:cSldViewPr snapToGrid="0">
      <p:cViewPr varScale="1">
        <p:scale>
          <a:sx n="100" d="100"/>
          <a:sy n="100" d="100"/>
        </p:scale>
        <p:origin x="260" y="68"/>
      </p:cViewPr>
      <p:guideLst/>
    </p:cSldViewPr>
  </p:slideViewPr>
  <p:outlineViewPr>
    <p:cViewPr>
      <p:scale>
        <a:sx n="33" d="100"/>
        <a:sy n="33" d="100"/>
      </p:scale>
      <p:origin x="0" y="-6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C1CCB-7E50-4432-9B90-E71B57E7CD28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1B920-2963-4642-9ABA-D223F7D09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21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1B920-2963-4642-9ABA-D223F7D09EB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84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15C117-C0D3-478F-A650-DDB9633867F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60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1B920-2963-4642-9ABA-D223F7D09EB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927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A39791-B57A-8348-CD6C-E014D42C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9157564-D40A-6F91-AB55-BD283433E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7F84B25-6FF4-A38D-A08D-3F4821EA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848-A425-4176-BE2C-FA7A9AA5B706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8F498C-EA23-DECA-C8A1-C976EAD07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A1753E-1AC2-6743-4D7F-F40714F5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 baseline="0"/>
            </a:lvl1pPr>
          </a:lstStyle>
          <a:p>
            <a:fld id="{94E020D2-E016-4DFA-9233-E593B6DE9BD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97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F91DF8-EA40-0E00-DE10-E121CC198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84E33D-CCE0-A229-BC15-F03AD2E29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051B4A-EB91-9F92-C6E6-2358E5A40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60E639-9BC5-69C7-7DA2-6A669CF87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AABD-D7E0-4519-8704-E1E4495980F0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F0B0288-62F8-D3C7-6774-E3297F1BF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430DFC-E26B-F80F-BF66-9F6FBFD9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93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CEB11A-2BD0-1A36-E38A-012C23DEF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AC6DD8E-57ED-630E-3788-74E5AF690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1FE4016-619D-E017-88B5-AD7AA1A02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11D4E2C-3F30-63AC-959D-5161083C6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0613-FC61-4813-8411-84FD228F2309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D92DB6-B23A-5234-957B-BED589A3D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5F3DB6-0D17-5EAB-95D1-693DAD90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6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044714-3102-C82E-8FEC-6F11A1EB8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0EF695-3EC5-1EFA-BE33-FBDE29EF7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2B8D08-7548-7BCA-625C-C5B24823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59A-39A3-43D5-894A-66CB7CA66B60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BA1ED8-7238-7822-4BA1-985171AEA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90F6F9-D38F-40BC-99CB-0EA635F17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63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3584FAF-718D-A5E9-A73B-06596826B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110DFD-2E6F-89C1-A92B-1CCDBB4D3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8114F5-2BAC-CA31-EAAA-B1F56506A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B5212-67CB-49C1-BDA2-E8EC8948CF8E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403D18-686B-F873-C8DC-38B251A9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75C0E8-8364-1269-B2E9-EC693DAB2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80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160D1C33-BEBD-457D-8305-3D9FD1FE61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56063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78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9401-49A5-4516-A68F-54744A6B47CE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9A888-F0A6-497F-A203-744BF10280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14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3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3648F-ECCB-49D0-BE73-65BC5D60DA0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34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E969A5-DF0B-435A-9EBC-4D75257E6FE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039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35636-83C0-4C10-B338-74B845BC63E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107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91EA02-1964-0F82-E23F-E73720D1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E17A-5A1D-4B8B-B5E8-63896D225754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4F6837-E3F5-FEDE-4F52-5192AD12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4395A1-E386-1D28-3C9E-79DC903C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 baseline="0"/>
            </a:lvl1pPr>
          </a:lstStyle>
          <a:p>
            <a:fld id="{94E020D2-E016-4DFA-9233-E593B6DE9BD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86EDEAD-5336-745E-E6CC-4DF82B79C628}"/>
              </a:ext>
            </a:extLst>
          </p:cNvPr>
          <p:cNvCxnSpPr/>
          <p:nvPr userDrawn="1"/>
        </p:nvCxnSpPr>
        <p:spPr>
          <a:xfrm flipV="1">
            <a:off x="856630" y="886174"/>
            <a:ext cx="10800000" cy="0"/>
          </a:xfrm>
          <a:prstGeom prst="line">
            <a:avLst/>
          </a:prstGeom>
          <a:ln w="19050">
            <a:solidFill>
              <a:srgbClr val="005D8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86306215-B233-CCA6-51F0-56F554AC4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100" y="318249"/>
            <a:ext cx="7598634" cy="606425"/>
          </a:xfrm>
        </p:spPr>
        <p:txBody>
          <a:bodyPr>
            <a:normAutofit/>
          </a:bodyPr>
          <a:lstStyle>
            <a:lvl1pPr marL="0" indent="0">
              <a:buNone/>
              <a:defRPr sz="3200" b="1" baseline="0">
                <a:solidFill>
                  <a:srgbClr val="005D89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请输入标题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5670110-5634-8F34-F4AC-4F31B09F3F8B}"/>
              </a:ext>
            </a:extLst>
          </p:cNvPr>
          <p:cNvSpPr/>
          <p:nvPr userDrawn="1"/>
        </p:nvSpPr>
        <p:spPr>
          <a:xfrm>
            <a:off x="0" y="348217"/>
            <a:ext cx="461304" cy="537957"/>
          </a:xfrm>
          <a:prstGeom prst="rect">
            <a:avLst/>
          </a:prstGeom>
          <a:solidFill>
            <a:srgbClr val="005D89"/>
          </a:solidFill>
          <a:ln>
            <a:solidFill>
              <a:srgbClr val="005D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489AEEF8-0701-0AB7-E10D-1678C1FBE888}"/>
              </a:ext>
            </a:extLst>
          </p:cNvPr>
          <p:cNvSpPr/>
          <p:nvPr userDrawn="1"/>
        </p:nvSpPr>
        <p:spPr>
          <a:xfrm>
            <a:off x="461304" y="348217"/>
            <a:ext cx="408646" cy="546492"/>
          </a:xfrm>
          <a:prstGeom prst="rtTriangle">
            <a:avLst/>
          </a:prstGeom>
          <a:solidFill>
            <a:srgbClr val="005D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62E9B7B4-9AA6-10F2-AAE7-41D78368A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068403"/>
            <a:ext cx="10818430" cy="5245769"/>
          </a:xfrm>
        </p:spPr>
        <p:txBody>
          <a:bodyPr/>
          <a:lstStyle>
            <a:lvl1pPr>
              <a:lnSpc>
                <a:spcPct val="150000"/>
              </a:lnSpc>
              <a:defRPr baseline="0"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请输入内容</a:t>
            </a:r>
          </a:p>
        </p:txBody>
      </p:sp>
      <p:pic>
        <p:nvPicPr>
          <p:cNvPr id="3" name="图片 2" descr="logo2">
            <a:extLst>
              <a:ext uri="{FF2B5EF4-FFF2-40B4-BE49-F238E27FC236}">
                <a16:creationId xmlns:a16="http://schemas.microsoft.com/office/drawing/2014/main" id="{045A82EF-FAE0-A85F-BD55-809D3D6E0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1022" y="385894"/>
            <a:ext cx="2782570" cy="4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7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B0FAA-ED3D-48DA-A448-70285C6AC45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18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6EA2F-9CED-4147-937A-ABCFC490D4F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9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A432B-8B31-4788-87C3-1FE6DA6823E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89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6840D-4EEA-4356-873C-5562FB90396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197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2CAFD-9E1F-42F2-81A6-1BEABB5FBEC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76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64BE1-8603-42B5-ABFC-41FCD102D04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197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7F98D-7630-44BF-92AF-F60B6E4BC5B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136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F11B7-82FC-414A-B247-956859157F4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26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57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5C18468-65C0-EEFD-90D3-0F7BF2A57B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91EA02-1964-0F82-E23F-E73720D1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0A9B-A32C-433F-A781-29EDB4B0A243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4F6837-E3F5-FEDE-4F52-5192AD12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4395A1-E386-1D28-3C9E-79DC903C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 baseline="0"/>
            </a:lvl1pPr>
          </a:lstStyle>
          <a:p>
            <a:fld id="{94E020D2-E016-4DFA-9233-E593B6DE9BD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86EDEAD-5336-745E-E6CC-4DF82B79C628}"/>
              </a:ext>
            </a:extLst>
          </p:cNvPr>
          <p:cNvCxnSpPr/>
          <p:nvPr userDrawn="1"/>
        </p:nvCxnSpPr>
        <p:spPr>
          <a:xfrm flipV="1">
            <a:off x="0" y="924674"/>
            <a:ext cx="1170000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logo2">
            <a:extLst>
              <a:ext uri="{FF2B5EF4-FFF2-40B4-BE49-F238E27FC236}">
                <a16:creationId xmlns:a16="http://schemas.microsoft.com/office/drawing/2014/main" id="{045A82EF-FAE0-A85F-BD55-809D3D6E0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17430" y="282485"/>
            <a:ext cx="2782570" cy="413385"/>
          </a:xfrm>
          <a:prstGeom prst="rect">
            <a:avLst/>
          </a:prstGeom>
        </p:spPr>
      </p:pic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86306215-B233-CCA6-51F0-56F554AC4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367" y="185964"/>
            <a:ext cx="8568673" cy="606425"/>
          </a:xfrm>
        </p:spPr>
        <p:txBody>
          <a:bodyPr>
            <a:normAutofit/>
          </a:bodyPr>
          <a:lstStyle>
            <a:lvl1pPr marL="0" indent="0">
              <a:buNone/>
              <a:defRPr sz="3600" b="1" baseline="0"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请输入标题</a:t>
            </a:r>
          </a:p>
        </p:txBody>
      </p:sp>
    </p:spTree>
    <p:extLst>
      <p:ext uri="{BB962C8B-B14F-4D97-AF65-F5344CB8AC3E}">
        <p14:creationId xmlns:p14="http://schemas.microsoft.com/office/powerpoint/2010/main" val="273973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1B1F62-F95A-C801-9F2D-E257627B4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95E0E35-9B99-C742-315A-057F4021D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1F87-7D90-4107-8285-A70FC372CC71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30FE39D-E27B-7793-82A1-F6954AF4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4688B52-8381-957F-0509-303E790F9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4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4AD169-ED4A-BA16-C46F-031D96A66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A7049F9-9967-AE75-FA0E-73E552541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440DC1-0988-D3A5-C187-569238200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8EF99-3DA8-4748-A273-87224F18411C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552CEF-8C76-CCDC-2E19-41D700B9D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CDB03B-BC0C-D022-5712-788E95B8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085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36BE57-EB92-BAA2-FD20-7C293B3B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41D3E0-431D-56C3-29AE-78186811D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CD1E01-B591-32AD-01EC-41F37B008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0CEA894-A5E9-9D12-C0F2-DC38750D7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4497-F705-492F-9AE6-4BBA0CDB115E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08B78A-1008-3461-0035-14AEC305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F5E0A9-ACFC-2FC8-E0B7-46398255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95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9F5CDB-BD75-F43F-A22B-1B5F6526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25EBC2-D6C0-AB25-716D-AE296CA33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18229FE-FE81-B15F-C93E-4F9AE2A25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65CAA47-033D-7EF0-4187-7544C604D1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6B7B7E6-30C4-0DF2-54FE-ECD6F15189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C6989F-FE4B-003D-65D3-E7618772A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242B3-F403-448A-8FE9-6DF5C1FE29C6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0FBD19A-0A2C-1B0A-561E-0655B685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2A91A5E-ADF2-630E-5C3B-D122D3F2C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46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728E0F-9417-BD7D-549B-CCF713A0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1BBAB4F-83F5-90CD-E127-D4F8F813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89AE-FB05-443F-8E74-E0D3A5F75517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BF8B76E-B8D4-3A13-258A-967FC46E5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0A74D9D-50B7-56DE-31A9-065426A57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18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D60585F-11B9-1276-7EE0-C8FB9BAA6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4953-F1B7-41A3-AA2C-E99F76337FF5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BCF1D58-1740-D4F5-5AA6-70B085D48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061F60E-7B31-5AB9-7FF1-E91F4493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97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94E0119-EB74-EDEF-4588-6871736A6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A24EB9-6135-349D-A4C9-8FEA1F9D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A0ABAB-ECD9-4C87-1EA7-8C38D36FF4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3835E-410B-41A8-A351-A0928815EC8E}" type="datetime1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D0EB7C-C520-3C65-D73B-B2E2C3958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22BE6D-B08B-63A2-FBCD-E9FA401A6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8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4" r:id="rId14"/>
    <p:sldLayoutId id="2147483677" r:id="rId15"/>
    <p:sldLayoutId id="2147483691" r:id="rId1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 noChangeArrowheads="1"/>
          </p:cNvSpPr>
          <p:nvPr>
            <p:ph type="dt" sz="half" idx="4294967295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029" name="页脚占位符 1028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1030" name="灯片编号占位符 1029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7001C684-D827-4164-A8B2-09A66C7B9F34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65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9D493DC-B209-45AA-AC95-97F2A64F4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62" y="26766"/>
            <a:ext cx="6858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5BFBA92D-2864-4871-9B0D-FFEFC1930879}"/>
              </a:ext>
            </a:extLst>
          </p:cNvPr>
          <p:cNvGrpSpPr/>
          <p:nvPr/>
        </p:nvGrpSpPr>
        <p:grpSpPr>
          <a:xfrm>
            <a:off x="0" y="0"/>
            <a:ext cx="12192000" cy="3573022"/>
            <a:chOff x="0" y="1247127"/>
            <a:chExt cx="12192000" cy="214346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4BCD6C1-EB7C-49F6-B47A-055106E8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1247128"/>
              <a:ext cx="12192000" cy="2143460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</p:spPr>
        </p:pic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72140561-42C2-4A2A-90DD-B78FC47518C0}"/>
                </a:ext>
              </a:extLst>
            </p:cNvPr>
            <p:cNvSpPr/>
            <p:nvPr/>
          </p:nvSpPr>
          <p:spPr>
            <a:xfrm>
              <a:off x="0" y="1247127"/>
              <a:ext cx="12192000" cy="2143461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 Light"/>
                <a:cs typeface="+mn-cs"/>
              </a:endParaRPr>
            </a:p>
          </p:txBody>
        </p:sp>
      </p:grp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235E151B-EFF0-421D-9A9D-24FBC2AA5FF9}"/>
              </a:ext>
            </a:extLst>
          </p:cNvPr>
          <p:cNvSpPr/>
          <p:nvPr/>
        </p:nvSpPr>
        <p:spPr>
          <a:xfrm>
            <a:off x="0" y="1533191"/>
            <a:ext cx="12192000" cy="1869044"/>
          </a:xfrm>
          <a:custGeom>
            <a:avLst/>
            <a:gdLst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7" fmla="*/ 91440 w 12192000"/>
              <a:gd name="connsiteY7" fmla="*/ 87904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2059049 h 4104640"/>
              <a:gd name="connsiteX2" fmla="*/ 12053358 w 12192000"/>
              <a:gd name="connsiteY2" fmla="*/ 2196525 h 4104640"/>
              <a:gd name="connsiteX3" fmla="*/ 6096000 w 12192000"/>
              <a:gd name="connsiteY3" fmla="*/ 4104640 h 4104640"/>
              <a:gd name="connsiteX4" fmla="*/ 138643 w 12192000"/>
              <a:gd name="connsiteY4" fmla="*/ 2196525 h 4104640"/>
              <a:gd name="connsiteX5" fmla="*/ 0 w 12192000"/>
              <a:gd name="connsiteY5" fmla="*/ 2059049 h 4104640"/>
              <a:gd name="connsiteX0" fmla="*/ 12192000 w 12192000"/>
              <a:gd name="connsiteY0" fmla="*/ 0 h 2045591"/>
              <a:gd name="connsiteX1" fmla="*/ 12053358 w 12192000"/>
              <a:gd name="connsiteY1" fmla="*/ 137476 h 2045591"/>
              <a:gd name="connsiteX2" fmla="*/ 6096000 w 12192000"/>
              <a:gd name="connsiteY2" fmla="*/ 2045591 h 2045591"/>
              <a:gd name="connsiteX3" fmla="*/ 138643 w 12192000"/>
              <a:gd name="connsiteY3" fmla="*/ 137476 h 2045591"/>
              <a:gd name="connsiteX4" fmla="*/ 0 w 12192000"/>
              <a:gd name="connsiteY4" fmla="*/ 0 h 204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045591">
                <a:moveTo>
                  <a:pt x="12192000" y="0"/>
                </a:moveTo>
                <a:lnTo>
                  <a:pt x="12053358" y="137476"/>
                </a:lnTo>
                <a:cubicBezTo>
                  <a:pt x="10762282" y="1288696"/>
                  <a:pt x="8575872" y="2045591"/>
                  <a:pt x="6096000" y="2045591"/>
                </a:cubicBezTo>
                <a:cubicBezTo>
                  <a:pt x="3616128" y="2045591"/>
                  <a:pt x="1429718" y="1288696"/>
                  <a:pt x="138643" y="137476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 Light"/>
              <a:cs typeface="+mn-cs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DDB681AA-2817-4745-BACC-B8465D61AB6C}"/>
              </a:ext>
            </a:extLst>
          </p:cNvPr>
          <p:cNvSpPr txBox="1"/>
          <p:nvPr/>
        </p:nvSpPr>
        <p:spPr>
          <a:xfrm>
            <a:off x="0" y="3533135"/>
            <a:ext cx="121920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34C9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Gluon TMDs for tensor polarized deuterons in a spectator model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F8232FF-5A1D-40C3-855E-0ECB2E876267}"/>
              </a:ext>
            </a:extLst>
          </p:cNvPr>
          <p:cNvCxnSpPr/>
          <p:nvPr/>
        </p:nvCxnSpPr>
        <p:spPr>
          <a:xfrm>
            <a:off x="1199456" y="4883157"/>
            <a:ext cx="979308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1B20E3E-32B0-4DAB-8273-3E86C35888DF}"/>
              </a:ext>
            </a:extLst>
          </p:cNvPr>
          <p:cNvGrpSpPr/>
          <p:nvPr/>
        </p:nvGrpSpPr>
        <p:grpSpPr>
          <a:xfrm>
            <a:off x="4184222" y="931028"/>
            <a:ext cx="3823554" cy="1204326"/>
            <a:chOff x="3706419" y="908720"/>
            <a:chExt cx="4600691" cy="1524353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C8138-86DF-4429-8D30-59181481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6419" y="908720"/>
              <a:ext cx="1524353" cy="1524353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0CE23A02-DC3B-407D-81F5-8D7EB213A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3931" y="1057565"/>
              <a:ext cx="3079111" cy="818764"/>
            </a:xfrm>
            <a:prstGeom prst="rect">
              <a:avLst/>
            </a:prstGeom>
          </p:spPr>
        </p:pic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F5E72FCA-1494-4152-BA4C-EBEFA331BE8D}"/>
                </a:ext>
              </a:extLst>
            </p:cNvPr>
            <p:cNvSpPr txBox="1"/>
            <p:nvPr/>
          </p:nvSpPr>
          <p:spPr>
            <a:xfrm>
              <a:off x="5269000" y="1876329"/>
              <a:ext cx="3038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SOUTHEAST UNIVERSITY</a:t>
              </a:r>
              <a:endParaRPr lang="zh-CN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798E8A69-6F20-4305-BE5F-B3AD77B569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8" y="5916898"/>
            <a:ext cx="2419384" cy="748497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E476E3D6-9254-4620-6A11-7509F4709281}"/>
              </a:ext>
            </a:extLst>
          </p:cNvPr>
          <p:cNvGrpSpPr/>
          <p:nvPr/>
        </p:nvGrpSpPr>
        <p:grpSpPr>
          <a:xfrm>
            <a:off x="2581130" y="4968812"/>
            <a:ext cx="7258718" cy="923330"/>
            <a:chOff x="2714539" y="4676547"/>
            <a:chExt cx="2444460" cy="923330"/>
          </a:xfrm>
        </p:grpSpPr>
        <p:sp>
          <p:nvSpPr>
            <p:cNvPr id="7" name="TextBox 30">
              <a:extLst>
                <a:ext uri="{FF2B5EF4-FFF2-40B4-BE49-F238E27FC236}">
                  <a16:creationId xmlns:a16="http://schemas.microsoft.com/office/drawing/2014/main" id="{F86B40D2-67A5-2F5E-9925-FEED08307F7F}"/>
                </a:ext>
              </a:extLst>
            </p:cNvPr>
            <p:cNvSpPr txBox="1"/>
            <p:nvPr/>
          </p:nvSpPr>
          <p:spPr bwMode="auto">
            <a:xfrm>
              <a:off x="3520887" y="4729712"/>
              <a:ext cx="105674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zh-CN" altLang="en-US" sz="2400" b="1"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8" name="TextBox 31">
              <a:extLst>
                <a:ext uri="{FF2B5EF4-FFF2-40B4-BE49-F238E27FC236}">
                  <a16:creationId xmlns:a16="http://schemas.microsoft.com/office/drawing/2014/main" id="{DAD6A12E-4266-2EC2-1535-69407F9FFFA4}"/>
                </a:ext>
              </a:extLst>
            </p:cNvPr>
            <p:cNvSpPr txBox="1"/>
            <p:nvPr/>
          </p:nvSpPr>
          <p:spPr bwMode="auto">
            <a:xfrm>
              <a:off x="2714539" y="4676547"/>
              <a:ext cx="2444460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54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 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报告人：谢修鹏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  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 时间：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2026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年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08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月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20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日 </a:t>
              </a:r>
              <a:endParaRPr lang="en-US" altLang="zh-CN" sz="2800" b="1">
                <a:solidFill>
                  <a:srgbClr val="034C9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sp>
        <p:nvSpPr>
          <p:cNvPr id="13" name="TextBox 31">
            <a:extLst>
              <a:ext uri="{FF2B5EF4-FFF2-40B4-BE49-F238E27FC236}">
                <a16:creationId xmlns:a16="http://schemas.microsoft.com/office/drawing/2014/main" id="{3E9491EF-80A9-2884-4336-0E80C0F55F41}"/>
              </a:ext>
            </a:extLst>
          </p:cNvPr>
          <p:cNvSpPr txBox="1"/>
          <p:nvPr/>
        </p:nvSpPr>
        <p:spPr bwMode="auto">
          <a:xfrm>
            <a:off x="2711794" y="6142175"/>
            <a:ext cx="700704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34C9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第九届强子谱和强子结构研讨会，河南新乡</a:t>
            </a:r>
            <a:endParaRPr lang="en-US" altLang="zh-CN" sz="2800" b="1">
              <a:solidFill>
                <a:srgbClr val="034C9C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965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D8F2898-E8E6-5AE1-2C40-4AA941D6A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A517E4-A5D7-2FF7-BC98-9F719D0B65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Bootstrap method</a:t>
            </a:r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470EBEC-D904-9EA0-B9AF-9128E44D3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8403"/>
            <a:ext cx="5554589" cy="33709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占位符 3">
                <a:extLst>
                  <a:ext uri="{FF2B5EF4-FFF2-40B4-BE49-F238E27FC236}">
                    <a16:creationId xmlns:a16="http://schemas.microsoft.com/office/drawing/2014/main" id="{D59ADF1F-ABFF-963B-41B0-394A586FB556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640782" y="1068403"/>
                <a:ext cx="6015848" cy="5243497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</m:sSubSup>
                    <m:d>
                      <m:d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 grid of 70 points distributed logarithmically in the range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0.001&lt;</m:t>
                    </m:r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&lt;0.1</m:t>
                    </m:r>
                  </m:oMath>
                </a14:m>
                <a:r>
                  <a:rPr lang="en-US" altLang="zh-CN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30 points distributed linearly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&gt;0.1</m:t>
                    </m:r>
                  </m:oMath>
                </a14:m>
                <a:r>
                  <a:rPr lang="en-US" altLang="zh-CN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 altLang="zh-CN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GeV</m:t>
                    </m:r>
                  </m:oMath>
                </a14:m>
                <a:r>
                  <a:rPr lang="en-US" altLang="zh-CN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altLang="zh-CN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Create N=100 replicas of the nNNPDF1.0 central value, each modified by adding random Gaussian noise with the same variance as the uncertainty of the original parametrization.</a:t>
                </a:r>
              </a:p>
              <a:p>
                <a:r>
                  <a:rPr lang="en-US" altLang="zh-CN" sz="1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each replica, we perform a separate fit to obtain N parameter sets. The 68% uncertainty band of our fit is constructed by rejecting the largest and smallest 16% of the N values of any prediction.</a:t>
                </a:r>
              </a:p>
            </p:txBody>
          </p:sp>
        </mc:Choice>
        <mc:Fallback xmlns="">
          <p:sp>
            <p:nvSpPr>
              <p:cNvPr id="7" name="文本占位符 3">
                <a:extLst>
                  <a:ext uri="{FF2B5EF4-FFF2-40B4-BE49-F238E27FC236}">
                    <a16:creationId xmlns:a16="http://schemas.microsoft.com/office/drawing/2014/main" id="{D59ADF1F-ABFF-963B-41B0-394A586FB5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640782" y="1068403"/>
                <a:ext cx="6015848" cy="5243497"/>
              </a:xfrm>
              <a:blipFill>
                <a:blip r:embed="rId3"/>
                <a:stretch>
                  <a:fillRect l="-608" r="-1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4E09BBD7-5F14-A2CC-992C-CBE8D4EB7992}"/>
              </a:ext>
            </a:extLst>
          </p:cNvPr>
          <p:cNvSpPr txBox="1"/>
          <p:nvPr/>
        </p:nvSpPr>
        <p:spPr>
          <a:xfrm>
            <a:off x="188217" y="4346985"/>
            <a:ext cx="4641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Fit quality: 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C92E680-81A4-26D5-CB9F-FA5A434BE3B9}"/>
                  </a:ext>
                </a:extLst>
              </p:cNvPr>
              <p:cNvSpPr txBox="1"/>
              <p:nvPr/>
            </p:nvSpPr>
            <p:spPr>
              <a:xfrm>
                <a:off x="1767575" y="4439318"/>
                <a:ext cx="23867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.=1.53±0.23</m:t>
                      </m:r>
                    </m:oMath>
                  </m:oMathPara>
                </a14:m>
                <a:endParaRPr lang="zh-CN" altLang="en-US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C92E680-81A4-26D5-CB9F-FA5A434BE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575" y="4439318"/>
                <a:ext cx="2386744" cy="276999"/>
              </a:xfrm>
              <a:prstGeom prst="rect">
                <a:avLst/>
              </a:prstGeom>
              <a:blipFill>
                <a:blip r:embed="rId4"/>
                <a:stretch>
                  <a:fillRect l="-1790" t="-2174" r="-179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D262FC4C-9A6D-B54A-3819-0B2249257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672" y="4991520"/>
            <a:ext cx="3781110" cy="1596153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3BD8F1A9-A4FA-E0F6-39D4-4F891CCD257E}"/>
              </a:ext>
            </a:extLst>
          </p:cNvPr>
          <p:cNvSpPr txBox="1"/>
          <p:nvPr/>
        </p:nvSpPr>
        <p:spPr>
          <a:xfrm>
            <a:off x="-23350" y="5177982"/>
            <a:ext cx="403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Momentum fraction: 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8DEA2F0-4006-DC26-5E3C-1B31B5CED554}"/>
              </a:ext>
            </a:extLst>
          </p:cNvPr>
          <p:cNvSpPr txBox="1"/>
          <p:nvPr/>
        </p:nvSpPr>
        <p:spPr>
          <a:xfrm>
            <a:off x="0" y="5892581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contribution of the gluon helicity: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80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AF959C3-E5AF-1174-AC85-DAE7D7C6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3B0A3D-8DA9-6BA1-1660-ACFAD8342C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Integrated TMDs</a:t>
            </a:r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482B42-6536-35ED-5BBB-7B3E72446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02" y="1003300"/>
            <a:ext cx="4587961" cy="38163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CF05C52-344B-156E-8889-503907D84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302" y="4767263"/>
            <a:ext cx="4587961" cy="203909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D3D5F2B-C4BA-63BD-77BD-FFFF60816A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517" y="924674"/>
            <a:ext cx="4602762" cy="583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9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3CCFB25-D79C-8885-00AB-8E6B15197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901" y="856831"/>
            <a:ext cx="5920041" cy="574992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DB33851-2FC1-A2FC-6589-DD718E21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12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993885-008F-DEC8-EAED-9B5BEB525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TMDs</a:t>
            </a:r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052A68B-B78E-38D8-C88A-9084AA523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2" y="896937"/>
            <a:ext cx="5631279" cy="564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FD72F-40F7-9649-8613-9CBFA59DD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9F2ACC7-0272-905C-2482-0D185CFE43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T-odd gluon TMDs</a:t>
            </a:r>
            <a:endParaRPr lang="zh-CN" altLang="en-US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DE16EBCA-9AE3-C9D3-E490-11446B6E9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E020D2-E016-4DFA-9233-E593B6DE9BDE}" type="slidenum">
              <a:rPr lang="zh-CN" altLang="en-US" smtClean="0"/>
              <a:pPr/>
              <a:t>13</a:t>
            </a:fld>
            <a:endParaRPr lang="zh-CN" altLang="en-US"/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E36938B3-05E6-6EBC-DDCE-1EC83AADE491}"/>
              </a:ext>
            </a:extLst>
          </p:cNvPr>
          <p:cNvSpPr/>
          <p:nvPr/>
        </p:nvSpPr>
        <p:spPr>
          <a:xfrm>
            <a:off x="5382670" y="1543965"/>
            <a:ext cx="5596480" cy="1333501"/>
          </a:xfrm>
          <a:prstGeom prst="roundRect">
            <a:avLst/>
          </a:prstGeom>
          <a:noFill/>
          <a:ln w="19050">
            <a:solidFill>
              <a:srgbClr val="C8D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053E1DD3-620E-4965-5A68-1ED82D3D1282}"/>
              </a:ext>
            </a:extLst>
          </p:cNvPr>
          <p:cNvSpPr txBox="1"/>
          <p:nvPr/>
        </p:nvSpPr>
        <p:spPr>
          <a:xfrm>
            <a:off x="5583838" y="1545898"/>
            <a:ext cx="2128902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900" b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Gauge link</a:t>
            </a:r>
            <a:endParaRPr sz="1900" b="1">
              <a:solidFill>
                <a:srgbClr val="0C52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686DAD9C-1DF5-6B67-030D-48ED0486CF45}"/>
              </a:ext>
            </a:extLst>
          </p:cNvPr>
          <p:cNvSpPr/>
          <p:nvPr/>
        </p:nvSpPr>
        <p:spPr>
          <a:xfrm>
            <a:off x="5382670" y="3097697"/>
            <a:ext cx="5596480" cy="1086797"/>
          </a:xfrm>
          <a:prstGeom prst="roundRect">
            <a:avLst/>
          </a:prstGeom>
          <a:noFill/>
          <a:ln w="19050">
            <a:solidFill>
              <a:srgbClr val="C8D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0FF582CC-5F99-06E7-A776-3DBD21CEB782}"/>
              </a:ext>
            </a:extLst>
          </p:cNvPr>
          <p:cNvSpPr txBox="1"/>
          <p:nvPr/>
        </p:nvSpPr>
        <p:spPr>
          <a:xfrm>
            <a:off x="5583838" y="3109902"/>
            <a:ext cx="3934812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900" b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Spectator-gluon-spectator vertex</a:t>
            </a:r>
            <a:endParaRPr sz="1900" b="1">
              <a:solidFill>
                <a:srgbClr val="0C52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C4E8195C-AF42-FECA-14D6-44AD66F69B07}"/>
              </a:ext>
            </a:extLst>
          </p:cNvPr>
          <p:cNvSpPr/>
          <p:nvPr/>
        </p:nvSpPr>
        <p:spPr>
          <a:xfrm>
            <a:off x="5382670" y="4378893"/>
            <a:ext cx="5732114" cy="1400719"/>
          </a:xfrm>
          <a:prstGeom prst="roundRect">
            <a:avLst/>
          </a:prstGeom>
          <a:noFill/>
          <a:ln w="19050">
            <a:solidFill>
              <a:srgbClr val="C8D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17">
            <a:extLst>
              <a:ext uri="{FF2B5EF4-FFF2-40B4-BE49-F238E27FC236}">
                <a16:creationId xmlns:a16="http://schemas.microsoft.com/office/drawing/2014/main" id="{2A90E370-CF7E-4A22-FFEE-1BAC6161FD30}"/>
              </a:ext>
            </a:extLst>
          </p:cNvPr>
          <p:cNvSpPr txBox="1"/>
          <p:nvPr/>
        </p:nvSpPr>
        <p:spPr>
          <a:xfrm>
            <a:off x="5583838" y="4418886"/>
            <a:ext cx="2128902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sz="1900" b="1" i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900" b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-type and </a:t>
            </a:r>
            <a:r>
              <a:rPr lang="en-US" sz="1900" b="1" i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900" b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-type</a:t>
            </a:r>
            <a:endParaRPr sz="1900" b="1">
              <a:solidFill>
                <a:srgbClr val="0C52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2570A6E8-426A-FD60-DC5E-0A5E8989F220}"/>
              </a:ext>
            </a:extLst>
          </p:cNvPr>
          <p:cNvSpPr/>
          <p:nvPr/>
        </p:nvSpPr>
        <p:spPr>
          <a:xfrm>
            <a:off x="10349847" y="2454932"/>
            <a:ext cx="400050" cy="3514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BB63250-D6F7-90FF-8A57-1163A8EB5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0" y="1806238"/>
            <a:ext cx="5313281" cy="350779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C452726-BCA9-8C3B-E8F5-EF529DD50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5583838" y="1978414"/>
            <a:ext cx="809625" cy="7744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77E8E50-5456-7FFB-9E86-3F7280D459E1}"/>
                  </a:ext>
                </a:extLst>
              </p:cNvPr>
              <p:cNvSpPr txBox="1"/>
              <p:nvPr/>
            </p:nvSpPr>
            <p:spPr>
              <a:xfrm>
                <a:off x="6479441" y="2091980"/>
                <a:ext cx="2359447" cy="5638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s</m:t>
                        </m:r>
                      </m:sub>
                    </m:sSub>
                    <m:sSubSup>
                      <m:sSubSupPr>
                        <m:ctrlP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SupPr>
                      <m:e>
                        <m: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𝑛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b>
                      <m:sup>
                        <m:r>
                          <a:rPr kumimoji="0" lang="zh-CN" altLang="en-US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𝛼</m:t>
                        </m:r>
                      </m:sup>
                    </m:sSubSup>
                    <m:sSup>
                      <m:sSupPr>
                        <m:ctrlP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𝑓</m:t>
                        </m:r>
                      </m:e>
                      <m:sup>
                        <m:r>
                          <a:rPr kumimoji="0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𝑎𝑏𝑐</m:t>
                        </m:r>
                      </m:sup>
                    </m:sSup>
                  </m:oMath>
                </a14:m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lvl="0">
                  <a:defRPr/>
                </a:pPr>
                <a:r>
                  <a:rPr lang="en-US" altLang="zh-CN">
                    <a:solidFill>
                      <a:prstClr val="black"/>
                    </a:solidFill>
                    <a:latin typeface="Times New Roman" panose="02020603050405020304" pitchFamily="18" charset="0"/>
                    <a:ea typeface="等线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>
                    <a:solidFill>
                      <a:prstClr val="black"/>
                    </a:solidFill>
                    <a:latin typeface="等线" panose="020F0502020204030204"/>
                    <a:ea typeface="等线" panose="02010600030101010101" pitchFamily="2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sSubSup>
                      <m:sSubSup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b>
                      <m:sup>
                        <m:r>
                          <a:rPr lang="zh-CN" alt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p>
                    </m:sSubSup>
                    <m:sSup>
                      <m:s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𝑎𝑏𝑐</m:t>
                        </m:r>
                      </m:sup>
                    </m:sSup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77E8E50-5456-7FFB-9E86-3F7280D45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441" y="2091980"/>
                <a:ext cx="2359447" cy="563872"/>
              </a:xfrm>
              <a:prstGeom prst="rect">
                <a:avLst/>
              </a:prstGeom>
              <a:blipFill>
                <a:blip r:embed="rId4"/>
                <a:stretch>
                  <a:fillRect l="-6202" t="-13978" b="-236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ADA867D8-9C88-3FD7-1AEE-7B6B47C5F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008" y="1784363"/>
            <a:ext cx="1210367" cy="7983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D760F94-19D4-943D-CED4-DC3FF38ECF99}"/>
                  </a:ext>
                </a:extLst>
              </p:cNvPr>
              <p:cNvSpPr txBox="1"/>
              <p:nvPr/>
            </p:nvSpPr>
            <p:spPr>
              <a:xfrm>
                <a:off x="8778200" y="1625837"/>
                <a:ext cx="60379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2D760F94-19D4-943D-CED4-DC3FF38EC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200" y="1625837"/>
                <a:ext cx="603798" cy="276999"/>
              </a:xfrm>
              <a:prstGeom prst="rect">
                <a:avLst/>
              </a:prstGeom>
              <a:blipFill>
                <a:blip r:embed="rId6"/>
                <a:stretch>
                  <a:fillRect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27889C6-0D91-4FE0-D243-ADD9A96F261D}"/>
                  </a:ext>
                </a:extLst>
              </p:cNvPr>
              <p:cNvSpPr txBox="1"/>
              <p:nvPr/>
            </p:nvSpPr>
            <p:spPr>
              <a:xfrm>
                <a:off x="9462307" y="1993369"/>
                <a:ext cx="1746250" cy="6543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𝑖</m:t>
                          </m:r>
                        </m:num>
                        <m:den>
                          <m:sSub>
                            <m:sSubPr>
                              <m:ctrlP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𝑙</m:t>
                              </m:r>
                            </m:e>
                            <m:sub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</m:t>
                              </m:r>
                            </m:sub>
                          </m:sSub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±</m:t>
                          </m:r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𝑖</m:t>
                          </m:r>
                          <m:r>
                            <a:rPr kumimoji="0" lang="zh-CN" alt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𝜀</m:t>
                          </m:r>
                        </m:den>
                      </m:f>
                    </m:oMath>
                  </m:oMathPara>
                </a14:m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27889C6-0D91-4FE0-D243-ADD9A96F2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2307" y="1993369"/>
                <a:ext cx="1746250" cy="6543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190F62E1-5625-69FF-C626-C86F4651E5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66372" y="3463231"/>
            <a:ext cx="5229075" cy="545642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FD8AE16-C4E3-8158-DC84-F825D3BA8B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75593" y="4951774"/>
            <a:ext cx="4485714" cy="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8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33BA3-26B8-3CE2-9262-19943CE40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B2333181-8200-F586-52DB-6DA892636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5097"/>
            <a:ext cx="5831205" cy="59129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EEB5D42-462D-82E4-47B8-5502D2696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017" y="924674"/>
            <a:ext cx="5936366" cy="586740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9A00E1F-8704-B098-29AA-49390235A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14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234015-6003-370F-7908-5234348467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T-odd TMDs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12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F6ECF-D98C-3494-867E-17DB523C1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774D903-A40E-F935-2942-6DEA05C40DFD}"/>
              </a:ext>
            </a:extLst>
          </p:cNvPr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460FED1-B3FF-6C0E-52BB-40E1768FBBAD}"/>
              </a:ext>
            </a:extLst>
          </p:cNvPr>
          <p:cNvSpPr txBox="1"/>
          <p:nvPr/>
        </p:nvSpPr>
        <p:spPr>
          <a:xfrm>
            <a:off x="801370" y="2840319"/>
            <a:ext cx="656397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PART THREE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Drell-Yan phenomenology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EECD94A7-671A-4668-5D39-3D8F224BBCB9}"/>
              </a:ext>
            </a:extLst>
          </p:cNvPr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9CF4B074-154C-C6FB-99D2-4A9B2493F3CF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690AC717-1684-53D3-557A-74AF6352302E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BF4CE815-5F81-2FAE-F9DE-27DF8DF0389F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FD954C80-D555-489B-A2B3-3F4E28A221BE}"/>
              </a:ext>
            </a:extLst>
          </p:cNvPr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>
              <a:extLst>
                <a:ext uri="{FF2B5EF4-FFF2-40B4-BE49-F238E27FC236}">
                  <a16:creationId xmlns:a16="http://schemas.microsoft.com/office/drawing/2014/main" id="{AF35BF18-9A5F-CFB4-8E56-17D79DB3BB5C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4" name="等腰三角形 123">
              <a:extLst>
                <a:ext uri="{FF2B5EF4-FFF2-40B4-BE49-F238E27FC236}">
                  <a16:creationId xmlns:a16="http://schemas.microsoft.com/office/drawing/2014/main" id="{38FE2883-3FB9-D23B-6422-5DB02DE25D81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5" name="等腰三角形 124">
              <a:extLst>
                <a:ext uri="{FF2B5EF4-FFF2-40B4-BE49-F238E27FC236}">
                  <a16:creationId xmlns:a16="http://schemas.microsoft.com/office/drawing/2014/main" id="{8E8CC4BD-6AE3-E067-A7FE-7AD4B98E8485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7ADC0271-35FC-0534-F699-880AC83754BE}"/>
              </a:ext>
            </a:extLst>
          </p:cNvPr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>
              <a:extLst>
                <a:ext uri="{FF2B5EF4-FFF2-40B4-BE49-F238E27FC236}">
                  <a16:creationId xmlns:a16="http://schemas.microsoft.com/office/drawing/2014/main" id="{56ADCAB4-AAE6-0510-0F54-9502D66BE7AC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8" name="等腰三角形 127">
              <a:extLst>
                <a:ext uri="{FF2B5EF4-FFF2-40B4-BE49-F238E27FC236}">
                  <a16:creationId xmlns:a16="http://schemas.microsoft.com/office/drawing/2014/main" id="{1D8D012E-37F6-EA79-B7E1-CD156BD69598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9" name="等腰三角形 128">
              <a:extLst>
                <a:ext uri="{FF2B5EF4-FFF2-40B4-BE49-F238E27FC236}">
                  <a16:creationId xmlns:a16="http://schemas.microsoft.com/office/drawing/2014/main" id="{2124C3F4-FC1F-F6E6-BABC-2E4865296356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42C7A2FE-C0A4-1466-8B2F-EA9A0A81691B}"/>
              </a:ext>
            </a:extLst>
          </p:cNvPr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>
              <a:extLst>
                <a:ext uri="{FF2B5EF4-FFF2-40B4-BE49-F238E27FC236}">
                  <a16:creationId xmlns:a16="http://schemas.microsoft.com/office/drawing/2014/main" id="{D4B87616-F066-C43D-78E1-F4CA8E062B41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2" name="等腰三角形 131">
              <a:extLst>
                <a:ext uri="{FF2B5EF4-FFF2-40B4-BE49-F238E27FC236}">
                  <a16:creationId xmlns:a16="http://schemas.microsoft.com/office/drawing/2014/main" id="{D68A9A9B-CFE6-F3EB-7279-2B6072B03299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3" name="等腰三角形 132">
              <a:extLst>
                <a:ext uri="{FF2B5EF4-FFF2-40B4-BE49-F238E27FC236}">
                  <a16:creationId xmlns:a16="http://schemas.microsoft.com/office/drawing/2014/main" id="{B97FCC38-400B-F973-6008-B3FF4D22D0D6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C5277987-43D8-A63E-952F-B2742B6840F6}"/>
              </a:ext>
            </a:extLst>
          </p:cNvPr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>
              <a:extLst>
                <a:ext uri="{FF2B5EF4-FFF2-40B4-BE49-F238E27FC236}">
                  <a16:creationId xmlns:a16="http://schemas.microsoft.com/office/drawing/2014/main" id="{3D5FCB05-F1ED-377A-89A2-5A6898313D06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6" name="等腰三角形 135">
              <a:extLst>
                <a:ext uri="{FF2B5EF4-FFF2-40B4-BE49-F238E27FC236}">
                  <a16:creationId xmlns:a16="http://schemas.microsoft.com/office/drawing/2014/main" id="{C84590EC-16E4-2338-4A3D-136F051EC8C8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7" name="等腰三角形 136">
              <a:extLst>
                <a:ext uri="{FF2B5EF4-FFF2-40B4-BE49-F238E27FC236}">
                  <a16:creationId xmlns:a16="http://schemas.microsoft.com/office/drawing/2014/main" id="{428A9821-1528-42F4-A39B-FFF6D9944CCE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8" name="组合 137">
            <a:extLst>
              <a:ext uri="{FF2B5EF4-FFF2-40B4-BE49-F238E27FC236}">
                <a16:creationId xmlns:a16="http://schemas.microsoft.com/office/drawing/2014/main" id="{BACA10CB-3409-CED1-BE07-CEC5CBE1078D}"/>
              </a:ext>
            </a:extLst>
          </p:cNvPr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>
              <a:extLst>
                <a:ext uri="{FF2B5EF4-FFF2-40B4-BE49-F238E27FC236}">
                  <a16:creationId xmlns:a16="http://schemas.microsoft.com/office/drawing/2014/main" id="{35424ADA-8BE2-9673-1766-CE057510C564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0" name="等腰三角形 139">
              <a:extLst>
                <a:ext uri="{FF2B5EF4-FFF2-40B4-BE49-F238E27FC236}">
                  <a16:creationId xmlns:a16="http://schemas.microsoft.com/office/drawing/2014/main" id="{5291672B-56CD-F5FA-0CD1-88B734EFDCA5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1" name="等腰三角形 140">
              <a:extLst>
                <a:ext uri="{FF2B5EF4-FFF2-40B4-BE49-F238E27FC236}">
                  <a16:creationId xmlns:a16="http://schemas.microsoft.com/office/drawing/2014/main" id="{8FD44609-3420-5A26-DEB8-E9A1D0A08D68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BC89EDF3-16AF-95E9-85F7-3CDE5A5B7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927465A-A220-D0C3-B83E-2988AE469865}"/>
              </a:ext>
            </a:extLst>
          </p:cNvPr>
          <p:cNvSpPr txBox="1"/>
          <p:nvPr/>
        </p:nvSpPr>
        <p:spPr>
          <a:xfrm>
            <a:off x="801370" y="4220596"/>
            <a:ext cx="645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X. Xie, Z. Lu</a:t>
            </a:r>
            <a:r>
              <a:rPr lang="it-IT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arXiv:2609.XXXXX</a:t>
            </a:r>
            <a:endParaRPr lang="zh-CN" altLang="en-US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59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A4C8B-B30A-1425-8B6A-AAF2988E6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DC975A9B-7BC0-D471-DED4-E07A13ACF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98509"/>
            <a:ext cx="9921127" cy="2598391"/>
          </a:xfrm>
          <a:prstGeom prst="rect">
            <a:avLst/>
          </a:prstGeom>
        </p:spPr>
      </p:pic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CDF4CEF-4011-B799-0F6E-CFDCB9685D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Drell-Yan</a:t>
            </a:r>
            <a:r>
              <a:rPr lang="zh-CN" altLang="en-US"/>
              <a:t> </a:t>
            </a:r>
            <a:r>
              <a:rPr lang="en-US" altLang="zh-CN"/>
              <a:t>process</a:t>
            </a:r>
            <a:endParaRPr lang="zh-CN" altLang="en-US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0011958-D3DD-A4DC-57AD-85C2804F5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E020D2-E016-4DFA-9233-E593B6DE9BDE}" type="slidenum">
              <a:rPr lang="zh-CN" altLang="en-US" smtClean="0"/>
              <a:pPr/>
              <a:t>16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CB2CA29-956E-6FB2-1AA8-164378603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5724" y="1294165"/>
            <a:ext cx="3800000" cy="214285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C1B7875-5354-5165-B0ED-9E3164BD91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767" y="3666098"/>
            <a:ext cx="4477914" cy="4156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3103F10-9639-373C-C3F0-0EE092ED48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78" y="1654605"/>
            <a:ext cx="4811328" cy="187977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668C420-D7AE-5009-3B1B-DC80966DE29F}"/>
              </a:ext>
            </a:extLst>
          </p:cNvPr>
          <p:cNvSpPr txBox="1"/>
          <p:nvPr/>
        </p:nvSpPr>
        <p:spPr>
          <a:xfrm>
            <a:off x="91967" y="1092995"/>
            <a:ext cx="614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proton-deuteron Drell-Yan cross sections: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C3ADDF9-658F-F672-E402-FAB24FF5280C}"/>
              </a:ext>
            </a:extLst>
          </p:cNvPr>
          <p:cNvSpPr/>
          <p:nvPr/>
        </p:nvSpPr>
        <p:spPr>
          <a:xfrm>
            <a:off x="9361774" y="5924834"/>
            <a:ext cx="620426" cy="50722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93F81B8-5FEE-16F9-8856-2965718468DB}"/>
              </a:ext>
            </a:extLst>
          </p:cNvPr>
          <p:cNvSpPr/>
          <p:nvPr/>
        </p:nvSpPr>
        <p:spPr>
          <a:xfrm>
            <a:off x="3887412" y="3100948"/>
            <a:ext cx="1294187" cy="433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48227D0-1577-07A5-D198-FD018193D7F7}"/>
                  </a:ext>
                </a:extLst>
              </p:cNvPr>
              <p:cNvSpPr txBox="1"/>
              <p:nvPr/>
            </p:nvSpPr>
            <p:spPr>
              <a:xfrm>
                <a:off x="3778329" y="3557477"/>
                <a:ext cx="1862176" cy="417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TT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sup>
                      </m:sSubSup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48227D0-1577-07A5-D198-FD018193D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329" y="3557477"/>
                <a:ext cx="1862176" cy="4179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矩形 19">
            <a:extLst>
              <a:ext uri="{FF2B5EF4-FFF2-40B4-BE49-F238E27FC236}">
                <a16:creationId xmlns:a16="http://schemas.microsoft.com/office/drawing/2014/main" id="{136E02CD-247E-B930-9A83-D59F775B5E24}"/>
              </a:ext>
            </a:extLst>
          </p:cNvPr>
          <p:cNvSpPr/>
          <p:nvPr/>
        </p:nvSpPr>
        <p:spPr>
          <a:xfrm>
            <a:off x="2966663" y="5491402"/>
            <a:ext cx="620426" cy="3759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A4AF250-4291-3805-3B41-B07680DFA831}"/>
                  </a:ext>
                </a:extLst>
              </p:cNvPr>
              <p:cNvSpPr txBox="1"/>
              <p:nvPr/>
            </p:nvSpPr>
            <p:spPr>
              <a:xfrm>
                <a:off x="2552779" y="6399247"/>
                <a:ext cx="3106235" cy="417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sup>
                      </m:sSubSup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   </m:t>
                          </m:r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LL</m:t>
                          </m:r>
                        </m:sub>
                      </m:sSub>
                      <m:sSubSup>
                        <m:sSubSup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LL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sup>
                      </m:sSubSup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EA4AF250-4291-3805-3B41-B07680DFA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779" y="6399247"/>
                <a:ext cx="3106235" cy="4179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630B2312-9B70-61F2-EE0A-DB079BAB1CB6}"/>
              </a:ext>
            </a:extLst>
          </p:cNvPr>
          <p:cNvSpPr txBox="1"/>
          <p:nvPr/>
        </p:nvSpPr>
        <p:spPr>
          <a:xfrm>
            <a:off x="6185831" y="4229515"/>
            <a:ext cx="612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Kumano and Q. T. Song, Phys. Rev. D 101, 054011 (2020).</a:t>
            </a:r>
          </a:p>
        </p:txBody>
      </p:sp>
    </p:spTree>
    <p:extLst>
      <p:ext uri="{BB962C8B-B14F-4D97-AF65-F5344CB8AC3E}">
        <p14:creationId xmlns:p14="http://schemas.microsoft.com/office/powerpoint/2010/main" val="159353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56BDD-7A7E-5B72-B107-C11297311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6E47FF6-ED03-A110-C26A-7D6702B9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17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8922FE-9EB6-E37D-B7A2-A6E78B542F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Evolution</a:t>
            </a:r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13DBB37-1A6C-613B-54DE-5DFFC54F3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08" y="1102734"/>
            <a:ext cx="11523738" cy="41891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8A99518-758A-B4DC-F156-897A68957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00" y="5290897"/>
            <a:ext cx="4397607" cy="92873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EF0882BF-150B-E64E-5AA1-48D7D7D4D30D}"/>
              </a:ext>
            </a:extLst>
          </p:cNvPr>
          <p:cNvSpPr txBox="1"/>
          <p:nvPr/>
        </p:nvSpPr>
        <p:spPr>
          <a:xfrm>
            <a:off x="520695" y="6219634"/>
            <a:ext cx="612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 Artru and M. Mekhfi, Z. Phys. C 45 (1990)</a:t>
            </a:r>
          </a:p>
        </p:txBody>
      </p:sp>
    </p:spTree>
    <p:extLst>
      <p:ext uri="{BB962C8B-B14F-4D97-AF65-F5344CB8AC3E}">
        <p14:creationId xmlns:p14="http://schemas.microsoft.com/office/powerpoint/2010/main" val="175604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2085BFE-3816-5EC3-B4B2-7FE89C29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18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7CE366-694A-3C9D-2AFD-ACD26A79BF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Results</a:t>
            </a:r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64D8F38-234C-490C-03EF-FF09146B8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59" y="1189400"/>
            <a:ext cx="5561471" cy="43478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CB4A358-72C8-0F92-16DF-9E1AEFE8A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265" y="1375750"/>
            <a:ext cx="5721994" cy="416145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1A43815-8BF0-C3C0-5441-4CD197883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488987"/>
            <a:ext cx="4597022" cy="86736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A3F525-9475-9C38-8DBC-35CBA26BA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114" y="5537200"/>
            <a:ext cx="3196972" cy="92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2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EC866-B9C6-8292-45EC-8C04C9617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447B5F7-CAEE-B859-21C9-716F6A96CC10}"/>
              </a:ext>
            </a:extLst>
          </p:cNvPr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2789F93-38C8-5553-F3BF-E1E81440FFA8}"/>
              </a:ext>
            </a:extLst>
          </p:cNvPr>
          <p:cNvSpPr txBox="1"/>
          <p:nvPr/>
        </p:nvSpPr>
        <p:spPr>
          <a:xfrm>
            <a:off x="801370" y="2840319"/>
            <a:ext cx="3136371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PART </a:t>
            </a:r>
            <a:r>
              <a:rPr lang="en-US" altLang="zh-CN" sz="4050" b="1">
                <a:solidFill>
                  <a:srgbClr val="F4F4F4"/>
                </a:solidFill>
                <a:latin typeface="Segoe UI" panose="020B0502040204020203"/>
                <a:ea typeface="宋体" panose="02010600030101010101" pitchFamily="2" charset="-122"/>
              </a:rPr>
              <a:t>FOUR</a:t>
            </a: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Summary</a:t>
            </a: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 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6956EFD-7A3B-7C8F-918E-9929588D941F}"/>
              </a:ext>
            </a:extLst>
          </p:cNvPr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E7BBD92B-86DE-AB12-B358-3A2AED4AF335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64A153CA-AD81-C4FD-25D8-FA395CF3D421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8689DABB-AA28-453D-3AC6-18779EC1BEB0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108AD71E-4930-FB92-52B3-31246D3534B6}"/>
              </a:ext>
            </a:extLst>
          </p:cNvPr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>
              <a:extLst>
                <a:ext uri="{FF2B5EF4-FFF2-40B4-BE49-F238E27FC236}">
                  <a16:creationId xmlns:a16="http://schemas.microsoft.com/office/drawing/2014/main" id="{C0892291-543F-5D8D-8867-449FAAA1FB9D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4" name="等腰三角形 123">
              <a:extLst>
                <a:ext uri="{FF2B5EF4-FFF2-40B4-BE49-F238E27FC236}">
                  <a16:creationId xmlns:a16="http://schemas.microsoft.com/office/drawing/2014/main" id="{5A47785F-0288-F378-30BF-312612A0B289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5" name="等腰三角形 124">
              <a:extLst>
                <a:ext uri="{FF2B5EF4-FFF2-40B4-BE49-F238E27FC236}">
                  <a16:creationId xmlns:a16="http://schemas.microsoft.com/office/drawing/2014/main" id="{1A30BC22-8F07-C196-B5AD-05005B44E20D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9ED6822B-BDA5-B4DA-8296-80E4474269DE}"/>
              </a:ext>
            </a:extLst>
          </p:cNvPr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>
              <a:extLst>
                <a:ext uri="{FF2B5EF4-FFF2-40B4-BE49-F238E27FC236}">
                  <a16:creationId xmlns:a16="http://schemas.microsoft.com/office/drawing/2014/main" id="{F03AE999-2A7A-D71B-9C5C-A06834ACCAE8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8" name="等腰三角形 127">
              <a:extLst>
                <a:ext uri="{FF2B5EF4-FFF2-40B4-BE49-F238E27FC236}">
                  <a16:creationId xmlns:a16="http://schemas.microsoft.com/office/drawing/2014/main" id="{AB4EE843-36C1-15EA-78DC-95427AD4EB4A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9" name="等腰三角形 128">
              <a:extLst>
                <a:ext uri="{FF2B5EF4-FFF2-40B4-BE49-F238E27FC236}">
                  <a16:creationId xmlns:a16="http://schemas.microsoft.com/office/drawing/2014/main" id="{8F482C6B-AD24-1F92-7265-77BD1B372691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74671F7F-E139-F0BA-A0F4-5EA81DC342D3}"/>
              </a:ext>
            </a:extLst>
          </p:cNvPr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>
              <a:extLst>
                <a:ext uri="{FF2B5EF4-FFF2-40B4-BE49-F238E27FC236}">
                  <a16:creationId xmlns:a16="http://schemas.microsoft.com/office/drawing/2014/main" id="{6B224522-7880-6E96-A9CE-92FBC60F1025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2" name="等腰三角形 131">
              <a:extLst>
                <a:ext uri="{FF2B5EF4-FFF2-40B4-BE49-F238E27FC236}">
                  <a16:creationId xmlns:a16="http://schemas.microsoft.com/office/drawing/2014/main" id="{41EC37B3-A763-6FFD-B467-B51F1C9947FC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3" name="等腰三角形 132">
              <a:extLst>
                <a:ext uri="{FF2B5EF4-FFF2-40B4-BE49-F238E27FC236}">
                  <a16:creationId xmlns:a16="http://schemas.microsoft.com/office/drawing/2014/main" id="{883B9777-8A93-C412-E0B5-762236111B8A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05B540F7-1FD2-57F8-6E8D-1493EE0006D3}"/>
              </a:ext>
            </a:extLst>
          </p:cNvPr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>
              <a:extLst>
                <a:ext uri="{FF2B5EF4-FFF2-40B4-BE49-F238E27FC236}">
                  <a16:creationId xmlns:a16="http://schemas.microsoft.com/office/drawing/2014/main" id="{97101068-02F5-9F73-27BC-1C065BE333C5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6" name="等腰三角形 135">
              <a:extLst>
                <a:ext uri="{FF2B5EF4-FFF2-40B4-BE49-F238E27FC236}">
                  <a16:creationId xmlns:a16="http://schemas.microsoft.com/office/drawing/2014/main" id="{F0F05FA9-3DD1-B02B-9E1A-1AF038336C6A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7" name="等腰三角形 136">
              <a:extLst>
                <a:ext uri="{FF2B5EF4-FFF2-40B4-BE49-F238E27FC236}">
                  <a16:creationId xmlns:a16="http://schemas.microsoft.com/office/drawing/2014/main" id="{2F37B640-85F2-95B4-2F1D-F11B393D1F64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8" name="组合 137">
            <a:extLst>
              <a:ext uri="{FF2B5EF4-FFF2-40B4-BE49-F238E27FC236}">
                <a16:creationId xmlns:a16="http://schemas.microsoft.com/office/drawing/2014/main" id="{2842274B-484A-A7A8-6C1C-38441F62A97C}"/>
              </a:ext>
            </a:extLst>
          </p:cNvPr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>
              <a:extLst>
                <a:ext uri="{FF2B5EF4-FFF2-40B4-BE49-F238E27FC236}">
                  <a16:creationId xmlns:a16="http://schemas.microsoft.com/office/drawing/2014/main" id="{44F0BFA4-C06C-6B02-2626-839A36A9E09F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0" name="等腰三角形 139">
              <a:extLst>
                <a:ext uri="{FF2B5EF4-FFF2-40B4-BE49-F238E27FC236}">
                  <a16:creationId xmlns:a16="http://schemas.microsoft.com/office/drawing/2014/main" id="{36FAFE8B-57CD-286B-9D75-6E375C51C507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1" name="等腰三角形 140">
              <a:extLst>
                <a:ext uri="{FF2B5EF4-FFF2-40B4-BE49-F238E27FC236}">
                  <a16:creationId xmlns:a16="http://schemas.microsoft.com/office/drawing/2014/main" id="{2BAE71EF-495B-88E0-9F10-A86767A58BDA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021F0B04-7912-6769-294F-11239D8F4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3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543361"/>
            <a:ext cx="3370216" cy="508973"/>
            <a:chOff x="0" y="543361"/>
            <a:chExt cx="3370216" cy="508973"/>
          </a:xfrm>
          <a:solidFill>
            <a:schemeClr val="accent5">
              <a:lumMod val="75000"/>
            </a:schemeClr>
          </a:solidFill>
        </p:grpSpPr>
        <p:grpSp>
          <p:nvGrpSpPr>
            <p:cNvPr id="5" name="组合 4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grpFill/>
          </p:grpSpPr>
          <p:sp>
            <p:nvSpPr>
              <p:cNvPr id="7" name="矩形 6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endParaRPr>
              </a:p>
            </p:txBody>
          </p:sp>
          <p:sp>
            <p:nvSpPr>
              <p:cNvPr id="8" name="直角三角形 7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endParaRPr>
              </a:p>
            </p:txBody>
          </p:sp>
        </p:grpSp>
        <p:sp>
          <p:nvSpPr>
            <p:cNvPr id="6" name="文本框 3"/>
            <p:cNvSpPr txBox="1"/>
            <p:nvPr/>
          </p:nvSpPr>
          <p:spPr>
            <a:xfrm>
              <a:off x="898051" y="590669"/>
              <a:ext cx="149232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目   录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490630" y="2171974"/>
            <a:ext cx="6947964" cy="737210"/>
            <a:chOff x="1098018" y="1340446"/>
            <a:chExt cx="6947964" cy="737210"/>
          </a:xfrm>
        </p:grpSpPr>
        <p:sp>
          <p:nvSpPr>
            <p:cNvPr id="44" name="任意多边形 43"/>
            <p:cNvSpPr/>
            <p:nvPr/>
          </p:nvSpPr>
          <p:spPr>
            <a:xfrm>
              <a:off x="2699790" y="1414168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marR="0" lvl="1" indent="-17145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en-US" altLang="zh-CN" sz="16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  <a:cs typeface="+mn-ea"/>
                  <a:sym typeface="+mn-lt"/>
                </a:rPr>
                <a:t>Background</a:t>
              </a: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  <p:sp>
          <p:nvSpPr>
            <p:cNvPr id="45" name="任意多边形 44"/>
            <p:cNvSpPr/>
            <p:nvPr/>
          </p:nvSpPr>
          <p:spPr>
            <a:xfrm>
              <a:off x="1098018" y="1340446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1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4490630" y="2946045"/>
            <a:ext cx="6947964" cy="737210"/>
            <a:chOff x="1098018" y="2114517"/>
            <a:chExt cx="6947964" cy="737210"/>
          </a:xfrm>
        </p:grpSpPr>
        <p:sp>
          <p:nvSpPr>
            <p:cNvPr id="47" name="任意多边形 46"/>
            <p:cNvSpPr/>
            <p:nvPr/>
          </p:nvSpPr>
          <p:spPr>
            <a:xfrm>
              <a:off x="2699790" y="2188239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marR="0" lvl="1" indent="-17145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en-US" altLang="zh-CN" sz="16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  <a:cs typeface="+mn-ea"/>
                  <a:sym typeface="+mn-lt"/>
                </a:rPr>
                <a:t>G</a:t>
              </a:r>
              <a:r>
                <a:rPr kumimoji="0" lang="en-US" altLang="zh-CN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luon TMDs</a:t>
              </a:r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1098018" y="2114517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2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4490630" y="3720116"/>
            <a:ext cx="6947964" cy="737210"/>
            <a:chOff x="1098018" y="2888588"/>
            <a:chExt cx="6947964" cy="737210"/>
          </a:xfrm>
        </p:grpSpPr>
        <p:sp>
          <p:nvSpPr>
            <p:cNvPr id="50" name="任意多边形 49"/>
            <p:cNvSpPr/>
            <p:nvPr/>
          </p:nvSpPr>
          <p:spPr>
            <a:xfrm>
              <a:off x="2699790" y="2962311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n-US" altLang="zh-CN" sz="16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  <a:cs typeface="+mn-ea"/>
                  <a:sym typeface="+mn-lt"/>
                </a:rPr>
                <a:t>Drell-Yan phenomenology</a:t>
              </a:r>
            </a:p>
          </p:txBody>
        </p:sp>
        <p:sp>
          <p:nvSpPr>
            <p:cNvPr id="51" name="任意多边形 50"/>
            <p:cNvSpPr/>
            <p:nvPr/>
          </p:nvSpPr>
          <p:spPr>
            <a:xfrm>
              <a:off x="1098018" y="2888588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3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490630" y="4494188"/>
            <a:ext cx="6947964" cy="737210"/>
            <a:chOff x="1098018" y="3662660"/>
            <a:chExt cx="6947964" cy="737210"/>
          </a:xfrm>
        </p:grpSpPr>
        <p:sp>
          <p:nvSpPr>
            <p:cNvPr id="53" name="任意多边形 52"/>
            <p:cNvSpPr/>
            <p:nvPr/>
          </p:nvSpPr>
          <p:spPr>
            <a:xfrm>
              <a:off x="2699790" y="3736381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  <a:defRPr/>
              </a:pPr>
              <a:r>
                <a:rPr lang="en-US" altLang="zh-CN" sz="16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  <a:cs typeface="+mn-ea"/>
                  <a:sym typeface="+mn-lt"/>
                </a:rPr>
                <a:t>Summary</a:t>
              </a:r>
            </a:p>
          </p:txBody>
        </p:sp>
        <p:sp>
          <p:nvSpPr>
            <p:cNvPr id="54" name="任意多边形 53"/>
            <p:cNvSpPr/>
            <p:nvPr/>
          </p:nvSpPr>
          <p:spPr>
            <a:xfrm>
              <a:off x="1098018" y="3662660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4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51" y="2540579"/>
            <a:ext cx="2259565" cy="226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4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8CF6878-F632-B532-562D-20063E81E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20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66832C-7B98-A7FB-F709-B2C64A5322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Summary</a:t>
            </a:r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占位符 3">
                <a:extLst>
                  <a:ext uri="{FF2B5EF4-FFF2-40B4-BE49-F238E27FC236}">
                    <a16:creationId xmlns:a16="http://schemas.microsoft.com/office/drawing/2014/main" id="{57F82B7F-7579-E09A-5F2C-E01E95826887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8200" y="1293143"/>
                <a:ext cx="10818430" cy="524576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Established a spectator-model framework and obtained leading-twist T-even and T-odd gluon TMDs for a tensor-polarized deuteron.</a:t>
                </a:r>
              </a:p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Investigated the proton-deuteron Drell-Yan phenomenology using the evolved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TT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sup>
                    </m:sSubSup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</a:t>
                </a:r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separately estimated</a:t>
                </a:r>
                <a:r>
                  <a:rPr lang="en-US" altLang="zh-CN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LL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sup>
                    </m:sSubSup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correction to the reference cross section, comparison with </a:t>
                </a:r>
                <a:r>
                  <a:rPr lang="en-US" altLang="zh-CN">
                    <a:solidFill>
                      <a:srgbClr val="0D47A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S. Kumano and Q. T. Song, Phys. Rev. D 101, 054011 (2020).</a:t>
                </a:r>
              </a:p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Improve the predictive power of the model and extend to more realistic phenomenological applications.</a:t>
                </a:r>
              </a:p>
            </p:txBody>
          </p:sp>
        </mc:Choice>
        <mc:Fallback xmlns="">
          <p:sp>
            <p:nvSpPr>
              <p:cNvPr id="4" name="文本占位符 3">
                <a:extLst>
                  <a:ext uri="{FF2B5EF4-FFF2-40B4-BE49-F238E27FC236}">
                    <a16:creationId xmlns:a16="http://schemas.microsoft.com/office/drawing/2014/main" id="{57F82B7F-7579-E09A-5F2C-E01E958268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8200" y="1293143"/>
                <a:ext cx="10818430" cy="5245769"/>
              </a:xfrm>
              <a:blipFill>
                <a:blip r:embed="rId2"/>
                <a:stretch>
                  <a:fillRect l="-1015" b="-11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3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BFBA92D-2864-4871-9B0D-FFEFC1930879}"/>
              </a:ext>
            </a:extLst>
          </p:cNvPr>
          <p:cNvGrpSpPr/>
          <p:nvPr/>
        </p:nvGrpSpPr>
        <p:grpSpPr>
          <a:xfrm>
            <a:off x="0" y="0"/>
            <a:ext cx="12192000" cy="3573022"/>
            <a:chOff x="0" y="1247127"/>
            <a:chExt cx="12192000" cy="214346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4BCD6C1-EB7C-49F6-B47A-055106E8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1247128"/>
              <a:ext cx="12192000" cy="2143460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</p:spPr>
        </p:pic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72140561-42C2-4A2A-90DD-B78FC47518C0}"/>
                </a:ext>
              </a:extLst>
            </p:cNvPr>
            <p:cNvSpPr/>
            <p:nvPr/>
          </p:nvSpPr>
          <p:spPr>
            <a:xfrm>
              <a:off x="0" y="1247127"/>
              <a:ext cx="12192000" cy="2143461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 Light"/>
                <a:cs typeface="+mn-cs"/>
              </a:endParaRPr>
            </a:p>
          </p:txBody>
        </p:sp>
      </p:grp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235E151B-EFF0-421D-9A9D-24FBC2AA5FF9}"/>
              </a:ext>
            </a:extLst>
          </p:cNvPr>
          <p:cNvSpPr/>
          <p:nvPr/>
        </p:nvSpPr>
        <p:spPr>
          <a:xfrm>
            <a:off x="0" y="1533191"/>
            <a:ext cx="12192000" cy="1869044"/>
          </a:xfrm>
          <a:custGeom>
            <a:avLst/>
            <a:gdLst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7" fmla="*/ 91440 w 12192000"/>
              <a:gd name="connsiteY7" fmla="*/ 87904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2059049 h 4104640"/>
              <a:gd name="connsiteX2" fmla="*/ 12053358 w 12192000"/>
              <a:gd name="connsiteY2" fmla="*/ 2196525 h 4104640"/>
              <a:gd name="connsiteX3" fmla="*/ 6096000 w 12192000"/>
              <a:gd name="connsiteY3" fmla="*/ 4104640 h 4104640"/>
              <a:gd name="connsiteX4" fmla="*/ 138643 w 12192000"/>
              <a:gd name="connsiteY4" fmla="*/ 2196525 h 4104640"/>
              <a:gd name="connsiteX5" fmla="*/ 0 w 12192000"/>
              <a:gd name="connsiteY5" fmla="*/ 2059049 h 4104640"/>
              <a:gd name="connsiteX0" fmla="*/ 12192000 w 12192000"/>
              <a:gd name="connsiteY0" fmla="*/ 0 h 2045591"/>
              <a:gd name="connsiteX1" fmla="*/ 12053358 w 12192000"/>
              <a:gd name="connsiteY1" fmla="*/ 137476 h 2045591"/>
              <a:gd name="connsiteX2" fmla="*/ 6096000 w 12192000"/>
              <a:gd name="connsiteY2" fmla="*/ 2045591 h 2045591"/>
              <a:gd name="connsiteX3" fmla="*/ 138643 w 12192000"/>
              <a:gd name="connsiteY3" fmla="*/ 137476 h 2045591"/>
              <a:gd name="connsiteX4" fmla="*/ 0 w 12192000"/>
              <a:gd name="connsiteY4" fmla="*/ 0 h 204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045591">
                <a:moveTo>
                  <a:pt x="12192000" y="0"/>
                </a:moveTo>
                <a:lnTo>
                  <a:pt x="12053358" y="137476"/>
                </a:lnTo>
                <a:cubicBezTo>
                  <a:pt x="10762282" y="1288696"/>
                  <a:pt x="8575872" y="2045591"/>
                  <a:pt x="6096000" y="2045591"/>
                </a:cubicBezTo>
                <a:cubicBezTo>
                  <a:pt x="3616128" y="2045591"/>
                  <a:pt x="1429718" y="1288696"/>
                  <a:pt x="138643" y="137476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 Light"/>
              <a:cs typeface="+mn-cs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DDB681AA-2817-4745-BACC-B8465D61AB6C}"/>
              </a:ext>
            </a:extLst>
          </p:cNvPr>
          <p:cNvSpPr txBox="1"/>
          <p:nvPr/>
        </p:nvSpPr>
        <p:spPr>
          <a:xfrm>
            <a:off x="180760" y="3667383"/>
            <a:ext cx="121920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034C9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欢迎各位老师批评指正</a:t>
            </a:r>
            <a:r>
              <a:rPr kumimoji="0" lang="zh-CN" altLang="en-US" sz="8000" b="1" u="none" strike="noStrike" kern="1200" cap="none" spc="0" normalizeH="0" baseline="0" noProof="0">
                <a:ln>
                  <a:noFill/>
                </a:ln>
                <a:solidFill>
                  <a:srgbClr val="034C9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！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F8232FF-5A1D-40C3-855E-0ECB2E876267}"/>
              </a:ext>
            </a:extLst>
          </p:cNvPr>
          <p:cNvCxnSpPr/>
          <p:nvPr/>
        </p:nvCxnSpPr>
        <p:spPr>
          <a:xfrm>
            <a:off x="1199456" y="5085184"/>
            <a:ext cx="979308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798E8A69-6F20-4305-BE5F-B3AD77B569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8" y="5916898"/>
            <a:ext cx="2419384" cy="748497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73F429F-7CE1-59B9-71A5-E080E17CD880}"/>
              </a:ext>
            </a:extLst>
          </p:cNvPr>
          <p:cNvGrpSpPr/>
          <p:nvPr/>
        </p:nvGrpSpPr>
        <p:grpSpPr>
          <a:xfrm>
            <a:off x="3842521" y="931028"/>
            <a:ext cx="3823554" cy="1204326"/>
            <a:chOff x="3706419" y="908720"/>
            <a:chExt cx="4600691" cy="152435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F10A9B9-30D3-732A-6A76-E62021951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6419" y="908720"/>
              <a:ext cx="1524353" cy="1524353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1C0F117-79ED-219C-FC84-E49DDB955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3931" y="1057565"/>
              <a:ext cx="3079111" cy="818764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3074BF1-1EAE-C56D-7F2D-49841E3D3CBF}"/>
                </a:ext>
              </a:extLst>
            </p:cNvPr>
            <p:cNvSpPr txBox="1"/>
            <p:nvPr/>
          </p:nvSpPr>
          <p:spPr>
            <a:xfrm>
              <a:off x="5269000" y="1876329"/>
              <a:ext cx="3038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SOUTHEAST UNIVERSITY</a:t>
              </a:r>
              <a:endParaRPr lang="zh-CN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900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1050">
              <a:solidFill>
                <a:prstClr val="white"/>
              </a:solidFill>
              <a:latin typeface="Arial"/>
              <a:ea typeface="宋体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01370" y="2840319"/>
            <a:ext cx="312476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50" b="1">
                <a:solidFill>
                  <a:srgbClr val="F4F4F4"/>
                </a:solidFill>
                <a:latin typeface="Segoe UI" panose="020B0502040204020203"/>
                <a:ea typeface="宋体" panose="02010600030101010101" pitchFamily="2" charset="-122"/>
              </a:rPr>
              <a:t>PART ONE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Background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4" name="等腰三角形 13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4" name="等腰三角形 123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5" name="等腰三角形 124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8" name="等腰三角形 127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9" name="等腰三角形 128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2" name="等腰三角形 131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3" name="等腰三角形 132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6" name="等腰三角形 135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7" name="等腰三角形 136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40" name="等腰三角形 139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41" name="等腰三角形 140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61A2EC27-C1B8-4531-8547-F1449E76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A2CA8E79-3328-4341-1FEB-2AC86DD4A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044" y="2954922"/>
            <a:ext cx="4177713" cy="117728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4C0D98B6-81B7-C3F4-9AD9-C07AE8FA6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757" y="1771650"/>
            <a:ext cx="5265471" cy="263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3973DC2-5B8F-ADFE-C857-5CC6BF00E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3484" y="4603127"/>
            <a:ext cx="5200753" cy="2157518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1D2A46C-8EA8-4051-FEC5-5B0525733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4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2E2B69-9846-890A-EC97-5A2E83D07B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Background</a:t>
            </a:r>
          </a:p>
        </p:txBody>
      </p:sp>
      <p:sp>
        <p:nvSpPr>
          <p:cNvPr id="12" name="左大括号 11">
            <a:extLst>
              <a:ext uri="{FF2B5EF4-FFF2-40B4-BE49-F238E27FC236}">
                <a16:creationId xmlns:a16="http://schemas.microsoft.com/office/drawing/2014/main" id="{5FF2E717-699A-1795-F15F-039BE51673FB}"/>
              </a:ext>
            </a:extLst>
          </p:cNvPr>
          <p:cNvSpPr/>
          <p:nvPr/>
        </p:nvSpPr>
        <p:spPr>
          <a:xfrm>
            <a:off x="2108200" y="1339850"/>
            <a:ext cx="1212850" cy="3683000"/>
          </a:xfrm>
          <a:prstGeom prst="leftBrac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BEB85CA-C56F-AB8E-5C78-8BCF2D47CC99}"/>
              </a:ext>
            </a:extLst>
          </p:cNvPr>
          <p:cNvSpPr txBox="1"/>
          <p:nvPr/>
        </p:nvSpPr>
        <p:spPr>
          <a:xfrm>
            <a:off x="57150" y="2765851"/>
            <a:ext cx="226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Description of spin-1 particles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12F0973-F336-1AC7-42F8-D48E63E94B94}"/>
              </a:ext>
            </a:extLst>
          </p:cNvPr>
          <p:cNvSpPr txBox="1"/>
          <p:nvPr/>
        </p:nvSpPr>
        <p:spPr>
          <a:xfrm>
            <a:off x="3321050" y="1056131"/>
            <a:ext cx="226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Spin vector: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32CC693-C97A-3B6A-5F3F-D048B5344367}"/>
              </a:ext>
            </a:extLst>
          </p:cNvPr>
          <p:cNvSpPr txBox="1"/>
          <p:nvPr/>
        </p:nvSpPr>
        <p:spPr>
          <a:xfrm>
            <a:off x="3321050" y="4748524"/>
            <a:ext cx="226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Spin tensor: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98DBAB5F-555B-6C64-04B9-24C381953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484" y="892189"/>
            <a:ext cx="4285714" cy="82857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F1F8F069-F8EB-10FB-9EB2-26C012E5B1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3163" y="1511672"/>
            <a:ext cx="1744644" cy="1392360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D72B3216-F2C1-CD1A-094E-12A3EEC8C82B}"/>
              </a:ext>
            </a:extLst>
          </p:cNvPr>
          <p:cNvSpPr txBox="1"/>
          <p:nvPr/>
        </p:nvSpPr>
        <p:spPr>
          <a:xfrm>
            <a:off x="6038850" y="4320348"/>
            <a:ext cx="6153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zh-CN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Bacchetta and P. J. Mulders, </a:t>
            </a:r>
            <a:r>
              <a:rPr lang="en-US" altLang="zh-CN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 62 (2000) 114004</a:t>
            </a:r>
            <a:endParaRPr lang="zh-CN" altLang="en-US" b="1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53B54-96F3-65BB-A349-F78113E7C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F29392C-A453-1B24-0482-DF47CCBA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5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1D216D-777E-0620-E2B8-AE55B833C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Gluon</a:t>
            </a:r>
            <a:r>
              <a:rPr lang="zh-CN" altLang="en-US"/>
              <a:t> </a:t>
            </a:r>
            <a:r>
              <a:rPr lang="en-US" altLang="zh-CN"/>
              <a:t>TMDPDFs (spin-1/2)</a:t>
            </a:r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50CA2E3-06EA-DFD1-EE07-321ABA6F3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3500"/>
            <a:ext cx="6967507" cy="44323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ED554E9-44BD-09CB-2270-098036052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176" y="2036900"/>
            <a:ext cx="4883149" cy="1620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35EC013-306A-F3F3-6C35-5951C64FC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4176" y="3798750"/>
            <a:ext cx="5187824" cy="21082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FC07361-05EB-CA6E-6239-B34F2816CB41}"/>
              </a:ext>
            </a:extLst>
          </p:cNvPr>
          <p:cNvSpPr/>
          <p:nvPr/>
        </p:nvSpPr>
        <p:spPr>
          <a:xfrm>
            <a:off x="11791950" y="5414375"/>
            <a:ext cx="400050" cy="3514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CD6AAFB-8B25-5978-66C7-5C3C2DB15515}"/>
              </a:ext>
            </a:extLst>
          </p:cNvPr>
          <p:cNvSpPr/>
          <p:nvPr/>
        </p:nvSpPr>
        <p:spPr>
          <a:xfrm>
            <a:off x="858462" y="4466198"/>
            <a:ext cx="2005388" cy="11599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D4AF90A-2482-C7AB-B03B-5C49C0E7C17A}"/>
              </a:ext>
            </a:extLst>
          </p:cNvPr>
          <p:cNvSpPr/>
          <p:nvPr/>
        </p:nvSpPr>
        <p:spPr>
          <a:xfrm>
            <a:off x="4884362" y="3692948"/>
            <a:ext cx="2005388" cy="19331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44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8A454C5-B2F6-9531-2FED-F8ACB0FE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E287B31-18AE-9CF7-959C-98A4049C8B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Tensor-polarized Gluon</a:t>
            </a:r>
            <a:r>
              <a:rPr lang="zh-CN" altLang="en-US"/>
              <a:t> </a:t>
            </a:r>
            <a:r>
              <a:rPr lang="en-US" altLang="zh-CN"/>
              <a:t>TMDPDFs (spin-1)</a:t>
            </a:r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059DE248-E314-CCD9-F985-A4373BB74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64" y="1314450"/>
            <a:ext cx="7147233" cy="44704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45F3689-D227-80CD-7C3B-9281035E1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893" y="1227388"/>
            <a:ext cx="4616207" cy="5056685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4C4D1BCF-B812-B5E5-9059-E02A501FA184}"/>
              </a:ext>
            </a:extLst>
          </p:cNvPr>
          <p:cNvSpPr/>
          <p:nvPr/>
        </p:nvSpPr>
        <p:spPr>
          <a:xfrm>
            <a:off x="11449050" y="1909175"/>
            <a:ext cx="400050" cy="3514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B27C4B1-4574-E015-400B-4654B03D1A5D}"/>
              </a:ext>
            </a:extLst>
          </p:cNvPr>
          <p:cNvSpPr/>
          <p:nvPr/>
        </p:nvSpPr>
        <p:spPr>
          <a:xfrm>
            <a:off x="11404600" y="3580017"/>
            <a:ext cx="400050" cy="3514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4277A39-3F1D-7A10-B37F-1D9DB1947BD1}"/>
              </a:ext>
            </a:extLst>
          </p:cNvPr>
          <p:cNvSpPr/>
          <p:nvPr/>
        </p:nvSpPr>
        <p:spPr>
          <a:xfrm>
            <a:off x="11404600" y="5793074"/>
            <a:ext cx="400050" cy="3514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DE15B57-6F84-0CA2-F179-F256113F3CE8}"/>
              </a:ext>
            </a:extLst>
          </p:cNvPr>
          <p:cNvSpPr/>
          <p:nvPr/>
        </p:nvSpPr>
        <p:spPr>
          <a:xfrm>
            <a:off x="3004762" y="3351490"/>
            <a:ext cx="2005388" cy="22936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89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35F28-F8F5-0AD4-0C83-9075C18E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4CC5D9D-FB7D-CE0E-452A-E285C8B69F07}"/>
              </a:ext>
            </a:extLst>
          </p:cNvPr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9CDD8F-A814-C57E-9143-BAF948EEE6BD}"/>
              </a:ext>
            </a:extLst>
          </p:cNvPr>
          <p:cNvSpPr txBox="1"/>
          <p:nvPr/>
        </p:nvSpPr>
        <p:spPr>
          <a:xfrm>
            <a:off x="801370" y="2840319"/>
            <a:ext cx="3203121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PART </a:t>
            </a:r>
            <a:r>
              <a:rPr lang="en-US" altLang="zh-CN" sz="4050" b="1">
                <a:solidFill>
                  <a:srgbClr val="F4F4F4"/>
                </a:solidFill>
                <a:latin typeface="Segoe UI" panose="020B0502040204020203"/>
                <a:ea typeface="宋体" panose="02010600030101010101" pitchFamily="2" charset="-122"/>
              </a:rPr>
              <a:t>TWO</a:t>
            </a: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Gluon TMDs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FC67C287-A7E8-8892-C375-36027021814F}"/>
              </a:ext>
            </a:extLst>
          </p:cNvPr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15C9364E-CDBA-648F-0578-071A3EE186AD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9A312DBE-2655-4085-F057-190D480FABA2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B3154D07-A6CB-5458-B679-4D78FFED62E2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9A43122F-E9A8-A69E-D9F2-8ADD04C4279F}"/>
              </a:ext>
            </a:extLst>
          </p:cNvPr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>
              <a:extLst>
                <a:ext uri="{FF2B5EF4-FFF2-40B4-BE49-F238E27FC236}">
                  <a16:creationId xmlns:a16="http://schemas.microsoft.com/office/drawing/2014/main" id="{6757AED2-10C3-FAD2-0C17-C1AFF0A5DD47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4" name="等腰三角形 123">
              <a:extLst>
                <a:ext uri="{FF2B5EF4-FFF2-40B4-BE49-F238E27FC236}">
                  <a16:creationId xmlns:a16="http://schemas.microsoft.com/office/drawing/2014/main" id="{93EF296C-F962-ADCD-D0C5-5C79BCC35DB2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5" name="等腰三角形 124">
              <a:extLst>
                <a:ext uri="{FF2B5EF4-FFF2-40B4-BE49-F238E27FC236}">
                  <a16:creationId xmlns:a16="http://schemas.microsoft.com/office/drawing/2014/main" id="{6EE16447-98DD-67B5-E7EC-73C78ECDE860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E5FCA873-D4C5-A937-77F5-415D7687F63C}"/>
              </a:ext>
            </a:extLst>
          </p:cNvPr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>
              <a:extLst>
                <a:ext uri="{FF2B5EF4-FFF2-40B4-BE49-F238E27FC236}">
                  <a16:creationId xmlns:a16="http://schemas.microsoft.com/office/drawing/2014/main" id="{C4BAB9F6-E0CD-C565-099A-457E1E070198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8" name="等腰三角形 127">
              <a:extLst>
                <a:ext uri="{FF2B5EF4-FFF2-40B4-BE49-F238E27FC236}">
                  <a16:creationId xmlns:a16="http://schemas.microsoft.com/office/drawing/2014/main" id="{AB8E8B1A-8A4C-0399-5BE2-3287F5019369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9" name="等腰三角形 128">
              <a:extLst>
                <a:ext uri="{FF2B5EF4-FFF2-40B4-BE49-F238E27FC236}">
                  <a16:creationId xmlns:a16="http://schemas.microsoft.com/office/drawing/2014/main" id="{58F414BE-6333-1022-04D1-117F687FAE57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1E586DC5-F977-0D85-5675-B54AEFD663AC}"/>
              </a:ext>
            </a:extLst>
          </p:cNvPr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>
              <a:extLst>
                <a:ext uri="{FF2B5EF4-FFF2-40B4-BE49-F238E27FC236}">
                  <a16:creationId xmlns:a16="http://schemas.microsoft.com/office/drawing/2014/main" id="{2C5AE370-42C0-D8E6-8C80-2A0BC5A46AC6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2" name="等腰三角形 131">
              <a:extLst>
                <a:ext uri="{FF2B5EF4-FFF2-40B4-BE49-F238E27FC236}">
                  <a16:creationId xmlns:a16="http://schemas.microsoft.com/office/drawing/2014/main" id="{98334303-A987-C894-A877-7D13801DB35D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3" name="等腰三角形 132">
              <a:extLst>
                <a:ext uri="{FF2B5EF4-FFF2-40B4-BE49-F238E27FC236}">
                  <a16:creationId xmlns:a16="http://schemas.microsoft.com/office/drawing/2014/main" id="{75746902-575C-E13E-109C-788A7C317631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9703654B-1D4C-37B1-CEC3-4BC2F23BC57B}"/>
              </a:ext>
            </a:extLst>
          </p:cNvPr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>
              <a:extLst>
                <a:ext uri="{FF2B5EF4-FFF2-40B4-BE49-F238E27FC236}">
                  <a16:creationId xmlns:a16="http://schemas.microsoft.com/office/drawing/2014/main" id="{A63432B2-4BCD-559A-4F18-9A5689262F9D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6" name="等腰三角形 135">
              <a:extLst>
                <a:ext uri="{FF2B5EF4-FFF2-40B4-BE49-F238E27FC236}">
                  <a16:creationId xmlns:a16="http://schemas.microsoft.com/office/drawing/2014/main" id="{85868ADF-22AE-326F-781A-1A0B89943B61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7" name="等腰三角形 136">
              <a:extLst>
                <a:ext uri="{FF2B5EF4-FFF2-40B4-BE49-F238E27FC236}">
                  <a16:creationId xmlns:a16="http://schemas.microsoft.com/office/drawing/2014/main" id="{874604AD-766F-BFAF-1AF2-265C9B777424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8" name="组合 137">
            <a:extLst>
              <a:ext uri="{FF2B5EF4-FFF2-40B4-BE49-F238E27FC236}">
                <a16:creationId xmlns:a16="http://schemas.microsoft.com/office/drawing/2014/main" id="{2A6BF8CE-3C53-C60F-3093-EEA03B5ABF44}"/>
              </a:ext>
            </a:extLst>
          </p:cNvPr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>
              <a:extLst>
                <a:ext uri="{FF2B5EF4-FFF2-40B4-BE49-F238E27FC236}">
                  <a16:creationId xmlns:a16="http://schemas.microsoft.com/office/drawing/2014/main" id="{F810D25D-5C65-E41F-9094-11F47BD2D890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0" name="等腰三角形 139">
              <a:extLst>
                <a:ext uri="{FF2B5EF4-FFF2-40B4-BE49-F238E27FC236}">
                  <a16:creationId xmlns:a16="http://schemas.microsoft.com/office/drawing/2014/main" id="{EBED958C-3136-544F-C8ED-91C899DA449D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1" name="等腰三角形 140">
              <a:extLst>
                <a:ext uri="{FF2B5EF4-FFF2-40B4-BE49-F238E27FC236}">
                  <a16:creationId xmlns:a16="http://schemas.microsoft.com/office/drawing/2014/main" id="{240D57BA-A050-E514-E75E-7A1C88AE6D78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ABABFB84-8888-28EA-9BAE-49C362FF7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0FFD29A-4242-F07F-FDEF-92FB2EC14AB6}"/>
              </a:ext>
            </a:extLst>
          </p:cNvPr>
          <p:cNvSpPr txBox="1"/>
          <p:nvPr/>
        </p:nvSpPr>
        <p:spPr>
          <a:xfrm>
            <a:off x="801370" y="4220596"/>
            <a:ext cx="645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X. Xie, D. Y. Chen and Z. Lu</a:t>
            </a:r>
            <a:r>
              <a:rPr lang="it-IT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 114 (2026) 3, 034003</a:t>
            </a:r>
          </a:p>
          <a:p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X. Xie, Z. Lu</a:t>
            </a:r>
            <a:r>
              <a:rPr lang="it-IT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arXiv:2607.23692</a:t>
            </a:r>
            <a:endParaRPr lang="zh-CN" altLang="en-US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2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>
            <a:extLst>
              <a:ext uri="{FF2B5EF4-FFF2-40B4-BE49-F238E27FC236}">
                <a16:creationId xmlns:a16="http://schemas.microsoft.com/office/drawing/2014/main" id="{8AD347DA-8D5C-D6D1-0729-AD0B0E168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6247" y="5615998"/>
            <a:ext cx="1327290" cy="384722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16292246-5F7E-1CB9-C24E-2CCB4D465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130" y="5222795"/>
            <a:ext cx="4282319" cy="1133555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FA6DA6FC-B678-6436-F7B6-5A219E3D5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1575" y="3974767"/>
            <a:ext cx="3000000" cy="80000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2976215A-A9C8-B05E-D4E4-441B64F0A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1500" y="2429097"/>
            <a:ext cx="4407806" cy="1236973"/>
          </a:xfrm>
          <a:prstGeom prst="rect">
            <a:avLst/>
          </a:prstGeom>
        </p:spPr>
      </p:pic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6CD8BD8-CC7B-8B9E-7723-F4F8D23E0F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Spectator</a:t>
            </a:r>
            <a:r>
              <a:rPr lang="zh-CN" altLang="en-US"/>
              <a:t> </a:t>
            </a:r>
            <a:r>
              <a:rPr lang="en-US" altLang="zh-CN"/>
              <a:t>model</a:t>
            </a:r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9939042-DD45-332D-3929-EF8D75606E6A}"/>
              </a:ext>
            </a:extLst>
          </p:cNvPr>
          <p:cNvSpPr txBox="1"/>
          <p:nvPr/>
        </p:nvSpPr>
        <p:spPr>
          <a:xfrm>
            <a:off x="76200" y="945188"/>
            <a:ext cx="850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gluon-gluon TMD correlator for spin-1 hadrons is given by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BEBAACBC-4BE0-8C50-0D7E-FDA7398A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E020D2-E016-4DFA-9233-E593B6DE9BDE}" type="slidenum">
              <a:rPr lang="zh-CN" altLang="en-US" smtClean="0"/>
              <a:pPr/>
              <a:t>8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8057C0-32C2-13CB-B369-1E0788B0B1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678" y="1427367"/>
            <a:ext cx="2127107" cy="53177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F39B569-0C71-7A93-674C-CBBF959837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0785" y="1334427"/>
            <a:ext cx="2465735" cy="77997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031F8D1-343B-1FAF-EEB7-9C00D6C92D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06520" y="1371722"/>
            <a:ext cx="5363814" cy="74268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801BE82-016A-0D2C-EFE9-CAB34DE718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" y="2409091"/>
            <a:ext cx="5167571" cy="3737709"/>
          </a:xfrm>
          <a:prstGeom prst="rect">
            <a:avLst/>
          </a:prstGeom>
        </p:spPr>
      </p:pic>
      <p:sp>
        <p:nvSpPr>
          <p:cNvPr id="17" name="Rounded Rectangle 10">
            <a:extLst>
              <a:ext uri="{FF2B5EF4-FFF2-40B4-BE49-F238E27FC236}">
                <a16:creationId xmlns:a16="http://schemas.microsoft.com/office/drawing/2014/main" id="{C47B5561-818E-0717-475C-90B406447A0E}"/>
              </a:ext>
            </a:extLst>
          </p:cNvPr>
          <p:cNvSpPr/>
          <p:nvPr/>
        </p:nvSpPr>
        <p:spPr>
          <a:xfrm>
            <a:off x="5338220" y="2226636"/>
            <a:ext cx="5596480" cy="1333501"/>
          </a:xfrm>
          <a:prstGeom prst="roundRect">
            <a:avLst/>
          </a:prstGeom>
          <a:noFill/>
          <a:ln w="19050">
            <a:solidFill>
              <a:srgbClr val="C8D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5E13C552-9FDA-A44D-829F-65B73ACE1631}"/>
              </a:ext>
            </a:extLst>
          </p:cNvPr>
          <p:cNvSpPr txBox="1"/>
          <p:nvPr/>
        </p:nvSpPr>
        <p:spPr>
          <a:xfrm>
            <a:off x="5539388" y="2228569"/>
            <a:ext cx="2128902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 vertex</a:t>
            </a: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id="{F4CCA0D0-E661-89FD-109B-0A8EDDFB7177}"/>
              </a:ext>
            </a:extLst>
          </p:cNvPr>
          <p:cNvSpPr/>
          <p:nvPr/>
        </p:nvSpPr>
        <p:spPr>
          <a:xfrm>
            <a:off x="5338220" y="3780368"/>
            <a:ext cx="5596480" cy="1086797"/>
          </a:xfrm>
          <a:prstGeom prst="roundRect">
            <a:avLst/>
          </a:prstGeom>
          <a:noFill/>
          <a:ln w="19050">
            <a:solidFill>
              <a:srgbClr val="C8D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9F911409-4539-BF3C-7ABA-89877665E630}"/>
              </a:ext>
            </a:extLst>
          </p:cNvPr>
          <p:cNvSpPr txBox="1"/>
          <p:nvPr/>
        </p:nvSpPr>
        <p:spPr>
          <a:xfrm>
            <a:off x="5539388" y="3792573"/>
            <a:ext cx="2128902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 factors</a:t>
            </a:r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C3BBB962-C3B3-9126-79A7-7F2997868EF2}"/>
              </a:ext>
            </a:extLst>
          </p:cNvPr>
          <p:cNvSpPr/>
          <p:nvPr/>
        </p:nvSpPr>
        <p:spPr>
          <a:xfrm>
            <a:off x="5338220" y="5061564"/>
            <a:ext cx="5732114" cy="1400719"/>
          </a:xfrm>
          <a:prstGeom prst="roundRect">
            <a:avLst/>
          </a:prstGeom>
          <a:noFill/>
          <a:ln w="19050">
            <a:solidFill>
              <a:srgbClr val="C8D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17">
            <a:extLst>
              <a:ext uri="{FF2B5EF4-FFF2-40B4-BE49-F238E27FC236}">
                <a16:creationId xmlns:a16="http://schemas.microsoft.com/office/drawing/2014/main" id="{E3E301D0-06D5-12C4-FE17-20179C682804}"/>
              </a:ext>
            </a:extLst>
          </p:cNvPr>
          <p:cNvSpPr txBox="1"/>
          <p:nvPr/>
        </p:nvSpPr>
        <p:spPr>
          <a:xfrm>
            <a:off x="5539388" y="5101557"/>
            <a:ext cx="2128902" cy="3847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900" b="1">
                <a:solidFill>
                  <a:srgbClr val="0C52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Spectral function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B6F4C17F-4E27-C3B2-E367-11C523FC02B3}"/>
              </a:ext>
            </a:extLst>
          </p:cNvPr>
          <p:cNvSpPr/>
          <p:nvPr/>
        </p:nvSpPr>
        <p:spPr>
          <a:xfrm>
            <a:off x="9609424" y="3143115"/>
            <a:ext cx="400050" cy="3514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38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C9ACEA0-503A-5DA1-ED28-A4BEDC79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48A972-A9D2-57E0-160A-4924FD3C81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Model-dependent relation</a:t>
            </a:r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5D94440-0FF7-D30A-1654-8FB7C630C35B}"/>
                  </a:ext>
                </a:extLst>
              </p:cNvPr>
              <p:cNvSpPr txBox="1"/>
              <p:nvPr/>
            </p:nvSpPr>
            <p:spPr>
              <a:xfrm>
                <a:off x="206148" y="1198699"/>
                <a:ext cx="46418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 the 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g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-vanishing approximation</a:t>
                </a:r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5D94440-0FF7-D30A-1654-8FB7C630C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48" y="1198699"/>
                <a:ext cx="4641850" cy="461665"/>
              </a:xfrm>
              <a:prstGeom prst="rect">
                <a:avLst/>
              </a:prstGeom>
              <a:blipFill>
                <a:blip r:embed="rId2"/>
                <a:stretch>
                  <a:fillRect l="-2102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5934EDB2-6755-E1F6-B8EE-E5ADE7D4D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00" y="1778106"/>
            <a:ext cx="3490829" cy="414993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33D8CBC-56D4-D9A7-FD4B-AE724154516B}"/>
              </a:ext>
            </a:extLst>
          </p:cNvPr>
          <p:cNvSpPr txBox="1"/>
          <p:nvPr/>
        </p:nvSpPr>
        <p:spPr>
          <a:xfrm>
            <a:off x="5141360" y="3652991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tensor polarized TMDs exhibit the same functional dependence: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803541C-F97F-8543-DF1B-86ACD826E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720" y="4597446"/>
            <a:ext cx="6024080" cy="100792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0E95D85-1D82-BBFF-752E-A5925FAAD59C}"/>
              </a:ext>
            </a:extLst>
          </p:cNvPr>
          <p:cNvSpPr txBox="1"/>
          <p:nvPr/>
        </p:nvSpPr>
        <p:spPr>
          <a:xfrm>
            <a:off x="5133748" y="1145963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Positivity bounds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668B1160-7D58-5500-4439-5768A4274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7998" y="1765017"/>
            <a:ext cx="6953704" cy="1552489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083D8F81-D693-9F53-57D0-8F742F9113E9}"/>
              </a:ext>
            </a:extLst>
          </p:cNvPr>
          <p:cNvSpPr txBox="1"/>
          <p:nvPr/>
        </p:nvSpPr>
        <p:spPr>
          <a:xfrm>
            <a:off x="4389324" y="3244334"/>
            <a:ext cx="7871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Cotogno, T. van Daal, and P. J. Mulders, J. High Energy Phys. 11 (2017) 185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60FB4F6-C2DD-11A3-F558-6B5E8CB400E3}"/>
                  </a:ext>
                </a:extLst>
              </p:cNvPr>
              <p:cNvSpPr txBox="1"/>
              <p:nvPr/>
            </p:nvSpPr>
            <p:spPr>
              <a:xfrm>
                <a:off x="1195330" y="5928043"/>
                <a:ext cx="2217722" cy="4142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1,3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1,3</m:t>
                              </m:r>
                            </m:sub>
                          </m:sSub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en-US" sz="200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60FB4F6-C2DD-11A3-F558-6B5E8CB40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330" y="5928043"/>
                <a:ext cx="2217722" cy="414216"/>
              </a:xfrm>
              <a:prstGeom prst="rect">
                <a:avLst/>
              </a:prstGeom>
              <a:blipFill>
                <a:blip r:embed="rId6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57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16841</TotalTime>
  <Words>572</Words>
  <Application>Microsoft Office PowerPoint</Application>
  <PresentationFormat>宽屏</PresentationFormat>
  <Paragraphs>92</Paragraphs>
  <Slides>21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等线</vt:lpstr>
      <vt:lpstr>等线 Light</vt:lpstr>
      <vt:lpstr>微软雅黑</vt:lpstr>
      <vt:lpstr>Arial</vt:lpstr>
      <vt:lpstr>Calibri</vt:lpstr>
      <vt:lpstr>Cambria Math</vt:lpstr>
      <vt:lpstr>Segoe UI</vt:lpstr>
      <vt:lpstr>Segoe UI Light</vt:lpstr>
      <vt:lpstr>Times New Roman</vt:lpstr>
      <vt:lpstr>Office 主题​​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自力 岳</dc:creator>
  <cp:lastModifiedBy>修鹏 谢</cp:lastModifiedBy>
  <cp:revision>329</cp:revision>
  <dcterms:created xsi:type="dcterms:W3CDTF">2023-05-03T03:33:11Z</dcterms:created>
  <dcterms:modified xsi:type="dcterms:W3CDTF">2026-08-19T16:52:07Z</dcterms:modified>
</cp:coreProperties>
</file>