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6" r:id="rId3"/>
    <p:sldId id="287" r:id="rId4"/>
    <p:sldId id="288" r:id="rId5"/>
    <p:sldId id="28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1" y="1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7BBA8-4DA3-1827-C325-7182BEBB0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919FE4-AB79-94B5-E251-104668918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29AC67-2133-8E0A-B54B-6EDFB3FA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F25649-479C-69C1-3759-FDB879A6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0EA0AF-7C47-F99D-225A-AACB50469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71F5-559B-411B-A262-EFFC942A1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32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FC6F80-111E-0D7F-F9B5-02E2BCCAF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4EC1679-6153-AE9B-7964-D7A6867F1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1E71F4-8DFB-1FE5-9157-EA82C5FE3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66D9EB-AE07-90EC-732F-BC01FEA1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ACE780-5D1F-5CF0-EFA3-9A5837F46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DBF77E-19E0-04A9-E545-BA5E7C06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71F5-559B-411B-A262-EFFC942A1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7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072AA3-B91C-29C9-B232-197E4043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ED390A-AE78-0B06-72F1-A5856F42B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A42F93-CBDE-D34A-C247-26C48DD24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5D4036-29C1-1C65-3B48-6C18FB56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B8DDC-6160-B052-93BC-EA78F525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71F5-559B-411B-A262-EFFC942A1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913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8A4A363-EF4D-0DBC-7A36-2B6BD4050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26BBF2D-C0FF-CCC1-19C6-EC95E07F0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82B79-1822-8B1E-B5D8-657CC1D6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E1765-C59F-C31D-18E8-4CAD2C59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C646A8-F294-12D8-2214-099BD5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71F5-559B-411B-A262-EFFC942A1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569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alphaModFix amt="34000"/>
          </a:blip>
          <a:srcRect t="16240" r="63530" b="13954"/>
          <a:stretch>
            <a:fillRect/>
          </a:stretch>
        </p:blipFill>
        <p:spPr>
          <a:xfrm>
            <a:off x="3179794" y="2086216"/>
            <a:ext cx="5399640" cy="4969288"/>
          </a:xfrm>
          <a:prstGeom prst="rect">
            <a:avLst/>
          </a:prstGeom>
          <a:effectLst>
            <a:outerShdw dist="50800" dir="5400000" algn="ctr" rotWithShape="0">
              <a:schemeClr val="bg1">
                <a:lumMod val="75000"/>
                <a:alpha val="66000"/>
              </a:schemeClr>
            </a:outerShdw>
          </a:effectLst>
        </p:spPr>
      </p:pic>
      <p:grpSp>
        <p:nvGrpSpPr>
          <p:cNvPr id="8" name="组合 7"/>
          <p:cNvGrpSpPr/>
          <p:nvPr userDrawn="1"/>
        </p:nvGrpSpPr>
        <p:grpSpPr>
          <a:xfrm>
            <a:off x="0" y="-15984"/>
            <a:ext cx="12192000" cy="546409"/>
            <a:chOff x="-18180" y="202600"/>
            <a:chExt cx="9883599" cy="546409"/>
          </a:xfrm>
        </p:grpSpPr>
        <p:sp>
          <p:nvSpPr>
            <p:cNvPr id="9" name="矩形 8"/>
            <p:cNvSpPr/>
            <p:nvPr/>
          </p:nvSpPr>
          <p:spPr>
            <a:xfrm>
              <a:off x="-18180" y="202600"/>
              <a:ext cx="6948000" cy="546409"/>
            </a:xfrm>
            <a:prstGeom prst="rect">
              <a:avLst/>
            </a:prstGeom>
            <a:solidFill>
              <a:srgbClr val="0E419C"/>
            </a:solidFill>
            <a:ln>
              <a:solidFill>
                <a:srgbClr val="0E4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10800000">
              <a:off x="7418412" y="202601"/>
              <a:ext cx="2447007" cy="54640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938910" y="202602"/>
              <a:ext cx="479505" cy="546406"/>
              <a:chOff x="6919140" y="639885"/>
              <a:chExt cx="479505" cy="546406"/>
            </a:xfrm>
          </p:grpSpPr>
          <p:sp>
            <p:nvSpPr>
              <p:cNvPr id="12" name="直角三角形 11"/>
              <p:cNvSpPr/>
              <p:nvPr/>
            </p:nvSpPr>
            <p:spPr>
              <a:xfrm rot="16200000">
                <a:off x="6893438" y="681084"/>
                <a:ext cx="540000" cy="470414"/>
              </a:xfrm>
              <a:prstGeom prst="rtTriangl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12"/>
              <p:cNvSpPr/>
              <p:nvPr/>
            </p:nvSpPr>
            <p:spPr>
              <a:xfrm rot="5400000">
                <a:off x="6888891" y="670134"/>
                <a:ext cx="540000" cy="479501"/>
              </a:xfrm>
              <a:prstGeom prst="rtTriangle">
                <a:avLst/>
              </a:prstGeom>
              <a:solidFill>
                <a:srgbClr val="0E419C"/>
              </a:solidFill>
              <a:ln>
                <a:solidFill>
                  <a:srgbClr val="0E41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185" y="0"/>
            <a:ext cx="454966" cy="454966"/>
          </a:xfrm>
          <a:prstGeom prst="rect">
            <a:avLst/>
          </a:prstGeom>
        </p:spPr>
      </p:pic>
      <p:sp>
        <p:nvSpPr>
          <p:cNvPr id="15" name="文本框 12"/>
          <p:cNvSpPr txBox="1"/>
          <p:nvPr userDrawn="1"/>
        </p:nvSpPr>
        <p:spPr>
          <a:xfrm>
            <a:off x="9428054" y="-31964"/>
            <a:ext cx="1686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核科学与技术系</a:t>
            </a:r>
            <a:endParaRPr lang="en-US" altLang="zh-CN" sz="16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16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现代物理研究所</a:t>
            </a:r>
          </a:p>
        </p:txBody>
      </p:sp>
      <p:pic>
        <p:nvPicPr>
          <p:cNvPr id="16" name="Picture 2" descr="https://www.fudan.edu.cn/_upload/site/00/02/2/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9" y="25371"/>
            <a:ext cx="1653768" cy="51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 userDrawn="1"/>
        </p:nvSpPr>
        <p:spPr>
          <a:xfrm>
            <a:off x="0" y="6507804"/>
            <a:ext cx="12192000" cy="350196"/>
          </a:xfrm>
          <a:prstGeom prst="rect">
            <a:avLst/>
          </a:prstGeom>
          <a:solidFill>
            <a:srgbClr val="0E419C"/>
          </a:solidFill>
          <a:ln>
            <a:solidFill>
              <a:srgbClr val="0E4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9236847" y="6498236"/>
            <a:ext cx="3220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latin typeface="经典行楷繁" panose="02010609000101010101" pitchFamily="49" charset="-122"/>
                <a:ea typeface="经典行楷繁" panose="02010609000101010101" pitchFamily="49" charset="-122"/>
                <a:cs typeface="经典行楷繁" panose="02010609000101010101" pitchFamily="49" charset="-122"/>
              </a:rPr>
              <a:t>博学而笃志，切问而近思</a:t>
            </a: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491" y="0"/>
            <a:ext cx="428618" cy="42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82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0" y="790575"/>
            <a:ext cx="12192000" cy="968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/>
          <a:lstStyle/>
          <a:p>
            <a:endParaRPr lang="zh-CN" altLang="en-US" sz="1800">
              <a:solidFill>
                <a:srgbClr val="C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70643"/>
            <a:ext cx="1137920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lang="en-US" altLang="en-US" sz="3600" b="1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en-US" noProof="1"/>
              <a:t>Click to edit Master title style</a:t>
            </a:r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38588" y="6579608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80604020202020204" pitchFamily="34" charset="0"/>
              <a:buNone/>
              <a:defRPr sz="11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FC5506C7-6166-45F9-AC9F-6FC388431BC3}" type="slidenum">
              <a:rPr lang="en-US" altLang="zh-CN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09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AB39B3-A5BD-E2AA-F617-3EE8BC8F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3647D8-AE5A-0D05-A0B7-8A073726A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407C-F9E3-6CD1-AC0E-0916DB642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AE4CB7-79DC-145B-88B3-7A1529D2B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3A0A34-96AC-29EB-004B-6FB91CAA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71F5-559B-411B-A262-EFFC942A1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72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6FBE8D-D102-A4B1-A7EE-DAD6F524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59E696-AE56-087E-E832-DD1634C92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6B2E1F-58F5-5E4A-DF26-3851381D0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A19BD9-0F68-F579-6931-4083D352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6922B6-3A2E-AE98-6BBB-CD62E05A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71F5-559B-411B-A262-EFFC942A1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4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31DDF5-D4BD-E0F7-3A3B-28D42EC3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134907-6113-C1D4-2140-63FB37467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E306C1-78DE-C6C6-672F-9AD5A9C50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D14E90-3C28-69E8-050B-49473BA1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ADF366-D8EB-4BAE-D476-4BC69EDD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B6C8B2-D6B5-22EA-DF6A-D4F039C5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71F5-559B-411B-A262-EFFC942A1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09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ACCA08-8B7D-2A01-12DA-B0048C4C6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E86F85-E96F-17FB-0DE6-3840620E6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3CC6E6-9059-D056-A7EA-D680773CC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4F5908A-9053-A5FC-ED83-85AF75299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AF1D15-9DD2-D7D7-EFC5-DFB75C65F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07EC57A-93A7-FE32-FB13-051340FBF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017A0BE-8CB1-823B-903A-DC786AC56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999B4F-F4B6-E7A4-E6AE-7CD120E5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71F5-559B-411B-A262-EFFC942A1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4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D5B872-959F-C2AE-9766-7CE109A94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0D5F797-5DCF-3A10-672E-3AC36619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F5467BD-06C1-215D-34CA-21DF93329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E47CD3-F83C-D859-3622-22F041D3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71F5-559B-411B-A262-EFFC942A1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2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64CC7E5-E0AB-4D18-CFF0-38CA3967D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8B52C64-6817-EE80-5657-135CB72C04C6}"/>
              </a:ext>
            </a:extLst>
          </p:cNvPr>
          <p:cNvSpPr txBox="1"/>
          <p:nvPr userDrawn="1"/>
        </p:nvSpPr>
        <p:spPr>
          <a:xfrm>
            <a:off x="7469969" y="261723"/>
            <a:ext cx="3574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核科学与技术系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DE4056-83C3-4B9D-D01D-E48AE69987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570" y="96878"/>
            <a:ext cx="715592" cy="71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3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01E00D7-D92D-F58D-0C98-6DD3797D2C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8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4D66A8-6B9B-9AD9-E094-069F6DA9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62E079-89B9-5933-6680-608124802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F79F49-F0FF-638E-51C9-92BC623EE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615045-8711-554D-E0BC-8F7E90D8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5BF3D3-A152-7CF5-A2DA-28CF32FBC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41B287-5A61-D371-8E49-F26C2FAF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71F5-559B-411B-A262-EFFC942A1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35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973492C-0CC4-6ACA-F6E8-FF51BAF66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027E24-BDB1-F95E-934A-5C8169D41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A9796A-A1FB-17F7-C5AD-AE04D0D92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1953B1-D73F-4C56-5000-A7613FBA0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70D106-B90A-DDA1-7E07-2FCA62CF7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471F5-559B-411B-A262-EFFC942A1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24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88E0FCA8-A99E-98BC-42A8-2AEBB44B0D93}"/>
              </a:ext>
            </a:extLst>
          </p:cNvPr>
          <p:cNvSpPr txBox="1"/>
          <p:nvPr/>
        </p:nvSpPr>
        <p:spPr>
          <a:xfrm>
            <a:off x="2221706" y="4268788"/>
            <a:ext cx="77485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200" normalizeH="0" baseline="0" noProof="0" dirty="0" err="1">
                <a:ln>
                  <a:noFill/>
                </a:ln>
                <a:solidFill>
                  <a:srgbClr val="2444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Xiaolong</a:t>
            </a:r>
            <a:r>
              <a:rPr kumimoji="0" lang="en-US" altLang="zh-CN" sz="3200" b="1" i="0" u="none" strike="noStrike" kern="1200" cap="none" spc="200" normalizeH="0" baseline="0" noProof="0" dirty="0">
                <a:ln>
                  <a:noFill/>
                </a:ln>
                <a:solidFill>
                  <a:srgbClr val="2444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Wang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200" normalizeH="0" baseline="0" noProof="0" dirty="0">
                <a:ln>
                  <a:noFill/>
                </a:ln>
                <a:solidFill>
                  <a:srgbClr val="2444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Fudan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200" dirty="0">
                <a:solidFill>
                  <a:srgbClr val="2444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5/15, Shanghai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2444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7AE79619-D21E-48E7-B1E4-B2CD835E2C94}"/>
              </a:ext>
            </a:extLst>
          </p:cNvPr>
          <p:cNvSpPr txBox="1">
            <a:spLocks/>
          </p:cNvSpPr>
          <p:nvPr/>
        </p:nvSpPr>
        <p:spPr>
          <a:xfrm>
            <a:off x="1438275" y="1868865"/>
            <a:ext cx="93154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200" normalizeH="0" baseline="0">
                <a:ln>
                  <a:noFill/>
                </a:ln>
                <a:solidFill>
                  <a:srgbClr val="2444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3600" dirty="0"/>
              <a:t>Welcome to join the Workshop for </a:t>
            </a:r>
            <a:r>
              <a:rPr lang="en-US" altLang="zh-CN" sz="3600" dirty="0">
                <a:solidFill>
                  <a:srgbClr val="FF0000"/>
                </a:solidFill>
              </a:rPr>
              <a:t>Two-Photon Physics and New Detection Technology 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1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9AD47021-CDB6-42DE-86B9-742E6DC7186E}"/>
                  </a:ext>
                </a:extLst>
              </p:cNvPr>
              <p:cNvSpPr txBox="1"/>
              <p:nvPr/>
            </p:nvSpPr>
            <p:spPr bwMode="auto">
              <a:xfrm>
                <a:off x="3551906" y="205489"/>
                <a:ext cx="5916866" cy="5847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>
                <a:spAutoFit/>
              </a:bodyPr>
              <a:lstStyle>
                <a:lvl1pPr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lang="en-US" altLang="en-US" sz="3600" b="1" kern="12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Arial" panose="0208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Arial" panose="0208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Arial" panose="0208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Arial" panose="0208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Arial" panose="02080604020202020204" pitchFamily="34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Arial" panose="02080604020202020204" pitchFamily="34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Arial" panose="02080604020202020204" pitchFamily="34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Arial" panose="0208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微软雅黑" panose="020B0503020204020204" pitchFamily="34" charset="-122"/>
                          </a:rPr>
                          <m:t>𝒆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微软雅黑" panose="020B0503020204020204" pitchFamily="34" charset="-12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微软雅黑" panose="020B0503020204020204" pitchFamily="34" charset="-122"/>
                          </a:rPr>
                          <m:t>𝒆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微软雅黑" panose="020B0503020204020204" pitchFamily="34" charset="-12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3200" dirty="0">
                    <a:solidFill>
                      <a:schemeClr val="bg1"/>
                    </a:solidFill>
                    <a:cs typeface="微软雅黑" panose="020B0503020204020204" pitchFamily="34" charset="-122"/>
                  </a:rPr>
                  <a:t> </a:t>
                </a:r>
                <a:r>
                  <a:rPr lang="en-US" altLang="zh-CN" sz="3200" dirty="0">
                    <a:solidFill>
                      <a:schemeClr val="bg1"/>
                    </a:solidFill>
                    <a:cs typeface="微软雅黑" panose="020B0503020204020204" pitchFamily="34" charset="-122"/>
                  </a:rPr>
                  <a:t>collision vs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微软雅黑" panose="020B0503020204020204" pitchFamily="34" charset="-122"/>
                      </a:rPr>
                      <m:t>𝜸𝜸</m:t>
                    </m:r>
                  </m:oMath>
                </a14:m>
                <a:r>
                  <a:rPr lang="zh-CN" altLang="en-US" sz="3200" dirty="0">
                    <a:solidFill>
                      <a:schemeClr val="bg1"/>
                    </a:solidFill>
                    <a:cs typeface="微软雅黑" panose="020B0503020204020204" pitchFamily="34" charset="-122"/>
                  </a:rPr>
                  <a:t> </a:t>
                </a:r>
                <a:r>
                  <a:rPr lang="en-US" altLang="zh-CN" sz="3200" dirty="0">
                    <a:solidFill>
                      <a:schemeClr val="bg1"/>
                    </a:solidFill>
                    <a:cs typeface="微软雅黑" panose="020B0503020204020204" pitchFamily="34" charset="-122"/>
                  </a:rPr>
                  <a:t>collision</a:t>
                </a:r>
                <a:endParaRPr lang="zh-CN" altLang="en-US" sz="3200" dirty="0">
                  <a:solidFill>
                    <a:schemeClr val="bg1"/>
                  </a:solidFill>
                  <a:cs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9AD47021-CDB6-42DE-86B9-742E6DC71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1906" y="205489"/>
                <a:ext cx="5916866" cy="584775"/>
              </a:xfrm>
              <a:prstGeom prst="rect">
                <a:avLst/>
              </a:prstGeom>
              <a:blipFill>
                <a:blip r:embed="rId2"/>
                <a:stretch>
                  <a:fillRect t="-13542" r="-2371" b="-33333"/>
                </a:stretch>
              </a:blipFill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Artistic view of collisions in Belle II ">
            <a:extLst>
              <a:ext uri="{FF2B5EF4-FFF2-40B4-BE49-F238E27FC236}">
                <a16:creationId xmlns:a16="http://schemas.microsoft.com/office/drawing/2014/main" id="{F8CDD379-49AC-4885-96C7-CBE54DD5F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8" y="1065441"/>
            <a:ext cx="5362705" cy="363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44FCE530-BAB7-482C-8F81-91BD6E11F7B8}"/>
              </a:ext>
            </a:extLst>
          </p:cNvPr>
          <p:cNvGrpSpPr/>
          <p:nvPr/>
        </p:nvGrpSpPr>
        <p:grpSpPr>
          <a:xfrm>
            <a:off x="6510339" y="990600"/>
            <a:ext cx="5497700" cy="3900487"/>
            <a:chOff x="6538914" y="1895475"/>
            <a:chExt cx="5497700" cy="3900487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163BCD4A-4293-4CFD-A214-BDCB9106E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8914" y="1895475"/>
              <a:ext cx="5497700" cy="3900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A58C0DED-EF16-4418-ADD5-96C8DFC4F1D4}"/>
                </a:ext>
              </a:extLst>
            </p:cNvPr>
            <p:cNvCxnSpPr>
              <a:cxnSpLocks/>
            </p:cNvCxnSpPr>
            <p:nvPr/>
          </p:nvCxnSpPr>
          <p:spPr>
            <a:xfrm>
              <a:off x="7110413" y="3071813"/>
              <a:ext cx="3695700" cy="9810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9EDC00B4-1AC1-4FA2-8DF0-7B1E5BCFE9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10413" y="3167063"/>
              <a:ext cx="3910012" cy="842963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466B191-0ED8-46DE-AC44-D8CF57E95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1726">
              <a:off x="8520904" y="3124435"/>
              <a:ext cx="787081" cy="807262"/>
            </a:xfrm>
            <a:prstGeom prst="rect">
              <a:avLst/>
            </a:prstGeom>
          </p:spPr>
        </p:pic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A33B57D2-D9F2-4582-BA0A-FE0280A6D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234" y="4704419"/>
            <a:ext cx="2899930" cy="165570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6E67C3F-CE03-4A91-B03E-DE3B85B88E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2705" y="4475905"/>
            <a:ext cx="2826327" cy="1884218"/>
          </a:xfrm>
          <a:prstGeom prst="rect">
            <a:avLst/>
          </a:prstGeom>
        </p:spPr>
      </p:pic>
      <p:sp>
        <p:nvSpPr>
          <p:cNvPr id="26" name="椭圆 25">
            <a:extLst>
              <a:ext uri="{FF2B5EF4-FFF2-40B4-BE49-F238E27FC236}">
                <a16:creationId xmlns:a16="http://schemas.microsoft.com/office/drawing/2014/main" id="{247A7D15-CCCB-4E63-8D9C-FF5F3BC563E2}"/>
              </a:ext>
            </a:extLst>
          </p:cNvPr>
          <p:cNvSpPr/>
          <p:nvPr/>
        </p:nvSpPr>
        <p:spPr>
          <a:xfrm>
            <a:off x="9803481" y="4606771"/>
            <a:ext cx="495551" cy="3795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2F7737D2-8EE8-4FC9-B71C-C6AD66B8DEA1}"/>
              </a:ext>
            </a:extLst>
          </p:cNvPr>
          <p:cNvSpPr/>
          <p:nvPr/>
        </p:nvSpPr>
        <p:spPr>
          <a:xfrm>
            <a:off x="9751093" y="5980557"/>
            <a:ext cx="495551" cy="3795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014BA2C-BB04-41C1-84A5-3659DDADE7D8}"/>
                  </a:ext>
                </a:extLst>
              </p:cNvPr>
              <p:cNvSpPr txBox="1"/>
              <p:nvPr/>
            </p:nvSpPr>
            <p:spPr>
              <a:xfrm>
                <a:off x="10743766" y="4986337"/>
                <a:ext cx="13720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</a:rPr>
                  <a:t>Q: How to detect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in the final state?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014BA2C-BB04-41C1-84A5-3659DDADE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3766" y="4986337"/>
                <a:ext cx="1372034" cy="1200329"/>
              </a:xfrm>
              <a:prstGeom prst="rect">
                <a:avLst/>
              </a:prstGeom>
              <a:blipFill>
                <a:blip r:embed="rId8"/>
                <a:stretch>
                  <a:fillRect l="-3540" t="-3046" r="-6637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11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SuperKEB ring, in which electrons and positrons are accelerated to collide in the Belle II experiment. Measuring the particle traces, physicists are looking for unusual decay patterns.">
            <a:extLst>
              <a:ext uri="{FF2B5EF4-FFF2-40B4-BE49-F238E27FC236}">
                <a16:creationId xmlns:a16="http://schemas.microsoft.com/office/drawing/2014/main" id="{8036EF65-79BB-4EA0-949D-53FD9A221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482106"/>
            <a:ext cx="5705475" cy="51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5A49EDF0-17E6-40D0-BD1E-82167C3D13F8}"/>
                  </a:ext>
                </a:extLst>
              </p:cNvPr>
              <p:cNvSpPr txBox="1"/>
              <p:nvPr/>
            </p:nvSpPr>
            <p:spPr bwMode="auto">
              <a:xfrm>
                <a:off x="2855974" y="161137"/>
                <a:ext cx="6480051" cy="5847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>
                <a:spAutoFit/>
              </a:bodyPr>
              <a:lstStyle>
                <a:lvl1pPr algn="l" rtl="0" eaLnBrk="0" fontAlgn="base" hangingPunct="0">
                  <a:spcBef>
                    <a:spcPct val="50000"/>
                  </a:spcBef>
                  <a:spcAft>
                    <a:spcPct val="0"/>
                  </a:spcAft>
                  <a:defRPr lang="en-US" altLang="en-US" sz="3600" b="1" kern="12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Arial" panose="0208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Arial" panose="0208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Arial" panose="0208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Arial" panose="02080604020202020204" pitchFamily="34" charset="0"/>
                    <a:ea typeface="MS PGothic" panose="020B0600070205080204" pitchFamily="34" charset="-128"/>
                    <a:cs typeface="MS PGothic" panose="020B0600070205080204" pitchFamily="34" charset="-128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Arial" panose="02080604020202020204" pitchFamily="34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Arial" panose="02080604020202020204" pitchFamily="34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Arial" panose="02080604020202020204" pitchFamily="34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2"/>
                    </a:solidFill>
                    <a:latin typeface="Arial" panose="0208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CN" sz="3200" dirty="0">
                    <a:solidFill>
                      <a:schemeClr val="bg1"/>
                    </a:solidFill>
                    <a:cs typeface="微软雅黑" panose="020B0503020204020204" pitchFamily="34" charset="-122"/>
                  </a:rPr>
                  <a:t>Detector(s) for tagging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微软雅黑" panose="020B0503020204020204" pitchFamily="34" charset="-122"/>
                          </a:rPr>
                          <m:t>𝒆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微软雅黑" panose="020B0503020204020204" pitchFamily="34" charset="-12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微软雅黑" panose="020B0503020204020204" pitchFamily="34" charset="-122"/>
                          </a:rPr>
                          <m:t>𝒆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微软雅黑" panose="020B0503020204020204" pitchFamily="34" charset="-122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sz="3200" dirty="0">
                  <a:solidFill>
                    <a:schemeClr val="bg1"/>
                  </a:solidFill>
                  <a:cs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5A49EDF0-17E6-40D0-BD1E-82167C3D1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5974" y="161137"/>
                <a:ext cx="6480051" cy="584775"/>
              </a:xfrm>
              <a:prstGeom prst="rect">
                <a:avLst/>
              </a:prstGeom>
              <a:blipFill>
                <a:blip r:embed="rId3"/>
                <a:stretch>
                  <a:fillRect t="-13542" b="-33333"/>
                </a:stretch>
              </a:blipFill>
              <a:ln w="9525">
                <a:noFill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8D4A230-FF81-4D27-9060-35AE0A879C2B}"/>
              </a:ext>
            </a:extLst>
          </p:cNvPr>
          <p:cNvSpPr txBox="1"/>
          <p:nvPr/>
        </p:nvSpPr>
        <p:spPr>
          <a:xfrm>
            <a:off x="3824288" y="1257984"/>
            <a:ext cx="113823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/>
              <a:t>Bending magnet</a:t>
            </a:r>
            <a:endParaRPr lang="zh-CN" altLang="en-US" b="1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E0089D4C-4E75-4D7A-9552-FA9E4F752D76}"/>
              </a:ext>
            </a:extLst>
          </p:cNvPr>
          <p:cNvCxnSpPr>
            <a:cxnSpLocks/>
          </p:cNvCxnSpPr>
          <p:nvPr/>
        </p:nvCxnSpPr>
        <p:spPr>
          <a:xfrm flipH="1">
            <a:off x="2595565" y="1581149"/>
            <a:ext cx="1176336" cy="4667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45A5AFB8-6FEC-4037-AC86-B0681F553477}"/>
              </a:ext>
            </a:extLst>
          </p:cNvPr>
          <p:cNvCxnSpPr>
            <a:cxnSpLocks/>
          </p:cNvCxnSpPr>
          <p:nvPr/>
        </p:nvCxnSpPr>
        <p:spPr>
          <a:xfrm>
            <a:off x="4867275" y="1904315"/>
            <a:ext cx="176214" cy="6279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8C098C12-43C5-4CF1-941C-B924BC058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411" y="915084"/>
            <a:ext cx="4232275" cy="28197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9D39225-C901-43A7-BAE3-9BF94DFF9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777" y="3927320"/>
            <a:ext cx="4978398" cy="2412892"/>
          </a:xfrm>
          <a:prstGeom prst="rect">
            <a:avLst/>
          </a:prstGeom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CF4E749-423A-4865-884B-492E570D8957}"/>
              </a:ext>
            </a:extLst>
          </p:cNvPr>
          <p:cNvCxnSpPr>
            <a:cxnSpLocks/>
          </p:cNvCxnSpPr>
          <p:nvPr/>
        </p:nvCxnSpPr>
        <p:spPr>
          <a:xfrm flipV="1">
            <a:off x="6772275" y="4191000"/>
            <a:ext cx="4229100" cy="57626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9C3CAE9-2BFA-4CD1-94D3-708BAB11BCA2}"/>
                  </a:ext>
                </a:extLst>
              </p:cNvPr>
              <p:cNvSpPr txBox="1"/>
              <p:nvPr/>
            </p:nvSpPr>
            <p:spPr>
              <a:xfrm>
                <a:off x="10858500" y="3817760"/>
                <a:ext cx="986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𝐼𝑆𝑅</m:t>
                        </m:r>
                      </m:sub>
                    </m:sSub>
                  </m:oMath>
                </a14:m>
                <a:r>
                  <a:rPr lang="en-US" altLang="zh-CN" dirty="0"/>
                  <a:t> or SR</a:t>
                </a: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9C3CAE9-2BFA-4CD1-94D3-708BAB11B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0" y="3817760"/>
                <a:ext cx="986360" cy="276999"/>
              </a:xfrm>
              <a:prstGeom prst="rect">
                <a:avLst/>
              </a:prstGeom>
              <a:blipFill>
                <a:blip r:embed="rId6"/>
                <a:stretch>
                  <a:fillRect l="-8025" t="-28261" r="-14815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D723E7D7-41CD-4026-BBEE-D0323E6D8EAB}"/>
              </a:ext>
            </a:extLst>
          </p:cNvPr>
          <p:cNvSpPr txBox="1"/>
          <p:nvPr/>
        </p:nvSpPr>
        <p:spPr>
          <a:xfrm>
            <a:off x="285750" y="5984483"/>
            <a:ext cx="860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Can we build a new detector for two-photon physics? More than tagging.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EA92-D671-4DA1-A70A-E5996E332036}"/>
              </a:ext>
            </a:extLst>
          </p:cNvPr>
          <p:cNvSpPr txBox="1"/>
          <p:nvPr/>
        </p:nvSpPr>
        <p:spPr bwMode="auto">
          <a:xfrm>
            <a:off x="3414647" y="131428"/>
            <a:ext cx="5362705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lang="en-US" altLang="en-US" sz="3600" b="1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8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8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8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8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8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8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8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8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dirty="0">
                <a:solidFill>
                  <a:schemeClr val="bg1"/>
                </a:solidFill>
                <a:cs typeface="微软雅黑" panose="020B0503020204020204" pitchFamily="34" charset="-122"/>
              </a:rPr>
              <a:t>For this workshop</a:t>
            </a:r>
            <a:endParaRPr lang="zh-CN" altLang="en-US" sz="3200" dirty="0">
              <a:solidFill>
                <a:schemeClr val="bg1"/>
              </a:solidFill>
              <a:cs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EF2E571-79D8-4DBC-8015-0D496F18478F}"/>
                  </a:ext>
                </a:extLst>
              </p:cNvPr>
              <p:cNvSpPr txBox="1"/>
              <p:nvPr/>
            </p:nvSpPr>
            <p:spPr>
              <a:xfrm>
                <a:off x="423862" y="1526738"/>
                <a:ext cx="8291514" cy="3360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chemeClr val="tx1"/>
                    </a:solidFill>
                  </a:rPr>
                  <a:t>1. Examine two-photon collision physics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</a:rPr>
                  <a:t> colliders;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chemeClr val="tx1"/>
                    </a:solidFill>
                  </a:rPr>
                  <a:t>2. Discuss innovative detector technologies for measuring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</a:rPr>
                  <a:t> in the final states;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chemeClr val="tx1"/>
                    </a:solidFill>
                  </a:rPr>
                  <a:t>3. Explore designs for complementary external detection systems.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/>
                  <a:t>4. More discussions are welcome. </a:t>
                </a:r>
                <a:endParaRPr lang="en-US" altLang="zh-CN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EF2E571-79D8-4DBC-8015-0D496F184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" y="1526738"/>
                <a:ext cx="8291514" cy="3360022"/>
              </a:xfrm>
              <a:prstGeom prst="rect">
                <a:avLst/>
              </a:prstGeom>
              <a:blipFill>
                <a:blip r:embed="rId2"/>
                <a:stretch>
                  <a:fillRect l="-1176" r="-662" b="-32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681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C4B2CD0-6D8C-4754-8397-4AAFE5B8B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22" y="895350"/>
            <a:ext cx="6540500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205FAB7-4548-4A2A-8359-0EAB1DFC77BD}"/>
              </a:ext>
            </a:extLst>
          </p:cNvPr>
          <p:cNvSpPr txBox="1"/>
          <p:nvPr/>
        </p:nvSpPr>
        <p:spPr bwMode="auto">
          <a:xfrm>
            <a:off x="2833622" y="169528"/>
            <a:ext cx="659612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lang="en-US" altLang="en-US" sz="3600" b="1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8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8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8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8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8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8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8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8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3200" dirty="0">
                <a:solidFill>
                  <a:schemeClr val="bg1"/>
                </a:solidFill>
                <a:cs typeface="微软雅黑" panose="020B0503020204020204" pitchFamily="34" charset="-122"/>
              </a:rPr>
              <a:t>Welcome to Fudan University</a:t>
            </a:r>
            <a:endParaRPr lang="zh-CN" altLang="en-US" sz="3200" dirty="0">
              <a:solidFill>
                <a:schemeClr val="bg1"/>
              </a:solidFill>
              <a:cs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625206E-EAA2-436D-8427-7A85F253717B}"/>
              </a:ext>
            </a:extLst>
          </p:cNvPr>
          <p:cNvSpPr txBox="1"/>
          <p:nvPr/>
        </p:nvSpPr>
        <p:spPr>
          <a:xfrm>
            <a:off x="1081088" y="5800725"/>
            <a:ext cx="1095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Enjoy the discussions at the original and most beautiful garden of Fudan University!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908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129</Words>
  <Application>Microsoft Office PowerPoint</Application>
  <PresentationFormat>宽屏</PresentationFormat>
  <Paragraphs>17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等线</vt:lpstr>
      <vt:lpstr>等线 Light</vt:lpstr>
      <vt:lpstr>华文新魏</vt:lpstr>
      <vt:lpstr>经典行楷繁</vt:lpstr>
      <vt:lpstr>微软雅黑</vt:lpstr>
      <vt:lpstr>Arial</vt:lpstr>
      <vt:lpstr>Cambria Math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XiaoLong Wang</dc:creator>
  <cp:lastModifiedBy>XiaoLong Wang</cp:lastModifiedBy>
  <cp:revision>8</cp:revision>
  <dcterms:created xsi:type="dcterms:W3CDTF">2026-05-15T15:43:10Z</dcterms:created>
  <dcterms:modified xsi:type="dcterms:W3CDTF">2026-05-15T16:53:52Z</dcterms:modified>
</cp:coreProperties>
</file>