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84" r:id="rId3"/>
    <p:sldId id="296" r:id="rId4"/>
    <p:sldId id="295" r:id="rId5"/>
    <p:sldId id="298" r:id="rId6"/>
    <p:sldId id="285" r:id="rId7"/>
    <p:sldId id="294" r:id="rId8"/>
    <p:sldId id="297" r:id="rId9"/>
    <p:sldId id="268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FFCC"/>
    <a:srgbClr val="FFFF99"/>
    <a:srgbClr val="66CCFF"/>
    <a:srgbClr val="0033CC"/>
    <a:srgbClr val="FFCCCC"/>
    <a:srgbClr val="FFCC99"/>
    <a:srgbClr val="FFFFFF"/>
    <a:srgbClr val="00FF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935" autoAdjust="0"/>
  </p:normalViewPr>
  <p:slideViewPr>
    <p:cSldViewPr snapToGrid="0" snapToObjects="1">
      <p:cViewPr varScale="1">
        <p:scale>
          <a:sx n="108" d="100"/>
          <a:sy n="108" d="100"/>
        </p:scale>
        <p:origin x="87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等线"/>
      </a:defRPr>
    </a:lvl1pPr>
    <a:lvl2pPr indent="228600" latinLnBrk="0">
      <a:defRPr sz="1200">
        <a:latin typeface="+mj-lt"/>
        <a:ea typeface="+mj-ea"/>
        <a:cs typeface="+mj-cs"/>
        <a:sym typeface="等线"/>
      </a:defRPr>
    </a:lvl2pPr>
    <a:lvl3pPr indent="457200" latinLnBrk="0">
      <a:defRPr sz="1200">
        <a:latin typeface="+mj-lt"/>
        <a:ea typeface="+mj-ea"/>
        <a:cs typeface="+mj-cs"/>
        <a:sym typeface="等线"/>
      </a:defRPr>
    </a:lvl3pPr>
    <a:lvl4pPr indent="685800" latinLnBrk="0">
      <a:defRPr sz="1200">
        <a:latin typeface="+mj-lt"/>
        <a:ea typeface="+mj-ea"/>
        <a:cs typeface="+mj-cs"/>
        <a:sym typeface="等线"/>
      </a:defRPr>
    </a:lvl4pPr>
    <a:lvl5pPr indent="914400" latinLnBrk="0">
      <a:defRPr sz="1200">
        <a:latin typeface="+mj-lt"/>
        <a:ea typeface="+mj-ea"/>
        <a:cs typeface="+mj-cs"/>
        <a:sym typeface="等线"/>
      </a:defRPr>
    </a:lvl5pPr>
    <a:lvl6pPr indent="1143000" latinLnBrk="0">
      <a:defRPr sz="1200">
        <a:latin typeface="+mj-lt"/>
        <a:ea typeface="+mj-ea"/>
        <a:cs typeface="+mj-cs"/>
        <a:sym typeface="等线"/>
      </a:defRPr>
    </a:lvl6pPr>
    <a:lvl7pPr indent="1371600" latinLnBrk="0">
      <a:defRPr sz="1200">
        <a:latin typeface="+mj-lt"/>
        <a:ea typeface="+mj-ea"/>
        <a:cs typeface="+mj-cs"/>
        <a:sym typeface="等线"/>
      </a:defRPr>
    </a:lvl7pPr>
    <a:lvl8pPr indent="1600200" latinLnBrk="0">
      <a:defRPr sz="1200">
        <a:latin typeface="+mj-lt"/>
        <a:ea typeface="+mj-ea"/>
        <a:cs typeface="+mj-cs"/>
        <a:sym typeface="等线"/>
      </a:defRPr>
    </a:lvl8pPr>
    <a:lvl9pPr indent="1828800" latinLnBrk="0">
      <a:defRPr sz="1200">
        <a:latin typeface="+mj-lt"/>
        <a:ea typeface="+mj-ea"/>
        <a:cs typeface="+mj-cs"/>
        <a:sym typeface="等线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>
            <a:spLocks noGrp="1"/>
          </p:cNvSpPr>
          <p:nvPr>
            <p:ph type="title"/>
          </p:nvPr>
        </p:nvSpPr>
        <p:spPr>
          <a:xfrm>
            <a:off x="1224742" y="120991"/>
            <a:ext cx="9278667" cy="679002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r>
              <a:t>标题文本</a:t>
            </a:r>
          </a:p>
        </p:txBody>
      </p:sp>
      <p:sp>
        <p:nvSpPr>
          <p:cNvPr id="21" name="正文级别 1…"/>
          <p:cNvSpPr txBox="1">
            <a:spLocks noGrp="1"/>
          </p:cNvSpPr>
          <p:nvPr>
            <p:ph type="body" idx="1"/>
          </p:nvPr>
        </p:nvSpPr>
        <p:spPr>
          <a:xfrm>
            <a:off x="838200" y="971003"/>
            <a:ext cx="10515600" cy="5185884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51892" y="6385244"/>
            <a:ext cx="301909" cy="3073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23" name="图片 6" descr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556" y="80304"/>
            <a:ext cx="1317239" cy="86059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直接连接符 6"/>
          <p:cNvSpPr/>
          <p:nvPr/>
        </p:nvSpPr>
        <p:spPr>
          <a:xfrm>
            <a:off x="1224741" y="771537"/>
            <a:ext cx="9278668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直接连接符 6"/>
          <p:cNvSpPr/>
          <p:nvPr/>
        </p:nvSpPr>
        <p:spPr>
          <a:xfrm>
            <a:off x="454463" y="6294708"/>
            <a:ext cx="11082309" cy="1"/>
          </a:xfrm>
          <a:prstGeom prst="line">
            <a:avLst/>
          </a:prstGeom>
          <a:ln w="12700">
            <a:solidFill>
              <a:srgbClr val="2F5597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文本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标题文本</a:t>
            </a:r>
          </a:p>
        </p:txBody>
      </p:sp>
      <p:sp>
        <p:nvSpPr>
          <p:cNvPr id="33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2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标题文本"/>
          <p:cNvSpPr txBox="1"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2" name="文本占位符 4"/>
          <p:cNvSpPr>
            <a:spLocks noGrp="1"/>
          </p:cNvSpPr>
          <p:nvPr>
            <p:ph type="body" sz="quarter" idx="21"/>
          </p:nvPr>
        </p:nvSpPr>
        <p:spPr>
          <a:xfrm>
            <a:off x="6172201" y="1681163"/>
            <a:ext cx="5183189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标题文本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标题文本</a:t>
            </a:r>
          </a:p>
        </p:txBody>
      </p:sp>
      <p:sp>
        <p:nvSpPr>
          <p:cNvPr id="7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8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标题文本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标题文本</a:t>
            </a:r>
          </a:p>
        </p:txBody>
      </p:sp>
      <p:sp>
        <p:nvSpPr>
          <p:cNvPr id="87" name="图片占位符 2"/>
          <p:cNvSpPr>
            <a:spLocks noGrp="1"/>
          </p:cNvSpPr>
          <p:nvPr>
            <p:ph type="pic" sz="half" idx="2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122523" y="6423344"/>
            <a:ext cx="231278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标题 1"/>
          <p:cNvSpPr txBox="1">
            <a:spLocks noGrp="1"/>
          </p:cNvSpPr>
          <p:nvPr>
            <p:ph type="ctrTitle"/>
          </p:nvPr>
        </p:nvSpPr>
        <p:spPr>
          <a:xfrm>
            <a:off x="820404" y="1513575"/>
            <a:ext cx="10551191" cy="2078279"/>
          </a:xfrm>
          <a:prstGeom prst="rect">
            <a:avLst/>
          </a:prstGeom>
        </p:spPr>
        <p:txBody>
          <a:bodyPr/>
          <a:lstStyle/>
          <a:p>
            <a:pPr defTabSz="678941">
              <a:defRPr sz="3959">
                <a:latin typeface="黑体"/>
                <a:ea typeface="黑体"/>
                <a:cs typeface="黑体"/>
                <a:sym typeface="黑体"/>
              </a:defRPr>
            </a:pPr>
            <a:br>
              <a:rPr dirty="0"/>
            </a:br>
            <a:r>
              <a:rPr lang="zh-CN" altLang="en-US" sz="4356" dirty="0">
                <a:solidFill>
                  <a:srgbClr val="C00000"/>
                </a:solidFill>
              </a:rPr>
              <a:t>组会报告</a:t>
            </a:r>
            <a:br>
              <a:rPr sz="4356" dirty="0">
                <a:solidFill>
                  <a:srgbClr val="C00000"/>
                </a:solidFill>
              </a:rPr>
            </a:br>
            <a:endParaRPr sz="4356" dirty="0">
              <a:solidFill>
                <a:srgbClr val="C00000"/>
              </a:solidFill>
            </a:endParaRPr>
          </a:p>
        </p:txBody>
      </p:sp>
      <p:pic>
        <p:nvPicPr>
          <p:cNvPr id="100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556" y="80304"/>
            <a:ext cx="1317239" cy="860596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extBox 8"/>
          <p:cNvSpPr txBox="1"/>
          <p:nvPr/>
        </p:nvSpPr>
        <p:spPr>
          <a:xfrm>
            <a:off x="3918461" y="264551"/>
            <a:ext cx="4355079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2F559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Institute of High Energy Physics</a:t>
            </a:r>
          </a:p>
        </p:txBody>
      </p:sp>
      <p:sp>
        <p:nvSpPr>
          <p:cNvPr id="102" name="直接连接符 6"/>
          <p:cNvSpPr/>
          <p:nvPr/>
        </p:nvSpPr>
        <p:spPr>
          <a:xfrm>
            <a:off x="1224741" y="771537"/>
            <a:ext cx="9278668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文本占位符 4"/>
          <p:cNvSpPr txBox="1">
            <a:spLocks/>
          </p:cNvSpPr>
          <p:nvPr/>
        </p:nvSpPr>
        <p:spPr bwMode="auto">
          <a:xfrm>
            <a:off x="3611724" y="4362959"/>
            <a:ext cx="4968552" cy="1185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None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王健  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2026.04.13</a:t>
            </a:r>
          </a:p>
        </p:txBody>
      </p:sp>
    </p:spTree>
  </p:cSld>
  <p:clrMapOvr>
    <a:masterClrMapping/>
  </p:clrMapOvr>
  <p:transition spd="med" advTm="229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标题 1"/>
          <p:cNvSpPr txBox="1">
            <a:spLocks noGrp="1"/>
          </p:cNvSpPr>
          <p:nvPr>
            <p:ph type="title"/>
          </p:nvPr>
        </p:nvSpPr>
        <p:spPr>
          <a:xfrm>
            <a:off x="2127063" y="47672"/>
            <a:ext cx="7886701" cy="720037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dirty="0"/>
              <a:t>工作束流管</a:t>
            </a:r>
            <a:endParaRPr dirty="0"/>
          </a:p>
        </p:txBody>
      </p:sp>
      <p:sp>
        <p:nvSpPr>
          <p:cNvPr id="108" name="灯片编号占位符 6"/>
          <p:cNvSpPr txBox="1">
            <a:spLocks noGrp="1"/>
          </p:cNvSpPr>
          <p:nvPr>
            <p:ph type="sldNum" sz="quarter" idx="2"/>
          </p:nvPr>
        </p:nvSpPr>
        <p:spPr>
          <a:xfrm>
            <a:off x="11126818" y="6338860"/>
            <a:ext cx="226983" cy="4001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2000"/>
              <a:t>2</a:t>
            </a:fld>
            <a:endParaRPr sz="2000"/>
          </a:p>
        </p:txBody>
      </p:sp>
      <p:sp>
        <p:nvSpPr>
          <p:cNvPr id="19" name="页脚占位符 4">
            <a:extLst>
              <a:ext uri="{FF2B5EF4-FFF2-40B4-BE49-F238E27FC236}">
                <a16:creationId xmlns:a16="http://schemas.microsoft.com/office/drawing/2014/main" id="{8854C7FB-A8FF-4FAD-A92A-07E236EB9F15}"/>
              </a:ext>
            </a:extLst>
          </p:cNvPr>
          <p:cNvSpPr txBox="1"/>
          <p:nvPr/>
        </p:nvSpPr>
        <p:spPr>
          <a:xfrm>
            <a:off x="4084320" y="6338860"/>
            <a:ext cx="40233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400"/>
            </a:pPr>
            <a:r>
              <a:rPr lang="zh-CN" altLang="en-US" sz="2000" dirty="0"/>
              <a:t>组会报告</a:t>
            </a:r>
            <a:endParaRPr sz="2000" dirty="0"/>
          </a:p>
        </p:txBody>
      </p:sp>
      <p:sp>
        <p:nvSpPr>
          <p:cNvPr id="13" name="日期占位符 3">
            <a:extLst>
              <a:ext uri="{FF2B5EF4-FFF2-40B4-BE49-F238E27FC236}">
                <a16:creationId xmlns:a16="http://schemas.microsoft.com/office/drawing/2014/main" id="{68630B5C-31D1-4137-B676-AE33E4FD2715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6/04</a:t>
            </a:r>
            <a:r>
              <a:rPr sz="2000" dirty="0"/>
              <a:t>/</a:t>
            </a:r>
            <a:r>
              <a:rPr lang="en-US" sz="2000" dirty="0"/>
              <a:t>13</a:t>
            </a:r>
            <a:endParaRPr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44EE416-20E1-4634-B182-74900841A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887" y="1379661"/>
            <a:ext cx="3626379" cy="22856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2F2D202-F83E-48EB-92C9-F18C1D33B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59" y="1379661"/>
            <a:ext cx="2554429" cy="228569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EF4E05B-DE22-40E5-BCFB-946577935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665" y="1379662"/>
            <a:ext cx="4293602" cy="22856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157433-160C-4FBD-B6C8-5F115B5B5D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605" y="4531636"/>
            <a:ext cx="4410075" cy="12365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6D81632-C7C2-4C55-93AC-4E876DDD07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125" y="4785964"/>
            <a:ext cx="5966806" cy="99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32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60959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标题 1"/>
          <p:cNvSpPr txBox="1">
            <a:spLocks noGrp="1"/>
          </p:cNvSpPr>
          <p:nvPr>
            <p:ph type="title"/>
          </p:nvPr>
        </p:nvSpPr>
        <p:spPr>
          <a:xfrm>
            <a:off x="2127063" y="47672"/>
            <a:ext cx="7886701" cy="720037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dirty="0"/>
              <a:t>工作束流管</a:t>
            </a:r>
            <a:endParaRPr dirty="0"/>
          </a:p>
        </p:txBody>
      </p:sp>
      <p:sp>
        <p:nvSpPr>
          <p:cNvPr id="108" name="灯片编号占位符 6"/>
          <p:cNvSpPr txBox="1">
            <a:spLocks noGrp="1"/>
          </p:cNvSpPr>
          <p:nvPr>
            <p:ph type="sldNum" sz="quarter" idx="2"/>
          </p:nvPr>
        </p:nvSpPr>
        <p:spPr>
          <a:xfrm>
            <a:off x="11126818" y="6338860"/>
            <a:ext cx="226983" cy="4001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2000"/>
              <a:t>3</a:t>
            </a:fld>
            <a:endParaRPr sz="2000"/>
          </a:p>
        </p:txBody>
      </p:sp>
      <p:sp>
        <p:nvSpPr>
          <p:cNvPr id="19" name="页脚占位符 4">
            <a:extLst>
              <a:ext uri="{FF2B5EF4-FFF2-40B4-BE49-F238E27FC236}">
                <a16:creationId xmlns:a16="http://schemas.microsoft.com/office/drawing/2014/main" id="{8854C7FB-A8FF-4FAD-A92A-07E236EB9F15}"/>
              </a:ext>
            </a:extLst>
          </p:cNvPr>
          <p:cNvSpPr txBox="1"/>
          <p:nvPr/>
        </p:nvSpPr>
        <p:spPr>
          <a:xfrm>
            <a:off x="4084320" y="6338860"/>
            <a:ext cx="40233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400"/>
            </a:pPr>
            <a:r>
              <a:rPr lang="zh-CN" altLang="en-US" sz="2000" dirty="0"/>
              <a:t>组会报告</a:t>
            </a:r>
            <a:endParaRPr sz="2000" dirty="0"/>
          </a:p>
        </p:txBody>
      </p:sp>
      <p:sp>
        <p:nvSpPr>
          <p:cNvPr id="13" name="日期占位符 3">
            <a:extLst>
              <a:ext uri="{FF2B5EF4-FFF2-40B4-BE49-F238E27FC236}">
                <a16:creationId xmlns:a16="http://schemas.microsoft.com/office/drawing/2014/main" id="{68630B5C-31D1-4137-B676-AE33E4FD2715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6/04</a:t>
            </a:r>
            <a:r>
              <a:rPr sz="2000" dirty="0"/>
              <a:t>/</a:t>
            </a:r>
            <a:r>
              <a:rPr lang="en-US" sz="2000" dirty="0"/>
              <a:t>13</a:t>
            </a:r>
            <a:endParaRPr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135DE6-8F7B-41B5-B0E4-0D85E57BA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946" y="902620"/>
            <a:ext cx="9794934" cy="530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25343"/>
      </p:ext>
    </p:extLst>
  </p:cSld>
  <p:clrMapOvr>
    <a:masterClrMapping/>
  </p:clrMapOvr>
  <p:transition spd="med" advTm="60959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标题 1"/>
          <p:cNvSpPr txBox="1">
            <a:spLocks noGrp="1"/>
          </p:cNvSpPr>
          <p:nvPr>
            <p:ph type="title"/>
          </p:nvPr>
        </p:nvSpPr>
        <p:spPr>
          <a:xfrm>
            <a:off x="2127063" y="47672"/>
            <a:ext cx="7886701" cy="720037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dirty="0"/>
              <a:t>工作</a:t>
            </a:r>
            <a:r>
              <a:rPr lang="en-US" altLang="zh-CN" dirty="0"/>
              <a:t>-</a:t>
            </a:r>
            <a:r>
              <a:rPr lang="zh-CN" altLang="en-US" dirty="0"/>
              <a:t>束流管</a:t>
            </a:r>
            <a:endParaRPr dirty="0"/>
          </a:p>
        </p:txBody>
      </p:sp>
      <p:sp>
        <p:nvSpPr>
          <p:cNvPr id="108" name="灯片编号占位符 6"/>
          <p:cNvSpPr txBox="1">
            <a:spLocks noGrp="1"/>
          </p:cNvSpPr>
          <p:nvPr>
            <p:ph type="sldNum" sz="quarter" idx="2"/>
          </p:nvPr>
        </p:nvSpPr>
        <p:spPr>
          <a:xfrm>
            <a:off x="11126818" y="6338860"/>
            <a:ext cx="226983" cy="4001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2000"/>
              <a:t>4</a:t>
            </a:fld>
            <a:endParaRPr sz="2000"/>
          </a:p>
        </p:txBody>
      </p:sp>
      <p:sp>
        <p:nvSpPr>
          <p:cNvPr id="19" name="页脚占位符 4">
            <a:extLst>
              <a:ext uri="{FF2B5EF4-FFF2-40B4-BE49-F238E27FC236}">
                <a16:creationId xmlns:a16="http://schemas.microsoft.com/office/drawing/2014/main" id="{8854C7FB-A8FF-4FAD-A92A-07E236EB9F15}"/>
              </a:ext>
            </a:extLst>
          </p:cNvPr>
          <p:cNvSpPr txBox="1"/>
          <p:nvPr/>
        </p:nvSpPr>
        <p:spPr>
          <a:xfrm>
            <a:off x="4084320" y="6338860"/>
            <a:ext cx="40233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400"/>
            </a:pPr>
            <a:r>
              <a:rPr lang="zh-CN" altLang="en-US" sz="2000" dirty="0"/>
              <a:t>组会报告</a:t>
            </a:r>
            <a:endParaRPr sz="2000" dirty="0"/>
          </a:p>
        </p:txBody>
      </p:sp>
      <p:sp>
        <p:nvSpPr>
          <p:cNvPr id="13" name="日期占位符 3">
            <a:extLst>
              <a:ext uri="{FF2B5EF4-FFF2-40B4-BE49-F238E27FC236}">
                <a16:creationId xmlns:a16="http://schemas.microsoft.com/office/drawing/2014/main" id="{68630B5C-31D1-4137-B676-AE33E4FD2715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6/04</a:t>
            </a:r>
            <a:r>
              <a:rPr sz="2000" dirty="0"/>
              <a:t>/</a:t>
            </a:r>
            <a:r>
              <a:rPr lang="en-US" sz="2000" dirty="0"/>
              <a:t>13</a:t>
            </a:r>
            <a:endParaRPr sz="20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01C3B6B-A5FB-4C66-8378-45417E797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508" y="2774795"/>
            <a:ext cx="4270241" cy="22636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21B8DF-C87D-491C-A27E-39434E821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251" y="2181225"/>
            <a:ext cx="3957965" cy="367637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49331C1-0CB2-4B32-8C1F-C5547B4E1022}"/>
              </a:ext>
            </a:extLst>
          </p:cNvPr>
          <p:cNvSpPr txBox="1"/>
          <p:nvPr/>
        </p:nvSpPr>
        <p:spPr>
          <a:xfrm>
            <a:off x="1119554" y="1165148"/>
            <a:ext cx="120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</a:rPr>
              <a:t>划分网格</a:t>
            </a:r>
            <a:endParaRPr lang="zh-CN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15479402"/>
      </p:ext>
    </p:extLst>
  </p:cSld>
  <p:clrMapOvr>
    <a:masterClrMapping/>
  </p:clrMapOvr>
  <p:transition spd="med" advTm="60959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6D1BA-56CC-406D-ABBF-5C54914D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工作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zh-CN" altLang="en-US" dirty="0">
                <a:solidFill>
                  <a:srgbClr val="C00000"/>
                </a:solidFill>
              </a:rPr>
              <a:t>束流管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DACDCF-0FAC-4657-AD0C-E6867F0C4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235" y="1057217"/>
            <a:ext cx="8107680" cy="438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706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页脚占位符 4"/>
          <p:cNvSpPr txBox="1"/>
          <p:nvPr/>
        </p:nvSpPr>
        <p:spPr>
          <a:xfrm>
            <a:off x="4084320" y="6338860"/>
            <a:ext cx="40233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400"/>
            </a:pPr>
            <a:r>
              <a:rPr lang="zh-CN" altLang="en-US" sz="2000" dirty="0"/>
              <a:t>组会报告</a:t>
            </a:r>
            <a:endParaRPr sz="2000" dirty="0"/>
          </a:p>
        </p:txBody>
      </p:sp>
      <p:sp>
        <p:nvSpPr>
          <p:cNvPr id="105" name="标题 1"/>
          <p:cNvSpPr txBox="1">
            <a:spLocks noGrp="1"/>
          </p:cNvSpPr>
          <p:nvPr>
            <p:ph type="title"/>
          </p:nvPr>
        </p:nvSpPr>
        <p:spPr>
          <a:xfrm>
            <a:off x="2127063" y="47672"/>
            <a:ext cx="7886701" cy="7200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dirty="0"/>
              <a:t>工作</a:t>
            </a:r>
            <a:r>
              <a:rPr lang="en-US" altLang="zh-CN" dirty="0"/>
              <a:t>-</a:t>
            </a:r>
            <a:r>
              <a:rPr lang="zh-CN" altLang="en-US" dirty="0"/>
              <a:t>切伦科夫探测器</a:t>
            </a:r>
            <a:r>
              <a:rPr dirty="0"/>
              <a:t>   </a:t>
            </a:r>
          </a:p>
        </p:txBody>
      </p:sp>
      <p:sp>
        <p:nvSpPr>
          <p:cNvPr id="108" name="灯片编号占位符 6"/>
          <p:cNvSpPr txBox="1">
            <a:spLocks noGrp="1"/>
          </p:cNvSpPr>
          <p:nvPr>
            <p:ph type="sldNum" sz="quarter" idx="2"/>
          </p:nvPr>
        </p:nvSpPr>
        <p:spPr>
          <a:xfrm>
            <a:off x="11126818" y="6338860"/>
            <a:ext cx="226983" cy="4001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2000" dirty="0"/>
              <a:t>2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6DCF7653-5205-4E6C-9824-2044BE1A26B7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6/04</a:t>
            </a:r>
            <a:r>
              <a:rPr sz="2000" dirty="0"/>
              <a:t>/</a:t>
            </a:r>
            <a:r>
              <a:rPr lang="en-US" sz="2000" dirty="0"/>
              <a:t>13</a:t>
            </a:r>
            <a:endParaRPr sz="20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FB51897-A972-4F73-99FE-B21EB4D3B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378" y="1824038"/>
            <a:ext cx="3312410" cy="3209923"/>
          </a:xfrm>
          <a:prstGeom prst="rect">
            <a:avLst/>
          </a:prstGeom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603313A1-D6F0-4828-8931-D17B90460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405338"/>
              </p:ext>
            </p:extLst>
          </p:nvPr>
        </p:nvGraphicFramePr>
        <p:xfrm>
          <a:off x="9823163" y="1253325"/>
          <a:ext cx="1105102" cy="4351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551">
                  <a:extLst>
                    <a:ext uri="{9D8B030D-6E8A-4147-A177-3AD203B41FA5}">
                      <a16:colId xmlns:a16="http://schemas.microsoft.com/office/drawing/2014/main" val="352646851"/>
                    </a:ext>
                  </a:extLst>
                </a:gridCol>
                <a:gridCol w="552551">
                  <a:extLst>
                    <a:ext uri="{9D8B030D-6E8A-4147-A177-3AD203B41FA5}">
                      <a16:colId xmlns:a16="http://schemas.microsoft.com/office/drawing/2014/main" val="583112337"/>
                    </a:ext>
                  </a:extLst>
                </a:gridCol>
              </a:tblGrid>
              <a:tr h="2072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u="none" strike="noStrike">
                          <a:effectLst/>
                        </a:rPr>
                        <a:t>层数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u="none" strike="noStrike">
                          <a:effectLst/>
                        </a:rPr>
                        <a:t>个数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extLst>
                  <a:ext uri="{0D108BD9-81ED-4DB2-BD59-A6C34878D82A}">
                    <a16:rowId xmlns:a16="http://schemas.microsoft.com/office/drawing/2014/main" val="147071513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1*2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extLst>
                  <a:ext uri="{0D108BD9-81ED-4DB2-BD59-A6C34878D82A}">
                    <a16:rowId xmlns:a16="http://schemas.microsoft.com/office/drawing/2014/main" val="21199899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2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11*2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extLst>
                  <a:ext uri="{0D108BD9-81ED-4DB2-BD59-A6C34878D82A}">
                    <a16:rowId xmlns:a16="http://schemas.microsoft.com/office/drawing/2014/main" val="648412957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3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17*2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extLst>
                  <a:ext uri="{0D108BD9-81ED-4DB2-BD59-A6C34878D82A}">
                    <a16:rowId xmlns:a16="http://schemas.microsoft.com/office/drawing/2014/main" val="1904493070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4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19*2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extLst>
                  <a:ext uri="{0D108BD9-81ED-4DB2-BD59-A6C34878D82A}">
                    <a16:rowId xmlns:a16="http://schemas.microsoft.com/office/drawing/2014/main" val="2073124906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5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23*2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extLst>
                  <a:ext uri="{0D108BD9-81ED-4DB2-BD59-A6C34878D82A}">
                    <a16:rowId xmlns:a16="http://schemas.microsoft.com/office/drawing/2014/main" val="135352577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 dirty="0">
                          <a:effectLst/>
                        </a:rPr>
                        <a:t>6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25*2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extLst>
                  <a:ext uri="{0D108BD9-81ED-4DB2-BD59-A6C34878D82A}">
                    <a16:rowId xmlns:a16="http://schemas.microsoft.com/office/drawing/2014/main" val="2833766626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7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27*2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extLst>
                  <a:ext uri="{0D108BD9-81ED-4DB2-BD59-A6C34878D82A}">
                    <a16:rowId xmlns:a16="http://schemas.microsoft.com/office/drawing/2014/main" val="1259879762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8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29*2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extLst>
                  <a:ext uri="{0D108BD9-81ED-4DB2-BD59-A6C34878D82A}">
                    <a16:rowId xmlns:a16="http://schemas.microsoft.com/office/drawing/2014/main" val="1841574287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9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29*2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extLst>
                  <a:ext uri="{0D108BD9-81ED-4DB2-BD59-A6C34878D82A}">
                    <a16:rowId xmlns:a16="http://schemas.microsoft.com/office/drawing/2014/main" val="2938900300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31*2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extLst>
                  <a:ext uri="{0D108BD9-81ED-4DB2-BD59-A6C34878D82A}">
                    <a16:rowId xmlns:a16="http://schemas.microsoft.com/office/drawing/2014/main" val="1142668739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33*2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extLst>
                  <a:ext uri="{0D108BD9-81ED-4DB2-BD59-A6C34878D82A}">
                    <a16:rowId xmlns:a16="http://schemas.microsoft.com/office/drawing/2014/main" val="350261371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12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33*2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extLst>
                  <a:ext uri="{0D108BD9-81ED-4DB2-BD59-A6C34878D82A}">
                    <a16:rowId xmlns:a16="http://schemas.microsoft.com/office/drawing/2014/main" val="1987787976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13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33*2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extLst>
                  <a:ext uri="{0D108BD9-81ED-4DB2-BD59-A6C34878D82A}">
                    <a16:rowId xmlns:a16="http://schemas.microsoft.com/office/drawing/2014/main" val="3830405308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14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35*2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extLst>
                  <a:ext uri="{0D108BD9-81ED-4DB2-BD59-A6C34878D82A}">
                    <a16:rowId xmlns:a16="http://schemas.microsoft.com/office/drawing/2014/main" val="102898493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15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35*2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extLst>
                  <a:ext uri="{0D108BD9-81ED-4DB2-BD59-A6C34878D82A}">
                    <a16:rowId xmlns:a16="http://schemas.microsoft.com/office/drawing/2014/main" val="589520644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16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35*2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extLst>
                  <a:ext uri="{0D108BD9-81ED-4DB2-BD59-A6C34878D82A}">
                    <a16:rowId xmlns:a16="http://schemas.microsoft.com/office/drawing/2014/main" val="1760710768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17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35*2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extLst>
                  <a:ext uri="{0D108BD9-81ED-4DB2-BD59-A6C34878D82A}">
                    <a16:rowId xmlns:a16="http://schemas.microsoft.com/office/drawing/2014/main" val="2884750858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18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35*2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extLst>
                  <a:ext uri="{0D108BD9-81ED-4DB2-BD59-A6C34878D82A}">
                    <a16:rowId xmlns:a16="http://schemas.microsoft.com/office/drawing/2014/main" val="3655583915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19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u="none" strike="noStrike">
                          <a:effectLst/>
                        </a:rPr>
                        <a:t>39*1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extLst>
                  <a:ext uri="{0D108BD9-81ED-4DB2-BD59-A6C34878D82A}">
                    <a16:rowId xmlns:a16="http://schemas.microsoft.com/office/drawing/2014/main" val="2029524509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300" u="none" strike="noStrike">
                          <a:effectLst/>
                        </a:rPr>
                        <a:t>合计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300" u="none" strike="noStrike" dirty="0">
                          <a:effectLst/>
                        </a:rPr>
                        <a:t>1011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74" marR="7674" marT="7674" marB="0" anchor="ctr"/>
                </a:tc>
                <a:extLst>
                  <a:ext uri="{0D108BD9-81ED-4DB2-BD59-A6C34878D82A}">
                    <a16:rowId xmlns:a16="http://schemas.microsoft.com/office/drawing/2014/main" val="1374915402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DD841349-A2E5-4F44-93DA-10EA557AC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98" y="2003026"/>
            <a:ext cx="2891015" cy="2851948"/>
          </a:xfrm>
          <a:prstGeom prst="rect">
            <a:avLst/>
          </a:prstGeom>
        </p:spPr>
      </p:pic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597FB7C7-DB5A-4749-82ED-23EB13448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40685"/>
              </p:ext>
            </p:extLst>
          </p:nvPr>
        </p:nvGraphicFramePr>
        <p:xfrm>
          <a:off x="3874770" y="1676397"/>
          <a:ext cx="1371600" cy="3438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785729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24579839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第</a:t>
                      </a:r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r>
                        <a:rPr lang="zh-CN" altLang="en-US" sz="1100" u="none" strike="noStrike">
                          <a:effectLst/>
                        </a:rPr>
                        <a:t>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030124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第</a:t>
                      </a:r>
                      <a:r>
                        <a:rPr lang="en-US" altLang="zh-CN" sz="1100" u="none" strike="noStrike">
                          <a:effectLst/>
                        </a:rPr>
                        <a:t>2</a:t>
                      </a:r>
                      <a:r>
                        <a:rPr lang="zh-CN" altLang="en-US" sz="1100" u="none" strike="noStrike">
                          <a:effectLst/>
                        </a:rPr>
                        <a:t>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798957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 dirty="0">
                          <a:effectLst/>
                        </a:rPr>
                        <a:t>第</a:t>
                      </a:r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895549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第</a:t>
                      </a:r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918953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第</a:t>
                      </a:r>
                      <a:r>
                        <a:rPr lang="en-US" altLang="zh-CN" sz="1100" u="none" strike="noStrike">
                          <a:effectLst/>
                        </a:rPr>
                        <a:t>5</a:t>
                      </a:r>
                      <a:r>
                        <a:rPr lang="zh-CN" altLang="en-US" sz="1100" u="none" strike="noStrike">
                          <a:effectLst/>
                        </a:rPr>
                        <a:t>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26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363944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第</a:t>
                      </a:r>
                      <a:r>
                        <a:rPr lang="en-US" altLang="zh-CN" sz="1100" u="none" strike="noStrike">
                          <a:effectLst/>
                        </a:rPr>
                        <a:t>6</a:t>
                      </a:r>
                      <a:r>
                        <a:rPr lang="zh-CN" altLang="en-US" sz="1100" u="none" strike="noStrike">
                          <a:effectLst/>
                        </a:rPr>
                        <a:t>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33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939815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第</a:t>
                      </a:r>
                      <a:r>
                        <a:rPr lang="en-US" altLang="zh-CN" sz="1100" u="none" strike="noStrike">
                          <a:effectLst/>
                        </a:rPr>
                        <a:t>7</a:t>
                      </a:r>
                      <a:r>
                        <a:rPr lang="zh-CN" altLang="en-US" sz="1100" u="none" strike="noStrike">
                          <a:effectLst/>
                        </a:rPr>
                        <a:t>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40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116042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第</a:t>
                      </a:r>
                      <a:r>
                        <a:rPr lang="en-US" altLang="zh-CN" sz="1100" u="none" strike="noStrike">
                          <a:effectLst/>
                        </a:rPr>
                        <a:t>8</a:t>
                      </a:r>
                      <a:r>
                        <a:rPr lang="zh-CN" altLang="en-US" sz="1100" u="none" strike="noStrike">
                          <a:effectLst/>
                        </a:rPr>
                        <a:t>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47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256567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第</a:t>
                      </a:r>
                      <a:r>
                        <a:rPr lang="en-US" altLang="zh-CN" sz="1100" u="none" strike="noStrike">
                          <a:effectLst/>
                        </a:rPr>
                        <a:t>9</a:t>
                      </a:r>
                      <a:r>
                        <a:rPr lang="zh-CN" altLang="en-US" sz="1100" u="none" strike="noStrike">
                          <a:effectLst/>
                        </a:rPr>
                        <a:t>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54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654418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第</a:t>
                      </a:r>
                      <a:r>
                        <a:rPr lang="en-US" altLang="zh-CN" sz="1100" u="none" strike="noStrike">
                          <a:effectLst/>
                        </a:rPr>
                        <a:t>10</a:t>
                      </a:r>
                      <a:r>
                        <a:rPr lang="zh-CN" altLang="en-US" sz="1100" u="none" strike="noStrike">
                          <a:effectLst/>
                        </a:rPr>
                        <a:t>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61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286385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第</a:t>
                      </a:r>
                      <a:r>
                        <a:rPr lang="en-US" altLang="zh-CN" sz="1100" u="none" strike="noStrike">
                          <a:effectLst/>
                        </a:rPr>
                        <a:t>11</a:t>
                      </a:r>
                      <a:r>
                        <a:rPr lang="zh-CN" altLang="en-US" sz="1100" u="none" strike="noStrike">
                          <a:effectLst/>
                        </a:rPr>
                        <a:t>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68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856589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第</a:t>
                      </a:r>
                      <a:r>
                        <a:rPr lang="en-US" altLang="zh-CN" sz="1100" u="none" strike="noStrike">
                          <a:effectLst/>
                        </a:rPr>
                        <a:t>12</a:t>
                      </a:r>
                      <a:r>
                        <a:rPr lang="zh-CN" altLang="en-US" sz="1100" u="none" strike="noStrike">
                          <a:effectLst/>
                        </a:rPr>
                        <a:t>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75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086236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第</a:t>
                      </a:r>
                      <a:r>
                        <a:rPr lang="en-US" altLang="zh-CN" sz="1100" u="none" strike="noStrike">
                          <a:effectLst/>
                        </a:rPr>
                        <a:t>13</a:t>
                      </a:r>
                      <a:r>
                        <a:rPr lang="zh-CN" altLang="en-US" sz="1100" u="none" strike="noStrike">
                          <a:effectLst/>
                        </a:rPr>
                        <a:t>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82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7739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第</a:t>
                      </a:r>
                      <a:r>
                        <a:rPr lang="en-US" altLang="zh-CN" sz="1100" u="none" strike="noStrike">
                          <a:effectLst/>
                        </a:rPr>
                        <a:t>14</a:t>
                      </a:r>
                      <a:r>
                        <a:rPr lang="zh-CN" altLang="en-US" sz="1100" u="none" strike="noStrike">
                          <a:effectLst/>
                        </a:rPr>
                        <a:t>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89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212704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第</a:t>
                      </a:r>
                      <a:r>
                        <a:rPr lang="en-US" altLang="zh-CN" sz="1100" u="none" strike="noStrike">
                          <a:effectLst/>
                        </a:rPr>
                        <a:t>15</a:t>
                      </a:r>
                      <a:r>
                        <a:rPr lang="zh-CN" altLang="en-US" sz="1100" u="none" strike="noStrike">
                          <a:effectLst/>
                        </a:rPr>
                        <a:t>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96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716136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第</a:t>
                      </a:r>
                      <a:r>
                        <a:rPr lang="en-US" altLang="zh-CN" sz="1100" u="none" strike="noStrike">
                          <a:effectLst/>
                        </a:rPr>
                        <a:t>16</a:t>
                      </a:r>
                      <a:r>
                        <a:rPr lang="zh-CN" altLang="en-US" sz="1100" u="none" strike="noStrike">
                          <a:effectLst/>
                        </a:rPr>
                        <a:t>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103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039631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第</a:t>
                      </a:r>
                      <a:r>
                        <a:rPr lang="en-US" altLang="zh-CN" sz="1100" u="none" strike="noStrike">
                          <a:effectLst/>
                        </a:rPr>
                        <a:t>17</a:t>
                      </a:r>
                      <a:r>
                        <a:rPr lang="zh-CN" altLang="en-US" sz="1100" u="none" strike="noStrike">
                          <a:effectLst/>
                        </a:rPr>
                        <a:t>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110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230479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第</a:t>
                      </a:r>
                      <a:r>
                        <a:rPr lang="en-US" altLang="zh-CN" sz="1100" u="none" strike="noStrike">
                          <a:effectLst/>
                        </a:rPr>
                        <a:t>18</a:t>
                      </a:r>
                      <a:r>
                        <a:rPr lang="zh-CN" altLang="en-US" sz="1100" u="none" strike="noStrike">
                          <a:effectLst/>
                        </a:rPr>
                        <a:t>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117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897842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合计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 dirty="0">
                          <a:effectLst/>
                        </a:rPr>
                        <a:t>1039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4270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324825"/>
      </p:ext>
    </p:extLst>
  </p:cSld>
  <p:clrMapOvr>
    <a:masterClrMapping/>
  </p:clrMapOvr>
  <p:transition spd="med" advTm="7095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灯片编号占位符 6"/>
          <p:cNvSpPr txBox="1">
            <a:spLocks noGrp="1"/>
          </p:cNvSpPr>
          <p:nvPr>
            <p:ph type="sldNum" sz="quarter" idx="2"/>
          </p:nvPr>
        </p:nvSpPr>
        <p:spPr>
          <a:xfrm>
            <a:off x="11126818" y="6338860"/>
            <a:ext cx="226983" cy="4001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000"/>
              <a:t>7</a:t>
            </a:fld>
            <a:endParaRPr sz="2000"/>
          </a:p>
        </p:txBody>
      </p:sp>
      <p:sp>
        <p:nvSpPr>
          <p:cNvPr id="16" name="页脚占位符 4">
            <a:extLst>
              <a:ext uri="{FF2B5EF4-FFF2-40B4-BE49-F238E27FC236}">
                <a16:creationId xmlns:a16="http://schemas.microsoft.com/office/drawing/2014/main" id="{E90F440F-3C6A-473C-809E-7EF4DCAF6077}"/>
              </a:ext>
            </a:extLst>
          </p:cNvPr>
          <p:cNvSpPr txBox="1"/>
          <p:nvPr/>
        </p:nvSpPr>
        <p:spPr>
          <a:xfrm>
            <a:off x="4084320" y="6338860"/>
            <a:ext cx="40233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400"/>
            </a:pPr>
            <a:r>
              <a:rPr lang="zh-CN" altLang="en-US" sz="2000" dirty="0"/>
              <a:t>组会报告</a:t>
            </a:r>
            <a:endParaRPr sz="2000" dirty="0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D454EA93-12BB-453E-8FB2-5DAD7461E54C}"/>
              </a:ext>
            </a:extLst>
          </p:cNvPr>
          <p:cNvSpPr txBox="1">
            <a:spLocks/>
          </p:cNvSpPr>
          <p:nvPr/>
        </p:nvSpPr>
        <p:spPr>
          <a:xfrm>
            <a:off x="2127063" y="47672"/>
            <a:ext cx="7886701" cy="720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黑体"/>
                <a:ea typeface="黑体"/>
                <a:cs typeface="黑体"/>
                <a:sym typeface="黑体"/>
              </a:defRPr>
            </a:lvl1pPr>
            <a:lvl2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2pPr>
            <a:lvl3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3pPr>
            <a:lvl4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4pPr>
            <a:lvl5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5pPr>
            <a:lvl6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6pPr>
            <a:lvl7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7pPr>
            <a:lvl8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8pPr>
            <a:lvl9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9pPr>
          </a:lstStyle>
          <a:p>
            <a:pPr hangingPunct="1"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工作</a:t>
            </a:r>
            <a:r>
              <a:rPr lang="en-US" altLang="zh-CN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zh-CN" altLang="en-US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切伦科夫探测器   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316CEE09-B44A-490A-AF6C-34D0B6CF820F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6/04</a:t>
            </a:r>
            <a:r>
              <a:rPr sz="2000" dirty="0"/>
              <a:t>/</a:t>
            </a:r>
            <a:r>
              <a:rPr lang="en-US" sz="2000" dirty="0"/>
              <a:t>13</a:t>
            </a:r>
            <a:endParaRPr sz="2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6609353-A46B-4565-A9CC-1651CB7A4C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8" t="19842" r="7662" b="10216"/>
          <a:stretch/>
        </p:blipFill>
        <p:spPr>
          <a:xfrm>
            <a:off x="9614509" y="1284562"/>
            <a:ext cx="1512309" cy="184377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5C5F12B-27F8-4C66-9A19-7F8A9B50FC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49636" r="23273" b="14000"/>
          <a:stretch/>
        </p:blipFill>
        <p:spPr>
          <a:xfrm>
            <a:off x="9253455" y="3770487"/>
            <a:ext cx="2234416" cy="192622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6A1A086-E5AA-4D11-B744-E4735D5E9B1F}"/>
              </a:ext>
            </a:extLst>
          </p:cNvPr>
          <p:cNvSpPr txBox="1"/>
          <p:nvPr/>
        </p:nvSpPr>
        <p:spPr>
          <a:xfrm>
            <a:off x="1119554" y="1165148"/>
            <a:ext cx="93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气凝胶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A8DFC9E-28B7-4ED4-B336-6D1849CC1C94}"/>
              </a:ext>
            </a:extLst>
          </p:cNvPr>
          <p:cNvSpPr txBox="1"/>
          <p:nvPr/>
        </p:nvSpPr>
        <p:spPr>
          <a:xfrm>
            <a:off x="1065182" y="1942162"/>
            <a:ext cx="7666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切割：</a:t>
            </a:r>
            <a:r>
              <a:rPr lang="zh-CN" altLang="en-US" dirty="0"/>
              <a:t>水刀（</a:t>
            </a:r>
            <a:r>
              <a:rPr lang="en-US" altLang="zh-CN" dirty="0"/>
              <a:t>Water Jet</a:t>
            </a:r>
            <a:r>
              <a:rPr lang="zh-CN" altLang="en-US" dirty="0"/>
              <a:t>）冷切割</a:t>
            </a:r>
            <a:endParaRPr lang="en-US" altLang="zh-CN" dirty="0"/>
          </a:p>
          <a:p>
            <a:r>
              <a:rPr lang="zh-CN" altLang="en-US" b="1" dirty="0">
                <a:latin typeface="+mj-ea"/>
                <a:ea typeface="+mj-ea"/>
              </a:rPr>
              <a:t>设备</a:t>
            </a:r>
            <a:r>
              <a:rPr lang="zh-CN" altLang="en-US" dirty="0">
                <a:latin typeface="+mj-ea"/>
                <a:ea typeface="+mj-ea"/>
              </a:rPr>
              <a:t>：高精度数控水切割机（日本 </a:t>
            </a:r>
            <a:r>
              <a:rPr lang="en-US" altLang="zh-CN" dirty="0">
                <a:latin typeface="+mj-ea"/>
                <a:ea typeface="+mj-ea"/>
              </a:rPr>
              <a:t>Tatsumi </a:t>
            </a:r>
            <a:r>
              <a:rPr lang="en-US" altLang="zh-CN" dirty="0" err="1">
                <a:latin typeface="+mj-ea"/>
                <a:ea typeface="+mj-ea"/>
              </a:rPr>
              <a:t>Kakou</a:t>
            </a:r>
            <a:r>
              <a:rPr lang="en-US" altLang="zh-CN" dirty="0">
                <a:latin typeface="+mj-ea"/>
                <a:ea typeface="+mj-ea"/>
              </a:rPr>
              <a:t> </a:t>
            </a:r>
            <a:r>
              <a:rPr lang="zh-CN" altLang="en-US" dirty="0">
                <a:latin typeface="+mj-ea"/>
                <a:ea typeface="+mj-ea"/>
              </a:rPr>
              <a:t>公司） </a:t>
            </a:r>
          </a:p>
          <a:p>
            <a:r>
              <a:rPr lang="zh-CN" altLang="en-US" b="1" dirty="0">
                <a:latin typeface="+mj-ea"/>
                <a:ea typeface="+mj-ea"/>
              </a:rPr>
              <a:t>介质</a:t>
            </a:r>
            <a:r>
              <a:rPr lang="zh-CN" altLang="en-US" dirty="0">
                <a:latin typeface="+mj-ea"/>
                <a:ea typeface="+mj-ea"/>
              </a:rPr>
              <a:t>：纯水（不含磨料） </a:t>
            </a:r>
          </a:p>
          <a:p>
            <a:r>
              <a:rPr lang="zh-CN" altLang="en-US" b="1" dirty="0">
                <a:latin typeface="+mj-ea"/>
                <a:ea typeface="+mj-ea"/>
              </a:rPr>
              <a:t>原理</a:t>
            </a:r>
            <a:r>
              <a:rPr lang="zh-CN" altLang="en-US" dirty="0">
                <a:latin typeface="+mj-ea"/>
                <a:ea typeface="+mj-ea"/>
              </a:rPr>
              <a:t>：超高压水射流（</a:t>
            </a:r>
            <a:r>
              <a:rPr lang="en-US" altLang="zh-CN" dirty="0">
                <a:latin typeface="+mj-ea"/>
                <a:ea typeface="+mj-ea"/>
              </a:rPr>
              <a:t>~300–400 MPa</a:t>
            </a:r>
            <a:r>
              <a:rPr lang="zh-CN" altLang="en-US" dirty="0">
                <a:latin typeface="+mj-ea"/>
                <a:ea typeface="+mj-ea"/>
              </a:rPr>
              <a:t>）“冷切割”，无热损伤、无粉尘、边缘平整 </a:t>
            </a:r>
          </a:p>
          <a:p>
            <a:r>
              <a:rPr lang="zh-CN" altLang="en-US" b="1" dirty="0">
                <a:latin typeface="+mj-ea"/>
                <a:ea typeface="+mj-ea"/>
              </a:rPr>
              <a:t>固定：</a:t>
            </a:r>
            <a:r>
              <a:rPr lang="zh-CN" altLang="en-US" dirty="0">
                <a:latin typeface="+mj-ea"/>
                <a:ea typeface="+mj-ea"/>
              </a:rPr>
              <a:t>碳纤维框架 </a:t>
            </a:r>
            <a:r>
              <a:rPr lang="en-US" altLang="zh-CN" dirty="0">
                <a:latin typeface="+mj-ea"/>
                <a:ea typeface="+mj-ea"/>
              </a:rPr>
              <a:t>+ </a:t>
            </a:r>
            <a:r>
              <a:rPr lang="zh-CN" altLang="en-US" dirty="0">
                <a:latin typeface="+mj-ea"/>
                <a:ea typeface="+mj-ea"/>
              </a:rPr>
              <a:t>弹性点压 → 无应力、防压碎、定位准 </a:t>
            </a:r>
          </a:p>
          <a:p>
            <a:r>
              <a:rPr lang="zh-CN" altLang="en-US" b="1" dirty="0">
                <a:latin typeface="+mj-ea"/>
                <a:ea typeface="+mj-ea"/>
              </a:rPr>
              <a:t>粘接：</a:t>
            </a:r>
            <a:r>
              <a:rPr lang="zh-CN" altLang="en-US" dirty="0">
                <a:latin typeface="+mj-ea"/>
                <a:ea typeface="+mj-ea"/>
              </a:rPr>
              <a:t>仅边缘补强 → 低挥发光学环氧 </a:t>
            </a:r>
            <a:r>
              <a:rPr lang="en-US" altLang="zh-CN" dirty="0">
                <a:latin typeface="+mj-ea"/>
                <a:ea typeface="+mj-ea"/>
              </a:rPr>
              <a:t>/ RTV</a:t>
            </a:r>
            <a:r>
              <a:rPr lang="zh-CN" altLang="en-US" dirty="0">
                <a:latin typeface="+mj-ea"/>
                <a:ea typeface="+mj-ea"/>
              </a:rPr>
              <a:t>，不污染光学面 </a:t>
            </a:r>
          </a:p>
          <a:p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7F85D93-9003-4563-B3B6-C58E681FEC26}"/>
              </a:ext>
            </a:extLst>
          </p:cNvPr>
          <p:cNvSpPr txBox="1"/>
          <p:nvPr/>
        </p:nvSpPr>
        <p:spPr>
          <a:xfrm>
            <a:off x="1119554" y="4250486"/>
            <a:ext cx="60974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dirty="0">
                <a:solidFill>
                  <a:srgbClr val="000000"/>
                </a:solidFill>
                <a:effectLst/>
                <a:latin typeface="ui-sans-serif"/>
              </a:rPr>
              <a:t>允许的胶粘剂（严格筛选）</a:t>
            </a:r>
            <a:endParaRPr lang="zh-CN" altLang="en-US" b="0" dirty="0">
              <a:solidFill>
                <a:srgbClr val="000000"/>
              </a:solidFill>
              <a:effectLst/>
              <a:latin typeface="ui-sans-serif"/>
            </a:endParaRPr>
          </a:p>
          <a:p>
            <a:pPr algn="l">
              <a:buFont typeface="+mj-lt"/>
              <a:buAutoNum type="arabicPeriod"/>
            </a:pPr>
            <a:r>
              <a:rPr lang="zh-CN" altLang="en-US" b="1" dirty="0">
                <a:solidFill>
                  <a:srgbClr val="000000"/>
                </a:solidFill>
                <a:effectLst/>
                <a:latin typeface="ui-sans-serif"/>
              </a:rPr>
              <a:t>光学环氧（低挥发、低黄变）</a:t>
            </a:r>
            <a:endParaRPr lang="zh-CN" altLang="en-US" b="0" dirty="0">
              <a:solidFill>
                <a:srgbClr val="000000"/>
              </a:solidFill>
              <a:effectLst/>
              <a:latin typeface="ui-sans-serif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zh-CN" altLang="en-US" b="0" dirty="0">
                <a:solidFill>
                  <a:srgbClr val="000000"/>
                </a:solidFill>
                <a:effectLst/>
                <a:latin typeface="ui-sans-serif"/>
              </a:rPr>
              <a:t>例：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ui-sans-serif"/>
              </a:rPr>
              <a:t>EPO-TEK 301-2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ui-sans-serif"/>
              </a:rPr>
              <a:t>、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ui-sans-serif"/>
              </a:rPr>
              <a:t>UHU Plus</a:t>
            </a:r>
            <a:r>
              <a:rPr lang="zh-CN" altLang="en-US" b="0" dirty="0">
                <a:solidFill>
                  <a:srgbClr val="000000"/>
                </a:solidFill>
                <a:effectLst/>
                <a:latin typeface="ui-sans-serif"/>
              </a:rPr>
              <a:t>（实验级）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zh-CN" altLang="en-US" b="0" dirty="0">
                <a:solidFill>
                  <a:srgbClr val="000000"/>
                </a:solidFill>
                <a:effectLst/>
                <a:latin typeface="ui-sans-serif"/>
              </a:rPr>
              <a:t>特点：</a:t>
            </a:r>
            <a:r>
              <a:rPr lang="zh-CN" altLang="en-US" b="1" dirty="0">
                <a:solidFill>
                  <a:srgbClr val="000000"/>
                </a:solidFill>
                <a:effectLst/>
                <a:latin typeface="ui-sans-serif"/>
              </a:rPr>
              <a:t>低收缩、低 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ui-sans-serif"/>
              </a:rPr>
              <a:t>Outgassing</a:t>
            </a:r>
            <a:r>
              <a:rPr lang="zh-CN" altLang="en-US" b="1" dirty="0">
                <a:solidFill>
                  <a:srgbClr val="000000"/>
                </a:solidFill>
                <a:effectLst/>
                <a:latin typeface="ui-sans-serif"/>
              </a:rPr>
              <a:t>、透明、耐辐射</a:t>
            </a:r>
            <a:endParaRPr lang="zh-CN" altLang="en-US" b="0" dirty="0">
              <a:solidFill>
                <a:srgbClr val="000000"/>
              </a:solidFill>
              <a:effectLst/>
              <a:latin typeface="ui-sans-serif"/>
            </a:endParaRPr>
          </a:p>
          <a:p>
            <a:pPr algn="l">
              <a:buFont typeface="+mj-lt"/>
              <a:buAutoNum type="arabicPeriod"/>
            </a:pPr>
            <a:r>
              <a:rPr lang="zh-CN" altLang="en-US" b="1" dirty="0">
                <a:solidFill>
                  <a:srgbClr val="000000"/>
                </a:solidFill>
                <a:effectLst/>
                <a:latin typeface="ui-sans-serif"/>
              </a:rPr>
              <a:t>硅橡胶（室温硫化 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ui-sans-serif"/>
              </a:rPr>
              <a:t>RTV</a:t>
            </a:r>
            <a:r>
              <a:rPr lang="zh-CN" altLang="en-US" b="1" dirty="0">
                <a:solidFill>
                  <a:srgbClr val="000000"/>
                </a:solidFill>
                <a:effectLst/>
                <a:latin typeface="ui-sans-serif"/>
              </a:rPr>
              <a:t>）</a:t>
            </a:r>
            <a:endParaRPr lang="zh-CN" altLang="en-US" b="0" dirty="0">
              <a:solidFill>
                <a:srgbClr val="000000"/>
              </a:solidFill>
              <a:effectLst/>
              <a:latin typeface="ui-sans-serif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zh-CN" altLang="en-US" b="0" dirty="0">
                <a:solidFill>
                  <a:srgbClr val="000000"/>
                </a:solidFill>
                <a:effectLst/>
                <a:latin typeface="ui-sans-serif"/>
              </a:rPr>
              <a:t>柔性、减震、耐温、不产生应力</a:t>
            </a:r>
          </a:p>
        </p:txBody>
      </p:sp>
    </p:spTree>
    <p:extLst>
      <p:ext uri="{BB962C8B-B14F-4D97-AF65-F5344CB8AC3E}">
        <p14:creationId xmlns:p14="http://schemas.microsoft.com/office/powerpoint/2010/main" val="3243050281"/>
      </p:ext>
    </p:extLst>
  </p:cSld>
  <p:clrMapOvr>
    <a:masterClrMapping/>
  </p:clrMapOvr>
  <p:transition spd="med" advTm="30049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灯片编号占位符 6"/>
          <p:cNvSpPr txBox="1">
            <a:spLocks noGrp="1"/>
          </p:cNvSpPr>
          <p:nvPr>
            <p:ph type="sldNum" sz="quarter" idx="2"/>
          </p:nvPr>
        </p:nvSpPr>
        <p:spPr>
          <a:xfrm>
            <a:off x="11126818" y="6338860"/>
            <a:ext cx="226983" cy="4001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000"/>
              <a:t>8</a:t>
            </a:fld>
            <a:endParaRPr sz="2000"/>
          </a:p>
        </p:txBody>
      </p:sp>
      <p:sp>
        <p:nvSpPr>
          <p:cNvPr id="16" name="页脚占位符 4">
            <a:extLst>
              <a:ext uri="{FF2B5EF4-FFF2-40B4-BE49-F238E27FC236}">
                <a16:creationId xmlns:a16="http://schemas.microsoft.com/office/drawing/2014/main" id="{E90F440F-3C6A-473C-809E-7EF4DCAF6077}"/>
              </a:ext>
            </a:extLst>
          </p:cNvPr>
          <p:cNvSpPr txBox="1"/>
          <p:nvPr/>
        </p:nvSpPr>
        <p:spPr>
          <a:xfrm>
            <a:off x="4084320" y="6338860"/>
            <a:ext cx="40233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400"/>
            </a:pPr>
            <a:r>
              <a:rPr lang="zh-CN" altLang="en-US" sz="2000" dirty="0"/>
              <a:t>组会报告</a:t>
            </a:r>
            <a:endParaRPr sz="2000" dirty="0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D454EA93-12BB-453E-8FB2-5DAD7461E54C}"/>
              </a:ext>
            </a:extLst>
          </p:cNvPr>
          <p:cNvSpPr txBox="1">
            <a:spLocks/>
          </p:cNvSpPr>
          <p:nvPr/>
        </p:nvSpPr>
        <p:spPr>
          <a:xfrm>
            <a:off x="2127063" y="47672"/>
            <a:ext cx="7886701" cy="720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黑体"/>
                <a:ea typeface="黑体"/>
                <a:cs typeface="黑体"/>
                <a:sym typeface="黑体"/>
              </a:defRPr>
            </a:lvl1pPr>
            <a:lvl2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2pPr>
            <a:lvl3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3pPr>
            <a:lvl4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4pPr>
            <a:lvl5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5pPr>
            <a:lvl6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6pPr>
            <a:lvl7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7pPr>
            <a:lvl8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8pPr>
            <a:lvl9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rgbClr val="000000"/>
                </a:solidFill>
                <a:uFillTx/>
                <a:latin typeface="等线 Light"/>
                <a:ea typeface="等线 Light"/>
                <a:cs typeface="等线 Light"/>
                <a:sym typeface="等线 Light"/>
              </a:defRPr>
            </a:lvl9pPr>
          </a:lstStyle>
          <a:p>
            <a:pPr hangingPunct="1"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zh-CN" altLang="en-US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工作</a:t>
            </a:r>
            <a:r>
              <a:rPr lang="en-US" altLang="zh-CN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zh-CN" altLang="en-US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切伦科夫探测器   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316CEE09-B44A-490A-AF6C-34D0B6CF820F}"/>
              </a:ext>
            </a:extLst>
          </p:cNvPr>
          <p:cNvSpPr txBox="1"/>
          <p:nvPr/>
        </p:nvSpPr>
        <p:spPr>
          <a:xfrm>
            <a:off x="484421" y="6338860"/>
            <a:ext cx="265176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/>
            </a:lvl1pPr>
          </a:lstStyle>
          <a:p>
            <a:r>
              <a:rPr sz="2000" dirty="0"/>
              <a:t>202</a:t>
            </a:r>
            <a:r>
              <a:rPr lang="en-US" sz="2000" dirty="0"/>
              <a:t>6/04</a:t>
            </a:r>
            <a:r>
              <a:rPr sz="2000" dirty="0"/>
              <a:t>/</a:t>
            </a:r>
            <a:r>
              <a:rPr lang="en-US" sz="2000" dirty="0"/>
              <a:t>13</a:t>
            </a:r>
            <a:endParaRPr sz="20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F7ED7B2-5C08-4DED-A5D8-8DD7C807FC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" r="2861"/>
          <a:stretch/>
        </p:blipFill>
        <p:spPr>
          <a:xfrm>
            <a:off x="3943507" y="939887"/>
            <a:ext cx="4097215" cy="286489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D843F77-1F64-412A-AC24-D1FD5961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15" y="3804777"/>
            <a:ext cx="9200000" cy="236190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E41B969-4408-4B9E-8A75-476EF5A377BD}"/>
              </a:ext>
            </a:extLst>
          </p:cNvPr>
          <p:cNvSpPr txBox="1"/>
          <p:nvPr/>
        </p:nvSpPr>
        <p:spPr>
          <a:xfrm>
            <a:off x="1392114" y="1294048"/>
            <a:ext cx="143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探测器尺寸</a:t>
            </a:r>
          </a:p>
        </p:txBody>
      </p:sp>
    </p:spTree>
    <p:extLst>
      <p:ext uri="{BB962C8B-B14F-4D97-AF65-F5344CB8AC3E}">
        <p14:creationId xmlns:p14="http://schemas.microsoft.com/office/powerpoint/2010/main" val="665443446"/>
      </p:ext>
    </p:extLst>
  </p:cSld>
  <p:clrMapOvr>
    <a:masterClrMapping/>
  </p:clrMapOvr>
  <p:transition spd="med" advTm="30049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标题 5"/>
          <p:cNvSpPr txBox="1">
            <a:spLocks noGrp="1"/>
          </p:cNvSpPr>
          <p:nvPr>
            <p:ph type="title"/>
          </p:nvPr>
        </p:nvSpPr>
        <p:spPr>
          <a:xfrm>
            <a:off x="2152650" y="2235765"/>
            <a:ext cx="7886700" cy="1500189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Thanks!</a:t>
            </a:r>
          </a:p>
        </p:txBody>
      </p:sp>
    </p:spTree>
  </p:cSld>
  <p:clrMapOvr>
    <a:masterClrMapping/>
  </p:clrMapOvr>
  <p:transition spd="med" advTm="4862"/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A7A7A7"/>
    </a:dk2>
    <a:lt2>
      <a:srgbClr val="535353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18871</TotalTime>
  <Words>349</Words>
  <Application>Microsoft Office PowerPoint</Application>
  <PresentationFormat>宽屏</PresentationFormat>
  <Paragraphs>125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ui-sans-serif</vt:lpstr>
      <vt:lpstr>等线</vt:lpstr>
      <vt:lpstr>等线 Light</vt:lpstr>
      <vt:lpstr>黑体</vt:lpstr>
      <vt:lpstr>宋体</vt:lpstr>
      <vt:lpstr>微软雅黑</vt:lpstr>
      <vt:lpstr>Arial</vt:lpstr>
      <vt:lpstr>Times New Roman</vt:lpstr>
      <vt:lpstr>Wingdings</vt:lpstr>
      <vt:lpstr>Office 主题​​</vt:lpstr>
      <vt:lpstr> 组会报告 </vt:lpstr>
      <vt:lpstr>工作束流管</vt:lpstr>
      <vt:lpstr>工作束流管</vt:lpstr>
      <vt:lpstr>工作-束流管</vt:lpstr>
      <vt:lpstr>工作-束流管</vt:lpstr>
      <vt:lpstr>工作-切伦科夫探测器   </vt:lpstr>
      <vt:lpstr>PowerPoint 演示文稿</vt:lpstr>
      <vt:lpstr>PowerPoint 演示文稿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硕转博考核报告 JUNO天然放射性本底及太阳中微子研究 </dc:title>
  <dc:creator>Lenovo</dc:creator>
  <cp:lastModifiedBy>Lenovo</cp:lastModifiedBy>
  <cp:revision>498</cp:revision>
  <dcterms:modified xsi:type="dcterms:W3CDTF">2026-04-19T07:40:38Z</dcterms:modified>
</cp:coreProperties>
</file>