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441" r:id="rId3"/>
    <p:sldId id="444" r:id="rId4"/>
    <p:sldId id="445" r:id="rId5"/>
    <p:sldId id="446" r:id="rId6"/>
    <p:sldId id="443" r:id="rId7"/>
    <p:sldId id="449" r:id="rId8"/>
    <p:sldId id="450" r:id="rId9"/>
    <p:sldId id="448" r:id="rId10"/>
    <p:sldId id="333" r:id="rId11"/>
    <p:sldId id="327" r:id="rId12"/>
    <p:sldId id="447" r:id="rId13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9C"/>
    <a:srgbClr val="0063FF"/>
    <a:srgbClr val="F305FB"/>
    <a:srgbClr val="CA0A0A"/>
    <a:srgbClr val="FFD966"/>
    <a:srgbClr val="EE7D31"/>
    <a:srgbClr val="87A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9" autoAdjust="0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88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4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EB440-3254-42CF-0E41-7655943B52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B60CF-2EF8-9BD9-3991-8C6D14FB4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11FC8-53D9-884B-B8C1-0EE5AE997EBD}" type="datetimeFigureOut">
              <a:rPr lang="en-CN" smtClean="0"/>
              <a:t>4/8/26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5E86C-D85F-F20E-81FA-F55D32EF43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6CFBD-1208-70CF-3E6D-1A448F3B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B69A9-38FD-1A4E-8FE1-8F582ACD5A0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4495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23EDB-96EB-ED42-910B-7BD7D92AEDDF}" type="datetimeFigureOut">
              <a:rPr lang="en-CN" smtClean="0"/>
              <a:t>4/8/26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D9B6D-ACA5-4E4F-A697-D74CD31EEA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399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D9B6D-ACA5-4E4F-A697-D74CD31EEAA2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3568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Rise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decay time</a:t>
            </a:r>
            <a:br>
              <a:rPr kumimoji="1" lang="en-US" altLang="zh-CN" dirty="0"/>
            </a:br>
            <a:r>
              <a:rPr kumimoji="1" lang="en-US" altLang="zh-CN" dirty="0"/>
              <a:t>transmission </a:t>
            </a:r>
            <a:br>
              <a:rPr kumimoji="1" lang="en-US" altLang="zh-CN" dirty="0"/>
            </a:b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D9B6D-ACA5-4E4F-A697-D74CD31EEAA2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459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7E1D-730D-360A-2454-156CC730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CE3CD6-0F6C-3A4A-4536-B78F4FFF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564C9B-1236-D28A-5A7E-75095CC31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Rise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decay time</a:t>
            </a:r>
            <a:br>
              <a:rPr kumimoji="1" lang="en-US" altLang="zh-CN" dirty="0"/>
            </a:br>
            <a:r>
              <a:rPr kumimoji="1" lang="en-US" altLang="zh-CN" dirty="0"/>
              <a:t>transmission </a:t>
            </a:r>
            <a:br>
              <a:rPr kumimoji="1" lang="en-US" altLang="zh-CN" dirty="0"/>
            </a:b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CEBC89-BC8F-78FC-2354-B0AA820EB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D9B6D-ACA5-4E4F-A697-D74CD31EEAA2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8580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C9205-2E26-7A2A-ED3E-C8C4A7E6B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570D29-CEE6-2B1D-8B6D-9AC7A69B3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A88E8C-8700-80E5-7EF2-CF963D707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Rise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decay time</a:t>
            </a:r>
            <a:br>
              <a:rPr kumimoji="1" lang="en-US" altLang="zh-CN" dirty="0"/>
            </a:br>
            <a:r>
              <a:rPr kumimoji="1" lang="en-US" altLang="zh-CN" dirty="0"/>
              <a:t>transmission </a:t>
            </a:r>
            <a:br>
              <a:rPr kumimoji="1" lang="en-US" altLang="zh-CN" dirty="0"/>
            </a:b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DD4A63-7505-BC9E-71CB-EBCD40EA8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D9B6D-ACA5-4E4F-A697-D74CD31EEAA2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6181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0A74-47C6-2356-E02D-490B1CBC7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ED298B-C722-E049-F6FE-43D15FF94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25F6A6D-205F-9944-4E79-A1B229EDA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Rise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 decay time</a:t>
            </a:r>
            <a:br>
              <a:rPr kumimoji="1" lang="en-US" altLang="zh-CN" dirty="0"/>
            </a:br>
            <a:r>
              <a:rPr kumimoji="1" lang="en-US" altLang="zh-CN" dirty="0"/>
              <a:t>transmission </a:t>
            </a:r>
            <a:br>
              <a:rPr kumimoji="1" lang="en-US" altLang="zh-CN" dirty="0"/>
            </a:br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2D7B95-187F-3FDC-95EA-B9835C57F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D9B6D-ACA5-4E4F-A697-D74CD31EEAA2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743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88E6-EF58-3A4F-94F8-322B8DBD5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7942"/>
            <a:ext cx="9144000" cy="100628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4A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3F05A-E3C1-7743-B77D-CF28CC269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4313"/>
            <a:ext cx="9144000" cy="289392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72D34-F3BE-D148-A553-9DEA6249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9C11B-A328-5349-A6CE-A727A11ABFE5}" type="datetime5">
              <a:rPr lang="en-US" smtClean="0"/>
              <a:t>8-Apr-26</a:t>
            </a:fld>
            <a:endParaRPr lang="en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57862-9859-7F4B-9E66-51C748E6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LHCb ECAL Upgrade II R&amp;D</a:t>
            </a:r>
            <a:endParaRPr lang="en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7522-CA83-3840-9095-D7055611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DA415-05EE-CF41-803A-DBEDDE6329B4}" type="slidenum">
              <a:rPr lang="en-CN" smtClean="0"/>
              <a:pPr/>
              <a:t>‹#›</a:t>
            </a:fld>
            <a:endParaRPr lang="en-CN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8BD8F97-8F97-D443-80D4-6501005861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00" y="144572"/>
            <a:ext cx="1097022" cy="1097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BFBC0-BD7E-8B49-A606-F3B543995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8" y="144572"/>
            <a:ext cx="1828800" cy="109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C6774-D330-1940-A7A0-BD805C1C5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7301" y="144572"/>
            <a:ext cx="1200843" cy="113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A0734-6A58-504F-81F5-453644A082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2562" y="162429"/>
            <a:ext cx="1097022" cy="1120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A87ED6-6F9A-9BAF-3907-2C9DF215F3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80610" y="211186"/>
            <a:ext cx="1655934" cy="102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0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3F55-7B63-D144-B7EC-8BE8388A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D0F54-26CD-0A4B-828A-7C5628A5C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21471-B21F-644F-BE2A-DD1D5E220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6F4C-3D31-5A4F-9071-358B12E8745A}" type="datetime5">
              <a:rPr lang="en-US" smtClean="0"/>
              <a:t>8-Apr-26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0F1A2-196A-6D4F-A2C0-F313A8A4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55310-E8ED-2A4E-B359-3E292851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6253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38BE3-EA8E-5342-BAF6-E8E448510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20A5E-B8D0-664D-8FB9-5C76210AE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B8318-1515-B448-8CBD-451E09C5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7016-7FA8-4444-893D-98CF75FA9DBF}" type="datetime5">
              <a:rPr lang="en-US" smtClean="0"/>
              <a:t>8-Apr-26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2164-4ACB-4C42-BE84-A12BE8F85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D945-B470-4440-A70F-2D191AA14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4866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D662-498D-4349-A464-22EC639C7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578"/>
            <a:ext cx="10515600" cy="82954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A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3FB0E-E021-874D-961B-E103C409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044"/>
            <a:ext cx="10515600" cy="4920919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ü"/>
              <a:defRPr sz="18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4pPr>
            <a:lvl5pPr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C5CA2-EF24-CC4D-A2B6-F6CF7AA7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DC49B2-BDD5-C04B-B16B-77079BD2CCDF}" type="datetime5">
              <a:rPr lang="en-US" smtClean="0"/>
              <a:t>8-Apr-26</a:t>
            </a:fld>
            <a:endParaRPr lang="en-C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C65ED-819F-834C-BDEF-07BE9B1C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LHCb ECAL Upgrade II R&amp;D</a:t>
            </a:r>
            <a:endParaRPr lang="en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9191E-0DAC-0E4E-B123-713BC3473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DA415-05EE-CF41-803A-DBEDDE6329B4}" type="slidenum">
              <a:rPr lang="en-CN" smtClean="0"/>
              <a:pPr/>
              <a:t>‹#›</a:t>
            </a:fld>
            <a:endParaRPr lang="en-CN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37FA77D5-4E93-5887-33EB-4BD9754B54E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64107"/>
            <a:ext cx="12192000" cy="3495"/>
          </a:xfrm>
          <a:prstGeom prst="line">
            <a:avLst/>
          </a:prstGeom>
          <a:noFill/>
          <a:ln w="47625">
            <a:solidFill>
              <a:srgbClr val="004A9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A42B-10E0-C141-AD24-2288E02A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ACEE-220C-A241-947B-5BF4B1614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0C53B-71FC-C549-B5EA-D499A413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D726F-29B4-724E-B4B2-E98DDEBF6EF9}" type="datetime5">
              <a:rPr lang="en-US" smtClean="0"/>
              <a:t>8-Apr-26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5B7FF-2E81-3945-8CE0-8606E421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28D08-B6AC-0F45-BCE1-C994FB20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0489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CCA4-FC8C-3941-8709-8B02EAC8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E89B-B7EB-7C4C-808D-600268D4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4EE68-BF62-B742-B3A3-69CF6809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F7D75-4CF6-E844-B851-F1C85805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CDAC-7239-2943-985E-7CACB576C9F9}" type="datetime5">
              <a:rPr lang="en-US" smtClean="0"/>
              <a:t>8-Apr-26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1C768-4037-0140-9855-0F6CD73B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0DECE-BF0C-1A4D-B094-00E20B93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180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6A031-FDC9-3845-98E2-21C06837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7D8F1-EAA9-6C44-A843-B1B0FCF6B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D1A82-B301-7B43-942B-A43C21F7C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EF868-BD82-924B-A7A3-01DC9AF08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52F25-32F0-EB4E-BFC8-13A6F538F5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F21B3-7155-E248-8BF6-1631CC42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4D55B-C1B4-6246-98EE-AF29BE1AFC9F}" type="datetime5">
              <a:rPr lang="en-US" smtClean="0"/>
              <a:t>8-Apr-26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3291A-4C93-9E43-A08B-6C4E6F8EF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3DD554-4DCF-2243-938B-AF4D040A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8944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280D6-24A9-2142-89A5-D6A204EF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4B6E1-3350-7B48-9651-8EB87884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4FC0-6850-584F-8544-D68729582AE2}" type="datetime5">
              <a:rPr lang="en-US" smtClean="0"/>
              <a:t>8-Apr-26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2385A-D642-A144-A55A-485163D0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235E6-5EF5-554C-82D6-5849B80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1250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776E3-2C1E-E342-BF5D-3DB1BC32C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F7D-3C09-464A-A9C1-D6A160ED1495}" type="datetime5">
              <a:rPr lang="en-US" smtClean="0"/>
              <a:t>8-Apr-26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60979A-8BC9-2544-90DA-99415F68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50126-38AD-CD43-8770-50374202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573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A9F2-A998-904C-A394-62021680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2748-2340-BE45-8FA2-75A9750A4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93717-DBD5-0747-BBE8-D5280DB77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A3AFA-B525-BC48-BA8C-1576E16E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5FDD-0838-B34C-9BED-5B8F1ADC53B3}" type="datetime5">
              <a:rPr lang="en-US" smtClean="0"/>
              <a:t>8-Apr-26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33813-AD20-FE40-89F1-174548032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9481B-EBD2-6F42-B57C-3D03028A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9068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19838-DB86-6849-95A0-C101B6A2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6AF5E-7F83-A449-8EDB-CB7FF13E4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83957-7FEC-F248-A33B-D41DB50C9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837A3-372B-2540-AC8A-A487A3E0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EA94B-A4F2-A24A-AD4D-00AF182B0458}" type="datetime5">
              <a:rPr lang="en-US" smtClean="0"/>
              <a:t>8-Apr-26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B0A9B-CD95-DE40-841E-C001B77D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ED1A5-2C2C-A84A-9C9C-DC76C932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7948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07ABC-EBB6-E240-8132-40F5237F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3EFBB-3CC5-B14F-AD04-DA3E1FF19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2E484-D471-C046-929C-2AE6D45B0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9337D-BC6B-F64F-8EB3-42FB2AE5D71A}" type="datetime5">
              <a:rPr lang="en-US" smtClean="0"/>
              <a:t>8-Apr-26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90254-48E0-0F4C-AA93-E25DF3962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LHCb ECAL Upgrade II R&amp;D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6C098-B409-7D43-AC72-E6B8892DC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DA415-05EE-CF41-803A-DBEDDE6329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7520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A9C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18222/contributions/3417315/attachments/1838192/3012620/fiberQCstudy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9/d2ma00626j" TargetMode="External"/><Relationship Id="rId4" Type="http://schemas.openxmlformats.org/officeDocument/2006/relationships/hyperlink" Target="https://doi.org/10.1016/j.nima.2021.16523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61D-D45F-FD42-9C23-C83356F3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298" y="1997459"/>
            <a:ext cx="9915403" cy="152080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j-lt"/>
              </a:rPr>
              <a:t>Update on </a:t>
            </a:r>
            <a:r>
              <a:rPr lang="en-US" altLang="zh-CN" sz="4400" dirty="0">
                <a:latin typeface="+mj-lt"/>
              </a:rPr>
              <a:t>GAGG</a:t>
            </a:r>
            <a:endParaRPr lang="en-CN" sz="44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EE36B-9BDC-C19B-7F7C-4687FF1B279C}"/>
              </a:ext>
            </a:extLst>
          </p:cNvPr>
          <p:cNvSpPr txBox="1"/>
          <p:nvPr/>
        </p:nvSpPr>
        <p:spPr>
          <a:xfrm>
            <a:off x="1838739" y="198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30746AA8-3564-E8AC-735F-45981B70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altLang="zh-CN"/>
              <a:t>Monday, March 17, 2026</a:t>
            </a:r>
            <a:endParaRPr lang="en-CN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025D271-D1B0-1856-C6AA-18FF62076717}"/>
              </a:ext>
            </a:extLst>
          </p:cNvPr>
          <p:cNvSpPr txBox="1">
            <a:spLocks/>
          </p:cNvSpPr>
          <p:nvPr/>
        </p:nvSpPr>
        <p:spPr>
          <a:xfrm>
            <a:off x="940443" y="3937400"/>
            <a:ext cx="10311114" cy="2192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+mn-lt"/>
              </a:rPr>
              <a:t>Zhiyang</a:t>
            </a:r>
            <a:r>
              <a:rPr lang="zh-CN" altLang="en-US" sz="2400" dirty="0">
                <a:latin typeface="+mn-lt"/>
              </a:rPr>
              <a:t> </a:t>
            </a:r>
            <a:r>
              <a:rPr lang="en-US" altLang="zh-CN" sz="2400" dirty="0">
                <a:latin typeface="+mn-lt"/>
              </a:rPr>
              <a:t>Yuan (Peking University)</a:t>
            </a:r>
            <a:r>
              <a:rPr lang="zh-CN" altLang="en-US" sz="2400" dirty="0">
                <a:solidFill>
                  <a:srgbClr val="7030A0"/>
                </a:solidFill>
                <a:latin typeface="+mn-lt"/>
              </a:rPr>
              <a:t>，</a:t>
            </a:r>
            <a:r>
              <a:rPr lang="en-US" altLang="zh-CN" sz="2400" dirty="0" err="1">
                <a:solidFill>
                  <a:srgbClr val="7030A0"/>
                </a:solidFill>
                <a:latin typeface="+mn-lt"/>
              </a:rPr>
              <a:t>Chencheng</a:t>
            </a:r>
            <a:r>
              <a:rPr lang="en-US" altLang="zh-CN" sz="2400" dirty="0">
                <a:solidFill>
                  <a:srgbClr val="7030A0"/>
                </a:solidFill>
                <a:latin typeface="+mn-lt"/>
              </a:rPr>
              <a:t> Feng (Peking University)</a:t>
            </a:r>
            <a:endParaRPr lang="en-US" altLang="zh-CN" sz="2400" baseline="300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656E5D-E8E0-0044-6DDF-9629C59E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56970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B5FD-887E-80DC-3952-92E1385C45F0}"/>
              </a:ext>
            </a:extLst>
          </p:cNvPr>
          <p:cNvSpPr txBox="1">
            <a:spLocks/>
          </p:cNvSpPr>
          <p:nvPr/>
        </p:nvSpPr>
        <p:spPr>
          <a:xfrm>
            <a:off x="1564227" y="2857674"/>
            <a:ext cx="9513676" cy="11426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200" b="1" dirty="0">
                <a:solidFill>
                  <a:srgbClr val="004A9C"/>
                </a:solidFill>
              </a:rPr>
              <a:t>Thanks for your attention</a:t>
            </a:r>
            <a:r>
              <a:rPr lang="en-CN" sz="5200" b="1" dirty="0">
                <a:solidFill>
                  <a:srgbClr val="004A9C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511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0531F-0084-D813-ECC4-A3490566853F}"/>
              </a:ext>
            </a:extLst>
          </p:cNvPr>
          <p:cNvSpPr txBox="1">
            <a:spLocks/>
          </p:cNvSpPr>
          <p:nvPr/>
        </p:nvSpPr>
        <p:spPr>
          <a:xfrm>
            <a:off x="740228" y="1435431"/>
            <a:ext cx="10515600" cy="49209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CN" b="1">
              <a:solidFill>
                <a:srgbClr val="004A9C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CN" b="1">
              <a:solidFill>
                <a:srgbClr val="004A9C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CN" b="1">
              <a:solidFill>
                <a:srgbClr val="004A9C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004A9C"/>
                </a:solidFill>
              </a:rPr>
              <a:t>Back</a:t>
            </a:r>
            <a:r>
              <a:rPr lang="zh-CN" altLang="en-US" sz="4000" b="1">
                <a:solidFill>
                  <a:srgbClr val="004A9C"/>
                </a:solidFill>
              </a:rPr>
              <a:t> </a:t>
            </a:r>
            <a:r>
              <a:rPr lang="en-US" altLang="zh-CN" sz="4000" b="1">
                <a:solidFill>
                  <a:srgbClr val="004A9C"/>
                </a:solidFill>
              </a:rPr>
              <a:t>up</a:t>
            </a:r>
            <a:endParaRPr lang="en-CN" sz="4000" b="1" dirty="0">
              <a:solidFill>
                <a:srgbClr val="004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D5BA0-D4FB-10A8-5A89-DF2A96E69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A56BB7A-C85D-A474-5DF1-76EB757984CB}"/>
                  </a:ext>
                </a:extLst>
              </p:cNvPr>
              <p:cNvSpPr txBox="1"/>
              <p:nvPr/>
            </p:nvSpPr>
            <p:spPr>
              <a:xfrm>
                <a:off x="-447675" y="201321"/>
                <a:ext cx="471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exp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⁡(−2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A56BB7A-C85D-A474-5DF1-76EB75798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7675" y="201321"/>
                <a:ext cx="4718700" cy="461665"/>
              </a:xfrm>
              <a:prstGeom prst="rect">
                <a:avLst/>
              </a:prstGeom>
              <a:blipFill>
                <a:blip r:embed="rId2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FC3F08C1-9F47-FAA0-A723-C5B6BD2B8B57}"/>
              </a:ext>
            </a:extLst>
          </p:cNvPr>
          <p:cNvSpPr txBox="1"/>
          <p:nvPr/>
        </p:nvSpPr>
        <p:spPr>
          <a:xfrm>
            <a:off x="321470" y="662986"/>
            <a:ext cx="6279356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Left(ch0)  ←————————————————————→  </a:t>
            </a:r>
            <a:r>
              <a:rPr lang="en-US" altLang="zh-CN" dirty="0"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Right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(ch1)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|    |    |    |    |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x=1  x=3  x=5  x=7  x=9  (cm)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p1   p2   p3   p4   p5</a:t>
            </a:r>
          </a:p>
          <a:p>
            <a:r>
              <a:rPr lang="en-US" altLang="zh-CN" dirty="0"/>
              <a:t>The light source is placed at position x, the total fiber length is 10 cm, and one detector is installed at each end.</a:t>
            </a:r>
          </a:p>
          <a:p>
            <a:pPr latinLnBrk="1">
              <a:spcAft>
                <a:spcPts val="1000"/>
              </a:spcAft>
            </a:pPr>
            <a:r>
              <a:rPr lang="en-US" altLang="zh-CN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Step1:</a:t>
            </a:r>
            <a:r>
              <a:rPr lang="en-US" altLang="zh-CN" dirty="0"/>
              <a:t>Signals at the two ends</a:t>
            </a:r>
            <a:endParaRPr lang="en-US" altLang="zh-CN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/>
              <a:t>Light emitted from position x travels a distance x to the left and a distance (10-x) to the right.</a:t>
            </a:r>
          </a:p>
          <a:p>
            <a:r>
              <a:rPr lang="en-US" altLang="zh-CN" dirty="0"/>
              <a:t>Define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α </a:t>
            </a:r>
            <a:r>
              <a:rPr lang="en-US" altLang="zh-CN" dirty="0"/>
              <a:t>as the linear attenuation coefficient of the fiber (/cm). Then:</a:t>
            </a:r>
          </a:p>
          <a:p>
            <a:pPr latinLnBrk="1">
              <a:spcAft>
                <a:spcPts val="1000"/>
              </a:spcAft>
            </a:pPr>
            <a:r>
              <a:rPr lang="en-US" altLang="zh-CN" dirty="0"/>
              <a:t>Left-end signal</a:t>
            </a:r>
            <a:r>
              <a:rPr lang="zh-CN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S_L(x) = S₀ · exp(-α·x)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Right</a:t>
            </a:r>
            <a:r>
              <a:rPr lang="en-US" altLang="zh-CN" dirty="0"/>
              <a:t>-end signal</a:t>
            </a:r>
            <a:r>
              <a:rPr lang="zh-CN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S_R(x) = S₀ · exp(-α·(10-x))</a:t>
            </a:r>
            <a:endParaRPr lang="zh-CN" altLang="zh-CN" sz="1800" dirty="0">
              <a:effectLst/>
              <a:latin typeface="Consolas" panose="020B0609020204030204" pitchFamily="49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94BD90C-8851-BEDE-FCB4-1B29DB099B07}"/>
              </a:ext>
            </a:extLst>
          </p:cNvPr>
          <p:cNvSpPr txBox="1"/>
          <p:nvPr/>
        </p:nvSpPr>
        <p:spPr>
          <a:xfrm>
            <a:off x="6719886" y="1072263"/>
            <a:ext cx="5150644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Define T as the transmittance of a 10 cm fiber:</a:t>
            </a:r>
          </a:p>
          <a:p>
            <a:pPr latinLnBrk="1">
              <a:spcAft>
                <a:spcPts val="1000"/>
              </a:spcAft>
            </a:pP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T = exp(-α·10)    →    α = -ln(T)/10</a:t>
            </a:r>
            <a:endParaRPr lang="zh-CN" altLang="zh-CN" sz="1800" dirty="0">
              <a:effectLst/>
              <a:latin typeface="Consolas" panose="020B0609020204030204" pitchFamily="49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altLang="zh-CN" sz="20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Then</a:t>
            </a:r>
            <a:r>
              <a:rPr lang="zh-CN" altLang="zh-CN" sz="2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</a:p>
          <a:p>
            <a:r>
              <a:rPr lang="en-US" altLang="zh-CN" sz="1800" dirty="0" err="1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rr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(x) = exp(10α) · exp(-2αx)</a:t>
            </a:r>
            <a:br>
              <a:rPr lang="en-US" altLang="zh-CN" sz="2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= exp(-10 · (-ln(T)/10)) </a:t>
            </a:r>
          </a:p>
          <a:p>
            <a:r>
              <a:rPr lang="en-US" altLang="zh-CN" dirty="0"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· exp(-2·(-ln(T)/10)·x)</a:t>
            </a:r>
            <a:br>
              <a:rPr lang="en-US" altLang="zh-CN" sz="2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= T^(-1) · T^(x/5)</a:t>
            </a:r>
            <a:br>
              <a:rPr lang="en-US" altLang="zh-CN" sz="20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= A · T^(x/5)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CD4F75-DE1B-7810-7633-190EBDEF8D9C}"/>
                  </a:ext>
                </a:extLst>
              </p:cNvPr>
              <p:cNvSpPr txBox="1"/>
              <p:nvPr/>
            </p:nvSpPr>
            <p:spPr>
              <a:xfrm>
                <a:off x="5895325" y="201321"/>
                <a:ext cx="471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a:rPr kumimoji="1"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^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(−2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/10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cm</m:t>
                      </m:r>
                      <m:r>
                        <a:rPr kumimoji="1"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1CD4F75-DE1B-7810-7633-190EBDEF8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325" y="201321"/>
                <a:ext cx="4718700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24D37C25-33F3-D33B-2B49-625C1713E214}"/>
              </a:ext>
            </a:extLst>
          </p:cNvPr>
          <p:cNvSpPr txBox="1"/>
          <p:nvPr/>
        </p:nvSpPr>
        <p:spPr>
          <a:xfrm>
            <a:off x="321470" y="4734767"/>
            <a:ext cx="9658350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altLang="zh-CN" dirty="0">
                <a:effectLst/>
              </a:rPr>
              <a:t>Step2:</a:t>
            </a:r>
            <a:r>
              <a:rPr lang="en-US" altLang="zh-CN" dirty="0"/>
              <a:t>Left-to-right ratio</a:t>
            </a:r>
            <a:endParaRPr lang="en-US" altLang="zh-CN" dirty="0">
              <a:effectLst/>
            </a:endParaRPr>
          </a:p>
          <a:p>
            <a:pPr latinLnBrk="1">
              <a:spcAft>
                <a:spcPts val="1000"/>
              </a:spcAft>
            </a:pPr>
            <a:r>
              <a:rPr lang="en-US" altLang="zh-CN" sz="1800" dirty="0" err="1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rr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(x) = S_L(x) / S_R(x)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= exp(-α·x) / exp(-α·(10-x))</a:t>
            </a:r>
            <a:r>
              <a:rPr lang="en-US" altLang="zh-CN" dirty="0"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= exp(-α·x + α·(10-x))= exp(α·(10-2x))</a:t>
            </a:r>
            <a:b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= exp(10α) · exp(-2αx)</a:t>
            </a:r>
          </a:p>
          <a:p>
            <a:pPr latinLnBrk="1">
              <a:spcAft>
                <a:spcPts val="1000"/>
              </a:spcAft>
            </a:pPr>
            <a:r>
              <a:rPr lang="en-US" altLang="zh-CN" dirty="0"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Let </a:t>
            </a:r>
            <a:r>
              <a:rPr lang="zh-CN" alt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A = exp(10α)</a:t>
            </a:r>
            <a:r>
              <a:rPr lang="zh-CN" alt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L = 1/α</a:t>
            </a:r>
            <a:r>
              <a:rPr lang="zh-CN" altLang="zh-CN" sz="1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Then, </a:t>
            </a:r>
            <a:r>
              <a:rPr lang="en-US" altLang="zh-CN" sz="1800" dirty="0" err="1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rr</a:t>
            </a:r>
            <a:r>
              <a:rPr lang="en-US" altLang="zh-CN" sz="1800" dirty="0">
                <a:effectLst/>
                <a:latin typeface="Consolas" panose="020B0609020204030204" pitchFamily="49" charset="0"/>
                <a:ea typeface="DengXian" panose="02010600030101010101" pitchFamily="2" charset="-122"/>
                <a:cs typeface="Times New Roman" panose="02020603050405020304" pitchFamily="18" charset="0"/>
              </a:rPr>
              <a:t>(x) = A · exp(-2x/L)</a:t>
            </a:r>
            <a:endParaRPr lang="zh-CN" altLang="zh-CN" sz="1800" dirty="0">
              <a:effectLst/>
              <a:latin typeface="Consolas" panose="020B0609020204030204" pitchFamily="49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69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4E16-F216-8391-B2F1-6CAE2A8D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48A82-E774-3804-C7ED-BB7C837C6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bench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C4E99-30D3-97E8-765A-52B03CD5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2</a:t>
            </a:fld>
            <a:endParaRPr lang="en-CN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609615F1-DEF3-BF56-DF53-BF56AE72B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64" y="1221855"/>
            <a:ext cx="9243850" cy="37495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+mj-lt"/>
              </a:rPr>
              <a:t>Five 430nm LEDs (VISHAY THLB5800) at fixed positions 10,30,50,70,90 mm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+mj-lt"/>
              </a:rPr>
              <a:t>From one end, excite scintillations. Used in DC mode, fired one by one;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+mj-lt"/>
              </a:rPr>
              <a:t>Two SMA905 fiber connector at the two ends of a fiber;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>
                <a:latin typeface="+mj-lt"/>
              </a:rPr>
              <a:t>Use a 5V power supply for LEDs and a dual channel spectrometer(</a:t>
            </a:r>
            <a:r>
              <a:rPr lang="en-US" altLang="zh-CN" sz="2000" dirty="0" err="1">
                <a:latin typeface="+mj-lt"/>
              </a:rPr>
              <a:t>AvaSpec</a:t>
            </a:r>
            <a:r>
              <a:rPr lang="en-US" altLang="zh-CN" sz="2000" dirty="0">
                <a:latin typeface="+mj-lt"/>
              </a:rPr>
              <a:t> VRS2048);</a:t>
            </a:r>
          </a:p>
        </p:txBody>
      </p:sp>
      <p:pic>
        <p:nvPicPr>
          <p:cNvPr id="11" name="Picture 10" descr="A finger pointing at a small square object&#10;&#10;AI-generated content may be incorrect.">
            <a:extLst>
              <a:ext uri="{FF2B5EF4-FFF2-40B4-BE49-F238E27FC236}">
                <a16:creationId xmlns:a16="http://schemas.microsoft.com/office/drawing/2014/main" id="{785C7AE9-A104-CD49-C074-1C6C8C14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623" b="6094"/>
          <a:stretch>
            <a:fillRect/>
          </a:stretch>
        </p:blipFill>
        <p:spPr>
          <a:xfrm>
            <a:off x="320564" y="2998063"/>
            <a:ext cx="3491243" cy="2880000"/>
          </a:xfrm>
          <a:prstGeom prst="rect">
            <a:avLst/>
          </a:prstGeom>
        </p:spPr>
      </p:pic>
      <p:pic>
        <p:nvPicPr>
          <p:cNvPr id="14" name="Picture 13" descr="A black rectangular object with red handles&#10;&#10;AI-generated content may be incorrect.">
            <a:extLst>
              <a:ext uri="{FF2B5EF4-FFF2-40B4-BE49-F238E27FC236}">
                <a16:creationId xmlns:a16="http://schemas.microsoft.com/office/drawing/2014/main" id="{8B75323C-B6B6-9B0E-B013-C9235B769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36" r="16845" b="6628"/>
          <a:stretch>
            <a:fillRect/>
          </a:stretch>
        </p:blipFill>
        <p:spPr>
          <a:xfrm rot="16200000">
            <a:off x="4468257" y="2442280"/>
            <a:ext cx="2879998" cy="3991568"/>
          </a:xfrm>
          <a:prstGeom prst="rect">
            <a:avLst/>
          </a:prstGeom>
        </p:spPr>
      </p:pic>
      <p:pic>
        <p:nvPicPr>
          <p:cNvPr id="5" name="Picture 4" descr="A computer with wires connected to it&#10;&#10;AI-generated content may be incorrect.">
            <a:extLst>
              <a:ext uri="{FF2B5EF4-FFF2-40B4-BE49-F238E27FC236}">
                <a16:creationId xmlns:a16="http://schemas.microsoft.com/office/drawing/2014/main" id="{F2569865-AF5A-3F54-6773-720BB9F36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2" y="2998063"/>
            <a:ext cx="3845470" cy="28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4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1259D-9C3C-AB33-E509-3C0BF5B3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F849-FB50-08CD-51F8-4EE17143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bench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ACDE4-19CE-4BAC-45D9-950609B78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3</a:t>
            </a:fld>
            <a:endParaRPr lang="en-CN" dirty="0"/>
          </a:p>
        </p:txBody>
      </p:sp>
      <p:pic>
        <p:nvPicPr>
          <p:cNvPr id="9" name="内容占位符 8" descr="图形用户界面, 应用程序&#10;&#10;描述已自动生成">
            <a:extLst>
              <a:ext uri="{FF2B5EF4-FFF2-40B4-BE49-F238E27FC236}">
                <a16:creationId xmlns:a16="http://schemas.microsoft.com/office/drawing/2014/main" id="{02B97384-EF2C-5476-3DBA-92AF6A056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3"/>
          <a:stretch/>
        </p:blipFill>
        <p:spPr>
          <a:xfrm>
            <a:off x="944361" y="1143000"/>
            <a:ext cx="10017527" cy="5395912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6C12DE8-2BE3-A740-975D-855878DC9F73}"/>
              </a:ext>
            </a:extLst>
          </p:cNvPr>
          <p:cNvSpPr/>
          <p:nvPr/>
        </p:nvSpPr>
        <p:spPr>
          <a:xfrm>
            <a:off x="10458450" y="6356350"/>
            <a:ext cx="300038" cy="26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349E4F06-9A87-AE47-5517-D4F60D4D962B}"/>
              </a:ext>
            </a:extLst>
          </p:cNvPr>
          <p:cNvSpPr txBox="1"/>
          <p:nvPr/>
        </p:nvSpPr>
        <p:spPr>
          <a:xfrm>
            <a:off x="183929" y="6366858"/>
            <a:ext cx="8539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More details in: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https://indico.cern.ch/event/818222/contributions/3417315/attachments/1838192/3012620/fiberQCstudy.pdf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2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628E-E2DA-AE06-EF97-E4ECA16DF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表, 折线图&#10;&#10;描述已自动生成">
            <a:extLst>
              <a:ext uri="{FF2B5EF4-FFF2-40B4-BE49-F238E27FC236}">
                <a16:creationId xmlns:a16="http://schemas.microsoft.com/office/drawing/2014/main" id="{1A19A85D-1713-7F0D-BA9E-DEE9F6C36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00" y="1832877"/>
            <a:ext cx="5214000" cy="3192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35052-08D5-6E12-8666-860F8390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5AC3A-95CA-100D-80E1-5B8A9F18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4</a:t>
            </a:fld>
            <a:endParaRPr lang="en-CN" dirty="0"/>
          </a:p>
        </p:txBody>
      </p:sp>
      <p:pic>
        <p:nvPicPr>
          <p:cNvPr id="7" name="内容占位符 6" descr="图表, 折线图&#10;&#10;描述已自动生成">
            <a:extLst>
              <a:ext uri="{FF2B5EF4-FFF2-40B4-BE49-F238E27FC236}">
                <a16:creationId xmlns:a16="http://schemas.microsoft.com/office/drawing/2014/main" id="{70BA7613-4FA4-D46E-B10F-BF108FAE8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287" y="1470219"/>
            <a:ext cx="6638413" cy="422104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679FBCD-E208-5AB8-BBE8-6407F3A5633C}"/>
                  </a:ext>
                </a:extLst>
              </p:cNvPr>
              <p:cNvSpPr txBox="1"/>
              <p:nvPr/>
            </p:nvSpPr>
            <p:spPr>
              <a:xfrm>
                <a:off x="7241013" y="5025122"/>
                <a:ext cx="471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exp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⁡(−2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679FBCD-E208-5AB8-BBE8-6407F3A5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13" y="5025122"/>
                <a:ext cx="4718700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438756C1-26F1-5572-8B94-5ABDB64AD2BA}"/>
              </a:ext>
            </a:extLst>
          </p:cNvPr>
          <p:cNvSpPr txBox="1"/>
          <p:nvPr/>
        </p:nvSpPr>
        <p:spPr>
          <a:xfrm>
            <a:off x="7153274" y="1219200"/>
            <a:ext cx="239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GAGG16 #200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6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990B6-2D2E-AC36-C736-F670A8E75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2A3-5976-7C1E-CF74-6CFD23D5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6C59-56E3-3C99-9E0B-F4D4D0518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5</a:t>
            </a:fld>
            <a:endParaRPr lang="en-CN" dirty="0"/>
          </a:p>
        </p:txBody>
      </p:sp>
      <p:pic>
        <p:nvPicPr>
          <p:cNvPr id="8" name="内容占位符 7" descr="图表, 折线图&#10;&#10;描述已自动生成">
            <a:extLst>
              <a:ext uri="{FF2B5EF4-FFF2-40B4-BE49-F238E27FC236}">
                <a16:creationId xmlns:a16="http://schemas.microsoft.com/office/drawing/2014/main" id="{B0E96A39-5FEF-0EF3-9649-E3A6F9176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50" y="1760538"/>
            <a:ext cx="5391150" cy="3311315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69E4EE8-ED1F-D563-A69F-75A77F8B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1735139"/>
            <a:ext cx="5556250" cy="3462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BA687A-ADD4-B888-9556-94D23EF995B7}"/>
                  </a:ext>
                </a:extLst>
              </p:cNvPr>
              <p:cNvSpPr txBox="1"/>
              <p:nvPr/>
            </p:nvSpPr>
            <p:spPr>
              <a:xfrm>
                <a:off x="838200" y="5330533"/>
                <a:ext cx="471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exp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⁡(−2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BA687A-ADD4-B888-9556-94D23EF99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30533"/>
                <a:ext cx="4718700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60656CA-6128-2FFF-CD0C-AFE01F2930C2}"/>
                  </a:ext>
                </a:extLst>
              </p:cNvPr>
              <p:cNvSpPr txBox="1"/>
              <p:nvPr/>
            </p:nvSpPr>
            <p:spPr>
              <a:xfrm>
                <a:off x="6952600" y="5330532"/>
                <a:ext cx="471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a:rPr kumimoji="1" lang="en-US" altLang="zh-CN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^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(−2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/10</m:t>
                      </m:r>
                      <m:r>
                        <m:rPr>
                          <m:sty m:val="p"/>
                        </m:rPr>
                        <a:rPr kumimoji="1" lang="en-US" altLang="zh-CN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cm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60656CA-6128-2FFF-CD0C-AFE01F29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2600" y="5330532"/>
                <a:ext cx="4718700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左右箭头 16">
            <a:extLst>
              <a:ext uri="{FF2B5EF4-FFF2-40B4-BE49-F238E27FC236}">
                <a16:creationId xmlns:a16="http://schemas.microsoft.com/office/drawing/2014/main" id="{1F1EA8FD-E60D-5E2A-2C8F-B81313C5BDE9}"/>
              </a:ext>
            </a:extLst>
          </p:cNvPr>
          <p:cNvSpPr/>
          <p:nvPr/>
        </p:nvSpPr>
        <p:spPr>
          <a:xfrm>
            <a:off x="5154613" y="5519240"/>
            <a:ext cx="2200275" cy="18197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D1D50C4-6A98-3F7B-FED2-A3AD3FDBF0CC}"/>
                  </a:ext>
                </a:extLst>
              </p:cNvPr>
              <p:cNvSpPr txBox="1"/>
              <p:nvPr/>
            </p:nvSpPr>
            <p:spPr>
              <a:xfrm>
                <a:off x="3197225" y="5147437"/>
                <a:ext cx="6115050" cy="41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m:t>= </m:t>
                      </m:r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Arial" panose="020B0604020202020204" pitchFamily="34" charset="0"/>
                            </a:rPr>
                            <m:t>−10</m:t>
                          </m:r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∙2/</m:t>
                          </m:r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D1D50C4-6A98-3F7B-FED2-A3AD3FDBF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225" y="5147437"/>
                <a:ext cx="6115050" cy="411651"/>
              </a:xfrm>
              <a:prstGeom prst="rect">
                <a:avLst/>
              </a:prstGeom>
              <a:blipFill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458298C7-FDD5-24BB-E5FF-8B5B8FF28BE1}"/>
              </a:ext>
            </a:extLst>
          </p:cNvPr>
          <p:cNvSpPr txBox="1"/>
          <p:nvPr/>
        </p:nvSpPr>
        <p:spPr>
          <a:xfrm>
            <a:off x="8786812" y="1198475"/>
            <a:ext cx="239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GAGG16 #200</a:t>
            </a:r>
            <a:endParaRPr kumimoji="1"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93C2-395A-5A92-B75E-D1D2A5A5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DE72-0633-68DD-A655-233AF27B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7AAFF-F29C-8A01-3C97-6C3CC260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6</a:t>
            </a:fld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内容占位符 2">
                <a:extLst>
                  <a:ext uri="{FF2B5EF4-FFF2-40B4-BE49-F238E27FC236}">
                    <a16:creationId xmlns:a16="http://schemas.microsoft.com/office/drawing/2014/main" id="{20B2DB80-8413-8C10-F19B-63D52266370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02553344"/>
                  </p:ext>
                </p:extLst>
              </p:nvPr>
            </p:nvGraphicFramePr>
            <p:xfrm>
              <a:off x="333121" y="1907713"/>
              <a:ext cx="6753478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3618">
                      <a:extLst>
                        <a:ext uri="{9D8B030D-6E8A-4147-A177-3AD203B41FA5}">
                          <a16:colId xmlns:a16="http://schemas.microsoft.com/office/drawing/2014/main" val="1411776202"/>
                        </a:ext>
                      </a:extLst>
                    </a:gridCol>
                    <a:gridCol w="671964">
                      <a:extLst>
                        <a:ext uri="{9D8B030D-6E8A-4147-A177-3AD203B41FA5}">
                          <a16:colId xmlns:a16="http://schemas.microsoft.com/office/drawing/2014/main" val="281509454"/>
                        </a:ext>
                      </a:extLst>
                    </a:gridCol>
                    <a:gridCol w="489824">
                      <a:extLst>
                        <a:ext uri="{9D8B030D-6E8A-4147-A177-3AD203B41FA5}">
                          <a16:colId xmlns:a16="http://schemas.microsoft.com/office/drawing/2014/main" val="1244220007"/>
                        </a:ext>
                      </a:extLst>
                    </a:gridCol>
                    <a:gridCol w="1179518">
                      <a:extLst>
                        <a:ext uri="{9D8B030D-6E8A-4147-A177-3AD203B41FA5}">
                          <a16:colId xmlns:a16="http://schemas.microsoft.com/office/drawing/2014/main" val="2191456629"/>
                        </a:ext>
                      </a:extLst>
                    </a:gridCol>
                    <a:gridCol w="1100155">
                      <a:extLst>
                        <a:ext uri="{9D8B030D-6E8A-4147-A177-3AD203B41FA5}">
                          <a16:colId xmlns:a16="http://schemas.microsoft.com/office/drawing/2014/main" val="1091542150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483728457"/>
                        </a:ext>
                      </a:extLst>
                    </a:gridCol>
                    <a:gridCol w="1181099">
                      <a:extLst>
                        <a:ext uri="{9D8B030D-6E8A-4147-A177-3AD203B41FA5}">
                          <a16:colId xmlns:a16="http://schemas.microsoft.com/office/drawing/2014/main" val="3367937748"/>
                        </a:ext>
                      </a:extLst>
                    </a:gridCol>
                  </a:tblGrid>
                  <a:tr h="479049">
                    <a:tc gridSpan="3"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attenuation length [cm] (before)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attenuation length [cm] (after)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transmittance [%] (before)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transmittance [%] (after)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8164003"/>
                      </a:ext>
                    </a:extLst>
                  </a:tr>
                  <a:tr h="28575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FOMOS(CERN)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397.9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±14.8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92.4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±3.3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97.8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91.1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7717076"/>
                      </a:ext>
                    </a:extLst>
                  </a:tr>
                  <a:tr h="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FOMOS(PKU)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440.3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±61.2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97.9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0646490"/>
                      </a:ext>
                    </a:extLst>
                  </a:tr>
                  <a:tr h="135255">
                    <a:tc row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GAGG16</a:t>
                          </a:r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CERN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51.7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±1.8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32.8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±1.2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82.4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74.6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31786572"/>
                      </a:ext>
                    </a:extLst>
                  </a:tr>
                  <a:tr h="184785"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47.0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±1.7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30.3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81.0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73.3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0234066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203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52.3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±1.9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34.6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±1.2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82.3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76.1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4239514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PKU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57.4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±2.3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84.1</m:t>
                                </m:r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±0.1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25235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内容占位符 2">
                <a:extLst>
                  <a:ext uri="{FF2B5EF4-FFF2-40B4-BE49-F238E27FC236}">
                    <a16:creationId xmlns:a16="http://schemas.microsoft.com/office/drawing/2014/main" id="{20B2DB80-8413-8C10-F19B-63D52266370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02553344"/>
                  </p:ext>
                </p:extLst>
              </p:nvPr>
            </p:nvGraphicFramePr>
            <p:xfrm>
              <a:off x="333121" y="1907713"/>
              <a:ext cx="6753478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3618">
                      <a:extLst>
                        <a:ext uri="{9D8B030D-6E8A-4147-A177-3AD203B41FA5}">
                          <a16:colId xmlns:a16="http://schemas.microsoft.com/office/drawing/2014/main" val="1411776202"/>
                        </a:ext>
                      </a:extLst>
                    </a:gridCol>
                    <a:gridCol w="671964">
                      <a:extLst>
                        <a:ext uri="{9D8B030D-6E8A-4147-A177-3AD203B41FA5}">
                          <a16:colId xmlns:a16="http://schemas.microsoft.com/office/drawing/2014/main" val="281509454"/>
                        </a:ext>
                      </a:extLst>
                    </a:gridCol>
                    <a:gridCol w="489824">
                      <a:extLst>
                        <a:ext uri="{9D8B030D-6E8A-4147-A177-3AD203B41FA5}">
                          <a16:colId xmlns:a16="http://schemas.microsoft.com/office/drawing/2014/main" val="1244220007"/>
                        </a:ext>
                      </a:extLst>
                    </a:gridCol>
                    <a:gridCol w="1179518">
                      <a:extLst>
                        <a:ext uri="{9D8B030D-6E8A-4147-A177-3AD203B41FA5}">
                          <a16:colId xmlns:a16="http://schemas.microsoft.com/office/drawing/2014/main" val="2191456629"/>
                        </a:ext>
                      </a:extLst>
                    </a:gridCol>
                    <a:gridCol w="1100155">
                      <a:extLst>
                        <a:ext uri="{9D8B030D-6E8A-4147-A177-3AD203B41FA5}">
                          <a16:colId xmlns:a16="http://schemas.microsoft.com/office/drawing/2014/main" val="1091542150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483728457"/>
                        </a:ext>
                      </a:extLst>
                    </a:gridCol>
                    <a:gridCol w="1181099">
                      <a:extLst>
                        <a:ext uri="{9D8B030D-6E8A-4147-A177-3AD203B41FA5}">
                          <a16:colId xmlns:a16="http://schemas.microsoft.com/office/drawing/2014/main" val="3367937748"/>
                        </a:ext>
                      </a:extLst>
                    </a:gridCol>
                  </a:tblGrid>
                  <a:tr h="822960">
                    <a:tc gridSpan="3">
                      <a:txBody>
                        <a:bodyPr/>
                        <a:lstStyle/>
                        <a:p>
                          <a:pPr algn="ctr"/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attenuation length [cm] (before)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attenuation length [cm] (after)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transmittance [%] (before)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Average transmittance [%] (after)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8164003"/>
                      </a:ext>
                    </a:extLst>
                  </a:tr>
                  <a:tr h="3048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FOMOS(CERN)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275000" r="-303226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1954" t="-275000" r="-224138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275000" r="-96970" b="-5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73118" t="-275000" r="-3226" b="-5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7717076"/>
                      </a:ext>
                    </a:extLst>
                  </a:tr>
                  <a:tr h="3048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FOMOS(PKU)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375000" r="-303226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375000" r="-96970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70646490"/>
                      </a:ext>
                    </a:extLst>
                  </a:tr>
                  <a:tr h="304800">
                    <a:tc row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GAGG16</a:t>
                          </a:r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CERN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456000" r="-303226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1954" t="-456000" r="-224138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456000" r="-96970" b="-2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73118" t="-456000" r="-3226" b="-2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1786572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579167" r="-30322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1954" t="-579167" r="-22413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579167" r="-9697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73118" t="-579167" r="-3226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0234066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203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679167" r="-30322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1954" t="-679167" r="-224138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679167" r="-96970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73118" t="-679167" r="-3226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4239514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PKU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</a:t>
                          </a:r>
                          <a:endParaRPr lang="zh-CN" alt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3118" t="-779167" r="-30322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4444" t="-779167" r="-96970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25235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8C6A6991-53D1-BB5E-527B-4BCECD42EDB6}"/>
              </a:ext>
            </a:extLst>
          </p:cNvPr>
          <p:cNvSpPr txBox="1"/>
          <p:nvPr/>
        </p:nvSpPr>
        <p:spPr>
          <a:xfrm>
            <a:off x="333121" y="4757004"/>
            <a:ext cx="630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zh-CN" sz="1200" dirty="0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decay time: FOMOS ~ 70 ns; GAGG16 ~ 25 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1" lang="en-US" altLang="zh-CN" sz="1200" dirty="0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yield: FOMOS ~ 37000 </a:t>
            </a:r>
            <a:r>
              <a:rPr kumimoji="1" lang="en-US" altLang="zh-CN" sz="1200" dirty="0" err="1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kumimoji="1" lang="en-US" altLang="zh-CN" sz="1200" dirty="0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/MeV; GAGG16 ~ 15000 </a:t>
            </a:r>
            <a:r>
              <a:rPr kumimoji="1" lang="en-US" altLang="zh-CN" sz="1200" dirty="0" err="1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kumimoji="1" lang="en-US" altLang="zh-CN" sz="1200" dirty="0">
                <a:solidFill>
                  <a:srgbClr val="006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/MeV</a:t>
            </a:r>
            <a:endParaRPr kumimoji="1" lang="zh-CN" altLang="en-US" sz="1200" dirty="0">
              <a:solidFill>
                <a:srgbClr val="006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FF21F7D-16D5-E7AB-10E1-BCFF1AD25E36}"/>
              </a:ext>
            </a:extLst>
          </p:cNvPr>
          <p:cNvSpPr txBox="1"/>
          <p:nvPr/>
        </p:nvSpPr>
        <p:spPr>
          <a:xfrm>
            <a:off x="3985591" y="6259810"/>
            <a:ext cx="46250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FAA"/>
                </a:solidFill>
                <a:effectLst/>
                <a:latin typeface="CharisSIL"/>
              </a:rPr>
              <a:t>Light output: </a:t>
            </a:r>
            <a:r>
              <a:rPr lang="en-US" sz="1200" dirty="0">
                <a:solidFill>
                  <a:srgbClr val="007FAA"/>
                </a:solidFill>
                <a:effectLst/>
                <a:latin typeface="CharisSIL"/>
                <a:hlinkClick r:id="rId4"/>
              </a:rPr>
              <a:t>https://doi.org/10.1016/j.nima.2021.165231</a:t>
            </a:r>
            <a:endParaRPr lang="en-US" sz="1200" dirty="0">
              <a:solidFill>
                <a:srgbClr val="007FAA"/>
              </a:solidFill>
              <a:latin typeface="CharisSIL"/>
            </a:endParaRPr>
          </a:p>
          <a:p>
            <a:r>
              <a:rPr lang="en-US" sz="1200" dirty="0">
                <a:solidFill>
                  <a:srgbClr val="007FAA"/>
                </a:solidFill>
                <a:effectLst/>
                <a:latin typeface="CharisSIL"/>
              </a:rPr>
              <a:t>Decay time: </a:t>
            </a:r>
            <a:r>
              <a:rPr lang="en-US" sz="1200" dirty="0">
                <a:solidFill>
                  <a:srgbClr val="007FAA"/>
                </a:solidFill>
                <a:effectLst/>
                <a:latin typeface="CharisSIL"/>
                <a:hlinkClick r:id="rId5"/>
              </a:rPr>
              <a:t>https://doi.org/10.1039/d2ma00626j</a:t>
            </a:r>
            <a:endParaRPr lang="en-US" sz="1200" dirty="0">
              <a:solidFill>
                <a:srgbClr val="007FAA"/>
              </a:solidFill>
              <a:effectLst/>
              <a:latin typeface="CharisSIL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7BF1565-3251-F4EC-52B3-9B09A6AFE7B0}"/>
              </a:ext>
            </a:extLst>
          </p:cNvPr>
          <p:cNvSpPr txBox="1"/>
          <p:nvPr/>
        </p:nvSpPr>
        <p:spPr>
          <a:xfrm>
            <a:off x="7228284" y="2975562"/>
            <a:ext cx="49637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It remains to be established whether the attenuation length and transmittance are within the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acceptable range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C3868-FA8D-2C76-3475-C1B6F86C1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965F7-63E7-7397-DC45-88BF3529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7982C-FC05-3974-8756-61BFE0CF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7</a:t>
            </a:fld>
            <a:endParaRPr lang="en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21F6B9F-AB00-FA20-7F7F-FF13384A68BD}"/>
              </a:ext>
            </a:extLst>
          </p:cNvPr>
          <p:cNvSpPr txBox="1"/>
          <p:nvPr/>
        </p:nvSpPr>
        <p:spPr>
          <a:xfrm>
            <a:off x="1039632" y="1377777"/>
            <a:ext cx="1031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Attenuation length shows a clear positive correlation with the effective decay time in both wavelength ranges.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88C7087-D338-6420-6115-54D4990CBC02}"/>
              </a:ext>
            </a:extLst>
          </p:cNvPr>
          <p:cNvSpPr txBox="1"/>
          <p:nvPr/>
        </p:nvSpPr>
        <p:spPr>
          <a:xfrm>
            <a:off x="2740178" y="613063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[500nm,600nm]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8390367-CE05-08A3-5070-C2033B6C77B8}"/>
              </a:ext>
            </a:extLst>
          </p:cNvPr>
          <p:cNvSpPr txBox="1"/>
          <p:nvPr/>
        </p:nvSpPr>
        <p:spPr>
          <a:xfrm>
            <a:off x="8146473" y="613063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[600nm,700nm]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图表, 散点图&#10;&#10;描述已自动生成">
            <a:extLst>
              <a:ext uri="{FF2B5EF4-FFF2-40B4-BE49-F238E27FC236}">
                <a16:creationId xmlns:a16="http://schemas.microsoft.com/office/drawing/2014/main" id="{6F602055-ABAD-4CF5-1E4F-9015C12E0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15" y="2311376"/>
            <a:ext cx="5265626" cy="3576238"/>
          </a:xfrm>
          <a:prstGeom prst="rect">
            <a:avLst/>
          </a:prstGeom>
        </p:spPr>
      </p:pic>
      <p:pic>
        <p:nvPicPr>
          <p:cNvPr id="7" name="图片 6" descr="图表, 折线图, 散点图&#10;&#10;描述已自动生成">
            <a:extLst>
              <a:ext uri="{FF2B5EF4-FFF2-40B4-BE49-F238E27FC236}">
                <a16:creationId xmlns:a16="http://schemas.microsoft.com/office/drawing/2014/main" id="{26E070A9-4951-B867-9A80-B8DF9C793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787" y="2311377"/>
            <a:ext cx="5265626" cy="35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20338-8633-3882-B316-ACBA26A88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1F00D-9CD6-AA96-7D8D-A0FB4322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>
                <a:latin typeface="+mj-lt"/>
              </a:rPr>
              <a:t>Attenuation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length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9D693-01B0-7840-87AC-7690C9D0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8</a:t>
            </a:fld>
            <a:endParaRPr lang="en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68513C-7343-CD73-99B8-2727EC6741B5}"/>
              </a:ext>
            </a:extLst>
          </p:cNvPr>
          <p:cNvSpPr txBox="1"/>
          <p:nvPr/>
        </p:nvSpPr>
        <p:spPr>
          <a:xfrm>
            <a:off x="1039632" y="1336213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2000" dirty="0"/>
              <a:t>The attenuation length was convolved with the quantum efficiency curve of the R9880U-210 to show the impact of the readout detector on the effective attenuation-length measurement.</a:t>
            </a:r>
          </a:p>
        </p:txBody>
      </p:sp>
      <p:pic>
        <p:nvPicPr>
          <p:cNvPr id="5" name="图片 4" descr="图表, 折线图&#10;&#10;描述已自动生成">
            <a:extLst>
              <a:ext uri="{FF2B5EF4-FFF2-40B4-BE49-F238E27FC236}">
                <a16:creationId xmlns:a16="http://schemas.microsoft.com/office/drawing/2014/main" id="{84A535B1-8A44-C5DA-B915-5E7EB7B1C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52" y="2032276"/>
            <a:ext cx="4731555" cy="4543795"/>
          </a:xfrm>
          <a:prstGeom prst="rect">
            <a:avLst/>
          </a:prstGeom>
        </p:spPr>
      </p:pic>
      <p:pic>
        <p:nvPicPr>
          <p:cNvPr id="7" name="图片 6" descr="图表, 折线图, 散点图&#10;&#10;描述已自动生成">
            <a:extLst>
              <a:ext uri="{FF2B5EF4-FFF2-40B4-BE49-F238E27FC236}">
                <a16:creationId xmlns:a16="http://schemas.microsoft.com/office/drawing/2014/main" id="{44B9DB33-14CE-C67F-BC46-5ADC73351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707" y="2204661"/>
            <a:ext cx="5999019" cy="40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7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ED484-4BEB-4B3F-86E3-9DBC816BC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9195-2A78-8C65-EFAE-05148DD8E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Summary</a:t>
            </a:r>
            <a:endParaRPr lang="en-CN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5DE7A-21CF-CCE9-991C-E3AF953E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A415-05EE-CF41-803A-DBEDDE6329B4}" type="slidenum">
              <a:rPr lang="en-CN" smtClean="0"/>
              <a:pPr/>
              <a:t>9</a:t>
            </a:fld>
            <a:endParaRPr lang="en-CN" dirty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AEBDA6A-1EDA-85C1-9121-5E871593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520"/>
            <a:ext cx="10515600" cy="182013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</a:rPr>
              <a:t>The attenuation-length measurements obtained with the PKU test bench are consistent with the CERN results.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</a:rPr>
              <a:t>The attenuation length of the crystal is reduced after irradiation compared with that before irradiation.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046F7C6-2729-A387-B697-4E7EE3259B69}"/>
                  </a:ext>
                </a:extLst>
              </p:cNvPr>
              <p:cNvSpPr txBox="1"/>
              <p:nvPr/>
            </p:nvSpPr>
            <p:spPr>
              <a:xfrm>
                <a:off x="838200" y="2977386"/>
                <a:ext cx="10515600" cy="3194721"/>
              </a:xfrm>
              <a:custGeom>
                <a:avLst/>
                <a:gdLst>
                  <a:gd name="connsiteX0" fmla="*/ 0 w 10515600"/>
                  <a:gd name="connsiteY0" fmla="*/ 0 h 3194721"/>
                  <a:gd name="connsiteX1" fmla="*/ 10515600 w 10515600"/>
                  <a:gd name="connsiteY1" fmla="*/ 0 h 3194721"/>
                  <a:gd name="connsiteX2" fmla="*/ 10515600 w 10515600"/>
                  <a:gd name="connsiteY2" fmla="*/ 3194721 h 3194721"/>
                  <a:gd name="connsiteX3" fmla="*/ 0 w 10515600"/>
                  <a:gd name="connsiteY3" fmla="*/ 3194721 h 3194721"/>
                  <a:gd name="connsiteX4" fmla="*/ 0 w 10515600"/>
                  <a:gd name="connsiteY4" fmla="*/ 0 h 3194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15600" h="3194721" extrusionOk="0">
                    <a:moveTo>
                      <a:pt x="0" y="0"/>
                    </a:moveTo>
                    <a:cubicBezTo>
                      <a:pt x="2385074" y="118645"/>
                      <a:pt x="7736396" y="116012"/>
                      <a:pt x="10515600" y="0"/>
                    </a:cubicBezTo>
                    <a:cubicBezTo>
                      <a:pt x="10382718" y="1515691"/>
                      <a:pt x="10600551" y="2625846"/>
                      <a:pt x="10515600" y="3194721"/>
                    </a:cubicBezTo>
                    <a:cubicBezTo>
                      <a:pt x="8570514" y="3329321"/>
                      <a:pt x="4733866" y="3037525"/>
                      <a:pt x="0" y="3194721"/>
                    </a:cubicBezTo>
                    <a:cubicBezTo>
                      <a:pt x="-20187" y="2262044"/>
                      <a:pt x="-152480" y="577209"/>
                      <a:pt x="0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4A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Self-absorption is weaker in 600–700 nm.</a:t>
                </a:r>
                <a:endParaRPr lang="en-US" altLang="zh-CN" sz="2000" dirty="0">
                  <a:solidFill>
                    <a:srgbClr val="004A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Compared with 500–600 nm, photons in the longer-wavelength range are less likely to be re-absorbed inside the crystal, leading to a clearly longer attenuation length.</a:t>
                </a:r>
              </a:p>
              <a:p>
                <a:r>
                  <a:rPr lang="en-US" altLang="zh-CN" sz="2000" b="1" dirty="0">
                    <a:solidFill>
                      <a:srgbClr val="004A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 decay components may contribute differently across wavelength ranges.</a:t>
                </a:r>
                <a:endParaRPr lang="en-US" altLang="zh-CN" sz="2000" dirty="0">
                  <a:solidFill>
                    <a:srgbClr val="004A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600–700 nm region may receive a larger contribution from slower scintillation components, which can change both the slope and the spread of the attenuation-length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correlation.</a:t>
                </a:r>
              </a:p>
              <a:p>
                <a:r>
                  <a:rPr lang="en-US" altLang="zh-CN" sz="2000" b="1" dirty="0">
                    <a:solidFill>
                      <a:srgbClr val="004A9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Defect and impurity absorption is wavelength dependent.</a:t>
                </a:r>
                <a:endParaRPr lang="en-US" altLang="zh-CN" sz="2000" dirty="0">
                  <a:solidFill>
                    <a:srgbClr val="004A9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Crystal defects or impurity states may absorb less strongly in the 600–700 nm range, giving a longer attenuation length and making the differences between samples more visible.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046F7C6-2729-A387-B697-4E7EE3259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7386"/>
                <a:ext cx="10515600" cy="3194721"/>
              </a:xfrm>
              <a:prstGeom prst="rect">
                <a:avLst/>
              </a:prstGeom>
              <a:blipFill>
                <a:blip r:embed="rId3"/>
                <a:stretch>
                  <a:fillRect t="-775" r="-119" b="-775"/>
                </a:stretch>
              </a:blipFill>
              <a:ln w="19050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0515600"/>
                          <a:gd name="connsiteY0" fmla="*/ 0 h 3194721"/>
                          <a:gd name="connsiteX1" fmla="*/ 10515600 w 10515600"/>
                          <a:gd name="connsiteY1" fmla="*/ 0 h 3194721"/>
                          <a:gd name="connsiteX2" fmla="*/ 10515600 w 10515600"/>
                          <a:gd name="connsiteY2" fmla="*/ 3194721 h 3194721"/>
                          <a:gd name="connsiteX3" fmla="*/ 0 w 10515600"/>
                          <a:gd name="connsiteY3" fmla="*/ 3194721 h 3194721"/>
                          <a:gd name="connsiteX4" fmla="*/ 0 w 10515600"/>
                          <a:gd name="connsiteY4" fmla="*/ 0 h 3194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515600" h="3194721" extrusionOk="0">
                            <a:moveTo>
                              <a:pt x="0" y="0"/>
                            </a:moveTo>
                            <a:cubicBezTo>
                              <a:pt x="2385074" y="118645"/>
                              <a:pt x="7736396" y="116012"/>
                              <a:pt x="10515600" y="0"/>
                            </a:cubicBezTo>
                            <a:cubicBezTo>
                              <a:pt x="10382718" y="1515691"/>
                              <a:pt x="10600551" y="2625846"/>
                              <a:pt x="10515600" y="3194721"/>
                            </a:cubicBezTo>
                            <a:cubicBezTo>
                              <a:pt x="8570514" y="3329321"/>
                              <a:pt x="4733866" y="3037525"/>
                              <a:pt x="0" y="3194721"/>
                            </a:cubicBezTo>
                            <a:cubicBezTo>
                              <a:pt x="-20187" y="2262044"/>
                              <a:pt x="-152480" y="5772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480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38458</TotalTime>
  <Words>939</Words>
  <Application>Microsoft Macintosh PowerPoint</Application>
  <PresentationFormat>宽屏</PresentationFormat>
  <Paragraphs>111</Paragraphs>
  <Slides>12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Microsoft YaHei</vt:lpstr>
      <vt:lpstr>CharisSIL</vt:lpstr>
      <vt:lpstr>Aptos</vt:lpstr>
      <vt:lpstr>Arial</vt:lpstr>
      <vt:lpstr>Calibri</vt:lpstr>
      <vt:lpstr>Cambria Math</vt:lpstr>
      <vt:lpstr>Consolas</vt:lpstr>
      <vt:lpstr>Courier New</vt:lpstr>
      <vt:lpstr>Wingdings</vt:lpstr>
      <vt:lpstr>Office Theme</vt:lpstr>
      <vt:lpstr>Update on GAGG</vt:lpstr>
      <vt:lpstr>Attenuation length: bench</vt:lpstr>
      <vt:lpstr>Attenuation length: bench</vt:lpstr>
      <vt:lpstr>Attenuation length</vt:lpstr>
      <vt:lpstr>Attenuation length</vt:lpstr>
      <vt:lpstr>Attenuation length</vt:lpstr>
      <vt:lpstr>Attenuation length</vt:lpstr>
      <vt:lpstr>Attenuation length</vt:lpstr>
      <vt:lpstr>Summary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 zhihong</dc:creator>
  <cp:lastModifiedBy>陈程 冯</cp:lastModifiedBy>
  <cp:revision>473</cp:revision>
  <dcterms:created xsi:type="dcterms:W3CDTF">2021-11-16T05:24:39Z</dcterms:created>
  <dcterms:modified xsi:type="dcterms:W3CDTF">2026-04-10T05:39:24Z</dcterms:modified>
</cp:coreProperties>
</file>