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5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dobe 黑体 Std R" panose="020B0400000000000000" pitchFamily="34" charset="-122"/>
                <a:ea typeface="Adobe 黑体 Std R" panose="020B0400000000000000" pitchFamily="34" charset="-122"/>
                <a:cs typeface="+mn-cs"/>
              </a:defRPr>
            </a:pPr>
            <a:r>
              <a:rPr lang="zh-CN" altLang="en-US" sz="1600" b="1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Adobe 黑体 Std R" panose="020B0400000000000000" pitchFamily="34" charset="-122"/>
                <a:ea typeface="Adobe 黑体 Std R" panose="020B0400000000000000" pitchFamily="34" charset="-122"/>
              </a:rPr>
              <a:t>空气</a:t>
            </a:r>
            <a:r>
              <a:rPr lang="en-US" altLang="zh-CN" sz="1600" b="1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Adobe 黑体 Std R" panose="020B0400000000000000" pitchFamily="34" charset="-122"/>
                <a:ea typeface="Adobe 黑体 Std R" panose="020B0400000000000000" pitchFamily="34" charset="-122"/>
              </a:rPr>
              <a:t>ESR</a:t>
            </a:r>
            <a:r>
              <a:rPr lang="zh-CN" altLang="en-US" sz="1600" b="1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Adobe 黑体 Std R" panose="020B0400000000000000" pitchFamily="34" charset="-122"/>
                <a:ea typeface="Adobe 黑体 Std R" panose="020B0400000000000000" pitchFamily="34" charset="-122"/>
              </a:rPr>
              <a:t>反射层，空气耦合</a:t>
            </a:r>
            <a:endParaRPr lang="en-US" altLang="zh-CN" sz="1600" b="1" i="0" u="none" strike="noStrike" kern="1200" spc="0" baseline="0" dirty="0">
              <a:solidFill>
                <a:sysClr val="windowText" lastClr="000000">
                  <a:lumMod val="65000"/>
                  <a:lumOff val="35000"/>
                </a:sysClr>
              </a:solidFill>
              <a:latin typeface="Adobe 黑体 Std R" panose="020B0400000000000000" pitchFamily="34" charset="-122"/>
              <a:ea typeface="Adobe 黑体 Std R" panose="020B0400000000000000" pitchFamily="34" charset="-122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dobe 黑体 Std R" panose="020B0400000000000000" pitchFamily="34" charset="-122"/>
              <a:ea typeface="Adobe 黑体 Std R" panose="020B0400000000000000" pitchFamily="34" charset="-122"/>
              <a:cs typeface="+mn-cs"/>
            </a:defRPr>
          </a:pPr>
          <a:endParaRPr lang="en-US" altLang="zh-CN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'6.6数据处理'!$A$30</c:f>
              <c:strCache>
                <c:ptCount val="1"/>
                <c:pt idx="0">
                  <c:v>空气ESR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+mn-cs"/>
                    </a:defRPr>
                  </a:pPr>
                  <a:endParaRPr lang="zh-CN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4B9-44AF-BE8F-400C175C3B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'6.6数据处理'!$B$28:$H$29</c:f>
              <c:multiLvlStrCache>
                <c:ptCount val="7"/>
                <c:lvl>
                  <c:pt idx="0">
                    <c:v>抛光面出光</c:v>
                  </c:pt>
                  <c:pt idx="1">
                    <c:v>细磨面出光</c:v>
                  </c:pt>
                </c:lvl>
                <c:lvl>
                  <c:pt idx="0">
                    <c:v>5面抛光，1面细磨</c:v>
                  </c:pt>
                  <c:pt idx="2">
                    <c:v>2面细磨，出光面抛光</c:v>
                  </c:pt>
                  <c:pt idx="3">
                    <c:v>4面细磨，出光面抛光</c:v>
                  </c:pt>
                  <c:pt idx="4">
                    <c:v>5面细磨，出光面抛光</c:v>
                  </c:pt>
                  <c:pt idx="5">
                    <c:v>6面细磨</c:v>
                  </c:pt>
                  <c:pt idx="6">
                    <c:v>6面抛光</c:v>
                  </c:pt>
                </c:lvl>
              </c:multiLvlStrCache>
            </c:multiLvlStrRef>
          </c:cat>
          <c:val>
            <c:numRef>
              <c:f>'6.6数据处理'!$B$30:$H$30</c:f>
              <c:numCache>
                <c:formatCode>0.00%</c:formatCode>
                <c:ptCount val="7"/>
                <c:pt idx="0">
                  <c:v>0.95429740791268758</c:v>
                </c:pt>
                <c:pt idx="1">
                  <c:v>1</c:v>
                </c:pt>
                <c:pt idx="2">
                  <c:v>0.94474761255115969</c:v>
                </c:pt>
                <c:pt idx="3">
                  <c:v>0.76057298772169168</c:v>
                </c:pt>
                <c:pt idx="4">
                  <c:v>0.87107776261937242</c:v>
                </c:pt>
                <c:pt idx="5">
                  <c:v>0.82401091405184179</c:v>
                </c:pt>
                <c:pt idx="6">
                  <c:v>0.64665757162346515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B9-44AF-BE8F-400C175C3B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6013760"/>
        <c:axId val="636002240"/>
      </c:barChart>
      <c:catAx>
        <c:axId val="636013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  <a:endParaRPr lang="zh-CN"/>
          </a:p>
        </c:txPr>
        <c:crossAx val="636002240"/>
        <c:crosses val="autoZero"/>
        <c:auto val="1"/>
        <c:lblAlgn val="ctr"/>
        <c:lblOffset val="100"/>
        <c:noMultiLvlLbl val="0"/>
      </c:catAx>
      <c:valAx>
        <c:axId val="636002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  <a:endParaRPr lang="zh-CN"/>
          </a:p>
        </c:txPr>
        <c:crossAx val="636013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zh-CN" altLang="en-US" sz="16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Adobe 黑体 Std R" panose="020B0400000000000000" pitchFamily="34" charset="-122"/>
                <a:ea typeface="Adobe 黑体 Std R" panose="020B0400000000000000" pitchFamily="34" charset="-122"/>
                <a:cs typeface="+mn-cs"/>
              </a:defRPr>
            </a:pPr>
            <a:r>
              <a:rPr lang="zh-CN" altLang="zh-CN" sz="16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Adobe 黑体 Std R" panose="020B0400000000000000" pitchFamily="34" charset="-122"/>
                <a:ea typeface="Adobe 黑体 Std R" panose="020B0400000000000000" pitchFamily="34" charset="-122"/>
              </a:rPr>
              <a:t>空气</a:t>
            </a:r>
            <a:r>
              <a:rPr lang="en-US" altLang="zh-CN" sz="16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Adobe 黑体 Std R" panose="020B0400000000000000" pitchFamily="34" charset="-122"/>
                <a:ea typeface="Adobe 黑体 Std R" panose="020B0400000000000000" pitchFamily="34" charset="-122"/>
              </a:rPr>
              <a:t>ESR</a:t>
            </a:r>
            <a:r>
              <a:rPr lang="zh-CN" altLang="zh-CN" sz="16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Adobe 黑体 Std R" panose="020B0400000000000000" pitchFamily="34" charset="-122"/>
                <a:ea typeface="Adobe 黑体 Std R" panose="020B0400000000000000" pitchFamily="34" charset="-122"/>
              </a:rPr>
              <a:t>反射层，空气耦合</a:t>
            </a:r>
            <a:endParaRPr lang="en-US" altLang="zh-CN" sz="1600" b="1" i="0" u="none" strike="noStrike" kern="1200" spc="0" baseline="0" dirty="0">
              <a:solidFill>
                <a:prstClr val="black">
                  <a:lumMod val="65000"/>
                  <a:lumOff val="35000"/>
                </a:prstClr>
              </a:solidFill>
              <a:latin typeface="Adobe 黑体 Std R" panose="020B0400000000000000" pitchFamily="34" charset="-122"/>
              <a:ea typeface="Adobe 黑体 Std R" panose="020B0400000000000000" pitchFamily="34" charset="-122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zh-CN" altLang="en-US" sz="1600" b="1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Adobe 黑体 Std R" panose="020B0400000000000000" pitchFamily="34" charset="-122"/>
              <a:ea typeface="Adobe 黑体 Std R" panose="020B0400000000000000" pitchFamily="34" charset="-122"/>
              <a:cs typeface="+mn-cs"/>
            </a:defRPr>
          </a:pPr>
          <a:endParaRPr lang="en-US" altLang="zh-CN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polar2!$T$8</c:f>
              <c:strCache>
                <c:ptCount val="1"/>
                <c:pt idx="0">
                  <c:v>空气ESR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1909D875-1C19-48DC-8314-3EE6D9F0BB8E}" type="VALUE">
                      <a:rPr lang="en-US" altLang="zh-CN">
                        <a:solidFill>
                          <a:srgbClr val="FF0000"/>
                        </a:solidFill>
                      </a:rPr>
                      <a:pPr/>
                      <a:t>[值]</a:t>
                    </a:fld>
                    <a:endParaRPr lang="zh-CN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FD2-4532-9A79-AFD1DD7C85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altLang="zh-CN"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polar2!$U$6:$X$6</c:f>
              <c:strCache>
                <c:ptCount val="4"/>
                <c:pt idx="0">
                  <c:v>5面抛光，出光面细磨</c:v>
                </c:pt>
                <c:pt idx="1">
                  <c:v>5面细磨，出光面抛光</c:v>
                </c:pt>
                <c:pt idx="2">
                  <c:v>六面细磨</c:v>
                </c:pt>
                <c:pt idx="3">
                  <c:v>六面抛光</c:v>
                </c:pt>
              </c:strCache>
            </c:strRef>
          </c:cat>
          <c:val>
            <c:numRef>
              <c:f>polar2!$U$8:$X$8</c:f>
              <c:numCache>
                <c:formatCode>0.00%</c:formatCode>
                <c:ptCount val="4"/>
                <c:pt idx="0">
                  <c:v>1</c:v>
                </c:pt>
                <c:pt idx="1">
                  <c:v>0.75</c:v>
                </c:pt>
                <c:pt idx="2">
                  <c:v>0.9</c:v>
                </c:pt>
                <c:pt idx="3">
                  <c:v>0.46774891774891791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D2-4532-9A79-AFD1DD7C85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6055040"/>
        <c:axId val="636052640"/>
      </c:barChart>
      <c:catAx>
        <c:axId val="636055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altLang="zh-CN"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  <a:endParaRPr lang="zh-CN"/>
          </a:p>
        </c:txPr>
        <c:crossAx val="636052640"/>
        <c:crosses val="autoZero"/>
        <c:auto val="1"/>
        <c:lblAlgn val="ctr"/>
        <c:lblOffset val="100"/>
        <c:noMultiLvlLbl val="0"/>
      </c:catAx>
      <c:valAx>
        <c:axId val="636052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altLang="zh-CN"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  <a:endParaRPr lang="zh-CN"/>
          </a:p>
        </c:txPr>
        <c:crossAx val="636055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610E74-BB07-EFC7-1A26-F832493F4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3922B1D-792C-B50C-A9F6-7198142C31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7BCFA3C-D273-51CE-A9C2-0C0ABC1CF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7389-1B8B-45C1-9252-593DCCC906B7}" type="datetimeFigureOut">
              <a:rPr lang="zh-CN" altLang="en-US" smtClean="0"/>
              <a:t>2026-04-10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2426AF1-C3AA-440C-EF0B-EA13030EB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07A1A3B-C35C-0CA3-63D0-B2FD303A7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E54F-A8F5-4CBC-BCC6-19CEAEE40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101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CF7AFA-A323-FD3A-4EBE-751FED101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2139121-1FFD-CF61-8BA9-32F11FEE15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D88119E-395C-6ACD-78E2-73268723B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7389-1B8B-45C1-9252-593DCCC906B7}" type="datetimeFigureOut">
              <a:rPr lang="zh-CN" altLang="en-US" smtClean="0"/>
              <a:t>2026-04-10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2C578D-6232-21DA-86DC-4986A6FF7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D4992F3-225E-3007-2DB8-3B0856AE3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E54F-A8F5-4CBC-BCC6-19CEAEE40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6935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EBDBD27-44A2-8EB0-0D72-B2F22171C4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8549FB7-8CC7-CE1F-776D-3975AFDF3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D7DA2ED-485F-9C66-2D56-3623BC633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7389-1B8B-45C1-9252-593DCCC906B7}" type="datetimeFigureOut">
              <a:rPr lang="zh-CN" altLang="en-US" smtClean="0"/>
              <a:t>2026-04-10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CC1DF85-C93E-9BCB-05D2-20ADF165A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0831055-8BA5-4B73-7590-F5B7F54CF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E54F-A8F5-4CBC-BCC6-19CEAEE40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8276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D6372E-3D94-2131-3F7C-B67FAEA93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22E48A4-5ED4-C59F-7EE8-72CDDB7C2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A2E99F-DA35-4ED7-24D1-C0FB9973E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7389-1B8B-45C1-9252-593DCCC906B7}" type="datetimeFigureOut">
              <a:rPr lang="zh-CN" altLang="en-US" smtClean="0"/>
              <a:t>2026-04-10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CCB6141-4020-002C-B6B2-22B47770E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A1FD4B8-DD26-D376-A512-03F8E2049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E54F-A8F5-4CBC-BCC6-19CEAEE40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8811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DAA52C-303A-972F-ACE8-49749FA43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5C36D49-7834-EB16-5B7A-43FB16957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E25B5AD-B3AC-156E-EFA1-0897C04A6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7389-1B8B-45C1-9252-593DCCC906B7}" type="datetimeFigureOut">
              <a:rPr lang="zh-CN" altLang="en-US" smtClean="0"/>
              <a:t>2026-04-10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080CBCA-187B-6B63-EC2D-3BE6FE5E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A52BF2-965D-D830-040B-F70B2E324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E54F-A8F5-4CBC-BCC6-19CEAEE40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0785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F09FF51-0EE3-8469-149D-2D3A0590A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262800D-7605-E886-D635-29C79D54A3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D3B903E-0CD2-29FC-53EC-C1B6D3B0DB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1702D09-1C9A-813B-E166-FBF3D54ED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7389-1B8B-45C1-9252-593DCCC906B7}" type="datetimeFigureOut">
              <a:rPr lang="zh-CN" altLang="en-US" smtClean="0"/>
              <a:t>2026-04-10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31CB3FD-E615-26C0-66BB-ED94E4CA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C8B6859-21DE-24A2-053D-0C8DF4837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E54F-A8F5-4CBC-BCC6-19CEAEE40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7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0BA134-976E-D03D-EFC4-DBC495430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06486C7-09DB-AC5C-DC68-4E62AF1FB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CF9AA46-8869-F12B-FD52-B61798A1C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6C47B05-8C6E-E50C-9BD8-EA2879F2D4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411F1616-3189-F5AC-B698-0179B91B7B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A9427EA-7978-802B-8F29-425B6EDF0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7389-1B8B-45C1-9252-593DCCC906B7}" type="datetimeFigureOut">
              <a:rPr lang="zh-CN" altLang="en-US" smtClean="0"/>
              <a:t>2026-04-10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1C57D9C-9831-5BD9-3890-4B23ED48A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4DDFE5D-4D21-2BA1-4C46-9F1957328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E54F-A8F5-4CBC-BCC6-19CEAEE40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470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08682E-9015-D63D-4768-EC22620E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4F73023-F5B3-0507-C1EA-BF63E9778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7389-1B8B-45C1-9252-593DCCC906B7}" type="datetimeFigureOut">
              <a:rPr lang="zh-CN" altLang="en-US" smtClean="0"/>
              <a:t>2026-04-10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E9F1220-5A07-293E-D6E4-40AD21555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D5992EF-42FB-365D-6CC7-9D6780345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E54F-A8F5-4CBC-BCC6-19CEAEE40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2930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4199444-46A1-660E-AA2B-4CAD80FC6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7389-1B8B-45C1-9252-593DCCC906B7}" type="datetimeFigureOut">
              <a:rPr lang="zh-CN" altLang="en-US" smtClean="0"/>
              <a:t>2026-04-10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0527D5F-412B-BEAF-A35E-88CDE756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4F0C77A-C77E-A9E4-23DD-632656187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E54F-A8F5-4CBC-BCC6-19CEAEE40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5412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8CA646F-294C-EBCA-FACF-6E646246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6D2C97E-656C-2C84-9B79-9E22D86BF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637BE5C-9BAE-10F6-CCCB-900EAEFBE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1DB3A30-6350-7251-411D-61AC3F815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7389-1B8B-45C1-9252-593DCCC906B7}" type="datetimeFigureOut">
              <a:rPr lang="zh-CN" altLang="en-US" smtClean="0"/>
              <a:t>2026-04-10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E284D6-8B39-B0FD-F627-8F1C328A6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977FBB7-CC87-B44A-A517-9E4A4DC11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E54F-A8F5-4CBC-BCC6-19CEAEE40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5139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1910CA-424D-5579-AB35-D4CDAD982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6352110-F961-3BBC-39B5-797885F2F5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FC161B7-08D5-274F-29C5-AAA629BC07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937B06C-B350-32D9-E6B8-61ACACEA3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7389-1B8B-45C1-9252-593DCCC906B7}" type="datetimeFigureOut">
              <a:rPr lang="zh-CN" altLang="en-US" smtClean="0"/>
              <a:t>2026-04-10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59608D0-1F40-1C62-B94E-F3771FACB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E608ED1-2D14-CEA6-B292-93F7B77B6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E54F-A8F5-4CBC-BCC6-19CEAEE40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535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B030559-78F0-9F77-0F53-765CC5B03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60E019C-A815-7F4C-5339-D0B8A867C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B6589DB-0256-503F-08E3-766B719123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A7389-1B8B-45C1-9252-593DCCC906B7}" type="datetimeFigureOut">
              <a:rPr lang="zh-CN" altLang="en-US" smtClean="0"/>
              <a:t>2026-04-10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CCAE02D-923D-BC76-719A-C8EE6A99D7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A2C5BB2-EF50-C67C-7BD4-37F7531540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4E54F-A8F5-4CBC-BCC6-19CEAEE40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4741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图表 4">
            <a:extLst>
              <a:ext uri="{FF2B5EF4-FFF2-40B4-BE49-F238E27FC236}">
                <a16:creationId xmlns:a16="http://schemas.microsoft.com/office/drawing/2014/main" id="{EC2F080A-C57C-2CC4-C1D4-80B8FBA42A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6898842"/>
              </p:ext>
            </p:extLst>
          </p:nvPr>
        </p:nvGraphicFramePr>
        <p:xfrm>
          <a:off x="771897" y="504211"/>
          <a:ext cx="10741230" cy="3285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图片 1">
            <a:extLst>
              <a:ext uri="{FF2B5EF4-FFF2-40B4-BE49-F238E27FC236}">
                <a16:creationId xmlns:a16="http://schemas.microsoft.com/office/drawing/2014/main" id="{B9BD4DEE-F246-1084-762C-273A56A6EB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2677559" y="3692949"/>
            <a:ext cx="2216405" cy="3105275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698627EC-DE16-0069-A7F3-76F3E58DB9C2}"/>
              </a:ext>
            </a:extLst>
          </p:cNvPr>
          <p:cNvSpPr txBox="1"/>
          <p:nvPr/>
        </p:nvSpPr>
        <p:spPr>
          <a:xfrm>
            <a:off x="5460475" y="3973507"/>
            <a:ext cx="6052652" cy="2544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en-US" altLang="zh-CN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GAGG</a:t>
            </a:r>
            <a:r>
              <a:rPr lang="zh-CN" altLang="en-US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晶体</a:t>
            </a:r>
            <a:endParaRPr lang="en-US" altLang="zh-CN" b="1" dirty="0">
              <a:latin typeface="Adobe 黑体 Std R" panose="020B0400000000000000" pitchFamily="34" charset="-122"/>
              <a:ea typeface="Adobe 黑体 Std R" panose="020B04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规格：</a:t>
            </a:r>
            <a:r>
              <a:rPr lang="en-US" altLang="zh-CN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6*6*6mm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使用磨料：绿碳化硅微粉 </a:t>
            </a:r>
            <a:r>
              <a:rPr lang="en-US" altLang="zh-CN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1000#</a:t>
            </a:r>
            <a:r>
              <a:rPr lang="zh-CN" altLang="en-US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（微粉平均粒径约</a:t>
            </a:r>
            <a:r>
              <a:rPr lang="en-US" altLang="zh-CN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10</a:t>
            </a:r>
            <a:r>
              <a:rPr lang="en-US" altLang="zh-CN" b="1" dirty="0">
                <a:latin typeface="Times New Roman" panose="02020603050405020304" pitchFamily="18" charset="0"/>
                <a:ea typeface="Adobe 黑体 Std R" panose="020B0400000000000000" pitchFamily="34" charset="-122"/>
                <a:cs typeface="Times New Roman" panose="02020603050405020304" pitchFamily="18" charset="0"/>
              </a:rPr>
              <a:t>μm</a:t>
            </a:r>
            <a:r>
              <a:rPr lang="zh-CN" altLang="en-US" b="1" dirty="0">
                <a:latin typeface="Times New Roman" panose="02020603050405020304" pitchFamily="18" charset="0"/>
                <a:ea typeface="Adobe 黑体 Std R" panose="020B0400000000000000" pitchFamily="34" charset="-122"/>
                <a:cs typeface="Times New Roman" panose="02020603050405020304" pitchFamily="18" charset="0"/>
              </a:rPr>
              <a:t>，晶体表面粗糙度约</a:t>
            </a:r>
            <a:r>
              <a:rPr lang="en-US" altLang="zh-CN" b="1" dirty="0">
                <a:latin typeface="Times New Roman" panose="02020603050405020304" pitchFamily="18" charset="0"/>
                <a:ea typeface="Adobe 黑体 Std R" panose="020B0400000000000000" pitchFamily="34" charset="-122"/>
                <a:cs typeface="Times New Roman" panose="02020603050405020304" pitchFamily="18" charset="0"/>
              </a:rPr>
              <a:t>330nm</a:t>
            </a:r>
            <a:r>
              <a:rPr lang="zh-CN" altLang="en-US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）</a:t>
            </a:r>
            <a:endParaRPr lang="en-US" altLang="zh-CN" b="1" dirty="0">
              <a:latin typeface="Adobe 黑体 Std R" panose="020B0400000000000000" pitchFamily="34" charset="-122"/>
              <a:ea typeface="Adobe 黑体 Std R" panose="020B04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反射层：无胶</a:t>
            </a:r>
            <a:r>
              <a:rPr lang="en-US" altLang="zh-CN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ESR</a:t>
            </a:r>
            <a:r>
              <a:rPr lang="zh-CN" altLang="en-US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膜</a:t>
            </a:r>
            <a:endParaRPr lang="en-US" altLang="zh-CN" b="1" dirty="0">
              <a:latin typeface="Adobe 黑体 Std R" panose="020B0400000000000000" pitchFamily="34" charset="-122"/>
              <a:ea typeface="Adobe 黑体 Std R" panose="020B04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测试耦合条件：空气耦合</a:t>
            </a:r>
          </a:p>
        </p:txBody>
      </p:sp>
    </p:spTree>
    <p:extLst>
      <p:ext uri="{BB962C8B-B14F-4D97-AF65-F5344CB8AC3E}">
        <p14:creationId xmlns:p14="http://schemas.microsoft.com/office/powerpoint/2010/main" val="2880282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图表 2">
            <a:extLst>
              <a:ext uri="{FF2B5EF4-FFF2-40B4-BE49-F238E27FC236}">
                <a16:creationId xmlns:a16="http://schemas.microsoft.com/office/drawing/2014/main" id="{2CADC061-4FD5-F6E4-F227-8234E045D8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3780574"/>
              </p:ext>
            </p:extLst>
          </p:nvPr>
        </p:nvGraphicFramePr>
        <p:xfrm>
          <a:off x="2167879" y="685800"/>
          <a:ext cx="75184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文本框 3">
            <a:extLst>
              <a:ext uri="{FF2B5EF4-FFF2-40B4-BE49-F238E27FC236}">
                <a16:creationId xmlns:a16="http://schemas.microsoft.com/office/drawing/2014/main" id="{074F855C-54D0-D061-24C7-B1E4EB72C15E}"/>
              </a:ext>
            </a:extLst>
          </p:cNvPr>
          <p:cNvSpPr txBox="1"/>
          <p:nvPr/>
        </p:nvSpPr>
        <p:spPr>
          <a:xfrm>
            <a:off x="5724121" y="3724132"/>
            <a:ext cx="5954463" cy="2544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en-US" altLang="zh-CN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GAGG</a:t>
            </a:r>
            <a:r>
              <a:rPr lang="zh-CN" altLang="en-US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晶体</a:t>
            </a:r>
            <a:endParaRPr lang="en-US" altLang="zh-CN" b="1" dirty="0">
              <a:latin typeface="Adobe 黑体 Std R" panose="020B0400000000000000" pitchFamily="34" charset="-122"/>
              <a:ea typeface="Adobe 黑体 Std R" panose="020B04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规格：</a:t>
            </a:r>
            <a:r>
              <a:rPr lang="en-US" altLang="zh-CN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5.75*5.75*20mm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使用磨料：绿碳化硅微粉 </a:t>
            </a:r>
            <a:r>
              <a:rPr lang="en-US" altLang="zh-CN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1000#</a:t>
            </a:r>
            <a:r>
              <a:rPr lang="zh-CN" altLang="en-US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（微粉平均粒径约</a:t>
            </a:r>
            <a:r>
              <a:rPr lang="en-US" altLang="zh-CN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10</a:t>
            </a:r>
            <a:r>
              <a:rPr lang="en-US" altLang="zh-CN" b="1" dirty="0">
                <a:latin typeface="Times New Roman" panose="02020603050405020304" pitchFamily="18" charset="0"/>
                <a:ea typeface="Adobe 黑体 Std R" panose="020B0400000000000000" pitchFamily="34" charset="-122"/>
                <a:cs typeface="Times New Roman" panose="02020603050405020304" pitchFamily="18" charset="0"/>
              </a:rPr>
              <a:t>μm</a:t>
            </a:r>
            <a:r>
              <a:rPr lang="zh-CN" altLang="en-US" b="1" dirty="0">
                <a:latin typeface="Times New Roman" panose="02020603050405020304" pitchFamily="18" charset="0"/>
                <a:ea typeface="Adobe 黑体 Std R" panose="020B0400000000000000" pitchFamily="34" charset="-122"/>
                <a:cs typeface="Times New Roman" panose="02020603050405020304" pitchFamily="18" charset="0"/>
              </a:rPr>
              <a:t>， 晶体表面粗糙度约</a:t>
            </a:r>
            <a:r>
              <a:rPr lang="en-US" altLang="zh-CN" b="1" dirty="0">
                <a:latin typeface="Times New Roman" panose="02020603050405020304" pitchFamily="18" charset="0"/>
                <a:ea typeface="Adobe 黑体 Std R" panose="020B0400000000000000" pitchFamily="34" charset="-122"/>
                <a:cs typeface="Times New Roman" panose="02020603050405020304" pitchFamily="18" charset="0"/>
              </a:rPr>
              <a:t>330nm </a:t>
            </a:r>
            <a:r>
              <a:rPr lang="zh-CN" altLang="en-US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）</a:t>
            </a:r>
            <a:endParaRPr lang="en-US" altLang="zh-CN" b="1" dirty="0">
              <a:latin typeface="Adobe 黑体 Std R" panose="020B0400000000000000" pitchFamily="34" charset="-122"/>
              <a:ea typeface="Adobe 黑体 Std R" panose="020B04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反射层：无胶</a:t>
            </a:r>
            <a:r>
              <a:rPr lang="en-US" altLang="zh-CN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ESR</a:t>
            </a:r>
            <a:r>
              <a:rPr lang="zh-CN" altLang="en-US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膜</a:t>
            </a:r>
            <a:endParaRPr lang="en-US" altLang="zh-CN" b="1" dirty="0">
              <a:latin typeface="Adobe 黑体 Std R" panose="020B0400000000000000" pitchFamily="34" charset="-122"/>
              <a:ea typeface="Adobe 黑体 Std R" panose="020B04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b="1" dirty="0">
                <a:latin typeface="Adobe 黑体 Std R" panose="020B0400000000000000" pitchFamily="34" charset="-122"/>
                <a:ea typeface="Adobe 黑体 Std R" panose="020B0400000000000000" pitchFamily="34" charset="-122"/>
              </a:rPr>
              <a:t>测试耦合条件：空气耦合</a:t>
            </a: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5348B3A1-BCAA-3024-9B38-E039C72CEE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8" y="3924587"/>
            <a:ext cx="4125125" cy="1977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5330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92</Words>
  <Application>Microsoft Office PowerPoint</Application>
  <PresentationFormat>宽屏</PresentationFormat>
  <Paragraphs>14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Adobe 黑体 Std R</vt:lpstr>
      <vt:lpstr>等线</vt:lpstr>
      <vt:lpstr>等线 Light</vt:lpstr>
      <vt:lpstr>Arial</vt:lpstr>
      <vt:lpstr>Times New Roman</vt:lpstr>
      <vt:lpstr>Wingdings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13</cp:revision>
  <dcterms:created xsi:type="dcterms:W3CDTF">2026-04-09T08:30:03Z</dcterms:created>
  <dcterms:modified xsi:type="dcterms:W3CDTF">2026-04-10T02:08:15Z</dcterms:modified>
</cp:coreProperties>
</file>