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66" r:id="rId4"/>
    <p:sldMasterId id="2147483679" r:id="rId5"/>
    <p:sldMasterId id="2147483691" r:id="rId6"/>
  </p:sldMasterIdLst>
  <p:notesMasterIdLst>
    <p:notesMasterId r:id="rId16"/>
  </p:notesMasterIdLst>
  <p:sldIdLst>
    <p:sldId id="257" r:id="rId7"/>
    <p:sldId id="431" r:id="rId8"/>
    <p:sldId id="451" r:id="rId9"/>
    <p:sldId id="448" r:id="rId10"/>
    <p:sldId id="447" r:id="rId11"/>
    <p:sldId id="425" r:id="rId12"/>
    <p:sldId id="450" r:id="rId13"/>
    <p:sldId id="452" r:id="rId14"/>
    <p:sldId id="260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2DCDB"/>
    <a:srgbClr val="E6B9B8"/>
    <a:srgbClr val="D99694"/>
    <a:srgbClr val="C0504D"/>
    <a:srgbClr val="FD5C0C"/>
    <a:srgbClr val="F21212"/>
    <a:srgbClr val="FA121D"/>
    <a:srgbClr val="FDDED1"/>
    <a:srgbClr val="FB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73" autoAdjust="0"/>
    <p:restoredTop sz="91977" autoAdjust="0"/>
  </p:normalViewPr>
  <p:slideViewPr>
    <p:cSldViewPr snapToGrid="0">
      <p:cViewPr varScale="1">
        <p:scale>
          <a:sx n="117" d="100"/>
          <a:sy n="11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F2C75-AF0E-49D6-A90E-A7FE0906294D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FE995-9D54-4721-89A9-C75BB5FB13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FE995-9D54-4721-89A9-C75BB5FB139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FE995-9D54-4721-89A9-C75BB5FB139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C673E-9D37-DE10-F462-CF59B5A68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2BA4B20-1566-B861-87B3-017F0E8B7D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6FEE822-0F2B-913B-30D4-B69F65F782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770382C-6F35-9DB9-A2D2-9A32CBECE6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FE995-9D54-4721-89A9-C75BB5FB139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921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27AFF-D1D9-1513-7B58-F35092101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F107301-0A52-AFF0-B36F-7B8D3A5836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FE643F0-1149-CCCD-0546-F2C54466F0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CBDEB6-E433-D076-935D-C68FA747FD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FE995-9D54-4721-89A9-C75BB5FB139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691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FE995-9D54-4721-89A9-C75BB5FB139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FE995-9D54-4721-89A9-C75BB5FB139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883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DFA15-CF6C-DD9C-EBDC-3473B916C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829DEC5-E6C2-2335-16D1-DC5EB9B9DE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A23DE96-3320-6F09-3098-3F3476CC3A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8162CA-D248-5F82-741C-59A84E8991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FE995-9D54-4721-89A9-C75BB5FB139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060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33B11-7691-F9AA-0611-0135FB636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27330E5-8F20-8430-5129-F39876DF88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97E1C17-E6C9-8552-120C-ACB1496D78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9FB2867-1443-DF15-D318-EBAC7B8910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FE995-9D54-4721-89A9-C75BB5FB139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5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348"/>
            <a:ext cx="10972800" cy="114273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599518"/>
            <a:ext cx="10972800" cy="4526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2B36E-E6EC-4D8E-A5D8-96E5BDF009C0}" type="datetime1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63D16-B679-4576-9FC4-6B2F8B6D93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5349"/>
            <a:ext cx="2743200" cy="585054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5349"/>
            <a:ext cx="8026400" cy="58505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BC114-E123-46D8-ABA8-9F612EC5B343}" type="datetime1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B7E7C-44E3-406A-81EF-DC9E5B133B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348"/>
            <a:ext cx="10972800" cy="114273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4F6BA0-8F4E-434D-BB4B-7D8F08948131}" type="datetime1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D9380-E60F-4F27-AB9B-F4236089A9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67494-64B4-4384-9AE6-52596C365FE6}" type="datetime1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6DA6C-10A4-4FCE-A70A-C9BB20AA0C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348"/>
            <a:ext cx="10972800" cy="114273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599518"/>
            <a:ext cx="10972800" cy="4526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8155DD-7E77-4FA9-B9C7-8EDC361C1FAE}" type="datetime1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6DA6C-10A4-4FCE-A70A-C9BB20AA0C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DDF923-02F7-4D2A-9B18-8989D514C2DE}" type="datetime1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71D5-218A-4EAA-BD28-D96389923C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DDF923-02F7-4D2A-9B18-8989D514C2DE}" type="datetime1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71D5-218A-4EAA-BD28-D96389923C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DDF923-02F7-4D2A-9B18-8989D514C2DE}" type="datetime1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71D5-218A-4EAA-BD28-D96389923C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DDF923-02F7-4D2A-9B18-8989D514C2DE}" type="datetime1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71D5-218A-4EAA-BD28-D96389923C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DDF923-02F7-4D2A-9B18-8989D514C2DE}" type="datetime1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71D5-218A-4EAA-BD28-D96389923C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DDF923-02F7-4D2A-9B18-8989D514C2DE}" type="datetime1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71D5-218A-4EAA-BD28-D96389923C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DDF923-02F7-4D2A-9B18-8989D514C2DE}" type="datetime1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71D5-218A-4EAA-BD28-D96389923C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DDF923-02F7-4D2A-9B18-8989D514C2DE}" type="datetime1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71D5-218A-4EAA-BD28-D96389923C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DDF923-02F7-4D2A-9B18-8989D514C2DE}" type="datetime1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71D5-218A-4EAA-BD28-D96389923C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DDF923-02F7-4D2A-9B18-8989D514C2DE}" type="datetime1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71D5-218A-4EAA-BD28-D96389923C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DDF923-02F7-4D2A-9B18-8989D514C2DE}" type="datetime1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71D5-218A-4EAA-BD28-D96389923C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422AC-2FA2-4C80-961E-F8424CA2998C}" type="datetime1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3F57-AD2B-43D4-94F1-6668EFA6A5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A4E0-186A-4729-9D0F-9B69CBF1EDE4}" type="datetime1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3F57-AD2B-43D4-94F1-6668EFA6A5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7018"/>
            <a:ext cx="10363200" cy="136236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177"/>
            <a:ext cx="10363200" cy="15008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DEEB-DEC4-4515-84DD-97F99077D103}" type="datetime1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1E9FD-65C6-4B10-8ABE-266AF7D8ECB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捕获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67" y="27305"/>
            <a:ext cx="3760000" cy="396000"/>
          </a:xfrm>
          <a:prstGeom prst="rect">
            <a:avLst/>
          </a:prstGeom>
        </p:spPr>
      </p:pic>
      <p:pic>
        <p:nvPicPr>
          <p:cNvPr id="8" name="图片 7" descr="捕获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" y="81280"/>
            <a:ext cx="950400" cy="28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EA94-5BF5-4AD2-985A-9B8F9153E141}" type="datetime1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3F57-AD2B-43D4-94F1-6668EFA6A5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CA2D-08D2-4583-90BB-2F49A59C559C}" type="datetime1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3F57-AD2B-43D4-94F1-6668EFA6A5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1A0E1-46FF-403C-8F2C-84E820B7AEA5}" type="datetime1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3F57-AD2B-43D4-94F1-6668EFA6A5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0A607-9404-43CA-8DA7-DB64AC78B040}" type="datetime1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3F57-AD2B-43D4-94F1-6668EFA6A5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EDA3-1B94-44F8-936D-7FA1772037CF}" type="datetime1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3F57-AD2B-43D4-94F1-6668EFA6A5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8BC9-14CE-4894-9D89-64621A9D33A9}" type="datetime1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3F57-AD2B-43D4-94F1-6668EFA6A5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C6A1-52AD-4C41-87B0-F60E724C5DC6}" type="datetime1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3F57-AD2B-43D4-94F1-6668EFA6A5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A006-6E0E-4B66-AF8F-BC34845C4071}" type="datetime1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3F57-AD2B-43D4-94F1-6668EFA6A5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5C06-F769-4DC1-977D-8EBBE34509CC}" type="datetime1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3F57-AD2B-43D4-94F1-6668EFA6A5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348"/>
            <a:ext cx="10972800" cy="114273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599518"/>
            <a:ext cx="5384800" cy="45263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599518"/>
            <a:ext cx="5384800" cy="45263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F4255-F816-4FDB-9D0A-089FE3E3752A}" type="datetime1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32618-A449-426D-BF95-0B9B67FA8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348"/>
            <a:ext cx="10972800" cy="114273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849"/>
            <a:ext cx="5386917" cy="6398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5657"/>
            <a:ext cx="5386917" cy="39502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7" y="1535849"/>
            <a:ext cx="5389033" cy="6398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7" y="2175657"/>
            <a:ext cx="5389033" cy="39502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910C9-1470-4158-A63E-BE0F6A1BA2B8}" type="datetime1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947C7-3338-4BDF-AEA3-A8EFD046DC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348"/>
            <a:ext cx="10972800" cy="114273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6443F-77B1-43F4-93EA-0445BCEC8BB6}" type="datetime1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F2AE6-73CA-49F3-98D0-AAAF2232AE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C1F41-6FA7-40E4-A183-99547D09E7B4}" type="datetime1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1BF85-1302-4039-88B9-8A03D85DE5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7" y="273758"/>
            <a:ext cx="4011084" cy="116183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757"/>
            <a:ext cx="6815667" cy="585213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582"/>
            <a:ext cx="4011084" cy="46903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C6179-E91C-49E7-8E85-A713FF8FAAAB}" type="datetime1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B9112-3959-46B0-B96E-A3D9AD9344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131"/>
            <a:ext cx="7315200" cy="56659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58"/>
            <a:ext cx="7315200" cy="4114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6715"/>
            <a:ext cx="7315200" cy="8053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B5B5A-F376-494B-9119-8C9E0843F80D}" type="datetime1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84D8-A090-427A-A07C-6AD04C8FF7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351"/>
            <a:ext cx="10972800" cy="11427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99518"/>
            <a:ext cx="10972800" cy="4526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660"/>
            <a:ext cx="2844800" cy="3644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7DDF923-02F7-4D2A-9B18-8989D514C2DE}" type="datetime1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660"/>
            <a:ext cx="3860800" cy="3644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660"/>
            <a:ext cx="2844800" cy="3644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AFD71D5-218A-4EAA-BD28-D96389923CE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055" name="图片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"/>
            <a:ext cx="12192000" cy="683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文本框 9"/>
          <p:cNvSpPr txBox="1">
            <a:spLocks noChangeArrowheads="1"/>
          </p:cNvSpPr>
          <p:nvPr userDrawn="1"/>
        </p:nvSpPr>
        <p:spPr bwMode="auto">
          <a:xfrm>
            <a:off x="9036474" y="6222982"/>
            <a:ext cx="2492990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中电科芯片技术（集团）有限公司</a:t>
            </a:r>
          </a:p>
        </p:txBody>
      </p:sp>
      <p:sp>
        <p:nvSpPr>
          <p:cNvPr id="1034" name="文本框 8"/>
          <p:cNvSpPr txBox="1">
            <a:spLocks noChangeArrowheads="1"/>
          </p:cNvSpPr>
          <p:nvPr userDrawn="1"/>
        </p:nvSpPr>
        <p:spPr bwMode="auto">
          <a:xfrm>
            <a:off x="5352041" y="6437842"/>
            <a:ext cx="6236772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Chongqing Acoustic-Optic-Electronic Co., LTD. of China Electronics Technology Group Corporation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17" y="-12732"/>
            <a:ext cx="12189883" cy="687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28651"/>
            <a:ext cx="12192000" cy="743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圆角矩形 10"/>
          <p:cNvSpPr>
            <a:spLocks noChangeArrowheads="1"/>
          </p:cNvSpPr>
          <p:nvPr userDrawn="1"/>
        </p:nvSpPr>
        <p:spPr bwMode="auto">
          <a:xfrm>
            <a:off x="11049000" y="6686113"/>
            <a:ext cx="762000" cy="14324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50" name="灯片编号占位符 5"/>
          <p:cNvSpPr txBox="1">
            <a:spLocks noChangeArrowheads="1"/>
          </p:cNvSpPr>
          <p:nvPr userDrawn="1"/>
        </p:nvSpPr>
        <p:spPr bwMode="auto">
          <a:xfrm>
            <a:off x="8737600" y="6644742"/>
            <a:ext cx="2844800" cy="36605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41F9E63-DC5F-4B40-92B9-78C6B31EEE89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3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660"/>
            <a:ext cx="2844800" cy="3644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05C99F4-DE2B-469F-94DB-6F9FBC648DAF}" type="datetime1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154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660"/>
            <a:ext cx="3860800" cy="3644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5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73121"/>
            <a:ext cx="2844800" cy="36605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1BD9380-E60F-4F27-AB9B-F4236089A9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DDF923-02F7-4D2A-9B18-8989D514C2DE}" type="datetime1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FD71D5-218A-4EAA-BD28-D96389923CE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"/>
            <a:ext cx="12192000" cy="683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9"/>
          <p:cNvSpPr txBox="1">
            <a:spLocks noChangeArrowheads="1"/>
          </p:cNvSpPr>
          <p:nvPr userDrawn="1"/>
        </p:nvSpPr>
        <p:spPr bwMode="auto">
          <a:xfrm>
            <a:off x="9373360" y="6222974"/>
            <a:ext cx="2492990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中电科芯片技术（集团）有限公司</a:t>
            </a:r>
          </a:p>
        </p:txBody>
      </p:sp>
      <p:sp>
        <p:nvSpPr>
          <p:cNvPr id="9" name="文本框 8"/>
          <p:cNvSpPr txBox="1">
            <a:spLocks noChangeArrowheads="1"/>
          </p:cNvSpPr>
          <p:nvPr userDrawn="1"/>
        </p:nvSpPr>
        <p:spPr bwMode="auto">
          <a:xfrm>
            <a:off x="5688939" y="6437834"/>
            <a:ext cx="6236772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Chongqing Acoustic-Optic-Electronic Co., LTD. of China Electronics Technology Group Corporation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DDF923-02F7-4D2A-9B18-8989D514C2DE}" type="datetime1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FD71D5-218A-4EAA-BD28-D96389923C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DDF923-02F7-4D2A-9B18-8989D514C2DE}" type="datetime1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FD71D5-218A-4EAA-BD28-D96389923CE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117" y="-12732"/>
            <a:ext cx="12189883" cy="687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>
            <a:spLocks noChangeArrowheads="1"/>
          </p:cNvSpPr>
          <p:nvPr/>
        </p:nvSpPr>
        <p:spPr bwMode="auto">
          <a:xfrm>
            <a:off x="1231900" y="1507733"/>
            <a:ext cx="9728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超快高抗辐照新型</a:t>
            </a:r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GAGG</a:t>
            </a:r>
            <a:r>
              <a: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晶体的研发</a:t>
            </a:r>
            <a:endParaRPr lang="en-US" altLang="zh-CN" sz="4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项目进展例会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1524000" y="4036454"/>
            <a:ext cx="91519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材料与装备产业中心</a:t>
            </a:r>
            <a:endParaRPr lang="en-US" altLang="zh-CN" sz="2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中国电子科技集团公司第二十六研究所</a:t>
            </a:r>
            <a:endParaRPr lang="en-US" altLang="zh-CN" sz="2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10888133" y="5455618"/>
            <a:ext cx="13066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2026.04.10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C1E84B4C-0DCC-EA38-9C10-7C0C66CAB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462" y="1"/>
            <a:ext cx="836853" cy="83685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B93B074-0D31-3077-7194-00659F129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482" y="0"/>
            <a:ext cx="820776" cy="83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08" y="53984"/>
            <a:ext cx="91440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四、小结与展望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4" name="组合 47160"/>
          <p:cNvGrpSpPr/>
          <p:nvPr/>
        </p:nvGrpSpPr>
        <p:grpSpPr>
          <a:xfrm>
            <a:off x="233396" y="160388"/>
            <a:ext cx="266700" cy="444500"/>
            <a:chOff x="101600" y="433388"/>
            <a:chExt cx="296863" cy="339725"/>
          </a:xfrm>
        </p:grpSpPr>
        <p:sp>
          <p:nvSpPr>
            <p:cNvPr id="5" name="矩形 4"/>
            <p:cNvSpPr/>
            <p:nvPr/>
          </p:nvSpPr>
          <p:spPr>
            <a:xfrm>
              <a:off x="101600" y="433388"/>
              <a:ext cx="127227" cy="3397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69468" y="433388"/>
              <a:ext cx="128995" cy="257220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02806" y="81668"/>
            <a:ext cx="8544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、研究现状及目标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10131388" y="6492884"/>
            <a:ext cx="2057400" cy="365125"/>
          </a:xfrm>
        </p:spPr>
        <p:txBody>
          <a:bodyPr/>
          <a:lstStyle/>
          <a:p>
            <a:fld id="{B8003F57-AD2B-43D4-94F1-6668EFA6A5C6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022662" y="2791586"/>
            <a:ext cx="5015506" cy="18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研究目标：</a:t>
            </a:r>
            <a:endParaRPr lang="en-US" altLang="zh-CN" sz="20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衰减时间：＜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 ns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抗辐照硬度： ≥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lang="en-US" altLang="zh-CN" sz="20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Gy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尺寸：＞</a:t>
            </a:r>
            <a:r>
              <a:rPr lang="el-GR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Φ50 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mm × 110mm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0" y="536117"/>
            <a:ext cx="12192000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en-US" altLang="zh-CN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Ce:GAGG</a:t>
            </a:r>
            <a:r>
              <a:rPr kumimoji="1" lang="zh-CN" alt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晶体研制现状：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衰减时间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~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光产额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~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 MeV</a:t>
            </a:r>
            <a:r>
              <a:rPr lang="en-US" altLang="zh-CN" sz="2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尺寸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l-GR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Φ4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mm×110 mm </a:t>
            </a:r>
            <a:endParaRPr kumimoji="1" lang="en-US" altLang="zh-CN" sz="240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7" t="13961" r="19902" b="2908"/>
          <a:stretch>
            <a:fillRect/>
          </a:stretch>
        </p:blipFill>
        <p:spPr>
          <a:xfrm>
            <a:off x="1634349" y="2094887"/>
            <a:ext cx="2764959" cy="36346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92EE4-9D79-03D0-91EA-77FFC118A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F013B13-8FAA-838F-3B17-FE36A1B66BE7}"/>
              </a:ext>
            </a:extLst>
          </p:cNvPr>
          <p:cNvSpPr txBox="1"/>
          <p:nvPr/>
        </p:nvSpPr>
        <p:spPr>
          <a:xfrm>
            <a:off x="3208" y="53984"/>
            <a:ext cx="91440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四、小结与展望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4" name="组合 47160">
            <a:extLst>
              <a:ext uri="{FF2B5EF4-FFF2-40B4-BE49-F238E27FC236}">
                <a16:creationId xmlns:a16="http://schemas.microsoft.com/office/drawing/2014/main" id="{F714EE9B-202C-438F-4094-DA22F7BAE884}"/>
              </a:ext>
            </a:extLst>
          </p:cNvPr>
          <p:cNvGrpSpPr/>
          <p:nvPr/>
        </p:nvGrpSpPr>
        <p:grpSpPr>
          <a:xfrm>
            <a:off x="233396" y="160388"/>
            <a:ext cx="266700" cy="444500"/>
            <a:chOff x="101600" y="433388"/>
            <a:chExt cx="296863" cy="33972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50F5264-A8B1-820C-4848-276251EB1AAD}"/>
                </a:ext>
              </a:extLst>
            </p:cNvPr>
            <p:cNvSpPr/>
            <p:nvPr/>
          </p:nvSpPr>
          <p:spPr>
            <a:xfrm>
              <a:off x="101600" y="433388"/>
              <a:ext cx="127227" cy="3397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9266CC10-AB6A-FACF-8B0E-20C45C276F62}"/>
                </a:ext>
              </a:extLst>
            </p:cNvPr>
            <p:cNvSpPr/>
            <p:nvPr/>
          </p:nvSpPr>
          <p:spPr>
            <a:xfrm>
              <a:off x="269468" y="433388"/>
              <a:ext cx="128995" cy="257220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55DC0B4B-49C9-2326-F55F-DD64931C3B2B}"/>
              </a:ext>
            </a:extLst>
          </p:cNvPr>
          <p:cNvSpPr txBox="1"/>
          <p:nvPr/>
        </p:nvSpPr>
        <p:spPr>
          <a:xfrm>
            <a:off x="602806" y="81668"/>
            <a:ext cx="8544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、目前存在的问题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88E26162-BF63-552B-0356-0761C0725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4003" y="6492884"/>
            <a:ext cx="2340000" cy="365125"/>
          </a:xfrm>
        </p:spPr>
        <p:txBody>
          <a:bodyPr/>
          <a:lstStyle/>
          <a:p>
            <a:fld id="{B8003F57-AD2B-43D4-94F1-6668EFA6A5C6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4246397-BD97-BFD5-2B35-51793330972A}"/>
              </a:ext>
            </a:extLst>
          </p:cNvPr>
          <p:cNvSpPr txBox="1"/>
          <p:nvPr/>
        </p:nvSpPr>
        <p:spPr>
          <a:xfrm>
            <a:off x="233396" y="667747"/>
            <a:ext cx="11702790" cy="23460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1" lang="zh-CN" alt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kumimoji="1"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衰减时间主要在</a:t>
            </a:r>
            <a:r>
              <a:rPr kumimoji="1"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10ns~15ns</a:t>
            </a:r>
            <a:r>
              <a:rPr kumimoji="1"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，慢分量产生的机理还需进一步明确；</a:t>
            </a:r>
          </a:p>
          <a:p>
            <a:pPr>
              <a:lnSpc>
                <a:spcPct val="150000"/>
              </a:lnSpc>
            </a:pPr>
            <a:r>
              <a:rPr kumimoji="1" lang="en-US" altLang="zh-CN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1" lang="zh-CN" alt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、晶体尺寸</a:t>
            </a:r>
            <a:r>
              <a:rPr lang="el-GR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Φ</a:t>
            </a:r>
            <a:r>
              <a:rPr kumimoji="1" lang="en-US" altLang="zh-CN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45mm ×110mm, </a:t>
            </a:r>
            <a:r>
              <a:rPr kumimoji="1"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kumimoji="1" lang="zh-CN" alt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次大尺寸晶棒生长实验（</a:t>
            </a:r>
            <a:r>
              <a:rPr lang="el-GR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Φ </a:t>
            </a:r>
            <a:r>
              <a:rPr kumimoji="1" lang="en-US" altLang="zh-CN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55/60mm × 110mm</a:t>
            </a:r>
            <a:r>
              <a:rPr kumimoji="1" lang="zh-CN" alt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）存在开裂，中下部云层、气泡等缺陷较多，难以消除等问题（</a:t>
            </a:r>
            <a:r>
              <a:rPr kumimoji="1" lang="en-US" altLang="zh-CN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# 48</a:t>
            </a:r>
            <a:r>
              <a:rPr kumimoji="1" lang="zh-CN" alt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组分，估计更高掺杂浓度晶体生长难度更大）；</a:t>
            </a:r>
            <a:endParaRPr kumimoji="1" lang="en-US" altLang="zh-CN" sz="200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1" lang="zh-CN" alt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、光输出与衰减时间不均匀性不超过</a:t>
            </a:r>
            <a:r>
              <a:rPr kumimoji="1"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20%</a:t>
            </a:r>
            <a:r>
              <a:rPr kumimoji="1"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？？</a:t>
            </a:r>
            <a:r>
              <a:rPr kumimoji="1" lang="zh-CN" alt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kumimoji="1" lang="en-US" altLang="zh-CN" sz="200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1" lang="zh-CN" alt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、抗辐照能力还未评估。</a:t>
            </a:r>
            <a:endParaRPr kumimoji="1" lang="en-US" altLang="zh-CN" sz="200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3CFE869-23E5-3AD3-00C5-DBE9D9AB4DF6}"/>
              </a:ext>
            </a:extLst>
          </p:cNvPr>
          <p:cNvGrpSpPr/>
          <p:nvPr/>
        </p:nvGrpSpPr>
        <p:grpSpPr>
          <a:xfrm>
            <a:off x="102764" y="3055990"/>
            <a:ext cx="2160000" cy="3604195"/>
            <a:chOff x="69088" y="3928558"/>
            <a:chExt cx="2997484" cy="4205602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F9BE021-88CF-5C77-4542-0167946EF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36" t="9502" r="18729" b="15612"/>
            <a:stretch>
              <a:fillRect/>
            </a:stretch>
          </p:blipFill>
          <p:spPr>
            <a:xfrm>
              <a:off x="69088" y="3989242"/>
              <a:ext cx="2997484" cy="4144918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423F142-FD83-D6B4-0106-0E06DEC289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88" y="3928558"/>
              <a:ext cx="1337291" cy="52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zh-CN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#74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B637B4D-DEC0-D8F9-D279-9AD2C084C075}"/>
              </a:ext>
            </a:extLst>
          </p:cNvPr>
          <p:cNvGrpSpPr/>
          <p:nvPr/>
        </p:nvGrpSpPr>
        <p:grpSpPr>
          <a:xfrm>
            <a:off x="2379418" y="3029644"/>
            <a:ext cx="2340000" cy="3630541"/>
            <a:chOff x="3599132" y="-74540"/>
            <a:chExt cx="2626270" cy="3630541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FDD9B533-E784-CC37-E9DB-1111A236E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89" t="13333" r="31432" b="1476"/>
            <a:stretch>
              <a:fillRect/>
            </a:stretch>
          </p:blipFill>
          <p:spPr>
            <a:xfrm>
              <a:off x="3600231" y="-29599"/>
              <a:ext cx="2625171" cy="3585600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A324023-ECCB-2D88-6EF1-D0A9351C1E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9132" y="-74540"/>
              <a:ext cx="11354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zh-CN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#75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37FA4F6-5309-3444-CB27-4973C81C0F2A}"/>
              </a:ext>
            </a:extLst>
          </p:cNvPr>
          <p:cNvGrpSpPr/>
          <p:nvPr/>
        </p:nvGrpSpPr>
        <p:grpSpPr>
          <a:xfrm>
            <a:off x="4837051" y="3002402"/>
            <a:ext cx="2340000" cy="3657783"/>
            <a:chOff x="6364327" y="0"/>
            <a:chExt cx="2703711" cy="3657783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20F8A2E6-8DD3-682C-1EBE-6A5E3F9C2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21" t="5937" r="27625" b="3960"/>
            <a:stretch>
              <a:fillRect/>
            </a:stretch>
          </p:blipFill>
          <p:spPr>
            <a:xfrm>
              <a:off x="6364327" y="57783"/>
              <a:ext cx="2703711" cy="3600000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191B867-3526-50E6-F377-E517323CB1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97297" y="0"/>
              <a:ext cx="11354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zh-CN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#76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6E45747-A5E9-2E01-4099-5165E8D1116C}"/>
              </a:ext>
            </a:extLst>
          </p:cNvPr>
          <p:cNvGrpSpPr/>
          <p:nvPr/>
        </p:nvGrpSpPr>
        <p:grpSpPr>
          <a:xfrm>
            <a:off x="7289246" y="3002402"/>
            <a:ext cx="2340000" cy="3654447"/>
            <a:chOff x="98188" y="3099350"/>
            <a:chExt cx="2637513" cy="3654447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F6CBE2F8-4863-2E77-F7BA-F32AE2C83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02" t="10391" r="25049" b="3256"/>
            <a:stretch>
              <a:fillRect/>
            </a:stretch>
          </p:blipFill>
          <p:spPr>
            <a:xfrm>
              <a:off x="98188" y="3153797"/>
              <a:ext cx="2637513" cy="3600000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0BA9B601-0315-5ED7-FA6C-08BAF0D1E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188" y="3099350"/>
              <a:ext cx="11354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zh-CN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#78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E478039-337A-2B6F-C093-AA395A84A36B}"/>
              </a:ext>
            </a:extLst>
          </p:cNvPr>
          <p:cNvGrpSpPr/>
          <p:nvPr/>
        </p:nvGrpSpPr>
        <p:grpSpPr>
          <a:xfrm>
            <a:off x="9737569" y="3055990"/>
            <a:ext cx="2340000" cy="3600859"/>
            <a:chOff x="2976876" y="3159396"/>
            <a:chExt cx="2598095" cy="3600859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D4E50EE8-31BF-CC2D-B568-805FCDF84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17" t="10251" r="24557" b="5639"/>
            <a:stretch>
              <a:fillRect/>
            </a:stretch>
          </p:blipFill>
          <p:spPr>
            <a:xfrm>
              <a:off x="2976876" y="3160255"/>
              <a:ext cx="2598095" cy="3600000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73DB0D9A-6515-8A36-25DE-D8AC708CC9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9832" y="3159396"/>
              <a:ext cx="11354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zh-CN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#80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4294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37055-EDB7-3387-D596-A4DF00254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E89E5F2-0D12-72BF-79D9-58C81CF82487}"/>
              </a:ext>
            </a:extLst>
          </p:cNvPr>
          <p:cNvSpPr txBox="1"/>
          <p:nvPr/>
        </p:nvSpPr>
        <p:spPr>
          <a:xfrm>
            <a:off x="3208" y="53984"/>
            <a:ext cx="91440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四、小结与展望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4" name="组合 47160">
            <a:extLst>
              <a:ext uri="{FF2B5EF4-FFF2-40B4-BE49-F238E27FC236}">
                <a16:creationId xmlns:a16="http://schemas.microsoft.com/office/drawing/2014/main" id="{E8539137-5360-D89A-FA6D-DC7597A81A75}"/>
              </a:ext>
            </a:extLst>
          </p:cNvPr>
          <p:cNvGrpSpPr/>
          <p:nvPr/>
        </p:nvGrpSpPr>
        <p:grpSpPr>
          <a:xfrm>
            <a:off x="233396" y="160388"/>
            <a:ext cx="266700" cy="444500"/>
            <a:chOff x="101600" y="433388"/>
            <a:chExt cx="296863" cy="33972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E196A51-C0D3-EAF2-7E0D-86382E422B61}"/>
                </a:ext>
              </a:extLst>
            </p:cNvPr>
            <p:cNvSpPr/>
            <p:nvPr/>
          </p:nvSpPr>
          <p:spPr>
            <a:xfrm>
              <a:off x="101600" y="433388"/>
              <a:ext cx="127227" cy="3397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60F83FB-F673-F88E-C9AA-2D4DC711CD7C}"/>
                </a:ext>
              </a:extLst>
            </p:cNvPr>
            <p:cNvSpPr/>
            <p:nvPr/>
          </p:nvSpPr>
          <p:spPr>
            <a:xfrm>
              <a:off x="269468" y="433388"/>
              <a:ext cx="128995" cy="257220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134B53E7-C46C-2CB5-D2C4-A94F7A288870}"/>
              </a:ext>
            </a:extLst>
          </p:cNvPr>
          <p:cNvSpPr txBox="1"/>
          <p:nvPr/>
        </p:nvSpPr>
        <p:spPr>
          <a:xfrm>
            <a:off x="602806" y="81668"/>
            <a:ext cx="8544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、主要任务拆解及分工（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SIPAT+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北大）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E9D3ADBE-0AEB-3B0A-7A9E-9B18E218A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1388" y="6492884"/>
            <a:ext cx="2057400" cy="365125"/>
          </a:xfrm>
        </p:spPr>
        <p:txBody>
          <a:bodyPr/>
          <a:lstStyle/>
          <a:p>
            <a:fld id="{B8003F57-AD2B-43D4-94F1-6668EFA6A5C6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0862073-AB88-E7EF-D2B3-DD2F5851C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4"/>
          <a:stretch>
            <a:fillRect/>
          </a:stretch>
        </p:blipFill>
        <p:spPr>
          <a:xfrm>
            <a:off x="0" y="814915"/>
            <a:ext cx="12192000" cy="536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25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B01A664B-9A17-83C6-9925-58785EEDD1B7}"/>
              </a:ext>
            </a:extLst>
          </p:cNvPr>
          <p:cNvSpPr/>
          <p:nvPr/>
        </p:nvSpPr>
        <p:spPr>
          <a:xfrm>
            <a:off x="953589" y="5834018"/>
            <a:ext cx="10284821" cy="6063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E20DD06-B21C-16E6-2D88-8CB9244D3E6C}"/>
              </a:ext>
            </a:extLst>
          </p:cNvPr>
          <p:cNvSpPr/>
          <p:nvPr/>
        </p:nvSpPr>
        <p:spPr>
          <a:xfrm>
            <a:off x="984069" y="4450080"/>
            <a:ext cx="10284821" cy="10399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0D3673F-04FA-5851-6431-497DC790BAF7}"/>
              </a:ext>
            </a:extLst>
          </p:cNvPr>
          <p:cNvSpPr/>
          <p:nvPr/>
        </p:nvSpPr>
        <p:spPr>
          <a:xfrm>
            <a:off x="984068" y="3111277"/>
            <a:ext cx="10284821" cy="9861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2466A0F-A563-9A06-EBD5-64D695474154}"/>
              </a:ext>
            </a:extLst>
          </p:cNvPr>
          <p:cNvSpPr/>
          <p:nvPr/>
        </p:nvSpPr>
        <p:spPr>
          <a:xfrm>
            <a:off x="984069" y="1254034"/>
            <a:ext cx="10284821" cy="14891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02806" y="785723"/>
            <a:ext cx="10861061" cy="5577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2026</a:t>
            </a:r>
            <a:r>
              <a:rPr kumimoji="1"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年</a:t>
            </a:r>
            <a:endParaRPr kumimoji="1" lang="en-US" altLang="zh-CN" sz="20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20090" lvl="1" indent="-406400">
              <a:lnSpc>
                <a:spcPct val="150000"/>
              </a:lnSpc>
              <a:buClr>
                <a:schemeClr val="tx1"/>
              </a:buClr>
              <a:buSzPct val="100000"/>
              <a:buFont typeface="System Font Regular"/>
              <a:buChar char="—"/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完成晶体组分设计，抑制发光慢分量，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将有效衰减加速至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 ns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以内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20090" lvl="1" indent="-406400">
              <a:lnSpc>
                <a:spcPct val="150000"/>
              </a:lnSpc>
              <a:buClr>
                <a:schemeClr val="tx1"/>
              </a:buClr>
              <a:buSzPct val="100000"/>
              <a:buFont typeface="System Font Regular"/>
              <a:buChar char="—"/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</a:t>
            </a:r>
            <a:r>
              <a:rPr kumimoji="1"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#48</a:t>
            </a:r>
            <a:r>
              <a:rPr kumimoji="1"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组分</a:t>
            </a:r>
            <a:r>
              <a:rPr kumimoji="1"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为主要研究对象</a:t>
            </a:r>
            <a:r>
              <a:rPr kumimoji="1"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，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开展晶体热学性能参数测试，研究晶体生长过程中的传热传质行为，优化生长工艺，制备出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Φ50mm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以上大尺寸晶棒</a:t>
            </a:r>
            <a:r>
              <a:rPr kumimoji="1"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。</a:t>
            </a:r>
            <a:endParaRPr kumimoji="1"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2027</a:t>
            </a:r>
            <a:r>
              <a:rPr kumimoji="1"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年</a:t>
            </a:r>
            <a:endParaRPr kumimoji="1" lang="en-US" altLang="zh-CN" sz="20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20090" lvl="1" indent="-406400">
              <a:lnSpc>
                <a:spcPct val="150000"/>
              </a:lnSpc>
              <a:buClr>
                <a:schemeClr val="tx1"/>
              </a:buClr>
              <a:buSzPct val="100000"/>
              <a:buFont typeface="System Font Regular"/>
              <a:buChar char="—"/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研究高辐照剂量条件下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GAGG:Ce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晶体的辐射损伤行为，制定有效抗辐照策略；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20090" lvl="1" indent="-406400">
              <a:lnSpc>
                <a:spcPct val="150000"/>
              </a:lnSpc>
              <a:buClr>
                <a:schemeClr val="tx1"/>
              </a:buClr>
              <a:buSzPct val="100000"/>
              <a:buFont typeface="System Font Regular"/>
              <a:buChar char="—"/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基于</a:t>
            </a:r>
            <a:r>
              <a:rPr kumimoji="1"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新组分配比（</a:t>
            </a:r>
            <a:r>
              <a:rPr kumimoji="1"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衰减时间小于</a:t>
            </a:r>
            <a:r>
              <a:rPr kumimoji="1"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10ns</a:t>
            </a:r>
            <a:r>
              <a:rPr kumimoji="1"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）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开展大尺寸晶棒生长工艺优化。</a:t>
            </a:r>
            <a:endParaRPr kumimoji="1" lang="en-US" altLang="zh-CN" sz="20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2028</a:t>
            </a:r>
            <a:r>
              <a:rPr kumimoji="1"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年</a:t>
            </a:r>
            <a:endParaRPr kumimoji="1" lang="en-US" altLang="zh-CN" sz="20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20090" lvl="1" indent="-406400">
              <a:lnSpc>
                <a:spcPct val="150000"/>
              </a:lnSpc>
              <a:buClr>
                <a:schemeClr val="tx1"/>
              </a:buClr>
              <a:buSzPct val="100000"/>
              <a:buFont typeface="System Font Regular"/>
              <a:buChar char="—"/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完成耐辐射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GAGG:Ce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晶体的完全生长；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20090" lvl="1" indent="-406400">
              <a:lnSpc>
                <a:spcPct val="150000"/>
              </a:lnSpc>
              <a:buClr>
                <a:schemeClr val="tx1"/>
              </a:buClr>
              <a:buSzPct val="100000"/>
              <a:buFont typeface="System Font Regular"/>
              <a:buChar char="—"/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完成新组分大尺寸晶棒生长工艺优化。</a:t>
            </a:r>
            <a:endParaRPr kumimoji="1" lang="en-US" altLang="zh-CN" sz="20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2029</a:t>
            </a:r>
            <a:r>
              <a:rPr kumimoji="1"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年</a:t>
            </a:r>
            <a:endParaRPr kumimoji="1" lang="en-US" altLang="zh-CN" sz="20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20090" lvl="1" indent="-406400">
              <a:lnSpc>
                <a:spcPct val="150000"/>
              </a:lnSpc>
              <a:buClr>
                <a:schemeClr val="tx1"/>
              </a:buClr>
              <a:buSzPct val="100000"/>
              <a:buFont typeface="System Font Regular"/>
              <a:buChar char="—"/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实现均匀性优异的大尺寸晶体的生长。</a:t>
            </a:r>
            <a:endParaRPr kumimoji="1" lang="en-US" altLang="zh-CN" sz="20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08" y="53984"/>
            <a:ext cx="91440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四、小结与展望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4" name="组合 47160"/>
          <p:cNvGrpSpPr/>
          <p:nvPr/>
        </p:nvGrpSpPr>
        <p:grpSpPr>
          <a:xfrm>
            <a:off x="233396" y="160388"/>
            <a:ext cx="266700" cy="444500"/>
            <a:chOff x="101600" y="433388"/>
            <a:chExt cx="296863" cy="339725"/>
          </a:xfrm>
        </p:grpSpPr>
        <p:sp>
          <p:nvSpPr>
            <p:cNvPr id="5" name="矩形 4"/>
            <p:cNvSpPr/>
            <p:nvPr/>
          </p:nvSpPr>
          <p:spPr>
            <a:xfrm>
              <a:off x="101600" y="433388"/>
              <a:ext cx="127227" cy="3397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69468" y="433388"/>
              <a:ext cx="128995" cy="257220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02806" y="81668"/>
            <a:ext cx="8544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、年度研究内容及整体进度规划（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SIPAT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10131388" y="6492884"/>
            <a:ext cx="2057400" cy="365125"/>
          </a:xfrm>
        </p:spPr>
        <p:txBody>
          <a:bodyPr/>
          <a:lstStyle/>
          <a:p>
            <a:fld id="{B8003F57-AD2B-43D4-94F1-6668EFA6A5C6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08" y="53984"/>
            <a:ext cx="91440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四、小结与展望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4" name="组合 47160"/>
          <p:cNvGrpSpPr/>
          <p:nvPr/>
        </p:nvGrpSpPr>
        <p:grpSpPr>
          <a:xfrm>
            <a:off x="233396" y="160388"/>
            <a:ext cx="266700" cy="444500"/>
            <a:chOff x="101600" y="433388"/>
            <a:chExt cx="296863" cy="339725"/>
          </a:xfrm>
        </p:grpSpPr>
        <p:sp>
          <p:nvSpPr>
            <p:cNvPr id="5" name="矩形 4"/>
            <p:cNvSpPr/>
            <p:nvPr/>
          </p:nvSpPr>
          <p:spPr>
            <a:xfrm>
              <a:off x="101600" y="433388"/>
              <a:ext cx="127227" cy="3397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69468" y="433388"/>
              <a:ext cx="128995" cy="257220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02806" y="81668"/>
            <a:ext cx="8544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2026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年工作具体思路及安排（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SIPAT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10131388" y="6492884"/>
            <a:ext cx="2057400" cy="365125"/>
          </a:xfrm>
        </p:spPr>
        <p:txBody>
          <a:bodyPr/>
          <a:lstStyle/>
          <a:p>
            <a:fld id="{B8003F57-AD2B-43D4-94F1-6668EFA6A5C6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3396" y="1194828"/>
            <a:ext cx="11425187" cy="3269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kumimoji="1"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、</a:t>
            </a:r>
            <a:r>
              <a:rPr kumimoji="1"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Ce/Mg</a:t>
            </a:r>
            <a:r>
              <a:rPr kumimoji="1"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离子掺杂浓度、</a:t>
            </a:r>
            <a:r>
              <a:rPr kumimoji="1"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Ga/Al</a:t>
            </a:r>
            <a:r>
              <a:rPr kumimoji="1"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比例</a:t>
            </a:r>
            <a:r>
              <a:rPr kumimoji="1" lang="zh-CN" alt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调控</a:t>
            </a:r>
            <a:r>
              <a:rPr kumimoji="1" lang="zh-CN" alt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（测试内容：光产额、衰减时间、透过率、衰减长度、辐照损伤）；</a:t>
            </a:r>
            <a:endParaRPr kumimoji="1" lang="en-US" altLang="zh-CN" sz="200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1" lang="zh-CN" alt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、点缺陷及发光机理研究</a:t>
            </a:r>
            <a:r>
              <a:rPr kumimoji="1" lang="zh-CN" alt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（测试内容：</a:t>
            </a:r>
            <a:r>
              <a:rPr kumimoji="1" lang="en-US" altLang="zh-CN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XRD</a:t>
            </a:r>
            <a:r>
              <a:rPr kumimoji="1" lang="zh-CN" alt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GDMS</a:t>
            </a:r>
            <a:r>
              <a:rPr kumimoji="1" lang="zh-CN" alt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TSL</a:t>
            </a:r>
            <a:r>
              <a:rPr kumimoji="1" lang="zh-CN" alt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kumimoji="1" lang="en-US" altLang="zh-CN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PL &amp;RL</a:t>
            </a:r>
            <a:r>
              <a:rPr kumimoji="1" lang="zh-CN" alt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kumimoji="1" lang="zh-CN" alt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吸收光谱、</a:t>
            </a:r>
            <a:r>
              <a:rPr kumimoji="1" lang="zh-CN" alt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电子自旋共振、泵浦探针技术）；</a:t>
            </a:r>
            <a:endParaRPr kumimoji="1" lang="en-US" altLang="zh-CN" sz="200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1" lang="zh-CN" alt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、热学性能测试及理论计算</a:t>
            </a:r>
            <a:r>
              <a:rPr kumimoji="1" lang="zh-CN" alt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（测试内容： 密度、比热容、热导率、表面发射率、热膨胀系数、</a:t>
            </a:r>
            <a:r>
              <a:rPr kumimoji="1" lang="zh-CN" alt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熔体粘度、熔点、表面张力系数、</a:t>
            </a:r>
            <a:r>
              <a:rPr kumimoji="1" lang="zh-CN" alt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化学势、熔化焓、相图等）；</a:t>
            </a:r>
            <a:endParaRPr kumimoji="1" lang="en-US" altLang="zh-CN" sz="200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1" lang="zh-CN" alt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、热场仿真及生长工艺研究</a:t>
            </a:r>
            <a:r>
              <a:rPr kumimoji="1" lang="zh-CN" alt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kumimoji="1" lang="zh-CN" alt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传热传质仿真、</a:t>
            </a:r>
            <a:r>
              <a:rPr kumimoji="1" lang="zh-CN" alt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热场结构、关键生长参数）。</a:t>
            </a:r>
            <a:endParaRPr kumimoji="1" lang="en-US" altLang="zh-CN" sz="200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3396" y="5004195"/>
            <a:ext cx="11425187" cy="1476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kumimoji="1"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、</a:t>
            </a:r>
            <a:r>
              <a:rPr kumimoji="1"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小坩埚</a:t>
            </a:r>
            <a:r>
              <a:rPr kumimoji="1"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~</a:t>
            </a:r>
            <a:r>
              <a:rPr kumimoji="1" lang="el-GR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Φ</a:t>
            </a:r>
            <a:r>
              <a:rPr kumimoji="1"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45</a:t>
            </a:r>
            <a:r>
              <a:rPr kumimoji="1" lang="el-GR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1"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mm × 110mm</a:t>
            </a:r>
            <a:r>
              <a:rPr kumimoji="1"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，新组分（</a:t>
            </a:r>
            <a:r>
              <a:rPr kumimoji="1"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Ce/Mg</a:t>
            </a:r>
            <a:r>
              <a:rPr kumimoji="1"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离子掺杂浓度、</a:t>
            </a:r>
            <a:r>
              <a:rPr kumimoji="1"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Ga/Al</a:t>
            </a:r>
            <a:r>
              <a:rPr kumimoji="1"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比例），性能极限及发光机理研究，</a:t>
            </a:r>
            <a:r>
              <a:rPr kumimoji="1"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10+</a:t>
            </a:r>
            <a:r>
              <a:rPr kumimoji="1"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炉</a:t>
            </a:r>
            <a:r>
              <a:rPr kumimoji="1"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，完成衰减时间＜</a:t>
            </a:r>
            <a:r>
              <a:rPr kumimoji="1"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10 ns</a:t>
            </a:r>
            <a:r>
              <a:rPr kumimoji="1"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组分设计；</a:t>
            </a:r>
            <a:endParaRPr kumimoji="1" lang="en-US" altLang="zh-CN" sz="20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kumimoji="1"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、</a:t>
            </a:r>
            <a:r>
              <a:rPr kumimoji="1"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大坩埚</a:t>
            </a:r>
            <a:r>
              <a:rPr kumimoji="1"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≥</a:t>
            </a:r>
            <a:r>
              <a:rPr kumimoji="1" lang="el-GR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Φ</a:t>
            </a:r>
            <a:r>
              <a:rPr kumimoji="1"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50</a:t>
            </a:r>
            <a:r>
              <a:rPr kumimoji="1" lang="el-GR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1"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mm × 110mm</a:t>
            </a:r>
            <a:r>
              <a:rPr kumimoji="1"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，</a:t>
            </a:r>
            <a:r>
              <a:rPr kumimoji="1"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#48</a:t>
            </a:r>
            <a:r>
              <a:rPr kumimoji="1"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组分，解决大尺寸及均匀性生长问题，</a:t>
            </a:r>
            <a:r>
              <a:rPr kumimoji="1"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~10</a:t>
            </a:r>
            <a:r>
              <a:rPr kumimoji="1"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炉</a:t>
            </a:r>
            <a:r>
              <a:rPr kumimoji="1"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。</a:t>
            </a:r>
            <a:endParaRPr kumimoji="1" lang="en-US" altLang="zh-CN" sz="20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8285" y="762271"/>
            <a:ext cx="2172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研究工作安排：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33680" y="4566202"/>
            <a:ext cx="2172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实验安排：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B2C56-C826-EE7C-7263-C155AF6F3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E260C74-56D0-1DB9-F632-2918F7C0707F}"/>
              </a:ext>
            </a:extLst>
          </p:cNvPr>
          <p:cNvSpPr txBox="1"/>
          <p:nvPr/>
        </p:nvSpPr>
        <p:spPr>
          <a:xfrm>
            <a:off x="3208" y="53984"/>
            <a:ext cx="91440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四、小结与展望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4" name="组合 47160">
            <a:extLst>
              <a:ext uri="{FF2B5EF4-FFF2-40B4-BE49-F238E27FC236}">
                <a16:creationId xmlns:a16="http://schemas.microsoft.com/office/drawing/2014/main" id="{EBA04E57-6892-54E1-F50A-17E3409B5D72}"/>
              </a:ext>
            </a:extLst>
          </p:cNvPr>
          <p:cNvGrpSpPr/>
          <p:nvPr/>
        </p:nvGrpSpPr>
        <p:grpSpPr>
          <a:xfrm>
            <a:off x="233396" y="160388"/>
            <a:ext cx="266700" cy="444500"/>
            <a:chOff x="101600" y="433388"/>
            <a:chExt cx="296863" cy="33972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B0FD493-A614-A747-CFE4-432D2C24948A}"/>
                </a:ext>
              </a:extLst>
            </p:cNvPr>
            <p:cNvSpPr/>
            <p:nvPr/>
          </p:nvSpPr>
          <p:spPr>
            <a:xfrm>
              <a:off x="101600" y="433388"/>
              <a:ext cx="127227" cy="3397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669D15A-5324-E990-14ED-DE269B505595}"/>
                </a:ext>
              </a:extLst>
            </p:cNvPr>
            <p:cNvSpPr/>
            <p:nvPr/>
          </p:nvSpPr>
          <p:spPr>
            <a:xfrm>
              <a:off x="269468" y="433388"/>
              <a:ext cx="128995" cy="257220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EEF5EAFF-21FD-D064-13CA-DEE8A6EECF40}"/>
              </a:ext>
            </a:extLst>
          </p:cNvPr>
          <p:cNvSpPr txBox="1"/>
          <p:nvPr/>
        </p:nvSpPr>
        <p:spPr>
          <a:xfrm>
            <a:off x="602806" y="81668"/>
            <a:ext cx="8544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、热学性能测试计划及需求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4C36D836-3EB9-AC26-7638-2C10FEE8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1388" y="6492884"/>
            <a:ext cx="2057400" cy="365125"/>
          </a:xfrm>
        </p:spPr>
        <p:txBody>
          <a:bodyPr/>
          <a:lstStyle/>
          <a:p>
            <a:fld id="{B8003F57-AD2B-43D4-94F1-6668EFA6A5C6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268BE47-107A-C39F-C305-AFA520669213}"/>
              </a:ext>
            </a:extLst>
          </p:cNvPr>
          <p:cNvSpPr txBox="1"/>
          <p:nvPr/>
        </p:nvSpPr>
        <p:spPr>
          <a:xfrm>
            <a:off x="233680" y="4496533"/>
            <a:ext cx="21723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实验安排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B0A09976-E3FC-C985-4004-D24A9AC05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459426"/>
              </p:ext>
            </p:extLst>
          </p:nvPr>
        </p:nvGraphicFramePr>
        <p:xfrm>
          <a:off x="146879" y="1139373"/>
          <a:ext cx="11898241" cy="509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969">
                  <a:extLst>
                    <a:ext uri="{9D8B030D-6E8A-4147-A177-3AD203B41FA5}">
                      <a16:colId xmlns:a16="http://schemas.microsoft.com/office/drawing/2014/main" val="3505678741"/>
                    </a:ext>
                  </a:extLst>
                </a:gridCol>
                <a:gridCol w="1001816">
                  <a:extLst>
                    <a:ext uri="{9D8B030D-6E8A-4147-A177-3AD203B41FA5}">
                      <a16:colId xmlns:a16="http://schemas.microsoft.com/office/drawing/2014/main" val="2254017984"/>
                    </a:ext>
                  </a:extLst>
                </a:gridCol>
                <a:gridCol w="1846274">
                  <a:extLst>
                    <a:ext uri="{9D8B030D-6E8A-4147-A177-3AD203B41FA5}">
                      <a16:colId xmlns:a16="http://schemas.microsoft.com/office/drawing/2014/main" val="1812530487"/>
                    </a:ext>
                  </a:extLst>
                </a:gridCol>
                <a:gridCol w="1599055">
                  <a:extLst>
                    <a:ext uri="{9D8B030D-6E8A-4147-A177-3AD203B41FA5}">
                      <a16:colId xmlns:a16="http://schemas.microsoft.com/office/drawing/2014/main" val="3402187354"/>
                    </a:ext>
                  </a:extLst>
                </a:gridCol>
                <a:gridCol w="2432957">
                  <a:extLst>
                    <a:ext uri="{9D8B030D-6E8A-4147-A177-3AD203B41FA5}">
                      <a16:colId xmlns:a16="http://schemas.microsoft.com/office/drawing/2014/main" val="1354130597"/>
                    </a:ext>
                  </a:extLst>
                </a:gridCol>
                <a:gridCol w="2353110">
                  <a:extLst>
                    <a:ext uri="{9D8B030D-6E8A-4147-A177-3AD203B41FA5}">
                      <a16:colId xmlns:a16="http://schemas.microsoft.com/office/drawing/2014/main" val="2088326096"/>
                    </a:ext>
                  </a:extLst>
                </a:gridCol>
                <a:gridCol w="948060">
                  <a:extLst>
                    <a:ext uri="{9D8B030D-6E8A-4147-A177-3AD203B41FA5}">
                      <a16:colId xmlns:a16="http://schemas.microsoft.com/office/drawing/2014/main" val="931269802"/>
                    </a:ext>
                  </a:extLst>
                </a:gridCol>
              </a:tblGrid>
              <a:tr h="406036"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测试项目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样品形态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测试方法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需求参数温度范围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测试温度范围及测试点位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理论计算外推范围（需北大支撑）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测试机构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968016"/>
                  </a:ext>
                </a:extLst>
              </a:tr>
              <a:tr h="568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密度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density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zh-CN" altLang="en-US" sz="12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已有</a:t>
                      </a:r>
                      <a:r>
                        <a:rPr lang="en-US" altLang="zh-CN" sz="12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#48</a:t>
                      </a:r>
                      <a:r>
                        <a:rPr lang="zh-CN" altLang="zh-CN" sz="12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组分</a:t>
                      </a:r>
                      <a:r>
                        <a:rPr lang="zh-CN" altLang="en-US" sz="12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数据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晶体和熔体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25~2000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℃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晶体在常温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~25℃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，其他温度待定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晶体在常温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-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熔点范围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熔体在熔点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-2000℃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范围</a:t>
                      </a:r>
                      <a:endParaRPr lang="zh-CN" altLang="en-US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自测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565954"/>
                  </a:ext>
                </a:extLst>
              </a:tr>
              <a:tr h="568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比热容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specific heat</a:t>
                      </a:r>
                      <a:endParaRPr lang="zh-CN" altLang="zh-CN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晶体和熔体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差示扫描量热法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200~2000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℃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晶体可测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300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400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600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700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800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900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1000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共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个温度点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晶体在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1000℃-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熔点范围</a:t>
                      </a:r>
                    </a:p>
                    <a:p>
                      <a:r>
                        <a:rPr lang="zh-CN" altLang="en-US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熔体在熔点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-2000℃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范围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重庆大学等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450061"/>
                  </a:ext>
                </a:extLst>
              </a:tr>
              <a:tr h="568450">
                <a:tc>
                  <a:txBody>
                    <a:bodyPr/>
                    <a:lstStyle/>
                    <a:p>
                      <a:r>
                        <a:rPr lang="zh-CN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热导率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Thermal conductivity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晶体和熔体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激光闪射法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200~2000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℃</a:t>
                      </a:r>
                    </a:p>
                    <a:p>
                      <a:endParaRPr lang="zh-CN" altLang="en-US" sz="12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晶体可测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300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400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600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700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800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900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1000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共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个温度点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晶体在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1000℃-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熔点范围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CN" altLang="en-US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熔体在熔点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-2000℃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范围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重庆大学等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105870"/>
                  </a:ext>
                </a:extLst>
              </a:tr>
              <a:tr h="568450">
                <a:tc>
                  <a:txBody>
                    <a:bodyPr/>
                    <a:lstStyle/>
                    <a:p>
                      <a:r>
                        <a:rPr lang="zh-CN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表面发射率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emissivity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晶体和熔体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半球积分法、光谱测量法、量热法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常温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~2000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℃</a:t>
                      </a:r>
                    </a:p>
                    <a:p>
                      <a:endParaRPr lang="zh-CN" altLang="en-US" sz="12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咨询外协机构后确定</a:t>
                      </a:r>
                      <a:endParaRPr lang="zh-CN" sz="12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晶体在常温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-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熔点范围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CN" altLang="en-US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熔体在熔点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-2000℃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范围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12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未询</a:t>
                      </a:r>
                      <a:endParaRPr lang="zh-CN" altLang="en-US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796554"/>
                  </a:ext>
                </a:extLst>
              </a:tr>
              <a:tr h="568450">
                <a:tc>
                  <a:txBody>
                    <a:bodyPr/>
                    <a:lstStyle/>
                    <a:p>
                      <a:r>
                        <a:rPr lang="zh-CN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动态粘性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dynamic viscosity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熔体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旋转法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熔点附近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熔点附近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_</a:t>
                      </a:r>
                      <a:endParaRPr lang="en-US" altLang="zh-CN" sz="12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自测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29864"/>
                  </a:ext>
                </a:extLst>
              </a:tr>
              <a:tr h="568450">
                <a:tc>
                  <a:txBody>
                    <a:bodyPr/>
                    <a:lstStyle/>
                    <a:p>
                      <a:r>
                        <a:rPr lang="zh-CN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热膨胀系数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thermal expansion coefficient 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晶体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直接测量法、热机械分析法、光学干涉法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25℃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~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熔点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咨询外协机构后确定</a:t>
                      </a:r>
                      <a:endParaRPr lang="zh-CN" sz="12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晶体在常温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-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熔点范围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12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未询</a:t>
                      </a:r>
                      <a:endParaRPr lang="zh-CN" altLang="en-US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557111"/>
                  </a:ext>
                </a:extLst>
              </a:tr>
              <a:tr h="568450">
                <a:tc>
                  <a:txBody>
                    <a:bodyPr/>
                    <a:lstStyle/>
                    <a:p>
                      <a:r>
                        <a:rPr lang="zh-CN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熔点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melting point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zh-CN" altLang="en-US" sz="12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已有</a:t>
                      </a:r>
                      <a:r>
                        <a:rPr lang="en-US" altLang="zh-CN" sz="12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#48</a:t>
                      </a:r>
                      <a:r>
                        <a:rPr lang="zh-CN" altLang="zh-CN" sz="12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组分</a:t>
                      </a:r>
                      <a:r>
                        <a:rPr lang="zh-CN" altLang="en-US" sz="12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数据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晶体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熔点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_</a:t>
                      </a:r>
                      <a:endParaRPr lang="en-US" altLang="zh-CN" sz="12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自测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463616"/>
                  </a:ext>
                </a:extLst>
              </a:tr>
              <a:tr h="568450">
                <a:tc>
                  <a:txBody>
                    <a:bodyPr/>
                    <a:lstStyle/>
                    <a:p>
                      <a:r>
                        <a:rPr lang="zh-CN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表面张力系数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surface tension coefficient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熔体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拉脱张力法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熔点附近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熔点附近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_</a:t>
                      </a:r>
                      <a:endParaRPr lang="en-US" altLang="zh-CN" sz="12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自测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81041"/>
                  </a:ext>
                </a:extLst>
              </a:tr>
            </a:tbl>
          </a:graphicData>
        </a:graphic>
      </p:graphicFrame>
      <p:sp>
        <p:nvSpPr>
          <p:cNvPr id="14" name="文本框 13">
            <a:extLst>
              <a:ext uri="{FF2B5EF4-FFF2-40B4-BE49-F238E27FC236}">
                <a16:creationId xmlns:a16="http://schemas.microsoft.com/office/drawing/2014/main" id="{C20610B6-8A3E-6895-3C17-65CFC6E069D2}"/>
              </a:ext>
            </a:extLst>
          </p:cNvPr>
          <p:cNvSpPr txBox="1"/>
          <p:nvPr/>
        </p:nvSpPr>
        <p:spPr>
          <a:xfrm>
            <a:off x="347696" y="6277440"/>
            <a:ext cx="8643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注：以上晶体参数低温下易测试，咨询外协厂家时尽量覆盖高温段，更高温度下的参数需理论计算与推导</a:t>
            </a:r>
          </a:p>
          <a:p>
            <a:pPr lvl="0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以上熔体参数不易测试，需理论计算与推导</a:t>
            </a:r>
            <a:endParaRPr kumimoji="1" lang="en-US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3EACCC-8F06-52EE-A77F-950E5A0BF1AB}"/>
              </a:ext>
            </a:extLst>
          </p:cNvPr>
          <p:cNvSpPr txBox="1"/>
          <p:nvPr/>
        </p:nvSpPr>
        <p:spPr>
          <a:xfrm>
            <a:off x="0" y="536117"/>
            <a:ext cx="12192000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新组分</a:t>
            </a:r>
            <a:r>
              <a:rPr kumimoji="1" lang="zh-CN" alt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：不同</a:t>
            </a:r>
            <a:r>
              <a:rPr kumimoji="1" lang="en-US" altLang="zh-CN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Ce,</a:t>
            </a:r>
            <a:r>
              <a:rPr kumimoji="1" lang="zh-CN" alt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Mg</a:t>
            </a:r>
            <a:r>
              <a:rPr kumimoji="1" lang="zh-CN" alt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离子掺杂浓度下热学参数变化；</a:t>
            </a:r>
            <a:r>
              <a:rPr kumimoji="1" lang="zh-CN" alt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大尺寸</a:t>
            </a:r>
            <a:r>
              <a:rPr kumimoji="1" lang="zh-CN" alt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dirty="0"/>
              <a:t>#48</a:t>
            </a:r>
            <a:r>
              <a:rPr lang="zh-CN" altLang="zh-CN" sz="2400" dirty="0"/>
              <a:t>组分</a:t>
            </a:r>
            <a:r>
              <a:rPr lang="zh-CN" altLang="en-US" sz="2400" dirty="0"/>
              <a:t>热学参数。</a:t>
            </a:r>
            <a:endParaRPr kumimoji="1" lang="en-US" altLang="zh-CN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61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7854E-2E6E-120F-8E11-575B3EFD1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7A9DB49-76A0-261F-4B60-9C41B780D39F}"/>
              </a:ext>
            </a:extLst>
          </p:cNvPr>
          <p:cNvSpPr txBox="1"/>
          <p:nvPr/>
        </p:nvSpPr>
        <p:spPr>
          <a:xfrm>
            <a:off x="3208" y="53984"/>
            <a:ext cx="91440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四、小结与展望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4" name="组合 47160">
            <a:extLst>
              <a:ext uri="{FF2B5EF4-FFF2-40B4-BE49-F238E27FC236}">
                <a16:creationId xmlns:a16="http://schemas.microsoft.com/office/drawing/2014/main" id="{D6B60CF1-99BC-89A7-A584-7CE6DE49FB20}"/>
              </a:ext>
            </a:extLst>
          </p:cNvPr>
          <p:cNvGrpSpPr/>
          <p:nvPr/>
        </p:nvGrpSpPr>
        <p:grpSpPr>
          <a:xfrm>
            <a:off x="233396" y="160388"/>
            <a:ext cx="266700" cy="444500"/>
            <a:chOff x="101600" y="433388"/>
            <a:chExt cx="296863" cy="33972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A676463D-CA2D-89F5-F0E7-938A91388EA7}"/>
                </a:ext>
              </a:extLst>
            </p:cNvPr>
            <p:cNvSpPr/>
            <p:nvPr/>
          </p:nvSpPr>
          <p:spPr>
            <a:xfrm>
              <a:off x="101600" y="433388"/>
              <a:ext cx="127227" cy="3397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040EDCCA-D817-3CE3-848F-ECF5E4111F4A}"/>
                </a:ext>
              </a:extLst>
            </p:cNvPr>
            <p:cNvSpPr/>
            <p:nvPr/>
          </p:nvSpPr>
          <p:spPr>
            <a:xfrm>
              <a:off x="269468" y="433388"/>
              <a:ext cx="128995" cy="257220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818E6FD7-2CB5-967C-838F-52455DE2549C}"/>
              </a:ext>
            </a:extLst>
          </p:cNvPr>
          <p:cNvSpPr txBox="1"/>
          <p:nvPr/>
        </p:nvSpPr>
        <p:spPr>
          <a:xfrm>
            <a:off x="602806" y="81668"/>
            <a:ext cx="8544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、会议记录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53742072-0D81-C4AE-C503-7AC69350A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1388" y="6492884"/>
            <a:ext cx="2057400" cy="365125"/>
          </a:xfrm>
        </p:spPr>
        <p:txBody>
          <a:bodyPr/>
          <a:lstStyle/>
          <a:p>
            <a:fld id="{B8003F57-AD2B-43D4-94F1-6668EFA6A5C6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F266DF7-38F0-119A-B766-8AF0E14E4050}"/>
              </a:ext>
            </a:extLst>
          </p:cNvPr>
          <p:cNvSpPr txBox="1"/>
          <p:nvPr/>
        </p:nvSpPr>
        <p:spPr>
          <a:xfrm>
            <a:off x="233396" y="671225"/>
            <a:ext cx="11425187" cy="5444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1" lang="zh-CN" alt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、咨询中科院等单位是否有相关热学参数测试条件；（北大、</a:t>
            </a:r>
            <a:r>
              <a:rPr kumimoji="1" lang="en-US" altLang="zh-CN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SIPAT </a:t>
            </a:r>
            <a:r>
              <a:rPr kumimoji="1" lang="zh-CN" alt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kumimoji="1" lang="en-US" altLang="zh-CN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1" lang="zh-CN" alt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、探测器需求指标：</a:t>
            </a:r>
            <a:r>
              <a:rPr kumimoji="1" lang="en-US" altLang="zh-CN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10~15ns</a:t>
            </a:r>
            <a:r>
              <a:rPr kumimoji="1" lang="zh-CN" alt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可能满足需求，在此基础上压低长寿命成分，均匀性和衰减长度忍受范围需要考虑，需要模拟确认衰减长度有限情况下（测得衰减长度、不同排列方式的组合），通过特定排列方式，使探测器综合性能</a:t>
            </a:r>
            <a:r>
              <a:rPr kumimoji="1" lang="en-US" altLang="zh-CN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OK</a:t>
            </a:r>
            <a:r>
              <a:rPr kumimoji="1" lang="zh-CN" alt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，推得均匀性要求；（北大）</a:t>
            </a:r>
            <a:endParaRPr kumimoji="1" lang="en-US" altLang="zh-CN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1" lang="zh-CN" alt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TDR</a:t>
            </a:r>
            <a:r>
              <a:rPr kumimoji="1" lang="zh-CN" alt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今年出来，但不需要成分确定；（北大）</a:t>
            </a:r>
            <a:endParaRPr kumimoji="1" lang="en-US" altLang="zh-CN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1" lang="zh-CN" alt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、均匀性要求：</a:t>
            </a:r>
            <a:r>
              <a:rPr kumimoji="1" lang="en-US" altLang="zh-CN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10cm</a:t>
            </a:r>
            <a:r>
              <a:rPr kumimoji="1" lang="zh-CN" alt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长度光产额不均匀性不超过</a:t>
            </a:r>
            <a:r>
              <a:rPr kumimoji="1" lang="en-US" altLang="zh-CN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20%</a:t>
            </a:r>
            <a:r>
              <a:rPr kumimoji="1" lang="zh-CN" alt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，测晶棒头尾样块，跟结晶比例均匀性有关，大坩埚长小晶棒，存在</a:t>
            </a:r>
            <a:r>
              <a:rPr kumimoji="1" lang="en-US" altLang="zh-CN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Ga</a:t>
            </a:r>
            <a:r>
              <a:rPr kumimoji="1" lang="zh-CN" alt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挥发的问题，不利于结晶，只有实验测试；（</a:t>
            </a:r>
            <a:r>
              <a:rPr kumimoji="1" lang="en-US" altLang="zh-CN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SIPAT</a:t>
            </a:r>
            <a:r>
              <a:rPr kumimoji="1" lang="zh-CN" alt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kumimoji="1" lang="en-US" altLang="zh-CN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kumimoji="1" lang="zh-CN" alt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、总长度需求有可能超过</a:t>
            </a:r>
            <a:r>
              <a:rPr kumimoji="1" lang="en-US" altLang="zh-CN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15cm</a:t>
            </a:r>
            <a:r>
              <a:rPr kumimoji="1" lang="zh-CN" alt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，原来</a:t>
            </a:r>
            <a:r>
              <a:rPr kumimoji="1" lang="en-US" altLang="zh-CN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5cm</a:t>
            </a:r>
            <a:r>
              <a:rPr kumimoji="1" lang="zh-CN" alt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kumimoji="1" lang="en-US" altLang="zh-CN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10cm</a:t>
            </a:r>
            <a:r>
              <a:rPr kumimoji="1" lang="zh-CN" alt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基础上都要加长，待确认；（北大）</a:t>
            </a:r>
            <a:endParaRPr kumimoji="1" lang="en-US" altLang="zh-CN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kumimoji="1" lang="zh-CN" alt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、确认解决问题优先级：大尺寸先试一下、均匀性根据模拟结果计划；（</a:t>
            </a:r>
            <a:r>
              <a:rPr kumimoji="1" lang="en-US" altLang="zh-CN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SIPAT</a:t>
            </a:r>
            <a:r>
              <a:rPr kumimoji="1" lang="zh-CN" alt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kumimoji="1" lang="en-US" altLang="zh-CN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kumimoji="1" lang="zh-CN" alt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、辐照测试：质子辐照只能</a:t>
            </a:r>
            <a:r>
              <a:rPr kumimoji="1" lang="en-US" altLang="zh-CN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26</a:t>
            </a:r>
            <a:r>
              <a:rPr kumimoji="1" lang="zh-CN" alt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年上半年进行；调研清华核研院、西核院、中物院、中科院新疆理化所、散裂中子源辐照测试条件；（北大、</a:t>
            </a:r>
            <a:r>
              <a:rPr kumimoji="1" lang="en-US" altLang="zh-CN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SIPAT</a:t>
            </a:r>
            <a:r>
              <a:rPr kumimoji="1" lang="zh-CN" alt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）</a:t>
            </a:r>
            <a:endParaRPr kumimoji="1" lang="en-US" altLang="zh-CN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kumimoji="1" lang="zh-CN" alt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、基于</a:t>
            </a:r>
            <a:r>
              <a:rPr kumimoji="1" lang="en-US" altLang="zh-CN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#48</a:t>
            </a:r>
            <a:r>
              <a:rPr kumimoji="1" lang="zh-CN" alt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组分修改，加速至</a:t>
            </a:r>
            <a:r>
              <a:rPr kumimoji="1" lang="en-US" altLang="zh-CN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10ns</a:t>
            </a:r>
            <a:r>
              <a:rPr kumimoji="1" lang="zh-CN" alt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，同时需要将长寿命成分压低，机理研究，通过组分设计实现；（</a:t>
            </a:r>
            <a:r>
              <a:rPr kumimoji="1" lang="en-US" altLang="zh-CN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SIPAT</a:t>
            </a:r>
            <a:r>
              <a:rPr kumimoji="1" lang="zh-CN" alt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kumimoji="1" lang="en-US" altLang="zh-CN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</a:t>
            </a:r>
            <a:r>
              <a:rPr kumimoji="1" lang="zh-CN" alt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、掺杂浓度变化，会带来生长问题，需要大量实验；（</a:t>
            </a:r>
            <a:r>
              <a:rPr kumimoji="1" lang="en-US" altLang="zh-CN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SIPAT</a:t>
            </a:r>
            <a:r>
              <a:rPr kumimoji="1" lang="zh-CN" alt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kumimoji="1" lang="en-US" altLang="zh-CN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6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zhlOWY2NjMwYjY3MThhZDAwYzI0MzI2ZTI4M2Y4MWIifQ=="/>
</p:tagLst>
</file>

<file path=ppt/theme/theme1.xml><?xml version="1.0" encoding="utf-8"?>
<a:theme xmlns:a="http://schemas.openxmlformats.org/drawingml/2006/main" name="3_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结尾">
  <a:themeElements>
    <a:clrScheme name="3_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自定义设计方案">
  <a:themeElements>
    <a:clrScheme name="4_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2338</TotalTime>
  <Words>1292</Words>
  <Application>Microsoft Office PowerPoint</Application>
  <PresentationFormat>宽屏</PresentationFormat>
  <Paragraphs>145</Paragraphs>
  <Slides>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System Font Regular</vt:lpstr>
      <vt:lpstr>等线</vt:lpstr>
      <vt:lpstr>微软雅黑</vt:lpstr>
      <vt:lpstr>Arial</vt:lpstr>
      <vt:lpstr>Calibri</vt:lpstr>
      <vt:lpstr>Calibri Light</vt:lpstr>
      <vt:lpstr>Times New Roman</vt:lpstr>
      <vt:lpstr>Wingdings</vt:lpstr>
      <vt:lpstr>3_Office 主题</vt:lpstr>
      <vt:lpstr>结尾</vt:lpstr>
      <vt:lpstr>4_自定义设计方案</vt:lpstr>
      <vt:lpstr>1_Office 主题​​</vt:lpstr>
      <vt:lpstr>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xiong xiao</cp:lastModifiedBy>
  <cp:revision>1325</cp:revision>
  <dcterms:created xsi:type="dcterms:W3CDTF">2024-05-04T03:12:00Z</dcterms:created>
  <dcterms:modified xsi:type="dcterms:W3CDTF">2026-04-10T09:04:13Z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55F31F213E174B63B17586E355BFD9DF_12</vt:lpwstr>
  </property>
  <property fmtid="{D5CDD505-2E9C-101B-9397-08002B2CF9AE}" pid="3" name="KSOProductBuildVer">
    <vt:lpwstr>2052-12.1.0.24034</vt:lpwstr>
  </property>
</Properties>
</file>