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65" r:id="rId4"/>
    <p:sldId id="258" r:id="rId6"/>
    <p:sldId id="259" r:id="rId7"/>
    <p:sldId id="260" r:id="rId8"/>
    <p:sldId id="261" r:id="rId9"/>
    <p:sldId id="263" r:id="rId10"/>
    <p:sldId id="264" r:id="rId11"/>
  </p:sldIdLst>
  <p:sldSz cx="12192000" cy="6858000"/>
  <p:notesSz cx="6858000" cy="12192000"/>
  <p:custDataLst>
    <p:tags r:id="rId15"/>
  </p:custData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7" d="100"/>
          <a:sy n="97" d="100"/>
        </p:scale>
        <p:origin x="115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gs" Target="tags/tag18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sz="quarter"/>
          </p:nvPr>
        </p:nvSpPr>
        <p:spPr>
          <a:xfrm>
            <a:off x="662016" y="5242000"/>
            <a:ext cx="5296132" cy="4288909"/>
          </a:xfrm>
          <a:prstGeom prst="rect">
            <a:avLst/>
          </a:prstGeom>
        </p:spPr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sz="quarter"/>
          </p:nvPr>
        </p:nvSpPr>
        <p:spPr>
          <a:xfrm>
            <a:off x="662016" y="5242000"/>
            <a:ext cx="5296132" cy="4288909"/>
          </a:xfrm>
          <a:prstGeom prst="rect">
            <a:avLst/>
          </a:prstGeom>
        </p:spPr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sz="quarter"/>
          </p:nvPr>
        </p:nvSpPr>
        <p:spPr>
          <a:xfrm>
            <a:off x="662016" y="5242000"/>
            <a:ext cx="5296132" cy="4288909"/>
          </a:xfrm>
          <a:prstGeom prst="rect">
            <a:avLst/>
          </a:prstGeom>
        </p:spPr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sz="quarter"/>
          </p:nvPr>
        </p:nvSpPr>
        <p:spPr>
          <a:xfrm>
            <a:off x="662016" y="5242000"/>
            <a:ext cx="5296132" cy="4288909"/>
          </a:xfrm>
          <a:prstGeom prst="rect">
            <a:avLst/>
          </a:prstGeom>
        </p:spPr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4" Type="http://schemas.openxmlformats.org/officeDocument/2006/relationships/notesSlide" Target="../notesSlides/notesSlide1.xml"/><Relationship Id="rId23" Type="http://schemas.openxmlformats.org/officeDocument/2006/relationships/slideLayout" Target="../slideLayouts/slideLayout1.xml"/><Relationship Id="rId22" Type="http://schemas.openxmlformats.org/officeDocument/2006/relationships/tags" Target="../tags/tag17.xml"/><Relationship Id="rId21" Type="http://schemas.openxmlformats.org/officeDocument/2006/relationships/image" Target="../media/image6.png"/><Relationship Id="rId20" Type="http://schemas.openxmlformats.org/officeDocument/2006/relationships/image" Target="../media/image5.png"/><Relationship Id="rId2" Type="http://schemas.openxmlformats.org/officeDocument/2006/relationships/tags" Target="../tags/tag2.xml"/><Relationship Id="rId19" Type="http://schemas.openxmlformats.org/officeDocument/2006/relationships/image" Target="../media/image4.png"/><Relationship Id="rId18" Type="http://schemas.openxmlformats.org/officeDocument/2006/relationships/image" Target="../media/image3.png"/><Relationship Id="rId17" Type="http://schemas.openxmlformats.org/officeDocument/2006/relationships/image" Target="../media/image2.png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.xml"/><Relationship Id="rId8" Type="http://schemas.openxmlformats.org/officeDocument/2006/relationships/vmlDrawing" Target="../drawings/vmlDrawing1.v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emf"/><Relationship Id="rId4" Type="http://schemas.openxmlformats.org/officeDocument/2006/relationships/oleObject" Target="../embeddings/oleObject1.bin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width:1280,height:720,background:'#FFFFFF',flexDirection:'row',fontFamily:'Arial'}}&gt;&#10;    &lt;Box style={{width:720,height:720,flexDirection:'column',justifyContent:'space-between',padding:'72px 56px 64px 76px',position:'relative'}}&gt;&#10;        &lt;Box style={{position:'absolute',left:0,top:96,width:6,height:320,background:'#24BA00'}}/&gt;&#10;        &lt;Box style={{flexDirection:'column'}}&gt;&#10;            &lt;Text style={{fontSize:13,color:'#6B6B6B',letterSpacing:5,fontFamily:'Arial'}}&gt;ACADEMIC SEMINAR · SEPTEMBER 2026&lt;/Text&gt;&#10;            &lt;Text style={{fontSize:40,fontWeight:'bold',color:'#1A1A1A',marginTop:24,lineHeight:1.18,fontFamily:'Arial'}}&gt;Study of the Low-Light Background for HUNT&lt;/Text&gt;&#10;            &lt;Box style={{width:160,height:4,background:'#24BA00',marginTop:22}}/&gt;&#10;            &lt;Text style={{fontSize:16,color:'#6B6B6B',marginTop:20,lineHeight:1.5,fontFamily:'Arial'}}&gt;Measurement, calibration and spectral reconstruction of the optical background in natural water&lt;/Text&gt;&#10;        &lt;/Box&gt;&#10;        &lt;Box style={{flexDirection:'column',gap:15}}&gt;&#10;            &lt;Box style={{flexDirection:'column'}}&gt;&#10;                &lt;Text style={{fontSize:11,color:'#6B6B6B',letterSpacing:3,fontFamily:'Arial'}}&gt;PRESENTER&lt;/Text&gt;&#10;                &lt;Text style={{fontSize:18,color:'#1A1A1A',marginTop:4,fontFamily:'Arial'}}&gt;Weijie Wang&lt;/Text&gt;&#10;            &lt;/Box&gt;&#10;            &lt;Box style={{flexDirection:'column'}}&gt;&#10;                &lt;Text style={{fontSize:11,color:'#6B6B6B',letterSpacing:3,fontFamily:'Arial'}}&gt;AFFILIATION&lt;/Text&gt;&#10;                &lt;Text style={{fontSize:16,color:'#1A1A1A',marginTop:4,fontFamily:'Arial'}}&gt;Guangxi University / Institute of High Energy Physics, CAS&lt;/Text&gt;&#10;            &lt;/Box&gt;&#10;            &lt;Box style={{flexDirection:'column'}}&gt;&#10;                &lt;Text style={{fontSize:11,color:'#6B6B6B',letterSpacing:3,fontFamily:'Arial'}}&gt;SUPERVISORS&lt;/Text&gt;&#10;                &lt;Text style={{fontSize:16,color:'#1A1A1A',marginTop:4,fontFamily:'Arial'}}&gt;Yongbo Huang · Mingjun Chen&lt;/Text&gt;&#10;            &lt;/Box&gt;&#10;            &lt;Box style={{flexDirection:'column'}}&gt;&#10;                &lt;Text style={{fontSize:11,color:'#6B6B6B',letterSpacing:3,fontFamily:'Arial'}}&gt;VENUE&lt;/Text&gt;&#10;                &lt;Text style={{fontSize:14,color:'#1A1A1A',marginTop:4,fontFamily:'Arial'}}&gt;Cosmic Ray Research Center, Sichuan Tianfu New Area · Chengdu&lt;/Text&gt;&#10;            &lt;/Box&gt;&#10;        &lt;/Box&gt;&#10;    &lt;/Box&gt;&#10;    &lt;Box style={{width:560,height:720,flexDirection:'column',position:'relative'}}&gt;&#10;        &lt;Image src=&quot;assets/cover.jpg&quot; style={{width:560,height:720,objectFit:'cover'}}/&gt;&#10;        &lt;Box style={{position:'absolute',left:0,top:0,width:6,height:720,background:'#F7F7F7'}}/&gt;&#10;  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3" name="文本框 2" descr="{&quot;isTemplate&quot;:true,&quot;type&quot;:&quot;text&quot;}"/>
          <p:cNvSpPr txBox="1"/>
          <p:nvPr/>
        </p:nvSpPr>
        <p:spPr>
          <a:xfrm>
            <a:off x="723900" y="685800"/>
            <a:ext cx="56007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75" spc="375">
                <a:solidFill>
                  <a:srgbClr val="6B6B6B"/>
                </a:solidFill>
                <a:latin typeface="Arial" panose="020B0604020202020204"/>
                <a:ea typeface="Arial" panose="020B0604020202020204"/>
              </a:rPr>
              <a:t>ACADEMIC SEMINAR · SEPTEMBER 2026</a:t>
            </a:r>
            <a:endParaRPr lang="en-US" sz="975" spc="375">
              <a:solidFill>
                <a:srgbClr val="6B6B6B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4" name="文本框 3" descr="{&quot;isTemplate&quot;:true,&quot;type&quot;:&quot;text&quot;}"/>
          <p:cNvSpPr txBox="1"/>
          <p:nvPr/>
        </p:nvSpPr>
        <p:spPr>
          <a:xfrm>
            <a:off x="723900" y="1066800"/>
            <a:ext cx="5600700" cy="10858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18000"/>
              </a:lnSpc>
            </a:pPr>
            <a:r>
              <a:rPr lang="en-US" sz="3000" b="1">
                <a:solidFill>
                  <a:srgbClr val="1A1A1A"/>
                </a:solidFill>
                <a:latin typeface="Arial" panose="020B0604020202020204"/>
                <a:ea typeface="Arial" panose="020B0604020202020204"/>
              </a:rPr>
              <a:t>Study of the Low-Light Background for HUNT</a:t>
            </a:r>
            <a:endParaRPr lang="en-US" sz="3000" b="1">
              <a:solidFill>
                <a:srgbClr val="1A1A1A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23900" y="2362200"/>
            <a:ext cx="1524000" cy="38100"/>
          </a:xfrm>
          <a:prstGeom prst="rect">
            <a:avLst/>
          </a:prstGeom>
          <a:solidFill>
            <a:srgbClr val="24BA00"/>
          </a:solidFill>
        </p:spPr>
        <p:txBody>
          <a:bodyPr/>
          <a:lstStyle/>
          <a:p/>
        </p:txBody>
      </p:sp>
      <p:sp>
        <p:nvSpPr>
          <p:cNvPr id="6" name="文本框 5" descr="{&quot;isTemplate&quot;:true,&quot;type&quot;:&quot;text&quot;}"/>
          <p:cNvSpPr txBox="1"/>
          <p:nvPr/>
        </p:nvSpPr>
        <p:spPr>
          <a:xfrm>
            <a:off x="723900" y="2590800"/>
            <a:ext cx="4330919" cy="5524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rgbClr val="6B6B6B"/>
                </a:solidFill>
                <a:latin typeface="Arial" panose="020B0604020202020204"/>
                <a:ea typeface="Arial" panose="020B0604020202020204"/>
              </a:rPr>
              <a:t>Measurement, calibration and spectral reconstruction of the optical background in natural water</a:t>
            </a:r>
            <a:endParaRPr dirty="0"/>
          </a:p>
        </p:txBody>
      </p:sp>
      <p:sp>
        <p:nvSpPr>
          <p:cNvPr id="7" name="文本框 6" descr="{&quot;isTemplate&quot;:true,&quot;type&quot;:&quot;text&quot;}"/>
          <p:cNvSpPr txBox="1"/>
          <p:nvPr/>
        </p:nvSpPr>
        <p:spPr>
          <a:xfrm>
            <a:off x="723900" y="4381500"/>
            <a:ext cx="560070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25" spc="225">
                <a:solidFill>
                  <a:srgbClr val="6B6B6B"/>
                </a:solidFill>
                <a:latin typeface="Arial" panose="020B0604020202020204"/>
                <a:ea typeface="Arial" panose="020B0604020202020204"/>
              </a:rPr>
              <a:t>PRESENTER</a:t>
            </a:r>
            <a:endParaRPr lang="en-US" sz="825" spc="225">
              <a:solidFill>
                <a:srgbClr val="6B6B6B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8" name="文本框 7" descr="{&quot;isTemplate&quot;:true,&quot;type&quot;:&quot;text&quot;}"/>
          <p:cNvSpPr txBox="1"/>
          <p:nvPr/>
        </p:nvSpPr>
        <p:spPr>
          <a:xfrm>
            <a:off x="723900" y="4552950"/>
            <a:ext cx="56007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350">
                <a:solidFill>
                  <a:srgbClr val="1A1A1A"/>
                </a:solidFill>
                <a:latin typeface="Arial" panose="020B0604020202020204"/>
                <a:ea typeface="Arial" panose="020B0604020202020204"/>
              </a:rPr>
              <a:t>Weijie Wang(</a:t>
            </a:r>
            <a:r>
              <a:rPr lang="zh-CN" altLang="en-US" sz="1350">
                <a:solidFill>
                  <a:srgbClr val="1A1A1A"/>
                </a:solidFill>
                <a:latin typeface="Arial" panose="020B0604020202020204"/>
                <a:ea typeface="Arial" panose="020B0604020202020204"/>
              </a:rPr>
              <a:t>王伟杰</a:t>
            </a:r>
            <a:r>
              <a:rPr lang="en-US" sz="1350">
                <a:solidFill>
                  <a:srgbClr val="1A1A1A"/>
                </a:solidFill>
                <a:latin typeface="Arial" panose="020B0604020202020204"/>
                <a:ea typeface="Arial" panose="020B0604020202020204"/>
              </a:rPr>
              <a:t>)</a:t>
            </a:r>
            <a:endParaRPr lang="en-US" sz="1350">
              <a:solidFill>
                <a:srgbClr val="1A1A1A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9" name="文本框 8" descr="{&quot;isTemplate&quot;:true,&quot;type&quot;:&quot;text&quot;}"/>
          <p:cNvSpPr txBox="1"/>
          <p:nvPr/>
        </p:nvSpPr>
        <p:spPr>
          <a:xfrm>
            <a:off x="723900" y="4905375"/>
            <a:ext cx="560070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25" spc="225">
                <a:solidFill>
                  <a:srgbClr val="6B6B6B"/>
                </a:solidFill>
                <a:latin typeface="Arial" panose="020B0604020202020204"/>
                <a:ea typeface="Arial" panose="020B0604020202020204"/>
              </a:rPr>
              <a:t>AFFILIATION</a:t>
            </a:r>
            <a:endParaRPr lang="en-US" sz="825" spc="225">
              <a:solidFill>
                <a:srgbClr val="6B6B6B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0" name="文本框 9" descr="{&quot;isTemplate&quot;:true,&quot;type&quot;:&quot;text&quot;}"/>
          <p:cNvSpPr txBox="1"/>
          <p:nvPr/>
        </p:nvSpPr>
        <p:spPr>
          <a:xfrm>
            <a:off x="723900" y="5076825"/>
            <a:ext cx="560070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00">
                <a:solidFill>
                  <a:srgbClr val="1A1A1A"/>
                </a:solidFill>
                <a:latin typeface="Arial" panose="020B0604020202020204"/>
                <a:ea typeface="Arial" panose="020B0604020202020204"/>
              </a:rPr>
              <a:t>Guangxi University / Institute of High Energy Physics, CAS</a:t>
            </a:r>
            <a:endParaRPr lang="en-US" sz="1200">
              <a:solidFill>
                <a:srgbClr val="1A1A1A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1" name="文本框 10" descr="{&quot;isTemplate&quot;:true,&quot;type&quot;:&quot;text&quot;}"/>
          <p:cNvSpPr txBox="1"/>
          <p:nvPr/>
        </p:nvSpPr>
        <p:spPr>
          <a:xfrm>
            <a:off x="723900" y="5410200"/>
            <a:ext cx="560070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25" spc="225">
                <a:solidFill>
                  <a:srgbClr val="6B6B6B"/>
                </a:solidFill>
                <a:latin typeface="Arial" panose="020B0604020202020204"/>
                <a:ea typeface="Arial" panose="020B0604020202020204"/>
              </a:rPr>
              <a:t>SUPERVISORS</a:t>
            </a:r>
            <a:endParaRPr lang="en-US" sz="825" spc="225">
              <a:solidFill>
                <a:srgbClr val="6B6B6B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2" name="文本框 11" descr="{&quot;isTemplate&quot;:true,&quot;type&quot;:&quot;text&quot;}"/>
          <p:cNvSpPr txBox="1"/>
          <p:nvPr/>
        </p:nvSpPr>
        <p:spPr>
          <a:xfrm>
            <a:off x="723900" y="5581650"/>
            <a:ext cx="560070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00">
                <a:solidFill>
                  <a:srgbClr val="1A1A1A"/>
                </a:solidFill>
                <a:latin typeface="Arial" panose="020B0604020202020204"/>
                <a:ea typeface="Arial" panose="020B0604020202020204"/>
              </a:rPr>
              <a:t>Yongbo Huang · Mingjun Chen</a:t>
            </a:r>
            <a:endParaRPr lang="en-US" sz="1200">
              <a:solidFill>
                <a:srgbClr val="1A1A1A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3" name="文本框 12" descr="{&quot;isTemplate&quot;:true,&quot;type&quot;:&quot;text&quot;}"/>
          <p:cNvSpPr txBox="1"/>
          <p:nvPr/>
        </p:nvSpPr>
        <p:spPr>
          <a:xfrm>
            <a:off x="723900" y="5915025"/>
            <a:ext cx="560070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25" spc="225">
                <a:solidFill>
                  <a:srgbClr val="6B6B6B"/>
                </a:solidFill>
                <a:latin typeface="Arial" panose="020B0604020202020204"/>
                <a:ea typeface="Arial" panose="020B0604020202020204"/>
              </a:rPr>
              <a:t>VENUE</a:t>
            </a:r>
            <a:endParaRPr lang="en-US" sz="825" spc="225">
              <a:solidFill>
                <a:srgbClr val="6B6B6B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4" name="文本框 13" descr="{&quot;isTemplate&quot;:true,&quot;type&quot;:&quot;text&quot;}"/>
          <p:cNvSpPr txBox="1"/>
          <p:nvPr/>
        </p:nvSpPr>
        <p:spPr>
          <a:xfrm>
            <a:off x="723900" y="6086475"/>
            <a:ext cx="56007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1A1A1A"/>
                </a:solidFill>
                <a:latin typeface="Arial" panose="020B0604020202020204"/>
                <a:ea typeface="Arial" panose="020B0604020202020204"/>
              </a:rPr>
              <a:t>Cosmic Ray Research Center, Sichuan Tianfu New Area · Chengdu</a:t>
            </a:r>
            <a:endParaRPr lang="en-US" sz="1050">
              <a:solidFill>
                <a:srgbClr val="1A1A1A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914400"/>
            <a:ext cx="57150" cy="3048000"/>
          </a:xfrm>
          <a:prstGeom prst="rect">
            <a:avLst/>
          </a:prstGeom>
          <a:solidFill>
            <a:srgbClr val="24BA00"/>
          </a:solidFill>
        </p:spPr>
        <p:txBody>
          <a:bodyPr/>
          <a:lstStyle/>
          <a:p/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"/>
          <a:srcRect t="2089" b="2089"/>
          <a:stretch>
            <a:fillRect/>
          </a:stretch>
        </p:blipFill>
        <p:spPr>
          <a:xfrm>
            <a:off x="6858000" y="0"/>
            <a:ext cx="5334000" cy="6858000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6858000" y="0"/>
            <a:ext cx="57150" cy="6858000"/>
          </a:xfrm>
          <a:prstGeom prst="rect">
            <a:avLst/>
          </a:prstGeom>
          <a:solidFill>
            <a:srgbClr val="F7F7F7"/>
          </a:solidFill>
        </p:spPr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width:1280,height:720,background:'#FFFFFF',flexDirection:'column',fontFamily:'Arial'}}&gt;&#10;    &lt;Box style={{height:110,padding:'34px 60px 0 60px',borderBottom:'1px solid #DADADA',position:'relative'}}&gt;&#10;        &lt;Text style={{fontSize:27,fontWeight:'bold',color:'#1A1A1A',letterSpacing:2,fontFamily:'Arial'}}&gt;BACKGROUND LIGHT AT EXISTING SITES&lt;/Text&gt;&#10;        &lt;Box style={{width:120,height:3,background:'#24BA00',marginTop:10}}/&gt;&#10;        &lt;Box style={{position:'absolute',top:36,right:60}}&gt;&#10;            &lt;Text style={{fontSize:15,fontWeight:'bold',color:'#6B6B6B',letterSpacing:4,fontFamily:'Arial'}}&gt;HUNT&lt;/Text&gt;&#10;        &lt;/Box&gt;&#10;    &lt;/Box&gt;&#10;    &lt;Box style={{height:550,flexDirection:'column',padding:'20px 60px 20px 60px'}}&gt;&#10;        &lt;Box style={{flexDirection:'row',gap:20,height:316}}&gt;&#10;            &lt;Box style={{width:440,flexDirection:'column'}}&gt;&#10;                &lt;Text style={{fontSize:11,color:'#24BA00',letterSpacing:2,fontWeight:'bold',fontFamily:'Arial'}}&gt;EXAMPLES — SITE MEASUREMENTS&lt;/Text&gt;&#10;                &lt;Box style={{flexDirection:'column',marginTop:6}}&gt;&#10;                    &lt;Image src=&quot;assets/example_baikal.png&quot; style={{width:'100%',height:96,objectFit:'contain'}}/&gt;&#10;                    &lt;Text style={{fontSize:11,color:'#6B6B6B',marginTop:2,fontFamily:'Arial'}}&gt;Baikal — optical background&lt;/Text&gt;&#10;                    &lt;Image src=&quot;assets/example_pone.png&quot; style={{width:'100%',height:96,objectFit:'contain',marginTop:8}}/&gt;&#10;                    &lt;Text style={{fontSize:11,color:'#6B6B6B',marginTop:2,fontFamily:'Arial'}}&gt;Pacific NE — P-ONE&lt;/Text&gt;&#10;                &lt;/Box&gt;&#10;            &lt;/Box&gt;&#10;            &lt;Box style={{flex:1,flexDirection:'row',gap:16}}&gt;&#10;                &lt;Box style={{flex:1,flexDirection:'column'}}&gt;&#10;                    &lt;Image src=&quot;assets/burst_series.png&quot; style={{width:'100%',height:272,objectFit:'contain'}}/&gt;&#10;                    &lt;Text style={{fontSize:12,color:'#6B6B6B',marginTop:6,fontFamily:'Arial'}}&gt;Time variability — bursts on a stable baseline (HUNT SCS, OM2)&lt;/Text&gt;&#10;                &lt;/Box&gt;&#10;                &lt;Box style={{flex:1,flexDirection:'column'}}&gt;&#10;                    &lt;Image src=&quot;assets/noise_rate_vs_depth.png&quot; style={{width:'100%',height:272,objectFit:'contain'}}/&gt;&#10;                    &lt;Text style={{fontSize:12,color:'#6B6B6B',marginTop:6,fontFamily:'Arial'}}&gt;Noise rate vs depth — GVD · HUNT Baikal · HUNT SCS · ANTARES · P-ONE&lt;/Text&gt;&#10;                &lt;/Box&gt;&#10;            &lt;/Box&gt;&#10;        &lt;/Box&gt;&#10;        &lt;Box style={{flexDirection:'row',gap:10,marginTop:12}}&gt;&#10;            &lt;Box style={{flex:1,padding:'9px 14px',background:'#F7F7F7',border:'1px solid #DADADA',borderTop:'4px solid #24BA00',flexDirection:'column'}}&gt;&#10;                &lt;Text style={{fontSize:14,fontWeight:'bold',color:'#1A1A1A',fontFamily:'Arial'}}&gt;Baikal-GVD&lt;/Text&gt;&#10;                &lt;Text style={{fontSize:13,color:'#6B6B6B',marginTop:3,fontFamily:'Arial'}}&gt;10-inch · 20–50 kHz&lt;/Text&gt;&#10;            &lt;/Box&gt;&#10;            &lt;Box style={{flex:1,padding:'9px 14px',background:'#F7F7F7',border:'1px solid #DADADA',borderTop:'4px solid #24BA00',flexDirection:'column'}}&gt;&#10;                &lt;Text style={{fontSize:14,fontWeight:'bold',color:'#1A1A1A',fontFamily:'Arial'}}&gt;KM3NeT&lt;/Text&gt;&#10;                &lt;Text style={{fontSize:13,color:'#6B6B6B',marginTop:3,fontFamily:'Arial'}}&gt;3-inch · ≈ 7 kHz&lt;/Text&gt;&#10;            &lt;/Box&gt;&#10;            &lt;Box style={{flex:1,padding:'9px 14px',background:'#F7F7F7',border:'1px solid #DADADA',borderTop:'4px solid #24BA00',flexDirection:'column'}}&gt;&#10;                &lt;Text style={{fontSize:14,fontWeight:'bold',color:'#1A1A1A',fontFamily:'Arial'}}&gt;P-ONE&lt;/Text&gt;&#10;                &lt;Text style={{fontSize:13,color:'#6B6B6B',marginTop:3,fontFamily:'Arial'}}&gt;3-inch · 9–12 kHz&lt;/Text&gt;&#10;            &lt;/Box&gt;&#10;            &lt;Box style={{flex:1,padding:'9px 14px',background:'#F7F7F7',border:'1px solid #DADADA',borderTop:'4px solid #24BA00',flexDirection:'column'}}&gt;&#10;                &lt;Text style={{fontSize:14,fontWeight:'bold',color:'#1A1A1A',fontFamily:'Arial'}}&gt;TRIDENT&lt;/Text&gt;&#10;                &lt;Text style={{fontSize:13,color:'#6B6B6B',marginTop:3,fontFamily:'Arial'}}&gt;SCS 3425 m · hDOM&lt;/Text&gt;&#10;            &lt;/Box&gt;&#10;            &lt;Box style={{flex:1,padding:'9px 14px',background:'#FFFFFF',border:'1px solid #DADADA',borderTop:'4px solid #24BA00',flexDirection:'column'}}&gt;&#10;                &lt;Text style={{fontSize:14,fontWeight:'bold',color:'#1A1A1A',fontFamily:'Arial'}}&gt;HUNT 20&quot;&lt;/Text&gt;&#10;                &lt;Text style={{fontSize:13,color:'#6B6B6B',marginTop:3,fontFamily:'Arial'}}&gt;200–500 kHz · bursts ≈ 900 kHz&lt;/Text&gt;&#10;            &lt;/Box&gt;&#10;        &lt;/Box&gt;&#10;        &lt;Box style={{marginTop:10,padding:'13px 20px',background:'#F7F7F7',border:'1px solid #DADADA',borderLeft:'4px solid #24BA00',flexDirection:'row',alignItems:'center'}}&gt;&#10;            &lt;Text style={{fontSize:16,color:'#1A1A1A',lineHeight:1.35,fontFamily:'Arial'}}&gt;Baselines span &lt;span style={{color:'#24BA00',fontWeight:'bold'}}&gt;three orders of magnitude&lt;/span&gt; · bursts reach &lt;span style={{color:'#24BA00',fontWeight:'bold'}}&gt;10–25 MHz&lt;/span&gt; — &lt;span style={{color:'#24BA00',fontWeight:'bold'}}&gt;diverse, complex, time-variable&lt;/span&gt;. Measure it &lt;span style={{color:'#24BA00',fontWeight:'bold'}}&gt;in situ&lt;/span&gt;.&lt;/Text&gt;&#10;        &lt;/Box&gt;&#10;    &lt;/Box&gt;&#10;    &lt;Box style={{height:60,padding:'20px 60px',borderTop:'1px solid #DADADA',flexDirection:'row',justifyContent:'space-between',alignItems:'center'}}&gt;&#10;        &lt;Text style={{fontSize:11,color:'#6B6B6B',fontFamily:'Arial'}}&gt;HUNT Underwater Background Light · Weijie Wang&lt;/Text&gt;&#10;        &lt;Text style={{fontSize:11,color:'#6B6B6B',fontFamily:'Arial'}}&gt;02 / 09&lt;/Text&gt;&#10;  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20" name="文本框 19" descr="{&quot;isTemplate&quot;:true,&quot;type&quot;:&quot;text&quot;}"/>
          <p:cNvSpPr txBox="1"/>
          <p:nvPr/>
        </p:nvSpPr>
        <p:spPr>
          <a:xfrm>
            <a:off x="571500" y="1238250"/>
            <a:ext cx="419100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25" b="1" spc="150">
                <a:solidFill>
                  <a:srgbClr val="24BA00"/>
                </a:solidFill>
                <a:latin typeface="Arial" panose="020B0604020202020204"/>
                <a:ea typeface="Arial" panose="020B0604020202020204"/>
              </a:rPr>
              <a:t>EXAMPLES — SITE MEASUREMENTS</a:t>
            </a:r>
            <a:endParaRPr lang="en-US" sz="825" b="1" spc="150">
              <a:solidFill>
                <a:srgbClr val="24BA00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22" name="文本框 21" descr="{&quot;isTemplate&quot;:true,&quot;type&quot;:&quot;text&quot;}"/>
          <p:cNvSpPr txBox="1"/>
          <p:nvPr/>
        </p:nvSpPr>
        <p:spPr>
          <a:xfrm>
            <a:off x="571500" y="1461923"/>
            <a:ext cx="4976346" cy="158338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25" dirty="0">
                <a:solidFill>
                  <a:srgbClr val="6B6B6B"/>
                </a:solidFill>
                <a:latin typeface="Arial" panose="020B0604020202020204"/>
                <a:ea typeface="Arial" panose="020B0604020202020204"/>
              </a:rPr>
              <a:t>Baikal — optical background</a:t>
            </a:r>
            <a:endParaRPr dirty="0"/>
          </a:p>
        </p:txBody>
      </p:sp>
      <p:sp>
        <p:nvSpPr>
          <p:cNvPr id="24" name="文本框 23" descr="{&quot;isTemplate&quot;:true,&quot;type&quot;:&quot;text&quot;}"/>
          <p:cNvSpPr txBox="1"/>
          <p:nvPr/>
        </p:nvSpPr>
        <p:spPr>
          <a:xfrm>
            <a:off x="571500" y="3205768"/>
            <a:ext cx="4976346" cy="158338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25" dirty="0">
                <a:solidFill>
                  <a:srgbClr val="6B6B6B"/>
                </a:solidFill>
                <a:latin typeface="Arial" panose="020B0604020202020204"/>
                <a:ea typeface="Arial" panose="020B0604020202020204"/>
              </a:rPr>
              <a:t>Pacific NE — P-ONE</a:t>
            </a:r>
            <a:endParaRPr dirty="0"/>
          </a:p>
        </p:txBody>
      </p:sp>
      <p:sp>
        <p:nvSpPr>
          <p:cNvPr id="29" name="矩形 28"/>
          <p:cNvSpPr/>
          <p:nvPr>
            <p:custDataLst>
              <p:tags r:id="rId1"/>
            </p:custDataLst>
          </p:nvPr>
        </p:nvSpPr>
        <p:spPr>
          <a:xfrm>
            <a:off x="412115" y="5087390"/>
            <a:ext cx="2133600" cy="552450"/>
          </a:xfrm>
          <a:prstGeom prst="rect">
            <a:avLst/>
          </a:prstGeom>
          <a:solidFill>
            <a:srgbClr val="F7F7F7"/>
          </a:solidFill>
        </p:spPr>
        <p:txBody>
          <a:bodyPr/>
          <a:lstStyle/>
          <a:p/>
        </p:txBody>
      </p:sp>
      <p:sp>
        <p:nvSpPr>
          <p:cNvPr id="30" name="任意多边形: 形状 29"/>
          <p:cNvSpPr/>
          <p:nvPr>
            <p:custDataLst>
              <p:tags r:id="rId2"/>
            </p:custDataLst>
          </p:nvPr>
        </p:nvSpPr>
        <p:spPr>
          <a:xfrm>
            <a:off x="412115" y="5049290"/>
            <a:ext cx="2133600" cy="590550"/>
          </a:xfrm>
          <a:custGeom>
            <a:avLst/>
            <a:gdLst/>
            <a:ahLst/>
            <a:cxnLst/>
            <a:rect l="0" t="0" r="0" b="0"/>
            <a:pathLst>
              <a:path w="224" h="62">
                <a:moveTo>
                  <a:pt x="0" y="0"/>
                </a:moveTo>
                <a:lnTo>
                  <a:pt x="224" y="0"/>
                </a:lnTo>
                <a:lnTo>
                  <a:pt x="224" y="4"/>
                </a:lnTo>
                <a:lnTo>
                  <a:pt x="0" y="4"/>
                </a:lnTo>
                <a:close/>
              </a:path>
            </a:pathLst>
          </a:custGeom>
          <a:solidFill>
            <a:srgbClr val="24BA00"/>
          </a:solidFill>
        </p:spPr>
        <p:txBody>
          <a:bodyPr/>
          <a:lstStyle/>
          <a:p/>
        </p:txBody>
      </p:sp>
      <p:sp>
        <p:nvSpPr>
          <p:cNvPr id="31" name="文本框 30" descr="{&quot;isTemplate&quot;:true,&quot;type&quot;:&quot;text&quot;}"/>
          <p:cNvSpPr txBox="1"/>
          <p:nvPr>
            <p:custDataLst>
              <p:tags r:id="rId3"/>
            </p:custDataLst>
          </p:nvPr>
        </p:nvSpPr>
        <p:spPr>
          <a:xfrm>
            <a:off x="545465" y="5173115"/>
            <a:ext cx="18669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1A1A1A"/>
                </a:solidFill>
                <a:latin typeface="Arial" panose="020B0604020202020204"/>
                <a:ea typeface="Arial" panose="020B0604020202020204"/>
              </a:rPr>
              <a:t>Baikal-GVD</a:t>
            </a:r>
            <a:endParaRPr lang="en-US" sz="1050" b="1">
              <a:solidFill>
                <a:srgbClr val="1A1A1A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32" name="文本框 31" descr="{&quot;isTemplate&quot;:true,&quot;type&quot;:&quot;text&quot;}"/>
          <p:cNvSpPr txBox="1"/>
          <p:nvPr>
            <p:custDataLst>
              <p:tags r:id="rId4"/>
            </p:custDataLst>
          </p:nvPr>
        </p:nvSpPr>
        <p:spPr>
          <a:xfrm>
            <a:off x="545465" y="5363615"/>
            <a:ext cx="18669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75">
                <a:solidFill>
                  <a:srgbClr val="6B6B6B"/>
                </a:solidFill>
                <a:latin typeface="Arial" panose="020B0604020202020204"/>
                <a:ea typeface="Arial" panose="020B0604020202020204"/>
              </a:rPr>
              <a:t>10-inch · 20–50 kHz</a:t>
            </a:r>
            <a:endParaRPr lang="en-US" sz="975">
              <a:solidFill>
                <a:srgbClr val="6B6B6B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33" name="矩形 32"/>
          <p:cNvSpPr/>
          <p:nvPr>
            <p:custDataLst>
              <p:tags r:id="rId5"/>
            </p:custDataLst>
          </p:nvPr>
        </p:nvSpPr>
        <p:spPr>
          <a:xfrm>
            <a:off x="3288665" y="5091835"/>
            <a:ext cx="2133600" cy="552450"/>
          </a:xfrm>
          <a:prstGeom prst="rect">
            <a:avLst/>
          </a:prstGeom>
          <a:solidFill>
            <a:srgbClr val="F7F7F7"/>
          </a:solidFill>
        </p:spPr>
        <p:txBody>
          <a:bodyPr/>
          <a:lstStyle/>
          <a:p/>
        </p:txBody>
      </p:sp>
      <p:sp>
        <p:nvSpPr>
          <p:cNvPr id="34" name="任意多边形: 形状 33"/>
          <p:cNvSpPr/>
          <p:nvPr>
            <p:custDataLst>
              <p:tags r:id="rId6"/>
            </p:custDataLst>
          </p:nvPr>
        </p:nvSpPr>
        <p:spPr>
          <a:xfrm>
            <a:off x="3288665" y="5049290"/>
            <a:ext cx="2133600" cy="590550"/>
          </a:xfrm>
          <a:custGeom>
            <a:avLst/>
            <a:gdLst/>
            <a:ahLst/>
            <a:cxnLst/>
            <a:rect l="0" t="0" r="0" b="0"/>
            <a:pathLst>
              <a:path w="224" h="62">
                <a:moveTo>
                  <a:pt x="0" y="0"/>
                </a:moveTo>
                <a:lnTo>
                  <a:pt x="224" y="0"/>
                </a:lnTo>
                <a:lnTo>
                  <a:pt x="224" y="4"/>
                </a:lnTo>
                <a:lnTo>
                  <a:pt x="0" y="4"/>
                </a:lnTo>
                <a:close/>
              </a:path>
            </a:pathLst>
          </a:custGeom>
          <a:solidFill>
            <a:srgbClr val="24BA00"/>
          </a:solidFill>
        </p:spPr>
        <p:txBody>
          <a:bodyPr/>
          <a:lstStyle/>
          <a:p/>
        </p:txBody>
      </p:sp>
      <p:sp>
        <p:nvSpPr>
          <p:cNvPr id="35" name="文本框 34" descr="{&quot;isTemplate&quot;:true,&quot;type&quot;:&quot;text&quot;}"/>
          <p:cNvSpPr txBox="1"/>
          <p:nvPr>
            <p:custDataLst>
              <p:tags r:id="rId7"/>
            </p:custDataLst>
          </p:nvPr>
        </p:nvSpPr>
        <p:spPr>
          <a:xfrm>
            <a:off x="3390265" y="5173115"/>
            <a:ext cx="18669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1A1A1A"/>
                </a:solidFill>
                <a:latin typeface="Arial" panose="020B0604020202020204"/>
                <a:ea typeface="Arial" panose="020B0604020202020204"/>
              </a:rPr>
              <a:t>KM3NeT</a:t>
            </a:r>
            <a:endParaRPr lang="en-US" sz="1050" b="1">
              <a:solidFill>
                <a:srgbClr val="1A1A1A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36" name="文本框 35" descr="{&quot;isTemplate&quot;:true,&quot;type&quot;:&quot;text&quot;}"/>
          <p:cNvSpPr txBox="1"/>
          <p:nvPr>
            <p:custDataLst>
              <p:tags r:id="rId8"/>
            </p:custDataLst>
          </p:nvPr>
        </p:nvSpPr>
        <p:spPr>
          <a:xfrm>
            <a:off x="3379470" y="5335040"/>
            <a:ext cx="18669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75">
                <a:solidFill>
                  <a:srgbClr val="6B6B6B"/>
                </a:solidFill>
                <a:latin typeface="Arial" panose="020B0604020202020204"/>
                <a:ea typeface="Arial" panose="020B0604020202020204"/>
              </a:rPr>
              <a:t>3-inch · ≈ 7 kHz</a:t>
            </a:r>
            <a:endParaRPr lang="en-US" sz="975">
              <a:solidFill>
                <a:srgbClr val="6B6B6B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37" name="矩形 36"/>
          <p:cNvSpPr/>
          <p:nvPr>
            <p:custDataLst>
              <p:tags r:id="rId9"/>
            </p:custDataLst>
          </p:nvPr>
        </p:nvSpPr>
        <p:spPr>
          <a:xfrm>
            <a:off x="6235065" y="5125490"/>
            <a:ext cx="2133600" cy="552450"/>
          </a:xfrm>
          <a:prstGeom prst="rect">
            <a:avLst/>
          </a:prstGeom>
          <a:solidFill>
            <a:srgbClr val="F7F7F7"/>
          </a:solidFill>
        </p:spPr>
        <p:txBody>
          <a:bodyPr/>
          <a:lstStyle/>
          <a:p/>
        </p:txBody>
      </p:sp>
      <p:sp>
        <p:nvSpPr>
          <p:cNvPr id="38" name="任意多边形: 形状 37"/>
          <p:cNvSpPr/>
          <p:nvPr>
            <p:custDataLst>
              <p:tags r:id="rId10"/>
            </p:custDataLst>
          </p:nvPr>
        </p:nvSpPr>
        <p:spPr>
          <a:xfrm>
            <a:off x="6212840" y="5053735"/>
            <a:ext cx="2133600" cy="590550"/>
          </a:xfrm>
          <a:custGeom>
            <a:avLst/>
            <a:gdLst/>
            <a:ahLst/>
            <a:cxnLst/>
            <a:rect l="0" t="0" r="0" b="0"/>
            <a:pathLst>
              <a:path w="224" h="62">
                <a:moveTo>
                  <a:pt x="0" y="0"/>
                </a:moveTo>
                <a:lnTo>
                  <a:pt x="224" y="0"/>
                </a:lnTo>
                <a:lnTo>
                  <a:pt x="224" y="4"/>
                </a:lnTo>
                <a:lnTo>
                  <a:pt x="0" y="4"/>
                </a:lnTo>
                <a:close/>
              </a:path>
            </a:pathLst>
          </a:custGeom>
          <a:solidFill>
            <a:srgbClr val="24BA00"/>
          </a:solidFill>
        </p:spPr>
        <p:txBody>
          <a:bodyPr/>
          <a:lstStyle/>
          <a:p/>
        </p:txBody>
      </p:sp>
      <p:sp>
        <p:nvSpPr>
          <p:cNvPr id="39" name="文本框 38" descr="{&quot;isTemplate&quot;:true,&quot;type&quot;:&quot;text&quot;}"/>
          <p:cNvSpPr txBox="1"/>
          <p:nvPr>
            <p:custDataLst>
              <p:tags r:id="rId11"/>
            </p:custDataLst>
          </p:nvPr>
        </p:nvSpPr>
        <p:spPr>
          <a:xfrm>
            <a:off x="6324600" y="5145175"/>
            <a:ext cx="18669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1A1A1A"/>
                </a:solidFill>
                <a:latin typeface="Arial" panose="020B0604020202020204"/>
                <a:ea typeface="Arial" panose="020B0604020202020204"/>
              </a:rPr>
              <a:t>P-ONE</a:t>
            </a:r>
            <a:endParaRPr lang="en-US" sz="1050" b="1">
              <a:solidFill>
                <a:srgbClr val="1A1A1A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40" name="文本框 39" descr="{&quot;isTemplate&quot;:true,&quot;type&quot;:&quot;text&quot;}"/>
          <p:cNvSpPr txBox="1"/>
          <p:nvPr>
            <p:custDataLst>
              <p:tags r:id="rId12"/>
            </p:custDataLst>
          </p:nvPr>
        </p:nvSpPr>
        <p:spPr>
          <a:xfrm>
            <a:off x="6329680" y="5363615"/>
            <a:ext cx="18669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75">
                <a:solidFill>
                  <a:srgbClr val="6B6B6B"/>
                </a:solidFill>
                <a:latin typeface="Arial" panose="020B0604020202020204"/>
                <a:ea typeface="Arial" panose="020B0604020202020204"/>
              </a:rPr>
              <a:t>3-inch · 9–12 kHz</a:t>
            </a:r>
            <a:endParaRPr lang="en-US" sz="975">
              <a:solidFill>
                <a:srgbClr val="6B6B6B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45" name="矩形 44"/>
          <p:cNvSpPr/>
          <p:nvPr>
            <p:custDataLst>
              <p:tags r:id="rId13"/>
            </p:custDataLst>
          </p:nvPr>
        </p:nvSpPr>
        <p:spPr>
          <a:xfrm>
            <a:off x="9327515" y="5087390"/>
            <a:ext cx="2133600" cy="55245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46" name="任意多边形: 形状 45"/>
          <p:cNvSpPr/>
          <p:nvPr>
            <p:custDataLst>
              <p:tags r:id="rId14"/>
            </p:custDataLst>
          </p:nvPr>
        </p:nvSpPr>
        <p:spPr>
          <a:xfrm>
            <a:off x="9161145" y="5053735"/>
            <a:ext cx="2133600" cy="590550"/>
          </a:xfrm>
          <a:custGeom>
            <a:avLst/>
            <a:gdLst/>
            <a:ahLst/>
            <a:cxnLst/>
            <a:rect l="0" t="0" r="0" b="0"/>
            <a:pathLst>
              <a:path w="224" h="62">
                <a:moveTo>
                  <a:pt x="0" y="0"/>
                </a:moveTo>
                <a:lnTo>
                  <a:pt x="224" y="0"/>
                </a:lnTo>
                <a:lnTo>
                  <a:pt x="224" y="4"/>
                </a:lnTo>
                <a:lnTo>
                  <a:pt x="0" y="4"/>
                </a:lnTo>
                <a:close/>
              </a:path>
            </a:pathLst>
          </a:custGeom>
          <a:solidFill>
            <a:srgbClr val="24BA00"/>
          </a:solidFill>
        </p:spPr>
        <p:txBody>
          <a:bodyPr/>
          <a:lstStyle/>
          <a:p/>
        </p:txBody>
      </p:sp>
      <p:sp>
        <p:nvSpPr>
          <p:cNvPr id="47" name="文本框 46" descr="{&quot;isTemplate&quot;:true,&quot;type&quot;:&quot;text&quot;}"/>
          <p:cNvSpPr txBox="1"/>
          <p:nvPr>
            <p:custDataLst>
              <p:tags r:id="rId15"/>
            </p:custDataLst>
          </p:nvPr>
        </p:nvSpPr>
        <p:spPr>
          <a:xfrm>
            <a:off x="9270365" y="5173115"/>
            <a:ext cx="18669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1A1A1A"/>
                </a:solidFill>
                <a:latin typeface="Arial" panose="020B0604020202020204"/>
                <a:ea typeface="Arial" panose="020B0604020202020204"/>
              </a:rPr>
              <a:t>HUNT 20"</a:t>
            </a:r>
            <a:endParaRPr lang="en-US" sz="1050" b="1">
              <a:solidFill>
                <a:srgbClr val="1A1A1A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48" name="文本框 47" descr="{&quot;isTemplate&quot;:true,&quot;type&quot;:&quot;text&quot;}"/>
          <p:cNvSpPr txBox="1"/>
          <p:nvPr>
            <p:custDataLst>
              <p:tags r:id="rId16"/>
            </p:custDataLst>
          </p:nvPr>
        </p:nvSpPr>
        <p:spPr>
          <a:xfrm>
            <a:off x="9270365" y="5363615"/>
            <a:ext cx="18669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75">
                <a:solidFill>
                  <a:srgbClr val="6B6B6B"/>
                </a:solidFill>
                <a:latin typeface="Arial" panose="020B0604020202020204"/>
                <a:ea typeface="Arial" panose="020B0604020202020204"/>
              </a:rPr>
              <a:t>200–500 kHz · bursts ≈ 900 kHz</a:t>
            </a:r>
            <a:endParaRPr lang="en-US" sz="975">
              <a:solidFill>
                <a:srgbClr val="6B6B6B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609600" y="5696990"/>
            <a:ext cx="11049000" cy="495300"/>
          </a:xfrm>
          <a:prstGeom prst="rect">
            <a:avLst/>
          </a:prstGeom>
          <a:solidFill>
            <a:srgbClr val="F7F7F7"/>
          </a:solidFill>
        </p:spPr>
        <p:txBody>
          <a:bodyPr/>
          <a:lstStyle/>
          <a:p/>
        </p:txBody>
      </p:sp>
      <p:sp>
        <p:nvSpPr>
          <p:cNvPr id="50" name="任意多边形: 形状 49"/>
          <p:cNvSpPr/>
          <p:nvPr/>
        </p:nvSpPr>
        <p:spPr>
          <a:xfrm>
            <a:off x="571500" y="5696990"/>
            <a:ext cx="11087100" cy="495300"/>
          </a:xfrm>
          <a:custGeom>
            <a:avLst/>
            <a:gdLst/>
            <a:ahLst/>
            <a:cxnLst/>
            <a:rect l="0" t="0" r="0" b="0"/>
            <a:pathLst>
              <a:path w="1164" h="52">
                <a:moveTo>
                  <a:pt x="0" y="0"/>
                </a:moveTo>
                <a:lnTo>
                  <a:pt x="4" y="0"/>
                </a:lnTo>
                <a:lnTo>
                  <a:pt x="4" y="52"/>
                </a:lnTo>
                <a:lnTo>
                  <a:pt x="0" y="52"/>
                </a:lnTo>
                <a:close/>
              </a:path>
            </a:pathLst>
          </a:custGeom>
          <a:solidFill>
            <a:srgbClr val="24BA00"/>
          </a:solidFill>
        </p:spPr>
        <p:txBody>
          <a:bodyPr/>
          <a:lstStyle/>
          <a:p/>
        </p:txBody>
      </p:sp>
      <p:sp>
        <p:nvSpPr>
          <p:cNvPr id="51" name="矩形 50" descr="{&quot;isTemplate&quot;:true,&quot;type&quot;:&quot;text&quot;}"/>
          <p:cNvSpPr/>
          <p:nvPr/>
        </p:nvSpPr>
        <p:spPr>
          <a:xfrm>
            <a:off x="800100" y="5820815"/>
            <a:ext cx="8591550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>
            <a:no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1200">
                <a:sym typeface="+mn-ea"/>
              </a:rPr>
              <a:t>Baselines spa</a:t>
            </a:r>
            <a:r>
              <a:rPr lang="en-US" altLang="zh-CN" sz="1200">
                <a:solidFill>
                  <a:schemeClr val="tx1"/>
                </a:solidFill>
                <a:sym typeface="+mn-ea"/>
              </a:rPr>
              <a:t>n</a:t>
            </a:r>
            <a:r>
              <a:rPr lang="en-US" altLang="zh-CN" sz="1200">
                <a:solidFill>
                  <a:srgbClr val="00B050"/>
                </a:solidFill>
                <a:sym typeface="+mn-ea"/>
              </a:rPr>
              <a:t> </a:t>
            </a:r>
            <a:r>
              <a:rPr lang="en-US" altLang="zh-CN" sz="1200">
                <a:solidFill>
                  <a:srgbClr val="00B050"/>
                </a:solidFill>
                <a:sym typeface="+mn-ea"/>
              </a:rPr>
              <a:t>three orders of magnitude</a:t>
            </a:r>
            <a:r>
              <a:rPr lang="en-US" altLang="zh-CN" sz="1200">
                <a:sym typeface="+mn-ea"/>
              </a:rPr>
              <a:t> · bursts reach </a:t>
            </a:r>
            <a:r>
              <a:rPr lang="en-US" altLang="zh-CN" sz="1200">
                <a:sym typeface="+mn-ea"/>
              </a:rPr>
              <a:t>10–</a:t>
            </a:r>
            <a:r>
              <a:rPr lang="en-US" altLang="zh-CN" sz="1200">
                <a:sym typeface="+mn-ea"/>
              </a:rPr>
              <a:t>20</a:t>
            </a:r>
            <a:r>
              <a:rPr lang="en-US" altLang="zh-CN" sz="1200">
                <a:sym typeface="+mn-ea"/>
              </a:rPr>
              <a:t>MHz</a:t>
            </a:r>
            <a:r>
              <a:rPr lang="en-US" altLang="zh-CN" sz="1200">
                <a:sym typeface="+mn-ea"/>
              </a:rPr>
              <a:t> — </a:t>
            </a:r>
            <a:r>
              <a:rPr lang="en-US" altLang="zh-CN" sz="1200">
                <a:solidFill>
                  <a:srgbClr val="00B050"/>
                </a:solidFill>
                <a:sym typeface="+mn-ea"/>
              </a:rPr>
              <a:t>diverse, complex, time-variable</a:t>
            </a:r>
            <a:r>
              <a:rPr lang="en-US" altLang="zh-CN" sz="1200">
                <a:solidFill>
                  <a:srgbClr val="00B050"/>
                </a:solidFill>
                <a:sym typeface="+mn-ea"/>
              </a:rPr>
              <a:t>. </a:t>
            </a:r>
            <a:r>
              <a:rPr lang="en-US" altLang="zh-CN" sz="1200">
                <a:sym typeface="+mn-ea"/>
              </a:rPr>
              <a:t>Measure it </a:t>
            </a:r>
            <a:r>
              <a:rPr lang="en-US" altLang="zh-CN" sz="1200">
                <a:sym typeface="+mn-ea"/>
              </a:rPr>
              <a:t>in situ</a:t>
            </a:r>
            <a:r>
              <a:rPr lang="en-US" altLang="zh-CN" sz="1200">
                <a:sym typeface="+mn-ea"/>
              </a:rPr>
              <a:t>.</a:t>
            </a:r>
            <a:endParaRPr lang="en-US" altLang="zh-CN" sz="1200">
              <a:sym typeface="+mn-ea"/>
            </a:endParaRPr>
          </a:p>
        </p:txBody>
      </p:sp>
      <p:sp>
        <p:nvSpPr>
          <p:cNvPr id="52" name="任意多边形: 形状 51"/>
          <p:cNvSpPr/>
          <p:nvPr/>
        </p:nvSpPr>
        <p:spPr>
          <a:xfrm>
            <a:off x="0" y="6286500"/>
            <a:ext cx="12192000" cy="571500"/>
          </a:xfrm>
          <a:custGeom>
            <a:avLst/>
            <a:gdLst/>
            <a:ahLst/>
            <a:cxnLst/>
            <a:rect l="0" t="0" r="0" b="0"/>
            <a:pathLst>
              <a:path w="1280" h="60">
                <a:moveTo>
                  <a:pt x="0" y="0"/>
                </a:moveTo>
                <a:lnTo>
                  <a:pt x="1280" y="0"/>
                </a:lnTo>
                <a:lnTo>
                  <a:pt x="1280" y="1"/>
                </a:lnTo>
                <a:lnTo>
                  <a:pt x="0" y="1"/>
                </a:lnTo>
                <a:close/>
              </a:path>
            </a:pathLst>
          </a:custGeom>
          <a:solidFill>
            <a:srgbClr val="DADADA"/>
          </a:solidFill>
        </p:spPr>
        <p:txBody>
          <a:bodyPr/>
          <a:lstStyle/>
          <a:p/>
        </p:txBody>
      </p:sp>
      <p:sp>
        <p:nvSpPr>
          <p:cNvPr id="53" name="文本框 52" descr="{&quot;isTemplate&quot;:true,&quot;type&quot;:&quot;text&quot;}"/>
          <p:cNvSpPr txBox="1"/>
          <p:nvPr/>
        </p:nvSpPr>
        <p:spPr>
          <a:xfrm>
            <a:off x="571500" y="6515100"/>
            <a:ext cx="239077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25">
                <a:solidFill>
                  <a:srgbClr val="6B6B6B"/>
                </a:solidFill>
                <a:latin typeface="Arial" panose="020B0604020202020204"/>
                <a:ea typeface="Arial" panose="020B0604020202020204"/>
              </a:rPr>
              <a:t>HUNT Underwater Background Light · Weijie Wang</a:t>
            </a:r>
            <a:endParaRPr lang="en-US" sz="825">
              <a:solidFill>
                <a:srgbClr val="6B6B6B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54" name="文本框 53" descr="{&quot;isTemplate&quot;:true,&quot;type&quot;:&quot;text&quot;}"/>
          <p:cNvSpPr txBox="1"/>
          <p:nvPr/>
        </p:nvSpPr>
        <p:spPr>
          <a:xfrm>
            <a:off x="11296650" y="6515100"/>
            <a:ext cx="32385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25">
                <a:solidFill>
                  <a:srgbClr val="6B6B6B"/>
                </a:solidFill>
                <a:latin typeface="Arial" panose="020B0604020202020204"/>
                <a:ea typeface="Arial" panose="020B0604020202020204"/>
              </a:rPr>
              <a:t>02 / 09</a:t>
            </a:r>
            <a:endParaRPr lang="en-US" sz="825">
              <a:solidFill>
                <a:srgbClr val="6B6B6B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55" name="任意多边形: 形状 54"/>
          <p:cNvSpPr/>
          <p:nvPr/>
        </p:nvSpPr>
        <p:spPr>
          <a:xfrm>
            <a:off x="0" y="0"/>
            <a:ext cx="12192000" cy="1047750"/>
          </a:xfrm>
          <a:custGeom>
            <a:avLst/>
            <a:gdLst/>
            <a:ahLst/>
            <a:cxnLst/>
            <a:rect l="0" t="0" r="0" b="0"/>
            <a:pathLst>
              <a:path w="1280" h="110">
                <a:moveTo>
                  <a:pt x="0" y="109"/>
                </a:moveTo>
                <a:lnTo>
                  <a:pt x="1280" y="109"/>
                </a:lnTo>
                <a:lnTo>
                  <a:pt x="1280" y="110"/>
                </a:lnTo>
                <a:lnTo>
                  <a:pt x="0" y="110"/>
                </a:lnTo>
                <a:close/>
              </a:path>
            </a:pathLst>
          </a:custGeom>
          <a:solidFill>
            <a:srgbClr val="DADADA"/>
          </a:solidFill>
        </p:spPr>
        <p:txBody>
          <a:bodyPr/>
          <a:lstStyle/>
          <a:p/>
        </p:txBody>
      </p:sp>
      <p:sp>
        <p:nvSpPr>
          <p:cNvPr id="56" name="文本框 55" descr="{&quot;isTemplate&quot;:true,&quot;type&quot;:&quot;text&quot;}"/>
          <p:cNvSpPr txBox="1"/>
          <p:nvPr/>
        </p:nvSpPr>
        <p:spPr>
          <a:xfrm>
            <a:off x="571500" y="323850"/>
            <a:ext cx="11049000" cy="3143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025" b="1" spc="150">
                <a:solidFill>
                  <a:srgbClr val="1A1A1A"/>
                </a:solidFill>
                <a:latin typeface="Arial" panose="020B0604020202020204"/>
                <a:ea typeface="Arial" panose="020B0604020202020204"/>
              </a:rPr>
              <a:t>BACKGROUND LIGHT AT EXISTING SITES</a:t>
            </a:r>
            <a:endParaRPr lang="en-US" sz="2025" b="1" spc="150">
              <a:solidFill>
                <a:srgbClr val="1A1A1A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571500" y="733425"/>
            <a:ext cx="1143000" cy="28575"/>
          </a:xfrm>
          <a:prstGeom prst="rect">
            <a:avLst/>
          </a:prstGeom>
          <a:solidFill>
            <a:srgbClr val="24BA00"/>
          </a:solidFill>
        </p:spPr>
        <p:txBody>
          <a:bodyPr/>
          <a:lstStyle/>
          <a:p/>
        </p:txBody>
      </p:sp>
      <p:sp>
        <p:nvSpPr>
          <p:cNvPr id="58" name="文本框 57" descr="{&quot;isTemplate&quot;:true,&quot;type&quot;:&quot;text&quot;}"/>
          <p:cNvSpPr txBox="1"/>
          <p:nvPr/>
        </p:nvSpPr>
        <p:spPr>
          <a:xfrm>
            <a:off x="11068050" y="342900"/>
            <a:ext cx="5524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" b="1" spc="300">
                <a:solidFill>
                  <a:srgbClr val="6B6B6B"/>
                </a:solidFill>
                <a:latin typeface="Arial" panose="020B0604020202020204"/>
                <a:ea typeface="Arial" panose="020B0604020202020204"/>
              </a:rPr>
              <a:t>HUNT</a:t>
            </a:r>
            <a:endParaRPr lang="en-US" sz="1125" b="1" spc="300">
              <a:solidFill>
                <a:srgbClr val="6B6B6B"/>
              </a:solidFill>
              <a:latin typeface="Arial" panose="020B0604020202020204"/>
              <a:ea typeface="Arial" panose="020B0604020202020204"/>
            </a:endParaRPr>
          </a:p>
        </p:txBody>
      </p:sp>
      <p:pic>
        <p:nvPicPr>
          <p:cNvPr id="59" name="图片 5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71499" y="1665732"/>
            <a:ext cx="2228851" cy="1366115"/>
          </a:xfrm>
          <a:prstGeom prst="rect">
            <a:avLst/>
          </a:prstGeom>
          <a:ln w="12700">
            <a:solidFill>
              <a:schemeClr val="tx1">
                <a:alpha val="100000"/>
              </a:schemeClr>
            </a:solidFill>
            <a:prstDash val="solid"/>
          </a:ln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132074" y="1669010"/>
            <a:ext cx="2137818" cy="1358501"/>
          </a:xfrm>
          <a:prstGeom prst="rect">
            <a:avLst/>
          </a:prstGeom>
          <a:ln w="12700">
            <a:solidFill>
              <a:schemeClr val="tx1">
                <a:alpha val="100000"/>
              </a:schemeClr>
            </a:solidFill>
            <a:prstDash val="solid"/>
          </a:ln>
        </p:spPr>
      </p:pic>
      <p:pic>
        <p:nvPicPr>
          <p:cNvPr id="61" name="图片 60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79350" y="3497899"/>
            <a:ext cx="2375074" cy="1234286"/>
          </a:xfrm>
          <a:prstGeom prst="rect">
            <a:avLst/>
          </a:prstGeom>
          <a:ln w="12700">
            <a:solidFill>
              <a:schemeClr val="tx1">
                <a:alpha val="100000"/>
              </a:schemeClr>
            </a:solidFill>
            <a:prstDash val="solid"/>
          </a:ln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243580" y="3297555"/>
            <a:ext cx="1976755" cy="1605915"/>
          </a:xfrm>
          <a:prstGeom prst="rect">
            <a:avLst/>
          </a:prstGeom>
        </p:spPr>
      </p:pic>
      <p:pic>
        <p:nvPicPr>
          <p:cNvPr id="63" name="图片 62" descr="overall_bg_a_depth"/>
          <p:cNvPicPr>
            <a:picLocks noChangeAspect="1"/>
          </p:cNvPicPr>
          <p:nvPr/>
        </p:nvPicPr>
        <p:blipFill>
          <a:blip r:embed="rId21"/>
          <a:srcRect t="3962"/>
          <a:stretch>
            <a:fillRect/>
          </a:stretch>
        </p:blipFill>
        <p:spPr>
          <a:xfrm>
            <a:off x="5626783" y="1257242"/>
            <a:ext cx="5763644" cy="3744943"/>
          </a:xfrm>
          <a:prstGeom prst="rect">
            <a:avLst/>
          </a:prstGeom>
        </p:spPr>
      </p:pic>
      <p:sp>
        <p:nvSpPr>
          <p:cNvPr id="2" name="文本框 1" descr="{&quot;isTemplate&quot;:true,&quot;type&quot;:&quot;text&quot;}"/>
          <p:cNvSpPr txBox="1"/>
          <p:nvPr>
            <p:custDataLst>
              <p:tags r:id="rId22"/>
            </p:custDataLst>
          </p:nvPr>
        </p:nvSpPr>
        <p:spPr>
          <a:xfrm>
            <a:off x="7402830" y="5363845"/>
            <a:ext cx="1040130" cy="15494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75">
                <a:solidFill>
                  <a:srgbClr val="6B6B6B"/>
                </a:solidFill>
                <a:latin typeface="Arial" panose="020B0604020202020204"/>
                <a:ea typeface="Arial" panose="020B0604020202020204"/>
              </a:rPr>
              <a:t>bursts ≈19MHz</a:t>
            </a:r>
            <a:endParaRPr lang="en-US" sz="975">
              <a:solidFill>
                <a:srgbClr val="6B6B6B"/>
              </a:solidFill>
              <a:latin typeface="Arial" panose="020B0604020202020204"/>
              <a:ea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width:1280,height:720,background:'#FFFFFF',flexDirection:'column',fontFamily:'Arial'}}&gt;&#10;    &lt;Box style={{height:110,padding:'34px 60px 0 60px',borderBottom:'1px solid #DADADA',position:'relative'}}&gt;&#10;        &lt;Text style={{fontSize:27,fontWeight:'bold',color:'#1A1A1A',letterSpacing:2,fontFamily:'Arial'}}&gt;UNDERWATER OPTICAL BACKGROUND&lt;/Text&gt;&#10;        &lt;Box style={{width:120,height:3,background:'#24BA00',marginTop:10}}/&gt;&#10;        &lt;Box style={{position:'absolute',top:36,right:60}}&gt;&#10;            &lt;Text style={{fontSize:15,fontWeight:'bold',color:'#6B6B6B',letterSpacing:4,fontFamily:'Arial'}}&gt;HUNT&lt;/Text&gt;&#10;        &lt;/Box&gt;&#10;    &lt;/Box&gt;&#10;    &lt;Box style={{height:550,flexDirection:'column',padding:'22px 60px 20px 60px'}}&gt;&#10;        &lt;Box style={{flexDirection:'row',gap:18,height:262}}&gt;&#10;            &lt;Box style={{flex:1,flexDirection:'column'}}&gt;&#10;                &lt;Image src=&quot;assets/k40_spectrum.png&quot; style={{width:'100%',height:224,objectFit:'contain'}}/&gt;&#10;                &lt;Text style={{fontSize:12,color:'#6B6B6B',marginTop:6,fontFamily:'Arial'}}&gt;K-40 Cherenkov spectrum — Frank–Tamm 1/λ²&lt;/Text&gt;&#10;            &lt;/Box&gt;&#10;            &lt;Box style={{flex:1,flexDirection:'column'}}&gt;&#10;                &lt;Image src=&quot;assets/cherenkov_distance.png&quot; style={{width:'100%',height:224,objectFit:'contain'}}/&gt;&#10;                &lt;Text style={{fontSize:12,color:'#6B6B6B',marginTop:6,fontFamily:'Arial'}}&gt;Spectrum at 0 / 10 / 40 m — water absorbs red first&lt;/Text&gt;&#10;            &lt;/Box&gt;&#10;            &lt;Box style={{flex:1,flexDirection:'column'}}&gt;&#10;                &lt;Image src=&quot;assets/bio_chemi_spectra.png&quot; style={{width:'100%',height:224,objectFit:'contain'}}/&gt;&#10;                &lt;Text style={{fontSize:12,color:'#6B6B6B',marginTop:6,fontFamily:'Arial'}}&gt;Bioluminescence ≈ 475 nm vs chemiluminescence ≈ 520 nm&lt;/Text&gt;&#10;            &lt;/Box&gt;&#10;        &lt;/Box&gt;&#10;        &lt;Box style={{flexDirection:'row',gap:18,marginTop:18}}&gt;&#10;            &lt;Box style={{flex:1,padding:'14px 18px',background:'#F7F7F7',border:'1px solid #DADADA',borderTop:'4px solid #24BA00',flexDirection:'column'}}&gt;&#10;                &lt;Text style={{fontSize:10,color:'#6B6B6B',letterSpacing:2,fontFamily:'Arial'}}&gt;K-40 → CHERENKOV&lt;/Text&gt;&#10;                &lt;Text style={{fontSize:16,fontWeight:'bold',color:'#24BA00',marginTop:6,fontFamily:'Arial'}}&gt;stable baseline&lt;/Text&gt;&#10;                &lt;Text style={{fontSize:12,color:'#6B6B6B',marginTop:4,fontFamily:'Arial'}}&gt;sets the trigger floor&lt;/Text&gt;&#10;            &lt;/Box&gt;&#10;            &lt;Box style={{flex:1,padding:'14px 18px',background:'#F7F7F7',border:'1px solid #DADADA',borderTop:'4px solid #24BA00',flexDirection:'column'}}&gt;&#10;                &lt;Text style={{fontSize:10,color:'#6B6B6B',letterSpacing:2,fontFamily:'Arial'}}&gt;BIOLUMINESCENCE&lt;/Text&gt;&#10;                &lt;Text style={{fontSize:16,fontWeight:'bold',color:'#24BA00',marginTop:6,fontFamily:'Arial'}}&gt;bursts 10–25 MHz&lt;/Text&gt;&#10;                &lt;Text style={{fontSize:12,color:'#6B6B6B',marginTop:4,fontFamily:'Arial'}}&gt;bacteria &amp; plankton flashes&lt;/Text&gt;&#10;            &lt;/Box&gt;&#10;            &lt;Box style={{flex:1,padding:'14px 18px',background:'#F7F7F7',border:'1px solid #DADADA',borderTop:'4px solid #24BA00',flexDirection:'column'}}&gt;&#10;                &lt;Text style={{fontSize:10,color:'#6B6B6B',letterSpacing:2,fontFamily:'Arial'}}&gt;CHEMILUMINESCENCE&lt;/Text&gt;&#10;                &lt;Text style={{fontSize:16,fontWeight:'bold',color:'#24BA00',marginTop:6,fontFamily:'Arial'}}&gt;≈ 520 nm · faint&lt;/Text&gt;&#10;                &lt;Text style={{fontSize:12,color:'#6B6B6B',marginTop:4,fontFamily:'Arial'}}&gt;spectrally distinct from bio-light&lt;/Text&gt;&#10;            &lt;/Box&gt;&#10;        &lt;/Box&gt;&#10;        &lt;Box style={{marginTop:'auto',padding:'16px 20px',background:'#FFFFFF',border:'1px solid #DADADA',borderLeft:'4px solid #24BA00',flexDirection:'row',alignItems:'center'}}&gt;&#10;            &lt;Text style={{fontSize:17,color:'#1A1A1A',lineHeight:1.35,fontFamily:'Arial'}}&gt;One water, &lt;span style={{color:'#24BA00',fontWeight:'bold'}}&gt;three components&lt;/span&gt; — separating them needs a &lt;span style={{color:'#24BA00',fontWeight:'bold'}}&gt;band-resolved, calibrated counter&lt;/span&gt;.&lt;/Text&gt;&#10;        &lt;/Box&gt;&#10;    &lt;/Box&gt;&#10;    &lt;Box style={{height:60,padding:'20px 60px',borderTop:'1px solid #DADADA',flexDirection:'row',justifyContent:'space-between',alignItems:'center'}}&gt;&#10;        &lt;Text style={{fontSize:11,color:'#6B6B6B',fontFamily:'Arial'}}&gt;HUNT Underwater Background Light · Weijie Wang&lt;/Text&gt;&#10;        &lt;Text style={{fontSize:11,color:'#6B6B6B',fontFamily:'Arial'}}&gt;03 / 09&lt;/Text&gt;&#10;  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5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/>
        </p:txBody>
      </p:sp>
      <p:pic>
        <p:nvPicPr>
          <p:cNvPr id="61" name="图片 60"/>
          <p:cNvPicPr>
            <a:picLocks noChangeAspect="1"/>
          </p:cNvPicPr>
          <p:nvPr/>
        </p:nvPicPr>
        <p:blipFill>
          <a:blip r:embed="rId1"/>
          <a:srcRect t="3673" b="3673"/>
          <a:stretch>
            <a:fillRect/>
          </a:stretch>
        </p:blipFill>
        <p:spPr>
          <a:xfrm>
            <a:off x="571500" y="1513205"/>
            <a:ext cx="3571875" cy="2133600"/>
          </a:xfrm>
          <a:prstGeom prst="rect">
            <a:avLst/>
          </a:prstGeom>
        </p:spPr>
      </p:pic>
      <p:sp>
        <p:nvSpPr>
          <p:cNvPr id="62" name="文本框 61" descr="{&quot;isTemplate&quot;:true,&quot;type&quot;:&quot;text&quot;}"/>
          <p:cNvSpPr txBox="1"/>
          <p:nvPr/>
        </p:nvSpPr>
        <p:spPr>
          <a:xfrm>
            <a:off x="571500" y="3703955"/>
            <a:ext cx="357187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>
                <a:solidFill>
                  <a:srgbClr val="6B6B6B"/>
                </a:solidFill>
                <a:latin typeface="Arial" panose="020B0604020202020204"/>
                <a:ea typeface="Arial" panose="020B0604020202020204"/>
              </a:rPr>
              <a:t>K-40 Cherenkov spectrum — Frank–Tamm 1/λ²</a:t>
            </a:r>
            <a:endParaRPr lang="en-US" sz="900">
              <a:solidFill>
                <a:srgbClr val="6B6B6B"/>
              </a:solidFill>
              <a:latin typeface="Arial" panose="020B0604020202020204"/>
              <a:ea typeface="Arial" panose="020B0604020202020204"/>
            </a:endParaRPr>
          </a:p>
        </p:txBody>
      </p:sp>
      <p:pic>
        <p:nvPicPr>
          <p:cNvPr id="63" name="图片 62"/>
          <p:cNvPicPr>
            <a:picLocks noChangeAspect="1"/>
          </p:cNvPicPr>
          <p:nvPr/>
        </p:nvPicPr>
        <p:blipFill>
          <a:blip r:embed="rId2"/>
          <a:srcRect t="3582" b="3582"/>
          <a:stretch>
            <a:fillRect/>
          </a:stretch>
        </p:blipFill>
        <p:spPr>
          <a:xfrm>
            <a:off x="4314825" y="1513205"/>
            <a:ext cx="3562350" cy="2133600"/>
          </a:xfrm>
          <a:prstGeom prst="rect">
            <a:avLst/>
          </a:prstGeom>
        </p:spPr>
      </p:pic>
      <p:sp>
        <p:nvSpPr>
          <p:cNvPr id="64" name="文本框 63" descr="{&quot;isTemplate&quot;:true,&quot;type&quot;:&quot;text&quot;}"/>
          <p:cNvSpPr txBox="1"/>
          <p:nvPr/>
        </p:nvSpPr>
        <p:spPr>
          <a:xfrm>
            <a:off x="4730115" y="3703955"/>
            <a:ext cx="3137535" cy="14224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>
                <a:solidFill>
                  <a:srgbClr val="6B6B6B"/>
                </a:solidFill>
                <a:latin typeface="Arial" panose="020B0604020202020204"/>
                <a:ea typeface="Arial" panose="020B0604020202020204"/>
              </a:rPr>
              <a:t>Spectrum at 0 / 10 / 40 m — water absorbs red first</a:t>
            </a:r>
            <a:endParaRPr lang="en-US" sz="900">
              <a:solidFill>
                <a:srgbClr val="6B6B6B"/>
              </a:solidFill>
              <a:latin typeface="Arial" panose="020B0604020202020204"/>
              <a:ea typeface="Arial" panose="020B0604020202020204"/>
            </a:endParaRPr>
          </a:p>
        </p:txBody>
      </p:sp>
      <p:pic>
        <p:nvPicPr>
          <p:cNvPr id="65" name="图片 64"/>
          <p:cNvPicPr>
            <a:picLocks noChangeAspect="1"/>
          </p:cNvPicPr>
          <p:nvPr/>
        </p:nvPicPr>
        <p:blipFill>
          <a:blip r:embed="rId3"/>
          <a:srcRect t="3706" b="3706"/>
          <a:stretch>
            <a:fillRect/>
          </a:stretch>
        </p:blipFill>
        <p:spPr>
          <a:xfrm>
            <a:off x="8048625" y="1513205"/>
            <a:ext cx="3571875" cy="2133600"/>
          </a:xfrm>
          <a:prstGeom prst="rect">
            <a:avLst/>
          </a:prstGeom>
        </p:spPr>
      </p:pic>
      <p:sp>
        <p:nvSpPr>
          <p:cNvPr id="66" name="文本框 65" descr="{&quot;isTemplate&quot;:true,&quot;type&quot;:&quot;text&quot;}"/>
          <p:cNvSpPr txBox="1"/>
          <p:nvPr/>
        </p:nvSpPr>
        <p:spPr>
          <a:xfrm>
            <a:off x="8408670" y="3698875"/>
            <a:ext cx="357187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>
                <a:solidFill>
                  <a:srgbClr val="6B6B6B"/>
                </a:solidFill>
                <a:latin typeface="Arial" panose="020B0604020202020204"/>
                <a:ea typeface="Arial" panose="020B0604020202020204"/>
              </a:rPr>
              <a:t>Bioluminescence ≈ 475 nm vs chemiluminescence ≈ 520 nm</a:t>
            </a:r>
            <a:endParaRPr lang="en-US" sz="900">
              <a:solidFill>
                <a:srgbClr val="6B6B6B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571500" y="4218305"/>
            <a:ext cx="3571875" cy="847725"/>
          </a:xfrm>
          <a:prstGeom prst="rect">
            <a:avLst/>
          </a:prstGeom>
          <a:solidFill>
            <a:srgbClr val="F7F7F7"/>
          </a:solidFill>
        </p:spPr>
        <p:txBody>
          <a:bodyPr/>
          <a:lstStyle/>
          <a:p/>
        </p:txBody>
      </p:sp>
      <p:sp>
        <p:nvSpPr>
          <p:cNvPr id="68" name="任意多边形: 形状 67"/>
          <p:cNvSpPr/>
          <p:nvPr/>
        </p:nvSpPr>
        <p:spPr>
          <a:xfrm>
            <a:off x="571500" y="4180205"/>
            <a:ext cx="3571875" cy="885825"/>
          </a:xfrm>
          <a:custGeom>
            <a:avLst/>
            <a:gdLst/>
            <a:ahLst/>
            <a:cxnLst/>
            <a:rect l="0" t="0" r="0" b="0"/>
            <a:pathLst>
              <a:path w="375" h="93">
                <a:moveTo>
                  <a:pt x="0" y="0"/>
                </a:moveTo>
                <a:lnTo>
                  <a:pt x="375" y="0"/>
                </a:lnTo>
                <a:lnTo>
                  <a:pt x="375" y="4"/>
                </a:lnTo>
                <a:lnTo>
                  <a:pt x="0" y="4"/>
                </a:lnTo>
                <a:close/>
              </a:path>
            </a:pathLst>
          </a:custGeom>
          <a:solidFill>
            <a:srgbClr val="24BA00"/>
          </a:solidFill>
        </p:spPr>
        <p:txBody>
          <a:bodyPr/>
          <a:lstStyle/>
          <a:p/>
        </p:txBody>
      </p:sp>
      <p:sp>
        <p:nvSpPr>
          <p:cNvPr id="69" name="文本框 68" descr="{&quot;isTemplate&quot;:true,&quot;type&quot;:&quot;text&quot;}"/>
          <p:cNvSpPr txBox="1"/>
          <p:nvPr/>
        </p:nvSpPr>
        <p:spPr>
          <a:xfrm>
            <a:off x="742950" y="4351655"/>
            <a:ext cx="3228975" cy="1143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750" spc="150">
                <a:solidFill>
                  <a:srgbClr val="6B6B6B"/>
                </a:solidFill>
                <a:latin typeface="Arial" panose="020B0604020202020204"/>
                <a:ea typeface="Arial" panose="020B0604020202020204"/>
              </a:rPr>
              <a:t>K-40 → CHERENKOV</a:t>
            </a:r>
            <a:endParaRPr lang="en-US" sz="750" spc="150">
              <a:solidFill>
                <a:srgbClr val="6B6B6B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70" name="文本框 69" descr="{&quot;isTemplate&quot;:true,&quot;type&quot;:&quot;text&quot;}"/>
          <p:cNvSpPr txBox="1"/>
          <p:nvPr/>
        </p:nvSpPr>
        <p:spPr>
          <a:xfrm>
            <a:off x="742950" y="4523105"/>
            <a:ext cx="3228975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24BA00"/>
                </a:solidFill>
                <a:latin typeface="Arial" panose="020B0604020202020204"/>
                <a:ea typeface="Arial" panose="020B0604020202020204"/>
              </a:rPr>
              <a:t>stable baseline</a:t>
            </a:r>
            <a:endParaRPr lang="en-US" sz="1200" b="1">
              <a:solidFill>
                <a:srgbClr val="24BA00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71" name="文本框 70" descr="{&quot;isTemplate&quot;:true,&quot;type&quot;:&quot;text&quot;}"/>
          <p:cNvSpPr txBox="1"/>
          <p:nvPr/>
        </p:nvSpPr>
        <p:spPr>
          <a:xfrm>
            <a:off x="742950" y="4751705"/>
            <a:ext cx="322897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>
                <a:solidFill>
                  <a:srgbClr val="6B6B6B"/>
                </a:solidFill>
                <a:latin typeface="Arial" panose="020B0604020202020204"/>
                <a:ea typeface="Arial" panose="020B0604020202020204"/>
              </a:rPr>
              <a:t>sets the trigger floor</a:t>
            </a:r>
            <a:endParaRPr lang="en-US" sz="900">
              <a:solidFill>
                <a:srgbClr val="6B6B6B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4314825" y="4218305"/>
            <a:ext cx="3562350" cy="847725"/>
          </a:xfrm>
          <a:prstGeom prst="rect">
            <a:avLst/>
          </a:prstGeom>
          <a:solidFill>
            <a:srgbClr val="F7F7F7"/>
          </a:solidFill>
        </p:spPr>
        <p:txBody>
          <a:bodyPr/>
          <a:lstStyle/>
          <a:p/>
        </p:txBody>
      </p:sp>
      <p:sp>
        <p:nvSpPr>
          <p:cNvPr id="73" name="任意多边形: 形状 72"/>
          <p:cNvSpPr/>
          <p:nvPr/>
        </p:nvSpPr>
        <p:spPr>
          <a:xfrm>
            <a:off x="4314825" y="4180205"/>
            <a:ext cx="3562350" cy="885825"/>
          </a:xfrm>
          <a:custGeom>
            <a:avLst/>
            <a:gdLst/>
            <a:ahLst/>
            <a:cxnLst/>
            <a:rect l="0" t="0" r="0" b="0"/>
            <a:pathLst>
              <a:path w="374" h="93">
                <a:moveTo>
                  <a:pt x="0" y="0"/>
                </a:moveTo>
                <a:lnTo>
                  <a:pt x="374" y="0"/>
                </a:lnTo>
                <a:lnTo>
                  <a:pt x="374" y="4"/>
                </a:lnTo>
                <a:lnTo>
                  <a:pt x="0" y="4"/>
                </a:lnTo>
                <a:close/>
              </a:path>
            </a:pathLst>
          </a:custGeom>
          <a:solidFill>
            <a:srgbClr val="24BA00"/>
          </a:solidFill>
        </p:spPr>
        <p:txBody>
          <a:bodyPr/>
          <a:lstStyle/>
          <a:p/>
        </p:txBody>
      </p:sp>
      <p:sp>
        <p:nvSpPr>
          <p:cNvPr id="74" name="文本框 73" descr="{&quot;isTemplate&quot;:true,&quot;type&quot;:&quot;text&quot;}"/>
          <p:cNvSpPr txBox="1"/>
          <p:nvPr/>
        </p:nvSpPr>
        <p:spPr>
          <a:xfrm>
            <a:off x="4486275" y="4351655"/>
            <a:ext cx="3219450" cy="1143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750" spc="150">
                <a:solidFill>
                  <a:srgbClr val="6B6B6B"/>
                </a:solidFill>
                <a:latin typeface="Arial" panose="020B0604020202020204"/>
                <a:ea typeface="Arial" panose="020B0604020202020204"/>
              </a:rPr>
              <a:t>BIOLUMINESCENCE</a:t>
            </a:r>
            <a:endParaRPr lang="en-US" sz="750" spc="150">
              <a:solidFill>
                <a:srgbClr val="6B6B6B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75" name="文本框 74" descr="{&quot;isTemplate&quot;:true,&quot;type&quot;:&quot;text&quot;}"/>
          <p:cNvSpPr txBox="1"/>
          <p:nvPr/>
        </p:nvSpPr>
        <p:spPr>
          <a:xfrm>
            <a:off x="4486275" y="4523105"/>
            <a:ext cx="321945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24BA00"/>
                </a:solidFill>
                <a:latin typeface="Arial" panose="020B0604020202020204"/>
                <a:ea typeface="Arial" panose="020B0604020202020204"/>
              </a:rPr>
              <a:t>bursts 10–19 MHz</a:t>
            </a:r>
            <a:endParaRPr lang="en-US" sz="1200" b="1">
              <a:solidFill>
                <a:srgbClr val="24BA00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76" name="文本框 75" descr="{&quot;isTemplate&quot;:true,&quot;type&quot;:&quot;text&quot;}"/>
          <p:cNvSpPr txBox="1"/>
          <p:nvPr/>
        </p:nvSpPr>
        <p:spPr>
          <a:xfrm>
            <a:off x="4486275" y="4751705"/>
            <a:ext cx="32194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>
                <a:solidFill>
                  <a:srgbClr val="6B6B6B"/>
                </a:solidFill>
                <a:latin typeface="Arial" panose="020B0604020202020204"/>
                <a:ea typeface="Arial" panose="020B0604020202020204"/>
              </a:rPr>
              <a:t>bacteria &amp; plankton flashes</a:t>
            </a:r>
            <a:endParaRPr lang="en-US" sz="900">
              <a:solidFill>
                <a:srgbClr val="6B6B6B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8048625" y="4218305"/>
            <a:ext cx="3571875" cy="847725"/>
          </a:xfrm>
          <a:prstGeom prst="rect">
            <a:avLst/>
          </a:prstGeom>
          <a:solidFill>
            <a:srgbClr val="F7F7F7"/>
          </a:solidFill>
        </p:spPr>
        <p:txBody>
          <a:bodyPr/>
          <a:lstStyle/>
          <a:p/>
        </p:txBody>
      </p:sp>
      <p:sp>
        <p:nvSpPr>
          <p:cNvPr id="78" name="任意多边形: 形状 77"/>
          <p:cNvSpPr/>
          <p:nvPr/>
        </p:nvSpPr>
        <p:spPr>
          <a:xfrm>
            <a:off x="8048625" y="4180205"/>
            <a:ext cx="3571875" cy="885825"/>
          </a:xfrm>
          <a:custGeom>
            <a:avLst/>
            <a:gdLst/>
            <a:ahLst/>
            <a:cxnLst/>
            <a:rect l="0" t="0" r="0" b="0"/>
            <a:pathLst>
              <a:path w="375" h="93">
                <a:moveTo>
                  <a:pt x="0" y="0"/>
                </a:moveTo>
                <a:lnTo>
                  <a:pt x="375" y="0"/>
                </a:lnTo>
                <a:lnTo>
                  <a:pt x="375" y="4"/>
                </a:lnTo>
                <a:lnTo>
                  <a:pt x="0" y="4"/>
                </a:lnTo>
                <a:close/>
              </a:path>
            </a:pathLst>
          </a:custGeom>
          <a:solidFill>
            <a:srgbClr val="24BA00"/>
          </a:solidFill>
        </p:spPr>
        <p:txBody>
          <a:bodyPr/>
          <a:lstStyle/>
          <a:p/>
        </p:txBody>
      </p:sp>
      <p:sp>
        <p:nvSpPr>
          <p:cNvPr id="79" name="文本框 78" descr="{&quot;isTemplate&quot;:true,&quot;type&quot;:&quot;text&quot;}"/>
          <p:cNvSpPr txBox="1"/>
          <p:nvPr/>
        </p:nvSpPr>
        <p:spPr>
          <a:xfrm>
            <a:off x="8220075" y="4351655"/>
            <a:ext cx="3228975" cy="1143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750" spc="150">
                <a:solidFill>
                  <a:srgbClr val="6B6B6B"/>
                </a:solidFill>
                <a:latin typeface="Arial" panose="020B0604020202020204"/>
                <a:ea typeface="Arial" panose="020B0604020202020204"/>
              </a:rPr>
              <a:t>CHEMILUMINESCENCE</a:t>
            </a:r>
            <a:endParaRPr lang="en-US" sz="750" spc="150">
              <a:solidFill>
                <a:srgbClr val="6B6B6B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80" name="文本框 79" descr="{&quot;isTemplate&quot;:true,&quot;type&quot;:&quot;text&quot;}"/>
          <p:cNvSpPr txBox="1"/>
          <p:nvPr/>
        </p:nvSpPr>
        <p:spPr>
          <a:xfrm>
            <a:off x="8220075" y="4523105"/>
            <a:ext cx="3228975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24BA00"/>
                </a:solidFill>
                <a:latin typeface="Arial" panose="020B0604020202020204"/>
                <a:ea typeface="Arial" panose="020B0604020202020204"/>
              </a:rPr>
              <a:t>≈ 520 nm · faint</a:t>
            </a:r>
            <a:endParaRPr lang="en-US" sz="1200" b="1">
              <a:solidFill>
                <a:srgbClr val="24BA00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81" name="文本框 80" descr="{&quot;isTemplate&quot;:true,&quot;type&quot;:&quot;text&quot;}"/>
          <p:cNvSpPr txBox="1"/>
          <p:nvPr/>
        </p:nvSpPr>
        <p:spPr>
          <a:xfrm>
            <a:off x="8220075" y="4751705"/>
            <a:ext cx="322897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>
                <a:solidFill>
                  <a:srgbClr val="6B6B6B"/>
                </a:solidFill>
                <a:latin typeface="Arial" panose="020B0604020202020204"/>
                <a:ea typeface="Arial" panose="020B0604020202020204"/>
              </a:rPr>
              <a:t>spectrally distinct from bio-light</a:t>
            </a:r>
            <a:endParaRPr lang="en-US" sz="900">
              <a:solidFill>
                <a:srgbClr val="6B6B6B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83" name="任意多边形: 形状 82"/>
          <p:cNvSpPr/>
          <p:nvPr/>
        </p:nvSpPr>
        <p:spPr>
          <a:xfrm>
            <a:off x="594360" y="5709920"/>
            <a:ext cx="11087100" cy="571500"/>
          </a:xfrm>
          <a:custGeom>
            <a:avLst/>
            <a:gdLst/>
            <a:ahLst/>
            <a:cxnLst/>
            <a:rect l="0" t="0" r="0" b="0"/>
            <a:pathLst>
              <a:path w="1164" h="60">
                <a:moveTo>
                  <a:pt x="0" y="0"/>
                </a:moveTo>
                <a:lnTo>
                  <a:pt x="4" y="0"/>
                </a:lnTo>
                <a:lnTo>
                  <a:pt x="4" y="60"/>
                </a:lnTo>
                <a:lnTo>
                  <a:pt x="0" y="60"/>
                </a:lnTo>
                <a:close/>
              </a:path>
            </a:pathLst>
          </a:custGeom>
          <a:solidFill>
            <a:srgbClr val="24BA00"/>
          </a:solidFill>
        </p:spPr>
        <p:txBody>
          <a:bodyPr/>
          <a:lstStyle/>
          <a:p/>
        </p:txBody>
      </p:sp>
      <p:sp>
        <p:nvSpPr>
          <p:cNvPr id="87" name="文本框 86" descr="{&quot;isTemplate&quot;:true,&quot;type&quot;:&quot;text&quot;}"/>
          <p:cNvSpPr txBox="1"/>
          <p:nvPr/>
        </p:nvSpPr>
        <p:spPr>
          <a:xfrm>
            <a:off x="11296650" y="6515100"/>
            <a:ext cx="32385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25">
                <a:solidFill>
                  <a:srgbClr val="6B6B6B"/>
                </a:solidFill>
                <a:latin typeface="Arial" panose="020B0604020202020204"/>
                <a:ea typeface="Arial" panose="020B0604020202020204"/>
              </a:rPr>
              <a:t>03 / 09</a:t>
            </a:r>
            <a:endParaRPr lang="en-US" sz="825">
              <a:solidFill>
                <a:srgbClr val="6B6B6B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88" name="任意多边形: 形状 87"/>
          <p:cNvSpPr/>
          <p:nvPr/>
        </p:nvSpPr>
        <p:spPr>
          <a:xfrm>
            <a:off x="0" y="0"/>
            <a:ext cx="12192000" cy="1047750"/>
          </a:xfrm>
          <a:custGeom>
            <a:avLst/>
            <a:gdLst/>
            <a:ahLst/>
            <a:cxnLst/>
            <a:rect l="0" t="0" r="0" b="0"/>
            <a:pathLst>
              <a:path w="1280" h="110">
                <a:moveTo>
                  <a:pt x="0" y="109"/>
                </a:moveTo>
                <a:lnTo>
                  <a:pt x="1280" y="109"/>
                </a:lnTo>
                <a:lnTo>
                  <a:pt x="1280" y="110"/>
                </a:lnTo>
                <a:lnTo>
                  <a:pt x="0" y="110"/>
                </a:lnTo>
                <a:close/>
              </a:path>
            </a:pathLst>
          </a:custGeom>
          <a:solidFill>
            <a:srgbClr val="DADADA"/>
          </a:solidFill>
        </p:spPr>
        <p:txBody>
          <a:bodyPr/>
          <a:lstStyle/>
          <a:p/>
        </p:txBody>
      </p:sp>
      <p:sp>
        <p:nvSpPr>
          <p:cNvPr id="89" name="文本框 88" descr="{&quot;isTemplate&quot;:true,&quot;type&quot;:&quot;text&quot;}"/>
          <p:cNvSpPr txBox="1"/>
          <p:nvPr/>
        </p:nvSpPr>
        <p:spPr>
          <a:xfrm>
            <a:off x="571500" y="323850"/>
            <a:ext cx="11049000" cy="3143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025" b="1" spc="150">
                <a:solidFill>
                  <a:srgbClr val="1A1A1A"/>
                </a:solidFill>
                <a:latin typeface="Arial" panose="020B0604020202020204"/>
                <a:ea typeface="Arial" panose="020B0604020202020204"/>
              </a:rPr>
              <a:t>UNDERWATER OPTICAL BACKGROUND</a:t>
            </a:r>
            <a:endParaRPr lang="en-US" sz="2025" b="1" spc="150">
              <a:solidFill>
                <a:srgbClr val="1A1A1A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571500" y="733425"/>
            <a:ext cx="1143000" cy="28575"/>
          </a:xfrm>
          <a:prstGeom prst="rect">
            <a:avLst/>
          </a:prstGeom>
          <a:solidFill>
            <a:srgbClr val="24BA00"/>
          </a:solidFill>
        </p:spPr>
        <p:txBody>
          <a:bodyPr/>
          <a:lstStyle/>
          <a:p/>
        </p:txBody>
      </p:sp>
      <p:sp>
        <p:nvSpPr>
          <p:cNvPr id="91" name="文本框 90" descr="{&quot;isTemplate&quot;:true,&quot;type&quot;:&quot;text&quot;}"/>
          <p:cNvSpPr txBox="1"/>
          <p:nvPr/>
        </p:nvSpPr>
        <p:spPr>
          <a:xfrm>
            <a:off x="11068050" y="342900"/>
            <a:ext cx="5524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" b="1" spc="300">
                <a:solidFill>
                  <a:srgbClr val="6B6B6B"/>
                </a:solidFill>
                <a:latin typeface="Arial" panose="020B0604020202020204"/>
                <a:ea typeface="Arial" panose="020B0604020202020204"/>
              </a:rPr>
              <a:t>HUNT</a:t>
            </a:r>
            <a:endParaRPr lang="en-US" sz="1125" b="1" spc="300">
              <a:solidFill>
                <a:srgbClr val="6B6B6B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68655" y="5709920"/>
            <a:ext cx="11049000" cy="571500"/>
          </a:xfrm>
          <a:prstGeom prst="rect">
            <a:avLst/>
          </a:prstGeom>
          <a:solidFill>
            <a:srgbClr val="F7F7F7"/>
          </a:solidFill>
        </p:spPr>
        <p:txBody>
          <a:bodyPr/>
          <a:lstStyle/>
          <a:p>
            <a:endParaRPr sz="1200"/>
          </a:p>
        </p:txBody>
      </p:sp>
      <p:sp>
        <p:nvSpPr>
          <p:cNvPr id="82" name="矩形 81"/>
          <p:cNvSpPr/>
          <p:nvPr/>
        </p:nvSpPr>
        <p:spPr>
          <a:xfrm>
            <a:off x="594360" y="5743575"/>
            <a:ext cx="11064240" cy="83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en-US" altLang="zh-CN" sz="1200"/>
              <a:t>Background light has </a:t>
            </a:r>
            <a:r>
              <a:rPr lang="en-US" altLang="zh-CN" sz="1200">
                <a:solidFill>
                  <a:srgbClr val="00B050"/>
                </a:solidFill>
              </a:rPr>
              <a:t>three parts</a:t>
            </a:r>
            <a:r>
              <a:rPr lang="en-US" altLang="zh-CN" sz="1200"/>
              <a:t>. </a:t>
            </a:r>
            <a:r>
              <a:rPr lang="en-US" altLang="zh-CN" sz="1200">
                <a:solidFill>
                  <a:srgbClr val="00B050"/>
                </a:solidFill>
              </a:rPr>
              <a:t>Potassium-40 </a:t>
            </a:r>
            <a:r>
              <a:rPr lang="en-US" altLang="zh-CN" sz="1200"/>
              <a:t>produces a constant, ever-present glow that sets the noise floor. </a:t>
            </a:r>
            <a:r>
              <a:rPr lang="en-US" altLang="zh-CN" sz="1200">
                <a:solidFill>
                  <a:srgbClr val="00B050"/>
                </a:solidFill>
              </a:rPr>
              <a:t>Bioluminescence</a:t>
            </a:r>
            <a:r>
              <a:rPr lang="en-US" altLang="zh-CN" sz="1200"/>
              <a:t> from plankton flashes near 475 nm, in bursts. </a:t>
            </a:r>
            <a:r>
              <a:rPr lang="en-US" altLang="zh-CN" sz="1200">
                <a:solidFill>
                  <a:srgbClr val="00B050"/>
                </a:solidFill>
              </a:rPr>
              <a:t>Chemiluminescence</a:t>
            </a:r>
            <a:r>
              <a:rPr lang="en-US" altLang="zh-CN" sz="1200"/>
              <a:t> is a weak, steady glow near 520 nm. Separating them needs a </a:t>
            </a:r>
            <a:r>
              <a:rPr lang="en-US" altLang="zh-CN" sz="1200">
                <a:solidFill>
                  <a:srgbClr val="00B050"/>
                </a:solidFill>
              </a:rPr>
              <a:t>band-resolved, calibrated counter</a:t>
            </a:r>
            <a:endParaRPr lang="en-US" altLang="zh-CN" sz="120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width:1280,height:720,background:'#FFFFFF',flexDirection:'column',fontFamily:'Arial'}}&gt;&#10;    &lt;Box style={{height:110,padding:'34px 60px 0 60px',borderBottom:'1px solid #DADADA',position:'relative'}}&gt;&#10;        &lt;Text style={{fontSize:27,fontWeight:'bold',color:'#1A1A1A',letterSpacing:2,fontFamily:'Arial'}}&gt;TECHNICAL SCHEME&lt;/Text&gt;&#10;        &lt;Box style={{width:120,height:3,background:'#24BA00',marginTop:10}}/&gt;&#10;        &lt;Box style={{position:'absolute',top:36,right:60}}&gt;&#10;            &lt;Text style={{fontSize:15,fontWeight:'bold',color:'#6B6B6B',letterSpacing:4,fontFamily:'Arial'}}&gt;HUNT&lt;/Text&gt;&#10;        &lt;/Box&gt;&#10;    &lt;/Box&gt;&#10;    &lt;Box style={{height:550,flexDirection:'row',padding:'20px 60px 20px 60px',gap:26}}&gt;&#10;        &lt;Box style={{width:246,flexDirection:'column'}}&gt;&#10;            &lt;Text style={{fontSize:11,color:'#24BA00',letterSpacing:2,fontWeight:'bold',fontFamily:'Arial'}}&gt;PHOTON COUNTING&lt;/Text&gt;&#10;            &lt;Box style={{marginTop:10,padding:'9px 14px',background:'#F7F7F7',border:'1px solid #DADADA',flexDirection:'column'}}&gt;&#10;                &lt;Text style={{fontSize:9,color:'#6B6B6B',letterSpacing:2,fontFamily:'Arial'}}&gt;INPUT&lt;/Text&gt;&#10;                &lt;Text style={{fontSize:14,color:'#1A1A1A',marginTop:2,fontFamily:'Arial'}}&gt;Ambient light + LED source&lt;/Text&gt;&#10;            &lt;/Box&gt;&#10;            &lt;Text style={{fontSize:14,color:'#24BA00',textAlign:'center',marginTop:2,marginBottom:2,fontFamily:'Arial'}}&gt;↓&lt;/Text&gt;&#10;            &lt;Box style={{padding:'9px 14px',background:'#F7F7F7',border:'1px solid #DADADA',borderLeft:'4px solid #24BA00',flexDirection:'column'}}&gt;&#10;                &lt;Text style={{fontSize:9,color:'#6B6B6B',letterSpacing:2,fontFamily:'Arial'}}&gt;FILTER&lt;/Text&gt;&#10;                &lt;Text style={{fontSize:14,color:'#1A1A1A',marginTop:2,fontFamily:'Arial'}}&gt;Narrow-band · 365–570 nm&lt;/Text&gt;&#10;                &lt;Box style={{flexDirection:'row',gap:2,height:7,marginTop:5}}&gt;&#10;                    &lt;Box style={{flex:1,background:'#7B5BD6'}}/&gt;&#10;                    &lt;Box style={{flex:1,background:'#5A6BE0'}}/&gt;&#10;                    &lt;Box style={{flex:1,background:'#3F7BE8'}}/&gt;&#10;                    &lt;Box style={{flex:1,background:'#2E9BE0'}}/&gt;&#10;                    &lt;Box style={{flex:1,background:'#1FB5D8'}}/&gt;&#10;                    &lt;Box style={{flex:1,background:'#12C8C0'}}/&gt;&#10;                    &lt;Box style={{flex:1,background:'#24BA00'}}/&gt;&#10;                &lt;/Box&gt;&#10;            &lt;/Box&gt;&#10;            &lt;Text style={{fontSize:14,color:'#24BA00',textAlign:'center',marginTop:2,marginBottom:2,fontFamily:'Arial'}}&gt;↓&lt;/Text&gt;&#10;            &lt;Box style={{padding:'9px 14px',background:'#FFFFFF',border:'1px solid #DADADA',flexDirection:'column'}}&gt;&#10;                &lt;Text style={{fontSize:9,color:'#6B6B6B',letterSpacing:2,fontFamily:'Arial'}}&gt;DETECT&lt;/Text&gt;&#10;                &lt;Text style={{fontSize:14,color:'#1A1A1A',marginTop:2,fontFamily:'Arial'}}&gt;1-inch PMT · single photon&lt;/Text&gt;&#10;            &lt;/Box&gt;&#10;            &lt;Text style={{fontSize:14,color:'#24BA00',textAlign:'center',marginTop:2,marginBottom:2,fontFamily:'Arial'}}&gt;↓&lt;/Text&gt;&#10;            &lt;Box style={{padding:'9px 14px',background:'#FFFFFF',border:'1px solid #DADADA',flexDirection:'column'}}&gt;&#10;                &lt;Text style={{fontSize:9,color:'#6B6B6B',letterSpacing:2,fontFamily:'Arial'}}&gt;DISCRIMINATE&lt;/Text&gt;&#10;                &lt;Text style={{fontSize:14,color:'#1A1A1A',marginTop:2,fontFamily:'Arial'}}&gt;DAC threshold · 0–5 V&lt;/Text&gt;&#10;            &lt;/Box&gt;&#10;            &lt;Text style={{fontSize:14,color:'#24BA00',textAlign:'center',marginTop:2,marginBottom:2,fontFamily:'Arial'}}&gt;↓&lt;/Text&gt;&#10;            &lt;Box style={{padding:'9px 14px',background:'#F7F7F7',border:'1px solid #DADADA',borderLeft:'4px solid #24BA00',flexDirection:'column'}}&gt;&#10;                &lt;Text style={{fontSize:9,color:'#6B6B6B',letterSpacing:2,fontFamily:'Arial'}}&gt;COUNT&lt;/Text&gt;&#10;                &lt;Text style={{fontSize:14,color:'#1A1A1A',marginTop:2,fontFamily:'Arial'}}&gt;Rate per band&lt;/Text&gt;&#10;            &lt;/Box&gt;&#10;        &lt;/Box&gt;&#10;        &lt;Box style={{flex:1,flexDirection:'column'}}&gt;&#10;            &lt;Image src=&quot;assets/architecture_cad.png&quot; style={{width:'100%',height:120,objectFit:'contain'}}/&gt;&#10;            &lt;Text style={{fontSize:12,color:'#6B6B6B',marginTop:4,fontFamily:'Arial'}}&gt;1.0 m frame — LED source · detector modules · electronics cabin&lt;/Text&gt;&#10;            &lt;Text style={{fontSize:11,color:'#24BA00',letterSpacing:2,fontWeight:'bold',marginTop:12,fontFamily:'Arial'}}&gt;HARDWARE&lt;/Text&gt;&#10;            &lt;Box style={{flexDirection:'row',gap:12,marginTop:8}}&gt;&#10;                &lt;Box style={{flex:1,flexDirection:'column',alignItems:'center'}}&gt;&#10;                    &lt;Image src=&quot;assets/pmt_module.png&quot; style={{width:'100%',height:150,objectFit:'contain'}}/&gt;&#10;                    &lt;Text style={{fontSize:10,color:'#6B6B6B',marginTop:6,textAlign:'center',fontFamily:'Arial'}}&gt;1-inch PMT&lt;/Text&gt;&#10;                &lt;/Box&gt;&#10;                &lt;Box style={{flex:1,flexDirection:'column',alignItems:'center'}}&gt;&#10;                    &lt;Image src=&quot;assets/module_photo2.png&quot; style={{width:'100%',height:150,objectFit:'contain'}}/&gt;&#10;                    &lt;Text style={{fontSize:10,color:'#6B6B6B',marginTop:6,textAlign:'center',fontFamily:'Arial'}}&gt;detector module&lt;/Text&gt;&#10;                &lt;/Box&gt;&#10;                &lt;Box style={{flex:1,flexDirection:'column',alignItems:'center'}}&gt;&#10;                    &lt;Image src=&quot;assets/tdc_board.jpg&quot; style={{width:'100%',height:150,objectFit:'contain'}}/&gt;&#10;                    &lt;Text style={{fontSize:10,color:'#6B6B6B',marginTop:6,textAlign:'center',fontFamily:'Arial'}}&gt;TDC readout board&lt;/Text&gt;&#10;                &lt;/Box&gt;&#10;                &lt;Box style={{flex:1.4,flexDirection:'column',alignItems:'center'}}&gt;&#10;                    &lt;Image src=&quot;assets/electronics_board.png&quot; style={{width:'100%',height:150,objectFit:'contain'}}/&gt;&#10;                    &lt;Text style={{fontSize:10,color:'#6B6B6B',marginTop:6,textAlign:'center',fontFamily:'Arial'}}&gt;FPGA board — 7 LED drivers&lt;/Text&gt;&#10;                &lt;/Box&gt;&#10;            &lt;/Box&gt;&#10;            &lt;Box style={{marginTop:'auto',flexDirection:'row',gap:12}}&gt;&#10;                &lt;Box style={{flex:1,padding:'12px 16px',background:'#F7F7F7',border:'1px solid #DADADA',borderLeft:'4px solid #24BA00',flexDirection:'column'}}&gt;&#10;                    &lt;Text style={{fontSize:10,color:'#6B6B6B',letterSpacing:2,fontFamily:'Arial'}}&gt;MODULE&lt;/Text&gt;&#10;                    &lt;Text style={{fontSize:14,fontWeight:'bold',color:'#24BA00',marginTop:4,fontFamily:'Arial'}}&gt;N2014 1-inch&lt;/Text&gt;&#10;                    &lt;Text style={{fontSize:12,color:'#1A1A1A',marginTop:3,fontFamily:'Arial'}}&gt;+5 V · DAC 0–5 V&lt;/Text&gt;&#10;                &lt;/Box&gt;&#10;                &lt;Box style={{flex:1,padding:'12px 16px',background:'#F7F7F7',border:'1px solid #DADADA',borderLeft:'4px solid #24BA00',flexDirection:'column'}}&gt;&#10;                    &lt;Text style={{fontSize:10,color:'#6B6B6B',letterSpacing:2,fontFamily:'Arial'}}&gt;OUTPUT&lt;/Text&gt;&#10;                    &lt;Text style={{fontSize:14,fontWeight:'bold',color:'#24BA00',marginTop:4,fontFamily:'Arial'}}&gt;2.5 V TTL · 15 ns&lt;/Text&gt;&#10;                    &lt;Text style={{fontSize:12,color:'#1A1A1A',marginTop:3,fontFamily:'Arial'}}&gt;one pulse per photon&lt;/Text&gt;&#10;                &lt;/Box&gt;&#10;                &lt;Box style={{flex:1,padding:'12px 16px',background:'#F7F7F7',border:'1px solid #DADADA',borderLeft:'4px solid #24BA00',flexDirection:'column'}}&gt;&#10;                    &lt;Text style={{fontSize:10,color:'#6B6B6B',letterSpacing:2,fontFamily:'Arial'}}&gt;ELECTRONICS&lt;/Text&gt;&#10;                    &lt;Text style={{fontSize:14,fontWeight:'bold',color:'#24BA00',marginTop:4,fontFamily:'Arial'}}&gt;50 ps · 20 MHz / ch&lt;/Text&gt;&#10;                    &lt;Text style={{fontSize:12,color:'#1A1A1A',marginTop:3,fontFamily:'Arial'}}&gt;8 ch + 7 LED, one board&lt;/Text&gt;&#10;                &lt;/Box&gt;&#10;            &lt;/Box&gt;&#10;        &lt;/Box&gt;&#10;    &lt;/Box&gt;&#10;    &lt;Box style={{height:60,padding:'20px 60px',borderTop:'1px solid #DADADA',flexDirection:'row',justifyContent:'space-between',alignItems:'center'}}&gt;&#10;        &lt;Text style={{fontSize:11,color:'#6B6B6B',fontFamily:'Arial'}}&gt;HUNT Underwater Background Light · Weijie Wang&lt;/Text&gt;&#10;        &lt;Text style={{fontSize:11,color:'#6B6B6B',fontFamily:'Arial'}}&gt;04 / 09&lt;/Text&gt;&#10;  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79061" y="1499040"/>
            <a:ext cx="2709722" cy="3902000"/>
            <a:chOff x="571500" y="1238250"/>
            <a:chExt cx="2381250" cy="3429000"/>
          </a:xfrm>
        </p:grpSpPr>
        <p:sp>
          <p:nvSpPr>
            <p:cNvPr id="94" name="文本框 93" descr="{&quot;isTemplate&quot;:true,&quot;type&quot;:&quot;text&quot;}"/>
            <p:cNvSpPr txBox="1"/>
            <p:nvPr/>
          </p:nvSpPr>
          <p:spPr>
            <a:xfrm>
              <a:off x="571500" y="1238250"/>
              <a:ext cx="2343150" cy="133350"/>
            </a:xfrm>
            <a:prstGeom prst="rect">
              <a:avLst/>
            </a:prstGeom>
          </p:spPr>
          <p:txBody>
            <a:bodyPr wrap="none" lIns="0" tIns="0" rIns="0" bIns="0"/>
            <a:lstStyle/>
            <a:p>
              <a:pPr>
                <a:lnSpc>
                  <a:spcPct val="100000"/>
                </a:lnSpc>
              </a:pPr>
              <a:r>
                <a:rPr lang="en-US" sz="825" b="1" spc="150">
                  <a:solidFill>
                    <a:srgbClr val="24BA00"/>
                  </a:solidFill>
                  <a:latin typeface="Arial" panose="020B0604020202020204"/>
                  <a:ea typeface="Arial" panose="020B0604020202020204"/>
                </a:rPr>
                <a:t>PHOTON COUNTING</a:t>
              </a:r>
              <a:endParaRPr lang="en-US" sz="825" b="1" spc="150">
                <a:solidFill>
                  <a:srgbClr val="24BA00"/>
                </a:solidFill>
                <a:latin typeface="Arial" panose="020B0604020202020204"/>
                <a:ea typeface="Arial" panose="020B0604020202020204"/>
              </a:endParaRPr>
            </a:p>
          </p:txBody>
        </p:sp>
        <p:sp>
          <p:nvSpPr>
            <p:cNvPr id="95" name="矩形 94"/>
            <p:cNvSpPr/>
            <p:nvPr/>
          </p:nvSpPr>
          <p:spPr>
            <a:xfrm>
              <a:off x="571500" y="1466850"/>
              <a:ext cx="2343150" cy="457200"/>
            </a:xfrm>
            <a:prstGeom prst="rect">
              <a:avLst/>
            </a:prstGeom>
            <a:solidFill>
              <a:srgbClr val="F7F7F7"/>
            </a:solidFill>
            <a:ln w="12700">
              <a:solidFill>
                <a:srgbClr val="DADADA"/>
              </a:solidFill>
              <a:prstDash val="solid"/>
            </a:ln>
          </p:spPr>
          <p:txBody>
            <a:bodyPr/>
            <a:lstStyle/>
            <a:p/>
          </p:txBody>
        </p:sp>
        <p:sp>
          <p:nvSpPr>
            <p:cNvPr id="96" name="文本框 95" descr="{&quot;isTemplate&quot;:true,&quot;type&quot;:&quot;text&quot;}"/>
            <p:cNvSpPr txBox="1"/>
            <p:nvPr/>
          </p:nvSpPr>
          <p:spPr>
            <a:xfrm>
              <a:off x="704850" y="1552575"/>
              <a:ext cx="2076450" cy="104775"/>
            </a:xfrm>
            <a:prstGeom prst="rect">
              <a:avLst/>
            </a:prstGeom>
          </p:spPr>
          <p:txBody>
            <a:bodyPr wrap="none" lIns="0" tIns="0" rIns="0" bIns="0"/>
            <a:lstStyle/>
            <a:p>
              <a:pPr>
                <a:lnSpc>
                  <a:spcPct val="100000"/>
                </a:lnSpc>
              </a:pPr>
              <a:r>
                <a:rPr lang="en-US" sz="675" spc="150" dirty="0">
                  <a:solidFill>
                    <a:srgbClr val="6B6B6B"/>
                  </a:solidFill>
                  <a:latin typeface="Arial" panose="020B0604020202020204"/>
                  <a:ea typeface="Arial" panose="020B0604020202020204"/>
                </a:rPr>
                <a:t>INPUT</a:t>
              </a:r>
              <a:endParaRPr dirty="0"/>
            </a:p>
          </p:txBody>
        </p:sp>
        <p:sp>
          <p:nvSpPr>
            <p:cNvPr id="97" name="文本框 96" descr="{&quot;isTemplate&quot;:true,&quot;type&quot;:&quot;text&quot;}"/>
            <p:cNvSpPr txBox="1"/>
            <p:nvPr/>
          </p:nvSpPr>
          <p:spPr>
            <a:xfrm>
              <a:off x="704850" y="1676400"/>
              <a:ext cx="2076450" cy="161925"/>
            </a:xfrm>
            <a:prstGeom prst="rect">
              <a:avLst/>
            </a:prstGeom>
          </p:spPr>
          <p:txBody>
            <a:bodyPr wrap="none" lIns="0" tIns="0" rIns="0" bIns="0"/>
            <a:lstStyle/>
            <a:p>
              <a:pPr>
                <a:lnSpc>
                  <a:spcPct val="100000"/>
                </a:lnSpc>
              </a:pPr>
              <a:r>
                <a:rPr lang="en-US" sz="1050" dirty="0">
                  <a:solidFill>
                    <a:srgbClr val="1A1A1A"/>
                  </a:solidFill>
                  <a:latin typeface="Arial" panose="020B0604020202020204"/>
                  <a:ea typeface="Arial" panose="020B0604020202020204"/>
                </a:rPr>
                <a:t>Ambient light + LED source</a:t>
              </a:r>
              <a:endParaRPr dirty="0"/>
            </a:p>
          </p:txBody>
        </p:sp>
        <p:sp>
          <p:nvSpPr>
            <p:cNvPr id="98" name="文本框 97" descr="{&quot;isTemplate&quot;:true,&quot;type&quot;:&quot;text&quot;}"/>
            <p:cNvSpPr txBox="1"/>
            <p:nvPr/>
          </p:nvSpPr>
          <p:spPr>
            <a:xfrm>
              <a:off x="571500" y="1943100"/>
              <a:ext cx="2343150" cy="161925"/>
            </a:xfrm>
            <a:prstGeom prst="rect">
              <a:avLst/>
            </a:prstGeom>
          </p:spPr>
          <p:txBody>
            <a:bodyPr wrap="none" lIns="0" tIns="0" rIns="0" bIns="0"/>
            <a:lstStyle/>
            <a:p>
              <a:pPr algn="ctr">
                <a:lnSpc>
                  <a:spcPct val="100000"/>
                </a:lnSpc>
              </a:pPr>
              <a:r>
                <a:rPr sz="1050">
                  <a:solidFill>
                    <a:srgbClr val="24BA00"/>
                  </a:solidFill>
                  <a:latin typeface="Arial" panose="020B0604020202020204"/>
                  <a:ea typeface="Arial" panose="020B0604020202020204"/>
                </a:rPr>
                <a:t>↓</a:t>
              </a:r>
              <a:endParaRPr sz="1050">
                <a:solidFill>
                  <a:srgbClr val="24BA00"/>
                </a:solidFill>
                <a:latin typeface="Arial" panose="020B0604020202020204"/>
                <a:ea typeface="Arial" panose="020B0604020202020204"/>
              </a:endParaRPr>
            </a:p>
          </p:txBody>
        </p:sp>
        <p:sp>
          <p:nvSpPr>
            <p:cNvPr id="99" name="矩形 98"/>
            <p:cNvSpPr/>
            <p:nvPr/>
          </p:nvSpPr>
          <p:spPr>
            <a:xfrm>
              <a:off x="609600" y="2124075"/>
              <a:ext cx="2343150" cy="571500"/>
            </a:xfrm>
            <a:prstGeom prst="rect">
              <a:avLst/>
            </a:prstGeom>
            <a:solidFill>
              <a:srgbClr val="F7F7F7"/>
            </a:solidFill>
          </p:spPr>
          <p:txBody>
            <a:bodyPr/>
            <a:lstStyle/>
            <a:p/>
          </p:txBody>
        </p:sp>
        <p:sp>
          <p:nvSpPr>
            <p:cNvPr id="100" name="任意多边形: 形状 99"/>
            <p:cNvSpPr/>
            <p:nvPr/>
          </p:nvSpPr>
          <p:spPr>
            <a:xfrm>
              <a:off x="571500" y="2124075"/>
              <a:ext cx="2381250" cy="571500"/>
            </a:xfrm>
            <a:custGeom>
              <a:avLst/>
              <a:gdLst/>
              <a:ahLst/>
              <a:cxnLst/>
              <a:rect l="0" t="0" r="0" b="0"/>
              <a:pathLst>
                <a:path w="250" h="60">
                  <a:moveTo>
                    <a:pt x="0" y="0"/>
                  </a:moveTo>
                  <a:lnTo>
                    <a:pt x="4" y="0"/>
                  </a:lnTo>
                  <a:lnTo>
                    <a:pt x="4" y="60"/>
                  </a:lnTo>
                  <a:lnTo>
                    <a:pt x="0" y="60"/>
                  </a:lnTo>
                  <a:close/>
                </a:path>
              </a:pathLst>
            </a:custGeom>
            <a:solidFill>
              <a:srgbClr val="24BA00"/>
            </a:solidFill>
          </p:spPr>
          <p:txBody>
            <a:bodyPr/>
            <a:lstStyle/>
            <a:p/>
          </p:txBody>
        </p:sp>
        <p:sp>
          <p:nvSpPr>
            <p:cNvPr id="101" name="文本框 100" descr="{&quot;isTemplate&quot;:true,&quot;type&quot;:&quot;text&quot;}"/>
            <p:cNvSpPr txBox="1"/>
            <p:nvPr/>
          </p:nvSpPr>
          <p:spPr>
            <a:xfrm>
              <a:off x="742950" y="2209800"/>
              <a:ext cx="2038350" cy="104775"/>
            </a:xfrm>
            <a:prstGeom prst="rect">
              <a:avLst/>
            </a:prstGeom>
          </p:spPr>
          <p:txBody>
            <a:bodyPr wrap="none" lIns="0" tIns="0" rIns="0" bIns="0"/>
            <a:lstStyle/>
            <a:p>
              <a:pPr>
                <a:lnSpc>
                  <a:spcPct val="100000"/>
                </a:lnSpc>
              </a:pPr>
              <a:r>
                <a:rPr lang="en-US" sz="675" spc="150">
                  <a:solidFill>
                    <a:srgbClr val="6B6B6B"/>
                  </a:solidFill>
                  <a:latin typeface="Arial" panose="020B0604020202020204"/>
                  <a:ea typeface="Arial" panose="020B0604020202020204"/>
                </a:rPr>
                <a:t>FILTER</a:t>
              </a:r>
              <a:endParaRPr lang="en-US" sz="675" spc="150">
                <a:solidFill>
                  <a:srgbClr val="6B6B6B"/>
                </a:solidFill>
                <a:latin typeface="Arial" panose="020B0604020202020204"/>
                <a:ea typeface="Arial" panose="020B0604020202020204"/>
              </a:endParaRPr>
            </a:p>
          </p:txBody>
        </p:sp>
        <p:sp>
          <p:nvSpPr>
            <p:cNvPr id="102" name="文本框 101" descr="{&quot;isTemplate&quot;:true,&quot;type&quot;:&quot;text&quot;}"/>
            <p:cNvSpPr txBox="1"/>
            <p:nvPr/>
          </p:nvSpPr>
          <p:spPr>
            <a:xfrm>
              <a:off x="742950" y="2333625"/>
              <a:ext cx="2038350" cy="161925"/>
            </a:xfrm>
            <a:prstGeom prst="rect">
              <a:avLst/>
            </a:prstGeom>
          </p:spPr>
          <p:txBody>
            <a:bodyPr wrap="none" lIns="0" tIns="0" rIns="0" bIns="0"/>
            <a:lstStyle/>
            <a:p>
              <a:pPr>
                <a:lnSpc>
                  <a:spcPct val="100000"/>
                </a:lnSpc>
              </a:pPr>
              <a:r>
                <a:rPr lang="en-US" sz="1050" dirty="0">
                  <a:solidFill>
                    <a:srgbClr val="1A1A1A"/>
                  </a:solidFill>
                  <a:latin typeface="Arial" panose="020B0604020202020204"/>
                  <a:ea typeface="Arial" panose="020B0604020202020204"/>
                </a:rPr>
                <a:t>Narrow-band · 365–570 nm</a:t>
              </a:r>
              <a:endParaRPr dirty="0"/>
            </a:p>
          </p:txBody>
        </p:sp>
        <p:sp>
          <p:nvSpPr>
            <p:cNvPr id="103" name="矩形 102"/>
            <p:cNvSpPr/>
            <p:nvPr/>
          </p:nvSpPr>
          <p:spPr>
            <a:xfrm>
              <a:off x="742950" y="2543175"/>
              <a:ext cx="276225" cy="66675"/>
            </a:xfrm>
            <a:prstGeom prst="rect">
              <a:avLst/>
            </a:prstGeom>
            <a:solidFill>
              <a:srgbClr val="7B5BD6"/>
            </a:solidFill>
          </p:spPr>
          <p:txBody>
            <a:bodyPr/>
            <a:lstStyle/>
            <a:p/>
          </p:txBody>
        </p:sp>
        <p:sp>
          <p:nvSpPr>
            <p:cNvPr id="104" name="矩形 103"/>
            <p:cNvSpPr/>
            <p:nvPr/>
          </p:nvSpPr>
          <p:spPr>
            <a:xfrm>
              <a:off x="1038225" y="2543175"/>
              <a:ext cx="276225" cy="66675"/>
            </a:xfrm>
            <a:prstGeom prst="rect">
              <a:avLst/>
            </a:prstGeom>
            <a:solidFill>
              <a:srgbClr val="5A6BE0"/>
            </a:solidFill>
          </p:spPr>
          <p:txBody>
            <a:bodyPr/>
            <a:lstStyle/>
            <a:p/>
          </p:txBody>
        </p:sp>
        <p:sp>
          <p:nvSpPr>
            <p:cNvPr id="105" name="矩形 104"/>
            <p:cNvSpPr/>
            <p:nvPr/>
          </p:nvSpPr>
          <p:spPr>
            <a:xfrm>
              <a:off x="1333500" y="2543175"/>
              <a:ext cx="276225" cy="66675"/>
            </a:xfrm>
            <a:prstGeom prst="rect">
              <a:avLst/>
            </a:prstGeom>
            <a:solidFill>
              <a:srgbClr val="3F7BE8"/>
            </a:solidFill>
          </p:spPr>
          <p:txBody>
            <a:bodyPr/>
            <a:lstStyle/>
            <a:p/>
          </p:txBody>
        </p:sp>
        <p:sp>
          <p:nvSpPr>
            <p:cNvPr id="106" name="矩形 105"/>
            <p:cNvSpPr/>
            <p:nvPr/>
          </p:nvSpPr>
          <p:spPr>
            <a:xfrm>
              <a:off x="1628775" y="2543175"/>
              <a:ext cx="266700" cy="66675"/>
            </a:xfrm>
            <a:prstGeom prst="rect">
              <a:avLst/>
            </a:prstGeom>
            <a:solidFill>
              <a:srgbClr val="2E9BE0"/>
            </a:solidFill>
          </p:spPr>
          <p:txBody>
            <a:bodyPr/>
            <a:lstStyle/>
            <a:p/>
          </p:txBody>
        </p:sp>
        <p:sp>
          <p:nvSpPr>
            <p:cNvPr id="107" name="矩形 106"/>
            <p:cNvSpPr/>
            <p:nvPr/>
          </p:nvSpPr>
          <p:spPr>
            <a:xfrm>
              <a:off x="1914525" y="2543175"/>
              <a:ext cx="276225" cy="66675"/>
            </a:xfrm>
            <a:prstGeom prst="rect">
              <a:avLst/>
            </a:prstGeom>
            <a:solidFill>
              <a:srgbClr val="1FB5D8"/>
            </a:solidFill>
          </p:spPr>
          <p:txBody>
            <a:bodyPr/>
            <a:lstStyle/>
            <a:p/>
          </p:txBody>
        </p:sp>
        <p:sp>
          <p:nvSpPr>
            <p:cNvPr id="108" name="矩形 107"/>
            <p:cNvSpPr/>
            <p:nvPr/>
          </p:nvSpPr>
          <p:spPr>
            <a:xfrm>
              <a:off x="2209800" y="2543175"/>
              <a:ext cx="276225" cy="66675"/>
            </a:xfrm>
            <a:prstGeom prst="rect">
              <a:avLst/>
            </a:prstGeom>
            <a:solidFill>
              <a:srgbClr val="12C8C0"/>
            </a:solidFill>
          </p:spPr>
          <p:txBody>
            <a:bodyPr/>
            <a:lstStyle/>
            <a:p/>
          </p:txBody>
        </p:sp>
        <p:sp>
          <p:nvSpPr>
            <p:cNvPr id="109" name="矩形 108"/>
            <p:cNvSpPr/>
            <p:nvPr/>
          </p:nvSpPr>
          <p:spPr>
            <a:xfrm>
              <a:off x="2505075" y="2543175"/>
              <a:ext cx="276225" cy="66675"/>
            </a:xfrm>
            <a:prstGeom prst="rect">
              <a:avLst/>
            </a:prstGeom>
            <a:solidFill>
              <a:srgbClr val="24BA00"/>
            </a:solidFill>
          </p:spPr>
          <p:txBody>
            <a:bodyPr/>
            <a:lstStyle/>
            <a:p/>
          </p:txBody>
        </p:sp>
        <p:sp>
          <p:nvSpPr>
            <p:cNvPr id="110" name="文本框 109" descr="{&quot;isTemplate&quot;:true,&quot;type&quot;:&quot;text&quot;}"/>
            <p:cNvSpPr txBox="1"/>
            <p:nvPr/>
          </p:nvSpPr>
          <p:spPr>
            <a:xfrm>
              <a:off x="571500" y="2714625"/>
              <a:ext cx="2343150" cy="161925"/>
            </a:xfrm>
            <a:prstGeom prst="rect">
              <a:avLst/>
            </a:prstGeom>
          </p:spPr>
          <p:txBody>
            <a:bodyPr wrap="none" lIns="0" tIns="0" rIns="0" bIns="0"/>
            <a:lstStyle/>
            <a:p>
              <a:pPr algn="ctr">
                <a:lnSpc>
                  <a:spcPct val="100000"/>
                </a:lnSpc>
              </a:pPr>
              <a:r>
                <a:rPr sz="1050">
                  <a:solidFill>
                    <a:srgbClr val="24BA00"/>
                  </a:solidFill>
                  <a:latin typeface="Arial" panose="020B0604020202020204"/>
                  <a:ea typeface="Arial" panose="020B0604020202020204"/>
                </a:rPr>
                <a:t>↓</a:t>
              </a:r>
              <a:endParaRPr sz="1050">
                <a:solidFill>
                  <a:srgbClr val="24BA00"/>
                </a:solidFill>
                <a:latin typeface="Arial" panose="020B0604020202020204"/>
                <a:ea typeface="Arial" panose="020B0604020202020204"/>
              </a:endParaRPr>
            </a:p>
          </p:txBody>
        </p:sp>
        <p:sp>
          <p:nvSpPr>
            <p:cNvPr id="111" name="矩形 110"/>
            <p:cNvSpPr/>
            <p:nvPr/>
          </p:nvSpPr>
          <p:spPr>
            <a:xfrm>
              <a:off x="571500" y="2895600"/>
              <a:ext cx="2343150" cy="45720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DADADA"/>
              </a:solidFill>
              <a:prstDash val="solid"/>
            </a:ln>
          </p:spPr>
          <p:txBody>
            <a:bodyPr/>
            <a:lstStyle/>
            <a:p/>
          </p:txBody>
        </p:sp>
        <p:sp>
          <p:nvSpPr>
            <p:cNvPr id="112" name="文本框 111" descr="{&quot;isTemplate&quot;:true,&quot;type&quot;:&quot;text&quot;}"/>
            <p:cNvSpPr txBox="1"/>
            <p:nvPr/>
          </p:nvSpPr>
          <p:spPr>
            <a:xfrm>
              <a:off x="704850" y="2981325"/>
              <a:ext cx="2076450" cy="104775"/>
            </a:xfrm>
            <a:prstGeom prst="rect">
              <a:avLst/>
            </a:prstGeom>
          </p:spPr>
          <p:txBody>
            <a:bodyPr wrap="none" lIns="0" tIns="0" rIns="0" bIns="0"/>
            <a:lstStyle/>
            <a:p>
              <a:pPr>
                <a:lnSpc>
                  <a:spcPct val="100000"/>
                </a:lnSpc>
              </a:pPr>
              <a:r>
                <a:rPr lang="en-US" sz="675" spc="150">
                  <a:solidFill>
                    <a:srgbClr val="6B6B6B"/>
                  </a:solidFill>
                  <a:latin typeface="Arial" panose="020B0604020202020204"/>
                  <a:ea typeface="Arial" panose="020B0604020202020204"/>
                </a:rPr>
                <a:t>DETECT</a:t>
              </a:r>
              <a:endParaRPr lang="en-US" sz="675" spc="150">
                <a:solidFill>
                  <a:srgbClr val="6B6B6B"/>
                </a:solidFill>
                <a:latin typeface="Arial" panose="020B0604020202020204"/>
                <a:ea typeface="Arial" panose="020B0604020202020204"/>
              </a:endParaRPr>
            </a:p>
          </p:txBody>
        </p:sp>
        <p:sp>
          <p:nvSpPr>
            <p:cNvPr id="113" name="文本框 112" descr="{&quot;isTemplate&quot;:true,&quot;type&quot;:&quot;text&quot;}"/>
            <p:cNvSpPr txBox="1"/>
            <p:nvPr/>
          </p:nvSpPr>
          <p:spPr>
            <a:xfrm>
              <a:off x="704850" y="3105150"/>
              <a:ext cx="2076450" cy="161925"/>
            </a:xfrm>
            <a:prstGeom prst="rect">
              <a:avLst/>
            </a:prstGeom>
          </p:spPr>
          <p:txBody>
            <a:bodyPr wrap="none" lIns="0" tIns="0" rIns="0" bIns="0"/>
            <a:lstStyle/>
            <a:p>
              <a:pPr>
                <a:lnSpc>
                  <a:spcPct val="100000"/>
                </a:lnSpc>
              </a:pPr>
              <a:r>
                <a:rPr lang="en-US" sz="1050">
                  <a:solidFill>
                    <a:srgbClr val="1A1A1A"/>
                  </a:solidFill>
                  <a:latin typeface="Arial" panose="020B0604020202020204"/>
                  <a:ea typeface="Arial" panose="020B0604020202020204"/>
                </a:rPr>
                <a:t>1-inch PMT · single photon</a:t>
              </a:r>
              <a:endParaRPr lang="en-US" sz="1050">
                <a:solidFill>
                  <a:srgbClr val="1A1A1A"/>
                </a:solidFill>
                <a:latin typeface="Arial" panose="020B0604020202020204"/>
                <a:ea typeface="Arial" panose="020B0604020202020204"/>
              </a:endParaRPr>
            </a:p>
          </p:txBody>
        </p:sp>
        <p:sp>
          <p:nvSpPr>
            <p:cNvPr id="114" name="文本框 113" descr="{&quot;isTemplate&quot;:true,&quot;type&quot;:&quot;text&quot;}"/>
            <p:cNvSpPr txBox="1"/>
            <p:nvPr/>
          </p:nvSpPr>
          <p:spPr>
            <a:xfrm>
              <a:off x="571500" y="3371850"/>
              <a:ext cx="2343150" cy="161925"/>
            </a:xfrm>
            <a:prstGeom prst="rect">
              <a:avLst/>
            </a:prstGeom>
          </p:spPr>
          <p:txBody>
            <a:bodyPr wrap="none" lIns="0" tIns="0" rIns="0" bIns="0"/>
            <a:lstStyle/>
            <a:p>
              <a:pPr algn="ctr">
                <a:lnSpc>
                  <a:spcPct val="100000"/>
                </a:lnSpc>
              </a:pPr>
              <a:r>
                <a:rPr sz="1050">
                  <a:solidFill>
                    <a:srgbClr val="24BA00"/>
                  </a:solidFill>
                  <a:latin typeface="Arial" panose="020B0604020202020204"/>
                  <a:ea typeface="Arial" panose="020B0604020202020204"/>
                </a:rPr>
                <a:t>↓</a:t>
              </a:r>
              <a:endParaRPr sz="1050">
                <a:solidFill>
                  <a:srgbClr val="24BA00"/>
                </a:solidFill>
                <a:latin typeface="Arial" panose="020B0604020202020204"/>
                <a:ea typeface="Arial" panose="020B0604020202020204"/>
              </a:endParaRPr>
            </a:p>
          </p:txBody>
        </p:sp>
        <p:sp>
          <p:nvSpPr>
            <p:cNvPr id="115" name="矩形 114"/>
            <p:cNvSpPr/>
            <p:nvPr/>
          </p:nvSpPr>
          <p:spPr>
            <a:xfrm>
              <a:off x="571500" y="3552825"/>
              <a:ext cx="2343150" cy="45720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DADADA"/>
              </a:solidFill>
              <a:prstDash val="solid"/>
            </a:ln>
          </p:spPr>
          <p:txBody>
            <a:bodyPr/>
            <a:lstStyle/>
            <a:p/>
          </p:txBody>
        </p:sp>
        <p:sp>
          <p:nvSpPr>
            <p:cNvPr id="116" name="文本框 115" descr="{&quot;isTemplate&quot;:true,&quot;type&quot;:&quot;text&quot;}"/>
            <p:cNvSpPr txBox="1"/>
            <p:nvPr/>
          </p:nvSpPr>
          <p:spPr>
            <a:xfrm>
              <a:off x="704850" y="3638550"/>
              <a:ext cx="2076450" cy="104775"/>
            </a:xfrm>
            <a:prstGeom prst="rect">
              <a:avLst/>
            </a:prstGeom>
          </p:spPr>
          <p:txBody>
            <a:bodyPr wrap="none" lIns="0" tIns="0" rIns="0" bIns="0"/>
            <a:lstStyle/>
            <a:p>
              <a:pPr>
                <a:lnSpc>
                  <a:spcPct val="100000"/>
                </a:lnSpc>
              </a:pPr>
              <a:r>
                <a:rPr lang="en-US" sz="675" spc="150" dirty="0">
                  <a:solidFill>
                    <a:srgbClr val="6B6B6B"/>
                  </a:solidFill>
                  <a:latin typeface="Arial" panose="020B0604020202020204"/>
                  <a:ea typeface="Arial" panose="020B0604020202020204"/>
                </a:rPr>
                <a:t>High Voltage</a:t>
              </a:r>
              <a:endParaRPr dirty="0"/>
            </a:p>
          </p:txBody>
        </p:sp>
        <p:sp>
          <p:nvSpPr>
            <p:cNvPr id="117" name="文本框 116" descr="{&quot;isTemplate&quot;:true,&quot;type&quot;:&quot;text&quot;}"/>
            <p:cNvSpPr txBox="1"/>
            <p:nvPr/>
          </p:nvSpPr>
          <p:spPr>
            <a:xfrm>
              <a:off x="704850" y="3762375"/>
              <a:ext cx="2076450" cy="161925"/>
            </a:xfrm>
            <a:prstGeom prst="rect">
              <a:avLst/>
            </a:prstGeom>
          </p:spPr>
          <p:txBody>
            <a:bodyPr wrap="none" lIns="0" tIns="0" rIns="0" bIns="0"/>
            <a:lstStyle/>
            <a:p>
              <a:pPr>
                <a:lnSpc>
                  <a:spcPct val="100000"/>
                </a:lnSpc>
              </a:pPr>
              <a:r>
                <a:rPr lang="en-US" sz="1050" dirty="0">
                  <a:solidFill>
                    <a:srgbClr val="1A1A1A"/>
                  </a:solidFill>
                  <a:latin typeface="Arial" panose="020B0604020202020204"/>
                  <a:ea typeface="Arial" panose="020B0604020202020204"/>
                </a:rPr>
                <a:t>DAC threshold · 0–2.5 V / 0-1200V</a:t>
              </a:r>
              <a:endParaRPr dirty="0"/>
            </a:p>
          </p:txBody>
        </p:sp>
        <p:sp>
          <p:nvSpPr>
            <p:cNvPr id="118" name="文本框 117" descr="{&quot;isTemplate&quot;:true,&quot;type&quot;:&quot;text&quot;}"/>
            <p:cNvSpPr txBox="1"/>
            <p:nvPr/>
          </p:nvSpPr>
          <p:spPr>
            <a:xfrm>
              <a:off x="571500" y="4029075"/>
              <a:ext cx="2343150" cy="161925"/>
            </a:xfrm>
            <a:prstGeom prst="rect">
              <a:avLst/>
            </a:prstGeom>
          </p:spPr>
          <p:txBody>
            <a:bodyPr wrap="none" lIns="0" tIns="0" rIns="0" bIns="0"/>
            <a:lstStyle/>
            <a:p>
              <a:pPr algn="ctr">
                <a:lnSpc>
                  <a:spcPct val="100000"/>
                </a:lnSpc>
              </a:pPr>
              <a:r>
                <a:rPr sz="1050">
                  <a:solidFill>
                    <a:srgbClr val="24BA00"/>
                  </a:solidFill>
                  <a:latin typeface="Arial" panose="020B0604020202020204"/>
                  <a:ea typeface="Arial" panose="020B0604020202020204"/>
                </a:rPr>
                <a:t>↓</a:t>
              </a:r>
              <a:endParaRPr sz="1050">
                <a:solidFill>
                  <a:srgbClr val="24BA00"/>
                </a:solidFill>
                <a:latin typeface="Arial" panose="020B0604020202020204"/>
                <a:ea typeface="Arial" panose="020B0604020202020204"/>
              </a:endParaRPr>
            </a:p>
          </p:txBody>
        </p:sp>
        <p:sp>
          <p:nvSpPr>
            <p:cNvPr id="119" name="矩形 118"/>
            <p:cNvSpPr/>
            <p:nvPr/>
          </p:nvSpPr>
          <p:spPr>
            <a:xfrm>
              <a:off x="609600" y="4210050"/>
              <a:ext cx="2343150" cy="457200"/>
            </a:xfrm>
            <a:prstGeom prst="rect">
              <a:avLst/>
            </a:prstGeom>
            <a:solidFill>
              <a:srgbClr val="F7F7F7"/>
            </a:solidFill>
          </p:spPr>
          <p:txBody>
            <a:bodyPr/>
            <a:lstStyle/>
            <a:p/>
          </p:txBody>
        </p:sp>
        <p:sp>
          <p:nvSpPr>
            <p:cNvPr id="120" name="任意多边形: 形状 119"/>
            <p:cNvSpPr/>
            <p:nvPr/>
          </p:nvSpPr>
          <p:spPr>
            <a:xfrm>
              <a:off x="571500" y="4210050"/>
              <a:ext cx="2381250" cy="457200"/>
            </a:xfrm>
            <a:custGeom>
              <a:avLst/>
              <a:gdLst/>
              <a:ahLst/>
              <a:cxnLst/>
              <a:rect l="0" t="0" r="0" b="0"/>
              <a:pathLst>
                <a:path w="250" h="48">
                  <a:moveTo>
                    <a:pt x="0" y="0"/>
                  </a:moveTo>
                  <a:lnTo>
                    <a:pt x="4" y="0"/>
                  </a:lnTo>
                  <a:lnTo>
                    <a:pt x="4" y="48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24BA00"/>
            </a:solidFill>
          </p:spPr>
          <p:txBody>
            <a:bodyPr/>
            <a:lstStyle/>
            <a:p/>
          </p:txBody>
        </p:sp>
        <p:sp>
          <p:nvSpPr>
            <p:cNvPr id="121" name="文本框 120" descr="{&quot;isTemplate&quot;:true,&quot;type&quot;:&quot;text&quot;}"/>
            <p:cNvSpPr txBox="1"/>
            <p:nvPr/>
          </p:nvSpPr>
          <p:spPr>
            <a:xfrm>
              <a:off x="742950" y="4295775"/>
              <a:ext cx="2038350" cy="104775"/>
            </a:xfrm>
            <a:prstGeom prst="rect">
              <a:avLst/>
            </a:prstGeom>
          </p:spPr>
          <p:txBody>
            <a:bodyPr wrap="none" lIns="0" tIns="0" rIns="0" bIns="0"/>
            <a:lstStyle/>
            <a:p>
              <a:pPr>
                <a:lnSpc>
                  <a:spcPct val="100000"/>
                </a:lnSpc>
              </a:pPr>
              <a:r>
                <a:rPr lang="en-US" sz="675" spc="150">
                  <a:solidFill>
                    <a:srgbClr val="6B6B6B"/>
                  </a:solidFill>
                  <a:latin typeface="Arial" panose="020B0604020202020204"/>
                  <a:ea typeface="Arial" panose="020B0604020202020204"/>
                </a:rPr>
                <a:t>COUNT</a:t>
              </a:r>
              <a:endParaRPr lang="en-US" sz="675" spc="150">
                <a:solidFill>
                  <a:srgbClr val="6B6B6B"/>
                </a:solidFill>
                <a:latin typeface="Arial" panose="020B0604020202020204"/>
                <a:ea typeface="Arial" panose="020B0604020202020204"/>
              </a:endParaRPr>
            </a:p>
          </p:txBody>
        </p:sp>
        <p:sp>
          <p:nvSpPr>
            <p:cNvPr id="122" name="文本框 121" descr="{&quot;isTemplate&quot;:true,&quot;type&quot;:&quot;text&quot;}"/>
            <p:cNvSpPr txBox="1"/>
            <p:nvPr/>
          </p:nvSpPr>
          <p:spPr>
            <a:xfrm>
              <a:off x="742950" y="4419600"/>
              <a:ext cx="2038350" cy="161925"/>
            </a:xfrm>
            <a:prstGeom prst="rect">
              <a:avLst/>
            </a:prstGeom>
          </p:spPr>
          <p:txBody>
            <a:bodyPr wrap="none" lIns="0" tIns="0" rIns="0" bIns="0"/>
            <a:lstStyle/>
            <a:p>
              <a:pPr>
                <a:lnSpc>
                  <a:spcPct val="100000"/>
                </a:lnSpc>
              </a:pPr>
              <a:r>
                <a:rPr lang="en-US" sz="1050">
                  <a:solidFill>
                    <a:srgbClr val="1A1A1A"/>
                  </a:solidFill>
                  <a:latin typeface="Arial" panose="020B0604020202020204"/>
                  <a:ea typeface="Arial" panose="020B0604020202020204"/>
                </a:rPr>
                <a:t>Rate per band</a:t>
              </a:r>
              <a:endParaRPr lang="en-US" sz="1050">
                <a:solidFill>
                  <a:srgbClr val="1A1A1A"/>
                </a:solidFill>
                <a:latin typeface="Arial" panose="020B0604020202020204"/>
                <a:ea typeface="Arial" panose="020B0604020202020204"/>
              </a:endParaRPr>
            </a:p>
          </p:txBody>
        </p:sp>
      </p:grpSp>
      <p:sp>
        <p:nvSpPr>
          <p:cNvPr id="124" name="文本框 123" descr="{&quot;isTemplate&quot;:true,&quot;type&quot;:&quot;text&quot;}"/>
          <p:cNvSpPr txBox="1"/>
          <p:nvPr/>
        </p:nvSpPr>
        <p:spPr>
          <a:xfrm>
            <a:off x="3162300" y="2419350"/>
            <a:ext cx="84582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>
                <a:solidFill>
                  <a:srgbClr val="6B6B6B"/>
                </a:solidFill>
                <a:latin typeface="Arial" panose="020B0604020202020204"/>
                <a:ea typeface="Arial" panose="020B0604020202020204"/>
              </a:rPr>
              <a:t>1.0 m frame — LED source · detector modules · electronics cabin</a:t>
            </a:r>
            <a:endParaRPr lang="en-US" sz="900">
              <a:solidFill>
                <a:srgbClr val="6B6B6B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25" name="文本框 124" descr="{&quot;isTemplate&quot;:true,&quot;type&quot;:&quot;text&quot;}"/>
          <p:cNvSpPr txBox="1"/>
          <p:nvPr/>
        </p:nvSpPr>
        <p:spPr>
          <a:xfrm>
            <a:off x="3162300" y="2676525"/>
            <a:ext cx="845820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25" b="1" spc="150">
                <a:solidFill>
                  <a:srgbClr val="24BA00"/>
                </a:solidFill>
                <a:latin typeface="Arial" panose="020B0604020202020204"/>
                <a:ea typeface="Arial" panose="020B0604020202020204"/>
              </a:rPr>
              <a:t>HARDWARE</a:t>
            </a:r>
            <a:endParaRPr lang="en-US" sz="825" b="1" spc="150">
              <a:solidFill>
                <a:srgbClr val="24BA00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29" name="文本框 128" descr="{&quot;isTemplate&quot;:true,&quot;type&quot;:&quot;text&quot;}"/>
          <p:cNvSpPr txBox="1"/>
          <p:nvPr/>
        </p:nvSpPr>
        <p:spPr>
          <a:xfrm>
            <a:off x="3798264" y="5138245"/>
            <a:ext cx="685800" cy="114300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en-US" sz="750" dirty="0">
                <a:solidFill>
                  <a:srgbClr val="6B6B6B"/>
                </a:solidFill>
                <a:latin typeface="Arial" panose="020B0604020202020204"/>
                <a:ea typeface="Arial" panose="020B0604020202020204"/>
              </a:rPr>
              <a:t>detector module</a:t>
            </a:r>
            <a:endParaRPr dirty="0"/>
          </a:p>
        </p:txBody>
      </p:sp>
      <p:sp>
        <p:nvSpPr>
          <p:cNvPr id="131" name="文本框 130" descr="{&quot;isTemplate&quot;:true,&quot;type&quot;:&quot;text&quot;}"/>
          <p:cNvSpPr txBox="1"/>
          <p:nvPr/>
        </p:nvSpPr>
        <p:spPr>
          <a:xfrm>
            <a:off x="6096000" y="5140250"/>
            <a:ext cx="819150" cy="114300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en-US" sz="750" dirty="0">
                <a:solidFill>
                  <a:srgbClr val="6B6B6B"/>
                </a:solidFill>
                <a:latin typeface="Arial" panose="020B0604020202020204"/>
                <a:ea typeface="Arial" panose="020B0604020202020204"/>
              </a:rPr>
              <a:t>TDC readout board (max 163MHz / </a:t>
            </a:r>
            <a:r>
              <a:rPr lang="en-US" sz="750" dirty="0" err="1">
                <a:solidFill>
                  <a:srgbClr val="6B6B6B"/>
                </a:solidFill>
                <a:latin typeface="Arial" panose="020B0604020202020204"/>
                <a:ea typeface="Arial" panose="020B0604020202020204"/>
              </a:rPr>
              <a:t>ch</a:t>
            </a:r>
            <a:r>
              <a:rPr lang="en-US" sz="750" dirty="0">
                <a:solidFill>
                  <a:srgbClr val="6B6B6B"/>
                </a:solidFill>
                <a:latin typeface="Arial" panose="020B0604020202020204"/>
                <a:ea typeface="Arial" panose="020B0604020202020204"/>
              </a:rPr>
              <a:t>)</a:t>
            </a:r>
            <a:endParaRPr dirty="0"/>
          </a:p>
        </p:txBody>
      </p:sp>
      <p:sp>
        <p:nvSpPr>
          <p:cNvPr id="133" name="文本框 132" descr="{&quot;isTemplate&quot;:true,&quot;type&quot;:&quot;text&quot;}"/>
          <p:cNvSpPr txBox="1"/>
          <p:nvPr/>
        </p:nvSpPr>
        <p:spPr>
          <a:xfrm>
            <a:off x="9705975" y="5175584"/>
            <a:ext cx="1257300" cy="114300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en-US" altLang="zh-CN" sz="750" dirty="0">
                <a:solidFill>
                  <a:srgbClr val="6B6B6B"/>
                </a:solidFill>
                <a:latin typeface="Arial" panose="020B0604020202020204"/>
                <a:ea typeface="Arial" panose="020B0604020202020204"/>
              </a:rPr>
              <a:t>Scheme</a:t>
            </a:r>
            <a:endParaRPr dirty="0"/>
          </a:p>
        </p:txBody>
      </p:sp>
      <p:sp>
        <p:nvSpPr>
          <p:cNvPr id="147" name="文本框 146" descr="{&quot;isTemplate&quot;:true,&quot;type&quot;:&quot;text&quot;}"/>
          <p:cNvSpPr txBox="1"/>
          <p:nvPr/>
        </p:nvSpPr>
        <p:spPr>
          <a:xfrm>
            <a:off x="8476615" y="4859020"/>
            <a:ext cx="141986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FF0000"/>
                </a:solidFill>
                <a:latin typeface="Arial" panose="020B0604020202020204"/>
                <a:ea typeface="Arial" panose="020B0604020202020204"/>
              </a:rPr>
              <a:t>50 ps · 20 MHz / ch</a:t>
            </a:r>
            <a:endParaRPr lang="en-US" sz="1050" b="1">
              <a:solidFill>
                <a:srgbClr val="FF0000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51" name="文本框 150" descr="{&quot;isTemplate&quot;:true,&quot;type&quot;:&quot;text&quot;}"/>
          <p:cNvSpPr txBox="1"/>
          <p:nvPr/>
        </p:nvSpPr>
        <p:spPr>
          <a:xfrm>
            <a:off x="11296650" y="6515100"/>
            <a:ext cx="32385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25">
                <a:solidFill>
                  <a:srgbClr val="6B6B6B"/>
                </a:solidFill>
                <a:latin typeface="Arial" panose="020B0604020202020204"/>
                <a:ea typeface="Arial" panose="020B0604020202020204"/>
              </a:rPr>
              <a:t>04 / 09</a:t>
            </a:r>
            <a:endParaRPr lang="en-US" sz="825">
              <a:solidFill>
                <a:srgbClr val="6B6B6B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52" name="任意多边形: 形状 151"/>
          <p:cNvSpPr/>
          <p:nvPr/>
        </p:nvSpPr>
        <p:spPr>
          <a:xfrm>
            <a:off x="0" y="0"/>
            <a:ext cx="12192000" cy="1047750"/>
          </a:xfrm>
          <a:custGeom>
            <a:avLst/>
            <a:gdLst/>
            <a:ahLst/>
            <a:cxnLst/>
            <a:rect l="0" t="0" r="0" b="0"/>
            <a:pathLst>
              <a:path w="1280" h="110">
                <a:moveTo>
                  <a:pt x="0" y="109"/>
                </a:moveTo>
                <a:lnTo>
                  <a:pt x="1280" y="109"/>
                </a:lnTo>
                <a:lnTo>
                  <a:pt x="1280" y="110"/>
                </a:lnTo>
                <a:lnTo>
                  <a:pt x="0" y="110"/>
                </a:lnTo>
                <a:close/>
              </a:path>
            </a:pathLst>
          </a:custGeom>
          <a:solidFill>
            <a:srgbClr val="DADADA"/>
          </a:solidFill>
        </p:spPr>
        <p:txBody>
          <a:bodyPr/>
          <a:lstStyle/>
          <a:p/>
        </p:txBody>
      </p:sp>
      <p:sp>
        <p:nvSpPr>
          <p:cNvPr id="153" name="文本框 152" descr="{&quot;isTemplate&quot;:true,&quot;type&quot;:&quot;text&quot;}"/>
          <p:cNvSpPr txBox="1"/>
          <p:nvPr/>
        </p:nvSpPr>
        <p:spPr>
          <a:xfrm>
            <a:off x="571500" y="323850"/>
            <a:ext cx="11049000" cy="3143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025" b="1" spc="150">
                <a:solidFill>
                  <a:srgbClr val="1A1A1A"/>
                </a:solidFill>
                <a:latin typeface="Arial" panose="020B0604020202020204"/>
                <a:ea typeface="Arial" panose="020B0604020202020204"/>
              </a:rPr>
              <a:t>TECHNICAL SCHEME</a:t>
            </a:r>
            <a:endParaRPr lang="en-US" sz="2025" b="1" spc="150">
              <a:solidFill>
                <a:srgbClr val="1A1A1A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54" name="矩形 153"/>
          <p:cNvSpPr/>
          <p:nvPr/>
        </p:nvSpPr>
        <p:spPr>
          <a:xfrm>
            <a:off x="571500" y="733425"/>
            <a:ext cx="1143000" cy="28575"/>
          </a:xfrm>
          <a:prstGeom prst="rect">
            <a:avLst/>
          </a:prstGeom>
          <a:solidFill>
            <a:srgbClr val="24BA00"/>
          </a:solidFill>
        </p:spPr>
        <p:txBody>
          <a:bodyPr/>
          <a:lstStyle/>
          <a:p/>
        </p:txBody>
      </p:sp>
      <p:sp>
        <p:nvSpPr>
          <p:cNvPr id="155" name="文本框 154" descr="{&quot;isTemplate&quot;:true,&quot;type&quot;:&quot;text&quot;}"/>
          <p:cNvSpPr txBox="1"/>
          <p:nvPr/>
        </p:nvSpPr>
        <p:spPr>
          <a:xfrm>
            <a:off x="11068050" y="342900"/>
            <a:ext cx="5524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" b="1" spc="300">
                <a:solidFill>
                  <a:srgbClr val="6B6B6B"/>
                </a:solidFill>
                <a:latin typeface="Arial" panose="020B0604020202020204"/>
                <a:ea typeface="Arial" panose="020B0604020202020204"/>
              </a:rPr>
              <a:t>HUNT</a:t>
            </a:r>
            <a:endParaRPr lang="en-US" sz="1125" b="1" spc="300">
              <a:solidFill>
                <a:srgbClr val="6B6B6B"/>
              </a:solidFill>
              <a:latin typeface="Arial" panose="020B0604020202020204"/>
              <a:ea typeface="Arial" panose="020B0604020202020204"/>
            </a:endParaRPr>
          </a:p>
        </p:txBody>
      </p:sp>
      <p:pic>
        <p:nvPicPr>
          <p:cNvPr id="65" name="图片 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9334" y="1228888"/>
            <a:ext cx="7565759" cy="1193971"/>
          </a:xfrm>
          <a:prstGeom prst="rect">
            <a:avLst/>
          </a:prstGeom>
        </p:spPr>
      </p:pic>
      <p:pic>
        <p:nvPicPr>
          <p:cNvPr id="66" name="图片 6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2182" y="3008176"/>
            <a:ext cx="1917965" cy="87757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2182" y="4105172"/>
            <a:ext cx="1917964" cy="907608"/>
          </a:xfrm>
          <a:prstGeom prst="rect">
            <a:avLst/>
          </a:prstGeom>
        </p:spPr>
      </p:pic>
      <p:graphicFrame>
        <p:nvGraphicFramePr>
          <p:cNvPr id="69" name="对象 68"/>
          <p:cNvGraphicFramePr>
            <a:graphicFrameLocks noChangeAspect="1"/>
          </p:cNvGraphicFramePr>
          <p:nvPr/>
        </p:nvGraphicFramePr>
        <p:xfrm>
          <a:off x="7972425" y="2984065"/>
          <a:ext cx="4094877" cy="18576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" r:id="rId4" imgW="9591675" imgH="4362450" progId="Visio.Drawing.15">
                  <p:embed/>
                </p:oleObj>
              </mc:Choice>
              <mc:Fallback>
                <p:oleObj name="" r:id="rId4" imgW="9591675" imgH="4362450" progId="Visio.Drawing.15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72425" y="2984065"/>
                        <a:ext cx="4094877" cy="185761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0" name="图片 6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182" y="2981325"/>
            <a:ext cx="2709666" cy="2031455"/>
          </a:xfrm>
          <a:prstGeom prst="rect">
            <a:avLst/>
          </a:prstGeom>
        </p:spPr>
      </p:pic>
      <p:sp>
        <p:nvSpPr>
          <p:cNvPr id="137" name="文本框 136" descr="{&quot;isTemplate&quot;:true,&quot;type&quot;:&quot;text&quot;}"/>
          <p:cNvSpPr txBox="1"/>
          <p:nvPr/>
        </p:nvSpPr>
        <p:spPr>
          <a:xfrm>
            <a:off x="4128135" y="4841875"/>
            <a:ext cx="1099820" cy="11557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FF0000"/>
                </a:solidFill>
                <a:latin typeface="Arial" panose="020B0604020202020204"/>
                <a:ea typeface="Arial" panose="020B0604020202020204"/>
              </a:rPr>
              <a:t>N2014 1-inch</a:t>
            </a:r>
            <a:endParaRPr lang="en-US" sz="1050" b="1">
              <a:solidFill>
                <a:srgbClr val="FF0000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42" name="文本框 141" descr="{&quot;isTemplate&quot;:true,&quot;type&quot;:&quot;text&quot;}"/>
          <p:cNvSpPr txBox="1"/>
          <p:nvPr/>
        </p:nvSpPr>
        <p:spPr>
          <a:xfrm>
            <a:off x="6838315" y="4859020"/>
            <a:ext cx="101346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FF0000"/>
                </a:solidFill>
                <a:latin typeface="Arial" panose="020B0604020202020204"/>
                <a:ea typeface="Arial" panose="020B0604020202020204"/>
              </a:rPr>
              <a:t>2.2 V TTL · 15 ns</a:t>
            </a:r>
            <a:endParaRPr lang="en-US" sz="1050" b="1">
              <a:solidFill>
                <a:srgbClr val="FF0000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83" name="任意多边形: 形状 82"/>
          <p:cNvSpPr/>
          <p:nvPr/>
        </p:nvSpPr>
        <p:spPr>
          <a:xfrm>
            <a:off x="179070" y="5804535"/>
            <a:ext cx="11087100" cy="571500"/>
          </a:xfrm>
          <a:custGeom>
            <a:avLst/>
            <a:gdLst/>
            <a:ahLst/>
            <a:cxnLst/>
            <a:rect l="0" t="0" r="0" b="0"/>
            <a:pathLst>
              <a:path w="1164" h="60">
                <a:moveTo>
                  <a:pt x="0" y="0"/>
                </a:moveTo>
                <a:lnTo>
                  <a:pt x="4" y="0"/>
                </a:lnTo>
                <a:lnTo>
                  <a:pt x="4" y="60"/>
                </a:lnTo>
                <a:lnTo>
                  <a:pt x="0" y="60"/>
                </a:lnTo>
                <a:close/>
              </a:path>
            </a:pathLst>
          </a:custGeom>
          <a:solidFill>
            <a:srgbClr val="24BA00"/>
          </a:solidFill>
        </p:spPr>
        <p:txBody>
          <a:bodyPr/>
          <a:lstStyle/>
          <a:p/>
        </p:txBody>
      </p:sp>
      <p:sp>
        <p:nvSpPr>
          <p:cNvPr id="49" name="矩形 48"/>
          <p:cNvSpPr/>
          <p:nvPr/>
        </p:nvSpPr>
        <p:spPr>
          <a:xfrm>
            <a:off x="226060" y="5804535"/>
            <a:ext cx="11706860" cy="571500"/>
          </a:xfrm>
          <a:prstGeom prst="rect">
            <a:avLst/>
          </a:prstGeom>
          <a:solidFill>
            <a:srgbClr val="F7F7F7"/>
          </a:solidFill>
        </p:spPr>
        <p:txBody>
          <a:bodyPr/>
          <a:lstStyle/>
          <a:p>
            <a:endParaRPr sz="1200"/>
          </a:p>
        </p:txBody>
      </p:sp>
      <p:sp>
        <p:nvSpPr>
          <p:cNvPr id="2" name="文本框 1"/>
          <p:cNvSpPr txBox="1"/>
          <p:nvPr/>
        </p:nvSpPr>
        <p:spPr>
          <a:xfrm>
            <a:off x="374015" y="5767705"/>
            <a:ext cx="116935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/>
              <a:t>Our approach is single-photon counting: light passes a </a:t>
            </a:r>
            <a:r>
              <a:rPr lang="en-US" altLang="zh-CN" sz="1200">
                <a:solidFill>
                  <a:srgbClr val="00B050"/>
                </a:solidFill>
              </a:rPr>
              <a:t>narrow-band filter</a:t>
            </a:r>
            <a:r>
              <a:rPr lang="en-US" altLang="zh-CN" sz="1200"/>
              <a:t>, and a 1-inch PMT counts single photons band by band. The one-metre frame houses a multi-wavelength LED calibration source, </a:t>
            </a:r>
            <a:r>
              <a:rPr lang="en-US" altLang="zh-CN" sz="1200">
                <a:solidFill>
                  <a:srgbClr val="00B050"/>
                </a:solidFill>
              </a:rPr>
              <a:t>eight counting modules</a:t>
            </a:r>
            <a:r>
              <a:rPr lang="en-US" altLang="zh-CN" sz="1200"/>
              <a:t>, and a self-contained electronics cabin; each module carries an</a:t>
            </a:r>
            <a:r>
              <a:rPr lang="en-US" altLang="zh-CN" sz="1200">
                <a:solidFill>
                  <a:srgbClr val="00B050"/>
                </a:solidFill>
              </a:rPr>
              <a:t> N2014 1-inch PMT </a:t>
            </a:r>
            <a:r>
              <a:rPr lang="en-US" altLang="zh-CN" sz="1200"/>
              <a:t>whose output is a clean </a:t>
            </a:r>
            <a:r>
              <a:rPr lang="en-US" altLang="zh-CN" sz="1200">
                <a:solidFill>
                  <a:srgbClr val="00B050"/>
                </a:solidFill>
              </a:rPr>
              <a:t>2.2-volt TTL pulse, 15 nanoseconds wide </a:t>
            </a:r>
            <a:r>
              <a:rPr lang="en-US" altLang="zh-CN" sz="1200"/>
              <a:t>— one pulse per photon. The front-end electronics provide </a:t>
            </a:r>
            <a:r>
              <a:rPr lang="en-US" altLang="zh-CN" sz="1200">
                <a:solidFill>
                  <a:srgbClr val="00B050"/>
                </a:solidFill>
              </a:rPr>
              <a:t>50-picosecond resolution and 20 megahertz per channel</a:t>
            </a:r>
            <a:r>
              <a:rPr lang="en-US" altLang="zh-CN" sz="1200"/>
              <a:t>, with eight channels on a single board.</a:t>
            </a:r>
            <a:endParaRPr lang="en-US" altLang="zh-CN" sz="12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width:1280,height:720,background:'#FFFFFF',flexDirection:'column',fontFamily:'Arial'}}&gt;&#10;    &lt;Box style={{height:110,padding:'34px 60px 0 60px',borderBottom:'1px solid #DADADA',position:'relative'}}&gt;&#10;        &lt;Text style={{fontSize:27,fontWeight:'bold',color:'#1A1A1A',letterSpacing:2,fontFamily:'Arial'}}&gt;TEST AND CALIBRATION SCHEME&lt;/Text&gt;&#10;        &lt;Box style={{width:120,height:3,background:'#24BA00',marginTop:10}}/&gt;&#10;        &lt;Box style={{position:'absolute',top:36,right:60}}&gt;&#10;            &lt;Text style={{fontSize:15,fontWeight:'bold',color:'#6B6B6B',letterSpacing:4,fontFamily:'Arial'}}&gt;HUNT&lt;/Text&gt;&#10;        &lt;/Box&gt;&#10;    &lt;/Box&gt;&#10;    &lt;Box style={{height:550,flexDirection:'column',padding:'20px 60px 20px 60px'}}&gt;&#10;        &lt;Text style={{fontSize:11,color:'#24BA00',letterSpacing:2,fontWeight:'bold',fontFamily:'Arial'}}&gt;TEST PLATFORM — HARDWARE&lt;/Text&gt;&#10;        &lt;Box style={{flexDirection:'row',gap:14,marginTop:10,height:262}}&gt;&#10;            &lt;Box style={{flex:1,flexDirection:'column',alignItems:'center',justifyContent:'flex-start'}}&gt;&#10;                &lt;Image src=&quot;assets/setup_monochromator.jpg&quot; style={{width:'100%',height:200,objectFit:'contain'}}/&gt;&#10;                &lt;Text style={{fontSize:10,color:'#6B6B6B',marginTop:6,textAlign:'center',fontFamily:'Arial'}}&gt;monochromator&lt;/Text&gt;&#10;            &lt;/Box&gt;&#10;            &lt;Box style={{flex:1,flexDirection:'column',alignItems:'center',justifyContent:'flex-start'}}&gt;&#10;                &lt;Image src=&quot;assets/setup_attenuator.jpg&quot; style={{width:'100%',height:200,objectFit:'contain'}}/&gt;&#10;                &lt;Text style={{fontSize:10,color:'#6B6B6B',marginTop:6,textAlign:'center',fontFamily:'Arial'}}&gt;attenuator wheel&lt;/Text&gt;&#10;            &lt;/Box&gt;&#10;            &lt;Box style={{flex:1,flexDirection:'column',alignItems:'center',justifyContent:'flex-start'}}&gt;&#10;                &lt;Image src=&quot;assets/setup_photodiode.jpg&quot; style={{width:'100%',height:200,objectFit:'contain'}}/&gt;&#10;                &lt;Text style={{fontSize:10,color:'#6B6B6B',marginTop:6,textAlign:'center',fontFamily:'Arial'}}&gt;reference photodiode&lt;/Text&gt;&#10;            &lt;/Box&gt;&#10;            &lt;Box style={{flex:1,flexDirection:'column',alignItems:'center',justifyContent:'flex-start'}}&gt;&#10;                &lt;Image src=&quot;assets/setup_v2495.jpg&quot; style={{width:'100%',height:200,objectFit:'contain'}}/&gt;&#10;                &lt;Text style={{fontSize:10,color:'#6B6B6B',marginTop:6,textAlign:'center',fontFamily:'Arial'}}&gt;CAEN V2495 + A395D&lt;/Text&gt;&#10;            &lt;/Box&gt;&#10;            &lt;Box style={{flex:1,flexDirection:'column',alignItems:'center',justifyContent:'flex-start'}}&gt;&#10;                &lt;Image src=&quot;assets/setup_spd_modules.jpg&quot; style={{width:'100%',height:200,objectFit:'contain'}}/&gt;&#10;                &lt;Text style={{fontSize:10,color:'#6B6B6B',marginTop:6,textAlign:'center',fontFamily:'Arial'}}&gt;photon-counting modules&lt;/Text&gt;&#10;            &lt;/Box&gt;&#10;        &lt;/Box&gt;&#10;        &lt;Box style={{flexDirection:'row',gap:24,marginTop:16,flex:1}}&gt;&#10;            &lt;Box style={{width:560,flexDirection:'column'}}&gt;&#10;                &lt;Image src=&quot;assets/calib_setup.png&quot; style={{width:560,height:200,objectFit:'contain'}}/&gt;&#10;                &lt;Text style={{fontSize:12,color:'#6B6B6B',marginTop:6,fontFamily:'Arial'}}&gt;Monochromator → attenuators → reference photodiode → PMT → V2495&lt;/Text&gt;&#10;            &lt;/Box&gt;&#10;            &lt;Box style={{flex:1,flexDirection:'row',gap:12}}&gt;&#10;                &lt;Box style={{flex:1,flexDirection:'column',gap:12}}&gt;&#10;                    &lt;Box style={{flex:1,padding:'10px 14px',background:'#F7F7F7',border:'1px solid #DADADA',borderLeft:'4px solid #24BA00',flexDirection:'column',justifyContent:'center'}}&gt;&#10;                        &lt;Text style={{fontSize:10,color:'#6B6B6B',letterSpacing:2,fontFamily:'Arial'}}&gt;SENSITIVITY&lt;/Text&gt;&#10;                        &lt;Text style={{fontSize:14,fontWeight:'bold',color:'#24BA00',marginTop:4,fontFamily:'Arial'}}&gt;DE 9.85 % @ 490 nm&lt;/Text&gt;&#10;                        &lt;Text style={{fontSize:11,color:'#6B6B6B',marginTop:2,fontFamily:'Arial'}}&gt;dark count 255.9 Hz&lt;/Text&gt;&#10;                    &lt;/Box&gt;&#10;                    &lt;Box style={{flex:1,padding:'10px 14px',background:'#F7F7F7',border:'1px solid #DADADA',flexDirection:'column',justifyContent:'center'}}&gt;&#10;                        &lt;Text style={{fontSize:10,color:'#6B6B6B',letterSpacing:2,fontFamily:'Arial'}}&gt;RANGE&lt;/Text&gt;&#10;                        &lt;Text style={{fontSize:14,fontWeight:'bold',color:'#24BA00',marginTop:4,fontFamily:'Arial'}}&gt;0.26 kHz → 20 MHz&lt;/Text&gt;&#10;                        &lt;Text style={{fontSize:11,color:'#6B6B6B',marginTop:2,fontFamily:'Arial'}}&gt;linear to 255 kHz · 365–570 nm&lt;/Text&gt;&#10;                    &lt;/Box&gt;&#10;                &lt;/Box&gt;&#10;                &lt;Box style={{flex:1,flexDirection:'column',gap:12}}&gt;&#10;                    &lt;Box style={{flex:1,padding:'10px 14px',background:'#F7F7F7',border:'1px solid #DADADA',flexDirection:'column',justifyContent:'center'}}&gt;&#10;                        &lt;Text style={{fontSize:10,color:'#6B6B6B',letterSpacing:2,fontFamily:'Arial'}}&gt;CORRECTIONS&lt;/Text&gt;&#10;                        &lt;Text style={{fontSize:14,fontWeight:'bold',color:'#24BA00',marginTop:4,fontFamily:'Arial'}}&gt;τ = 19.53 ns&lt;/Text&gt;&#10;                        &lt;Text style={{fontSize:11,color:'#6B6B6B',marginTop:2,fontFamily:'Arial'}}&gt;rate-loss · bg subtraction&lt;/Text&gt;&#10;                    &lt;/Box&gt;&#10;                    &lt;Box style={{flex:1,padding:'10px 14px',background:'#FFFFFF',border:'1px solid #DADADA',borderLeft:'4px solid #DADADA',flexDirection:'column',justifyContent:'center'}}&gt;&#10;                        &lt;Text style={{fontSize:10,color:'#6B6B6B',letterSpacing:2,fontFamily:'Arial'}}&gt;TRACEABILITY&lt;/Text&gt;&#10;                        &lt;Text style={{fontSize:12,color:'#1A1A1A',marginTop:4,lineHeight:1.35,fontFamily:'Arial'}}&gt;Reference PD + calibrated attenuators — flux known at &lt;span style={{color:'#24BA00',fontWeight:'bold'}}&gt;every point&lt;/span&gt;&lt;/Text&gt;&#10;                    &lt;/Box&gt;&#10;                &lt;/Box&gt;&#10;            &lt;/Box&gt;&#10;        &lt;/Box&gt;&#10;    &lt;/Box&gt;&#10;    &lt;Box style={{height:60,padding:'20px 60px',borderTop:'1px solid #DADADA',flexDirection:'row',justifyContent:'space-between',alignItems:'center'}}&gt;&#10;        &lt;Text style={{fontSize:11,color:'#6B6B6B',fontFamily:'Arial'}}&gt;HUNT Underwater Background Light · Weijie Wang&lt;/Text&gt;&#10;        &lt;Text style={{fontSize:11,color:'#6B6B6B',fontFamily:'Arial'}}&gt;05 / 09&lt;/Text&gt;&#10;  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文本框 157" descr="{&quot;isTemplate&quot;:true,&quot;type&quot;:&quot;text&quot;}"/>
          <p:cNvSpPr txBox="1"/>
          <p:nvPr/>
        </p:nvSpPr>
        <p:spPr>
          <a:xfrm>
            <a:off x="571500" y="1143000"/>
            <a:ext cx="1104900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25" b="1" spc="150">
                <a:solidFill>
                  <a:srgbClr val="24BA00"/>
                </a:solidFill>
                <a:latin typeface="Arial" panose="020B0604020202020204"/>
                <a:ea typeface="Arial" panose="020B0604020202020204"/>
              </a:rPr>
              <a:t>TEST PLATFORM — HARDWARE</a:t>
            </a:r>
            <a:endParaRPr lang="en-US" sz="825" b="1" spc="150">
              <a:solidFill>
                <a:srgbClr val="24BA00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60" name="文本框 159" descr="{&quot;isTemplate&quot;:true,&quot;type&quot;:&quot;text&quot;}"/>
          <p:cNvSpPr txBox="1"/>
          <p:nvPr/>
        </p:nvSpPr>
        <p:spPr>
          <a:xfrm>
            <a:off x="1073172" y="2771644"/>
            <a:ext cx="676275" cy="114300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en-US" sz="750">
                <a:solidFill>
                  <a:srgbClr val="6B6B6B"/>
                </a:solidFill>
                <a:latin typeface="Arial" panose="020B0604020202020204"/>
                <a:ea typeface="Arial" panose="020B0604020202020204"/>
              </a:rPr>
              <a:t>monochromator</a:t>
            </a:r>
            <a:endParaRPr lang="en-US" sz="750">
              <a:solidFill>
                <a:srgbClr val="6B6B6B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62" name="文本框 161" descr="{&quot;isTemplate&quot;:true,&quot;type&quot;:&quot;text&quot;}"/>
          <p:cNvSpPr txBox="1"/>
          <p:nvPr/>
        </p:nvSpPr>
        <p:spPr>
          <a:xfrm>
            <a:off x="3548402" y="2771644"/>
            <a:ext cx="704850" cy="114300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en-US" sz="750" dirty="0">
                <a:solidFill>
                  <a:srgbClr val="6B6B6B"/>
                </a:solidFill>
                <a:latin typeface="Arial" panose="020B0604020202020204"/>
                <a:ea typeface="Arial" panose="020B0604020202020204"/>
              </a:rPr>
              <a:t>attenuator wheel 4OD</a:t>
            </a:r>
            <a:endParaRPr dirty="0"/>
          </a:p>
        </p:txBody>
      </p:sp>
      <p:sp>
        <p:nvSpPr>
          <p:cNvPr id="164" name="文本框 163" descr="{&quot;isTemplate&quot;:true,&quot;type&quot;:&quot;text&quot;}"/>
          <p:cNvSpPr txBox="1"/>
          <p:nvPr/>
        </p:nvSpPr>
        <p:spPr>
          <a:xfrm>
            <a:off x="5678827" y="2769104"/>
            <a:ext cx="904875" cy="114300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en-US" sz="750">
                <a:solidFill>
                  <a:srgbClr val="6B6B6B"/>
                </a:solidFill>
                <a:latin typeface="Arial" panose="020B0604020202020204"/>
                <a:ea typeface="Arial" panose="020B0604020202020204"/>
              </a:rPr>
              <a:t>reference photodiode</a:t>
            </a:r>
            <a:endParaRPr lang="en-US" sz="750">
              <a:solidFill>
                <a:srgbClr val="6B6B6B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66" name="文本框 165" descr="{&quot;isTemplate&quot;:true,&quot;type&quot;:&quot;text&quot;}"/>
          <p:cNvSpPr txBox="1"/>
          <p:nvPr/>
        </p:nvSpPr>
        <p:spPr>
          <a:xfrm>
            <a:off x="7667647" y="2770374"/>
            <a:ext cx="971550" cy="114300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en-US" sz="750" dirty="0">
                <a:solidFill>
                  <a:srgbClr val="6B6B6B"/>
                </a:solidFill>
                <a:latin typeface="Arial" panose="020B0604020202020204"/>
                <a:ea typeface="Arial" panose="020B0604020202020204"/>
              </a:rPr>
              <a:t>CAEN V2495 + A395D (200MHz)</a:t>
            </a:r>
            <a:endParaRPr dirty="0"/>
          </a:p>
        </p:txBody>
      </p:sp>
      <p:pic>
        <p:nvPicPr>
          <p:cNvPr id="167" name="图片 166"/>
          <p:cNvPicPr>
            <a:picLocks noChangeAspect="1"/>
          </p:cNvPicPr>
          <p:nvPr/>
        </p:nvPicPr>
        <p:blipFill>
          <a:blip r:embed="rId1"/>
          <a:srcRect t="16075" b="16075"/>
          <a:stretch>
            <a:fillRect/>
          </a:stretch>
        </p:blipFill>
        <p:spPr>
          <a:xfrm>
            <a:off x="9486265" y="1397635"/>
            <a:ext cx="1341120" cy="1214120"/>
          </a:xfrm>
          <a:prstGeom prst="rect">
            <a:avLst/>
          </a:prstGeom>
        </p:spPr>
      </p:pic>
      <p:sp>
        <p:nvSpPr>
          <p:cNvPr id="168" name="文本框 167" descr="{&quot;isTemplate&quot;:true,&quot;type&quot;:&quot;text&quot;}"/>
          <p:cNvSpPr txBox="1"/>
          <p:nvPr/>
        </p:nvSpPr>
        <p:spPr>
          <a:xfrm>
            <a:off x="9619002" y="2771644"/>
            <a:ext cx="1076325" cy="114300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en-US" sz="750">
                <a:solidFill>
                  <a:srgbClr val="6B6B6B"/>
                </a:solidFill>
                <a:latin typeface="Arial" panose="020B0604020202020204"/>
                <a:ea typeface="Arial" panose="020B0604020202020204"/>
              </a:rPr>
              <a:t>photon-counting modules</a:t>
            </a:r>
            <a:endParaRPr lang="en-US" sz="750">
              <a:solidFill>
                <a:srgbClr val="6B6B6B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90" name="文本框 189" descr="{&quot;isTemplate&quot;:true,&quot;type&quot;:&quot;text&quot;}"/>
          <p:cNvSpPr txBox="1"/>
          <p:nvPr/>
        </p:nvSpPr>
        <p:spPr>
          <a:xfrm>
            <a:off x="11296650" y="6515100"/>
            <a:ext cx="32385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25">
                <a:solidFill>
                  <a:srgbClr val="6B6B6B"/>
                </a:solidFill>
                <a:latin typeface="Arial" panose="020B0604020202020204"/>
                <a:ea typeface="Arial" panose="020B0604020202020204"/>
              </a:rPr>
              <a:t>05 / 09</a:t>
            </a:r>
            <a:endParaRPr lang="en-US" sz="825">
              <a:solidFill>
                <a:srgbClr val="6B6B6B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91" name="任意多边形: 形状 190"/>
          <p:cNvSpPr/>
          <p:nvPr/>
        </p:nvSpPr>
        <p:spPr>
          <a:xfrm>
            <a:off x="0" y="0"/>
            <a:ext cx="12192000" cy="1047750"/>
          </a:xfrm>
          <a:custGeom>
            <a:avLst/>
            <a:gdLst/>
            <a:ahLst/>
            <a:cxnLst/>
            <a:rect l="0" t="0" r="0" b="0"/>
            <a:pathLst>
              <a:path w="1280" h="110">
                <a:moveTo>
                  <a:pt x="0" y="109"/>
                </a:moveTo>
                <a:lnTo>
                  <a:pt x="1280" y="109"/>
                </a:lnTo>
                <a:lnTo>
                  <a:pt x="1280" y="110"/>
                </a:lnTo>
                <a:lnTo>
                  <a:pt x="0" y="110"/>
                </a:lnTo>
                <a:close/>
              </a:path>
            </a:pathLst>
          </a:custGeom>
          <a:solidFill>
            <a:srgbClr val="DADADA"/>
          </a:solidFill>
        </p:spPr>
        <p:txBody>
          <a:bodyPr/>
          <a:lstStyle/>
          <a:p/>
        </p:txBody>
      </p:sp>
      <p:sp>
        <p:nvSpPr>
          <p:cNvPr id="192" name="文本框 191" descr="{&quot;isTemplate&quot;:true,&quot;type&quot;:&quot;text&quot;}"/>
          <p:cNvSpPr txBox="1"/>
          <p:nvPr/>
        </p:nvSpPr>
        <p:spPr>
          <a:xfrm>
            <a:off x="571500" y="323850"/>
            <a:ext cx="11049000" cy="3143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025" b="1" spc="150">
                <a:solidFill>
                  <a:srgbClr val="1A1A1A"/>
                </a:solidFill>
                <a:latin typeface="Arial" panose="020B0604020202020204"/>
                <a:ea typeface="Arial" panose="020B0604020202020204"/>
              </a:rPr>
              <a:t>TEST AND CALIBRATION SCHEME</a:t>
            </a:r>
            <a:endParaRPr lang="en-US" sz="2025" b="1" spc="150">
              <a:solidFill>
                <a:srgbClr val="1A1A1A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93" name="矩形 192"/>
          <p:cNvSpPr/>
          <p:nvPr/>
        </p:nvSpPr>
        <p:spPr>
          <a:xfrm>
            <a:off x="571500" y="733425"/>
            <a:ext cx="1143000" cy="28575"/>
          </a:xfrm>
          <a:prstGeom prst="rect">
            <a:avLst/>
          </a:prstGeom>
          <a:solidFill>
            <a:srgbClr val="24BA00"/>
          </a:solidFill>
        </p:spPr>
        <p:txBody>
          <a:bodyPr/>
          <a:lstStyle/>
          <a:p/>
        </p:txBody>
      </p:sp>
      <p:sp>
        <p:nvSpPr>
          <p:cNvPr id="194" name="文本框 193" descr="{&quot;isTemplate&quot;:true,&quot;type&quot;:&quot;text&quot;}"/>
          <p:cNvSpPr txBox="1"/>
          <p:nvPr/>
        </p:nvSpPr>
        <p:spPr>
          <a:xfrm>
            <a:off x="11068050" y="342900"/>
            <a:ext cx="5524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" b="1" spc="300">
                <a:solidFill>
                  <a:srgbClr val="6B6B6B"/>
                </a:solidFill>
                <a:latin typeface="Arial" panose="020B0604020202020204"/>
                <a:ea typeface="Arial" panose="020B0604020202020204"/>
              </a:rPr>
              <a:t>HUNT</a:t>
            </a:r>
            <a:endParaRPr lang="en-US" sz="1125" b="1" spc="300">
              <a:solidFill>
                <a:srgbClr val="6B6B6B"/>
              </a:solidFill>
              <a:latin typeface="Arial" panose="020B0604020202020204"/>
              <a:ea typeface="Arial" panose="020B0604020202020204"/>
            </a:endParaRP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290" y="3006464"/>
            <a:ext cx="5296579" cy="2889194"/>
          </a:xfrm>
          <a:prstGeom prst="rect">
            <a:avLst/>
          </a:prstGeom>
          <a:ln w="12700">
            <a:solidFill>
              <a:schemeClr val="accent2">
                <a:lumMod val="60000"/>
                <a:lumOff val="40000"/>
              </a:schemeClr>
            </a:solidFill>
            <a:prstDash val="lgDash"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950" y="1393190"/>
            <a:ext cx="1532255" cy="126174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1365" y="1393190"/>
            <a:ext cx="1228725" cy="126238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rcRect b="47931"/>
          <a:stretch>
            <a:fillRect/>
          </a:stretch>
        </p:blipFill>
        <p:spPr>
          <a:xfrm>
            <a:off x="5611495" y="1390650"/>
            <a:ext cx="1038860" cy="12642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90840" y="1393190"/>
            <a:ext cx="324485" cy="1260475"/>
          </a:xfrm>
          <a:prstGeom prst="rect">
            <a:avLst/>
          </a:prstGeom>
        </p:spPr>
      </p:pic>
      <p:sp>
        <p:nvSpPr>
          <p:cNvPr id="83" name="任意多边形: 形状 82"/>
          <p:cNvSpPr/>
          <p:nvPr/>
        </p:nvSpPr>
        <p:spPr>
          <a:xfrm>
            <a:off x="533400" y="5977890"/>
            <a:ext cx="11087100" cy="571500"/>
          </a:xfrm>
          <a:custGeom>
            <a:avLst/>
            <a:gdLst/>
            <a:ahLst/>
            <a:cxnLst/>
            <a:rect l="0" t="0" r="0" b="0"/>
            <a:pathLst>
              <a:path w="1164" h="60">
                <a:moveTo>
                  <a:pt x="0" y="0"/>
                </a:moveTo>
                <a:lnTo>
                  <a:pt x="4" y="0"/>
                </a:lnTo>
                <a:lnTo>
                  <a:pt x="4" y="60"/>
                </a:lnTo>
                <a:lnTo>
                  <a:pt x="0" y="60"/>
                </a:lnTo>
                <a:close/>
              </a:path>
            </a:pathLst>
          </a:custGeom>
          <a:solidFill>
            <a:srgbClr val="24BA00"/>
          </a:solidFill>
        </p:spPr>
        <p:txBody>
          <a:bodyPr/>
          <a:lstStyle/>
          <a:p/>
        </p:txBody>
      </p:sp>
      <p:sp>
        <p:nvSpPr>
          <p:cNvPr id="8" name="矩形 7"/>
          <p:cNvSpPr/>
          <p:nvPr/>
        </p:nvSpPr>
        <p:spPr>
          <a:xfrm>
            <a:off x="571500" y="5977890"/>
            <a:ext cx="11049000" cy="571500"/>
          </a:xfrm>
          <a:prstGeom prst="rect">
            <a:avLst/>
          </a:prstGeom>
          <a:solidFill>
            <a:srgbClr val="F7F7F7"/>
          </a:solidFill>
        </p:spPr>
        <p:txBody>
          <a:bodyPr/>
          <a:lstStyle/>
          <a:p>
            <a:endParaRPr sz="1200"/>
          </a:p>
        </p:txBody>
      </p:sp>
      <p:sp>
        <p:nvSpPr>
          <p:cNvPr id="6" name="文本框 5"/>
          <p:cNvSpPr txBox="1"/>
          <p:nvPr/>
        </p:nvSpPr>
        <p:spPr>
          <a:xfrm>
            <a:off x="543560" y="6015990"/>
            <a:ext cx="11130280" cy="6502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00B050"/>
                </a:solidFill>
              </a:rPr>
              <a:t>Before taking the system into the water</a:t>
            </a:r>
            <a:r>
              <a:rPr lang="en-US" altLang="zh-CN" sz="1200"/>
              <a:t>, we calibrated it in the laboratory. The light path runs from a </a:t>
            </a:r>
            <a:r>
              <a:rPr lang="en-US" altLang="zh-CN" sz="1200">
                <a:solidFill>
                  <a:srgbClr val="00B050"/>
                </a:solidFill>
              </a:rPr>
              <a:t>monochromato</a:t>
            </a:r>
            <a:r>
              <a:rPr lang="en-US" altLang="zh-CN" sz="1200"/>
              <a:t>r through two </a:t>
            </a:r>
            <a:r>
              <a:rPr lang="en-US" altLang="zh-CN" sz="1200">
                <a:solidFill>
                  <a:srgbClr val="00B050"/>
                </a:solidFill>
              </a:rPr>
              <a:t>attenuator stages</a:t>
            </a:r>
            <a:r>
              <a:rPr lang="en-US" altLang="zh-CN" sz="1200"/>
              <a:t>, separated by a beam splitter, to a reference photodiode that monitors the optical power, and finally to the PMT under test. This way, </a:t>
            </a:r>
            <a:r>
              <a:rPr lang="en-US" altLang="zh-CN" sz="1200">
                <a:solidFill>
                  <a:srgbClr val="00B050"/>
                </a:solidFill>
              </a:rPr>
              <a:t>the incident photon flux is known at every point along the chain.</a:t>
            </a:r>
            <a:endParaRPr lang="en-US" altLang="zh-CN" sz="120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width:1280,height:720,background:'#FFFFFF',flexDirection:'column',fontFamily:'Arial'}}&gt;&#10;    &lt;Box style={{height:110,padding:'34px 60px 0 60px',borderBottom:'1px solid #DADADA',position:'relative'}}&gt;&#10;        &lt;Text style={{fontSize:27,fontWeight:'bold',color:'#1A1A1A',letterSpacing:2,fontFamily:'Arial'}}&gt;CALIBRATION RESULTS&lt;/Text&gt;&#10;        &lt;Box style={{width:120,height:3,background:'#24BA00',marginTop:10}}/&gt;&#10;        &lt;Box style={{position:'absolute',top:36,right:60}}&gt;&#10;            &lt;Text style={{fontSize:15,fontWeight:'bold',color:'#6B6B6B',letterSpacing:4,fontFamily:'Arial'}}&gt;HUNT&lt;/Text&gt;&#10;        &lt;/Box&gt;&#10;    &lt;/Box&gt;&#10;    &lt;Box style={{height:550,flexDirection:'row',padding:'22px 60px 22px 60px',gap:30}}&gt;&#10;        &lt;Box style={{width:606,flexDirection:'column'}}&gt;&#10;            &lt;Text style={{fontSize:11,color:'#24BA00',letterSpacing:2,fontWeight:'bold',fontFamily:'Arial'}}&gt;TUBE 6 @ 490 nm — ONE COUNTER&lt;/Text&gt;&#10;            &lt;Box style={{flexDirection:'row',gap:14,marginTop:10}}&gt;&#10;                &lt;Box style={{flex:1,flexDirection:'column'}}&gt;&#10;                    &lt;Text style={{fontSize:10,color:'#6B6B6B',fontFamily:'Arial'}}&gt;LINEARITY — R² = 0.99973&lt;/Text&gt;&#10;                    &lt;Image src=&quot;assets/linear_region.png&quot; style={{width:'100%',height:170,objectFit:'contain',marginTop:5}}/&gt;&#10;                &lt;/Box&gt;&#10;                &lt;Box style={{flex:1,flexDirection:'column'}}&gt;&#10;                    &lt;Text style={{fontSize:10,color:'#6B6B6B',fontFamily:'Arial'}}&gt;DEAD TIME — τ = 19.53 ns&lt;/Text&gt;&#10;                    &lt;Image src=&quot;assets/deadtime_fit.png&quot; style={{width:'100%',height:170,objectFit:'contain',marginTop:5}}/&gt;&#10;                &lt;/Box&gt;&#10;            &lt;/Box&gt;&#10;            &lt;Box style={{flexDirection:'row',gap:14,marginTop:12}}&gt;&#10;                &lt;Box style={{flex:1,flexDirection:'column'}}&gt;&#10;                    &lt;Text style={{fontSize:10,color:'#6B6B6B',fontFamily:'Arial'}}&gt;BACKGROUND — 255.9 Hz, RMS 1.95 %&lt;/Text&gt;&#10;                    &lt;Image src=&quot;assets/bg_stability.png&quot; style={{width:'100%',height:170,objectFit:'contain',marginTop:5}}/&gt;&#10;                &lt;/Box&gt;&#10;                &lt;Box style={{flex:1,padding:'14px 16px',background:'#F7F7F7',border:'1px solid #DADADA',borderLeft:'4px solid #24BA00',flexDirection:'column',justifyContent:'center'}}&gt;&#10;                    &lt;Text style={{fontSize:10,color:'#6B6B6B',letterSpacing:2,fontFamily:'Arial'}}&gt;KEY NUMBERS&lt;/Text&gt;&#10;                    &lt;Box style={{flexDirection:'column',gap:10,marginTop:10}}&gt;&#10;                        &lt;Text style={{fontSize:15,fontWeight:'bold',color:'#24BA00',fontFamily:'Arial'}}&gt;DE 9.85 % @ 490 nm&lt;/Text&gt;&#10;                        &lt;Text style={{fontSize:15,fontWeight:'bold',color:'#24BA00',fontFamily:'Arial'}}&gt;R² = 0.99973&lt;/Text&gt;&#10;                        &lt;Text style={{fontSize:15,fontWeight:'bold',color:'#24BA00',fontFamily:'Arial'}}&gt;τ = 19.53 ns&lt;/Text&gt;&#10;                        &lt;Text style={{fontSize:15,fontWeight:'bold',color:'#24BA00',fontFamily:'Arial'}}&gt;255.9 Hz · RMS 1.95 %&lt;/Text&gt;&#10;                    &lt;/Box&gt;&#10;                &lt;/Box&gt;&#10;            &lt;/Box&gt;&#10;        &lt;/Box&gt;&#10;        &lt;Box style={{flex:1,flexDirection:'column'}}&gt;&#10;            &lt;Text style={{fontSize:11,color:'#24BA00',letterSpacing:2,fontWeight:'bold',fontFamily:'Arial'}}&gt;EIGHT COUNTERS — 365–570 nm&lt;/Text&gt;&#10;            &lt;Image src=&quot;assets/qe_comparison.png&quot; style={{width:'100%',height:198,objectFit:'contain',marginTop:8}}/&gt;&#10;            &lt;Text style={{fontSize:12,color:'#6B6B6B',marginTop:6,fontFamily:'Arial'}}&gt;Same calibrated response tube to tube — &lt;span style={{color:'#24BA00',fontWeight:'bold'}}&gt;series-ready&lt;/span&gt;.&lt;/Text&gt;&#10;            &lt;Text style={{fontSize:11,color:'#24BA00',letterSpacing:2,fontWeight:'bold',marginTop:14,fontFamily:'Arial'}}&gt;ELECTRONICS — BENCH COMPARISON&lt;/Text&gt;&#10;            &lt;Box style={{flexDirection:'row',gap:12,marginTop:8,height:104}}&gt;&#10;                &lt;Box style={{width:236,flexDirection:'column',justifyContent:'center'}}&gt;&#10;                    &lt;Image src=&quot;assets/electronics_board.png&quot; style={{width:236,height:92,objectFit:'contain'}}/&gt;&#10;                    &lt;Text style={{fontSize:11,color:'#6B6B6B',marginTop:4,fontFamily:'Arial'}}&gt;Dedicated FPGA board&lt;/Text&gt;&#10;                &lt;/Box&gt;&#10;                &lt;Box style={{flex:1,background:'#FFFFFF',border:'1px dashed #6B6B6B',flexDirection:'column',justifyContent:'center',alignItems:'center'}}&gt;&#10;                    &lt;Text style={{fontSize:11,color:'#6B6B6B',letterSpacing:1,textAlign:'center',fontFamily:'Arial'}}&gt;COMPARISON TEST&lt;/Text&gt;&#10;                    &lt;Text style={{fontSize:11,color:'#6B6B6B',marginTop:4,textAlign:'center',fontFamily:'Arial'}}&gt;vs CAEN V2495 — figure to be added&lt;/Text&gt;&#10;                &lt;/Box&gt;&#10;            &lt;/Box&gt;&#10;        &lt;/Box&gt;&#10;    &lt;/Box&gt;&#10;    &lt;Box style={{height:60,padding:'20px 60px',borderTop:'1px solid #DADADA',flexDirection:'row',justifyContent:'space-between',alignItems:'center'}}&gt;&#10;        &lt;Text style={{fontSize:11,color:'#6B6B6B',fontFamily:'Arial'}}&gt;HUNT Underwater Background Light · Weijie Wang&lt;/Text&gt;&#10;        &lt;Text style={{fontSize:11,color:'#6B6B6B',fontFamily:'Arial'}}&gt;06 / 09&lt;/Text&gt;&#10;  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矩形 19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197" name="文本框 196" descr="{&quot;isTemplate&quot;:true,&quot;type&quot;:&quot;text&quot;}"/>
          <p:cNvSpPr txBox="1"/>
          <p:nvPr/>
        </p:nvSpPr>
        <p:spPr>
          <a:xfrm>
            <a:off x="571500" y="1257300"/>
            <a:ext cx="577215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25" b="1" spc="150">
                <a:solidFill>
                  <a:srgbClr val="24BA00"/>
                </a:solidFill>
                <a:latin typeface="Arial" panose="020B0604020202020204"/>
                <a:ea typeface="Arial" panose="020B0604020202020204"/>
              </a:rPr>
              <a:t>TUBE 6 @ 490 nm — ONE COUNTER</a:t>
            </a:r>
            <a:endParaRPr lang="en-US" sz="825" b="1" spc="150">
              <a:solidFill>
                <a:srgbClr val="24BA00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98" name="文本框 197" descr="{&quot;isTemplate&quot;:true,&quot;type&quot;:&quot;text&quot;}"/>
          <p:cNvSpPr txBox="1"/>
          <p:nvPr/>
        </p:nvSpPr>
        <p:spPr>
          <a:xfrm>
            <a:off x="3497580" y="1454785"/>
            <a:ext cx="2819400" cy="1143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750">
                <a:solidFill>
                  <a:srgbClr val="6B6B6B"/>
                </a:solidFill>
                <a:latin typeface="Arial" panose="020B0604020202020204"/>
                <a:ea typeface="Arial" panose="020B0604020202020204"/>
              </a:rPr>
              <a:t>LINEARITY — R² = 0.99973</a:t>
            </a:r>
            <a:endParaRPr lang="en-US" sz="750">
              <a:solidFill>
                <a:srgbClr val="6B6B6B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200" name="文本框 199" descr="{&quot;isTemplate&quot;:true,&quot;type&quot;:&quot;text&quot;}"/>
          <p:cNvSpPr txBox="1"/>
          <p:nvPr/>
        </p:nvSpPr>
        <p:spPr>
          <a:xfrm>
            <a:off x="3518535" y="3400425"/>
            <a:ext cx="2819400" cy="1143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750">
                <a:solidFill>
                  <a:srgbClr val="6B6B6B"/>
                </a:solidFill>
                <a:latin typeface="Arial" panose="020B0604020202020204"/>
                <a:ea typeface="Arial" panose="020B0604020202020204"/>
              </a:rPr>
              <a:t>DEAD TIME — τ = 19.53 ns</a:t>
            </a:r>
            <a:endParaRPr lang="en-US" sz="750">
              <a:solidFill>
                <a:srgbClr val="6B6B6B"/>
              </a:solidFill>
              <a:latin typeface="Arial" panose="020B0604020202020204"/>
              <a:ea typeface="Arial" panose="020B0604020202020204"/>
            </a:endParaRPr>
          </a:p>
        </p:txBody>
      </p:sp>
      <p:pic>
        <p:nvPicPr>
          <p:cNvPr id="201" name="图片 200"/>
          <p:cNvPicPr>
            <a:picLocks noChangeAspect="1"/>
          </p:cNvPicPr>
          <p:nvPr/>
        </p:nvPicPr>
        <p:blipFill>
          <a:blip r:embed="rId1"/>
          <a:srcRect t="8714" b="8714"/>
          <a:stretch>
            <a:fillRect/>
          </a:stretch>
        </p:blipFill>
        <p:spPr>
          <a:xfrm>
            <a:off x="3497580" y="3580765"/>
            <a:ext cx="2621915" cy="1520825"/>
          </a:xfrm>
          <a:prstGeom prst="rect">
            <a:avLst/>
          </a:prstGeom>
        </p:spPr>
      </p:pic>
      <p:sp>
        <p:nvSpPr>
          <p:cNvPr id="202" name="文本框 201" descr="{&quot;isTemplate&quot;:true,&quot;type&quot;:&quot;text&quot;}"/>
          <p:cNvSpPr txBox="1"/>
          <p:nvPr/>
        </p:nvSpPr>
        <p:spPr>
          <a:xfrm>
            <a:off x="571500" y="1451610"/>
            <a:ext cx="2819400" cy="1143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750">
                <a:solidFill>
                  <a:srgbClr val="6B6B6B"/>
                </a:solidFill>
                <a:latin typeface="Arial" panose="020B0604020202020204"/>
                <a:ea typeface="Arial" panose="020B0604020202020204"/>
              </a:rPr>
              <a:t>BACKGROUND — 255.9 Hz, RMS 1.95 %</a:t>
            </a:r>
            <a:endParaRPr lang="en-US" sz="750">
              <a:solidFill>
                <a:srgbClr val="6B6B6B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211" name="文本框 210" descr="{&quot;isTemplate&quot;:true,&quot;type&quot;:&quot;text&quot;}"/>
          <p:cNvSpPr txBox="1"/>
          <p:nvPr/>
        </p:nvSpPr>
        <p:spPr>
          <a:xfrm>
            <a:off x="6629400" y="1257300"/>
            <a:ext cx="499110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25" b="1" spc="150">
                <a:solidFill>
                  <a:srgbClr val="24BA00"/>
                </a:solidFill>
                <a:latin typeface="Arial" panose="020B0604020202020204"/>
                <a:ea typeface="Arial" panose="020B0604020202020204"/>
              </a:rPr>
              <a:t>EIGHT COUNTERS — 365–570 nm</a:t>
            </a:r>
            <a:endParaRPr lang="en-US" sz="825" b="1" spc="150">
              <a:solidFill>
                <a:srgbClr val="24BA00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222" name="文本框 221" descr="{&quot;isTemplate&quot;:true,&quot;type&quot;:&quot;text&quot;}"/>
          <p:cNvSpPr txBox="1"/>
          <p:nvPr/>
        </p:nvSpPr>
        <p:spPr>
          <a:xfrm>
            <a:off x="11296650" y="6515100"/>
            <a:ext cx="32385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25">
                <a:solidFill>
                  <a:srgbClr val="6B6B6B"/>
                </a:solidFill>
                <a:latin typeface="Arial" panose="020B0604020202020204"/>
                <a:ea typeface="Arial" panose="020B0604020202020204"/>
              </a:rPr>
              <a:t>06 / 09</a:t>
            </a:r>
            <a:endParaRPr lang="en-US" sz="825">
              <a:solidFill>
                <a:srgbClr val="6B6B6B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223" name="任意多边形: 形状 222"/>
          <p:cNvSpPr/>
          <p:nvPr/>
        </p:nvSpPr>
        <p:spPr>
          <a:xfrm>
            <a:off x="0" y="0"/>
            <a:ext cx="12192000" cy="1047750"/>
          </a:xfrm>
          <a:custGeom>
            <a:avLst/>
            <a:gdLst/>
            <a:ahLst/>
            <a:cxnLst/>
            <a:rect l="0" t="0" r="0" b="0"/>
            <a:pathLst>
              <a:path w="1280" h="110">
                <a:moveTo>
                  <a:pt x="0" y="109"/>
                </a:moveTo>
                <a:lnTo>
                  <a:pt x="1280" y="109"/>
                </a:lnTo>
                <a:lnTo>
                  <a:pt x="1280" y="110"/>
                </a:lnTo>
                <a:lnTo>
                  <a:pt x="0" y="110"/>
                </a:lnTo>
                <a:close/>
              </a:path>
            </a:pathLst>
          </a:custGeom>
          <a:solidFill>
            <a:srgbClr val="DADADA"/>
          </a:solidFill>
        </p:spPr>
        <p:txBody>
          <a:bodyPr/>
          <a:lstStyle/>
          <a:p/>
        </p:txBody>
      </p:sp>
      <p:sp>
        <p:nvSpPr>
          <p:cNvPr id="224" name="文本框 223" descr="{&quot;isTemplate&quot;:true,&quot;type&quot;:&quot;text&quot;}"/>
          <p:cNvSpPr txBox="1"/>
          <p:nvPr/>
        </p:nvSpPr>
        <p:spPr>
          <a:xfrm>
            <a:off x="571500" y="323850"/>
            <a:ext cx="11049000" cy="3143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025" b="1" spc="150">
                <a:solidFill>
                  <a:srgbClr val="1A1A1A"/>
                </a:solidFill>
                <a:latin typeface="Arial" panose="020B0604020202020204"/>
                <a:ea typeface="Arial" panose="020B0604020202020204"/>
              </a:rPr>
              <a:t>CALIBRATION RESULTS</a:t>
            </a:r>
            <a:endParaRPr lang="en-US" sz="2025" b="1" spc="150">
              <a:solidFill>
                <a:srgbClr val="1A1A1A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225" name="矩形 224"/>
          <p:cNvSpPr/>
          <p:nvPr/>
        </p:nvSpPr>
        <p:spPr>
          <a:xfrm>
            <a:off x="571500" y="733425"/>
            <a:ext cx="1143000" cy="28575"/>
          </a:xfrm>
          <a:prstGeom prst="rect">
            <a:avLst/>
          </a:prstGeom>
          <a:solidFill>
            <a:srgbClr val="24BA00"/>
          </a:solidFill>
        </p:spPr>
        <p:txBody>
          <a:bodyPr/>
          <a:lstStyle/>
          <a:p/>
        </p:txBody>
      </p:sp>
      <p:sp>
        <p:nvSpPr>
          <p:cNvPr id="226" name="文本框 225" descr="{&quot;isTemplate&quot;:true,&quot;type&quot;:&quot;text&quot;}"/>
          <p:cNvSpPr txBox="1"/>
          <p:nvPr/>
        </p:nvSpPr>
        <p:spPr>
          <a:xfrm>
            <a:off x="11068050" y="342900"/>
            <a:ext cx="5524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" b="1" spc="300">
                <a:solidFill>
                  <a:srgbClr val="6B6B6B"/>
                </a:solidFill>
                <a:latin typeface="Arial" panose="020B0604020202020204"/>
                <a:ea typeface="Arial" panose="020B0604020202020204"/>
              </a:rPr>
              <a:t>HUNT</a:t>
            </a:r>
            <a:endParaRPr lang="en-US" sz="1125" b="1" spc="300">
              <a:solidFill>
                <a:srgbClr val="6B6B6B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35" name="任意多边形: 形状 34"/>
          <p:cNvSpPr/>
          <p:nvPr/>
        </p:nvSpPr>
        <p:spPr>
          <a:xfrm>
            <a:off x="579755" y="5774690"/>
            <a:ext cx="11087100" cy="571500"/>
          </a:xfrm>
          <a:custGeom>
            <a:avLst/>
            <a:gdLst/>
            <a:ahLst/>
            <a:cxnLst/>
            <a:rect l="0" t="0" r="0" b="0"/>
            <a:pathLst>
              <a:path w="1164" h="60">
                <a:moveTo>
                  <a:pt x="0" y="0"/>
                </a:moveTo>
                <a:lnTo>
                  <a:pt x="4" y="0"/>
                </a:lnTo>
                <a:lnTo>
                  <a:pt x="4" y="60"/>
                </a:lnTo>
                <a:lnTo>
                  <a:pt x="0" y="60"/>
                </a:lnTo>
                <a:close/>
              </a:path>
            </a:pathLst>
          </a:custGeom>
          <a:solidFill>
            <a:srgbClr val="24BA00"/>
          </a:solidFill>
        </p:spPr>
        <p:txBody>
          <a:bodyPr/>
          <a:lstStyle/>
          <a:p/>
        </p:txBody>
      </p:sp>
      <p:pic>
        <p:nvPicPr>
          <p:cNvPr id="36" name="Picture 6" descr="B_T6_490_245v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1591945"/>
            <a:ext cx="2571750" cy="1742440"/>
          </a:xfrm>
          <a:prstGeom prst="rect">
            <a:avLst/>
          </a:prstGeom>
        </p:spPr>
      </p:pic>
      <p:pic>
        <p:nvPicPr>
          <p:cNvPr id="37" name="Picture 2" descr="A_T6_490_245v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231" y="1626664"/>
            <a:ext cx="2599847" cy="1646198"/>
          </a:xfrm>
          <a:prstGeom prst="rect">
            <a:avLst/>
          </a:prstGeom>
        </p:spPr>
      </p:pic>
      <p:pic>
        <p:nvPicPr>
          <p:cNvPr id="38" name="Picture 4" descr="C_T6_490_245v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355" y="3487420"/>
            <a:ext cx="2599055" cy="177990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643255" y="5774690"/>
            <a:ext cx="11049000" cy="571500"/>
          </a:xfrm>
          <a:prstGeom prst="rect">
            <a:avLst/>
          </a:prstGeom>
          <a:solidFill>
            <a:srgbClr val="F7F7F7"/>
          </a:solidFill>
        </p:spPr>
        <p:txBody>
          <a:bodyPr/>
          <a:lstStyle/>
          <a:p>
            <a:endParaRPr sz="1200"/>
          </a:p>
        </p:txBody>
      </p:sp>
      <p:sp>
        <p:nvSpPr>
          <p:cNvPr id="34" name="文本框 33"/>
          <p:cNvSpPr txBox="1"/>
          <p:nvPr/>
        </p:nvSpPr>
        <p:spPr>
          <a:xfrm>
            <a:off x="752475" y="5825490"/>
            <a:ext cx="10831195" cy="6451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1200">
                <a:sym typeface="+mn-ea"/>
              </a:rPr>
              <a:t>This calibration yields the detection-efficiency curve from 365 to 570 nm, together with a calibration coefficient for each tube, </a:t>
            </a:r>
            <a:r>
              <a:rPr lang="en-US" altLang="zh-CN" sz="1200">
                <a:solidFill>
                  <a:srgbClr val="00B050"/>
                </a:solidFill>
                <a:sym typeface="+mn-ea"/>
              </a:rPr>
              <a:t>providing the conversion from count rate to incident photon rate for all subsequent measurements</a:t>
            </a:r>
            <a:r>
              <a:rPr lang="en-US" altLang="zh-CN" sz="1200">
                <a:sym typeface="+mn-ea"/>
              </a:rPr>
              <a:t>.</a:t>
            </a:r>
            <a:endParaRPr lang="en-US" altLang="zh-CN" sz="1200">
              <a:sym typeface="+mn-ea"/>
            </a:endParaRPr>
          </a:p>
        </p:txBody>
      </p:sp>
      <p:pic>
        <p:nvPicPr>
          <p:cNvPr id="3" name="图片 2" descr="slide6_chart_patched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0965" y="1871345"/>
            <a:ext cx="5132705" cy="282321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width:1280,height:720,background:'#FFFFFF',flexDirection:'column',fontFamily:'Arial'}}&gt;&#10;    &lt;Box style={{height:110,padding:'34px 60px 0 60px',borderBottom:'1px solid #DADADA',position:'relative'}}&gt;&#10;        &lt;Text style={{fontSize:27,fontWeight:'bold',color:'#1A1A1A',letterSpacing:2,fontFamily:'Arial'}}&gt;SUMMARY AND OUTLOOK&lt;/Text&gt;&#10;        &lt;Box style={{width:120,height:3,background:'#24BA00',marginTop:10}}/&gt;&#10;        &lt;Box style={{position:'absolute',top:36,right:60}}&gt;&#10;            &lt;Text style={{fontSize:15,fontWeight:'bold',color:'#6B6B6B',letterSpacing:4,fontFamily:'Arial'}}&gt;HUNT&lt;/Text&gt;&#10;        &lt;/Box&gt;&#10;    &lt;/Box&gt;&#10;    &lt;Box style={{height:550,flexDirection:'row',padding:'30px 60px 24px 60px',gap:44}}&gt;&#10;        &lt;Box style={{width:620,flexDirection:'column'}}&gt;&#10;            &lt;Text style={{fontSize:11,color:'#6B6B6B',letterSpacing:3,fontFamily:'Arial'}}&gt;SUMMARY&lt;/Text&gt;&#10;            &lt;Box style={{flexDirection:'column',gap:18,marginTop:16}}&gt;&#10;                &lt;Box style={{flexDirection:'row',gap:12,alignItems:'flex-start'}}&gt;&#10;                    &lt;Box style={{width:8,height:8,background:'#24BA00',marginTop:7}}/&gt;&#10;                    &lt;Text style={{fontSize:16,color:'#1A1A1A',lineHeight:1.45,fontFamily:'Arial'}}&gt;Natural-water background: ≈ 7 kHz → 500 kHz baselines, bursts to 10–25 MHz — &lt;span style={{color:'#24BA00',fontWeight:'bold'}}&gt;diverse, complex, time-variable&lt;/span&gt;.&lt;/Text&gt;&#10;                &lt;/Box&gt;&#10;                &lt;Box style={{flexDirection:'row',gap:12,alignItems:'flex-start'}}&gt;&#10;                    &lt;Box style={{width:8,height:8,background:'#24BA00',marginTop:7}}/&gt;&#10;                    &lt;Text style={{fontSize:16,color:'#1A1A1A',lineHeight:1.45,fontFamily:'Arial'}}&gt;It sets the trigger threshold and data rate — directly affecting &lt;span style={{color:'#24BA00',fontWeight:'bold'}}&gt;event selection and reconstruction&lt;/span&gt;.&lt;/Text&gt;&#10;                &lt;/Box&gt;&#10;                &lt;Box style={{flexDirection:'row',gap:12,alignItems:'flex-start'}}&gt;&#10;                    &lt;Box style={{width:8,height:8,background:'#24BA00',marginTop:7}}/&gt;&#10;                    &lt;Text style={{fontSize:16,color:'#1A1A1A',lineHeight:1.45,fontFamily:'Arial'}}&gt;Eight counters calibrated band by band (DE 9.85 % @ 490 nm) — a flux &lt;span style={{color:'#24BA00',fontWeight:'bold'}}&gt;traceable to absolute photon rate&lt;/span&gt;.&lt;/Text&gt;&#10;                &lt;/Box&gt;&#10;            &lt;/Box&gt;&#10;            &lt;Text style={{fontSize:11,color:'#6B6B6B',letterSpacing:3,marginTop:32,fontFamily:'Arial'}}&gt;OUTLOOK&lt;/Text&gt;&#10;            &lt;Box style={{flexDirection:'column',gap:14,marginTop:16}}&gt;&#10;                &lt;Box style={{flexDirection:'row',gap:12,alignItems:'flex-start'}}&gt;&#10;                    &lt;Box style={{width:8,height:8,background:'#6B6B6B',marginTop:7}}/&gt;&#10;                    &lt;Text style={{fontSize:16,color:'#1A1A1A',lineHeight:1.45,fontFamily:'Arial'}}&gt;&lt;span style={{color:'#24BA00',fontWeight:'bold'}}&gt;South China Sea&lt;/span&gt; — campaign with the Haidling prototype.&lt;/Text&gt;&#10;                &lt;/Box&gt;&#10;                &lt;Box style={{flexDirection:'row',gap:12,alignItems:'flex-start'}}&gt;&#10;                    &lt;Box style={{width:8,height:8,background:'#6B6B6B',marginTop:7}}/&gt;&#10;                    &lt;Text style={{fontSize:16,color:'#1A1A1A',lineHeight:1.45,fontFamily:'Arial'}}&gt;&lt;span style={{color:'#24BA00',fontWeight:'bold'}}&gt;Lake Baikal&lt;/span&gt; — targeted study alongside GVD.&lt;/Text&gt;&#10;                &lt;/Box&gt;&#10;            &lt;/Box&gt;&#10;            &lt;Text style={{fontSize:18,fontWeight:'bold',color:'#24BA00',marginTop:'auto',fontFamily:'Arial'}}&gt;From characterising the light to improving the detector.&lt;/Text&gt;&#10;        &lt;/Box&gt;&#10;        &lt;Box style={{flex:1,flexDirection:'column',justifyContent:'space-between'}}&gt;&#10;            &lt;Box style={{flexDirection:'row',gap:14,alignItems:'center',height:200}}&gt;&#10;                &lt;Image src=&quot;assets/module_mech.jpg&quot; style={{width:270,height:180,objectFit:'contain'}}/&gt;&#10;                &lt;Image src=&quot;assets/module_electronics.jpg&quot; style={{width:150,height:180,objectFit:'contain'}}/&gt;&#10;            &lt;/Box&gt;&#10;            &lt;Box style={{padding:'16px 20px',background:'#F7F7F7',border:'1px solid #DADADA',borderLeft:'4px solid #24BA00'}}&gt;&#10;                &lt;Text style={{fontSize:14,color:'#1A1A1A',lineHeight:1.45,fontFamily:'Arial'}}&gt;Next: module integration → in-situ deployment at sea.&lt;/Text&gt;&#10;            &lt;/Box&gt;&#10;            &lt;Text style={{fontSize:12,color:'#6B6B6B',fontFamily:'Arial'}}&gt;HUNT instrument: pressure housing and readout electronics&lt;/Text&gt;&#10;        &lt;/Box&gt;&#10;    &lt;/Box&gt;&#10;    &lt;Box style={{height:60,padding:'20px 60px',borderTop:'1px solid #DADADA',flexDirection:'row',justifyContent:'space-between',alignItems:'center'}}&gt;&#10;        &lt;Text style={{fontSize:11,color:'#6B6B6B',fontFamily:'Arial'}}&gt;HUNT Underwater Background Light · Weijie Wang&lt;/Text&gt;&#10;        &lt;Text style={{fontSize:11,color:'#6B6B6B',fontFamily:'Arial'}}&gt;08 / 09&lt;/Text&gt;&#10;  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文本框 258" descr="{&quot;isTemplate&quot;:true,&quot;type&quot;:&quot;text&quot;}"/>
          <p:cNvSpPr txBox="1"/>
          <p:nvPr/>
        </p:nvSpPr>
        <p:spPr>
          <a:xfrm>
            <a:off x="571500" y="1333500"/>
            <a:ext cx="590550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25" spc="225">
                <a:solidFill>
                  <a:srgbClr val="6B6B6B"/>
                </a:solidFill>
                <a:latin typeface="Arial" panose="020B0604020202020204"/>
                <a:ea typeface="Arial" panose="020B0604020202020204"/>
              </a:rPr>
              <a:t>SUMMARY</a:t>
            </a:r>
            <a:endParaRPr lang="en-US" sz="825" spc="225">
              <a:solidFill>
                <a:srgbClr val="6B6B6B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260" name="矩形 259"/>
          <p:cNvSpPr/>
          <p:nvPr/>
        </p:nvSpPr>
        <p:spPr>
          <a:xfrm>
            <a:off x="571500" y="1685925"/>
            <a:ext cx="76200" cy="76200"/>
          </a:xfrm>
          <a:prstGeom prst="rect">
            <a:avLst/>
          </a:prstGeom>
          <a:solidFill>
            <a:srgbClr val="24BA00"/>
          </a:solidFill>
        </p:spPr>
        <p:txBody>
          <a:bodyPr/>
          <a:lstStyle/>
          <a:p/>
        </p:txBody>
      </p:sp>
      <p:sp>
        <p:nvSpPr>
          <p:cNvPr id="261" name="文本框 260" descr="{&quot;isTemplate&quot;:true,&quot;type&quot;:&quot;text&quot;}"/>
          <p:cNvSpPr txBox="1"/>
          <p:nvPr/>
        </p:nvSpPr>
        <p:spPr>
          <a:xfrm>
            <a:off x="762000" y="1619250"/>
            <a:ext cx="5715000" cy="5334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5000"/>
              </a:lnSpc>
            </a:pPr>
            <a:r>
              <a:rPr lang="en-US" sz="1200">
                <a:solidFill>
                  <a:srgbClr val="1A1A1A"/>
                </a:solidFill>
                <a:latin typeface="Arial" panose="020B0604020202020204"/>
                <a:ea typeface="Arial" panose="020B0604020202020204"/>
              </a:rPr>
              <a:t>Natural-water background: ≈ 7 kHz → 500 kHz baselines, bursts to 10–25 MHz — </a:t>
            </a:r>
            <a:r>
              <a:rPr lang="en-US" sz="1200" b="1">
                <a:solidFill>
                  <a:srgbClr val="24BA00"/>
                </a:solidFill>
                <a:latin typeface="Arial" panose="020B0604020202020204"/>
                <a:ea typeface="Arial" panose="020B0604020202020204"/>
              </a:rPr>
              <a:t>diverse, complex, time-variable</a:t>
            </a:r>
            <a:r>
              <a:rPr lang="en-US" sz="1200">
                <a:solidFill>
                  <a:srgbClr val="1A1A1A"/>
                </a:solidFill>
                <a:latin typeface="Arial" panose="020B0604020202020204"/>
                <a:ea typeface="Arial" panose="020B0604020202020204"/>
              </a:rPr>
              <a:t>.</a:t>
            </a:r>
            <a:endParaRPr lang="en-US" sz="1200">
              <a:solidFill>
                <a:srgbClr val="1A1A1A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262" name="矩形 261"/>
          <p:cNvSpPr/>
          <p:nvPr/>
        </p:nvSpPr>
        <p:spPr>
          <a:xfrm>
            <a:off x="571500" y="2390775"/>
            <a:ext cx="76200" cy="76200"/>
          </a:xfrm>
          <a:prstGeom prst="rect">
            <a:avLst/>
          </a:prstGeom>
          <a:solidFill>
            <a:srgbClr val="24BA00"/>
          </a:solidFill>
        </p:spPr>
        <p:txBody>
          <a:bodyPr/>
          <a:lstStyle/>
          <a:p/>
        </p:txBody>
      </p:sp>
      <p:sp>
        <p:nvSpPr>
          <p:cNvPr id="263" name="文本框 262" descr="{&quot;isTemplate&quot;:true,&quot;type&quot;:&quot;text&quot;}"/>
          <p:cNvSpPr txBox="1"/>
          <p:nvPr/>
        </p:nvSpPr>
        <p:spPr>
          <a:xfrm>
            <a:off x="762000" y="2324100"/>
            <a:ext cx="5715000" cy="5334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5000"/>
              </a:lnSpc>
            </a:pPr>
            <a:r>
              <a:rPr lang="en-US" sz="1200">
                <a:solidFill>
                  <a:srgbClr val="1A1A1A"/>
                </a:solidFill>
                <a:latin typeface="Arial" panose="020B0604020202020204"/>
                <a:ea typeface="Arial" panose="020B0604020202020204"/>
              </a:rPr>
              <a:t>It sets the trigger threshold and data rate — directly affecting </a:t>
            </a:r>
            <a:r>
              <a:rPr lang="en-US" sz="1200" b="1">
                <a:solidFill>
                  <a:srgbClr val="24BA00"/>
                </a:solidFill>
                <a:latin typeface="Arial" panose="020B0604020202020204"/>
                <a:ea typeface="Arial" panose="020B0604020202020204"/>
              </a:rPr>
              <a:t>event selection and reconstruction</a:t>
            </a:r>
            <a:r>
              <a:rPr lang="en-US" sz="1200">
                <a:solidFill>
                  <a:srgbClr val="1A1A1A"/>
                </a:solidFill>
                <a:latin typeface="Arial" panose="020B0604020202020204"/>
                <a:ea typeface="Arial" panose="020B0604020202020204"/>
              </a:rPr>
              <a:t>.</a:t>
            </a:r>
            <a:endParaRPr lang="en-US" sz="1200">
              <a:solidFill>
                <a:srgbClr val="1A1A1A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264" name="矩形 263"/>
          <p:cNvSpPr/>
          <p:nvPr/>
        </p:nvSpPr>
        <p:spPr>
          <a:xfrm>
            <a:off x="571500" y="3095625"/>
            <a:ext cx="76200" cy="76200"/>
          </a:xfrm>
          <a:prstGeom prst="rect">
            <a:avLst/>
          </a:prstGeom>
          <a:solidFill>
            <a:srgbClr val="24BA00"/>
          </a:solidFill>
        </p:spPr>
        <p:txBody>
          <a:bodyPr/>
          <a:lstStyle/>
          <a:p/>
        </p:txBody>
      </p:sp>
      <p:sp>
        <p:nvSpPr>
          <p:cNvPr id="265" name="文本框 264" descr="{&quot;isTemplate&quot;:true,&quot;type&quot;:&quot;text&quot;}"/>
          <p:cNvSpPr txBox="1"/>
          <p:nvPr/>
        </p:nvSpPr>
        <p:spPr>
          <a:xfrm>
            <a:off x="762000" y="3028950"/>
            <a:ext cx="5715000" cy="5334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5000"/>
              </a:lnSpc>
            </a:pPr>
            <a:r>
              <a:rPr lang="en-US" sz="1200" dirty="0">
                <a:solidFill>
                  <a:srgbClr val="1A1A1A"/>
                </a:solidFill>
                <a:latin typeface="Arial" panose="020B0604020202020204"/>
                <a:ea typeface="Arial" panose="020B0604020202020204"/>
              </a:rPr>
              <a:t>Eight counters calibrated band by band  — a flux </a:t>
            </a:r>
            <a:r>
              <a:rPr lang="en-US" sz="1200" b="1" dirty="0">
                <a:solidFill>
                  <a:srgbClr val="24BA00"/>
                </a:solidFill>
                <a:latin typeface="Arial" panose="020B0604020202020204"/>
                <a:ea typeface="Arial" panose="020B0604020202020204"/>
              </a:rPr>
              <a:t>traceable to absolute photon rate</a:t>
            </a:r>
            <a:r>
              <a:rPr lang="en-US" sz="1200" dirty="0">
                <a:solidFill>
                  <a:srgbClr val="1A1A1A"/>
                </a:solidFill>
                <a:latin typeface="Arial" panose="020B0604020202020204"/>
                <a:ea typeface="Arial" panose="020B0604020202020204"/>
              </a:rPr>
              <a:t>.</a:t>
            </a:r>
            <a:endParaRPr dirty="0"/>
          </a:p>
        </p:txBody>
      </p:sp>
      <p:sp>
        <p:nvSpPr>
          <p:cNvPr id="266" name="文本框 265" descr="{&quot;isTemplate&quot;:true,&quot;type&quot;:&quot;text&quot;}"/>
          <p:cNvSpPr txBox="1"/>
          <p:nvPr/>
        </p:nvSpPr>
        <p:spPr>
          <a:xfrm>
            <a:off x="571500" y="3867150"/>
            <a:ext cx="590550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25" spc="225">
                <a:solidFill>
                  <a:srgbClr val="6B6B6B"/>
                </a:solidFill>
                <a:latin typeface="Arial" panose="020B0604020202020204"/>
                <a:ea typeface="Arial" panose="020B0604020202020204"/>
              </a:rPr>
              <a:t>OUTLOOK</a:t>
            </a:r>
            <a:endParaRPr lang="en-US" sz="825" spc="225">
              <a:solidFill>
                <a:srgbClr val="6B6B6B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267" name="矩形 266"/>
          <p:cNvSpPr/>
          <p:nvPr/>
        </p:nvSpPr>
        <p:spPr>
          <a:xfrm>
            <a:off x="571500" y="4219575"/>
            <a:ext cx="76200" cy="76200"/>
          </a:xfrm>
          <a:prstGeom prst="rect">
            <a:avLst/>
          </a:prstGeom>
          <a:solidFill>
            <a:srgbClr val="6B6B6B"/>
          </a:solidFill>
        </p:spPr>
        <p:txBody>
          <a:bodyPr/>
          <a:lstStyle/>
          <a:p/>
        </p:txBody>
      </p:sp>
      <p:sp>
        <p:nvSpPr>
          <p:cNvPr id="268" name="文本框 267" descr="{&quot;isTemplate&quot;:true,&quot;type&quot;:&quot;text&quot;}"/>
          <p:cNvSpPr txBox="1"/>
          <p:nvPr/>
        </p:nvSpPr>
        <p:spPr>
          <a:xfrm>
            <a:off x="762000" y="4152900"/>
            <a:ext cx="3990975" cy="2667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en-US" sz="1200" b="1" dirty="0">
                <a:solidFill>
                  <a:srgbClr val="24BA00"/>
                </a:solidFill>
                <a:latin typeface="Arial" panose="020B0604020202020204"/>
                <a:ea typeface="Arial" panose="020B0604020202020204"/>
              </a:rPr>
              <a:t>South China Sea</a:t>
            </a:r>
            <a:r>
              <a:rPr lang="en-US" sz="1200" dirty="0">
                <a:solidFill>
                  <a:srgbClr val="1A1A1A"/>
                </a:solidFill>
                <a:latin typeface="Arial" panose="020B0604020202020204"/>
                <a:ea typeface="Arial" panose="020B0604020202020204"/>
              </a:rPr>
              <a:t> — campaign with the </a:t>
            </a:r>
            <a:r>
              <a:rPr lang="en-US" sz="1200" dirty="0" err="1">
                <a:solidFill>
                  <a:srgbClr val="1A1A1A"/>
                </a:solidFill>
                <a:latin typeface="Arial" panose="020B0604020202020204"/>
                <a:ea typeface="Arial" panose="020B0604020202020204"/>
              </a:rPr>
              <a:t>SeaStar</a:t>
            </a:r>
            <a:r>
              <a:rPr lang="en-US" sz="1200" dirty="0">
                <a:solidFill>
                  <a:srgbClr val="1A1A1A"/>
                </a:solidFill>
                <a:latin typeface="Arial" panose="020B0604020202020204"/>
                <a:ea typeface="Arial" panose="020B0604020202020204"/>
              </a:rPr>
              <a:t> Array.</a:t>
            </a:r>
            <a:endParaRPr dirty="0"/>
          </a:p>
        </p:txBody>
      </p:sp>
      <p:sp>
        <p:nvSpPr>
          <p:cNvPr id="269" name="矩形 268"/>
          <p:cNvSpPr/>
          <p:nvPr/>
        </p:nvSpPr>
        <p:spPr>
          <a:xfrm>
            <a:off x="571500" y="4619625"/>
            <a:ext cx="76200" cy="76200"/>
          </a:xfrm>
          <a:prstGeom prst="rect">
            <a:avLst/>
          </a:prstGeom>
          <a:solidFill>
            <a:srgbClr val="6B6B6B"/>
          </a:solidFill>
        </p:spPr>
        <p:txBody>
          <a:bodyPr/>
          <a:lstStyle/>
          <a:p/>
        </p:txBody>
      </p:sp>
      <p:sp>
        <p:nvSpPr>
          <p:cNvPr id="270" name="文本框 269" descr="{&quot;isTemplate&quot;:true,&quot;type&quot;:&quot;text&quot;}"/>
          <p:cNvSpPr txBox="1"/>
          <p:nvPr/>
        </p:nvSpPr>
        <p:spPr>
          <a:xfrm>
            <a:off x="762000" y="4552950"/>
            <a:ext cx="3152775" cy="2667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en-US" sz="1200" b="1">
                <a:solidFill>
                  <a:srgbClr val="24BA00"/>
                </a:solidFill>
                <a:latin typeface="Arial" panose="020B0604020202020204"/>
                <a:ea typeface="Arial" panose="020B0604020202020204"/>
              </a:rPr>
              <a:t>Lake Baikal</a:t>
            </a:r>
            <a:r>
              <a:rPr lang="en-US" sz="1200">
                <a:solidFill>
                  <a:srgbClr val="1A1A1A"/>
                </a:solidFill>
                <a:latin typeface="Arial" panose="020B0604020202020204"/>
                <a:ea typeface="Arial" panose="020B0604020202020204"/>
              </a:rPr>
              <a:t> — targeted study alongside GVD.</a:t>
            </a:r>
            <a:endParaRPr lang="en-US" sz="1200">
              <a:solidFill>
                <a:srgbClr val="1A1A1A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280" name="文本框 279" descr="{&quot;isTemplate&quot;:true,&quot;type&quot;:&quot;text&quot;}"/>
          <p:cNvSpPr txBox="1"/>
          <p:nvPr/>
        </p:nvSpPr>
        <p:spPr>
          <a:xfrm>
            <a:off x="11296650" y="6515100"/>
            <a:ext cx="32385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25">
                <a:solidFill>
                  <a:srgbClr val="6B6B6B"/>
                </a:solidFill>
                <a:latin typeface="Arial" panose="020B0604020202020204"/>
                <a:ea typeface="Arial" panose="020B0604020202020204"/>
              </a:rPr>
              <a:t>08 / 09</a:t>
            </a:r>
            <a:endParaRPr lang="en-US" sz="825">
              <a:solidFill>
                <a:srgbClr val="6B6B6B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281" name="任意多边形: 形状 280"/>
          <p:cNvSpPr/>
          <p:nvPr/>
        </p:nvSpPr>
        <p:spPr>
          <a:xfrm>
            <a:off x="0" y="0"/>
            <a:ext cx="12192000" cy="1047750"/>
          </a:xfrm>
          <a:custGeom>
            <a:avLst/>
            <a:gdLst/>
            <a:ahLst/>
            <a:cxnLst/>
            <a:rect l="0" t="0" r="0" b="0"/>
            <a:pathLst>
              <a:path w="1280" h="110">
                <a:moveTo>
                  <a:pt x="0" y="109"/>
                </a:moveTo>
                <a:lnTo>
                  <a:pt x="1280" y="109"/>
                </a:lnTo>
                <a:lnTo>
                  <a:pt x="1280" y="110"/>
                </a:lnTo>
                <a:lnTo>
                  <a:pt x="0" y="110"/>
                </a:lnTo>
                <a:close/>
              </a:path>
            </a:pathLst>
          </a:custGeom>
          <a:solidFill>
            <a:srgbClr val="DADADA"/>
          </a:solidFill>
        </p:spPr>
        <p:txBody>
          <a:bodyPr/>
          <a:lstStyle/>
          <a:p/>
        </p:txBody>
      </p:sp>
      <p:sp>
        <p:nvSpPr>
          <p:cNvPr id="282" name="文本框 281" descr="{&quot;isTemplate&quot;:true,&quot;type&quot;:&quot;text&quot;}"/>
          <p:cNvSpPr txBox="1"/>
          <p:nvPr/>
        </p:nvSpPr>
        <p:spPr>
          <a:xfrm>
            <a:off x="571500" y="323850"/>
            <a:ext cx="11049000" cy="3143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025" b="1" spc="150">
                <a:solidFill>
                  <a:srgbClr val="1A1A1A"/>
                </a:solidFill>
                <a:latin typeface="Arial" panose="020B0604020202020204"/>
                <a:ea typeface="Arial" panose="020B0604020202020204"/>
              </a:rPr>
              <a:t>SUMMARY AND OUTLOOK</a:t>
            </a:r>
            <a:endParaRPr lang="en-US" sz="2025" b="1" spc="150">
              <a:solidFill>
                <a:srgbClr val="1A1A1A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283" name="矩形 282"/>
          <p:cNvSpPr/>
          <p:nvPr/>
        </p:nvSpPr>
        <p:spPr>
          <a:xfrm>
            <a:off x="571500" y="733425"/>
            <a:ext cx="1143000" cy="28575"/>
          </a:xfrm>
          <a:prstGeom prst="rect">
            <a:avLst/>
          </a:prstGeom>
          <a:solidFill>
            <a:srgbClr val="24BA00"/>
          </a:solidFill>
        </p:spPr>
        <p:txBody>
          <a:bodyPr/>
          <a:lstStyle/>
          <a:p/>
        </p:txBody>
      </p:sp>
      <p:sp>
        <p:nvSpPr>
          <p:cNvPr id="284" name="文本框 283" descr="{&quot;isTemplate&quot;:true,&quot;type&quot;:&quot;text&quot;}"/>
          <p:cNvSpPr txBox="1"/>
          <p:nvPr/>
        </p:nvSpPr>
        <p:spPr>
          <a:xfrm>
            <a:off x="11068050" y="342900"/>
            <a:ext cx="5524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" b="1" spc="300">
                <a:solidFill>
                  <a:srgbClr val="6B6B6B"/>
                </a:solidFill>
                <a:latin typeface="Arial" panose="020B0604020202020204"/>
                <a:ea typeface="Arial" panose="020B0604020202020204"/>
              </a:rPr>
              <a:t>HUNT</a:t>
            </a:r>
            <a:endParaRPr lang="en-US" sz="1125" b="1" spc="300">
              <a:solidFill>
                <a:srgbClr val="6B6B6B"/>
              </a:solidFill>
              <a:latin typeface="Arial" panose="020B0604020202020204"/>
              <a:ea typeface="Arial" panose="020B0604020202020204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8495" y="1762125"/>
            <a:ext cx="4362450" cy="32702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width:1280,height:720,background:'#FFFFFF',flexDirection:'row',fontFamily:'Arial'}}&gt;&#10;    &lt;Box style={{width:720,height:720,flexDirection:'column',justifyContent:'center',padding:'0 60px 0 76px',position:'relative'}}&gt;&#10;        &lt;Box style={{position:'absolute',left:0,top:150,width:6,height:280,background:'#24BA00'}}/&gt;&#10;        &lt;Text style={{fontSize:56,fontWeight:'bold',color:'#1A1A1A',lineHeight:1.15,fontFamily:'Arial'}}&gt;Thank you&lt;/Text&gt;&#10;        &lt;Box style={{width:160,height:4,background:'#24BA00',marginTop:26}}/&gt;&#10;        &lt;Text style={{fontSize:19,color:'#1A1A1A',marginTop:26,lineHeight:1.5,fontFamily:'Arial'}}&gt;Comments and suggestions are very welcome.&lt;/Text&gt;&#10;        &lt;Text style={{fontSize:14,color:'#6B6B6B',marginTop:34,lineHeight:1.6,fontFamily:'Arial'}}&gt;Weijie Wang · Guangxi University / Institute of High Energy Physics, CAS&lt;br /&gt;Supervisors: Yongbo Huang · Mingjun Chen&lt;br /&gt;Cosmic Ray Research Center, Sichuan Tianfu New Area · September 2026&lt;/Text&gt;&#10;    &lt;/Box&gt;&#10;    &lt;Box style={{width:560,height:720,flexDirection:'column'}}&gt;&#10;        &lt;Image src=&quot;assets/cover.jpg&quot; style={{width:560,height:720,objectFit:'cover'}}/&gt;&#10;  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矩形 28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/>
        </p:txBody>
      </p:sp>
      <p:pic>
        <p:nvPicPr>
          <p:cNvPr id="287" name="图片 286"/>
          <p:cNvPicPr>
            <a:picLocks noChangeAspect="1"/>
          </p:cNvPicPr>
          <p:nvPr/>
        </p:nvPicPr>
        <p:blipFill>
          <a:blip r:embed="rId1"/>
          <a:srcRect t="2089" b="2089"/>
          <a:stretch>
            <a:fillRect/>
          </a:stretch>
        </p:blipFill>
        <p:spPr>
          <a:xfrm>
            <a:off x="6865620" y="0"/>
            <a:ext cx="5326380" cy="6848475"/>
          </a:xfrm>
          <a:prstGeom prst="rect">
            <a:avLst/>
          </a:prstGeom>
        </p:spPr>
      </p:pic>
      <p:sp>
        <p:nvSpPr>
          <p:cNvPr id="288" name="文本框 287" descr="{&quot;isTemplate&quot;:true,&quot;type&quot;:&quot;text&quot;}"/>
          <p:cNvSpPr txBox="1"/>
          <p:nvPr/>
        </p:nvSpPr>
        <p:spPr>
          <a:xfrm>
            <a:off x="-27305" y="2771140"/>
            <a:ext cx="7254875" cy="1631315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15000"/>
              </a:lnSpc>
            </a:pPr>
            <a:r>
              <a:rPr lang="en-US" sz="6000" b="1">
                <a:solidFill>
                  <a:srgbClr val="1A1A1A"/>
                </a:solidFill>
                <a:latin typeface="Arial" panose="020B0604020202020204"/>
                <a:ea typeface="Arial" panose="020B0604020202020204"/>
              </a:rPr>
              <a:t>Thank you !</a:t>
            </a:r>
            <a:endParaRPr lang="en-US" sz="6000" b="1">
              <a:solidFill>
                <a:srgbClr val="1A1A1A"/>
              </a:solidFill>
              <a:latin typeface="Arial" panose="020B0604020202020204"/>
              <a:ea typeface="Arial" panose="020B0604020202020204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51.05,&quot;left&quot;:32.45,&quot;top&quot;:397.5818897637795,&quot;width&quot;:870}"/>
</p:tagLst>
</file>

<file path=ppt/tags/tag2.xml><?xml version="1.0" encoding="utf-8"?>
<p:tagLst xmlns:p="http://schemas.openxmlformats.org/presentationml/2006/main">
  <p:tag name="KSO_WM_DIAGRAM_VIRTUALLY_FRAME" val="{&quot;height&quot;:51.05,&quot;left&quot;:32.45,&quot;top&quot;:397.5818897637795,&quot;width&quot;:870}"/>
</p:tagLst>
</file>

<file path=ppt/tags/tag3.xml><?xml version="1.0" encoding="utf-8"?>
<p:tagLst xmlns:p="http://schemas.openxmlformats.org/presentationml/2006/main">
  <p:tag name="KSO_WM_DIAGRAM_VIRTUALLY_FRAME" val="{&quot;height&quot;:51.05,&quot;left&quot;:32.45,&quot;top&quot;:397.5818897637795,&quot;width&quot;:870}"/>
</p:tagLst>
</file>

<file path=ppt/tags/tag4.xml><?xml version="1.0" encoding="utf-8"?>
<p:tagLst xmlns:p="http://schemas.openxmlformats.org/presentationml/2006/main">
  <p:tag name="KSO_WM_DIAGRAM_VIRTUALLY_FRAME" val="{&quot;height&quot;:51.05,&quot;left&quot;:32.45,&quot;top&quot;:397.5818897637795,&quot;width&quot;:870}"/>
</p:tagLst>
</file>

<file path=ppt/tags/tag5.xml><?xml version="1.0" encoding="utf-8"?>
<p:tagLst xmlns:p="http://schemas.openxmlformats.org/presentationml/2006/main">
  <p:tag name="KSO_WM_DIAGRAM_VIRTUALLY_FRAME" val="{&quot;height&quot;:51.05,&quot;left&quot;:32.45,&quot;top&quot;:397.5818897637795,&quot;width&quot;:870}"/>
</p:tagLst>
</file>

<file path=ppt/tags/tag6.xml><?xml version="1.0" encoding="utf-8"?>
<p:tagLst xmlns:p="http://schemas.openxmlformats.org/presentationml/2006/main">
  <p:tag name="KSO_WM_DIAGRAM_VIRTUALLY_FRAME" val="{&quot;height&quot;:51.05,&quot;left&quot;:32.45,&quot;top&quot;:397.5818897637795,&quot;width&quot;:870}"/>
</p:tagLst>
</file>

<file path=ppt/tags/tag7.xml><?xml version="1.0" encoding="utf-8"?>
<p:tagLst xmlns:p="http://schemas.openxmlformats.org/presentationml/2006/main">
  <p:tag name="KSO_WM_DIAGRAM_VIRTUALLY_FRAME" val="{&quot;height&quot;:51.05,&quot;left&quot;:32.45,&quot;top&quot;:397.5818897637795,&quot;width&quot;:870}"/>
</p:tagLst>
</file>

<file path=ppt/tags/tag8.xml><?xml version="1.0" encoding="utf-8"?>
<p:tagLst xmlns:p="http://schemas.openxmlformats.org/presentationml/2006/main">
  <p:tag name="KSO_WM_DIAGRAM_VIRTUALLY_FRAME" val="{&quot;height&quot;:51.05,&quot;left&quot;:32.45,&quot;top&quot;:397.5818897637795,&quot;width&quot;:870}"/>
</p:tagLst>
</file>

<file path=ppt/tags/tag9.xml><?xml version="1.0" encoding="utf-8"?>
<p:tagLst xmlns:p="http://schemas.openxmlformats.org/presentationml/2006/main">
  <p:tag name="KSO_WM_DIAGRAM_VIRTUALLY_FRAME" val="{&quot;height&quot;:51.05,&quot;left&quot;:32.45,&quot;top&quot;:397.5818897637795,&quot;width&quot;:870}"/>
</p:tagLst>
</file>

<file path=ppt/tags/tag10.xml><?xml version="1.0" encoding="utf-8"?>
<p:tagLst xmlns:p="http://schemas.openxmlformats.org/presentationml/2006/main">
  <p:tag name="KSO_WM_DIAGRAM_VIRTUALLY_FRAME" val="{&quot;height&quot;:51.05,&quot;left&quot;:32.45,&quot;top&quot;:397.5818897637795,&quot;width&quot;:870}"/>
</p:tagLst>
</file>

<file path=ppt/tags/tag11.xml><?xml version="1.0" encoding="utf-8"?>
<p:tagLst xmlns:p="http://schemas.openxmlformats.org/presentationml/2006/main">
  <p:tag name="KSO_WM_DIAGRAM_VIRTUALLY_FRAME" val="{&quot;height&quot;:51.05,&quot;left&quot;:32.45,&quot;top&quot;:397.5818897637795,&quot;width&quot;:870}"/>
</p:tagLst>
</file>

<file path=ppt/tags/tag12.xml><?xml version="1.0" encoding="utf-8"?>
<p:tagLst xmlns:p="http://schemas.openxmlformats.org/presentationml/2006/main">
  <p:tag name="KSO_WM_DIAGRAM_VIRTUALLY_FRAME" val="{&quot;height&quot;:51.05,&quot;left&quot;:32.45,&quot;top&quot;:397.5818897637795,&quot;width&quot;:870}"/>
</p:tagLst>
</file>

<file path=ppt/tags/tag13.xml><?xml version="1.0" encoding="utf-8"?>
<p:tagLst xmlns:p="http://schemas.openxmlformats.org/presentationml/2006/main">
  <p:tag name="KSO_WM_DIAGRAM_VIRTUALLY_FRAME" val="{&quot;height&quot;:51.05,&quot;left&quot;:32.45,&quot;top&quot;:397.5818897637795,&quot;width&quot;:870}"/>
</p:tagLst>
</file>

<file path=ppt/tags/tag14.xml><?xml version="1.0" encoding="utf-8"?>
<p:tagLst xmlns:p="http://schemas.openxmlformats.org/presentationml/2006/main">
  <p:tag name="KSO_WM_DIAGRAM_VIRTUALLY_FRAME" val="{&quot;height&quot;:51.05,&quot;left&quot;:32.45,&quot;top&quot;:397.5818897637795,&quot;width&quot;:870}"/>
</p:tagLst>
</file>

<file path=ppt/tags/tag15.xml><?xml version="1.0" encoding="utf-8"?>
<p:tagLst xmlns:p="http://schemas.openxmlformats.org/presentationml/2006/main">
  <p:tag name="KSO_WM_DIAGRAM_VIRTUALLY_FRAME" val="{&quot;height&quot;:51.05,&quot;left&quot;:32.45,&quot;top&quot;:397.5818897637795,&quot;width&quot;:870}"/>
</p:tagLst>
</file>

<file path=ppt/tags/tag16.xml><?xml version="1.0" encoding="utf-8"?>
<p:tagLst xmlns:p="http://schemas.openxmlformats.org/presentationml/2006/main">
  <p:tag name="KSO_WM_DIAGRAM_VIRTUALLY_FRAME" val="{&quot;height&quot;:51.05,&quot;left&quot;:32.45,&quot;top&quot;:397.5818897637795,&quot;width&quot;:870}"/>
</p:tagLst>
</file>

<file path=ppt/tags/tag17.xml><?xml version="1.0" encoding="utf-8"?>
<p:tagLst xmlns:p="http://schemas.openxmlformats.org/presentationml/2006/main">
  <p:tag name="KSO_WM_DIAGRAM_VIRTUALLY_FRAME" val="{&quot;height&quot;:46.5,&quot;left&quot;:45,&quot;top&quot;:397.5818897637795,&quot;width&quot;:870}"/>
</p:tagLst>
</file>

<file path=ppt/tags/tag18.xml><?xml version="1.0" encoding="utf-8"?>
<p:tagLst xmlns:p="http://schemas.openxmlformats.org/presentationml/2006/main">
  <p:tag name="commondata" val="eyJoZGlkIjoiZjA1NzAxMmFlZGNjNGEzZDM0NDMzZTFmZjNlNzcyNjM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3666</Words>
  <Application>WPS 演示</Application>
  <PresentationFormat>宽屏</PresentationFormat>
  <Paragraphs>202</Paragraphs>
  <Slides>8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8" baseType="lpstr">
      <vt:lpstr>Arial</vt:lpstr>
      <vt:lpstr>宋体</vt:lpstr>
      <vt:lpstr>Wingdings</vt:lpstr>
      <vt:lpstr>Arial</vt:lpstr>
      <vt:lpstr>Calibri</vt:lpstr>
      <vt:lpstr>Arial Unicode MS</vt:lpstr>
      <vt:lpstr>微软雅黑</vt:lpstr>
      <vt:lpstr>等线</vt:lpstr>
      <vt:lpstr>Office Theme</vt:lpstr>
      <vt:lpstr>Visio.Drawing.15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绅士</cp:lastModifiedBy>
  <cp:revision>17</cp:revision>
  <dcterms:created xsi:type="dcterms:W3CDTF">2026-09-12T17:34:00Z</dcterms:created>
  <dcterms:modified xsi:type="dcterms:W3CDTF">2026-09-14T06:01:08Z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2F1ADFB6504545E5B5D65BF7C3F6AAD7_13</vt:lpwstr>
  </property>
  <property fmtid="{D5CDD505-2E9C-101B-9397-08002B2CF9AE}" pid="3" name="KSOProductBuildVer">
    <vt:lpwstr>2052-12.1.0.28505</vt:lpwstr>
  </property>
</Properties>
</file>