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256" r:id="rId2"/>
    <p:sldId id="2354" r:id="rId3"/>
    <p:sldId id="1205" r:id="rId4"/>
    <p:sldId id="259" r:id="rId5"/>
    <p:sldId id="260" r:id="rId6"/>
    <p:sldId id="426" r:id="rId7"/>
    <p:sldId id="2310" r:id="rId8"/>
    <p:sldId id="13615" r:id="rId9"/>
    <p:sldId id="265" r:id="rId10"/>
    <p:sldId id="266" r:id="rId11"/>
    <p:sldId id="13606" r:id="rId12"/>
    <p:sldId id="885" r:id="rId13"/>
    <p:sldId id="1147" r:id="rId14"/>
    <p:sldId id="13619" r:id="rId15"/>
    <p:sldId id="13617" r:id="rId16"/>
    <p:sldId id="13620" r:id="rId17"/>
    <p:sldId id="13621" r:id="rId18"/>
    <p:sldId id="1157" r:id="rId19"/>
    <p:sldId id="269" r:id="rId20"/>
    <p:sldId id="13594" r:id="rId21"/>
    <p:sldId id="271" r:id="rId22"/>
    <p:sldId id="13614" r:id="rId23"/>
    <p:sldId id="2348" r:id="rId24"/>
    <p:sldId id="13605" r:id="rId25"/>
    <p:sldId id="13593" r:id="rId26"/>
    <p:sldId id="270" r:id="rId27"/>
    <p:sldId id="13598" r:id="rId28"/>
    <p:sldId id="13597" r:id="rId29"/>
    <p:sldId id="13599" r:id="rId30"/>
    <p:sldId id="13609" r:id="rId31"/>
    <p:sldId id="13610" r:id="rId32"/>
    <p:sldId id="385" r:id="rId33"/>
    <p:sldId id="2326" r:id="rId34"/>
    <p:sldId id="13612" r:id="rId35"/>
    <p:sldId id="2353" r:id="rId36"/>
    <p:sldId id="13592" r:id="rId37"/>
    <p:sldId id="273" r:id="rId38"/>
    <p:sldId id="2352" r:id="rId39"/>
    <p:sldId id="275" r:id="rId40"/>
    <p:sldId id="13544" r:id="rId41"/>
    <p:sldId id="277" r:id="rId42"/>
    <p:sldId id="278" r:id="rId43"/>
    <p:sldId id="279" r:id="rId44"/>
    <p:sldId id="318" r:id="rId45"/>
    <p:sldId id="2135" r:id="rId46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860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F2E05-A1DF-494E-ABC6-366BF9DA5F13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DC6A8-E75F-4ED8-AFD6-F36F190823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64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DC6A8-E75F-4ED8-AFD6-F36F190823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9175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DC6A8-E75F-4ED8-AFD6-F36F1908231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059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DC6A8-E75F-4ED8-AFD6-F36F1908231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773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>
            <a:extLst>
              <a:ext uri="{FF2B5EF4-FFF2-40B4-BE49-F238E27FC236}">
                <a16:creationId xmlns:a16="http://schemas.microsoft.com/office/drawing/2014/main" id="{7D5EAF0F-31DF-432F-AA27-034D9EDFD1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6575" y="763588"/>
            <a:ext cx="6691313" cy="3763962"/>
          </a:xfrm>
        </p:spPr>
      </p:sp>
      <p:sp>
        <p:nvSpPr>
          <p:cNvPr id="56323" name="备注占位符 2">
            <a:extLst>
              <a:ext uri="{FF2B5EF4-FFF2-40B4-BE49-F238E27FC236}">
                <a16:creationId xmlns:a16="http://schemas.microsoft.com/office/drawing/2014/main" id="{9CEBF934-6EAE-47E4-B2D2-18277ED210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56324" name="灯片编号占位符 3">
            <a:extLst>
              <a:ext uri="{FF2B5EF4-FFF2-40B4-BE49-F238E27FC236}">
                <a16:creationId xmlns:a16="http://schemas.microsoft.com/office/drawing/2014/main" id="{DE395752-67CB-41C6-AC31-69E21EFB223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845C044-C118-44D7-B3E7-961E2A68376D}" type="slidenum">
              <a:rPr lang="en-US" altLang="zh-CN" smtClean="0">
                <a:solidFill>
                  <a:srgbClr val="FFFFFF"/>
                </a:solidFill>
                <a:latin typeface="Times New Roman" panose="02020603050405020304" pitchFamily="18" charset="0"/>
              </a:rPr>
              <a:pPr/>
              <a:t>35</a:t>
            </a:fld>
            <a:endParaRPr lang="en-US" altLang="zh-CN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>
            <a:extLst>
              <a:ext uri="{FF2B5EF4-FFF2-40B4-BE49-F238E27FC236}">
                <a16:creationId xmlns:a16="http://schemas.microsoft.com/office/drawing/2014/main" id="{E954CCA1-953E-44D5-B3CB-6A40EAC791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6575" y="763588"/>
            <a:ext cx="6691313" cy="3763962"/>
          </a:xfrm>
        </p:spPr>
      </p:sp>
      <p:sp>
        <p:nvSpPr>
          <p:cNvPr id="65539" name="备注占位符 2">
            <a:extLst>
              <a:ext uri="{FF2B5EF4-FFF2-40B4-BE49-F238E27FC236}">
                <a16:creationId xmlns:a16="http://schemas.microsoft.com/office/drawing/2014/main" id="{7C01B5E3-88AD-422E-B87A-BB00F49CB3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>
                <a:latin typeface="Times New Roman" panose="02020603050405020304" pitchFamily="18" charset="0"/>
              </a:rPr>
              <a:t>在美国十年规划的报告中提到了多信使研究。这张图列出了近期和未来的主要设备：在伽马射线方面</a:t>
            </a:r>
          </a:p>
        </p:txBody>
      </p:sp>
      <p:sp>
        <p:nvSpPr>
          <p:cNvPr id="65540" name="灯片编号占位符 3">
            <a:extLst>
              <a:ext uri="{FF2B5EF4-FFF2-40B4-BE49-F238E27FC236}">
                <a16:creationId xmlns:a16="http://schemas.microsoft.com/office/drawing/2014/main" id="{4FC1D545-5FE5-47B7-B9D1-6297E3BB449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308239-F387-4209-B2DF-2E26148F1DF3}" type="slidenum">
              <a:rPr lang="zh-CN" altLang="en-US" sz="140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 Unicode MS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zh-CN" altLang="en-US" sz="14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697135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047" y="3212760"/>
            <a:ext cx="5168917" cy="266036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72212" y="4189475"/>
            <a:ext cx="1621790" cy="1411605"/>
          </a:xfrm>
          <a:custGeom>
            <a:avLst/>
            <a:gdLst/>
            <a:ahLst/>
            <a:cxnLst/>
            <a:rect l="l" t="t" r="r" b="b"/>
            <a:pathLst>
              <a:path w="1621789" h="1411604">
                <a:moveTo>
                  <a:pt x="1335024" y="0"/>
                </a:moveTo>
                <a:lnTo>
                  <a:pt x="0" y="0"/>
                </a:lnTo>
                <a:lnTo>
                  <a:pt x="0" y="323088"/>
                </a:lnTo>
                <a:lnTo>
                  <a:pt x="1335024" y="323088"/>
                </a:lnTo>
                <a:lnTo>
                  <a:pt x="1335024" y="0"/>
                </a:lnTo>
                <a:close/>
              </a:path>
              <a:path w="1621789" h="1411604">
                <a:moveTo>
                  <a:pt x="1621536" y="1185672"/>
                </a:moveTo>
                <a:lnTo>
                  <a:pt x="144780" y="1185672"/>
                </a:lnTo>
                <a:lnTo>
                  <a:pt x="144780" y="1411224"/>
                </a:lnTo>
                <a:lnTo>
                  <a:pt x="1621536" y="1411224"/>
                </a:lnTo>
                <a:lnTo>
                  <a:pt x="1621536" y="11856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10767" y="291795"/>
            <a:ext cx="9570465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黑体"/>
                <a:cs typeface="黑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等线"/>
                <a:cs typeface="等线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207CF6-C000-A5AC-1110-6DFBD5171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84C76-1F39-4245-8CF0-DFB01A5EBB3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8C0B05E-06C4-99DB-0FC9-63AFBAC57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17AE47-75D6-7635-9725-0167F4533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20E-0EF7-4AC6-959A-70C81AAB77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007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23738" y="624916"/>
            <a:ext cx="1144523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2528" y="1793493"/>
            <a:ext cx="11346942" cy="2644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等线"/>
                <a:cs typeface="等线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10.19662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1429258"/>
            <a:ext cx="10287000" cy="1542987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098800" marR="5080" indent="-3086735" algn="l">
              <a:lnSpc>
                <a:spcPts val="5830"/>
              </a:lnSpc>
              <a:spcBef>
                <a:spcPts val="835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the extra-galactic sources of high-energy neutrinos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0000" y="3505200"/>
            <a:ext cx="4800600" cy="16517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Xiang-Yu Wang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Nanjing University, China</a:t>
            </a:r>
            <a:endParaRPr sz="2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09BF5ED-0DE2-43C7-875C-7515F930C631}"/>
              </a:ext>
            </a:extLst>
          </p:cNvPr>
          <p:cNvSpPr txBox="1"/>
          <p:nvPr/>
        </p:nvSpPr>
        <p:spPr>
          <a:xfrm>
            <a:off x="609600" y="22860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the China - Europe Neutrino Astronomy Summer School</a:t>
            </a:r>
          </a:p>
          <a:p>
            <a:r>
              <a:rPr lang="en-US" altLang="zh-CN" b="0" i="0" dirty="0">
                <a:solidFill>
                  <a:srgbClr val="FF0000"/>
                </a:solidFill>
                <a:effectLst/>
                <a:latin typeface="Liberation Sans"/>
              </a:rPr>
              <a:t>2026</a:t>
            </a:r>
            <a:r>
              <a:rPr lang="en-US" altLang="zh-CN" dirty="0">
                <a:solidFill>
                  <a:srgbClr val="FF0000"/>
                </a:solidFill>
                <a:latin typeface="Liberation Sans"/>
              </a:rPr>
              <a:t>.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Liberation Sans"/>
              </a:rPr>
              <a:t>9</a:t>
            </a:r>
            <a:r>
              <a:rPr lang="en-US" altLang="zh-CN" dirty="0">
                <a:solidFill>
                  <a:srgbClr val="FF0000"/>
                </a:solidFill>
                <a:latin typeface="Liberation Sans"/>
              </a:rPr>
              <a:t>.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Liberation Sans"/>
              </a:rPr>
              <a:t>14</a:t>
            </a:r>
            <a:r>
              <a:rPr lang="en-US" altLang="zh-CN" dirty="0">
                <a:solidFill>
                  <a:srgbClr val="FF0000"/>
                </a:solidFill>
                <a:latin typeface="Liberation Sans"/>
              </a:rPr>
              <a:t>-23, Chengdu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8A9986-F675-4284-9790-47F61225D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800" y="624916"/>
            <a:ext cx="4800600" cy="697230"/>
          </a:xfrm>
        </p:spPr>
        <p:txBody>
          <a:bodyPr/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19A28D8-D51A-4E53-931B-3FEF05324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905000"/>
            <a:ext cx="9448800" cy="3877985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altLang="zh-CN" dirty="0"/>
              <a:t>Brief introduction to neutrino</a:t>
            </a:r>
          </a:p>
          <a:p>
            <a:pPr marL="514350" indent="-514350">
              <a:buAutoNum type="arabicPeriod"/>
            </a:pPr>
            <a:endParaRPr lang="en-US" altLang="zh-CN" dirty="0"/>
          </a:p>
          <a:p>
            <a:r>
              <a:rPr lang="en-US" altLang="zh-CN" dirty="0"/>
              <a:t>2. Extragalactic neutrino source candidates, blazar flares and </a:t>
            </a:r>
            <a:r>
              <a:rPr lang="en-US" altLang="zh-CN" dirty="0" err="1"/>
              <a:t>Seyfert</a:t>
            </a:r>
            <a:r>
              <a:rPr lang="en-US" altLang="zh-CN" dirty="0"/>
              <a:t> galaxies, and the underlying physics</a:t>
            </a:r>
          </a:p>
          <a:p>
            <a:endParaRPr lang="en-US" altLang="zh-CN" dirty="0"/>
          </a:p>
          <a:p>
            <a:r>
              <a:rPr lang="en-US" altLang="zh-CN" dirty="0"/>
              <a:t>3. Other possible sources</a:t>
            </a:r>
          </a:p>
          <a:p>
            <a:endParaRPr lang="en-US" altLang="zh-CN" dirty="0"/>
          </a:p>
          <a:p>
            <a:r>
              <a:rPr lang="en-US" altLang="zh-CN" dirty="0"/>
              <a:t>4. Future prospect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2802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0655D-3F5A-4A9D-85A6-77DB04D0A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02025"/>
            <a:ext cx="9220199" cy="68551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zh-CN" b="1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Neutrinos from low to high energy</a:t>
            </a:r>
            <a:endParaRPr lang="en-US" b="1" dirty="0"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123" name="Slide Number Placeholder 3">
            <a:extLst>
              <a:ext uri="{FF2B5EF4-FFF2-40B4-BE49-F238E27FC236}">
                <a16:creationId xmlns:a16="http://schemas.microsoft.com/office/drawing/2014/main" id="{B4977CC5-1D27-4086-AAB7-BF544DC346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2143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25720E-0EF7-4AC6-959A-70C81AAB77AF}" type="slidenum">
              <a:rPr lang="zh-CN" altLang="en-US" smtClean="0"/>
              <a:pPr/>
              <a:t>3</a:t>
            </a:fld>
            <a:endParaRPr lang="en-US" altLang="zh-CN" dirty="0">
              <a:solidFill>
                <a:schemeClr val="tx1"/>
              </a:solidFill>
              <a:latin typeface="Garamond" panose="02020404030301010803" pitchFamily="18" charset="0"/>
              <a:ea typeface="宋体" panose="02010600030101010101" pitchFamily="2" charset="-122"/>
            </a:endParaRPr>
          </a:p>
        </p:txBody>
      </p:sp>
      <p:pic>
        <p:nvPicPr>
          <p:cNvPr id="5124" name="Picture 41">
            <a:extLst>
              <a:ext uri="{FF2B5EF4-FFF2-40B4-BE49-F238E27FC236}">
                <a16:creationId xmlns:a16="http://schemas.microsoft.com/office/drawing/2014/main" id="{98E01DE1-1AF5-45D1-BC03-D5BBA8B0F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18865"/>
            <a:ext cx="7391400" cy="4937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2BB6B23-A154-47B6-8A14-F09CCF4787E3}"/>
              </a:ext>
            </a:extLst>
          </p:cNvPr>
          <p:cNvSpPr txBox="1"/>
          <p:nvPr/>
        </p:nvSpPr>
        <p:spPr>
          <a:xfrm>
            <a:off x="7924800" y="1524000"/>
            <a:ext cx="4114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en-US" altLang="zh-CN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From Big Bang C</a:t>
            </a:r>
            <a:r>
              <a:rPr lang="el-GR" altLang="zh-CN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ν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to cosmic-ray neutrinos</a:t>
            </a:r>
          </a:p>
          <a:p>
            <a:pPr marL="285750" indent="-285750" algn="l">
              <a:buFont typeface="Wingdings" panose="05000000000000000000" pitchFamily="2" charset="2"/>
              <a:buChar char="l"/>
            </a:pPr>
            <a:endParaRPr lang="en-US" altLang="zh-CN" sz="20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en-US" altLang="zh-CN" sz="2000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From</a:t>
            </a:r>
            <a:r>
              <a:rPr lang="zh-CN" altLang="en-US" sz="2000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en-US" altLang="zh-CN" sz="2000" baseline="30000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-3</a:t>
            </a:r>
            <a:r>
              <a:rPr lang="en-US" altLang="zh-CN" sz="2000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eV to 10</a:t>
            </a:r>
            <a:r>
              <a:rPr lang="en-US" altLang="zh-CN" sz="2000" baseline="30000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en-US" altLang="zh-CN" sz="2000" dirty="0">
                <a:solidFill>
                  <a:srgbClr val="33333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eV</a:t>
            </a:r>
            <a:endParaRPr lang="zh-CN" altLang="en-US" sz="20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303F628-3CFC-4227-97CC-410A10B47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5800" y="4334423"/>
            <a:ext cx="2514600" cy="8422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1109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Arial Unicode MS"/>
                <a:ea typeface="var(--ds-font-family-code)"/>
              </a:rPr>
              <a:t>p + p → ²H + e⁺ + νₑ</a:t>
            </a:r>
            <a:endParaRPr kumimoji="0" lang="zh-CN" altLang="zh-CN" sz="1200" b="0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ea typeface="quote-cjk-patch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A8022E-F505-4283-8773-0873CF9F5247}"/>
              </a:ext>
            </a:extLst>
          </p:cNvPr>
          <p:cNvSpPr txBox="1"/>
          <p:nvPr/>
        </p:nvSpPr>
        <p:spPr>
          <a:xfrm>
            <a:off x="8077200" y="4267200"/>
            <a:ext cx="2196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Solar neutrino</a:t>
            </a:r>
            <a:r>
              <a:rPr lang="zh-CN" altLang="en-US" dirty="0"/>
              <a:t>：</a:t>
            </a:r>
            <a:r>
              <a:rPr lang="en-US" altLang="zh-CN" dirty="0"/>
              <a:t>MeV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B36323A-FD68-42C5-92FE-9F4C70850734}"/>
              </a:ext>
            </a:extLst>
          </p:cNvPr>
          <p:cNvSpPr txBox="1"/>
          <p:nvPr/>
        </p:nvSpPr>
        <p:spPr>
          <a:xfrm>
            <a:off x="8129471" y="5501180"/>
            <a:ext cx="3705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0F1115"/>
                </a:solidFill>
                <a:effectLst/>
                <a:latin typeface="Menlo"/>
              </a:rPr>
              <a:t>p + e⁻ → n + </a:t>
            </a:r>
            <a:r>
              <a:rPr lang="el-GR" altLang="zh-CN" b="0" i="0" dirty="0">
                <a:solidFill>
                  <a:srgbClr val="0F1115"/>
                </a:solidFill>
                <a:effectLst/>
                <a:latin typeface="Menlo"/>
              </a:rPr>
              <a:t>ν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Menlo"/>
              </a:rPr>
              <a:t>ₑ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2A8C419-1FB0-4DC4-B791-9C42F856F331}"/>
              </a:ext>
            </a:extLst>
          </p:cNvPr>
          <p:cNvSpPr txBox="1"/>
          <p:nvPr/>
        </p:nvSpPr>
        <p:spPr>
          <a:xfrm>
            <a:off x="8083923" y="5118163"/>
            <a:ext cx="1796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Supernova : MeV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1098" y="326414"/>
            <a:ext cx="1068890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 err="1">
                <a:latin typeface="Arial" panose="020B0604020202020204" pitchFamily="34" charset="0"/>
                <a:cs typeface="Arial" panose="020B0604020202020204" pitchFamily="34" charset="0"/>
              </a:rPr>
              <a:t>TeV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-PeV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neutrinos probe the origin of cosmic-rays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78031" y="6424066"/>
            <a:ext cx="971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Garamond"/>
                <a:cs typeface="Garamond"/>
              </a:rPr>
              <a:t>4</a:t>
            </a:r>
            <a:endParaRPr sz="1200">
              <a:latin typeface="Garamond"/>
              <a:cs typeface="Garamond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28600" y="1689488"/>
            <a:ext cx="6615655" cy="4543488"/>
            <a:chOff x="373379" y="1661160"/>
            <a:chExt cx="7029450" cy="4695444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379" y="1661160"/>
              <a:ext cx="7028688" cy="46954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36179" y="1661921"/>
              <a:ext cx="1766650" cy="2033173"/>
            </a:xfrm>
            <a:custGeom>
              <a:avLst/>
              <a:gdLst/>
              <a:ahLst/>
              <a:cxnLst/>
              <a:rect l="l" t="t" r="r" b="b"/>
              <a:pathLst>
                <a:path w="2781300" h="1030605">
                  <a:moveTo>
                    <a:pt x="0" y="171703"/>
                  </a:moveTo>
                  <a:lnTo>
                    <a:pt x="6130" y="126044"/>
                  </a:lnTo>
                  <a:lnTo>
                    <a:pt x="23433" y="85024"/>
                  </a:lnTo>
                  <a:lnTo>
                    <a:pt x="50276" y="50276"/>
                  </a:lnTo>
                  <a:lnTo>
                    <a:pt x="85024" y="23433"/>
                  </a:lnTo>
                  <a:lnTo>
                    <a:pt x="126044" y="6130"/>
                  </a:lnTo>
                  <a:lnTo>
                    <a:pt x="171704" y="0"/>
                  </a:lnTo>
                  <a:lnTo>
                    <a:pt x="2609596" y="0"/>
                  </a:lnTo>
                  <a:lnTo>
                    <a:pt x="2655255" y="6130"/>
                  </a:lnTo>
                  <a:lnTo>
                    <a:pt x="2696275" y="23433"/>
                  </a:lnTo>
                  <a:lnTo>
                    <a:pt x="2731023" y="50276"/>
                  </a:lnTo>
                  <a:lnTo>
                    <a:pt x="2757866" y="85024"/>
                  </a:lnTo>
                  <a:lnTo>
                    <a:pt x="2775169" y="126044"/>
                  </a:lnTo>
                  <a:lnTo>
                    <a:pt x="2781300" y="171703"/>
                  </a:lnTo>
                  <a:lnTo>
                    <a:pt x="2781300" y="858519"/>
                  </a:lnTo>
                  <a:lnTo>
                    <a:pt x="2775169" y="904179"/>
                  </a:lnTo>
                  <a:lnTo>
                    <a:pt x="2757866" y="945199"/>
                  </a:lnTo>
                  <a:lnTo>
                    <a:pt x="2731023" y="979947"/>
                  </a:lnTo>
                  <a:lnTo>
                    <a:pt x="2696275" y="1006790"/>
                  </a:lnTo>
                  <a:lnTo>
                    <a:pt x="2655255" y="1024093"/>
                  </a:lnTo>
                  <a:lnTo>
                    <a:pt x="2609596" y="1030224"/>
                  </a:lnTo>
                  <a:lnTo>
                    <a:pt x="171704" y="1030224"/>
                  </a:lnTo>
                  <a:lnTo>
                    <a:pt x="126044" y="1024093"/>
                  </a:lnTo>
                  <a:lnTo>
                    <a:pt x="85024" y="1006790"/>
                  </a:lnTo>
                  <a:lnTo>
                    <a:pt x="50276" y="979947"/>
                  </a:lnTo>
                  <a:lnTo>
                    <a:pt x="23433" y="945199"/>
                  </a:lnTo>
                  <a:lnTo>
                    <a:pt x="6130" y="904179"/>
                  </a:lnTo>
                  <a:lnTo>
                    <a:pt x="0" y="858519"/>
                  </a:lnTo>
                  <a:lnTo>
                    <a:pt x="0" y="171703"/>
                  </a:lnTo>
                  <a:close/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162800" y="1368374"/>
            <a:ext cx="4876800" cy="4905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  <a:buFont typeface="Wingdings"/>
              <a:buChar char=""/>
            </a:pPr>
            <a:endParaRPr sz="1550" dirty="0">
              <a:latin typeface="等线"/>
              <a:cs typeface="等线"/>
            </a:endParaRPr>
          </a:p>
          <a:p>
            <a:pPr marL="355600" marR="140335" indent="-342900" algn="just">
              <a:lnSpc>
                <a:spcPct val="100000"/>
              </a:lnSpc>
              <a:spcBef>
                <a:spcPts val="5"/>
              </a:spcBef>
              <a:buFont typeface="Wingdings"/>
              <a:buChar char=""/>
              <a:tabLst>
                <a:tab pos="355600" algn="l"/>
              </a:tabLst>
            </a:pPr>
            <a:endParaRPr sz="1550" dirty="0">
              <a:latin typeface="等线"/>
              <a:cs typeface="等线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FBC303E-BCD0-400D-8A43-8082F2C08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1962788"/>
            <a:ext cx="5105400" cy="99760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3173106-4E6C-44A5-AA36-7C0D86AA4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3124200"/>
            <a:ext cx="4092504" cy="1204803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526849E2-3E7B-4F3C-819D-5F22BA5D5123}"/>
              </a:ext>
            </a:extLst>
          </p:cNvPr>
          <p:cNvSpPr txBox="1"/>
          <p:nvPr/>
        </p:nvSpPr>
        <p:spPr>
          <a:xfrm>
            <a:off x="7315200" y="4870792"/>
            <a:ext cx="4191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Neutrinos provide the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smoking-gun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evidence for cosmic ray sources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68888" y="5358790"/>
            <a:ext cx="106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等线"/>
                <a:cs typeface="等线"/>
              </a:rPr>
              <a:t>5</a:t>
            </a:r>
            <a:endParaRPr sz="1200">
              <a:latin typeface="等线"/>
              <a:cs typeface="等线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00265" y="457200"/>
            <a:ext cx="661644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Astrophysical implications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800" y="1653263"/>
            <a:ext cx="543600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"/>
              <a:tabLst>
                <a:tab pos="299720" algn="l"/>
              </a:tabLs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composition of relativistic jets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3535">
              <a:lnSpc>
                <a:spcPct val="100000"/>
              </a:lnSpc>
              <a:buFont typeface="Wingdings"/>
              <a:buChar char=""/>
              <a:tabLst>
                <a:tab pos="356235" algn="l"/>
              </a:tabLst>
            </a:pPr>
            <a:r>
              <a:rPr lang="en-US" altLang="zh-CN" sz="2000" spc="15" dirty="0">
                <a:latin typeface="Arial" panose="020B0604020202020204" pitchFamily="34" charset="0"/>
                <a:cs typeface="Arial" panose="020B0604020202020204" pitchFamily="34" charset="0"/>
              </a:rPr>
              <a:t>Proton-electron </a:t>
            </a:r>
            <a:r>
              <a:rPr lang="en-US" sz="2000" spc="5" dirty="0">
                <a:latin typeface="Arial" panose="020B0604020202020204" pitchFamily="34" charset="0"/>
                <a:cs typeface="Arial" panose="020B0604020202020204" pitchFamily="34" charset="0"/>
              </a:rPr>
              <a:t>vs. </a:t>
            </a:r>
            <a:r>
              <a:rPr lang="en-US" sz="2000" spc="-5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000" spc="-5" dirty="0">
                <a:latin typeface="Arial" panose="020B0604020202020204" pitchFamily="34" charset="0"/>
                <a:cs typeface="Arial" panose="020B0604020202020204" pitchFamily="34" charset="0"/>
              </a:rPr>
              <a:t>oynting</a:t>
            </a:r>
            <a:r>
              <a:rPr sz="20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flux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8BA1FF7-A97A-4CBC-90D3-80209D183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56" y="2838406"/>
            <a:ext cx="4910456" cy="33528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42670D7-1367-43B0-87D1-6E8F0DC9E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048000"/>
            <a:ext cx="3530617" cy="33528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343CE2D-1259-4B4B-8073-9F2F52FEC2FF}"/>
              </a:ext>
            </a:extLst>
          </p:cNvPr>
          <p:cNvSpPr txBox="1"/>
          <p:nvPr/>
        </p:nvSpPr>
        <p:spPr>
          <a:xfrm>
            <a:off x="5867400" y="1650043"/>
            <a:ext cx="6096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9085" indent="-287020">
              <a:lnSpc>
                <a:spcPct val="100000"/>
              </a:lnSpc>
              <a:buFont typeface="Wingdings"/>
              <a:buChar char=""/>
              <a:tabLst>
                <a:tab pos="299720" algn="l"/>
              </a:tabLst>
            </a:pPr>
            <a:r>
              <a:rPr lang="en-US" altLang="zh-CN" sz="2400" b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physics of the vicinity of the black hole </a:t>
            </a:r>
            <a:r>
              <a:rPr lang="en-US" altLang="zh-CN" sz="240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(obscured</a:t>
            </a:r>
            <a:r>
              <a:rPr lang="en-US" altLang="zh-CN" sz="2400" b="1" spc="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b="1" spc="-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region)</a:t>
            </a:r>
            <a:endParaRPr lang="en-US" altLang="zh-CN" sz="2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55600" indent="-34353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56235" algn="l"/>
              </a:tabLst>
            </a:pPr>
            <a:r>
              <a:rPr lang="en-US" altLang="zh-CN" sz="2000" spc="5" dirty="0">
                <a:latin typeface="Arial" panose="020B0604020202020204" pitchFamily="34" charset="0"/>
                <a:cs typeface="Arial" panose="020B0604020202020204" pitchFamily="34" charset="0"/>
              </a:rPr>
              <a:t>Neutrinos can escape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标题 1">
            <a:extLst>
              <a:ext uri="{FF2B5EF4-FFF2-40B4-BE49-F238E27FC236}">
                <a16:creationId xmlns:a16="http://schemas.microsoft.com/office/drawing/2014/main" id="{19599701-601D-474D-AE43-313E86DB1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386587"/>
            <a:ext cx="8221823" cy="1228670"/>
          </a:xfrm>
        </p:spPr>
        <p:txBody>
          <a:bodyPr/>
          <a:lstStyle/>
          <a:p>
            <a:pPr algn="ctr"/>
            <a:r>
              <a:rPr lang="en-US" altLang="zh-CN" sz="399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Theoretical models for neutrinos before </a:t>
            </a:r>
            <a:r>
              <a:rPr lang="en-US" altLang="zh-CN" sz="3992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IceCube</a:t>
            </a:r>
            <a:r>
              <a:rPr lang="en-US" altLang="zh-CN" sz="3992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detection</a:t>
            </a:r>
            <a:endParaRPr lang="zh-CN" altLang="en-US" sz="2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180" name="内容占位符 2">
            <a:extLst>
              <a:ext uri="{FF2B5EF4-FFF2-40B4-BE49-F238E27FC236}">
                <a16:creationId xmlns:a16="http://schemas.microsoft.com/office/drawing/2014/main" id="{D179BEA4-9092-4FE3-AAB1-3A17C61399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2009423"/>
            <a:ext cx="6019800" cy="3099695"/>
          </a:xfrm>
        </p:spPr>
        <p:txBody>
          <a:bodyPr/>
          <a:lstStyle/>
          <a:p>
            <a:r>
              <a:rPr lang="en-US" altLang="zh-CN" sz="2359" dirty="0"/>
              <a:t>1. AGN with</a:t>
            </a:r>
            <a:r>
              <a:rPr lang="zh-CN" altLang="en-US" sz="2359" dirty="0"/>
              <a:t> </a:t>
            </a:r>
            <a:r>
              <a:rPr lang="en-US" altLang="zh-CN" sz="2359" dirty="0"/>
              <a:t>jets or</a:t>
            </a:r>
            <a:r>
              <a:rPr lang="zh-CN" altLang="en-US" sz="2359" dirty="0"/>
              <a:t> </a:t>
            </a:r>
            <a:r>
              <a:rPr lang="en-US" altLang="zh-CN" sz="2359" dirty="0"/>
              <a:t>without jets       </a:t>
            </a:r>
            <a:r>
              <a:rPr lang="en-US" altLang="zh-CN" sz="2359" b="0" dirty="0"/>
              <a:t>(</a:t>
            </a:r>
            <a:r>
              <a:rPr lang="en-US" altLang="zh-CN" sz="2359" b="0" dirty="0" err="1"/>
              <a:t>Stecker</a:t>
            </a:r>
            <a:r>
              <a:rPr lang="en-US" altLang="zh-CN" sz="2359" b="0" dirty="0"/>
              <a:t> et al. 91; </a:t>
            </a:r>
            <a:r>
              <a:rPr lang="en-US" altLang="zh-CN" sz="2359" b="0" dirty="0" err="1"/>
              <a:t>Kalashev</a:t>
            </a:r>
            <a:r>
              <a:rPr lang="en-US" altLang="zh-CN" sz="2359" b="0" dirty="0"/>
              <a:t> et al. 13)</a:t>
            </a:r>
          </a:p>
          <a:p>
            <a:r>
              <a:rPr lang="en-US" altLang="zh-CN" sz="2359" dirty="0"/>
              <a:t>2. GRB   </a:t>
            </a:r>
            <a:r>
              <a:rPr lang="en-US" altLang="zh-CN" sz="2359" b="0" dirty="0"/>
              <a:t>(Waxman &amp; </a:t>
            </a:r>
            <a:r>
              <a:rPr lang="en-US" altLang="zh-CN" sz="2359" b="0" dirty="0" err="1"/>
              <a:t>Bahcall</a:t>
            </a:r>
            <a:r>
              <a:rPr lang="en-US" altLang="zh-CN" sz="2359" b="0" dirty="0"/>
              <a:t> 97)</a:t>
            </a:r>
          </a:p>
          <a:p>
            <a:r>
              <a:rPr lang="en-US" altLang="zh-CN" sz="2359" dirty="0"/>
              <a:t>3. Starburst galaxy     </a:t>
            </a:r>
            <a:r>
              <a:rPr lang="en-US" altLang="zh-CN" sz="2359" b="0" dirty="0"/>
              <a:t>(Loeb &amp; Waxman 2006)</a:t>
            </a:r>
          </a:p>
          <a:p>
            <a:r>
              <a:rPr lang="en-US" altLang="zh-CN" sz="2359" dirty="0"/>
              <a:t>4. Tidal disruption events </a:t>
            </a:r>
            <a:r>
              <a:rPr lang="en-US" altLang="zh-CN" sz="2359" b="0" dirty="0"/>
              <a:t>(Wang &amp; Liu 16)</a:t>
            </a:r>
          </a:p>
          <a:p>
            <a:r>
              <a:rPr lang="en-US" altLang="zh-CN" sz="2359" dirty="0"/>
              <a:t>5. …</a:t>
            </a:r>
          </a:p>
          <a:p>
            <a:endParaRPr lang="en-US" altLang="zh-CN" sz="1996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996" dirty="0"/>
              <a:t>   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1996" dirty="0"/>
              <a:t>    </a:t>
            </a:r>
            <a:endParaRPr lang="en-US" altLang="zh-CN" sz="2359" i="1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7335CE70-324D-430C-9883-8B63DBE39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326" y="1816674"/>
            <a:ext cx="5197234" cy="344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9ECCB69-10B2-46D7-9E74-F70BC4C06A40}"/>
              </a:ext>
            </a:extLst>
          </p:cNvPr>
          <p:cNvSpPr txBox="1"/>
          <p:nvPr/>
        </p:nvSpPr>
        <p:spPr>
          <a:xfrm>
            <a:off x="8153400" y="54864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 err="1"/>
              <a:t>Hillas’s</a:t>
            </a:r>
            <a:r>
              <a:rPr lang="en-US" altLang="zh-CN" sz="1800" dirty="0"/>
              <a:t>  criterion </a:t>
            </a:r>
            <a:endParaRPr lang="zh-CN" alt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>
            <a:extLst>
              <a:ext uri="{FF2B5EF4-FFF2-40B4-BE49-F238E27FC236}">
                <a16:creationId xmlns:a16="http://schemas.microsoft.com/office/drawing/2014/main" id="{88E422E7-DAB0-4472-912E-822C442BA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05575"/>
            <a:ext cx="5044494" cy="2777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3" name="TextBox 3">
            <a:extLst>
              <a:ext uri="{FF2B5EF4-FFF2-40B4-BE49-F238E27FC236}">
                <a16:creationId xmlns:a16="http://schemas.microsoft.com/office/drawing/2014/main" id="{F0E7D6B3-10E1-4EF1-A62F-1F4189F03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803493"/>
            <a:ext cx="10439400" cy="2062085"/>
          </a:xfrm>
          <a:prstGeom prst="rect">
            <a:avLst/>
          </a:prstGeom>
          <a:noFill/>
          <a:ln>
            <a:noFill/>
          </a:ln>
        </p:spPr>
        <p:txBody>
          <a:bodyPr wrap="square" lIns="91420" tIns="45711" rIns="91420" bIns="45711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en-US" altLang="zh-CN" sz="2000" dirty="0">
                <a:ea typeface="黑体" panose="02010609060101010101" pitchFamily="49" charset="-122"/>
                <a:cs typeface="Arial" panose="020B0604020202020204" pitchFamily="34" charset="0"/>
              </a:rPr>
              <a:t>Nearly isotropic,  should be dominated by extragalactic neutrinos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en-US" altLang="zh-CN" sz="2000" dirty="0"/>
              <a:t>The Galactic plane has a flux about 10% of the extragalactic flux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en-US" altLang="zh-CN" sz="2000" dirty="0"/>
              <a:t>May imply the existence of sources of high-energy neutrinos in other galaxies that are not present in our own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l"/>
              <a:defRPr/>
            </a:pPr>
            <a:endParaRPr lang="en-US" altLang="zh-CN" sz="2400" dirty="0"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l"/>
              <a:defRPr/>
            </a:pPr>
            <a:endParaRPr lang="en-US" altLang="zh-CN" sz="2400" dirty="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485" name="文本框 1">
            <a:extLst>
              <a:ext uri="{FF2B5EF4-FFF2-40B4-BE49-F238E27FC236}">
                <a16:creationId xmlns:a16="http://schemas.microsoft.com/office/drawing/2014/main" id="{F03C91A2-B611-4956-8551-96CEE2181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2" y="354179"/>
            <a:ext cx="12111008" cy="64633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zh-CN" sz="3600" dirty="0">
                <a:ea typeface="黑体" panose="02010609060101010101" pitchFamily="49" charset="-122"/>
                <a:cs typeface="Arial" panose="020B0604020202020204" pitchFamily="34" charset="0"/>
              </a:rPr>
              <a:t>Breakthrough</a:t>
            </a:r>
            <a:r>
              <a:rPr lang="zh-CN" altLang="en-US" sz="3600" dirty="0"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3600" dirty="0" err="1">
                <a:ea typeface="黑体" panose="02010609060101010101" pitchFamily="49" charset="-122"/>
                <a:cs typeface="Arial" panose="020B0604020202020204" pitchFamily="34" charset="0"/>
              </a:rPr>
              <a:t>IceCube</a:t>
            </a:r>
            <a:r>
              <a:rPr lang="zh-CN" altLang="en-US" sz="3600" dirty="0"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ea typeface="黑体" panose="02010609060101010101" pitchFamily="49" charset="-122"/>
                <a:cs typeface="Arial" panose="020B0604020202020204" pitchFamily="34" charset="0"/>
              </a:rPr>
              <a:t>discovery of HE neutrinos in 2013</a:t>
            </a:r>
            <a:endParaRPr lang="zh-CN" altLang="en-US" sz="3600" dirty="0"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B18D5BE-2DC5-473A-B14A-90B879BDD747}"/>
              </a:ext>
            </a:extLst>
          </p:cNvPr>
          <p:cNvSpPr txBox="1"/>
          <p:nvPr/>
        </p:nvSpPr>
        <p:spPr>
          <a:xfrm>
            <a:off x="8077200" y="6319155"/>
            <a:ext cx="396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IceCube</a:t>
            </a:r>
            <a:r>
              <a:rPr lang="en-US" altLang="zh-CN" dirty="0"/>
              <a:t> coll., </a:t>
            </a:r>
            <a:r>
              <a:rPr lang="zh-CN" altLang="en-US" dirty="0"/>
              <a:t>Science 342 (2013)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8FBD98C-5891-4C2B-9B6B-0967FB56E7BC}"/>
              </a:ext>
            </a:extLst>
          </p:cNvPr>
          <p:cNvSpPr txBox="1"/>
          <p:nvPr/>
        </p:nvSpPr>
        <p:spPr>
          <a:xfrm>
            <a:off x="171719" y="4189927"/>
            <a:ext cx="1335110" cy="3219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D450B227-D910-44A4-9283-7ACDFB12E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316" y="1295400"/>
            <a:ext cx="2895600" cy="34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3FF5805-6109-40BE-85A5-2D97150FABB7}"/>
              </a:ext>
            </a:extLst>
          </p:cNvPr>
          <p:cNvSpPr/>
          <p:nvPr/>
        </p:nvSpPr>
        <p:spPr>
          <a:xfrm>
            <a:off x="5218090" y="3733800"/>
            <a:ext cx="1219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661446-FEE3-4F95-8167-88042B4AB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31783"/>
            <a:ext cx="9753600" cy="1354217"/>
          </a:xfrm>
        </p:spPr>
        <p:txBody>
          <a:bodyPr/>
          <a:lstStyle/>
          <a:p>
            <a:r>
              <a:rPr lang="en-US" altLang="zh-CN" dirty="0"/>
              <a:t>Two extragalactic source candidates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C318B8-AF73-40A5-959C-5C585D3C4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2286000"/>
            <a:ext cx="4267200" cy="344709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altLang="zh-CN" dirty="0"/>
              <a:t>Blazar flare: strong jet pointing to us</a:t>
            </a:r>
          </a:p>
          <a:p>
            <a:pPr marL="514350" indent="-514350">
              <a:buAutoNum type="arabicPeriod"/>
            </a:pPr>
            <a:endParaRPr lang="en-US" altLang="zh-CN" dirty="0"/>
          </a:p>
          <a:p>
            <a:pPr marL="514350" indent="-514350">
              <a:buAutoNum type="arabicPeriod"/>
            </a:pPr>
            <a:endParaRPr lang="en-US" altLang="zh-CN" dirty="0"/>
          </a:p>
          <a:p>
            <a:pPr marL="514350" indent="-514350">
              <a:buAutoNum type="arabicPeriod"/>
            </a:pPr>
            <a:endParaRPr lang="en-US" altLang="zh-CN" dirty="0"/>
          </a:p>
          <a:p>
            <a:pPr marL="514350" indent="-514350">
              <a:buAutoNum type="arabicPeriod"/>
            </a:pPr>
            <a:endParaRPr lang="en-US" altLang="zh-CN" dirty="0"/>
          </a:p>
          <a:p>
            <a:pPr marL="514350" indent="-514350">
              <a:buAutoNum type="arabicPeriod"/>
            </a:pPr>
            <a:r>
              <a:rPr lang="en-US" altLang="zh-CN" dirty="0" err="1"/>
              <a:t>Seyfert</a:t>
            </a:r>
            <a:r>
              <a:rPr lang="en-US" altLang="zh-CN" dirty="0"/>
              <a:t> galaxy: jet is weak</a:t>
            </a:r>
            <a:endParaRPr lang="zh-CN" altLang="en-US" dirty="0"/>
          </a:p>
        </p:txBody>
      </p:sp>
      <p:pic>
        <p:nvPicPr>
          <p:cNvPr id="1026" name="Picture 2" descr="ULTRAMAN BLAZAR: COMPLETE SERIES / ULTRAMAN BLAZA: Amazon.ca: Tomoya ...">
            <a:extLst>
              <a:ext uri="{FF2B5EF4-FFF2-40B4-BE49-F238E27FC236}">
                <a16:creationId xmlns:a16="http://schemas.microsoft.com/office/drawing/2014/main" id="{B8678B66-C941-4829-8165-CFDC23FEA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208" y="2058960"/>
            <a:ext cx="26670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ject 3">
            <a:extLst>
              <a:ext uri="{FF2B5EF4-FFF2-40B4-BE49-F238E27FC236}">
                <a16:creationId xmlns:a16="http://schemas.microsoft.com/office/drawing/2014/main" id="{640C3284-82EA-4BFF-9264-ABEDBC00C15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86600" y="4373166"/>
            <a:ext cx="2667000" cy="19812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9F2A3E1-7B8B-4B28-857E-36FEE32E8314}"/>
              </a:ext>
            </a:extLst>
          </p:cNvPr>
          <p:cNvSpPr txBox="1"/>
          <p:nvPr/>
        </p:nvSpPr>
        <p:spPr>
          <a:xfrm>
            <a:off x="7207663" y="2116382"/>
            <a:ext cx="1455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TXS0506+056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521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321386"/>
            <a:ext cx="99822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IceCube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detected a neutrino from a blazar flare (TXS0506+056)</a:t>
            </a:r>
            <a:endParaRPr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46040" y="4198696"/>
            <a:ext cx="37025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estimated energy of neutrinos: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290TeV (&gt;18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TeV)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587" y="1763267"/>
            <a:ext cx="2822448" cy="359359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16152" y="1382869"/>
            <a:ext cx="3571886" cy="350899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8872" y="1763267"/>
            <a:ext cx="4323503" cy="219600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92F1C67-27F5-43C7-B725-A7E7429D2A9F}"/>
              </a:ext>
            </a:extLst>
          </p:cNvPr>
          <p:cNvSpPr txBox="1"/>
          <p:nvPr/>
        </p:nvSpPr>
        <p:spPr>
          <a:xfrm>
            <a:off x="5556298" y="6248400"/>
            <a:ext cx="5835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*Blazars are a kind of</a:t>
            </a:r>
            <a:r>
              <a:rPr lang="zh-CN" altLang="en-US" dirty="0"/>
              <a:t> </a:t>
            </a:r>
            <a:r>
              <a:rPr lang="en-US" altLang="zh-CN" dirty="0"/>
              <a:t>AGNs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jet</a:t>
            </a:r>
            <a:r>
              <a:rPr lang="zh-CN" altLang="en-US" dirty="0"/>
              <a:t> </a:t>
            </a:r>
            <a:r>
              <a:rPr lang="en-US" altLang="zh-CN" dirty="0"/>
              <a:t>pointing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observer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800" y="77470"/>
            <a:ext cx="699693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1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Multi-wavelength flare</a:t>
            </a:r>
            <a:endParaRPr b="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14600" y="5715000"/>
            <a:ext cx="75438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7995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l"/>
              <a:tabLst>
                <a:tab pos="354965" algn="l"/>
              </a:tabLst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The top 50th brightest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BL Lac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 z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=0.3365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buFont typeface="Wingdings" panose="05000000000000000000" pitchFamily="2" charset="2"/>
              <a:buChar char="l"/>
              <a:tabLst>
                <a:tab pos="241300" algn="l"/>
              </a:tabLs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Confidence level of ~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3σ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AC01555-A6A4-4B7A-BDFD-1D6CE6315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989720"/>
            <a:ext cx="9076116" cy="470166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9E8974-D0ED-EE47-B6E7-4CA5E7D92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F24FAEF-F85D-934A-9D39-BAF082DCC49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2C74FE0-029F-3849-9608-7AFAAE474E51}"/>
              </a:ext>
            </a:extLst>
          </p:cNvPr>
          <p:cNvSpPr txBox="1">
            <a:spLocks/>
          </p:cNvSpPr>
          <p:nvPr/>
        </p:nvSpPr>
        <p:spPr>
          <a:xfrm>
            <a:off x="1219200" y="628008"/>
            <a:ext cx="9753600" cy="460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 neutrino flare also seen in 2014-2015</a:t>
            </a:r>
            <a:endParaRPr lang="en-US" sz="36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E9E04D-1B9B-EC4F-B306-9AEC3B0C1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49" y="1711290"/>
            <a:ext cx="10778704" cy="289025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35A1C2D-D1D1-1C42-9DE7-0607B48D6177}"/>
              </a:ext>
            </a:extLst>
          </p:cNvPr>
          <p:cNvGrpSpPr/>
          <p:nvPr/>
        </p:nvGrpSpPr>
        <p:grpSpPr>
          <a:xfrm>
            <a:off x="6521381" y="4572000"/>
            <a:ext cx="3456139" cy="685243"/>
            <a:chOff x="4729880" y="5755613"/>
            <a:chExt cx="3456139" cy="68524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CBB715-3DD3-654F-91A0-92CD699C7529}"/>
                </a:ext>
              </a:extLst>
            </p:cNvPr>
            <p:cNvSpPr txBox="1"/>
            <p:nvPr/>
          </p:nvSpPr>
          <p:spPr>
            <a:xfrm>
              <a:off x="4729880" y="5979191"/>
              <a:ext cx="34561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2014-2015 neutrino flare!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3F9E7E7-0C58-EA4A-A691-E1100320F913}"/>
                </a:ext>
              </a:extLst>
            </p:cNvPr>
            <p:cNvCxnSpPr>
              <a:cxnSpLocks/>
            </p:cNvCxnSpPr>
            <p:nvPr/>
          </p:nvCxnSpPr>
          <p:spPr>
            <a:xfrm>
              <a:off x="6405698" y="5755613"/>
              <a:ext cx="0" cy="34218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13793DB-10FA-1B4F-9022-1173CCEA7219}"/>
              </a:ext>
            </a:extLst>
          </p:cNvPr>
          <p:cNvSpPr txBox="1"/>
          <p:nvPr/>
        </p:nvSpPr>
        <p:spPr>
          <a:xfrm>
            <a:off x="4927530" y="5250339"/>
            <a:ext cx="5969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u="sng" dirty="0">
                <a:solidFill>
                  <a:srgbClr val="FF0000"/>
                </a:solidFill>
              </a:rPr>
              <a:t>But</a:t>
            </a:r>
            <a:r>
              <a:rPr lang="en-US" sz="2400" b="1" i="1" dirty="0">
                <a:solidFill>
                  <a:srgbClr val="FF0000"/>
                </a:solidFill>
              </a:rPr>
              <a:t>, no obvious coincident gamma ray flare!?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541805-2976-0645-9EA7-92BF0B09581E}"/>
              </a:ext>
            </a:extLst>
          </p:cNvPr>
          <p:cNvSpPr txBox="1"/>
          <p:nvPr/>
        </p:nvSpPr>
        <p:spPr>
          <a:xfrm>
            <a:off x="744212" y="5594393"/>
            <a:ext cx="34211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IceCube</a:t>
            </a:r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Collaboration, </a:t>
            </a:r>
          </a:p>
          <a:p>
            <a:r>
              <a:rPr 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Science</a:t>
            </a:r>
            <a:r>
              <a:rPr 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 361, eaat2890 (2018)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56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>
            <a:extLst>
              <a:ext uri="{FF2B5EF4-FFF2-40B4-BE49-F238E27FC236}">
                <a16:creationId xmlns:a16="http://schemas.microsoft.com/office/drawing/2014/main" id="{E9E9578C-439D-4F49-9C49-8F1CC59EFA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8792" y="141892"/>
            <a:ext cx="10515600" cy="117175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zh-CN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One-zone</a:t>
            </a:r>
            <a:r>
              <a:rPr lang="zh-CN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l-GR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5" name="内容占位符 2">
            <a:extLst>
              <a:ext uri="{FF2B5EF4-FFF2-40B4-BE49-F238E27FC236}">
                <a16:creationId xmlns:a16="http://schemas.microsoft.com/office/drawing/2014/main" id="{CEAD272D-266A-47F3-A774-1705238189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63814" y="4869699"/>
            <a:ext cx="7199586" cy="1846409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l-GR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interaction with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photons: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Problem: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cascade emission accompanying the neutrino production exceeds the observed X-ray flux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to be lucky event!</a:t>
            </a:r>
          </a:p>
          <a:p>
            <a:pPr marL="0" indent="0"/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3A2E803-F78A-4BD7-9253-185E0B4134BA}"/>
              </a:ext>
            </a:extLst>
          </p:cNvPr>
          <p:cNvSpPr txBox="1"/>
          <p:nvPr/>
        </p:nvSpPr>
        <p:spPr>
          <a:xfrm>
            <a:off x="2286000" y="6392941"/>
            <a:ext cx="1905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Gao, et al.,</a:t>
            </a:r>
            <a:r>
              <a:rPr lang="en-US" altLang="zh-CN" sz="1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2019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1C18228-7AFD-4753-852A-7A288DCB5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33" y="1210589"/>
            <a:ext cx="4038600" cy="44368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71E89AB-82EC-499B-9287-FAFE380F7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4869699"/>
            <a:ext cx="2752183" cy="39376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1846024-4302-4F39-8EA6-058A34CDF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5920" y="1180538"/>
            <a:ext cx="3618863" cy="327984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A4027C9-D8B0-49F4-9EA1-4BA886652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0069" y="1253545"/>
            <a:ext cx="3473538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ACBB7A2-7C67-4000-99EF-F2DD83A93751}"/>
              </a:ext>
            </a:extLst>
          </p:cNvPr>
          <p:cNvSpPr txBox="1"/>
          <p:nvPr/>
        </p:nvSpPr>
        <p:spPr>
          <a:xfrm>
            <a:off x="838200" y="4947286"/>
            <a:ext cx="11025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Two zones: inner blob within the BLR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outer blob far from BLR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Neutrinos are produced in the inner blob(p</a:t>
            </a:r>
            <a:r>
              <a:rPr lang="el-GR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γ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interaction with BLR photons)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while X-rays come from the outer blob (</a:t>
            </a:r>
            <a:r>
              <a:rPr lang="en-US" altLang="zh-CN" sz="20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syn.+SSC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Gamma-rays accompanying neutrinos cascade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down to GeV-</a:t>
            </a:r>
            <a:r>
              <a:rPr lang="en-US" altLang="zh-CN" sz="2000" dirty="0" err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TeV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energy,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allowing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for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higher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neutrino flux</a:t>
            </a:r>
          </a:p>
        </p:txBody>
      </p:sp>
      <p:pic>
        <p:nvPicPr>
          <p:cNvPr id="15362" name="图片 3">
            <a:extLst>
              <a:ext uri="{FF2B5EF4-FFF2-40B4-BE49-F238E27FC236}">
                <a16:creationId xmlns:a16="http://schemas.microsoft.com/office/drawing/2014/main" id="{93F84A35-60A0-41F8-8912-AA3470A48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95051"/>
            <a:ext cx="6149008" cy="4073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图片 1">
            <a:extLst>
              <a:ext uri="{FF2B5EF4-FFF2-40B4-BE49-F238E27FC236}">
                <a16:creationId xmlns:a16="http://schemas.microsoft.com/office/drawing/2014/main" id="{4F29AD54-EFA8-4874-ADBC-40D51107B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04275"/>
            <a:ext cx="5575253" cy="283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矩形 2">
            <a:extLst>
              <a:ext uri="{FF2B5EF4-FFF2-40B4-BE49-F238E27FC236}">
                <a16:creationId xmlns:a16="http://schemas.microsoft.com/office/drawing/2014/main" id="{1BB35D87-0B91-4814-A99A-99737D994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266" y="310321"/>
            <a:ext cx="60187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Two-zone p</a:t>
            </a:r>
            <a:r>
              <a:rPr lang="el-GR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zh-CN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5" name="文本框 5">
            <a:extLst>
              <a:ext uri="{FF2B5EF4-FFF2-40B4-BE49-F238E27FC236}">
                <a16:creationId xmlns:a16="http://schemas.microsoft.com/office/drawing/2014/main" id="{43731EF3-1BFA-4B37-9D68-6AD884542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6393836"/>
            <a:ext cx="2783198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Xue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Liu, et al. 2019,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ApJ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4B36B4-0FD7-47EA-8120-0A02006E3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624916"/>
            <a:ext cx="7239000" cy="1354217"/>
          </a:xfrm>
        </p:spPr>
        <p:txBody>
          <a:bodyPr/>
          <a:lstStyle/>
          <a:p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5124EB-65DC-41E0-9D94-BC6199FAF8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C905A4F9-0E04-41CB-A2FE-A24D331907DA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2"/>
          <a:stretch>
            <a:fillRect/>
          </a:stretch>
        </p:blipFill>
        <p:spPr>
          <a:xfrm>
            <a:off x="5858710" y="1441635"/>
            <a:ext cx="5749448" cy="3593405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9A5C977-9DAC-4255-837B-A3890E0C4D16}"/>
              </a:ext>
            </a:extLst>
          </p:cNvPr>
          <p:cNvSpPr txBox="1"/>
          <p:nvPr/>
        </p:nvSpPr>
        <p:spPr>
          <a:xfrm>
            <a:off x="2057401" y="213122"/>
            <a:ext cx="838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Two-zone Model for “Orphan” Neutrino Flares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36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31EFB6D-AB2E-4025-84E1-20EF3CBFE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306910"/>
            <a:ext cx="5410200" cy="224418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763B8CA1-B294-47F5-A3B3-9694004EB9E5}"/>
              </a:ext>
            </a:extLst>
          </p:cNvPr>
          <p:cNvSpPr txBox="1"/>
          <p:nvPr/>
        </p:nvSpPr>
        <p:spPr>
          <a:xfrm>
            <a:off x="990600" y="5107692"/>
            <a:ext cx="10515600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Particle acceleration/injection takes place in the inner blob at the jet base, where the X-ray corona provides target photon fields for efficient neutrino production and strong GeV gamma-ray absorption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May explain the 2014–2015 neutrino flare associated with the blazar TXS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0506+056 and other cases 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13" name="文本框 5">
            <a:extLst>
              <a:ext uri="{FF2B5EF4-FFF2-40B4-BE49-F238E27FC236}">
                <a16:creationId xmlns:a16="http://schemas.microsoft.com/office/drawing/2014/main" id="{F057247A-64FB-4C31-AF82-A96276EFC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1102" y="744526"/>
            <a:ext cx="2783198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Xue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Liu, et al. 2021, </a:t>
            </a:r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ApJ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822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56BF34-28FE-4C9C-8F6A-796F96313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624916"/>
            <a:ext cx="10058400" cy="1107996"/>
          </a:xfrm>
        </p:spPr>
        <p:txBody>
          <a:bodyPr/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Other neutrinos possibly associated with blazar flares 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F50FC0-CED0-4B4F-A530-0B210DC54C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02354" y="2667000"/>
            <a:ext cx="5029200" cy="2215991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zh-CN" sz="2400" b="0" dirty="0">
                <a:latin typeface="Arial" panose="020B0604020202020204" pitchFamily="34" charset="0"/>
                <a:cs typeface="Arial" panose="020B0604020202020204" pitchFamily="34" charset="0"/>
              </a:rPr>
              <a:t>Since the observation of IC-170922A, more blazars have been found in the error circles of high-energy alert neutrinos, albeit with lower significance individually.</a:t>
            </a:r>
            <a:endParaRPr lang="zh-CN" altLang="en-US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79E8227-EDD0-4730-BCDF-B4CD1581D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362200"/>
            <a:ext cx="6673943" cy="359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636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D09035-0EAC-44F1-9666-420A66920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2401"/>
            <a:ext cx="10933546" cy="1107996"/>
          </a:xfrm>
        </p:spPr>
        <p:txBody>
          <a:bodyPr/>
          <a:lstStyle/>
          <a:p>
            <a:r>
              <a:rPr lang="en-US" altLang="zh-CN" sz="3600" dirty="0"/>
              <a:t>A hidden ultra-relativistic spine in the jet of TXS0506+056</a:t>
            </a:r>
            <a:endParaRPr lang="zh-CN" altLang="en-US" sz="3600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DBDFD0BD-7BE7-4482-AF88-0F340B8F6B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0254" y="1371600"/>
            <a:ext cx="4201115" cy="4266553"/>
          </a:xfrm>
        </p:spPr>
      </p:pic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94B8AF4-ACC4-42C3-96D7-AF569F797E91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4724400" y="5105400"/>
            <a:ext cx="6858000" cy="1231106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000" dirty="0"/>
              <a:t>Very Long Baseline Interferometry (VLBI) imaging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000" dirty="0"/>
              <a:t>Light curves of model-fit components, showing a progressive delay of flare peaks with distance from the core</a:t>
            </a:r>
            <a:endParaRPr lang="zh-CN" altLang="en-US" sz="20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27FB6A9-4C5D-41C5-B47F-8504F9269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95400"/>
            <a:ext cx="7489396" cy="368612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3B15F62-9F32-4D93-BCD3-EB1316F1E092}"/>
              </a:ext>
            </a:extLst>
          </p:cNvPr>
          <p:cNvSpPr txBox="1"/>
          <p:nvPr/>
        </p:nvSpPr>
        <p:spPr>
          <a:xfrm>
            <a:off x="2895600" y="116135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GVD event: 210418CA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99242A-AA10-4540-A656-3F82EDF49126}"/>
              </a:ext>
            </a:extLst>
          </p:cNvPr>
          <p:cNvSpPr txBox="1"/>
          <p:nvPr/>
        </p:nvSpPr>
        <p:spPr>
          <a:xfrm>
            <a:off x="501511" y="5713939"/>
            <a:ext cx="4038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Multi-band light curves showing the temporal evolution from gamma-rays to radio frequencies.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1815F84-A918-4A1F-9F2E-F5DF2A4C6542}"/>
              </a:ext>
            </a:extLst>
          </p:cNvPr>
          <p:cNvSpPr txBox="1"/>
          <p:nvPr/>
        </p:nvSpPr>
        <p:spPr>
          <a:xfrm>
            <a:off x="7664770" y="62947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000000"/>
                </a:solidFill>
                <a:effectLst/>
                <a:latin typeface="Noto Sans" panose="020B0502040204020203" pitchFamily="34" charset="0"/>
              </a:rPr>
              <a:t>Y. </a:t>
            </a:r>
            <a:r>
              <a:rPr lang="en-US" altLang="zh-CN" b="0" i="0" dirty="0" err="1">
                <a:solidFill>
                  <a:srgbClr val="000000"/>
                </a:solidFill>
                <a:effectLst/>
                <a:latin typeface="Noto Sans" panose="020B0502040204020203" pitchFamily="34" charset="0"/>
              </a:rPr>
              <a:t>Kovalev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Noto Sans" panose="020B0502040204020203" pitchFamily="34" charset="0"/>
              </a:rPr>
              <a:t> et al 2026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03894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9A9784-953C-423D-A8C1-7AC22AD5D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2308" y="228600"/>
            <a:ext cx="6712691" cy="1354217"/>
          </a:xfrm>
        </p:spPr>
        <p:txBody>
          <a:bodyPr/>
          <a:lstStyle/>
          <a:p>
            <a:r>
              <a:rPr lang="en-US" altLang="zh-CN" dirty="0"/>
              <a:t>Spin-sheath explanation</a:t>
            </a:r>
            <a:endParaRPr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19B8662F-1B89-481F-8183-B1058AA1D3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200" y="1322146"/>
            <a:ext cx="5303838" cy="4431386"/>
          </a:xfrm>
        </p:spPr>
      </p:pic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BC61F60-20A7-4244-A290-276582032C29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5537915" y="4059740"/>
            <a:ext cx="6553200" cy="2462213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000" b="0" dirty="0">
                <a:latin typeface="Arial" panose="020B0604020202020204" pitchFamily="34" charset="0"/>
                <a:cs typeface="Arial" panose="020B0604020202020204" pitchFamily="34" charset="0"/>
              </a:rPr>
              <a:t>A disturbance propagating along the spine triggers a transverse expansion of enhanced emission into the sheath, forming a conical brightening pattern moving downstream.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000" b="0" dirty="0">
                <a:latin typeface="Arial" panose="020B0604020202020204" pitchFamily="34" charset="0"/>
                <a:cs typeface="Arial" panose="020B0604020202020204" pitchFamily="34" charset="0"/>
              </a:rPr>
              <a:t>The neutrino and gamma-ray flare originates near the jet base, while the radio flare peaks only after the disturbance has crossed the sheath, naturally producing the observed multi-year delay.</a:t>
            </a:r>
            <a:endParaRPr lang="zh-CN" alt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EEC5050-9B79-447A-9A6E-1AF51C163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809" y="838200"/>
            <a:ext cx="6421306" cy="300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48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文本框 1">
            <a:extLst>
              <a:ext uri="{FF2B5EF4-FFF2-40B4-BE49-F238E27FC236}">
                <a16:creationId xmlns:a16="http://schemas.microsoft.com/office/drawing/2014/main" id="{D7C4C3D1-2D88-4C1B-ABA7-F22B7B4FC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358404"/>
            <a:ext cx="4724400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540" b="1" dirty="0"/>
              <a:t>1. Stacking constraints on Blazars </a:t>
            </a:r>
            <a:endParaRPr lang="zh-CN" altLang="en-US" sz="2540" b="1" dirty="0"/>
          </a:p>
        </p:txBody>
      </p:sp>
      <p:sp>
        <p:nvSpPr>
          <p:cNvPr id="58372" name="矩形 3">
            <a:extLst>
              <a:ext uri="{FF2B5EF4-FFF2-40B4-BE49-F238E27FC236}">
                <a16:creationId xmlns:a16="http://schemas.microsoft.com/office/drawing/2014/main" id="{05DBE1D6-7096-4F5B-9D22-1291E0510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2" y="1502289"/>
            <a:ext cx="5181598" cy="67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177" b="1" dirty="0"/>
              <a:t>2. </a:t>
            </a:r>
            <a:r>
              <a:rPr lang="en-US" altLang="zh-CN" sz="2177" b="1" dirty="0" err="1"/>
              <a:t>Multiplet</a:t>
            </a:r>
            <a:r>
              <a:rPr lang="en-US" altLang="zh-CN" sz="2177" b="1" dirty="0"/>
              <a:t> &amp; Auto-Correlation Constraints </a:t>
            </a:r>
            <a:br>
              <a:rPr lang="en-US" altLang="zh-CN" sz="1633" dirty="0"/>
            </a:br>
            <a:endParaRPr lang="zh-CN" altLang="en-US" sz="1633" dirty="0"/>
          </a:p>
        </p:txBody>
      </p:sp>
      <p:sp>
        <p:nvSpPr>
          <p:cNvPr id="58373" name="文本框 5">
            <a:extLst>
              <a:ext uri="{FF2B5EF4-FFF2-40B4-BE49-F238E27FC236}">
                <a16:creationId xmlns:a16="http://schemas.microsoft.com/office/drawing/2014/main" id="{CA86A18C-4C39-4097-AD18-B3EEE8ADD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518" y="548183"/>
            <a:ext cx="94404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b="1" dirty="0"/>
              <a:t>But,</a:t>
            </a:r>
            <a:r>
              <a:rPr lang="zh-CN" altLang="en-US" sz="3200" b="1" dirty="0"/>
              <a:t> </a:t>
            </a:r>
            <a:r>
              <a:rPr lang="en-US" altLang="zh-CN" sz="3200" b="1" dirty="0"/>
              <a:t>blazars can not be the dominated neutrino source</a:t>
            </a:r>
            <a:endParaRPr lang="zh-CN" altLang="en-US" sz="3200" b="1" dirty="0"/>
          </a:p>
        </p:txBody>
      </p:sp>
      <p:sp>
        <p:nvSpPr>
          <p:cNvPr id="58374" name="文本框 6">
            <a:extLst>
              <a:ext uri="{FF2B5EF4-FFF2-40B4-BE49-F238E27FC236}">
                <a16:creationId xmlns:a16="http://schemas.microsoft.com/office/drawing/2014/main" id="{B50577E4-42E8-48EA-A11B-FCBE0ECED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6416587"/>
            <a:ext cx="2288768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33"/>
              <a:t>Murase &amp; Waxman 2016</a:t>
            </a:r>
            <a:endParaRPr lang="zh-CN" altLang="en-US" sz="1633"/>
          </a:p>
        </p:txBody>
      </p:sp>
      <p:pic>
        <p:nvPicPr>
          <p:cNvPr id="58375" name="图片 7">
            <a:extLst>
              <a:ext uri="{FF2B5EF4-FFF2-40B4-BE49-F238E27FC236}">
                <a16:creationId xmlns:a16="http://schemas.microsoft.com/office/drawing/2014/main" id="{B4F0EFDC-6BAA-466B-8014-EC08E8BFF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1" y="2133600"/>
            <a:ext cx="5257800" cy="356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4104F68-B34A-42D4-ACF4-9D3E4312A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98" y="1959743"/>
            <a:ext cx="5547404" cy="356536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3529F73-3559-4E5E-B66B-508D4B43F958}"/>
              </a:ext>
            </a:extLst>
          </p:cNvPr>
          <p:cNvSpPr txBox="1"/>
          <p:nvPr/>
        </p:nvSpPr>
        <p:spPr>
          <a:xfrm>
            <a:off x="384755" y="5416119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Searching for cumulative neutrino emission from blazars in the 2nd Fermi-LAT AGN catalogue (2LAC) 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No significant excess is observed and upper limits for the cumulative flux from these populations are obtained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65830DD-4927-41C7-AFA4-C7100B6923DE}"/>
              </a:ext>
            </a:extLst>
          </p:cNvPr>
          <p:cNvSpPr txBox="1"/>
          <p:nvPr/>
        </p:nvSpPr>
        <p:spPr>
          <a:xfrm>
            <a:off x="6805765" y="5715000"/>
            <a:ext cx="5396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The density of neutrino source should be</a:t>
            </a:r>
            <a:r>
              <a:rPr lang="zh-CN" altLang="en-US" dirty="0"/>
              <a:t> </a:t>
            </a:r>
            <a:r>
              <a:rPr lang="en-US" altLang="zh-CN" dirty="0"/>
              <a:t>high</a:t>
            </a:r>
            <a:r>
              <a:rPr lang="zh-CN" altLang="en-US" dirty="0"/>
              <a:t>！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93503" y="990600"/>
            <a:ext cx="6417945" cy="5245735"/>
            <a:chOff x="5774435" y="1027175"/>
            <a:chExt cx="6417945" cy="5245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88651" y="1027175"/>
              <a:ext cx="2234183" cy="17617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4435" y="2706624"/>
              <a:ext cx="6417564" cy="356616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6800" y="180899"/>
            <a:ext cx="9753600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2. A </a:t>
            </a:r>
            <a:r>
              <a:rPr sz="3600" dirty="0">
                <a:latin typeface="Arial" panose="020B0604020202020204" pitchFamily="34" charset="0"/>
                <a:cs typeface="Arial" panose="020B0604020202020204" pitchFamily="34" charset="0"/>
              </a:rPr>
              <a:t>hot spot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in the neutrino sky</a:t>
            </a:r>
            <a:r>
              <a:rPr sz="3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3600" dirty="0" err="1">
                <a:latin typeface="Arial" panose="020B0604020202020204" pitchFamily="34" charset="0"/>
                <a:cs typeface="Arial" panose="020B0604020202020204" pitchFamily="34" charset="0"/>
              </a:rPr>
              <a:t>Seyfert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galaxy NGC1068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1276" y="1658873"/>
            <a:ext cx="542163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 err="1">
                <a:latin typeface="Times New Roman"/>
                <a:cs typeface="Times New Roman"/>
              </a:rPr>
              <a:t>Seyfert</a:t>
            </a:r>
            <a:r>
              <a:rPr lang="en-US" sz="2800" b="1" spc="-5" dirty="0">
                <a:latin typeface="等线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NGC1068</a:t>
            </a:r>
            <a:r>
              <a:rPr sz="2800" b="1" spc="-5" dirty="0">
                <a:latin typeface="等线"/>
                <a:cs typeface="等线"/>
              </a:rPr>
              <a:t>：</a:t>
            </a:r>
            <a:r>
              <a:rPr sz="2800" b="1" spc="-5" dirty="0">
                <a:latin typeface="Times New Roman"/>
                <a:cs typeface="Times New Roman"/>
              </a:rPr>
              <a:t>4.2σ</a:t>
            </a:r>
            <a:r>
              <a:rPr sz="2800" b="1" spc="-20" dirty="0">
                <a:latin typeface="Times New Roman"/>
                <a:cs typeface="Times New Roman"/>
              </a:rPr>
              <a:t> </a:t>
            </a:r>
            <a:r>
              <a:rPr lang="en-US" altLang="zh-CN" sz="2800" b="1" spc="-5" dirty="0">
                <a:latin typeface="Times New Roman"/>
                <a:cs typeface="Times New Roman"/>
              </a:rPr>
              <a:t>excess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42984" y="1656333"/>
            <a:ext cx="1021715" cy="2743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00" b="1" spc="15" dirty="0">
                <a:latin typeface="等线"/>
                <a:cs typeface="等线"/>
              </a:rPr>
              <a:t>D=14</a:t>
            </a:r>
            <a:r>
              <a:rPr sz="1600" b="1" spc="-45" dirty="0">
                <a:latin typeface="等线"/>
                <a:cs typeface="等线"/>
              </a:rPr>
              <a:t> </a:t>
            </a:r>
            <a:r>
              <a:rPr sz="1600" b="1" spc="15" dirty="0">
                <a:latin typeface="等线"/>
                <a:cs typeface="等线"/>
              </a:rPr>
              <a:t>Mpc</a:t>
            </a:r>
            <a:endParaRPr sz="1600">
              <a:latin typeface="等线"/>
              <a:cs typeface="等线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87960" y="2743758"/>
            <a:ext cx="5527040" cy="2747010"/>
            <a:chOff x="101727" y="2780855"/>
            <a:chExt cx="5527040" cy="274701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233" y="2900294"/>
              <a:ext cx="5050282" cy="250368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6489" y="2785617"/>
              <a:ext cx="5517515" cy="2737485"/>
            </a:xfrm>
            <a:custGeom>
              <a:avLst/>
              <a:gdLst/>
              <a:ahLst/>
              <a:cxnLst/>
              <a:rect l="l" t="t" r="r" b="b"/>
              <a:pathLst>
                <a:path w="5517515" h="2737485">
                  <a:moveTo>
                    <a:pt x="0" y="2737485"/>
                  </a:moveTo>
                  <a:lnTo>
                    <a:pt x="5517261" y="2737485"/>
                  </a:lnTo>
                  <a:lnTo>
                    <a:pt x="5517261" y="0"/>
                  </a:lnTo>
                  <a:lnTo>
                    <a:pt x="0" y="0"/>
                  </a:lnTo>
                  <a:lnTo>
                    <a:pt x="0" y="27374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EA96D94-1166-4C0C-A336-BBA6FB1C5E15}"/>
              </a:ext>
            </a:extLst>
          </p:cNvPr>
          <p:cNvSpPr txBox="1"/>
          <p:nvPr/>
        </p:nvSpPr>
        <p:spPr>
          <a:xfrm>
            <a:off x="1828800" y="457200"/>
            <a:ext cx="86240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Multi-messenger SED of NGC1068</a:t>
            </a:r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B977AA1-1A68-4279-8202-78E7F36BF9A8}"/>
              </a:ext>
            </a:extLst>
          </p:cNvPr>
          <p:cNvSpPr txBox="1"/>
          <p:nvPr/>
        </p:nvSpPr>
        <p:spPr>
          <a:xfrm>
            <a:off x="7315200" y="4119302"/>
            <a:ext cx="42672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 neutrino flux exceeds the </a:t>
            </a:r>
            <a:r>
              <a:rPr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TeV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gamma-ray flux limit by at least one order of magnitude.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Hidden sources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：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AGN core ?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But, this is Not a surprise !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94A6046-1E18-495B-9B62-8A80A7ADC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1" y="1231701"/>
            <a:ext cx="4007584" cy="26473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3A69AC6-6AD7-41EE-BD95-72AFBF579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478731"/>
            <a:ext cx="6166924" cy="4800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8EBFED5-C814-4B3A-8BD8-A606384AC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7624" y="5750518"/>
            <a:ext cx="3168976" cy="802323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558696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398785"/>
            <a:ext cx="998220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000" b="0" spc="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Model</a:t>
            </a:r>
            <a:r>
              <a:rPr lang="zh-CN" altLang="en-US" sz="4000" b="0" spc="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sz="4000" b="0" spc="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black hole disk/corona</a:t>
            </a:r>
            <a:endParaRPr sz="4000" b="0" spc="5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0" y="4308501"/>
            <a:ext cx="5136438" cy="1760097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26720" marR="5080" indent="-414655">
              <a:lnSpc>
                <a:spcPts val="2590"/>
              </a:lnSpc>
              <a:spcBef>
                <a:spcPts val="425"/>
              </a:spcBef>
              <a:buFont typeface="Wingdings"/>
              <a:buChar char=""/>
              <a:tabLst>
                <a:tab pos="427355" algn="l"/>
              </a:tabLst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AGN corona is a hidden source</a:t>
            </a: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gamma-rays are absorbed</a:t>
            </a: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while neutrinos can escape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6720" indent="-414655">
              <a:lnSpc>
                <a:spcPct val="100000"/>
              </a:lnSpc>
              <a:spcBef>
                <a:spcPts val="675"/>
              </a:spcBef>
              <a:buFont typeface="Wingdings"/>
              <a:buChar char=""/>
              <a:tabLst>
                <a:tab pos="427355" algn="l"/>
              </a:tabLst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Acceleration of </a:t>
            </a:r>
            <a:r>
              <a:rPr lang="en-US" altLang="zh-CN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turbulence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 acceleration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magnetic reconnection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600" y="1447800"/>
            <a:ext cx="5334000" cy="26670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27593" y="6151270"/>
            <a:ext cx="19170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Murase </a:t>
            </a:r>
            <a:r>
              <a:rPr sz="1800" dirty="0">
                <a:latin typeface="Arial"/>
                <a:cs typeface="Arial"/>
              </a:rPr>
              <a:t>et </a:t>
            </a:r>
            <a:r>
              <a:rPr sz="1800" spc="-5" dirty="0">
                <a:latin typeface="Arial"/>
                <a:cs typeface="Arial"/>
              </a:rPr>
              <a:t>al.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2022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6516DA5-F458-47C3-B3E2-33A168963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1600200"/>
            <a:ext cx="5805254" cy="432086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C597B8-75FE-4909-A1C3-12FD1614C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315650"/>
            <a:ext cx="7530072" cy="1354217"/>
          </a:xfrm>
        </p:spPr>
        <p:txBody>
          <a:bodyPr/>
          <a:lstStyle/>
          <a:p>
            <a:r>
              <a:rPr lang="en-US" altLang="zh-CN" dirty="0"/>
              <a:t>Corona model for NGC1068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D9111AF-BCDD-4077-87E3-434391C91A83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5943600" y="1687115"/>
            <a:ext cx="5723025" cy="328295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zh-CN" sz="2000" b="0" dirty="0">
                <a:latin typeface="Arial" panose="020B0604020202020204" pitchFamily="34" charset="0"/>
                <a:cs typeface="Arial" panose="020B0604020202020204" pitchFamily="34" charset="0"/>
              </a:rPr>
              <a:t>NGC 1068, L</a:t>
            </a:r>
            <a:r>
              <a:rPr lang="en-US" altLang="zh-CN" sz="2000" b="0" baseline="-25000" dirty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n-US" altLang="zh-CN" sz="2000" b="0" dirty="0">
                <a:latin typeface="Arial" panose="020B0604020202020204" pitchFamily="34" charset="0"/>
                <a:cs typeface="Arial" panose="020B0604020202020204" pitchFamily="34" charset="0"/>
              </a:rPr>
              <a:t>∼ 10</a:t>
            </a:r>
            <a:r>
              <a:rPr lang="en-US" altLang="zh-CN" sz="2000" b="0" baseline="30000" dirty="0"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r>
              <a:rPr lang="en-US" altLang="zh-CN" sz="2000" b="0" dirty="0">
                <a:latin typeface="Arial" panose="020B0604020202020204" pitchFamily="34" charset="0"/>
                <a:cs typeface="Arial" panose="020B0604020202020204" pitchFamily="34" charset="0"/>
              </a:rPr>
              <a:t> erg/s at keV energies,  yields L</a:t>
            </a:r>
            <a:r>
              <a:rPr lang="en-US" altLang="zh-CN" sz="2000" b="0" baseline="-25000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2000" b="0" dirty="0">
                <a:latin typeface="Arial" panose="020B0604020202020204" pitchFamily="34" charset="0"/>
                <a:cs typeface="Arial" panose="020B0604020202020204" pitchFamily="34" charset="0"/>
              </a:rPr>
              <a:t> ≃ 10</a:t>
            </a:r>
            <a:r>
              <a:rPr lang="en-US" altLang="zh-CN" sz="2000" b="0" baseline="30000" dirty="0">
                <a:latin typeface="Arial" panose="020B0604020202020204" pitchFamily="34" charset="0"/>
                <a:cs typeface="Arial" panose="020B0604020202020204" pitchFamily="34" charset="0"/>
              </a:rPr>
              <a:t>−2 </a:t>
            </a:r>
            <a:r>
              <a:rPr lang="en-US" altLang="zh-CN"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zh-CN" sz="2000" b="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edd</a:t>
            </a:r>
            <a:endParaRPr lang="en-US" altLang="zh-CN" sz="2000" b="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endParaRPr lang="en-US" altLang="zh-CN" sz="2000" b="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zh-CN" sz="2000" b="0" dirty="0">
                <a:latin typeface="Arial" panose="020B0604020202020204" pitchFamily="34" charset="0"/>
                <a:cs typeface="Arial" panose="020B0604020202020204" pitchFamily="34" charset="0"/>
              </a:rPr>
              <a:t>Even for a relative modest opacity of </a:t>
            </a:r>
            <a:r>
              <a:rPr lang="en-US" altLang="zh-CN"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τ</a:t>
            </a:r>
            <a:r>
              <a:rPr lang="en-US" altLang="zh-CN" sz="2000" b="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pγ</a:t>
            </a:r>
            <a:r>
              <a:rPr lang="en-US" altLang="zh-CN" sz="2000" b="0" dirty="0">
                <a:latin typeface="Arial" panose="020B0604020202020204" pitchFamily="34" charset="0"/>
                <a:cs typeface="Arial" panose="020B0604020202020204" pitchFamily="34" charset="0"/>
              </a:rPr>
              <a:t> ≳ 0.1, the above result requires that the X-rays be confined to a radius of R ≃ 10 R</a:t>
            </a:r>
            <a:r>
              <a:rPr lang="en-US" altLang="zh-CN" sz="2000" b="0" baseline="-25000" dirty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altLang="zh-CN" sz="2000" b="0" dirty="0">
                <a:latin typeface="Arial" panose="020B0604020202020204" pitchFamily="34" charset="0"/>
                <a:cs typeface="Arial" panose="020B0604020202020204" pitchFamily="34" charset="0"/>
              </a:rPr>
              <a:t>(i.e., the size of corona)</a:t>
            </a:r>
          </a:p>
          <a:p>
            <a:pPr marL="457200" indent="-457200">
              <a:buFont typeface="Wingdings" panose="05000000000000000000" pitchFamily="2" charset="2"/>
              <a:buChar char="l"/>
            </a:pPr>
            <a:endParaRPr lang="en-US" altLang="zh-CN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zh-CN" sz="2000" b="0" dirty="0">
                <a:latin typeface="Arial" panose="020B0604020202020204" pitchFamily="34" charset="0"/>
                <a:cs typeface="Arial" panose="020B0604020202020204" pitchFamily="34" charset="0"/>
              </a:rPr>
              <a:t>This automatically guarantee the suppression of the </a:t>
            </a:r>
            <a:r>
              <a:rPr lang="en-US" altLang="zh-CN"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pionic</a:t>
            </a:r>
            <a:r>
              <a:rPr lang="en-US" altLang="zh-CN" sz="2000" b="0" dirty="0">
                <a:latin typeface="Arial" panose="020B0604020202020204" pitchFamily="34" charset="0"/>
                <a:cs typeface="Arial" panose="020B0604020202020204" pitchFamily="34" charset="0"/>
              </a:rPr>
              <a:t> gamma-ray flux by more than one order of magnitude relative to neutrinos</a:t>
            </a:r>
            <a:endParaRPr lang="zh-CN" altLang="en-US" sz="2000" b="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F6FCD1E-600F-42C1-B0BC-067546223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75" y="2020179"/>
            <a:ext cx="4916461" cy="69674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8D9ED7A-0C98-4421-BFE4-0D28D3765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506" y="2818274"/>
            <a:ext cx="3124200" cy="82423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5A5C751-CE4C-4083-91C1-13300D4B6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779" y="3950598"/>
            <a:ext cx="2989422" cy="83661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9698BE6-5523-43EA-A4D0-FB16099F2E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941088"/>
            <a:ext cx="5069122" cy="77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86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4E6664-E464-498F-A206-6EC2BDB98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867" y="412839"/>
            <a:ext cx="10515600" cy="536396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Jet-interacting knot model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70CA75-4AB2-41C9-97E9-5A4A1119B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77B0B40-F765-4C46-ABCA-047AEA827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081" y="1825625"/>
            <a:ext cx="5997666" cy="37680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8DF70D6-8119-4D1F-8C15-4A7EA0293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80" y="1690288"/>
            <a:ext cx="5540611" cy="462201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B366F21-6FEE-4585-BFB1-0F0D1314E4EB}"/>
              </a:ext>
            </a:extLst>
          </p:cNvPr>
          <p:cNvSpPr txBox="1"/>
          <p:nvPr/>
        </p:nvSpPr>
        <p:spPr>
          <a:xfrm>
            <a:off x="5869489" y="6378458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Fang et al. 2023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B815A26-5309-4193-8848-EC35DDE1B457}"/>
              </a:ext>
            </a:extLst>
          </p:cNvPr>
          <p:cNvSpPr txBox="1"/>
          <p:nvPr/>
        </p:nvSpPr>
        <p:spPr>
          <a:xfrm>
            <a:off x="523742" y="134481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 Circumnuclear Region of NGC 1068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559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41B653-1504-4059-9045-9D75C85FB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24916"/>
            <a:ext cx="8305800" cy="697230"/>
          </a:xfrm>
        </p:spPr>
        <p:txBody>
          <a:bodyPr/>
          <a:lstStyle/>
          <a:p>
            <a:pPr algn="ctr"/>
            <a:r>
              <a:rPr lang="en-US" altLang="zh-CN" dirty="0"/>
              <a:t>Why NGC1068?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96BC8E-FB20-4CF1-AE83-C328BCB4B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895" y="1855676"/>
            <a:ext cx="4980905" cy="2585323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zh-CN" dirty="0"/>
              <a:t>High X-ray brightness 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correcting the NH absorption</a:t>
            </a:r>
            <a:endParaRPr lang="zh-CN" alt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endParaRPr lang="en-US" altLang="zh-CN" dirty="0"/>
          </a:p>
          <a:p>
            <a:pPr marL="457200" indent="-457200">
              <a:buFont typeface="Wingdings" panose="05000000000000000000" pitchFamily="2" charset="2"/>
              <a:buChar char="l"/>
            </a:pPr>
            <a:endParaRPr lang="en-US" altLang="zh-CN" dirty="0"/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zh-CN" dirty="0"/>
              <a:t>Other reasons (e.g. Zhou+ et al. 2025)</a:t>
            </a:r>
            <a:endParaRPr lang="zh-CN" altLang="en-US" dirty="0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37408823-B102-4588-962C-6AEE7F55A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752600"/>
            <a:ext cx="6047705" cy="417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27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1029C0-6724-46E8-9814-05BC7D8BE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9538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Other X-ray AGNs with neutrino excess</a:t>
            </a:r>
            <a:endParaRPr lang="zh-CN" altLang="en-US" sz="4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F1E4FDA2-E9FD-4D14-B52D-1EE99C25BB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50" y="1112993"/>
            <a:ext cx="9933693" cy="4892855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5C994AA-5946-4E34-B392-462C8FE32AF7}"/>
              </a:ext>
            </a:extLst>
          </p:cNvPr>
          <p:cNvSpPr txBox="1"/>
          <p:nvPr/>
        </p:nvSpPr>
        <p:spPr>
          <a:xfrm>
            <a:off x="759853" y="5883325"/>
            <a:ext cx="5516451" cy="92333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selected 47 X-ray bright </a:t>
            </a:r>
            <a:r>
              <a:rPr lang="en-US" altLang="zh-CN" sz="1800" dirty="0" err="1">
                <a:latin typeface="Arial" panose="020B0604020202020204" pitchFamily="34" charset="0"/>
                <a:cs typeface="Arial" panose="020B0604020202020204" pitchFamily="34" charset="0"/>
              </a:rPr>
              <a:t>Seyfert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 galaxies from the Swift/BAT survey </a:t>
            </a:r>
            <a:r>
              <a:rPr lang="en-US" altLang="zh-CN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were not included in the list of gamma-ray emitters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2817134-BB9E-4873-BF91-27DB40612486}"/>
              </a:ext>
            </a:extLst>
          </p:cNvPr>
          <p:cNvSpPr txBox="1"/>
          <p:nvPr/>
        </p:nvSpPr>
        <p:spPr>
          <a:xfrm>
            <a:off x="9066727" y="6319234"/>
            <a:ext cx="19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IceCube</a:t>
            </a:r>
            <a:r>
              <a:rPr lang="en-US" altLang="zh-CN" dirty="0"/>
              <a:t> coll. 2025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8689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613663"/>
            <a:ext cx="9143999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4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Other X-ray AGNs with neutrino excess</a:t>
            </a:r>
            <a:endParaRPr sz="4000" dirty="0">
              <a:latin typeface="黑体"/>
              <a:cs typeface="黑体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0E6C1B6-C5AE-496A-8A5B-2C73AEA54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91" y="1828800"/>
            <a:ext cx="5257800" cy="285909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7DA6E19-9574-4975-BFB5-933F18243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812" y="1562100"/>
            <a:ext cx="6312504" cy="464820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F1EEF00-A533-4583-A6A7-ACA1590BBEC1}"/>
              </a:ext>
            </a:extLst>
          </p:cNvPr>
          <p:cNvSpPr txBox="1"/>
          <p:nvPr/>
        </p:nvSpPr>
        <p:spPr>
          <a:xfrm>
            <a:off x="152400" y="5029200"/>
            <a:ext cx="55314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 2</a:t>
            </a:r>
            <a:r>
              <a:rPr lang="en-US" altLang="zh-CN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most significant source is NGC 7469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 results strengthen the evidence that X-ray bright cores of active galactic nuclei are neutrino emitters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6A2B21-17D4-4C03-947E-EE71AB0DB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7108"/>
          </a:xfrm>
        </p:spPr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NGC7469: two high-energy neutrinos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CDD39B-21A7-4557-B25D-4FC68150B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C6603E8-21ED-4CC0-A8FF-2CF1F48B9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86" y="1244958"/>
            <a:ext cx="11058659" cy="2164022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B406B97-2EB8-4A0B-AA5C-C93DC38C1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81" y="3549203"/>
            <a:ext cx="3524176" cy="325620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75A8EFB-B0E4-4B17-9AEE-C5B60C71D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416" y="4105620"/>
            <a:ext cx="7476703" cy="191310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25AAB68-63B7-487B-9D9B-FB186A41D16D}"/>
              </a:ext>
            </a:extLst>
          </p:cNvPr>
          <p:cNvSpPr txBox="1"/>
          <p:nvPr/>
        </p:nvSpPr>
        <p:spPr>
          <a:xfrm>
            <a:off x="5711779" y="2590800"/>
            <a:ext cx="381000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56361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A88DDB-9D28-41A4-A116-FFA5E347F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52400"/>
            <a:ext cx="10058400" cy="1354217"/>
          </a:xfrm>
        </p:spPr>
        <p:txBody>
          <a:bodyPr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Comparison among the neutrino sources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90B919-1498-49A9-A007-4CAB7D9AA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25625"/>
            <a:ext cx="4079383" cy="4351338"/>
          </a:xfrm>
        </p:spPr>
        <p:txBody>
          <a:bodyPr/>
          <a:lstStyle/>
          <a:p>
            <a:r>
              <a:rPr lang="en-US" altLang="zh-CN" dirty="0"/>
              <a:t>the top 4 sources in the list of X-ray bright AGN.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43922FE-F070-47A0-A54E-96B84AF53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707" y="1690688"/>
            <a:ext cx="7279988" cy="422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811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C40BCF-4A12-4952-ABAB-7ED673EE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7108"/>
          </a:xfrm>
        </p:spPr>
        <p:txBody>
          <a:bodyPr/>
          <a:lstStyle/>
          <a:p>
            <a:pPr algn="ctr"/>
            <a:r>
              <a:rPr lang="en-US" altLang="zh-CN" b="1" dirty="0"/>
              <a:t>NGC7469</a:t>
            </a:r>
            <a:r>
              <a:rPr lang="zh-CN" altLang="en-US" b="1" dirty="0"/>
              <a:t> </a:t>
            </a:r>
            <a:r>
              <a:rPr lang="en-US" altLang="zh-CN" b="1" dirty="0"/>
              <a:t>neutrino</a:t>
            </a:r>
            <a:r>
              <a:rPr lang="zh-CN" altLang="en-US" b="1" dirty="0"/>
              <a:t>：</a:t>
            </a:r>
            <a:r>
              <a:rPr lang="en-US" altLang="zh-CN" b="1" dirty="0"/>
              <a:t>high-</a:t>
            </a:r>
            <a:r>
              <a:rPr lang="el-GR" altLang="zh-CN" dirty="0"/>
              <a:t> σ </a:t>
            </a:r>
            <a:r>
              <a:rPr lang="en-US" altLang="zh-CN" b="1" dirty="0"/>
              <a:t>corona ?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557AC6-3D22-42B9-8EEE-97EA7B3AA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806" y="1572341"/>
            <a:ext cx="10515600" cy="28931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a maximum proton energy </a:t>
            </a:r>
            <a:r>
              <a:rPr lang="en-US" altLang="zh-CN" dirty="0" err="1"/>
              <a:t>Ep,max</a:t>
            </a:r>
            <a:r>
              <a:rPr lang="en-US" altLang="zh-CN" dirty="0"/>
              <a:t> &gt; 2 </a:t>
            </a:r>
            <a:r>
              <a:rPr lang="en-US" altLang="zh-CN" dirty="0" err="1"/>
              <a:t>PeV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The lack of lower-energy neutrinos from NGC 7469 also suggests a neutrino spectrum harder than that of NGC 1068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/>
              <a:t>Two acceleration mechanism in the corona:</a:t>
            </a:r>
            <a:r>
              <a:rPr lang="zh-CN" altLang="en-US" dirty="0"/>
              <a:t> </a:t>
            </a:r>
            <a:r>
              <a:rPr lang="en-US" altLang="zh-CN" dirty="0"/>
              <a:t>both need a high </a:t>
            </a:r>
            <a:r>
              <a:rPr lang="el-GR" altLang="zh-CN" dirty="0"/>
              <a:t>σ</a:t>
            </a:r>
            <a:endParaRPr lang="en-US" altLang="zh-CN" dirty="0"/>
          </a:p>
          <a:p>
            <a:pPr marL="514350" indent="-514350">
              <a:buAutoNum type="arabicParenR"/>
            </a:pPr>
            <a:r>
              <a:rPr lang="en-US" altLang="zh-CN" sz="2400" dirty="0"/>
              <a:t>Turbulence acceleration</a:t>
            </a:r>
          </a:p>
          <a:p>
            <a:pPr marL="514350" indent="-514350">
              <a:buAutoNum type="arabicParenR"/>
            </a:pPr>
            <a:r>
              <a:rPr lang="en-US" altLang="zh-CN" sz="2400" dirty="0"/>
              <a:t>Magnetic reconnection acceleration</a:t>
            </a:r>
            <a:endParaRPr lang="zh-CN" altLang="en-US" sz="2400" dirty="0"/>
          </a:p>
          <a:p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25CEC65-60C7-4EE5-AEBA-5DEB527B9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598" y="4599549"/>
            <a:ext cx="9559235" cy="1999799"/>
          </a:xfrm>
          <a:prstGeom prst="rect">
            <a:avLst/>
          </a:prstGeom>
          <a:ln>
            <a:solidFill>
              <a:srgbClr val="C00000"/>
            </a:solidFill>
          </a:ln>
        </p:spPr>
      </p:pic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0E6DF170-CB4A-4DCB-B8D7-861EBAA9AF1F}"/>
              </a:ext>
            </a:extLst>
          </p:cNvPr>
          <p:cNvGraphicFramePr>
            <a:graphicFrameLocks noGrp="1"/>
          </p:cNvGraphicFramePr>
          <p:nvPr/>
        </p:nvGraphicFramePr>
        <p:xfrm>
          <a:off x="6262756" y="4732593"/>
          <a:ext cx="3914913" cy="640080"/>
        </p:xfrm>
        <a:graphic>
          <a:graphicData uri="http://schemas.openxmlformats.org/drawingml/2006/table">
            <a:tbl>
              <a:tblPr/>
              <a:tblGrid>
                <a:gridCol w="3914913">
                  <a:extLst>
                    <a:ext uri="{9D8B030D-6E8A-4147-A177-3AD203B41FA5}">
                      <a16:colId xmlns:a16="http://schemas.microsoft.com/office/drawing/2014/main" val="631491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/>
                      <a:br>
                        <a:rPr lang="en-US" b="0" u="none" strike="noStrike" dirty="0">
                          <a:effectLst/>
                          <a:hlinkClick r:id="rId3"/>
                        </a:rPr>
                      </a:br>
                      <a:r>
                        <a:rPr lang="en-US" b="0" u="none" strike="noStrike" dirty="0">
                          <a:effectLst/>
                          <a:hlinkClick r:id="rId3"/>
                        </a:rPr>
                        <a:t>arXiv:2510.19662</a:t>
                      </a:r>
                      <a:endParaRPr lang="en-US" dirty="0">
                        <a:effectLst/>
                      </a:endParaRPr>
                    </a:p>
                  </a:txBody>
                  <a:tcPr marR="2063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273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683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29BEF2-D70D-43DD-BBA8-AA06A715B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81000"/>
            <a:ext cx="10287000" cy="677108"/>
          </a:xfrm>
        </p:spPr>
        <p:txBody>
          <a:bodyPr/>
          <a:lstStyle/>
          <a:p>
            <a:pPr algn="ctr"/>
            <a:r>
              <a:rPr lang="en-US" altLang="zh-CN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All-sky diffuse neutrino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B6AD7C1-A0D2-4886-9F41-207E431E5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61801"/>
            <a:ext cx="6957719" cy="501793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2D8908E-8519-4CBD-BDEB-20F52F5F7E88}"/>
              </a:ext>
            </a:extLst>
          </p:cNvPr>
          <p:cNvSpPr txBox="1"/>
          <p:nvPr/>
        </p:nvSpPr>
        <p:spPr>
          <a:xfrm>
            <a:off x="7186319" y="1905000"/>
            <a:ext cx="48768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dirty="0"/>
              <a:t>We find that AGN coronae could account for the diffuse neutrinos up to </a:t>
            </a:r>
            <a:r>
              <a:rPr lang="en-US" altLang="zh-CN" sz="2000" dirty="0" err="1"/>
              <a:t>PeV</a:t>
            </a:r>
            <a:r>
              <a:rPr lang="en-US" altLang="zh-CN" sz="2000" dirty="0"/>
              <a:t> energies if a significant fraction of AGNs have magnetizations as large as σ ∼ 1−10.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zh-CN" sz="2000" dirty="0"/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000" dirty="0"/>
              <a:t>P</a:t>
            </a:r>
            <a:r>
              <a:rPr lang="zh-CN" altLang="en-US" sz="2000" dirty="0"/>
              <a:t>γ interaction </a:t>
            </a:r>
            <a:r>
              <a:rPr lang="en-US" altLang="zh-CN" sz="2000" dirty="0"/>
              <a:t>with X-ray photons produce neutrinos peaking at energy of approximately 30 </a:t>
            </a:r>
            <a:r>
              <a:rPr lang="en-US" altLang="zh-CN" sz="2000" dirty="0" err="1"/>
              <a:t>TeV</a:t>
            </a:r>
            <a:r>
              <a:rPr lang="en-US" altLang="zh-CN" sz="2000" dirty="0"/>
              <a:t>.</a:t>
            </a:r>
            <a:r>
              <a:rPr lang="zh-CN" altLang="en-US" sz="2000" dirty="0"/>
              <a:t>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0C01651-8798-4274-BF93-35321CBDB3E3}"/>
              </a:ext>
            </a:extLst>
          </p:cNvPr>
          <p:cNvSpPr txBox="1"/>
          <p:nvPr/>
        </p:nvSpPr>
        <p:spPr>
          <a:xfrm>
            <a:off x="5334000" y="6279737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Yang et al. 2016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30279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2A56F24-AAA6-49CC-A96A-69AF2B853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808565"/>
            <a:ext cx="8610600" cy="391465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914A20C-273A-4134-A8C8-B39CB652823D}"/>
              </a:ext>
            </a:extLst>
          </p:cNvPr>
          <p:cNvSpPr txBox="1"/>
          <p:nvPr/>
        </p:nvSpPr>
        <p:spPr>
          <a:xfrm>
            <a:off x="4886374" y="6409524"/>
            <a:ext cx="2419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IceCube</a:t>
            </a:r>
            <a:r>
              <a:rPr lang="en-US" altLang="zh-CN" dirty="0"/>
              <a:t> col. 2025, PRL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1CDA9E9-E67C-4945-83D5-E0489D814CA1}"/>
              </a:ext>
            </a:extLst>
          </p:cNvPr>
          <p:cNvSpPr txBox="1"/>
          <p:nvPr/>
        </p:nvSpPr>
        <p:spPr>
          <a:xfrm>
            <a:off x="2895600" y="457200"/>
            <a:ext cx="7489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break in the neutrino spectrum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09E1286-0E72-4327-B7AF-E1F23C88FBA0}"/>
              </a:ext>
            </a:extLst>
          </p:cNvPr>
          <p:cNvSpPr txBox="1"/>
          <p:nvPr/>
        </p:nvSpPr>
        <p:spPr>
          <a:xfrm>
            <a:off x="874955" y="1389725"/>
            <a:ext cx="103264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reject a single power-law</a:t>
            </a:r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 with significance &gt; 4 σ in favor of a broken power law.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444624-F8F0-45BD-B712-9E2883E2B125}"/>
              </a:ext>
            </a:extLst>
          </p:cNvPr>
          <p:cNvSpPr txBox="1"/>
          <p:nvPr/>
        </p:nvSpPr>
        <p:spPr>
          <a:xfrm>
            <a:off x="1219200" y="5806898"/>
            <a:ext cx="10277814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 break in the neutrino spectrum may favor p</a:t>
            </a:r>
            <a:r>
              <a:rPr lang="el-GR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process over pp process 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6695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文本框 9">
            <a:extLst>
              <a:ext uri="{FF2B5EF4-FFF2-40B4-BE49-F238E27FC236}">
                <a16:creationId xmlns:a16="http://schemas.microsoft.com/office/drawing/2014/main" id="{119F4E99-2F56-4B9B-84DE-3BE3B1712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1537" y="4751060"/>
            <a:ext cx="972102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00" b="1">
                <a:solidFill>
                  <a:srgbClr val="FF0000"/>
                </a:solidFill>
              </a:rPr>
              <a:t>IC-191001A</a:t>
            </a:r>
            <a:endParaRPr lang="zh-CN" altLang="en-US" sz="100" b="1">
              <a:solidFill>
                <a:srgbClr val="FF0000"/>
              </a:solidFill>
            </a:endParaRPr>
          </a:p>
        </p:txBody>
      </p:sp>
      <p:sp>
        <p:nvSpPr>
          <p:cNvPr id="45059" name="文本框 3">
            <a:extLst>
              <a:ext uri="{FF2B5EF4-FFF2-40B4-BE49-F238E27FC236}">
                <a16:creationId xmlns:a16="http://schemas.microsoft.com/office/drawing/2014/main" id="{A60A7D3B-9765-41EA-BEF5-7C0DD06C5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36251"/>
            <a:ext cx="105918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6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Other possible neutrino sources (1)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tidal disruption events</a:t>
            </a:r>
            <a:endParaRPr lang="zh-CN" altLang="en-US" sz="290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12AD1CE-F10C-48FA-9FBA-5111632E64D2}"/>
              </a:ext>
            </a:extLst>
          </p:cNvPr>
          <p:cNvSpPr txBox="1"/>
          <p:nvPr/>
        </p:nvSpPr>
        <p:spPr>
          <a:xfrm>
            <a:off x="1752600" y="4538525"/>
            <a:ext cx="7050980" cy="881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14333" indent="-214333">
              <a:buFont typeface="Wingdings" panose="05000000000000000000" pitchFamily="2" charset="2"/>
              <a:buChar char="l"/>
              <a:defRPr/>
            </a:pPr>
            <a:endParaRPr lang="en-US" altLang="zh-CN" sz="181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33" indent="-214333">
              <a:buFont typeface="Wingdings" panose="05000000000000000000" pitchFamily="2" charset="2"/>
              <a:buChar char="l"/>
              <a:defRPr/>
            </a:pPr>
            <a:r>
              <a:rPr lang="en-US" altLang="zh-CN" sz="18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zh-CN" altLang="en-US" sz="18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TDE found in the  stacking</a:t>
            </a:r>
            <a:r>
              <a:rPr lang="zh-CN" altLang="en-US" sz="18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(</a:t>
            </a:r>
            <a:r>
              <a:rPr lang="en-US" altLang="zh-CN" sz="1814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IeeCube</a:t>
            </a:r>
            <a:r>
              <a:rPr lang="en-US" altLang="zh-CN" sz="181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2026)</a:t>
            </a:r>
          </a:p>
          <a:p>
            <a:pPr marL="214333" indent="-214333">
              <a:buFont typeface="Wingdings" panose="05000000000000000000" pitchFamily="2" charset="2"/>
              <a:buChar char="l"/>
              <a:defRPr/>
            </a:pPr>
            <a:endParaRPr lang="zh-CN" altLang="en-US" sz="150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5064" name="Picture 2" descr="查看源图像">
            <a:extLst>
              <a:ext uri="{FF2B5EF4-FFF2-40B4-BE49-F238E27FC236}">
                <a16:creationId xmlns:a16="http://schemas.microsoft.com/office/drawing/2014/main" id="{02D80575-0A26-4554-A409-86B4C180B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752600"/>
            <a:ext cx="3657600" cy="2438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>
            <a:extLst>
              <a:ext uri="{FF2B5EF4-FFF2-40B4-BE49-F238E27FC236}">
                <a16:creationId xmlns:a16="http://schemas.microsoft.com/office/drawing/2014/main" id="{3709C1A0-6249-42A8-9B30-589B0827F4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2253" y="355719"/>
            <a:ext cx="10367493" cy="1137719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Diffuse neutrinos from successful and choked jets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5" name="内容占位符 2">
            <a:extLst>
              <a:ext uri="{FF2B5EF4-FFF2-40B4-BE49-F238E27FC236}">
                <a16:creationId xmlns:a16="http://schemas.microsoft.com/office/drawing/2014/main" id="{60401150-F122-448E-9518-353513C887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67400" y="3810000"/>
            <a:ext cx="6172200" cy="2215991"/>
          </a:xfrm>
        </p:spPr>
        <p:txBody>
          <a:bodyPr/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Successful jets -&gt; diffuse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PeV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neutrinos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numerous choked jets -&gt; 10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TeV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neutrinos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l-GR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-rays are absorbed: 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hidden source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TDE might contribute a fraction of neutrinos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676" name="Picture 6">
            <a:extLst>
              <a:ext uri="{FF2B5EF4-FFF2-40B4-BE49-F238E27FC236}">
                <a16:creationId xmlns:a16="http://schemas.microsoft.com/office/drawing/2014/main" id="{FE10145E-908E-41C6-811F-9678DEF12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56" y="1342851"/>
            <a:ext cx="5318865" cy="406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8">
            <a:extLst>
              <a:ext uri="{FF2B5EF4-FFF2-40B4-BE49-F238E27FC236}">
                <a16:creationId xmlns:a16="http://schemas.microsoft.com/office/drawing/2014/main" id="{138304A9-EB77-4C51-9F26-71F716148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6137670"/>
            <a:ext cx="2686950" cy="37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Wang &amp; Liu 2016, PRD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5EC3578-FB40-4B63-A880-FD17A08A6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580" y="1066800"/>
            <a:ext cx="4416425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FD20F7-E3FF-44A7-9E16-B5F3EC8CB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1" y="913057"/>
            <a:ext cx="9677400" cy="1692771"/>
          </a:xfrm>
        </p:spPr>
        <p:txBody>
          <a:bodyPr/>
          <a:lstStyle/>
          <a:p>
            <a:pPr>
              <a:defRPr/>
            </a:pPr>
            <a:r>
              <a:rPr lang="en-US" altLang="zh-CN" sz="3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Other possible neutrino sources (2)</a:t>
            </a:r>
            <a:r>
              <a:rPr lang="zh-CN" altLang="en-US" sz="3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3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starburst galaxy</a:t>
            </a:r>
            <a:br>
              <a:rPr lang="zh-CN" altLang="en-US" sz="3300" dirty="0"/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6C7F6A-5BCA-4D17-B1CD-595753B34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9800" y="2089091"/>
            <a:ext cx="4896514" cy="367526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Starburst galaxy: hadronic GeV emission</a:t>
            </a:r>
          </a:p>
          <a:p>
            <a:pPr>
              <a:defRPr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en-US" altLang="zh-CN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 accelerators: SNR, hypernova remnant, galactic wind… </a:t>
            </a:r>
            <a:endParaRPr lang="zh-CN" altLang="en-US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276" name="图片 7">
            <a:extLst>
              <a:ext uri="{FF2B5EF4-FFF2-40B4-BE49-F238E27FC236}">
                <a16:creationId xmlns:a16="http://schemas.microsoft.com/office/drawing/2014/main" id="{9E6A87C2-7D60-445D-B0B4-EB347676A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19" y="2057400"/>
            <a:ext cx="4953000" cy="335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3">
            <a:extLst>
              <a:ext uri="{FF2B5EF4-FFF2-40B4-BE49-F238E27FC236}">
                <a16:creationId xmlns:a16="http://schemas.microsoft.com/office/drawing/2014/main" id="{6B8F3FF5-9B47-41F3-8F83-3A038141A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521761"/>
            <a:ext cx="6548420" cy="280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椭圆 11">
            <a:extLst>
              <a:ext uri="{FF2B5EF4-FFF2-40B4-BE49-F238E27FC236}">
                <a16:creationId xmlns:a16="http://schemas.microsoft.com/office/drawing/2014/main" id="{D8E296E6-6B61-4192-96AC-20142F06AD6D}"/>
              </a:ext>
            </a:extLst>
          </p:cNvPr>
          <p:cNvSpPr/>
          <p:nvPr/>
        </p:nvSpPr>
        <p:spPr>
          <a:xfrm>
            <a:off x="1524000" y="2967501"/>
            <a:ext cx="388841" cy="4507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25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6A88C3-E36C-424B-B59E-79F775352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490237"/>
            <a:ext cx="10820402" cy="1862048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3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Other possible neutrino sources (3) </a:t>
            </a:r>
            <a:r>
              <a:rPr lang="zh-CN" altLang="en-US" sz="3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3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low-luminosity GRBs</a:t>
            </a:r>
            <a:br>
              <a:rPr lang="zh-CN" altLang="en-US" sz="3300" dirty="0"/>
            </a:b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4114C3-9FC7-44B9-B6E0-19A927B6D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977329"/>
            <a:ext cx="5842759" cy="435501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  <a:defRPr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Normal-luminosity GRBs contribute to &lt;1% neutrino background</a:t>
            </a:r>
          </a:p>
          <a:p>
            <a:pPr>
              <a:buFont typeface="Wingdings" panose="05000000000000000000" pitchFamily="2" charset="2"/>
              <a:buChar char="l"/>
              <a:defRPr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No neutrinos from the BOAT GRB 221009A: put useful constraints on the dissipation model </a:t>
            </a:r>
          </a:p>
          <a:p>
            <a:pPr>
              <a:defRPr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  (Ai &amp; Gao 2023; Liu et al. 2023)</a:t>
            </a:r>
          </a:p>
          <a:p>
            <a:pPr>
              <a:defRPr/>
            </a:pP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l"/>
              <a:defRPr/>
            </a:pP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Low-luminosity GRBs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are still possible neutrino sources: high event rate  (e.g., Liu, Wang, Dai 2013; Yu &amp; Zhang 2015)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300" name="Picture 4" descr="How We Created a Mini 'Gamma Ray Burst' in the Lab for the First Time ...">
            <a:extLst>
              <a:ext uri="{FF2B5EF4-FFF2-40B4-BE49-F238E27FC236}">
                <a16:creationId xmlns:a16="http://schemas.microsoft.com/office/drawing/2014/main" id="{BB93E32D-AC9C-40C2-82F0-9C0A28086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100" y="1524000"/>
            <a:ext cx="2933619" cy="1975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文本框 3">
            <a:extLst>
              <a:ext uri="{FF2B5EF4-FFF2-40B4-BE49-F238E27FC236}">
                <a16:creationId xmlns:a16="http://schemas.microsoft.com/office/drawing/2014/main" id="{18136FDE-D76D-454D-B5AE-F02C07E98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1283" y="2209192"/>
            <a:ext cx="553357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33" b="1"/>
              <a:t>GRB</a:t>
            </a:r>
            <a:endParaRPr lang="zh-CN" altLang="en-US" sz="1633" b="1"/>
          </a:p>
        </p:txBody>
      </p:sp>
      <p:pic>
        <p:nvPicPr>
          <p:cNvPr id="55302" name="图片 7">
            <a:extLst>
              <a:ext uri="{FF2B5EF4-FFF2-40B4-BE49-F238E27FC236}">
                <a16:creationId xmlns:a16="http://schemas.microsoft.com/office/drawing/2014/main" id="{690A2574-6DD8-4B42-B230-3B5B1ED15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358" y="3581400"/>
            <a:ext cx="4210177" cy="270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F9BC437-F309-4634-80A9-0F8D484B6053}"/>
              </a:ext>
            </a:extLst>
          </p:cNvPr>
          <p:cNvSpPr txBox="1"/>
          <p:nvPr/>
        </p:nvSpPr>
        <p:spPr>
          <a:xfrm>
            <a:off x="7696200" y="6400800"/>
            <a:ext cx="1862116" cy="300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 &amp; Gao 2023</a:t>
            </a:r>
            <a:endParaRPr lang="zh-CN" altLang="en-US" sz="1633" dirty="0"/>
          </a:p>
        </p:txBody>
      </p:sp>
      <p:sp>
        <p:nvSpPr>
          <p:cNvPr id="55304" name="文本框 9">
            <a:extLst>
              <a:ext uri="{FF2B5EF4-FFF2-40B4-BE49-F238E27FC236}">
                <a16:creationId xmlns:a16="http://schemas.microsoft.com/office/drawing/2014/main" id="{3C805384-E75A-45D6-A155-18C92A8FC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6408" y="3836563"/>
            <a:ext cx="1385316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33" b="1">
                <a:latin typeface="Times New Roman" panose="02020603050405020304" pitchFamily="18" charset="0"/>
                <a:cs typeface="Times New Roman" panose="02020603050405020304" pitchFamily="18" charset="0"/>
              </a:rPr>
              <a:t>GRB221009</a:t>
            </a:r>
            <a:r>
              <a:rPr lang="en-US" altLang="zh-CN" sz="1633"/>
              <a:t>A</a:t>
            </a:r>
            <a:endParaRPr lang="zh-CN" altLang="en-US" sz="1633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2D027E-75FF-4797-AA76-AD8CE83B7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828" y="236895"/>
            <a:ext cx="10515600" cy="686650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220PeV neutrino: GZK neutrinos?</a:t>
            </a:r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03DCCE-73E6-4E68-8F57-C3F00BFE2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0" y="5616934"/>
            <a:ext cx="7718346" cy="1241066"/>
          </a:xfrm>
        </p:spPr>
        <p:txBody>
          <a:bodyPr>
            <a:normAutofit fontScale="92500"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220PeV neutrino corresponds to proton of 4*10</a:t>
            </a:r>
            <a:r>
              <a:rPr lang="en-US" altLang="zh-CN" sz="2400" baseline="30000" dirty="0">
                <a:latin typeface="华文中宋" panose="02010600040101010101" pitchFamily="2" charset="-122"/>
                <a:ea typeface="华文中宋" panose="02010600040101010101" pitchFamily="2" charset="-122"/>
              </a:rPr>
              <a:t>18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eV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Origin unknown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：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cosmogenic (GZK) neutrinos?</a:t>
            </a:r>
          </a:p>
          <a:p>
            <a:pPr marL="0" indent="0">
              <a:buNone/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              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or from a special transient?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A695692-80CE-4106-A40B-3D000132A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479" y="920061"/>
            <a:ext cx="8435661" cy="141223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6C10671-6C9F-4697-8CA4-B1EEDA2C7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65" y="2589876"/>
            <a:ext cx="3584966" cy="387868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D027E62-1917-4451-81CC-82E8777CF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0949" y="2332298"/>
            <a:ext cx="7804597" cy="318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391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8626" y="2243150"/>
            <a:ext cx="8450174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b="1" spc="-10" dirty="0">
                <a:latin typeface="黑体"/>
                <a:cs typeface="黑体"/>
              </a:rPr>
              <a:t>2</a:t>
            </a:r>
            <a:r>
              <a:rPr b="1" spc="-10" dirty="0">
                <a:latin typeface="黑体"/>
                <a:cs typeface="黑体"/>
              </a:rPr>
              <a:t>.</a:t>
            </a:r>
            <a:r>
              <a:rPr b="1" spc="-50" dirty="0">
                <a:latin typeface="黑体"/>
                <a:cs typeface="黑体"/>
              </a:rPr>
              <a:t> </a:t>
            </a:r>
            <a:r>
              <a:rPr lang="en-US" b="1" spc="-5" dirty="0">
                <a:latin typeface="黑体"/>
                <a:cs typeface="黑体"/>
              </a:rPr>
              <a:t>Future prospect of extragalactic neutrino sources</a:t>
            </a:r>
            <a:endParaRPr b="1" spc="-15" dirty="0">
              <a:latin typeface="黑体"/>
              <a:cs typeface="黑体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>
            <a:extLst>
              <a:ext uri="{FF2B5EF4-FFF2-40B4-BE49-F238E27FC236}">
                <a16:creationId xmlns:a16="http://schemas.microsoft.com/office/drawing/2014/main" id="{2A11F31C-C5EB-4ABF-9199-24306D61215E}"/>
              </a:ext>
            </a:extLst>
          </p:cNvPr>
          <p:cNvSpPr>
            <a:spLocks noGrp="1" noChangeArrowheads="1"/>
          </p:cNvSpPr>
          <p:nvPr>
            <p:ph sz="half" idx="3"/>
          </p:nvPr>
        </p:nvSpPr>
        <p:spPr bwMode="auto">
          <a:xfrm>
            <a:off x="5562600" y="2077998"/>
            <a:ext cx="60960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NGC1068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TXS 0506+056</a:t>
            </a: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only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1%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of the all-sky diffuse neutrino flux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popular viewpoint: the majority of neutrinos may come from weak sources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l"/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detect these weak sources, we need a neutrino telescope with angular better than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0.1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degree and high sensitivity</a:t>
            </a: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1800" b="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796E290-752F-4090-8103-A2D03EEE22F0}"/>
              </a:ext>
            </a:extLst>
          </p:cNvPr>
          <p:cNvSpPr txBox="1"/>
          <p:nvPr/>
        </p:nvSpPr>
        <p:spPr>
          <a:xfrm>
            <a:off x="838200" y="553224"/>
            <a:ext cx="10213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source for the bulk of neutrinos are unknown</a:t>
            </a:r>
            <a:endParaRPr lang="zh-CN" altLang="en-US" sz="3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4" name="图片 7">
            <a:extLst>
              <a:ext uri="{FF2B5EF4-FFF2-40B4-BE49-F238E27FC236}">
                <a16:creationId xmlns:a16="http://schemas.microsoft.com/office/drawing/2014/main" id="{6B1FC58A-3BF0-4D14-92E1-9CFA50572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389" y="2209800"/>
            <a:ext cx="5249989" cy="356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38DA3D-5301-4A0A-A753-3C9C05D57D8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14967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381000"/>
            <a:ext cx="7848600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b="1" dirty="0">
                <a:latin typeface="微软雅黑"/>
                <a:cs typeface="微软雅黑"/>
              </a:rPr>
              <a:t>Next-generation neutrino telescopes</a:t>
            </a:r>
            <a:endParaRPr b="1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2008061"/>
            <a:ext cx="3560356" cy="199583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04670" y="2103536"/>
            <a:ext cx="3655061" cy="568104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466090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等线"/>
                <a:cs typeface="等线"/>
              </a:rPr>
              <a:t>IceCube</a:t>
            </a:r>
            <a:r>
              <a:rPr sz="1800" b="1" spc="-10" dirty="0">
                <a:solidFill>
                  <a:srgbClr val="FF0000"/>
                </a:solidFill>
                <a:latin typeface="等线"/>
                <a:cs typeface="等线"/>
              </a:rPr>
              <a:t> </a:t>
            </a:r>
            <a:r>
              <a:rPr sz="1800" b="1" dirty="0">
                <a:solidFill>
                  <a:srgbClr val="FF0000"/>
                </a:solidFill>
                <a:latin typeface="等线"/>
                <a:cs typeface="等线"/>
              </a:rPr>
              <a:t>Gen-2</a:t>
            </a:r>
            <a:endParaRPr sz="1800" dirty="0">
              <a:solidFill>
                <a:srgbClr val="FF0000"/>
              </a:solidFill>
              <a:latin typeface="等线"/>
              <a:cs typeface="等线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31460" y="4940615"/>
            <a:ext cx="5029200" cy="1828800"/>
            <a:chOff x="158114" y="4538090"/>
            <a:chExt cx="6712584" cy="218186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639" y="4547615"/>
              <a:ext cx="6693408" cy="216255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2877" y="4542853"/>
              <a:ext cx="6703059" cy="2172335"/>
            </a:xfrm>
            <a:custGeom>
              <a:avLst/>
              <a:gdLst/>
              <a:ahLst/>
              <a:cxnLst/>
              <a:rect l="l" t="t" r="r" b="b"/>
              <a:pathLst>
                <a:path w="6703059" h="2172334">
                  <a:moveTo>
                    <a:pt x="0" y="2172081"/>
                  </a:moveTo>
                  <a:lnTo>
                    <a:pt x="6702933" y="2172081"/>
                  </a:lnTo>
                  <a:lnTo>
                    <a:pt x="6702933" y="0"/>
                  </a:lnTo>
                  <a:lnTo>
                    <a:pt x="0" y="0"/>
                  </a:lnTo>
                  <a:lnTo>
                    <a:pt x="0" y="217208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6453" y="4281836"/>
            <a:ext cx="3645407" cy="2555746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071626" y="4265917"/>
            <a:ext cx="3655060" cy="25654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90500" rIns="0" bIns="0" rtlCol="0">
            <a:spAutoFit/>
          </a:bodyPr>
          <a:lstStyle/>
          <a:p>
            <a:pPr marL="96520" marR="652145">
              <a:lnSpc>
                <a:spcPct val="100000"/>
              </a:lnSpc>
              <a:spcBef>
                <a:spcPts val="1500"/>
              </a:spcBef>
            </a:pP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Huge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Underwater</a:t>
            </a:r>
            <a:r>
              <a:rPr sz="16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high-energy  Neutrino 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Telescope</a:t>
            </a:r>
            <a:r>
              <a:rPr sz="16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(HUNT)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916043" y="2008061"/>
            <a:ext cx="3505200" cy="2239864"/>
            <a:chOff x="4374959" y="1488503"/>
            <a:chExt cx="3881120" cy="247459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84547" y="1498092"/>
              <a:ext cx="3861815" cy="245516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379721" y="1493266"/>
              <a:ext cx="3871595" cy="2465070"/>
            </a:xfrm>
            <a:custGeom>
              <a:avLst/>
              <a:gdLst/>
              <a:ahLst/>
              <a:cxnLst/>
              <a:rect l="l" t="t" r="r" b="b"/>
              <a:pathLst>
                <a:path w="3871595" h="2465070">
                  <a:moveTo>
                    <a:pt x="0" y="2464688"/>
                  </a:moveTo>
                  <a:lnTo>
                    <a:pt x="3871341" y="2464688"/>
                  </a:lnTo>
                  <a:lnTo>
                    <a:pt x="3871341" y="0"/>
                  </a:lnTo>
                  <a:lnTo>
                    <a:pt x="0" y="0"/>
                  </a:lnTo>
                  <a:lnTo>
                    <a:pt x="0" y="246468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26" name="Picture 2" descr="Опубликованы первые результаты байкальского нейтринного эксперимента ...">
            <a:extLst>
              <a:ext uri="{FF2B5EF4-FFF2-40B4-BE49-F238E27FC236}">
                <a16:creationId xmlns:a16="http://schemas.microsoft.com/office/drawing/2014/main" id="{A8520EF2-27D1-41D8-BEC9-858619C55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056" y="2052718"/>
            <a:ext cx="3316746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A592477C-CFED-4C60-BC4D-7769355770D8}"/>
              </a:ext>
            </a:extLst>
          </p:cNvPr>
          <p:cNvSpPr txBox="1"/>
          <p:nvPr/>
        </p:nvSpPr>
        <p:spPr>
          <a:xfrm>
            <a:off x="8915400" y="2192368"/>
            <a:ext cx="1594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Baikal-GVD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433B-B4C2-4ABC-AC69-2428A7DCF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867" y="591904"/>
            <a:ext cx="7886268" cy="86121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Sensitivity and angular resolution are crucial</a:t>
            </a:r>
            <a:endParaRPr lang="en-CN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563" name="TextBox 13">
            <a:extLst>
              <a:ext uri="{FF2B5EF4-FFF2-40B4-BE49-F238E27FC236}">
                <a16:creationId xmlns:a16="http://schemas.microsoft.com/office/drawing/2014/main" id="{DEAC505B-5B5E-49EB-80D6-CAB0F98D0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392092"/>
            <a:ext cx="5123483" cy="2502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2575" indent="-282575"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177" dirty="0">
                <a:solidFill>
                  <a:schemeClr val="tx1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More sensitive</a:t>
            </a:r>
            <a:r>
              <a:rPr lang="zh-CN" altLang="en-US" sz="2177" dirty="0">
                <a:solidFill>
                  <a:schemeClr val="tx1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2177" dirty="0">
                <a:solidFill>
                  <a:schemeClr val="tx1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1e-13 </a:t>
            </a:r>
            <a:r>
              <a:rPr lang="en-US" altLang="zh-CN" sz="2177" dirty="0" err="1">
                <a:solidFill>
                  <a:schemeClr val="tx1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TeV</a:t>
            </a:r>
            <a:r>
              <a:rPr lang="en-US" altLang="zh-CN" sz="2177" dirty="0">
                <a:solidFill>
                  <a:schemeClr val="tx1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/cm^2/s </a:t>
            </a: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sz="2000" spc="-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</a:t>
            </a:r>
            <a:r>
              <a:rPr lang="en-US" altLang="zh-CN" sz="20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177" dirty="0">
                <a:solidFill>
                  <a:schemeClr val="tx1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Better angular resolution: 1</a:t>
            </a:r>
            <a:r>
              <a:rPr lang="en-US" altLang="zh-CN" sz="2177" baseline="30000" dirty="0">
                <a:solidFill>
                  <a:schemeClr val="tx1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  <a:r>
              <a:rPr lang="en-US" altLang="zh-CN" sz="2177" dirty="0">
                <a:solidFill>
                  <a:schemeClr val="tx1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  -&gt; 0.1</a:t>
            </a:r>
            <a:r>
              <a:rPr lang="en-US" altLang="zh-CN" sz="2177" baseline="30000" dirty="0">
                <a:solidFill>
                  <a:schemeClr val="tx1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o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177" dirty="0">
                <a:solidFill>
                  <a:schemeClr val="tx1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Will be very useful to for follow-up observations</a:t>
            </a:r>
            <a:r>
              <a:rPr lang="LID4096" altLang="zh-CN" sz="2177" dirty="0">
                <a:solidFill>
                  <a:schemeClr val="tx1"/>
                </a:solidFill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6564" name="图片 3">
            <a:extLst>
              <a:ext uri="{FF2B5EF4-FFF2-40B4-BE49-F238E27FC236}">
                <a16:creationId xmlns:a16="http://schemas.microsoft.com/office/drawing/2014/main" id="{FCCF4993-509B-4351-B0B9-575EB4849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098" y="2057400"/>
            <a:ext cx="5394101" cy="404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496044"/>
            <a:ext cx="962533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pc="5" dirty="0"/>
              <a:t>Prospect for </a:t>
            </a:r>
            <a:r>
              <a:rPr lang="en-US" dirty="0" err="1"/>
              <a:t>Seyfert</a:t>
            </a:r>
            <a:r>
              <a:rPr lang="en-US" dirty="0"/>
              <a:t> </a:t>
            </a:r>
            <a:r>
              <a:rPr dirty="0">
                <a:latin typeface="Arial"/>
                <a:cs typeface="Arial"/>
              </a:rPr>
              <a:t>A</a:t>
            </a:r>
            <a:r>
              <a:rPr spc="-15" dirty="0">
                <a:latin typeface="Arial"/>
                <a:cs typeface="Arial"/>
              </a:rPr>
              <a:t>G</a:t>
            </a:r>
            <a:r>
              <a:rPr spc="-5" dirty="0">
                <a:latin typeface="Arial"/>
                <a:cs typeface="Arial"/>
              </a:rPr>
              <a:t>N</a:t>
            </a:r>
            <a:r>
              <a:rPr lang="en-US" spc="-5" dirty="0">
                <a:latin typeface="Arial"/>
                <a:cs typeface="Arial"/>
              </a:rPr>
              <a:t>s</a:t>
            </a:r>
            <a:endParaRPr spc="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2166243"/>
            <a:ext cx="5527331" cy="406420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88740" y="4881498"/>
            <a:ext cx="1479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AEABAB"/>
                </a:solidFill>
                <a:latin typeface="等线"/>
                <a:cs typeface="等线"/>
              </a:rPr>
              <a:t>PRELIMINARY</a:t>
            </a:r>
            <a:endParaRPr sz="1800">
              <a:latin typeface="等线"/>
              <a:cs typeface="等线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63256" y="2199513"/>
            <a:ext cx="5123943" cy="37779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4485" indent="-287020">
              <a:lnSpc>
                <a:spcPts val="2875"/>
              </a:lnSpc>
              <a:spcBef>
                <a:spcPts val="100"/>
              </a:spcBef>
              <a:buFont typeface="Wingdings"/>
              <a:buChar char=""/>
              <a:tabLst>
                <a:tab pos="325120" algn="l"/>
              </a:tabLst>
            </a:pPr>
            <a:r>
              <a:rPr sz="2400" spc="-5" dirty="0">
                <a:latin typeface="Arial"/>
                <a:cs typeface="Arial"/>
              </a:rPr>
              <a:t>30KM</a:t>
            </a:r>
            <a:r>
              <a:rPr sz="2400" spc="-7" baseline="24305" dirty="0">
                <a:latin typeface="Arial"/>
                <a:cs typeface="Arial"/>
              </a:rPr>
              <a:t>3</a:t>
            </a:r>
            <a:r>
              <a:rPr sz="2400" baseline="24305" dirty="0">
                <a:latin typeface="Arial"/>
                <a:cs typeface="Arial"/>
              </a:rPr>
              <a:t> </a:t>
            </a:r>
            <a:r>
              <a:rPr lang="en-US" sz="2400" dirty="0">
                <a:latin typeface="微软雅黑"/>
                <a:cs typeface="微软雅黑"/>
              </a:rPr>
              <a:t>telescope can detect</a:t>
            </a:r>
            <a:endParaRPr sz="2400" dirty="0">
              <a:latin typeface="微软雅黑"/>
              <a:cs typeface="微软雅黑"/>
            </a:endParaRPr>
          </a:p>
          <a:p>
            <a:pPr marL="324485">
              <a:lnSpc>
                <a:spcPts val="2875"/>
              </a:lnSpc>
            </a:pPr>
            <a:r>
              <a:rPr sz="2400" dirty="0">
                <a:latin typeface="微软雅黑"/>
                <a:cs typeface="微软雅黑"/>
              </a:rPr>
              <a:t>NGC1068 </a:t>
            </a:r>
            <a:r>
              <a:rPr lang="en-US" sz="2400" dirty="0">
                <a:latin typeface="微软雅黑"/>
                <a:cs typeface="微软雅黑"/>
              </a:rPr>
              <a:t>&gt;</a:t>
            </a:r>
            <a:r>
              <a:rPr sz="2400" spc="-5" dirty="0">
                <a:latin typeface="微软雅黑"/>
                <a:cs typeface="微软雅黑"/>
              </a:rPr>
              <a:t>5σ</a:t>
            </a:r>
            <a:r>
              <a:rPr lang="en-US" sz="2400" spc="-5" dirty="0">
                <a:latin typeface="微软雅黑"/>
                <a:cs typeface="微软雅黑"/>
              </a:rPr>
              <a:t> within 3yr</a:t>
            </a:r>
            <a:endParaRPr sz="2400" dirty="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 dirty="0">
              <a:latin typeface="微软雅黑"/>
              <a:cs typeface="微软雅黑"/>
            </a:endParaRPr>
          </a:p>
          <a:p>
            <a:pPr marL="324485" marR="100965" indent="-287020">
              <a:lnSpc>
                <a:spcPct val="100000"/>
              </a:lnSpc>
              <a:buFont typeface="Wingdings"/>
              <a:buChar char=""/>
              <a:tabLst>
                <a:tab pos="325120" algn="l"/>
              </a:tabLst>
            </a:pPr>
            <a:r>
              <a:rPr lang="en-US" sz="2400" dirty="0">
                <a:latin typeface="微软雅黑"/>
                <a:cs typeface="微软雅黑"/>
              </a:rPr>
              <a:t>Could detect neutrino sources weaker than </a:t>
            </a:r>
            <a:r>
              <a:rPr sz="2400" dirty="0">
                <a:latin typeface="微软雅黑"/>
                <a:cs typeface="微软雅黑"/>
              </a:rPr>
              <a:t>NGC106</a:t>
            </a:r>
            <a:r>
              <a:rPr sz="2400" spc="-10" dirty="0">
                <a:latin typeface="微软雅黑"/>
                <a:cs typeface="微软雅黑"/>
              </a:rPr>
              <a:t>8</a:t>
            </a:r>
            <a:endParaRPr sz="2400" dirty="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"/>
            </a:pPr>
            <a:endParaRPr sz="1550" dirty="0">
              <a:latin typeface="微软雅黑"/>
              <a:cs typeface="微软雅黑"/>
            </a:endParaRPr>
          </a:p>
          <a:p>
            <a:pPr marL="324485" marR="30480" indent="-287020">
              <a:lnSpc>
                <a:spcPct val="100000"/>
              </a:lnSpc>
              <a:buFont typeface="Wingdings"/>
              <a:buChar char=""/>
              <a:tabLst>
                <a:tab pos="325120" algn="l"/>
              </a:tabLst>
            </a:pPr>
            <a:r>
              <a:rPr sz="2400" spc="-5" dirty="0">
                <a:latin typeface="微软雅黑"/>
                <a:cs typeface="微软雅黑"/>
              </a:rPr>
              <a:t>0.1</a:t>
            </a:r>
            <a:r>
              <a:rPr lang="en-US" sz="2400" spc="-5" dirty="0">
                <a:latin typeface="微软雅黑"/>
                <a:cs typeface="微软雅黑"/>
              </a:rPr>
              <a:t> degree resolution is useful for EM follow-up</a:t>
            </a:r>
            <a:endParaRPr lang="en-US" sz="2400" dirty="0">
              <a:latin typeface="微软雅黑"/>
              <a:cs typeface="微软雅黑"/>
            </a:endParaRPr>
          </a:p>
          <a:p>
            <a:pPr marL="324485" marR="30480" indent="-287020">
              <a:lnSpc>
                <a:spcPct val="100000"/>
              </a:lnSpc>
              <a:buFont typeface="Wingdings"/>
              <a:buChar char=""/>
              <a:tabLst>
                <a:tab pos="325120" algn="l"/>
              </a:tabLst>
            </a:pPr>
            <a:endParaRPr lang="en-US" sz="2400" dirty="0">
              <a:latin typeface="微软雅黑"/>
              <a:cs typeface="微软雅黑"/>
            </a:endParaRPr>
          </a:p>
          <a:p>
            <a:pPr marL="324485" marR="30480" indent="-287020">
              <a:buFont typeface="Wingdings"/>
              <a:buChar char=""/>
              <a:tabLst>
                <a:tab pos="325120" algn="l"/>
              </a:tabLst>
            </a:pPr>
            <a:r>
              <a:rPr lang="en-US" altLang="zh-CN" sz="3200" baseline="24305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The era of HE neutrino astronomy!</a:t>
            </a:r>
            <a:endParaRPr lang="zh-CN" altLang="en-US" sz="3200" baseline="24305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324485" marR="30480" indent="-287020">
              <a:lnSpc>
                <a:spcPct val="100000"/>
              </a:lnSpc>
              <a:buFont typeface="Wingdings"/>
              <a:buChar char=""/>
              <a:tabLst>
                <a:tab pos="325120" algn="l"/>
              </a:tabLst>
            </a:pPr>
            <a:endParaRPr sz="24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13480" y="2477211"/>
            <a:ext cx="5810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spc="5" dirty="0">
                <a:latin typeface="等线"/>
                <a:cs typeface="等线"/>
              </a:rPr>
              <a:t>30KM</a:t>
            </a:r>
            <a:r>
              <a:rPr sz="1350" spc="7" baseline="24691" dirty="0">
                <a:latin typeface="等线"/>
                <a:cs typeface="等线"/>
              </a:rPr>
              <a:t>3</a:t>
            </a:r>
            <a:endParaRPr sz="1350" baseline="24691" dirty="0">
              <a:latin typeface="等线"/>
              <a:cs typeface="等线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4400" y="195049"/>
            <a:ext cx="982980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spc="-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One example: Neutrino alert follow-up with Einstein Probe</a:t>
            </a:r>
            <a:br>
              <a:rPr lang="en-US" altLang="zh-CN" sz="3600" spc="-5" dirty="0">
                <a:latin typeface="黑体"/>
                <a:cs typeface="黑体"/>
              </a:rPr>
            </a:br>
            <a:endParaRPr sz="3600" dirty="0">
              <a:latin typeface="黑体"/>
              <a:cs typeface="黑体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200" y="2773429"/>
            <a:ext cx="10896599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1935" algn="l"/>
              </a:tabLst>
            </a:pPr>
            <a:r>
              <a:rPr lang="en-US" altLang="zh-CN" sz="2800" spc="-5" dirty="0">
                <a:latin typeface="Arial" panose="020B0604020202020204" pitchFamily="34" charset="0"/>
                <a:cs typeface="Arial" panose="020B0604020202020204" pitchFamily="34" charset="0"/>
              </a:rPr>
              <a:t>EP/FXT follow-up to one neutrino alert (Golden event)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3657600"/>
            <a:ext cx="11676888" cy="2035324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D48B5B35-67E2-43B4-BD28-8DA03098D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800100"/>
            <a:ext cx="37338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567943"/>
            <a:ext cx="89916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4000" spc="-5" dirty="0"/>
              <a:t>Prospect for cosmogenic neutrinos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5791200" y="2327993"/>
            <a:ext cx="5562600" cy="2446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lang="en-US" altLang="zh-CN" sz="2200" spc="-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UHECR+CMB -&gt;cosmogenic</a:t>
            </a:r>
            <a:r>
              <a:rPr lang="zh-CN" altLang="en-US" sz="2200" spc="-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200" spc="-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neutrinos</a:t>
            </a:r>
          </a:p>
          <a:p>
            <a:pPr marL="241300" indent="-228600"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endParaRPr lang="en-US" altLang="zh-CN" sz="2200" spc="-5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41300" indent="-228600"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lang="en-US" altLang="zh-CN" sz="2200" spc="-5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Distinguish between GZK cutoff or maximum acceleration energy</a:t>
            </a:r>
          </a:p>
          <a:p>
            <a:pPr marL="241300" indent="-228600"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endParaRPr lang="en-US" altLang="zh-CN" sz="2200" spc="-5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241300" indent="-228600"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endParaRPr lang="zh-CN" altLang="en-US" sz="2200" dirty="0">
              <a:latin typeface="华文中宋"/>
              <a:cs typeface="华文中宋"/>
            </a:endParaRPr>
          </a:p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endParaRPr sz="2200" dirty="0">
              <a:latin typeface="华文中宋"/>
              <a:cs typeface="华文中宋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1752600"/>
            <a:ext cx="52578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>
            <a:extLst>
              <a:ext uri="{FF2B5EF4-FFF2-40B4-BE49-F238E27FC236}">
                <a16:creationId xmlns:a16="http://schemas.microsoft.com/office/drawing/2014/main" id="{D3AD201F-0FED-405C-A894-03F72F4A4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712407"/>
          </a:xfrm>
        </p:spPr>
        <p:txBody>
          <a:bodyPr/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内容占位符 2">
            <a:extLst>
              <a:ext uri="{FF2B5EF4-FFF2-40B4-BE49-F238E27FC236}">
                <a16:creationId xmlns:a16="http://schemas.microsoft.com/office/drawing/2014/main" id="{46E7C0C7-701A-468A-9B2B-2A4DB0694F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58175" y="1251491"/>
            <a:ext cx="9875649" cy="514930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Extra-galactic/Galactic neutrino backgrounds have been detected by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IceCube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but the sources are not firmly identified</a:t>
            </a:r>
          </a:p>
          <a:p>
            <a:pPr>
              <a:buFont typeface="Wingdings" panose="05000000000000000000" pitchFamily="2" charset="2"/>
              <a:buChar char="u"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There is evidence/hints of neutrino association with blazars and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Seyfert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galaxies (3-4</a:t>
            </a:r>
            <a:r>
              <a:rPr lang="el-GR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level); originate from relativistic (choked) jets</a:t>
            </a:r>
          </a:p>
          <a:p>
            <a:pPr>
              <a:buFont typeface="Wingdings" panose="05000000000000000000" pitchFamily="2" charset="2"/>
              <a:buChar char="u"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Neutrino flux is higher than gamma-ray flux: hidden sources (e.g., AGN corona)</a:t>
            </a:r>
          </a:p>
          <a:p>
            <a:pPr>
              <a:buFont typeface="Wingdings" panose="05000000000000000000" pitchFamily="2" charset="2"/>
              <a:buChar char="u"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400" i="0" dirty="0">
                <a:solidFill>
                  <a:srgbClr val="0F111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Next-generation neutrino telescopes are expected to truly discover extragalactic neutrino sources (at &gt;5σ confidence)</a:t>
            </a:r>
          </a:p>
          <a:p>
            <a:pPr>
              <a:buFont typeface="Wingdings" panose="05000000000000000000" pitchFamily="2" charset="2"/>
              <a:buChar char="u"/>
            </a:pPr>
            <a:endParaRPr lang="en-US" altLang="zh-CN" sz="2400" dirty="0">
              <a:solidFill>
                <a:srgbClr val="0F11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4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2400" i="0" dirty="0">
                <a:solidFill>
                  <a:srgbClr val="0F111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higher spatial resolution will greatly increase the chances of finding multiwavelength electromagnetic counterparts, bringing neutrino astronomy into a new era.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15540B-ACA8-44D5-AE61-DC5EC671F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1384" y="6055837"/>
            <a:ext cx="6889683" cy="6451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sz="2400" kern="100" spc="14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Astro2020</a:t>
            </a:r>
            <a:r>
              <a:rPr lang="en-US" altLang="zh-CN" sz="2400" spc="-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decade survey</a:t>
            </a:r>
            <a:endParaRPr lang="zh-CN" altLang="en-US" sz="2400" dirty="0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4515" name="图片 3">
            <a:extLst>
              <a:ext uri="{FF2B5EF4-FFF2-40B4-BE49-F238E27FC236}">
                <a16:creationId xmlns:a16="http://schemas.microsoft.com/office/drawing/2014/main" id="{503D1F38-8296-4839-A22B-C9CB50C83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493" y="1189566"/>
            <a:ext cx="8100850" cy="4866271"/>
          </a:xfrm>
          <a:prstGeom prst="rect">
            <a:avLst/>
          </a:prstGeom>
          <a:noFill/>
          <a:ln w="9525">
            <a:solidFill>
              <a:srgbClr val="6F0B6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2" name="文本框 5">
            <a:extLst>
              <a:ext uri="{FF2B5EF4-FFF2-40B4-BE49-F238E27FC236}">
                <a16:creationId xmlns:a16="http://schemas.microsoft.com/office/drawing/2014/main" id="{19E23B12-7F87-4695-87C3-4ECBD21ED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875" y="194421"/>
            <a:ext cx="8010121" cy="7078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展望：宇宙线多信使研究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F050980-BC10-4EBD-AED7-AA0AF66F34D8}"/>
              </a:ext>
            </a:extLst>
          </p:cNvPr>
          <p:cNvSpPr txBox="1"/>
          <p:nvPr/>
        </p:nvSpPr>
        <p:spPr>
          <a:xfrm>
            <a:off x="5029200" y="155902"/>
            <a:ext cx="35597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/>
              <a:t>Future prospect</a:t>
            </a:r>
            <a:endParaRPr lang="zh-CN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12971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7272</TotalTime>
  <Words>1787</Words>
  <Application>Microsoft Office PowerPoint</Application>
  <PresentationFormat>宽屏</PresentationFormat>
  <Paragraphs>238</Paragraphs>
  <Slides>45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61" baseType="lpstr">
      <vt:lpstr>Arial Unicode MS</vt:lpstr>
      <vt:lpstr>Liberation Sans</vt:lpstr>
      <vt:lpstr>Menlo</vt:lpstr>
      <vt:lpstr>等线</vt:lpstr>
      <vt:lpstr>黑体</vt:lpstr>
      <vt:lpstr>华文中宋</vt:lpstr>
      <vt:lpstr>微软雅黑</vt:lpstr>
      <vt:lpstr>微软雅黑</vt:lpstr>
      <vt:lpstr>Arial</vt:lpstr>
      <vt:lpstr>Calibri</vt:lpstr>
      <vt:lpstr>Garamond</vt:lpstr>
      <vt:lpstr>Noto Sans</vt:lpstr>
      <vt:lpstr>Roboto</vt:lpstr>
      <vt:lpstr>Times New Roman</vt:lpstr>
      <vt:lpstr>Wingdings</vt:lpstr>
      <vt:lpstr>Office Theme</vt:lpstr>
      <vt:lpstr>On the extra-galactic sources of high-energy neutrinos</vt:lpstr>
      <vt:lpstr>Outline</vt:lpstr>
      <vt:lpstr>Neutrinos from low to high energy</vt:lpstr>
      <vt:lpstr>TeV-PeV neutrinos probe the origin of cosmic-rays</vt:lpstr>
      <vt:lpstr>Astrophysical implications</vt:lpstr>
      <vt:lpstr>Theoretical models for neutrinos before IceCube detection</vt:lpstr>
      <vt:lpstr>PowerPoint 演示文稿</vt:lpstr>
      <vt:lpstr>Two extragalactic source candidates</vt:lpstr>
      <vt:lpstr>1. IceCube detected a neutrino from a blazar flare (TXS0506+056)</vt:lpstr>
      <vt:lpstr>Multi-wavelength flare</vt:lpstr>
      <vt:lpstr>PowerPoint 演示文稿</vt:lpstr>
      <vt:lpstr> One-zone pγ model</vt:lpstr>
      <vt:lpstr>PowerPoint 演示文稿</vt:lpstr>
      <vt:lpstr> </vt:lpstr>
      <vt:lpstr>Other neutrinos possibly associated with blazar flares </vt:lpstr>
      <vt:lpstr>A hidden ultra-relativistic spine in the jet of TXS0506+056</vt:lpstr>
      <vt:lpstr>Spin-sheath explanation</vt:lpstr>
      <vt:lpstr>PowerPoint 演示文稿</vt:lpstr>
      <vt:lpstr>2. A hot spot in the neutrino sky: Seyfert galaxy NGC1068</vt:lpstr>
      <vt:lpstr>PowerPoint 演示文稿</vt:lpstr>
      <vt:lpstr>Model：black hole disk/corona</vt:lpstr>
      <vt:lpstr>Corona model for NGC1068</vt:lpstr>
      <vt:lpstr>Jet-interacting knot model</vt:lpstr>
      <vt:lpstr>Why NGC1068?</vt:lpstr>
      <vt:lpstr>Other X-ray AGNs with neutrino excess</vt:lpstr>
      <vt:lpstr>Other X-ray AGNs with neutrino excess</vt:lpstr>
      <vt:lpstr>NGC7469: two high-energy neutrinos</vt:lpstr>
      <vt:lpstr>Comparison among the neutrino sources</vt:lpstr>
      <vt:lpstr>NGC7469 neutrino：high- σ corona ?</vt:lpstr>
      <vt:lpstr>All-sky diffuse neutrino</vt:lpstr>
      <vt:lpstr>PowerPoint 演示文稿</vt:lpstr>
      <vt:lpstr>PowerPoint 演示文稿</vt:lpstr>
      <vt:lpstr>Diffuse neutrinos from successful and choked jets</vt:lpstr>
      <vt:lpstr>4. Other possible neutrino sources (2)：starburst galaxy </vt:lpstr>
      <vt:lpstr>4. Other possible neutrino sources (3) ：low-luminosity GRBs </vt:lpstr>
      <vt:lpstr>220PeV neutrino: GZK neutrinos?</vt:lpstr>
      <vt:lpstr>2. Future prospect of extragalactic neutrino sources</vt:lpstr>
      <vt:lpstr>PowerPoint 演示文稿</vt:lpstr>
      <vt:lpstr>Next-generation neutrino telescopes</vt:lpstr>
      <vt:lpstr>Sensitivity and angular resolution are crucial</vt:lpstr>
      <vt:lpstr>Prospect for Seyfert AGNs</vt:lpstr>
      <vt:lpstr>One example: Neutrino alert follow-up with Einstein Probe </vt:lpstr>
      <vt:lpstr>Prospect for cosmogenic neutrinos</vt:lpstr>
      <vt:lpstr>Summary</vt:lpstr>
      <vt:lpstr>Astro2020 decade survey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Teraelectronvolt afterglow from a narrow jet in the extremely bright GRB 221009A</dc:title>
  <dc:creator>wang wang</dc:creator>
  <cp:lastModifiedBy>DELL</cp:lastModifiedBy>
  <cp:revision>292</cp:revision>
  <dcterms:created xsi:type="dcterms:W3CDTF">2026-04-01T13:29:44Z</dcterms:created>
  <dcterms:modified xsi:type="dcterms:W3CDTF">2026-09-16T00:47:54Z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2025-03-27T00:00:00Z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2026-04-01T00:00:00Z</vt:filetime>
  </property>
</Properties>
</file>