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4" r:id="rId2"/>
    <p:sldMasterId id="2147483686" r:id="rId3"/>
    <p:sldMasterId id="2147483698" r:id="rId4"/>
    <p:sldMasterId id="2147483710" r:id="rId5"/>
  </p:sldMasterIdLst>
  <p:notesMasterIdLst>
    <p:notesMasterId r:id="rId89"/>
  </p:notesMasterIdLst>
  <p:handoutMasterIdLst>
    <p:handoutMasterId r:id="rId90"/>
  </p:handoutMasterIdLst>
  <p:sldIdLst>
    <p:sldId id="256" r:id="rId6"/>
    <p:sldId id="257" r:id="rId7"/>
    <p:sldId id="917" r:id="rId8"/>
    <p:sldId id="918" r:id="rId9"/>
    <p:sldId id="924" r:id="rId10"/>
    <p:sldId id="356" r:id="rId11"/>
    <p:sldId id="925" r:id="rId12"/>
    <p:sldId id="262" r:id="rId13"/>
    <p:sldId id="291" r:id="rId14"/>
    <p:sldId id="292" r:id="rId15"/>
    <p:sldId id="293" r:id="rId16"/>
    <p:sldId id="294" r:id="rId17"/>
    <p:sldId id="260" r:id="rId18"/>
    <p:sldId id="295" r:id="rId19"/>
    <p:sldId id="296" r:id="rId20"/>
    <p:sldId id="333" r:id="rId21"/>
    <p:sldId id="297" r:id="rId22"/>
    <p:sldId id="325" r:id="rId23"/>
    <p:sldId id="326" r:id="rId24"/>
    <p:sldId id="328" r:id="rId25"/>
    <p:sldId id="329" r:id="rId26"/>
    <p:sldId id="343" r:id="rId27"/>
    <p:sldId id="350" r:id="rId28"/>
    <p:sldId id="352" r:id="rId29"/>
    <p:sldId id="353" r:id="rId30"/>
    <p:sldId id="349" r:id="rId31"/>
    <p:sldId id="342" r:id="rId32"/>
    <p:sldId id="345" r:id="rId33"/>
    <p:sldId id="347" r:id="rId34"/>
    <p:sldId id="348" r:id="rId35"/>
    <p:sldId id="330" r:id="rId36"/>
    <p:sldId id="331" r:id="rId37"/>
    <p:sldId id="332" r:id="rId38"/>
    <p:sldId id="359" r:id="rId39"/>
    <p:sldId id="273" r:id="rId40"/>
    <p:sldId id="274" r:id="rId41"/>
    <p:sldId id="275" r:id="rId42"/>
    <p:sldId id="276" r:id="rId43"/>
    <p:sldId id="277" r:id="rId44"/>
    <p:sldId id="278" r:id="rId45"/>
    <p:sldId id="279" r:id="rId46"/>
    <p:sldId id="280" r:id="rId47"/>
    <p:sldId id="281" r:id="rId48"/>
    <p:sldId id="282" r:id="rId49"/>
    <p:sldId id="361" r:id="rId50"/>
    <p:sldId id="362" r:id="rId51"/>
    <p:sldId id="363" r:id="rId52"/>
    <p:sldId id="364" r:id="rId53"/>
    <p:sldId id="365" r:id="rId54"/>
    <p:sldId id="366" r:id="rId55"/>
    <p:sldId id="368" r:id="rId56"/>
    <p:sldId id="370" r:id="rId57"/>
    <p:sldId id="377" r:id="rId58"/>
    <p:sldId id="265" r:id="rId59"/>
    <p:sldId id="290" r:id="rId60"/>
    <p:sldId id="269" r:id="rId61"/>
    <p:sldId id="270" r:id="rId62"/>
    <p:sldId id="271" r:id="rId63"/>
    <p:sldId id="272" r:id="rId64"/>
    <p:sldId id="285" r:id="rId65"/>
    <p:sldId id="375" r:id="rId66"/>
    <p:sldId id="287" r:id="rId67"/>
    <p:sldId id="312" r:id="rId68"/>
    <p:sldId id="288" r:id="rId69"/>
    <p:sldId id="374" r:id="rId70"/>
    <p:sldId id="311" r:id="rId71"/>
    <p:sldId id="263" r:id="rId72"/>
    <p:sldId id="298" r:id="rId73"/>
    <p:sldId id="299" r:id="rId74"/>
    <p:sldId id="300" r:id="rId75"/>
    <p:sldId id="301" r:id="rId76"/>
    <p:sldId id="302" r:id="rId77"/>
    <p:sldId id="303" r:id="rId78"/>
    <p:sldId id="306" r:id="rId79"/>
    <p:sldId id="304" r:id="rId80"/>
    <p:sldId id="307" r:id="rId81"/>
    <p:sldId id="308" r:id="rId82"/>
    <p:sldId id="309" r:id="rId83"/>
    <p:sldId id="310" r:id="rId84"/>
    <p:sldId id="926" r:id="rId85"/>
    <p:sldId id="927" r:id="rId86"/>
    <p:sldId id="323" r:id="rId87"/>
    <p:sldId id="324" r:id="rId8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4"/>
    <a:srgbClr val="FFFFF3"/>
    <a:srgbClr val="FFFDDE"/>
    <a:srgbClr val="F2FFE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906" autoAdjust="0"/>
    <p:restoredTop sz="86445" autoAdjust="0"/>
  </p:normalViewPr>
  <p:slideViewPr>
    <p:cSldViewPr snapToGrid="0" snapToObjects="1">
      <p:cViewPr varScale="1">
        <p:scale>
          <a:sx n="103" d="100"/>
          <a:sy n="103" d="100"/>
        </p:scale>
        <p:origin x="14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96" d="100"/>
          <a:sy n="96" d="100"/>
        </p:scale>
        <p:origin x="4328"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notesMaster" Target="notesMasters/notesMaster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5.xml"/><Relationship Id="rId90" Type="http://schemas.openxmlformats.org/officeDocument/2006/relationships/handoutMaster" Target="handoutMasters/handoutMaster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735BC94-9334-9A43-8AB6-E7F4F4CD19B5}" type="datetimeFigureOut">
              <a:rPr lang="en-US" smtClean="0"/>
              <a:t>9/20/26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0C74705-FFC7-8F48-91EA-FACB86F2BEA5}" type="slidenum">
              <a:rPr lang="en-US" smtClean="0"/>
              <a:t>‹N›</a:t>
            </a:fld>
            <a:endParaRPr lang="en-US"/>
          </a:p>
        </p:txBody>
      </p:sp>
    </p:spTree>
    <p:extLst>
      <p:ext uri="{BB962C8B-B14F-4D97-AF65-F5344CB8AC3E}">
        <p14:creationId xmlns:p14="http://schemas.microsoft.com/office/powerpoint/2010/main" val="18258632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7FEC54-71F0-5545-904D-1A148F2D8D0E}" type="datetimeFigureOut">
              <a:rPr lang="en-US" smtClean="0"/>
              <a:t>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58674B-E23E-9F4A-AA27-4347B95C594D}" type="slidenum">
              <a:rPr lang="en-US" smtClean="0"/>
              <a:t>‹N›</a:t>
            </a:fld>
            <a:endParaRPr lang="en-US"/>
          </a:p>
        </p:txBody>
      </p:sp>
    </p:spTree>
    <p:extLst>
      <p:ext uri="{BB962C8B-B14F-4D97-AF65-F5344CB8AC3E}">
        <p14:creationId xmlns:p14="http://schemas.microsoft.com/office/powerpoint/2010/main" val="76678740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1406D07-257A-0944-A478-E0A72C25516E}" type="slidenum">
              <a:rPr lang="it-IT" sz="1200"/>
              <a:pPr/>
              <a:t>3</a:t>
            </a:fld>
            <a:endParaRPr lang="it-IT" sz="1200"/>
          </a:p>
        </p:txBody>
      </p:sp>
      <p:sp>
        <p:nvSpPr>
          <p:cNvPr id="48131" name="1 Marcador de imagen de diapositiva"/>
          <p:cNvSpPr>
            <a:spLocks noGrp="1" noRot="1" noChangeAspect="1"/>
          </p:cNvSpPr>
          <p:nvPr>
            <p:ph type="sldImg"/>
          </p:nvPr>
        </p:nvSpPr>
        <p:spPr>
          <a:xfrm>
            <a:off x="990600" y="762000"/>
            <a:ext cx="4876800" cy="3657600"/>
          </a:xfrm>
          <a:ln/>
        </p:spPr>
      </p:sp>
      <p:sp>
        <p:nvSpPr>
          <p:cNvPr id="48132" name="2 Marcador de notas"/>
          <p:cNvSpPr>
            <a:spLocks noGrp="1"/>
          </p:cNvSpPr>
          <p:nvPr>
            <p:ph type="body" idx="1"/>
          </p:nvPr>
        </p:nvSpPr>
        <p:spPr>
          <a:xfrm>
            <a:off x="685165" y="4629945"/>
            <a:ext cx="5481320" cy="4386263"/>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1" tIns="45716" rIns="91431" bIns="45716"/>
          <a:lstStyle/>
          <a:p>
            <a:pPr eaLnBrk="1" hangingPunct="1">
              <a:spcBef>
                <a:spcPct val="0"/>
              </a:spcBef>
            </a:pPr>
            <a:endParaRPr lang="en-GB" dirty="0">
              <a:latin typeface="Arial" charset="0"/>
              <a:ea typeface="ＭＳ Ｐゴシック" charset="0"/>
              <a:cs typeface="ＭＳ Ｐゴシック" charset="0"/>
            </a:endParaRPr>
          </a:p>
        </p:txBody>
      </p:sp>
      <p:sp>
        <p:nvSpPr>
          <p:cNvPr id="48133" name="3 Marcador de número de diapositiva"/>
          <p:cNvSpPr txBox="1">
            <a:spLocks noGrp="1"/>
          </p:cNvSpPr>
          <p:nvPr/>
        </p:nvSpPr>
        <p:spPr bwMode="auto">
          <a:xfrm>
            <a:off x="3881016" y="9258196"/>
            <a:ext cx="2969048" cy="487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1" tIns="45716" rIns="91431" bIns="45716" anchor="b"/>
          <a:lstStyle>
            <a:lvl1pPr defTabSz="844550">
              <a:defRPr sz="2400">
                <a:solidFill>
                  <a:schemeClr val="tx1"/>
                </a:solidFill>
                <a:latin typeface="Arial" charset="0"/>
                <a:ea typeface="ＭＳ Ｐゴシック" charset="0"/>
                <a:cs typeface="ＭＳ Ｐゴシック" charset="0"/>
              </a:defRPr>
            </a:lvl1pPr>
            <a:lvl2pPr marL="37931725" indent="-37474525" defTabSz="844550">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265DF9C1-7677-2749-AE27-D40A699CABAA}" type="slidenum">
              <a:rPr lang="en-GB" sz="1200">
                <a:latin typeface="Calibri" charset="0"/>
              </a:rPr>
              <a:pPr algn="r" eaLnBrk="1" hangingPunct="1"/>
              <a:t>3</a:t>
            </a:fld>
            <a:endParaRPr lang="en-GB" sz="1200">
              <a:latin typeface="Calibri" charset="0"/>
            </a:endParaRPr>
          </a:p>
        </p:txBody>
      </p:sp>
    </p:spTree>
    <p:extLst>
      <p:ext uri="{BB962C8B-B14F-4D97-AF65-F5344CB8AC3E}">
        <p14:creationId xmlns:p14="http://schemas.microsoft.com/office/powerpoint/2010/main" val="1258815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1406D07-257A-0944-A478-E0A72C25516E}" type="slidenum">
              <a:rPr lang="it-IT" sz="1200"/>
              <a:pPr/>
              <a:t>4</a:t>
            </a:fld>
            <a:endParaRPr lang="it-IT" sz="1200"/>
          </a:p>
        </p:txBody>
      </p:sp>
      <p:sp>
        <p:nvSpPr>
          <p:cNvPr id="48131" name="1 Marcador de imagen de diapositiva"/>
          <p:cNvSpPr>
            <a:spLocks noGrp="1" noRot="1" noChangeAspect="1"/>
          </p:cNvSpPr>
          <p:nvPr>
            <p:ph type="sldImg"/>
          </p:nvPr>
        </p:nvSpPr>
        <p:spPr>
          <a:xfrm>
            <a:off x="990600" y="762000"/>
            <a:ext cx="4876800" cy="3657600"/>
          </a:xfrm>
          <a:ln/>
        </p:spPr>
      </p:sp>
      <p:sp>
        <p:nvSpPr>
          <p:cNvPr id="48132" name="2 Marcador de notas"/>
          <p:cNvSpPr>
            <a:spLocks noGrp="1"/>
          </p:cNvSpPr>
          <p:nvPr>
            <p:ph type="body" idx="1"/>
          </p:nvPr>
        </p:nvSpPr>
        <p:spPr>
          <a:xfrm>
            <a:off x="685165" y="4629945"/>
            <a:ext cx="5481320" cy="4386263"/>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1" tIns="45716" rIns="91431" bIns="45716"/>
          <a:lstStyle/>
          <a:p>
            <a:pPr eaLnBrk="1" hangingPunct="1">
              <a:spcBef>
                <a:spcPct val="0"/>
              </a:spcBef>
            </a:pPr>
            <a:endParaRPr lang="en-GB" dirty="0">
              <a:latin typeface="Arial" charset="0"/>
              <a:ea typeface="ＭＳ Ｐゴシック" charset="0"/>
              <a:cs typeface="ＭＳ Ｐゴシック" charset="0"/>
            </a:endParaRPr>
          </a:p>
        </p:txBody>
      </p:sp>
      <p:sp>
        <p:nvSpPr>
          <p:cNvPr id="48133" name="3 Marcador de número de diapositiva"/>
          <p:cNvSpPr txBox="1">
            <a:spLocks noGrp="1"/>
          </p:cNvSpPr>
          <p:nvPr/>
        </p:nvSpPr>
        <p:spPr bwMode="auto">
          <a:xfrm>
            <a:off x="3881016" y="9258196"/>
            <a:ext cx="2969048" cy="487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1" tIns="45716" rIns="91431" bIns="45716" anchor="b"/>
          <a:lstStyle>
            <a:lvl1pPr defTabSz="844550">
              <a:defRPr sz="2400">
                <a:solidFill>
                  <a:schemeClr val="tx1"/>
                </a:solidFill>
                <a:latin typeface="Arial" charset="0"/>
                <a:ea typeface="ＭＳ Ｐゴシック" charset="0"/>
                <a:cs typeface="ＭＳ Ｐゴシック" charset="0"/>
              </a:defRPr>
            </a:lvl1pPr>
            <a:lvl2pPr marL="37931725" indent="-37474525" defTabSz="844550">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265DF9C1-7677-2749-AE27-D40A699CABAA}" type="slidenum">
              <a:rPr lang="en-GB" sz="1200">
                <a:latin typeface="Calibri" charset="0"/>
              </a:rPr>
              <a:pPr algn="r" eaLnBrk="1" hangingPunct="1"/>
              <a:t>4</a:t>
            </a:fld>
            <a:endParaRPr lang="en-GB" sz="1200">
              <a:latin typeface="Calibri" charset="0"/>
            </a:endParaRPr>
          </a:p>
        </p:txBody>
      </p:sp>
    </p:spTree>
    <p:extLst>
      <p:ext uri="{BB962C8B-B14F-4D97-AF65-F5344CB8AC3E}">
        <p14:creationId xmlns:p14="http://schemas.microsoft.com/office/powerpoint/2010/main" val="768727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1406D07-257A-0944-A478-E0A72C25516E}" type="slidenum">
              <a:rPr lang="it-IT" sz="1200"/>
              <a:pPr/>
              <a:t>5</a:t>
            </a:fld>
            <a:endParaRPr lang="it-IT" sz="1200"/>
          </a:p>
        </p:txBody>
      </p:sp>
      <p:sp>
        <p:nvSpPr>
          <p:cNvPr id="48131" name="1 Marcador de imagen de diapositiva"/>
          <p:cNvSpPr>
            <a:spLocks noGrp="1" noRot="1" noChangeAspect="1"/>
          </p:cNvSpPr>
          <p:nvPr>
            <p:ph type="sldImg"/>
          </p:nvPr>
        </p:nvSpPr>
        <p:spPr>
          <a:xfrm>
            <a:off x="990600" y="762000"/>
            <a:ext cx="4876800" cy="3657600"/>
          </a:xfrm>
          <a:ln/>
        </p:spPr>
      </p:sp>
      <p:sp>
        <p:nvSpPr>
          <p:cNvPr id="48132" name="2 Marcador de notas"/>
          <p:cNvSpPr>
            <a:spLocks noGrp="1"/>
          </p:cNvSpPr>
          <p:nvPr>
            <p:ph type="body" idx="1"/>
          </p:nvPr>
        </p:nvSpPr>
        <p:spPr>
          <a:xfrm>
            <a:off x="685165" y="4629945"/>
            <a:ext cx="5481320" cy="4386263"/>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1" tIns="45716" rIns="91431" bIns="45716"/>
          <a:lstStyle/>
          <a:p>
            <a:pPr eaLnBrk="1" hangingPunct="1">
              <a:spcBef>
                <a:spcPct val="0"/>
              </a:spcBef>
            </a:pPr>
            <a:endParaRPr lang="en-GB" dirty="0">
              <a:latin typeface="Arial" charset="0"/>
              <a:ea typeface="ＭＳ Ｐゴシック" charset="0"/>
              <a:cs typeface="ＭＳ Ｐゴシック" charset="0"/>
            </a:endParaRPr>
          </a:p>
        </p:txBody>
      </p:sp>
      <p:sp>
        <p:nvSpPr>
          <p:cNvPr id="48133" name="3 Marcador de número de diapositiva"/>
          <p:cNvSpPr txBox="1">
            <a:spLocks noGrp="1"/>
          </p:cNvSpPr>
          <p:nvPr/>
        </p:nvSpPr>
        <p:spPr bwMode="auto">
          <a:xfrm>
            <a:off x="3881016" y="9258196"/>
            <a:ext cx="2969048" cy="487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1" tIns="45716" rIns="91431" bIns="45716" anchor="b"/>
          <a:lstStyle>
            <a:lvl1pPr defTabSz="844550">
              <a:defRPr sz="2400">
                <a:solidFill>
                  <a:schemeClr val="tx1"/>
                </a:solidFill>
                <a:latin typeface="Arial" charset="0"/>
                <a:ea typeface="ＭＳ Ｐゴシック" charset="0"/>
                <a:cs typeface="ＭＳ Ｐゴシック" charset="0"/>
              </a:defRPr>
            </a:lvl1pPr>
            <a:lvl2pPr marL="37931725" indent="-37474525" defTabSz="844550">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265DF9C1-7677-2749-AE27-D40A699CABAA}" type="slidenum">
              <a:rPr lang="en-GB" sz="1200">
                <a:latin typeface="Calibri" charset="0"/>
              </a:rPr>
              <a:pPr algn="r" eaLnBrk="1" hangingPunct="1"/>
              <a:t>5</a:t>
            </a:fld>
            <a:endParaRPr lang="en-GB" sz="1200">
              <a:latin typeface="Calibri" charset="0"/>
            </a:endParaRPr>
          </a:p>
        </p:txBody>
      </p:sp>
    </p:spTree>
    <p:extLst>
      <p:ext uri="{BB962C8B-B14F-4D97-AF65-F5344CB8AC3E}">
        <p14:creationId xmlns:p14="http://schemas.microsoft.com/office/powerpoint/2010/main" val="1552888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2258674B-E23E-9F4A-AA27-4347B95C594D}" type="slidenum">
              <a:rPr lang="en-US" smtClean="0"/>
              <a:t>17</a:t>
            </a:fld>
            <a:endParaRPr lang="en-US"/>
          </a:p>
        </p:txBody>
      </p:sp>
    </p:spTree>
    <p:extLst>
      <p:ext uri="{BB962C8B-B14F-4D97-AF65-F5344CB8AC3E}">
        <p14:creationId xmlns:p14="http://schemas.microsoft.com/office/powerpoint/2010/main" val="415094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Placeholder 2"/>
          <p:cNvSpPr>
            <a:spLocks noGrp="1" noRot="1" noChangeAspect="1"/>
          </p:cNvSpPr>
          <p:nvPr>
            <p:ph type="sldImg"/>
          </p:nvPr>
        </p:nvSpPr>
        <p:spPr bwMode="auto">
          <a:noFill/>
          <a:ln>
            <a:solidFill>
              <a:srgbClr val="000000"/>
            </a:solidFill>
            <a:miter lim="800000"/>
            <a:headEnd/>
            <a:tailEnd/>
          </a:ln>
        </p:spPr>
      </p:sp>
      <p:sp>
        <p:nvSpPr>
          <p:cNvPr id="175107"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Placeholder 2"/>
          <p:cNvSpPr>
            <a:spLocks noGrp="1" noRot="1" noChangeAspect="1"/>
          </p:cNvSpPr>
          <p:nvPr>
            <p:ph type="sldImg"/>
          </p:nvPr>
        </p:nvSpPr>
        <p:spPr bwMode="auto">
          <a:noFill/>
          <a:ln>
            <a:solidFill>
              <a:srgbClr val="000000"/>
            </a:solidFill>
            <a:miter lim="800000"/>
            <a:headEnd/>
            <a:tailEnd/>
          </a:ln>
        </p:spPr>
      </p:sp>
      <p:sp>
        <p:nvSpPr>
          <p:cNvPr id="195587"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Placeholder 2"/>
          <p:cNvSpPr>
            <a:spLocks noGrp="1" noRot="1" noChangeAspect="1"/>
          </p:cNvSpPr>
          <p:nvPr>
            <p:ph type="sldImg"/>
          </p:nvPr>
        </p:nvSpPr>
        <p:spPr bwMode="auto">
          <a:noFill/>
          <a:ln>
            <a:solidFill>
              <a:srgbClr val="000000"/>
            </a:solidFill>
            <a:miter lim="800000"/>
            <a:headEnd/>
            <a:tailEnd/>
          </a:ln>
        </p:spPr>
      </p:sp>
      <p:sp>
        <p:nvSpPr>
          <p:cNvPr id="197635"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Placeholder 2"/>
          <p:cNvSpPr>
            <a:spLocks noGrp="1" noRot="1" noChangeAspect="1"/>
          </p:cNvSpPr>
          <p:nvPr>
            <p:ph type="sldImg"/>
          </p:nvPr>
        </p:nvSpPr>
        <p:spPr bwMode="auto">
          <a:noFill/>
          <a:ln>
            <a:solidFill>
              <a:srgbClr val="000000"/>
            </a:solidFill>
            <a:miter lim="800000"/>
            <a:headEnd/>
            <a:tailEnd/>
          </a:ln>
        </p:spPr>
      </p:sp>
      <p:sp>
        <p:nvSpPr>
          <p:cNvPr id="199683"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Placeholder 2"/>
          <p:cNvSpPr>
            <a:spLocks noGrp="1" noRot="1" noChangeAspect="1"/>
          </p:cNvSpPr>
          <p:nvPr>
            <p:ph type="sldImg"/>
          </p:nvPr>
        </p:nvSpPr>
        <p:spPr bwMode="auto">
          <a:noFill/>
          <a:ln>
            <a:solidFill>
              <a:srgbClr val="000000"/>
            </a:solidFill>
            <a:miter lim="800000"/>
            <a:headEnd/>
            <a:tailEnd/>
          </a:ln>
        </p:spPr>
      </p:sp>
      <p:sp>
        <p:nvSpPr>
          <p:cNvPr id="203779"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Placeholder 2"/>
          <p:cNvSpPr>
            <a:spLocks noGrp="1" noRot="1" noChangeAspect="1"/>
          </p:cNvSpPr>
          <p:nvPr>
            <p:ph type="sldImg"/>
          </p:nvPr>
        </p:nvSpPr>
        <p:spPr bwMode="auto">
          <a:noFill/>
          <a:ln>
            <a:solidFill>
              <a:srgbClr val="000000"/>
            </a:solidFill>
            <a:miter lim="800000"/>
            <a:headEnd/>
            <a:tailEnd/>
          </a:ln>
        </p:spPr>
      </p:sp>
      <p:sp>
        <p:nvSpPr>
          <p:cNvPr id="203779"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Placeholder 2"/>
          <p:cNvSpPr>
            <a:spLocks noGrp="1" noRot="1" noChangeAspect="1"/>
          </p:cNvSpPr>
          <p:nvPr>
            <p:ph type="sldImg"/>
          </p:nvPr>
        </p:nvSpPr>
        <p:spPr bwMode="auto">
          <a:noFill/>
          <a:ln>
            <a:solidFill>
              <a:srgbClr val="000000"/>
            </a:solidFill>
            <a:miter lim="800000"/>
            <a:headEnd/>
            <a:tailEnd/>
          </a:ln>
        </p:spPr>
      </p:sp>
      <p:sp>
        <p:nvSpPr>
          <p:cNvPr id="203779"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Placeholder 2"/>
          <p:cNvSpPr>
            <a:spLocks noGrp="1" noRot="1" noChangeAspect="1"/>
          </p:cNvSpPr>
          <p:nvPr>
            <p:ph type="sldImg"/>
          </p:nvPr>
        </p:nvSpPr>
        <p:spPr bwMode="auto">
          <a:noFill/>
          <a:ln>
            <a:solidFill>
              <a:srgbClr val="000000"/>
            </a:solidFill>
            <a:miter lim="800000"/>
            <a:headEnd/>
            <a:tailEnd/>
          </a:ln>
        </p:spPr>
      </p:sp>
      <p:sp>
        <p:nvSpPr>
          <p:cNvPr id="203779"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Placeholder 2"/>
          <p:cNvSpPr>
            <a:spLocks noGrp="1" noRot="1" noChangeAspect="1"/>
          </p:cNvSpPr>
          <p:nvPr>
            <p:ph type="sldImg"/>
          </p:nvPr>
        </p:nvSpPr>
        <p:spPr bwMode="auto">
          <a:noFill/>
          <a:ln>
            <a:solidFill>
              <a:srgbClr val="000000"/>
            </a:solidFill>
            <a:miter lim="800000"/>
            <a:headEnd/>
            <a:tailEnd/>
          </a:ln>
        </p:spPr>
      </p:sp>
      <p:sp>
        <p:nvSpPr>
          <p:cNvPr id="203779"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Placeholder 2"/>
          <p:cNvSpPr>
            <a:spLocks noGrp="1" noRot="1" noChangeAspect="1"/>
          </p:cNvSpPr>
          <p:nvPr>
            <p:ph type="sldImg"/>
          </p:nvPr>
        </p:nvSpPr>
        <p:spPr bwMode="auto">
          <a:noFill/>
          <a:ln>
            <a:solidFill>
              <a:srgbClr val="000000"/>
            </a:solidFill>
            <a:miter lim="800000"/>
            <a:headEnd/>
            <a:tailEnd/>
          </a:ln>
        </p:spPr>
      </p:sp>
      <p:sp>
        <p:nvSpPr>
          <p:cNvPr id="203779"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Placeholder 2"/>
          <p:cNvSpPr>
            <a:spLocks noGrp="1" noRot="1" noChangeAspect="1"/>
          </p:cNvSpPr>
          <p:nvPr>
            <p:ph type="sldImg"/>
          </p:nvPr>
        </p:nvSpPr>
        <p:spPr bwMode="auto">
          <a:noFill/>
          <a:ln>
            <a:solidFill>
              <a:srgbClr val="000000"/>
            </a:solidFill>
            <a:miter lim="800000"/>
            <a:headEnd/>
            <a:tailEnd/>
          </a:ln>
        </p:spPr>
      </p:sp>
      <p:sp>
        <p:nvSpPr>
          <p:cNvPr id="201731" name="Placeholder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Placeholder 2"/>
          <p:cNvSpPr>
            <a:spLocks noGrp="1" noRot="1" noChangeAspect="1"/>
          </p:cNvSpPr>
          <p:nvPr>
            <p:ph type="sldImg"/>
          </p:nvPr>
        </p:nvSpPr>
        <p:spPr bwMode="auto">
          <a:noFill/>
          <a:ln>
            <a:solidFill>
              <a:srgbClr val="000000"/>
            </a:solidFill>
            <a:miter lim="800000"/>
            <a:headEnd/>
            <a:tailEnd/>
          </a:ln>
        </p:spPr>
      </p:sp>
      <p:sp>
        <p:nvSpPr>
          <p:cNvPr id="205827" name="Placeholder 3"/>
          <p:cNvSpPr>
            <a:spLocks noGrp="1"/>
          </p:cNvSpPr>
          <p:nvPr>
            <p:ph type="body" idx="1"/>
          </p:nvPr>
        </p:nvSpPr>
        <p:spPr bwMode="auto">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94562"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94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9558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95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96610"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97634"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97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98658"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99682"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99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202754"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2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204802"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4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20582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5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2258674B-E23E-9F4A-AA27-4347B95C594D}" type="slidenum">
              <a:rPr lang="en-US" smtClean="0"/>
              <a:t>49</a:t>
            </a:fld>
            <a:endParaRPr lang="en-US"/>
          </a:p>
        </p:txBody>
      </p:sp>
    </p:spTree>
    <p:extLst>
      <p:ext uri="{BB962C8B-B14F-4D97-AF65-F5344CB8AC3E}">
        <p14:creationId xmlns:p14="http://schemas.microsoft.com/office/powerpoint/2010/main" val="1354625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91490"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91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35842" name="Rectangle 2"/>
          <p:cNvSpPr>
            <a:spLocks noGrp="1" noRot="1" noChangeAspect="1" noChangeArrowheads="1" noTextEdit="1"/>
          </p:cNvSpPr>
          <p:nvPr>
            <p:ph type="sldImg"/>
          </p:nvPr>
        </p:nvSpPr>
        <p:spPr>
          <a:xfrm>
            <a:off x="1128713" y="704850"/>
            <a:ext cx="4592637" cy="3444875"/>
          </a:xfrm>
          <a:ln/>
          <a:extLst>
            <a:ext uri="{FAA26D3D-D897-4be2-8F04-BA451C77F1D7}">
              <ma14:placeholderFlag xmlns="" xmlns:ma14="http://schemas.microsoft.com/office/mac/drawingml/2011/main" val="1"/>
            </a:ext>
          </a:extLst>
        </p:spPr>
      </p:sp>
      <p:sp>
        <p:nvSpPr>
          <p:cNvPr id="35843" name="Rectangle 3"/>
          <p:cNvSpPr>
            <a:spLocks noGrp="1" noChangeArrowheads="1"/>
          </p:cNvSpPr>
          <p:nvPr>
            <p:ph type="body" idx="1"/>
          </p:nvPr>
        </p:nvSpPr>
        <p:spPr>
          <a:xfrm>
            <a:off x="920751" y="4359276"/>
            <a:ext cx="4999038" cy="4079875"/>
          </a:xfrm>
        </p:spPr>
        <p:txBody>
          <a:bodyPr lIns="93361" tIns="46680" rIns="93361" bIns="46680"/>
          <a:lstStyle/>
          <a:p>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92514"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92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93538"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9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0240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102403" name="Rectangle 3"/>
          <p:cNvSpPr>
            <a:spLocks noGrp="1" noChangeArrowheads="1"/>
          </p:cNvSpPr>
          <p:nvPr>
            <p:ph type="body" idx="1"/>
          </p:nvPr>
        </p:nvSpPr>
        <p:spPr bwMode="auto">
          <a:xfrm>
            <a:off x="914401" y="4343401"/>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10240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102403" name="Rectangle 3"/>
          <p:cNvSpPr>
            <a:spLocks noGrp="1" noChangeArrowheads="1"/>
          </p:cNvSpPr>
          <p:nvPr>
            <p:ph type="body" idx="1"/>
          </p:nvPr>
        </p:nvSpPr>
        <p:spPr bwMode="auto">
          <a:xfrm>
            <a:off x="914401" y="4343401"/>
            <a:ext cx="5029200" cy="41148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210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10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210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10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211970"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11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it-IT">
                <a:solidFill>
                  <a:srgbClr val="000000"/>
                </a:solidFill>
              </a:rPr>
              <a:t>Antonio Capone</a:t>
            </a:r>
          </a:p>
        </p:txBody>
      </p:sp>
      <p:sp>
        <p:nvSpPr>
          <p:cNvPr id="210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10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2258674B-E23E-9F4A-AA27-4347B95C594D}" type="slidenum">
              <a:rPr lang="en-US" smtClean="0"/>
              <a:t>69</a:t>
            </a:fld>
            <a:endParaRPr lang="en-US"/>
          </a:p>
        </p:txBody>
      </p:sp>
    </p:spTree>
    <p:extLst>
      <p:ext uri="{BB962C8B-B14F-4D97-AF65-F5344CB8AC3E}">
        <p14:creationId xmlns:p14="http://schemas.microsoft.com/office/powerpoint/2010/main" val="3340978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2258674B-E23E-9F4A-AA27-4347B95C594D}" type="slidenum">
              <a:rPr lang="en-US" smtClean="0"/>
              <a:t>80</a:t>
            </a:fld>
            <a:endParaRPr lang="en-US"/>
          </a:p>
        </p:txBody>
      </p:sp>
    </p:spTree>
    <p:extLst>
      <p:ext uri="{BB962C8B-B14F-4D97-AF65-F5344CB8AC3E}">
        <p14:creationId xmlns:p14="http://schemas.microsoft.com/office/powerpoint/2010/main" val="29120913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2258674B-E23E-9F4A-AA27-4347B95C594D}" type="slidenum">
              <a:rPr lang="en-US" smtClean="0"/>
              <a:t>82</a:t>
            </a:fld>
            <a:endParaRPr lang="en-US"/>
          </a:p>
        </p:txBody>
      </p:sp>
    </p:spTree>
    <p:extLst>
      <p:ext uri="{BB962C8B-B14F-4D97-AF65-F5344CB8AC3E}">
        <p14:creationId xmlns:p14="http://schemas.microsoft.com/office/powerpoint/2010/main" val="10531305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sz="1200" noProof="0" dirty="0"/>
              <a:t>The accuracy in the measurements of the signal time for KM3NeT is better then 1 ns. In 1 ns the light in water crosses about 40 cm. Having from the position calibration an accuracy of 10 cm will give us expected angular resolution</a:t>
            </a:r>
            <a:endParaRPr lang="en-GB" noProof="0" dirty="0"/>
          </a:p>
        </p:txBody>
      </p:sp>
      <p:sp>
        <p:nvSpPr>
          <p:cNvPr id="4" name="Segnaposto numero diapositiva 3"/>
          <p:cNvSpPr>
            <a:spLocks noGrp="1"/>
          </p:cNvSpPr>
          <p:nvPr>
            <p:ph type="sldNum" sz="quarter" idx="5"/>
          </p:nvPr>
        </p:nvSpPr>
        <p:spPr/>
        <p:txBody>
          <a:bodyPr/>
          <a:lstStyle/>
          <a:p>
            <a:fld id="{5499C98C-5F08-4D8D-BF12-D367DDB1E67F}" type="slidenum">
              <a:rPr lang="it-IT" smtClean="0"/>
              <a:t>83</a:t>
            </a:fld>
            <a:endParaRPr lang="it-IT"/>
          </a:p>
        </p:txBody>
      </p:sp>
    </p:spTree>
    <p:extLst>
      <p:ext uri="{BB962C8B-B14F-4D97-AF65-F5344CB8AC3E}">
        <p14:creationId xmlns:p14="http://schemas.microsoft.com/office/powerpoint/2010/main" val="2591964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33200" y="6631200"/>
            <a:ext cx="1238400" cy="219600"/>
          </a:xfrm>
        </p:spPr>
        <p:txBody>
          <a:bodyPr/>
          <a:lstStyle/>
          <a:p>
            <a:r>
              <a:rPr lang="it-IT"/>
              <a:t>Antonio Capone</a:t>
            </a:r>
            <a:endParaRPr lang="en-US"/>
          </a:p>
        </p:txBody>
      </p:sp>
      <p:sp>
        <p:nvSpPr>
          <p:cNvPr id="5" name="Footer Placeholder 4"/>
          <p:cNvSpPr>
            <a:spLocks noGrp="1"/>
          </p:cNvSpPr>
          <p:nvPr>
            <p:ph type="ftr" sz="quarter" idx="11"/>
          </p:nvPr>
        </p:nvSpPr>
        <p:spPr>
          <a:xfrm>
            <a:off x="1849348" y="6631200"/>
            <a:ext cx="5933852" cy="219600"/>
          </a:xfrm>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37115624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dirty="0"/>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1885653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399563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it-IT"/>
              <a:t>Antonio Capone</a:t>
            </a:r>
            <a:endParaRPr lang="en-US"/>
          </a:p>
        </p:txBody>
      </p:sp>
      <p:sp>
        <p:nvSpPr>
          <p:cNvPr id="6" name="Footer Placeholder 5"/>
          <p:cNvSpPr>
            <a:spLocks noGrp="1"/>
          </p:cNvSpPr>
          <p:nvPr>
            <p:ph type="ftr" sz="quarter" idx="11"/>
          </p:nvPr>
        </p:nvSpPr>
        <p:spPr/>
        <p:txBody>
          <a:bodyPr/>
          <a:lstStyle/>
          <a:p>
            <a:r>
              <a:rPr lang="en-US"/>
              <a:t>CENA-2026, 1st China-Europe Neutrino Astronomy summer school - Chengdu 14-23/09/2026</a:t>
            </a:r>
          </a:p>
        </p:txBody>
      </p:sp>
      <p:sp>
        <p:nvSpPr>
          <p:cNvPr id="7" name="Slide Number Placeholder 6"/>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735364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it-IT"/>
              <a:t>Antonio Capone</a:t>
            </a:r>
            <a:endParaRPr lang="en-US"/>
          </a:p>
        </p:txBody>
      </p:sp>
      <p:sp>
        <p:nvSpPr>
          <p:cNvPr id="8" name="Footer Placeholder 7"/>
          <p:cNvSpPr>
            <a:spLocks noGrp="1"/>
          </p:cNvSpPr>
          <p:nvPr>
            <p:ph type="ftr" sz="quarter" idx="11"/>
          </p:nvPr>
        </p:nvSpPr>
        <p:spPr/>
        <p:txBody>
          <a:bodyPr/>
          <a:lstStyle/>
          <a:p>
            <a:r>
              <a:rPr lang="en-US"/>
              <a:t>CENA-2026, 1st China-Europe Neutrino Astronomy summer school - Chengdu 14-23/09/2026</a:t>
            </a:r>
          </a:p>
        </p:txBody>
      </p:sp>
      <p:sp>
        <p:nvSpPr>
          <p:cNvPr id="9" name="Slide Number Placeholder 8"/>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3503711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it-IT"/>
              <a:t>Antonio Capone</a:t>
            </a:r>
            <a:endParaRPr lang="en-US"/>
          </a:p>
        </p:txBody>
      </p:sp>
      <p:sp>
        <p:nvSpPr>
          <p:cNvPr id="4" name="Footer Placeholder 3"/>
          <p:cNvSpPr>
            <a:spLocks noGrp="1"/>
          </p:cNvSpPr>
          <p:nvPr>
            <p:ph type="ftr" sz="quarter" idx="11"/>
          </p:nvPr>
        </p:nvSpPr>
        <p:spPr/>
        <p:txBody>
          <a:bodyPr/>
          <a:lstStyle/>
          <a:p>
            <a:r>
              <a:rPr lang="en-US"/>
              <a:t>CENA-2026, 1st China-Europe Neutrino Astronomy summer school - Chengdu 14-23/09/2026</a:t>
            </a:r>
          </a:p>
        </p:txBody>
      </p:sp>
      <p:sp>
        <p:nvSpPr>
          <p:cNvPr id="5" name="Slide Number Placeholder 4"/>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26061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it-IT"/>
              <a:t>Antonio Capone</a:t>
            </a:r>
            <a:endParaRPr lang="en-US"/>
          </a:p>
        </p:txBody>
      </p:sp>
      <p:sp>
        <p:nvSpPr>
          <p:cNvPr id="3" name="Footer Placeholder 2"/>
          <p:cNvSpPr>
            <a:spLocks noGrp="1"/>
          </p:cNvSpPr>
          <p:nvPr>
            <p:ph type="ftr" sz="quarter" idx="11"/>
          </p:nvPr>
        </p:nvSpPr>
        <p:spPr/>
        <p:txBody>
          <a:bodyPr/>
          <a:lstStyle/>
          <a:p>
            <a:r>
              <a:rPr lang="en-US"/>
              <a:t>CENA-2026, 1st China-Europe Neutrino Astronomy summer school - Chengdu 14-23/09/2026</a:t>
            </a:r>
          </a:p>
        </p:txBody>
      </p:sp>
      <p:sp>
        <p:nvSpPr>
          <p:cNvPr id="4" name="Slide Number Placeholder 3"/>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93848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it-IT"/>
              <a:t>Antonio Capone</a:t>
            </a:r>
            <a:endParaRPr lang="en-US"/>
          </a:p>
        </p:txBody>
      </p:sp>
      <p:sp>
        <p:nvSpPr>
          <p:cNvPr id="6" name="Footer Placeholder 5"/>
          <p:cNvSpPr>
            <a:spLocks noGrp="1"/>
          </p:cNvSpPr>
          <p:nvPr>
            <p:ph type="ftr" sz="quarter" idx="11"/>
          </p:nvPr>
        </p:nvSpPr>
        <p:spPr/>
        <p:txBody>
          <a:bodyPr/>
          <a:lstStyle/>
          <a:p>
            <a:r>
              <a:rPr lang="en-US"/>
              <a:t>CENA-2026, 1st China-Europe Neutrino Astronomy summer school - Chengdu 14-23/09/2026</a:t>
            </a:r>
          </a:p>
        </p:txBody>
      </p:sp>
      <p:sp>
        <p:nvSpPr>
          <p:cNvPr id="7" name="Slide Number Placeholder 6"/>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3320680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it-IT"/>
              <a:t>Antonio Capone</a:t>
            </a:r>
            <a:endParaRPr lang="en-US"/>
          </a:p>
        </p:txBody>
      </p:sp>
      <p:sp>
        <p:nvSpPr>
          <p:cNvPr id="6" name="Footer Placeholder 5"/>
          <p:cNvSpPr>
            <a:spLocks noGrp="1"/>
          </p:cNvSpPr>
          <p:nvPr>
            <p:ph type="ftr" sz="quarter" idx="11"/>
          </p:nvPr>
        </p:nvSpPr>
        <p:spPr/>
        <p:txBody>
          <a:bodyPr/>
          <a:lstStyle/>
          <a:p>
            <a:r>
              <a:rPr lang="en-US"/>
              <a:t>CENA-2026, 1st China-Europe Neutrino Astronomy summer school - Chengdu 14-23/09/2026</a:t>
            </a:r>
          </a:p>
        </p:txBody>
      </p:sp>
      <p:sp>
        <p:nvSpPr>
          <p:cNvPr id="7" name="Slide Number Placeholder 6"/>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508998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2766956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‹N›</a:t>
            </a:fld>
            <a:endParaRPr lang="en-US"/>
          </a:p>
        </p:txBody>
      </p:sp>
    </p:spTree>
    <p:extLst>
      <p:ext uri="{BB962C8B-B14F-4D97-AF65-F5344CB8AC3E}">
        <p14:creationId xmlns:p14="http://schemas.microsoft.com/office/powerpoint/2010/main" val="3232804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Date Placeholder 3">
            <a:extLst>
              <a:ext uri="{FF2B5EF4-FFF2-40B4-BE49-F238E27FC236}">
                <a16:creationId xmlns:a16="http://schemas.microsoft.com/office/drawing/2014/main" id="{6C58520B-5766-FC4B-B744-8ED565144FAB}"/>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8" name="Footer Placeholder 4">
            <a:extLst>
              <a:ext uri="{FF2B5EF4-FFF2-40B4-BE49-F238E27FC236}">
                <a16:creationId xmlns:a16="http://schemas.microsoft.com/office/drawing/2014/main" id="{6B252F74-F158-A7E8-7696-27A704707AA6}"/>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9" name="Slide Number Placeholder 5">
            <a:extLst>
              <a:ext uri="{FF2B5EF4-FFF2-40B4-BE49-F238E27FC236}">
                <a16:creationId xmlns:a16="http://schemas.microsoft.com/office/drawing/2014/main" id="{9E486E62-3EB8-3CC4-DA79-EB109A1CAF51}"/>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B2D2133-BC37-6027-FFFE-88EB3813F93A}"/>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8" name="Footer Placeholder 4">
            <a:extLst>
              <a:ext uri="{FF2B5EF4-FFF2-40B4-BE49-F238E27FC236}">
                <a16:creationId xmlns:a16="http://schemas.microsoft.com/office/drawing/2014/main" id="{BE2253EA-FDC0-FBD0-9A7E-E30ED80412CA}"/>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9" name="Slide Number Placeholder 5">
            <a:extLst>
              <a:ext uri="{FF2B5EF4-FFF2-40B4-BE49-F238E27FC236}">
                <a16:creationId xmlns:a16="http://schemas.microsoft.com/office/drawing/2014/main" id="{5744892D-51EB-BC45-D50D-404F8D2D41FF}"/>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9E7198F7-87F5-E139-25DD-CBE4D291CBEB}"/>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8" name="Footer Placeholder 4">
            <a:extLst>
              <a:ext uri="{FF2B5EF4-FFF2-40B4-BE49-F238E27FC236}">
                <a16:creationId xmlns:a16="http://schemas.microsoft.com/office/drawing/2014/main" id="{4C268810-9DF8-EA57-9291-67F54D8A6B2B}"/>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9" name="Slide Number Placeholder 5">
            <a:extLst>
              <a:ext uri="{FF2B5EF4-FFF2-40B4-BE49-F238E27FC236}">
                <a16:creationId xmlns:a16="http://schemas.microsoft.com/office/drawing/2014/main" id="{0FAE9DEC-9547-C4CA-76A9-1C566D72407F}"/>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12E8D20F-1C12-2B5C-D46B-3E545BD1ADDA}"/>
              </a:ext>
            </a:extLst>
          </p:cNvPr>
          <p:cNvSpPr>
            <a:spLocks noGrp="1"/>
          </p:cNvSpPr>
          <p:nvPr>
            <p:ph type="dt" sz="half" idx="10"/>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9" name="Footer Placeholder 4">
            <a:extLst>
              <a:ext uri="{FF2B5EF4-FFF2-40B4-BE49-F238E27FC236}">
                <a16:creationId xmlns:a16="http://schemas.microsoft.com/office/drawing/2014/main" id="{EC022520-2D3D-7B81-2352-59E265B46A9C}"/>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10" name="Slide Number Placeholder 5">
            <a:extLst>
              <a:ext uri="{FF2B5EF4-FFF2-40B4-BE49-F238E27FC236}">
                <a16:creationId xmlns:a16="http://schemas.microsoft.com/office/drawing/2014/main" id="{C24960EE-F742-6D72-AEB0-7D1CB79EDBC6}"/>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2D4C496E-79C5-13F6-4DD2-02586DAE70C9}"/>
              </a:ext>
            </a:extLst>
          </p:cNvPr>
          <p:cNvSpPr>
            <a:spLocks noGrp="1"/>
          </p:cNvSpPr>
          <p:nvPr>
            <p:ph type="dt" sz="half" idx="10"/>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11" name="Footer Placeholder 4">
            <a:extLst>
              <a:ext uri="{FF2B5EF4-FFF2-40B4-BE49-F238E27FC236}">
                <a16:creationId xmlns:a16="http://schemas.microsoft.com/office/drawing/2014/main" id="{D4EEFE7E-1333-DFC6-CF22-56A2F0C275B2}"/>
              </a:ext>
            </a:extLst>
          </p:cNvPr>
          <p:cNvSpPr>
            <a:spLocks noGrp="1"/>
          </p:cNvSpPr>
          <p:nvPr>
            <p:ph type="ftr" sz="quarter" idx="11"/>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12" name="Slide Number Placeholder 5">
            <a:extLst>
              <a:ext uri="{FF2B5EF4-FFF2-40B4-BE49-F238E27FC236}">
                <a16:creationId xmlns:a16="http://schemas.microsoft.com/office/drawing/2014/main" id="{557008FA-20F3-1A31-543B-E1E60D9A71CA}"/>
              </a:ext>
            </a:extLst>
          </p:cNvPr>
          <p:cNvSpPr>
            <a:spLocks noGrp="1"/>
          </p:cNvSpPr>
          <p:nvPr>
            <p:ph type="sldNum" sz="quarter" idx="12"/>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CE7967C9-76D3-8AD0-3D28-C303F60C3224}"/>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7" name="Footer Placeholder 4">
            <a:extLst>
              <a:ext uri="{FF2B5EF4-FFF2-40B4-BE49-F238E27FC236}">
                <a16:creationId xmlns:a16="http://schemas.microsoft.com/office/drawing/2014/main" id="{A0205041-43B8-481C-C509-1F9E023EDF80}"/>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8" name="Slide Number Placeholder 5">
            <a:extLst>
              <a:ext uri="{FF2B5EF4-FFF2-40B4-BE49-F238E27FC236}">
                <a16:creationId xmlns:a16="http://schemas.microsoft.com/office/drawing/2014/main" id="{A6AAEB15-D933-BC56-855B-EB5692F36A64}"/>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900C5BC6-4918-3B21-3F1B-51BD70A302ED}"/>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6" name="Footer Placeholder 4">
            <a:extLst>
              <a:ext uri="{FF2B5EF4-FFF2-40B4-BE49-F238E27FC236}">
                <a16:creationId xmlns:a16="http://schemas.microsoft.com/office/drawing/2014/main" id="{F27E83F4-13D2-3DE4-EBEF-C4915FB617BA}"/>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7" name="Slide Number Placeholder 5">
            <a:extLst>
              <a:ext uri="{FF2B5EF4-FFF2-40B4-BE49-F238E27FC236}">
                <a16:creationId xmlns:a16="http://schemas.microsoft.com/office/drawing/2014/main" id="{F7DC0BD1-0AF4-4C2B-68ED-1184104EA8FC}"/>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3">
            <a:extLst>
              <a:ext uri="{FF2B5EF4-FFF2-40B4-BE49-F238E27FC236}">
                <a16:creationId xmlns:a16="http://schemas.microsoft.com/office/drawing/2014/main" id="{D4E1927C-18BC-DF8D-2C1F-3FF9498D42E7}"/>
              </a:ext>
            </a:extLst>
          </p:cNvPr>
          <p:cNvSpPr>
            <a:spLocks noGrp="1"/>
          </p:cNvSpPr>
          <p:nvPr>
            <p:ph type="dt" sz="half" idx="10"/>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9" name="Footer Placeholder 4">
            <a:extLst>
              <a:ext uri="{FF2B5EF4-FFF2-40B4-BE49-F238E27FC236}">
                <a16:creationId xmlns:a16="http://schemas.microsoft.com/office/drawing/2014/main" id="{22AF51F7-24D8-EFEE-BB17-56BBABF57C79}"/>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10" name="Slide Number Placeholder 5">
            <a:extLst>
              <a:ext uri="{FF2B5EF4-FFF2-40B4-BE49-F238E27FC236}">
                <a16:creationId xmlns:a16="http://schemas.microsoft.com/office/drawing/2014/main" id="{A069ABDC-0DEE-210B-E8CF-0E5C70498699}"/>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3">
            <a:extLst>
              <a:ext uri="{FF2B5EF4-FFF2-40B4-BE49-F238E27FC236}">
                <a16:creationId xmlns:a16="http://schemas.microsoft.com/office/drawing/2014/main" id="{F6894630-E550-AF22-C2DB-F777D0676400}"/>
              </a:ext>
            </a:extLst>
          </p:cNvPr>
          <p:cNvSpPr>
            <a:spLocks noGrp="1"/>
          </p:cNvSpPr>
          <p:nvPr>
            <p:ph type="dt" sz="half" idx="10"/>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9" name="Footer Placeholder 4">
            <a:extLst>
              <a:ext uri="{FF2B5EF4-FFF2-40B4-BE49-F238E27FC236}">
                <a16:creationId xmlns:a16="http://schemas.microsoft.com/office/drawing/2014/main" id="{92EBCC79-198F-2471-8E62-F6007BBDF807}"/>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10" name="Slide Number Placeholder 5">
            <a:extLst>
              <a:ext uri="{FF2B5EF4-FFF2-40B4-BE49-F238E27FC236}">
                <a16:creationId xmlns:a16="http://schemas.microsoft.com/office/drawing/2014/main" id="{65F007EF-30CD-8FFB-D941-6D6DB4FC25A5}"/>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65FC14D-9A5C-90FC-7FD6-E1B13834AAC3}"/>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8" name="Footer Placeholder 4">
            <a:extLst>
              <a:ext uri="{FF2B5EF4-FFF2-40B4-BE49-F238E27FC236}">
                <a16:creationId xmlns:a16="http://schemas.microsoft.com/office/drawing/2014/main" id="{8623F69C-4966-3B3A-4446-2E58EBB7BB56}"/>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9" name="Slide Number Placeholder 5">
            <a:extLst>
              <a:ext uri="{FF2B5EF4-FFF2-40B4-BE49-F238E27FC236}">
                <a16:creationId xmlns:a16="http://schemas.microsoft.com/office/drawing/2014/main" id="{561DA2D6-8642-8A36-11CE-1A8D9B036B7D}"/>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95BC591-FF60-D713-3204-A6C3F91A705F}"/>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8" name="Footer Placeholder 4">
            <a:extLst>
              <a:ext uri="{FF2B5EF4-FFF2-40B4-BE49-F238E27FC236}">
                <a16:creationId xmlns:a16="http://schemas.microsoft.com/office/drawing/2014/main" id="{4D9E576D-6842-21C8-FF0E-12151549781E}"/>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9" name="Slide Number Placeholder 5">
            <a:extLst>
              <a:ext uri="{FF2B5EF4-FFF2-40B4-BE49-F238E27FC236}">
                <a16:creationId xmlns:a16="http://schemas.microsoft.com/office/drawing/2014/main" id="{8150A92E-712A-8909-E3C1-F3E921E2E9DC}"/>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Date Placeholder 3">
            <a:extLst>
              <a:ext uri="{FF2B5EF4-FFF2-40B4-BE49-F238E27FC236}">
                <a16:creationId xmlns:a16="http://schemas.microsoft.com/office/drawing/2014/main" id="{9A3EAB2A-8FF7-4B72-8435-E5AE835DA584}"/>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8" name="Footer Placeholder 4">
            <a:extLst>
              <a:ext uri="{FF2B5EF4-FFF2-40B4-BE49-F238E27FC236}">
                <a16:creationId xmlns:a16="http://schemas.microsoft.com/office/drawing/2014/main" id="{C6122C7D-1D25-6E93-37B7-EF305B30B014}"/>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9" name="Slide Number Placeholder 5">
            <a:extLst>
              <a:ext uri="{FF2B5EF4-FFF2-40B4-BE49-F238E27FC236}">
                <a16:creationId xmlns:a16="http://schemas.microsoft.com/office/drawing/2014/main" id="{29915DCE-4240-9E27-79E0-9199FF108862}"/>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1021DF1-555A-A5A4-1D1B-CFB15962E56F}"/>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8" name="Footer Placeholder 4">
            <a:extLst>
              <a:ext uri="{FF2B5EF4-FFF2-40B4-BE49-F238E27FC236}">
                <a16:creationId xmlns:a16="http://schemas.microsoft.com/office/drawing/2014/main" id="{676AC52A-EA43-6724-020C-E3E65C5D25B6}"/>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9" name="Slide Number Placeholder 5">
            <a:extLst>
              <a:ext uri="{FF2B5EF4-FFF2-40B4-BE49-F238E27FC236}">
                <a16:creationId xmlns:a16="http://schemas.microsoft.com/office/drawing/2014/main" id="{889AFD97-AF44-8E59-9FD0-56CF52821025}"/>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5136047E-662D-50A0-A26A-FDEAE483A8E2}"/>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8" name="Footer Placeholder 4">
            <a:extLst>
              <a:ext uri="{FF2B5EF4-FFF2-40B4-BE49-F238E27FC236}">
                <a16:creationId xmlns:a16="http://schemas.microsoft.com/office/drawing/2014/main" id="{000B78E6-7E44-8B60-6E95-BF4DA432DE05}"/>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9" name="Slide Number Placeholder 5">
            <a:extLst>
              <a:ext uri="{FF2B5EF4-FFF2-40B4-BE49-F238E27FC236}">
                <a16:creationId xmlns:a16="http://schemas.microsoft.com/office/drawing/2014/main" id="{180BC200-28F0-5D70-F208-DF3CB3D07B22}"/>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133350" y="6630988"/>
            <a:ext cx="1227137" cy="219075"/>
          </a:xfrm>
          <a:prstGeom prst="rect">
            <a:avLst/>
          </a:prstGeom>
        </p:spPr>
        <p:txBody>
          <a:bodyPr/>
          <a:lstStyle>
            <a:lvl1pPr>
              <a:defRPr/>
            </a:lvl1pPr>
          </a:lstStyle>
          <a:p>
            <a:pPr>
              <a:defRPr/>
            </a:pPr>
            <a:r>
              <a:rPr lang="it-IT">
                <a:latin typeface="Calibri"/>
              </a:rPr>
              <a:t>Antonio Capone</a:t>
            </a:r>
            <a:endParaRPr lang="en-US" dirty="0">
              <a:latin typeface="Calibri"/>
            </a:endParaRPr>
          </a:p>
        </p:txBody>
      </p:sp>
      <p:sp>
        <p:nvSpPr>
          <p:cNvPr id="6" name="Footer Placeholder 4"/>
          <p:cNvSpPr>
            <a:spLocks noGrp="1"/>
          </p:cNvSpPr>
          <p:nvPr>
            <p:ph type="ftr" sz="quarter" idx="11"/>
          </p:nvPr>
        </p:nvSpPr>
        <p:spPr>
          <a:xfrm>
            <a:off x="2147299" y="6630988"/>
            <a:ext cx="5636214" cy="219075"/>
          </a:xfrm>
          <a:prstGeom prst="rect">
            <a:avLst/>
          </a:prstGeom>
        </p:spPr>
        <p:txBody>
          <a:bodyPr/>
          <a:lstStyle>
            <a:lvl1pPr>
              <a:defRPr/>
            </a:lvl1pPr>
          </a:lstStyle>
          <a:p>
            <a:pPr>
              <a:defRPr/>
            </a:pPr>
            <a:r>
              <a:rPr lang="en-US">
                <a:latin typeface="Calibri"/>
              </a:rPr>
              <a:t>CENA-2026, 1st China-Europe Neutrino Astronomy summer school - Chengdu 14-23/09/2026</a:t>
            </a:r>
          </a:p>
        </p:txBody>
      </p:sp>
      <p:sp>
        <p:nvSpPr>
          <p:cNvPr id="7" name="Slide Number Placeholder 5"/>
          <p:cNvSpPr>
            <a:spLocks noGrp="1"/>
          </p:cNvSpPr>
          <p:nvPr>
            <p:ph type="sldNum" sz="quarter" idx="12"/>
          </p:nvPr>
        </p:nvSpPr>
        <p:spPr>
          <a:xfrm>
            <a:off x="8280400" y="6630988"/>
            <a:ext cx="719138" cy="219075"/>
          </a:xfrm>
          <a:prstGeom prst="rect">
            <a:avLst/>
          </a:prstGeom>
        </p:spPr>
        <p:txBody>
          <a:bodyPr/>
          <a:lstStyle>
            <a:lvl1pPr>
              <a:defRPr/>
            </a:lvl1pPr>
          </a:lstStyle>
          <a:p>
            <a:pPr>
              <a:defRPr/>
            </a:pPr>
            <a:fld id="{87129A0D-6C6B-4443-B86C-70B097C26C99}" type="slidenum">
              <a:rPr lang="en-US">
                <a:latin typeface="Calibri"/>
              </a:rPr>
              <a:pPr>
                <a:defRPr/>
              </a:pPr>
              <a:t>‹N›</a:t>
            </a:fld>
            <a:endParaRPr lang="en-US">
              <a:latin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3">
            <a:extLst>
              <a:ext uri="{FF2B5EF4-FFF2-40B4-BE49-F238E27FC236}">
                <a16:creationId xmlns:a16="http://schemas.microsoft.com/office/drawing/2014/main" id="{BFC14775-1CDC-3186-BCE1-78F0E1796E1F}"/>
              </a:ext>
            </a:extLst>
          </p:cNvPr>
          <p:cNvSpPr>
            <a:spLocks noGrp="1"/>
          </p:cNvSpPr>
          <p:nvPr>
            <p:ph type="dt" sz="half" idx="10"/>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14" name="Footer Placeholder 4">
            <a:extLst>
              <a:ext uri="{FF2B5EF4-FFF2-40B4-BE49-F238E27FC236}">
                <a16:creationId xmlns:a16="http://schemas.microsoft.com/office/drawing/2014/main" id="{63EFB0C5-983E-44F7-5603-DFAD9A921E40}"/>
              </a:ext>
            </a:extLst>
          </p:cNvPr>
          <p:cNvSpPr>
            <a:spLocks noGrp="1"/>
          </p:cNvSpPr>
          <p:nvPr>
            <p:ph type="ftr" sz="quarter" idx="11"/>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15" name="Slide Number Placeholder 5">
            <a:extLst>
              <a:ext uri="{FF2B5EF4-FFF2-40B4-BE49-F238E27FC236}">
                <a16:creationId xmlns:a16="http://schemas.microsoft.com/office/drawing/2014/main" id="{CC224B79-BE9C-9AF4-E7A2-1749985627A0}"/>
              </a:ext>
            </a:extLst>
          </p:cNvPr>
          <p:cNvSpPr>
            <a:spLocks noGrp="1"/>
          </p:cNvSpPr>
          <p:nvPr>
            <p:ph type="sldNum" sz="quarter" idx="12"/>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264E6AFD-F68E-C9E6-B0C5-CF1BADD8C16B}"/>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7" name="Footer Placeholder 4">
            <a:extLst>
              <a:ext uri="{FF2B5EF4-FFF2-40B4-BE49-F238E27FC236}">
                <a16:creationId xmlns:a16="http://schemas.microsoft.com/office/drawing/2014/main" id="{DB47A316-614C-0FC0-9E89-2F459AD1A2D0}"/>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8" name="Slide Number Placeholder 5">
            <a:extLst>
              <a:ext uri="{FF2B5EF4-FFF2-40B4-BE49-F238E27FC236}">
                <a16:creationId xmlns:a16="http://schemas.microsoft.com/office/drawing/2014/main" id="{765C9114-B238-F659-0430-3789F699238B}"/>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D7E0C3B8-4422-05E4-E392-425A68E3F0C4}"/>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6" name="Footer Placeholder 4">
            <a:extLst>
              <a:ext uri="{FF2B5EF4-FFF2-40B4-BE49-F238E27FC236}">
                <a16:creationId xmlns:a16="http://schemas.microsoft.com/office/drawing/2014/main" id="{75EFA892-982C-EF1B-0D0A-3BF0E2F60E78}"/>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7" name="Slide Number Placeholder 5">
            <a:extLst>
              <a:ext uri="{FF2B5EF4-FFF2-40B4-BE49-F238E27FC236}">
                <a16:creationId xmlns:a16="http://schemas.microsoft.com/office/drawing/2014/main" id="{15ACEF0E-11F5-9667-57A3-57A577D9F203}"/>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133350" y="6630988"/>
            <a:ext cx="2278063" cy="219075"/>
          </a:xfrm>
          <a:prstGeom prst="rect">
            <a:avLst/>
          </a:prstGeom>
        </p:spPr>
        <p:txBody>
          <a:bodyPr/>
          <a:lstStyle>
            <a:lvl1pPr>
              <a:defRPr/>
            </a:lvl1pPr>
          </a:lstStyle>
          <a:p>
            <a:pPr>
              <a:defRPr/>
            </a:pPr>
            <a:r>
              <a:rPr lang="it-IT">
                <a:latin typeface="Calibri"/>
              </a:rPr>
              <a:t>Antonio Capone</a:t>
            </a:r>
            <a:endParaRPr lang="en-US" dirty="0">
              <a:latin typeface="Calibri"/>
            </a:endParaRPr>
          </a:p>
        </p:txBody>
      </p:sp>
      <p:sp>
        <p:nvSpPr>
          <p:cNvPr id="6" name="Footer Placeholder 4"/>
          <p:cNvSpPr>
            <a:spLocks noGrp="1"/>
          </p:cNvSpPr>
          <p:nvPr>
            <p:ph type="ftr" sz="quarter" idx="11"/>
          </p:nvPr>
        </p:nvSpPr>
        <p:spPr>
          <a:xfrm>
            <a:off x="2944813" y="6630988"/>
            <a:ext cx="4838700" cy="219075"/>
          </a:xfrm>
          <a:prstGeom prst="rect">
            <a:avLst/>
          </a:prstGeom>
        </p:spPr>
        <p:txBody>
          <a:bodyPr/>
          <a:lstStyle>
            <a:lvl1pPr>
              <a:defRPr/>
            </a:lvl1pPr>
          </a:lstStyle>
          <a:p>
            <a:pPr>
              <a:defRPr/>
            </a:pPr>
            <a:r>
              <a:rPr lang="en-US">
                <a:latin typeface="Calibri"/>
              </a:rPr>
              <a:t>CENA-2026, 1st China-Europe Neutrino Astronomy summer school - Chengdu 14-23/09/2026</a:t>
            </a:r>
          </a:p>
        </p:txBody>
      </p:sp>
      <p:sp>
        <p:nvSpPr>
          <p:cNvPr id="7" name="Slide Number Placeholder 5"/>
          <p:cNvSpPr>
            <a:spLocks noGrp="1"/>
          </p:cNvSpPr>
          <p:nvPr>
            <p:ph type="sldNum" sz="quarter" idx="12"/>
          </p:nvPr>
        </p:nvSpPr>
        <p:spPr>
          <a:xfrm>
            <a:off x="8280400" y="6630988"/>
            <a:ext cx="719138" cy="219075"/>
          </a:xfrm>
          <a:prstGeom prst="rect">
            <a:avLst/>
          </a:prstGeom>
        </p:spPr>
        <p:txBody>
          <a:bodyPr/>
          <a:lstStyle>
            <a:lvl1pPr>
              <a:defRPr/>
            </a:lvl1pPr>
          </a:lstStyle>
          <a:p>
            <a:pPr>
              <a:defRPr/>
            </a:pPr>
            <a:fld id="{358BA29D-ADF9-42A3-A51E-1259523A4230}" type="slidenum">
              <a:rPr lang="en-US">
                <a:latin typeface="Calibri"/>
              </a:rPr>
              <a:pPr>
                <a:defRPr/>
              </a:pPr>
              <a:t>‹N›</a:t>
            </a:fld>
            <a:endParaRPr lang="en-US">
              <a:latin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133350" y="6630988"/>
            <a:ext cx="2278063" cy="219075"/>
          </a:xfrm>
          <a:prstGeom prst="rect">
            <a:avLst/>
          </a:prstGeom>
        </p:spPr>
        <p:txBody>
          <a:bodyPr/>
          <a:lstStyle>
            <a:lvl1pPr>
              <a:defRPr/>
            </a:lvl1pPr>
          </a:lstStyle>
          <a:p>
            <a:pPr>
              <a:defRPr/>
            </a:pPr>
            <a:r>
              <a:rPr lang="it-IT">
                <a:latin typeface="Calibri"/>
              </a:rPr>
              <a:t>Antonio Capone</a:t>
            </a:r>
            <a:endParaRPr lang="en-US" dirty="0">
              <a:latin typeface="Calibri"/>
            </a:endParaRPr>
          </a:p>
        </p:txBody>
      </p:sp>
      <p:sp>
        <p:nvSpPr>
          <p:cNvPr id="6" name="Footer Placeholder 4"/>
          <p:cNvSpPr>
            <a:spLocks noGrp="1"/>
          </p:cNvSpPr>
          <p:nvPr>
            <p:ph type="ftr" sz="quarter" idx="11"/>
          </p:nvPr>
        </p:nvSpPr>
        <p:spPr>
          <a:xfrm>
            <a:off x="2944813" y="6630988"/>
            <a:ext cx="4838700" cy="219075"/>
          </a:xfrm>
          <a:prstGeom prst="rect">
            <a:avLst/>
          </a:prstGeom>
        </p:spPr>
        <p:txBody>
          <a:bodyPr/>
          <a:lstStyle>
            <a:lvl1pPr>
              <a:defRPr/>
            </a:lvl1pPr>
          </a:lstStyle>
          <a:p>
            <a:pPr>
              <a:defRPr/>
            </a:pPr>
            <a:r>
              <a:rPr lang="en-US">
                <a:latin typeface="Calibri"/>
              </a:rPr>
              <a:t>CENA-2026, 1st China-Europe Neutrino Astronomy summer school - Chengdu 14-23/09/2026</a:t>
            </a:r>
          </a:p>
        </p:txBody>
      </p:sp>
      <p:sp>
        <p:nvSpPr>
          <p:cNvPr id="7" name="Slide Number Placeholder 5"/>
          <p:cNvSpPr>
            <a:spLocks noGrp="1"/>
          </p:cNvSpPr>
          <p:nvPr>
            <p:ph type="sldNum" sz="quarter" idx="12"/>
          </p:nvPr>
        </p:nvSpPr>
        <p:spPr>
          <a:xfrm>
            <a:off x="8280400" y="6630988"/>
            <a:ext cx="719138" cy="219075"/>
          </a:xfrm>
          <a:prstGeom prst="rect">
            <a:avLst/>
          </a:prstGeom>
        </p:spPr>
        <p:txBody>
          <a:bodyPr/>
          <a:lstStyle>
            <a:lvl1pPr>
              <a:defRPr/>
            </a:lvl1pPr>
          </a:lstStyle>
          <a:p>
            <a:pPr>
              <a:defRPr/>
            </a:pPr>
            <a:fld id="{28012436-5AED-4E9C-9E89-39CD6B0F1BA0}" type="slidenum">
              <a:rPr lang="en-US">
                <a:latin typeface="Calibri"/>
              </a:rPr>
              <a:pPr>
                <a:defRPr/>
              </a:pPr>
              <a:t>‹N›</a:t>
            </a:fld>
            <a:endParaRPr lang="en-US">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33350" y="6630988"/>
            <a:ext cx="2278063" cy="219075"/>
          </a:xfrm>
          <a:prstGeom prst="rect">
            <a:avLst/>
          </a:prstGeom>
        </p:spPr>
        <p:txBody>
          <a:bodyPr/>
          <a:lstStyle>
            <a:lvl1pPr>
              <a:defRPr/>
            </a:lvl1pPr>
          </a:lstStyle>
          <a:p>
            <a:pPr>
              <a:defRPr/>
            </a:pPr>
            <a:r>
              <a:rPr lang="it-IT">
                <a:latin typeface="Calibri"/>
              </a:rPr>
              <a:t>Antonio Capone</a:t>
            </a:r>
            <a:endParaRPr lang="en-US" dirty="0">
              <a:latin typeface="Calibri"/>
            </a:endParaRPr>
          </a:p>
        </p:txBody>
      </p:sp>
      <p:sp>
        <p:nvSpPr>
          <p:cNvPr id="5" name="Footer Placeholder 4"/>
          <p:cNvSpPr>
            <a:spLocks noGrp="1"/>
          </p:cNvSpPr>
          <p:nvPr>
            <p:ph type="ftr" sz="quarter" idx="11"/>
          </p:nvPr>
        </p:nvSpPr>
        <p:spPr>
          <a:xfrm>
            <a:off x="2944813" y="6630988"/>
            <a:ext cx="4838700" cy="219075"/>
          </a:xfrm>
          <a:prstGeom prst="rect">
            <a:avLst/>
          </a:prstGeom>
        </p:spPr>
        <p:txBody>
          <a:bodyPr/>
          <a:lstStyle>
            <a:lvl1pPr>
              <a:defRPr/>
            </a:lvl1pPr>
          </a:lstStyle>
          <a:p>
            <a:pPr>
              <a:defRPr/>
            </a:pPr>
            <a:r>
              <a:rPr lang="en-US">
                <a:latin typeface="Calibri"/>
              </a:rPr>
              <a:t>CENA-2026, 1st China-Europe Neutrino Astronomy summer school - Chengdu 14-23/09/2026</a:t>
            </a:r>
          </a:p>
        </p:txBody>
      </p:sp>
      <p:sp>
        <p:nvSpPr>
          <p:cNvPr id="6" name="Slide Number Placeholder 5"/>
          <p:cNvSpPr>
            <a:spLocks noGrp="1"/>
          </p:cNvSpPr>
          <p:nvPr>
            <p:ph type="sldNum" sz="quarter" idx="12"/>
          </p:nvPr>
        </p:nvSpPr>
        <p:spPr>
          <a:xfrm>
            <a:off x="8280400" y="6630988"/>
            <a:ext cx="719138" cy="219075"/>
          </a:xfrm>
          <a:prstGeom prst="rect">
            <a:avLst/>
          </a:prstGeom>
        </p:spPr>
        <p:txBody>
          <a:bodyPr/>
          <a:lstStyle>
            <a:lvl1pPr>
              <a:defRPr/>
            </a:lvl1pPr>
          </a:lstStyle>
          <a:p>
            <a:pPr>
              <a:defRPr/>
            </a:pPr>
            <a:fld id="{E26FF0C5-543D-4E82-841F-1B38BB669D56}" type="slidenum">
              <a:rPr lang="en-US">
                <a:latin typeface="Calibri"/>
              </a:rPr>
              <a:pPr>
                <a:defRPr/>
              </a:pPr>
              <a:t>‹N›</a:t>
            </a:fld>
            <a:endParaRPr lang="en-US">
              <a:latin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33350" y="6630988"/>
            <a:ext cx="2278063" cy="219075"/>
          </a:xfrm>
          <a:prstGeom prst="rect">
            <a:avLst/>
          </a:prstGeom>
        </p:spPr>
        <p:txBody>
          <a:bodyPr/>
          <a:lstStyle>
            <a:lvl1pPr>
              <a:defRPr/>
            </a:lvl1pPr>
          </a:lstStyle>
          <a:p>
            <a:pPr>
              <a:defRPr/>
            </a:pPr>
            <a:r>
              <a:rPr lang="it-IT">
                <a:latin typeface="Calibri"/>
              </a:rPr>
              <a:t>Antonio Capone</a:t>
            </a:r>
            <a:endParaRPr lang="en-US" dirty="0">
              <a:latin typeface="Calibri"/>
            </a:endParaRPr>
          </a:p>
        </p:txBody>
      </p:sp>
      <p:sp>
        <p:nvSpPr>
          <p:cNvPr id="5" name="Footer Placeholder 4"/>
          <p:cNvSpPr>
            <a:spLocks noGrp="1"/>
          </p:cNvSpPr>
          <p:nvPr>
            <p:ph type="ftr" sz="quarter" idx="11"/>
          </p:nvPr>
        </p:nvSpPr>
        <p:spPr>
          <a:xfrm>
            <a:off x="2944813" y="6630988"/>
            <a:ext cx="4838700" cy="219075"/>
          </a:xfrm>
          <a:prstGeom prst="rect">
            <a:avLst/>
          </a:prstGeom>
        </p:spPr>
        <p:txBody>
          <a:bodyPr/>
          <a:lstStyle>
            <a:lvl1pPr>
              <a:defRPr/>
            </a:lvl1pPr>
          </a:lstStyle>
          <a:p>
            <a:pPr>
              <a:defRPr/>
            </a:pPr>
            <a:r>
              <a:rPr lang="en-US">
                <a:latin typeface="Calibri"/>
              </a:rPr>
              <a:t>CENA-2026, 1st China-Europe Neutrino Astronomy summer school - Chengdu 14-23/09/2026</a:t>
            </a:r>
          </a:p>
        </p:txBody>
      </p:sp>
      <p:sp>
        <p:nvSpPr>
          <p:cNvPr id="6" name="Slide Number Placeholder 5"/>
          <p:cNvSpPr>
            <a:spLocks noGrp="1"/>
          </p:cNvSpPr>
          <p:nvPr>
            <p:ph type="sldNum" sz="quarter" idx="12"/>
          </p:nvPr>
        </p:nvSpPr>
        <p:spPr>
          <a:xfrm>
            <a:off x="8280400" y="6630988"/>
            <a:ext cx="719138" cy="219075"/>
          </a:xfrm>
          <a:prstGeom prst="rect">
            <a:avLst/>
          </a:prstGeom>
        </p:spPr>
        <p:txBody>
          <a:bodyPr/>
          <a:lstStyle>
            <a:lvl1pPr>
              <a:defRPr/>
            </a:lvl1pPr>
          </a:lstStyle>
          <a:p>
            <a:pPr>
              <a:defRPr/>
            </a:pPr>
            <a:fld id="{15169E96-3FAC-4F03-B884-B08268EEECE8}" type="slidenum">
              <a:rPr lang="en-US">
                <a:latin typeface="Calibri"/>
              </a:rPr>
              <a:pPr>
                <a:defRPr/>
              </a:pPr>
              <a:t>‹N›</a:t>
            </a:fld>
            <a:endParaRPr lang="en-US">
              <a:latin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0D03622E-DD0A-E147-9F68-056056C443B7}" type="slidenum">
              <a:rPr lang="en-US"/>
              <a:pPr>
                <a:defRPr/>
              </a:pPr>
              <a:t>‹N›</a:t>
            </a:fld>
            <a:endParaRPr lang="en-US"/>
          </a:p>
        </p:txBody>
      </p:sp>
    </p:spTree>
    <p:extLst>
      <p:ext uri="{BB962C8B-B14F-4D97-AF65-F5344CB8AC3E}">
        <p14:creationId xmlns:p14="http://schemas.microsoft.com/office/powerpoint/2010/main" val="1078379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CA86BFF6-619F-1F47-9265-25F729271648}" type="slidenum">
              <a:rPr lang="en-US"/>
              <a:pPr>
                <a:defRPr/>
              </a:pPr>
              <a:t>‹N›</a:t>
            </a:fld>
            <a:endParaRPr lang="en-US"/>
          </a:p>
        </p:txBody>
      </p:sp>
    </p:spTree>
    <p:extLst>
      <p:ext uri="{BB962C8B-B14F-4D97-AF65-F5344CB8AC3E}">
        <p14:creationId xmlns:p14="http://schemas.microsoft.com/office/powerpoint/2010/main" val="1953088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9530AF2A-A699-774C-B497-71705EB47EBC}" type="slidenum">
              <a:rPr lang="en-US"/>
              <a:pPr>
                <a:defRPr/>
              </a:pPr>
              <a:t>‹N›</a:t>
            </a:fld>
            <a:endParaRPr lang="en-US"/>
          </a:p>
        </p:txBody>
      </p:sp>
    </p:spTree>
    <p:extLst>
      <p:ext uri="{BB962C8B-B14F-4D97-AF65-F5344CB8AC3E}">
        <p14:creationId xmlns:p14="http://schemas.microsoft.com/office/powerpoint/2010/main" val="41329337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7" name="Rectangle 6"/>
          <p:cNvSpPr>
            <a:spLocks noGrp="1" noChangeArrowheads="1"/>
          </p:cNvSpPr>
          <p:nvPr>
            <p:ph type="sldNum" sz="quarter" idx="12"/>
          </p:nvPr>
        </p:nvSpPr>
        <p:spPr>
          <a:ln/>
        </p:spPr>
        <p:txBody>
          <a:bodyPr/>
          <a:lstStyle>
            <a:lvl1pPr>
              <a:defRPr/>
            </a:lvl1pPr>
          </a:lstStyle>
          <a:p>
            <a:pPr>
              <a:defRPr/>
            </a:pPr>
            <a:fld id="{7E948BA4-D1BF-AE4E-8291-C53C1985223A}" type="slidenum">
              <a:rPr lang="en-US"/>
              <a:pPr>
                <a:defRPr/>
              </a:pPr>
              <a:t>‹N›</a:t>
            </a:fld>
            <a:endParaRPr lang="en-US"/>
          </a:p>
        </p:txBody>
      </p:sp>
    </p:spTree>
    <p:extLst>
      <p:ext uri="{BB962C8B-B14F-4D97-AF65-F5344CB8AC3E}">
        <p14:creationId xmlns:p14="http://schemas.microsoft.com/office/powerpoint/2010/main" val="23949076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9" name="Rectangle 6"/>
          <p:cNvSpPr>
            <a:spLocks noGrp="1" noChangeArrowheads="1"/>
          </p:cNvSpPr>
          <p:nvPr>
            <p:ph type="sldNum" sz="quarter" idx="12"/>
          </p:nvPr>
        </p:nvSpPr>
        <p:spPr>
          <a:ln/>
        </p:spPr>
        <p:txBody>
          <a:bodyPr/>
          <a:lstStyle>
            <a:lvl1pPr>
              <a:defRPr/>
            </a:lvl1pPr>
          </a:lstStyle>
          <a:p>
            <a:pPr>
              <a:defRPr/>
            </a:pPr>
            <a:fld id="{D69E32BA-8EA7-914F-8CB4-C4FF7DD93E24}" type="slidenum">
              <a:rPr lang="en-US"/>
              <a:pPr>
                <a:defRPr/>
              </a:pPr>
              <a:t>‹N›</a:t>
            </a:fld>
            <a:endParaRPr lang="en-US"/>
          </a:p>
        </p:txBody>
      </p:sp>
    </p:spTree>
    <p:extLst>
      <p:ext uri="{BB962C8B-B14F-4D97-AF65-F5344CB8AC3E}">
        <p14:creationId xmlns:p14="http://schemas.microsoft.com/office/powerpoint/2010/main" val="15542081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5" name="Rectangle 6"/>
          <p:cNvSpPr>
            <a:spLocks noGrp="1" noChangeArrowheads="1"/>
          </p:cNvSpPr>
          <p:nvPr>
            <p:ph type="sldNum" sz="quarter" idx="12"/>
          </p:nvPr>
        </p:nvSpPr>
        <p:spPr>
          <a:ln/>
        </p:spPr>
        <p:txBody>
          <a:bodyPr/>
          <a:lstStyle>
            <a:lvl1pPr>
              <a:defRPr/>
            </a:lvl1pPr>
          </a:lstStyle>
          <a:p>
            <a:pPr>
              <a:defRPr/>
            </a:pPr>
            <a:fld id="{90CFE6C9-6FBC-BB45-B449-518576D55E08}" type="slidenum">
              <a:rPr lang="en-US"/>
              <a:pPr>
                <a:defRPr/>
              </a:pPr>
              <a:t>‹N›</a:t>
            </a:fld>
            <a:endParaRPr lang="en-US"/>
          </a:p>
        </p:txBody>
      </p:sp>
    </p:spTree>
    <p:extLst>
      <p:ext uri="{BB962C8B-B14F-4D97-AF65-F5344CB8AC3E}">
        <p14:creationId xmlns:p14="http://schemas.microsoft.com/office/powerpoint/2010/main" val="24816452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4" name="Rectangle 6"/>
          <p:cNvSpPr>
            <a:spLocks noGrp="1" noChangeArrowheads="1"/>
          </p:cNvSpPr>
          <p:nvPr>
            <p:ph type="sldNum" sz="quarter" idx="12"/>
          </p:nvPr>
        </p:nvSpPr>
        <p:spPr>
          <a:ln/>
        </p:spPr>
        <p:txBody>
          <a:bodyPr/>
          <a:lstStyle>
            <a:lvl1pPr>
              <a:defRPr/>
            </a:lvl1pPr>
          </a:lstStyle>
          <a:p>
            <a:pPr>
              <a:defRPr/>
            </a:pPr>
            <a:fld id="{4743089B-86D1-A54E-9406-B8286684D8CB}" type="slidenum">
              <a:rPr lang="en-US"/>
              <a:pPr>
                <a:defRPr/>
              </a:pPr>
              <a:t>‹N›</a:t>
            </a:fld>
            <a:endParaRPr lang="en-US"/>
          </a:p>
        </p:txBody>
      </p:sp>
    </p:spTree>
    <p:extLst>
      <p:ext uri="{BB962C8B-B14F-4D97-AF65-F5344CB8AC3E}">
        <p14:creationId xmlns:p14="http://schemas.microsoft.com/office/powerpoint/2010/main" val="1357204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7" name="Rectangle 6"/>
          <p:cNvSpPr>
            <a:spLocks noGrp="1" noChangeArrowheads="1"/>
          </p:cNvSpPr>
          <p:nvPr>
            <p:ph type="sldNum" sz="quarter" idx="12"/>
          </p:nvPr>
        </p:nvSpPr>
        <p:spPr>
          <a:ln/>
        </p:spPr>
        <p:txBody>
          <a:bodyPr/>
          <a:lstStyle>
            <a:lvl1pPr>
              <a:defRPr/>
            </a:lvl1pPr>
          </a:lstStyle>
          <a:p>
            <a:pPr>
              <a:defRPr/>
            </a:pPr>
            <a:fld id="{4B59BFFC-B473-9642-8112-520D10DDED39}" type="slidenum">
              <a:rPr lang="en-US"/>
              <a:pPr>
                <a:defRPr/>
              </a:pPr>
              <a:t>‹N›</a:t>
            </a:fld>
            <a:endParaRPr lang="en-US"/>
          </a:p>
        </p:txBody>
      </p:sp>
    </p:spTree>
    <p:extLst>
      <p:ext uri="{BB962C8B-B14F-4D97-AF65-F5344CB8AC3E}">
        <p14:creationId xmlns:p14="http://schemas.microsoft.com/office/powerpoint/2010/main" val="21660667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7" name="Rectangle 6"/>
          <p:cNvSpPr>
            <a:spLocks noGrp="1" noChangeArrowheads="1"/>
          </p:cNvSpPr>
          <p:nvPr>
            <p:ph type="sldNum" sz="quarter" idx="12"/>
          </p:nvPr>
        </p:nvSpPr>
        <p:spPr>
          <a:ln/>
        </p:spPr>
        <p:txBody>
          <a:bodyPr/>
          <a:lstStyle>
            <a:lvl1pPr>
              <a:defRPr/>
            </a:lvl1pPr>
          </a:lstStyle>
          <a:p>
            <a:pPr>
              <a:defRPr/>
            </a:pPr>
            <a:fld id="{C22BF622-7953-DC42-88FA-64E75BC473FE}" type="slidenum">
              <a:rPr lang="en-US"/>
              <a:pPr>
                <a:defRPr/>
              </a:pPr>
              <a:t>‹N›</a:t>
            </a:fld>
            <a:endParaRPr lang="en-US"/>
          </a:p>
        </p:txBody>
      </p:sp>
    </p:spTree>
    <p:extLst>
      <p:ext uri="{BB962C8B-B14F-4D97-AF65-F5344CB8AC3E}">
        <p14:creationId xmlns:p14="http://schemas.microsoft.com/office/powerpoint/2010/main" val="2625592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3657A479-4B8A-8D49-A961-FED8FE11C6E7}" type="slidenum">
              <a:rPr lang="en-US"/>
              <a:pPr>
                <a:defRPr/>
              </a:pPr>
              <a:t>‹N›</a:t>
            </a:fld>
            <a:endParaRPr lang="en-US"/>
          </a:p>
        </p:txBody>
      </p:sp>
    </p:spTree>
    <p:extLst>
      <p:ext uri="{BB962C8B-B14F-4D97-AF65-F5344CB8AC3E}">
        <p14:creationId xmlns:p14="http://schemas.microsoft.com/office/powerpoint/2010/main" val="17783197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it-IT"/>
              <a:t>Antonio Capone</a:t>
            </a: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F4758135-485E-B249-A115-9B3019290324}" type="slidenum">
              <a:rPr lang="en-US"/>
              <a:pPr>
                <a:defRPr/>
              </a:pPr>
              <a:t>‹N›</a:t>
            </a:fld>
            <a:endParaRPr lang="en-US"/>
          </a:p>
        </p:txBody>
      </p:sp>
    </p:spTree>
    <p:extLst>
      <p:ext uri="{BB962C8B-B14F-4D97-AF65-F5344CB8AC3E}">
        <p14:creationId xmlns:p14="http://schemas.microsoft.com/office/powerpoint/2010/main" val="7308912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0644BF9A-8357-B642-8E53-3294186CCFAE}"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21885341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733D998F-6F1E-BA4B-86D0-A51E5C0872C9}"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31610920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E41766A6-9277-914F-AD6A-D1015C63B376}"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19984014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7" name="Rectangle 6"/>
          <p:cNvSpPr>
            <a:spLocks noGrp="1" noChangeArrowheads="1"/>
          </p:cNvSpPr>
          <p:nvPr>
            <p:ph type="sldNum" sz="quarter" idx="12"/>
          </p:nvPr>
        </p:nvSpPr>
        <p:spPr>
          <a:ln/>
        </p:spPr>
        <p:txBody>
          <a:bodyPr/>
          <a:lstStyle>
            <a:lvl1pPr>
              <a:defRPr/>
            </a:lvl1pPr>
          </a:lstStyle>
          <a:p>
            <a:pPr>
              <a:defRPr/>
            </a:pPr>
            <a:fld id="{9AB01E14-E42B-884F-9CB6-9D3491BD0D8E}"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3777205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9" name="Rectangle 6"/>
          <p:cNvSpPr>
            <a:spLocks noGrp="1" noChangeArrowheads="1"/>
          </p:cNvSpPr>
          <p:nvPr>
            <p:ph type="sldNum" sz="quarter" idx="12"/>
          </p:nvPr>
        </p:nvSpPr>
        <p:spPr>
          <a:ln/>
        </p:spPr>
        <p:txBody>
          <a:bodyPr/>
          <a:lstStyle>
            <a:lvl1pPr>
              <a:defRPr/>
            </a:lvl1pPr>
          </a:lstStyle>
          <a:p>
            <a:pPr>
              <a:defRPr/>
            </a:pPr>
            <a:fld id="{E36675B7-DCBC-FB4E-BA7C-B1D3EE89B513}"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42528540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5" name="Rectangle 6"/>
          <p:cNvSpPr>
            <a:spLocks noGrp="1" noChangeArrowheads="1"/>
          </p:cNvSpPr>
          <p:nvPr>
            <p:ph type="sldNum" sz="quarter" idx="12"/>
          </p:nvPr>
        </p:nvSpPr>
        <p:spPr>
          <a:ln/>
        </p:spPr>
        <p:txBody>
          <a:bodyPr/>
          <a:lstStyle>
            <a:lvl1pPr>
              <a:defRPr/>
            </a:lvl1pPr>
          </a:lstStyle>
          <a:p>
            <a:pPr>
              <a:defRPr/>
            </a:pPr>
            <a:fld id="{24BAB49B-4C88-F744-90FB-AC216F42DC8A}"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2080321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4" name="Rectangle 6"/>
          <p:cNvSpPr>
            <a:spLocks noGrp="1" noChangeArrowheads="1"/>
          </p:cNvSpPr>
          <p:nvPr>
            <p:ph type="sldNum" sz="quarter" idx="12"/>
          </p:nvPr>
        </p:nvSpPr>
        <p:spPr>
          <a:ln/>
        </p:spPr>
        <p:txBody>
          <a:bodyPr/>
          <a:lstStyle>
            <a:lvl1pPr>
              <a:defRPr/>
            </a:lvl1pPr>
          </a:lstStyle>
          <a:p>
            <a:pPr>
              <a:defRPr/>
            </a:pPr>
            <a:fld id="{F861EC87-6038-AA48-8911-E2BEDA3D71E4}"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32692999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7" name="Rectangle 6"/>
          <p:cNvSpPr>
            <a:spLocks noGrp="1" noChangeArrowheads="1"/>
          </p:cNvSpPr>
          <p:nvPr>
            <p:ph type="sldNum" sz="quarter" idx="12"/>
          </p:nvPr>
        </p:nvSpPr>
        <p:spPr>
          <a:ln/>
        </p:spPr>
        <p:txBody>
          <a:bodyPr/>
          <a:lstStyle>
            <a:lvl1pPr>
              <a:defRPr/>
            </a:lvl1pPr>
          </a:lstStyle>
          <a:p>
            <a:pPr>
              <a:defRPr/>
            </a:pPr>
            <a:fld id="{E28572BB-3EAD-3847-A0B8-CDE1550191FE}"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29102818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7" name="Rectangle 6"/>
          <p:cNvSpPr>
            <a:spLocks noGrp="1" noChangeArrowheads="1"/>
          </p:cNvSpPr>
          <p:nvPr>
            <p:ph type="sldNum" sz="quarter" idx="12"/>
          </p:nvPr>
        </p:nvSpPr>
        <p:spPr>
          <a:ln/>
        </p:spPr>
        <p:txBody>
          <a:bodyPr/>
          <a:lstStyle>
            <a:lvl1pPr>
              <a:defRPr/>
            </a:lvl1pPr>
          </a:lstStyle>
          <a:p>
            <a:pPr>
              <a:defRPr/>
            </a:pPr>
            <a:fld id="{DBB54390-377B-564E-A45C-518168C31E3F}"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571872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FEB6B4C2-D907-B545-AA8C-250DEA0B7579}"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11591146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EC10B999-4D91-E547-9503-DC3EA24E095C}"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921791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5" name="Rectangle 6"/>
          <p:cNvSpPr>
            <a:spLocks noGrp="1" noChangeArrowheads="1"/>
          </p:cNvSpPr>
          <p:nvPr>
            <p:ph type="sldNum" sz="quarter" idx="12"/>
          </p:nvPr>
        </p:nvSpPr>
        <p:spPr>
          <a:ln/>
        </p:spPr>
        <p:txBody>
          <a:bodyPr/>
          <a:lstStyle>
            <a:lvl1pPr>
              <a:defRPr/>
            </a:lvl1pPr>
          </a:lstStyle>
          <a:p>
            <a:pPr>
              <a:defRPr/>
            </a:pPr>
            <a:fld id="{CAFE18BA-EC57-274D-8EE9-28A800FA6AF0}"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24444049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9" name="Rectangle 6"/>
          <p:cNvSpPr>
            <a:spLocks noGrp="1" noChangeArrowheads="1"/>
          </p:cNvSpPr>
          <p:nvPr>
            <p:ph type="sldNum" sz="quarter" idx="12"/>
          </p:nvPr>
        </p:nvSpPr>
        <p:spPr>
          <a:ln/>
        </p:spPr>
        <p:txBody>
          <a:bodyPr/>
          <a:lstStyle>
            <a:lvl1pPr>
              <a:defRPr/>
            </a:lvl1pPr>
          </a:lstStyle>
          <a:p>
            <a:pPr>
              <a:defRPr/>
            </a:pPr>
            <a:fld id="{6E3C2305-7E74-D240-9779-9FC94F921B4A}"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41090008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8" name="Rectangle 6"/>
          <p:cNvSpPr>
            <a:spLocks noGrp="1" noChangeArrowheads="1"/>
          </p:cNvSpPr>
          <p:nvPr>
            <p:ph type="sldNum" sz="quarter" idx="12"/>
          </p:nvPr>
        </p:nvSpPr>
        <p:spPr>
          <a:ln/>
        </p:spPr>
        <p:txBody>
          <a:bodyPr/>
          <a:lstStyle>
            <a:lvl1pPr>
              <a:defRPr/>
            </a:lvl1pPr>
          </a:lstStyle>
          <a:p>
            <a:pPr>
              <a:defRPr/>
            </a:pPr>
            <a:fld id="{DBCF6EEF-429F-7E42-B6A5-4D5DFDE730E4}"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6568044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r>
              <a:rPr lang="it-IT">
                <a:solidFill>
                  <a:srgbClr val="000000"/>
                </a:solidFill>
                <a:latin typeface="Times New Roman"/>
              </a:rPr>
              <a:t>Antonio Capone</a:t>
            </a:r>
            <a:endParaRPr lang="en-GB">
              <a:solidFill>
                <a:srgbClr val="000000"/>
              </a:solidFill>
              <a:latin typeface="Times New Roman"/>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GB">
                <a:solidFill>
                  <a:srgbClr val="000000"/>
                </a:solidFill>
                <a:latin typeface="Times New Roman"/>
              </a:rPr>
              <a:t>CENA-2026, 1st China-Europe Neutrino Astronomy summer school - Chengdu 14-23/09/2026</a:t>
            </a:r>
          </a:p>
        </p:txBody>
      </p:sp>
      <p:sp>
        <p:nvSpPr>
          <p:cNvPr id="6" name="Rectangle 6"/>
          <p:cNvSpPr>
            <a:spLocks noGrp="1" noChangeArrowheads="1"/>
          </p:cNvSpPr>
          <p:nvPr>
            <p:ph type="sldNum" sz="quarter" idx="12"/>
          </p:nvPr>
        </p:nvSpPr>
        <p:spPr>
          <a:ln/>
        </p:spPr>
        <p:txBody>
          <a:bodyPr/>
          <a:lstStyle>
            <a:lvl1pPr>
              <a:defRPr/>
            </a:lvl1pPr>
          </a:lstStyle>
          <a:p>
            <a:pPr>
              <a:defRPr/>
            </a:pPr>
            <a:fld id="{118887A4-5863-A04E-A069-6A888516420B}" type="slidenum">
              <a:rPr lang="en-GB">
                <a:solidFill>
                  <a:srgbClr val="000000"/>
                </a:solidFill>
                <a:latin typeface="Times New Roman"/>
              </a:rPr>
              <a:pPr>
                <a:defRPr/>
              </a:pPr>
              <a:t>‹N›</a:t>
            </a:fld>
            <a:endParaRPr lang="en-GB">
              <a:solidFill>
                <a:srgbClr val="000000"/>
              </a:solidFill>
              <a:latin typeface="Times New Roman"/>
            </a:endParaRPr>
          </a:p>
        </p:txBody>
      </p:sp>
    </p:spTree>
    <p:extLst>
      <p:ext uri="{BB962C8B-B14F-4D97-AF65-F5344CB8AC3E}">
        <p14:creationId xmlns:p14="http://schemas.microsoft.com/office/powerpoint/2010/main" val="49796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theme" Target="../theme/theme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560847"/>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263908" y="874262"/>
            <a:ext cx="8736092" cy="560846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33200" y="6631200"/>
            <a:ext cx="1387375" cy="219600"/>
          </a:xfrm>
          <a:prstGeom prst="rect">
            <a:avLst/>
          </a:prstGeom>
        </p:spPr>
        <p:txBody>
          <a:bodyPr vert="horz" lIns="91440" tIns="45720" rIns="91440" bIns="45720" rtlCol="0" anchor="ctr"/>
          <a:lstStyle>
            <a:lvl1pPr algn="l">
              <a:defRPr sz="1100" b="1">
                <a:solidFill>
                  <a:srgbClr val="000090"/>
                </a:solidFill>
              </a:defRPr>
            </a:lvl1pPr>
          </a:lstStyle>
          <a:p>
            <a:r>
              <a:rPr lang="it-IT"/>
              <a:t>Antonio Capone</a:t>
            </a:r>
            <a:endParaRPr lang="en-US" dirty="0"/>
          </a:p>
        </p:txBody>
      </p:sp>
      <p:sp>
        <p:nvSpPr>
          <p:cNvPr id="5" name="Footer Placeholder 4"/>
          <p:cNvSpPr>
            <a:spLocks noGrp="1"/>
          </p:cNvSpPr>
          <p:nvPr>
            <p:ph type="ftr" sz="quarter" idx="3"/>
          </p:nvPr>
        </p:nvSpPr>
        <p:spPr>
          <a:xfrm>
            <a:off x="2116476" y="6631200"/>
            <a:ext cx="5666724" cy="219600"/>
          </a:xfrm>
          <a:prstGeom prst="rect">
            <a:avLst/>
          </a:prstGeom>
        </p:spPr>
        <p:txBody>
          <a:bodyPr vert="horz" lIns="91440" tIns="45720" rIns="91440" bIns="45720" rtlCol="0" anchor="ctr"/>
          <a:lstStyle>
            <a:lvl1pPr algn="ctr">
              <a:defRPr sz="1100" b="1">
                <a:solidFill>
                  <a:srgbClr val="000090"/>
                </a:solidFill>
              </a:defRPr>
            </a:lvl1pPr>
          </a:lstStyle>
          <a:p>
            <a:r>
              <a:rPr lang="en-US"/>
              <a:t>CENA-2026, 1st China-Europe Neutrino Astronomy summer school - Chengdu 14-23/09/2026</a:t>
            </a:r>
          </a:p>
        </p:txBody>
      </p:sp>
      <p:sp>
        <p:nvSpPr>
          <p:cNvPr id="6" name="Slide Number Placeholder 5"/>
          <p:cNvSpPr>
            <a:spLocks noGrp="1"/>
          </p:cNvSpPr>
          <p:nvPr>
            <p:ph type="sldNum" sz="quarter" idx="4"/>
          </p:nvPr>
        </p:nvSpPr>
        <p:spPr>
          <a:xfrm>
            <a:off x="8280000" y="6631200"/>
            <a:ext cx="720000" cy="219600"/>
          </a:xfrm>
          <a:prstGeom prst="rect">
            <a:avLst/>
          </a:prstGeom>
        </p:spPr>
        <p:txBody>
          <a:bodyPr vert="horz" lIns="91440" tIns="45720" rIns="91440" bIns="45720" rtlCol="0" anchor="ctr"/>
          <a:lstStyle>
            <a:lvl1pPr algn="r">
              <a:defRPr sz="1100" b="1">
                <a:solidFill>
                  <a:srgbClr val="000090"/>
                </a:solidFill>
              </a:defRPr>
            </a:lvl1pPr>
          </a:lstStyle>
          <a:p>
            <a:fld id="{C3647C0D-D355-C242-A9DD-A742385130A6}" type="slidenum">
              <a:rPr lang="en-US" smtClean="0"/>
              <a:pPr/>
              <a:t>‹N›</a:t>
            </a:fld>
            <a:endParaRPr lang="en-US"/>
          </a:p>
        </p:txBody>
      </p:sp>
    </p:spTree>
    <p:extLst>
      <p:ext uri="{BB962C8B-B14F-4D97-AF65-F5344CB8AC3E}">
        <p14:creationId xmlns:p14="http://schemas.microsoft.com/office/powerpoint/2010/main" val="3761537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3600" b="1" kern="1200">
          <a:solidFill>
            <a:srgbClr val="FF0000"/>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00009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00FF"/>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8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FF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0" y="0"/>
            <a:ext cx="9144000" cy="5603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1747" name="Text Placeholder 2"/>
          <p:cNvSpPr>
            <a:spLocks noGrp="1"/>
          </p:cNvSpPr>
          <p:nvPr>
            <p:ph type="body" idx="1"/>
          </p:nvPr>
        </p:nvSpPr>
        <p:spPr bwMode="auto">
          <a:xfrm>
            <a:off x="263525" y="874713"/>
            <a:ext cx="8736013" cy="560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3">
            <a:extLst>
              <a:ext uri="{FF2B5EF4-FFF2-40B4-BE49-F238E27FC236}">
                <a16:creationId xmlns:a16="http://schemas.microsoft.com/office/drawing/2014/main" id="{E71D10EE-57B1-E15C-16F5-6859B30DA46F}"/>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3" name="Footer Placeholder 4">
            <a:extLst>
              <a:ext uri="{FF2B5EF4-FFF2-40B4-BE49-F238E27FC236}">
                <a16:creationId xmlns:a16="http://schemas.microsoft.com/office/drawing/2014/main" id="{897682CA-DD58-71C9-3186-95263370B7B0}"/>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7" name="Slide Number Placeholder 5">
            <a:extLst>
              <a:ext uri="{FF2B5EF4-FFF2-40B4-BE49-F238E27FC236}">
                <a16:creationId xmlns:a16="http://schemas.microsoft.com/office/drawing/2014/main" id="{DCF2C65B-3904-1201-09F2-2210DF1B4AAC}"/>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p:txStyles>
    <p:titleStyle>
      <a:lvl1pPr algn="ctr" defTabSz="457200" rtl="0" fontAlgn="base">
        <a:spcBef>
          <a:spcPct val="0"/>
        </a:spcBef>
        <a:spcAft>
          <a:spcPct val="0"/>
        </a:spcAft>
        <a:defRPr sz="3600" b="1" kern="1200">
          <a:solidFill>
            <a:srgbClr val="FF0000"/>
          </a:solidFill>
          <a:latin typeface="+mj-lt"/>
          <a:ea typeface="ＭＳ Ｐゴシック" charset="-128"/>
          <a:cs typeface="ＭＳ Ｐゴシック" charset="-128"/>
        </a:defRPr>
      </a:lvl1pPr>
      <a:lvl2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2pPr>
      <a:lvl3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3pPr>
      <a:lvl4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4pPr>
      <a:lvl5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9pPr>
    </p:titleStyle>
    <p:bodyStyle>
      <a:lvl1pPr marL="342900" indent="-342900" algn="l" defTabSz="457200" rtl="0" fontAlgn="base">
        <a:spcBef>
          <a:spcPct val="20000"/>
        </a:spcBef>
        <a:spcAft>
          <a:spcPct val="0"/>
        </a:spcAft>
        <a:buFont typeface="Arial" charset="0"/>
        <a:buChar char="•"/>
        <a:defRPr sz="3200" kern="1200">
          <a:solidFill>
            <a:srgbClr val="000090"/>
          </a:solidFill>
          <a:latin typeface="+mn-lt"/>
          <a:ea typeface="ＭＳ Ｐゴシック" charset="-128"/>
          <a:cs typeface="ＭＳ Ｐゴシック" charset="-128"/>
        </a:defRPr>
      </a:lvl1pPr>
      <a:lvl2pPr marL="742950" indent="-285750" algn="l" defTabSz="457200" rtl="0" fontAlgn="base">
        <a:spcBef>
          <a:spcPct val="20000"/>
        </a:spcBef>
        <a:spcAft>
          <a:spcPct val="0"/>
        </a:spcAft>
        <a:buFont typeface="Arial" charset="0"/>
        <a:buChar char="–"/>
        <a:defRPr sz="2800" kern="1200">
          <a:solidFill>
            <a:srgbClr val="0000FF"/>
          </a:solidFill>
          <a:latin typeface="+mn-lt"/>
          <a:ea typeface="ＭＳ Ｐゴシック" charset="-128"/>
          <a:cs typeface="+mn-cs"/>
        </a:defRPr>
      </a:lvl2pPr>
      <a:lvl3pPr marL="1143000" indent="-228600" algn="l" defTabSz="457200" rtl="0" fontAlgn="base">
        <a:spcBef>
          <a:spcPct val="20000"/>
        </a:spcBef>
        <a:spcAft>
          <a:spcPct val="0"/>
        </a:spcAft>
        <a:buFont typeface="Arial" charset="0"/>
        <a:buChar char="•"/>
        <a:defRPr sz="2400" kern="1200">
          <a:solidFill>
            <a:srgbClr val="008000"/>
          </a:solidFill>
          <a:latin typeface="+mn-lt"/>
          <a:ea typeface="ＭＳ Ｐゴシック" charset="-128"/>
          <a:cs typeface="+mn-cs"/>
        </a:defRPr>
      </a:lvl3pPr>
      <a:lvl4pPr marL="1600200" indent="-228600" algn="l" defTabSz="457200" rtl="0" fontAlgn="base">
        <a:spcBef>
          <a:spcPct val="20000"/>
        </a:spcBef>
        <a:spcAft>
          <a:spcPct val="0"/>
        </a:spcAft>
        <a:buFont typeface="Arial" charset="0"/>
        <a:buChar char="–"/>
        <a:defRPr sz="2000" kern="1200">
          <a:solidFill>
            <a:srgbClr val="FF0000"/>
          </a:solidFill>
          <a:latin typeface="+mn-lt"/>
          <a:ea typeface="ＭＳ Ｐゴシック" charset="-128"/>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3"/>
        </a:solidFill>
        <a:effectLst/>
      </p:bgPr>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0" y="0"/>
            <a:ext cx="9144000" cy="5603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1747" name="Text Placeholder 2"/>
          <p:cNvSpPr>
            <a:spLocks noGrp="1"/>
          </p:cNvSpPr>
          <p:nvPr>
            <p:ph type="body" idx="1"/>
          </p:nvPr>
        </p:nvSpPr>
        <p:spPr bwMode="auto">
          <a:xfrm>
            <a:off x="263525" y="874713"/>
            <a:ext cx="8736013" cy="560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3">
            <a:extLst>
              <a:ext uri="{FF2B5EF4-FFF2-40B4-BE49-F238E27FC236}">
                <a16:creationId xmlns:a16="http://schemas.microsoft.com/office/drawing/2014/main" id="{6B6024F9-22F2-06F8-9080-D5EE7F959C1C}"/>
              </a:ext>
            </a:extLst>
          </p:cNvPr>
          <p:cNvSpPr>
            <a:spLocks noGrp="1"/>
          </p:cNvSpPr>
          <p:nvPr>
            <p:ph type="dt" sz="half" idx="2"/>
          </p:nvPr>
        </p:nvSpPr>
        <p:spPr>
          <a:xfrm>
            <a:off x="133200" y="6631200"/>
            <a:ext cx="1387375" cy="219600"/>
          </a:xfrm>
          <a:prstGeom prst="rect">
            <a:avLst/>
          </a:prstGeom>
        </p:spPr>
        <p:txBody>
          <a:bodyPr/>
          <a:lstStyle>
            <a:lvl1pPr>
              <a:defRPr sz="1000"/>
            </a:lvl1pPr>
          </a:lstStyle>
          <a:p>
            <a:r>
              <a:rPr lang="it-IT"/>
              <a:t>Antonio Capone</a:t>
            </a:r>
            <a:endParaRPr lang="en-US"/>
          </a:p>
        </p:txBody>
      </p:sp>
      <p:sp>
        <p:nvSpPr>
          <p:cNvPr id="3" name="Footer Placeholder 4">
            <a:extLst>
              <a:ext uri="{FF2B5EF4-FFF2-40B4-BE49-F238E27FC236}">
                <a16:creationId xmlns:a16="http://schemas.microsoft.com/office/drawing/2014/main" id="{52439B2E-C022-36CF-397F-CC826A7427F4}"/>
              </a:ext>
            </a:extLst>
          </p:cNvPr>
          <p:cNvSpPr>
            <a:spLocks noGrp="1"/>
          </p:cNvSpPr>
          <p:nvPr>
            <p:ph type="ftr" sz="quarter" idx="3"/>
          </p:nvPr>
        </p:nvSpPr>
        <p:spPr>
          <a:xfrm>
            <a:off x="2116476" y="6631200"/>
            <a:ext cx="5666724" cy="219600"/>
          </a:xfrm>
          <a:prstGeom prst="rect">
            <a:avLst/>
          </a:prstGeom>
        </p:spPr>
        <p:txBody>
          <a:bodyPr/>
          <a:lstStyle>
            <a:lvl1pPr>
              <a:defRPr sz="1000"/>
            </a:lvl1pPr>
          </a:lstStyle>
          <a:p>
            <a:r>
              <a:rPr lang="en-US"/>
              <a:t>CENA-2026, 1st China-Europe Neutrino Astronomy summer school - Chengdu 14-23/09/2026</a:t>
            </a:r>
          </a:p>
        </p:txBody>
      </p:sp>
      <p:sp>
        <p:nvSpPr>
          <p:cNvPr id="7" name="Slide Number Placeholder 5">
            <a:extLst>
              <a:ext uri="{FF2B5EF4-FFF2-40B4-BE49-F238E27FC236}">
                <a16:creationId xmlns:a16="http://schemas.microsoft.com/office/drawing/2014/main" id="{4B726776-7077-6375-D145-2235536A475F}"/>
              </a:ext>
            </a:extLst>
          </p:cNvPr>
          <p:cNvSpPr>
            <a:spLocks noGrp="1"/>
          </p:cNvSpPr>
          <p:nvPr>
            <p:ph type="sldNum" sz="quarter" idx="4"/>
          </p:nvPr>
        </p:nvSpPr>
        <p:spPr>
          <a:xfrm>
            <a:off x="8280000" y="6631200"/>
            <a:ext cx="720000" cy="219600"/>
          </a:xfrm>
          <a:prstGeom prst="rect">
            <a:avLst/>
          </a:prstGeom>
        </p:spPr>
        <p:txBody>
          <a:bodyPr/>
          <a:lstStyle>
            <a:lvl1pPr>
              <a:defRPr sz="1000"/>
            </a:lvl1pPr>
          </a:lstStyle>
          <a:p>
            <a:fld id="{C3647C0D-D355-C242-A9DD-A742385130A6}"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p:txStyles>
    <p:titleStyle>
      <a:lvl1pPr algn="ctr" defTabSz="457200" rtl="0" fontAlgn="base">
        <a:spcBef>
          <a:spcPct val="0"/>
        </a:spcBef>
        <a:spcAft>
          <a:spcPct val="0"/>
        </a:spcAft>
        <a:defRPr sz="3600" b="1" kern="1200">
          <a:solidFill>
            <a:srgbClr val="FF0000"/>
          </a:solidFill>
          <a:latin typeface="+mj-lt"/>
          <a:ea typeface="ＭＳ Ｐゴシック" charset="-128"/>
          <a:cs typeface="ＭＳ Ｐゴシック" charset="-128"/>
        </a:defRPr>
      </a:lvl1pPr>
      <a:lvl2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2pPr>
      <a:lvl3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3pPr>
      <a:lvl4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4pPr>
      <a:lvl5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9pPr>
    </p:titleStyle>
    <p:bodyStyle>
      <a:lvl1pPr marL="342900" indent="-342900" algn="l" defTabSz="457200" rtl="0" fontAlgn="base">
        <a:spcBef>
          <a:spcPct val="20000"/>
        </a:spcBef>
        <a:spcAft>
          <a:spcPct val="0"/>
        </a:spcAft>
        <a:buFont typeface="Arial" charset="0"/>
        <a:buChar char="•"/>
        <a:defRPr sz="3200" kern="1200">
          <a:solidFill>
            <a:srgbClr val="000090"/>
          </a:solidFill>
          <a:latin typeface="+mn-lt"/>
          <a:ea typeface="ＭＳ Ｐゴシック" charset="-128"/>
          <a:cs typeface="ＭＳ Ｐゴシック" charset="-128"/>
        </a:defRPr>
      </a:lvl1pPr>
      <a:lvl2pPr marL="742950" indent="-285750" algn="l" defTabSz="457200" rtl="0" fontAlgn="base">
        <a:spcBef>
          <a:spcPct val="20000"/>
        </a:spcBef>
        <a:spcAft>
          <a:spcPct val="0"/>
        </a:spcAft>
        <a:buFont typeface="Arial" charset="0"/>
        <a:buChar char="–"/>
        <a:defRPr sz="2800" kern="1200">
          <a:solidFill>
            <a:srgbClr val="0000FF"/>
          </a:solidFill>
          <a:latin typeface="+mn-lt"/>
          <a:ea typeface="ＭＳ Ｐゴシック" charset="-128"/>
          <a:cs typeface="+mn-cs"/>
        </a:defRPr>
      </a:lvl2pPr>
      <a:lvl3pPr marL="1143000" indent="-228600" algn="l" defTabSz="457200" rtl="0" fontAlgn="base">
        <a:spcBef>
          <a:spcPct val="20000"/>
        </a:spcBef>
        <a:spcAft>
          <a:spcPct val="0"/>
        </a:spcAft>
        <a:buFont typeface="Arial" charset="0"/>
        <a:buChar char="•"/>
        <a:defRPr sz="2400" kern="1200">
          <a:solidFill>
            <a:srgbClr val="008000"/>
          </a:solidFill>
          <a:latin typeface="+mn-lt"/>
          <a:ea typeface="ＭＳ Ｐゴシック" charset="-128"/>
          <a:cs typeface="+mn-cs"/>
        </a:defRPr>
      </a:lvl3pPr>
      <a:lvl4pPr marL="1600200" indent="-228600" algn="l" defTabSz="457200" rtl="0" fontAlgn="base">
        <a:spcBef>
          <a:spcPct val="20000"/>
        </a:spcBef>
        <a:spcAft>
          <a:spcPct val="0"/>
        </a:spcAft>
        <a:buFont typeface="Arial" charset="0"/>
        <a:buChar char="–"/>
        <a:defRPr sz="2000" kern="1200">
          <a:solidFill>
            <a:srgbClr val="FF0000"/>
          </a:solidFill>
          <a:latin typeface="+mn-lt"/>
          <a:ea typeface="ＭＳ Ｐゴシック" charset="-128"/>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28600" y="6553200"/>
            <a:ext cx="17526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b="1">
                <a:solidFill>
                  <a:srgbClr val="FF0000"/>
                </a:solidFill>
                <a:latin typeface="Arial" pitchFamily="-105" charset="0"/>
                <a:ea typeface="ＭＳ Ｐゴシック" pitchFamily="-105" charset="-128"/>
                <a:cs typeface="ＭＳ Ｐゴシック" pitchFamily="-105" charset="-128"/>
              </a:defRPr>
            </a:lvl1pPr>
          </a:lstStyle>
          <a:p>
            <a:pPr defTabSz="914400" eaLnBrk="0" fontAlgn="base" hangingPunct="0">
              <a:spcBef>
                <a:spcPct val="0"/>
              </a:spcBef>
              <a:spcAft>
                <a:spcPct val="0"/>
              </a:spcAft>
              <a:defRPr/>
            </a:pPr>
            <a:r>
              <a:rPr lang="it-IT"/>
              <a:t>Antonio Capone</a:t>
            </a:r>
            <a:endParaRPr lang="en-US"/>
          </a:p>
        </p:txBody>
      </p:sp>
      <p:sp>
        <p:nvSpPr>
          <p:cNvPr id="1029" name="Rectangle 5"/>
          <p:cNvSpPr>
            <a:spLocks noGrp="1" noChangeArrowheads="1"/>
          </p:cNvSpPr>
          <p:nvPr>
            <p:ph type="ftr" sz="quarter" idx="3"/>
          </p:nvPr>
        </p:nvSpPr>
        <p:spPr bwMode="auto">
          <a:xfrm>
            <a:off x="2133600" y="6553200"/>
            <a:ext cx="60198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200" b="1">
                <a:solidFill>
                  <a:srgbClr val="FF0000"/>
                </a:solidFill>
                <a:latin typeface="Arial" pitchFamily="-105" charset="0"/>
                <a:ea typeface="ＭＳ Ｐゴシック" pitchFamily="-105" charset="-128"/>
                <a:cs typeface="ＭＳ Ｐゴシック" pitchFamily="-105" charset="-128"/>
              </a:defRPr>
            </a:lvl1pPr>
          </a:lstStyle>
          <a:p>
            <a:pPr defTabSz="914400" eaLnBrk="0" fontAlgn="base" hangingPunct="0">
              <a:spcBef>
                <a:spcPct val="0"/>
              </a:spcBef>
              <a:spcAft>
                <a:spcPct val="0"/>
              </a:spcAft>
              <a:defRPr/>
            </a:pPr>
            <a:r>
              <a:rPr lang="en-US"/>
              <a:t>CENA-2026, 1st China-Europe Neutrino Astronomy summer school - Chengdu 14-23/09/2026</a:t>
            </a:r>
          </a:p>
        </p:txBody>
      </p:sp>
      <p:sp>
        <p:nvSpPr>
          <p:cNvPr id="1030" name="Rectangle 6"/>
          <p:cNvSpPr>
            <a:spLocks noGrp="1" noChangeArrowheads="1"/>
          </p:cNvSpPr>
          <p:nvPr>
            <p:ph type="sldNum" sz="quarter" idx="4"/>
          </p:nvPr>
        </p:nvSpPr>
        <p:spPr bwMode="auto">
          <a:xfrm>
            <a:off x="8610600" y="6553200"/>
            <a:ext cx="4572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b="1">
                <a:solidFill>
                  <a:srgbClr val="FF0000"/>
                </a:solidFill>
              </a:defRPr>
            </a:lvl1pPr>
          </a:lstStyle>
          <a:p>
            <a:pPr defTabSz="914400" eaLnBrk="0" fontAlgn="base" hangingPunct="0">
              <a:spcBef>
                <a:spcPct val="0"/>
              </a:spcBef>
              <a:spcAft>
                <a:spcPct val="0"/>
              </a:spcAft>
              <a:defRPr/>
            </a:pPr>
            <a:fld id="{8BB89420-EFA6-E940-AB0D-F964B4FE6515}" type="slidenum">
              <a:rPr lang="en-US">
                <a:latin typeface="Arial" charset="0"/>
                <a:ea typeface="ＭＳ Ｐゴシック" charset="0"/>
                <a:cs typeface="ＭＳ Ｐゴシック" charset="0"/>
              </a:rPr>
              <a:pPr defTabSz="914400" eaLnBrk="0" fontAlgn="base" hangingPunct="0">
                <a:spcBef>
                  <a:spcPct val="0"/>
                </a:spcBef>
                <a:spcAft>
                  <a:spcPct val="0"/>
                </a:spcAft>
                <a:defRPr/>
              </a:pPr>
              <a:t>‹N›</a:t>
            </a:fld>
            <a:endParaRPr lang="en-US">
              <a:latin typeface="Arial" charset="0"/>
              <a:ea typeface="ＭＳ Ｐゴシック" charset="0"/>
              <a:cs typeface="ＭＳ Ｐゴシック" charset="0"/>
            </a:endParaRP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 charset="0"/>
          <a:ea typeface="ＭＳ Ｐゴシック" pitchFamily="3" charset="-128"/>
          <a:cs typeface="ＭＳ Ｐゴシック" pitchFamily="3" charset="-128"/>
        </a:defRPr>
      </a:lvl2pPr>
      <a:lvl3pPr algn="ctr" rtl="0" eaLnBrk="0" fontAlgn="base" hangingPunct="0">
        <a:spcBef>
          <a:spcPct val="0"/>
        </a:spcBef>
        <a:spcAft>
          <a:spcPct val="0"/>
        </a:spcAft>
        <a:defRPr sz="4400">
          <a:solidFill>
            <a:schemeClr val="tx2"/>
          </a:solidFill>
          <a:latin typeface="Arial" pitchFamily="3" charset="0"/>
          <a:ea typeface="ＭＳ Ｐゴシック" pitchFamily="3" charset="-128"/>
          <a:cs typeface="ＭＳ Ｐゴシック" pitchFamily="3" charset="-128"/>
        </a:defRPr>
      </a:lvl3pPr>
      <a:lvl4pPr algn="ctr" rtl="0" eaLnBrk="0" fontAlgn="base" hangingPunct="0">
        <a:spcBef>
          <a:spcPct val="0"/>
        </a:spcBef>
        <a:spcAft>
          <a:spcPct val="0"/>
        </a:spcAft>
        <a:defRPr sz="4400">
          <a:solidFill>
            <a:schemeClr val="tx2"/>
          </a:solidFill>
          <a:latin typeface="Arial" pitchFamily="3" charset="0"/>
          <a:ea typeface="ＭＳ Ｐゴシック" pitchFamily="3" charset="-128"/>
          <a:cs typeface="ＭＳ Ｐゴシック" pitchFamily="3" charset="-128"/>
        </a:defRPr>
      </a:lvl4pPr>
      <a:lvl5pPr algn="ctr" rtl="0" eaLnBrk="0" fontAlgn="base" hangingPunct="0">
        <a:spcBef>
          <a:spcPct val="0"/>
        </a:spcBef>
        <a:spcAft>
          <a:spcPct val="0"/>
        </a:spcAft>
        <a:defRPr sz="4400">
          <a:solidFill>
            <a:schemeClr val="tx2"/>
          </a:solidFill>
          <a:latin typeface="Arial" pitchFamily="3" charset="0"/>
          <a:ea typeface="ＭＳ Ｐゴシック" pitchFamily="3" charset="-128"/>
          <a:cs typeface="ＭＳ Ｐゴシック" pitchFamily="3" charset="-128"/>
        </a:defRPr>
      </a:lvl5pPr>
      <a:lvl6pPr marL="457200" algn="ctr" rtl="0" fontAlgn="base">
        <a:spcBef>
          <a:spcPct val="0"/>
        </a:spcBef>
        <a:spcAft>
          <a:spcPct val="0"/>
        </a:spcAft>
        <a:defRPr sz="4400">
          <a:solidFill>
            <a:schemeClr val="tx2"/>
          </a:solidFill>
          <a:latin typeface="Arial" pitchFamily="3" charset="0"/>
          <a:ea typeface="ＭＳ Ｐゴシック" pitchFamily="3" charset="-128"/>
          <a:cs typeface="ＭＳ Ｐゴシック" pitchFamily="3" charset="-128"/>
        </a:defRPr>
      </a:lvl6pPr>
      <a:lvl7pPr marL="914400" algn="ctr" rtl="0" fontAlgn="base">
        <a:spcBef>
          <a:spcPct val="0"/>
        </a:spcBef>
        <a:spcAft>
          <a:spcPct val="0"/>
        </a:spcAft>
        <a:defRPr sz="4400">
          <a:solidFill>
            <a:schemeClr val="tx2"/>
          </a:solidFill>
          <a:latin typeface="Arial" pitchFamily="3" charset="0"/>
          <a:ea typeface="ＭＳ Ｐゴシック" pitchFamily="3" charset="-128"/>
          <a:cs typeface="ＭＳ Ｐゴシック" pitchFamily="3" charset="-128"/>
        </a:defRPr>
      </a:lvl7pPr>
      <a:lvl8pPr marL="1371600" algn="ctr" rtl="0" fontAlgn="base">
        <a:spcBef>
          <a:spcPct val="0"/>
        </a:spcBef>
        <a:spcAft>
          <a:spcPct val="0"/>
        </a:spcAft>
        <a:defRPr sz="4400">
          <a:solidFill>
            <a:schemeClr val="tx2"/>
          </a:solidFill>
          <a:latin typeface="Arial" pitchFamily="3" charset="0"/>
          <a:ea typeface="ＭＳ Ｐゴシック" pitchFamily="3" charset="-128"/>
          <a:cs typeface="ＭＳ Ｐゴシック" pitchFamily="3" charset="-128"/>
        </a:defRPr>
      </a:lvl8pPr>
      <a:lvl9pPr marL="1828800" algn="ctr" rtl="0" fontAlgn="base">
        <a:spcBef>
          <a:spcPct val="0"/>
        </a:spcBef>
        <a:spcAft>
          <a:spcPct val="0"/>
        </a:spcAft>
        <a:defRPr sz="4400">
          <a:solidFill>
            <a:schemeClr val="tx2"/>
          </a:solidFill>
          <a:latin typeface="Arial" pitchFamily="3" charset="0"/>
          <a:ea typeface="ＭＳ Ｐゴシック" pitchFamily="3" charset="-128"/>
          <a:cs typeface="ＭＳ Ｐゴシック" pitchFamily="3"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mn-lt"/>
                <a:cs typeface="+mn-cs"/>
              </a:defRPr>
            </a:lvl1pPr>
          </a:lstStyle>
          <a:p>
            <a:pPr defTabSz="914400" fontAlgn="base">
              <a:spcBef>
                <a:spcPct val="0"/>
              </a:spcBef>
              <a:spcAft>
                <a:spcPct val="0"/>
              </a:spcAft>
              <a:defRPr/>
            </a:pPr>
            <a:r>
              <a:rPr lang="it-IT">
                <a:solidFill>
                  <a:srgbClr val="000000"/>
                </a:solidFill>
                <a:latin typeface="Times New Roman"/>
                <a:ea typeface="ＭＳ Ｐゴシック" charset="0"/>
              </a:rPr>
              <a:t>Antonio Capone</a:t>
            </a:r>
            <a:endParaRPr lang="en-GB">
              <a:solidFill>
                <a:srgbClr val="000000"/>
              </a:solidFill>
              <a:latin typeface="Times New Roman"/>
              <a:ea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mn-lt"/>
                <a:cs typeface="+mn-cs"/>
              </a:defRPr>
            </a:lvl1pPr>
          </a:lstStyle>
          <a:p>
            <a:pPr defTabSz="914400" fontAlgn="base">
              <a:spcBef>
                <a:spcPct val="0"/>
              </a:spcBef>
              <a:spcAft>
                <a:spcPct val="0"/>
              </a:spcAft>
              <a:defRPr/>
            </a:pPr>
            <a:r>
              <a:rPr lang="en-GB">
                <a:solidFill>
                  <a:srgbClr val="000000"/>
                </a:solidFill>
                <a:latin typeface="Times New Roman"/>
                <a:ea typeface="ＭＳ Ｐゴシック" charset="0"/>
              </a:rPr>
              <a:t>CENA-2026, 1st China-Europe Neutrino Astronomy summer school - Chengdu 14-23/09/2026</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mn-lt"/>
                <a:cs typeface="+mn-cs"/>
              </a:defRPr>
            </a:lvl1pPr>
          </a:lstStyle>
          <a:p>
            <a:pPr defTabSz="914400" fontAlgn="base">
              <a:spcBef>
                <a:spcPct val="0"/>
              </a:spcBef>
              <a:spcAft>
                <a:spcPct val="0"/>
              </a:spcAft>
              <a:defRPr/>
            </a:pPr>
            <a:fld id="{14F1CD33-0BF5-AC45-9E26-82A2DDA14035}" type="slidenum">
              <a:rPr lang="en-GB">
                <a:solidFill>
                  <a:srgbClr val="000000"/>
                </a:solidFill>
                <a:latin typeface="Times New Roman"/>
                <a:ea typeface="ＭＳ Ｐゴシック" charset="0"/>
              </a:rPr>
              <a:pPr defTabSz="914400" fontAlgn="base">
                <a:spcBef>
                  <a:spcPct val="0"/>
                </a:spcBef>
                <a:spcAft>
                  <a:spcPct val="0"/>
                </a:spcAft>
                <a:defRPr/>
              </a:pPr>
              <a:t>‹N›</a:t>
            </a:fld>
            <a:endParaRPr lang="en-GB">
              <a:solidFill>
                <a:srgbClr val="000000"/>
              </a:solidFill>
              <a:latin typeface="Times New Roman"/>
              <a:ea typeface="ＭＳ Ｐゴシック" charset="0"/>
            </a:endParaRP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Lst>
  <p:hf hdr="0"/>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emf"/><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emf"/><Relationship Id="rId11" Type="http://schemas.openxmlformats.org/officeDocument/2006/relationships/image" Target="../media/image10.png"/><Relationship Id="rId5" Type="http://schemas.openxmlformats.org/officeDocument/2006/relationships/image" Target="../media/image4.emf"/><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9.png"/><Relationship Id="rId3" Type="http://schemas.openxmlformats.org/officeDocument/2006/relationships/image" Target="../media/image12.png"/><Relationship Id="rId7" Type="http://schemas.openxmlformats.org/officeDocument/2006/relationships/image" Target="../media/image5.emf"/><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emf"/><Relationship Id="rId11" Type="http://schemas.openxmlformats.org/officeDocument/2006/relationships/image" Target="../media/image17.png"/><Relationship Id="rId5" Type="http://schemas.openxmlformats.org/officeDocument/2006/relationships/image" Target="../media/image14.pn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tiff"/><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5.e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oleObject" Target="../embeddings/oleObject4.bin"/><Relationship Id="rId4" Type="http://schemas.openxmlformats.org/officeDocument/2006/relationships/image" Target="../media/image27.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34.emf"/><Relationship Id="rId3" Type="http://schemas.openxmlformats.org/officeDocument/2006/relationships/image" Target="../media/image29.emf"/><Relationship Id="rId7" Type="http://schemas.openxmlformats.org/officeDocument/2006/relationships/image" Target="../media/image31.emf"/><Relationship Id="rId12" Type="http://schemas.openxmlformats.org/officeDocument/2006/relationships/oleObject" Target="../embeddings/oleObject10.bin"/><Relationship Id="rId2"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oleObject" Target="../embeddings/oleObject7.bin"/><Relationship Id="rId11" Type="http://schemas.openxmlformats.org/officeDocument/2006/relationships/image" Target="../media/image33.emf"/><Relationship Id="rId5" Type="http://schemas.openxmlformats.org/officeDocument/2006/relationships/image" Target="../media/image30.e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32.emf"/></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oleObject" Target="../embeddings/oleObject11.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oleObject" Target="../embeddings/oleObject12.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image" Target="../media/image38.emf"/><Relationship Id="rId7" Type="http://schemas.openxmlformats.org/officeDocument/2006/relationships/image" Target="../media/image40.emf"/><Relationship Id="rId2" Type="http://schemas.openxmlformats.org/officeDocument/2006/relationships/oleObject" Target="../embeddings/oleObject13.bin"/><Relationship Id="rId1" Type="http://schemas.openxmlformats.org/officeDocument/2006/relationships/slideLayout" Target="../slideLayouts/slideLayout2.xml"/><Relationship Id="rId6" Type="http://schemas.openxmlformats.org/officeDocument/2006/relationships/oleObject" Target="../embeddings/oleObject15.bin"/><Relationship Id="rId5" Type="http://schemas.openxmlformats.org/officeDocument/2006/relationships/image" Target="../media/image39.emf"/><Relationship Id="rId4" Type="http://schemas.openxmlformats.org/officeDocument/2006/relationships/oleObject" Target="../embeddings/oleObject14.bin"/><Relationship Id="rId9" Type="http://schemas.openxmlformats.org/officeDocument/2006/relationships/image" Target="../media/image41.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5.bin"/><Relationship Id="rId7"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1.emf"/><Relationship Id="rId5" Type="http://schemas.openxmlformats.org/officeDocument/2006/relationships/oleObject" Target="../embeddings/oleObject16.bin"/><Relationship Id="rId4" Type="http://schemas.openxmlformats.org/officeDocument/2006/relationships/image" Target="../media/image40.emf"/></Relationships>
</file>

<file path=ppt/slides/_rels/slide17.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5.emf"/><Relationship Id="rId5" Type="http://schemas.openxmlformats.org/officeDocument/2006/relationships/oleObject" Target="../embeddings/oleObject18.bin"/><Relationship Id="rId4" Type="http://schemas.openxmlformats.org/officeDocument/2006/relationships/image" Target="../media/image44.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47.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48.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49.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5.xml"/><Relationship Id="rId1" Type="http://schemas.openxmlformats.org/officeDocument/2006/relationships/slideLayout" Target="../slideLayouts/slideLayout29.xml"/><Relationship Id="rId5" Type="http://schemas.openxmlformats.org/officeDocument/2006/relationships/image" Target="../media/image63.emf"/><Relationship Id="rId4" Type="http://schemas.openxmlformats.org/officeDocument/2006/relationships/oleObject" Target="../embeddings/oleObject23.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16.xml"/><Relationship Id="rId1" Type="http://schemas.openxmlformats.org/officeDocument/2006/relationships/slideLayout" Target="../slideLayouts/slideLayout29.xml"/><Relationship Id="rId5" Type="http://schemas.openxmlformats.org/officeDocument/2006/relationships/image" Target="../media/image65.jpeg"/><Relationship Id="rId4" Type="http://schemas.openxmlformats.org/officeDocument/2006/relationships/image" Target="../media/image64.emf"/></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oleObject" Target="../embeddings/oleObject25.bin"/><Relationship Id="rId1" Type="http://schemas.openxmlformats.org/officeDocument/2006/relationships/slideLayout" Target="../slideLayouts/slideLayout46.xml"/><Relationship Id="rId5" Type="http://schemas.openxmlformats.org/officeDocument/2006/relationships/image" Target="../media/image67.png"/><Relationship Id="rId4" Type="http://schemas.openxmlformats.org/officeDocument/2006/relationships/oleObject" Target="../embeddings/oleObject26.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jpeg"/></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5.jpe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94.jpeg"/><Relationship Id="rId5" Type="http://schemas.openxmlformats.org/officeDocument/2006/relationships/image" Target="../media/image93.png"/><Relationship Id="rId4" Type="http://schemas.openxmlformats.org/officeDocument/2006/relationships/image" Target="../media/image92.jpeg"/></Relationships>
</file>

<file path=ppt/slides/_rels/slide5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99.png"/><Relationship Id="rId4" Type="http://schemas.openxmlformats.org/officeDocument/2006/relationships/image" Target="../media/image98.png"/></Relationships>
</file>

<file path=ppt/slides/_rels/slide5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02.emf"/></Relationships>
</file>

<file path=ppt/slides/_rels/slide6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103.emf"/></Relationships>
</file>

<file path=ppt/slides/_rels/slide62.xml.rels><?xml version="1.0" encoding="UTF-8" standalone="yes"?>
<Relationships xmlns="http://schemas.openxmlformats.org/package/2006/relationships"><Relationship Id="rId8" Type="http://schemas.openxmlformats.org/officeDocument/2006/relationships/image" Target="../media/image106.emf"/><Relationship Id="rId3" Type="http://schemas.openxmlformats.org/officeDocument/2006/relationships/image" Target="../media/image26.emf"/><Relationship Id="rId7" Type="http://schemas.openxmlformats.org/officeDocument/2006/relationships/oleObject" Target="../embeddings/oleObject28.bin"/><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105.emf"/><Relationship Id="rId5" Type="http://schemas.openxmlformats.org/officeDocument/2006/relationships/oleObject" Target="../embeddings/oleObject27.bin"/><Relationship Id="rId4" Type="http://schemas.openxmlformats.org/officeDocument/2006/relationships/image" Target="../media/image104.e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107.emf"/></Relationships>
</file>

<file path=ppt/slides/_rels/slide64.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slideLayout" Target="../slideLayouts/slideLayout1.xml"/><Relationship Id="rId7" Type="http://schemas.openxmlformats.org/officeDocument/2006/relationships/image" Target="../media/image110.png"/><Relationship Id="rId2" Type="http://schemas.openxmlformats.org/officeDocument/2006/relationships/video" Target="file:///C:\NEMO\Campagne2002\Photos_2002\Urania_March_12_18\MOV00019.MPG" TargetMode="External"/><Relationship Id="rId1" Type="http://schemas.microsoft.com/office/2007/relationships/media" Target="file:///C:\NEMO\Campagne2002\Photos_2002\Urania_March_12_18\MOV00019.MPG" TargetMode="Externa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notesSlide" Target="../notesSlides/notesSlide35.xml"/><Relationship Id="rId9" Type="http://schemas.openxmlformats.org/officeDocument/2006/relationships/image" Target="../media/image112.png"/></Relationships>
</file>

<file path=ppt/slides/_rels/slide65.xml.rels><?xml version="1.0" encoding="UTF-8" standalone="yes"?>
<Relationships xmlns="http://schemas.openxmlformats.org/package/2006/relationships"><Relationship Id="rId2" Type="http://schemas.openxmlformats.org/officeDocument/2006/relationships/image" Target="../media/image113.emf"/><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8" Type="http://schemas.openxmlformats.org/officeDocument/2006/relationships/image" Target="../media/image119.gif"/><Relationship Id="rId3" Type="http://schemas.openxmlformats.org/officeDocument/2006/relationships/image" Target="../media/image114.jpeg"/><Relationship Id="rId7" Type="http://schemas.openxmlformats.org/officeDocument/2006/relationships/image" Target="../media/image118.jpe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117.jpeg"/><Relationship Id="rId5" Type="http://schemas.openxmlformats.org/officeDocument/2006/relationships/image" Target="../media/image116.jpeg"/><Relationship Id="rId10" Type="http://schemas.openxmlformats.org/officeDocument/2006/relationships/image" Target="../media/image120.png"/><Relationship Id="rId4" Type="http://schemas.openxmlformats.org/officeDocument/2006/relationships/image" Target="../media/image115.jpeg"/><Relationship Id="rId9" Type="http://schemas.openxmlformats.org/officeDocument/2006/relationships/oleObject" Target="../embeddings/oleObject30.bin"/></Relationships>
</file>

<file path=ppt/slides/_rels/slide67.xml.rels><?xml version="1.0" encoding="UTF-8" standalone="yes"?>
<Relationships xmlns="http://schemas.openxmlformats.org/package/2006/relationships"><Relationship Id="rId3" Type="http://schemas.openxmlformats.org/officeDocument/2006/relationships/image" Target="../media/image121.emf"/><Relationship Id="rId7" Type="http://schemas.openxmlformats.org/officeDocument/2006/relationships/image" Target="../media/image123.emf"/><Relationship Id="rId2" Type="http://schemas.openxmlformats.org/officeDocument/2006/relationships/oleObject" Target="../embeddings/oleObject31.bin"/><Relationship Id="rId1" Type="http://schemas.openxmlformats.org/officeDocument/2006/relationships/slideLayout" Target="../slideLayouts/slideLayout2.xml"/><Relationship Id="rId6" Type="http://schemas.openxmlformats.org/officeDocument/2006/relationships/oleObject" Target="../embeddings/oleObject33.bin"/><Relationship Id="rId5" Type="http://schemas.openxmlformats.org/officeDocument/2006/relationships/image" Target="../media/image122.emf"/><Relationship Id="rId4" Type="http://schemas.openxmlformats.org/officeDocument/2006/relationships/oleObject" Target="../embeddings/oleObject32.bin"/></Relationships>
</file>

<file path=ppt/slides/_rels/slide68.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oleObject" Target="../embeddings/oleObject34.bin"/><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24.emf"/></Relationships>
</file>

<file path=ppt/slides/_rels/slide70.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oleObject" Target="../embeddings/oleObject36.bin"/><Relationship Id="rId1" Type="http://schemas.openxmlformats.org/officeDocument/2006/relationships/slideLayout" Target="../slideLayouts/slideLayout2.xml"/><Relationship Id="rId6" Type="http://schemas.openxmlformats.org/officeDocument/2006/relationships/image" Target="../media/image127.emf"/><Relationship Id="rId5" Type="http://schemas.openxmlformats.org/officeDocument/2006/relationships/oleObject" Target="../embeddings/oleObject37.bin"/><Relationship Id="rId4" Type="http://schemas.openxmlformats.org/officeDocument/2006/relationships/image" Target="../media/image126.emf"/></Relationships>
</file>

<file path=ppt/slides/_rels/slide71.xml.rels><?xml version="1.0" encoding="UTF-8" standalone="yes"?>
<Relationships xmlns="http://schemas.openxmlformats.org/package/2006/relationships"><Relationship Id="rId2" Type="http://schemas.openxmlformats.org/officeDocument/2006/relationships/image" Target="../media/image128.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image" Target="../media/image129.emf"/><Relationship Id="rId1" Type="http://schemas.openxmlformats.org/officeDocument/2006/relationships/slideLayout" Target="../slideLayouts/slideLayout2.xml"/><Relationship Id="rId4" Type="http://schemas.openxmlformats.org/officeDocument/2006/relationships/image" Target="../media/image131.emf"/></Relationships>
</file>

<file path=ppt/slides/_rels/slide73.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image" Target="../media/image132.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35.emf"/><Relationship Id="rId2" Type="http://schemas.openxmlformats.org/officeDocument/2006/relationships/image" Target="../media/image134.emf"/><Relationship Id="rId1" Type="http://schemas.openxmlformats.org/officeDocument/2006/relationships/slideLayout" Target="../slideLayouts/slideLayout2.xml"/><Relationship Id="rId4" Type="http://schemas.openxmlformats.org/officeDocument/2006/relationships/image" Target="../media/image136.emf"/></Relationships>
</file>

<file path=ppt/slides/_rels/slide75.x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image" Target="../media/image137.emf"/><Relationship Id="rId1" Type="http://schemas.openxmlformats.org/officeDocument/2006/relationships/slideLayout" Target="../slideLayouts/slideLayout2.xml"/><Relationship Id="rId4" Type="http://schemas.openxmlformats.org/officeDocument/2006/relationships/hyperlink" Target="http://www.sciencedirect.com/science/journal/09276505/35/9"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140.emf"/><Relationship Id="rId2" Type="http://schemas.openxmlformats.org/officeDocument/2006/relationships/image" Target="../media/image139.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42.emf"/><Relationship Id="rId2" Type="http://schemas.openxmlformats.org/officeDocument/2006/relationships/image" Target="../media/image141.emf"/><Relationship Id="rId1" Type="http://schemas.openxmlformats.org/officeDocument/2006/relationships/slideLayout" Target="../slideLayouts/slideLayout2.xml"/><Relationship Id="rId4" Type="http://schemas.openxmlformats.org/officeDocument/2006/relationships/image" Target="../media/image143.emf"/></Relationships>
</file>

<file path=ppt/slides/_rels/slide78.xml.rels><?xml version="1.0" encoding="UTF-8" standalone="yes"?>
<Relationships xmlns="http://schemas.openxmlformats.org/package/2006/relationships"><Relationship Id="rId3" Type="http://schemas.openxmlformats.org/officeDocument/2006/relationships/image" Target="../media/image145.emf"/><Relationship Id="rId2" Type="http://schemas.openxmlformats.org/officeDocument/2006/relationships/image" Target="../media/image144.emf"/><Relationship Id="rId1" Type="http://schemas.openxmlformats.org/officeDocument/2006/relationships/slideLayout" Target="../slideLayouts/slideLayout2.xml"/><Relationship Id="rId5" Type="http://schemas.openxmlformats.org/officeDocument/2006/relationships/image" Target="../media/image147.emf"/><Relationship Id="rId4" Type="http://schemas.openxmlformats.org/officeDocument/2006/relationships/image" Target="../media/image146.emf"/></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image" Target="../media/image148.emf"/><Relationship Id="rId1" Type="http://schemas.openxmlformats.org/officeDocument/2006/relationships/slideLayout" Target="../slideLayouts/slideLayout2.xml"/><Relationship Id="rId6" Type="http://schemas.openxmlformats.org/officeDocument/2006/relationships/image" Target="../media/image151.emf"/><Relationship Id="rId5" Type="http://schemas.openxmlformats.org/officeDocument/2006/relationships/image" Target="../media/image150.emf"/><Relationship Id="rId4" Type="http://schemas.openxmlformats.org/officeDocument/2006/relationships/image" Target="../media/image149.emf"/></Relationships>
</file>

<file path=ppt/slides/_rels/slide8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1.xml"/><Relationship Id="rId5" Type="http://schemas.openxmlformats.org/officeDocument/2006/relationships/image" Target="../media/image156.png"/><Relationship Id="rId4" Type="http://schemas.openxmlformats.org/officeDocument/2006/relationships/image" Target="../media/image155.png"/></Relationships>
</file>

<file path=ppt/slides/_rels/slide8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8832" y="2621280"/>
            <a:ext cx="8319408" cy="3384635"/>
          </a:xfrm>
        </p:spPr>
        <p:txBody>
          <a:bodyPr/>
          <a:lstStyle/>
          <a:p>
            <a:pPr algn="l"/>
            <a:r>
              <a:rPr lang="en-GB" noProof="0" dirty="0"/>
              <a:t>Light propagation in water</a:t>
            </a:r>
            <a:br>
              <a:rPr lang="en-GB" noProof="0" dirty="0"/>
            </a:br>
            <a:r>
              <a:rPr lang="en-GB" noProof="0" dirty="0">
                <a:solidFill>
                  <a:schemeClr val="tx2">
                    <a:lumMod val="75000"/>
                  </a:schemeClr>
                </a:solidFill>
              </a:rPr>
              <a:t>	</a:t>
            </a:r>
            <a:r>
              <a:rPr lang="en-GB" sz="3200" noProof="0" dirty="0">
                <a:solidFill>
                  <a:schemeClr val="tx2">
                    <a:lumMod val="75000"/>
                  </a:schemeClr>
                </a:solidFill>
              </a:rPr>
              <a:t>- absorption, attenuation, diffusion, ...</a:t>
            </a:r>
            <a:br>
              <a:rPr lang="en-GB" noProof="0" dirty="0"/>
            </a:br>
            <a:r>
              <a:rPr lang="en-GB" noProof="0" dirty="0"/>
              <a:t>Optical background</a:t>
            </a:r>
            <a:br>
              <a:rPr lang="en-GB" noProof="0" dirty="0"/>
            </a:br>
            <a:r>
              <a:rPr lang="en-GB" noProof="0" dirty="0"/>
              <a:t>	</a:t>
            </a:r>
            <a:r>
              <a:rPr lang="en-GB" dirty="0">
                <a:solidFill>
                  <a:schemeClr val="tx2">
                    <a:lumMod val="75000"/>
                  </a:schemeClr>
                </a:solidFill>
              </a:rPr>
              <a:t>- </a:t>
            </a:r>
            <a:r>
              <a:rPr lang="en-GB" baseline="30000" dirty="0">
                <a:solidFill>
                  <a:schemeClr val="tx2">
                    <a:lumMod val="75000"/>
                  </a:schemeClr>
                </a:solidFill>
              </a:rPr>
              <a:t>40</a:t>
            </a:r>
            <a:r>
              <a:rPr lang="en-GB" dirty="0">
                <a:solidFill>
                  <a:schemeClr val="tx2">
                    <a:lumMod val="75000"/>
                  </a:schemeClr>
                </a:solidFill>
              </a:rPr>
              <a:t>K, bioluminescence</a:t>
            </a:r>
            <a:br>
              <a:rPr lang="en-GB" noProof="0" dirty="0"/>
            </a:br>
            <a:r>
              <a:rPr lang="en-GB" noProof="0" dirty="0"/>
              <a:t>Inherent water optical properties</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a:xfrm>
            <a:off x="1975104" y="6631200"/>
            <a:ext cx="5808096" cy="219600"/>
          </a:xfrm>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1</a:t>
            </a:fld>
            <a:endParaRPr lang="en-US"/>
          </a:p>
        </p:txBody>
      </p:sp>
      <p:sp>
        <p:nvSpPr>
          <p:cNvPr id="10" name="Titolo 1">
            <a:extLst>
              <a:ext uri="{FF2B5EF4-FFF2-40B4-BE49-F238E27FC236}">
                <a16:creationId xmlns:a16="http://schemas.microsoft.com/office/drawing/2014/main" id="{6E8E0D11-7F36-6BB2-0CB1-2314CF4342A9}"/>
              </a:ext>
            </a:extLst>
          </p:cNvPr>
          <p:cNvSpPr txBox="1">
            <a:spLocks/>
          </p:cNvSpPr>
          <p:nvPr/>
        </p:nvSpPr>
        <p:spPr>
          <a:xfrm>
            <a:off x="0" y="55244"/>
            <a:ext cx="9144000" cy="153468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b="1" kern="1200">
                <a:solidFill>
                  <a:srgbClr val="FF0000"/>
                </a:solidFill>
                <a:latin typeface="+mj-lt"/>
                <a:ea typeface="+mj-ea"/>
                <a:cs typeface="+mj-cs"/>
              </a:defRPr>
            </a:lvl1pPr>
          </a:lstStyle>
          <a:p>
            <a:r>
              <a:rPr lang="en-GB" sz="4400" dirty="0">
                <a:ln w="12700">
                  <a:solidFill>
                    <a:schemeClr val="accent1"/>
                  </a:solidFill>
                  <a:prstDash val="solid"/>
                </a:ln>
                <a:solidFill>
                  <a:schemeClr val="accent2">
                    <a:lumMod val="75000"/>
                  </a:schemeClr>
                </a:solidFill>
                <a:effectLst>
                  <a:outerShdw dist="38100" dir="2640000" algn="bl" rotWithShape="0">
                    <a:schemeClr val="accent1"/>
                  </a:outerShdw>
                </a:effectLst>
              </a:rPr>
              <a:t>Water optical properties in a Cherenkov Neutrino Telescope </a:t>
            </a:r>
          </a:p>
        </p:txBody>
      </p:sp>
      <p:sp>
        <p:nvSpPr>
          <p:cNvPr id="12" name="Sottotitolo 2">
            <a:extLst>
              <a:ext uri="{FF2B5EF4-FFF2-40B4-BE49-F238E27FC236}">
                <a16:creationId xmlns:a16="http://schemas.microsoft.com/office/drawing/2014/main" id="{76C33FE0-78FF-17C7-4401-FF5AC54B1094}"/>
              </a:ext>
            </a:extLst>
          </p:cNvPr>
          <p:cNvSpPr txBox="1">
            <a:spLocks/>
          </p:cNvSpPr>
          <p:nvPr/>
        </p:nvSpPr>
        <p:spPr>
          <a:xfrm>
            <a:off x="2424351" y="1630629"/>
            <a:ext cx="4295297" cy="1149147"/>
          </a:xfrm>
          <a:prstGeom prst="rect">
            <a:avLst/>
          </a:prstGeom>
          <a:solidFill>
            <a:schemeClr val="bg1"/>
          </a:solidFill>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2400" dirty="0">
                <a:solidFill>
                  <a:schemeClr val="accent1">
                    <a:lumMod val="75000"/>
                  </a:schemeClr>
                </a:solidFill>
              </a:rPr>
              <a:t>Antonio Capone</a:t>
            </a:r>
          </a:p>
          <a:p>
            <a:r>
              <a:rPr lang="en-GB" sz="2400" dirty="0">
                <a:solidFill>
                  <a:schemeClr val="accent1">
                    <a:lumMod val="75000"/>
                  </a:schemeClr>
                </a:solidFill>
              </a:rPr>
              <a:t>University ‘La Sapienza’</a:t>
            </a:r>
          </a:p>
          <a:p>
            <a:r>
              <a:rPr lang="en-GB" sz="2400" dirty="0">
                <a:solidFill>
                  <a:schemeClr val="accent1">
                    <a:lumMod val="75000"/>
                  </a:schemeClr>
                </a:solidFill>
              </a:rPr>
              <a:t>Roma – Italy</a:t>
            </a:r>
          </a:p>
        </p:txBody>
      </p:sp>
      <p:pic>
        <p:nvPicPr>
          <p:cNvPr id="15" name="Immagine 14">
            <a:extLst>
              <a:ext uri="{FF2B5EF4-FFF2-40B4-BE49-F238E27FC236}">
                <a16:creationId xmlns:a16="http://schemas.microsoft.com/office/drawing/2014/main" id="{3BDA319E-6A8F-5862-AA91-67F66A58B42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561152" y="5861637"/>
            <a:ext cx="2311686" cy="656342"/>
          </a:xfrm>
          <a:prstGeom prst="rect">
            <a:avLst/>
          </a:prstGeom>
        </p:spPr>
      </p:pic>
    </p:spTree>
    <p:extLst>
      <p:ext uri="{BB962C8B-B14F-4D97-AF65-F5344CB8AC3E}">
        <p14:creationId xmlns:p14="http://schemas.microsoft.com/office/powerpoint/2010/main" val="1868041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charset="0"/>
              </a:rPr>
              <a:t>Cerenkov effect</a:t>
            </a:r>
            <a:endParaRPr lang="en-US" dirty="0"/>
          </a:p>
        </p:txBody>
      </p:sp>
      <p:sp>
        <p:nvSpPr>
          <p:cNvPr id="4" name="Date Placeholder 3"/>
          <p:cNvSpPr>
            <a:spLocks noGrp="1"/>
          </p:cNvSpPr>
          <p:nvPr>
            <p:ph type="dt" sz="half" idx="10"/>
          </p:nvPr>
        </p:nvSpPr>
        <p:spPr/>
        <p:txBody>
          <a:bodyPr/>
          <a:lstStyle/>
          <a:p>
            <a:r>
              <a:rPr lang="it-IT"/>
              <a:t>Antonio Capone</a:t>
            </a:r>
            <a:endParaRPr lang="en-US" dirty="0"/>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endParaRPr lang="en-US" dirty="0"/>
          </a:p>
        </p:txBody>
      </p:sp>
      <p:sp>
        <p:nvSpPr>
          <p:cNvPr id="6" name="Slide Number Placeholder 5"/>
          <p:cNvSpPr>
            <a:spLocks noGrp="1"/>
          </p:cNvSpPr>
          <p:nvPr>
            <p:ph type="sldNum" sz="quarter" idx="12"/>
          </p:nvPr>
        </p:nvSpPr>
        <p:spPr/>
        <p:txBody>
          <a:bodyPr/>
          <a:lstStyle/>
          <a:p>
            <a:fld id="{C3647C0D-D355-C242-A9DD-A742385130A6}" type="slidenum">
              <a:rPr lang="en-US" smtClean="0"/>
              <a:t>2</a:t>
            </a:fld>
            <a:endParaRPr lang="en-US"/>
          </a:p>
        </p:txBody>
      </p:sp>
      <p:pic>
        <p:nvPicPr>
          <p:cNvPr id="9" name="Picture 4" descr="CERENKOV"/>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787" y="2151441"/>
            <a:ext cx="4175185" cy="2880000"/>
          </a:xfrm>
          <a:prstGeom prst="rect">
            <a:avLst/>
          </a:prstGeom>
          <a:noFill/>
          <a:ln w="31750">
            <a:solidFill>
              <a:srgbClr val="33CCCC"/>
            </a:solidFill>
            <a:miter lim="800000"/>
            <a:headEnd/>
            <a:tailEnd/>
          </a:ln>
          <a:extLst>
            <a:ext uri="{909E8E84-426E-40dd-AFC4-6F175D3DCCD1}">
              <a14:hiddenFill xmlns="" xmlns:a14="http://schemas.microsoft.com/office/drawing/2010/main">
                <a:solidFill>
                  <a:srgbClr val="FFFFFF"/>
                </a:solidFill>
              </a14:hiddenFill>
            </a:ext>
          </a:extLst>
        </p:spPr>
      </p:pic>
      <p:pic>
        <p:nvPicPr>
          <p:cNvPr id="10" name="Picture 3" descr="cer_pol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0000" y="2151441"/>
            <a:ext cx="2880000" cy="2880000"/>
          </a:xfrm>
          <a:prstGeom prst="rect">
            <a:avLst/>
          </a:prstGeom>
          <a:noFill/>
          <a:ln w="31750">
            <a:solidFill>
              <a:srgbClr val="33CCCC"/>
            </a:solidFill>
            <a:miter lim="800000"/>
            <a:headEnd/>
            <a:tailEnd/>
          </a:ln>
          <a:extLst>
            <a:ext uri="{909E8E84-426E-40dd-AFC4-6F175D3DCCD1}">
              <a14:hiddenFill xmlns="" xmlns:a14="http://schemas.microsoft.com/office/drawing/2010/main">
                <a:solidFill>
                  <a:srgbClr val="FFFFFF"/>
                </a:solidFill>
              </a14:hiddenFill>
            </a:ext>
          </a:extLst>
        </p:spPr>
      </p:pic>
      <p:cxnSp>
        <p:nvCxnSpPr>
          <p:cNvPr id="8" name="Straight Arrow Connector 7"/>
          <p:cNvCxnSpPr/>
          <p:nvPr/>
        </p:nvCxnSpPr>
        <p:spPr>
          <a:xfrm>
            <a:off x="820888" y="3603050"/>
            <a:ext cx="3004762" cy="15489"/>
          </a:xfrm>
          <a:prstGeom prst="straightConnector1">
            <a:avLst/>
          </a:prstGeom>
          <a:ln w="571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115169" y="2348396"/>
            <a:ext cx="2710481" cy="1270143"/>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1037167" y="3618539"/>
            <a:ext cx="2788483" cy="1317528"/>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821267" y="1250434"/>
            <a:ext cx="7419219" cy="461665"/>
          </a:xfrm>
          <a:prstGeom prst="rect">
            <a:avLst/>
          </a:prstGeom>
          <a:noFill/>
        </p:spPr>
        <p:txBody>
          <a:bodyPr wrap="none" rtlCol="0">
            <a:spAutoFit/>
          </a:bodyPr>
          <a:lstStyle/>
          <a:p>
            <a:r>
              <a:rPr lang="en-US" sz="2400" dirty="0"/>
              <a:t>The "basic principle" for a Cherenkov Neutrino Telescope</a:t>
            </a:r>
          </a:p>
        </p:txBody>
      </p:sp>
    </p:spTree>
    <p:extLst>
      <p:ext uri="{BB962C8B-B14F-4D97-AF65-F5344CB8AC3E}">
        <p14:creationId xmlns:p14="http://schemas.microsoft.com/office/powerpoint/2010/main" val="1935735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10 Título"/>
          <p:cNvSpPr>
            <a:spLocks noGrp="1"/>
          </p:cNvSpPr>
          <p:nvPr>
            <p:ph type="title" idx="4294967295"/>
          </p:nvPr>
        </p:nvSpPr>
        <p:spPr>
          <a:xfrm>
            <a:off x="30774" y="149168"/>
            <a:ext cx="9113226" cy="548358"/>
          </a:xfrm>
        </p:spPr>
        <p:txBody>
          <a:bodyPr>
            <a:normAutofit fontScale="90000"/>
          </a:bodyPr>
          <a:lstStyle/>
          <a:p>
            <a:pPr algn="ctr" eaLnBrk="1" hangingPunct="1"/>
            <a:r>
              <a:rPr lang="en-GB" sz="2585" dirty="0">
                <a:latin typeface="Arial" charset="0"/>
                <a:ea typeface="ＭＳ Ｐゴシック" charset="0"/>
              </a:rPr>
              <a:t>Reconstructing the muon track: Max. Likelihood strategy - 1 </a:t>
            </a:r>
          </a:p>
        </p:txBody>
      </p:sp>
      <mc:AlternateContent xmlns:mc="http://schemas.openxmlformats.org/markup-compatibility/2006" xmlns:a14="http://schemas.microsoft.com/office/drawing/2010/main">
        <mc:Choice Requires="a14">
          <p:sp>
            <p:nvSpPr>
              <p:cNvPr id="41" name="CasellaDiTesto 40">
                <a:extLst>
                  <a:ext uri="{FF2B5EF4-FFF2-40B4-BE49-F238E27FC236}">
                    <a16:creationId xmlns:a16="http://schemas.microsoft.com/office/drawing/2014/main" id="{21400678-3623-2A4A-BA4F-2CC3A768C689}"/>
                  </a:ext>
                </a:extLst>
              </p:cNvPr>
              <p:cNvSpPr txBox="1"/>
              <p:nvPr/>
            </p:nvSpPr>
            <p:spPr>
              <a:xfrm>
                <a:off x="621792" y="702994"/>
                <a:ext cx="7836409" cy="1753172"/>
              </a:xfrm>
              <a:prstGeom prst="rect">
                <a:avLst/>
              </a:prstGeom>
              <a:solidFill>
                <a:srgbClr val="FFFF00"/>
              </a:solidFill>
            </p:spPr>
            <p:txBody>
              <a:bodyPr wrap="square" rtlCol="0">
                <a:spAutoFit/>
              </a:bodyPr>
              <a:lstStyle/>
              <a:p>
                <a:pPr algn="just">
                  <a:lnSpc>
                    <a:spcPct val="150000"/>
                  </a:lnSpc>
                </a:pPr>
                <a:r>
                  <a:rPr lang="en-GB" sz="1662" dirty="0">
                    <a:solidFill>
                      <a:srgbClr val="C00000"/>
                    </a:solidFill>
                  </a:rPr>
                  <a:t>Maximization of a Likelihood function based on the knowledge of the probability density functions that a Cherenkov photon can reach the </a:t>
                </a:r>
                <a:r>
                  <a:rPr lang="en-GB" sz="1662" dirty="0" err="1">
                    <a:solidFill>
                      <a:srgbClr val="C00000"/>
                    </a:solidFill>
                  </a:rPr>
                  <a:t>PMT</a:t>
                </a:r>
                <a:r>
                  <a:rPr lang="en-GB" sz="1662" baseline="-25000" dirty="0" err="1">
                    <a:solidFill>
                      <a:srgbClr val="C00000"/>
                    </a:solidFill>
                  </a:rPr>
                  <a:t>k</a:t>
                </a:r>
                <a:r>
                  <a:rPr lang="en-GB" sz="1662" dirty="0">
                    <a:solidFill>
                      <a:srgbClr val="C00000"/>
                    </a:solidFill>
                  </a:rPr>
                  <a:t>, in position    </a:t>
                </a:r>
                <a14:m>
                  <m:oMath xmlns:m="http://schemas.openxmlformats.org/officeDocument/2006/math">
                    <m:acc>
                      <m:accPr>
                        <m:chr m:val="⃗"/>
                        <m:ctrlPr>
                          <a:rPr lang="en-US" sz="1662" b="1" i="1">
                            <a:solidFill>
                              <a:srgbClr val="7030A0"/>
                            </a:solidFill>
                            <a:latin typeface="Cambria Math" panose="02040503050406030204" pitchFamily="18" charset="0"/>
                          </a:rPr>
                        </m:ctrlPr>
                      </m:accPr>
                      <m:e>
                        <m:r>
                          <a:rPr lang="en-US" sz="1662" b="1" i="1">
                            <a:solidFill>
                              <a:srgbClr val="7030A0"/>
                            </a:solidFill>
                            <a:latin typeface="Cambria Math" panose="02040503050406030204" pitchFamily="18" charset="0"/>
                          </a:rPr>
                          <m:t>𝒒</m:t>
                        </m:r>
                      </m:e>
                    </m:acc>
                    <m:r>
                      <a:rPr lang="en-US" sz="1662" b="1" i="1">
                        <a:solidFill>
                          <a:srgbClr val="7030A0"/>
                        </a:solidFill>
                        <a:latin typeface="Cambria Math" panose="02040503050406030204" pitchFamily="18" charset="0"/>
                      </a:rPr>
                      <m:t>=(</m:t>
                    </m:r>
                  </m:oMath>
                </a14:m>
                <a:r>
                  <a:rPr lang="en-GB" sz="1662" b="1" dirty="0" err="1">
                    <a:solidFill>
                      <a:srgbClr val="7030A0"/>
                    </a:solidFill>
                  </a:rPr>
                  <a:t>x</a:t>
                </a:r>
                <a:r>
                  <a:rPr lang="en-GB" sz="1662" b="1" baseline="-25000" dirty="0" err="1">
                    <a:solidFill>
                      <a:srgbClr val="7030A0"/>
                    </a:solidFill>
                  </a:rPr>
                  <a:t>k</a:t>
                </a:r>
                <a:r>
                  <a:rPr lang="en-GB" sz="1662" b="1" dirty="0" err="1">
                    <a:solidFill>
                      <a:srgbClr val="7030A0"/>
                    </a:solidFill>
                  </a:rPr>
                  <a:t>,y</a:t>
                </a:r>
                <a:r>
                  <a:rPr lang="en-GB" sz="1662" b="1" baseline="-25000" dirty="0" err="1">
                    <a:solidFill>
                      <a:srgbClr val="7030A0"/>
                    </a:solidFill>
                  </a:rPr>
                  <a:t>k</a:t>
                </a:r>
                <a:r>
                  <a:rPr lang="en-GB" sz="1662" b="1" dirty="0" err="1">
                    <a:solidFill>
                      <a:srgbClr val="7030A0"/>
                    </a:solidFill>
                  </a:rPr>
                  <a:t>,z</a:t>
                </a:r>
                <a:r>
                  <a:rPr lang="en-GB" sz="1662" b="1" baseline="-25000" dirty="0" err="1">
                    <a:solidFill>
                      <a:srgbClr val="7030A0"/>
                    </a:solidFill>
                  </a:rPr>
                  <a:t>k</a:t>
                </a:r>
                <a:r>
                  <a:rPr lang="en-GB" sz="1662" b="1" dirty="0">
                    <a:solidFill>
                      <a:srgbClr val="7030A0"/>
                    </a:solidFill>
                  </a:rPr>
                  <a:t> )    </a:t>
                </a:r>
                <a:r>
                  <a:rPr lang="en-GB" sz="1662" dirty="0">
                    <a:solidFill>
                      <a:srgbClr val="C00000"/>
                    </a:solidFill>
                  </a:rPr>
                  <a:t>at the time </a:t>
                </a:r>
                <a14:m>
                  <m:oMath xmlns:m="http://schemas.openxmlformats.org/officeDocument/2006/math">
                    <m:sSubSup>
                      <m:sSubSupPr>
                        <m:ctrlPr>
                          <a:rPr lang="en-US" sz="1662" b="1" i="1">
                            <a:solidFill>
                              <a:srgbClr val="7030A0"/>
                            </a:solidFill>
                            <a:latin typeface="Cambria Math" panose="02040503050406030204" pitchFamily="18" charset="0"/>
                          </a:rPr>
                        </m:ctrlPr>
                      </m:sSubSupPr>
                      <m:e>
                        <m:r>
                          <a:rPr lang="en-US" sz="1662" b="1" i="1">
                            <a:solidFill>
                              <a:srgbClr val="7030A0"/>
                            </a:solidFill>
                            <a:latin typeface="Cambria Math" panose="02040503050406030204" pitchFamily="18" charset="0"/>
                          </a:rPr>
                          <m:t>𝒕</m:t>
                        </m:r>
                      </m:e>
                      <m:sub>
                        <m:r>
                          <a:rPr lang="en-US" sz="1662" b="1" i="1">
                            <a:solidFill>
                              <a:srgbClr val="7030A0"/>
                            </a:solidFill>
                            <a:latin typeface="Cambria Math" panose="02040503050406030204" pitchFamily="18" charset="0"/>
                          </a:rPr>
                          <m:t>𝒌</m:t>
                        </m:r>
                      </m:sub>
                      <m:sup>
                        <m:r>
                          <a:rPr lang="en-US" sz="1662" b="1" i="1">
                            <a:solidFill>
                              <a:srgbClr val="7030A0"/>
                            </a:solidFill>
                            <a:latin typeface="Cambria Math" panose="02040503050406030204" pitchFamily="18" charset="0"/>
                          </a:rPr>
                          <m:t>𝒔𝒑𝒆𝒓</m:t>
                        </m:r>
                      </m:sup>
                    </m:sSubSup>
                  </m:oMath>
                </a14:m>
                <a:r>
                  <a:rPr lang="en-GB" sz="1662" dirty="0">
                    <a:solidFill>
                      <a:srgbClr val="C00000"/>
                    </a:solidFill>
                  </a:rPr>
                  <a:t>    if originated by a track   defined by the direction    </a:t>
                </a:r>
                <a14:m>
                  <m:oMath xmlns:m="http://schemas.openxmlformats.org/officeDocument/2006/math">
                    <m:acc>
                      <m:accPr>
                        <m:chr m:val="⃗"/>
                        <m:ctrlPr>
                          <a:rPr lang="en-US" sz="1662" b="1" i="1">
                            <a:solidFill>
                              <a:srgbClr val="7030A0"/>
                            </a:solidFill>
                            <a:latin typeface="Cambria Math" panose="02040503050406030204" pitchFamily="18" charset="0"/>
                          </a:rPr>
                        </m:ctrlPr>
                      </m:accPr>
                      <m:e>
                        <m:r>
                          <a:rPr lang="en-US" sz="1662" b="1" i="1">
                            <a:solidFill>
                              <a:srgbClr val="7030A0"/>
                            </a:solidFill>
                            <a:latin typeface="Cambria Math" panose="02040503050406030204" pitchFamily="18" charset="0"/>
                          </a:rPr>
                          <m:t>𝒅</m:t>
                        </m:r>
                      </m:e>
                    </m:acc>
                    <m:r>
                      <a:rPr lang="en-US" sz="1662" b="1" i="1">
                        <a:solidFill>
                          <a:srgbClr val="7030A0"/>
                        </a:solidFill>
                        <a:latin typeface="Cambria Math" panose="02040503050406030204" pitchFamily="18" charset="0"/>
                      </a:rPr>
                      <m:t>=</m:t>
                    </m:r>
                    <m:d>
                      <m:dPr>
                        <m:ctrlPr>
                          <a:rPr lang="en-US" sz="1662" b="1" i="1">
                            <a:solidFill>
                              <a:srgbClr val="7030A0"/>
                            </a:solidFill>
                            <a:latin typeface="Cambria Math" panose="02040503050406030204" pitchFamily="18" charset="0"/>
                          </a:rPr>
                        </m:ctrlPr>
                      </m:dPr>
                      <m:e>
                        <m:sSub>
                          <m:sSubPr>
                            <m:ctrlPr>
                              <a:rPr lang="en-US" sz="1662" b="1" i="1">
                                <a:solidFill>
                                  <a:srgbClr val="7030A0"/>
                                </a:solidFill>
                                <a:latin typeface="Cambria Math" panose="02040503050406030204" pitchFamily="18" charset="0"/>
                              </a:rPr>
                            </m:ctrlPr>
                          </m:sSubPr>
                          <m:e>
                            <m:r>
                              <a:rPr lang="en-US" sz="1662" b="1" i="1">
                                <a:solidFill>
                                  <a:srgbClr val="7030A0"/>
                                </a:solidFill>
                                <a:latin typeface="Cambria Math" panose="02040503050406030204" pitchFamily="18" charset="0"/>
                              </a:rPr>
                              <m:t>𝒅</m:t>
                            </m:r>
                          </m:e>
                          <m:sub>
                            <m:r>
                              <a:rPr lang="en-US" sz="1662" b="1" i="1">
                                <a:solidFill>
                                  <a:srgbClr val="7030A0"/>
                                </a:solidFill>
                                <a:latin typeface="Cambria Math" panose="02040503050406030204" pitchFamily="18" charset="0"/>
                              </a:rPr>
                              <m:t>𝒙</m:t>
                            </m:r>
                          </m:sub>
                        </m:sSub>
                        <m:r>
                          <a:rPr lang="en-US" sz="1662" b="1" i="1">
                            <a:solidFill>
                              <a:srgbClr val="7030A0"/>
                            </a:solidFill>
                            <a:latin typeface="Cambria Math" panose="02040503050406030204" pitchFamily="18" charset="0"/>
                          </a:rPr>
                          <m:t>,</m:t>
                        </m:r>
                        <m:sSub>
                          <m:sSubPr>
                            <m:ctrlPr>
                              <a:rPr lang="en-US" sz="1662" b="1" i="1">
                                <a:solidFill>
                                  <a:srgbClr val="7030A0"/>
                                </a:solidFill>
                                <a:latin typeface="Cambria Math" panose="02040503050406030204" pitchFamily="18" charset="0"/>
                              </a:rPr>
                            </m:ctrlPr>
                          </m:sSubPr>
                          <m:e>
                            <m:r>
                              <a:rPr lang="en-US" sz="1662" b="1" i="1">
                                <a:solidFill>
                                  <a:srgbClr val="7030A0"/>
                                </a:solidFill>
                                <a:latin typeface="Cambria Math" panose="02040503050406030204" pitchFamily="18" charset="0"/>
                              </a:rPr>
                              <m:t>𝒅</m:t>
                            </m:r>
                          </m:e>
                          <m:sub>
                            <m:r>
                              <a:rPr lang="en-US" sz="1662" b="1" i="1">
                                <a:solidFill>
                                  <a:srgbClr val="7030A0"/>
                                </a:solidFill>
                                <a:latin typeface="Cambria Math" panose="02040503050406030204" pitchFamily="18" charset="0"/>
                              </a:rPr>
                              <m:t>𝒚</m:t>
                            </m:r>
                          </m:sub>
                        </m:sSub>
                        <m:r>
                          <a:rPr lang="en-US" sz="1662" b="1" i="1">
                            <a:solidFill>
                              <a:srgbClr val="7030A0"/>
                            </a:solidFill>
                            <a:latin typeface="Cambria Math" panose="02040503050406030204" pitchFamily="18" charset="0"/>
                          </a:rPr>
                          <m:t>,</m:t>
                        </m:r>
                        <m:sSub>
                          <m:sSubPr>
                            <m:ctrlPr>
                              <a:rPr lang="en-US" sz="1662" b="1" i="1">
                                <a:solidFill>
                                  <a:srgbClr val="7030A0"/>
                                </a:solidFill>
                                <a:latin typeface="Cambria Math" panose="02040503050406030204" pitchFamily="18" charset="0"/>
                              </a:rPr>
                            </m:ctrlPr>
                          </m:sSubPr>
                          <m:e>
                            <m:r>
                              <a:rPr lang="en-US" sz="1662" b="1" i="1">
                                <a:solidFill>
                                  <a:srgbClr val="7030A0"/>
                                </a:solidFill>
                                <a:latin typeface="Cambria Math" panose="02040503050406030204" pitchFamily="18" charset="0"/>
                              </a:rPr>
                              <m:t>𝒅</m:t>
                            </m:r>
                          </m:e>
                          <m:sub>
                            <m:r>
                              <a:rPr lang="en-US" sz="1662" b="1" i="1">
                                <a:solidFill>
                                  <a:srgbClr val="7030A0"/>
                                </a:solidFill>
                                <a:latin typeface="Cambria Math" panose="02040503050406030204" pitchFamily="18" charset="0"/>
                              </a:rPr>
                              <m:t>𝒛</m:t>
                            </m:r>
                          </m:sub>
                        </m:sSub>
                      </m:e>
                    </m:d>
                    <m:r>
                      <a:rPr lang="en-US" sz="1662" i="1">
                        <a:solidFill>
                          <a:srgbClr val="C00000"/>
                        </a:solidFill>
                        <a:latin typeface="Cambria Math" panose="02040503050406030204" pitchFamily="18" charset="0"/>
                      </a:rPr>
                      <m:t> </m:t>
                    </m:r>
                  </m:oMath>
                </a14:m>
                <a:r>
                  <a:rPr lang="en-GB" sz="1662" dirty="0">
                    <a:solidFill>
                      <a:srgbClr val="C00000"/>
                    </a:solidFill>
                  </a:rPr>
                  <a:t>   and by the position of the muon at a time </a:t>
                </a:r>
                <a:r>
                  <a:rPr lang="en-GB" sz="1662" b="1" dirty="0">
                    <a:solidFill>
                      <a:srgbClr val="7030A0"/>
                    </a:solidFill>
                  </a:rPr>
                  <a:t>t</a:t>
                </a:r>
                <a:r>
                  <a:rPr lang="en-GB" sz="1662" b="1" baseline="-25000" dirty="0">
                    <a:solidFill>
                      <a:srgbClr val="7030A0"/>
                    </a:solidFill>
                  </a:rPr>
                  <a:t>0</a:t>
                </a:r>
                <a:r>
                  <a:rPr lang="en-GB" sz="1662" dirty="0">
                    <a:solidFill>
                      <a:srgbClr val="C00000"/>
                    </a:solidFill>
                  </a:rPr>
                  <a:t>: </a:t>
                </a:r>
                <a14:m>
                  <m:oMath xmlns:m="http://schemas.openxmlformats.org/officeDocument/2006/math">
                    <m:acc>
                      <m:accPr>
                        <m:chr m:val="⃗"/>
                        <m:ctrlPr>
                          <a:rPr lang="en-US" sz="1662" b="1" i="1">
                            <a:solidFill>
                              <a:srgbClr val="7030A0"/>
                            </a:solidFill>
                            <a:latin typeface="Cambria Math" panose="02040503050406030204" pitchFamily="18" charset="0"/>
                          </a:rPr>
                        </m:ctrlPr>
                      </m:accPr>
                      <m:e>
                        <m:r>
                          <a:rPr lang="en-US" sz="1662" b="1" i="1">
                            <a:solidFill>
                              <a:srgbClr val="7030A0"/>
                            </a:solidFill>
                            <a:latin typeface="Cambria Math" panose="02040503050406030204" pitchFamily="18" charset="0"/>
                          </a:rPr>
                          <m:t>𝒑</m:t>
                        </m:r>
                      </m:e>
                    </m:acc>
                    <m:r>
                      <a:rPr lang="en-US" sz="1662" b="1" i="1">
                        <a:solidFill>
                          <a:srgbClr val="7030A0"/>
                        </a:solidFill>
                        <a:latin typeface="Cambria Math" panose="02040503050406030204" pitchFamily="18" charset="0"/>
                      </a:rPr>
                      <m:t>=</m:t>
                    </m:r>
                    <m:d>
                      <m:dPr>
                        <m:ctrlPr>
                          <a:rPr lang="en-US" sz="1662" b="1" i="1">
                            <a:solidFill>
                              <a:srgbClr val="7030A0"/>
                            </a:solidFill>
                            <a:latin typeface="Cambria Math" panose="02040503050406030204" pitchFamily="18" charset="0"/>
                          </a:rPr>
                        </m:ctrlPr>
                      </m:dPr>
                      <m:e>
                        <m:sSub>
                          <m:sSubPr>
                            <m:ctrlPr>
                              <a:rPr lang="en-US" sz="1662" b="1" i="1">
                                <a:solidFill>
                                  <a:srgbClr val="7030A0"/>
                                </a:solidFill>
                                <a:latin typeface="Cambria Math" panose="02040503050406030204" pitchFamily="18" charset="0"/>
                              </a:rPr>
                            </m:ctrlPr>
                          </m:sSubPr>
                          <m:e>
                            <m:r>
                              <a:rPr lang="en-US" sz="1662" b="1" i="1">
                                <a:solidFill>
                                  <a:srgbClr val="7030A0"/>
                                </a:solidFill>
                                <a:latin typeface="Cambria Math" panose="02040503050406030204" pitchFamily="18" charset="0"/>
                              </a:rPr>
                              <m:t>𝒑</m:t>
                            </m:r>
                          </m:e>
                          <m:sub>
                            <m:r>
                              <a:rPr lang="en-US" sz="1662" b="1" i="1">
                                <a:solidFill>
                                  <a:srgbClr val="7030A0"/>
                                </a:solidFill>
                                <a:latin typeface="Cambria Math" panose="02040503050406030204" pitchFamily="18" charset="0"/>
                              </a:rPr>
                              <m:t>𝒙</m:t>
                            </m:r>
                          </m:sub>
                        </m:sSub>
                        <m:r>
                          <a:rPr lang="en-US" sz="1662" b="1" i="1">
                            <a:solidFill>
                              <a:srgbClr val="7030A0"/>
                            </a:solidFill>
                            <a:latin typeface="Cambria Math" panose="02040503050406030204" pitchFamily="18" charset="0"/>
                          </a:rPr>
                          <m:t>,</m:t>
                        </m:r>
                        <m:sSub>
                          <m:sSubPr>
                            <m:ctrlPr>
                              <a:rPr lang="en-US" sz="1662" b="1" i="1">
                                <a:solidFill>
                                  <a:srgbClr val="7030A0"/>
                                </a:solidFill>
                                <a:latin typeface="Cambria Math" panose="02040503050406030204" pitchFamily="18" charset="0"/>
                              </a:rPr>
                            </m:ctrlPr>
                          </m:sSubPr>
                          <m:e>
                            <m:r>
                              <a:rPr lang="en-US" sz="1662" b="1" i="1">
                                <a:solidFill>
                                  <a:srgbClr val="7030A0"/>
                                </a:solidFill>
                                <a:latin typeface="Cambria Math" panose="02040503050406030204" pitchFamily="18" charset="0"/>
                              </a:rPr>
                              <m:t>𝒑</m:t>
                            </m:r>
                          </m:e>
                          <m:sub>
                            <m:r>
                              <a:rPr lang="en-US" sz="1662" b="1" i="1">
                                <a:solidFill>
                                  <a:srgbClr val="7030A0"/>
                                </a:solidFill>
                                <a:latin typeface="Cambria Math" panose="02040503050406030204" pitchFamily="18" charset="0"/>
                              </a:rPr>
                              <m:t>𝒚</m:t>
                            </m:r>
                          </m:sub>
                        </m:sSub>
                        <m:r>
                          <a:rPr lang="en-US" sz="1662" b="1" i="1">
                            <a:solidFill>
                              <a:srgbClr val="7030A0"/>
                            </a:solidFill>
                            <a:latin typeface="Cambria Math" panose="02040503050406030204" pitchFamily="18" charset="0"/>
                          </a:rPr>
                          <m:t>,</m:t>
                        </m:r>
                        <m:sSub>
                          <m:sSubPr>
                            <m:ctrlPr>
                              <a:rPr lang="en-US" sz="1662" b="1" i="1">
                                <a:solidFill>
                                  <a:srgbClr val="7030A0"/>
                                </a:solidFill>
                                <a:latin typeface="Cambria Math" panose="02040503050406030204" pitchFamily="18" charset="0"/>
                              </a:rPr>
                            </m:ctrlPr>
                          </m:sSubPr>
                          <m:e>
                            <m:r>
                              <a:rPr lang="en-US" sz="1662" b="1" i="1">
                                <a:solidFill>
                                  <a:srgbClr val="7030A0"/>
                                </a:solidFill>
                                <a:latin typeface="Cambria Math" panose="02040503050406030204" pitchFamily="18" charset="0"/>
                              </a:rPr>
                              <m:t>𝒑</m:t>
                            </m:r>
                          </m:e>
                          <m:sub>
                            <m:r>
                              <a:rPr lang="en-US" sz="1662" b="1" i="1">
                                <a:solidFill>
                                  <a:srgbClr val="7030A0"/>
                                </a:solidFill>
                                <a:latin typeface="Cambria Math" panose="02040503050406030204" pitchFamily="18" charset="0"/>
                              </a:rPr>
                              <m:t>𝒛</m:t>
                            </m:r>
                          </m:sub>
                        </m:sSub>
                      </m:e>
                    </m:d>
                  </m:oMath>
                </a14:m>
                <a:r>
                  <a:rPr lang="en-GB" sz="1662" dirty="0">
                    <a:solidFill>
                      <a:srgbClr val="C00000"/>
                    </a:solidFill>
                  </a:rPr>
                  <a:t>. </a:t>
                </a:r>
                <a:endParaRPr lang="it-IT" sz="1662" dirty="0"/>
              </a:p>
            </p:txBody>
          </p:sp>
        </mc:Choice>
        <mc:Fallback xmlns="">
          <p:sp>
            <p:nvSpPr>
              <p:cNvPr id="41" name="CasellaDiTesto 40">
                <a:extLst>
                  <a:ext uri="{FF2B5EF4-FFF2-40B4-BE49-F238E27FC236}">
                    <a16:creationId xmlns:a16="http://schemas.microsoft.com/office/drawing/2014/main" id="{21400678-3623-2A4A-BA4F-2CC3A768C689}"/>
                  </a:ext>
                </a:extLst>
              </p:cNvPr>
              <p:cNvSpPr txBox="1">
                <a:spLocks noRot="1" noChangeAspect="1" noMove="1" noResize="1" noEditPoints="1" noAdjustHandles="1" noChangeArrowheads="1" noChangeShapeType="1" noTextEdit="1"/>
              </p:cNvSpPr>
              <p:nvPr/>
            </p:nvSpPr>
            <p:spPr>
              <a:xfrm>
                <a:off x="621792" y="702994"/>
                <a:ext cx="7836409" cy="1753172"/>
              </a:xfrm>
              <a:prstGeom prst="rect">
                <a:avLst/>
              </a:prstGeom>
              <a:blipFill>
                <a:blip r:embed="rId3"/>
                <a:stretch>
                  <a:fillRect l="-323" r="-485" b="-2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ttangolo 3">
                <a:extLst>
                  <a:ext uri="{FF2B5EF4-FFF2-40B4-BE49-F238E27FC236}">
                    <a16:creationId xmlns:a16="http://schemas.microsoft.com/office/drawing/2014/main" id="{1013CB99-B334-9C41-8E0F-5E73D54E505C}"/>
                  </a:ext>
                </a:extLst>
              </p:cNvPr>
              <p:cNvSpPr/>
              <p:nvPr/>
            </p:nvSpPr>
            <p:spPr>
              <a:xfrm>
                <a:off x="234462" y="2998013"/>
                <a:ext cx="4861464" cy="2780056"/>
              </a:xfrm>
              <a:prstGeom prst="rect">
                <a:avLst/>
              </a:prstGeom>
              <a:solidFill>
                <a:schemeClr val="accent5">
                  <a:lumMod val="20000"/>
                  <a:lumOff val="80000"/>
                </a:schemeClr>
              </a:solidFill>
            </p:spPr>
            <p:txBody>
              <a:bodyPr wrap="square">
                <a:spAutoFit/>
              </a:bodyPr>
              <a:lstStyle/>
              <a:p>
                <a:pPr algn="just">
                  <a:lnSpc>
                    <a:spcPct val="150000"/>
                  </a:lnSpc>
                </a:pPr>
                <a:r>
                  <a:rPr lang="en-GB" sz="1662" dirty="0">
                    <a:solidFill>
                      <a:schemeClr val="accent4">
                        <a:lumMod val="50000"/>
                      </a:schemeClr>
                    </a:solidFill>
                  </a:rPr>
                  <a:t>In the definition of the "hit probability density function" enter the knowledge of the Cherenkov emission (the 𝜗</a:t>
                </a:r>
                <a:r>
                  <a:rPr lang="en-GB" sz="1662" baseline="-25000" dirty="0">
                    <a:solidFill>
                      <a:schemeClr val="accent4">
                        <a:lumMod val="50000"/>
                      </a:schemeClr>
                    </a:solidFill>
                  </a:rPr>
                  <a:t>Ch</a:t>
                </a:r>
                <a:r>
                  <a:rPr lang="en-GB" sz="1662" dirty="0">
                    <a:solidFill>
                      <a:schemeClr val="accent4">
                        <a:lumMod val="50000"/>
                      </a:schemeClr>
                    </a:solidFill>
                  </a:rPr>
                  <a:t>), the absorption and diffusion of the light in water, the contribution background light (due to </a:t>
                </a:r>
                <a:r>
                  <a:rPr lang="en-GB" sz="1662" baseline="30000" dirty="0">
                    <a:solidFill>
                      <a:schemeClr val="accent4">
                        <a:lumMod val="50000"/>
                      </a:schemeClr>
                    </a:solidFill>
                  </a:rPr>
                  <a:t>40</a:t>
                </a:r>
                <a:r>
                  <a:rPr lang="en-GB" sz="1662" dirty="0">
                    <a:solidFill>
                      <a:schemeClr val="accent4">
                        <a:lumMod val="50000"/>
                      </a:schemeClr>
                    </a:solidFill>
                  </a:rPr>
                  <a:t>K and/or to bioluminescence).    </a:t>
                </a:r>
                <a:r>
                  <a:rPr lang="en-GB" sz="1662" dirty="0"/>
                  <a:t>The direction can be parameterised in terms of the azimuth and zenith   angles  𝛳 and 𝜙:   </a:t>
                </a:r>
                <a14:m>
                  <m:oMath xmlns:m="http://schemas.openxmlformats.org/officeDocument/2006/math">
                    <m:acc>
                      <m:accPr>
                        <m:chr m:val="̂"/>
                        <m:ctrlPr>
                          <a:rPr lang="en-US" i="1" dirty="0">
                            <a:latin typeface="Cambria Math" panose="02040503050406030204" pitchFamily="18" charset="0"/>
                            <a:ea typeface="Cambria Math" panose="02040503050406030204" pitchFamily="18" charset="0"/>
                          </a:rPr>
                        </m:ctrlPr>
                      </m:accPr>
                      <m:e>
                        <m:r>
                          <a:rPr lang="en-US" i="1" dirty="0">
                            <a:latin typeface="Cambria Math" panose="02040503050406030204" pitchFamily="18" charset="0"/>
                            <a:ea typeface="Cambria Math" panose="02040503050406030204" pitchFamily="18" charset="0"/>
                          </a:rPr>
                          <m:t>𝑑</m:t>
                        </m:r>
                      </m:e>
                    </m:acc>
                    <m:r>
                      <a:rPr lang="en-US" i="1" dirty="0">
                        <a:latin typeface="Cambria Math" panose="02040503050406030204" pitchFamily="18" charset="0"/>
                        <a:ea typeface="Cambria Math" panose="02040503050406030204" pitchFamily="18" charset="0"/>
                      </a:rPr>
                      <m:t> </m:t>
                    </m:r>
                  </m:oMath>
                </a14:m>
                <a:r>
                  <a:rPr lang="en-GB" sz="1662" dirty="0"/>
                  <a:t>=(sin𝛳cos𝜙, sin𝛳sin𝜙, cos𝛳).</a:t>
                </a:r>
              </a:p>
            </p:txBody>
          </p:sp>
        </mc:Choice>
        <mc:Fallback xmlns="">
          <p:sp>
            <p:nvSpPr>
              <p:cNvPr id="4" name="Rettangolo 3">
                <a:extLst>
                  <a:ext uri="{FF2B5EF4-FFF2-40B4-BE49-F238E27FC236}">
                    <a16:creationId xmlns:a16="http://schemas.microsoft.com/office/drawing/2014/main" id="{1013CB99-B334-9C41-8E0F-5E73D54E505C}"/>
                  </a:ext>
                </a:extLst>
              </p:cNvPr>
              <p:cNvSpPr>
                <a:spLocks noRot="1" noChangeAspect="1" noMove="1" noResize="1" noEditPoints="1" noAdjustHandles="1" noChangeArrowheads="1" noChangeShapeType="1" noTextEdit="1"/>
              </p:cNvSpPr>
              <p:nvPr/>
            </p:nvSpPr>
            <p:spPr>
              <a:xfrm>
                <a:off x="234462" y="2998013"/>
                <a:ext cx="4861464" cy="2780056"/>
              </a:xfrm>
              <a:prstGeom prst="rect">
                <a:avLst/>
              </a:prstGeom>
              <a:blipFill>
                <a:blip r:embed="rId4"/>
                <a:stretch>
                  <a:fillRect l="-781" r="-781" b="-1364"/>
                </a:stretch>
              </a:blipFill>
            </p:spPr>
            <p:txBody>
              <a:bodyPr/>
              <a:lstStyle/>
              <a:p>
                <a:r>
                  <a:rPr lang="en-GB">
                    <a:noFill/>
                  </a:rPr>
                  <a:t> </a:t>
                </a:r>
              </a:p>
            </p:txBody>
          </p:sp>
        </mc:Fallback>
      </mc:AlternateContent>
      <p:grpSp>
        <p:nvGrpSpPr>
          <p:cNvPr id="6" name="Gruppo 5">
            <a:extLst>
              <a:ext uri="{FF2B5EF4-FFF2-40B4-BE49-F238E27FC236}">
                <a16:creationId xmlns:a16="http://schemas.microsoft.com/office/drawing/2014/main" id="{08629D23-9842-5D49-8C96-D70F14A2E920}"/>
              </a:ext>
            </a:extLst>
          </p:cNvPr>
          <p:cNvGrpSpPr/>
          <p:nvPr/>
        </p:nvGrpSpPr>
        <p:grpSpPr>
          <a:xfrm>
            <a:off x="5268791" y="2456166"/>
            <a:ext cx="3668835" cy="3563388"/>
            <a:chOff x="5268791" y="2456166"/>
            <a:chExt cx="3668835" cy="3563388"/>
          </a:xfrm>
        </p:grpSpPr>
        <p:sp>
          <p:nvSpPr>
            <p:cNvPr id="47" name="Rettangolo arrotondato 46">
              <a:extLst>
                <a:ext uri="{FF2B5EF4-FFF2-40B4-BE49-F238E27FC236}">
                  <a16:creationId xmlns:a16="http://schemas.microsoft.com/office/drawing/2014/main" id="{0797C3E1-FB4C-164C-ABB0-1A795DC444AF}"/>
                </a:ext>
              </a:extLst>
            </p:cNvPr>
            <p:cNvSpPr/>
            <p:nvPr/>
          </p:nvSpPr>
          <p:spPr>
            <a:xfrm>
              <a:off x="5268791" y="2456166"/>
              <a:ext cx="3668835" cy="35633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662"/>
            </a:p>
          </p:txBody>
        </p:sp>
        <p:pic>
          <p:nvPicPr>
            <p:cNvPr id="48" name="Immagine 47">
              <a:extLst>
                <a:ext uri="{FF2B5EF4-FFF2-40B4-BE49-F238E27FC236}">
                  <a16:creationId xmlns:a16="http://schemas.microsoft.com/office/drawing/2014/main" id="{A6DF2106-3C81-184D-ABAA-01E8EA72CA71}"/>
                </a:ext>
              </a:extLst>
            </p:cNvPr>
            <p:cNvPicPr>
              <a:picLocks noChangeAspect="1"/>
            </p:cNvPicPr>
            <p:nvPr/>
          </p:nvPicPr>
          <p:blipFill>
            <a:blip r:embed="rId5"/>
            <a:stretch>
              <a:fillRect/>
            </a:stretch>
          </p:blipFill>
          <p:spPr>
            <a:xfrm>
              <a:off x="5855882" y="3087057"/>
              <a:ext cx="2876276" cy="2305516"/>
            </a:xfrm>
            <a:prstGeom prst="rect">
              <a:avLst/>
            </a:prstGeom>
          </p:spPr>
        </p:pic>
        <p:pic>
          <p:nvPicPr>
            <p:cNvPr id="49" name="Immagine 48">
              <a:extLst>
                <a:ext uri="{FF2B5EF4-FFF2-40B4-BE49-F238E27FC236}">
                  <a16:creationId xmlns:a16="http://schemas.microsoft.com/office/drawing/2014/main" id="{AAC25A16-10F9-6047-BF87-728D4F27183B}"/>
                </a:ext>
              </a:extLst>
            </p:cNvPr>
            <p:cNvPicPr>
              <a:picLocks noChangeAspect="1"/>
            </p:cNvPicPr>
            <p:nvPr/>
          </p:nvPicPr>
          <p:blipFill>
            <a:blip r:embed="rId6"/>
            <a:stretch>
              <a:fillRect/>
            </a:stretch>
          </p:blipFill>
          <p:spPr>
            <a:xfrm>
              <a:off x="5564704" y="3328015"/>
              <a:ext cx="1592177" cy="543274"/>
            </a:xfrm>
            <a:prstGeom prst="rect">
              <a:avLst/>
            </a:prstGeom>
          </p:spPr>
        </p:pic>
        <p:pic>
          <p:nvPicPr>
            <p:cNvPr id="50" name="Immagine 49">
              <a:extLst>
                <a:ext uri="{FF2B5EF4-FFF2-40B4-BE49-F238E27FC236}">
                  <a16:creationId xmlns:a16="http://schemas.microsoft.com/office/drawing/2014/main" id="{EA111A81-7A3D-2D45-86C7-83691C5CE707}"/>
                </a:ext>
              </a:extLst>
            </p:cNvPr>
            <p:cNvPicPr>
              <a:picLocks noChangeAspect="1"/>
            </p:cNvPicPr>
            <p:nvPr/>
          </p:nvPicPr>
          <p:blipFill>
            <a:blip r:embed="rId7"/>
            <a:stretch>
              <a:fillRect/>
            </a:stretch>
          </p:blipFill>
          <p:spPr>
            <a:xfrm>
              <a:off x="5565968" y="5286420"/>
              <a:ext cx="3155543" cy="616279"/>
            </a:xfrm>
            <a:prstGeom prst="rect">
              <a:avLst/>
            </a:prstGeom>
          </p:spPr>
        </p:pic>
        <mc:AlternateContent xmlns:mc="http://schemas.openxmlformats.org/markup-compatibility/2006" xmlns:a14="http://schemas.microsoft.com/office/drawing/2010/main">
          <mc:Choice Requires="a14">
            <p:sp>
              <p:nvSpPr>
                <p:cNvPr id="7" name="CasellaDiTesto 6">
                  <a:extLst>
                    <a:ext uri="{FF2B5EF4-FFF2-40B4-BE49-F238E27FC236}">
                      <a16:creationId xmlns:a16="http://schemas.microsoft.com/office/drawing/2014/main" id="{1E46E99E-445E-194F-9C32-F0D437ECD3CF}"/>
                    </a:ext>
                  </a:extLst>
                </p:cNvPr>
                <p:cNvSpPr txBox="1"/>
                <p:nvPr/>
              </p:nvSpPr>
              <p:spPr>
                <a:xfrm>
                  <a:off x="5972175" y="4950602"/>
                  <a:ext cx="204480" cy="291939"/>
                </a:xfrm>
                <a:prstGeom prst="rect">
                  <a:avLst/>
                </a:prstGeom>
                <a:noFill/>
              </p:spPr>
              <p:txBody>
                <a:bodyPr wrap="none" lIns="0" tIns="0" rIns="0" bIns="0"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𝑑</m:t>
                            </m:r>
                          </m:e>
                        </m:acc>
                      </m:oMath>
                    </m:oMathPara>
                  </a14:m>
                  <a:endParaRPr lang="it-IT" dirty="0"/>
                </a:p>
              </p:txBody>
            </p:sp>
          </mc:Choice>
          <mc:Fallback xmlns="">
            <p:sp>
              <p:nvSpPr>
                <p:cNvPr id="7" name="CasellaDiTesto 6">
                  <a:extLst>
                    <a:ext uri="{FF2B5EF4-FFF2-40B4-BE49-F238E27FC236}">
                      <a16:creationId xmlns:a16="http://schemas.microsoft.com/office/drawing/2014/main" id="{1E46E99E-445E-194F-9C32-F0D437ECD3CF}"/>
                    </a:ext>
                  </a:extLst>
                </p:cNvPr>
                <p:cNvSpPr txBox="1">
                  <a:spLocks noRot="1" noChangeAspect="1" noMove="1" noResize="1" noEditPoints="1" noAdjustHandles="1" noChangeArrowheads="1" noChangeShapeType="1" noTextEdit="1"/>
                </p:cNvSpPr>
                <p:nvPr/>
              </p:nvSpPr>
              <p:spPr>
                <a:xfrm>
                  <a:off x="5972175" y="4950602"/>
                  <a:ext cx="204480" cy="291939"/>
                </a:xfrm>
                <a:prstGeom prst="rect">
                  <a:avLst/>
                </a:prstGeom>
                <a:blipFill>
                  <a:blip r:embed="rId8"/>
                  <a:stretch>
                    <a:fillRect l="-23529" t="-20833" r="-23529" b="-8333"/>
                  </a:stretch>
                </a:blipFill>
              </p:spPr>
              <p:txBody>
                <a:bodyPr/>
                <a:lstStyle/>
                <a:p>
                  <a:r>
                    <a:rPr lang="en-GB">
                      <a:noFill/>
                    </a:rPr>
                    <a:t> </a:t>
                  </a:r>
                </a:p>
              </p:txBody>
            </p:sp>
          </mc:Fallback>
        </mc:AlternateContent>
        <p:sp>
          <p:nvSpPr>
            <p:cNvPr id="9" name="CasellaDiTesto 8">
              <a:extLst>
                <a:ext uri="{FF2B5EF4-FFF2-40B4-BE49-F238E27FC236}">
                  <a16:creationId xmlns:a16="http://schemas.microsoft.com/office/drawing/2014/main" id="{5E6BD664-391D-1E48-B215-862E6A891D95}"/>
                </a:ext>
              </a:extLst>
            </p:cNvPr>
            <p:cNvSpPr txBox="1"/>
            <p:nvPr/>
          </p:nvSpPr>
          <p:spPr>
            <a:xfrm>
              <a:off x="6244978" y="4759757"/>
              <a:ext cx="364202" cy="369332"/>
            </a:xfrm>
            <a:prstGeom prst="rect">
              <a:avLst/>
            </a:prstGeom>
            <a:noFill/>
          </p:spPr>
          <p:txBody>
            <a:bodyPr wrap="none" rtlCol="0">
              <a:spAutoFit/>
            </a:bodyPr>
            <a:lstStyle/>
            <a:p>
              <a:r>
                <a:rPr lang="it-IT" dirty="0">
                  <a:solidFill>
                    <a:srgbClr val="FF0000"/>
                  </a:solidFill>
                </a:rPr>
                <a:t>O</a:t>
              </a:r>
            </a:p>
          </p:txBody>
        </p:sp>
        <p:sp>
          <p:nvSpPr>
            <p:cNvPr id="17" name="CasellaDiTesto 16">
              <a:extLst>
                <a:ext uri="{FF2B5EF4-FFF2-40B4-BE49-F238E27FC236}">
                  <a16:creationId xmlns:a16="http://schemas.microsoft.com/office/drawing/2014/main" id="{DF8A570F-CB43-E648-9EF8-413CCFFC0A8C}"/>
                </a:ext>
              </a:extLst>
            </p:cNvPr>
            <p:cNvSpPr txBox="1"/>
            <p:nvPr/>
          </p:nvSpPr>
          <p:spPr>
            <a:xfrm>
              <a:off x="7384930" y="2998013"/>
              <a:ext cx="338554" cy="369332"/>
            </a:xfrm>
            <a:prstGeom prst="rect">
              <a:avLst/>
            </a:prstGeom>
            <a:noFill/>
          </p:spPr>
          <p:txBody>
            <a:bodyPr wrap="none" rtlCol="0">
              <a:spAutoFit/>
            </a:bodyPr>
            <a:lstStyle/>
            <a:p>
              <a:r>
                <a:rPr lang="it-IT" dirty="0">
                  <a:solidFill>
                    <a:srgbClr val="FF0000"/>
                  </a:solidFill>
                </a:rPr>
                <a:t>B</a:t>
              </a:r>
            </a:p>
          </p:txBody>
        </p:sp>
        <p:sp>
          <p:nvSpPr>
            <p:cNvPr id="18" name="CasellaDiTesto 17">
              <a:extLst>
                <a:ext uri="{FF2B5EF4-FFF2-40B4-BE49-F238E27FC236}">
                  <a16:creationId xmlns:a16="http://schemas.microsoft.com/office/drawing/2014/main" id="{934CFEC4-F871-3E4E-9F82-42DF0617CB2F}"/>
                </a:ext>
              </a:extLst>
            </p:cNvPr>
            <p:cNvSpPr txBox="1"/>
            <p:nvPr/>
          </p:nvSpPr>
          <p:spPr>
            <a:xfrm>
              <a:off x="8125743" y="4186733"/>
              <a:ext cx="351378" cy="369332"/>
            </a:xfrm>
            <a:prstGeom prst="rect">
              <a:avLst/>
            </a:prstGeom>
            <a:noFill/>
          </p:spPr>
          <p:txBody>
            <a:bodyPr wrap="none" rtlCol="0">
              <a:spAutoFit/>
            </a:bodyPr>
            <a:lstStyle/>
            <a:p>
              <a:r>
                <a:rPr lang="it-IT" dirty="0">
                  <a:solidFill>
                    <a:srgbClr val="FF0000"/>
                  </a:solidFill>
                </a:rPr>
                <a:t>C</a:t>
              </a:r>
            </a:p>
          </p:txBody>
        </p:sp>
        <mc:AlternateContent xmlns:mc="http://schemas.openxmlformats.org/markup-compatibility/2006" xmlns:a14="http://schemas.microsoft.com/office/drawing/2010/main">
          <mc:Choice Requires="a14">
            <p:sp>
              <p:nvSpPr>
                <p:cNvPr id="11" name="CasellaDiTesto 10">
                  <a:extLst>
                    <a:ext uri="{FF2B5EF4-FFF2-40B4-BE49-F238E27FC236}">
                      <a16:creationId xmlns:a16="http://schemas.microsoft.com/office/drawing/2014/main" id="{77E44C1C-7FC1-CA4B-B854-0E7785FB438C}"/>
                    </a:ext>
                  </a:extLst>
                </p:cNvPr>
                <p:cNvSpPr txBox="1"/>
                <p:nvPr/>
              </p:nvSpPr>
              <p:spPr>
                <a:xfrm>
                  <a:off x="5301602" y="3060048"/>
                  <a:ext cx="1656223" cy="312458"/>
                </a:xfrm>
                <a:prstGeom prst="rect">
                  <a:avLst/>
                </a:prstGeom>
                <a:solidFill>
                  <a:schemeClr val="accent5">
                    <a:lumMod val="90000"/>
                  </a:schemeClr>
                </a:solidFill>
              </p:spPr>
              <p:txBody>
                <a:bodyPr wrap="none" lIns="0" tIns="0" rIns="0" bIns="0" rtlCol="0">
                  <a:spAutoFit/>
                </a:bodyPr>
                <a:lstStyle/>
                <a:p>
                  <a14:m>
                    <m:oMath xmlns:m="http://schemas.openxmlformats.org/officeDocument/2006/math">
                      <m:r>
                        <a:rPr lang="en-US" b="0" i="1" smtClean="0">
                          <a:latin typeface="Cambria Math" panose="02040503050406030204" pitchFamily="18" charset="0"/>
                        </a:rPr>
                        <m:t>    </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𝑞</m:t>
                          </m:r>
                        </m:e>
                      </m:acc>
                    </m:oMath>
                  </a14:m>
                  <a:r>
                    <a:rPr lang="it-IT" dirty="0"/>
                    <a:t>- </a:t>
                  </a:r>
                  <a14:m>
                    <m:oMath xmlns:m="http://schemas.openxmlformats.org/officeDocument/2006/math">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𝑝</m:t>
                          </m:r>
                        </m:e>
                      </m:acc>
                      <m:r>
                        <a:rPr lang="en-US" b="0" i="1" dirty="0" smtClean="0">
                          <a:latin typeface="Cambria Math" panose="02040503050406030204" pitchFamily="18" charset="0"/>
                        </a:rPr>
                        <m:t>=</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𝑂𝐵</m:t>
                          </m:r>
                        </m:e>
                      </m:acc>
                    </m:oMath>
                  </a14:m>
                  <a:endParaRPr lang="en-US" b="0" i="1" dirty="0">
                    <a:latin typeface="Cambria Math" panose="02040503050406030204" pitchFamily="18" charset="0"/>
                  </a:endParaRPr>
                </a:p>
              </p:txBody>
            </p:sp>
          </mc:Choice>
          <mc:Fallback xmlns="">
            <p:sp>
              <p:nvSpPr>
                <p:cNvPr id="11" name="CasellaDiTesto 10">
                  <a:extLst>
                    <a:ext uri="{FF2B5EF4-FFF2-40B4-BE49-F238E27FC236}">
                      <a16:creationId xmlns:a16="http://schemas.microsoft.com/office/drawing/2014/main" id="{77E44C1C-7FC1-CA4B-B854-0E7785FB438C}"/>
                    </a:ext>
                  </a:extLst>
                </p:cNvPr>
                <p:cNvSpPr txBox="1">
                  <a:spLocks noRot="1" noChangeAspect="1" noMove="1" noResize="1" noEditPoints="1" noAdjustHandles="1" noChangeArrowheads="1" noChangeShapeType="1" noTextEdit="1"/>
                </p:cNvSpPr>
                <p:nvPr/>
              </p:nvSpPr>
              <p:spPr>
                <a:xfrm>
                  <a:off x="5301602" y="3060048"/>
                  <a:ext cx="1656223" cy="312458"/>
                </a:xfrm>
                <a:prstGeom prst="rect">
                  <a:avLst/>
                </a:prstGeom>
                <a:blipFill>
                  <a:blip r:embed="rId9"/>
                  <a:stretch>
                    <a:fillRect l="-6870" t="-15385" r="-3053" b="-423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ttangolo 11">
                  <a:extLst>
                    <a:ext uri="{FF2B5EF4-FFF2-40B4-BE49-F238E27FC236}">
                      <a16:creationId xmlns:a16="http://schemas.microsoft.com/office/drawing/2014/main" id="{D902A4AC-0399-0F40-9062-0D978338ACA0}"/>
                    </a:ext>
                  </a:extLst>
                </p:cNvPr>
                <p:cNvSpPr/>
                <p:nvPr/>
              </p:nvSpPr>
              <p:spPr>
                <a:xfrm>
                  <a:off x="5301602" y="3362834"/>
                  <a:ext cx="1967269" cy="432554"/>
                </a:xfrm>
                <a:prstGeom prst="rect">
                  <a:avLst/>
                </a:prstGeom>
                <a:solidFill>
                  <a:schemeClr val="accent5">
                    <a:lumMod val="90000"/>
                  </a:schemeClr>
                </a:solidFill>
              </p:spPr>
              <p:txBody>
                <a:bodyPr wrap="none">
                  <a:spAutoFit/>
                </a:bodyPr>
                <a:lstStyle/>
                <a:p>
                  <a:pPr/>
                  <a14:m>
                    <m:oMathPara xmlns:m="http://schemas.openxmlformats.org/officeDocument/2006/math">
                      <m:oMath>
                        <m:d>
                          <m:dPr>
                            <m:begChr m:val="|"/>
                            <m:endChr m:val="|"/>
                            <m:ctrlPr>
                              <a:rPr lang="en-US" i="1" dirty="0">
                                <a:latin typeface="Cambria Math" panose="02040503050406030204" pitchFamily="18" charset="0"/>
                              </a:rPr>
                            </m:ctrlPr>
                          </m:dPr>
                          <m:e>
                            <m:acc>
                              <m:accPr>
                                <m:chr m:val="⃗"/>
                                <m:ctrlPr>
                                  <a:rPr lang="en-US" i="1" dirty="0">
                                    <a:latin typeface="Cambria Math" panose="02040503050406030204" pitchFamily="18" charset="0"/>
                                  </a:rPr>
                                </m:ctrlPr>
                              </m:accPr>
                              <m:e>
                                <m:r>
                                  <a:rPr lang="en-US" i="1" dirty="0">
                                    <a:latin typeface="Cambria Math" panose="02040503050406030204" pitchFamily="18" charset="0"/>
                                  </a:rPr>
                                  <m:t>𝑙</m:t>
                                </m:r>
                              </m:e>
                            </m:acc>
                          </m:e>
                        </m:d>
                        <m:r>
                          <a:rPr lang="en-US" i="1" dirty="0">
                            <a:latin typeface="Cambria Math" panose="02040503050406030204" pitchFamily="18" charset="0"/>
                          </a:rPr>
                          <m:t>=</m:t>
                        </m:r>
                        <m:acc>
                          <m:accPr>
                            <m:chr m:val="⃗"/>
                            <m:ctrlPr>
                              <a:rPr lang="en-US" i="1" dirty="0">
                                <a:latin typeface="Cambria Math" panose="02040503050406030204" pitchFamily="18" charset="0"/>
                              </a:rPr>
                            </m:ctrlPr>
                          </m:accPr>
                          <m:e>
                            <m:r>
                              <a:rPr lang="en-US" i="1" dirty="0">
                                <a:latin typeface="Cambria Math" panose="02040503050406030204" pitchFamily="18" charset="0"/>
                              </a:rPr>
                              <m:t>𝑞</m:t>
                            </m:r>
                          </m:e>
                        </m:acc>
                        <m:r>
                          <a:rPr lang="en-US" i="1" dirty="0">
                            <a:latin typeface="Cambria Math" panose="02040503050406030204" pitchFamily="18" charset="0"/>
                            <a:ea typeface="Cambria Math" panose="02040503050406030204" pitchFamily="18" charset="0"/>
                          </a:rPr>
                          <m:t>∙</m:t>
                        </m:r>
                        <m:acc>
                          <m:accPr>
                            <m:chr m:val="̂"/>
                            <m:ctrlPr>
                              <a:rPr lang="en-US" i="1" dirty="0">
                                <a:latin typeface="Cambria Math" panose="02040503050406030204" pitchFamily="18" charset="0"/>
                                <a:ea typeface="Cambria Math" panose="02040503050406030204" pitchFamily="18" charset="0"/>
                              </a:rPr>
                            </m:ctrlPr>
                          </m:accPr>
                          <m:e>
                            <m:r>
                              <a:rPr lang="en-US" i="1" dirty="0">
                                <a:latin typeface="Cambria Math" panose="02040503050406030204" pitchFamily="18" charset="0"/>
                                <a:ea typeface="Cambria Math" panose="02040503050406030204" pitchFamily="18" charset="0"/>
                              </a:rPr>
                              <m:t>𝑑</m:t>
                            </m:r>
                          </m:e>
                        </m:acc>
                        <m:r>
                          <a:rPr lang="en-US" i="1" dirty="0">
                            <a:latin typeface="Cambria Math" panose="02040503050406030204" pitchFamily="18" charset="0"/>
                          </a:rPr>
                          <m:t>=</m:t>
                        </m:r>
                        <m:d>
                          <m:dPr>
                            <m:begChr m:val="|"/>
                            <m:endChr m:val="|"/>
                            <m:ctrlPr>
                              <a:rPr lang="en-US" i="1" dirty="0">
                                <a:latin typeface="Cambria Math" panose="02040503050406030204" pitchFamily="18" charset="0"/>
                              </a:rPr>
                            </m:ctrlPr>
                          </m:dPr>
                          <m:e>
                            <m:acc>
                              <m:accPr>
                                <m:chr m:val="⃗"/>
                                <m:ctrlPr>
                                  <a:rPr lang="en-US" i="1" dirty="0">
                                    <a:latin typeface="Cambria Math" panose="02040503050406030204" pitchFamily="18" charset="0"/>
                                  </a:rPr>
                                </m:ctrlPr>
                              </m:accPr>
                              <m:e>
                                <m:r>
                                  <a:rPr lang="en-US" i="1" dirty="0">
                                    <a:latin typeface="Cambria Math" panose="02040503050406030204" pitchFamily="18" charset="0"/>
                                  </a:rPr>
                                  <m:t>𝑂𝐶</m:t>
                                </m:r>
                              </m:e>
                            </m:acc>
                          </m:e>
                        </m:d>
                      </m:oMath>
                    </m:oMathPara>
                  </a14:m>
                  <a:endParaRPr lang="it-IT" dirty="0"/>
                </a:p>
              </p:txBody>
            </p:sp>
          </mc:Choice>
          <mc:Fallback xmlns="">
            <p:sp>
              <p:nvSpPr>
                <p:cNvPr id="12" name="Rettangolo 11">
                  <a:extLst>
                    <a:ext uri="{FF2B5EF4-FFF2-40B4-BE49-F238E27FC236}">
                      <a16:creationId xmlns:a16="http://schemas.microsoft.com/office/drawing/2014/main" id="{D902A4AC-0399-0F40-9062-0D978338ACA0}"/>
                    </a:ext>
                  </a:extLst>
                </p:cNvPr>
                <p:cNvSpPr>
                  <a:spLocks noRot="1" noChangeAspect="1" noMove="1" noResize="1" noEditPoints="1" noAdjustHandles="1" noChangeArrowheads="1" noChangeShapeType="1" noTextEdit="1"/>
                </p:cNvSpPr>
                <p:nvPr/>
              </p:nvSpPr>
              <p:spPr>
                <a:xfrm>
                  <a:off x="5301602" y="3362834"/>
                  <a:ext cx="1967269" cy="432554"/>
                </a:xfrm>
                <a:prstGeom prst="rect">
                  <a:avLst/>
                </a:prstGeom>
                <a:blipFill>
                  <a:blip r:embed="rId10"/>
                  <a:stretch>
                    <a:fillRect t="-8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CasellaDiTesto 21">
                  <a:extLst>
                    <a:ext uri="{FF2B5EF4-FFF2-40B4-BE49-F238E27FC236}">
                      <a16:creationId xmlns:a16="http://schemas.microsoft.com/office/drawing/2014/main" id="{C914FE9A-BFA9-F040-B210-EC365D342B46}"/>
                    </a:ext>
                  </a:extLst>
                </p:cNvPr>
                <p:cNvSpPr txBox="1"/>
                <p:nvPr/>
              </p:nvSpPr>
              <p:spPr>
                <a:xfrm>
                  <a:off x="6996661" y="4819223"/>
                  <a:ext cx="1822358" cy="501099"/>
                </a:xfrm>
                <a:prstGeom prst="rect">
                  <a:avLst/>
                </a:prstGeom>
                <a:noFill/>
              </p:spPr>
              <p:txBody>
                <a:bodyPr wrap="none" lIns="0" tIns="0" rIns="0" bIns="0" rtlCol="0">
                  <a:spAutoFit/>
                </a:bodyPr>
                <a:lstStyle/>
                <a:p>
                  <a:pPr/>
                  <a14:m>
                    <m:oMathPara xmlns:m="http://schemas.openxmlformats.org/officeDocument/2006/math">
                      <m:oMath>
                        <m:acc>
                          <m:accPr>
                            <m:chr m:val="⃗"/>
                            <m:ctrlPr>
                              <a:rPr lang="en-US" sz="1600" b="0" i="1" smtClean="0">
                                <a:latin typeface="Cambria Math" panose="02040503050406030204" pitchFamily="18" charset="0"/>
                              </a:rPr>
                            </m:ctrlPr>
                          </m:accPr>
                          <m:e>
                            <m:r>
                              <a:rPr lang="en-US" sz="1600" b="0" i="1" smtClean="0">
                                <a:latin typeface="Cambria Math" panose="02040503050406030204" pitchFamily="18" charset="0"/>
                              </a:rPr>
                              <m:t>𝑘</m:t>
                            </m:r>
                          </m:e>
                        </m:acc>
                        <m:r>
                          <a:rPr lang="en-US" sz="1600" b="0" i="1" smtClean="0">
                            <a:latin typeface="Cambria Math" panose="02040503050406030204" pitchFamily="18" charset="0"/>
                          </a:rPr>
                          <m:t>=</m:t>
                        </m:r>
                        <m:rad>
                          <m:radPr>
                            <m:degHide m:val="on"/>
                            <m:ctrlPr>
                              <a:rPr lang="en-US" sz="1600" b="0" i="1" smtClean="0">
                                <a:latin typeface="Cambria Math" panose="02040503050406030204" pitchFamily="18" charset="0"/>
                              </a:rPr>
                            </m:ctrlPr>
                          </m:radPr>
                          <m:deg/>
                          <m:e>
                            <m:sSup>
                              <m:sSupPr>
                                <m:ctrlPr>
                                  <a:rPr lang="en-US" sz="1600" i="1" dirty="0">
                                    <a:latin typeface="Cambria Math" panose="02040503050406030204" pitchFamily="18" charset="0"/>
                                  </a:rPr>
                                </m:ctrlPr>
                              </m:sSupPr>
                              <m:e>
                                <m:d>
                                  <m:dPr>
                                    <m:begChr m:val="|"/>
                                    <m:endChr m:val="|"/>
                                    <m:ctrlPr>
                                      <a:rPr lang="en-US" sz="1600" i="1" dirty="0">
                                        <a:latin typeface="Cambria Math" panose="02040503050406030204" pitchFamily="18" charset="0"/>
                                      </a:rPr>
                                    </m:ctrlPr>
                                  </m:dPr>
                                  <m:e>
                                    <m:acc>
                                      <m:accPr>
                                        <m:chr m:val="⃗"/>
                                        <m:ctrlPr>
                                          <a:rPr lang="en-US" sz="1600" i="1" dirty="0">
                                            <a:latin typeface="Cambria Math" panose="02040503050406030204" pitchFamily="18" charset="0"/>
                                          </a:rPr>
                                        </m:ctrlPr>
                                      </m:accPr>
                                      <m:e>
                                        <m:r>
                                          <a:rPr lang="en-US" sz="1600" i="1" dirty="0">
                                            <a:latin typeface="Cambria Math" panose="02040503050406030204" pitchFamily="18" charset="0"/>
                                          </a:rPr>
                                          <m:t>𝑂𝐶</m:t>
                                        </m:r>
                                      </m:e>
                                    </m:acc>
                                  </m:e>
                                </m:d>
                              </m:e>
                              <m:sup>
                                <m:r>
                                  <a:rPr lang="en-US" sz="1600" b="0" i="1" smtClean="0">
                                    <a:latin typeface="Cambria Math" panose="02040503050406030204" pitchFamily="18" charset="0"/>
                                  </a:rPr>
                                  <m:t>2</m:t>
                                </m:r>
                              </m:sup>
                            </m:sSup>
                            <m:r>
                              <a:rPr lang="en-US" sz="1600" b="0" i="1" dirty="0" smtClean="0">
                                <a:latin typeface="Cambria Math" panose="02040503050406030204" pitchFamily="18" charset="0"/>
                              </a:rPr>
                              <m:t>−</m:t>
                            </m:r>
                            <m:sSup>
                              <m:sSupPr>
                                <m:ctrlPr>
                                  <a:rPr lang="en-US" sz="1600" i="1" dirty="0">
                                    <a:latin typeface="Cambria Math" panose="02040503050406030204" pitchFamily="18" charset="0"/>
                                  </a:rPr>
                                </m:ctrlPr>
                              </m:sSupPr>
                              <m:e>
                                <m:d>
                                  <m:dPr>
                                    <m:begChr m:val="|"/>
                                    <m:endChr m:val="|"/>
                                    <m:ctrlPr>
                                      <a:rPr lang="en-US" sz="1600" i="1" dirty="0">
                                        <a:latin typeface="Cambria Math" panose="02040503050406030204" pitchFamily="18" charset="0"/>
                                      </a:rPr>
                                    </m:ctrlPr>
                                  </m:dPr>
                                  <m:e>
                                    <m:acc>
                                      <m:accPr>
                                        <m:chr m:val="⃗"/>
                                        <m:ctrlPr>
                                          <a:rPr lang="en-US" sz="1600" i="1" dirty="0">
                                            <a:latin typeface="Cambria Math" panose="02040503050406030204" pitchFamily="18" charset="0"/>
                                          </a:rPr>
                                        </m:ctrlPr>
                                      </m:accPr>
                                      <m:e>
                                        <m:r>
                                          <a:rPr lang="en-US" sz="1600" i="1" dirty="0">
                                            <a:latin typeface="Cambria Math" panose="02040503050406030204" pitchFamily="18" charset="0"/>
                                          </a:rPr>
                                          <m:t>𝑂𝐶</m:t>
                                        </m:r>
                                      </m:e>
                                    </m:acc>
                                  </m:e>
                                </m:d>
                              </m:e>
                              <m:sup>
                                <m:r>
                                  <a:rPr lang="en-US" sz="1600" b="0" i="1" dirty="0" smtClean="0">
                                    <a:latin typeface="Cambria Math" panose="02040503050406030204" pitchFamily="18" charset="0"/>
                                  </a:rPr>
                                  <m:t>2</m:t>
                                </m:r>
                              </m:sup>
                            </m:sSup>
                          </m:e>
                        </m:rad>
                      </m:oMath>
                    </m:oMathPara>
                  </a14:m>
                  <a:endParaRPr lang="en-US" sz="1600" b="0" i="1" dirty="0">
                    <a:latin typeface="Cambria Math" panose="02040503050406030204" pitchFamily="18" charset="0"/>
                  </a:endParaRPr>
                </a:p>
              </p:txBody>
            </p:sp>
          </mc:Choice>
          <mc:Fallback xmlns="">
            <p:sp>
              <p:nvSpPr>
                <p:cNvPr id="22" name="CasellaDiTesto 21">
                  <a:extLst>
                    <a:ext uri="{FF2B5EF4-FFF2-40B4-BE49-F238E27FC236}">
                      <a16:creationId xmlns:a16="http://schemas.microsoft.com/office/drawing/2014/main" id="{C914FE9A-BFA9-F040-B210-EC365D342B46}"/>
                    </a:ext>
                  </a:extLst>
                </p:cNvPr>
                <p:cNvSpPr txBox="1">
                  <a:spLocks noRot="1" noChangeAspect="1" noMove="1" noResize="1" noEditPoints="1" noAdjustHandles="1" noChangeArrowheads="1" noChangeShapeType="1" noTextEdit="1"/>
                </p:cNvSpPr>
                <p:nvPr/>
              </p:nvSpPr>
              <p:spPr>
                <a:xfrm>
                  <a:off x="6996661" y="4819223"/>
                  <a:ext cx="1822358" cy="501099"/>
                </a:xfrm>
                <a:prstGeom prst="rect">
                  <a:avLst/>
                </a:prstGeom>
                <a:blipFill>
                  <a:blip r:embed="rId11"/>
                  <a:stretch>
                    <a:fillRect l="-2778" r="-694"/>
                  </a:stretch>
                </a:blipFill>
              </p:spPr>
              <p:txBody>
                <a:bodyPr/>
                <a:lstStyle/>
                <a:p>
                  <a:r>
                    <a:rPr lang="en-GB">
                      <a:noFill/>
                    </a:rPr>
                    <a:t> </a:t>
                  </a:r>
                </a:p>
              </p:txBody>
            </p:sp>
          </mc:Fallback>
        </mc:AlternateContent>
        <p:sp>
          <p:nvSpPr>
            <p:cNvPr id="24" name="CasellaDiTesto 23">
              <a:extLst>
                <a:ext uri="{FF2B5EF4-FFF2-40B4-BE49-F238E27FC236}">
                  <a16:creationId xmlns:a16="http://schemas.microsoft.com/office/drawing/2014/main" id="{916B7B70-EC8D-7F41-BB5F-953E8645EE5B}"/>
                </a:ext>
              </a:extLst>
            </p:cNvPr>
            <p:cNvSpPr txBox="1"/>
            <p:nvPr/>
          </p:nvSpPr>
          <p:spPr>
            <a:xfrm>
              <a:off x="7034559" y="4351325"/>
              <a:ext cx="351378" cy="369332"/>
            </a:xfrm>
            <a:prstGeom prst="rect">
              <a:avLst/>
            </a:prstGeom>
            <a:noFill/>
          </p:spPr>
          <p:txBody>
            <a:bodyPr wrap="none" rtlCol="0">
              <a:spAutoFit/>
            </a:bodyPr>
            <a:lstStyle/>
            <a:p>
              <a:r>
                <a:rPr lang="it-IT" dirty="0">
                  <a:solidFill>
                    <a:srgbClr val="FF0000"/>
                  </a:solidFill>
                </a:rPr>
                <a:t>A</a:t>
              </a:r>
            </a:p>
          </p:txBody>
        </p:sp>
        <p:sp>
          <p:nvSpPr>
            <p:cNvPr id="26" name="Ovale 25">
              <a:extLst>
                <a:ext uri="{FF2B5EF4-FFF2-40B4-BE49-F238E27FC236}">
                  <a16:creationId xmlns:a16="http://schemas.microsoft.com/office/drawing/2014/main" id="{8743CBE3-A64F-874B-9F19-DA027F75DF22}"/>
                </a:ext>
              </a:extLst>
            </p:cNvPr>
            <p:cNvSpPr/>
            <p:nvPr/>
          </p:nvSpPr>
          <p:spPr bwMode="auto">
            <a:xfrm rot="10200000">
              <a:off x="7879734" y="2758304"/>
              <a:ext cx="238125" cy="357187"/>
            </a:xfrm>
            <a:prstGeom prst="ellipse">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200000" lon="0" rev="1800000"/>
              </a:camera>
              <a:lightRig rig="threePt" dir="t"/>
            </a:scene3d>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a:ln>
                  <a:noFill/>
                </a:ln>
                <a:solidFill>
                  <a:srgbClr val="8D0D0D"/>
                </a:solidFill>
                <a:effectLst/>
                <a:latin typeface="Arial" charset="0"/>
                <a:ea typeface="ＭＳ Ｐゴシック" charset="0"/>
                <a:cs typeface="ＭＳ Ｐゴシック" charset="0"/>
              </a:endParaRPr>
            </a:p>
          </p:txBody>
        </p:sp>
        <p:sp>
          <p:nvSpPr>
            <p:cNvPr id="27" name="Rettangolo con angoli arrotondati 26">
              <a:extLst>
                <a:ext uri="{FF2B5EF4-FFF2-40B4-BE49-F238E27FC236}">
                  <a16:creationId xmlns:a16="http://schemas.microsoft.com/office/drawing/2014/main" id="{84596B97-D2C6-7E47-B950-607FD78C9871}"/>
                </a:ext>
              </a:extLst>
            </p:cNvPr>
            <p:cNvSpPr/>
            <p:nvPr/>
          </p:nvSpPr>
          <p:spPr bwMode="auto">
            <a:xfrm rot="13320000">
              <a:off x="8089082" y="2632894"/>
              <a:ext cx="85725" cy="214313"/>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a:ln>
                  <a:noFill/>
                </a:ln>
                <a:solidFill>
                  <a:srgbClr val="8D0D0D"/>
                </a:solidFill>
                <a:effectLst/>
                <a:latin typeface="Arial" charset="0"/>
                <a:ea typeface="ＭＳ Ｐゴシック" charset="0"/>
                <a:cs typeface="ＭＳ Ｐゴシック" charset="0"/>
              </a:endParaRPr>
            </a:p>
          </p:txBody>
        </p:sp>
        <p:cxnSp>
          <p:nvCxnSpPr>
            <p:cNvPr id="28" name="Connettore 2 27">
              <a:extLst>
                <a:ext uri="{FF2B5EF4-FFF2-40B4-BE49-F238E27FC236}">
                  <a16:creationId xmlns:a16="http://schemas.microsoft.com/office/drawing/2014/main" id="{922B7B26-BFA1-4643-BE76-21D5C58FC786}"/>
                </a:ext>
              </a:extLst>
            </p:cNvPr>
            <p:cNvCxnSpPr>
              <a:cxnSpLocks noChangeAspect="1"/>
            </p:cNvCxnSpPr>
            <p:nvPr/>
          </p:nvCxnSpPr>
          <p:spPr bwMode="auto">
            <a:xfrm rot="10320000" flipV="1">
              <a:off x="7799419" y="2718357"/>
              <a:ext cx="432000" cy="339648"/>
            </a:xfrm>
            <a:prstGeom prst="straightConnector1">
              <a:avLst/>
            </a:prstGeom>
            <a:solidFill>
              <a:schemeClr val="accent1"/>
            </a:solidFill>
            <a:ln w="9525" cap="flat" cmpd="sng" algn="ctr">
              <a:solidFill>
                <a:srgbClr val="FF0000"/>
              </a:solidFill>
              <a:prstDash val="dash"/>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9" name="CasellaDiTesto 28">
                  <a:extLst>
                    <a:ext uri="{FF2B5EF4-FFF2-40B4-BE49-F238E27FC236}">
                      <a16:creationId xmlns:a16="http://schemas.microsoft.com/office/drawing/2014/main" id="{E34056D1-0F9B-3A4F-89DB-4F09ACD3CE63}"/>
                    </a:ext>
                  </a:extLst>
                </p:cNvPr>
                <p:cNvSpPr txBox="1"/>
                <p:nvPr/>
              </p:nvSpPr>
              <p:spPr>
                <a:xfrm>
                  <a:off x="7611604" y="2874778"/>
                  <a:ext cx="240771" cy="276999"/>
                </a:xfrm>
                <a:prstGeom prst="rect">
                  <a:avLst/>
                </a:prstGeom>
                <a:noFill/>
              </p:spPr>
              <p:txBody>
                <a:bodyPr wrap="none" lIns="0" tIns="0" rIns="0" bIns="0" rtlCol="0">
                  <a:spAutoFit/>
                </a:bodyPr>
                <a:lstStyle/>
                <a:p>
                  <a:pPr/>
                  <a14:m>
                    <m:oMathPara xmlns:m="http://schemas.openxmlformats.org/officeDocument/2006/math">
                      <m:o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m:oMathPara>
                  </a14:m>
                  <a:endParaRPr lang="it-IT" dirty="0">
                    <a:solidFill>
                      <a:srgbClr val="FF0000"/>
                    </a:solidFill>
                  </a:endParaRPr>
                </a:p>
              </p:txBody>
            </p:sp>
          </mc:Choice>
          <mc:Fallback xmlns="">
            <p:sp>
              <p:nvSpPr>
                <p:cNvPr id="29" name="CasellaDiTesto 28">
                  <a:extLst>
                    <a:ext uri="{FF2B5EF4-FFF2-40B4-BE49-F238E27FC236}">
                      <a16:creationId xmlns:a16="http://schemas.microsoft.com/office/drawing/2014/main" id="{E34056D1-0F9B-3A4F-89DB-4F09ACD3CE63}"/>
                    </a:ext>
                  </a:extLst>
                </p:cNvPr>
                <p:cNvSpPr txBox="1">
                  <a:spLocks noRot="1" noChangeAspect="1" noMove="1" noResize="1" noEditPoints="1" noAdjustHandles="1" noChangeArrowheads="1" noChangeShapeType="1" noTextEdit="1"/>
                </p:cNvSpPr>
                <p:nvPr/>
              </p:nvSpPr>
              <p:spPr>
                <a:xfrm>
                  <a:off x="7611604" y="2874778"/>
                  <a:ext cx="240771" cy="276999"/>
                </a:xfrm>
                <a:prstGeom prst="rect">
                  <a:avLst/>
                </a:prstGeom>
                <a:blipFill>
                  <a:blip r:embed="rId12"/>
                  <a:stretch>
                    <a:fillRect l="-10000" r="-5000"/>
                  </a:stretch>
                </a:blipFill>
              </p:spPr>
              <p:txBody>
                <a:bodyPr/>
                <a:lstStyle/>
                <a:p>
                  <a:r>
                    <a:rPr lang="en-GB">
                      <a:noFill/>
                    </a:rPr>
                    <a:t> </a:t>
                  </a:r>
                </a:p>
              </p:txBody>
            </p:sp>
          </mc:Fallback>
        </mc:AlternateContent>
      </p:grpSp>
    </p:spTree>
    <p:extLst>
      <p:ext uri="{BB962C8B-B14F-4D97-AF65-F5344CB8AC3E}">
        <p14:creationId xmlns:p14="http://schemas.microsoft.com/office/powerpoint/2010/main" val="3461053756"/>
      </p:ext>
    </p:extLst>
  </p:cSld>
  <p:clrMapOvr>
    <a:masterClrMapping/>
  </p:clrMapOvr>
  <p:transition advTm="109887"/>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10 Título"/>
          <p:cNvSpPr>
            <a:spLocks noGrp="1"/>
          </p:cNvSpPr>
          <p:nvPr>
            <p:ph type="title" idx="4294967295"/>
          </p:nvPr>
        </p:nvSpPr>
        <p:spPr>
          <a:xfrm>
            <a:off x="30774" y="47774"/>
            <a:ext cx="9113226" cy="405911"/>
          </a:xfrm>
        </p:spPr>
        <p:txBody>
          <a:bodyPr>
            <a:normAutofit fontScale="90000"/>
          </a:bodyPr>
          <a:lstStyle/>
          <a:p>
            <a:pPr algn="ctr" eaLnBrk="1" hangingPunct="1"/>
            <a:r>
              <a:rPr lang="en-GB" sz="2585" dirty="0">
                <a:latin typeface="Arial" charset="0"/>
                <a:ea typeface="ＭＳ Ｐゴシック" charset="0"/>
              </a:rPr>
              <a:t>Reconstructing the muon track: Max. Likelihood strategy - 2</a:t>
            </a:r>
          </a:p>
        </p:txBody>
      </p:sp>
      <mc:AlternateContent xmlns:mc="http://schemas.openxmlformats.org/markup-compatibility/2006" xmlns:a14="http://schemas.microsoft.com/office/drawing/2010/main">
        <mc:Choice Requires="a14">
          <p:sp>
            <p:nvSpPr>
              <p:cNvPr id="41" name="CasellaDiTesto 40">
                <a:extLst>
                  <a:ext uri="{FF2B5EF4-FFF2-40B4-BE49-F238E27FC236}">
                    <a16:creationId xmlns:a16="http://schemas.microsoft.com/office/drawing/2014/main" id="{21400678-3623-2A4A-BA4F-2CC3A768C689}"/>
                  </a:ext>
                </a:extLst>
              </p:cNvPr>
              <p:cNvSpPr txBox="1"/>
              <p:nvPr/>
            </p:nvSpPr>
            <p:spPr>
              <a:xfrm>
                <a:off x="163770" y="396851"/>
                <a:ext cx="8897815" cy="3274423"/>
              </a:xfrm>
              <a:prstGeom prst="rect">
                <a:avLst/>
              </a:prstGeom>
              <a:solidFill>
                <a:schemeClr val="accent5">
                  <a:lumMod val="20000"/>
                  <a:lumOff val="80000"/>
                </a:schemeClr>
              </a:solidFill>
            </p:spPr>
            <p:txBody>
              <a:bodyPr wrap="square" rtlCol="0">
                <a:spAutoFit/>
              </a:bodyPr>
              <a:lstStyle/>
              <a:p>
                <a:pPr>
                  <a:lnSpc>
                    <a:spcPts val="2548"/>
                  </a:lnSpc>
                </a:pPr>
                <a:r>
                  <a:rPr lang="en-GB" sz="1662" dirty="0"/>
                  <a:t>The  muon/neutrino direction can be parameterised in terms of the azimuth and zenith angles </a:t>
                </a:r>
                <a:r>
                  <a:rPr lang="en-GB" sz="1662" b="1" dirty="0">
                    <a:solidFill>
                      <a:srgbClr val="FF0000"/>
                    </a:solidFill>
                  </a:rPr>
                  <a:t>𝛳 and 𝜙: </a:t>
                </a:r>
                <a14:m>
                  <m:oMath xmlns:m="http://schemas.openxmlformats.org/officeDocument/2006/math">
                    <m:acc>
                      <m:accPr>
                        <m:chr m:val="⃗"/>
                        <m:ctrlPr>
                          <a:rPr lang="en-GB" sz="1662" b="1" i="1">
                            <a:solidFill>
                              <a:srgbClr val="FF0000"/>
                            </a:solidFill>
                            <a:latin typeface="Cambria Math" panose="02040503050406030204" pitchFamily="18" charset="0"/>
                          </a:rPr>
                        </m:ctrlPr>
                      </m:accPr>
                      <m:e>
                        <m:r>
                          <a:rPr lang="en-GB" sz="1662" b="1" i="1">
                            <a:solidFill>
                              <a:srgbClr val="FF0000"/>
                            </a:solidFill>
                            <a:latin typeface="Cambria Math" panose="02040503050406030204" pitchFamily="18" charset="0"/>
                          </a:rPr>
                          <m:t>𝒅</m:t>
                        </m:r>
                      </m:e>
                    </m:acc>
                  </m:oMath>
                </a14:m>
                <a:r>
                  <a:rPr lang="en-GB" sz="1662" b="1" dirty="0">
                    <a:solidFill>
                      <a:srgbClr val="FF0000"/>
                    </a:solidFill>
                  </a:rPr>
                  <a:t>=(sin𝛳cos𝜙, sin𝛳sin𝜙, cos𝛳).</a:t>
                </a:r>
              </a:p>
              <a:p>
                <a:pPr>
                  <a:lnSpc>
                    <a:spcPts val="2548"/>
                  </a:lnSpc>
                </a:pPr>
                <a:r>
                  <a:rPr lang="en-GB" sz="1662" dirty="0"/>
                  <a:t>There are five independent parameters that are estimated by the reconstruction algorithm. </a:t>
                </a:r>
              </a:p>
              <a:p>
                <a:pPr>
                  <a:lnSpc>
                    <a:spcPts val="2548"/>
                  </a:lnSpc>
                </a:pPr>
                <a:r>
                  <a:rPr lang="en-GB" sz="1662" dirty="0"/>
                  <a:t>For a given track (i.e. a given </a:t>
                </a:r>
                <a14:m>
                  <m:oMath xmlns:m="http://schemas.openxmlformats.org/officeDocument/2006/math">
                    <m:acc>
                      <m:accPr>
                        <m:chr m:val="⃗"/>
                        <m:ctrlPr>
                          <a:rPr lang="en-GB" sz="1662" b="1" i="1">
                            <a:solidFill>
                              <a:srgbClr val="7030A0"/>
                            </a:solidFill>
                            <a:latin typeface="Cambria Math" panose="02040503050406030204" pitchFamily="18" charset="0"/>
                          </a:rPr>
                        </m:ctrlPr>
                      </m:accPr>
                      <m:e>
                        <m:r>
                          <a:rPr lang="en-GB" sz="1662" b="1" i="1">
                            <a:solidFill>
                              <a:srgbClr val="7030A0"/>
                            </a:solidFill>
                            <a:latin typeface="Cambria Math" panose="02040503050406030204" pitchFamily="18" charset="0"/>
                          </a:rPr>
                          <m:t>𝒅</m:t>
                        </m:r>
                      </m:e>
                    </m:acc>
                  </m:oMath>
                </a14:m>
                <a:r>
                  <a:rPr lang="en-GB" sz="1662" dirty="0"/>
                  <a:t> and </a:t>
                </a:r>
                <a14:m>
                  <m:oMath xmlns:m="http://schemas.openxmlformats.org/officeDocument/2006/math">
                    <m:acc>
                      <m:accPr>
                        <m:chr m:val="⃗"/>
                        <m:ctrlPr>
                          <a:rPr lang="en-GB" sz="1662" b="1" i="1">
                            <a:solidFill>
                              <a:srgbClr val="7030A0"/>
                            </a:solidFill>
                            <a:latin typeface="Cambria Math" panose="02040503050406030204" pitchFamily="18" charset="0"/>
                          </a:rPr>
                        </m:ctrlPr>
                      </m:accPr>
                      <m:e>
                        <m:r>
                          <a:rPr lang="en-GB" sz="1662" b="1" i="1">
                            <a:solidFill>
                              <a:srgbClr val="7030A0"/>
                            </a:solidFill>
                            <a:latin typeface="Cambria Math" panose="02040503050406030204" pitchFamily="18" charset="0"/>
                          </a:rPr>
                          <m:t>𝒑</m:t>
                        </m:r>
                      </m:e>
                    </m:acc>
                  </m:oMath>
                </a14:m>
                <a:r>
                  <a:rPr lang="en-GB" sz="1662" dirty="0"/>
                  <a:t>) the probability to obtain the observed event (hits on the “fired” OMs at positions </a:t>
                </a:r>
                <a14:m>
                  <m:oMath xmlns:m="http://schemas.openxmlformats.org/officeDocument/2006/math">
                    <m:acc>
                      <m:accPr>
                        <m:chr m:val="⃗"/>
                        <m:ctrlPr>
                          <a:rPr lang="en-GB" sz="1662" b="1" i="1">
                            <a:solidFill>
                              <a:srgbClr val="7030A0"/>
                            </a:solidFill>
                            <a:latin typeface="Cambria Math" panose="02040503050406030204" pitchFamily="18" charset="0"/>
                          </a:rPr>
                        </m:ctrlPr>
                      </m:accPr>
                      <m:e>
                        <m:r>
                          <a:rPr lang="en-GB" sz="1662" b="1" i="1">
                            <a:solidFill>
                              <a:srgbClr val="7030A0"/>
                            </a:solidFill>
                            <a:latin typeface="Cambria Math" panose="02040503050406030204" pitchFamily="18" charset="0"/>
                          </a:rPr>
                          <m:t>𝒒</m:t>
                        </m:r>
                      </m:e>
                    </m:acc>
                    <m:r>
                      <a:rPr lang="en-GB" sz="1662" b="1" i="1" baseline="-25000">
                        <a:solidFill>
                          <a:srgbClr val="7030A0"/>
                        </a:solidFill>
                        <a:latin typeface="Cambria Math" panose="02040503050406030204" pitchFamily="18" charset="0"/>
                      </a:rPr>
                      <m:t>𝒌</m:t>
                    </m:r>
                    <m:r>
                      <a:rPr lang="en-GB" sz="1662" baseline="-25000">
                        <a:solidFill>
                          <a:srgbClr val="7030A0"/>
                        </a:solidFill>
                        <a:latin typeface="Cambria Math" panose="02040503050406030204" pitchFamily="18" charset="0"/>
                      </a:rPr>
                      <m:t> </m:t>
                    </m:r>
                  </m:oMath>
                </a14:m>
                <a:r>
                  <a:rPr lang="en-GB" sz="1662" dirty="0"/>
                  <a:t>can be calculated: this probability is the likelihood of the event:     </a:t>
                </a:r>
                <a14:m>
                  <m:oMath xmlns:m="http://schemas.openxmlformats.org/officeDocument/2006/math">
                    <m:r>
                      <a:rPr lang="en-GB" sz="1662" b="1" i="1">
                        <a:solidFill>
                          <a:srgbClr val="7030A0"/>
                        </a:solidFill>
                        <a:latin typeface="Cambria Math" panose="02040503050406030204" pitchFamily="18" charset="0"/>
                      </a:rPr>
                      <m:t>𝑷</m:t>
                    </m:r>
                    <m:r>
                      <a:rPr lang="en-GB" sz="1662" b="1" i="1">
                        <a:solidFill>
                          <a:srgbClr val="7030A0"/>
                        </a:solidFill>
                        <a:latin typeface="Cambria Math" panose="02040503050406030204" pitchFamily="18" charset="0"/>
                      </a:rPr>
                      <m:t>(</m:t>
                    </m:r>
                    <m:r>
                      <a:rPr lang="en-GB" sz="1662" b="1" i="1">
                        <a:solidFill>
                          <a:srgbClr val="7030A0"/>
                        </a:solidFill>
                        <a:latin typeface="Cambria Math" panose="02040503050406030204" pitchFamily="18" charset="0"/>
                      </a:rPr>
                      <m:t>𝒆𝒗𝒆𝒏𝒕</m:t>
                    </m:r>
                    <m:r>
                      <a:rPr lang="en-GB" sz="1662" b="1" i="1">
                        <a:solidFill>
                          <a:srgbClr val="7030A0"/>
                        </a:solidFill>
                        <a:latin typeface="Cambria Math" panose="02040503050406030204" pitchFamily="18" charset="0"/>
                      </a:rPr>
                      <m:t>|</m:t>
                    </m:r>
                    <m:r>
                      <a:rPr lang="en-GB" sz="1662" b="1" i="1">
                        <a:solidFill>
                          <a:srgbClr val="7030A0"/>
                        </a:solidFill>
                        <a:latin typeface="Cambria Math" panose="02040503050406030204" pitchFamily="18" charset="0"/>
                      </a:rPr>
                      <m:t>𝒕𝒓𝒂𝒄𝒌</m:t>
                    </m:r>
                    <m:r>
                      <a:rPr lang="en-GB" sz="1662" b="1" i="1">
                        <a:solidFill>
                          <a:srgbClr val="7030A0"/>
                        </a:solidFill>
                        <a:latin typeface="Cambria Math" panose="02040503050406030204" pitchFamily="18" charset="0"/>
                      </a:rPr>
                      <m:t>)≡</m:t>
                    </m:r>
                    <m:r>
                      <a:rPr lang="en-GB" sz="1662" b="1" i="1">
                        <a:solidFill>
                          <a:srgbClr val="7030A0"/>
                        </a:solidFill>
                        <a:latin typeface="Cambria Math" panose="02040503050406030204" pitchFamily="18" charset="0"/>
                        <a:ea typeface="Cambria Math" panose="02040503050406030204" pitchFamily="18" charset="0"/>
                      </a:rPr>
                      <m:t>𝑷</m:t>
                    </m:r>
                    <m:r>
                      <a:rPr lang="en-GB" sz="1662" b="1" i="1">
                        <a:solidFill>
                          <a:srgbClr val="7030A0"/>
                        </a:solidFill>
                        <a:latin typeface="Cambria Math" panose="02040503050406030204" pitchFamily="18" charset="0"/>
                        <a:ea typeface="Cambria Math" panose="02040503050406030204" pitchFamily="18" charset="0"/>
                      </a:rPr>
                      <m:t>(</m:t>
                    </m:r>
                    <m:r>
                      <a:rPr lang="en-GB" sz="1662" b="1" i="1">
                        <a:solidFill>
                          <a:srgbClr val="7030A0"/>
                        </a:solidFill>
                        <a:latin typeface="Cambria Math" panose="02040503050406030204" pitchFamily="18" charset="0"/>
                        <a:ea typeface="Cambria Math" panose="02040503050406030204" pitchFamily="18" charset="0"/>
                      </a:rPr>
                      <m:t>𝒉𝒊𝒕𝒔</m:t>
                    </m:r>
                    <m:r>
                      <a:rPr lang="en-GB" sz="1662" b="1" i="1">
                        <a:solidFill>
                          <a:srgbClr val="7030A0"/>
                        </a:solidFill>
                        <a:latin typeface="Cambria Math" panose="02040503050406030204" pitchFamily="18" charset="0"/>
                        <a:ea typeface="Cambria Math" panose="02040503050406030204" pitchFamily="18" charset="0"/>
                      </a:rPr>
                      <m:t>|</m:t>
                    </m:r>
                    <m:acc>
                      <m:accPr>
                        <m:chr m:val="⃗"/>
                        <m:ctrlPr>
                          <a:rPr lang="en-GB" sz="1662" b="1" i="1">
                            <a:solidFill>
                              <a:srgbClr val="7030A0"/>
                            </a:solidFill>
                            <a:latin typeface="Cambria Math" panose="02040503050406030204" pitchFamily="18" charset="0"/>
                          </a:rPr>
                        </m:ctrlPr>
                      </m:accPr>
                      <m:e>
                        <m:r>
                          <a:rPr lang="en-GB" sz="1662" b="1" i="1">
                            <a:solidFill>
                              <a:srgbClr val="7030A0"/>
                            </a:solidFill>
                            <a:latin typeface="Cambria Math" panose="02040503050406030204" pitchFamily="18" charset="0"/>
                          </a:rPr>
                          <m:t>𝒑</m:t>
                        </m:r>
                      </m:e>
                    </m:acc>
                  </m:oMath>
                </a14:m>
                <a:r>
                  <a:rPr lang="en-GB" sz="1662" b="1" i="1" dirty="0">
                    <a:solidFill>
                      <a:srgbClr val="7030A0"/>
                    </a:solidFill>
                  </a:rPr>
                  <a:t>,</a:t>
                </a:r>
                <a:r>
                  <a:rPr lang="en-GB" sz="1662" b="1" dirty="0">
                    <a:solidFill>
                      <a:srgbClr val="7030A0"/>
                    </a:solidFill>
                  </a:rPr>
                  <a:t> </a:t>
                </a:r>
                <a14:m>
                  <m:oMath xmlns:m="http://schemas.openxmlformats.org/officeDocument/2006/math">
                    <m:acc>
                      <m:accPr>
                        <m:chr m:val="⃗"/>
                        <m:ctrlPr>
                          <a:rPr lang="en-GB" sz="1662" b="1" i="1">
                            <a:solidFill>
                              <a:srgbClr val="7030A0"/>
                            </a:solidFill>
                            <a:latin typeface="Cambria Math" panose="02040503050406030204" pitchFamily="18" charset="0"/>
                          </a:rPr>
                        </m:ctrlPr>
                      </m:accPr>
                      <m:e>
                        <m:r>
                          <a:rPr lang="en-GB" sz="1662" b="1" i="1">
                            <a:solidFill>
                              <a:srgbClr val="7030A0"/>
                            </a:solidFill>
                            <a:latin typeface="Cambria Math" panose="02040503050406030204" pitchFamily="18" charset="0"/>
                          </a:rPr>
                          <m:t>𝒅</m:t>
                        </m:r>
                      </m:e>
                    </m:acc>
                    <m:r>
                      <a:rPr lang="en-GB" sz="1662" b="1" i="1">
                        <a:solidFill>
                          <a:srgbClr val="7030A0"/>
                        </a:solidFill>
                        <a:latin typeface="Cambria Math" panose="02040503050406030204" pitchFamily="18" charset="0"/>
                      </a:rPr>
                      <m:t>)=</m:t>
                    </m:r>
                    <m:nary>
                      <m:naryPr>
                        <m:chr m:val="∏"/>
                        <m:supHide m:val="on"/>
                        <m:ctrlPr>
                          <a:rPr lang="en-GB" sz="1662" b="1" i="1">
                            <a:solidFill>
                              <a:srgbClr val="7030A0"/>
                            </a:solidFill>
                            <a:latin typeface="Cambria Math" panose="02040503050406030204" pitchFamily="18" charset="0"/>
                          </a:rPr>
                        </m:ctrlPr>
                      </m:naryPr>
                      <m:sub>
                        <m:r>
                          <m:rPr>
                            <m:brk m:alnAt="7"/>
                          </m:rPr>
                          <a:rPr lang="en-GB" sz="1662" b="1" i="1">
                            <a:solidFill>
                              <a:srgbClr val="7030A0"/>
                            </a:solidFill>
                            <a:latin typeface="Cambria Math" panose="02040503050406030204" pitchFamily="18" charset="0"/>
                          </a:rPr>
                          <m:t>𝒊</m:t>
                        </m:r>
                      </m:sub>
                      <m:sup/>
                      <m:e>
                        <m:r>
                          <a:rPr lang="en-GB" sz="1662" b="1" i="1">
                            <a:solidFill>
                              <a:srgbClr val="7030A0"/>
                            </a:solidFill>
                            <a:latin typeface="Cambria Math" panose="02040503050406030204" pitchFamily="18" charset="0"/>
                          </a:rPr>
                          <m:t>𝑷</m:t>
                        </m:r>
                        <m:r>
                          <a:rPr lang="en-GB" sz="1662" b="1" i="1">
                            <a:solidFill>
                              <a:srgbClr val="7030A0"/>
                            </a:solidFill>
                            <a:latin typeface="Cambria Math" panose="02040503050406030204" pitchFamily="18" charset="0"/>
                          </a:rPr>
                          <m:t>(</m:t>
                        </m:r>
                        <m:sSubSup>
                          <m:sSubSupPr>
                            <m:ctrlPr>
                              <a:rPr lang="en-GB" sz="1662" b="1" i="1">
                                <a:solidFill>
                                  <a:srgbClr val="7030A0"/>
                                </a:solidFill>
                                <a:latin typeface="Cambria Math" panose="02040503050406030204" pitchFamily="18" charset="0"/>
                              </a:rPr>
                            </m:ctrlPr>
                          </m:sSubSupPr>
                          <m:e>
                            <m:r>
                              <a:rPr lang="en-GB" sz="1662" b="1" i="1">
                                <a:solidFill>
                                  <a:srgbClr val="7030A0"/>
                                </a:solidFill>
                                <a:latin typeface="Cambria Math" panose="02040503050406030204" pitchFamily="18" charset="0"/>
                              </a:rPr>
                              <m:t>𝒕</m:t>
                            </m:r>
                          </m:e>
                          <m:sub>
                            <m:r>
                              <a:rPr lang="en-GB" sz="1662" b="1" i="1">
                                <a:solidFill>
                                  <a:srgbClr val="7030A0"/>
                                </a:solidFill>
                                <a:latin typeface="Cambria Math" panose="02040503050406030204" pitchFamily="18" charset="0"/>
                              </a:rPr>
                              <m:t>𝒊</m:t>
                            </m:r>
                          </m:sub>
                          <m:sup>
                            <m:r>
                              <a:rPr lang="en-GB" sz="1662" b="1" i="1">
                                <a:solidFill>
                                  <a:srgbClr val="7030A0"/>
                                </a:solidFill>
                                <a:latin typeface="Cambria Math" panose="02040503050406030204" pitchFamily="18" charset="0"/>
                              </a:rPr>
                              <m:t>𝒔𝒑𝒆𝒓</m:t>
                            </m:r>
                          </m:sup>
                        </m:sSubSup>
                        <m:r>
                          <a:rPr lang="en-GB" sz="1662" b="1" i="1">
                            <a:solidFill>
                              <a:srgbClr val="7030A0"/>
                            </a:solidFill>
                            <a:latin typeface="Cambria Math" panose="02040503050406030204" pitchFamily="18" charset="0"/>
                          </a:rPr>
                          <m:t>|</m:t>
                        </m:r>
                        <m:sSubSup>
                          <m:sSubSupPr>
                            <m:ctrlPr>
                              <a:rPr lang="en-GB" sz="1662" b="1" i="1">
                                <a:solidFill>
                                  <a:srgbClr val="7030A0"/>
                                </a:solidFill>
                                <a:latin typeface="Cambria Math" panose="02040503050406030204" pitchFamily="18" charset="0"/>
                              </a:rPr>
                            </m:ctrlPr>
                          </m:sSubSupPr>
                          <m:e>
                            <m:r>
                              <a:rPr lang="en-GB" sz="1662" b="1" i="1">
                                <a:solidFill>
                                  <a:srgbClr val="7030A0"/>
                                </a:solidFill>
                                <a:latin typeface="Cambria Math" panose="02040503050406030204" pitchFamily="18" charset="0"/>
                              </a:rPr>
                              <m:t>𝒕</m:t>
                            </m:r>
                          </m:e>
                          <m:sub>
                            <m:r>
                              <a:rPr lang="en-GB" sz="1662" b="1" i="1">
                                <a:solidFill>
                                  <a:srgbClr val="7030A0"/>
                                </a:solidFill>
                                <a:latin typeface="Cambria Math" panose="02040503050406030204" pitchFamily="18" charset="0"/>
                              </a:rPr>
                              <m:t>𝒊</m:t>
                            </m:r>
                          </m:sub>
                          <m:sup>
                            <m:r>
                              <a:rPr lang="en-GB" sz="1662" b="1" i="1">
                                <a:solidFill>
                                  <a:srgbClr val="7030A0"/>
                                </a:solidFill>
                                <a:latin typeface="Cambria Math" panose="02040503050406030204" pitchFamily="18" charset="0"/>
                              </a:rPr>
                              <m:t>𝒕𝒉</m:t>
                            </m:r>
                          </m:sup>
                        </m:sSubSup>
                        <m:r>
                          <a:rPr lang="en-GB" sz="1662" b="1" i="1">
                            <a:solidFill>
                              <a:srgbClr val="7030A0"/>
                            </a:solidFill>
                            <a:latin typeface="Cambria Math" panose="02040503050406030204" pitchFamily="18" charset="0"/>
                          </a:rPr>
                          <m:t>,</m:t>
                        </m:r>
                        <m:sSub>
                          <m:sSubPr>
                            <m:ctrlPr>
                              <a:rPr lang="en-GB" sz="1662" b="1" i="1">
                                <a:solidFill>
                                  <a:srgbClr val="7030A0"/>
                                </a:solidFill>
                                <a:latin typeface="Cambria Math" panose="02040503050406030204" pitchFamily="18" charset="0"/>
                              </a:rPr>
                            </m:ctrlPr>
                          </m:sSubPr>
                          <m:e>
                            <m:r>
                              <a:rPr lang="en-GB" sz="1662" b="1" i="1">
                                <a:solidFill>
                                  <a:srgbClr val="7030A0"/>
                                </a:solidFill>
                                <a:latin typeface="Cambria Math" panose="02040503050406030204" pitchFamily="18" charset="0"/>
                              </a:rPr>
                              <m:t>𝒂</m:t>
                            </m:r>
                          </m:e>
                          <m:sub>
                            <m:r>
                              <a:rPr lang="en-GB" sz="1662" b="1" i="1">
                                <a:solidFill>
                                  <a:srgbClr val="7030A0"/>
                                </a:solidFill>
                                <a:latin typeface="Cambria Math" panose="02040503050406030204" pitchFamily="18" charset="0"/>
                              </a:rPr>
                              <m:t>𝒊</m:t>
                            </m:r>
                          </m:sub>
                        </m:sSub>
                        <m:r>
                          <a:rPr lang="en-GB" sz="1662" b="1" i="1">
                            <a:solidFill>
                              <a:srgbClr val="7030A0"/>
                            </a:solidFill>
                            <a:latin typeface="Cambria Math" panose="02040503050406030204" pitchFamily="18" charset="0"/>
                          </a:rPr>
                          <m:t>,</m:t>
                        </m:r>
                        <m:sSub>
                          <m:sSubPr>
                            <m:ctrlPr>
                              <a:rPr lang="en-GB" sz="1662" b="1" i="1">
                                <a:solidFill>
                                  <a:srgbClr val="7030A0"/>
                                </a:solidFill>
                                <a:latin typeface="Cambria Math" panose="02040503050406030204" pitchFamily="18" charset="0"/>
                              </a:rPr>
                            </m:ctrlPr>
                          </m:sSubPr>
                          <m:e>
                            <m:r>
                              <a:rPr lang="en-GB" sz="1662" b="1" i="1">
                                <a:solidFill>
                                  <a:srgbClr val="7030A0"/>
                                </a:solidFill>
                                <a:latin typeface="Cambria Math" panose="02040503050406030204" pitchFamily="18" charset="0"/>
                              </a:rPr>
                              <m:t>𝒃</m:t>
                            </m:r>
                          </m:e>
                          <m:sub>
                            <m:r>
                              <a:rPr lang="en-GB" sz="1662" b="1" i="1">
                                <a:solidFill>
                                  <a:srgbClr val="7030A0"/>
                                </a:solidFill>
                                <a:latin typeface="Cambria Math" panose="02040503050406030204" pitchFamily="18" charset="0"/>
                              </a:rPr>
                              <m:t>𝒊</m:t>
                            </m:r>
                          </m:sub>
                        </m:sSub>
                        <m:r>
                          <a:rPr lang="en-GB" sz="1662" b="1" i="1">
                            <a:solidFill>
                              <a:srgbClr val="7030A0"/>
                            </a:solidFill>
                            <a:latin typeface="Cambria Math" panose="02040503050406030204" pitchFamily="18" charset="0"/>
                          </a:rPr>
                          <m:t>,</m:t>
                        </m:r>
                        <m:sSub>
                          <m:sSubPr>
                            <m:ctrlPr>
                              <a:rPr lang="en-GB" sz="1662" b="1" i="1">
                                <a:solidFill>
                                  <a:srgbClr val="7030A0"/>
                                </a:solidFill>
                                <a:latin typeface="Cambria Math" panose="02040503050406030204" pitchFamily="18" charset="0"/>
                              </a:rPr>
                            </m:ctrlPr>
                          </m:sSubPr>
                          <m:e>
                            <m:r>
                              <a:rPr lang="en-GB" sz="1662" b="1" i="1">
                                <a:solidFill>
                                  <a:srgbClr val="7030A0"/>
                                </a:solidFill>
                                <a:latin typeface="Cambria Math" panose="02040503050406030204" pitchFamily="18" charset="0"/>
                              </a:rPr>
                              <m:t>𝑨</m:t>
                            </m:r>
                          </m:e>
                          <m:sub>
                            <m:r>
                              <a:rPr lang="en-GB" sz="1662" b="1" i="1">
                                <a:solidFill>
                                  <a:srgbClr val="7030A0"/>
                                </a:solidFill>
                                <a:latin typeface="Cambria Math" panose="02040503050406030204" pitchFamily="18" charset="0"/>
                              </a:rPr>
                              <m:t>𝒊</m:t>
                            </m:r>
                          </m:sub>
                        </m:sSub>
                        <m:r>
                          <a:rPr lang="en-GB" sz="1662" b="1" i="1">
                            <a:solidFill>
                              <a:srgbClr val="7030A0"/>
                            </a:solidFill>
                            <a:latin typeface="Cambria Math" panose="02040503050406030204" pitchFamily="18" charset="0"/>
                          </a:rPr>
                          <m:t>)</m:t>
                        </m:r>
                      </m:e>
                    </m:nary>
                  </m:oMath>
                </a14:m>
                <a:r>
                  <a:rPr lang="en-GB" sz="1662" b="1" i="1" dirty="0">
                    <a:solidFill>
                      <a:srgbClr val="7030A0"/>
                    </a:solidFill>
                  </a:rPr>
                  <a:t>      </a:t>
                </a:r>
                <a:r>
                  <a:rPr lang="en-GB" sz="1662" dirty="0">
                    <a:solidFill>
                      <a:srgbClr val="C00000"/>
                    </a:solidFill>
                  </a:rPr>
                  <a:t>where  </a:t>
                </a:r>
                <a14:m>
                  <m:oMath xmlns:m="http://schemas.openxmlformats.org/officeDocument/2006/math">
                    <m:sSubSup>
                      <m:sSubSupPr>
                        <m:ctrlPr>
                          <a:rPr lang="en-GB" sz="1662" b="1" i="1">
                            <a:solidFill>
                              <a:srgbClr val="7030A0"/>
                            </a:solidFill>
                            <a:latin typeface="Cambria Math" panose="02040503050406030204" pitchFamily="18" charset="0"/>
                          </a:rPr>
                        </m:ctrlPr>
                      </m:sSubSupPr>
                      <m:e>
                        <m:r>
                          <a:rPr lang="en-GB" sz="1662" b="1" i="1">
                            <a:solidFill>
                              <a:srgbClr val="7030A0"/>
                            </a:solidFill>
                            <a:latin typeface="Cambria Math" panose="02040503050406030204" pitchFamily="18" charset="0"/>
                          </a:rPr>
                          <m:t>𝒕</m:t>
                        </m:r>
                      </m:e>
                      <m:sub>
                        <m:r>
                          <a:rPr lang="en-GB" sz="1662" b="1" i="1">
                            <a:solidFill>
                              <a:srgbClr val="7030A0"/>
                            </a:solidFill>
                            <a:latin typeface="Cambria Math" panose="02040503050406030204" pitchFamily="18" charset="0"/>
                          </a:rPr>
                          <m:t>𝒊</m:t>
                        </m:r>
                      </m:sub>
                      <m:sup>
                        <m:r>
                          <a:rPr lang="en-GB" sz="1662" b="1" i="1">
                            <a:solidFill>
                              <a:srgbClr val="7030A0"/>
                            </a:solidFill>
                            <a:latin typeface="Cambria Math" panose="02040503050406030204" pitchFamily="18" charset="0"/>
                          </a:rPr>
                          <m:t>𝒔𝒑𝒆𝒓</m:t>
                        </m:r>
                      </m:sup>
                    </m:sSubSup>
                  </m:oMath>
                </a14:m>
                <a:r>
                  <a:rPr lang="en-GB" sz="1662" dirty="0"/>
                  <a:t> is the time of hit measured by </a:t>
                </a:r>
                <a:r>
                  <a:rPr lang="en-GB" sz="1662" dirty="0" err="1"/>
                  <a:t>PMT</a:t>
                </a:r>
                <a:r>
                  <a:rPr lang="en-GB" sz="1662" baseline="-25000" dirty="0" err="1"/>
                  <a:t>i</a:t>
                </a:r>
                <a:r>
                  <a:rPr lang="en-GB" sz="1662" dirty="0"/>
                  <a:t>, </a:t>
                </a:r>
                <a:r>
                  <a:rPr lang="en-GB" sz="1662" b="1" dirty="0">
                    <a:solidFill>
                      <a:srgbClr val="7030A0"/>
                    </a:solidFill>
                  </a:rPr>
                  <a:t>A</a:t>
                </a:r>
                <a:r>
                  <a:rPr lang="en-GB" sz="1662" b="1" baseline="-25000" dirty="0">
                    <a:solidFill>
                      <a:srgbClr val="7030A0"/>
                    </a:solidFill>
                  </a:rPr>
                  <a:t>i</a:t>
                </a:r>
                <a:r>
                  <a:rPr lang="en-GB" sz="1662" dirty="0"/>
                  <a:t> is the hit amplitude and, </a:t>
                </a:r>
                <a:r>
                  <a:rPr lang="en-GB" sz="1662" b="1" i="1" dirty="0" err="1">
                    <a:solidFill>
                      <a:srgbClr val="7030A0"/>
                    </a:solidFill>
                  </a:rPr>
                  <a:t>a</a:t>
                </a:r>
                <a:r>
                  <a:rPr lang="en-GB" sz="1662" b="1" i="1" baseline="-25000" dirty="0" err="1">
                    <a:solidFill>
                      <a:srgbClr val="7030A0"/>
                    </a:solidFill>
                  </a:rPr>
                  <a:t>i</a:t>
                </a:r>
                <a:r>
                  <a:rPr lang="en-GB" sz="1662" dirty="0"/>
                  <a:t> and </a:t>
                </a:r>
                <a:r>
                  <a:rPr lang="en-GB" sz="1662" b="1" i="1" dirty="0">
                    <a:solidFill>
                      <a:srgbClr val="7030A0"/>
                    </a:solidFill>
                  </a:rPr>
                  <a:t>b</a:t>
                </a:r>
                <a:r>
                  <a:rPr lang="en-GB" sz="1662" b="1" i="1" baseline="-25000" dirty="0">
                    <a:solidFill>
                      <a:srgbClr val="7030A0"/>
                    </a:solidFill>
                  </a:rPr>
                  <a:t>i</a:t>
                </a:r>
                <a:r>
                  <a:rPr lang="en-GB" sz="1662" b="1" i="1" dirty="0">
                    <a:solidFill>
                      <a:srgbClr val="7030A0"/>
                    </a:solidFill>
                  </a:rPr>
                  <a:t> </a:t>
                </a:r>
                <a:r>
                  <a:rPr lang="en-GB" sz="1662" dirty="0"/>
                  <a:t> are defined as</a:t>
                </a:r>
              </a:p>
              <a:p>
                <a:pPr>
                  <a:lnSpc>
                    <a:spcPts val="2548"/>
                  </a:lnSpc>
                </a:pPr>
                <a:r>
                  <a:rPr lang="en-GB" sz="1662" dirty="0"/>
                  <a:t>                                                                              </a:t>
                </a:r>
              </a:p>
              <a:p>
                <a:pPr>
                  <a:lnSpc>
                    <a:spcPts val="2548"/>
                  </a:lnSpc>
                </a:pPr>
                <a:endParaRPr lang="en-GB" sz="1000" dirty="0"/>
              </a:p>
              <a:p>
                <a:pPr>
                  <a:lnSpc>
                    <a:spcPts val="2548"/>
                  </a:lnSpc>
                </a:pPr>
                <a14:m>
                  <m:oMath xmlns:m="http://schemas.openxmlformats.org/officeDocument/2006/math">
                    <m:r>
                      <m:rPr>
                        <m:sty m:val="p"/>
                      </m:rPr>
                      <a:rPr lang="en-US" sz="1662" b="0" i="0" smtClean="0">
                        <a:latin typeface="Cambria Math" panose="02040503050406030204" pitchFamily="18" charset="0"/>
                      </a:rPr>
                      <m:t>where</m:t>
                    </m:r>
                    <m:r>
                      <a:rPr lang="en-US" sz="1662" b="0" i="1" smtClean="0">
                        <a:latin typeface="Cambria Math" panose="02040503050406030204" pitchFamily="18" charset="0"/>
                      </a:rPr>
                      <m:t>  </m:t>
                    </m:r>
                    <m:acc>
                      <m:accPr>
                        <m:chr m:val="⃗"/>
                        <m:ctrlPr>
                          <a:rPr lang="en-US" sz="1662" i="1">
                            <a:latin typeface="Cambria Math" panose="02040503050406030204" pitchFamily="18" charset="0"/>
                          </a:rPr>
                        </m:ctrlPr>
                      </m:accPr>
                      <m:e>
                        <m:r>
                          <a:rPr lang="en-US" sz="1662" i="1">
                            <a:latin typeface="Cambria Math" panose="02040503050406030204" pitchFamily="18" charset="0"/>
                          </a:rPr>
                          <m:t>𝑤</m:t>
                        </m:r>
                      </m:e>
                    </m:acc>
                  </m:oMath>
                </a14:m>
                <a:r>
                  <a:rPr lang="en-GB" sz="1662" dirty="0"/>
                  <a:t> is the pointing direction of the OM.</a:t>
                </a:r>
              </a:p>
            </p:txBody>
          </p:sp>
        </mc:Choice>
        <mc:Fallback xmlns="">
          <p:sp>
            <p:nvSpPr>
              <p:cNvPr id="41" name="CasellaDiTesto 40">
                <a:extLst>
                  <a:ext uri="{FF2B5EF4-FFF2-40B4-BE49-F238E27FC236}">
                    <a16:creationId xmlns:a16="http://schemas.microsoft.com/office/drawing/2014/main" id="{21400678-3623-2A4A-BA4F-2CC3A768C689}"/>
                  </a:ext>
                </a:extLst>
              </p:cNvPr>
              <p:cNvSpPr txBox="1">
                <a:spLocks noRot="1" noChangeAspect="1" noMove="1" noResize="1" noEditPoints="1" noAdjustHandles="1" noChangeArrowheads="1" noChangeShapeType="1" noTextEdit="1"/>
              </p:cNvSpPr>
              <p:nvPr/>
            </p:nvSpPr>
            <p:spPr>
              <a:xfrm>
                <a:off x="163770" y="396851"/>
                <a:ext cx="8897815" cy="3274423"/>
              </a:xfrm>
              <a:prstGeom prst="rect">
                <a:avLst/>
              </a:prstGeom>
              <a:blipFill>
                <a:blip r:embed="rId3"/>
                <a:stretch>
                  <a:fillRect l="-285" b="-193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86B4D3D9-A632-8649-98D8-F742C4FF8BBB}"/>
                  </a:ext>
                </a:extLst>
              </p:cNvPr>
              <p:cNvSpPr txBox="1"/>
              <p:nvPr/>
            </p:nvSpPr>
            <p:spPr>
              <a:xfrm>
                <a:off x="322150" y="2735566"/>
                <a:ext cx="4314092" cy="454420"/>
              </a:xfrm>
              <a:prstGeom prst="rect">
                <a:avLst/>
              </a:prstGeom>
              <a:noFill/>
            </p:spPr>
            <p:txBody>
              <a:bodyPr wrap="square" lIns="0" tIns="0" rIns="0" bIns="0" rtlCol="0" anchor="ctr">
                <a:spAutoFit/>
              </a:bodyPr>
              <a:lstStyle/>
              <a:p>
                <a14:m>
                  <m:oMath xmlns:m="http://schemas.openxmlformats.org/officeDocument/2006/math">
                    <m:r>
                      <a:rPr lang="en-US" sz="1846" i="1">
                        <a:latin typeface="Cambria Math" panose="02040503050406030204" pitchFamily="18" charset="0"/>
                      </a:rPr>
                      <m:t>𝑎</m:t>
                    </m:r>
                    <m:r>
                      <a:rPr lang="en-US" sz="1846" i="1">
                        <a:latin typeface="Cambria Math" panose="02040503050406030204" pitchFamily="18" charset="0"/>
                      </a:rPr>
                      <m:t>=</m:t>
                    </m:r>
                    <m:d>
                      <m:dPr>
                        <m:begChr m:val="["/>
                        <m:endChr m:val="]"/>
                        <m:ctrlPr>
                          <a:rPr lang="en-US" sz="1846" i="1">
                            <a:latin typeface="Cambria Math" panose="02040503050406030204" pitchFamily="18" charset="0"/>
                          </a:rPr>
                        </m:ctrlPr>
                      </m:dPr>
                      <m:e>
                        <m:acc>
                          <m:accPr>
                            <m:chr m:val="⃗"/>
                            <m:ctrlPr>
                              <a:rPr lang="en-US" sz="1846" i="1">
                                <a:latin typeface="Cambria Math" panose="02040503050406030204" pitchFamily="18" charset="0"/>
                              </a:rPr>
                            </m:ctrlPr>
                          </m:accPr>
                          <m:e>
                            <m:r>
                              <a:rPr lang="en-US" sz="1846" i="1">
                                <a:latin typeface="Cambria Math" panose="02040503050406030204" pitchFamily="18" charset="0"/>
                              </a:rPr>
                              <m:t>𝑣</m:t>
                            </m:r>
                          </m:e>
                        </m:acc>
                        <m:r>
                          <a:rPr lang="en-US" sz="1846" i="1">
                            <a:latin typeface="Cambria Math" panose="02040503050406030204" pitchFamily="18" charset="0"/>
                          </a:rPr>
                          <m:t>−</m:t>
                        </m:r>
                        <m:acc>
                          <m:accPr>
                            <m:chr m:val="⃗"/>
                            <m:ctrlPr>
                              <a:rPr lang="en-US" sz="1846" i="1">
                                <a:latin typeface="Cambria Math" panose="02040503050406030204" pitchFamily="18" charset="0"/>
                              </a:rPr>
                            </m:ctrlPr>
                          </m:accPr>
                          <m:e>
                            <m:r>
                              <a:rPr lang="en-US" sz="1846" i="1">
                                <a:latin typeface="Cambria Math" panose="02040503050406030204" pitchFamily="18" charset="0"/>
                              </a:rPr>
                              <m:t>𝑑</m:t>
                            </m:r>
                          </m:e>
                        </m:acc>
                        <m:d>
                          <m:dPr>
                            <m:ctrlPr>
                              <a:rPr lang="en-US" sz="1846" i="1">
                                <a:latin typeface="Cambria Math" panose="02040503050406030204" pitchFamily="18" charset="0"/>
                              </a:rPr>
                            </m:ctrlPr>
                          </m:dPr>
                          <m:e>
                            <m:r>
                              <a:rPr lang="en-US" sz="1846" i="1">
                                <a:latin typeface="Cambria Math" panose="02040503050406030204" pitchFamily="18" charset="0"/>
                              </a:rPr>
                              <m:t>𝑙</m:t>
                            </m:r>
                            <m:r>
                              <a:rPr lang="en-US" sz="1846" i="1">
                                <a:latin typeface="Cambria Math" panose="02040503050406030204" pitchFamily="18" charset="0"/>
                              </a:rPr>
                              <m:t>−</m:t>
                            </m:r>
                            <m:f>
                              <m:fPr>
                                <m:ctrlPr>
                                  <a:rPr lang="en-US" sz="1846" i="1">
                                    <a:latin typeface="Cambria Math" panose="02040503050406030204" pitchFamily="18" charset="0"/>
                                  </a:rPr>
                                </m:ctrlPr>
                              </m:fPr>
                              <m:num>
                                <m:r>
                                  <a:rPr lang="en-US" sz="1846" i="1">
                                    <a:latin typeface="Cambria Math" panose="02040503050406030204" pitchFamily="18" charset="0"/>
                                  </a:rPr>
                                  <m:t>𝑘</m:t>
                                </m:r>
                              </m:num>
                              <m:den>
                                <m:r>
                                  <a:rPr lang="en-US" sz="1846" i="1">
                                    <a:latin typeface="Cambria Math" panose="02040503050406030204" pitchFamily="18" charset="0"/>
                                  </a:rPr>
                                  <m:t>𝑡𝑎𝑛</m:t>
                                </m:r>
                                <m:sSub>
                                  <m:sSubPr>
                                    <m:ctrlPr>
                                      <a:rPr lang="en-US" sz="1846" i="1">
                                        <a:latin typeface="Cambria Math" panose="02040503050406030204" pitchFamily="18" charset="0"/>
                                        <a:ea typeface="Cambria Math" panose="02040503050406030204" pitchFamily="18" charset="0"/>
                                      </a:rPr>
                                    </m:ctrlPr>
                                  </m:sSubPr>
                                  <m:e>
                                    <m:r>
                                      <a:rPr lang="en-US" sz="1846" i="1">
                                        <a:latin typeface="Cambria Math" panose="02040503050406030204" pitchFamily="18" charset="0"/>
                                        <a:ea typeface="Cambria Math" panose="02040503050406030204" pitchFamily="18" charset="0"/>
                                      </a:rPr>
                                      <m:t>𝜃</m:t>
                                    </m:r>
                                  </m:e>
                                  <m:sub>
                                    <m:r>
                                      <a:rPr lang="en-US" sz="1846" i="1">
                                        <a:latin typeface="Cambria Math" panose="02040503050406030204" pitchFamily="18" charset="0"/>
                                      </a:rPr>
                                      <m:t>𝐶ℎ</m:t>
                                    </m:r>
                                  </m:sub>
                                </m:sSub>
                              </m:den>
                            </m:f>
                          </m:e>
                        </m:d>
                      </m:e>
                    </m:d>
                    <m:r>
                      <a:rPr lang="en-US" sz="1846" i="1">
                        <a:latin typeface="Cambria Math" panose="02040503050406030204" pitchFamily="18" charset="0"/>
                        <a:ea typeface="Cambria Math" panose="02040503050406030204" pitchFamily="18" charset="0"/>
                      </a:rPr>
                      <m:t>∙</m:t>
                    </m:r>
                    <m:acc>
                      <m:accPr>
                        <m:chr m:val="⃗"/>
                        <m:ctrlPr>
                          <a:rPr lang="en-US" sz="1846" i="1">
                            <a:latin typeface="Cambria Math" panose="02040503050406030204" pitchFamily="18" charset="0"/>
                            <a:ea typeface="Cambria Math" panose="02040503050406030204" pitchFamily="18" charset="0"/>
                          </a:rPr>
                        </m:ctrlPr>
                      </m:accPr>
                      <m:e>
                        <m:r>
                          <a:rPr lang="en-US" sz="1846" i="1">
                            <a:latin typeface="Cambria Math" panose="02040503050406030204" pitchFamily="18" charset="0"/>
                            <a:ea typeface="Cambria Math" panose="02040503050406030204" pitchFamily="18" charset="0"/>
                          </a:rPr>
                          <m:t>𝑤</m:t>
                        </m:r>
                      </m:e>
                    </m:acc>
                    <m:r>
                      <a:rPr lang="en-US" sz="1846">
                        <a:latin typeface="Cambria Math" panose="02040503050406030204" pitchFamily="18" charset="0"/>
                      </a:rPr>
                      <m:t>    </m:t>
                    </m:r>
                  </m:oMath>
                </a14:m>
                <a:r>
                  <a:rPr lang="en-US" sz="1846" dirty="0"/>
                  <a:t>;</a:t>
                </a:r>
                <a14:m>
                  <m:oMath xmlns:m="http://schemas.openxmlformats.org/officeDocument/2006/math">
                    <m:r>
                      <a:rPr lang="en-US" sz="1846">
                        <a:latin typeface="Cambria Math" panose="02040503050406030204" pitchFamily="18" charset="0"/>
                      </a:rPr>
                      <m:t> </m:t>
                    </m:r>
                    <m:r>
                      <a:rPr lang="en-US" sz="1846" i="1">
                        <a:latin typeface="Cambria Math" panose="02040503050406030204" pitchFamily="18" charset="0"/>
                      </a:rPr>
                      <m:t> </m:t>
                    </m:r>
                    <m:r>
                      <a:rPr lang="en-US" sz="1846" i="1">
                        <a:latin typeface="Cambria Math" panose="02040503050406030204" pitchFamily="18" charset="0"/>
                      </a:rPr>
                      <m:t>𝑏</m:t>
                    </m:r>
                    <m:r>
                      <a:rPr lang="en-US" sz="1846" i="1">
                        <a:latin typeface="Cambria Math" panose="02040503050406030204" pitchFamily="18" charset="0"/>
                      </a:rPr>
                      <m:t>=</m:t>
                    </m:r>
                  </m:oMath>
                </a14:m>
                <a:r>
                  <a:rPr lang="en-US" sz="1846" dirty="0"/>
                  <a:t> </a:t>
                </a:r>
                <a14:m>
                  <m:oMath xmlns:m="http://schemas.openxmlformats.org/officeDocument/2006/math">
                    <m:f>
                      <m:fPr>
                        <m:ctrlPr>
                          <a:rPr lang="en-US" sz="1846" i="1">
                            <a:latin typeface="Cambria Math" panose="02040503050406030204" pitchFamily="18" charset="0"/>
                          </a:rPr>
                        </m:ctrlPr>
                      </m:fPr>
                      <m:num>
                        <m:r>
                          <a:rPr lang="en-US" sz="1846" i="1">
                            <a:latin typeface="Cambria Math" panose="02040503050406030204" pitchFamily="18" charset="0"/>
                          </a:rPr>
                          <m:t>𝑘</m:t>
                        </m:r>
                      </m:num>
                      <m:den>
                        <m:r>
                          <a:rPr lang="en-US" sz="1846" i="1">
                            <a:latin typeface="Cambria Math" panose="02040503050406030204" pitchFamily="18" charset="0"/>
                          </a:rPr>
                          <m:t>𝑠𝑖𝑛</m:t>
                        </m:r>
                        <m:sSub>
                          <m:sSubPr>
                            <m:ctrlPr>
                              <a:rPr lang="en-US" sz="1846" i="1">
                                <a:latin typeface="Cambria Math" panose="02040503050406030204" pitchFamily="18" charset="0"/>
                                <a:ea typeface="Cambria Math" panose="02040503050406030204" pitchFamily="18" charset="0"/>
                              </a:rPr>
                            </m:ctrlPr>
                          </m:sSubPr>
                          <m:e>
                            <m:r>
                              <a:rPr lang="en-US" sz="1846" i="1">
                                <a:latin typeface="Cambria Math" panose="02040503050406030204" pitchFamily="18" charset="0"/>
                                <a:ea typeface="Cambria Math" panose="02040503050406030204" pitchFamily="18" charset="0"/>
                              </a:rPr>
                              <m:t>𝜃</m:t>
                            </m:r>
                          </m:e>
                          <m:sub>
                            <m:r>
                              <a:rPr lang="en-US" sz="1846" i="1">
                                <a:latin typeface="Cambria Math" panose="02040503050406030204" pitchFamily="18" charset="0"/>
                              </a:rPr>
                              <m:t>𝐶ℎ</m:t>
                            </m:r>
                          </m:sub>
                        </m:sSub>
                      </m:den>
                    </m:f>
                  </m:oMath>
                </a14:m>
                <a:r>
                  <a:rPr lang="en-US" sz="1846" dirty="0"/>
                  <a:t>  </a:t>
                </a:r>
              </a:p>
            </p:txBody>
          </p:sp>
        </mc:Choice>
        <mc:Fallback xmlns="">
          <p:sp>
            <p:nvSpPr>
              <p:cNvPr id="8" name="CasellaDiTesto 7">
                <a:extLst>
                  <a:ext uri="{FF2B5EF4-FFF2-40B4-BE49-F238E27FC236}">
                    <a16:creationId xmlns:a16="http://schemas.microsoft.com/office/drawing/2014/main" id="{86B4D3D9-A632-8649-98D8-F742C4FF8BBB}"/>
                  </a:ext>
                </a:extLst>
              </p:cNvPr>
              <p:cNvSpPr txBox="1">
                <a:spLocks noRot="1" noChangeAspect="1" noMove="1" noResize="1" noEditPoints="1" noAdjustHandles="1" noChangeArrowheads="1" noChangeShapeType="1" noTextEdit="1"/>
              </p:cNvSpPr>
              <p:nvPr/>
            </p:nvSpPr>
            <p:spPr>
              <a:xfrm>
                <a:off x="322150" y="2735566"/>
                <a:ext cx="4314092" cy="454420"/>
              </a:xfrm>
              <a:prstGeom prst="rect">
                <a:avLst/>
              </a:prstGeom>
              <a:blipFill>
                <a:blip r:embed="rId4"/>
                <a:stretch>
                  <a:fillRect l="-1466" t="-13514" b="-81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ttangolo 10">
                <a:extLst>
                  <a:ext uri="{FF2B5EF4-FFF2-40B4-BE49-F238E27FC236}">
                    <a16:creationId xmlns:a16="http://schemas.microsoft.com/office/drawing/2014/main" id="{961D5095-4700-4B4A-B1FE-AFDF305AE854}"/>
                  </a:ext>
                </a:extLst>
              </p:cNvPr>
              <p:cNvSpPr/>
              <p:nvPr/>
            </p:nvSpPr>
            <p:spPr>
              <a:xfrm>
                <a:off x="148650" y="3597024"/>
                <a:ext cx="4464028" cy="2541658"/>
              </a:xfrm>
              <a:prstGeom prst="rect">
                <a:avLst/>
              </a:prstGeom>
              <a:solidFill>
                <a:srgbClr val="FFFF00"/>
              </a:solidFill>
            </p:spPr>
            <p:txBody>
              <a:bodyPr wrap="square">
                <a:spAutoFit/>
              </a:bodyPr>
              <a:lstStyle/>
              <a:p>
                <a:pPr>
                  <a:lnSpc>
                    <a:spcPct val="150000"/>
                  </a:lnSpc>
                </a:pPr>
                <a:r>
                  <a:rPr lang="en-GB" dirty="0"/>
                  <a:t>The Max. Likelihood estimate of the track is defined by the set of track parameters (𝛳,𝜙 ) for which the value of the likelihood function is maxima.      In practice, the maximum of </a:t>
                </a:r>
                <a14:m>
                  <m:oMath xmlns:m="http://schemas.openxmlformats.org/officeDocument/2006/math">
                    <m:r>
                      <a:rPr lang="en-GB" b="1" i="1">
                        <a:solidFill>
                          <a:srgbClr val="7030A0"/>
                        </a:solidFill>
                        <a:latin typeface="Cambria Math" panose="02040503050406030204" pitchFamily="18" charset="0"/>
                      </a:rPr>
                      <m:t>𝑷</m:t>
                    </m:r>
                    <m:d>
                      <m:dPr>
                        <m:ctrlPr>
                          <a:rPr lang="en-GB" b="1" i="1">
                            <a:solidFill>
                              <a:srgbClr val="7030A0"/>
                            </a:solidFill>
                            <a:latin typeface="Cambria Math" panose="02040503050406030204" pitchFamily="18" charset="0"/>
                          </a:rPr>
                        </m:ctrlPr>
                      </m:dPr>
                      <m:e>
                        <m:r>
                          <a:rPr lang="en-GB" b="1" i="1">
                            <a:solidFill>
                              <a:srgbClr val="7030A0"/>
                            </a:solidFill>
                            <a:latin typeface="Cambria Math" panose="02040503050406030204" pitchFamily="18" charset="0"/>
                          </a:rPr>
                          <m:t>𝒆𝒗𝒆𝒏𝒕</m:t>
                        </m:r>
                      </m:e>
                      <m:e>
                        <m:r>
                          <a:rPr lang="en-GB" b="1" i="1">
                            <a:solidFill>
                              <a:srgbClr val="7030A0"/>
                            </a:solidFill>
                            <a:latin typeface="Cambria Math" panose="02040503050406030204" pitchFamily="18" charset="0"/>
                          </a:rPr>
                          <m:t>𝒕𝒓𝒂𝒄𝒌</m:t>
                        </m:r>
                      </m:e>
                    </m:d>
                    <m:r>
                      <a:rPr lang="en-US" b="1" i="1">
                        <a:solidFill>
                          <a:srgbClr val="7030A0"/>
                        </a:solidFill>
                        <a:latin typeface="Cambria Math" panose="02040503050406030204" pitchFamily="18" charset="0"/>
                      </a:rPr>
                      <m:t> </m:t>
                    </m:r>
                  </m:oMath>
                </a14:m>
                <a:r>
                  <a:rPr lang="en-GB" dirty="0"/>
                  <a:t> is found by minimising  </a:t>
                </a:r>
                <a14:m>
                  <m:oMath xmlns:m="http://schemas.openxmlformats.org/officeDocument/2006/math">
                    <m:r>
                      <a:rPr lang="el-GR" b="1" i="1">
                        <a:solidFill>
                          <a:srgbClr val="7030A0"/>
                        </a:solidFill>
                        <a:latin typeface="Cambria Math" panose="02040503050406030204" pitchFamily="18" charset="0"/>
                        <a:ea typeface="Cambria Math" panose="02040503050406030204" pitchFamily="18" charset="0"/>
                      </a:rPr>
                      <m:t>𝜦</m:t>
                    </m:r>
                    <m:r>
                      <a:rPr lang="en-US" b="1" i="1">
                        <a:solidFill>
                          <a:srgbClr val="7030A0"/>
                        </a:solidFill>
                        <a:latin typeface="Cambria Math" panose="02040503050406030204" pitchFamily="18" charset="0"/>
                        <a:ea typeface="Cambria Math" panose="02040503050406030204" pitchFamily="18" charset="0"/>
                      </a:rPr>
                      <m:t>=−</m:t>
                    </m:r>
                    <m:r>
                      <a:rPr lang="en-US" b="1">
                        <a:solidFill>
                          <a:srgbClr val="7030A0"/>
                        </a:solidFill>
                        <a:latin typeface="Cambria Math" panose="02040503050406030204" pitchFamily="18" charset="0"/>
                        <a:ea typeface="Cambria Math" panose="02040503050406030204" pitchFamily="18" charset="0"/>
                      </a:rPr>
                      <m:t>𝐥𝐨𝐠</m:t>
                    </m:r>
                    <m:r>
                      <a:rPr lang="en-US" b="1" i="1">
                        <a:solidFill>
                          <a:srgbClr val="7030A0"/>
                        </a:solidFill>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m:t>
                    </m:r>
                    <m:r>
                      <a:rPr lang="en-GB" b="1" i="1">
                        <a:solidFill>
                          <a:srgbClr val="7030A0"/>
                        </a:solidFill>
                        <a:latin typeface="Cambria Math" panose="02040503050406030204" pitchFamily="18" charset="0"/>
                      </a:rPr>
                      <m:t>𝑷</m:t>
                    </m:r>
                    <m:r>
                      <a:rPr lang="en-GB" b="1" i="1">
                        <a:solidFill>
                          <a:srgbClr val="7030A0"/>
                        </a:solidFill>
                        <a:latin typeface="Cambria Math" panose="02040503050406030204" pitchFamily="18" charset="0"/>
                      </a:rPr>
                      <m:t>(</m:t>
                    </m:r>
                    <m:r>
                      <a:rPr lang="en-GB" b="1" i="1">
                        <a:solidFill>
                          <a:srgbClr val="7030A0"/>
                        </a:solidFill>
                        <a:latin typeface="Cambria Math" panose="02040503050406030204" pitchFamily="18" charset="0"/>
                      </a:rPr>
                      <m:t>𝒆𝒗𝒆𝒏𝒕</m:t>
                    </m:r>
                    <m:r>
                      <a:rPr lang="en-GB" b="1" i="1">
                        <a:solidFill>
                          <a:srgbClr val="7030A0"/>
                        </a:solidFill>
                        <a:latin typeface="Cambria Math" panose="02040503050406030204" pitchFamily="18" charset="0"/>
                      </a:rPr>
                      <m:t>|</m:t>
                    </m:r>
                    <m:r>
                      <a:rPr lang="en-GB" b="1" i="1">
                        <a:solidFill>
                          <a:srgbClr val="7030A0"/>
                        </a:solidFill>
                        <a:latin typeface="Cambria Math" panose="02040503050406030204" pitchFamily="18" charset="0"/>
                      </a:rPr>
                      <m:t>𝒕𝒓𝒂𝒄𝒌</m:t>
                    </m:r>
                    <m:r>
                      <a:rPr lang="en-GB" b="1" i="1">
                        <a:solidFill>
                          <a:srgbClr val="7030A0"/>
                        </a:solidFill>
                        <a:latin typeface="Cambria Math" panose="02040503050406030204" pitchFamily="18" charset="0"/>
                      </a:rPr>
                      <m:t>)</m:t>
                    </m:r>
                  </m:oMath>
                </a14:m>
                <a:r>
                  <a:rPr lang="en-GB" dirty="0"/>
                  <a:t>)</a:t>
                </a:r>
              </a:p>
            </p:txBody>
          </p:sp>
        </mc:Choice>
        <mc:Fallback xmlns="">
          <p:sp>
            <p:nvSpPr>
              <p:cNvPr id="11" name="Rettangolo 10">
                <a:extLst>
                  <a:ext uri="{FF2B5EF4-FFF2-40B4-BE49-F238E27FC236}">
                    <a16:creationId xmlns:a16="http://schemas.microsoft.com/office/drawing/2014/main" id="{961D5095-4700-4B4A-B1FE-AFDF305AE854}"/>
                  </a:ext>
                </a:extLst>
              </p:cNvPr>
              <p:cNvSpPr>
                <a:spLocks noRot="1" noChangeAspect="1" noMove="1" noResize="1" noEditPoints="1" noAdjustHandles="1" noChangeArrowheads="1" noChangeShapeType="1" noTextEdit="1"/>
              </p:cNvSpPr>
              <p:nvPr/>
            </p:nvSpPr>
            <p:spPr>
              <a:xfrm>
                <a:off x="148650" y="3597024"/>
                <a:ext cx="4464028" cy="2541658"/>
              </a:xfrm>
              <a:prstGeom prst="rect">
                <a:avLst/>
              </a:prstGeom>
              <a:blipFill>
                <a:blip r:embed="rId5"/>
                <a:stretch>
                  <a:fillRect l="-1133" b="-2985"/>
                </a:stretch>
              </a:blipFill>
            </p:spPr>
            <p:txBody>
              <a:bodyPr/>
              <a:lstStyle/>
              <a:p>
                <a:r>
                  <a:rPr lang="en-GB">
                    <a:noFill/>
                  </a:rPr>
                  <a:t> </a:t>
                </a:r>
              </a:p>
            </p:txBody>
          </p:sp>
        </mc:Fallback>
      </mc:AlternateContent>
      <p:sp>
        <p:nvSpPr>
          <p:cNvPr id="29" name="CasellaDiTesto 28">
            <a:extLst>
              <a:ext uri="{FF2B5EF4-FFF2-40B4-BE49-F238E27FC236}">
                <a16:creationId xmlns:a16="http://schemas.microsoft.com/office/drawing/2014/main" id="{E01D54F0-07FA-7D42-8DF3-F098FD1944E1}"/>
              </a:ext>
            </a:extLst>
          </p:cNvPr>
          <p:cNvSpPr txBox="1"/>
          <p:nvPr/>
        </p:nvSpPr>
        <p:spPr>
          <a:xfrm>
            <a:off x="7408320" y="3971743"/>
            <a:ext cx="312906" cy="369332"/>
          </a:xfrm>
          <a:prstGeom prst="rect">
            <a:avLst/>
          </a:prstGeom>
          <a:noFill/>
        </p:spPr>
        <p:txBody>
          <a:bodyPr wrap="none" rtlCol="0">
            <a:spAutoFit/>
          </a:bodyPr>
          <a:lstStyle/>
          <a:p>
            <a:r>
              <a:rPr lang="it-IT" dirty="0">
                <a:solidFill>
                  <a:schemeClr val="accent2">
                    <a:lumMod val="75000"/>
                  </a:schemeClr>
                </a:solidFill>
              </a:rPr>
              <a:t>b</a:t>
            </a:r>
          </a:p>
        </p:txBody>
      </p:sp>
      <p:grpSp>
        <p:nvGrpSpPr>
          <p:cNvPr id="4" name="Gruppo 3">
            <a:extLst>
              <a:ext uri="{FF2B5EF4-FFF2-40B4-BE49-F238E27FC236}">
                <a16:creationId xmlns:a16="http://schemas.microsoft.com/office/drawing/2014/main" id="{3AF94FAC-5C26-8B25-BE3F-EA42C6FF63A8}"/>
              </a:ext>
            </a:extLst>
          </p:cNvPr>
          <p:cNvGrpSpPr/>
          <p:nvPr/>
        </p:nvGrpSpPr>
        <p:grpSpPr>
          <a:xfrm>
            <a:off x="5268791" y="2919462"/>
            <a:ext cx="3668835" cy="3563388"/>
            <a:chOff x="5268791" y="2456166"/>
            <a:chExt cx="3668835" cy="3563388"/>
          </a:xfrm>
        </p:grpSpPr>
        <p:sp>
          <p:nvSpPr>
            <p:cNvPr id="6" name="Rettangolo arrotondato 46">
              <a:extLst>
                <a:ext uri="{FF2B5EF4-FFF2-40B4-BE49-F238E27FC236}">
                  <a16:creationId xmlns:a16="http://schemas.microsoft.com/office/drawing/2014/main" id="{D5E68A47-9157-6BEF-E98C-840C5E0AAE26}"/>
                </a:ext>
              </a:extLst>
            </p:cNvPr>
            <p:cNvSpPr/>
            <p:nvPr/>
          </p:nvSpPr>
          <p:spPr>
            <a:xfrm>
              <a:off x="5268791" y="2456166"/>
              <a:ext cx="3668835" cy="35633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662"/>
            </a:p>
          </p:txBody>
        </p:sp>
        <p:pic>
          <p:nvPicPr>
            <p:cNvPr id="7" name="Immagine 6">
              <a:extLst>
                <a:ext uri="{FF2B5EF4-FFF2-40B4-BE49-F238E27FC236}">
                  <a16:creationId xmlns:a16="http://schemas.microsoft.com/office/drawing/2014/main" id="{3281A64A-850B-1350-EB6E-28E06BADFB20}"/>
                </a:ext>
              </a:extLst>
            </p:cNvPr>
            <p:cNvPicPr>
              <a:picLocks noChangeAspect="1"/>
            </p:cNvPicPr>
            <p:nvPr/>
          </p:nvPicPr>
          <p:blipFill>
            <a:blip r:embed="rId6"/>
            <a:stretch>
              <a:fillRect/>
            </a:stretch>
          </p:blipFill>
          <p:spPr>
            <a:xfrm>
              <a:off x="5855882" y="3087057"/>
              <a:ext cx="2876276" cy="2305516"/>
            </a:xfrm>
            <a:prstGeom prst="rect">
              <a:avLst/>
            </a:prstGeom>
          </p:spPr>
        </p:pic>
        <p:pic>
          <p:nvPicPr>
            <p:cNvPr id="9" name="Immagine 8">
              <a:extLst>
                <a:ext uri="{FF2B5EF4-FFF2-40B4-BE49-F238E27FC236}">
                  <a16:creationId xmlns:a16="http://schemas.microsoft.com/office/drawing/2014/main" id="{50B74B51-71FE-5271-991D-F63FD25DE649}"/>
                </a:ext>
              </a:extLst>
            </p:cNvPr>
            <p:cNvPicPr>
              <a:picLocks noChangeAspect="1"/>
            </p:cNvPicPr>
            <p:nvPr/>
          </p:nvPicPr>
          <p:blipFill>
            <a:blip r:embed="rId7"/>
            <a:stretch>
              <a:fillRect/>
            </a:stretch>
          </p:blipFill>
          <p:spPr>
            <a:xfrm>
              <a:off x="5564704" y="3328015"/>
              <a:ext cx="1592177" cy="543274"/>
            </a:xfrm>
            <a:prstGeom prst="rect">
              <a:avLst/>
            </a:prstGeom>
          </p:spPr>
        </p:pic>
        <p:pic>
          <p:nvPicPr>
            <p:cNvPr id="10" name="Immagine 9">
              <a:extLst>
                <a:ext uri="{FF2B5EF4-FFF2-40B4-BE49-F238E27FC236}">
                  <a16:creationId xmlns:a16="http://schemas.microsoft.com/office/drawing/2014/main" id="{3581D075-3D57-B01C-CFFB-7BA2DE3B2853}"/>
                </a:ext>
              </a:extLst>
            </p:cNvPr>
            <p:cNvPicPr>
              <a:picLocks noChangeAspect="1"/>
            </p:cNvPicPr>
            <p:nvPr/>
          </p:nvPicPr>
          <p:blipFill>
            <a:blip r:embed="rId8"/>
            <a:stretch>
              <a:fillRect/>
            </a:stretch>
          </p:blipFill>
          <p:spPr>
            <a:xfrm>
              <a:off x="5565968" y="5286420"/>
              <a:ext cx="3155543" cy="616279"/>
            </a:xfrm>
            <a:prstGeom prst="rect">
              <a:avLst/>
            </a:prstGeom>
          </p:spPr>
        </p:pic>
        <mc:AlternateContent xmlns:mc="http://schemas.openxmlformats.org/markup-compatibility/2006" xmlns:a14="http://schemas.microsoft.com/office/drawing/2010/main">
          <mc:Choice Requires="a14">
            <p:sp>
              <p:nvSpPr>
                <p:cNvPr id="35" name="CasellaDiTesto 34">
                  <a:extLst>
                    <a:ext uri="{FF2B5EF4-FFF2-40B4-BE49-F238E27FC236}">
                      <a16:creationId xmlns:a16="http://schemas.microsoft.com/office/drawing/2014/main" id="{7510AA03-B5D7-8C31-AE83-500DF76B48EF}"/>
                    </a:ext>
                  </a:extLst>
                </p:cNvPr>
                <p:cNvSpPr txBox="1"/>
                <p:nvPr/>
              </p:nvSpPr>
              <p:spPr>
                <a:xfrm>
                  <a:off x="5972175" y="4950602"/>
                  <a:ext cx="204480" cy="291939"/>
                </a:xfrm>
                <a:prstGeom prst="rect">
                  <a:avLst/>
                </a:prstGeom>
                <a:noFill/>
              </p:spPr>
              <p:txBody>
                <a:bodyPr wrap="none" lIns="0" tIns="0" rIns="0" bIns="0"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𝑑</m:t>
                            </m:r>
                          </m:e>
                        </m:acc>
                      </m:oMath>
                    </m:oMathPara>
                  </a14:m>
                  <a:endParaRPr lang="it-IT" dirty="0"/>
                </a:p>
              </p:txBody>
            </p:sp>
          </mc:Choice>
          <mc:Fallback xmlns="">
            <p:sp>
              <p:nvSpPr>
                <p:cNvPr id="35" name="CasellaDiTesto 34">
                  <a:extLst>
                    <a:ext uri="{FF2B5EF4-FFF2-40B4-BE49-F238E27FC236}">
                      <a16:creationId xmlns:a16="http://schemas.microsoft.com/office/drawing/2014/main" id="{7510AA03-B5D7-8C31-AE83-500DF76B48EF}"/>
                    </a:ext>
                  </a:extLst>
                </p:cNvPr>
                <p:cNvSpPr txBox="1">
                  <a:spLocks noRot="1" noChangeAspect="1" noMove="1" noResize="1" noEditPoints="1" noAdjustHandles="1" noChangeArrowheads="1" noChangeShapeType="1" noTextEdit="1"/>
                </p:cNvSpPr>
                <p:nvPr/>
              </p:nvSpPr>
              <p:spPr>
                <a:xfrm>
                  <a:off x="5972175" y="4950602"/>
                  <a:ext cx="204480" cy="291939"/>
                </a:xfrm>
                <a:prstGeom prst="rect">
                  <a:avLst/>
                </a:prstGeom>
                <a:blipFill>
                  <a:blip r:embed="rId9"/>
                  <a:stretch>
                    <a:fillRect l="-23529" t="-25000" r="-23529" b="-8333"/>
                  </a:stretch>
                </a:blipFill>
              </p:spPr>
              <p:txBody>
                <a:bodyPr/>
                <a:lstStyle/>
                <a:p>
                  <a:r>
                    <a:rPr lang="en-GB">
                      <a:noFill/>
                    </a:rPr>
                    <a:t> </a:t>
                  </a:r>
                </a:p>
              </p:txBody>
            </p:sp>
          </mc:Fallback>
        </mc:AlternateContent>
        <p:sp>
          <p:nvSpPr>
            <p:cNvPr id="36" name="CasellaDiTesto 35">
              <a:extLst>
                <a:ext uri="{FF2B5EF4-FFF2-40B4-BE49-F238E27FC236}">
                  <a16:creationId xmlns:a16="http://schemas.microsoft.com/office/drawing/2014/main" id="{C5B6E9F6-79F3-2C2C-E774-6ECBC345EDF1}"/>
                </a:ext>
              </a:extLst>
            </p:cNvPr>
            <p:cNvSpPr txBox="1"/>
            <p:nvPr/>
          </p:nvSpPr>
          <p:spPr>
            <a:xfrm>
              <a:off x="6244978" y="4759757"/>
              <a:ext cx="364202" cy="369332"/>
            </a:xfrm>
            <a:prstGeom prst="rect">
              <a:avLst/>
            </a:prstGeom>
            <a:noFill/>
          </p:spPr>
          <p:txBody>
            <a:bodyPr wrap="none" rtlCol="0">
              <a:spAutoFit/>
            </a:bodyPr>
            <a:lstStyle/>
            <a:p>
              <a:r>
                <a:rPr lang="it-IT" dirty="0">
                  <a:solidFill>
                    <a:srgbClr val="FF0000"/>
                  </a:solidFill>
                </a:rPr>
                <a:t>O</a:t>
              </a:r>
            </a:p>
          </p:txBody>
        </p:sp>
        <p:sp>
          <p:nvSpPr>
            <p:cNvPr id="37" name="CasellaDiTesto 36">
              <a:extLst>
                <a:ext uri="{FF2B5EF4-FFF2-40B4-BE49-F238E27FC236}">
                  <a16:creationId xmlns:a16="http://schemas.microsoft.com/office/drawing/2014/main" id="{2A711B92-66FA-A10B-D70B-8E9838541B25}"/>
                </a:ext>
              </a:extLst>
            </p:cNvPr>
            <p:cNvSpPr txBox="1"/>
            <p:nvPr/>
          </p:nvSpPr>
          <p:spPr>
            <a:xfrm>
              <a:off x="7384930" y="2998013"/>
              <a:ext cx="338554" cy="369332"/>
            </a:xfrm>
            <a:prstGeom prst="rect">
              <a:avLst/>
            </a:prstGeom>
            <a:noFill/>
          </p:spPr>
          <p:txBody>
            <a:bodyPr wrap="none" rtlCol="0">
              <a:spAutoFit/>
            </a:bodyPr>
            <a:lstStyle/>
            <a:p>
              <a:r>
                <a:rPr lang="it-IT" dirty="0">
                  <a:solidFill>
                    <a:srgbClr val="FF0000"/>
                  </a:solidFill>
                </a:rPr>
                <a:t>B</a:t>
              </a:r>
            </a:p>
          </p:txBody>
        </p:sp>
        <p:sp>
          <p:nvSpPr>
            <p:cNvPr id="38" name="CasellaDiTesto 37">
              <a:extLst>
                <a:ext uri="{FF2B5EF4-FFF2-40B4-BE49-F238E27FC236}">
                  <a16:creationId xmlns:a16="http://schemas.microsoft.com/office/drawing/2014/main" id="{0F49AA3B-0158-D079-D537-B2030A3432E1}"/>
                </a:ext>
              </a:extLst>
            </p:cNvPr>
            <p:cNvSpPr txBox="1"/>
            <p:nvPr/>
          </p:nvSpPr>
          <p:spPr>
            <a:xfrm>
              <a:off x="8125743" y="4186733"/>
              <a:ext cx="351378" cy="369332"/>
            </a:xfrm>
            <a:prstGeom prst="rect">
              <a:avLst/>
            </a:prstGeom>
            <a:noFill/>
          </p:spPr>
          <p:txBody>
            <a:bodyPr wrap="none" rtlCol="0">
              <a:spAutoFit/>
            </a:bodyPr>
            <a:lstStyle/>
            <a:p>
              <a:r>
                <a:rPr lang="it-IT" dirty="0">
                  <a:solidFill>
                    <a:srgbClr val="FF0000"/>
                  </a:solidFill>
                </a:rPr>
                <a:t>C</a:t>
              </a:r>
            </a:p>
          </p:txBody>
        </p:sp>
        <mc:AlternateContent xmlns:mc="http://schemas.openxmlformats.org/markup-compatibility/2006" xmlns:a14="http://schemas.microsoft.com/office/drawing/2010/main">
          <mc:Choice Requires="a14">
            <p:sp>
              <p:nvSpPr>
                <p:cNvPr id="39" name="CasellaDiTesto 38">
                  <a:extLst>
                    <a:ext uri="{FF2B5EF4-FFF2-40B4-BE49-F238E27FC236}">
                      <a16:creationId xmlns:a16="http://schemas.microsoft.com/office/drawing/2014/main" id="{9CB8EDEB-A176-BFF0-CD7D-27A3281FD116}"/>
                    </a:ext>
                  </a:extLst>
                </p:cNvPr>
                <p:cNvSpPr txBox="1"/>
                <p:nvPr/>
              </p:nvSpPr>
              <p:spPr>
                <a:xfrm>
                  <a:off x="5301602" y="3060048"/>
                  <a:ext cx="1656223" cy="312458"/>
                </a:xfrm>
                <a:prstGeom prst="rect">
                  <a:avLst/>
                </a:prstGeom>
                <a:solidFill>
                  <a:schemeClr val="accent5">
                    <a:lumMod val="90000"/>
                  </a:schemeClr>
                </a:solidFill>
              </p:spPr>
              <p:txBody>
                <a:bodyPr wrap="none" lIns="0" tIns="0" rIns="0" bIns="0" rtlCol="0">
                  <a:spAutoFit/>
                </a:bodyPr>
                <a:lstStyle/>
                <a:p>
                  <a14:m>
                    <m:oMath xmlns:m="http://schemas.openxmlformats.org/officeDocument/2006/math">
                      <m:r>
                        <a:rPr lang="en-US" b="0" i="1" smtClean="0">
                          <a:latin typeface="Cambria Math" panose="02040503050406030204" pitchFamily="18" charset="0"/>
                        </a:rPr>
                        <m:t>    </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𝑞</m:t>
                          </m:r>
                        </m:e>
                      </m:acc>
                    </m:oMath>
                  </a14:m>
                  <a:r>
                    <a:rPr lang="it-IT" dirty="0"/>
                    <a:t>- </a:t>
                  </a:r>
                  <a14:m>
                    <m:oMath xmlns:m="http://schemas.openxmlformats.org/officeDocument/2006/math">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𝑝</m:t>
                          </m:r>
                        </m:e>
                      </m:acc>
                      <m:r>
                        <a:rPr lang="en-US" b="0" i="1" dirty="0" smtClean="0">
                          <a:latin typeface="Cambria Math" panose="02040503050406030204" pitchFamily="18" charset="0"/>
                        </a:rPr>
                        <m:t>=</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𝑂𝐵</m:t>
                          </m:r>
                        </m:e>
                      </m:acc>
                    </m:oMath>
                  </a14:m>
                  <a:endParaRPr lang="en-US" b="0" i="1" dirty="0">
                    <a:latin typeface="Cambria Math" panose="02040503050406030204" pitchFamily="18" charset="0"/>
                  </a:endParaRPr>
                </a:p>
              </p:txBody>
            </p:sp>
          </mc:Choice>
          <mc:Fallback xmlns="">
            <p:sp>
              <p:nvSpPr>
                <p:cNvPr id="39" name="CasellaDiTesto 38">
                  <a:extLst>
                    <a:ext uri="{FF2B5EF4-FFF2-40B4-BE49-F238E27FC236}">
                      <a16:creationId xmlns:a16="http://schemas.microsoft.com/office/drawing/2014/main" id="{9CB8EDEB-A176-BFF0-CD7D-27A3281FD116}"/>
                    </a:ext>
                  </a:extLst>
                </p:cNvPr>
                <p:cNvSpPr txBox="1">
                  <a:spLocks noRot="1" noChangeAspect="1" noMove="1" noResize="1" noEditPoints="1" noAdjustHandles="1" noChangeArrowheads="1" noChangeShapeType="1" noTextEdit="1"/>
                </p:cNvSpPr>
                <p:nvPr/>
              </p:nvSpPr>
              <p:spPr>
                <a:xfrm>
                  <a:off x="5301602" y="3060048"/>
                  <a:ext cx="1656223" cy="312458"/>
                </a:xfrm>
                <a:prstGeom prst="rect">
                  <a:avLst/>
                </a:prstGeom>
                <a:blipFill>
                  <a:blip r:embed="rId10"/>
                  <a:stretch>
                    <a:fillRect l="-6870" t="-16000" r="-3053" b="-4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Rettangolo 39">
                  <a:extLst>
                    <a:ext uri="{FF2B5EF4-FFF2-40B4-BE49-F238E27FC236}">
                      <a16:creationId xmlns:a16="http://schemas.microsoft.com/office/drawing/2014/main" id="{B33476BB-BA84-1082-6BEC-3D4FB9C3DF00}"/>
                    </a:ext>
                  </a:extLst>
                </p:cNvPr>
                <p:cNvSpPr/>
                <p:nvPr/>
              </p:nvSpPr>
              <p:spPr>
                <a:xfrm>
                  <a:off x="5301602" y="3362834"/>
                  <a:ext cx="1967269" cy="432554"/>
                </a:xfrm>
                <a:prstGeom prst="rect">
                  <a:avLst/>
                </a:prstGeom>
                <a:solidFill>
                  <a:schemeClr val="accent5">
                    <a:lumMod val="90000"/>
                  </a:schemeClr>
                </a:solidFill>
              </p:spPr>
              <p:txBody>
                <a:bodyPr wrap="none">
                  <a:spAutoFit/>
                </a:bodyPr>
                <a:lstStyle/>
                <a:p>
                  <a:pPr/>
                  <a14:m>
                    <m:oMathPara xmlns:m="http://schemas.openxmlformats.org/officeDocument/2006/math">
                      <m:oMath>
                        <m:d>
                          <m:dPr>
                            <m:begChr m:val="|"/>
                            <m:endChr m:val="|"/>
                            <m:ctrlPr>
                              <a:rPr lang="en-US" i="1" dirty="0">
                                <a:latin typeface="Cambria Math" panose="02040503050406030204" pitchFamily="18" charset="0"/>
                              </a:rPr>
                            </m:ctrlPr>
                          </m:dPr>
                          <m:e>
                            <m:acc>
                              <m:accPr>
                                <m:chr m:val="⃗"/>
                                <m:ctrlPr>
                                  <a:rPr lang="en-US" i="1" dirty="0">
                                    <a:latin typeface="Cambria Math" panose="02040503050406030204" pitchFamily="18" charset="0"/>
                                  </a:rPr>
                                </m:ctrlPr>
                              </m:accPr>
                              <m:e>
                                <m:r>
                                  <a:rPr lang="en-US" i="1" dirty="0">
                                    <a:latin typeface="Cambria Math" panose="02040503050406030204" pitchFamily="18" charset="0"/>
                                  </a:rPr>
                                  <m:t>𝑙</m:t>
                                </m:r>
                              </m:e>
                            </m:acc>
                          </m:e>
                        </m:d>
                        <m:r>
                          <a:rPr lang="en-US" i="1" dirty="0">
                            <a:latin typeface="Cambria Math" panose="02040503050406030204" pitchFamily="18" charset="0"/>
                          </a:rPr>
                          <m:t>=</m:t>
                        </m:r>
                        <m:acc>
                          <m:accPr>
                            <m:chr m:val="⃗"/>
                            <m:ctrlPr>
                              <a:rPr lang="en-US" i="1" dirty="0">
                                <a:latin typeface="Cambria Math" panose="02040503050406030204" pitchFamily="18" charset="0"/>
                              </a:rPr>
                            </m:ctrlPr>
                          </m:accPr>
                          <m:e>
                            <m:r>
                              <a:rPr lang="en-US" i="1" dirty="0">
                                <a:latin typeface="Cambria Math" panose="02040503050406030204" pitchFamily="18" charset="0"/>
                              </a:rPr>
                              <m:t>𝑞</m:t>
                            </m:r>
                          </m:e>
                        </m:acc>
                        <m:r>
                          <a:rPr lang="en-US" i="1" dirty="0">
                            <a:latin typeface="Cambria Math" panose="02040503050406030204" pitchFamily="18" charset="0"/>
                            <a:ea typeface="Cambria Math" panose="02040503050406030204" pitchFamily="18" charset="0"/>
                          </a:rPr>
                          <m:t>∙</m:t>
                        </m:r>
                        <m:acc>
                          <m:accPr>
                            <m:chr m:val="̂"/>
                            <m:ctrlPr>
                              <a:rPr lang="en-US" i="1" dirty="0">
                                <a:latin typeface="Cambria Math" panose="02040503050406030204" pitchFamily="18" charset="0"/>
                                <a:ea typeface="Cambria Math" panose="02040503050406030204" pitchFamily="18" charset="0"/>
                              </a:rPr>
                            </m:ctrlPr>
                          </m:accPr>
                          <m:e>
                            <m:r>
                              <a:rPr lang="en-US" i="1" dirty="0">
                                <a:latin typeface="Cambria Math" panose="02040503050406030204" pitchFamily="18" charset="0"/>
                                <a:ea typeface="Cambria Math" panose="02040503050406030204" pitchFamily="18" charset="0"/>
                              </a:rPr>
                              <m:t>𝑑</m:t>
                            </m:r>
                          </m:e>
                        </m:acc>
                        <m:r>
                          <a:rPr lang="en-US" i="1" dirty="0">
                            <a:latin typeface="Cambria Math" panose="02040503050406030204" pitchFamily="18" charset="0"/>
                          </a:rPr>
                          <m:t>=</m:t>
                        </m:r>
                        <m:d>
                          <m:dPr>
                            <m:begChr m:val="|"/>
                            <m:endChr m:val="|"/>
                            <m:ctrlPr>
                              <a:rPr lang="en-US" i="1" dirty="0">
                                <a:latin typeface="Cambria Math" panose="02040503050406030204" pitchFamily="18" charset="0"/>
                              </a:rPr>
                            </m:ctrlPr>
                          </m:dPr>
                          <m:e>
                            <m:acc>
                              <m:accPr>
                                <m:chr m:val="⃗"/>
                                <m:ctrlPr>
                                  <a:rPr lang="en-US" i="1" dirty="0">
                                    <a:latin typeface="Cambria Math" panose="02040503050406030204" pitchFamily="18" charset="0"/>
                                  </a:rPr>
                                </m:ctrlPr>
                              </m:accPr>
                              <m:e>
                                <m:r>
                                  <a:rPr lang="en-US" i="1" dirty="0">
                                    <a:latin typeface="Cambria Math" panose="02040503050406030204" pitchFamily="18" charset="0"/>
                                  </a:rPr>
                                  <m:t>𝑂𝐶</m:t>
                                </m:r>
                              </m:e>
                            </m:acc>
                          </m:e>
                        </m:d>
                      </m:oMath>
                    </m:oMathPara>
                  </a14:m>
                  <a:endParaRPr lang="it-IT" dirty="0"/>
                </a:p>
              </p:txBody>
            </p:sp>
          </mc:Choice>
          <mc:Fallback xmlns="">
            <p:sp>
              <p:nvSpPr>
                <p:cNvPr id="40" name="Rettangolo 39">
                  <a:extLst>
                    <a:ext uri="{FF2B5EF4-FFF2-40B4-BE49-F238E27FC236}">
                      <a16:creationId xmlns:a16="http://schemas.microsoft.com/office/drawing/2014/main" id="{B33476BB-BA84-1082-6BEC-3D4FB9C3DF00}"/>
                    </a:ext>
                  </a:extLst>
                </p:cNvPr>
                <p:cNvSpPr>
                  <a:spLocks noRot="1" noChangeAspect="1" noMove="1" noResize="1" noEditPoints="1" noAdjustHandles="1" noChangeArrowheads="1" noChangeShapeType="1" noTextEdit="1"/>
                </p:cNvSpPr>
                <p:nvPr/>
              </p:nvSpPr>
              <p:spPr>
                <a:xfrm>
                  <a:off x="5301602" y="3362834"/>
                  <a:ext cx="1967269" cy="432554"/>
                </a:xfrm>
                <a:prstGeom prst="rect">
                  <a:avLst/>
                </a:prstGeom>
                <a:blipFill>
                  <a:blip r:embed="rId11"/>
                  <a:stretch>
                    <a:fillRect t="-11429" b="-28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CasellaDiTesto 41">
                  <a:extLst>
                    <a:ext uri="{FF2B5EF4-FFF2-40B4-BE49-F238E27FC236}">
                      <a16:creationId xmlns:a16="http://schemas.microsoft.com/office/drawing/2014/main" id="{AF8C45A6-13B5-8D85-91F4-F62FB28BBD06}"/>
                    </a:ext>
                  </a:extLst>
                </p:cNvPr>
                <p:cNvSpPr txBox="1"/>
                <p:nvPr/>
              </p:nvSpPr>
              <p:spPr>
                <a:xfrm>
                  <a:off x="6996661" y="4819223"/>
                  <a:ext cx="1822358" cy="501099"/>
                </a:xfrm>
                <a:prstGeom prst="rect">
                  <a:avLst/>
                </a:prstGeom>
                <a:noFill/>
              </p:spPr>
              <p:txBody>
                <a:bodyPr wrap="none" lIns="0" tIns="0" rIns="0" bIns="0" rtlCol="0">
                  <a:spAutoFit/>
                </a:bodyPr>
                <a:lstStyle/>
                <a:p>
                  <a:pPr/>
                  <a14:m>
                    <m:oMathPara xmlns:m="http://schemas.openxmlformats.org/officeDocument/2006/math">
                      <m:oMath>
                        <m:acc>
                          <m:accPr>
                            <m:chr m:val="⃗"/>
                            <m:ctrlPr>
                              <a:rPr lang="en-US" sz="1600" b="0" i="1" smtClean="0">
                                <a:latin typeface="Cambria Math" panose="02040503050406030204" pitchFamily="18" charset="0"/>
                              </a:rPr>
                            </m:ctrlPr>
                          </m:accPr>
                          <m:e>
                            <m:r>
                              <a:rPr lang="en-US" sz="1600" b="0" i="1" smtClean="0">
                                <a:latin typeface="Cambria Math" panose="02040503050406030204" pitchFamily="18" charset="0"/>
                              </a:rPr>
                              <m:t>𝑘</m:t>
                            </m:r>
                          </m:e>
                        </m:acc>
                        <m:r>
                          <a:rPr lang="en-US" sz="1600" b="0" i="1" smtClean="0">
                            <a:latin typeface="Cambria Math" panose="02040503050406030204" pitchFamily="18" charset="0"/>
                          </a:rPr>
                          <m:t>=</m:t>
                        </m:r>
                        <m:rad>
                          <m:radPr>
                            <m:degHide m:val="on"/>
                            <m:ctrlPr>
                              <a:rPr lang="en-US" sz="1600" b="0" i="1" smtClean="0">
                                <a:latin typeface="Cambria Math" panose="02040503050406030204" pitchFamily="18" charset="0"/>
                              </a:rPr>
                            </m:ctrlPr>
                          </m:radPr>
                          <m:deg/>
                          <m:e>
                            <m:sSup>
                              <m:sSupPr>
                                <m:ctrlPr>
                                  <a:rPr lang="en-US" sz="1600" i="1" dirty="0">
                                    <a:latin typeface="Cambria Math" panose="02040503050406030204" pitchFamily="18" charset="0"/>
                                  </a:rPr>
                                </m:ctrlPr>
                              </m:sSupPr>
                              <m:e>
                                <m:d>
                                  <m:dPr>
                                    <m:begChr m:val="|"/>
                                    <m:endChr m:val="|"/>
                                    <m:ctrlPr>
                                      <a:rPr lang="en-US" sz="1600" i="1" dirty="0">
                                        <a:latin typeface="Cambria Math" panose="02040503050406030204" pitchFamily="18" charset="0"/>
                                      </a:rPr>
                                    </m:ctrlPr>
                                  </m:dPr>
                                  <m:e>
                                    <m:acc>
                                      <m:accPr>
                                        <m:chr m:val="⃗"/>
                                        <m:ctrlPr>
                                          <a:rPr lang="en-US" sz="1600" i="1" dirty="0">
                                            <a:latin typeface="Cambria Math" panose="02040503050406030204" pitchFamily="18" charset="0"/>
                                          </a:rPr>
                                        </m:ctrlPr>
                                      </m:accPr>
                                      <m:e>
                                        <m:r>
                                          <a:rPr lang="en-US" sz="1600" i="1" dirty="0">
                                            <a:latin typeface="Cambria Math" panose="02040503050406030204" pitchFamily="18" charset="0"/>
                                          </a:rPr>
                                          <m:t>𝑂𝐶</m:t>
                                        </m:r>
                                      </m:e>
                                    </m:acc>
                                  </m:e>
                                </m:d>
                              </m:e>
                              <m:sup>
                                <m:r>
                                  <a:rPr lang="en-US" sz="1600" b="0" i="1" smtClean="0">
                                    <a:latin typeface="Cambria Math" panose="02040503050406030204" pitchFamily="18" charset="0"/>
                                  </a:rPr>
                                  <m:t>2</m:t>
                                </m:r>
                              </m:sup>
                            </m:sSup>
                            <m:r>
                              <a:rPr lang="en-US" sz="1600" b="0" i="1" dirty="0" smtClean="0">
                                <a:latin typeface="Cambria Math" panose="02040503050406030204" pitchFamily="18" charset="0"/>
                              </a:rPr>
                              <m:t>−</m:t>
                            </m:r>
                            <m:sSup>
                              <m:sSupPr>
                                <m:ctrlPr>
                                  <a:rPr lang="en-US" sz="1600" i="1" dirty="0">
                                    <a:latin typeface="Cambria Math" panose="02040503050406030204" pitchFamily="18" charset="0"/>
                                  </a:rPr>
                                </m:ctrlPr>
                              </m:sSupPr>
                              <m:e>
                                <m:d>
                                  <m:dPr>
                                    <m:begChr m:val="|"/>
                                    <m:endChr m:val="|"/>
                                    <m:ctrlPr>
                                      <a:rPr lang="en-US" sz="1600" i="1" dirty="0">
                                        <a:latin typeface="Cambria Math" panose="02040503050406030204" pitchFamily="18" charset="0"/>
                                      </a:rPr>
                                    </m:ctrlPr>
                                  </m:dPr>
                                  <m:e>
                                    <m:acc>
                                      <m:accPr>
                                        <m:chr m:val="⃗"/>
                                        <m:ctrlPr>
                                          <a:rPr lang="en-US" sz="1600" i="1" dirty="0">
                                            <a:latin typeface="Cambria Math" panose="02040503050406030204" pitchFamily="18" charset="0"/>
                                          </a:rPr>
                                        </m:ctrlPr>
                                      </m:accPr>
                                      <m:e>
                                        <m:r>
                                          <a:rPr lang="en-US" sz="1600" i="1" dirty="0">
                                            <a:latin typeface="Cambria Math" panose="02040503050406030204" pitchFamily="18" charset="0"/>
                                          </a:rPr>
                                          <m:t>𝑂𝐶</m:t>
                                        </m:r>
                                      </m:e>
                                    </m:acc>
                                  </m:e>
                                </m:d>
                              </m:e>
                              <m:sup>
                                <m:r>
                                  <a:rPr lang="en-US" sz="1600" b="0" i="1" dirty="0" smtClean="0">
                                    <a:latin typeface="Cambria Math" panose="02040503050406030204" pitchFamily="18" charset="0"/>
                                  </a:rPr>
                                  <m:t>2</m:t>
                                </m:r>
                              </m:sup>
                            </m:sSup>
                          </m:e>
                        </m:rad>
                      </m:oMath>
                    </m:oMathPara>
                  </a14:m>
                  <a:endParaRPr lang="en-US" sz="1600" b="0" i="1" dirty="0">
                    <a:latin typeface="Cambria Math" panose="02040503050406030204" pitchFamily="18" charset="0"/>
                  </a:endParaRPr>
                </a:p>
              </p:txBody>
            </p:sp>
          </mc:Choice>
          <mc:Fallback xmlns="">
            <p:sp>
              <p:nvSpPr>
                <p:cNvPr id="42" name="CasellaDiTesto 41">
                  <a:extLst>
                    <a:ext uri="{FF2B5EF4-FFF2-40B4-BE49-F238E27FC236}">
                      <a16:creationId xmlns:a16="http://schemas.microsoft.com/office/drawing/2014/main" id="{AF8C45A6-13B5-8D85-91F4-F62FB28BBD06}"/>
                    </a:ext>
                  </a:extLst>
                </p:cNvPr>
                <p:cNvSpPr txBox="1">
                  <a:spLocks noRot="1" noChangeAspect="1" noMove="1" noResize="1" noEditPoints="1" noAdjustHandles="1" noChangeArrowheads="1" noChangeShapeType="1" noTextEdit="1"/>
                </p:cNvSpPr>
                <p:nvPr/>
              </p:nvSpPr>
              <p:spPr>
                <a:xfrm>
                  <a:off x="6996661" y="4819223"/>
                  <a:ext cx="1822358" cy="501099"/>
                </a:xfrm>
                <a:prstGeom prst="rect">
                  <a:avLst/>
                </a:prstGeom>
                <a:blipFill>
                  <a:blip r:embed="rId12"/>
                  <a:stretch>
                    <a:fillRect l="-2778" r="-694"/>
                  </a:stretch>
                </a:blipFill>
              </p:spPr>
              <p:txBody>
                <a:bodyPr/>
                <a:lstStyle/>
                <a:p>
                  <a:r>
                    <a:rPr lang="en-GB">
                      <a:noFill/>
                    </a:rPr>
                    <a:t> </a:t>
                  </a:r>
                </a:p>
              </p:txBody>
            </p:sp>
          </mc:Fallback>
        </mc:AlternateContent>
        <p:sp>
          <p:nvSpPr>
            <p:cNvPr id="43" name="CasellaDiTesto 42">
              <a:extLst>
                <a:ext uri="{FF2B5EF4-FFF2-40B4-BE49-F238E27FC236}">
                  <a16:creationId xmlns:a16="http://schemas.microsoft.com/office/drawing/2014/main" id="{FDCA47FA-58B4-BD7B-79A7-586795D0D4BB}"/>
                </a:ext>
              </a:extLst>
            </p:cNvPr>
            <p:cNvSpPr txBox="1"/>
            <p:nvPr/>
          </p:nvSpPr>
          <p:spPr>
            <a:xfrm>
              <a:off x="7034559" y="4351325"/>
              <a:ext cx="351378" cy="369332"/>
            </a:xfrm>
            <a:prstGeom prst="rect">
              <a:avLst/>
            </a:prstGeom>
            <a:noFill/>
          </p:spPr>
          <p:txBody>
            <a:bodyPr wrap="none" rtlCol="0">
              <a:spAutoFit/>
            </a:bodyPr>
            <a:lstStyle/>
            <a:p>
              <a:r>
                <a:rPr lang="it-IT" dirty="0">
                  <a:solidFill>
                    <a:srgbClr val="FF0000"/>
                  </a:solidFill>
                </a:rPr>
                <a:t>A</a:t>
              </a:r>
            </a:p>
          </p:txBody>
        </p:sp>
        <p:sp>
          <p:nvSpPr>
            <p:cNvPr id="44" name="Ovale 43">
              <a:extLst>
                <a:ext uri="{FF2B5EF4-FFF2-40B4-BE49-F238E27FC236}">
                  <a16:creationId xmlns:a16="http://schemas.microsoft.com/office/drawing/2014/main" id="{3BC29D72-BDED-ABCF-7943-F4E6DE763B9C}"/>
                </a:ext>
              </a:extLst>
            </p:cNvPr>
            <p:cNvSpPr/>
            <p:nvPr/>
          </p:nvSpPr>
          <p:spPr bwMode="auto">
            <a:xfrm rot="10200000">
              <a:off x="7879734" y="2758304"/>
              <a:ext cx="238125" cy="357187"/>
            </a:xfrm>
            <a:prstGeom prst="ellipse">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1200000" lon="0" rev="1800000"/>
              </a:camera>
              <a:lightRig rig="threePt" dir="t"/>
            </a:scene3d>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a:ln>
                  <a:noFill/>
                </a:ln>
                <a:solidFill>
                  <a:srgbClr val="8D0D0D"/>
                </a:solidFill>
                <a:effectLst/>
                <a:latin typeface="Arial" charset="0"/>
                <a:ea typeface="ＭＳ Ｐゴシック" charset="0"/>
                <a:cs typeface="ＭＳ Ｐゴシック" charset="0"/>
              </a:endParaRPr>
            </a:p>
          </p:txBody>
        </p:sp>
        <p:sp>
          <p:nvSpPr>
            <p:cNvPr id="45" name="Rettangolo con angoli arrotondati 44">
              <a:extLst>
                <a:ext uri="{FF2B5EF4-FFF2-40B4-BE49-F238E27FC236}">
                  <a16:creationId xmlns:a16="http://schemas.microsoft.com/office/drawing/2014/main" id="{D371A309-FBE8-7D7E-F838-B4F880E9DC92}"/>
                </a:ext>
              </a:extLst>
            </p:cNvPr>
            <p:cNvSpPr/>
            <p:nvPr/>
          </p:nvSpPr>
          <p:spPr bwMode="auto">
            <a:xfrm rot="13320000">
              <a:off x="8089082" y="2632894"/>
              <a:ext cx="85725" cy="214313"/>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a:ln>
                  <a:noFill/>
                </a:ln>
                <a:solidFill>
                  <a:srgbClr val="8D0D0D"/>
                </a:solidFill>
                <a:effectLst/>
                <a:latin typeface="Arial" charset="0"/>
                <a:ea typeface="ＭＳ Ｐゴシック" charset="0"/>
                <a:cs typeface="ＭＳ Ｐゴシック" charset="0"/>
              </a:endParaRPr>
            </a:p>
          </p:txBody>
        </p:sp>
        <p:cxnSp>
          <p:nvCxnSpPr>
            <p:cNvPr id="46" name="Connettore 2 27">
              <a:extLst>
                <a:ext uri="{FF2B5EF4-FFF2-40B4-BE49-F238E27FC236}">
                  <a16:creationId xmlns:a16="http://schemas.microsoft.com/office/drawing/2014/main" id="{F213A212-7368-ACB2-3E4C-BFB990E95627}"/>
                </a:ext>
              </a:extLst>
            </p:cNvPr>
            <p:cNvCxnSpPr>
              <a:cxnSpLocks noChangeAspect="1"/>
            </p:cNvCxnSpPr>
            <p:nvPr/>
          </p:nvCxnSpPr>
          <p:spPr bwMode="auto">
            <a:xfrm rot="10320000" flipV="1">
              <a:off x="7799419" y="2718357"/>
              <a:ext cx="432000" cy="339648"/>
            </a:xfrm>
            <a:prstGeom prst="straightConnector1">
              <a:avLst/>
            </a:prstGeom>
            <a:solidFill>
              <a:schemeClr val="accent1"/>
            </a:solidFill>
            <a:ln w="9525" cap="flat" cmpd="sng" algn="ctr">
              <a:solidFill>
                <a:srgbClr val="FF0000"/>
              </a:solidFill>
              <a:prstDash val="dash"/>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7" name="CasellaDiTesto 46">
                  <a:extLst>
                    <a:ext uri="{FF2B5EF4-FFF2-40B4-BE49-F238E27FC236}">
                      <a16:creationId xmlns:a16="http://schemas.microsoft.com/office/drawing/2014/main" id="{590E1B54-E6F3-A54D-844F-AFAE00C8E3B9}"/>
                    </a:ext>
                  </a:extLst>
                </p:cNvPr>
                <p:cNvSpPr txBox="1"/>
                <p:nvPr/>
              </p:nvSpPr>
              <p:spPr>
                <a:xfrm>
                  <a:off x="7611604" y="2874778"/>
                  <a:ext cx="240771" cy="276999"/>
                </a:xfrm>
                <a:prstGeom prst="rect">
                  <a:avLst/>
                </a:prstGeom>
                <a:noFill/>
              </p:spPr>
              <p:txBody>
                <a:bodyPr wrap="none" lIns="0" tIns="0" rIns="0" bIns="0" rtlCol="0">
                  <a:spAutoFit/>
                </a:bodyPr>
                <a:lstStyle/>
                <a:p>
                  <a:pPr/>
                  <a14:m>
                    <m:oMathPara xmlns:m="http://schemas.openxmlformats.org/officeDocument/2006/math">
                      <m:o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m:oMathPara>
                  </a14:m>
                  <a:endParaRPr lang="it-IT" dirty="0">
                    <a:solidFill>
                      <a:srgbClr val="FF0000"/>
                    </a:solidFill>
                  </a:endParaRPr>
                </a:p>
              </p:txBody>
            </p:sp>
          </mc:Choice>
          <mc:Fallback xmlns="">
            <p:sp>
              <p:nvSpPr>
                <p:cNvPr id="47" name="CasellaDiTesto 46">
                  <a:extLst>
                    <a:ext uri="{FF2B5EF4-FFF2-40B4-BE49-F238E27FC236}">
                      <a16:creationId xmlns:a16="http://schemas.microsoft.com/office/drawing/2014/main" id="{590E1B54-E6F3-A54D-844F-AFAE00C8E3B9}"/>
                    </a:ext>
                  </a:extLst>
                </p:cNvPr>
                <p:cNvSpPr txBox="1">
                  <a:spLocks noRot="1" noChangeAspect="1" noMove="1" noResize="1" noEditPoints="1" noAdjustHandles="1" noChangeArrowheads="1" noChangeShapeType="1" noTextEdit="1"/>
                </p:cNvSpPr>
                <p:nvPr/>
              </p:nvSpPr>
              <p:spPr>
                <a:xfrm>
                  <a:off x="7611604" y="2874778"/>
                  <a:ext cx="240771" cy="276999"/>
                </a:xfrm>
                <a:prstGeom prst="rect">
                  <a:avLst/>
                </a:prstGeom>
                <a:blipFill>
                  <a:blip r:embed="rId13"/>
                  <a:stretch>
                    <a:fillRect l="-10000" r="-5000"/>
                  </a:stretch>
                </a:blipFill>
              </p:spPr>
              <p:txBody>
                <a:bodyPr/>
                <a:lstStyle/>
                <a:p>
                  <a:r>
                    <a:rPr lang="en-GB">
                      <a:noFill/>
                    </a:rPr>
                    <a:t> </a:t>
                  </a:r>
                </a:p>
              </p:txBody>
            </p:sp>
          </mc:Fallback>
        </mc:AlternateContent>
      </p:grpSp>
    </p:spTree>
    <p:extLst>
      <p:ext uri="{BB962C8B-B14F-4D97-AF65-F5344CB8AC3E}">
        <p14:creationId xmlns:p14="http://schemas.microsoft.com/office/powerpoint/2010/main" val="1307025157"/>
      </p:ext>
    </p:extLst>
  </p:cSld>
  <p:clrMapOvr>
    <a:masterClrMapping/>
  </p:clrMapOvr>
  <p:transition advTm="109887"/>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10 Título"/>
          <p:cNvSpPr>
            <a:spLocks noGrp="1"/>
          </p:cNvSpPr>
          <p:nvPr>
            <p:ph type="title" idx="4294967295"/>
          </p:nvPr>
        </p:nvSpPr>
        <p:spPr>
          <a:xfrm>
            <a:off x="30774" y="47774"/>
            <a:ext cx="9113226" cy="405911"/>
          </a:xfrm>
        </p:spPr>
        <p:txBody>
          <a:bodyPr>
            <a:normAutofit fontScale="90000"/>
          </a:bodyPr>
          <a:lstStyle/>
          <a:p>
            <a:pPr algn="ctr" eaLnBrk="1" hangingPunct="1"/>
            <a:r>
              <a:rPr lang="en-GB" sz="2585" dirty="0">
                <a:latin typeface="Arial" charset="0"/>
                <a:ea typeface="ＭＳ Ｐゴシック" charset="0"/>
              </a:rPr>
              <a:t>Reconstructing the muon track: Max. Likelihood strategy - 3</a:t>
            </a:r>
          </a:p>
        </p:txBody>
      </p:sp>
      <p:sp>
        <p:nvSpPr>
          <p:cNvPr id="5" name="Segnaposto numero diapositiva 4">
            <a:extLst>
              <a:ext uri="{FF2B5EF4-FFF2-40B4-BE49-F238E27FC236}">
                <a16:creationId xmlns:a16="http://schemas.microsoft.com/office/drawing/2014/main" id="{119C4270-D2A2-7A4D-8C2E-E12F9D54A667}"/>
              </a:ext>
            </a:extLst>
          </p:cNvPr>
          <p:cNvSpPr>
            <a:spLocks noGrp="1"/>
          </p:cNvSpPr>
          <p:nvPr>
            <p:ph type="sldNum" sz="quarter" idx="12"/>
          </p:nvPr>
        </p:nvSpPr>
        <p:spPr/>
        <p:txBody>
          <a:bodyPr/>
          <a:lstStyle/>
          <a:p>
            <a:fld id="{3EC5D50D-5A6E-F049-8C71-41619D6F98A5}" type="slidenum">
              <a:rPr lang="en-GB" smtClean="0"/>
              <a:t>5</a:t>
            </a:fld>
            <a:endParaRPr lang="en-GB"/>
          </a:p>
        </p:txBody>
      </p:sp>
      <mc:AlternateContent xmlns:mc="http://schemas.openxmlformats.org/markup-compatibility/2006" xmlns:a14="http://schemas.microsoft.com/office/drawing/2010/main">
        <mc:Choice Requires="a14">
          <p:sp>
            <p:nvSpPr>
              <p:cNvPr id="41" name="CasellaDiTesto 40">
                <a:extLst>
                  <a:ext uri="{FF2B5EF4-FFF2-40B4-BE49-F238E27FC236}">
                    <a16:creationId xmlns:a16="http://schemas.microsoft.com/office/drawing/2014/main" id="{21400678-3623-2A4A-BA4F-2CC3A768C689}"/>
                  </a:ext>
                </a:extLst>
              </p:cNvPr>
              <p:cNvSpPr txBox="1"/>
              <p:nvPr/>
            </p:nvSpPr>
            <p:spPr>
              <a:xfrm>
                <a:off x="163770" y="457811"/>
                <a:ext cx="8897815" cy="1363322"/>
              </a:xfrm>
              <a:prstGeom prst="rect">
                <a:avLst/>
              </a:prstGeom>
              <a:solidFill>
                <a:schemeClr val="accent5">
                  <a:lumMod val="20000"/>
                  <a:lumOff val="80000"/>
                </a:schemeClr>
              </a:solidFill>
            </p:spPr>
            <p:txBody>
              <a:bodyPr wrap="square" rtlCol="0">
                <a:spAutoFit/>
              </a:bodyPr>
              <a:lstStyle/>
              <a:p>
                <a:pPr>
                  <a:lnSpc>
                    <a:spcPts val="2548"/>
                  </a:lnSpc>
                </a:pPr>
                <a:r>
                  <a:rPr lang="en-GB" sz="1662" dirty="0"/>
                  <a:t>The probability that the track considered,  with the azimuth and zenith angles </a:t>
                </a:r>
                <a:r>
                  <a:rPr lang="en-GB" sz="1662" b="1" dirty="0">
                    <a:solidFill>
                      <a:srgbClr val="FF0000"/>
                    </a:solidFill>
                  </a:rPr>
                  <a:t>𝛳 and 𝜙 </a:t>
                </a:r>
                <a:r>
                  <a:rPr lang="en-GB" sz="1662" dirty="0"/>
                  <a:t>such that  </a:t>
                </a:r>
                <a:r>
                  <a:rPr lang="en-GB" sz="1662" b="1" dirty="0">
                    <a:solidFill>
                      <a:srgbClr val="FF0000"/>
                    </a:solidFill>
                  </a:rPr>
                  <a:t> </a:t>
                </a:r>
                <a14:m>
                  <m:oMath xmlns:m="http://schemas.openxmlformats.org/officeDocument/2006/math">
                    <m:acc>
                      <m:accPr>
                        <m:chr m:val="⃗"/>
                        <m:ctrlPr>
                          <a:rPr lang="en-GB" sz="1662" b="1" i="1">
                            <a:solidFill>
                              <a:srgbClr val="FF0000"/>
                            </a:solidFill>
                            <a:latin typeface="Cambria Math" panose="02040503050406030204" pitchFamily="18" charset="0"/>
                          </a:rPr>
                        </m:ctrlPr>
                      </m:accPr>
                      <m:e>
                        <m:r>
                          <a:rPr lang="en-GB" sz="1662" b="1" i="1">
                            <a:solidFill>
                              <a:srgbClr val="FF0000"/>
                            </a:solidFill>
                            <a:latin typeface="Cambria Math" panose="02040503050406030204" pitchFamily="18" charset="0"/>
                          </a:rPr>
                          <m:t>𝒅</m:t>
                        </m:r>
                      </m:e>
                    </m:acc>
                  </m:oMath>
                </a14:m>
                <a:r>
                  <a:rPr lang="en-GB" sz="1662" b="1" dirty="0">
                    <a:solidFill>
                      <a:srgbClr val="FF0000"/>
                    </a:solidFill>
                  </a:rPr>
                  <a:t>=(sin𝛳cos𝜙, sin𝛳sin𝜙, cos𝛳)</a:t>
                </a:r>
                <a:r>
                  <a:rPr lang="en-GB" sz="1662" dirty="0"/>
                  <a:t>,  crossing the detector at a given position O(x</a:t>
                </a:r>
                <a:r>
                  <a:rPr lang="en-GB" sz="1662" baseline="-25000" dirty="0"/>
                  <a:t>0</a:t>
                </a:r>
                <a:r>
                  <a:rPr lang="en-GB" sz="1662" dirty="0"/>
                  <a:t>, y</a:t>
                </a:r>
                <a:r>
                  <a:rPr lang="en-GB" sz="1662" baseline="-25000" dirty="0"/>
                  <a:t>0</a:t>
                </a:r>
                <a:r>
                  <a:rPr lang="en-GB" sz="1662" dirty="0"/>
                  <a:t>, z</a:t>
                </a:r>
                <a:r>
                  <a:rPr lang="en-GB" sz="1662" baseline="-25000" dirty="0"/>
                  <a:t>0</a:t>
                </a:r>
                <a:r>
                  <a:rPr lang="en-GB" sz="1662" dirty="0"/>
                  <a:t>) is the likelihood of the event: </a:t>
                </a:r>
              </a:p>
              <a:p>
                <a:pPr>
                  <a:lnSpc>
                    <a:spcPts val="2548"/>
                  </a:lnSpc>
                </a:pPr>
                <a:r>
                  <a:rPr lang="en-GB" sz="1662" dirty="0"/>
                  <a:t>    </a:t>
                </a:r>
                <a14:m>
                  <m:oMath xmlns:m="http://schemas.openxmlformats.org/officeDocument/2006/math">
                    <m:r>
                      <a:rPr lang="en-GB" sz="1662" b="1" i="1">
                        <a:solidFill>
                          <a:srgbClr val="7030A0"/>
                        </a:solidFill>
                        <a:latin typeface="Cambria Math" panose="02040503050406030204" pitchFamily="18" charset="0"/>
                      </a:rPr>
                      <m:t>𝑷</m:t>
                    </m:r>
                    <m:r>
                      <a:rPr lang="en-GB" sz="1662" b="1" i="1">
                        <a:solidFill>
                          <a:srgbClr val="7030A0"/>
                        </a:solidFill>
                        <a:latin typeface="Cambria Math" panose="02040503050406030204" pitchFamily="18" charset="0"/>
                      </a:rPr>
                      <m:t>(</m:t>
                    </m:r>
                    <m:r>
                      <a:rPr lang="en-GB" sz="1662" b="1" i="1">
                        <a:solidFill>
                          <a:srgbClr val="7030A0"/>
                        </a:solidFill>
                        <a:latin typeface="Cambria Math" panose="02040503050406030204" pitchFamily="18" charset="0"/>
                      </a:rPr>
                      <m:t>𝒆𝒗𝒆𝒏𝒕</m:t>
                    </m:r>
                    <m:r>
                      <a:rPr lang="en-GB" sz="1662" b="1" i="1">
                        <a:solidFill>
                          <a:srgbClr val="7030A0"/>
                        </a:solidFill>
                        <a:latin typeface="Cambria Math" panose="02040503050406030204" pitchFamily="18" charset="0"/>
                      </a:rPr>
                      <m:t>|</m:t>
                    </m:r>
                    <m:r>
                      <a:rPr lang="en-GB" sz="1662" b="1" i="1">
                        <a:solidFill>
                          <a:srgbClr val="7030A0"/>
                        </a:solidFill>
                        <a:latin typeface="Cambria Math" panose="02040503050406030204" pitchFamily="18" charset="0"/>
                      </a:rPr>
                      <m:t>𝒕𝒓𝒂𝒄𝒌</m:t>
                    </m:r>
                    <m:r>
                      <a:rPr lang="en-GB" sz="1662" b="1" i="1">
                        <a:solidFill>
                          <a:srgbClr val="7030A0"/>
                        </a:solidFill>
                        <a:latin typeface="Cambria Math" panose="02040503050406030204" pitchFamily="18" charset="0"/>
                      </a:rPr>
                      <m:t>)≡</m:t>
                    </m:r>
                    <m:r>
                      <a:rPr lang="en-GB" sz="1662" b="1" i="1">
                        <a:solidFill>
                          <a:srgbClr val="7030A0"/>
                        </a:solidFill>
                        <a:latin typeface="Cambria Math" panose="02040503050406030204" pitchFamily="18" charset="0"/>
                        <a:ea typeface="Cambria Math" panose="02040503050406030204" pitchFamily="18" charset="0"/>
                      </a:rPr>
                      <m:t>𝑷</m:t>
                    </m:r>
                    <m:r>
                      <a:rPr lang="en-GB" sz="1662" b="1" i="1">
                        <a:solidFill>
                          <a:srgbClr val="7030A0"/>
                        </a:solidFill>
                        <a:latin typeface="Cambria Math" panose="02040503050406030204" pitchFamily="18" charset="0"/>
                        <a:ea typeface="Cambria Math" panose="02040503050406030204" pitchFamily="18" charset="0"/>
                      </a:rPr>
                      <m:t>(</m:t>
                    </m:r>
                    <m:r>
                      <a:rPr lang="en-GB" sz="1662" b="1" i="1">
                        <a:solidFill>
                          <a:srgbClr val="7030A0"/>
                        </a:solidFill>
                        <a:latin typeface="Cambria Math" panose="02040503050406030204" pitchFamily="18" charset="0"/>
                        <a:ea typeface="Cambria Math" panose="02040503050406030204" pitchFamily="18" charset="0"/>
                      </a:rPr>
                      <m:t>𝒉𝒊𝒕𝒔</m:t>
                    </m:r>
                    <m:r>
                      <a:rPr lang="en-GB" sz="1662" b="1" i="1">
                        <a:solidFill>
                          <a:srgbClr val="7030A0"/>
                        </a:solidFill>
                        <a:latin typeface="Cambria Math" panose="02040503050406030204" pitchFamily="18" charset="0"/>
                        <a:ea typeface="Cambria Math" panose="02040503050406030204" pitchFamily="18" charset="0"/>
                      </a:rPr>
                      <m:t>|</m:t>
                    </m:r>
                    <m:acc>
                      <m:accPr>
                        <m:chr m:val="⃗"/>
                        <m:ctrlPr>
                          <a:rPr lang="en-GB" sz="1662" b="1" i="1">
                            <a:solidFill>
                              <a:srgbClr val="7030A0"/>
                            </a:solidFill>
                            <a:latin typeface="Cambria Math" panose="02040503050406030204" pitchFamily="18" charset="0"/>
                          </a:rPr>
                        </m:ctrlPr>
                      </m:accPr>
                      <m:e>
                        <m:r>
                          <a:rPr lang="en-GB" sz="1662" b="1" i="1">
                            <a:solidFill>
                              <a:srgbClr val="7030A0"/>
                            </a:solidFill>
                            <a:latin typeface="Cambria Math" panose="02040503050406030204" pitchFamily="18" charset="0"/>
                          </a:rPr>
                          <m:t>𝒑</m:t>
                        </m:r>
                      </m:e>
                    </m:acc>
                  </m:oMath>
                </a14:m>
                <a:r>
                  <a:rPr lang="en-GB" sz="1662" b="1" i="1" dirty="0">
                    <a:solidFill>
                      <a:srgbClr val="7030A0"/>
                    </a:solidFill>
                  </a:rPr>
                  <a:t>,</a:t>
                </a:r>
                <a:r>
                  <a:rPr lang="en-GB" sz="1662" b="1" dirty="0">
                    <a:solidFill>
                      <a:srgbClr val="7030A0"/>
                    </a:solidFill>
                  </a:rPr>
                  <a:t> </a:t>
                </a:r>
                <a14:m>
                  <m:oMath xmlns:m="http://schemas.openxmlformats.org/officeDocument/2006/math">
                    <m:acc>
                      <m:accPr>
                        <m:chr m:val="⃗"/>
                        <m:ctrlPr>
                          <a:rPr lang="en-GB" sz="1662" b="1" i="1">
                            <a:solidFill>
                              <a:srgbClr val="7030A0"/>
                            </a:solidFill>
                            <a:latin typeface="Cambria Math" panose="02040503050406030204" pitchFamily="18" charset="0"/>
                          </a:rPr>
                        </m:ctrlPr>
                      </m:accPr>
                      <m:e>
                        <m:r>
                          <a:rPr lang="en-GB" sz="1662" b="1" i="1">
                            <a:solidFill>
                              <a:srgbClr val="7030A0"/>
                            </a:solidFill>
                            <a:latin typeface="Cambria Math" panose="02040503050406030204" pitchFamily="18" charset="0"/>
                          </a:rPr>
                          <m:t>𝒅</m:t>
                        </m:r>
                      </m:e>
                    </m:acc>
                    <m:r>
                      <a:rPr lang="en-GB" sz="1662" b="1" i="1">
                        <a:solidFill>
                          <a:srgbClr val="7030A0"/>
                        </a:solidFill>
                        <a:latin typeface="Cambria Math" panose="02040503050406030204" pitchFamily="18" charset="0"/>
                      </a:rPr>
                      <m:t>)=</m:t>
                    </m:r>
                    <m:nary>
                      <m:naryPr>
                        <m:chr m:val="∏"/>
                        <m:supHide m:val="on"/>
                        <m:ctrlPr>
                          <a:rPr lang="en-GB" sz="1662" b="1" i="1">
                            <a:solidFill>
                              <a:srgbClr val="7030A0"/>
                            </a:solidFill>
                            <a:latin typeface="Cambria Math" panose="02040503050406030204" pitchFamily="18" charset="0"/>
                          </a:rPr>
                        </m:ctrlPr>
                      </m:naryPr>
                      <m:sub>
                        <m:r>
                          <m:rPr>
                            <m:brk m:alnAt="7"/>
                          </m:rPr>
                          <a:rPr lang="en-GB" sz="1662" b="1" i="1">
                            <a:solidFill>
                              <a:srgbClr val="7030A0"/>
                            </a:solidFill>
                            <a:latin typeface="Cambria Math" panose="02040503050406030204" pitchFamily="18" charset="0"/>
                          </a:rPr>
                          <m:t>𝒊</m:t>
                        </m:r>
                      </m:sub>
                      <m:sup/>
                      <m:e>
                        <m:r>
                          <a:rPr lang="en-GB" sz="1662" b="1" i="1">
                            <a:solidFill>
                              <a:srgbClr val="7030A0"/>
                            </a:solidFill>
                            <a:latin typeface="Cambria Math" panose="02040503050406030204" pitchFamily="18" charset="0"/>
                          </a:rPr>
                          <m:t>𝑷</m:t>
                        </m:r>
                        <m:r>
                          <a:rPr lang="en-GB" sz="1662" b="1" i="1">
                            <a:solidFill>
                              <a:srgbClr val="7030A0"/>
                            </a:solidFill>
                            <a:latin typeface="Cambria Math" panose="02040503050406030204" pitchFamily="18" charset="0"/>
                          </a:rPr>
                          <m:t>(</m:t>
                        </m:r>
                        <m:sSubSup>
                          <m:sSubSupPr>
                            <m:ctrlPr>
                              <a:rPr lang="en-GB" sz="1662" b="1" i="1">
                                <a:solidFill>
                                  <a:srgbClr val="7030A0"/>
                                </a:solidFill>
                                <a:latin typeface="Cambria Math" panose="02040503050406030204" pitchFamily="18" charset="0"/>
                              </a:rPr>
                            </m:ctrlPr>
                          </m:sSubSupPr>
                          <m:e>
                            <m:r>
                              <a:rPr lang="en-GB" sz="1662" b="1" i="1">
                                <a:solidFill>
                                  <a:srgbClr val="7030A0"/>
                                </a:solidFill>
                                <a:latin typeface="Cambria Math" panose="02040503050406030204" pitchFamily="18" charset="0"/>
                              </a:rPr>
                              <m:t>𝒕</m:t>
                            </m:r>
                          </m:e>
                          <m:sub>
                            <m:r>
                              <a:rPr lang="en-GB" sz="1662" b="1" i="1">
                                <a:solidFill>
                                  <a:srgbClr val="7030A0"/>
                                </a:solidFill>
                                <a:latin typeface="Cambria Math" panose="02040503050406030204" pitchFamily="18" charset="0"/>
                              </a:rPr>
                              <m:t>𝒊</m:t>
                            </m:r>
                          </m:sub>
                          <m:sup>
                            <m:r>
                              <a:rPr lang="en-GB" sz="1662" b="1" i="1">
                                <a:solidFill>
                                  <a:srgbClr val="7030A0"/>
                                </a:solidFill>
                                <a:latin typeface="Cambria Math" panose="02040503050406030204" pitchFamily="18" charset="0"/>
                              </a:rPr>
                              <m:t>𝒔𝒑𝒆𝒓</m:t>
                            </m:r>
                          </m:sup>
                        </m:sSubSup>
                        <m:r>
                          <a:rPr lang="en-GB" sz="1662" b="1" i="1">
                            <a:solidFill>
                              <a:srgbClr val="7030A0"/>
                            </a:solidFill>
                            <a:latin typeface="Cambria Math" panose="02040503050406030204" pitchFamily="18" charset="0"/>
                          </a:rPr>
                          <m:t>|</m:t>
                        </m:r>
                        <m:sSubSup>
                          <m:sSubSupPr>
                            <m:ctrlPr>
                              <a:rPr lang="en-GB" sz="1662" b="1" i="1">
                                <a:solidFill>
                                  <a:srgbClr val="7030A0"/>
                                </a:solidFill>
                                <a:latin typeface="Cambria Math" panose="02040503050406030204" pitchFamily="18" charset="0"/>
                              </a:rPr>
                            </m:ctrlPr>
                          </m:sSubSupPr>
                          <m:e>
                            <m:r>
                              <a:rPr lang="en-GB" sz="1662" b="1" i="1">
                                <a:solidFill>
                                  <a:srgbClr val="7030A0"/>
                                </a:solidFill>
                                <a:latin typeface="Cambria Math" panose="02040503050406030204" pitchFamily="18" charset="0"/>
                              </a:rPr>
                              <m:t>𝒕</m:t>
                            </m:r>
                          </m:e>
                          <m:sub>
                            <m:r>
                              <a:rPr lang="en-GB" sz="1662" b="1" i="1">
                                <a:solidFill>
                                  <a:srgbClr val="7030A0"/>
                                </a:solidFill>
                                <a:latin typeface="Cambria Math" panose="02040503050406030204" pitchFamily="18" charset="0"/>
                              </a:rPr>
                              <m:t>𝒊</m:t>
                            </m:r>
                          </m:sub>
                          <m:sup>
                            <m:r>
                              <a:rPr lang="en-GB" sz="1662" b="1" i="1">
                                <a:solidFill>
                                  <a:srgbClr val="7030A0"/>
                                </a:solidFill>
                                <a:latin typeface="Cambria Math" panose="02040503050406030204" pitchFamily="18" charset="0"/>
                              </a:rPr>
                              <m:t>𝒕𝒉</m:t>
                            </m:r>
                          </m:sup>
                        </m:sSubSup>
                        <m:r>
                          <a:rPr lang="en-GB" sz="1662" b="1" i="1">
                            <a:solidFill>
                              <a:srgbClr val="7030A0"/>
                            </a:solidFill>
                            <a:latin typeface="Cambria Math" panose="02040503050406030204" pitchFamily="18" charset="0"/>
                          </a:rPr>
                          <m:t>,</m:t>
                        </m:r>
                        <m:sSub>
                          <m:sSubPr>
                            <m:ctrlPr>
                              <a:rPr lang="en-GB" sz="1662" b="1" i="1">
                                <a:solidFill>
                                  <a:srgbClr val="7030A0"/>
                                </a:solidFill>
                                <a:latin typeface="Cambria Math" panose="02040503050406030204" pitchFamily="18" charset="0"/>
                              </a:rPr>
                            </m:ctrlPr>
                          </m:sSubPr>
                          <m:e>
                            <m:r>
                              <a:rPr lang="en-GB" sz="1662" b="1" i="1">
                                <a:solidFill>
                                  <a:srgbClr val="7030A0"/>
                                </a:solidFill>
                                <a:latin typeface="Cambria Math" panose="02040503050406030204" pitchFamily="18" charset="0"/>
                              </a:rPr>
                              <m:t>𝒂</m:t>
                            </m:r>
                          </m:e>
                          <m:sub>
                            <m:r>
                              <a:rPr lang="en-GB" sz="1662" b="1" i="1">
                                <a:solidFill>
                                  <a:srgbClr val="7030A0"/>
                                </a:solidFill>
                                <a:latin typeface="Cambria Math" panose="02040503050406030204" pitchFamily="18" charset="0"/>
                              </a:rPr>
                              <m:t>𝒊</m:t>
                            </m:r>
                          </m:sub>
                        </m:sSub>
                        <m:r>
                          <a:rPr lang="en-GB" sz="1662" b="1" i="1">
                            <a:solidFill>
                              <a:srgbClr val="7030A0"/>
                            </a:solidFill>
                            <a:latin typeface="Cambria Math" panose="02040503050406030204" pitchFamily="18" charset="0"/>
                          </a:rPr>
                          <m:t>,</m:t>
                        </m:r>
                        <m:sSub>
                          <m:sSubPr>
                            <m:ctrlPr>
                              <a:rPr lang="en-GB" sz="1662" b="1" i="1">
                                <a:solidFill>
                                  <a:srgbClr val="7030A0"/>
                                </a:solidFill>
                                <a:latin typeface="Cambria Math" panose="02040503050406030204" pitchFamily="18" charset="0"/>
                              </a:rPr>
                            </m:ctrlPr>
                          </m:sSubPr>
                          <m:e>
                            <m:r>
                              <a:rPr lang="en-GB" sz="1662" b="1" i="1">
                                <a:solidFill>
                                  <a:srgbClr val="7030A0"/>
                                </a:solidFill>
                                <a:latin typeface="Cambria Math" panose="02040503050406030204" pitchFamily="18" charset="0"/>
                              </a:rPr>
                              <m:t>𝒃</m:t>
                            </m:r>
                          </m:e>
                          <m:sub>
                            <m:r>
                              <a:rPr lang="en-GB" sz="1662" b="1" i="1">
                                <a:solidFill>
                                  <a:srgbClr val="7030A0"/>
                                </a:solidFill>
                                <a:latin typeface="Cambria Math" panose="02040503050406030204" pitchFamily="18" charset="0"/>
                              </a:rPr>
                              <m:t>𝒊</m:t>
                            </m:r>
                          </m:sub>
                        </m:sSub>
                        <m:r>
                          <a:rPr lang="en-GB" sz="1662" b="1" i="1">
                            <a:solidFill>
                              <a:srgbClr val="7030A0"/>
                            </a:solidFill>
                            <a:latin typeface="Cambria Math" panose="02040503050406030204" pitchFamily="18" charset="0"/>
                          </a:rPr>
                          <m:t>,</m:t>
                        </m:r>
                        <m:sSub>
                          <m:sSubPr>
                            <m:ctrlPr>
                              <a:rPr lang="en-GB" sz="1662" b="1" i="1">
                                <a:solidFill>
                                  <a:srgbClr val="7030A0"/>
                                </a:solidFill>
                                <a:latin typeface="Cambria Math" panose="02040503050406030204" pitchFamily="18" charset="0"/>
                              </a:rPr>
                            </m:ctrlPr>
                          </m:sSubPr>
                          <m:e>
                            <m:r>
                              <a:rPr lang="en-GB" sz="1662" b="1" i="1">
                                <a:solidFill>
                                  <a:srgbClr val="7030A0"/>
                                </a:solidFill>
                                <a:latin typeface="Cambria Math" panose="02040503050406030204" pitchFamily="18" charset="0"/>
                              </a:rPr>
                              <m:t>𝑨</m:t>
                            </m:r>
                          </m:e>
                          <m:sub>
                            <m:r>
                              <a:rPr lang="en-GB" sz="1662" b="1" i="1">
                                <a:solidFill>
                                  <a:srgbClr val="7030A0"/>
                                </a:solidFill>
                                <a:latin typeface="Cambria Math" panose="02040503050406030204" pitchFamily="18" charset="0"/>
                              </a:rPr>
                              <m:t>𝒊</m:t>
                            </m:r>
                          </m:sub>
                        </m:sSub>
                        <m:r>
                          <a:rPr lang="en-GB" sz="1662" b="1" i="1">
                            <a:solidFill>
                              <a:srgbClr val="7030A0"/>
                            </a:solidFill>
                            <a:latin typeface="Cambria Math" panose="02040503050406030204" pitchFamily="18" charset="0"/>
                          </a:rPr>
                          <m:t>)</m:t>
                        </m:r>
                      </m:e>
                    </m:nary>
                  </m:oMath>
                </a14:m>
                <a:endParaRPr lang="en-GB" sz="1662" dirty="0"/>
              </a:p>
            </p:txBody>
          </p:sp>
        </mc:Choice>
        <mc:Fallback xmlns="">
          <p:sp>
            <p:nvSpPr>
              <p:cNvPr id="41" name="CasellaDiTesto 40">
                <a:extLst>
                  <a:ext uri="{FF2B5EF4-FFF2-40B4-BE49-F238E27FC236}">
                    <a16:creationId xmlns:a16="http://schemas.microsoft.com/office/drawing/2014/main" id="{21400678-3623-2A4A-BA4F-2CC3A768C689}"/>
                  </a:ext>
                </a:extLst>
              </p:cNvPr>
              <p:cNvSpPr txBox="1">
                <a:spLocks noRot="1" noChangeAspect="1" noMove="1" noResize="1" noEditPoints="1" noAdjustHandles="1" noChangeArrowheads="1" noChangeShapeType="1" noTextEdit="1"/>
              </p:cNvSpPr>
              <p:nvPr/>
            </p:nvSpPr>
            <p:spPr>
              <a:xfrm>
                <a:off x="163770" y="457811"/>
                <a:ext cx="8897815" cy="1363322"/>
              </a:xfrm>
              <a:prstGeom prst="rect">
                <a:avLst/>
              </a:prstGeom>
              <a:blipFill>
                <a:blip r:embed="rId3"/>
                <a:stretch>
                  <a:fillRect l="-285" b="-42593"/>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1" name="Rettangolo 10">
                <a:extLst>
                  <a:ext uri="{FF2B5EF4-FFF2-40B4-BE49-F238E27FC236}">
                    <a16:creationId xmlns:a16="http://schemas.microsoft.com/office/drawing/2014/main" id="{961D5095-4700-4B4A-B1FE-AFDF305AE854}"/>
                  </a:ext>
                </a:extLst>
              </p:cNvPr>
              <p:cNvSpPr/>
              <p:nvPr/>
            </p:nvSpPr>
            <p:spPr>
              <a:xfrm>
                <a:off x="163769" y="1877738"/>
                <a:ext cx="8897815" cy="1287468"/>
              </a:xfrm>
              <a:prstGeom prst="rect">
                <a:avLst/>
              </a:prstGeom>
              <a:solidFill>
                <a:srgbClr val="FFFF00"/>
              </a:solidFill>
            </p:spPr>
            <p:txBody>
              <a:bodyPr wrap="square">
                <a:spAutoFit/>
              </a:bodyPr>
              <a:lstStyle/>
              <a:p>
                <a:pPr>
                  <a:lnSpc>
                    <a:spcPct val="150000"/>
                  </a:lnSpc>
                </a:pPr>
                <a:r>
                  <a:rPr lang="en-GB" dirty="0"/>
                  <a:t>The Max. Likelihood estimate of the track is defined by the set of track parameters (like 𝛳, 𝜙, x</a:t>
                </a:r>
                <a:r>
                  <a:rPr lang="en-GB" baseline="-25000" dirty="0"/>
                  <a:t>0</a:t>
                </a:r>
                <a:r>
                  <a:rPr lang="en-GB" dirty="0"/>
                  <a:t>, y</a:t>
                </a:r>
                <a:r>
                  <a:rPr lang="en-GB" baseline="-25000" dirty="0"/>
                  <a:t>0</a:t>
                </a:r>
                <a:r>
                  <a:rPr lang="en-GB" dirty="0"/>
                  <a:t>, z</a:t>
                </a:r>
                <a:r>
                  <a:rPr lang="en-GB" baseline="-25000" dirty="0"/>
                  <a:t>0</a:t>
                </a:r>
                <a:r>
                  <a:rPr lang="en-GB" dirty="0"/>
                  <a:t>) for which the value of the likelihood function is maxima.     </a:t>
                </a:r>
              </a:p>
              <a:p>
                <a:pPr>
                  <a:lnSpc>
                    <a:spcPct val="150000"/>
                  </a:lnSpc>
                </a:pPr>
                <a:r>
                  <a:rPr lang="en-GB" dirty="0"/>
                  <a:t>The maximum of </a:t>
                </a:r>
                <a14:m>
                  <m:oMath xmlns:m="http://schemas.openxmlformats.org/officeDocument/2006/math">
                    <m:r>
                      <a:rPr lang="en-GB" b="1" i="1">
                        <a:solidFill>
                          <a:srgbClr val="7030A0"/>
                        </a:solidFill>
                        <a:latin typeface="Cambria Math" panose="02040503050406030204" pitchFamily="18" charset="0"/>
                      </a:rPr>
                      <m:t>𝑷</m:t>
                    </m:r>
                    <m:d>
                      <m:dPr>
                        <m:ctrlPr>
                          <a:rPr lang="en-GB" b="1" i="1">
                            <a:solidFill>
                              <a:srgbClr val="7030A0"/>
                            </a:solidFill>
                            <a:latin typeface="Cambria Math" panose="02040503050406030204" pitchFamily="18" charset="0"/>
                          </a:rPr>
                        </m:ctrlPr>
                      </m:dPr>
                      <m:e>
                        <m:r>
                          <a:rPr lang="en-GB" b="1" i="1">
                            <a:solidFill>
                              <a:srgbClr val="7030A0"/>
                            </a:solidFill>
                            <a:latin typeface="Cambria Math" panose="02040503050406030204" pitchFamily="18" charset="0"/>
                          </a:rPr>
                          <m:t>𝒆𝒗𝒆𝒏𝒕</m:t>
                        </m:r>
                      </m:e>
                      <m:e>
                        <m:r>
                          <a:rPr lang="en-GB" b="1" i="1">
                            <a:solidFill>
                              <a:srgbClr val="7030A0"/>
                            </a:solidFill>
                            <a:latin typeface="Cambria Math" panose="02040503050406030204" pitchFamily="18" charset="0"/>
                          </a:rPr>
                          <m:t>𝒕𝒓𝒂𝒄𝒌</m:t>
                        </m:r>
                      </m:e>
                    </m:d>
                    <m:r>
                      <a:rPr lang="en-US" b="1" i="1">
                        <a:solidFill>
                          <a:srgbClr val="7030A0"/>
                        </a:solidFill>
                        <a:latin typeface="Cambria Math" panose="02040503050406030204" pitchFamily="18" charset="0"/>
                      </a:rPr>
                      <m:t> </m:t>
                    </m:r>
                  </m:oMath>
                </a14:m>
                <a:r>
                  <a:rPr lang="en-GB" dirty="0"/>
                  <a:t> is found by minimising  </a:t>
                </a:r>
                <a14:m>
                  <m:oMath xmlns:m="http://schemas.openxmlformats.org/officeDocument/2006/math">
                    <m:r>
                      <a:rPr lang="el-GR" b="1" i="1">
                        <a:solidFill>
                          <a:srgbClr val="7030A0"/>
                        </a:solidFill>
                        <a:latin typeface="Cambria Math" panose="02040503050406030204" pitchFamily="18" charset="0"/>
                        <a:ea typeface="Cambria Math" panose="02040503050406030204" pitchFamily="18" charset="0"/>
                      </a:rPr>
                      <m:t>𝜦</m:t>
                    </m:r>
                    <m:r>
                      <a:rPr lang="en-US" b="1" i="1">
                        <a:solidFill>
                          <a:srgbClr val="7030A0"/>
                        </a:solidFill>
                        <a:latin typeface="Cambria Math" panose="02040503050406030204" pitchFamily="18" charset="0"/>
                        <a:ea typeface="Cambria Math" panose="02040503050406030204" pitchFamily="18" charset="0"/>
                      </a:rPr>
                      <m:t>=−</m:t>
                    </m:r>
                    <m:r>
                      <a:rPr lang="en-US" b="1">
                        <a:solidFill>
                          <a:srgbClr val="7030A0"/>
                        </a:solidFill>
                        <a:latin typeface="Cambria Math" panose="02040503050406030204" pitchFamily="18" charset="0"/>
                        <a:ea typeface="Cambria Math" panose="02040503050406030204" pitchFamily="18" charset="0"/>
                      </a:rPr>
                      <m:t>𝐥𝐨𝐠</m:t>
                    </m:r>
                    <m:r>
                      <a:rPr lang="en-US" b="1" i="1">
                        <a:solidFill>
                          <a:srgbClr val="7030A0"/>
                        </a:solidFill>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m:t>
                    </m:r>
                    <m:r>
                      <a:rPr lang="en-GB" b="1" i="1">
                        <a:solidFill>
                          <a:srgbClr val="7030A0"/>
                        </a:solidFill>
                        <a:latin typeface="Cambria Math" panose="02040503050406030204" pitchFamily="18" charset="0"/>
                      </a:rPr>
                      <m:t>𝑷</m:t>
                    </m:r>
                    <m:r>
                      <a:rPr lang="en-GB" b="1" i="1">
                        <a:solidFill>
                          <a:srgbClr val="7030A0"/>
                        </a:solidFill>
                        <a:latin typeface="Cambria Math" panose="02040503050406030204" pitchFamily="18" charset="0"/>
                      </a:rPr>
                      <m:t>(</m:t>
                    </m:r>
                    <m:r>
                      <a:rPr lang="en-GB" b="1" i="1">
                        <a:solidFill>
                          <a:srgbClr val="7030A0"/>
                        </a:solidFill>
                        <a:latin typeface="Cambria Math" panose="02040503050406030204" pitchFamily="18" charset="0"/>
                      </a:rPr>
                      <m:t>𝒆𝒗𝒆𝒏𝒕</m:t>
                    </m:r>
                    <m:r>
                      <a:rPr lang="en-GB" b="1" i="1">
                        <a:solidFill>
                          <a:srgbClr val="7030A0"/>
                        </a:solidFill>
                        <a:latin typeface="Cambria Math" panose="02040503050406030204" pitchFamily="18" charset="0"/>
                      </a:rPr>
                      <m:t>|</m:t>
                    </m:r>
                    <m:r>
                      <a:rPr lang="en-GB" b="1" i="1">
                        <a:solidFill>
                          <a:srgbClr val="7030A0"/>
                        </a:solidFill>
                        <a:latin typeface="Cambria Math" panose="02040503050406030204" pitchFamily="18" charset="0"/>
                      </a:rPr>
                      <m:t>𝒕𝒓𝒂𝒄𝒌</m:t>
                    </m:r>
                    <m:r>
                      <a:rPr lang="en-GB" b="1" i="1">
                        <a:solidFill>
                          <a:srgbClr val="7030A0"/>
                        </a:solidFill>
                        <a:latin typeface="Cambria Math" panose="02040503050406030204" pitchFamily="18" charset="0"/>
                      </a:rPr>
                      <m:t>)</m:t>
                    </m:r>
                  </m:oMath>
                </a14:m>
                <a:r>
                  <a:rPr lang="en-GB" dirty="0"/>
                  <a:t>)</a:t>
                </a:r>
              </a:p>
            </p:txBody>
          </p:sp>
        </mc:Choice>
        <mc:Fallback xmlns="">
          <p:sp>
            <p:nvSpPr>
              <p:cNvPr id="11" name="Rettangolo 10">
                <a:extLst>
                  <a:ext uri="{FF2B5EF4-FFF2-40B4-BE49-F238E27FC236}">
                    <a16:creationId xmlns:a16="http://schemas.microsoft.com/office/drawing/2014/main" id="{961D5095-4700-4B4A-B1FE-AFDF305AE854}"/>
                  </a:ext>
                </a:extLst>
              </p:cNvPr>
              <p:cNvSpPr>
                <a:spLocks noRot="1" noChangeAspect="1" noMove="1" noResize="1" noEditPoints="1" noAdjustHandles="1" noChangeArrowheads="1" noChangeShapeType="1" noTextEdit="1"/>
              </p:cNvSpPr>
              <p:nvPr/>
            </p:nvSpPr>
            <p:spPr>
              <a:xfrm>
                <a:off x="163769" y="1877738"/>
                <a:ext cx="8897815" cy="1287468"/>
              </a:xfrm>
              <a:prstGeom prst="rect">
                <a:avLst/>
              </a:prstGeom>
              <a:blipFill>
                <a:blip r:embed="rId4"/>
                <a:stretch>
                  <a:fillRect l="-570" b="-6796"/>
                </a:stretch>
              </a:blipFill>
            </p:spPr>
            <p:txBody>
              <a:bodyPr/>
              <a:lstStyle/>
              <a:p>
                <a:r>
                  <a:rPr lang="en-GB">
                    <a:noFill/>
                  </a:rPr>
                  <a:t> </a:t>
                </a:r>
              </a:p>
            </p:txBody>
          </p:sp>
        </mc:Fallback>
      </mc:AlternateContent>
      <p:pic>
        <p:nvPicPr>
          <p:cNvPr id="7" name="Immagine 6">
            <a:extLst>
              <a:ext uri="{FF2B5EF4-FFF2-40B4-BE49-F238E27FC236}">
                <a16:creationId xmlns:a16="http://schemas.microsoft.com/office/drawing/2014/main" id="{247CF406-B580-9441-A8C4-56CF3C3D3E0F}"/>
              </a:ext>
            </a:extLst>
          </p:cNvPr>
          <p:cNvPicPr>
            <a:picLocks noChangeAspect="1"/>
          </p:cNvPicPr>
          <p:nvPr/>
        </p:nvPicPr>
        <p:blipFill>
          <a:blip r:embed="rId5"/>
          <a:stretch>
            <a:fillRect/>
          </a:stretch>
        </p:blipFill>
        <p:spPr>
          <a:xfrm>
            <a:off x="310236" y="3221811"/>
            <a:ext cx="4334237" cy="3241723"/>
          </a:xfrm>
          <a:prstGeom prst="rect">
            <a:avLst/>
          </a:prstGeom>
        </p:spPr>
      </p:pic>
      <p:sp>
        <p:nvSpPr>
          <p:cNvPr id="9" name="CasellaDiTesto 8">
            <a:extLst>
              <a:ext uri="{FF2B5EF4-FFF2-40B4-BE49-F238E27FC236}">
                <a16:creationId xmlns:a16="http://schemas.microsoft.com/office/drawing/2014/main" id="{0E1BDECE-4F19-AB46-AB81-0BE23168ED8B}"/>
              </a:ext>
            </a:extLst>
          </p:cNvPr>
          <p:cNvSpPr txBox="1"/>
          <p:nvPr/>
        </p:nvSpPr>
        <p:spPr>
          <a:xfrm>
            <a:off x="855960" y="4946758"/>
            <a:ext cx="1308371" cy="738664"/>
          </a:xfrm>
          <a:prstGeom prst="rect">
            <a:avLst/>
          </a:prstGeom>
          <a:noFill/>
        </p:spPr>
        <p:txBody>
          <a:bodyPr wrap="none" rtlCol="0">
            <a:spAutoFit/>
          </a:bodyPr>
          <a:lstStyle/>
          <a:p>
            <a:pPr algn="ctr"/>
            <a:r>
              <a:rPr lang="en-GB" sz="1400" dirty="0">
                <a:solidFill>
                  <a:srgbClr val="F32DF4"/>
                </a:solidFill>
              </a:rPr>
              <a:t>Atmospheric </a:t>
            </a:r>
          </a:p>
          <a:p>
            <a:pPr algn="ctr"/>
            <a:r>
              <a:rPr lang="en-GB" sz="1400" dirty="0">
                <a:solidFill>
                  <a:srgbClr val="F32DF4"/>
                </a:solidFill>
              </a:rPr>
              <a:t>muons</a:t>
            </a:r>
          </a:p>
          <a:p>
            <a:pPr algn="ctr"/>
            <a:r>
              <a:rPr lang="en-GB" sz="1400" dirty="0">
                <a:solidFill>
                  <a:srgbClr val="F32DF4"/>
                </a:solidFill>
              </a:rPr>
              <a:t>«down-going»</a:t>
            </a:r>
          </a:p>
        </p:txBody>
      </p:sp>
      <p:sp>
        <p:nvSpPr>
          <p:cNvPr id="10" name="CasellaDiTesto 9">
            <a:extLst>
              <a:ext uri="{FF2B5EF4-FFF2-40B4-BE49-F238E27FC236}">
                <a16:creationId xmlns:a16="http://schemas.microsoft.com/office/drawing/2014/main" id="{B9A86738-80CE-6043-8EB4-AA90C1A837AE}"/>
              </a:ext>
            </a:extLst>
          </p:cNvPr>
          <p:cNvSpPr txBox="1"/>
          <p:nvPr/>
        </p:nvSpPr>
        <p:spPr>
          <a:xfrm>
            <a:off x="2477355" y="4931884"/>
            <a:ext cx="1171187" cy="738664"/>
          </a:xfrm>
          <a:prstGeom prst="rect">
            <a:avLst/>
          </a:prstGeom>
          <a:noFill/>
          <a:ln>
            <a:noFill/>
          </a:ln>
        </p:spPr>
        <p:txBody>
          <a:bodyPr wrap="square" rtlCol="0">
            <a:spAutoFit/>
          </a:bodyPr>
          <a:lstStyle/>
          <a:p>
            <a:pPr algn="ctr"/>
            <a:r>
              <a:rPr lang="en-GB" sz="1400" dirty="0">
                <a:solidFill>
                  <a:srgbClr val="1D00FF"/>
                </a:solidFill>
              </a:rPr>
              <a:t>Muons from </a:t>
            </a:r>
          </a:p>
          <a:p>
            <a:pPr algn="ctr"/>
            <a:r>
              <a:rPr lang="en-GB" sz="1400" dirty="0">
                <a:solidFill>
                  <a:srgbClr val="1D00FF"/>
                </a:solidFill>
              </a:rPr>
              <a:t>«up-going» neutrinos</a:t>
            </a:r>
          </a:p>
        </p:txBody>
      </p:sp>
      <p:sp>
        <p:nvSpPr>
          <p:cNvPr id="37" name="CasellaDiTesto 36">
            <a:extLst>
              <a:ext uri="{FF2B5EF4-FFF2-40B4-BE49-F238E27FC236}">
                <a16:creationId xmlns:a16="http://schemas.microsoft.com/office/drawing/2014/main" id="{03EBA077-4B3A-7342-AEDE-5CE3F8667BB9}"/>
              </a:ext>
            </a:extLst>
          </p:cNvPr>
          <p:cNvSpPr txBox="1"/>
          <p:nvPr/>
        </p:nvSpPr>
        <p:spPr>
          <a:xfrm>
            <a:off x="1351759" y="3408565"/>
            <a:ext cx="633507" cy="369332"/>
          </a:xfrm>
          <a:prstGeom prst="rect">
            <a:avLst/>
          </a:prstGeom>
          <a:noFill/>
          <a:ln>
            <a:solidFill>
              <a:schemeClr val="tx1"/>
            </a:solidFill>
          </a:ln>
        </p:spPr>
        <p:txBody>
          <a:bodyPr wrap="none" rtlCol="0">
            <a:spAutoFit/>
          </a:bodyPr>
          <a:lstStyle/>
          <a:p>
            <a:r>
              <a:rPr lang="it-IT" dirty="0"/>
              <a:t>data</a:t>
            </a:r>
          </a:p>
        </p:txBody>
      </p:sp>
      <p:cxnSp>
        <p:nvCxnSpPr>
          <p:cNvPr id="39" name="Connettore 2 38">
            <a:extLst>
              <a:ext uri="{FF2B5EF4-FFF2-40B4-BE49-F238E27FC236}">
                <a16:creationId xmlns:a16="http://schemas.microsoft.com/office/drawing/2014/main" id="{57D2790F-ACD7-DE49-BC72-D301D648958A}"/>
              </a:ext>
            </a:extLst>
          </p:cNvPr>
          <p:cNvCxnSpPr>
            <a:cxnSpLocks/>
          </p:cNvCxnSpPr>
          <p:nvPr/>
        </p:nvCxnSpPr>
        <p:spPr bwMode="auto">
          <a:xfrm>
            <a:off x="1651734" y="3761119"/>
            <a:ext cx="1" cy="374739"/>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40" name="CasellaDiTesto 39">
            <a:extLst>
              <a:ext uri="{FF2B5EF4-FFF2-40B4-BE49-F238E27FC236}">
                <a16:creationId xmlns:a16="http://schemas.microsoft.com/office/drawing/2014/main" id="{837D50C0-61EB-8546-B351-7F7C0A2E2A6E}"/>
              </a:ext>
            </a:extLst>
          </p:cNvPr>
          <p:cNvSpPr txBox="1"/>
          <p:nvPr/>
        </p:nvSpPr>
        <p:spPr>
          <a:xfrm>
            <a:off x="4727347" y="3858936"/>
            <a:ext cx="4334237" cy="1077218"/>
          </a:xfrm>
          <a:prstGeom prst="rect">
            <a:avLst/>
          </a:prstGeom>
          <a:noFill/>
        </p:spPr>
        <p:txBody>
          <a:bodyPr wrap="square" rtlCol="0">
            <a:spAutoFit/>
          </a:bodyPr>
          <a:lstStyle/>
          <a:p>
            <a:r>
              <a:rPr lang="en-GB" sz="1600" dirty="0"/>
              <a:t>M.C. simulations allow to characterize the </a:t>
            </a:r>
            <a:r>
              <a:rPr lang="en-GB" sz="1600" dirty="0">
                <a:latin typeface="Symbol" pitchFamily="2" charset="2"/>
              </a:rPr>
              <a:t>L</a:t>
            </a:r>
            <a:r>
              <a:rPr lang="en-GB" sz="1600" dirty="0"/>
              <a:t> value distribution for signal (muons from up-going neutrino interaction) and for background (atmospheric muons).</a:t>
            </a:r>
          </a:p>
        </p:txBody>
      </p:sp>
      <p:grpSp>
        <p:nvGrpSpPr>
          <p:cNvPr id="54" name="Gruppo 53">
            <a:extLst>
              <a:ext uri="{FF2B5EF4-FFF2-40B4-BE49-F238E27FC236}">
                <a16:creationId xmlns:a16="http://schemas.microsoft.com/office/drawing/2014/main" id="{1CEFCC62-F853-974B-9E69-F0CF6D37D62F}"/>
              </a:ext>
            </a:extLst>
          </p:cNvPr>
          <p:cNvGrpSpPr/>
          <p:nvPr/>
        </p:nvGrpSpPr>
        <p:grpSpPr>
          <a:xfrm>
            <a:off x="2130775" y="3777897"/>
            <a:ext cx="6795111" cy="2471901"/>
            <a:chOff x="2130775" y="3777897"/>
            <a:chExt cx="6795111" cy="2471901"/>
          </a:xfrm>
        </p:grpSpPr>
        <p:grpSp>
          <p:nvGrpSpPr>
            <p:cNvPr id="51" name="Gruppo 50">
              <a:extLst>
                <a:ext uri="{FF2B5EF4-FFF2-40B4-BE49-F238E27FC236}">
                  <a16:creationId xmlns:a16="http://schemas.microsoft.com/office/drawing/2014/main" id="{9F2E0277-2649-2D44-BC00-FA07DFE4DC49}"/>
                </a:ext>
              </a:extLst>
            </p:cNvPr>
            <p:cNvGrpSpPr/>
            <p:nvPr/>
          </p:nvGrpSpPr>
          <p:grpSpPr>
            <a:xfrm>
              <a:off x="2130775" y="3777897"/>
              <a:ext cx="2244417" cy="2471901"/>
              <a:chOff x="2130775" y="3777897"/>
              <a:chExt cx="2244417" cy="2471901"/>
            </a:xfrm>
          </p:grpSpPr>
          <p:cxnSp>
            <p:nvCxnSpPr>
              <p:cNvPr id="48" name="Connettore 1 47">
                <a:extLst>
                  <a:ext uri="{FF2B5EF4-FFF2-40B4-BE49-F238E27FC236}">
                    <a16:creationId xmlns:a16="http://schemas.microsoft.com/office/drawing/2014/main" id="{F30F0FAE-5AB8-A844-BD2A-6CEFEE41DEDC}"/>
                  </a:ext>
                </a:extLst>
              </p:cNvPr>
              <p:cNvCxnSpPr>
                <a:cxnSpLocks/>
              </p:cNvCxnSpPr>
              <p:nvPr/>
            </p:nvCxnSpPr>
            <p:spPr bwMode="auto">
              <a:xfrm flipV="1">
                <a:off x="2130775" y="3777897"/>
                <a:ext cx="0" cy="2471901"/>
              </a:xfrm>
              <a:prstGeom prst="line">
                <a:avLst/>
              </a:prstGeom>
              <a:solidFill>
                <a:schemeClr val="accent1"/>
              </a:solidFill>
              <a:ln w="5715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49" name="CasellaDiTesto 48">
                <a:extLst>
                  <a:ext uri="{FF2B5EF4-FFF2-40B4-BE49-F238E27FC236}">
                    <a16:creationId xmlns:a16="http://schemas.microsoft.com/office/drawing/2014/main" id="{93458732-7F32-234C-8604-DED852296297}"/>
                  </a:ext>
                </a:extLst>
              </p:cNvPr>
              <p:cNvSpPr txBox="1"/>
              <p:nvPr/>
            </p:nvSpPr>
            <p:spPr>
              <a:xfrm>
                <a:off x="2292571" y="3858936"/>
                <a:ext cx="2082621" cy="646331"/>
              </a:xfrm>
              <a:prstGeom prst="rect">
                <a:avLst/>
              </a:prstGeom>
              <a:noFill/>
            </p:spPr>
            <p:txBody>
              <a:bodyPr wrap="none" rtlCol="0">
                <a:spAutoFit/>
              </a:bodyPr>
              <a:lstStyle/>
              <a:p>
                <a:pPr algn="ctr"/>
                <a:r>
                  <a:rPr lang="en-GB" dirty="0">
                    <a:solidFill>
                      <a:srgbClr val="FF0000"/>
                    </a:solidFill>
                  </a:rPr>
                  <a:t>accept events with</a:t>
                </a:r>
              </a:p>
              <a:p>
                <a:pPr algn="ctr"/>
                <a:r>
                  <a:rPr lang="en-GB" dirty="0">
                    <a:solidFill>
                      <a:srgbClr val="FF0000"/>
                    </a:solidFill>
                    <a:latin typeface="Symbol" pitchFamily="2" charset="2"/>
                  </a:rPr>
                  <a:t>L</a:t>
                </a:r>
                <a:r>
                  <a:rPr lang="en-GB" dirty="0">
                    <a:solidFill>
                      <a:srgbClr val="FF0000"/>
                    </a:solidFill>
                  </a:rPr>
                  <a:t> &gt; - 5.1</a:t>
                </a:r>
              </a:p>
            </p:txBody>
          </p:sp>
          <p:sp>
            <p:nvSpPr>
              <p:cNvPr id="50" name="Freccia destra 49">
                <a:extLst>
                  <a:ext uri="{FF2B5EF4-FFF2-40B4-BE49-F238E27FC236}">
                    <a16:creationId xmlns:a16="http://schemas.microsoft.com/office/drawing/2014/main" id="{F89B341F-CF91-0F4A-9DA3-09F748D2B742}"/>
                  </a:ext>
                </a:extLst>
              </p:cNvPr>
              <p:cNvSpPr/>
              <p:nvPr/>
            </p:nvSpPr>
            <p:spPr bwMode="auto">
              <a:xfrm>
                <a:off x="2130775" y="3777897"/>
                <a:ext cx="184784" cy="24043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a:ln>
                    <a:noFill/>
                  </a:ln>
                  <a:solidFill>
                    <a:srgbClr val="8D0D0D"/>
                  </a:solidFill>
                  <a:effectLst/>
                  <a:latin typeface="Arial" charset="0"/>
                  <a:ea typeface="ＭＳ Ｐゴシック" charset="0"/>
                  <a:cs typeface="ＭＳ Ｐゴシック" charset="0"/>
                </a:endParaRPr>
              </a:p>
            </p:txBody>
          </p:sp>
          <p:sp>
            <p:nvSpPr>
              <p:cNvPr id="52" name="Freccia destra 51">
                <a:extLst>
                  <a:ext uri="{FF2B5EF4-FFF2-40B4-BE49-F238E27FC236}">
                    <a16:creationId xmlns:a16="http://schemas.microsoft.com/office/drawing/2014/main" id="{E804F61A-F790-6644-B1DA-E7C6207AA96D}"/>
                  </a:ext>
                </a:extLst>
              </p:cNvPr>
              <p:cNvSpPr/>
              <p:nvPr/>
            </p:nvSpPr>
            <p:spPr bwMode="auto">
              <a:xfrm>
                <a:off x="2130775" y="4584639"/>
                <a:ext cx="184784" cy="24043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a:ln>
                    <a:noFill/>
                  </a:ln>
                  <a:solidFill>
                    <a:srgbClr val="8D0D0D"/>
                  </a:solidFill>
                  <a:effectLst/>
                  <a:latin typeface="Arial" charset="0"/>
                  <a:ea typeface="ＭＳ Ｐゴシック" charset="0"/>
                  <a:cs typeface="ＭＳ Ｐゴシック" charset="0"/>
                </a:endParaRPr>
              </a:p>
            </p:txBody>
          </p:sp>
        </p:grpSp>
        <p:sp>
          <p:nvSpPr>
            <p:cNvPr id="53" name="Rettangolo 52">
              <a:extLst>
                <a:ext uri="{FF2B5EF4-FFF2-40B4-BE49-F238E27FC236}">
                  <a16:creationId xmlns:a16="http://schemas.microsoft.com/office/drawing/2014/main" id="{86981F95-2B83-EC41-836E-62DC78A3E664}"/>
                </a:ext>
              </a:extLst>
            </p:cNvPr>
            <p:cNvSpPr/>
            <p:nvPr/>
          </p:nvSpPr>
          <p:spPr>
            <a:xfrm>
              <a:off x="4727225" y="4946758"/>
              <a:ext cx="4198661" cy="830997"/>
            </a:xfrm>
            <a:prstGeom prst="rect">
              <a:avLst/>
            </a:prstGeom>
          </p:spPr>
          <p:txBody>
            <a:bodyPr wrap="square">
              <a:spAutoFit/>
            </a:bodyPr>
            <a:lstStyle/>
            <a:p>
              <a:r>
                <a:rPr lang="en-GB" sz="1600" dirty="0"/>
                <a:t>Accepting events with </a:t>
              </a:r>
              <a:r>
                <a:rPr lang="en-GB" sz="1600" dirty="0">
                  <a:solidFill>
                    <a:srgbClr val="FF0000"/>
                  </a:solidFill>
                  <a:latin typeface="Symbol" pitchFamily="2" charset="2"/>
                </a:rPr>
                <a:t>L </a:t>
              </a:r>
              <a:r>
                <a:rPr lang="en-GB" sz="1600" dirty="0">
                  <a:solidFill>
                    <a:srgbClr val="FF0000"/>
                  </a:solidFill>
                </a:rPr>
                <a:t>&gt; cut  </a:t>
              </a:r>
              <a:r>
                <a:rPr lang="en-GB" sz="1600" dirty="0"/>
                <a:t>is possible to reduce the background to an appropriate amount.</a:t>
              </a:r>
              <a:endParaRPr lang="en-GB" sz="1600" dirty="0">
                <a:solidFill>
                  <a:srgbClr val="FF0000"/>
                </a:solidFill>
              </a:endParaRPr>
            </a:p>
          </p:txBody>
        </p:sp>
      </p:grpSp>
      <p:sp>
        <p:nvSpPr>
          <p:cNvPr id="4" name="CasellaDiTesto 3">
            <a:extLst>
              <a:ext uri="{FF2B5EF4-FFF2-40B4-BE49-F238E27FC236}">
                <a16:creationId xmlns:a16="http://schemas.microsoft.com/office/drawing/2014/main" id="{37CB38CD-1D9C-D5F3-E6EB-C339C7CD01AF}"/>
              </a:ext>
            </a:extLst>
          </p:cNvPr>
          <p:cNvSpPr txBox="1"/>
          <p:nvPr/>
        </p:nvSpPr>
        <p:spPr>
          <a:xfrm>
            <a:off x="2593983" y="3501984"/>
            <a:ext cx="1502784" cy="369332"/>
          </a:xfrm>
          <a:prstGeom prst="rect">
            <a:avLst/>
          </a:prstGeom>
          <a:noFill/>
        </p:spPr>
        <p:txBody>
          <a:bodyPr wrap="none" rtlCol="0">
            <a:spAutoFit/>
          </a:bodyPr>
          <a:lstStyle/>
          <a:p>
            <a:r>
              <a:rPr lang="en-GB" dirty="0"/>
              <a:t>ANTARES data</a:t>
            </a:r>
          </a:p>
        </p:txBody>
      </p:sp>
    </p:spTree>
    <p:extLst>
      <p:ext uri="{BB962C8B-B14F-4D97-AF65-F5344CB8AC3E}">
        <p14:creationId xmlns:p14="http://schemas.microsoft.com/office/powerpoint/2010/main" val="1782888061"/>
      </p:ext>
    </p:extLst>
  </p:cSld>
  <p:clrMapOvr>
    <a:masterClrMapping/>
  </p:clrMapOvr>
  <p:transition advTm="10988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What affects the track angular resolution?</a:t>
            </a:r>
          </a:p>
        </p:txBody>
      </p:sp>
      <p:sp>
        <p:nvSpPr>
          <p:cNvPr id="3" name="Content Placeholder 2"/>
          <p:cNvSpPr>
            <a:spLocks noGrp="1"/>
          </p:cNvSpPr>
          <p:nvPr>
            <p:ph idx="1"/>
          </p:nvPr>
        </p:nvSpPr>
        <p:spPr>
          <a:xfrm>
            <a:off x="263908" y="560847"/>
            <a:ext cx="8736092" cy="5776453"/>
          </a:xfrm>
        </p:spPr>
        <p:txBody>
          <a:bodyPr>
            <a:normAutofit fontScale="70000" lnSpcReduction="20000"/>
          </a:bodyPr>
          <a:lstStyle/>
          <a:p>
            <a:pPr marL="0" indent="0" algn="ctr">
              <a:buNone/>
            </a:pPr>
            <a:endParaRPr lang="en-GB" sz="3100" b="1" noProof="0" dirty="0"/>
          </a:p>
          <a:p>
            <a:r>
              <a:rPr lang="en-GB" sz="2800" noProof="0" dirty="0"/>
              <a:t>Production and propagation of Cherenkov light</a:t>
            </a:r>
          </a:p>
          <a:p>
            <a:r>
              <a:rPr lang="en-GB" sz="2800" noProof="0" dirty="0"/>
              <a:t>Optical properties of transparent natural media: water/ice:</a:t>
            </a:r>
          </a:p>
          <a:p>
            <a:pPr lvl="1"/>
            <a:r>
              <a:rPr lang="en-GB" sz="2900" noProof="0" dirty="0"/>
              <a:t>Absorption</a:t>
            </a:r>
          </a:p>
          <a:p>
            <a:pPr lvl="1"/>
            <a:r>
              <a:rPr lang="en-GB" sz="2800" noProof="0" dirty="0"/>
              <a:t>Attenuation</a:t>
            </a:r>
            <a:endParaRPr lang="en-GB" noProof="0" dirty="0"/>
          </a:p>
          <a:p>
            <a:pPr lvl="1"/>
            <a:r>
              <a:rPr lang="en-GB" sz="2800" noProof="0" dirty="0"/>
              <a:t>Diffusion</a:t>
            </a:r>
          </a:p>
          <a:p>
            <a:pPr lvl="1"/>
            <a:r>
              <a:rPr lang="en-GB" sz="2800" noProof="0" dirty="0"/>
              <a:t>Techniques for measuring optical properties at sea/ice and results obtained</a:t>
            </a:r>
          </a:p>
          <a:p>
            <a:pPr marL="0" indent="0">
              <a:buNone/>
            </a:pPr>
            <a:endParaRPr lang="en-GB" sz="1800" b="1" noProof="0" dirty="0"/>
          </a:p>
          <a:p>
            <a:r>
              <a:rPr lang="en-GB" sz="2800" noProof="0" dirty="0"/>
              <a:t>Dispersion of Cherenkov light:</a:t>
            </a:r>
          </a:p>
          <a:p>
            <a:pPr lvl="1"/>
            <a:r>
              <a:rPr lang="en-GB" sz="2900" noProof="0" dirty="0"/>
              <a:t>Speed of Cherenkov light in water</a:t>
            </a:r>
          </a:p>
          <a:p>
            <a:pPr lvl="1"/>
            <a:r>
              <a:rPr lang="en-GB" sz="2900" noProof="0" dirty="0"/>
              <a:t>Times of propagation of Cherenkov photons</a:t>
            </a:r>
          </a:p>
          <a:p>
            <a:pPr marL="457200" lvl="1" indent="0">
              <a:buNone/>
            </a:pPr>
            <a:endParaRPr lang="en-GB" sz="2900" noProof="0" dirty="0"/>
          </a:p>
          <a:p>
            <a:r>
              <a:rPr lang="en-GB" sz="2800" noProof="0" dirty="0"/>
              <a:t>Refractive index and its dependence on environmental parameters</a:t>
            </a:r>
          </a:p>
          <a:p>
            <a:pPr marL="0" indent="0">
              <a:buNone/>
            </a:pPr>
            <a:endParaRPr lang="en-GB" sz="2800" noProof="0" dirty="0"/>
          </a:p>
          <a:p>
            <a:r>
              <a:rPr lang="en-GB" sz="2800" noProof="0" dirty="0"/>
              <a:t>Natural optical noise from </a:t>
            </a:r>
            <a:r>
              <a:rPr lang="en-GB" sz="2800" baseline="30000" noProof="0" dirty="0"/>
              <a:t>40</a:t>
            </a:r>
            <a:r>
              <a:rPr lang="en-GB" sz="2800" noProof="0" dirty="0"/>
              <a:t>K and bioluminescence</a:t>
            </a:r>
          </a:p>
          <a:p>
            <a:pPr marL="0" indent="0">
              <a:buNone/>
            </a:pPr>
            <a:endParaRPr lang="en-GB" sz="2800" noProof="0" dirty="0"/>
          </a:p>
          <a:p>
            <a:r>
              <a:rPr lang="en-GB" sz="2800" noProof="0" dirty="0"/>
              <a:t>Other environmental features of a site for a Cherenkov Neutrino Telescope:</a:t>
            </a:r>
          </a:p>
          <a:p>
            <a:pPr lvl="1"/>
            <a:r>
              <a:rPr lang="en-GB" sz="2900" noProof="0" dirty="0"/>
              <a:t>Submarine currents</a:t>
            </a:r>
          </a:p>
          <a:p>
            <a:pPr lvl="1"/>
            <a:r>
              <a:rPr lang="en-GB" sz="2900" noProof="0" dirty="0"/>
              <a:t>Sediments, biofouling, ...</a:t>
            </a:r>
          </a:p>
        </p:txBody>
      </p:sp>
      <p:sp>
        <p:nvSpPr>
          <p:cNvPr id="4" name="Date Placeholder 3"/>
          <p:cNvSpPr>
            <a:spLocks noGrp="1"/>
          </p:cNvSpPr>
          <p:nvPr>
            <p:ph type="dt" sz="half" idx="10"/>
          </p:nvPr>
        </p:nvSpPr>
        <p:spPr/>
        <p:txBody>
          <a:bodyPr/>
          <a:lstStyle/>
          <a:p>
            <a:r>
              <a:rPr lang="en-GB" noProof="0" dirty="0"/>
              <a:t>Antonio Capone</a:t>
            </a:r>
          </a:p>
        </p:txBody>
      </p:sp>
      <p:sp>
        <p:nvSpPr>
          <p:cNvPr id="5" name="Footer Placeholder 4"/>
          <p:cNvSpPr>
            <a:spLocks noGrp="1"/>
          </p:cNvSpPr>
          <p:nvPr>
            <p:ph type="ftr" sz="quarter" idx="11"/>
          </p:nvPr>
        </p:nvSpPr>
        <p:spPr/>
        <p:txBody>
          <a:bodyPr/>
          <a:lstStyle/>
          <a:p>
            <a:r>
              <a:rPr lang="en-GB" noProof="0" dirty="0"/>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GB" noProof="0" smtClean="0"/>
              <a:t>6</a:t>
            </a:fld>
            <a:endParaRPr lang="en-GB" noProof="0" dirty="0"/>
          </a:p>
        </p:txBody>
      </p:sp>
    </p:spTree>
    <p:extLst>
      <p:ext uri="{BB962C8B-B14F-4D97-AF65-F5344CB8AC3E}">
        <p14:creationId xmlns:p14="http://schemas.microsoft.com/office/powerpoint/2010/main" val="704763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0EFF1-6DF7-4A25-B850-7298D92568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2EA18-30E0-5935-9B58-B768880A6058}"/>
              </a:ext>
            </a:extLst>
          </p:cNvPr>
          <p:cNvSpPr>
            <a:spLocks noGrp="1"/>
          </p:cNvSpPr>
          <p:nvPr>
            <p:ph type="title"/>
          </p:nvPr>
        </p:nvSpPr>
        <p:spPr/>
        <p:txBody>
          <a:bodyPr/>
          <a:lstStyle/>
          <a:p>
            <a:r>
              <a:rPr lang="en-GB" noProof="0"/>
              <a:t>What affects the track angular resolution?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8D7D44F-156F-5A69-F853-DDD2C9ADA432}"/>
                  </a:ext>
                </a:extLst>
              </p:cNvPr>
              <p:cNvSpPr>
                <a:spLocks noGrp="1"/>
              </p:cNvSpPr>
              <p:nvPr>
                <p:ph idx="1"/>
              </p:nvPr>
            </p:nvSpPr>
            <p:spPr>
              <a:xfrm>
                <a:off x="263908" y="721487"/>
                <a:ext cx="8736092" cy="5776453"/>
              </a:xfrm>
            </p:spPr>
            <p:txBody>
              <a:bodyPr>
                <a:normAutofit fontScale="92500" lnSpcReduction="20000"/>
              </a:bodyPr>
              <a:lstStyle/>
              <a:p>
                <a:r>
                  <a:rPr lang="en-GB" sz="2800" dirty="0"/>
                  <a:t>Noise signal fulfilling the causality test </a:t>
                </a:r>
                <a:endParaRPr lang="en-GB" sz="2800" noProof="0" dirty="0"/>
              </a:p>
              <a:p>
                <a:r>
                  <a:rPr lang="en-GB" sz="2800" noProof="0" dirty="0"/>
                  <a:t>Experimental error on </a:t>
                </a:r>
                <a:r>
                  <a:rPr lang="en-GB" sz="2800" i="1" noProof="0" dirty="0" err="1"/>
                  <a:t>t</a:t>
                </a:r>
                <a:r>
                  <a:rPr lang="en-GB" sz="2800" i="1" baseline="-25000" noProof="0" dirty="0" err="1"/>
                  <a:t>i</a:t>
                </a:r>
                <a:r>
                  <a:rPr lang="en-GB" sz="2800" i="1" baseline="30000" noProof="0" dirty="0" err="1"/>
                  <a:t>sper</a:t>
                </a:r>
                <a:r>
                  <a:rPr lang="en-GB" sz="2800" i="1" noProof="0" dirty="0"/>
                  <a:t> </a:t>
                </a:r>
              </a:p>
              <a:p>
                <a:pPr lvl="1"/>
                <a:r>
                  <a:rPr lang="en-GB" sz="2400" dirty="0"/>
                  <a:t>e</a:t>
                </a:r>
                <a:r>
                  <a:rPr lang="en-GB" sz="2400" noProof="0" dirty="0" err="1"/>
                  <a:t>lectronics</a:t>
                </a:r>
                <a:endParaRPr lang="en-GB" sz="2400" noProof="0" dirty="0"/>
              </a:p>
              <a:p>
                <a:pPr lvl="1"/>
                <a:r>
                  <a:rPr lang="en-GB" sz="2400" noProof="0" dirty="0"/>
                  <a:t>time calibration </a:t>
                </a:r>
              </a:p>
              <a:p>
                <a:pPr lvl="1"/>
                <a:r>
                  <a:rPr lang="en-GB" sz="2400" noProof="0" dirty="0"/>
                  <a:t>uncertainties on PMT position </a:t>
                </a:r>
                <a:endParaRPr lang="en-GB" sz="2400" dirty="0"/>
              </a:p>
              <a:p>
                <a:pPr marL="457200" lvl="1" indent="0">
                  <a:buNone/>
                </a:pPr>
                <a:endParaRPr lang="en-GB" sz="1700" i="1" noProof="0" dirty="0"/>
              </a:p>
              <a:p>
                <a:r>
                  <a:rPr lang="en-GB" sz="2800" dirty="0"/>
                  <a:t>Scattering and absorption of </a:t>
                </a:r>
                <a:r>
                  <a:rPr lang="en-GB" sz="2800" dirty="0">
                    <a:latin typeface="Symbol" pitchFamily="2" charset="2"/>
                  </a:rPr>
                  <a:t>m</a:t>
                </a:r>
                <a:r>
                  <a:rPr lang="en-GB" sz="2800" dirty="0"/>
                  <a:t> originated </a:t>
                </a:r>
                <a:r>
                  <a:rPr lang="en-GB" sz="2800" noProof="0" dirty="0"/>
                  <a:t>Cherenkov light</a:t>
                </a:r>
              </a:p>
              <a:p>
                <a:endParaRPr lang="en-GB" sz="1700" noProof="0" dirty="0"/>
              </a:p>
              <a:p>
                <a:r>
                  <a:rPr lang="en-GB" sz="2800" noProof="0" dirty="0"/>
                  <a:t>M.C. simulations show that for E</a:t>
                </a:r>
                <a:r>
                  <a:rPr lang="en-GB" sz="2800" baseline="-25000" noProof="0" dirty="0">
                    <a:latin typeface="Symbol" pitchFamily="2" charset="2"/>
                  </a:rPr>
                  <a:t>n</a:t>
                </a:r>
                <a:r>
                  <a:rPr lang="en-GB" sz="2800" noProof="0" dirty="0"/>
                  <a:t> &gt;10TeV the angular error  </a:t>
                </a:r>
                <a:r>
                  <a:rPr lang="en-GB" sz="2800" dirty="0"/>
                  <a:t>due to detector uncertainties  can be </a:t>
                </a:r>
                <a:r>
                  <a:rPr lang="en-GB" sz="2800" dirty="0" err="1">
                    <a:latin typeface="Symbol" pitchFamily="2" charset="2"/>
                  </a:rPr>
                  <a:t>q</a:t>
                </a:r>
                <a:r>
                  <a:rPr lang="en-GB" sz="2800" baseline="-25000" dirty="0" err="1">
                    <a:latin typeface="Symbol" pitchFamily="2" charset="2"/>
                  </a:rPr>
                  <a:t>nm</a:t>
                </a:r>
                <a:r>
                  <a:rPr lang="en-GB" sz="2800" baseline="-25000" dirty="0">
                    <a:latin typeface="Symbol" pitchFamily="2" charset="2"/>
                  </a:rPr>
                  <a:t> </a:t>
                </a:r>
                <a14:m>
                  <m:oMath xmlns:m="http://schemas.openxmlformats.org/officeDocument/2006/math">
                    <m:r>
                      <a:rPr lang="en-GB" sz="2800" i="1" smtClean="0">
                        <a:latin typeface="Cambria Math" panose="02040503050406030204" pitchFamily="18" charset="0"/>
                        <a:ea typeface="Cambria Math" panose="02040503050406030204" pitchFamily="18" charset="0"/>
                      </a:rPr>
                      <m:t>≤</m:t>
                    </m:r>
                  </m:oMath>
                </a14:m>
                <a:r>
                  <a:rPr lang="en-GB" sz="2800" dirty="0"/>
                  <a:t> 1</a:t>
                </a:r>
                <a:r>
                  <a:rPr lang="en-GB" sz="2800" baseline="30000" dirty="0"/>
                  <a:t>0</a:t>
                </a:r>
              </a:p>
              <a:p>
                <a:pPr marL="0" indent="0">
                  <a:buNone/>
                </a:pPr>
                <a:endParaRPr lang="en-GB" sz="1700" noProof="0" dirty="0"/>
              </a:p>
              <a:p>
                <a:pPr marL="0" indent="0">
                  <a:buNone/>
                </a:pPr>
                <a:r>
                  <a:rPr lang="en-GB" sz="2800" noProof="0" dirty="0"/>
                  <a:t>It's then important to measure the optical properties of transparent natural media: water/ice:</a:t>
                </a:r>
              </a:p>
              <a:p>
                <a:pPr lvl="1"/>
                <a:r>
                  <a:rPr lang="en-GB" sz="2900" noProof="0" dirty="0"/>
                  <a:t>Absorption</a:t>
                </a:r>
              </a:p>
              <a:p>
                <a:pPr lvl="1"/>
                <a:r>
                  <a:rPr lang="en-GB" sz="2800" noProof="0" dirty="0"/>
                  <a:t>Attenuation</a:t>
                </a:r>
                <a:endParaRPr lang="en-GB" noProof="0" dirty="0"/>
              </a:p>
              <a:p>
                <a:pPr lvl="1"/>
                <a:r>
                  <a:rPr lang="en-GB" sz="2800" noProof="0" dirty="0"/>
                  <a:t>Diffusion</a:t>
                </a:r>
              </a:p>
            </p:txBody>
          </p:sp>
        </mc:Choice>
        <mc:Fallback>
          <p:sp>
            <p:nvSpPr>
              <p:cNvPr id="3" name="Content Placeholder 2">
                <a:extLst>
                  <a:ext uri="{FF2B5EF4-FFF2-40B4-BE49-F238E27FC236}">
                    <a16:creationId xmlns:a16="http://schemas.microsoft.com/office/drawing/2014/main" id="{D8D7D44F-156F-5A69-F853-DDD2C9ADA432}"/>
                  </a:ext>
                </a:extLst>
              </p:cNvPr>
              <p:cNvSpPr>
                <a:spLocks noGrp="1" noRot="1" noChangeAspect="1" noMove="1" noResize="1" noEditPoints="1" noAdjustHandles="1" noChangeArrowheads="1" noChangeShapeType="1" noTextEdit="1"/>
              </p:cNvSpPr>
              <p:nvPr>
                <p:ph idx="1"/>
              </p:nvPr>
            </p:nvSpPr>
            <p:spPr>
              <a:xfrm>
                <a:off x="263908" y="721487"/>
                <a:ext cx="8736092" cy="5776453"/>
              </a:xfrm>
              <a:blipFill>
                <a:blip r:embed="rId2"/>
                <a:stretch>
                  <a:fillRect l="-1161" t="-1974"/>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2BA7CE8D-0307-0AB0-D914-6CDA046ABD4F}"/>
              </a:ext>
            </a:extLst>
          </p:cNvPr>
          <p:cNvSpPr>
            <a:spLocks noGrp="1"/>
          </p:cNvSpPr>
          <p:nvPr>
            <p:ph type="dt" sz="half" idx="10"/>
          </p:nvPr>
        </p:nvSpPr>
        <p:spPr/>
        <p:txBody>
          <a:bodyPr/>
          <a:lstStyle/>
          <a:p>
            <a:r>
              <a:rPr lang="it-IT"/>
              <a:t>Antonio Capone</a:t>
            </a:r>
            <a:endParaRPr lang="en-US"/>
          </a:p>
        </p:txBody>
      </p:sp>
      <p:sp>
        <p:nvSpPr>
          <p:cNvPr id="5" name="Footer Placeholder 4">
            <a:extLst>
              <a:ext uri="{FF2B5EF4-FFF2-40B4-BE49-F238E27FC236}">
                <a16:creationId xmlns:a16="http://schemas.microsoft.com/office/drawing/2014/main" id="{B52D6769-5137-F25B-AB89-147DDB285CA2}"/>
              </a:ext>
            </a:extLst>
          </p:cNvPr>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a:extLst>
              <a:ext uri="{FF2B5EF4-FFF2-40B4-BE49-F238E27FC236}">
                <a16:creationId xmlns:a16="http://schemas.microsoft.com/office/drawing/2014/main" id="{5B935840-5E3C-43B0-2476-6F455CE1CA68}"/>
              </a:ext>
            </a:extLst>
          </p:cNvPr>
          <p:cNvSpPr>
            <a:spLocks noGrp="1"/>
          </p:cNvSpPr>
          <p:nvPr>
            <p:ph type="sldNum" sz="quarter" idx="12"/>
          </p:nvPr>
        </p:nvSpPr>
        <p:spPr/>
        <p:txBody>
          <a:bodyPr/>
          <a:lstStyle/>
          <a:p>
            <a:fld id="{C3647C0D-D355-C242-A9DD-A742385130A6}" type="slidenum">
              <a:rPr lang="en-US" smtClean="0"/>
              <a:t>7</a:t>
            </a:fld>
            <a:endParaRPr lang="en-US"/>
          </a:p>
        </p:txBody>
      </p:sp>
    </p:spTree>
    <p:extLst>
      <p:ext uri="{BB962C8B-B14F-4D97-AF65-F5344CB8AC3E}">
        <p14:creationId xmlns:p14="http://schemas.microsoft.com/office/powerpoint/2010/main" val="1530778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charset="0"/>
              </a:rPr>
              <a:t>Cerenkov effect</a:t>
            </a:r>
            <a:endParaRPr lang="en-US" dirty="0"/>
          </a:p>
        </p:txBody>
      </p:sp>
      <p:sp>
        <p:nvSpPr>
          <p:cNvPr id="4" name="Date Placeholder 3"/>
          <p:cNvSpPr>
            <a:spLocks noGrp="1"/>
          </p:cNvSpPr>
          <p:nvPr>
            <p:ph type="dt" sz="half" idx="10"/>
          </p:nvPr>
        </p:nvSpPr>
        <p:spPr/>
        <p:txBody>
          <a:bodyPr/>
          <a:lstStyle/>
          <a:p>
            <a:r>
              <a:rPr lang="it-IT"/>
              <a:t>Antonio Capone</a:t>
            </a:r>
            <a:endParaRPr lang="en-US" dirty="0"/>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endParaRPr lang="en-US" dirty="0"/>
          </a:p>
        </p:txBody>
      </p:sp>
      <p:sp>
        <p:nvSpPr>
          <p:cNvPr id="6" name="Slide Number Placeholder 5"/>
          <p:cNvSpPr>
            <a:spLocks noGrp="1"/>
          </p:cNvSpPr>
          <p:nvPr>
            <p:ph type="sldNum" sz="quarter" idx="12"/>
          </p:nvPr>
        </p:nvSpPr>
        <p:spPr/>
        <p:txBody>
          <a:bodyPr/>
          <a:lstStyle/>
          <a:p>
            <a:fld id="{C3647C0D-D355-C242-A9DD-A742385130A6}" type="slidenum">
              <a:rPr lang="en-US" smtClean="0"/>
              <a:t>8</a:t>
            </a:fld>
            <a:endParaRPr lang="en-US"/>
          </a:p>
        </p:txBody>
      </p:sp>
      <p:sp>
        <p:nvSpPr>
          <p:cNvPr id="8" name="Rectangle 3"/>
          <p:cNvSpPr txBox="1">
            <a:spLocks noChangeArrowheads="1"/>
          </p:cNvSpPr>
          <p:nvPr/>
        </p:nvSpPr>
        <p:spPr>
          <a:xfrm>
            <a:off x="-5004" y="616869"/>
            <a:ext cx="6489475" cy="5901991"/>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solidFill>
                  <a:prstClr val="black"/>
                </a:solidFill>
                <a:latin typeface="Times New Roman" charset="0"/>
              </a:rPr>
              <a:t>Cerenkov radiation is emitted when a charged particle travels with </a:t>
            </a:r>
            <a:r>
              <a:rPr lang="en-US" sz="2000" i="1" dirty="0">
                <a:solidFill>
                  <a:prstClr val="black"/>
                </a:solidFill>
                <a:latin typeface="Times New Roman" charset="0"/>
              </a:rPr>
              <a:t>v&gt;</a:t>
            </a:r>
            <a:r>
              <a:rPr lang="en-US" sz="2000" i="1" dirty="0" err="1">
                <a:solidFill>
                  <a:prstClr val="black"/>
                </a:solidFill>
                <a:latin typeface="Times New Roman" charset="0"/>
              </a:rPr>
              <a:t>c/n</a:t>
            </a:r>
            <a:r>
              <a:rPr lang="en-US" sz="2000" i="1" dirty="0">
                <a:solidFill>
                  <a:prstClr val="black"/>
                </a:solidFill>
                <a:latin typeface="Times New Roman" charset="0"/>
              </a:rPr>
              <a:t> </a:t>
            </a:r>
            <a:r>
              <a:rPr lang="en-US" sz="2000" dirty="0">
                <a:solidFill>
                  <a:prstClr val="black"/>
                </a:solidFill>
                <a:latin typeface="Times New Roman" charset="0"/>
              </a:rPr>
              <a:t>in the medium.</a:t>
            </a:r>
          </a:p>
          <a:p>
            <a:r>
              <a:rPr lang="en-US" sz="2100" b="1" dirty="0">
                <a:solidFill>
                  <a:srgbClr val="C00000"/>
                </a:solidFill>
                <a:latin typeface="Times New Roman" charset="0"/>
              </a:rPr>
              <a:t>Cherenkov radiation is distributed over all </a:t>
            </a:r>
            <a:r>
              <a:rPr lang="en-US" sz="2100" b="1" dirty="0">
                <a:solidFill>
                  <a:srgbClr val="C00000"/>
                </a:solidFill>
                <a:latin typeface="Symbol" charset="2"/>
                <a:cs typeface="Symbol" charset="2"/>
              </a:rPr>
              <a:t>l</a:t>
            </a:r>
            <a:r>
              <a:rPr lang="en-US" sz="2100" dirty="0">
                <a:solidFill>
                  <a:prstClr val="black"/>
                </a:solidFill>
                <a:latin typeface="Times New Roman" charset="0"/>
              </a:rPr>
              <a:t>: its detection is affected by the properties of the radiator medium (absorption, diffusion, attenuation, refractive index, …) </a:t>
            </a:r>
          </a:p>
          <a:p>
            <a:r>
              <a:rPr lang="en-US" sz="2000" b="1" dirty="0">
                <a:solidFill>
                  <a:srgbClr val="C00000"/>
                </a:solidFill>
                <a:latin typeface="Times New Roman" charset="0"/>
              </a:rPr>
              <a:t>The number of photons produced per unit path length</a:t>
            </a:r>
            <a:r>
              <a:rPr lang="en-US" sz="2000" dirty="0">
                <a:solidFill>
                  <a:prstClr val="black"/>
                </a:solidFill>
                <a:latin typeface="Times New Roman" charset="0"/>
              </a:rPr>
              <a:t> of a particle with charge </a:t>
            </a:r>
            <a:r>
              <a:rPr lang="en-US" sz="2000" dirty="0" err="1">
                <a:solidFill>
                  <a:prstClr val="black"/>
                </a:solidFill>
                <a:latin typeface="Times New Roman" charset="0"/>
              </a:rPr>
              <a:t>ze</a:t>
            </a:r>
            <a:r>
              <a:rPr lang="en-US" sz="2000" dirty="0">
                <a:solidFill>
                  <a:prstClr val="black"/>
                </a:solidFill>
                <a:latin typeface="Times New Roman" charset="0"/>
              </a:rPr>
              <a:t> and per unit energy interval of the photons</a:t>
            </a:r>
          </a:p>
          <a:p>
            <a:endParaRPr lang="en-US" sz="2000" dirty="0">
              <a:solidFill>
                <a:prstClr val="black"/>
              </a:solidFill>
              <a:latin typeface="Times New Roman" charset="0"/>
            </a:endParaRPr>
          </a:p>
          <a:p>
            <a:endParaRPr lang="en-US" sz="2000" dirty="0">
              <a:solidFill>
                <a:prstClr val="black"/>
              </a:solidFill>
              <a:latin typeface="Times New Roman" charset="0"/>
            </a:endParaRPr>
          </a:p>
          <a:p>
            <a:r>
              <a:rPr lang="en-US" sz="2000" dirty="0">
                <a:solidFill>
                  <a:prstClr val="black"/>
                </a:solidFill>
                <a:latin typeface="Times New Roman" charset="0"/>
              </a:rPr>
              <a:t>Integrating on </a:t>
            </a:r>
            <a:r>
              <a:rPr lang="en-US" sz="2000" dirty="0">
                <a:solidFill>
                  <a:prstClr val="black"/>
                </a:solidFill>
                <a:latin typeface="Symbol" charset="2"/>
                <a:cs typeface="Symbol" charset="2"/>
              </a:rPr>
              <a:t>l,</a:t>
            </a:r>
            <a:r>
              <a:rPr lang="en-US" sz="2000" dirty="0">
                <a:solidFill>
                  <a:prstClr val="black"/>
                </a:solidFill>
                <a:latin typeface="Times New Roman" charset="0"/>
              </a:rPr>
              <a:t> for  350 &lt; </a:t>
            </a:r>
            <a:r>
              <a:rPr lang="en-US" sz="2000" dirty="0">
                <a:solidFill>
                  <a:prstClr val="black"/>
                </a:solidFill>
                <a:latin typeface="Symbol" charset="2"/>
                <a:cs typeface="Symbol" charset="2"/>
              </a:rPr>
              <a:t>l </a:t>
            </a:r>
            <a:r>
              <a:rPr lang="en-US" sz="2000" dirty="0">
                <a:solidFill>
                  <a:prstClr val="black"/>
                </a:solidFill>
                <a:latin typeface="Times New Roman"/>
                <a:cs typeface="Times New Roman"/>
              </a:rPr>
              <a:t>&lt; 550 nm, best window in </a:t>
            </a:r>
          </a:p>
          <a:p>
            <a:pPr marL="400050" lvl="1" indent="0">
              <a:buNone/>
            </a:pPr>
            <a:r>
              <a:rPr lang="en-US" sz="2000" dirty="0">
                <a:solidFill>
                  <a:prstClr val="black"/>
                </a:solidFill>
                <a:latin typeface="Symbol" charset="2"/>
                <a:cs typeface="Symbol" charset="2"/>
              </a:rPr>
              <a:t>l</a:t>
            </a:r>
            <a:r>
              <a:rPr lang="en-US" sz="2000" dirty="0">
                <a:solidFill>
                  <a:prstClr val="black"/>
                </a:solidFill>
                <a:latin typeface="Times New Roman"/>
                <a:cs typeface="Times New Roman"/>
              </a:rPr>
              <a:t> for PMTs, we obtain:</a:t>
            </a:r>
          </a:p>
          <a:p>
            <a:endParaRPr lang="en-US" sz="2000" dirty="0">
              <a:solidFill>
                <a:prstClr val="black"/>
              </a:solidFill>
              <a:latin typeface="Times New Roman"/>
              <a:cs typeface="Times New Roman"/>
            </a:endParaRPr>
          </a:p>
          <a:p>
            <a:endParaRPr lang="en-US" sz="2000" dirty="0">
              <a:solidFill>
                <a:prstClr val="black"/>
              </a:solidFill>
              <a:latin typeface="Times New Roman" charset="0"/>
            </a:endParaRPr>
          </a:p>
          <a:p>
            <a:endParaRPr lang="en-US" sz="2000" dirty="0">
              <a:solidFill>
                <a:prstClr val="black"/>
              </a:solidFill>
              <a:latin typeface="Times New Roman" charset="0"/>
            </a:endParaRPr>
          </a:p>
          <a:p>
            <a:pPr marL="0" indent="0">
              <a:buNone/>
            </a:pPr>
            <a:endParaRPr lang="en-US" sz="2000" dirty="0">
              <a:solidFill>
                <a:prstClr val="black"/>
              </a:solidFill>
              <a:latin typeface="Times New Roman" charset="0"/>
            </a:endParaRPr>
          </a:p>
          <a:p>
            <a:pPr marL="0" indent="0">
              <a:buNone/>
            </a:pPr>
            <a:endParaRPr lang="en-US" sz="2000" dirty="0">
              <a:solidFill>
                <a:prstClr val="black"/>
              </a:solidFill>
              <a:latin typeface="Times New Roman" charset="0"/>
            </a:endParaRPr>
          </a:p>
          <a:p>
            <a:r>
              <a:rPr lang="en-US" sz="2000" b="1" dirty="0">
                <a:solidFill>
                  <a:srgbClr val="C00000"/>
                </a:solidFill>
                <a:latin typeface="Times New Roman" charset="0"/>
              </a:rPr>
              <a:t>Cherenkov radiation intensity ~ independent by the particle energy.</a:t>
            </a:r>
          </a:p>
          <a:p>
            <a:pPr>
              <a:buFontTx/>
              <a:buNone/>
            </a:pPr>
            <a:endParaRPr lang="en-US" sz="2000" dirty="0">
              <a:solidFill>
                <a:prstClr val="black"/>
              </a:solidFill>
              <a:latin typeface="Times New Roman" charset="0"/>
            </a:endParaRPr>
          </a:p>
          <a:p>
            <a:pPr marL="0" indent="0">
              <a:buNone/>
            </a:pPr>
            <a:endParaRPr lang="en-US" sz="2000" dirty="0">
              <a:solidFill>
                <a:prstClr val="black"/>
              </a:solidFill>
              <a:latin typeface="Times New Roman" charset="0"/>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3600891856"/>
              </p:ext>
            </p:extLst>
          </p:nvPr>
        </p:nvGraphicFramePr>
        <p:xfrm>
          <a:off x="513256" y="2843776"/>
          <a:ext cx="5211059" cy="735913"/>
        </p:xfrm>
        <a:graphic>
          <a:graphicData uri="http://schemas.openxmlformats.org/presentationml/2006/ole">
            <mc:AlternateContent xmlns:mc="http://schemas.openxmlformats.org/markup-compatibility/2006">
              <mc:Choice xmlns:v="urn:schemas-microsoft-com:vml" Requires="v">
                <p:oleObj name="Equation" r:id="rId2" imgW="3327400" imgH="469900" progId="Equation.3">
                  <p:embed/>
                </p:oleObj>
              </mc:Choice>
              <mc:Fallback>
                <p:oleObj name="Equation" r:id="rId2" imgW="3327400" imgH="469900" progId="Equation.3">
                  <p:embed/>
                  <p:pic>
                    <p:nvPicPr>
                      <p:cNvPr id="0" name=""/>
                      <p:cNvPicPr/>
                      <p:nvPr/>
                    </p:nvPicPr>
                    <p:blipFill>
                      <a:blip r:embed="rId3"/>
                      <a:stretch>
                        <a:fillRect/>
                      </a:stretch>
                    </p:blipFill>
                    <p:spPr>
                      <a:xfrm>
                        <a:off x="513256" y="2843776"/>
                        <a:ext cx="5211059" cy="735913"/>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327061812"/>
              </p:ext>
            </p:extLst>
          </p:nvPr>
        </p:nvGraphicFramePr>
        <p:xfrm>
          <a:off x="513256" y="4180264"/>
          <a:ext cx="4575175" cy="1647825"/>
        </p:xfrm>
        <a:graphic>
          <a:graphicData uri="http://schemas.openxmlformats.org/presentationml/2006/ole">
            <mc:AlternateContent xmlns:mc="http://schemas.openxmlformats.org/markup-compatibility/2006">
              <mc:Choice xmlns:v="urn:schemas-microsoft-com:vml" Requires="v">
                <p:oleObj name="Equation" r:id="rId4" imgW="2921000" imgH="1054100" progId="Equation.3">
                  <p:embed/>
                </p:oleObj>
              </mc:Choice>
              <mc:Fallback>
                <p:oleObj name="Equation" r:id="rId4" imgW="2921000" imgH="1054100" progId="Equation.3">
                  <p:embed/>
                  <p:pic>
                    <p:nvPicPr>
                      <p:cNvPr id="0" name=""/>
                      <p:cNvPicPr/>
                      <p:nvPr/>
                    </p:nvPicPr>
                    <p:blipFill>
                      <a:blip r:embed="rId5"/>
                      <a:stretch>
                        <a:fillRect/>
                      </a:stretch>
                    </p:blipFill>
                    <p:spPr>
                      <a:xfrm>
                        <a:off x="513256" y="4180264"/>
                        <a:ext cx="4575175" cy="1647825"/>
                      </a:xfrm>
                      <a:prstGeom prst="rect">
                        <a:avLst/>
                      </a:prstGeom>
                    </p:spPr>
                  </p:pic>
                </p:oleObj>
              </mc:Fallback>
            </mc:AlternateContent>
          </a:graphicData>
        </a:graphic>
      </p:graphicFrame>
      <p:pic>
        <p:nvPicPr>
          <p:cNvPr id="3" name="Picture 2"/>
          <p:cNvPicPr>
            <a:picLocks noChangeAspect="1"/>
          </p:cNvPicPr>
          <p:nvPr/>
        </p:nvPicPr>
        <p:blipFill>
          <a:blip r:embed="rId6"/>
          <a:stretch>
            <a:fillRect/>
          </a:stretch>
        </p:blipFill>
        <p:spPr>
          <a:xfrm>
            <a:off x="6362902" y="681091"/>
            <a:ext cx="2610993" cy="2701417"/>
          </a:xfrm>
          <a:prstGeom prst="rect">
            <a:avLst/>
          </a:prstGeom>
        </p:spPr>
      </p:pic>
      <p:pic>
        <p:nvPicPr>
          <p:cNvPr id="7" name="Picture 6"/>
          <p:cNvPicPr>
            <a:picLocks noChangeAspect="1"/>
          </p:cNvPicPr>
          <p:nvPr/>
        </p:nvPicPr>
        <p:blipFill>
          <a:blip r:embed="rId7"/>
          <a:stretch>
            <a:fillRect/>
          </a:stretch>
        </p:blipFill>
        <p:spPr>
          <a:xfrm>
            <a:off x="6325559" y="3579689"/>
            <a:ext cx="2946400" cy="3022600"/>
          </a:xfrm>
          <a:prstGeom prst="rect">
            <a:avLst/>
          </a:prstGeom>
        </p:spPr>
      </p:pic>
    </p:spTree>
    <p:extLst>
      <p:ext uri="{BB962C8B-B14F-4D97-AF65-F5344CB8AC3E}">
        <p14:creationId xmlns:p14="http://schemas.microsoft.com/office/powerpoint/2010/main" val="2659949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z="2800" dirty="0"/>
              <a:t>The water, the </a:t>
            </a:r>
            <a:r>
              <a:rPr lang="it-IT" sz="2800" dirty="0" err="1"/>
              <a:t>transparent</a:t>
            </a:r>
            <a:r>
              <a:rPr lang="it-IT" sz="2800" dirty="0"/>
              <a:t> </a:t>
            </a:r>
            <a:r>
              <a:rPr lang="it-IT" sz="2800" dirty="0" err="1"/>
              <a:t>physical</a:t>
            </a:r>
            <a:r>
              <a:rPr lang="it-IT" sz="2800" dirty="0"/>
              <a:t> medium </a:t>
            </a:r>
            <a:r>
              <a:rPr lang="it-IT" sz="2800" dirty="0" err="1"/>
              <a:t>we</a:t>
            </a:r>
            <a:r>
              <a:rPr lang="it-IT" sz="2800" dirty="0"/>
              <a:t> are </a:t>
            </a:r>
            <a:r>
              <a:rPr lang="it-IT" sz="2800" dirty="0" err="1"/>
              <a:t>studying</a:t>
            </a:r>
            <a:endParaRPr lang="it-IT" sz="2800" dirty="0"/>
          </a:p>
        </p:txBody>
      </p:sp>
      <p:sp>
        <p:nvSpPr>
          <p:cNvPr id="3" name="Content Placeholder 2"/>
          <p:cNvSpPr>
            <a:spLocks noGrp="1"/>
          </p:cNvSpPr>
          <p:nvPr>
            <p:ph idx="1"/>
          </p:nvPr>
        </p:nvSpPr>
        <p:spPr>
          <a:xfrm>
            <a:off x="280416" y="2276338"/>
            <a:ext cx="8161821" cy="4040030"/>
          </a:xfrm>
        </p:spPr>
        <p:txBody>
          <a:bodyPr>
            <a:normAutofit fontScale="92500" lnSpcReduction="20000"/>
          </a:bodyPr>
          <a:lstStyle/>
          <a:p>
            <a:r>
              <a:rPr lang="en-GB" sz="2400" noProof="0" dirty="0"/>
              <a:t>Our current knowledge of the marine environment is certainly not enough. To measure the physical properties of seawater, in addition to the macroscopic parameters </a:t>
            </a:r>
            <a:r>
              <a:rPr lang="en-GB" sz="2400" b="1" noProof="0" dirty="0">
                <a:solidFill>
                  <a:srgbClr val="FF0000"/>
                </a:solidFill>
              </a:rPr>
              <a:t>(T, P, S.)</a:t>
            </a:r>
            <a:r>
              <a:rPr lang="en-GB" sz="2400" noProof="0" dirty="0"/>
              <a:t>, it is necessary to analyse the presence of dissolved particles and salts.</a:t>
            </a:r>
          </a:p>
          <a:p>
            <a:pPr>
              <a:tabLst>
                <a:tab pos="5653088" algn="l"/>
              </a:tabLst>
            </a:pPr>
            <a:r>
              <a:rPr lang="en-GB" sz="2400" noProof="0" dirty="0"/>
              <a:t>The main constituents are </a:t>
            </a:r>
            <a:r>
              <a:rPr lang="en-GB" sz="2400" noProof="0" dirty="0">
                <a:solidFill>
                  <a:srgbClr val="FF0000"/>
                </a:solidFill>
              </a:rPr>
              <a:t>chlorine (55.0%)</a:t>
            </a:r>
            <a:r>
              <a:rPr lang="en-GB" sz="2400" noProof="0" dirty="0">
                <a:solidFill>
                  <a:srgbClr val="0070C0"/>
                </a:solidFill>
              </a:rPr>
              <a:t>,</a:t>
            </a:r>
            <a:r>
              <a:rPr lang="en-GB" sz="2400" noProof="0" dirty="0">
                <a:solidFill>
                  <a:srgbClr val="FF0000"/>
                </a:solidFill>
              </a:rPr>
              <a:t> </a:t>
            </a:r>
            <a:r>
              <a:rPr lang="en-GB" sz="2400" noProof="0" dirty="0" err="1">
                <a:solidFill>
                  <a:srgbClr val="FF0000"/>
                </a:solidFill>
              </a:rPr>
              <a:t>sulfur</a:t>
            </a:r>
            <a:r>
              <a:rPr lang="en-GB" sz="2400" noProof="0" dirty="0">
                <a:solidFill>
                  <a:srgbClr val="FF0000"/>
                </a:solidFill>
              </a:rPr>
              <a:t> ions (7.7%)</a:t>
            </a:r>
            <a:r>
              <a:rPr lang="en-GB" sz="2400" noProof="0" dirty="0"/>
              <a:t>, </a:t>
            </a:r>
            <a:r>
              <a:rPr lang="en-GB" sz="2400" noProof="0" dirty="0">
                <a:solidFill>
                  <a:srgbClr val="FF0000"/>
                </a:solidFill>
              </a:rPr>
              <a:t>sodium ions (30.6%)</a:t>
            </a:r>
            <a:r>
              <a:rPr lang="en-GB" sz="2400" noProof="0" dirty="0"/>
              <a:t>, </a:t>
            </a:r>
            <a:r>
              <a:rPr lang="en-GB" sz="2400" noProof="0" dirty="0">
                <a:solidFill>
                  <a:srgbClr val="FF0000"/>
                </a:solidFill>
              </a:rPr>
              <a:t>magnesium ions (3.7%) </a:t>
            </a:r>
            <a:r>
              <a:rPr lang="en-GB" sz="2400" noProof="0" dirty="0"/>
              <a:t>and </a:t>
            </a:r>
            <a:r>
              <a:rPr lang="en-GB" sz="2400" noProof="0" dirty="0">
                <a:solidFill>
                  <a:srgbClr val="FF0000"/>
                </a:solidFill>
              </a:rPr>
              <a:t>potassium ions (1.1%)</a:t>
            </a:r>
            <a:r>
              <a:rPr lang="en-GB" sz="2400" noProof="0" dirty="0"/>
              <a:t>.</a:t>
            </a:r>
          </a:p>
          <a:p>
            <a:r>
              <a:rPr lang="en-GB" sz="2400" b="1" noProof="0" dirty="0">
                <a:solidFill>
                  <a:srgbClr val="C00000"/>
                </a:solidFill>
              </a:rPr>
              <a:t>These concentrations</a:t>
            </a:r>
            <a:r>
              <a:rPr lang="en-GB" sz="2400" noProof="0" dirty="0"/>
              <a:t>, and the </a:t>
            </a:r>
            <a:r>
              <a:rPr lang="en-GB" sz="2400" b="1" noProof="0" dirty="0">
                <a:solidFill>
                  <a:srgbClr val="C00000"/>
                </a:solidFill>
              </a:rPr>
              <a:t>temperature</a:t>
            </a:r>
            <a:r>
              <a:rPr lang="en-GB" sz="2400" noProof="0" dirty="0"/>
              <a:t> that varies at different marine sites, </a:t>
            </a:r>
            <a:r>
              <a:rPr lang="en-GB" sz="2400" b="1" noProof="0" dirty="0">
                <a:solidFill>
                  <a:srgbClr val="C00000"/>
                </a:solidFill>
              </a:rPr>
              <a:t>influence the propagation of light in water</a:t>
            </a:r>
            <a:r>
              <a:rPr lang="en-GB" sz="2400" noProof="0" dirty="0"/>
              <a:t> and depend on various environmental factors (biological activity, underwater currents...). Therefore, </a:t>
            </a:r>
            <a:r>
              <a:rPr lang="en-GB" sz="2400" noProof="0" dirty="0">
                <a:solidFill>
                  <a:srgbClr val="FF0000"/>
                </a:solidFill>
              </a:rPr>
              <a:t>their measurement cannot be carried out in the laboratory</a:t>
            </a:r>
            <a:r>
              <a:rPr lang="en-GB" sz="2400" noProof="0" dirty="0"/>
              <a:t> on properly collected water samples: a continuous characterization of the various environmental properties is necessary with </a:t>
            </a:r>
            <a:r>
              <a:rPr lang="en-GB" sz="2400" b="1" noProof="0" dirty="0">
                <a:solidFill>
                  <a:srgbClr val="FF0000"/>
                </a:solidFill>
              </a:rPr>
              <a:t>in situ </a:t>
            </a:r>
            <a:r>
              <a:rPr lang="en-GB" sz="2400" noProof="0" dirty="0"/>
              <a:t>measurements.</a:t>
            </a:r>
          </a:p>
          <a:p>
            <a:endParaRPr lang="en-GB" sz="2400" noProof="0" dirty="0"/>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9</a:t>
            </a:fld>
            <a:endParaRPr lang="en-US"/>
          </a:p>
        </p:txBody>
      </p:sp>
      <p:pic>
        <p:nvPicPr>
          <p:cNvPr id="9" name="Picture 8"/>
          <p:cNvPicPr>
            <a:picLocks noChangeAspect="1"/>
          </p:cNvPicPr>
          <p:nvPr/>
        </p:nvPicPr>
        <p:blipFill>
          <a:blip r:embed="rId2"/>
          <a:stretch>
            <a:fillRect/>
          </a:stretch>
        </p:blipFill>
        <p:spPr>
          <a:xfrm>
            <a:off x="6261100" y="558790"/>
            <a:ext cx="2882900" cy="1790700"/>
          </a:xfrm>
          <a:prstGeom prst="rect">
            <a:avLst/>
          </a:prstGeom>
        </p:spPr>
      </p:pic>
      <p:sp>
        <p:nvSpPr>
          <p:cNvPr id="7" name="CasellaDiTesto 6">
            <a:extLst>
              <a:ext uri="{FF2B5EF4-FFF2-40B4-BE49-F238E27FC236}">
                <a16:creationId xmlns:a16="http://schemas.microsoft.com/office/drawing/2014/main" id="{CFEFD7AA-113E-3F7E-5614-FB1BC44990D0}"/>
              </a:ext>
            </a:extLst>
          </p:cNvPr>
          <p:cNvSpPr txBox="1"/>
          <p:nvPr/>
        </p:nvSpPr>
        <p:spPr>
          <a:xfrm>
            <a:off x="304800" y="725809"/>
            <a:ext cx="6096000" cy="1446550"/>
          </a:xfrm>
          <a:prstGeom prst="rect">
            <a:avLst/>
          </a:prstGeom>
          <a:noFill/>
        </p:spPr>
        <p:txBody>
          <a:bodyPr wrap="square" rtlCol="0">
            <a:spAutoFit/>
          </a:bodyPr>
          <a:lstStyle/>
          <a:p>
            <a:pPr marL="342900" indent="-342900">
              <a:buFont typeface="Arial" panose="020B0604020202020204" pitchFamily="34" charset="0"/>
              <a:buChar char="•"/>
            </a:pPr>
            <a:r>
              <a:rPr lang="en-GB" sz="2200" noProof="0" dirty="0">
                <a:solidFill>
                  <a:srgbClr val="000090"/>
                </a:solidFill>
              </a:rPr>
              <a:t>Water covers almost 75% of the surface of our planet, regulates climate change and is a fundamental element for the birth and development of life</a:t>
            </a:r>
          </a:p>
        </p:txBody>
      </p:sp>
    </p:spTree>
    <p:extLst>
      <p:ext uri="{BB962C8B-B14F-4D97-AF65-F5344CB8AC3E}">
        <p14:creationId xmlns:p14="http://schemas.microsoft.com/office/powerpoint/2010/main" val="841658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noProof="0" dirty="0"/>
              <a:t>Electromagnetic properties of water (1)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29184" y="746012"/>
                <a:ext cx="8328865" cy="5608466"/>
              </a:xfrm>
            </p:spPr>
            <p:txBody>
              <a:bodyPr>
                <a:noAutofit/>
              </a:bodyPr>
              <a:lstStyle/>
              <a:p>
                <a:r>
                  <a:rPr lang="en-GB" sz="2000" noProof="0" dirty="0"/>
                  <a:t>The </a:t>
                </a:r>
                <a:r>
                  <a:rPr lang="en-GB" sz="2000" b="1" noProof="0" dirty="0">
                    <a:solidFill>
                      <a:srgbClr val="C00000"/>
                    </a:solidFill>
                  </a:rPr>
                  <a:t>electromagnetic properties </a:t>
                </a:r>
                <a:r>
                  <a:rPr lang="en-GB" sz="2000" noProof="0" dirty="0"/>
                  <a:t>of water are defined by its </a:t>
                </a:r>
                <a:r>
                  <a:rPr lang="en-GB" sz="2000" b="1" noProof="0" dirty="0">
                    <a:solidFill>
                      <a:srgbClr val="C00000"/>
                    </a:solidFill>
                  </a:rPr>
                  <a:t>dielectric constant</a:t>
                </a:r>
                <a:r>
                  <a:rPr lang="en-GB" sz="2000" noProof="0" dirty="0"/>
                  <a:t>  </a:t>
                </a:r>
                <a:r>
                  <a:rPr lang="en-GB" sz="2000" b="1" noProof="0" dirty="0">
                    <a:solidFill>
                      <a:srgbClr val="FF0000"/>
                    </a:solidFill>
                    <a:latin typeface="Symbol" charset="2"/>
                    <a:cs typeface="Symbol" charset="2"/>
                  </a:rPr>
                  <a:t>e</a:t>
                </a:r>
                <a:r>
                  <a:rPr lang="en-GB" sz="2000" noProof="0" dirty="0"/>
                  <a:t>, and, by </a:t>
                </a:r>
                <a:r>
                  <a:rPr lang="en-GB" sz="2000" b="1" noProof="0" dirty="0">
                    <a:solidFill>
                      <a:srgbClr val="C00000"/>
                    </a:solidFill>
                  </a:rPr>
                  <a:t>magnetic permeability </a:t>
                </a:r>
                <a:r>
                  <a:rPr lang="en-GB" sz="2000" noProof="0" dirty="0">
                    <a:solidFill>
                      <a:srgbClr val="FF0000"/>
                    </a:solidFill>
                    <a:latin typeface="Symbol" pitchFamily="2" charset="2"/>
                  </a:rPr>
                  <a:t>m</a:t>
                </a:r>
                <a:r>
                  <a:rPr lang="en-GB" sz="2000" noProof="0" dirty="0"/>
                  <a:t> and </a:t>
                </a:r>
                <a:r>
                  <a:rPr lang="en-GB" sz="2000" b="1" noProof="0" dirty="0">
                    <a:solidFill>
                      <a:srgbClr val="C00000"/>
                    </a:solidFill>
                  </a:rPr>
                  <a:t>electrical conductivity </a:t>
                </a:r>
                <a:r>
                  <a:rPr lang="en-GB" sz="2000" noProof="0" dirty="0">
                    <a:solidFill>
                      <a:srgbClr val="FF0000"/>
                    </a:solidFill>
                    <a:latin typeface="Symbol" pitchFamily="2" charset="2"/>
                  </a:rPr>
                  <a:t>s</a:t>
                </a:r>
                <a:r>
                  <a:rPr lang="en-GB" sz="2000" noProof="0" dirty="0"/>
                  <a:t>. Since water has no magnetic properties, it can be considered its magnetic permeability </a:t>
                </a:r>
                <a:r>
                  <a:rPr lang="en-GB" sz="2000" noProof="0" dirty="0">
                    <a:solidFill>
                      <a:srgbClr val="FF0000"/>
                    </a:solidFill>
                    <a:latin typeface="Symbol" pitchFamily="2" charset="2"/>
                  </a:rPr>
                  <a:t>m</a:t>
                </a:r>
                <a:r>
                  <a:rPr lang="en-GB" sz="2000" noProof="0" dirty="0">
                    <a:solidFill>
                      <a:srgbClr val="FF0000"/>
                    </a:solidFill>
                  </a:rPr>
                  <a:t>=</a:t>
                </a:r>
                <a:r>
                  <a:rPr lang="en-GB" sz="2000" noProof="0" dirty="0">
                    <a:solidFill>
                      <a:srgbClr val="FF0000"/>
                    </a:solidFill>
                    <a:latin typeface="Symbol" pitchFamily="2" charset="2"/>
                  </a:rPr>
                  <a:t> m</a:t>
                </a:r>
                <a:r>
                  <a:rPr lang="en-GB" sz="2000" baseline="-25000" noProof="0" dirty="0">
                    <a:solidFill>
                      <a:srgbClr val="FF0000"/>
                    </a:solidFill>
                  </a:rPr>
                  <a:t>0</a:t>
                </a:r>
                <a:r>
                  <a:rPr lang="en-GB" sz="2000" noProof="0" dirty="0"/>
                  <a:t>. The propagation of electromagnetic waves is affected only by the other two parameters: </a:t>
                </a:r>
                <a:r>
                  <a:rPr lang="en-GB" sz="2000" b="1" dirty="0">
                    <a:solidFill>
                      <a:srgbClr val="FF0000"/>
                    </a:solidFill>
                    <a:latin typeface="Symbol" charset="2"/>
                    <a:cs typeface="Symbol" charset="2"/>
                  </a:rPr>
                  <a:t>e</a:t>
                </a:r>
                <a:r>
                  <a:rPr lang="en-GB" sz="2000" dirty="0"/>
                  <a:t> and </a:t>
                </a:r>
                <a:r>
                  <a:rPr lang="en-GB" sz="2000" dirty="0">
                    <a:solidFill>
                      <a:srgbClr val="FF0000"/>
                    </a:solidFill>
                    <a:latin typeface="Symbol" pitchFamily="2" charset="2"/>
                  </a:rPr>
                  <a:t>m</a:t>
                </a:r>
                <a:r>
                  <a:rPr lang="en-GB" sz="2000" dirty="0"/>
                  <a:t>.  </a:t>
                </a:r>
                <a:endParaRPr lang="en-GB" sz="2000" noProof="0" dirty="0"/>
              </a:p>
              <a:p>
                <a:r>
                  <a:rPr lang="en-GB" sz="2000" b="1" noProof="0" dirty="0">
                    <a:solidFill>
                      <a:srgbClr val="C00000"/>
                    </a:solidFill>
                  </a:rPr>
                  <a:t>The dielectric constant </a:t>
                </a:r>
                <a:r>
                  <a:rPr lang="en-GB" sz="2000" b="1" noProof="0" dirty="0">
                    <a:solidFill>
                      <a:srgbClr val="C00000"/>
                    </a:solidFill>
                    <a:latin typeface="Symbol" charset="2"/>
                    <a:cs typeface="Symbol" charset="2"/>
                  </a:rPr>
                  <a:t>e</a:t>
                </a:r>
                <a:r>
                  <a:rPr lang="en-GB" sz="2000" b="1" noProof="0" dirty="0">
                    <a:solidFill>
                      <a:srgbClr val="C00000"/>
                    </a:solidFill>
                  </a:rPr>
                  <a:t> and conductivity </a:t>
                </a:r>
                <a:r>
                  <a:rPr lang="en-GB" sz="2000" b="1" noProof="0" dirty="0">
                    <a:solidFill>
                      <a:srgbClr val="C00000"/>
                    </a:solidFill>
                    <a:latin typeface="Symbol" pitchFamily="2" charset="2"/>
                  </a:rPr>
                  <a:t>s</a:t>
                </a:r>
                <a:r>
                  <a:rPr lang="en-GB" sz="2000" b="1" noProof="0" dirty="0">
                    <a:solidFill>
                      <a:srgbClr val="C00000"/>
                    </a:solidFill>
                  </a:rPr>
                  <a:t> are dependent on the frequency (</a:t>
                </a:r>
                <a:r>
                  <a:rPr lang="en-GB" sz="2000" b="1" noProof="0" dirty="0">
                    <a:solidFill>
                      <a:srgbClr val="C00000"/>
                    </a:solidFill>
                    <a:latin typeface="Symbol" pitchFamily="2" charset="2"/>
                  </a:rPr>
                  <a:t>n</a:t>
                </a:r>
                <a:r>
                  <a:rPr lang="en-GB" sz="2000" b="1" noProof="0" dirty="0">
                    <a:solidFill>
                      <a:srgbClr val="C00000"/>
                    </a:solidFill>
                  </a:rPr>
                  <a:t>) of electromagnetic radiation, the temperature, the salinity and the water pressure.</a:t>
                </a:r>
              </a:p>
              <a:p>
                <a:r>
                  <a:rPr lang="en-GB" sz="2000" noProof="0" dirty="0"/>
                  <a:t>From the fundamental laws of optics, we know that the values of </a:t>
                </a:r>
                <a:r>
                  <a:rPr lang="en-GB" sz="2000" b="1" noProof="0" dirty="0">
                    <a:solidFill>
                      <a:srgbClr val="FF0000"/>
                    </a:solidFill>
                    <a:latin typeface="Symbol" charset="2"/>
                    <a:cs typeface="Symbol" charset="2"/>
                  </a:rPr>
                  <a:t>e, m </a:t>
                </a:r>
                <a:r>
                  <a:rPr lang="en-GB" sz="2000" noProof="0" dirty="0"/>
                  <a:t>and </a:t>
                </a:r>
                <a:r>
                  <a:rPr lang="en-GB" sz="2000" b="1" noProof="0" dirty="0">
                    <a:solidFill>
                      <a:srgbClr val="FF0000"/>
                    </a:solidFill>
                    <a:latin typeface="Symbol" charset="2"/>
                    <a:cs typeface="Symbol" charset="2"/>
                  </a:rPr>
                  <a:t>s</a:t>
                </a:r>
                <a:r>
                  <a:rPr lang="en-GB" sz="2000" noProof="0" dirty="0"/>
                  <a:t> of a medium allow to define the </a:t>
                </a:r>
                <a:r>
                  <a:rPr lang="en-GB" sz="2000" noProof="0" dirty="0">
                    <a:solidFill>
                      <a:srgbClr val="FF0000"/>
                    </a:solidFill>
                  </a:rPr>
                  <a:t>complex refractive index </a:t>
                </a:r>
                <a:r>
                  <a:rPr lang="en-GB" sz="2000" noProof="0" dirty="0" err="1">
                    <a:solidFill>
                      <a:srgbClr val="FF0000"/>
                    </a:solidFill>
                  </a:rPr>
                  <a:t>ñ</a:t>
                </a:r>
                <a:r>
                  <a:rPr lang="en-GB" sz="2000" noProof="0" dirty="0">
                    <a:solidFill>
                      <a:srgbClr val="FF0000"/>
                    </a:solidFill>
                  </a:rPr>
                  <a:t>(</a:t>
                </a:r>
                <a:r>
                  <a:rPr lang="en-GB" sz="2000" noProof="0" dirty="0">
                    <a:solidFill>
                      <a:srgbClr val="FF0000"/>
                    </a:solidFill>
                    <a:latin typeface="Symbol" pitchFamily="2" charset="2"/>
                  </a:rPr>
                  <a:t>l</a:t>
                </a:r>
                <a:r>
                  <a:rPr lang="en-GB" sz="2000" noProof="0" dirty="0">
                    <a:solidFill>
                      <a:srgbClr val="FF0000"/>
                    </a:solidFill>
                  </a:rPr>
                  <a:t>) </a:t>
                </a:r>
                <a:r>
                  <a:rPr lang="en-GB" sz="2000" noProof="0" dirty="0"/>
                  <a:t>of the medium:</a:t>
                </a:r>
              </a:p>
              <a:p>
                <a:endParaRPr lang="en-GB" sz="2000" noProof="0" dirty="0"/>
              </a:p>
              <a:p>
                <a:r>
                  <a:rPr lang="en-GB" sz="2000" noProof="0" dirty="0"/>
                  <a:t>The dependency of </a:t>
                </a:r>
                <a:r>
                  <a:rPr lang="en-GB" sz="2000" i="1" noProof="0" dirty="0" err="1">
                    <a:solidFill>
                      <a:srgbClr val="FF0000"/>
                    </a:solidFill>
                  </a:rPr>
                  <a:t>ñ</a:t>
                </a:r>
                <a:r>
                  <a:rPr lang="en-GB" sz="2000" i="1" noProof="0" dirty="0">
                    <a:solidFill>
                      <a:srgbClr val="FF0000"/>
                    </a:solidFill>
                  </a:rPr>
                  <a:t>(</a:t>
                </a:r>
                <a:r>
                  <a:rPr lang="en-GB" sz="2000" i="1" noProof="0" dirty="0">
                    <a:solidFill>
                      <a:srgbClr val="FF0000"/>
                    </a:solidFill>
                    <a:latin typeface="Symbol" charset="2"/>
                    <a:cs typeface="Symbol" charset="2"/>
                  </a:rPr>
                  <a:t>l</a:t>
                </a:r>
                <a:r>
                  <a:rPr lang="en-GB" sz="2000" noProof="0" dirty="0">
                    <a:solidFill>
                      <a:srgbClr val="FF0000"/>
                    </a:solidFill>
                  </a:rPr>
                  <a:t>)</a:t>
                </a:r>
                <a:r>
                  <a:rPr lang="en-GB" sz="2000" noProof="0" dirty="0"/>
                  <a:t> on </a:t>
                </a:r>
                <a:r>
                  <a:rPr lang="en-GB" sz="2000" b="1" noProof="0" dirty="0">
                    <a:solidFill>
                      <a:srgbClr val="FF0000"/>
                    </a:solidFill>
                    <a:latin typeface="Symbol" charset="2"/>
                    <a:cs typeface="Symbol" charset="2"/>
                  </a:rPr>
                  <a:t>e, m </a:t>
                </a:r>
                <a:r>
                  <a:rPr lang="en-GB" sz="2000" dirty="0"/>
                  <a:t>and </a:t>
                </a:r>
                <a:r>
                  <a:rPr lang="en-GB" sz="2000" b="1" noProof="0" dirty="0">
                    <a:solidFill>
                      <a:srgbClr val="FF0000"/>
                    </a:solidFill>
                    <a:latin typeface="Symbol" charset="2"/>
                    <a:cs typeface="Symbol" charset="2"/>
                  </a:rPr>
                  <a:t>s</a:t>
                </a:r>
                <a:r>
                  <a:rPr lang="en-GB" sz="2000" noProof="0" dirty="0"/>
                  <a:t>  is described by:</a:t>
                </a:r>
              </a:p>
              <a:p>
                <a:endParaRPr lang="en-GB" sz="2000" noProof="0" dirty="0"/>
              </a:p>
              <a:p>
                <a:endParaRPr lang="en-GB" sz="2000" noProof="0" dirty="0"/>
              </a:p>
              <a:p>
                <a:pPr marL="0" indent="0">
                  <a:buNone/>
                </a:pPr>
                <a:r>
                  <a:rPr lang="en-GB" sz="2000" noProof="0" dirty="0"/>
                  <a:t>      where   </a:t>
                </a:r>
                <a14:m>
                  <m:oMath xmlns:m="http://schemas.openxmlformats.org/officeDocument/2006/math">
                    <m:sSub>
                      <m:sSubPr>
                        <m:ctrlPr>
                          <a:rPr lang="en-GB" sz="2000" b="0" i="1" noProof="0" smtClean="0">
                            <a:solidFill>
                              <a:schemeClr val="tx1"/>
                            </a:solidFill>
                            <a:latin typeface="Cambria Math" panose="02040503050406030204" pitchFamily="18" charset="0"/>
                          </a:rPr>
                        </m:ctrlPr>
                      </m:sSubPr>
                      <m:e>
                        <m:r>
                          <a:rPr lang="en-GB" sz="2000" b="0" i="1" noProof="0" smtClean="0">
                            <a:solidFill>
                              <a:schemeClr val="tx1"/>
                            </a:solidFill>
                            <a:latin typeface="Cambria Math" panose="02040503050406030204" pitchFamily="18" charset="0"/>
                          </a:rPr>
                          <m:t>𝑐</m:t>
                        </m:r>
                      </m:e>
                      <m:sub>
                        <m:r>
                          <a:rPr lang="en-GB" sz="2000" b="0" i="1" noProof="0" smtClean="0">
                            <a:solidFill>
                              <a:schemeClr val="tx1"/>
                            </a:solidFill>
                            <a:latin typeface="Cambria Math" panose="02040503050406030204" pitchFamily="18" charset="0"/>
                          </a:rPr>
                          <m:t>0</m:t>
                        </m:r>
                      </m:sub>
                    </m:sSub>
                    <m:r>
                      <a:rPr lang="en-GB" sz="2000" b="0" i="1" noProof="0" smtClean="0">
                        <a:solidFill>
                          <a:schemeClr val="tx1"/>
                        </a:solidFill>
                        <a:latin typeface="Cambria Math" panose="02040503050406030204" pitchFamily="18" charset="0"/>
                      </a:rPr>
                      <m:t>=</m:t>
                    </m:r>
                    <m:rad>
                      <m:radPr>
                        <m:degHide m:val="on"/>
                        <m:ctrlPr>
                          <a:rPr lang="en-GB" sz="2000" b="0" i="1" noProof="0" smtClean="0">
                            <a:solidFill>
                              <a:schemeClr val="tx1"/>
                            </a:solidFill>
                            <a:latin typeface="Cambria Math" panose="02040503050406030204" pitchFamily="18" charset="0"/>
                          </a:rPr>
                        </m:ctrlPr>
                      </m:radPr>
                      <m:deg/>
                      <m:e>
                        <m:sSub>
                          <m:sSubPr>
                            <m:ctrlPr>
                              <a:rPr lang="en-GB" sz="2000" b="0" i="1" noProof="0" smtClean="0">
                                <a:solidFill>
                                  <a:schemeClr val="tx1"/>
                                </a:solidFill>
                                <a:latin typeface="Cambria Math" panose="02040503050406030204" pitchFamily="18" charset="0"/>
                                <a:ea typeface="Cambria Math" panose="02040503050406030204" pitchFamily="18" charset="0"/>
                              </a:rPr>
                            </m:ctrlPr>
                          </m:sSubPr>
                          <m:e>
                            <m:r>
                              <a:rPr lang="en-GB" sz="2000" b="0" i="1" noProof="0" smtClean="0">
                                <a:solidFill>
                                  <a:schemeClr val="tx1"/>
                                </a:solidFill>
                                <a:latin typeface="Cambria Math" panose="02040503050406030204" pitchFamily="18" charset="0"/>
                                <a:ea typeface="Cambria Math" panose="02040503050406030204" pitchFamily="18" charset="0"/>
                              </a:rPr>
                              <m:t>𝜇</m:t>
                            </m:r>
                          </m:e>
                          <m:sub>
                            <m:r>
                              <a:rPr lang="en-GB" sz="2000" b="0" i="1" noProof="0" smtClean="0">
                                <a:solidFill>
                                  <a:schemeClr val="tx1"/>
                                </a:solidFill>
                                <a:latin typeface="Cambria Math" panose="02040503050406030204" pitchFamily="18" charset="0"/>
                              </a:rPr>
                              <m:t>0</m:t>
                            </m:r>
                          </m:sub>
                        </m:sSub>
                        <m:sSub>
                          <m:sSubPr>
                            <m:ctrlPr>
                              <a:rPr lang="en-GB" sz="2000" b="0" i="1" noProof="0" smtClean="0">
                                <a:solidFill>
                                  <a:schemeClr val="tx1"/>
                                </a:solidFill>
                                <a:latin typeface="Cambria Math" panose="02040503050406030204" pitchFamily="18" charset="0"/>
                                <a:ea typeface="Cambria Math" panose="02040503050406030204" pitchFamily="18" charset="0"/>
                              </a:rPr>
                            </m:ctrlPr>
                          </m:sSubPr>
                          <m:e>
                            <m:r>
                              <a:rPr lang="en-GB" sz="2000" b="0" i="1" noProof="0" smtClean="0">
                                <a:solidFill>
                                  <a:schemeClr val="tx1"/>
                                </a:solidFill>
                                <a:latin typeface="Cambria Math" panose="02040503050406030204" pitchFamily="18" charset="0"/>
                                <a:ea typeface="Cambria Math" panose="02040503050406030204" pitchFamily="18" charset="0"/>
                              </a:rPr>
                              <m:t>𝜖</m:t>
                            </m:r>
                          </m:e>
                          <m:sub>
                            <m:r>
                              <a:rPr lang="en-GB" sz="2000" b="0" i="1" noProof="0" smtClean="0">
                                <a:solidFill>
                                  <a:schemeClr val="tx1"/>
                                </a:solidFill>
                                <a:latin typeface="Cambria Math" panose="02040503050406030204" pitchFamily="18" charset="0"/>
                              </a:rPr>
                              <m:t>0</m:t>
                            </m:r>
                          </m:sub>
                        </m:sSub>
                      </m:e>
                    </m:rad>
                    <m:r>
                      <a:rPr lang="en-GB" sz="2000" b="0" i="1" noProof="0" smtClean="0">
                        <a:latin typeface="Cambria Math" panose="02040503050406030204" pitchFamily="18" charset="0"/>
                      </a:rPr>
                      <m:t> </m:t>
                    </m:r>
                  </m:oMath>
                </a14:m>
                <a:r>
                  <a:rPr lang="en-GB" sz="2000" noProof="0" dirty="0"/>
                  <a:t>  is the sound speed in vacuum</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29184" y="746012"/>
                <a:ext cx="8328865" cy="5608466"/>
              </a:xfrm>
              <a:blipFill>
                <a:blip r:embed="rId2"/>
                <a:stretch>
                  <a:fillRect l="-457" t="-451" r="-761"/>
                </a:stretch>
              </a:blipFill>
            </p:spPr>
            <p:txBody>
              <a:bodyPr/>
              <a:lstStyle/>
              <a:p>
                <a:r>
                  <a:rPr lang="en-GB">
                    <a:noFill/>
                  </a:rPr>
                  <a:t> </a:t>
                </a:r>
              </a:p>
            </p:txBody>
          </p:sp>
        </mc:Fallback>
      </mc:AlternateContent>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10</a:t>
            </a:fld>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3430391559"/>
              </p:ext>
            </p:extLst>
          </p:nvPr>
        </p:nvGraphicFramePr>
        <p:xfrm>
          <a:off x="3790950" y="4305300"/>
          <a:ext cx="1993106" cy="342900"/>
        </p:xfrm>
        <a:graphic>
          <a:graphicData uri="http://schemas.openxmlformats.org/presentationml/2006/ole">
            <mc:AlternateContent xmlns:mc="http://schemas.openxmlformats.org/markup-compatibility/2006">
              <mc:Choice xmlns:v="urn:schemas-microsoft-com:vml" Requires="v">
                <p:oleObj name="Equation" r:id="rId3" imgW="1181100" imgH="203200" progId="Equation.3">
                  <p:embed/>
                </p:oleObj>
              </mc:Choice>
              <mc:Fallback>
                <p:oleObj name="Equation" r:id="rId3" imgW="1181100" imgH="203200" progId="Equation.3">
                  <p:embed/>
                  <p:pic>
                    <p:nvPicPr>
                      <p:cNvPr id="0" name=""/>
                      <p:cNvPicPr/>
                      <p:nvPr/>
                    </p:nvPicPr>
                    <p:blipFill>
                      <a:blip r:embed="rId4"/>
                      <a:stretch>
                        <a:fillRect/>
                      </a:stretch>
                    </p:blipFill>
                    <p:spPr>
                      <a:xfrm>
                        <a:off x="3790950" y="4305300"/>
                        <a:ext cx="1993106" cy="34290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332358078"/>
              </p:ext>
            </p:extLst>
          </p:nvPr>
        </p:nvGraphicFramePr>
        <p:xfrm>
          <a:off x="1709943" y="5067300"/>
          <a:ext cx="6389641" cy="601378"/>
        </p:xfrm>
        <a:graphic>
          <a:graphicData uri="http://schemas.openxmlformats.org/presentationml/2006/ole">
            <mc:AlternateContent xmlns:mc="http://schemas.openxmlformats.org/markup-compatibility/2006">
              <mc:Choice xmlns:v="urn:schemas-microsoft-com:vml" Requires="v">
                <p:oleObj name="Equation" r:id="rId5" imgW="4318000" imgH="406400" progId="Equation.3">
                  <p:embed/>
                </p:oleObj>
              </mc:Choice>
              <mc:Fallback>
                <p:oleObj name="Equation" r:id="rId5" imgW="4318000" imgH="406400" progId="Equation.3">
                  <p:embed/>
                  <p:pic>
                    <p:nvPicPr>
                      <p:cNvPr id="0" name=""/>
                      <p:cNvPicPr/>
                      <p:nvPr/>
                    </p:nvPicPr>
                    <p:blipFill>
                      <a:blip r:embed="rId6"/>
                      <a:stretch>
                        <a:fillRect/>
                      </a:stretch>
                    </p:blipFill>
                    <p:spPr>
                      <a:xfrm>
                        <a:off x="1709943" y="5067300"/>
                        <a:ext cx="6389641" cy="601378"/>
                      </a:xfrm>
                      <a:prstGeom prst="rect">
                        <a:avLst/>
                      </a:prstGeom>
                    </p:spPr>
                  </p:pic>
                </p:oleObj>
              </mc:Fallback>
            </mc:AlternateContent>
          </a:graphicData>
        </a:graphic>
      </p:graphicFrame>
    </p:spTree>
    <p:extLst>
      <p:ext uri="{BB962C8B-B14F-4D97-AF65-F5344CB8AC3E}">
        <p14:creationId xmlns:p14="http://schemas.microsoft.com/office/powerpoint/2010/main" val="3128125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Electromagnetic properties of water</a:t>
            </a:r>
            <a:r>
              <a:rPr lang="it-IT" sz="3200" dirty="0"/>
              <a:t> (2)  </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11</a:t>
            </a:fld>
            <a:endParaRPr lang="en-US"/>
          </a:p>
        </p:txBody>
      </p:sp>
      <p:sp>
        <p:nvSpPr>
          <p:cNvPr id="9" name="Content Placeholder 8"/>
          <p:cNvSpPr>
            <a:spLocks noGrp="1"/>
          </p:cNvSpPr>
          <p:nvPr>
            <p:ph idx="1"/>
          </p:nvPr>
        </p:nvSpPr>
        <p:spPr>
          <a:xfrm>
            <a:off x="133200" y="580281"/>
            <a:ext cx="8736092" cy="5608466"/>
          </a:xfrm>
        </p:spPr>
        <p:txBody>
          <a:bodyPr>
            <a:noAutofit/>
          </a:bodyPr>
          <a:lstStyle/>
          <a:p>
            <a:pPr>
              <a:tabLst>
                <a:tab pos="355600" algn="l"/>
              </a:tabLst>
            </a:pPr>
            <a:r>
              <a:rPr lang="en-GB" sz="1800" noProof="0" dirty="0"/>
              <a:t>The </a:t>
            </a:r>
            <a:r>
              <a:rPr lang="en-GB" sz="1800" b="1" noProof="0" dirty="0">
                <a:solidFill>
                  <a:srgbClr val="C00000"/>
                </a:solidFill>
              </a:rPr>
              <a:t>real part </a:t>
            </a:r>
            <a:r>
              <a:rPr lang="en-GB" sz="1800" noProof="0" dirty="0"/>
              <a:t>of the refractive index </a:t>
            </a:r>
            <a:r>
              <a:rPr lang="en-GB" sz="1800" noProof="0" dirty="0">
                <a:solidFill>
                  <a:srgbClr val="FF0000"/>
                </a:solidFill>
              </a:rPr>
              <a:t>n(</a:t>
            </a:r>
            <a:r>
              <a:rPr lang="en-GB" sz="1800" noProof="0" dirty="0">
                <a:solidFill>
                  <a:srgbClr val="FF0000"/>
                </a:solidFill>
                <a:latin typeface="Symbol" charset="2"/>
                <a:cs typeface="Symbol" charset="2"/>
              </a:rPr>
              <a:t>l</a:t>
            </a:r>
            <a:r>
              <a:rPr lang="en-GB" sz="1800" noProof="0" dirty="0">
                <a:solidFill>
                  <a:srgbClr val="FF0000"/>
                </a:solidFill>
              </a:rPr>
              <a:t>) </a:t>
            </a:r>
            <a:r>
              <a:rPr lang="en-GB" sz="1800" b="1" noProof="0" dirty="0">
                <a:solidFill>
                  <a:srgbClr val="C00000"/>
                </a:solidFill>
              </a:rPr>
              <a:t>measures the deflection </a:t>
            </a:r>
            <a:r>
              <a:rPr lang="en-GB" sz="1800" noProof="0" dirty="0"/>
              <a:t>of the monochrome wavefront in the passage from one medium to another (refraction) and within the medium itself (diffusion). The </a:t>
            </a:r>
            <a:r>
              <a:rPr lang="en-GB" sz="1800" b="1" noProof="0" dirty="0">
                <a:solidFill>
                  <a:srgbClr val="C00000"/>
                </a:solidFill>
              </a:rPr>
              <a:t>imaginary part </a:t>
            </a:r>
            <a:r>
              <a:rPr lang="en-GB" sz="1800" noProof="0" dirty="0">
                <a:solidFill>
                  <a:srgbClr val="FF0000"/>
                </a:solidFill>
              </a:rPr>
              <a:t>k(</a:t>
            </a:r>
            <a:r>
              <a:rPr lang="en-GB" sz="1800" noProof="0" dirty="0">
                <a:solidFill>
                  <a:srgbClr val="FF0000"/>
                </a:solidFill>
                <a:latin typeface="Symbol" charset="2"/>
                <a:cs typeface="Symbol" charset="2"/>
              </a:rPr>
              <a:t>l</a:t>
            </a:r>
            <a:r>
              <a:rPr lang="en-GB" sz="1800" noProof="0" dirty="0">
                <a:solidFill>
                  <a:srgbClr val="FF0000"/>
                </a:solidFill>
              </a:rPr>
              <a:t>)</a:t>
            </a:r>
            <a:r>
              <a:rPr lang="en-GB" sz="1800" noProof="0" dirty="0"/>
              <a:t> is introduced to take into account </a:t>
            </a:r>
            <a:r>
              <a:rPr lang="en-GB" sz="1800" b="1" noProof="0" dirty="0">
                <a:solidFill>
                  <a:srgbClr val="C00000"/>
                </a:solidFill>
              </a:rPr>
              <a:t>the absorption</a:t>
            </a:r>
            <a:r>
              <a:rPr lang="en-GB" sz="1800" noProof="0" dirty="0"/>
              <a:t> of light in the middle crossed.</a:t>
            </a:r>
          </a:p>
          <a:p>
            <a:pPr>
              <a:tabLst>
                <a:tab pos="355600" algn="l"/>
              </a:tabLst>
            </a:pPr>
            <a:r>
              <a:rPr lang="en-GB" sz="1800" noProof="0" dirty="0"/>
              <a:t>Let us consider a plane electromagnetic wave of amplitude    </a:t>
            </a:r>
            <a:r>
              <a:rPr lang="en-GB" sz="1800" noProof="0" dirty="0">
                <a:solidFill>
                  <a:srgbClr val="FF0000"/>
                </a:solidFill>
              </a:rPr>
              <a:t>E</a:t>
            </a:r>
            <a:r>
              <a:rPr lang="en-GB" sz="1800" baseline="-25000" noProof="0" dirty="0">
                <a:solidFill>
                  <a:srgbClr val="FF0000"/>
                </a:solidFill>
              </a:rPr>
              <a:t>0</a:t>
            </a:r>
            <a:r>
              <a:rPr lang="en-GB" sz="1800" noProof="0" dirty="0"/>
              <a:t>   propagating along the x-axis, in a dielectric of complex refractive index </a:t>
            </a:r>
            <a:r>
              <a:rPr lang="en-GB" sz="1800" i="1" noProof="0" dirty="0" err="1">
                <a:solidFill>
                  <a:srgbClr val="FF0000"/>
                </a:solidFill>
              </a:rPr>
              <a:t>ñ</a:t>
            </a:r>
            <a:r>
              <a:rPr lang="en-GB" sz="1800" i="1" noProof="0" dirty="0">
                <a:solidFill>
                  <a:srgbClr val="FF0000"/>
                </a:solidFill>
              </a:rPr>
              <a:t>(</a:t>
            </a:r>
            <a:r>
              <a:rPr lang="en-GB" sz="1800" i="1" noProof="0" dirty="0">
                <a:solidFill>
                  <a:srgbClr val="FF0000"/>
                </a:solidFill>
                <a:latin typeface="Symbol" charset="2"/>
                <a:cs typeface="Symbol" charset="2"/>
              </a:rPr>
              <a:t>l</a:t>
            </a:r>
            <a:r>
              <a:rPr lang="en-GB" sz="1800" noProof="0" dirty="0">
                <a:solidFill>
                  <a:srgbClr val="FF0000"/>
                </a:solidFill>
              </a:rPr>
              <a:t>)</a:t>
            </a:r>
            <a:r>
              <a:rPr lang="en-GB" sz="1800" noProof="0" dirty="0"/>
              <a:t>, the amplitude that describes it after traveling the distance x:</a:t>
            </a:r>
            <a:endParaRPr lang="en-GB" sz="1400" noProof="0" dirty="0"/>
          </a:p>
          <a:p>
            <a:pPr marL="0" indent="0">
              <a:buNone/>
              <a:tabLst>
                <a:tab pos="355600" algn="l"/>
              </a:tabLst>
            </a:pPr>
            <a:endParaRPr lang="en-GB" sz="1400" noProof="0" dirty="0"/>
          </a:p>
          <a:p>
            <a:pPr marL="0" indent="0">
              <a:buNone/>
              <a:tabLst>
                <a:tab pos="355600" algn="l"/>
              </a:tabLst>
            </a:pPr>
            <a:r>
              <a:rPr lang="en-GB" sz="1100" noProof="0" dirty="0"/>
              <a:t>	</a:t>
            </a:r>
            <a:r>
              <a:rPr lang="en-GB" sz="1800" noProof="0" dirty="0"/>
              <a:t>where K is the wave number</a:t>
            </a:r>
          </a:p>
          <a:p>
            <a:pPr marL="0" indent="0">
              <a:buNone/>
            </a:pPr>
            <a:endParaRPr lang="en-GB" sz="1800" noProof="0" dirty="0"/>
          </a:p>
          <a:p>
            <a:pPr>
              <a:lnSpc>
                <a:spcPct val="150000"/>
              </a:lnSpc>
            </a:pPr>
            <a:r>
              <a:rPr lang="en-GB" sz="1800" noProof="0" dirty="0"/>
              <a:t>The </a:t>
            </a:r>
            <a:r>
              <a:rPr lang="en-GB" sz="1800" b="1" noProof="0" dirty="0">
                <a:solidFill>
                  <a:srgbClr val="C00000"/>
                </a:solidFill>
              </a:rPr>
              <a:t>term                          , phase velocity</a:t>
            </a:r>
            <a:r>
              <a:rPr lang="en-GB" sz="1800" noProof="0" dirty="0"/>
              <a:t>, in the expression of the plane wave   characterizes </a:t>
            </a:r>
            <a:r>
              <a:rPr lang="en-GB" sz="1800" b="1" noProof="0" dirty="0">
                <a:solidFill>
                  <a:srgbClr val="C00000"/>
                </a:solidFill>
              </a:rPr>
              <a:t>the propagation of the wave</a:t>
            </a:r>
            <a:r>
              <a:rPr lang="en-GB" sz="1800" noProof="0" dirty="0"/>
              <a:t>, while      </a:t>
            </a:r>
          </a:p>
          <a:p>
            <a:pPr marL="0" indent="0">
              <a:lnSpc>
                <a:spcPct val="150000"/>
              </a:lnSpc>
              <a:buNone/>
            </a:pPr>
            <a:r>
              <a:rPr lang="en-GB" sz="1800" noProof="0" dirty="0"/>
              <a:t>       </a:t>
            </a:r>
            <a:r>
              <a:rPr lang="en-GB" sz="1800" b="1" noProof="0" dirty="0">
                <a:solidFill>
                  <a:srgbClr val="C00000"/>
                </a:solidFill>
              </a:rPr>
              <a:t>describes the attenuation of the wave amplitude, indicating an absorption of  energy 	from the medium</a:t>
            </a:r>
            <a:r>
              <a:rPr lang="en-GB" sz="1800" noProof="0" dirty="0"/>
              <a:t>.                                         [m</a:t>
            </a:r>
            <a:r>
              <a:rPr lang="en-GB" sz="1800" baseline="30000" noProof="0" dirty="0"/>
              <a:t>-1</a:t>
            </a:r>
            <a:r>
              <a:rPr lang="en-GB" sz="1800" noProof="0" dirty="0"/>
              <a:t>]    is the absorption coefficient.</a:t>
            </a:r>
          </a:p>
          <a:p>
            <a:pPr marL="0" indent="0">
              <a:lnSpc>
                <a:spcPct val="150000"/>
              </a:lnSpc>
              <a:buNone/>
            </a:pPr>
            <a:endParaRPr lang="en-GB" sz="1050" noProof="0" dirty="0"/>
          </a:p>
          <a:p>
            <a:r>
              <a:rPr lang="en-GB" sz="1800" noProof="0" dirty="0"/>
              <a:t>The </a:t>
            </a:r>
            <a:r>
              <a:rPr lang="en-GB" sz="1800" b="1" noProof="0" dirty="0">
                <a:solidFill>
                  <a:srgbClr val="C00000"/>
                </a:solidFill>
              </a:rPr>
              <a:t>intensity of the wave therefore decreases with the law</a:t>
            </a:r>
            <a:r>
              <a:rPr lang="en-GB" sz="1800" noProof="0" dirty="0"/>
              <a:t>                                                            where </a:t>
            </a:r>
            <a:r>
              <a:rPr lang="en-GB" sz="1800" b="1" noProof="0" dirty="0">
                <a:solidFill>
                  <a:srgbClr val="C00000"/>
                </a:solidFill>
              </a:rPr>
              <a:t>L</a:t>
            </a:r>
            <a:r>
              <a:rPr lang="en-GB" sz="1800" b="1" baseline="-25000" noProof="0" dirty="0">
                <a:solidFill>
                  <a:srgbClr val="C00000"/>
                </a:solidFill>
              </a:rPr>
              <a:t>a</a:t>
            </a:r>
            <a:r>
              <a:rPr lang="en-GB" sz="1800" b="1" noProof="0" dirty="0">
                <a:solidFill>
                  <a:srgbClr val="C00000"/>
                </a:solidFill>
              </a:rPr>
              <a:t>(</a:t>
            </a:r>
            <a:r>
              <a:rPr lang="en-GB" sz="1800" b="1" noProof="0" dirty="0">
                <a:solidFill>
                  <a:srgbClr val="C00000"/>
                </a:solidFill>
                <a:latin typeface="Symbol" charset="2"/>
                <a:cs typeface="Symbol" charset="2"/>
              </a:rPr>
              <a:t>l</a:t>
            </a:r>
            <a:r>
              <a:rPr lang="en-GB" sz="1800" b="1" noProof="0" dirty="0">
                <a:solidFill>
                  <a:srgbClr val="C00000"/>
                </a:solidFill>
              </a:rPr>
              <a:t>) is the absorption Length</a:t>
            </a:r>
            <a:r>
              <a:rPr lang="en-GB" sz="1800" noProof="0" dirty="0"/>
              <a:t>     </a:t>
            </a:r>
            <a:r>
              <a:rPr lang="en-GB" sz="1800" i="1" noProof="0" dirty="0">
                <a:solidFill>
                  <a:srgbClr val="FF0000"/>
                </a:solidFill>
              </a:rPr>
              <a:t>L</a:t>
            </a:r>
            <a:r>
              <a:rPr lang="en-GB" sz="1800" i="1" baseline="-25000" noProof="0" dirty="0">
                <a:solidFill>
                  <a:srgbClr val="FF0000"/>
                </a:solidFill>
              </a:rPr>
              <a:t>a</a:t>
            </a:r>
            <a:r>
              <a:rPr lang="en-GB" sz="1800" i="1" noProof="0" dirty="0">
                <a:solidFill>
                  <a:srgbClr val="FF0000"/>
                </a:solidFill>
              </a:rPr>
              <a:t>(</a:t>
            </a:r>
            <a:r>
              <a:rPr lang="en-GB" sz="1800" i="1" noProof="0" dirty="0">
                <a:solidFill>
                  <a:srgbClr val="FF0000"/>
                </a:solidFill>
                <a:latin typeface="Symbol" charset="2"/>
                <a:cs typeface="Symbol" charset="2"/>
              </a:rPr>
              <a:t>l</a:t>
            </a:r>
            <a:r>
              <a:rPr lang="en-GB" sz="1800" i="1" noProof="0" dirty="0">
                <a:solidFill>
                  <a:srgbClr val="FF0000"/>
                </a:solidFill>
              </a:rPr>
              <a:t>)</a:t>
            </a:r>
            <a:r>
              <a:rPr lang="en-GB" sz="1800" noProof="0" dirty="0"/>
              <a:t> .</a:t>
            </a:r>
            <a:endParaRPr lang="en-GB" sz="1800" baseline="-25000" noProof="0" dirty="0">
              <a:solidFill>
                <a:srgbClr val="FF0000"/>
              </a:solidFill>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2083303681"/>
              </p:ext>
            </p:extLst>
          </p:nvPr>
        </p:nvGraphicFramePr>
        <p:xfrm>
          <a:off x="2419349" y="2324100"/>
          <a:ext cx="5162551" cy="723256"/>
        </p:xfrm>
        <a:graphic>
          <a:graphicData uri="http://schemas.openxmlformats.org/presentationml/2006/ole">
            <mc:AlternateContent xmlns:mc="http://schemas.openxmlformats.org/markup-compatibility/2006">
              <mc:Choice xmlns:v="urn:schemas-microsoft-com:vml" Requires="v">
                <p:oleObj name="Equation" r:id="rId2" imgW="2628900" imgH="368300" progId="Equation.3">
                  <p:embed/>
                </p:oleObj>
              </mc:Choice>
              <mc:Fallback>
                <p:oleObj name="Equation" r:id="rId2" imgW="2628900" imgH="368300" progId="Equation.3">
                  <p:embed/>
                  <p:pic>
                    <p:nvPicPr>
                      <p:cNvPr id="0" name=""/>
                      <p:cNvPicPr/>
                      <p:nvPr/>
                    </p:nvPicPr>
                    <p:blipFill>
                      <a:blip r:embed="rId3"/>
                      <a:stretch>
                        <a:fillRect/>
                      </a:stretch>
                    </p:blipFill>
                    <p:spPr>
                      <a:xfrm>
                        <a:off x="2419349" y="2324100"/>
                        <a:ext cx="5162551" cy="723256"/>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89102984"/>
              </p:ext>
            </p:extLst>
          </p:nvPr>
        </p:nvGraphicFramePr>
        <p:xfrm>
          <a:off x="3244850" y="3016250"/>
          <a:ext cx="1949450" cy="683312"/>
        </p:xfrm>
        <a:graphic>
          <a:graphicData uri="http://schemas.openxmlformats.org/presentationml/2006/ole">
            <mc:AlternateContent xmlns:mc="http://schemas.openxmlformats.org/markup-compatibility/2006">
              <mc:Choice xmlns:v="urn:schemas-microsoft-com:vml" Requires="v">
                <p:oleObj name="Equation" r:id="rId4" imgW="1231900" imgH="431800" progId="Equation.3">
                  <p:embed/>
                </p:oleObj>
              </mc:Choice>
              <mc:Fallback>
                <p:oleObj name="Equation" r:id="rId4" imgW="1231900" imgH="431800" progId="Equation.3">
                  <p:embed/>
                  <p:pic>
                    <p:nvPicPr>
                      <p:cNvPr id="0" name=""/>
                      <p:cNvPicPr/>
                      <p:nvPr/>
                    </p:nvPicPr>
                    <p:blipFill>
                      <a:blip r:embed="rId5"/>
                      <a:stretch>
                        <a:fillRect/>
                      </a:stretch>
                    </p:blipFill>
                    <p:spPr>
                      <a:xfrm>
                        <a:off x="3244850" y="3016250"/>
                        <a:ext cx="1949450" cy="683312"/>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411955117"/>
              </p:ext>
            </p:extLst>
          </p:nvPr>
        </p:nvGraphicFramePr>
        <p:xfrm>
          <a:off x="1503444" y="3474015"/>
          <a:ext cx="1328004" cy="664002"/>
        </p:xfrm>
        <a:graphic>
          <a:graphicData uri="http://schemas.openxmlformats.org/presentationml/2006/ole">
            <mc:AlternateContent xmlns:mc="http://schemas.openxmlformats.org/markup-compatibility/2006">
              <mc:Choice xmlns:v="urn:schemas-microsoft-com:vml" Requires="v">
                <p:oleObj name="Equation" r:id="rId6" imgW="838200" imgH="419100" progId="Equation.3">
                  <p:embed/>
                </p:oleObj>
              </mc:Choice>
              <mc:Fallback>
                <p:oleObj name="Equation" r:id="rId6" imgW="838200" imgH="419100" progId="Equation.3">
                  <p:embed/>
                  <p:pic>
                    <p:nvPicPr>
                      <p:cNvPr id="0" name=""/>
                      <p:cNvPicPr/>
                      <p:nvPr/>
                    </p:nvPicPr>
                    <p:blipFill>
                      <a:blip r:embed="rId7"/>
                      <a:stretch>
                        <a:fillRect/>
                      </a:stretch>
                    </p:blipFill>
                    <p:spPr>
                      <a:xfrm>
                        <a:off x="1503444" y="3474015"/>
                        <a:ext cx="1328004" cy="664002"/>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426247323"/>
              </p:ext>
            </p:extLst>
          </p:nvPr>
        </p:nvGraphicFramePr>
        <p:xfrm>
          <a:off x="5445952" y="3849096"/>
          <a:ext cx="2262187" cy="648977"/>
        </p:xfrm>
        <a:graphic>
          <a:graphicData uri="http://schemas.openxmlformats.org/presentationml/2006/ole">
            <mc:AlternateContent xmlns:mc="http://schemas.openxmlformats.org/markup-compatibility/2006">
              <mc:Choice xmlns:v="urn:schemas-microsoft-com:vml" Requires="v">
                <p:oleObj name="Equation" r:id="rId8" imgW="1282700" imgH="368300" progId="Equation.3">
                  <p:embed/>
                </p:oleObj>
              </mc:Choice>
              <mc:Fallback>
                <p:oleObj name="Equation" r:id="rId8" imgW="1282700" imgH="368300" progId="Equation.3">
                  <p:embed/>
                  <p:pic>
                    <p:nvPicPr>
                      <p:cNvPr id="0" name=""/>
                      <p:cNvPicPr/>
                      <p:nvPr/>
                    </p:nvPicPr>
                    <p:blipFill>
                      <a:blip r:embed="rId9"/>
                      <a:stretch>
                        <a:fillRect/>
                      </a:stretch>
                    </p:blipFill>
                    <p:spPr>
                      <a:xfrm>
                        <a:off x="5445952" y="3849096"/>
                        <a:ext cx="2262187" cy="648977"/>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9018291"/>
              </p:ext>
            </p:extLst>
          </p:nvPr>
        </p:nvGraphicFramePr>
        <p:xfrm>
          <a:off x="6135432" y="5353998"/>
          <a:ext cx="2861441" cy="628650"/>
        </p:xfrm>
        <a:graphic>
          <a:graphicData uri="http://schemas.openxmlformats.org/presentationml/2006/ole">
            <mc:AlternateContent xmlns:mc="http://schemas.openxmlformats.org/markup-compatibility/2006">
              <mc:Choice xmlns:v="urn:schemas-microsoft-com:vml" Requires="v">
                <p:oleObj name="Equation" r:id="rId10" imgW="1676400" imgH="368300" progId="Equation.3">
                  <p:embed/>
                </p:oleObj>
              </mc:Choice>
              <mc:Fallback>
                <p:oleObj name="Equation" r:id="rId10" imgW="1676400" imgH="368300" progId="Equation.3">
                  <p:embed/>
                  <p:pic>
                    <p:nvPicPr>
                      <p:cNvPr id="0" name=""/>
                      <p:cNvPicPr/>
                      <p:nvPr/>
                    </p:nvPicPr>
                    <p:blipFill>
                      <a:blip r:embed="rId11"/>
                      <a:stretch>
                        <a:fillRect/>
                      </a:stretch>
                    </p:blipFill>
                    <p:spPr>
                      <a:xfrm>
                        <a:off x="6135432" y="5353998"/>
                        <a:ext cx="2861441" cy="62865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865154245"/>
              </p:ext>
            </p:extLst>
          </p:nvPr>
        </p:nvGraphicFramePr>
        <p:xfrm>
          <a:off x="2895183" y="4839558"/>
          <a:ext cx="1504578" cy="673101"/>
        </p:xfrm>
        <a:graphic>
          <a:graphicData uri="http://schemas.openxmlformats.org/presentationml/2006/ole">
            <mc:AlternateContent xmlns:mc="http://schemas.openxmlformats.org/markup-compatibility/2006">
              <mc:Choice xmlns:v="urn:schemas-microsoft-com:vml" Requires="v">
                <p:oleObj name="Equation" r:id="rId12" imgW="965200" imgH="431800" progId="Equation.3">
                  <p:embed/>
                </p:oleObj>
              </mc:Choice>
              <mc:Fallback>
                <p:oleObj name="Equation" r:id="rId12" imgW="965200" imgH="431800" progId="Equation.3">
                  <p:embed/>
                  <p:pic>
                    <p:nvPicPr>
                      <p:cNvPr id="0" name=""/>
                      <p:cNvPicPr/>
                      <p:nvPr/>
                    </p:nvPicPr>
                    <p:blipFill>
                      <a:blip r:embed="rId13"/>
                      <a:stretch>
                        <a:fillRect/>
                      </a:stretch>
                    </p:blipFill>
                    <p:spPr>
                      <a:xfrm>
                        <a:off x="2895183" y="4839558"/>
                        <a:ext cx="1504578" cy="673101"/>
                      </a:xfrm>
                      <a:prstGeom prst="rect">
                        <a:avLst/>
                      </a:prstGeom>
                    </p:spPr>
                  </p:pic>
                </p:oleObj>
              </mc:Fallback>
            </mc:AlternateContent>
          </a:graphicData>
        </a:graphic>
      </p:graphicFrame>
    </p:spTree>
    <p:extLst>
      <p:ext uri="{BB962C8B-B14F-4D97-AF65-F5344CB8AC3E}">
        <p14:creationId xmlns:p14="http://schemas.microsoft.com/office/powerpoint/2010/main" val="2171824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Electromagnetic properties of water </a:t>
            </a:r>
            <a:r>
              <a:rPr lang="it-IT" sz="3200" dirty="0"/>
              <a:t>(3)  </a:t>
            </a:r>
          </a:p>
        </p:txBody>
      </p:sp>
      <p:sp>
        <p:nvSpPr>
          <p:cNvPr id="3" name="Content Placeholder 2"/>
          <p:cNvSpPr>
            <a:spLocks noGrp="1"/>
          </p:cNvSpPr>
          <p:nvPr>
            <p:ph idx="1"/>
          </p:nvPr>
        </p:nvSpPr>
        <p:spPr>
          <a:xfrm>
            <a:off x="330200" y="542812"/>
            <a:ext cx="8327849" cy="1717788"/>
          </a:xfrm>
        </p:spPr>
        <p:txBody>
          <a:bodyPr>
            <a:noAutofit/>
          </a:bodyPr>
          <a:lstStyle/>
          <a:p>
            <a:r>
              <a:rPr lang="en-GB" sz="2000" noProof="0"/>
              <a:t>The absorption length therefore indicates that after traveling a distance of  </a:t>
            </a:r>
            <a:r>
              <a:rPr lang="en-GB" sz="2000" i="1" noProof="0">
                <a:solidFill>
                  <a:srgbClr val="FF0000"/>
                </a:solidFill>
              </a:rPr>
              <a:t>L</a:t>
            </a:r>
            <a:r>
              <a:rPr lang="en-GB" sz="2000" i="1" baseline="-25000" noProof="0">
                <a:solidFill>
                  <a:srgbClr val="FF0000"/>
                </a:solidFill>
              </a:rPr>
              <a:t>a</a:t>
            </a:r>
            <a:r>
              <a:rPr lang="en-GB" sz="2000" i="1" noProof="0">
                <a:solidFill>
                  <a:srgbClr val="FF0000"/>
                </a:solidFill>
              </a:rPr>
              <a:t>(</a:t>
            </a:r>
            <a:r>
              <a:rPr lang="en-GB" sz="2000" i="1" noProof="0">
                <a:solidFill>
                  <a:srgbClr val="FF0000"/>
                </a:solidFill>
                <a:latin typeface="Symbol" charset="2"/>
                <a:cs typeface="Symbol" charset="2"/>
              </a:rPr>
              <a:t>l</a:t>
            </a:r>
            <a:r>
              <a:rPr lang="en-GB" sz="2000" i="1" noProof="0">
                <a:solidFill>
                  <a:srgbClr val="FF0000"/>
                </a:solidFill>
              </a:rPr>
              <a:t>)</a:t>
            </a:r>
            <a:r>
              <a:rPr lang="en-GB" sz="2000" noProof="0"/>
              <a:t> in the dielectric, the intensity of the electromagnetic radiation is     </a:t>
            </a:r>
            <a:r>
              <a:rPr lang="en-GB" sz="2000" i="1" noProof="0">
                <a:solidFill>
                  <a:srgbClr val="FF0000"/>
                </a:solidFill>
                <a:latin typeface="Times"/>
                <a:cs typeface="Times"/>
              </a:rPr>
              <a:t>I</a:t>
            </a:r>
            <a:r>
              <a:rPr lang="en-GB" sz="2000" baseline="-25000" noProof="0">
                <a:solidFill>
                  <a:srgbClr val="FF0000"/>
                </a:solidFill>
              </a:rPr>
              <a:t>0</a:t>
            </a:r>
            <a:r>
              <a:rPr lang="en-GB" sz="2000" noProof="0">
                <a:solidFill>
                  <a:srgbClr val="FF0000"/>
                </a:solidFill>
              </a:rPr>
              <a:t>/e ~ 0.37 </a:t>
            </a:r>
            <a:r>
              <a:rPr lang="en-GB" sz="2000" i="1" noProof="0">
                <a:solidFill>
                  <a:srgbClr val="FF0000"/>
                </a:solidFill>
                <a:latin typeface="Times"/>
                <a:cs typeface="Times"/>
              </a:rPr>
              <a:t>I</a:t>
            </a:r>
            <a:r>
              <a:rPr lang="en-GB" sz="2000" baseline="-25000" noProof="0">
                <a:solidFill>
                  <a:srgbClr val="FF0000"/>
                </a:solidFill>
              </a:rPr>
              <a:t>0</a:t>
            </a:r>
            <a:r>
              <a:rPr lang="en-GB" sz="2000" noProof="0"/>
              <a:t>. </a:t>
            </a:r>
            <a:r>
              <a:rPr lang="en-GB" sz="2000" noProof="0" dirty="0"/>
              <a:t>The main cause of light absorption in water is the excitation of the vibrational states of molecules by incident photons.</a:t>
            </a:r>
            <a:endParaRPr lang="en-GB" sz="2000" noProof="0" dirty="0">
              <a:solidFill>
                <a:srgbClr val="FF0000"/>
              </a:solidFill>
            </a:endParaRPr>
          </a:p>
          <a:p>
            <a:endParaRPr lang="en-GB" sz="2000" noProof="0" dirty="0"/>
          </a:p>
          <a:p>
            <a:pPr marL="0" indent="0">
              <a:buNone/>
            </a:pPr>
            <a:endParaRPr lang="en-GB" sz="2000" noProof="0" dirty="0"/>
          </a:p>
          <a:p>
            <a:endParaRPr lang="en-GB" sz="2000" noProof="0" dirty="0"/>
          </a:p>
        </p:txBody>
      </p:sp>
      <p:sp>
        <p:nvSpPr>
          <p:cNvPr id="4" name="Date Placeholder 3"/>
          <p:cNvSpPr>
            <a:spLocks noGrp="1"/>
          </p:cNvSpPr>
          <p:nvPr>
            <p:ph type="dt" sz="half" idx="10"/>
          </p:nvPr>
        </p:nvSpPr>
        <p:spPr/>
        <p:txBody>
          <a:bodyPr/>
          <a:lstStyle/>
          <a:p>
            <a:r>
              <a:rPr lang="it-IT"/>
              <a:t>Antonio Capone</a:t>
            </a:r>
            <a:endParaRPr lang="en-US" dirty="0"/>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endParaRPr lang="en-US" dirty="0"/>
          </a:p>
        </p:txBody>
      </p:sp>
      <p:sp>
        <p:nvSpPr>
          <p:cNvPr id="6" name="Slide Number Placeholder 5"/>
          <p:cNvSpPr>
            <a:spLocks noGrp="1"/>
          </p:cNvSpPr>
          <p:nvPr>
            <p:ph type="sldNum" sz="quarter" idx="12"/>
          </p:nvPr>
        </p:nvSpPr>
        <p:spPr/>
        <p:txBody>
          <a:bodyPr/>
          <a:lstStyle/>
          <a:p>
            <a:fld id="{C3647C0D-D355-C242-A9DD-A742385130A6}" type="slidenum">
              <a:rPr lang="en-US" smtClean="0"/>
              <a:t>12</a:t>
            </a:fld>
            <a:endParaRPr lang="en-US"/>
          </a:p>
        </p:txBody>
      </p:sp>
      <p:pic>
        <p:nvPicPr>
          <p:cNvPr id="11" name="Picture 10"/>
          <p:cNvPicPr>
            <a:picLocks noChangeAspect="1"/>
          </p:cNvPicPr>
          <p:nvPr/>
        </p:nvPicPr>
        <p:blipFill>
          <a:blip r:embed="rId2"/>
          <a:stretch>
            <a:fillRect/>
          </a:stretch>
        </p:blipFill>
        <p:spPr>
          <a:xfrm>
            <a:off x="1130300" y="2057103"/>
            <a:ext cx="7008500" cy="4583842"/>
          </a:xfrm>
          <a:prstGeom prst="rect">
            <a:avLst/>
          </a:prstGeom>
        </p:spPr>
      </p:pic>
      <p:sp>
        <p:nvSpPr>
          <p:cNvPr id="9" name="Rectangle 8"/>
          <p:cNvSpPr/>
          <p:nvPr/>
        </p:nvSpPr>
        <p:spPr>
          <a:xfrm>
            <a:off x="852162" y="2368034"/>
            <a:ext cx="760738" cy="461665"/>
          </a:xfrm>
          <a:prstGeom prst="rect">
            <a:avLst/>
          </a:prstGeom>
        </p:spPr>
        <p:txBody>
          <a:bodyPr wrap="square">
            <a:spAutoFit/>
          </a:bodyPr>
          <a:lstStyle/>
          <a:p>
            <a:r>
              <a:rPr lang="it-IT" sz="2400" dirty="0">
                <a:solidFill>
                  <a:srgbClr val="FF0000"/>
                </a:solidFill>
              </a:rPr>
              <a:t>a(</a:t>
            </a:r>
            <a:r>
              <a:rPr lang="it-IT" sz="2400" dirty="0">
                <a:solidFill>
                  <a:srgbClr val="FF0000"/>
                </a:solidFill>
                <a:latin typeface="Symbol" charset="2"/>
                <a:cs typeface="Symbol" charset="2"/>
              </a:rPr>
              <a:t>l</a:t>
            </a:r>
            <a:r>
              <a:rPr lang="it-IT" sz="2400" dirty="0">
                <a:solidFill>
                  <a:srgbClr val="FF0000"/>
                </a:solidFill>
              </a:rPr>
              <a:t>)</a:t>
            </a:r>
            <a:r>
              <a:rPr lang="it-IT" sz="2400" dirty="0"/>
              <a:t> </a:t>
            </a:r>
            <a:endParaRPr lang="en-US" sz="2400" dirty="0"/>
          </a:p>
        </p:txBody>
      </p:sp>
    </p:spTree>
    <p:extLst>
      <p:ext uri="{BB962C8B-B14F-4D97-AF65-F5344CB8AC3E}">
        <p14:creationId xmlns:p14="http://schemas.microsoft.com/office/powerpoint/2010/main" val="1101755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500" noProof="0" dirty="0"/>
              <a:t>"Inherent" optical properties of water/ice</a:t>
            </a:r>
          </a:p>
        </p:txBody>
      </p:sp>
      <p:sp>
        <p:nvSpPr>
          <p:cNvPr id="4" name="Date Placeholder 3"/>
          <p:cNvSpPr>
            <a:spLocks noGrp="1"/>
          </p:cNvSpPr>
          <p:nvPr>
            <p:ph type="dt" sz="half" idx="10"/>
          </p:nvPr>
        </p:nvSpPr>
        <p:spPr/>
        <p:txBody>
          <a:bodyPr/>
          <a:lstStyle/>
          <a:p>
            <a:r>
              <a:rPr lang="it-IT"/>
              <a:t>Antonio Capone</a:t>
            </a:r>
            <a:endParaRPr lang="en-US" dirty="0"/>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endParaRPr lang="en-US" dirty="0"/>
          </a:p>
        </p:txBody>
      </p:sp>
      <p:sp>
        <p:nvSpPr>
          <p:cNvPr id="6" name="Slide Number Placeholder 5"/>
          <p:cNvSpPr>
            <a:spLocks noGrp="1"/>
          </p:cNvSpPr>
          <p:nvPr>
            <p:ph type="sldNum" sz="quarter" idx="12"/>
          </p:nvPr>
        </p:nvSpPr>
        <p:spPr/>
        <p:txBody>
          <a:bodyPr/>
          <a:lstStyle/>
          <a:p>
            <a:fld id="{C3647C0D-D355-C242-A9DD-A742385130A6}" type="slidenum">
              <a:rPr lang="en-US" smtClean="0"/>
              <a:t>13</a:t>
            </a:fld>
            <a:endParaRPr lang="en-US"/>
          </a:p>
        </p:txBody>
      </p:sp>
      <p:sp>
        <p:nvSpPr>
          <p:cNvPr id="8" name="Content Placeholder 2"/>
          <p:cNvSpPr>
            <a:spLocks noGrp="1"/>
          </p:cNvSpPr>
          <p:nvPr>
            <p:ph idx="1"/>
          </p:nvPr>
        </p:nvSpPr>
        <p:spPr>
          <a:xfrm>
            <a:off x="260350" y="542812"/>
            <a:ext cx="8572500" cy="1717788"/>
          </a:xfrm>
        </p:spPr>
        <p:txBody>
          <a:bodyPr>
            <a:noAutofit/>
          </a:bodyPr>
          <a:lstStyle/>
          <a:p>
            <a:r>
              <a:rPr lang="en-GB" sz="2000" noProof="0" dirty="0"/>
              <a:t>The propagation of a collimated light beam in a transparent medium is then affected by </a:t>
            </a:r>
            <a:r>
              <a:rPr lang="en-GB" sz="2000" b="1" noProof="0" dirty="0">
                <a:solidFill>
                  <a:srgbClr val="C00000"/>
                </a:solidFill>
              </a:rPr>
              <a:t>absorption</a:t>
            </a:r>
            <a:r>
              <a:rPr lang="en-GB" sz="2000" noProof="0" dirty="0"/>
              <a:t>, characterized by the parameter </a:t>
            </a:r>
            <a:r>
              <a:rPr lang="en-GB" sz="2000" i="1" noProof="0" dirty="0">
                <a:solidFill>
                  <a:srgbClr val="FF0000"/>
                </a:solidFill>
              </a:rPr>
              <a:t>a(</a:t>
            </a:r>
            <a:r>
              <a:rPr lang="en-GB" sz="2000" i="1" noProof="0" dirty="0">
                <a:solidFill>
                  <a:srgbClr val="FF0000"/>
                </a:solidFill>
                <a:latin typeface="Symbol" charset="2"/>
                <a:cs typeface="Symbol" charset="2"/>
              </a:rPr>
              <a:t>l</a:t>
            </a:r>
            <a:r>
              <a:rPr lang="en-GB" sz="2000" noProof="0" dirty="0">
                <a:solidFill>
                  <a:srgbClr val="FF0000"/>
                </a:solidFill>
              </a:rPr>
              <a:t>)</a:t>
            </a:r>
            <a:r>
              <a:rPr lang="en-GB" sz="2000" noProof="0" dirty="0"/>
              <a:t>, and by the </a:t>
            </a:r>
            <a:r>
              <a:rPr lang="en-GB" sz="2000" b="1" noProof="0" dirty="0">
                <a:solidFill>
                  <a:srgbClr val="C00000"/>
                </a:solidFill>
              </a:rPr>
              <a:t>diffusion</a:t>
            </a:r>
            <a:r>
              <a:rPr lang="en-GB" sz="2000" noProof="0" dirty="0"/>
              <a:t> that can be quantified by the </a:t>
            </a:r>
            <a:r>
              <a:rPr lang="en-GB" sz="2000" b="1" noProof="0" dirty="0">
                <a:solidFill>
                  <a:srgbClr val="C00000"/>
                </a:solidFill>
              </a:rPr>
              <a:t>diffusion coefficient </a:t>
            </a:r>
            <a:r>
              <a:rPr lang="en-GB" sz="2000" i="1" noProof="0" dirty="0">
                <a:solidFill>
                  <a:srgbClr val="FF0000"/>
                </a:solidFill>
              </a:rPr>
              <a:t>b(</a:t>
            </a:r>
            <a:r>
              <a:rPr lang="en-GB" sz="2000" i="1" noProof="0" dirty="0">
                <a:solidFill>
                  <a:srgbClr val="FF0000"/>
                </a:solidFill>
                <a:latin typeface="Symbol" charset="2"/>
                <a:cs typeface="Symbol" charset="2"/>
              </a:rPr>
              <a:t>l</a:t>
            </a:r>
            <a:r>
              <a:rPr lang="en-GB" sz="2000" i="1" noProof="0" dirty="0">
                <a:solidFill>
                  <a:srgbClr val="FF0000"/>
                </a:solidFill>
              </a:rPr>
              <a:t>)</a:t>
            </a:r>
            <a:r>
              <a:rPr lang="en-GB" sz="2000" noProof="0" dirty="0"/>
              <a:t>.</a:t>
            </a:r>
          </a:p>
          <a:p>
            <a:r>
              <a:rPr lang="en-GB" sz="2000" noProof="0" dirty="0"/>
              <a:t>In reality, when evaluating the propagation of light in a transparent medium, it is preferred to define an </a:t>
            </a:r>
            <a:r>
              <a:rPr lang="en-GB" sz="2000" b="1" noProof="0" dirty="0">
                <a:solidFill>
                  <a:srgbClr val="C00000"/>
                </a:solidFill>
              </a:rPr>
              <a:t>attenuation coefficient</a:t>
            </a:r>
            <a:r>
              <a:rPr lang="en-GB" sz="2000" noProof="0" dirty="0"/>
              <a:t>:   </a:t>
            </a:r>
            <a:r>
              <a:rPr lang="en-GB" sz="2000" i="1" noProof="0" dirty="0">
                <a:solidFill>
                  <a:srgbClr val="FF0000"/>
                </a:solidFill>
              </a:rPr>
              <a:t>c(</a:t>
            </a:r>
            <a:r>
              <a:rPr lang="en-GB" sz="2000" i="1" noProof="0" dirty="0">
                <a:solidFill>
                  <a:srgbClr val="FF0000"/>
                </a:solidFill>
                <a:latin typeface="Symbol" charset="2"/>
                <a:cs typeface="Symbol" charset="2"/>
              </a:rPr>
              <a:t>l</a:t>
            </a:r>
            <a:r>
              <a:rPr lang="en-GB" sz="2000" i="1" noProof="0" dirty="0">
                <a:solidFill>
                  <a:srgbClr val="FF0000"/>
                </a:solidFill>
              </a:rPr>
              <a:t>)=a(</a:t>
            </a:r>
            <a:r>
              <a:rPr lang="en-GB" sz="2000" i="1" noProof="0" dirty="0">
                <a:solidFill>
                  <a:srgbClr val="FF0000"/>
                </a:solidFill>
                <a:latin typeface="Symbol" charset="2"/>
                <a:cs typeface="Symbol" charset="2"/>
              </a:rPr>
              <a:t>l</a:t>
            </a:r>
            <a:r>
              <a:rPr lang="en-GB" sz="2000" i="1" noProof="0" dirty="0">
                <a:solidFill>
                  <a:srgbClr val="FF0000"/>
                </a:solidFill>
              </a:rPr>
              <a:t>)+b(</a:t>
            </a:r>
            <a:r>
              <a:rPr lang="en-GB" sz="2000" i="1" noProof="0" dirty="0">
                <a:solidFill>
                  <a:srgbClr val="FF0000"/>
                </a:solidFill>
                <a:latin typeface="Symbol" charset="2"/>
                <a:cs typeface="Symbol" charset="2"/>
              </a:rPr>
              <a:t>l</a:t>
            </a:r>
            <a:r>
              <a:rPr lang="en-GB" sz="2000" i="1" noProof="0" dirty="0">
                <a:solidFill>
                  <a:srgbClr val="FF0000"/>
                </a:solidFill>
              </a:rPr>
              <a:t>) [m</a:t>
            </a:r>
            <a:r>
              <a:rPr lang="en-GB" sz="2000" i="1" baseline="30000" noProof="0" dirty="0">
                <a:solidFill>
                  <a:srgbClr val="FF0000"/>
                </a:solidFill>
              </a:rPr>
              <a:t>-1</a:t>
            </a:r>
            <a:r>
              <a:rPr lang="en-GB" sz="2000" i="1" noProof="0" dirty="0">
                <a:solidFill>
                  <a:srgbClr val="FF0000"/>
                </a:solidFill>
              </a:rPr>
              <a:t>]</a:t>
            </a:r>
            <a:endParaRPr lang="en-GB" sz="2000" noProof="0" dirty="0">
              <a:solidFill>
                <a:srgbClr val="FF0000"/>
              </a:solidFill>
            </a:endParaRPr>
          </a:p>
          <a:p>
            <a:endParaRPr lang="en-GB" sz="2000" noProof="0" dirty="0"/>
          </a:p>
          <a:p>
            <a:pPr marL="0" indent="0">
              <a:buNone/>
            </a:pPr>
            <a:endParaRPr lang="en-GB" sz="2000" noProof="0" dirty="0"/>
          </a:p>
          <a:p>
            <a:endParaRPr lang="en-GB" sz="2000" noProof="0" dirty="0"/>
          </a:p>
        </p:txBody>
      </p:sp>
      <p:grpSp>
        <p:nvGrpSpPr>
          <p:cNvPr id="21" name="Group 20"/>
          <p:cNvGrpSpPr/>
          <p:nvPr/>
        </p:nvGrpSpPr>
        <p:grpSpPr>
          <a:xfrm>
            <a:off x="3579800" y="2197100"/>
            <a:ext cx="2060600" cy="1111766"/>
            <a:chOff x="3541700" y="2730500"/>
            <a:chExt cx="2060600" cy="1111766"/>
          </a:xfrm>
        </p:grpSpPr>
        <p:sp>
          <p:nvSpPr>
            <p:cNvPr id="18" name="Rectangle 17"/>
            <p:cNvSpPr/>
            <p:nvPr/>
          </p:nvSpPr>
          <p:spPr>
            <a:xfrm>
              <a:off x="4509300" y="2870200"/>
              <a:ext cx="126200" cy="660400"/>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cxnSp>
          <p:nvCxnSpPr>
            <p:cNvPr id="9" name="Straight Arrow Connector 8"/>
            <p:cNvCxnSpPr/>
            <p:nvPr/>
          </p:nvCxnSpPr>
          <p:spPr>
            <a:xfrm>
              <a:off x="3541700" y="3200400"/>
              <a:ext cx="979500" cy="0"/>
            </a:xfrm>
            <a:prstGeom prst="straightConnector1">
              <a:avLst/>
            </a:prstGeom>
            <a:noFill/>
            <a:ln w="762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4622800" y="3200400"/>
              <a:ext cx="979500" cy="0"/>
            </a:xfrm>
            <a:prstGeom prst="straightConnector1">
              <a:avLst/>
            </a:prstGeom>
            <a:noFill/>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4635500" y="2870200"/>
              <a:ext cx="827100" cy="304800"/>
            </a:xfrm>
            <a:prstGeom prst="straightConnector1">
              <a:avLst/>
            </a:prstGeom>
            <a:noFill/>
            <a:ln w="19050" cmpd="sng">
              <a:tailEnd type="arrow"/>
            </a:ln>
          </p:spPr>
          <p:style>
            <a:lnRef idx="2">
              <a:schemeClr val="accent1"/>
            </a:lnRef>
            <a:fillRef idx="0">
              <a:schemeClr val="accent1"/>
            </a:fillRef>
            <a:effectRef idx="1">
              <a:schemeClr val="accent1"/>
            </a:effectRef>
            <a:fontRef idx="minor">
              <a:schemeClr val="tx1"/>
            </a:fontRef>
          </p:style>
        </p:cxnSp>
        <p:sp>
          <p:nvSpPr>
            <p:cNvPr id="15" name="Arc 14"/>
            <p:cNvSpPr/>
            <p:nvPr/>
          </p:nvSpPr>
          <p:spPr>
            <a:xfrm>
              <a:off x="4191000" y="2730500"/>
              <a:ext cx="914400" cy="914400"/>
            </a:xfrm>
            <a:prstGeom prst="arc">
              <a:avLst>
                <a:gd name="adj1" fmla="val 20433598"/>
                <a:gd name="adj2" fmla="val 0"/>
              </a:avLst>
            </a:prstGeom>
            <a:noFill/>
            <a:ln w="635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dirty="0"/>
            </a:p>
          </p:txBody>
        </p:sp>
        <p:sp>
          <p:nvSpPr>
            <p:cNvPr id="16" name="Rectangle 15"/>
            <p:cNvSpPr/>
            <p:nvPr/>
          </p:nvSpPr>
          <p:spPr>
            <a:xfrm>
              <a:off x="5091729" y="2876034"/>
              <a:ext cx="322524" cy="307777"/>
            </a:xfrm>
            <a:prstGeom prst="rect">
              <a:avLst/>
            </a:prstGeom>
            <a:noFill/>
          </p:spPr>
          <p:txBody>
            <a:bodyPr wrap="none">
              <a:spAutoFit/>
            </a:bodyPr>
            <a:lstStyle/>
            <a:p>
              <a:r>
                <a:rPr lang="en-GB" sz="1400" i="1" noProof="0" dirty="0">
                  <a:latin typeface="Symbol" charset="2"/>
                  <a:cs typeface="Symbol" charset="2"/>
                </a:rPr>
                <a:t>y</a:t>
              </a:r>
              <a:endParaRPr lang="en-GB" sz="1400" noProof="0" dirty="0"/>
            </a:p>
          </p:txBody>
        </p:sp>
        <p:sp>
          <p:nvSpPr>
            <p:cNvPr id="20" name="Rectangle 19"/>
            <p:cNvSpPr/>
            <p:nvPr/>
          </p:nvSpPr>
          <p:spPr>
            <a:xfrm>
              <a:off x="4379841" y="3472934"/>
              <a:ext cx="459806" cy="369332"/>
            </a:xfrm>
            <a:prstGeom prst="rect">
              <a:avLst/>
            </a:prstGeom>
          </p:spPr>
          <p:txBody>
            <a:bodyPr wrap="none">
              <a:spAutoFit/>
            </a:bodyPr>
            <a:lstStyle/>
            <a:p>
              <a:r>
                <a:rPr lang="en-GB" i="1" noProof="0" dirty="0"/>
                <a:t>dx</a:t>
              </a:r>
            </a:p>
          </p:txBody>
        </p:sp>
      </p:grpSp>
      <p:sp>
        <p:nvSpPr>
          <p:cNvPr id="22" name="Content Placeholder 2"/>
          <p:cNvSpPr txBox="1">
            <a:spLocks/>
          </p:cNvSpPr>
          <p:nvPr/>
        </p:nvSpPr>
        <p:spPr>
          <a:xfrm>
            <a:off x="260350" y="3302000"/>
            <a:ext cx="8739650" cy="171778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009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00FF"/>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8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FF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000" noProof="0" dirty="0"/>
              <a:t>Therefore, by analogy with the definition of </a:t>
            </a:r>
            <a:r>
              <a:rPr lang="en-GB" sz="2000" i="1" noProof="0" dirty="0">
                <a:solidFill>
                  <a:srgbClr val="FF0000"/>
                </a:solidFill>
              </a:rPr>
              <a:t>L</a:t>
            </a:r>
            <a:r>
              <a:rPr lang="en-GB" sz="2000" i="1" baseline="-25000" noProof="0" dirty="0">
                <a:solidFill>
                  <a:srgbClr val="FF0000"/>
                </a:solidFill>
              </a:rPr>
              <a:t>a</a:t>
            </a:r>
            <a:r>
              <a:rPr lang="en-GB" sz="2000" i="1" noProof="0" dirty="0">
                <a:solidFill>
                  <a:srgbClr val="FF0000"/>
                </a:solidFill>
              </a:rPr>
              <a:t>(</a:t>
            </a:r>
            <a:r>
              <a:rPr lang="en-GB" sz="2000" i="1" noProof="0" dirty="0">
                <a:solidFill>
                  <a:srgbClr val="FF0000"/>
                </a:solidFill>
                <a:latin typeface="Symbol" charset="2"/>
                <a:cs typeface="Symbol" charset="2"/>
              </a:rPr>
              <a:t>l</a:t>
            </a:r>
            <a:r>
              <a:rPr lang="en-GB" sz="2000" i="1" noProof="0" dirty="0">
                <a:solidFill>
                  <a:srgbClr val="FF0000"/>
                </a:solidFill>
              </a:rPr>
              <a:t>)=1/a(</a:t>
            </a:r>
            <a:r>
              <a:rPr lang="en-GB" sz="2000" i="1" noProof="0" dirty="0">
                <a:solidFill>
                  <a:srgbClr val="FF0000"/>
                </a:solidFill>
                <a:latin typeface="Symbol" charset="2"/>
                <a:cs typeface="Symbol" charset="2"/>
              </a:rPr>
              <a:t>l</a:t>
            </a:r>
            <a:r>
              <a:rPr lang="en-GB" sz="2000" i="1" noProof="0" dirty="0">
                <a:solidFill>
                  <a:srgbClr val="FF0000"/>
                </a:solidFill>
              </a:rPr>
              <a:t>)</a:t>
            </a:r>
            <a:r>
              <a:rPr lang="en-GB" sz="2000" noProof="0" dirty="0"/>
              <a:t>  we can define the </a:t>
            </a:r>
            <a:r>
              <a:rPr lang="en-GB" sz="2000" b="1" noProof="0" dirty="0">
                <a:solidFill>
                  <a:srgbClr val="C00000"/>
                </a:solidFill>
              </a:rPr>
              <a:t>diffusion length</a:t>
            </a:r>
            <a:r>
              <a:rPr lang="en-GB" sz="2000" noProof="0" dirty="0"/>
              <a:t> </a:t>
            </a:r>
            <a:r>
              <a:rPr lang="en-GB" sz="2000" i="1" noProof="0" dirty="0">
                <a:solidFill>
                  <a:srgbClr val="FF0000"/>
                </a:solidFill>
              </a:rPr>
              <a:t>L</a:t>
            </a:r>
            <a:r>
              <a:rPr lang="en-GB" sz="2000" i="1" baseline="-25000" noProof="0" dirty="0">
                <a:solidFill>
                  <a:srgbClr val="FF0000"/>
                </a:solidFill>
              </a:rPr>
              <a:t>b</a:t>
            </a:r>
            <a:r>
              <a:rPr lang="en-GB" sz="2000" i="1" noProof="0" dirty="0">
                <a:solidFill>
                  <a:srgbClr val="FF0000"/>
                </a:solidFill>
              </a:rPr>
              <a:t>(</a:t>
            </a:r>
            <a:r>
              <a:rPr lang="en-GB" sz="2000" i="1" noProof="0" dirty="0">
                <a:solidFill>
                  <a:srgbClr val="FF0000"/>
                </a:solidFill>
                <a:latin typeface="Symbol" charset="2"/>
                <a:cs typeface="Symbol" charset="2"/>
              </a:rPr>
              <a:t>l</a:t>
            </a:r>
            <a:r>
              <a:rPr lang="en-GB" sz="2000" i="1" noProof="0" dirty="0">
                <a:solidFill>
                  <a:srgbClr val="FF0000"/>
                </a:solidFill>
              </a:rPr>
              <a:t>)=1/b(</a:t>
            </a:r>
            <a:r>
              <a:rPr lang="en-GB" sz="2000" i="1" noProof="0" dirty="0">
                <a:solidFill>
                  <a:srgbClr val="FF0000"/>
                </a:solidFill>
                <a:latin typeface="Symbol" charset="2"/>
                <a:cs typeface="Symbol" charset="2"/>
              </a:rPr>
              <a:t>l</a:t>
            </a:r>
            <a:r>
              <a:rPr lang="en-GB" sz="2000" i="1" noProof="0" dirty="0">
                <a:solidFill>
                  <a:srgbClr val="FF0000"/>
                </a:solidFill>
              </a:rPr>
              <a:t>)</a:t>
            </a:r>
            <a:r>
              <a:rPr lang="en-GB" sz="2000" noProof="0" dirty="0"/>
              <a:t> and the </a:t>
            </a:r>
            <a:r>
              <a:rPr lang="en-GB" sz="2000" b="1" noProof="0" dirty="0">
                <a:solidFill>
                  <a:srgbClr val="C00000"/>
                </a:solidFill>
              </a:rPr>
              <a:t>attenuation length</a:t>
            </a:r>
            <a:r>
              <a:rPr lang="en-GB" sz="2000" i="1" noProof="0" dirty="0"/>
              <a:t> </a:t>
            </a:r>
            <a:r>
              <a:rPr lang="en-GB" sz="2000" i="1" noProof="0" dirty="0">
                <a:solidFill>
                  <a:srgbClr val="FF0000"/>
                </a:solidFill>
              </a:rPr>
              <a:t>L</a:t>
            </a:r>
            <a:r>
              <a:rPr lang="en-GB" sz="2000" i="1" baseline="-25000" noProof="0" dirty="0">
                <a:solidFill>
                  <a:srgbClr val="FF0000"/>
                </a:solidFill>
              </a:rPr>
              <a:t>c</a:t>
            </a:r>
            <a:r>
              <a:rPr lang="en-GB" sz="2000" i="1" noProof="0" dirty="0">
                <a:solidFill>
                  <a:srgbClr val="FF0000"/>
                </a:solidFill>
              </a:rPr>
              <a:t>(</a:t>
            </a:r>
            <a:r>
              <a:rPr lang="en-GB" sz="2000" i="1" noProof="0" dirty="0">
                <a:solidFill>
                  <a:srgbClr val="FF0000"/>
                </a:solidFill>
                <a:latin typeface="Symbol" charset="2"/>
                <a:cs typeface="Symbol" charset="2"/>
              </a:rPr>
              <a:t>l</a:t>
            </a:r>
            <a:r>
              <a:rPr lang="en-GB" sz="2000" i="1" noProof="0" dirty="0">
                <a:solidFill>
                  <a:srgbClr val="FF0000"/>
                </a:solidFill>
              </a:rPr>
              <a:t>)=1/c(</a:t>
            </a:r>
            <a:r>
              <a:rPr lang="en-GB" sz="2000" i="1" noProof="0" dirty="0">
                <a:solidFill>
                  <a:srgbClr val="FF0000"/>
                </a:solidFill>
                <a:latin typeface="Symbol" charset="2"/>
                <a:cs typeface="Symbol" charset="2"/>
              </a:rPr>
              <a:t>l</a:t>
            </a:r>
            <a:r>
              <a:rPr lang="en-GB" sz="2000" i="1" noProof="0" dirty="0">
                <a:solidFill>
                  <a:srgbClr val="FF0000"/>
                </a:solidFill>
              </a:rPr>
              <a:t>)</a:t>
            </a:r>
            <a:endParaRPr lang="en-GB" sz="2000" noProof="0" dirty="0">
              <a:solidFill>
                <a:srgbClr val="FF0000"/>
              </a:solidFill>
            </a:endParaRPr>
          </a:p>
          <a:p>
            <a:endParaRPr lang="en-GB" sz="2000" noProof="0" dirty="0"/>
          </a:p>
          <a:p>
            <a:pPr marL="0" indent="0">
              <a:buFont typeface="Arial"/>
              <a:buNone/>
            </a:pPr>
            <a:endParaRPr lang="en-GB" sz="2000" noProof="0" dirty="0"/>
          </a:p>
          <a:p>
            <a:endParaRPr lang="en-GB" sz="2000" noProof="0" dirty="0"/>
          </a:p>
          <a:p>
            <a:r>
              <a:rPr lang="en-GB" sz="2000" i="1" noProof="0" dirty="0">
                <a:solidFill>
                  <a:srgbClr val="FF0000"/>
                </a:solidFill>
              </a:rPr>
              <a:t>a(</a:t>
            </a:r>
            <a:r>
              <a:rPr lang="en-GB" sz="2000" i="1" noProof="0" dirty="0">
                <a:solidFill>
                  <a:srgbClr val="FF0000"/>
                </a:solidFill>
                <a:latin typeface="Symbol" charset="2"/>
                <a:cs typeface="Symbol" charset="2"/>
              </a:rPr>
              <a:t>l</a:t>
            </a:r>
            <a:r>
              <a:rPr lang="en-GB" sz="2000" i="1" noProof="0" dirty="0">
                <a:solidFill>
                  <a:srgbClr val="FF0000"/>
                </a:solidFill>
              </a:rPr>
              <a:t>), b(</a:t>
            </a:r>
            <a:r>
              <a:rPr lang="en-GB" sz="2000" i="1" noProof="0" dirty="0">
                <a:solidFill>
                  <a:srgbClr val="FF0000"/>
                </a:solidFill>
                <a:latin typeface="Symbol" charset="2"/>
                <a:cs typeface="Symbol" charset="2"/>
              </a:rPr>
              <a:t>l</a:t>
            </a:r>
            <a:r>
              <a:rPr lang="en-GB" sz="2000" i="1" noProof="0" dirty="0">
                <a:solidFill>
                  <a:srgbClr val="FF0000"/>
                </a:solidFill>
              </a:rPr>
              <a:t>) </a:t>
            </a:r>
            <a:r>
              <a:rPr lang="en-GB" sz="2000" noProof="0" dirty="0"/>
              <a:t> and</a:t>
            </a:r>
            <a:r>
              <a:rPr lang="en-GB" sz="2000" i="1" noProof="0" dirty="0">
                <a:solidFill>
                  <a:srgbClr val="FF0000"/>
                </a:solidFill>
              </a:rPr>
              <a:t> c(</a:t>
            </a:r>
            <a:r>
              <a:rPr lang="en-GB" sz="2000" i="1" noProof="0" dirty="0">
                <a:solidFill>
                  <a:srgbClr val="FF0000"/>
                </a:solidFill>
                <a:latin typeface="Symbol" charset="2"/>
                <a:cs typeface="Symbol" charset="2"/>
              </a:rPr>
              <a:t>l</a:t>
            </a:r>
            <a:r>
              <a:rPr lang="en-GB" sz="2000" i="1" noProof="0" dirty="0">
                <a:solidFill>
                  <a:srgbClr val="FF0000"/>
                </a:solidFill>
              </a:rPr>
              <a:t>) </a:t>
            </a:r>
            <a:r>
              <a:rPr lang="en-GB" sz="2000" noProof="0" dirty="0"/>
              <a:t>which represent the properties of </a:t>
            </a:r>
            <a:r>
              <a:rPr lang="en-GB" sz="2000" b="1" noProof="0" dirty="0">
                <a:solidFill>
                  <a:srgbClr val="C00000"/>
                </a:solidFill>
              </a:rPr>
              <a:t>absorption, diffusion and attenuation per unit of path</a:t>
            </a:r>
            <a:r>
              <a:rPr lang="en-GB" sz="2000" noProof="0" dirty="0"/>
              <a:t>, are defined as the </a:t>
            </a:r>
            <a:r>
              <a:rPr lang="en-GB" sz="2000" b="1" noProof="0" dirty="0">
                <a:solidFill>
                  <a:srgbClr val="C00000"/>
                </a:solidFill>
              </a:rPr>
              <a:t>inherent optical properties of the transparent medium</a:t>
            </a:r>
            <a:r>
              <a:rPr lang="en-GB" sz="2000" noProof="0" dirty="0"/>
              <a:t>.</a:t>
            </a:r>
          </a:p>
        </p:txBody>
      </p:sp>
      <p:graphicFrame>
        <p:nvGraphicFramePr>
          <p:cNvPr id="23" name="Object 22"/>
          <p:cNvGraphicFramePr>
            <a:graphicFrameLocks noChangeAspect="1"/>
          </p:cNvGraphicFramePr>
          <p:nvPr>
            <p:extLst>
              <p:ext uri="{D42A27DB-BD31-4B8C-83A1-F6EECF244321}">
                <p14:modId xmlns:p14="http://schemas.microsoft.com/office/powerpoint/2010/main" val="855088859"/>
              </p:ext>
            </p:extLst>
          </p:nvPr>
        </p:nvGraphicFramePr>
        <p:xfrm>
          <a:off x="3164167" y="4165600"/>
          <a:ext cx="2917265" cy="698500"/>
        </p:xfrm>
        <a:graphic>
          <a:graphicData uri="http://schemas.openxmlformats.org/presentationml/2006/ole">
            <mc:AlternateContent xmlns:mc="http://schemas.openxmlformats.org/markup-compatibility/2006">
              <mc:Choice xmlns:v="urn:schemas-microsoft-com:vml" Requires="v">
                <p:oleObj name="Equation" r:id="rId2" imgW="1803400" imgH="431800" progId="Equation.3">
                  <p:embed/>
                </p:oleObj>
              </mc:Choice>
              <mc:Fallback>
                <p:oleObj name="Equation" r:id="rId2" imgW="1803400" imgH="431800" progId="Equation.3">
                  <p:embed/>
                  <p:pic>
                    <p:nvPicPr>
                      <p:cNvPr id="0" name=""/>
                      <p:cNvPicPr/>
                      <p:nvPr/>
                    </p:nvPicPr>
                    <p:blipFill>
                      <a:blip r:embed="rId3"/>
                      <a:stretch>
                        <a:fillRect/>
                      </a:stretch>
                    </p:blipFill>
                    <p:spPr>
                      <a:xfrm>
                        <a:off x="3164167" y="4165600"/>
                        <a:ext cx="2917265" cy="698500"/>
                      </a:xfrm>
                      <a:prstGeom prst="rect">
                        <a:avLst/>
                      </a:prstGeom>
                    </p:spPr>
                  </p:pic>
                </p:oleObj>
              </mc:Fallback>
            </mc:AlternateContent>
          </a:graphicData>
        </a:graphic>
      </p:graphicFrame>
    </p:spTree>
    <p:extLst>
      <p:ext uri="{BB962C8B-B14F-4D97-AF65-F5344CB8AC3E}">
        <p14:creationId xmlns:p14="http://schemas.microsoft.com/office/powerpoint/2010/main" val="513229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Diffusion processes in water (1)</a:t>
            </a:r>
          </a:p>
        </p:txBody>
      </p:sp>
      <p:sp>
        <p:nvSpPr>
          <p:cNvPr id="4" name="Date Placeholder 3"/>
          <p:cNvSpPr>
            <a:spLocks noGrp="1"/>
          </p:cNvSpPr>
          <p:nvPr>
            <p:ph type="dt" sz="half" idx="10"/>
          </p:nvPr>
        </p:nvSpPr>
        <p:spPr/>
        <p:txBody>
          <a:bodyPr/>
          <a:lstStyle/>
          <a:p>
            <a:r>
              <a:rPr lang="it-IT"/>
              <a:t>Antonio Capone</a:t>
            </a:r>
            <a:endParaRPr lang="en-US" dirty="0"/>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endParaRPr lang="en-US" dirty="0"/>
          </a:p>
        </p:txBody>
      </p:sp>
      <p:sp>
        <p:nvSpPr>
          <p:cNvPr id="6" name="Slide Number Placeholder 5"/>
          <p:cNvSpPr>
            <a:spLocks noGrp="1"/>
          </p:cNvSpPr>
          <p:nvPr>
            <p:ph type="sldNum" sz="quarter" idx="12"/>
          </p:nvPr>
        </p:nvSpPr>
        <p:spPr/>
        <p:txBody>
          <a:bodyPr/>
          <a:lstStyle/>
          <a:p>
            <a:fld id="{C3647C0D-D355-C242-A9DD-A742385130A6}" type="slidenum">
              <a:rPr lang="en-US" smtClean="0"/>
              <a:t>14</a:t>
            </a:fld>
            <a:endParaRPr lang="en-US"/>
          </a:p>
        </p:txBody>
      </p:sp>
      <p:sp>
        <p:nvSpPr>
          <p:cNvPr id="8" name="Content Placeholder 2"/>
          <p:cNvSpPr>
            <a:spLocks noGrp="1"/>
          </p:cNvSpPr>
          <p:nvPr>
            <p:ph idx="1"/>
          </p:nvPr>
        </p:nvSpPr>
        <p:spPr>
          <a:xfrm>
            <a:off x="0" y="542812"/>
            <a:ext cx="9144000" cy="5883388"/>
          </a:xfrm>
        </p:spPr>
        <p:txBody>
          <a:bodyPr>
            <a:noAutofit/>
          </a:bodyPr>
          <a:lstStyle/>
          <a:p>
            <a:r>
              <a:rPr lang="en-GB" sz="1800" noProof="0" dirty="0"/>
              <a:t>The </a:t>
            </a:r>
            <a:r>
              <a:rPr lang="en-GB" sz="1800" b="1" noProof="0" dirty="0">
                <a:solidFill>
                  <a:srgbClr val="C00000"/>
                </a:solidFill>
              </a:rPr>
              <a:t>diffusion</a:t>
            </a:r>
            <a:r>
              <a:rPr lang="en-GB" sz="1800" noProof="0" dirty="0"/>
              <a:t> processes in water are due to the </a:t>
            </a:r>
            <a:r>
              <a:rPr lang="en-GB" sz="1800" b="1" noProof="0" dirty="0">
                <a:solidFill>
                  <a:srgbClr val="C00000"/>
                </a:solidFill>
              </a:rPr>
              <a:t>interaction of photons both with water molecules, dissolved salts and with particulate matter </a:t>
            </a:r>
            <a:r>
              <a:rPr lang="en-GB" sz="1800" noProof="0" dirty="0"/>
              <a:t>present in suspension.</a:t>
            </a:r>
          </a:p>
          <a:p>
            <a:r>
              <a:rPr lang="en-GB" sz="1800" noProof="0" dirty="0"/>
              <a:t>If the scattering is elastic, the photon is scattered along a different direction than the incident one</a:t>
            </a:r>
            <a:r>
              <a:rPr lang="en-GB" sz="1800" dirty="0"/>
              <a:t> </a:t>
            </a:r>
            <a:r>
              <a:rPr lang="en-GB" sz="1800" noProof="0" dirty="0"/>
              <a:t>and retains its energy and impulse. </a:t>
            </a:r>
            <a:r>
              <a:rPr lang="en-GB" sz="1800" noProof="0" dirty="0">
                <a:solidFill>
                  <a:srgbClr val="C00000"/>
                </a:solidFill>
              </a:rPr>
              <a:t>Elastic scattering </a:t>
            </a:r>
            <a:r>
              <a:rPr lang="en-GB" sz="1800" noProof="0" dirty="0"/>
              <a:t>phenomena have different characteristics depending on the size of the scattering centre:</a:t>
            </a:r>
          </a:p>
          <a:p>
            <a:pPr lvl="1"/>
            <a:r>
              <a:rPr lang="en-GB" sz="1600" b="1" noProof="0" dirty="0">
                <a:solidFill>
                  <a:srgbClr val="C00000"/>
                </a:solidFill>
              </a:rPr>
              <a:t>for dimensions comparable with the wavelength </a:t>
            </a:r>
            <a:r>
              <a:rPr lang="en-GB" sz="1600" noProof="0" dirty="0"/>
              <a:t>of incident light, i.e. water molecules and dissolved salts, diffusion (</a:t>
            </a:r>
            <a:r>
              <a:rPr lang="en-GB" sz="1600" b="1" noProof="0" dirty="0">
                <a:solidFill>
                  <a:srgbClr val="C00000"/>
                </a:solidFill>
              </a:rPr>
              <a:t>called Rayleigh scattering</a:t>
            </a:r>
            <a:r>
              <a:rPr lang="en-GB" sz="1600" noProof="0" dirty="0"/>
              <a:t>) is characterized by a </a:t>
            </a:r>
            <a:r>
              <a:rPr lang="en-GB" sz="1600" b="1" noProof="0" dirty="0">
                <a:solidFill>
                  <a:srgbClr val="C00000"/>
                </a:solidFill>
              </a:rPr>
              <a:t>symmetrical front-back angular distribution</a:t>
            </a:r>
            <a:endParaRPr lang="en-GB" sz="1200" b="1" noProof="0" dirty="0">
              <a:solidFill>
                <a:srgbClr val="C00000"/>
              </a:solidFill>
            </a:endParaRPr>
          </a:p>
          <a:p>
            <a:pPr lvl="1"/>
            <a:r>
              <a:rPr lang="en-GB" sz="1600" b="1" dirty="0">
                <a:solidFill>
                  <a:srgbClr val="C00000"/>
                </a:solidFill>
              </a:rPr>
              <a:t>f</a:t>
            </a:r>
            <a:r>
              <a:rPr lang="en-GB" sz="1600" b="1" noProof="0" dirty="0">
                <a:solidFill>
                  <a:srgbClr val="C00000"/>
                </a:solidFill>
              </a:rPr>
              <a:t>or dimensions greater than the wavelength</a:t>
            </a:r>
            <a:r>
              <a:rPr lang="en-GB" sz="1600" noProof="0" dirty="0"/>
              <a:t> of the incident photon, i.e. organic and inorganic particulates, the scattering (</a:t>
            </a:r>
            <a:r>
              <a:rPr lang="en-GB" sz="1600" b="1" noProof="0" dirty="0">
                <a:solidFill>
                  <a:srgbClr val="C00000"/>
                </a:solidFill>
              </a:rPr>
              <a:t>called Mie scattering</a:t>
            </a:r>
            <a:r>
              <a:rPr lang="en-GB" sz="1600" noProof="0" dirty="0"/>
              <a:t>) is characterized by </a:t>
            </a:r>
            <a:r>
              <a:rPr lang="en-GB" sz="1600" b="1" noProof="0" dirty="0">
                <a:solidFill>
                  <a:srgbClr val="C00000"/>
                </a:solidFill>
              </a:rPr>
              <a:t>small deflection ang</a:t>
            </a:r>
            <a:r>
              <a:rPr lang="en-GB" sz="1600" noProof="0" dirty="0"/>
              <a:t>l</a:t>
            </a:r>
            <a:r>
              <a:rPr lang="en-GB" sz="1600" b="1" noProof="0" dirty="0">
                <a:solidFill>
                  <a:srgbClr val="C00000"/>
                </a:solidFill>
              </a:rPr>
              <a:t>es</a:t>
            </a:r>
            <a:r>
              <a:rPr lang="en-GB" sz="1600" noProof="0" dirty="0"/>
              <a:t>.</a:t>
            </a:r>
          </a:p>
          <a:p>
            <a:r>
              <a:rPr lang="en-GB" sz="1800" noProof="0" dirty="0"/>
              <a:t>The two phenomena have profoundly different effects on photon propagation. When we talk about </a:t>
            </a:r>
            <a:r>
              <a:rPr lang="en-GB" sz="1800" noProof="0" dirty="0">
                <a:solidFill>
                  <a:srgbClr val="FF0000"/>
                </a:solidFill>
              </a:rPr>
              <a:t>pure seawater</a:t>
            </a:r>
            <a:r>
              <a:rPr lang="en-GB" sz="1800" dirty="0"/>
              <a:t>, we mean exclusively the </a:t>
            </a:r>
            <a:r>
              <a:rPr lang="en-GB" sz="1800" noProof="0" dirty="0">
                <a:solidFill>
                  <a:srgbClr val="FF0000"/>
                </a:solidFill>
              </a:rPr>
              <a:t>diffusion phenomena due to the interaction with water molecules (H2O) and ions (Cl-, Na+, ..) </a:t>
            </a:r>
            <a:r>
              <a:rPr lang="en-GB" sz="1800" noProof="0" dirty="0"/>
              <a:t>distributed in an isotropic way.</a:t>
            </a:r>
          </a:p>
          <a:p>
            <a:r>
              <a:rPr lang="en-GB" sz="1800" noProof="0" dirty="0"/>
              <a:t>To describe the transmission of light in the medium we introduce the </a:t>
            </a:r>
            <a:r>
              <a:rPr lang="en-GB" sz="1800" b="1" noProof="0" dirty="0">
                <a:solidFill>
                  <a:srgbClr val="C00000"/>
                </a:solidFill>
              </a:rPr>
              <a:t>volume diffusion function </a:t>
            </a:r>
            <a:r>
              <a:rPr lang="en-GB" sz="1800" i="1" noProof="0" dirty="0">
                <a:solidFill>
                  <a:srgbClr val="FF0000"/>
                </a:solidFill>
                <a:latin typeface="Symbol" charset="2"/>
                <a:cs typeface="Symbol" charset="2"/>
              </a:rPr>
              <a:t>b</a:t>
            </a:r>
            <a:r>
              <a:rPr lang="en-GB" sz="1800" i="1" noProof="0" dirty="0">
                <a:solidFill>
                  <a:srgbClr val="FF0000"/>
                </a:solidFill>
              </a:rPr>
              <a:t>(</a:t>
            </a:r>
            <a:r>
              <a:rPr lang="en-GB" sz="1800" i="1" noProof="0" dirty="0" err="1">
                <a:solidFill>
                  <a:srgbClr val="FF0000"/>
                </a:solidFill>
                <a:latin typeface="Symbol" charset="2"/>
                <a:cs typeface="Symbol" charset="2"/>
              </a:rPr>
              <a:t>y</a:t>
            </a:r>
            <a:r>
              <a:rPr lang="en-GB" sz="1800" i="1" noProof="0" dirty="0" err="1">
                <a:solidFill>
                  <a:srgbClr val="FF0000"/>
                </a:solidFill>
              </a:rPr>
              <a:t>;</a:t>
            </a:r>
            <a:r>
              <a:rPr lang="en-GB" sz="1800" i="1" noProof="0" dirty="0" err="1">
                <a:solidFill>
                  <a:srgbClr val="FF0000"/>
                </a:solidFill>
                <a:latin typeface="Symbol" charset="2"/>
                <a:cs typeface="Symbol" charset="2"/>
              </a:rPr>
              <a:t>l</a:t>
            </a:r>
            <a:r>
              <a:rPr lang="en-GB" sz="1800" i="1" noProof="0" dirty="0">
                <a:solidFill>
                  <a:srgbClr val="FF0000"/>
                </a:solidFill>
              </a:rPr>
              <a:t>)</a:t>
            </a:r>
            <a:r>
              <a:rPr lang="en-GB" sz="1800" noProof="0" dirty="0"/>
              <a:t>. It defines the distribution of the diffuse flow, per unit of incident flow and per unit volume:</a:t>
            </a:r>
          </a:p>
          <a:p>
            <a:pPr marL="0" indent="0">
              <a:buNone/>
            </a:pPr>
            <a:r>
              <a:rPr lang="en-GB" sz="1800" noProof="0" dirty="0"/>
              <a:t>                                                                                                                                                                                                         	                               														        	where </a:t>
            </a:r>
            <a:r>
              <a:rPr lang="en-GB" sz="1800" i="1" noProof="0" dirty="0">
                <a:solidFill>
                  <a:srgbClr val="FF0000"/>
                </a:solidFill>
                <a:latin typeface="Times"/>
                <a:cs typeface="Times"/>
              </a:rPr>
              <a:t>I</a:t>
            </a:r>
            <a:r>
              <a:rPr lang="en-GB" sz="1800" i="1" baseline="-25000" noProof="0" dirty="0">
                <a:solidFill>
                  <a:srgbClr val="FF0000"/>
                </a:solidFill>
                <a:latin typeface="+mj-lt"/>
                <a:cs typeface="Times"/>
              </a:rPr>
              <a:t>s</a:t>
            </a:r>
            <a:r>
              <a:rPr lang="en-GB" sz="1800" i="1" noProof="0" dirty="0">
                <a:solidFill>
                  <a:srgbClr val="FF0000"/>
                </a:solidFill>
              </a:rPr>
              <a:t>(</a:t>
            </a:r>
            <a:r>
              <a:rPr lang="en-GB" sz="1800" i="1" noProof="0" dirty="0" err="1">
                <a:solidFill>
                  <a:srgbClr val="FF0000"/>
                </a:solidFill>
                <a:latin typeface="Symbol" charset="2"/>
                <a:cs typeface="Symbol" charset="2"/>
              </a:rPr>
              <a:t>y</a:t>
            </a:r>
            <a:r>
              <a:rPr lang="en-GB" sz="1800" i="1" noProof="0" dirty="0" err="1">
                <a:solidFill>
                  <a:srgbClr val="FF0000"/>
                </a:solidFill>
              </a:rPr>
              <a:t>;</a:t>
            </a:r>
            <a:r>
              <a:rPr lang="en-GB" sz="1800" i="1" noProof="0" dirty="0" err="1">
                <a:solidFill>
                  <a:srgbClr val="FF0000"/>
                </a:solidFill>
                <a:latin typeface="Symbol" charset="2"/>
                <a:cs typeface="Symbol" charset="2"/>
              </a:rPr>
              <a:t>l</a:t>
            </a:r>
            <a:r>
              <a:rPr lang="en-GB" sz="1800" i="1" noProof="0" dirty="0">
                <a:solidFill>
                  <a:srgbClr val="FF0000"/>
                </a:solidFill>
                <a:latin typeface="Symbol" charset="2"/>
                <a:cs typeface="Symbol" charset="2"/>
              </a:rPr>
              <a:t>) </a:t>
            </a:r>
            <a:r>
              <a:rPr lang="en-GB" sz="1800" noProof="0" dirty="0"/>
              <a:t>is the intensity of the diffuse flow of an angle </a:t>
            </a:r>
            <a:r>
              <a:rPr lang="en-GB" sz="1800" i="1" noProof="0" dirty="0">
                <a:solidFill>
                  <a:srgbClr val="FF0000"/>
                </a:solidFill>
                <a:latin typeface="Symbol" charset="2"/>
                <a:cs typeface="Symbol" charset="2"/>
              </a:rPr>
              <a:t>y</a:t>
            </a:r>
            <a:r>
              <a:rPr lang="en-GB" sz="1800" noProof="0" dirty="0"/>
              <a:t> crossing the </a:t>
            </a:r>
            <a:r>
              <a:rPr lang="en-GB" sz="1800" noProof="0" dirty="0">
                <a:solidFill>
                  <a:srgbClr val="FF0000"/>
                </a:solidFill>
                <a:latin typeface="Symbol" pitchFamily="2" charset="2"/>
              </a:rPr>
              <a:t>D</a:t>
            </a:r>
            <a:r>
              <a:rPr lang="en-GB" sz="1800" noProof="0" dirty="0">
                <a:solidFill>
                  <a:srgbClr val="FF0000"/>
                </a:solidFill>
              </a:rPr>
              <a:t>V</a:t>
            </a:r>
            <a:r>
              <a:rPr lang="en-GB" sz="1800" noProof="0" dirty="0"/>
              <a:t> volume of   	water, and </a:t>
            </a:r>
            <a:r>
              <a:rPr lang="en-GB" sz="1800" i="1" noProof="0" dirty="0">
                <a:solidFill>
                  <a:srgbClr val="FF0000"/>
                </a:solidFill>
                <a:latin typeface="Times"/>
                <a:cs typeface="Times"/>
              </a:rPr>
              <a:t>E</a:t>
            </a:r>
            <a:r>
              <a:rPr lang="en-GB" sz="1800" i="1" baseline="-25000" noProof="0" dirty="0">
                <a:solidFill>
                  <a:srgbClr val="FF0000"/>
                </a:solidFill>
                <a:cs typeface="Times"/>
              </a:rPr>
              <a:t>i</a:t>
            </a:r>
            <a:r>
              <a:rPr lang="en-GB" sz="1800" i="1" noProof="0" dirty="0">
                <a:solidFill>
                  <a:srgbClr val="FF0000"/>
                </a:solidFill>
              </a:rPr>
              <a:t>(</a:t>
            </a:r>
            <a:r>
              <a:rPr lang="en-GB" sz="1800" i="1" noProof="0" dirty="0">
                <a:solidFill>
                  <a:srgbClr val="FF0000"/>
                </a:solidFill>
                <a:latin typeface="Symbol" charset="2"/>
                <a:cs typeface="Symbol" charset="2"/>
              </a:rPr>
              <a:t>l)</a:t>
            </a:r>
            <a:r>
              <a:rPr lang="en-GB" sz="1800" noProof="0" dirty="0"/>
              <a:t> it is the incident energy.</a:t>
            </a:r>
          </a:p>
          <a:p>
            <a:endParaRPr lang="en-GB" sz="1800" noProof="0" dirty="0"/>
          </a:p>
        </p:txBody>
      </p:sp>
      <p:graphicFrame>
        <p:nvGraphicFramePr>
          <p:cNvPr id="3" name="Object 2"/>
          <p:cNvGraphicFramePr>
            <a:graphicFrameLocks noChangeAspect="1"/>
          </p:cNvGraphicFramePr>
          <p:nvPr>
            <p:extLst>
              <p:ext uri="{D42A27DB-BD31-4B8C-83A1-F6EECF244321}">
                <p14:modId xmlns:p14="http://schemas.microsoft.com/office/powerpoint/2010/main" val="4241904507"/>
              </p:ext>
            </p:extLst>
          </p:nvPr>
        </p:nvGraphicFramePr>
        <p:xfrm>
          <a:off x="4471161" y="4918660"/>
          <a:ext cx="2531035" cy="711200"/>
        </p:xfrm>
        <a:graphic>
          <a:graphicData uri="http://schemas.openxmlformats.org/presentationml/2006/ole">
            <mc:AlternateContent xmlns:mc="http://schemas.openxmlformats.org/markup-compatibility/2006">
              <mc:Choice xmlns:v="urn:schemas-microsoft-com:vml" Requires="v">
                <p:oleObj name="Equation" r:id="rId2" imgW="1536700" imgH="431800" progId="Equation.3">
                  <p:embed/>
                </p:oleObj>
              </mc:Choice>
              <mc:Fallback>
                <p:oleObj name="Equation" r:id="rId2" imgW="1536700" imgH="431800" progId="Equation.3">
                  <p:embed/>
                  <p:pic>
                    <p:nvPicPr>
                      <p:cNvPr id="0" name=""/>
                      <p:cNvPicPr/>
                      <p:nvPr/>
                    </p:nvPicPr>
                    <p:blipFill>
                      <a:blip r:embed="rId3"/>
                      <a:stretch>
                        <a:fillRect/>
                      </a:stretch>
                    </p:blipFill>
                    <p:spPr>
                      <a:xfrm>
                        <a:off x="4471161" y="4918660"/>
                        <a:ext cx="2531035" cy="711200"/>
                      </a:xfrm>
                      <a:prstGeom prst="rect">
                        <a:avLst/>
                      </a:prstGeom>
                    </p:spPr>
                  </p:pic>
                </p:oleObj>
              </mc:Fallback>
            </mc:AlternateContent>
          </a:graphicData>
        </a:graphic>
      </p:graphicFrame>
    </p:spTree>
    <p:extLst>
      <p:ext uri="{BB962C8B-B14F-4D97-AF65-F5344CB8AC3E}">
        <p14:creationId xmlns:p14="http://schemas.microsoft.com/office/powerpoint/2010/main" val="3049590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Diffusion processes in water</a:t>
            </a:r>
            <a:r>
              <a:rPr lang="it-IT" dirty="0"/>
              <a:t> (2)</a:t>
            </a:r>
          </a:p>
        </p:txBody>
      </p:sp>
      <p:sp>
        <p:nvSpPr>
          <p:cNvPr id="4" name="Date Placeholder 3"/>
          <p:cNvSpPr>
            <a:spLocks noGrp="1"/>
          </p:cNvSpPr>
          <p:nvPr>
            <p:ph type="dt" sz="half" idx="10"/>
          </p:nvPr>
        </p:nvSpPr>
        <p:spPr/>
        <p:txBody>
          <a:bodyPr/>
          <a:lstStyle/>
          <a:p>
            <a:r>
              <a:rPr lang="it-IT"/>
              <a:t>Antonio Capone</a:t>
            </a:r>
            <a:endParaRPr lang="en-US" dirty="0"/>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endParaRPr lang="en-US" dirty="0"/>
          </a:p>
        </p:txBody>
      </p:sp>
      <p:sp>
        <p:nvSpPr>
          <p:cNvPr id="6" name="Slide Number Placeholder 5"/>
          <p:cNvSpPr>
            <a:spLocks noGrp="1"/>
          </p:cNvSpPr>
          <p:nvPr>
            <p:ph type="sldNum" sz="quarter" idx="12"/>
          </p:nvPr>
        </p:nvSpPr>
        <p:spPr/>
        <p:txBody>
          <a:bodyPr/>
          <a:lstStyle/>
          <a:p>
            <a:fld id="{C3647C0D-D355-C242-A9DD-A742385130A6}" type="slidenum">
              <a:rPr lang="en-US" smtClean="0"/>
              <a:t>15</a:t>
            </a:fld>
            <a:endParaRPr lang="en-US"/>
          </a:p>
        </p:txBody>
      </p:sp>
      <p:sp>
        <p:nvSpPr>
          <p:cNvPr id="8" name="Content Placeholder 2"/>
          <p:cNvSpPr>
            <a:spLocks noGrp="1"/>
          </p:cNvSpPr>
          <p:nvPr>
            <p:ph idx="1"/>
          </p:nvPr>
        </p:nvSpPr>
        <p:spPr>
          <a:xfrm>
            <a:off x="260350" y="552668"/>
            <a:ext cx="8624343" cy="5896088"/>
          </a:xfrm>
        </p:spPr>
        <p:txBody>
          <a:bodyPr>
            <a:noAutofit/>
          </a:bodyPr>
          <a:lstStyle/>
          <a:p>
            <a:r>
              <a:rPr lang="en-GB" sz="1800" b="1" i="1" noProof="0" dirty="0">
                <a:solidFill>
                  <a:srgbClr val="C00000"/>
                </a:solidFill>
              </a:rPr>
              <a:t>Rayleigh</a:t>
            </a:r>
            <a:r>
              <a:rPr lang="en-GB" sz="1800" b="1" noProof="0" dirty="0">
                <a:solidFill>
                  <a:srgbClr val="C00000"/>
                </a:solidFill>
              </a:rPr>
              <a:t> diffusion</a:t>
            </a:r>
            <a:r>
              <a:rPr lang="en-GB" sz="1800" noProof="0" dirty="0"/>
              <a:t> is characterized by a volume diffusion function expressed by law:</a:t>
            </a:r>
          </a:p>
          <a:p>
            <a:endParaRPr lang="en-GB" sz="1800" noProof="0" dirty="0"/>
          </a:p>
          <a:p>
            <a:endParaRPr lang="en-GB" sz="1800" noProof="0" dirty="0"/>
          </a:p>
          <a:p>
            <a:r>
              <a:rPr lang="en-GB" sz="1800" noProof="0" dirty="0"/>
              <a:t>The phase volume diffusion function is also defined, as:                              which in the case of </a:t>
            </a:r>
            <a:r>
              <a:rPr lang="en-GB" sz="1800" b="1" i="1" noProof="0" dirty="0">
                <a:solidFill>
                  <a:srgbClr val="C00000"/>
                </a:solidFill>
              </a:rPr>
              <a:t>Rayleigh</a:t>
            </a:r>
            <a:r>
              <a:rPr lang="en-GB" sz="1800" b="1" noProof="0" dirty="0">
                <a:solidFill>
                  <a:srgbClr val="C00000"/>
                </a:solidFill>
              </a:rPr>
              <a:t> </a:t>
            </a:r>
            <a:r>
              <a:rPr lang="en-GB" sz="1800" b="1" i="1" noProof="0" dirty="0">
                <a:solidFill>
                  <a:srgbClr val="C00000"/>
                </a:solidFill>
              </a:rPr>
              <a:t>diffusion</a:t>
            </a:r>
            <a:r>
              <a:rPr lang="en-GB" sz="1800" b="1" noProof="0" dirty="0">
                <a:solidFill>
                  <a:srgbClr val="C00000"/>
                </a:solidFill>
              </a:rPr>
              <a:t> </a:t>
            </a:r>
            <a:r>
              <a:rPr lang="en-GB" sz="1800" noProof="0" dirty="0"/>
              <a:t>in water takes the expression:</a:t>
            </a:r>
          </a:p>
          <a:p>
            <a:pPr marL="0" indent="0">
              <a:buNone/>
            </a:pPr>
            <a:endParaRPr lang="en-GB" sz="1800" noProof="0" dirty="0"/>
          </a:p>
          <a:p>
            <a:r>
              <a:rPr lang="en-GB" sz="1800" noProof="0" dirty="0"/>
              <a:t>A diffuse photon "Rayleigh" therefore has an angular distribution with a forward-backward symmetry (the average angle of scattering is zero) and has a low probability of continuing to propagate at a small angle with respect to the initial direction.</a:t>
            </a:r>
          </a:p>
          <a:p>
            <a:r>
              <a:rPr lang="en-GB" sz="1800" noProof="0" dirty="0"/>
              <a:t>In the case of </a:t>
            </a:r>
            <a:r>
              <a:rPr lang="en-GB" sz="1800" b="1" i="1" noProof="0" dirty="0">
                <a:solidFill>
                  <a:srgbClr val="C00000"/>
                </a:solidFill>
              </a:rPr>
              <a:t>Mie diffusion</a:t>
            </a:r>
            <a:r>
              <a:rPr lang="en-GB" sz="1800" noProof="0" dirty="0"/>
              <a:t>, the angular distribution function is well approximated by the </a:t>
            </a:r>
            <a:r>
              <a:rPr lang="en-GB" sz="1800" noProof="0" dirty="0" err="1"/>
              <a:t>Henyey</a:t>
            </a:r>
            <a:r>
              <a:rPr lang="en-GB" sz="1800" noProof="0" dirty="0"/>
              <a:t>–Greenstein function:</a:t>
            </a:r>
          </a:p>
          <a:p>
            <a:pPr marL="0" indent="0">
              <a:buNone/>
            </a:pPr>
            <a:endParaRPr lang="en-GB" sz="1800" noProof="0" dirty="0"/>
          </a:p>
          <a:p>
            <a:pPr marL="0" indent="0">
              <a:buNone/>
            </a:pPr>
            <a:endParaRPr lang="en-GB" sz="1800" noProof="0" dirty="0"/>
          </a:p>
          <a:p>
            <a:pPr marL="400050" lvl="1" indent="0">
              <a:buNone/>
            </a:pPr>
            <a:r>
              <a:rPr lang="en-GB" sz="1800" noProof="0" dirty="0">
                <a:solidFill>
                  <a:srgbClr val="000090"/>
                </a:solidFill>
              </a:rPr>
              <a:t>where </a:t>
            </a:r>
            <a:r>
              <a:rPr lang="en-GB" sz="1800" i="1" noProof="0" dirty="0">
                <a:solidFill>
                  <a:srgbClr val="FF0000"/>
                </a:solidFill>
              </a:rPr>
              <a:t>&lt;cos</a:t>
            </a:r>
            <a:r>
              <a:rPr lang="en-GB" sz="1800" i="1" noProof="0" dirty="0">
                <a:solidFill>
                  <a:srgbClr val="FF0000"/>
                </a:solidFill>
                <a:latin typeface="Symbol" charset="2"/>
                <a:cs typeface="Symbol" charset="2"/>
              </a:rPr>
              <a:t>y</a:t>
            </a:r>
            <a:r>
              <a:rPr lang="en-GB" sz="1800" i="1" noProof="0" dirty="0">
                <a:solidFill>
                  <a:srgbClr val="FF0000"/>
                </a:solidFill>
              </a:rPr>
              <a:t>&gt;</a:t>
            </a:r>
            <a:r>
              <a:rPr lang="en-GB" sz="1800" i="1" noProof="0" dirty="0">
                <a:solidFill>
                  <a:srgbClr val="000090"/>
                </a:solidFill>
              </a:rPr>
              <a:t> </a:t>
            </a:r>
            <a:r>
              <a:rPr lang="en-GB" sz="1800" noProof="0" dirty="0">
                <a:solidFill>
                  <a:srgbClr val="000090"/>
                </a:solidFill>
              </a:rPr>
              <a:t>It is the average angle of diffusion that in the ocean (at great depths) takes on a </a:t>
            </a:r>
            <a:r>
              <a:rPr lang="en-GB" sz="1800" b="1" noProof="0" dirty="0">
                <a:solidFill>
                  <a:srgbClr val="C00000"/>
                </a:solidFill>
              </a:rPr>
              <a:t>value between 0.9 and 0.995</a:t>
            </a:r>
            <a:r>
              <a:rPr lang="en-GB" sz="1800" noProof="0" dirty="0">
                <a:solidFill>
                  <a:srgbClr val="000090"/>
                </a:solidFill>
              </a:rPr>
              <a:t>. It is the classic value that must be measured </a:t>
            </a:r>
            <a:r>
              <a:rPr lang="en-GB" sz="1800" b="1" noProof="0" dirty="0">
                <a:solidFill>
                  <a:srgbClr val="FF0000"/>
                </a:solidFill>
              </a:rPr>
              <a:t>in situ.</a:t>
            </a:r>
          </a:p>
          <a:p>
            <a:pPr marL="285750"/>
            <a:r>
              <a:rPr lang="en-GB" sz="2000" b="1" noProof="0" dirty="0">
                <a:solidFill>
                  <a:srgbClr val="C00000"/>
                </a:solidFill>
              </a:rPr>
              <a:t>In the case of </a:t>
            </a:r>
            <a:r>
              <a:rPr lang="en-GB" sz="2000" b="1" i="1" noProof="0" dirty="0">
                <a:solidFill>
                  <a:srgbClr val="C00000"/>
                </a:solidFill>
              </a:rPr>
              <a:t>Mie scattering</a:t>
            </a:r>
            <a:r>
              <a:rPr lang="en-GB" sz="2000" b="1" noProof="0" dirty="0">
                <a:solidFill>
                  <a:srgbClr val="C00000"/>
                </a:solidFill>
              </a:rPr>
              <a:t>, </a:t>
            </a:r>
            <a:r>
              <a:rPr lang="en-GB" sz="1800" dirty="0"/>
              <a:t> i.e. diffusion on particulate, </a:t>
            </a:r>
            <a:r>
              <a:rPr lang="en-GB" sz="2000" b="1" noProof="0" dirty="0">
                <a:solidFill>
                  <a:srgbClr val="C00000"/>
                </a:solidFill>
              </a:rPr>
              <a:t>the angular distribution of the scattered photons shows an evident forward peak</a:t>
            </a:r>
            <a:r>
              <a:rPr lang="en-GB" sz="2000" noProof="0" dirty="0">
                <a:cs typeface="Symbol" charset="2"/>
              </a:rPr>
              <a:t>.</a:t>
            </a:r>
            <a:endParaRPr lang="en-GB" sz="2000" noProof="0" dirty="0"/>
          </a:p>
          <a:p>
            <a:pPr marL="285750"/>
            <a:endParaRPr lang="en-GB" sz="2200" noProof="0" dirty="0"/>
          </a:p>
          <a:p>
            <a:endParaRPr lang="en-GB" sz="1800" noProof="0" dirty="0"/>
          </a:p>
        </p:txBody>
      </p:sp>
      <p:graphicFrame>
        <p:nvGraphicFramePr>
          <p:cNvPr id="7" name="Object 6"/>
          <p:cNvGraphicFramePr>
            <a:graphicFrameLocks noChangeAspect="1"/>
          </p:cNvGraphicFramePr>
          <p:nvPr>
            <p:extLst>
              <p:ext uri="{D42A27DB-BD31-4B8C-83A1-F6EECF244321}">
                <p14:modId xmlns:p14="http://schemas.microsoft.com/office/powerpoint/2010/main" val="3235331914"/>
              </p:ext>
            </p:extLst>
          </p:nvPr>
        </p:nvGraphicFramePr>
        <p:xfrm>
          <a:off x="2698749" y="842654"/>
          <a:ext cx="4056421" cy="781050"/>
        </p:xfrm>
        <a:graphic>
          <a:graphicData uri="http://schemas.openxmlformats.org/presentationml/2006/ole">
            <mc:AlternateContent xmlns:mc="http://schemas.openxmlformats.org/markup-compatibility/2006">
              <mc:Choice xmlns:v="urn:schemas-microsoft-com:vml" Requires="v">
                <p:oleObj name="Equation" r:id="rId2" imgW="2044700" imgH="393700" progId="Equation.3">
                  <p:embed/>
                </p:oleObj>
              </mc:Choice>
              <mc:Fallback>
                <p:oleObj name="Equation" r:id="rId2" imgW="2044700" imgH="393700" progId="Equation.3">
                  <p:embed/>
                  <p:pic>
                    <p:nvPicPr>
                      <p:cNvPr id="0" name=""/>
                      <p:cNvPicPr/>
                      <p:nvPr/>
                    </p:nvPicPr>
                    <p:blipFill>
                      <a:blip r:embed="rId3"/>
                      <a:stretch>
                        <a:fillRect/>
                      </a:stretch>
                    </p:blipFill>
                    <p:spPr>
                      <a:xfrm>
                        <a:off x="2698749" y="842654"/>
                        <a:ext cx="4056421" cy="78105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511403144"/>
              </p:ext>
            </p:extLst>
          </p:nvPr>
        </p:nvGraphicFramePr>
        <p:xfrm>
          <a:off x="5919852" y="1508742"/>
          <a:ext cx="1339850" cy="574675"/>
        </p:xfrm>
        <a:graphic>
          <a:graphicData uri="http://schemas.openxmlformats.org/presentationml/2006/ole">
            <mc:AlternateContent xmlns:mc="http://schemas.openxmlformats.org/markup-compatibility/2006">
              <mc:Choice xmlns:v="urn:schemas-microsoft-com:vml" Requires="v">
                <p:oleObj name="Equation" r:id="rId4" imgW="977900" imgH="419100" progId="Equation.3">
                  <p:embed/>
                </p:oleObj>
              </mc:Choice>
              <mc:Fallback>
                <p:oleObj name="Equation" r:id="rId4" imgW="977900" imgH="419100" progId="Equation.3">
                  <p:embed/>
                  <p:pic>
                    <p:nvPicPr>
                      <p:cNvPr id="0" name=""/>
                      <p:cNvPicPr/>
                      <p:nvPr/>
                    </p:nvPicPr>
                    <p:blipFill>
                      <a:blip r:embed="rId5"/>
                      <a:stretch>
                        <a:fillRect/>
                      </a:stretch>
                    </p:blipFill>
                    <p:spPr>
                      <a:xfrm>
                        <a:off x="5919852" y="1508742"/>
                        <a:ext cx="1339850" cy="574675"/>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739247473"/>
              </p:ext>
            </p:extLst>
          </p:nvPr>
        </p:nvGraphicFramePr>
        <p:xfrm>
          <a:off x="2698749" y="2101850"/>
          <a:ext cx="3891547" cy="450850"/>
        </p:xfrm>
        <a:graphic>
          <a:graphicData uri="http://schemas.openxmlformats.org/presentationml/2006/ole">
            <mc:AlternateContent xmlns:mc="http://schemas.openxmlformats.org/markup-compatibility/2006">
              <mc:Choice xmlns:v="urn:schemas-microsoft-com:vml" Requires="v">
                <p:oleObj name="Equation" r:id="rId6" imgW="2082800" imgH="241300" progId="Equation.3">
                  <p:embed/>
                </p:oleObj>
              </mc:Choice>
              <mc:Fallback>
                <p:oleObj name="Equation" r:id="rId6" imgW="2082800" imgH="241300" progId="Equation.3">
                  <p:embed/>
                  <p:pic>
                    <p:nvPicPr>
                      <p:cNvPr id="0" name=""/>
                      <p:cNvPicPr/>
                      <p:nvPr/>
                    </p:nvPicPr>
                    <p:blipFill>
                      <a:blip r:embed="rId7"/>
                      <a:stretch>
                        <a:fillRect/>
                      </a:stretch>
                    </p:blipFill>
                    <p:spPr>
                      <a:xfrm>
                        <a:off x="2698749" y="2101850"/>
                        <a:ext cx="3891547" cy="45085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325922312"/>
              </p:ext>
            </p:extLst>
          </p:nvPr>
        </p:nvGraphicFramePr>
        <p:xfrm>
          <a:off x="2723133" y="3828016"/>
          <a:ext cx="4447830" cy="812212"/>
        </p:xfrm>
        <a:graphic>
          <a:graphicData uri="http://schemas.openxmlformats.org/presentationml/2006/ole">
            <mc:AlternateContent xmlns:mc="http://schemas.openxmlformats.org/markup-compatibility/2006">
              <mc:Choice xmlns:v="urn:schemas-microsoft-com:vml" Requires="v">
                <p:oleObj name="Equation" r:id="rId8" imgW="2921000" imgH="533400" progId="Equation.3">
                  <p:embed/>
                </p:oleObj>
              </mc:Choice>
              <mc:Fallback>
                <p:oleObj name="Equation" r:id="rId8" imgW="2921000" imgH="533400" progId="Equation.3">
                  <p:embed/>
                  <p:pic>
                    <p:nvPicPr>
                      <p:cNvPr id="0" name=""/>
                      <p:cNvPicPr/>
                      <p:nvPr/>
                    </p:nvPicPr>
                    <p:blipFill>
                      <a:blip r:embed="rId9"/>
                      <a:stretch>
                        <a:fillRect/>
                      </a:stretch>
                    </p:blipFill>
                    <p:spPr>
                      <a:xfrm>
                        <a:off x="2723133" y="3828016"/>
                        <a:ext cx="4447830" cy="812212"/>
                      </a:xfrm>
                      <a:prstGeom prst="rect">
                        <a:avLst/>
                      </a:prstGeom>
                    </p:spPr>
                  </p:pic>
                </p:oleObj>
              </mc:Fallback>
            </mc:AlternateContent>
          </a:graphicData>
        </a:graphic>
      </p:graphicFrame>
    </p:spTree>
    <p:extLst>
      <p:ext uri="{BB962C8B-B14F-4D97-AF65-F5344CB8AC3E}">
        <p14:creationId xmlns:p14="http://schemas.microsoft.com/office/powerpoint/2010/main" val="2949568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Angular distributions by diffusion </a:t>
            </a:r>
            <a:r>
              <a:rPr lang="it-IT" sz="3200" i="1" dirty="0"/>
              <a:t>Rayleigh </a:t>
            </a:r>
            <a:r>
              <a:rPr lang="en-US" sz="3200" dirty="0"/>
              <a:t>and </a:t>
            </a:r>
            <a:r>
              <a:rPr lang="en-US" sz="3200" i="1" dirty="0"/>
              <a:t>Mie</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16</a:t>
            </a:fld>
            <a:endParaRPr lang="en-US"/>
          </a:p>
        </p:txBody>
      </p:sp>
      <p:pic>
        <p:nvPicPr>
          <p:cNvPr id="8" name="Picture 7"/>
          <p:cNvPicPr>
            <a:picLocks noChangeAspect="1"/>
          </p:cNvPicPr>
          <p:nvPr/>
        </p:nvPicPr>
        <p:blipFill>
          <a:blip r:embed="rId2"/>
          <a:stretch>
            <a:fillRect/>
          </a:stretch>
        </p:blipFill>
        <p:spPr>
          <a:xfrm>
            <a:off x="495300" y="2082800"/>
            <a:ext cx="4070350" cy="2692400"/>
          </a:xfrm>
          <a:prstGeom prst="rect">
            <a:avLst/>
          </a:prstGeom>
        </p:spPr>
      </p:pic>
      <p:sp>
        <p:nvSpPr>
          <p:cNvPr id="10" name="Rectangle 9"/>
          <p:cNvSpPr/>
          <p:nvPr/>
        </p:nvSpPr>
        <p:spPr>
          <a:xfrm>
            <a:off x="2260775" y="4844534"/>
            <a:ext cx="2304875" cy="369332"/>
          </a:xfrm>
          <a:prstGeom prst="rect">
            <a:avLst/>
          </a:prstGeom>
        </p:spPr>
        <p:txBody>
          <a:bodyPr wrap="none">
            <a:spAutoFit/>
          </a:bodyPr>
          <a:lstStyle/>
          <a:p>
            <a:r>
              <a:rPr lang="it-IT" dirty="0">
                <a:latin typeface="Symbol" charset="2"/>
                <a:cs typeface="Symbol" charset="2"/>
              </a:rPr>
              <a:t>y</a:t>
            </a:r>
            <a:r>
              <a:rPr lang="it-IT" dirty="0"/>
              <a:t>=angolo di diffusione </a:t>
            </a:r>
          </a:p>
        </p:txBody>
      </p:sp>
      <p:sp>
        <p:nvSpPr>
          <p:cNvPr id="12" name="Rectangle 11"/>
          <p:cNvSpPr/>
          <p:nvPr/>
        </p:nvSpPr>
        <p:spPr>
          <a:xfrm>
            <a:off x="745442" y="2126734"/>
            <a:ext cx="998315" cy="369332"/>
          </a:xfrm>
          <a:prstGeom prst="rect">
            <a:avLst/>
          </a:prstGeom>
        </p:spPr>
        <p:txBody>
          <a:bodyPr wrap="none">
            <a:spAutoFit/>
          </a:bodyPr>
          <a:lstStyle/>
          <a:p>
            <a:r>
              <a:rPr lang="it-IT" i="1" dirty="0" err="1"/>
              <a:t>Rayleigh</a:t>
            </a:r>
            <a:endParaRPr lang="en-US" dirty="0"/>
          </a:p>
        </p:txBody>
      </p:sp>
      <p:sp>
        <p:nvSpPr>
          <p:cNvPr id="13" name="Rectangle 12"/>
          <p:cNvSpPr/>
          <p:nvPr/>
        </p:nvSpPr>
        <p:spPr>
          <a:xfrm>
            <a:off x="5012642" y="2146300"/>
            <a:ext cx="558065" cy="369332"/>
          </a:xfrm>
          <a:prstGeom prst="rect">
            <a:avLst/>
          </a:prstGeom>
        </p:spPr>
        <p:txBody>
          <a:bodyPr wrap="none">
            <a:spAutoFit/>
          </a:bodyPr>
          <a:lstStyle/>
          <a:p>
            <a:r>
              <a:rPr lang="it-IT" i="1" dirty="0"/>
              <a:t>Mie</a:t>
            </a:r>
            <a:endParaRPr lang="en-US" dirty="0"/>
          </a:p>
        </p:txBody>
      </p:sp>
      <p:graphicFrame>
        <p:nvGraphicFramePr>
          <p:cNvPr id="14" name="Object 13"/>
          <p:cNvGraphicFramePr>
            <a:graphicFrameLocks noChangeAspect="1"/>
          </p:cNvGraphicFramePr>
          <p:nvPr>
            <p:extLst>
              <p:ext uri="{D42A27DB-BD31-4B8C-83A1-F6EECF244321}">
                <p14:modId xmlns:p14="http://schemas.microsoft.com/office/powerpoint/2010/main" val="2865543548"/>
              </p:ext>
            </p:extLst>
          </p:nvPr>
        </p:nvGraphicFramePr>
        <p:xfrm>
          <a:off x="829175" y="3993878"/>
          <a:ext cx="3565025" cy="413021"/>
        </p:xfrm>
        <a:graphic>
          <a:graphicData uri="http://schemas.openxmlformats.org/presentationml/2006/ole">
            <mc:AlternateContent xmlns:mc="http://schemas.openxmlformats.org/markup-compatibility/2006">
              <mc:Choice xmlns:v="urn:schemas-microsoft-com:vml" Requires="v">
                <p:oleObj name="Equation" r:id="rId3" imgW="2082800" imgH="241300" progId="Equation.3">
                  <p:embed/>
                </p:oleObj>
              </mc:Choice>
              <mc:Fallback>
                <p:oleObj name="Equation" r:id="rId3" imgW="2082800" imgH="241300" progId="Equation.3">
                  <p:embed/>
                  <p:pic>
                    <p:nvPicPr>
                      <p:cNvPr id="0" name=""/>
                      <p:cNvPicPr/>
                      <p:nvPr/>
                    </p:nvPicPr>
                    <p:blipFill>
                      <a:blip r:embed="rId4"/>
                      <a:stretch>
                        <a:fillRect/>
                      </a:stretch>
                    </p:blipFill>
                    <p:spPr>
                      <a:xfrm>
                        <a:off x="829175" y="3993878"/>
                        <a:ext cx="3565025" cy="413021"/>
                      </a:xfrm>
                      <a:prstGeom prst="rect">
                        <a:avLst/>
                      </a:prstGeom>
                    </p:spPr>
                  </p:pic>
                </p:oleObj>
              </mc:Fallback>
            </mc:AlternateContent>
          </a:graphicData>
        </a:graphic>
      </p:graphicFrame>
      <p:sp>
        <p:nvSpPr>
          <p:cNvPr id="15" name="Rectangle 14"/>
          <p:cNvSpPr/>
          <p:nvPr/>
        </p:nvSpPr>
        <p:spPr>
          <a:xfrm>
            <a:off x="6508925" y="4844534"/>
            <a:ext cx="2304875" cy="369332"/>
          </a:xfrm>
          <a:prstGeom prst="rect">
            <a:avLst/>
          </a:prstGeom>
        </p:spPr>
        <p:txBody>
          <a:bodyPr wrap="none">
            <a:spAutoFit/>
          </a:bodyPr>
          <a:lstStyle/>
          <a:p>
            <a:r>
              <a:rPr lang="it-IT" dirty="0">
                <a:latin typeface="Symbol" charset="2"/>
                <a:cs typeface="Symbol" charset="2"/>
              </a:rPr>
              <a:t>y</a:t>
            </a:r>
            <a:r>
              <a:rPr lang="it-IT" dirty="0"/>
              <a:t>=angolo di diffusione </a:t>
            </a:r>
          </a:p>
        </p:txBody>
      </p:sp>
      <p:graphicFrame>
        <p:nvGraphicFramePr>
          <p:cNvPr id="16" name="Object 15"/>
          <p:cNvGraphicFramePr>
            <a:graphicFrameLocks noChangeAspect="1"/>
          </p:cNvGraphicFramePr>
          <p:nvPr>
            <p:extLst>
              <p:ext uri="{D42A27DB-BD31-4B8C-83A1-F6EECF244321}">
                <p14:modId xmlns:p14="http://schemas.microsoft.com/office/powerpoint/2010/main" val="506875699"/>
              </p:ext>
            </p:extLst>
          </p:nvPr>
        </p:nvGraphicFramePr>
        <p:xfrm>
          <a:off x="4851400" y="1274294"/>
          <a:ext cx="3867930" cy="706317"/>
        </p:xfrm>
        <a:graphic>
          <a:graphicData uri="http://schemas.openxmlformats.org/presentationml/2006/ole">
            <mc:AlternateContent xmlns:mc="http://schemas.openxmlformats.org/markup-compatibility/2006">
              <mc:Choice xmlns:v="urn:schemas-microsoft-com:vml" Requires="v">
                <p:oleObj name="Equation" r:id="rId5" imgW="2921000" imgH="533400" progId="Equation.3">
                  <p:embed/>
                </p:oleObj>
              </mc:Choice>
              <mc:Fallback>
                <p:oleObj name="Equation" r:id="rId5" imgW="2921000" imgH="533400" progId="Equation.3">
                  <p:embed/>
                  <p:pic>
                    <p:nvPicPr>
                      <p:cNvPr id="0" name=""/>
                      <p:cNvPicPr/>
                      <p:nvPr/>
                    </p:nvPicPr>
                    <p:blipFill>
                      <a:blip r:embed="rId6"/>
                      <a:stretch>
                        <a:fillRect/>
                      </a:stretch>
                    </p:blipFill>
                    <p:spPr>
                      <a:xfrm>
                        <a:off x="4851400" y="1274294"/>
                        <a:ext cx="3867930" cy="706317"/>
                      </a:xfrm>
                      <a:prstGeom prst="rect">
                        <a:avLst/>
                      </a:prstGeom>
                    </p:spPr>
                  </p:pic>
                </p:oleObj>
              </mc:Fallback>
            </mc:AlternateContent>
          </a:graphicData>
        </a:graphic>
      </p:graphicFrame>
      <p:pic>
        <p:nvPicPr>
          <p:cNvPr id="18" name="Picture 17"/>
          <p:cNvPicPr>
            <a:picLocks noChangeAspect="1"/>
          </p:cNvPicPr>
          <p:nvPr/>
        </p:nvPicPr>
        <p:blipFill>
          <a:blip r:embed="rId7"/>
          <a:stretch>
            <a:fillRect/>
          </a:stretch>
        </p:blipFill>
        <p:spPr>
          <a:xfrm>
            <a:off x="4699780" y="2082800"/>
            <a:ext cx="4070350" cy="2692400"/>
          </a:xfrm>
          <a:prstGeom prst="rect">
            <a:avLst/>
          </a:prstGeom>
        </p:spPr>
      </p:pic>
      <p:sp>
        <p:nvSpPr>
          <p:cNvPr id="17" name="Rectangle 16"/>
          <p:cNvSpPr/>
          <p:nvPr/>
        </p:nvSpPr>
        <p:spPr>
          <a:xfrm>
            <a:off x="7144360" y="2685534"/>
            <a:ext cx="1574970" cy="369332"/>
          </a:xfrm>
          <a:prstGeom prst="rect">
            <a:avLst/>
          </a:prstGeom>
        </p:spPr>
        <p:txBody>
          <a:bodyPr wrap="none">
            <a:spAutoFit/>
          </a:bodyPr>
          <a:lstStyle/>
          <a:p>
            <a:r>
              <a:rPr lang="it-IT" i="1" dirty="0">
                <a:solidFill>
                  <a:srgbClr val="FF0000"/>
                </a:solidFill>
              </a:rPr>
              <a:t>&lt;</a:t>
            </a:r>
            <a:r>
              <a:rPr lang="it-IT" i="1" dirty="0" err="1">
                <a:solidFill>
                  <a:srgbClr val="FF0000"/>
                </a:solidFill>
              </a:rPr>
              <a:t>cos</a:t>
            </a:r>
            <a:r>
              <a:rPr lang="it-IT" i="1" dirty="0" err="1">
                <a:solidFill>
                  <a:srgbClr val="FF0000"/>
                </a:solidFill>
                <a:latin typeface="Symbol" charset="2"/>
                <a:cs typeface="Symbol" charset="2"/>
              </a:rPr>
              <a:t>y</a:t>
            </a:r>
            <a:r>
              <a:rPr lang="it-IT" i="1" dirty="0">
                <a:solidFill>
                  <a:srgbClr val="FF0000"/>
                </a:solidFill>
              </a:rPr>
              <a:t>&gt;=0.952</a:t>
            </a:r>
            <a:r>
              <a:rPr lang="it-IT" i="1" dirty="0">
                <a:solidFill>
                  <a:srgbClr val="000090"/>
                </a:solidFill>
              </a:rPr>
              <a:t> </a:t>
            </a:r>
            <a:endParaRPr lang="en-US" dirty="0"/>
          </a:p>
        </p:txBody>
      </p:sp>
      <p:sp>
        <p:nvSpPr>
          <p:cNvPr id="3" name="Rectangle 11">
            <a:extLst>
              <a:ext uri="{FF2B5EF4-FFF2-40B4-BE49-F238E27FC236}">
                <a16:creationId xmlns:a16="http://schemas.microsoft.com/office/drawing/2014/main" id="{59FA7286-81FA-FBB4-0029-B6381DB7A45D}"/>
              </a:ext>
            </a:extLst>
          </p:cNvPr>
          <p:cNvSpPr/>
          <p:nvPr/>
        </p:nvSpPr>
        <p:spPr>
          <a:xfrm>
            <a:off x="4969970" y="2157214"/>
            <a:ext cx="545342" cy="369332"/>
          </a:xfrm>
          <a:prstGeom prst="rect">
            <a:avLst/>
          </a:prstGeom>
        </p:spPr>
        <p:txBody>
          <a:bodyPr wrap="none">
            <a:spAutoFit/>
          </a:bodyPr>
          <a:lstStyle/>
          <a:p>
            <a:r>
              <a:rPr lang="it-IT" i="1" dirty="0"/>
              <a:t>Mie</a:t>
            </a:r>
            <a:endParaRPr lang="en-US" dirty="0"/>
          </a:p>
        </p:txBody>
      </p:sp>
    </p:spTree>
    <p:extLst>
      <p:ext uri="{BB962C8B-B14F-4D97-AF65-F5344CB8AC3E}">
        <p14:creationId xmlns:p14="http://schemas.microsoft.com/office/powerpoint/2010/main" val="3438905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Diffusion processes in water</a:t>
            </a:r>
            <a:r>
              <a:rPr lang="it-IT" dirty="0"/>
              <a:t> (3)</a:t>
            </a:r>
          </a:p>
        </p:txBody>
      </p:sp>
      <p:sp>
        <p:nvSpPr>
          <p:cNvPr id="4" name="Date Placeholder 3"/>
          <p:cNvSpPr>
            <a:spLocks noGrp="1"/>
          </p:cNvSpPr>
          <p:nvPr>
            <p:ph type="dt" sz="half" idx="10"/>
          </p:nvPr>
        </p:nvSpPr>
        <p:spPr/>
        <p:txBody>
          <a:bodyPr/>
          <a:lstStyle/>
          <a:p>
            <a:r>
              <a:rPr lang="it-IT"/>
              <a:t>Antonio Capone</a:t>
            </a:r>
            <a:endParaRPr lang="en-US" dirty="0"/>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endParaRPr lang="en-US" dirty="0"/>
          </a:p>
        </p:txBody>
      </p:sp>
      <p:sp>
        <p:nvSpPr>
          <p:cNvPr id="6" name="Slide Number Placeholder 5"/>
          <p:cNvSpPr>
            <a:spLocks noGrp="1"/>
          </p:cNvSpPr>
          <p:nvPr>
            <p:ph type="sldNum" sz="quarter" idx="12"/>
          </p:nvPr>
        </p:nvSpPr>
        <p:spPr/>
        <p:txBody>
          <a:bodyPr/>
          <a:lstStyle/>
          <a:p>
            <a:fld id="{C3647C0D-D355-C242-A9DD-A742385130A6}" type="slidenum">
              <a:rPr lang="en-US" smtClean="0"/>
              <a:t>17</a:t>
            </a:fld>
            <a:endParaRPr lang="en-US"/>
          </a:p>
        </p:txBody>
      </p:sp>
      <p:sp>
        <p:nvSpPr>
          <p:cNvPr id="8" name="Content Placeholder 2"/>
          <p:cNvSpPr>
            <a:spLocks noGrp="1"/>
          </p:cNvSpPr>
          <p:nvPr>
            <p:ph idx="1"/>
          </p:nvPr>
        </p:nvSpPr>
        <p:spPr>
          <a:xfrm>
            <a:off x="260350" y="593612"/>
            <a:ext cx="8739650" cy="5896088"/>
          </a:xfrm>
        </p:spPr>
        <p:txBody>
          <a:bodyPr>
            <a:noAutofit/>
          </a:bodyPr>
          <a:lstStyle/>
          <a:p>
            <a:pPr marL="285750"/>
            <a:r>
              <a:rPr lang="en-GB" sz="2200" noProof="0" dirty="0"/>
              <a:t>Under experimental conditions, the different </a:t>
            </a:r>
            <a:r>
              <a:rPr lang="en-GB" sz="2200" dirty="0"/>
              <a:t>modes (</a:t>
            </a:r>
            <a:r>
              <a:rPr lang="it-IT" sz="2200" dirty="0"/>
              <a:t>Rayleigh, Mie)</a:t>
            </a:r>
            <a:r>
              <a:rPr lang="en-GB" sz="2200" dirty="0"/>
              <a:t> of </a:t>
            </a:r>
            <a:r>
              <a:rPr lang="en-GB" sz="2200" noProof="0" dirty="0"/>
              <a:t>light scattering are not separable, and the overall effect is described by the total scattering coefficient </a:t>
            </a:r>
            <a:r>
              <a:rPr lang="en-GB" sz="2200" i="1" noProof="0" dirty="0">
                <a:solidFill>
                  <a:srgbClr val="FF0000"/>
                </a:solidFill>
              </a:rPr>
              <a:t>b(</a:t>
            </a:r>
            <a:r>
              <a:rPr lang="en-GB" sz="2200" i="1" noProof="0" dirty="0">
                <a:solidFill>
                  <a:srgbClr val="FF0000"/>
                </a:solidFill>
                <a:latin typeface="Symbol" charset="2"/>
                <a:cs typeface="Symbol" charset="2"/>
              </a:rPr>
              <a:t>l</a:t>
            </a:r>
            <a:r>
              <a:rPr lang="en-GB" sz="2200" i="1" noProof="0" dirty="0">
                <a:solidFill>
                  <a:srgbClr val="FF0000"/>
                </a:solidFill>
              </a:rPr>
              <a:t>)</a:t>
            </a:r>
            <a:r>
              <a:rPr lang="en-GB" sz="2200" noProof="0" dirty="0"/>
              <a:t>. Currently, there are no experimental results that give the distribution  </a:t>
            </a:r>
            <a:r>
              <a:rPr lang="en-GB" sz="2200" i="1" noProof="0" dirty="0">
                <a:solidFill>
                  <a:srgbClr val="FF0000"/>
                </a:solidFill>
                <a:latin typeface="Symbol" charset="2"/>
                <a:cs typeface="Symbol" charset="2"/>
              </a:rPr>
              <a:t>b</a:t>
            </a:r>
            <a:r>
              <a:rPr lang="en-GB" sz="2200" i="1" noProof="0" dirty="0">
                <a:solidFill>
                  <a:srgbClr val="FF0000"/>
                </a:solidFill>
              </a:rPr>
              <a:t>(</a:t>
            </a:r>
            <a:r>
              <a:rPr lang="en-GB" sz="2200" i="1" noProof="0" dirty="0" err="1">
                <a:solidFill>
                  <a:srgbClr val="FF0000"/>
                </a:solidFill>
                <a:latin typeface="Symbol" charset="2"/>
                <a:cs typeface="Symbol" charset="2"/>
              </a:rPr>
              <a:t>y</a:t>
            </a:r>
            <a:r>
              <a:rPr lang="en-GB" sz="2200" i="1" noProof="0" dirty="0" err="1">
                <a:solidFill>
                  <a:srgbClr val="FF0000"/>
                </a:solidFill>
              </a:rPr>
              <a:t>;</a:t>
            </a:r>
            <a:r>
              <a:rPr lang="en-GB" sz="2200" i="1" noProof="0" dirty="0" err="1">
                <a:solidFill>
                  <a:srgbClr val="FF0000"/>
                </a:solidFill>
                <a:latin typeface="Symbol" charset="2"/>
                <a:cs typeface="Symbol" charset="2"/>
              </a:rPr>
              <a:t>l</a:t>
            </a:r>
            <a:r>
              <a:rPr lang="en-GB" sz="2200" i="1" noProof="0" dirty="0">
                <a:solidFill>
                  <a:srgbClr val="FF0000"/>
                </a:solidFill>
              </a:rPr>
              <a:t>) </a:t>
            </a:r>
            <a:r>
              <a:rPr lang="en-GB" sz="2200" noProof="0" dirty="0"/>
              <a:t>for underwater sites. Light scattering is quantified in the literature through the </a:t>
            </a:r>
            <a:r>
              <a:rPr lang="en-GB" sz="2200" b="1" noProof="0" dirty="0">
                <a:solidFill>
                  <a:srgbClr val="FF0000"/>
                </a:solidFill>
              </a:rPr>
              <a:t>effective diffusion length </a:t>
            </a:r>
            <a:r>
              <a:rPr lang="en-GB" sz="2200" i="1" noProof="0" dirty="0" err="1">
                <a:solidFill>
                  <a:srgbClr val="FF0000"/>
                </a:solidFill>
                <a:latin typeface="+mj-lt"/>
                <a:cs typeface="Symbol" charset="2"/>
              </a:rPr>
              <a:t>L</a:t>
            </a:r>
            <a:r>
              <a:rPr lang="en-GB" sz="2200" i="1" baseline="-25000" noProof="0" dirty="0" err="1">
                <a:solidFill>
                  <a:srgbClr val="FF0000"/>
                </a:solidFill>
                <a:latin typeface="+mj-lt"/>
                <a:cs typeface="Symbol" charset="2"/>
              </a:rPr>
              <a:t>b</a:t>
            </a:r>
            <a:r>
              <a:rPr lang="en-GB" sz="2200" i="1" baseline="30000" noProof="0" dirty="0" err="1">
                <a:solidFill>
                  <a:srgbClr val="FF0000"/>
                </a:solidFill>
                <a:latin typeface="+mj-lt"/>
                <a:cs typeface="Symbol" charset="2"/>
              </a:rPr>
              <a:t>eff</a:t>
            </a:r>
            <a:r>
              <a:rPr lang="en-GB" sz="2200" i="1" noProof="0" dirty="0">
                <a:solidFill>
                  <a:srgbClr val="FF0000"/>
                </a:solidFill>
              </a:rPr>
              <a:t>(</a:t>
            </a:r>
            <a:r>
              <a:rPr lang="en-GB" sz="2200" i="1" noProof="0" dirty="0">
                <a:solidFill>
                  <a:srgbClr val="FF0000"/>
                </a:solidFill>
                <a:latin typeface="Symbol" charset="2"/>
                <a:cs typeface="Symbol" charset="2"/>
              </a:rPr>
              <a:t>l</a:t>
            </a:r>
            <a:r>
              <a:rPr lang="en-GB" sz="2200" i="1" noProof="0" dirty="0">
                <a:solidFill>
                  <a:srgbClr val="FF0000"/>
                </a:solidFill>
              </a:rPr>
              <a:t>) </a:t>
            </a:r>
            <a:r>
              <a:rPr lang="en-GB" sz="2200" dirty="0"/>
              <a:t>defined as: </a:t>
            </a:r>
            <a:endParaRPr lang="en-GB" sz="2200" noProof="0" dirty="0"/>
          </a:p>
          <a:p>
            <a:pPr marL="0" indent="0">
              <a:buNone/>
            </a:pPr>
            <a:endParaRPr lang="en-GB" sz="2200" noProof="0" dirty="0"/>
          </a:p>
          <a:p>
            <a:pPr marL="0" indent="0">
              <a:buNone/>
            </a:pPr>
            <a:r>
              <a:rPr lang="en-GB" sz="2200" b="1" noProof="0" dirty="0">
                <a:solidFill>
                  <a:srgbClr val="C00000"/>
                </a:solidFill>
              </a:rPr>
              <a:t>The absorption therefore sets a limit to the maximum distance from the apparatus from which a photon can be detected, the scattering modifies the angular distribution of the photons.</a:t>
            </a:r>
            <a:r>
              <a:rPr lang="en-GB" sz="2200" b="1" noProof="0" dirty="0"/>
              <a:t> The variation of the intensity as a function of </a:t>
            </a:r>
            <a:r>
              <a:rPr lang="en-GB" sz="2200" b="1" i="1" noProof="0" dirty="0">
                <a:solidFill>
                  <a:srgbClr val="FF0000"/>
                </a:solidFill>
                <a:latin typeface="Symbol" charset="2"/>
                <a:cs typeface="Symbol" charset="2"/>
              </a:rPr>
              <a:t>l</a:t>
            </a:r>
            <a:r>
              <a:rPr lang="en-GB" sz="2200" b="1" noProof="0" dirty="0"/>
              <a:t> and the distance travelled (</a:t>
            </a:r>
            <a:r>
              <a:rPr lang="en-GB" sz="2200" b="1" noProof="0" dirty="0">
                <a:solidFill>
                  <a:srgbClr val="FF0000"/>
                </a:solidFill>
              </a:rPr>
              <a:t>x</a:t>
            </a:r>
            <a:r>
              <a:rPr lang="en-GB" sz="2200" b="1" noProof="0" dirty="0"/>
              <a:t> ), due to the various phenomena under examination is therefore given by the expression: </a:t>
            </a:r>
          </a:p>
          <a:p>
            <a:pPr marL="285750"/>
            <a:endParaRPr lang="en-GB" sz="2800" noProof="0" dirty="0"/>
          </a:p>
          <a:p>
            <a:pPr marL="285750"/>
            <a:r>
              <a:rPr lang="en-GB" sz="2200" dirty="0"/>
              <a:t>We</a:t>
            </a:r>
            <a:r>
              <a:rPr lang="en-GB" sz="2200" noProof="0" dirty="0"/>
              <a:t> define the </a:t>
            </a:r>
            <a:r>
              <a:rPr lang="en-GB" sz="2200" b="1" noProof="0" dirty="0">
                <a:solidFill>
                  <a:srgbClr val="C00000"/>
                </a:solidFill>
              </a:rPr>
              <a:t>effective </a:t>
            </a:r>
            <a:r>
              <a:rPr lang="en-GB" sz="2200" b="1" dirty="0">
                <a:solidFill>
                  <a:srgbClr val="C00000"/>
                </a:solidFill>
              </a:rPr>
              <a:t>attenuation length</a:t>
            </a:r>
            <a:r>
              <a:rPr lang="en-GB" sz="2200" dirty="0"/>
              <a:t>,  </a:t>
            </a:r>
            <a:r>
              <a:rPr lang="en-GB" sz="2200" noProof="0" dirty="0"/>
              <a:t>function of  </a:t>
            </a:r>
            <a:r>
              <a:rPr lang="en-GB" sz="2200" i="1" noProof="0" dirty="0">
                <a:solidFill>
                  <a:srgbClr val="FF0000"/>
                </a:solidFill>
                <a:latin typeface="Symbol" charset="2"/>
                <a:cs typeface="Symbol" charset="2"/>
              </a:rPr>
              <a:t>l </a:t>
            </a:r>
            <a:r>
              <a:rPr lang="en-GB" sz="2200" noProof="0" dirty="0"/>
              <a:t>as:</a:t>
            </a:r>
          </a:p>
          <a:p>
            <a:pPr marL="0" indent="0">
              <a:buNone/>
            </a:pPr>
            <a:endParaRPr lang="en-GB" sz="2200" noProof="0" dirty="0"/>
          </a:p>
          <a:p>
            <a:pPr marL="285750"/>
            <a:endParaRPr lang="en-GB" sz="2200" noProof="0" dirty="0"/>
          </a:p>
          <a:p>
            <a:endParaRPr lang="en-GB" sz="2200" noProof="0" dirty="0"/>
          </a:p>
        </p:txBody>
      </p:sp>
      <p:graphicFrame>
        <p:nvGraphicFramePr>
          <p:cNvPr id="3" name="Object 2"/>
          <p:cNvGraphicFramePr>
            <a:graphicFrameLocks noChangeAspect="1"/>
          </p:cNvGraphicFramePr>
          <p:nvPr>
            <p:extLst>
              <p:ext uri="{D42A27DB-BD31-4B8C-83A1-F6EECF244321}">
                <p14:modId xmlns:p14="http://schemas.microsoft.com/office/powerpoint/2010/main" val="3656483353"/>
              </p:ext>
            </p:extLst>
          </p:nvPr>
        </p:nvGraphicFramePr>
        <p:xfrm>
          <a:off x="4959350" y="2289175"/>
          <a:ext cx="3692525" cy="847725"/>
        </p:xfrm>
        <a:graphic>
          <a:graphicData uri="http://schemas.openxmlformats.org/presentationml/2006/ole">
            <mc:AlternateContent xmlns:mc="http://schemas.openxmlformats.org/markup-compatibility/2006">
              <mc:Choice xmlns:v="urn:schemas-microsoft-com:vml" Requires="v">
                <p:oleObj name="Equation" r:id="rId3" imgW="1879600" imgH="431800" progId="Equation.3">
                  <p:embed/>
                </p:oleObj>
              </mc:Choice>
              <mc:Fallback>
                <p:oleObj name="Equation" r:id="rId3" imgW="1879600" imgH="431800" progId="Equation.3">
                  <p:embed/>
                  <p:pic>
                    <p:nvPicPr>
                      <p:cNvPr id="0" name=""/>
                      <p:cNvPicPr/>
                      <p:nvPr/>
                    </p:nvPicPr>
                    <p:blipFill>
                      <a:blip r:embed="rId4"/>
                      <a:stretch>
                        <a:fillRect/>
                      </a:stretch>
                    </p:blipFill>
                    <p:spPr>
                      <a:xfrm>
                        <a:off x="4959350" y="2289175"/>
                        <a:ext cx="3692525" cy="847725"/>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130456695"/>
              </p:ext>
            </p:extLst>
          </p:nvPr>
        </p:nvGraphicFramePr>
        <p:xfrm>
          <a:off x="5145088" y="4745918"/>
          <a:ext cx="2483507" cy="679450"/>
        </p:xfrm>
        <a:graphic>
          <a:graphicData uri="http://schemas.openxmlformats.org/presentationml/2006/ole">
            <mc:AlternateContent xmlns:mc="http://schemas.openxmlformats.org/markup-compatibility/2006">
              <mc:Choice xmlns:v="urn:schemas-microsoft-com:vml" Requires="v">
                <p:oleObj name="Equation" r:id="rId5" imgW="1346200" imgH="368300" progId="Equation.3">
                  <p:embed/>
                </p:oleObj>
              </mc:Choice>
              <mc:Fallback>
                <p:oleObj name="Equation" r:id="rId5" imgW="1346200" imgH="368300" progId="Equation.3">
                  <p:embed/>
                  <p:pic>
                    <p:nvPicPr>
                      <p:cNvPr id="0" name=""/>
                      <p:cNvPicPr/>
                      <p:nvPr/>
                    </p:nvPicPr>
                    <p:blipFill>
                      <a:blip r:embed="rId6"/>
                      <a:stretch>
                        <a:fillRect/>
                      </a:stretch>
                    </p:blipFill>
                    <p:spPr>
                      <a:xfrm>
                        <a:off x="5145088" y="4745918"/>
                        <a:ext cx="2483507" cy="67945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584209673"/>
              </p:ext>
            </p:extLst>
          </p:nvPr>
        </p:nvGraphicFramePr>
        <p:xfrm>
          <a:off x="5145088" y="5653088"/>
          <a:ext cx="2770188" cy="823912"/>
        </p:xfrm>
        <a:graphic>
          <a:graphicData uri="http://schemas.openxmlformats.org/presentationml/2006/ole">
            <mc:AlternateContent xmlns:mc="http://schemas.openxmlformats.org/markup-compatibility/2006">
              <mc:Choice xmlns:v="urn:schemas-microsoft-com:vml" Requires="v">
                <p:oleObj name="Equation" r:id="rId7" imgW="1409700" imgH="419100" progId="Equation.3">
                  <p:embed/>
                </p:oleObj>
              </mc:Choice>
              <mc:Fallback>
                <p:oleObj name="Equation" r:id="rId7" imgW="1409700" imgH="419100" progId="Equation.3">
                  <p:embed/>
                  <p:pic>
                    <p:nvPicPr>
                      <p:cNvPr id="0" name=""/>
                      <p:cNvPicPr/>
                      <p:nvPr/>
                    </p:nvPicPr>
                    <p:blipFill>
                      <a:blip r:embed="rId8"/>
                      <a:stretch>
                        <a:fillRect/>
                      </a:stretch>
                    </p:blipFill>
                    <p:spPr>
                      <a:xfrm>
                        <a:off x="5145088" y="5653088"/>
                        <a:ext cx="2770188" cy="823912"/>
                      </a:xfrm>
                      <a:prstGeom prst="rect">
                        <a:avLst/>
                      </a:prstGeom>
                    </p:spPr>
                  </p:pic>
                </p:oleObj>
              </mc:Fallback>
            </mc:AlternateContent>
          </a:graphicData>
        </a:graphic>
      </p:graphicFrame>
    </p:spTree>
    <p:extLst>
      <p:ext uri="{BB962C8B-B14F-4D97-AF65-F5344CB8AC3E}">
        <p14:creationId xmlns:p14="http://schemas.microsoft.com/office/powerpoint/2010/main" val="1135694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91" name="Rectangle 1047"/>
          <p:cNvSpPr>
            <a:spLocks noChangeArrowheads="1"/>
          </p:cNvSpPr>
          <p:nvPr/>
        </p:nvSpPr>
        <p:spPr bwMode="auto">
          <a:xfrm>
            <a:off x="573088" y="2530475"/>
            <a:ext cx="8240712" cy="2016125"/>
          </a:xfrm>
          <a:prstGeom prst="rect">
            <a:avLst/>
          </a:prstGeom>
          <a:solidFill>
            <a:srgbClr val="FFFECB"/>
          </a:solidFill>
          <a:ln w="9525">
            <a:noFill/>
            <a:miter lim="800000"/>
            <a:headEnd/>
            <a:tailEnd/>
          </a:ln>
        </p:spPr>
        <p:txBody>
          <a:bodyPr wrap="none" anchor="ctr">
            <a:prstTxWarp prst="textNoShape">
              <a:avLst/>
            </a:prstTxWarp>
          </a:bodyPr>
          <a:lstStyle/>
          <a:p>
            <a:pPr algn="ctr" fontAlgn="base">
              <a:spcBef>
                <a:spcPct val="0"/>
              </a:spcBef>
              <a:spcAft>
                <a:spcPct val="0"/>
              </a:spcAft>
            </a:pPr>
            <a:endParaRPr lang="en-GB" noProof="0" dirty="0">
              <a:solidFill>
                <a:prstClr val="white"/>
              </a:solidFill>
              <a:latin typeface="Arial" charset="0"/>
              <a:ea typeface="ＭＳ Ｐゴシック" charset="-128"/>
              <a:cs typeface="ＭＳ Ｐゴシック" charset="-128"/>
            </a:endParaRPr>
          </a:p>
        </p:txBody>
      </p:sp>
      <p:sp>
        <p:nvSpPr>
          <p:cNvPr id="32787" name="Rectangle 1043"/>
          <p:cNvSpPr>
            <a:spLocks noChangeArrowheads="1"/>
          </p:cNvSpPr>
          <p:nvPr/>
        </p:nvSpPr>
        <p:spPr bwMode="auto">
          <a:xfrm>
            <a:off x="7251700" y="3478213"/>
            <a:ext cx="127000" cy="2667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GB" noProof="0" dirty="0">
              <a:solidFill>
                <a:prstClr val="black"/>
              </a:solidFill>
              <a:latin typeface="Arial" charset="0"/>
              <a:ea typeface="ＭＳ Ｐゴシック" charset="-128"/>
              <a:cs typeface="ＭＳ Ｐゴシック" charset="-128"/>
            </a:endParaRPr>
          </a:p>
        </p:txBody>
      </p:sp>
      <p:sp>
        <p:nvSpPr>
          <p:cNvPr id="32774" name="Title 1"/>
          <p:cNvSpPr>
            <a:spLocks noGrp="1"/>
          </p:cNvSpPr>
          <p:nvPr>
            <p:ph type="title"/>
          </p:nvPr>
        </p:nvSpPr>
        <p:spPr/>
        <p:txBody>
          <a:bodyPr/>
          <a:lstStyle/>
          <a:p>
            <a:r>
              <a:rPr lang="en-GB" noProof="0" dirty="0"/>
              <a:t>Reduction of light intensity (1)</a:t>
            </a:r>
          </a:p>
        </p:txBody>
      </p:sp>
      <p:sp>
        <p:nvSpPr>
          <p:cNvPr id="32775" name="Date Placeholder 3"/>
          <p:cNvSpPr>
            <a:spLocks noGrp="1"/>
          </p:cNvSpPr>
          <p:nvPr>
            <p:ph type="dt" sz="quarter" idx="2"/>
          </p:nvPr>
        </p:nvSpPr>
        <p:spPr bwMode="auto">
          <a:xfrm>
            <a:off x="133350" y="6630988"/>
            <a:ext cx="2278063" cy="219075"/>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it-IT">
                <a:latin typeface="Calibri"/>
                <a:ea typeface="ＭＳ Ｐゴシック" charset="-128"/>
                <a:cs typeface="ＭＳ Ｐゴシック" charset="-128"/>
              </a:rPr>
              <a:t>Antonio Capone</a:t>
            </a:r>
            <a:endParaRPr lang="en-US">
              <a:latin typeface="Calibri"/>
              <a:ea typeface="ＭＳ Ｐゴシック" charset="-128"/>
              <a:cs typeface="ＭＳ Ｐゴシック" charset="-128"/>
            </a:endParaRPr>
          </a:p>
        </p:txBody>
      </p:sp>
      <p:sp>
        <p:nvSpPr>
          <p:cNvPr id="32776" name="Footer Placeholder 4"/>
          <p:cNvSpPr>
            <a:spLocks noGrp="1"/>
          </p:cNvSpPr>
          <p:nvPr>
            <p:ph type="ftr" sz="quarter" idx="3"/>
          </p:nvPr>
        </p:nvSpPr>
        <p:spPr bwMode="auto">
          <a:xfrm>
            <a:off x="2944813" y="6630988"/>
            <a:ext cx="4838700" cy="219075"/>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latin typeface="Calibri"/>
                <a:ea typeface="ＭＳ Ｐゴシック" charset="-128"/>
                <a:cs typeface="ＭＳ Ｐゴシック" charset="-128"/>
              </a:rPr>
              <a:t>CENA-2026, 1st China-Europe Neutrino Astronomy summer school - Chengdu 14-23/09/2026</a:t>
            </a:r>
          </a:p>
        </p:txBody>
      </p:sp>
      <p:sp>
        <p:nvSpPr>
          <p:cNvPr id="32777" name="Slide Number Placeholder 5"/>
          <p:cNvSpPr>
            <a:spLocks noGrp="1"/>
          </p:cNvSpPr>
          <p:nvPr>
            <p:ph type="sldNum" sz="quarter" idx="4"/>
          </p:nvPr>
        </p:nvSpPr>
        <p:spPr bwMode="auto">
          <a:xfrm>
            <a:off x="8280400" y="6630988"/>
            <a:ext cx="719138" cy="219075"/>
          </a:xfrm>
          <a:noFill/>
          <a:ln>
            <a:miter lim="800000"/>
            <a:headEnd/>
            <a:tailEnd/>
          </a:ln>
        </p:spPr>
        <p:txBody>
          <a:bodyPr wrap="square" numCol="1" anchorCtr="0" compatLnSpc="1">
            <a:prstTxWarp prst="textNoShape">
              <a:avLst/>
            </a:prstTxWarp>
          </a:bodyPr>
          <a:lstStyle/>
          <a:p>
            <a:pPr fontAlgn="base">
              <a:spcBef>
                <a:spcPct val="0"/>
              </a:spcBef>
              <a:spcAft>
                <a:spcPct val="0"/>
              </a:spcAft>
            </a:pPr>
            <a:fld id="{28988608-049D-4E51-B0F6-EEDC6DB8718F}" type="slidenum">
              <a:rPr lang="en-US">
                <a:latin typeface="Calibri"/>
                <a:ea typeface="ＭＳ Ｐゴシック" charset="-128"/>
                <a:cs typeface="ＭＳ Ｐゴシック" charset="-128"/>
              </a:rPr>
              <a:pPr fontAlgn="base">
                <a:spcBef>
                  <a:spcPct val="0"/>
                </a:spcBef>
                <a:spcAft>
                  <a:spcPct val="0"/>
                </a:spcAft>
              </a:pPr>
              <a:t>18</a:t>
            </a:fld>
            <a:endParaRPr lang="en-US">
              <a:latin typeface="Calibri"/>
              <a:ea typeface="ＭＳ Ｐゴシック" charset="-128"/>
              <a:cs typeface="ＭＳ Ｐゴシック" charset="-128"/>
            </a:endParaRPr>
          </a:p>
        </p:txBody>
      </p:sp>
      <p:sp>
        <p:nvSpPr>
          <p:cNvPr id="8" name="Content Placeholder 2"/>
          <p:cNvSpPr>
            <a:spLocks noGrp="1"/>
          </p:cNvSpPr>
          <p:nvPr>
            <p:ph idx="1"/>
          </p:nvPr>
        </p:nvSpPr>
        <p:spPr>
          <a:xfrm>
            <a:off x="260350" y="593725"/>
            <a:ext cx="8739188" cy="2546350"/>
          </a:xfrm>
        </p:spPr>
        <p:txBody>
          <a:bodyPr>
            <a:noAutofit/>
          </a:bodyPr>
          <a:lstStyle/>
          <a:p>
            <a:pPr marL="285750"/>
            <a:r>
              <a:rPr lang="en-GB" sz="2400" noProof="0" dirty="0"/>
              <a:t>Actually </a:t>
            </a:r>
            <a:r>
              <a:rPr lang="en-GB" sz="2400" i="1" noProof="0" dirty="0"/>
              <a:t>L</a:t>
            </a:r>
            <a:r>
              <a:rPr lang="en-GB" sz="2400" i="1" baseline="-25000" noProof="0" dirty="0"/>
              <a:t>a</a:t>
            </a:r>
            <a:r>
              <a:rPr lang="en-GB" sz="2400" i="1" noProof="0" dirty="0"/>
              <a:t>(</a:t>
            </a:r>
            <a:r>
              <a:rPr lang="en-GB" sz="2400" i="1" noProof="0" dirty="0">
                <a:latin typeface="Symbol" charset="2"/>
                <a:sym typeface="Symbol" charset="2"/>
              </a:rPr>
              <a:t></a:t>
            </a:r>
            <a:r>
              <a:rPr lang="en-GB" sz="2400" i="1" noProof="0" dirty="0"/>
              <a:t>), L</a:t>
            </a:r>
            <a:r>
              <a:rPr lang="en-GB" sz="2400" i="1" baseline="-25000" noProof="0" dirty="0"/>
              <a:t>b </a:t>
            </a:r>
            <a:r>
              <a:rPr lang="en-GB" sz="2400" i="1" noProof="0" dirty="0"/>
              <a:t>(</a:t>
            </a:r>
            <a:r>
              <a:rPr lang="en-GB" sz="2400" i="1" noProof="0" dirty="0">
                <a:latin typeface="Symbol" charset="2"/>
                <a:sym typeface="Symbol" charset="2"/>
              </a:rPr>
              <a:t></a:t>
            </a:r>
            <a:r>
              <a:rPr lang="en-GB" sz="2400" i="1" noProof="0" dirty="0"/>
              <a:t>), L</a:t>
            </a:r>
            <a:r>
              <a:rPr lang="en-GB" sz="2400" i="1" baseline="-25000" noProof="0" dirty="0"/>
              <a:t>c </a:t>
            </a:r>
            <a:r>
              <a:rPr lang="en-GB" sz="2400" i="1" noProof="0" dirty="0"/>
              <a:t>(</a:t>
            </a:r>
            <a:r>
              <a:rPr lang="en-GB" sz="2400" i="1" noProof="0" dirty="0">
                <a:latin typeface="Symbol" charset="2"/>
                <a:sym typeface="Symbol" charset="2"/>
              </a:rPr>
              <a:t></a:t>
            </a:r>
            <a:r>
              <a:rPr lang="en-GB" sz="2400" i="1" noProof="0" dirty="0"/>
              <a:t>) </a:t>
            </a:r>
            <a:r>
              <a:rPr lang="en-GB" sz="2400" noProof="0" dirty="0"/>
              <a:t>and</a:t>
            </a:r>
            <a:r>
              <a:rPr lang="en-GB" sz="2400" i="1" noProof="0" dirty="0"/>
              <a:t> </a:t>
            </a:r>
            <a:r>
              <a:rPr lang="en-GB" sz="2400" i="1" noProof="0" dirty="0" err="1"/>
              <a:t>L</a:t>
            </a:r>
            <a:r>
              <a:rPr lang="en-GB" sz="2400" i="1" baseline="-25000" noProof="0" dirty="0" err="1"/>
              <a:t>b</a:t>
            </a:r>
            <a:r>
              <a:rPr lang="en-GB" sz="2400" i="1" baseline="30000" noProof="0" dirty="0" err="1"/>
              <a:t>eff</a:t>
            </a:r>
            <a:r>
              <a:rPr lang="en-GB" sz="2400" i="1" baseline="30000" noProof="0" dirty="0"/>
              <a:t> </a:t>
            </a:r>
            <a:r>
              <a:rPr lang="en-GB" sz="2400" i="1" noProof="0" dirty="0"/>
              <a:t>(</a:t>
            </a:r>
            <a:r>
              <a:rPr lang="en-GB" sz="2400" i="1" noProof="0" dirty="0">
                <a:latin typeface="Symbol" charset="2"/>
                <a:sym typeface="Symbol" charset="2"/>
              </a:rPr>
              <a:t></a:t>
            </a:r>
            <a:r>
              <a:rPr lang="en-GB" sz="2400" i="1" noProof="0" dirty="0"/>
              <a:t>)</a:t>
            </a:r>
            <a:r>
              <a:rPr lang="en-GB" sz="2400" i="1" baseline="30000" noProof="0" dirty="0"/>
              <a:t> </a:t>
            </a:r>
            <a:r>
              <a:rPr lang="en-GB" sz="2400" noProof="0" dirty="0"/>
              <a:t> do not always fully describe the change in light intensity in the transparent medium.</a:t>
            </a:r>
          </a:p>
          <a:p>
            <a:pPr marL="285750"/>
            <a:r>
              <a:rPr lang="en-GB" sz="2400" i="1" noProof="0" dirty="0"/>
              <a:t>L</a:t>
            </a:r>
            <a:r>
              <a:rPr lang="en-GB" sz="2400" i="1" baseline="-25000" noProof="0" dirty="0"/>
              <a:t>c </a:t>
            </a:r>
            <a:r>
              <a:rPr lang="en-GB" sz="2400" i="1" noProof="0" dirty="0"/>
              <a:t>(</a:t>
            </a:r>
            <a:r>
              <a:rPr lang="en-GB" sz="2400" i="1" noProof="0" dirty="0">
                <a:latin typeface="Symbol" charset="2"/>
                <a:sym typeface="Symbol" charset="2"/>
              </a:rPr>
              <a:t></a:t>
            </a:r>
            <a:r>
              <a:rPr lang="en-GB" sz="2400" i="1" noProof="0" dirty="0"/>
              <a:t>)</a:t>
            </a:r>
            <a:r>
              <a:rPr lang="en-GB" sz="2400" noProof="0" dirty="0"/>
              <a:t> for example, describes quite well the variation of light intensity in the case of source and directional detectors:</a:t>
            </a:r>
          </a:p>
          <a:p>
            <a:pPr marL="285750"/>
            <a:endParaRPr lang="en-GB" sz="2200" noProof="0" dirty="0"/>
          </a:p>
          <a:p>
            <a:pPr marL="285750"/>
            <a:endParaRPr lang="en-GB" sz="1800" noProof="0" dirty="0"/>
          </a:p>
        </p:txBody>
      </p:sp>
      <p:graphicFrame>
        <p:nvGraphicFramePr>
          <p:cNvPr id="32772" name="Object 1028"/>
          <p:cNvGraphicFramePr>
            <a:graphicFrameLocks noChangeAspect="1"/>
          </p:cNvGraphicFramePr>
          <p:nvPr/>
        </p:nvGraphicFramePr>
        <p:xfrm>
          <a:off x="3863975" y="2530475"/>
          <a:ext cx="4805363" cy="609600"/>
        </p:xfrm>
        <a:graphic>
          <a:graphicData uri="http://schemas.openxmlformats.org/presentationml/2006/ole">
            <mc:AlternateContent xmlns:mc="http://schemas.openxmlformats.org/markup-compatibility/2006">
              <mc:Choice xmlns:v="urn:schemas-microsoft-com:vml" Requires="v">
                <p:oleObj name="Equation" r:id="rId3" imgW="2603500" imgH="330200" progId="Equation.3">
                  <p:embed/>
                </p:oleObj>
              </mc:Choice>
              <mc:Fallback>
                <p:oleObj name="Equation" r:id="rId3" imgW="2603500" imgH="330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975" y="2530475"/>
                        <a:ext cx="4805363" cy="6096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2779" name="Rectangle 1035"/>
          <p:cNvSpPr>
            <a:spLocks noChangeArrowheads="1"/>
          </p:cNvSpPr>
          <p:nvPr/>
        </p:nvSpPr>
        <p:spPr bwMode="auto">
          <a:xfrm>
            <a:off x="698500" y="3581400"/>
            <a:ext cx="647700" cy="1016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GB" noProof="0" dirty="0">
              <a:solidFill>
                <a:prstClr val="black"/>
              </a:solidFill>
              <a:latin typeface="Arial" charset="0"/>
              <a:ea typeface="ＭＳ Ｐゴシック" charset="-128"/>
              <a:cs typeface="ＭＳ Ｐゴシック" charset="-128"/>
            </a:endParaRPr>
          </a:p>
        </p:txBody>
      </p:sp>
      <p:sp>
        <p:nvSpPr>
          <p:cNvPr id="32780" name="Line 1036"/>
          <p:cNvSpPr>
            <a:spLocks noChangeShapeType="1"/>
          </p:cNvSpPr>
          <p:nvPr/>
        </p:nvSpPr>
        <p:spPr bwMode="auto">
          <a:xfrm>
            <a:off x="1346200" y="3606800"/>
            <a:ext cx="5905500" cy="0"/>
          </a:xfrm>
          <a:prstGeom prst="line">
            <a:avLst/>
          </a:prstGeom>
          <a:no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GB" noProof="0" dirty="0">
              <a:solidFill>
                <a:prstClr val="black"/>
              </a:solidFill>
              <a:latin typeface="Arial" charset="0"/>
              <a:ea typeface="ＭＳ Ｐゴシック" charset="-128"/>
              <a:cs typeface="ＭＳ Ｐゴシック" charset="-128"/>
            </a:endParaRPr>
          </a:p>
        </p:txBody>
      </p:sp>
      <p:sp>
        <p:nvSpPr>
          <p:cNvPr id="32781" name="Line 1037"/>
          <p:cNvSpPr>
            <a:spLocks noChangeShapeType="1"/>
          </p:cNvSpPr>
          <p:nvPr/>
        </p:nvSpPr>
        <p:spPr bwMode="auto">
          <a:xfrm>
            <a:off x="1346200" y="3581400"/>
            <a:ext cx="3467100" cy="0"/>
          </a:xfrm>
          <a:prstGeom prst="line">
            <a:avLst/>
          </a:prstGeom>
          <a:noFill/>
          <a:ln w="9525">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GB" noProof="0" dirty="0">
              <a:solidFill>
                <a:prstClr val="black"/>
              </a:solidFill>
              <a:latin typeface="Arial" charset="0"/>
              <a:ea typeface="ＭＳ Ｐゴシック" charset="-128"/>
              <a:cs typeface="ＭＳ Ｐゴシック" charset="-128"/>
            </a:endParaRPr>
          </a:p>
        </p:txBody>
      </p:sp>
      <p:sp>
        <p:nvSpPr>
          <p:cNvPr id="32783" name="Line 1039"/>
          <p:cNvSpPr>
            <a:spLocks noChangeShapeType="1"/>
          </p:cNvSpPr>
          <p:nvPr/>
        </p:nvSpPr>
        <p:spPr bwMode="auto">
          <a:xfrm>
            <a:off x="1346200" y="3632200"/>
            <a:ext cx="5905500" cy="0"/>
          </a:xfrm>
          <a:prstGeom prst="line">
            <a:avLst/>
          </a:prstGeom>
          <a:no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GB" noProof="0" dirty="0">
              <a:solidFill>
                <a:prstClr val="black"/>
              </a:solidFill>
              <a:latin typeface="Arial" charset="0"/>
              <a:ea typeface="ＭＳ Ｐゴシック" charset="-128"/>
              <a:cs typeface="ＭＳ Ｐゴシック" charset="-128"/>
            </a:endParaRPr>
          </a:p>
        </p:txBody>
      </p:sp>
      <p:grpSp>
        <p:nvGrpSpPr>
          <p:cNvPr id="32796" name="Group 1052"/>
          <p:cNvGrpSpPr>
            <a:grpSpLocks/>
          </p:cNvGrpSpPr>
          <p:nvPr/>
        </p:nvGrpSpPr>
        <p:grpSpPr bwMode="auto">
          <a:xfrm>
            <a:off x="1346200" y="3657600"/>
            <a:ext cx="4775200" cy="596900"/>
            <a:chOff x="848" y="2304"/>
            <a:chExt cx="3008" cy="376"/>
          </a:xfrm>
        </p:grpSpPr>
        <p:sp>
          <p:nvSpPr>
            <p:cNvPr id="32782" name="Line 1038"/>
            <p:cNvSpPr>
              <a:spLocks noChangeShapeType="1"/>
            </p:cNvSpPr>
            <p:nvPr/>
          </p:nvSpPr>
          <p:spPr bwMode="auto">
            <a:xfrm>
              <a:off x="848" y="2304"/>
              <a:ext cx="1999" cy="0"/>
            </a:xfrm>
            <a:prstGeom prst="line">
              <a:avLst/>
            </a:prstGeom>
            <a:noFill/>
            <a:ln w="9525">
              <a:solidFill>
                <a:schemeClr val="hlink"/>
              </a:solidFill>
              <a:round/>
              <a:headEnd/>
              <a:tailEnd/>
            </a:ln>
          </p:spPr>
          <p:txBody>
            <a:bodyPr wrap="none" anchor="ctr">
              <a:prstTxWarp prst="textNoShape">
                <a:avLst/>
              </a:prstTxWarp>
            </a:bodyPr>
            <a:lstStyle/>
            <a:p>
              <a:pPr fontAlgn="base">
                <a:spcBef>
                  <a:spcPct val="0"/>
                </a:spcBef>
                <a:spcAft>
                  <a:spcPct val="0"/>
                </a:spcAft>
              </a:pPr>
              <a:endParaRPr lang="en-GB" noProof="0" dirty="0">
                <a:solidFill>
                  <a:prstClr val="black"/>
                </a:solidFill>
                <a:latin typeface="Arial" charset="0"/>
                <a:ea typeface="ＭＳ Ｐゴシック" charset="-128"/>
                <a:cs typeface="ＭＳ Ｐゴシック" charset="-128"/>
              </a:endParaRPr>
            </a:p>
          </p:txBody>
        </p:sp>
        <p:sp>
          <p:nvSpPr>
            <p:cNvPr id="32784" name="Line 1040"/>
            <p:cNvSpPr>
              <a:spLocks noChangeShapeType="1"/>
            </p:cNvSpPr>
            <p:nvPr/>
          </p:nvSpPr>
          <p:spPr bwMode="auto">
            <a:xfrm>
              <a:off x="2847" y="2304"/>
              <a:ext cx="1009" cy="376"/>
            </a:xfrm>
            <a:prstGeom prst="line">
              <a:avLst/>
            </a:prstGeom>
            <a:noFill/>
            <a:ln w="9525">
              <a:solidFill>
                <a:schemeClr val="hlink"/>
              </a:solidFill>
              <a:round/>
              <a:headEnd/>
              <a:tailEnd/>
            </a:ln>
          </p:spPr>
          <p:txBody>
            <a:bodyPr wrap="none" anchor="ctr">
              <a:prstTxWarp prst="textNoShape">
                <a:avLst/>
              </a:prstTxWarp>
            </a:bodyPr>
            <a:lstStyle/>
            <a:p>
              <a:pPr fontAlgn="base">
                <a:spcBef>
                  <a:spcPct val="0"/>
                </a:spcBef>
                <a:spcAft>
                  <a:spcPct val="0"/>
                </a:spcAft>
              </a:pPr>
              <a:endParaRPr lang="en-GB" noProof="0" dirty="0">
                <a:solidFill>
                  <a:prstClr val="black"/>
                </a:solidFill>
                <a:latin typeface="Arial" charset="0"/>
                <a:ea typeface="ＭＳ Ｐゴシック" charset="-128"/>
                <a:cs typeface="ＭＳ Ｐゴシック" charset="-128"/>
              </a:endParaRPr>
            </a:p>
          </p:txBody>
        </p:sp>
      </p:grpSp>
      <p:sp>
        <p:nvSpPr>
          <p:cNvPr id="32785" name="Rectangle 1041"/>
          <p:cNvSpPr>
            <a:spLocks noChangeArrowheads="1"/>
          </p:cNvSpPr>
          <p:nvPr/>
        </p:nvSpPr>
        <p:spPr bwMode="auto">
          <a:xfrm>
            <a:off x="7251700" y="3570288"/>
            <a:ext cx="88900" cy="889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fontAlgn="base">
              <a:spcBef>
                <a:spcPct val="0"/>
              </a:spcBef>
              <a:spcAft>
                <a:spcPct val="0"/>
              </a:spcAft>
            </a:pPr>
            <a:endParaRPr lang="en-GB" noProof="0" dirty="0">
              <a:solidFill>
                <a:srgbClr val="800080"/>
              </a:solidFill>
              <a:latin typeface="Arial" charset="0"/>
              <a:ea typeface="ＭＳ Ｐゴシック" charset="-128"/>
              <a:cs typeface="ＭＳ Ｐゴシック" charset="-128"/>
            </a:endParaRPr>
          </a:p>
        </p:txBody>
      </p:sp>
      <p:sp>
        <p:nvSpPr>
          <p:cNvPr id="32786" name="Text Box 1042"/>
          <p:cNvSpPr txBox="1">
            <a:spLocks noChangeArrowheads="1"/>
          </p:cNvSpPr>
          <p:nvPr/>
        </p:nvSpPr>
        <p:spPr bwMode="auto">
          <a:xfrm>
            <a:off x="573088" y="3744913"/>
            <a:ext cx="1844675" cy="27463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GB" sz="1200" noProof="0" dirty="0">
                <a:solidFill>
                  <a:prstClr val="black"/>
                </a:solidFill>
                <a:latin typeface="Arial" charset="0"/>
                <a:ea typeface="ＭＳ Ｐゴシック" charset="-128"/>
                <a:cs typeface="ＭＳ Ｐゴシック" charset="-128"/>
              </a:rPr>
              <a:t>Laser/collimated source</a:t>
            </a:r>
          </a:p>
        </p:txBody>
      </p:sp>
      <p:sp>
        <p:nvSpPr>
          <p:cNvPr id="32788" name="Text Box 1044"/>
          <p:cNvSpPr txBox="1">
            <a:spLocks noChangeArrowheads="1"/>
          </p:cNvSpPr>
          <p:nvPr/>
        </p:nvSpPr>
        <p:spPr bwMode="auto">
          <a:xfrm>
            <a:off x="6630988" y="3759200"/>
            <a:ext cx="1370012" cy="274638"/>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GB" sz="1200" noProof="0" dirty="0">
                <a:solidFill>
                  <a:prstClr val="black"/>
                </a:solidFill>
                <a:latin typeface="Arial" charset="0"/>
                <a:ea typeface="ＭＳ Ｐゴシック" charset="-128"/>
                <a:cs typeface="ＭＳ Ｐゴシック" charset="-128"/>
              </a:rPr>
              <a:t>collimated sensor</a:t>
            </a:r>
          </a:p>
        </p:txBody>
      </p:sp>
      <p:sp>
        <p:nvSpPr>
          <p:cNvPr id="32789" name="Text Box 1045"/>
          <p:cNvSpPr txBox="1">
            <a:spLocks noChangeArrowheads="1"/>
          </p:cNvSpPr>
          <p:nvPr/>
        </p:nvSpPr>
        <p:spPr bwMode="auto">
          <a:xfrm>
            <a:off x="5140325" y="4254500"/>
            <a:ext cx="1229824" cy="276999"/>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GB" sz="1200" noProof="0" dirty="0">
                <a:solidFill>
                  <a:srgbClr val="0000FF"/>
                </a:solidFill>
                <a:latin typeface="Arial" charset="0"/>
                <a:ea typeface="ＭＳ Ｐゴシック" charset="-128"/>
                <a:cs typeface="ＭＳ Ｐゴシック" charset="-128"/>
              </a:rPr>
              <a:t>diffused photon</a:t>
            </a:r>
          </a:p>
        </p:txBody>
      </p:sp>
      <p:sp>
        <p:nvSpPr>
          <p:cNvPr id="32790" name="Text Box 1046"/>
          <p:cNvSpPr txBox="1">
            <a:spLocks noChangeArrowheads="1"/>
          </p:cNvSpPr>
          <p:nvPr/>
        </p:nvSpPr>
        <p:spPr bwMode="auto">
          <a:xfrm>
            <a:off x="4386263" y="3295650"/>
            <a:ext cx="1360822" cy="276999"/>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GB" sz="1200" noProof="0" dirty="0">
                <a:solidFill>
                  <a:srgbClr val="C0504D"/>
                </a:solidFill>
                <a:latin typeface="Arial" charset="0"/>
                <a:ea typeface="ＭＳ Ｐゴシック" charset="-128"/>
                <a:cs typeface="ＭＳ Ｐゴシック" charset="-128"/>
              </a:rPr>
              <a:t>Photon Absorbed</a:t>
            </a:r>
          </a:p>
        </p:txBody>
      </p:sp>
      <p:sp>
        <p:nvSpPr>
          <p:cNvPr id="32794" name="Text Box 1050"/>
          <p:cNvSpPr txBox="1">
            <a:spLocks noChangeArrowheads="1"/>
          </p:cNvSpPr>
          <p:nvPr/>
        </p:nvSpPr>
        <p:spPr bwMode="auto">
          <a:xfrm>
            <a:off x="562020" y="2585112"/>
            <a:ext cx="3491661" cy="338554"/>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GB" sz="1600" b="1" noProof="0" dirty="0">
                <a:solidFill>
                  <a:srgbClr val="B9162C"/>
                </a:solidFill>
                <a:latin typeface="Arial" charset="0"/>
                <a:ea typeface="ＭＳ Ｐゴシック" charset="-128"/>
                <a:cs typeface="ＭＳ Ｐゴシック" charset="-128"/>
              </a:rPr>
              <a:t>Measurement in “good geometry”</a:t>
            </a:r>
          </a:p>
        </p:txBody>
      </p:sp>
      <p:grpSp>
        <p:nvGrpSpPr>
          <p:cNvPr id="32804" name="Group 1060"/>
          <p:cNvGrpSpPr>
            <a:grpSpLocks/>
          </p:cNvGrpSpPr>
          <p:nvPr/>
        </p:nvGrpSpPr>
        <p:grpSpPr bwMode="auto">
          <a:xfrm>
            <a:off x="809625" y="3657602"/>
            <a:ext cx="6442075" cy="873126"/>
            <a:chOff x="510" y="2304"/>
            <a:chExt cx="4058" cy="550"/>
          </a:xfrm>
        </p:grpSpPr>
        <p:grpSp>
          <p:nvGrpSpPr>
            <p:cNvPr id="32803" name="Group 1059"/>
            <p:cNvGrpSpPr>
              <a:grpSpLocks/>
            </p:cNvGrpSpPr>
            <p:nvPr/>
          </p:nvGrpSpPr>
          <p:grpSpPr bwMode="auto">
            <a:xfrm>
              <a:off x="856" y="2304"/>
              <a:ext cx="3712" cy="264"/>
              <a:chOff x="856" y="2304"/>
              <a:chExt cx="3712" cy="264"/>
            </a:xfrm>
          </p:grpSpPr>
          <p:grpSp>
            <p:nvGrpSpPr>
              <p:cNvPr id="32800" name="Group 1056"/>
              <p:cNvGrpSpPr>
                <a:grpSpLocks/>
              </p:cNvGrpSpPr>
              <p:nvPr/>
            </p:nvGrpSpPr>
            <p:grpSpPr bwMode="auto">
              <a:xfrm>
                <a:off x="856" y="2320"/>
                <a:ext cx="2072" cy="248"/>
                <a:chOff x="944" y="2400"/>
                <a:chExt cx="3008" cy="376"/>
              </a:xfrm>
            </p:grpSpPr>
            <p:sp>
              <p:nvSpPr>
                <p:cNvPr id="32798" name="Line 1054"/>
                <p:cNvSpPr>
                  <a:spLocks noChangeShapeType="1"/>
                </p:cNvSpPr>
                <p:nvPr/>
              </p:nvSpPr>
              <p:spPr bwMode="auto">
                <a:xfrm>
                  <a:off x="944" y="2400"/>
                  <a:ext cx="1999" cy="0"/>
                </a:xfrm>
                <a:prstGeom prst="line">
                  <a:avLst/>
                </a:prstGeom>
                <a:noFill/>
                <a:ln w="9525">
                  <a:solidFill>
                    <a:srgbClr val="200D58"/>
                  </a:solidFill>
                  <a:round/>
                  <a:headEnd/>
                  <a:tailEnd/>
                </a:ln>
              </p:spPr>
              <p:txBody>
                <a:bodyPr wrap="none" anchor="ctr">
                  <a:prstTxWarp prst="textNoShape">
                    <a:avLst/>
                  </a:prstTxWarp>
                </a:bodyPr>
                <a:lstStyle/>
                <a:p>
                  <a:pPr fontAlgn="base">
                    <a:spcBef>
                      <a:spcPct val="0"/>
                    </a:spcBef>
                    <a:spcAft>
                      <a:spcPct val="0"/>
                    </a:spcAft>
                  </a:pPr>
                  <a:endParaRPr lang="en-GB" noProof="0" dirty="0">
                    <a:solidFill>
                      <a:prstClr val="black"/>
                    </a:solidFill>
                    <a:latin typeface="Arial" charset="0"/>
                    <a:ea typeface="ＭＳ Ｐゴシック" charset="-128"/>
                    <a:cs typeface="ＭＳ Ｐゴシック" charset="-128"/>
                  </a:endParaRPr>
                </a:p>
              </p:txBody>
            </p:sp>
            <p:sp>
              <p:nvSpPr>
                <p:cNvPr id="32799" name="Line 1055"/>
                <p:cNvSpPr>
                  <a:spLocks noChangeShapeType="1"/>
                </p:cNvSpPr>
                <p:nvPr/>
              </p:nvSpPr>
              <p:spPr bwMode="auto">
                <a:xfrm>
                  <a:off x="2943" y="2400"/>
                  <a:ext cx="1009" cy="376"/>
                </a:xfrm>
                <a:prstGeom prst="line">
                  <a:avLst/>
                </a:prstGeom>
                <a:noFill/>
                <a:ln w="9525">
                  <a:solidFill>
                    <a:srgbClr val="200D58"/>
                  </a:solidFill>
                  <a:round/>
                  <a:headEnd/>
                  <a:tailEnd/>
                </a:ln>
              </p:spPr>
              <p:txBody>
                <a:bodyPr wrap="none" anchor="ctr">
                  <a:prstTxWarp prst="textNoShape">
                    <a:avLst/>
                  </a:prstTxWarp>
                </a:bodyPr>
                <a:lstStyle/>
                <a:p>
                  <a:pPr fontAlgn="base">
                    <a:spcBef>
                      <a:spcPct val="0"/>
                    </a:spcBef>
                    <a:spcAft>
                      <a:spcPct val="0"/>
                    </a:spcAft>
                  </a:pPr>
                  <a:endParaRPr lang="en-GB" noProof="0" dirty="0">
                    <a:solidFill>
                      <a:prstClr val="black"/>
                    </a:solidFill>
                    <a:latin typeface="Arial" charset="0"/>
                    <a:ea typeface="ＭＳ Ｐゴシック" charset="-128"/>
                    <a:cs typeface="ＭＳ Ｐゴシック" charset="-128"/>
                  </a:endParaRPr>
                </a:p>
              </p:txBody>
            </p:sp>
          </p:grpSp>
          <p:sp>
            <p:nvSpPr>
              <p:cNvPr id="32801" name="Line 1057"/>
              <p:cNvSpPr>
                <a:spLocks noChangeShapeType="1"/>
              </p:cNvSpPr>
              <p:nvPr/>
            </p:nvSpPr>
            <p:spPr bwMode="auto">
              <a:xfrm flipV="1">
                <a:off x="2928" y="2304"/>
                <a:ext cx="1640" cy="264"/>
              </a:xfrm>
              <a:prstGeom prst="line">
                <a:avLst/>
              </a:prstGeom>
              <a:noFill/>
              <a:ln w="9525">
                <a:solidFill>
                  <a:srgbClr val="200D58"/>
                </a:solidFill>
                <a:round/>
                <a:headEnd/>
                <a:tailEnd/>
              </a:ln>
            </p:spPr>
            <p:txBody>
              <a:bodyPr wrap="none" anchor="ctr">
                <a:prstTxWarp prst="textNoShape">
                  <a:avLst/>
                </a:prstTxWarp>
              </a:bodyPr>
              <a:lstStyle/>
              <a:p>
                <a:pPr fontAlgn="base">
                  <a:spcBef>
                    <a:spcPct val="0"/>
                  </a:spcBef>
                  <a:spcAft>
                    <a:spcPct val="0"/>
                  </a:spcAft>
                </a:pPr>
                <a:endParaRPr lang="en-GB" noProof="0" dirty="0">
                  <a:solidFill>
                    <a:prstClr val="black"/>
                  </a:solidFill>
                  <a:latin typeface="Arial" charset="0"/>
                  <a:ea typeface="ＭＳ Ｐゴシック" charset="-128"/>
                  <a:cs typeface="ＭＳ Ｐゴシック" charset="-128"/>
                </a:endParaRPr>
              </a:p>
            </p:txBody>
          </p:sp>
        </p:grpSp>
        <p:sp>
          <p:nvSpPr>
            <p:cNvPr id="32802" name="Text Box 1058"/>
            <p:cNvSpPr txBox="1">
              <a:spLocks noChangeArrowheads="1"/>
            </p:cNvSpPr>
            <p:nvPr/>
          </p:nvSpPr>
          <p:spPr bwMode="auto">
            <a:xfrm>
              <a:off x="510" y="2680"/>
              <a:ext cx="1730" cy="174"/>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GB" sz="1200" noProof="0" dirty="0">
                  <a:solidFill>
                    <a:srgbClr val="000F6D"/>
                  </a:solidFill>
                  <a:latin typeface="Arial" charset="0"/>
                  <a:ea typeface="ＭＳ Ｐゴシック" charset="-128"/>
                  <a:cs typeface="ＭＳ Ｐゴシック" charset="-128"/>
                </a:rPr>
                <a:t>photon scattered twice to the detector</a:t>
              </a:r>
            </a:p>
          </p:txBody>
        </p:sp>
      </p:grpSp>
      <p:sp>
        <p:nvSpPr>
          <p:cNvPr id="2" name="Content Placeholder 2"/>
          <p:cNvSpPr>
            <a:spLocks/>
          </p:cNvSpPr>
          <p:nvPr/>
        </p:nvSpPr>
        <p:spPr bwMode="auto">
          <a:xfrm>
            <a:off x="260350" y="4546600"/>
            <a:ext cx="8739188" cy="1562100"/>
          </a:xfrm>
          <a:prstGeom prst="rect">
            <a:avLst/>
          </a:prstGeom>
          <a:noFill/>
          <a:ln w="9525">
            <a:noFill/>
            <a:miter lim="800000"/>
            <a:headEnd/>
            <a:tailEnd/>
          </a:ln>
        </p:spPr>
        <p:txBody>
          <a:bodyPr>
            <a:prstTxWarp prst="textNoShape">
              <a:avLst/>
            </a:prstTxWarp>
          </a:bodyPr>
          <a:lstStyle/>
          <a:p>
            <a:pPr marL="285750" indent="-342900" fontAlgn="base">
              <a:spcBef>
                <a:spcPct val="20000"/>
              </a:spcBef>
              <a:spcAft>
                <a:spcPct val="0"/>
              </a:spcAft>
              <a:buFont typeface="Arial" charset="0"/>
              <a:buChar char="•"/>
            </a:pPr>
            <a:r>
              <a:rPr lang="en-GB" sz="2400" noProof="0" dirty="0">
                <a:solidFill>
                  <a:srgbClr val="000090"/>
                </a:solidFill>
                <a:latin typeface="Calibri" charset="0"/>
                <a:ea typeface="ＭＳ Ｐゴシック" charset="-128"/>
                <a:cs typeface="ＭＳ Ｐゴシック" charset="-128"/>
              </a:rPr>
              <a:t>but </a:t>
            </a:r>
            <a:r>
              <a:rPr lang="en-GB" sz="2400" b="1" noProof="0" dirty="0">
                <a:solidFill>
                  <a:srgbClr val="C00000"/>
                </a:solidFill>
                <a:latin typeface="Calibri" charset="0"/>
                <a:ea typeface="ＭＳ Ｐゴシック" charset="-128"/>
                <a:cs typeface="ＭＳ Ｐゴシック" charset="-128"/>
              </a:rPr>
              <a:t>it does not describe photons entering the detector having undergone more than one scattering </a:t>
            </a:r>
            <a:r>
              <a:rPr lang="en-GB" sz="2400" noProof="0" dirty="0">
                <a:solidFill>
                  <a:srgbClr val="000090"/>
                </a:solidFill>
                <a:latin typeface="Calibri" charset="0"/>
                <a:ea typeface="ＭＳ Ｐゴシック" charset="-128"/>
                <a:cs typeface="ＭＳ Ｐゴシック" charset="-128"/>
              </a:rPr>
              <a:t>(second-order effect that would </a:t>
            </a:r>
            <a:r>
              <a:rPr lang="en-GB" sz="2400" dirty="0">
                <a:solidFill>
                  <a:srgbClr val="000090"/>
                </a:solidFill>
                <a:latin typeface="Calibri" charset="0"/>
                <a:ea typeface="ＭＳ Ｐゴシック" charset="-128"/>
                <a:cs typeface="ＭＳ Ｐゴシック" charset="-128"/>
              </a:rPr>
              <a:t>imply the</a:t>
            </a:r>
            <a:r>
              <a:rPr lang="en-GB" sz="2400" noProof="0" dirty="0">
                <a:solidFill>
                  <a:srgbClr val="000090"/>
                </a:solidFill>
                <a:latin typeface="Calibri" charset="0"/>
                <a:ea typeface="ＭＳ Ｐゴシック" charset="-128"/>
                <a:cs typeface="ＭＳ Ｐゴシック" charset="-128"/>
              </a:rPr>
              <a:t> knowledge of the volume scattering function and a complete MC simulation)</a:t>
            </a:r>
            <a:endParaRPr lang="en-GB" noProof="0" dirty="0">
              <a:solidFill>
                <a:srgbClr val="000090"/>
              </a:solidFill>
              <a:latin typeface="Calibri" charset="0"/>
              <a:ea typeface="ＭＳ Ｐゴシック" charset="-128"/>
              <a:cs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27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278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278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2788">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278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3279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278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278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278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32790">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3279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32789">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2794">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499"/>
                                          </p:stCondLst>
                                        </p:cTn>
                                        <p:tgtEl>
                                          <p:spTgt spid="3277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499"/>
                                          </p:stCondLst>
                                        </p:cTn>
                                        <p:tgtEl>
                                          <p:spTgt spid="3280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499"/>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91" grpId="0" animBg="1" autoUpdateAnimBg="0"/>
      <p:bldP spid="32787" grpId="0" animBg="1"/>
      <p:bldP spid="8" grpId="0" autoUpdateAnimBg="0"/>
      <p:bldP spid="32779" grpId="0" animBg="1"/>
      <p:bldP spid="32780" grpId="0" animBg="1"/>
      <p:bldP spid="32781" grpId="0" animBg="1"/>
      <p:bldP spid="32783" grpId="0" animBg="1"/>
      <p:bldP spid="32785" grpId="0" animBg="1" autoUpdateAnimBg="0"/>
      <p:bldP spid="32786" grpId="0" build="p" autoUpdateAnimBg="0"/>
      <p:bldP spid="32788" grpId="0" build="p" autoUpdateAnimBg="0"/>
      <p:bldP spid="32789" grpId="0" build="p" autoUpdateAnimBg="0"/>
      <p:bldP spid="32790" grpId="0" build="p" autoUpdateAnimBg="0"/>
      <p:bldP spid="32794" grpId="0" build="p" autoUpdateAnimBg="0"/>
      <p:bldP spid="2"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ChangeArrowheads="1"/>
          </p:cNvSpPr>
          <p:nvPr/>
        </p:nvSpPr>
        <p:spPr bwMode="auto">
          <a:xfrm>
            <a:off x="573088" y="2530475"/>
            <a:ext cx="8240712" cy="2016125"/>
          </a:xfrm>
          <a:prstGeom prst="rect">
            <a:avLst/>
          </a:prstGeom>
          <a:solidFill>
            <a:srgbClr val="FFFECB"/>
          </a:solidFill>
          <a:ln w="9525">
            <a:noFill/>
            <a:miter lim="800000"/>
            <a:headEnd/>
            <a:tailEnd/>
          </a:ln>
        </p:spPr>
        <p:txBody>
          <a:bodyPr wrap="none" anchor="ctr">
            <a:prstTxWarp prst="textNoShape">
              <a:avLst/>
            </a:prstTxWarp>
          </a:bodyPr>
          <a:lstStyle/>
          <a:p>
            <a:pPr algn="ctr" fontAlgn="base">
              <a:spcBef>
                <a:spcPct val="0"/>
              </a:spcBef>
              <a:spcAft>
                <a:spcPct val="0"/>
              </a:spcAft>
            </a:pPr>
            <a:endParaRPr lang="en-US">
              <a:solidFill>
                <a:prstClr val="white"/>
              </a:solidFill>
              <a:latin typeface="Arial" charset="0"/>
              <a:ea typeface="ＭＳ Ｐゴシック" charset="-128"/>
              <a:cs typeface="ＭＳ Ｐゴシック" charset="-128"/>
            </a:endParaRPr>
          </a:p>
        </p:txBody>
      </p:sp>
      <p:sp>
        <p:nvSpPr>
          <p:cNvPr id="194563" name="Rectangle 3"/>
          <p:cNvSpPr>
            <a:spLocks noChangeArrowheads="1"/>
          </p:cNvSpPr>
          <p:nvPr/>
        </p:nvSpPr>
        <p:spPr bwMode="auto">
          <a:xfrm>
            <a:off x="7251700" y="3294063"/>
            <a:ext cx="127000" cy="635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4564" name="Title 1"/>
          <p:cNvSpPr>
            <a:spLocks noGrp="1"/>
          </p:cNvSpPr>
          <p:nvPr>
            <p:ph type="title" idx="4294967295"/>
          </p:nvPr>
        </p:nvSpPr>
        <p:spPr/>
        <p:txBody>
          <a:bodyPr/>
          <a:lstStyle/>
          <a:p>
            <a:r>
              <a:rPr lang="en-GB" dirty="0"/>
              <a:t>Reduction of light intensity </a:t>
            </a:r>
            <a:r>
              <a:rPr lang="it-IT" altLang="ja-JP" dirty="0"/>
              <a:t>(2)</a:t>
            </a:r>
            <a:endParaRPr lang="it-IT" dirty="0"/>
          </a:p>
        </p:txBody>
      </p:sp>
      <p:sp>
        <p:nvSpPr>
          <p:cNvPr id="194565" name="Date Placeholder 3"/>
          <p:cNvSpPr txBox="1">
            <a:spLocks noGrp="1"/>
          </p:cNvSpPr>
          <p:nvPr/>
        </p:nvSpPr>
        <p:spPr bwMode="auto">
          <a:xfrm>
            <a:off x="133350" y="6630988"/>
            <a:ext cx="2278063" cy="219075"/>
          </a:xfrm>
          <a:prstGeom prst="rect">
            <a:avLst/>
          </a:prstGeom>
          <a:noFill/>
          <a:ln w="9525">
            <a:noFill/>
            <a:miter lim="800000"/>
            <a:headEnd/>
            <a:tailEnd/>
          </a:ln>
        </p:spPr>
        <p:txBody>
          <a:bodyPr anchor="ctr">
            <a:prstTxWarp prst="textNoShape">
              <a:avLst/>
            </a:prstTxWarp>
          </a:bodyPr>
          <a:lstStyle/>
          <a:p>
            <a:pPr fontAlgn="base">
              <a:spcBef>
                <a:spcPct val="0"/>
              </a:spcBef>
              <a:spcAft>
                <a:spcPct val="0"/>
              </a:spcAft>
            </a:pPr>
            <a:r>
              <a:rPr lang="en-US" sz="1100" b="1">
                <a:solidFill>
                  <a:srgbClr val="000090"/>
                </a:solidFill>
                <a:latin typeface="Calibri" charset="0"/>
                <a:ea typeface="ＭＳ Ｐゴシック" charset="-128"/>
                <a:cs typeface="ＭＳ Ｐゴシック" charset="-128"/>
              </a:rPr>
              <a:t>Antonio Capone - LNS - 16/12/2013</a:t>
            </a:r>
          </a:p>
        </p:txBody>
      </p:sp>
      <p:sp>
        <p:nvSpPr>
          <p:cNvPr id="194566" name="Footer Placeholder 4"/>
          <p:cNvSpPr txBox="1">
            <a:spLocks noGrp="1"/>
          </p:cNvSpPr>
          <p:nvPr/>
        </p:nvSpPr>
        <p:spPr bwMode="auto">
          <a:xfrm>
            <a:off x="2944813" y="6630988"/>
            <a:ext cx="4838700" cy="219075"/>
          </a:xfrm>
          <a:prstGeom prst="rect">
            <a:avLst/>
          </a:prstGeom>
          <a:noFill/>
          <a:ln w="9525">
            <a:noFill/>
            <a:miter lim="800000"/>
            <a:headEnd/>
            <a:tailEnd/>
          </a:ln>
        </p:spPr>
        <p:txBody>
          <a:bodyPr anchor="ctr">
            <a:prstTxWarp prst="textNoShape">
              <a:avLst/>
            </a:prstTxWarp>
          </a:bodyPr>
          <a:lstStyle/>
          <a:p>
            <a:pPr algn="ctr" fontAlgn="base">
              <a:spcBef>
                <a:spcPct val="0"/>
              </a:spcBef>
              <a:spcAft>
                <a:spcPct val="0"/>
              </a:spcAft>
            </a:pPr>
            <a:r>
              <a:rPr lang="en-US" sz="1100" b="1">
                <a:solidFill>
                  <a:srgbClr val="000090"/>
                </a:solidFill>
                <a:latin typeface="Calibri" charset="0"/>
                <a:ea typeface="ＭＳ Ｐゴシック" charset="-128"/>
                <a:cs typeface="ＭＳ Ｐゴシック" charset="-128"/>
              </a:rPr>
              <a:t>Tecniche di rivelazione di neutrini di alta energia con Telescopi sottomarini</a:t>
            </a:r>
          </a:p>
        </p:txBody>
      </p:sp>
      <p:sp>
        <p:nvSpPr>
          <p:cNvPr id="194567" name="Slide Number Placeholder 5"/>
          <p:cNvSpPr txBox="1">
            <a:spLocks noGrp="1"/>
          </p:cNvSpPr>
          <p:nvPr/>
        </p:nvSpPr>
        <p:spPr bwMode="auto">
          <a:xfrm>
            <a:off x="8280400" y="6630988"/>
            <a:ext cx="719138" cy="219075"/>
          </a:xfrm>
          <a:prstGeom prst="rect">
            <a:avLst/>
          </a:prstGeom>
          <a:noFill/>
          <a:ln w="9525">
            <a:noFill/>
            <a:miter lim="800000"/>
            <a:headEnd/>
            <a:tailEnd/>
          </a:ln>
        </p:spPr>
        <p:txBody>
          <a:bodyPr anchor="ctr">
            <a:prstTxWarp prst="textNoShape">
              <a:avLst/>
            </a:prstTxWarp>
          </a:bodyPr>
          <a:lstStyle/>
          <a:p>
            <a:pPr algn="r" fontAlgn="base">
              <a:spcBef>
                <a:spcPct val="0"/>
              </a:spcBef>
              <a:spcAft>
                <a:spcPct val="0"/>
              </a:spcAft>
            </a:pPr>
            <a:fld id="{9D7AAF60-7643-4D01-AA6E-3D76C9307E31}" type="slidenum">
              <a:rPr lang="en-US" sz="1100" b="1">
                <a:solidFill>
                  <a:srgbClr val="000090"/>
                </a:solidFill>
                <a:latin typeface="Calibri" charset="0"/>
                <a:ea typeface="ＭＳ Ｐゴシック" charset="-128"/>
                <a:cs typeface="ＭＳ Ｐゴシック" charset="-128"/>
              </a:rPr>
              <a:pPr algn="r" fontAlgn="base">
                <a:spcBef>
                  <a:spcPct val="0"/>
                </a:spcBef>
                <a:spcAft>
                  <a:spcPct val="0"/>
                </a:spcAft>
              </a:pPr>
              <a:t>19</a:t>
            </a:fld>
            <a:endParaRPr lang="en-US" sz="1100" b="1">
              <a:solidFill>
                <a:srgbClr val="000090"/>
              </a:solidFill>
              <a:latin typeface="Calibri" charset="0"/>
              <a:ea typeface="ＭＳ Ｐゴシック" charset="-128"/>
              <a:cs typeface="ＭＳ Ｐゴシック" charset="-128"/>
            </a:endParaRPr>
          </a:p>
        </p:txBody>
      </p:sp>
      <p:sp>
        <p:nvSpPr>
          <p:cNvPr id="8" name="Content Placeholder 2"/>
          <p:cNvSpPr>
            <a:spLocks noGrp="1"/>
          </p:cNvSpPr>
          <p:nvPr>
            <p:ph idx="4294967295"/>
          </p:nvPr>
        </p:nvSpPr>
        <p:spPr>
          <a:xfrm>
            <a:off x="260350" y="593725"/>
            <a:ext cx="8739188" cy="1581150"/>
          </a:xfrm>
        </p:spPr>
        <p:txBody>
          <a:bodyPr>
            <a:noAutofit/>
          </a:bodyPr>
          <a:lstStyle/>
          <a:p>
            <a:pPr marL="285750"/>
            <a:r>
              <a:rPr lang="en-GB" sz="2400" i="1" noProof="0" dirty="0" err="1"/>
              <a:t>L</a:t>
            </a:r>
            <a:r>
              <a:rPr lang="en-GB" sz="2400" i="1" baseline="-25000" noProof="0" dirty="0" err="1"/>
              <a:t>b</a:t>
            </a:r>
            <a:r>
              <a:rPr lang="en-GB" sz="2400" i="1" baseline="30000" noProof="0" dirty="0" err="1"/>
              <a:t>eff</a:t>
            </a:r>
            <a:r>
              <a:rPr lang="en-GB" sz="2400" i="1" baseline="30000" noProof="0" dirty="0"/>
              <a:t> </a:t>
            </a:r>
            <a:r>
              <a:rPr lang="en-GB" sz="2400" i="1" noProof="0" dirty="0"/>
              <a:t>(</a:t>
            </a:r>
            <a:r>
              <a:rPr lang="en-GB" sz="2400" i="1" noProof="0" dirty="0">
                <a:latin typeface="Symbol" charset="2"/>
                <a:sym typeface="Symbol" charset="2"/>
              </a:rPr>
              <a:t></a:t>
            </a:r>
            <a:r>
              <a:rPr lang="en-GB" sz="2400" i="1" noProof="0" dirty="0"/>
              <a:t>)</a:t>
            </a:r>
            <a:r>
              <a:rPr lang="en-GB" sz="2400" i="1" baseline="30000" noProof="0" dirty="0"/>
              <a:t> </a:t>
            </a:r>
            <a:r>
              <a:rPr lang="en-GB" sz="2400" noProof="0" dirty="0"/>
              <a:t> can partially take into account the geometry of the detector by counting as "detected" photons that arrive on the sensitive surface (non-point and non-unidirectional) of a "real" detector (we are no longer in "good geometry").</a:t>
            </a:r>
            <a:endParaRPr lang="en-GB" sz="1800" noProof="0" dirty="0"/>
          </a:p>
        </p:txBody>
      </p:sp>
      <p:graphicFrame>
        <p:nvGraphicFramePr>
          <p:cNvPr id="194569" name="Object 9"/>
          <p:cNvGraphicFramePr>
            <a:graphicFrameLocks noChangeAspect="1"/>
          </p:cNvGraphicFramePr>
          <p:nvPr/>
        </p:nvGraphicFramePr>
        <p:xfrm>
          <a:off x="635000" y="2466975"/>
          <a:ext cx="8115300" cy="727075"/>
        </p:xfrm>
        <a:graphic>
          <a:graphicData uri="http://schemas.openxmlformats.org/presentationml/2006/ole">
            <mc:AlternateContent xmlns:mc="http://schemas.openxmlformats.org/markup-compatibility/2006">
              <mc:Choice xmlns:v="urn:schemas-microsoft-com:vml" Requires="v">
                <p:oleObj name="Equation" r:id="rId3" imgW="5092700" imgH="457200" progId="Equation.3">
                  <p:embed/>
                </p:oleObj>
              </mc:Choice>
              <mc:Fallback>
                <p:oleObj name="Equation" r:id="rId3" imgW="509270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0" y="2466975"/>
                        <a:ext cx="8115300" cy="72707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94570" name="Rectangle 10"/>
          <p:cNvSpPr>
            <a:spLocks noChangeArrowheads="1"/>
          </p:cNvSpPr>
          <p:nvPr/>
        </p:nvSpPr>
        <p:spPr bwMode="auto">
          <a:xfrm>
            <a:off x="698500" y="3581400"/>
            <a:ext cx="647700" cy="1016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4571" name="Line 11"/>
          <p:cNvSpPr>
            <a:spLocks noChangeShapeType="1"/>
          </p:cNvSpPr>
          <p:nvPr/>
        </p:nvSpPr>
        <p:spPr bwMode="auto">
          <a:xfrm>
            <a:off x="1346200" y="3606800"/>
            <a:ext cx="5905500" cy="0"/>
          </a:xfrm>
          <a:prstGeom prst="line">
            <a:avLst/>
          </a:prstGeom>
          <a:no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4572" name="Line 12"/>
          <p:cNvSpPr>
            <a:spLocks noChangeShapeType="1"/>
          </p:cNvSpPr>
          <p:nvPr/>
        </p:nvSpPr>
        <p:spPr bwMode="auto">
          <a:xfrm>
            <a:off x="1346200" y="3581400"/>
            <a:ext cx="3467100" cy="0"/>
          </a:xfrm>
          <a:prstGeom prst="line">
            <a:avLst/>
          </a:prstGeom>
          <a:noFill/>
          <a:ln w="9525">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4573" name="Line 13"/>
          <p:cNvSpPr>
            <a:spLocks noChangeShapeType="1"/>
          </p:cNvSpPr>
          <p:nvPr/>
        </p:nvSpPr>
        <p:spPr bwMode="auto">
          <a:xfrm>
            <a:off x="1346200" y="3632200"/>
            <a:ext cx="5905500" cy="0"/>
          </a:xfrm>
          <a:prstGeom prst="line">
            <a:avLst/>
          </a:prstGeom>
          <a:no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grpSp>
        <p:nvGrpSpPr>
          <p:cNvPr id="194574" name="Group 14"/>
          <p:cNvGrpSpPr>
            <a:grpSpLocks/>
          </p:cNvGrpSpPr>
          <p:nvPr/>
        </p:nvGrpSpPr>
        <p:grpSpPr bwMode="auto">
          <a:xfrm>
            <a:off x="1346200" y="3683000"/>
            <a:ext cx="3708400" cy="596900"/>
            <a:chOff x="848" y="2304"/>
            <a:chExt cx="3008" cy="376"/>
          </a:xfrm>
        </p:grpSpPr>
        <p:sp>
          <p:nvSpPr>
            <p:cNvPr id="194575" name="Line 15"/>
            <p:cNvSpPr>
              <a:spLocks noChangeShapeType="1"/>
            </p:cNvSpPr>
            <p:nvPr/>
          </p:nvSpPr>
          <p:spPr bwMode="auto">
            <a:xfrm>
              <a:off x="848" y="2304"/>
              <a:ext cx="1999" cy="0"/>
            </a:xfrm>
            <a:prstGeom prst="line">
              <a:avLst/>
            </a:prstGeom>
            <a:noFill/>
            <a:ln w="9525">
              <a:solidFill>
                <a:schemeClr val="hlink"/>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4576" name="Line 16"/>
            <p:cNvSpPr>
              <a:spLocks noChangeShapeType="1"/>
            </p:cNvSpPr>
            <p:nvPr/>
          </p:nvSpPr>
          <p:spPr bwMode="auto">
            <a:xfrm>
              <a:off x="2847" y="2304"/>
              <a:ext cx="1009" cy="376"/>
            </a:xfrm>
            <a:prstGeom prst="line">
              <a:avLst/>
            </a:prstGeom>
            <a:noFill/>
            <a:ln w="9525">
              <a:solidFill>
                <a:schemeClr val="hlink"/>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grpSp>
      <p:sp>
        <p:nvSpPr>
          <p:cNvPr id="194577" name="Rectangle 17"/>
          <p:cNvSpPr>
            <a:spLocks noChangeArrowheads="1"/>
          </p:cNvSpPr>
          <p:nvPr/>
        </p:nvSpPr>
        <p:spPr bwMode="auto">
          <a:xfrm>
            <a:off x="7251700" y="3354388"/>
            <a:ext cx="88900" cy="5334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fontAlgn="base">
              <a:spcBef>
                <a:spcPct val="0"/>
              </a:spcBef>
              <a:spcAft>
                <a:spcPct val="0"/>
              </a:spcAft>
            </a:pPr>
            <a:endParaRPr lang="en-US">
              <a:solidFill>
                <a:srgbClr val="800080"/>
              </a:solidFill>
              <a:latin typeface="Arial" charset="0"/>
              <a:ea typeface="ＭＳ Ｐゴシック" charset="-128"/>
              <a:cs typeface="ＭＳ Ｐゴシック" charset="-128"/>
            </a:endParaRPr>
          </a:p>
        </p:txBody>
      </p:sp>
      <p:sp>
        <p:nvSpPr>
          <p:cNvPr id="194578" name="Text Box 18"/>
          <p:cNvSpPr txBox="1">
            <a:spLocks noChangeArrowheads="1"/>
          </p:cNvSpPr>
          <p:nvPr/>
        </p:nvSpPr>
        <p:spPr bwMode="auto">
          <a:xfrm>
            <a:off x="573088" y="3744913"/>
            <a:ext cx="1844675" cy="27463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200">
                <a:solidFill>
                  <a:prstClr val="black"/>
                </a:solidFill>
                <a:latin typeface="Arial" charset="0"/>
                <a:ea typeface="ＭＳ Ｐゴシック" charset="-128"/>
                <a:cs typeface="ＭＳ Ｐゴシック" charset="-128"/>
              </a:rPr>
              <a:t>Laser/collimated source</a:t>
            </a:r>
            <a:endParaRPr lang="en-US" sz="1200" dirty="0">
              <a:solidFill>
                <a:prstClr val="black"/>
              </a:solidFill>
              <a:latin typeface="Arial" charset="0"/>
              <a:ea typeface="ＭＳ Ｐゴシック" charset="-128"/>
              <a:cs typeface="ＭＳ Ｐゴシック" charset="-128"/>
            </a:endParaRPr>
          </a:p>
        </p:txBody>
      </p:sp>
      <p:sp>
        <p:nvSpPr>
          <p:cNvPr id="194579" name="Text Box 19"/>
          <p:cNvSpPr txBox="1">
            <a:spLocks noChangeArrowheads="1"/>
          </p:cNvSpPr>
          <p:nvPr/>
        </p:nvSpPr>
        <p:spPr bwMode="auto">
          <a:xfrm>
            <a:off x="7553325" y="3470275"/>
            <a:ext cx="670376" cy="276999"/>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200">
                <a:solidFill>
                  <a:prstClr val="black"/>
                </a:solidFill>
                <a:latin typeface="Arial" charset="0"/>
                <a:ea typeface="ＭＳ Ｐゴシック" charset="-128"/>
                <a:cs typeface="ＭＳ Ｐゴシック" charset="-128"/>
              </a:rPr>
              <a:t>Sensor</a:t>
            </a:r>
            <a:endParaRPr lang="en-US" sz="1200" dirty="0">
              <a:solidFill>
                <a:prstClr val="black"/>
              </a:solidFill>
              <a:latin typeface="Arial" charset="0"/>
              <a:ea typeface="ＭＳ Ｐゴシック" charset="-128"/>
              <a:cs typeface="ＭＳ Ｐゴシック" charset="-128"/>
            </a:endParaRPr>
          </a:p>
        </p:txBody>
      </p:sp>
      <p:sp>
        <p:nvSpPr>
          <p:cNvPr id="194580" name="Text Box 20"/>
          <p:cNvSpPr txBox="1">
            <a:spLocks noChangeArrowheads="1"/>
          </p:cNvSpPr>
          <p:nvPr/>
        </p:nvSpPr>
        <p:spPr bwMode="auto">
          <a:xfrm>
            <a:off x="2411413" y="4116388"/>
            <a:ext cx="2719014" cy="276999"/>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200">
                <a:solidFill>
                  <a:srgbClr val="0000FF"/>
                </a:solidFill>
                <a:latin typeface="Arial" charset="0"/>
                <a:ea typeface="ＭＳ Ｐゴシック" charset="-128"/>
                <a:cs typeface="ＭＳ Ｐゴシック" charset="-128"/>
              </a:rPr>
              <a:t>photon scattered outside the detector</a:t>
            </a:r>
            <a:endParaRPr lang="en-US" sz="1200" dirty="0">
              <a:solidFill>
                <a:srgbClr val="0000FF"/>
              </a:solidFill>
              <a:latin typeface="Arial" charset="0"/>
              <a:ea typeface="ＭＳ Ｐゴシック" charset="-128"/>
              <a:cs typeface="ＭＳ Ｐゴシック" charset="-128"/>
            </a:endParaRPr>
          </a:p>
        </p:txBody>
      </p:sp>
      <p:sp>
        <p:nvSpPr>
          <p:cNvPr id="194581" name="Text Box 21"/>
          <p:cNvSpPr txBox="1">
            <a:spLocks noChangeArrowheads="1"/>
          </p:cNvSpPr>
          <p:nvPr/>
        </p:nvSpPr>
        <p:spPr bwMode="auto">
          <a:xfrm>
            <a:off x="4386263" y="3295650"/>
            <a:ext cx="1360822" cy="276999"/>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200">
                <a:solidFill>
                  <a:srgbClr val="C0504D"/>
                </a:solidFill>
                <a:latin typeface="Arial" charset="0"/>
                <a:ea typeface="ＭＳ Ｐゴシック" charset="-128"/>
                <a:cs typeface="ＭＳ Ｐゴシック" charset="-128"/>
              </a:rPr>
              <a:t>Photon Absorbed</a:t>
            </a:r>
            <a:endParaRPr lang="en-US" sz="1200" dirty="0">
              <a:solidFill>
                <a:srgbClr val="C0504D"/>
              </a:solidFill>
              <a:latin typeface="Arial" charset="0"/>
              <a:ea typeface="ＭＳ Ｐゴシック" charset="-128"/>
              <a:cs typeface="ＭＳ Ｐゴシック" charset="-128"/>
            </a:endParaRPr>
          </a:p>
        </p:txBody>
      </p:sp>
      <p:grpSp>
        <p:nvGrpSpPr>
          <p:cNvPr id="194591" name="Group 31"/>
          <p:cNvGrpSpPr>
            <a:grpSpLocks/>
          </p:cNvGrpSpPr>
          <p:nvPr/>
        </p:nvGrpSpPr>
        <p:grpSpPr bwMode="auto">
          <a:xfrm>
            <a:off x="1358900" y="3657603"/>
            <a:ext cx="5892800" cy="590551"/>
            <a:chOff x="856" y="2304"/>
            <a:chExt cx="3712" cy="372"/>
          </a:xfrm>
        </p:grpSpPr>
        <p:sp>
          <p:nvSpPr>
            <p:cNvPr id="194586" name="Line 26"/>
            <p:cNvSpPr>
              <a:spLocks noChangeShapeType="1"/>
            </p:cNvSpPr>
            <p:nvPr/>
          </p:nvSpPr>
          <p:spPr bwMode="auto">
            <a:xfrm flipV="1">
              <a:off x="856" y="2304"/>
              <a:ext cx="2738" cy="0"/>
            </a:xfrm>
            <a:prstGeom prst="line">
              <a:avLst/>
            </a:prstGeom>
            <a:noFill/>
            <a:ln w="9525">
              <a:solidFill>
                <a:srgbClr val="200D58"/>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4587" name="Line 27"/>
            <p:cNvSpPr>
              <a:spLocks noChangeShapeType="1"/>
            </p:cNvSpPr>
            <p:nvPr/>
          </p:nvSpPr>
          <p:spPr bwMode="auto">
            <a:xfrm>
              <a:off x="3594" y="2304"/>
              <a:ext cx="974" cy="113"/>
            </a:xfrm>
            <a:prstGeom prst="line">
              <a:avLst/>
            </a:prstGeom>
            <a:noFill/>
            <a:ln w="9525">
              <a:solidFill>
                <a:srgbClr val="200D58"/>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4589" name="Text Box 29"/>
            <p:cNvSpPr txBox="1">
              <a:spLocks noChangeArrowheads="1"/>
            </p:cNvSpPr>
            <p:nvPr/>
          </p:nvSpPr>
          <p:spPr bwMode="auto">
            <a:xfrm>
              <a:off x="3395" y="2385"/>
              <a:ext cx="1173" cy="291"/>
            </a:xfrm>
            <a:prstGeom prst="rect">
              <a:avLst/>
            </a:prstGeom>
            <a:noFill/>
            <a:ln w="9525">
              <a:noFill/>
              <a:miter lim="800000"/>
              <a:headEnd/>
              <a:tailEnd/>
            </a:ln>
          </p:spPr>
          <p:txBody>
            <a:bodyPr wrap="square">
              <a:prstTxWarp prst="textNoShape">
                <a:avLst/>
              </a:prstTxWarp>
              <a:spAutoFit/>
            </a:bodyPr>
            <a:lstStyle/>
            <a:p>
              <a:pPr fontAlgn="base">
                <a:spcBef>
                  <a:spcPct val="0"/>
                </a:spcBef>
                <a:spcAft>
                  <a:spcPct val="0"/>
                </a:spcAft>
              </a:pPr>
              <a:r>
                <a:rPr lang="en-US" sz="1200" dirty="0">
                  <a:solidFill>
                    <a:srgbClr val="000F6D"/>
                  </a:solidFill>
                  <a:latin typeface="Arial" charset="0"/>
                  <a:ea typeface="ＭＳ Ｐゴシック" charset="-128"/>
                  <a:cs typeface="ＭＳ Ｐゴシック" charset="-128"/>
                </a:rPr>
                <a:t>"Not lost" photon scattered in the detector</a:t>
              </a:r>
            </a:p>
          </p:txBody>
        </p:sp>
      </p:grpSp>
      <p:sp>
        <p:nvSpPr>
          <p:cNvPr id="2" name="Content Placeholder 2"/>
          <p:cNvSpPr>
            <a:spLocks/>
          </p:cNvSpPr>
          <p:nvPr/>
        </p:nvSpPr>
        <p:spPr bwMode="auto">
          <a:xfrm>
            <a:off x="260350" y="4546600"/>
            <a:ext cx="8739188" cy="1562100"/>
          </a:xfrm>
          <a:prstGeom prst="rect">
            <a:avLst/>
          </a:prstGeom>
          <a:noFill/>
          <a:ln w="9525">
            <a:noFill/>
            <a:miter lim="800000"/>
            <a:headEnd/>
            <a:tailEnd/>
          </a:ln>
        </p:spPr>
        <p:txBody>
          <a:bodyPr>
            <a:prstTxWarp prst="textNoShape">
              <a:avLst/>
            </a:prstTxWarp>
          </a:bodyPr>
          <a:lstStyle/>
          <a:p>
            <a:pPr marL="285750" indent="-342900" fontAlgn="base">
              <a:spcBef>
                <a:spcPct val="20000"/>
              </a:spcBef>
              <a:spcAft>
                <a:spcPct val="0"/>
              </a:spcAft>
              <a:buFont typeface="Arial" charset="0"/>
              <a:buChar char="•"/>
            </a:pPr>
            <a:r>
              <a:rPr lang="en-GB" sz="2400" noProof="0" dirty="0">
                <a:solidFill>
                  <a:srgbClr val="000090"/>
                </a:solidFill>
                <a:latin typeface="Calibri" charset="0"/>
                <a:ea typeface="ＭＳ Ｐゴシック" charset="-128"/>
                <a:cs typeface="ＭＳ Ｐゴシック" charset="-128"/>
              </a:rPr>
              <a:t>... more effects at the second order than the estimation of which would </a:t>
            </a:r>
            <a:r>
              <a:rPr lang="en-GB" sz="2400" dirty="0">
                <a:solidFill>
                  <a:srgbClr val="000090"/>
                </a:solidFill>
                <a:latin typeface="Calibri" charset="0"/>
                <a:ea typeface="ＭＳ Ｐゴシック" charset="-128"/>
                <a:cs typeface="ＭＳ Ｐゴシック" charset="-128"/>
              </a:rPr>
              <a:t>imply</a:t>
            </a:r>
            <a:r>
              <a:rPr lang="en-GB" sz="2400" noProof="0" dirty="0">
                <a:solidFill>
                  <a:srgbClr val="000090"/>
                </a:solidFill>
                <a:latin typeface="Calibri" charset="0"/>
                <a:ea typeface="ＭＳ Ｐゴシック" charset="-128"/>
                <a:cs typeface="ＭＳ Ｐゴシック" charset="-128"/>
              </a:rPr>
              <a:t> the knowledge of the volume diffusion function and a complete M.C. simulation ...</a:t>
            </a:r>
            <a:endParaRPr lang="en-GB" noProof="0" dirty="0">
              <a:solidFill>
                <a:srgbClr val="000090"/>
              </a:solidFill>
              <a:latin typeface="Calibri" charset="0"/>
              <a:ea typeface="ＭＳ Ｐゴシック" charset="-128"/>
              <a:cs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45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9457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945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4579">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7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945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457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19457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194580">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19459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457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19457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499"/>
                                          </p:stCondLst>
                                        </p:cTn>
                                        <p:tgtEl>
                                          <p:spTgt spid="194581">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499"/>
                                          </p:stCondLst>
                                        </p:cTn>
                                        <p:tgtEl>
                                          <p:spTgt spid="19456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2" grpId="0" animBg="1" autoUpdateAnimBg="0"/>
      <p:bldP spid="194563" grpId="0" animBg="1"/>
      <p:bldP spid="8" grpId="0" autoUpdateAnimBg="0"/>
      <p:bldP spid="194570" grpId="0" animBg="1"/>
      <p:bldP spid="194571" grpId="0" animBg="1"/>
      <p:bldP spid="194572" grpId="0" animBg="1"/>
      <p:bldP spid="194573" grpId="0" animBg="1"/>
      <p:bldP spid="194577" grpId="0" animBg="1" autoUpdateAnimBg="0"/>
      <p:bldP spid="194578" grpId="0" build="p" autoUpdateAnimBg="0"/>
      <p:bldP spid="194579" grpId="0" build="p" autoUpdateAnimBg="0"/>
      <p:bldP spid="194580" grpId="0" build="p" autoUpdateAnimBg="0"/>
      <p:bldP spid="194581" grpId="0" build="p" autoUpdateAnimBg="0"/>
      <p:bldP spid="2"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ChangeArrowheads="1"/>
          </p:cNvSpPr>
          <p:nvPr/>
        </p:nvSpPr>
        <p:spPr bwMode="auto">
          <a:xfrm>
            <a:off x="573088" y="2047875"/>
            <a:ext cx="8240712" cy="2016125"/>
          </a:xfrm>
          <a:prstGeom prst="rect">
            <a:avLst/>
          </a:prstGeom>
          <a:solidFill>
            <a:srgbClr val="FFFECB"/>
          </a:solidFill>
          <a:ln w="9525">
            <a:noFill/>
            <a:miter lim="800000"/>
            <a:headEnd/>
            <a:tailEnd/>
          </a:ln>
        </p:spPr>
        <p:txBody>
          <a:bodyPr wrap="none" anchor="ctr">
            <a:prstTxWarp prst="textNoShape">
              <a:avLst/>
            </a:prstTxWarp>
          </a:bodyPr>
          <a:lstStyle/>
          <a:p>
            <a:pPr algn="ctr" fontAlgn="base">
              <a:spcBef>
                <a:spcPct val="0"/>
              </a:spcBef>
              <a:spcAft>
                <a:spcPct val="0"/>
              </a:spcAft>
            </a:pPr>
            <a:endParaRPr lang="en-US">
              <a:solidFill>
                <a:prstClr val="white"/>
              </a:solidFill>
              <a:latin typeface="Arial" charset="0"/>
              <a:ea typeface="ＭＳ Ｐゴシック" charset="-128"/>
              <a:cs typeface="ＭＳ Ｐゴシック" charset="-128"/>
            </a:endParaRPr>
          </a:p>
        </p:txBody>
      </p:sp>
      <p:sp>
        <p:nvSpPr>
          <p:cNvPr id="196611" name="Rectangle 3"/>
          <p:cNvSpPr>
            <a:spLocks noChangeArrowheads="1"/>
          </p:cNvSpPr>
          <p:nvPr/>
        </p:nvSpPr>
        <p:spPr bwMode="auto">
          <a:xfrm>
            <a:off x="7251700" y="2811463"/>
            <a:ext cx="127000" cy="635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12" name="Title 1"/>
          <p:cNvSpPr>
            <a:spLocks noGrp="1"/>
          </p:cNvSpPr>
          <p:nvPr>
            <p:ph type="title" idx="4294967295"/>
          </p:nvPr>
        </p:nvSpPr>
        <p:spPr/>
        <p:txBody>
          <a:bodyPr/>
          <a:lstStyle/>
          <a:p>
            <a:r>
              <a:rPr lang="en-GB" dirty="0"/>
              <a:t>Reduction of light intensity </a:t>
            </a:r>
            <a:r>
              <a:rPr lang="it-IT" altLang="ja-JP" dirty="0"/>
              <a:t>(3)</a:t>
            </a:r>
            <a:endParaRPr lang="it-IT" dirty="0"/>
          </a:p>
        </p:txBody>
      </p:sp>
      <p:sp>
        <p:nvSpPr>
          <p:cNvPr id="196613" name="Date Placeholder 3"/>
          <p:cNvSpPr txBox="1">
            <a:spLocks noGrp="1"/>
          </p:cNvSpPr>
          <p:nvPr/>
        </p:nvSpPr>
        <p:spPr bwMode="auto">
          <a:xfrm>
            <a:off x="133350" y="6630988"/>
            <a:ext cx="2278063" cy="219075"/>
          </a:xfrm>
          <a:prstGeom prst="rect">
            <a:avLst/>
          </a:prstGeom>
          <a:noFill/>
          <a:ln w="9525">
            <a:noFill/>
            <a:miter lim="800000"/>
            <a:headEnd/>
            <a:tailEnd/>
          </a:ln>
        </p:spPr>
        <p:txBody>
          <a:bodyPr anchor="ctr">
            <a:prstTxWarp prst="textNoShape">
              <a:avLst/>
            </a:prstTxWarp>
          </a:bodyPr>
          <a:lstStyle/>
          <a:p>
            <a:pPr fontAlgn="base">
              <a:spcBef>
                <a:spcPct val="0"/>
              </a:spcBef>
              <a:spcAft>
                <a:spcPct val="0"/>
              </a:spcAft>
            </a:pPr>
            <a:r>
              <a:rPr lang="en-US" sz="1100" b="1">
                <a:solidFill>
                  <a:srgbClr val="000090"/>
                </a:solidFill>
                <a:latin typeface="Calibri" charset="0"/>
                <a:ea typeface="ＭＳ Ｐゴシック" charset="-128"/>
                <a:cs typeface="ＭＳ Ｐゴシック" charset="-128"/>
              </a:rPr>
              <a:t>Antonio Capone - LNS - 16/12/2013</a:t>
            </a:r>
          </a:p>
        </p:txBody>
      </p:sp>
      <p:sp>
        <p:nvSpPr>
          <p:cNvPr id="196614" name="Footer Placeholder 4"/>
          <p:cNvSpPr txBox="1">
            <a:spLocks noGrp="1"/>
          </p:cNvSpPr>
          <p:nvPr/>
        </p:nvSpPr>
        <p:spPr bwMode="auto">
          <a:xfrm>
            <a:off x="2944813" y="6630988"/>
            <a:ext cx="4838700" cy="219075"/>
          </a:xfrm>
          <a:prstGeom prst="rect">
            <a:avLst/>
          </a:prstGeom>
          <a:noFill/>
          <a:ln w="9525">
            <a:noFill/>
            <a:miter lim="800000"/>
            <a:headEnd/>
            <a:tailEnd/>
          </a:ln>
        </p:spPr>
        <p:txBody>
          <a:bodyPr anchor="ctr">
            <a:prstTxWarp prst="textNoShape">
              <a:avLst/>
            </a:prstTxWarp>
          </a:bodyPr>
          <a:lstStyle/>
          <a:p>
            <a:pPr algn="ctr" fontAlgn="base">
              <a:spcBef>
                <a:spcPct val="0"/>
              </a:spcBef>
              <a:spcAft>
                <a:spcPct val="0"/>
              </a:spcAft>
            </a:pPr>
            <a:r>
              <a:rPr lang="en-US" sz="1100" b="1">
                <a:solidFill>
                  <a:srgbClr val="000090"/>
                </a:solidFill>
                <a:latin typeface="Calibri" charset="0"/>
                <a:ea typeface="ＭＳ Ｐゴシック" charset="-128"/>
                <a:cs typeface="ＭＳ Ｐゴシック" charset="-128"/>
              </a:rPr>
              <a:t>Tecniche di rivelazione di neutrini di alta energia con Telescopi sottomarini</a:t>
            </a:r>
          </a:p>
        </p:txBody>
      </p:sp>
      <p:sp>
        <p:nvSpPr>
          <p:cNvPr id="196615" name="Slide Number Placeholder 5"/>
          <p:cNvSpPr txBox="1">
            <a:spLocks noGrp="1"/>
          </p:cNvSpPr>
          <p:nvPr/>
        </p:nvSpPr>
        <p:spPr bwMode="auto">
          <a:xfrm>
            <a:off x="8280400" y="6630988"/>
            <a:ext cx="719138" cy="219075"/>
          </a:xfrm>
          <a:prstGeom prst="rect">
            <a:avLst/>
          </a:prstGeom>
          <a:noFill/>
          <a:ln w="9525">
            <a:noFill/>
            <a:miter lim="800000"/>
            <a:headEnd/>
            <a:tailEnd/>
          </a:ln>
        </p:spPr>
        <p:txBody>
          <a:bodyPr anchor="ctr">
            <a:prstTxWarp prst="textNoShape">
              <a:avLst/>
            </a:prstTxWarp>
          </a:bodyPr>
          <a:lstStyle/>
          <a:p>
            <a:pPr algn="r" fontAlgn="base">
              <a:spcBef>
                <a:spcPct val="0"/>
              </a:spcBef>
              <a:spcAft>
                <a:spcPct val="0"/>
              </a:spcAft>
            </a:pPr>
            <a:fld id="{3AC74385-DEE3-495C-BB86-7621BB4C7E42}" type="slidenum">
              <a:rPr lang="en-US" sz="1100" b="1">
                <a:solidFill>
                  <a:srgbClr val="000090"/>
                </a:solidFill>
                <a:latin typeface="Calibri" charset="0"/>
                <a:ea typeface="ＭＳ Ｐゴシック" charset="-128"/>
                <a:cs typeface="ＭＳ Ｐゴシック" charset="-128"/>
              </a:rPr>
              <a:pPr algn="r" fontAlgn="base">
                <a:spcBef>
                  <a:spcPct val="0"/>
                </a:spcBef>
                <a:spcAft>
                  <a:spcPct val="0"/>
                </a:spcAft>
              </a:pPr>
              <a:t>20</a:t>
            </a:fld>
            <a:endParaRPr lang="en-US" sz="1100" b="1">
              <a:solidFill>
                <a:srgbClr val="000090"/>
              </a:solidFill>
              <a:latin typeface="Calibri" charset="0"/>
              <a:ea typeface="ＭＳ Ｐゴシック" charset="-128"/>
              <a:cs typeface="ＭＳ Ｐゴシック" charset="-128"/>
            </a:endParaRPr>
          </a:p>
        </p:txBody>
      </p:sp>
      <p:sp>
        <p:nvSpPr>
          <p:cNvPr id="8" name="Content Placeholder 2"/>
          <p:cNvSpPr>
            <a:spLocks noGrp="1"/>
          </p:cNvSpPr>
          <p:nvPr>
            <p:ph idx="4294967295"/>
          </p:nvPr>
        </p:nvSpPr>
        <p:spPr>
          <a:xfrm>
            <a:off x="153988" y="477393"/>
            <a:ext cx="8845550" cy="1581150"/>
          </a:xfrm>
        </p:spPr>
        <p:txBody>
          <a:bodyPr>
            <a:noAutofit/>
          </a:bodyPr>
          <a:lstStyle/>
          <a:p>
            <a:pPr marL="285750"/>
            <a:r>
              <a:rPr lang="en-GB" sz="2400" noProof="0" dirty="0"/>
              <a:t>But more often the geometry is different: the source can be diffused and the detector extended with surface </a:t>
            </a:r>
            <a:r>
              <a:rPr lang="en-GB" sz="2400" i="1" noProof="0" dirty="0">
                <a:solidFill>
                  <a:srgbClr val="FF0000"/>
                </a:solidFill>
              </a:rPr>
              <a:t>"A"</a:t>
            </a:r>
            <a:r>
              <a:rPr lang="en-GB" sz="2400" noProof="0" dirty="0"/>
              <a:t> ("open geometry"): in this case is better to use the  </a:t>
            </a:r>
            <a:r>
              <a:rPr lang="en-GB" sz="2400" b="1" i="1" noProof="0" dirty="0">
                <a:solidFill>
                  <a:srgbClr val="C00000"/>
                </a:solidFill>
              </a:rPr>
              <a:t>“Transmission Length</a:t>
            </a:r>
            <a:r>
              <a:rPr lang="en-GB" sz="2400" b="1" noProof="0" dirty="0">
                <a:solidFill>
                  <a:srgbClr val="C00000"/>
                </a:solidFill>
              </a:rPr>
              <a:t>” </a:t>
            </a:r>
            <a:r>
              <a:rPr lang="en-GB" sz="2400" i="1" noProof="0" dirty="0">
                <a:solidFill>
                  <a:srgbClr val="B9162C"/>
                </a:solidFill>
              </a:rPr>
              <a:t>L</a:t>
            </a:r>
            <a:r>
              <a:rPr lang="en-GB" sz="2400" i="1" baseline="-25000" noProof="0" dirty="0">
                <a:solidFill>
                  <a:srgbClr val="B9162C"/>
                </a:solidFill>
                <a:latin typeface="Symbol" charset="2"/>
                <a:sym typeface="Symbol" charset="2"/>
              </a:rPr>
              <a:t></a:t>
            </a:r>
            <a:r>
              <a:rPr lang="en-GB" sz="2400" noProof="0" dirty="0">
                <a:solidFill>
                  <a:schemeClr val="tx2"/>
                </a:solidFill>
                <a:latin typeface="Symbol" charset="2"/>
                <a:sym typeface="Symbol" charset="2"/>
              </a:rPr>
              <a:t></a:t>
            </a:r>
            <a:r>
              <a:rPr lang="en-GB" sz="2400" noProof="0" dirty="0">
                <a:solidFill>
                  <a:schemeClr val="tx2"/>
                </a:solidFill>
              </a:rPr>
              <a:t>    </a:t>
            </a:r>
            <a:r>
              <a:rPr lang="en-GB" sz="2400" noProof="0" dirty="0"/>
              <a:t>For isotropic source and detector:</a:t>
            </a:r>
            <a:endParaRPr lang="en-GB" noProof="0" dirty="0">
              <a:solidFill>
                <a:schemeClr val="tx1"/>
              </a:solidFill>
            </a:endParaRPr>
          </a:p>
        </p:txBody>
      </p:sp>
      <p:graphicFrame>
        <p:nvGraphicFramePr>
          <p:cNvPr id="196617" name="Object 9"/>
          <p:cNvGraphicFramePr>
            <a:graphicFrameLocks noChangeAspect="1"/>
          </p:cNvGraphicFramePr>
          <p:nvPr/>
        </p:nvGraphicFramePr>
        <p:xfrm>
          <a:off x="3355975" y="2085975"/>
          <a:ext cx="2547938" cy="685800"/>
        </p:xfrm>
        <a:graphic>
          <a:graphicData uri="http://schemas.openxmlformats.org/presentationml/2006/ole">
            <mc:AlternateContent xmlns:mc="http://schemas.openxmlformats.org/markup-compatibility/2006">
              <mc:Choice xmlns:v="urn:schemas-microsoft-com:vml" Requires="v">
                <p:oleObj name="Equation" r:id="rId3" imgW="1600200" imgH="431800" progId="Equation.3">
                  <p:embed/>
                </p:oleObj>
              </mc:Choice>
              <mc:Fallback>
                <p:oleObj name="Equation" r:id="rId3" imgW="16002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5975" y="2085975"/>
                        <a:ext cx="2547938" cy="6858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96619" name="Line 11"/>
          <p:cNvSpPr>
            <a:spLocks noChangeShapeType="1"/>
          </p:cNvSpPr>
          <p:nvPr/>
        </p:nvSpPr>
        <p:spPr bwMode="auto">
          <a:xfrm flipV="1">
            <a:off x="876300" y="2362200"/>
            <a:ext cx="673100" cy="1435100"/>
          </a:xfrm>
          <a:prstGeom prst="line">
            <a:avLst/>
          </a:prstGeom>
          <a:no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20" name="Line 12"/>
          <p:cNvSpPr>
            <a:spLocks noChangeShapeType="1"/>
          </p:cNvSpPr>
          <p:nvPr/>
        </p:nvSpPr>
        <p:spPr bwMode="auto">
          <a:xfrm>
            <a:off x="1346200" y="3098800"/>
            <a:ext cx="3467100" cy="0"/>
          </a:xfrm>
          <a:prstGeom prst="line">
            <a:avLst/>
          </a:prstGeom>
          <a:noFill/>
          <a:ln w="9525">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21" name="Line 13"/>
          <p:cNvSpPr>
            <a:spLocks noChangeShapeType="1"/>
          </p:cNvSpPr>
          <p:nvPr/>
        </p:nvSpPr>
        <p:spPr bwMode="auto">
          <a:xfrm>
            <a:off x="1346200" y="3149600"/>
            <a:ext cx="5905500" cy="0"/>
          </a:xfrm>
          <a:prstGeom prst="line">
            <a:avLst/>
          </a:prstGeom>
          <a:no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grpSp>
        <p:nvGrpSpPr>
          <p:cNvPr id="196622" name="Group 14"/>
          <p:cNvGrpSpPr>
            <a:grpSpLocks/>
          </p:cNvGrpSpPr>
          <p:nvPr/>
        </p:nvGrpSpPr>
        <p:grpSpPr bwMode="auto">
          <a:xfrm>
            <a:off x="1346200" y="3200400"/>
            <a:ext cx="3708400" cy="596900"/>
            <a:chOff x="848" y="2304"/>
            <a:chExt cx="3008" cy="376"/>
          </a:xfrm>
        </p:grpSpPr>
        <p:sp>
          <p:nvSpPr>
            <p:cNvPr id="196623" name="Line 15"/>
            <p:cNvSpPr>
              <a:spLocks noChangeShapeType="1"/>
            </p:cNvSpPr>
            <p:nvPr/>
          </p:nvSpPr>
          <p:spPr bwMode="auto">
            <a:xfrm>
              <a:off x="848" y="2304"/>
              <a:ext cx="1999" cy="0"/>
            </a:xfrm>
            <a:prstGeom prst="line">
              <a:avLst/>
            </a:prstGeom>
            <a:noFill/>
            <a:ln w="9525">
              <a:solidFill>
                <a:schemeClr val="hlink"/>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24" name="Line 16"/>
            <p:cNvSpPr>
              <a:spLocks noChangeShapeType="1"/>
            </p:cNvSpPr>
            <p:nvPr/>
          </p:nvSpPr>
          <p:spPr bwMode="auto">
            <a:xfrm>
              <a:off x="2847" y="2304"/>
              <a:ext cx="1009" cy="376"/>
            </a:xfrm>
            <a:prstGeom prst="line">
              <a:avLst/>
            </a:prstGeom>
            <a:noFill/>
            <a:ln w="9525">
              <a:solidFill>
                <a:schemeClr val="hlink"/>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grpSp>
      <p:sp>
        <p:nvSpPr>
          <p:cNvPr id="196625" name="Rectangle 17"/>
          <p:cNvSpPr>
            <a:spLocks noChangeArrowheads="1"/>
          </p:cNvSpPr>
          <p:nvPr/>
        </p:nvSpPr>
        <p:spPr bwMode="auto">
          <a:xfrm>
            <a:off x="7251700" y="2871788"/>
            <a:ext cx="88900" cy="5334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fontAlgn="base">
              <a:spcBef>
                <a:spcPct val="0"/>
              </a:spcBef>
              <a:spcAft>
                <a:spcPct val="0"/>
              </a:spcAft>
            </a:pPr>
            <a:endParaRPr lang="en-US">
              <a:solidFill>
                <a:srgbClr val="800080"/>
              </a:solidFill>
              <a:latin typeface="Arial" charset="0"/>
              <a:ea typeface="ＭＳ Ｐゴシック" charset="-128"/>
              <a:cs typeface="ＭＳ Ｐゴシック" charset="-128"/>
            </a:endParaRPr>
          </a:p>
        </p:txBody>
      </p:sp>
      <p:sp>
        <p:nvSpPr>
          <p:cNvPr id="196626" name="Text Box 18"/>
          <p:cNvSpPr txBox="1">
            <a:spLocks noChangeArrowheads="1"/>
          </p:cNvSpPr>
          <p:nvPr/>
        </p:nvSpPr>
        <p:spPr bwMode="auto">
          <a:xfrm>
            <a:off x="969963" y="2087563"/>
            <a:ext cx="777875" cy="27463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200">
                <a:solidFill>
                  <a:prstClr val="black"/>
                </a:solidFill>
                <a:latin typeface="Arial" charset="0"/>
                <a:ea typeface="ＭＳ Ｐゴシック" charset="-128"/>
                <a:cs typeface="ＭＳ Ｐゴシック" charset="-128"/>
              </a:rPr>
              <a:t>sorgente</a:t>
            </a:r>
          </a:p>
        </p:txBody>
      </p:sp>
      <p:sp>
        <p:nvSpPr>
          <p:cNvPr id="196627" name="Text Box 19"/>
          <p:cNvSpPr txBox="1">
            <a:spLocks noChangeArrowheads="1"/>
          </p:cNvSpPr>
          <p:nvPr/>
        </p:nvSpPr>
        <p:spPr bwMode="auto">
          <a:xfrm>
            <a:off x="7553325" y="2987675"/>
            <a:ext cx="727075" cy="274638"/>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200">
                <a:solidFill>
                  <a:prstClr val="black"/>
                </a:solidFill>
                <a:latin typeface="Arial" charset="0"/>
                <a:ea typeface="ＭＳ Ｐゴシック" charset="-128"/>
                <a:cs typeface="ＭＳ Ｐゴシック" charset="-128"/>
              </a:rPr>
              <a:t>sensore</a:t>
            </a:r>
          </a:p>
        </p:txBody>
      </p:sp>
      <p:sp>
        <p:nvSpPr>
          <p:cNvPr id="196628" name="Text Box 20"/>
          <p:cNvSpPr txBox="1">
            <a:spLocks noChangeArrowheads="1"/>
          </p:cNvSpPr>
          <p:nvPr/>
        </p:nvSpPr>
        <p:spPr bwMode="auto">
          <a:xfrm>
            <a:off x="2042922" y="3510956"/>
            <a:ext cx="2719014" cy="276999"/>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200">
                <a:solidFill>
                  <a:srgbClr val="0000FF"/>
                </a:solidFill>
                <a:latin typeface="Arial" charset="0"/>
                <a:ea typeface="ＭＳ Ｐゴシック" charset="-128"/>
                <a:cs typeface="ＭＳ Ｐゴシック" charset="-128"/>
              </a:rPr>
              <a:t>photon scattered outside the detector</a:t>
            </a:r>
            <a:endParaRPr lang="en-US" sz="1200" dirty="0">
              <a:solidFill>
                <a:srgbClr val="0000FF"/>
              </a:solidFill>
              <a:latin typeface="Arial" charset="0"/>
              <a:ea typeface="ＭＳ Ｐゴシック" charset="-128"/>
              <a:cs typeface="ＭＳ Ｐゴシック" charset="-128"/>
            </a:endParaRPr>
          </a:p>
        </p:txBody>
      </p:sp>
      <p:sp>
        <p:nvSpPr>
          <p:cNvPr id="196629" name="Text Box 21"/>
          <p:cNvSpPr txBox="1">
            <a:spLocks noChangeArrowheads="1"/>
          </p:cNvSpPr>
          <p:nvPr/>
        </p:nvSpPr>
        <p:spPr bwMode="auto">
          <a:xfrm>
            <a:off x="4779963" y="2914650"/>
            <a:ext cx="1360822" cy="276999"/>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200">
                <a:solidFill>
                  <a:srgbClr val="C0504D"/>
                </a:solidFill>
                <a:latin typeface="Arial" charset="0"/>
                <a:ea typeface="ＭＳ Ｐゴシック" charset="-128"/>
                <a:cs typeface="ＭＳ Ｐゴシック" charset="-128"/>
              </a:rPr>
              <a:t>Photon Absorbed</a:t>
            </a:r>
            <a:endParaRPr lang="en-US" sz="1200" dirty="0">
              <a:solidFill>
                <a:srgbClr val="C0504D"/>
              </a:solidFill>
              <a:latin typeface="Arial" charset="0"/>
              <a:ea typeface="ＭＳ Ｐゴシック" charset="-128"/>
              <a:cs typeface="ＭＳ Ｐゴシック" charset="-128"/>
            </a:endParaRPr>
          </a:p>
        </p:txBody>
      </p:sp>
      <p:grpSp>
        <p:nvGrpSpPr>
          <p:cNvPr id="196630" name="Group 22"/>
          <p:cNvGrpSpPr>
            <a:grpSpLocks/>
          </p:cNvGrpSpPr>
          <p:nvPr/>
        </p:nvGrpSpPr>
        <p:grpSpPr bwMode="auto">
          <a:xfrm>
            <a:off x="1358900" y="3175002"/>
            <a:ext cx="5892800" cy="774701"/>
            <a:chOff x="856" y="2304"/>
            <a:chExt cx="3712" cy="488"/>
          </a:xfrm>
        </p:grpSpPr>
        <p:sp>
          <p:nvSpPr>
            <p:cNvPr id="196631" name="Line 23"/>
            <p:cNvSpPr>
              <a:spLocks noChangeShapeType="1"/>
            </p:cNvSpPr>
            <p:nvPr/>
          </p:nvSpPr>
          <p:spPr bwMode="auto">
            <a:xfrm flipV="1">
              <a:off x="856" y="2304"/>
              <a:ext cx="2738" cy="0"/>
            </a:xfrm>
            <a:prstGeom prst="line">
              <a:avLst/>
            </a:prstGeom>
            <a:noFill/>
            <a:ln w="9525">
              <a:solidFill>
                <a:srgbClr val="200D58"/>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32" name="Line 24"/>
            <p:cNvSpPr>
              <a:spLocks noChangeShapeType="1"/>
            </p:cNvSpPr>
            <p:nvPr/>
          </p:nvSpPr>
          <p:spPr bwMode="auto">
            <a:xfrm>
              <a:off x="3594" y="2304"/>
              <a:ext cx="974" cy="113"/>
            </a:xfrm>
            <a:prstGeom prst="line">
              <a:avLst/>
            </a:prstGeom>
            <a:noFill/>
            <a:ln w="9525">
              <a:solidFill>
                <a:srgbClr val="200D58"/>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33" name="Text Box 25"/>
            <p:cNvSpPr txBox="1">
              <a:spLocks noChangeArrowheads="1"/>
            </p:cNvSpPr>
            <p:nvPr/>
          </p:nvSpPr>
          <p:spPr bwMode="auto">
            <a:xfrm>
              <a:off x="3395" y="2385"/>
              <a:ext cx="1019" cy="407"/>
            </a:xfrm>
            <a:prstGeom prst="rect">
              <a:avLst/>
            </a:prstGeom>
            <a:noFill/>
            <a:ln w="9525">
              <a:noFill/>
              <a:miter lim="800000"/>
              <a:headEnd/>
              <a:tailEnd/>
            </a:ln>
          </p:spPr>
          <p:txBody>
            <a:bodyPr>
              <a:prstTxWarp prst="textNoShape">
                <a:avLst/>
              </a:prstTxWarp>
              <a:spAutoFit/>
            </a:bodyPr>
            <a:lstStyle/>
            <a:p>
              <a:pPr fontAlgn="base">
                <a:spcBef>
                  <a:spcPct val="0"/>
                </a:spcBef>
                <a:spcAft>
                  <a:spcPct val="0"/>
                </a:spcAft>
              </a:pPr>
              <a:r>
                <a:rPr lang="en-US" sz="1200">
                  <a:solidFill>
                    <a:srgbClr val="000F6D"/>
                  </a:solidFill>
                  <a:latin typeface="Arial" charset="0"/>
                  <a:ea typeface="ＭＳ Ｐゴシック" charset="-128"/>
                  <a:cs typeface="ＭＳ Ｐゴシック" charset="-128"/>
                </a:rPr>
                <a:t>"Not lost" photon scattered in the detector</a:t>
              </a:r>
              <a:endParaRPr lang="en-US" sz="1200" dirty="0">
                <a:solidFill>
                  <a:srgbClr val="000F6D"/>
                </a:solidFill>
                <a:latin typeface="Arial" charset="0"/>
                <a:ea typeface="ＭＳ Ｐゴシック" charset="-128"/>
                <a:cs typeface="ＭＳ Ｐゴシック" charset="-128"/>
              </a:endParaRPr>
            </a:p>
          </p:txBody>
        </p:sp>
      </p:grpSp>
      <p:sp>
        <p:nvSpPr>
          <p:cNvPr id="2" name="Content Placeholder 2"/>
          <p:cNvSpPr>
            <a:spLocks/>
          </p:cNvSpPr>
          <p:nvPr/>
        </p:nvSpPr>
        <p:spPr bwMode="auto">
          <a:xfrm>
            <a:off x="153988" y="3975100"/>
            <a:ext cx="8990012" cy="2260600"/>
          </a:xfrm>
          <a:prstGeom prst="rect">
            <a:avLst/>
          </a:prstGeom>
          <a:noFill/>
          <a:ln w="9525">
            <a:noFill/>
            <a:miter lim="800000"/>
            <a:headEnd/>
            <a:tailEnd/>
          </a:ln>
        </p:spPr>
        <p:txBody>
          <a:bodyPr>
            <a:prstTxWarp prst="textNoShape">
              <a:avLst/>
            </a:prstTxWarp>
          </a:bodyPr>
          <a:lstStyle/>
          <a:p>
            <a:pPr marL="285750" indent="-342900" fontAlgn="base">
              <a:spcBef>
                <a:spcPct val="20000"/>
              </a:spcBef>
              <a:spcAft>
                <a:spcPct val="0"/>
              </a:spcAft>
              <a:buFont typeface="Arial" charset="0"/>
              <a:buChar char="•"/>
            </a:pPr>
            <a:r>
              <a:rPr lang="en-GB" sz="2400" b="1" i="1" noProof="0" dirty="0">
                <a:solidFill>
                  <a:srgbClr val="FF0000"/>
                </a:solidFill>
                <a:latin typeface="Calibri" charset="0"/>
                <a:ea typeface="ＭＳ Ｐゴシック" charset="-128"/>
                <a:cs typeface="ＭＳ Ｐゴシック" charset="-128"/>
              </a:rPr>
              <a:t>L</a:t>
            </a:r>
            <a:r>
              <a:rPr lang="en-GB" sz="2400" b="1" i="1" baseline="-25000" noProof="0" dirty="0">
                <a:solidFill>
                  <a:srgbClr val="FF0000"/>
                </a:solidFill>
                <a:latin typeface="Calibri" charset="0"/>
                <a:ea typeface="ＭＳ Ｐゴシック" charset="-128"/>
                <a:cs typeface="ＭＳ Ｐゴシック" charset="-128"/>
                <a:sym typeface="Symbol" charset="2"/>
              </a:rPr>
              <a:t> </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b="1" i="1" noProof="0" dirty="0">
                <a:solidFill>
                  <a:srgbClr val="FF0000"/>
                </a:solidFill>
                <a:latin typeface="Symbol" charset="2"/>
                <a:ea typeface="ＭＳ Ｐゴシック" charset="-128"/>
                <a:cs typeface="ＭＳ Ｐゴシック" charset="-128"/>
                <a:sym typeface="Symbol" charset="2"/>
              </a:rPr>
              <a:t></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noProof="0" dirty="0">
                <a:solidFill>
                  <a:srgbClr val="000090"/>
                </a:solidFill>
                <a:latin typeface="Calibri" charset="0"/>
                <a:ea typeface="ＭＳ Ｐゴシック" charset="-128"/>
                <a:cs typeface="ＭＳ Ｐゴシック" charset="-128"/>
                <a:sym typeface="Symbol" charset="2"/>
              </a:rPr>
              <a:t></a:t>
            </a:r>
            <a:r>
              <a:rPr lang="en-GB" sz="2400" noProof="0" dirty="0">
                <a:solidFill>
                  <a:srgbClr val="000090"/>
                </a:solidFill>
                <a:latin typeface="Calibri" charset="0"/>
                <a:ea typeface="ＭＳ Ｐゴシック" charset="-128"/>
                <a:cs typeface="ＭＳ Ｐゴシック" charset="-128"/>
              </a:rPr>
              <a:t>can be estimated in an apparatus knowing </a:t>
            </a:r>
            <a:r>
              <a:rPr lang="en-GB" sz="2400" b="1" i="1" noProof="0" dirty="0">
                <a:solidFill>
                  <a:srgbClr val="FF0000"/>
                </a:solidFill>
                <a:latin typeface="Calibri" charset="0"/>
                <a:ea typeface="ＭＳ Ｐゴシック" charset="-128"/>
              </a:rPr>
              <a:t>I</a:t>
            </a:r>
            <a:r>
              <a:rPr lang="en-GB" sz="2400" b="1" i="1" baseline="-25000" noProof="0" dirty="0">
                <a:solidFill>
                  <a:srgbClr val="FF0000"/>
                </a:solidFill>
                <a:latin typeface="Calibri" charset="0"/>
                <a:ea typeface="ＭＳ Ｐゴシック" charset="-128"/>
                <a:sym typeface="Symbol" charset="2"/>
              </a:rPr>
              <a:t>0 </a:t>
            </a:r>
            <a:r>
              <a:rPr lang="en-GB" sz="2400" b="1" i="1" noProof="0" dirty="0">
                <a:solidFill>
                  <a:srgbClr val="FF0000"/>
                </a:solidFill>
                <a:latin typeface="Calibri" charset="0"/>
                <a:ea typeface="ＭＳ Ｐゴシック" charset="-128"/>
                <a:sym typeface="Symbol" charset="2"/>
              </a:rPr>
              <a:t>()  </a:t>
            </a:r>
            <a:r>
              <a:rPr lang="en-GB" sz="2400" noProof="0" dirty="0">
                <a:solidFill>
                  <a:srgbClr val="000090"/>
                </a:solidFill>
                <a:latin typeface="Calibri" charset="0"/>
                <a:ea typeface="ＭＳ Ｐゴシック" charset="-128"/>
                <a:cs typeface="ＭＳ Ｐゴシック" charset="-128"/>
                <a:sym typeface="Symbol" charset="2"/>
              </a:rPr>
              <a:t>measuring </a:t>
            </a:r>
            <a:r>
              <a:rPr lang="en-GB" sz="2400" b="1" i="1" noProof="0" dirty="0">
                <a:solidFill>
                  <a:srgbClr val="FF0000"/>
                </a:solidFill>
                <a:latin typeface="Calibri" charset="0"/>
                <a:ea typeface="ＭＳ Ｐゴシック" charset="-128"/>
                <a:cs typeface="ＭＳ Ｐゴシック" charset="-128"/>
              </a:rPr>
              <a:t>I</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b="1" i="1" noProof="0" dirty="0">
                <a:solidFill>
                  <a:srgbClr val="FF0000"/>
                </a:solidFill>
                <a:latin typeface="Symbol" charset="2"/>
                <a:ea typeface="ＭＳ Ｐゴシック" charset="-128"/>
                <a:cs typeface="ＭＳ Ｐゴシック" charset="-128"/>
                <a:sym typeface="Symbol" charset="2"/>
              </a:rPr>
              <a:t></a:t>
            </a:r>
            <a:r>
              <a:rPr lang="en-GB" sz="2400" b="1" i="1" noProof="0" dirty="0">
                <a:solidFill>
                  <a:srgbClr val="FF0000"/>
                </a:solidFill>
                <a:latin typeface="Calibri" charset="0"/>
                <a:ea typeface="ＭＳ Ｐゴシック" charset="-128"/>
                <a:cs typeface="ＭＳ Ｐゴシック" charset="-128"/>
              </a:rPr>
              <a:t>R</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b="1" noProof="0" dirty="0">
                <a:solidFill>
                  <a:srgbClr val="FF0000"/>
                </a:solidFill>
                <a:latin typeface="Calibri" charset="0"/>
                <a:ea typeface="ＭＳ Ｐゴシック" charset="-128"/>
                <a:cs typeface="ＭＳ Ｐゴシック" charset="-128"/>
                <a:sym typeface="Symbol" charset="2"/>
              </a:rPr>
              <a:t>  </a:t>
            </a:r>
            <a:r>
              <a:rPr lang="en-GB" sz="2400" noProof="0" dirty="0">
                <a:solidFill>
                  <a:srgbClr val="000090"/>
                </a:solidFill>
                <a:latin typeface="Calibri" charset="0"/>
                <a:ea typeface="ＭＳ Ｐゴシック" charset="-128"/>
                <a:cs typeface="ＭＳ Ｐゴシック" charset="-128"/>
                <a:sym typeface="Symbol" charset="2"/>
              </a:rPr>
              <a:t>with intercalibrated sensors at different distances </a:t>
            </a:r>
            <a:r>
              <a:rPr lang="en-GB" sz="2400" b="1" noProof="0" dirty="0">
                <a:solidFill>
                  <a:srgbClr val="FF0000"/>
                </a:solidFill>
                <a:latin typeface="Calibri" charset="0"/>
                <a:ea typeface="ＭＳ Ｐゴシック" charset="-128"/>
                <a:cs typeface="ＭＳ Ｐゴシック" charset="-128"/>
                <a:sym typeface="Symbol" charset="2"/>
              </a:rPr>
              <a:t>R</a:t>
            </a:r>
            <a:r>
              <a:rPr lang="en-GB" sz="2400" noProof="0" dirty="0">
                <a:solidFill>
                  <a:srgbClr val="000090"/>
                </a:solidFill>
                <a:latin typeface="Calibri" charset="0"/>
                <a:ea typeface="ＭＳ Ｐゴシック" charset="-128"/>
                <a:cs typeface="ＭＳ Ｐゴシック" charset="-128"/>
                <a:sym typeface="Symbol" charset="2"/>
              </a:rPr>
              <a:t>.</a:t>
            </a:r>
          </a:p>
          <a:p>
            <a:pPr marL="285750" indent="-342900" fontAlgn="base">
              <a:spcBef>
                <a:spcPct val="20000"/>
              </a:spcBef>
              <a:spcAft>
                <a:spcPct val="0"/>
              </a:spcAft>
              <a:buFont typeface="Arial" charset="0"/>
              <a:buChar char="•"/>
            </a:pPr>
            <a:r>
              <a:rPr lang="en-GB" sz="2400" noProof="0" dirty="0">
                <a:solidFill>
                  <a:srgbClr val="000090"/>
                </a:solidFill>
                <a:latin typeface="Calibri" charset="0"/>
                <a:ea typeface="ＭＳ Ｐゴシック" charset="-128"/>
                <a:cs typeface="ＭＳ Ｐゴシック" charset="-128"/>
                <a:sym typeface="Symbol" charset="2"/>
              </a:rPr>
              <a:t>For a collimated source  </a:t>
            </a:r>
            <a:r>
              <a:rPr lang="en-GB" sz="2400" b="1" i="1" noProof="0" dirty="0">
                <a:solidFill>
                  <a:srgbClr val="FF0000"/>
                </a:solidFill>
                <a:latin typeface="Calibri" charset="0"/>
                <a:ea typeface="ＭＳ Ｐゴシック" charset="-128"/>
                <a:cs typeface="ＭＳ Ｐゴシック" charset="-128"/>
              </a:rPr>
              <a:t>L</a:t>
            </a:r>
            <a:r>
              <a:rPr lang="en-GB" sz="2400" b="1" i="1" baseline="-25000" noProof="0" dirty="0">
                <a:solidFill>
                  <a:srgbClr val="FF0000"/>
                </a:solidFill>
                <a:latin typeface="Calibri" charset="0"/>
                <a:ea typeface="ＭＳ Ｐゴシック" charset="-128"/>
                <a:cs typeface="ＭＳ Ｐゴシック" charset="-128"/>
                <a:sym typeface="Symbol" charset="2"/>
              </a:rPr>
              <a:t> </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b="1" i="1" noProof="0" dirty="0">
                <a:solidFill>
                  <a:srgbClr val="FF0000"/>
                </a:solidFill>
                <a:latin typeface="Symbol" charset="2"/>
                <a:ea typeface="ＭＳ Ｐゴシック" charset="-128"/>
                <a:cs typeface="ＭＳ Ｐゴシック" charset="-128"/>
                <a:sym typeface="Symbol" charset="2"/>
              </a:rPr>
              <a:t></a:t>
            </a:r>
            <a:r>
              <a:rPr lang="en-GB" sz="2400" b="1" i="1" noProof="0" dirty="0">
                <a:solidFill>
                  <a:srgbClr val="FF0000"/>
                </a:solidFill>
                <a:latin typeface="Calibri" charset="0"/>
                <a:ea typeface="ＭＳ Ｐゴシック" charset="-128"/>
                <a:cs typeface="ＭＳ Ｐゴシック" charset="-128"/>
                <a:sym typeface="Symbol" charset="2"/>
              </a:rPr>
              <a:t>) </a:t>
            </a:r>
            <a:r>
              <a:rPr lang="en-GB" sz="2400" b="1" noProof="0" dirty="0">
                <a:solidFill>
                  <a:srgbClr val="FF0000"/>
                </a:solidFill>
                <a:latin typeface="Calibri" charset="0"/>
                <a:ea typeface="ＭＳ Ｐゴシック" charset="-128"/>
                <a:cs typeface="ＭＳ Ｐゴシック" charset="-128"/>
                <a:sym typeface="Symbol" charset="2"/>
              </a:rPr>
              <a:t>= </a:t>
            </a:r>
            <a:r>
              <a:rPr lang="en-GB" sz="2400" b="1" i="1" noProof="0" dirty="0" err="1">
                <a:solidFill>
                  <a:srgbClr val="FF0000"/>
                </a:solidFill>
                <a:latin typeface="Calibri" charset="0"/>
                <a:ea typeface="ＭＳ Ｐゴシック" charset="-128"/>
                <a:cs typeface="ＭＳ Ｐゴシック" charset="-128"/>
              </a:rPr>
              <a:t>L</a:t>
            </a:r>
            <a:r>
              <a:rPr lang="en-GB" sz="2400" b="1" i="1" baseline="-25000" noProof="0" dirty="0" err="1">
                <a:solidFill>
                  <a:srgbClr val="FF0000"/>
                </a:solidFill>
                <a:latin typeface="Calibri" charset="0"/>
                <a:ea typeface="ＭＳ Ｐゴシック" charset="-128"/>
                <a:cs typeface="ＭＳ Ｐゴシック" charset="-128"/>
                <a:sym typeface="Symbol" charset="2"/>
              </a:rPr>
              <a:t>c</a:t>
            </a:r>
            <a:r>
              <a:rPr lang="en-GB" sz="2400" b="1" i="1" baseline="30000" noProof="0" dirty="0" err="1">
                <a:solidFill>
                  <a:srgbClr val="FF0000"/>
                </a:solidFill>
                <a:latin typeface="Calibri" charset="0"/>
                <a:ea typeface="ＭＳ Ｐゴシック" charset="-128"/>
                <a:cs typeface="ＭＳ Ｐゴシック" charset="-128"/>
                <a:sym typeface="Symbol" charset="2"/>
              </a:rPr>
              <a:t>eff</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b="1" i="1" noProof="0" dirty="0">
                <a:solidFill>
                  <a:srgbClr val="FF0000"/>
                </a:solidFill>
                <a:latin typeface="Symbol" charset="2"/>
                <a:ea typeface="ＭＳ Ｐゴシック" charset="-128"/>
                <a:cs typeface="ＭＳ Ｐゴシック" charset="-128"/>
                <a:sym typeface="Symbol" charset="2"/>
              </a:rPr>
              <a:t></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i="1" noProof="0" dirty="0">
                <a:solidFill>
                  <a:srgbClr val="000090"/>
                </a:solidFill>
                <a:latin typeface="Calibri" charset="0"/>
                <a:ea typeface="ＭＳ Ｐゴシック" charset="-128"/>
                <a:cs typeface="ＭＳ Ｐゴシック" charset="-128"/>
                <a:sym typeface="Symbol" charset="2"/>
              </a:rPr>
              <a:t>, </a:t>
            </a:r>
            <a:r>
              <a:rPr lang="en-GB" sz="2400" noProof="0" dirty="0">
                <a:solidFill>
                  <a:srgbClr val="000090"/>
                </a:solidFill>
                <a:latin typeface="Calibri" charset="0"/>
                <a:ea typeface="ＭＳ Ｐゴシック" charset="-128"/>
                <a:cs typeface="ＭＳ Ｐゴシック" charset="-128"/>
                <a:sym typeface="Symbol" charset="2"/>
              </a:rPr>
              <a:t>for a non-collimated source, the relationship between </a:t>
            </a:r>
            <a:r>
              <a:rPr lang="en-GB" sz="2400" b="1" i="1" noProof="0" dirty="0">
                <a:solidFill>
                  <a:srgbClr val="FF0000"/>
                </a:solidFill>
                <a:latin typeface="Calibri" charset="0"/>
                <a:ea typeface="ＭＳ Ｐゴシック" charset="-128"/>
                <a:cs typeface="ＭＳ Ｐゴシック" charset="-128"/>
              </a:rPr>
              <a:t>L</a:t>
            </a:r>
            <a:r>
              <a:rPr lang="en-GB" sz="2400" b="1" i="1" baseline="-25000" noProof="0" dirty="0">
                <a:solidFill>
                  <a:srgbClr val="FF0000"/>
                </a:solidFill>
                <a:latin typeface="Calibri" charset="0"/>
                <a:ea typeface="ＭＳ Ｐゴシック" charset="-128"/>
                <a:cs typeface="ＭＳ Ｐゴシック" charset="-128"/>
                <a:sym typeface="Symbol" charset="2"/>
              </a:rPr>
              <a:t> </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b="1" i="1" noProof="0" dirty="0">
                <a:solidFill>
                  <a:srgbClr val="FF0000"/>
                </a:solidFill>
                <a:latin typeface="Symbol" charset="2"/>
                <a:ea typeface="ＭＳ Ｐゴシック" charset="-128"/>
                <a:cs typeface="ＭＳ Ｐゴシック" charset="-128"/>
                <a:sym typeface="Symbol" charset="2"/>
              </a:rPr>
              <a:t></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i="1" noProof="0" dirty="0">
                <a:solidFill>
                  <a:srgbClr val="000090"/>
                </a:solidFill>
                <a:latin typeface="Calibri" charset="0"/>
                <a:ea typeface="ＭＳ Ｐゴシック" charset="-128"/>
                <a:cs typeface="ＭＳ Ｐゴシック" charset="-128"/>
                <a:sym typeface="Symbol" charset="2"/>
              </a:rPr>
              <a:t> </a:t>
            </a:r>
            <a:r>
              <a:rPr lang="en-GB" sz="2400" noProof="0" dirty="0">
                <a:solidFill>
                  <a:srgbClr val="000090"/>
                </a:solidFill>
                <a:latin typeface="Calibri" charset="0"/>
                <a:ea typeface="ＭＳ Ｐゴシック" charset="-128"/>
                <a:cs typeface="ＭＳ Ｐゴシック" charset="-128"/>
                <a:sym typeface="Symbol" charset="2"/>
              </a:rPr>
              <a:t>and </a:t>
            </a:r>
            <a:r>
              <a:rPr lang="en-GB" sz="2400" b="1" i="1" noProof="0" dirty="0" err="1">
                <a:solidFill>
                  <a:srgbClr val="FF0000"/>
                </a:solidFill>
                <a:latin typeface="Calibri" charset="0"/>
                <a:ea typeface="ＭＳ Ｐゴシック" charset="-128"/>
                <a:cs typeface="ＭＳ Ｐゴシック" charset="-128"/>
              </a:rPr>
              <a:t>L</a:t>
            </a:r>
            <a:r>
              <a:rPr lang="en-GB" sz="2400" b="1" i="1" baseline="-25000" noProof="0" dirty="0" err="1">
                <a:solidFill>
                  <a:srgbClr val="FF0000"/>
                </a:solidFill>
                <a:latin typeface="Calibri" charset="0"/>
                <a:ea typeface="ＭＳ Ｐゴシック" charset="-128"/>
                <a:cs typeface="ＭＳ Ｐゴシック" charset="-128"/>
                <a:sym typeface="Symbol" charset="2"/>
              </a:rPr>
              <a:t>c</a:t>
            </a:r>
            <a:r>
              <a:rPr lang="en-GB" sz="2400" b="1" i="1" baseline="30000" noProof="0" dirty="0" err="1">
                <a:solidFill>
                  <a:srgbClr val="FF0000"/>
                </a:solidFill>
                <a:latin typeface="Calibri" charset="0"/>
                <a:ea typeface="ＭＳ Ｐゴシック" charset="-128"/>
                <a:cs typeface="ＭＳ Ｐゴシック" charset="-128"/>
                <a:sym typeface="Symbol" charset="2"/>
              </a:rPr>
              <a:t>eff</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b="1" i="1" noProof="0" dirty="0">
                <a:solidFill>
                  <a:srgbClr val="FF0000"/>
                </a:solidFill>
                <a:latin typeface="Symbol" charset="2"/>
                <a:ea typeface="ＭＳ Ｐゴシック" charset="-128"/>
                <a:cs typeface="ＭＳ Ｐゴシック" charset="-128"/>
                <a:sym typeface="Symbol" charset="2"/>
              </a:rPr>
              <a:t></a:t>
            </a:r>
            <a:r>
              <a:rPr lang="en-GB" sz="2400" b="1" i="1" noProof="0" dirty="0">
                <a:solidFill>
                  <a:srgbClr val="FF0000"/>
                </a:solidFill>
                <a:latin typeface="Calibri" charset="0"/>
                <a:ea typeface="ＭＳ Ｐゴシック" charset="-128"/>
                <a:cs typeface="ＭＳ Ｐゴシック" charset="-128"/>
                <a:sym typeface="Symbol" charset="2"/>
              </a:rPr>
              <a:t>)</a:t>
            </a:r>
            <a:r>
              <a:rPr lang="en-GB" sz="2400" i="1" noProof="0" dirty="0">
                <a:solidFill>
                  <a:srgbClr val="000090"/>
                </a:solidFill>
                <a:latin typeface="Calibri" charset="0"/>
                <a:ea typeface="ＭＳ Ｐゴシック" charset="-128"/>
                <a:cs typeface="ＭＳ Ｐゴシック" charset="-128"/>
                <a:sym typeface="Symbol" charset="2"/>
              </a:rPr>
              <a:t> </a:t>
            </a:r>
            <a:r>
              <a:rPr lang="en-GB" sz="2400" noProof="0" dirty="0">
                <a:solidFill>
                  <a:srgbClr val="000090"/>
                </a:solidFill>
                <a:latin typeface="Calibri" charset="0"/>
                <a:ea typeface="ＭＳ Ｐゴシック" charset="-128"/>
                <a:cs typeface="ＭＳ Ｐゴシック" charset="-128"/>
                <a:sym typeface="Symbol" charset="2"/>
              </a:rPr>
              <a:t>is not immediate: it can be calculated with a MC knowing how to parameterize, for each </a:t>
            </a:r>
            <a:r>
              <a:rPr lang="en-GB" sz="2400" b="1" i="1" noProof="0" dirty="0">
                <a:solidFill>
                  <a:srgbClr val="FF0000"/>
                </a:solidFill>
                <a:latin typeface="Symbol" charset="2"/>
                <a:ea typeface="ＭＳ Ｐゴシック" charset="-128"/>
                <a:cs typeface="ＭＳ Ｐゴシック" charset="-128"/>
                <a:sym typeface="Symbol" charset="2"/>
              </a:rPr>
              <a:t></a:t>
            </a:r>
            <a:r>
              <a:rPr lang="en-GB" sz="2400" noProof="0" dirty="0">
                <a:solidFill>
                  <a:srgbClr val="000090"/>
                </a:solidFill>
                <a:latin typeface="Calibri" charset="0"/>
                <a:ea typeface="ＭＳ Ｐゴシック" charset="-128"/>
                <a:cs typeface="ＭＳ Ｐゴシック" charset="-128"/>
                <a:sym typeface="Symbol" charset="2"/>
              </a:rPr>
              <a:t> the diffusion of light </a:t>
            </a:r>
            <a:r>
              <a:rPr lang="en-GB" sz="2400" noProof="0" dirty="0">
                <a:solidFill>
                  <a:srgbClr val="FF0000"/>
                </a:solidFill>
                <a:latin typeface="Calibri" charset="0"/>
                <a:ea typeface="ＭＳ Ｐゴシック" charset="-128"/>
                <a:cs typeface="ＭＳ Ｐゴシック" charset="-128"/>
                <a:sym typeface="Symbol" charset="2"/>
              </a:rPr>
              <a:t>(&lt;</a:t>
            </a:r>
            <a:r>
              <a:rPr lang="en-GB" sz="2400" noProof="0" dirty="0">
                <a:solidFill>
                  <a:srgbClr val="FF0000"/>
                </a:solidFill>
                <a:latin typeface="Calibri" charset="0"/>
                <a:ea typeface="ＭＳ Ｐゴシック" charset="-128"/>
                <a:cs typeface="ＭＳ Ｐゴシック" charset="-128"/>
              </a:rPr>
              <a:t>cos</a:t>
            </a:r>
            <a:r>
              <a:rPr lang="en-GB" sz="2400" i="1" noProof="0" dirty="0">
                <a:solidFill>
                  <a:srgbClr val="FF0000"/>
                </a:solidFill>
                <a:latin typeface="Symbol" charset="2"/>
                <a:ea typeface="ＭＳ Ｐゴシック" charset="-128"/>
                <a:cs typeface="ＭＳ Ｐゴシック" charset="-128"/>
                <a:sym typeface="Symbol" charset="2"/>
              </a:rPr>
              <a:t></a:t>
            </a:r>
            <a:r>
              <a:rPr lang="en-GB" sz="2400" noProof="0" dirty="0">
                <a:solidFill>
                  <a:srgbClr val="FF0000"/>
                </a:solidFill>
                <a:latin typeface="Calibri" charset="0"/>
                <a:ea typeface="ＭＳ Ｐゴシック" charset="-128"/>
                <a:cs typeface="ＭＳ Ｐゴシック" charset="-128"/>
                <a:sym typeface="Symbol" charset="2"/>
              </a:rPr>
              <a:t>&gt;)</a:t>
            </a:r>
            <a:r>
              <a:rPr lang="en-GB" sz="2400" i="1" noProof="0" dirty="0">
                <a:solidFill>
                  <a:srgbClr val="FF0000"/>
                </a:solidFill>
                <a:latin typeface="Calibri" charset="0"/>
                <a:ea typeface="ＭＳ Ｐゴシック" charset="-128"/>
                <a:cs typeface="Symbol" charset="2"/>
              </a:rPr>
              <a:t>  </a:t>
            </a:r>
            <a:r>
              <a:rPr lang="en-GB" sz="2400" i="1" noProof="0" dirty="0">
                <a:solidFill>
                  <a:srgbClr val="000090"/>
                </a:solidFill>
                <a:latin typeface="Calibri" charset="0"/>
                <a:ea typeface="ＭＳ Ｐゴシック" charset="-128"/>
                <a:cs typeface="Symbol" charset="2"/>
              </a:rPr>
              <a:t>or</a:t>
            </a:r>
            <a:r>
              <a:rPr lang="en-GB" sz="2400" noProof="0" dirty="0">
                <a:solidFill>
                  <a:srgbClr val="000090"/>
                </a:solidFill>
                <a:latin typeface="Calibri" charset="0"/>
                <a:ea typeface="ＭＳ Ｐゴシック" charset="-128"/>
                <a:cs typeface="ＭＳ Ｐゴシック" charset="-128"/>
              </a:rPr>
              <a:t> knowing the</a:t>
            </a:r>
            <a:r>
              <a:rPr lang="en-GB" sz="2400" i="1" noProof="0" dirty="0">
                <a:solidFill>
                  <a:srgbClr val="FF0000"/>
                </a:solidFill>
                <a:latin typeface="Calibri" charset="0"/>
                <a:ea typeface="Symbol" charset="2"/>
                <a:cs typeface="Symbol" charset="2"/>
              </a:rPr>
              <a:t> </a:t>
            </a:r>
            <a:r>
              <a:rPr lang="en-GB" sz="2400" b="1" i="1" noProof="0" dirty="0">
                <a:solidFill>
                  <a:srgbClr val="FF0000"/>
                </a:solidFill>
                <a:latin typeface="Calibri" charset="0"/>
                <a:ea typeface="ＭＳ Ｐゴシック" charset="-128"/>
                <a:cs typeface="ＭＳ Ｐゴシック" charset="-128"/>
              </a:rPr>
              <a:t>b</a:t>
            </a:r>
            <a:r>
              <a:rPr lang="en-GB" sz="2400" b="1" i="1" noProof="0" dirty="0">
                <a:solidFill>
                  <a:srgbClr val="FF0000"/>
                </a:solidFill>
                <a:latin typeface="Symbol" charset="2"/>
                <a:ea typeface="ＭＳ Ｐゴシック" charset="-128"/>
                <a:cs typeface="ＭＳ Ｐゴシック" charset="-128"/>
              </a:rPr>
              <a:t>(</a:t>
            </a:r>
            <a:r>
              <a:rPr lang="en-GB" sz="2400" b="1" i="1" noProof="0" dirty="0" err="1">
                <a:solidFill>
                  <a:srgbClr val="FF0000"/>
                </a:solidFill>
                <a:latin typeface="Symbol" charset="2"/>
                <a:ea typeface="ＭＳ Ｐゴシック" charset="-128"/>
                <a:cs typeface="ＭＳ Ｐゴシック" charset="-128"/>
              </a:rPr>
              <a:t>y;l</a:t>
            </a:r>
            <a:r>
              <a:rPr lang="en-GB" sz="2400" b="1" i="1" noProof="0" dirty="0">
                <a:solidFill>
                  <a:srgbClr val="FF0000"/>
                </a:solidFill>
                <a:latin typeface="Symbol" charset="2"/>
                <a:ea typeface="ＭＳ Ｐゴシック" charset="-128"/>
                <a:cs typeface="ＭＳ Ｐゴシック" charset="-128"/>
              </a:rPr>
              <a:t></a:t>
            </a:r>
            <a:r>
              <a:rPr lang="en-GB" sz="2400" i="1" noProof="0" dirty="0">
                <a:solidFill>
                  <a:srgbClr val="000090"/>
                </a:solidFill>
                <a:latin typeface="Symbol" charset="2"/>
                <a:ea typeface="ＭＳ Ｐゴシック" charset="-128"/>
                <a:cs typeface="ＭＳ Ｐゴシック" charset="-128"/>
              </a:rPr>
              <a:t></a:t>
            </a:r>
          </a:p>
        </p:txBody>
      </p:sp>
      <p:sp>
        <p:nvSpPr>
          <p:cNvPr id="196636" name="Line 28"/>
          <p:cNvSpPr>
            <a:spLocks noChangeShapeType="1"/>
          </p:cNvSpPr>
          <p:nvPr/>
        </p:nvSpPr>
        <p:spPr bwMode="auto">
          <a:xfrm flipV="1">
            <a:off x="647700" y="2684463"/>
            <a:ext cx="1231900" cy="812800"/>
          </a:xfrm>
          <a:prstGeom prst="line">
            <a:avLst/>
          </a:prstGeom>
          <a:no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37" name="Line 29"/>
          <p:cNvSpPr>
            <a:spLocks noChangeShapeType="1"/>
          </p:cNvSpPr>
          <p:nvPr/>
        </p:nvSpPr>
        <p:spPr bwMode="auto">
          <a:xfrm flipH="1" flipV="1">
            <a:off x="1028700" y="2362200"/>
            <a:ext cx="317500" cy="1398588"/>
          </a:xfrm>
          <a:prstGeom prst="line">
            <a:avLst/>
          </a:prstGeom>
          <a:no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38" name="Line 30"/>
          <p:cNvSpPr>
            <a:spLocks noChangeShapeType="1"/>
          </p:cNvSpPr>
          <p:nvPr/>
        </p:nvSpPr>
        <p:spPr bwMode="auto">
          <a:xfrm flipH="1" flipV="1">
            <a:off x="673100" y="2633663"/>
            <a:ext cx="1054100" cy="1000125"/>
          </a:xfrm>
          <a:prstGeom prst="line">
            <a:avLst/>
          </a:prstGeom>
          <a:no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35" name="Oval 27"/>
          <p:cNvSpPr>
            <a:spLocks noChangeArrowheads="1"/>
          </p:cNvSpPr>
          <p:nvPr/>
        </p:nvSpPr>
        <p:spPr bwMode="auto">
          <a:xfrm>
            <a:off x="1028700" y="2987675"/>
            <a:ext cx="317500" cy="315913"/>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39" name="Line 31"/>
          <p:cNvSpPr>
            <a:spLocks noChangeShapeType="1"/>
          </p:cNvSpPr>
          <p:nvPr/>
        </p:nvSpPr>
        <p:spPr bwMode="auto">
          <a:xfrm flipV="1">
            <a:off x="1181100" y="2871788"/>
            <a:ext cx="6070600" cy="277812"/>
          </a:xfrm>
          <a:prstGeom prst="line">
            <a:avLst/>
          </a:prstGeom>
          <a:noFill/>
          <a:ln w="9525" cap="rnd">
            <a:solidFill>
              <a:schemeClr val="tx1"/>
            </a:solidFill>
            <a:prstDash val="sysDot"/>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196641" name="Line 33"/>
          <p:cNvSpPr>
            <a:spLocks noChangeShapeType="1"/>
          </p:cNvSpPr>
          <p:nvPr/>
        </p:nvSpPr>
        <p:spPr bwMode="auto">
          <a:xfrm>
            <a:off x="1181100" y="3149600"/>
            <a:ext cx="6070600" cy="255588"/>
          </a:xfrm>
          <a:prstGeom prst="line">
            <a:avLst/>
          </a:prstGeom>
          <a:noFill/>
          <a:ln w="9525" cap="rnd">
            <a:solidFill>
              <a:schemeClr val="tx1"/>
            </a:solidFill>
            <a:prstDash val="sysDot"/>
            <a:round/>
            <a:headEnd/>
            <a:tailEn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3" name="Date Placeholder 2"/>
          <p:cNvSpPr>
            <a:spLocks noGrp="1"/>
          </p:cNvSpPr>
          <p:nvPr>
            <p:ph type="dt" sz="half" idx="2"/>
          </p:nvPr>
        </p:nvSpPr>
        <p:spPr>
          <a:xfrm>
            <a:off x="133350" y="6630988"/>
            <a:ext cx="2278063" cy="219075"/>
          </a:xfrm>
        </p:spPr>
        <p:txBody>
          <a:bodyPr/>
          <a:lstStyle/>
          <a:p>
            <a:pPr>
              <a:defRPr/>
            </a:pPr>
            <a:r>
              <a:rPr lang="it-IT">
                <a:latin typeface="Calibri"/>
              </a:rPr>
              <a:t>Antonio Capone</a:t>
            </a:r>
            <a:endParaRPr lang="en-US" dirty="0">
              <a:latin typeface="Calibri"/>
            </a:endParaRPr>
          </a:p>
        </p:txBody>
      </p:sp>
      <p:sp>
        <p:nvSpPr>
          <p:cNvPr id="4" name="Footer Placeholder 3"/>
          <p:cNvSpPr>
            <a:spLocks noGrp="1"/>
          </p:cNvSpPr>
          <p:nvPr>
            <p:ph type="ftr" sz="quarter" idx="3"/>
          </p:nvPr>
        </p:nvSpPr>
        <p:spPr>
          <a:xfrm>
            <a:off x="2944813" y="6630988"/>
            <a:ext cx="4838700" cy="219075"/>
          </a:xfrm>
        </p:spPr>
        <p:txBody>
          <a:bodyPr/>
          <a:lstStyle/>
          <a:p>
            <a:pPr>
              <a:defRPr/>
            </a:pPr>
            <a:r>
              <a:rPr lang="en-US">
                <a:latin typeface="Calibri"/>
              </a:rPr>
              <a:t>CENA-2026, 1st China-Europe Neutrino Astronomy summer school - Chengdu 14-23/09/2026</a:t>
            </a:r>
          </a:p>
        </p:txBody>
      </p:sp>
      <p:sp>
        <p:nvSpPr>
          <p:cNvPr id="5" name="Slide Number Placeholder 4"/>
          <p:cNvSpPr>
            <a:spLocks noGrp="1"/>
          </p:cNvSpPr>
          <p:nvPr>
            <p:ph type="sldNum" sz="quarter" idx="4"/>
          </p:nvPr>
        </p:nvSpPr>
        <p:spPr>
          <a:xfrm>
            <a:off x="8280400" y="6630988"/>
            <a:ext cx="719138" cy="219075"/>
          </a:xfrm>
        </p:spPr>
        <p:txBody>
          <a:bodyPr/>
          <a:lstStyle/>
          <a:p>
            <a:pPr>
              <a:defRPr/>
            </a:pPr>
            <a:fld id="{9C5024F5-C276-4685-B2C7-75DCE0ADC696}" type="slidenum">
              <a:rPr lang="en-US" smtClean="0">
                <a:latin typeface="Calibri"/>
              </a:rPr>
              <a:pPr>
                <a:defRPr/>
              </a:pPr>
              <a:t>20</a:t>
            </a:fld>
            <a:endParaRPr lang="en-US">
              <a:latin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0" name="Title 1"/>
          <p:cNvSpPr>
            <a:spLocks noGrp="1"/>
          </p:cNvSpPr>
          <p:nvPr>
            <p:ph type="title" idx="4294967295"/>
          </p:nvPr>
        </p:nvSpPr>
        <p:spPr/>
        <p:txBody>
          <a:bodyPr/>
          <a:lstStyle/>
          <a:p>
            <a:r>
              <a:rPr lang="en-GB" noProof="0" dirty="0"/>
              <a:t>Measurement techniques adopted</a:t>
            </a:r>
          </a:p>
        </p:txBody>
      </p:sp>
      <p:sp>
        <p:nvSpPr>
          <p:cNvPr id="198661" name="Date Placeholder 3"/>
          <p:cNvSpPr txBox="1">
            <a:spLocks noGrp="1"/>
          </p:cNvSpPr>
          <p:nvPr/>
        </p:nvSpPr>
        <p:spPr bwMode="auto">
          <a:xfrm>
            <a:off x="133350" y="6630988"/>
            <a:ext cx="2278063" cy="219075"/>
          </a:xfrm>
          <a:prstGeom prst="rect">
            <a:avLst/>
          </a:prstGeom>
          <a:noFill/>
          <a:ln w="9525">
            <a:noFill/>
            <a:miter lim="800000"/>
            <a:headEnd/>
            <a:tailEnd/>
          </a:ln>
        </p:spPr>
        <p:txBody>
          <a:bodyPr anchor="ctr">
            <a:prstTxWarp prst="textNoShape">
              <a:avLst/>
            </a:prstTxWarp>
          </a:bodyPr>
          <a:lstStyle/>
          <a:p>
            <a:pPr fontAlgn="base">
              <a:spcBef>
                <a:spcPct val="0"/>
              </a:spcBef>
              <a:spcAft>
                <a:spcPct val="0"/>
              </a:spcAft>
            </a:pPr>
            <a:r>
              <a:rPr lang="en-US" sz="1100" b="1">
                <a:solidFill>
                  <a:srgbClr val="000090"/>
                </a:solidFill>
                <a:latin typeface="Calibri" charset="0"/>
                <a:ea typeface="ＭＳ Ｐゴシック" charset="-128"/>
                <a:cs typeface="ＭＳ Ｐゴシック" charset="-128"/>
              </a:rPr>
              <a:t>Antonio Capone - LNS - 16/12/2013</a:t>
            </a:r>
          </a:p>
        </p:txBody>
      </p:sp>
      <p:sp>
        <p:nvSpPr>
          <p:cNvPr id="198662" name="Footer Placeholder 4"/>
          <p:cNvSpPr txBox="1">
            <a:spLocks noGrp="1"/>
          </p:cNvSpPr>
          <p:nvPr/>
        </p:nvSpPr>
        <p:spPr bwMode="auto">
          <a:xfrm>
            <a:off x="2944813" y="6630988"/>
            <a:ext cx="4838700" cy="219075"/>
          </a:xfrm>
          <a:prstGeom prst="rect">
            <a:avLst/>
          </a:prstGeom>
          <a:noFill/>
          <a:ln w="9525">
            <a:noFill/>
            <a:miter lim="800000"/>
            <a:headEnd/>
            <a:tailEnd/>
          </a:ln>
        </p:spPr>
        <p:txBody>
          <a:bodyPr anchor="ctr">
            <a:prstTxWarp prst="textNoShape">
              <a:avLst/>
            </a:prstTxWarp>
          </a:bodyPr>
          <a:lstStyle/>
          <a:p>
            <a:pPr algn="ctr" fontAlgn="base">
              <a:spcBef>
                <a:spcPct val="0"/>
              </a:spcBef>
              <a:spcAft>
                <a:spcPct val="0"/>
              </a:spcAft>
            </a:pPr>
            <a:r>
              <a:rPr lang="en-US" sz="1100" b="1">
                <a:solidFill>
                  <a:srgbClr val="000090"/>
                </a:solidFill>
                <a:latin typeface="Calibri" charset="0"/>
                <a:ea typeface="ＭＳ Ｐゴシック" charset="-128"/>
                <a:cs typeface="ＭＳ Ｐゴシック" charset="-128"/>
              </a:rPr>
              <a:t>Tecniche di rivelazione di neutrini di alta energia con Telescopi sottomarini</a:t>
            </a:r>
          </a:p>
        </p:txBody>
      </p:sp>
      <p:sp>
        <p:nvSpPr>
          <p:cNvPr id="198663" name="Slide Number Placeholder 5"/>
          <p:cNvSpPr txBox="1">
            <a:spLocks noGrp="1"/>
          </p:cNvSpPr>
          <p:nvPr/>
        </p:nvSpPr>
        <p:spPr bwMode="auto">
          <a:xfrm>
            <a:off x="8280400" y="6630988"/>
            <a:ext cx="719138" cy="219075"/>
          </a:xfrm>
          <a:prstGeom prst="rect">
            <a:avLst/>
          </a:prstGeom>
          <a:noFill/>
          <a:ln w="9525">
            <a:noFill/>
            <a:miter lim="800000"/>
            <a:headEnd/>
            <a:tailEnd/>
          </a:ln>
        </p:spPr>
        <p:txBody>
          <a:bodyPr anchor="ctr">
            <a:prstTxWarp prst="textNoShape">
              <a:avLst/>
            </a:prstTxWarp>
          </a:bodyPr>
          <a:lstStyle/>
          <a:p>
            <a:pPr algn="r" fontAlgn="base">
              <a:spcBef>
                <a:spcPct val="0"/>
              </a:spcBef>
              <a:spcAft>
                <a:spcPct val="0"/>
              </a:spcAft>
            </a:pPr>
            <a:fld id="{1F3E97C1-1FBA-4531-9954-1A75E7123D3A}" type="slidenum">
              <a:rPr lang="en-US" sz="1100" b="1">
                <a:solidFill>
                  <a:srgbClr val="000090"/>
                </a:solidFill>
                <a:latin typeface="Calibri" charset="0"/>
                <a:ea typeface="ＭＳ Ｐゴシック" charset="-128"/>
                <a:cs typeface="ＭＳ Ｐゴシック" charset="-128"/>
              </a:rPr>
              <a:pPr algn="r" fontAlgn="base">
                <a:spcBef>
                  <a:spcPct val="0"/>
                </a:spcBef>
                <a:spcAft>
                  <a:spcPct val="0"/>
                </a:spcAft>
              </a:pPr>
              <a:t>21</a:t>
            </a:fld>
            <a:endParaRPr lang="en-US" sz="1100" b="1">
              <a:solidFill>
                <a:srgbClr val="000090"/>
              </a:solidFill>
              <a:latin typeface="Calibri" charset="0"/>
              <a:ea typeface="ＭＳ Ｐゴシック" charset="-128"/>
              <a:cs typeface="ＭＳ Ｐゴシック" charset="-128"/>
            </a:endParaRPr>
          </a:p>
        </p:txBody>
      </p:sp>
      <p:sp>
        <p:nvSpPr>
          <p:cNvPr id="8" name="Content Placeholder 2"/>
          <p:cNvSpPr>
            <a:spLocks noGrp="1"/>
          </p:cNvSpPr>
          <p:nvPr>
            <p:ph idx="4294967295"/>
          </p:nvPr>
        </p:nvSpPr>
        <p:spPr>
          <a:xfrm>
            <a:off x="260350" y="788988"/>
            <a:ext cx="8739188" cy="4443412"/>
          </a:xfrm>
        </p:spPr>
        <p:txBody>
          <a:bodyPr>
            <a:noAutofit/>
          </a:bodyPr>
          <a:lstStyle/>
          <a:p>
            <a:pPr marL="285750"/>
            <a:r>
              <a:rPr lang="en-GB" sz="2800" noProof="0" dirty="0"/>
              <a:t>Laboratory measurements of water samples taken at different depths and at different sites</a:t>
            </a:r>
          </a:p>
          <a:p>
            <a:pPr marL="685800" lvl="1"/>
            <a:r>
              <a:rPr lang="en-GB" sz="2400" noProof="0" dirty="0"/>
              <a:t>NESTOR</a:t>
            </a:r>
          </a:p>
          <a:p>
            <a:pPr marL="285750"/>
            <a:r>
              <a:rPr lang="en-GB" sz="2800" noProof="0" dirty="0"/>
              <a:t>"In situ" measurements with dedicated instrumentation</a:t>
            </a:r>
          </a:p>
          <a:p>
            <a:pPr marL="685800" lvl="1"/>
            <a:r>
              <a:rPr lang="en-GB" sz="2400" noProof="0" dirty="0"/>
              <a:t>ANTARES, BAIKAL, NEMO, NESTOR</a:t>
            </a:r>
          </a:p>
          <a:p>
            <a:pPr marL="285750"/>
            <a:r>
              <a:rPr lang="en-GB" sz="2800" noProof="0" dirty="0"/>
              <a:t>Estimates of optical parameters from measurements carried out "in situ" with equipment "internal" to the Neutrino Telescope</a:t>
            </a:r>
          </a:p>
          <a:p>
            <a:pPr marL="685800" lvl="1"/>
            <a:r>
              <a:rPr lang="en-GB" sz="2400" noProof="0" dirty="0"/>
              <a:t>AMANDA, ANTARES, </a:t>
            </a:r>
            <a:r>
              <a:rPr lang="en-GB" sz="2400" noProof="0" dirty="0" err="1"/>
              <a:t>IceCube</a:t>
            </a:r>
            <a:r>
              <a:rPr lang="en-GB" sz="2400" noProof="0" dirty="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p:cNvSpPr>
            <a:spLocks noGrp="1"/>
          </p:cNvSpPr>
          <p:nvPr>
            <p:ph type="title" idx="4294967295"/>
          </p:nvPr>
        </p:nvSpPr>
        <p:spPr/>
        <p:txBody>
          <a:bodyPr/>
          <a:lstStyle/>
          <a:p>
            <a:r>
              <a:rPr lang="en-GB" sz="2800"/>
              <a:t>NESTOR: measurement with "good" geometry photometry </a:t>
            </a:r>
          </a:p>
        </p:txBody>
      </p:sp>
      <p:sp>
        <p:nvSpPr>
          <p:cNvPr id="202757" name="Slide Number Placeholder 5"/>
          <p:cNvSpPr txBox="1">
            <a:spLocks noGrp="1"/>
          </p:cNvSpPr>
          <p:nvPr/>
        </p:nvSpPr>
        <p:spPr bwMode="auto">
          <a:xfrm>
            <a:off x="8280400" y="6630988"/>
            <a:ext cx="719138" cy="219075"/>
          </a:xfrm>
          <a:prstGeom prst="rect">
            <a:avLst/>
          </a:prstGeom>
          <a:noFill/>
          <a:ln w="9525">
            <a:noFill/>
            <a:miter lim="800000"/>
            <a:headEnd/>
            <a:tailEnd/>
          </a:ln>
        </p:spPr>
        <p:txBody>
          <a:bodyPr anchor="ctr">
            <a:prstTxWarp prst="textNoShape">
              <a:avLst/>
            </a:prstTxWarp>
          </a:bodyPr>
          <a:lstStyle/>
          <a:p>
            <a:pPr algn="r" fontAlgn="base">
              <a:spcBef>
                <a:spcPct val="0"/>
              </a:spcBef>
              <a:spcAft>
                <a:spcPct val="0"/>
              </a:spcAft>
            </a:pPr>
            <a:fld id="{41220802-36E8-4301-A565-C609CB9C8904}" type="slidenum">
              <a:rPr lang="en-US" sz="1100" b="1">
                <a:solidFill>
                  <a:srgbClr val="000090"/>
                </a:solidFill>
                <a:latin typeface="Calibri" charset="0"/>
                <a:ea typeface="ＭＳ Ｐゴシック" charset="-128"/>
                <a:cs typeface="ＭＳ Ｐゴシック" charset="-128"/>
              </a:rPr>
              <a:pPr algn="r" fontAlgn="base">
                <a:spcBef>
                  <a:spcPct val="0"/>
                </a:spcBef>
                <a:spcAft>
                  <a:spcPct val="0"/>
                </a:spcAft>
              </a:pPr>
              <a:t>22</a:t>
            </a:fld>
            <a:endParaRPr lang="en-US" sz="1100" b="1">
              <a:solidFill>
                <a:srgbClr val="000090"/>
              </a:solidFill>
              <a:latin typeface="Calibri" charset="0"/>
              <a:ea typeface="ＭＳ Ｐゴシック" charset="-128"/>
              <a:cs typeface="ＭＳ Ｐゴシック" charset="-128"/>
            </a:endParaRPr>
          </a:p>
        </p:txBody>
      </p:sp>
      <p:pic>
        <p:nvPicPr>
          <p:cNvPr id="3" name="Picture 2"/>
          <p:cNvPicPr>
            <a:picLocks noChangeAspect="1"/>
          </p:cNvPicPr>
          <p:nvPr/>
        </p:nvPicPr>
        <p:blipFill>
          <a:blip r:embed="rId3"/>
          <a:stretch>
            <a:fillRect/>
          </a:stretch>
        </p:blipFill>
        <p:spPr>
          <a:xfrm>
            <a:off x="972634" y="1447800"/>
            <a:ext cx="6977566" cy="1932974"/>
          </a:xfrm>
          <a:prstGeom prst="rect">
            <a:avLst/>
          </a:prstGeom>
        </p:spPr>
      </p:pic>
      <p:sp>
        <p:nvSpPr>
          <p:cNvPr id="4" name="Rectangle 3"/>
          <p:cNvSpPr/>
          <p:nvPr/>
        </p:nvSpPr>
        <p:spPr>
          <a:xfrm>
            <a:off x="330200" y="801469"/>
            <a:ext cx="8483600" cy="646331"/>
          </a:xfrm>
          <a:prstGeom prst="rect">
            <a:avLst/>
          </a:prstGeom>
        </p:spPr>
        <p:txBody>
          <a:bodyPr wrap="square">
            <a:spAutoFit/>
          </a:bodyPr>
          <a:lstStyle/>
          <a:p>
            <a:r>
              <a:rPr lang="en-GB" noProof="0" dirty="0">
                <a:solidFill>
                  <a:srgbClr val="0000FF"/>
                </a:solidFill>
              </a:rPr>
              <a:t>The light transmissivity of water samples collected at several depth and several different locations in the "NESTOR site" has been measured with a "well collimated" light beam.</a:t>
            </a:r>
          </a:p>
        </p:txBody>
      </p:sp>
      <p:sp>
        <p:nvSpPr>
          <p:cNvPr id="13" name="Rectangle 12"/>
          <p:cNvSpPr/>
          <p:nvPr/>
        </p:nvSpPr>
        <p:spPr>
          <a:xfrm>
            <a:off x="330200" y="3057608"/>
            <a:ext cx="8483600" cy="646331"/>
          </a:xfrm>
          <a:prstGeom prst="rect">
            <a:avLst/>
          </a:prstGeom>
        </p:spPr>
        <p:txBody>
          <a:bodyPr wrap="square">
            <a:spAutoFit/>
          </a:bodyPr>
          <a:lstStyle/>
          <a:p>
            <a:r>
              <a:rPr lang="en-GB" noProof="0" dirty="0">
                <a:solidFill>
                  <a:srgbClr val="0000FF"/>
                </a:solidFill>
              </a:rPr>
              <a:t>The light transmissivity of water samples collected at several depth and several different locations in the "NESTOR site" has been measured with a "well collimated" light beam.</a:t>
            </a:r>
          </a:p>
        </p:txBody>
      </p:sp>
      <p:pic>
        <p:nvPicPr>
          <p:cNvPr id="5" name="Picture 4"/>
          <p:cNvPicPr>
            <a:picLocks noChangeAspect="1"/>
          </p:cNvPicPr>
          <p:nvPr/>
        </p:nvPicPr>
        <p:blipFill>
          <a:blip r:embed="rId4"/>
          <a:stretch>
            <a:fillRect/>
          </a:stretch>
        </p:blipFill>
        <p:spPr>
          <a:xfrm>
            <a:off x="5143500" y="3858074"/>
            <a:ext cx="3670300" cy="2517326"/>
          </a:xfrm>
          <a:prstGeom prst="rect">
            <a:avLst/>
          </a:prstGeom>
        </p:spPr>
      </p:pic>
      <p:sp>
        <p:nvSpPr>
          <p:cNvPr id="15" name="Rectangle 14"/>
          <p:cNvSpPr/>
          <p:nvPr/>
        </p:nvSpPr>
        <p:spPr>
          <a:xfrm>
            <a:off x="330200" y="3959308"/>
            <a:ext cx="4318000" cy="2308324"/>
          </a:xfrm>
          <a:prstGeom prst="rect">
            <a:avLst/>
          </a:prstGeom>
        </p:spPr>
        <p:txBody>
          <a:bodyPr wrap="square">
            <a:spAutoFit/>
          </a:bodyPr>
          <a:lstStyle/>
          <a:p>
            <a:r>
              <a:rPr lang="en-GB" noProof="0" dirty="0">
                <a:solidFill>
                  <a:srgbClr val="0000FF"/>
                </a:solidFill>
              </a:rPr>
              <a:t>For each sample the </a:t>
            </a:r>
            <a:r>
              <a:rPr lang="en-GB" b="1" noProof="0" dirty="0">
                <a:solidFill>
                  <a:srgbClr val="FF0000"/>
                </a:solidFill>
              </a:rPr>
              <a:t>light attenuation coefficient</a:t>
            </a:r>
            <a:r>
              <a:rPr lang="en-GB" noProof="0" dirty="0">
                <a:solidFill>
                  <a:srgbClr val="0000FF"/>
                </a:solidFill>
              </a:rPr>
              <a:t> was measured, using the monochromator, for several wavelengths  310 &lt; </a:t>
            </a:r>
            <a:r>
              <a:rPr lang="en-GB" noProof="0" dirty="0">
                <a:solidFill>
                  <a:srgbClr val="0000FF"/>
                </a:solidFill>
                <a:latin typeface="Symbol" charset="2"/>
                <a:cs typeface="Symbol" charset="2"/>
              </a:rPr>
              <a:t>l</a:t>
            </a:r>
            <a:r>
              <a:rPr lang="en-GB" noProof="0" dirty="0">
                <a:solidFill>
                  <a:srgbClr val="0000FF"/>
                </a:solidFill>
              </a:rPr>
              <a:t> &lt; 610 nm.</a:t>
            </a:r>
          </a:p>
          <a:p>
            <a:endParaRPr lang="en-GB" noProof="0" dirty="0">
              <a:solidFill>
                <a:srgbClr val="0000FF"/>
              </a:solidFill>
            </a:endParaRPr>
          </a:p>
          <a:p>
            <a:r>
              <a:rPr lang="en-GB" noProof="0" dirty="0">
                <a:solidFill>
                  <a:srgbClr val="0000FF"/>
                </a:solidFill>
              </a:rPr>
              <a:t>Results for water samples collected at different depths have been reported separately. </a:t>
            </a:r>
          </a:p>
        </p:txBody>
      </p:sp>
      <p:sp>
        <p:nvSpPr>
          <p:cNvPr id="6" name="Date Placeholder 5"/>
          <p:cNvSpPr>
            <a:spLocks noGrp="1"/>
          </p:cNvSpPr>
          <p:nvPr>
            <p:ph type="dt" sz="half" idx="2"/>
          </p:nvPr>
        </p:nvSpPr>
        <p:spPr>
          <a:xfrm>
            <a:off x="133350" y="6630988"/>
            <a:ext cx="2278063" cy="219075"/>
          </a:xfrm>
        </p:spPr>
        <p:txBody>
          <a:bodyPr/>
          <a:lstStyle/>
          <a:p>
            <a:pPr>
              <a:defRPr/>
            </a:pPr>
            <a:r>
              <a:rPr lang="it-IT" dirty="0">
                <a:latin typeface="Calibri"/>
              </a:rPr>
              <a:t>Antoni Capone</a:t>
            </a:r>
            <a:endParaRPr lang="en-US" dirty="0">
              <a:latin typeface="Calibri"/>
            </a:endParaRPr>
          </a:p>
        </p:txBody>
      </p:sp>
      <p:sp>
        <p:nvSpPr>
          <p:cNvPr id="7" name="Footer Placeholder 6"/>
          <p:cNvSpPr>
            <a:spLocks noGrp="1"/>
          </p:cNvSpPr>
          <p:nvPr>
            <p:ph type="ftr" sz="quarter" idx="3"/>
          </p:nvPr>
        </p:nvSpPr>
        <p:spPr>
          <a:xfrm>
            <a:off x="2411413" y="6630988"/>
            <a:ext cx="5372100" cy="227012"/>
          </a:xfrm>
        </p:spPr>
        <p:txBody>
          <a:bodyPr/>
          <a:lstStyle/>
          <a:p>
            <a:pPr>
              <a:defRPr/>
            </a:pPr>
            <a:r>
              <a:rPr lang="en-US" dirty="0">
                <a:latin typeface="Calibri"/>
              </a:rPr>
              <a:t>CENA-2026, 1st China-Europe Neutrino Astronomy summer school - Chengdu 14-23/09/2026</a:t>
            </a:r>
          </a:p>
        </p:txBody>
      </p:sp>
    </p:spTree>
    <p:extLst>
      <p:ext uri="{BB962C8B-B14F-4D97-AF65-F5344CB8AC3E}">
        <p14:creationId xmlns:p14="http://schemas.microsoft.com/office/powerpoint/2010/main" val="1609588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p:cNvSpPr>
            <a:spLocks noGrp="1"/>
          </p:cNvSpPr>
          <p:nvPr>
            <p:ph type="title" idx="4294967295"/>
          </p:nvPr>
        </p:nvSpPr>
        <p:spPr/>
        <p:txBody>
          <a:bodyPr/>
          <a:lstStyle/>
          <a:p>
            <a:r>
              <a:rPr lang="en-GB" sz="2800" dirty="0"/>
              <a:t>NESTOR: results with "good" geometry photometry  </a:t>
            </a:r>
          </a:p>
        </p:txBody>
      </p:sp>
      <p:grpSp>
        <p:nvGrpSpPr>
          <p:cNvPr id="10" name="Group 9"/>
          <p:cNvGrpSpPr/>
          <p:nvPr/>
        </p:nvGrpSpPr>
        <p:grpSpPr>
          <a:xfrm>
            <a:off x="927100" y="927100"/>
            <a:ext cx="7729499" cy="4991100"/>
            <a:chOff x="927100" y="927100"/>
            <a:chExt cx="7729499" cy="4991100"/>
          </a:xfrm>
        </p:grpSpPr>
        <p:pic>
          <p:nvPicPr>
            <p:cNvPr id="3" name="Picture 2"/>
            <p:cNvPicPr>
              <a:picLocks noChangeAspect="1"/>
            </p:cNvPicPr>
            <p:nvPr/>
          </p:nvPicPr>
          <p:blipFill>
            <a:blip r:embed="rId3"/>
            <a:stretch>
              <a:fillRect/>
            </a:stretch>
          </p:blipFill>
          <p:spPr>
            <a:xfrm>
              <a:off x="972634" y="1447800"/>
              <a:ext cx="6977566" cy="1932974"/>
            </a:xfrm>
            <a:prstGeom prst="rect">
              <a:avLst/>
            </a:prstGeom>
          </p:spPr>
        </p:pic>
        <p:pic>
          <p:nvPicPr>
            <p:cNvPr id="5" name="Picture 4"/>
            <p:cNvPicPr>
              <a:picLocks noChangeAspect="1"/>
            </p:cNvPicPr>
            <p:nvPr/>
          </p:nvPicPr>
          <p:blipFill>
            <a:blip r:embed="rId4"/>
            <a:stretch>
              <a:fillRect/>
            </a:stretch>
          </p:blipFill>
          <p:spPr>
            <a:xfrm>
              <a:off x="927100" y="927100"/>
              <a:ext cx="7277100" cy="4991100"/>
            </a:xfrm>
            <a:prstGeom prst="rect">
              <a:avLst/>
            </a:prstGeom>
          </p:spPr>
        </p:pic>
        <p:cxnSp>
          <p:nvCxnSpPr>
            <p:cNvPr id="6" name="Straight Connector 5"/>
            <p:cNvCxnSpPr/>
            <p:nvPr/>
          </p:nvCxnSpPr>
          <p:spPr>
            <a:xfrm flipV="1">
              <a:off x="1574800" y="5046133"/>
              <a:ext cx="6318000" cy="33867"/>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1587511" y="4847194"/>
              <a:ext cx="6318000" cy="33867"/>
            </a:xfrm>
            <a:prstGeom prst="line">
              <a:avLst/>
            </a:prstGeom>
            <a:ln>
              <a:prstDash val="sysDot"/>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rot="16200000">
              <a:off x="7317973" y="2885473"/>
              <a:ext cx="2307919" cy="369332"/>
            </a:xfrm>
            <a:prstGeom prst="rect">
              <a:avLst/>
            </a:prstGeom>
            <a:noFill/>
          </p:spPr>
          <p:txBody>
            <a:bodyPr wrap="none" rtlCol="0">
              <a:spAutoFit/>
            </a:bodyPr>
            <a:lstStyle/>
            <a:p>
              <a:r>
                <a:rPr lang="en-US" dirty="0">
                  <a:solidFill>
                    <a:srgbClr val="0000FF"/>
                  </a:solidFill>
                </a:rPr>
                <a:t>attenuation length [m]</a:t>
              </a:r>
            </a:p>
          </p:txBody>
        </p:sp>
        <p:sp>
          <p:nvSpPr>
            <p:cNvPr id="9" name="TextBox 8"/>
            <p:cNvSpPr txBox="1"/>
            <p:nvPr/>
          </p:nvSpPr>
          <p:spPr>
            <a:xfrm>
              <a:off x="7875287" y="4082910"/>
              <a:ext cx="411979" cy="307777"/>
            </a:xfrm>
            <a:prstGeom prst="rect">
              <a:avLst/>
            </a:prstGeom>
            <a:noFill/>
          </p:spPr>
          <p:txBody>
            <a:bodyPr wrap="none" rtlCol="0">
              <a:spAutoFit/>
            </a:bodyPr>
            <a:lstStyle/>
            <a:p>
              <a:r>
                <a:rPr lang="en-US" sz="1400" dirty="0">
                  <a:solidFill>
                    <a:srgbClr val="0000FF"/>
                  </a:solidFill>
                </a:rPr>
                <a:t>10.</a:t>
              </a:r>
            </a:p>
          </p:txBody>
        </p:sp>
        <p:sp>
          <p:nvSpPr>
            <p:cNvPr id="16" name="TextBox 15"/>
            <p:cNvSpPr txBox="1"/>
            <p:nvPr/>
          </p:nvSpPr>
          <p:spPr>
            <a:xfrm>
              <a:off x="7875287" y="4654410"/>
              <a:ext cx="411979" cy="307777"/>
            </a:xfrm>
            <a:prstGeom prst="rect">
              <a:avLst/>
            </a:prstGeom>
            <a:noFill/>
          </p:spPr>
          <p:txBody>
            <a:bodyPr wrap="none" rtlCol="0">
              <a:spAutoFit/>
            </a:bodyPr>
            <a:lstStyle/>
            <a:p>
              <a:r>
                <a:rPr lang="en-US" sz="1400" dirty="0">
                  <a:solidFill>
                    <a:srgbClr val="0000FF"/>
                  </a:solidFill>
                </a:rPr>
                <a:t>25.</a:t>
              </a:r>
            </a:p>
          </p:txBody>
        </p:sp>
        <p:sp>
          <p:nvSpPr>
            <p:cNvPr id="17" name="TextBox 16"/>
            <p:cNvSpPr txBox="1"/>
            <p:nvPr/>
          </p:nvSpPr>
          <p:spPr>
            <a:xfrm>
              <a:off x="7875287" y="4857610"/>
              <a:ext cx="411979" cy="307777"/>
            </a:xfrm>
            <a:prstGeom prst="rect">
              <a:avLst/>
            </a:prstGeom>
            <a:noFill/>
          </p:spPr>
          <p:txBody>
            <a:bodyPr wrap="none" rtlCol="0">
              <a:spAutoFit/>
            </a:bodyPr>
            <a:lstStyle/>
            <a:p>
              <a:r>
                <a:rPr lang="en-US" sz="1400" dirty="0">
                  <a:solidFill>
                    <a:srgbClr val="0000FF"/>
                  </a:solidFill>
                </a:rPr>
                <a:t>50.</a:t>
              </a:r>
            </a:p>
          </p:txBody>
        </p:sp>
        <p:cxnSp>
          <p:nvCxnSpPr>
            <p:cNvPr id="18" name="Straight Connector 17"/>
            <p:cNvCxnSpPr/>
            <p:nvPr/>
          </p:nvCxnSpPr>
          <p:spPr>
            <a:xfrm flipV="1">
              <a:off x="1625611" y="4250294"/>
              <a:ext cx="6318000" cy="33867"/>
            </a:xfrm>
            <a:prstGeom prst="line">
              <a:avLst/>
            </a:prstGeom>
            <a:ln>
              <a:prstDash val="sysDot"/>
            </a:ln>
          </p:spPr>
          <p:style>
            <a:lnRef idx="2">
              <a:schemeClr val="accent1"/>
            </a:lnRef>
            <a:fillRef idx="0">
              <a:schemeClr val="accent1"/>
            </a:fillRef>
            <a:effectRef idx="1">
              <a:schemeClr val="accent1"/>
            </a:effectRef>
            <a:fontRef idx="minor">
              <a:schemeClr val="tx1"/>
            </a:fontRef>
          </p:style>
        </p:cxnSp>
      </p:grpSp>
      <p:sp>
        <p:nvSpPr>
          <p:cNvPr id="11" name="Date Placeholder 10"/>
          <p:cNvSpPr>
            <a:spLocks noGrp="1"/>
          </p:cNvSpPr>
          <p:nvPr>
            <p:ph type="dt" sz="half" idx="2"/>
          </p:nvPr>
        </p:nvSpPr>
        <p:spPr>
          <a:xfrm>
            <a:off x="133350" y="6630989"/>
            <a:ext cx="2278063" cy="219075"/>
          </a:xfrm>
        </p:spPr>
        <p:txBody>
          <a:bodyPr/>
          <a:lstStyle/>
          <a:p>
            <a:pPr>
              <a:defRPr/>
            </a:pPr>
            <a:r>
              <a:rPr lang="it-IT" dirty="0">
                <a:latin typeface="Calibri"/>
              </a:rPr>
              <a:t>Antonio Capone</a:t>
            </a:r>
            <a:endParaRPr lang="en-US" dirty="0">
              <a:latin typeface="Calibri"/>
            </a:endParaRPr>
          </a:p>
        </p:txBody>
      </p:sp>
      <p:sp>
        <p:nvSpPr>
          <p:cNvPr id="12" name="Footer Placeholder 11"/>
          <p:cNvSpPr>
            <a:spLocks noGrp="1"/>
          </p:cNvSpPr>
          <p:nvPr>
            <p:ph type="ftr" sz="quarter" idx="3"/>
          </p:nvPr>
        </p:nvSpPr>
        <p:spPr>
          <a:xfrm>
            <a:off x="2210937" y="6630988"/>
            <a:ext cx="5572576" cy="227012"/>
          </a:xfrm>
        </p:spPr>
        <p:txBody>
          <a:bodyPr/>
          <a:lstStyle/>
          <a:p>
            <a:pPr>
              <a:defRPr/>
            </a:pPr>
            <a:r>
              <a:rPr lang="en-US" dirty="0">
                <a:latin typeface="Calibri"/>
              </a:rPr>
              <a:t>CENA-2026, 1st China-Europe Neutrino Astronomy summer school - Chengdu 14-23/09/2026</a:t>
            </a:r>
          </a:p>
        </p:txBody>
      </p:sp>
      <p:sp>
        <p:nvSpPr>
          <p:cNvPr id="15" name="Slide Number Placeholder 14"/>
          <p:cNvSpPr>
            <a:spLocks noGrp="1"/>
          </p:cNvSpPr>
          <p:nvPr>
            <p:ph type="sldNum" sz="quarter" idx="4"/>
          </p:nvPr>
        </p:nvSpPr>
        <p:spPr>
          <a:xfrm>
            <a:off x="8280400" y="6630988"/>
            <a:ext cx="719138" cy="219075"/>
          </a:xfrm>
        </p:spPr>
        <p:txBody>
          <a:bodyPr/>
          <a:lstStyle/>
          <a:p>
            <a:pPr>
              <a:defRPr/>
            </a:pPr>
            <a:fld id="{9C5024F5-C276-4685-B2C7-75DCE0ADC696}" type="slidenum">
              <a:rPr lang="en-US" smtClean="0">
                <a:latin typeface="Calibri"/>
              </a:rPr>
              <a:pPr>
                <a:defRPr/>
              </a:pPr>
              <a:t>23</a:t>
            </a:fld>
            <a:endParaRPr lang="en-US">
              <a:latin typeface="Calibri"/>
            </a:endParaRPr>
          </a:p>
        </p:txBody>
      </p:sp>
    </p:spTree>
    <p:extLst>
      <p:ext uri="{BB962C8B-B14F-4D97-AF65-F5344CB8AC3E}">
        <p14:creationId xmlns:p14="http://schemas.microsoft.com/office/powerpoint/2010/main" val="1730281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p:cNvSpPr>
            <a:spLocks noGrp="1"/>
          </p:cNvSpPr>
          <p:nvPr>
            <p:ph type="title" idx="4294967295"/>
          </p:nvPr>
        </p:nvSpPr>
        <p:spPr/>
        <p:txBody>
          <a:bodyPr/>
          <a:lstStyle/>
          <a:p>
            <a:r>
              <a:rPr lang="en-GB" sz="2800" dirty="0"/>
              <a:t>NESTOR: measurements with "open" geometry</a:t>
            </a:r>
          </a:p>
        </p:txBody>
      </p:sp>
      <p:grpSp>
        <p:nvGrpSpPr>
          <p:cNvPr id="202774" name="Group 202773"/>
          <p:cNvGrpSpPr/>
          <p:nvPr/>
        </p:nvGrpSpPr>
        <p:grpSpPr>
          <a:xfrm>
            <a:off x="3478821" y="836612"/>
            <a:ext cx="5288564" cy="4162425"/>
            <a:chOff x="3478821" y="836612"/>
            <a:chExt cx="5288564" cy="4162425"/>
          </a:xfrm>
        </p:grpSpPr>
        <p:grpSp>
          <p:nvGrpSpPr>
            <p:cNvPr id="202773" name="Group 202772"/>
            <p:cNvGrpSpPr/>
            <p:nvPr/>
          </p:nvGrpSpPr>
          <p:grpSpPr>
            <a:xfrm>
              <a:off x="3478821" y="836612"/>
              <a:ext cx="5288564" cy="4162425"/>
              <a:chOff x="2132621" y="989012"/>
              <a:chExt cx="5288564" cy="4162425"/>
            </a:xfrm>
          </p:grpSpPr>
          <p:grpSp>
            <p:nvGrpSpPr>
              <p:cNvPr id="29" name="Group 26"/>
              <p:cNvGrpSpPr>
                <a:grpSpLocks/>
              </p:cNvGrpSpPr>
              <p:nvPr/>
            </p:nvGrpSpPr>
            <p:grpSpPr bwMode="auto">
              <a:xfrm>
                <a:off x="2132621" y="989012"/>
                <a:ext cx="5288564" cy="4162425"/>
                <a:chOff x="1754" y="5775"/>
                <a:chExt cx="8329" cy="6555"/>
              </a:xfrm>
            </p:grpSpPr>
            <p:grpSp>
              <p:nvGrpSpPr>
                <p:cNvPr id="31" name="Group 27"/>
                <p:cNvGrpSpPr>
                  <a:grpSpLocks/>
                </p:cNvGrpSpPr>
                <p:nvPr/>
              </p:nvGrpSpPr>
              <p:grpSpPr bwMode="auto">
                <a:xfrm>
                  <a:off x="5070" y="6240"/>
                  <a:ext cx="3300" cy="525"/>
                  <a:chOff x="4395" y="2370"/>
                  <a:chExt cx="3300" cy="525"/>
                </a:xfrm>
              </p:grpSpPr>
              <p:sp>
                <p:nvSpPr>
                  <p:cNvPr id="202770" name="Text Box 28"/>
                  <p:cNvSpPr txBox="1">
                    <a:spLocks noChangeArrowheads="1"/>
                  </p:cNvSpPr>
                  <p:nvPr/>
                </p:nvSpPr>
                <p:spPr bwMode="auto">
                  <a:xfrm>
                    <a:off x="4395" y="2370"/>
                    <a:ext cx="3300" cy="52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Cambria" charset="0"/>
                        <a:ea typeface="ÇlÇr ñæí©" charset="0"/>
                      </a:rPr>
                      <a:t>          fbit binary coded signal</a:t>
                    </a: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202771" name="Line 29"/>
                  <p:cNvSpPr>
                    <a:spLocks noChangeShapeType="1"/>
                  </p:cNvSpPr>
                  <p:nvPr/>
                </p:nvSpPr>
                <p:spPr bwMode="auto">
                  <a:xfrm flipH="1">
                    <a:off x="4470" y="2550"/>
                    <a:ext cx="675" cy="0"/>
                  </a:xfrm>
                  <a:prstGeom prst="line">
                    <a:avLst/>
                  </a:prstGeom>
                  <a:noFill/>
                  <a:ln w="9525">
                    <a:solidFill>
                      <a:srgbClr val="000000"/>
                    </a:solidFill>
                    <a:round/>
                    <a:headEnd/>
                    <a:tailEnd type="arrow" w="med" len="me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88094"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8" y="5775"/>
                  <a:ext cx="6915" cy="65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2752" name="Text Box 31"/>
                <p:cNvSpPr txBox="1">
                  <a:spLocks noChangeArrowheads="1"/>
                </p:cNvSpPr>
                <p:nvPr/>
              </p:nvSpPr>
              <p:spPr bwMode="auto">
                <a:xfrm>
                  <a:off x="5160" y="7065"/>
                  <a:ext cx="4503" cy="52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ÇlÇr ñæí©" charset="0"/>
                    </a:rPr>
                    <a:t>          12 bit binary coded signal</a:t>
                  </a:r>
                  <a:endParaRPr kumimoji="0" lang="en-US" sz="4000" b="0" i="0" u="none" strike="noStrike" cap="none" normalizeH="0" baseline="0" dirty="0">
                    <a:ln>
                      <a:noFill/>
                    </a:ln>
                    <a:solidFill>
                      <a:schemeClr val="tx1"/>
                    </a:solidFill>
                    <a:effectLst/>
                    <a:latin typeface="Arial" charset="0"/>
                    <a:ea typeface="ＭＳ Ｐゴシック" charset="0"/>
                  </a:endParaRPr>
                </a:p>
              </p:txBody>
            </p:sp>
            <p:sp>
              <p:nvSpPr>
                <p:cNvPr id="202758" name="Text Box 33"/>
                <p:cNvSpPr txBox="1">
                  <a:spLocks noChangeArrowheads="1"/>
                </p:cNvSpPr>
                <p:nvPr/>
              </p:nvSpPr>
              <p:spPr bwMode="auto">
                <a:xfrm>
                  <a:off x="5910" y="10275"/>
                  <a:ext cx="4173" cy="52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ÇlÇr ñæí©" charset="0"/>
                    </a:rPr>
                    <a:t>            23cm Opal glass diffuser</a:t>
                  </a:r>
                  <a:endParaRPr kumimoji="0" lang="en-US" sz="4000" b="0" i="0" u="none" strike="noStrike" cap="none" normalizeH="0" baseline="0" dirty="0">
                    <a:ln>
                      <a:noFill/>
                    </a:ln>
                    <a:solidFill>
                      <a:schemeClr val="tx1"/>
                    </a:solidFill>
                    <a:effectLst/>
                    <a:latin typeface="Arial" charset="0"/>
                    <a:ea typeface="ＭＳ Ｐゴシック" charset="0"/>
                  </a:endParaRPr>
                </a:p>
              </p:txBody>
            </p:sp>
            <p:sp>
              <p:nvSpPr>
                <p:cNvPr id="202759" name="Line 34"/>
                <p:cNvSpPr>
                  <a:spLocks noChangeShapeType="1"/>
                </p:cNvSpPr>
                <p:nvPr/>
              </p:nvSpPr>
              <p:spPr bwMode="auto">
                <a:xfrm flipH="1">
                  <a:off x="5970" y="10470"/>
                  <a:ext cx="510" cy="0"/>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760" name="Line 35"/>
                <p:cNvSpPr>
                  <a:spLocks noChangeShapeType="1"/>
                </p:cNvSpPr>
                <p:nvPr/>
              </p:nvSpPr>
              <p:spPr bwMode="auto">
                <a:xfrm flipH="1">
                  <a:off x="5325" y="7245"/>
                  <a:ext cx="510" cy="0"/>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761" name="Line 36"/>
                <p:cNvSpPr>
                  <a:spLocks noChangeShapeType="1"/>
                </p:cNvSpPr>
                <p:nvPr/>
              </p:nvSpPr>
              <p:spPr bwMode="auto">
                <a:xfrm flipH="1">
                  <a:off x="5985" y="11010"/>
                  <a:ext cx="510" cy="0"/>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762" name="Text Box 37"/>
                <p:cNvSpPr txBox="1">
                  <a:spLocks noChangeArrowheads="1"/>
                </p:cNvSpPr>
                <p:nvPr/>
              </p:nvSpPr>
              <p:spPr bwMode="auto">
                <a:xfrm>
                  <a:off x="5835" y="8685"/>
                  <a:ext cx="3828" cy="88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ÇlÇr ñæí©" charset="0"/>
                    </a:rPr>
                    <a:t>           </a:t>
                  </a:r>
                  <a:r>
                    <a:rPr kumimoji="0" lang="en-US" sz="1400" b="0" i="0" u="none" strike="noStrike" cap="none" normalizeH="0" baseline="0" dirty="0" err="1">
                      <a:ln>
                        <a:noFill/>
                      </a:ln>
                      <a:solidFill>
                        <a:schemeClr val="tx1"/>
                      </a:solidFill>
                      <a:effectLst/>
                      <a:latin typeface="Cambria" charset="0"/>
                      <a:ea typeface="ÇlÇr ñæí©" charset="0"/>
                    </a:rPr>
                    <a:t>Photodetector</a:t>
                  </a:r>
                  <a:r>
                    <a:rPr kumimoji="0" lang="en-US" sz="1400" b="0" i="0" u="none" strike="noStrike" cap="none" normalizeH="0" baseline="0" dirty="0">
                      <a:ln>
                        <a:noFill/>
                      </a:ln>
                      <a:solidFill>
                        <a:schemeClr val="tx1"/>
                      </a:solidFill>
                      <a:effectLst/>
                      <a:latin typeface="Cambria" charset="0"/>
                      <a:ea typeface="ÇlÇr ñæí©" charset="0"/>
                    </a:rPr>
                    <a:t> window with 460nm </a:t>
                  </a:r>
                  <a:r>
                    <a:rPr kumimoji="0" lang="en-US" sz="1400" b="0" i="0" u="none" strike="noStrike" cap="none" normalizeH="0" baseline="0" dirty="0" err="1">
                      <a:ln>
                        <a:noFill/>
                      </a:ln>
                      <a:solidFill>
                        <a:schemeClr val="tx1"/>
                      </a:solidFill>
                      <a:effectLst/>
                      <a:latin typeface="Cambria" charset="0"/>
                      <a:ea typeface="ÇlÇr ñæí©" charset="0"/>
                    </a:rPr>
                    <a:t>filtre</a:t>
                  </a:r>
                  <a:endParaRPr kumimoji="0" lang="en-US" sz="4000" b="0" i="0" u="none" strike="noStrike" cap="none" normalizeH="0" baseline="0" dirty="0">
                    <a:ln>
                      <a:noFill/>
                    </a:ln>
                    <a:solidFill>
                      <a:schemeClr val="tx1"/>
                    </a:solidFill>
                    <a:effectLst/>
                    <a:latin typeface="Arial" charset="0"/>
                    <a:ea typeface="ＭＳ Ｐゴシック" charset="0"/>
                  </a:endParaRPr>
                </a:p>
              </p:txBody>
            </p:sp>
            <p:sp>
              <p:nvSpPr>
                <p:cNvPr id="202763" name="Text Box 38"/>
                <p:cNvSpPr txBox="1">
                  <a:spLocks noChangeArrowheads="1"/>
                </p:cNvSpPr>
                <p:nvPr/>
              </p:nvSpPr>
              <p:spPr bwMode="auto">
                <a:xfrm>
                  <a:off x="5879" y="8212"/>
                  <a:ext cx="3150" cy="52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ÇlÇr ñæí©" charset="0"/>
                    </a:rPr>
                    <a:t>            </a:t>
                  </a:r>
                  <a:r>
                    <a:rPr kumimoji="0" lang="en-US" sz="1400" b="0" i="0" u="none" strike="noStrike" cap="none" normalizeH="0" baseline="0" dirty="0" err="1">
                      <a:ln>
                        <a:noFill/>
                      </a:ln>
                      <a:solidFill>
                        <a:schemeClr val="tx1"/>
                      </a:solidFill>
                      <a:effectLst/>
                      <a:latin typeface="Cambria" charset="0"/>
                      <a:ea typeface="ÇlÇr ñæí©" charset="0"/>
                    </a:rPr>
                    <a:t>Photodetector</a:t>
                  </a:r>
                  <a:endParaRPr kumimoji="0" lang="en-US" sz="4000" b="0" i="0" u="none" strike="noStrike" cap="none" normalizeH="0" baseline="0" dirty="0">
                    <a:ln>
                      <a:noFill/>
                    </a:ln>
                    <a:solidFill>
                      <a:schemeClr val="tx1"/>
                    </a:solidFill>
                    <a:effectLst/>
                    <a:latin typeface="Arial" charset="0"/>
                    <a:ea typeface="ＭＳ Ｐゴシック" charset="0"/>
                  </a:endParaRPr>
                </a:p>
              </p:txBody>
            </p:sp>
            <p:sp>
              <p:nvSpPr>
                <p:cNvPr id="202764" name="Text Box 39"/>
                <p:cNvSpPr txBox="1">
                  <a:spLocks noChangeArrowheads="1"/>
                </p:cNvSpPr>
                <p:nvPr/>
              </p:nvSpPr>
              <p:spPr bwMode="auto">
                <a:xfrm>
                  <a:off x="1754" y="9177"/>
                  <a:ext cx="3075" cy="66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mbria" charset="0"/>
                      <a:ea typeface="ÇlÇr ñæí©" charset="0"/>
                    </a:rPr>
                    <a:t>VARIABLE DISTANCES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mbria" charset="0"/>
                      <a:ea typeface="ÇlÇr ñæí©" charset="0"/>
                    </a:rPr>
                    <a:t>7.44m, 20.69m, 40.37m</a:t>
                  </a:r>
                  <a:endParaRPr kumimoji="0" lang="en-US" sz="3600" b="0" i="0" u="none" strike="noStrike" cap="none" normalizeH="0" baseline="0" dirty="0">
                    <a:ln>
                      <a:noFill/>
                    </a:ln>
                    <a:solidFill>
                      <a:schemeClr val="tx1"/>
                    </a:solidFill>
                    <a:effectLst/>
                    <a:latin typeface="Arial" charset="0"/>
                    <a:ea typeface="ＭＳ Ｐゴシック" charset="0"/>
                  </a:endParaRPr>
                </a:p>
              </p:txBody>
            </p:sp>
            <p:sp>
              <p:nvSpPr>
                <p:cNvPr id="202765" name="Text Box 40"/>
                <p:cNvSpPr txBox="1">
                  <a:spLocks noChangeArrowheads="1"/>
                </p:cNvSpPr>
                <p:nvPr/>
              </p:nvSpPr>
              <p:spPr bwMode="auto">
                <a:xfrm>
                  <a:off x="2249" y="8327"/>
                  <a:ext cx="1560" cy="52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ÇlÇr ñæí©" charset="0"/>
                    </a:rPr>
                    <a:t>       </a:t>
                  </a:r>
                  <a:r>
                    <a:rPr kumimoji="0" lang="en-US" sz="1400" b="0" i="0" u="none" strike="noStrike" cap="none" normalizeH="0" baseline="0" dirty="0" err="1">
                      <a:ln>
                        <a:noFill/>
                      </a:ln>
                      <a:solidFill>
                        <a:schemeClr val="tx1"/>
                      </a:solidFill>
                      <a:effectLst/>
                      <a:latin typeface="Cambria" charset="0"/>
                      <a:ea typeface="ÇlÇr ñæí©" charset="0"/>
                    </a:rPr>
                    <a:t>Pinger</a:t>
                  </a:r>
                  <a:endParaRPr kumimoji="0" lang="en-US" sz="4000" b="0" i="0" u="none" strike="noStrike" cap="none" normalizeH="0" baseline="0" dirty="0">
                    <a:ln>
                      <a:noFill/>
                    </a:ln>
                    <a:solidFill>
                      <a:schemeClr val="tx1"/>
                    </a:solidFill>
                    <a:effectLst/>
                    <a:latin typeface="Arial" charset="0"/>
                    <a:ea typeface="ＭＳ Ｐゴシック" charset="0"/>
                  </a:endParaRPr>
                </a:p>
              </p:txBody>
            </p:sp>
            <p:sp>
              <p:nvSpPr>
                <p:cNvPr id="202766" name="Line 41"/>
                <p:cNvSpPr>
                  <a:spLocks noChangeShapeType="1"/>
                </p:cNvSpPr>
                <p:nvPr/>
              </p:nvSpPr>
              <p:spPr bwMode="auto">
                <a:xfrm flipH="1">
                  <a:off x="5925" y="8400"/>
                  <a:ext cx="510" cy="0"/>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767" name="Line 42"/>
                <p:cNvSpPr>
                  <a:spLocks noChangeShapeType="1"/>
                </p:cNvSpPr>
                <p:nvPr/>
              </p:nvSpPr>
              <p:spPr bwMode="auto">
                <a:xfrm flipH="1">
                  <a:off x="5955" y="8910"/>
                  <a:ext cx="510" cy="0"/>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768" name="Line 43"/>
                <p:cNvSpPr>
                  <a:spLocks noChangeShapeType="1"/>
                </p:cNvSpPr>
                <p:nvPr/>
              </p:nvSpPr>
              <p:spPr bwMode="auto">
                <a:xfrm>
                  <a:off x="3680" y="8685"/>
                  <a:ext cx="480" cy="0"/>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769" name="Line 44"/>
                <p:cNvSpPr>
                  <a:spLocks noChangeShapeType="1"/>
                </p:cNvSpPr>
                <p:nvPr/>
              </p:nvSpPr>
              <p:spPr bwMode="auto">
                <a:xfrm>
                  <a:off x="4320" y="9570"/>
                  <a:ext cx="405" cy="0"/>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753" name="Text Box 32"/>
                <p:cNvSpPr txBox="1">
                  <a:spLocks noChangeArrowheads="1"/>
                </p:cNvSpPr>
                <p:nvPr/>
              </p:nvSpPr>
              <p:spPr bwMode="auto">
                <a:xfrm>
                  <a:off x="5895" y="10815"/>
                  <a:ext cx="3297" cy="62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FF"/>
                    </a:solidFill>
                    <a:effectLst/>
                    <a:latin typeface="Arial" charset="0"/>
                    <a:ea typeface="ＭＳ Ｐゴシック" charset="0"/>
                  </a:endParaRPr>
                </a:p>
              </p:txBody>
            </p:sp>
          </p:grpSp>
          <p:sp>
            <p:nvSpPr>
              <p:cNvPr id="28" name="Line 46"/>
              <p:cNvSpPr>
                <a:spLocks noChangeShapeType="1"/>
              </p:cNvSpPr>
              <p:nvPr/>
            </p:nvSpPr>
            <p:spPr bwMode="auto">
              <a:xfrm flipH="1">
                <a:off x="4824525" y="4348797"/>
                <a:ext cx="304780" cy="0"/>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772" name="Rectangle 202771"/>
              <p:cNvSpPr/>
              <p:nvPr/>
            </p:nvSpPr>
            <p:spPr>
              <a:xfrm>
                <a:off x="5230904" y="4153971"/>
                <a:ext cx="1018791" cy="307777"/>
              </a:xfrm>
              <a:prstGeom prst="rect">
                <a:avLst/>
              </a:prstGeom>
            </p:spPr>
            <p:txBody>
              <a:bodyPr wrap="none">
                <a:spAutoFit/>
              </a:bodyPr>
              <a:lstStyle/>
              <a:p>
                <a:r>
                  <a:rPr lang="en-US" sz="1400" dirty="0">
                    <a:latin typeface="Cambria" charset="0"/>
                    <a:ea typeface="ÇlÇr ñæí©" charset="0"/>
                  </a:rPr>
                  <a:t>Flash lamp</a:t>
                </a:r>
                <a:endParaRPr lang="en-US" sz="1400" dirty="0"/>
              </a:p>
            </p:txBody>
          </p:sp>
        </p:grpSp>
        <p:sp>
          <p:nvSpPr>
            <p:cNvPr id="30" name="Text Box 45"/>
            <p:cNvSpPr txBox="1">
              <a:spLocks noChangeArrowheads="1"/>
            </p:cNvSpPr>
            <p:nvPr/>
          </p:nvSpPr>
          <p:spPr bwMode="auto">
            <a:xfrm>
              <a:off x="4110317" y="4550727"/>
              <a:ext cx="3900486" cy="29527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a:ln>
                    <a:noFill/>
                  </a:ln>
                  <a:solidFill>
                    <a:srgbClr val="0000FF"/>
                  </a:solidFill>
                  <a:effectLst/>
                  <a:latin typeface="Cambria" charset="0"/>
                  <a:ea typeface="ÇlÇr ñæí©" charset="0"/>
                </a:rPr>
                <a:t>Schematic diagram of the detector</a:t>
              </a:r>
              <a:endParaRPr kumimoji="0" lang="en-US" sz="3600" b="1" i="0" u="none" strike="noStrike" cap="none" normalizeH="0" baseline="0" dirty="0">
                <a:ln>
                  <a:noFill/>
                </a:ln>
                <a:solidFill>
                  <a:srgbClr val="0000FF"/>
                </a:solidFill>
                <a:effectLst/>
              </a:endParaRPr>
            </a:p>
          </p:txBody>
        </p:sp>
      </p:grpSp>
      <p:sp>
        <p:nvSpPr>
          <p:cNvPr id="202775" name="TextBox 202774"/>
          <p:cNvSpPr txBox="1"/>
          <p:nvPr/>
        </p:nvSpPr>
        <p:spPr>
          <a:xfrm>
            <a:off x="133350" y="876299"/>
            <a:ext cx="2569934" cy="1754327"/>
          </a:xfrm>
          <a:prstGeom prst="rect">
            <a:avLst/>
          </a:prstGeom>
          <a:noFill/>
        </p:spPr>
        <p:txBody>
          <a:bodyPr wrap="none" rtlCol="0">
            <a:spAutoFit/>
          </a:bodyPr>
          <a:lstStyle/>
          <a:p>
            <a:pPr marL="285750" indent="-285750">
              <a:buFont typeface="Arial"/>
              <a:buChar char="•"/>
            </a:pPr>
            <a:r>
              <a:rPr lang="en-US" dirty="0"/>
              <a:t>NESTOR site</a:t>
            </a:r>
          </a:p>
          <a:p>
            <a:pPr marL="285750" indent="-285750">
              <a:buFont typeface="Arial"/>
              <a:buChar char="•"/>
            </a:pPr>
            <a:r>
              <a:rPr lang="en-US" dirty="0"/>
              <a:t>Non collimated source</a:t>
            </a:r>
          </a:p>
          <a:p>
            <a:pPr marL="285750" indent="-285750">
              <a:buFont typeface="Arial"/>
              <a:buChar char="•"/>
            </a:pPr>
            <a:r>
              <a:rPr lang="en-US" dirty="0"/>
              <a:t>460 nm filter</a:t>
            </a:r>
          </a:p>
          <a:p>
            <a:pPr marL="285750" indent="-285750">
              <a:buFont typeface="Arial"/>
              <a:buChar char="•"/>
            </a:pPr>
            <a:r>
              <a:rPr lang="en-US" dirty="0"/>
              <a:t>Photo-detector </a:t>
            </a:r>
          </a:p>
          <a:p>
            <a:pPr marL="285750" indent="-285750">
              <a:buFont typeface="Arial"/>
              <a:buChar char="•"/>
            </a:pPr>
            <a:r>
              <a:rPr lang="en-US" dirty="0"/>
              <a:t>Several distances</a:t>
            </a:r>
          </a:p>
          <a:p>
            <a:pPr marL="285750" indent="-285750">
              <a:buFont typeface="Arial"/>
              <a:buChar char="•"/>
            </a:pPr>
            <a:r>
              <a:rPr lang="en-US" dirty="0"/>
              <a:t>3 different locations  </a:t>
            </a:r>
          </a:p>
        </p:txBody>
      </p:sp>
      <p:sp>
        <p:nvSpPr>
          <p:cNvPr id="202776" name="Date Placeholder 202775"/>
          <p:cNvSpPr>
            <a:spLocks noGrp="1"/>
          </p:cNvSpPr>
          <p:nvPr>
            <p:ph type="dt" sz="half" idx="2"/>
          </p:nvPr>
        </p:nvSpPr>
        <p:spPr>
          <a:xfrm>
            <a:off x="133350" y="6630990"/>
            <a:ext cx="2278063" cy="219075"/>
          </a:xfrm>
        </p:spPr>
        <p:txBody>
          <a:bodyPr/>
          <a:lstStyle/>
          <a:p>
            <a:pPr>
              <a:defRPr/>
            </a:pPr>
            <a:r>
              <a:rPr lang="it-IT">
                <a:latin typeface="Calibri"/>
              </a:rPr>
              <a:t>Antonio Capone</a:t>
            </a:r>
            <a:endParaRPr lang="en-US" dirty="0">
              <a:latin typeface="Calibri"/>
            </a:endParaRPr>
          </a:p>
        </p:txBody>
      </p:sp>
      <p:sp>
        <p:nvSpPr>
          <p:cNvPr id="202777" name="Footer Placeholder 202776"/>
          <p:cNvSpPr>
            <a:spLocks noGrp="1"/>
          </p:cNvSpPr>
          <p:nvPr>
            <p:ph type="ftr" sz="quarter" idx="3"/>
          </p:nvPr>
        </p:nvSpPr>
        <p:spPr>
          <a:xfrm>
            <a:off x="2054011" y="6602453"/>
            <a:ext cx="5231382" cy="239950"/>
          </a:xfrm>
        </p:spPr>
        <p:txBody>
          <a:bodyPr/>
          <a:lstStyle/>
          <a:p>
            <a:pPr>
              <a:defRPr/>
            </a:pPr>
            <a:r>
              <a:rPr lang="en-US" dirty="0">
                <a:latin typeface="Calibri"/>
              </a:rPr>
              <a:t>CENA-2026, 1st China-Europe Neutrino Astronomy summer school - Chengdu 14-23/09/2026</a:t>
            </a:r>
          </a:p>
        </p:txBody>
      </p:sp>
      <p:sp>
        <p:nvSpPr>
          <p:cNvPr id="202778" name="Slide Number Placeholder 202777"/>
          <p:cNvSpPr>
            <a:spLocks noGrp="1"/>
          </p:cNvSpPr>
          <p:nvPr>
            <p:ph type="sldNum" sz="quarter" idx="4"/>
          </p:nvPr>
        </p:nvSpPr>
        <p:spPr>
          <a:xfrm>
            <a:off x="8280400" y="6630988"/>
            <a:ext cx="719138" cy="219075"/>
          </a:xfrm>
        </p:spPr>
        <p:txBody>
          <a:bodyPr/>
          <a:lstStyle/>
          <a:p>
            <a:pPr>
              <a:defRPr/>
            </a:pPr>
            <a:fld id="{9C5024F5-C276-4685-B2C7-75DCE0ADC696}" type="slidenum">
              <a:rPr lang="en-US" smtClean="0">
                <a:latin typeface="Calibri"/>
              </a:rPr>
              <a:pPr>
                <a:defRPr/>
              </a:pPr>
              <a:t>24</a:t>
            </a:fld>
            <a:endParaRPr lang="en-US">
              <a:latin typeface="Calibri"/>
            </a:endParaRPr>
          </a:p>
        </p:txBody>
      </p:sp>
    </p:spTree>
    <p:extLst>
      <p:ext uri="{BB962C8B-B14F-4D97-AF65-F5344CB8AC3E}">
        <p14:creationId xmlns:p14="http://schemas.microsoft.com/office/powerpoint/2010/main" val="826521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p:cNvSpPr>
            <a:spLocks noGrp="1"/>
          </p:cNvSpPr>
          <p:nvPr>
            <p:ph type="title" idx="4294967295"/>
          </p:nvPr>
        </p:nvSpPr>
        <p:spPr/>
        <p:txBody>
          <a:bodyPr/>
          <a:lstStyle/>
          <a:p>
            <a:r>
              <a:rPr lang="en-GB" sz="2800" dirty="0"/>
              <a:t>NESTOR: measurements with "open" geometry</a:t>
            </a:r>
          </a:p>
        </p:txBody>
      </p:sp>
      <p:pic>
        <p:nvPicPr>
          <p:cNvPr id="7" name="Picture 6"/>
          <p:cNvPicPr>
            <a:picLocks noChangeAspect="1"/>
          </p:cNvPicPr>
          <p:nvPr/>
        </p:nvPicPr>
        <p:blipFill>
          <a:blip r:embed="rId3"/>
          <a:stretch>
            <a:fillRect/>
          </a:stretch>
        </p:blipFill>
        <p:spPr>
          <a:xfrm>
            <a:off x="2146300" y="1104900"/>
            <a:ext cx="4577080" cy="4274820"/>
          </a:xfrm>
          <a:prstGeom prst="rect">
            <a:avLst/>
          </a:prstGeom>
        </p:spPr>
      </p:pic>
      <p:sp>
        <p:nvSpPr>
          <p:cNvPr id="8" name="Rectangle 7"/>
          <p:cNvSpPr/>
          <p:nvPr/>
        </p:nvSpPr>
        <p:spPr>
          <a:xfrm>
            <a:off x="457200" y="5508536"/>
            <a:ext cx="8542338" cy="646331"/>
          </a:xfrm>
          <a:prstGeom prst="rect">
            <a:avLst/>
          </a:prstGeom>
        </p:spPr>
        <p:txBody>
          <a:bodyPr wrap="square">
            <a:spAutoFit/>
          </a:bodyPr>
          <a:lstStyle/>
          <a:p>
            <a:pPr algn="ctr"/>
            <a:r>
              <a:rPr lang="en-GB" b="1" dirty="0">
                <a:solidFill>
                  <a:srgbClr val="0000FF"/>
                </a:solidFill>
              </a:rPr>
              <a:t>Result: Transmission length ≈ 55±10 m describes the data satisfactorily </a:t>
            </a:r>
          </a:p>
          <a:p>
            <a:pPr algn="ctr"/>
            <a:r>
              <a:rPr lang="en-GB" dirty="0">
                <a:solidFill>
                  <a:srgbClr val="0000FF"/>
                </a:solidFill>
              </a:rPr>
              <a:t>E.G. </a:t>
            </a:r>
            <a:r>
              <a:rPr lang="en-GB" dirty="0" err="1">
                <a:solidFill>
                  <a:srgbClr val="0000FF"/>
                </a:solidFill>
              </a:rPr>
              <a:t>Anassontzis</a:t>
            </a:r>
            <a:r>
              <a:rPr lang="en-GB" dirty="0">
                <a:solidFill>
                  <a:srgbClr val="0000FF"/>
                </a:solidFill>
              </a:rPr>
              <a:t> et al. (NESTOR collaboration), </a:t>
            </a:r>
            <a:r>
              <a:rPr lang="en-GB" dirty="0" err="1">
                <a:solidFill>
                  <a:srgbClr val="0000FF"/>
                </a:solidFill>
              </a:rPr>
              <a:t>Nucl</a:t>
            </a:r>
            <a:r>
              <a:rPr lang="en-GB" dirty="0">
                <a:solidFill>
                  <a:srgbClr val="0000FF"/>
                </a:solidFill>
              </a:rPr>
              <a:t>. </a:t>
            </a:r>
            <a:r>
              <a:rPr lang="en-GB" dirty="0" err="1">
                <a:solidFill>
                  <a:srgbClr val="0000FF"/>
                </a:solidFill>
              </a:rPr>
              <a:t>Instrum</a:t>
            </a:r>
            <a:r>
              <a:rPr lang="en-GB" dirty="0">
                <a:solidFill>
                  <a:srgbClr val="0000FF"/>
                </a:solidFill>
              </a:rPr>
              <a:t>. and Meth., A349(1994)242.</a:t>
            </a:r>
            <a:r>
              <a:rPr lang="en-US" dirty="0">
                <a:solidFill>
                  <a:srgbClr val="0000FF"/>
                </a:solidFill>
              </a:rPr>
              <a:t> </a:t>
            </a:r>
          </a:p>
        </p:txBody>
      </p:sp>
      <p:sp>
        <p:nvSpPr>
          <p:cNvPr id="9" name="Date Placeholder 8"/>
          <p:cNvSpPr>
            <a:spLocks noGrp="1"/>
          </p:cNvSpPr>
          <p:nvPr>
            <p:ph type="dt" sz="half" idx="2"/>
          </p:nvPr>
        </p:nvSpPr>
        <p:spPr>
          <a:xfrm>
            <a:off x="133350" y="6630989"/>
            <a:ext cx="2278063" cy="219075"/>
          </a:xfrm>
        </p:spPr>
        <p:txBody>
          <a:bodyPr/>
          <a:lstStyle/>
          <a:p>
            <a:pPr>
              <a:defRPr/>
            </a:pPr>
            <a:r>
              <a:rPr lang="it-IT" dirty="0">
                <a:latin typeface="Calibri"/>
              </a:rPr>
              <a:t>Antonio Capone</a:t>
            </a:r>
            <a:endParaRPr lang="en-US" dirty="0">
              <a:latin typeface="Calibri"/>
            </a:endParaRPr>
          </a:p>
        </p:txBody>
      </p:sp>
      <p:sp>
        <p:nvSpPr>
          <p:cNvPr id="10" name="Footer Placeholder 9"/>
          <p:cNvSpPr>
            <a:spLocks noGrp="1"/>
          </p:cNvSpPr>
          <p:nvPr>
            <p:ph type="ftr" sz="quarter" idx="3"/>
          </p:nvPr>
        </p:nvSpPr>
        <p:spPr>
          <a:xfrm>
            <a:off x="2411413" y="6630989"/>
            <a:ext cx="5372100" cy="219075"/>
          </a:xfrm>
        </p:spPr>
        <p:txBody>
          <a:bodyPr/>
          <a:lstStyle/>
          <a:p>
            <a:pPr>
              <a:defRPr/>
            </a:pPr>
            <a:r>
              <a:rPr lang="en-US" dirty="0">
                <a:latin typeface="Calibri"/>
              </a:rPr>
              <a:t>CENA-2026, 1st China-Europe Neutrino Astronomy summer school - Chengdu 14-23/09/2026</a:t>
            </a:r>
          </a:p>
        </p:txBody>
      </p:sp>
      <p:sp>
        <p:nvSpPr>
          <p:cNvPr id="11" name="Slide Number Placeholder 10"/>
          <p:cNvSpPr>
            <a:spLocks noGrp="1"/>
          </p:cNvSpPr>
          <p:nvPr>
            <p:ph type="sldNum" sz="quarter" idx="4"/>
          </p:nvPr>
        </p:nvSpPr>
        <p:spPr>
          <a:xfrm>
            <a:off x="8280400" y="6630988"/>
            <a:ext cx="719138" cy="219075"/>
          </a:xfrm>
        </p:spPr>
        <p:txBody>
          <a:bodyPr/>
          <a:lstStyle/>
          <a:p>
            <a:pPr>
              <a:defRPr/>
            </a:pPr>
            <a:fld id="{9C5024F5-C276-4685-B2C7-75DCE0ADC696}" type="slidenum">
              <a:rPr lang="en-US" smtClean="0">
                <a:latin typeface="Calibri"/>
              </a:rPr>
              <a:pPr>
                <a:defRPr/>
              </a:pPr>
              <a:t>25</a:t>
            </a:fld>
            <a:endParaRPr lang="en-US">
              <a:latin typeface="Calibri"/>
            </a:endParaRPr>
          </a:p>
        </p:txBody>
      </p:sp>
    </p:spTree>
    <p:extLst>
      <p:ext uri="{BB962C8B-B14F-4D97-AF65-F5344CB8AC3E}">
        <p14:creationId xmlns:p14="http://schemas.microsoft.com/office/powerpoint/2010/main" val="1515099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p:cNvSpPr>
            <a:spLocks noGrp="1"/>
          </p:cNvSpPr>
          <p:nvPr>
            <p:ph type="title" idx="4294967295"/>
          </p:nvPr>
        </p:nvSpPr>
        <p:spPr/>
        <p:txBody>
          <a:bodyPr/>
          <a:lstStyle/>
          <a:p>
            <a:r>
              <a:rPr lang="it-IT" dirty="0"/>
              <a:t>ANTARES in situ </a:t>
            </a:r>
            <a:r>
              <a:rPr lang="it-IT" dirty="0" err="1"/>
              <a:t>measurements</a:t>
            </a:r>
            <a:endParaRPr lang="it-IT" dirty="0"/>
          </a:p>
        </p:txBody>
      </p:sp>
      <p:sp>
        <p:nvSpPr>
          <p:cNvPr id="9" name="Text Box 3"/>
          <p:cNvSpPr txBox="1">
            <a:spLocks noChangeArrowheads="1"/>
          </p:cNvSpPr>
          <p:nvPr/>
        </p:nvSpPr>
        <p:spPr bwMode="auto">
          <a:xfrm>
            <a:off x="6208713" y="2317750"/>
            <a:ext cx="2743200" cy="2076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290513" indent="-290513">
              <a:defRPr>
                <a:solidFill>
                  <a:schemeClr val="tx1"/>
                </a:solidFill>
                <a:latin typeface="Arial" charset="0"/>
                <a:ea typeface="ＭＳ Ｐゴシック" charset="0"/>
              </a:defRPr>
            </a:lvl1pPr>
            <a:lvl2pPr marL="855663">
              <a:defRPr>
                <a:solidFill>
                  <a:schemeClr val="tx1"/>
                </a:solidFill>
                <a:latin typeface="Arial" charset="0"/>
                <a:ea typeface="ＭＳ Ｐゴシック" charset="0"/>
              </a:defRPr>
            </a:lvl2pPr>
            <a:lvl3pPr marL="969963">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lnSpc>
                <a:spcPct val="130000"/>
              </a:lnSpc>
              <a:spcBef>
                <a:spcPct val="20000"/>
              </a:spcBef>
              <a:buClr>
                <a:srgbClr val="FF0000"/>
              </a:buClr>
              <a:buFont typeface="Wingdings" charset="0"/>
              <a:buChar char="v"/>
              <a:defRPr/>
            </a:pPr>
            <a:r>
              <a:rPr lang="en-US" sz="2000" b="1" dirty="0">
                <a:solidFill>
                  <a:schemeClr val="accent2"/>
                </a:solidFill>
                <a:latin typeface="Comic Sans MS" charset="0"/>
                <a:cs typeface="+mn-cs"/>
              </a:rPr>
              <a:t>Measurement of light attenuation as a function of the distance source-sensor</a:t>
            </a:r>
            <a:endParaRPr lang="en-GB" sz="2000" b="1" dirty="0">
              <a:solidFill>
                <a:schemeClr val="accent2"/>
              </a:solidFill>
              <a:latin typeface="Comic Sans MS" charset="0"/>
              <a:cs typeface="+mn-cs"/>
            </a:endParaRPr>
          </a:p>
        </p:txBody>
      </p:sp>
      <p:sp>
        <p:nvSpPr>
          <p:cNvPr id="10" name="WordArt 4"/>
          <p:cNvSpPr>
            <a:spLocks noChangeArrowheads="1" noChangeShapeType="1" noTextEdit="1"/>
          </p:cNvSpPr>
          <p:nvPr/>
        </p:nvSpPr>
        <p:spPr bwMode="auto">
          <a:xfrm>
            <a:off x="6175375" y="4827588"/>
            <a:ext cx="2840038" cy="428625"/>
          </a:xfrm>
          <a:prstGeom prst="rect">
            <a:avLst/>
          </a:prstGeom>
          <a:extLst>
            <a:ext uri="{91240B29-F687-4f45-9708-019B960494DF}">
              <a14:hiddenLine xmlns=""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800" kern="10" spc="560">
                <a:solidFill>
                  <a:srgbClr val="FF0000"/>
                </a:solidFill>
                <a:effectLst>
                  <a:outerShdw blurRad="63500" dist="38099" dir="2700000" algn="ctr" rotWithShape="0">
                    <a:srgbClr val="C0C0C0">
                      <a:alpha val="74997"/>
                    </a:srgbClr>
                  </a:outerShdw>
                </a:effectLst>
                <a:latin typeface="Impact"/>
                <a:ea typeface="Impact"/>
                <a:cs typeface="Impact"/>
              </a:rPr>
              <a:t>4 deployments</a:t>
            </a:r>
          </a:p>
        </p:txBody>
      </p:sp>
      <p:pic>
        <p:nvPicPr>
          <p:cNvPr id="11" name="Picture 5" descr="structure_onboat"/>
          <p:cNvPicPr>
            <a:picLocks noChangeAspect="1" noChangeArrowheads="1"/>
          </p:cNvPicPr>
          <p:nvPr/>
        </p:nvPicPr>
        <p:blipFill>
          <a:blip r:embed="rId3">
            <a:extLst>
              <a:ext uri="{28A0092B-C50C-407E-A947-70E740481C1C}">
                <a14:useLocalDpi xmlns:a14="http://schemas.microsoft.com/office/drawing/2010/main" val="0"/>
              </a:ext>
            </a:extLst>
          </a:blip>
          <a:srcRect r="1804"/>
          <a:stretch>
            <a:fillRect/>
          </a:stretch>
        </p:blipFill>
        <p:spPr bwMode="auto">
          <a:xfrm>
            <a:off x="236538" y="1642551"/>
            <a:ext cx="5875337" cy="4324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Text Box 6"/>
          <p:cNvSpPr txBox="1">
            <a:spLocks noChangeArrowheads="1"/>
          </p:cNvSpPr>
          <p:nvPr/>
        </p:nvSpPr>
        <p:spPr bwMode="auto">
          <a:xfrm>
            <a:off x="1406525" y="5942013"/>
            <a:ext cx="667543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spcBef>
                <a:spcPct val="50000"/>
              </a:spcBef>
              <a:defRPr/>
            </a:pPr>
            <a:r>
              <a:rPr lang="en-GB" sz="2400" b="1" i="1">
                <a:solidFill>
                  <a:srgbClr val="CC00FF"/>
                </a:solidFill>
                <a:latin typeface="Times New Roman" charset="0"/>
              </a:rPr>
              <a:t>33 m  long structure operated on a 25 long boat !!</a:t>
            </a:r>
          </a:p>
        </p:txBody>
      </p:sp>
      <p:sp>
        <p:nvSpPr>
          <p:cNvPr id="2" name="TextBox 1"/>
          <p:cNvSpPr txBox="1"/>
          <p:nvPr/>
        </p:nvSpPr>
        <p:spPr>
          <a:xfrm>
            <a:off x="236538" y="618062"/>
            <a:ext cx="8170862" cy="1015663"/>
          </a:xfrm>
          <a:prstGeom prst="rect">
            <a:avLst/>
          </a:prstGeom>
          <a:noFill/>
        </p:spPr>
        <p:txBody>
          <a:bodyPr wrap="square" rtlCol="0">
            <a:spAutoFit/>
          </a:bodyPr>
          <a:lstStyle/>
          <a:p>
            <a:r>
              <a:rPr lang="en-GB" sz="2000" b="1" dirty="0">
                <a:solidFill>
                  <a:schemeClr val="accent2"/>
                </a:solidFill>
                <a:latin typeface="Comic Sans MS" charset="0"/>
                <a:ea typeface="ＭＳ Ｐゴシック" charset="0"/>
              </a:rPr>
              <a:t>A dedicated measurement set-up (source + sensor at variable distance) deployed in ANTARES site at the proper depth.</a:t>
            </a:r>
          </a:p>
          <a:p>
            <a:r>
              <a:rPr lang="en-GB" sz="2000" b="1" dirty="0">
                <a:solidFill>
                  <a:schemeClr val="accent2"/>
                </a:solidFill>
                <a:latin typeface="Comic Sans MS" charset="0"/>
                <a:ea typeface="ＭＳ Ｐゴシック" charset="0"/>
              </a:rPr>
              <a:t>Measures of </a:t>
            </a:r>
            <a:r>
              <a:rPr lang="en-GB" sz="2000" b="1" dirty="0" err="1">
                <a:solidFill>
                  <a:schemeClr val="accent2"/>
                </a:solidFill>
                <a:latin typeface="Comic Sans MS" charset="0"/>
                <a:ea typeface="ＭＳ Ｐゴシック" charset="0"/>
              </a:rPr>
              <a:t>N</a:t>
            </a:r>
            <a:r>
              <a:rPr lang="en-GB" sz="2000" b="1" baseline="-25000" dirty="0" err="1">
                <a:solidFill>
                  <a:schemeClr val="accent2"/>
                </a:solidFill>
                <a:latin typeface="Comic Sans MS" charset="0"/>
                <a:ea typeface="ＭＳ Ｐゴシック" charset="0"/>
              </a:rPr>
              <a:t>pe</a:t>
            </a:r>
            <a:r>
              <a:rPr lang="en-GB" sz="2000" b="1" dirty="0">
                <a:solidFill>
                  <a:schemeClr val="accent2"/>
                </a:solidFill>
                <a:latin typeface="Comic Sans MS" charset="0"/>
                <a:ea typeface="ＭＳ Ｐゴシック" charset="0"/>
              </a:rPr>
              <a:t> as a function of distance. </a:t>
            </a:r>
          </a:p>
        </p:txBody>
      </p:sp>
      <p:sp>
        <p:nvSpPr>
          <p:cNvPr id="3" name="Date Placeholder 2"/>
          <p:cNvSpPr>
            <a:spLocks noGrp="1"/>
          </p:cNvSpPr>
          <p:nvPr>
            <p:ph type="dt" sz="half" idx="2"/>
          </p:nvPr>
        </p:nvSpPr>
        <p:spPr>
          <a:xfrm>
            <a:off x="133350" y="6651059"/>
            <a:ext cx="1273175" cy="199136"/>
          </a:xfrm>
        </p:spPr>
        <p:txBody>
          <a:bodyPr/>
          <a:lstStyle/>
          <a:p>
            <a:pPr>
              <a:defRPr/>
            </a:pPr>
            <a:r>
              <a:rPr lang="it-IT" dirty="0">
                <a:latin typeface="Calibri"/>
              </a:rPr>
              <a:t>Antonio Capone</a:t>
            </a:r>
            <a:endParaRPr lang="en-US" dirty="0">
              <a:latin typeface="Calibri"/>
            </a:endParaRPr>
          </a:p>
        </p:txBody>
      </p:sp>
      <p:sp>
        <p:nvSpPr>
          <p:cNvPr id="4" name="Footer Placeholder 3"/>
          <p:cNvSpPr>
            <a:spLocks noGrp="1"/>
          </p:cNvSpPr>
          <p:nvPr>
            <p:ph type="ftr" sz="quarter" idx="3"/>
          </p:nvPr>
        </p:nvSpPr>
        <p:spPr>
          <a:xfrm>
            <a:off x="1906444" y="6631119"/>
            <a:ext cx="5372100" cy="219076"/>
          </a:xfrm>
        </p:spPr>
        <p:txBody>
          <a:bodyPr/>
          <a:lstStyle/>
          <a:p>
            <a:pPr>
              <a:defRPr/>
            </a:pPr>
            <a:r>
              <a:rPr lang="en-US" dirty="0">
                <a:latin typeface="Calibri"/>
              </a:rPr>
              <a:t>CENA-2026, 1st China-Europe Neutrino Astronomy summer school - Chengdu 14-23/09/2026</a:t>
            </a:r>
          </a:p>
        </p:txBody>
      </p:sp>
      <p:sp>
        <p:nvSpPr>
          <p:cNvPr id="5" name="Slide Number Placeholder 4"/>
          <p:cNvSpPr>
            <a:spLocks noGrp="1"/>
          </p:cNvSpPr>
          <p:nvPr>
            <p:ph type="sldNum" sz="quarter" idx="4"/>
          </p:nvPr>
        </p:nvSpPr>
        <p:spPr>
          <a:xfrm>
            <a:off x="8280400" y="6631120"/>
            <a:ext cx="719138" cy="219075"/>
          </a:xfrm>
        </p:spPr>
        <p:txBody>
          <a:bodyPr/>
          <a:lstStyle/>
          <a:p>
            <a:pPr>
              <a:defRPr/>
            </a:pPr>
            <a:fld id="{9C5024F5-C276-4685-B2C7-75DCE0ADC696}" type="slidenum">
              <a:rPr lang="en-US" smtClean="0">
                <a:latin typeface="Calibri"/>
              </a:rPr>
              <a:pPr>
                <a:defRPr/>
              </a:pPr>
              <a:t>26</a:t>
            </a:fld>
            <a:endParaRPr lang="en-US">
              <a:latin typeface="Calibri"/>
            </a:endParaRPr>
          </a:p>
        </p:txBody>
      </p:sp>
    </p:spTree>
    <p:extLst>
      <p:ext uri="{BB962C8B-B14F-4D97-AF65-F5344CB8AC3E}">
        <p14:creationId xmlns:p14="http://schemas.microsoft.com/office/powerpoint/2010/main" val="23348028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a:xfrm>
            <a:off x="133350" y="6630988"/>
            <a:ext cx="2278063" cy="219075"/>
          </a:xfrm>
        </p:spPr>
        <p:txBody>
          <a:bodyPr/>
          <a:lstStyle/>
          <a:p>
            <a:pPr>
              <a:defRPr/>
            </a:pPr>
            <a:r>
              <a:rPr lang="it-IT">
                <a:latin typeface="Calibri"/>
              </a:rPr>
              <a:t>Antonio Capone</a:t>
            </a:r>
            <a:endParaRPr lang="en-US" dirty="0">
              <a:latin typeface="Calibri"/>
            </a:endParaRPr>
          </a:p>
        </p:txBody>
      </p:sp>
      <p:sp>
        <p:nvSpPr>
          <p:cNvPr id="3" name="Footer Placeholder 2"/>
          <p:cNvSpPr>
            <a:spLocks noGrp="1"/>
          </p:cNvSpPr>
          <p:nvPr>
            <p:ph type="ftr" sz="quarter" idx="3"/>
          </p:nvPr>
        </p:nvSpPr>
        <p:spPr>
          <a:xfrm>
            <a:off x="2068513" y="6630988"/>
            <a:ext cx="5715000" cy="219075"/>
          </a:xfrm>
        </p:spPr>
        <p:txBody>
          <a:bodyPr/>
          <a:lstStyle/>
          <a:p>
            <a:pPr>
              <a:defRPr/>
            </a:pPr>
            <a:r>
              <a:rPr lang="en-US" dirty="0">
                <a:latin typeface="Calibri"/>
              </a:rPr>
              <a:t>CENA-2026, 1st China-Europe Neutrino Astronomy summer school - Chengdu 14-23/09/2026</a:t>
            </a:r>
          </a:p>
        </p:txBody>
      </p:sp>
      <p:sp>
        <p:nvSpPr>
          <p:cNvPr id="4" name="Slide Number Placeholder 3"/>
          <p:cNvSpPr>
            <a:spLocks noGrp="1"/>
          </p:cNvSpPr>
          <p:nvPr>
            <p:ph type="sldNum" sz="quarter" idx="4"/>
          </p:nvPr>
        </p:nvSpPr>
        <p:spPr>
          <a:xfrm>
            <a:off x="8280400" y="6630988"/>
            <a:ext cx="719138" cy="219075"/>
          </a:xfrm>
        </p:spPr>
        <p:txBody>
          <a:bodyPr/>
          <a:lstStyle/>
          <a:p>
            <a:pPr>
              <a:defRPr/>
            </a:pPr>
            <a:fld id="{9C5024F5-C276-4685-B2C7-75DCE0ADC696}" type="slidenum">
              <a:rPr lang="en-US" smtClean="0">
                <a:latin typeface="Calibri"/>
              </a:rPr>
              <a:pPr>
                <a:defRPr/>
              </a:pPr>
              <a:t>27</a:t>
            </a:fld>
            <a:endParaRPr lang="en-US">
              <a:latin typeface="Calibri"/>
            </a:endParaRPr>
          </a:p>
        </p:txBody>
      </p:sp>
      <p:grpSp>
        <p:nvGrpSpPr>
          <p:cNvPr id="5" name="Group 6"/>
          <p:cNvGrpSpPr>
            <a:grpSpLocks/>
          </p:cNvGrpSpPr>
          <p:nvPr/>
        </p:nvGrpSpPr>
        <p:grpSpPr bwMode="auto">
          <a:xfrm>
            <a:off x="1566320" y="1413953"/>
            <a:ext cx="5715000" cy="4800600"/>
            <a:chOff x="1080" y="648"/>
            <a:chExt cx="3600" cy="3024"/>
          </a:xfrm>
        </p:grpSpPr>
        <p:pic>
          <p:nvPicPr>
            <p:cNvPr id="6" name="Picture 4" descr="Atténuation"/>
            <p:cNvPicPr>
              <a:picLocks noChangeAspect="1" noChangeArrowheads="1"/>
            </p:cNvPicPr>
            <p:nvPr/>
          </p:nvPicPr>
          <p:blipFill>
            <a:blip r:embed="rId2">
              <a:extLst>
                <a:ext uri="{28A0092B-C50C-407E-A947-70E740481C1C}">
                  <a14:useLocalDpi xmlns:a14="http://schemas.microsoft.com/office/drawing/2010/main" val="0"/>
                </a:ext>
              </a:extLst>
            </a:blip>
            <a:srcRect t="6589" b="34117"/>
            <a:stretch>
              <a:fillRect/>
            </a:stretch>
          </p:blipFill>
          <p:spPr bwMode="auto">
            <a:xfrm>
              <a:off x="1080" y="648"/>
              <a:ext cx="3600" cy="30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2784" y="1382"/>
              <a:ext cx="1248" cy="15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0" bIns="0">
              <a:spAutoFit/>
            </a:bodyPr>
            <a:lstStyle/>
            <a:p>
              <a:pPr algn="ctr">
                <a:spcBef>
                  <a:spcPct val="50000"/>
                </a:spcBef>
                <a:defRPr/>
              </a:pPr>
              <a:r>
                <a:rPr lang="en-GB" sz="1600" b="1">
                  <a:solidFill>
                    <a:srgbClr val="FF0000"/>
                  </a:solidFill>
                  <a:latin typeface="Times New Roman" charset="0"/>
                  <a:cs typeface="+mn-cs"/>
                </a:rPr>
                <a:t>~ 41 m</a:t>
              </a:r>
            </a:p>
          </p:txBody>
        </p:sp>
      </p:grpSp>
      <p:sp>
        <p:nvSpPr>
          <p:cNvPr id="8" name="TextBox 7"/>
          <p:cNvSpPr txBox="1"/>
          <p:nvPr/>
        </p:nvSpPr>
        <p:spPr>
          <a:xfrm>
            <a:off x="397933" y="213625"/>
            <a:ext cx="8348133" cy="1200328"/>
          </a:xfrm>
          <a:prstGeom prst="rect">
            <a:avLst/>
          </a:prstGeom>
          <a:noFill/>
        </p:spPr>
        <p:txBody>
          <a:bodyPr wrap="square" rtlCol="0">
            <a:spAutoFit/>
          </a:bodyPr>
          <a:lstStyle/>
          <a:p>
            <a:pPr marL="285750" indent="-285750">
              <a:buFont typeface="Arial"/>
              <a:buChar char="•"/>
            </a:pPr>
            <a:r>
              <a:rPr lang="en-US" sz="2400" dirty="0">
                <a:solidFill>
                  <a:srgbClr val="FF0000"/>
                </a:solidFill>
              </a:rPr>
              <a:t>The detector is calibrated in air (attenuation length ≈ ∞): the number of photons decrease as D</a:t>
            </a:r>
            <a:r>
              <a:rPr lang="en-US" sz="2400" baseline="30000" dirty="0">
                <a:solidFill>
                  <a:srgbClr val="FF0000"/>
                </a:solidFill>
              </a:rPr>
              <a:t>2</a:t>
            </a:r>
            <a:endParaRPr lang="en-US" sz="2400" dirty="0">
              <a:solidFill>
                <a:srgbClr val="FF0000"/>
              </a:solidFill>
            </a:endParaRPr>
          </a:p>
          <a:p>
            <a:pPr marL="285750" indent="-285750">
              <a:buFont typeface="Arial"/>
              <a:buChar char="•"/>
            </a:pPr>
            <a:r>
              <a:rPr lang="en-US" sz="2400" dirty="0">
                <a:solidFill>
                  <a:srgbClr val="FF0000"/>
                </a:solidFill>
              </a:rPr>
              <a:t>The detector in water measures the water attenuation length.</a:t>
            </a:r>
          </a:p>
        </p:txBody>
      </p:sp>
    </p:spTree>
    <p:extLst>
      <p:ext uri="{BB962C8B-B14F-4D97-AF65-F5344CB8AC3E}">
        <p14:creationId xmlns:p14="http://schemas.microsoft.com/office/powerpoint/2010/main" val="3924124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a:xfrm>
            <a:off x="133350" y="6630988"/>
            <a:ext cx="2278063" cy="219075"/>
          </a:xfrm>
        </p:spPr>
        <p:txBody>
          <a:bodyPr/>
          <a:lstStyle/>
          <a:p>
            <a:pPr>
              <a:defRPr/>
            </a:pPr>
            <a:r>
              <a:rPr lang="it-IT">
                <a:latin typeface="Calibri"/>
              </a:rPr>
              <a:t>Antonio Capone</a:t>
            </a:r>
            <a:endParaRPr lang="en-US" dirty="0">
              <a:latin typeface="Calibri"/>
            </a:endParaRPr>
          </a:p>
        </p:txBody>
      </p:sp>
      <p:sp>
        <p:nvSpPr>
          <p:cNvPr id="3" name="Footer Placeholder 2"/>
          <p:cNvSpPr>
            <a:spLocks noGrp="1"/>
          </p:cNvSpPr>
          <p:nvPr>
            <p:ph type="ftr" sz="quarter" idx="3"/>
          </p:nvPr>
        </p:nvSpPr>
        <p:spPr>
          <a:xfrm>
            <a:off x="2062958" y="6630988"/>
            <a:ext cx="5720555" cy="219075"/>
          </a:xfrm>
        </p:spPr>
        <p:txBody>
          <a:bodyPr/>
          <a:lstStyle/>
          <a:p>
            <a:pPr>
              <a:defRPr/>
            </a:pPr>
            <a:r>
              <a:rPr lang="en-US">
                <a:latin typeface="Calibri"/>
              </a:rPr>
              <a:t>CENA-2026, 1st China-Europe Neutrino Astronomy summer school - Chengdu 14-23/09/2026</a:t>
            </a:r>
          </a:p>
        </p:txBody>
      </p:sp>
      <p:sp>
        <p:nvSpPr>
          <p:cNvPr id="4" name="Slide Number Placeholder 3"/>
          <p:cNvSpPr>
            <a:spLocks noGrp="1"/>
          </p:cNvSpPr>
          <p:nvPr>
            <p:ph type="sldNum" sz="quarter" idx="4"/>
          </p:nvPr>
        </p:nvSpPr>
        <p:spPr>
          <a:xfrm>
            <a:off x="8280400" y="6630988"/>
            <a:ext cx="719138" cy="219075"/>
          </a:xfrm>
        </p:spPr>
        <p:txBody>
          <a:bodyPr/>
          <a:lstStyle/>
          <a:p>
            <a:pPr>
              <a:defRPr/>
            </a:pPr>
            <a:fld id="{9C5024F5-C276-4685-B2C7-75DCE0ADC696}" type="slidenum">
              <a:rPr lang="en-US" smtClean="0">
                <a:latin typeface="Calibri"/>
              </a:rPr>
              <a:pPr>
                <a:defRPr/>
              </a:pPr>
              <a:t>28</a:t>
            </a:fld>
            <a:endParaRPr lang="en-US">
              <a:latin typeface="Calibri"/>
            </a:endParaRPr>
          </a:p>
        </p:txBody>
      </p:sp>
      <p:sp>
        <p:nvSpPr>
          <p:cNvPr id="5" name="Text Box 2"/>
          <p:cNvSpPr txBox="1">
            <a:spLocks noChangeArrowheads="1"/>
          </p:cNvSpPr>
          <p:nvPr/>
        </p:nvSpPr>
        <p:spPr bwMode="auto">
          <a:xfrm>
            <a:off x="0" y="44450"/>
            <a:ext cx="9144000" cy="67710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FF0000"/>
                </a:solidFill>
                <a:miter lim="800000"/>
                <a:headEnd type="none" w="lg" len="lg"/>
                <a:tailEnd type="none" w="lg"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0">
            <a:spAutoFit/>
          </a:bodyPr>
          <a:lstStyle/>
          <a:p>
            <a:pPr algn="ctr">
              <a:spcBef>
                <a:spcPct val="50000"/>
              </a:spcBef>
              <a:defRPr/>
            </a:pPr>
            <a:r>
              <a:rPr lang="en-US" sz="2000" b="1" dirty="0">
                <a:solidFill>
                  <a:srgbClr val="0000FF"/>
                </a:solidFill>
                <a:latin typeface="Times New Roman" charset="0"/>
                <a:cs typeface="+mn-cs"/>
              </a:rPr>
              <a:t>Test based on the measurement of the arrival time of photons on the PMT</a:t>
            </a:r>
          </a:p>
          <a:p>
            <a:pPr>
              <a:spcBef>
                <a:spcPct val="20000"/>
              </a:spcBef>
              <a:defRPr/>
            </a:pPr>
            <a:r>
              <a:rPr lang="en-US" sz="2000" b="1" dirty="0">
                <a:solidFill>
                  <a:srgbClr val="0000FF"/>
                </a:solidFill>
                <a:latin typeface="Times New Roman" charset="0"/>
                <a:cs typeface="+mn-cs"/>
              </a:rPr>
              <a:t>	Schematically:</a:t>
            </a:r>
            <a:endParaRPr lang="en-GB" sz="2000" b="1" dirty="0">
              <a:solidFill>
                <a:srgbClr val="0000FF"/>
              </a:solidFill>
              <a:latin typeface="Times New Roman" charset="0"/>
              <a:cs typeface="+mn-cs"/>
            </a:endParaRPr>
          </a:p>
        </p:txBody>
      </p:sp>
      <p:grpSp>
        <p:nvGrpSpPr>
          <p:cNvPr id="38" name="Group 35"/>
          <p:cNvGrpSpPr>
            <a:grpSpLocks/>
          </p:cNvGrpSpPr>
          <p:nvPr/>
        </p:nvGrpSpPr>
        <p:grpSpPr bwMode="auto">
          <a:xfrm>
            <a:off x="3614737" y="1558925"/>
            <a:ext cx="4422775" cy="935038"/>
            <a:chOff x="2714" y="3329"/>
            <a:chExt cx="2786" cy="589"/>
          </a:xfrm>
        </p:grpSpPr>
        <p:sp>
          <p:nvSpPr>
            <p:cNvPr id="39" name="Text Box 36"/>
            <p:cNvSpPr txBox="1">
              <a:spLocks noChangeArrowheads="1"/>
            </p:cNvSpPr>
            <p:nvPr/>
          </p:nvSpPr>
          <p:spPr bwMode="auto">
            <a:xfrm>
              <a:off x="2714" y="3329"/>
              <a:ext cx="1168" cy="58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lg" len="lg"/>
                  <a:tailEnd type="none" w="lg"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indent="287338">
                <a:defRPr>
                  <a:solidFill>
                    <a:schemeClr val="tx1"/>
                  </a:solidFill>
                  <a:latin typeface="Arial" charset="0"/>
                  <a:ea typeface="ＭＳ Ｐゴシック" charset="0"/>
                </a:defRPr>
              </a:lvl1pPr>
              <a:lvl2pPr marL="477838">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spcBef>
                  <a:spcPct val="20000"/>
                </a:spcBef>
                <a:buClr>
                  <a:srgbClr val="009900"/>
                </a:buClr>
                <a:buFont typeface="Wingdings" charset="0"/>
                <a:buChar char="Ø"/>
                <a:defRPr/>
              </a:pPr>
              <a:r>
                <a:rPr lang="en-US" dirty="0">
                  <a:latin typeface="Times New Roman" charset="0"/>
                  <a:cs typeface="+mn-cs"/>
                </a:rPr>
                <a:t>2 distances</a:t>
              </a:r>
            </a:p>
            <a:p>
              <a:pPr>
                <a:spcBef>
                  <a:spcPct val="20000"/>
                </a:spcBef>
                <a:buClr>
                  <a:srgbClr val="009900"/>
                </a:buClr>
                <a:buFont typeface="Wingdings" charset="0"/>
                <a:buChar char="Ø"/>
                <a:defRPr/>
              </a:pPr>
              <a:r>
                <a:rPr lang="en-US" dirty="0">
                  <a:latin typeface="Times New Roman" charset="0"/>
                  <a:cs typeface="+mn-cs"/>
                </a:rPr>
                <a:t>Spectrum in air</a:t>
              </a:r>
            </a:p>
            <a:p>
              <a:pPr>
                <a:spcBef>
                  <a:spcPct val="20000"/>
                </a:spcBef>
                <a:buClr>
                  <a:srgbClr val="009900"/>
                </a:buClr>
                <a:buFont typeface="Wingdings" charset="0"/>
                <a:buChar char="Ø"/>
                <a:defRPr/>
              </a:pPr>
              <a:r>
                <a:rPr lang="en-US" dirty="0">
                  <a:latin typeface="Times New Roman" charset="0"/>
                  <a:cs typeface="+mn-cs"/>
                </a:rPr>
                <a:t>Simulation</a:t>
              </a:r>
              <a:endParaRPr lang="en-GB" dirty="0">
                <a:latin typeface="Times New Roman" charset="0"/>
                <a:cs typeface="+mn-cs"/>
              </a:endParaRPr>
            </a:p>
          </p:txBody>
        </p:sp>
        <p:sp>
          <p:nvSpPr>
            <p:cNvPr id="40" name="Text Box 37"/>
            <p:cNvSpPr txBox="1">
              <a:spLocks noChangeArrowheads="1"/>
            </p:cNvSpPr>
            <p:nvPr/>
          </p:nvSpPr>
          <p:spPr bwMode="auto">
            <a:xfrm>
              <a:off x="4686" y="3429"/>
              <a:ext cx="814" cy="38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lg" len="lg"/>
                  <a:tailEnd type="none" w="lg"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lgn="ctr">
                <a:spcBef>
                  <a:spcPct val="25000"/>
                </a:spcBef>
                <a:defRPr/>
              </a:pPr>
              <a:r>
                <a:rPr lang="en-US">
                  <a:latin typeface="Times New Roman" charset="0"/>
                  <a:cs typeface="+mn-cs"/>
                </a:rPr>
                <a:t>Absorption</a:t>
              </a:r>
            </a:p>
            <a:p>
              <a:pPr algn="ctr">
                <a:spcBef>
                  <a:spcPct val="25000"/>
                </a:spcBef>
                <a:defRPr/>
              </a:pPr>
              <a:r>
                <a:rPr lang="en-US">
                  <a:latin typeface="Times New Roman" charset="0"/>
                  <a:cs typeface="+mn-cs"/>
                </a:rPr>
                <a:t>Diffusion</a:t>
              </a:r>
              <a:endParaRPr lang="en-GB">
                <a:latin typeface="Times New Roman" charset="0"/>
                <a:cs typeface="+mn-cs"/>
              </a:endParaRPr>
            </a:p>
          </p:txBody>
        </p:sp>
        <p:sp>
          <p:nvSpPr>
            <p:cNvPr id="41" name="AutoShape 38"/>
            <p:cNvSpPr>
              <a:spLocks noChangeArrowheads="1"/>
            </p:cNvSpPr>
            <p:nvPr/>
          </p:nvSpPr>
          <p:spPr bwMode="auto">
            <a:xfrm>
              <a:off x="4035" y="3517"/>
              <a:ext cx="497" cy="21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3300"/>
            </a:solidFill>
            <a:ln w="12700">
              <a:solidFill>
                <a:schemeClr val="tx1"/>
              </a:solidFill>
              <a:miter lim="800000"/>
              <a:headEnd type="none" w="lg" len="lg"/>
              <a:tailEnd type="non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US">
                <a:cs typeface="+mn-cs"/>
              </a:endParaRPr>
            </a:p>
          </p:txBody>
        </p:sp>
      </p:grpSp>
      <p:grpSp>
        <p:nvGrpSpPr>
          <p:cNvPr id="48" name="Group 47"/>
          <p:cNvGrpSpPr/>
          <p:nvPr/>
        </p:nvGrpSpPr>
        <p:grpSpPr>
          <a:xfrm>
            <a:off x="104776" y="1008063"/>
            <a:ext cx="2290762" cy="5397282"/>
            <a:chOff x="460376" y="1135063"/>
            <a:chExt cx="2290762" cy="5397282"/>
          </a:xfrm>
        </p:grpSpPr>
        <p:grpSp>
          <p:nvGrpSpPr>
            <p:cNvPr id="6" name="Group 3"/>
            <p:cNvGrpSpPr>
              <a:grpSpLocks/>
            </p:cNvGrpSpPr>
            <p:nvPr/>
          </p:nvGrpSpPr>
          <p:grpSpPr bwMode="auto">
            <a:xfrm>
              <a:off x="642938" y="1135063"/>
              <a:ext cx="2108200" cy="4141787"/>
              <a:chOff x="784" y="1265"/>
              <a:chExt cx="1328" cy="2609"/>
            </a:xfrm>
          </p:grpSpPr>
          <p:grpSp>
            <p:nvGrpSpPr>
              <p:cNvPr id="7" name="Group 4"/>
              <p:cNvGrpSpPr>
                <a:grpSpLocks/>
              </p:cNvGrpSpPr>
              <p:nvPr/>
            </p:nvGrpSpPr>
            <p:grpSpPr bwMode="auto">
              <a:xfrm rot="5457966">
                <a:off x="1096" y="2217"/>
                <a:ext cx="324" cy="403"/>
                <a:chOff x="576" y="1649"/>
                <a:chExt cx="324" cy="403"/>
              </a:xfrm>
            </p:grpSpPr>
            <p:sp>
              <p:nvSpPr>
                <p:cNvPr id="24" name="Oval 5"/>
                <p:cNvSpPr>
                  <a:spLocks noChangeArrowheads="1"/>
                </p:cNvSpPr>
                <p:nvPr/>
              </p:nvSpPr>
              <p:spPr bwMode="auto">
                <a:xfrm>
                  <a:off x="710" y="1650"/>
                  <a:ext cx="190" cy="403"/>
                </a:xfrm>
                <a:prstGeom prst="ellipse">
                  <a:avLst/>
                </a:prstGeom>
                <a:solidFill>
                  <a:srgbClr val="FFFFFF"/>
                </a:solidFill>
                <a:ln w="28575">
                  <a:solidFill>
                    <a:schemeClr val="accent2"/>
                  </a:solidFill>
                  <a:round/>
                  <a:headEnd type="none" w="lg" len="lg"/>
                  <a:tailEnd type="non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rot="10800000" vert="eaVert" wrap="none" lIns="0" tIns="0" rIns="0" bIns="0" anchor="ctr"/>
                <a:lstStyle/>
                <a:p>
                  <a:pPr algn="ctr">
                    <a:spcBef>
                      <a:spcPct val="50000"/>
                    </a:spcBef>
                    <a:defRPr/>
                  </a:pPr>
                  <a:endParaRPr lang="en-US" sz="2400">
                    <a:solidFill>
                      <a:schemeClr val="accent2"/>
                    </a:solidFill>
                    <a:latin typeface="Times New Roman" charset="0"/>
                    <a:cs typeface="+mn-cs"/>
                  </a:endParaRPr>
                </a:p>
              </p:txBody>
            </p:sp>
            <p:sp>
              <p:nvSpPr>
                <p:cNvPr id="25" name="Rectangle 6"/>
                <p:cNvSpPr>
                  <a:spLocks noChangeArrowheads="1"/>
                </p:cNvSpPr>
                <p:nvPr/>
              </p:nvSpPr>
              <p:spPr bwMode="auto">
                <a:xfrm>
                  <a:off x="576" y="1745"/>
                  <a:ext cx="142" cy="181"/>
                </a:xfrm>
                <a:prstGeom prst="rect">
                  <a:avLst/>
                </a:prstGeom>
                <a:solidFill>
                  <a:srgbClr val="FFFFFF"/>
                </a:solidFill>
                <a:ln w="28575">
                  <a:solidFill>
                    <a:schemeClr val="accent2"/>
                  </a:solidFill>
                  <a:miter lim="800000"/>
                  <a:headEnd type="none" w="lg" len="lg"/>
                  <a:tailEnd type="non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US">
                    <a:cs typeface="+mn-cs"/>
                  </a:endParaRPr>
                </a:p>
              </p:txBody>
            </p:sp>
          </p:grpSp>
          <p:grpSp>
            <p:nvGrpSpPr>
              <p:cNvPr id="8" name="Group 7"/>
              <p:cNvGrpSpPr>
                <a:grpSpLocks/>
              </p:cNvGrpSpPr>
              <p:nvPr/>
            </p:nvGrpSpPr>
            <p:grpSpPr bwMode="auto">
              <a:xfrm>
                <a:off x="1155" y="1265"/>
                <a:ext cx="418" cy="347"/>
                <a:chOff x="2671" y="1984"/>
                <a:chExt cx="418" cy="347"/>
              </a:xfrm>
            </p:grpSpPr>
            <p:sp>
              <p:nvSpPr>
                <p:cNvPr id="22" name="Rectangle 8"/>
                <p:cNvSpPr>
                  <a:spLocks noChangeArrowheads="1"/>
                </p:cNvSpPr>
                <p:nvPr/>
              </p:nvSpPr>
              <p:spPr bwMode="auto">
                <a:xfrm>
                  <a:off x="2671" y="1984"/>
                  <a:ext cx="418" cy="347"/>
                </a:xfrm>
                <a:prstGeom prst="rect">
                  <a:avLst/>
                </a:prstGeom>
                <a:solidFill>
                  <a:srgbClr val="FFFFFF"/>
                </a:solidFill>
                <a:ln w="28575">
                  <a:solidFill>
                    <a:srgbClr val="FF0000"/>
                  </a:solidFill>
                  <a:miter lim="800000"/>
                  <a:headEnd type="none" w="lg" len="lg"/>
                  <a:tailEnd type="non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US">
                    <a:cs typeface="+mn-cs"/>
                  </a:endParaRPr>
                </a:p>
              </p:txBody>
            </p:sp>
            <p:sp>
              <p:nvSpPr>
                <p:cNvPr id="23" name="Text Box 9"/>
                <p:cNvSpPr txBox="1">
                  <a:spLocks noChangeArrowheads="1"/>
                </p:cNvSpPr>
                <p:nvPr/>
              </p:nvSpPr>
              <p:spPr bwMode="auto">
                <a:xfrm>
                  <a:off x="2706" y="2062"/>
                  <a:ext cx="347" cy="19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FF0000"/>
                      </a:solidFill>
                      <a:miter lim="800000"/>
                      <a:headEnd type="none" w="lg" len="lg"/>
                      <a:tailEnd type="none" w="lg"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lgn="ctr">
                    <a:spcBef>
                      <a:spcPct val="50000"/>
                    </a:spcBef>
                    <a:defRPr/>
                  </a:pPr>
                  <a:r>
                    <a:rPr lang="en-US" sz="2000">
                      <a:latin typeface="Times New Roman" charset="0"/>
                      <a:cs typeface="+mn-cs"/>
                    </a:rPr>
                    <a:t>CPU</a:t>
                  </a:r>
                  <a:endParaRPr lang="en-GB" sz="2000">
                    <a:latin typeface="Times New Roman" charset="0"/>
                    <a:cs typeface="+mn-cs"/>
                  </a:endParaRPr>
                </a:p>
              </p:txBody>
            </p:sp>
          </p:grpSp>
          <p:grpSp>
            <p:nvGrpSpPr>
              <p:cNvPr id="9" name="Group 10"/>
              <p:cNvGrpSpPr>
                <a:grpSpLocks/>
              </p:cNvGrpSpPr>
              <p:nvPr/>
            </p:nvGrpSpPr>
            <p:grpSpPr bwMode="auto">
              <a:xfrm>
                <a:off x="1694" y="2010"/>
                <a:ext cx="418" cy="347"/>
                <a:chOff x="2671" y="1984"/>
                <a:chExt cx="418" cy="347"/>
              </a:xfrm>
            </p:grpSpPr>
            <p:sp>
              <p:nvSpPr>
                <p:cNvPr id="20" name="Rectangle 11"/>
                <p:cNvSpPr>
                  <a:spLocks noChangeArrowheads="1"/>
                </p:cNvSpPr>
                <p:nvPr/>
              </p:nvSpPr>
              <p:spPr bwMode="auto">
                <a:xfrm>
                  <a:off x="2671" y="1984"/>
                  <a:ext cx="418" cy="347"/>
                </a:xfrm>
                <a:prstGeom prst="rect">
                  <a:avLst/>
                </a:prstGeom>
                <a:solidFill>
                  <a:srgbClr val="FFFFFF"/>
                </a:solidFill>
                <a:ln w="28575">
                  <a:solidFill>
                    <a:srgbClr val="FF0000"/>
                  </a:solidFill>
                  <a:miter lim="800000"/>
                  <a:headEnd type="none" w="lg" len="lg"/>
                  <a:tailEnd type="non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US">
                    <a:cs typeface="+mn-cs"/>
                  </a:endParaRPr>
                </a:p>
              </p:txBody>
            </p:sp>
            <p:sp>
              <p:nvSpPr>
                <p:cNvPr id="21" name="Text Box 12"/>
                <p:cNvSpPr txBox="1">
                  <a:spLocks noChangeArrowheads="1"/>
                </p:cNvSpPr>
                <p:nvPr/>
              </p:nvSpPr>
              <p:spPr bwMode="auto">
                <a:xfrm>
                  <a:off x="2706" y="2062"/>
                  <a:ext cx="347" cy="19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FF0000"/>
                      </a:solidFill>
                      <a:miter lim="800000"/>
                      <a:headEnd type="none" w="lg" len="lg"/>
                      <a:tailEnd type="none" w="lg"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lgn="ctr">
                    <a:spcBef>
                      <a:spcPct val="50000"/>
                    </a:spcBef>
                    <a:defRPr/>
                  </a:pPr>
                  <a:r>
                    <a:rPr lang="en-US" sz="2000">
                      <a:latin typeface="Times New Roman" charset="0"/>
                      <a:cs typeface="+mn-cs"/>
                    </a:rPr>
                    <a:t>TDC</a:t>
                  </a:r>
                  <a:endParaRPr lang="en-GB" sz="2000">
                    <a:latin typeface="Times New Roman" charset="0"/>
                    <a:cs typeface="+mn-cs"/>
                  </a:endParaRPr>
                </a:p>
              </p:txBody>
            </p:sp>
          </p:grpSp>
          <p:sp>
            <p:nvSpPr>
              <p:cNvPr id="10" name="Oval 13"/>
              <p:cNvSpPr>
                <a:spLocks noChangeArrowheads="1"/>
              </p:cNvSpPr>
              <p:nvPr/>
            </p:nvSpPr>
            <p:spPr bwMode="auto">
              <a:xfrm>
                <a:off x="1025" y="3463"/>
                <a:ext cx="410" cy="411"/>
              </a:xfrm>
              <a:prstGeom prst="ellipse">
                <a:avLst/>
              </a:prstGeom>
              <a:solidFill>
                <a:srgbClr val="FFFFFF"/>
              </a:solidFill>
              <a:ln w="28575">
                <a:solidFill>
                  <a:schemeClr val="accent2"/>
                </a:solidFill>
                <a:round/>
                <a:headEnd type="none" w="lg" len="lg"/>
                <a:tailEnd type="non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lgn="ctr">
                  <a:spcBef>
                    <a:spcPct val="50000"/>
                  </a:spcBef>
                  <a:defRPr/>
                </a:pPr>
                <a:r>
                  <a:rPr lang="en-US" sz="2000">
                    <a:solidFill>
                      <a:schemeClr val="accent2"/>
                    </a:solidFill>
                    <a:latin typeface="Times New Roman" charset="0"/>
                    <a:cs typeface="+mn-cs"/>
                  </a:rPr>
                  <a:t>Led’s</a:t>
                </a:r>
                <a:endParaRPr lang="en-GB" sz="2000">
                  <a:solidFill>
                    <a:schemeClr val="accent2"/>
                  </a:solidFill>
                  <a:latin typeface="Times New Roman" charset="0"/>
                  <a:cs typeface="+mn-cs"/>
                </a:endParaRPr>
              </a:p>
            </p:txBody>
          </p:sp>
          <p:cxnSp>
            <p:nvCxnSpPr>
              <p:cNvPr id="11" name="AutoShape 14"/>
              <p:cNvCxnSpPr>
                <a:cxnSpLocks noChangeShapeType="1"/>
                <a:stCxn id="22" idx="2"/>
                <a:endCxn id="10" idx="2"/>
              </p:cNvCxnSpPr>
              <p:nvPr/>
            </p:nvCxnSpPr>
            <p:spPr bwMode="auto">
              <a:xfrm rot="5400000">
                <a:off x="166" y="2471"/>
                <a:ext cx="2048" cy="348"/>
              </a:xfrm>
              <a:prstGeom prst="bentConnector4">
                <a:avLst>
                  <a:gd name="adj1" fmla="val 9227"/>
                  <a:gd name="adj2" fmla="val 138792"/>
                </a:avLst>
              </a:prstGeom>
              <a:noFill/>
              <a:ln w="12700">
                <a:solidFill>
                  <a:schemeClr val="tx1"/>
                </a:solidFill>
                <a:miter lim="800000"/>
                <a:headEnd type="none" w="lg" len="lg"/>
                <a:tailEnd type="non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2" name="AutoShape 15"/>
              <p:cNvCxnSpPr>
                <a:cxnSpLocks noChangeShapeType="1"/>
                <a:stCxn id="22" idx="2"/>
                <a:endCxn id="20" idx="0"/>
              </p:cNvCxnSpPr>
              <p:nvPr/>
            </p:nvCxnSpPr>
            <p:spPr bwMode="auto">
              <a:xfrm rot="16200000" flipH="1">
                <a:off x="1443" y="1542"/>
                <a:ext cx="380" cy="539"/>
              </a:xfrm>
              <a:prstGeom prst="bentConnector3">
                <a:avLst>
                  <a:gd name="adj1" fmla="val 50000"/>
                </a:avLst>
              </a:prstGeom>
              <a:noFill/>
              <a:ln w="12700">
                <a:solidFill>
                  <a:schemeClr val="tx1"/>
                </a:solidFill>
                <a:miter lim="800000"/>
                <a:headEnd type="none" w="lg" len="lg"/>
                <a:tailEnd type="non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3" name="AutoShape 16"/>
              <p:cNvCxnSpPr>
                <a:cxnSpLocks noChangeShapeType="1"/>
                <a:stCxn id="25" idx="1"/>
                <a:endCxn id="20" idx="1"/>
              </p:cNvCxnSpPr>
              <p:nvPr/>
            </p:nvCxnSpPr>
            <p:spPr bwMode="auto">
              <a:xfrm rot="16200000">
                <a:off x="1448" y="2012"/>
                <a:ext cx="65" cy="409"/>
              </a:xfrm>
              <a:prstGeom prst="bentConnector2">
                <a:avLst/>
              </a:prstGeom>
              <a:noFill/>
              <a:ln w="12700">
                <a:solidFill>
                  <a:schemeClr val="tx1"/>
                </a:solidFill>
                <a:miter lim="800000"/>
                <a:headEnd type="none" w="lg" len="lg"/>
                <a:tailEnd type="non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4" name="AutoShape 17"/>
              <p:cNvSpPr>
                <a:spLocks noChangeArrowheads="1"/>
              </p:cNvSpPr>
              <p:nvPr/>
            </p:nvSpPr>
            <p:spPr bwMode="auto">
              <a:xfrm>
                <a:off x="979" y="3196"/>
                <a:ext cx="205" cy="213"/>
              </a:xfrm>
              <a:prstGeom prst="lightningBolt">
                <a:avLst/>
              </a:prstGeom>
              <a:solidFill>
                <a:schemeClr val="accent2"/>
              </a:solidFill>
              <a:ln w="12700">
                <a:solidFill>
                  <a:srgbClr val="0033CC"/>
                </a:solidFill>
                <a:miter lim="800000"/>
                <a:headEnd type="none" w="lg" len="lg"/>
                <a:tailEnd type="non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US">
                  <a:cs typeface="+mn-cs"/>
                </a:endParaRPr>
              </a:p>
            </p:txBody>
          </p:sp>
          <p:sp>
            <p:nvSpPr>
              <p:cNvPr id="15" name="AutoShape 18"/>
              <p:cNvSpPr>
                <a:spLocks noChangeArrowheads="1"/>
              </p:cNvSpPr>
              <p:nvPr/>
            </p:nvSpPr>
            <p:spPr bwMode="auto">
              <a:xfrm rot="1938583">
                <a:off x="1122" y="3111"/>
                <a:ext cx="205" cy="284"/>
              </a:xfrm>
              <a:prstGeom prst="lightningBolt">
                <a:avLst/>
              </a:prstGeom>
              <a:solidFill>
                <a:schemeClr val="accent2"/>
              </a:solidFill>
              <a:ln w="12700">
                <a:solidFill>
                  <a:srgbClr val="0033CC"/>
                </a:solidFill>
                <a:miter lim="800000"/>
                <a:headEnd type="none" w="lg" len="lg"/>
                <a:tailEnd type="non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US">
                  <a:cs typeface="+mn-cs"/>
                </a:endParaRPr>
              </a:p>
            </p:txBody>
          </p:sp>
          <p:sp>
            <p:nvSpPr>
              <p:cNvPr id="16" name="AutoShape 19"/>
              <p:cNvSpPr>
                <a:spLocks noChangeArrowheads="1"/>
              </p:cNvSpPr>
              <p:nvPr/>
            </p:nvSpPr>
            <p:spPr bwMode="auto">
              <a:xfrm flipH="1">
                <a:off x="1304" y="3229"/>
                <a:ext cx="205" cy="213"/>
              </a:xfrm>
              <a:prstGeom prst="lightningBolt">
                <a:avLst/>
              </a:prstGeom>
              <a:solidFill>
                <a:schemeClr val="accent2"/>
              </a:solidFill>
              <a:ln w="12700">
                <a:solidFill>
                  <a:srgbClr val="0033CC"/>
                </a:solidFill>
                <a:miter lim="800000"/>
                <a:headEnd type="none" w="lg" len="lg"/>
                <a:tailEnd type="non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US">
                  <a:cs typeface="+mn-cs"/>
                </a:endParaRPr>
              </a:p>
            </p:txBody>
          </p:sp>
          <p:sp>
            <p:nvSpPr>
              <p:cNvPr id="17" name="Text Box 20"/>
              <p:cNvSpPr txBox="1">
                <a:spLocks noChangeArrowheads="1"/>
              </p:cNvSpPr>
              <p:nvPr/>
            </p:nvSpPr>
            <p:spPr bwMode="auto">
              <a:xfrm>
                <a:off x="1562" y="1649"/>
                <a:ext cx="299" cy="15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lg" len="lg"/>
                    <a:tailEnd type="none" w="lg"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spcBef>
                    <a:spcPct val="50000"/>
                  </a:spcBef>
                  <a:defRPr/>
                </a:pPr>
                <a:r>
                  <a:rPr lang="en-US" sz="1600">
                    <a:solidFill>
                      <a:srgbClr val="FF0000"/>
                    </a:solidFill>
                    <a:latin typeface="Times New Roman" charset="0"/>
                    <a:cs typeface="+mn-cs"/>
                  </a:rPr>
                  <a:t>Start</a:t>
                </a:r>
                <a:endParaRPr lang="en-GB" sz="1600">
                  <a:solidFill>
                    <a:srgbClr val="FF0000"/>
                  </a:solidFill>
                  <a:latin typeface="Times New Roman" charset="0"/>
                  <a:cs typeface="+mn-cs"/>
                </a:endParaRPr>
              </a:p>
            </p:txBody>
          </p:sp>
          <p:sp>
            <p:nvSpPr>
              <p:cNvPr id="18" name="Text Box 21"/>
              <p:cNvSpPr txBox="1">
                <a:spLocks noChangeArrowheads="1"/>
              </p:cNvSpPr>
              <p:nvPr/>
            </p:nvSpPr>
            <p:spPr bwMode="auto">
              <a:xfrm>
                <a:off x="1344" y="2012"/>
                <a:ext cx="299" cy="15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lg" len="lg"/>
                    <a:tailEnd type="none" w="lg"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spcBef>
                    <a:spcPct val="50000"/>
                  </a:spcBef>
                  <a:defRPr/>
                </a:pPr>
                <a:r>
                  <a:rPr lang="en-US" sz="1600">
                    <a:solidFill>
                      <a:srgbClr val="FF0000"/>
                    </a:solidFill>
                    <a:latin typeface="Times New Roman" charset="0"/>
                    <a:cs typeface="+mn-cs"/>
                  </a:rPr>
                  <a:t>Stop</a:t>
                </a:r>
                <a:endParaRPr lang="en-GB" sz="1600">
                  <a:solidFill>
                    <a:srgbClr val="FF0000"/>
                  </a:solidFill>
                  <a:latin typeface="Times New Roman" charset="0"/>
                  <a:cs typeface="+mn-cs"/>
                </a:endParaRPr>
              </a:p>
            </p:txBody>
          </p:sp>
          <p:sp>
            <p:nvSpPr>
              <p:cNvPr id="19" name="Text Box 22"/>
              <p:cNvSpPr txBox="1">
                <a:spLocks noChangeArrowheads="1"/>
              </p:cNvSpPr>
              <p:nvPr/>
            </p:nvSpPr>
            <p:spPr bwMode="auto">
              <a:xfrm>
                <a:off x="784" y="1635"/>
                <a:ext cx="465" cy="15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lg" len="lg"/>
                    <a:tailEnd type="none" w="lg"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spcBef>
                    <a:spcPct val="50000"/>
                  </a:spcBef>
                  <a:defRPr/>
                </a:pPr>
                <a:r>
                  <a:rPr lang="en-US" sz="1600">
                    <a:solidFill>
                      <a:srgbClr val="FF0000"/>
                    </a:solidFill>
                    <a:latin typeface="Times New Roman" charset="0"/>
                    <a:cs typeface="+mn-cs"/>
                  </a:rPr>
                  <a:t>Trigger</a:t>
                </a:r>
                <a:endParaRPr lang="en-GB" sz="1600">
                  <a:solidFill>
                    <a:srgbClr val="FF0000"/>
                  </a:solidFill>
                  <a:latin typeface="Times New Roman" charset="0"/>
                  <a:cs typeface="+mn-cs"/>
                </a:endParaRPr>
              </a:p>
            </p:txBody>
          </p:sp>
        </p:grpSp>
        <p:grpSp>
          <p:nvGrpSpPr>
            <p:cNvPr id="30" name="Group 27"/>
            <p:cNvGrpSpPr>
              <a:grpSpLocks/>
            </p:cNvGrpSpPr>
            <p:nvPr/>
          </p:nvGrpSpPr>
          <p:grpSpPr bwMode="auto">
            <a:xfrm>
              <a:off x="1239839" y="2914432"/>
              <a:ext cx="1104900" cy="1752600"/>
              <a:chOff x="821" y="2549"/>
              <a:chExt cx="696" cy="1104"/>
            </a:xfrm>
          </p:grpSpPr>
          <p:sp>
            <p:nvSpPr>
              <p:cNvPr id="33" name="Line 28"/>
              <p:cNvSpPr>
                <a:spLocks noChangeShapeType="1"/>
              </p:cNvSpPr>
              <p:nvPr/>
            </p:nvSpPr>
            <p:spPr bwMode="auto">
              <a:xfrm>
                <a:off x="1452" y="2549"/>
                <a:ext cx="0" cy="1104"/>
              </a:xfrm>
              <a:prstGeom prst="line">
                <a:avLst/>
              </a:prstGeom>
              <a:noFill/>
              <a:ln w="12700">
                <a:solidFill>
                  <a:schemeClr val="tx1"/>
                </a:solidFill>
                <a:round/>
                <a:headEnd type="stealth" w="lg" len="lg"/>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a:defRPr/>
                </a:pPr>
                <a:endParaRPr lang="en-US">
                  <a:cs typeface="+mn-cs"/>
                </a:endParaRPr>
              </a:p>
            </p:txBody>
          </p:sp>
          <p:sp>
            <p:nvSpPr>
              <p:cNvPr id="34" name="Line 29"/>
              <p:cNvSpPr>
                <a:spLocks noChangeShapeType="1"/>
              </p:cNvSpPr>
              <p:nvPr/>
            </p:nvSpPr>
            <p:spPr bwMode="auto">
              <a:xfrm>
                <a:off x="821" y="2572"/>
                <a:ext cx="678" cy="0"/>
              </a:xfrm>
              <a:prstGeom prst="line">
                <a:avLst/>
              </a:prstGeom>
              <a:noFill/>
              <a:ln w="12700">
                <a:solidFill>
                  <a:schemeClr val="tx1"/>
                </a:solidFill>
                <a:round/>
                <a:headEnd type="none" w="lg" len="lg"/>
                <a:tailEnd type="non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a:defRPr/>
                </a:pPr>
                <a:endParaRPr lang="en-US">
                  <a:cs typeface="+mn-cs"/>
                </a:endParaRPr>
              </a:p>
            </p:txBody>
          </p:sp>
          <p:sp>
            <p:nvSpPr>
              <p:cNvPr id="35" name="Line 30"/>
              <p:cNvSpPr>
                <a:spLocks noChangeShapeType="1"/>
              </p:cNvSpPr>
              <p:nvPr/>
            </p:nvSpPr>
            <p:spPr bwMode="auto">
              <a:xfrm>
                <a:off x="839" y="3646"/>
                <a:ext cx="678" cy="0"/>
              </a:xfrm>
              <a:prstGeom prst="line">
                <a:avLst/>
              </a:prstGeom>
              <a:noFill/>
              <a:ln w="12700">
                <a:solidFill>
                  <a:schemeClr val="tx1"/>
                </a:solidFill>
                <a:round/>
                <a:headEnd type="none" w="lg" len="lg"/>
                <a:tailEnd type="non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a:defRPr/>
                </a:pPr>
                <a:endParaRPr lang="en-US">
                  <a:cs typeface="+mn-cs"/>
                </a:endParaRPr>
              </a:p>
            </p:txBody>
          </p:sp>
        </p:grpSp>
        <p:sp>
          <p:nvSpPr>
            <p:cNvPr id="31" name="Text Box 31"/>
            <p:cNvSpPr txBox="1">
              <a:spLocks noChangeArrowheads="1"/>
            </p:cNvSpPr>
            <p:nvPr/>
          </p:nvSpPr>
          <p:spPr bwMode="auto">
            <a:xfrm>
              <a:off x="942976" y="3379570"/>
              <a:ext cx="1190625" cy="604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lg" len="lg"/>
                  <a:tailEnd type="none" w="lg"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lgn="ctr">
                <a:spcBef>
                  <a:spcPct val="20000"/>
                </a:spcBef>
                <a:defRPr/>
              </a:pPr>
              <a:r>
                <a:rPr lang="en-US" dirty="0">
                  <a:latin typeface="Times New Roman" charset="0"/>
                  <a:cs typeface="+mn-cs"/>
                </a:rPr>
                <a:t>2 distances</a:t>
              </a:r>
            </a:p>
            <a:p>
              <a:pPr algn="ctr">
                <a:spcBef>
                  <a:spcPct val="20000"/>
                </a:spcBef>
                <a:defRPr/>
              </a:pPr>
              <a:r>
                <a:rPr lang="en-US" dirty="0">
                  <a:latin typeface="Times New Roman" charset="0"/>
                  <a:cs typeface="+mn-cs"/>
                </a:rPr>
                <a:t>44 &amp; 24 m</a:t>
              </a:r>
              <a:endParaRPr lang="en-GB" dirty="0">
                <a:latin typeface="Times New Roman" charset="0"/>
                <a:cs typeface="+mn-cs"/>
              </a:endParaRPr>
            </a:p>
          </p:txBody>
        </p:sp>
        <p:sp>
          <p:nvSpPr>
            <p:cNvPr id="32" name="Text Box 32"/>
            <p:cNvSpPr txBox="1">
              <a:spLocks noChangeArrowheads="1"/>
            </p:cNvSpPr>
            <p:nvPr/>
          </p:nvSpPr>
          <p:spPr bwMode="auto">
            <a:xfrm>
              <a:off x="460376" y="5927507"/>
              <a:ext cx="1841500" cy="604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lg" len="lg"/>
                  <a:tailEnd type="none" w="lg"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lgn="ctr">
                <a:spcBef>
                  <a:spcPct val="20000"/>
                </a:spcBef>
                <a:defRPr/>
              </a:pPr>
              <a:r>
                <a:rPr lang="en-US" dirty="0">
                  <a:latin typeface="Times New Roman" charset="0"/>
                  <a:cs typeface="+mn-cs"/>
                </a:rPr>
                <a:t>2 types of LED’s</a:t>
              </a:r>
            </a:p>
            <a:p>
              <a:pPr algn="ctr">
                <a:spcBef>
                  <a:spcPct val="20000"/>
                </a:spcBef>
                <a:defRPr/>
              </a:pPr>
              <a:r>
                <a:rPr lang="en-US" dirty="0">
                  <a:latin typeface="Times New Roman" charset="0"/>
                  <a:cs typeface="+mn-cs"/>
                </a:rPr>
                <a:t>Blue &amp; UV</a:t>
              </a:r>
              <a:endParaRPr lang="en-GB" dirty="0">
                <a:latin typeface="Times New Roman" charset="0"/>
                <a:cs typeface="+mn-cs"/>
              </a:endParaRPr>
            </a:p>
          </p:txBody>
        </p:sp>
        <p:sp>
          <p:nvSpPr>
            <p:cNvPr id="42" name="Rectangle 41"/>
            <p:cNvSpPr/>
            <p:nvPr/>
          </p:nvSpPr>
          <p:spPr>
            <a:xfrm>
              <a:off x="683025" y="5352832"/>
              <a:ext cx="1396202" cy="646331"/>
            </a:xfrm>
            <a:prstGeom prst="rect">
              <a:avLst/>
            </a:prstGeom>
          </p:spPr>
          <p:txBody>
            <a:bodyPr wrap="square">
              <a:spAutoFit/>
            </a:bodyPr>
            <a:lstStyle/>
            <a:p>
              <a:pPr algn="ctr">
                <a:spcBef>
                  <a:spcPct val="20000"/>
                </a:spcBef>
                <a:buClr>
                  <a:srgbClr val="009900"/>
                </a:buClr>
                <a:defRPr/>
              </a:pPr>
              <a:r>
                <a:rPr lang="en-US" dirty="0">
                  <a:latin typeface="Times New Roman" charset="0"/>
                </a:rPr>
                <a:t>isotropic light source</a:t>
              </a:r>
            </a:p>
          </p:txBody>
        </p:sp>
        <p:sp>
          <p:nvSpPr>
            <p:cNvPr id="43" name="Rectangle 42"/>
            <p:cNvSpPr/>
            <p:nvPr/>
          </p:nvSpPr>
          <p:spPr>
            <a:xfrm>
              <a:off x="876300" y="2914432"/>
              <a:ext cx="1016002" cy="276999"/>
            </a:xfrm>
            <a:prstGeom prst="rect">
              <a:avLst/>
            </a:prstGeom>
          </p:spPr>
          <p:txBody>
            <a:bodyPr wrap="square">
              <a:spAutoFit/>
            </a:bodyPr>
            <a:lstStyle/>
            <a:p>
              <a:pPr algn="ctr">
                <a:spcBef>
                  <a:spcPct val="20000"/>
                </a:spcBef>
                <a:buClr>
                  <a:srgbClr val="009900"/>
                </a:buClr>
                <a:defRPr/>
              </a:pPr>
              <a:r>
                <a:rPr lang="en-US" sz="1200" dirty="0">
                  <a:latin typeface="Times New Roman" charset="0"/>
                </a:rPr>
                <a:t>1" PMT</a:t>
              </a:r>
            </a:p>
          </p:txBody>
        </p:sp>
      </p:grpSp>
      <p:sp>
        <p:nvSpPr>
          <p:cNvPr id="44" name="Text Box 6"/>
          <p:cNvSpPr txBox="1">
            <a:spLocks noChangeArrowheads="1"/>
          </p:cNvSpPr>
          <p:nvPr/>
        </p:nvSpPr>
        <p:spPr bwMode="auto">
          <a:xfrm>
            <a:off x="3479800" y="2919413"/>
            <a:ext cx="4800600"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2000" b="1" dirty="0">
                <a:solidFill>
                  <a:srgbClr val="CC3300"/>
                </a:solidFill>
                <a:latin typeface="Comic Sans MS" charset="0"/>
                <a:cs typeface="+mn-cs"/>
              </a:rPr>
              <a:t>Area comparison </a:t>
            </a:r>
            <a:r>
              <a:rPr lang="en-GB" sz="2000" b="1" dirty="0">
                <a:solidFill>
                  <a:srgbClr val="CC3300"/>
                </a:solidFill>
                <a:latin typeface="Comic Sans MS" charset="0"/>
                <a:cs typeface="+mn-cs"/>
                <a:sym typeface="Wingdings" charset="0"/>
              </a:rPr>
              <a:t> absorption</a:t>
            </a:r>
            <a:endParaRPr lang="en-GB" sz="2000" b="1" dirty="0">
              <a:solidFill>
                <a:srgbClr val="CC3300"/>
              </a:solidFill>
              <a:latin typeface="Comic Sans MS" charset="0"/>
              <a:cs typeface="+mn-cs"/>
            </a:endParaRPr>
          </a:p>
        </p:txBody>
      </p:sp>
      <p:sp>
        <p:nvSpPr>
          <p:cNvPr id="45" name="Text Box 9"/>
          <p:cNvSpPr txBox="1">
            <a:spLocks noChangeArrowheads="1"/>
          </p:cNvSpPr>
          <p:nvPr/>
        </p:nvSpPr>
        <p:spPr bwMode="auto">
          <a:xfrm>
            <a:off x="3479800" y="3224213"/>
            <a:ext cx="2286000"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1400" i="1" dirty="0">
                <a:solidFill>
                  <a:srgbClr val="008000"/>
                </a:solidFill>
                <a:latin typeface="Comic Sans MS" charset="0"/>
                <a:cs typeface="+mn-cs"/>
              </a:rPr>
              <a:t>(after normalisation)</a:t>
            </a:r>
          </a:p>
        </p:txBody>
      </p:sp>
      <p:sp>
        <p:nvSpPr>
          <p:cNvPr id="46" name="Text Box 11"/>
          <p:cNvSpPr txBox="1">
            <a:spLocks noChangeArrowheads="1"/>
          </p:cNvSpPr>
          <p:nvPr/>
        </p:nvSpPr>
        <p:spPr bwMode="auto">
          <a:xfrm>
            <a:off x="3479800" y="3516313"/>
            <a:ext cx="4800600"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2000" b="1">
                <a:solidFill>
                  <a:srgbClr val="CC3300"/>
                </a:solidFill>
                <a:latin typeface="Comic Sans MS" charset="0"/>
                <a:cs typeface="+mn-cs"/>
              </a:rPr>
              <a:t>Tail + MC </a:t>
            </a:r>
            <a:r>
              <a:rPr lang="en-GB" sz="2000" b="1">
                <a:solidFill>
                  <a:srgbClr val="CC3300"/>
                </a:solidFill>
                <a:latin typeface="Comic Sans MS" charset="0"/>
                <a:cs typeface="+mn-cs"/>
                <a:sym typeface="Wingdings" charset="0"/>
              </a:rPr>
              <a:t> diffusion</a:t>
            </a:r>
            <a:endParaRPr lang="en-GB" sz="2000" b="1">
              <a:solidFill>
                <a:srgbClr val="CC3300"/>
              </a:solidFill>
              <a:latin typeface="Comic Sans MS" charset="0"/>
              <a:cs typeface="+mn-cs"/>
            </a:endParaRPr>
          </a:p>
        </p:txBody>
      </p:sp>
    </p:spTree>
    <p:extLst>
      <p:ext uri="{BB962C8B-B14F-4D97-AF65-F5344CB8AC3E}">
        <p14:creationId xmlns:p14="http://schemas.microsoft.com/office/powerpoint/2010/main" val="352844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a:xfrm>
            <a:off x="133350" y="6630988"/>
            <a:ext cx="2278063" cy="219075"/>
          </a:xfrm>
        </p:spPr>
        <p:txBody>
          <a:bodyPr/>
          <a:lstStyle/>
          <a:p>
            <a:pPr>
              <a:defRPr/>
            </a:pPr>
            <a:r>
              <a:rPr lang="it-IT">
                <a:latin typeface="Calibri"/>
              </a:rPr>
              <a:t>Antonio Capone</a:t>
            </a:r>
            <a:endParaRPr lang="en-US" dirty="0">
              <a:latin typeface="Calibri"/>
            </a:endParaRPr>
          </a:p>
        </p:txBody>
      </p:sp>
      <p:sp>
        <p:nvSpPr>
          <p:cNvPr id="3" name="Footer Placeholder 2"/>
          <p:cNvSpPr>
            <a:spLocks noGrp="1"/>
          </p:cNvSpPr>
          <p:nvPr>
            <p:ph type="ftr" sz="quarter" idx="3"/>
          </p:nvPr>
        </p:nvSpPr>
        <p:spPr>
          <a:xfrm>
            <a:off x="2111375" y="6630988"/>
            <a:ext cx="5672138" cy="219075"/>
          </a:xfrm>
        </p:spPr>
        <p:txBody>
          <a:bodyPr/>
          <a:lstStyle/>
          <a:p>
            <a:pPr>
              <a:defRPr/>
            </a:pPr>
            <a:r>
              <a:rPr lang="en-US" dirty="0">
                <a:latin typeface="Calibri"/>
              </a:rPr>
              <a:t>CENA-2026, 1st China-Europe Neutrino Astronomy summer school - Chengdu 14-23/09/2026</a:t>
            </a:r>
          </a:p>
        </p:txBody>
      </p:sp>
      <p:sp>
        <p:nvSpPr>
          <p:cNvPr id="4" name="Slide Number Placeholder 3"/>
          <p:cNvSpPr>
            <a:spLocks noGrp="1"/>
          </p:cNvSpPr>
          <p:nvPr>
            <p:ph type="sldNum" sz="quarter" idx="4"/>
          </p:nvPr>
        </p:nvSpPr>
        <p:spPr>
          <a:xfrm>
            <a:off x="8280400" y="6630988"/>
            <a:ext cx="719138" cy="219075"/>
          </a:xfrm>
        </p:spPr>
        <p:txBody>
          <a:bodyPr/>
          <a:lstStyle/>
          <a:p>
            <a:pPr>
              <a:defRPr/>
            </a:pPr>
            <a:fld id="{9C5024F5-C276-4685-B2C7-75DCE0ADC696}" type="slidenum">
              <a:rPr lang="en-US" smtClean="0">
                <a:latin typeface="Calibri"/>
              </a:rPr>
              <a:pPr>
                <a:defRPr/>
              </a:pPr>
              <a:t>29</a:t>
            </a:fld>
            <a:endParaRPr lang="en-US">
              <a:latin typeface="Calibri"/>
            </a:endParaRPr>
          </a:p>
        </p:txBody>
      </p:sp>
      <p:sp>
        <p:nvSpPr>
          <p:cNvPr id="5" name="Rectangle 2"/>
          <p:cNvSpPr txBox="1">
            <a:spLocks noChangeArrowheads="1"/>
          </p:cNvSpPr>
          <p:nvPr/>
        </p:nvSpPr>
        <p:spPr>
          <a:xfrm>
            <a:off x="939800" y="33866"/>
            <a:ext cx="7467600" cy="735013"/>
          </a:xfrm>
          <a:prstGeom prst="rect">
            <a:avLst/>
          </a:prstGeom>
        </p:spPr>
        <p:txBody>
          <a:bodyPr/>
          <a:lstStyle>
            <a:lvl1pPr algn="ctr" defTabSz="457200" rtl="0" fontAlgn="base">
              <a:spcBef>
                <a:spcPct val="0"/>
              </a:spcBef>
              <a:spcAft>
                <a:spcPct val="0"/>
              </a:spcAft>
              <a:defRPr sz="3600" b="1" kern="1200">
                <a:solidFill>
                  <a:srgbClr val="FF0000"/>
                </a:solidFill>
                <a:latin typeface="+mj-lt"/>
                <a:ea typeface="ＭＳ Ｐゴシック" charset="-128"/>
                <a:cs typeface="ＭＳ Ｐゴシック" charset="-128"/>
              </a:defRPr>
            </a:lvl1pPr>
            <a:lvl2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2pPr>
            <a:lvl3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3pPr>
            <a:lvl4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4pPr>
            <a:lvl5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9pPr>
          </a:lstStyle>
          <a:p>
            <a:pPr>
              <a:defRPr/>
            </a:pPr>
            <a:r>
              <a:rPr lang="en-US" dirty="0">
                <a:cs typeface="+mj-cs"/>
              </a:rPr>
              <a:t>Optical properties of sea water</a:t>
            </a:r>
            <a:endParaRPr lang="en-GB" dirty="0">
              <a:cs typeface="+mj-cs"/>
            </a:endParaRPr>
          </a:p>
        </p:txBody>
      </p:sp>
      <p:grpSp>
        <p:nvGrpSpPr>
          <p:cNvPr id="7" name="Group 4"/>
          <p:cNvGrpSpPr>
            <a:grpSpLocks/>
          </p:cNvGrpSpPr>
          <p:nvPr/>
        </p:nvGrpSpPr>
        <p:grpSpPr bwMode="auto">
          <a:xfrm>
            <a:off x="2066925" y="1331918"/>
            <a:ext cx="4122738" cy="4229100"/>
            <a:chOff x="2924" y="992"/>
            <a:chExt cx="2597" cy="2664"/>
          </a:xfrm>
        </p:grpSpPr>
        <p:pic>
          <p:nvPicPr>
            <p:cNvPr id="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 y="1033"/>
              <a:ext cx="2540" cy="21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9" name="Rectangle 6"/>
            <p:cNvSpPr>
              <a:spLocks noChangeArrowheads="1"/>
            </p:cNvSpPr>
            <p:nvPr/>
          </p:nvSpPr>
          <p:spPr bwMode="auto">
            <a:xfrm>
              <a:off x="2924" y="992"/>
              <a:ext cx="2597" cy="2664"/>
            </a:xfrm>
            <a:prstGeom prst="rect">
              <a:avLst/>
            </a:prstGeom>
            <a:noFill/>
            <a:ln w="28575">
              <a:solidFill>
                <a:srgbClr val="003366"/>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0" name="Text Box 7"/>
            <p:cNvSpPr txBox="1">
              <a:spLocks noChangeArrowheads="1"/>
            </p:cNvSpPr>
            <p:nvPr/>
          </p:nvSpPr>
          <p:spPr bwMode="auto">
            <a:xfrm>
              <a:off x="3487" y="3146"/>
              <a:ext cx="1667" cy="4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sz="2100" b="1" dirty="0">
                  <a:solidFill>
                    <a:srgbClr val="FF9900"/>
                  </a:solidFill>
                  <a:latin typeface="Times" charset="0"/>
                </a:rPr>
                <a:t>P</a:t>
              </a:r>
              <a:r>
                <a:rPr lang="en-US" sz="2100" b="1" dirty="0">
                  <a:solidFill>
                    <a:srgbClr val="FF9900"/>
                  </a:solidFill>
                  <a:latin typeface="Times" charset="0"/>
                  <a:cs typeface="+mn-cs"/>
                </a:rPr>
                <a:t>hoton arrival times</a:t>
              </a:r>
            </a:p>
            <a:p>
              <a:pPr algn="ctr" eaLnBrk="0" hangingPunct="0">
                <a:defRPr/>
              </a:pPr>
              <a:r>
                <a:rPr lang="en-US" sz="2100" b="1" dirty="0">
                  <a:solidFill>
                    <a:srgbClr val="FF9900"/>
                  </a:solidFill>
                  <a:latin typeface="Times" charset="0"/>
                  <a:cs typeface="+mn-cs"/>
                </a:rPr>
                <a:t>(pulsed LED sources)</a:t>
              </a:r>
            </a:p>
          </p:txBody>
        </p:sp>
        <p:sp>
          <p:nvSpPr>
            <p:cNvPr id="11" name="Text Box 8"/>
            <p:cNvSpPr txBox="1">
              <a:spLocks noChangeArrowheads="1"/>
            </p:cNvSpPr>
            <p:nvPr/>
          </p:nvSpPr>
          <p:spPr bwMode="auto">
            <a:xfrm>
              <a:off x="3842" y="1026"/>
              <a:ext cx="1606" cy="6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sz="2100" b="1" dirty="0">
                  <a:solidFill>
                    <a:srgbClr val="003366"/>
                  </a:solidFill>
                  <a:latin typeface="Times" charset="0"/>
                  <a:cs typeface="+mn-cs"/>
                </a:rPr>
                <a:t>At 24m, 95% within </a:t>
              </a:r>
            </a:p>
            <a:p>
              <a:pPr lvl="1" eaLnBrk="0" hangingPunct="0">
                <a:defRPr/>
              </a:pPr>
              <a:r>
                <a:rPr lang="en-US" sz="2100" b="1" dirty="0">
                  <a:solidFill>
                    <a:srgbClr val="003366"/>
                  </a:solidFill>
                  <a:latin typeface="Symbol" charset="0"/>
                  <a:cs typeface="+mn-cs"/>
                </a:rPr>
                <a:t>D</a:t>
              </a:r>
              <a:r>
                <a:rPr lang="en-US" sz="2100" b="1" dirty="0">
                  <a:solidFill>
                    <a:srgbClr val="003366"/>
                  </a:solidFill>
                  <a:latin typeface="Times" charset="0"/>
                  <a:cs typeface="+mn-cs"/>
                </a:rPr>
                <a:t>t = 10 ns (B)</a:t>
              </a:r>
            </a:p>
            <a:p>
              <a:pPr lvl="1" eaLnBrk="0" hangingPunct="0">
                <a:defRPr/>
              </a:pPr>
              <a:r>
                <a:rPr lang="en-US" sz="2100" b="1" dirty="0">
                  <a:solidFill>
                    <a:srgbClr val="003366"/>
                  </a:solidFill>
                  <a:latin typeface="Symbol" charset="0"/>
                  <a:cs typeface="+mn-cs"/>
                </a:rPr>
                <a:t>D</a:t>
              </a:r>
              <a:r>
                <a:rPr lang="en-US" sz="2100" b="1" dirty="0">
                  <a:solidFill>
                    <a:srgbClr val="003366"/>
                  </a:solidFill>
                  <a:latin typeface="Times" charset="0"/>
                  <a:cs typeface="+mn-cs"/>
                </a:rPr>
                <a:t>t = 30 ns (UV)</a:t>
              </a:r>
            </a:p>
          </p:txBody>
        </p:sp>
      </p:grpSp>
      <p:grpSp>
        <p:nvGrpSpPr>
          <p:cNvPr id="12" name="Group 9"/>
          <p:cNvGrpSpPr>
            <a:grpSpLocks/>
          </p:cNvGrpSpPr>
          <p:nvPr/>
        </p:nvGrpSpPr>
        <p:grpSpPr bwMode="auto">
          <a:xfrm>
            <a:off x="6297613" y="1473205"/>
            <a:ext cx="2770187" cy="3765550"/>
            <a:chOff x="3887" y="1088"/>
            <a:chExt cx="1745" cy="2372"/>
          </a:xfrm>
        </p:grpSpPr>
        <p:sp>
          <p:nvSpPr>
            <p:cNvPr id="13" name="Text Box 10"/>
            <p:cNvSpPr txBox="1">
              <a:spLocks noChangeArrowheads="1"/>
            </p:cNvSpPr>
            <p:nvPr/>
          </p:nvSpPr>
          <p:spPr bwMode="auto">
            <a:xfrm>
              <a:off x="3887" y="1088"/>
              <a:ext cx="1745" cy="1622"/>
            </a:xfrm>
            <a:prstGeom prst="rect">
              <a:avLst/>
            </a:prstGeom>
            <a:noFill/>
            <a:ln w="19050">
              <a:solidFill>
                <a:schemeClr val="accent2"/>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spAutoFit/>
            </a:bodyPr>
            <a:lstStyle/>
            <a:p>
              <a:pPr eaLnBrk="0" hangingPunct="0">
                <a:defRPr/>
              </a:pPr>
              <a:r>
                <a:rPr lang="en-US" sz="2400" b="1" dirty="0">
                  <a:solidFill>
                    <a:srgbClr val="FF9900"/>
                  </a:solidFill>
                  <a:latin typeface="Times" charset="0"/>
                  <a:cs typeface="+mn-cs"/>
                </a:rPr>
                <a:t>- Blue light (470 nm)</a:t>
              </a:r>
              <a:r>
                <a:rPr lang="en-US" sz="2400" b="1" dirty="0">
                  <a:latin typeface="Times" charset="0"/>
                  <a:cs typeface="+mn-cs"/>
                </a:rPr>
                <a:t> </a:t>
              </a:r>
            </a:p>
            <a:p>
              <a:pPr eaLnBrk="0" hangingPunct="0">
                <a:defRPr/>
              </a:pPr>
              <a:r>
                <a:rPr lang="en-US" sz="2400" b="1" dirty="0">
                  <a:solidFill>
                    <a:srgbClr val="9900CC"/>
                  </a:solidFill>
                  <a:latin typeface="Symbol" charset="0"/>
                  <a:cs typeface="+mn-cs"/>
                </a:rPr>
                <a:t>        l</a:t>
              </a:r>
              <a:r>
                <a:rPr lang="en-US" sz="2400" b="1" baseline="-25000" dirty="0">
                  <a:solidFill>
                    <a:srgbClr val="9900CC"/>
                  </a:solidFill>
                  <a:latin typeface="Times" charset="0"/>
                  <a:cs typeface="+mn-cs"/>
                </a:rPr>
                <a:t>abs  </a:t>
              </a:r>
              <a:r>
                <a:rPr lang="en-US" sz="2400" b="1" dirty="0">
                  <a:solidFill>
                    <a:srgbClr val="9900CC"/>
                  </a:solidFill>
                  <a:latin typeface="Times" charset="0"/>
                  <a:cs typeface="+mn-cs"/>
                </a:rPr>
                <a:t>~ 5</a:t>
              </a:r>
              <a:r>
                <a:rPr lang="fr-FR" sz="2400" b="1" dirty="0">
                  <a:solidFill>
                    <a:srgbClr val="9900CC"/>
                  </a:solidFill>
                  <a:latin typeface="Times" charset="0"/>
                  <a:cs typeface="+mn-cs"/>
                </a:rPr>
                <a:t>0</a:t>
              </a:r>
              <a:r>
                <a:rPr lang="en-US" sz="2400" b="1" dirty="0">
                  <a:solidFill>
                    <a:srgbClr val="9900CC"/>
                  </a:solidFill>
                  <a:latin typeface="Times" charset="0"/>
                  <a:cs typeface="+mn-cs"/>
                </a:rPr>
                <a:t> m</a:t>
              </a:r>
            </a:p>
            <a:p>
              <a:pPr eaLnBrk="0" hangingPunct="0">
                <a:defRPr/>
              </a:pPr>
              <a:r>
                <a:rPr lang="en-US" sz="2400" b="1" dirty="0">
                  <a:solidFill>
                    <a:srgbClr val="9900CC"/>
                  </a:solidFill>
                  <a:latin typeface="Symbol" charset="0"/>
                  <a:cs typeface="+mn-cs"/>
                </a:rPr>
                <a:t>        </a:t>
              </a:r>
              <a:r>
                <a:rPr lang="en-US" sz="2400" b="1" dirty="0" err="1">
                  <a:solidFill>
                    <a:srgbClr val="9900CC"/>
                  </a:solidFill>
                  <a:latin typeface="Symbol" charset="0"/>
                  <a:cs typeface="+mn-cs"/>
                </a:rPr>
                <a:t>l</a:t>
              </a:r>
              <a:r>
                <a:rPr lang="en-US" sz="2400" b="1" baseline="-25000" dirty="0" err="1">
                  <a:solidFill>
                    <a:srgbClr val="9900CC"/>
                  </a:solidFill>
                  <a:latin typeface="Times" charset="0"/>
                  <a:cs typeface="+mn-cs"/>
                </a:rPr>
                <a:t>scat</a:t>
              </a:r>
              <a:r>
                <a:rPr lang="en-US" sz="2400" b="1" baseline="-25000" dirty="0">
                  <a:solidFill>
                    <a:srgbClr val="9900CC"/>
                  </a:solidFill>
                  <a:latin typeface="Times" charset="0"/>
                  <a:cs typeface="+mn-cs"/>
                </a:rPr>
                <a:t> </a:t>
              </a:r>
              <a:r>
                <a:rPr lang="en-US" sz="2400" b="1" baseline="-25000" dirty="0" err="1">
                  <a:solidFill>
                    <a:srgbClr val="9900CC"/>
                  </a:solidFill>
                  <a:latin typeface="Times" charset="0"/>
                  <a:cs typeface="+mn-cs"/>
                </a:rPr>
                <a:t>eff</a:t>
              </a:r>
              <a:r>
                <a:rPr lang="en-US" sz="2400" b="1" baseline="-25000" dirty="0">
                  <a:solidFill>
                    <a:srgbClr val="9900CC"/>
                  </a:solidFill>
                  <a:latin typeface="Times" charset="0"/>
                  <a:cs typeface="+mn-cs"/>
                </a:rPr>
                <a:t>  </a:t>
              </a:r>
              <a:r>
                <a:rPr lang="en-US" sz="2400" b="1" dirty="0">
                  <a:solidFill>
                    <a:srgbClr val="9900CC"/>
                  </a:solidFill>
                  <a:latin typeface="Times" charset="0"/>
                  <a:cs typeface="+mn-cs"/>
                </a:rPr>
                <a:t>~ 300 m</a:t>
              </a:r>
            </a:p>
            <a:p>
              <a:pPr eaLnBrk="0" hangingPunct="0">
                <a:defRPr/>
              </a:pPr>
              <a:endParaRPr lang="en-US" sz="2400" b="1" dirty="0">
                <a:solidFill>
                  <a:srgbClr val="9900CC"/>
                </a:solidFill>
                <a:latin typeface="Times" charset="0"/>
                <a:cs typeface="+mn-cs"/>
              </a:endParaRPr>
            </a:p>
            <a:p>
              <a:pPr eaLnBrk="0" hangingPunct="0">
                <a:defRPr/>
              </a:pPr>
              <a:r>
                <a:rPr lang="en-US" sz="2400" b="1" dirty="0">
                  <a:solidFill>
                    <a:srgbClr val="FF9900"/>
                  </a:solidFill>
                  <a:latin typeface="Times" charset="0"/>
                  <a:cs typeface="+mn-cs"/>
                </a:rPr>
                <a:t>- UV light (370 nm)</a:t>
              </a:r>
              <a:r>
                <a:rPr lang="en-US" sz="2400" b="1" dirty="0">
                  <a:latin typeface="Times" charset="0"/>
                  <a:cs typeface="+mn-cs"/>
                </a:rPr>
                <a:t> </a:t>
              </a:r>
            </a:p>
            <a:p>
              <a:pPr eaLnBrk="0" hangingPunct="0">
                <a:defRPr/>
              </a:pPr>
              <a:r>
                <a:rPr lang="en-US" sz="2400" b="1" dirty="0">
                  <a:solidFill>
                    <a:srgbClr val="9900CC"/>
                  </a:solidFill>
                  <a:latin typeface="Symbol" charset="0"/>
                  <a:cs typeface="+mn-cs"/>
                </a:rPr>
                <a:t>        l</a:t>
              </a:r>
              <a:r>
                <a:rPr lang="en-US" sz="2400" b="1" baseline="-25000" dirty="0">
                  <a:solidFill>
                    <a:srgbClr val="9900CC"/>
                  </a:solidFill>
                  <a:latin typeface="Times" charset="0"/>
                  <a:cs typeface="+mn-cs"/>
                </a:rPr>
                <a:t>abs  </a:t>
              </a:r>
              <a:r>
                <a:rPr lang="en-US" sz="2400" b="1" dirty="0">
                  <a:solidFill>
                    <a:srgbClr val="9900CC"/>
                  </a:solidFill>
                  <a:latin typeface="Times" charset="0"/>
                  <a:cs typeface="+mn-cs"/>
                </a:rPr>
                <a:t>~ 25 m</a:t>
              </a:r>
            </a:p>
            <a:p>
              <a:pPr eaLnBrk="0" hangingPunct="0">
                <a:defRPr/>
              </a:pPr>
              <a:r>
                <a:rPr lang="en-US" sz="2400" b="1" dirty="0">
                  <a:solidFill>
                    <a:srgbClr val="9900CC"/>
                  </a:solidFill>
                  <a:latin typeface="Symbol" charset="0"/>
                  <a:cs typeface="+mn-cs"/>
                </a:rPr>
                <a:t>        </a:t>
              </a:r>
              <a:r>
                <a:rPr lang="en-US" sz="2400" b="1" dirty="0" err="1">
                  <a:solidFill>
                    <a:srgbClr val="9900CC"/>
                  </a:solidFill>
                  <a:latin typeface="Symbol" charset="0"/>
                  <a:cs typeface="+mn-cs"/>
                </a:rPr>
                <a:t>l</a:t>
              </a:r>
              <a:r>
                <a:rPr lang="en-US" sz="2400" b="1" baseline="-25000" dirty="0" err="1">
                  <a:solidFill>
                    <a:srgbClr val="9900CC"/>
                  </a:solidFill>
                  <a:latin typeface="Times" charset="0"/>
                  <a:cs typeface="+mn-cs"/>
                </a:rPr>
                <a:t>scat</a:t>
              </a:r>
              <a:r>
                <a:rPr lang="en-US" sz="2400" b="1" baseline="-25000" dirty="0">
                  <a:solidFill>
                    <a:srgbClr val="9900CC"/>
                  </a:solidFill>
                  <a:latin typeface="Times" charset="0"/>
                  <a:cs typeface="+mn-cs"/>
                </a:rPr>
                <a:t> </a:t>
              </a:r>
              <a:r>
                <a:rPr lang="en-US" sz="2400" b="1" baseline="-25000" dirty="0" err="1">
                  <a:solidFill>
                    <a:srgbClr val="9900CC"/>
                  </a:solidFill>
                  <a:latin typeface="Times" charset="0"/>
                  <a:cs typeface="+mn-cs"/>
                </a:rPr>
                <a:t>eff</a:t>
              </a:r>
              <a:r>
                <a:rPr lang="en-US" sz="2400" b="1" baseline="-25000" dirty="0">
                  <a:solidFill>
                    <a:srgbClr val="9900CC"/>
                  </a:solidFill>
                  <a:latin typeface="Times" charset="0"/>
                  <a:cs typeface="+mn-cs"/>
                </a:rPr>
                <a:t>  </a:t>
              </a:r>
              <a:r>
                <a:rPr lang="en-US" sz="2400" b="1" dirty="0">
                  <a:solidFill>
                    <a:srgbClr val="9900CC"/>
                  </a:solidFill>
                  <a:latin typeface="Times" charset="0"/>
                  <a:cs typeface="+mn-cs"/>
                </a:rPr>
                <a:t>~ 120 m </a:t>
              </a:r>
            </a:p>
          </p:txBody>
        </p:sp>
        <p:grpSp>
          <p:nvGrpSpPr>
            <p:cNvPr id="14" name="Group 11"/>
            <p:cNvGrpSpPr>
              <a:grpSpLocks/>
            </p:cNvGrpSpPr>
            <p:nvPr/>
          </p:nvGrpSpPr>
          <p:grpSpPr bwMode="auto">
            <a:xfrm>
              <a:off x="4029" y="3004"/>
              <a:ext cx="1464" cy="456"/>
              <a:chOff x="934" y="3575"/>
              <a:chExt cx="1586" cy="456"/>
            </a:xfrm>
          </p:grpSpPr>
          <p:sp>
            <p:nvSpPr>
              <p:cNvPr id="15" name="Text Box 12"/>
              <p:cNvSpPr txBox="1">
                <a:spLocks noChangeArrowheads="1"/>
              </p:cNvSpPr>
              <p:nvPr/>
            </p:nvSpPr>
            <p:spPr bwMode="auto">
              <a:xfrm>
                <a:off x="934" y="3637"/>
                <a:ext cx="723" cy="2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sz="2100" b="1">
                    <a:solidFill>
                      <a:srgbClr val="003366"/>
                    </a:solidFill>
                    <a:latin typeface="Symbol" charset="0"/>
                    <a:cs typeface="+mn-cs"/>
                  </a:rPr>
                  <a:t>l</a:t>
                </a:r>
                <a:r>
                  <a:rPr lang="en-US" sz="2100" b="1" baseline="-25000">
                    <a:solidFill>
                      <a:srgbClr val="003366"/>
                    </a:solidFill>
                    <a:latin typeface="Times" charset="0"/>
                    <a:cs typeface="+mn-cs"/>
                  </a:rPr>
                  <a:t>scat eff = </a:t>
                </a:r>
              </a:p>
            </p:txBody>
          </p:sp>
          <p:sp>
            <p:nvSpPr>
              <p:cNvPr id="16" name="Text Box 13"/>
              <p:cNvSpPr txBox="1">
                <a:spLocks noChangeArrowheads="1"/>
              </p:cNvSpPr>
              <p:nvPr/>
            </p:nvSpPr>
            <p:spPr bwMode="auto">
              <a:xfrm>
                <a:off x="1747" y="3575"/>
                <a:ext cx="427" cy="2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sz="2100" b="1">
                    <a:solidFill>
                      <a:srgbClr val="003366"/>
                    </a:solidFill>
                    <a:latin typeface="Symbol" charset="0"/>
                    <a:cs typeface="+mn-cs"/>
                  </a:rPr>
                  <a:t>l</a:t>
                </a:r>
                <a:r>
                  <a:rPr lang="en-US" sz="2100" b="1" baseline="-25000">
                    <a:solidFill>
                      <a:srgbClr val="003366"/>
                    </a:solidFill>
                    <a:latin typeface="Times" charset="0"/>
                    <a:cs typeface="+mn-cs"/>
                  </a:rPr>
                  <a:t>scat</a:t>
                </a:r>
              </a:p>
            </p:txBody>
          </p:sp>
          <p:sp>
            <p:nvSpPr>
              <p:cNvPr id="17" name="Text Box 14"/>
              <p:cNvSpPr txBox="1">
                <a:spLocks noChangeArrowheads="1"/>
              </p:cNvSpPr>
              <p:nvPr/>
            </p:nvSpPr>
            <p:spPr bwMode="auto">
              <a:xfrm>
                <a:off x="1469" y="3771"/>
                <a:ext cx="1051" cy="2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sz="2100" b="1">
                    <a:solidFill>
                      <a:srgbClr val="003366"/>
                    </a:solidFill>
                    <a:latin typeface="Times" charset="0"/>
                    <a:cs typeface="+mn-cs"/>
                  </a:rPr>
                  <a:t>1 - &lt; cos </a:t>
                </a:r>
                <a:r>
                  <a:rPr lang="en-US" sz="2100" b="1">
                    <a:solidFill>
                      <a:srgbClr val="003366"/>
                    </a:solidFill>
                    <a:latin typeface="Symbol" charset="0"/>
                    <a:cs typeface="+mn-cs"/>
                  </a:rPr>
                  <a:t>q </a:t>
                </a:r>
                <a:r>
                  <a:rPr lang="en-US" sz="2100" b="1">
                    <a:solidFill>
                      <a:srgbClr val="003366"/>
                    </a:solidFill>
                    <a:latin typeface="Times" charset="0"/>
                    <a:cs typeface="+mn-cs"/>
                  </a:rPr>
                  <a:t>&gt;</a:t>
                </a:r>
                <a:endParaRPr lang="en-US" sz="2100">
                  <a:solidFill>
                    <a:srgbClr val="003366"/>
                  </a:solidFill>
                  <a:latin typeface="Times" charset="0"/>
                  <a:cs typeface="+mn-cs"/>
                </a:endParaRPr>
              </a:p>
            </p:txBody>
          </p:sp>
          <p:sp>
            <p:nvSpPr>
              <p:cNvPr id="18" name="Line 15"/>
              <p:cNvSpPr>
                <a:spLocks noChangeShapeType="1"/>
              </p:cNvSpPr>
              <p:nvPr/>
            </p:nvSpPr>
            <p:spPr bwMode="auto">
              <a:xfrm>
                <a:off x="1559" y="3801"/>
                <a:ext cx="869" cy="0"/>
              </a:xfrm>
              <a:prstGeom prst="line">
                <a:avLst/>
              </a:prstGeom>
              <a:noFill/>
              <a:ln w="9525">
                <a:solidFill>
                  <a:srgbClr val="003366"/>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sp>
        <p:nvSpPr>
          <p:cNvPr id="19" name="Text Box 16"/>
          <p:cNvSpPr txBox="1">
            <a:spLocks noChangeArrowheads="1"/>
          </p:cNvSpPr>
          <p:nvPr/>
        </p:nvSpPr>
        <p:spPr bwMode="auto">
          <a:xfrm>
            <a:off x="3319463" y="785818"/>
            <a:ext cx="2744787" cy="365125"/>
          </a:xfrm>
          <a:prstGeom prst="rect">
            <a:avLst/>
          </a:prstGeom>
          <a:noFill/>
          <a:ln>
            <a:noFill/>
          </a:ln>
          <a:effectLst/>
          <a:extLst>
            <a:ext uri="{909E8E84-426E-40dd-AFC4-6F175D3DCCD1}">
              <a14:hiddenFill xmlns="" xmlns:a14="http://schemas.microsoft.com/office/drawing/2010/main">
                <a:gradFill rotWithShape="0">
                  <a:gsLst>
                    <a:gs pos="0">
                      <a:srgbClr val="005CBF"/>
                    </a:gs>
                    <a:gs pos="12500">
                      <a:srgbClr val="0087E6"/>
                    </a:gs>
                    <a:gs pos="37500">
                      <a:srgbClr val="21D6E0"/>
                    </a:gs>
                    <a:gs pos="50000">
                      <a:srgbClr val="03D4A8"/>
                    </a:gs>
                    <a:gs pos="62500">
                      <a:srgbClr val="21D6E0"/>
                    </a:gs>
                    <a:gs pos="87500">
                      <a:srgbClr val="0087E6"/>
                    </a:gs>
                    <a:gs pos="100000">
                      <a:srgbClr val="005CBF"/>
                    </a:gs>
                  </a:gsLst>
                  <a:lin ang="0" scaled="1"/>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Ctr="1">
            <a:spAutoFit/>
          </a:bodyPr>
          <a:lstStyle/>
          <a:p>
            <a:pPr algn="ctr">
              <a:spcBef>
                <a:spcPct val="50000"/>
              </a:spcBef>
              <a:defRPr/>
            </a:pPr>
            <a:r>
              <a:rPr lang="en-US" sz="2400" u="sng">
                <a:solidFill>
                  <a:srgbClr val="FF0000"/>
                </a:solidFill>
                <a:effectLst>
                  <a:outerShdw blurRad="38100" dist="38100" dir="2700000" algn="tl">
                    <a:srgbClr val="DDDDDD"/>
                  </a:outerShdw>
                </a:effectLst>
                <a:latin typeface="Times New Roman" charset="0"/>
                <a:cs typeface="+mn-cs"/>
              </a:rPr>
              <a:t>Water transparency</a:t>
            </a:r>
            <a:endParaRPr lang="en-GB" sz="2400" u="sng">
              <a:solidFill>
                <a:srgbClr val="FF0000"/>
              </a:solidFill>
              <a:effectLst>
                <a:outerShdw blurRad="38100" dist="38100" dir="2700000" algn="tl">
                  <a:srgbClr val="DDDDDD"/>
                </a:outerShdw>
              </a:effectLst>
              <a:latin typeface="Times New Roman" charset="0"/>
              <a:cs typeface="+mn-cs"/>
            </a:endParaRPr>
          </a:p>
        </p:txBody>
      </p:sp>
      <p:pic>
        <p:nvPicPr>
          <p:cNvPr id="20" name="Picture 19"/>
          <p:cNvPicPr>
            <a:picLocks noChangeAspect="1"/>
          </p:cNvPicPr>
          <p:nvPr/>
        </p:nvPicPr>
        <p:blipFill>
          <a:blip r:embed="rId3"/>
          <a:stretch>
            <a:fillRect/>
          </a:stretch>
        </p:blipFill>
        <p:spPr>
          <a:xfrm>
            <a:off x="1" y="1358905"/>
            <a:ext cx="2050266" cy="4185178"/>
          </a:xfrm>
          <a:prstGeom prst="rect">
            <a:avLst/>
          </a:prstGeom>
        </p:spPr>
      </p:pic>
      <p:sp>
        <p:nvSpPr>
          <p:cNvPr id="6" name="Rectangle 5"/>
          <p:cNvSpPr/>
          <p:nvPr/>
        </p:nvSpPr>
        <p:spPr>
          <a:xfrm>
            <a:off x="372532" y="5711478"/>
            <a:ext cx="8627005" cy="923330"/>
          </a:xfrm>
          <a:prstGeom prst="rect">
            <a:avLst/>
          </a:prstGeom>
        </p:spPr>
        <p:txBody>
          <a:bodyPr wrap="square">
            <a:spAutoFit/>
          </a:bodyPr>
          <a:lstStyle/>
          <a:p>
            <a:r>
              <a:rPr lang="en-GB" dirty="0"/>
              <a:t>The 24 m distribution is normalised to unity. The 44 m distribution is normalised with respect to the one at 24 m, in addition to a (44/24)</a:t>
            </a:r>
            <a:r>
              <a:rPr lang="en-GB" baseline="30000" dirty="0"/>
              <a:t>2</a:t>
            </a:r>
            <a:r>
              <a:rPr lang="en-GB" dirty="0"/>
              <a:t> factor, so the difference between the two peaks is entirely due to the exponential attenuation factor.</a:t>
            </a:r>
          </a:p>
        </p:txBody>
      </p:sp>
    </p:spTree>
    <p:extLst>
      <p:ext uri="{BB962C8B-B14F-4D97-AF65-F5344CB8AC3E}">
        <p14:creationId xmlns:p14="http://schemas.microsoft.com/office/powerpoint/2010/main" val="116942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a:xfrm>
            <a:off x="133350" y="6630988"/>
            <a:ext cx="2278063" cy="219075"/>
          </a:xfrm>
        </p:spPr>
        <p:txBody>
          <a:bodyPr/>
          <a:lstStyle/>
          <a:p>
            <a:pPr>
              <a:defRPr/>
            </a:pPr>
            <a:r>
              <a:rPr lang="it-IT">
                <a:latin typeface="Calibri"/>
              </a:rPr>
              <a:t>Antonio Capone</a:t>
            </a:r>
            <a:endParaRPr lang="en-US" dirty="0">
              <a:latin typeface="Calibri"/>
            </a:endParaRPr>
          </a:p>
        </p:txBody>
      </p:sp>
      <p:sp>
        <p:nvSpPr>
          <p:cNvPr id="3" name="Footer Placeholder 2"/>
          <p:cNvSpPr>
            <a:spLocks noGrp="1"/>
          </p:cNvSpPr>
          <p:nvPr>
            <p:ph type="ftr" sz="quarter" idx="3"/>
          </p:nvPr>
        </p:nvSpPr>
        <p:spPr>
          <a:xfrm>
            <a:off x="1633728" y="6630988"/>
            <a:ext cx="5857177" cy="219075"/>
          </a:xfrm>
        </p:spPr>
        <p:txBody>
          <a:bodyPr/>
          <a:lstStyle/>
          <a:p>
            <a:pPr>
              <a:defRPr/>
            </a:pPr>
            <a:r>
              <a:rPr lang="en-US">
                <a:latin typeface="Calibri"/>
              </a:rPr>
              <a:t>CENA-2026, 1st China-Europe Neutrino Astronomy summer school - Chengdu 14-23/09/2026</a:t>
            </a:r>
          </a:p>
        </p:txBody>
      </p:sp>
      <p:sp>
        <p:nvSpPr>
          <p:cNvPr id="4" name="Slide Number Placeholder 3"/>
          <p:cNvSpPr>
            <a:spLocks noGrp="1"/>
          </p:cNvSpPr>
          <p:nvPr>
            <p:ph type="sldNum" sz="quarter" idx="4"/>
          </p:nvPr>
        </p:nvSpPr>
        <p:spPr>
          <a:xfrm>
            <a:off x="8280400" y="6630988"/>
            <a:ext cx="719138" cy="219075"/>
          </a:xfrm>
        </p:spPr>
        <p:txBody>
          <a:bodyPr/>
          <a:lstStyle/>
          <a:p>
            <a:pPr>
              <a:defRPr/>
            </a:pPr>
            <a:fld id="{9C5024F5-C276-4685-B2C7-75DCE0ADC696}" type="slidenum">
              <a:rPr lang="en-US" smtClean="0">
                <a:latin typeface="Calibri"/>
              </a:rPr>
              <a:pPr>
                <a:defRPr/>
              </a:pPr>
              <a:t>30</a:t>
            </a:fld>
            <a:endParaRPr lang="en-US">
              <a:latin typeface="Calibri"/>
            </a:endParaRPr>
          </a:p>
        </p:txBody>
      </p:sp>
      <p:sp>
        <p:nvSpPr>
          <p:cNvPr id="8" name="Oval 5"/>
          <p:cNvSpPr>
            <a:spLocks noChangeArrowheads="1"/>
          </p:cNvSpPr>
          <p:nvPr/>
        </p:nvSpPr>
        <p:spPr bwMode="auto">
          <a:xfrm>
            <a:off x="1219200" y="1327150"/>
            <a:ext cx="4843463" cy="4476750"/>
          </a:xfrm>
          <a:prstGeom prst="ellipse">
            <a:avLst/>
          </a:prstGeom>
          <a:noFill/>
          <a:ln w="57150">
            <a:solidFill>
              <a:srgbClr val="00FF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0" anchor="ctr">
            <a:spAutoFit/>
          </a:bodyPr>
          <a:lstStyle/>
          <a:p>
            <a:pPr>
              <a:defRPr/>
            </a:pPr>
            <a:endParaRPr lang="en-US">
              <a:cs typeface="+mn-cs"/>
            </a:endParaRPr>
          </a:p>
        </p:txBody>
      </p:sp>
      <p:sp>
        <p:nvSpPr>
          <p:cNvPr id="9" name="Title 8"/>
          <p:cNvSpPr>
            <a:spLocks noGrp="1"/>
          </p:cNvSpPr>
          <p:nvPr>
            <p:ph type="title" idx="4294967295"/>
          </p:nvPr>
        </p:nvSpPr>
        <p:spPr/>
        <p:txBody>
          <a:bodyPr/>
          <a:lstStyle/>
          <a:p>
            <a:r>
              <a:rPr lang="en-US" sz="4400" dirty="0"/>
              <a:t>ANTARES Test 3' Results</a:t>
            </a:r>
          </a:p>
        </p:txBody>
      </p:sp>
      <p:pic>
        <p:nvPicPr>
          <p:cNvPr id="5" name="Picture 4"/>
          <p:cNvPicPr>
            <a:picLocks noChangeAspect="1"/>
          </p:cNvPicPr>
          <p:nvPr/>
        </p:nvPicPr>
        <p:blipFill rotWithShape="1">
          <a:blip r:embed="rId2"/>
          <a:srcRect l="-5" r="3849"/>
          <a:stretch/>
        </p:blipFill>
        <p:spPr>
          <a:xfrm>
            <a:off x="114301" y="2133601"/>
            <a:ext cx="9000000" cy="1407055"/>
          </a:xfrm>
          <a:prstGeom prst="rect">
            <a:avLst/>
          </a:prstGeom>
        </p:spPr>
      </p:pic>
      <p:pic>
        <p:nvPicPr>
          <p:cNvPr id="10" name="Picture 9"/>
          <p:cNvPicPr>
            <a:picLocks noChangeAspect="1"/>
          </p:cNvPicPr>
          <p:nvPr/>
        </p:nvPicPr>
        <p:blipFill rotWithShape="1">
          <a:blip r:embed="rId3"/>
          <a:srcRect r="4100"/>
          <a:stretch/>
        </p:blipFill>
        <p:spPr>
          <a:xfrm>
            <a:off x="114301" y="3594101"/>
            <a:ext cx="9000000" cy="1410843"/>
          </a:xfrm>
          <a:prstGeom prst="rect">
            <a:avLst/>
          </a:prstGeom>
        </p:spPr>
      </p:pic>
      <p:sp>
        <p:nvSpPr>
          <p:cNvPr id="11" name="Rectangle 10"/>
          <p:cNvSpPr/>
          <p:nvPr/>
        </p:nvSpPr>
        <p:spPr>
          <a:xfrm>
            <a:off x="1574800" y="806221"/>
            <a:ext cx="5803091" cy="369332"/>
          </a:xfrm>
          <a:prstGeom prst="rect">
            <a:avLst/>
          </a:prstGeom>
        </p:spPr>
        <p:txBody>
          <a:bodyPr wrap="none" anchor="ctr">
            <a:spAutoFit/>
          </a:bodyPr>
          <a:lstStyle/>
          <a:p>
            <a:r>
              <a:rPr lang="en-US" b="1" dirty="0">
                <a:solidFill>
                  <a:srgbClr val="FF0000"/>
                </a:solidFill>
              </a:rPr>
              <a:t>J.A. Aguilar et al. / </a:t>
            </a:r>
            <a:r>
              <a:rPr lang="en-US" b="1" dirty="0" err="1">
                <a:solidFill>
                  <a:srgbClr val="FF0000"/>
                </a:solidFill>
              </a:rPr>
              <a:t>Astroparticle</a:t>
            </a:r>
            <a:r>
              <a:rPr lang="en-US" b="1" dirty="0">
                <a:solidFill>
                  <a:srgbClr val="FF0000"/>
                </a:solidFill>
              </a:rPr>
              <a:t> Physics 23 (2005) 131–155</a:t>
            </a:r>
          </a:p>
        </p:txBody>
      </p:sp>
    </p:spTree>
    <p:extLst>
      <p:ext uri="{BB962C8B-B14F-4D97-AF65-F5344CB8AC3E}">
        <p14:creationId xmlns:p14="http://schemas.microsoft.com/office/powerpoint/2010/main" val="3984128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p:cNvSpPr>
            <a:spLocks noGrp="1"/>
          </p:cNvSpPr>
          <p:nvPr>
            <p:ph type="title" idx="4294967295"/>
          </p:nvPr>
        </p:nvSpPr>
        <p:spPr/>
        <p:txBody>
          <a:bodyPr/>
          <a:lstStyle/>
          <a:p>
            <a:r>
              <a:rPr lang="it-IT" dirty="0"/>
              <a:t>ANTARES and Optical Beacon System (1)</a:t>
            </a:r>
          </a:p>
        </p:txBody>
      </p:sp>
      <p:pic>
        <p:nvPicPr>
          <p:cNvPr id="202758" name="Picture 2"/>
          <p:cNvPicPr>
            <a:picLocks noChangeAspect="1" noChangeArrowheads="1"/>
          </p:cNvPicPr>
          <p:nvPr/>
        </p:nvPicPr>
        <p:blipFill>
          <a:blip r:embed="rId3"/>
          <a:srcRect/>
          <a:stretch>
            <a:fillRect/>
          </a:stretch>
        </p:blipFill>
        <p:spPr bwMode="auto">
          <a:xfrm>
            <a:off x="762000" y="508000"/>
            <a:ext cx="7620000" cy="3302000"/>
          </a:xfrm>
          <a:prstGeom prst="rect">
            <a:avLst/>
          </a:prstGeom>
          <a:noFill/>
          <a:ln w="9525">
            <a:noFill/>
            <a:miter lim="800000"/>
            <a:headEnd/>
            <a:tailEnd/>
          </a:ln>
        </p:spPr>
      </p:pic>
      <p:sp>
        <p:nvSpPr>
          <p:cNvPr id="202759" name="Rectangle 7"/>
          <p:cNvSpPr>
            <a:spLocks noChangeArrowheads="1"/>
          </p:cNvSpPr>
          <p:nvPr/>
        </p:nvSpPr>
        <p:spPr bwMode="auto">
          <a:xfrm>
            <a:off x="304799" y="3932238"/>
            <a:ext cx="8525301" cy="2308324"/>
          </a:xfrm>
          <a:prstGeom prst="rect">
            <a:avLst/>
          </a:prstGeom>
          <a:noFill/>
          <a:ln w="9525">
            <a:noFill/>
            <a:miter lim="800000"/>
            <a:headEnd/>
            <a:tailEnd/>
          </a:ln>
        </p:spPr>
        <p:txBody>
          <a:bodyPr wrap="square">
            <a:prstTxWarp prst="textNoShape">
              <a:avLst/>
            </a:prstTxWarp>
            <a:spAutoFit/>
          </a:bodyPr>
          <a:lstStyle/>
          <a:p>
            <a:pPr fontAlgn="base">
              <a:spcBef>
                <a:spcPct val="0"/>
              </a:spcBef>
              <a:spcAft>
                <a:spcPct val="0"/>
              </a:spcAft>
            </a:pPr>
            <a:r>
              <a:rPr lang="en-US" dirty="0">
                <a:solidFill>
                  <a:prstClr val="black"/>
                </a:solidFill>
                <a:latin typeface="Calibri" charset="0"/>
                <a:ea typeface="ＭＳ Ｐゴシック" charset="-128"/>
                <a:cs typeface="ＭＳ Ｐゴシック" charset="-128"/>
              </a:rPr>
              <a:t>The </a:t>
            </a:r>
            <a:r>
              <a:rPr lang="en-US" b="1" dirty="0">
                <a:solidFill>
                  <a:srgbClr val="C00000"/>
                </a:solidFill>
                <a:latin typeface="Calibri" charset="0"/>
                <a:ea typeface="ＭＳ Ｐゴシック" charset="-128"/>
                <a:cs typeface="ＭＳ Ｐゴシック" charset="-128"/>
              </a:rPr>
              <a:t>ANTARES optical beacon (OB) system </a:t>
            </a:r>
            <a:r>
              <a:rPr lang="en-US" dirty="0">
                <a:solidFill>
                  <a:prstClr val="black"/>
                </a:solidFill>
                <a:latin typeface="Calibri" charset="0"/>
                <a:ea typeface="ＭＳ Ｐゴシック" charset="-128"/>
                <a:cs typeface="ＭＳ Ｐゴシック" charset="-128"/>
              </a:rPr>
              <a:t>consisted of </a:t>
            </a:r>
            <a:r>
              <a:rPr lang="en-US" b="1" dirty="0">
                <a:solidFill>
                  <a:srgbClr val="C00000"/>
                </a:solidFill>
                <a:latin typeface="Calibri" charset="0"/>
                <a:ea typeface="ＭＳ Ｐゴシック" charset="-128"/>
                <a:cs typeface="ＭＳ Ｐゴシック" charset="-128"/>
              </a:rPr>
              <a:t>a set of light sources (Lasers and LED) </a:t>
            </a:r>
            <a:r>
              <a:rPr lang="en-US" dirty="0">
                <a:solidFill>
                  <a:prstClr val="black"/>
                </a:solidFill>
                <a:latin typeface="Calibri" charset="0"/>
                <a:ea typeface="ＭＳ Ｐゴシック" charset="-128"/>
                <a:cs typeface="ＭＳ Ｐゴシック" charset="-128"/>
              </a:rPr>
              <a:t>used for time calibration but also to perform water optical properties measurements and monitoring.</a:t>
            </a:r>
          </a:p>
          <a:p>
            <a:pPr fontAlgn="base">
              <a:spcBef>
                <a:spcPct val="0"/>
              </a:spcBef>
              <a:spcAft>
                <a:spcPct val="0"/>
              </a:spcAft>
            </a:pPr>
            <a:r>
              <a:rPr lang="en-US" dirty="0">
                <a:solidFill>
                  <a:prstClr val="black"/>
                </a:solidFill>
                <a:latin typeface="Calibri" charset="0"/>
                <a:ea typeface="ＭＳ Ｐゴシック" charset="-128"/>
                <a:cs typeface="ＭＳ Ｐゴシック" charset="-128"/>
              </a:rPr>
              <a:t>Along each ANTARES line there were located 4 </a:t>
            </a:r>
            <a:r>
              <a:rPr lang="en-US" b="1" dirty="0">
                <a:solidFill>
                  <a:srgbClr val="C00000"/>
                </a:solidFill>
                <a:latin typeface="Calibri" charset="0"/>
                <a:ea typeface="ＭＳ Ｐゴシック" charset="-128"/>
                <a:cs typeface="ＭＳ Ｐゴシック" charset="-128"/>
              </a:rPr>
              <a:t>LED-OB</a:t>
            </a:r>
            <a:r>
              <a:rPr lang="en-US" dirty="0">
                <a:solidFill>
                  <a:prstClr val="black"/>
                </a:solidFill>
                <a:latin typeface="Calibri" charset="0"/>
                <a:ea typeface="ＭＳ Ｐゴシック" charset="-128"/>
                <a:cs typeface="ＭＳ Ｐゴシック" charset="-128"/>
              </a:rPr>
              <a:t>, emitting at different wavelengths: </a:t>
            </a:r>
            <a:r>
              <a:rPr lang="en-US" b="1" dirty="0">
                <a:solidFill>
                  <a:srgbClr val="C00000"/>
                </a:solidFill>
                <a:latin typeface="Calibri" charset="0"/>
                <a:ea typeface="ＭＳ Ｐゴシック" charset="-128"/>
                <a:cs typeface="ＭＳ Ｐゴシック" charset="-128"/>
              </a:rPr>
              <a:t>400nm, 470 nm,  one OB was emitting six wavelengths 384 &lt; </a:t>
            </a:r>
            <a:r>
              <a:rPr lang="en-US" b="1" dirty="0">
                <a:solidFill>
                  <a:srgbClr val="C00000"/>
                </a:solidFill>
                <a:latin typeface="Symbol" charset="2"/>
                <a:ea typeface="ＭＳ Ｐゴシック" charset="-128"/>
                <a:cs typeface="ＭＳ Ｐゴシック" charset="-128"/>
                <a:sym typeface="Symbol" charset="2"/>
              </a:rPr>
              <a:t></a:t>
            </a:r>
            <a:r>
              <a:rPr lang="en-US" b="1" dirty="0">
                <a:solidFill>
                  <a:srgbClr val="C00000"/>
                </a:solidFill>
                <a:latin typeface="Calibri" charset="0"/>
                <a:ea typeface="ＭＳ Ｐゴシック" charset="-128"/>
                <a:cs typeface="ＭＳ Ｐゴシック" charset="-128"/>
              </a:rPr>
              <a:t> &lt;518 nm</a:t>
            </a:r>
            <a:r>
              <a:rPr lang="en-US" dirty="0">
                <a:solidFill>
                  <a:prstClr val="black"/>
                </a:solidFill>
                <a:latin typeface="Calibri" charset="0"/>
                <a:ea typeface="ＭＳ Ｐゴシック" charset="-128"/>
                <a:cs typeface="ＭＳ Ｐゴシック" charset="-128"/>
              </a:rPr>
              <a:t>.</a:t>
            </a:r>
          </a:p>
          <a:p>
            <a:pPr fontAlgn="base">
              <a:spcBef>
                <a:spcPct val="0"/>
              </a:spcBef>
              <a:spcAft>
                <a:spcPct val="0"/>
              </a:spcAft>
            </a:pPr>
            <a:r>
              <a:rPr lang="en-US" b="1" dirty="0">
                <a:solidFill>
                  <a:srgbClr val="C00000"/>
                </a:solidFill>
                <a:latin typeface="Calibri" charset="0"/>
                <a:ea typeface="ＭＳ Ｐゴシック" charset="-128"/>
                <a:cs typeface="ＭＳ Ｐゴシック" charset="-128"/>
              </a:rPr>
              <a:t>Two Laser OB (RMS rise time  0.33 ns) with an emission peak of 532nm, placed at the bottom of two central lines, did complete the ANTARES optical calibration system </a:t>
            </a:r>
            <a:r>
              <a:rPr lang="en-US" dirty="0">
                <a:solidFill>
                  <a:srgbClr val="000000"/>
                </a:solidFill>
                <a:latin typeface="Calibri" charset="0"/>
                <a:ea typeface="ＭＳ Ｐゴシック" charset="-128"/>
                <a:cs typeface="ＭＳ Ｐゴシック" charset="-128"/>
              </a:rPr>
              <a:t>(in total it used eight different wavelengths).</a:t>
            </a:r>
          </a:p>
        </p:txBody>
      </p:sp>
      <p:sp>
        <p:nvSpPr>
          <p:cNvPr id="202760" name="Text Box 8"/>
          <p:cNvSpPr txBox="1">
            <a:spLocks noChangeArrowheads="1"/>
          </p:cNvSpPr>
          <p:nvPr/>
        </p:nvSpPr>
        <p:spPr bwMode="auto">
          <a:xfrm>
            <a:off x="2411413" y="3092450"/>
            <a:ext cx="3252787" cy="730250"/>
          </a:xfrm>
          <a:prstGeom prst="rect">
            <a:avLst/>
          </a:prstGeom>
          <a:noFill/>
          <a:ln w="9525">
            <a:noFill/>
            <a:miter lim="800000"/>
            <a:headEnd/>
            <a:tailEnd/>
          </a:ln>
        </p:spPr>
        <p:txBody>
          <a:bodyPr>
            <a:prstTxWarp prst="textNoShape">
              <a:avLst/>
            </a:prstTxWarp>
            <a:spAutoFit/>
          </a:bodyPr>
          <a:lstStyle/>
          <a:p>
            <a:pPr marL="114300" indent="-63500" fontAlgn="base">
              <a:spcBef>
                <a:spcPct val="0"/>
              </a:spcBef>
              <a:spcAft>
                <a:spcPct val="0"/>
              </a:spcAft>
            </a:pPr>
            <a:r>
              <a:rPr lang="en-US" sz="1400" b="1">
                <a:solidFill>
                  <a:srgbClr val="B9162C"/>
                </a:solidFill>
                <a:latin typeface="Arial" charset="0"/>
                <a:ea typeface="ＭＳ Ｐゴシック" charset="-128"/>
                <a:cs typeface="ＭＳ Ｐゴシック" charset="-128"/>
              </a:rPr>
              <a:t>Pulses with RMS rise time  0</a:t>
            </a:r>
            <a:r>
              <a:rPr lang="en-US" sz="1400" b="1" i="1">
                <a:solidFill>
                  <a:srgbClr val="B9162C"/>
                </a:solidFill>
                <a:latin typeface="Arial" charset="0"/>
                <a:ea typeface="ＭＳ Ｐゴシック" charset="-128"/>
                <a:cs typeface="ＭＳ Ｐゴシック" charset="-128"/>
              </a:rPr>
              <a:t>.</a:t>
            </a:r>
            <a:r>
              <a:rPr lang="en-US" sz="1400" b="1">
                <a:solidFill>
                  <a:srgbClr val="B9162C"/>
                </a:solidFill>
                <a:latin typeface="Arial" charset="0"/>
                <a:ea typeface="ＭＳ Ｐゴシック" charset="-128"/>
                <a:cs typeface="ＭＳ Ｐゴシック" charset="-128"/>
              </a:rPr>
              <a:t>15 ns</a:t>
            </a:r>
          </a:p>
          <a:p>
            <a:pPr marL="114300" indent="-63500" fontAlgn="base">
              <a:spcBef>
                <a:spcPct val="0"/>
              </a:spcBef>
              <a:spcAft>
                <a:spcPct val="0"/>
              </a:spcAft>
            </a:pPr>
            <a:r>
              <a:rPr lang="en-US" sz="1400" b="1">
                <a:solidFill>
                  <a:srgbClr val="B9162C"/>
                </a:solidFill>
                <a:latin typeface="Arial" charset="0"/>
                <a:ea typeface="ＭＳ Ｐゴシック" charset="-128"/>
                <a:cs typeface="ＭＳ Ｐゴシック" charset="-128"/>
              </a:rPr>
              <a:t>Light flashes light with an energy per pulse ~150 pJ</a:t>
            </a:r>
          </a:p>
        </p:txBody>
      </p:sp>
      <p:sp>
        <p:nvSpPr>
          <p:cNvPr id="2" name="Date Placeholder 1"/>
          <p:cNvSpPr>
            <a:spLocks noGrp="1"/>
          </p:cNvSpPr>
          <p:nvPr>
            <p:ph type="dt" sz="half" idx="2"/>
          </p:nvPr>
        </p:nvSpPr>
        <p:spPr>
          <a:xfrm>
            <a:off x="133350" y="6582220"/>
            <a:ext cx="1227137" cy="255651"/>
          </a:xfrm>
        </p:spPr>
        <p:txBody>
          <a:bodyPr/>
          <a:lstStyle/>
          <a:p>
            <a:pPr>
              <a:defRPr/>
            </a:pPr>
            <a:r>
              <a:rPr lang="it-IT" dirty="0">
                <a:latin typeface="Calibri"/>
              </a:rPr>
              <a:t>Antonio Capone</a:t>
            </a:r>
            <a:endParaRPr lang="en-US" dirty="0">
              <a:latin typeface="Calibri"/>
            </a:endParaRPr>
          </a:p>
        </p:txBody>
      </p:sp>
      <p:sp>
        <p:nvSpPr>
          <p:cNvPr id="3" name="Footer Placeholder 2"/>
          <p:cNvSpPr>
            <a:spLocks noGrp="1"/>
          </p:cNvSpPr>
          <p:nvPr>
            <p:ph type="ftr" sz="quarter" idx="3"/>
          </p:nvPr>
        </p:nvSpPr>
        <p:spPr>
          <a:xfrm>
            <a:off x="2145792" y="6618796"/>
            <a:ext cx="5637721" cy="255651"/>
          </a:xfrm>
        </p:spPr>
        <p:txBody>
          <a:bodyPr/>
          <a:lstStyle/>
          <a:p>
            <a:pPr>
              <a:defRPr/>
            </a:pPr>
            <a:r>
              <a:rPr lang="en-US" dirty="0">
                <a:latin typeface="Calibri"/>
              </a:rPr>
              <a:t>CENA-2026, 1st China-Europe Neutrino Astronomy summer school - Chengdu 14-23/09/2026</a:t>
            </a:r>
          </a:p>
        </p:txBody>
      </p:sp>
      <p:sp>
        <p:nvSpPr>
          <p:cNvPr id="4" name="Slide Number Placeholder 3"/>
          <p:cNvSpPr>
            <a:spLocks noGrp="1"/>
          </p:cNvSpPr>
          <p:nvPr>
            <p:ph type="sldNum" sz="quarter" idx="4"/>
          </p:nvPr>
        </p:nvSpPr>
        <p:spPr>
          <a:xfrm>
            <a:off x="8280400" y="6618796"/>
            <a:ext cx="719138" cy="255651"/>
          </a:xfrm>
        </p:spPr>
        <p:txBody>
          <a:bodyPr/>
          <a:lstStyle/>
          <a:p>
            <a:pPr>
              <a:defRPr/>
            </a:pPr>
            <a:fld id="{9C5024F5-C276-4685-B2C7-75DCE0ADC696}" type="slidenum">
              <a:rPr lang="en-US" smtClean="0">
                <a:latin typeface="Calibri"/>
              </a:rPr>
              <a:pPr>
                <a:defRPr/>
              </a:pPr>
              <a:t>31</a:t>
            </a:fld>
            <a:endParaRPr lang="en-US">
              <a:latin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le 1"/>
          <p:cNvSpPr>
            <a:spLocks noGrp="1"/>
          </p:cNvSpPr>
          <p:nvPr>
            <p:ph type="title" idx="4294967295"/>
          </p:nvPr>
        </p:nvSpPr>
        <p:spPr/>
        <p:txBody>
          <a:bodyPr/>
          <a:lstStyle/>
          <a:p>
            <a:r>
              <a:rPr lang="it-IT"/>
              <a:t>ANTARES and Optical Beacon System (2)</a:t>
            </a:r>
          </a:p>
        </p:txBody>
      </p:sp>
      <p:pic>
        <p:nvPicPr>
          <p:cNvPr id="200714" name="Picture 2"/>
          <p:cNvPicPr>
            <a:picLocks noChangeAspect="1" noChangeArrowheads="1"/>
          </p:cNvPicPr>
          <p:nvPr/>
        </p:nvPicPr>
        <p:blipFill>
          <a:blip r:embed="rId3"/>
          <a:srcRect/>
          <a:stretch>
            <a:fillRect/>
          </a:stretch>
        </p:blipFill>
        <p:spPr bwMode="auto">
          <a:xfrm>
            <a:off x="762000" y="635000"/>
            <a:ext cx="7620000" cy="3302000"/>
          </a:xfrm>
          <a:prstGeom prst="rect">
            <a:avLst/>
          </a:prstGeom>
          <a:noFill/>
          <a:ln w="9525">
            <a:noFill/>
            <a:miter lim="800000"/>
            <a:headEnd/>
            <a:tailEnd/>
          </a:ln>
        </p:spPr>
      </p:pic>
      <p:sp>
        <p:nvSpPr>
          <p:cNvPr id="200715" name="Text Box 11"/>
          <p:cNvSpPr txBox="1">
            <a:spLocks noChangeArrowheads="1"/>
          </p:cNvSpPr>
          <p:nvPr/>
        </p:nvSpPr>
        <p:spPr bwMode="auto">
          <a:xfrm>
            <a:off x="6443663" y="1069975"/>
            <a:ext cx="1608137" cy="366713"/>
          </a:xfrm>
          <a:prstGeom prst="rect">
            <a:avLst/>
          </a:prstGeom>
          <a:noFill/>
          <a:ln w="9525">
            <a:noFill/>
            <a:miter lim="800000"/>
            <a:headEnd/>
            <a:tailEnd/>
          </a:ln>
        </p:spPr>
        <p:txBody>
          <a:bodyPr>
            <a:prstTxWarp prst="textNoShape">
              <a:avLst/>
            </a:prstTxWarp>
            <a:spAutoFit/>
          </a:bodyPr>
          <a:lstStyle/>
          <a:p>
            <a:pPr fontAlgn="base">
              <a:spcBef>
                <a:spcPct val="50000"/>
              </a:spcBef>
              <a:spcAft>
                <a:spcPct val="0"/>
              </a:spcAft>
            </a:pPr>
            <a:r>
              <a:rPr lang="en-US">
                <a:solidFill>
                  <a:srgbClr val="49B937"/>
                </a:solidFill>
                <a:latin typeface="Arial" charset="0"/>
                <a:ea typeface="ＭＳ Ｐゴシック" charset="-128"/>
                <a:cs typeface="ＭＳ Ｐゴシック" charset="-128"/>
              </a:rPr>
              <a:t>Laser - OB </a:t>
            </a:r>
          </a:p>
        </p:txBody>
      </p:sp>
      <p:sp>
        <p:nvSpPr>
          <p:cNvPr id="200716" name="Line 12"/>
          <p:cNvSpPr>
            <a:spLocks noChangeShapeType="1"/>
          </p:cNvSpPr>
          <p:nvPr/>
        </p:nvSpPr>
        <p:spPr bwMode="auto">
          <a:xfrm flipH="1" flipV="1">
            <a:off x="5613400" y="1258888"/>
            <a:ext cx="830263" cy="0"/>
          </a:xfrm>
          <a:prstGeom prst="line">
            <a:avLst/>
          </a:prstGeom>
          <a:noFill/>
          <a:ln w="9525">
            <a:solidFill>
              <a:srgbClr val="49B937"/>
            </a:solidFill>
            <a:round/>
            <a:headEnd/>
            <a:tailEnd type="triangle" w="med" len="med"/>
          </a:ln>
        </p:spPr>
        <p:txBody>
          <a:bodyPr wrap="none" anchor="ctr">
            <a:prstTxWarp prst="textNoShape">
              <a:avLst/>
            </a:prstTxWarp>
          </a:bodyPr>
          <a:lstStyle/>
          <a:p>
            <a:pPr fontAlgn="base">
              <a:spcBef>
                <a:spcPct val="0"/>
              </a:spcBef>
              <a:spcAft>
                <a:spcPct val="0"/>
              </a:spcAft>
            </a:pPr>
            <a:endParaRPr lang="en-US">
              <a:solidFill>
                <a:prstClr val="black"/>
              </a:solidFill>
              <a:latin typeface="Arial" charset="0"/>
              <a:ea typeface="ＭＳ Ｐゴシック" charset="-128"/>
              <a:cs typeface="ＭＳ Ｐゴシック" charset="-128"/>
            </a:endParaRPr>
          </a:p>
        </p:txBody>
      </p:sp>
      <p:sp>
        <p:nvSpPr>
          <p:cNvPr id="200717" name="Rectangle 13"/>
          <p:cNvSpPr>
            <a:spLocks noChangeArrowheads="1"/>
          </p:cNvSpPr>
          <p:nvPr/>
        </p:nvSpPr>
        <p:spPr bwMode="auto">
          <a:xfrm>
            <a:off x="1816100" y="727075"/>
            <a:ext cx="6240463" cy="336550"/>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600">
                <a:solidFill>
                  <a:prstClr val="black"/>
                </a:solidFill>
                <a:latin typeface="Calibri" charset="0"/>
                <a:ea typeface="ＭＳ Ｐゴシック" charset="-128"/>
                <a:cs typeface="ＭＳ Ｐゴシック" charset="-128"/>
              </a:rPr>
              <a:t>ANTARES Optical beacons light spectra, maximum normalized to the unit.</a:t>
            </a:r>
          </a:p>
        </p:txBody>
      </p:sp>
      <p:sp>
        <p:nvSpPr>
          <p:cNvPr id="200719" name="Text Box 15"/>
          <p:cNvSpPr txBox="1">
            <a:spLocks noChangeArrowheads="1"/>
          </p:cNvSpPr>
          <p:nvPr/>
        </p:nvSpPr>
        <p:spPr bwMode="auto">
          <a:xfrm>
            <a:off x="393700" y="3937000"/>
            <a:ext cx="8605838" cy="2563813"/>
          </a:xfrm>
          <a:prstGeom prst="rect">
            <a:avLst/>
          </a:prstGeom>
          <a:noFill/>
          <a:ln w="9525">
            <a:noFill/>
            <a:miter lim="800000"/>
            <a:headEnd/>
            <a:tailEnd/>
          </a:ln>
        </p:spPr>
        <p:txBody>
          <a:bodyPr>
            <a:prstTxWarp prst="textNoShape">
              <a:avLst/>
            </a:prstTxWarp>
            <a:spAutoFit/>
          </a:bodyPr>
          <a:lstStyle/>
          <a:p>
            <a:pPr fontAlgn="base">
              <a:spcBef>
                <a:spcPct val="0"/>
              </a:spcBef>
              <a:spcAft>
                <a:spcPct val="0"/>
              </a:spcAft>
            </a:pPr>
            <a:r>
              <a:rPr lang="en-US" dirty="0">
                <a:solidFill>
                  <a:prstClr val="black"/>
                </a:solidFill>
                <a:latin typeface="Arial" charset="0"/>
                <a:ea typeface="ＭＳ Ｐゴシック" charset="-128"/>
                <a:cs typeface="ＭＳ Ｐゴシック" charset="-128"/>
              </a:rPr>
              <a:t>This system made by Sources and Detectors placed at several distances allows ANTARES to evaluate the “</a:t>
            </a:r>
            <a:r>
              <a:rPr lang="en-US" b="1" dirty="0">
                <a:solidFill>
                  <a:srgbClr val="C00000"/>
                </a:solidFill>
                <a:latin typeface="Arial" charset="0"/>
                <a:ea typeface="ＭＳ Ｐゴシック" charset="-128"/>
                <a:cs typeface="ＭＳ Ｐゴシック" charset="-128"/>
              </a:rPr>
              <a:t>Transmission length” </a:t>
            </a:r>
            <a:r>
              <a:rPr lang="en-US" b="1" i="1" dirty="0">
                <a:solidFill>
                  <a:srgbClr val="C00000"/>
                </a:solidFill>
                <a:latin typeface="Arial" charset="0"/>
                <a:ea typeface="ＭＳ Ｐゴシック" charset="-128"/>
                <a:cs typeface="ＭＳ Ｐゴシック" charset="-128"/>
              </a:rPr>
              <a:t>L</a:t>
            </a:r>
            <a:r>
              <a:rPr lang="en-US" b="1" i="1" baseline="-25000" dirty="0">
                <a:solidFill>
                  <a:srgbClr val="C00000"/>
                </a:solidFill>
                <a:latin typeface="Symbol" charset="2"/>
                <a:ea typeface="ＭＳ Ｐゴシック" charset="-128"/>
                <a:cs typeface="ＭＳ Ｐゴシック" charset="-128"/>
                <a:sym typeface="Symbol" charset="2"/>
              </a:rPr>
              <a:t></a:t>
            </a:r>
            <a:r>
              <a:rPr lang="en-US" b="1" i="1" dirty="0">
                <a:solidFill>
                  <a:srgbClr val="C00000"/>
                </a:solidFill>
                <a:latin typeface="Arial" charset="0"/>
                <a:ea typeface="ＭＳ Ｐゴシック" charset="-128"/>
                <a:cs typeface="ＭＳ Ｐゴシック" charset="-128"/>
              </a:rPr>
              <a:t>(</a:t>
            </a:r>
            <a:r>
              <a:rPr lang="en-US" b="1" i="1" dirty="0">
                <a:solidFill>
                  <a:srgbClr val="C00000"/>
                </a:solidFill>
                <a:latin typeface="Symbol" charset="2"/>
                <a:ea typeface="ＭＳ Ｐゴシック" charset="-128"/>
                <a:cs typeface="ＭＳ Ｐゴシック" charset="-128"/>
                <a:sym typeface="Symbol" charset="2"/>
              </a:rPr>
              <a:t></a:t>
            </a:r>
            <a:r>
              <a:rPr lang="en-US" b="1" i="1" dirty="0">
                <a:solidFill>
                  <a:srgbClr val="C00000"/>
                </a:solidFill>
                <a:latin typeface="Arial" charset="0"/>
                <a:ea typeface="ＭＳ Ｐゴシック" charset="-128"/>
                <a:cs typeface="ＭＳ Ｐゴシック" charset="-128"/>
              </a:rPr>
              <a:t>)</a:t>
            </a:r>
            <a:r>
              <a:rPr lang="en-US" dirty="0">
                <a:solidFill>
                  <a:prstClr val="black"/>
                </a:solidFill>
                <a:latin typeface="Arial" charset="0"/>
                <a:ea typeface="ＭＳ Ｐゴシック" charset="-128"/>
                <a:cs typeface="ＭＳ Ｐゴシック" charset="-128"/>
              </a:rPr>
              <a:t>. </a:t>
            </a:r>
          </a:p>
          <a:p>
            <a:pPr fontAlgn="base">
              <a:spcBef>
                <a:spcPct val="0"/>
              </a:spcBef>
              <a:spcAft>
                <a:spcPct val="0"/>
              </a:spcAft>
            </a:pPr>
            <a:endParaRPr lang="en-US" dirty="0">
              <a:solidFill>
                <a:prstClr val="black"/>
              </a:solidFill>
              <a:latin typeface="Arial" charset="0"/>
              <a:ea typeface="ＭＳ Ｐゴシック" charset="-128"/>
              <a:cs typeface="ＭＳ Ｐゴシック" charset="-128"/>
            </a:endParaRPr>
          </a:p>
          <a:p>
            <a:pPr fontAlgn="base">
              <a:spcBef>
                <a:spcPct val="0"/>
              </a:spcBef>
              <a:spcAft>
                <a:spcPct val="0"/>
              </a:spcAft>
            </a:pPr>
            <a:endParaRPr lang="en-US" dirty="0">
              <a:solidFill>
                <a:prstClr val="black"/>
              </a:solidFill>
              <a:latin typeface="Arial" charset="0"/>
              <a:ea typeface="ＭＳ Ｐゴシック" charset="-128"/>
              <a:cs typeface="ＭＳ Ｐゴシック" charset="-128"/>
            </a:endParaRPr>
          </a:p>
          <a:p>
            <a:pPr fontAlgn="base">
              <a:spcBef>
                <a:spcPct val="0"/>
              </a:spcBef>
              <a:spcAft>
                <a:spcPct val="0"/>
              </a:spcAft>
            </a:pPr>
            <a:endParaRPr lang="en-US" dirty="0">
              <a:solidFill>
                <a:prstClr val="black"/>
              </a:solidFill>
              <a:latin typeface="Arial" charset="0"/>
              <a:ea typeface="ＭＳ Ｐゴシック" charset="-128"/>
              <a:cs typeface="ＭＳ Ｐゴシック" charset="-128"/>
            </a:endParaRPr>
          </a:p>
          <a:p>
            <a:pPr fontAlgn="base">
              <a:spcBef>
                <a:spcPct val="0"/>
              </a:spcBef>
              <a:spcAft>
                <a:spcPct val="0"/>
              </a:spcAft>
            </a:pPr>
            <a:r>
              <a:rPr lang="en-US" b="1" dirty="0">
                <a:solidFill>
                  <a:srgbClr val="C00000"/>
                </a:solidFill>
                <a:latin typeface="Arial" charset="0"/>
                <a:ea typeface="ＭＳ Ｐゴシック" charset="-128"/>
                <a:cs typeface="ＭＳ Ｐゴシック" charset="-128"/>
              </a:rPr>
              <a:t>where </a:t>
            </a:r>
            <a:r>
              <a:rPr lang="en-US" b="1" dirty="0">
                <a:solidFill>
                  <a:srgbClr val="C00000"/>
                </a:solidFill>
                <a:latin typeface="Symbol" charset="2"/>
                <a:ea typeface="ＭＳ Ｐゴシック" charset="-128"/>
                <a:cs typeface="ＭＳ Ｐゴシック" charset="-128"/>
                <a:sym typeface="Symbol" charset="2"/>
              </a:rPr>
              <a:t></a:t>
            </a:r>
            <a:r>
              <a:rPr lang="en-US" b="1" dirty="0">
                <a:solidFill>
                  <a:srgbClr val="C00000"/>
                </a:solidFill>
                <a:latin typeface="Arial" charset="0"/>
                <a:ea typeface="ＭＳ Ｐゴシック" charset="-128"/>
                <a:cs typeface="ＭＳ Ｐゴシック" charset="-128"/>
              </a:rPr>
              <a:t> represent the fraction of diffusions due to Rayleigh scattering and 1-</a:t>
            </a:r>
            <a:r>
              <a:rPr lang="en-US" b="1" dirty="0">
                <a:solidFill>
                  <a:srgbClr val="C00000"/>
                </a:solidFill>
                <a:latin typeface="Symbol" charset="2"/>
                <a:ea typeface="ＭＳ Ｐゴシック" charset="-128"/>
                <a:cs typeface="ＭＳ Ｐゴシック" charset="-128"/>
                <a:sym typeface="Symbol" charset="2"/>
              </a:rPr>
              <a:t></a:t>
            </a:r>
            <a:r>
              <a:rPr lang="en-US" b="1" dirty="0">
                <a:solidFill>
                  <a:srgbClr val="C00000"/>
                </a:solidFill>
                <a:latin typeface="Arial" charset="0"/>
                <a:ea typeface="ＭＳ Ｐゴシック" charset="-128"/>
                <a:cs typeface="ＭＳ Ｐゴシック" charset="-128"/>
              </a:rPr>
              <a:t>accounts for the contribution of Mie scattering</a:t>
            </a:r>
            <a:r>
              <a:rPr lang="en-US" dirty="0">
                <a:solidFill>
                  <a:prstClr val="black"/>
                </a:solidFill>
                <a:latin typeface="Arial" charset="0"/>
                <a:ea typeface="ＭＳ Ｐゴシック" charset="-128"/>
                <a:cs typeface="ＭＳ Ｐゴシック" charset="-128"/>
              </a:rPr>
              <a:t>.  The value assumed by ANTARES for &lt;</a:t>
            </a:r>
            <a:r>
              <a:rPr lang="en-US" dirty="0" err="1">
                <a:solidFill>
                  <a:prstClr val="black"/>
                </a:solidFill>
                <a:latin typeface="Arial" charset="0"/>
                <a:ea typeface="ＭＳ Ｐゴシック" charset="-128"/>
                <a:cs typeface="ＭＳ Ｐゴシック" charset="-128"/>
              </a:rPr>
              <a:t>cos</a:t>
            </a:r>
            <a:r>
              <a:rPr lang="en-US" dirty="0">
                <a:solidFill>
                  <a:prstClr val="black"/>
                </a:solidFill>
                <a:latin typeface="Symbol" charset="2"/>
                <a:ea typeface="ＭＳ Ｐゴシック" charset="-128"/>
                <a:cs typeface="ＭＳ Ｐゴシック" charset="-128"/>
                <a:sym typeface="Symbol" charset="2"/>
              </a:rPr>
              <a:t></a:t>
            </a:r>
            <a:r>
              <a:rPr lang="en-US" dirty="0">
                <a:solidFill>
                  <a:prstClr val="black"/>
                </a:solidFill>
                <a:latin typeface="Arial" charset="0"/>
                <a:ea typeface="ＭＳ Ｐゴシック" charset="-128"/>
                <a:cs typeface="ＭＳ Ｐゴシック" charset="-128"/>
              </a:rPr>
              <a:t>&gt;=0.924 comes from </a:t>
            </a:r>
            <a:r>
              <a:rPr lang="en-US" sz="1600" dirty="0">
                <a:solidFill>
                  <a:srgbClr val="0000FF"/>
                </a:solidFill>
                <a:latin typeface="Arial" charset="0"/>
                <a:ea typeface="ＭＳ Ｐゴシック" charset="-128"/>
                <a:cs typeface="ＭＳ Ｐゴシック" charset="-128"/>
              </a:rPr>
              <a:t>A. Morel, H. </a:t>
            </a:r>
            <a:r>
              <a:rPr lang="en-US" sz="1600" dirty="0" err="1">
                <a:solidFill>
                  <a:srgbClr val="0000FF"/>
                </a:solidFill>
                <a:latin typeface="Arial" charset="0"/>
                <a:ea typeface="ＭＳ Ｐゴシック" charset="-128"/>
                <a:cs typeface="ＭＳ Ｐゴシック" charset="-128"/>
              </a:rPr>
              <a:t>Loisel</a:t>
            </a:r>
            <a:r>
              <a:rPr lang="en-US" sz="1600" dirty="0">
                <a:solidFill>
                  <a:srgbClr val="0000FF"/>
                </a:solidFill>
                <a:latin typeface="Arial" charset="0"/>
                <a:ea typeface="ＭＳ Ｐゴシック" charset="-128"/>
                <a:cs typeface="ＭＳ Ｐゴシック" charset="-128"/>
              </a:rPr>
              <a:t>, Applied Optics 37 (1998) 4765 </a:t>
            </a:r>
            <a:r>
              <a:rPr lang="en-US" dirty="0">
                <a:solidFill>
                  <a:prstClr val="black"/>
                </a:solidFill>
                <a:latin typeface="Arial" charset="0"/>
                <a:ea typeface="ＭＳ Ｐゴシック" charset="-128"/>
                <a:cs typeface="ＭＳ Ｐゴシック" charset="-128"/>
              </a:rPr>
              <a:t>and is valid for an average amount and size of sediments in the water.</a:t>
            </a:r>
            <a:endParaRPr lang="en-US" sz="1600" dirty="0">
              <a:solidFill>
                <a:srgbClr val="0000FF"/>
              </a:solidFill>
              <a:latin typeface="Arial" charset="0"/>
              <a:ea typeface="ＭＳ Ｐゴシック" charset="-128"/>
              <a:cs typeface="ＭＳ Ｐゴシック" charset="-128"/>
            </a:endParaRPr>
          </a:p>
        </p:txBody>
      </p:sp>
      <p:graphicFrame>
        <p:nvGraphicFramePr>
          <p:cNvPr id="200720" name="Object 16"/>
          <p:cNvGraphicFramePr>
            <a:graphicFrameLocks noChangeAspect="1"/>
          </p:cNvGraphicFramePr>
          <p:nvPr/>
        </p:nvGraphicFramePr>
        <p:xfrm>
          <a:off x="1528763" y="4572000"/>
          <a:ext cx="6186487" cy="698500"/>
        </p:xfrm>
        <a:graphic>
          <a:graphicData uri="http://schemas.openxmlformats.org/presentationml/2006/ole">
            <mc:AlternateContent xmlns:mc="http://schemas.openxmlformats.org/markup-compatibility/2006">
              <mc:Choice xmlns:v="urn:schemas-microsoft-com:vml" Requires="v">
                <p:oleObj name="Equation" r:id="rId4" imgW="3822700" imgH="431800" progId="Equation.3">
                  <p:embed/>
                </p:oleObj>
              </mc:Choice>
              <mc:Fallback>
                <p:oleObj name="Equation" r:id="rId4" imgW="38227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8763" y="4572000"/>
                        <a:ext cx="6186487" cy="6985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 name="Date Placeholder 1"/>
          <p:cNvSpPr>
            <a:spLocks noGrp="1"/>
          </p:cNvSpPr>
          <p:nvPr>
            <p:ph type="dt" sz="half" idx="2"/>
          </p:nvPr>
        </p:nvSpPr>
        <p:spPr>
          <a:xfrm>
            <a:off x="133350" y="6643180"/>
            <a:ext cx="2278063" cy="219075"/>
          </a:xfrm>
        </p:spPr>
        <p:txBody>
          <a:bodyPr/>
          <a:lstStyle/>
          <a:p>
            <a:pPr>
              <a:defRPr/>
            </a:pPr>
            <a:r>
              <a:rPr lang="it-IT" dirty="0">
                <a:latin typeface="Calibri"/>
              </a:rPr>
              <a:t>Antonio Capone</a:t>
            </a:r>
            <a:endParaRPr lang="en-US" dirty="0">
              <a:latin typeface="Calibri"/>
            </a:endParaRPr>
          </a:p>
        </p:txBody>
      </p:sp>
      <p:sp>
        <p:nvSpPr>
          <p:cNvPr id="3" name="Footer Placeholder 2"/>
          <p:cNvSpPr>
            <a:spLocks noGrp="1"/>
          </p:cNvSpPr>
          <p:nvPr>
            <p:ph type="ftr" sz="quarter" idx="3"/>
          </p:nvPr>
        </p:nvSpPr>
        <p:spPr>
          <a:xfrm>
            <a:off x="2011680" y="6643180"/>
            <a:ext cx="5771833" cy="219075"/>
          </a:xfrm>
        </p:spPr>
        <p:txBody>
          <a:bodyPr/>
          <a:lstStyle/>
          <a:p>
            <a:pPr algn="ctr">
              <a:defRPr/>
            </a:pPr>
            <a:r>
              <a:rPr lang="en-US" dirty="0">
                <a:latin typeface="Calibri"/>
              </a:rPr>
              <a:t>CENA-2026, 1st China-Europe Neutrino Astronomy summer school - Chengdu 14-23/09/2026</a:t>
            </a:r>
          </a:p>
        </p:txBody>
      </p:sp>
      <p:sp>
        <p:nvSpPr>
          <p:cNvPr id="4" name="Slide Number Placeholder 3"/>
          <p:cNvSpPr>
            <a:spLocks noGrp="1"/>
          </p:cNvSpPr>
          <p:nvPr>
            <p:ph type="sldNum" sz="quarter" idx="4"/>
          </p:nvPr>
        </p:nvSpPr>
        <p:spPr>
          <a:xfrm>
            <a:off x="8280400" y="6630988"/>
            <a:ext cx="719138" cy="219075"/>
          </a:xfrm>
        </p:spPr>
        <p:txBody>
          <a:bodyPr/>
          <a:lstStyle/>
          <a:p>
            <a:pPr>
              <a:defRPr/>
            </a:pPr>
            <a:fld id="{9C5024F5-C276-4685-B2C7-75DCE0ADC696}" type="slidenum">
              <a:rPr lang="en-US" smtClean="0">
                <a:latin typeface="Calibri"/>
              </a:rPr>
              <a:pPr>
                <a:defRPr/>
              </a:pPr>
              <a:t>32</a:t>
            </a:fld>
            <a:endParaRPr lang="en-US" dirty="0">
              <a:latin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itle 1"/>
          <p:cNvSpPr>
            <a:spLocks noGrp="1"/>
          </p:cNvSpPr>
          <p:nvPr>
            <p:ph type="title" idx="4294967295"/>
          </p:nvPr>
        </p:nvSpPr>
        <p:spPr/>
        <p:txBody>
          <a:bodyPr/>
          <a:lstStyle/>
          <a:p>
            <a:r>
              <a:rPr lang="it-IT" sz="3200" dirty="0"/>
              <a:t>ANTARES: </a:t>
            </a:r>
            <a:r>
              <a:rPr lang="it-IT" sz="3200" dirty="0" err="1"/>
              <a:t>how</a:t>
            </a:r>
            <a:r>
              <a:rPr lang="it-IT" sz="3200" dirty="0"/>
              <a:t> </a:t>
            </a:r>
            <a:r>
              <a:rPr lang="en-US" sz="3200" i="1" dirty="0" err="1"/>
              <a:t>L</a:t>
            </a:r>
            <a:r>
              <a:rPr lang="en-US" sz="3200" i="1" baseline="-25000" dirty="0" err="1">
                <a:latin typeface="Symbol" charset="2"/>
                <a:cs typeface="Symbol" charset="2"/>
              </a:rPr>
              <a:t>b</a:t>
            </a:r>
            <a:r>
              <a:rPr lang="en-US" sz="3200" i="1" baseline="-25000" dirty="0">
                <a:latin typeface="Symbol" charset="2"/>
                <a:cs typeface="Symbol" charset="2"/>
              </a:rPr>
              <a:t> </a:t>
            </a:r>
            <a:r>
              <a:rPr lang="en-US" sz="3200" i="1" dirty="0"/>
              <a:t>(</a:t>
            </a:r>
            <a:r>
              <a:rPr lang="en-US" sz="3200" i="1" dirty="0">
                <a:latin typeface="Symbol" charset="2"/>
                <a:cs typeface="Symbol" charset="2"/>
              </a:rPr>
              <a:t>l</a:t>
            </a:r>
            <a:r>
              <a:rPr lang="en-US" sz="3200" i="1" dirty="0"/>
              <a:t>) </a:t>
            </a:r>
            <a:r>
              <a:rPr lang="en-US" sz="3200" dirty="0"/>
              <a:t>affects track reconstruction</a:t>
            </a:r>
            <a:endParaRPr lang="it-IT" sz="3200" dirty="0"/>
          </a:p>
        </p:txBody>
      </p:sp>
      <p:sp>
        <p:nvSpPr>
          <p:cNvPr id="6" name="TextBox 5"/>
          <p:cNvSpPr txBox="1"/>
          <p:nvPr/>
        </p:nvSpPr>
        <p:spPr>
          <a:xfrm>
            <a:off x="235056" y="584194"/>
            <a:ext cx="8695271" cy="2308324"/>
          </a:xfrm>
          <a:prstGeom prst="rect">
            <a:avLst/>
          </a:prstGeom>
          <a:noFill/>
        </p:spPr>
        <p:txBody>
          <a:bodyPr wrap="square" rtlCol="0">
            <a:spAutoFit/>
          </a:bodyPr>
          <a:lstStyle/>
          <a:p>
            <a:r>
              <a:rPr lang="en-US" sz="1600" dirty="0">
                <a:solidFill>
                  <a:srgbClr val="0000FF"/>
                </a:solidFill>
              </a:rPr>
              <a:t>Let's remind</a:t>
            </a:r>
          </a:p>
          <a:p>
            <a:endParaRPr lang="en-US" sz="1600" dirty="0">
              <a:solidFill>
                <a:srgbClr val="0000FF"/>
              </a:solidFill>
            </a:endParaRPr>
          </a:p>
          <a:p>
            <a:endParaRPr lang="en-US" sz="1600" dirty="0">
              <a:solidFill>
                <a:srgbClr val="0000FF"/>
              </a:solidFill>
            </a:endParaRPr>
          </a:p>
          <a:p>
            <a:r>
              <a:rPr lang="en-US" sz="1600" dirty="0">
                <a:solidFill>
                  <a:srgbClr val="0000FF"/>
                </a:solidFill>
              </a:rPr>
              <a:t>The volume scattering function, the value of </a:t>
            </a:r>
            <a:r>
              <a:rPr lang="en-US" sz="1600" b="1" dirty="0">
                <a:latin typeface="Symbol" charset="2"/>
                <a:cs typeface="Symbol" charset="2"/>
              </a:rPr>
              <a:t>h</a:t>
            </a:r>
            <a:r>
              <a:rPr lang="en-US" sz="1600" dirty="0">
                <a:solidFill>
                  <a:srgbClr val="0000FF"/>
                </a:solidFill>
              </a:rPr>
              <a:t>  (fraction of </a:t>
            </a:r>
            <a:r>
              <a:rPr lang="en-US" sz="1600" dirty="0">
                <a:solidFill>
                  <a:prstClr val="black"/>
                </a:solidFill>
                <a:latin typeface="Arial" charset="0"/>
                <a:ea typeface="ＭＳ Ｐゴシック" charset="-128"/>
                <a:cs typeface="ＭＳ Ｐゴシック" charset="-128"/>
              </a:rPr>
              <a:t>Rayleigh scattering), </a:t>
            </a:r>
            <a:r>
              <a:rPr lang="en-US" sz="1600" dirty="0">
                <a:solidFill>
                  <a:srgbClr val="0000FF"/>
                </a:solidFill>
              </a:rPr>
              <a:t>the size and amount of the particulate are unknown and variable with time/site.</a:t>
            </a:r>
          </a:p>
          <a:p>
            <a:r>
              <a:rPr lang="en-US" sz="1600" dirty="0"/>
              <a:t>In order to study the effect of the water model in track reconstruction ANTARES has simulated (by MC) five water models: three water models with the same </a:t>
            </a:r>
            <a:r>
              <a:rPr lang="en-US" sz="1600" b="1" dirty="0">
                <a:latin typeface="Symbol" charset="2"/>
                <a:cs typeface="Symbol" charset="2"/>
              </a:rPr>
              <a:t>h</a:t>
            </a:r>
            <a:r>
              <a:rPr lang="en-US" sz="1600" dirty="0"/>
              <a:t> value and different scattering spectra for a given absorption length, and in addition two models with different </a:t>
            </a:r>
            <a:r>
              <a:rPr lang="en-US" sz="1600" b="1" dirty="0">
                <a:latin typeface="Symbol" charset="2"/>
                <a:cs typeface="Symbol" charset="2"/>
              </a:rPr>
              <a:t>h</a:t>
            </a:r>
            <a:r>
              <a:rPr lang="en-US" sz="1600" dirty="0"/>
              <a:t> values were computed in such a way that three models will have the same effective scattering length at 470nm.</a:t>
            </a:r>
            <a:endParaRPr lang="en-US" sz="1600" dirty="0">
              <a:solidFill>
                <a:srgbClr val="0000FF"/>
              </a:solidFill>
            </a:endParaRPr>
          </a:p>
        </p:txBody>
      </p:sp>
      <p:graphicFrame>
        <p:nvGraphicFramePr>
          <p:cNvPr id="13" name="Object 16"/>
          <p:cNvGraphicFramePr>
            <a:graphicFrameLocks noChangeAspect="1"/>
          </p:cNvGraphicFramePr>
          <p:nvPr>
            <p:extLst>
              <p:ext uri="{D42A27DB-BD31-4B8C-83A1-F6EECF244321}">
                <p14:modId xmlns:p14="http://schemas.microsoft.com/office/powerpoint/2010/main" val="3628302797"/>
              </p:ext>
            </p:extLst>
          </p:nvPr>
        </p:nvGraphicFramePr>
        <p:xfrm>
          <a:off x="1467485" y="585026"/>
          <a:ext cx="6227763" cy="719137"/>
        </p:xfrm>
        <a:graphic>
          <a:graphicData uri="http://schemas.openxmlformats.org/presentationml/2006/ole">
            <mc:AlternateContent xmlns:mc="http://schemas.openxmlformats.org/markup-compatibility/2006">
              <mc:Choice xmlns:v="urn:schemas-microsoft-com:vml" Requires="v">
                <p:oleObj name="Equation" r:id="rId3" imgW="3848100" imgH="444500" progId="Equation.3">
                  <p:embed/>
                </p:oleObj>
              </mc:Choice>
              <mc:Fallback>
                <p:oleObj name="Equation" r:id="rId3" imgW="3848100" imgH="444500" progId="Equation.3">
                  <p:embed/>
                  <p:pic>
                    <p:nvPicPr>
                      <p:cNvPr id="0" name=""/>
                      <p:cNvPicPr>
                        <a:picLocks noChangeAspect="1" noChangeArrowheads="1"/>
                      </p:cNvPicPr>
                      <p:nvPr/>
                    </p:nvPicPr>
                    <p:blipFill>
                      <a:blip r:embed="rId4"/>
                      <a:srcRect/>
                      <a:stretch>
                        <a:fillRect/>
                      </a:stretch>
                    </p:blipFill>
                    <p:spPr bwMode="auto">
                      <a:xfrm>
                        <a:off x="1467485" y="585026"/>
                        <a:ext cx="6227763" cy="71913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6312" y="2964907"/>
            <a:ext cx="6763982" cy="330200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6"/>
          <p:cNvSpPr/>
          <p:nvPr/>
        </p:nvSpPr>
        <p:spPr>
          <a:xfrm>
            <a:off x="321732" y="6199201"/>
            <a:ext cx="6529452" cy="338554"/>
          </a:xfrm>
          <a:prstGeom prst="rect">
            <a:avLst/>
          </a:prstGeom>
        </p:spPr>
        <p:txBody>
          <a:bodyPr wrap="none">
            <a:spAutoFit/>
          </a:bodyPr>
          <a:lstStyle/>
          <a:p>
            <a:r>
              <a:rPr lang="en-US" sz="1600" dirty="0"/>
              <a:t>Models with lower effective scattering do not agree with experimental data.</a:t>
            </a:r>
          </a:p>
        </p:txBody>
      </p:sp>
      <p:sp>
        <p:nvSpPr>
          <p:cNvPr id="2" name="Date Placeholder 1"/>
          <p:cNvSpPr>
            <a:spLocks noGrp="1"/>
          </p:cNvSpPr>
          <p:nvPr>
            <p:ph type="dt" sz="half" idx="2"/>
          </p:nvPr>
        </p:nvSpPr>
        <p:spPr>
          <a:xfrm>
            <a:off x="133350" y="6630988"/>
            <a:ext cx="2278063" cy="219075"/>
          </a:xfrm>
        </p:spPr>
        <p:txBody>
          <a:bodyPr/>
          <a:lstStyle/>
          <a:p>
            <a:pPr>
              <a:defRPr/>
            </a:pPr>
            <a:r>
              <a:rPr lang="it-IT">
                <a:latin typeface="Calibri"/>
              </a:rPr>
              <a:t>Antonio Capone</a:t>
            </a:r>
            <a:endParaRPr lang="en-US" dirty="0">
              <a:latin typeface="Calibri"/>
            </a:endParaRPr>
          </a:p>
        </p:txBody>
      </p:sp>
      <p:sp>
        <p:nvSpPr>
          <p:cNvPr id="3" name="Footer Placeholder 2"/>
          <p:cNvSpPr>
            <a:spLocks noGrp="1"/>
          </p:cNvSpPr>
          <p:nvPr>
            <p:ph type="ftr" sz="quarter" idx="3"/>
          </p:nvPr>
        </p:nvSpPr>
        <p:spPr>
          <a:xfrm>
            <a:off x="1706880" y="6630988"/>
            <a:ext cx="5723065" cy="243840"/>
          </a:xfrm>
        </p:spPr>
        <p:txBody>
          <a:bodyPr/>
          <a:lstStyle/>
          <a:p>
            <a:pPr>
              <a:defRPr/>
            </a:pPr>
            <a:r>
              <a:rPr lang="en-US" dirty="0">
                <a:latin typeface="Calibri"/>
              </a:rPr>
              <a:t>CENA-2026, 1st China-Europe Neutrino Astronomy summer school - Chengdu 14-23/09/2026</a:t>
            </a:r>
          </a:p>
        </p:txBody>
      </p:sp>
      <p:sp>
        <p:nvSpPr>
          <p:cNvPr id="4" name="Slide Number Placeholder 3"/>
          <p:cNvSpPr>
            <a:spLocks noGrp="1"/>
          </p:cNvSpPr>
          <p:nvPr>
            <p:ph type="sldNum" sz="quarter" idx="4"/>
          </p:nvPr>
        </p:nvSpPr>
        <p:spPr>
          <a:xfrm>
            <a:off x="8280400" y="6630988"/>
            <a:ext cx="719138" cy="219075"/>
          </a:xfrm>
        </p:spPr>
        <p:txBody>
          <a:bodyPr/>
          <a:lstStyle/>
          <a:p>
            <a:pPr>
              <a:defRPr/>
            </a:pPr>
            <a:fld id="{9C5024F5-C276-4685-B2C7-75DCE0ADC696}" type="slidenum">
              <a:rPr lang="en-US" smtClean="0">
                <a:latin typeface="Calibri"/>
              </a:rPr>
              <a:pPr>
                <a:defRPr/>
              </a:pPr>
              <a:t>33</a:t>
            </a:fld>
            <a:endParaRPr lang="en-US">
              <a:latin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5"/>
          <p:cNvSpPr>
            <a:spLocks noGrp="1"/>
          </p:cNvSpPr>
          <p:nvPr>
            <p:ph type="sldNum" sz="quarter" idx="12"/>
          </p:nvPr>
        </p:nvSpPr>
        <p:spPr>
          <a:xfrm>
            <a:off x="8636000" y="6565900"/>
            <a:ext cx="406400" cy="292100"/>
          </a:xfrm>
          <a:noFill/>
          <a:ln>
            <a:noFill/>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ctr" anchorCtr="0" compatLnSpc="1">
            <a:prstTxWarp prst="textNoShape">
              <a:avLst/>
            </a:prstTxWarp>
          </a:bodyPr>
          <a:lstStyle/>
          <a:p>
            <a:pPr algn="l"/>
            <a:fld id="{F56F5410-740E-DD44-9902-0FFB5A636F8D}" type="slidenum">
              <a:rPr lang="en-GB" sz="1100" b="1">
                <a:solidFill>
                  <a:srgbClr val="000090"/>
                </a:solidFill>
              </a:rPr>
              <a:pPr algn="l"/>
              <a:t>34</a:t>
            </a:fld>
            <a:endParaRPr lang="en-GB" sz="1100" b="1" dirty="0">
              <a:solidFill>
                <a:srgbClr val="000090"/>
              </a:solidFill>
            </a:endParaRPr>
          </a:p>
        </p:txBody>
      </p:sp>
      <p:sp>
        <p:nvSpPr>
          <p:cNvPr id="210947" name="Rectangle 3"/>
          <p:cNvSpPr>
            <a:spLocks noGrp="1" noChangeArrowheads="1"/>
          </p:cNvSpPr>
          <p:nvPr>
            <p:ph type="title"/>
          </p:nvPr>
        </p:nvSpPr>
        <p:spPr>
          <a:xfrm>
            <a:off x="2971800" y="685800"/>
            <a:ext cx="6248400" cy="381000"/>
          </a:xfrm>
        </p:spPr>
        <p:txBody>
          <a:bodyPr/>
          <a:lstStyle/>
          <a:p>
            <a:pPr algn="r" eaLnBrk="1" hangingPunct="1">
              <a:defRPr/>
            </a:pPr>
            <a:r>
              <a:rPr lang="en-US" sz="2800" b="1">
                <a:solidFill>
                  <a:schemeClr val="tx1"/>
                </a:solidFill>
                <a:latin typeface="Arial" charset="0"/>
                <a:cs typeface="+mj-cs"/>
              </a:rPr>
              <a:t>Polar ice optical properties</a:t>
            </a:r>
            <a:endParaRPr lang="en-GB" sz="2800" b="1">
              <a:latin typeface="Arial" charset="0"/>
              <a:cs typeface="+mj-cs"/>
            </a:endParaRPr>
          </a:p>
        </p:txBody>
      </p:sp>
      <p:grpSp>
        <p:nvGrpSpPr>
          <p:cNvPr id="11268" name="Group 4"/>
          <p:cNvGrpSpPr>
            <a:grpSpLocks/>
          </p:cNvGrpSpPr>
          <p:nvPr/>
        </p:nvGrpSpPr>
        <p:grpSpPr bwMode="auto">
          <a:xfrm>
            <a:off x="1271588" y="5334000"/>
            <a:ext cx="7567613" cy="1204913"/>
            <a:chOff x="801" y="3552"/>
            <a:chExt cx="4767" cy="759"/>
          </a:xfrm>
        </p:grpSpPr>
        <p:sp>
          <p:nvSpPr>
            <p:cNvPr id="210949" name="Text Box 5"/>
            <p:cNvSpPr txBox="1">
              <a:spLocks noChangeArrowheads="1"/>
            </p:cNvSpPr>
            <p:nvPr/>
          </p:nvSpPr>
          <p:spPr bwMode="auto">
            <a:xfrm>
              <a:off x="801" y="3704"/>
              <a:ext cx="1551" cy="585"/>
            </a:xfrm>
            <a:prstGeom prst="rect">
              <a:avLst/>
            </a:prstGeom>
            <a:noFill/>
            <a:ln>
              <a:noFill/>
            </a:ln>
            <a:effectLst/>
            <a:extLst>
              <a:ext uri="{909E8E84-426E-40dd-AFC4-6F175D3DCCD1}">
                <a14:hiddenFill xmlns="" xmlns:a14="http://schemas.microsoft.com/office/drawing/2010/main">
                  <a:solidFill>
                    <a:srgbClr val="FFFFCC"/>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marL="457200" indent="-457200">
                <a:defRPr sz="2400">
                  <a:solidFill>
                    <a:schemeClr val="tx1"/>
                  </a:solidFill>
                  <a:latin typeface="Times New Roman" charset="0"/>
                  <a:ea typeface="ＭＳ Ｐゴシック" charset="0"/>
                </a:defRPr>
              </a:lvl1pPr>
              <a:lvl2pPr marL="914400" indent="-457200">
                <a:defRPr sz="2400">
                  <a:solidFill>
                    <a:schemeClr val="tx1"/>
                  </a:solidFill>
                  <a:latin typeface="Times New Roman" charset="0"/>
                  <a:ea typeface="ＭＳ Ｐゴシック" charset="0"/>
                </a:defRPr>
              </a:lvl2pPr>
              <a:lvl3pPr marL="1371600" indent="-457200">
                <a:defRPr sz="2400">
                  <a:solidFill>
                    <a:schemeClr val="tx1"/>
                  </a:solidFill>
                  <a:latin typeface="Times New Roman" charset="0"/>
                  <a:ea typeface="ＭＳ Ｐゴシック" charset="0"/>
                </a:defRPr>
              </a:lvl3pPr>
              <a:lvl4pPr marL="1828800" indent="-457200">
                <a:defRPr sz="2400">
                  <a:solidFill>
                    <a:schemeClr val="tx1"/>
                  </a:solidFill>
                  <a:latin typeface="Times New Roman" charset="0"/>
                  <a:ea typeface="ＭＳ Ｐゴシック" charset="0"/>
                </a:defRPr>
              </a:lvl4pPr>
              <a:lvl5pPr marL="2286000" indent="-457200">
                <a:defRPr sz="2400">
                  <a:solidFill>
                    <a:schemeClr val="tx1"/>
                  </a:solidFill>
                  <a:latin typeface="Times New Roman" charset="0"/>
                  <a:ea typeface="ＭＳ Ｐゴシック" charset="0"/>
                </a:defRPr>
              </a:lvl5pPr>
              <a:lvl6pPr marL="2743200" indent="-457200" fontAlgn="base">
                <a:spcBef>
                  <a:spcPct val="0"/>
                </a:spcBef>
                <a:spcAft>
                  <a:spcPct val="0"/>
                </a:spcAft>
                <a:defRPr sz="2400">
                  <a:solidFill>
                    <a:schemeClr val="tx1"/>
                  </a:solidFill>
                  <a:latin typeface="Times New Roman" charset="0"/>
                  <a:ea typeface="ＭＳ Ｐゴシック" charset="0"/>
                </a:defRPr>
              </a:lvl6pPr>
              <a:lvl7pPr marL="3200400" indent="-457200" fontAlgn="base">
                <a:spcBef>
                  <a:spcPct val="0"/>
                </a:spcBef>
                <a:spcAft>
                  <a:spcPct val="0"/>
                </a:spcAft>
                <a:defRPr sz="2400">
                  <a:solidFill>
                    <a:schemeClr val="tx1"/>
                  </a:solidFill>
                  <a:latin typeface="Times New Roman" charset="0"/>
                  <a:ea typeface="ＭＳ Ｐゴシック" charset="0"/>
                </a:defRPr>
              </a:lvl7pPr>
              <a:lvl8pPr marL="3657600" indent="-457200" fontAlgn="base">
                <a:spcBef>
                  <a:spcPct val="0"/>
                </a:spcBef>
                <a:spcAft>
                  <a:spcPct val="0"/>
                </a:spcAft>
                <a:defRPr sz="2400">
                  <a:solidFill>
                    <a:schemeClr val="tx1"/>
                  </a:solidFill>
                  <a:latin typeface="Times New Roman" charset="0"/>
                  <a:ea typeface="ＭＳ Ｐゴシック" charset="0"/>
                </a:defRPr>
              </a:lvl8pPr>
              <a:lvl9pPr marL="4114800" indent="-457200" fontAlgn="base">
                <a:spcBef>
                  <a:spcPct val="0"/>
                </a:spcBef>
                <a:spcAft>
                  <a:spcPct val="0"/>
                </a:spcAft>
                <a:defRPr sz="2400">
                  <a:solidFill>
                    <a:schemeClr val="tx1"/>
                  </a:solidFill>
                  <a:latin typeface="Times New Roman" charset="0"/>
                  <a:ea typeface="ＭＳ Ｐゴシック" charset="0"/>
                </a:defRPr>
              </a:lvl9pPr>
            </a:lstStyle>
            <a:p>
              <a:pPr algn="r" defTabSz="914400" fontAlgn="base" hangingPunct="0">
                <a:lnSpc>
                  <a:spcPct val="70000"/>
                </a:lnSpc>
                <a:spcBef>
                  <a:spcPct val="0"/>
                </a:spcBef>
                <a:spcAft>
                  <a:spcPct val="0"/>
                </a:spcAft>
                <a:buClr>
                  <a:srgbClr val="000000"/>
                </a:buClr>
                <a:buSzPct val="45000"/>
                <a:buFont typeface="StarSymbol" charset="0"/>
                <a:buNone/>
                <a:defRPr/>
              </a:pPr>
              <a:r>
                <a:rPr lang="en-GB" sz="2000" b="1">
                  <a:solidFill>
                    <a:srgbClr val="292929"/>
                  </a:solidFill>
                  <a:latin typeface="Arial" charset="0"/>
                  <a:cs typeface="ＭＳ Ｐゴシック" charset="0"/>
                </a:rPr>
                <a:t>Measurements:</a:t>
              </a:r>
            </a:p>
            <a:p>
              <a:pPr algn="r" defTabSz="914400" fontAlgn="base" hangingPunct="0">
                <a:lnSpc>
                  <a:spcPct val="70000"/>
                </a:lnSpc>
                <a:spcBef>
                  <a:spcPct val="0"/>
                </a:spcBef>
                <a:spcAft>
                  <a:spcPct val="0"/>
                </a:spcAft>
                <a:buClr>
                  <a:srgbClr val="000000"/>
                </a:buClr>
                <a:buSzPct val="45000"/>
                <a:buFont typeface="StarSymbol" charset="0"/>
                <a:buNone/>
                <a:defRPr/>
              </a:pPr>
              <a:endParaRPr lang="en-GB" sz="800" b="1">
                <a:solidFill>
                  <a:srgbClr val="292929"/>
                </a:solidFill>
                <a:latin typeface="Arial Narrow" charset="0"/>
                <a:cs typeface="ＭＳ Ｐゴシック" charset="0"/>
              </a:endParaRPr>
            </a:p>
            <a:p>
              <a:pPr algn="r" defTabSz="914400" fontAlgn="base" hangingPunct="0">
                <a:lnSpc>
                  <a:spcPct val="70000"/>
                </a:lnSpc>
                <a:spcBef>
                  <a:spcPct val="0"/>
                </a:spcBef>
                <a:spcAft>
                  <a:spcPct val="0"/>
                </a:spcAft>
                <a:buClr>
                  <a:srgbClr val="000000"/>
                </a:buClr>
                <a:buSzPct val="45000"/>
                <a:buFont typeface="StarSymbol" charset="0"/>
                <a:buNone/>
                <a:defRPr/>
              </a:pPr>
              <a:r>
                <a:rPr lang="en-GB" sz="2000" b="1">
                  <a:solidFill>
                    <a:srgbClr val="CC0000"/>
                  </a:solidFill>
                  <a:latin typeface="Arial Narrow" charset="0"/>
                  <a:cs typeface="ＭＳ Ｐゴシック" charset="0"/>
                </a:rPr>
                <a:t>►</a:t>
              </a:r>
              <a:r>
                <a:rPr lang="en-GB" sz="2000" b="1">
                  <a:solidFill>
                    <a:srgbClr val="292929"/>
                  </a:solidFill>
                  <a:latin typeface="Arial Narrow" charset="0"/>
                  <a:cs typeface="ＭＳ Ｐゴシック" charset="0"/>
                </a:rPr>
                <a:t>in-situ light sources</a:t>
              </a:r>
            </a:p>
            <a:p>
              <a:pPr algn="r" defTabSz="914400" fontAlgn="base" hangingPunct="0">
                <a:lnSpc>
                  <a:spcPct val="70000"/>
                </a:lnSpc>
                <a:spcBef>
                  <a:spcPct val="0"/>
                </a:spcBef>
                <a:spcAft>
                  <a:spcPct val="0"/>
                </a:spcAft>
                <a:buClr>
                  <a:srgbClr val="000000"/>
                </a:buClr>
                <a:buSzPct val="45000"/>
                <a:buFont typeface="StarSymbol" charset="0"/>
                <a:buNone/>
                <a:defRPr/>
              </a:pPr>
              <a:endParaRPr lang="en-GB" sz="800" b="1">
                <a:solidFill>
                  <a:srgbClr val="292929"/>
                </a:solidFill>
                <a:latin typeface="Arial Narrow" charset="0"/>
                <a:cs typeface="ＭＳ Ｐゴシック" charset="0"/>
              </a:endParaRPr>
            </a:p>
            <a:p>
              <a:pPr algn="r" defTabSz="914400" fontAlgn="base" hangingPunct="0">
                <a:lnSpc>
                  <a:spcPct val="70000"/>
                </a:lnSpc>
                <a:spcBef>
                  <a:spcPct val="0"/>
                </a:spcBef>
                <a:spcAft>
                  <a:spcPct val="0"/>
                </a:spcAft>
                <a:buClr>
                  <a:srgbClr val="000000"/>
                </a:buClr>
                <a:buSzPct val="45000"/>
                <a:buFont typeface="StarSymbol" charset="0"/>
                <a:buNone/>
                <a:defRPr/>
              </a:pPr>
              <a:r>
                <a:rPr lang="en-GB" sz="2000" b="1">
                  <a:solidFill>
                    <a:srgbClr val="CC0000"/>
                  </a:solidFill>
                  <a:latin typeface="Arial Narrow" charset="0"/>
                  <a:cs typeface="ＭＳ Ｐゴシック" charset="0"/>
                </a:rPr>
                <a:t>►</a:t>
              </a:r>
              <a:r>
                <a:rPr lang="en-GB" sz="2000" b="1">
                  <a:solidFill>
                    <a:srgbClr val="292929"/>
                  </a:solidFill>
                  <a:latin typeface="Arial Narrow" charset="0"/>
                  <a:cs typeface="ＭＳ Ｐゴシック" charset="0"/>
                </a:rPr>
                <a:t>atmospheric muons</a:t>
              </a:r>
            </a:p>
          </p:txBody>
        </p:sp>
        <p:sp>
          <p:nvSpPr>
            <p:cNvPr id="210950" name="Text Box 6"/>
            <p:cNvSpPr txBox="1">
              <a:spLocks noChangeArrowheads="1"/>
            </p:cNvSpPr>
            <p:nvPr/>
          </p:nvSpPr>
          <p:spPr bwMode="auto">
            <a:xfrm>
              <a:off x="3168" y="3552"/>
              <a:ext cx="2400" cy="759"/>
            </a:xfrm>
            <a:prstGeom prst="rect">
              <a:avLst/>
            </a:prstGeom>
            <a:solidFill>
              <a:srgbClr val="EAEAEA"/>
            </a:solidFill>
            <a:ln>
              <a:noFill/>
            </a:ln>
            <a:effectLst/>
            <a:extLst>
              <a:ext uri="{91240B29-F687-4f45-9708-019B960494DF}">
                <a14:hiddenLine xmlns="" xmlns:a14="http://schemas.microsoft.com/office/drawing/2010/main" w="9525">
                  <a:solidFill>
                    <a:srgbClr val="000099"/>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fontAlgn="base">
                <a:lnSpc>
                  <a:spcPct val="90000"/>
                </a:lnSpc>
                <a:spcBef>
                  <a:spcPct val="0"/>
                </a:spcBef>
                <a:spcAft>
                  <a:spcPct val="0"/>
                </a:spcAft>
                <a:defRPr/>
              </a:pPr>
              <a:r>
                <a:rPr lang="en-GB" b="1">
                  <a:solidFill>
                    <a:srgbClr val="292929"/>
                  </a:solidFill>
                  <a:latin typeface="Arial" charset="0"/>
                  <a:ea typeface="ＭＳ Ｐゴシック" charset="0"/>
                  <a:cs typeface="ＭＳ Ｐゴシック" charset="0"/>
                </a:rPr>
                <a:t>Average optical ice parameters:</a:t>
              </a:r>
            </a:p>
            <a:p>
              <a:pPr algn="ctr" defTabSz="914400" fontAlgn="base">
                <a:lnSpc>
                  <a:spcPct val="90000"/>
                </a:lnSpc>
                <a:spcBef>
                  <a:spcPct val="0"/>
                </a:spcBef>
                <a:spcAft>
                  <a:spcPct val="0"/>
                </a:spcAft>
                <a:defRPr/>
              </a:pPr>
              <a:endParaRPr lang="en-GB" sz="800" b="1">
                <a:solidFill>
                  <a:srgbClr val="292929"/>
                </a:solidFill>
                <a:latin typeface="Arial" charset="0"/>
                <a:ea typeface="ＭＳ Ｐゴシック" charset="0"/>
                <a:cs typeface="ＭＳ Ｐゴシック" charset="0"/>
              </a:endParaRPr>
            </a:p>
            <a:p>
              <a:pPr algn="r" defTabSz="914400" fontAlgn="base">
                <a:lnSpc>
                  <a:spcPct val="90000"/>
                </a:lnSpc>
                <a:spcBef>
                  <a:spcPct val="0"/>
                </a:spcBef>
                <a:spcAft>
                  <a:spcPct val="0"/>
                </a:spcAft>
                <a:defRPr/>
              </a:pPr>
              <a:r>
                <a:rPr lang="en-GB" b="1">
                  <a:solidFill>
                    <a:srgbClr val="292929"/>
                  </a:solidFill>
                  <a:latin typeface="Symbol" charset="0"/>
                  <a:ea typeface="ＭＳ Ｐゴシック" charset="0"/>
                  <a:cs typeface="ＭＳ Ｐゴシック" charset="0"/>
                </a:rPr>
                <a:t>l</a:t>
              </a:r>
              <a:r>
                <a:rPr lang="en-GB" b="1" baseline="-25000">
                  <a:solidFill>
                    <a:srgbClr val="292929"/>
                  </a:solidFill>
                  <a:latin typeface="Arial" charset="0"/>
                  <a:ea typeface="ＭＳ Ｐゴシック" charset="0"/>
                  <a:cs typeface="ＭＳ Ｐゴシック" charset="0"/>
                </a:rPr>
                <a:t>abs   </a:t>
              </a:r>
              <a:r>
                <a:rPr lang="en-GB">
                  <a:solidFill>
                    <a:srgbClr val="292929"/>
                  </a:solidFill>
                  <a:latin typeface="Arial" charset="0"/>
                  <a:ea typeface="ＭＳ Ｐゴシック" charset="0"/>
                  <a:cs typeface="ＭＳ Ｐゴシック" charset="0"/>
                </a:rPr>
                <a:t> ~ 110 m @ 400 nm</a:t>
              </a:r>
            </a:p>
            <a:p>
              <a:pPr algn="r" defTabSz="914400" fontAlgn="base">
                <a:lnSpc>
                  <a:spcPct val="90000"/>
                </a:lnSpc>
                <a:spcBef>
                  <a:spcPct val="0"/>
                </a:spcBef>
                <a:spcAft>
                  <a:spcPct val="0"/>
                </a:spcAft>
                <a:defRPr/>
              </a:pPr>
              <a:r>
                <a:rPr lang="en-GB" b="1">
                  <a:solidFill>
                    <a:srgbClr val="292929"/>
                  </a:solidFill>
                  <a:latin typeface="Symbol" charset="0"/>
                  <a:ea typeface="ＭＳ Ｐゴシック" charset="0"/>
                  <a:cs typeface="ＭＳ Ｐゴシック" charset="0"/>
                </a:rPr>
                <a:t>l</a:t>
              </a:r>
              <a:r>
                <a:rPr lang="en-GB" b="1" baseline="-25000">
                  <a:solidFill>
                    <a:srgbClr val="292929"/>
                  </a:solidFill>
                  <a:latin typeface="Arial" charset="0"/>
                  <a:ea typeface="ＭＳ Ｐゴシック" charset="0"/>
                  <a:cs typeface="ＭＳ Ｐゴシック" charset="0"/>
                </a:rPr>
                <a:t>sca   </a:t>
              </a:r>
              <a:r>
                <a:rPr lang="en-GB">
                  <a:solidFill>
                    <a:srgbClr val="292929"/>
                  </a:solidFill>
                  <a:latin typeface="Arial" charset="0"/>
                  <a:ea typeface="ＭＳ Ｐゴシック" charset="0"/>
                  <a:cs typeface="ＭＳ Ｐゴシック" charset="0"/>
                </a:rPr>
                <a:t> ~   20 m @ 400 nm</a:t>
              </a:r>
            </a:p>
            <a:p>
              <a:pPr algn="r" defTabSz="914400" fontAlgn="base">
                <a:lnSpc>
                  <a:spcPct val="90000"/>
                </a:lnSpc>
                <a:spcBef>
                  <a:spcPct val="0"/>
                </a:spcBef>
                <a:spcAft>
                  <a:spcPct val="0"/>
                </a:spcAft>
                <a:defRPr/>
              </a:pPr>
              <a:r>
                <a:rPr lang="en-GB" b="1">
                  <a:solidFill>
                    <a:srgbClr val="FF0000"/>
                  </a:solidFill>
                  <a:latin typeface="Symbol" charset="0"/>
                  <a:ea typeface="ＭＳ Ｐゴシック" charset="0"/>
                  <a:cs typeface="ＭＳ Ｐゴシック" charset="0"/>
                </a:rPr>
                <a:t>l</a:t>
              </a:r>
              <a:r>
                <a:rPr lang="en-GB" b="1" baseline="-25000">
                  <a:solidFill>
                    <a:srgbClr val="FF0000"/>
                  </a:solidFill>
                  <a:latin typeface="Arial" charset="0"/>
                  <a:ea typeface="ＭＳ Ｐゴシック" charset="0"/>
                  <a:cs typeface="ＭＳ Ｐゴシック" charset="0"/>
                </a:rPr>
                <a:t>prop </a:t>
              </a:r>
              <a:r>
                <a:rPr lang="en-GB">
                  <a:solidFill>
                    <a:srgbClr val="FF0000"/>
                  </a:solidFill>
                  <a:latin typeface="Arial" charset="0"/>
                  <a:ea typeface="ＭＳ Ｐゴシック" charset="0"/>
                  <a:cs typeface="ＭＳ Ｐゴシック" charset="0"/>
                </a:rPr>
                <a:t> ~   27 m @ 400 nm</a:t>
              </a:r>
            </a:p>
          </p:txBody>
        </p:sp>
      </p:grpSp>
      <p:grpSp>
        <p:nvGrpSpPr>
          <p:cNvPr id="11269" name="Group 7"/>
          <p:cNvGrpSpPr>
            <a:grpSpLocks/>
          </p:cNvGrpSpPr>
          <p:nvPr/>
        </p:nvGrpSpPr>
        <p:grpSpPr bwMode="auto">
          <a:xfrm>
            <a:off x="561975" y="1219200"/>
            <a:ext cx="4314825" cy="4343400"/>
            <a:chOff x="354" y="768"/>
            <a:chExt cx="2718" cy="2736"/>
          </a:xfrm>
        </p:grpSpPr>
        <p:graphicFrame>
          <p:nvGraphicFramePr>
            <p:cNvPr id="11275" name="Object 8"/>
            <p:cNvGraphicFramePr>
              <a:graphicFrameLocks noChangeAspect="1"/>
            </p:cNvGraphicFramePr>
            <p:nvPr/>
          </p:nvGraphicFramePr>
          <p:xfrm>
            <a:off x="354" y="1009"/>
            <a:ext cx="2718" cy="2495"/>
          </p:xfrm>
          <a:graphic>
            <a:graphicData uri="http://schemas.openxmlformats.org/presentationml/2006/ole">
              <mc:AlternateContent xmlns:mc="http://schemas.openxmlformats.org/markup-compatibility/2006">
                <mc:Choice xmlns:v="urn:schemas-microsoft-com:vml" Requires="v">
                  <p:oleObj name="CorelPhotoPaint.Image.8" r:id="rId2" imgW="7132334" imgH="6583693" progId="CorelPhotoPaint.Image.8">
                    <p:embed/>
                  </p:oleObj>
                </mc:Choice>
                <mc:Fallback>
                  <p:oleObj name="CorelPhotoPaint.Image.8" r:id="rId2" imgW="7132334" imgH="6583693" progId="CorelPhotoPaint.Image.8">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t="6889"/>
                        <a:stretch>
                          <a:fillRect/>
                        </a:stretch>
                      </p:blipFill>
                      <p:spPr bwMode="auto">
                        <a:xfrm>
                          <a:off x="354" y="1009"/>
                          <a:ext cx="2718" cy="2495"/>
                        </a:xfrm>
                        <a:prstGeom prst="rect">
                          <a:avLst/>
                        </a:prstGeom>
                        <a:noFill/>
                        <a:ln>
                          <a:noFill/>
                        </a:ln>
                        <a:effectLst/>
                        <a:extLst>
                          <a:ext uri="{909E8E84-426E-40dd-AFC4-6F175D3DCCD1}">
                            <a14:hiddenFill xmlns="" xmlns:a14="http://schemas.microsoft.com/office/drawing/2010/main">
                              <a:solidFill>
                                <a:srgbClr val="FFFFCC"/>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0953" name="Text Box 9"/>
            <p:cNvSpPr txBox="1">
              <a:spLocks noChangeArrowheads="1"/>
            </p:cNvSpPr>
            <p:nvPr/>
          </p:nvSpPr>
          <p:spPr bwMode="auto">
            <a:xfrm>
              <a:off x="384" y="768"/>
              <a:ext cx="1087" cy="288"/>
            </a:xfrm>
            <a:prstGeom prst="rect">
              <a:avLst/>
            </a:prstGeom>
            <a:solidFill>
              <a:srgbClr val="3366FF"/>
            </a:solidFill>
            <a:ln>
              <a:noFill/>
            </a:ln>
            <a:effectLst/>
            <a:extLst>
              <a:ext uri="{91240B29-F687-4f45-9708-019B960494DF}">
                <a14:hiddenLine xmlns="" xmlns:a14="http://schemas.microsoft.com/office/drawing/2010/main" w="9525">
                  <a:solidFill>
                    <a:srgbClr val="CC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2400">
                  <a:solidFill>
                    <a:srgbClr val="FFFFFF"/>
                  </a:solidFill>
                  <a:latin typeface="Arial" charset="0"/>
                  <a:ea typeface="ＭＳ Ｐゴシック" charset="0"/>
                  <a:cs typeface="ＭＳ Ｐゴシック" charset="0"/>
                </a:rPr>
                <a:t> Scattering </a:t>
              </a:r>
            </a:p>
          </p:txBody>
        </p:sp>
        <p:sp>
          <p:nvSpPr>
            <p:cNvPr id="210954" name="Text Box 10"/>
            <p:cNvSpPr txBox="1">
              <a:spLocks noChangeArrowheads="1"/>
            </p:cNvSpPr>
            <p:nvPr/>
          </p:nvSpPr>
          <p:spPr bwMode="auto">
            <a:xfrm>
              <a:off x="912" y="1680"/>
              <a:ext cx="507" cy="192"/>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1400">
                  <a:solidFill>
                    <a:srgbClr val="800000"/>
                  </a:solidFill>
                  <a:latin typeface="Arial" charset="0"/>
                  <a:ea typeface="ＭＳ Ｐゴシック" charset="0"/>
                  <a:cs typeface="ＭＳ Ｐゴシック" charset="0"/>
                </a:rPr>
                <a:t>bubbles</a:t>
              </a:r>
            </a:p>
          </p:txBody>
        </p:sp>
        <p:sp>
          <p:nvSpPr>
            <p:cNvPr id="210955" name="Text Box 11"/>
            <p:cNvSpPr txBox="1">
              <a:spLocks noChangeArrowheads="1"/>
            </p:cNvSpPr>
            <p:nvPr/>
          </p:nvSpPr>
          <p:spPr bwMode="auto">
            <a:xfrm>
              <a:off x="1161" y="2160"/>
              <a:ext cx="327" cy="192"/>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1400">
                  <a:solidFill>
                    <a:srgbClr val="800000"/>
                  </a:solidFill>
                  <a:latin typeface="Arial" charset="0"/>
                  <a:ea typeface="ＭＳ Ｐゴシック" charset="0"/>
                  <a:cs typeface="ＭＳ Ｐゴシック" charset="0"/>
                </a:rPr>
                <a:t>dust</a:t>
              </a:r>
            </a:p>
          </p:txBody>
        </p:sp>
      </p:grpSp>
      <p:grpSp>
        <p:nvGrpSpPr>
          <p:cNvPr id="11270" name="Group 12"/>
          <p:cNvGrpSpPr>
            <a:grpSpLocks/>
          </p:cNvGrpSpPr>
          <p:nvPr/>
        </p:nvGrpSpPr>
        <p:grpSpPr bwMode="auto">
          <a:xfrm>
            <a:off x="4284663" y="1155700"/>
            <a:ext cx="4783137" cy="4038600"/>
            <a:chOff x="2699" y="864"/>
            <a:chExt cx="3013" cy="2544"/>
          </a:xfrm>
        </p:grpSpPr>
        <p:graphicFrame>
          <p:nvGraphicFramePr>
            <p:cNvPr id="11271" name="Object 13"/>
            <p:cNvGraphicFramePr>
              <a:graphicFrameLocks noChangeAspect="1"/>
            </p:cNvGraphicFramePr>
            <p:nvPr/>
          </p:nvGraphicFramePr>
          <p:xfrm>
            <a:off x="3039" y="914"/>
            <a:ext cx="2673" cy="2494"/>
          </p:xfrm>
          <a:graphic>
            <a:graphicData uri="http://schemas.openxmlformats.org/presentationml/2006/ole">
              <mc:AlternateContent xmlns:mc="http://schemas.openxmlformats.org/markup-compatibility/2006">
                <mc:Choice xmlns:v="urn:schemas-microsoft-com:vml" Requires="v">
                  <p:oleObj name="CorelPhotoPaint.Image.8" r:id="rId4" imgW="7132334" imgH="6583693" progId="CorelPhotoPaint.Image.8">
                    <p:embed/>
                  </p:oleObj>
                </mc:Choice>
                <mc:Fallback>
                  <p:oleObj name="CorelPhotoPaint.Image.8" r:id="rId4" imgW="7132334" imgH="6583693" progId="CorelPhotoPaint.Imag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t="6726"/>
                        <a:stretch>
                          <a:fillRect/>
                        </a:stretch>
                      </p:blipFill>
                      <p:spPr bwMode="auto">
                        <a:xfrm>
                          <a:off x="3039" y="914"/>
                          <a:ext cx="2673" cy="2494"/>
                        </a:xfrm>
                        <a:prstGeom prst="rect">
                          <a:avLst/>
                        </a:prstGeom>
                        <a:noFill/>
                        <a:ln>
                          <a:noFill/>
                        </a:ln>
                        <a:effectLst/>
                        <a:extLst>
                          <a:ext uri="{909E8E84-426E-40dd-AFC4-6F175D3DCCD1}">
                            <a14:hiddenFill xmlns="" xmlns:a14="http://schemas.microsoft.com/office/drawing/2010/main">
                              <a:solidFill>
                                <a:srgbClr val="FFFFCC"/>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0958" name="Text Box 14"/>
            <p:cNvSpPr txBox="1">
              <a:spLocks noChangeArrowheads="1"/>
            </p:cNvSpPr>
            <p:nvPr/>
          </p:nvSpPr>
          <p:spPr bwMode="auto">
            <a:xfrm>
              <a:off x="2699" y="864"/>
              <a:ext cx="1141" cy="288"/>
            </a:xfrm>
            <a:prstGeom prst="rect">
              <a:avLst/>
            </a:prstGeom>
            <a:solidFill>
              <a:srgbClr val="3366FF"/>
            </a:solidFill>
            <a:ln>
              <a:noFill/>
            </a:ln>
            <a:effectLst/>
            <a:extLst>
              <a:ext uri="{91240B29-F687-4f45-9708-019B960494DF}">
                <a14:hiddenLine xmlns="" xmlns:a14="http://schemas.microsoft.com/office/drawing/2010/main" w="9525">
                  <a:solidFill>
                    <a:srgbClr val="CC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2400">
                  <a:solidFill>
                    <a:srgbClr val="FFFFFF"/>
                  </a:solidFill>
                  <a:latin typeface="Arial" charset="0"/>
                  <a:ea typeface="ＭＳ Ｐゴシック" charset="0"/>
                  <a:cs typeface="ＭＳ Ｐゴシック" charset="0"/>
                </a:rPr>
                <a:t> Absorption </a:t>
              </a:r>
            </a:p>
          </p:txBody>
        </p:sp>
        <p:sp>
          <p:nvSpPr>
            <p:cNvPr id="210959" name="Text Box 15"/>
            <p:cNvSpPr txBox="1">
              <a:spLocks noChangeArrowheads="1"/>
            </p:cNvSpPr>
            <p:nvPr/>
          </p:nvSpPr>
          <p:spPr bwMode="auto">
            <a:xfrm>
              <a:off x="3753" y="2352"/>
              <a:ext cx="327" cy="192"/>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1400">
                  <a:solidFill>
                    <a:srgbClr val="800000"/>
                  </a:solidFill>
                  <a:latin typeface="Arial" charset="0"/>
                  <a:ea typeface="ＭＳ Ｐゴシック" charset="0"/>
                  <a:cs typeface="ＭＳ Ｐゴシック" charset="0"/>
                </a:rPr>
                <a:t>dust</a:t>
              </a:r>
            </a:p>
          </p:txBody>
        </p:sp>
        <p:sp>
          <p:nvSpPr>
            <p:cNvPr id="210960" name="Text Box 16"/>
            <p:cNvSpPr txBox="1">
              <a:spLocks noChangeArrowheads="1"/>
            </p:cNvSpPr>
            <p:nvPr/>
          </p:nvSpPr>
          <p:spPr bwMode="auto">
            <a:xfrm>
              <a:off x="4944" y="1632"/>
              <a:ext cx="259" cy="192"/>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defRPr/>
              </a:pPr>
              <a:r>
                <a:rPr lang="en-US" sz="1400">
                  <a:solidFill>
                    <a:srgbClr val="800000"/>
                  </a:solidFill>
                  <a:latin typeface="Arial" charset="0"/>
                  <a:ea typeface="ＭＳ Ｐゴシック" charset="0"/>
                  <a:cs typeface="ＭＳ Ｐゴシック" charset="0"/>
                </a:rPr>
                <a:t>ice</a:t>
              </a:r>
            </a:p>
          </p:txBody>
        </p:sp>
      </p:grpSp>
      <p:sp>
        <p:nvSpPr>
          <p:cNvPr id="18" name="Title 1"/>
          <p:cNvSpPr txBox="1">
            <a:spLocks/>
          </p:cNvSpPr>
          <p:nvPr/>
        </p:nvSpPr>
        <p:spPr bwMode="auto">
          <a:xfrm>
            <a:off x="0" y="0"/>
            <a:ext cx="9144000" cy="5603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3600" b="1" kern="1200">
                <a:solidFill>
                  <a:srgbClr val="FF0000"/>
                </a:solidFill>
                <a:latin typeface="+mj-lt"/>
                <a:ea typeface="ＭＳ Ｐゴシック" charset="-128"/>
                <a:cs typeface="ＭＳ Ｐゴシック" charset="-128"/>
              </a:defRPr>
            </a:lvl1pPr>
            <a:lvl2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2pPr>
            <a:lvl3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3pPr>
            <a:lvl4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4pPr>
            <a:lvl5pPr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3600" b="1">
                <a:solidFill>
                  <a:srgbClr val="FF0000"/>
                </a:solidFill>
                <a:latin typeface="Calibri" charset="0"/>
                <a:ea typeface="ＭＳ Ｐゴシック" charset="-128"/>
                <a:cs typeface="ＭＳ Ｐゴシック" charset="-128"/>
              </a:defRPr>
            </a:lvl9pPr>
          </a:lstStyle>
          <a:p>
            <a:r>
              <a:rPr lang="en-GB" sz="3200"/>
              <a:t>AMANDA/IceCube and polar ice optical properties</a:t>
            </a:r>
          </a:p>
        </p:txBody>
      </p:sp>
      <p:sp>
        <p:nvSpPr>
          <p:cNvPr id="2" name="Date Placeholder 1"/>
          <p:cNvSpPr>
            <a:spLocks noGrp="1"/>
          </p:cNvSpPr>
          <p:nvPr>
            <p:ph type="dt" sz="half" idx="10"/>
          </p:nvPr>
        </p:nvSpPr>
        <p:spPr>
          <a:xfrm>
            <a:off x="0" y="6629400"/>
            <a:ext cx="2590800" cy="241300"/>
          </a:xfrm>
        </p:spPr>
        <p:txBody>
          <a:bodyPr vert="horz" lIns="91440" tIns="45720" rIns="91440" bIns="45720" rtlCol="0" anchor="ctr"/>
          <a:lstStyle/>
          <a:p>
            <a:r>
              <a:rPr lang="it-IT" sz="1100" b="1">
                <a:solidFill>
                  <a:srgbClr val="000090"/>
                </a:solidFill>
              </a:rPr>
              <a:t>Antonio Capone</a:t>
            </a:r>
            <a:endParaRPr lang="en-GB" sz="1100" b="1">
              <a:solidFill>
                <a:srgbClr val="000090"/>
              </a:solidFill>
            </a:endParaRPr>
          </a:p>
        </p:txBody>
      </p:sp>
      <p:sp>
        <p:nvSpPr>
          <p:cNvPr id="3" name="Footer Placeholder 2"/>
          <p:cNvSpPr>
            <a:spLocks noGrp="1"/>
          </p:cNvSpPr>
          <p:nvPr>
            <p:ph type="ftr" sz="quarter" idx="11"/>
          </p:nvPr>
        </p:nvSpPr>
        <p:spPr>
          <a:xfrm>
            <a:off x="1638871" y="6629400"/>
            <a:ext cx="5918200" cy="228600"/>
          </a:xfrm>
          <a:noFill/>
          <a:ln>
            <a:noFill/>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ctr" anchorCtr="0" compatLnSpc="1">
            <a:prstTxWarp prst="textNoShape">
              <a:avLst/>
            </a:prstTxWarp>
          </a:bodyPr>
          <a:lstStyle/>
          <a:p>
            <a:pPr algn="l"/>
            <a:r>
              <a:rPr lang="it-IT" sz="1100" b="1" dirty="0">
                <a:solidFill>
                  <a:srgbClr val="000090"/>
                </a:solidFill>
              </a:rPr>
              <a:t>CENA-2026, 1st China-Europe Neutrino </a:t>
            </a:r>
            <a:r>
              <a:rPr lang="it-IT" sz="1100" b="1" dirty="0" err="1">
                <a:solidFill>
                  <a:srgbClr val="000090"/>
                </a:solidFill>
              </a:rPr>
              <a:t>Astronomy</a:t>
            </a:r>
            <a:r>
              <a:rPr lang="it-IT" sz="1100" b="1" dirty="0">
                <a:solidFill>
                  <a:srgbClr val="000090"/>
                </a:solidFill>
              </a:rPr>
              <a:t> </a:t>
            </a:r>
            <a:r>
              <a:rPr lang="it-IT" sz="1100" b="1" dirty="0" err="1">
                <a:solidFill>
                  <a:srgbClr val="000090"/>
                </a:solidFill>
              </a:rPr>
              <a:t>summer</a:t>
            </a:r>
            <a:r>
              <a:rPr lang="it-IT" sz="1100" b="1" dirty="0">
                <a:solidFill>
                  <a:srgbClr val="000090"/>
                </a:solidFill>
              </a:rPr>
              <a:t> school - Chengdu 14-23/09/2026</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86933"/>
          </a:xfrm>
        </p:spPr>
        <p:txBody>
          <a:bodyPr/>
          <a:lstStyle/>
          <a:p>
            <a:r>
              <a:rPr lang="en-GB" sz="3200" dirty="0">
                <a:solidFill>
                  <a:srgbClr val="FF3300"/>
                </a:solidFill>
              </a:rPr>
              <a:t>NEMO Optical measurements of deep Sea water: </a:t>
            </a:r>
            <a:br>
              <a:rPr lang="en-GB" sz="3200" dirty="0">
                <a:solidFill>
                  <a:srgbClr val="FF3300"/>
                </a:solidFill>
              </a:rPr>
            </a:br>
            <a:r>
              <a:rPr lang="en-GB" sz="3200" dirty="0">
                <a:solidFill>
                  <a:srgbClr val="FF3300"/>
                </a:solidFill>
              </a:rPr>
              <a:t>Absorption and Attenuation Coefficients.</a:t>
            </a:r>
            <a:endParaRPr lang="en-US" sz="3200" dirty="0"/>
          </a:p>
        </p:txBody>
      </p:sp>
      <p:sp>
        <p:nvSpPr>
          <p:cNvPr id="3" name="Date Placeholder 2"/>
          <p:cNvSpPr>
            <a:spLocks noGrp="1"/>
          </p:cNvSpPr>
          <p:nvPr>
            <p:ph type="dt" sz="half" idx="10"/>
          </p:nvPr>
        </p:nvSpPr>
        <p:spPr/>
        <p:txBody>
          <a:bodyPr/>
          <a:lstStyle/>
          <a:p>
            <a:r>
              <a:rPr lang="it-IT"/>
              <a:t>Antonio Capone</a:t>
            </a:r>
            <a:endParaRPr lang="en-US" dirty="0"/>
          </a:p>
        </p:txBody>
      </p:sp>
      <p:sp>
        <p:nvSpPr>
          <p:cNvPr id="4" name="Footer Placeholder 3"/>
          <p:cNvSpPr>
            <a:spLocks noGrp="1"/>
          </p:cNvSpPr>
          <p:nvPr>
            <p:ph type="ftr" sz="quarter" idx="11"/>
          </p:nvPr>
        </p:nvSpPr>
        <p:spPr/>
        <p:txBody>
          <a:bodyPr/>
          <a:lstStyle/>
          <a:p>
            <a:r>
              <a:rPr lang="it-IT"/>
              <a:t>CENA-2026, 1st China-Europe Neutrino Astronomy summer school - Chengdu 14-23/09/2026</a:t>
            </a:r>
          </a:p>
        </p:txBody>
      </p:sp>
      <p:sp>
        <p:nvSpPr>
          <p:cNvPr id="5" name="Slide Number Placeholder 4"/>
          <p:cNvSpPr>
            <a:spLocks noGrp="1"/>
          </p:cNvSpPr>
          <p:nvPr>
            <p:ph type="sldNum" sz="quarter" idx="12"/>
          </p:nvPr>
        </p:nvSpPr>
        <p:spPr/>
        <p:txBody>
          <a:bodyPr/>
          <a:lstStyle/>
          <a:p>
            <a:pPr algn="r"/>
            <a:fld id="{C8E0C616-933C-A748-B860-4E1AC1D94172}" type="slidenum">
              <a:rPr lang="it-IT" smtClean="0"/>
              <a:pPr algn="r"/>
              <a:t>35</a:t>
            </a:fld>
            <a:endParaRPr lang="it-IT"/>
          </a:p>
        </p:txBody>
      </p:sp>
      <p:sp>
        <p:nvSpPr>
          <p:cNvPr id="6" name="Text Box 15"/>
          <p:cNvSpPr txBox="1">
            <a:spLocks noChangeArrowheads="1"/>
          </p:cNvSpPr>
          <p:nvPr/>
        </p:nvSpPr>
        <p:spPr bwMode="auto">
          <a:xfrm>
            <a:off x="1445845" y="1286934"/>
            <a:ext cx="5767754" cy="47366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just">
              <a:lnSpc>
                <a:spcPct val="120000"/>
              </a:lnSpc>
            </a:pPr>
            <a:r>
              <a:rPr lang="en-GB" sz="1800" b="1">
                <a:solidFill>
                  <a:srgbClr val="000066"/>
                </a:solidFill>
              </a:rPr>
              <a:t>When a collimated light spot is used:</a:t>
            </a:r>
          </a:p>
          <a:p>
            <a:pPr algn="just">
              <a:lnSpc>
                <a:spcPct val="120000"/>
              </a:lnSpc>
            </a:pPr>
            <a:r>
              <a:rPr lang="en-GB" sz="1800" b="1" i="1">
                <a:solidFill>
                  <a:srgbClr val="000066"/>
                </a:solidFill>
              </a:rPr>
              <a:t>I = I</a:t>
            </a:r>
            <a:r>
              <a:rPr lang="en-GB" sz="1800" b="1" i="1" baseline="-25000">
                <a:solidFill>
                  <a:srgbClr val="000066"/>
                </a:solidFill>
              </a:rPr>
              <a:t>o</a:t>
            </a:r>
            <a:r>
              <a:rPr lang="en-GB" sz="1800" b="1" i="1">
                <a:solidFill>
                  <a:srgbClr val="000066"/>
                </a:solidFill>
              </a:rPr>
              <a:t> e</a:t>
            </a:r>
            <a:r>
              <a:rPr lang="en-GB" sz="1800" b="1" i="1" baseline="30000">
                <a:solidFill>
                  <a:srgbClr val="000066"/>
                </a:solidFill>
              </a:rPr>
              <a:t>-c</a:t>
            </a:r>
            <a:r>
              <a:rPr lang="en-GB" sz="1800" b="1" baseline="30000">
                <a:solidFill>
                  <a:srgbClr val="000066"/>
                </a:solidFill>
              </a:rPr>
              <a:t>(</a:t>
            </a:r>
            <a:r>
              <a:rPr lang="en-GB" sz="1800" b="1" baseline="30000">
                <a:solidFill>
                  <a:srgbClr val="000066"/>
                </a:solidFill>
                <a:latin typeface="Symbol" charset="0"/>
              </a:rPr>
              <a:t>l</a:t>
            </a:r>
            <a:r>
              <a:rPr lang="en-GB" sz="1800" b="1" baseline="30000">
                <a:solidFill>
                  <a:srgbClr val="000066"/>
                </a:solidFill>
              </a:rPr>
              <a:t>)</a:t>
            </a:r>
            <a:r>
              <a:rPr lang="en-GB" sz="1800" b="1" i="1" baseline="30000">
                <a:solidFill>
                  <a:srgbClr val="000066"/>
                </a:solidFill>
              </a:rPr>
              <a:t>x</a:t>
            </a:r>
            <a:r>
              <a:rPr lang="en-GB" sz="1800" b="1" baseline="30000">
                <a:solidFill>
                  <a:srgbClr val="000066"/>
                </a:solidFill>
              </a:rPr>
              <a:t>  				</a:t>
            </a:r>
            <a:r>
              <a:rPr lang="en-GB" sz="1800" b="1">
                <a:solidFill>
                  <a:srgbClr val="000066"/>
                </a:solidFill>
              </a:rPr>
              <a:t>(attenuation)</a:t>
            </a:r>
            <a:endParaRPr lang="en-GB" sz="1800" b="1" baseline="30000">
              <a:solidFill>
                <a:srgbClr val="000066"/>
              </a:solidFill>
            </a:endParaRPr>
          </a:p>
          <a:p>
            <a:pPr algn="just">
              <a:lnSpc>
                <a:spcPct val="120000"/>
              </a:lnSpc>
            </a:pPr>
            <a:r>
              <a:rPr lang="en-GB" sz="1800" b="1" i="1">
                <a:solidFill>
                  <a:srgbClr val="000066"/>
                </a:solidFill>
              </a:rPr>
              <a:t>I = I</a:t>
            </a:r>
            <a:r>
              <a:rPr lang="en-GB" sz="1800" b="1" i="1" baseline="-25000">
                <a:solidFill>
                  <a:srgbClr val="000066"/>
                </a:solidFill>
              </a:rPr>
              <a:t>o</a:t>
            </a:r>
            <a:r>
              <a:rPr lang="en-GB" sz="1800" b="1" i="1">
                <a:solidFill>
                  <a:srgbClr val="000066"/>
                </a:solidFill>
              </a:rPr>
              <a:t> e</a:t>
            </a:r>
            <a:r>
              <a:rPr lang="en-GB" sz="1800" b="1" i="1" baseline="30000">
                <a:solidFill>
                  <a:srgbClr val="000066"/>
                </a:solidFill>
              </a:rPr>
              <a:t>-a</a:t>
            </a:r>
            <a:r>
              <a:rPr lang="en-GB" sz="1800" b="1" baseline="30000">
                <a:solidFill>
                  <a:srgbClr val="000066"/>
                </a:solidFill>
              </a:rPr>
              <a:t>(</a:t>
            </a:r>
            <a:r>
              <a:rPr lang="en-GB" sz="1800" b="1" baseline="30000">
                <a:solidFill>
                  <a:srgbClr val="000066"/>
                </a:solidFill>
                <a:latin typeface="Symbol" charset="0"/>
              </a:rPr>
              <a:t>l</a:t>
            </a:r>
            <a:r>
              <a:rPr lang="en-GB" sz="1800" b="1" baseline="30000">
                <a:solidFill>
                  <a:srgbClr val="000066"/>
                </a:solidFill>
              </a:rPr>
              <a:t>)</a:t>
            </a:r>
            <a:r>
              <a:rPr lang="en-GB" sz="1800" b="1" i="1" baseline="30000">
                <a:solidFill>
                  <a:srgbClr val="000066"/>
                </a:solidFill>
              </a:rPr>
              <a:t>x</a:t>
            </a:r>
            <a:r>
              <a:rPr lang="en-GB" sz="1800" b="1" baseline="30000">
                <a:solidFill>
                  <a:srgbClr val="000066"/>
                </a:solidFill>
              </a:rPr>
              <a:t>  				</a:t>
            </a:r>
            <a:r>
              <a:rPr lang="en-GB" sz="1800" b="1">
                <a:solidFill>
                  <a:srgbClr val="000066"/>
                </a:solidFill>
              </a:rPr>
              <a:t>(absorption)</a:t>
            </a:r>
          </a:p>
          <a:p>
            <a:pPr algn="just">
              <a:lnSpc>
                <a:spcPct val="120000"/>
              </a:lnSpc>
            </a:pPr>
            <a:r>
              <a:rPr lang="en-GB" sz="1800" b="1" i="1">
                <a:solidFill>
                  <a:srgbClr val="000066"/>
                </a:solidFill>
              </a:rPr>
              <a:t>b</a:t>
            </a:r>
            <a:r>
              <a:rPr lang="en-GB" sz="1800" b="1">
                <a:solidFill>
                  <a:srgbClr val="000066"/>
                </a:solidFill>
              </a:rPr>
              <a:t>(</a:t>
            </a:r>
            <a:r>
              <a:rPr lang="en-GB" sz="1800" b="1">
                <a:solidFill>
                  <a:srgbClr val="000066"/>
                </a:solidFill>
                <a:latin typeface="Symbol" charset="0"/>
              </a:rPr>
              <a:t>l</a:t>
            </a:r>
            <a:r>
              <a:rPr lang="en-GB" sz="1800" b="1">
                <a:solidFill>
                  <a:srgbClr val="000066"/>
                </a:solidFill>
              </a:rPr>
              <a:t>)</a:t>
            </a:r>
            <a:r>
              <a:rPr lang="en-GB" sz="1800" b="1" i="1">
                <a:solidFill>
                  <a:srgbClr val="000066"/>
                </a:solidFill>
              </a:rPr>
              <a:t> = c</a:t>
            </a:r>
            <a:r>
              <a:rPr lang="en-GB" sz="1800" b="1">
                <a:solidFill>
                  <a:srgbClr val="000066"/>
                </a:solidFill>
              </a:rPr>
              <a:t>(</a:t>
            </a:r>
            <a:r>
              <a:rPr lang="en-GB" sz="1800" b="1">
                <a:solidFill>
                  <a:srgbClr val="000066"/>
                </a:solidFill>
                <a:latin typeface="Symbol" charset="0"/>
              </a:rPr>
              <a:t>l</a:t>
            </a:r>
            <a:r>
              <a:rPr lang="en-GB" sz="1800" b="1">
                <a:solidFill>
                  <a:srgbClr val="000066"/>
                </a:solidFill>
              </a:rPr>
              <a:t>)</a:t>
            </a:r>
            <a:r>
              <a:rPr lang="en-GB" sz="1800" b="1" i="1">
                <a:solidFill>
                  <a:srgbClr val="000066"/>
                </a:solidFill>
              </a:rPr>
              <a:t> - a</a:t>
            </a:r>
            <a:r>
              <a:rPr lang="en-GB" sz="1800" b="1">
                <a:solidFill>
                  <a:srgbClr val="000066"/>
                </a:solidFill>
              </a:rPr>
              <a:t>(</a:t>
            </a:r>
            <a:r>
              <a:rPr lang="en-GB" sz="1800" b="1">
                <a:solidFill>
                  <a:srgbClr val="000066"/>
                </a:solidFill>
                <a:latin typeface="Symbol" charset="0"/>
              </a:rPr>
              <a:t>l</a:t>
            </a:r>
            <a:r>
              <a:rPr lang="en-GB" sz="1800" b="1">
                <a:solidFill>
                  <a:srgbClr val="000066"/>
                </a:solidFill>
              </a:rPr>
              <a:t>) 			(scattering) </a:t>
            </a:r>
            <a:endParaRPr lang="en-GB" b="1">
              <a:solidFill>
                <a:srgbClr val="000066"/>
              </a:solidFill>
            </a:endParaRPr>
          </a:p>
          <a:p>
            <a:pPr algn="just">
              <a:lnSpc>
                <a:spcPct val="120000"/>
              </a:lnSpc>
            </a:pPr>
            <a:endParaRPr lang="en-GB" sz="1800" b="1">
              <a:solidFill>
                <a:srgbClr val="000066"/>
              </a:solidFill>
            </a:endParaRPr>
          </a:p>
          <a:p>
            <a:pPr algn="just">
              <a:lnSpc>
                <a:spcPct val="120000"/>
              </a:lnSpc>
            </a:pPr>
            <a:r>
              <a:rPr lang="en-GB" sz="1800" b="1">
                <a:solidFill>
                  <a:srgbClr val="000066"/>
                </a:solidFill>
              </a:rPr>
              <a:t>Attenuation, absorption, scattering lenght:</a:t>
            </a:r>
          </a:p>
          <a:p>
            <a:pPr algn="just">
              <a:lnSpc>
                <a:spcPct val="120000"/>
              </a:lnSpc>
            </a:pPr>
            <a:r>
              <a:rPr lang="en-GB" sz="1800" b="1" i="1">
                <a:solidFill>
                  <a:srgbClr val="000066"/>
                </a:solidFill>
              </a:rPr>
              <a:t>L</a:t>
            </a:r>
            <a:r>
              <a:rPr lang="en-GB" sz="1800" b="1" i="1" baseline="-25000">
                <a:solidFill>
                  <a:srgbClr val="000066"/>
                </a:solidFill>
              </a:rPr>
              <a:t>c</a:t>
            </a:r>
            <a:r>
              <a:rPr lang="en-GB" sz="1800" b="1">
                <a:solidFill>
                  <a:srgbClr val="000066"/>
                </a:solidFill>
              </a:rPr>
              <a:t>(</a:t>
            </a:r>
            <a:r>
              <a:rPr lang="en-GB" sz="1800" b="1">
                <a:solidFill>
                  <a:srgbClr val="000066"/>
                </a:solidFill>
                <a:latin typeface="Symbol" charset="0"/>
              </a:rPr>
              <a:t>l</a:t>
            </a:r>
            <a:r>
              <a:rPr lang="en-GB" sz="1800" b="1">
                <a:solidFill>
                  <a:srgbClr val="000066"/>
                </a:solidFill>
              </a:rPr>
              <a:t>) = 1/</a:t>
            </a:r>
            <a:r>
              <a:rPr lang="en-GB" sz="1800" b="1" i="1">
                <a:solidFill>
                  <a:srgbClr val="000066"/>
                </a:solidFill>
              </a:rPr>
              <a:t>c</a:t>
            </a:r>
            <a:r>
              <a:rPr lang="en-GB" sz="1800" b="1">
                <a:solidFill>
                  <a:srgbClr val="000066"/>
                </a:solidFill>
              </a:rPr>
              <a:t>(</a:t>
            </a:r>
            <a:r>
              <a:rPr lang="en-GB" sz="1800" b="1">
                <a:solidFill>
                  <a:srgbClr val="000066"/>
                </a:solidFill>
                <a:latin typeface="Symbol" charset="0"/>
              </a:rPr>
              <a:t>l</a:t>
            </a:r>
            <a:r>
              <a:rPr lang="en-GB" sz="1800" b="1">
                <a:solidFill>
                  <a:srgbClr val="000066"/>
                </a:solidFill>
              </a:rPr>
              <a:t>)		</a:t>
            </a:r>
          </a:p>
          <a:p>
            <a:pPr algn="l">
              <a:lnSpc>
                <a:spcPct val="120000"/>
              </a:lnSpc>
            </a:pPr>
            <a:r>
              <a:rPr lang="en-GB" sz="1800" b="1" i="1">
                <a:solidFill>
                  <a:srgbClr val="000066"/>
                </a:solidFill>
              </a:rPr>
              <a:t>L</a:t>
            </a:r>
            <a:r>
              <a:rPr lang="en-GB" sz="1800" b="1" i="1" baseline="-25000">
                <a:solidFill>
                  <a:srgbClr val="000066"/>
                </a:solidFill>
              </a:rPr>
              <a:t>a</a:t>
            </a:r>
            <a:r>
              <a:rPr lang="en-GB" sz="1800" b="1">
                <a:solidFill>
                  <a:srgbClr val="000066"/>
                </a:solidFill>
              </a:rPr>
              <a:t>(</a:t>
            </a:r>
            <a:r>
              <a:rPr lang="en-GB" sz="1800" b="1">
                <a:solidFill>
                  <a:srgbClr val="000066"/>
                </a:solidFill>
                <a:latin typeface="Symbol" charset="0"/>
              </a:rPr>
              <a:t>l</a:t>
            </a:r>
            <a:r>
              <a:rPr lang="en-GB" sz="1800" b="1">
                <a:solidFill>
                  <a:srgbClr val="000066"/>
                </a:solidFill>
              </a:rPr>
              <a:t>) = 1/</a:t>
            </a:r>
            <a:r>
              <a:rPr lang="en-GB" sz="1800" b="1" i="1">
                <a:solidFill>
                  <a:srgbClr val="000066"/>
                </a:solidFill>
              </a:rPr>
              <a:t>a</a:t>
            </a:r>
            <a:r>
              <a:rPr lang="en-GB" sz="1800" b="1">
                <a:solidFill>
                  <a:srgbClr val="000066"/>
                </a:solidFill>
              </a:rPr>
              <a:t>(</a:t>
            </a:r>
            <a:r>
              <a:rPr lang="en-GB" sz="1800" b="1">
                <a:solidFill>
                  <a:srgbClr val="000066"/>
                </a:solidFill>
                <a:latin typeface="Symbol" charset="0"/>
              </a:rPr>
              <a:t>l</a:t>
            </a:r>
            <a:r>
              <a:rPr lang="en-GB" sz="1800" b="1">
                <a:solidFill>
                  <a:srgbClr val="000066"/>
                </a:solidFill>
              </a:rPr>
              <a:t>)		</a:t>
            </a:r>
          </a:p>
          <a:p>
            <a:pPr algn="l">
              <a:lnSpc>
                <a:spcPct val="120000"/>
              </a:lnSpc>
            </a:pPr>
            <a:r>
              <a:rPr lang="en-GB" sz="1800" b="1" i="1">
                <a:solidFill>
                  <a:srgbClr val="000066"/>
                </a:solidFill>
              </a:rPr>
              <a:t>L</a:t>
            </a:r>
            <a:r>
              <a:rPr lang="en-GB" sz="1800" b="1" i="1" baseline="-25000">
                <a:solidFill>
                  <a:srgbClr val="000066"/>
                </a:solidFill>
              </a:rPr>
              <a:t>b</a:t>
            </a:r>
            <a:r>
              <a:rPr lang="en-GB" sz="1800" b="1">
                <a:solidFill>
                  <a:srgbClr val="000066"/>
                </a:solidFill>
              </a:rPr>
              <a:t>(</a:t>
            </a:r>
            <a:r>
              <a:rPr lang="en-GB" sz="1800" b="1">
                <a:solidFill>
                  <a:srgbClr val="000066"/>
                </a:solidFill>
                <a:latin typeface="Symbol" charset="0"/>
              </a:rPr>
              <a:t>l</a:t>
            </a:r>
            <a:r>
              <a:rPr lang="en-GB" sz="1800" b="1">
                <a:solidFill>
                  <a:srgbClr val="000066"/>
                </a:solidFill>
              </a:rPr>
              <a:t>) = 1/</a:t>
            </a:r>
            <a:r>
              <a:rPr lang="en-GB" sz="1800" b="1" i="1">
                <a:solidFill>
                  <a:srgbClr val="000066"/>
                </a:solidFill>
              </a:rPr>
              <a:t>b</a:t>
            </a:r>
            <a:r>
              <a:rPr lang="en-GB" sz="1800" b="1">
                <a:solidFill>
                  <a:srgbClr val="000066"/>
                </a:solidFill>
              </a:rPr>
              <a:t>(</a:t>
            </a:r>
            <a:r>
              <a:rPr lang="en-GB" sz="1800" b="1">
                <a:solidFill>
                  <a:srgbClr val="000066"/>
                </a:solidFill>
                <a:latin typeface="Symbol" charset="0"/>
              </a:rPr>
              <a:t>l</a:t>
            </a:r>
            <a:r>
              <a:rPr lang="en-GB" sz="1800" b="1">
                <a:solidFill>
                  <a:srgbClr val="000066"/>
                </a:solidFill>
              </a:rPr>
              <a:t>)</a:t>
            </a:r>
          </a:p>
          <a:p>
            <a:pPr algn="l">
              <a:lnSpc>
                <a:spcPct val="120000"/>
              </a:lnSpc>
            </a:pPr>
            <a:endParaRPr lang="en-GB" sz="1800" b="1">
              <a:solidFill>
                <a:srgbClr val="000066"/>
              </a:solidFill>
            </a:endParaRPr>
          </a:p>
          <a:p>
            <a:pPr algn="l">
              <a:lnSpc>
                <a:spcPct val="120000"/>
              </a:lnSpc>
            </a:pPr>
            <a:endParaRPr lang="en-GB" sz="1800" b="1">
              <a:solidFill>
                <a:srgbClr val="000066"/>
              </a:solidFill>
            </a:endParaRPr>
          </a:p>
          <a:p>
            <a:pPr algn="l">
              <a:lnSpc>
                <a:spcPct val="120000"/>
              </a:lnSpc>
            </a:pPr>
            <a:r>
              <a:rPr lang="en-GB" sz="1800" b="1">
                <a:solidFill>
                  <a:srgbClr val="000066"/>
                </a:solidFill>
              </a:rPr>
              <a:t>Measurement technique:</a:t>
            </a:r>
            <a:endParaRPr lang="en-GB" sz="1800" b="1">
              <a:solidFill>
                <a:srgbClr val="FF3300"/>
              </a:solidFill>
            </a:endParaRPr>
          </a:p>
          <a:p>
            <a:pPr algn="l">
              <a:lnSpc>
                <a:spcPct val="120000"/>
              </a:lnSpc>
            </a:pPr>
            <a:r>
              <a:rPr lang="en-GB" sz="1800" b="1" i="1">
                <a:solidFill>
                  <a:srgbClr val="FF3300"/>
                </a:solidFill>
              </a:rPr>
              <a:t>c </a:t>
            </a:r>
            <a:r>
              <a:rPr lang="en-GB" sz="1800" b="1">
                <a:solidFill>
                  <a:srgbClr val="FF3300"/>
                </a:solidFill>
              </a:rPr>
              <a:t>=</a:t>
            </a:r>
            <a:r>
              <a:rPr lang="en-GB" sz="1800" b="1" i="1">
                <a:solidFill>
                  <a:srgbClr val="FF3300"/>
                </a:solidFill>
              </a:rPr>
              <a:t> (1/x) log (I</a:t>
            </a:r>
            <a:r>
              <a:rPr lang="en-GB" sz="1800" b="1" i="1" baseline="-25000">
                <a:solidFill>
                  <a:srgbClr val="FF3300"/>
                </a:solidFill>
              </a:rPr>
              <a:t>o</a:t>
            </a:r>
            <a:r>
              <a:rPr lang="en-GB" sz="1800" b="1" i="1">
                <a:solidFill>
                  <a:srgbClr val="FF3300"/>
                </a:solidFill>
              </a:rPr>
              <a:t>/I)</a:t>
            </a:r>
            <a:r>
              <a:rPr lang="en-GB" sz="1800" b="1">
                <a:solidFill>
                  <a:srgbClr val="FF3300"/>
                </a:solidFill>
              </a:rPr>
              <a:t>	</a:t>
            </a:r>
            <a:r>
              <a:rPr lang="en-GB" sz="1800" b="1">
                <a:solidFill>
                  <a:srgbClr val="000066"/>
                </a:solidFill>
              </a:rPr>
              <a:t>	</a:t>
            </a:r>
          </a:p>
          <a:p>
            <a:pPr algn="l">
              <a:lnSpc>
                <a:spcPct val="120000"/>
              </a:lnSpc>
            </a:pPr>
            <a:r>
              <a:rPr lang="en-GB" sz="1800" b="1">
                <a:solidFill>
                  <a:srgbClr val="000066"/>
                </a:solidFill>
              </a:rPr>
              <a:t>		</a:t>
            </a:r>
          </a:p>
        </p:txBody>
      </p:sp>
    </p:spTree>
    <p:extLst>
      <p:ext uri="{BB962C8B-B14F-4D97-AF65-F5344CB8AC3E}">
        <p14:creationId xmlns:p14="http://schemas.microsoft.com/office/powerpoint/2010/main" val="4149566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2168525" y="4572000"/>
            <a:ext cx="838200" cy="609600"/>
          </a:xfrm>
          <a:prstGeom prst="rect">
            <a:avLst/>
          </a:prstGeom>
          <a:noFill/>
          <a:ln w="28575" cap="rnd">
            <a:solidFill>
              <a:srgbClr val="FF3300"/>
            </a:solidFill>
            <a:prstDash val="sysDot"/>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90115" name="Rectangle 3"/>
          <p:cNvSpPr>
            <a:spLocks noChangeArrowheads="1"/>
          </p:cNvSpPr>
          <p:nvPr/>
        </p:nvSpPr>
        <p:spPr bwMode="auto">
          <a:xfrm>
            <a:off x="2092325" y="2438400"/>
            <a:ext cx="838200" cy="609600"/>
          </a:xfrm>
          <a:prstGeom prst="rect">
            <a:avLst/>
          </a:prstGeom>
          <a:noFill/>
          <a:ln w="28575" cap="rnd">
            <a:solidFill>
              <a:srgbClr val="FF3300"/>
            </a:solidFill>
            <a:prstDash val="sysDot"/>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pic>
        <p:nvPicPr>
          <p:cNvPr id="90116" name="Picture 4" descr="absorp_ac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25" y="3933829"/>
            <a:ext cx="3416300" cy="2162175"/>
          </a:xfrm>
          <a:prstGeom prst="rect">
            <a:avLst/>
          </a:prstGeom>
          <a:noFill/>
          <a:ln w="38100">
            <a:solidFill>
              <a:srgbClr val="000066"/>
            </a:solidFill>
            <a:miter lim="800000"/>
            <a:headEnd/>
            <a:tailEnd/>
          </a:ln>
          <a:extLst>
            <a:ext uri="{909E8E84-426E-40dd-AFC4-6F175D3DCCD1}">
              <a14:hiddenFill xmlns="" xmlns:a14="http://schemas.microsoft.com/office/drawing/2010/main">
                <a:solidFill>
                  <a:srgbClr val="FFFFFF"/>
                </a:solidFill>
              </a14:hiddenFill>
            </a:ext>
          </a:extLst>
        </p:spPr>
      </p:pic>
      <p:pic>
        <p:nvPicPr>
          <p:cNvPr id="90117" name="Picture 5" descr="atten_ac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125" y="1600204"/>
            <a:ext cx="3414713" cy="2162175"/>
          </a:xfrm>
          <a:prstGeom prst="rect">
            <a:avLst/>
          </a:prstGeom>
          <a:noFill/>
          <a:ln w="38100">
            <a:solidFill>
              <a:srgbClr val="000066"/>
            </a:solidFill>
            <a:miter lim="800000"/>
            <a:headEnd/>
            <a:tailEnd/>
          </a:ln>
          <a:extLst>
            <a:ext uri="{909E8E84-426E-40dd-AFC4-6F175D3DCCD1}">
              <a14:hiddenFill xmlns="" xmlns:a14="http://schemas.microsoft.com/office/drawing/2010/main">
                <a:solidFill>
                  <a:srgbClr val="FFFFFF"/>
                </a:solidFill>
              </a14:hiddenFill>
            </a:ext>
          </a:extLst>
        </p:spPr>
      </p:pic>
      <p:sp>
        <p:nvSpPr>
          <p:cNvPr id="90118" name="Text Box 6"/>
          <p:cNvSpPr txBox="1">
            <a:spLocks noChangeArrowheads="1"/>
          </p:cNvSpPr>
          <p:nvPr/>
        </p:nvSpPr>
        <p:spPr bwMode="auto">
          <a:xfrm>
            <a:off x="426556" y="609601"/>
            <a:ext cx="8297239" cy="707886"/>
          </a:xfrm>
          <a:prstGeom prst="rect">
            <a:avLst/>
          </a:prstGeom>
          <a:solidFill>
            <a:srgbClr val="FFFDE4"/>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2000" b="1">
                <a:solidFill>
                  <a:srgbClr val="FF6600"/>
                </a:solidFill>
                <a:latin typeface="Tahoma" charset="0"/>
              </a:rPr>
              <a:t>AC9:  absorption(a),</a:t>
            </a:r>
            <a:r>
              <a:rPr lang="en-US" sz="2000">
                <a:solidFill>
                  <a:srgbClr val="FF0000"/>
                </a:solidFill>
                <a:latin typeface="Tahoma" charset="0"/>
              </a:rPr>
              <a:t> </a:t>
            </a:r>
            <a:r>
              <a:rPr lang="en-US" sz="2000" b="1">
                <a:solidFill>
                  <a:srgbClr val="333399"/>
                </a:solidFill>
                <a:latin typeface="Tahoma" charset="0"/>
              </a:rPr>
              <a:t>scattering (b)</a:t>
            </a:r>
            <a:r>
              <a:rPr lang="en-US" sz="2000">
                <a:solidFill>
                  <a:srgbClr val="333399"/>
                </a:solidFill>
                <a:latin typeface="Tahoma" charset="0"/>
              </a:rPr>
              <a:t> </a:t>
            </a:r>
            <a:r>
              <a:rPr lang="en-US" sz="2000">
                <a:solidFill>
                  <a:srgbClr val="000000"/>
                </a:solidFill>
                <a:latin typeface="Tahoma" charset="0"/>
              </a:rPr>
              <a:t>and</a:t>
            </a:r>
            <a:r>
              <a:rPr lang="en-US" sz="2000">
                <a:solidFill>
                  <a:srgbClr val="333399"/>
                </a:solidFill>
                <a:latin typeface="Tahoma" charset="0"/>
              </a:rPr>
              <a:t> </a:t>
            </a:r>
            <a:r>
              <a:rPr lang="en-US" sz="2000" b="1">
                <a:solidFill>
                  <a:srgbClr val="FF0000"/>
                </a:solidFill>
                <a:latin typeface="Tahoma" charset="0"/>
              </a:rPr>
              <a:t>attenuation (c=a+b)</a:t>
            </a:r>
            <a:r>
              <a:rPr lang="en-US" sz="2000">
                <a:solidFill>
                  <a:srgbClr val="FF0000"/>
                </a:solidFill>
                <a:latin typeface="Tahoma" charset="0"/>
              </a:rPr>
              <a:t> </a:t>
            </a:r>
            <a:r>
              <a:rPr lang="en-US" sz="2000">
                <a:solidFill>
                  <a:srgbClr val="000000"/>
                </a:solidFill>
                <a:latin typeface="Tahoma" charset="0"/>
              </a:rPr>
              <a:t>for </a:t>
            </a:r>
          </a:p>
          <a:p>
            <a:pPr algn="ctr"/>
            <a:r>
              <a:rPr lang="en-US" sz="2000">
                <a:solidFill>
                  <a:srgbClr val="000000"/>
                </a:solidFill>
                <a:latin typeface="Tahoma" charset="0"/>
              </a:rPr>
              <a:t>9 wavelengths:</a:t>
            </a:r>
            <a:r>
              <a:rPr lang="en-US" sz="2000">
                <a:solidFill>
                  <a:srgbClr val="333399"/>
                </a:solidFill>
                <a:latin typeface="Tahoma" charset="0"/>
              </a:rPr>
              <a:t> </a:t>
            </a:r>
            <a:r>
              <a:rPr lang="en-US" sz="2000" b="1">
                <a:solidFill>
                  <a:srgbClr val="006600"/>
                </a:solidFill>
                <a:latin typeface="Tahoma" charset="0"/>
              </a:rPr>
              <a:t>412, 440, 488, 510, 532, 555, 650, 676, 715 nm</a:t>
            </a:r>
            <a:endParaRPr lang="en-US" sz="2000">
              <a:solidFill>
                <a:srgbClr val="333399"/>
              </a:solidFill>
              <a:latin typeface="Tahoma" charset="0"/>
            </a:endParaRPr>
          </a:p>
        </p:txBody>
      </p:sp>
      <p:pic>
        <p:nvPicPr>
          <p:cNvPr id="90119" name="Picture 7" descr="sonda_ac-9tras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4213" y="1371604"/>
            <a:ext cx="1892300" cy="3686175"/>
          </a:xfrm>
          <a:prstGeom prst="rect">
            <a:avLst/>
          </a:prstGeom>
          <a:noFill/>
          <a:ln w="9525">
            <a:solidFill>
              <a:schemeClr val="accent2"/>
            </a:solidFill>
            <a:miter lim="800000"/>
            <a:headEnd/>
            <a:tailEnd/>
          </a:ln>
          <a:extLst>
            <a:ext uri="{909E8E84-426E-40dd-AFC4-6F175D3DCCD1}">
              <a14:hiddenFill xmlns="" xmlns:a14="http://schemas.microsoft.com/office/drawing/2010/main">
                <a:solidFill>
                  <a:srgbClr val="FFFFFF"/>
                </a:solidFill>
              </a14:hiddenFill>
            </a:ext>
          </a:extLst>
        </p:spPr>
      </p:pic>
      <p:grpSp>
        <p:nvGrpSpPr>
          <p:cNvPr id="90120" name="Group 8"/>
          <p:cNvGrpSpPr>
            <a:grpSpLocks/>
          </p:cNvGrpSpPr>
          <p:nvPr/>
        </p:nvGrpSpPr>
        <p:grpSpPr bwMode="auto">
          <a:xfrm>
            <a:off x="4149727" y="2400300"/>
            <a:ext cx="2633663" cy="3009900"/>
            <a:chOff x="2832" y="1392"/>
            <a:chExt cx="1797" cy="1896"/>
          </a:xfrm>
        </p:grpSpPr>
        <p:pic>
          <p:nvPicPr>
            <p:cNvPr id="90121" name="Picture 9" descr="ac9_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2" y="1392"/>
              <a:ext cx="1797" cy="1896"/>
            </a:xfrm>
            <a:prstGeom prst="rect">
              <a:avLst/>
            </a:prstGeom>
            <a:noFill/>
            <a:ln w="28575">
              <a:solidFill>
                <a:srgbClr val="000066"/>
              </a:solidFill>
              <a:miter lim="800000"/>
              <a:headEnd/>
              <a:tailEnd/>
            </a:ln>
            <a:extLst>
              <a:ext uri="{909E8E84-426E-40dd-AFC4-6F175D3DCCD1}">
                <a14:hiddenFill xmlns="" xmlns:a14="http://schemas.microsoft.com/office/drawing/2010/main">
                  <a:solidFill>
                    <a:srgbClr val="FFFFFF"/>
                  </a:solidFill>
                </a14:hiddenFill>
              </a:ext>
            </a:extLst>
          </p:spPr>
        </p:pic>
        <p:sp>
          <p:nvSpPr>
            <p:cNvPr id="90122" name="Oval 10"/>
            <p:cNvSpPr>
              <a:spLocks noChangeArrowheads="1"/>
            </p:cNvSpPr>
            <p:nvPr/>
          </p:nvSpPr>
          <p:spPr bwMode="auto">
            <a:xfrm>
              <a:off x="4080" y="1920"/>
              <a:ext cx="416" cy="576"/>
            </a:xfrm>
            <a:prstGeom prst="ellipse">
              <a:avLst/>
            </a:prstGeom>
            <a:noFill/>
            <a:ln w="28575" cap="rnd">
              <a:solidFill>
                <a:srgbClr val="FF33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90123" name="Text Box 11"/>
            <p:cNvSpPr txBox="1">
              <a:spLocks noChangeArrowheads="1"/>
            </p:cNvSpPr>
            <p:nvPr/>
          </p:nvSpPr>
          <p:spPr bwMode="auto">
            <a:xfrm>
              <a:off x="2880" y="1440"/>
              <a:ext cx="1300"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eaLnBrk="0" hangingPunct="0">
                <a:spcBef>
                  <a:spcPct val="50000"/>
                </a:spcBef>
              </a:pPr>
              <a:r>
                <a:rPr lang="en-GB" sz="1400" b="1">
                  <a:solidFill>
                    <a:srgbClr val="F7F997"/>
                  </a:solidFill>
                </a:rPr>
                <a:t>25cm long flow tube</a:t>
              </a:r>
              <a:endParaRPr lang="en-GB" sz="2400">
                <a:solidFill>
                  <a:srgbClr val="000000"/>
                </a:solidFill>
              </a:endParaRPr>
            </a:p>
          </p:txBody>
        </p:sp>
        <p:sp>
          <p:nvSpPr>
            <p:cNvPr id="90124" name="Line 12"/>
            <p:cNvSpPr>
              <a:spLocks noChangeShapeType="1"/>
            </p:cNvSpPr>
            <p:nvPr/>
          </p:nvSpPr>
          <p:spPr bwMode="auto">
            <a:xfrm>
              <a:off x="3696" y="1632"/>
              <a:ext cx="384" cy="528"/>
            </a:xfrm>
            <a:prstGeom prst="line">
              <a:avLst/>
            </a:prstGeom>
            <a:noFill/>
            <a:ln w="9525">
              <a:solidFill>
                <a:srgbClr val="FF0000"/>
              </a:solidFill>
              <a:prstDash val="dash"/>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1800">
                <a:solidFill>
                  <a:srgbClr val="000000"/>
                </a:solidFill>
                <a:latin typeface="Arial" charset="0"/>
              </a:endParaRPr>
            </a:p>
          </p:txBody>
        </p:sp>
      </p:grpSp>
      <p:sp>
        <p:nvSpPr>
          <p:cNvPr id="90125" name="Text Box 13"/>
          <p:cNvSpPr txBox="1">
            <a:spLocks noChangeArrowheads="1"/>
          </p:cNvSpPr>
          <p:nvPr/>
        </p:nvSpPr>
        <p:spPr bwMode="auto">
          <a:xfrm>
            <a:off x="4270375" y="1419924"/>
            <a:ext cx="2633663" cy="954107"/>
          </a:xfrm>
          <a:prstGeom prst="rect">
            <a:avLst/>
          </a:prstGeom>
          <a:solidFill>
            <a:srgbClr val="FF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r>
              <a:rPr lang="en-US" sz="1400" b="1" dirty="0">
                <a:solidFill>
                  <a:srgbClr val="333399"/>
                </a:solidFill>
                <a:latin typeface="Tahoma" charset="0"/>
              </a:rPr>
              <a:t>Internal black surface  “Flow tube” </a:t>
            </a:r>
          </a:p>
          <a:p>
            <a:pPr algn="ctr"/>
            <a:r>
              <a:rPr lang="en-US" sz="1400" b="1" dirty="0">
                <a:solidFill>
                  <a:srgbClr val="333399"/>
                </a:solidFill>
                <a:latin typeface="Tahoma" charset="0"/>
              </a:rPr>
              <a:t>“c” measurement</a:t>
            </a:r>
          </a:p>
          <a:p>
            <a:pPr algn="ctr"/>
            <a:r>
              <a:rPr lang="en-US" sz="1400" b="1" dirty="0">
                <a:solidFill>
                  <a:srgbClr val="333399"/>
                </a:solidFill>
                <a:latin typeface="Tahoma" charset="0"/>
              </a:rPr>
              <a:t>angular acceptance  0.7°</a:t>
            </a:r>
            <a:endParaRPr lang="it-IT" sz="1400" b="1" dirty="0">
              <a:solidFill>
                <a:srgbClr val="FF3300"/>
              </a:solidFill>
              <a:latin typeface="Tahoma" charset="0"/>
            </a:endParaRPr>
          </a:p>
        </p:txBody>
      </p:sp>
      <p:sp>
        <p:nvSpPr>
          <p:cNvPr id="90126" name="Text Box 14"/>
          <p:cNvSpPr txBox="1">
            <a:spLocks noChangeArrowheads="1"/>
          </p:cNvSpPr>
          <p:nvPr/>
        </p:nvSpPr>
        <p:spPr bwMode="auto">
          <a:xfrm>
            <a:off x="4284665" y="5578476"/>
            <a:ext cx="2619373" cy="738664"/>
          </a:xfrm>
          <a:prstGeom prst="rect">
            <a:avLst/>
          </a:prstGeom>
          <a:solidFill>
            <a:srgbClr val="FF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r>
              <a:rPr lang="en-US" sz="1400" b="1" dirty="0">
                <a:solidFill>
                  <a:srgbClr val="FF3300"/>
                </a:solidFill>
                <a:latin typeface="Tahoma" charset="0"/>
              </a:rPr>
              <a:t>Internal reflecting surface “Flow tube” </a:t>
            </a:r>
          </a:p>
          <a:p>
            <a:pPr algn="ctr"/>
            <a:r>
              <a:rPr lang="en-US" sz="1400" b="1" dirty="0">
                <a:solidFill>
                  <a:srgbClr val="FF3300"/>
                </a:solidFill>
                <a:latin typeface="Tahoma" charset="0"/>
              </a:rPr>
              <a:t>“a” measurement</a:t>
            </a:r>
            <a:endParaRPr lang="it-IT" sz="1400" b="1" dirty="0">
              <a:solidFill>
                <a:srgbClr val="FF3300"/>
              </a:solidFill>
              <a:latin typeface="Tahoma" charset="0"/>
            </a:endParaRPr>
          </a:p>
        </p:txBody>
      </p:sp>
      <p:sp>
        <p:nvSpPr>
          <p:cNvPr id="90127" name="AutoShape 15"/>
          <p:cNvSpPr>
            <a:spLocks noChangeArrowheads="1"/>
          </p:cNvSpPr>
          <p:nvPr/>
        </p:nvSpPr>
        <p:spPr bwMode="auto">
          <a:xfrm>
            <a:off x="4010025" y="1831848"/>
            <a:ext cx="280988" cy="228600"/>
          </a:xfrm>
          <a:prstGeom prst="leftArrow">
            <a:avLst>
              <a:gd name="adj1" fmla="val 50000"/>
              <a:gd name="adj2" fmla="val 30729"/>
            </a:avLst>
          </a:prstGeom>
          <a:solidFill>
            <a:srgbClr val="FFFF9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90128" name="AutoShape 16"/>
          <p:cNvSpPr>
            <a:spLocks noChangeArrowheads="1"/>
          </p:cNvSpPr>
          <p:nvPr/>
        </p:nvSpPr>
        <p:spPr bwMode="auto">
          <a:xfrm>
            <a:off x="4010025" y="5775960"/>
            <a:ext cx="280988" cy="228600"/>
          </a:xfrm>
          <a:prstGeom prst="leftArrow">
            <a:avLst>
              <a:gd name="adj1" fmla="val 50000"/>
              <a:gd name="adj2" fmla="val 30729"/>
            </a:avLst>
          </a:prstGeom>
          <a:solidFill>
            <a:srgbClr val="FFFF9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90129" name="Text Box 17"/>
          <p:cNvSpPr txBox="1">
            <a:spLocks noChangeArrowheads="1"/>
          </p:cNvSpPr>
          <p:nvPr/>
        </p:nvSpPr>
        <p:spPr bwMode="auto">
          <a:xfrm>
            <a:off x="7034213" y="5029200"/>
            <a:ext cx="1892300" cy="1320800"/>
          </a:xfrm>
          <a:prstGeom prst="rect">
            <a:avLst/>
          </a:prstGeom>
          <a:solidFill>
            <a:srgbClr val="CCFFFF"/>
          </a:solidFill>
          <a:ln w="9525">
            <a:solidFill>
              <a:schemeClr val="accent2"/>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r>
              <a:rPr lang="en-US" sz="2000">
                <a:solidFill>
                  <a:srgbClr val="333399"/>
                </a:solidFill>
              </a:rPr>
              <a:t>Deep sea set-up:</a:t>
            </a:r>
          </a:p>
          <a:p>
            <a:pPr algn="ctr"/>
            <a:r>
              <a:rPr lang="en-US" sz="2000">
                <a:solidFill>
                  <a:srgbClr val="333399"/>
                </a:solidFill>
              </a:rPr>
              <a:t>AC9, CTD, battery pack,</a:t>
            </a:r>
          </a:p>
          <a:p>
            <a:pPr algn="ctr"/>
            <a:r>
              <a:rPr lang="en-US" sz="2000">
                <a:solidFill>
                  <a:srgbClr val="333399"/>
                </a:solidFill>
              </a:rPr>
              <a:t>PC on ship deck</a:t>
            </a:r>
            <a:endParaRPr lang="it-IT" sz="2000">
              <a:solidFill>
                <a:srgbClr val="333399"/>
              </a:solidFill>
            </a:endParaRPr>
          </a:p>
        </p:txBody>
      </p:sp>
      <p:sp>
        <p:nvSpPr>
          <p:cNvPr id="90130" name="Rectangle 18"/>
          <p:cNvSpPr>
            <a:spLocks noGrp="1" noChangeArrowheads="1"/>
          </p:cNvSpPr>
          <p:nvPr>
            <p:ph type="title" idx="4294967295"/>
          </p:nvPr>
        </p:nvSpPr>
        <p:spPr>
          <a:xfrm>
            <a:off x="0" y="14288"/>
            <a:ext cx="9144000" cy="519112"/>
          </a:xfrm>
        </p:spPr>
        <p:txBody>
          <a:bodyPr/>
          <a:lstStyle/>
          <a:p>
            <a:r>
              <a:rPr lang="en-US" sz="2800" b="1" dirty="0"/>
              <a:t>NEMO:  </a:t>
            </a:r>
            <a:r>
              <a:rPr lang="en-US" sz="2800" b="1" dirty="0">
                <a:solidFill>
                  <a:srgbClr val="002060"/>
                </a:solidFill>
              </a:rPr>
              <a:t>in situ </a:t>
            </a:r>
            <a:r>
              <a:rPr lang="en-US" sz="2800" b="1" dirty="0"/>
              <a:t>Measurements of Inherent Optical Properties</a:t>
            </a:r>
            <a:endParaRPr lang="it-IT" dirty="0">
              <a:solidFill>
                <a:srgbClr val="F7F997"/>
              </a:solidFill>
            </a:endParaRPr>
          </a:p>
        </p:txBody>
      </p:sp>
      <p:sp>
        <p:nvSpPr>
          <p:cNvPr id="90131" name="Text Box 19"/>
          <p:cNvSpPr txBox="1">
            <a:spLocks noChangeArrowheads="1"/>
          </p:cNvSpPr>
          <p:nvPr/>
        </p:nvSpPr>
        <p:spPr bwMode="auto">
          <a:xfrm>
            <a:off x="1336675" y="5105400"/>
            <a:ext cx="1355725"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400" b="1">
                <a:solidFill>
                  <a:srgbClr val="FF0000"/>
                </a:solidFill>
                <a:latin typeface="Tahoma" charset="0"/>
              </a:rPr>
              <a:t>I</a:t>
            </a:r>
            <a:r>
              <a:rPr lang="en-US" sz="1400" b="1" baseline="-25000">
                <a:solidFill>
                  <a:srgbClr val="FF0000"/>
                </a:solidFill>
                <a:latin typeface="Tahoma" charset="0"/>
              </a:rPr>
              <a:t>a</a:t>
            </a:r>
            <a:r>
              <a:rPr lang="en-US" sz="1400" b="1">
                <a:solidFill>
                  <a:srgbClr val="FF0000"/>
                </a:solidFill>
                <a:latin typeface="Tahoma" charset="0"/>
              </a:rPr>
              <a:t>(x)=I</a:t>
            </a:r>
            <a:r>
              <a:rPr lang="en-US" sz="1400" b="1" baseline="-25000">
                <a:solidFill>
                  <a:srgbClr val="FF0000"/>
                </a:solidFill>
                <a:latin typeface="Tahoma" charset="0"/>
              </a:rPr>
              <a:t>0</a:t>
            </a:r>
            <a:r>
              <a:rPr lang="en-US" sz="1400" b="1">
                <a:solidFill>
                  <a:srgbClr val="FF0000"/>
                </a:solidFill>
                <a:latin typeface="Tahoma" charset="0"/>
              </a:rPr>
              <a:t>e</a:t>
            </a:r>
            <a:r>
              <a:rPr lang="en-US" sz="1400" b="1" baseline="30000">
                <a:solidFill>
                  <a:srgbClr val="FF0000"/>
                </a:solidFill>
                <a:latin typeface="Tahoma" charset="0"/>
              </a:rPr>
              <a:t>-a</a:t>
            </a:r>
            <a:r>
              <a:rPr lang="en-US" sz="1400" b="1" baseline="30000">
                <a:solidFill>
                  <a:srgbClr val="FF0000"/>
                </a:solidFill>
                <a:latin typeface="Tahoma" charset="0"/>
                <a:cs typeface="Times New Roman" charset="0"/>
              </a:rPr>
              <a:t>•x</a:t>
            </a:r>
            <a:endParaRPr lang="it-IT" sz="1400" b="1" baseline="30000">
              <a:solidFill>
                <a:srgbClr val="FF0000"/>
              </a:solidFill>
              <a:latin typeface="Tahoma" charset="0"/>
              <a:cs typeface="Times New Roman" charset="0"/>
            </a:endParaRPr>
          </a:p>
        </p:txBody>
      </p:sp>
      <p:sp>
        <p:nvSpPr>
          <p:cNvPr id="90132" name="Text Box 20"/>
          <p:cNvSpPr txBox="1">
            <a:spLocks noChangeArrowheads="1"/>
          </p:cNvSpPr>
          <p:nvPr/>
        </p:nvSpPr>
        <p:spPr bwMode="auto">
          <a:xfrm>
            <a:off x="1266827" y="2819400"/>
            <a:ext cx="1354138"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400" b="1">
                <a:solidFill>
                  <a:srgbClr val="333399"/>
                </a:solidFill>
                <a:latin typeface="Tahoma" charset="0"/>
              </a:rPr>
              <a:t>I</a:t>
            </a:r>
            <a:r>
              <a:rPr lang="en-US" sz="1400" b="1" baseline="-25000">
                <a:solidFill>
                  <a:srgbClr val="333399"/>
                </a:solidFill>
                <a:latin typeface="Tahoma" charset="0"/>
              </a:rPr>
              <a:t>c</a:t>
            </a:r>
            <a:r>
              <a:rPr lang="en-US" sz="1400" b="1">
                <a:solidFill>
                  <a:srgbClr val="333399"/>
                </a:solidFill>
                <a:latin typeface="Tahoma" charset="0"/>
              </a:rPr>
              <a:t>(x)=I</a:t>
            </a:r>
            <a:r>
              <a:rPr lang="en-US" sz="1400" b="1" baseline="-25000">
                <a:solidFill>
                  <a:srgbClr val="333399"/>
                </a:solidFill>
                <a:latin typeface="Tahoma" charset="0"/>
              </a:rPr>
              <a:t>0</a:t>
            </a:r>
            <a:r>
              <a:rPr lang="en-US" sz="1400" b="1">
                <a:solidFill>
                  <a:srgbClr val="333399"/>
                </a:solidFill>
                <a:latin typeface="Tahoma" charset="0"/>
              </a:rPr>
              <a:t>e</a:t>
            </a:r>
            <a:r>
              <a:rPr lang="en-US" sz="1400" b="1" baseline="30000">
                <a:solidFill>
                  <a:srgbClr val="333399"/>
                </a:solidFill>
                <a:latin typeface="Tahoma" charset="0"/>
              </a:rPr>
              <a:t>-c•x</a:t>
            </a:r>
            <a:endParaRPr lang="it-IT" sz="1800" b="1" baseline="30000">
              <a:solidFill>
                <a:srgbClr val="FF0000"/>
              </a:solidFill>
              <a:cs typeface="Times New Roman" charset="0"/>
            </a:endParaRPr>
          </a:p>
        </p:txBody>
      </p:sp>
      <p:sp>
        <p:nvSpPr>
          <p:cNvPr id="24" name="Date Placeholder 2"/>
          <p:cNvSpPr>
            <a:spLocks noGrp="1"/>
          </p:cNvSpPr>
          <p:nvPr>
            <p:ph type="dt" sz="half" idx="10"/>
          </p:nvPr>
        </p:nvSpPr>
        <p:spPr>
          <a:xfrm>
            <a:off x="122954" y="6631200"/>
            <a:ext cx="2569446" cy="219600"/>
          </a:xfrm>
        </p:spPr>
        <p:txBody>
          <a:bodyPr anchor="ctr"/>
          <a:lstStyle/>
          <a:p>
            <a:r>
              <a:rPr lang="it-IT" sz="1100" b="1">
                <a:solidFill>
                  <a:srgbClr val="000090"/>
                </a:solidFill>
                <a:latin typeface="Calibri"/>
                <a:cs typeface="Calibri"/>
              </a:rPr>
              <a:t>Antonio Capone</a:t>
            </a:r>
            <a:endParaRPr sz="1100" b="1" dirty="0">
              <a:solidFill>
                <a:srgbClr val="000090"/>
              </a:solidFill>
              <a:latin typeface="Calibri"/>
              <a:cs typeface="Calibri"/>
            </a:endParaRPr>
          </a:p>
        </p:txBody>
      </p:sp>
      <p:sp>
        <p:nvSpPr>
          <p:cNvPr id="25" name="Footer Placeholder 3"/>
          <p:cNvSpPr>
            <a:spLocks noGrp="1"/>
          </p:cNvSpPr>
          <p:nvPr>
            <p:ph type="ftr" sz="quarter" idx="11"/>
          </p:nvPr>
        </p:nvSpPr>
        <p:spPr>
          <a:xfrm>
            <a:off x="1677870" y="6631200"/>
            <a:ext cx="5847818" cy="212512"/>
          </a:xfrm>
        </p:spPr>
        <p:txBody>
          <a:bodyPr anchor="ctr"/>
          <a:lstStyle/>
          <a:p>
            <a:r>
              <a:rPr lang="it-IT" sz="1100" b="1" dirty="0">
                <a:solidFill>
                  <a:srgbClr val="000090"/>
                </a:solidFill>
                <a:latin typeface="Calibri"/>
                <a:cs typeface="Calibri"/>
              </a:rPr>
              <a:t>CENA-2026, 1st China-Europe Neutrino </a:t>
            </a:r>
            <a:r>
              <a:rPr lang="it-IT" sz="1100" b="1" dirty="0" err="1">
                <a:solidFill>
                  <a:srgbClr val="000090"/>
                </a:solidFill>
                <a:latin typeface="Calibri"/>
                <a:cs typeface="Calibri"/>
              </a:rPr>
              <a:t>Astronomy</a:t>
            </a:r>
            <a:r>
              <a:rPr lang="it-IT" sz="1100" b="1" dirty="0">
                <a:solidFill>
                  <a:srgbClr val="000090"/>
                </a:solidFill>
                <a:latin typeface="Calibri"/>
                <a:cs typeface="Calibri"/>
              </a:rPr>
              <a:t> </a:t>
            </a:r>
            <a:r>
              <a:rPr lang="it-IT" sz="1100" b="1" dirty="0" err="1">
                <a:solidFill>
                  <a:srgbClr val="000090"/>
                </a:solidFill>
                <a:latin typeface="Calibri"/>
                <a:cs typeface="Calibri"/>
              </a:rPr>
              <a:t>summer</a:t>
            </a:r>
            <a:r>
              <a:rPr lang="it-IT" sz="1100" b="1" dirty="0">
                <a:solidFill>
                  <a:srgbClr val="000090"/>
                </a:solidFill>
                <a:latin typeface="Calibri"/>
                <a:cs typeface="Calibri"/>
              </a:rPr>
              <a:t> school - Chengdu 14-23/09/2026</a:t>
            </a:r>
          </a:p>
        </p:txBody>
      </p:sp>
      <p:sp>
        <p:nvSpPr>
          <p:cNvPr id="26" name="Slide Number Placeholder 4"/>
          <p:cNvSpPr>
            <a:spLocks noGrp="1"/>
          </p:cNvSpPr>
          <p:nvPr>
            <p:ph type="sldNum" sz="quarter" idx="12"/>
          </p:nvPr>
        </p:nvSpPr>
        <p:spPr>
          <a:xfrm>
            <a:off x="8282348" y="6631200"/>
            <a:ext cx="685800" cy="219600"/>
          </a:xfrm>
        </p:spPr>
        <p:txBody>
          <a:bodyPr anchor="ctr"/>
          <a:lstStyle/>
          <a:p>
            <a:pPr algn="r"/>
            <a:fld id="{00C3F8CF-2F64-F142-8721-E9D09759B67E}" type="slidenum">
              <a:rPr sz="1100" b="1">
                <a:solidFill>
                  <a:srgbClr val="000090"/>
                </a:solidFill>
                <a:latin typeface="Calibri"/>
                <a:cs typeface="Calibri"/>
              </a:rPr>
              <a:pPr algn="r"/>
              <a:t>36</a:t>
            </a:fld>
            <a:endParaRPr sz="1100" b="1">
              <a:solidFill>
                <a:srgbClr val="000090"/>
              </a:solidFill>
              <a:latin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2"/>
          <p:cNvSpPr>
            <a:spLocks noGrp="1"/>
          </p:cNvSpPr>
          <p:nvPr>
            <p:ph type="dt" sz="half" idx="10"/>
          </p:nvPr>
        </p:nvSpPr>
        <p:spPr/>
        <p:txBody>
          <a:bodyPr/>
          <a:lstStyle/>
          <a:p>
            <a:r>
              <a:rPr lang="it-IT"/>
              <a:t>Antonio Capone</a:t>
            </a:r>
            <a:endParaRPr/>
          </a:p>
        </p:txBody>
      </p:sp>
      <p:sp>
        <p:nvSpPr>
          <p:cNvPr id="8" name="Footer Placeholder 3"/>
          <p:cNvSpPr>
            <a:spLocks noGrp="1"/>
          </p:cNvSpPr>
          <p:nvPr>
            <p:ph type="ftr" sz="quarter" idx="11"/>
          </p:nvPr>
        </p:nvSpPr>
        <p:spPr/>
        <p:txBody>
          <a:bodyPr/>
          <a:lstStyle/>
          <a:p>
            <a:r>
              <a:rPr lang="en-US"/>
              <a:t>CENA-2026, 1st China-Europe Neutrino Astronomy summer school - Chengdu 14-23/09/2026</a:t>
            </a:r>
            <a:endParaRPr/>
          </a:p>
        </p:txBody>
      </p:sp>
      <p:sp>
        <p:nvSpPr>
          <p:cNvPr id="9" name="Slide Number Placeholder 4"/>
          <p:cNvSpPr>
            <a:spLocks noGrp="1"/>
          </p:cNvSpPr>
          <p:nvPr>
            <p:ph type="sldNum" sz="quarter" idx="12"/>
          </p:nvPr>
        </p:nvSpPr>
        <p:spPr/>
        <p:txBody>
          <a:bodyPr/>
          <a:lstStyle/>
          <a:p>
            <a:pPr algn="r"/>
            <a:fld id="{06782B79-2642-9B4C-AD40-D42BE23599E1}" type="slidenum">
              <a:rPr/>
              <a:pPr algn="r"/>
              <a:t>37</a:t>
            </a:fld>
            <a:endParaRPr/>
          </a:p>
        </p:txBody>
      </p: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t="17300" r="7208" b="14418"/>
          <a:stretch>
            <a:fillRect/>
          </a:stretch>
        </p:blipFill>
        <p:spPr bwMode="auto">
          <a:xfrm>
            <a:off x="3962402" y="1066800"/>
            <a:ext cx="4818063" cy="4953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107763" dir="2700000" algn="ctr" rotWithShape="0">
                    <a:srgbClr val="000000">
                      <a:alpha val="74998"/>
                    </a:srgbClr>
                  </a:outerShdw>
                </a:effectLst>
              </a14:hiddenEffects>
            </a:ext>
          </a:extLst>
        </p:spPr>
      </p:pic>
      <p:sp>
        <p:nvSpPr>
          <p:cNvPr id="19469" name="Text Box 13"/>
          <p:cNvSpPr txBox="1">
            <a:spLocks noChangeArrowheads="1"/>
          </p:cNvSpPr>
          <p:nvPr/>
        </p:nvSpPr>
        <p:spPr bwMode="auto">
          <a:xfrm>
            <a:off x="250827" y="838200"/>
            <a:ext cx="355917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292100" indent="-190500">
              <a:defRPr>
                <a:solidFill>
                  <a:schemeClr val="tx1"/>
                </a:solidFill>
                <a:latin typeface="Arial" charset="0"/>
                <a:ea typeface="ＭＳ Ｐゴシック" charset="0"/>
              </a:defRPr>
            </a:lvl1pPr>
            <a:lvl2pPr marL="2006600" indent="25400">
              <a:defRPr>
                <a:solidFill>
                  <a:schemeClr val="tx1"/>
                </a:solidFill>
                <a:latin typeface="Arial" charset="0"/>
                <a:ea typeface="ＭＳ Ｐゴシック" charset="0"/>
              </a:defRPr>
            </a:lvl2pPr>
            <a:lvl3pPr marL="2222500">
              <a:defRPr>
                <a:solidFill>
                  <a:schemeClr val="tx1"/>
                </a:solidFill>
                <a:latin typeface="Arial" charset="0"/>
                <a:ea typeface="ＭＳ Ｐゴシック" charset="0"/>
              </a:defRPr>
            </a:lvl3pPr>
            <a:lvl4pPr marL="2413000">
              <a:defRPr>
                <a:solidFill>
                  <a:schemeClr val="tx1"/>
                </a:solidFill>
                <a:latin typeface="Arial" charset="0"/>
                <a:ea typeface="ＭＳ Ｐゴシック" charset="0"/>
              </a:defRPr>
            </a:lvl4pPr>
            <a:lvl5pPr marL="2603500">
              <a:defRPr>
                <a:solidFill>
                  <a:schemeClr val="tx1"/>
                </a:solidFill>
                <a:latin typeface="Arial" charset="0"/>
                <a:ea typeface="ＭＳ Ｐゴシック" charset="0"/>
              </a:defRPr>
            </a:lvl5pPr>
            <a:lvl6pPr marL="3060700" fontAlgn="base">
              <a:spcBef>
                <a:spcPct val="0"/>
              </a:spcBef>
              <a:spcAft>
                <a:spcPct val="0"/>
              </a:spcAft>
              <a:defRPr>
                <a:solidFill>
                  <a:schemeClr val="tx1"/>
                </a:solidFill>
                <a:latin typeface="Arial" charset="0"/>
                <a:ea typeface="ＭＳ Ｐゴシック" charset="0"/>
              </a:defRPr>
            </a:lvl6pPr>
            <a:lvl7pPr marL="3517900" fontAlgn="base">
              <a:spcBef>
                <a:spcPct val="0"/>
              </a:spcBef>
              <a:spcAft>
                <a:spcPct val="0"/>
              </a:spcAft>
              <a:defRPr>
                <a:solidFill>
                  <a:schemeClr val="tx1"/>
                </a:solidFill>
                <a:latin typeface="Arial" charset="0"/>
                <a:ea typeface="ＭＳ Ｐゴシック" charset="0"/>
              </a:defRPr>
            </a:lvl7pPr>
            <a:lvl8pPr marL="3975100" fontAlgn="base">
              <a:spcBef>
                <a:spcPct val="0"/>
              </a:spcBef>
              <a:spcAft>
                <a:spcPct val="0"/>
              </a:spcAft>
              <a:defRPr>
                <a:solidFill>
                  <a:schemeClr val="tx1"/>
                </a:solidFill>
                <a:latin typeface="Arial" charset="0"/>
                <a:ea typeface="ＭＳ Ｐゴシック" charset="0"/>
              </a:defRPr>
            </a:lvl8pPr>
            <a:lvl9pPr marL="4432300" fontAlgn="base">
              <a:spcBef>
                <a:spcPct val="0"/>
              </a:spcBef>
              <a:spcAft>
                <a:spcPct val="0"/>
              </a:spcAft>
              <a:defRPr>
                <a:solidFill>
                  <a:schemeClr val="tx1"/>
                </a:solidFill>
                <a:latin typeface="Arial" charset="0"/>
                <a:ea typeface="ＭＳ Ｐゴシック" charset="0"/>
              </a:defRPr>
            </a:lvl9pPr>
          </a:lstStyle>
          <a:p>
            <a:pPr>
              <a:spcBef>
                <a:spcPct val="50000"/>
              </a:spcBef>
            </a:pPr>
            <a:r>
              <a:rPr lang="en-GB" sz="2400">
                <a:solidFill>
                  <a:srgbClr val="000000"/>
                </a:solidFill>
                <a:cs typeface="Arial" charset="0"/>
              </a:rPr>
              <a:t>- </a:t>
            </a:r>
            <a:r>
              <a:rPr lang="en-GB" sz="2400">
                <a:solidFill>
                  <a:srgbClr val="000000"/>
                </a:solidFill>
                <a:latin typeface="Symbol" charset="0"/>
                <a:cs typeface="Arial" charset="0"/>
                <a:sym typeface="Symbol" charset="0"/>
              </a:rPr>
              <a:t></a:t>
            </a:r>
            <a:r>
              <a:rPr lang="en-GB" sz="2400" baseline="-25000">
                <a:solidFill>
                  <a:srgbClr val="000000"/>
                </a:solidFill>
              </a:rPr>
              <a:t>absorption </a:t>
            </a:r>
            <a:r>
              <a:rPr lang="en-GB" sz="2400">
                <a:solidFill>
                  <a:srgbClr val="000000"/>
                </a:solidFill>
              </a:rPr>
              <a:t>, </a:t>
            </a:r>
            <a:r>
              <a:rPr lang="en-GB" sz="2400">
                <a:solidFill>
                  <a:srgbClr val="000000"/>
                </a:solidFill>
                <a:latin typeface="Symbol" charset="0"/>
                <a:cs typeface="Arial" charset="0"/>
                <a:sym typeface="Symbol" charset="0"/>
              </a:rPr>
              <a:t></a:t>
            </a:r>
            <a:r>
              <a:rPr lang="en-GB" sz="2400">
                <a:solidFill>
                  <a:srgbClr val="000000"/>
                </a:solidFill>
              </a:rPr>
              <a:t> </a:t>
            </a:r>
            <a:r>
              <a:rPr lang="en-GB" sz="2400" baseline="-25000">
                <a:solidFill>
                  <a:srgbClr val="000000"/>
                </a:solidFill>
              </a:rPr>
              <a:t>attenuation </a:t>
            </a:r>
            <a:r>
              <a:rPr lang="en-GB" sz="1800">
                <a:solidFill>
                  <a:srgbClr val="000000"/>
                </a:solidFill>
              </a:rPr>
              <a:t>for 9 wave lengths</a:t>
            </a:r>
          </a:p>
          <a:p>
            <a:pPr>
              <a:spcBef>
                <a:spcPct val="50000"/>
              </a:spcBef>
              <a:buFontTx/>
              <a:buChar char="-"/>
            </a:pPr>
            <a:r>
              <a:rPr lang="en-GB" sz="1800">
                <a:solidFill>
                  <a:srgbClr val="000000"/>
                </a:solidFill>
              </a:rPr>
              <a:t>Measurements of optical properties and of Salinity, Temperature, Depth</a:t>
            </a:r>
          </a:p>
          <a:p>
            <a:pPr>
              <a:spcBef>
                <a:spcPct val="50000"/>
              </a:spcBef>
              <a:buFontTx/>
              <a:buChar char="-"/>
            </a:pPr>
            <a:r>
              <a:rPr lang="en-GB" sz="1800">
                <a:solidFill>
                  <a:srgbClr val="000000"/>
                </a:solidFill>
              </a:rPr>
              <a:t>Planning to measure the angular distribution of diffused light</a:t>
            </a:r>
            <a:endParaRPr lang="it-IT" sz="1800" b="1">
              <a:solidFill>
                <a:srgbClr val="CC0000"/>
              </a:solidFill>
            </a:endParaRPr>
          </a:p>
        </p:txBody>
      </p:sp>
      <p:sp>
        <p:nvSpPr>
          <p:cNvPr id="19470" name="Text Box 14"/>
          <p:cNvSpPr txBox="1">
            <a:spLocks noChangeArrowheads="1"/>
          </p:cNvSpPr>
          <p:nvPr/>
        </p:nvSpPr>
        <p:spPr bwMode="auto">
          <a:xfrm>
            <a:off x="5048250" y="1004888"/>
            <a:ext cx="3333750" cy="5191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GB" sz="2800">
                <a:solidFill>
                  <a:srgbClr val="CC0000"/>
                </a:solidFill>
                <a:latin typeface="Arial" charset="0"/>
              </a:rPr>
              <a:t>AC9 </a:t>
            </a:r>
            <a:r>
              <a:rPr lang="en-GB" sz="2800">
                <a:solidFill>
                  <a:srgbClr val="CC0000"/>
                </a:solidFill>
                <a:latin typeface="Arial" charset="0"/>
                <a:sym typeface="Symbol" charset="0"/>
              </a:rPr>
              <a:t></a:t>
            </a:r>
            <a:r>
              <a:rPr lang="en-GB" sz="2800" baseline="-25000">
                <a:solidFill>
                  <a:srgbClr val="CC0000"/>
                </a:solidFill>
                <a:latin typeface="Arial" charset="0"/>
                <a:sym typeface="Symbol" charset="0"/>
              </a:rPr>
              <a:t>absorption</a:t>
            </a:r>
            <a:endParaRPr lang="it-IT" sz="2400">
              <a:solidFill>
                <a:srgbClr val="000000"/>
              </a:solidFill>
              <a:latin typeface="Symbol" charset="0"/>
              <a:cs typeface="Arial" charset="0"/>
              <a:sym typeface="Symbol" charset="0"/>
            </a:endParaRPr>
          </a:p>
        </p:txBody>
      </p:sp>
      <p:sp>
        <p:nvSpPr>
          <p:cNvPr id="19471" name="Rectangle 15"/>
          <p:cNvSpPr>
            <a:spLocks noGrp="1" noChangeArrowheads="1"/>
          </p:cNvSpPr>
          <p:nvPr>
            <p:ph type="title"/>
          </p:nvPr>
        </p:nvSpPr>
        <p:spPr>
          <a:xfrm>
            <a:off x="533400" y="152404"/>
            <a:ext cx="8305800" cy="473075"/>
          </a:xfrm>
        </p:spPr>
        <p:txBody>
          <a:bodyPr/>
          <a:lstStyle/>
          <a:p>
            <a:r>
              <a:rPr lang="en-GB" sz="3200" b="1"/>
              <a:t>Optical Properties of Deep Sea Water</a:t>
            </a:r>
            <a:endParaRPr lang="en-US"/>
          </a:p>
        </p:txBody>
      </p:sp>
      <p:sp>
        <p:nvSpPr>
          <p:cNvPr id="19473" name="Line 17"/>
          <p:cNvSpPr>
            <a:spLocks noChangeShapeType="1"/>
          </p:cNvSpPr>
          <p:nvPr/>
        </p:nvSpPr>
        <p:spPr bwMode="auto">
          <a:xfrm flipH="1">
            <a:off x="5486400" y="1600200"/>
            <a:ext cx="1447800" cy="609600"/>
          </a:xfrm>
          <a:prstGeom prst="line">
            <a:avLst/>
          </a:prstGeom>
          <a:noFill/>
          <a:ln w="3175" cap="rnd">
            <a:solidFill>
              <a:schemeClr val="tx1"/>
            </a:solidFill>
            <a:prstDash val="sysDot"/>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07506" y="116636"/>
            <a:ext cx="8928992" cy="546943"/>
          </a:xfrm>
        </p:spPr>
        <p:txBody>
          <a:bodyPr/>
          <a:lstStyle/>
          <a:p>
            <a:r>
              <a:rPr lang="en-GB" sz="3200" dirty="0">
                <a:solidFill>
                  <a:srgbClr val="FF3300"/>
                </a:solidFill>
              </a:rPr>
              <a:t>Deep Sea Cerenkov Light attenuation versus depth</a:t>
            </a:r>
            <a:endParaRPr lang="en-US" sz="2000" b="1" dirty="0">
              <a:solidFill>
                <a:srgbClr val="FF3300"/>
              </a:solidFill>
            </a:endParaRPr>
          </a:p>
        </p:txBody>
      </p:sp>
      <p:sp>
        <p:nvSpPr>
          <p:cNvPr id="95235" name="Line 3"/>
          <p:cNvSpPr>
            <a:spLocks noChangeShapeType="1"/>
          </p:cNvSpPr>
          <p:nvPr/>
        </p:nvSpPr>
        <p:spPr bwMode="auto">
          <a:xfrm>
            <a:off x="152400" y="914400"/>
            <a:ext cx="8763000" cy="0"/>
          </a:xfrm>
          <a:prstGeom prst="line">
            <a:avLst/>
          </a:prstGeom>
          <a:noFill/>
          <a:ln w="9525">
            <a:solidFill>
              <a:srgbClr val="FF99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grpSp>
        <p:nvGrpSpPr>
          <p:cNvPr id="95236" name="Group 4"/>
          <p:cNvGrpSpPr>
            <a:grpSpLocks/>
          </p:cNvGrpSpPr>
          <p:nvPr/>
        </p:nvGrpSpPr>
        <p:grpSpPr bwMode="auto">
          <a:xfrm>
            <a:off x="561977" y="1447800"/>
            <a:ext cx="7878763" cy="4243388"/>
            <a:chOff x="192" y="1152"/>
            <a:chExt cx="5376" cy="2673"/>
          </a:xfrm>
        </p:grpSpPr>
        <p:pic>
          <p:nvPicPr>
            <p:cNvPr id="95237" name="Picture 5" descr="raw_t1"/>
            <p:cNvPicPr>
              <a:picLocks noChangeAspect="1" noChangeArrowheads="1"/>
            </p:cNvPicPr>
            <p:nvPr/>
          </p:nvPicPr>
          <p:blipFill>
            <a:blip r:embed="rId3">
              <a:extLst>
                <a:ext uri="{28A0092B-C50C-407E-A947-70E740481C1C}">
                  <a14:useLocalDpi xmlns:a14="http://schemas.microsoft.com/office/drawing/2010/main" val="0"/>
                </a:ext>
              </a:extLst>
            </a:blip>
            <a:srcRect l="4576" t="22612" r="9151" b="20998"/>
            <a:stretch>
              <a:fillRect/>
            </a:stretch>
          </p:blipFill>
          <p:spPr bwMode="auto">
            <a:xfrm>
              <a:off x="192" y="1154"/>
              <a:ext cx="2698" cy="24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5238" name="Picture 6" descr="t1_ocean"/>
            <p:cNvPicPr>
              <a:picLocks noChangeAspect="1" noChangeArrowheads="1"/>
            </p:cNvPicPr>
            <p:nvPr/>
          </p:nvPicPr>
          <p:blipFill>
            <a:blip r:embed="rId4">
              <a:extLst>
                <a:ext uri="{28A0092B-C50C-407E-A947-70E740481C1C}">
                  <a14:useLocalDpi xmlns:a14="http://schemas.microsoft.com/office/drawing/2010/main" val="0"/>
                </a:ext>
              </a:extLst>
            </a:blip>
            <a:srcRect l="4576" t="22612" r="9151" b="20998"/>
            <a:stretch>
              <a:fillRect/>
            </a:stretch>
          </p:blipFill>
          <p:spPr bwMode="auto">
            <a:xfrm>
              <a:off x="2864" y="1152"/>
              <a:ext cx="2704" cy="24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5239" name="Text Box 7"/>
            <p:cNvSpPr txBox="1">
              <a:spLocks noChangeArrowheads="1"/>
            </p:cNvSpPr>
            <p:nvPr/>
          </p:nvSpPr>
          <p:spPr bwMode="auto">
            <a:xfrm>
              <a:off x="2765" y="3613"/>
              <a:ext cx="1470" cy="212"/>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GB" sz="1600" b="1">
                  <a:solidFill>
                    <a:srgbClr val="FF3300"/>
                  </a:solidFill>
                  <a:latin typeface="Tahoma" charset="0"/>
                </a:rPr>
                <a:t>Salinity</a:t>
              </a:r>
              <a:r>
                <a:rPr lang="en-GB" sz="1600" b="1">
                  <a:solidFill>
                    <a:srgbClr val="FF3300"/>
                  </a:solidFill>
                </a:rPr>
                <a:t> (P.S.U)</a:t>
              </a:r>
              <a:endParaRPr lang="en-GB" sz="2400">
                <a:solidFill>
                  <a:srgbClr val="000000"/>
                </a:solidFill>
              </a:endParaRPr>
            </a:p>
          </p:txBody>
        </p:sp>
        <p:sp>
          <p:nvSpPr>
            <p:cNvPr id="95240" name="Text Box 8"/>
            <p:cNvSpPr txBox="1">
              <a:spLocks noChangeArrowheads="1"/>
            </p:cNvSpPr>
            <p:nvPr/>
          </p:nvSpPr>
          <p:spPr bwMode="auto">
            <a:xfrm>
              <a:off x="4235" y="3613"/>
              <a:ext cx="1333" cy="212"/>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GB" sz="1600" b="1">
                  <a:solidFill>
                    <a:srgbClr val="333399"/>
                  </a:solidFill>
                  <a:latin typeface="Tahoma" charset="0"/>
                </a:rPr>
                <a:t>Temperature</a:t>
              </a:r>
              <a:r>
                <a:rPr lang="en-GB" sz="1600" b="1">
                  <a:solidFill>
                    <a:srgbClr val="333399"/>
                  </a:solidFill>
                </a:rPr>
                <a:t> (°C)   </a:t>
              </a:r>
              <a:endParaRPr lang="en-GB" sz="2400">
                <a:solidFill>
                  <a:srgbClr val="000000"/>
                </a:solidFill>
              </a:endParaRPr>
            </a:p>
          </p:txBody>
        </p:sp>
        <p:sp>
          <p:nvSpPr>
            <p:cNvPr id="95241" name="Text Box 9"/>
            <p:cNvSpPr txBox="1">
              <a:spLocks noChangeArrowheads="1"/>
            </p:cNvSpPr>
            <p:nvPr/>
          </p:nvSpPr>
          <p:spPr bwMode="auto">
            <a:xfrm>
              <a:off x="192" y="3613"/>
              <a:ext cx="2619" cy="212"/>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GB" sz="1600" b="1">
                  <a:solidFill>
                    <a:srgbClr val="FF3300"/>
                  </a:solidFill>
                </a:rPr>
                <a:t> </a:t>
              </a:r>
              <a:r>
                <a:rPr lang="en-GB" sz="1600" b="1">
                  <a:solidFill>
                    <a:srgbClr val="000000"/>
                  </a:solidFill>
                </a:rPr>
                <a:t>(m</a:t>
              </a:r>
              <a:r>
                <a:rPr lang="en-GB" sz="1600" b="1" baseline="30000">
                  <a:solidFill>
                    <a:srgbClr val="000000"/>
                  </a:solidFill>
                </a:rPr>
                <a:t>-1</a:t>
              </a:r>
              <a:r>
                <a:rPr lang="en-GB" sz="1600" b="1">
                  <a:solidFill>
                    <a:srgbClr val="000000"/>
                  </a:solidFill>
                </a:rPr>
                <a:t>)</a:t>
              </a:r>
              <a:endParaRPr lang="en-GB" sz="2400">
                <a:solidFill>
                  <a:srgbClr val="000000"/>
                </a:solidFill>
              </a:endParaRPr>
            </a:p>
          </p:txBody>
        </p:sp>
      </p:grpSp>
      <p:sp>
        <p:nvSpPr>
          <p:cNvPr id="95242" name="Text Box 10"/>
          <p:cNvSpPr txBox="1">
            <a:spLocks noChangeArrowheads="1"/>
          </p:cNvSpPr>
          <p:nvPr/>
        </p:nvSpPr>
        <p:spPr bwMode="auto">
          <a:xfrm>
            <a:off x="844552" y="5378451"/>
            <a:ext cx="3165475"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it-IT" sz="1400" b="1" u="sng">
                <a:solidFill>
                  <a:srgbClr val="000066"/>
                </a:solidFill>
                <a:latin typeface="Tahoma" charset="0"/>
              </a:rPr>
              <a:t>raw</a:t>
            </a:r>
            <a:r>
              <a:rPr lang="it-IT" sz="1400" b="1">
                <a:solidFill>
                  <a:srgbClr val="000066"/>
                </a:solidFill>
                <a:latin typeface="Tahoma" charset="0"/>
              </a:rPr>
              <a:t> data of attenuation coefficient at 412,488,510 nm</a:t>
            </a:r>
            <a:endParaRPr lang="it-IT" sz="1800" b="1">
              <a:solidFill>
                <a:srgbClr val="000066"/>
              </a:solidFill>
            </a:endParaRPr>
          </a:p>
        </p:txBody>
      </p:sp>
      <p:sp>
        <p:nvSpPr>
          <p:cNvPr id="95243" name="Text Box 11"/>
          <p:cNvSpPr txBox="1">
            <a:spLocks noChangeArrowheads="1"/>
          </p:cNvSpPr>
          <p:nvPr/>
        </p:nvSpPr>
        <p:spPr bwMode="auto">
          <a:xfrm>
            <a:off x="1980965" y="1065492"/>
            <a:ext cx="4766148" cy="369332"/>
          </a:xfrm>
          <a:prstGeom prst="rect">
            <a:avLst/>
          </a:prstGeom>
          <a:noFill/>
          <a:ln>
            <a:noFill/>
          </a:ln>
          <a:effectLst/>
          <a:extLst>
            <a:ext uri="{909E8E84-426E-40dd-AFC4-6F175D3DCCD1}">
              <a14:hiddenFill xmlns="" xmlns:a14="http://schemas.microsoft.com/office/drawing/2010/main">
                <a:gradFill rotWithShape="0">
                  <a:gsLst>
                    <a:gs pos="0">
                      <a:srgbClr val="FFCC00"/>
                    </a:gs>
                    <a:gs pos="100000">
                      <a:srgbClr val="FFCC00">
                        <a:gamma/>
                        <a:shade val="46275"/>
                        <a:invGamma/>
                      </a:srgbClr>
                    </a:gs>
                  </a:gsLst>
                  <a:path path="shape">
                    <a:fillToRect l="50000" t="50000" r="50000" b="50000"/>
                  </a:path>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lgn="ctr">
              <a:spcBef>
                <a:spcPct val="50000"/>
              </a:spcBef>
            </a:pPr>
            <a:r>
              <a:rPr lang="en-GB" sz="1800" b="1">
                <a:solidFill>
                  <a:srgbClr val="000000"/>
                </a:solidFill>
                <a:latin typeface="Tahoma" charset="0"/>
              </a:rPr>
              <a:t>Measurements carried out in Ponza site</a:t>
            </a:r>
            <a:endParaRPr lang="en-GB" sz="1800" b="1">
              <a:solidFill>
                <a:srgbClr val="FFCC00"/>
              </a:solidFill>
            </a:endParaRPr>
          </a:p>
        </p:txBody>
      </p:sp>
      <p:sp>
        <p:nvSpPr>
          <p:cNvPr id="15" name="Date Placeholder 2"/>
          <p:cNvSpPr>
            <a:spLocks noGrp="1"/>
          </p:cNvSpPr>
          <p:nvPr>
            <p:ph type="dt" sz="half" idx="10"/>
          </p:nvPr>
        </p:nvSpPr>
        <p:spPr>
          <a:xfrm>
            <a:off x="122954" y="6631200"/>
            <a:ext cx="2315446" cy="219600"/>
          </a:xfrm>
        </p:spPr>
        <p:txBody>
          <a:bodyPr anchor="ctr"/>
          <a:lstStyle/>
          <a:p>
            <a:r>
              <a:rPr lang="it-IT" sz="1100" b="1">
                <a:solidFill>
                  <a:srgbClr val="000090"/>
                </a:solidFill>
                <a:latin typeface="Calibri"/>
                <a:cs typeface="Calibri"/>
              </a:rPr>
              <a:t>Antonio Capone</a:t>
            </a:r>
            <a:endParaRPr sz="1100" b="1" dirty="0">
              <a:solidFill>
                <a:srgbClr val="000090"/>
              </a:solidFill>
              <a:latin typeface="Calibri"/>
              <a:cs typeface="Calibri"/>
            </a:endParaRPr>
          </a:p>
        </p:txBody>
      </p:sp>
      <p:sp>
        <p:nvSpPr>
          <p:cNvPr id="16" name="Footer Placeholder 3"/>
          <p:cNvSpPr>
            <a:spLocks noGrp="1"/>
          </p:cNvSpPr>
          <p:nvPr>
            <p:ph type="ftr" sz="quarter" idx="11"/>
          </p:nvPr>
        </p:nvSpPr>
        <p:spPr>
          <a:xfrm>
            <a:off x="1719618" y="6631200"/>
            <a:ext cx="5731575" cy="219600"/>
          </a:xfrm>
        </p:spPr>
        <p:txBody>
          <a:bodyPr anchor="ctr"/>
          <a:lstStyle/>
          <a:p>
            <a:r>
              <a:rPr lang="it-IT" sz="1100" b="1" dirty="0">
                <a:solidFill>
                  <a:srgbClr val="000090"/>
                </a:solidFill>
                <a:latin typeface="Calibri"/>
                <a:cs typeface="Calibri"/>
              </a:rPr>
              <a:t>CENA-2026, 1st China-Europe Neutrino </a:t>
            </a:r>
            <a:r>
              <a:rPr lang="it-IT" sz="1100" b="1" dirty="0" err="1">
                <a:solidFill>
                  <a:srgbClr val="000090"/>
                </a:solidFill>
                <a:latin typeface="Calibri"/>
                <a:cs typeface="Calibri"/>
              </a:rPr>
              <a:t>Astronomy</a:t>
            </a:r>
            <a:r>
              <a:rPr lang="it-IT" sz="1100" b="1" dirty="0">
                <a:solidFill>
                  <a:srgbClr val="000090"/>
                </a:solidFill>
                <a:latin typeface="Calibri"/>
                <a:cs typeface="Calibri"/>
              </a:rPr>
              <a:t> </a:t>
            </a:r>
            <a:r>
              <a:rPr lang="it-IT" sz="1100" b="1" dirty="0" err="1">
                <a:solidFill>
                  <a:srgbClr val="000090"/>
                </a:solidFill>
                <a:latin typeface="Calibri"/>
                <a:cs typeface="Calibri"/>
              </a:rPr>
              <a:t>summer</a:t>
            </a:r>
            <a:r>
              <a:rPr lang="it-IT" sz="1100" b="1" dirty="0">
                <a:solidFill>
                  <a:srgbClr val="000090"/>
                </a:solidFill>
                <a:latin typeface="Calibri"/>
                <a:cs typeface="Calibri"/>
              </a:rPr>
              <a:t> school - Chengdu 14-23/09/2026</a:t>
            </a:r>
          </a:p>
        </p:txBody>
      </p:sp>
      <p:sp>
        <p:nvSpPr>
          <p:cNvPr id="17" name="Slide Number Placeholder 4"/>
          <p:cNvSpPr>
            <a:spLocks noGrp="1"/>
          </p:cNvSpPr>
          <p:nvPr>
            <p:ph type="sldNum" sz="quarter" idx="12"/>
          </p:nvPr>
        </p:nvSpPr>
        <p:spPr>
          <a:xfrm>
            <a:off x="8282348" y="6631200"/>
            <a:ext cx="685800" cy="219600"/>
          </a:xfrm>
        </p:spPr>
        <p:txBody>
          <a:bodyPr anchor="ctr"/>
          <a:lstStyle/>
          <a:p>
            <a:pPr algn="r"/>
            <a:fld id="{00C3F8CF-2F64-F142-8721-E9D09759B67E}" type="slidenum">
              <a:rPr sz="1100" b="1">
                <a:solidFill>
                  <a:srgbClr val="000090"/>
                </a:solidFill>
                <a:latin typeface="Calibri"/>
                <a:cs typeface="Calibri"/>
              </a:rPr>
              <a:pPr algn="r"/>
              <a:t>38</a:t>
            </a:fld>
            <a:endParaRPr sz="1100" b="1">
              <a:solidFill>
                <a:srgbClr val="000090"/>
              </a:solidFill>
              <a:latin typeface="Calibri"/>
              <a:cs typeface="Calibri"/>
            </a:endParaRPr>
          </a:p>
        </p:txBody>
      </p:sp>
      <p:sp>
        <p:nvSpPr>
          <p:cNvPr id="2" name="CasellaDiTesto 1">
            <a:extLst>
              <a:ext uri="{FF2B5EF4-FFF2-40B4-BE49-F238E27FC236}">
                <a16:creationId xmlns:a16="http://schemas.microsoft.com/office/drawing/2014/main" id="{88F79EEA-071A-8E10-662A-6473C42E1748}"/>
              </a:ext>
            </a:extLst>
          </p:cNvPr>
          <p:cNvSpPr txBox="1"/>
          <p:nvPr/>
        </p:nvSpPr>
        <p:spPr>
          <a:xfrm>
            <a:off x="175852" y="5998464"/>
            <a:ext cx="8792296" cy="369332"/>
          </a:xfrm>
          <a:prstGeom prst="rect">
            <a:avLst/>
          </a:prstGeom>
          <a:noFill/>
        </p:spPr>
        <p:txBody>
          <a:bodyPr wrap="square" rtlCol="0">
            <a:spAutoFit/>
          </a:bodyPr>
          <a:lstStyle/>
          <a:p>
            <a:r>
              <a:rPr lang="en-GB" noProof="0" dirty="0"/>
              <a:t>Surprise (for me)!  The Tyrrhenian Sea is made by layers of different waters in equilibrium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Date Placeholder 2"/>
          <p:cNvSpPr>
            <a:spLocks noGrp="1"/>
          </p:cNvSpPr>
          <p:nvPr>
            <p:ph type="dt" sz="half" idx="10"/>
          </p:nvPr>
        </p:nvSpPr>
        <p:spPr/>
        <p:txBody>
          <a:bodyPr anchor="ctr"/>
          <a:lstStyle/>
          <a:p>
            <a:r>
              <a:rPr lang="it-IT"/>
              <a:t>Antonio Capone</a:t>
            </a:r>
            <a:endParaRPr/>
          </a:p>
        </p:txBody>
      </p:sp>
      <p:sp>
        <p:nvSpPr>
          <p:cNvPr id="20" name="Footer Placeholder 3"/>
          <p:cNvSpPr>
            <a:spLocks noGrp="1"/>
          </p:cNvSpPr>
          <p:nvPr>
            <p:ph type="ftr" sz="quarter" idx="11"/>
          </p:nvPr>
        </p:nvSpPr>
        <p:spPr/>
        <p:txBody>
          <a:bodyPr anchor="ctr"/>
          <a:lstStyle/>
          <a:p>
            <a:r>
              <a:rPr lang="en-US"/>
              <a:t>CENA-2026, 1st China-Europe Neutrino Astronomy summer school - Chengdu 14-23/09/2026</a:t>
            </a:r>
            <a:endParaRPr/>
          </a:p>
        </p:txBody>
      </p:sp>
      <p:sp>
        <p:nvSpPr>
          <p:cNvPr id="21" name="Slide Number Placeholder 4"/>
          <p:cNvSpPr>
            <a:spLocks noGrp="1"/>
          </p:cNvSpPr>
          <p:nvPr>
            <p:ph type="sldNum" sz="quarter" idx="12"/>
          </p:nvPr>
        </p:nvSpPr>
        <p:spPr/>
        <p:txBody>
          <a:bodyPr anchor="ctr"/>
          <a:lstStyle/>
          <a:p>
            <a:pPr algn="r"/>
            <a:fld id="{00C3F8CF-2F64-F142-8721-E9D09759B67E}" type="slidenum">
              <a:rPr/>
              <a:pPr algn="r"/>
              <a:t>39</a:t>
            </a:fld>
            <a:endParaRPr/>
          </a:p>
        </p:txBody>
      </p:sp>
      <p:pic>
        <p:nvPicPr>
          <p:cNvPr id="20482" name="Picture 2" descr="allprofiles"/>
          <p:cNvPicPr>
            <a:picLocks noChangeAspect="1" noChangeArrowheads="1"/>
          </p:cNvPicPr>
          <p:nvPr/>
        </p:nvPicPr>
        <p:blipFill>
          <a:blip r:embed="rId3">
            <a:extLst>
              <a:ext uri="{28A0092B-C50C-407E-A947-70E740481C1C}">
                <a14:useLocalDpi xmlns:a14="http://schemas.microsoft.com/office/drawing/2010/main" val="0"/>
              </a:ext>
            </a:extLst>
          </a:blip>
          <a:srcRect l="7689" t="22427" r="9612" b="21786"/>
          <a:stretch>
            <a:fillRect/>
          </a:stretch>
        </p:blipFill>
        <p:spPr bwMode="auto">
          <a:xfrm>
            <a:off x="139700" y="765175"/>
            <a:ext cx="5194300" cy="4965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483" name="Rectangle 3"/>
          <p:cNvSpPr>
            <a:spLocks noGrp="1" noChangeArrowheads="1"/>
          </p:cNvSpPr>
          <p:nvPr>
            <p:ph type="title"/>
          </p:nvPr>
        </p:nvSpPr>
        <p:spPr>
          <a:xfrm>
            <a:off x="-76200" y="141288"/>
            <a:ext cx="9144000" cy="392112"/>
          </a:xfrm>
        </p:spPr>
        <p:txBody>
          <a:bodyPr/>
          <a:lstStyle/>
          <a:p>
            <a:r>
              <a:rPr lang="en-GB" sz="2400" b="1" dirty="0"/>
              <a:t>Water optical properties in Capo Passero site: seasonal dependence</a:t>
            </a:r>
            <a:endParaRPr lang="it-IT" sz="2400" b="1" dirty="0"/>
          </a:p>
        </p:txBody>
      </p:sp>
      <p:sp>
        <p:nvSpPr>
          <p:cNvPr id="20484" name="Rectangle 4"/>
          <p:cNvSpPr>
            <a:spLocks noChangeArrowheads="1"/>
          </p:cNvSpPr>
          <p:nvPr/>
        </p:nvSpPr>
        <p:spPr bwMode="auto">
          <a:xfrm>
            <a:off x="5410200" y="776288"/>
            <a:ext cx="3657600" cy="2576512"/>
          </a:xfrm>
          <a:prstGeom prst="rect">
            <a:avLst/>
          </a:prstGeom>
          <a:solidFill>
            <a:srgbClr val="FFFDE4"/>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nSpc>
                <a:spcPct val="125000"/>
              </a:lnSpc>
              <a:spcBef>
                <a:spcPct val="20000"/>
              </a:spcBef>
            </a:pPr>
            <a:r>
              <a:rPr lang="en-GB" sz="1600" b="1">
                <a:solidFill>
                  <a:srgbClr val="003399"/>
                </a:solidFill>
                <a:latin typeface="Tahoma" charset="0"/>
              </a:rPr>
              <a:t>Seasonal dependence of optical (</a:t>
            </a:r>
            <a:r>
              <a:rPr lang="en-GB" sz="1600" b="1">
                <a:solidFill>
                  <a:srgbClr val="FF3300"/>
                </a:solidFill>
                <a:latin typeface="Tahoma" charset="0"/>
              </a:rPr>
              <a:t>absorption</a:t>
            </a:r>
            <a:r>
              <a:rPr lang="en-GB" sz="1600" b="1">
                <a:solidFill>
                  <a:srgbClr val="003399"/>
                </a:solidFill>
                <a:latin typeface="Tahoma" charset="0"/>
              </a:rPr>
              <a:t>, </a:t>
            </a:r>
            <a:r>
              <a:rPr lang="en-GB" sz="1600" b="1">
                <a:solidFill>
                  <a:srgbClr val="FF3300"/>
                </a:solidFill>
                <a:latin typeface="Tahoma" charset="0"/>
              </a:rPr>
              <a:t>attenuation</a:t>
            </a:r>
            <a:r>
              <a:rPr lang="en-GB" sz="1600" b="1">
                <a:solidFill>
                  <a:srgbClr val="003399"/>
                </a:solidFill>
                <a:latin typeface="Tahoma" charset="0"/>
              </a:rPr>
              <a:t>) and oceanographic (</a:t>
            </a:r>
            <a:r>
              <a:rPr lang="en-GB" sz="1600" b="1">
                <a:solidFill>
                  <a:srgbClr val="FF3300"/>
                </a:solidFill>
                <a:latin typeface="Tahoma" charset="0"/>
              </a:rPr>
              <a:t>Temperature</a:t>
            </a:r>
            <a:r>
              <a:rPr lang="en-GB" sz="1600" b="1">
                <a:solidFill>
                  <a:srgbClr val="003399"/>
                </a:solidFill>
                <a:latin typeface="Tahoma" charset="0"/>
              </a:rPr>
              <a:t>,</a:t>
            </a:r>
            <a:r>
              <a:rPr lang="en-GB" sz="1600" b="1">
                <a:solidFill>
                  <a:srgbClr val="FF3300"/>
                </a:solidFill>
                <a:latin typeface="Tahoma" charset="0"/>
              </a:rPr>
              <a:t> Salinity</a:t>
            </a:r>
            <a:r>
              <a:rPr lang="en-GB" sz="1600" b="1">
                <a:solidFill>
                  <a:srgbClr val="003399"/>
                </a:solidFill>
                <a:latin typeface="Tahoma" charset="0"/>
              </a:rPr>
              <a:t>) properties has been studied in Capo Passero</a:t>
            </a:r>
          </a:p>
          <a:p>
            <a:pPr>
              <a:lnSpc>
                <a:spcPct val="125000"/>
              </a:lnSpc>
              <a:spcBef>
                <a:spcPct val="20000"/>
              </a:spcBef>
            </a:pPr>
            <a:endParaRPr lang="en-GB" sz="800" b="1">
              <a:solidFill>
                <a:srgbClr val="003399"/>
              </a:solidFill>
              <a:latin typeface="Tahoma" charset="0"/>
            </a:endParaRPr>
          </a:p>
          <a:p>
            <a:pPr>
              <a:lnSpc>
                <a:spcPct val="125000"/>
              </a:lnSpc>
              <a:spcBef>
                <a:spcPct val="20000"/>
              </a:spcBef>
            </a:pPr>
            <a:r>
              <a:rPr lang="en-GB" sz="1600" b="1">
                <a:solidFill>
                  <a:srgbClr val="003399"/>
                </a:solidFill>
                <a:latin typeface="Tahoma" charset="0"/>
              </a:rPr>
              <a:t>Variations have been observed only in shallow water layers</a:t>
            </a:r>
            <a:endParaRPr lang="it-IT" sz="1600" b="1">
              <a:solidFill>
                <a:srgbClr val="003399"/>
              </a:solidFill>
              <a:latin typeface="Tahoma" charset="0"/>
            </a:endParaRPr>
          </a:p>
        </p:txBody>
      </p:sp>
      <p:sp>
        <p:nvSpPr>
          <p:cNvPr id="20490" name="Line 10"/>
          <p:cNvSpPr>
            <a:spLocks noChangeShapeType="1"/>
          </p:cNvSpPr>
          <p:nvPr/>
        </p:nvSpPr>
        <p:spPr bwMode="auto">
          <a:xfrm>
            <a:off x="685800" y="5260975"/>
            <a:ext cx="4267200" cy="0"/>
          </a:xfrm>
          <a:prstGeom prst="line">
            <a:avLst/>
          </a:prstGeom>
          <a:noFill/>
          <a:ln w="57150">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1800">
              <a:solidFill>
                <a:srgbClr val="000000"/>
              </a:solidFill>
              <a:latin typeface="Arial" charset="0"/>
            </a:endParaRPr>
          </a:p>
        </p:txBody>
      </p:sp>
      <p:sp>
        <p:nvSpPr>
          <p:cNvPr id="20491" name="Line 11"/>
          <p:cNvSpPr>
            <a:spLocks noChangeShapeType="1"/>
          </p:cNvSpPr>
          <p:nvPr/>
        </p:nvSpPr>
        <p:spPr bwMode="auto">
          <a:xfrm>
            <a:off x="762000" y="4300538"/>
            <a:ext cx="4267200" cy="0"/>
          </a:xfrm>
          <a:prstGeom prst="line">
            <a:avLst/>
          </a:prstGeom>
          <a:noFill/>
          <a:ln w="57150">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1800">
              <a:solidFill>
                <a:srgbClr val="000000"/>
              </a:solidFill>
              <a:latin typeface="Arial" charset="0"/>
            </a:endParaRPr>
          </a:p>
        </p:txBody>
      </p:sp>
      <p:sp>
        <p:nvSpPr>
          <p:cNvPr id="20492" name="Text Box 12"/>
          <p:cNvSpPr txBox="1">
            <a:spLocks noChangeArrowheads="1"/>
          </p:cNvSpPr>
          <p:nvPr/>
        </p:nvSpPr>
        <p:spPr bwMode="auto">
          <a:xfrm>
            <a:off x="292100" y="5915025"/>
            <a:ext cx="1662113"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it-IT" sz="1600" b="1">
                <a:solidFill>
                  <a:srgbClr val="0000FF"/>
                </a:solidFill>
                <a:latin typeface="Tahoma" charset="0"/>
              </a:rPr>
              <a:t>temperature</a:t>
            </a:r>
          </a:p>
        </p:txBody>
      </p:sp>
      <p:sp>
        <p:nvSpPr>
          <p:cNvPr id="20493" name="Text Box 13"/>
          <p:cNvSpPr txBox="1">
            <a:spLocks noChangeArrowheads="1"/>
          </p:cNvSpPr>
          <p:nvPr/>
        </p:nvSpPr>
        <p:spPr bwMode="auto">
          <a:xfrm>
            <a:off x="1830390" y="5915025"/>
            <a:ext cx="1052512"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it-IT" sz="1600" b="1">
                <a:solidFill>
                  <a:srgbClr val="0000FF"/>
                </a:solidFill>
                <a:latin typeface="Tahoma" charset="0"/>
              </a:rPr>
              <a:t>salinity</a:t>
            </a:r>
          </a:p>
        </p:txBody>
      </p:sp>
      <p:sp>
        <p:nvSpPr>
          <p:cNvPr id="20494" name="Text Box 14"/>
          <p:cNvSpPr txBox="1">
            <a:spLocks noChangeArrowheads="1"/>
          </p:cNvSpPr>
          <p:nvPr/>
        </p:nvSpPr>
        <p:spPr bwMode="auto">
          <a:xfrm>
            <a:off x="2733677" y="5961067"/>
            <a:ext cx="1381125" cy="244475"/>
          </a:xfrm>
          <a:prstGeom prst="rect">
            <a:avLst/>
          </a:prstGeom>
          <a:noFill/>
          <a:ln>
            <a:noFill/>
          </a:ln>
          <a:effectLst/>
          <a:extLst>
            <a:ext uri="{909E8E84-426E-40dd-AFC4-6F175D3DCCD1}">
              <a14:hiddenFill xmlns="" xmlns:a14="http://schemas.microsoft.com/office/drawing/2010/main">
                <a:solidFill>
                  <a:schemeClr val="bg1">
                    <a:alpha val="50000"/>
                  </a:schemeClr>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lgn="ctr" eaLnBrk="0" hangingPunct="0"/>
            <a:r>
              <a:rPr lang="it-IT" sz="1600" b="1">
                <a:solidFill>
                  <a:srgbClr val="0000FF"/>
                </a:solidFill>
                <a:latin typeface="Tahoma" charset="0"/>
              </a:rPr>
              <a:t>a440</a:t>
            </a:r>
          </a:p>
        </p:txBody>
      </p:sp>
      <p:sp>
        <p:nvSpPr>
          <p:cNvPr id="20495" name="Text Box 15"/>
          <p:cNvSpPr txBox="1">
            <a:spLocks noChangeArrowheads="1"/>
          </p:cNvSpPr>
          <p:nvPr/>
        </p:nvSpPr>
        <p:spPr bwMode="auto">
          <a:xfrm>
            <a:off x="4038600" y="5961067"/>
            <a:ext cx="1295400" cy="244475"/>
          </a:xfrm>
          <a:prstGeom prst="rect">
            <a:avLst/>
          </a:prstGeom>
          <a:noFill/>
          <a:ln>
            <a:noFill/>
          </a:ln>
          <a:effectLst/>
          <a:extLst>
            <a:ext uri="{909E8E84-426E-40dd-AFC4-6F175D3DCCD1}">
              <a14:hiddenFill xmlns="" xmlns:a14="http://schemas.microsoft.com/office/drawing/2010/main">
                <a:solidFill>
                  <a:schemeClr val="bg1">
                    <a:alpha val="50000"/>
                  </a:schemeClr>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lgn="ctr" eaLnBrk="0" hangingPunct="0"/>
            <a:r>
              <a:rPr lang="it-IT" sz="1600" b="1">
                <a:solidFill>
                  <a:srgbClr val="0000FF"/>
                </a:solidFill>
                <a:latin typeface="Tahoma" charset="0"/>
              </a:rPr>
              <a:t>c440</a:t>
            </a:r>
          </a:p>
        </p:txBody>
      </p:sp>
      <p:grpSp>
        <p:nvGrpSpPr>
          <p:cNvPr id="20502" name="Group 22"/>
          <p:cNvGrpSpPr>
            <a:grpSpLocks/>
          </p:cNvGrpSpPr>
          <p:nvPr/>
        </p:nvGrpSpPr>
        <p:grpSpPr bwMode="auto">
          <a:xfrm>
            <a:off x="5410202" y="3429000"/>
            <a:ext cx="3700463" cy="2590800"/>
            <a:chOff x="3405" y="2160"/>
            <a:chExt cx="2331" cy="1632"/>
          </a:xfrm>
        </p:grpSpPr>
        <p:sp>
          <p:nvSpPr>
            <p:cNvPr id="20498" name="Rectangle 18"/>
            <p:cNvSpPr>
              <a:spLocks noChangeArrowheads="1"/>
            </p:cNvSpPr>
            <p:nvPr/>
          </p:nvSpPr>
          <p:spPr bwMode="auto">
            <a:xfrm>
              <a:off x="3405" y="2160"/>
              <a:ext cx="2331" cy="1632"/>
            </a:xfrm>
            <a:prstGeom prst="rect">
              <a:avLst/>
            </a:prstGeom>
            <a:solidFill>
              <a:srgbClr val="FFFDE4"/>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20485" name="Text Box 5"/>
            <p:cNvSpPr txBox="1">
              <a:spLocks noChangeArrowheads="1"/>
            </p:cNvSpPr>
            <p:nvPr/>
          </p:nvSpPr>
          <p:spPr bwMode="auto">
            <a:xfrm>
              <a:off x="3441" y="2814"/>
              <a:ext cx="2292" cy="213"/>
            </a:xfrm>
            <a:prstGeom prst="rect">
              <a:avLst/>
            </a:prstGeom>
            <a:solidFill>
              <a:srgbClr val="FFFDE4"/>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b="1">
                  <a:solidFill>
                    <a:srgbClr val="FF9933"/>
                  </a:solidFill>
                  <a:latin typeface="Tahoma" charset="0"/>
                </a:rPr>
                <a:t>Aug 02 (3 profiles superimposed)</a:t>
              </a:r>
            </a:p>
          </p:txBody>
        </p:sp>
        <p:sp>
          <p:nvSpPr>
            <p:cNvPr id="20486" name="Text Box 6"/>
            <p:cNvSpPr txBox="1">
              <a:spLocks noChangeArrowheads="1"/>
            </p:cNvSpPr>
            <p:nvPr/>
          </p:nvSpPr>
          <p:spPr bwMode="auto">
            <a:xfrm>
              <a:off x="3432" y="3054"/>
              <a:ext cx="2280" cy="213"/>
            </a:xfrm>
            <a:prstGeom prst="rect">
              <a:avLst/>
            </a:prstGeom>
            <a:solidFill>
              <a:srgbClr val="FFFDE4"/>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b="1">
                  <a:solidFill>
                    <a:srgbClr val="333399"/>
                  </a:solidFill>
                  <a:latin typeface="Tahoma" charset="0"/>
                </a:rPr>
                <a:t>Mar 02 (4 profiles superimposed)</a:t>
              </a:r>
            </a:p>
          </p:txBody>
        </p:sp>
        <p:sp>
          <p:nvSpPr>
            <p:cNvPr id="20487" name="Text Box 7"/>
            <p:cNvSpPr txBox="1">
              <a:spLocks noChangeArrowheads="1"/>
            </p:cNvSpPr>
            <p:nvPr/>
          </p:nvSpPr>
          <p:spPr bwMode="auto">
            <a:xfrm>
              <a:off x="3411" y="3312"/>
              <a:ext cx="2290" cy="212"/>
            </a:xfrm>
            <a:prstGeom prst="rect">
              <a:avLst/>
            </a:prstGeom>
            <a:solidFill>
              <a:srgbClr val="FFFDE4"/>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eaLnBrk="0" hangingPunct="0"/>
              <a:r>
                <a:rPr lang="en-GB" sz="1600" b="1">
                  <a:solidFill>
                    <a:srgbClr val="FFCC00"/>
                  </a:solidFill>
                  <a:latin typeface="Tahoma" charset="0"/>
                </a:rPr>
                <a:t>May 02 (2 profiles superimposed)</a:t>
              </a:r>
            </a:p>
          </p:txBody>
        </p:sp>
        <p:sp>
          <p:nvSpPr>
            <p:cNvPr id="20488" name="Text Box 8"/>
            <p:cNvSpPr txBox="1">
              <a:spLocks noChangeArrowheads="1"/>
            </p:cNvSpPr>
            <p:nvPr/>
          </p:nvSpPr>
          <p:spPr bwMode="auto">
            <a:xfrm>
              <a:off x="3432" y="3534"/>
              <a:ext cx="2274" cy="213"/>
            </a:xfrm>
            <a:prstGeom prst="rect">
              <a:avLst/>
            </a:prstGeom>
            <a:solidFill>
              <a:srgbClr val="FFFDE4"/>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b="1">
                  <a:solidFill>
                    <a:srgbClr val="CC0000"/>
                  </a:solidFill>
                  <a:latin typeface="Tahoma" charset="0"/>
                </a:rPr>
                <a:t>Dec 99 (2 profiles superimposed)</a:t>
              </a:r>
            </a:p>
          </p:txBody>
        </p:sp>
        <p:sp>
          <p:nvSpPr>
            <p:cNvPr id="20489" name="Text Box 9"/>
            <p:cNvSpPr txBox="1">
              <a:spLocks noChangeArrowheads="1"/>
            </p:cNvSpPr>
            <p:nvPr/>
          </p:nvSpPr>
          <p:spPr bwMode="auto">
            <a:xfrm>
              <a:off x="3432" y="2258"/>
              <a:ext cx="1068" cy="213"/>
            </a:xfrm>
            <a:prstGeom prst="rect">
              <a:avLst/>
            </a:prstGeom>
            <a:solidFill>
              <a:srgbClr val="FFFDE4"/>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b="1">
                  <a:solidFill>
                    <a:srgbClr val="000000"/>
                  </a:solidFill>
                  <a:latin typeface="Tahoma" charset="0"/>
                </a:rPr>
                <a:t>Data taken in:</a:t>
              </a:r>
              <a:endParaRPr lang="en-GB" sz="1600" b="1" i="1">
                <a:solidFill>
                  <a:srgbClr val="000000"/>
                </a:solidFill>
                <a:latin typeface="Tahoma" charset="0"/>
              </a:endParaRPr>
            </a:p>
          </p:txBody>
        </p:sp>
        <p:sp>
          <p:nvSpPr>
            <p:cNvPr id="20496" name="Text Box 16"/>
            <p:cNvSpPr txBox="1">
              <a:spLocks noChangeArrowheads="1"/>
            </p:cNvSpPr>
            <p:nvPr/>
          </p:nvSpPr>
          <p:spPr bwMode="auto">
            <a:xfrm>
              <a:off x="3432" y="2546"/>
              <a:ext cx="2292" cy="213"/>
            </a:xfrm>
            <a:prstGeom prst="rect">
              <a:avLst/>
            </a:prstGeom>
            <a:solidFill>
              <a:srgbClr val="FFFDE4"/>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b="1">
                  <a:solidFill>
                    <a:srgbClr val="33CCCC"/>
                  </a:solidFill>
                  <a:latin typeface="Tahoma" charset="0"/>
                </a:rPr>
                <a:t>Aug 03 (2 profiles superimposed)</a:t>
              </a:r>
            </a:p>
          </p:txBody>
        </p:sp>
      </p:gr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2"/>
          <p:cNvSpPr>
            <a:spLocks noGrp="1"/>
          </p:cNvSpPr>
          <p:nvPr>
            <p:ph type="dt" sz="half" idx="10"/>
          </p:nvPr>
        </p:nvSpPr>
        <p:spPr/>
        <p:txBody>
          <a:bodyPr/>
          <a:lstStyle/>
          <a:p>
            <a:r>
              <a:rPr lang="it-IT">
                <a:solidFill>
                  <a:srgbClr val="000000"/>
                </a:solidFill>
              </a:rPr>
              <a:t>Antonio Capone</a:t>
            </a:r>
            <a:endParaRPr>
              <a:solidFill>
                <a:srgbClr val="000000"/>
              </a:solidFill>
            </a:endParaRPr>
          </a:p>
        </p:txBody>
      </p:sp>
      <p:sp>
        <p:nvSpPr>
          <p:cNvPr id="7" name="Footer Placeholder 3"/>
          <p:cNvSpPr>
            <a:spLocks noGrp="1"/>
          </p:cNvSpPr>
          <p:nvPr>
            <p:ph type="ftr" sz="quarter" idx="11"/>
          </p:nvPr>
        </p:nvSpPr>
        <p:spPr/>
        <p:txBody>
          <a:bodyPr/>
          <a:lstStyle/>
          <a:p>
            <a:r>
              <a:rPr lang="en-US">
                <a:solidFill>
                  <a:srgbClr val="000000"/>
                </a:solidFill>
              </a:rPr>
              <a:t>CENA-2026, 1st China-Europe Neutrino Astronomy summer school - Chengdu 14-23/09/2026</a:t>
            </a:r>
            <a:endParaRPr>
              <a:solidFill>
                <a:srgbClr val="000000"/>
              </a:solidFill>
            </a:endParaRPr>
          </a:p>
        </p:txBody>
      </p:sp>
      <p:sp>
        <p:nvSpPr>
          <p:cNvPr id="8" name="Slide Number Placeholder 4"/>
          <p:cNvSpPr>
            <a:spLocks noGrp="1"/>
          </p:cNvSpPr>
          <p:nvPr>
            <p:ph type="sldNum" sz="quarter" idx="12"/>
          </p:nvPr>
        </p:nvSpPr>
        <p:spPr/>
        <p:txBody>
          <a:bodyPr/>
          <a:lstStyle/>
          <a:p>
            <a:pPr algn="r"/>
            <a:fld id="{8DC999FE-B59C-444A-B669-86E55B4793B2}" type="slidenum">
              <a:rPr>
                <a:solidFill>
                  <a:srgbClr val="000000"/>
                </a:solidFill>
              </a:rPr>
              <a:pPr algn="r"/>
              <a:t>40</a:t>
            </a:fld>
            <a:endParaRPr>
              <a:solidFill>
                <a:srgbClr val="000000"/>
              </a:solidFill>
            </a:endParaRPr>
          </a:p>
        </p:txBody>
      </p:sp>
      <p:sp>
        <p:nvSpPr>
          <p:cNvPr id="21506" name="Rectangle 2"/>
          <p:cNvSpPr>
            <a:spLocks noGrp="1" noChangeArrowheads="1"/>
          </p:cNvSpPr>
          <p:nvPr>
            <p:ph type="title"/>
          </p:nvPr>
        </p:nvSpPr>
        <p:spPr>
          <a:xfrm>
            <a:off x="0" y="381004"/>
            <a:ext cx="9144000" cy="328613"/>
          </a:xfrm>
        </p:spPr>
        <p:txBody>
          <a:bodyPr/>
          <a:lstStyle/>
          <a:p>
            <a:r>
              <a:rPr lang="en-GB" sz="2400" b="1" dirty="0"/>
              <a:t>Seasonal dependence of optical properties in Capo </a:t>
            </a:r>
            <a:r>
              <a:rPr lang="en-GB" sz="2400" b="1" dirty="0" err="1"/>
              <a:t>Passero</a:t>
            </a:r>
            <a:endParaRPr lang="it-IT" sz="2400" dirty="0"/>
          </a:p>
        </p:txBody>
      </p:sp>
      <p:pic>
        <p:nvPicPr>
          <p:cNvPr id="21507" name="Picture 3" descr="km4_season_m22_La"/>
          <p:cNvPicPr>
            <a:picLocks noChangeAspect="1" noChangeArrowheads="1"/>
          </p:cNvPicPr>
          <p:nvPr/>
        </p:nvPicPr>
        <p:blipFill>
          <a:blip r:embed="rId3">
            <a:extLst>
              <a:ext uri="{28A0092B-C50C-407E-A947-70E740481C1C}">
                <a14:useLocalDpi xmlns:a14="http://schemas.microsoft.com/office/drawing/2010/main" val="0"/>
              </a:ext>
            </a:extLst>
          </a:blip>
          <a:srcRect l="3204" t="22427" r="9612" b="17621"/>
          <a:stretch>
            <a:fillRect/>
          </a:stretch>
        </p:blipFill>
        <p:spPr bwMode="auto">
          <a:xfrm>
            <a:off x="152400" y="1143000"/>
            <a:ext cx="4318000" cy="4205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08" name="Picture 4" descr="km4_season_m22_Lc"/>
          <p:cNvPicPr>
            <a:picLocks noChangeAspect="1" noChangeArrowheads="1"/>
          </p:cNvPicPr>
          <p:nvPr/>
        </p:nvPicPr>
        <p:blipFill>
          <a:blip r:embed="rId4">
            <a:extLst>
              <a:ext uri="{28A0092B-C50C-407E-A947-70E740481C1C}">
                <a14:useLocalDpi xmlns:a14="http://schemas.microsoft.com/office/drawing/2010/main" val="0"/>
              </a:ext>
            </a:extLst>
          </a:blip>
          <a:srcRect l="3204" t="22427" r="9612" b="17621"/>
          <a:stretch>
            <a:fillRect/>
          </a:stretch>
        </p:blipFill>
        <p:spPr bwMode="auto">
          <a:xfrm>
            <a:off x="4597402" y="1143004"/>
            <a:ext cx="4318000" cy="420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09" name="Text Box 5"/>
          <p:cNvSpPr txBox="1">
            <a:spLocks noChangeArrowheads="1"/>
          </p:cNvSpPr>
          <p:nvPr/>
        </p:nvSpPr>
        <p:spPr bwMode="auto">
          <a:xfrm>
            <a:off x="3048001" y="5356226"/>
            <a:ext cx="337010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it-IT" sz="1800" b="1" dirty="0">
                <a:solidFill>
                  <a:srgbClr val="FF0000"/>
                </a:solidFill>
                <a:latin typeface="Tahoma" charset="0"/>
              </a:rPr>
              <a:t>Capo Passero 2850-3250 m</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2"/>
          <p:cNvSpPr>
            <a:spLocks noGrp="1"/>
          </p:cNvSpPr>
          <p:nvPr>
            <p:ph type="dt" sz="half" idx="10"/>
          </p:nvPr>
        </p:nvSpPr>
        <p:spPr/>
        <p:txBody>
          <a:bodyPr anchor="ctr"/>
          <a:lstStyle/>
          <a:p>
            <a:r>
              <a:rPr lang="it-IT"/>
              <a:t>Antonio Capone</a:t>
            </a:r>
            <a:endParaRPr/>
          </a:p>
        </p:txBody>
      </p:sp>
      <p:sp>
        <p:nvSpPr>
          <p:cNvPr id="8" name="Footer Placeholder 3"/>
          <p:cNvSpPr>
            <a:spLocks noGrp="1"/>
          </p:cNvSpPr>
          <p:nvPr>
            <p:ph type="ftr" sz="quarter" idx="11"/>
          </p:nvPr>
        </p:nvSpPr>
        <p:spPr/>
        <p:txBody>
          <a:bodyPr anchor="ctr"/>
          <a:lstStyle/>
          <a:p>
            <a:r>
              <a:rPr lang="en-US"/>
              <a:t>CENA-2026, 1st China-Europe Neutrino Astronomy summer school - Chengdu 14-23/09/2026</a:t>
            </a:r>
            <a:endParaRPr/>
          </a:p>
        </p:txBody>
      </p:sp>
      <p:sp>
        <p:nvSpPr>
          <p:cNvPr id="9" name="Slide Number Placeholder 4"/>
          <p:cNvSpPr>
            <a:spLocks noGrp="1"/>
          </p:cNvSpPr>
          <p:nvPr>
            <p:ph type="sldNum" sz="quarter" idx="12"/>
          </p:nvPr>
        </p:nvSpPr>
        <p:spPr/>
        <p:txBody>
          <a:bodyPr anchor="ctr"/>
          <a:lstStyle/>
          <a:p>
            <a:pPr algn="r"/>
            <a:fld id="{64A4BF9A-4B7D-384E-B24B-67A6813F6C85}" type="slidenum">
              <a:rPr/>
              <a:pPr algn="r"/>
              <a:t>41</a:t>
            </a:fld>
            <a:endParaRPr/>
          </a:p>
        </p:txBody>
      </p:sp>
      <p:sp>
        <p:nvSpPr>
          <p:cNvPr id="22530" name="Rectangle 2"/>
          <p:cNvSpPr>
            <a:spLocks noGrp="1" noChangeArrowheads="1"/>
          </p:cNvSpPr>
          <p:nvPr>
            <p:ph type="title"/>
          </p:nvPr>
        </p:nvSpPr>
        <p:spPr>
          <a:xfrm>
            <a:off x="174627" y="0"/>
            <a:ext cx="8893175" cy="577850"/>
          </a:xfrm>
        </p:spPr>
        <p:txBody>
          <a:bodyPr/>
          <a:lstStyle/>
          <a:p>
            <a:r>
              <a:rPr lang="en-GB" sz="2400" b="1"/>
              <a:t>Seasonal dependence of optical properties in Capo Passero</a:t>
            </a:r>
            <a:endParaRPr lang="it-IT" sz="2000"/>
          </a:p>
        </p:txBody>
      </p:sp>
      <p:sp>
        <p:nvSpPr>
          <p:cNvPr id="22531" name="Text Box 3"/>
          <p:cNvSpPr txBox="1">
            <a:spLocks noChangeArrowheads="1"/>
          </p:cNvSpPr>
          <p:nvPr/>
        </p:nvSpPr>
        <p:spPr bwMode="auto">
          <a:xfrm>
            <a:off x="2184421" y="6096001"/>
            <a:ext cx="5743917"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it-IT" sz="1800" b="1" dirty="0">
                <a:solidFill>
                  <a:srgbClr val="FF0000"/>
                </a:solidFill>
                <a:latin typeface="Tahoma" charset="0"/>
              </a:rPr>
              <a:t>Capo Passero 2850-3250 m</a:t>
            </a:r>
            <a:r>
              <a:rPr lang="en-GB" sz="1800" b="1" dirty="0">
                <a:solidFill>
                  <a:srgbClr val="FF0000"/>
                </a:solidFill>
                <a:latin typeface="Tahoma" charset="0"/>
              </a:rPr>
              <a:t>, wavelength </a:t>
            </a:r>
            <a:r>
              <a:rPr lang="it-IT" sz="1800" b="1" dirty="0">
                <a:solidFill>
                  <a:srgbClr val="FF0000"/>
                </a:solidFill>
                <a:latin typeface="Tahoma" charset="0"/>
              </a:rPr>
              <a:t>440nm</a:t>
            </a:r>
          </a:p>
        </p:txBody>
      </p:sp>
      <p:pic>
        <p:nvPicPr>
          <p:cNvPr id="22532" name="Picture 4" descr="stability_km4_m22"/>
          <p:cNvPicPr>
            <a:picLocks noChangeAspect="1" noChangeArrowheads="1"/>
          </p:cNvPicPr>
          <p:nvPr/>
        </p:nvPicPr>
        <p:blipFill>
          <a:blip r:embed="rId3">
            <a:extLst>
              <a:ext uri="{28A0092B-C50C-407E-A947-70E740481C1C}">
                <a14:useLocalDpi xmlns:a14="http://schemas.microsoft.com/office/drawing/2010/main" val="0"/>
              </a:ext>
            </a:extLst>
          </a:blip>
          <a:srcRect l="3204" t="22427" r="9612" b="16660"/>
          <a:stretch>
            <a:fillRect/>
          </a:stretch>
        </p:blipFill>
        <p:spPr bwMode="auto">
          <a:xfrm>
            <a:off x="2057402" y="609604"/>
            <a:ext cx="5516563" cy="5459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4" name="Text Box 6"/>
          <p:cNvSpPr txBox="1">
            <a:spLocks noChangeArrowheads="1"/>
          </p:cNvSpPr>
          <p:nvPr/>
        </p:nvSpPr>
        <p:spPr bwMode="auto">
          <a:xfrm>
            <a:off x="4652965" y="914400"/>
            <a:ext cx="1747837" cy="457200"/>
          </a:xfrm>
          <a:prstGeom prst="rect">
            <a:avLst/>
          </a:prstGeom>
          <a:solidFill>
            <a:srgbClr val="CC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sz="2400">
                <a:solidFill>
                  <a:srgbClr val="000000"/>
                </a:solidFill>
                <a:latin typeface="Symbol" charset="0"/>
                <a:cs typeface="Arial" charset="0"/>
                <a:sym typeface="Symbol" charset="0"/>
              </a:rPr>
              <a:t></a:t>
            </a:r>
            <a:r>
              <a:rPr lang="it-IT" sz="2400" baseline="-25000">
                <a:solidFill>
                  <a:srgbClr val="000000"/>
                </a:solidFill>
                <a:latin typeface="Arial" charset="0"/>
              </a:rPr>
              <a:t> absorption</a:t>
            </a:r>
          </a:p>
        </p:txBody>
      </p:sp>
      <p:sp>
        <p:nvSpPr>
          <p:cNvPr id="22535" name="Text Box 7"/>
          <p:cNvSpPr txBox="1">
            <a:spLocks noChangeArrowheads="1"/>
          </p:cNvSpPr>
          <p:nvPr/>
        </p:nvSpPr>
        <p:spPr bwMode="auto">
          <a:xfrm>
            <a:off x="4716463" y="2743200"/>
            <a:ext cx="1747837" cy="457200"/>
          </a:xfrm>
          <a:prstGeom prst="rect">
            <a:avLst/>
          </a:prstGeom>
          <a:solidFill>
            <a:srgbClr val="CC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sz="2400">
                <a:solidFill>
                  <a:srgbClr val="000000"/>
                </a:solidFill>
                <a:latin typeface="Symbol" charset="0"/>
                <a:cs typeface="Arial" charset="0"/>
                <a:sym typeface="Symbol" charset="0"/>
              </a:rPr>
              <a:t></a:t>
            </a:r>
            <a:r>
              <a:rPr lang="it-IT" sz="2400" baseline="-25000">
                <a:solidFill>
                  <a:srgbClr val="000000"/>
                </a:solidFill>
                <a:latin typeface="Arial" charset="0"/>
              </a:rPr>
              <a:t> attenuation</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ate Placeholder 2"/>
          <p:cNvSpPr>
            <a:spLocks noGrp="1"/>
          </p:cNvSpPr>
          <p:nvPr>
            <p:ph type="dt" sz="half" idx="10"/>
          </p:nvPr>
        </p:nvSpPr>
        <p:spPr/>
        <p:txBody>
          <a:bodyPr anchor="ctr"/>
          <a:lstStyle/>
          <a:p>
            <a:r>
              <a:rPr lang="it-IT"/>
              <a:t>Antonio Capone</a:t>
            </a:r>
            <a:endParaRPr/>
          </a:p>
        </p:txBody>
      </p:sp>
      <p:sp>
        <p:nvSpPr>
          <p:cNvPr id="16" name="Footer Placeholder 3"/>
          <p:cNvSpPr>
            <a:spLocks noGrp="1"/>
          </p:cNvSpPr>
          <p:nvPr>
            <p:ph type="ftr" sz="quarter" idx="11"/>
          </p:nvPr>
        </p:nvSpPr>
        <p:spPr/>
        <p:txBody>
          <a:bodyPr anchor="ctr"/>
          <a:lstStyle/>
          <a:p>
            <a:r>
              <a:rPr lang="en-US"/>
              <a:t>CENA-2026, 1st China-Europe Neutrino Astronomy summer school - Chengdu 14-23/09/2026</a:t>
            </a:r>
            <a:endParaRPr/>
          </a:p>
        </p:txBody>
      </p:sp>
      <p:sp>
        <p:nvSpPr>
          <p:cNvPr id="17" name="Slide Number Placeholder 4"/>
          <p:cNvSpPr>
            <a:spLocks noGrp="1"/>
          </p:cNvSpPr>
          <p:nvPr>
            <p:ph type="sldNum" sz="quarter" idx="12"/>
          </p:nvPr>
        </p:nvSpPr>
        <p:spPr/>
        <p:txBody>
          <a:bodyPr anchor="ctr"/>
          <a:lstStyle/>
          <a:p>
            <a:pPr algn="r"/>
            <a:fld id="{1D609840-46F7-6F4A-8F87-A2A1BFE2C352}" type="slidenum">
              <a:rPr/>
              <a:pPr algn="r"/>
              <a:t>42</a:t>
            </a:fld>
            <a:endParaRPr/>
          </a:p>
        </p:txBody>
      </p:sp>
      <p:sp>
        <p:nvSpPr>
          <p:cNvPr id="25603" name="Rectangle 3"/>
          <p:cNvSpPr>
            <a:spLocks noChangeArrowheads="1"/>
          </p:cNvSpPr>
          <p:nvPr/>
        </p:nvSpPr>
        <p:spPr bwMode="auto">
          <a:xfrm>
            <a:off x="1462088" y="200025"/>
            <a:ext cx="914400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sz="1800">
              <a:solidFill>
                <a:srgbClr val="000000"/>
              </a:solidFill>
              <a:latin typeface="Arial" charset="0"/>
            </a:endParaRPr>
          </a:p>
        </p:txBody>
      </p:sp>
      <p:sp>
        <p:nvSpPr>
          <p:cNvPr id="25605" name="Text Box 5"/>
          <p:cNvSpPr txBox="1">
            <a:spLocks noChangeArrowheads="1"/>
          </p:cNvSpPr>
          <p:nvPr/>
        </p:nvSpPr>
        <p:spPr bwMode="auto">
          <a:xfrm>
            <a:off x="2833690" y="501650"/>
            <a:ext cx="1662112"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it-IT" sz="1600" b="1">
                <a:solidFill>
                  <a:srgbClr val="000000"/>
                </a:solidFill>
                <a:latin typeface="Tahoma" charset="0"/>
              </a:rPr>
              <a:t>temperature</a:t>
            </a:r>
          </a:p>
        </p:txBody>
      </p:sp>
      <p:sp>
        <p:nvSpPr>
          <p:cNvPr id="25606" name="Text Box 6"/>
          <p:cNvSpPr txBox="1">
            <a:spLocks noChangeArrowheads="1"/>
          </p:cNvSpPr>
          <p:nvPr/>
        </p:nvSpPr>
        <p:spPr bwMode="auto">
          <a:xfrm>
            <a:off x="4510090" y="501650"/>
            <a:ext cx="1052512"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it-IT" sz="1600" b="1">
                <a:solidFill>
                  <a:srgbClr val="000000"/>
                </a:solidFill>
                <a:latin typeface="Tahoma" charset="0"/>
              </a:rPr>
              <a:t>salinity</a:t>
            </a:r>
          </a:p>
        </p:txBody>
      </p:sp>
      <p:sp>
        <p:nvSpPr>
          <p:cNvPr id="25607" name="Text Box 7"/>
          <p:cNvSpPr txBox="1">
            <a:spLocks noChangeArrowheads="1"/>
          </p:cNvSpPr>
          <p:nvPr/>
        </p:nvSpPr>
        <p:spPr bwMode="auto">
          <a:xfrm>
            <a:off x="5638802" y="547692"/>
            <a:ext cx="1381125" cy="244475"/>
          </a:xfrm>
          <a:prstGeom prst="rect">
            <a:avLst/>
          </a:prstGeom>
          <a:noFill/>
          <a:ln>
            <a:noFill/>
          </a:ln>
          <a:effectLst/>
          <a:extLst>
            <a:ext uri="{909E8E84-426E-40dd-AFC4-6F175D3DCCD1}">
              <a14:hiddenFill xmlns="" xmlns:a14="http://schemas.microsoft.com/office/drawing/2010/main">
                <a:solidFill>
                  <a:schemeClr val="bg1">
                    <a:alpha val="50000"/>
                  </a:schemeClr>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lgn="ctr" eaLnBrk="0" hangingPunct="0"/>
            <a:r>
              <a:rPr lang="it-IT" sz="1600" b="1">
                <a:solidFill>
                  <a:srgbClr val="000000"/>
                </a:solidFill>
                <a:latin typeface="Tahoma" charset="0"/>
              </a:rPr>
              <a:t>c440</a:t>
            </a:r>
          </a:p>
        </p:txBody>
      </p:sp>
      <p:sp>
        <p:nvSpPr>
          <p:cNvPr id="25608" name="Text Box 8"/>
          <p:cNvSpPr txBox="1">
            <a:spLocks noChangeArrowheads="1"/>
          </p:cNvSpPr>
          <p:nvPr/>
        </p:nvSpPr>
        <p:spPr bwMode="auto">
          <a:xfrm>
            <a:off x="7096125" y="547692"/>
            <a:ext cx="1295400" cy="244475"/>
          </a:xfrm>
          <a:prstGeom prst="rect">
            <a:avLst/>
          </a:prstGeom>
          <a:noFill/>
          <a:ln>
            <a:noFill/>
          </a:ln>
          <a:effectLst/>
          <a:extLst>
            <a:ext uri="{909E8E84-426E-40dd-AFC4-6F175D3DCCD1}">
              <a14:hiddenFill xmlns="" xmlns:a14="http://schemas.microsoft.com/office/drawing/2010/main">
                <a:solidFill>
                  <a:schemeClr val="bg1">
                    <a:alpha val="50000"/>
                  </a:schemeClr>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p>
            <a:pPr algn="ctr" eaLnBrk="0" hangingPunct="0"/>
            <a:r>
              <a:rPr lang="it-IT" sz="1600" b="1">
                <a:solidFill>
                  <a:srgbClr val="000000"/>
                </a:solidFill>
                <a:latin typeface="Tahoma" charset="0"/>
              </a:rPr>
              <a:t>a440</a:t>
            </a:r>
          </a:p>
        </p:txBody>
      </p:sp>
      <p:sp>
        <p:nvSpPr>
          <p:cNvPr id="25609" name="Text Box 9"/>
          <p:cNvSpPr txBox="1">
            <a:spLocks noChangeArrowheads="1"/>
          </p:cNvSpPr>
          <p:nvPr/>
        </p:nvSpPr>
        <p:spPr bwMode="auto">
          <a:xfrm>
            <a:off x="152400" y="838204"/>
            <a:ext cx="2286000" cy="2690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lnSpc>
                <a:spcPct val="115000"/>
              </a:lnSpc>
            </a:pPr>
            <a:r>
              <a:rPr lang="it-IT" sz="1800" b="1">
                <a:solidFill>
                  <a:srgbClr val="000000"/>
                </a:solidFill>
                <a:latin typeface="Tahoma" charset="0"/>
              </a:rPr>
              <a:t>AC9 + CTD</a:t>
            </a:r>
          </a:p>
          <a:p>
            <a:pPr eaLnBrk="0" hangingPunct="0">
              <a:lnSpc>
                <a:spcPct val="115000"/>
              </a:lnSpc>
            </a:pPr>
            <a:endParaRPr lang="it-IT" sz="1800" b="1">
              <a:solidFill>
                <a:srgbClr val="000000"/>
              </a:solidFill>
              <a:latin typeface="Tahoma" charset="0"/>
            </a:endParaRPr>
          </a:p>
          <a:p>
            <a:pPr eaLnBrk="0" hangingPunct="0">
              <a:lnSpc>
                <a:spcPct val="115000"/>
              </a:lnSpc>
            </a:pPr>
            <a:r>
              <a:rPr lang="en-GB" sz="1600" b="1">
                <a:solidFill>
                  <a:srgbClr val="000000"/>
                </a:solidFill>
                <a:latin typeface="Tahoma" charset="0"/>
              </a:rPr>
              <a:t>Profiles of the water column in Toulon Region</a:t>
            </a:r>
          </a:p>
          <a:p>
            <a:pPr eaLnBrk="0" hangingPunct="0">
              <a:lnSpc>
                <a:spcPct val="115000"/>
              </a:lnSpc>
            </a:pPr>
            <a:endParaRPr lang="en-GB" sz="1600" b="1">
              <a:solidFill>
                <a:srgbClr val="000000"/>
              </a:solidFill>
              <a:latin typeface="Tahoma" charset="0"/>
            </a:endParaRPr>
          </a:p>
          <a:p>
            <a:pPr eaLnBrk="0" hangingPunct="0">
              <a:lnSpc>
                <a:spcPct val="115000"/>
              </a:lnSpc>
            </a:pPr>
            <a:r>
              <a:rPr lang="en-GB" sz="1600" b="1">
                <a:solidFill>
                  <a:srgbClr val="000000"/>
                </a:solidFill>
                <a:latin typeface="Tahoma" charset="0"/>
              </a:rPr>
              <a:t>Water is colder and less salty than in Capo Passero</a:t>
            </a:r>
            <a:endParaRPr lang="it-IT" sz="1600" b="1">
              <a:solidFill>
                <a:srgbClr val="000000"/>
              </a:solidFill>
              <a:latin typeface="Tahoma" charset="0"/>
            </a:endParaRPr>
          </a:p>
        </p:txBody>
      </p:sp>
      <p:grpSp>
        <p:nvGrpSpPr>
          <p:cNvPr id="25614" name="Group 14"/>
          <p:cNvGrpSpPr>
            <a:grpSpLocks/>
          </p:cNvGrpSpPr>
          <p:nvPr/>
        </p:nvGrpSpPr>
        <p:grpSpPr bwMode="auto">
          <a:xfrm>
            <a:off x="2584451" y="457200"/>
            <a:ext cx="5721350" cy="6019800"/>
            <a:chOff x="1628" y="432"/>
            <a:chExt cx="3604" cy="3792"/>
          </a:xfrm>
        </p:grpSpPr>
        <p:pic>
          <p:nvPicPr>
            <p:cNvPr id="25604" name="Picture 4" descr="쀀뻌S-1-봈"/>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 y="432"/>
              <a:ext cx="3604" cy="3792"/>
            </a:xfrm>
            <a:prstGeom prst="rect">
              <a:avLst/>
            </a:prstGeom>
            <a:noFill/>
            <a:extLst>
              <a:ext uri="{909E8E84-426E-40dd-AFC4-6F175D3DCCD1}">
                <a14:hiddenFill xmlns="" xmlns:a14="http://schemas.microsoft.com/office/drawing/2010/main">
                  <a:solidFill>
                    <a:srgbClr val="FFFFFF"/>
                  </a:solidFill>
                </a14:hiddenFill>
              </a:ext>
            </a:extLst>
          </p:spPr>
        </p:pic>
        <p:sp>
          <p:nvSpPr>
            <p:cNvPr id="25610" name="Text Box 10"/>
            <p:cNvSpPr txBox="1">
              <a:spLocks noChangeArrowheads="1"/>
            </p:cNvSpPr>
            <p:nvPr/>
          </p:nvSpPr>
          <p:spPr bwMode="auto">
            <a:xfrm rot="16200000">
              <a:off x="1981" y="2615"/>
              <a:ext cx="933"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1800">
                  <a:solidFill>
                    <a:srgbClr val="000000"/>
                  </a:solidFill>
                  <a:latin typeface="Arial" charset="0"/>
                </a:rPr>
                <a:t>Temperature</a:t>
              </a:r>
              <a:endParaRPr lang="it-IT" sz="1800">
                <a:solidFill>
                  <a:srgbClr val="000000"/>
                </a:solidFill>
                <a:latin typeface="Arial" charset="0"/>
              </a:endParaRPr>
            </a:p>
          </p:txBody>
        </p:sp>
        <p:sp>
          <p:nvSpPr>
            <p:cNvPr id="25611" name="Text Box 11"/>
            <p:cNvSpPr txBox="1">
              <a:spLocks noChangeArrowheads="1"/>
            </p:cNvSpPr>
            <p:nvPr/>
          </p:nvSpPr>
          <p:spPr bwMode="auto">
            <a:xfrm rot="16200000">
              <a:off x="3021" y="2795"/>
              <a:ext cx="585"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1800">
                  <a:solidFill>
                    <a:srgbClr val="000000"/>
                  </a:solidFill>
                  <a:latin typeface="Arial" charset="0"/>
                </a:rPr>
                <a:t>Salinity</a:t>
              </a:r>
              <a:endParaRPr lang="it-IT" sz="1800">
                <a:solidFill>
                  <a:srgbClr val="000000"/>
                </a:solidFill>
                <a:latin typeface="Arial" charset="0"/>
              </a:endParaRPr>
            </a:p>
          </p:txBody>
        </p:sp>
        <p:sp>
          <p:nvSpPr>
            <p:cNvPr id="25612" name="Text Box 12"/>
            <p:cNvSpPr txBox="1">
              <a:spLocks noChangeArrowheads="1"/>
            </p:cNvSpPr>
            <p:nvPr/>
          </p:nvSpPr>
          <p:spPr bwMode="auto">
            <a:xfrm rot="16200000">
              <a:off x="3548" y="2466"/>
              <a:ext cx="1254"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1800">
                  <a:solidFill>
                    <a:srgbClr val="000000"/>
                  </a:solidFill>
                  <a:latin typeface="Arial" charset="0"/>
                </a:rPr>
                <a:t>Attenuation coeff.</a:t>
              </a:r>
              <a:endParaRPr lang="it-IT" sz="1800">
                <a:solidFill>
                  <a:srgbClr val="000000"/>
                </a:solidFill>
                <a:latin typeface="Arial" charset="0"/>
              </a:endParaRPr>
            </a:p>
          </p:txBody>
        </p:sp>
        <p:sp>
          <p:nvSpPr>
            <p:cNvPr id="25613" name="Text Box 13"/>
            <p:cNvSpPr txBox="1">
              <a:spLocks noChangeArrowheads="1"/>
            </p:cNvSpPr>
            <p:nvPr/>
          </p:nvSpPr>
          <p:spPr bwMode="auto">
            <a:xfrm rot="16200000">
              <a:off x="4422" y="2447"/>
              <a:ext cx="1213"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1800">
                  <a:solidFill>
                    <a:srgbClr val="000000"/>
                  </a:solidFill>
                  <a:latin typeface="Arial" charset="0"/>
                </a:rPr>
                <a:t>Absorption coeff.</a:t>
              </a:r>
              <a:endParaRPr lang="it-IT" sz="1800">
                <a:solidFill>
                  <a:srgbClr val="000000"/>
                </a:solidFill>
                <a:latin typeface="Arial" charset="0"/>
              </a:endParaRPr>
            </a:p>
          </p:txBody>
        </p:sp>
      </p:grpSp>
      <p:sp>
        <p:nvSpPr>
          <p:cNvPr id="25602" name="Rectangle 2"/>
          <p:cNvSpPr>
            <a:spLocks noGrp="1" noChangeArrowheads="1"/>
          </p:cNvSpPr>
          <p:nvPr>
            <p:ph type="title"/>
          </p:nvPr>
        </p:nvSpPr>
        <p:spPr>
          <a:xfrm>
            <a:off x="533400" y="76200"/>
            <a:ext cx="8153400" cy="400472"/>
          </a:xfrm>
        </p:spPr>
        <p:txBody>
          <a:bodyPr/>
          <a:lstStyle/>
          <a:p>
            <a:r>
              <a:rPr lang="it-IT" sz="2600" b="1" dirty="0"/>
              <a:t>Joint Sea </a:t>
            </a:r>
            <a:r>
              <a:rPr lang="it-IT" sz="2600" b="1" dirty="0" err="1"/>
              <a:t>Campaign</a:t>
            </a:r>
            <a:r>
              <a:rPr lang="it-IT" sz="2600" b="1" dirty="0"/>
              <a:t> ANTARES-NEMO: Toulon site</a:t>
            </a:r>
            <a:r>
              <a:rPr lang="it-IT" sz="3200" dirty="0"/>
              <a:t> </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half" idx="10"/>
          </p:nvPr>
        </p:nvSpPr>
        <p:spPr/>
        <p:txBody>
          <a:bodyPr anchor="ctr"/>
          <a:lstStyle/>
          <a:p>
            <a:r>
              <a:rPr lang="it-IT"/>
              <a:t>Antonio Capone</a:t>
            </a:r>
            <a:endParaRPr/>
          </a:p>
        </p:txBody>
      </p:sp>
      <p:sp>
        <p:nvSpPr>
          <p:cNvPr id="5" name="Footer Placeholder 3"/>
          <p:cNvSpPr>
            <a:spLocks noGrp="1"/>
          </p:cNvSpPr>
          <p:nvPr>
            <p:ph type="ftr" sz="quarter" idx="11"/>
          </p:nvPr>
        </p:nvSpPr>
        <p:spPr/>
        <p:txBody>
          <a:bodyPr anchor="ctr"/>
          <a:lstStyle/>
          <a:p>
            <a:r>
              <a:rPr lang="en-US"/>
              <a:t>CENA-2026, 1st China-Europe Neutrino Astronomy summer school - Chengdu 14-23/09/2026</a:t>
            </a:r>
            <a:endParaRPr/>
          </a:p>
        </p:txBody>
      </p:sp>
      <p:sp>
        <p:nvSpPr>
          <p:cNvPr id="6" name="Slide Number Placeholder 4"/>
          <p:cNvSpPr>
            <a:spLocks noGrp="1"/>
          </p:cNvSpPr>
          <p:nvPr>
            <p:ph type="sldNum" sz="quarter" idx="12"/>
          </p:nvPr>
        </p:nvSpPr>
        <p:spPr/>
        <p:txBody>
          <a:bodyPr anchor="ctr"/>
          <a:lstStyle/>
          <a:p>
            <a:pPr algn="r"/>
            <a:fld id="{F09446B8-A4AD-084D-8E4E-78627FD21462}" type="slidenum">
              <a:rPr/>
              <a:pPr algn="r"/>
              <a:t>43</a:t>
            </a:fld>
            <a:endParaRPr/>
          </a:p>
        </p:txBody>
      </p:sp>
      <p:sp>
        <p:nvSpPr>
          <p:cNvPr id="27650" name="Rectangle 2"/>
          <p:cNvSpPr>
            <a:spLocks noGrp="1" noChangeArrowheads="1"/>
          </p:cNvSpPr>
          <p:nvPr>
            <p:ph type="title"/>
          </p:nvPr>
        </p:nvSpPr>
        <p:spPr>
          <a:xfrm>
            <a:off x="1371600" y="71438"/>
            <a:ext cx="6477000" cy="614362"/>
          </a:xfrm>
        </p:spPr>
        <p:txBody>
          <a:bodyPr/>
          <a:lstStyle/>
          <a:p>
            <a:r>
              <a:rPr lang="it-IT" sz="3200" b="1" dirty="0"/>
              <a:t>AC9 and ANTARES Test 3</a:t>
            </a:r>
            <a:r>
              <a:rPr lang="ja-JP" altLang="it-IT" sz="3200" b="1" dirty="0">
                <a:latin typeface="Arial"/>
              </a:rPr>
              <a:t>’</a:t>
            </a:r>
            <a:r>
              <a:rPr lang="it-IT" sz="3200" b="1" dirty="0"/>
              <a:t> data</a:t>
            </a:r>
            <a:endParaRPr lang="it-IT" sz="3200" dirty="0"/>
          </a:p>
        </p:txBody>
      </p:sp>
      <p:pic>
        <p:nvPicPr>
          <p:cNvPr id="27651" name="Picture 3" descr="La_ANTARES_NEMO_test3_migneco_monaco2003"/>
          <p:cNvPicPr>
            <a:picLocks noChangeAspect="1" noChangeArrowheads="1"/>
          </p:cNvPicPr>
          <p:nvPr/>
        </p:nvPicPr>
        <p:blipFill>
          <a:blip r:embed="rId3">
            <a:extLst>
              <a:ext uri="{28A0092B-C50C-407E-A947-70E740481C1C}">
                <a14:useLocalDpi xmlns:a14="http://schemas.microsoft.com/office/drawing/2010/main" val="0"/>
              </a:ext>
            </a:extLst>
          </a:blip>
          <a:srcRect t="21872" r="9532" b="18507"/>
          <a:stretch>
            <a:fillRect/>
          </a:stretch>
        </p:blipFill>
        <p:spPr bwMode="auto">
          <a:xfrm>
            <a:off x="1371600" y="685800"/>
            <a:ext cx="6248400" cy="5830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2"/>
          <p:cNvSpPr>
            <a:spLocks noGrp="1"/>
          </p:cNvSpPr>
          <p:nvPr>
            <p:ph type="dt" sz="half" idx="10"/>
          </p:nvPr>
        </p:nvSpPr>
        <p:spPr/>
        <p:txBody>
          <a:bodyPr anchor="ctr"/>
          <a:lstStyle/>
          <a:p>
            <a:r>
              <a:rPr lang="it-IT"/>
              <a:t>Antonio Capone</a:t>
            </a:r>
            <a:endParaRPr/>
          </a:p>
        </p:txBody>
      </p:sp>
      <p:sp>
        <p:nvSpPr>
          <p:cNvPr id="7" name="Footer Placeholder 3"/>
          <p:cNvSpPr>
            <a:spLocks noGrp="1"/>
          </p:cNvSpPr>
          <p:nvPr>
            <p:ph type="ftr" sz="quarter" idx="11"/>
          </p:nvPr>
        </p:nvSpPr>
        <p:spPr/>
        <p:txBody>
          <a:bodyPr anchor="ctr"/>
          <a:lstStyle/>
          <a:p>
            <a:r>
              <a:rPr lang="en-US"/>
              <a:t>CENA-2026, 1st China-Europe Neutrino Astronomy summer school - Chengdu 14-23/09/2026</a:t>
            </a:r>
            <a:endParaRPr/>
          </a:p>
        </p:txBody>
      </p:sp>
      <p:sp>
        <p:nvSpPr>
          <p:cNvPr id="8" name="Slide Number Placeholder 4"/>
          <p:cNvSpPr>
            <a:spLocks noGrp="1"/>
          </p:cNvSpPr>
          <p:nvPr>
            <p:ph type="sldNum" sz="quarter" idx="12"/>
          </p:nvPr>
        </p:nvSpPr>
        <p:spPr/>
        <p:txBody>
          <a:bodyPr anchor="ctr"/>
          <a:lstStyle/>
          <a:p>
            <a:pPr algn="r"/>
            <a:fld id="{B602FE40-3567-1440-B243-735F9FFA526D}" type="slidenum">
              <a:rPr/>
              <a:pPr algn="r"/>
              <a:t>44</a:t>
            </a:fld>
            <a:endParaRPr/>
          </a:p>
        </p:txBody>
      </p:sp>
      <p:sp>
        <p:nvSpPr>
          <p:cNvPr id="28674" name="Rectangle 2"/>
          <p:cNvSpPr>
            <a:spLocks noChangeArrowheads="1"/>
          </p:cNvSpPr>
          <p:nvPr/>
        </p:nvSpPr>
        <p:spPr bwMode="auto">
          <a:xfrm>
            <a:off x="293690" y="1052517"/>
            <a:ext cx="8599487" cy="1152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188913" indent="-188913">
              <a:spcBef>
                <a:spcPct val="20000"/>
              </a:spcBef>
              <a:buFontTx/>
              <a:buChar char="•"/>
            </a:pPr>
            <a:r>
              <a:rPr lang="en-GB" sz="1400" b="1">
                <a:solidFill>
                  <a:srgbClr val="000000"/>
                </a:solidFill>
                <a:latin typeface="Arial" charset="0"/>
              </a:rPr>
              <a:t>Absorption lengths measured in Capo Passero are compatible with optically pure sea water data</a:t>
            </a:r>
          </a:p>
          <a:p>
            <a:pPr marL="188913" indent="-188913">
              <a:spcBef>
                <a:spcPct val="20000"/>
              </a:spcBef>
              <a:buFontTx/>
              <a:buChar char="•"/>
            </a:pPr>
            <a:r>
              <a:rPr lang="en-GB" sz="1400" b="1">
                <a:solidFill>
                  <a:srgbClr val="000000"/>
                </a:solidFill>
                <a:latin typeface="Arial" charset="0"/>
              </a:rPr>
              <a:t>Large differences between Toulon and Capo Passero are observed in the blue region</a:t>
            </a:r>
          </a:p>
          <a:p>
            <a:pPr marL="188913" indent="-188913">
              <a:spcBef>
                <a:spcPct val="20000"/>
              </a:spcBef>
              <a:buFontTx/>
              <a:buChar char="•"/>
            </a:pPr>
            <a:r>
              <a:rPr lang="en-GB" sz="1400" b="1">
                <a:solidFill>
                  <a:srgbClr val="000000"/>
                </a:solidFill>
                <a:latin typeface="Arial" charset="0"/>
              </a:rPr>
              <a:t>Values measured with the Antares Test 3’ setup are in good agreement with the AC9 data</a:t>
            </a:r>
          </a:p>
          <a:p>
            <a:pPr marL="188913" indent="-188913">
              <a:spcBef>
                <a:spcPct val="20000"/>
              </a:spcBef>
              <a:buFontTx/>
              <a:buChar char="•"/>
            </a:pPr>
            <a:r>
              <a:rPr lang="en-GB" sz="1400" b="1">
                <a:solidFill>
                  <a:srgbClr val="000000"/>
                </a:solidFill>
                <a:latin typeface="Arial" charset="0"/>
              </a:rPr>
              <a:t>The Toulon data are similar to those measured in the Catania Test Site (coastal waters)</a:t>
            </a:r>
            <a:endParaRPr lang="it-IT" sz="1400" b="1" u="sng">
              <a:solidFill>
                <a:srgbClr val="CC0000"/>
              </a:solidFill>
              <a:latin typeface="Arial" charset="0"/>
            </a:endParaRPr>
          </a:p>
        </p:txBody>
      </p:sp>
      <p:sp>
        <p:nvSpPr>
          <p:cNvPr id="28675" name="Rectangle 3"/>
          <p:cNvSpPr>
            <a:spLocks noGrp="1" noChangeArrowheads="1"/>
          </p:cNvSpPr>
          <p:nvPr>
            <p:ph type="title"/>
          </p:nvPr>
        </p:nvSpPr>
        <p:spPr>
          <a:xfrm>
            <a:off x="34925" y="115888"/>
            <a:ext cx="9144000" cy="317500"/>
          </a:xfrm>
        </p:spPr>
        <p:txBody>
          <a:bodyPr/>
          <a:lstStyle/>
          <a:p>
            <a:r>
              <a:rPr lang="en-GB" sz="2400" b="1"/>
              <a:t>Water optical properties: comparison Toulon-Capo Passero</a:t>
            </a:r>
            <a:endParaRPr lang="it-IT" sz="2600"/>
          </a:p>
        </p:txBody>
      </p:sp>
      <p:sp>
        <p:nvSpPr>
          <p:cNvPr id="28676" name="Text Box 4"/>
          <p:cNvSpPr txBox="1">
            <a:spLocks noChangeArrowheads="1"/>
          </p:cNvSpPr>
          <p:nvPr/>
        </p:nvSpPr>
        <p:spPr bwMode="auto">
          <a:xfrm>
            <a:off x="304801" y="476254"/>
            <a:ext cx="8604250" cy="581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GB" sz="1600" b="1">
                <a:solidFill>
                  <a:srgbClr val="FF3300"/>
                </a:solidFill>
                <a:latin typeface="Tahoma" charset="0"/>
              </a:rPr>
              <a:t>Data measured with two different instruments: </a:t>
            </a:r>
          </a:p>
          <a:p>
            <a:pPr algn="ctr" eaLnBrk="0" hangingPunct="0"/>
            <a:r>
              <a:rPr lang="en-GB" sz="1600" b="1">
                <a:solidFill>
                  <a:srgbClr val="FF3300"/>
                </a:solidFill>
                <a:latin typeface="Tahoma" charset="0"/>
              </a:rPr>
              <a:t>the AC9 transmissometer (NEMO) and the Test 3 (ANTARES)</a:t>
            </a:r>
            <a:r>
              <a:rPr lang="en-GB" sz="1600" b="1">
                <a:solidFill>
                  <a:srgbClr val="000000"/>
                </a:solidFill>
                <a:latin typeface="Tahoma" charset="0"/>
              </a:rPr>
              <a:t> </a:t>
            </a:r>
          </a:p>
        </p:txBody>
      </p:sp>
      <p:pic>
        <p:nvPicPr>
          <p:cNvPr id="28677" name="Picture 5" descr="profili_ant_nemo"/>
          <p:cNvPicPr>
            <a:picLocks noChangeAspect="1" noChangeArrowheads="1"/>
          </p:cNvPicPr>
          <p:nvPr/>
        </p:nvPicPr>
        <p:blipFill>
          <a:blip r:embed="rId3">
            <a:extLst>
              <a:ext uri="{28A0092B-C50C-407E-A947-70E740481C1C}">
                <a14:useLocalDpi xmlns:a14="http://schemas.microsoft.com/office/drawing/2010/main" val="0"/>
              </a:ext>
            </a:extLst>
          </a:blip>
          <a:srcRect t="21536" r="14299" b="16824"/>
          <a:stretch>
            <a:fillRect/>
          </a:stretch>
        </p:blipFill>
        <p:spPr bwMode="auto">
          <a:xfrm>
            <a:off x="2439988" y="2122488"/>
            <a:ext cx="4037012" cy="4114800"/>
          </a:xfrm>
          <a:prstGeom prst="rect">
            <a:avLst/>
          </a:prstGeom>
          <a:noFill/>
          <a:ln w="9525">
            <a:solidFill>
              <a:schemeClr val="tx1"/>
            </a:solidFill>
            <a:miter lim="800000"/>
            <a:headEnd/>
            <a:tailEnd/>
          </a:ln>
          <a:effectLst>
            <a:outerShdw blurRad="63500" dist="107763" dir="2700000" algn="ctr" rotWithShape="0">
              <a:srgbClr val="000000">
                <a:alpha val="74998"/>
              </a:srgbClr>
            </a:outerShdw>
          </a:effectLst>
          <a:extLst>
            <a:ext uri="{909E8E84-426E-40dd-AFC4-6F175D3DCCD1}">
              <a14:hiddenFill xmlns="" xmlns:a14="http://schemas.microsoft.com/office/drawing/2010/main">
                <a:solidFill>
                  <a:srgbClr val="FFFFFF"/>
                </a:solidFill>
              </a14:hiddenFill>
            </a:ext>
          </a:extLst>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27384"/>
            <a:ext cx="9144000" cy="948134"/>
          </a:xfrm>
        </p:spPr>
        <p:txBody>
          <a:bodyPr/>
          <a:lstStyle/>
          <a:p>
            <a:r>
              <a:rPr lang="en-GB" sz="3200" dirty="0">
                <a:solidFill>
                  <a:srgbClr val="FF0000"/>
                </a:solidFill>
              </a:rPr>
              <a:t>BAIKAL : "</a:t>
            </a:r>
            <a:r>
              <a:rPr lang="en-GB" sz="3200" dirty="0" err="1">
                <a:solidFill>
                  <a:srgbClr val="FF0000"/>
                </a:solidFill>
              </a:rPr>
              <a:t>Burhan</a:t>
            </a:r>
            <a:r>
              <a:rPr lang="en-GB" sz="3200" dirty="0">
                <a:solidFill>
                  <a:srgbClr val="FF0000"/>
                </a:solidFill>
              </a:rPr>
              <a:t>" and "AC9" to measure absorption and scattering lengths</a:t>
            </a:r>
          </a:p>
        </p:txBody>
      </p:sp>
      <p:sp>
        <p:nvSpPr>
          <p:cNvPr id="3078" name="Text Box 6"/>
          <p:cNvSpPr txBox="1">
            <a:spLocks noChangeArrowheads="1"/>
          </p:cNvSpPr>
          <p:nvPr/>
        </p:nvSpPr>
        <p:spPr bwMode="auto">
          <a:xfrm>
            <a:off x="4514850" y="1231900"/>
            <a:ext cx="4324350" cy="49244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r>
              <a:rPr lang="en-GB" sz="2000" b="1" dirty="0" err="1">
                <a:solidFill>
                  <a:srgbClr val="0000FF"/>
                </a:solidFill>
              </a:rPr>
              <a:t>Burhan</a:t>
            </a:r>
            <a:r>
              <a:rPr lang="en-GB" sz="2000" b="1" dirty="0">
                <a:solidFill>
                  <a:srgbClr val="0000FF"/>
                </a:solidFill>
              </a:rPr>
              <a:t> set-up</a:t>
            </a:r>
          </a:p>
          <a:p>
            <a:pPr algn="ctr"/>
            <a:endParaRPr lang="en-GB" sz="2000" b="1" dirty="0">
              <a:solidFill>
                <a:srgbClr val="0000FF"/>
              </a:solidFill>
            </a:endParaRPr>
          </a:p>
          <a:p>
            <a:r>
              <a:rPr lang="en-GB" b="1" dirty="0">
                <a:solidFill>
                  <a:srgbClr val="FF0000"/>
                </a:solidFill>
              </a:rPr>
              <a:t>19 wavelengths:</a:t>
            </a:r>
          </a:p>
          <a:p>
            <a:r>
              <a:rPr lang="en-GB" dirty="0">
                <a:solidFill>
                  <a:schemeClr val="accent2"/>
                </a:solidFill>
              </a:rPr>
              <a:t>UV (291nm) – IR (750nm)</a:t>
            </a:r>
          </a:p>
          <a:p>
            <a:endParaRPr lang="en-GB" sz="800" dirty="0">
              <a:solidFill>
                <a:schemeClr val="accent2"/>
              </a:solidFill>
            </a:endParaRPr>
          </a:p>
          <a:p>
            <a:r>
              <a:rPr lang="en-GB" b="1" dirty="0">
                <a:solidFill>
                  <a:srgbClr val="FF0000"/>
                </a:solidFill>
              </a:rPr>
              <a:t>Isotropic source:</a:t>
            </a:r>
          </a:p>
          <a:p>
            <a:r>
              <a:rPr lang="en-GB" dirty="0">
                <a:solidFill>
                  <a:schemeClr val="accent2"/>
                </a:solidFill>
              </a:rPr>
              <a:t>r</a:t>
            </a:r>
            <a:r>
              <a:rPr lang="en-GB" sz="2000" baseline="30000" dirty="0">
                <a:solidFill>
                  <a:schemeClr val="accent2"/>
                </a:solidFill>
              </a:rPr>
              <a:t>-2</a:t>
            </a:r>
            <a:r>
              <a:rPr lang="en-GB" dirty="0">
                <a:solidFill>
                  <a:schemeClr val="accent2"/>
                </a:solidFill>
              </a:rPr>
              <a:t> dependence</a:t>
            </a:r>
          </a:p>
          <a:p>
            <a:endParaRPr lang="en-GB" sz="800" b="1" dirty="0">
              <a:solidFill>
                <a:schemeClr val="accent2"/>
              </a:solidFill>
            </a:endParaRPr>
          </a:p>
          <a:p>
            <a:r>
              <a:rPr lang="en-GB" b="1" dirty="0">
                <a:solidFill>
                  <a:srgbClr val="FF0000"/>
                </a:solidFill>
              </a:rPr>
              <a:t>Variable distance:</a:t>
            </a:r>
          </a:p>
          <a:p>
            <a:r>
              <a:rPr lang="en-GB" dirty="0">
                <a:solidFill>
                  <a:schemeClr val="accent2"/>
                </a:solidFill>
              </a:rPr>
              <a:t>Few cm-20m at step 1 m</a:t>
            </a:r>
          </a:p>
          <a:p>
            <a:r>
              <a:rPr lang="en-GB" dirty="0">
                <a:solidFill>
                  <a:schemeClr val="accent2"/>
                </a:solidFill>
              </a:rPr>
              <a:t>(no calibration required)</a:t>
            </a:r>
          </a:p>
          <a:p>
            <a:endParaRPr lang="en-GB" sz="800" dirty="0">
              <a:solidFill>
                <a:schemeClr val="accent2"/>
              </a:solidFill>
            </a:endParaRPr>
          </a:p>
          <a:p>
            <a:r>
              <a:rPr lang="en-GB" b="1" dirty="0">
                <a:solidFill>
                  <a:srgbClr val="FF0000"/>
                </a:solidFill>
              </a:rPr>
              <a:t>Strongly dependent on</a:t>
            </a:r>
          </a:p>
          <a:p>
            <a:r>
              <a:rPr lang="en-GB" b="1" dirty="0">
                <a:solidFill>
                  <a:srgbClr val="FF0000"/>
                </a:solidFill>
              </a:rPr>
              <a:t>light source intensity:</a:t>
            </a:r>
          </a:p>
          <a:p>
            <a:r>
              <a:rPr lang="en-GB" dirty="0">
                <a:solidFill>
                  <a:schemeClr val="accent2"/>
                </a:solidFill>
              </a:rPr>
              <a:t>Large errors in IR and UV</a:t>
            </a:r>
          </a:p>
          <a:p>
            <a:endParaRPr lang="en-GB" sz="800" dirty="0">
              <a:solidFill>
                <a:schemeClr val="accent2"/>
              </a:solidFill>
            </a:endParaRPr>
          </a:p>
          <a:p>
            <a:r>
              <a:rPr lang="en-GB" b="1" dirty="0">
                <a:solidFill>
                  <a:srgbClr val="FF0000"/>
                </a:solidFill>
              </a:rPr>
              <a:t>Measurements carried out at fixed depth</a:t>
            </a:r>
          </a:p>
          <a:p>
            <a:endParaRPr lang="en-GB" sz="800" dirty="0">
              <a:solidFill>
                <a:srgbClr val="FF0000"/>
              </a:solidFill>
            </a:endParaRPr>
          </a:p>
          <a:p>
            <a:r>
              <a:rPr lang="en-GB" b="1" dirty="0">
                <a:solidFill>
                  <a:srgbClr val="FF0000"/>
                </a:solidFill>
              </a:rPr>
              <a:t>Absorption and scattering cannot be measured at the same time</a:t>
            </a:r>
          </a:p>
        </p:txBody>
      </p:sp>
      <p:pic>
        <p:nvPicPr>
          <p:cNvPr id="3080" name="Picture 8" descr="C:\WINDOWS\Profiles\riccobene\Desktop\BAIKAL\strumento_bor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369" y="996950"/>
            <a:ext cx="3598985" cy="561975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r>
              <a:rPr lang="it-IT"/>
              <a:t>Antonio Capone</a:t>
            </a:r>
            <a:endParaRPr lang="en-US"/>
          </a:p>
        </p:txBody>
      </p:sp>
      <p:sp>
        <p:nvSpPr>
          <p:cNvPr id="3" name="Footer Placeholder 2"/>
          <p:cNvSpPr>
            <a:spLocks noGrp="1"/>
          </p:cNvSpPr>
          <p:nvPr>
            <p:ph type="ftr" sz="quarter" idx="11"/>
          </p:nvPr>
        </p:nvSpPr>
        <p:spPr/>
        <p:txBody>
          <a:bodyPr/>
          <a:lstStyle/>
          <a:p>
            <a:r>
              <a:rPr lang="en-US"/>
              <a:t>CENA-2026, 1st China-Europe Neutrino Astronomy summer school - Chengdu 14-23/09/2026</a:t>
            </a:r>
          </a:p>
        </p:txBody>
      </p:sp>
      <p:sp>
        <p:nvSpPr>
          <p:cNvPr id="4" name="Slide Number Placeholder 3"/>
          <p:cNvSpPr>
            <a:spLocks noGrp="1"/>
          </p:cNvSpPr>
          <p:nvPr>
            <p:ph type="sldNum" sz="quarter" idx="12"/>
          </p:nvPr>
        </p:nvSpPr>
        <p:spPr/>
        <p:txBody>
          <a:bodyPr/>
          <a:lstStyle/>
          <a:p>
            <a:fld id="{C3647C0D-D355-C242-A9DD-A742385130A6}" type="slidenum">
              <a:rPr lang="en-US" smtClean="0"/>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44624"/>
            <a:ext cx="9144000" cy="548680"/>
          </a:xfrm>
        </p:spPr>
        <p:txBody>
          <a:bodyPr/>
          <a:lstStyle/>
          <a:p>
            <a:r>
              <a:rPr lang="en-GB" dirty="0">
                <a:solidFill>
                  <a:srgbClr val="FF0000"/>
                </a:solidFill>
              </a:rPr>
              <a:t>BAIKAL - AC9 profiles: coefficients at </a:t>
            </a:r>
            <a:r>
              <a:rPr lang="en-GB" dirty="0">
                <a:solidFill>
                  <a:srgbClr val="FF0000"/>
                </a:solidFill>
                <a:latin typeface="Symbol" charset="0"/>
              </a:rPr>
              <a:t>l</a:t>
            </a:r>
            <a:r>
              <a:rPr lang="en-GB" dirty="0">
                <a:solidFill>
                  <a:srgbClr val="FF0000"/>
                </a:solidFill>
              </a:rPr>
              <a:t>=488nm</a:t>
            </a:r>
          </a:p>
        </p:txBody>
      </p:sp>
      <p:pic>
        <p:nvPicPr>
          <p:cNvPr id="4100" name="Picture 4" descr="C:\WINDOWS\Profiles\riccobene\Desktop\BAIKAL\profiles_baikal_ac488.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6835" b="18518"/>
          <a:stretch>
            <a:fillRect/>
          </a:stretch>
        </p:blipFill>
        <p:spPr bwMode="auto">
          <a:xfrm>
            <a:off x="1266092" y="609600"/>
            <a:ext cx="6160477" cy="6103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02" name="Text Box 6"/>
          <p:cNvSpPr txBox="1">
            <a:spLocks noChangeArrowheads="1"/>
          </p:cNvSpPr>
          <p:nvPr/>
        </p:nvSpPr>
        <p:spPr bwMode="auto">
          <a:xfrm>
            <a:off x="517281" y="2376488"/>
            <a:ext cx="1359567"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b="0">
                <a:solidFill>
                  <a:schemeClr val="accent2"/>
                </a:solidFill>
              </a:rPr>
              <a:t>Thermocline</a:t>
            </a:r>
            <a:endParaRPr lang="en-GB" b="0">
              <a:solidFill>
                <a:schemeClr val="accent2"/>
              </a:solidFill>
            </a:endParaRPr>
          </a:p>
        </p:txBody>
      </p:sp>
      <p:sp>
        <p:nvSpPr>
          <p:cNvPr id="4103" name="Line 7"/>
          <p:cNvSpPr>
            <a:spLocks noChangeShapeType="1"/>
          </p:cNvSpPr>
          <p:nvPr/>
        </p:nvSpPr>
        <p:spPr bwMode="auto">
          <a:xfrm>
            <a:off x="2039816" y="2590800"/>
            <a:ext cx="4642338" cy="0"/>
          </a:xfrm>
          <a:prstGeom prst="line">
            <a:avLst/>
          </a:prstGeom>
          <a:noFill/>
          <a:ln w="1905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 name="Date Placeholder 1"/>
          <p:cNvSpPr>
            <a:spLocks noGrp="1"/>
          </p:cNvSpPr>
          <p:nvPr>
            <p:ph type="dt" sz="half" idx="10"/>
          </p:nvPr>
        </p:nvSpPr>
        <p:spPr/>
        <p:txBody>
          <a:bodyPr/>
          <a:lstStyle/>
          <a:p>
            <a:r>
              <a:rPr lang="it-IT"/>
              <a:t>Antonio Capone</a:t>
            </a:r>
            <a:endParaRPr lang="en-US"/>
          </a:p>
        </p:txBody>
      </p:sp>
      <p:sp>
        <p:nvSpPr>
          <p:cNvPr id="3" name="Footer Placeholder 2"/>
          <p:cNvSpPr>
            <a:spLocks noGrp="1"/>
          </p:cNvSpPr>
          <p:nvPr>
            <p:ph type="ftr" sz="quarter" idx="11"/>
          </p:nvPr>
        </p:nvSpPr>
        <p:spPr/>
        <p:txBody>
          <a:bodyPr/>
          <a:lstStyle/>
          <a:p>
            <a:r>
              <a:rPr lang="en-US"/>
              <a:t>CENA-2026, 1st China-Europe Neutrino Astronomy summer school - Chengdu 14-23/09/2026</a:t>
            </a:r>
          </a:p>
        </p:txBody>
      </p:sp>
      <p:sp>
        <p:nvSpPr>
          <p:cNvPr id="4" name="Slide Number Placeholder 3"/>
          <p:cNvSpPr>
            <a:spLocks noGrp="1"/>
          </p:cNvSpPr>
          <p:nvPr>
            <p:ph type="sldNum" sz="quarter" idx="12"/>
          </p:nvPr>
        </p:nvSpPr>
        <p:spPr/>
        <p:txBody>
          <a:bodyPr/>
          <a:lstStyle/>
          <a:p>
            <a:fld id="{C3647C0D-D355-C242-A9DD-A742385130A6}" type="slidenum">
              <a:rPr lang="en-US" smtClean="0"/>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27384"/>
            <a:ext cx="9144000" cy="648072"/>
          </a:xfrm>
        </p:spPr>
        <p:txBody>
          <a:bodyPr/>
          <a:lstStyle/>
          <a:p>
            <a:r>
              <a:rPr lang="en-GB" dirty="0">
                <a:solidFill>
                  <a:srgbClr val="FF0000"/>
                </a:solidFill>
              </a:rPr>
              <a:t>BAIKAL - AC9 profiles: length at </a:t>
            </a:r>
            <a:r>
              <a:rPr lang="en-GB" dirty="0">
                <a:solidFill>
                  <a:srgbClr val="FF0000"/>
                </a:solidFill>
                <a:latin typeface="Symbol" charset="0"/>
              </a:rPr>
              <a:t>l</a:t>
            </a:r>
            <a:r>
              <a:rPr lang="en-GB" dirty="0">
                <a:solidFill>
                  <a:srgbClr val="FF0000"/>
                </a:solidFill>
              </a:rPr>
              <a:t>=488nm</a:t>
            </a:r>
          </a:p>
        </p:txBody>
      </p:sp>
      <p:grpSp>
        <p:nvGrpSpPr>
          <p:cNvPr id="11277" name="Group 13"/>
          <p:cNvGrpSpPr>
            <a:grpSpLocks/>
          </p:cNvGrpSpPr>
          <p:nvPr/>
        </p:nvGrpSpPr>
        <p:grpSpPr bwMode="auto">
          <a:xfrm>
            <a:off x="1506416" y="685801"/>
            <a:ext cx="6090138" cy="6035675"/>
            <a:chOff x="1028" y="432"/>
            <a:chExt cx="4156" cy="3802"/>
          </a:xfrm>
        </p:grpSpPr>
        <p:pic>
          <p:nvPicPr>
            <p:cNvPr id="11268" name="Picture 4" descr="C:\WINDOWS\Profiles\riccobene\Desktop\BAIKAL\profiles_baikal_LaLc488.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6835" b="18518"/>
            <a:stretch>
              <a:fillRect/>
            </a:stretch>
          </p:blipFill>
          <p:spPr bwMode="auto">
            <a:xfrm>
              <a:off x="1028" y="432"/>
              <a:ext cx="4156" cy="3802"/>
            </a:xfrm>
            <a:prstGeom prst="rect">
              <a:avLst/>
            </a:prstGeom>
            <a:noFill/>
            <a:extLst>
              <a:ext uri="{909E8E84-426E-40dd-AFC4-6F175D3DCCD1}">
                <a14:hiddenFill xmlns="" xmlns:a14="http://schemas.microsoft.com/office/drawing/2010/main">
                  <a:solidFill>
                    <a:srgbClr val="FFFFFF"/>
                  </a:solidFill>
                </a14:hiddenFill>
              </a:ext>
            </a:extLst>
          </p:spPr>
        </p:pic>
        <p:sp>
          <p:nvSpPr>
            <p:cNvPr id="11269" name="Line 5"/>
            <p:cNvSpPr>
              <a:spLocks noChangeShapeType="1"/>
            </p:cNvSpPr>
            <p:nvPr/>
          </p:nvSpPr>
          <p:spPr bwMode="auto">
            <a:xfrm>
              <a:off x="1584" y="3312"/>
              <a:ext cx="1296"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0" name="Line 6"/>
            <p:cNvSpPr>
              <a:spLocks noChangeShapeType="1"/>
            </p:cNvSpPr>
            <p:nvPr/>
          </p:nvSpPr>
          <p:spPr bwMode="auto">
            <a:xfrm>
              <a:off x="3312" y="3312"/>
              <a:ext cx="1296"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1" name="Line 7"/>
            <p:cNvSpPr>
              <a:spLocks noChangeShapeType="1"/>
            </p:cNvSpPr>
            <p:nvPr/>
          </p:nvSpPr>
          <p:spPr bwMode="auto">
            <a:xfrm>
              <a:off x="3312" y="1344"/>
              <a:ext cx="1296"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2" name="Line 8"/>
            <p:cNvSpPr>
              <a:spLocks noChangeShapeType="1"/>
            </p:cNvSpPr>
            <p:nvPr/>
          </p:nvSpPr>
          <p:spPr bwMode="auto">
            <a:xfrm>
              <a:off x="1584" y="1344"/>
              <a:ext cx="1296"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5" name="Line 11"/>
            <p:cNvSpPr>
              <a:spLocks noChangeShapeType="1"/>
            </p:cNvSpPr>
            <p:nvPr/>
          </p:nvSpPr>
          <p:spPr bwMode="auto">
            <a:xfrm>
              <a:off x="1728" y="3168"/>
              <a:ext cx="0" cy="288"/>
            </a:xfrm>
            <a:prstGeom prst="line">
              <a:avLst/>
            </a:prstGeom>
            <a:noFill/>
            <a:ln w="38100">
              <a:solidFill>
                <a:schemeClr val="tx1"/>
              </a:solidFill>
              <a:round/>
              <a:headEnd type="oval" w="sm" len="sm"/>
              <a:tailEnd type="oval"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6" name="Text Box 12"/>
            <p:cNvSpPr txBox="1">
              <a:spLocks noChangeArrowheads="1"/>
            </p:cNvSpPr>
            <p:nvPr/>
          </p:nvSpPr>
          <p:spPr bwMode="auto">
            <a:xfrm>
              <a:off x="1584" y="3504"/>
              <a:ext cx="498" cy="2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sz="1600"/>
                <a:t>NT200</a:t>
              </a:r>
              <a:endParaRPr lang="en-GB" sz="1600"/>
            </a:p>
          </p:txBody>
        </p:sp>
      </p:grpSp>
      <p:sp>
        <p:nvSpPr>
          <p:cNvPr id="11278" name="Line 14"/>
          <p:cNvSpPr>
            <a:spLocks noChangeShapeType="1"/>
          </p:cNvSpPr>
          <p:nvPr/>
        </p:nvSpPr>
        <p:spPr bwMode="auto">
          <a:xfrm>
            <a:off x="2250831" y="2667000"/>
            <a:ext cx="4642338" cy="0"/>
          </a:xfrm>
          <a:prstGeom prst="line">
            <a:avLst/>
          </a:prstGeom>
          <a:noFill/>
          <a:ln w="1905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 name="Date Placeholder 1"/>
          <p:cNvSpPr>
            <a:spLocks noGrp="1"/>
          </p:cNvSpPr>
          <p:nvPr>
            <p:ph type="dt" sz="half" idx="10"/>
          </p:nvPr>
        </p:nvSpPr>
        <p:spPr/>
        <p:txBody>
          <a:bodyPr/>
          <a:lstStyle/>
          <a:p>
            <a:r>
              <a:rPr lang="it-IT"/>
              <a:t>Antonio Capone</a:t>
            </a:r>
            <a:endParaRPr lang="en-US"/>
          </a:p>
        </p:txBody>
      </p:sp>
      <p:sp>
        <p:nvSpPr>
          <p:cNvPr id="3" name="Footer Placeholder 2"/>
          <p:cNvSpPr>
            <a:spLocks noGrp="1"/>
          </p:cNvSpPr>
          <p:nvPr>
            <p:ph type="ftr" sz="quarter" idx="11"/>
          </p:nvPr>
        </p:nvSpPr>
        <p:spPr/>
        <p:txBody>
          <a:bodyPr/>
          <a:lstStyle/>
          <a:p>
            <a:r>
              <a:rPr lang="en-US"/>
              <a:t>CENA-2026, 1st China-Europe Neutrino Astronomy summer school - Chengdu 14-23/09/2026</a:t>
            </a:r>
          </a:p>
        </p:txBody>
      </p:sp>
      <p:sp>
        <p:nvSpPr>
          <p:cNvPr id="4" name="Slide Number Placeholder 3"/>
          <p:cNvSpPr>
            <a:spLocks noGrp="1"/>
          </p:cNvSpPr>
          <p:nvPr>
            <p:ph type="sldNum" sz="quarter" idx="12"/>
          </p:nvPr>
        </p:nvSpPr>
        <p:spPr/>
        <p:txBody>
          <a:bodyPr/>
          <a:lstStyle/>
          <a:p>
            <a:fld id="{C3647C0D-D355-C242-A9DD-A742385130A6}" type="slidenum">
              <a:rPr lang="en-US" smtClean="0"/>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38554" y="0"/>
            <a:ext cx="7772400" cy="620688"/>
          </a:xfrm>
        </p:spPr>
        <p:txBody>
          <a:bodyPr/>
          <a:lstStyle/>
          <a:p>
            <a:r>
              <a:rPr lang="en-GB"/>
              <a:t>BAIKAL: </a:t>
            </a:r>
            <a:r>
              <a:rPr lang="en-GB">
                <a:solidFill>
                  <a:srgbClr val="FF0000"/>
                </a:solidFill>
              </a:rPr>
              <a:t>Absorption 1000 m</a:t>
            </a:r>
          </a:p>
        </p:txBody>
      </p:sp>
      <p:sp>
        <p:nvSpPr>
          <p:cNvPr id="5125" name="Text Box 5"/>
          <p:cNvSpPr txBox="1">
            <a:spLocks noChangeArrowheads="1"/>
          </p:cNvSpPr>
          <p:nvPr/>
        </p:nvSpPr>
        <p:spPr bwMode="auto">
          <a:xfrm>
            <a:off x="5556739" y="1143000"/>
            <a:ext cx="3516923" cy="20621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sz="1600">
                <a:solidFill>
                  <a:schemeClr val="accent2"/>
                </a:solidFill>
              </a:rPr>
              <a:t>AC9 data (2 measurements)</a:t>
            </a:r>
          </a:p>
          <a:p>
            <a:r>
              <a:rPr lang="it-IT" sz="1600">
                <a:solidFill>
                  <a:schemeClr val="accent2"/>
                </a:solidFill>
              </a:rPr>
              <a:t>perfect agreement</a:t>
            </a:r>
          </a:p>
          <a:p>
            <a:endParaRPr lang="it-IT" sz="1600">
              <a:solidFill>
                <a:schemeClr val="accent2"/>
              </a:solidFill>
            </a:endParaRPr>
          </a:p>
          <a:p>
            <a:r>
              <a:rPr lang="it-IT" sz="1600">
                <a:solidFill>
                  <a:schemeClr val="accent2"/>
                </a:solidFill>
              </a:rPr>
              <a:t>Very good agreement with Burhan  data</a:t>
            </a:r>
          </a:p>
          <a:p>
            <a:endParaRPr lang="it-IT" sz="1600">
              <a:solidFill>
                <a:schemeClr val="accent2"/>
              </a:solidFill>
            </a:endParaRPr>
          </a:p>
          <a:p>
            <a:r>
              <a:rPr lang="it-IT" sz="1600">
                <a:solidFill>
                  <a:schemeClr val="accent2"/>
                </a:solidFill>
              </a:rPr>
              <a:t>Dispersion in Burhan data (20%) due to different time of operation:</a:t>
            </a:r>
          </a:p>
          <a:p>
            <a:r>
              <a:rPr lang="it-IT" sz="1600">
                <a:solidFill>
                  <a:schemeClr val="accent2"/>
                </a:solidFill>
              </a:rPr>
              <a:t>biological components change</a:t>
            </a:r>
            <a:endParaRPr lang="en-GB" sz="1600">
              <a:solidFill>
                <a:schemeClr val="accent2"/>
              </a:solidFill>
            </a:endParaRPr>
          </a:p>
        </p:txBody>
      </p:sp>
      <p:sp>
        <p:nvSpPr>
          <p:cNvPr id="5126" name="Text Box 6"/>
          <p:cNvSpPr txBox="1">
            <a:spLocks noChangeArrowheads="1"/>
          </p:cNvSpPr>
          <p:nvPr/>
        </p:nvSpPr>
        <p:spPr bwMode="auto">
          <a:xfrm>
            <a:off x="5838093" y="4165601"/>
            <a:ext cx="2172390" cy="1119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nSpc>
                <a:spcPct val="125000"/>
              </a:lnSpc>
            </a:pPr>
            <a:r>
              <a:rPr lang="it-IT">
                <a:solidFill>
                  <a:srgbClr val="FF0000"/>
                </a:solidFill>
              </a:rPr>
              <a:t>Maximum L</a:t>
            </a:r>
            <a:r>
              <a:rPr lang="it-IT" baseline="-25000">
                <a:solidFill>
                  <a:srgbClr val="FF0000"/>
                </a:solidFill>
              </a:rPr>
              <a:t>a</a:t>
            </a:r>
            <a:r>
              <a:rPr lang="it-IT">
                <a:solidFill>
                  <a:srgbClr val="FF0000"/>
                </a:solidFill>
              </a:rPr>
              <a:t>~ 28m</a:t>
            </a:r>
          </a:p>
          <a:p>
            <a:pPr>
              <a:lnSpc>
                <a:spcPct val="125000"/>
              </a:lnSpc>
            </a:pPr>
            <a:r>
              <a:rPr lang="it-IT">
                <a:solidFill>
                  <a:srgbClr val="FF0000"/>
                </a:solidFill>
              </a:rPr>
              <a:t>(at ~ 490 nm)</a:t>
            </a:r>
          </a:p>
          <a:p>
            <a:pPr>
              <a:lnSpc>
                <a:spcPct val="125000"/>
              </a:lnSpc>
            </a:pPr>
            <a:r>
              <a:rPr lang="it-IT">
                <a:solidFill>
                  <a:srgbClr val="FF0000"/>
                </a:solidFill>
              </a:rPr>
              <a:t>For both instruments</a:t>
            </a:r>
            <a:endParaRPr lang="en-GB">
              <a:solidFill>
                <a:srgbClr val="FF0000"/>
              </a:solidFill>
            </a:endParaRPr>
          </a:p>
        </p:txBody>
      </p:sp>
      <p:pic>
        <p:nvPicPr>
          <p:cNvPr id="5127" name="Picture 7" descr="C:\WINDOWS\Profiles\riccobene\Desktop\BAIKAL\absorption1000m.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0738" b="17896"/>
          <a:stretch>
            <a:fillRect/>
          </a:stretch>
        </p:blipFill>
        <p:spPr bwMode="auto">
          <a:xfrm>
            <a:off x="-70338" y="101601"/>
            <a:ext cx="6611815" cy="6615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it-IT"/>
              <a:t>Antonio Capone</a:t>
            </a:r>
            <a:endParaRPr lang="en-US"/>
          </a:p>
        </p:txBody>
      </p:sp>
      <p:sp>
        <p:nvSpPr>
          <p:cNvPr id="3" name="Footer Placeholder 2"/>
          <p:cNvSpPr>
            <a:spLocks noGrp="1"/>
          </p:cNvSpPr>
          <p:nvPr>
            <p:ph type="ftr" sz="quarter" idx="11"/>
          </p:nvPr>
        </p:nvSpPr>
        <p:spPr/>
        <p:txBody>
          <a:bodyPr/>
          <a:lstStyle/>
          <a:p>
            <a:r>
              <a:rPr lang="en-US"/>
              <a:t>CENA-2026, 1st China-Europe Neutrino Astronomy summer school - Chengdu 14-23/09/2026</a:t>
            </a:r>
          </a:p>
        </p:txBody>
      </p:sp>
      <p:sp>
        <p:nvSpPr>
          <p:cNvPr id="4" name="Slide Number Placeholder 3"/>
          <p:cNvSpPr>
            <a:spLocks noGrp="1"/>
          </p:cNvSpPr>
          <p:nvPr>
            <p:ph type="sldNum" sz="quarter" idx="12"/>
          </p:nvPr>
        </p:nvSpPr>
        <p:spPr/>
        <p:txBody>
          <a:bodyPr/>
          <a:lstStyle/>
          <a:p>
            <a:fld id="{C3647C0D-D355-C242-A9DD-A742385130A6}" type="slidenum">
              <a:rPr lang="en-US" smtClean="0"/>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38554" y="0"/>
            <a:ext cx="7772400" cy="620688"/>
          </a:xfrm>
        </p:spPr>
        <p:txBody>
          <a:bodyPr/>
          <a:lstStyle/>
          <a:p>
            <a:r>
              <a:rPr lang="it-IT" dirty="0"/>
              <a:t>BAIKAL: </a:t>
            </a:r>
            <a:r>
              <a:rPr lang="it-IT" dirty="0" err="1">
                <a:solidFill>
                  <a:srgbClr val="FF0000"/>
                </a:solidFill>
              </a:rPr>
              <a:t>Absorption</a:t>
            </a:r>
            <a:r>
              <a:rPr lang="it-IT" dirty="0">
                <a:solidFill>
                  <a:srgbClr val="FF0000"/>
                </a:solidFill>
              </a:rPr>
              <a:t> 200 m</a:t>
            </a:r>
          </a:p>
        </p:txBody>
      </p:sp>
      <p:sp>
        <p:nvSpPr>
          <p:cNvPr id="12292" name="Text Box 4"/>
          <p:cNvSpPr txBox="1">
            <a:spLocks noChangeArrowheads="1"/>
          </p:cNvSpPr>
          <p:nvPr/>
        </p:nvSpPr>
        <p:spPr bwMode="auto">
          <a:xfrm>
            <a:off x="5556739" y="1143000"/>
            <a:ext cx="3516923" cy="180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sz="1600">
                <a:solidFill>
                  <a:schemeClr val="accent2"/>
                </a:solidFill>
              </a:rPr>
              <a:t>AC9 data (2 measurements)</a:t>
            </a:r>
          </a:p>
          <a:p>
            <a:r>
              <a:rPr lang="it-IT" sz="1600">
                <a:solidFill>
                  <a:schemeClr val="accent2"/>
                </a:solidFill>
              </a:rPr>
              <a:t>perfect agreement</a:t>
            </a:r>
          </a:p>
          <a:p>
            <a:endParaRPr lang="it-IT" sz="1600">
              <a:solidFill>
                <a:schemeClr val="accent2"/>
              </a:solidFill>
            </a:endParaRPr>
          </a:p>
          <a:p>
            <a:r>
              <a:rPr lang="it-IT" sz="1600">
                <a:solidFill>
                  <a:schemeClr val="accent2"/>
                </a:solidFill>
              </a:rPr>
              <a:t>Very good agreement with Burhan  data (better than at 200m)</a:t>
            </a:r>
          </a:p>
          <a:p>
            <a:endParaRPr lang="it-IT" sz="1600">
              <a:solidFill>
                <a:schemeClr val="accent2"/>
              </a:solidFill>
            </a:endParaRPr>
          </a:p>
          <a:p>
            <a:r>
              <a:rPr lang="it-IT" sz="1600">
                <a:solidFill>
                  <a:schemeClr val="accent2"/>
                </a:solidFill>
              </a:rPr>
              <a:t>Only 1 measurement for Burhan</a:t>
            </a:r>
            <a:endParaRPr lang="en-GB" sz="1600">
              <a:solidFill>
                <a:schemeClr val="accent2"/>
              </a:solidFill>
            </a:endParaRPr>
          </a:p>
        </p:txBody>
      </p:sp>
      <p:sp>
        <p:nvSpPr>
          <p:cNvPr id="12293" name="Text Box 5"/>
          <p:cNvSpPr txBox="1">
            <a:spLocks noChangeArrowheads="1"/>
          </p:cNvSpPr>
          <p:nvPr/>
        </p:nvSpPr>
        <p:spPr bwMode="auto">
          <a:xfrm>
            <a:off x="5838093" y="4165601"/>
            <a:ext cx="2172390" cy="11195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nSpc>
                <a:spcPct val="125000"/>
              </a:lnSpc>
            </a:pPr>
            <a:r>
              <a:rPr lang="it-IT">
                <a:solidFill>
                  <a:srgbClr val="FF0000"/>
                </a:solidFill>
              </a:rPr>
              <a:t>Maximum L</a:t>
            </a:r>
            <a:r>
              <a:rPr lang="it-IT" baseline="-25000">
                <a:solidFill>
                  <a:srgbClr val="FF0000"/>
                </a:solidFill>
              </a:rPr>
              <a:t>a</a:t>
            </a:r>
            <a:r>
              <a:rPr lang="it-IT">
                <a:solidFill>
                  <a:srgbClr val="FF0000"/>
                </a:solidFill>
              </a:rPr>
              <a:t>~ 28m</a:t>
            </a:r>
          </a:p>
          <a:p>
            <a:pPr>
              <a:lnSpc>
                <a:spcPct val="125000"/>
              </a:lnSpc>
            </a:pPr>
            <a:r>
              <a:rPr lang="it-IT">
                <a:solidFill>
                  <a:srgbClr val="FF0000"/>
                </a:solidFill>
              </a:rPr>
              <a:t>(at ~ 490 nm)</a:t>
            </a:r>
          </a:p>
          <a:p>
            <a:pPr>
              <a:lnSpc>
                <a:spcPct val="125000"/>
              </a:lnSpc>
            </a:pPr>
            <a:r>
              <a:rPr lang="it-IT">
                <a:solidFill>
                  <a:srgbClr val="FF0000"/>
                </a:solidFill>
              </a:rPr>
              <a:t>For both instruments</a:t>
            </a:r>
            <a:endParaRPr lang="en-GB">
              <a:solidFill>
                <a:srgbClr val="FF0000"/>
              </a:solidFill>
            </a:endParaRPr>
          </a:p>
        </p:txBody>
      </p:sp>
      <p:pic>
        <p:nvPicPr>
          <p:cNvPr id="12295" name="Picture 7" descr="C:\WINDOWS\Profiles\riccobene\Desktop\BAIKAL\absorption200m.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0738" b="17896"/>
          <a:stretch>
            <a:fillRect/>
          </a:stretch>
        </p:blipFill>
        <p:spPr bwMode="auto">
          <a:xfrm>
            <a:off x="-70338" y="166688"/>
            <a:ext cx="6611815" cy="6615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it-IT"/>
              <a:t>Antonio Capone</a:t>
            </a:r>
            <a:endParaRPr lang="en-US"/>
          </a:p>
        </p:txBody>
      </p:sp>
      <p:sp>
        <p:nvSpPr>
          <p:cNvPr id="3" name="Footer Placeholder 2"/>
          <p:cNvSpPr>
            <a:spLocks noGrp="1"/>
          </p:cNvSpPr>
          <p:nvPr>
            <p:ph type="ftr" sz="quarter" idx="11"/>
          </p:nvPr>
        </p:nvSpPr>
        <p:spPr/>
        <p:txBody>
          <a:bodyPr/>
          <a:lstStyle/>
          <a:p>
            <a:r>
              <a:rPr lang="en-US"/>
              <a:t>CENA-2026, 1st China-Europe Neutrino Astronomy summer school - Chengdu 14-23/09/2026</a:t>
            </a:r>
          </a:p>
        </p:txBody>
      </p:sp>
      <p:sp>
        <p:nvSpPr>
          <p:cNvPr id="4" name="Slide Number Placeholder 3"/>
          <p:cNvSpPr>
            <a:spLocks noGrp="1"/>
          </p:cNvSpPr>
          <p:nvPr>
            <p:ph type="sldNum" sz="quarter" idx="12"/>
          </p:nvPr>
        </p:nvSpPr>
        <p:spPr/>
        <p:txBody>
          <a:bodyPr/>
          <a:lstStyle/>
          <a:p>
            <a:fld id="{C3647C0D-D355-C242-A9DD-A742385130A6}" type="slidenum">
              <a:rPr lang="en-US" smtClean="0"/>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738554" y="0"/>
            <a:ext cx="7772400" cy="620688"/>
          </a:xfrm>
        </p:spPr>
        <p:txBody>
          <a:bodyPr/>
          <a:lstStyle/>
          <a:p>
            <a:r>
              <a:rPr lang="it-IT" dirty="0"/>
              <a:t>BAIKAL</a:t>
            </a:r>
            <a:r>
              <a:rPr lang="en-GB" dirty="0">
                <a:solidFill>
                  <a:srgbClr val="FF0000"/>
                </a:solidFill>
              </a:rPr>
              <a:t>: Scattering 1000 m</a:t>
            </a:r>
          </a:p>
        </p:txBody>
      </p:sp>
      <p:sp>
        <p:nvSpPr>
          <p:cNvPr id="6149" name="Text Box 5"/>
          <p:cNvSpPr txBox="1">
            <a:spLocks noChangeArrowheads="1"/>
          </p:cNvSpPr>
          <p:nvPr/>
        </p:nvSpPr>
        <p:spPr bwMode="auto">
          <a:xfrm>
            <a:off x="5486400" y="533401"/>
            <a:ext cx="2883877" cy="2155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50000"/>
              </a:lnSpc>
            </a:pPr>
            <a:r>
              <a:rPr lang="it-IT">
                <a:solidFill>
                  <a:srgbClr val="FF0000"/>
                </a:solidFill>
              </a:rPr>
              <a:t>For the first time</a:t>
            </a:r>
            <a:endParaRPr lang="it-IT">
              <a:solidFill>
                <a:schemeClr val="accent2"/>
              </a:solidFill>
            </a:endParaRPr>
          </a:p>
          <a:p>
            <a:pPr>
              <a:lnSpc>
                <a:spcPct val="150000"/>
              </a:lnSpc>
            </a:pPr>
            <a:r>
              <a:rPr lang="it-IT">
                <a:solidFill>
                  <a:schemeClr val="accent2"/>
                </a:solidFill>
              </a:rPr>
              <a:t>scattering accurately calculated from AC9 data</a:t>
            </a:r>
          </a:p>
          <a:p>
            <a:pPr>
              <a:lnSpc>
                <a:spcPct val="150000"/>
              </a:lnSpc>
            </a:pPr>
            <a:r>
              <a:rPr lang="it-IT">
                <a:solidFill>
                  <a:schemeClr val="accent2"/>
                </a:solidFill>
              </a:rPr>
              <a:t>b = c-a</a:t>
            </a:r>
          </a:p>
          <a:p>
            <a:pPr>
              <a:lnSpc>
                <a:spcPct val="150000"/>
              </a:lnSpc>
            </a:pPr>
            <a:r>
              <a:rPr lang="it-IT">
                <a:solidFill>
                  <a:schemeClr val="accent2"/>
                </a:solidFill>
              </a:rPr>
              <a:t>a</a:t>
            </a:r>
            <a:r>
              <a:rPr lang="it-IT" baseline="-25000">
                <a:solidFill>
                  <a:schemeClr val="accent2"/>
                </a:solidFill>
              </a:rPr>
              <a:t>baikal</a:t>
            </a:r>
            <a:r>
              <a:rPr lang="it-IT">
                <a:solidFill>
                  <a:schemeClr val="accent2"/>
                </a:solidFill>
              </a:rPr>
              <a:t>,c</a:t>
            </a:r>
            <a:r>
              <a:rPr lang="it-IT" baseline="-25000">
                <a:solidFill>
                  <a:schemeClr val="accent2"/>
                </a:solidFill>
              </a:rPr>
              <a:t>baikal</a:t>
            </a:r>
            <a:r>
              <a:rPr lang="it-IT">
                <a:solidFill>
                  <a:schemeClr val="accent2"/>
                </a:solidFill>
              </a:rPr>
              <a:t>&gt;&gt;a</a:t>
            </a:r>
            <a:r>
              <a:rPr lang="it-IT" baseline="-25000">
                <a:solidFill>
                  <a:schemeClr val="accent2"/>
                </a:solidFill>
              </a:rPr>
              <a:t>pw</a:t>
            </a:r>
            <a:r>
              <a:rPr lang="it-IT">
                <a:solidFill>
                  <a:schemeClr val="accent2"/>
                </a:solidFill>
              </a:rPr>
              <a:t>,c</a:t>
            </a:r>
            <a:r>
              <a:rPr lang="it-IT" baseline="-25000">
                <a:solidFill>
                  <a:schemeClr val="accent2"/>
                </a:solidFill>
              </a:rPr>
              <a:t>pw</a:t>
            </a:r>
            <a:endParaRPr lang="en-GB">
              <a:solidFill>
                <a:schemeClr val="accent2"/>
              </a:solidFill>
            </a:endParaRPr>
          </a:p>
        </p:txBody>
      </p:sp>
      <p:sp>
        <p:nvSpPr>
          <p:cNvPr id="6150" name="Text Box 6"/>
          <p:cNvSpPr txBox="1">
            <a:spLocks noChangeArrowheads="1"/>
          </p:cNvSpPr>
          <p:nvPr/>
        </p:nvSpPr>
        <p:spPr bwMode="auto">
          <a:xfrm>
            <a:off x="5612423" y="4468369"/>
            <a:ext cx="2971862" cy="18120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nSpc>
                <a:spcPct val="125000"/>
              </a:lnSpc>
            </a:pPr>
            <a:r>
              <a:rPr lang="it-IT" dirty="0">
                <a:solidFill>
                  <a:schemeClr val="accent2"/>
                </a:solidFill>
              </a:rPr>
              <a:t>b(</a:t>
            </a:r>
            <a:r>
              <a:rPr lang="it-IT" dirty="0">
                <a:solidFill>
                  <a:schemeClr val="accent2"/>
                </a:solidFill>
                <a:latin typeface="Symbol" charset="0"/>
              </a:rPr>
              <a:t>l</a:t>
            </a:r>
            <a:r>
              <a:rPr lang="it-IT" dirty="0">
                <a:solidFill>
                  <a:schemeClr val="accent2"/>
                </a:solidFill>
              </a:rPr>
              <a:t>) ~ </a:t>
            </a:r>
            <a:r>
              <a:rPr lang="it-IT" dirty="0">
                <a:solidFill>
                  <a:schemeClr val="accent2"/>
                </a:solidFill>
                <a:latin typeface="Symbol" charset="0"/>
              </a:rPr>
              <a:t>l</a:t>
            </a:r>
            <a:r>
              <a:rPr lang="it-IT" baseline="30000" dirty="0">
                <a:solidFill>
                  <a:schemeClr val="accent2"/>
                </a:solidFill>
              </a:rPr>
              <a:t>-3 </a:t>
            </a:r>
            <a:endParaRPr lang="it-IT" dirty="0">
              <a:solidFill>
                <a:schemeClr val="accent2"/>
              </a:solidFill>
            </a:endParaRPr>
          </a:p>
          <a:p>
            <a:pPr>
              <a:lnSpc>
                <a:spcPct val="125000"/>
              </a:lnSpc>
            </a:pPr>
            <a:r>
              <a:rPr lang="it-IT" dirty="0">
                <a:solidFill>
                  <a:srgbClr val="FF0000"/>
                </a:solidFill>
              </a:rPr>
              <a:t>(</a:t>
            </a:r>
            <a:r>
              <a:rPr lang="it-IT" dirty="0" err="1">
                <a:solidFill>
                  <a:srgbClr val="FF0000"/>
                </a:solidFill>
              </a:rPr>
              <a:t>Rayleigh</a:t>
            </a:r>
            <a:r>
              <a:rPr lang="it-IT" dirty="0">
                <a:solidFill>
                  <a:srgbClr val="FF0000"/>
                </a:solidFill>
              </a:rPr>
              <a:t>: </a:t>
            </a:r>
            <a:r>
              <a:rPr lang="it-IT" dirty="0">
                <a:solidFill>
                  <a:srgbClr val="FF0000"/>
                </a:solidFill>
                <a:latin typeface="Symbol" charset="0"/>
              </a:rPr>
              <a:t>l</a:t>
            </a:r>
            <a:r>
              <a:rPr lang="it-IT" baseline="30000" dirty="0">
                <a:solidFill>
                  <a:srgbClr val="FF0000"/>
                </a:solidFill>
              </a:rPr>
              <a:t>-4</a:t>
            </a:r>
            <a:r>
              <a:rPr lang="it-IT" dirty="0">
                <a:solidFill>
                  <a:srgbClr val="FF0000"/>
                </a:solidFill>
              </a:rPr>
              <a:t>; Mie: </a:t>
            </a:r>
            <a:r>
              <a:rPr lang="it-IT" dirty="0">
                <a:solidFill>
                  <a:srgbClr val="FF0000"/>
                </a:solidFill>
                <a:latin typeface="Symbol" charset="0"/>
              </a:rPr>
              <a:t>l</a:t>
            </a:r>
            <a:r>
              <a:rPr lang="it-IT" baseline="30000" dirty="0">
                <a:solidFill>
                  <a:srgbClr val="FF0000"/>
                </a:solidFill>
              </a:rPr>
              <a:t>-1</a:t>
            </a:r>
            <a:r>
              <a:rPr lang="it-IT" dirty="0">
                <a:solidFill>
                  <a:srgbClr val="FF0000"/>
                </a:solidFill>
              </a:rPr>
              <a:t>--</a:t>
            </a:r>
            <a:r>
              <a:rPr lang="it-IT" dirty="0">
                <a:solidFill>
                  <a:srgbClr val="FF0000"/>
                </a:solidFill>
                <a:latin typeface="Symbol" charset="0"/>
              </a:rPr>
              <a:t>l</a:t>
            </a:r>
            <a:r>
              <a:rPr lang="it-IT" baseline="30000" dirty="0">
                <a:solidFill>
                  <a:srgbClr val="FF0000"/>
                </a:solidFill>
              </a:rPr>
              <a:t>-2</a:t>
            </a:r>
            <a:r>
              <a:rPr lang="it-IT" dirty="0">
                <a:solidFill>
                  <a:srgbClr val="FF0000"/>
                </a:solidFill>
              </a:rPr>
              <a:t>)</a:t>
            </a:r>
          </a:p>
          <a:p>
            <a:pPr>
              <a:lnSpc>
                <a:spcPct val="125000"/>
              </a:lnSpc>
            </a:pPr>
            <a:endParaRPr lang="it-IT" dirty="0">
              <a:solidFill>
                <a:srgbClr val="FF0000"/>
              </a:solidFill>
            </a:endParaRPr>
          </a:p>
          <a:p>
            <a:pPr>
              <a:lnSpc>
                <a:spcPct val="125000"/>
              </a:lnSpc>
            </a:pPr>
            <a:r>
              <a:rPr lang="it-IT" dirty="0" err="1">
                <a:solidFill>
                  <a:schemeClr val="accent2"/>
                </a:solidFill>
              </a:rPr>
              <a:t>We</a:t>
            </a:r>
            <a:r>
              <a:rPr lang="it-IT" dirty="0">
                <a:solidFill>
                  <a:schemeClr val="accent2"/>
                </a:solidFill>
              </a:rPr>
              <a:t> </a:t>
            </a:r>
            <a:r>
              <a:rPr lang="it-IT" dirty="0" err="1">
                <a:solidFill>
                  <a:schemeClr val="accent2"/>
                </a:solidFill>
              </a:rPr>
              <a:t>imposed</a:t>
            </a:r>
            <a:r>
              <a:rPr lang="it-IT" dirty="0">
                <a:solidFill>
                  <a:schemeClr val="accent2"/>
                </a:solidFill>
              </a:rPr>
              <a:t> a </a:t>
            </a:r>
            <a:r>
              <a:rPr lang="it-IT" dirty="0" err="1">
                <a:solidFill>
                  <a:schemeClr val="accent2"/>
                </a:solidFill>
              </a:rPr>
              <a:t>fit</a:t>
            </a:r>
            <a:r>
              <a:rPr lang="it-IT" dirty="0">
                <a:solidFill>
                  <a:schemeClr val="accent2"/>
                </a:solidFill>
              </a:rPr>
              <a:t>:</a:t>
            </a:r>
          </a:p>
          <a:p>
            <a:pPr>
              <a:lnSpc>
                <a:spcPct val="125000"/>
              </a:lnSpc>
            </a:pPr>
            <a:r>
              <a:rPr lang="it-IT" dirty="0">
                <a:solidFill>
                  <a:srgbClr val="FF0000"/>
                </a:solidFill>
              </a:rPr>
              <a:t>A </a:t>
            </a:r>
            <a:r>
              <a:rPr lang="it-IT" dirty="0">
                <a:solidFill>
                  <a:srgbClr val="FF0000"/>
                </a:solidFill>
                <a:latin typeface="Symbol" charset="0"/>
              </a:rPr>
              <a:t>l</a:t>
            </a:r>
            <a:r>
              <a:rPr lang="it-IT" baseline="30000" dirty="0">
                <a:solidFill>
                  <a:srgbClr val="FF0000"/>
                </a:solidFill>
              </a:rPr>
              <a:t>-B</a:t>
            </a:r>
            <a:r>
              <a:rPr lang="it-IT" dirty="0">
                <a:solidFill>
                  <a:srgbClr val="FF0000"/>
                </a:solidFill>
              </a:rPr>
              <a:t> + </a:t>
            </a:r>
            <a:r>
              <a:rPr lang="it-IT" dirty="0" err="1">
                <a:solidFill>
                  <a:srgbClr val="FF0000"/>
                </a:solidFill>
              </a:rPr>
              <a:t>Rayleigh</a:t>
            </a:r>
            <a:r>
              <a:rPr lang="it-IT" dirty="0">
                <a:solidFill>
                  <a:srgbClr val="FF0000"/>
                </a:solidFill>
              </a:rPr>
              <a:t> on </a:t>
            </a:r>
            <a:r>
              <a:rPr lang="it-IT" dirty="0" err="1">
                <a:solidFill>
                  <a:srgbClr val="FF0000"/>
                </a:solidFill>
              </a:rPr>
              <a:t>purewater</a:t>
            </a:r>
            <a:endParaRPr lang="en-GB" dirty="0">
              <a:solidFill>
                <a:srgbClr val="FF0000"/>
              </a:solidFill>
            </a:endParaRPr>
          </a:p>
        </p:txBody>
      </p:sp>
      <p:sp>
        <p:nvSpPr>
          <p:cNvPr id="6151" name="Text Box 7"/>
          <p:cNvSpPr txBox="1">
            <a:spLocks noChangeArrowheads="1"/>
          </p:cNvSpPr>
          <p:nvPr/>
        </p:nvSpPr>
        <p:spPr bwMode="auto">
          <a:xfrm>
            <a:off x="5556739" y="3505200"/>
            <a:ext cx="2860541" cy="773289"/>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nSpc>
                <a:spcPct val="125000"/>
              </a:lnSpc>
            </a:pPr>
            <a:r>
              <a:rPr lang="it-IT">
                <a:solidFill>
                  <a:schemeClr val="accent2"/>
                </a:solidFill>
              </a:rPr>
              <a:t>b ~ 0.04 m</a:t>
            </a:r>
            <a:r>
              <a:rPr lang="it-IT" baseline="30000">
                <a:solidFill>
                  <a:schemeClr val="accent2"/>
                </a:solidFill>
              </a:rPr>
              <a:t>-1</a:t>
            </a:r>
            <a:r>
              <a:rPr lang="it-IT">
                <a:solidFill>
                  <a:schemeClr val="accent2"/>
                </a:solidFill>
              </a:rPr>
              <a:t> (</a:t>
            </a:r>
            <a:r>
              <a:rPr lang="it-IT">
                <a:solidFill>
                  <a:schemeClr val="accent2"/>
                </a:solidFill>
                <a:latin typeface="Symbol" charset="0"/>
              </a:rPr>
              <a:t>l</a:t>
            </a:r>
            <a:r>
              <a:rPr lang="it-IT">
                <a:solidFill>
                  <a:schemeClr val="accent2"/>
                </a:solidFill>
              </a:rPr>
              <a:t>=412-440 nm)</a:t>
            </a:r>
          </a:p>
          <a:p>
            <a:pPr>
              <a:lnSpc>
                <a:spcPct val="125000"/>
              </a:lnSpc>
            </a:pPr>
            <a:r>
              <a:rPr lang="it-IT">
                <a:solidFill>
                  <a:schemeClr val="accent2"/>
                </a:solidFill>
              </a:rPr>
              <a:t>b ~ 0.02 m</a:t>
            </a:r>
            <a:r>
              <a:rPr lang="it-IT" baseline="30000">
                <a:solidFill>
                  <a:schemeClr val="accent2"/>
                </a:solidFill>
              </a:rPr>
              <a:t>-1</a:t>
            </a:r>
            <a:r>
              <a:rPr lang="it-IT">
                <a:solidFill>
                  <a:schemeClr val="accent2"/>
                </a:solidFill>
              </a:rPr>
              <a:t> (</a:t>
            </a:r>
            <a:r>
              <a:rPr lang="it-IT">
                <a:solidFill>
                  <a:schemeClr val="accent2"/>
                </a:solidFill>
                <a:latin typeface="Symbol" charset="0"/>
              </a:rPr>
              <a:t>l</a:t>
            </a:r>
            <a:r>
              <a:rPr lang="it-IT">
                <a:solidFill>
                  <a:schemeClr val="accent2"/>
                </a:solidFill>
              </a:rPr>
              <a:t>&gt;490 nm)</a:t>
            </a:r>
            <a:endParaRPr lang="en-GB">
              <a:solidFill>
                <a:schemeClr val="accent2"/>
              </a:solidFill>
            </a:endParaRPr>
          </a:p>
        </p:txBody>
      </p:sp>
      <p:sp>
        <p:nvSpPr>
          <p:cNvPr id="6152" name="Text Box 8"/>
          <p:cNvSpPr txBox="1">
            <a:spLocks noChangeArrowheads="1"/>
          </p:cNvSpPr>
          <p:nvPr/>
        </p:nvSpPr>
        <p:spPr bwMode="auto">
          <a:xfrm>
            <a:off x="5556739" y="2971801"/>
            <a:ext cx="292861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it-IT">
                <a:solidFill>
                  <a:srgbClr val="FF0000"/>
                </a:solidFill>
              </a:rPr>
              <a:t>Good agreement AC9 burhan</a:t>
            </a:r>
            <a:endParaRPr lang="en-GB">
              <a:solidFill>
                <a:srgbClr val="FF0000"/>
              </a:solidFill>
            </a:endParaRPr>
          </a:p>
        </p:txBody>
      </p:sp>
      <p:pic>
        <p:nvPicPr>
          <p:cNvPr id="6155" name="Picture 11" descr="C:\WINDOWS\Profiles\riccobene\Desktop\BAIKAL\scatteringFIT_1000.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0738" b="17896"/>
          <a:stretch>
            <a:fillRect/>
          </a:stretch>
        </p:blipFill>
        <p:spPr bwMode="auto">
          <a:xfrm>
            <a:off x="-70338" y="381001"/>
            <a:ext cx="6400800" cy="6403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it-IT"/>
              <a:t>Antonio Capone</a:t>
            </a:r>
            <a:endParaRPr lang="en-US"/>
          </a:p>
        </p:txBody>
      </p:sp>
      <p:sp>
        <p:nvSpPr>
          <p:cNvPr id="3" name="Footer Placeholder 2"/>
          <p:cNvSpPr>
            <a:spLocks noGrp="1"/>
          </p:cNvSpPr>
          <p:nvPr>
            <p:ph type="ftr" sz="quarter" idx="11"/>
          </p:nvPr>
        </p:nvSpPr>
        <p:spPr/>
        <p:txBody>
          <a:bodyPr/>
          <a:lstStyle/>
          <a:p>
            <a:r>
              <a:rPr lang="en-US"/>
              <a:t>CENA-2026, 1st China-Europe Neutrino Astronomy summer school - Chengdu 14-23/09/2026</a:t>
            </a:r>
          </a:p>
        </p:txBody>
      </p:sp>
      <p:sp>
        <p:nvSpPr>
          <p:cNvPr id="4" name="Slide Number Placeholder 3"/>
          <p:cNvSpPr>
            <a:spLocks noGrp="1"/>
          </p:cNvSpPr>
          <p:nvPr>
            <p:ph type="sldNum" sz="quarter" idx="12"/>
          </p:nvPr>
        </p:nvSpPr>
        <p:spPr/>
        <p:txBody>
          <a:bodyPr/>
          <a:lstStyle/>
          <a:p>
            <a:fld id="{C3647C0D-D355-C242-A9DD-A742385130A6}" type="slidenum">
              <a:rPr lang="en-US" smtClean="0"/>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38554" y="0"/>
            <a:ext cx="7772400" cy="620688"/>
          </a:xfrm>
        </p:spPr>
        <p:txBody>
          <a:bodyPr/>
          <a:lstStyle/>
          <a:p>
            <a:r>
              <a:rPr lang="en-GB">
                <a:solidFill>
                  <a:srgbClr val="FF0000"/>
                </a:solidFill>
              </a:rPr>
              <a:t>BAIKAL: Attenuation 1000m</a:t>
            </a:r>
          </a:p>
        </p:txBody>
      </p:sp>
      <p:pic>
        <p:nvPicPr>
          <p:cNvPr id="7172" name="Picture 4" descr="C:\WINDOWS\Profiles\riccobene\Desktop\BAIKAL\attenuation1000m.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0738" b="17896"/>
          <a:stretch>
            <a:fillRect/>
          </a:stretch>
        </p:blipFill>
        <p:spPr bwMode="auto">
          <a:xfrm>
            <a:off x="0" y="246064"/>
            <a:ext cx="6400800" cy="6403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it-IT"/>
              <a:t>Antonio Capone</a:t>
            </a:r>
            <a:endParaRPr lang="en-US"/>
          </a:p>
        </p:txBody>
      </p:sp>
      <p:sp>
        <p:nvSpPr>
          <p:cNvPr id="3" name="Footer Placeholder 2"/>
          <p:cNvSpPr>
            <a:spLocks noGrp="1"/>
          </p:cNvSpPr>
          <p:nvPr>
            <p:ph type="ftr" sz="quarter" idx="11"/>
          </p:nvPr>
        </p:nvSpPr>
        <p:spPr/>
        <p:txBody>
          <a:bodyPr/>
          <a:lstStyle/>
          <a:p>
            <a:r>
              <a:rPr lang="en-US"/>
              <a:t>CENA-2026, 1st China-Europe Neutrino Astronomy summer school - Chengdu 14-23/09/2026</a:t>
            </a:r>
          </a:p>
        </p:txBody>
      </p:sp>
      <p:sp>
        <p:nvSpPr>
          <p:cNvPr id="4" name="Slide Number Placeholder 3"/>
          <p:cNvSpPr>
            <a:spLocks noGrp="1"/>
          </p:cNvSpPr>
          <p:nvPr>
            <p:ph type="sldNum" sz="quarter" idx="12"/>
          </p:nvPr>
        </p:nvSpPr>
        <p:spPr/>
        <p:txBody>
          <a:bodyPr/>
          <a:lstStyle/>
          <a:p>
            <a:fld id="{C3647C0D-D355-C242-A9DD-A742385130A6}" type="slidenum">
              <a:rPr lang="en-US" smtClean="0"/>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0"/>
            <a:ext cx="9144000" cy="620688"/>
          </a:xfrm>
        </p:spPr>
        <p:txBody>
          <a:bodyPr/>
          <a:lstStyle/>
          <a:p>
            <a:r>
              <a:rPr lang="en-US" sz="2600" dirty="0">
                <a:solidFill>
                  <a:srgbClr val="FF0000"/>
                </a:solidFill>
                <a:latin typeface="Tahoma" charset="0"/>
              </a:rPr>
              <a:t>Absorption lengths in NEMO sites and in Baikal lake</a:t>
            </a:r>
            <a:endParaRPr lang="en-GB" sz="2600" b="0" dirty="0">
              <a:solidFill>
                <a:srgbClr val="FF0000"/>
              </a:solidFill>
            </a:endParaRPr>
          </a:p>
        </p:txBody>
      </p:sp>
      <p:grpSp>
        <p:nvGrpSpPr>
          <p:cNvPr id="6" name="Group 8"/>
          <p:cNvGrpSpPr>
            <a:grpSpLocks/>
          </p:cNvGrpSpPr>
          <p:nvPr/>
        </p:nvGrpSpPr>
        <p:grpSpPr bwMode="auto">
          <a:xfrm>
            <a:off x="281354" y="685801"/>
            <a:ext cx="6047643" cy="5675313"/>
            <a:chOff x="1227" y="649"/>
            <a:chExt cx="4127" cy="3575"/>
          </a:xfrm>
        </p:grpSpPr>
        <p:pic>
          <p:nvPicPr>
            <p:cNvPr id="7" name="Picture 2" descr="C:\WINDOWS\Profiles\riccobene\Desktop\latutti.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6835" b="16835"/>
            <a:stretch>
              <a:fillRect/>
            </a:stretch>
          </p:blipFill>
          <p:spPr bwMode="auto">
            <a:xfrm>
              <a:off x="1227" y="649"/>
              <a:ext cx="4127" cy="3575"/>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ectangle 4"/>
            <p:cNvSpPr>
              <a:spLocks noChangeArrowheads="1"/>
            </p:cNvSpPr>
            <p:nvPr/>
          </p:nvSpPr>
          <p:spPr bwMode="auto">
            <a:xfrm>
              <a:off x="3276" y="768"/>
              <a:ext cx="780" cy="720"/>
            </a:xfrm>
            <a:prstGeom prst="rect">
              <a:avLst/>
            </a:prstGeom>
            <a:noFill/>
            <a:ln w="38100">
              <a:solidFill>
                <a:srgbClr val="FF0000"/>
              </a:solidFill>
              <a:miter lim="800000"/>
              <a:headEnd/>
              <a:tailEnd/>
            </a:ln>
            <a:effectLst/>
            <a:extLst>
              <a:ext uri="{909E8E84-426E-40dd-AFC4-6F175D3DCCD1}">
                <a14:hiddenFill xmlns="" xmlns:a14="http://schemas.microsoft.com/office/drawing/2010/main">
                  <a:solidFill>
                    <a:srgbClr val="FF33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9" name="Text Box 7"/>
          <p:cNvSpPr txBox="1">
            <a:spLocks noChangeArrowheads="1"/>
          </p:cNvSpPr>
          <p:nvPr/>
        </p:nvSpPr>
        <p:spPr bwMode="auto">
          <a:xfrm>
            <a:off x="2416420" y="5181601"/>
            <a:ext cx="1803888" cy="52322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rgbClr val="FF33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it-IT" sz="1400" b="1">
                <a:solidFill>
                  <a:srgbClr val="FF3399"/>
                </a:solidFill>
                <a:latin typeface="Tahoma" charset="0"/>
              </a:rPr>
              <a:t>Baikal</a:t>
            </a:r>
            <a:r>
              <a:rPr lang="en-US" sz="1400" b="1">
                <a:solidFill>
                  <a:srgbClr val="FF3399"/>
                </a:solidFill>
                <a:latin typeface="Tahoma" charset="0"/>
              </a:rPr>
              <a:t>  </a:t>
            </a:r>
            <a:r>
              <a:rPr lang="it-IT" sz="1400" b="1">
                <a:solidFill>
                  <a:srgbClr val="FF3399"/>
                </a:solidFill>
                <a:latin typeface="Tahoma" charset="0"/>
              </a:rPr>
              <a:t>March </a:t>
            </a:r>
            <a:r>
              <a:rPr lang="en-US" sz="1400" b="1">
                <a:solidFill>
                  <a:srgbClr val="FF3399"/>
                </a:solidFill>
                <a:latin typeface="Tahoma" charset="0"/>
              </a:rPr>
              <a:t>20</a:t>
            </a:r>
            <a:r>
              <a:rPr lang="it-IT" sz="1400" b="1">
                <a:solidFill>
                  <a:srgbClr val="FF3399"/>
                </a:solidFill>
                <a:latin typeface="Tahoma" charset="0"/>
              </a:rPr>
              <a:t>01</a:t>
            </a:r>
            <a:endParaRPr lang="en-GB" sz="1400" b="1">
              <a:solidFill>
                <a:srgbClr val="FF3399"/>
              </a:solidFill>
              <a:latin typeface="Tahoma" charset="0"/>
            </a:endParaRPr>
          </a:p>
        </p:txBody>
      </p:sp>
      <p:sp>
        <p:nvSpPr>
          <p:cNvPr id="10" name="Text Box 9"/>
          <p:cNvSpPr txBox="1">
            <a:spLocks noChangeArrowheads="1"/>
          </p:cNvSpPr>
          <p:nvPr/>
        </p:nvSpPr>
        <p:spPr bwMode="auto">
          <a:xfrm>
            <a:off x="4894459" y="3798889"/>
            <a:ext cx="2035270" cy="92333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a:solidFill>
                  <a:srgbClr val="FF0066"/>
                </a:solidFill>
              </a:rPr>
              <a:t>V. Balkanov et al.</a:t>
            </a:r>
          </a:p>
          <a:p>
            <a:pPr algn="ctr"/>
            <a:r>
              <a:rPr lang="en-US">
                <a:solidFill>
                  <a:srgbClr val="FF0066"/>
                </a:solidFill>
              </a:rPr>
              <a:t>Baikal &amp; Nemo Coll.</a:t>
            </a:r>
          </a:p>
          <a:p>
            <a:pPr algn="ctr"/>
            <a:r>
              <a:rPr lang="it-IT">
                <a:solidFill>
                  <a:srgbClr val="FF0066"/>
                </a:solidFill>
              </a:rPr>
              <a:t>astro-ph/0207553</a:t>
            </a:r>
          </a:p>
        </p:txBody>
      </p:sp>
      <p:sp>
        <p:nvSpPr>
          <p:cNvPr id="11" name="Rectangle 11"/>
          <p:cNvSpPr>
            <a:spLocks noChangeArrowheads="1"/>
          </p:cNvSpPr>
          <p:nvPr/>
        </p:nvSpPr>
        <p:spPr bwMode="auto">
          <a:xfrm>
            <a:off x="3269274" y="2133600"/>
            <a:ext cx="1162050" cy="533400"/>
          </a:xfrm>
          <a:prstGeom prst="rect">
            <a:avLst/>
          </a:prstGeom>
          <a:noFill/>
          <a:ln w="9525">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Line 12"/>
          <p:cNvSpPr>
            <a:spLocks noChangeShapeType="1"/>
          </p:cNvSpPr>
          <p:nvPr/>
        </p:nvSpPr>
        <p:spPr bwMode="auto">
          <a:xfrm flipH="1" flipV="1">
            <a:off x="1617785" y="5105400"/>
            <a:ext cx="773723" cy="228600"/>
          </a:xfrm>
          <a:prstGeom prst="line">
            <a:avLst/>
          </a:prstGeom>
          <a:noFill/>
          <a:ln w="9525">
            <a:solidFill>
              <a:srgbClr val="FF0066"/>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3" name="Line 14"/>
          <p:cNvSpPr>
            <a:spLocks noChangeShapeType="1"/>
          </p:cNvSpPr>
          <p:nvPr/>
        </p:nvSpPr>
        <p:spPr bwMode="auto">
          <a:xfrm flipV="1">
            <a:off x="4220308" y="4419600"/>
            <a:ext cx="492369" cy="762000"/>
          </a:xfrm>
          <a:prstGeom prst="line">
            <a:avLst/>
          </a:prstGeom>
          <a:noFill/>
          <a:ln w="9525">
            <a:solidFill>
              <a:srgbClr val="FF0066"/>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4" name="Text Box 16"/>
          <p:cNvSpPr txBox="1">
            <a:spLocks noChangeArrowheads="1"/>
          </p:cNvSpPr>
          <p:nvPr/>
        </p:nvSpPr>
        <p:spPr bwMode="auto">
          <a:xfrm>
            <a:off x="6737838" y="979489"/>
            <a:ext cx="1846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en-US"/>
          </a:p>
        </p:txBody>
      </p:sp>
      <p:sp>
        <p:nvSpPr>
          <p:cNvPr id="15" name="Text Box 17"/>
          <p:cNvSpPr txBox="1">
            <a:spLocks noChangeArrowheads="1"/>
          </p:cNvSpPr>
          <p:nvPr/>
        </p:nvSpPr>
        <p:spPr bwMode="auto">
          <a:xfrm>
            <a:off x="6189785" y="914400"/>
            <a:ext cx="2250831" cy="1079500"/>
          </a:xfrm>
          <a:prstGeom prst="rect">
            <a:avLst/>
          </a:prstGeom>
          <a:noFill/>
          <a:ln w="9525">
            <a:solidFill>
              <a:srgbClr val="00008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600" b="1">
                <a:solidFill>
                  <a:srgbClr val="000099"/>
                </a:solidFill>
              </a:rPr>
              <a:t>A. Capone et al., NEMO Collaboration,</a:t>
            </a:r>
          </a:p>
          <a:p>
            <a:r>
              <a:rPr lang="en-US" sz="1600" b="1">
                <a:solidFill>
                  <a:srgbClr val="000099"/>
                </a:solidFill>
              </a:rPr>
              <a:t>Nucl. Inst. &amp; Methods A, </a:t>
            </a:r>
          </a:p>
          <a:p>
            <a:r>
              <a:rPr lang="en-US" sz="1600" b="1">
                <a:solidFill>
                  <a:srgbClr val="000099"/>
                </a:solidFill>
              </a:rPr>
              <a:t> </a:t>
            </a:r>
            <a:r>
              <a:rPr lang="it-IT" sz="1600" b="1">
                <a:solidFill>
                  <a:srgbClr val="000099"/>
                </a:solidFill>
              </a:rPr>
              <a:t>487</a:t>
            </a:r>
            <a:r>
              <a:rPr lang="en-US" sz="1600" b="1">
                <a:solidFill>
                  <a:srgbClr val="000099"/>
                </a:solidFill>
              </a:rPr>
              <a:t> (</a:t>
            </a:r>
            <a:r>
              <a:rPr lang="it-IT" sz="1600" b="1">
                <a:solidFill>
                  <a:srgbClr val="000099"/>
                </a:solidFill>
              </a:rPr>
              <a:t>2002</a:t>
            </a:r>
            <a:r>
              <a:rPr lang="en-US" sz="1600" b="1">
                <a:solidFill>
                  <a:srgbClr val="000099"/>
                </a:solidFill>
              </a:rPr>
              <a:t>) </a:t>
            </a:r>
            <a:r>
              <a:rPr lang="it-IT" sz="1600" b="1">
                <a:solidFill>
                  <a:srgbClr val="000099"/>
                </a:solidFill>
              </a:rPr>
              <a:t>423-424</a:t>
            </a:r>
            <a:r>
              <a:rPr lang="en-US" sz="1600" b="1">
                <a:solidFill>
                  <a:srgbClr val="000099"/>
                </a:solidFill>
              </a:rPr>
              <a:t>.</a:t>
            </a:r>
            <a:endParaRPr lang="it-IT" sz="1600" b="1">
              <a:solidFill>
                <a:srgbClr val="000099"/>
              </a:solidFill>
            </a:endParaRPr>
          </a:p>
        </p:txBody>
      </p:sp>
      <p:sp>
        <p:nvSpPr>
          <p:cNvPr id="16" name="Rectangle 18"/>
          <p:cNvSpPr>
            <a:spLocks noChangeArrowheads="1"/>
          </p:cNvSpPr>
          <p:nvPr/>
        </p:nvSpPr>
        <p:spPr bwMode="auto">
          <a:xfrm>
            <a:off x="4572000" y="838200"/>
            <a:ext cx="1195754" cy="1219200"/>
          </a:xfrm>
          <a:prstGeom prst="rect">
            <a:avLst/>
          </a:prstGeom>
          <a:noFill/>
          <a:ln w="9525">
            <a:solidFill>
              <a:srgbClr val="00008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 name="Line 20"/>
          <p:cNvSpPr>
            <a:spLocks noChangeShapeType="1"/>
          </p:cNvSpPr>
          <p:nvPr/>
        </p:nvSpPr>
        <p:spPr bwMode="auto">
          <a:xfrm>
            <a:off x="5767754" y="1524000"/>
            <a:ext cx="422031" cy="0"/>
          </a:xfrm>
          <a:prstGeom prst="line">
            <a:avLst/>
          </a:prstGeom>
          <a:noFill/>
          <a:ln w="9525">
            <a:solidFill>
              <a:srgbClr val="0000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 name="Date Placeholder 1"/>
          <p:cNvSpPr>
            <a:spLocks noGrp="1"/>
          </p:cNvSpPr>
          <p:nvPr>
            <p:ph type="dt" sz="half" idx="10"/>
          </p:nvPr>
        </p:nvSpPr>
        <p:spPr/>
        <p:txBody>
          <a:bodyPr/>
          <a:lstStyle/>
          <a:p>
            <a:r>
              <a:rPr lang="it-IT"/>
              <a:t>Antonio Capone</a:t>
            </a:r>
            <a:endParaRPr lang="en-US"/>
          </a:p>
        </p:txBody>
      </p:sp>
      <p:sp>
        <p:nvSpPr>
          <p:cNvPr id="3" name="Footer Placeholder 2"/>
          <p:cNvSpPr>
            <a:spLocks noGrp="1"/>
          </p:cNvSpPr>
          <p:nvPr>
            <p:ph type="ftr" sz="quarter" idx="11"/>
          </p:nvPr>
        </p:nvSpPr>
        <p:spPr/>
        <p:txBody>
          <a:bodyPr/>
          <a:lstStyle/>
          <a:p>
            <a:r>
              <a:rPr lang="en-US"/>
              <a:t>CENA-2026, 1st China-Europe Neutrino Astronomy summer school - Chengdu 14-23/09/2026</a:t>
            </a:r>
          </a:p>
        </p:txBody>
      </p:sp>
      <p:sp>
        <p:nvSpPr>
          <p:cNvPr id="4" name="Slide Number Placeholder 3"/>
          <p:cNvSpPr>
            <a:spLocks noGrp="1"/>
          </p:cNvSpPr>
          <p:nvPr>
            <p:ph type="sldNum" sz="quarter" idx="12"/>
          </p:nvPr>
        </p:nvSpPr>
        <p:spPr/>
        <p:txBody>
          <a:bodyPr/>
          <a:lstStyle/>
          <a:p>
            <a:fld id="{C3647C0D-D355-C242-A9DD-A742385130A6}" type="slidenum">
              <a:rPr lang="en-US" smtClean="0"/>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DE645-B602-9B04-1A1C-DCDF5FEF8F00}"/>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D4342C9B-5B28-9D98-977E-0D4F46F73777}"/>
              </a:ext>
            </a:extLst>
          </p:cNvPr>
          <p:cNvSpPr>
            <a:spLocks noGrp="1" noChangeArrowheads="1"/>
          </p:cNvSpPr>
          <p:nvPr>
            <p:ph type="title"/>
          </p:nvPr>
        </p:nvSpPr>
        <p:spPr>
          <a:xfrm>
            <a:off x="0" y="45768"/>
            <a:ext cx="9144000" cy="948134"/>
          </a:xfrm>
        </p:spPr>
        <p:txBody>
          <a:bodyPr/>
          <a:lstStyle/>
          <a:p>
            <a:r>
              <a:rPr lang="en-GB" dirty="0">
                <a:solidFill>
                  <a:srgbClr val="FF0000"/>
                </a:solidFill>
              </a:rPr>
              <a:t>BAIKAL : "</a:t>
            </a:r>
            <a:r>
              <a:rPr lang="en-GB" dirty="0" err="1">
                <a:solidFill>
                  <a:srgbClr val="FF0000"/>
                </a:solidFill>
              </a:rPr>
              <a:t>Burhan</a:t>
            </a:r>
            <a:r>
              <a:rPr lang="en-GB" dirty="0">
                <a:solidFill>
                  <a:srgbClr val="FF0000"/>
                </a:solidFill>
              </a:rPr>
              <a:t>" and "AC9" to measure absorption and scattering lengths</a:t>
            </a:r>
          </a:p>
        </p:txBody>
      </p:sp>
      <p:sp>
        <p:nvSpPr>
          <p:cNvPr id="2" name="Date Placeholder 1">
            <a:extLst>
              <a:ext uri="{FF2B5EF4-FFF2-40B4-BE49-F238E27FC236}">
                <a16:creationId xmlns:a16="http://schemas.microsoft.com/office/drawing/2014/main" id="{ACCC6D12-7E8E-9C3E-4FA6-930ACB1ED2C2}"/>
              </a:ext>
            </a:extLst>
          </p:cNvPr>
          <p:cNvSpPr>
            <a:spLocks noGrp="1"/>
          </p:cNvSpPr>
          <p:nvPr>
            <p:ph type="dt" sz="half" idx="10"/>
          </p:nvPr>
        </p:nvSpPr>
        <p:spPr/>
        <p:txBody>
          <a:bodyPr/>
          <a:lstStyle/>
          <a:p>
            <a:r>
              <a:rPr lang="it-IT"/>
              <a:t>Antonio Capone</a:t>
            </a:r>
            <a:endParaRPr lang="en-US"/>
          </a:p>
        </p:txBody>
      </p:sp>
      <p:sp>
        <p:nvSpPr>
          <p:cNvPr id="3" name="Footer Placeholder 2">
            <a:extLst>
              <a:ext uri="{FF2B5EF4-FFF2-40B4-BE49-F238E27FC236}">
                <a16:creationId xmlns:a16="http://schemas.microsoft.com/office/drawing/2014/main" id="{24F1014C-8E05-1742-B50B-7EA2DF024E65}"/>
              </a:ext>
            </a:extLst>
          </p:cNvPr>
          <p:cNvSpPr>
            <a:spLocks noGrp="1"/>
          </p:cNvSpPr>
          <p:nvPr>
            <p:ph type="ftr" sz="quarter" idx="11"/>
          </p:nvPr>
        </p:nvSpPr>
        <p:spPr/>
        <p:txBody>
          <a:bodyPr/>
          <a:lstStyle/>
          <a:p>
            <a:r>
              <a:rPr lang="en-US"/>
              <a:t>CENA-2026, 1st China-Europe Neutrino Astronomy summer school - Chengdu 14-23/09/2026</a:t>
            </a:r>
          </a:p>
        </p:txBody>
      </p:sp>
      <p:sp>
        <p:nvSpPr>
          <p:cNvPr id="4" name="Slide Number Placeholder 3">
            <a:extLst>
              <a:ext uri="{FF2B5EF4-FFF2-40B4-BE49-F238E27FC236}">
                <a16:creationId xmlns:a16="http://schemas.microsoft.com/office/drawing/2014/main" id="{44677C75-ED08-7867-9F1D-060B783029D9}"/>
              </a:ext>
            </a:extLst>
          </p:cNvPr>
          <p:cNvSpPr>
            <a:spLocks noGrp="1"/>
          </p:cNvSpPr>
          <p:nvPr>
            <p:ph type="sldNum" sz="quarter" idx="12"/>
          </p:nvPr>
        </p:nvSpPr>
        <p:spPr/>
        <p:txBody>
          <a:bodyPr/>
          <a:lstStyle/>
          <a:p>
            <a:fld id="{C3647C0D-D355-C242-A9DD-A742385130A6}" type="slidenum">
              <a:rPr lang="en-US" smtClean="0"/>
              <a:t>53</a:t>
            </a:fld>
            <a:endParaRPr lang="en-US"/>
          </a:p>
        </p:txBody>
      </p:sp>
      <p:pic>
        <p:nvPicPr>
          <p:cNvPr id="5" name="Immagine 4">
            <a:extLst>
              <a:ext uri="{FF2B5EF4-FFF2-40B4-BE49-F238E27FC236}">
                <a16:creationId xmlns:a16="http://schemas.microsoft.com/office/drawing/2014/main" id="{E3738FD5-7A3C-CD83-387A-AD5D314DBB65}"/>
              </a:ext>
            </a:extLst>
          </p:cNvPr>
          <p:cNvPicPr>
            <a:picLocks noChangeAspect="1"/>
          </p:cNvPicPr>
          <p:nvPr/>
        </p:nvPicPr>
        <p:blipFill>
          <a:blip r:embed="rId2"/>
          <a:stretch>
            <a:fillRect/>
          </a:stretch>
        </p:blipFill>
        <p:spPr>
          <a:xfrm>
            <a:off x="973289" y="1663699"/>
            <a:ext cx="7243611" cy="4800601"/>
          </a:xfrm>
          <a:prstGeom prst="rect">
            <a:avLst/>
          </a:prstGeom>
        </p:spPr>
      </p:pic>
      <p:sp>
        <p:nvSpPr>
          <p:cNvPr id="6" name="CasellaDiTesto 5">
            <a:extLst>
              <a:ext uri="{FF2B5EF4-FFF2-40B4-BE49-F238E27FC236}">
                <a16:creationId xmlns:a16="http://schemas.microsoft.com/office/drawing/2014/main" id="{192DF2D1-FAEB-E5DF-6B7E-D3428F1D4069}"/>
              </a:ext>
            </a:extLst>
          </p:cNvPr>
          <p:cNvSpPr txBox="1"/>
          <p:nvPr/>
        </p:nvSpPr>
        <p:spPr>
          <a:xfrm>
            <a:off x="2730500" y="1206500"/>
            <a:ext cx="3685624" cy="369332"/>
          </a:xfrm>
          <a:prstGeom prst="rect">
            <a:avLst/>
          </a:prstGeom>
          <a:noFill/>
        </p:spPr>
        <p:txBody>
          <a:bodyPr wrap="none" rtlCol="0">
            <a:spAutoFit/>
          </a:bodyPr>
          <a:lstStyle/>
          <a:p>
            <a:r>
              <a:rPr lang="en-GB" dirty="0">
                <a:solidFill>
                  <a:srgbClr val="C00000"/>
                </a:solidFill>
              </a:rPr>
              <a:t>Great measure, fantastic experience !</a:t>
            </a:r>
          </a:p>
        </p:txBody>
      </p:sp>
    </p:spTree>
    <p:extLst>
      <p:ext uri="{BB962C8B-B14F-4D97-AF65-F5344CB8AC3E}">
        <p14:creationId xmlns:p14="http://schemas.microsoft.com/office/powerpoint/2010/main" val="30507435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Other properties required for the Cherenkov medium</a:t>
            </a:r>
          </a:p>
        </p:txBody>
      </p:sp>
      <p:sp>
        <p:nvSpPr>
          <p:cNvPr id="4" name="Date Placeholder 3"/>
          <p:cNvSpPr>
            <a:spLocks noGrp="1"/>
          </p:cNvSpPr>
          <p:nvPr>
            <p:ph type="dt" sz="half" idx="10"/>
          </p:nvPr>
        </p:nvSpPr>
        <p:spPr/>
        <p:txBody>
          <a:bodyPr/>
          <a:lstStyle/>
          <a:p>
            <a:r>
              <a:rPr lang="it-IT"/>
              <a:t>Antonio Capone</a:t>
            </a:r>
            <a:endParaRPr lang="en-US" dirty="0"/>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endParaRPr lang="en-US" dirty="0"/>
          </a:p>
        </p:txBody>
      </p:sp>
      <p:sp>
        <p:nvSpPr>
          <p:cNvPr id="6" name="Slide Number Placeholder 5"/>
          <p:cNvSpPr>
            <a:spLocks noGrp="1"/>
          </p:cNvSpPr>
          <p:nvPr>
            <p:ph type="sldNum" sz="quarter" idx="12"/>
          </p:nvPr>
        </p:nvSpPr>
        <p:spPr/>
        <p:txBody>
          <a:bodyPr/>
          <a:lstStyle/>
          <a:p>
            <a:fld id="{C3647C0D-D355-C242-A9DD-A742385130A6}" type="slidenum">
              <a:rPr lang="en-US" smtClean="0"/>
              <a:t>54</a:t>
            </a:fld>
            <a:endParaRPr lang="en-US"/>
          </a:p>
        </p:txBody>
      </p:sp>
      <p:sp>
        <p:nvSpPr>
          <p:cNvPr id="7" name="Rectangle 5"/>
          <p:cNvSpPr>
            <a:spLocks noGrp="1" noChangeArrowheads="1"/>
          </p:cNvSpPr>
          <p:nvPr>
            <p:ph idx="1"/>
          </p:nvPr>
        </p:nvSpPr>
        <p:spPr bwMode="auto">
          <a:xfrm>
            <a:off x="263908" y="691382"/>
            <a:ext cx="8736092" cy="5608466"/>
          </a:xfrm>
          <a:prstGeom prst="rect">
            <a:avLst/>
          </a:prstGeom>
          <a:solidFill>
            <a:srgbClr val="C8E3DA"/>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ormAutofit lnSpcReduction="10000"/>
          </a:bodyPr>
          <a:lstStyle/>
          <a:p>
            <a:pPr marL="355600" lvl="1" indent="-355600">
              <a:lnSpc>
                <a:spcPct val="90000"/>
              </a:lnSpc>
              <a:tabLst>
                <a:tab pos="4762500" algn="l"/>
              </a:tabLst>
            </a:pPr>
            <a:r>
              <a:rPr lang="en-GB" sz="2400" b="1" dirty="0">
                <a:solidFill>
                  <a:srgbClr val="FF3300"/>
                </a:solidFill>
                <a:latin typeface="Tahoma" charset="0"/>
              </a:rPr>
              <a:t>The Cherenkov light has to propagate in a medium with low optical noise:</a:t>
            </a:r>
          </a:p>
          <a:p>
            <a:pPr algn="ctr">
              <a:lnSpc>
                <a:spcPct val="90000"/>
              </a:lnSpc>
              <a:spcBef>
                <a:spcPct val="20000"/>
              </a:spcBef>
              <a:tabLst>
                <a:tab pos="4762500" algn="l"/>
              </a:tabLst>
            </a:pPr>
            <a:endParaRPr lang="en-GB" sz="900" b="1" dirty="0">
              <a:solidFill>
                <a:srgbClr val="003399"/>
              </a:solidFill>
              <a:latin typeface="Tahoma" charset="0"/>
            </a:endParaRPr>
          </a:p>
          <a:p>
            <a:pPr marL="534988" lvl="1" indent="-190500">
              <a:lnSpc>
                <a:spcPct val="90000"/>
              </a:lnSpc>
              <a:spcBef>
                <a:spcPct val="20000"/>
              </a:spcBef>
              <a:buFontTx/>
              <a:buChar char="–"/>
              <a:tabLst>
                <a:tab pos="355600" algn="l"/>
                <a:tab pos="4762500" algn="l"/>
              </a:tabLst>
            </a:pPr>
            <a:r>
              <a:rPr lang="en-GB" sz="1800" b="1" dirty="0">
                <a:solidFill>
                  <a:srgbClr val="333399">
                    <a:lumMod val="75000"/>
                  </a:srgbClr>
                </a:solidFill>
                <a:latin typeface="Tahoma" charset="0"/>
              </a:rPr>
              <a:t>best light transmission properties of deep sea water: low absorption, low scattering</a:t>
            </a:r>
          </a:p>
          <a:p>
            <a:pPr marL="534988" lvl="1" indent="-190500">
              <a:lnSpc>
                <a:spcPct val="90000"/>
              </a:lnSpc>
              <a:spcBef>
                <a:spcPct val="20000"/>
              </a:spcBef>
              <a:buFontTx/>
              <a:buChar char="–"/>
              <a:tabLst>
                <a:tab pos="355600" algn="l"/>
                <a:tab pos="4762500" algn="l"/>
              </a:tabLst>
            </a:pPr>
            <a:r>
              <a:rPr lang="en-GB" sz="1800" b="1" dirty="0">
                <a:solidFill>
                  <a:srgbClr val="333399">
                    <a:lumMod val="75000"/>
                  </a:srgbClr>
                </a:solidFill>
                <a:latin typeface="Tahoma" charset="0"/>
              </a:rPr>
              <a:t>absence of other light sources: NO/LOW optical background</a:t>
            </a:r>
          </a:p>
          <a:p>
            <a:pPr marL="190500" lvl="1" indent="-190500">
              <a:lnSpc>
                <a:spcPct val="90000"/>
              </a:lnSpc>
              <a:spcBef>
                <a:spcPct val="20000"/>
              </a:spcBef>
              <a:buFontTx/>
              <a:buChar char="–"/>
              <a:tabLst>
                <a:tab pos="355600" algn="l"/>
                <a:tab pos="4762500" algn="l"/>
              </a:tabLst>
            </a:pPr>
            <a:endParaRPr lang="en-GB" sz="1800" b="1" dirty="0">
              <a:solidFill>
                <a:srgbClr val="333399">
                  <a:lumMod val="75000"/>
                </a:srgbClr>
              </a:solidFill>
              <a:latin typeface="Tahoma" charset="0"/>
            </a:endParaRPr>
          </a:p>
          <a:p>
            <a:pPr marL="355600" lvl="1" indent="-355600">
              <a:lnSpc>
                <a:spcPct val="90000"/>
              </a:lnSpc>
              <a:tabLst>
                <a:tab pos="4762500" algn="l"/>
              </a:tabLst>
            </a:pPr>
            <a:r>
              <a:rPr lang="en-GB" sz="2400" b="1" dirty="0">
                <a:solidFill>
                  <a:srgbClr val="FF3300"/>
                </a:solidFill>
                <a:latin typeface="Tahoma" charset="0"/>
              </a:rPr>
              <a:t>The environment should not deteriorate the detector:</a:t>
            </a:r>
          </a:p>
          <a:p>
            <a:pPr marL="534988" lvl="1" indent="-190500">
              <a:lnSpc>
                <a:spcPct val="90000"/>
              </a:lnSpc>
              <a:buFontTx/>
              <a:buChar char="–"/>
              <a:tabLst>
                <a:tab pos="355600" algn="l"/>
                <a:tab pos="4762500" algn="l"/>
              </a:tabLst>
            </a:pPr>
            <a:r>
              <a:rPr lang="en-GB" sz="1800" b="1" dirty="0">
                <a:solidFill>
                  <a:srgbClr val="333399">
                    <a:lumMod val="75000"/>
                  </a:srgbClr>
                </a:solidFill>
                <a:latin typeface="Tahoma" charset="0"/>
              </a:rPr>
              <a:t>Optical Modules transparency should be preserved: no/low sedimentation of organic/inorganic  material</a:t>
            </a:r>
          </a:p>
          <a:p>
            <a:pPr marL="534988" lvl="1" indent="-190500">
              <a:lnSpc>
                <a:spcPct val="90000"/>
              </a:lnSpc>
              <a:buFontTx/>
              <a:buChar char="–"/>
              <a:tabLst>
                <a:tab pos="355600" algn="l"/>
                <a:tab pos="4762500" algn="l"/>
              </a:tabLst>
            </a:pPr>
            <a:r>
              <a:rPr lang="en-GB" sz="1800" b="1" dirty="0">
                <a:solidFill>
                  <a:srgbClr val="333399">
                    <a:lumMod val="75000"/>
                  </a:srgbClr>
                </a:solidFill>
                <a:latin typeface="Tahoma" charset="0"/>
              </a:rPr>
              <a:t>the position of the "optical modules" should be known with precision: no/low deep sea currents</a:t>
            </a:r>
          </a:p>
          <a:p>
            <a:pPr marL="534988" lvl="1" indent="-190500">
              <a:lnSpc>
                <a:spcPct val="90000"/>
              </a:lnSpc>
              <a:buFontTx/>
              <a:buChar char="–"/>
              <a:tabLst>
                <a:tab pos="355600" algn="l"/>
                <a:tab pos="4762500" algn="l"/>
              </a:tabLst>
            </a:pPr>
            <a:r>
              <a:rPr lang="en-GB" sz="1800" b="1" dirty="0">
                <a:solidFill>
                  <a:srgbClr val="333399">
                    <a:lumMod val="75000"/>
                  </a:srgbClr>
                </a:solidFill>
                <a:latin typeface="Tahoma" charset="0"/>
              </a:rPr>
              <a:t>stability (Earthquakes) and flatness of the seabed over large area (A&gt; 10 km</a:t>
            </a:r>
            <a:r>
              <a:rPr lang="en-GB" sz="1800" b="1" baseline="30000" dirty="0">
                <a:solidFill>
                  <a:srgbClr val="333399">
                    <a:lumMod val="75000"/>
                  </a:srgbClr>
                </a:solidFill>
                <a:latin typeface="Tahoma" charset="0"/>
              </a:rPr>
              <a:t>2</a:t>
            </a:r>
            <a:r>
              <a:rPr lang="en-GB" sz="1800" b="1" dirty="0">
                <a:solidFill>
                  <a:srgbClr val="333399">
                    <a:lumMod val="75000"/>
                  </a:srgbClr>
                </a:solidFill>
                <a:latin typeface="Tahoma" charset="0"/>
              </a:rPr>
              <a:t>)</a:t>
            </a:r>
          </a:p>
          <a:p>
            <a:pPr marL="190500" lvl="1">
              <a:lnSpc>
                <a:spcPct val="90000"/>
              </a:lnSpc>
              <a:spcBef>
                <a:spcPct val="20000"/>
              </a:spcBef>
              <a:tabLst>
                <a:tab pos="4762500" algn="l"/>
              </a:tabLst>
            </a:pPr>
            <a:endParaRPr lang="en-GB" sz="1800" b="1" dirty="0">
              <a:solidFill>
                <a:srgbClr val="003399"/>
              </a:solidFill>
              <a:latin typeface="Tahoma" charset="0"/>
            </a:endParaRPr>
          </a:p>
          <a:p>
            <a:pPr marL="355600" lvl="1" indent="-355600">
              <a:lnSpc>
                <a:spcPct val="90000"/>
              </a:lnSpc>
              <a:tabLst>
                <a:tab pos="4762500" algn="l"/>
              </a:tabLst>
            </a:pPr>
            <a:r>
              <a:rPr lang="en-GB" sz="2400" b="1" dirty="0">
                <a:solidFill>
                  <a:srgbClr val="FF3300"/>
                </a:solidFill>
                <a:latin typeface="Tahoma" charset="0"/>
              </a:rPr>
              <a:t>Expected differences between Ice-Deep Sea-Lakes</a:t>
            </a:r>
          </a:p>
          <a:p>
            <a:pPr marL="355600" lvl="1" indent="-355600">
              <a:lnSpc>
                <a:spcPct val="90000"/>
              </a:lnSpc>
              <a:tabLst>
                <a:tab pos="4762500" algn="l"/>
              </a:tabLst>
            </a:pPr>
            <a:r>
              <a:rPr lang="en-GB" sz="2400" b="1" dirty="0">
                <a:solidFill>
                  <a:srgbClr val="FF3300"/>
                </a:solidFill>
                <a:latin typeface="Tahoma" charset="0"/>
              </a:rPr>
              <a:t>Deep-Sea sites properties are also different: characterization needed with "in situ" instruments.</a:t>
            </a:r>
            <a:endParaRPr lang="en-GB" sz="2400" b="1" dirty="0">
              <a:solidFill>
                <a:srgbClr val="003399"/>
              </a:solidFill>
              <a:latin typeface="Tahoma" charset="0"/>
            </a:endParaRPr>
          </a:p>
        </p:txBody>
      </p:sp>
    </p:spTree>
    <p:extLst>
      <p:ext uri="{BB962C8B-B14F-4D97-AF65-F5344CB8AC3E}">
        <p14:creationId xmlns:p14="http://schemas.microsoft.com/office/powerpoint/2010/main" val="36406131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Required properties for the Cherenkov medium</a:t>
            </a:r>
          </a:p>
        </p:txBody>
      </p:sp>
      <p:sp>
        <p:nvSpPr>
          <p:cNvPr id="4" name="Date Placeholder 3"/>
          <p:cNvSpPr>
            <a:spLocks noGrp="1"/>
          </p:cNvSpPr>
          <p:nvPr>
            <p:ph type="dt" sz="half" idx="10"/>
          </p:nvPr>
        </p:nvSpPr>
        <p:spPr/>
        <p:txBody>
          <a:bodyPr/>
          <a:lstStyle/>
          <a:p>
            <a:r>
              <a:rPr lang="it-IT"/>
              <a:t>Antonio Capone</a:t>
            </a:r>
            <a:endParaRPr lang="en-US" dirty="0"/>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endParaRPr lang="en-US" dirty="0"/>
          </a:p>
        </p:txBody>
      </p:sp>
      <p:sp>
        <p:nvSpPr>
          <p:cNvPr id="6" name="Slide Number Placeholder 5"/>
          <p:cNvSpPr>
            <a:spLocks noGrp="1"/>
          </p:cNvSpPr>
          <p:nvPr>
            <p:ph type="sldNum" sz="quarter" idx="12"/>
          </p:nvPr>
        </p:nvSpPr>
        <p:spPr/>
        <p:txBody>
          <a:bodyPr/>
          <a:lstStyle/>
          <a:p>
            <a:fld id="{C3647C0D-D355-C242-A9DD-A742385130A6}" type="slidenum">
              <a:rPr lang="en-US" smtClean="0"/>
              <a:t>55</a:t>
            </a:fld>
            <a:endParaRPr lang="en-US"/>
          </a:p>
        </p:txBody>
      </p:sp>
      <p:sp>
        <p:nvSpPr>
          <p:cNvPr id="7" name="Rectangle 5"/>
          <p:cNvSpPr>
            <a:spLocks noGrp="1" noChangeArrowheads="1"/>
          </p:cNvSpPr>
          <p:nvPr>
            <p:ph idx="1"/>
          </p:nvPr>
        </p:nvSpPr>
        <p:spPr bwMode="auto">
          <a:prstGeom prst="rect">
            <a:avLst/>
          </a:prstGeom>
          <a:solidFill>
            <a:srgbClr val="C8E3DA"/>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ormAutofit/>
          </a:bodyPr>
          <a:lstStyle/>
          <a:p>
            <a:pPr marL="355600" lvl="1" indent="-355600">
              <a:lnSpc>
                <a:spcPct val="90000"/>
              </a:lnSpc>
              <a:tabLst>
                <a:tab pos="4762500" algn="l"/>
              </a:tabLst>
            </a:pPr>
            <a:r>
              <a:rPr lang="en-GB" sz="2400" b="1" dirty="0">
                <a:solidFill>
                  <a:srgbClr val="FF3300"/>
                </a:solidFill>
                <a:latin typeface="Tahoma" charset="0"/>
              </a:rPr>
              <a:t>We also need to know: the speed of light propagation in the water: v=v(</a:t>
            </a:r>
            <a:r>
              <a:rPr lang="en-GB" sz="2400" b="1" dirty="0">
                <a:solidFill>
                  <a:srgbClr val="FF3300"/>
                </a:solidFill>
                <a:latin typeface="Symbol" charset="2"/>
                <a:cs typeface="Symbol" charset="2"/>
              </a:rPr>
              <a:t>l</a:t>
            </a:r>
            <a:r>
              <a:rPr lang="en-GB" sz="2400" b="1" dirty="0">
                <a:solidFill>
                  <a:srgbClr val="FF3300"/>
                </a:solidFill>
                <a:latin typeface="Tahoma" charset="0"/>
              </a:rPr>
              <a:t>) ?</a:t>
            </a:r>
          </a:p>
          <a:p>
            <a:pPr marL="355600" lvl="1" indent="-355600">
              <a:lnSpc>
                <a:spcPct val="90000"/>
              </a:lnSpc>
              <a:tabLst>
                <a:tab pos="4762500" algn="l"/>
              </a:tabLst>
            </a:pPr>
            <a:r>
              <a:rPr lang="en-GB" sz="2400" b="1" dirty="0">
                <a:solidFill>
                  <a:srgbClr val="FF3300"/>
                </a:solidFill>
                <a:latin typeface="Tahoma" charset="0"/>
                <a:cs typeface="Symbol" charset="2"/>
              </a:rPr>
              <a:t>How this light dispersion affects the performances of the detector ?</a:t>
            </a:r>
            <a:endParaRPr lang="en-GB" sz="2400" b="1" dirty="0">
              <a:solidFill>
                <a:srgbClr val="003399"/>
              </a:solidFill>
              <a:latin typeface="Symbol" charset="2"/>
              <a:cs typeface="Symbol" charset="2"/>
            </a:endParaRPr>
          </a:p>
        </p:txBody>
      </p:sp>
    </p:spTree>
    <p:extLst>
      <p:ext uri="{BB962C8B-B14F-4D97-AF65-F5344CB8AC3E}">
        <p14:creationId xmlns:p14="http://schemas.microsoft.com/office/powerpoint/2010/main" val="41453498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 y="0"/>
            <a:ext cx="9029700" cy="762000"/>
          </a:xfrm>
        </p:spPr>
        <p:txBody>
          <a:bodyPr/>
          <a:lstStyle/>
          <a:p>
            <a:r>
              <a:rPr lang="en-GB" sz="2800" b="1" dirty="0"/>
              <a:t>Measuring Site qualities for a Cherenkov </a:t>
            </a:r>
            <a:r>
              <a:rPr lang="en-GB" sz="2800" b="1" dirty="0">
                <a:latin typeface="Symbol" pitchFamily="2" charset="2"/>
              </a:rPr>
              <a:t>n</a:t>
            </a:r>
            <a:r>
              <a:rPr lang="en-GB" sz="2800" b="1" dirty="0"/>
              <a:t> Telescope site</a:t>
            </a:r>
            <a:endParaRPr lang="it-IT" sz="2800" b="1" dirty="0"/>
          </a:p>
        </p:txBody>
      </p:sp>
      <p:pic>
        <p:nvPicPr>
          <p:cNvPr id="11267" name="Picture 3" descr="a7"/>
          <p:cNvPicPr>
            <a:picLocks noChangeAspect="1" noChangeArrowheads="1"/>
          </p:cNvPicPr>
          <p:nvPr/>
        </p:nvPicPr>
        <p:blipFill>
          <a:blip r:embed="rId3">
            <a:lum bright="20000"/>
            <a:extLst>
              <a:ext uri="{28A0092B-C50C-407E-A947-70E740481C1C}">
                <a14:useLocalDpi xmlns:a14="http://schemas.microsoft.com/office/drawing/2010/main" val="0"/>
              </a:ext>
            </a:extLst>
          </a:blip>
          <a:srcRect l="23622" t="13287" r="29527" b="35432"/>
          <a:stretch>
            <a:fillRect/>
          </a:stretch>
        </p:blipFill>
        <p:spPr bwMode="auto">
          <a:xfrm>
            <a:off x="1465264" y="4497392"/>
            <a:ext cx="1139825" cy="1800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6600"/>
                </a:solidFill>
                <a:miter lim="800000"/>
                <a:headEnd/>
                <a:tailEnd/>
              </a14:hiddenLine>
            </a:ext>
          </a:extLst>
        </p:spPr>
      </p:pic>
      <p:pic>
        <p:nvPicPr>
          <p:cNvPr id="11268" name="Picture 4" descr="b9"/>
          <p:cNvPicPr>
            <a:picLocks noChangeAspect="1" noChangeArrowheads="1"/>
          </p:cNvPicPr>
          <p:nvPr/>
        </p:nvPicPr>
        <p:blipFill>
          <a:blip r:embed="rId4">
            <a:lum bright="20000"/>
            <a:extLst>
              <a:ext uri="{28A0092B-C50C-407E-A947-70E740481C1C}">
                <a14:useLocalDpi xmlns:a14="http://schemas.microsoft.com/office/drawing/2010/main" val="0"/>
              </a:ext>
            </a:extLst>
          </a:blip>
          <a:srcRect b="12401"/>
          <a:stretch>
            <a:fillRect/>
          </a:stretch>
        </p:blipFill>
        <p:spPr bwMode="auto">
          <a:xfrm>
            <a:off x="2547938" y="4497392"/>
            <a:ext cx="1543050" cy="1800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66"/>
                </a:solidFill>
                <a:miter lim="800000"/>
                <a:headEnd/>
                <a:tailEnd/>
              </a14:hiddenLine>
            </a:ext>
          </a:extLst>
        </p:spPr>
      </p:pic>
      <p:pic>
        <p:nvPicPr>
          <p:cNvPr id="11270" name="Picture 6"/>
          <p:cNvPicPr>
            <a:picLocks noChangeAspect="1" noChangeArrowheads="1"/>
          </p:cNvPicPr>
          <p:nvPr/>
        </p:nvPicPr>
        <p:blipFill>
          <a:blip r:embed="rId5">
            <a:lum bright="20000"/>
            <a:extLst>
              <a:ext uri="{28A0092B-C50C-407E-A947-70E740481C1C}">
                <a14:useLocalDpi xmlns:a14="http://schemas.microsoft.com/office/drawing/2010/main" val="0"/>
              </a:ext>
            </a:extLst>
          </a:blip>
          <a:srcRect/>
          <a:stretch>
            <a:fillRect/>
          </a:stretch>
        </p:blipFill>
        <p:spPr bwMode="auto">
          <a:xfrm>
            <a:off x="152400" y="4495800"/>
            <a:ext cx="1271588" cy="1798638"/>
          </a:xfrm>
          <a:prstGeom prst="rect">
            <a:avLst/>
          </a:prstGeom>
          <a:noFill/>
          <a:extLst>
            <a:ext uri="{909E8E84-426E-40dd-AFC4-6F175D3DCCD1}">
              <a14:hiddenFill xmlns="" xmlns:a14="http://schemas.microsoft.com/office/drawing/2010/main">
                <a:solidFill>
                  <a:srgbClr val="FFFFFF"/>
                </a:solidFill>
              </a14:hiddenFill>
            </a:ext>
          </a:extLst>
        </p:spPr>
      </p:pic>
      <p:pic>
        <p:nvPicPr>
          <p:cNvPr id="11271" name="Picture 7" descr="Recupero trappola"/>
          <p:cNvPicPr>
            <a:picLocks noChangeAspect="1" noChangeArrowheads="1"/>
          </p:cNvPicPr>
          <p:nvPr/>
        </p:nvPicPr>
        <p:blipFill>
          <a:blip r:embed="rId6">
            <a:lum bright="20000"/>
            <a:extLst>
              <a:ext uri="{28A0092B-C50C-407E-A947-70E740481C1C}">
                <a14:useLocalDpi xmlns:a14="http://schemas.microsoft.com/office/drawing/2010/main" val="0"/>
              </a:ext>
            </a:extLst>
          </a:blip>
          <a:srcRect l="8858" r="8858" b="24803"/>
          <a:stretch>
            <a:fillRect/>
          </a:stretch>
        </p:blipFill>
        <p:spPr bwMode="auto">
          <a:xfrm>
            <a:off x="4095752" y="4495804"/>
            <a:ext cx="2627313" cy="1801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66"/>
                </a:solidFill>
                <a:miter lim="800000"/>
                <a:headEnd/>
                <a:tailEnd/>
              </a14:hiddenLine>
            </a:ext>
          </a:extLst>
        </p:spPr>
      </p:pic>
      <p:sp>
        <p:nvSpPr>
          <p:cNvPr id="11272" name="Text Box 8"/>
          <p:cNvSpPr txBox="1">
            <a:spLocks noChangeArrowheads="1"/>
          </p:cNvSpPr>
          <p:nvPr/>
        </p:nvSpPr>
        <p:spPr bwMode="auto">
          <a:xfrm>
            <a:off x="609602" y="6237312"/>
            <a:ext cx="555761"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a:solidFill>
                  <a:srgbClr val="000000"/>
                </a:solidFill>
                <a:latin typeface="Tahoma" charset="0"/>
              </a:rPr>
              <a:t>AC9</a:t>
            </a:r>
          </a:p>
        </p:txBody>
      </p:sp>
      <p:sp>
        <p:nvSpPr>
          <p:cNvPr id="11273" name="Text Box 9"/>
          <p:cNvSpPr txBox="1">
            <a:spLocks noChangeArrowheads="1"/>
          </p:cNvSpPr>
          <p:nvPr/>
        </p:nvSpPr>
        <p:spPr bwMode="auto">
          <a:xfrm>
            <a:off x="1746253" y="6237312"/>
            <a:ext cx="555761"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a:solidFill>
                  <a:srgbClr val="000000"/>
                </a:solidFill>
                <a:latin typeface="Tahoma" charset="0"/>
              </a:rPr>
              <a:t>AC9</a:t>
            </a:r>
          </a:p>
        </p:txBody>
      </p:sp>
      <p:sp>
        <p:nvSpPr>
          <p:cNvPr id="11274" name="Text Box 10"/>
          <p:cNvSpPr txBox="1">
            <a:spLocks noChangeArrowheads="1"/>
          </p:cNvSpPr>
          <p:nvPr/>
        </p:nvSpPr>
        <p:spPr bwMode="auto">
          <a:xfrm>
            <a:off x="2901952" y="6237312"/>
            <a:ext cx="1075835"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a:solidFill>
                  <a:srgbClr val="000000"/>
                </a:solidFill>
                <a:latin typeface="Tahoma" charset="0"/>
              </a:rPr>
              <a:t>Biofouling</a:t>
            </a:r>
          </a:p>
        </p:txBody>
      </p:sp>
      <p:sp>
        <p:nvSpPr>
          <p:cNvPr id="11275" name="Text Box 11"/>
          <p:cNvSpPr txBox="1">
            <a:spLocks noChangeArrowheads="1"/>
          </p:cNvSpPr>
          <p:nvPr/>
        </p:nvSpPr>
        <p:spPr bwMode="auto">
          <a:xfrm>
            <a:off x="5073652" y="6237312"/>
            <a:ext cx="1122623"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a:solidFill>
                  <a:srgbClr val="000000"/>
                </a:solidFill>
                <a:latin typeface="Tahoma" charset="0"/>
              </a:rPr>
              <a:t>Sediments </a:t>
            </a:r>
          </a:p>
        </p:txBody>
      </p:sp>
      <p:sp>
        <p:nvSpPr>
          <p:cNvPr id="11276" name="Text Box 12"/>
          <p:cNvSpPr txBox="1">
            <a:spLocks noChangeArrowheads="1"/>
          </p:cNvSpPr>
          <p:nvPr/>
        </p:nvSpPr>
        <p:spPr bwMode="auto">
          <a:xfrm>
            <a:off x="6924675" y="6237312"/>
            <a:ext cx="1942960"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dirty="0">
                <a:solidFill>
                  <a:srgbClr val="000000"/>
                </a:solidFill>
                <a:latin typeface="Tahoma" charset="0"/>
              </a:rPr>
              <a:t>Optical background</a:t>
            </a:r>
          </a:p>
        </p:txBody>
      </p:sp>
      <p:sp>
        <p:nvSpPr>
          <p:cNvPr id="11269" name="Rectangle 5"/>
          <p:cNvSpPr>
            <a:spLocks noChangeArrowheads="1"/>
          </p:cNvSpPr>
          <p:nvPr/>
        </p:nvSpPr>
        <p:spPr bwMode="auto">
          <a:xfrm>
            <a:off x="38100" y="742016"/>
            <a:ext cx="9076454" cy="3472356"/>
          </a:xfrm>
          <a:prstGeom prst="rect">
            <a:avLst/>
          </a:prstGeom>
          <a:solidFill>
            <a:srgbClr val="C8E3DA"/>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lnSpc>
                <a:spcPct val="90000"/>
              </a:lnSpc>
              <a:spcBef>
                <a:spcPct val="20000"/>
              </a:spcBef>
              <a:tabLst>
                <a:tab pos="4762500" algn="l"/>
              </a:tabLst>
            </a:pPr>
            <a:endParaRPr lang="en-GB" sz="900" b="1" dirty="0">
              <a:solidFill>
                <a:srgbClr val="003399"/>
              </a:solidFill>
              <a:latin typeface="Tahoma" charset="0"/>
            </a:endParaRPr>
          </a:p>
          <a:p>
            <a:pPr marL="190500" lvl="1">
              <a:lnSpc>
                <a:spcPct val="90000"/>
              </a:lnSpc>
              <a:spcBef>
                <a:spcPct val="20000"/>
              </a:spcBef>
              <a:buFontTx/>
              <a:buChar char="–"/>
              <a:tabLst>
                <a:tab pos="4762500" algn="l"/>
              </a:tabLst>
            </a:pPr>
            <a:r>
              <a:rPr lang="en-GB" b="1" dirty="0">
                <a:solidFill>
                  <a:srgbClr val="FF3300"/>
                </a:solidFill>
                <a:latin typeface="Tahoma" charset="0"/>
              </a:rPr>
              <a:t> light transmission properties</a:t>
            </a:r>
            <a:r>
              <a:rPr lang="en-GB" b="1" dirty="0">
                <a:solidFill>
                  <a:srgbClr val="003399"/>
                </a:solidFill>
                <a:latin typeface="Tahoma" charset="0"/>
              </a:rPr>
              <a:t> </a:t>
            </a:r>
            <a:r>
              <a:rPr lang="en-GB" b="1" dirty="0">
                <a:solidFill>
                  <a:srgbClr val="FF3300"/>
                </a:solidFill>
                <a:latin typeface="Tahoma" charset="0"/>
              </a:rPr>
              <a:t>of deep sea water </a:t>
            </a:r>
            <a:r>
              <a:rPr lang="en-GB" b="1" dirty="0">
                <a:solidFill>
                  <a:srgbClr val="003399"/>
                </a:solidFill>
                <a:latin typeface="Tahoma" charset="0"/>
              </a:rPr>
              <a:t>(AC9 transmissometer)</a:t>
            </a:r>
          </a:p>
          <a:p>
            <a:pPr marL="647700" lvl="2">
              <a:lnSpc>
                <a:spcPct val="90000"/>
              </a:lnSpc>
              <a:spcBef>
                <a:spcPct val="20000"/>
              </a:spcBef>
              <a:buFontTx/>
              <a:buChar char="–"/>
              <a:tabLst>
                <a:tab pos="4762500" algn="l"/>
              </a:tabLst>
            </a:pPr>
            <a:r>
              <a:rPr lang="en-GB" b="1" dirty="0">
                <a:solidFill>
                  <a:srgbClr val="003399"/>
                </a:solidFill>
                <a:latin typeface="Tahoma" charset="0"/>
              </a:rPr>
              <a:t>Photon collection efficiency, angular resolution, light velocity dispersion vs </a:t>
            </a:r>
            <a:r>
              <a:rPr lang="en-GB" b="1" dirty="0">
                <a:solidFill>
                  <a:srgbClr val="003399"/>
                </a:solidFill>
                <a:latin typeface="Symbol" pitchFamily="2" charset="2"/>
              </a:rPr>
              <a:t>l</a:t>
            </a:r>
            <a:r>
              <a:rPr lang="en-GB" b="1" dirty="0">
                <a:solidFill>
                  <a:srgbClr val="003399"/>
                </a:solidFill>
                <a:latin typeface="Tahoma" charset="0"/>
              </a:rPr>
              <a:t>, ... </a:t>
            </a:r>
          </a:p>
          <a:p>
            <a:pPr marL="190500" lvl="1">
              <a:lnSpc>
                <a:spcPct val="90000"/>
              </a:lnSpc>
              <a:spcBef>
                <a:spcPct val="20000"/>
              </a:spcBef>
              <a:buFontTx/>
              <a:buChar char="–"/>
              <a:tabLst>
                <a:tab pos="4762500" algn="l"/>
              </a:tabLst>
            </a:pPr>
            <a:r>
              <a:rPr lang="en-GB" b="1" dirty="0">
                <a:solidFill>
                  <a:srgbClr val="FF3300"/>
                </a:solidFill>
                <a:latin typeface="Tahoma" charset="0"/>
              </a:rPr>
              <a:t> optical background</a:t>
            </a:r>
            <a:r>
              <a:rPr lang="en-GB" b="1" dirty="0">
                <a:solidFill>
                  <a:srgbClr val="003399"/>
                </a:solidFill>
                <a:latin typeface="Tahoma" charset="0"/>
              </a:rPr>
              <a:t> (long time data tacking with optical modules)</a:t>
            </a:r>
          </a:p>
          <a:p>
            <a:pPr marL="647700" lvl="2">
              <a:lnSpc>
                <a:spcPct val="90000"/>
              </a:lnSpc>
              <a:spcBef>
                <a:spcPct val="20000"/>
              </a:spcBef>
              <a:buFontTx/>
              <a:buChar char="–"/>
              <a:tabLst>
                <a:tab pos="4762500" algn="l"/>
              </a:tabLst>
            </a:pPr>
            <a:r>
              <a:rPr lang="en-GB" b="1" dirty="0">
                <a:solidFill>
                  <a:srgbClr val="003399"/>
                </a:solidFill>
                <a:latin typeface="Tahoma" charset="0"/>
              </a:rPr>
              <a:t>Noise in tracks/events reconstruction</a:t>
            </a:r>
          </a:p>
          <a:p>
            <a:pPr marL="190500" lvl="1">
              <a:lnSpc>
                <a:spcPct val="90000"/>
              </a:lnSpc>
              <a:spcBef>
                <a:spcPct val="20000"/>
              </a:spcBef>
              <a:buFontTx/>
              <a:buChar char="–"/>
              <a:tabLst>
                <a:tab pos="4762500" algn="l"/>
              </a:tabLst>
            </a:pPr>
            <a:r>
              <a:rPr lang="en-GB" b="1" dirty="0">
                <a:solidFill>
                  <a:srgbClr val="FF3300"/>
                </a:solidFill>
                <a:latin typeface="Tahoma" charset="0"/>
              </a:rPr>
              <a:t> deep sea currents</a:t>
            </a:r>
            <a:r>
              <a:rPr lang="en-GB" b="1" dirty="0">
                <a:solidFill>
                  <a:srgbClr val="003399"/>
                </a:solidFill>
                <a:latin typeface="Tahoma" charset="0"/>
              </a:rPr>
              <a:t> (RCM11 and RCM8 current metre)</a:t>
            </a:r>
          </a:p>
          <a:p>
            <a:pPr marL="647700" lvl="2">
              <a:lnSpc>
                <a:spcPct val="90000"/>
              </a:lnSpc>
              <a:spcBef>
                <a:spcPct val="20000"/>
              </a:spcBef>
              <a:buFontTx/>
              <a:buChar char="–"/>
              <a:tabLst>
                <a:tab pos="4762500" algn="l"/>
              </a:tabLst>
            </a:pPr>
            <a:r>
              <a:rPr lang="en-GB" b="1" dirty="0">
                <a:solidFill>
                  <a:srgbClr val="003399"/>
                </a:solidFill>
                <a:latin typeface="Tahoma" charset="0"/>
              </a:rPr>
              <a:t>Knowledge of the O.M. </a:t>
            </a:r>
          </a:p>
          <a:p>
            <a:pPr marL="190500" lvl="1">
              <a:lnSpc>
                <a:spcPct val="90000"/>
              </a:lnSpc>
              <a:spcBef>
                <a:spcPct val="20000"/>
              </a:spcBef>
              <a:buFontTx/>
              <a:buChar char="–"/>
              <a:tabLst>
                <a:tab pos="4762500" algn="l"/>
              </a:tabLst>
            </a:pPr>
            <a:r>
              <a:rPr lang="en-GB" b="1" dirty="0">
                <a:solidFill>
                  <a:srgbClr val="003399"/>
                </a:solidFill>
                <a:latin typeface="Tahoma" charset="0"/>
              </a:rPr>
              <a:t> nature and quantity of </a:t>
            </a:r>
            <a:r>
              <a:rPr lang="en-GB" b="1" dirty="0">
                <a:solidFill>
                  <a:srgbClr val="FF3300"/>
                </a:solidFill>
                <a:latin typeface="Tahoma" charset="0"/>
              </a:rPr>
              <a:t>sediment material</a:t>
            </a:r>
            <a:r>
              <a:rPr lang="en-GB" b="1" dirty="0">
                <a:solidFill>
                  <a:srgbClr val="003399"/>
                </a:solidFill>
                <a:latin typeface="Tahoma" charset="0"/>
              </a:rPr>
              <a:t> (Sediment trap)</a:t>
            </a:r>
            <a:r>
              <a:rPr lang="en-GB" b="1" i="1" dirty="0">
                <a:solidFill>
                  <a:srgbClr val="003399"/>
                </a:solidFill>
                <a:latin typeface="Tahoma" charset="0"/>
              </a:rPr>
              <a:t> </a:t>
            </a:r>
          </a:p>
          <a:p>
            <a:pPr marL="647700" lvl="2">
              <a:lnSpc>
                <a:spcPct val="90000"/>
              </a:lnSpc>
              <a:spcBef>
                <a:spcPct val="20000"/>
              </a:spcBef>
              <a:buFontTx/>
              <a:buChar char="–"/>
              <a:tabLst>
                <a:tab pos="4762500" algn="l"/>
              </a:tabLst>
            </a:pPr>
            <a:r>
              <a:rPr lang="en-GB" b="1" dirty="0">
                <a:solidFill>
                  <a:srgbClr val="003399"/>
                </a:solidFill>
                <a:latin typeface="Tahoma" charset="0"/>
              </a:rPr>
              <a:t>Reduction of O.M. surface transparency</a:t>
            </a:r>
          </a:p>
          <a:p>
            <a:pPr marL="190500" lvl="1">
              <a:lnSpc>
                <a:spcPct val="90000"/>
              </a:lnSpc>
              <a:spcBef>
                <a:spcPct val="20000"/>
              </a:spcBef>
              <a:buFontTx/>
              <a:buChar char="–"/>
              <a:tabLst>
                <a:tab pos="4762500" algn="l"/>
              </a:tabLst>
            </a:pPr>
            <a:r>
              <a:rPr lang="en-GB" b="1" dirty="0">
                <a:solidFill>
                  <a:srgbClr val="FF3300"/>
                </a:solidFill>
                <a:latin typeface="Tahoma" charset="0"/>
              </a:rPr>
              <a:t> seabed</a:t>
            </a:r>
            <a:r>
              <a:rPr lang="en-GB" b="1" dirty="0">
                <a:solidFill>
                  <a:srgbClr val="003399"/>
                </a:solidFill>
                <a:latin typeface="Tahoma" charset="0"/>
              </a:rPr>
              <a:t> characteristics (cores and bottom profile)</a:t>
            </a:r>
          </a:p>
          <a:p>
            <a:pPr marL="647700" lvl="2">
              <a:lnSpc>
                <a:spcPct val="90000"/>
              </a:lnSpc>
              <a:spcBef>
                <a:spcPct val="20000"/>
              </a:spcBef>
              <a:buFontTx/>
              <a:buChar char="–"/>
              <a:tabLst>
                <a:tab pos="4762500" algn="l"/>
              </a:tabLst>
            </a:pPr>
            <a:r>
              <a:rPr lang="en-GB" b="1" dirty="0">
                <a:solidFill>
                  <a:srgbClr val="003399"/>
                </a:solidFill>
                <a:latin typeface="Tahoma" charset="0"/>
              </a:rPr>
              <a:t>Deep sea bottom nature and stability</a:t>
            </a:r>
          </a:p>
          <a:p>
            <a:pPr marL="190500" lvl="1">
              <a:lnSpc>
                <a:spcPct val="90000"/>
              </a:lnSpc>
              <a:spcBef>
                <a:spcPct val="20000"/>
              </a:spcBef>
              <a:buFontTx/>
              <a:buChar char="–"/>
              <a:tabLst>
                <a:tab pos="4762500" algn="l"/>
              </a:tabLst>
            </a:pPr>
            <a:endParaRPr lang="en-GB" b="1" dirty="0">
              <a:solidFill>
                <a:srgbClr val="003399"/>
              </a:solidFill>
              <a:latin typeface="Tahoma" charset="0"/>
            </a:endParaRPr>
          </a:p>
          <a:p>
            <a:pPr marL="190500" lvl="1">
              <a:lnSpc>
                <a:spcPct val="90000"/>
              </a:lnSpc>
              <a:spcBef>
                <a:spcPct val="20000"/>
              </a:spcBef>
              <a:tabLst>
                <a:tab pos="4762500" algn="l"/>
              </a:tabLst>
            </a:pPr>
            <a:endParaRPr lang="en-GB" b="1" dirty="0">
              <a:solidFill>
                <a:srgbClr val="003399"/>
              </a:solidFill>
              <a:latin typeface="Tahoma" charset="0"/>
            </a:endParaRPr>
          </a:p>
        </p:txBody>
      </p:sp>
      <p:pic>
        <p:nvPicPr>
          <p:cNvPr id="11278" name="Picture 14" descr="40Kset-up"/>
          <p:cNvPicPr>
            <a:picLocks noChangeAspect="1" noChangeArrowheads="1"/>
          </p:cNvPicPr>
          <p:nvPr/>
        </p:nvPicPr>
        <p:blipFill>
          <a:blip r:embed="rId7">
            <a:extLst>
              <a:ext uri="{28A0092B-C50C-407E-A947-70E740481C1C}">
                <a14:useLocalDpi xmlns:a14="http://schemas.microsoft.com/office/drawing/2010/main" val="0"/>
              </a:ext>
            </a:extLst>
          </a:blip>
          <a:srcRect r="5905"/>
          <a:stretch>
            <a:fillRect/>
          </a:stretch>
        </p:blipFill>
        <p:spPr bwMode="auto">
          <a:xfrm>
            <a:off x="6681790" y="4495804"/>
            <a:ext cx="2262187" cy="1801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Date Placeholder 2"/>
          <p:cNvSpPr>
            <a:spLocks noGrp="1"/>
          </p:cNvSpPr>
          <p:nvPr>
            <p:ph type="dt" sz="half" idx="10"/>
          </p:nvPr>
        </p:nvSpPr>
        <p:spPr>
          <a:xfrm>
            <a:off x="122954" y="6631200"/>
            <a:ext cx="2103508" cy="219600"/>
          </a:xfrm>
        </p:spPr>
        <p:txBody>
          <a:bodyPr anchor="ctr"/>
          <a:lstStyle/>
          <a:p>
            <a:r>
              <a:rPr lang="it-IT" sz="1100" b="1">
                <a:solidFill>
                  <a:srgbClr val="000090"/>
                </a:solidFill>
                <a:latin typeface="Calibri"/>
                <a:cs typeface="Calibri"/>
              </a:rPr>
              <a:t>Antonio Capone</a:t>
            </a:r>
            <a:endParaRPr sz="1100" b="1">
              <a:solidFill>
                <a:srgbClr val="000090"/>
              </a:solidFill>
              <a:latin typeface="Calibri"/>
              <a:cs typeface="Calibri"/>
            </a:endParaRPr>
          </a:p>
        </p:txBody>
      </p:sp>
      <p:sp>
        <p:nvSpPr>
          <p:cNvPr id="20" name="Footer Placeholder 3"/>
          <p:cNvSpPr>
            <a:spLocks noGrp="1"/>
          </p:cNvSpPr>
          <p:nvPr>
            <p:ph type="ftr" sz="quarter" idx="11"/>
          </p:nvPr>
        </p:nvSpPr>
        <p:spPr>
          <a:xfrm>
            <a:off x="1465265" y="6631200"/>
            <a:ext cx="5719228" cy="219600"/>
          </a:xfrm>
        </p:spPr>
        <p:txBody>
          <a:bodyPr anchor="ctr"/>
          <a:lstStyle/>
          <a:p>
            <a:r>
              <a:rPr lang="en-US" sz="1100" b="1">
                <a:solidFill>
                  <a:srgbClr val="000090"/>
                </a:solidFill>
                <a:latin typeface="Calibri"/>
                <a:cs typeface="Calibri"/>
              </a:rPr>
              <a:t>CENA-2026, 1st China-Europe Neutrino Astronomy summer school - Chengdu 14-23/09/2026</a:t>
            </a:r>
            <a:endParaRPr sz="1100" b="1">
              <a:solidFill>
                <a:srgbClr val="000090"/>
              </a:solidFill>
              <a:latin typeface="Calibri"/>
              <a:cs typeface="Calibri"/>
            </a:endParaRPr>
          </a:p>
        </p:txBody>
      </p:sp>
      <p:sp>
        <p:nvSpPr>
          <p:cNvPr id="21" name="Slide Number Placeholder 4"/>
          <p:cNvSpPr>
            <a:spLocks noGrp="1"/>
          </p:cNvSpPr>
          <p:nvPr>
            <p:ph type="sldNum" sz="quarter" idx="12"/>
          </p:nvPr>
        </p:nvSpPr>
        <p:spPr>
          <a:xfrm>
            <a:off x="8282348" y="6631200"/>
            <a:ext cx="685800" cy="219600"/>
          </a:xfrm>
        </p:spPr>
        <p:txBody>
          <a:bodyPr anchor="ctr"/>
          <a:lstStyle/>
          <a:p>
            <a:pPr algn="r"/>
            <a:fld id="{00C3F8CF-2F64-F142-8721-E9D09759B67E}" type="slidenum">
              <a:rPr sz="1100" b="1">
                <a:solidFill>
                  <a:srgbClr val="000090"/>
                </a:solidFill>
                <a:latin typeface="Calibri"/>
                <a:cs typeface="Calibri"/>
              </a:rPr>
              <a:pPr algn="r"/>
              <a:t>56</a:t>
            </a:fld>
            <a:endParaRPr sz="1100" b="1">
              <a:solidFill>
                <a:srgbClr val="000090"/>
              </a:solidFill>
              <a:latin typeface="Calibri"/>
              <a:cs typeface="Calibri"/>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4191000" y="685800"/>
            <a:ext cx="4724400" cy="581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GB" sz="1600" b="1">
                <a:solidFill>
                  <a:srgbClr val="000000"/>
                </a:solidFill>
                <a:latin typeface="Tahoma" charset="0"/>
              </a:rPr>
              <a:t>Two current metres and  a  sediment  trap  moored in Capo Passero Region since 1998.</a:t>
            </a:r>
            <a:endParaRPr lang="en-GB" sz="1600" b="1">
              <a:solidFill>
                <a:srgbClr val="000099"/>
              </a:solidFill>
              <a:latin typeface="Tahoma" charset="0"/>
            </a:endParaRPr>
          </a:p>
        </p:txBody>
      </p:sp>
      <p:sp>
        <p:nvSpPr>
          <p:cNvPr id="33795" name="Rectangle 3"/>
          <p:cNvSpPr>
            <a:spLocks noGrp="1" noChangeArrowheads="1"/>
          </p:cNvSpPr>
          <p:nvPr>
            <p:ph type="title" idx="4294967295"/>
          </p:nvPr>
        </p:nvSpPr>
        <p:spPr>
          <a:xfrm>
            <a:off x="304800" y="-26988"/>
            <a:ext cx="8534400" cy="777876"/>
          </a:xfrm>
        </p:spPr>
        <p:txBody>
          <a:bodyPr/>
          <a:lstStyle/>
          <a:p>
            <a:r>
              <a:rPr lang="en-GB" sz="2800" b="1"/>
              <a:t>Oceanographic data measured in Capo Passero</a:t>
            </a:r>
            <a:endParaRPr lang="en-GB" sz="2800"/>
          </a:p>
        </p:txBody>
      </p:sp>
      <p:pic>
        <p:nvPicPr>
          <p:cNvPr id="33796" name="Picture 4" descr="km4"/>
          <p:cNvPicPr>
            <a:picLocks noChangeAspect="1" noChangeArrowheads="1"/>
          </p:cNvPicPr>
          <p:nvPr/>
        </p:nvPicPr>
        <p:blipFill>
          <a:blip r:embed="rId3">
            <a:extLst>
              <a:ext uri="{28A0092B-C50C-407E-A947-70E740481C1C}">
                <a14:useLocalDpi xmlns:a14="http://schemas.microsoft.com/office/drawing/2010/main" val="0"/>
              </a:ext>
            </a:extLst>
          </a:blip>
          <a:srcRect l="13895" t="13460" r="13895"/>
          <a:stretch>
            <a:fillRect/>
          </a:stretch>
        </p:blipFill>
        <p:spPr bwMode="auto">
          <a:xfrm>
            <a:off x="457202" y="685803"/>
            <a:ext cx="3502025" cy="5775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3797" name="Text Box 5"/>
          <p:cNvSpPr txBox="1">
            <a:spLocks noChangeArrowheads="1"/>
          </p:cNvSpPr>
          <p:nvPr/>
        </p:nvSpPr>
        <p:spPr bwMode="auto">
          <a:xfrm>
            <a:off x="4251325" y="6096000"/>
            <a:ext cx="1838464"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600" b="1">
                <a:solidFill>
                  <a:srgbClr val="F0F511"/>
                </a:solidFill>
                <a:latin typeface="Tahoma" charset="0"/>
              </a:rPr>
              <a:t>Sea bed 3350 m</a:t>
            </a:r>
            <a:endParaRPr lang="it-IT" sz="1600" b="1">
              <a:solidFill>
                <a:srgbClr val="000000"/>
              </a:solidFill>
              <a:latin typeface="Tahoma" charset="0"/>
            </a:endParaRPr>
          </a:p>
        </p:txBody>
      </p:sp>
      <p:sp>
        <p:nvSpPr>
          <p:cNvPr id="33798" name="Text Box 6"/>
          <p:cNvSpPr txBox="1">
            <a:spLocks noChangeArrowheads="1"/>
          </p:cNvSpPr>
          <p:nvPr/>
        </p:nvSpPr>
        <p:spPr bwMode="auto">
          <a:xfrm>
            <a:off x="4191002" y="4089401"/>
            <a:ext cx="276856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800" b="1">
                <a:solidFill>
                  <a:srgbClr val="FF0000"/>
                </a:solidFill>
                <a:latin typeface="Tahoma" charset="0"/>
              </a:rPr>
              <a:t>Current meter 3050 m</a:t>
            </a:r>
            <a:endParaRPr lang="it-IT" sz="1800" b="1">
              <a:solidFill>
                <a:srgbClr val="FF0000"/>
              </a:solidFill>
              <a:latin typeface="Tahoma" charset="0"/>
            </a:endParaRPr>
          </a:p>
        </p:txBody>
      </p:sp>
      <p:sp>
        <p:nvSpPr>
          <p:cNvPr id="33799" name="Text Box 7"/>
          <p:cNvSpPr txBox="1">
            <a:spLocks noChangeArrowheads="1"/>
          </p:cNvSpPr>
          <p:nvPr/>
        </p:nvSpPr>
        <p:spPr bwMode="auto">
          <a:xfrm>
            <a:off x="4191002" y="2489201"/>
            <a:ext cx="276856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800" b="1">
                <a:solidFill>
                  <a:srgbClr val="FF0000"/>
                </a:solidFill>
                <a:latin typeface="Tahoma" charset="0"/>
              </a:rPr>
              <a:t>Current metre 2900 m</a:t>
            </a:r>
            <a:endParaRPr lang="it-IT" sz="1800" b="1">
              <a:solidFill>
                <a:srgbClr val="FF0000"/>
              </a:solidFill>
              <a:latin typeface="Tahoma" charset="0"/>
            </a:endParaRPr>
          </a:p>
        </p:txBody>
      </p:sp>
      <p:sp>
        <p:nvSpPr>
          <p:cNvPr id="33800" name="Text Box 8"/>
          <p:cNvSpPr txBox="1">
            <a:spLocks noChangeArrowheads="1"/>
          </p:cNvSpPr>
          <p:nvPr/>
        </p:nvSpPr>
        <p:spPr bwMode="auto">
          <a:xfrm>
            <a:off x="4173542" y="3213101"/>
            <a:ext cx="284171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800" b="1">
                <a:solidFill>
                  <a:srgbClr val="333399"/>
                </a:solidFill>
                <a:latin typeface="Tahoma" charset="0"/>
              </a:rPr>
              <a:t>Sediment trap  3000 m</a:t>
            </a:r>
            <a:endParaRPr lang="it-IT" sz="1800" b="1">
              <a:solidFill>
                <a:srgbClr val="333399"/>
              </a:solidFill>
              <a:latin typeface="Tahoma" charset="0"/>
            </a:endParaRPr>
          </a:p>
        </p:txBody>
      </p:sp>
      <p:sp>
        <p:nvSpPr>
          <p:cNvPr id="12" name="Date Placeholder 2"/>
          <p:cNvSpPr>
            <a:spLocks noGrp="1"/>
          </p:cNvSpPr>
          <p:nvPr>
            <p:ph type="dt" sz="half" idx="10"/>
          </p:nvPr>
        </p:nvSpPr>
        <p:spPr>
          <a:xfrm>
            <a:off x="122954" y="6631200"/>
            <a:ext cx="2103508" cy="219600"/>
          </a:xfrm>
        </p:spPr>
        <p:txBody>
          <a:bodyPr anchor="ctr"/>
          <a:lstStyle/>
          <a:p>
            <a:r>
              <a:rPr lang="it-IT" sz="1100" b="1">
                <a:solidFill>
                  <a:srgbClr val="000090"/>
                </a:solidFill>
                <a:latin typeface="Calibri"/>
                <a:cs typeface="Calibri"/>
              </a:rPr>
              <a:t>Antonio Capone</a:t>
            </a:r>
            <a:endParaRPr sz="1100" b="1">
              <a:solidFill>
                <a:srgbClr val="000090"/>
              </a:solidFill>
              <a:latin typeface="Calibri"/>
              <a:cs typeface="Calibri"/>
            </a:endParaRPr>
          </a:p>
        </p:txBody>
      </p:sp>
      <p:sp>
        <p:nvSpPr>
          <p:cNvPr id="13" name="Footer Placeholder 3"/>
          <p:cNvSpPr>
            <a:spLocks noGrp="1"/>
          </p:cNvSpPr>
          <p:nvPr>
            <p:ph type="ftr" sz="quarter" idx="11"/>
          </p:nvPr>
        </p:nvSpPr>
        <p:spPr>
          <a:xfrm>
            <a:off x="1670305" y="6631200"/>
            <a:ext cx="5831180" cy="219600"/>
          </a:xfrm>
        </p:spPr>
        <p:txBody>
          <a:bodyPr anchor="ctr"/>
          <a:lstStyle/>
          <a:p>
            <a:r>
              <a:rPr lang="en-US" sz="1100" b="1" dirty="0">
                <a:solidFill>
                  <a:srgbClr val="000090"/>
                </a:solidFill>
                <a:latin typeface="Calibri"/>
                <a:cs typeface="Calibri"/>
              </a:rPr>
              <a:t>CENA-2026, 1st China-Europe Neutrino Astronomy summer school - Chengdu 14-23/09/2026</a:t>
            </a:r>
            <a:endParaRPr sz="1100" b="1" dirty="0">
              <a:solidFill>
                <a:srgbClr val="000090"/>
              </a:solidFill>
              <a:latin typeface="Calibri"/>
              <a:cs typeface="Calibri"/>
            </a:endParaRPr>
          </a:p>
        </p:txBody>
      </p:sp>
      <p:sp>
        <p:nvSpPr>
          <p:cNvPr id="14" name="Slide Number Placeholder 4"/>
          <p:cNvSpPr>
            <a:spLocks noGrp="1"/>
          </p:cNvSpPr>
          <p:nvPr>
            <p:ph type="sldNum" sz="quarter" idx="12"/>
          </p:nvPr>
        </p:nvSpPr>
        <p:spPr>
          <a:xfrm>
            <a:off x="8282348" y="6631200"/>
            <a:ext cx="685800" cy="219600"/>
          </a:xfrm>
        </p:spPr>
        <p:txBody>
          <a:bodyPr anchor="ctr"/>
          <a:lstStyle/>
          <a:p>
            <a:pPr algn="r"/>
            <a:fld id="{00C3F8CF-2F64-F142-8721-E9D09759B67E}" type="slidenum">
              <a:rPr sz="1100" b="1">
                <a:solidFill>
                  <a:srgbClr val="000090"/>
                </a:solidFill>
                <a:latin typeface="Calibri"/>
                <a:cs typeface="Calibri"/>
              </a:rPr>
              <a:pPr algn="r"/>
              <a:t>57</a:t>
            </a:fld>
            <a:endParaRPr sz="1100" b="1">
              <a:solidFill>
                <a:srgbClr val="000090"/>
              </a:solidFill>
              <a:latin typeface="Calibri"/>
              <a:cs typeface="Calibri"/>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ate Placeholder 2"/>
          <p:cNvSpPr>
            <a:spLocks noGrp="1"/>
          </p:cNvSpPr>
          <p:nvPr>
            <p:ph type="dt" sz="half" idx="10"/>
          </p:nvPr>
        </p:nvSpPr>
        <p:spPr/>
        <p:txBody>
          <a:bodyPr/>
          <a:lstStyle/>
          <a:p>
            <a:r>
              <a:rPr lang="it-IT"/>
              <a:t>Antonio Capone</a:t>
            </a:r>
            <a:endParaRPr/>
          </a:p>
        </p:txBody>
      </p:sp>
      <p:sp>
        <p:nvSpPr>
          <p:cNvPr id="14" name="Footer Placeholder 3"/>
          <p:cNvSpPr>
            <a:spLocks noGrp="1"/>
          </p:cNvSpPr>
          <p:nvPr>
            <p:ph type="ftr" sz="quarter" idx="11"/>
          </p:nvPr>
        </p:nvSpPr>
        <p:spPr/>
        <p:txBody>
          <a:bodyPr/>
          <a:lstStyle/>
          <a:p>
            <a:r>
              <a:rPr lang="en-US"/>
              <a:t>CENA-2026, 1st China-Europe Neutrino Astronomy summer school - Chengdu 14-23/09/2026</a:t>
            </a:r>
            <a:endParaRPr/>
          </a:p>
        </p:txBody>
      </p:sp>
      <p:sp>
        <p:nvSpPr>
          <p:cNvPr id="15" name="Slide Number Placeholder 4"/>
          <p:cNvSpPr>
            <a:spLocks noGrp="1"/>
          </p:cNvSpPr>
          <p:nvPr>
            <p:ph type="sldNum" sz="quarter" idx="12"/>
          </p:nvPr>
        </p:nvSpPr>
        <p:spPr/>
        <p:txBody>
          <a:bodyPr/>
          <a:lstStyle/>
          <a:p>
            <a:pPr algn="r"/>
            <a:fld id="{48BD9EFC-1EB0-5947-B44C-9B325DE6E268}" type="slidenum">
              <a:rPr/>
              <a:pPr algn="r"/>
              <a:t>58</a:t>
            </a:fld>
            <a:endParaRPr/>
          </a:p>
        </p:txBody>
      </p:sp>
      <p:sp>
        <p:nvSpPr>
          <p:cNvPr id="39939" name="Text Box 3"/>
          <p:cNvSpPr txBox="1">
            <a:spLocks noChangeArrowheads="1"/>
          </p:cNvSpPr>
          <p:nvPr/>
        </p:nvSpPr>
        <p:spPr bwMode="auto">
          <a:xfrm>
            <a:off x="1355725" y="4398963"/>
            <a:ext cx="184666"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endParaRPr lang="en-US" sz="1600">
              <a:solidFill>
                <a:srgbClr val="000000"/>
              </a:solidFill>
              <a:latin typeface="Tahoma" charset="0"/>
            </a:endParaRPr>
          </a:p>
        </p:txBody>
      </p:sp>
      <p:sp>
        <p:nvSpPr>
          <p:cNvPr id="39943" name="Text Box 7"/>
          <p:cNvSpPr txBox="1">
            <a:spLocks noChangeArrowheads="1"/>
          </p:cNvSpPr>
          <p:nvPr/>
        </p:nvSpPr>
        <p:spPr bwMode="auto">
          <a:xfrm>
            <a:off x="5003802" y="609600"/>
            <a:ext cx="3960813" cy="2781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GB" sz="1600" b="1" dirty="0">
                <a:solidFill>
                  <a:srgbClr val="000000"/>
                </a:solidFill>
                <a:latin typeface="Tahoma" charset="0"/>
              </a:rPr>
              <a:t>~ 3 years data acquisition with two current metres moored at 100m and 400m above the sea bottom</a:t>
            </a:r>
          </a:p>
          <a:p>
            <a:pPr eaLnBrk="0" hangingPunct="0"/>
            <a:endParaRPr lang="en-GB" sz="1600" b="1" dirty="0">
              <a:solidFill>
                <a:srgbClr val="000000"/>
              </a:solidFill>
              <a:latin typeface="Tahoma" charset="0"/>
            </a:endParaRPr>
          </a:p>
          <a:p>
            <a:pPr eaLnBrk="0" hangingPunct="0"/>
            <a:r>
              <a:rPr lang="en-GB" sz="1600" b="1" dirty="0">
                <a:solidFill>
                  <a:srgbClr val="000000"/>
                </a:solidFill>
                <a:latin typeface="Tahoma" charset="0"/>
              </a:rPr>
              <a:t>1999-2000</a:t>
            </a:r>
          </a:p>
          <a:p>
            <a:pPr eaLnBrk="0" hangingPunct="0"/>
            <a:r>
              <a:rPr lang="en-GB" sz="1600" b="1" dirty="0">
                <a:solidFill>
                  <a:srgbClr val="000000"/>
                </a:solidFill>
                <a:latin typeface="Tahoma" charset="0"/>
              </a:rPr>
              <a:t>Two RCM8 mechanical current metres: sensitivity 1.1cm/s</a:t>
            </a:r>
            <a:endParaRPr lang="en-GB" sz="1600" b="1" dirty="0">
              <a:solidFill>
                <a:srgbClr val="333399"/>
              </a:solidFill>
              <a:latin typeface="Tahoma" charset="0"/>
            </a:endParaRPr>
          </a:p>
          <a:p>
            <a:pPr eaLnBrk="0" hangingPunct="0"/>
            <a:endParaRPr lang="en-GB" sz="1600" b="1" dirty="0">
              <a:solidFill>
                <a:srgbClr val="000000"/>
              </a:solidFill>
              <a:latin typeface="Tahoma" charset="0"/>
            </a:endParaRPr>
          </a:p>
          <a:p>
            <a:pPr eaLnBrk="0" hangingPunct="0"/>
            <a:r>
              <a:rPr lang="en-GB" sz="1600" b="1" dirty="0">
                <a:solidFill>
                  <a:srgbClr val="262673"/>
                </a:solidFill>
                <a:latin typeface="Tahoma" charset="0"/>
              </a:rPr>
              <a:t>Since 2001 </a:t>
            </a:r>
          </a:p>
          <a:p>
            <a:pPr eaLnBrk="0" hangingPunct="0"/>
            <a:r>
              <a:rPr lang="en-GB" sz="1600" b="1" dirty="0">
                <a:solidFill>
                  <a:srgbClr val="262673"/>
                </a:solidFill>
                <a:latin typeface="Tahoma" charset="0"/>
              </a:rPr>
              <a:t>Two RCM11 Doppler current metres with ~0.5 cm/s sensitivity</a:t>
            </a:r>
          </a:p>
        </p:txBody>
      </p:sp>
      <p:sp>
        <p:nvSpPr>
          <p:cNvPr id="39944" name="Text Box 8"/>
          <p:cNvSpPr txBox="1">
            <a:spLocks noChangeArrowheads="1"/>
          </p:cNvSpPr>
          <p:nvPr/>
        </p:nvSpPr>
        <p:spPr bwMode="auto">
          <a:xfrm>
            <a:off x="188913" y="5194304"/>
            <a:ext cx="4306887" cy="646331"/>
          </a:xfrm>
          <a:prstGeom prst="rect">
            <a:avLst/>
          </a:prstGeom>
          <a:solidFill>
            <a:schemeClr val="bg1"/>
          </a:solidFill>
          <a:ln w="9525">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a:solidFill>
                  <a:srgbClr val="CC0000"/>
                </a:solidFill>
              </a:rPr>
              <a:t>Data available up to Nov. 2003, current meeters still in data taking</a:t>
            </a:r>
            <a:endParaRPr lang="it-IT" sz="1400">
              <a:solidFill>
                <a:srgbClr val="CC0000"/>
              </a:solidFill>
            </a:endParaRPr>
          </a:p>
        </p:txBody>
      </p:sp>
      <p:sp>
        <p:nvSpPr>
          <p:cNvPr id="39938" name="Rectangle 2"/>
          <p:cNvSpPr>
            <a:spLocks noGrp="1" noChangeArrowheads="1"/>
          </p:cNvSpPr>
          <p:nvPr>
            <p:ph type="title"/>
          </p:nvPr>
        </p:nvSpPr>
        <p:spPr>
          <a:xfrm>
            <a:off x="4648200" y="-76200"/>
            <a:ext cx="4572000" cy="792163"/>
          </a:xfrm>
        </p:spPr>
        <p:txBody>
          <a:bodyPr/>
          <a:lstStyle/>
          <a:p>
            <a:r>
              <a:rPr lang="en-GB" sz="2800" b="1"/>
              <a:t>Deep sea current  in KM4</a:t>
            </a:r>
            <a:endParaRPr lang="en-GB" sz="3200"/>
          </a:p>
        </p:txBody>
      </p:sp>
      <p:sp>
        <p:nvSpPr>
          <p:cNvPr id="39946" name="Rectangle 10"/>
          <p:cNvSpPr>
            <a:spLocks noChangeArrowheads="1"/>
          </p:cNvSpPr>
          <p:nvPr/>
        </p:nvSpPr>
        <p:spPr bwMode="auto">
          <a:xfrm>
            <a:off x="7604125" y="5383213"/>
            <a:ext cx="1846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en-US" sz="1800">
              <a:solidFill>
                <a:srgbClr val="000000"/>
              </a:solidFill>
              <a:latin typeface="Arial" charset="0"/>
            </a:endParaRPr>
          </a:p>
        </p:txBody>
      </p:sp>
      <p:grpSp>
        <p:nvGrpSpPr>
          <p:cNvPr id="39947" name="Group 11"/>
          <p:cNvGrpSpPr>
            <a:grpSpLocks/>
          </p:cNvGrpSpPr>
          <p:nvPr/>
        </p:nvGrpSpPr>
        <p:grpSpPr bwMode="auto">
          <a:xfrm>
            <a:off x="4529138" y="3475169"/>
            <a:ext cx="4614863" cy="2922587"/>
            <a:chOff x="2758" y="1059"/>
            <a:chExt cx="2907" cy="3069"/>
          </a:xfrm>
        </p:grpSpPr>
        <p:pic>
          <p:nvPicPr>
            <p:cNvPr id="39948" name="Picture 12" descr="intesity"/>
            <p:cNvPicPr>
              <a:picLocks noChangeAspect="1" noChangeArrowheads="1"/>
            </p:cNvPicPr>
            <p:nvPr/>
          </p:nvPicPr>
          <p:blipFill>
            <a:blip r:embed="rId3">
              <a:extLst>
                <a:ext uri="{28A0092B-C50C-407E-A947-70E740481C1C}">
                  <a14:useLocalDpi xmlns:a14="http://schemas.microsoft.com/office/drawing/2010/main" val="0"/>
                </a:ext>
              </a:extLst>
            </a:blip>
            <a:srcRect l="4646" t="22588" r="11214" b="19543"/>
            <a:stretch>
              <a:fillRect/>
            </a:stretch>
          </p:blipFill>
          <p:spPr bwMode="auto">
            <a:xfrm>
              <a:off x="2758" y="1059"/>
              <a:ext cx="2907" cy="30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949" name="Text Box 13"/>
            <p:cNvSpPr txBox="1">
              <a:spLocks noChangeArrowheads="1"/>
            </p:cNvSpPr>
            <p:nvPr/>
          </p:nvSpPr>
          <p:spPr bwMode="auto">
            <a:xfrm>
              <a:off x="4127" y="1672"/>
              <a:ext cx="1455" cy="452"/>
            </a:xfrm>
            <a:prstGeom prst="rect">
              <a:avLst/>
            </a:prstGeom>
            <a:solidFill>
              <a:srgbClr val="FF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1100" dirty="0">
                  <a:solidFill>
                    <a:srgbClr val="333399"/>
                  </a:solidFill>
                  <a:latin typeface="Tahoma" charset="0"/>
                </a:rPr>
                <a:t>RCM8:   Mechanical current meter</a:t>
              </a:r>
              <a:endParaRPr lang="en-GB" sz="1100" dirty="0">
                <a:solidFill>
                  <a:srgbClr val="000000"/>
                </a:solidFill>
                <a:latin typeface="Tahoma" charset="0"/>
              </a:endParaRPr>
            </a:p>
            <a:p>
              <a:pPr eaLnBrk="0" hangingPunct="0"/>
              <a:r>
                <a:rPr lang="en-GB" sz="1100" dirty="0">
                  <a:solidFill>
                    <a:srgbClr val="FF0000"/>
                  </a:solidFill>
                  <a:latin typeface="Tahoma" charset="0"/>
                </a:rPr>
                <a:t>RCM11: Doppler current meter</a:t>
              </a:r>
              <a:endParaRPr lang="en-GB" sz="1100" dirty="0">
                <a:solidFill>
                  <a:srgbClr val="000000"/>
                </a:solidFill>
                <a:latin typeface="Tahoma" charset="0"/>
              </a:endParaRPr>
            </a:p>
          </p:txBody>
        </p:sp>
      </p:grpSp>
      <p:grpSp>
        <p:nvGrpSpPr>
          <p:cNvPr id="39940" name="Group 4"/>
          <p:cNvGrpSpPr>
            <a:grpSpLocks/>
          </p:cNvGrpSpPr>
          <p:nvPr/>
        </p:nvGrpSpPr>
        <p:grpSpPr bwMode="auto">
          <a:xfrm>
            <a:off x="0" y="169867"/>
            <a:ext cx="4743450" cy="6154737"/>
            <a:chOff x="1200" y="320"/>
            <a:chExt cx="2947" cy="3877"/>
          </a:xfrm>
        </p:grpSpPr>
        <p:pic>
          <p:nvPicPr>
            <p:cNvPr id="39941" name="Picture 5" descr="serie_km4_rcm8"/>
            <p:cNvPicPr>
              <a:picLocks noChangeAspect="1" noChangeArrowheads="1"/>
            </p:cNvPicPr>
            <p:nvPr/>
          </p:nvPicPr>
          <p:blipFill>
            <a:blip r:embed="rId4">
              <a:extLst>
                <a:ext uri="{28A0092B-C50C-407E-A947-70E740481C1C}">
                  <a14:useLocalDpi xmlns:a14="http://schemas.microsoft.com/office/drawing/2010/main" val="0"/>
                </a:ext>
              </a:extLst>
            </a:blip>
            <a:srcRect l="9612" t="22427" r="9612" b="54466"/>
            <a:stretch>
              <a:fillRect/>
            </a:stretch>
          </p:blipFill>
          <p:spPr bwMode="auto">
            <a:xfrm>
              <a:off x="1200" y="320"/>
              <a:ext cx="2947" cy="1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942" name="Picture 6" descr="serie_km4_rcm11"/>
            <p:cNvPicPr>
              <a:picLocks noChangeAspect="1" noChangeArrowheads="1"/>
            </p:cNvPicPr>
            <p:nvPr/>
          </p:nvPicPr>
          <p:blipFill>
            <a:blip r:embed="rId5">
              <a:extLst>
                <a:ext uri="{28A0092B-C50C-407E-A947-70E740481C1C}">
                  <a14:useLocalDpi xmlns:a14="http://schemas.microsoft.com/office/drawing/2010/main" val="0"/>
                </a:ext>
              </a:extLst>
            </a:blip>
            <a:srcRect l="9612" t="23549" r="9612" b="23068"/>
            <a:stretch>
              <a:fillRect/>
            </a:stretch>
          </p:blipFill>
          <p:spPr bwMode="auto">
            <a:xfrm>
              <a:off x="1200" y="1440"/>
              <a:ext cx="2947" cy="27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09600" y="171450"/>
            <a:ext cx="7772400" cy="304800"/>
          </a:xfrm>
        </p:spPr>
        <p:txBody>
          <a:bodyPr/>
          <a:lstStyle/>
          <a:p>
            <a:r>
              <a:rPr lang="en-GB" sz="3200" dirty="0"/>
              <a:t>Deep sea c</a:t>
            </a:r>
            <a:r>
              <a:rPr lang="en-GB" sz="3200" b="1" dirty="0"/>
              <a:t>urrents in </a:t>
            </a:r>
            <a:r>
              <a:rPr lang="en-GB" sz="3200" dirty="0"/>
              <a:t>Capo-Passero site</a:t>
            </a:r>
          </a:p>
        </p:txBody>
      </p:sp>
      <p:sp>
        <p:nvSpPr>
          <p:cNvPr id="38915" name="Text Box 3"/>
          <p:cNvSpPr txBox="1">
            <a:spLocks noChangeArrowheads="1"/>
          </p:cNvSpPr>
          <p:nvPr/>
        </p:nvSpPr>
        <p:spPr bwMode="auto">
          <a:xfrm>
            <a:off x="304800" y="533400"/>
            <a:ext cx="8534400" cy="679450"/>
          </a:xfrm>
          <a:prstGeom prst="rect">
            <a:avLst/>
          </a:prstGeom>
          <a:noFill/>
          <a:ln>
            <a:noFill/>
          </a:ln>
          <a:effectLst/>
          <a:extLst>
            <a:ext uri="{909E8E84-426E-40dd-AFC4-6F175D3DCCD1}">
              <a14:hiddenFill xmlns="" xmlns:a14="http://schemas.microsoft.com/office/drawing/2010/main">
                <a:solidFill>
                  <a:srgbClr val="FFFDE4"/>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lnSpc>
                <a:spcPct val="120000"/>
              </a:lnSpc>
            </a:pPr>
            <a:r>
              <a:rPr lang="en-GB" sz="1600" b="1">
                <a:solidFill>
                  <a:srgbClr val="000066"/>
                </a:solidFill>
                <a:latin typeface="Tahoma" charset="0"/>
              </a:rPr>
              <a:t>About </a:t>
            </a:r>
            <a:r>
              <a:rPr lang="en-GB" sz="1600" b="1">
                <a:solidFill>
                  <a:srgbClr val="333399"/>
                </a:solidFill>
                <a:latin typeface="Tahoma" charset="0"/>
              </a:rPr>
              <a:t> </a:t>
            </a:r>
            <a:r>
              <a:rPr lang="en-GB" sz="1600" b="1">
                <a:solidFill>
                  <a:srgbClr val="CC0000"/>
                </a:solidFill>
                <a:latin typeface="Tahoma" charset="0"/>
              </a:rPr>
              <a:t>3 full years</a:t>
            </a:r>
            <a:r>
              <a:rPr lang="en-GB" sz="1600" b="1">
                <a:solidFill>
                  <a:srgbClr val="333399"/>
                </a:solidFill>
                <a:latin typeface="Tahoma" charset="0"/>
              </a:rPr>
              <a:t> </a:t>
            </a:r>
            <a:r>
              <a:rPr lang="en-GB" sz="1600" b="1">
                <a:solidFill>
                  <a:srgbClr val="000066"/>
                </a:solidFill>
                <a:latin typeface="Tahoma" charset="0"/>
              </a:rPr>
              <a:t>of deep sea current data acquisition in</a:t>
            </a:r>
            <a:r>
              <a:rPr lang="en-GB" sz="1600" b="1">
                <a:solidFill>
                  <a:srgbClr val="333399"/>
                </a:solidFill>
                <a:latin typeface="Tahoma" charset="0"/>
              </a:rPr>
              <a:t> </a:t>
            </a:r>
            <a:r>
              <a:rPr lang="en-GB" sz="1600" b="1">
                <a:solidFill>
                  <a:srgbClr val="CC0000"/>
                </a:solidFill>
                <a:latin typeface="Tahoma" charset="0"/>
              </a:rPr>
              <a:t>Capo Passero KM4</a:t>
            </a:r>
            <a:r>
              <a:rPr lang="en-GB" sz="1600" b="1">
                <a:solidFill>
                  <a:srgbClr val="333399"/>
                </a:solidFill>
                <a:latin typeface="Tahoma" charset="0"/>
              </a:rPr>
              <a:t>.</a:t>
            </a:r>
            <a:endParaRPr lang="en-GB" sz="1600" b="1" u="sng">
              <a:solidFill>
                <a:srgbClr val="333399"/>
              </a:solidFill>
              <a:latin typeface="Tahoma" charset="0"/>
            </a:endParaRPr>
          </a:p>
          <a:p>
            <a:pPr eaLnBrk="0" hangingPunct="0">
              <a:lnSpc>
                <a:spcPct val="120000"/>
              </a:lnSpc>
            </a:pPr>
            <a:r>
              <a:rPr lang="en-GB" sz="1600" b="1">
                <a:solidFill>
                  <a:srgbClr val="CC0000"/>
                </a:solidFill>
                <a:latin typeface="Tahoma" charset="0"/>
              </a:rPr>
              <a:t>Average current velocity ~3 cm/sec</a:t>
            </a:r>
            <a:r>
              <a:rPr lang="en-GB" sz="1600" b="1">
                <a:solidFill>
                  <a:srgbClr val="FF3300"/>
                </a:solidFill>
                <a:latin typeface="Tahoma" charset="0"/>
              </a:rPr>
              <a:t> </a:t>
            </a:r>
            <a:r>
              <a:rPr lang="en-GB" sz="1600" b="1">
                <a:solidFill>
                  <a:srgbClr val="000000"/>
                </a:solidFill>
                <a:latin typeface="Tahoma" charset="0"/>
              </a:rPr>
              <a:t>(rms ~0.7 cm/s).</a:t>
            </a:r>
            <a:r>
              <a:rPr lang="en-GB" sz="1600" b="1">
                <a:solidFill>
                  <a:srgbClr val="333399"/>
                </a:solidFill>
                <a:latin typeface="Tahoma" charset="0"/>
              </a:rPr>
              <a:t> </a:t>
            </a:r>
            <a:r>
              <a:rPr lang="en-GB" sz="1600" b="1">
                <a:solidFill>
                  <a:srgbClr val="CC0000"/>
                </a:solidFill>
                <a:latin typeface="Tahoma" charset="0"/>
              </a:rPr>
              <a:t>Max. current ≤16 cm/sec</a:t>
            </a:r>
            <a:r>
              <a:rPr lang="en-GB" sz="1600" b="1">
                <a:solidFill>
                  <a:srgbClr val="333399"/>
                </a:solidFill>
                <a:latin typeface="Tahoma" charset="0"/>
              </a:rPr>
              <a:t>.</a:t>
            </a:r>
            <a:endParaRPr lang="en-GB" sz="1600" b="1" u="sng">
              <a:solidFill>
                <a:srgbClr val="000000"/>
              </a:solidFill>
              <a:latin typeface="Tahoma" charset="0"/>
            </a:endParaRPr>
          </a:p>
        </p:txBody>
      </p:sp>
      <p:sp>
        <p:nvSpPr>
          <p:cNvPr id="38916" name="Text Box 4"/>
          <p:cNvSpPr txBox="1">
            <a:spLocks noChangeArrowheads="1"/>
          </p:cNvSpPr>
          <p:nvPr/>
        </p:nvSpPr>
        <p:spPr bwMode="auto">
          <a:xfrm>
            <a:off x="1355725" y="4398963"/>
            <a:ext cx="184666"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endParaRPr lang="en-US" sz="1600">
              <a:solidFill>
                <a:srgbClr val="000000"/>
              </a:solidFill>
              <a:latin typeface="Tahoma" charset="0"/>
            </a:endParaRPr>
          </a:p>
        </p:txBody>
      </p:sp>
      <p:pic>
        <p:nvPicPr>
          <p:cNvPr id="38917" name="Picture 5" descr="intesity"/>
          <p:cNvPicPr>
            <a:picLocks noChangeAspect="1" noChangeArrowheads="1"/>
          </p:cNvPicPr>
          <p:nvPr/>
        </p:nvPicPr>
        <p:blipFill>
          <a:blip r:embed="rId3">
            <a:extLst>
              <a:ext uri="{28A0092B-C50C-407E-A947-70E740481C1C}">
                <a14:useLocalDpi xmlns:a14="http://schemas.microsoft.com/office/drawing/2010/main" val="0"/>
              </a:ext>
            </a:extLst>
          </a:blip>
          <a:srcRect l="4486" t="22427" r="9612" b="19223"/>
          <a:stretch>
            <a:fillRect/>
          </a:stretch>
        </p:blipFill>
        <p:spPr bwMode="auto">
          <a:xfrm>
            <a:off x="304800" y="1219204"/>
            <a:ext cx="5410200" cy="5205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918" name="Line 6"/>
          <p:cNvSpPr>
            <a:spLocks noChangeShapeType="1"/>
          </p:cNvSpPr>
          <p:nvPr/>
        </p:nvSpPr>
        <p:spPr bwMode="auto">
          <a:xfrm flipV="1">
            <a:off x="2438400" y="2743200"/>
            <a:ext cx="0" cy="3200400"/>
          </a:xfrm>
          <a:prstGeom prst="line">
            <a:avLst/>
          </a:prstGeom>
          <a:noFill/>
          <a:ln w="2857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1800">
              <a:solidFill>
                <a:srgbClr val="000000"/>
              </a:solidFill>
              <a:latin typeface="Arial" charset="0"/>
            </a:endParaRPr>
          </a:p>
        </p:txBody>
      </p:sp>
      <p:sp>
        <p:nvSpPr>
          <p:cNvPr id="38919" name="Text Box 7"/>
          <p:cNvSpPr txBox="1">
            <a:spLocks noChangeArrowheads="1"/>
          </p:cNvSpPr>
          <p:nvPr/>
        </p:nvSpPr>
        <p:spPr bwMode="auto">
          <a:xfrm>
            <a:off x="2132013" y="4572000"/>
            <a:ext cx="691916" cy="33855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it-IT" sz="1600" b="1">
                <a:solidFill>
                  <a:srgbClr val="000000"/>
                </a:solidFill>
                <a:latin typeface="Tahoma" charset="0"/>
              </a:rPr>
              <a:t>90%</a:t>
            </a:r>
          </a:p>
        </p:txBody>
      </p:sp>
      <p:sp>
        <p:nvSpPr>
          <p:cNvPr id="38920" name="Line 8"/>
          <p:cNvSpPr>
            <a:spLocks noChangeShapeType="1"/>
          </p:cNvSpPr>
          <p:nvPr/>
        </p:nvSpPr>
        <p:spPr bwMode="auto">
          <a:xfrm flipV="1">
            <a:off x="2971800" y="3657600"/>
            <a:ext cx="0" cy="2286000"/>
          </a:xfrm>
          <a:prstGeom prst="line">
            <a:avLst/>
          </a:prstGeom>
          <a:noFill/>
          <a:ln w="28575">
            <a:solidFill>
              <a:srgbClr val="CC000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1800">
              <a:solidFill>
                <a:srgbClr val="000000"/>
              </a:solidFill>
              <a:latin typeface="Arial" charset="0"/>
            </a:endParaRPr>
          </a:p>
        </p:txBody>
      </p:sp>
      <p:sp>
        <p:nvSpPr>
          <p:cNvPr id="38921" name="Text Box 9"/>
          <p:cNvSpPr txBox="1">
            <a:spLocks noChangeArrowheads="1"/>
          </p:cNvSpPr>
          <p:nvPr/>
        </p:nvSpPr>
        <p:spPr bwMode="auto">
          <a:xfrm>
            <a:off x="2651125" y="5486400"/>
            <a:ext cx="691916" cy="33855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it-IT" sz="1600" b="1">
                <a:solidFill>
                  <a:srgbClr val="CC0000"/>
                </a:solidFill>
                <a:latin typeface="Tahoma" charset="0"/>
              </a:rPr>
              <a:t>95%</a:t>
            </a:r>
          </a:p>
        </p:txBody>
      </p:sp>
      <p:sp>
        <p:nvSpPr>
          <p:cNvPr id="38922" name="Text Box 10"/>
          <p:cNvSpPr txBox="1">
            <a:spLocks noChangeArrowheads="1"/>
          </p:cNvSpPr>
          <p:nvPr/>
        </p:nvSpPr>
        <p:spPr bwMode="auto">
          <a:xfrm>
            <a:off x="6003925" y="2112963"/>
            <a:ext cx="184666"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endParaRPr lang="en-US" sz="1600">
              <a:solidFill>
                <a:srgbClr val="000000"/>
              </a:solidFill>
              <a:latin typeface="Tahoma" charset="0"/>
            </a:endParaRPr>
          </a:p>
        </p:txBody>
      </p:sp>
      <p:sp>
        <p:nvSpPr>
          <p:cNvPr id="38923" name="Text Box 11"/>
          <p:cNvSpPr txBox="1">
            <a:spLocks noChangeArrowheads="1"/>
          </p:cNvSpPr>
          <p:nvPr/>
        </p:nvSpPr>
        <p:spPr bwMode="auto">
          <a:xfrm>
            <a:off x="5715000" y="4343400"/>
            <a:ext cx="3429000" cy="825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GB" sz="1600" b="1" dirty="0">
                <a:solidFill>
                  <a:srgbClr val="262673"/>
                </a:solidFill>
                <a:latin typeface="Tahoma" charset="0"/>
              </a:rPr>
              <a:t>The 2 current metres moored at different depths show the same behaviour</a:t>
            </a:r>
          </a:p>
        </p:txBody>
      </p:sp>
      <p:sp>
        <p:nvSpPr>
          <p:cNvPr id="15" name="Date Placeholder 2"/>
          <p:cNvSpPr>
            <a:spLocks noGrp="1"/>
          </p:cNvSpPr>
          <p:nvPr>
            <p:ph type="dt" sz="half" idx="10"/>
          </p:nvPr>
        </p:nvSpPr>
        <p:spPr>
          <a:xfrm>
            <a:off x="122953" y="6631200"/>
            <a:ext cx="2528171" cy="219600"/>
          </a:xfrm>
        </p:spPr>
        <p:txBody>
          <a:bodyPr anchor="ctr"/>
          <a:lstStyle/>
          <a:p>
            <a:r>
              <a:rPr lang="it-IT" sz="1100" b="1">
                <a:solidFill>
                  <a:srgbClr val="000090"/>
                </a:solidFill>
                <a:latin typeface="Calibri"/>
                <a:cs typeface="Calibri"/>
              </a:rPr>
              <a:t>Antonio Capone</a:t>
            </a:r>
            <a:endParaRPr sz="1100" b="1">
              <a:solidFill>
                <a:srgbClr val="000090"/>
              </a:solidFill>
              <a:latin typeface="Calibri"/>
              <a:cs typeface="Calibri"/>
            </a:endParaRPr>
          </a:p>
        </p:txBody>
      </p:sp>
      <p:sp>
        <p:nvSpPr>
          <p:cNvPr id="16" name="Footer Placeholder 3"/>
          <p:cNvSpPr>
            <a:spLocks noGrp="1"/>
          </p:cNvSpPr>
          <p:nvPr>
            <p:ph type="ftr" sz="quarter" idx="11"/>
          </p:nvPr>
        </p:nvSpPr>
        <p:spPr>
          <a:xfrm>
            <a:off x="1660525" y="6631200"/>
            <a:ext cx="5828768" cy="219600"/>
          </a:xfrm>
        </p:spPr>
        <p:txBody>
          <a:bodyPr anchor="ctr"/>
          <a:lstStyle/>
          <a:p>
            <a:r>
              <a:rPr lang="en-US" sz="1100" b="1" dirty="0">
                <a:solidFill>
                  <a:srgbClr val="000090"/>
                </a:solidFill>
                <a:latin typeface="Calibri"/>
                <a:cs typeface="Calibri"/>
              </a:rPr>
              <a:t>CENA-2026, 1st China-Europe Neutrino Astronomy summer school - Chengdu 14-23/09/2026</a:t>
            </a:r>
            <a:endParaRPr sz="1100" b="1" dirty="0">
              <a:solidFill>
                <a:srgbClr val="000090"/>
              </a:solidFill>
              <a:latin typeface="Calibri"/>
              <a:cs typeface="Calibri"/>
            </a:endParaRPr>
          </a:p>
        </p:txBody>
      </p:sp>
      <p:sp>
        <p:nvSpPr>
          <p:cNvPr id="17" name="Slide Number Placeholder 4"/>
          <p:cNvSpPr>
            <a:spLocks noGrp="1"/>
          </p:cNvSpPr>
          <p:nvPr>
            <p:ph type="sldNum" sz="quarter" idx="12"/>
          </p:nvPr>
        </p:nvSpPr>
        <p:spPr>
          <a:xfrm>
            <a:off x="8282348" y="6631200"/>
            <a:ext cx="685800" cy="219600"/>
          </a:xfrm>
        </p:spPr>
        <p:txBody>
          <a:bodyPr anchor="ctr"/>
          <a:lstStyle/>
          <a:p>
            <a:pPr algn="r"/>
            <a:fld id="{00C3F8CF-2F64-F142-8721-E9D09759B67E}" type="slidenum">
              <a:rPr sz="1100" b="1">
                <a:solidFill>
                  <a:srgbClr val="000090"/>
                </a:solidFill>
                <a:latin typeface="Calibri"/>
                <a:cs typeface="Calibri"/>
              </a:rPr>
              <a:pPr algn="r"/>
              <a:t>59</a:t>
            </a:fld>
            <a:endParaRPr sz="1100" b="1">
              <a:solidFill>
                <a:srgbClr val="000090"/>
              </a:solidFill>
              <a:latin typeface="Calibri"/>
              <a:cs typeface="Calibri"/>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Date Placeholder 2"/>
          <p:cNvSpPr>
            <a:spLocks noGrp="1"/>
          </p:cNvSpPr>
          <p:nvPr>
            <p:ph type="dt" sz="half" idx="10"/>
          </p:nvPr>
        </p:nvSpPr>
        <p:spPr/>
        <p:txBody>
          <a:bodyPr anchor="ctr"/>
          <a:lstStyle/>
          <a:p>
            <a:r>
              <a:rPr lang="it-IT"/>
              <a:t>Antonio Capone</a:t>
            </a:r>
            <a:endParaRPr/>
          </a:p>
        </p:txBody>
      </p:sp>
      <p:sp>
        <p:nvSpPr>
          <p:cNvPr id="48" name="Footer Placeholder 3"/>
          <p:cNvSpPr>
            <a:spLocks noGrp="1"/>
          </p:cNvSpPr>
          <p:nvPr>
            <p:ph type="ftr" sz="quarter" idx="11"/>
          </p:nvPr>
        </p:nvSpPr>
        <p:spPr/>
        <p:txBody>
          <a:bodyPr anchor="ctr"/>
          <a:lstStyle/>
          <a:p>
            <a:r>
              <a:rPr lang="en-US"/>
              <a:t>CENA-2026, 1st China-Europe Neutrino Astronomy summer school - Chengdu 14-23/09/2026</a:t>
            </a:r>
            <a:endParaRPr/>
          </a:p>
        </p:txBody>
      </p:sp>
      <p:sp>
        <p:nvSpPr>
          <p:cNvPr id="49" name="Slide Number Placeholder 4"/>
          <p:cNvSpPr>
            <a:spLocks noGrp="1"/>
          </p:cNvSpPr>
          <p:nvPr>
            <p:ph type="sldNum" sz="quarter" idx="12"/>
          </p:nvPr>
        </p:nvSpPr>
        <p:spPr/>
        <p:txBody>
          <a:bodyPr anchor="ctr"/>
          <a:lstStyle/>
          <a:p>
            <a:pPr algn="r"/>
            <a:fld id="{6E264E43-8385-C04A-831C-5A5E0EE4775A}" type="slidenum">
              <a:rPr/>
              <a:pPr algn="r"/>
              <a:t>60</a:t>
            </a:fld>
            <a:endParaRPr/>
          </a:p>
        </p:txBody>
      </p:sp>
      <p:sp>
        <p:nvSpPr>
          <p:cNvPr id="101378" name="Rectangle 2"/>
          <p:cNvSpPr>
            <a:spLocks noGrp="1" noChangeArrowheads="1"/>
          </p:cNvSpPr>
          <p:nvPr>
            <p:ph type="title"/>
          </p:nvPr>
        </p:nvSpPr>
        <p:spPr>
          <a:xfrm>
            <a:off x="471490" y="111129"/>
            <a:ext cx="8199437" cy="777875"/>
          </a:xfrm>
          <a:noFill/>
        </p:spPr>
        <p:txBody>
          <a:bodyPr/>
          <a:lstStyle/>
          <a:p>
            <a:r>
              <a:rPr lang="en-GB" sz="3000" dirty="0"/>
              <a:t>Effect of </a:t>
            </a:r>
            <a:r>
              <a:rPr lang="en-GB" sz="3000" dirty="0" err="1"/>
              <a:t>biofouling</a:t>
            </a:r>
            <a:r>
              <a:rPr lang="en-GB" sz="3000" dirty="0"/>
              <a:t> on optical module transparency in Capo </a:t>
            </a:r>
            <a:r>
              <a:rPr lang="en-GB" sz="3000" dirty="0" err="1"/>
              <a:t>Passero</a:t>
            </a:r>
            <a:r>
              <a:rPr lang="en-GB" sz="3000" dirty="0"/>
              <a:t> site</a:t>
            </a:r>
          </a:p>
        </p:txBody>
      </p:sp>
      <p:pic>
        <p:nvPicPr>
          <p:cNvPr id="101379" name="Picture 3" descr="Loading (Test2)"/>
          <p:cNvPicPr>
            <a:picLocks noChangeAspect="1" noChangeArrowheads="1"/>
          </p:cNvPicPr>
          <p:nvPr/>
        </p:nvPicPr>
        <p:blipFill>
          <a:blip r:embed="rId3">
            <a:extLst>
              <a:ext uri="{28A0092B-C50C-407E-A947-70E740481C1C}">
                <a14:useLocalDpi xmlns:a14="http://schemas.microsoft.com/office/drawing/2010/main" val="0"/>
              </a:ext>
            </a:extLst>
          </a:blip>
          <a:srcRect l="11496" t="7962" r="17033" b="25594"/>
          <a:stretch>
            <a:fillRect/>
          </a:stretch>
        </p:blipFill>
        <p:spPr bwMode="auto">
          <a:xfrm>
            <a:off x="6248402" y="985838"/>
            <a:ext cx="1966913" cy="24384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grpSp>
        <p:nvGrpSpPr>
          <p:cNvPr id="101380" name="Group 4"/>
          <p:cNvGrpSpPr>
            <a:grpSpLocks/>
          </p:cNvGrpSpPr>
          <p:nvPr/>
        </p:nvGrpSpPr>
        <p:grpSpPr bwMode="auto">
          <a:xfrm>
            <a:off x="280990" y="3386142"/>
            <a:ext cx="3094037" cy="3094037"/>
            <a:chOff x="624" y="1872"/>
            <a:chExt cx="1949" cy="1949"/>
          </a:xfrm>
        </p:grpSpPr>
        <p:grpSp>
          <p:nvGrpSpPr>
            <p:cNvPr id="101381" name="Group 5"/>
            <p:cNvGrpSpPr>
              <a:grpSpLocks/>
            </p:cNvGrpSpPr>
            <p:nvPr/>
          </p:nvGrpSpPr>
          <p:grpSpPr bwMode="auto">
            <a:xfrm>
              <a:off x="624" y="1872"/>
              <a:ext cx="1949" cy="1949"/>
              <a:chOff x="3243" y="1616"/>
              <a:chExt cx="1949" cy="1949"/>
            </a:xfrm>
          </p:grpSpPr>
          <p:sp>
            <p:nvSpPr>
              <p:cNvPr id="101382" name="Rectangle 6"/>
              <p:cNvSpPr>
                <a:spLocks noChangeArrowheads="1"/>
              </p:cNvSpPr>
              <p:nvPr/>
            </p:nvSpPr>
            <p:spPr bwMode="auto">
              <a:xfrm>
                <a:off x="3243" y="1616"/>
                <a:ext cx="1949" cy="1949"/>
              </a:xfrm>
              <a:prstGeom prst="rect">
                <a:avLst/>
              </a:prstGeom>
              <a:solidFill>
                <a:srgbClr val="FFFFFF"/>
              </a:solidFill>
              <a:ln w="9525">
                <a:solidFill>
                  <a:srgbClr val="000000"/>
                </a:solidFill>
                <a:miter lim="800000"/>
                <a:headEnd/>
                <a:tailEnd/>
              </a:ln>
            </p:spPr>
            <p:txBody>
              <a:bodyPr/>
              <a:lstStyle/>
              <a:p>
                <a:endParaRPr lang="en-US" sz="1800">
                  <a:solidFill>
                    <a:srgbClr val="000000"/>
                  </a:solidFill>
                  <a:latin typeface="Arial" charset="0"/>
                </a:endParaRPr>
              </a:p>
            </p:txBody>
          </p:sp>
          <p:grpSp>
            <p:nvGrpSpPr>
              <p:cNvPr id="101383" name="Group 7"/>
              <p:cNvGrpSpPr>
                <a:grpSpLocks/>
              </p:cNvGrpSpPr>
              <p:nvPr/>
            </p:nvGrpSpPr>
            <p:grpSpPr bwMode="auto">
              <a:xfrm>
                <a:off x="3330" y="3045"/>
                <a:ext cx="458" cy="459"/>
                <a:chOff x="3330" y="3045"/>
                <a:chExt cx="458" cy="459"/>
              </a:xfrm>
            </p:grpSpPr>
            <p:sp>
              <p:nvSpPr>
                <p:cNvPr id="101384" name="Oval 8"/>
                <p:cNvSpPr>
                  <a:spLocks noChangeArrowheads="1"/>
                </p:cNvSpPr>
                <p:nvPr/>
              </p:nvSpPr>
              <p:spPr bwMode="auto">
                <a:xfrm>
                  <a:off x="3330" y="3045"/>
                  <a:ext cx="458" cy="459"/>
                </a:xfrm>
                <a:prstGeom prst="ellipse">
                  <a:avLst/>
                </a:prstGeom>
                <a:solidFill>
                  <a:srgbClr val="FFFFFF"/>
                </a:solidFill>
                <a:ln w="9525">
                  <a:solidFill>
                    <a:srgbClr val="000000"/>
                  </a:solidFill>
                  <a:round/>
                  <a:headEnd/>
                  <a:tailEnd/>
                </a:ln>
              </p:spPr>
              <p:txBody>
                <a:bodyPr/>
                <a:lstStyle/>
                <a:p>
                  <a:endParaRPr lang="en-US" sz="1800">
                    <a:solidFill>
                      <a:srgbClr val="000000"/>
                    </a:solidFill>
                    <a:latin typeface="Arial" charset="0"/>
                  </a:endParaRPr>
                </a:p>
              </p:txBody>
            </p:sp>
            <p:sp>
              <p:nvSpPr>
                <p:cNvPr id="101385" name="Text Box 9"/>
                <p:cNvSpPr txBox="1">
                  <a:spLocks noChangeArrowheads="1"/>
                </p:cNvSpPr>
                <p:nvPr/>
              </p:nvSpPr>
              <p:spPr bwMode="auto">
                <a:xfrm>
                  <a:off x="3502" y="3196"/>
                  <a:ext cx="120" cy="163"/>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en-GB">
                      <a:solidFill>
                        <a:srgbClr val="000000"/>
                      </a:solidFill>
                      <a:latin typeface="Arial" charset="0"/>
                    </a:rPr>
                    <a:t>D</a:t>
                  </a:r>
                  <a:endParaRPr lang="en-GB" sz="1800">
                    <a:solidFill>
                      <a:srgbClr val="000000"/>
                    </a:solidFill>
                    <a:latin typeface="Arial" charset="0"/>
                  </a:endParaRPr>
                </a:p>
              </p:txBody>
            </p:sp>
          </p:grpSp>
          <p:grpSp>
            <p:nvGrpSpPr>
              <p:cNvPr id="101386" name="Group 10"/>
              <p:cNvGrpSpPr>
                <a:grpSpLocks/>
              </p:cNvGrpSpPr>
              <p:nvPr/>
            </p:nvGrpSpPr>
            <p:grpSpPr bwMode="auto">
              <a:xfrm>
                <a:off x="4647" y="1667"/>
                <a:ext cx="458" cy="459"/>
                <a:chOff x="4647" y="1667"/>
                <a:chExt cx="458" cy="459"/>
              </a:xfrm>
            </p:grpSpPr>
            <p:sp>
              <p:nvSpPr>
                <p:cNvPr id="101387" name="Oval 11"/>
                <p:cNvSpPr>
                  <a:spLocks noChangeArrowheads="1"/>
                </p:cNvSpPr>
                <p:nvPr/>
              </p:nvSpPr>
              <p:spPr bwMode="auto">
                <a:xfrm>
                  <a:off x="4647" y="1667"/>
                  <a:ext cx="458" cy="459"/>
                </a:xfrm>
                <a:prstGeom prst="ellipse">
                  <a:avLst/>
                </a:prstGeom>
                <a:solidFill>
                  <a:srgbClr val="FFFFFF"/>
                </a:solidFill>
                <a:ln w="9525">
                  <a:solidFill>
                    <a:srgbClr val="000000"/>
                  </a:solidFill>
                  <a:round/>
                  <a:headEnd/>
                  <a:tailEnd/>
                </a:ln>
              </p:spPr>
              <p:txBody>
                <a:bodyPr/>
                <a:lstStyle/>
                <a:p>
                  <a:endParaRPr lang="en-US" sz="1800">
                    <a:solidFill>
                      <a:srgbClr val="000000"/>
                    </a:solidFill>
                    <a:latin typeface="Arial" charset="0"/>
                  </a:endParaRPr>
                </a:p>
              </p:txBody>
            </p:sp>
            <p:sp>
              <p:nvSpPr>
                <p:cNvPr id="101388" name="Text Box 12"/>
                <p:cNvSpPr txBox="1">
                  <a:spLocks noChangeArrowheads="1"/>
                </p:cNvSpPr>
                <p:nvPr/>
              </p:nvSpPr>
              <p:spPr bwMode="auto">
                <a:xfrm>
                  <a:off x="4822" y="1829"/>
                  <a:ext cx="103" cy="137"/>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en-GB">
                      <a:solidFill>
                        <a:srgbClr val="000000"/>
                      </a:solidFill>
                      <a:latin typeface="Arial" charset="0"/>
                    </a:rPr>
                    <a:t>B</a:t>
                  </a:r>
                  <a:endParaRPr lang="en-GB" sz="1800">
                    <a:solidFill>
                      <a:srgbClr val="000000"/>
                    </a:solidFill>
                    <a:latin typeface="Arial" charset="0"/>
                  </a:endParaRPr>
                </a:p>
              </p:txBody>
            </p:sp>
            <p:sp>
              <p:nvSpPr>
                <p:cNvPr id="101389" name="Oval 13"/>
                <p:cNvSpPr>
                  <a:spLocks noChangeArrowheads="1"/>
                </p:cNvSpPr>
                <p:nvPr/>
              </p:nvSpPr>
              <p:spPr bwMode="auto">
                <a:xfrm>
                  <a:off x="4653" y="1856"/>
                  <a:ext cx="91" cy="95"/>
                </a:xfrm>
                <a:prstGeom prst="ellipse">
                  <a:avLst/>
                </a:prstGeom>
                <a:solidFill>
                  <a:srgbClr val="333399"/>
                </a:solidFill>
                <a:ln w="9525">
                  <a:solidFill>
                    <a:srgbClr val="333399"/>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sp>
              <p:nvSpPr>
                <p:cNvPr id="101390" name="Oval 14"/>
                <p:cNvSpPr>
                  <a:spLocks noChangeArrowheads="1"/>
                </p:cNvSpPr>
                <p:nvPr/>
              </p:nvSpPr>
              <p:spPr bwMode="auto">
                <a:xfrm>
                  <a:off x="4831" y="2024"/>
                  <a:ext cx="91" cy="94"/>
                </a:xfrm>
                <a:prstGeom prst="ellipse">
                  <a:avLst/>
                </a:prstGeom>
                <a:solidFill>
                  <a:srgbClr val="333399"/>
                </a:solidFill>
                <a:ln w="9525">
                  <a:solidFill>
                    <a:srgbClr val="333399"/>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grpSp>
          <p:grpSp>
            <p:nvGrpSpPr>
              <p:cNvPr id="101391" name="Group 15"/>
              <p:cNvGrpSpPr>
                <a:grpSpLocks/>
              </p:cNvGrpSpPr>
              <p:nvPr/>
            </p:nvGrpSpPr>
            <p:grpSpPr bwMode="auto">
              <a:xfrm>
                <a:off x="4648" y="3045"/>
                <a:ext cx="458" cy="459"/>
                <a:chOff x="4648" y="3045"/>
                <a:chExt cx="458" cy="459"/>
              </a:xfrm>
            </p:grpSpPr>
            <p:sp>
              <p:nvSpPr>
                <p:cNvPr id="101392" name="Oval 16"/>
                <p:cNvSpPr>
                  <a:spLocks noChangeArrowheads="1"/>
                </p:cNvSpPr>
                <p:nvPr/>
              </p:nvSpPr>
              <p:spPr bwMode="auto">
                <a:xfrm>
                  <a:off x="4648" y="3045"/>
                  <a:ext cx="458" cy="459"/>
                </a:xfrm>
                <a:prstGeom prst="ellipse">
                  <a:avLst/>
                </a:prstGeom>
                <a:solidFill>
                  <a:srgbClr val="FFFFFF"/>
                </a:solidFill>
                <a:ln w="9525">
                  <a:solidFill>
                    <a:srgbClr val="000000"/>
                  </a:solidFill>
                  <a:round/>
                  <a:headEnd/>
                  <a:tailEnd/>
                </a:ln>
              </p:spPr>
              <p:txBody>
                <a:bodyPr/>
                <a:lstStyle/>
                <a:p>
                  <a:endParaRPr lang="en-US" sz="1800">
                    <a:solidFill>
                      <a:srgbClr val="000000"/>
                    </a:solidFill>
                    <a:latin typeface="Arial" charset="0"/>
                  </a:endParaRPr>
                </a:p>
              </p:txBody>
            </p:sp>
            <p:sp>
              <p:nvSpPr>
                <p:cNvPr id="101393" name="Text Box 17"/>
                <p:cNvSpPr txBox="1">
                  <a:spLocks noChangeArrowheads="1"/>
                </p:cNvSpPr>
                <p:nvPr/>
              </p:nvSpPr>
              <p:spPr bwMode="auto">
                <a:xfrm>
                  <a:off x="4821" y="3204"/>
                  <a:ext cx="120" cy="146"/>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en-GB">
                      <a:solidFill>
                        <a:srgbClr val="000000"/>
                      </a:solidFill>
                      <a:latin typeface="Arial" charset="0"/>
                    </a:rPr>
                    <a:t>C</a:t>
                  </a:r>
                  <a:endParaRPr lang="en-GB" sz="1800">
                    <a:solidFill>
                      <a:srgbClr val="000000"/>
                    </a:solidFill>
                    <a:latin typeface="Arial" charset="0"/>
                  </a:endParaRPr>
                </a:p>
              </p:txBody>
            </p:sp>
            <p:sp>
              <p:nvSpPr>
                <p:cNvPr id="101394" name="Oval 18"/>
                <p:cNvSpPr>
                  <a:spLocks noChangeArrowheads="1"/>
                </p:cNvSpPr>
                <p:nvPr/>
              </p:nvSpPr>
              <p:spPr bwMode="auto">
                <a:xfrm>
                  <a:off x="4694" y="3125"/>
                  <a:ext cx="91" cy="94"/>
                </a:xfrm>
                <a:prstGeom prst="ellipse">
                  <a:avLst/>
                </a:prstGeom>
                <a:solidFill>
                  <a:srgbClr val="333399"/>
                </a:solidFill>
                <a:ln w="9525">
                  <a:solidFill>
                    <a:srgbClr val="333399"/>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sp>
              <p:nvSpPr>
                <p:cNvPr id="101395" name="Arc 19"/>
                <p:cNvSpPr>
                  <a:spLocks/>
                </p:cNvSpPr>
                <p:nvPr/>
              </p:nvSpPr>
              <p:spPr bwMode="auto">
                <a:xfrm flipH="1">
                  <a:off x="4661" y="3067"/>
                  <a:ext cx="269" cy="209"/>
                </a:xfrm>
                <a:custGeom>
                  <a:avLst/>
                  <a:gdLst>
                    <a:gd name="G0" fmla="+- 6207 0 0"/>
                    <a:gd name="G1" fmla="+- 21600 0 0"/>
                    <a:gd name="G2" fmla="+- 21600 0 0"/>
                    <a:gd name="T0" fmla="*/ 0 w 27807"/>
                    <a:gd name="T1" fmla="*/ 911 h 21600"/>
                    <a:gd name="T2" fmla="*/ 27807 w 27807"/>
                    <a:gd name="T3" fmla="*/ 21600 h 21600"/>
                    <a:gd name="T4" fmla="*/ 6207 w 27807"/>
                    <a:gd name="T5" fmla="*/ 21600 h 21600"/>
                  </a:gdLst>
                  <a:ahLst/>
                  <a:cxnLst>
                    <a:cxn ang="0">
                      <a:pos x="T0" y="T1"/>
                    </a:cxn>
                    <a:cxn ang="0">
                      <a:pos x="T2" y="T3"/>
                    </a:cxn>
                    <a:cxn ang="0">
                      <a:pos x="T4" y="T5"/>
                    </a:cxn>
                  </a:cxnLst>
                  <a:rect l="0" t="0" r="r" b="b"/>
                  <a:pathLst>
                    <a:path w="27807" h="21600" fill="none" extrusionOk="0">
                      <a:moveTo>
                        <a:pt x="0" y="911"/>
                      </a:moveTo>
                      <a:cubicBezTo>
                        <a:pt x="2013" y="306"/>
                        <a:pt x="4104" y="-1"/>
                        <a:pt x="6207" y="-1"/>
                      </a:cubicBezTo>
                      <a:cubicBezTo>
                        <a:pt x="18136" y="-1"/>
                        <a:pt x="27807" y="9670"/>
                        <a:pt x="27807" y="21600"/>
                      </a:cubicBezTo>
                    </a:path>
                    <a:path w="27807" h="21600" stroke="0" extrusionOk="0">
                      <a:moveTo>
                        <a:pt x="0" y="911"/>
                      </a:moveTo>
                      <a:cubicBezTo>
                        <a:pt x="2013" y="306"/>
                        <a:pt x="4104" y="-1"/>
                        <a:pt x="6207" y="-1"/>
                      </a:cubicBezTo>
                      <a:cubicBezTo>
                        <a:pt x="18136" y="-1"/>
                        <a:pt x="27807" y="9670"/>
                        <a:pt x="27807" y="21600"/>
                      </a:cubicBezTo>
                      <a:lnTo>
                        <a:pt x="6207" y="21600"/>
                      </a:lnTo>
                      <a:close/>
                    </a:path>
                  </a:pathLst>
                </a:custGeom>
                <a:noFill/>
                <a:ln w="25400">
                  <a:solidFill>
                    <a:srgbClr val="FF0000"/>
                  </a:solidFill>
                  <a:prstDash val="sysDot"/>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grpSp>
          <p:grpSp>
            <p:nvGrpSpPr>
              <p:cNvPr id="101396" name="Group 20"/>
              <p:cNvGrpSpPr>
                <a:grpSpLocks/>
              </p:cNvGrpSpPr>
              <p:nvPr/>
            </p:nvGrpSpPr>
            <p:grpSpPr bwMode="auto">
              <a:xfrm>
                <a:off x="3329" y="1667"/>
                <a:ext cx="458" cy="459"/>
                <a:chOff x="3329" y="1667"/>
                <a:chExt cx="458" cy="459"/>
              </a:xfrm>
            </p:grpSpPr>
            <p:sp>
              <p:nvSpPr>
                <p:cNvPr id="101397" name="Oval 21"/>
                <p:cNvSpPr>
                  <a:spLocks noChangeArrowheads="1"/>
                </p:cNvSpPr>
                <p:nvPr/>
              </p:nvSpPr>
              <p:spPr bwMode="auto">
                <a:xfrm>
                  <a:off x="3329" y="1667"/>
                  <a:ext cx="458" cy="459"/>
                </a:xfrm>
                <a:prstGeom prst="ellipse">
                  <a:avLst/>
                </a:prstGeom>
                <a:solidFill>
                  <a:srgbClr val="FFFFFF"/>
                </a:solidFill>
                <a:ln w="9525">
                  <a:solidFill>
                    <a:srgbClr val="000000"/>
                  </a:solidFill>
                  <a:round/>
                  <a:headEnd/>
                  <a:tailEnd/>
                </a:ln>
              </p:spPr>
              <p:txBody>
                <a:bodyPr/>
                <a:lstStyle/>
                <a:p>
                  <a:endParaRPr lang="en-US" sz="1800">
                    <a:solidFill>
                      <a:srgbClr val="000000"/>
                    </a:solidFill>
                    <a:latin typeface="Arial" charset="0"/>
                  </a:endParaRPr>
                </a:p>
              </p:txBody>
            </p:sp>
            <p:grpSp>
              <p:nvGrpSpPr>
                <p:cNvPr id="101398" name="Group 22"/>
                <p:cNvGrpSpPr>
                  <a:grpSpLocks/>
                </p:cNvGrpSpPr>
                <p:nvPr/>
              </p:nvGrpSpPr>
              <p:grpSpPr bwMode="auto">
                <a:xfrm>
                  <a:off x="3510" y="1821"/>
                  <a:ext cx="264" cy="283"/>
                  <a:chOff x="3510" y="1821"/>
                  <a:chExt cx="264" cy="283"/>
                </a:xfrm>
              </p:grpSpPr>
              <p:sp>
                <p:nvSpPr>
                  <p:cNvPr id="101399" name="Text Box 23"/>
                  <p:cNvSpPr txBox="1">
                    <a:spLocks noChangeArrowheads="1"/>
                  </p:cNvSpPr>
                  <p:nvPr/>
                </p:nvSpPr>
                <p:spPr bwMode="auto">
                  <a:xfrm>
                    <a:off x="3510" y="1829"/>
                    <a:ext cx="99" cy="137"/>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r>
                      <a:rPr lang="en-GB">
                        <a:solidFill>
                          <a:srgbClr val="000000"/>
                        </a:solidFill>
                        <a:latin typeface="Arial" charset="0"/>
                      </a:rPr>
                      <a:t>A</a:t>
                    </a:r>
                    <a:endParaRPr lang="en-GB" sz="1800">
                      <a:solidFill>
                        <a:srgbClr val="000000"/>
                      </a:solidFill>
                      <a:latin typeface="Arial" charset="0"/>
                    </a:endParaRPr>
                  </a:p>
                </p:txBody>
              </p:sp>
              <p:sp>
                <p:nvSpPr>
                  <p:cNvPr id="101400" name="Oval 24"/>
                  <p:cNvSpPr>
                    <a:spLocks noChangeArrowheads="1"/>
                  </p:cNvSpPr>
                  <p:nvPr/>
                </p:nvSpPr>
                <p:spPr bwMode="auto">
                  <a:xfrm>
                    <a:off x="3624" y="1984"/>
                    <a:ext cx="91" cy="94"/>
                  </a:xfrm>
                  <a:prstGeom prst="ellipse">
                    <a:avLst/>
                  </a:prstGeom>
                  <a:solidFill>
                    <a:srgbClr val="333399"/>
                  </a:solidFill>
                  <a:ln w="9525">
                    <a:solidFill>
                      <a:srgbClr val="333399"/>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sp>
                <p:nvSpPr>
                  <p:cNvPr id="101401" name="Arc 25"/>
                  <p:cNvSpPr>
                    <a:spLocks/>
                  </p:cNvSpPr>
                  <p:nvPr/>
                </p:nvSpPr>
                <p:spPr bwMode="auto">
                  <a:xfrm rot="10800000" flipH="1">
                    <a:off x="3565" y="1821"/>
                    <a:ext cx="209" cy="283"/>
                  </a:xfrm>
                  <a:custGeom>
                    <a:avLst/>
                    <a:gdLst>
                      <a:gd name="G0" fmla="+- 0 0 0"/>
                      <a:gd name="G1" fmla="+- 21600 0 0"/>
                      <a:gd name="G2" fmla="+- 21600 0 0"/>
                      <a:gd name="T0" fmla="*/ 0 w 21600"/>
                      <a:gd name="T1" fmla="*/ 0 h 29274"/>
                      <a:gd name="T2" fmla="*/ 20191 w 21600"/>
                      <a:gd name="T3" fmla="*/ 29274 h 29274"/>
                      <a:gd name="T4" fmla="*/ 0 w 21600"/>
                      <a:gd name="T5" fmla="*/ 21600 h 29274"/>
                    </a:gdLst>
                    <a:ahLst/>
                    <a:cxnLst>
                      <a:cxn ang="0">
                        <a:pos x="T0" y="T1"/>
                      </a:cxn>
                      <a:cxn ang="0">
                        <a:pos x="T2" y="T3"/>
                      </a:cxn>
                      <a:cxn ang="0">
                        <a:pos x="T4" y="T5"/>
                      </a:cxn>
                    </a:cxnLst>
                    <a:rect l="0" t="0" r="r" b="b"/>
                    <a:pathLst>
                      <a:path w="21600" h="29274" fill="none" extrusionOk="0">
                        <a:moveTo>
                          <a:pt x="0" y="-1"/>
                        </a:moveTo>
                        <a:cubicBezTo>
                          <a:pt x="11929" y="0"/>
                          <a:pt x="21600" y="9670"/>
                          <a:pt x="21600" y="21600"/>
                        </a:cubicBezTo>
                        <a:cubicBezTo>
                          <a:pt x="21600" y="24222"/>
                          <a:pt x="21122" y="26822"/>
                          <a:pt x="20190" y="29273"/>
                        </a:cubicBezTo>
                      </a:path>
                      <a:path w="21600" h="29274" stroke="0" extrusionOk="0">
                        <a:moveTo>
                          <a:pt x="0" y="-1"/>
                        </a:moveTo>
                        <a:cubicBezTo>
                          <a:pt x="11929" y="0"/>
                          <a:pt x="21600" y="9670"/>
                          <a:pt x="21600" y="21600"/>
                        </a:cubicBezTo>
                        <a:cubicBezTo>
                          <a:pt x="21600" y="24222"/>
                          <a:pt x="21122" y="26822"/>
                          <a:pt x="20190" y="29273"/>
                        </a:cubicBezTo>
                        <a:lnTo>
                          <a:pt x="0" y="21600"/>
                        </a:lnTo>
                        <a:close/>
                      </a:path>
                    </a:pathLst>
                  </a:custGeom>
                  <a:noFill/>
                  <a:ln w="25400">
                    <a:solidFill>
                      <a:srgbClr val="FF0000"/>
                    </a:solidFill>
                    <a:prstDash val="sysDot"/>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grpSp>
          </p:grpSp>
        </p:grpSp>
        <p:sp>
          <p:nvSpPr>
            <p:cNvPr id="101402" name="AutoShape 26"/>
            <p:cNvSpPr>
              <a:spLocks noChangeArrowheads="1"/>
            </p:cNvSpPr>
            <p:nvPr/>
          </p:nvSpPr>
          <p:spPr bwMode="auto">
            <a:xfrm flipH="1">
              <a:off x="1488" y="2112"/>
              <a:ext cx="480" cy="96"/>
            </a:xfrm>
            <a:prstGeom prst="rightArrow">
              <a:avLst>
                <a:gd name="adj1" fmla="val 50000"/>
                <a:gd name="adj2" fmla="val 125000"/>
              </a:avLst>
            </a:prstGeom>
            <a:solidFill>
              <a:srgbClr val="6BAFD5"/>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101403" name="AutoShape 27"/>
            <p:cNvSpPr>
              <a:spLocks noChangeArrowheads="1"/>
            </p:cNvSpPr>
            <p:nvPr/>
          </p:nvSpPr>
          <p:spPr bwMode="auto">
            <a:xfrm rot="5400000">
              <a:off x="2016" y="2640"/>
              <a:ext cx="480" cy="96"/>
            </a:xfrm>
            <a:prstGeom prst="rightArrow">
              <a:avLst>
                <a:gd name="adj1" fmla="val 50000"/>
                <a:gd name="adj2" fmla="val 125000"/>
              </a:avLst>
            </a:prstGeom>
            <a:solidFill>
              <a:srgbClr val="6BAFD5"/>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101404" name="AutoShape 28"/>
            <p:cNvSpPr>
              <a:spLocks noChangeArrowheads="1"/>
            </p:cNvSpPr>
            <p:nvPr/>
          </p:nvSpPr>
          <p:spPr bwMode="auto">
            <a:xfrm rot="2575045">
              <a:off x="1056" y="2464"/>
              <a:ext cx="480" cy="96"/>
            </a:xfrm>
            <a:prstGeom prst="rightArrow">
              <a:avLst>
                <a:gd name="adj1" fmla="val 50000"/>
                <a:gd name="adj2" fmla="val 125000"/>
              </a:avLst>
            </a:prstGeom>
            <a:solidFill>
              <a:srgbClr val="6BAFD5"/>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101405" name="AutoShape 29"/>
            <p:cNvSpPr>
              <a:spLocks noChangeArrowheads="1"/>
            </p:cNvSpPr>
            <p:nvPr/>
          </p:nvSpPr>
          <p:spPr bwMode="auto">
            <a:xfrm rot="-8057369">
              <a:off x="1640" y="3152"/>
              <a:ext cx="480" cy="96"/>
            </a:xfrm>
            <a:prstGeom prst="rightArrow">
              <a:avLst>
                <a:gd name="adj1" fmla="val 50000"/>
                <a:gd name="adj2" fmla="val 125000"/>
              </a:avLst>
            </a:prstGeom>
            <a:solidFill>
              <a:srgbClr val="6BAFD5"/>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grpSp>
      <p:sp>
        <p:nvSpPr>
          <p:cNvPr id="101406" name="Rectangle 30"/>
          <p:cNvSpPr>
            <a:spLocks noChangeArrowheads="1"/>
          </p:cNvSpPr>
          <p:nvPr/>
        </p:nvSpPr>
        <p:spPr bwMode="auto">
          <a:xfrm>
            <a:off x="228600" y="1276350"/>
            <a:ext cx="5486400" cy="180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101600" indent="-101600" eaLnBrk="0" hangingPunct="0">
              <a:buFontTx/>
              <a:buChar char="•"/>
            </a:pPr>
            <a:r>
              <a:rPr lang="en-GB" sz="1600" b="1">
                <a:solidFill>
                  <a:srgbClr val="19198E"/>
                </a:solidFill>
                <a:latin typeface="Arial" charset="0"/>
                <a:cs typeface="ＭＳ Ｐゴシック" charset="0"/>
              </a:rPr>
              <a:t>Setup realized by the ANTARES collaboration </a:t>
            </a:r>
          </a:p>
          <a:p>
            <a:pPr marL="101600" indent="-101600" eaLnBrk="0" hangingPunct="0">
              <a:buFontTx/>
              <a:buChar char="•"/>
            </a:pPr>
            <a:r>
              <a:rPr lang="en-GB" sz="1600" b="1">
                <a:solidFill>
                  <a:srgbClr val="19198E"/>
                </a:solidFill>
                <a:latin typeface="Arial" charset="0"/>
                <a:cs typeface="ＭＳ Ｐゴシック" charset="0"/>
              </a:rPr>
              <a:t>Four glass spheres with blue LED emitters and 28 PIN diodes</a:t>
            </a:r>
          </a:p>
          <a:p>
            <a:pPr marL="101600" indent="-101600" eaLnBrk="0" hangingPunct="0">
              <a:buFontTx/>
              <a:buChar char="•"/>
            </a:pPr>
            <a:r>
              <a:rPr lang="en-GB" sz="1600" b="1">
                <a:solidFill>
                  <a:srgbClr val="19198E"/>
                </a:solidFill>
                <a:latin typeface="Arial" charset="0"/>
                <a:cs typeface="ＭＳ Ｐゴシック" charset="0"/>
              </a:rPr>
              <a:t>Allows measurement at different polar angles of the transparency loss due the bio-film growth </a:t>
            </a:r>
          </a:p>
          <a:p>
            <a:pPr marL="101600" indent="-101600" eaLnBrk="0" hangingPunct="0">
              <a:buFontTx/>
              <a:buChar char="•"/>
            </a:pPr>
            <a:r>
              <a:rPr lang="en-GB" sz="1600" b="1">
                <a:solidFill>
                  <a:srgbClr val="19198E"/>
                </a:solidFill>
                <a:latin typeface="Arial" charset="0"/>
                <a:cs typeface="ＭＳ Ｐゴシック" charset="0"/>
              </a:rPr>
              <a:t>Immersed at the Capo Passero site for 18 months (April 2003 - October 2004)</a:t>
            </a:r>
            <a:endParaRPr lang="it-IT" sz="1600" b="1">
              <a:solidFill>
                <a:srgbClr val="19198E"/>
              </a:solidFill>
              <a:latin typeface="Arial" charset="0"/>
              <a:cs typeface="ＭＳ Ｐゴシック" charset="0"/>
            </a:endParaRPr>
          </a:p>
        </p:txBody>
      </p:sp>
      <p:grpSp>
        <p:nvGrpSpPr>
          <p:cNvPr id="101407" name="Group 31"/>
          <p:cNvGrpSpPr>
            <a:grpSpLocks/>
          </p:cNvGrpSpPr>
          <p:nvPr/>
        </p:nvGrpSpPr>
        <p:grpSpPr bwMode="auto">
          <a:xfrm>
            <a:off x="3416300" y="3529013"/>
            <a:ext cx="3662363" cy="3048000"/>
            <a:chOff x="3165" y="2160"/>
            <a:chExt cx="2307" cy="1920"/>
          </a:xfrm>
        </p:grpSpPr>
        <p:pic>
          <p:nvPicPr>
            <p:cNvPr id="101408"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5" y="2225"/>
              <a:ext cx="2307" cy="18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101409" name="Rectangle 33"/>
            <p:cNvSpPr>
              <a:spLocks noChangeArrowheads="1"/>
            </p:cNvSpPr>
            <p:nvPr/>
          </p:nvSpPr>
          <p:spPr bwMode="auto">
            <a:xfrm>
              <a:off x="3648" y="3072"/>
              <a:ext cx="1152"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GB" sz="1600" i="1">
                  <a:solidFill>
                    <a:srgbClr val="4F4F4F"/>
                  </a:solidFill>
                  <a:latin typeface="Arial" charset="0"/>
                  <a:cs typeface="ＭＳ Ｐゴシック" charset="0"/>
                </a:rPr>
                <a:t>Transparency after 1 year</a:t>
              </a:r>
              <a:endParaRPr lang="it-IT" sz="1600" i="1">
                <a:solidFill>
                  <a:srgbClr val="4F4F4F"/>
                </a:solidFill>
                <a:latin typeface="Arial" charset="0"/>
                <a:cs typeface="ＭＳ Ｐゴシック" charset="0"/>
              </a:endParaRPr>
            </a:p>
          </p:txBody>
        </p:sp>
        <p:sp>
          <p:nvSpPr>
            <p:cNvPr id="101410" name="AutoShape 34"/>
            <p:cNvSpPr>
              <a:spLocks noChangeArrowheads="1"/>
            </p:cNvSpPr>
            <p:nvPr/>
          </p:nvSpPr>
          <p:spPr bwMode="auto">
            <a:xfrm>
              <a:off x="5208" y="2160"/>
              <a:ext cx="144" cy="240"/>
            </a:xfrm>
            <a:prstGeom prst="upArrow">
              <a:avLst>
                <a:gd name="adj1" fmla="val 50000"/>
                <a:gd name="adj2" fmla="val 41667"/>
              </a:avLst>
            </a:prstGeom>
            <a:solidFill>
              <a:srgbClr val="0033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101411" name="AutoShape 35"/>
            <p:cNvSpPr>
              <a:spLocks noChangeArrowheads="1"/>
            </p:cNvSpPr>
            <p:nvPr/>
          </p:nvSpPr>
          <p:spPr bwMode="auto">
            <a:xfrm rot="10800000">
              <a:off x="3576" y="2160"/>
              <a:ext cx="144" cy="240"/>
            </a:xfrm>
            <a:prstGeom prst="upArrow">
              <a:avLst>
                <a:gd name="adj1" fmla="val 50000"/>
                <a:gd name="adj2" fmla="val 41667"/>
              </a:avLst>
            </a:prstGeom>
            <a:solidFill>
              <a:srgbClr val="0033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101412" name="AutoShape 36"/>
            <p:cNvSpPr>
              <a:spLocks noChangeArrowheads="1"/>
            </p:cNvSpPr>
            <p:nvPr/>
          </p:nvSpPr>
          <p:spPr bwMode="auto">
            <a:xfrm rot="5400000">
              <a:off x="4416" y="2112"/>
              <a:ext cx="144" cy="240"/>
            </a:xfrm>
            <a:prstGeom prst="upArrow">
              <a:avLst>
                <a:gd name="adj1" fmla="val 50000"/>
                <a:gd name="adj2" fmla="val 41667"/>
              </a:avLst>
            </a:prstGeom>
            <a:solidFill>
              <a:srgbClr val="0033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grpSp>
      <p:grpSp>
        <p:nvGrpSpPr>
          <p:cNvPr id="101413" name="Group 37"/>
          <p:cNvGrpSpPr>
            <a:grpSpLocks/>
          </p:cNvGrpSpPr>
          <p:nvPr/>
        </p:nvGrpSpPr>
        <p:grpSpPr bwMode="auto">
          <a:xfrm>
            <a:off x="7265986" y="3817939"/>
            <a:ext cx="1851024" cy="2112962"/>
            <a:chOff x="2194" y="2431"/>
            <a:chExt cx="1166" cy="1331"/>
          </a:xfrm>
        </p:grpSpPr>
        <p:sp>
          <p:nvSpPr>
            <p:cNvPr id="101414" name="Oval 38"/>
            <p:cNvSpPr>
              <a:spLocks noChangeArrowheads="1"/>
            </p:cNvSpPr>
            <p:nvPr/>
          </p:nvSpPr>
          <p:spPr bwMode="auto">
            <a:xfrm>
              <a:off x="2258" y="2669"/>
              <a:ext cx="907" cy="907"/>
            </a:xfrm>
            <a:prstGeom prst="ellipse">
              <a:avLst/>
            </a:prstGeom>
            <a:noFill/>
            <a:ln w="9525">
              <a:solidFill>
                <a:schemeClr val="tx1"/>
              </a:solidFill>
              <a:round/>
              <a:headEnd/>
              <a:tailEnd/>
            </a:ln>
            <a:extLst>
              <a:ext uri="{909E8E84-426E-40dd-AFC4-6F175D3DCCD1}">
                <a14:hiddenFill xmlns="" xmlns:a14="http://schemas.microsoft.com/office/drawing/2010/main">
                  <a:solidFill>
                    <a:schemeClr val="accent1"/>
                  </a:solidFill>
                </a14:hiddenFill>
              </a:ext>
            </a:extLst>
          </p:spPr>
          <p:txBody>
            <a:bodyPr wrap="none" anchor="ctr"/>
            <a:lstStyle/>
            <a:p>
              <a:endParaRPr lang="en-US" sz="1800">
                <a:solidFill>
                  <a:srgbClr val="000000"/>
                </a:solidFill>
                <a:latin typeface="Arial" charset="0"/>
              </a:endParaRPr>
            </a:p>
          </p:txBody>
        </p:sp>
        <p:sp>
          <p:nvSpPr>
            <p:cNvPr id="101415" name="Line 39"/>
            <p:cNvSpPr>
              <a:spLocks noChangeShapeType="1"/>
            </p:cNvSpPr>
            <p:nvPr/>
          </p:nvSpPr>
          <p:spPr bwMode="auto">
            <a:xfrm flipV="1">
              <a:off x="2711" y="2431"/>
              <a:ext cx="0" cy="132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800">
                <a:solidFill>
                  <a:srgbClr val="000000"/>
                </a:solidFill>
                <a:latin typeface="Arial" charset="0"/>
              </a:endParaRPr>
            </a:p>
          </p:txBody>
        </p:sp>
        <p:sp>
          <p:nvSpPr>
            <p:cNvPr id="101416" name="Line 40"/>
            <p:cNvSpPr>
              <a:spLocks noChangeShapeType="1"/>
            </p:cNvSpPr>
            <p:nvPr/>
          </p:nvSpPr>
          <p:spPr bwMode="auto">
            <a:xfrm rot="5400000" flipV="1">
              <a:off x="2740" y="2578"/>
              <a:ext cx="0" cy="109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800">
                <a:solidFill>
                  <a:srgbClr val="000000"/>
                </a:solidFill>
                <a:latin typeface="Arial" charset="0"/>
              </a:endParaRPr>
            </a:p>
          </p:txBody>
        </p:sp>
        <p:sp>
          <p:nvSpPr>
            <p:cNvPr id="101417" name="Line 41"/>
            <p:cNvSpPr>
              <a:spLocks noChangeShapeType="1"/>
            </p:cNvSpPr>
            <p:nvPr/>
          </p:nvSpPr>
          <p:spPr bwMode="auto">
            <a:xfrm flipV="1">
              <a:off x="2720" y="2438"/>
              <a:ext cx="414" cy="677"/>
            </a:xfrm>
            <a:prstGeom prst="line">
              <a:avLst/>
            </a:prstGeom>
            <a:noFill/>
            <a:ln w="9525">
              <a:solidFill>
                <a:srgbClr val="F40E08"/>
              </a:solidFill>
              <a:round/>
              <a:headEnd/>
              <a:tailEnd/>
            </a:ln>
            <a:extLst>
              <a:ext uri="{909E8E84-426E-40dd-AFC4-6F175D3DCCD1}">
                <a14:hiddenFill xmlns="" xmlns:a14="http://schemas.microsoft.com/office/drawing/2010/main">
                  <a:noFill/>
                </a14:hiddenFill>
              </a:ext>
            </a:extLst>
          </p:spPr>
          <p:txBody>
            <a:bodyPr wrap="none" anchor="ctr"/>
            <a:lstStyle/>
            <a:p>
              <a:endParaRPr lang="en-US" sz="1800">
                <a:solidFill>
                  <a:srgbClr val="000000"/>
                </a:solidFill>
                <a:latin typeface="Arial" charset="0"/>
              </a:endParaRPr>
            </a:p>
          </p:txBody>
        </p:sp>
        <p:sp>
          <p:nvSpPr>
            <p:cNvPr id="101418" name="Arc 42"/>
            <p:cNvSpPr>
              <a:spLocks/>
            </p:cNvSpPr>
            <p:nvPr/>
          </p:nvSpPr>
          <p:spPr bwMode="auto">
            <a:xfrm>
              <a:off x="2844" y="2971"/>
              <a:ext cx="77" cy="14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F40E08"/>
              </a:solidFill>
              <a:round/>
              <a:headEnd type="arrow" w="med" len="med"/>
              <a:tailEnd/>
            </a:ln>
            <a:extLst>
              <a:ext uri="{909E8E84-426E-40dd-AFC4-6F175D3DCCD1}">
                <a14:hiddenFill xmlns="" xmlns:a14="http://schemas.microsoft.com/office/drawing/2010/main">
                  <a:solidFill>
                    <a:schemeClr val="accent1"/>
                  </a:solidFill>
                </a14:hiddenFill>
              </a:ext>
            </a:extLst>
          </p:spPr>
          <p:txBody>
            <a:bodyPr wrap="none" anchor="ctr"/>
            <a:lstStyle/>
            <a:p>
              <a:endParaRPr lang="en-US" sz="1800">
                <a:solidFill>
                  <a:srgbClr val="000000"/>
                </a:solidFill>
                <a:latin typeface="Arial" charset="0"/>
              </a:endParaRPr>
            </a:p>
          </p:txBody>
        </p:sp>
        <p:sp>
          <p:nvSpPr>
            <p:cNvPr id="101419" name="Text Box 43"/>
            <p:cNvSpPr txBox="1">
              <a:spLocks noChangeArrowheads="1"/>
            </p:cNvSpPr>
            <p:nvPr/>
          </p:nvSpPr>
          <p:spPr bwMode="auto">
            <a:xfrm>
              <a:off x="2906" y="2857"/>
              <a:ext cx="217" cy="29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eaLnBrk="0" hangingPunct="0"/>
              <a:r>
                <a:rPr lang="en-GB" sz="2400">
                  <a:solidFill>
                    <a:srgbClr val="F40E08"/>
                  </a:solidFill>
                  <a:latin typeface="Arial" charset="0"/>
                  <a:cs typeface="ＭＳ Ｐゴシック" charset="0"/>
                  <a:sym typeface="Symbol" charset="0"/>
                </a:rPr>
                <a:t></a:t>
              </a:r>
              <a:endParaRPr lang="en-GB" sz="2400">
                <a:solidFill>
                  <a:srgbClr val="F40E08"/>
                </a:solidFill>
                <a:latin typeface="Arial" charset="0"/>
                <a:cs typeface="ＭＳ Ｐゴシック" charset="0"/>
              </a:endParaRPr>
            </a:p>
          </p:txBody>
        </p:sp>
        <p:sp>
          <p:nvSpPr>
            <p:cNvPr id="101420" name="Text Box 44"/>
            <p:cNvSpPr txBox="1">
              <a:spLocks noChangeArrowheads="1"/>
            </p:cNvSpPr>
            <p:nvPr/>
          </p:nvSpPr>
          <p:spPr bwMode="auto">
            <a:xfrm>
              <a:off x="2685" y="3568"/>
              <a:ext cx="325" cy="19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eaLnBrk="0" hangingPunct="0"/>
              <a:r>
                <a:rPr lang="en-GB" sz="1400">
                  <a:solidFill>
                    <a:srgbClr val="F40E08"/>
                  </a:solidFill>
                  <a:latin typeface="Arial" charset="0"/>
                  <a:cs typeface="ＭＳ Ｐゴシック" charset="0"/>
                  <a:sym typeface="Symbol" charset="0"/>
                </a:rPr>
                <a:t>-90°</a:t>
              </a:r>
              <a:endParaRPr lang="en-GB" sz="1400">
                <a:solidFill>
                  <a:srgbClr val="F40E08"/>
                </a:solidFill>
                <a:latin typeface="Arial" charset="0"/>
                <a:cs typeface="ＭＳ Ｐゴシック" charset="0"/>
              </a:endParaRPr>
            </a:p>
          </p:txBody>
        </p:sp>
        <p:sp>
          <p:nvSpPr>
            <p:cNvPr id="101421" name="Text Box 45"/>
            <p:cNvSpPr txBox="1">
              <a:spLocks noChangeArrowheads="1"/>
            </p:cNvSpPr>
            <p:nvPr/>
          </p:nvSpPr>
          <p:spPr bwMode="auto">
            <a:xfrm>
              <a:off x="3136" y="2957"/>
              <a:ext cx="224" cy="19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eaLnBrk="0" hangingPunct="0"/>
              <a:r>
                <a:rPr lang="en-GB" sz="1400">
                  <a:solidFill>
                    <a:srgbClr val="F40E08"/>
                  </a:solidFill>
                  <a:latin typeface="Arial" charset="0"/>
                  <a:cs typeface="ＭＳ Ｐゴシック" charset="0"/>
                  <a:sym typeface="Symbol" charset="0"/>
                </a:rPr>
                <a:t>0°</a:t>
              </a:r>
              <a:endParaRPr lang="en-GB" sz="1400">
                <a:solidFill>
                  <a:srgbClr val="F40E08"/>
                </a:solidFill>
                <a:latin typeface="Arial" charset="0"/>
                <a:cs typeface="ＭＳ Ｐゴシック" charset="0"/>
              </a:endParaRPr>
            </a:p>
          </p:txBody>
        </p:sp>
        <p:sp>
          <p:nvSpPr>
            <p:cNvPr id="101422" name="Text Box 46"/>
            <p:cNvSpPr txBox="1">
              <a:spLocks noChangeArrowheads="1"/>
            </p:cNvSpPr>
            <p:nvPr/>
          </p:nvSpPr>
          <p:spPr bwMode="auto">
            <a:xfrm>
              <a:off x="2671" y="2513"/>
              <a:ext cx="353" cy="19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eaLnBrk="0" hangingPunct="0"/>
              <a:r>
                <a:rPr lang="en-GB" sz="1400">
                  <a:solidFill>
                    <a:srgbClr val="F40E08"/>
                  </a:solidFill>
                  <a:latin typeface="Arial" charset="0"/>
                  <a:cs typeface="ＭＳ Ｐゴシック" charset="0"/>
                  <a:sym typeface="Symbol" charset="0"/>
                </a:rPr>
                <a:t>+90°</a:t>
              </a:r>
              <a:endParaRPr lang="en-GB" sz="1400">
                <a:solidFill>
                  <a:srgbClr val="F40E08"/>
                </a:solidFill>
                <a:latin typeface="Arial" charset="0"/>
                <a:cs typeface="ＭＳ Ｐゴシック" charset="0"/>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Date Placeholder 2"/>
          <p:cNvSpPr>
            <a:spLocks noGrp="1"/>
          </p:cNvSpPr>
          <p:nvPr>
            <p:ph type="dt" sz="half" idx="10"/>
          </p:nvPr>
        </p:nvSpPr>
        <p:spPr/>
        <p:txBody>
          <a:bodyPr anchor="ctr"/>
          <a:lstStyle/>
          <a:p>
            <a:r>
              <a:rPr lang="it-IT"/>
              <a:t>Antonio Capone</a:t>
            </a:r>
            <a:endParaRPr/>
          </a:p>
        </p:txBody>
      </p:sp>
      <p:sp>
        <p:nvSpPr>
          <p:cNvPr id="48" name="Footer Placeholder 3"/>
          <p:cNvSpPr>
            <a:spLocks noGrp="1"/>
          </p:cNvSpPr>
          <p:nvPr>
            <p:ph type="ftr" sz="quarter" idx="11"/>
          </p:nvPr>
        </p:nvSpPr>
        <p:spPr/>
        <p:txBody>
          <a:bodyPr anchor="ctr"/>
          <a:lstStyle/>
          <a:p>
            <a:r>
              <a:rPr lang="en-US"/>
              <a:t>CENA-2026, 1st China-Europe Neutrino Astronomy summer school - Chengdu 14-23/09/2026</a:t>
            </a:r>
            <a:endParaRPr/>
          </a:p>
        </p:txBody>
      </p:sp>
      <p:sp>
        <p:nvSpPr>
          <p:cNvPr id="49" name="Slide Number Placeholder 4"/>
          <p:cNvSpPr>
            <a:spLocks noGrp="1"/>
          </p:cNvSpPr>
          <p:nvPr>
            <p:ph type="sldNum" sz="quarter" idx="12"/>
          </p:nvPr>
        </p:nvSpPr>
        <p:spPr/>
        <p:txBody>
          <a:bodyPr anchor="ctr"/>
          <a:lstStyle/>
          <a:p>
            <a:pPr algn="r"/>
            <a:fld id="{6E264E43-8385-C04A-831C-5A5E0EE4775A}" type="slidenum">
              <a:rPr/>
              <a:pPr algn="r"/>
              <a:t>61</a:t>
            </a:fld>
            <a:endParaRPr/>
          </a:p>
        </p:txBody>
      </p:sp>
      <p:sp>
        <p:nvSpPr>
          <p:cNvPr id="101378" name="Rectangle 2"/>
          <p:cNvSpPr>
            <a:spLocks noGrp="1" noChangeArrowheads="1"/>
          </p:cNvSpPr>
          <p:nvPr>
            <p:ph type="title"/>
          </p:nvPr>
        </p:nvSpPr>
        <p:spPr>
          <a:xfrm>
            <a:off x="0" y="111129"/>
            <a:ext cx="9117010" cy="777875"/>
          </a:xfrm>
          <a:noFill/>
        </p:spPr>
        <p:txBody>
          <a:bodyPr/>
          <a:lstStyle/>
          <a:p>
            <a:r>
              <a:rPr lang="en-GB" sz="3000" dirty="0"/>
              <a:t>Effect of </a:t>
            </a:r>
            <a:r>
              <a:rPr lang="en-GB" sz="3000" dirty="0" err="1"/>
              <a:t>biofouling</a:t>
            </a:r>
            <a:r>
              <a:rPr lang="en-GB" sz="3000" dirty="0"/>
              <a:t> on optical module transparency in ANTARES site</a:t>
            </a:r>
          </a:p>
        </p:txBody>
      </p:sp>
      <p:pic>
        <p:nvPicPr>
          <p:cNvPr id="101379" name="Picture 3" descr="Loading (Test2)"/>
          <p:cNvPicPr>
            <a:picLocks noChangeAspect="1" noChangeArrowheads="1"/>
          </p:cNvPicPr>
          <p:nvPr/>
        </p:nvPicPr>
        <p:blipFill>
          <a:blip r:embed="rId3">
            <a:extLst>
              <a:ext uri="{28A0092B-C50C-407E-A947-70E740481C1C}">
                <a14:useLocalDpi xmlns:a14="http://schemas.microsoft.com/office/drawing/2010/main" val="0"/>
              </a:ext>
            </a:extLst>
          </a:blip>
          <a:srcRect l="11496" t="7962" r="17033" b="25594"/>
          <a:stretch>
            <a:fillRect/>
          </a:stretch>
        </p:blipFill>
        <p:spPr bwMode="auto">
          <a:xfrm>
            <a:off x="280990" y="3910014"/>
            <a:ext cx="1966913" cy="24384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grpSp>
        <p:nvGrpSpPr>
          <p:cNvPr id="101380" name="Group 4"/>
          <p:cNvGrpSpPr>
            <a:grpSpLocks/>
          </p:cNvGrpSpPr>
          <p:nvPr/>
        </p:nvGrpSpPr>
        <p:grpSpPr bwMode="auto">
          <a:xfrm>
            <a:off x="280990" y="630242"/>
            <a:ext cx="3094037" cy="3094037"/>
            <a:chOff x="624" y="1872"/>
            <a:chExt cx="1949" cy="1949"/>
          </a:xfrm>
        </p:grpSpPr>
        <p:grpSp>
          <p:nvGrpSpPr>
            <p:cNvPr id="101381" name="Group 5"/>
            <p:cNvGrpSpPr>
              <a:grpSpLocks/>
            </p:cNvGrpSpPr>
            <p:nvPr/>
          </p:nvGrpSpPr>
          <p:grpSpPr bwMode="auto">
            <a:xfrm>
              <a:off x="624" y="1872"/>
              <a:ext cx="1949" cy="1949"/>
              <a:chOff x="3243" y="1616"/>
              <a:chExt cx="1949" cy="1949"/>
            </a:xfrm>
          </p:grpSpPr>
          <p:sp>
            <p:nvSpPr>
              <p:cNvPr id="101382" name="Rectangle 6"/>
              <p:cNvSpPr>
                <a:spLocks noChangeArrowheads="1"/>
              </p:cNvSpPr>
              <p:nvPr/>
            </p:nvSpPr>
            <p:spPr bwMode="auto">
              <a:xfrm>
                <a:off x="3243" y="1616"/>
                <a:ext cx="1949" cy="1949"/>
              </a:xfrm>
              <a:prstGeom prst="rect">
                <a:avLst/>
              </a:prstGeom>
              <a:solidFill>
                <a:srgbClr val="FFFFFF"/>
              </a:solidFill>
              <a:ln w="9525">
                <a:solidFill>
                  <a:srgbClr val="000000"/>
                </a:solidFill>
                <a:miter lim="800000"/>
                <a:headEnd/>
                <a:tailEnd/>
              </a:ln>
            </p:spPr>
            <p:txBody>
              <a:bodyPr/>
              <a:lstStyle/>
              <a:p>
                <a:endParaRPr lang="en-US" sz="1800">
                  <a:solidFill>
                    <a:srgbClr val="000000"/>
                  </a:solidFill>
                  <a:latin typeface="Arial" charset="0"/>
                </a:endParaRPr>
              </a:p>
            </p:txBody>
          </p:sp>
          <p:grpSp>
            <p:nvGrpSpPr>
              <p:cNvPr id="101383" name="Group 7"/>
              <p:cNvGrpSpPr>
                <a:grpSpLocks/>
              </p:cNvGrpSpPr>
              <p:nvPr/>
            </p:nvGrpSpPr>
            <p:grpSpPr bwMode="auto">
              <a:xfrm>
                <a:off x="3330" y="3045"/>
                <a:ext cx="458" cy="459"/>
                <a:chOff x="3330" y="3045"/>
                <a:chExt cx="458" cy="459"/>
              </a:xfrm>
            </p:grpSpPr>
            <p:sp>
              <p:nvSpPr>
                <p:cNvPr id="101384" name="Oval 8"/>
                <p:cNvSpPr>
                  <a:spLocks noChangeArrowheads="1"/>
                </p:cNvSpPr>
                <p:nvPr/>
              </p:nvSpPr>
              <p:spPr bwMode="auto">
                <a:xfrm>
                  <a:off x="3330" y="3045"/>
                  <a:ext cx="458" cy="459"/>
                </a:xfrm>
                <a:prstGeom prst="ellipse">
                  <a:avLst/>
                </a:prstGeom>
                <a:solidFill>
                  <a:srgbClr val="FFFFFF"/>
                </a:solidFill>
                <a:ln w="9525">
                  <a:solidFill>
                    <a:srgbClr val="000000"/>
                  </a:solidFill>
                  <a:round/>
                  <a:headEnd/>
                  <a:tailEnd/>
                </a:ln>
              </p:spPr>
              <p:txBody>
                <a:bodyPr/>
                <a:lstStyle/>
                <a:p>
                  <a:endParaRPr lang="en-US" sz="1800">
                    <a:solidFill>
                      <a:srgbClr val="000000"/>
                    </a:solidFill>
                    <a:latin typeface="Arial" charset="0"/>
                  </a:endParaRPr>
                </a:p>
              </p:txBody>
            </p:sp>
            <p:sp>
              <p:nvSpPr>
                <p:cNvPr id="101385" name="Text Box 9"/>
                <p:cNvSpPr txBox="1">
                  <a:spLocks noChangeArrowheads="1"/>
                </p:cNvSpPr>
                <p:nvPr/>
              </p:nvSpPr>
              <p:spPr bwMode="auto">
                <a:xfrm>
                  <a:off x="3502" y="3196"/>
                  <a:ext cx="120" cy="163"/>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en-GB">
                      <a:solidFill>
                        <a:srgbClr val="000000"/>
                      </a:solidFill>
                      <a:latin typeface="Arial" charset="0"/>
                    </a:rPr>
                    <a:t>D</a:t>
                  </a:r>
                  <a:endParaRPr lang="en-GB" sz="1800">
                    <a:solidFill>
                      <a:srgbClr val="000000"/>
                    </a:solidFill>
                    <a:latin typeface="Arial" charset="0"/>
                  </a:endParaRPr>
                </a:p>
              </p:txBody>
            </p:sp>
          </p:grpSp>
          <p:grpSp>
            <p:nvGrpSpPr>
              <p:cNvPr id="101386" name="Group 10"/>
              <p:cNvGrpSpPr>
                <a:grpSpLocks/>
              </p:cNvGrpSpPr>
              <p:nvPr/>
            </p:nvGrpSpPr>
            <p:grpSpPr bwMode="auto">
              <a:xfrm>
                <a:off x="4647" y="1667"/>
                <a:ext cx="458" cy="459"/>
                <a:chOff x="4647" y="1667"/>
                <a:chExt cx="458" cy="459"/>
              </a:xfrm>
            </p:grpSpPr>
            <p:sp>
              <p:nvSpPr>
                <p:cNvPr id="101387" name="Oval 11"/>
                <p:cNvSpPr>
                  <a:spLocks noChangeArrowheads="1"/>
                </p:cNvSpPr>
                <p:nvPr/>
              </p:nvSpPr>
              <p:spPr bwMode="auto">
                <a:xfrm>
                  <a:off x="4647" y="1667"/>
                  <a:ext cx="458" cy="459"/>
                </a:xfrm>
                <a:prstGeom prst="ellipse">
                  <a:avLst/>
                </a:prstGeom>
                <a:solidFill>
                  <a:srgbClr val="FFFFFF"/>
                </a:solidFill>
                <a:ln w="9525">
                  <a:solidFill>
                    <a:srgbClr val="000000"/>
                  </a:solidFill>
                  <a:round/>
                  <a:headEnd/>
                  <a:tailEnd/>
                </a:ln>
              </p:spPr>
              <p:txBody>
                <a:bodyPr/>
                <a:lstStyle/>
                <a:p>
                  <a:endParaRPr lang="en-US" sz="1800">
                    <a:solidFill>
                      <a:srgbClr val="000000"/>
                    </a:solidFill>
                    <a:latin typeface="Arial" charset="0"/>
                  </a:endParaRPr>
                </a:p>
              </p:txBody>
            </p:sp>
            <p:sp>
              <p:nvSpPr>
                <p:cNvPr id="101388" name="Text Box 12"/>
                <p:cNvSpPr txBox="1">
                  <a:spLocks noChangeArrowheads="1"/>
                </p:cNvSpPr>
                <p:nvPr/>
              </p:nvSpPr>
              <p:spPr bwMode="auto">
                <a:xfrm>
                  <a:off x="4822" y="1829"/>
                  <a:ext cx="103" cy="137"/>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en-GB">
                      <a:solidFill>
                        <a:srgbClr val="000000"/>
                      </a:solidFill>
                      <a:latin typeface="Arial" charset="0"/>
                    </a:rPr>
                    <a:t>B</a:t>
                  </a:r>
                  <a:endParaRPr lang="en-GB" sz="1800">
                    <a:solidFill>
                      <a:srgbClr val="000000"/>
                    </a:solidFill>
                    <a:latin typeface="Arial" charset="0"/>
                  </a:endParaRPr>
                </a:p>
              </p:txBody>
            </p:sp>
            <p:sp>
              <p:nvSpPr>
                <p:cNvPr id="101389" name="Oval 13"/>
                <p:cNvSpPr>
                  <a:spLocks noChangeArrowheads="1"/>
                </p:cNvSpPr>
                <p:nvPr/>
              </p:nvSpPr>
              <p:spPr bwMode="auto">
                <a:xfrm>
                  <a:off x="4653" y="1856"/>
                  <a:ext cx="91" cy="95"/>
                </a:xfrm>
                <a:prstGeom prst="ellipse">
                  <a:avLst/>
                </a:prstGeom>
                <a:solidFill>
                  <a:srgbClr val="333399"/>
                </a:solidFill>
                <a:ln w="9525">
                  <a:solidFill>
                    <a:srgbClr val="333399"/>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sp>
              <p:nvSpPr>
                <p:cNvPr id="101390" name="Oval 14"/>
                <p:cNvSpPr>
                  <a:spLocks noChangeArrowheads="1"/>
                </p:cNvSpPr>
                <p:nvPr/>
              </p:nvSpPr>
              <p:spPr bwMode="auto">
                <a:xfrm>
                  <a:off x="4831" y="2024"/>
                  <a:ext cx="91" cy="94"/>
                </a:xfrm>
                <a:prstGeom prst="ellipse">
                  <a:avLst/>
                </a:prstGeom>
                <a:solidFill>
                  <a:srgbClr val="333399"/>
                </a:solidFill>
                <a:ln w="9525">
                  <a:solidFill>
                    <a:srgbClr val="333399"/>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grpSp>
          <p:grpSp>
            <p:nvGrpSpPr>
              <p:cNvPr id="101391" name="Group 15"/>
              <p:cNvGrpSpPr>
                <a:grpSpLocks/>
              </p:cNvGrpSpPr>
              <p:nvPr/>
            </p:nvGrpSpPr>
            <p:grpSpPr bwMode="auto">
              <a:xfrm>
                <a:off x="4648" y="3045"/>
                <a:ext cx="458" cy="459"/>
                <a:chOff x="4648" y="3045"/>
                <a:chExt cx="458" cy="459"/>
              </a:xfrm>
            </p:grpSpPr>
            <p:sp>
              <p:nvSpPr>
                <p:cNvPr id="101392" name="Oval 16"/>
                <p:cNvSpPr>
                  <a:spLocks noChangeArrowheads="1"/>
                </p:cNvSpPr>
                <p:nvPr/>
              </p:nvSpPr>
              <p:spPr bwMode="auto">
                <a:xfrm>
                  <a:off x="4648" y="3045"/>
                  <a:ext cx="458" cy="459"/>
                </a:xfrm>
                <a:prstGeom prst="ellipse">
                  <a:avLst/>
                </a:prstGeom>
                <a:solidFill>
                  <a:srgbClr val="FFFFFF"/>
                </a:solidFill>
                <a:ln w="9525">
                  <a:solidFill>
                    <a:srgbClr val="000000"/>
                  </a:solidFill>
                  <a:round/>
                  <a:headEnd/>
                  <a:tailEnd/>
                </a:ln>
              </p:spPr>
              <p:txBody>
                <a:bodyPr/>
                <a:lstStyle/>
                <a:p>
                  <a:endParaRPr lang="en-US" sz="1800">
                    <a:solidFill>
                      <a:srgbClr val="000000"/>
                    </a:solidFill>
                    <a:latin typeface="Arial" charset="0"/>
                  </a:endParaRPr>
                </a:p>
              </p:txBody>
            </p:sp>
            <p:sp>
              <p:nvSpPr>
                <p:cNvPr id="101393" name="Text Box 17"/>
                <p:cNvSpPr txBox="1">
                  <a:spLocks noChangeArrowheads="1"/>
                </p:cNvSpPr>
                <p:nvPr/>
              </p:nvSpPr>
              <p:spPr bwMode="auto">
                <a:xfrm>
                  <a:off x="4821" y="3204"/>
                  <a:ext cx="120" cy="146"/>
                </a:xfrm>
                <a:prstGeom prst="rect">
                  <a:avLst/>
                </a:prstGeom>
                <a:solidFill>
                  <a:srgbClr val="FFFFFF"/>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en-GB">
                      <a:solidFill>
                        <a:srgbClr val="000000"/>
                      </a:solidFill>
                      <a:latin typeface="Arial" charset="0"/>
                    </a:rPr>
                    <a:t>C</a:t>
                  </a:r>
                  <a:endParaRPr lang="en-GB" sz="1800">
                    <a:solidFill>
                      <a:srgbClr val="000000"/>
                    </a:solidFill>
                    <a:latin typeface="Arial" charset="0"/>
                  </a:endParaRPr>
                </a:p>
              </p:txBody>
            </p:sp>
            <p:sp>
              <p:nvSpPr>
                <p:cNvPr id="101394" name="Oval 18"/>
                <p:cNvSpPr>
                  <a:spLocks noChangeArrowheads="1"/>
                </p:cNvSpPr>
                <p:nvPr/>
              </p:nvSpPr>
              <p:spPr bwMode="auto">
                <a:xfrm>
                  <a:off x="4694" y="3125"/>
                  <a:ext cx="91" cy="94"/>
                </a:xfrm>
                <a:prstGeom prst="ellipse">
                  <a:avLst/>
                </a:prstGeom>
                <a:solidFill>
                  <a:srgbClr val="333399"/>
                </a:solidFill>
                <a:ln w="9525">
                  <a:solidFill>
                    <a:srgbClr val="333399"/>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sp>
              <p:nvSpPr>
                <p:cNvPr id="101395" name="Arc 19"/>
                <p:cNvSpPr>
                  <a:spLocks/>
                </p:cNvSpPr>
                <p:nvPr/>
              </p:nvSpPr>
              <p:spPr bwMode="auto">
                <a:xfrm flipH="1">
                  <a:off x="4661" y="3067"/>
                  <a:ext cx="269" cy="209"/>
                </a:xfrm>
                <a:custGeom>
                  <a:avLst/>
                  <a:gdLst>
                    <a:gd name="G0" fmla="+- 6207 0 0"/>
                    <a:gd name="G1" fmla="+- 21600 0 0"/>
                    <a:gd name="G2" fmla="+- 21600 0 0"/>
                    <a:gd name="T0" fmla="*/ 0 w 27807"/>
                    <a:gd name="T1" fmla="*/ 911 h 21600"/>
                    <a:gd name="T2" fmla="*/ 27807 w 27807"/>
                    <a:gd name="T3" fmla="*/ 21600 h 21600"/>
                    <a:gd name="T4" fmla="*/ 6207 w 27807"/>
                    <a:gd name="T5" fmla="*/ 21600 h 21600"/>
                  </a:gdLst>
                  <a:ahLst/>
                  <a:cxnLst>
                    <a:cxn ang="0">
                      <a:pos x="T0" y="T1"/>
                    </a:cxn>
                    <a:cxn ang="0">
                      <a:pos x="T2" y="T3"/>
                    </a:cxn>
                    <a:cxn ang="0">
                      <a:pos x="T4" y="T5"/>
                    </a:cxn>
                  </a:cxnLst>
                  <a:rect l="0" t="0" r="r" b="b"/>
                  <a:pathLst>
                    <a:path w="27807" h="21600" fill="none" extrusionOk="0">
                      <a:moveTo>
                        <a:pt x="0" y="911"/>
                      </a:moveTo>
                      <a:cubicBezTo>
                        <a:pt x="2013" y="306"/>
                        <a:pt x="4104" y="-1"/>
                        <a:pt x="6207" y="-1"/>
                      </a:cubicBezTo>
                      <a:cubicBezTo>
                        <a:pt x="18136" y="-1"/>
                        <a:pt x="27807" y="9670"/>
                        <a:pt x="27807" y="21600"/>
                      </a:cubicBezTo>
                    </a:path>
                    <a:path w="27807" h="21600" stroke="0" extrusionOk="0">
                      <a:moveTo>
                        <a:pt x="0" y="911"/>
                      </a:moveTo>
                      <a:cubicBezTo>
                        <a:pt x="2013" y="306"/>
                        <a:pt x="4104" y="-1"/>
                        <a:pt x="6207" y="-1"/>
                      </a:cubicBezTo>
                      <a:cubicBezTo>
                        <a:pt x="18136" y="-1"/>
                        <a:pt x="27807" y="9670"/>
                        <a:pt x="27807" y="21600"/>
                      </a:cubicBezTo>
                      <a:lnTo>
                        <a:pt x="6207" y="21600"/>
                      </a:lnTo>
                      <a:close/>
                    </a:path>
                  </a:pathLst>
                </a:custGeom>
                <a:noFill/>
                <a:ln w="25400">
                  <a:solidFill>
                    <a:srgbClr val="FF0000"/>
                  </a:solidFill>
                  <a:prstDash val="sysDot"/>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grpSp>
          <p:grpSp>
            <p:nvGrpSpPr>
              <p:cNvPr id="101396" name="Group 20"/>
              <p:cNvGrpSpPr>
                <a:grpSpLocks/>
              </p:cNvGrpSpPr>
              <p:nvPr/>
            </p:nvGrpSpPr>
            <p:grpSpPr bwMode="auto">
              <a:xfrm>
                <a:off x="3329" y="1667"/>
                <a:ext cx="458" cy="459"/>
                <a:chOff x="3329" y="1667"/>
                <a:chExt cx="458" cy="459"/>
              </a:xfrm>
            </p:grpSpPr>
            <p:sp>
              <p:nvSpPr>
                <p:cNvPr id="101397" name="Oval 21"/>
                <p:cNvSpPr>
                  <a:spLocks noChangeArrowheads="1"/>
                </p:cNvSpPr>
                <p:nvPr/>
              </p:nvSpPr>
              <p:spPr bwMode="auto">
                <a:xfrm>
                  <a:off x="3329" y="1667"/>
                  <a:ext cx="458" cy="459"/>
                </a:xfrm>
                <a:prstGeom prst="ellipse">
                  <a:avLst/>
                </a:prstGeom>
                <a:solidFill>
                  <a:srgbClr val="FFFFFF"/>
                </a:solidFill>
                <a:ln w="9525">
                  <a:solidFill>
                    <a:srgbClr val="000000"/>
                  </a:solidFill>
                  <a:round/>
                  <a:headEnd/>
                  <a:tailEnd/>
                </a:ln>
              </p:spPr>
              <p:txBody>
                <a:bodyPr/>
                <a:lstStyle/>
                <a:p>
                  <a:endParaRPr lang="en-US" sz="1800">
                    <a:solidFill>
                      <a:srgbClr val="000000"/>
                    </a:solidFill>
                    <a:latin typeface="Arial" charset="0"/>
                  </a:endParaRPr>
                </a:p>
              </p:txBody>
            </p:sp>
            <p:grpSp>
              <p:nvGrpSpPr>
                <p:cNvPr id="101398" name="Group 22"/>
                <p:cNvGrpSpPr>
                  <a:grpSpLocks/>
                </p:cNvGrpSpPr>
                <p:nvPr/>
              </p:nvGrpSpPr>
              <p:grpSpPr bwMode="auto">
                <a:xfrm>
                  <a:off x="3510" y="1821"/>
                  <a:ext cx="264" cy="283"/>
                  <a:chOff x="3510" y="1821"/>
                  <a:chExt cx="264" cy="283"/>
                </a:xfrm>
              </p:grpSpPr>
              <p:sp>
                <p:nvSpPr>
                  <p:cNvPr id="101399" name="Text Box 23"/>
                  <p:cNvSpPr txBox="1">
                    <a:spLocks noChangeArrowheads="1"/>
                  </p:cNvSpPr>
                  <p:nvPr/>
                </p:nvSpPr>
                <p:spPr bwMode="auto">
                  <a:xfrm>
                    <a:off x="3510" y="1829"/>
                    <a:ext cx="99" cy="137"/>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r>
                      <a:rPr lang="en-GB">
                        <a:solidFill>
                          <a:srgbClr val="000000"/>
                        </a:solidFill>
                        <a:latin typeface="Arial" charset="0"/>
                      </a:rPr>
                      <a:t>A</a:t>
                    </a:r>
                    <a:endParaRPr lang="en-GB" sz="1800">
                      <a:solidFill>
                        <a:srgbClr val="000000"/>
                      </a:solidFill>
                      <a:latin typeface="Arial" charset="0"/>
                    </a:endParaRPr>
                  </a:p>
                </p:txBody>
              </p:sp>
              <p:sp>
                <p:nvSpPr>
                  <p:cNvPr id="101400" name="Oval 24"/>
                  <p:cNvSpPr>
                    <a:spLocks noChangeArrowheads="1"/>
                  </p:cNvSpPr>
                  <p:nvPr/>
                </p:nvSpPr>
                <p:spPr bwMode="auto">
                  <a:xfrm>
                    <a:off x="3624" y="1984"/>
                    <a:ext cx="91" cy="94"/>
                  </a:xfrm>
                  <a:prstGeom prst="ellipse">
                    <a:avLst/>
                  </a:prstGeom>
                  <a:solidFill>
                    <a:srgbClr val="333399"/>
                  </a:solidFill>
                  <a:ln w="9525">
                    <a:solidFill>
                      <a:srgbClr val="333399"/>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sp>
                <p:nvSpPr>
                  <p:cNvPr id="101401" name="Arc 25"/>
                  <p:cNvSpPr>
                    <a:spLocks/>
                  </p:cNvSpPr>
                  <p:nvPr/>
                </p:nvSpPr>
                <p:spPr bwMode="auto">
                  <a:xfrm rot="10800000" flipH="1">
                    <a:off x="3565" y="1821"/>
                    <a:ext cx="209" cy="283"/>
                  </a:xfrm>
                  <a:custGeom>
                    <a:avLst/>
                    <a:gdLst>
                      <a:gd name="G0" fmla="+- 0 0 0"/>
                      <a:gd name="G1" fmla="+- 21600 0 0"/>
                      <a:gd name="G2" fmla="+- 21600 0 0"/>
                      <a:gd name="T0" fmla="*/ 0 w 21600"/>
                      <a:gd name="T1" fmla="*/ 0 h 29274"/>
                      <a:gd name="T2" fmla="*/ 20191 w 21600"/>
                      <a:gd name="T3" fmla="*/ 29274 h 29274"/>
                      <a:gd name="T4" fmla="*/ 0 w 21600"/>
                      <a:gd name="T5" fmla="*/ 21600 h 29274"/>
                    </a:gdLst>
                    <a:ahLst/>
                    <a:cxnLst>
                      <a:cxn ang="0">
                        <a:pos x="T0" y="T1"/>
                      </a:cxn>
                      <a:cxn ang="0">
                        <a:pos x="T2" y="T3"/>
                      </a:cxn>
                      <a:cxn ang="0">
                        <a:pos x="T4" y="T5"/>
                      </a:cxn>
                    </a:cxnLst>
                    <a:rect l="0" t="0" r="r" b="b"/>
                    <a:pathLst>
                      <a:path w="21600" h="29274" fill="none" extrusionOk="0">
                        <a:moveTo>
                          <a:pt x="0" y="-1"/>
                        </a:moveTo>
                        <a:cubicBezTo>
                          <a:pt x="11929" y="0"/>
                          <a:pt x="21600" y="9670"/>
                          <a:pt x="21600" y="21600"/>
                        </a:cubicBezTo>
                        <a:cubicBezTo>
                          <a:pt x="21600" y="24222"/>
                          <a:pt x="21122" y="26822"/>
                          <a:pt x="20190" y="29273"/>
                        </a:cubicBezTo>
                      </a:path>
                      <a:path w="21600" h="29274" stroke="0" extrusionOk="0">
                        <a:moveTo>
                          <a:pt x="0" y="-1"/>
                        </a:moveTo>
                        <a:cubicBezTo>
                          <a:pt x="11929" y="0"/>
                          <a:pt x="21600" y="9670"/>
                          <a:pt x="21600" y="21600"/>
                        </a:cubicBezTo>
                        <a:cubicBezTo>
                          <a:pt x="21600" y="24222"/>
                          <a:pt x="21122" y="26822"/>
                          <a:pt x="20190" y="29273"/>
                        </a:cubicBezTo>
                        <a:lnTo>
                          <a:pt x="0" y="21600"/>
                        </a:lnTo>
                        <a:close/>
                      </a:path>
                    </a:pathLst>
                  </a:custGeom>
                  <a:noFill/>
                  <a:ln w="25400">
                    <a:solidFill>
                      <a:srgbClr val="FF0000"/>
                    </a:solidFill>
                    <a:prstDash val="sysDot"/>
                    <a:round/>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endParaRPr lang="en-US" sz="1800">
                      <a:solidFill>
                        <a:srgbClr val="000000"/>
                      </a:solidFill>
                      <a:latin typeface="Arial" charset="0"/>
                    </a:endParaRPr>
                  </a:p>
                </p:txBody>
              </p:sp>
            </p:grpSp>
          </p:grpSp>
        </p:grpSp>
        <p:sp>
          <p:nvSpPr>
            <p:cNvPr id="101402" name="AutoShape 26"/>
            <p:cNvSpPr>
              <a:spLocks noChangeArrowheads="1"/>
            </p:cNvSpPr>
            <p:nvPr/>
          </p:nvSpPr>
          <p:spPr bwMode="auto">
            <a:xfrm flipH="1">
              <a:off x="1488" y="2112"/>
              <a:ext cx="480" cy="96"/>
            </a:xfrm>
            <a:prstGeom prst="rightArrow">
              <a:avLst>
                <a:gd name="adj1" fmla="val 50000"/>
                <a:gd name="adj2" fmla="val 125000"/>
              </a:avLst>
            </a:prstGeom>
            <a:solidFill>
              <a:srgbClr val="6BAFD5"/>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101403" name="AutoShape 27"/>
            <p:cNvSpPr>
              <a:spLocks noChangeArrowheads="1"/>
            </p:cNvSpPr>
            <p:nvPr/>
          </p:nvSpPr>
          <p:spPr bwMode="auto">
            <a:xfrm rot="5400000">
              <a:off x="2016" y="2640"/>
              <a:ext cx="480" cy="96"/>
            </a:xfrm>
            <a:prstGeom prst="rightArrow">
              <a:avLst>
                <a:gd name="adj1" fmla="val 50000"/>
                <a:gd name="adj2" fmla="val 125000"/>
              </a:avLst>
            </a:prstGeom>
            <a:solidFill>
              <a:srgbClr val="6BAFD5"/>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101404" name="AutoShape 28"/>
            <p:cNvSpPr>
              <a:spLocks noChangeArrowheads="1"/>
            </p:cNvSpPr>
            <p:nvPr/>
          </p:nvSpPr>
          <p:spPr bwMode="auto">
            <a:xfrm rot="2575045">
              <a:off x="1056" y="2464"/>
              <a:ext cx="480" cy="96"/>
            </a:xfrm>
            <a:prstGeom prst="rightArrow">
              <a:avLst>
                <a:gd name="adj1" fmla="val 50000"/>
                <a:gd name="adj2" fmla="val 125000"/>
              </a:avLst>
            </a:prstGeom>
            <a:solidFill>
              <a:srgbClr val="6BAFD5"/>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101405" name="AutoShape 29"/>
            <p:cNvSpPr>
              <a:spLocks noChangeArrowheads="1"/>
            </p:cNvSpPr>
            <p:nvPr/>
          </p:nvSpPr>
          <p:spPr bwMode="auto">
            <a:xfrm rot="-8057369">
              <a:off x="1640" y="3152"/>
              <a:ext cx="480" cy="96"/>
            </a:xfrm>
            <a:prstGeom prst="rightArrow">
              <a:avLst>
                <a:gd name="adj1" fmla="val 50000"/>
                <a:gd name="adj2" fmla="val 125000"/>
              </a:avLst>
            </a:prstGeom>
            <a:solidFill>
              <a:srgbClr val="6BAFD5"/>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grpSp>
      <p:grpSp>
        <p:nvGrpSpPr>
          <p:cNvPr id="101413" name="Group 37"/>
          <p:cNvGrpSpPr>
            <a:grpSpLocks/>
          </p:cNvGrpSpPr>
          <p:nvPr/>
        </p:nvGrpSpPr>
        <p:grpSpPr bwMode="auto">
          <a:xfrm>
            <a:off x="2247903" y="4195764"/>
            <a:ext cx="1851024" cy="2112962"/>
            <a:chOff x="2194" y="2431"/>
            <a:chExt cx="1166" cy="1331"/>
          </a:xfrm>
        </p:grpSpPr>
        <p:sp>
          <p:nvSpPr>
            <p:cNvPr id="101414" name="Oval 38"/>
            <p:cNvSpPr>
              <a:spLocks noChangeArrowheads="1"/>
            </p:cNvSpPr>
            <p:nvPr/>
          </p:nvSpPr>
          <p:spPr bwMode="auto">
            <a:xfrm>
              <a:off x="2258" y="2669"/>
              <a:ext cx="907" cy="907"/>
            </a:xfrm>
            <a:prstGeom prst="ellipse">
              <a:avLst/>
            </a:prstGeom>
            <a:noFill/>
            <a:ln w="9525">
              <a:solidFill>
                <a:schemeClr val="tx1"/>
              </a:solidFill>
              <a:round/>
              <a:headEnd/>
              <a:tailEnd/>
            </a:ln>
            <a:extLst>
              <a:ext uri="{909E8E84-426E-40dd-AFC4-6F175D3DCCD1}">
                <a14:hiddenFill xmlns="" xmlns:a14="http://schemas.microsoft.com/office/drawing/2010/main">
                  <a:solidFill>
                    <a:schemeClr val="accent1"/>
                  </a:solidFill>
                </a14:hiddenFill>
              </a:ext>
            </a:extLst>
          </p:spPr>
          <p:txBody>
            <a:bodyPr wrap="none" anchor="ctr"/>
            <a:lstStyle/>
            <a:p>
              <a:endParaRPr lang="en-US" sz="1800">
                <a:solidFill>
                  <a:srgbClr val="000000"/>
                </a:solidFill>
                <a:latin typeface="Arial" charset="0"/>
              </a:endParaRPr>
            </a:p>
          </p:txBody>
        </p:sp>
        <p:sp>
          <p:nvSpPr>
            <p:cNvPr id="101415" name="Line 39"/>
            <p:cNvSpPr>
              <a:spLocks noChangeShapeType="1"/>
            </p:cNvSpPr>
            <p:nvPr/>
          </p:nvSpPr>
          <p:spPr bwMode="auto">
            <a:xfrm flipV="1">
              <a:off x="2711" y="2431"/>
              <a:ext cx="0" cy="132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800">
                <a:solidFill>
                  <a:srgbClr val="000000"/>
                </a:solidFill>
                <a:latin typeface="Arial" charset="0"/>
              </a:endParaRPr>
            </a:p>
          </p:txBody>
        </p:sp>
        <p:sp>
          <p:nvSpPr>
            <p:cNvPr id="101416" name="Line 40"/>
            <p:cNvSpPr>
              <a:spLocks noChangeShapeType="1"/>
            </p:cNvSpPr>
            <p:nvPr/>
          </p:nvSpPr>
          <p:spPr bwMode="auto">
            <a:xfrm rot="5400000" flipV="1">
              <a:off x="2740" y="2578"/>
              <a:ext cx="0" cy="109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800">
                <a:solidFill>
                  <a:srgbClr val="000000"/>
                </a:solidFill>
                <a:latin typeface="Arial" charset="0"/>
              </a:endParaRPr>
            </a:p>
          </p:txBody>
        </p:sp>
        <p:sp>
          <p:nvSpPr>
            <p:cNvPr id="101417" name="Line 41"/>
            <p:cNvSpPr>
              <a:spLocks noChangeShapeType="1"/>
            </p:cNvSpPr>
            <p:nvPr/>
          </p:nvSpPr>
          <p:spPr bwMode="auto">
            <a:xfrm flipV="1">
              <a:off x="2720" y="2438"/>
              <a:ext cx="414" cy="677"/>
            </a:xfrm>
            <a:prstGeom prst="line">
              <a:avLst/>
            </a:prstGeom>
            <a:noFill/>
            <a:ln w="9525">
              <a:solidFill>
                <a:srgbClr val="F40E08"/>
              </a:solidFill>
              <a:round/>
              <a:headEnd/>
              <a:tailEnd/>
            </a:ln>
            <a:extLst>
              <a:ext uri="{909E8E84-426E-40dd-AFC4-6F175D3DCCD1}">
                <a14:hiddenFill xmlns="" xmlns:a14="http://schemas.microsoft.com/office/drawing/2010/main">
                  <a:noFill/>
                </a14:hiddenFill>
              </a:ext>
            </a:extLst>
          </p:spPr>
          <p:txBody>
            <a:bodyPr wrap="none" anchor="ctr"/>
            <a:lstStyle/>
            <a:p>
              <a:endParaRPr lang="en-US" sz="1800">
                <a:solidFill>
                  <a:srgbClr val="000000"/>
                </a:solidFill>
                <a:latin typeface="Arial" charset="0"/>
              </a:endParaRPr>
            </a:p>
          </p:txBody>
        </p:sp>
        <p:sp>
          <p:nvSpPr>
            <p:cNvPr id="101418" name="Arc 42"/>
            <p:cNvSpPr>
              <a:spLocks/>
            </p:cNvSpPr>
            <p:nvPr/>
          </p:nvSpPr>
          <p:spPr bwMode="auto">
            <a:xfrm>
              <a:off x="2844" y="2971"/>
              <a:ext cx="77" cy="14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F40E08"/>
              </a:solidFill>
              <a:round/>
              <a:headEnd type="arrow" w="med" len="med"/>
              <a:tailEnd/>
            </a:ln>
            <a:extLst>
              <a:ext uri="{909E8E84-426E-40dd-AFC4-6F175D3DCCD1}">
                <a14:hiddenFill xmlns="" xmlns:a14="http://schemas.microsoft.com/office/drawing/2010/main">
                  <a:solidFill>
                    <a:schemeClr val="accent1"/>
                  </a:solidFill>
                </a14:hiddenFill>
              </a:ext>
            </a:extLst>
          </p:spPr>
          <p:txBody>
            <a:bodyPr wrap="none" anchor="ctr"/>
            <a:lstStyle/>
            <a:p>
              <a:endParaRPr lang="en-US" sz="1800">
                <a:solidFill>
                  <a:srgbClr val="000000"/>
                </a:solidFill>
                <a:latin typeface="Arial" charset="0"/>
              </a:endParaRPr>
            </a:p>
          </p:txBody>
        </p:sp>
        <p:sp>
          <p:nvSpPr>
            <p:cNvPr id="101419" name="Text Box 43"/>
            <p:cNvSpPr txBox="1">
              <a:spLocks noChangeArrowheads="1"/>
            </p:cNvSpPr>
            <p:nvPr/>
          </p:nvSpPr>
          <p:spPr bwMode="auto">
            <a:xfrm>
              <a:off x="2906" y="2857"/>
              <a:ext cx="217" cy="29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eaLnBrk="0" hangingPunct="0"/>
              <a:r>
                <a:rPr lang="en-GB" sz="2400">
                  <a:solidFill>
                    <a:srgbClr val="F40E08"/>
                  </a:solidFill>
                  <a:latin typeface="Arial" charset="0"/>
                  <a:cs typeface="ＭＳ Ｐゴシック" charset="0"/>
                  <a:sym typeface="Symbol" charset="0"/>
                </a:rPr>
                <a:t></a:t>
              </a:r>
              <a:endParaRPr lang="en-GB" sz="2400">
                <a:solidFill>
                  <a:srgbClr val="F40E08"/>
                </a:solidFill>
                <a:latin typeface="Arial" charset="0"/>
                <a:cs typeface="ＭＳ Ｐゴシック" charset="0"/>
              </a:endParaRPr>
            </a:p>
          </p:txBody>
        </p:sp>
        <p:sp>
          <p:nvSpPr>
            <p:cNvPr id="101420" name="Text Box 44"/>
            <p:cNvSpPr txBox="1">
              <a:spLocks noChangeArrowheads="1"/>
            </p:cNvSpPr>
            <p:nvPr/>
          </p:nvSpPr>
          <p:spPr bwMode="auto">
            <a:xfrm>
              <a:off x="2685" y="3568"/>
              <a:ext cx="325" cy="19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eaLnBrk="0" hangingPunct="0"/>
              <a:r>
                <a:rPr lang="en-GB" sz="1400">
                  <a:solidFill>
                    <a:srgbClr val="F40E08"/>
                  </a:solidFill>
                  <a:latin typeface="Arial" charset="0"/>
                  <a:cs typeface="ＭＳ Ｐゴシック" charset="0"/>
                  <a:sym typeface="Symbol" charset="0"/>
                </a:rPr>
                <a:t>-90°</a:t>
              </a:r>
              <a:endParaRPr lang="en-GB" sz="1400">
                <a:solidFill>
                  <a:srgbClr val="F40E08"/>
                </a:solidFill>
                <a:latin typeface="Arial" charset="0"/>
                <a:cs typeface="ＭＳ Ｐゴシック" charset="0"/>
              </a:endParaRPr>
            </a:p>
          </p:txBody>
        </p:sp>
        <p:sp>
          <p:nvSpPr>
            <p:cNvPr id="101421" name="Text Box 45"/>
            <p:cNvSpPr txBox="1">
              <a:spLocks noChangeArrowheads="1"/>
            </p:cNvSpPr>
            <p:nvPr/>
          </p:nvSpPr>
          <p:spPr bwMode="auto">
            <a:xfrm>
              <a:off x="3136" y="2957"/>
              <a:ext cx="224" cy="19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eaLnBrk="0" hangingPunct="0"/>
              <a:r>
                <a:rPr lang="en-GB" sz="1400">
                  <a:solidFill>
                    <a:srgbClr val="F40E08"/>
                  </a:solidFill>
                  <a:latin typeface="Arial" charset="0"/>
                  <a:cs typeface="ＭＳ Ｐゴシック" charset="0"/>
                  <a:sym typeface="Symbol" charset="0"/>
                </a:rPr>
                <a:t>0°</a:t>
              </a:r>
              <a:endParaRPr lang="en-GB" sz="1400">
                <a:solidFill>
                  <a:srgbClr val="F40E08"/>
                </a:solidFill>
                <a:latin typeface="Arial" charset="0"/>
                <a:cs typeface="ＭＳ Ｐゴシック" charset="0"/>
              </a:endParaRPr>
            </a:p>
          </p:txBody>
        </p:sp>
        <p:sp>
          <p:nvSpPr>
            <p:cNvPr id="101422" name="Text Box 46"/>
            <p:cNvSpPr txBox="1">
              <a:spLocks noChangeArrowheads="1"/>
            </p:cNvSpPr>
            <p:nvPr/>
          </p:nvSpPr>
          <p:spPr bwMode="auto">
            <a:xfrm>
              <a:off x="2671" y="2513"/>
              <a:ext cx="353" cy="19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eaLnBrk="0" hangingPunct="0"/>
              <a:r>
                <a:rPr lang="en-GB" sz="1400">
                  <a:solidFill>
                    <a:srgbClr val="F40E08"/>
                  </a:solidFill>
                  <a:latin typeface="Arial" charset="0"/>
                  <a:cs typeface="ＭＳ Ｐゴシック" charset="0"/>
                  <a:sym typeface="Symbol" charset="0"/>
                </a:rPr>
                <a:t>+90°</a:t>
              </a:r>
              <a:endParaRPr lang="en-GB" sz="1400">
                <a:solidFill>
                  <a:srgbClr val="F40E08"/>
                </a:solidFill>
                <a:latin typeface="Arial" charset="0"/>
                <a:cs typeface="ＭＳ Ｐゴシック" charset="0"/>
              </a:endParaRPr>
            </a:p>
          </p:txBody>
        </p:sp>
      </p:grpSp>
      <p:pic>
        <p:nvPicPr>
          <p:cNvPr id="2" name="Picture 1"/>
          <p:cNvPicPr>
            <a:picLocks noChangeAspect="1"/>
          </p:cNvPicPr>
          <p:nvPr/>
        </p:nvPicPr>
        <p:blipFill>
          <a:blip r:embed="rId4"/>
          <a:stretch>
            <a:fillRect/>
          </a:stretch>
        </p:blipFill>
        <p:spPr>
          <a:xfrm>
            <a:off x="4098926" y="944069"/>
            <a:ext cx="4613273" cy="5275267"/>
          </a:xfrm>
          <a:prstGeom prst="rect">
            <a:avLst/>
          </a:prstGeom>
        </p:spPr>
      </p:pic>
      <p:sp>
        <p:nvSpPr>
          <p:cNvPr id="3" name="Rectangle 2"/>
          <p:cNvSpPr/>
          <p:nvPr/>
        </p:nvSpPr>
        <p:spPr>
          <a:xfrm>
            <a:off x="4048126" y="6169704"/>
            <a:ext cx="4572000" cy="523220"/>
          </a:xfrm>
          <a:prstGeom prst="rect">
            <a:avLst/>
          </a:prstGeom>
        </p:spPr>
        <p:txBody>
          <a:bodyPr>
            <a:spAutoFit/>
          </a:bodyPr>
          <a:lstStyle/>
          <a:p>
            <a:pPr algn="ctr"/>
            <a:r>
              <a:rPr lang="en-GB" sz="1400" b="1" dirty="0">
                <a:solidFill>
                  <a:srgbClr val="0000FF"/>
                </a:solidFill>
              </a:rPr>
              <a:t>Periods of high current velocity, indicated at the bottom of the figure, can remove the fouling from the OM surface. </a:t>
            </a:r>
            <a:r>
              <a:rPr lang="en-US" sz="1400" b="1" dirty="0">
                <a:solidFill>
                  <a:srgbClr val="0000FF"/>
                </a:solidFill>
              </a:rPr>
              <a:t> </a:t>
            </a:r>
          </a:p>
        </p:txBody>
      </p:sp>
    </p:spTree>
    <p:extLst>
      <p:ext uri="{BB962C8B-B14F-4D97-AF65-F5344CB8AC3E}">
        <p14:creationId xmlns:p14="http://schemas.microsoft.com/office/powerpoint/2010/main" val="41832831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Date Placeholder 2"/>
          <p:cNvSpPr>
            <a:spLocks noGrp="1"/>
          </p:cNvSpPr>
          <p:nvPr>
            <p:ph type="dt" sz="half" idx="10"/>
          </p:nvPr>
        </p:nvSpPr>
        <p:spPr/>
        <p:txBody>
          <a:bodyPr anchor="ctr"/>
          <a:lstStyle/>
          <a:p>
            <a:r>
              <a:rPr lang="it-IT"/>
              <a:t>Antonio Capone</a:t>
            </a:r>
            <a:endParaRPr/>
          </a:p>
        </p:txBody>
      </p:sp>
      <p:sp>
        <p:nvSpPr>
          <p:cNvPr id="432" name="Footer Placeholder 3"/>
          <p:cNvSpPr>
            <a:spLocks noGrp="1"/>
          </p:cNvSpPr>
          <p:nvPr>
            <p:ph type="ftr" sz="quarter" idx="11"/>
          </p:nvPr>
        </p:nvSpPr>
        <p:spPr/>
        <p:txBody>
          <a:bodyPr anchor="ctr"/>
          <a:lstStyle/>
          <a:p>
            <a:r>
              <a:rPr lang="en-US"/>
              <a:t>CENA-2026, 1st China-Europe Neutrino Astronomy summer school - Chengdu 14-23/09/2026</a:t>
            </a:r>
            <a:endParaRPr/>
          </a:p>
        </p:txBody>
      </p:sp>
      <p:sp>
        <p:nvSpPr>
          <p:cNvPr id="433" name="Slide Number Placeholder 4"/>
          <p:cNvSpPr>
            <a:spLocks noGrp="1"/>
          </p:cNvSpPr>
          <p:nvPr>
            <p:ph type="sldNum" sz="quarter" idx="12"/>
          </p:nvPr>
        </p:nvSpPr>
        <p:spPr/>
        <p:txBody>
          <a:bodyPr anchor="ctr"/>
          <a:lstStyle/>
          <a:p>
            <a:pPr algn="r"/>
            <a:fld id="{FD601970-0015-C640-8EF6-7C12D5E92772}" type="slidenum">
              <a:rPr/>
              <a:pPr algn="r"/>
              <a:t>62</a:t>
            </a:fld>
            <a:endParaRPr/>
          </a:p>
        </p:txBody>
      </p:sp>
      <p:sp>
        <p:nvSpPr>
          <p:cNvPr id="43012" name="Rectangle 4"/>
          <p:cNvSpPr>
            <a:spLocks noGrp="1" noChangeArrowheads="1"/>
          </p:cNvSpPr>
          <p:nvPr>
            <p:ph type="title"/>
          </p:nvPr>
        </p:nvSpPr>
        <p:spPr>
          <a:xfrm>
            <a:off x="0" y="0"/>
            <a:ext cx="9144000" cy="635000"/>
          </a:xfrm>
        </p:spPr>
        <p:txBody>
          <a:bodyPr/>
          <a:lstStyle/>
          <a:p>
            <a:r>
              <a:rPr lang="en-GB" sz="2800" noProof="0"/>
              <a:t>Natural brightness in the depths of the ocean:</a:t>
            </a:r>
            <a:r>
              <a:rPr lang="en-GB" sz="2800" b="1" baseline="30000" noProof="0"/>
              <a:t>40</a:t>
            </a:r>
            <a:r>
              <a:rPr lang="en-GB" sz="2800" b="1" noProof="0"/>
              <a:t>K</a:t>
            </a:r>
            <a:endParaRPr lang="en-GB" sz="2800" noProof="0"/>
          </a:p>
        </p:txBody>
      </p:sp>
      <p:sp>
        <p:nvSpPr>
          <p:cNvPr id="2" name="Rectangle 1"/>
          <p:cNvSpPr/>
          <p:nvPr/>
        </p:nvSpPr>
        <p:spPr>
          <a:xfrm>
            <a:off x="317500" y="661245"/>
            <a:ext cx="5799600" cy="1477328"/>
          </a:xfrm>
          <a:prstGeom prst="rect">
            <a:avLst/>
          </a:prstGeom>
        </p:spPr>
        <p:txBody>
          <a:bodyPr wrap="square">
            <a:spAutoFit/>
          </a:bodyPr>
          <a:lstStyle/>
          <a:p>
            <a:r>
              <a:rPr lang="en-GB" b="1" noProof="0" dirty="0">
                <a:solidFill>
                  <a:srgbClr val="C00000"/>
                </a:solidFill>
              </a:rPr>
              <a:t>Seawater</a:t>
            </a:r>
            <a:r>
              <a:rPr lang="en-GB" noProof="0" dirty="0"/>
              <a:t> is a complex solution </a:t>
            </a:r>
            <a:r>
              <a:rPr lang="en-GB" b="1" noProof="0" dirty="0">
                <a:solidFill>
                  <a:srgbClr val="C00000"/>
                </a:solidFill>
              </a:rPr>
              <a:t>made up of many elements</a:t>
            </a:r>
            <a:r>
              <a:rPr lang="en-GB" noProof="0" dirty="0"/>
              <a:t>; the salinity of the site indicates precisely the amount of dissolved salts. </a:t>
            </a:r>
            <a:r>
              <a:rPr lang="en-GB" b="1" noProof="0" dirty="0">
                <a:solidFill>
                  <a:srgbClr val="C00000"/>
                </a:solidFill>
              </a:rPr>
              <a:t>The contribution of potassi</a:t>
            </a:r>
            <a:r>
              <a:rPr lang="en-GB" noProof="0" dirty="0"/>
              <a:t>um to the total salinity is </a:t>
            </a:r>
            <a:r>
              <a:rPr lang="en-GB" b="1" noProof="0" dirty="0">
                <a:solidFill>
                  <a:srgbClr val="C00000"/>
                </a:solidFill>
              </a:rPr>
              <a:t>about 1.1% </a:t>
            </a:r>
            <a:r>
              <a:rPr lang="en-GB" noProof="0" dirty="0"/>
              <a:t>and, as for the other elements, this contribution does not undergo temporal variations.</a:t>
            </a:r>
          </a:p>
        </p:txBody>
      </p:sp>
      <p:pic>
        <p:nvPicPr>
          <p:cNvPr id="435" name="Picture 434"/>
          <p:cNvPicPr>
            <a:picLocks noChangeAspect="1"/>
          </p:cNvPicPr>
          <p:nvPr/>
        </p:nvPicPr>
        <p:blipFill>
          <a:blip r:embed="rId3"/>
          <a:stretch>
            <a:fillRect/>
          </a:stretch>
        </p:blipFill>
        <p:spPr>
          <a:xfrm>
            <a:off x="6256800" y="511858"/>
            <a:ext cx="2722100" cy="1690820"/>
          </a:xfrm>
          <a:prstGeom prst="rect">
            <a:avLst/>
          </a:prstGeom>
        </p:spPr>
      </p:pic>
      <p:sp>
        <p:nvSpPr>
          <p:cNvPr id="3" name="Rectangle 2"/>
          <p:cNvSpPr/>
          <p:nvPr/>
        </p:nvSpPr>
        <p:spPr>
          <a:xfrm>
            <a:off x="317500" y="2104075"/>
            <a:ext cx="8682500" cy="923330"/>
          </a:xfrm>
          <a:prstGeom prst="rect">
            <a:avLst/>
          </a:prstGeom>
        </p:spPr>
        <p:txBody>
          <a:bodyPr wrap="square">
            <a:spAutoFit/>
          </a:bodyPr>
          <a:lstStyle/>
          <a:p>
            <a:r>
              <a:rPr lang="en-GB" noProof="0" dirty="0">
                <a:solidFill>
                  <a:srgbClr val="000000"/>
                </a:solidFill>
              </a:rPr>
              <a:t>In seawater there are also radioactive isotopes which, as they decay, emit relativistic charged particles capable of inducing the Cherenkov effect: the optical modules installed in abyssal sites therefore also record signals of this origin.</a:t>
            </a:r>
          </a:p>
        </p:txBody>
      </p:sp>
      <p:pic>
        <p:nvPicPr>
          <p:cNvPr id="4" name="Picture 3"/>
          <p:cNvPicPr>
            <a:picLocks noChangeAspect="1"/>
          </p:cNvPicPr>
          <p:nvPr/>
        </p:nvPicPr>
        <p:blipFill>
          <a:blip r:embed="rId4"/>
          <a:stretch>
            <a:fillRect/>
          </a:stretch>
        </p:blipFill>
        <p:spPr>
          <a:xfrm>
            <a:off x="370609" y="3009900"/>
            <a:ext cx="8468591" cy="1130516"/>
          </a:xfrm>
          <a:prstGeom prst="rect">
            <a:avLst/>
          </a:prstGeom>
        </p:spPr>
      </p:pic>
      <p:sp>
        <p:nvSpPr>
          <p:cNvPr id="5" name="Rectangle 4"/>
          <p:cNvSpPr/>
          <p:nvPr/>
        </p:nvSpPr>
        <p:spPr>
          <a:xfrm>
            <a:off x="317501" y="4027101"/>
            <a:ext cx="8682500" cy="2585323"/>
          </a:xfrm>
          <a:prstGeom prst="rect">
            <a:avLst/>
          </a:prstGeom>
        </p:spPr>
        <p:txBody>
          <a:bodyPr wrap="square">
            <a:spAutoFit/>
          </a:bodyPr>
          <a:lstStyle/>
          <a:p>
            <a:r>
              <a:rPr lang="en-GB" b="1" noProof="0" dirty="0">
                <a:solidFill>
                  <a:srgbClr val="C00000"/>
                </a:solidFill>
              </a:rPr>
              <a:t>Almost all of the radioactive activity is due to the decays of the </a:t>
            </a:r>
            <a:r>
              <a:rPr lang="en-GB" b="1" baseline="30000" noProof="0" dirty="0">
                <a:solidFill>
                  <a:srgbClr val="C00000"/>
                </a:solidFill>
              </a:rPr>
              <a:t>40</a:t>
            </a:r>
            <a:r>
              <a:rPr lang="en-GB" b="1" noProof="0" dirty="0">
                <a:solidFill>
                  <a:srgbClr val="C00000"/>
                </a:solidFill>
              </a:rPr>
              <a:t>K.</a:t>
            </a:r>
          </a:p>
          <a:p>
            <a:r>
              <a:rPr lang="en-GB" baseline="30000" noProof="0" dirty="0">
                <a:solidFill>
                  <a:srgbClr val="000000"/>
                </a:solidFill>
              </a:rPr>
              <a:t>40</a:t>
            </a:r>
            <a:r>
              <a:rPr lang="en-GB" noProof="0" dirty="0">
                <a:solidFill>
                  <a:srgbClr val="000000"/>
                </a:solidFill>
              </a:rPr>
              <a:t>K has two main decay channels:</a:t>
            </a:r>
          </a:p>
          <a:p>
            <a:pPr marL="285750" indent="-285750">
              <a:buFont typeface="Arial" panose="020B0604020202020204" pitchFamily="34" charset="0"/>
              <a:buChar char="•"/>
            </a:pPr>
            <a:r>
              <a:rPr lang="en-GB" noProof="0" dirty="0">
                <a:solidFill>
                  <a:srgbClr val="000090"/>
                </a:solidFill>
              </a:rPr>
              <a:t>It may </a:t>
            </a:r>
            <a:r>
              <a:rPr lang="en-GB" b="1" noProof="0" dirty="0">
                <a:solidFill>
                  <a:srgbClr val="C00000"/>
                </a:solidFill>
              </a:rPr>
              <a:t>decay </a:t>
            </a:r>
            <a:r>
              <a:rPr lang="en-GB" b="1" noProof="0" dirty="0">
                <a:solidFill>
                  <a:srgbClr val="C00000"/>
                </a:solidFill>
                <a:latin typeface="Symbol" charset="2"/>
                <a:cs typeface="Symbol" charset="2"/>
              </a:rPr>
              <a:t>b</a:t>
            </a:r>
            <a:r>
              <a:rPr lang="en-GB" b="1" baseline="30000" noProof="0" dirty="0">
                <a:solidFill>
                  <a:srgbClr val="C00000"/>
                </a:solidFill>
              </a:rPr>
              <a:t>-</a:t>
            </a:r>
            <a:r>
              <a:rPr lang="en-GB" b="1" noProof="0" dirty="0">
                <a:solidFill>
                  <a:srgbClr val="C00000"/>
                </a:solidFill>
              </a:rPr>
              <a:t> (B.R.=89.28%) </a:t>
            </a:r>
            <a:r>
              <a:rPr lang="en-GB" noProof="0" dirty="0">
                <a:solidFill>
                  <a:srgbClr val="000090"/>
                </a:solidFill>
              </a:rPr>
              <a:t>emitting electrons in the final state with a spectrum in energy peaked at </a:t>
            </a:r>
            <a:r>
              <a:rPr lang="en-GB" noProof="0" dirty="0" err="1">
                <a:solidFill>
                  <a:srgbClr val="C00000"/>
                </a:solidFill>
              </a:rPr>
              <a:t>E</a:t>
            </a:r>
            <a:r>
              <a:rPr lang="en-GB" baseline="-25000" noProof="0" dirty="0" err="1">
                <a:solidFill>
                  <a:srgbClr val="C00000"/>
                </a:solidFill>
              </a:rPr>
              <a:t>e</a:t>
            </a:r>
            <a:r>
              <a:rPr lang="en-GB" noProof="0" dirty="0" err="1">
                <a:solidFill>
                  <a:srgbClr val="C00000"/>
                </a:solidFill>
              </a:rPr>
              <a:t>~MeV</a:t>
            </a:r>
            <a:r>
              <a:rPr lang="en-GB" noProof="0" dirty="0">
                <a:solidFill>
                  <a:srgbClr val="C00000"/>
                </a:solidFill>
              </a:rPr>
              <a:t> </a:t>
            </a:r>
            <a:r>
              <a:rPr lang="en-GB" noProof="0" dirty="0">
                <a:solidFill>
                  <a:srgbClr val="000090"/>
                </a:solidFill>
              </a:rPr>
              <a:t>which can </a:t>
            </a:r>
            <a:r>
              <a:rPr lang="en-GB" b="1" noProof="0" dirty="0">
                <a:solidFill>
                  <a:srgbClr val="C00000"/>
                </a:solidFill>
              </a:rPr>
              <a:t>directly induce Cherenkov radiation</a:t>
            </a:r>
          </a:p>
          <a:p>
            <a:endParaRPr lang="en-GB" noProof="0" dirty="0">
              <a:solidFill>
                <a:srgbClr val="000000"/>
              </a:solidFill>
            </a:endParaRPr>
          </a:p>
          <a:p>
            <a:pPr marL="285750" indent="-285750">
              <a:buFont typeface="Arial"/>
              <a:buChar char="•"/>
            </a:pPr>
            <a:r>
              <a:rPr lang="en-GB" noProof="0" dirty="0">
                <a:solidFill>
                  <a:srgbClr val="000090"/>
                </a:solidFill>
              </a:rPr>
              <a:t>It can </a:t>
            </a:r>
            <a:r>
              <a:rPr lang="en-GB" b="1" noProof="0" dirty="0">
                <a:solidFill>
                  <a:srgbClr val="C00000"/>
                </a:solidFill>
              </a:rPr>
              <a:t>catch an electron </a:t>
            </a:r>
            <a:r>
              <a:rPr lang="en-GB" noProof="0" dirty="0">
                <a:solidFill>
                  <a:srgbClr val="000090"/>
                </a:solidFill>
              </a:rPr>
              <a:t>(B.R.=10.72%) producing </a:t>
            </a:r>
            <a:r>
              <a:rPr lang="en-GB" b="1" noProof="0" dirty="0">
                <a:solidFill>
                  <a:srgbClr val="C00000"/>
                </a:solidFill>
              </a:rPr>
              <a:t>energetic photons that can make Compton scattering or create pairs</a:t>
            </a:r>
          </a:p>
          <a:p>
            <a:pPr marL="285750" indent="-285750">
              <a:buFont typeface="Arial"/>
              <a:buChar char="•"/>
            </a:pPr>
            <a:endParaRPr lang="en-GB" noProof="0" dirty="0">
              <a:solidFill>
                <a:srgbClr val="000000"/>
              </a:solidFill>
            </a:endParaRPr>
          </a:p>
          <a:p>
            <a:endParaRPr lang="en-GB" noProof="0" dirty="0">
              <a:solidFill>
                <a:srgbClr val="000000"/>
              </a:solidFill>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1623939915"/>
              </p:ext>
            </p:extLst>
          </p:nvPr>
        </p:nvGraphicFramePr>
        <p:xfrm>
          <a:off x="3515058" y="5137150"/>
          <a:ext cx="2239211" cy="425450"/>
        </p:xfrm>
        <a:graphic>
          <a:graphicData uri="http://schemas.openxmlformats.org/presentationml/2006/ole">
            <mc:AlternateContent xmlns:mc="http://schemas.openxmlformats.org/markup-compatibility/2006">
              <mc:Choice xmlns:v="urn:schemas-microsoft-com:vml" Requires="v">
                <p:oleObj name="Equation" r:id="rId5" imgW="1270000" imgH="241300" progId="Equation.3">
                  <p:embed/>
                </p:oleObj>
              </mc:Choice>
              <mc:Fallback>
                <p:oleObj name="Equation" r:id="rId5" imgW="1270000" imgH="241300" progId="Equation.3">
                  <p:embed/>
                  <p:pic>
                    <p:nvPicPr>
                      <p:cNvPr id="0" name=""/>
                      <p:cNvPicPr/>
                      <p:nvPr/>
                    </p:nvPicPr>
                    <p:blipFill>
                      <a:blip r:embed="rId6"/>
                      <a:stretch>
                        <a:fillRect/>
                      </a:stretch>
                    </p:blipFill>
                    <p:spPr>
                      <a:xfrm>
                        <a:off x="3515058" y="5137150"/>
                        <a:ext cx="2239211" cy="4254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941727895"/>
              </p:ext>
            </p:extLst>
          </p:nvPr>
        </p:nvGraphicFramePr>
        <p:xfrm>
          <a:off x="1462327" y="6032500"/>
          <a:ext cx="6344673" cy="469976"/>
        </p:xfrm>
        <a:graphic>
          <a:graphicData uri="http://schemas.openxmlformats.org/presentationml/2006/ole">
            <mc:AlternateContent xmlns:mc="http://schemas.openxmlformats.org/markup-compatibility/2006">
              <mc:Choice xmlns:v="urn:schemas-microsoft-com:vml" Requires="v">
                <p:oleObj name="Equation" r:id="rId7" imgW="3429000" imgH="254000" progId="Equation.3">
                  <p:embed/>
                </p:oleObj>
              </mc:Choice>
              <mc:Fallback>
                <p:oleObj name="Equation" r:id="rId7" imgW="3429000" imgH="254000" progId="Equation.3">
                  <p:embed/>
                  <p:pic>
                    <p:nvPicPr>
                      <p:cNvPr id="0" name=""/>
                      <p:cNvPicPr/>
                      <p:nvPr/>
                    </p:nvPicPr>
                    <p:blipFill>
                      <a:blip r:embed="rId8"/>
                      <a:stretch>
                        <a:fillRect/>
                      </a:stretch>
                    </p:blipFill>
                    <p:spPr>
                      <a:xfrm>
                        <a:off x="1462327" y="6032500"/>
                        <a:ext cx="6344673" cy="469976"/>
                      </a:xfrm>
                      <a:prstGeom prst="rect">
                        <a:avLst/>
                      </a:prstGeom>
                    </p:spPr>
                  </p:pic>
                </p:oleObj>
              </mc:Fallback>
            </mc:AlternateContent>
          </a:graphicData>
        </a:graphic>
      </p:graphicFrame>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Date Placeholder 2"/>
          <p:cNvSpPr>
            <a:spLocks noGrp="1"/>
          </p:cNvSpPr>
          <p:nvPr>
            <p:ph type="dt" sz="half" idx="10"/>
          </p:nvPr>
        </p:nvSpPr>
        <p:spPr/>
        <p:txBody>
          <a:bodyPr anchor="ctr"/>
          <a:lstStyle/>
          <a:p>
            <a:r>
              <a:rPr lang="it-IT"/>
              <a:t>Antonio Capone</a:t>
            </a:r>
            <a:endParaRPr/>
          </a:p>
        </p:txBody>
      </p:sp>
      <p:sp>
        <p:nvSpPr>
          <p:cNvPr id="432" name="Footer Placeholder 3"/>
          <p:cNvSpPr>
            <a:spLocks noGrp="1"/>
          </p:cNvSpPr>
          <p:nvPr>
            <p:ph type="ftr" sz="quarter" idx="11"/>
          </p:nvPr>
        </p:nvSpPr>
        <p:spPr/>
        <p:txBody>
          <a:bodyPr anchor="ctr"/>
          <a:lstStyle/>
          <a:p>
            <a:r>
              <a:rPr lang="en-US"/>
              <a:t>CENA-2026, 1st China-Europe Neutrino Astronomy summer school - Chengdu 14-23/09/2026</a:t>
            </a:r>
            <a:endParaRPr/>
          </a:p>
        </p:txBody>
      </p:sp>
      <p:sp>
        <p:nvSpPr>
          <p:cNvPr id="433" name="Slide Number Placeholder 4"/>
          <p:cNvSpPr>
            <a:spLocks noGrp="1"/>
          </p:cNvSpPr>
          <p:nvPr>
            <p:ph type="sldNum" sz="quarter" idx="12"/>
          </p:nvPr>
        </p:nvSpPr>
        <p:spPr/>
        <p:txBody>
          <a:bodyPr anchor="ctr"/>
          <a:lstStyle/>
          <a:p>
            <a:pPr algn="r"/>
            <a:fld id="{FD601970-0015-C640-8EF6-7C12D5E92772}" type="slidenum">
              <a:rPr/>
              <a:pPr algn="r"/>
              <a:t>63</a:t>
            </a:fld>
            <a:endParaRPr/>
          </a:p>
        </p:txBody>
      </p:sp>
      <p:sp>
        <p:nvSpPr>
          <p:cNvPr id="43012" name="Rectangle 4"/>
          <p:cNvSpPr>
            <a:spLocks noGrp="1" noChangeArrowheads="1"/>
          </p:cNvSpPr>
          <p:nvPr>
            <p:ph type="title"/>
          </p:nvPr>
        </p:nvSpPr>
        <p:spPr>
          <a:xfrm>
            <a:off x="0" y="0"/>
            <a:ext cx="9144000" cy="635000"/>
          </a:xfrm>
        </p:spPr>
        <p:txBody>
          <a:bodyPr/>
          <a:lstStyle/>
          <a:p>
            <a:r>
              <a:rPr lang="en-GB" sz="2800" noProof="0" dirty="0"/>
              <a:t>Estimation of optical background intensity from </a:t>
            </a:r>
            <a:r>
              <a:rPr lang="en-GB" sz="2800" b="1" baseline="30000" noProof="0" dirty="0"/>
              <a:t>40</a:t>
            </a:r>
            <a:r>
              <a:rPr lang="en-GB" sz="2800" b="1" noProof="0" dirty="0"/>
              <a:t>K</a:t>
            </a:r>
            <a:endParaRPr lang="en-GB" sz="2800" noProof="0" dirty="0"/>
          </a:p>
        </p:txBody>
      </p:sp>
      <p:sp>
        <p:nvSpPr>
          <p:cNvPr id="8" name="Rectangle 7"/>
          <p:cNvSpPr/>
          <p:nvPr/>
        </p:nvSpPr>
        <p:spPr>
          <a:xfrm>
            <a:off x="330200" y="658168"/>
            <a:ext cx="8458200" cy="646331"/>
          </a:xfrm>
          <a:prstGeom prst="rect">
            <a:avLst/>
          </a:prstGeom>
        </p:spPr>
        <p:txBody>
          <a:bodyPr wrap="square">
            <a:spAutoFit/>
          </a:bodyPr>
          <a:lstStyle/>
          <a:p>
            <a:r>
              <a:rPr lang="en-GB" noProof="0" dirty="0"/>
              <a:t>The number of decays of an isotope, per unit volume and time, can be calculated with the relation:</a:t>
            </a:r>
          </a:p>
        </p:txBody>
      </p:sp>
      <p:graphicFrame>
        <p:nvGraphicFramePr>
          <p:cNvPr id="9" name="Object 8"/>
          <p:cNvGraphicFramePr>
            <a:graphicFrameLocks noChangeAspect="1"/>
          </p:cNvGraphicFramePr>
          <p:nvPr>
            <p:extLst>
              <p:ext uri="{D42A27DB-BD31-4B8C-83A1-F6EECF244321}">
                <p14:modId xmlns:p14="http://schemas.microsoft.com/office/powerpoint/2010/main" val="3847690333"/>
              </p:ext>
            </p:extLst>
          </p:nvPr>
        </p:nvGraphicFramePr>
        <p:xfrm>
          <a:off x="373050" y="1348948"/>
          <a:ext cx="8094134" cy="619551"/>
        </p:xfrm>
        <a:graphic>
          <a:graphicData uri="http://schemas.openxmlformats.org/presentationml/2006/ole">
            <mc:AlternateContent xmlns:mc="http://schemas.openxmlformats.org/markup-compatibility/2006">
              <mc:Choice xmlns:v="urn:schemas-microsoft-com:vml" Requires="v">
                <p:oleObj name="Equation" r:id="rId3" imgW="5143500" imgH="393700" progId="Equation.3">
                  <p:embed/>
                </p:oleObj>
              </mc:Choice>
              <mc:Fallback>
                <p:oleObj name="Equation" r:id="rId3" imgW="5143500" imgH="393700" progId="Equation.3">
                  <p:embed/>
                  <p:pic>
                    <p:nvPicPr>
                      <p:cNvPr id="0" name=""/>
                      <p:cNvPicPr/>
                      <p:nvPr/>
                    </p:nvPicPr>
                    <p:blipFill>
                      <a:blip r:embed="rId4"/>
                      <a:stretch>
                        <a:fillRect/>
                      </a:stretch>
                    </p:blipFill>
                    <p:spPr>
                      <a:xfrm>
                        <a:off x="373050" y="1348948"/>
                        <a:ext cx="8094134" cy="619551"/>
                      </a:xfrm>
                      <a:prstGeom prst="rect">
                        <a:avLst/>
                      </a:prstGeom>
                    </p:spPr>
                  </p:pic>
                </p:oleObj>
              </mc:Fallback>
            </mc:AlternateContent>
          </a:graphicData>
        </a:graphic>
      </p:graphicFrame>
      <p:sp>
        <p:nvSpPr>
          <p:cNvPr id="10" name="Rectangle 9"/>
          <p:cNvSpPr/>
          <p:nvPr/>
        </p:nvSpPr>
        <p:spPr>
          <a:xfrm>
            <a:off x="330200" y="2261801"/>
            <a:ext cx="5918672" cy="923330"/>
          </a:xfrm>
          <a:prstGeom prst="rect">
            <a:avLst/>
          </a:prstGeom>
        </p:spPr>
        <p:txBody>
          <a:bodyPr wrap="none">
            <a:spAutoFit/>
          </a:bodyPr>
          <a:lstStyle/>
          <a:p>
            <a:r>
              <a:rPr lang="en-GB" noProof="0" dirty="0" err="1">
                <a:latin typeface="Symbol" charset="2"/>
                <a:cs typeface="Symbol" charset="2"/>
              </a:rPr>
              <a:t>e</a:t>
            </a:r>
            <a:r>
              <a:rPr lang="en-GB" baseline="-25000" noProof="0" dirty="0" err="1"/>
              <a:t>K</a:t>
            </a:r>
            <a:r>
              <a:rPr lang="en-GB" noProof="0" dirty="0"/>
              <a:t> = percentage of potassium compared to all other elements</a:t>
            </a:r>
          </a:p>
          <a:p>
            <a:r>
              <a:rPr lang="en-GB" noProof="0" dirty="0">
                <a:latin typeface="Symbol" charset="2"/>
                <a:cs typeface="Symbol" charset="2"/>
              </a:rPr>
              <a:t>h</a:t>
            </a:r>
            <a:r>
              <a:rPr lang="en-GB" baseline="4000" noProof="0" dirty="0">
                <a:latin typeface="Symbol" charset="2"/>
                <a:cs typeface="Symbol" charset="2"/>
              </a:rPr>
              <a:t>40</a:t>
            </a:r>
            <a:r>
              <a:rPr lang="en-GB" baseline="-25000" noProof="0" dirty="0"/>
              <a:t>K</a:t>
            </a:r>
            <a:r>
              <a:rPr lang="en-GB" noProof="0" dirty="0"/>
              <a:t> = the relative abundance of the isotope </a:t>
            </a:r>
            <a:r>
              <a:rPr lang="en-GB" baseline="30000" noProof="0" dirty="0"/>
              <a:t>40</a:t>
            </a:r>
            <a:r>
              <a:rPr lang="en-GB" noProof="0" dirty="0"/>
              <a:t>K</a:t>
            </a:r>
          </a:p>
          <a:p>
            <a:r>
              <a:rPr lang="en-GB" noProof="0" dirty="0"/>
              <a:t>A = Mass number of the element.</a:t>
            </a:r>
          </a:p>
        </p:txBody>
      </p:sp>
      <p:sp>
        <p:nvSpPr>
          <p:cNvPr id="16" name="Rectangle 15"/>
          <p:cNvSpPr/>
          <p:nvPr/>
        </p:nvSpPr>
        <p:spPr>
          <a:xfrm>
            <a:off x="330200" y="3439468"/>
            <a:ext cx="8669800" cy="3231654"/>
          </a:xfrm>
          <a:prstGeom prst="rect">
            <a:avLst/>
          </a:prstGeom>
        </p:spPr>
        <p:txBody>
          <a:bodyPr wrap="square">
            <a:spAutoFit/>
          </a:bodyPr>
          <a:lstStyle/>
          <a:p>
            <a:r>
              <a:rPr lang="en-GB" b="1" noProof="0" dirty="0">
                <a:solidFill>
                  <a:srgbClr val="C00000"/>
                </a:solidFill>
              </a:rPr>
              <a:t>If  S=38.44 </a:t>
            </a:r>
            <a:r>
              <a:rPr lang="en-GB" b="1" noProof="0" dirty="0" err="1">
                <a:solidFill>
                  <a:srgbClr val="C00000"/>
                </a:solidFill>
              </a:rPr>
              <a:t>psu</a:t>
            </a:r>
            <a:r>
              <a:rPr lang="en-GB" b="1" noProof="0" dirty="0">
                <a:solidFill>
                  <a:srgbClr val="C00000"/>
                </a:solidFill>
              </a:rPr>
              <a:t>    the expected number of decays of   </a:t>
            </a:r>
            <a:r>
              <a:rPr lang="en-GB" b="1" baseline="30000" noProof="0" dirty="0">
                <a:solidFill>
                  <a:srgbClr val="C00000"/>
                </a:solidFill>
              </a:rPr>
              <a:t>40</a:t>
            </a:r>
            <a:r>
              <a:rPr lang="en-GB" b="1" noProof="0" dirty="0">
                <a:solidFill>
                  <a:srgbClr val="C00000"/>
                </a:solidFill>
              </a:rPr>
              <a:t>K is equal to ~ 13000 Bq m</a:t>
            </a:r>
            <a:r>
              <a:rPr lang="en-GB" b="1" baseline="30000" noProof="0" dirty="0">
                <a:solidFill>
                  <a:srgbClr val="C00000"/>
                </a:solidFill>
              </a:rPr>
              <a:t>-3</a:t>
            </a:r>
            <a:r>
              <a:rPr lang="en-GB" b="1" noProof="0" dirty="0">
                <a:solidFill>
                  <a:srgbClr val="C00000"/>
                </a:solidFill>
              </a:rPr>
              <a:t>.</a:t>
            </a:r>
          </a:p>
          <a:p>
            <a:r>
              <a:rPr lang="en-GB" noProof="0" dirty="0"/>
              <a:t>An estimate of the Cerenkov photon flux in an infinite volume of water, with the optical properties typical of the Cape Passero site, leads to		</a:t>
            </a:r>
            <a:r>
              <a:rPr lang="en-GB" b="1" noProof="0" dirty="0" err="1">
                <a:solidFill>
                  <a:srgbClr val="C00000"/>
                </a:solidFill>
              </a:rPr>
              <a:t>Φ</a:t>
            </a:r>
            <a:r>
              <a:rPr lang="en-GB" b="1" baseline="-25000" noProof="0" dirty="0">
                <a:solidFill>
                  <a:srgbClr val="C00000"/>
                </a:solidFill>
              </a:rPr>
              <a:t>∞</a:t>
            </a:r>
            <a:r>
              <a:rPr lang="en-GB" b="1" noProof="0" dirty="0">
                <a:solidFill>
                  <a:srgbClr val="C00000"/>
                </a:solidFill>
              </a:rPr>
              <a:t> = 425 ± 43 cm</a:t>
            </a:r>
            <a:r>
              <a:rPr lang="en-GB" b="1" baseline="30000" noProof="0" dirty="0">
                <a:solidFill>
                  <a:srgbClr val="C00000"/>
                </a:solidFill>
              </a:rPr>
              <a:t>-2</a:t>
            </a:r>
            <a:r>
              <a:rPr lang="en-GB" b="1" noProof="0" dirty="0">
                <a:solidFill>
                  <a:srgbClr val="C00000"/>
                </a:solidFill>
              </a:rPr>
              <a:t>s</a:t>
            </a:r>
            <a:r>
              <a:rPr lang="en-GB" b="1" baseline="30000" noProof="0" dirty="0">
                <a:solidFill>
                  <a:srgbClr val="C00000"/>
                </a:solidFill>
              </a:rPr>
              <a:t>-1</a:t>
            </a:r>
            <a:endParaRPr lang="en-GB" b="1" noProof="0" dirty="0">
              <a:solidFill>
                <a:srgbClr val="C00000"/>
              </a:solidFill>
            </a:endParaRPr>
          </a:p>
          <a:p>
            <a:endParaRPr lang="en-GB" noProof="0" dirty="0"/>
          </a:p>
          <a:p>
            <a:r>
              <a:rPr lang="en-GB" noProof="0" dirty="0"/>
              <a:t>The </a:t>
            </a:r>
            <a:r>
              <a:rPr lang="en-GB" b="1" noProof="0" dirty="0">
                <a:solidFill>
                  <a:srgbClr val="C00000"/>
                </a:solidFill>
              </a:rPr>
              <a:t>estimation of the frequency of signals expected in optical modules with  PMT 8" </a:t>
            </a:r>
            <a:r>
              <a:rPr lang="en-GB" noProof="0" dirty="0"/>
              <a:t>(such as those used during the NEMO tests), </a:t>
            </a:r>
            <a:r>
              <a:rPr lang="en-GB" b="1" noProof="0" dirty="0">
                <a:solidFill>
                  <a:srgbClr val="C00000"/>
                </a:solidFill>
              </a:rPr>
              <a:t>taking into account the "transmissivity" of glass, gel and the quantum efficiency of PMTs, is equal to</a:t>
            </a:r>
          </a:p>
          <a:p>
            <a:endParaRPr lang="en-GB" noProof="0" dirty="0"/>
          </a:p>
          <a:p>
            <a:r>
              <a:rPr lang="en-GB" noProof="0" dirty="0"/>
              <a:t>					</a:t>
            </a:r>
            <a:r>
              <a:rPr lang="en-GB" sz="2400" b="1" noProof="0" dirty="0">
                <a:solidFill>
                  <a:srgbClr val="C00000"/>
                </a:solidFill>
              </a:rPr>
              <a:t>		F</a:t>
            </a:r>
            <a:r>
              <a:rPr lang="en-GB" sz="2400" b="1" baseline="-25000" noProof="0" dirty="0">
                <a:solidFill>
                  <a:srgbClr val="C00000"/>
                </a:solidFill>
              </a:rPr>
              <a:t>∞ </a:t>
            </a:r>
            <a:r>
              <a:rPr lang="en-GB" sz="2400" b="1" baseline="30000" noProof="0" dirty="0">
                <a:solidFill>
                  <a:srgbClr val="C00000"/>
                </a:solidFill>
              </a:rPr>
              <a:t>8”</a:t>
            </a:r>
            <a:r>
              <a:rPr lang="en-GB" sz="2400" b="1" baseline="-25000" noProof="0" dirty="0">
                <a:solidFill>
                  <a:srgbClr val="C00000"/>
                </a:solidFill>
              </a:rPr>
              <a:t>  </a:t>
            </a:r>
            <a:r>
              <a:rPr lang="en-GB" sz="2400" b="1" noProof="0" dirty="0">
                <a:solidFill>
                  <a:srgbClr val="C00000"/>
                </a:solidFill>
              </a:rPr>
              <a:t>=33.6 ± 3.5 kHz.</a:t>
            </a:r>
          </a:p>
          <a:p>
            <a:endParaRPr lang="en-GB" noProof="0" dirty="0"/>
          </a:p>
          <a:p>
            <a:endParaRPr lang="en-GB" noProof="0" dirty="0"/>
          </a:p>
        </p:txBody>
      </p:sp>
    </p:spTree>
    <p:extLst>
      <p:ext uri="{BB962C8B-B14F-4D97-AF65-F5344CB8AC3E}">
        <p14:creationId xmlns:p14="http://schemas.microsoft.com/office/powerpoint/2010/main" val="101724496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MOV00019.MPG">
            <a:hlinkClick r:id="" action="ppaction://media"/>
          </p:cNvPr>
          <p:cNvPicPr>
            <a:picLocks noRot="1"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1804988" y="524939"/>
            <a:ext cx="3048000" cy="2174875"/>
          </a:xfrm>
          <a:prstGeom prst="rect">
            <a:avLst/>
          </a:prstGeom>
          <a:noFill/>
          <a:extLst>
            <a:ext uri="{909E8E84-426E-40dd-AFC4-6F175D3DCCD1}">
              <a14:hiddenFill xmlns="" xmlns:a14="http://schemas.microsoft.com/office/drawing/2010/main">
                <a:solidFill>
                  <a:srgbClr val="FFFFFF"/>
                </a:solidFill>
              </a14:hiddenFill>
            </a:ext>
          </a:extLst>
        </p:spPr>
      </p:pic>
      <p:sp>
        <p:nvSpPr>
          <p:cNvPr id="48131" name="Text Box 3"/>
          <p:cNvSpPr txBox="1">
            <a:spLocks noChangeArrowheads="1"/>
          </p:cNvSpPr>
          <p:nvPr/>
        </p:nvSpPr>
        <p:spPr bwMode="auto">
          <a:xfrm>
            <a:off x="4953000" y="601135"/>
            <a:ext cx="3733800"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GB" sz="1600" b="1">
                <a:solidFill>
                  <a:srgbClr val="FF3300"/>
                </a:solidFill>
                <a:latin typeface="Tahoma" charset="0"/>
              </a:rPr>
              <a:t>NEMO device</a:t>
            </a:r>
            <a:r>
              <a:rPr lang="en-GB" sz="1600" b="1">
                <a:solidFill>
                  <a:srgbClr val="003399"/>
                </a:solidFill>
                <a:latin typeface="Tahoma" charset="0"/>
              </a:rPr>
              <a:t> (8’’ PMT at 0.3 spe)</a:t>
            </a:r>
          </a:p>
        </p:txBody>
      </p:sp>
      <p:sp>
        <p:nvSpPr>
          <p:cNvPr id="48132" name="Text Box 4"/>
          <p:cNvSpPr txBox="1">
            <a:spLocks noChangeArrowheads="1"/>
          </p:cNvSpPr>
          <p:nvPr/>
        </p:nvSpPr>
        <p:spPr bwMode="auto">
          <a:xfrm>
            <a:off x="5089527" y="1058339"/>
            <a:ext cx="2987675" cy="5381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FF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indent="287338">
              <a:tabLst>
                <a:tab pos="1236663" algn="l"/>
                <a:tab pos="2286000" algn="l"/>
              </a:tabLst>
              <a:defRPr>
                <a:solidFill>
                  <a:schemeClr val="tx1"/>
                </a:solidFill>
                <a:latin typeface="Arial" charset="0"/>
                <a:ea typeface="ＭＳ Ｐゴシック" charset="0"/>
              </a:defRPr>
            </a:lvl1pPr>
            <a:lvl2pPr marL="577850">
              <a:tabLst>
                <a:tab pos="1236663" algn="l"/>
                <a:tab pos="2286000" algn="l"/>
              </a:tabLst>
              <a:defRPr>
                <a:solidFill>
                  <a:schemeClr val="tx1"/>
                </a:solidFill>
                <a:latin typeface="Arial" charset="0"/>
                <a:ea typeface="ＭＳ Ｐゴシック" charset="0"/>
              </a:defRPr>
            </a:lvl2pPr>
            <a:lvl3pPr>
              <a:tabLst>
                <a:tab pos="1236663" algn="l"/>
                <a:tab pos="2286000" algn="l"/>
              </a:tabLst>
              <a:defRPr>
                <a:solidFill>
                  <a:schemeClr val="tx1"/>
                </a:solidFill>
                <a:latin typeface="Arial" charset="0"/>
                <a:ea typeface="ＭＳ Ｐゴシック" charset="0"/>
              </a:defRPr>
            </a:lvl3pPr>
            <a:lvl4pPr>
              <a:tabLst>
                <a:tab pos="1236663" algn="l"/>
                <a:tab pos="2286000" algn="l"/>
              </a:tabLst>
              <a:defRPr>
                <a:solidFill>
                  <a:schemeClr val="tx1"/>
                </a:solidFill>
                <a:latin typeface="Arial" charset="0"/>
                <a:ea typeface="ＭＳ Ｐゴシック" charset="0"/>
              </a:defRPr>
            </a:lvl4pPr>
            <a:lvl5pPr>
              <a:tabLst>
                <a:tab pos="1236663" algn="l"/>
                <a:tab pos="2286000" algn="l"/>
              </a:tabLst>
              <a:defRPr>
                <a:solidFill>
                  <a:schemeClr val="tx1"/>
                </a:solidFill>
                <a:latin typeface="Arial" charset="0"/>
                <a:ea typeface="ＭＳ Ｐゴシック" charset="0"/>
              </a:defRPr>
            </a:lvl5pPr>
            <a:lvl6pPr fontAlgn="base">
              <a:spcBef>
                <a:spcPct val="0"/>
              </a:spcBef>
              <a:spcAft>
                <a:spcPct val="0"/>
              </a:spcAft>
              <a:tabLst>
                <a:tab pos="1236663" algn="l"/>
                <a:tab pos="2286000" algn="l"/>
              </a:tabLst>
              <a:defRPr>
                <a:solidFill>
                  <a:schemeClr val="tx1"/>
                </a:solidFill>
                <a:latin typeface="Arial" charset="0"/>
                <a:ea typeface="ＭＳ Ｐゴシック" charset="0"/>
              </a:defRPr>
            </a:lvl6pPr>
            <a:lvl7pPr fontAlgn="base">
              <a:spcBef>
                <a:spcPct val="0"/>
              </a:spcBef>
              <a:spcAft>
                <a:spcPct val="0"/>
              </a:spcAft>
              <a:tabLst>
                <a:tab pos="1236663" algn="l"/>
                <a:tab pos="2286000" algn="l"/>
              </a:tabLst>
              <a:defRPr>
                <a:solidFill>
                  <a:schemeClr val="tx1"/>
                </a:solidFill>
                <a:latin typeface="Arial" charset="0"/>
                <a:ea typeface="ＭＳ Ｐゴシック" charset="0"/>
              </a:defRPr>
            </a:lvl7pPr>
            <a:lvl8pPr fontAlgn="base">
              <a:spcBef>
                <a:spcPct val="0"/>
              </a:spcBef>
              <a:spcAft>
                <a:spcPct val="0"/>
              </a:spcAft>
              <a:tabLst>
                <a:tab pos="1236663" algn="l"/>
                <a:tab pos="2286000" algn="l"/>
              </a:tabLst>
              <a:defRPr>
                <a:solidFill>
                  <a:schemeClr val="tx1"/>
                </a:solidFill>
                <a:latin typeface="Arial" charset="0"/>
                <a:ea typeface="ＭＳ Ｐゴシック" charset="0"/>
              </a:defRPr>
            </a:lvl8pPr>
            <a:lvl9pPr fontAlgn="base">
              <a:spcBef>
                <a:spcPct val="0"/>
              </a:spcBef>
              <a:spcAft>
                <a:spcPct val="0"/>
              </a:spcAft>
              <a:tabLst>
                <a:tab pos="1236663" algn="l"/>
                <a:tab pos="2286000" algn="l"/>
              </a:tabLst>
              <a:defRPr>
                <a:solidFill>
                  <a:schemeClr val="tx1"/>
                </a:solidFill>
                <a:latin typeface="Arial" charset="0"/>
                <a:ea typeface="ＭＳ Ｐゴシック" charset="0"/>
              </a:defRPr>
            </a:lvl9pPr>
          </a:lstStyle>
          <a:p>
            <a:pPr eaLnBrk="0" hangingPunct="0">
              <a:spcBef>
                <a:spcPct val="20000"/>
              </a:spcBef>
              <a:buClr>
                <a:srgbClr val="FF0000"/>
              </a:buClr>
              <a:buFont typeface="Wingdings" charset="0"/>
              <a:buChar char="v"/>
            </a:pPr>
            <a:r>
              <a:rPr lang="en-US" sz="1600" b="1">
                <a:solidFill>
                  <a:srgbClr val="003399"/>
                </a:solidFill>
                <a:latin typeface="Tahoma" charset="0"/>
              </a:rPr>
              <a:t>Toulon	</a:t>
            </a:r>
            <a:r>
              <a:rPr lang="en-US" sz="1600" b="1">
                <a:solidFill>
                  <a:srgbClr val="FF3300"/>
                </a:solidFill>
                <a:latin typeface="Tahoma" charset="0"/>
              </a:rPr>
              <a:t>58.0</a:t>
            </a:r>
            <a:r>
              <a:rPr lang="en-US" sz="1600" b="1">
                <a:solidFill>
                  <a:srgbClr val="FF3300"/>
                </a:solidFill>
                <a:latin typeface="Tahoma" charset="0"/>
                <a:sym typeface="Symbol" charset="0"/>
              </a:rPr>
              <a:t></a:t>
            </a:r>
            <a:r>
              <a:rPr lang="en-US" sz="1600" b="1">
                <a:solidFill>
                  <a:srgbClr val="FF3300"/>
                </a:solidFill>
                <a:latin typeface="Tahoma" charset="0"/>
              </a:rPr>
              <a:t>3.0</a:t>
            </a:r>
            <a:r>
              <a:rPr lang="en-US" sz="1600" b="1">
                <a:solidFill>
                  <a:srgbClr val="003399"/>
                </a:solidFill>
                <a:latin typeface="Tahoma" charset="0"/>
              </a:rPr>
              <a:t> kHz</a:t>
            </a:r>
          </a:p>
          <a:p>
            <a:pPr eaLnBrk="0" hangingPunct="0">
              <a:spcBef>
                <a:spcPct val="20000"/>
              </a:spcBef>
              <a:buClr>
                <a:srgbClr val="FF0000"/>
              </a:buClr>
              <a:buFont typeface="Wingdings" charset="0"/>
              <a:buChar char="v"/>
            </a:pPr>
            <a:r>
              <a:rPr lang="en-US" sz="1600" b="1">
                <a:solidFill>
                  <a:srgbClr val="003399"/>
                </a:solidFill>
                <a:latin typeface="Tahoma" charset="0"/>
              </a:rPr>
              <a:t>Capo P.	</a:t>
            </a:r>
            <a:r>
              <a:rPr lang="en-US" sz="1600" b="1">
                <a:solidFill>
                  <a:srgbClr val="FF3300"/>
                </a:solidFill>
                <a:latin typeface="Tahoma" charset="0"/>
              </a:rPr>
              <a:t>28.5</a:t>
            </a:r>
            <a:r>
              <a:rPr lang="en-US" sz="1600" b="1">
                <a:solidFill>
                  <a:srgbClr val="FF3300"/>
                </a:solidFill>
                <a:latin typeface="Tahoma" charset="0"/>
                <a:sym typeface="Symbol" charset="0"/>
              </a:rPr>
              <a:t></a:t>
            </a:r>
            <a:r>
              <a:rPr lang="en-US" sz="1600" b="1">
                <a:solidFill>
                  <a:srgbClr val="FF3300"/>
                </a:solidFill>
                <a:latin typeface="Tahoma" charset="0"/>
              </a:rPr>
              <a:t>2.5</a:t>
            </a:r>
            <a:r>
              <a:rPr lang="en-US" sz="1600" b="1">
                <a:solidFill>
                  <a:srgbClr val="003399"/>
                </a:solidFill>
                <a:latin typeface="Tahoma" charset="0"/>
              </a:rPr>
              <a:t> kHz</a:t>
            </a:r>
            <a:endParaRPr lang="en-GB" sz="1600" b="1">
              <a:solidFill>
                <a:srgbClr val="003399"/>
              </a:solidFill>
              <a:latin typeface="Tahoma" charset="0"/>
            </a:endParaRPr>
          </a:p>
        </p:txBody>
      </p:sp>
      <p:sp>
        <p:nvSpPr>
          <p:cNvPr id="48133" name="Rectangle 5"/>
          <p:cNvSpPr>
            <a:spLocks noChangeArrowheads="1"/>
          </p:cNvSpPr>
          <p:nvPr/>
        </p:nvSpPr>
        <p:spPr bwMode="auto">
          <a:xfrm>
            <a:off x="4953000" y="524935"/>
            <a:ext cx="3810000" cy="1295400"/>
          </a:xfrm>
          <a:prstGeom prst="rect">
            <a:avLst/>
          </a:prstGeom>
          <a:noFill/>
          <a:ln w="57150">
            <a:solidFill>
              <a:srgbClr val="FF33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48134" name="Rectangle 6"/>
          <p:cNvSpPr>
            <a:spLocks noGrp="1" noChangeArrowheads="1"/>
          </p:cNvSpPr>
          <p:nvPr>
            <p:ph type="ctrTitle"/>
          </p:nvPr>
        </p:nvSpPr>
        <p:spPr>
          <a:xfrm>
            <a:off x="323850" y="-8465"/>
            <a:ext cx="8820150" cy="457200"/>
          </a:xfrm>
        </p:spPr>
        <p:txBody>
          <a:bodyPr/>
          <a:lstStyle/>
          <a:p>
            <a:r>
              <a:rPr lang="it-IT" sz="2800" dirty="0"/>
              <a:t>Optical background in Capo Passero and Toulon</a:t>
            </a:r>
          </a:p>
        </p:txBody>
      </p:sp>
      <p:pic>
        <p:nvPicPr>
          <p:cNvPr id="4813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00" y="2772835"/>
            <a:ext cx="4191000" cy="2095500"/>
          </a:xfrm>
          <a:prstGeom prst="rect">
            <a:avLst/>
          </a:prstGeom>
          <a:noFill/>
          <a:extLst>
            <a:ext uri="{909E8E84-426E-40dd-AFC4-6F175D3DCCD1}">
              <a14:hiddenFill xmlns="" xmlns:a14="http://schemas.microsoft.com/office/drawing/2010/main">
                <a:solidFill>
                  <a:srgbClr val="FFFFFF"/>
                </a:solidFill>
              </a14:hiddenFill>
            </a:ext>
          </a:extLst>
        </p:spPr>
      </p:pic>
      <p:pic>
        <p:nvPicPr>
          <p:cNvPr id="48136" name="Picture 8"/>
          <p:cNvPicPr>
            <a:picLocks noChangeAspect="1" noChangeArrowheads="1"/>
          </p:cNvPicPr>
          <p:nvPr/>
        </p:nvPicPr>
        <p:blipFill>
          <a:blip r:embed="rId7">
            <a:extLst>
              <a:ext uri="{28A0092B-C50C-407E-A947-70E740481C1C}">
                <a14:useLocalDpi xmlns:a14="http://schemas.microsoft.com/office/drawing/2010/main" val="0"/>
              </a:ext>
            </a:extLst>
          </a:blip>
          <a:srcRect b="6351"/>
          <a:stretch>
            <a:fillRect/>
          </a:stretch>
        </p:blipFill>
        <p:spPr bwMode="auto">
          <a:xfrm>
            <a:off x="107950" y="4765152"/>
            <a:ext cx="4210050" cy="1855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8137" name="Picture 9"/>
          <p:cNvPicPr>
            <a:picLocks noChangeAspect="1" noChangeArrowheads="1"/>
          </p:cNvPicPr>
          <p:nvPr/>
        </p:nvPicPr>
        <p:blipFill>
          <a:blip r:embed="rId8">
            <a:extLst>
              <a:ext uri="{28A0092B-C50C-407E-A947-70E740481C1C}">
                <a14:useLocalDpi xmlns:a14="http://schemas.microsoft.com/office/drawing/2010/main" val="0"/>
              </a:ext>
            </a:extLst>
          </a:blip>
          <a:srcRect b="8647"/>
          <a:stretch>
            <a:fillRect/>
          </a:stretch>
        </p:blipFill>
        <p:spPr bwMode="auto">
          <a:xfrm>
            <a:off x="4241800" y="2658535"/>
            <a:ext cx="2286000" cy="193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8138"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41800" y="4563539"/>
            <a:ext cx="2286000" cy="2106613"/>
          </a:xfrm>
          <a:prstGeom prst="rect">
            <a:avLst/>
          </a:prstGeom>
          <a:noFill/>
          <a:extLst>
            <a:ext uri="{909E8E84-426E-40dd-AFC4-6F175D3DCCD1}">
              <a14:hiddenFill xmlns="" xmlns:a14="http://schemas.microsoft.com/office/drawing/2010/main">
                <a:solidFill>
                  <a:srgbClr val="FFFFFF"/>
                </a:solidFill>
              </a14:hiddenFill>
            </a:ext>
          </a:extLst>
        </p:spPr>
      </p:pic>
      <p:sp>
        <p:nvSpPr>
          <p:cNvPr id="48139" name="Text Box 11"/>
          <p:cNvSpPr txBox="1">
            <a:spLocks noChangeArrowheads="1"/>
          </p:cNvSpPr>
          <p:nvPr/>
        </p:nvSpPr>
        <p:spPr bwMode="auto">
          <a:xfrm>
            <a:off x="1914525" y="601135"/>
            <a:ext cx="1501032"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it-IT" sz="1600" b="1">
                <a:solidFill>
                  <a:srgbClr val="FFFFFF"/>
                </a:solidFill>
                <a:latin typeface="Tahoma" charset="0"/>
              </a:rPr>
              <a:t>PMT 1+ DAQ</a:t>
            </a:r>
          </a:p>
        </p:txBody>
      </p:sp>
      <p:sp>
        <p:nvSpPr>
          <p:cNvPr id="48140" name="Text Box 12"/>
          <p:cNvSpPr txBox="1">
            <a:spLocks noChangeArrowheads="1"/>
          </p:cNvSpPr>
          <p:nvPr/>
        </p:nvSpPr>
        <p:spPr bwMode="auto">
          <a:xfrm>
            <a:off x="3252790" y="2093385"/>
            <a:ext cx="1636185"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it-IT" sz="1600" b="1">
                <a:solidFill>
                  <a:srgbClr val="FFFFFF"/>
                </a:solidFill>
                <a:latin typeface="Tahoma" charset="0"/>
              </a:rPr>
              <a:t>PMT 2+power</a:t>
            </a:r>
          </a:p>
        </p:txBody>
      </p:sp>
      <p:sp>
        <p:nvSpPr>
          <p:cNvPr id="48141" name="Text Box 13"/>
          <p:cNvSpPr txBox="1">
            <a:spLocks noChangeArrowheads="1"/>
          </p:cNvSpPr>
          <p:nvPr/>
        </p:nvSpPr>
        <p:spPr bwMode="auto">
          <a:xfrm>
            <a:off x="1117602" y="3953935"/>
            <a:ext cx="2320367"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it-IT" sz="1600">
                <a:solidFill>
                  <a:srgbClr val="FF0000"/>
                </a:solidFill>
                <a:latin typeface="Tahoma" charset="0"/>
              </a:rPr>
              <a:t>PMT dark current 7 kHz</a:t>
            </a:r>
          </a:p>
        </p:txBody>
      </p:sp>
      <p:sp>
        <p:nvSpPr>
          <p:cNvPr id="19" name="Date Placeholder 2"/>
          <p:cNvSpPr>
            <a:spLocks noGrp="1"/>
          </p:cNvSpPr>
          <p:nvPr>
            <p:ph type="dt" sz="half" idx="10"/>
          </p:nvPr>
        </p:nvSpPr>
        <p:spPr>
          <a:xfrm>
            <a:off x="122954" y="6631200"/>
            <a:ext cx="2370688" cy="219600"/>
          </a:xfrm>
        </p:spPr>
        <p:txBody>
          <a:bodyPr anchor="ctr"/>
          <a:lstStyle/>
          <a:p>
            <a:r>
              <a:rPr lang="it-IT" sz="1100" b="1">
                <a:solidFill>
                  <a:srgbClr val="000090"/>
                </a:solidFill>
                <a:latin typeface="Calibri"/>
                <a:cs typeface="Calibri"/>
              </a:rPr>
              <a:t>Antonio Capone</a:t>
            </a:r>
            <a:endParaRPr sz="1100" b="1" dirty="0">
              <a:solidFill>
                <a:srgbClr val="000090"/>
              </a:solidFill>
              <a:latin typeface="Calibri"/>
              <a:cs typeface="Calibri"/>
            </a:endParaRPr>
          </a:p>
        </p:txBody>
      </p:sp>
      <p:sp>
        <p:nvSpPr>
          <p:cNvPr id="20" name="Footer Placeholder 3"/>
          <p:cNvSpPr>
            <a:spLocks noGrp="1"/>
          </p:cNvSpPr>
          <p:nvPr>
            <p:ph type="ftr" sz="quarter" idx="11"/>
          </p:nvPr>
        </p:nvSpPr>
        <p:spPr>
          <a:xfrm>
            <a:off x="2060812" y="6631200"/>
            <a:ext cx="5722388" cy="226800"/>
          </a:xfrm>
        </p:spPr>
        <p:txBody>
          <a:bodyPr vert="horz" lIns="91440" tIns="45720" rIns="91440" bIns="45720" rtlCol="0" anchor="ctr"/>
          <a:lstStyle/>
          <a:p>
            <a:r>
              <a:rPr lang="it-IT" dirty="0"/>
              <a:t>CENA-2026, 1st China-Europe Neutrino </a:t>
            </a:r>
            <a:r>
              <a:rPr lang="it-IT" dirty="0" err="1"/>
              <a:t>Astronomy</a:t>
            </a:r>
            <a:r>
              <a:rPr lang="it-IT" dirty="0"/>
              <a:t> </a:t>
            </a:r>
            <a:r>
              <a:rPr lang="it-IT" dirty="0" err="1"/>
              <a:t>summer</a:t>
            </a:r>
            <a:r>
              <a:rPr lang="it-IT" dirty="0"/>
              <a:t> school - Chengdu 14-23/09/2026</a:t>
            </a:r>
          </a:p>
        </p:txBody>
      </p:sp>
      <p:sp>
        <p:nvSpPr>
          <p:cNvPr id="21" name="Slide Number Placeholder 4"/>
          <p:cNvSpPr>
            <a:spLocks noGrp="1"/>
          </p:cNvSpPr>
          <p:nvPr>
            <p:ph type="sldNum" sz="quarter" idx="12"/>
          </p:nvPr>
        </p:nvSpPr>
        <p:spPr>
          <a:xfrm>
            <a:off x="8282348" y="6631200"/>
            <a:ext cx="685800" cy="219600"/>
          </a:xfrm>
        </p:spPr>
        <p:txBody>
          <a:bodyPr anchor="ctr"/>
          <a:lstStyle/>
          <a:p>
            <a:pPr algn="r"/>
            <a:fld id="{7E3BC5BC-D0F7-4F4E-9395-EF5F2E60EDA6}" type="slidenum">
              <a:rPr sz="1100" b="1">
                <a:solidFill>
                  <a:srgbClr val="000090"/>
                </a:solidFill>
                <a:latin typeface="Calibri"/>
                <a:cs typeface="Calibri"/>
              </a:rPr>
              <a:pPr algn="r"/>
              <a:t>64</a:t>
            </a:fld>
            <a:endParaRPr sz="1100" b="1">
              <a:solidFill>
                <a:srgbClr val="000090"/>
              </a:solidFill>
              <a:latin typeface="Calibri"/>
              <a:cs typeface="Calibri"/>
            </a:endParaRPr>
          </a:p>
        </p:txBody>
      </p:sp>
      <p:sp>
        <p:nvSpPr>
          <p:cNvPr id="2" name="TextBox 1"/>
          <p:cNvSpPr txBox="1"/>
          <p:nvPr/>
        </p:nvSpPr>
        <p:spPr>
          <a:xfrm>
            <a:off x="6527800" y="3686375"/>
            <a:ext cx="2438400" cy="2246769"/>
          </a:xfrm>
          <a:prstGeom prst="rect">
            <a:avLst/>
          </a:prstGeom>
          <a:noFill/>
        </p:spPr>
        <p:txBody>
          <a:bodyPr wrap="square" rtlCol="0">
            <a:spAutoFit/>
          </a:bodyPr>
          <a:lstStyle/>
          <a:p>
            <a:r>
              <a:rPr lang="en-GB" sz="2000" b="1" noProof="0">
                <a:solidFill>
                  <a:srgbClr val="000090"/>
                </a:solidFill>
              </a:rPr>
              <a:t>To the luminous background from </a:t>
            </a:r>
            <a:r>
              <a:rPr lang="en-GB" sz="2000" b="1" baseline="30000" noProof="0">
                <a:solidFill>
                  <a:srgbClr val="000090"/>
                </a:solidFill>
              </a:rPr>
              <a:t>40</a:t>
            </a:r>
            <a:r>
              <a:rPr lang="en-GB" sz="2000" b="1" noProof="0">
                <a:solidFill>
                  <a:srgbClr val="000090"/>
                </a:solidFill>
              </a:rPr>
              <a:t>K a background due to the emission of light from luminescent organisms is added: bioluminescence</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8130"/>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8130"/>
                                        </p:tgtEl>
                                      </p:cBhvr>
                                    </p:cmd>
                                  </p:childTnLst>
                                </p:cTn>
                              </p:par>
                            </p:childTnLst>
                          </p:cTn>
                        </p:par>
                      </p:childTnLst>
                    </p:cTn>
                  </p:par>
                </p:childTnLst>
              </p:cTn>
              <p:nextCondLst>
                <p:cond evt="onClick" delay="0">
                  <p:tgtEl>
                    <p:spTgt spid="48130"/>
                  </p:tgtEl>
                </p:cond>
              </p:nextCondLst>
            </p:seq>
            <p:video>
              <p:cMediaNode>
                <p:cTn id="7" fill="hold" display="0">
                  <p:stCondLst>
                    <p:cond delay="indefinite"/>
                  </p:stCondLst>
                  <p:endCondLst>
                    <p:cond evt="onNext" delay="0">
                      <p:tgtEl>
                        <p:sldTgt/>
                      </p:tgtEl>
                    </p:cond>
                    <p:cond evt="onPrev" delay="0">
                      <p:tgtEl>
                        <p:sldTgt/>
                      </p:tgtEl>
                    </p:cond>
                  </p:endCondLst>
                </p:cTn>
                <p:tgtEl>
                  <p:spTgt spid="48130"/>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0964"/>
            <a:ext cx="9144000" cy="461665"/>
          </a:xfrm>
          <a:prstGeom prst="rect">
            <a:avLst/>
          </a:prstGeom>
          <a:noFill/>
        </p:spPr>
        <p:txBody>
          <a:bodyPr wrap="square" rtlCol="0">
            <a:spAutoFit/>
          </a:bodyPr>
          <a:lstStyle/>
          <a:p>
            <a:pPr algn="ctr" defTabSz="914400" eaLnBrk="0" fontAlgn="base" hangingPunct="0">
              <a:spcBef>
                <a:spcPct val="0"/>
              </a:spcBef>
              <a:spcAft>
                <a:spcPct val="0"/>
              </a:spcAft>
            </a:pPr>
            <a:r>
              <a:rPr lang="en-US" sz="2400" b="1" dirty="0">
                <a:solidFill>
                  <a:srgbClr val="FF0000"/>
                </a:solidFill>
                <a:latin typeface="Arial" charset="0"/>
                <a:ea typeface="ＭＳ Ｐゴシック" charset="0"/>
                <a:cs typeface="ＭＳ Ｐゴシック" charset="0"/>
              </a:rPr>
              <a:t>ANTARES, bioluminescence rate </a:t>
            </a:r>
            <a:r>
              <a:rPr lang="en-US" sz="2400" b="1" dirty="0" err="1">
                <a:solidFill>
                  <a:srgbClr val="FF0000"/>
                </a:solidFill>
                <a:latin typeface="Arial" charset="0"/>
                <a:ea typeface="ＭＳ Ｐゴシック" charset="0"/>
                <a:cs typeface="ＭＳ Ｐゴシック" charset="0"/>
              </a:rPr>
              <a:t>vs</a:t>
            </a:r>
            <a:r>
              <a:rPr lang="en-US" sz="2400" b="1" dirty="0">
                <a:solidFill>
                  <a:srgbClr val="FF0000"/>
                </a:solidFill>
                <a:latin typeface="Arial" charset="0"/>
                <a:ea typeface="ＭＳ Ｐゴシック" charset="0"/>
                <a:cs typeface="ＭＳ Ｐゴシック" charset="0"/>
              </a:rPr>
              <a:t> deep-sea current velocity</a:t>
            </a:r>
          </a:p>
        </p:txBody>
      </p:sp>
      <p:sp>
        <p:nvSpPr>
          <p:cNvPr id="2" name="Date Placeholder 1"/>
          <p:cNvSpPr>
            <a:spLocks noGrp="1"/>
          </p:cNvSpPr>
          <p:nvPr>
            <p:ph type="dt" sz="half" idx="10"/>
          </p:nvPr>
        </p:nvSpPr>
        <p:spPr>
          <a:xfrm>
            <a:off x="228600" y="6553200"/>
            <a:ext cx="2489200" cy="228600"/>
          </a:xfrm>
          <a:noFill/>
          <a:ln w="9525">
            <a:noFill/>
            <a:miter lim="800000"/>
            <a:headEnd/>
            <a:tailEnd/>
          </a:ln>
        </p:spPr>
        <p:txBody>
          <a:bodyPr vert="horz" wrap="square" lIns="91440" tIns="45720" rIns="91440" bIns="45720" numCol="1" rtlCol="0" anchor="ctr" anchorCtr="0" compatLnSpc="1">
            <a:prstTxWarp prst="textNoShape">
              <a:avLst/>
            </a:prstTxWarp>
          </a:bodyPr>
          <a:lstStyle/>
          <a:p>
            <a:r>
              <a:rPr lang="it-IT" sz="1100" dirty="0">
                <a:solidFill>
                  <a:srgbClr val="000090"/>
                </a:solidFill>
                <a:latin typeface="+mn-lt"/>
                <a:ea typeface="+mn-ea"/>
                <a:cs typeface="+mn-cs"/>
              </a:rPr>
              <a:t>Antonio Capone</a:t>
            </a:r>
            <a:endParaRPr lang="en-US" sz="1100" dirty="0">
              <a:solidFill>
                <a:srgbClr val="000090"/>
              </a:solidFill>
              <a:latin typeface="+mn-lt"/>
              <a:ea typeface="+mn-ea"/>
              <a:cs typeface="+mn-cs"/>
            </a:endParaRPr>
          </a:p>
        </p:txBody>
      </p:sp>
      <p:sp>
        <p:nvSpPr>
          <p:cNvPr id="3" name="Footer Placeholder 2"/>
          <p:cNvSpPr>
            <a:spLocks noGrp="1"/>
          </p:cNvSpPr>
          <p:nvPr>
            <p:ph type="ftr" sz="quarter" idx="11"/>
          </p:nvPr>
        </p:nvSpPr>
        <p:spPr>
          <a:xfrm>
            <a:off x="1733266" y="6553200"/>
            <a:ext cx="6420134" cy="293836"/>
          </a:xfrm>
          <a:noFill/>
          <a:ln w="9525">
            <a:noFill/>
            <a:miter lim="800000"/>
            <a:headEnd/>
            <a:tailEnd/>
          </a:ln>
        </p:spPr>
        <p:txBody>
          <a:bodyPr vert="horz" wrap="square" lIns="91440" tIns="45720" rIns="91440" bIns="45720" numCol="1" rtlCol="0" anchor="ctr" anchorCtr="0" compatLnSpc="1">
            <a:prstTxWarp prst="textNoShape">
              <a:avLst/>
            </a:prstTxWarp>
          </a:bodyPr>
          <a:lstStyle/>
          <a:p>
            <a:r>
              <a:rPr lang="en-US" sz="1100" dirty="0">
                <a:solidFill>
                  <a:srgbClr val="000090"/>
                </a:solidFill>
                <a:latin typeface="+mn-lt"/>
                <a:ea typeface="+mn-ea"/>
                <a:cs typeface="+mn-cs"/>
              </a:rPr>
              <a:t>CENA-2026, 1st China-Europe Neutrino Astronomy summer school - Chengdu 14-23/09/2026</a:t>
            </a:r>
          </a:p>
        </p:txBody>
      </p:sp>
      <p:sp>
        <p:nvSpPr>
          <p:cNvPr id="11" name="Slide Number Placeholder 10"/>
          <p:cNvSpPr>
            <a:spLocks noGrp="1"/>
          </p:cNvSpPr>
          <p:nvPr>
            <p:ph type="sldNum" sz="quarter" idx="12"/>
          </p:nvPr>
        </p:nvSpPr>
        <p:spPr>
          <a:xfrm>
            <a:off x="8624248" y="6594144"/>
            <a:ext cx="457200" cy="228600"/>
          </a:xfrm>
          <a:noFill/>
          <a:ln w="9525">
            <a:noFill/>
            <a:miter lim="800000"/>
            <a:headEnd/>
            <a:tailEnd/>
          </a:ln>
        </p:spPr>
        <p:txBody>
          <a:bodyPr vert="horz" wrap="square" lIns="91440" tIns="45720" rIns="91440" bIns="45720" numCol="1" rtlCol="0" anchor="ctr" anchorCtr="0" compatLnSpc="1">
            <a:prstTxWarp prst="textNoShape">
              <a:avLst/>
            </a:prstTxWarp>
          </a:bodyPr>
          <a:lstStyle/>
          <a:p>
            <a:pPr algn="ctr"/>
            <a:fld id="{CA86BFF6-619F-1F47-9265-25F729271648}" type="slidenum">
              <a:rPr lang="en-US" sz="1100">
                <a:solidFill>
                  <a:srgbClr val="000090"/>
                </a:solidFill>
              </a:rPr>
              <a:pPr algn="ctr"/>
              <a:t>65</a:t>
            </a:fld>
            <a:endParaRPr lang="en-US" sz="1100">
              <a:solidFill>
                <a:srgbClr val="000090"/>
              </a:solidFill>
            </a:endParaRPr>
          </a:p>
        </p:txBody>
      </p:sp>
      <p:pic>
        <p:nvPicPr>
          <p:cNvPr id="7" name="Picture 6"/>
          <p:cNvPicPr>
            <a:picLocks noChangeAspect="1"/>
          </p:cNvPicPr>
          <p:nvPr/>
        </p:nvPicPr>
        <p:blipFill>
          <a:blip r:embed="rId2"/>
          <a:stretch>
            <a:fillRect/>
          </a:stretch>
        </p:blipFill>
        <p:spPr>
          <a:xfrm>
            <a:off x="838199" y="584200"/>
            <a:ext cx="7480545" cy="5063252"/>
          </a:xfrm>
          <a:prstGeom prst="rect">
            <a:avLst/>
          </a:prstGeom>
        </p:spPr>
      </p:pic>
      <p:sp>
        <p:nvSpPr>
          <p:cNvPr id="9" name="Rectangle 8"/>
          <p:cNvSpPr/>
          <p:nvPr/>
        </p:nvSpPr>
        <p:spPr>
          <a:xfrm>
            <a:off x="495300" y="5588338"/>
            <a:ext cx="8343900" cy="830997"/>
          </a:xfrm>
          <a:prstGeom prst="rect">
            <a:avLst/>
          </a:prstGeom>
        </p:spPr>
        <p:txBody>
          <a:bodyPr wrap="square">
            <a:spAutoFit/>
          </a:bodyPr>
          <a:lstStyle/>
          <a:p>
            <a:pPr algn="just"/>
            <a:r>
              <a:rPr lang="en-GB" sz="1600" b="1" dirty="0">
                <a:solidFill>
                  <a:srgbClr val="0000FF"/>
                </a:solidFill>
              </a:rPr>
              <a:t>Correlation between the burst fraction and the sea water current velocity. The burst fraction is the fraction of time with count rates exceeding 120% of the baseline rate. Data sample has been collected from summer 2005 to summer 2006 in Toulon site.</a:t>
            </a:r>
            <a:r>
              <a:rPr lang="en-US" sz="1600" b="1" dirty="0">
                <a:solidFill>
                  <a:srgbClr val="0000FF"/>
                </a:solidFill>
              </a:rPr>
              <a:t> </a:t>
            </a:r>
          </a:p>
        </p:txBody>
      </p:sp>
    </p:spTree>
    <p:extLst>
      <p:ext uri="{BB962C8B-B14F-4D97-AF65-F5344CB8AC3E}">
        <p14:creationId xmlns:p14="http://schemas.microsoft.com/office/powerpoint/2010/main" val="35875996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Date Placeholder 2"/>
          <p:cNvSpPr>
            <a:spLocks noGrp="1"/>
          </p:cNvSpPr>
          <p:nvPr>
            <p:ph type="dt" sz="half" idx="10"/>
          </p:nvPr>
        </p:nvSpPr>
        <p:spPr/>
        <p:txBody>
          <a:bodyPr anchor="ctr"/>
          <a:lstStyle/>
          <a:p>
            <a:r>
              <a:rPr lang="it-IT"/>
              <a:t>Antonio Capone</a:t>
            </a:r>
            <a:endParaRPr/>
          </a:p>
        </p:txBody>
      </p:sp>
      <p:sp>
        <p:nvSpPr>
          <p:cNvPr id="432" name="Footer Placeholder 3"/>
          <p:cNvSpPr>
            <a:spLocks noGrp="1"/>
          </p:cNvSpPr>
          <p:nvPr>
            <p:ph type="ftr" sz="quarter" idx="11"/>
          </p:nvPr>
        </p:nvSpPr>
        <p:spPr/>
        <p:txBody>
          <a:bodyPr anchor="ctr"/>
          <a:lstStyle/>
          <a:p>
            <a:r>
              <a:rPr lang="en-US"/>
              <a:t>CENA-2026, 1st China-Europe Neutrino Astronomy summer school - Chengdu 14-23/09/2026</a:t>
            </a:r>
            <a:endParaRPr dirty="0"/>
          </a:p>
        </p:txBody>
      </p:sp>
      <p:sp>
        <p:nvSpPr>
          <p:cNvPr id="433" name="Slide Number Placeholder 4"/>
          <p:cNvSpPr>
            <a:spLocks noGrp="1"/>
          </p:cNvSpPr>
          <p:nvPr>
            <p:ph type="sldNum" sz="quarter" idx="12"/>
          </p:nvPr>
        </p:nvSpPr>
        <p:spPr/>
        <p:txBody>
          <a:bodyPr anchor="ctr"/>
          <a:lstStyle/>
          <a:p>
            <a:pPr algn="r"/>
            <a:fld id="{FD601970-0015-C640-8EF6-7C12D5E92772}" type="slidenum">
              <a:rPr/>
              <a:pPr algn="r"/>
              <a:t>66</a:t>
            </a:fld>
            <a:endParaRPr/>
          </a:p>
        </p:txBody>
      </p:sp>
      <p:sp>
        <p:nvSpPr>
          <p:cNvPr id="43010" name="Text Box 2"/>
          <p:cNvSpPr txBox="1">
            <a:spLocks noChangeArrowheads="1"/>
          </p:cNvSpPr>
          <p:nvPr/>
        </p:nvSpPr>
        <p:spPr bwMode="auto">
          <a:xfrm>
            <a:off x="5261111" y="3581401"/>
            <a:ext cx="3693840" cy="10772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0" hangingPunct="0"/>
            <a:r>
              <a:rPr lang="it-IT" sz="1600" b="1">
                <a:solidFill>
                  <a:srgbClr val="000000"/>
                </a:solidFill>
                <a:latin typeface="Tahoma" charset="0"/>
              </a:rPr>
              <a:t>Typical time sequence of </a:t>
            </a:r>
          </a:p>
          <a:p>
            <a:pPr algn="ctr" eaLnBrk="0" hangingPunct="0"/>
            <a:r>
              <a:rPr lang="it-IT" sz="1600" b="1">
                <a:solidFill>
                  <a:srgbClr val="000000"/>
                </a:solidFill>
                <a:latin typeface="Tahoma" charset="0"/>
              </a:rPr>
              <a:t>Optical noise rate in Capo Passero</a:t>
            </a:r>
          </a:p>
          <a:p>
            <a:pPr algn="ctr" eaLnBrk="0" hangingPunct="0"/>
            <a:r>
              <a:rPr lang="it-IT" sz="1600" b="1">
                <a:solidFill>
                  <a:srgbClr val="000000"/>
                </a:solidFill>
                <a:latin typeface="Tahoma" charset="0"/>
              </a:rPr>
              <a:t>Measured with  test 1</a:t>
            </a:r>
          </a:p>
          <a:p>
            <a:pPr algn="ctr" eaLnBrk="0" hangingPunct="0"/>
            <a:r>
              <a:rPr lang="it-IT" sz="1600" b="1">
                <a:solidFill>
                  <a:srgbClr val="000000"/>
                </a:solidFill>
                <a:latin typeface="Tahoma" charset="0"/>
              </a:rPr>
              <a:t>Courtesy J.P. Schuller</a:t>
            </a:r>
          </a:p>
        </p:txBody>
      </p:sp>
      <p:sp>
        <p:nvSpPr>
          <p:cNvPr id="43011" name="Rectangle 3"/>
          <p:cNvSpPr>
            <a:spLocks noChangeArrowheads="1"/>
          </p:cNvSpPr>
          <p:nvPr/>
        </p:nvSpPr>
        <p:spPr bwMode="auto">
          <a:xfrm>
            <a:off x="228600" y="457200"/>
            <a:ext cx="4495800" cy="5257800"/>
          </a:xfrm>
          <a:prstGeom prst="rect">
            <a:avLst/>
          </a:prstGeom>
          <a:solidFill>
            <a:schemeClr val="tx2"/>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a:solidFill>
                <a:srgbClr val="000000"/>
              </a:solidFill>
              <a:latin typeface="Arial" charset="0"/>
            </a:endParaRPr>
          </a:p>
        </p:txBody>
      </p:sp>
      <p:sp>
        <p:nvSpPr>
          <p:cNvPr id="43012" name="Rectangle 4"/>
          <p:cNvSpPr>
            <a:spLocks noGrp="1" noChangeArrowheads="1"/>
          </p:cNvSpPr>
          <p:nvPr>
            <p:ph type="title"/>
          </p:nvPr>
        </p:nvSpPr>
        <p:spPr>
          <a:xfrm>
            <a:off x="0" y="76200"/>
            <a:ext cx="9144000" cy="304800"/>
          </a:xfrm>
        </p:spPr>
        <p:txBody>
          <a:bodyPr/>
          <a:lstStyle/>
          <a:p>
            <a:r>
              <a:rPr lang="it-IT" sz="2800" dirty="0"/>
              <a:t>Other source of o</a:t>
            </a:r>
            <a:r>
              <a:rPr lang="it-IT" sz="2800" b="1" dirty="0"/>
              <a:t>ptical </a:t>
            </a:r>
            <a:r>
              <a:rPr lang="it-IT" sz="2800" b="1" dirty="0" err="1"/>
              <a:t>noise</a:t>
            </a:r>
            <a:r>
              <a:rPr lang="it-IT" sz="2800" b="1" dirty="0"/>
              <a:t> in deep </a:t>
            </a:r>
            <a:r>
              <a:rPr lang="it-IT" sz="2800" b="1" dirty="0" err="1"/>
              <a:t>sea</a:t>
            </a:r>
            <a:r>
              <a:rPr lang="it-IT" sz="2800" b="1" dirty="0"/>
              <a:t>: </a:t>
            </a:r>
            <a:r>
              <a:rPr lang="it-IT" sz="2800" b="1" dirty="0" err="1"/>
              <a:t>bioluminescence</a:t>
            </a:r>
            <a:endParaRPr lang="it-IT" sz="2800" dirty="0"/>
          </a:p>
        </p:txBody>
      </p:sp>
      <p:pic>
        <p:nvPicPr>
          <p:cNvPr id="43013" name="Picture 5" descr="biolum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913192"/>
            <a:ext cx="1187450" cy="1800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014" name="Picture 6" descr="biolum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943229"/>
            <a:ext cx="1447800" cy="942975"/>
          </a:xfrm>
          <a:prstGeom prst="rect">
            <a:avLst/>
          </a:prstGeom>
          <a:noFill/>
          <a:extLst>
            <a:ext uri="{909E8E84-426E-40dd-AFC4-6F175D3DCCD1}">
              <a14:hiddenFill xmlns="" xmlns:a14="http://schemas.microsoft.com/office/drawing/2010/main">
                <a:solidFill>
                  <a:srgbClr val="FFFFFF"/>
                </a:solidFill>
              </a14:hiddenFill>
            </a:ext>
          </a:extLst>
        </p:spPr>
      </p:pic>
      <p:pic>
        <p:nvPicPr>
          <p:cNvPr id="43015" name="Picture 7" descr="biolum4"/>
          <p:cNvPicPr>
            <a:picLocks noChangeAspect="1" noChangeArrowheads="1"/>
          </p:cNvPicPr>
          <p:nvPr/>
        </p:nvPicPr>
        <p:blipFill>
          <a:blip r:embed="rId5">
            <a:extLst>
              <a:ext uri="{28A0092B-C50C-407E-A947-70E740481C1C}">
                <a14:useLocalDpi xmlns:a14="http://schemas.microsoft.com/office/drawing/2010/main" val="0"/>
              </a:ext>
            </a:extLst>
          </a:blip>
          <a:srcRect l="1297" t="1031" r="1297" b="1031"/>
          <a:stretch>
            <a:fillRect/>
          </a:stretch>
        </p:blipFill>
        <p:spPr bwMode="auto">
          <a:xfrm>
            <a:off x="1695452" y="3932242"/>
            <a:ext cx="1393825" cy="1760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016" name="Picture 8" descr="histi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2463" y="3913188"/>
            <a:ext cx="1303337" cy="1801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017" name="Picture 9" descr="image5IO"/>
          <p:cNvPicPr>
            <a:picLocks noChangeAspect="1" noChangeArrowheads="1"/>
          </p:cNvPicPr>
          <p:nvPr/>
        </p:nvPicPr>
        <p:blipFill>
          <a:blip r:embed="rId7">
            <a:extLst>
              <a:ext uri="{28A0092B-C50C-407E-A947-70E740481C1C}">
                <a14:useLocalDpi xmlns:a14="http://schemas.microsoft.com/office/drawing/2010/main" val="0"/>
              </a:ext>
            </a:extLst>
          </a:blip>
          <a:srcRect l="2461" t="9946" r="2461" b="9946"/>
          <a:stretch>
            <a:fillRect/>
          </a:stretch>
        </p:blipFill>
        <p:spPr bwMode="auto">
          <a:xfrm>
            <a:off x="482602" y="5715000"/>
            <a:ext cx="3911600" cy="738188"/>
          </a:xfrm>
          <a:prstGeom prst="rect">
            <a:avLst/>
          </a:prstGeom>
          <a:solidFill>
            <a:schemeClr val="tx2"/>
          </a:solidFill>
          <a:ln>
            <a:noFill/>
          </a:ln>
          <a:extLst>
            <a:ext uri="{91240B29-F687-4f45-9708-019B960494DF}">
              <a14:hiddenLine xmlns="" xmlns:a14="http://schemas.microsoft.com/office/drawing/2010/main" w="9525">
                <a:solidFill>
                  <a:srgbClr val="000000"/>
                </a:solidFill>
                <a:miter lim="800000"/>
                <a:headEnd/>
                <a:tailEnd/>
              </a14:hiddenLine>
            </a:ext>
          </a:extLst>
        </p:spPr>
      </p:pic>
      <p:pic>
        <p:nvPicPr>
          <p:cNvPr id="43018" name="Picture 10" descr="dino5s"/>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914400" y="593725"/>
            <a:ext cx="2971800" cy="2378075"/>
          </a:xfrm>
          <a:prstGeom prst="rect">
            <a:avLst/>
          </a:prstGeom>
          <a:noFill/>
          <a:extLst>
            <a:ext uri="{909E8E84-426E-40dd-AFC4-6F175D3DCCD1}">
              <a14:hiddenFill xmlns="" xmlns:a14="http://schemas.microsoft.com/office/drawing/2010/main">
                <a:solidFill>
                  <a:srgbClr val="FFFFFF"/>
                </a:solidFill>
              </a14:hiddenFill>
            </a:ext>
          </a:extLst>
        </p:spPr>
      </p:pic>
      <p:grpSp>
        <p:nvGrpSpPr>
          <p:cNvPr id="43019" name="Group 11"/>
          <p:cNvGrpSpPr>
            <a:grpSpLocks/>
          </p:cNvGrpSpPr>
          <p:nvPr/>
        </p:nvGrpSpPr>
        <p:grpSpPr bwMode="auto">
          <a:xfrm>
            <a:off x="5168901" y="830264"/>
            <a:ext cx="3524250" cy="2600324"/>
            <a:chOff x="3256" y="907"/>
            <a:chExt cx="2220" cy="1638"/>
          </a:xfrm>
        </p:grpSpPr>
        <p:sp>
          <p:nvSpPr>
            <p:cNvPr id="43020" name="Rectangle 12"/>
            <p:cNvSpPr>
              <a:spLocks noChangeArrowheads="1"/>
            </p:cNvSpPr>
            <p:nvPr/>
          </p:nvSpPr>
          <p:spPr bwMode="auto">
            <a:xfrm>
              <a:off x="3620" y="1143"/>
              <a:ext cx="1632" cy="1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800">
                <a:solidFill>
                  <a:srgbClr val="000000"/>
                </a:solidFill>
                <a:latin typeface="Arial" charset="0"/>
              </a:endParaRPr>
            </a:p>
          </p:txBody>
        </p:sp>
        <p:sp>
          <p:nvSpPr>
            <p:cNvPr id="43021" name="Line 13"/>
            <p:cNvSpPr>
              <a:spLocks noChangeShapeType="1"/>
            </p:cNvSpPr>
            <p:nvPr/>
          </p:nvSpPr>
          <p:spPr bwMode="auto">
            <a:xfrm>
              <a:off x="3620" y="1693"/>
              <a:ext cx="1632" cy="1"/>
            </a:xfrm>
            <a:prstGeom prst="line">
              <a:avLst/>
            </a:prstGeom>
            <a:noFill/>
            <a:ln w="0">
              <a:solidFill>
                <a:srgbClr val="008000"/>
              </a:solidFill>
              <a:prstDash val="sysDot"/>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22" name="Line 14"/>
            <p:cNvSpPr>
              <a:spLocks noChangeShapeType="1"/>
            </p:cNvSpPr>
            <p:nvPr/>
          </p:nvSpPr>
          <p:spPr bwMode="auto">
            <a:xfrm>
              <a:off x="3620" y="1418"/>
              <a:ext cx="1632" cy="1"/>
            </a:xfrm>
            <a:prstGeom prst="line">
              <a:avLst/>
            </a:prstGeom>
            <a:noFill/>
            <a:ln w="0">
              <a:solidFill>
                <a:srgbClr val="008000"/>
              </a:solidFill>
              <a:prstDash val="sysDot"/>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23" name="Line 15"/>
            <p:cNvSpPr>
              <a:spLocks noChangeShapeType="1"/>
            </p:cNvSpPr>
            <p:nvPr/>
          </p:nvSpPr>
          <p:spPr bwMode="auto">
            <a:xfrm>
              <a:off x="3620" y="1143"/>
              <a:ext cx="1632" cy="1"/>
            </a:xfrm>
            <a:prstGeom prst="line">
              <a:avLst/>
            </a:prstGeom>
            <a:noFill/>
            <a:ln w="0">
              <a:solidFill>
                <a:srgbClr val="008000"/>
              </a:solidFill>
              <a:prstDash val="sysDot"/>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24" name="Line 16"/>
            <p:cNvSpPr>
              <a:spLocks noChangeShapeType="1"/>
            </p:cNvSpPr>
            <p:nvPr/>
          </p:nvSpPr>
          <p:spPr bwMode="auto">
            <a:xfrm>
              <a:off x="3893" y="1143"/>
              <a:ext cx="1" cy="1100"/>
            </a:xfrm>
            <a:prstGeom prst="line">
              <a:avLst/>
            </a:prstGeom>
            <a:noFill/>
            <a:ln w="0">
              <a:solidFill>
                <a:srgbClr val="008000"/>
              </a:solidFill>
              <a:prstDash val="sysDot"/>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25" name="Line 17"/>
            <p:cNvSpPr>
              <a:spLocks noChangeShapeType="1"/>
            </p:cNvSpPr>
            <p:nvPr/>
          </p:nvSpPr>
          <p:spPr bwMode="auto">
            <a:xfrm>
              <a:off x="4166" y="1143"/>
              <a:ext cx="1" cy="1100"/>
            </a:xfrm>
            <a:prstGeom prst="line">
              <a:avLst/>
            </a:prstGeom>
            <a:noFill/>
            <a:ln w="0">
              <a:solidFill>
                <a:srgbClr val="008000"/>
              </a:solidFill>
              <a:prstDash val="sysDot"/>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26" name="Line 18"/>
            <p:cNvSpPr>
              <a:spLocks noChangeShapeType="1"/>
            </p:cNvSpPr>
            <p:nvPr/>
          </p:nvSpPr>
          <p:spPr bwMode="auto">
            <a:xfrm>
              <a:off x="4438" y="1143"/>
              <a:ext cx="1" cy="1100"/>
            </a:xfrm>
            <a:prstGeom prst="line">
              <a:avLst/>
            </a:prstGeom>
            <a:noFill/>
            <a:ln w="0">
              <a:solidFill>
                <a:srgbClr val="008000"/>
              </a:solidFill>
              <a:prstDash val="sysDot"/>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27" name="Line 19"/>
            <p:cNvSpPr>
              <a:spLocks noChangeShapeType="1"/>
            </p:cNvSpPr>
            <p:nvPr/>
          </p:nvSpPr>
          <p:spPr bwMode="auto">
            <a:xfrm>
              <a:off x="4706" y="1143"/>
              <a:ext cx="1" cy="1100"/>
            </a:xfrm>
            <a:prstGeom prst="line">
              <a:avLst/>
            </a:prstGeom>
            <a:noFill/>
            <a:ln w="0">
              <a:solidFill>
                <a:srgbClr val="008000"/>
              </a:solidFill>
              <a:prstDash val="sysDot"/>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28" name="Line 20"/>
            <p:cNvSpPr>
              <a:spLocks noChangeShapeType="1"/>
            </p:cNvSpPr>
            <p:nvPr/>
          </p:nvSpPr>
          <p:spPr bwMode="auto">
            <a:xfrm>
              <a:off x="4979" y="1143"/>
              <a:ext cx="1" cy="1100"/>
            </a:xfrm>
            <a:prstGeom prst="line">
              <a:avLst/>
            </a:prstGeom>
            <a:noFill/>
            <a:ln w="0">
              <a:solidFill>
                <a:srgbClr val="008000"/>
              </a:solidFill>
              <a:prstDash val="sysDot"/>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29" name="Line 21"/>
            <p:cNvSpPr>
              <a:spLocks noChangeShapeType="1"/>
            </p:cNvSpPr>
            <p:nvPr/>
          </p:nvSpPr>
          <p:spPr bwMode="auto">
            <a:xfrm>
              <a:off x="5252" y="1143"/>
              <a:ext cx="1" cy="1100"/>
            </a:xfrm>
            <a:prstGeom prst="line">
              <a:avLst/>
            </a:prstGeom>
            <a:noFill/>
            <a:ln w="0">
              <a:solidFill>
                <a:srgbClr val="008000"/>
              </a:solidFill>
              <a:prstDash val="sysDot"/>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30" name="Rectangle 22"/>
            <p:cNvSpPr>
              <a:spLocks noChangeArrowheads="1"/>
            </p:cNvSpPr>
            <p:nvPr/>
          </p:nvSpPr>
          <p:spPr bwMode="auto">
            <a:xfrm>
              <a:off x="3620" y="1143"/>
              <a:ext cx="1632" cy="1100"/>
            </a:xfrm>
            <a:prstGeom prst="rect">
              <a:avLst/>
            </a:prstGeom>
            <a:noFill/>
            <a:ln w="6350">
              <a:solidFill>
                <a:srgbClr val="008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800">
                <a:solidFill>
                  <a:srgbClr val="000000"/>
                </a:solidFill>
                <a:latin typeface="Arial" charset="0"/>
              </a:endParaRPr>
            </a:p>
          </p:txBody>
        </p:sp>
        <p:sp>
          <p:nvSpPr>
            <p:cNvPr id="43031" name="Line 23"/>
            <p:cNvSpPr>
              <a:spLocks noChangeShapeType="1"/>
            </p:cNvSpPr>
            <p:nvPr/>
          </p:nvSpPr>
          <p:spPr bwMode="auto">
            <a:xfrm>
              <a:off x="3620" y="1143"/>
              <a:ext cx="1" cy="1100"/>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32" name="Line 24"/>
            <p:cNvSpPr>
              <a:spLocks noChangeShapeType="1"/>
            </p:cNvSpPr>
            <p:nvPr/>
          </p:nvSpPr>
          <p:spPr bwMode="auto">
            <a:xfrm>
              <a:off x="3620" y="2243"/>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33" name="Line 25"/>
            <p:cNvSpPr>
              <a:spLocks noChangeShapeType="1"/>
            </p:cNvSpPr>
            <p:nvPr/>
          </p:nvSpPr>
          <p:spPr bwMode="auto">
            <a:xfrm>
              <a:off x="3620" y="2158"/>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34" name="Line 26"/>
            <p:cNvSpPr>
              <a:spLocks noChangeShapeType="1"/>
            </p:cNvSpPr>
            <p:nvPr/>
          </p:nvSpPr>
          <p:spPr bwMode="auto">
            <a:xfrm>
              <a:off x="3620" y="2110"/>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35" name="Line 27"/>
            <p:cNvSpPr>
              <a:spLocks noChangeShapeType="1"/>
            </p:cNvSpPr>
            <p:nvPr/>
          </p:nvSpPr>
          <p:spPr bwMode="auto">
            <a:xfrm>
              <a:off x="3620" y="2079"/>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36" name="Line 28"/>
            <p:cNvSpPr>
              <a:spLocks noChangeShapeType="1"/>
            </p:cNvSpPr>
            <p:nvPr/>
          </p:nvSpPr>
          <p:spPr bwMode="auto">
            <a:xfrm>
              <a:off x="3620" y="2052"/>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37" name="Line 29"/>
            <p:cNvSpPr>
              <a:spLocks noChangeShapeType="1"/>
            </p:cNvSpPr>
            <p:nvPr/>
          </p:nvSpPr>
          <p:spPr bwMode="auto">
            <a:xfrm>
              <a:off x="3620" y="2030"/>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38" name="Line 30"/>
            <p:cNvSpPr>
              <a:spLocks noChangeShapeType="1"/>
            </p:cNvSpPr>
            <p:nvPr/>
          </p:nvSpPr>
          <p:spPr bwMode="auto">
            <a:xfrm>
              <a:off x="3620" y="2012"/>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39" name="Line 31"/>
            <p:cNvSpPr>
              <a:spLocks noChangeShapeType="1"/>
            </p:cNvSpPr>
            <p:nvPr/>
          </p:nvSpPr>
          <p:spPr bwMode="auto">
            <a:xfrm>
              <a:off x="3620" y="1994"/>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40" name="Line 32"/>
            <p:cNvSpPr>
              <a:spLocks noChangeShapeType="1"/>
            </p:cNvSpPr>
            <p:nvPr/>
          </p:nvSpPr>
          <p:spPr bwMode="auto">
            <a:xfrm>
              <a:off x="3620" y="1981"/>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41" name="Line 33"/>
            <p:cNvSpPr>
              <a:spLocks noChangeShapeType="1"/>
            </p:cNvSpPr>
            <p:nvPr/>
          </p:nvSpPr>
          <p:spPr bwMode="auto">
            <a:xfrm>
              <a:off x="3620" y="1968"/>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42" name="Line 34"/>
            <p:cNvSpPr>
              <a:spLocks noChangeShapeType="1"/>
            </p:cNvSpPr>
            <p:nvPr/>
          </p:nvSpPr>
          <p:spPr bwMode="auto">
            <a:xfrm>
              <a:off x="3620" y="1884"/>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43" name="Line 35"/>
            <p:cNvSpPr>
              <a:spLocks noChangeShapeType="1"/>
            </p:cNvSpPr>
            <p:nvPr/>
          </p:nvSpPr>
          <p:spPr bwMode="auto">
            <a:xfrm>
              <a:off x="3620" y="1835"/>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44" name="Line 36"/>
            <p:cNvSpPr>
              <a:spLocks noChangeShapeType="1"/>
            </p:cNvSpPr>
            <p:nvPr/>
          </p:nvSpPr>
          <p:spPr bwMode="auto">
            <a:xfrm>
              <a:off x="3620" y="1804"/>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45" name="Line 37"/>
            <p:cNvSpPr>
              <a:spLocks noChangeShapeType="1"/>
            </p:cNvSpPr>
            <p:nvPr/>
          </p:nvSpPr>
          <p:spPr bwMode="auto">
            <a:xfrm>
              <a:off x="3620" y="1777"/>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46" name="Line 38"/>
            <p:cNvSpPr>
              <a:spLocks noChangeShapeType="1"/>
            </p:cNvSpPr>
            <p:nvPr/>
          </p:nvSpPr>
          <p:spPr bwMode="auto">
            <a:xfrm>
              <a:off x="3620" y="1755"/>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47" name="Line 39"/>
            <p:cNvSpPr>
              <a:spLocks noChangeShapeType="1"/>
            </p:cNvSpPr>
            <p:nvPr/>
          </p:nvSpPr>
          <p:spPr bwMode="auto">
            <a:xfrm>
              <a:off x="3620" y="1737"/>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48" name="Line 40"/>
            <p:cNvSpPr>
              <a:spLocks noChangeShapeType="1"/>
            </p:cNvSpPr>
            <p:nvPr/>
          </p:nvSpPr>
          <p:spPr bwMode="auto">
            <a:xfrm>
              <a:off x="3620" y="1719"/>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49" name="Line 41"/>
            <p:cNvSpPr>
              <a:spLocks noChangeShapeType="1"/>
            </p:cNvSpPr>
            <p:nvPr/>
          </p:nvSpPr>
          <p:spPr bwMode="auto">
            <a:xfrm>
              <a:off x="3620" y="1706"/>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50" name="Line 42"/>
            <p:cNvSpPr>
              <a:spLocks noChangeShapeType="1"/>
            </p:cNvSpPr>
            <p:nvPr/>
          </p:nvSpPr>
          <p:spPr bwMode="auto">
            <a:xfrm>
              <a:off x="3620" y="1693"/>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51" name="Line 43"/>
            <p:cNvSpPr>
              <a:spLocks noChangeShapeType="1"/>
            </p:cNvSpPr>
            <p:nvPr/>
          </p:nvSpPr>
          <p:spPr bwMode="auto">
            <a:xfrm>
              <a:off x="3620" y="1609"/>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52" name="Line 44"/>
            <p:cNvSpPr>
              <a:spLocks noChangeShapeType="1"/>
            </p:cNvSpPr>
            <p:nvPr/>
          </p:nvSpPr>
          <p:spPr bwMode="auto">
            <a:xfrm>
              <a:off x="3620" y="1560"/>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53" name="Line 45"/>
            <p:cNvSpPr>
              <a:spLocks noChangeShapeType="1"/>
            </p:cNvSpPr>
            <p:nvPr/>
          </p:nvSpPr>
          <p:spPr bwMode="auto">
            <a:xfrm>
              <a:off x="3620" y="1529"/>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54" name="Line 46"/>
            <p:cNvSpPr>
              <a:spLocks noChangeShapeType="1"/>
            </p:cNvSpPr>
            <p:nvPr/>
          </p:nvSpPr>
          <p:spPr bwMode="auto">
            <a:xfrm>
              <a:off x="3620" y="1502"/>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55" name="Line 47"/>
            <p:cNvSpPr>
              <a:spLocks noChangeShapeType="1"/>
            </p:cNvSpPr>
            <p:nvPr/>
          </p:nvSpPr>
          <p:spPr bwMode="auto">
            <a:xfrm>
              <a:off x="3620" y="1480"/>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56" name="Line 48"/>
            <p:cNvSpPr>
              <a:spLocks noChangeShapeType="1"/>
            </p:cNvSpPr>
            <p:nvPr/>
          </p:nvSpPr>
          <p:spPr bwMode="auto">
            <a:xfrm>
              <a:off x="3620" y="1462"/>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57" name="Line 49"/>
            <p:cNvSpPr>
              <a:spLocks noChangeShapeType="1"/>
            </p:cNvSpPr>
            <p:nvPr/>
          </p:nvSpPr>
          <p:spPr bwMode="auto">
            <a:xfrm>
              <a:off x="3620" y="1444"/>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58" name="Line 50"/>
            <p:cNvSpPr>
              <a:spLocks noChangeShapeType="1"/>
            </p:cNvSpPr>
            <p:nvPr/>
          </p:nvSpPr>
          <p:spPr bwMode="auto">
            <a:xfrm>
              <a:off x="3620" y="1431"/>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59" name="Line 51"/>
            <p:cNvSpPr>
              <a:spLocks noChangeShapeType="1"/>
            </p:cNvSpPr>
            <p:nvPr/>
          </p:nvSpPr>
          <p:spPr bwMode="auto">
            <a:xfrm>
              <a:off x="3620" y="1418"/>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60" name="Line 52"/>
            <p:cNvSpPr>
              <a:spLocks noChangeShapeType="1"/>
            </p:cNvSpPr>
            <p:nvPr/>
          </p:nvSpPr>
          <p:spPr bwMode="auto">
            <a:xfrm>
              <a:off x="3620" y="1334"/>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61" name="Line 53"/>
            <p:cNvSpPr>
              <a:spLocks noChangeShapeType="1"/>
            </p:cNvSpPr>
            <p:nvPr/>
          </p:nvSpPr>
          <p:spPr bwMode="auto">
            <a:xfrm>
              <a:off x="3620" y="1285"/>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62" name="Line 54"/>
            <p:cNvSpPr>
              <a:spLocks noChangeShapeType="1"/>
            </p:cNvSpPr>
            <p:nvPr/>
          </p:nvSpPr>
          <p:spPr bwMode="auto">
            <a:xfrm>
              <a:off x="3620" y="1254"/>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63" name="Line 55"/>
            <p:cNvSpPr>
              <a:spLocks noChangeShapeType="1"/>
            </p:cNvSpPr>
            <p:nvPr/>
          </p:nvSpPr>
          <p:spPr bwMode="auto">
            <a:xfrm>
              <a:off x="3620" y="1227"/>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64" name="Line 56"/>
            <p:cNvSpPr>
              <a:spLocks noChangeShapeType="1"/>
            </p:cNvSpPr>
            <p:nvPr/>
          </p:nvSpPr>
          <p:spPr bwMode="auto">
            <a:xfrm>
              <a:off x="3620" y="1205"/>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65" name="Line 57"/>
            <p:cNvSpPr>
              <a:spLocks noChangeShapeType="1"/>
            </p:cNvSpPr>
            <p:nvPr/>
          </p:nvSpPr>
          <p:spPr bwMode="auto">
            <a:xfrm>
              <a:off x="3620" y="1187"/>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66" name="Line 58"/>
            <p:cNvSpPr>
              <a:spLocks noChangeShapeType="1"/>
            </p:cNvSpPr>
            <p:nvPr/>
          </p:nvSpPr>
          <p:spPr bwMode="auto">
            <a:xfrm>
              <a:off x="3620" y="1169"/>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67" name="Line 59"/>
            <p:cNvSpPr>
              <a:spLocks noChangeShapeType="1"/>
            </p:cNvSpPr>
            <p:nvPr/>
          </p:nvSpPr>
          <p:spPr bwMode="auto">
            <a:xfrm>
              <a:off x="3620" y="1156"/>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68" name="Line 60"/>
            <p:cNvSpPr>
              <a:spLocks noChangeShapeType="1"/>
            </p:cNvSpPr>
            <p:nvPr/>
          </p:nvSpPr>
          <p:spPr bwMode="auto">
            <a:xfrm>
              <a:off x="3620" y="1143"/>
              <a:ext cx="2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69" name="Line 61"/>
            <p:cNvSpPr>
              <a:spLocks noChangeShapeType="1"/>
            </p:cNvSpPr>
            <p:nvPr/>
          </p:nvSpPr>
          <p:spPr bwMode="auto">
            <a:xfrm>
              <a:off x="3620" y="2243"/>
              <a:ext cx="26"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70" name="Line 62"/>
            <p:cNvSpPr>
              <a:spLocks noChangeShapeType="1"/>
            </p:cNvSpPr>
            <p:nvPr/>
          </p:nvSpPr>
          <p:spPr bwMode="auto">
            <a:xfrm>
              <a:off x="3620" y="1968"/>
              <a:ext cx="26"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71" name="Line 63"/>
            <p:cNvSpPr>
              <a:spLocks noChangeShapeType="1"/>
            </p:cNvSpPr>
            <p:nvPr/>
          </p:nvSpPr>
          <p:spPr bwMode="auto">
            <a:xfrm>
              <a:off x="3620" y="1693"/>
              <a:ext cx="26"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72" name="Line 64"/>
            <p:cNvSpPr>
              <a:spLocks noChangeShapeType="1"/>
            </p:cNvSpPr>
            <p:nvPr/>
          </p:nvSpPr>
          <p:spPr bwMode="auto">
            <a:xfrm>
              <a:off x="3620" y="1418"/>
              <a:ext cx="26"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73" name="Line 65"/>
            <p:cNvSpPr>
              <a:spLocks noChangeShapeType="1"/>
            </p:cNvSpPr>
            <p:nvPr/>
          </p:nvSpPr>
          <p:spPr bwMode="auto">
            <a:xfrm>
              <a:off x="3620" y="1143"/>
              <a:ext cx="26"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74" name="Line 66"/>
            <p:cNvSpPr>
              <a:spLocks noChangeShapeType="1"/>
            </p:cNvSpPr>
            <p:nvPr/>
          </p:nvSpPr>
          <p:spPr bwMode="auto">
            <a:xfrm>
              <a:off x="3620" y="2243"/>
              <a:ext cx="1632" cy="1"/>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75" name="Line 67"/>
            <p:cNvSpPr>
              <a:spLocks noChangeShapeType="1"/>
            </p:cNvSpPr>
            <p:nvPr/>
          </p:nvSpPr>
          <p:spPr bwMode="auto">
            <a:xfrm flipV="1">
              <a:off x="3620"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76" name="Line 68"/>
            <p:cNvSpPr>
              <a:spLocks noChangeShapeType="1"/>
            </p:cNvSpPr>
            <p:nvPr/>
          </p:nvSpPr>
          <p:spPr bwMode="auto">
            <a:xfrm flipV="1">
              <a:off x="3676"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77" name="Line 69"/>
            <p:cNvSpPr>
              <a:spLocks noChangeShapeType="1"/>
            </p:cNvSpPr>
            <p:nvPr/>
          </p:nvSpPr>
          <p:spPr bwMode="auto">
            <a:xfrm flipV="1">
              <a:off x="3728"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78" name="Line 70"/>
            <p:cNvSpPr>
              <a:spLocks noChangeShapeType="1"/>
            </p:cNvSpPr>
            <p:nvPr/>
          </p:nvSpPr>
          <p:spPr bwMode="auto">
            <a:xfrm flipV="1">
              <a:off x="3785"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79" name="Line 71"/>
            <p:cNvSpPr>
              <a:spLocks noChangeShapeType="1"/>
            </p:cNvSpPr>
            <p:nvPr/>
          </p:nvSpPr>
          <p:spPr bwMode="auto">
            <a:xfrm flipV="1">
              <a:off x="3837"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80" name="Line 72"/>
            <p:cNvSpPr>
              <a:spLocks noChangeShapeType="1"/>
            </p:cNvSpPr>
            <p:nvPr/>
          </p:nvSpPr>
          <p:spPr bwMode="auto">
            <a:xfrm flipV="1">
              <a:off x="3893"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81" name="Line 73"/>
            <p:cNvSpPr>
              <a:spLocks noChangeShapeType="1"/>
            </p:cNvSpPr>
            <p:nvPr/>
          </p:nvSpPr>
          <p:spPr bwMode="auto">
            <a:xfrm flipV="1">
              <a:off x="3945"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82" name="Line 74"/>
            <p:cNvSpPr>
              <a:spLocks noChangeShapeType="1"/>
            </p:cNvSpPr>
            <p:nvPr/>
          </p:nvSpPr>
          <p:spPr bwMode="auto">
            <a:xfrm flipV="1">
              <a:off x="4001"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83" name="Line 75"/>
            <p:cNvSpPr>
              <a:spLocks noChangeShapeType="1"/>
            </p:cNvSpPr>
            <p:nvPr/>
          </p:nvSpPr>
          <p:spPr bwMode="auto">
            <a:xfrm flipV="1">
              <a:off x="4057"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84" name="Line 76"/>
            <p:cNvSpPr>
              <a:spLocks noChangeShapeType="1"/>
            </p:cNvSpPr>
            <p:nvPr/>
          </p:nvSpPr>
          <p:spPr bwMode="auto">
            <a:xfrm flipV="1">
              <a:off x="4109"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85" name="Line 77"/>
            <p:cNvSpPr>
              <a:spLocks noChangeShapeType="1"/>
            </p:cNvSpPr>
            <p:nvPr/>
          </p:nvSpPr>
          <p:spPr bwMode="auto">
            <a:xfrm flipV="1">
              <a:off x="4166"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86" name="Line 78"/>
            <p:cNvSpPr>
              <a:spLocks noChangeShapeType="1"/>
            </p:cNvSpPr>
            <p:nvPr/>
          </p:nvSpPr>
          <p:spPr bwMode="auto">
            <a:xfrm flipV="1">
              <a:off x="4217"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87" name="Line 79"/>
            <p:cNvSpPr>
              <a:spLocks noChangeShapeType="1"/>
            </p:cNvSpPr>
            <p:nvPr/>
          </p:nvSpPr>
          <p:spPr bwMode="auto">
            <a:xfrm flipV="1">
              <a:off x="4274"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88" name="Line 80"/>
            <p:cNvSpPr>
              <a:spLocks noChangeShapeType="1"/>
            </p:cNvSpPr>
            <p:nvPr/>
          </p:nvSpPr>
          <p:spPr bwMode="auto">
            <a:xfrm flipV="1">
              <a:off x="4326"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89" name="Line 81"/>
            <p:cNvSpPr>
              <a:spLocks noChangeShapeType="1"/>
            </p:cNvSpPr>
            <p:nvPr/>
          </p:nvSpPr>
          <p:spPr bwMode="auto">
            <a:xfrm flipV="1">
              <a:off x="4382"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90" name="Line 82"/>
            <p:cNvSpPr>
              <a:spLocks noChangeShapeType="1"/>
            </p:cNvSpPr>
            <p:nvPr/>
          </p:nvSpPr>
          <p:spPr bwMode="auto">
            <a:xfrm flipV="1">
              <a:off x="4434"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91" name="Line 83"/>
            <p:cNvSpPr>
              <a:spLocks noChangeShapeType="1"/>
            </p:cNvSpPr>
            <p:nvPr/>
          </p:nvSpPr>
          <p:spPr bwMode="auto">
            <a:xfrm flipV="1">
              <a:off x="4490"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92" name="Line 84"/>
            <p:cNvSpPr>
              <a:spLocks noChangeShapeType="1"/>
            </p:cNvSpPr>
            <p:nvPr/>
          </p:nvSpPr>
          <p:spPr bwMode="auto">
            <a:xfrm flipV="1">
              <a:off x="4546"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93" name="Line 85"/>
            <p:cNvSpPr>
              <a:spLocks noChangeShapeType="1"/>
            </p:cNvSpPr>
            <p:nvPr/>
          </p:nvSpPr>
          <p:spPr bwMode="auto">
            <a:xfrm flipV="1">
              <a:off x="4598"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94" name="Line 86"/>
            <p:cNvSpPr>
              <a:spLocks noChangeShapeType="1"/>
            </p:cNvSpPr>
            <p:nvPr/>
          </p:nvSpPr>
          <p:spPr bwMode="auto">
            <a:xfrm flipV="1">
              <a:off x="4655"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95" name="Line 87"/>
            <p:cNvSpPr>
              <a:spLocks noChangeShapeType="1"/>
            </p:cNvSpPr>
            <p:nvPr/>
          </p:nvSpPr>
          <p:spPr bwMode="auto">
            <a:xfrm flipV="1">
              <a:off x="4706"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96" name="Line 88"/>
            <p:cNvSpPr>
              <a:spLocks noChangeShapeType="1"/>
            </p:cNvSpPr>
            <p:nvPr/>
          </p:nvSpPr>
          <p:spPr bwMode="auto">
            <a:xfrm flipV="1">
              <a:off x="4763"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97" name="Line 89"/>
            <p:cNvSpPr>
              <a:spLocks noChangeShapeType="1"/>
            </p:cNvSpPr>
            <p:nvPr/>
          </p:nvSpPr>
          <p:spPr bwMode="auto">
            <a:xfrm flipV="1">
              <a:off x="4815"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98" name="Line 90"/>
            <p:cNvSpPr>
              <a:spLocks noChangeShapeType="1"/>
            </p:cNvSpPr>
            <p:nvPr/>
          </p:nvSpPr>
          <p:spPr bwMode="auto">
            <a:xfrm flipV="1">
              <a:off x="4871"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099" name="Line 91"/>
            <p:cNvSpPr>
              <a:spLocks noChangeShapeType="1"/>
            </p:cNvSpPr>
            <p:nvPr/>
          </p:nvSpPr>
          <p:spPr bwMode="auto">
            <a:xfrm flipV="1">
              <a:off x="4927"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00" name="Line 92"/>
            <p:cNvSpPr>
              <a:spLocks noChangeShapeType="1"/>
            </p:cNvSpPr>
            <p:nvPr/>
          </p:nvSpPr>
          <p:spPr bwMode="auto">
            <a:xfrm flipV="1">
              <a:off x="4979"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01" name="Line 93"/>
            <p:cNvSpPr>
              <a:spLocks noChangeShapeType="1"/>
            </p:cNvSpPr>
            <p:nvPr/>
          </p:nvSpPr>
          <p:spPr bwMode="auto">
            <a:xfrm flipV="1">
              <a:off x="5035"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02" name="Line 94"/>
            <p:cNvSpPr>
              <a:spLocks noChangeShapeType="1"/>
            </p:cNvSpPr>
            <p:nvPr/>
          </p:nvSpPr>
          <p:spPr bwMode="auto">
            <a:xfrm flipV="1">
              <a:off x="5087"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03" name="Line 95"/>
            <p:cNvSpPr>
              <a:spLocks noChangeShapeType="1"/>
            </p:cNvSpPr>
            <p:nvPr/>
          </p:nvSpPr>
          <p:spPr bwMode="auto">
            <a:xfrm flipV="1">
              <a:off x="5144"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04" name="Line 96"/>
            <p:cNvSpPr>
              <a:spLocks noChangeShapeType="1"/>
            </p:cNvSpPr>
            <p:nvPr/>
          </p:nvSpPr>
          <p:spPr bwMode="auto">
            <a:xfrm flipV="1">
              <a:off x="5196"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05" name="Line 97"/>
            <p:cNvSpPr>
              <a:spLocks noChangeShapeType="1"/>
            </p:cNvSpPr>
            <p:nvPr/>
          </p:nvSpPr>
          <p:spPr bwMode="auto">
            <a:xfrm flipV="1">
              <a:off x="5252" y="2221"/>
              <a:ext cx="1" cy="22"/>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06" name="Line 98"/>
            <p:cNvSpPr>
              <a:spLocks noChangeShapeType="1"/>
            </p:cNvSpPr>
            <p:nvPr/>
          </p:nvSpPr>
          <p:spPr bwMode="auto">
            <a:xfrm flipV="1">
              <a:off x="3620" y="2216"/>
              <a:ext cx="1" cy="27"/>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07" name="Line 99"/>
            <p:cNvSpPr>
              <a:spLocks noChangeShapeType="1"/>
            </p:cNvSpPr>
            <p:nvPr/>
          </p:nvSpPr>
          <p:spPr bwMode="auto">
            <a:xfrm flipV="1">
              <a:off x="3893" y="2216"/>
              <a:ext cx="1" cy="27"/>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08" name="Line 100"/>
            <p:cNvSpPr>
              <a:spLocks noChangeShapeType="1"/>
            </p:cNvSpPr>
            <p:nvPr/>
          </p:nvSpPr>
          <p:spPr bwMode="auto">
            <a:xfrm flipV="1">
              <a:off x="4166" y="2216"/>
              <a:ext cx="1" cy="27"/>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09" name="Line 101"/>
            <p:cNvSpPr>
              <a:spLocks noChangeShapeType="1"/>
            </p:cNvSpPr>
            <p:nvPr/>
          </p:nvSpPr>
          <p:spPr bwMode="auto">
            <a:xfrm flipV="1">
              <a:off x="4438" y="2216"/>
              <a:ext cx="1" cy="27"/>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10" name="Line 102"/>
            <p:cNvSpPr>
              <a:spLocks noChangeShapeType="1"/>
            </p:cNvSpPr>
            <p:nvPr/>
          </p:nvSpPr>
          <p:spPr bwMode="auto">
            <a:xfrm flipV="1">
              <a:off x="4706" y="2216"/>
              <a:ext cx="1" cy="27"/>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11" name="Line 103"/>
            <p:cNvSpPr>
              <a:spLocks noChangeShapeType="1"/>
            </p:cNvSpPr>
            <p:nvPr/>
          </p:nvSpPr>
          <p:spPr bwMode="auto">
            <a:xfrm flipV="1">
              <a:off x="4979" y="2216"/>
              <a:ext cx="1" cy="27"/>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12" name="Line 104"/>
            <p:cNvSpPr>
              <a:spLocks noChangeShapeType="1"/>
            </p:cNvSpPr>
            <p:nvPr/>
          </p:nvSpPr>
          <p:spPr bwMode="auto">
            <a:xfrm flipV="1">
              <a:off x="5252" y="2216"/>
              <a:ext cx="1" cy="27"/>
            </a:xfrm>
            <a:prstGeom prst="line">
              <a:avLst/>
            </a:prstGeom>
            <a:noFill/>
            <a:ln w="6350">
              <a:solidFill>
                <a:srgbClr val="008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13" name="Line 105"/>
            <p:cNvSpPr>
              <a:spLocks noChangeShapeType="1"/>
            </p:cNvSpPr>
            <p:nvPr/>
          </p:nvSpPr>
          <p:spPr bwMode="auto">
            <a:xfrm>
              <a:off x="3625" y="1826"/>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14" name="Line 106"/>
            <p:cNvSpPr>
              <a:spLocks noChangeShapeType="1"/>
            </p:cNvSpPr>
            <p:nvPr/>
          </p:nvSpPr>
          <p:spPr bwMode="auto">
            <a:xfrm>
              <a:off x="3633"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15" name="Line 107"/>
            <p:cNvSpPr>
              <a:spLocks noChangeShapeType="1"/>
            </p:cNvSpPr>
            <p:nvPr/>
          </p:nvSpPr>
          <p:spPr bwMode="auto">
            <a:xfrm>
              <a:off x="3638"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16" name="Line 108"/>
            <p:cNvSpPr>
              <a:spLocks noChangeShapeType="1"/>
            </p:cNvSpPr>
            <p:nvPr/>
          </p:nvSpPr>
          <p:spPr bwMode="auto">
            <a:xfrm>
              <a:off x="3642"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17" name="Line 109"/>
            <p:cNvSpPr>
              <a:spLocks noChangeShapeType="1"/>
            </p:cNvSpPr>
            <p:nvPr/>
          </p:nvSpPr>
          <p:spPr bwMode="auto">
            <a:xfrm>
              <a:off x="3646"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18" name="Line 110"/>
            <p:cNvSpPr>
              <a:spLocks noChangeShapeType="1"/>
            </p:cNvSpPr>
            <p:nvPr/>
          </p:nvSpPr>
          <p:spPr bwMode="auto">
            <a:xfrm>
              <a:off x="3655"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19" name="Line 111"/>
            <p:cNvSpPr>
              <a:spLocks noChangeShapeType="1"/>
            </p:cNvSpPr>
            <p:nvPr/>
          </p:nvSpPr>
          <p:spPr bwMode="auto">
            <a:xfrm>
              <a:off x="3659"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20" name="Line 112"/>
            <p:cNvSpPr>
              <a:spLocks noChangeShapeType="1"/>
            </p:cNvSpPr>
            <p:nvPr/>
          </p:nvSpPr>
          <p:spPr bwMode="auto">
            <a:xfrm>
              <a:off x="3663"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21" name="Line 113"/>
            <p:cNvSpPr>
              <a:spLocks noChangeShapeType="1"/>
            </p:cNvSpPr>
            <p:nvPr/>
          </p:nvSpPr>
          <p:spPr bwMode="auto">
            <a:xfrm>
              <a:off x="3672"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22" name="Line 114"/>
            <p:cNvSpPr>
              <a:spLocks noChangeShapeType="1"/>
            </p:cNvSpPr>
            <p:nvPr/>
          </p:nvSpPr>
          <p:spPr bwMode="auto">
            <a:xfrm>
              <a:off x="3676"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23" name="Line 115"/>
            <p:cNvSpPr>
              <a:spLocks noChangeShapeType="1"/>
            </p:cNvSpPr>
            <p:nvPr/>
          </p:nvSpPr>
          <p:spPr bwMode="auto">
            <a:xfrm>
              <a:off x="3681"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24" name="Line 116"/>
            <p:cNvSpPr>
              <a:spLocks noChangeShapeType="1"/>
            </p:cNvSpPr>
            <p:nvPr/>
          </p:nvSpPr>
          <p:spPr bwMode="auto">
            <a:xfrm>
              <a:off x="3685"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25" name="Line 117"/>
            <p:cNvSpPr>
              <a:spLocks noChangeShapeType="1"/>
            </p:cNvSpPr>
            <p:nvPr/>
          </p:nvSpPr>
          <p:spPr bwMode="auto">
            <a:xfrm>
              <a:off x="3694"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26" name="Line 118"/>
            <p:cNvSpPr>
              <a:spLocks noChangeShapeType="1"/>
            </p:cNvSpPr>
            <p:nvPr/>
          </p:nvSpPr>
          <p:spPr bwMode="auto">
            <a:xfrm>
              <a:off x="3698"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27" name="Line 119"/>
            <p:cNvSpPr>
              <a:spLocks noChangeShapeType="1"/>
            </p:cNvSpPr>
            <p:nvPr/>
          </p:nvSpPr>
          <p:spPr bwMode="auto">
            <a:xfrm>
              <a:off x="3702"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28" name="Line 120"/>
            <p:cNvSpPr>
              <a:spLocks noChangeShapeType="1"/>
            </p:cNvSpPr>
            <p:nvPr/>
          </p:nvSpPr>
          <p:spPr bwMode="auto">
            <a:xfrm>
              <a:off x="3711"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29" name="Line 121"/>
            <p:cNvSpPr>
              <a:spLocks noChangeShapeType="1"/>
            </p:cNvSpPr>
            <p:nvPr/>
          </p:nvSpPr>
          <p:spPr bwMode="auto">
            <a:xfrm>
              <a:off x="3715"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30" name="Line 122"/>
            <p:cNvSpPr>
              <a:spLocks noChangeShapeType="1"/>
            </p:cNvSpPr>
            <p:nvPr/>
          </p:nvSpPr>
          <p:spPr bwMode="auto">
            <a:xfrm>
              <a:off x="3720"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31" name="Line 123"/>
            <p:cNvSpPr>
              <a:spLocks noChangeShapeType="1"/>
            </p:cNvSpPr>
            <p:nvPr/>
          </p:nvSpPr>
          <p:spPr bwMode="auto">
            <a:xfrm>
              <a:off x="3724"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32" name="Line 124"/>
            <p:cNvSpPr>
              <a:spLocks noChangeShapeType="1"/>
            </p:cNvSpPr>
            <p:nvPr/>
          </p:nvSpPr>
          <p:spPr bwMode="auto">
            <a:xfrm>
              <a:off x="3733"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33" name="Line 125"/>
            <p:cNvSpPr>
              <a:spLocks noChangeShapeType="1"/>
            </p:cNvSpPr>
            <p:nvPr/>
          </p:nvSpPr>
          <p:spPr bwMode="auto">
            <a:xfrm>
              <a:off x="3737"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34" name="Line 126"/>
            <p:cNvSpPr>
              <a:spLocks noChangeShapeType="1"/>
            </p:cNvSpPr>
            <p:nvPr/>
          </p:nvSpPr>
          <p:spPr bwMode="auto">
            <a:xfrm>
              <a:off x="3741"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35" name="Line 127"/>
            <p:cNvSpPr>
              <a:spLocks noChangeShapeType="1"/>
            </p:cNvSpPr>
            <p:nvPr/>
          </p:nvSpPr>
          <p:spPr bwMode="auto">
            <a:xfrm>
              <a:off x="3750"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36" name="Line 128"/>
            <p:cNvSpPr>
              <a:spLocks noChangeShapeType="1"/>
            </p:cNvSpPr>
            <p:nvPr/>
          </p:nvSpPr>
          <p:spPr bwMode="auto">
            <a:xfrm>
              <a:off x="3754"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37" name="Line 129"/>
            <p:cNvSpPr>
              <a:spLocks noChangeShapeType="1"/>
            </p:cNvSpPr>
            <p:nvPr/>
          </p:nvSpPr>
          <p:spPr bwMode="auto">
            <a:xfrm>
              <a:off x="3759"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38" name="Line 130"/>
            <p:cNvSpPr>
              <a:spLocks noChangeShapeType="1"/>
            </p:cNvSpPr>
            <p:nvPr/>
          </p:nvSpPr>
          <p:spPr bwMode="auto">
            <a:xfrm>
              <a:off x="3763"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39" name="Line 131"/>
            <p:cNvSpPr>
              <a:spLocks noChangeShapeType="1"/>
            </p:cNvSpPr>
            <p:nvPr/>
          </p:nvSpPr>
          <p:spPr bwMode="auto">
            <a:xfrm>
              <a:off x="3772"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40" name="Line 132"/>
            <p:cNvSpPr>
              <a:spLocks noChangeShapeType="1"/>
            </p:cNvSpPr>
            <p:nvPr/>
          </p:nvSpPr>
          <p:spPr bwMode="auto">
            <a:xfrm>
              <a:off x="3776"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41" name="Line 133"/>
            <p:cNvSpPr>
              <a:spLocks noChangeShapeType="1"/>
            </p:cNvSpPr>
            <p:nvPr/>
          </p:nvSpPr>
          <p:spPr bwMode="auto">
            <a:xfrm>
              <a:off x="3780"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42" name="Line 134"/>
            <p:cNvSpPr>
              <a:spLocks noChangeShapeType="1"/>
            </p:cNvSpPr>
            <p:nvPr/>
          </p:nvSpPr>
          <p:spPr bwMode="auto">
            <a:xfrm>
              <a:off x="3789"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43" name="Line 135"/>
            <p:cNvSpPr>
              <a:spLocks noChangeShapeType="1"/>
            </p:cNvSpPr>
            <p:nvPr/>
          </p:nvSpPr>
          <p:spPr bwMode="auto">
            <a:xfrm>
              <a:off x="3793"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44" name="Line 136"/>
            <p:cNvSpPr>
              <a:spLocks noChangeShapeType="1"/>
            </p:cNvSpPr>
            <p:nvPr/>
          </p:nvSpPr>
          <p:spPr bwMode="auto">
            <a:xfrm>
              <a:off x="3798"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45" name="Line 137"/>
            <p:cNvSpPr>
              <a:spLocks noChangeShapeType="1"/>
            </p:cNvSpPr>
            <p:nvPr/>
          </p:nvSpPr>
          <p:spPr bwMode="auto">
            <a:xfrm>
              <a:off x="3802"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46" name="Line 138"/>
            <p:cNvSpPr>
              <a:spLocks noChangeShapeType="1"/>
            </p:cNvSpPr>
            <p:nvPr/>
          </p:nvSpPr>
          <p:spPr bwMode="auto">
            <a:xfrm>
              <a:off x="3811"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47" name="Line 139"/>
            <p:cNvSpPr>
              <a:spLocks noChangeShapeType="1"/>
            </p:cNvSpPr>
            <p:nvPr/>
          </p:nvSpPr>
          <p:spPr bwMode="auto">
            <a:xfrm>
              <a:off x="3815"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48" name="Line 140"/>
            <p:cNvSpPr>
              <a:spLocks noChangeShapeType="1"/>
            </p:cNvSpPr>
            <p:nvPr/>
          </p:nvSpPr>
          <p:spPr bwMode="auto">
            <a:xfrm>
              <a:off x="3819"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49" name="Line 141"/>
            <p:cNvSpPr>
              <a:spLocks noChangeShapeType="1"/>
            </p:cNvSpPr>
            <p:nvPr/>
          </p:nvSpPr>
          <p:spPr bwMode="auto">
            <a:xfrm>
              <a:off x="3828"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50" name="Line 142"/>
            <p:cNvSpPr>
              <a:spLocks noChangeShapeType="1"/>
            </p:cNvSpPr>
            <p:nvPr/>
          </p:nvSpPr>
          <p:spPr bwMode="auto">
            <a:xfrm>
              <a:off x="3832"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51" name="Line 143"/>
            <p:cNvSpPr>
              <a:spLocks noChangeShapeType="1"/>
            </p:cNvSpPr>
            <p:nvPr/>
          </p:nvSpPr>
          <p:spPr bwMode="auto">
            <a:xfrm>
              <a:off x="3837"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52" name="Line 144"/>
            <p:cNvSpPr>
              <a:spLocks noChangeShapeType="1"/>
            </p:cNvSpPr>
            <p:nvPr/>
          </p:nvSpPr>
          <p:spPr bwMode="auto">
            <a:xfrm>
              <a:off x="3841"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53" name="Line 145"/>
            <p:cNvSpPr>
              <a:spLocks noChangeShapeType="1"/>
            </p:cNvSpPr>
            <p:nvPr/>
          </p:nvSpPr>
          <p:spPr bwMode="auto">
            <a:xfrm>
              <a:off x="3850"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54" name="Line 146"/>
            <p:cNvSpPr>
              <a:spLocks noChangeShapeType="1"/>
            </p:cNvSpPr>
            <p:nvPr/>
          </p:nvSpPr>
          <p:spPr bwMode="auto">
            <a:xfrm>
              <a:off x="3854"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55" name="Line 147"/>
            <p:cNvSpPr>
              <a:spLocks noChangeShapeType="1"/>
            </p:cNvSpPr>
            <p:nvPr/>
          </p:nvSpPr>
          <p:spPr bwMode="auto">
            <a:xfrm>
              <a:off x="3858"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56" name="Line 148"/>
            <p:cNvSpPr>
              <a:spLocks noChangeShapeType="1"/>
            </p:cNvSpPr>
            <p:nvPr/>
          </p:nvSpPr>
          <p:spPr bwMode="auto">
            <a:xfrm>
              <a:off x="3867"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57" name="Line 149"/>
            <p:cNvSpPr>
              <a:spLocks noChangeShapeType="1"/>
            </p:cNvSpPr>
            <p:nvPr/>
          </p:nvSpPr>
          <p:spPr bwMode="auto">
            <a:xfrm>
              <a:off x="3871"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58" name="Line 150"/>
            <p:cNvSpPr>
              <a:spLocks noChangeShapeType="1"/>
            </p:cNvSpPr>
            <p:nvPr/>
          </p:nvSpPr>
          <p:spPr bwMode="auto">
            <a:xfrm>
              <a:off x="3876"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59" name="Line 151"/>
            <p:cNvSpPr>
              <a:spLocks noChangeShapeType="1"/>
            </p:cNvSpPr>
            <p:nvPr/>
          </p:nvSpPr>
          <p:spPr bwMode="auto">
            <a:xfrm>
              <a:off x="3880"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60" name="Line 152"/>
            <p:cNvSpPr>
              <a:spLocks noChangeShapeType="1"/>
            </p:cNvSpPr>
            <p:nvPr/>
          </p:nvSpPr>
          <p:spPr bwMode="auto">
            <a:xfrm>
              <a:off x="3889"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61" name="Line 153"/>
            <p:cNvSpPr>
              <a:spLocks noChangeShapeType="1"/>
            </p:cNvSpPr>
            <p:nvPr/>
          </p:nvSpPr>
          <p:spPr bwMode="auto">
            <a:xfrm flipV="1">
              <a:off x="3893" y="1821"/>
              <a:ext cx="4"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62" name="Line 154"/>
            <p:cNvSpPr>
              <a:spLocks noChangeShapeType="1"/>
            </p:cNvSpPr>
            <p:nvPr/>
          </p:nvSpPr>
          <p:spPr bwMode="auto">
            <a:xfrm>
              <a:off x="3897" y="1821"/>
              <a:ext cx="5"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63" name="Line 155"/>
            <p:cNvSpPr>
              <a:spLocks noChangeShapeType="1"/>
            </p:cNvSpPr>
            <p:nvPr/>
          </p:nvSpPr>
          <p:spPr bwMode="auto">
            <a:xfrm flipV="1">
              <a:off x="3902" y="1799"/>
              <a:ext cx="8" cy="27"/>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64" name="Line 156"/>
            <p:cNvSpPr>
              <a:spLocks noChangeShapeType="1"/>
            </p:cNvSpPr>
            <p:nvPr/>
          </p:nvSpPr>
          <p:spPr bwMode="auto">
            <a:xfrm flipV="1">
              <a:off x="3910" y="1347"/>
              <a:ext cx="1" cy="452"/>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65" name="Line 157"/>
            <p:cNvSpPr>
              <a:spLocks noChangeShapeType="1"/>
            </p:cNvSpPr>
            <p:nvPr/>
          </p:nvSpPr>
          <p:spPr bwMode="auto">
            <a:xfrm>
              <a:off x="3910" y="1347"/>
              <a:ext cx="1" cy="13"/>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66" name="Line 158"/>
            <p:cNvSpPr>
              <a:spLocks noChangeShapeType="1"/>
            </p:cNvSpPr>
            <p:nvPr/>
          </p:nvSpPr>
          <p:spPr bwMode="auto">
            <a:xfrm>
              <a:off x="3910" y="1360"/>
              <a:ext cx="1"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67" name="Line 159"/>
            <p:cNvSpPr>
              <a:spLocks noChangeShapeType="1"/>
            </p:cNvSpPr>
            <p:nvPr/>
          </p:nvSpPr>
          <p:spPr bwMode="auto">
            <a:xfrm>
              <a:off x="3910" y="1365"/>
              <a:ext cx="1" cy="44"/>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68" name="Line 160"/>
            <p:cNvSpPr>
              <a:spLocks noChangeShapeType="1"/>
            </p:cNvSpPr>
            <p:nvPr/>
          </p:nvSpPr>
          <p:spPr bwMode="auto">
            <a:xfrm>
              <a:off x="3910" y="1409"/>
              <a:ext cx="1" cy="49"/>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69" name="Line 161"/>
            <p:cNvSpPr>
              <a:spLocks noChangeShapeType="1"/>
            </p:cNvSpPr>
            <p:nvPr/>
          </p:nvSpPr>
          <p:spPr bwMode="auto">
            <a:xfrm>
              <a:off x="3910" y="1458"/>
              <a:ext cx="1" cy="284"/>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70" name="Line 162"/>
            <p:cNvSpPr>
              <a:spLocks noChangeShapeType="1"/>
            </p:cNvSpPr>
            <p:nvPr/>
          </p:nvSpPr>
          <p:spPr bwMode="auto">
            <a:xfrm>
              <a:off x="3910" y="1742"/>
              <a:ext cx="9" cy="84"/>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71" name="Line 163"/>
            <p:cNvSpPr>
              <a:spLocks noChangeShapeType="1"/>
            </p:cNvSpPr>
            <p:nvPr/>
          </p:nvSpPr>
          <p:spPr bwMode="auto">
            <a:xfrm>
              <a:off x="3919"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72" name="Line 164"/>
            <p:cNvSpPr>
              <a:spLocks noChangeShapeType="1"/>
            </p:cNvSpPr>
            <p:nvPr/>
          </p:nvSpPr>
          <p:spPr bwMode="auto">
            <a:xfrm>
              <a:off x="3923"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73" name="Line 165"/>
            <p:cNvSpPr>
              <a:spLocks noChangeShapeType="1"/>
            </p:cNvSpPr>
            <p:nvPr/>
          </p:nvSpPr>
          <p:spPr bwMode="auto">
            <a:xfrm>
              <a:off x="3927"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74" name="Line 166"/>
            <p:cNvSpPr>
              <a:spLocks noChangeShapeType="1"/>
            </p:cNvSpPr>
            <p:nvPr/>
          </p:nvSpPr>
          <p:spPr bwMode="auto">
            <a:xfrm>
              <a:off x="3936"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75" name="Line 167"/>
            <p:cNvSpPr>
              <a:spLocks noChangeShapeType="1"/>
            </p:cNvSpPr>
            <p:nvPr/>
          </p:nvSpPr>
          <p:spPr bwMode="auto">
            <a:xfrm>
              <a:off x="3940"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76" name="Line 168"/>
            <p:cNvSpPr>
              <a:spLocks noChangeShapeType="1"/>
            </p:cNvSpPr>
            <p:nvPr/>
          </p:nvSpPr>
          <p:spPr bwMode="auto">
            <a:xfrm>
              <a:off x="3945"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77" name="Line 169"/>
            <p:cNvSpPr>
              <a:spLocks noChangeShapeType="1"/>
            </p:cNvSpPr>
            <p:nvPr/>
          </p:nvSpPr>
          <p:spPr bwMode="auto">
            <a:xfrm>
              <a:off x="3949"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78" name="Line 170"/>
            <p:cNvSpPr>
              <a:spLocks noChangeShapeType="1"/>
            </p:cNvSpPr>
            <p:nvPr/>
          </p:nvSpPr>
          <p:spPr bwMode="auto">
            <a:xfrm>
              <a:off x="3958"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79" name="Line 171"/>
            <p:cNvSpPr>
              <a:spLocks noChangeShapeType="1"/>
            </p:cNvSpPr>
            <p:nvPr/>
          </p:nvSpPr>
          <p:spPr bwMode="auto">
            <a:xfrm>
              <a:off x="3962"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80" name="Line 172"/>
            <p:cNvSpPr>
              <a:spLocks noChangeShapeType="1"/>
            </p:cNvSpPr>
            <p:nvPr/>
          </p:nvSpPr>
          <p:spPr bwMode="auto">
            <a:xfrm>
              <a:off x="3966"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81" name="Line 173"/>
            <p:cNvSpPr>
              <a:spLocks noChangeShapeType="1"/>
            </p:cNvSpPr>
            <p:nvPr/>
          </p:nvSpPr>
          <p:spPr bwMode="auto">
            <a:xfrm>
              <a:off x="3975"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82" name="Line 174"/>
            <p:cNvSpPr>
              <a:spLocks noChangeShapeType="1"/>
            </p:cNvSpPr>
            <p:nvPr/>
          </p:nvSpPr>
          <p:spPr bwMode="auto">
            <a:xfrm>
              <a:off x="3979"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83" name="Line 175"/>
            <p:cNvSpPr>
              <a:spLocks noChangeShapeType="1"/>
            </p:cNvSpPr>
            <p:nvPr/>
          </p:nvSpPr>
          <p:spPr bwMode="auto">
            <a:xfrm>
              <a:off x="3984"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84" name="Line 176"/>
            <p:cNvSpPr>
              <a:spLocks noChangeShapeType="1"/>
            </p:cNvSpPr>
            <p:nvPr/>
          </p:nvSpPr>
          <p:spPr bwMode="auto">
            <a:xfrm>
              <a:off x="3988"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85" name="Line 177"/>
            <p:cNvSpPr>
              <a:spLocks noChangeShapeType="1"/>
            </p:cNvSpPr>
            <p:nvPr/>
          </p:nvSpPr>
          <p:spPr bwMode="auto">
            <a:xfrm>
              <a:off x="3997"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86" name="Line 178"/>
            <p:cNvSpPr>
              <a:spLocks noChangeShapeType="1"/>
            </p:cNvSpPr>
            <p:nvPr/>
          </p:nvSpPr>
          <p:spPr bwMode="auto">
            <a:xfrm>
              <a:off x="4001"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87" name="Line 179"/>
            <p:cNvSpPr>
              <a:spLocks noChangeShapeType="1"/>
            </p:cNvSpPr>
            <p:nvPr/>
          </p:nvSpPr>
          <p:spPr bwMode="auto">
            <a:xfrm>
              <a:off x="4005"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88" name="Line 180"/>
            <p:cNvSpPr>
              <a:spLocks noChangeShapeType="1"/>
            </p:cNvSpPr>
            <p:nvPr/>
          </p:nvSpPr>
          <p:spPr bwMode="auto">
            <a:xfrm>
              <a:off x="4014"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89" name="Line 181"/>
            <p:cNvSpPr>
              <a:spLocks noChangeShapeType="1"/>
            </p:cNvSpPr>
            <p:nvPr/>
          </p:nvSpPr>
          <p:spPr bwMode="auto">
            <a:xfrm>
              <a:off x="4018"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90" name="Line 182"/>
            <p:cNvSpPr>
              <a:spLocks noChangeShapeType="1"/>
            </p:cNvSpPr>
            <p:nvPr/>
          </p:nvSpPr>
          <p:spPr bwMode="auto">
            <a:xfrm>
              <a:off x="4023"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91" name="Line 183"/>
            <p:cNvSpPr>
              <a:spLocks noChangeShapeType="1"/>
            </p:cNvSpPr>
            <p:nvPr/>
          </p:nvSpPr>
          <p:spPr bwMode="auto">
            <a:xfrm>
              <a:off x="4027"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92" name="Line 184"/>
            <p:cNvSpPr>
              <a:spLocks noChangeShapeType="1"/>
            </p:cNvSpPr>
            <p:nvPr/>
          </p:nvSpPr>
          <p:spPr bwMode="auto">
            <a:xfrm>
              <a:off x="4036"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93" name="Line 185"/>
            <p:cNvSpPr>
              <a:spLocks noChangeShapeType="1"/>
            </p:cNvSpPr>
            <p:nvPr/>
          </p:nvSpPr>
          <p:spPr bwMode="auto">
            <a:xfrm>
              <a:off x="4040"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94" name="Line 186"/>
            <p:cNvSpPr>
              <a:spLocks noChangeShapeType="1"/>
            </p:cNvSpPr>
            <p:nvPr/>
          </p:nvSpPr>
          <p:spPr bwMode="auto">
            <a:xfrm>
              <a:off x="4044"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95" name="Line 187"/>
            <p:cNvSpPr>
              <a:spLocks noChangeShapeType="1"/>
            </p:cNvSpPr>
            <p:nvPr/>
          </p:nvSpPr>
          <p:spPr bwMode="auto">
            <a:xfrm>
              <a:off x="4053"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96" name="Line 188"/>
            <p:cNvSpPr>
              <a:spLocks noChangeShapeType="1"/>
            </p:cNvSpPr>
            <p:nvPr/>
          </p:nvSpPr>
          <p:spPr bwMode="auto">
            <a:xfrm flipV="1">
              <a:off x="4057" y="1821"/>
              <a:ext cx="5"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97" name="Line 189"/>
            <p:cNvSpPr>
              <a:spLocks noChangeShapeType="1"/>
            </p:cNvSpPr>
            <p:nvPr/>
          </p:nvSpPr>
          <p:spPr bwMode="auto">
            <a:xfrm>
              <a:off x="4062" y="1821"/>
              <a:ext cx="4"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98" name="Line 190"/>
            <p:cNvSpPr>
              <a:spLocks noChangeShapeType="1"/>
            </p:cNvSpPr>
            <p:nvPr/>
          </p:nvSpPr>
          <p:spPr bwMode="auto">
            <a:xfrm>
              <a:off x="4066"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199" name="Line 191"/>
            <p:cNvSpPr>
              <a:spLocks noChangeShapeType="1"/>
            </p:cNvSpPr>
            <p:nvPr/>
          </p:nvSpPr>
          <p:spPr bwMode="auto">
            <a:xfrm>
              <a:off x="4075"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00" name="Line 192"/>
            <p:cNvSpPr>
              <a:spLocks noChangeShapeType="1"/>
            </p:cNvSpPr>
            <p:nvPr/>
          </p:nvSpPr>
          <p:spPr bwMode="auto">
            <a:xfrm flipV="1">
              <a:off x="4079" y="1804"/>
              <a:ext cx="4" cy="22"/>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01" name="Line 193"/>
            <p:cNvSpPr>
              <a:spLocks noChangeShapeType="1"/>
            </p:cNvSpPr>
            <p:nvPr/>
          </p:nvSpPr>
          <p:spPr bwMode="auto">
            <a:xfrm flipV="1">
              <a:off x="4083" y="1356"/>
              <a:ext cx="1" cy="448"/>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02" name="Line 194"/>
            <p:cNvSpPr>
              <a:spLocks noChangeShapeType="1"/>
            </p:cNvSpPr>
            <p:nvPr/>
          </p:nvSpPr>
          <p:spPr bwMode="auto">
            <a:xfrm>
              <a:off x="4083" y="1356"/>
              <a:ext cx="1" cy="44"/>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03" name="Line 195"/>
            <p:cNvSpPr>
              <a:spLocks noChangeShapeType="1"/>
            </p:cNvSpPr>
            <p:nvPr/>
          </p:nvSpPr>
          <p:spPr bwMode="auto">
            <a:xfrm>
              <a:off x="4083" y="1400"/>
              <a:ext cx="1" cy="36"/>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04" name="Line 196"/>
            <p:cNvSpPr>
              <a:spLocks noChangeShapeType="1"/>
            </p:cNvSpPr>
            <p:nvPr/>
          </p:nvSpPr>
          <p:spPr bwMode="auto">
            <a:xfrm>
              <a:off x="4083" y="1436"/>
              <a:ext cx="1" cy="3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05" name="Line 197"/>
            <p:cNvSpPr>
              <a:spLocks noChangeShapeType="1"/>
            </p:cNvSpPr>
            <p:nvPr/>
          </p:nvSpPr>
          <p:spPr bwMode="auto">
            <a:xfrm>
              <a:off x="4083" y="1471"/>
              <a:ext cx="1" cy="18"/>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06" name="Line 198"/>
            <p:cNvSpPr>
              <a:spLocks noChangeShapeType="1"/>
            </p:cNvSpPr>
            <p:nvPr/>
          </p:nvSpPr>
          <p:spPr bwMode="auto">
            <a:xfrm>
              <a:off x="4083" y="1489"/>
              <a:ext cx="1"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07" name="Line 199"/>
            <p:cNvSpPr>
              <a:spLocks noChangeShapeType="1"/>
            </p:cNvSpPr>
            <p:nvPr/>
          </p:nvSpPr>
          <p:spPr bwMode="auto">
            <a:xfrm>
              <a:off x="4083" y="1489"/>
              <a:ext cx="5" cy="26"/>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08" name="Line 200"/>
            <p:cNvSpPr>
              <a:spLocks noChangeShapeType="1"/>
            </p:cNvSpPr>
            <p:nvPr/>
          </p:nvSpPr>
          <p:spPr bwMode="auto">
            <a:xfrm>
              <a:off x="4088" y="1515"/>
              <a:ext cx="1"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09" name="Line 201"/>
            <p:cNvSpPr>
              <a:spLocks noChangeShapeType="1"/>
            </p:cNvSpPr>
            <p:nvPr/>
          </p:nvSpPr>
          <p:spPr bwMode="auto">
            <a:xfrm>
              <a:off x="4088" y="1520"/>
              <a:ext cx="1" cy="106"/>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10" name="Line 202"/>
            <p:cNvSpPr>
              <a:spLocks noChangeShapeType="1"/>
            </p:cNvSpPr>
            <p:nvPr/>
          </p:nvSpPr>
          <p:spPr bwMode="auto">
            <a:xfrm>
              <a:off x="4088" y="1626"/>
              <a:ext cx="4" cy="19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11" name="Line 203"/>
            <p:cNvSpPr>
              <a:spLocks noChangeShapeType="1"/>
            </p:cNvSpPr>
            <p:nvPr/>
          </p:nvSpPr>
          <p:spPr bwMode="auto">
            <a:xfrm>
              <a:off x="4092" y="1817"/>
              <a:ext cx="4" cy="9"/>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12" name="Line 204"/>
            <p:cNvSpPr>
              <a:spLocks noChangeShapeType="1"/>
            </p:cNvSpPr>
            <p:nvPr/>
          </p:nvSpPr>
          <p:spPr bwMode="auto">
            <a:xfrm>
              <a:off x="4096"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13" name="Line 205"/>
            <p:cNvSpPr>
              <a:spLocks noChangeShapeType="1"/>
            </p:cNvSpPr>
            <p:nvPr/>
          </p:nvSpPr>
          <p:spPr bwMode="auto">
            <a:xfrm>
              <a:off x="4105"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14" name="Line 206"/>
            <p:cNvSpPr>
              <a:spLocks noChangeShapeType="1"/>
            </p:cNvSpPr>
            <p:nvPr/>
          </p:nvSpPr>
          <p:spPr bwMode="auto">
            <a:xfrm>
              <a:off x="4109" y="182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15" name="Line 207"/>
            <p:cNvSpPr>
              <a:spLocks noChangeShapeType="1"/>
            </p:cNvSpPr>
            <p:nvPr/>
          </p:nvSpPr>
          <p:spPr bwMode="auto">
            <a:xfrm>
              <a:off x="4114"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16" name="Line 208"/>
            <p:cNvSpPr>
              <a:spLocks noChangeShapeType="1"/>
            </p:cNvSpPr>
            <p:nvPr/>
          </p:nvSpPr>
          <p:spPr bwMode="auto">
            <a:xfrm>
              <a:off x="4118" y="182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17" name="Line 209"/>
            <p:cNvSpPr>
              <a:spLocks noChangeShapeType="1"/>
            </p:cNvSpPr>
            <p:nvPr/>
          </p:nvSpPr>
          <p:spPr bwMode="auto">
            <a:xfrm>
              <a:off x="4127" y="182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grpSp>
          <p:nvGrpSpPr>
            <p:cNvPr id="43218" name="Group 210"/>
            <p:cNvGrpSpPr>
              <a:grpSpLocks/>
            </p:cNvGrpSpPr>
            <p:nvPr/>
          </p:nvGrpSpPr>
          <p:grpSpPr bwMode="auto">
            <a:xfrm>
              <a:off x="4131" y="1768"/>
              <a:ext cx="1095" cy="59"/>
              <a:chOff x="3763" y="1293"/>
              <a:chExt cx="1095" cy="59"/>
            </a:xfrm>
          </p:grpSpPr>
          <p:sp>
            <p:nvSpPr>
              <p:cNvPr id="43219" name="Line 211"/>
              <p:cNvSpPr>
                <a:spLocks noChangeShapeType="1"/>
              </p:cNvSpPr>
              <p:nvPr/>
            </p:nvSpPr>
            <p:spPr bwMode="auto">
              <a:xfrm>
                <a:off x="3763"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20" name="Line 212"/>
              <p:cNvSpPr>
                <a:spLocks noChangeShapeType="1"/>
              </p:cNvSpPr>
              <p:nvPr/>
            </p:nvSpPr>
            <p:spPr bwMode="auto">
              <a:xfrm>
                <a:off x="3767"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21" name="Line 213"/>
              <p:cNvSpPr>
                <a:spLocks noChangeShapeType="1"/>
              </p:cNvSpPr>
              <p:nvPr/>
            </p:nvSpPr>
            <p:spPr bwMode="auto">
              <a:xfrm>
                <a:off x="3776"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22" name="Line 214"/>
              <p:cNvSpPr>
                <a:spLocks noChangeShapeType="1"/>
              </p:cNvSpPr>
              <p:nvPr/>
            </p:nvSpPr>
            <p:spPr bwMode="auto">
              <a:xfrm>
                <a:off x="3780"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23" name="Line 215"/>
              <p:cNvSpPr>
                <a:spLocks noChangeShapeType="1"/>
              </p:cNvSpPr>
              <p:nvPr/>
            </p:nvSpPr>
            <p:spPr bwMode="auto">
              <a:xfrm>
                <a:off x="3785"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24" name="Line 216"/>
              <p:cNvSpPr>
                <a:spLocks noChangeShapeType="1"/>
              </p:cNvSpPr>
              <p:nvPr/>
            </p:nvSpPr>
            <p:spPr bwMode="auto">
              <a:xfrm>
                <a:off x="3789"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25" name="Line 217"/>
              <p:cNvSpPr>
                <a:spLocks noChangeShapeType="1"/>
              </p:cNvSpPr>
              <p:nvPr/>
            </p:nvSpPr>
            <p:spPr bwMode="auto">
              <a:xfrm>
                <a:off x="3798"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26" name="Line 218"/>
              <p:cNvSpPr>
                <a:spLocks noChangeShapeType="1"/>
              </p:cNvSpPr>
              <p:nvPr/>
            </p:nvSpPr>
            <p:spPr bwMode="auto">
              <a:xfrm>
                <a:off x="3802"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27" name="Line 219"/>
              <p:cNvSpPr>
                <a:spLocks noChangeShapeType="1"/>
              </p:cNvSpPr>
              <p:nvPr/>
            </p:nvSpPr>
            <p:spPr bwMode="auto">
              <a:xfrm>
                <a:off x="3806"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28" name="Line 220"/>
              <p:cNvSpPr>
                <a:spLocks noChangeShapeType="1"/>
              </p:cNvSpPr>
              <p:nvPr/>
            </p:nvSpPr>
            <p:spPr bwMode="auto">
              <a:xfrm flipV="1">
                <a:off x="3815" y="1346"/>
                <a:ext cx="4"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29" name="Line 221"/>
              <p:cNvSpPr>
                <a:spLocks noChangeShapeType="1"/>
              </p:cNvSpPr>
              <p:nvPr/>
            </p:nvSpPr>
            <p:spPr bwMode="auto">
              <a:xfrm>
                <a:off x="3819" y="1346"/>
                <a:ext cx="4"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30" name="Line 222"/>
              <p:cNvSpPr>
                <a:spLocks noChangeShapeType="1"/>
              </p:cNvSpPr>
              <p:nvPr/>
            </p:nvSpPr>
            <p:spPr bwMode="auto">
              <a:xfrm>
                <a:off x="3823"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31" name="Line 223"/>
              <p:cNvSpPr>
                <a:spLocks noChangeShapeType="1"/>
              </p:cNvSpPr>
              <p:nvPr/>
            </p:nvSpPr>
            <p:spPr bwMode="auto">
              <a:xfrm>
                <a:off x="3828"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32" name="Line 224"/>
              <p:cNvSpPr>
                <a:spLocks noChangeShapeType="1"/>
              </p:cNvSpPr>
              <p:nvPr/>
            </p:nvSpPr>
            <p:spPr bwMode="auto">
              <a:xfrm>
                <a:off x="3836"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33" name="Line 225"/>
              <p:cNvSpPr>
                <a:spLocks noChangeShapeType="1"/>
              </p:cNvSpPr>
              <p:nvPr/>
            </p:nvSpPr>
            <p:spPr bwMode="auto">
              <a:xfrm>
                <a:off x="3841"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34" name="Line 226"/>
              <p:cNvSpPr>
                <a:spLocks noChangeShapeType="1"/>
              </p:cNvSpPr>
              <p:nvPr/>
            </p:nvSpPr>
            <p:spPr bwMode="auto">
              <a:xfrm>
                <a:off x="3845"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35" name="Line 227"/>
              <p:cNvSpPr>
                <a:spLocks noChangeShapeType="1"/>
              </p:cNvSpPr>
              <p:nvPr/>
            </p:nvSpPr>
            <p:spPr bwMode="auto">
              <a:xfrm>
                <a:off x="3854"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36" name="Line 228"/>
              <p:cNvSpPr>
                <a:spLocks noChangeShapeType="1"/>
              </p:cNvSpPr>
              <p:nvPr/>
            </p:nvSpPr>
            <p:spPr bwMode="auto">
              <a:xfrm>
                <a:off x="3858"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37" name="Line 229"/>
              <p:cNvSpPr>
                <a:spLocks noChangeShapeType="1"/>
              </p:cNvSpPr>
              <p:nvPr/>
            </p:nvSpPr>
            <p:spPr bwMode="auto">
              <a:xfrm>
                <a:off x="3862"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38" name="Line 230"/>
              <p:cNvSpPr>
                <a:spLocks noChangeShapeType="1"/>
              </p:cNvSpPr>
              <p:nvPr/>
            </p:nvSpPr>
            <p:spPr bwMode="auto">
              <a:xfrm flipV="1">
                <a:off x="3867" y="1346"/>
                <a:ext cx="8"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39" name="Line 231"/>
              <p:cNvSpPr>
                <a:spLocks noChangeShapeType="1"/>
              </p:cNvSpPr>
              <p:nvPr/>
            </p:nvSpPr>
            <p:spPr bwMode="auto">
              <a:xfrm>
                <a:off x="3875" y="134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40" name="Line 232"/>
              <p:cNvSpPr>
                <a:spLocks noChangeShapeType="1"/>
              </p:cNvSpPr>
              <p:nvPr/>
            </p:nvSpPr>
            <p:spPr bwMode="auto">
              <a:xfrm>
                <a:off x="3880" y="1346"/>
                <a:ext cx="4"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41" name="Line 233"/>
              <p:cNvSpPr>
                <a:spLocks noChangeShapeType="1"/>
              </p:cNvSpPr>
              <p:nvPr/>
            </p:nvSpPr>
            <p:spPr bwMode="auto">
              <a:xfrm flipV="1">
                <a:off x="3884" y="1293"/>
                <a:ext cx="4" cy="58"/>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42" name="Line 234"/>
              <p:cNvSpPr>
                <a:spLocks noChangeShapeType="1"/>
              </p:cNvSpPr>
              <p:nvPr/>
            </p:nvSpPr>
            <p:spPr bwMode="auto">
              <a:xfrm>
                <a:off x="3888" y="1293"/>
                <a:ext cx="5" cy="9"/>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43" name="Line 235"/>
              <p:cNvSpPr>
                <a:spLocks noChangeShapeType="1"/>
              </p:cNvSpPr>
              <p:nvPr/>
            </p:nvSpPr>
            <p:spPr bwMode="auto">
              <a:xfrm>
                <a:off x="3893" y="1302"/>
                <a:ext cx="4" cy="49"/>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44" name="Line 236"/>
              <p:cNvSpPr>
                <a:spLocks noChangeShapeType="1"/>
              </p:cNvSpPr>
              <p:nvPr/>
            </p:nvSpPr>
            <p:spPr bwMode="auto">
              <a:xfrm>
                <a:off x="3897"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45" name="Line 237"/>
              <p:cNvSpPr>
                <a:spLocks noChangeShapeType="1"/>
              </p:cNvSpPr>
              <p:nvPr/>
            </p:nvSpPr>
            <p:spPr bwMode="auto">
              <a:xfrm>
                <a:off x="3901"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46" name="Line 238"/>
              <p:cNvSpPr>
                <a:spLocks noChangeShapeType="1"/>
              </p:cNvSpPr>
              <p:nvPr/>
            </p:nvSpPr>
            <p:spPr bwMode="auto">
              <a:xfrm>
                <a:off x="3910"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47" name="Line 239"/>
              <p:cNvSpPr>
                <a:spLocks noChangeShapeType="1"/>
              </p:cNvSpPr>
              <p:nvPr/>
            </p:nvSpPr>
            <p:spPr bwMode="auto">
              <a:xfrm>
                <a:off x="3914"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48" name="Line 240"/>
              <p:cNvSpPr>
                <a:spLocks noChangeShapeType="1"/>
              </p:cNvSpPr>
              <p:nvPr/>
            </p:nvSpPr>
            <p:spPr bwMode="auto">
              <a:xfrm>
                <a:off x="3919"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49" name="Line 241"/>
              <p:cNvSpPr>
                <a:spLocks noChangeShapeType="1"/>
              </p:cNvSpPr>
              <p:nvPr/>
            </p:nvSpPr>
            <p:spPr bwMode="auto">
              <a:xfrm>
                <a:off x="3927"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50" name="Line 242"/>
              <p:cNvSpPr>
                <a:spLocks noChangeShapeType="1"/>
              </p:cNvSpPr>
              <p:nvPr/>
            </p:nvSpPr>
            <p:spPr bwMode="auto">
              <a:xfrm>
                <a:off x="3932"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51" name="Line 243"/>
              <p:cNvSpPr>
                <a:spLocks noChangeShapeType="1"/>
              </p:cNvSpPr>
              <p:nvPr/>
            </p:nvSpPr>
            <p:spPr bwMode="auto">
              <a:xfrm>
                <a:off x="3936"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52" name="Line 244"/>
              <p:cNvSpPr>
                <a:spLocks noChangeShapeType="1"/>
              </p:cNvSpPr>
              <p:nvPr/>
            </p:nvSpPr>
            <p:spPr bwMode="auto">
              <a:xfrm>
                <a:off x="3940"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53" name="Line 245"/>
              <p:cNvSpPr>
                <a:spLocks noChangeShapeType="1"/>
              </p:cNvSpPr>
              <p:nvPr/>
            </p:nvSpPr>
            <p:spPr bwMode="auto">
              <a:xfrm>
                <a:off x="3949"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54" name="Line 246"/>
              <p:cNvSpPr>
                <a:spLocks noChangeShapeType="1"/>
              </p:cNvSpPr>
              <p:nvPr/>
            </p:nvSpPr>
            <p:spPr bwMode="auto">
              <a:xfrm>
                <a:off x="3953"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55" name="Line 247"/>
              <p:cNvSpPr>
                <a:spLocks noChangeShapeType="1"/>
              </p:cNvSpPr>
              <p:nvPr/>
            </p:nvSpPr>
            <p:spPr bwMode="auto">
              <a:xfrm>
                <a:off x="3958"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56" name="Line 248"/>
              <p:cNvSpPr>
                <a:spLocks noChangeShapeType="1"/>
              </p:cNvSpPr>
              <p:nvPr/>
            </p:nvSpPr>
            <p:spPr bwMode="auto">
              <a:xfrm flipV="1">
                <a:off x="3966" y="1315"/>
                <a:ext cx="1" cy="36"/>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57" name="Line 249"/>
              <p:cNvSpPr>
                <a:spLocks noChangeShapeType="1"/>
              </p:cNvSpPr>
              <p:nvPr/>
            </p:nvSpPr>
            <p:spPr bwMode="auto">
              <a:xfrm>
                <a:off x="3966" y="1315"/>
                <a:ext cx="9" cy="36"/>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58" name="Line 250"/>
              <p:cNvSpPr>
                <a:spLocks noChangeShapeType="1"/>
              </p:cNvSpPr>
              <p:nvPr/>
            </p:nvSpPr>
            <p:spPr bwMode="auto">
              <a:xfrm flipV="1">
                <a:off x="3975" y="1346"/>
                <a:ext cx="4"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59" name="Line 251"/>
              <p:cNvSpPr>
                <a:spLocks noChangeShapeType="1"/>
              </p:cNvSpPr>
              <p:nvPr/>
            </p:nvSpPr>
            <p:spPr bwMode="auto">
              <a:xfrm>
                <a:off x="3979" y="1346"/>
                <a:ext cx="5"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60" name="Line 252"/>
              <p:cNvSpPr>
                <a:spLocks noChangeShapeType="1"/>
              </p:cNvSpPr>
              <p:nvPr/>
            </p:nvSpPr>
            <p:spPr bwMode="auto">
              <a:xfrm>
                <a:off x="3984"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61" name="Line 253"/>
              <p:cNvSpPr>
                <a:spLocks noChangeShapeType="1"/>
              </p:cNvSpPr>
              <p:nvPr/>
            </p:nvSpPr>
            <p:spPr bwMode="auto">
              <a:xfrm>
                <a:off x="3992"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62" name="Line 254"/>
              <p:cNvSpPr>
                <a:spLocks noChangeShapeType="1"/>
              </p:cNvSpPr>
              <p:nvPr/>
            </p:nvSpPr>
            <p:spPr bwMode="auto">
              <a:xfrm>
                <a:off x="3997"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63" name="Line 255"/>
              <p:cNvSpPr>
                <a:spLocks noChangeShapeType="1"/>
              </p:cNvSpPr>
              <p:nvPr/>
            </p:nvSpPr>
            <p:spPr bwMode="auto">
              <a:xfrm>
                <a:off x="4001"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64" name="Line 256"/>
              <p:cNvSpPr>
                <a:spLocks noChangeShapeType="1"/>
              </p:cNvSpPr>
              <p:nvPr/>
            </p:nvSpPr>
            <p:spPr bwMode="auto">
              <a:xfrm>
                <a:off x="4005"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65" name="Line 257"/>
              <p:cNvSpPr>
                <a:spLocks noChangeShapeType="1"/>
              </p:cNvSpPr>
              <p:nvPr/>
            </p:nvSpPr>
            <p:spPr bwMode="auto">
              <a:xfrm>
                <a:off x="4014"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66" name="Line 258"/>
              <p:cNvSpPr>
                <a:spLocks noChangeShapeType="1"/>
              </p:cNvSpPr>
              <p:nvPr/>
            </p:nvSpPr>
            <p:spPr bwMode="auto">
              <a:xfrm>
                <a:off x="4018"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67" name="Line 259"/>
              <p:cNvSpPr>
                <a:spLocks noChangeShapeType="1"/>
              </p:cNvSpPr>
              <p:nvPr/>
            </p:nvSpPr>
            <p:spPr bwMode="auto">
              <a:xfrm>
                <a:off x="4023"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68" name="Line 260"/>
              <p:cNvSpPr>
                <a:spLocks noChangeShapeType="1"/>
              </p:cNvSpPr>
              <p:nvPr/>
            </p:nvSpPr>
            <p:spPr bwMode="auto">
              <a:xfrm>
                <a:off x="4031"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69" name="Line 261"/>
              <p:cNvSpPr>
                <a:spLocks noChangeShapeType="1"/>
              </p:cNvSpPr>
              <p:nvPr/>
            </p:nvSpPr>
            <p:spPr bwMode="auto">
              <a:xfrm>
                <a:off x="4036"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70" name="Line 262"/>
              <p:cNvSpPr>
                <a:spLocks noChangeShapeType="1"/>
              </p:cNvSpPr>
              <p:nvPr/>
            </p:nvSpPr>
            <p:spPr bwMode="auto">
              <a:xfrm>
                <a:off x="4040"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71" name="Line 263"/>
              <p:cNvSpPr>
                <a:spLocks noChangeShapeType="1"/>
              </p:cNvSpPr>
              <p:nvPr/>
            </p:nvSpPr>
            <p:spPr bwMode="auto">
              <a:xfrm>
                <a:off x="4044"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72" name="Line 264"/>
              <p:cNvSpPr>
                <a:spLocks noChangeShapeType="1"/>
              </p:cNvSpPr>
              <p:nvPr/>
            </p:nvSpPr>
            <p:spPr bwMode="auto">
              <a:xfrm>
                <a:off x="4053"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73" name="Line 265"/>
              <p:cNvSpPr>
                <a:spLocks noChangeShapeType="1"/>
              </p:cNvSpPr>
              <p:nvPr/>
            </p:nvSpPr>
            <p:spPr bwMode="auto">
              <a:xfrm>
                <a:off x="4057"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74" name="Line 266"/>
              <p:cNvSpPr>
                <a:spLocks noChangeShapeType="1"/>
              </p:cNvSpPr>
              <p:nvPr/>
            </p:nvSpPr>
            <p:spPr bwMode="auto">
              <a:xfrm>
                <a:off x="4062"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75" name="Line 267"/>
              <p:cNvSpPr>
                <a:spLocks noChangeShapeType="1"/>
              </p:cNvSpPr>
              <p:nvPr/>
            </p:nvSpPr>
            <p:spPr bwMode="auto">
              <a:xfrm>
                <a:off x="4070"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76" name="Line 268"/>
              <p:cNvSpPr>
                <a:spLocks noChangeShapeType="1"/>
              </p:cNvSpPr>
              <p:nvPr/>
            </p:nvSpPr>
            <p:spPr bwMode="auto">
              <a:xfrm>
                <a:off x="4074"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77" name="Line 269"/>
              <p:cNvSpPr>
                <a:spLocks noChangeShapeType="1"/>
              </p:cNvSpPr>
              <p:nvPr/>
            </p:nvSpPr>
            <p:spPr bwMode="auto">
              <a:xfrm>
                <a:off x="4079"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78" name="Line 270"/>
              <p:cNvSpPr>
                <a:spLocks noChangeShapeType="1"/>
              </p:cNvSpPr>
              <p:nvPr/>
            </p:nvSpPr>
            <p:spPr bwMode="auto">
              <a:xfrm>
                <a:off x="4083"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79" name="Line 271"/>
              <p:cNvSpPr>
                <a:spLocks noChangeShapeType="1"/>
              </p:cNvSpPr>
              <p:nvPr/>
            </p:nvSpPr>
            <p:spPr bwMode="auto">
              <a:xfrm>
                <a:off x="4092"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80" name="Line 272"/>
              <p:cNvSpPr>
                <a:spLocks noChangeShapeType="1"/>
              </p:cNvSpPr>
              <p:nvPr/>
            </p:nvSpPr>
            <p:spPr bwMode="auto">
              <a:xfrm>
                <a:off x="4096"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81" name="Line 273"/>
              <p:cNvSpPr>
                <a:spLocks noChangeShapeType="1"/>
              </p:cNvSpPr>
              <p:nvPr/>
            </p:nvSpPr>
            <p:spPr bwMode="auto">
              <a:xfrm>
                <a:off x="4100"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82" name="Line 274"/>
              <p:cNvSpPr>
                <a:spLocks noChangeShapeType="1"/>
              </p:cNvSpPr>
              <p:nvPr/>
            </p:nvSpPr>
            <p:spPr bwMode="auto">
              <a:xfrm>
                <a:off x="4109"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83" name="Line 275"/>
              <p:cNvSpPr>
                <a:spLocks noChangeShapeType="1"/>
              </p:cNvSpPr>
              <p:nvPr/>
            </p:nvSpPr>
            <p:spPr bwMode="auto">
              <a:xfrm>
                <a:off x="4113"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84" name="Line 276"/>
              <p:cNvSpPr>
                <a:spLocks noChangeShapeType="1"/>
              </p:cNvSpPr>
              <p:nvPr/>
            </p:nvSpPr>
            <p:spPr bwMode="auto">
              <a:xfrm>
                <a:off x="4118"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85" name="Line 277"/>
              <p:cNvSpPr>
                <a:spLocks noChangeShapeType="1"/>
              </p:cNvSpPr>
              <p:nvPr/>
            </p:nvSpPr>
            <p:spPr bwMode="auto">
              <a:xfrm>
                <a:off x="4122"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86" name="Line 278"/>
              <p:cNvSpPr>
                <a:spLocks noChangeShapeType="1"/>
              </p:cNvSpPr>
              <p:nvPr/>
            </p:nvSpPr>
            <p:spPr bwMode="auto">
              <a:xfrm>
                <a:off x="4131"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87" name="Line 279"/>
              <p:cNvSpPr>
                <a:spLocks noChangeShapeType="1"/>
              </p:cNvSpPr>
              <p:nvPr/>
            </p:nvSpPr>
            <p:spPr bwMode="auto">
              <a:xfrm>
                <a:off x="4135"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88" name="Line 280"/>
              <p:cNvSpPr>
                <a:spLocks noChangeShapeType="1"/>
              </p:cNvSpPr>
              <p:nvPr/>
            </p:nvSpPr>
            <p:spPr bwMode="auto">
              <a:xfrm>
                <a:off x="4139"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89" name="Line 281"/>
              <p:cNvSpPr>
                <a:spLocks noChangeShapeType="1"/>
              </p:cNvSpPr>
              <p:nvPr/>
            </p:nvSpPr>
            <p:spPr bwMode="auto">
              <a:xfrm>
                <a:off x="4148"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90" name="Line 282"/>
              <p:cNvSpPr>
                <a:spLocks noChangeShapeType="1"/>
              </p:cNvSpPr>
              <p:nvPr/>
            </p:nvSpPr>
            <p:spPr bwMode="auto">
              <a:xfrm>
                <a:off x="4152"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91" name="Line 283"/>
              <p:cNvSpPr>
                <a:spLocks noChangeShapeType="1"/>
              </p:cNvSpPr>
              <p:nvPr/>
            </p:nvSpPr>
            <p:spPr bwMode="auto">
              <a:xfrm>
                <a:off x="4157"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92" name="Line 284"/>
              <p:cNvSpPr>
                <a:spLocks noChangeShapeType="1"/>
              </p:cNvSpPr>
              <p:nvPr/>
            </p:nvSpPr>
            <p:spPr bwMode="auto">
              <a:xfrm>
                <a:off x="4161"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93" name="Line 285"/>
              <p:cNvSpPr>
                <a:spLocks noChangeShapeType="1"/>
              </p:cNvSpPr>
              <p:nvPr/>
            </p:nvSpPr>
            <p:spPr bwMode="auto">
              <a:xfrm>
                <a:off x="4170"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94" name="Line 286"/>
              <p:cNvSpPr>
                <a:spLocks noChangeShapeType="1"/>
              </p:cNvSpPr>
              <p:nvPr/>
            </p:nvSpPr>
            <p:spPr bwMode="auto">
              <a:xfrm>
                <a:off x="4174"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95" name="Line 287"/>
              <p:cNvSpPr>
                <a:spLocks noChangeShapeType="1"/>
              </p:cNvSpPr>
              <p:nvPr/>
            </p:nvSpPr>
            <p:spPr bwMode="auto">
              <a:xfrm>
                <a:off x="4178"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96" name="Line 288"/>
              <p:cNvSpPr>
                <a:spLocks noChangeShapeType="1"/>
              </p:cNvSpPr>
              <p:nvPr/>
            </p:nvSpPr>
            <p:spPr bwMode="auto">
              <a:xfrm>
                <a:off x="4187"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97" name="Line 289"/>
              <p:cNvSpPr>
                <a:spLocks noChangeShapeType="1"/>
              </p:cNvSpPr>
              <p:nvPr/>
            </p:nvSpPr>
            <p:spPr bwMode="auto">
              <a:xfrm>
                <a:off x="4191"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98" name="Line 290"/>
              <p:cNvSpPr>
                <a:spLocks noChangeShapeType="1"/>
              </p:cNvSpPr>
              <p:nvPr/>
            </p:nvSpPr>
            <p:spPr bwMode="auto">
              <a:xfrm>
                <a:off x="4196"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299" name="Line 291"/>
              <p:cNvSpPr>
                <a:spLocks noChangeShapeType="1"/>
              </p:cNvSpPr>
              <p:nvPr/>
            </p:nvSpPr>
            <p:spPr bwMode="auto">
              <a:xfrm>
                <a:off x="4200"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00" name="Line 292"/>
              <p:cNvSpPr>
                <a:spLocks noChangeShapeType="1"/>
              </p:cNvSpPr>
              <p:nvPr/>
            </p:nvSpPr>
            <p:spPr bwMode="auto">
              <a:xfrm>
                <a:off x="4209"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01" name="Line 293"/>
              <p:cNvSpPr>
                <a:spLocks noChangeShapeType="1"/>
              </p:cNvSpPr>
              <p:nvPr/>
            </p:nvSpPr>
            <p:spPr bwMode="auto">
              <a:xfrm>
                <a:off x="4213"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02" name="Line 294"/>
              <p:cNvSpPr>
                <a:spLocks noChangeShapeType="1"/>
              </p:cNvSpPr>
              <p:nvPr/>
            </p:nvSpPr>
            <p:spPr bwMode="auto">
              <a:xfrm>
                <a:off x="4217"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03" name="Line 295"/>
              <p:cNvSpPr>
                <a:spLocks noChangeShapeType="1"/>
              </p:cNvSpPr>
              <p:nvPr/>
            </p:nvSpPr>
            <p:spPr bwMode="auto">
              <a:xfrm>
                <a:off x="4222"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04" name="Line 296"/>
              <p:cNvSpPr>
                <a:spLocks noChangeShapeType="1"/>
              </p:cNvSpPr>
              <p:nvPr/>
            </p:nvSpPr>
            <p:spPr bwMode="auto">
              <a:xfrm>
                <a:off x="4230"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05" name="Line 297"/>
              <p:cNvSpPr>
                <a:spLocks noChangeShapeType="1"/>
              </p:cNvSpPr>
              <p:nvPr/>
            </p:nvSpPr>
            <p:spPr bwMode="auto">
              <a:xfrm>
                <a:off x="4235"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06" name="Line 298"/>
              <p:cNvSpPr>
                <a:spLocks noChangeShapeType="1"/>
              </p:cNvSpPr>
              <p:nvPr/>
            </p:nvSpPr>
            <p:spPr bwMode="auto">
              <a:xfrm>
                <a:off x="4239"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07" name="Line 299"/>
              <p:cNvSpPr>
                <a:spLocks noChangeShapeType="1"/>
              </p:cNvSpPr>
              <p:nvPr/>
            </p:nvSpPr>
            <p:spPr bwMode="auto">
              <a:xfrm>
                <a:off x="4248"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08" name="Line 300"/>
              <p:cNvSpPr>
                <a:spLocks noChangeShapeType="1"/>
              </p:cNvSpPr>
              <p:nvPr/>
            </p:nvSpPr>
            <p:spPr bwMode="auto">
              <a:xfrm>
                <a:off x="4252"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09" name="Line 301"/>
              <p:cNvSpPr>
                <a:spLocks noChangeShapeType="1"/>
              </p:cNvSpPr>
              <p:nvPr/>
            </p:nvSpPr>
            <p:spPr bwMode="auto">
              <a:xfrm>
                <a:off x="4256"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10" name="Line 302"/>
              <p:cNvSpPr>
                <a:spLocks noChangeShapeType="1"/>
              </p:cNvSpPr>
              <p:nvPr/>
            </p:nvSpPr>
            <p:spPr bwMode="auto">
              <a:xfrm>
                <a:off x="4261"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11" name="Line 303"/>
              <p:cNvSpPr>
                <a:spLocks noChangeShapeType="1"/>
              </p:cNvSpPr>
              <p:nvPr/>
            </p:nvSpPr>
            <p:spPr bwMode="auto">
              <a:xfrm>
                <a:off x="4269"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12" name="Line 304"/>
              <p:cNvSpPr>
                <a:spLocks noChangeShapeType="1"/>
              </p:cNvSpPr>
              <p:nvPr/>
            </p:nvSpPr>
            <p:spPr bwMode="auto">
              <a:xfrm>
                <a:off x="4274"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13" name="Line 305"/>
              <p:cNvSpPr>
                <a:spLocks noChangeShapeType="1"/>
              </p:cNvSpPr>
              <p:nvPr/>
            </p:nvSpPr>
            <p:spPr bwMode="auto">
              <a:xfrm>
                <a:off x="4278"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14" name="Line 306"/>
              <p:cNvSpPr>
                <a:spLocks noChangeShapeType="1"/>
              </p:cNvSpPr>
              <p:nvPr/>
            </p:nvSpPr>
            <p:spPr bwMode="auto">
              <a:xfrm>
                <a:off x="4287"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15" name="Line 307"/>
              <p:cNvSpPr>
                <a:spLocks noChangeShapeType="1"/>
              </p:cNvSpPr>
              <p:nvPr/>
            </p:nvSpPr>
            <p:spPr bwMode="auto">
              <a:xfrm>
                <a:off x="4291"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16" name="Line 308"/>
              <p:cNvSpPr>
                <a:spLocks noChangeShapeType="1"/>
              </p:cNvSpPr>
              <p:nvPr/>
            </p:nvSpPr>
            <p:spPr bwMode="auto">
              <a:xfrm>
                <a:off x="4295"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17" name="Line 309"/>
              <p:cNvSpPr>
                <a:spLocks noChangeShapeType="1"/>
              </p:cNvSpPr>
              <p:nvPr/>
            </p:nvSpPr>
            <p:spPr bwMode="auto">
              <a:xfrm>
                <a:off x="4300"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18" name="Line 310"/>
              <p:cNvSpPr>
                <a:spLocks noChangeShapeType="1"/>
              </p:cNvSpPr>
              <p:nvPr/>
            </p:nvSpPr>
            <p:spPr bwMode="auto">
              <a:xfrm>
                <a:off x="4308"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19" name="Line 311"/>
              <p:cNvSpPr>
                <a:spLocks noChangeShapeType="1"/>
              </p:cNvSpPr>
              <p:nvPr/>
            </p:nvSpPr>
            <p:spPr bwMode="auto">
              <a:xfrm>
                <a:off x="4313"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20" name="Line 312"/>
              <p:cNvSpPr>
                <a:spLocks noChangeShapeType="1"/>
              </p:cNvSpPr>
              <p:nvPr/>
            </p:nvSpPr>
            <p:spPr bwMode="auto">
              <a:xfrm>
                <a:off x="4317"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21" name="Line 313"/>
              <p:cNvSpPr>
                <a:spLocks noChangeShapeType="1"/>
              </p:cNvSpPr>
              <p:nvPr/>
            </p:nvSpPr>
            <p:spPr bwMode="auto">
              <a:xfrm>
                <a:off x="4325"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22" name="Line 314"/>
              <p:cNvSpPr>
                <a:spLocks noChangeShapeType="1"/>
              </p:cNvSpPr>
              <p:nvPr/>
            </p:nvSpPr>
            <p:spPr bwMode="auto">
              <a:xfrm>
                <a:off x="4330"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23" name="Line 315"/>
              <p:cNvSpPr>
                <a:spLocks noChangeShapeType="1"/>
              </p:cNvSpPr>
              <p:nvPr/>
            </p:nvSpPr>
            <p:spPr bwMode="auto">
              <a:xfrm>
                <a:off x="4334"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24" name="Line 316"/>
              <p:cNvSpPr>
                <a:spLocks noChangeShapeType="1"/>
              </p:cNvSpPr>
              <p:nvPr/>
            </p:nvSpPr>
            <p:spPr bwMode="auto">
              <a:xfrm>
                <a:off x="4338"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25" name="Line 317"/>
              <p:cNvSpPr>
                <a:spLocks noChangeShapeType="1"/>
              </p:cNvSpPr>
              <p:nvPr/>
            </p:nvSpPr>
            <p:spPr bwMode="auto">
              <a:xfrm>
                <a:off x="4347"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26" name="Line 318"/>
              <p:cNvSpPr>
                <a:spLocks noChangeShapeType="1"/>
              </p:cNvSpPr>
              <p:nvPr/>
            </p:nvSpPr>
            <p:spPr bwMode="auto">
              <a:xfrm>
                <a:off x="4351"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27" name="Line 319"/>
              <p:cNvSpPr>
                <a:spLocks noChangeShapeType="1"/>
              </p:cNvSpPr>
              <p:nvPr/>
            </p:nvSpPr>
            <p:spPr bwMode="auto">
              <a:xfrm>
                <a:off x="4356"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28" name="Line 320"/>
              <p:cNvSpPr>
                <a:spLocks noChangeShapeType="1"/>
              </p:cNvSpPr>
              <p:nvPr/>
            </p:nvSpPr>
            <p:spPr bwMode="auto">
              <a:xfrm>
                <a:off x="4364"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29" name="Line 321"/>
              <p:cNvSpPr>
                <a:spLocks noChangeShapeType="1"/>
              </p:cNvSpPr>
              <p:nvPr/>
            </p:nvSpPr>
            <p:spPr bwMode="auto">
              <a:xfrm flipV="1">
                <a:off x="4369" y="1338"/>
                <a:ext cx="4" cy="13"/>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30" name="Line 322"/>
              <p:cNvSpPr>
                <a:spLocks noChangeShapeType="1"/>
              </p:cNvSpPr>
              <p:nvPr/>
            </p:nvSpPr>
            <p:spPr bwMode="auto">
              <a:xfrm>
                <a:off x="4373" y="1338"/>
                <a:ext cx="4" cy="8"/>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31" name="Line 323"/>
              <p:cNvSpPr>
                <a:spLocks noChangeShapeType="1"/>
              </p:cNvSpPr>
              <p:nvPr/>
            </p:nvSpPr>
            <p:spPr bwMode="auto">
              <a:xfrm flipV="1">
                <a:off x="4377" y="1298"/>
                <a:ext cx="5" cy="48"/>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32" name="Line 324"/>
              <p:cNvSpPr>
                <a:spLocks noChangeShapeType="1"/>
              </p:cNvSpPr>
              <p:nvPr/>
            </p:nvSpPr>
            <p:spPr bwMode="auto">
              <a:xfrm>
                <a:off x="4382" y="1298"/>
                <a:ext cx="4" cy="53"/>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33" name="Line 325"/>
              <p:cNvSpPr>
                <a:spLocks noChangeShapeType="1"/>
              </p:cNvSpPr>
              <p:nvPr/>
            </p:nvSpPr>
            <p:spPr bwMode="auto">
              <a:xfrm>
                <a:off x="4386"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34" name="Line 326"/>
              <p:cNvSpPr>
                <a:spLocks noChangeShapeType="1"/>
              </p:cNvSpPr>
              <p:nvPr/>
            </p:nvSpPr>
            <p:spPr bwMode="auto">
              <a:xfrm>
                <a:off x="4395"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35" name="Line 327"/>
              <p:cNvSpPr>
                <a:spLocks noChangeShapeType="1"/>
              </p:cNvSpPr>
              <p:nvPr/>
            </p:nvSpPr>
            <p:spPr bwMode="auto">
              <a:xfrm>
                <a:off x="4399"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36" name="Line 328"/>
              <p:cNvSpPr>
                <a:spLocks noChangeShapeType="1"/>
              </p:cNvSpPr>
              <p:nvPr/>
            </p:nvSpPr>
            <p:spPr bwMode="auto">
              <a:xfrm>
                <a:off x="4403"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37" name="Line 329"/>
              <p:cNvSpPr>
                <a:spLocks noChangeShapeType="1"/>
              </p:cNvSpPr>
              <p:nvPr/>
            </p:nvSpPr>
            <p:spPr bwMode="auto">
              <a:xfrm>
                <a:off x="4408"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38" name="Line 330"/>
              <p:cNvSpPr>
                <a:spLocks noChangeShapeType="1"/>
              </p:cNvSpPr>
              <p:nvPr/>
            </p:nvSpPr>
            <p:spPr bwMode="auto">
              <a:xfrm>
                <a:off x="4416"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39" name="Line 331"/>
              <p:cNvSpPr>
                <a:spLocks noChangeShapeType="1"/>
              </p:cNvSpPr>
              <p:nvPr/>
            </p:nvSpPr>
            <p:spPr bwMode="auto">
              <a:xfrm>
                <a:off x="4421"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40" name="Line 332"/>
              <p:cNvSpPr>
                <a:spLocks noChangeShapeType="1"/>
              </p:cNvSpPr>
              <p:nvPr/>
            </p:nvSpPr>
            <p:spPr bwMode="auto">
              <a:xfrm>
                <a:off x="4425"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41" name="Line 333"/>
              <p:cNvSpPr>
                <a:spLocks noChangeShapeType="1"/>
              </p:cNvSpPr>
              <p:nvPr/>
            </p:nvSpPr>
            <p:spPr bwMode="auto">
              <a:xfrm>
                <a:off x="4434"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42" name="Line 334"/>
              <p:cNvSpPr>
                <a:spLocks noChangeShapeType="1"/>
              </p:cNvSpPr>
              <p:nvPr/>
            </p:nvSpPr>
            <p:spPr bwMode="auto">
              <a:xfrm>
                <a:off x="4438"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43" name="Line 335"/>
              <p:cNvSpPr>
                <a:spLocks noChangeShapeType="1"/>
              </p:cNvSpPr>
              <p:nvPr/>
            </p:nvSpPr>
            <p:spPr bwMode="auto">
              <a:xfrm>
                <a:off x="4442"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44" name="Line 336"/>
              <p:cNvSpPr>
                <a:spLocks noChangeShapeType="1"/>
              </p:cNvSpPr>
              <p:nvPr/>
            </p:nvSpPr>
            <p:spPr bwMode="auto">
              <a:xfrm>
                <a:off x="4447"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45" name="Line 337"/>
              <p:cNvSpPr>
                <a:spLocks noChangeShapeType="1"/>
              </p:cNvSpPr>
              <p:nvPr/>
            </p:nvSpPr>
            <p:spPr bwMode="auto">
              <a:xfrm>
                <a:off x="4455"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46" name="Line 338"/>
              <p:cNvSpPr>
                <a:spLocks noChangeShapeType="1"/>
              </p:cNvSpPr>
              <p:nvPr/>
            </p:nvSpPr>
            <p:spPr bwMode="auto">
              <a:xfrm flipV="1">
                <a:off x="4460" y="1342"/>
                <a:ext cx="4" cy="9"/>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47" name="Line 339"/>
              <p:cNvSpPr>
                <a:spLocks noChangeShapeType="1"/>
              </p:cNvSpPr>
              <p:nvPr/>
            </p:nvSpPr>
            <p:spPr bwMode="auto">
              <a:xfrm>
                <a:off x="4464" y="1342"/>
                <a:ext cx="9" cy="9"/>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48" name="Line 340"/>
              <p:cNvSpPr>
                <a:spLocks noChangeShapeType="1"/>
              </p:cNvSpPr>
              <p:nvPr/>
            </p:nvSpPr>
            <p:spPr bwMode="auto">
              <a:xfrm>
                <a:off x="4473"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49" name="Line 341"/>
              <p:cNvSpPr>
                <a:spLocks noChangeShapeType="1"/>
              </p:cNvSpPr>
              <p:nvPr/>
            </p:nvSpPr>
            <p:spPr bwMode="auto">
              <a:xfrm>
                <a:off x="4477"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50" name="Line 342"/>
              <p:cNvSpPr>
                <a:spLocks noChangeShapeType="1"/>
              </p:cNvSpPr>
              <p:nvPr/>
            </p:nvSpPr>
            <p:spPr bwMode="auto">
              <a:xfrm>
                <a:off x="4481"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51" name="Line 343"/>
              <p:cNvSpPr>
                <a:spLocks noChangeShapeType="1"/>
              </p:cNvSpPr>
              <p:nvPr/>
            </p:nvSpPr>
            <p:spPr bwMode="auto">
              <a:xfrm>
                <a:off x="4486"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52" name="Line 344"/>
              <p:cNvSpPr>
                <a:spLocks noChangeShapeType="1"/>
              </p:cNvSpPr>
              <p:nvPr/>
            </p:nvSpPr>
            <p:spPr bwMode="auto">
              <a:xfrm>
                <a:off x="4494"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53" name="Line 345"/>
              <p:cNvSpPr>
                <a:spLocks noChangeShapeType="1"/>
              </p:cNvSpPr>
              <p:nvPr/>
            </p:nvSpPr>
            <p:spPr bwMode="auto">
              <a:xfrm>
                <a:off x="4499"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54" name="Line 346"/>
              <p:cNvSpPr>
                <a:spLocks noChangeShapeType="1"/>
              </p:cNvSpPr>
              <p:nvPr/>
            </p:nvSpPr>
            <p:spPr bwMode="auto">
              <a:xfrm>
                <a:off x="4503"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55" name="Line 347"/>
              <p:cNvSpPr>
                <a:spLocks noChangeShapeType="1"/>
              </p:cNvSpPr>
              <p:nvPr/>
            </p:nvSpPr>
            <p:spPr bwMode="auto">
              <a:xfrm>
                <a:off x="4507"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56" name="Line 348"/>
              <p:cNvSpPr>
                <a:spLocks noChangeShapeType="1"/>
              </p:cNvSpPr>
              <p:nvPr/>
            </p:nvSpPr>
            <p:spPr bwMode="auto">
              <a:xfrm>
                <a:off x="4516"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57" name="Line 349"/>
              <p:cNvSpPr>
                <a:spLocks noChangeShapeType="1"/>
              </p:cNvSpPr>
              <p:nvPr/>
            </p:nvSpPr>
            <p:spPr bwMode="auto">
              <a:xfrm>
                <a:off x="4520"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58" name="Line 350"/>
              <p:cNvSpPr>
                <a:spLocks noChangeShapeType="1"/>
              </p:cNvSpPr>
              <p:nvPr/>
            </p:nvSpPr>
            <p:spPr bwMode="auto">
              <a:xfrm>
                <a:off x="4525"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59" name="Line 351"/>
              <p:cNvSpPr>
                <a:spLocks noChangeShapeType="1"/>
              </p:cNvSpPr>
              <p:nvPr/>
            </p:nvSpPr>
            <p:spPr bwMode="auto">
              <a:xfrm>
                <a:off x="4533"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60" name="Line 352"/>
              <p:cNvSpPr>
                <a:spLocks noChangeShapeType="1"/>
              </p:cNvSpPr>
              <p:nvPr/>
            </p:nvSpPr>
            <p:spPr bwMode="auto">
              <a:xfrm>
                <a:off x="4538"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61" name="Line 353"/>
              <p:cNvSpPr>
                <a:spLocks noChangeShapeType="1"/>
              </p:cNvSpPr>
              <p:nvPr/>
            </p:nvSpPr>
            <p:spPr bwMode="auto">
              <a:xfrm>
                <a:off x="4542"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62" name="Line 354"/>
              <p:cNvSpPr>
                <a:spLocks noChangeShapeType="1"/>
              </p:cNvSpPr>
              <p:nvPr/>
            </p:nvSpPr>
            <p:spPr bwMode="auto">
              <a:xfrm>
                <a:off x="4546"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63" name="Line 355"/>
              <p:cNvSpPr>
                <a:spLocks noChangeShapeType="1"/>
              </p:cNvSpPr>
              <p:nvPr/>
            </p:nvSpPr>
            <p:spPr bwMode="auto">
              <a:xfrm>
                <a:off x="4555"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64" name="Line 356"/>
              <p:cNvSpPr>
                <a:spLocks noChangeShapeType="1"/>
              </p:cNvSpPr>
              <p:nvPr/>
            </p:nvSpPr>
            <p:spPr bwMode="auto">
              <a:xfrm>
                <a:off x="4559"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65" name="Line 357"/>
              <p:cNvSpPr>
                <a:spLocks noChangeShapeType="1"/>
              </p:cNvSpPr>
              <p:nvPr/>
            </p:nvSpPr>
            <p:spPr bwMode="auto">
              <a:xfrm>
                <a:off x="4564"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66" name="Line 358"/>
              <p:cNvSpPr>
                <a:spLocks noChangeShapeType="1"/>
              </p:cNvSpPr>
              <p:nvPr/>
            </p:nvSpPr>
            <p:spPr bwMode="auto">
              <a:xfrm>
                <a:off x="4572"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67" name="Line 359"/>
              <p:cNvSpPr>
                <a:spLocks noChangeShapeType="1"/>
              </p:cNvSpPr>
              <p:nvPr/>
            </p:nvSpPr>
            <p:spPr bwMode="auto">
              <a:xfrm>
                <a:off x="4577"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68" name="Line 360"/>
              <p:cNvSpPr>
                <a:spLocks noChangeShapeType="1"/>
              </p:cNvSpPr>
              <p:nvPr/>
            </p:nvSpPr>
            <p:spPr bwMode="auto">
              <a:xfrm>
                <a:off x="4581"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69" name="Line 361"/>
              <p:cNvSpPr>
                <a:spLocks noChangeShapeType="1"/>
              </p:cNvSpPr>
              <p:nvPr/>
            </p:nvSpPr>
            <p:spPr bwMode="auto">
              <a:xfrm>
                <a:off x="4585"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70" name="Line 362"/>
              <p:cNvSpPr>
                <a:spLocks noChangeShapeType="1"/>
              </p:cNvSpPr>
              <p:nvPr/>
            </p:nvSpPr>
            <p:spPr bwMode="auto">
              <a:xfrm>
                <a:off x="4594"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71" name="Line 363"/>
              <p:cNvSpPr>
                <a:spLocks noChangeShapeType="1"/>
              </p:cNvSpPr>
              <p:nvPr/>
            </p:nvSpPr>
            <p:spPr bwMode="auto">
              <a:xfrm>
                <a:off x="4598"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72" name="Line 364"/>
              <p:cNvSpPr>
                <a:spLocks noChangeShapeType="1"/>
              </p:cNvSpPr>
              <p:nvPr/>
            </p:nvSpPr>
            <p:spPr bwMode="auto">
              <a:xfrm>
                <a:off x="4602"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73" name="Line 365"/>
              <p:cNvSpPr>
                <a:spLocks noChangeShapeType="1"/>
              </p:cNvSpPr>
              <p:nvPr/>
            </p:nvSpPr>
            <p:spPr bwMode="auto">
              <a:xfrm>
                <a:off x="4611"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74" name="Line 366"/>
              <p:cNvSpPr>
                <a:spLocks noChangeShapeType="1"/>
              </p:cNvSpPr>
              <p:nvPr/>
            </p:nvSpPr>
            <p:spPr bwMode="auto">
              <a:xfrm>
                <a:off x="4615"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75" name="Line 367"/>
              <p:cNvSpPr>
                <a:spLocks noChangeShapeType="1"/>
              </p:cNvSpPr>
              <p:nvPr/>
            </p:nvSpPr>
            <p:spPr bwMode="auto">
              <a:xfrm>
                <a:off x="4620"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76" name="Line 368"/>
              <p:cNvSpPr>
                <a:spLocks noChangeShapeType="1"/>
              </p:cNvSpPr>
              <p:nvPr/>
            </p:nvSpPr>
            <p:spPr bwMode="auto">
              <a:xfrm>
                <a:off x="4624"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77" name="Line 369"/>
              <p:cNvSpPr>
                <a:spLocks noChangeShapeType="1"/>
              </p:cNvSpPr>
              <p:nvPr/>
            </p:nvSpPr>
            <p:spPr bwMode="auto">
              <a:xfrm>
                <a:off x="4633"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78" name="Line 370"/>
              <p:cNvSpPr>
                <a:spLocks noChangeShapeType="1"/>
              </p:cNvSpPr>
              <p:nvPr/>
            </p:nvSpPr>
            <p:spPr bwMode="auto">
              <a:xfrm>
                <a:off x="4637"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79" name="Line 371"/>
              <p:cNvSpPr>
                <a:spLocks noChangeShapeType="1"/>
              </p:cNvSpPr>
              <p:nvPr/>
            </p:nvSpPr>
            <p:spPr bwMode="auto">
              <a:xfrm>
                <a:off x="4641"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80" name="Line 372"/>
              <p:cNvSpPr>
                <a:spLocks noChangeShapeType="1"/>
              </p:cNvSpPr>
              <p:nvPr/>
            </p:nvSpPr>
            <p:spPr bwMode="auto">
              <a:xfrm>
                <a:off x="4650"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81" name="Line 373"/>
              <p:cNvSpPr>
                <a:spLocks noChangeShapeType="1"/>
              </p:cNvSpPr>
              <p:nvPr/>
            </p:nvSpPr>
            <p:spPr bwMode="auto">
              <a:xfrm>
                <a:off x="4654"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82" name="Line 374"/>
              <p:cNvSpPr>
                <a:spLocks noChangeShapeType="1"/>
              </p:cNvSpPr>
              <p:nvPr/>
            </p:nvSpPr>
            <p:spPr bwMode="auto">
              <a:xfrm>
                <a:off x="4659"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83" name="Line 375"/>
              <p:cNvSpPr>
                <a:spLocks noChangeShapeType="1"/>
              </p:cNvSpPr>
              <p:nvPr/>
            </p:nvSpPr>
            <p:spPr bwMode="auto">
              <a:xfrm>
                <a:off x="4663"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84" name="Line 376"/>
              <p:cNvSpPr>
                <a:spLocks noChangeShapeType="1"/>
              </p:cNvSpPr>
              <p:nvPr/>
            </p:nvSpPr>
            <p:spPr bwMode="auto">
              <a:xfrm>
                <a:off x="4672"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85" name="Line 377"/>
              <p:cNvSpPr>
                <a:spLocks noChangeShapeType="1"/>
              </p:cNvSpPr>
              <p:nvPr/>
            </p:nvSpPr>
            <p:spPr bwMode="auto">
              <a:xfrm>
                <a:off x="4676"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86" name="Line 378"/>
              <p:cNvSpPr>
                <a:spLocks noChangeShapeType="1"/>
              </p:cNvSpPr>
              <p:nvPr/>
            </p:nvSpPr>
            <p:spPr bwMode="auto">
              <a:xfrm>
                <a:off x="4680"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87" name="Line 379"/>
              <p:cNvSpPr>
                <a:spLocks noChangeShapeType="1"/>
              </p:cNvSpPr>
              <p:nvPr/>
            </p:nvSpPr>
            <p:spPr bwMode="auto">
              <a:xfrm>
                <a:off x="4689"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88" name="Line 380"/>
              <p:cNvSpPr>
                <a:spLocks noChangeShapeType="1"/>
              </p:cNvSpPr>
              <p:nvPr/>
            </p:nvSpPr>
            <p:spPr bwMode="auto">
              <a:xfrm>
                <a:off x="4693"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89" name="Line 381"/>
              <p:cNvSpPr>
                <a:spLocks noChangeShapeType="1"/>
              </p:cNvSpPr>
              <p:nvPr/>
            </p:nvSpPr>
            <p:spPr bwMode="auto">
              <a:xfrm>
                <a:off x="4698"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90" name="Line 382"/>
              <p:cNvSpPr>
                <a:spLocks noChangeShapeType="1"/>
              </p:cNvSpPr>
              <p:nvPr/>
            </p:nvSpPr>
            <p:spPr bwMode="auto">
              <a:xfrm>
                <a:off x="4702"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91" name="Line 383"/>
              <p:cNvSpPr>
                <a:spLocks noChangeShapeType="1"/>
              </p:cNvSpPr>
              <p:nvPr/>
            </p:nvSpPr>
            <p:spPr bwMode="auto">
              <a:xfrm>
                <a:off x="4711"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92" name="Line 384"/>
              <p:cNvSpPr>
                <a:spLocks noChangeShapeType="1"/>
              </p:cNvSpPr>
              <p:nvPr/>
            </p:nvSpPr>
            <p:spPr bwMode="auto">
              <a:xfrm>
                <a:off x="4715"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93" name="Line 385"/>
              <p:cNvSpPr>
                <a:spLocks noChangeShapeType="1"/>
              </p:cNvSpPr>
              <p:nvPr/>
            </p:nvSpPr>
            <p:spPr bwMode="auto">
              <a:xfrm>
                <a:off x="4719"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94" name="Line 386"/>
              <p:cNvSpPr>
                <a:spLocks noChangeShapeType="1"/>
              </p:cNvSpPr>
              <p:nvPr/>
            </p:nvSpPr>
            <p:spPr bwMode="auto">
              <a:xfrm>
                <a:off x="4724" y="1351"/>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95" name="Line 387"/>
              <p:cNvSpPr>
                <a:spLocks noChangeShapeType="1"/>
              </p:cNvSpPr>
              <p:nvPr/>
            </p:nvSpPr>
            <p:spPr bwMode="auto">
              <a:xfrm>
                <a:off x="4732"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96" name="Line 388"/>
              <p:cNvSpPr>
                <a:spLocks noChangeShapeType="1"/>
              </p:cNvSpPr>
              <p:nvPr/>
            </p:nvSpPr>
            <p:spPr bwMode="auto">
              <a:xfrm>
                <a:off x="4737"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97" name="Line 389"/>
              <p:cNvSpPr>
                <a:spLocks noChangeShapeType="1"/>
              </p:cNvSpPr>
              <p:nvPr/>
            </p:nvSpPr>
            <p:spPr bwMode="auto">
              <a:xfrm flipV="1">
                <a:off x="4741" y="1346"/>
                <a:ext cx="4"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98" name="Line 390"/>
              <p:cNvSpPr>
                <a:spLocks noChangeShapeType="1"/>
              </p:cNvSpPr>
              <p:nvPr/>
            </p:nvSpPr>
            <p:spPr bwMode="auto">
              <a:xfrm>
                <a:off x="4745" y="1346"/>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399" name="Line 391"/>
              <p:cNvSpPr>
                <a:spLocks noChangeShapeType="1"/>
              </p:cNvSpPr>
              <p:nvPr/>
            </p:nvSpPr>
            <p:spPr bwMode="auto">
              <a:xfrm>
                <a:off x="4754" y="134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00" name="Line 392"/>
              <p:cNvSpPr>
                <a:spLocks noChangeShapeType="1"/>
              </p:cNvSpPr>
              <p:nvPr/>
            </p:nvSpPr>
            <p:spPr bwMode="auto">
              <a:xfrm>
                <a:off x="4758" y="134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01" name="Line 393"/>
              <p:cNvSpPr>
                <a:spLocks noChangeShapeType="1"/>
              </p:cNvSpPr>
              <p:nvPr/>
            </p:nvSpPr>
            <p:spPr bwMode="auto">
              <a:xfrm flipV="1">
                <a:off x="4763" y="1342"/>
                <a:ext cx="4" cy="4"/>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02" name="Line 394"/>
              <p:cNvSpPr>
                <a:spLocks noChangeShapeType="1"/>
              </p:cNvSpPr>
              <p:nvPr/>
            </p:nvSpPr>
            <p:spPr bwMode="auto">
              <a:xfrm>
                <a:off x="4767" y="1342"/>
                <a:ext cx="9" cy="4"/>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03" name="Line 395"/>
              <p:cNvSpPr>
                <a:spLocks noChangeShapeType="1"/>
              </p:cNvSpPr>
              <p:nvPr/>
            </p:nvSpPr>
            <p:spPr bwMode="auto">
              <a:xfrm flipV="1">
                <a:off x="4776" y="1342"/>
                <a:ext cx="4" cy="4"/>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04" name="Line 396"/>
              <p:cNvSpPr>
                <a:spLocks noChangeShapeType="1"/>
              </p:cNvSpPr>
              <p:nvPr/>
            </p:nvSpPr>
            <p:spPr bwMode="auto">
              <a:xfrm>
                <a:off x="4780" y="1342"/>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05" name="Line 397"/>
              <p:cNvSpPr>
                <a:spLocks noChangeShapeType="1"/>
              </p:cNvSpPr>
              <p:nvPr/>
            </p:nvSpPr>
            <p:spPr bwMode="auto">
              <a:xfrm>
                <a:off x="4784" y="1342"/>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06" name="Line 398"/>
              <p:cNvSpPr>
                <a:spLocks noChangeShapeType="1"/>
              </p:cNvSpPr>
              <p:nvPr/>
            </p:nvSpPr>
            <p:spPr bwMode="auto">
              <a:xfrm>
                <a:off x="4789" y="1342"/>
                <a:ext cx="4" cy="4"/>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07" name="Line 399"/>
              <p:cNvSpPr>
                <a:spLocks noChangeShapeType="1"/>
              </p:cNvSpPr>
              <p:nvPr/>
            </p:nvSpPr>
            <p:spPr bwMode="auto">
              <a:xfrm flipV="1">
                <a:off x="4793" y="1342"/>
                <a:ext cx="9" cy="4"/>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08" name="Line 400"/>
              <p:cNvSpPr>
                <a:spLocks noChangeShapeType="1"/>
              </p:cNvSpPr>
              <p:nvPr/>
            </p:nvSpPr>
            <p:spPr bwMode="auto">
              <a:xfrm>
                <a:off x="4802" y="1342"/>
                <a:ext cx="4" cy="4"/>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09" name="Line 401"/>
              <p:cNvSpPr>
                <a:spLocks noChangeShapeType="1"/>
              </p:cNvSpPr>
              <p:nvPr/>
            </p:nvSpPr>
            <p:spPr bwMode="auto">
              <a:xfrm>
                <a:off x="4806" y="1346"/>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10" name="Line 402"/>
              <p:cNvSpPr>
                <a:spLocks noChangeShapeType="1"/>
              </p:cNvSpPr>
              <p:nvPr/>
            </p:nvSpPr>
            <p:spPr bwMode="auto">
              <a:xfrm>
                <a:off x="4810" y="134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11" name="Line 403"/>
              <p:cNvSpPr>
                <a:spLocks noChangeShapeType="1"/>
              </p:cNvSpPr>
              <p:nvPr/>
            </p:nvSpPr>
            <p:spPr bwMode="auto">
              <a:xfrm>
                <a:off x="4815" y="1346"/>
                <a:ext cx="8"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12" name="Line 404"/>
              <p:cNvSpPr>
                <a:spLocks noChangeShapeType="1"/>
              </p:cNvSpPr>
              <p:nvPr/>
            </p:nvSpPr>
            <p:spPr bwMode="auto">
              <a:xfrm>
                <a:off x="4823" y="1346"/>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13" name="Line 405"/>
              <p:cNvSpPr>
                <a:spLocks noChangeShapeType="1"/>
              </p:cNvSpPr>
              <p:nvPr/>
            </p:nvSpPr>
            <p:spPr bwMode="auto">
              <a:xfrm>
                <a:off x="4828" y="1346"/>
                <a:ext cx="4" cy="5"/>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14" name="Line 406"/>
              <p:cNvSpPr>
                <a:spLocks noChangeShapeType="1"/>
              </p:cNvSpPr>
              <p:nvPr/>
            </p:nvSpPr>
            <p:spPr bwMode="auto">
              <a:xfrm>
                <a:off x="4832"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15" name="Line 407"/>
              <p:cNvSpPr>
                <a:spLocks noChangeShapeType="1"/>
              </p:cNvSpPr>
              <p:nvPr/>
            </p:nvSpPr>
            <p:spPr bwMode="auto">
              <a:xfrm>
                <a:off x="4836" y="1351"/>
                <a:ext cx="9"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16" name="Line 408"/>
              <p:cNvSpPr>
                <a:spLocks noChangeShapeType="1"/>
              </p:cNvSpPr>
              <p:nvPr/>
            </p:nvSpPr>
            <p:spPr bwMode="auto">
              <a:xfrm>
                <a:off x="4845"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17" name="Line 409"/>
              <p:cNvSpPr>
                <a:spLocks noChangeShapeType="1"/>
              </p:cNvSpPr>
              <p:nvPr/>
            </p:nvSpPr>
            <p:spPr bwMode="auto">
              <a:xfrm>
                <a:off x="4849" y="1351"/>
                <a:ext cx="4"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18" name="Line 410"/>
              <p:cNvSpPr>
                <a:spLocks noChangeShapeType="1"/>
              </p:cNvSpPr>
              <p:nvPr/>
            </p:nvSpPr>
            <p:spPr bwMode="auto">
              <a:xfrm>
                <a:off x="4853" y="1351"/>
                <a:ext cx="5"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grpSp>
        <p:sp>
          <p:nvSpPr>
            <p:cNvPr id="43419" name="Rectangle 411"/>
            <p:cNvSpPr>
              <a:spLocks noChangeArrowheads="1"/>
            </p:cNvSpPr>
            <p:nvPr/>
          </p:nvSpPr>
          <p:spPr bwMode="auto">
            <a:xfrm>
              <a:off x="3920" y="907"/>
              <a:ext cx="1050"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500">
                  <a:solidFill>
                    <a:srgbClr val="000000"/>
                  </a:solidFill>
                  <a:latin typeface="Tahoma" charset="0"/>
                </a:rPr>
                <a:t>Counting rate (kHz)</a:t>
              </a:r>
              <a:endParaRPr lang="it-IT" sz="1600">
                <a:solidFill>
                  <a:srgbClr val="000000"/>
                </a:solidFill>
                <a:latin typeface="Tahoma" charset="0"/>
              </a:endParaRPr>
            </a:p>
          </p:txBody>
        </p:sp>
        <p:sp>
          <p:nvSpPr>
            <p:cNvPr id="43420" name="Rectangle 412"/>
            <p:cNvSpPr>
              <a:spLocks noChangeArrowheads="1"/>
            </p:cNvSpPr>
            <p:nvPr/>
          </p:nvSpPr>
          <p:spPr bwMode="auto">
            <a:xfrm>
              <a:off x="3462" y="2194"/>
              <a:ext cx="57"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1</a:t>
              </a:r>
              <a:endParaRPr lang="it-IT" sz="1600" b="1">
                <a:solidFill>
                  <a:srgbClr val="000000"/>
                </a:solidFill>
                <a:latin typeface="Tahoma" charset="0"/>
              </a:endParaRPr>
            </a:p>
          </p:txBody>
        </p:sp>
        <p:sp>
          <p:nvSpPr>
            <p:cNvPr id="43421" name="Rectangle 413"/>
            <p:cNvSpPr>
              <a:spLocks noChangeArrowheads="1"/>
            </p:cNvSpPr>
            <p:nvPr/>
          </p:nvSpPr>
          <p:spPr bwMode="auto">
            <a:xfrm>
              <a:off x="3419" y="1919"/>
              <a:ext cx="113"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10</a:t>
              </a:r>
              <a:endParaRPr lang="it-IT" sz="1600" b="1">
                <a:solidFill>
                  <a:srgbClr val="000000"/>
                </a:solidFill>
                <a:latin typeface="Tahoma" charset="0"/>
              </a:endParaRPr>
            </a:p>
          </p:txBody>
        </p:sp>
        <p:sp>
          <p:nvSpPr>
            <p:cNvPr id="43422" name="Rectangle 414"/>
            <p:cNvSpPr>
              <a:spLocks noChangeArrowheads="1"/>
            </p:cNvSpPr>
            <p:nvPr/>
          </p:nvSpPr>
          <p:spPr bwMode="auto">
            <a:xfrm>
              <a:off x="3375" y="1644"/>
              <a:ext cx="170"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100</a:t>
              </a:r>
              <a:endParaRPr lang="it-IT" sz="1600" b="1">
                <a:solidFill>
                  <a:srgbClr val="000000"/>
                </a:solidFill>
                <a:latin typeface="Tahoma" charset="0"/>
              </a:endParaRPr>
            </a:p>
          </p:txBody>
        </p:sp>
        <p:sp>
          <p:nvSpPr>
            <p:cNvPr id="43423" name="Rectangle 415"/>
            <p:cNvSpPr>
              <a:spLocks noChangeArrowheads="1"/>
            </p:cNvSpPr>
            <p:nvPr/>
          </p:nvSpPr>
          <p:spPr bwMode="auto">
            <a:xfrm>
              <a:off x="3299" y="1369"/>
              <a:ext cx="226"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1000</a:t>
              </a:r>
              <a:endParaRPr lang="it-IT" sz="1600" b="1">
                <a:solidFill>
                  <a:srgbClr val="000000"/>
                </a:solidFill>
                <a:latin typeface="Tahoma" charset="0"/>
              </a:endParaRPr>
            </a:p>
          </p:txBody>
        </p:sp>
        <p:sp>
          <p:nvSpPr>
            <p:cNvPr id="43424" name="Rectangle 416"/>
            <p:cNvSpPr>
              <a:spLocks noChangeArrowheads="1"/>
            </p:cNvSpPr>
            <p:nvPr/>
          </p:nvSpPr>
          <p:spPr bwMode="auto">
            <a:xfrm>
              <a:off x="3256" y="1094"/>
              <a:ext cx="283"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10000</a:t>
              </a:r>
              <a:endParaRPr lang="it-IT" sz="1600" b="1">
                <a:solidFill>
                  <a:srgbClr val="000000"/>
                </a:solidFill>
                <a:latin typeface="Tahoma" charset="0"/>
              </a:endParaRPr>
            </a:p>
          </p:txBody>
        </p:sp>
        <p:sp>
          <p:nvSpPr>
            <p:cNvPr id="43425" name="Rectangle 417"/>
            <p:cNvSpPr>
              <a:spLocks noChangeArrowheads="1"/>
            </p:cNvSpPr>
            <p:nvPr/>
          </p:nvSpPr>
          <p:spPr bwMode="auto">
            <a:xfrm>
              <a:off x="3599" y="2327"/>
              <a:ext cx="57"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0</a:t>
              </a:r>
              <a:endParaRPr lang="it-IT" sz="1600" b="1">
                <a:solidFill>
                  <a:srgbClr val="000000"/>
                </a:solidFill>
                <a:latin typeface="Tahoma" charset="0"/>
              </a:endParaRPr>
            </a:p>
          </p:txBody>
        </p:sp>
        <p:sp>
          <p:nvSpPr>
            <p:cNvPr id="43426" name="Rectangle 418"/>
            <p:cNvSpPr>
              <a:spLocks noChangeArrowheads="1"/>
            </p:cNvSpPr>
            <p:nvPr/>
          </p:nvSpPr>
          <p:spPr bwMode="auto">
            <a:xfrm>
              <a:off x="3871" y="2327"/>
              <a:ext cx="57"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5</a:t>
              </a:r>
              <a:endParaRPr lang="it-IT" sz="1600">
                <a:solidFill>
                  <a:srgbClr val="000000"/>
                </a:solidFill>
                <a:latin typeface="Tahoma" charset="0"/>
              </a:endParaRPr>
            </a:p>
          </p:txBody>
        </p:sp>
        <p:sp>
          <p:nvSpPr>
            <p:cNvPr id="43427" name="Rectangle 419"/>
            <p:cNvSpPr>
              <a:spLocks noChangeArrowheads="1"/>
            </p:cNvSpPr>
            <p:nvPr/>
          </p:nvSpPr>
          <p:spPr bwMode="auto">
            <a:xfrm>
              <a:off x="4122" y="2327"/>
              <a:ext cx="113"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10</a:t>
              </a:r>
              <a:endParaRPr lang="it-IT" sz="1600">
                <a:solidFill>
                  <a:srgbClr val="000000"/>
                </a:solidFill>
                <a:latin typeface="Tahoma" charset="0"/>
              </a:endParaRPr>
            </a:p>
          </p:txBody>
        </p:sp>
        <p:sp>
          <p:nvSpPr>
            <p:cNvPr id="43428" name="Rectangle 420"/>
            <p:cNvSpPr>
              <a:spLocks noChangeArrowheads="1"/>
            </p:cNvSpPr>
            <p:nvPr/>
          </p:nvSpPr>
          <p:spPr bwMode="auto">
            <a:xfrm>
              <a:off x="4395" y="2327"/>
              <a:ext cx="113"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15</a:t>
              </a:r>
              <a:endParaRPr lang="it-IT" sz="1600">
                <a:solidFill>
                  <a:srgbClr val="000000"/>
                </a:solidFill>
                <a:latin typeface="Tahoma" charset="0"/>
              </a:endParaRPr>
            </a:p>
          </p:txBody>
        </p:sp>
        <p:sp>
          <p:nvSpPr>
            <p:cNvPr id="43429" name="Rectangle 421"/>
            <p:cNvSpPr>
              <a:spLocks noChangeArrowheads="1"/>
            </p:cNvSpPr>
            <p:nvPr/>
          </p:nvSpPr>
          <p:spPr bwMode="auto">
            <a:xfrm>
              <a:off x="4663" y="2327"/>
              <a:ext cx="113"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20</a:t>
              </a:r>
              <a:endParaRPr lang="it-IT" sz="1600">
                <a:solidFill>
                  <a:srgbClr val="000000"/>
                </a:solidFill>
                <a:latin typeface="Tahoma" charset="0"/>
              </a:endParaRPr>
            </a:p>
          </p:txBody>
        </p:sp>
        <p:sp>
          <p:nvSpPr>
            <p:cNvPr id="43430" name="Rectangle 422"/>
            <p:cNvSpPr>
              <a:spLocks noChangeArrowheads="1"/>
            </p:cNvSpPr>
            <p:nvPr/>
          </p:nvSpPr>
          <p:spPr bwMode="auto">
            <a:xfrm>
              <a:off x="4936" y="2327"/>
              <a:ext cx="113"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25</a:t>
              </a:r>
              <a:endParaRPr lang="it-IT" sz="1600">
                <a:solidFill>
                  <a:srgbClr val="000000"/>
                </a:solidFill>
                <a:latin typeface="Tahoma" charset="0"/>
              </a:endParaRPr>
            </a:p>
          </p:txBody>
        </p:sp>
        <p:sp>
          <p:nvSpPr>
            <p:cNvPr id="43431" name="Rectangle 423"/>
            <p:cNvSpPr>
              <a:spLocks noChangeArrowheads="1"/>
            </p:cNvSpPr>
            <p:nvPr/>
          </p:nvSpPr>
          <p:spPr bwMode="auto">
            <a:xfrm>
              <a:off x="5209" y="2327"/>
              <a:ext cx="113"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30</a:t>
              </a:r>
              <a:endParaRPr lang="it-IT" sz="1600">
                <a:solidFill>
                  <a:srgbClr val="000000"/>
                </a:solidFill>
                <a:latin typeface="Tahoma" charset="0"/>
              </a:endParaRPr>
            </a:p>
          </p:txBody>
        </p:sp>
        <p:sp>
          <p:nvSpPr>
            <p:cNvPr id="43432" name="Rectangle 424"/>
            <p:cNvSpPr>
              <a:spLocks noChangeArrowheads="1"/>
            </p:cNvSpPr>
            <p:nvPr/>
          </p:nvSpPr>
          <p:spPr bwMode="auto">
            <a:xfrm>
              <a:off x="5009" y="2438"/>
              <a:ext cx="467"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latin typeface="Tahoma" charset="0"/>
                </a:rPr>
                <a:t>Time (mn)</a:t>
              </a:r>
              <a:endParaRPr lang="it-IT" sz="1600">
                <a:solidFill>
                  <a:srgbClr val="000000"/>
                </a:solidFill>
                <a:latin typeface="Tahoma" charset="0"/>
              </a:endParaRPr>
            </a:p>
          </p:txBody>
        </p:sp>
        <p:sp>
          <p:nvSpPr>
            <p:cNvPr id="43433" name="Line 425"/>
            <p:cNvSpPr>
              <a:spLocks noChangeShapeType="1"/>
            </p:cNvSpPr>
            <p:nvPr/>
          </p:nvSpPr>
          <p:spPr bwMode="auto">
            <a:xfrm>
              <a:off x="4490" y="1263"/>
              <a:ext cx="130" cy="1"/>
            </a:xfrm>
            <a:prstGeom prst="line">
              <a:avLst/>
            </a:prstGeom>
            <a:noFill/>
            <a:ln w="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en-US" sz="1800">
                <a:solidFill>
                  <a:srgbClr val="000000"/>
                </a:solidFill>
                <a:latin typeface="Arial" charset="0"/>
              </a:endParaRPr>
            </a:p>
          </p:txBody>
        </p:sp>
        <p:sp>
          <p:nvSpPr>
            <p:cNvPr id="43434" name="Oval 426"/>
            <p:cNvSpPr>
              <a:spLocks noChangeArrowheads="1"/>
            </p:cNvSpPr>
            <p:nvPr/>
          </p:nvSpPr>
          <p:spPr bwMode="auto">
            <a:xfrm>
              <a:off x="4542" y="1249"/>
              <a:ext cx="30" cy="31"/>
            </a:xfrm>
            <a:prstGeom prst="ellipse">
              <a:avLst/>
            </a:prstGeom>
            <a:solidFill>
              <a:srgbClr val="FF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800">
                <a:solidFill>
                  <a:srgbClr val="000000"/>
                </a:solidFill>
                <a:latin typeface="Arial" charset="0"/>
              </a:endParaRPr>
            </a:p>
          </p:txBody>
        </p:sp>
        <p:sp>
          <p:nvSpPr>
            <p:cNvPr id="43435" name="Rectangle 427"/>
            <p:cNvSpPr>
              <a:spLocks noChangeArrowheads="1"/>
            </p:cNvSpPr>
            <p:nvPr/>
          </p:nvSpPr>
          <p:spPr bwMode="auto">
            <a:xfrm>
              <a:off x="4642" y="1214"/>
              <a:ext cx="282" cy="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it-IT" sz="1100" b="1">
                  <a:solidFill>
                    <a:srgbClr val="000000"/>
                  </a:solidFill>
                </a:rPr>
                <a:t> .35 spe</a:t>
              </a:r>
              <a:endParaRPr lang="it-IT" sz="1600">
                <a:solidFill>
                  <a:srgbClr val="000000"/>
                </a:solidFill>
                <a:latin typeface="Tahoma" charset="0"/>
              </a:endParaRPr>
            </a:p>
          </p:txBody>
        </p:sp>
      </p:grpSp>
      <p:grpSp>
        <p:nvGrpSpPr>
          <p:cNvPr id="43436" name="Group 428"/>
          <p:cNvGrpSpPr>
            <a:grpSpLocks/>
          </p:cNvGrpSpPr>
          <p:nvPr/>
        </p:nvGrpSpPr>
        <p:grpSpPr bwMode="auto">
          <a:xfrm>
            <a:off x="4876800" y="457200"/>
            <a:ext cx="3962400" cy="6096000"/>
            <a:chOff x="144" y="384"/>
            <a:chExt cx="2710" cy="3792"/>
          </a:xfrm>
        </p:grpSpPr>
        <p:graphicFrame>
          <p:nvGraphicFramePr>
            <p:cNvPr id="43437" name="Object 429"/>
            <p:cNvGraphicFramePr>
              <a:graphicFrameLocks noChangeAspect="1"/>
            </p:cNvGraphicFramePr>
            <p:nvPr/>
          </p:nvGraphicFramePr>
          <p:xfrm>
            <a:off x="144" y="384"/>
            <a:ext cx="2710" cy="3792"/>
          </p:xfrm>
          <a:graphic>
            <a:graphicData uri="http://schemas.openxmlformats.org/presentationml/2006/ole">
              <mc:AlternateContent xmlns:mc="http://schemas.openxmlformats.org/markup-compatibility/2006">
                <mc:Choice xmlns:v="urn:schemas-microsoft-com:vml" Requires="v">
                  <p:oleObj name="Immagine bitmap" r:id="rId9" imgW="5257143" imgH="3982006" progId="Paint.Picture">
                    <p:embed/>
                  </p:oleObj>
                </mc:Choice>
                <mc:Fallback>
                  <p:oleObj name="Immagine bitmap" r:id="rId9" imgW="5257143" imgH="3982006" progId="Paint.Picture">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l="19585" r="26843" b="19890"/>
                        <a:stretch>
                          <a:fillRect/>
                        </a:stretch>
                      </p:blipFill>
                      <p:spPr bwMode="auto">
                        <a:xfrm>
                          <a:off x="144" y="384"/>
                          <a:ext cx="2710" cy="37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107763" dir="2700000" algn="ctr" rotWithShape="0">
                                  <a:schemeClr val="bg2">
                                    <a:alpha val="74998"/>
                                  </a:schemeClr>
                                </a:outerShdw>
                              </a:effectLst>
                            </a14:hiddenEffects>
                          </a:ext>
                        </a:extLst>
                      </p:spPr>
                    </p:pic>
                  </p:oleObj>
                </mc:Fallback>
              </mc:AlternateContent>
            </a:graphicData>
          </a:graphic>
        </p:graphicFrame>
        <p:sp>
          <p:nvSpPr>
            <p:cNvPr id="43438" name="Rectangle 430"/>
            <p:cNvSpPr>
              <a:spLocks noChangeArrowheads="1"/>
            </p:cNvSpPr>
            <p:nvPr/>
          </p:nvSpPr>
          <p:spPr bwMode="auto">
            <a:xfrm>
              <a:off x="193" y="431"/>
              <a:ext cx="2640" cy="57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it-IT" sz="1800" b="1">
                  <a:solidFill>
                    <a:srgbClr val="000000"/>
                  </a:solidFill>
                  <a:latin typeface="Arial" charset="0"/>
                </a:rPr>
                <a:t>No luminescent bacteria have been observed in Capo Passero below 2500 m</a:t>
              </a:r>
            </a:p>
          </p:txBody>
        </p:sp>
      </p:grpSp>
    </p:spTree>
    <p:extLst>
      <p:ext uri="{BB962C8B-B14F-4D97-AF65-F5344CB8AC3E}">
        <p14:creationId xmlns:p14="http://schemas.microsoft.com/office/powerpoint/2010/main" val="26512059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34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Photon propagation velocity in water</a:t>
            </a:r>
          </a:p>
        </p:txBody>
      </p:sp>
      <p:sp>
        <p:nvSpPr>
          <p:cNvPr id="3" name="Content Placeholder 2"/>
          <p:cNvSpPr>
            <a:spLocks noGrp="1"/>
          </p:cNvSpPr>
          <p:nvPr>
            <p:ph idx="1"/>
          </p:nvPr>
        </p:nvSpPr>
        <p:spPr>
          <a:xfrm>
            <a:off x="175008" y="556762"/>
            <a:ext cx="8736092" cy="5310638"/>
          </a:xfrm>
        </p:spPr>
        <p:txBody>
          <a:bodyPr>
            <a:noAutofit/>
          </a:bodyPr>
          <a:lstStyle/>
          <a:p>
            <a:r>
              <a:rPr lang="en-GB" sz="1700" noProof="0" dirty="0"/>
              <a:t>In </a:t>
            </a:r>
            <a:r>
              <a:rPr lang="en-GB" sz="1700" b="1" noProof="0" dirty="0">
                <a:solidFill>
                  <a:srgbClr val="C00000"/>
                </a:solidFill>
              </a:rPr>
              <a:t>underwater telescopes</a:t>
            </a:r>
            <a:r>
              <a:rPr lang="en-GB" sz="1700" noProof="0" dirty="0"/>
              <a:t>, the </a:t>
            </a:r>
            <a:r>
              <a:rPr lang="en-GB" sz="1700" b="1" noProof="0" dirty="0">
                <a:solidFill>
                  <a:srgbClr val="C00000"/>
                </a:solidFill>
              </a:rPr>
              <a:t>reconstruction of the tracks</a:t>
            </a:r>
            <a:r>
              <a:rPr lang="en-GB" sz="1700" noProof="0" dirty="0"/>
              <a:t> takes place by </a:t>
            </a:r>
            <a:r>
              <a:rPr lang="en-GB" sz="1700" b="1" noProof="0" dirty="0">
                <a:solidFill>
                  <a:srgbClr val="C00000"/>
                </a:solidFill>
              </a:rPr>
              <a:t>combining the information</a:t>
            </a:r>
            <a:r>
              <a:rPr lang="en-GB" sz="1700" noProof="0" dirty="0"/>
              <a:t>, given by the </a:t>
            </a:r>
            <a:r>
              <a:rPr lang="en-GB" sz="1700" b="1" noProof="0" dirty="0">
                <a:solidFill>
                  <a:srgbClr val="C00000"/>
                </a:solidFill>
              </a:rPr>
              <a:t>positions and </a:t>
            </a:r>
            <a:r>
              <a:rPr lang="en-GB" sz="1700" b="1" dirty="0">
                <a:solidFill>
                  <a:srgbClr val="C00000"/>
                </a:solidFill>
              </a:rPr>
              <a:t>the PMTs hits time</a:t>
            </a:r>
            <a:r>
              <a:rPr lang="en-GB" sz="1700" noProof="0" dirty="0"/>
              <a:t>. </a:t>
            </a:r>
          </a:p>
          <a:p>
            <a:r>
              <a:rPr lang="en-GB" sz="1700" noProof="0" dirty="0"/>
              <a:t>The Cherenkov light induced directly by muons can be detected up to a distance comparable to the absorption length </a:t>
            </a:r>
            <a:r>
              <a:rPr lang="en-GB" sz="1700" noProof="0" dirty="0">
                <a:solidFill>
                  <a:srgbClr val="FF0000"/>
                </a:solidFill>
              </a:rPr>
              <a:t>L</a:t>
            </a:r>
            <a:r>
              <a:rPr lang="en-GB" sz="1700" baseline="-25000" noProof="0" dirty="0">
                <a:solidFill>
                  <a:srgbClr val="FF0000"/>
                </a:solidFill>
              </a:rPr>
              <a:t>a</a:t>
            </a:r>
            <a:r>
              <a:rPr lang="en-GB" sz="1700" noProof="0" dirty="0"/>
              <a:t>, of the site. </a:t>
            </a:r>
          </a:p>
          <a:p>
            <a:r>
              <a:rPr lang="en-GB" sz="1700" b="1" noProof="0" dirty="0">
                <a:solidFill>
                  <a:srgbClr val="C00000"/>
                </a:solidFill>
              </a:rPr>
              <a:t>At these distances (50-70 m) </a:t>
            </a:r>
            <a:r>
              <a:rPr lang="en-GB" sz="1700" noProof="0" dirty="0"/>
              <a:t>the </a:t>
            </a:r>
            <a:r>
              <a:rPr lang="en-GB" sz="1700" b="1" noProof="0" dirty="0">
                <a:solidFill>
                  <a:srgbClr val="C00000"/>
                </a:solidFill>
              </a:rPr>
              <a:t>difference between the group and phase velocity of light is not negligible</a:t>
            </a:r>
            <a:r>
              <a:rPr lang="en-GB" sz="1700" noProof="0" dirty="0"/>
              <a:t>. It has been pointed out* that the use of phase velocity is not correct. </a:t>
            </a:r>
          </a:p>
          <a:p>
            <a:r>
              <a:rPr lang="en-GB" sz="1700" noProof="0" dirty="0"/>
              <a:t>In simulations and data analysis, the group velocity must be attributed to the propagation of photons. </a:t>
            </a:r>
          </a:p>
          <a:p>
            <a:r>
              <a:rPr lang="en-GB" sz="1700" noProof="0" dirty="0"/>
              <a:t>The propagation of a light pulse with </a:t>
            </a:r>
            <a:r>
              <a:rPr lang="en-GB" sz="1700" i="1" noProof="0" dirty="0">
                <a:solidFill>
                  <a:srgbClr val="FF0000"/>
                </a:solidFill>
              </a:rPr>
              <a:t>pulsation </a:t>
            </a:r>
            <a:r>
              <a:rPr lang="en-GB" sz="1700" i="1" noProof="0" dirty="0" err="1">
                <a:solidFill>
                  <a:srgbClr val="FF0000"/>
                </a:solidFill>
              </a:rPr>
              <a:t>ω</a:t>
            </a:r>
            <a:r>
              <a:rPr lang="en-GB" sz="1700" i="1" noProof="0" dirty="0">
                <a:solidFill>
                  <a:srgbClr val="FF0000"/>
                </a:solidFill>
              </a:rPr>
              <a:t> </a:t>
            </a:r>
            <a:r>
              <a:rPr lang="en-GB" sz="1700" noProof="0" dirty="0"/>
              <a:t>and wave number </a:t>
            </a:r>
            <a:r>
              <a:rPr lang="en-GB" sz="1700" i="1" noProof="0" dirty="0">
                <a:solidFill>
                  <a:srgbClr val="FF0000"/>
                </a:solidFill>
              </a:rPr>
              <a:t>K=2</a:t>
            </a:r>
            <a:r>
              <a:rPr lang="en-GB" sz="1700" i="1" noProof="0" dirty="0">
                <a:solidFill>
                  <a:srgbClr val="FF0000"/>
                </a:solidFill>
                <a:latin typeface="Symbol" charset="2"/>
                <a:cs typeface="Symbol" charset="2"/>
              </a:rPr>
              <a:t>p</a:t>
            </a:r>
            <a:r>
              <a:rPr lang="en-GB" sz="1700" i="1" noProof="0" dirty="0">
                <a:solidFill>
                  <a:srgbClr val="FF0000"/>
                </a:solidFill>
              </a:rPr>
              <a:t>/</a:t>
            </a:r>
            <a:r>
              <a:rPr lang="en-GB" sz="1700" i="1" noProof="0" dirty="0">
                <a:solidFill>
                  <a:srgbClr val="FF0000"/>
                </a:solidFill>
                <a:latin typeface="Symbol" charset="2"/>
                <a:cs typeface="Symbol" charset="2"/>
              </a:rPr>
              <a:t>l</a:t>
            </a:r>
            <a:r>
              <a:rPr lang="en-GB" sz="1700" i="1" noProof="0" dirty="0">
                <a:solidFill>
                  <a:srgbClr val="FF0000"/>
                </a:solidFill>
              </a:rPr>
              <a:t> </a:t>
            </a:r>
            <a:r>
              <a:rPr lang="en-GB" sz="1700" noProof="0" dirty="0"/>
              <a:t>in matter, is given by the </a:t>
            </a:r>
            <a:r>
              <a:rPr lang="en-GB" sz="1700" b="1" noProof="0" dirty="0">
                <a:solidFill>
                  <a:srgbClr val="C00000"/>
                </a:solidFill>
              </a:rPr>
              <a:t>speed with which the wave packet propagates</a:t>
            </a:r>
            <a:r>
              <a:rPr lang="en-GB" sz="1700" noProof="0" dirty="0"/>
              <a:t> in the dispersive medium, </a:t>
            </a:r>
            <a:r>
              <a:rPr lang="en-GB" sz="1700" dirty="0"/>
              <a:t>i.e.</a:t>
            </a:r>
            <a:r>
              <a:rPr lang="en-GB" sz="1700" noProof="0" dirty="0"/>
              <a:t> by the  </a:t>
            </a:r>
            <a:r>
              <a:rPr lang="en-GB" sz="1700" i="1" noProof="0" dirty="0">
                <a:solidFill>
                  <a:srgbClr val="FF0000"/>
                </a:solidFill>
              </a:rPr>
              <a:t>group velocity </a:t>
            </a:r>
            <a:r>
              <a:rPr lang="en-GB" sz="1700" noProof="0" dirty="0"/>
              <a:t>: </a:t>
            </a:r>
          </a:p>
          <a:p>
            <a:pPr marL="0" indent="0">
              <a:buNone/>
            </a:pPr>
            <a:endParaRPr lang="en-GB" sz="1700" noProof="0" dirty="0"/>
          </a:p>
          <a:p>
            <a:pPr marL="400050" lvl="1" indent="0">
              <a:buNone/>
            </a:pPr>
            <a:r>
              <a:rPr lang="en-GB" sz="1700" noProof="0" dirty="0">
                <a:solidFill>
                  <a:srgbClr val="000090"/>
                </a:solidFill>
              </a:rPr>
              <a:t>where </a:t>
            </a:r>
            <a:r>
              <a:rPr lang="en-GB" sz="1700" noProof="0" dirty="0" err="1">
                <a:solidFill>
                  <a:srgbClr val="FF0000"/>
                </a:solidFill>
              </a:rPr>
              <a:t>v</a:t>
            </a:r>
            <a:r>
              <a:rPr lang="en-GB" sz="1700" baseline="-25000" noProof="0" dirty="0" err="1">
                <a:solidFill>
                  <a:srgbClr val="FF0000"/>
                </a:solidFill>
              </a:rPr>
              <a:t>ϕ</a:t>
            </a:r>
            <a:r>
              <a:rPr lang="en-GB" sz="1700" noProof="0" dirty="0">
                <a:solidFill>
                  <a:srgbClr val="FF0000"/>
                </a:solidFill>
              </a:rPr>
              <a:t>=c</a:t>
            </a:r>
            <a:r>
              <a:rPr lang="en-GB" sz="1700" baseline="-25000" noProof="0" dirty="0">
                <a:solidFill>
                  <a:srgbClr val="FF0000"/>
                </a:solidFill>
              </a:rPr>
              <a:t>0</a:t>
            </a:r>
            <a:r>
              <a:rPr lang="en-GB" sz="1700" noProof="0" dirty="0">
                <a:solidFill>
                  <a:srgbClr val="FF0000"/>
                </a:solidFill>
              </a:rPr>
              <a:t>/</a:t>
            </a:r>
            <a:r>
              <a:rPr lang="en-GB" sz="1700" noProof="0" dirty="0" err="1">
                <a:solidFill>
                  <a:srgbClr val="FF0000"/>
                </a:solidFill>
              </a:rPr>
              <a:t>n</a:t>
            </a:r>
            <a:r>
              <a:rPr lang="en-GB" sz="1700" baseline="-25000" noProof="0" dirty="0" err="1">
                <a:solidFill>
                  <a:srgbClr val="FF0000"/>
                </a:solidFill>
              </a:rPr>
              <a:t>ϕ</a:t>
            </a:r>
            <a:r>
              <a:rPr lang="en-GB" sz="1700" baseline="-25000" noProof="0" dirty="0">
                <a:solidFill>
                  <a:srgbClr val="FF0000"/>
                </a:solidFill>
              </a:rPr>
              <a:t>  </a:t>
            </a:r>
            <a:r>
              <a:rPr lang="en-GB" sz="1700" noProof="0" dirty="0">
                <a:solidFill>
                  <a:srgbClr val="000090"/>
                </a:solidFill>
              </a:rPr>
              <a:t>is the </a:t>
            </a:r>
            <a:r>
              <a:rPr lang="en-GB" sz="1700" noProof="0" dirty="0">
                <a:solidFill>
                  <a:srgbClr val="C00000"/>
                </a:solidFill>
              </a:rPr>
              <a:t>phase velocity,</a:t>
            </a:r>
            <a:r>
              <a:rPr lang="en-GB" sz="1700" noProof="0" dirty="0">
                <a:solidFill>
                  <a:srgbClr val="000090"/>
                </a:solidFill>
              </a:rPr>
              <a:t> that is, </a:t>
            </a:r>
            <a:r>
              <a:rPr lang="en-GB" sz="1700" b="1" noProof="0" dirty="0">
                <a:solidFill>
                  <a:srgbClr val="C00000"/>
                </a:solidFill>
              </a:rPr>
              <a:t>that of a monochromatic wave</a:t>
            </a:r>
            <a:r>
              <a:rPr lang="en-GB" sz="1700" noProof="0" dirty="0">
                <a:solidFill>
                  <a:srgbClr val="000090"/>
                </a:solidFill>
              </a:rPr>
              <a:t>.</a:t>
            </a:r>
          </a:p>
          <a:p>
            <a:pPr marL="400050" lvl="1" indent="0">
              <a:buNone/>
            </a:pPr>
            <a:br>
              <a:rPr lang="en-GB" sz="1700" noProof="0" dirty="0"/>
            </a:br>
            <a:r>
              <a:rPr lang="en-GB" sz="1700" noProof="0" dirty="0">
                <a:solidFill>
                  <a:srgbClr val="000090"/>
                </a:solidFill>
              </a:rPr>
              <a:t>We remind that    </a:t>
            </a:r>
            <a:r>
              <a:rPr lang="en-GB" sz="1700" noProof="0" dirty="0" err="1">
                <a:solidFill>
                  <a:srgbClr val="000090"/>
                </a:solidFill>
              </a:rPr>
              <a:t>ω</a:t>
            </a:r>
            <a:r>
              <a:rPr lang="en-GB" sz="1700" noProof="0" dirty="0">
                <a:solidFill>
                  <a:srgbClr val="000090"/>
                </a:solidFill>
              </a:rPr>
              <a:t>=</a:t>
            </a:r>
            <a:r>
              <a:rPr lang="en-GB" sz="1700" noProof="0" dirty="0" err="1">
                <a:solidFill>
                  <a:srgbClr val="000090"/>
                </a:solidFill>
              </a:rPr>
              <a:t>Kv</a:t>
            </a:r>
            <a:r>
              <a:rPr lang="en-GB" sz="1700" baseline="-25000" noProof="0" dirty="0" err="1">
                <a:solidFill>
                  <a:srgbClr val="000090"/>
                </a:solidFill>
              </a:rPr>
              <a:t>ϕ</a:t>
            </a:r>
            <a:r>
              <a:rPr lang="en-GB" sz="1700" noProof="0" dirty="0">
                <a:solidFill>
                  <a:srgbClr val="000090"/>
                </a:solidFill>
              </a:rPr>
              <a:t>=Kc</a:t>
            </a:r>
            <a:r>
              <a:rPr lang="en-GB" sz="1700" baseline="-25000" noProof="0" dirty="0">
                <a:solidFill>
                  <a:srgbClr val="000090"/>
                </a:solidFill>
              </a:rPr>
              <a:t>0</a:t>
            </a:r>
            <a:r>
              <a:rPr lang="en-GB" sz="1700" noProof="0" dirty="0">
                <a:solidFill>
                  <a:srgbClr val="000090"/>
                </a:solidFill>
              </a:rPr>
              <a:t>/</a:t>
            </a:r>
            <a:r>
              <a:rPr lang="en-GB" sz="1700" noProof="0" dirty="0" err="1">
                <a:solidFill>
                  <a:srgbClr val="000090"/>
                </a:solidFill>
              </a:rPr>
              <a:t>n</a:t>
            </a:r>
            <a:r>
              <a:rPr lang="en-GB" sz="1700" baseline="-25000" noProof="0" dirty="0" err="1">
                <a:solidFill>
                  <a:srgbClr val="000090"/>
                </a:solidFill>
              </a:rPr>
              <a:t>ϕ</a:t>
            </a:r>
            <a:r>
              <a:rPr lang="en-GB" sz="1700" baseline="-25000" noProof="0" dirty="0">
                <a:solidFill>
                  <a:srgbClr val="000090"/>
                </a:solidFill>
              </a:rPr>
              <a:t> </a:t>
            </a:r>
            <a:r>
              <a:rPr lang="en-GB" sz="1700" noProof="0" dirty="0">
                <a:solidFill>
                  <a:srgbClr val="000090"/>
                </a:solidFill>
              </a:rPr>
              <a:t>     so</a:t>
            </a:r>
          </a:p>
          <a:p>
            <a:pPr marL="400050" lvl="1" indent="0">
              <a:buNone/>
            </a:pPr>
            <a:r>
              <a:rPr lang="en-GB" sz="1400" noProof="0" dirty="0">
                <a:solidFill>
                  <a:srgbClr val="000090"/>
                </a:solidFill>
              </a:rPr>
              <a:t> </a:t>
            </a:r>
          </a:p>
          <a:p>
            <a:pPr marL="400050" lvl="1" indent="0">
              <a:buNone/>
            </a:pPr>
            <a:endParaRPr lang="en-GB" sz="1400" noProof="0" dirty="0">
              <a:solidFill>
                <a:srgbClr val="000090"/>
              </a:solidFill>
            </a:endParaRPr>
          </a:p>
          <a:p>
            <a:pPr marL="400050" lvl="1" indent="0">
              <a:buNone/>
            </a:pPr>
            <a:r>
              <a:rPr lang="en-GB" sz="1700" noProof="0" dirty="0">
                <a:solidFill>
                  <a:srgbClr val="000090"/>
                </a:solidFill>
              </a:rPr>
              <a:t>and similarly </a:t>
            </a:r>
            <a:r>
              <a:rPr lang="en-GB" sz="1700" b="1" noProof="0" dirty="0">
                <a:solidFill>
                  <a:srgbClr val="C00000"/>
                </a:solidFill>
              </a:rPr>
              <a:t>we can  define the group refractive index </a:t>
            </a:r>
            <a:r>
              <a:rPr lang="en-GB" sz="1700" noProof="0" dirty="0">
                <a:solidFill>
                  <a:srgbClr val="000090"/>
                </a:solidFill>
              </a:rPr>
              <a:t>                                  .</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67</a:t>
            </a:fld>
            <a:endParaRPr lang="en-US"/>
          </a:p>
        </p:txBody>
      </p:sp>
      <p:sp>
        <p:nvSpPr>
          <p:cNvPr id="7" name="TextBox 6"/>
          <p:cNvSpPr txBox="1"/>
          <p:nvPr/>
        </p:nvSpPr>
        <p:spPr>
          <a:xfrm>
            <a:off x="317500" y="6219570"/>
            <a:ext cx="8547100" cy="461665"/>
          </a:xfrm>
          <a:prstGeom prst="rect">
            <a:avLst/>
          </a:prstGeom>
          <a:noFill/>
        </p:spPr>
        <p:txBody>
          <a:bodyPr wrap="square" rtlCol="0">
            <a:spAutoFit/>
          </a:bodyPr>
          <a:lstStyle/>
          <a:p>
            <a:r>
              <a:rPr lang="en-GB" sz="1200"/>
              <a:t>*L.A. Kuzmichev arXiv:</a:t>
            </a:r>
            <a:r>
              <a:rPr lang="en-GB" sz="1200" i="1"/>
              <a:t>hep</a:t>
            </a:r>
            <a:r>
              <a:rPr lang="en-GB" sz="1200"/>
              <a:t>-</a:t>
            </a:r>
            <a:r>
              <a:rPr lang="en-GB" sz="1200" i="1"/>
              <a:t>ex</a:t>
            </a:r>
            <a:r>
              <a:rPr lang="en-GB" sz="1200"/>
              <a:t>/</a:t>
            </a:r>
            <a:r>
              <a:rPr lang="en-GB" sz="1200" i="1"/>
              <a:t>0005036 (2000) "</a:t>
            </a:r>
            <a:r>
              <a:rPr lang="en-GB" sz="1200" b="1"/>
              <a:t>On the Velocity of Light Signals in the Deep Underwater Neutrino Experiments"</a:t>
            </a:r>
          </a:p>
          <a:p>
            <a:endParaRPr lang="en-GB" sz="1200"/>
          </a:p>
        </p:txBody>
      </p:sp>
      <p:graphicFrame>
        <p:nvGraphicFramePr>
          <p:cNvPr id="8" name="Object 7"/>
          <p:cNvGraphicFramePr>
            <a:graphicFrameLocks noChangeAspect="1"/>
          </p:cNvGraphicFramePr>
          <p:nvPr>
            <p:extLst>
              <p:ext uri="{D42A27DB-BD31-4B8C-83A1-F6EECF244321}">
                <p14:modId xmlns:p14="http://schemas.microsoft.com/office/powerpoint/2010/main" val="1382804492"/>
              </p:ext>
            </p:extLst>
          </p:nvPr>
        </p:nvGraphicFramePr>
        <p:xfrm>
          <a:off x="3568446" y="3409685"/>
          <a:ext cx="2000250" cy="587229"/>
        </p:xfrm>
        <a:graphic>
          <a:graphicData uri="http://schemas.openxmlformats.org/presentationml/2006/ole">
            <mc:AlternateContent xmlns:mc="http://schemas.openxmlformats.org/markup-compatibility/2006">
              <mc:Choice xmlns:v="urn:schemas-microsoft-com:vml" Requires="v">
                <p:oleObj name="Equation" r:id="rId2" imgW="1384300" imgH="406400" progId="Equation.3">
                  <p:embed/>
                </p:oleObj>
              </mc:Choice>
              <mc:Fallback>
                <p:oleObj name="Equation" r:id="rId2" imgW="1384300" imgH="406400" progId="Equation.3">
                  <p:embed/>
                  <p:pic>
                    <p:nvPicPr>
                      <p:cNvPr id="0" name=""/>
                      <p:cNvPicPr/>
                      <p:nvPr/>
                    </p:nvPicPr>
                    <p:blipFill>
                      <a:blip r:embed="rId3"/>
                      <a:stretch>
                        <a:fillRect/>
                      </a:stretch>
                    </p:blipFill>
                    <p:spPr>
                      <a:xfrm>
                        <a:off x="3568446" y="3409685"/>
                        <a:ext cx="2000250" cy="587229"/>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026448001"/>
              </p:ext>
            </p:extLst>
          </p:nvPr>
        </p:nvGraphicFramePr>
        <p:xfrm>
          <a:off x="4155040" y="4337812"/>
          <a:ext cx="4124960" cy="812800"/>
        </p:xfrm>
        <a:graphic>
          <a:graphicData uri="http://schemas.openxmlformats.org/presentationml/2006/ole">
            <mc:AlternateContent xmlns:mc="http://schemas.openxmlformats.org/markup-compatibility/2006">
              <mc:Choice xmlns:v="urn:schemas-microsoft-com:vml" Requires="v">
                <p:oleObj name="Equation" r:id="rId4" imgW="2578100" imgH="508000" progId="Equation.3">
                  <p:embed/>
                </p:oleObj>
              </mc:Choice>
              <mc:Fallback>
                <p:oleObj name="Equation" r:id="rId4" imgW="2578100" imgH="508000" progId="Equation.3">
                  <p:embed/>
                  <p:pic>
                    <p:nvPicPr>
                      <p:cNvPr id="0" name=""/>
                      <p:cNvPicPr/>
                      <p:nvPr/>
                    </p:nvPicPr>
                    <p:blipFill>
                      <a:blip r:embed="rId5"/>
                      <a:stretch>
                        <a:fillRect/>
                      </a:stretch>
                    </p:blipFill>
                    <p:spPr>
                      <a:xfrm>
                        <a:off x="4155040" y="4337812"/>
                        <a:ext cx="4124960" cy="81280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38770196"/>
              </p:ext>
            </p:extLst>
          </p:nvPr>
        </p:nvGraphicFramePr>
        <p:xfrm>
          <a:off x="5499862" y="5276087"/>
          <a:ext cx="1593850" cy="891185"/>
        </p:xfrm>
        <a:graphic>
          <a:graphicData uri="http://schemas.openxmlformats.org/presentationml/2006/ole">
            <mc:AlternateContent xmlns:mc="http://schemas.openxmlformats.org/markup-compatibility/2006">
              <mc:Choice xmlns:v="urn:schemas-microsoft-com:vml" Requires="v">
                <p:oleObj name="Equation" r:id="rId6" imgW="1181100" imgH="660400" progId="Equation.3">
                  <p:embed/>
                </p:oleObj>
              </mc:Choice>
              <mc:Fallback>
                <p:oleObj name="Equation" r:id="rId6" imgW="1181100" imgH="660400" progId="Equation.3">
                  <p:embed/>
                  <p:pic>
                    <p:nvPicPr>
                      <p:cNvPr id="0" name=""/>
                      <p:cNvPicPr/>
                      <p:nvPr/>
                    </p:nvPicPr>
                    <p:blipFill>
                      <a:blip r:embed="rId7"/>
                      <a:stretch>
                        <a:fillRect/>
                      </a:stretch>
                    </p:blipFill>
                    <p:spPr>
                      <a:xfrm>
                        <a:off x="5499862" y="5276087"/>
                        <a:ext cx="1593850" cy="891185"/>
                      </a:xfrm>
                      <a:prstGeom prst="rect">
                        <a:avLst/>
                      </a:prstGeom>
                    </p:spPr>
                  </p:pic>
                </p:oleObj>
              </mc:Fallback>
            </mc:AlternateContent>
          </a:graphicData>
        </a:graphic>
      </p:graphicFrame>
      <p:cxnSp>
        <p:nvCxnSpPr>
          <p:cNvPr id="13" name="Straight Connector 12"/>
          <p:cNvCxnSpPr/>
          <p:nvPr/>
        </p:nvCxnSpPr>
        <p:spPr>
          <a:xfrm>
            <a:off x="317500" y="6168770"/>
            <a:ext cx="309245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57347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Phase velocity and group velocity in water</a:t>
            </a:r>
          </a:p>
        </p:txBody>
      </p:sp>
      <p:sp>
        <p:nvSpPr>
          <p:cNvPr id="3" name="Content Placeholder 2"/>
          <p:cNvSpPr>
            <a:spLocks noGrp="1"/>
          </p:cNvSpPr>
          <p:nvPr>
            <p:ph idx="1"/>
          </p:nvPr>
        </p:nvSpPr>
        <p:spPr>
          <a:xfrm>
            <a:off x="175008" y="848354"/>
            <a:ext cx="8736092" cy="5310638"/>
          </a:xfrm>
        </p:spPr>
        <p:txBody>
          <a:bodyPr>
            <a:noAutofit/>
          </a:bodyPr>
          <a:lstStyle/>
          <a:p>
            <a:r>
              <a:rPr lang="en-GB" sz="2000" noProof="0" dirty="0"/>
              <a:t>We have obtained                                                                              while    </a:t>
            </a:r>
            <a:r>
              <a:rPr lang="en-GB" sz="2000" noProof="0" dirty="0" err="1">
                <a:solidFill>
                  <a:schemeClr val="tx1"/>
                </a:solidFill>
              </a:rPr>
              <a:t>v</a:t>
            </a:r>
            <a:r>
              <a:rPr lang="en-GB" sz="2000" baseline="-25000" noProof="0" dirty="0" err="1">
                <a:solidFill>
                  <a:schemeClr val="tx1"/>
                </a:solidFill>
              </a:rPr>
              <a:t>ϕ</a:t>
            </a:r>
            <a:r>
              <a:rPr lang="en-GB" sz="2000" noProof="0" dirty="0">
                <a:solidFill>
                  <a:schemeClr val="tx1"/>
                </a:solidFill>
              </a:rPr>
              <a:t>=c</a:t>
            </a:r>
            <a:r>
              <a:rPr lang="en-GB" sz="2000" baseline="-25000" noProof="0" dirty="0">
                <a:solidFill>
                  <a:schemeClr val="tx1"/>
                </a:solidFill>
              </a:rPr>
              <a:t>0</a:t>
            </a:r>
            <a:r>
              <a:rPr lang="en-GB" sz="2000" noProof="0" dirty="0">
                <a:solidFill>
                  <a:schemeClr val="tx1"/>
                </a:solidFill>
              </a:rPr>
              <a:t>/</a:t>
            </a:r>
            <a:r>
              <a:rPr lang="en-GB" sz="2000" noProof="0" dirty="0" err="1">
                <a:solidFill>
                  <a:schemeClr val="tx1"/>
                </a:solidFill>
              </a:rPr>
              <a:t>n</a:t>
            </a:r>
            <a:r>
              <a:rPr lang="en-GB" sz="2000" baseline="-25000" noProof="0" dirty="0" err="1">
                <a:solidFill>
                  <a:schemeClr val="tx1"/>
                </a:solidFill>
              </a:rPr>
              <a:t>ϕ</a:t>
            </a:r>
            <a:r>
              <a:rPr lang="en-GB" sz="2000" baseline="-25000" noProof="0" dirty="0">
                <a:solidFill>
                  <a:schemeClr val="tx1"/>
                </a:solidFill>
              </a:rPr>
              <a:t> </a:t>
            </a:r>
            <a:r>
              <a:rPr lang="en-GB" sz="2000" noProof="0" dirty="0"/>
              <a:t>. </a:t>
            </a:r>
          </a:p>
          <a:p>
            <a:pPr marL="0" indent="0">
              <a:buNone/>
            </a:pPr>
            <a:endParaRPr lang="en-GB" sz="2000" noProof="0" dirty="0"/>
          </a:p>
          <a:p>
            <a:r>
              <a:rPr lang="en-GB" sz="2000" b="1" dirty="0">
                <a:solidFill>
                  <a:srgbClr val="C00000"/>
                </a:solidFill>
              </a:rPr>
              <a:t>v</a:t>
            </a:r>
            <a:r>
              <a:rPr lang="en-GB" sz="2000" b="1" baseline="-25000" noProof="0" dirty="0">
                <a:solidFill>
                  <a:srgbClr val="C00000"/>
                </a:solidFill>
              </a:rPr>
              <a:t>gr</a:t>
            </a:r>
            <a:r>
              <a:rPr lang="en-GB" sz="2000" b="1" noProof="0" dirty="0">
                <a:solidFill>
                  <a:srgbClr val="C00000"/>
                </a:solidFill>
              </a:rPr>
              <a:t>  and  </a:t>
            </a:r>
            <a:r>
              <a:rPr lang="en-GB" sz="2000" b="1" noProof="0" dirty="0" err="1">
                <a:solidFill>
                  <a:srgbClr val="C00000"/>
                </a:solidFill>
              </a:rPr>
              <a:t>v</a:t>
            </a:r>
            <a:r>
              <a:rPr lang="en-GB" sz="2000" b="1" baseline="-25000" noProof="0" dirty="0" err="1">
                <a:solidFill>
                  <a:srgbClr val="C00000"/>
                </a:solidFill>
                <a:latin typeface="Symbol" pitchFamily="2" charset="2"/>
              </a:rPr>
              <a:t>j</a:t>
            </a:r>
            <a:r>
              <a:rPr lang="en-GB" sz="2000" b="1" noProof="0" dirty="0">
                <a:solidFill>
                  <a:srgbClr val="C00000"/>
                </a:solidFill>
              </a:rPr>
              <a:t> do not coincide in dispersive media !!!.</a:t>
            </a:r>
          </a:p>
          <a:p>
            <a:r>
              <a:rPr lang="en-GB" sz="2000" noProof="0" dirty="0"/>
              <a:t>In particular, the value </a:t>
            </a:r>
            <a:r>
              <a:rPr lang="en-GB" sz="2000" noProof="0" dirty="0" err="1">
                <a:solidFill>
                  <a:srgbClr val="FF0000"/>
                </a:solidFill>
              </a:rPr>
              <a:t>dn</a:t>
            </a:r>
            <a:r>
              <a:rPr lang="en-GB" sz="2000" baseline="-25000" noProof="0" dirty="0" err="1">
                <a:solidFill>
                  <a:srgbClr val="FF0000"/>
                </a:solidFill>
              </a:rPr>
              <a:t>ϕ</a:t>
            </a:r>
            <a:r>
              <a:rPr lang="en-GB" sz="2000" noProof="0" dirty="0">
                <a:solidFill>
                  <a:srgbClr val="FF0000"/>
                </a:solidFill>
              </a:rPr>
              <a:t>/d</a:t>
            </a:r>
            <a:r>
              <a:rPr lang="en-GB" sz="2000" noProof="0" dirty="0">
                <a:solidFill>
                  <a:srgbClr val="FF0000"/>
                </a:solidFill>
                <a:latin typeface="Symbol" charset="2"/>
                <a:cs typeface="Symbol" charset="2"/>
              </a:rPr>
              <a:t>l</a:t>
            </a:r>
            <a:r>
              <a:rPr lang="en-GB" sz="2000" noProof="0" dirty="0">
                <a:solidFill>
                  <a:srgbClr val="FF0000"/>
                </a:solidFill>
              </a:rPr>
              <a:t> </a:t>
            </a:r>
            <a:r>
              <a:rPr lang="en-GB" sz="2000" noProof="0" dirty="0"/>
              <a:t>for water in the range  </a:t>
            </a:r>
            <a:r>
              <a:rPr lang="en-GB" sz="2000" noProof="0" dirty="0">
                <a:solidFill>
                  <a:srgbClr val="FF0000"/>
                </a:solidFill>
              </a:rPr>
              <a:t>300 &lt; </a:t>
            </a:r>
            <a:r>
              <a:rPr lang="en-GB" sz="2000" noProof="0" dirty="0">
                <a:solidFill>
                  <a:srgbClr val="FF0000"/>
                </a:solidFill>
                <a:latin typeface="Symbol" charset="2"/>
                <a:cs typeface="Symbol" charset="2"/>
              </a:rPr>
              <a:t>l &lt;</a:t>
            </a:r>
            <a:r>
              <a:rPr lang="en-GB" sz="2000" noProof="0" dirty="0">
                <a:solidFill>
                  <a:srgbClr val="FF0000"/>
                </a:solidFill>
                <a:latin typeface="+mj-lt"/>
                <a:cs typeface="Symbol" charset="2"/>
              </a:rPr>
              <a:t> 600 nm</a:t>
            </a:r>
            <a:r>
              <a:rPr lang="en-GB" sz="2000" noProof="0" dirty="0">
                <a:solidFill>
                  <a:srgbClr val="FF0000"/>
                </a:solidFill>
                <a:latin typeface="+mj-lt"/>
              </a:rPr>
              <a:t>  </a:t>
            </a:r>
            <a:r>
              <a:rPr lang="en-GB" sz="2000" noProof="0" dirty="0"/>
              <a:t>is negative, so the propagation time of Cherenkov light is higher than that evaluated with the phase velocity.</a:t>
            </a:r>
          </a:p>
          <a:p>
            <a:r>
              <a:rPr lang="en-GB" sz="2000" noProof="0" dirty="0"/>
              <a:t>Up to now we have considered the </a:t>
            </a:r>
            <a:r>
              <a:rPr lang="en-GB" sz="2000" noProof="0" dirty="0">
                <a:solidFill>
                  <a:srgbClr val="FF0000"/>
                </a:solidFill>
              </a:rPr>
              <a:t>refraction index</a:t>
            </a:r>
            <a:r>
              <a:rPr lang="en-GB" sz="2000" noProof="0" dirty="0"/>
              <a:t>, and therefore the speed of propagation, as </a:t>
            </a:r>
            <a:r>
              <a:rPr lang="en-GB" sz="2000" noProof="0" dirty="0">
                <a:solidFill>
                  <a:srgbClr val="FF0000"/>
                </a:solidFill>
              </a:rPr>
              <a:t>function </a:t>
            </a:r>
            <a:r>
              <a:rPr lang="en-GB" sz="2000" noProof="0" dirty="0"/>
              <a:t>exclusively of the </a:t>
            </a:r>
            <a:r>
              <a:rPr lang="en-GB" sz="2000" noProof="0" dirty="0">
                <a:solidFill>
                  <a:srgbClr val="FF0000"/>
                </a:solidFill>
              </a:rPr>
              <a:t>wavelength</a:t>
            </a:r>
            <a:r>
              <a:rPr lang="en-GB" sz="2000" noProof="0" dirty="0"/>
              <a:t>: this is actually not correct since the environmental parameters that characterize the abyssal site </a:t>
            </a:r>
            <a:r>
              <a:rPr lang="en-GB" sz="2000" noProof="0" dirty="0">
                <a:solidFill>
                  <a:srgbClr val="FF0000"/>
                </a:solidFill>
              </a:rPr>
              <a:t>(including temperature, salinity and pressure) </a:t>
            </a:r>
            <a:r>
              <a:rPr lang="en-GB" sz="2000" noProof="0" dirty="0"/>
              <a:t>affect the transport properties of light in the water, i.e. the refractive index, and therefore the propagation speed </a:t>
            </a:r>
            <a:r>
              <a:rPr lang="en-GB" sz="2000" noProof="0" dirty="0" err="1">
                <a:solidFill>
                  <a:srgbClr val="FF0000"/>
                </a:solidFill>
              </a:rPr>
              <a:t>v</a:t>
            </a:r>
            <a:r>
              <a:rPr lang="en-GB" sz="2000" baseline="-25000" noProof="0" dirty="0" err="1">
                <a:solidFill>
                  <a:srgbClr val="FF0000"/>
                </a:solidFill>
              </a:rPr>
              <a:t>gr</a:t>
            </a:r>
            <a:r>
              <a:rPr lang="en-GB" sz="2000" noProof="0" dirty="0"/>
              <a:t> of photons is also a function of them. </a:t>
            </a:r>
          </a:p>
          <a:p>
            <a:r>
              <a:rPr lang="en-GB" sz="2000" noProof="0" dirty="0"/>
              <a:t>For this reason, at the site of an underwater Cherenkov Telescope we have to measure these environmental parameters.</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68</a:t>
            </a:fld>
            <a:endParaRPr lang="en-US"/>
          </a:p>
        </p:txBody>
      </p:sp>
      <p:graphicFrame>
        <p:nvGraphicFramePr>
          <p:cNvPr id="10" name="Object 9"/>
          <p:cNvGraphicFramePr>
            <a:graphicFrameLocks noChangeAspect="1"/>
          </p:cNvGraphicFramePr>
          <p:nvPr>
            <p:extLst>
              <p:ext uri="{D42A27DB-BD31-4B8C-83A1-F6EECF244321}">
                <p14:modId xmlns:p14="http://schemas.microsoft.com/office/powerpoint/2010/main" val="3188988639"/>
              </p:ext>
            </p:extLst>
          </p:nvPr>
        </p:nvGraphicFramePr>
        <p:xfrm>
          <a:off x="2571750" y="662447"/>
          <a:ext cx="4124960" cy="812800"/>
        </p:xfrm>
        <a:graphic>
          <a:graphicData uri="http://schemas.openxmlformats.org/presentationml/2006/ole">
            <mc:AlternateContent xmlns:mc="http://schemas.openxmlformats.org/markup-compatibility/2006">
              <mc:Choice xmlns:v="urn:schemas-microsoft-com:vml" Requires="v">
                <p:oleObj name="Equation" r:id="rId2" imgW="2578100" imgH="508000" progId="Equation.3">
                  <p:embed/>
                </p:oleObj>
              </mc:Choice>
              <mc:Fallback>
                <p:oleObj name="Equation" r:id="rId2" imgW="2578100" imgH="508000" progId="Equation.3">
                  <p:embed/>
                  <p:pic>
                    <p:nvPicPr>
                      <p:cNvPr id="0" name=""/>
                      <p:cNvPicPr/>
                      <p:nvPr/>
                    </p:nvPicPr>
                    <p:blipFill>
                      <a:blip r:embed="rId3"/>
                      <a:stretch>
                        <a:fillRect/>
                      </a:stretch>
                    </p:blipFill>
                    <p:spPr>
                      <a:xfrm>
                        <a:off x="2571750" y="662447"/>
                        <a:ext cx="4124960" cy="812800"/>
                      </a:xfrm>
                      <a:prstGeom prst="rect">
                        <a:avLst/>
                      </a:prstGeom>
                    </p:spPr>
                  </p:pic>
                </p:oleObj>
              </mc:Fallback>
            </mc:AlternateContent>
          </a:graphicData>
        </a:graphic>
      </p:graphicFrame>
    </p:spTree>
    <p:extLst>
      <p:ext uri="{BB962C8B-B14F-4D97-AF65-F5344CB8AC3E}">
        <p14:creationId xmlns:p14="http://schemas.microsoft.com/office/powerpoint/2010/main" val="4911733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The refractive index </a:t>
            </a:r>
            <a:r>
              <a:rPr lang="en-GB" noProof="0" dirty="0" err="1"/>
              <a:t>n</a:t>
            </a:r>
            <a:r>
              <a:rPr lang="en-GB" baseline="-25000" noProof="0" dirty="0" err="1"/>
              <a:t>ϕ</a:t>
            </a:r>
            <a:r>
              <a:rPr lang="en-GB" noProof="0" dirty="0"/>
              <a:t> in an abyssal site</a:t>
            </a:r>
          </a:p>
        </p:txBody>
      </p:sp>
      <p:sp>
        <p:nvSpPr>
          <p:cNvPr id="3" name="Content Placeholder 2"/>
          <p:cNvSpPr>
            <a:spLocks noGrp="1"/>
          </p:cNvSpPr>
          <p:nvPr>
            <p:ph idx="1"/>
          </p:nvPr>
        </p:nvSpPr>
        <p:spPr>
          <a:xfrm>
            <a:off x="73408" y="569462"/>
            <a:ext cx="8968992" cy="5310638"/>
          </a:xfrm>
        </p:spPr>
        <p:txBody>
          <a:bodyPr>
            <a:noAutofit/>
          </a:bodyPr>
          <a:lstStyle/>
          <a:p>
            <a:r>
              <a:rPr lang="en-GB" sz="2000" noProof="0" dirty="0"/>
              <a:t>In the literature there are several empirical functions of </a:t>
            </a:r>
            <a:r>
              <a:rPr lang="en-GB" sz="2000" noProof="0" dirty="0" err="1"/>
              <a:t>n</a:t>
            </a:r>
            <a:r>
              <a:rPr lang="en-GB" sz="2000" baseline="-25000" noProof="0" dirty="0" err="1"/>
              <a:t>ϕ</a:t>
            </a:r>
            <a:r>
              <a:rPr lang="en-GB" sz="2000" noProof="0" dirty="0"/>
              <a:t>= </a:t>
            </a:r>
            <a:r>
              <a:rPr lang="en-GB" sz="2000" noProof="0" dirty="0" err="1"/>
              <a:t>n</a:t>
            </a:r>
            <a:r>
              <a:rPr lang="en-GB" sz="2000" baseline="-25000" noProof="0" dirty="0" err="1"/>
              <a:t>ϕ</a:t>
            </a:r>
            <a:r>
              <a:rPr lang="en-GB" sz="2000" noProof="0" dirty="0"/>
              <a:t>(</a:t>
            </a:r>
            <a:r>
              <a:rPr lang="en-GB" sz="2000" noProof="0" dirty="0" err="1"/>
              <a:t>T,S,P,</a:t>
            </a:r>
            <a:r>
              <a:rPr lang="en-GB" sz="2000" noProof="0" dirty="0" err="1">
                <a:latin typeface="Symbol" charset="2"/>
                <a:cs typeface="Symbol" charset="2"/>
              </a:rPr>
              <a:t>l</a:t>
            </a:r>
            <a:r>
              <a:rPr lang="en-GB" sz="2000" noProof="0" dirty="0"/>
              <a:t>), often obtained from measurements made in regions with limited ranges of T, P, S. However, there is no universally adopted analytical expression.</a:t>
            </a:r>
          </a:p>
          <a:p>
            <a:r>
              <a:rPr lang="en-GB" sz="2000" noProof="0" dirty="0"/>
              <a:t>It is interesting to see how variations of </a:t>
            </a:r>
            <a:r>
              <a:rPr lang="en-GB" sz="2000" noProof="0" dirty="0" err="1"/>
              <a:t>n</a:t>
            </a:r>
            <a:r>
              <a:rPr lang="en-GB" sz="2000" baseline="-25000" noProof="0" dirty="0" err="1"/>
              <a:t>ϕ</a:t>
            </a:r>
            <a:r>
              <a:rPr lang="en-GB" sz="2000" noProof="0" dirty="0"/>
              <a:t> can influence the propagation speed of Cherenkov light (and therefore the timing of hits in PMTs) under different environmental conditions.</a:t>
            </a:r>
          </a:p>
          <a:p>
            <a:r>
              <a:rPr lang="en-GB" sz="2000" noProof="0" dirty="0"/>
              <a:t>Some authors have provided algorithms to describe the variability of n(</a:t>
            </a:r>
            <a:r>
              <a:rPr lang="en-GB" sz="2000" noProof="0" dirty="0">
                <a:latin typeface="Symbol" pitchFamily="2" charset="2"/>
              </a:rPr>
              <a:t>l</a:t>
            </a:r>
            <a:r>
              <a:rPr lang="en-GB" sz="2000" noProof="0" dirty="0"/>
              <a:t>) in different environmental sites:</a:t>
            </a:r>
          </a:p>
          <a:p>
            <a:pPr lvl="1"/>
            <a:r>
              <a:rPr lang="en-GB" sz="1600" noProof="0" dirty="0"/>
              <a:t>Millard e Seaver </a:t>
            </a:r>
            <a:r>
              <a:rPr lang="en-GB" sz="1600" baseline="30000" noProof="0" dirty="0"/>
              <a:t>[1]</a:t>
            </a:r>
            <a:r>
              <a:rPr lang="en-GB" sz="1600" noProof="0" dirty="0"/>
              <a:t>  provided an expression for the refractive index, with an accuracy of one part per million, through a 27-term algorithm valid over a wide range of temperature, salinity and pressure values (0&lt; S &lt; 40 </a:t>
            </a:r>
            <a:r>
              <a:rPr lang="en-GB" sz="1600" noProof="0" dirty="0" err="1"/>
              <a:t>psu</a:t>
            </a:r>
            <a:r>
              <a:rPr lang="en-GB" sz="1600" noProof="0" dirty="0"/>
              <a:t> </a:t>
            </a:r>
            <a:r>
              <a:rPr lang="en-GB" sz="1600" b="1" baseline="30000" noProof="0" dirty="0"/>
              <a:t>[2]</a:t>
            </a:r>
            <a:r>
              <a:rPr lang="en-GB" sz="1600" noProof="0" dirty="0"/>
              <a:t>, 0&lt; T &lt; 30 </a:t>
            </a:r>
            <a:r>
              <a:rPr lang="en-GB" sz="1600" baseline="30000" noProof="0" dirty="0" err="1"/>
              <a:t>o</a:t>
            </a:r>
            <a:r>
              <a:rPr lang="en-GB" sz="1600" noProof="0" dirty="0" err="1"/>
              <a:t>C</a:t>
            </a:r>
            <a:r>
              <a:rPr lang="en-GB" sz="1600" noProof="0" dirty="0"/>
              <a:t>, 0&lt; P &lt;1080 </a:t>
            </a:r>
            <a:r>
              <a:rPr lang="en-GB" sz="1600" noProof="0" dirty="0" err="1"/>
              <a:t>atm</a:t>
            </a:r>
            <a:r>
              <a:rPr lang="en-GB" sz="1600" noProof="0" dirty="0"/>
              <a:t>) but valid for 500&lt; </a:t>
            </a:r>
            <a:r>
              <a:rPr lang="en-GB" sz="1600" noProof="0" dirty="0">
                <a:latin typeface="Symbol" charset="2"/>
                <a:cs typeface="Symbol" charset="2"/>
              </a:rPr>
              <a:t>l</a:t>
            </a:r>
            <a:r>
              <a:rPr lang="en-GB" sz="1600" noProof="0" dirty="0"/>
              <a:t> &lt; 700 nm. Not appropriate for an underwater Cherenkov telescope;</a:t>
            </a:r>
          </a:p>
          <a:p>
            <a:pPr lvl="1"/>
            <a:r>
              <a:rPr lang="en-GB" sz="1600" b="1" noProof="0" dirty="0">
                <a:solidFill>
                  <a:srgbClr val="C00000"/>
                </a:solidFill>
              </a:rPr>
              <a:t>Quan &amp; Fry</a:t>
            </a:r>
            <a:r>
              <a:rPr lang="en-GB" sz="1600" noProof="0" dirty="0"/>
              <a:t> </a:t>
            </a:r>
            <a:r>
              <a:rPr lang="en-GB" sz="1600" b="1" baseline="30000" noProof="0" dirty="0"/>
              <a:t>[3]</a:t>
            </a:r>
            <a:r>
              <a:rPr lang="en-GB" sz="1600" b="1" noProof="0" dirty="0"/>
              <a:t> </a:t>
            </a:r>
            <a:r>
              <a:rPr lang="en-GB" sz="1600" noProof="0" dirty="0"/>
              <a:t>provided an empirical equation for the refractive index </a:t>
            </a:r>
            <a:r>
              <a:rPr lang="en-GB" sz="1600" noProof="0" dirty="0" err="1"/>
              <a:t>n</a:t>
            </a:r>
            <a:r>
              <a:rPr lang="en-GB" sz="1600" baseline="-25000" noProof="0" dirty="0" err="1"/>
              <a:t>ϕ</a:t>
            </a:r>
            <a:r>
              <a:rPr lang="en-GB" sz="1600" noProof="0" dirty="0"/>
              <a:t>= </a:t>
            </a:r>
            <a:r>
              <a:rPr lang="en-GB" sz="1600" noProof="0" dirty="0" err="1"/>
              <a:t>n</a:t>
            </a:r>
            <a:r>
              <a:rPr lang="en-GB" sz="1600" baseline="-25000" noProof="0" dirty="0" err="1"/>
              <a:t>ϕ</a:t>
            </a:r>
            <a:r>
              <a:rPr lang="en-GB" sz="1600" noProof="0" dirty="0"/>
              <a:t>(</a:t>
            </a:r>
            <a:r>
              <a:rPr lang="en-GB" sz="1600" noProof="0" dirty="0" err="1"/>
              <a:t>T,S,</a:t>
            </a:r>
            <a:r>
              <a:rPr lang="en-GB" sz="1600" noProof="0" dirty="0" err="1">
                <a:latin typeface="Symbol" charset="2"/>
                <a:cs typeface="Symbol" charset="2"/>
              </a:rPr>
              <a:t>l</a:t>
            </a:r>
            <a:r>
              <a:rPr lang="en-GB" sz="1600" noProof="0" dirty="0"/>
              <a:t>) in water for 400&lt; </a:t>
            </a:r>
            <a:r>
              <a:rPr lang="en-GB" sz="1600" noProof="0" dirty="0">
                <a:latin typeface="Symbol" charset="2"/>
                <a:cs typeface="Symbol" charset="2"/>
              </a:rPr>
              <a:t>l</a:t>
            </a:r>
            <a:r>
              <a:rPr lang="en-GB" sz="1600" noProof="0" dirty="0"/>
              <a:t> &lt; 700 nm, more appropriate for an underwater Cherenkov telescope. In this case, a dependence of </a:t>
            </a:r>
            <a:r>
              <a:rPr lang="en-GB" sz="1600" noProof="0" dirty="0" err="1"/>
              <a:t>n</a:t>
            </a:r>
            <a:r>
              <a:rPr lang="en-GB" sz="1600" baseline="-25000" noProof="0" dirty="0" err="1"/>
              <a:t>ϕ</a:t>
            </a:r>
            <a:r>
              <a:rPr lang="en-GB" sz="1600" noProof="0" dirty="0"/>
              <a:t> by pressure.</a:t>
            </a:r>
          </a:p>
          <a:p>
            <a:pPr marL="457200" lvl="1" indent="0">
              <a:buNone/>
            </a:pPr>
            <a:endParaRPr lang="en-GB" sz="2000" noProof="0" dirty="0"/>
          </a:p>
          <a:p>
            <a:endParaRPr lang="en-GB" sz="2000" noProof="0" dirty="0"/>
          </a:p>
        </p:txBody>
      </p:sp>
      <p:sp>
        <p:nvSpPr>
          <p:cNvPr id="4" name="Date Placeholder 3"/>
          <p:cNvSpPr>
            <a:spLocks noGrp="1"/>
          </p:cNvSpPr>
          <p:nvPr>
            <p:ph type="dt" sz="half" idx="10"/>
          </p:nvPr>
        </p:nvSpPr>
        <p:spPr/>
        <p:txBody>
          <a:bodyPr/>
          <a:lstStyle/>
          <a:p>
            <a:r>
              <a:rPr lang="en-GB" noProof="0" dirty="0"/>
              <a:t>Antonio Capone</a:t>
            </a:r>
          </a:p>
        </p:txBody>
      </p:sp>
      <p:sp>
        <p:nvSpPr>
          <p:cNvPr id="5" name="Footer Placeholder 4"/>
          <p:cNvSpPr>
            <a:spLocks noGrp="1"/>
          </p:cNvSpPr>
          <p:nvPr>
            <p:ph type="ftr" sz="quarter" idx="11"/>
          </p:nvPr>
        </p:nvSpPr>
        <p:spPr/>
        <p:txBody>
          <a:bodyPr/>
          <a:lstStyle/>
          <a:p>
            <a:r>
              <a:rPr lang="en-GB" noProof="0" dirty="0"/>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GB" noProof="0" smtClean="0"/>
              <a:t>69</a:t>
            </a:fld>
            <a:endParaRPr lang="en-GB" noProof="0" dirty="0"/>
          </a:p>
        </p:txBody>
      </p:sp>
      <p:sp>
        <p:nvSpPr>
          <p:cNvPr id="7" name="TextBox 6"/>
          <p:cNvSpPr txBox="1"/>
          <p:nvPr/>
        </p:nvSpPr>
        <p:spPr>
          <a:xfrm>
            <a:off x="86108" y="5633040"/>
            <a:ext cx="8968992" cy="1015663"/>
          </a:xfrm>
          <a:prstGeom prst="rect">
            <a:avLst/>
          </a:prstGeom>
          <a:solidFill>
            <a:schemeClr val="bg1"/>
          </a:solidFill>
        </p:spPr>
        <p:txBody>
          <a:bodyPr wrap="square" rtlCol="0">
            <a:spAutoFit/>
          </a:bodyPr>
          <a:lstStyle/>
          <a:p>
            <a:pPr marL="266700" indent="-177800"/>
            <a:r>
              <a:rPr lang="en-GB" sz="1200" noProof="0" dirty="0"/>
              <a:t>[1] R.C. Millard &amp; G. Seaver (1990) </a:t>
            </a:r>
            <a:r>
              <a:rPr lang="en-GB" sz="1200" i="1" noProof="0" dirty="0"/>
              <a:t>An index of refraction algorithm over temperature, pressure, salinity and wavelength </a:t>
            </a:r>
            <a:r>
              <a:rPr lang="en-GB" sz="1200" noProof="0" dirty="0"/>
              <a:t>Deep Sea Rev. 37,12</a:t>
            </a:r>
          </a:p>
          <a:p>
            <a:pPr marL="266700" indent="-177800"/>
            <a:r>
              <a:rPr lang="en-GB" sz="1200" noProof="0" dirty="0"/>
              <a:t>[2] </a:t>
            </a:r>
            <a:r>
              <a:rPr lang="en-GB" sz="1200" noProof="0" dirty="0" err="1"/>
              <a:t>psu</a:t>
            </a:r>
            <a:r>
              <a:rPr lang="en-GB" sz="1200" noProof="0" dirty="0"/>
              <a:t> (</a:t>
            </a:r>
            <a:r>
              <a:rPr lang="en-GB" sz="1200" noProof="0" dirty="0" err="1"/>
              <a:t>pratical</a:t>
            </a:r>
            <a:r>
              <a:rPr lang="en-GB" sz="1200" noProof="0" dirty="0"/>
              <a:t> salinity unit) is defined by the ratio (K) between the electrical conductivity of a sample of seawater, at the temperature of  15 </a:t>
            </a:r>
            <a:r>
              <a:rPr lang="en-GB" sz="1200" baseline="30000" noProof="0" dirty="0"/>
              <a:t>0</a:t>
            </a:r>
            <a:r>
              <a:rPr lang="en-GB" sz="1200" noProof="0" dirty="0"/>
              <a:t>C and pressure of 1 </a:t>
            </a:r>
            <a:r>
              <a:rPr lang="en-GB" sz="1200" noProof="0" dirty="0" err="1"/>
              <a:t>atm</a:t>
            </a:r>
            <a:r>
              <a:rPr lang="en-GB" sz="1200" noProof="0" dirty="0"/>
              <a:t>, and the conductivity of a solution of known concentration of KCl under the same temperature and pressure conditions. If the ratio K is equal to 1, the salinity value is defined as equal to 35 </a:t>
            </a:r>
            <a:r>
              <a:rPr lang="en-GB" sz="1200" noProof="0" dirty="0" err="1"/>
              <a:t>psu</a:t>
            </a:r>
            <a:r>
              <a:rPr lang="en-GB" sz="1200" noProof="0" dirty="0"/>
              <a:t>. </a:t>
            </a:r>
          </a:p>
          <a:p>
            <a:pPr marL="266700" indent="-177800"/>
            <a:r>
              <a:rPr lang="en-GB" sz="1200" noProof="0" dirty="0"/>
              <a:t>[3] X. Quan e E.S. Fry (1995) </a:t>
            </a:r>
            <a:r>
              <a:rPr lang="en-GB" sz="1200" i="1" noProof="0" dirty="0"/>
              <a:t>Appl. Opt. </a:t>
            </a:r>
            <a:r>
              <a:rPr lang="en-GB" sz="1200" noProof="0" dirty="0"/>
              <a:t>34,18 3477-3480 </a:t>
            </a:r>
          </a:p>
        </p:txBody>
      </p:sp>
      <p:graphicFrame>
        <p:nvGraphicFramePr>
          <p:cNvPr id="8" name="Object 7"/>
          <p:cNvGraphicFramePr>
            <a:graphicFrameLocks noChangeAspect="1"/>
          </p:cNvGraphicFramePr>
          <p:nvPr>
            <p:extLst>
              <p:ext uri="{D42A27DB-BD31-4B8C-83A1-F6EECF244321}">
                <p14:modId xmlns:p14="http://schemas.microsoft.com/office/powerpoint/2010/main" val="50161324"/>
              </p:ext>
            </p:extLst>
          </p:nvPr>
        </p:nvGraphicFramePr>
        <p:xfrm>
          <a:off x="1675400" y="5035550"/>
          <a:ext cx="6036542" cy="584790"/>
        </p:xfrm>
        <a:graphic>
          <a:graphicData uri="http://schemas.openxmlformats.org/presentationml/2006/ole">
            <mc:AlternateContent xmlns:mc="http://schemas.openxmlformats.org/markup-compatibility/2006">
              <mc:Choice xmlns:v="urn:schemas-microsoft-com:vml" Requires="v">
                <p:oleObj name="Equation" r:id="rId3" imgW="4064000" imgH="393700" progId="Equation.3">
                  <p:embed/>
                </p:oleObj>
              </mc:Choice>
              <mc:Fallback>
                <p:oleObj name="Equation" r:id="rId3" imgW="4064000" imgH="393700" progId="Equation.3">
                  <p:embed/>
                  <p:pic>
                    <p:nvPicPr>
                      <p:cNvPr id="0" name=""/>
                      <p:cNvPicPr/>
                      <p:nvPr/>
                    </p:nvPicPr>
                    <p:blipFill>
                      <a:blip r:embed="rId4"/>
                      <a:stretch>
                        <a:fillRect/>
                      </a:stretch>
                    </p:blipFill>
                    <p:spPr>
                      <a:xfrm>
                        <a:off x="1675400" y="5035550"/>
                        <a:ext cx="6036542" cy="584790"/>
                      </a:xfrm>
                      <a:prstGeom prst="rect">
                        <a:avLst/>
                      </a:prstGeom>
                    </p:spPr>
                  </p:pic>
                </p:oleObj>
              </mc:Fallback>
            </mc:AlternateContent>
          </a:graphicData>
        </a:graphic>
      </p:graphicFrame>
    </p:spTree>
    <p:extLst>
      <p:ext uri="{BB962C8B-B14F-4D97-AF65-F5344CB8AC3E}">
        <p14:creationId xmlns:p14="http://schemas.microsoft.com/office/powerpoint/2010/main" val="2637814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The refractive index </a:t>
            </a:r>
            <a:r>
              <a:rPr lang="en-GB" noProof="0" dirty="0" err="1"/>
              <a:t>n</a:t>
            </a:r>
            <a:r>
              <a:rPr lang="en-GB" baseline="-25000" noProof="0" dirty="0" err="1"/>
              <a:t>ϕ</a:t>
            </a:r>
            <a:r>
              <a:rPr lang="en-GB" noProof="0" dirty="0"/>
              <a:t> in an abyssal site </a:t>
            </a:r>
          </a:p>
        </p:txBody>
      </p:sp>
      <p:sp>
        <p:nvSpPr>
          <p:cNvPr id="4" name="Date Placeholder 3"/>
          <p:cNvSpPr>
            <a:spLocks noGrp="1"/>
          </p:cNvSpPr>
          <p:nvPr>
            <p:ph type="dt" sz="half" idx="10"/>
          </p:nvPr>
        </p:nvSpPr>
        <p:spPr/>
        <p:txBody>
          <a:bodyPr/>
          <a:lstStyle/>
          <a:p>
            <a:r>
              <a:rPr lang="en-GB" noProof="0" dirty="0"/>
              <a:t>Antonio Capone</a:t>
            </a:r>
          </a:p>
        </p:txBody>
      </p:sp>
      <p:sp>
        <p:nvSpPr>
          <p:cNvPr id="5" name="Footer Placeholder 4"/>
          <p:cNvSpPr>
            <a:spLocks noGrp="1"/>
          </p:cNvSpPr>
          <p:nvPr>
            <p:ph type="ftr" sz="quarter" idx="11"/>
          </p:nvPr>
        </p:nvSpPr>
        <p:spPr/>
        <p:txBody>
          <a:bodyPr/>
          <a:lstStyle/>
          <a:p>
            <a:r>
              <a:rPr lang="en-GB" noProof="0" dirty="0"/>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GB" noProof="0" smtClean="0"/>
              <a:t>70</a:t>
            </a:fld>
            <a:endParaRPr lang="en-GB" noProof="0" dirty="0"/>
          </a:p>
        </p:txBody>
      </p:sp>
      <p:graphicFrame>
        <p:nvGraphicFramePr>
          <p:cNvPr id="8" name="Object 7"/>
          <p:cNvGraphicFramePr>
            <a:graphicFrameLocks noChangeAspect="1"/>
          </p:cNvGraphicFramePr>
          <p:nvPr>
            <p:extLst>
              <p:ext uri="{D42A27DB-BD31-4B8C-83A1-F6EECF244321}">
                <p14:modId xmlns:p14="http://schemas.microsoft.com/office/powerpoint/2010/main" val="2507181856"/>
              </p:ext>
            </p:extLst>
          </p:nvPr>
        </p:nvGraphicFramePr>
        <p:xfrm>
          <a:off x="495300" y="692150"/>
          <a:ext cx="8188325" cy="781050"/>
        </p:xfrm>
        <a:graphic>
          <a:graphicData uri="http://schemas.openxmlformats.org/presentationml/2006/ole">
            <mc:AlternateContent xmlns:mc="http://schemas.openxmlformats.org/markup-compatibility/2006">
              <mc:Choice xmlns:v="urn:schemas-microsoft-com:vml" Requires="v">
                <p:oleObj name="Equation" r:id="rId2" imgW="4127500" imgH="393700" progId="Equation.3">
                  <p:embed/>
                </p:oleObj>
              </mc:Choice>
              <mc:Fallback>
                <p:oleObj name="Equation" r:id="rId2" imgW="4127500" imgH="393700" progId="Equation.3">
                  <p:embed/>
                  <p:pic>
                    <p:nvPicPr>
                      <p:cNvPr id="0" name=""/>
                      <p:cNvPicPr/>
                      <p:nvPr/>
                    </p:nvPicPr>
                    <p:blipFill>
                      <a:blip r:embed="rId3"/>
                      <a:stretch>
                        <a:fillRect/>
                      </a:stretch>
                    </p:blipFill>
                    <p:spPr>
                      <a:xfrm>
                        <a:off x="495300" y="692150"/>
                        <a:ext cx="8188325" cy="781050"/>
                      </a:xfrm>
                      <a:prstGeom prst="rect">
                        <a:avLst/>
                      </a:prstGeom>
                    </p:spPr>
                  </p:pic>
                </p:oleObj>
              </mc:Fallback>
            </mc:AlternateContent>
          </a:graphicData>
        </a:graphic>
      </p:graphicFrame>
      <p:pic>
        <p:nvPicPr>
          <p:cNvPr id="10" name="Content Placeholder 9"/>
          <p:cNvPicPr>
            <a:picLocks noGrp="1" noChangeAspect="1"/>
          </p:cNvPicPr>
          <p:nvPr>
            <p:ph idx="1"/>
          </p:nvPr>
        </p:nvPicPr>
        <p:blipFill rotWithShape="1">
          <a:blip r:embed="rId4"/>
          <a:srcRect t="-430" b="-535"/>
          <a:stretch/>
        </p:blipFill>
        <p:spPr>
          <a:xfrm>
            <a:off x="6270625" y="1614597"/>
            <a:ext cx="2575560" cy="4450709"/>
          </a:xfrm>
        </p:spPr>
      </p:pic>
      <p:sp>
        <p:nvSpPr>
          <p:cNvPr id="11" name="TextBox 10"/>
          <p:cNvSpPr txBox="1"/>
          <p:nvPr/>
        </p:nvSpPr>
        <p:spPr>
          <a:xfrm>
            <a:off x="543999" y="1373257"/>
            <a:ext cx="5446897" cy="1323439"/>
          </a:xfrm>
          <a:prstGeom prst="rect">
            <a:avLst/>
          </a:prstGeom>
          <a:noFill/>
        </p:spPr>
        <p:txBody>
          <a:bodyPr wrap="square" rtlCol="0">
            <a:spAutoFit/>
          </a:bodyPr>
          <a:lstStyle/>
          <a:p>
            <a:r>
              <a:rPr lang="en-GB" sz="2000" noProof="0" dirty="0"/>
              <a:t>Where </a:t>
            </a:r>
            <a:r>
              <a:rPr lang="en-GB" sz="2000" noProof="0" dirty="0">
                <a:latin typeface="Symbol" charset="2"/>
                <a:cs typeface="Symbol" charset="2"/>
              </a:rPr>
              <a:t>l</a:t>
            </a:r>
            <a:r>
              <a:rPr lang="en-GB" sz="2000" noProof="0" dirty="0"/>
              <a:t> [nm]   </a:t>
            </a:r>
            <a:endParaRPr lang="en-GB" sz="2000" dirty="0"/>
          </a:p>
          <a:p>
            <a:r>
              <a:rPr lang="en-GB" sz="2000" noProof="0" dirty="0"/>
              <a:t>The limits of validity of the empirical law are for     0 &lt; S &lt; 35 </a:t>
            </a:r>
            <a:r>
              <a:rPr lang="en-GB" sz="2000" noProof="0" dirty="0" err="1"/>
              <a:t>psu</a:t>
            </a:r>
            <a:r>
              <a:rPr lang="en-GB" sz="2000" noProof="0" dirty="0"/>
              <a:t>, 0 &lt; T &lt; 30 </a:t>
            </a:r>
            <a:r>
              <a:rPr lang="en-GB" sz="2000" baseline="30000" noProof="0" dirty="0" err="1"/>
              <a:t>o</a:t>
            </a:r>
            <a:r>
              <a:rPr lang="en-GB" sz="2000" noProof="0" dirty="0" err="1"/>
              <a:t>C.</a:t>
            </a:r>
            <a:endParaRPr lang="en-GB" sz="2000" noProof="0" dirty="0"/>
          </a:p>
          <a:p>
            <a:r>
              <a:rPr lang="en-GB" sz="2000" noProof="0" dirty="0"/>
              <a:t>For Baikal lake S </a:t>
            </a:r>
            <a:r>
              <a:rPr lang="en-GB" sz="2000" noProof="0" dirty="0">
                <a:latin typeface="Symbol" pitchFamily="2" charset="2"/>
              </a:rPr>
              <a:t>~</a:t>
            </a:r>
            <a:r>
              <a:rPr lang="en-GB" sz="2000" noProof="0" dirty="0"/>
              <a:t>0.05 </a:t>
            </a:r>
            <a:r>
              <a:rPr lang="en-GB" sz="2000" noProof="0" dirty="0" err="1"/>
              <a:t>psu</a:t>
            </a:r>
            <a:r>
              <a:rPr lang="en-GB" sz="2000" noProof="0" dirty="0"/>
              <a:t>, in the sea   S </a:t>
            </a:r>
            <a:r>
              <a:rPr lang="en-GB" sz="2000" dirty="0">
                <a:latin typeface="Symbol" pitchFamily="2" charset="2"/>
              </a:rPr>
              <a:t>~</a:t>
            </a:r>
            <a:r>
              <a:rPr lang="en-GB" sz="2000" noProof="0" dirty="0"/>
              <a:t>38 </a:t>
            </a:r>
            <a:r>
              <a:rPr lang="en-GB" sz="2000" noProof="0" dirty="0" err="1"/>
              <a:t>psu</a:t>
            </a:r>
            <a:r>
              <a:rPr lang="en-GB" sz="2000" noProof="0" dirty="0"/>
              <a:t>.</a:t>
            </a:r>
          </a:p>
        </p:txBody>
      </p:sp>
      <p:sp>
        <p:nvSpPr>
          <p:cNvPr id="12" name="Content Placeholder 2"/>
          <p:cNvSpPr txBox="1">
            <a:spLocks/>
          </p:cNvSpPr>
          <p:nvPr/>
        </p:nvSpPr>
        <p:spPr>
          <a:xfrm>
            <a:off x="302008" y="2804662"/>
            <a:ext cx="5832092" cy="355803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009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00FF"/>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8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FF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2000" noProof="0" dirty="0"/>
          </a:p>
        </p:txBody>
      </p:sp>
      <p:sp>
        <p:nvSpPr>
          <p:cNvPr id="13" name="Content Placeholder 2"/>
          <p:cNvSpPr txBox="1">
            <a:spLocks/>
          </p:cNvSpPr>
          <p:nvPr/>
        </p:nvSpPr>
        <p:spPr>
          <a:xfrm>
            <a:off x="302008" y="2964570"/>
            <a:ext cx="5832092" cy="105371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009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00FF"/>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8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FF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2000" noProof="0" dirty="0"/>
              <a:t>It is possible to introduce a pressure dependence into the Quan &amp; Fry equation to extend its validity to different depths:</a:t>
            </a:r>
          </a:p>
        </p:txBody>
      </p:sp>
      <p:graphicFrame>
        <p:nvGraphicFramePr>
          <p:cNvPr id="14" name="Object 13"/>
          <p:cNvGraphicFramePr>
            <a:graphicFrameLocks noChangeAspect="1"/>
          </p:cNvGraphicFramePr>
          <p:nvPr>
            <p:extLst>
              <p:ext uri="{D42A27DB-BD31-4B8C-83A1-F6EECF244321}">
                <p14:modId xmlns:p14="http://schemas.microsoft.com/office/powerpoint/2010/main" val="3667556257"/>
              </p:ext>
            </p:extLst>
          </p:nvPr>
        </p:nvGraphicFramePr>
        <p:xfrm>
          <a:off x="495300" y="4225544"/>
          <a:ext cx="5638800" cy="437116"/>
        </p:xfrm>
        <a:graphic>
          <a:graphicData uri="http://schemas.openxmlformats.org/presentationml/2006/ole">
            <mc:AlternateContent xmlns:mc="http://schemas.openxmlformats.org/markup-compatibility/2006">
              <mc:Choice xmlns:v="urn:schemas-microsoft-com:vml" Requires="v">
                <p:oleObj name="Equation" r:id="rId5" imgW="3276600" imgH="254000" progId="Equation.3">
                  <p:embed/>
                </p:oleObj>
              </mc:Choice>
              <mc:Fallback>
                <p:oleObj name="Equation" r:id="rId5" imgW="3276600" imgH="254000" progId="Equation.3">
                  <p:embed/>
                  <p:pic>
                    <p:nvPicPr>
                      <p:cNvPr id="0" name=""/>
                      <p:cNvPicPr/>
                      <p:nvPr/>
                    </p:nvPicPr>
                    <p:blipFill>
                      <a:blip r:embed="rId6"/>
                      <a:stretch>
                        <a:fillRect/>
                      </a:stretch>
                    </p:blipFill>
                    <p:spPr>
                      <a:xfrm>
                        <a:off x="495300" y="4225544"/>
                        <a:ext cx="5638800" cy="437116"/>
                      </a:xfrm>
                      <a:prstGeom prst="rect">
                        <a:avLst/>
                      </a:prstGeom>
                    </p:spPr>
                  </p:pic>
                </p:oleObj>
              </mc:Fallback>
            </mc:AlternateContent>
          </a:graphicData>
        </a:graphic>
      </p:graphicFrame>
      <p:sp>
        <p:nvSpPr>
          <p:cNvPr id="15" name="Content Placeholder 2"/>
          <p:cNvSpPr txBox="1">
            <a:spLocks/>
          </p:cNvSpPr>
          <p:nvPr/>
        </p:nvSpPr>
        <p:spPr>
          <a:xfrm>
            <a:off x="302007" y="4861288"/>
            <a:ext cx="5968617" cy="105371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009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00FF"/>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8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FF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2000" b="1" noProof="0" dirty="0">
                <a:solidFill>
                  <a:srgbClr val="C00000"/>
                </a:solidFill>
              </a:rPr>
              <a:t>We </a:t>
            </a:r>
            <a:r>
              <a:rPr lang="en-GB" sz="2000" b="1" dirty="0">
                <a:solidFill>
                  <a:srgbClr val="C00000"/>
                </a:solidFill>
              </a:rPr>
              <a:t>can</a:t>
            </a:r>
            <a:r>
              <a:rPr lang="en-GB" sz="2000" b="1" noProof="0" dirty="0">
                <a:solidFill>
                  <a:srgbClr val="C00000"/>
                </a:solidFill>
              </a:rPr>
              <a:t> evaluate the variation of the propagation speed of Cherenkov light as a function of temperature, salinity and pressure of the experimental site</a:t>
            </a:r>
            <a:r>
              <a:rPr lang="en-GB" sz="2000" noProof="0" dirty="0"/>
              <a:t>.</a:t>
            </a:r>
          </a:p>
        </p:txBody>
      </p:sp>
      <p:sp>
        <p:nvSpPr>
          <p:cNvPr id="3" name="CasellaDiTesto 2">
            <a:extLst>
              <a:ext uri="{FF2B5EF4-FFF2-40B4-BE49-F238E27FC236}">
                <a16:creationId xmlns:a16="http://schemas.microsoft.com/office/drawing/2014/main" id="{5DD7246E-FAAB-29A6-D0A9-19C4992A9724}"/>
              </a:ext>
            </a:extLst>
          </p:cNvPr>
          <p:cNvSpPr txBox="1"/>
          <p:nvPr/>
        </p:nvSpPr>
        <p:spPr>
          <a:xfrm>
            <a:off x="6368161" y="1694146"/>
            <a:ext cx="1083053" cy="338554"/>
          </a:xfrm>
          <a:prstGeom prst="rect">
            <a:avLst/>
          </a:prstGeom>
          <a:solidFill>
            <a:srgbClr val="FFFFF4"/>
          </a:solidFill>
        </p:spPr>
        <p:txBody>
          <a:bodyPr wrap="none" rtlCol="0">
            <a:spAutoFit/>
          </a:bodyPr>
          <a:lstStyle/>
          <a:p>
            <a:r>
              <a:rPr lang="en-GB" sz="1600" dirty="0"/>
              <a:t>Coefficient</a:t>
            </a:r>
          </a:p>
        </p:txBody>
      </p:sp>
      <p:sp>
        <p:nvSpPr>
          <p:cNvPr id="7" name="CasellaDiTesto 6">
            <a:extLst>
              <a:ext uri="{FF2B5EF4-FFF2-40B4-BE49-F238E27FC236}">
                <a16:creationId xmlns:a16="http://schemas.microsoft.com/office/drawing/2014/main" id="{DDA68ED3-F3AC-D13E-4785-770DD0230087}"/>
              </a:ext>
            </a:extLst>
          </p:cNvPr>
          <p:cNvSpPr txBox="1"/>
          <p:nvPr/>
        </p:nvSpPr>
        <p:spPr>
          <a:xfrm>
            <a:off x="7556881" y="1700242"/>
            <a:ext cx="1109406" cy="338554"/>
          </a:xfrm>
          <a:prstGeom prst="rect">
            <a:avLst/>
          </a:prstGeom>
          <a:solidFill>
            <a:srgbClr val="FFFFF4"/>
          </a:solidFill>
        </p:spPr>
        <p:txBody>
          <a:bodyPr wrap="none" rtlCol="0">
            <a:spAutoFit/>
          </a:bodyPr>
          <a:lstStyle/>
          <a:p>
            <a:r>
              <a:rPr lang="en-GB" sz="1600" dirty="0"/>
              <a:t>      Value    </a:t>
            </a:r>
          </a:p>
        </p:txBody>
      </p:sp>
    </p:spTree>
    <p:extLst>
      <p:ext uri="{BB962C8B-B14F-4D97-AF65-F5344CB8AC3E}">
        <p14:creationId xmlns:p14="http://schemas.microsoft.com/office/powerpoint/2010/main" val="12204180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39800"/>
          </a:xfrm>
        </p:spPr>
        <p:txBody>
          <a:bodyPr/>
          <a:lstStyle/>
          <a:p>
            <a:r>
              <a:rPr lang="en-GB" sz="3200" noProof="0"/>
              <a:t>Dependence of the of light group velocity on environmental parameters (ANTARES site)</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71</a:t>
            </a:fld>
            <a:endParaRPr lang="en-US"/>
          </a:p>
        </p:txBody>
      </p:sp>
      <p:sp>
        <p:nvSpPr>
          <p:cNvPr id="12" name="Content Placeholder 2"/>
          <p:cNvSpPr txBox="1">
            <a:spLocks/>
          </p:cNvSpPr>
          <p:nvPr/>
        </p:nvSpPr>
        <p:spPr>
          <a:xfrm>
            <a:off x="73408" y="2804662"/>
            <a:ext cx="5832092" cy="355803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009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00FF"/>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8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FF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it-IT" sz="2000" dirty="0"/>
          </a:p>
        </p:txBody>
      </p:sp>
      <p:pic>
        <p:nvPicPr>
          <p:cNvPr id="9" name="Picture 8"/>
          <p:cNvPicPr>
            <a:picLocks noChangeAspect="1"/>
          </p:cNvPicPr>
          <p:nvPr/>
        </p:nvPicPr>
        <p:blipFill>
          <a:blip r:embed="rId2"/>
          <a:stretch>
            <a:fillRect/>
          </a:stretch>
        </p:blipFill>
        <p:spPr>
          <a:xfrm>
            <a:off x="824964" y="865647"/>
            <a:ext cx="5842536" cy="5760822"/>
          </a:xfrm>
          <a:prstGeom prst="rect">
            <a:avLst/>
          </a:prstGeom>
        </p:spPr>
      </p:pic>
      <p:sp>
        <p:nvSpPr>
          <p:cNvPr id="16" name="TextBox 15"/>
          <p:cNvSpPr txBox="1"/>
          <p:nvPr/>
        </p:nvSpPr>
        <p:spPr>
          <a:xfrm>
            <a:off x="6357430" y="1473200"/>
            <a:ext cx="2281694" cy="369332"/>
          </a:xfrm>
          <a:prstGeom prst="rect">
            <a:avLst/>
          </a:prstGeom>
          <a:noFill/>
        </p:spPr>
        <p:txBody>
          <a:bodyPr wrap="none" rtlCol="0">
            <a:spAutoFit/>
          </a:bodyPr>
          <a:lstStyle/>
          <a:p>
            <a:r>
              <a:rPr lang="en-US" dirty="0"/>
              <a:t>&lt;T&gt; [</a:t>
            </a:r>
            <a:r>
              <a:rPr lang="en-US" baseline="30000" dirty="0"/>
              <a:t>0</a:t>
            </a:r>
            <a:r>
              <a:rPr lang="en-US" dirty="0"/>
              <a:t>C]=13.1, </a:t>
            </a:r>
            <a:r>
              <a:rPr lang="en-US" dirty="0" err="1">
                <a:latin typeface="Symbol" charset="2"/>
                <a:cs typeface="Symbol" charset="2"/>
              </a:rPr>
              <a:t>s</a:t>
            </a:r>
            <a:r>
              <a:rPr lang="en-US" baseline="-25000" dirty="0" err="1"/>
              <a:t>T</a:t>
            </a:r>
            <a:r>
              <a:rPr lang="en-US" dirty="0"/>
              <a:t> = 0.1</a:t>
            </a:r>
          </a:p>
        </p:txBody>
      </p:sp>
      <p:sp>
        <p:nvSpPr>
          <p:cNvPr id="17" name="TextBox 16"/>
          <p:cNvSpPr txBox="1"/>
          <p:nvPr/>
        </p:nvSpPr>
        <p:spPr>
          <a:xfrm>
            <a:off x="6357430" y="3479800"/>
            <a:ext cx="2588832" cy="369332"/>
          </a:xfrm>
          <a:prstGeom prst="rect">
            <a:avLst/>
          </a:prstGeom>
          <a:noFill/>
        </p:spPr>
        <p:txBody>
          <a:bodyPr wrap="none" rtlCol="0">
            <a:spAutoFit/>
          </a:bodyPr>
          <a:lstStyle/>
          <a:p>
            <a:r>
              <a:rPr lang="en-US" dirty="0"/>
              <a:t>&lt;S&gt; [</a:t>
            </a:r>
            <a:r>
              <a:rPr lang="en-US" dirty="0" err="1"/>
              <a:t>psu</a:t>
            </a:r>
            <a:r>
              <a:rPr lang="en-US" dirty="0"/>
              <a:t>]=38.44, </a:t>
            </a:r>
            <a:r>
              <a:rPr lang="en-US" dirty="0" err="1">
                <a:latin typeface="Symbol" charset="2"/>
                <a:cs typeface="Symbol" charset="2"/>
              </a:rPr>
              <a:t>s</a:t>
            </a:r>
            <a:r>
              <a:rPr lang="en-US" baseline="-25000" dirty="0" err="1"/>
              <a:t>S</a:t>
            </a:r>
            <a:r>
              <a:rPr lang="en-US" dirty="0"/>
              <a:t> =0.02</a:t>
            </a:r>
          </a:p>
        </p:txBody>
      </p:sp>
      <p:sp>
        <p:nvSpPr>
          <p:cNvPr id="18" name="TextBox 17"/>
          <p:cNvSpPr txBox="1"/>
          <p:nvPr/>
        </p:nvSpPr>
        <p:spPr>
          <a:xfrm>
            <a:off x="6357430" y="5422900"/>
            <a:ext cx="2520191" cy="369332"/>
          </a:xfrm>
          <a:prstGeom prst="rect">
            <a:avLst/>
          </a:prstGeom>
          <a:noFill/>
        </p:spPr>
        <p:txBody>
          <a:bodyPr wrap="none" rtlCol="0">
            <a:spAutoFit/>
          </a:bodyPr>
          <a:lstStyle/>
          <a:p>
            <a:r>
              <a:rPr lang="en-US" dirty="0"/>
              <a:t>&lt;P&gt; [</a:t>
            </a:r>
            <a:r>
              <a:rPr lang="en-US" dirty="0" err="1"/>
              <a:t>atm</a:t>
            </a:r>
            <a:r>
              <a:rPr lang="en-US" dirty="0"/>
              <a:t>]=221.6, </a:t>
            </a:r>
            <a:r>
              <a:rPr lang="en-US" dirty="0" err="1">
                <a:latin typeface="Symbol" charset="2"/>
                <a:cs typeface="Symbol" charset="2"/>
              </a:rPr>
              <a:t>s</a:t>
            </a:r>
            <a:r>
              <a:rPr lang="en-US" baseline="-25000" dirty="0" err="1"/>
              <a:t>S</a:t>
            </a:r>
            <a:r>
              <a:rPr lang="en-US" dirty="0"/>
              <a:t> =1.5</a:t>
            </a:r>
          </a:p>
        </p:txBody>
      </p:sp>
    </p:spTree>
    <p:extLst>
      <p:ext uri="{BB962C8B-B14F-4D97-AF65-F5344CB8AC3E}">
        <p14:creationId xmlns:p14="http://schemas.microsoft.com/office/powerpoint/2010/main" val="38019111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11300"/>
          </a:xfrm>
        </p:spPr>
        <p:txBody>
          <a:bodyPr/>
          <a:lstStyle/>
          <a:p>
            <a:r>
              <a:rPr lang="en-GB" sz="3200" noProof="0"/>
              <a:t>Estimation of the effect of T, P, S and light transmission properties in water on the propagation of Cherenkov photons</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72</a:t>
            </a:fld>
            <a:endParaRPr lang="en-US"/>
          </a:p>
        </p:txBody>
      </p:sp>
      <p:pic>
        <p:nvPicPr>
          <p:cNvPr id="3" name="Picture 2"/>
          <p:cNvPicPr>
            <a:picLocks noChangeAspect="1"/>
          </p:cNvPicPr>
          <p:nvPr/>
        </p:nvPicPr>
        <p:blipFill>
          <a:blip r:embed="rId2"/>
          <a:stretch>
            <a:fillRect/>
          </a:stretch>
        </p:blipFill>
        <p:spPr>
          <a:xfrm>
            <a:off x="38100" y="2120200"/>
            <a:ext cx="2861681" cy="2959100"/>
          </a:xfrm>
          <a:prstGeom prst="rect">
            <a:avLst/>
          </a:prstGeom>
        </p:spPr>
      </p:pic>
      <p:pic>
        <p:nvPicPr>
          <p:cNvPr id="10" name="Picture 9"/>
          <p:cNvPicPr>
            <a:picLocks noChangeAspect="1"/>
          </p:cNvPicPr>
          <p:nvPr/>
        </p:nvPicPr>
        <p:blipFill>
          <a:blip r:embed="rId3"/>
          <a:stretch>
            <a:fillRect/>
          </a:stretch>
        </p:blipFill>
        <p:spPr>
          <a:xfrm>
            <a:off x="3014080" y="2019300"/>
            <a:ext cx="2956522" cy="3060000"/>
          </a:xfrm>
          <a:prstGeom prst="rect">
            <a:avLst/>
          </a:prstGeom>
        </p:spPr>
      </p:pic>
      <p:pic>
        <p:nvPicPr>
          <p:cNvPr id="11" name="Picture 10"/>
          <p:cNvPicPr>
            <a:picLocks noChangeAspect="1"/>
          </p:cNvPicPr>
          <p:nvPr/>
        </p:nvPicPr>
        <p:blipFill>
          <a:blip r:embed="rId4"/>
          <a:stretch>
            <a:fillRect/>
          </a:stretch>
        </p:blipFill>
        <p:spPr>
          <a:xfrm>
            <a:off x="6079001" y="2019300"/>
            <a:ext cx="2956521" cy="3060000"/>
          </a:xfrm>
          <a:prstGeom prst="rect">
            <a:avLst/>
          </a:prstGeom>
        </p:spPr>
      </p:pic>
      <p:sp>
        <p:nvSpPr>
          <p:cNvPr id="13" name="TextBox 12"/>
          <p:cNvSpPr txBox="1"/>
          <p:nvPr/>
        </p:nvSpPr>
        <p:spPr>
          <a:xfrm>
            <a:off x="387060" y="4361238"/>
            <a:ext cx="2291413" cy="307777"/>
          </a:xfrm>
          <a:prstGeom prst="rect">
            <a:avLst/>
          </a:prstGeom>
          <a:solidFill>
            <a:schemeClr val="accent6">
              <a:lumMod val="20000"/>
              <a:lumOff val="80000"/>
            </a:schemeClr>
          </a:solidFill>
        </p:spPr>
        <p:txBody>
          <a:bodyPr wrap="none" rtlCol="0">
            <a:spAutoFit/>
          </a:bodyPr>
          <a:lstStyle/>
          <a:p>
            <a:r>
              <a:rPr lang="en-GB" sz="1400" noProof="0" dirty="0"/>
              <a:t>Cherenkov photon spectrum</a:t>
            </a:r>
          </a:p>
        </p:txBody>
      </p:sp>
      <p:sp>
        <p:nvSpPr>
          <p:cNvPr id="19" name="TextBox 18"/>
          <p:cNvSpPr txBox="1"/>
          <p:nvPr/>
        </p:nvSpPr>
        <p:spPr>
          <a:xfrm>
            <a:off x="3481501" y="2509574"/>
            <a:ext cx="1824538" cy="307777"/>
          </a:xfrm>
          <a:prstGeom prst="rect">
            <a:avLst/>
          </a:prstGeom>
          <a:solidFill>
            <a:schemeClr val="accent6">
              <a:lumMod val="20000"/>
              <a:lumOff val="80000"/>
            </a:schemeClr>
          </a:solidFill>
        </p:spPr>
        <p:txBody>
          <a:bodyPr wrap="none" rtlCol="0">
            <a:spAutoFit/>
          </a:bodyPr>
          <a:lstStyle/>
          <a:p>
            <a:r>
              <a:rPr lang="en-GB" sz="1400" noProof="0" dirty="0"/>
              <a:t>Phase Refractive Index</a:t>
            </a:r>
          </a:p>
        </p:txBody>
      </p:sp>
      <p:sp>
        <p:nvSpPr>
          <p:cNvPr id="20" name="TextBox 19"/>
          <p:cNvSpPr txBox="1"/>
          <p:nvPr/>
        </p:nvSpPr>
        <p:spPr>
          <a:xfrm>
            <a:off x="6853936" y="1828643"/>
            <a:ext cx="1550553" cy="307777"/>
          </a:xfrm>
          <a:prstGeom prst="rect">
            <a:avLst/>
          </a:prstGeom>
          <a:solidFill>
            <a:schemeClr val="accent6">
              <a:lumMod val="20000"/>
              <a:lumOff val="80000"/>
            </a:schemeClr>
          </a:solidFill>
        </p:spPr>
        <p:txBody>
          <a:bodyPr wrap="none" rtlCol="0">
            <a:spAutoFit/>
          </a:bodyPr>
          <a:lstStyle/>
          <a:p>
            <a:r>
              <a:rPr lang="en-GB" sz="1400" noProof="0" dirty="0"/>
              <a:t>Propagation speed</a:t>
            </a:r>
          </a:p>
        </p:txBody>
      </p:sp>
      <p:sp>
        <p:nvSpPr>
          <p:cNvPr id="14" name="Rectangle 13"/>
          <p:cNvSpPr/>
          <p:nvPr/>
        </p:nvSpPr>
        <p:spPr>
          <a:xfrm>
            <a:off x="7708488" y="3180834"/>
            <a:ext cx="1072563" cy="646331"/>
          </a:xfrm>
          <a:prstGeom prst="rect">
            <a:avLst/>
          </a:prstGeom>
        </p:spPr>
        <p:txBody>
          <a:bodyPr wrap="square">
            <a:spAutoFit/>
          </a:bodyPr>
          <a:lstStyle/>
          <a:p>
            <a:r>
              <a:rPr lang="en-GB" dirty="0"/>
              <a:t>Group v</a:t>
            </a:r>
            <a:r>
              <a:rPr lang="en-GB" noProof="0" dirty="0" err="1"/>
              <a:t>elocity</a:t>
            </a:r>
            <a:endParaRPr lang="en-GB" noProof="0" dirty="0"/>
          </a:p>
        </p:txBody>
      </p:sp>
      <p:sp>
        <p:nvSpPr>
          <p:cNvPr id="21" name="Rectangle 20"/>
          <p:cNvSpPr/>
          <p:nvPr/>
        </p:nvSpPr>
        <p:spPr>
          <a:xfrm>
            <a:off x="6636337" y="2545834"/>
            <a:ext cx="1517723" cy="369332"/>
          </a:xfrm>
          <a:prstGeom prst="rect">
            <a:avLst/>
          </a:prstGeom>
        </p:spPr>
        <p:txBody>
          <a:bodyPr wrap="none">
            <a:spAutoFit/>
          </a:bodyPr>
          <a:lstStyle/>
          <a:p>
            <a:r>
              <a:rPr lang="en-GB" dirty="0">
                <a:solidFill>
                  <a:srgbClr val="FF0000"/>
                </a:solidFill>
              </a:rPr>
              <a:t>Phase velocity</a:t>
            </a:r>
            <a:endParaRPr lang="en-GB" noProof="0" dirty="0">
              <a:solidFill>
                <a:srgbClr val="FF0000"/>
              </a:solidFill>
            </a:endParaRPr>
          </a:p>
        </p:txBody>
      </p:sp>
      <p:sp>
        <p:nvSpPr>
          <p:cNvPr id="15" name="Rectangle 14"/>
          <p:cNvSpPr/>
          <p:nvPr/>
        </p:nvSpPr>
        <p:spPr>
          <a:xfrm>
            <a:off x="203199" y="5525701"/>
            <a:ext cx="8577851" cy="830997"/>
          </a:xfrm>
          <a:prstGeom prst="rect">
            <a:avLst/>
          </a:prstGeom>
        </p:spPr>
        <p:txBody>
          <a:bodyPr wrap="square">
            <a:spAutoFit/>
          </a:bodyPr>
          <a:lstStyle/>
          <a:p>
            <a:pPr algn="ctr"/>
            <a:r>
              <a:rPr lang="en-GB" sz="2400" noProof="0" dirty="0"/>
              <a:t>Values are calculated for T =13.1 </a:t>
            </a:r>
            <a:r>
              <a:rPr lang="en-GB" sz="2400" baseline="30000" noProof="0" dirty="0"/>
              <a:t>0</a:t>
            </a:r>
            <a:r>
              <a:rPr lang="en-GB" sz="2400" noProof="0" dirty="0"/>
              <a:t>C, S=38.44 </a:t>
            </a:r>
            <a:r>
              <a:rPr lang="en-GB" sz="2400" noProof="0" dirty="0" err="1"/>
              <a:t>psu</a:t>
            </a:r>
            <a:r>
              <a:rPr lang="en-GB" sz="2400" dirty="0"/>
              <a:t> and</a:t>
            </a:r>
            <a:r>
              <a:rPr lang="en-GB" sz="2400" noProof="0" dirty="0"/>
              <a:t> P=221,6 </a:t>
            </a:r>
            <a:r>
              <a:rPr lang="en-GB" sz="2400" noProof="0" dirty="0" err="1"/>
              <a:t>atm</a:t>
            </a:r>
            <a:r>
              <a:rPr lang="en-GB" sz="2400" i="1" noProof="0" dirty="0"/>
              <a:t> </a:t>
            </a:r>
            <a:r>
              <a:rPr lang="en-GB" sz="2400" noProof="0" dirty="0"/>
              <a:t>   typical </a:t>
            </a:r>
            <a:r>
              <a:rPr lang="en-GB" sz="2400" dirty="0"/>
              <a:t>for</a:t>
            </a:r>
            <a:r>
              <a:rPr lang="en-GB" sz="2400" noProof="0" dirty="0"/>
              <a:t> the ANTARES/KM3NeT-ORCA site</a:t>
            </a:r>
          </a:p>
        </p:txBody>
      </p:sp>
    </p:spTree>
    <p:extLst>
      <p:ext uri="{BB962C8B-B14F-4D97-AF65-F5344CB8AC3E}">
        <p14:creationId xmlns:p14="http://schemas.microsoft.com/office/powerpoint/2010/main" val="11052292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6100"/>
          </a:xfrm>
        </p:spPr>
        <p:txBody>
          <a:bodyPr/>
          <a:lstStyle/>
          <a:p>
            <a:r>
              <a:rPr lang="en-GB" sz="3200" noProof="0"/>
              <a:t>Measurement of the speed of light in ANTARES- 1</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73</a:t>
            </a:fld>
            <a:endParaRPr lang="en-US"/>
          </a:p>
        </p:txBody>
      </p:sp>
      <p:pic>
        <p:nvPicPr>
          <p:cNvPr id="17" name="Picture 16"/>
          <p:cNvPicPr>
            <a:picLocks noChangeAspect="1"/>
          </p:cNvPicPr>
          <p:nvPr/>
        </p:nvPicPr>
        <p:blipFill>
          <a:blip r:embed="rId2"/>
          <a:stretch>
            <a:fillRect/>
          </a:stretch>
        </p:blipFill>
        <p:spPr>
          <a:xfrm>
            <a:off x="3860800" y="444500"/>
            <a:ext cx="5194300" cy="1435100"/>
          </a:xfrm>
          <a:prstGeom prst="rect">
            <a:avLst/>
          </a:prstGeom>
        </p:spPr>
      </p:pic>
      <p:sp>
        <p:nvSpPr>
          <p:cNvPr id="18" name="Rectangle 17"/>
          <p:cNvSpPr/>
          <p:nvPr/>
        </p:nvSpPr>
        <p:spPr>
          <a:xfrm>
            <a:off x="177800" y="508169"/>
            <a:ext cx="3479800" cy="1477328"/>
          </a:xfrm>
          <a:prstGeom prst="rect">
            <a:avLst/>
          </a:prstGeom>
        </p:spPr>
        <p:txBody>
          <a:bodyPr wrap="square">
            <a:spAutoFit/>
          </a:bodyPr>
          <a:lstStyle/>
          <a:p>
            <a:r>
              <a:rPr lang="en-US" dirty="0"/>
              <a:t>A </a:t>
            </a:r>
            <a:r>
              <a:rPr lang="en-US" b="1" dirty="0">
                <a:solidFill>
                  <a:srgbClr val="C00000"/>
                </a:solidFill>
              </a:rPr>
              <a:t>measurement of the group velocity</a:t>
            </a:r>
            <a:r>
              <a:rPr lang="en-US" dirty="0"/>
              <a:t> of light has been made using the optical beacon system of ANTARES. This system consists of </a:t>
            </a:r>
            <a:r>
              <a:rPr lang="en-US" b="1" dirty="0">
                <a:solidFill>
                  <a:srgbClr val="C00000"/>
                </a:solidFill>
              </a:rPr>
              <a:t>a set of pulsed light sources (LEDs</a:t>
            </a:r>
          </a:p>
        </p:txBody>
      </p:sp>
      <p:sp>
        <p:nvSpPr>
          <p:cNvPr id="23" name="Rectangle 22"/>
          <p:cNvSpPr/>
          <p:nvPr/>
        </p:nvSpPr>
        <p:spPr>
          <a:xfrm>
            <a:off x="177800" y="1898471"/>
            <a:ext cx="8928100" cy="646331"/>
          </a:xfrm>
          <a:prstGeom prst="rect">
            <a:avLst/>
          </a:prstGeom>
        </p:spPr>
        <p:txBody>
          <a:bodyPr wrap="square">
            <a:spAutoFit/>
          </a:bodyPr>
          <a:lstStyle/>
          <a:p>
            <a:r>
              <a:rPr lang="en-US" b="1" dirty="0">
                <a:solidFill>
                  <a:srgbClr val="C00000"/>
                </a:solidFill>
              </a:rPr>
              <a:t>and lasers) </a:t>
            </a:r>
            <a:r>
              <a:rPr lang="en-US" dirty="0"/>
              <a:t>which are distributed throughout the detector and illuminate the PMTs with short duration flashes of light. </a:t>
            </a:r>
            <a:r>
              <a:rPr lang="en-US" b="1" dirty="0">
                <a:solidFill>
                  <a:srgbClr val="C00000"/>
                </a:solidFill>
              </a:rPr>
              <a:t>Eight different wavelengths are used between 385 nm and 532 nm</a:t>
            </a:r>
            <a:r>
              <a:rPr lang="en-US" dirty="0"/>
              <a:t>. </a:t>
            </a:r>
          </a:p>
        </p:txBody>
      </p:sp>
      <p:pic>
        <p:nvPicPr>
          <p:cNvPr id="24" name="Picture 23"/>
          <p:cNvPicPr>
            <a:picLocks noChangeAspect="1"/>
          </p:cNvPicPr>
          <p:nvPr/>
        </p:nvPicPr>
        <p:blipFill>
          <a:blip r:embed="rId3"/>
          <a:stretch>
            <a:fillRect/>
          </a:stretch>
        </p:blipFill>
        <p:spPr>
          <a:xfrm>
            <a:off x="4017342" y="2676604"/>
            <a:ext cx="5126658" cy="2657396"/>
          </a:xfrm>
          <a:prstGeom prst="rect">
            <a:avLst/>
          </a:prstGeom>
        </p:spPr>
      </p:pic>
      <p:sp>
        <p:nvSpPr>
          <p:cNvPr id="25" name="Rectangle 24"/>
          <p:cNvSpPr/>
          <p:nvPr/>
        </p:nvSpPr>
        <p:spPr>
          <a:xfrm>
            <a:off x="171300" y="2602158"/>
            <a:ext cx="3816500" cy="2862323"/>
          </a:xfrm>
          <a:prstGeom prst="rect">
            <a:avLst/>
          </a:prstGeom>
        </p:spPr>
        <p:txBody>
          <a:bodyPr wrap="square">
            <a:spAutoFit/>
          </a:bodyPr>
          <a:lstStyle/>
          <a:p>
            <a:r>
              <a:rPr lang="en-US" dirty="0"/>
              <a:t>Due to the wavelength dependence of the absorption of light in water, the spectra change as a function of the distance travelled by the light. The expected wavelength distributions as a function of distance have been estimated by Monte Carlo simulations using the dependence of absorption length on wavelength given by Smith and Baker.    </a:t>
            </a:r>
          </a:p>
        </p:txBody>
      </p:sp>
      <p:sp>
        <p:nvSpPr>
          <p:cNvPr id="3" name="CasellaDiTesto 2">
            <a:extLst>
              <a:ext uri="{FF2B5EF4-FFF2-40B4-BE49-F238E27FC236}">
                <a16:creationId xmlns:a16="http://schemas.microsoft.com/office/drawing/2014/main" id="{00E4E326-92D6-BF8E-5D8C-09D28A8BAD6A}"/>
              </a:ext>
            </a:extLst>
          </p:cNvPr>
          <p:cNvSpPr txBox="1"/>
          <p:nvPr/>
        </p:nvSpPr>
        <p:spPr>
          <a:xfrm>
            <a:off x="32906" y="5611311"/>
            <a:ext cx="9144000" cy="646331"/>
          </a:xfrm>
          <a:prstGeom prst="rect">
            <a:avLst/>
          </a:prstGeom>
          <a:noFill/>
        </p:spPr>
        <p:txBody>
          <a:bodyPr wrap="square" rtlCol="0">
            <a:spAutoFit/>
          </a:bodyPr>
          <a:lstStyle/>
          <a:p>
            <a:pPr marL="11113" lvl="6"/>
            <a:r>
              <a:rPr lang="en-GB" noProof="0"/>
              <a:t>a) Wavelength spectra of the light sources as measured in air with a calibrated spectrometer.</a:t>
            </a:r>
          </a:p>
          <a:p>
            <a:r>
              <a:rPr lang="en-GB" noProof="0" dirty="0"/>
              <a:t>b) Simulated light spectra, in water, at a distance of 120 m the highest value renormalized to 1 </a:t>
            </a:r>
          </a:p>
        </p:txBody>
      </p:sp>
      <p:sp>
        <p:nvSpPr>
          <p:cNvPr id="7" name="CasellaDiTesto 6">
            <a:extLst>
              <a:ext uri="{FF2B5EF4-FFF2-40B4-BE49-F238E27FC236}">
                <a16:creationId xmlns:a16="http://schemas.microsoft.com/office/drawing/2014/main" id="{37308AF1-960E-0620-8988-C922652C5632}"/>
              </a:ext>
            </a:extLst>
          </p:cNvPr>
          <p:cNvSpPr txBox="1"/>
          <p:nvPr/>
        </p:nvSpPr>
        <p:spPr>
          <a:xfrm>
            <a:off x="8144256" y="2918360"/>
            <a:ext cx="655949" cy="369332"/>
          </a:xfrm>
          <a:prstGeom prst="rect">
            <a:avLst/>
          </a:prstGeom>
          <a:noFill/>
        </p:spPr>
        <p:txBody>
          <a:bodyPr wrap="none" rtlCol="0">
            <a:spAutoFit/>
          </a:bodyPr>
          <a:lstStyle/>
          <a:p>
            <a:r>
              <a:rPr lang="it-IT" dirty="0"/>
              <a:t>in air</a:t>
            </a:r>
            <a:endParaRPr lang="en-GB" dirty="0"/>
          </a:p>
        </p:txBody>
      </p:sp>
    </p:spTree>
    <p:extLst>
      <p:ext uri="{BB962C8B-B14F-4D97-AF65-F5344CB8AC3E}">
        <p14:creationId xmlns:p14="http://schemas.microsoft.com/office/powerpoint/2010/main" val="39160000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6100"/>
          </a:xfrm>
        </p:spPr>
        <p:txBody>
          <a:bodyPr/>
          <a:lstStyle/>
          <a:p>
            <a:r>
              <a:rPr lang="en-GB" sz="3200" noProof="0"/>
              <a:t>Measurement of the speed of light in ANTARES- 2</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74</a:t>
            </a:fld>
            <a:endParaRPr lang="en-US"/>
          </a:p>
        </p:txBody>
      </p:sp>
      <p:pic>
        <p:nvPicPr>
          <p:cNvPr id="3" name="Picture 2"/>
          <p:cNvPicPr>
            <a:picLocks noChangeAspect="1"/>
          </p:cNvPicPr>
          <p:nvPr/>
        </p:nvPicPr>
        <p:blipFill>
          <a:blip r:embed="rId2"/>
          <a:stretch>
            <a:fillRect/>
          </a:stretch>
        </p:blipFill>
        <p:spPr>
          <a:xfrm>
            <a:off x="3746500" y="469899"/>
            <a:ext cx="5393200" cy="3157861"/>
          </a:xfrm>
          <a:prstGeom prst="rect">
            <a:avLst/>
          </a:prstGeom>
        </p:spPr>
      </p:pic>
      <p:sp>
        <p:nvSpPr>
          <p:cNvPr id="7" name="Rectangle 6"/>
          <p:cNvSpPr/>
          <p:nvPr/>
        </p:nvSpPr>
        <p:spPr>
          <a:xfrm>
            <a:off x="126000" y="578534"/>
            <a:ext cx="3480800" cy="3046988"/>
          </a:xfrm>
          <a:prstGeom prst="rect">
            <a:avLst/>
          </a:prstGeom>
        </p:spPr>
        <p:txBody>
          <a:bodyPr wrap="square">
            <a:spAutoFit/>
          </a:bodyPr>
          <a:lstStyle/>
          <a:p>
            <a:r>
              <a:rPr lang="en-US" sz="2400" dirty="0"/>
              <a:t>Example of a distribution of arrival times observed at a distance of 100m from an LED. The inset shows a zoom around the signal region. The solid curve corresponds to the fit function:</a:t>
            </a:r>
          </a:p>
        </p:txBody>
      </p:sp>
      <p:pic>
        <p:nvPicPr>
          <p:cNvPr id="8" name="Picture 7"/>
          <p:cNvPicPr>
            <a:picLocks noChangeAspect="1"/>
          </p:cNvPicPr>
          <p:nvPr/>
        </p:nvPicPr>
        <p:blipFill>
          <a:blip r:embed="rId3"/>
          <a:stretch>
            <a:fillRect/>
          </a:stretch>
        </p:blipFill>
        <p:spPr>
          <a:xfrm>
            <a:off x="232899" y="3611240"/>
            <a:ext cx="3615201" cy="630559"/>
          </a:xfrm>
          <a:prstGeom prst="rect">
            <a:avLst/>
          </a:prstGeom>
        </p:spPr>
      </p:pic>
      <p:pic>
        <p:nvPicPr>
          <p:cNvPr id="9" name="Picture 8"/>
          <p:cNvPicPr>
            <a:picLocks noChangeAspect="1"/>
          </p:cNvPicPr>
          <p:nvPr/>
        </p:nvPicPr>
        <p:blipFill>
          <a:blip r:embed="rId4"/>
          <a:stretch>
            <a:fillRect/>
          </a:stretch>
        </p:blipFill>
        <p:spPr>
          <a:xfrm>
            <a:off x="5509720" y="3460749"/>
            <a:ext cx="3604580" cy="3435351"/>
          </a:xfrm>
          <a:prstGeom prst="rect">
            <a:avLst/>
          </a:prstGeom>
        </p:spPr>
      </p:pic>
      <p:sp>
        <p:nvSpPr>
          <p:cNvPr id="10" name="Rectangle 9"/>
          <p:cNvSpPr/>
          <p:nvPr/>
        </p:nvSpPr>
        <p:spPr>
          <a:xfrm>
            <a:off x="232898" y="4241799"/>
            <a:ext cx="4778013" cy="1631216"/>
          </a:xfrm>
          <a:prstGeom prst="rect">
            <a:avLst/>
          </a:prstGeom>
        </p:spPr>
        <p:txBody>
          <a:bodyPr wrap="square">
            <a:spAutoFit/>
          </a:bodyPr>
          <a:lstStyle/>
          <a:p>
            <a:r>
              <a:rPr lang="en-US" sz="2000" dirty="0"/>
              <a:t>So it is possible to measure arrival times as a function of the distance between the optical beacon and the PMT . </a:t>
            </a:r>
          </a:p>
          <a:p>
            <a:r>
              <a:rPr lang="en-US" sz="2000" dirty="0"/>
              <a:t>A linear function has been fitted to the data to extract the group velocity of the light.</a:t>
            </a:r>
          </a:p>
        </p:txBody>
      </p:sp>
      <p:cxnSp>
        <p:nvCxnSpPr>
          <p:cNvPr id="12" name="Straight Arrow Connector 11"/>
          <p:cNvCxnSpPr>
            <a:cxnSpLocks/>
          </p:cNvCxnSpPr>
          <p:nvPr/>
        </p:nvCxnSpPr>
        <p:spPr>
          <a:xfrm>
            <a:off x="3592068" y="5064760"/>
            <a:ext cx="1820116" cy="0"/>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88557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6100"/>
          </a:xfrm>
        </p:spPr>
        <p:txBody>
          <a:bodyPr/>
          <a:lstStyle/>
          <a:p>
            <a:r>
              <a:rPr lang="en-GB" sz="2800" noProof="0"/>
              <a:t>Comparison simulation-experimental result for ANTARES</a:t>
            </a:r>
          </a:p>
        </p:txBody>
      </p:sp>
      <p:sp>
        <p:nvSpPr>
          <p:cNvPr id="4" name="Date Placeholder 3"/>
          <p:cNvSpPr>
            <a:spLocks noGrp="1"/>
          </p:cNvSpPr>
          <p:nvPr>
            <p:ph type="dt" sz="half" idx="10"/>
          </p:nvPr>
        </p:nvSpPr>
        <p:spPr/>
        <p:txBody>
          <a:bodyPr/>
          <a:lstStyle/>
          <a:p>
            <a:r>
              <a:rPr lang="it-IT"/>
              <a:t>Antonio Capone</a:t>
            </a:r>
            <a:endParaRPr lang="en-US"/>
          </a:p>
        </p:txBody>
      </p:sp>
      <p:sp>
        <p:nvSpPr>
          <p:cNvPr id="5" name="Footer Placeholder 4"/>
          <p:cNvSpPr>
            <a:spLocks noGrp="1"/>
          </p:cNvSpPr>
          <p:nvPr>
            <p:ph type="ftr" sz="quarter" idx="11"/>
          </p:nvPr>
        </p:nvSpPr>
        <p:spPr/>
        <p:txBody>
          <a:bodyPr/>
          <a:lstStyle/>
          <a:p>
            <a:r>
              <a:rPr lang="en-US"/>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US" smtClean="0"/>
              <a:t>75</a:t>
            </a:fld>
            <a:endParaRPr lang="en-US"/>
          </a:p>
        </p:txBody>
      </p:sp>
      <p:grpSp>
        <p:nvGrpSpPr>
          <p:cNvPr id="7" name="Group 6"/>
          <p:cNvGrpSpPr/>
          <p:nvPr/>
        </p:nvGrpSpPr>
        <p:grpSpPr>
          <a:xfrm>
            <a:off x="4" y="914400"/>
            <a:ext cx="4622801" cy="4051496"/>
            <a:chOff x="6079001" y="2019300"/>
            <a:chExt cx="2956521" cy="3060000"/>
          </a:xfrm>
        </p:grpSpPr>
        <p:pic>
          <p:nvPicPr>
            <p:cNvPr id="11" name="Picture 10"/>
            <p:cNvPicPr>
              <a:picLocks noChangeAspect="1"/>
            </p:cNvPicPr>
            <p:nvPr/>
          </p:nvPicPr>
          <p:blipFill>
            <a:blip r:embed="rId2"/>
            <a:stretch>
              <a:fillRect/>
            </a:stretch>
          </p:blipFill>
          <p:spPr>
            <a:xfrm>
              <a:off x="6079001" y="2019300"/>
              <a:ext cx="2956521" cy="3060000"/>
            </a:xfrm>
            <a:prstGeom prst="rect">
              <a:avLst/>
            </a:prstGeom>
          </p:spPr>
        </p:pic>
        <p:sp>
          <p:nvSpPr>
            <p:cNvPr id="20" name="TextBox 19"/>
            <p:cNvSpPr txBox="1"/>
            <p:nvPr/>
          </p:nvSpPr>
          <p:spPr>
            <a:xfrm>
              <a:off x="7669495" y="2253088"/>
              <a:ext cx="1072568" cy="232457"/>
            </a:xfrm>
            <a:prstGeom prst="rect">
              <a:avLst/>
            </a:prstGeom>
            <a:solidFill>
              <a:schemeClr val="accent6">
                <a:lumMod val="20000"/>
                <a:lumOff val="80000"/>
              </a:schemeClr>
            </a:solidFill>
          </p:spPr>
          <p:txBody>
            <a:bodyPr wrap="none" rtlCol="0">
              <a:spAutoFit/>
            </a:bodyPr>
            <a:lstStyle/>
            <a:p>
              <a:r>
                <a:rPr lang="en-GB" sz="1400" noProof="0"/>
                <a:t>Propagation velocity</a:t>
              </a:r>
            </a:p>
          </p:txBody>
        </p:sp>
        <p:sp>
          <p:nvSpPr>
            <p:cNvPr id="14" name="Rectangle 13"/>
            <p:cNvSpPr/>
            <p:nvPr/>
          </p:nvSpPr>
          <p:spPr>
            <a:xfrm>
              <a:off x="7708488" y="3180834"/>
              <a:ext cx="1072563" cy="278948"/>
            </a:xfrm>
            <a:prstGeom prst="rect">
              <a:avLst/>
            </a:prstGeom>
          </p:spPr>
          <p:txBody>
            <a:bodyPr wrap="square">
              <a:spAutoFit/>
            </a:bodyPr>
            <a:lstStyle/>
            <a:p>
              <a:r>
                <a:rPr lang="it-IT" dirty="0"/>
                <a:t>Group </a:t>
              </a:r>
              <a:r>
                <a:rPr lang="it-IT" dirty="0" err="1"/>
                <a:t>velocity</a:t>
              </a:r>
              <a:endParaRPr lang="en-US" dirty="0"/>
            </a:p>
          </p:txBody>
        </p:sp>
        <p:sp>
          <p:nvSpPr>
            <p:cNvPr id="21" name="Rectangle 20"/>
            <p:cNvSpPr/>
            <p:nvPr/>
          </p:nvSpPr>
          <p:spPr>
            <a:xfrm>
              <a:off x="6636337" y="2545834"/>
              <a:ext cx="982186" cy="278948"/>
            </a:xfrm>
            <a:prstGeom prst="rect">
              <a:avLst/>
            </a:prstGeom>
          </p:spPr>
          <p:txBody>
            <a:bodyPr wrap="none">
              <a:spAutoFit/>
            </a:bodyPr>
            <a:lstStyle/>
            <a:p>
              <a:r>
                <a:rPr lang="it-IT">
                  <a:solidFill>
                    <a:srgbClr val="FF0000"/>
                  </a:solidFill>
                </a:rPr>
                <a:t>Phase Velocity</a:t>
              </a:r>
              <a:endParaRPr lang="en-US" dirty="0">
                <a:solidFill>
                  <a:srgbClr val="FF0000"/>
                </a:solidFill>
              </a:endParaRPr>
            </a:p>
          </p:txBody>
        </p:sp>
      </p:grpSp>
      <p:pic>
        <p:nvPicPr>
          <p:cNvPr id="8" name="Picture 7"/>
          <p:cNvPicPr>
            <a:picLocks noChangeAspect="1"/>
          </p:cNvPicPr>
          <p:nvPr/>
        </p:nvPicPr>
        <p:blipFill rotWithShape="1">
          <a:blip r:embed="rId3"/>
          <a:srcRect l="1551" r="2284"/>
          <a:stretch/>
        </p:blipFill>
        <p:spPr>
          <a:xfrm>
            <a:off x="4564800" y="775215"/>
            <a:ext cx="4543200" cy="4445231"/>
          </a:xfrm>
          <a:prstGeom prst="rect">
            <a:avLst/>
          </a:prstGeom>
        </p:spPr>
      </p:pic>
      <p:cxnSp>
        <p:nvCxnSpPr>
          <p:cNvPr id="12" name="Straight Connector 11"/>
          <p:cNvCxnSpPr/>
          <p:nvPr/>
        </p:nvCxnSpPr>
        <p:spPr>
          <a:xfrm>
            <a:off x="407682" y="2628900"/>
            <a:ext cx="2188800" cy="0"/>
          </a:xfrm>
          <a:prstGeom prst="line">
            <a:avLst/>
          </a:prstGeom>
          <a:ln w="9525" cmpd="sng">
            <a:solidFill>
              <a:srgbClr val="008000"/>
            </a:solidFill>
            <a:prstDash val="sysDot"/>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16200000">
            <a:off x="1237891" y="3546426"/>
            <a:ext cx="2475218" cy="0"/>
          </a:xfrm>
          <a:prstGeom prst="line">
            <a:avLst/>
          </a:prstGeom>
          <a:ln w="9525" cmpd="sng">
            <a:solidFill>
              <a:srgbClr val="008000"/>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133201" y="6056868"/>
            <a:ext cx="8866800" cy="461665"/>
          </a:xfrm>
          <a:prstGeom prst="rect">
            <a:avLst/>
          </a:prstGeom>
          <a:solidFill>
            <a:schemeClr val="bg1"/>
          </a:solidFill>
        </p:spPr>
        <p:txBody>
          <a:bodyPr wrap="square" rtlCol="0">
            <a:spAutoFit/>
          </a:bodyPr>
          <a:lstStyle/>
          <a:p>
            <a:r>
              <a:rPr lang="en-US" sz="1200" dirty="0">
                <a:solidFill>
                  <a:srgbClr val="000000"/>
                </a:solidFill>
                <a:latin typeface="Lucida Grande"/>
                <a:ea typeface="Lucida Grande"/>
                <a:cs typeface="Lucida Grande"/>
              </a:rPr>
              <a:t>(a) ANTARES, "Measurement of the group velocity of light in sea water at the ANTARES Site", </a:t>
            </a:r>
            <a:r>
              <a:rPr lang="en-US" sz="1200" dirty="0" err="1">
                <a:solidFill>
                  <a:srgbClr val="000000"/>
                </a:solidFill>
                <a:latin typeface="Lucida Grande"/>
                <a:ea typeface="Lucida Grande"/>
                <a:cs typeface="Lucida Grande"/>
              </a:rPr>
              <a:t>Astroparticle</a:t>
            </a:r>
            <a:r>
              <a:rPr lang="en-US" sz="1200" dirty="0">
                <a:solidFill>
                  <a:srgbClr val="000000"/>
                </a:solidFill>
                <a:latin typeface="Lucida Grande"/>
                <a:ea typeface="Lucida Grande"/>
                <a:cs typeface="Lucida Grande"/>
              </a:rPr>
              <a:t> Physics </a:t>
            </a:r>
            <a:r>
              <a:rPr lang="en-US" sz="1200" dirty="0">
                <a:hlinkClick r:id="rId4" tooltip="Go to table of contents for this volume/issue"/>
              </a:rPr>
              <a:t>Volume 35, Issue 9</a:t>
            </a:r>
            <a:r>
              <a:rPr lang="en-US" sz="1200" dirty="0"/>
              <a:t>, April 2012, Pages 552–557</a:t>
            </a:r>
          </a:p>
        </p:txBody>
      </p:sp>
      <p:sp>
        <p:nvSpPr>
          <p:cNvPr id="9" name="Rectangle 14">
            <a:extLst>
              <a:ext uri="{FF2B5EF4-FFF2-40B4-BE49-F238E27FC236}">
                <a16:creationId xmlns:a16="http://schemas.microsoft.com/office/drawing/2014/main" id="{8D6B24ED-1F87-FA42-14AB-C30A699D27AE}"/>
              </a:ext>
            </a:extLst>
          </p:cNvPr>
          <p:cNvSpPr/>
          <p:nvPr/>
        </p:nvSpPr>
        <p:spPr>
          <a:xfrm>
            <a:off x="145394" y="5520446"/>
            <a:ext cx="8796800" cy="369332"/>
          </a:xfrm>
          <a:prstGeom prst="rect">
            <a:avLst/>
          </a:prstGeom>
        </p:spPr>
        <p:txBody>
          <a:bodyPr wrap="square">
            <a:spAutoFit/>
          </a:bodyPr>
          <a:lstStyle/>
          <a:p>
            <a:r>
              <a:rPr lang="en-GB" noProof="0" dirty="0"/>
              <a:t>Values calculated for  T =13.1 </a:t>
            </a:r>
            <a:r>
              <a:rPr lang="en-GB" baseline="30000" noProof="0" dirty="0"/>
              <a:t>0</a:t>
            </a:r>
            <a:r>
              <a:rPr lang="en-GB" noProof="0" dirty="0"/>
              <a:t>C, S=38.44 </a:t>
            </a:r>
            <a:r>
              <a:rPr lang="en-GB" noProof="0" dirty="0" err="1"/>
              <a:t>psu</a:t>
            </a:r>
            <a:r>
              <a:rPr lang="en-GB" noProof="0" dirty="0"/>
              <a:t>, P=221,6 </a:t>
            </a:r>
            <a:r>
              <a:rPr lang="en-GB" noProof="0" dirty="0" err="1"/>
              <a:t>atm</a:t>
            </a:r>
            <a:r>
              <a:rPr lang="en-GB" i="1" noProof="0" dirty="0"/>
              <a:t> </a:t>
            </a:r>
            <a:r>
              <a:rPr lang="en-GB" noProof="0" dirty="0"/>
              <a:t>   typical of the ANTARES site</a:t>
            </a:r>
          </a:p>
        </p:txBody>
      </p:sp>
    </p:spTree>
    <p:extLst>
      <p:ext uri="{BB962C8B-B14F-4D97-AF65-F5344CB8AC3E}">
        <p14:creationId xmlns:p14="http://schemas.microsoft.com/office/powerpoint/2010/main" val="12806988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6100"/>
          </a:xfrm>
        </p:spPr>
        <p:txBody>
          <a:bodyPr/>
          <a:lstStyle/>
          <a:p>
            <a:r>
              <a:rPr lang="en-GB" sz="2800" noProof="0" dirty="0"/>
              <a:t>A check: comparison with BAIKAL data</a:t>
            </a:r>
          </a:p>
        </p:txBody>
      </p:sp>
      <p:sp>
        <p:nvSpPr>
          <p:cNvPr id="4" name="Date Placeholder 3"/>
          <p:cNvSpPr>
            <a:spLocks noGrp="1"/>
          </p:cNvSpPr>
          <p:nvPr>
            <p:ph type="dt" sz="half" idx="10"/>
          </p:nvPr>
        </p:nvSpPr>
        <p:spPr/>
        <p:txBody>
          <a:bodyPr/>
          <a:lstStyle/>
          <a:p>
            <a:r>
              <a:rPr lang="en-GB" noProof="0" dirty="0"/>
              <a:t>Antonio Capone</a:t>
            </a:r>
          </a:p>
        </p:txBody>
      </p:sp>
      <p:sp>
        <p:nvSpPr>
          <p:cNvPr id="5" name="Footer Placeholder 4"/>
          <p:cNvSpPr>
            <a:spLocks noGrp="1"/>
          </p:cNvSpPr>
          <p:nvPr>
            <p:ph type="ftr" sz="quarter" idx="11"/>
          </p:nvPr>
        </p:nvSpPr>
        <p:spPr/>
        <p:txBody>
          <a:bodyPr/>
          <a:lstStyle/>
          <a:p>
            <a:r>
              <a:rPr lang="en-GB" noProof="0" dirty="0"/>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GB" noProof="0" smtClean="0"/>
              <a:t>76</a:t>
            </a:fld>
            <a:endParaRPr lang="en-GB" noProof="0" dirty="0"/>
          </a:p>
        </p:txBody>
      </p:sp>
      <p:sp>
        <p:nvSpPr>
          <p:cNvPr id="9" name="Rectangle 8"/>
          <p:cNvSpPr/>
          <p:nvPr/>
        </p:nvSpPr>
        <p:spPr>
          <a:xfrm>
            <a:off x="341884" y="658644"/>
            <a:ext cx="8522500" cy="3693319"/>
          </a:xfrm>
          <a:prstGeom prst="rect">
            <a:avLst/>
          </a:prstGeom>
        </p:spPr>
        <p:txBody>
          <a:bodyPr wrap="square">
            <a:spAutoFit/>
          </a:bodyPr>
          <a:lstStyle/>
          <a:p>
            <a:r>
              <a:rPr lang="en-GB" noProof="0" dirty="0"/>
              <a:t>Also in the case of BAIKAL the </a:t>
            </a:r>
            <a:r>
              <a:rPr lang="en-GB" b="1" noProof="0" dirty="0">
                <a:solidFill>
                  <a:srgbClr val="C00000"/>
                </a:solidFill>
              </a:rPr>
              <a:t>experimental apparatus is composed of a monochromatic light source (LED) and a photomultiplier placed at a known distance</a:t>
            </a:r>
            <a:r>
              <a:rPr lang="en-GB" noProof="0" dirty="0"/>
              <a:t>. Measuring the </a:t>
            </a:r>
            <a:r>
              <a:rPr lang="en-GB" noProof="0" dirty="0">
                <a:solidFill>
                  <a:srgbClr val="FF0000"/>
                </a:solidFill>
                <a:latin typeface="Symbol" charset="2"/>
                <a:cs typeface="Symbol" charset="2"/>
              </a:rPr>
              <a:t>D</a:t>
            </a:r>
            <a:r>
              <a:rPr lang="en-GB" noProof="0" dirty="0">
                <a:solidFill>
                  <a:srgbClr val="FF0000"/>
                </a:solidFill>
              </a:rPr>
              <a:t>t</a:t>
            </a:r>
            <a:r>
              <a:rPr lang="en-GB" noProof="0" dirty="0"/>
              <a:t> between the times of emission and detection of photons, known the distance </a:t>
            </a:r>
            <a:r>
              <a:rPr lang="en-GB" noProof="0" dirty="0">
                <a:solidFill>
                  <a:srgbClr val="FF0000"/>
                </a:solidFill>
                <a:latin typeface="Symbol" charset="2"/>
                <a:cs typeface="Symbol" charset="2"/>
              </a:rPr>
              <a:t>D</a:t>
            </a:r>
            <a:r>
              <a:rPr lang="en-GB" noProof="0" dirty="0">
                <a:solidFill>
                  <a:srgbClr val="FF0000"/>
                </a:solidFill>
              </a:rPr>
              <a:t>d</a:t>
            </a:r>
            <a:r>
              <a:rPr lang="en-GB" noProof="0" dirty="0"/>
              <a:t> between the LED and the PMT, the transmission rate of the light pulse at the wavelength of the LED ( </a:t>
            </a:r>
            <a:r>
              <a:rPr lang="en-GB" noProof="0" dirty="0">
                <a:solidFill>
                  <a:srgbClr val="FF0000"/>
                </a:solidFill>
              </a:rPr>
              <a:t>v(</a:t>
            </a:r>
            <a:r>
              <a:rPr lang="en-GB" noProof="0" dirty="0">
                <a:solidFill>
                  <a:srgbClr val="FF0000"/>
                </a:solidFill>
                <a:latin typeface="Symbol" charset="2"/>
                <a:cs typeface="Symbol" charset="2"/>
              </a:rPr>
              <a:t>l</a:t>
            </a:r>
            <a:r>
              <a:rPr lang="en-GB" noProof="0" dirty="0">
                <a:solidFill>
                  <a:srgbClr val="FF0000"/>
                </a:solidFill>
              </a:rPr>
              <a:t>)=</a:t>
            </a:r>
            <a:r>
              <a:rPr lang="en-GB" noProof="0" dirty="0">
                <a:solidFill>
                  <a:srgbClr val="FF0000"/>
                </a:solidFill>
                <a:latin typeface="Symbol" charset="2"/>
                <a:cs typeface="Symbol" charset="2"/>
              </a:rPr>
              <a:t>D</a:t>
            </a:r>
            <a:r>
              <a:rPr lang="en-GB" noProof="0" dirty="0">
                <a:solidFill>
                  <a:srgbClr val="FF0000"/>
                </a:solidFill>
              </a:rPr>
              <a:t>t/</a:t>
            </a:r>
            <a:r>
              <a:rPr lang="en-GB" noProof="0" dirty="0">
                <a:solidFill>
                  <a:srgbClr val="FF0000"/>
                </a:solidFill>
                <a:latin typeface="Symbol" charset="2"/>
                <a:cs typeface="Symbol" charset="2"/>
              </a:rPr>
              <a:t>D</a:t>
            </a:r>
            <a:r>
              <a:rPr lang="en-GB" noProof="0" dirty="0">
                <a:solidFill>
                  <a:srgbClr val="FF0000"/>
                </a:solidFill>
              </a:rPr>
              <a:t>d </a:t>
            </a:r>
            <a:r>
              <a:rPr lang="en-GB" noProof="0" dirty="0"/>
              <a:t>). </a:t>
            </a:r>
          </a:p>
          <a:p>
            <a:r>
              <a:rPr lang="en-GB" noProof="0" dirty="0"/>
              <a:t>The comparison between the </a:t>
            </a:r>
            <a:r>
              <a:rPr lang="en-GB" b="1" noProof="0" dirty="0">
                <a:solidFill>
                  <a:srgbClr val="C00000"/>
                </a:solidFill>
              </a:rPr>
              <a:t>Monte-Carlo</a:t>
            </a:r>
            <a:r>
              <a:rPr lang="en-GB" noProof="0" dirty="0"/>
              <a:t> </a:t>
            </a:r>
            <a:r>
              <a:rPr lang="en-GB" dirty="0"/>
              <a:t>results</a:t>
            </a:r>
            <a:r>
              <a:rPr lang="en-GB" noProof="0" dirty="0"/>
              <a:t> and the experimental data is possible only by </a:t>
            </a:r>
            <a:r>
              <a:rPr lang="en-GB" b="1" noProof="0" dirty="0">
                <a:solidFill>
                  <a:srgbClr val="C00000"/>
                </a:solidFill>
              </a:rPr>
              <a:t>fully simulating the experimental situations </a:t>
            </a:r>
            <a:r>
              <a:rPr lang="en-GB" noProof="0" dirty="0"/>
              <a:t>(LEDs, distances, </a:t>
            </a:r>
            <a:r>
              <a:rPr lang="en-GB" noProof="0" dirty="0">
                <a:solidFill>
                  <a:srgbClr val="FF0000"/>
                </a:solidFill>
              </a:rPr>
              <a:t>T=3.4</a:t>
            </a:r>
            <a:r>
              <a:rPr lang="en-GB" baseline="30000" noProof="0" dirty="0">
                <a:solidFill>
                  <a:srgbClr val="FF0000"/>
                </a:solidFill>
              </a:rPr>
              <a:t>0</a:t>
            </a:r>
            <a:r>
              <a:rPr lang="en-GB" noProof="0" dirty="0">
                <a:solidFill>
                  <a:srgbClr val="FF0000"/>
                </a:solidFill>
              </a:rPr>
              <a:t>C, P=110atm , S=0.053 </a:t>
            </a:r>
            <a:r>
              <a:rPr lang="en-GB" noProof="0" dirty="0" err="1">
                <a:solidFill>
                  <a:srgbClr val="FF0000"/>
                </a:solidFill>
              </a:rPr>
              <a:t>psu</a:t>
            </a:r>
            <a:r>
              <a:rPr lang="en-GB" noProof="0" dirty="0"/>
              <a:t>, ...) for three different wavelengths: </a:t>
            </a:r>
            <a:r>
              <a:rPr lang="en-GB" noProof="0" dirty="0">
                <a:solidFill>
                  <a:srgbClr val="FF0000"/>
                </a:solidFill>
                <a:latin typeface="Symbol" charset="2"/>
                <a:cs typeface="Symbol" charset="2"/>
              </a:rPr>
              <a:t>l</a:t>
            </a:r>
            <a:r>
              <a:rPr lang="en-GB" noProof="0" dirty="0">
                <a:solidFill>
                  <a:srgbClr val="FF0000"/>
                </a:solidFill>
              </a:rPr>
              <a:t> = 370, 470 e 520 nm</a:t>
            </a:r>
            <a:r>
              <a:rPr lang="en-GB" noProof="0" dirty="0"/>
              <a:t>.</a:t>
            </a:r>
          </a:p>
          <a:p>
            <a:r>
              <a:rPr lang="en-GB" noProof="0" dirty="0"/>
              <a:t>Measured times </a:t>
            </a:r>
            <a:r>
              <a:rPr lang="en-GB" noProof="0" dirty="0">
                <a:solidFill>
                  <a:srgbClr val="FF0000"/>
                </a:solidFill>
                <a:latin typeface="Symbol" charset="2"/>
                <a:cs typeface="Symbol" charset="2"/>
              </a:rPr>
              <a:t>D</a:t>
            </a:r>
            <a:r>
              <a:rPr lang="en-GB" noProof="0" dirty="0">
                <a:solidFill>
                  <a:srgbClr val="FF0000"/>
                </a:solidFill>
              </a:rPr>
              <a:t>t </a:t>
            </a:r>
            <a:r>
              <a:rPr lang="en-GB" noProof="0" dirty="0"/>
              <a:t> were corrected by evaluating the delay due to electronics and its fluctuations (previously measured in the laboratory). The accuracy in time measurements is better than </a:t>
            </a:r>
            <a:r>
              <a:rPr lang="en-GB" noProof="0" dirty="0">
                <a:solidFill>
                  <a:srgbClr val="FF0000"/>
                </a:solidFill>
              </a:rPr>
              <a:t>±2ns</a:t>
            </a:r>
            <a:r>
              <a:rPr lang="en-GB" noProof="0" dirty="0"/>
              <a:t>. The distance between the source and the optical module is defined with an accuracy of </a:t>
            </a:r>
            <a:r>
              <a:rPr lang="en-GB" noProof="0" dirty="0">
                <a:solidFill>
                  <a:srgbClr val="FF0000"/>
                </a:solidFill>
              </a:rPr>
              <a:t>~10cm</a:t>
            </a:r>
            <a:r>
              <a:rPr lang="en-GB" noProof="0" dirty="0"/>
              <a:t>.</a:t>
            </a:r>
            <a:br>
              <a:rPr lang="en-GB" noProof="0" dirty="0"/>
            </a:br>
            <a:r>
              <a:rPr lang="en-GB" noProof="0" dirty="0"/>
              <a:t>The data were acquired in Lake Baikal: </a:t>
            </a:r>
          </a:p>
        </p:txBody>
      </p:sp>
      <p:pic>
        <p:nvPicPr>
          <p:cNvPr id="10" name="Picture 9"/>
          <p:cNvPicPr>
            <a:picLocks noChangeAspect="1"/>
          </p:cNvPicPr>
          <p:nvPr/>
        </p:nvPicPr>
        <p:blipFill>
          <a:blip r:embed="rId2"/>
          <a:stretch>
            <a:fillRect/>
          </a:stretch>
        </p:blipFill>
        <p:spPr>
          <a:xfrm>
            <a:off x="622298" y="4638556"/>
            <a:ext cx="4064000" cy="1425222"/>
          </a:xfrm>
          <a:prstGeom prst="rect">
            <a:avLst/>
          </a:prstGeom>
        </p:spPr>
      </p:pic>
      <p:sp>
        <p:nvSpPr>
          <p:cNvPr id="13" name="Rectangle 12"/>
          <p:cNvSpPr/>
          <p:nvPr/>
        </p:nvSpPr>
        <p:spPr>
          <a:xfrm>
            <a:off x="1294022" y="6070644"/>
            <a:ext cx="2845551" cy="369332"/>
          </a:xfrm>
          <a:prstGeom prst="rect">
            <a:avLst/>
          </a:prstGeom>
        </p:spPr>
        <p:txBody>
          <a:bodyPr wrap="none">
            <a:spAutoFit/>
          </a:bodyPr>
          <a:lstStyle/>
          <a:p>
            <a:r>
              <a:rPr lang="en-GB" noProof="0" dirty="0"/>
              <a:t>BAIKAL experimental results</a:t>
            </a:r>
          </a:p>
        </p:txBody>
      </p:sp>
      <p:pic>
        <p:nvPicPr>
          <p:cNvPr id="16" name="Picture 15"/>
          <p:cNvPicPr>
            <a:picLocks noChangeAspect="1"/>
          </p:cNvPicPr>
          <p:nvPr/>
        </p:nvPicPr>
        <p:blipFill>
          <a:blip r:embed="rId3"/>
          <a:stretch>
            <a:fillRect/>
          </a:stretch>
        </p:blipFill>
        <p:spPr>
          <a:xfrm>
            <a:off x="4787898" y="4638556"/>
            <a:ext cx="4052102" cy="1425222"/>
          </a:xfrm>
          <a:prstGeom prst="rect">
            <a:avLst/>
          </a:prstGeom>
        </p:spPr>
      </p:pic>
      <p:sp>
        <p:nvSpPr>
          <p:cNvPr id="23" name="Rectangle 22"/>
          <p:cNvSpPr/>
          <p:nvPr/>
        </p:nvSpPr>
        <p:spPr>
          <a:xfrm>
            <a:off x="5168626" y="6070644"/>
            <a:ext cx="2561920" cy="369332"/>
          </a:xfrm>
          <a:prstGeom prst="rect">
            <a:avLst/>
          </a:prstGeom>
        </p:spPr>
        <p:txBody>
          <a:bodyPr wrap="none">
            <a:spAutoFit/>
          </a:bodyPr>
          <a:lstStyle/>
          <a:p>
            <a:r>
              <a:rPr lang="en-GB" noProof="0" dirty="0"/>
              <a:t>BAIKAL simulation results</a:t>
            </a:r>
          </a:p>
        </p:txBody>
      </p:sp>
    </p:spTree>
    <p:extLst>
      <p:ext uri="{BB962C8B-B14F-4D97-AF65-F5344CB8AC3E}">
        <p14:creationId xmlns:p14="http://schemas.microsoft.com/office/powerpoint/2010/main" val="38515439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6100"/>
          </a:xfrm>
        </p:spPr>
        <p:txBody>
          <a:bodyPr/>
          <a:lstStyle/>
          <a:p>
            <a:r>
              <a:rPr lang="en-GB" sz="2800" noProof="0" dirty="0"/>
              <a:t>Photon propagation times in water: dispersive medium</a:t>
            </a:r>
          </a:p>
        </p:txBody>
      </p:sp>
      <p:sp>
        <p:nvSpPr>
          <p:cNvPr id="4" name="Date Placeholder 3"/>
          <p:cNvSpPr>
            <a:spLocks noGrp="1"/>
          </p:cNvSpPr>
          <p:nvPr>
            <p:ph type="dt" sz="half" idx="10"/>
          </p:nvPr>
        </p:nvSpPr>
        <p:spPr/>
        <p:txBody>
          <a:bodyPr/>
          <a:lstStyle/>
          <a:p>
            <a:r>
              <a:rPr lang="en-GB" noProof="0" dirty="0"/>
              <a:t>Antonio Capone</a:t>
            </a:r>
          </a:p>
        </p:txBody>
      </p:sp>
      <p:sp>
        <p:nvSpPr>
          <p:cNvPr id="5" name="Footer Placeholder 4"/>
          <p:cNvSpPr>
            <a:spLocks noGrp="1"/>
          </p:cNvSpPr>
          <p:nvPr>
            <p:ph type="ftr" sz="quarter" idx="11"/>
          </p:nvPr>
        </p:nvSpPr>
        <p:spPr/>
        <p:txBody>
          <a:bodyPr/>
          <a:lstStyle/>
          <a:p>
            <a:r>
              <a:rPr lang="en-GB" noProof="0" dirty="0"/>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GB" noProof="0" smtClean="0"/>
              <a:t>77</a:t>
            </a:fld>
            <a:endParaRPr lang="en-GB" noProof="0" dirty="0"/>
          </a:p>
        </p:txBody>
      </p:sp>
      <p:sp>
        <p:nvSpPr>
          <p:cNvPr id="3" name="Rectangle 2"/>
          <p:cNvSpPr/>
          <p:nvPr/>
        </p:nvSpPr>
        <p:spPr>
          <a:xfrm>
            <a:off x="0" y="513381"/>
            <a:ext cx="9000000" cy="2862322"/>
          </a:xfrm>
          <a:prstGeom prst="rect">
            <a:avLst/>
          </a:prstGeom>
        </p:spPr>
        <p:txBody>
          <a:bodyPr wrap="square">
            <a:spAutoFit/>
          </a:bodyPr>
          <a:lstStyle/>
          <a:p>
            <a:pPr marL="285750" indent="-285750">
              <a:buFont typeface="Arial"/>
              <a:buChar char="•"/>
            </a:pPr>
            <a:r>
              <a:rPr lang="en-GB" sz="2000" noProof="0" dirty="0"/>
              <a:t>In a Cherenkov neutrino Telescope, in addition to information on the amount of photons transmitted (absorption, scattering, attenuation) we need to </a:t>
            </a:r>
            <a:r>
              <a:rPr lang="en-GB" sz="2000" b="1" noProof="0" dirty="0">
                <a:solidFill>
                  <a:srgbClr val="C00000"/>
                </a:solidFill>
              </a:rPr>
              <a:t>know how the transparent medium affects the propagation times </a:t>
            </a:r>
            <a:r>
              <a:rPr lang="en-GB" sz="2000" noProof="0" dirty="0"/>
              <a:t>and </a:t>
            </a:r>
            <a:r>
              <a:rPr lang="en-GB" sz="2000" b="1" noProof="0" dirty="0">
                <a:solidFill>
                  <a:srgbClr val="C00000"/>
                </a:solidFill>
              </a:rPr>
              <a:t>in particular what is the temporal dispersion of photons coming from the same point of the submarine site</a:t>
            </a:r>
            <a:r>
              <a:rPr lang="en-GB" sz="2000" noProof="0" dirty="0"/>
              <a:t>.</a:t>
            </a:r>
          </a:p>
          <a:p>
            <a:pPr marL="285750" indent="-285750">
              <a:buFont typeface="Arial"/>
              <a:buChar char="•"/>
            </a:pPr>
            <a:r>
              <a:rPr lang="en-GB" sz="2000" b="1" noProof="0" dirty="0">
                <a:solidFill>
                  <a:srgbClr val="C00000"/>
                </a:solidFill>
              </a:rPr>
              <a:t>Photons, of different </a:t>
            </a:r>
            <a:r>
              <a:rPr lang="en-GB" sz="2000" b="1" noProof="0" dirty="0">
                <a:solidFill>
                  <a:srgbClr val="C00000"/>
                </a:solidFill>
                <a:latin typeface="Symbol" charset="2"/>
                <a:cs typeface="Symbol" charset="2"/>
              </a:rPr>
              <a:t>l</a:t>
            </a:r>
            <a:r>
              <a:rPr lang="en-GB" sz="2000" b="1" noProof="0" dirty="0">
                <a:solidFill>
                  <a:srgbClr val="C00000"/>
                </a:solidFill>
              </a:rPr>
              <a:t>, originating at a given point in the muon's trajectory, they do not arrive at the same instant having different speeds.</a:t>
            </a:r>
            <a:r>
              <a:rPr lang="en-GB" sz="2000" noProof="0" dirty="0"/>
              <a:t> </a:t>
            </a:r>
            <a:endParaRPr lang="en-GB" sz="2000" dirty="0"/>
          </a:p>
          <a:p>
            <a:pPr marL="285750" indent="-285750">
              <a:buFont typeface="Arial"/>
              <a:buChar char="•"/>
            </a:pPr>
            <a:r>
              <a:rPr lang="en-GB" sz="2000" dirty="0"/>
              <a:t>The</a:t>
            </a:r>
            <a:r>
              <a:rPr lang="en-GB" sz="2000" b="1" noProof="0" dirty="0">
                <a:solidFill>
                  <a:srgbClr val="C00000"/>
                </a:solidFill>
              </a:rPr>
              <a:t> temporal dispersion of the photons </a:t>
            </a:r>
            <a:r>
              <a:rPr lang="en-GB" sz="2000" noProof="0" dirty="0"/>
              <a:t>detected by the PMTs </a:t>
            </a:r>
            <a:r>
              <a:rPr lang="en-GB" sz="2000" b="1" noProof="0" dirty="0">
                <a:solidFill>
                  <a:srgbClr val="C00000"/>
                </a:solidFill>
              </a:rPr>
              <a:t>is obviously a function of </a:t>
            </a:r>
            <a:r>
              <a:rPr lang="en-GB" sz="2000" b="1" dirty="0">
                <a:solidFill>
                  <a:srgbClr val="C00000"/>
                </a:solidFill>
              </a:rPr>
              <a:t>absorption, scattering, attenuation</a:t>
            </a:r>
            <a:r>
              <a:rPr lang="en-GB" sz="2000" b="1" noProof="0" dirty="0">
                <a:solidFill>
                  <a:srgbClr val="C00000"/>
                </a:solidFill>
              </a:rPr>
              <a:t>.</a:t>
            </a:r>
          </a:p>
        </p:txBody>
      </p:sp>
      <p:pic>
        <p:nvPicPr>
          <p:cNvPr id="12" name="Picture 11"/>
          <p:cNvPicPr>
            <a:picLocks noChangeAspect="1"/>
          </p:cNvPicPr>
          <p:nvPr/>
        </p:nvPicPr>
        <p:blipFill>
          <a:blip r:embed="rId2"/>
          <a:stretch>
            <a:fillRect/>
          </a:stretch>
        </p:blipFill>
        <p:spPr>
          <a:xfrm>
            <a:off x="993244" y="3734816"/>
            <a:ext cx="2473979" cy="2558200"/>
          </a:xfrm>
          <a:prstGeom prst="rect">
            <a:avLst/>
          </a:prstGeom>
        </p:spPr>
      </p:pic>
      <p:pic>
        <p:nvPicPr>
          <p:cNvPr id="7" name="Picture 6"/>
          <p:cNvPicPr>
            <a:picLocks noChangeAspect="1"/>
          </p:cNvPicPr>
          <p:nvPr/>
        </p:nvPicPr>
        <p:blipFill>
          <a:blip r:embed="rId3"/>
          <a:stretch>
            <a:fillRect/>
          </a:stretch>
        </p:blipFill>
        <p:spPr>
          <a:xfrm>
            <a:off x="3365623" y="3813692"/>
            <a:ext cx="2447421" cy="2403123"/>
          </a:xfrm>
          <a:prstGeom prst="rect">
            <a:avLst/>
          </a:prstGeom>
        </p:spPr>
      </p:pic>
      <p:pic>
        <p:nvPicPr>
          <p:cNvPr id="8" name="Picture 7"/>
          <p:cNvPicPr>
            <a:picLocks noChangeAspect="1"/>
          </p:cNvPicPr>
          <p:nvPr/>
        </p:nvPicPr>
        <p:blipFill>
          <a:blip r:embed="rId4"/>
          <a:stretch>
            <a:fillRect/>
          </a:stretch>
        </p:blipFill>
        <p:spPr>
          <a:xfrm>
            <a:off x="5773044" y="3835785"/>
            <a:ext cx="2338700" cy="2381029"/>
          </a:xfrm>
          <a:prstGeom prst="rect">
            <a:avLst/>
          </a:prstGeom>
        </p:spPr>
      </p:pic>
    </p:spTree>
    <p:extLst>
      <p:ext uri="{BB962C8B-B14F-4D97-AF65-F5344CB8AC3E}">
        <p14:creationId xmlns:p14="http://schemas.microsoft.com/office/powerpoint/2010/main" val="12741686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6100"/>
          </a:xfrm>
        </p:spPr>
        <p:txBody>
          <a:bodyPr/>
          <a:lstStyle/>
          <a:p>
            <a:r>
              <a:rPr lang="en-GB" sz="2800" noProof="0" dirty="0"/>
              <a:t>Photon propagation times in water: dispersive medium</a:t>
            </a:r>
          </a:p>
        </p:txBody>
      </p:sp>
      <p:sp>
        <p:nvSpPr>
          <p:cNvPr id="4" name="Date Placeholder 3"/>
          <p:cNvSpPr>
            <a:spLocks noGrp="1"/>
          </p:cNvSpPr>
          <p:nvPr>
            <p:ph type="dt" sz="half" idx="10"/>
          </p:nvPr>
        </p:nvSpPr>
        <p:spPr/>
        <p:txBody>
          <a:bodyPr/>
          <a:lstStyle/>
          <a:p>
            <a:r>
              <a:rPr lang="en-GB" noProof="0" dirty="0"/>
              <a:t>Antonio Capone</a:t>
            </a:r>
          </a:p>
        </p:txBody>
      </p:sp>
      <p:sp>
        <p:nvSpPr>
          <p:cNvPr id="5" name="Footer Placeholder 4"/>
          <p:cNvSpPr>
            <a:spLocks noGrp="1"/>
          </p:cNvSpPr>
          <p:nvPr>
            <p:ph type="ftr" sz="quarter" idx="11"/>
          </p:nvPr>
        </p:nvSpPr>
        <p:spPr/>
        <p:txBody>
          <a:bodyPr/>
          <a:lstStyle/>
          <a:p>
            <a:r>
              <a:rPr lang="en-GB" noProof="0" dirty="0"/>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GB" noProof="0" smtClean="0"/>
              <a:t>78</a:t>
            </a:fld>
            <a:endParaRPr lang="en-GB" noProof="0" dirty="0"/>
          </a:p>
        </p:txBody>
      </p:sp>
      <p:sp>
        <p:nvSpPr>
          <p:cNvPr id="3" name="Rectangle 2"/>
          <p:cNvSpPr/>
          <p:nvPr/>
        </p:nvSpPr>
        <p:spPr>
          <a:xfrm>
            <a:off x="3375680" y="531318"/>
            <a:ext cx="1780520" cy="707886"/>
          </a:xfrm>
          <a:prstGeom prst="rect">
            <a:avLst/>
          </a:prstGeom>
          <a:solidFill>
            <a:srgbClr val="FFFF00"/>
          </a:solidFill>
        </p:spPr>
        <p:txBody>
          <a:bodyPr wrap="square">
            <a:spAutoFit/>
          </a:bodyPr>
          <a:lstStyle/>
          <a:p>
            <a:pPr algn="ctr"/>
            <a:r>
              <a:rPr lang="en-GB" sz="2000" noProof="0" dirty="0"/>
              <a:t>Simulation Ingredients:</a:t>
            </a:r>
          </a:p>
        </p:txBody>
      </p:sp>
      <p:pic>
        <p:nvPicPr>
          <p:cNvPr id="12" name="Picture 11"/>
          <p:cNvPicPr>
            <a:picLocks noChangeAspect="1"/>
          </p:cNvPicPr>
          <p:nvPr/>
        </p:nvPicPr>
        <p:blipFill>
          <a:blip r:embed="rId2"/>
          <a:stretch>
            <a:fillRect/>
          </a:stretch>
        </p:blipFill>
        <p:spPr>
          <a:xfrm>
            <a:off x="121994" y="705872"/>
            <a:ext cx="3001858" cy="3104049"/>
          </a:xfrm>
          <a:prstGeom prst="rect">
            <a:avLst/>
          </a:prstGeom>
        </p:spPr>
      </p:pic>
      <p:pic>
        <p:nvPicPr>
          <p:cNvPr id="7" name="Picture 6"/>
          <p:cNvPicPr>
            <a:picLocks noChangeAspect="1"/>
          </p:cNvPicPr>
          <p:nvPr/>
        </p:nvPicPr>
        <p:blipFill>
          <a:blip r:embed="rId3"/>
          <a:stretch>
            <a:fillRect/>
          </a:stretch>
        </p:blipFill>
        <p:spPr>
          <a:xfrm>
            <a:off x="133200" y="3609476"/>
            <a:ext cx="2990652" cy="2936522"/>
          </a:xfrm>
          <a:prstGeom prst="rect">
            <a:avLst/>
          </a:prstGeom>
        </p:spPr>
      </p:pic>
      <p:pic>
        <p:nvPicPr>
          <p:cNvPr id="8" name="Picture 7"/>
          <p:cNvPicPr>
            <a:picLocks noChangeAspect="1"/>
          </p:cNvPicPr>
          <p:nvPr/>
        </p:nvPicPr>
        <p:blipFill>
          <a:blip r:embed="rId4"/>
          <a:stretch>
            <a:fillRect/>
          </a:stretch>
        </p:blipFill>
        <p:spPr>
          <a:xfrm>
            <a:off x="5484500" y="3609476"/>
            <a:ext cx="2961000" cy="3014592"/>
          </a:xfrm>
          <a:prstGeom prst="rect">
            <a:avLst/>
          </a:prstGeom>
        </p:spPr>
      </p:pic>
      <p:pic>
        <p:nvPicPr>
          <p:cNvPr id="9" name="Picture 8"/>
          <p:cNvPicPr>
            <a:picLocks noChangeAspect="1"/>
          </p:cNvPicPr>
          <p:nvPr/>
        </p:nvPicPr>
        <p:blipFill>
          <a:blip r:embed="rId5"/>
          <a:stretch>
            <a:fillRect/>
          </a:stretch>
        </p:blipFill>
        <p:spPr>
          <a:xfrm>
            <a:off x="5359400" y="705872"/>
            <a:ext cx="2829469" cy="2903604"/>
          </a:xfrm>
          <a:prstGeom prst="rect">
            <a:avLst/>
          </a:prstGeom>
        </p:spPr>
      </p:pic>
      <p:sp>
        <p:nvSpPr>
          <p:cNvPr id="11" name="Rectangle 10"/>
          <p:cNvSpPr/>
          <p:nvPr/>
        </p:nvSpPr>
        <p:spPr>
          <a:xfrm>
            <a:off x="3123852" y="2794258"/>
            <a:ext cx="2235548" cy="2246769"/>
          </a:xfrm>
          <a:prstGeom prst="rect">
            <a:avLst/>
          </a:prstGeom>
          <a:solidFill>
            <a:srgbClr val="FFFF00"/>
          </a:solidFill>
        </p:spPr>
        <p:txBody>
          <a:bodyPr wrap="square">
            <a:spAutoFit/>
          </a:bodyPr>
          <a:lstStyle/>
          <a:p>
            <a:pPr marL="342900" indent="-342900">
              <a:buFont typeface="Arial"/>
              <a:buChar char="•"/>
            </a:pPr>
            <a:r>
              <a:rPr lang="en-GB" sz="2000" noProof="0" dirty="0"/>
              <a:t>Cherenkov light </a:t>
            </a:r>
          </a:p>
          <a:p>
            <a:pPr marL="342900" indent="-342900">
              <a:buFont typeface="Arial"/>
              <a:buChar char="•"/>
            </a:pPr>
            <a:r>
              <a:rPr lang="en-GB" sz="2000" noProof="0" dirty="0"/>
              <a:t>PMT Q.E.</a:t>
            </a:r>
          </a:p>
          <a:p>
            <a:pPr marL="342900" indent="-342900">
              <a:buFont typeface="Arial"/>
              <a:buChar char="•"/>
            </a:pPr>
            <a:r>
              <a:rPr lang="en-GB" sz="2000" noProof="0" dirty="0"/>
              <a:t>L</a:t>
            </a:r>
            <a:r>
              <a:rPr lang="en-GB" sz="2000" baseline="-25000" noProof="0" dirty="0"/>
              <a:t>a</a:t>
            </a:r>
            <a:r>
              <a:rPr lang="en-GB" sz="2000" noProof="0" dirty="0"/>
              <a:t>(</a:t>
            </a:r>
            <a:r>
              <a:rPr lang="en-GB" sz="2000" noProof="0" dirty="0">
                <a:latin typeface="Symbol" charset="2"/>
                <a:cs typeface="Symbol" charset="2"/>
              </a:rPr>
              <a:t>l</a:t>
            </a:r>
            <a:r>
              <a:rPr lang="en-GB" sz="2000" noProof="0" dirty="0"/>
              <a:t>)</a:t>
            </a:r>
          </a:p>
          <a:p>
            <a:pPr marL="342900" indent="-342900">
              <a:buFont typeface="Arial"/>
              <a:buChar char="•"/>
            </a:pPr>
            <a:r>
              <a:rPr lang="en-GB" sz="2000" noProof="0" dirty="0"/>
              <a:t>L</a:t>
            </a:r>
            <a:r>
              <a:rPr lang="en-GB" sz="2000" baseline="-25000" noProof="0" dirty="0"/>
              <a:t>c</a:t>
            </a:r>
            <a:r>
              <a:rPr lang="en-GB" sz="2000" noProof="0" dirty="0"/>
              <a:t>(</a:t>
            </a:r>
            <a:r>
              <a:rPr lang="en-GB" sz="2000" noProof="0" dirty="0">
                <a:latin typeface="Symbol" charset="2"/>
                <a:cs typeface="Symbol" charset="2"/>
              </a:rPr>
              <a:t>l</a:t>
            </a:r>
            <a:r>
              <a:rPr lang="en-GB" sz="2000" noProof="0" dirty="0"/>
              <a:t>)</a:t>
            </a:r>
          </a:p>
          <a:p>
            <a:pPr marL="342900" indent="-342900">
              <a:buFont typeface="Arial"/>
              <a:buChar char="•"/>
            </a:pPr>
            <a:r>
              <a:rPr lang="en-GB" sz="2000" noProof="0" dirty="0"/>
              <a:t>P, S, T for the estimation of n(</a:t>
            </a:r>
            <a:r>
              <a:rPr lang="en-GB" sz="2000" noProof="0" dirty="0">
                <a:latin typeface="Symbol" charset="2"/>
                <a:cs typeface="Symbol" charset="2"/>
              </a:rPr>
              <a:t>l</a:t>
            </a:r>
            <a:r>
              <a:rPr lang="en-GB" sz="2000" noProof="0" dirty="0"/>
              <a:t>) and v(</a:t>
            </a:r>
            <a:r>
              <a:rPr lang="en-GB" sz="2000" noProof="0" dirty="0">
                <a:latin typeface="Symbol" charset="2"/>
                <a:cs typeface="Symbol" charset="2"/>
              </a:rPr>
              <a:t>l</a:t>
            </a:r>
            <a:r>
              <a:rPr lang="en-GB" sz="2000" noProof="0" dirty="0"/>
              <a:t>)</a:t>
            </a:r>
          </a:p>
        </p:txBody>
      </p:sp>
      <p:cxnSp>
        <p:nvCxnSpPr>
          <p:cNvPr id="13" name="Straight Arrow Connector 12"/>
          <p:cNvCxnSpPr/>
          <p:nvPr/>
        </p:nvCxnSpPr>
        <p:spPr>
          <a:xfrm flipH="1" flipV="1">
            <a:off x="2197100" y="2273300"/>
            <a:ext cx="1282700" cy="711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5156200" y="2628900"/>
            <a:ext cx="1333500" cy="711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a:off x="2552700" y="3609476"/>
            <a:ext cx="927100" cy="16483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4121150" y="3924300"/>
            <a:ext cx="1962150" cy="660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10547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46100"/>
          </a:xfrm>
        </p:spPr>
        <p:txBody>
          <a:bodyPr/>
          <a:lstStyle/>
          <a:p>
            <a:r>
              <a:rPr lang="en-GB" sz="2800" noProof="0" dirty="0"/>
              <a:t>Photon propagation times in water: dispersive medium</a:t>
            </a:r>
          </a:p>
        </p:txBody>
      </p:sp>
      <p:sp>
        <p:nvSpPr>
          <p:cNvPr id="4" name="Date Placeholder 3"/>
          <p:cNvSpPr>
            <a:spLocks noGrp="1"/>
          </p:cNvSpPr>
          <p:nvPr>
            <p:ph type="dt" sz="half" idx="10"/>
          </p:nvPr>
        </p:nvSpPr>
        <p:spPr/>
        <p:txBody>
          <a:bodyPr/>
          <a:lstStyle/>
          <a:p>
            <a:r>
              <a:rPr lang="en-GB" noProof="0" dirty="0"/>
              <a:t>Antonio Capone</a:t>
            </a:r>
          </a:p>
        </p:txBody>
      </p:sp>
      <p:sp>
        <p:nvSpPr>
          <p:cNvPr id="5" name="Footer Placeholder 4"/>
          <p:cNvSpPr>
            <a:spLocks noGrp="1"/>
          </p:cNvSpPr>
          <p:nvPr>
            <p:ph type="ftr" sz="quarter" idx="11"/>
          </p:nvPr>
        </p:nvSpPr>
        <p:spPr/>
        <p:txBody>
          <a:bodyPr/>
          <a:lstStyle/>
          <a:p>
            <a:r>
              <a:rPr lang="en-GB" noProof="0" dirty="0"/>
              <a:t>CENA-2026, 1st China-Europe Neutrino Astronomy summer school - Chengdu 14-23/09/2026</a:t>
            </a:r>
          </a:p>
        </p:txBody>
      </p:sp>
      <p:sp>
        <p:nvSpPr>
          <p:cNvPr id="6" name="Slide Number Placeholder 5"/>
          <p:cNvSpPr>
            <a:spLocks noGrp="1"/>
          </p:cNvSpPr>
          <p:nvPr>
            <p:ph type="sldNum" sz="quarter" idx="12"/>
          </p:nvPr>
        </p:nvSpPr>
        <p:spPr/>
        <p:txBody>
          <a:bodyPr/>
          <a:lstStyle/>
          <a:p>
            <a:fld id="{C3647C0D-D355-C242-A9DD-A742385130A6}" type="slidenum">
              <a:rPr lang="en-GB" noProof="0" smtClean="0"/>
              <a:t>79</a:t>
            </a:fld>
            <a:endParaRPr lang="en-GB" noProof="0" dirty="0"/>
          </a:p>
        </p:txBody>
      </p:sp>
      <p:sp>
        <p:nvSpPr>
          <p:cNvPr id="10" name="Rectangle 9"/>
          <p:cNvSpPr/>
          <p:nvPr/>
        </p:nvSpPr>
        <p:spPr>
          <a:xfrm>
            <a:off x="196700" y="498902"/>
            <a:ext cx="8731400" cy="1200329"/>
          </a:xfrm>
          <a:prstGeom prst="rect">
            <a:avLst/>
          </a:prstGeom>
        </p:spPr>
        <p:txBody>
          <a:bodyPr wrap="square">
            <a:spAutoFit/>
          </a:bodyPr>
          <a:lstStyle/>
          <a:p>
            <a:r>
              <a:rPr lang="en-GB" noProof="0" dirty="0"/>
              <a:t>A complete simulation of the generation of Cherenkov light and its propagation in the medium allows us to estimate the intrinsic temporal dispersion of the radiation detected by the single PMTs at various distances from the point of generation and how the various effects related to the propagation and detection of photons contribute to this dispersion.</a:t>
            </a:r>
          </a:p>
        </p:txBody>
      </p:sp>
      <p:pic>
        <p:nvPicPr>
          <p:cNvPr id="15" name="Picture 14"/>
          <p:cNvPicPr>
            <a:picLocks noChangeAspect="1"/>
          </p:cNvPicPr>
          <p:nvPr/>
        </p:nvPicPr>
        <p:blipFill>
          <a:blip r:embed="rId2"/>
          <a:stretch>
            <a:fillRect/>
          </a:stretch>
        </p:blipFill>
        <p:spPr>
          <a:xfrm>
            <a:off x="354000" y="1648431"/>
            <a:ext cx="2692400" cy="1684182"/>
          </a:xfrm>
          <a:prstGeom prst="rect">
            <a:avLst/>
          </a:prstGeom>
        </p:spPr>
      </p:pic>
      <p:graphicFrame>
        <p:nvGraphicFramePr>
          <p:cNvPr id="17" name="Object 16"/>
          <p:cNvGraphicFramePr>
            <a:graphicFrameLocks noChangeAspect="1"/>
          </p:cNvGraphicFramePr>
          <p:nvPr>
            <p:extLst>
              <p:ext uri="{D42A27DB-BD31-4B8C-83A1-F6EECF244321}">
                <p14:modId xmlns:p14="http://schemas.microsoft.com/office/powerpoint/2010/main" val="4267175779"/>
              </p:ext>
            </p:extLst>
          </p:nvPr>
        </p:nvGraphicFramePr>
        <p:xfrm>
          <a:off x="4105350" y="1636962"/>
          <a:ext cx="4191000" cy="661737"/>
        </p:xfrm>
        <a:graphic>
          <a:graphicData uri="http://schemas.openxmlformats.org/presentationml/2006/ole">
            <mc:AlternateContent xmlns:mc="http://schemas.openxmlformats.org/markup-compatibility/2006">
              <mc:Choice xmlns:v="urn:schemas-microsoft-com:vml" Requires="v">
                <p:oleObj name="Equation" r:id="rId3" imgW="2895600" imgH="457200" progId="Equation.3">
                  <p:embed/>
                </p:oleObj>
              </mc:Choice>
              <mc:Fallback>
                <p:oleObj name="Equation" r:id="rId3" imgW="2895600" imgH="457200" progId="Equation.3">
                  <p:embed/>
                  <p:pic>
                    <p:nvPicPr>
                      <p:cNvPr id="0" name=""/>
                      <p:cNvPicPr/>
                      <p:nvPr/>
                    </p:nvPicPr>
                    <p:blipFill>
                      <a:blip r:embed="rId4"/>
                      <a:stretch>
                        <a:fillRect/>
                      </a:stretch>
                    </p:blipFill>
                    <p:spPr>
                      <a:xfrm>
                        <a:off x="4105350" y="1636962"/>
                        <a:ext cx="4191000" cy="661737"/>
                      </a:xfrm>
                      <a:prstGeom prst="rect">
                        <a:avLst/>
                      </a:prstGeom>
                    </p:spPr>
                  </p:pic>
                </p:oleObj>
              </mc:Fallback>
            </mc:AlternateContent>
          </a:graphicData>
        </a:graphic>
      </p:graphicFrame>
      <p:pic>
        <p:nvPicPr>
          <p:cNvPr id="18" name="Picture 17"/>
          <p:cNvPicPr>
            <a:picLocks noChangeAspect="1"/>
          </p:cNvPicPr>
          <p:nvPr/>
        </p:nvPicPr>
        <p:blipFill>
          <a:blip r:embed="rId5"/>
          <a:stretch>
            <a:fillRect/>
          </a:stretch>
        </p:blipFill>
        <p:spPr>
          <a:xfrm>
            <a:off x="145900" y="3235930"/>
            <a:ext cx="3003700" cy="3220313"/>
          </a:xfrm>
          <a:prstGeom prst="rect">
            <a:avLst/>
          </a:prstGeom>
        </p:spPr>
      </p:pic>
      <p:sp>
        <p:nvSpPr>
          <p:cNvPr id="20" name="TextBox 19"/>
          <p:cNvSpPr txBox="1"/>
          <p:nvPr/>
        </p:nvSpPr>
        <p:spPr>
          <a:xfrm>
            <a:off x="1104900" y="4673600"/>
            <a:ext cx="1526079" cy="1200329"/>
          </a:xfrm>
          <a:prstGeom prst="rect">
            <a:avLst/>
          </a:prstGeom>
          <a:noFill/>
        </p:spPr>
        <p:txBody>
          <a:bodyPr wrap="none" rtlCol="0">
            <a:spAutoFit/>
          </a:bodyPr>
          <a:lstStyle/>
          <a:p>
            <a:r>
              <a:rPr lang="en-GB" noProof="0" dirty="0">
                <a:latin typeface="Symbol" charset="2"/>
                <a:cs typeface="Symbol" charset="2"/>
              </a:rPr>
              <a:t>q</a:t>
            </a:r>
            <a:r>
              <a:rPr lang="en-GB" baseline="-25000" noProof="0" dirty="0"/>
              <a:t>c</a:t>
            </a:r>
            <a:r>
              <a:rPr lang="en-GB" noProof="0" dirty="0"/>
              <a:t> per </a:t>
            </a:r>
            <a:r>
              <a:rPr lang="en-GB" noProof="0" dirty="0" err="1"/>
              <a:t>sito</a:t>
            </a:r>
            <a:r>
              <a:rPr lang="en-GB" noProof="0" dirty="0"/>
              <a:t> con</a:t>
            </a:r>
          </a:p>
          <a:p>
            <a:r>
              <a:rPr lang="en-GB" noProof="0" dirty="0"/>
              <a:t>T=13.1 </a:t>
            </a:r>
            <a:r>
              <a:rPr lang="en-GB" baseline="30000" noProof="0" dirty="0"/>
              <a:t>0</a:t>
            </a:r>
            <a:r>
              <a:rPr lang="en-GB" noProof="0" dirty="0"/>
              <a:t>C</a:t>
            </a:r>
          </a:p>
          <a:p>
            <a:r>
              <a:rPr lang="en-GB" noProof="0" dirty="0"/>
              <a:t>P=221.6 </a:t>
            </a:r>
            <a:r>
              <a:rPr lang="en-GB" noProof="0" dirty="0" err="1"/>
              <a:t>atm</a:t>
            </a:r>
            <a:endParaRPr lang="en-GB" noProof="0" dirty="0"/>
          </a:p>
          <a:p>
            <a:r>
              <a:rPr lang="en-GB" noProof="0" dirty="0"/>
              <a:t>S=38.44 </a:t>
            </a:r>
            <a:r>
              <a:rPr lang="en-GB" noProof="0" dirty="0" err="1"/>
              <a:t>psu</a:t>
            </a:r>
            <a:endParaRPr lang="en-GB" noProof="0" dirty="0"/>
          </a:p>
        </p:txBody>
      </p:sp>
      <p:pic>
        <p:nvPicPr>
          <p:cNvPr id="21" name="Picture 20"/>
          <p:cNvPicPr>
            <a:picLocks noChangeAspect="1"/>
          </p:cNvPicPr>
          <p:nvPr/>
        </p:nvPicPr>
        <p:blipFill>
          <a:blip r:embed="rId6"/>
          <a:stretch>
            <a:fillRect/>
          </a:stretch>
        </p:blipFill>
        <p:spPr>
          <a:xfrm>
            <a:off x="4556194" y="2298699"/>
            <a:ext cx="3646554" cy="3352800"/>
          </a:xfrm>
          <a:prstGeom prst="rect">
            <a:avLst/>
          </a:prstGeom>
        </p:spPr>
      </p:pic>
      <p:sp>
        <p:nvSpPr>
          <p:cNvPr id="22" name="Rectangle 21"/>
          <p:cNvSpPr/>
          <p:nvPr/>
        </p:nvSpPr>
        <p:spPr>
          <a:xfrm>
            <a:off x="3226880" y="5622234"/>
            <a:ext cx="5773120" cy="830997"/>
          </a:xfrm>
          <a:prstGeom prst="rect">
            <a:avLst/>
          </a:prstGeom>
        </p:spPr>
        <p:txBody>
          <a:bodyPr wrap="square">
            <a:spAutoFit/>
          </a:bodyPr>
          <a:lstStyle/>
          <a:p>
            <a:r>
              <a:rPr lang="en-GB" sz="1600" noProof="0" dirty="0"/>
              <a:t>Config. 1: only intrinsic fluctuation caused by </a:t>
            </a:r>
            <a:r>
              <a:rPr lang="en-GB" sz="1600" noProof="0" dirty="0" err="1"/>
              <a:t>v</a:t>
            </a:r>
            <a:r>
              <a:rPr lang="en-GB" sz="1600" baseline="-25000" noProof="0" dirty="0" err="1"/>
              <a:t>gr</a:t>
            </a:r>
            <a:r>
              <a:rPr lang="en-GB" sz="1600" noProof="0" dirty="0"/>
              <a:t>(</a:t>
            </a:r>
            <a:r>
              <a:rPr lang="en-GB" sz="1600" noProof="0" dirty="0">
                <a:latin typeface="Symbol" charset="2"/>
                <a:cs typeface="Symbol" charset="2"/>
              </a:rPr>
              <a:t>l</a:t>
            </a:r>
            <a:r>
              <a:rPr lang="en-GB" sz="1600" noProof="0" dirty="0"/>
              <a:t>)</a:t>
            </a:r>
          </a:p>
          <a:p>
            <a:r>
              <a:rPr lang="en-GB" sz="1600" noProof="0" dirty="0"/>
              <a:t>Config. 2: Propagation in water also simulated  (</a:t>
            </a:r>
            <a:r>
              <a:rPr lang="en-GB" sz="1600" noProof="0" dirty="0">
                <a:latin typeface="Symbol" charset="2"/>
                <a:cs typeface="Symbol" charset="2"/>
              </a:rPr>
              <a:t>l</a:t>
            </a:r>
            <a:r>
              <a:rPr lang="en-GB" sz="1600" noProof="0" dirty="0"/>
              <a:t>), c(</a:t>
            </a:r>
            <a:r>
              <a:rPr lang="en-GB" sz="1600" noProof="0" dirty="0">
                <a:latin typeface="Symbol" charset="2"/>
                <a:cs typeface="Symbol" charset="2"/>
              </a:rPr>
              <a:t>l</a:t>
            </a:r>
            <a:r>
              <a:rPr lang="en-GB" sz="1600" noProof="0" dirty="0"/>
              <a:t>)</a:t>
            </a:r>
          </a:p>
          <a:p>
            <a:r>
              <a:rPr lang="en-GB" sz="1600" noProof="0" dirty="0"/>
              <a:t>Config. 3: also including the quantum efficiency of the PMT Q.E. (</a:t>
            </a:r>
            <a:r>
              <a:rPr lang="en-GB" sz="1600" noProof="0" dirty="0">
                <a:latin typeface="Symbol" charset="2"/>
                <a:cs typeface="Symbol" charset="2"/>
              </a:rPr>
              <a:t>l</a:t>
            </a:r>
            <a:r>
              <a:rPr lang="en-GB" sz="1600" noProof="0" dirty="0"/>
              <a:t>)</a:t>
            </a:r>
          </a:p>
        </p:txBody>
      </p:sp>
    </p:spTree>
    <p:extLst>
      <p:ext uri="{BB962C8B-B14F-4D97-AF65-F5344CB8AC3E}">
        <p14:creationId xmlns:p14="http://schemas.microsoft.com/office/powerpoint/2010/main" val="15096785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12884-6210-3CBC-5CBD-66A637DF1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42FEE0-69B0-5409-39C1-C5554BDEED32}"/>
              </a:ext>
            </a:extLst>
          </p:cNvPr>
          <p:cNvSpPr>
            <a:spLocks noGrp="1"/>
          </p:cNvSpPr>
          <p:nvPr>
            <p:ph type="title"/>
          </p:nvPr>
        </p:nvSpPr>
        <p:spPr>
          <a:xfrm>
            <a:off x="0" y="0"/>
            <a:ext cx="9144000" cy="546100"/>
          </a:xfrm>
        </p:spPr>
        <p:txBody>
          <a:bodyPr/>
          <a:lstStyle/>
          <a:p>
            <a:r>
              <a:rPr lang="en-GB" sz="2800" dirty="0"/>
              <a:t>Refractive index for a </a:t>
            </a:r>
            <a:r>
              <a:rPr lang="en-GB" sz="2800" noProof="0" dirty="0"/>
              <a:t>dispersive medium</a:t>
            </a:r>
          </a:p>
        </p:txBody>
      </p:sp>
      <p:sp>
        <p:nvSpPr>
          <p:cNvPr id="4" name="Date Placeholder 3">
            <a:extLst>
              <a:ext uri="{FF2B5EF4-FFF2-40B4-BE49-F238E27FC236}">
                <a16:creationId xmlns:a16="http://schemas.microsoft.com/office/drawing/2014/main" id="{CA97629E-9810-2912-54A7-288B85201BF6}"/>
              </a:ext>
            </a:extLst>
          </p:cNvPr>
          <p:cNvSpPr>
            <a:spLocks noGrp="1"/>
          </p:cNvSpPr>
          <p:nvPr>
            <p:ph type="dt" sz="half" idx="10"/>
          </p:nvPr>
        </p:nvSpPr>
        <p:spPr/>
        <p:txBody>
          <a:bodyPr/>
          <a:lstStyle/>
          <a:p>
            <a:r>
              <a:rPr lang="en-GB" noProof="0" dirty="0"/>
              <a:t>Antonio Capone</a:t>
            </a:r>
          </a:p>
        </p:txBody>
      </p:sp>
      <p:sp>
        <p:nvSpPr>
          <p:cNvPr id="5" name="Footer Placeholder 4">
            <a:extLst>
              <a:ext uri="{FF2B5EF4-FFF2-40B4-BE49-F238E27FC236}">
                <a16:creationId xmlns:a16="http://schemas.microsoft.com/office/drawing/2014/main" id="{CCE51809-B59D-69BF-890E-E3A89C82B396}"/>
              </a:ext>
            </a:extLst>
          </p:cNvPr>
          <p:cNvSpPr>
            <a:spLocks noGrp="1"/>
          </p:cNvSpPr>
          <p:nvPr>
            <p:ph type="ftr" sz="quarter" idx="11"/>
          </p:nvPr>
        </p:nvSpPr>
        <p:spPr/>
        <p:txBody>
          <a:bodyPr/>
          <a:lstStyle/>
          <a:p>
            <a:r>
              <a:rPr lang="en-GB" noProof="0" dirty="0"/>
              <a:t>CENA-2026, 1st China-Europe Neutrino Astronomy summer school - Chengdu 14-23/09/2026</a:t>
            </a:r>
          </a:p>
        </p:txBody>
      </p:sp>
      <p:sp>
        <p:nvSpPr>
          <p:cNvPr id="6" name="Slide Number Placeholder 5">
            <a:extLst>
              <a:ext uri="{FF2B5EF4-FFF2-40B4-BE49-F238E27FC236}">
                <a16:creationId xmlns:a16="http://schemas.microsoft.com/office/drawing/2014/main" id="{98014839-C6FB-20B4-AF2E-F68F12860AEA}"/>
              </a:ext>
            </a:extLst>
          </p:cNvPr>
          <p:cNvSpPr>
            <a:spLocks noGrp="1"/>
          </p:cNvSpPr>
          <p:nvPr>
            <p:ph type="sldNum" sz="quarter" idx="12"/>
          </p:nvPr>
        </p:nvSpPr>
        <p:spPr/>
        <p:txBody>
          <a:bodyPr/>
          <a:lstStyle/>
          <a:p>
            <a:fld id="{C3647C0D-D355-C242-A9DD-A742385130A6}" type="slidenum">
              <a:rPr lang="en-GB" noProof="0" smtClean="0"/>
              <a:t>80</a:t>
            </a:fld>
            <a:endParaRPr lang="en-GB" noProof="0" dirty="0"/>
          </a:p>
        </p:txBody>
      </p:sp>
      <p:pic>
        <p:nvPicPr>
          <p:cNvPr id="3" name="Immagine 2">
            <a:extLst>
              <a:ext uri="{FF2B5EF4-FFF2-40B4-BE49-F238E27FC236}">
                <a16:creationId xmlns:a16="http://schemas.microsoft.com/office/drawing/2014/main" id="{0D887F53-AA3F-6348-37F0-E57D3003D940}"/>
              </a:ext>
            </a:extLst>
          </p:cNvPr>
          <p:cNvPicPr>
            <a:picLocks noChangeAspect="1"/>
          </p:cNvPicPr>
          <p:nvPr/>
        </p:nvPicPr>
        <p:blipFill>
          <a:blip r:embed="rId3"/>
          <a:stretch>
            <a:fillRect/>
          </a:stretch>
        </p:blipFill>
        <p:spPr>
          <a:xfrm>
            <a:off x="1378966" y="645414"/>
            <a:ext cx="6337300" cy="4152900"/>
          </a:xfrm>
          <a:prstGeom prst="rect">
            <a:avLst/>
          </a:prstGeom>
        </p:spPr>
      </p:pic>
      <p:sp>
        <p:nvSpPr>
          <p:cNvPr id="8" name="CasellaDiTesto 7">
            <a:extLst>
              <a:ext uri="{FF2B5EF4-FFF2-40B4-BE49-F238E27FC236}">
                <a16:creationId xmlns:a16="http://schemas.microsoft.com/office/drawing/2014/main" id="{EDFB216F-DBD7-309F-B065-380691B0F99C}"/>
              </a:ext>
            </a:extLst>
          </p:cNvPr>
          <p:cNvSpPr txBox="1"/>
          <p:nvPr/>
        </p:nvSpPr>
        <p:spPr>
          <a:xfrm>
            <a:off x="426606" y="4819146"/>
            <a:ext cx="8376018" cy="1200329"/>
          </a:xfrm>
          <a:prstGeom prst="rect">
            <a:avLst/>
          </a:prstGeom>
          <a:noFill/>
        </p:spPr>
        <p:txBody>
          <a:bodyPr wrap="square">
            <a:spAutoFit/>
          </a:bodyPr>
          <a:lstStyle/>
          <a:p>
            <a:pPr marL="0" marR="0">
              <a:buNone/>
            </a:pPr>
            <a:r>
              <a:rPr lang="en-GB" sz="1800" noProof="0" dirty="0">
                <a:effectLst/>
                <a:latin typeface="+mn-lt"/>
              </a:rPr>
              <a:t>Index of refraction corresponding to the measured group velocity of light as a function</a:t>
            </a:r>
          </a:p>
          <a:p>
            <a:pPr marL="0" marR="0">
              <a:buNone/>
            </a:pPr>
            <a:r>
              <a:rPr lang="en-GB" sz="1800" noProof="0" dirty="0">
                <a:effectLst/>
                <a:latin typeface="+mn-lt"/>
              </a:rPr>
              <a:t>of the wavelength.  The grey band shows the systematic uncertainty. The two solid lines correspond to a parametrisation of the index of refraction evaluated at a pressure of 200 </a:t>
            </a:r>
            <a:r>
              <a:rPr lang="en-GB" sz="1800" noProof="0" dirty="0" err="1">
                <a:effectLst/>
                <a:latin typeface="+mn-lt"/>
              </a:rPr>
              <a:t>atm</a:t>
            </a:r>
            <a:r>
              <a:rPr lang="en-GB" sz="1800" noProof="0" dirty="0">
                <a:effectLst/>
                <a:latin typeface="+mn-lt"/>
              </a:rPr>
              <a:t> (lower line) and 240 </a:t>
            </a:r>
            <a:r>
              <a:rPr lang="en-GB" sz="1800" noProof="0" dirty="0" err="1">
                <a:effectLst/>
                <a:latin typeface="+mn-lt"/>
              </a:rPr>
              <a:t>atm</a:t>
            </a:r>
            <a:r>
              <a:rPr lang="en-GB" sz="1800" noProof="0" dirty="0">
                <a:effectLst/>
                <a:latin typeface="+mn-lt"/>
              </a:rPr>
              <a:t> (upper line)</a:t>
            </a:r>
            <a:endParaRPr lang="en-GB" sz="825" noProof="0" dirty="0">
              <a:effectLst/>
              <a:latin typeface="Helvetica" pitchFamily="2" charset="0"/>
            </a:endParaRPr>
          </a:p>
        </p:txBody>
      </p:sp>
      <p:sp>
        <p:nvSpPr>
          <p:cNvPr id="11" name="CasellaDiTesto 10">
            <a:extLst>
              <a:ext uri="{FF2B5EF4-FFF2-40B4-BE49-F238E27FC236}">
                <a16:creationId xmlns:a16="http://schemas.microsoft.com/office/drawing/2014/main" id="{582E3B1B-BC84-11AE-0375-830760EF6B04}"/>
              </a:ext>
            </a:extLst>
          </p:cNvPr>
          <p:cNvSpPr txBox="1"/>
          <p:nvPr/>
        </p:nvSpPr>
        <p:spPr>
          <a:xfrm>
            <a:off x="1947295" y="6140671"/>
            <a:ext cx="5236464" cy="369332"/>
          </a:xfrm>
          <a:prstGeom prst="rect">
            <a:avLst/>
          </a:prstGeom>
          <a:noFill/>
        </p:spPr>
        <p:txBody>
          <a:bodyPr wrap="square">
            <a:spAutoFit/>
          </a:bodyPr>
          <a:lstStyle/>
          <a:p>
            <a:r>
              <a:rPr lang="en-GB" dirty="0"/>
              <a:t>https://</a:t>
            </a:r>
            <a:r>
              <a:rPr lang="en-GB" dirty="0" err="1"/>
              <a:t>doi.org</a:t>
            </a:r>
            <a:r>
              <a:rPr lang="en-GB" dirty="0"/>
              <a:t>/10.1016/j.astropartphys.2011.12.003</a:t>
            </a:r>
          </a:p>
        </p:txBody>
      </p:sp>
    </p:spTree>
    <p:extLst>
      <p:ext uri="{BB962C8B-B14F-4D97-AF65-F5344CB8AC3E}">
        <p14:creationId xmlns:p14="http://schemas.microsoft.com/office/powerpoint/2010/main" val="28702639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2F1AAC-E5AA-6E2E-3CBB-6E2A9B0E5AAA}"/>
              </a:ext>
            </a:extLst>
          </p:cNvPr>
          <p:cNvSpPr>
            <a:spLocks noGrp="1"/>
          </p:cNvSpPr>
          <p:nvPr>
            <p:ph type="ctrTitle"/>
          </p:nvPr>
        </p:nvSpPr>
        <p:spPr>
          <a:xfrm>
            <a:off x="0" y="263769"/>
            <a:ext cx="9112830" cy="681351"/>
          </a:xfrm>
        </p:spPr>
        <p:txBody>
          <a:bodyPr anchor="ctr">
            <a:normAutofit/>
          </a:bodyPr>
          <a:lstStyle/>
          <a:p>
            <a:r>
              <a:rPr lang="it-IT" sz="3323" dirty="0"/>
              <a:t>The </a:t>
            </a:r>
            <a:r>
              <a:rPr lang="it-IT" sz="3323" dirty="0">
                <a:solidFill>
                  <a:srgbClr val="C00000"/>
                </a:solidFill>
              </a:rPr>
              <a:t>A</a:t>
            </a:r>
            <a:r>
              <a:rPr lang="it-IT" sz="3323" dirty="0"/>
              <a:t>coustic </a:t>
            </a:r>
            <a:r>
              <a:rPr lang="it-IT" sz="3323" dirty="0">
                <a:solidFill>
                  <a:srgbClr val="C00000"/>
                </a:solidFill>
              </a:rPr>
              <a:t>P</a:t>
            </a:r>
            <a:r>
              <a:rPr lang="it-IT" sz="3323" dirty="0"/>
              <a:t>ositioning </a:t>
            </a:r>
            <a:r>
              <a:rPr lang="it-IT" sz="3323" dirty="0">
                <a:solidFill>
                  <a:srgbClr val="C00000"/>
                </a:solidFill>
              </a:rPr>
              <a:t>S</a:t>
            </a:r>
            <a:r>
              <a:rPr lang="it-IT" sz="3323" dirty="0"/>
              <a:t>ystem (</a:t>
            </a:r>
            <a:r>
              <a:rPr lang="it-IT" sz="3323" dirty="0">
                <a:solidFill>
                  <a:srgbClr val="C00000"/>
                </a:solidFill>
              </a:rPr>
              <a:t>APS</a:t>
            </a:r>
            <a:r>
              <a:rPr lang="it-IT" sz="3323" dirty="0"/>
              <a:t>) for KM3NeT</a:t>
            </a:r>
          </a:p>
        </p:txBody>
      </p:sp>
      <p:sp>
        <p:nvSpPr>
          <p:cNvPr id="3" name="Segnaposto data 2">
            <a:extLst>
              <a:ext uri="{FF2B5EF4-FFF2-40B4-BE49-F238E27FC236}">
                <a16:creationId xmlns:a16="http://schemas.microsoft.com/office/drawing/2014/main" id="{DB7BE757-D06F-5021-7901-8372D3E25173}"/>
              </a:ext>
            </a:extLst>
          </p:cNvPr>
          <p:cNvSpPr>
            <a:spLocks noGrp="1"/>
          </p:cNvSpPr>
          <p:nvPr>
            <p:ph type="dt" sz="half" idx="10"/>
          </p:nvPr>
        </p:nvSpPr>
        <p:spPr/>
        <p:txBody>
          <a:bodyPr/>
          <a:lstStyle/>
          <a:p>
            <a:r>
              <a:rPr lang="it-IT" dirty="0"/>
              <a:t>Antonio Capone</a:t>
            </a:r>
          </a:p>
        </p:txBody>
      </p:sp>
      <p:sp>
        <p:nvSpPr>
          <p:cNvPr id="4" name="Segnaposto piè di pagina 3">
            <a:extLst>
              <a:ext uri="{FF2B5EF4-FFF2-40B4-BE49-F238E27FC236}">
                <a16:creationId xmlns:a16="http://schemas.microsoft.com/office/drawing/2014/main" id="{9BEED545-623A-EC01-11FF-3DA705C6E157}"/>
              </a:ext>
            </a:extLst>
          </p:cNvPr>
          <p:cNvSpPr>
            <a:spLocks noGrp="1"/>
          </p:cNvSpPr>
          <p:nvPr>
            <p:ph type="ftr" sz="quarter" idx="11"/>
          </p:nvPr>
        </p:nvSpPr>
        <p:spPr/>
        <p:txBody>
          <a:bodyPr/>
          <a:lstStyle/>
          <a:p>
            <a:r>
              <a:rPr lang="en-US" dirty="0"/>
              <a:t>CENA-2026, 1st China-Europe Neutrino Astronomy summer school - Chengdu 14-23/09/2026</a:t>
            </a:r>
          </a:p>
        </p:txBody>
      </p:sp>
      <p:sp>
        <p:nvSpPr>
          <p:cNvPr id="5" name="Segnaposto numero diapositiva 4">
            <a:extLst>
              <a:ext uri="{FF2B5EF4-FFF2-40B4-BE49-F238E27FC236}">
                <a16:creationId xmlns:a16="http://schemas.microsoft.com/office/drawing/2014/main" id="{DAF0D456-6F30-CB6A-3C85-270D217AB3C2}"/>
              </a:ext>
            </a:extLst>
          </p:cNvPr>
          <p:cNvSpPr>
            <a:spLocks noGrp="1"/>
          </p:cNvSpPr>
          <p:nvPr>
            <p:ph type="sldNum" sz="quarter" idx="12"/>
          </p:nvPr>
        </p:nvSpPr>
        <p:spPr/>
        <p:txBody>
          <a:bodyPr/>
          <a:lstStyle/>
          <a:p>
            <a:fld id="{37828B56-9704-4D65-A306-A6B89D5B7CF3}" type="slidenum">
              <a:rPr lang="it-IT" smtClean="0"/>
              <a:t>81</a:t>
            </a:fld>
            <a:endParaRPr lang="it-IT"/>
          </a:p>
        </p:txBody>
      </p:sp>
      <p:pic>
        <p:nvPicPr>
          <p:cNvPr id="7" name="Immagine 6">
            <a:extLst>
              <a:ext uri="{FF2B5EF4-FFF2-40B4-BE49-F238E27FC236}">
                <a16:creationId xmlns:a16="http://schemas.microsoft.com/office/drawing/2014/main" id="{31B14F9E-8496-FB56-A093-62ED84A86E23}"/>
              </a:ext>
            </a:extLst>
          </p:cNvPr>
          <p:cNvPicPr>
            <a:picLocks noChangeAspect="1"/>
          </p:cNvPicPr>
          <p:nvPr/>
        </p:nvPicPr>
        <p:blipFill>
          <a:blip r:embed="rId2"/>
          <a:stretch>
            <a:fillRect/>
          </a:stretch>
        </p:blipFill>
        <p:spPr>
          <a:xfrm>
            <a:off x="3844039" y="863634"/>
            <a:ext cx="5268789" cy="2572971"/>
          </a:xfrm>
          <a:prstGeom prst="rect">
            <a:avLst/>
          </a:prstGeom>
        </p:spPr>
      </p:pic>
      <p:pic>
        <p:nvPicPr>
          <p:cNvPr id="6" name="Segnaposto contenuto 6" descr="Immagine che contiene testo, schermata, arte, cerchio&#10;&#10;Descrizione generata automaticamente">
            <a:extLst>
              <a:ext uri="{FF2B5EF4-FFF2-40B4-BE49-F238E27FC236}">
                <a16:creationId xmlns:a16="http://schemas.microsoft.com/office/drawing/2014/main" id="{5337F1E1-2F03-9181-AFE0-001374D85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676" y="802747"/>
            <a:ext cx="3218417" cy="2212195"/>
          </a:xfrm>
          <a:prstGeom prst="rect">
            <a:avLst/>
          </a:prstGeom>
        </p:spPr>
      </p:pic>
      <p:sp>
        <p:nvSpPr>
          <p:cNvPr id="9" name="CasellaDiTesto 8">
            <a:extLst>
              <a:ext uri="{FF2B5EF4-FFF2-40B4-BE49-F238E27FC236}">
                <a16:creationId xmlns:a16="http://schemas.microsoft.com/office/drawing/2014/main" id="{52B58CD3-4986-6633-B25E-4696EE58413A}"/>
              </a:ext>
            </a:extLst>
          </p:cNvPr>
          <p:cNvSpPr txBox="1"/>
          <p:nvPr/>
        </p:nvSpPr>
        <p:spPr>
          <a:xfrm>
            <a:off x="0" y="3463639"/>
            <a:ext cx="9144000" cy="518604"/>
          </a:xfrm>
          <a:prstGeom prst="rect">
            <a:avLst/>
          </a:prstGeom>
          <a:noFill/>
        </p:spPr>
        <p:txBody>
          <a:bodyPr wrap="square">
            <a:spAutoFit/>
          </a:bodyPr>
          <a:lstStyle/>
          <a:p>
            <a:pPr algn="ctr"/>
            <a:r>
              <a:rPr lang="en-GB" sz="1385" dirty="0"/>
              <a:t>To monitor DUs motion, due to sea currents, KM3NeT uses an acoustic positioning system composed of emitters (Acoustic Beacons, AB) anchored to the seafloor in known positions and Digital Acoustic Receivers (DARs) </a:t>
            </a:r>
          </a:p>
        </p:txBody>
      </p:sp>
      <p:sp>
        <p:nvSpPr>
          <p:cNvPr id="11" name="CasellaDiTesto 10">
            <a:extLst>
              <a:ext uri="{FF2B5EF4-FFF2-40B4-BE49-F238E27FC236}">
                <a16:creationId xmlns:a16="http://schemas.microsoft.com/office/drawing/2014/main" id="{ADED3874-2204-ED8A-D9BD-10C14CB80F77}"/>
              </a:ext>
            </a:extLst>
          </p:cNvPr>
          <p:cNvSpPr txBox="1"/>
          <p:nvPr/>
        </p:nvSpPr>
        <p:spPr>
          <a:xfrm>
            <a:off x="7311898" y="2410347"/>
            <a:ext cx="470770" cy="291170"/>
          </a:xfrm>
          <a:prstGeom prst="rect">
            <a:avLst/>
          </a:prstGeom>
          <a:noFill/>
        </p:spPr>
        <p:txBody>
          <a:bodyPr wrap="none" rtlCol="0">
            <a:spAutoFit/>
          </a:bodyPr>
          <a:lstStyle/>
          <a:p>
            <a:r>
              <a:rPr lang="it-IT" sz="1292" dirty="0"/>
              <a:t>DAR</a:t>
            </a:r>
            <a:endParaRPr lang="en-GB" sz="1292" dirty="0"/>
          </a:p>
        </p:txBody>
      </p:sp>
      <p:sp>
        <p:nvSpPr>
          <p:cNvPr id="12" name="CasellaDiTesto 11">
            <a:extLst>
              <a:ext uri="{FF2B5EF4-FFF2-40B4-BE49-F238E27FC236}">
                <a16:creationId xmlns:a16="http://schemas.microsoft.com/office/drawing/2014/main" id="{9FD8CA88-DFD9-E46B-39B9-DB6C0CAF2B27}"/>
              </a:ext>
            </a:extLst>
          </p:cNvPr>
          <p:cNvSpPr txBox="1"/>
          <p:nvPr/>
        </p:nvSpPr>
        <p:spPr>
          <a:xfrm>
            <a:off x="8578361" y="1163384"/>
            <a:ext cx="470770" cy="291170"/>
          </a:xfrm>
          <a:prstGeom prst="rect">
            <a:avLst/>
          </a:prstGeom>
          <a:noFill/>
        </p:spPr>
        <p:txBody>
          <a:bodyPr wrap="none" rtlCol="0">
            <a:spAutoFit/>
          </a:bodyPr>
          <a:lstStyle/>
          <a:p>
            <a:r>
              <a:rPr lang="it-IT" sz="1292" dirty="0"/>
              <a:t>DAR</a:t>
            </a:r>
            <a:endParaRPr lang="en-GB" sz="1292" dirty="0"/>
          </a:p>
        </p:txBody>
      </p:sp>
      <p:pic>
        <p:nvPicPr>
          <p:cNvPr id="13" name="Segnaposto contenuto 5" descr="Immagine che contiene connettore, cavo&#10;&#10;Descrizione generata automaticamente">
            <a:extLst>
              <a:ext uri="{FF2B5EF4-FFF2-40B4-BE49-F238E27FC236}">
                <a16:creationId xmlns:a16="http://schemas.microsoft.com/office/drawing/2014/main" id="{E8DEE642-0A26-2F7B-45FA-D9FDC2AAD8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998" y="4094362"/>
            <a:ext cx="3003246" cy="1499346"/>
          </a:xfrm>
          <a:prstGeom prst="rect">
            <a:avLst/>
          </a:prstGeom>
        </p:spPr>
      </p:pic>
      <p:sp>
        <p:nvSpPr>
          <p:cNvPr id="14" name="CasellaDiTesto 13">
            <a:extLst>
              <a:ext uri="{FF2B5EF4-FFF2-40B4-BE49-F238E27FC236}">
                <a16:creationId xmlns:a16="http://schemas.microsoft.com/office/drawing/2014/main" id="{8F37C889-F084-2690-C152-13462B8C9362}"/>
              </a:ext>
            </a:extLst>
          </p:cNvPr>
          <p:cNvSpPr txBox="1"/>
          <p:nvPr/>
        </p:nvSpPr>
        <p:spPr>
          <a:xfrm>
            <a:off x="295492" y="4219672"/>
            <a:ext cx="1235916" cy="348109"/>
          </a:xfrm>
          <a:prstGeom prst="rect">
            <a:avLst/>
          </a:prstGeom>
          <a:noFill/>
        </p:spPr>
        <p:txBody>
          <a:bodyPr wrap="none" rtlCol="0">
            <a:spAutoFit/>
          </a:bodyPr>
          <a:lstStyle/>
          <a:p>
            <a:r>
              <a:rPr lang="en-GB" sz="1662" dirty="0"/>
              <a:t>hydrophone</a:t>
            </a:r>
          </a:p>
        </p:txBody>
      </p:sp>
      <p:sp>
        <p:nvSpPr>
          <p:cNvPr id="16" name="CasellaDiTesto 15">
            <a:extLst>
              <a:ext uri="{FF2B5EF4-FFF2-40B4-BE49-F238E27FC236}">
                <a16:creationId xmlns:a16="http://schemas.microsoft.com/office/drawing/2014/main" id="{C435608E-82D9-7684-FC36-2CFE2F10A55D}"/>
              </a:ext>
            </a:extLst>
          </p:cNvPr>
          <p:cNvSpPr txBox="1"/>
          <p:nvPr/>
        </p:nvSpPr>
        <p:spPr>
          <a:xfrm>
            <a:off x="132203" y="5638436"/>
            <a:ext cx="2922851" cy="291170"/>
          </a:xfrm>
          <a:prstGeom prst="rect">
            <a:avLst/>
          </a:prstGeom>
          <a:noFill/>
        </p:spPr>
        <p:txBody>
          <a:bodyPr wrap="none" rtlCol="0">
            <a:spAutoFit/>
          </a:bodyPr>
          <a:lstStyle/>
          <a:p>
            <a:r>
              <a:rPr lang="en-US" sz="1292" dirty="0"/>
              <a:t>synchronized with detector Master Clock</a:t>
            </a:r>
            <a:endParaRPr lang="en-GB" sz="1292" dirty="0"/>
          </a:p>
        </p:txBody>
      </p:sp>
      <p:pic>
        <p:nvPicPr>
          <p:cNvPr id="17" name="Segnaposto contenuto 5" descr="Immagine che contiene cerchio, specchio, orologio, schermata&#10;&#10;Descrizione generata automaticamente">
            <a:extLst>
              <a:ext uri="{FF2B5EF4-FFF2-40B4-BE49-F238E27FC236}">
                <a16:creationId xmlns:a16="http://schemas.microsoft.com/office/drawing/2014/main" id="{F478B536-47E5-3192-4E45-2669C51359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9989" y="3961637"/>
            <a:ext cx="4335193" cy="1874971"/>
          </a:xfrm>
          <a:prstGeom prst="rect">
            <a:avLst/>
          </a:prstGeom>
        </p:spPr>
      </p:pic>
      <p:sp>
        <p:nvSpPr>
          <p:cNvPr id="18" name="CasellaDiTesto 17">
            <a:extLst>
              <a:ext uri="{FF2B5EF4-FFF2-40B4-BE49-F238E27FC236}">
                <a16:creationId xmlns:a16="http://schemas.microsoft.com/office/drawing/2014/main" id="{90E3E573-7182-8328-987A-21338194EC1A}"/>
              </a:ext>
            </a:extLst>
          </p:cNvPr>
          <p:cNvSpPr txBox="1"/>
          <p:nvPr/>
        </p:nvSpPr>
        <p:spPr>
          <a:xfrm>
            <a:off x="4810136" y="5795929"/>
            <a:ext cx="3521477" cy="291170"/>
          </a:xfrm>
          <a:prstGeom prst="rect">
            <a:avLst/>
          </a:prstGeom>
          <a:noFill/>
        </p:spPr>
        <p:txBody>
          <a:bodyPr wrap="none" rtlCol="0">
            <a:spAutoFit/>
          </a:bodyPr>
          <a:lstStyle>
            <a:defPPr>
              <a:defRPr lang="it-IT"/>
            </a:defPPr>
            <a:lvl1pPr>
              <a:defRPr sz="1400"/>
            </a:lvl1pPr>
          </a:lstStyle>
          <a:p>
            <a:r>
              <a:rPr lang="en-US" sz="1292"/>
              <a:t>Piezo sensors </a:t>
            </a:r>
            <a:r>
              <a:rPr lang="en-US" sz="1292" dirty="0"/>
              <a:t>glued inside each DOM </a:t>
            </a:r>
            <a:r>
              <a:rPr lang="en-US" sz="1292"/>
              <a:t>glass sphere</a:t>
            </a:r>
            <a:endParaRPr lang="en-GB" sz="1292" dirty="0"/>
          </a:p>
        </p:txBody>
      </p:sp>
    </p:spTree>
    <p:extLst>
      <p:ext uri="{BB962C8B-B14F-4D97-AF65-F5344CB8AC3E}">
        <p14:creationId xmlns:p14="http://schemas.microsoft.com/office/powerpoint/2010/main" val="24586927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F774D-8FB3-013F-200F-D382499DA7B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5AD8206-AEFF-28A2-DB6E-3C3005CB49C3}"/>
              </a:ext>
            </a:extLst>
          </p:cNvPr>
          <p:cNvSpPr>
            <a:spLocks noGrp="1"/>
          </p:cNvSpPr>
          <p:nvPr>
            <p:ph type="ctrTitle"/>
          </p:nvPr>
        </p:nvSpPr>
        <p:spPr>
          <a:xfrm>
            <a:off x="0" y="263769"/>
            <a:ext cx="9112830" cy="681351"/>
          </a:xfrm>
        </p:spPr>
        <p:txBody>
          <a:bodyPr anchor="ctr">
            <a:normAutofit/>
          </a:bodyPr>
          <a:lstStyle/>
          <a:p>
            <a:r>
              <a:rPr lang="it-IT" sz="3323" dirty="0"/>
              <a:t>The </a:t>
            </a:r>
            <a:r>
              <a:rPr lang="it-IT" sz="3323" dirty="0">
                <a:solidFill>
                  <a:srgbClr val="C00000"/>
                </a:solidFill>
              </a:rPr>
              <a:t>A</a:t>
            </a:r>
            <a:r>
              <a:rPr lang="it-IT" sz="3323" dirty="0"/>
              <a:t>coustic </a:t>
            </a:r>
            <a:r>
              <a:rPr lang="it-IT" sz="3323" dirty="0">
                <a:solidFill>
                  <a:srgbClr val="C00000"/>
                </a:solidFill>
              </a:rPr>
              <a:t>P</a:t>
            </a:r>
            <a:r>
              <a:rPr lang="it-IT" sz="3323" dirty="0"/>
              <a:t>ositioning </a:t>
            </a:r>
            <a:r>
              <a:rPr lang="it-IT" sz="3323" dirty="0">
                <a:solidFill>
                  <a:srgbClr val="C00000"/>
                </a:solidFill>
              </a:rPr>
              <a:t>S</a:t>
            </a:r>
            <a:r>
              <a:rPr lang="it-IT" sz="3323" dirty="0"/>
              <a:t>ystem (</a:t>
            </a:r>
            <a:r>
              <a:rPr lang="it-IT" sz="3323" dirty="0">
                <a:solidFill>
                  <a:srgbClr val="C00000"/>
                </a:solidFill>
              </a:rPr>
              <a:t>APS</a:t>
            </a:r>
            <a:r>
              <a:rPr lang="it-IT" sz="3323" dirty="0"/>
              <a:t>) for KM3NeT</a:t>
            </a:r>
          </a:p>
        </p:txBody>
      </p:sp>
      <p:sp>
        <p:nvSpPr>
          <p:cNvPr id="3" name="Segnaposto data 2">
            <a:extLst>
              <a:ext uri="{FF2B5EF4-FFF2-40B4-BE49-F238E27FC236}">
                <a16:creationId xmlns:a16="http://schemas.microsoft.com/office/drawing/2014/main" id="{D5B66E2C-C3B6-215B-EA58-6748E4B1CED0}"/>
              </a:ext>
            </a:extLst>
          </p:cNvPr>
          <p:cNvSpPr>
            <a:spLocks noGrp="1"/>
          </p:cNvSpPr>
          <p:nvPr>
            <p:ph type="dt" sz="half" idx="10"/>
          </p:nvPr>
        </p:nvSpPr>
        <p:spPr/>
        <p:txBody>
          <a:bodyPr/>
          <a:lstStyle/>
          <a:p>
            <a:r>
              <a:rPr lang="it-IT" dirty="0"/>
              <a:t>Antonio Capone</a:t>
            </a:r>
          </a:p>
        </p:txBody>
      </p:sp>
      <p:sp>
        <p:nvSpPr>
          <p:cNvPr id="4" name="Segnaposto piè di pagina 3">
            <a:extLst>
              <a:ext uri="{FF2B5EF4-FFF2-40B4-BE49-F238E27FC236}">
                <a16:creationId xmlns:a16="http://schemas.microsoft.com/office/drawing/2014/main" id="{88C3D722-7A8A-A69B-44CF-4FE48BB2C638}"/>
              </a:ext>
            </a:extLst>
          </p:cNvPr>
          <p:cNvSpPr>
            <a:spLocks noGrp="1"/>
          </p:cNvSpPr>
          <p:nvPr>
            <p:ph type="ftr" sz="quarter" idx="11"/>
          </p:nvPr>
        </p:nvSpPr>
        <p:spPr/>
        <p:txBody>
          <a:bodyPr/>
          <a:lstStyle/>
          <a:p>
            <a:r>
              <a:rPr lang="en-US" dirty="0"/>
              <a:t>CENA-2026, 1st China-Europe Neutrino Astronomy summer school - Chengdu 14-23/09/2026</a:t>
            </a:r>
          </a:p>
        </p:txBody>
      </p:sp>
      <p:sp>
        <p:nvSpPr>
          <p:cNvPr id="5" name="Segnaposto numero diapositiva 4">
            <a:extLst>
              <a:ext uri="{FF2B5EF4-FFF2-40B4-BE49-F238E27FC236}">
                <a16:creationId xmlns:a16="http://schemas.microsoft.com/office/drawing/2014/main" id="{6A7C733E-8206-6B67-442C-A577E6770B68}"/>
              </a:ext>
            </a:extLst>
          </p:cNvPr>
          <p:cNvSpPr>
            <a:spLocks noGrp="1"/>
          </p:cNvSpPr>
          <p:nvPr>
            <p:ph type="sldNum" sz="quarter" idx="12"/>
          </p:nvPr>
        </p:nvSpPr>
        <p:spPr/>
        <p:txBody>
          <a:bodyPr/>
          <a:lstStyle/>
          <a:p>
            <a:fld id="{37828B56-9704-4D65-A306-A6B89D5B7CF3}" type="slidenum">
              <a:rPr lang="it-IT" smtClean="0"/>
              <a:t>82</a:t>
            </a:fld>
            <a:endParaRPr lang="it-IT"/>
          </a:p>
        </p:txBody>
      </p:sp>
      <p:pic>
        <p:nvPicPr>
          <p:cNvPr id="7" name="Immagine 6">
            <a:extLst>
              <a:ext uri="{FF2B5EF4-FFF2-40B4-BE49-F238E27FC236}">
                <a16:creationId xmlns:a16="http://schemas.microsoft.com/office/drawing/2014/main" id="{434E466A-C04D-1BA4-11E3-49E72845DD2B}"/>
              </a:ext>
            </a:extLst>
          </p:cNvPr>
          <p:cNvPicPr>
            <a:picLocks noChangeAspect="1"/>
          </p:cNvPicPr>
          <p:nvPr/>
        </p:nvPicPr>
        <p:blipFill>
          <a:blip r:embed="rId3"/>
          <a:stretch>
            <a:fillRect/>
          </a:stretch>
        </p:blipFill>
        <p:spPr>
          <a:xfrm>
            <a:off x="1230705" y="902940"/>
            <a:ext cx="6732707" cy="3287863"/>
          </a:xfrm>
          <a:prstGeom prst="rect">
            <a:avLst/>
          </a:prstGeom>
        </p:spPr>
      </p:pic>
      <p:sp>
        <p:nvSpPr>
          <p:cNvPr id="9" name="CasellaDiTesto 8">
            <a:extLst>
              <a:ext uri="{FF2B5EF4-FFF2-40B4-BE49-F238E27FC236}">
                <a16:creationId xmlns:a16="http://schemas.microsoft.com/office/drawing/2014/main" id="{32F0E7FF-2484-D3BB-343B-6A4CC2651102}"/>
              </a:ext>
            </a:extLst>
          </p:cNvPr>
          <p:cNvSpPr txBox="1"/>
          <p:nvPr/>
        </p:nvSpPr>
        <p:spPr>
          <a:xfrm>
            <a:off x="183049" y="4423047"/>
            <a:ext cx="8868763" cy="1513235"/>
          </a:xfrm>
          <a:prstGeom prst="rect">
            <a:avLst/>
          </a:prstGeom>
          <a:noFill/>
        </p:spPr>
        <p:txBody>
          <a:bodyPr wrap="square">
            <a:spAutoFit/>
          </a:bodyPr>
          <a:lstStyle/>
          <a:p>
            <a:r>
              <a:rPr lang="en-GB" sz="1385" dirty="0"/>
              <a:t>Combining the Time of Arrival (</a:t>
            </a:r>
            <a:r>
              <a:rPr lang="en-GB" sz="1385" dirty="0" err="1"/>
              <a:t>ToA</a:t>
            </a:r>
            <a:r>
              <a:rPr lang="en-GB" sz="1385" baseline="-25000" dirty="0" err="1"/>
              <a:t>i</a:t>
            </a:r>
            <a:r>
              <a:rPr lang="en-GB" sz="1385" dirty="0"/>
              <a:t> ) of a signal emitted by one Ab</a:t>
            </a:r>
            <a:r>
              <a:rPr lang="en-GB" sz="1385" baseline="-25000" dirty="0"/>
              <a:t>i</a:t>
            </a:r>
            <a:r>
              <a:rPr lang="en-GB" sz="1385" dirty="0"/>
              <a:t> on a DAR in fixed position with the knowledge of their distance </a:t>
            </a:r>
            <a:r>
              <a:rPr lang="en-GB" sz="1385" dirty="0">
                <a:sym typeface="Wingdings" pitchFamily="2" charset="2"/>
              </a:rPr>
              <a:t> Time of emission of the signal from the </a:t>
            </a:r>
            <a:r>
              <a:rPr lang="en-GB" sz="1385" dirty="0"/>
              <a:t>Ab</a:t>
            </a:r>
            <a:r>
              <a:rPr lang="en-GB" sz="1385" baseline="-25000" dirty="0"/>
              <a:t>i</a:t>
            </a:r>
            <a:endParaRPr lang="en-GB" sz="1385" dirty="0">
              <a:sym typeface="Wingdings" pitchFamily="2" charset="2"/>
            </a:endParaRPr>
          </a:p>
          <a:p>
            <a:endParaRPr lang="en-GB" sz="1385" dirty="0">
              <a:sym typeface="Wingdings" pitchFamily="2" charset="2"/>
            </a:endParaRPr>
          </a:p>
          <a:p>
            <a:r>
              <a:rPr lang="en-GB" sz="1385" dirty="0">
                <a:sym typeface="Wingdings" pitchFamily="2" charset="2"/>
              </a:rPr>
              <a:t>From the Time of arrival of the same signal on a piezo mounted on a DOM, knowing  </a:t>
            </a:r>
            <a:r>
              <a:rPr lang="en-GB" sz="1385" dirty="0" err="1"/>
              <a:t>ToA</a:t>
            </a:r>
            <a:r>
              <a:rPr lang="en-GB" sz="1385" baseline="-25000" dirty="0" err="1"/>
              <a:t>i</a:t>
            </a:r>
            <a:r>
              <a:rPr lang="en-GB" sz="1385" dirty="0"/>
              <a:t> we can evaluate the distance DOM-Ab</a:t>
            </a:r>
            <a:r>
              <a:rPr lang="en-GB" sz="1385" baseline="-25000" dirty="0"/>
              <a:t>i  </a:t>
            </a:r>
          </a:p>
          <a:p>
            <a:endParaRPr lang="en-GB" sz="1385" baseline="-25000" dirty="0">
              <a:sym typeface="Wingdings" pitchFamily="2" charset="2"/>
            </a:endParaRPr>
          </a:p>
          <a:p>
            <a:r>
              <a:rPr lang="en-GB" sz="1385" dirty="0">
                <a:sym typeface="Wingdings" pitchFamily="2" charset="2"/>
              </a:rPr>
              <a:t>Combining the information with the ones obtained with the other AB we can evaluate the position, in 3D, of the OM. </a:t>
            </a:r>
          </a:p>
        </p:txBody>
      </p:sp>
      <p:sp>
        <p:nvSpPr>
          <p:cNvPr id="11" name="CasellaDiTesto 10">
            <a:extLst>
              <a:ext uri="{FF2B5EF4-FFF2-40B4-BE49-F238E27FC236}">
                <a16:creationId xmlns:a16="http://schemas.microsoft.com/office/drawing/2014/main" id="{D7D27E52-B702-5023-FFDF-3BFBD4D50421}"/>
              </a:ext>
            </a:extLst>
          </p:cNvPr>
          <p:cNvSpPr txBox="1"/>
          <p:nvPr/>
        </p:nvSpPr>
        <p:spPr>
          <a:xfrm>
            <a:off x="5888178" y="2888312"/>
            <a:ext cx="470770" cy="291170"/>
          </a:xfrm>
          <a:prstGeom prst="rect">
            <a:avLst/>
          </a:prstGeom>
          <a:noFill/>
        </p:spPr>
        <p:txBody>
          <a:bodyPr wrap="none" rtlCol="0">
            <a:spAutoFit/>
          </a:bodyPr>
          <a:lstStyle/>
          <a:p>
            <a:r>
              <a:rPr lang="it-IT" sz="1292" dirty="0"/>
              <a:t>DAR</a:t>
            </a:r>
            <a:endParaRPr lang="en-GB" sz="1292" dirty="0"/>
          </a:p>
        </p:txBody>
      </p:sp>
      <p:sp>
        <p:nvSpPr>
          <p:cNvPr id="12" name="CasellaDiTesto 11">
            <a:extLst>
              <a:ext uri="{FF2B5EF4-FFF2-40B4-BE49-F238E27FC236}">
                <a16:creationId xmlns:a16="http://schemas.microsoft.com/office/drawing/2014/main" id="{7821E37B-9747-95C2-790F-0B8B44FE8A5F}"/>
              </a:ext>
            </a:extLst>
          </p:cNvPr>
          <p:cNvSpPr txBox="1"/>
          <p:nvPr/>
        </p:nvSpPr>
        <p:spPr>
          <a:xfrm>
            <a:off x="7307183" y="1498977"/>
            <a:ext cx="470770" cy="291170"/>
          </a:xfrm>
          <a:prstGeom prst="rect">
            <a:avLst/>
          </a:prstGeom>
          <a:noFill/>
        </p:spPr>
        <p:txBody>
          <a:bodyPr wrap="none" rtlCol="0">
            <a:spAutoFit/>
          </a:bodyPr>
          <a:lstStyle/>
          <a:p>
            <a:r>
              <a:rPr lang="it-IT" sz="1292" dirty="0"/>
              <a:t>DAR</a:t>
            </a:r>
            <a:endParaRPr lang="en-GB" sz="1292" dirty="0"/>
          </a:p>
        </p:txBody>
      </p:sp>
    </p:spTree>
    <p:extLst>
      <p:ext uri="{BB962C8B-B14F-4D97-AF65-F5344CB8AC3E}">
        <p14:creationId xmlns:p14="http://schemas.microsoft.com/office/powerpoint/2010/main" val="34540171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A2CCB-A7D3-0479-A017-862407E9CB1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C53940A-3DF1-813F-E0CD-FAB5A5EED9CF}"/>
              </a:ext>
            </a:extLst>
          </p:cNvPr>
          <p:cNvSpPr>
            <a:spLocks noGrp="1"/>
          </p:cNvSpPr>
          <p:nvPr>
            <p:ph type="ctrTitle"/>
          </p:nvPr>
        </p:nvSpPr>
        <p:spPr>
          <a:xfrm>
            <a:off x="0" y="263769"/>
            <a:ext cx="9112830" cy="681351"/>
          </a:xfrm>
        </p:spPr>
        <p:txBody>
          <a:bodyPr anchor="ctr">
            <a:normAutofit/>
          </a:bodyPr>
          <a:lstStyle/>
          <a:p>
            <a:r>
              <a:rPr lang="it-IT" sz="3323" dirty="0"/>
              <a:t>The </a:t>
            </a:r>
            <a:r>
              <a:rPr lang="it-IT" sz="3323" dirty="0">
                <a:solidFill>
                  <a:srgbClr val="C00000"/>
                </a:solidFill>
              </a:rPr>
              <a:t>A</a:t>
            </a:r>
            <a:r>
              <a:rPr lang="it-IT" sz="3323" dirty="0"/>
              <a:t>coustic </a:t>
            </a:r>
            <a:r>
              <a:rPr lang="it-IT" sz="3323" dirty="0">
                <a:solidFill>
                  <a:srgbClr val="C00000"/>
                </a:solidFill>
              </a:rPr>
              <a:t>P</a:t>
            </a:r>
            <a:r>
              <a:rPr lang="it-IT" sz="3323" dirty="0"/>
              <a:t>ositioning </a:t>
            </a:r>
            <a:r>
              <a:rPr lang="it-IT" sz="3323" dirty="0">
                <a:solidFill>
                  <a:srgbClr val="C00000"/>
                </a:solidFill>
              </a:rPr>
              <a:t>S</a:t>
            </a:r>
            <a:r>
              <a:rPr lang="it-IT" sz="3323" dirty="0"/>
              <a:t>ystem (</a:t>
            </a:r>
            <a:r>
              <a:rPr lang="it-IT" sz="3323" dirty="0">
                <a:solidFill>
                  <a:srgbClr val="C00000"/>
                </a:solidFill>
              </a:rPr>
              <a:t>APS</a:t>
            </a:r>
            <a:r>
              <a:rPr lang="it-IT" sz="3323" dirty="0"/>
              <a:t>) for KM3NeT</a:t>
            </a:r>
          </a:p>
        </p:txBody>
      </p:sp>
      <p:sp>
        <p:nvSpPr>
          <p:cNvPr id="3" name="Segnaposto data 2">
            <a:extLst>
              <a:ext uri="{FF2B5EF4-FFF2-40B4-BE49-F238E27FC236}">
                <a16:creationId xmlns:a16="http://schemas.microsoft.com/office/drawing/2014/main" id="{0E4A9ED1-5D85-4824-261C-6FCDF7BE7E6C}"/>
              </a:ext>
            </a:extLst>
          </p:cNvPr>
          <p:cNvSpPr>
            <a:spLocks noGrp="1"/>
          </p:cNvSpPr>
          <p:nvPr>
            <p:ph type="dt" sz="half" idx="10"/>
          </p:nvPr>
        </p:nvSpPr>
        <p:spPr/>
        <p:txBody>
          <a:bodyPr/>
          <a:lstStyle/>
          <a:p>
            <a:r>
              <a:rPr lang="it-IT" dirty="0"/>
              <a:t>Antonio Capone</a:t>
            </a:r>
          </a:p>
        </p:txBody>
      </p:sp>
      <p:sp>
        <p:nvSpPr>
          <p:cNvPr id="4" name="Segnaposto piè di pagina 3">
            <a:extLst>
              <a:ext uri="{FF2B5EF4-FFF2-40B4-BE49-F238E27FC236}">
                <a16:creationId xmlns:a16="http://schemas.microsoft.com/office/drawing/2014/main" id="{68F9AD72-0C90-BF50-5062-793E5BB1DECE}"/>
              </a:ext>
            </a:extLst>
          </p:cNvPr>
          <p:cNvSpPr>
            <a:spLocks noGrp="1"/>
          </p:cNvSpPr>
          <p:nvPr>
            <p:ph type="ftr" sz="quarter" idx="11"/>
          </p:nvPr>
        </p:nvSpPr>
        <p:spPr/>
        <p:txBody>
          <a:bodyPr/>
          <a:lstStyle/>
          <a:p>
            <a:r>
              <a:rPr lang="en-US" dirty="0"/>
              <a:t>CENA-2026, 1st China-Europe Neutrino Astronomy summer school - Chengdu 14-23/09/2026</a:t>
            </a:r>
          </a:p>
        </p:txBody>
      </p:sp>
      <p:sp>
        <p:nvSpPr>
          <p:cNvPr id="5" name="Segnaposto numero diapositiva 4">
            <a:extLst>
              <a:ext uri="{FF2B5EF4-FFF2-40B4-BE49-F238E27FC236}">
                <a16:creationId xmlns:a16="http://schemas.microsoft.com/office/drawing/2014/main" id="{394A8415-863D-F299-2B6B-5C99DC49BEE9}"/>
              </a:ext>
            </a:extLst>
          </p:cNvPr>
          <p:cNvSpPr>
            <a:spLocks noGrp="1"/>
          </p:cNvSpPr>
          <p:nvPr>
            <p:ph type="sldNum" sz="quarter" idx="12"/>
          </p:nvPr>
        </p:nvSpPr>
        <p:spPr/>
        <p:txBody>
          <a:bodyPr/>
          <a:lstStyle/>
          <a:p>
            <a:fld id="{37828B56-9704-4D65-A306-A6B89D5B7CF3}" type="slidenum">
              <a:rPr lang="it-IT" smtClean="0"/>
              <a:t>83</a:t>
            </a:fld>
            <a:endParaRPr lang="it-IT"/>
          </a:p>
        </p:txBody>
      </p:sp>
      <p:sp>
        <p:nvSpPr>
          <p:cNvPr id="8" name="CasellaDiTesto 7">
            <a:extLst>
              <a:ext uri="{FF2B5EF4-FFF2-40B4-BE49-F238E27FC236}">
                <a16:creationId xmlns:a16="http://schemas.microsoft.com/office/drawing/2014/main" id="{D44AA9FF-8F91-DA67-7AF8-7B1C5B451B95}"/>
              </a:ext>
            </a:extLst>
          </p:cNvPr>
          <p:cNvSpPr txBox="1"/>
          <p:nvPr/>
        </p:nvSpPr>
        <p:spPr>
          <a:xfrm>
            <a:off x="169549" y="945121"/>
            <a:ext cx="8943280" cy="660437"/>
          </a:xfrm>
          <a:prstGeom prst="rect">
            <a:avLst/>
          </a:prstGeom>
          <a:noFill/>
        </p:spPr>
        <p:txBody>
          <a:bodyPr wrap="square">
            <a:spAutoFit/>
          </a:bodyPr>
          <a:lstStyle>
            <a:defPPr>
              <a:defRPr lang="it-IT"/>
            </a:defPPr>
            <a:lvl1pPr>
              <a:defRPr sz="1500"/>
            </a:lvl1pPr>
          </a:lstStyle>
          <a:p>
            <a:r>
              <a:rPr lang="en-GB" sz="1846" dirty="0"/>
              <a:t>A mechanical model is used to describe the DU deformation, under the combined effect of sea-water current, anchor weight and buoyancy.</a:t>
            </a:r>
          </a:p>
        </p:txBody>
      </p:sp>
      <p:pic>
        <p:nvPicPr>
          <p:cNvPr id="6" name="Immagine 5" descr="Immagine che contiene testo, schermata, diagramma, linea&#10;&#10;Descrizione generata automaticamente">
            <a:extLst>
              <a:ext uri="{FF2B5EF4-FFF2-40B4-BE49-F238E27FC236}">
                <a16:creationId xmlns:a16="http://schemas.microsoft.com/office/drawing/2014/main" id="{08B747FF-72DC-0B9C-9E3E-680E01E0C6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8877" y="2405724"/>
            <a:ext cx="7152285" cy="3927700"/>
          </a:xfrm>
          <a:prstGeom prst="rect">
            <a:avLst/>
          </a:prstGeom>
        </p:spPr>
      </p:pic>
      <p:pic>
        <p:nvPicPr>
          <p:cNvPr id="10" name="Google Shape;91;p18">
            <a:extLst>
              <a:ext uri="{FF2B5EF4-FFF2-40B4-BE49-F238E27FC236}">
                <a16:creationId xmlns:a16="http://schemas.microsoft.com/office/drawing/2014/main" id="{7D0B1A7F-E4BD-F3FE-6E98-2F644EA30919}"/>
              </a:ext>
            </a:extLst>
          </p:cNvPr>
          <p:cNvPicPr preferRelativeResize="0"/>
          <p:nvPr/>
        </p:nvPicPr>
        <p:blipFill>
          <a:blip r:embed="rId4">
            <a:alphaModFix/>
          </a:blip>
          <a:srcRect l="28392" r="643"/>
          <a:stretch>
            <a:fillRect/>
          </a:stretch>
        </p:blipFill>
        <p:spPr>
          <a:xfrm>
            <a:off x="368527" y="1598553"/>
            <a:ext cx="2392615" cy="2483880"/>
          </a:xfrm>
          <a:prstGeom prst="rect">
            <a:avLst/>
          </a:prstGeom>
          <a:noFill/>
          <a:ln>
            <a:noFill/>
          </a:ln>
        </p:spPr>
      </p:pic>
      <p:sp>
        <p:nvSpPr>
          <p:cNvPr id="13" name="CasellaDiTesto 12">
            <a:extLst>
              <a:ext uri="{FF2B5EF4-FFF2-40B4-BE49-F238E27FC236}">
                <a16:creationId xmlns:a16="http://schemas.microsoft.com/office/drawing/2014/main" id="{52A04F0B-0738-E738-A1A8-953BA0BFFD09}"/>
              </a:ext>
            </a:extLst>
          </p:cNvPr>
          <p:cNvSpPr txBox="1"/>
          <p:nvPr/>
        </p:nvSpPr>
        <p:spPr>
          <a:xfrm>
            <a:off x="3030487" y="1614661"/>
            <a:ext cx="5744987" cy="859659"/>
          </a:xfrm>
          <a:prstGeom prst="rect">
            <a:avLst/>
          </a:prstGeom>
          <a:noFill/>
        </p:spPr>
        <p:txBody>
          <a:bodyPr wrap="square" rtlCol="0">
            <a:spAutoFit/>
          </a:bodyPr>
          <a:lstStyle/>
          <a:p>
            <a:r>
              <a:rPr lang="en-GB" sz="1662" dirty="0"/>
              <a:t>A fit of the data, taking into account the sound velocity as a function of the depth allows to reconstruct the position of each DOM with an accuracy of ~10cm.</a:t>
            </a:r>
          </a:p>
        </p:txBody>
      </p:sp>
    </p:spTree>
    <p:extLst>
      <p:ext uri="{BB962C8B-B14F-4D97-AF65-F5344CB8AC3E}">
        <p14:creationId xmlns:p14="http://schemas.microsoft.com/office/powerpoint/2010/main" val="13914774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3" charset="0"/>
            <a:ea typeface="ＭＳ Ｐゴシック" pitchFamily="3" charset="-128"/>
            <a:cs typeface="ＭＳ Ｐゴシック" pitchFamily="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3" charset="0"/>
            <a:ea typeface="ＭＳ Ｐゴシック" pitchFamily="3" charset="-128"/>
            <a:cs typeface="ＭＳ Ｐゴシック" pitchFamily="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FF"/>
        </a:solidFill>
        <a:ln>
          <a:noFill/>
        </a:ln>
        <a:effectLst>
          <a:outerShdw blurRad="63500" dist="107763" dir="2700000" algn="ctr" rotWithShape="0">
            <a:schemeClr val="bg2"/>
          </a:outerShdw>
        </a:effectLst>
        <a:extLs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a:ln>
              <a:noFill/>
            </a:ln>
            <a:solidFill>
              <a:schemeClr val="accent2"/>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FFFF"/>
        </a:solidFill>
        <a:ln>
          <a:noFill/>
        </a:ln>
        <a:effectLst>
          <a:outerShdw blurRad="63500" dist="107763" dir="2700000" algn="ctr" rotWithShape="0">
            <a:schemeClr val="bg2"/>
          </a:outerShdw>
        </a:effectLst>
        <a:extLs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a:ln>
              <a:noFill/>
            </a:ln>
            <a:solidFill>
              <a:schemeClr val="accent2"/>
            </a:solidFill>
            <a:effectLst/>
            <a:latin typeface="Arial"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10136</TotalTime>
  <Words>9158</Words>
  <Application>Microsoft Macintosh PowerPoint</Application>
  <PresentationFormat>Presentazione su schermo (4:3)</PresentationFormat>
  <Paragraphs>1002</Paragraphs>
  <Slides>83</Slides>
  <Notes>40</Notes>
  <HiddenSlides>0</HiddenSlides>
  <MMClips>1</MMClips>
  <ScaleCrop>false</ScaleCrop>
  <HeadingPairs>
    <vt:vector size="8" baseType="variant">
      <vt:variant>
        <vt:lpstr>Caratteri utilizzati</vt:lpstr>
      </vt:variant>
      <vt:variant>
        <vt:i4>15</vt:i4>
      </vt:variant>
      <vt:variant>
        <vt:lpstr>Tema</vt:lpstr>
      </vt:variant>
      <vt:variant>
        <vt:i4>5</vt:i4>
      </vt:variant>
      <vt:variant>
        <vt:lpstr>Server OLE incorporati</vt:lpstr>
      </vt:variant>
      <vt:variant>
        <vt:i4>3</vt:i4>
      </vt:variant>
      <vt:variant>
        <vt:lpstr>Titoli diapositive</vt:lpstr>
      </vt:variant>
      <vt:variant>
        <vt:i4>83</vt:i4>
      </vt:variant>
    </vt:vector>
  </HeadingPairs>
  <TitlesOfParts>
    <vt:vector size="106" baseType="lpstr">
      <vt:lpstr>Arial</vt:lpstr>
      <vt:lpstr>Arial Narrow</vt:lpstr>
      <vt:lpstr>Calibri</vt:lpstr>
      <vt:lpstr>Cambria</vt:lpstr>
      <vt:lpstr>Cambria Math</vt:lpstr>
      <vt:lpstr>Comic Sans MS</vt:lpstr>
      <vt:lpstr>Helvetica</vt:lpstr>
      <vt:lpstr>Impact</vt:lpstr>
      <vt:lpstr>Lucida Grande</vt:lpstr>
      <vt:lpstr>StarSymbol</vt:lpstr>
      <vt:lpstr>Symbol</vt:lpstr>
      <vt:lpstr>Tahoma</vt:lpstr>
      <vt:lpstr>Times</vt:lpstr>
      <vt:lpstr>Times New Roman</vt:lpstr>
      <vt:lpstr>Wingdings</vt:lpstr>
      <vt:lpstr>Office Theme</vt:lpstr>
      <vt:lpstr>1_Office Theme</vt:lpstr>
      <vt:lpstr>2_Office Theme</vt:lpstr>
      <vt:lpstr>1_Blank Presentation</vt:lpstr>
      <vt:lpstr>Default Design</vt:lpstr>
      <vt:lpstr>Equation</vt:lpstr>
      <vt:lpstr>CorelPhotoPaint.Image.8</vt:lpstr>
      <vt:lpstr>Immagine bitmap</vt:lpstr>
      <vt:lpstr>Light propagation in water  - absorption, attenuation, diffusion, ... Optical background  - 40K, bioluminescence Inherent water optical properties</vt:lpstr>
      <vt:lpstr>Cerenkov effect</vt:lpstr>
      <vt:lpstr>Reconstructing the muon track: Max. Likelihood strategy - 1 </vt:lpstr>
      <vt:lpstr>Reconstructing the muon track: Max. Likelihood strategy - 2</vt:lpstr>
      <vt:lpstr>Reconstructing the muon track: Max. Likelihood strategy - 3</vt:lpstr>
      <vt:lpstr>What affects the track angular resolution?</vt:lpstr>
      <vt:lpstr>What affects the track angular resolution?</vt:lpstr>
      <vt:lpstr>Cerenkov effect</vt:lpstr>
      <vt:lpstr>The water, the transparent physical medium we are studying</vt:lpstr>
      <vt:lpstr>Electromagnetic properties of water (1)</vt:lpstr>
      <vt:lpstr>Electromagnetic properties of water (2)  </vt:lpstr>
      <vt:lpstr>Electromagnetic properties of water (3)  </vt:lpstr>
      <vt:lpstr>"Inherent" optical properties of water/ice</vt:lpstr>
      <vt:lpstr>Diffusion processes in water (1)</vt:lpstr>
      <vt:lpstr>Diffusion processes in water (2)</vt:lpstr>
      <vt:lpstr>Angular distributions by diffusion Rayleigh and Mie</vt:lpstr>
      <vt:lpstr>Diffusion processes in water (3)</vt:lpstr>
      <vt:lpstr>Reduction of light intensity (1)</vt:lpstr>
      <vt:lpstr>Reduction of light intensity (2)</vt:lpstr>
      <vt:lpstr>Reduction of light intensity (3)</vt:lpstr>
      <vt:lpstr>Measurement techniques adopted</vt:lpstr>
      <vt:lpstr>NESTOR: measurement with "good" geometry photometry </vt:lpstr>
      <vt:lpstr>NESTOR: results with "good" geometry photometry  </vt:lpstr>
      <vt:lpstr>NESTOR: measurements with "open" geometry</vt:lpstr>
      <vt:lpstr>NESTOR: measurements with "open" geometry</vt:lpstr>
      <vt:lpstr>ANTARES in situ measurements</vt:lpstr>
      <vt:lpstr>Presentazione standard di PowerPoint</vt:lpstr>
      <vt:lpstr>Presentazione standard di PowerPoint</vt:lpstr>
      <vt:lpstr>Presentazione standard di PowerPoint</vt:lpstr>
      <vt:lpstr>ANTARES Test 3' Results</vt:lpstr>
      <vt:lpstr>ANTARES and Optical Beacon System (1)</vt:lpstr>
      <vt:lpstr>ANTARES and Optical Beacon System (2)</vt:lpstr>
      <vt:lpstr>ANTARES: how Lb (l) affects track reconstruction</vt:lpstr>
      <vt:lpstr>Polar ice optical properties</vt:lpstr>
      <vt:lpstr>NEMO Optical measurements of deep Sea water:  Absorption and Attenuation Coefficients.</vt:lpstr>
      <vt:lpstr>NEMO:  in situ Measurements of Inherent Optical Properties</vt:lpstr>
      <vt:lpstr>Optical Properties of Deep Sea Water</vt:lpstr>
      <vt:lpstr>Deep Sea Cerenkov Light attenuation versus depth</vt:lpstr>
      <vt:lpstr>Water optical properties in Capo Passero site: seasonal dependence</vt:lpstr>
      <vt:lpstr>Seasonal dependence of optical properties in Capo Passero</vt:lpstr>
      <vt:lpstr>Seasonal dependence of optical properties in Capo Passero</vt:lpstr>
      <vt:lpstr>Joint Sea Campaign ANTARES-NEMO: Toulon site </vt:lpstr>
      <vt:lpstr>AC9 and ANTARES Test 3’ data</vt:lpstr>
      <vt:lpstr>Water optical properties: comparison Toulon-Capo Passero</vt:lpstr>
      <vt:lpstr>BAIKAL : "Burhan" and "AC9" to measure absorption and scattering lengths</vt:lpstr>
      <vt:lpstr>BAIKAL - AC9 profiles: coefficients at l=488nm</vt:lpstr>
      <vt:lpstr>BAIKAL - AC9 profiles: length at l=488nm</vt:lpstr>
      <vt:lpstr>BAIKAL: Absorption 1000 m</vt:lpstr>
      <vt:lpstr>BAIKAL: Absorption 200 m</vt:lpstr>
      <vt:lpstr>BAIKAL: Scattering 1000 m</vt:lpstr>
      <vt:lpstr>BAIKAL: Attenuation 1000m</vt:lpstr>
      <vt:lpstr>Absorption lengths in NEMO sites and in Baikal lake</vt:lpstr>
      <vt:lpstr>BAIKAL : "Burhan" and "AC9" to measure absorption and scattering lengths</vt:lpstr>
      <vt:lpstr>Other properties required for the Cherenkov medium</vt:lpstr>
      <vt:lpstr>Required properties for the Cherenkov medium</vt:lpstr>
      <vt:lpstr>Measuring Site qualities for a Cherenkov n Telescope site</vt:lpstr>
      <vt:lpstr>Oceanographic data measured in Capo Passero</vt:lpstr>
      <vt:lpstr>Deep sea current  in KM4</vt:lpstr>
      <vt:lpstr>Deep sea currents in Capo-Passero site</vt:lpstr>
      <vt:lpstr>Effect of biofouling on optical module transparency in Capo Passero site</vt:lpstr>
      <vt:lpstr>Effect of biofouling on optical module transparency in ANTARES site</vt:lpstr>
      <vt:lpstr>Natural brightness in the depths of the ocean:40K</vt:lpstr>
      <vt:lpstr>Estimation of optical background intensity from 40K</vt:lpstr>
      <vt:lpstr>Optical background in Capo Passero and Toulon</vt:lpstr>
      <vt:lpstr>Presentazione standard di PowerPoint</vt:lpstr>
      <vt:lpstr>Other source of optical noise in deep sea: bioluminescence</vt:lpstr>
      <vt:lpstr>Photon propagation velocity in water</vt:lpstr>
      <vt:lpstr>Phase velocity and group velocity in water</vt:lpstr>
      <vt:lpstr>The refractive index nϕ in an abyssal site</vt:lpstr>
      <vt:lpstr>The refractive index nϕ in an abyssal site </vt:lpstr>
      <vt:lpstr>Dependence of the of light group velocity on environmental parameters (ANTARES site)</vt:lpstr>
      <vt:lpstr>Estimation of the effect of T, P, S and light transmission properties in water on the propagation of Cherenkov photons</vt:lpstr>
      <vt:lpstr>Measurement of the speed of light in ANTARES- 1</vt:lpstr>
      <vt:lpstr>Measurement of the speed of light in ANTARES- 2</vt:lpstr>
      <vt:lpstr>Comparison simulation-experimental result for ANTARES</vt:lpstr>
      <vt:lpstr>A check: comparison with BAIKAL data</vt:lpstr>
      <vt:lpstr>Photon propagation times in water: dispersive medium</vt:lpstr>
      <vt:lpstr>Photon propagation times in water: dispersive medium</vt:lpstr>
      <vt:lpstr>Photon propagation times in water: dispersive medium</vt:lpstr>
      <vt:lpstr>Refractive index for a dispersive medium</vt:lpstr>
      <vt:lpstr>The Acoustic Positioning System (APS) for KM3NeT</vt:lpstr>
      <vt:lpstr>The Acoustic Positioning System (APS) for KM3NeT</vt:lpstr>
      <vt:lpstr>The Acoustic Positioning System (APS) for KM3NeT</vt:lpstr>
    </vt:vector>
  </TitlesOfParts>
  <Company>University "La Sapienza" and INFN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Antonio Capone</dc:creator>
  <cp:lastModifiedBy>Antonio Capone</cp:lastModifiedBy>
  <cp:revision>181</cp:revision>
  <cp:lastPrinted>2014-01-14T11:02:15Z</cp:lastPrinted>
  <dcterms:created xsi:type="dcterms:W3CDTF">2013-12-10T16:38:08Z</dcterms:created>
  <dcterms:modified xsi:type="dcterms:W3CDTF">2026-09-20T00:38:01Z</dcterms:modified>
</cp:coreProperties>
</file>