
<file path=[Content_Types].xml><?xml version="1.0" encoding="utf-8"?>
<Types xmlns="http://schemas.openxmlformats.org/package/2006/content-types">
  <Default Extension="jpeg" ContentType="image/jpeg"/>
  <Default Extension="JPG" ContentType="image/.jpg"/>
  <Default Extension="png" ContentType="image/png"/>
  <Default Extension="gif" ContentType="image/gif"/>
  <Default Extension="emf" ContentType="image/x-emf"/>
  <Default Extension="wdp" ContentType="image/vnd.ms-photo"/>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68.webp" ContentType="image/webp"/>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
  </p:notesMasterIdLst>
  <p:sldIdLst>
    <p:sldId id="256" r:id="rId3"/>
    <p:sldId id="323" r:id="rId4"/>
    <p:sldId id="325" r:id="rId5"/>
    <p:sldId id="327" r:id="rId6"/>
    <p:sldId id="345" r:id="rId8"/>
    <p:sldId id="346" r:id="rId9"/>
    <p:sldId id="347" r:id="rId10"/>
    <p:sldId id="348" r:id="rId11"/>
    <p:sldId id="326" r:id="rId12"/>
    <p:sldId id="333" r:id="rId13"/>
    <p:sldId id="335" r:id="rId14"/>
    <p:sldId id="329" r:id="rId15"/>
    <p:sldId id="330" r:id="rId16"/>
    <p:sldId id="331" r:id="rId17"/>
    <p:sldId id="332" r:id="rId18"/>
    <p:sldId id="328" r:id="rId19"/>
    <p:sldId id="336" r:id="rId20"/>
    <p:sldId id="337" r:id="rId21"/>
    <p:sldId id="338" r:id="rId22"/>
    <p:sldId id="339" r:id="rId23"/>
    <p:sldId id="341" r:id="rId24"/>
    <p:sldId id="342" r:id="rId25"/>
    <p:sldId id="343" r:id="rId26"/>
    <p:sldId id="340" r:id="rId27"/>
    <p:sldId id="344" r:id="rId28"/>
    <p:sldId id="349" r:id="rId29"/>
    <p:sldId id="352" r:id="rId30"/>
    <p:sldId id="351" r:id="rId31"/>
    <p:sldId id="350" r:id="rId32"/>
    <p:sldId id="315" r:id="rId33"/>
    <p:sldId id="304" r:id="rId34"/>
    <p:sldId id="305" r:id="rId35"/>
    <p:sldId id="317" r:id="rId36"/>
    <p:sldId id="306" r:id="rId37"/>
    <p:sldId id="307" r:id="rId38"/>
    <p:sldId id="308" r:id="rId39"/>
    <p:sldId id="353" r:id="rId40"/>
    <p:sldId id="324" r:id="rId41"/>
    <p:sldId id="309" r:id="rId42"/>
    <p:sldId id="372" r:id="rId43"/>
    <p:sldId id="358" r:id="rId44"/>
    <p:sldId id="359" r:id="rId45"/>
    <p:sldId id="357" r:id="rId46"/>
    <p:sldId id="355" r:id="rId47"/>
    <p:sldId id="361" r:id="rId48"/>
    <p:sldId id="360" r:id="rId49"/>
    <p:sldId id="364" r:id="rId50"/>
    <p:sldId id="365" r:id="rId51"/>
    <p:sldId id="366" r:id="rId52"/>
    <p:sldId id="367" r:id="rId53"/>
    <p:sldId id="368" r:id="rId54"/>
    <p:sldId id="371" r:id="rId55"/>
    <p:sldId id="369" r:id="rId56"/>
    <p:sldId id="370" r:id="rId57"/>
  </p:sldIdLst>
  <p:sldSz cx="12192000" cy="6858000"/>
  <p:notesSz cx="6858000" cy="9144000"/>
  <p:custDataLst>
    <p:tags r:id="rId62"/>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0"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DCE6F2"/>
    <a:srgbClr val="F2F2F2"/>
    <a:srgbClr val="D0D8E8"/>
    <a:srgbClr val="E9EDF4"/>
    <a:srgbClr val="8EB4E3"/>
    <a:srgbClr val="4F80BD"/>
    <a:srgbClr val="680059"/>
    <a:srgbClr val="193FC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p:cViewPr varScale="1">
        <p:scale>
          <a:sx n="79" d="100"/>
          <a:sy n="79" d="100"/>
        </p:scale>
        <p:origin x="79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notesMaster" Target="notesMasters/notesMaster1.xml"/><Relationship Id="rId62" Type="http://schemas.openxmlformats.org/officeDocument/2006/relationships/tags" Target="tags/tag113.xml"/><Relationship Id="rId61" Type="http://schemas.openxmlformats.org/officeDocument/2006/relationships/commentAuthors" Target="commentAuthors.xml"/><Relationship Id="rId60" Type="http://schemas.openxmlformats.org/officeDocument/2006/relationships/tableStyles" Target="tableStyles.xml"/><Relationship Id="rId6" Type="http://schemas.openxmlformats.org/officeDocument/2006/relationships/slide" Target="slides/slide4.xml"/><Relationship Id="rId59" Type="http://schemas.openxmlformats.org/officeDocument/2006/relationships/viewProps" Target="viewProps.xml"/><Relationship Id="rId58" Type="http://schemas.openxmlformats.org/officeDocument/2006/relationships/presProps" Target="presProps.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slide" Target="slides/slide3.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5169D9-8FF2-4445-8A64-1B0B3BFAA81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B68E66-CEE0-4996-9797-1DFA7961C8A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4" Type="http://schemas.openxmlformats.org/officeDocument/2006/relationships/image" Target="../media/image3.png"/><Relationship Id="rId3" Type="http://schemas.microsoft.com/office/2007/relationships/hdphoto" Target="../media/image2.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pic>
        <p:nvPicPr>
          <p:cNvPr id="2" name="Picture 6" descr="https://gimg2.baidu.com/image_search/src=http%3A%2F%2Fimg4.bbs.szhome.com%2FUploadFiles%2FImages%2F2009%2F07%2F30%2F0730105551526.jpg&amp;refer=http%3A%2F%2Fimg4.bbs.szhome.com&amp;app=2002&amp;size=f9999,10000&amp;q=a80&amp;n=0&amp;g=0n&amp;fmt=jpeg?sec=1644975767&amp;t=d213040fcb6ec788b81b0e8f017d0449"/>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8015" b="100000" l="0" r="71340"/>
                    </a14:imgEffect>
                  </a14:imgLayer>
                </a14:imgProps>
              </a:ext>
              <a:ext uri="{28A0092B-C50C-407E-A947-70E740481C1C}">
                <a14:useLocalDpi xmlns:a14="http://schemas.microsoft.com/office/drawing/2010/main" val="0"/>
              </a:ext>
            </a:extLst>
          </a:blip>
          <a:srcRect/>
          <a:stretch>
            <a:fillRect/>
          </a:stretch>
        </p:blipFill>
        <p:spPr bwMode="auto">
          <a:xfrm>
            <a:off x="0" y="-149098"/>
            <a:ext cx="1850101" cy="1109369"/>
          </a:xfrm>
          <a:prstGeom prst="rect">
            <a:avLst/>
          </a:prstGeom>
          <a:noFill/>
          <a:extLst>
            <a:ext uri="{909E8E84-426E-40DD-AFC4-6F175D3DCCD1}">
              <a14:hiddenFill xmlns:a14="http://schemas.microsoft.com/office/drawing/2010/main">
                <a:solidFill>
                  <a:srgbClr val="FFFFFF"/>
                </a:solidFill>
              </a14:hiddenFill>
            </a:ext>
          </a:extLst>
        </p:spPr>
      </p:pic>
      <p:pic>
        <p:nvPicPr>
          <p:cNvPr id="3" name="图片 40"/>
          <p:cNvPicPr/>
          <p:nvPr/>
        </p:nvPicPr>
        <p:blipFill>
          <a:blip r:embed="rId4"/>
          <a:stretch>
            <a:fillRect/>
          </a:stretch>
        </p:blipFill>
        <p:spPr>
          <a:xfrm>
            <a:off x="10429074" y="63976"/>
            <a:ext cx="885131" cy="842245"/>
          </a:xfrm>
          <a:prstGeom prst="rect">
            <a:avLst/>
          </a:prstGeom>
          <a:ln>
            <a:noFill/>
          </a:ln>
        </p:spPr>
      </p:pic>
      <p:pic>
        <p:nvPicPr>
          <p:cNvPr id="4" name="Picture 6" descr="https://gimg2.baidu.com/image_search/src=http%3A%2F%2Fimg4.bbs.szhome.com%2FUploadFiles%2FImages%2F2009%2F07%2F30%2F0730105551526.jpg&amp;refer=http%3A%2F%2Fimg4.bbs.szhome.com&amp;app=2002&amp;size=f9999,10000&amp;q=a80&amp;n=0&amp;g=0n&amp;fmt=jpeg?sec=1644975767&amp;t=d213040fcb6ec788b81b0e8f017d0449"/>
          <p:cNvPicPr>
            <a:picLocks noChangeAspect="1" noChangeArrowheads="1"/>
          </p:cNvPicPr>
          <p:nvPr/>
        </p:nvPicPr>
        <p:blipFill>
          <a:blip r:embed="rId2" cstate="print">
            <a:extLst>
              <a:ext uri="{BEBA8EAE-BF5A-486C-A8C5-ECC9F3942E4B}">
                <a14:imgProps xmlns:a14="http://schemas.microsoft.com/office/drawing/2010/main">
                  <a14:imgLayer r:embed="rId3">
                    <a14:imgEffect>
                      <a14:backgroundRemoval t="8015" b="100000" l="0" r="71340"/>
                    </a14:imgEffect>
                  </a14:imgLayer>
                </a14:imgProps>
              </a:ext>
              <a:ext uri="{28A0092B-C50C-407E-A947-70E740481C1C}">
                <a14:useLocalDpi xmlns:a14="http://schemas.microsoft.com/office/drawing/2010/main" val="0"/>
              </a:ext>
            </a:extLst>
          </a:blip>
          <a:srcRect/>
          <a:stretch>
            <a:fillRect/>
          </a:stretch>
        </p:blipFill>
        <p:spPr bwMode="auto">
          <a:xfrm>
            <a:off x="0" y="-149098"/>
            <a:ext cx="1850101" cy="1109369"/>
          </a:xfrm>
          <a:prstGeom prst="rect">
            <a:avLst/>
          </a:prstGeom>
          <a:noFill/>
          <a:extLst>
            <a:ext uri="{909E8E84-426E-40DD-AFC4-6F175D3DCCD1}">
              <a14:hiddenFill xmlns:a14="http://schemas.microsoft.com/office/drawing/2010/main">
                <a:solidFill>
                  <a:srgbClr val="FFFFFF"/>
                </a:solidFill>
              </a14:hiddenFill>
            </a:ext>
          </a:extLst>
        </p:spPr>
      </p:pic>
      <p:pic>
        <p:nvPicPr>
          <p:cNvPr id="5" name="图片 40"/>
          <p:cNvPicPr/>
          <p:nvPr/>
        </p:nvPicPr>
        <p:blipFill>
          <a:blip r:embed="rId4"/>
          <a:stretch>
            <a:fillRect/>
          </a:stretch>
        </p:blipFill>
        <p:spPr>
          <a:xfrm>
            <a:off x="10429074" y="63976"/>
            <a:ext cx="885131" cy="842245"/>
          </a:xfrm>
          <a:prstGeom prst="rect">
            <a:avLst/>
          </a:prstGeom>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标题幻灯片">
    <p:spTree>
      <p:nvGrpSpPr>
        <p:cNvPr id="1" name=""/>
        <p:cNvGrpSpPr/>
        <p:nvPr/>
      </p:nvGrpSpPr>
      <p:grpSpPr>
        <a:xfrm>
          <a:off x="0" y="0"/>
          <a:ext cx="0" cy="0"/>
          <a:chOff x="0" y="0"/>
          <a:chExt cx="0" cy="0"/>
        </a:xfrm>
      </p:grpSpPr>
      <p:sp>
        <p:nvSpPr>
          <p:cNvPr id="7" name="PlaceHolder 1"/>
          <p:cNvSpPr>
            <a:spLocks noGrp="1"/>
          </p:cNvSpPr>
          <p:nvPr>
            <p:ph type="title"/>
          </p:nvPr>
        </p:nvSpPr>
        <p:spPr>
          <a:xfrm>
            <a:off x="653102" y="-15674"/>
            <a:ext cx="9099893" cy="1001389"/>
          </a:xfrm>
          <a:prstGeom prst="rect">
            <a:avLst/>
          </a:prstGeom>
        </p:spPr>
        <p:txBody>
          <a:bodyPr lIns="0" tIns="0" rIns="0" bIns="0" anchor="ctr"/>
          <a:lstStyle>
            <a:lvl1pPr>
              <a:defRPr sz="4355"/>
            </a:lvl1pPr>
          </a:lstStyle>
          <a:p>
            <a:pPr algn="ctr"/>
            <a:r>
              <a:rPr lang="zh-CN" altLang="en-US" sz="5320" b="0" strike="noStrike" spc="-1">
                <a:latin typeface="Arial" panose="020B0604020202020204"/>
              </a:rPr>
              <a:t>单击此处编辑母版标题样式</a:t>
            </a:r>
            <a:endParaRPr lang="en-US" sz="5320" b="0" strike="noStrike" spc="-1" dirty="0">
              <a:latin typeface="Arial" panose="020B0604020202020204"/>
            </a:endParaRPr>
          </a:p>
        </p:txBody>
      </p:sp>
      <p:sp>
        <p:nvSpPr>
          <p:cNvPr id="8" name="PlaceHolder 2"/>
          <p:cNvSpPr>
            <a:spLocks noGrp="1"/>
          </p:cNvSpPr>
          <p:nvPr>
            <p:ph type="subTitle"/>
          </p:nvPr>
        </p:nvSpPr>
        <p:spPr>
          <a:xfrm>
            <a:off x="609562" y="1604399"/>
            <a:ext cx="10971684" cy="3976819"/>
          </a:xfrm>
          <a:prstGeom prst="rect">
            <a:avLst/>
          </a:prstGeom>
        </p:spPr>
        <p:txBody>
          <a:bodyPr lIns="0" tIns="0" rIns="0" bIns="0" anchor="ctr"/>
          <a:lstStyle/>
          <a:p>
            <a:pPr algn="ctr"/>
            <a:r>
              <a:rPr lang="zh-CN" altLang="en-US" sz="3870" b="0" strike="noStrike" spc="-1">
                <a:latin typeface="Arial" panose="020B0604020202020204"/>
              </a:rPr>
              <a:t>单击此处编辑母版副标题样式</a:t>
            </a:r>
            <a:endParaRPr lang="en-US" sz="3870" b="0" strike="noStrike" spc="-1" dirty="0">
              <a:latin typeface="Arial" panose="020B0604020202020204"/>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10" name="PlaceHolder 2"/>
          <p:cNvSpPr>
            <a:spLocks noGrp="1"/>
          </p:cNvSpPr>
          <p:nvPr>
            <p:ph type="body"/>
          </p:nvPr>
        </p:nvSpPr>
        <p:spPr>
          <a:xfrm>
            <a:off x="609562" y="1604399"/>
            <a:ext cx="10971684" cy="3976819"/>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12" name="PlaceHolder 2"/>
          <p:cNvSpPr>
            <a:spLocks noGrp="1"/>
          </p:cNvSpPr>
          <p:nvPr>
            <p:ph type="body"/>
          </p:nvPr>
        </p:nvSpPr>
        <p:spPr>
          <a:xfrm>
            <a:off x="609562" y="1604399"/>
            <a:ext cx="5354133" cy="3976819"/>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13" name="PlaceHolder 3"/>
          <p:cNvSpPr>
            <a:spLocks noGrp="1"/>
          </p:cNvSpPr>
          <p:nvPr>
            <p:ph type="body"/>
          </p:nvPr>
        </p:nvSpPr>
        <p:spPr>
          <a:xfrm>
            <a:off x="6231903" y="1604399"/>
            <a:ext cx="5354133" cy="3976819"/>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14"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653102" y="186345"/>
            <a:ext cx="9099893" cy="2770363"/>
          </a:xfrm>
          <a:prstGeom prst="rect">
            <a:avLst/>
          </a:prstGeom>
        </p:spPr>
        <p:txBody>
          <a:bodyPr lIns="0" tIns="0" rIns="0" bIns="0" anchor="ctr"/>
          <a:lstStyle/>
          <a:p>
            <a:pPr algn="ctr"/>
            <a:r>
              <a:rPr lang="zh-CN" altLang="en-US" sz="3870" b="0" strike="noStrike" spc="-1">
                <a:latin typeface="Arial" panose="020B0604020202020204"/>
              </a:rPr>
              <a:t>单击此处编辑母版副标题样式</a:t>
            </a:r>
            <a:endParaRPr lang="en-US" sz="3870" b="0" strike="noStrike" spc="-1">
              <a:latin typeface="Arial" panose="020B0604020202020204"/>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标题，两项小型内容和一项型大内容">
    <p:spTree>
      <p:nvGrpSpPr>
        <p:cNvPr id="1" name=""/>
        <p:cNvGrpSpPr/>
        <p:nvPr/>
      </p:nvGrpSpPr>
      <p:grpSpPr>
        <a:xfrm>
          <a:off x="0" y="0"/>
          <a:ext cx="0" cy="0"/>
          <a:chOff x="0" y="0"/>
          <a:chExt cx="0" cy="0"/>
        </a:xfrm>
      </p:grpSpPr>
      <p:sp>
        <p:nvSpPr>
          <p:cNvPr id="16"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17" name="PlaceHolder 2"/>
          <p:cNvSpPr>
            <a:spLocks noGrp="1"/>
          </p:cNvSpPr>
          <p:nvPr>
            <p:ph type="body"/>
          </p:nvPr>
        </p:nvSpPr>
        <p:spPr>
          <a:xfrm>
            <a:off x="609562" y="1604399"/>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18" name="PlaceHolder 3"/>
          <p:cNvSpPr>
            <a:spLocks noGrp="1"/>
          </p:cNvSpPr>
          <p:nvPr>
            <p:ph type="body"/>
          </p:nvPr>
        </p:nvSpPr>
        <p:spPr>
          <a:xfrm>
            <a:off x="6231903" y="1604399"/>
            <a:ext cx="5354133" cy="3976819"/>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19" name="PlaceHolder 4"/>
          <p:cNvSpPr>
            <a:spLocks noGrp="1"/>
          </p:cNvSpPr>
          <p:nvPr>
            <p:ph type="body"/>
          </p:nvPr>
        </p:nvSpPr>
        <p:spPr>
          <a:xfrm>
            <a:off x="609562" y="3681627"/>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21" name="PlaceHolder 2"/>
          <p:cNvSpPr>
            <a:spLocks noGrp="1"/>
          </p:cNvSpPr>
          <p:nvPr>
            <p:ph type="body"/>
          </p:nvPr>
        </p:nvSpPr>
        <p:spPr>
          <a:xfrm>
            <a:off x="609562" y="1604399"/>
            <a:ext cx="5354133" cy="3976819"/>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22" name="PlaceHolder 3"/>
          <p:cNvSpPr>
            <a:spLocks noGrp="1"/>
          </p:cNvSpPr>
          <p:nvPr>
            <p:ph type="body"/>
          </p:nvPr>
        </p:nvSpPr>
        <p:spPr>
          <a:xfrm>
            <a:off x="6231903" y="1604399"/>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23" name="PlaceHolder 4"/>
          <p:cNvSpPr>
            <a:spLocks noGrp="1"/>
          </p:cNvSpPr>
          <p:nvPr>
            <p:ph type="body"/>
          </p:nvPr>
        </p:nvSpPr>
        <p:spPr>
          <a:xfrm>
            <a:off x="6231903" y="3681627"/>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25" name="PlaceHolder 2"/>
          <p:cNvSpPr>
            <a:spLocks noGrp="1"/>
          </p:cNvSpPr>
          <p:nvPr>
            <p:ph type="body"/>
          </p:nvPr>
        </p:nvSpPr>
        <p:spPr>
          <a:xfrm>
            <a:off x="609562" y="1604399"/>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26" name="PlaceHolder 3"/>
          <p:cNvSpPr>
            <a:spLocks noGrp="1"/>
          </p:cNvSpPr>
          <p:nvPr>
            <p:ph type="body"/>
          </p:nvPr>
        </p:nvSpPr>
        <p:spPr>
          <a:xfrm>
            <a:off x="6231903" y="1604399"/>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27" name="PlaceHolder 4"/>
          <p:cNvSpPr>
            <a:spLocks noGrp="1"/>
          </p:cNvSpPr>
          <p:nvPr>
            <p:ph type="body"/>
          </p:nvPr>
        </p:nvSpPr>
        <p:spPr>
          <a:xfrm>
            <a:off x="609562" y="3681627"/>
            <a:ext cx="10971684"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29" name="PlaceHolder 2"/>
          <p:cNvSpPr>
            <a:spLocks noGrp="1"/>
          </p:cNvSpPr>
          <p:nvPr>
            <p:ph type="body"/>
          </p:nvPr>
        </p:nvSpPr>
        <p:spPr>
          <a:xfrm>
            <a:off x="609562" y="1604399"/>
            <a:ext cx="10971684"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30" name="PlaceHolder 3"/>
          <p:cNvSpPr>
            <a:spLocks noGrp="1"/>
          </p:cNvSpPr>
          <p:nvPr>
            <p:ph type="body"/>
          </p:nvPr>
        </p:nvSpPr>
        <p:spPr>
          <a:xfrm>
            <a:off x="609562" y="3681627"/>
            <a:ext cx="10971684"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32" name="PlaceHolder 2"/>
          <p:cNvSpPr>
            <a:spLocks noGrp="1"/>
          </p:cNvSpPr>
          <p:nvPr>
            <p:ph type="body"/>
          </p:nvPr>
        </p:nvSpPr>
        <p:spPr>
          <a:xfrm>
            <a:off x="609562" y="1604399"/>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33" name="PlaceHolder 3"/>
          <p:cNvSpPr>
            <a:spLocks noGrp="1"/>
          </p:cNvSpPr>
          <p:nvPr>
            <p:ph type="body"/>
          </p:nvPr>
        </p:nvSpPr>
        <p:spPr>
          <a:xfrm>
            <a:off x="6231903" y="1604399"/>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34" name="PlaceHolder 4"/>
          <p:cNvSpPr>
            <a:spLocks noGrp="1"/>
          </p:cNvSpPr>
          <p:nvPr>
            <p:ph type="body"/>
          </p:nvPr>
        </p:nvSpPr>
        <p:spPr>
          <a:xfrm>
            <a:off x="609562" y="3681627"/>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35" name="PlaceHolder 5"/>
          <p:cNvSpPr>
            <a:spLocks noGrp="1"/>
          </p:cNvSpPr>
          <p:nvPr>
            <p:ph type="body"/>
          </p:nvPr>
        </p:nvSpPr>
        <p:spPr>
          <a:xfrm>
            <a:off x="6231903" y="3681627"/>
            <a:ext cx="535413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653102" y="-15674"/>
            <a:ext cx="9099893" cy="1001389"/>
          </a:xfrm>
          <a:prstGeom prst="rect">
            <a:avLst/>
          </a:prstGeom>
        </p:spPr>
        <p:txBody>
          <a:bodyPr lIns="0" tIns="0" rIns="0" bIns="0" anchor="ctr"/>
          <a:lstStyle/>
          <a:p>
            <a:pPr algn="ctr"/>
            <a:r>
              <a:rPr lang="zh-CN" altLang="en-US" sz="5320" b="0" strike="noStrike" spc="-1">
                <a:latin typeface="Arial" panose="020B0604020202020204"/>
              </a:rPr>
              <a:t>单击此处编辑母版标题样式</a:t>
            </a:r>
            <a:endParaRPr lang="en-US" sz="5320" b="0" strike="noStrike" spc="-1">
              <a:latin typeface="Arial" panose="020B0604020202020204"/>
            </a:endParaRPr>
          </a:p>
        </p:txBody>
      </p:sp>
      <p:sp>
        <p:nvSpPr>
          <p:cNvPr id="37" name="PlaceHolder 2"/>
          <p:cNvSpPr>
            <a:spLocks noGrp="1"/>
          </p:cNvSpPr>
          <p:nvPr>
            <p:ph type="body"/>
          </p:nvPr>
        </p:nvSpPr>
        <p:spPr>
          <a:xfrm>
            <a:off x="609562" y="1604399"/>
            <a:ext cx="353241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38" name="PlaceHolder 3"/>
          <p:cNvSpPr>
            <a:spLocks noGrp="1"/>
          </p:cNvSpPr>
          <p:nvPr>
            <p:ph type="body"/>
          </p:nvPr>
        </p:nvSpPr>
        <p:spPr>
          <a:xfrm>
            <a:off x="4319184" y="1604399"/>
            <a:ext cx="353241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39" name="PlaceHolder 4"/>
          <p:cNvSpPr>
            <a:spLocks noGrp="1"/>
          </p:cNvSpPr>
          <p:nvPr>
            <p:ph type="body"/>
          </p:nvPr>
        </p:nvSpPr>
        <p:spPr>
          <a:xfrm>
            <a:off x="8028370" y="1604399"/>
            <a:ext cx="353241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40" name="PlaceHolder 5"/>
          <p:cNvSpPr>
            <a:spLocks noGrp="1"/>
          </p:cNvSpPr>
          <p:nvPr>
            <p:ph type="body"/>
          </p:nvPr>
        </p:nvSpPr>
        <p:spPr>
          <a:xfrm>
            <a:off x="609562" y="3681627"/>
            <a:ext cx="353241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41" name="PlaceHolder 6"/>
          <p:cNvSpPr>
            <a:spLocks noGrp="1"/>
          </p:cNvSpPr>
          <p:nvPr>
            <p:ph type="body"/>
          </p:nvPr>
        </p:nvSpPr>
        <p:spPr>
          <a:xfrm>
            <a:off x="4319184" y="3681627"/>
            <a:ext cx="353241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
        <p:nvSpPr>
          <p:cNvPr id="42" name="PlaceHolder 7"/>
          <p:cNvSpPr>
            <a:spLocks noGrp="1"/>
          </p:cNvSpPr>
          <p:nvPr>
            <p:ph type="body"/>
          </p:nvPr>
        </p:nvSpPr>
        <p:spPr>
          <a:xfrm>
            <a:off x="8028370" y="3681627"/>
            <a:ext cx="3532413" cy="1896543"/>
          </a:xfrm>
          <a:prstGeom prst="rect">
            <a:avLst/>
          </a:prstGeom>
        </p:spPr>
        <p:txBody>
          <a:bodyPr lIns="0" tIns="0" rIns="0" bIns="0">
            <a:normAutofit/>
          </a:bodyPr>
          <a:lstStyle/>
          <a:p>
            <a:pPr lvl="0"/>
            <a:r>
              <a:rPr lang="zh-CN" altLang="en-US" sz="3870" b="0" strike="noStrike" spc="-1">
                <a:latin typeface="Arial" panose="020B0604020202020204"/>
              </a:rPr>
              <a:t>单击此处编辑母版文本样式</a:t>
            </a:r>
            <a:endParaRPr lang="zh-CN" altLang="en-US" sz="3870" b="0" strike="noStrike" spc="-1">
              <a:latin typeface="Arial" panose="020B0604020202020204"/>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4.pn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CustomShape 1"/>
          <p:cNvSpPr/>
          <p:nvPr/>
        </p:nvSpPr>
        <p:spPr>
          <a:xfrm>
            <a:off x="0" y="0"/>
            <a:ext cx="12191244" cy="957850"/>
          </a:xfrm>
          <a:prstGeom prst="rect">
            <a:avLst/>
          </a:prstGeom>
          <a:solidFill>
            <a:srgbClr val="680059"/>
          </a:solidFill>
          <a:ln>
            <a:solidFill>
              <a:srgbClr val="3465A4"/>
            </a:solidFill>
          </a:ln>
        </p:spPr>
        <p:style>
          <a:lnRef idx="0">
            <a:scrgbClr r="0" g="0" b="0"/>
          </a:lnRef>
          <a:fillRef idx="0">
            <a:scrgbClr r="0" g="0" b="0"/>
          </a:fillRef>
          <a:effectRef idx="0">
            <a:scrgbClr r="0" g="0" b="0"/>
          </a:effectRef>
          <a:fontRef idx="minor"/>
        </p:style>
      </p:sp>
      <p:sp>
        <p:nvSpPr>
          <p:cNvPr id="8" name="PlaceHolder 2"/>
          <p:cNvSpPr>
            <a:spLocks noGrp="1"/>
          </p:cNvSpPr>
          <p:nvPr>
            <p:ph type="title"/>
          </p:nvPr>
        </p:nvSpPr>
        <p:spPr>
          <a:xfrm>
            <a:off x="653102" y="186345"/>
            <a:ext cx="9099893" cy="597350"/>
          </a:xfrm>
          <a:prstGeom prst="rect">
            <a:avLst/>
          </a:prstGeom>
        </p:spPr>
        <p:txBody>
          <a:bodyPr lIns="0" tIns="0" rIns="0" bIns="0" anchor="ctr"/>
          <a:lstStyle/>
          <a:p>
            <a:pPr algn="ctr"/>
            <a:r>
              <a:rPr lang="en-US" sz="4840" b="0" strike="noStrike" spc="-1" dirty="0" err="1">
                <a:latin typeface="Arial" panose="020B0604020202020204"/>
              </a:rPr>
              <a:t>单击鼠标编辑标题文字格式</a:t>
            </a:r>
            <a:endParaRPr lang="en-US" sz="4840" b="0" strike="noStrike" spc="-1" dirty="0">
              <a:latin typeface="Arial" panose="020B0604020202020204"/>
            </a:endParaRPr>
          </a:p>
        </p:txBody>
      </p:sp>
      <p:sp>
        <p:nvSpPr>
          <p:cNvPr id="2" name="PlaceHolder 3"/>
          <p:cNvSpPr>
            <a:spLocks noGrp="1"/>
          </p:cNvSpPr>
          <p:nvPr>
            <p:ph type="body"/>
          </p:nvPr>
        </p:nvSpPr>
        <p:spPr>
          <a:xfrm>
            <a:off x="609562" y="1604399"/>
            <a:ext cx="10971684" cy="3976819"/>
          </a:xfrm>
          <a:prstGeom prst="rect">
            <a:avLst/>
          </a:prstGeom>
        </p:spPr>
        <p:txBody>
          <a:bodyPr lIns="0" tIns="0" rIns="0" bIns="0">
            <a:normAutofit/>
          </a:bodyPr>
          <a:lstStyle/>
          <a:p>
            <a:pPr marL="431800" indent="-323850">
              <a:spcBef>
                <a:spcPts val="1415"/>
              </a:spcBef>
              <a:buClr>
                <a:srgbClr val="000000"/>
              </a:buClr>
              <a:buSzPct val="45000"/>
              <a:buFont typeface="Wingdings" panose="05000000000000000000" pitchFamily="2" charset="2"/>
              <a:buChar char=""/>
            </a:pPr>
            <a:r>
              <a:rPr lang="en-US" sz="3870" b="0" strike="noStrike" spc="-1">
                <a:latin typeface="Arial" panose="020B0604020202020204"/>
              </a:rPr>
              <a:t>单击鼠标编辑大纲文字格式</a:t>
            </a:r>
            <a:endParaRPr lang="en-US" sz="3870" b="0" strike="noStrike" spc="-1">
              <a:latin typeface="Arial" panose="020B0604020202020204"/>
            </a:endParaRPr>
          </a:p>
          <a:p>
            <a:pPr marL="1045210" lvl="1" indent="-391795">
              <a:spcBef>
                <a:spcPts val="1370"/>
              </a:spcBef>
              <a:buClr>
                <a:srgbClr val="000000"/>
              </a:buClr>
              <a:buSzPct val="75000"/>
              <a:buFont typeface="Symbol" panose="05050102010706020507" charset="2"/>
              <a:buChar char=""/>
            </a:pPr>
            <a:r>
              <a:rPr lang="en-US" sz="3385" b="0" strike="noStrike" spc="-1">
                <a:latin typeface="Arial" panose="020B0604020202020204"/>
              </a:rPr>
              <a:t>第二个大纲级</a:t>
            </a:r>
            <a:endParaRPr lang="en-US" sz="3385" b="0" strike="noStrike" spc="-1">
              <a:latin typeface="Arial" panose="020B0604020202020204"/>
            </a:endParaRPr>
          </a:p>
          <a:p>
            <a:pPr marL="1567180" lvl="2" indent="-348615">
              <a:spcBef>
                <a:spcPts val="1030"/>
              </a:spcBef>
              <a:buClr>
                <a:srgbClr val="000000"/>
              </a:buClr>
              <a:buSzPct val="45000"/>
              <a:buFont typeface="Wingdings" panose="05000000000000000000" pitchFamily="2" charset="2"/>
              <a:buChar char=""/>
            </a:pPr>
            <a:r>
              <a:rPr lang="en-US" sz="2905" b="0" strike="noStrike" spc="-1">
                <a:latin typeface="Arial" panose="020B0604020202020204"/>
              </a:rPr>
              <a:t>第三大纲级别</a:t>
            </a:r>
            <a:endParaRPr lang="en-US" sz="2905" b="0" strike="noStrike" spc="-1">
              <a:latin typeface="Arial" panose="020B0604020202020204"/>
            </a:endParaRPr>
          </a:p>
          <a:p>
            <a:pPr marL="2089785" lvl="3" indent="-260985">
              <a:spcBef>
                <a:spcPts val="685"/>
              </a:spcBef>
              <a:buClr>
                <a:srgbClr val="000000"/>
              </a:buClr>
              <a:buSzPct val="75000"/>
              <a:buFont typeface="Symbol" panose="05050102010706020507" charset="2"/>
              <a:buChar char=""/>
            </a:pPr>
            <a:r>
              <a:rPr lang="en-US" sz="2420" b="0" strike="noStrike" spc="-1">
                <a:latin typeface="Arial" panose="020B0604020202020204"/>
              </a:rPr>
              <a:t>第四大纲级别</a:t>
            </a:r>
            <a:endParaRPr lang="en-US" sz="2420" b="0" strike="noStrike" spc="-1">
              <a:latin typeface="Arial" panose="020B0604020202020204"/>
            </a:endParaRPr>
          </a:p>
          <a:p>
            <a:pPr marL="2612390" lvl="4" indent="-260985">
              <a:spcBef>
                <a:spcPts val="340"/>
              </a:spcBef>
              <a:buClr>
                <a:srgbClr val="000000"/>
              </a:buClr>
              <a:buSzPct val="45000"/>
              <a:buFont typeface="Wingdings" panose="05000000000000000000" pitchFamily="2" charset="2"/>
              <a:buChar char=""/>
            </a:pPr>
            <a:r>
              <a:rPr lang="en-US" sz="2420" b="0" strike="noStrike" spc="-1">
                <a:latin typeface="Arial" panose="020B0604020202020204"/>
              </a:rPr>
              <a:t>第五大纲级别</a:t>
            </a:r>
            <a:endParaRPr lang="en-US" sz="2420" b="0" strike="noStrike" spc="-1">
              <a:latin typeface="Arial" panose="020B0604020202020204"/>
            </a:endParaRPr>
          </a:p>
          <a:p>
            <a:pPr marL="3134995" lvl="5" indent="-260985">
              <a:spcBef>
                <a:spcPts val="340"/>
              </a:spcBef>
              <a:buClr>
                <a:srgbClr val="000000"/>
              </a:buClr>
              <a:buSzPct val="45000"/>
              <a:buFont typeface="Wingdings" panose="05000000000000000000" pitchFamily="2" charset="2"/>
              <a:buChar char=""/>
            </a:pPr>
            <a:r>
              <a:rPr lang="en-US" sz="2420" b="0" strike="noStrike" spc="-1">
                <a:latin typeface="Arial" panose="020B0604020202020204"/>
              </a:rPr>
              <a:t>第六大纲级别</a:t>
            </a:r>
            <a:endParaRPr lang="en-US" sz="2420" b="0" strike="noStrike" spc="-1">
              <a:latin typeface="Arial" panose="020B0604020202020204"/>
            </a:endParaRPr>
          </a:p>
          <a:p>
            <a:pPr marL="3656965" lvl="6" indent="-260985">
              <a:spcBef>
                <a:spcPts val="340"/>
              </a:spcBef>
              <a:buClr>
                <a:srgbClr val="000000"/>
              </a:buClr>
              <a:buSzPct val="45000"/>
              <a:buFont typeface="Wingdings" panose="05000000000000000000" pitchFamily="2" charset="2"/>
              <a:buChar char=""/>
            </a:pPr>
            <a:r>
              <a:rPr lang="en-US" sz="2420" b="0" strike="noStrike" spc="-1">
                <a:latin typeface="Arial" panose="020B0604020202020204"/>
              </a:rPr>
              <a:t>第七大纲级别</a:t>
            </a:r>
            <a:endParaRPr lang="en-US" sz="2420" b="0" strike="noStrike" spc="-1">
              <a:latin typeface="Arial" panose="020B0604020202020204"/>
            </a:endParaRPr>
          </a:p>
        </p:txBody>
      </p:sp>
      <p:sp>
        <p:nvSpPr>
          <p:cNvPr id="3" name="PlaceHolder 4"/>
          <p:cNvSpPr>
            <a:spLocks noGrp="1"/>
          </p:cNvSpPr>
          <p:nvPr>
            <p:ph type="dt"/>
          </p:nvPr>
        </p:nvSpPr>
        <p:spPr>
          <a:xfrm>
            <a:off x="609562" y="6246923"/>
            <a:ext cx="2840124" cy="472394"/>
          </a:xfrm>
          <a:prstGeom prst="rect">
            <a:avLst/>
          </a:prstGeom>
        </p:spPr>
        <p:txBody>
          <a:bodyPr lIns="0" tIns="0" rIns="0" bIns="0"/>
          <a:lstStyle/>
          <a:p>
            <a:fld id="{D997B5FA-0921-464F-AAE1-844C04324D75}" type="datetimeFigureOut">
              <a:rPr lang="zh-CN" altLang="en-US" smtClean="0"/>
            </a:fld>
            <a:endParaRPr lang="zh-CN" altLang="en-US"/>
          </a:p>
        </p:txBody>
      </p:sp>
      <p:sp>
        <p:nvSpPr>
          <p:cNvPr id="4" name="PlaceHolder 5"/>
          <p:cNvSpPr>
            <a:spLocks noGrp="1"/>
          </p:cNvSpPr>
          <p:nvPr>
            <p:ph type="ftr"/>
          </p:nvPr>
        </p:nvSpPr>
        <p:spPr>
          <a:xfrm>
            <a:off x="4169405" y="6246923"/>
            <a:ext cx="3864189" cy="472394"/>
          </a:xfrm>
          <a:prstGeom prst="rect">
            <a:avLst/>
          </a:prstGeom>
        </p:spPr>
        <p:txBody>
          <a:bodyPr lIns="0" tIns="0" rIns="0" bIns="0"/>
          <a:lstStyle/>
          <a:p>
            <a:endParaRPr lang="zh-CN" altLang="en-US"/>
          </a:p>
        </p:txBody>
      </p:sp>
      <p:sp>
        <p:nvSpPr>
          <p:cNvPr id="5" name="PlaceHolder 6"/>
          <p:cNvSpPr>
            <a:spLocks noGrp="1"/>
          </p:cNvSpPr>
          <p:nvPr>
            <p:ph type="sldNum"/>
          </p:nvPr>
        </p:nvSpPr>
        <p:spPr>
          <a:xfrm>
            <a:off x="8741122" y="6246923"/>
            <a:ext cx="2840124" cy="472394"/>
          </a:xfrm>
          <a:prstGeom prst="rect">
            <a:avLst/>
          </a:prstGeom>
        </p:spPr>
        <p:txBody>
          <a:bodyPr lIns="0" tIns="0" rIns="0" bIns="0"/>
          <a:lstStyle/>
          <a:p>
            <a:fld id="{565CE74E-AB26-4998-AD42-012C4C1AD076}" type="slidenum">
              <a:rPr lang="zh-CN" altLang="en-US" smtClean="0"/>
            </a:fld>
            <a:endParaRPr lang="zh-CN" altLang="en-US"/>
          </a:p>
        </p:txBody>
      </p:sp>
      <p:pic>
        <p:nvPicPr>
          <p:cNvPr id="6" name="图片 39"/>
          <p:cNvPicPr/>
          <p:nvPr/>
        </p:nvPicPr>
        <p:blipFill>
          <a:blip r:embed="rId14"/>
          <a:stretch>
            <a:fillRect/>
          </a:stretch>
        </p:blipFill>
        <p:spPr>
          <a:xfrm>
            <a:off x="11028722" y="-32219"/>
            <a:ext cx="1423763" cy="1033607"/>
          </a:xfrm>
          <a:prstGeom prst="rect">
            <a:avLst/>
          </a:prstGeom>
          <a:ln>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p:titleStyle>
    <p:bodyStyle>
      <a:lvl1pPr marL="522605" indent="-391795" algn="l" defTabSz="1106170" rtl="0" eaLnBrk="1" latinLnBrk="0" hangingPunct="1">
        <a:lnSpc>
          <a:spcPct val="90000"/>
        </a:lnSpc>
        <a:spcBef>
          <a:spcPts val="1715"/>
        </a:spcBef>
        <a:buClr>
          <a:srgbClr val="000000"/>
        </a:buClr>
        <a:buSzPct val="45000"/>
        <a:buFont typeface="Wingdings" panose="05000000000000000000" pitchFamily="2" charset="2"/>
        <a:buChar char=""/>
        <a:defRPr sz="3385" kern="1200">
          <a:solidFill>
            <a:schemeClr val="tx1"/>
          </a:solidFill>
          <a:latin typeface="+mn-lt"/>
          <a:ea typeface="+mn-ea"/>
          <a:cs typeface="+mn-cs"/>
        </a:defRPr>
      </a:lvl1pPr>
      <a:lvl2pPr marL="829310" indent="-276225" algn="l" defTabSz="1106170" rtl="0" eaLnBrk="1" latinLnBrk="0" hangingPunct="1">
        <a:lnSpc>
          <a:spcPct val="90000"/>
        </a:lnSpc>
        <a:spcBef>
          <a:spcPts val="605"/>
        </a:spcBef>
        <a:buFont typeface="Arial" panose="020B0604020202020204" pitchFamily="34" charset="0"/>
        <a:buChar char="•"/>
        <a:defRPr sz="2905" kern="1200">
          <a:solidFill>
            <a:schemeClr val="tx1"/>
          </a:solidFill>
          <a:latin typeface="+mn-lt"/>
          <a:ea typeface="+mn-ea"/>
          <a:cs typeface="+mn-cs"/>
        </a:defRPr>
      </a:lvl2pPr>
      <a:lvl3pPr marL="1382395" indent="-276225" algn="l" defTabSz="1106170" rtl="0" eaLnBrk="1" latinLnBrk="0" hangingPunct="1">
        <a:lnSpc>
          <a:spcPct val="90000"/>
        </a:lnSpc>
        <a:spcBef>
          <a:spcPts val="605"/>
        </a:spcBef>
        <a:buFont typeface="Arial" panose="020B0604020202020204" pitchFamily="34" charset="0"/>
        <a:buChar char="•"/>
        <a:defRPr sz="2420" kern="1200">
          <a:solidFill>
            <a:schemeClr val="tx1"/>
          </a:solidFill>
          <a:latin typeface="+mn-lt"/>
          <a:ea typeface="+mn-ea"/>
          <a:cs typeface="+mn-cs"/>
        </a:defRPr>
      </a:lvl3pPr>
      <a:lvl4pPr marL="1935480" indent="-276225" algn="l" defTabSz="1106170" rtl="0" eaLnBrk="1" latinLnBrk="0" hangingPunct="1">
        <a:lnSpc>
          <a:spcPct val="90000"/>
        </a:lnSpc>
        <a:spcBef>
          <a:spcPts val="605"/>
        </a:spcBef>
        <a:buFont typeface="Arial" panose="020B0604020202020204" pitchFamily="34" charset="0"/>
        <a:buChar char="•"/>
        <a:defRPr sz="2175" kern="1200">
          <a:solidFill>
            <a:schemeClr val="tx1"/>
          </a:solidFill>
          <a:latin typeface="+mn-lt"/>
          <a:ea typeface="+mn-ea"/>
          <a:cs typeface="+mn-cs"/>
        </a:defRPr>
      </a:lvl4pPr>
      <a:lvl5pPr marL="2487930" indent="-276225" algn="l" defTabSz="1106170" rtl="0" eaLnBrk="1" latinLnBrk="0" hangingPunct="1">
        <a:lnSpc>
          <a:spcPct val="90000"/>
        </a:lnSpc>
        <a:spcBef>
          <a:spcPts val="605"/>
        </a:spcBef>
        <a:buFont typeface="Arial" panose="020B0604020202020204" pitchFamily="34" charset="0"/>
        <a:buChar char="•"/>
        <a:defRPr sz="2175" kern="1200">
          <a:solidFill>
            <a:schemeClr val="tx1"/>
          </a:solidFill>
          <a:latin typeface="+mn-lt"/>
          <a:ea typeface="+mn-ea"/>
          <a:cs typeface="+mn-cs"/>
        </a:defRPr>
      </a:lvl5pPr>
      <a:lvl6pPr marL="3041015" indent="-276225" algn="l" defTabSz="1106170" rtl="0" eaLnBrk="1" latinLnBrk="0" hangingPunct="1">
        <a:lnSpc>
          <a:spcPct val="90000"/>
        </a:lnSpc>
        <a:spcBef>
          <a:spcPts val="605"/>
        </a:spcBef>
        <a:buFont typeface="Arial" panose="020B0604020202020204" pitchFamily="34" charset="0"/>
        <a:buChar char="•"/>
        <a:defRPr sz="2175" kern="1200">
          <a:solidFill>
            <a:schemeClr val="tx1"/>
          </a:solidFill>
          <a:latin typeface="+mn-lt"/>
          <a:ea typeface="+mn-ea"/>
          <a:cs typeface="+mn-cs"/>
        </a:defRPr>
      </a:lvl6pPr>
      <a:lvl7pPr marL="3594100" indent="-276225" algn="l" defTabSz="1106170" rtl="0" eaLnBrk="1" latinLnBrk="0" hangingPunct="1">
        <a:lnSpc>
          <a:spcPct val="90000"/>
        </a:lnSpc>
        <a:spcBef>
          <a:spcPts val="605"/>
        </a:spcBef>
        <a:buFont typeface="Arial" panose="020B0604020202020204" pitchFamily="34" charset="0"/>
        <a:buChar char="•"/>
        <a:defRPr sz="2175" kern="1200">
          <a:solidFill>
            <a:schemeClr val="tx1"/>
          </a:solidFill>
          <a:latin typeface="+mn-lt"/>
          <a:ea typeface="+mn-ea"/>
          <a:cs typeface="+mn-cs"/>
        </a:defRPr>
      </a:lvl7pPr>
      <a:lvl8pPr marL="4147185" indent="-276225" algn="l" defTabSz="1106170" rtl="0" eaLnBrk="1" latinLnBrk="0" hangingPunct="1">
        <a:lnSpc>
          <a:spcPct val="90000"/>
        </a:lnSpc>
        <a:spcBef>
          <a:spcPts val="605"/>
        </a:spcBef>
        <a:buFont typeface="Arial" panose="020B0604020202020204" pitchFamily="34" charset="0"/>
        <a:buChar char="•"/>
        <a:defRPr sz="2175" kern="1200">
          <a:solidFill>
            <a:schemeClr val="tx1"/>
          </a:solidFill>
          <a:latin typeface="+mn-lt"/>
          <a:ea typeface="+mn-ea"/>
          <a:cs typeface="+mn-cs"/>
        </a:defRPr>
      </a:lvl8pPr>
      <a:lvl9pPr marL="4700270" indent="-276225" algn="l" defTabSz="1106170" rtl="0" eaLnBrk="1" latinLnBrk="0" hangingPunct="1">
        <a:lnSpc>
          <a:spcPct val="90000"/>
        </a:lnSpc>
        <a:spcBef>
          <a:spcPts val="605"/>
        </a:spcBef>
        <a:buFont typeface="Arial" panose="020B0604020202020204" pitchFamily="34" charset="0"/>
        <a:buChar char="•"/>
        <a:defRPr sz="2175" kern="1200">
          <a:solidFill>
            <a:schemeClr val="tx1"/>
          </a:solidFill>
          <a:latin typeface="+mn-lt"/>
          <a:ea typeface="+mn-ea"/>
          <a:cs typeface="+mn-cs"/>
        </a:defRPr>
      </a:lvl9pPr>
    </p:bodyStyle>
    <p:otherStyle>
      <a:defPPr>
        <a:defRPr lang="zh-CN"/>
      </a:defPPr>
      <a:lvl1pPr marL="0" algn="l" defTabSz="1106170" rtl="0" eaLnBrk="1" latinLnBrk="0" hangingPunct="1">
        <a:defRPr sz="2175" kern="1200">
          <a:solidFill>
            <a:schemeClr val="tx1"/>
          </a:solidFill>
          <a:latin typeface="+mn-lt"/>
          <a:ea typeface="+mn-ea"/>
          <a:cs typeface="+mn-cs"/>
        </a:defRPr>
      </a:lvl1pPr>
      <a:lvl2pPr marL="553085" algn="l" defTabSz="1106170" rtl="0" eaLnBrk="1" latinLnBrk="0" hangingPunct="1">
        <a:defRPr sz="2175" kern="1200">
          <a:solidFill>
            <a:schemeClr val="tx1"/>
          </a:solidFill>
          <a:latin typeface="+mn-lt"/>
          <a:ea typeface="+mn-ea"/>
          <a:cs typeface="+mn-cs"/>
        </a:defRPr>
      </a:lvl2pPr>
      <a:lvl3pPr marL="1106170" algn="l" defTabSz="1106170" rtl="0" eaLnBrk="1" latinLnBrk="0" hangingPunct="1">
        <a:defRPr sz="2175" kern="1200">
          <a:solidFill>
            <a:schemeClr val="tx1"/>
          </a:solidFill>
          <a:latin typeface="+mn-lt"/>
          <a:ea typeface="+mn-ea"/>
          <a:cs typeface="+mn-cs"/>
        </a:defRPr>
      </a:lvl3pPr>
      <a:lvl4pPr marL="1658620" algn="l" defTabSz="1106170" rtl="0" eaLnBrk="1" latinLnBrk="0" hangingPunct="1">
        <a:defRPr sz="2175" kern="1200">
          <a:solidFill>
            <a:schemeClr val="tx1"/>
          </a:solidFill>
          <a:latin typeface="+mn-lt"/>
          <a:ea typeface="+mn-ea"/>
          <a:cs typeface="+mn-cs"/>
        </a:defRPr>
      </a:lvl4pPr>
      <a:lvl5pPr marL="2211705" algn="l" defTabSz="1106170" rtl="0" eaLnBrk="1" latinLnBrk="0" hangingPunct="1">
        <a:defRPr sz="2175" kern="1200">
          <a:solidFill>
            <a:schemeClr val="tx1"/>
          </a:solidFill>
          <a:latin typeface="+mn-lt"/>
          <a:ea typeface="+mn-ea"/>
          <a:cs typeface="+mn-cs"/>
        </a:defRPr>
      </a:lvl5pPr>
      <a:lvl6pPr marL="2764790" algn="l" defTabSz="1106170" rtl="0" eaLnBrk="1" latinLnBrk="0" hangingPunct="1">
        <a:defRPr sz="2175" kern="1200">
          <a:solidFill>
            <a:schemeClr val="tx1"/>
          </a:solidFill>
          <a:latin typeface="+mn-lt"/>
          <a:ea typeface="+mn-ea"/>
          <a:cs typeface="+mn-cs"/>
        </a:defRPr>
      </a:lvl6pPr>
      <a:lvl7pPr marL="3317875" algn="l" defTabSz="1106170" rtl="0" eaLnBrk="1" latinLnBrk="0" hangingPunct="1">
        <a:defRPr sz="2175" kern="1200">
          <a:solidFill>
            <a:schemeClr val="tx1"/>
          </a:solidFill>
          <a:latin typeface="+mn-lt"/>
          <a:ea typeface="+mn-ea"/>
          <a:cs typeface="+mn-cs"/>
        </a:defRPr>
      </a:lvl7pPr>
      <a:lvl8pPr marL="3870325" algn="l" defTabSz="1106170" rtl="0" eaLnBrk="1" latinLnBrk="0" hangingPunct="1">
        <a:defRPr sz="2175" kern="1200">
          <a:solidFill>
            <a:schemeClr val="tx1"/>
          </a:solidFill>
          <a:latin typeface="+mn-lt"/>
          <a:ea typeface="+mn-ea"/>
          <a:cs typeface="+mn-cs"/>
        </a:defRPr>
      </a:lvl8pPr>
      <a:lvl9pPr marL="4423410" algn="l" defTabSz="1106170" rtl="0" eaLnBrk="1" latinLnBrk="0" hangingPunct="1">
        <a:defRPr sz="217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0.GIF"/><Relationship Id="rId5" Type="http://schemas.openxmlformats.org/officeDocument/2006/relationships/image" Target="../media/image9.jpeg"/><Relationship Id="rId4" Type="http://schemas.openxmlformats.org/officeDocument/2006/relationships/image" Target="../media/image8.jpeg"/><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6.png"/><Relationship Id="rId7" Type="http://schemas.openxmlformats.org/officeDocument/2006/relationships/image" Target="../media/image15.png"/><Relationship Id="rId6" Type="http://schemas.openxmlformats.org/officeDocument/2006/relationships/image" Target="../media/image14.png"/><Relationship Id="rId5" Type="http://schemas.openxmlformats.org/officeDocument/2006/relationships/tags" Target="../tags/tag2.xml"/><Relationship Id="rId4" Type="http://schemas.openxmlformats.org/officeDocument/2006/relationships/image" Target="../media/image13.png"/><Relationship Id="rId3" Type="http://schemas.openxmlformats.org/officeDocument/2006/relationships/image" Target="../media/image12.png"/><Relationship Id="rId2" Type="http://schemas.openxmlformats.org/officeDocument/2006/relationships/image" Target="../media/image11.emf"/><Relationship Id="rId1" Type="http://schemas.openxmlformats.org/officeDocument/2006/relationships/tags" Target="../tags/tag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7.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image" Target="../media/image24.png"/><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image" Target="../media/image23.png"/><Relationship Id="rId4" Type="http://schemas.openxmlformats.org/officeDocument/2006/relationships/tags" Target="../tags/tag7.xml"/><Relationship Id="rId3" Type="http://schemas.openxmlformats.org/officeDocument/2006/relationships/tags" Target="../tags/tag6.xml"/><Relationship Id="rId27" Type="http://schemas.openxmlformats.org/officeDocument/2006/relationships/slideLayout" Target="../slideLayouts/slideLayout1.xml"/><Relationship Id="rId26" Type="http://schemas.openxmlformats.org/officeDocument/2006/relationships/tags" Target="../tags/tag22.xml"/><Relationship Id="rId25" Type="http://schemas.openxmlformats.org/officeDocument/2006/relationships/tags" Target="../tags/tag21.xml"/><Relationship Id="rId24" Type="http://schemas.openxmlformats.org/officeDocument/2006/relationships/tags" Target="../tags/tag20.xml"/><Relationship Id="rId23" Type="http://schemas.openxmlformats.org/officeDocument/2006/relationships/tags" Target="../tags/tag19.xml"/><Relationship Id="rId22" Type="http://schemas.openxmlformats.org/officeDocument/2006/relationships/tags" Target="../tags/tag18.xml"/><Relationship Id="rId21" Type="http://schemas.openxmlformats.org/officeDocument/2006/relationships/tags" Target="../tags/tag17.xml"/><Relationship Id="rId20" Type="http://schemas.openxmlformats.org/officeDocument/2006/relationships/image" Target="../media/image29.png"/><Relationship Id="rId2" Type="http://schemas.openxmlformats.org/officeDocument/2006/relationships/image" Target="../media/image22.png"/><Relationship Id="rId19" Type="http://schemas.openxmlformats.org/officeDocument/2006/relationships/tags" Target="../tags/tag16.xml"/><Relationship Id="rId18" Type="http://schemas.openxmlformats.org/officeDocument/2006/relationships/image" Target="../media/image28.png"/><Relationship Id="rId17" Type="http://schemas.openxmlformats.org/officeDocument/2006/relationships/tags" Target="../tags/tag15.xml"/><Relationship Id="rId16" Type="http://schemas.openxmlformats.org/officeDocument/2006/relationships/tags" Target="../tags/tag14.xml"/><Relationship Id="rId15" Type="http://schemas.openxmlformats.org/officeDocument/2006/relationships/image" Target="../media/image27.png"/><Relationship Id="rId14" Type="http://schemas.openxmlformats.org/officeDocument/2006/relationships/tags" Target="../tags/tag13.xml"/><Relationship Id="rId13" Type="http://schemas.openxmlformats.org/officeDocument/2006/relationships/image" Target="../media/image26.png"/><Relationship Id="rId12" Type="http://schemas.openxmlformats.org/officeDocument/2006/relationships/tags" Target="../tags/tag12.xml"/><Relationship Id="rId11" Type="http://schemas.openxmlformats.org/officeDocument/2006/relationships/image" Target="../media/image25.png"/><Relationship Id="rId10" Type="http://schemas.openxmlformats.org/officeDocument/2006/relationships/tags" Target="../tags/tag11.xml"/><Relationship Id="rId1" Type="http://schemas.openxmlformats.org/officeDocument/2006/relationships/tags" Target="../tags/tag5.xml"/></Relationships>
</file>

<file path=ppt/slides/_rels/slide8.xml.rels><?xml version="1.0" encoding="UTF-8" standalone="yes"?>
<Relationships xmlns="http://schemas.openxmlformats.org/package/2006/relationships"><Relationship Id="rId9" Type="http://schemas.openxmlformats.org/officeDocument/2006/relationships/image" Target="../media/image38.png"/><Relationship Id="rId8" Type="http://schemas.openxmlformats.org/officeDocument/2006/relationships/image" Target="../media/image37.png"/><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1" Type="http://schemas.openxmlformats.org/officeDocument/2006/relationships/slideLayout" Target="../slideLayouts/slideLayout1.xml"/><Relationship Id="rId10" Type="http://schemas.openxmlformats.org/officeDocument/2006/relationships/image" Target="../media/image39.png"/><Relationship Id="rId1" Type="http://schemas.openxmlformats.org/officeDocument/2006/relationships/image" Target="../media/image30.png"/></Relationships>
</file>

<file path=ppt/slides/_rels/slide9.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xml"/><Relationship Id="rId5" Type="http://schemas.openxmlformats.org/officeDocument/2006/relationships/image" Target="../media/image44.png"/><Relationship Id="rId4" Type="http://schemas.openxmlformats.org/officeDocument/2006/relationships/image" Target="../media/image43.png"/><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image" Target="../media/image40.png"/></Relationships>
</file>

<file path=ppt/slides/_rels/slide10.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image" Target="../media/image45.png"/></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50.png"/><Relationship Id="rId4" Type="http://schemas.openxmlformats.org/officeDocument/2006/relationships/image" Target="../media/image49.png"/><Relationship Id="rId3" Type="http://schemas.openxmlformats.org/officeDocument/2006/relationships/tags" Target="../tags/tag24.xml"/><Relationship Id="rId2" Type="http://schemas.openxmlformats.org/officeDocument/2006/relationships/image" Target="../media/image48.png"/><Relationship Id="rId1" Type="http://schemas.openxmlformats.org/officeDocument/2006/relationships/tags" Target="../tags/tag23.xml"/></Relationships>
</file>

<file path=ppt/slides/_rels/slide12.xml.rels><?xml version="1.0" encoding="UTF-8" standalone="yes"?>
<Relationships xmlns="http://schemas.openxmlformats.org/package/2006/relationships"><Relationship Id="rId9" Type="http://schemas.openxmlformats.org/officeDocument/2006/relationships/image" Target="../media/image59.png"/><Relationship Id="rId8" Type="http://schemas.openxmlformats.org/officeDocument/2006/relationships/image" Target="../media/image58.png"/><Relationship Id="rId7" Type="http://schemas.openxmlformats.org/officeDocument/2006/relationships/image" Target="../media/image57.png"/><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 Id="rId3" Type="http://schemas.openxmlformats.org/officeDocument/2006/relationships/image" Target="../media/image53.png"/><Relationship Id="rId2" Type="http://schemas.openxmlformats.org/officeDocument/2006/relationships/image" Target="../media/image52.png"/><Relationship Id="rId13" Type="http://schemas.openxmlformats.org/officeDocument/2006/relationships/slideLayout" Target="../slideLayouts/slideLayout1.xml"/><Relationship Id="rId12" Type="http://schemas.openxmlformats.org/officeDocument/2006/relationships/image" Target="../media/image62.jpeg"/><Relationship Id="rId11" Type="http://schemas.openxmlformats.org/officeDocument/2006/relationships/image" Target="../media/image61.png"/><Relationship Id="rId10" Type="http://schemas.openxmlformats.org/officeDocument/2006/relationships/image" Target="../media/image60.png"/><Relationship Id="rId1" Type="http://schemas.openxmlformats.org/officeDocument/2006/relationships/image" Target="../media/image51.png"/></Relationships>
</file>

<file path=ppt/slides/_rels/slide13.xml.rels><?xml version="1.0" encoding="UTF-8" standalone="yes"?>
<Relationships xmlns="http://schemas.openxmlformats.org/package/2006/relationships"><Relationship Id="rId9" Type="http://schemas.openxmlformats.org/officeDocument/2006/relationships/image" Target="../media/image69.jpeg"/><Relationship Id="rId8" Type="http://schemas.openxmlformats.org/officeDocument/2006/relationships/image" Target="../media/image68.webp"/><Relationship Id="rId7" Type="http://schemas.openxmlformats.org/officeDocument/2006/relationships/image" Target="../media/image67.png"/><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tags" Target="../tags/tag26.xml"/><Relationship Id="rId3" Type="http://schemas.openxmlformats.org/officeDocument/2006/relationships/image" Target="../media/image64.png"/><Relationship Id="rId2" Type="http://schemas.openxmlformats.org/officeDocument/2006/relationships/tags" Target="../tags/tag25.xml"/><Relationship Id="rId10" Type="http://schemas.openxmlformats.org/officeDocument/2006/relationships/slideLayout" Target="../slideLayouts/slideLayout1.xml"/><Relationship Id="rId1" Type="http://schemas.openxmlformats.org/officeDocument/2006/relationships/image" Target="../media/image63.png"/></Relationships>
</file>

<file path=ppt/slides/_rels/slide14.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73.GIF"/><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image" Target="../media/image70.png"/></Relationships>
</file>

<file path=ppt/slides/_rels/slide1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76.png"/><Relationship Id="rId4" Type="http://schemas.openxmlformats.org/officeDocument/2006/relationships/image" Target="../media/image75.png"/><Relationship Id="rId3" Type="http://schemas.openxmlformats.org/officeDocument/2006/relationships/tags" Target="../tags/tag28.xml"/><Relationship Id="rId2" Type="http://schemas.openxmlformats.org/officeDocument/2006/relationships/image" Target="../media/image74.png"/><Relationship Id="rId1" Type="http://schemas.openxmlformats.org/officeDocument/2006/relationships/tags" Target="../tags/tag27.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81.png"/><Relationship Id="rId4" Type="http://schemas.openxmlformats.org/officeDocument/2006/relationships/image" Target="../media/image80.png"/><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image" Target="../media/image77.png"/></Relationships>
</file>

<file path=ppt/slides/_rels/slide1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85.png"/><Relationship Id="rId3" Type="http://schemas.openxmlformats.org/officeDocument/2006/relationships/image" Target="../media/image84.png"/><Relationship Id="rId2" Type="http://schemas.openxmlformats.org/officeDocument/2006/relationships/image" Target="../media/image83.png"/><Relationship Id="rId1" Type="http://schemas.openxmlformats.org/officeDocument/2006/relationships/image" Target="../media/image82.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88.png"/><Relationship Id="rId2" Type="http://schemas.openxmlformats.org/officeDocument/2006/relationships/image" Target="../media/image87.jpeg"/><Relationship Id="rId1" Type="http://schemas.openxmlformats.org/officeDocument/2006/relationships/image" Target="../media/image86.png"/></Relationships>
</file>

<file path=ppt/slides/_rels/slide19.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94.png"/><Relationship Id="rId5" Type="http://schemas.openxmlformats.org/officeDocument/2006/relationships/image" Target="../media/image93.png"/><Relationship Id="rId4" Type="http://schemas.openxmlformats.org/officeDocument/2006/relationships/image" Target="../media/image92.png"/><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image" Target="../media/image89.pn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image" Target="../media/image95.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9.png"/><Relationship Id="rId1" Type="http://schemas.openxmlformats.org/officeDocument/2006/relationships/image" Target="../media/image98.png"/></Relationships>
</file>

<file path=ppt/slides/_rels/slide22.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image" Target="../media/image100.png"/></Relationships>
</file>

<file path=ppt/slides/_rels/slide23.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90.png"/><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image" Target="../media/image103.png"/></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114.png"/><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11.png"/><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image" Target="../media/image108.png"/></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29.xml"/><Relationship Id="rId2" Type="http://schemas.openxmlformats.org/officeDocument/2006/relationships/image" Target="../media/image116.png"/><Relationship Id="rId1" Type="http://schemas.openxmlformats.org/officeDocument/2006/relationships/image" Target="../media/image115.png"/></Relationships>
</file>

<file path=ppt/slides/_rels/slide26.xml.rels><?xml version="1.0" encoding="UTF-8" standalone="yes"?>
<Relationships xmlns="http://schemas.openxmlformats.org/package/2006/relationships"><Relationship Id="rId9" Type="http://schemas.openxmlformats.org/officeDocument/2006/relationships/tags" Target="../tags/tag36.xml"/><Relationship Id="rId8" Type="http://schemas.openxmlformats.org/officeDocument/2006/relationships/tags" Target="../tags/tag35.xml"/><Relationship Id="rId7" Type="http://schemas.openxmlformats.org/officeDocument/2006/relationships/tags" Target="../tags/tag34.xml"/><Relationship Id="rId6" Type="http://schemas.openxmlformats.org/officeDocument/2006/relationships/tags" Target="../tags/tag33.xml"/><Relationship Id="rId5" Type="http://schemas.openxmlformats.org/officeDocument/2006/relationships/tags" Target="../tags/tag32.xml"/><Relationship Id="rId49" Type="http://schemas.openxmlformats.org/officeDocument/2006/relationships/slideLayout" Target="../slideLayouts/slideLayout1.xml"/><Relationship Id="rId48" Type="http://schemas.openxmlformats.org/officeDocument/2006/relationships/tags" Target="../tags/tag75.xml"/><Relationship Id="rId47" Type="http://schemas.openxmlformats.org/officeDocument/2006/relationships/tags" Target="../tags/tag74.xml"/><Relationship Id="rId46" Type="http://schemas.openxmlformats.org/officeDocument/2006/relationships/tags" Target="../tags/tag73.xml"/><Relationship Id="rId45" Type="http://schemas.openxmlformats.org/officeDocument/2006/relationships/tags" Target="../tags/tag72.xml"/><Relationship Id="rId44" Type="http://schemas.openxmlformats.org/officeDocument/2006/relationships/tags" Target="../tags/tag71.xml"/><Relationship Id="rId43" Type="http://schemas.openxmlformats.org/officeDocument/2006/relationships/tags" Target="../tags/tag70.xml"/><Relationship Id="rId42" Type="http://schemas.openxmlformats.org/officeDocument/2006/relationships/tags" Target="../tags/tag69.xml"/><Relationship Id="rId41" Type="http://schemas.openxmlformats.org/officeDocument/2006/relationships/tags" Target="../tags/tag68.xml"/><Relationship Id="rId40" Type="http://schemas.openxmlformats.org/officeDocument/2006/relationships/tags" Target="../tags/tag67.xml"/><Relationship Id="rId4" Type="http://schemas.openxmlformats.org/officeDocument/2006/relationships/tags" Target="../tags/tag31.xml"/><Relationship Id="rId39" Type="http://schemas.openxmlformats.org/officeDocument/2006/relationships/tags" Target="../tags/tag66.xml"/><Relationship Id="rId38" Type="http://schemas.openxmlformats.org/officeDocument/2006/relationships/tags" Target="../tags/tag65.xml"/><Relationship Id="rId37" Type="http://schemas.openxmlformats.org/officeDocument/2006/relationships/tags" Target="../tags/tag64.xml"/><Relationship Id="rId36" Type="http://schemas.openxmlformats.org/officeDocument/2006/relationships/tags" Target="../tags/tag63.xml"/><Relationship Id="rId35" Type="http://schemas.openxmlformats.org/officeDocument/2006/relationships/tags" Target="../tags/tag62.xml"/><Relationship Id="rId34" Type="http://schemas.openxmlformats.org/officeDocument/2006/relationships/tags" Target="../tags/tag61.xml"/><Relationship Id="rId33" Type="http://schemas.openxmlformats.org/officeDocument/2006/relationships/tags" Target="../tags/tag60.xml"/><Relationship Id="rId32" Type="http://schemas.openxmlformats.org/officeDocument/2006/relationships/tags" Target="../tags/tag59.xml"/><Relationship Id="rId31" Type="http://schemas.openxmlformats.org/officeDocument/2006/relationships/tags" Target="../tags/tag58.xml"/><Relationship Id="rId30" Type="http://schemas.openxmlformats.org/officeDocument/2006/relationships/tags" Target="../tags/tag57.xml"/><Relationship Id="rId3" Type="http://schemas.openxmlformats.org/officeDocument/2006/relationships/image" Target="../media/image118.png"/><Relationship Id="rId29" Type="http://schemas.openxmlformats.org/officeDocument/2006/relationships/tags" Target="../tags/tag56.xml"/><Relationship Id="rId28" Type="http://schemas.openxmlformats.org/officeDocument/2006/relationships/tags" Target="../tags/tag55.xml"/><Relationship Id="rId27" Type="http://schemas.openxmlformats.org/officeDocument/2006/relationships/tags" Target="../tags/tag54.xml"/><Relationship Id="rId26" Type="http://schemas.openxmlformats.org/officeDocument/2006/relationships/tags" Target="../tags/tag53.xml"/><Relationship Id="rId25" Type="http://schemas.openxmlformats.org/officeDocument/2006/relationships/tags" Target="../tags/tag52.xml"/><Relationship Id="rId24" Type="http://schemas.openxmlformats.org/officeDocument/2006/relationships/tags" Target="../tags/tag51.xml"/><Relationship Id="rId23" Type="http://schemas.openxmlformats.org/officeDocument/2006/relationships/tags" Target="../tags/tag50.xml"/><Relationship Id="rId22" Type="http://schemas.openxmlformats.org/officeDocument/2006/relationships/tags" Target="../tags/tag49.xml"/><Relationship Id="rId21" Type="http://schemas.openxmlformats.org/officeDocument/2006/relationships/tags" Target="../tags/tag48.xml"/><Relationship Id="rId20" Type="http://schemas.openxmlformats.org/officeDocument/2006/relationships/tags" Target="../tags/tag47.xml"/><Relationship Id="rId2" Type="http://schemas.openxmlformats.org/officeDocument/2006/relationships/tags" Target="../tags/tag30.xml"/><Relationship Id="rId19" Type="http://schemas.openxmlformats.org/officeDocument/2006/relationships/tags" Target="../tags/tag46.xml"/><Relationship Id="rId18" Type="http://schemas.openxmlformats.org/officeDocument/2006/relationships/tags" Target="../tags/tag45.xml"/><Relationship Id="rId17" Type="http://schemas.openxmlformats.org/officeDocument/2006/relationships/tags" Target="../tags/tag44.xml"/><Relationship Id="rId16" Type="http://schemas.openxmlformats.org/officeDocument/2006/relationships/tags" Target="../tags/tag43.xml"/><Relationship Id="rId15" Type="http://schemas.openxmlformats.org/officeDocument/2006/relationships/tags" Target="../tags/tag42.xml"/><Relationship Id="rId14" Type="http://schemas.openxmlformats.org/officeDocument/2006/relationships/tags" Target="../tags/tag41.xml"/><Relationship Id="rId13" Type="http://schemas.openxmlformats.org/officeDocument/2006/relationships/tags" Target="../tags/tag40.xml"/><Relationship Id="rId12" Type="http://schemas.openxmlformats.org/officeDocument/2006/relationships/tags" Target="../tags/tag39.xml"/><Relationship Id="rId11" Type="http://schemas.openxmlformats.org/officeDocument/2006/relationships/tags" Target="../tags/tag38.xml"/><Relationship Id="rId10" Type="http://schemas.openxmlformats.org/officeDocument/2006/relationships/tags" Target="../tags/tag37.xml"/><Relationship Id="rId1" Type="http://schemas.openxmlformats.org/officeDocument/2006/relationships/image" Target="../media/image117.jpeg"/></Relationships>
</file>

<file path=ppt/slides/_rels/slide27.xml.rels><?xml version="1.0" encoding="UTF-8" standalone="yes"?>
<Relationships xmlns="http://schemas.openxmlformats.org/package/2006/relationships"><Relationship Id="rId4" Type="http://schemas.openxmlformats.org/officeDocument/2006/relationships/slideLayout" Target="../slideLayouts/slideLayout3.xml"/><Relationship Id="rId3" Type="http://schemas.openxmlformats.org/officeDocument/2006/relationships/tags" Target="../tags/tag77.xml"/><Relationship Id="rId2" Type="http://schemas.openxmlformats.org/officeDocument/2006/relationships/image" Target="../media/image119.png"/><Relationship Id="rId1" Type="http://schemas.openxmlformats.org/officeDocument/2006/relationships/tags" Target="../tags/tag76.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20.png"/></Relationships>
</file>

<file path=ppt/slides/_rels/slide29.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2.png"/><Relationship Id="rId3" Type="http://schemas.openxmlformats.org/officeDocument/2006/relationships/tags" Target="../tags/tag79.xml"/><Relationship Id="rId2" Type="http://schemas.openxmlformats.org/officeDocument/2006/relationships/image" Target="../media/image121.png"/><Relationship Id="rId1" Type="http://schemas.openxmlformats.org/officeDocument/2006/relationships/tags" Target="../tags/tag78.xml"/></Relationships>
</file>

<file path=ppt/slides/_rels/slide3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26.png"/><Relationship Id="rId3" Type="http://schemas.openxmlformats.org/officeDocument/2006/relationships/image" Target="../media/image125.png"/><Relationship Id="rId2" Type="http://schemas.openxmlformats.org/officeDocument/2006/relationships/image" Target="../media/image124.png"/><Relationship Id="rId1" Type="http://schemas.openxmlformats.org/officeDocument/2006/relationships/image" Target="../media/image123.jpeg"/></Relationships>
</file>

<file path=ppt/slides/_rels/slide31.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0.xml"/><Relationship Id="rId2" Type="http://schemas.openxmlformats.org/officeDocument/2006/relationships/image" Target="../media/image128.png"/><Relationship Id="rId1" Type="http://schemas.openxmlformats.org/officeDocument/2006/relationships/image" Target="../media/image127.png"/></Relationships>
</file>

<file path=ppt/slides/_rels/slide32.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81.xml"/><Relationship Id="rId7" Type="http://schemas.openxmlformats.org/officeDocument/2006/relationships/image" Target="../media/image135.png"/><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image" Target="../media/image129.png"/></Relationships>
</file>

<file path=ppt/slides/_rels/slide33.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tags" Target="../tags/tag82.xml"/><Relationship Id="rId7" Type="http://schemas.openxmlformats.org/officeDocument/2006/relationships/image" Target="../media/image140.png"/><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39.png"/><Relationship Id="rId3" Type="http://schemas.openxmlformats.org/officeDocument/2006/relationships/image" Target="../media/image138.png"/><Relationship Id="rId2" Type="http://schemas.openxmlformats.org/officeDocument/2006/relationships/image" Target="../media/image137.png"/><Relationship Id="rId1" Type="http://schemas.openxmlformats.org/officeDocument/2006/relationships/image" Target="../media/image136.png"/></Relationships>
</file>

<file path=ppt/slides/_rels/slide34.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83.xml"/><Relationship Id="rId4" Type="http://schemas.openxmlformats.org/officeDocument/2006/relationships/image" Target="../media/image144.png"/><Relationship Id="rId3" Type="http://schemas.openxmlformats.org/officeDocument/2006/relationships/image" Target="../media/image143.png"/><Relationship Id="rId2" Type="http://schemas.openxmlformats.org/officeDocument/2006/relationships/image" Target="../media/image142.png"/><Relationship Id="rId1" Type="http://schemas.openxmlformats.org/officeDocument/2006/relationships/image" Target="../media/image141.png"/></Relationships>
</file>

<file path=ppt/slides/_rels/slide3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84.xml"/><Relationship Id="rId4" Type="http://schemas.openxmlformats.org/officeDocument/2006/relationships/image" Target="../media/image148.png"/><Relationship Id="rId3" Type="http://schemas.openxmlformats.org/officeDocument/2006/relationships/image" Target="../media/image147.png"/><Relationship Id="rId2" Type="http://schemas.openxmlformats.org/officeDocument/2006/relationships/image" Target="../media/image146.png"/><Relationship Id="rId1" Type="http://schemas.openxmlformats.org/officeDocument/2006/relationships/image" Target="../media/image145.png"/></Relationships>
</file>

<file path=ppt/slides/_rels/slide3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tags" Target="../tags/tag85.xml"/><Relationship Id="rId2" Type="http://schemas.openxmlformats.org/officeDocument/2006/relationships/image" Target="../media/image150.png"/><Relationship Id="rId1" Type="http://schemas.openxmlformats.org/officeDocument/2006/relationships/image" Target="../media/image149.png"/></Relationships>
</file>

<file path=ppt/slides/_rels/slide37.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 Type="http://schemas.openxmlformats.org/officeDocument/2006/relationships/tags" Target="../tags/tag87.xml"/><Relationship Id="rId3" Type="http://schemas.openxmlformats.org/officeDocument/2006/relationships/tags" Target="../tags/tag86.xml"/><Relationship Id="rId2" Type="http://schemas.openxmlformats.org/officeDocument/2006/relationships/image" Target="../media/image152.png"/><Relationship Id="rId1" Type="http://schemas.openxmlformats.org/officeDocument/2006/relationships/image" Target="../media/image151.png"/></Relationships>
</file>

<file path=ppt/slides/_rels/slide38.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image" Target="../media/image155.png"/><Relationship Id="rId7" Type="http://schemas.openxmlformats.org/officeDocument/2006/relationships/tags" Target="../tags/tag91.xml"/><Relationship Id="rId6" Type="http://schemas.openxmlformats.org/officeDocument/2006/relationships/image" Target="../media/image8.jpeg"/><Relationship Id="rId5" Type="http://schemas.openxmlformats.org/officeDocument/2006/relationships/image" Target="../media/image6.png"/><Relationship Id="rId4" Type="http://schemas.openxmlformats.org/officeDocument/2006/relationships/image" Target="../media/image154.jpeg"/><Relationship Id="rId3" Type="http://schemas.openxmlformats.org/officeDocument/2006/relationships/image" Target="../media/image10.GIF"/><Relationship Id="rId2" Type="http://schemas.openxmlformats.org/officeDocument/2006/relationships/image" Target="../media/image9.jpeg"/><Relationship Id="rId11" Type="http://schemas.openxmlformats.org/officeDocument/2006/relationships/slideLayout" Target="../slideLayouts/slideLayout1.xml"/><Relationship Id="rId10" Type="http://schemas.openxmlformats.org/officeDocument/2006/relationships/tags" Target="../tags/tag93.xml"/><Relationship Id="rId1" Type="http://schemas.openxmlformats.org/officeDocument/2006/relationships/image" Target="../media/image153.jpeg"/></Relationships>
</file>

<file path=ppt/slides/_rels/slide3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ags" Target="../tags/tag94.xml"/></Relationships>
</file>

<file path=ppt/slides/_rels/slide4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95.xml"/><Relationship Id="rId1" Type="http://schemas.openxmlformats.org/officeDocument/2006/relationships/image" Target="../media/image156.png"/></Relationships>
</file>

<file path=ppt/slides/_rels/slide4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160.png"/><Relationship Id="rId7" Type="http://schemas.openxmlformats.org/officeDocument/2006/relationships/tags" Target="../tags/tag99.xml"/><Relationship Id="rId6" Type="http://schemas.openxmlformats.org/officeDocument/2006/relationships/image" Target="../media/image159.png"/><Relationship Id="rId5" Type="http://schemas.openxmlformats.org/officeDocument/2006/relationships/tags" Target="../tags/tag98.xml"/><Relationship Id="rId4" Type="http://schemas.openxmlformats.org/officeDocument/2006/relationships/image" Target="../media/image158.png"/><Relationship Id="rId3" Type="http://schemas.openxmlformats.org/officeDocument/2006/relationships/tags" Target="../tags/tag97.xml"/><Relationship Id="rId2" Type="http://schemas.openxmlformats.org/officeDocument/2006/relationships/image" Target="../media/image157.png"/><Relationship Id="rId1" Type="http://schemas.openxmlformats.org/officeDocument/2006/relationships/tags" Target="../tags/tag96.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61.png"/></Relationships>
</file>

<file path=ppt/slides/_rels/slide43.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xml"/><Relationship Id="rId3" Type="http://schemas.openxmlformats.org/officeDocument/2006/relationships/tags" Target="../tags/tag101.xml"/><Relationship Id="rId2" Type="http://schemas.openxmlformats.org/officeDocument/2006/relationships/image" Target="../media/image162.png"/><Relationship Id="rId1" Type="http://schemas.openxmlformats.org/officeDocument/2006/relationships/tags" Target="../tags/tag100.xml"/></Relationships>
</file>

<file path=ppt/slides/_rels/slide44.xml.rels><?xml version="1.0" encoding="UTF-8" standalone="yes"?>
<Relationships xmlns="http://schemas.openxmlformats.org/package/2006/relationships"><Relationship Id="rId9" Type="http://schemas.openxmlformats.org/officeDocument/2006/relationships/image" Target="../media/image170.png"/><Relationship Id="rId8" Type="http://schemas.openxmlformats.org/officeDocument/2006/relationships/image" Target="../media/image169.png"/><Relationship Id="rId7" Type="http://schemas.openxmlformats.org/officeDocument/2006/relationships/image" Target="../media/image168.png"/><Relationship Id="rId6" Type="http://schemas.openxmlformats.org/officeDocument/2006/relationships/image" Target="../media/image167.png"/><Relationship Id="rId5" Type="http://schemas.openxmlformats.org/officeDocument/2006/relationships/image" Target="../media/image166.png"/><Relationship Id="rId4" Type="http://schemas.openxmlformats.org/officeDocument/2006/relationships/image" Target="../media/image165.png"/><Relationship Id="rId3" Type="http://schemas.openxmlformats.org/officeDocument/2006/relationships/tags" Target="../tags/tag102.xml"/><Relationship Id="rId2" Type="http://schemas.openxmlformats.org/officeDocument/2006/relationships/image" Target="../media/image164.png"/><Relationship Id="rId10" Type="http://schemas.openxmlformats.org/officeDocument/2006/relationships/slideLayout" Target="../slideLayouts/slideLayout1.xml"/><Relationship Id="rId1" Type="http://schemas.openxmlformats.org/officeDocument/2006/relationships/image" Target="../media/image163.png"/></Relationships>
</file>

<file path=ppt/slides/_rels/slide45.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72.png"/><Relationship Id="rId3" Type="http://schemas.openxmlformats.org/officeDocument/2006/relationships/tags" Target="../tags/tag104.xml"/><Relationship Id="rId2" Type="http://schemas.openxmlformats.org/officeDocument/2006/relationships/image" Target="../media/image171.png"/><Relationship Id="rId1" Type="http://schemas.openxmlformats.org/officeDocument/2006/relationships/tags" Target="../tags/tag103.xml"/></Relationships>
</file>

<file path=ppt/slides/_rels/slide46.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image" Target="../media/image177.png"/><Relationship Id="rId4" Type="http://schemas.openxmlformats.org/officeDocument/2006/relationships/image" Target="../media/image176.png"/><Relationship Id="rId3" Type="http://schemas.openxmlformats.org/officeDocument/2006/relationships/image" Target="../media/image175.png"/><Relationship Id="rId2" Type="http://schemas.openxmlformats.org/officeDocument/2006/relationships/image" Target="../media/image174.png"/><Relationship Id="rId1" Type="http://schemas.openxmlformats.org/officeDocument/2006/relationships/image" Target="../media/image173.png"/></Relationships>
</file>

<file path=ppt/slides/_rels/slide4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81.png"/><Relationship Id="rId3" Type="http://schemas.openxmlformats.org/officeDocument/2006/relationships/image" Target="../media/image180.png"/><Relationship Id="rId2" Type="http://schemas.openxmlformats.org/officeDocument/2006/relationships/image" Target="../media/image179.png"/><Relationship Id="rId1" Type="http://schemas.openxmlformats.org/officeDocument/2006/relationships/image" Target="../media/image178.png"/></Relationships>
</file>

<file path=ppt/slides/_rels/slide48.xml.rels><?xml version="1.0" encoding="UTF-8" standalone="yes"?>
<Relationships xmlns="http://schemas.openxmlformats.org/package/2006/relationships"><Relationship Id="rId9" Type="http://schemas.openxmlformats.org/officeDocument/2006/relationships/tags" Target="../tags/tag109.xml"/><Relationship Id="rId8" Type="http://schemas.openxmlformats.org/officeDocument/2006/relationships/image" Target="../media/image185.png"/><Relationship Id="rId7" Type="http://schemas.openxmlformats.org/officeDocument/2006/relationships/tags" Target="../tags/tag108.xml"/><Relationship Id="rId6" Type="http://schemas.openxmlformats.org/officeDocument/2006/relationships/image" Target="../media/image184.png"/><Relationship Id="rId5" Type="http://schemas.openxmlformats.org/officeDocument/2006/relationships/tags" Target="../tags/tag107.xml"/><Relationship Id="rId4" Type="http://schemas.openxmlformats.org/officeDocument/2006/relationships/tags" Target="../tags/tag106.xml"/><Relationship Id="rId3" Type="http://schemas.openxmlformats.org/officeDocument/2006/relationships/image" Target="../media/image183.png"/><Relationship Id="rId2" Type="http://schemas.openxmlformats.org/officeDocument/2006/relationships/tags" Target="../tags/tag105.xml"/><Relationship Id="rId17" Type="http://schemas.openxmlformats.org/officeDocument/2006/relationships/slideLayout" Target="../slideLayouts/slideLayout1.xml"/><Relationship Id="rId16" Type="http://schemas.openxmlformats.org/officeDocument/2006/relationships/image" Target="../media/image190.png"/><Relationship Id="rId15" Type="http://schemas.openxmlformats.org/officeDocument/2006/relationships/image" Target="../media/image189.png"/><Relationship Id="rId14" Type="http://schemas.openxmlformats.org/officeDocument/2006/relationships/image" Target="../media/image188.png"/><Relationship Id="rId13" Type="http://schemas.openxmlformats.org/officeDocument/2006/relationships/tags" Target="../tags/tag111.xml"/><Relationship Id="rId12" Type="http://schemas.openxmlformats.org/officeDocument/2006/relationships/image" Target="../media/image187.png"/><Relationship Id="rId11" Type="http://schemas.openxmlformats.org/officeDocument/2006/relationships/tags" Target="../tags/tag110.xml"/><Relationship Id="rId10" Type="http://schemas.openxmlformats.org/officeDocument/2006/relationships/image" Target="../media/image186.png"/><Relationship Id="rId1" Type="http://schemas.openxmlformats.org/officeDocument/2006/relationships/image" Target="../media/image182.png"/></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12.xml"/><Relationship Id="rId1" Type="http://schemas.openxmlformats.org/officeDocument/2006/relationships/image" Target="../media/image191.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93.png"/><Relationship Id="rId1" Type="http://schemas.openxmlformats.org/officeDocument/2006/relationships/image" Target="../media/image192.png"/></Relationships>
</file>

<file path=ppt/slides/_rels/slide5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94.png"/></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95.png"/></Relationships>
</file>

<file path=ppt/slides/_rels/slide53.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99.png"/><Relationship Id="rId3" Type="http://schemas.openxmlformats.org/officeDocument/2006/relationships/image" Target="../media/image198.png"/><Relationship Id="rId2" Type="http://schemas.openxmlformats.org/officeDocument/2006/relationships/image" Target="../media/image197.png"/><Relationship Id="rId1" Type="http://schemas.openxmlformats.org/officeDocument/2006/relationships/image" Target="../media/image196.png"/></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20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1106170" y="2583180"/>
            <a:ext cx="10109200" cy="1441450"/>
          </a:xfrm>
          <a:prstGeom prst="rect">
            <a:avLst/>
          </a:prstGeom>
          <a:gradFill>
            <a:gsLst>
              <a:gs pos="0">
                <a:schemeClr val="accent4"/>
              </a:gs>
              <a:gs pos="100000">
                <a:srgbClr val="680059"/>
              </a:gs>
            </a:gsLst>
            <a:lin ang="10500000" scaled="0"/>
          </a:gradFill>
        </p:spPr>
        <p:style>
          <a:lnRef idx="0">
            <a:srgbClr val="FFFFFF"/>
          </a:lnRef>
          <a:fillRef idx="1">
            <a:schemeClr val="accent4"/>
          </a:fillRef>
          <a:effectRef idx="2">
            <a:schemeClr val="accent4"/>
          </a:effectRef>
          <a:fontRef idx="minor">
            <a:schemeClr val="lt1"/>
          </a:fontRef>
        </p:style>
        <p:txBody>
          <a:bodyPr wrap="square" rtlCol="0" anchor="ctr" anchorCtr="0">
            <a:noAutofit/>
          </a:bodyPr>
          <a:lstStyle/>
          <a:p>
            <a:pPr algn="ctr"/>
            <a:r>
              <a:rPr lang="en-US" altLang="zh-CN" sz="3600" b="1" dirty="0">
                <a:latin typeface="微软雅黑" panose="020B0503020204020204" pitchFamily="34" charset="-122"/>
                <a:ea typeface="微软雅黑" panose="020B0503020204020204" pitchFamily="34" charset="-122"/>
              </a:rPr>
              <a:t>Potenial sources of cosmic rays around knee and Galactic high-energy neutrinos</a:t>
            </a:r>
            <a:endParaRPr lang="en-US" altLang="zh-CN" sz="3600" b="1" dirty="0">
              <a:latin typeface="微软雅黑" panose="020B0503020204020204" pitchFamily="34" charset="-122"/>
              <a:ea typeface="微软雅黑" panose="020B0503020204020204" pitchFamily="34" charset="-122"/>
            </a:endParaRPr>
          </a:p>
        </p:txBody>
      </p:sp>
      <p:sp>
        <p:nvSpPr>
          <p:cNvPr id="9" name="文本框 8"/>
          <p:cNvSpPr txBox="1"/>
          <p:nvPr/>
        </p:nvSpPr>
        <p:spPr>
          <a:xfrm>
            <a:off x="1135380" y="4547870"/>
            <a:ext cx="10026650" cy="1014730"/>
          </a:xfrm>
          <a:prstGeom prst="rect">
            <a:avLst/>
          </a:prstGeom>
          <a:noFill/>
        </p:spPr>
        <p:txBody>
          <a:bodyPr wrap="square" rtlCol="0">
            <a:spAutoFit/>
          </a:bodyPr>
          <a:lstStyle/>
          <a:p>
            <a:pPr algn="ctr"/>
            <a:r>
              <a:rPr lang="en-US" altLang="zh-CN" sz="2000" dirty="0">
                <a:latin typeface="+mj-ea"/>
                <a:ea typeface="+mj-ea"/>
              </a:rPr>
              <a:t>Ruo-Yu Liu</a:t>
            </a:r>
            <a:endParaRPr lang="en-US" altLang="zh-CN" sz="2000" dirty="0">
              <a:latin typeface="+mj-ea"/>
              <a:ea typeface="+mj-ea"/>
            </a:endParaRPr>
          </a:p>
          <a:p>
            <a:pPr algn="ctr"/>
            <a:endParaRPr lang="en-US" altLang="zh-CN" sz="2000" dirty="0">
              <a:latin typeface="+mj-ea"/>
              <a:ea typeface="+mj-ea"/>
            </a:endParaRPr>
          </a:p>
          <a:p>
            <a:pPr algn="ctr"/>
            <a:r>
              <a:rPr lang="en-US" altLang="zh-CN" sz="2000" dirty="0">
                <a:latin typeface="+mj-ea"/>
                <a:ea typeface="+mj-ea"/>
              </a:rPr>
              <a:t>Nanjing University</a:t>
            </a:r>
            <a:endParaRPr lang="en-US" altLang="zh-CN" sz="2000" dirty="0">
              <a:latin typeface="+mj-ea"/>
              <a:ea typeface="+mj-ea"/>
            </a:endParaRPr>
          </a:p>
        </p:txBody>
      </p:sp>
      <p:sp>
        <p:nvSpPr>
          <p:cNvPr id="10" name="文本框 9"/>
          <p:cNvSpPr txBox="1"/>
          <p:nvPr/>
        </p:nvSpPr>
        <p:spPr>
          <a:xfrm>
            <a:off x="5253355" y="6504940"/>
            <a:ext cx="1682115" cy="332105"/>
          </a:xfrm>
          <a:prstGeom prst="rect">
            <a:avLst/>
          </a:prstGeom>
          <a:noFill/>
        </p:spPr>
        <p:txBody>
          <a:bodyPr wrap="square" rtlCol="0">
            <a:noAutofit/>
          </a:bodyPr>
          <a:lstStyle/>
          <a:p>
            <a:pPr algn="ctr"/>
            <a:r>
              <a:rPr lang="en-US" altLang="zh-CN" dirty="0"/>
              <a:t>2026.09.14-23</a:t>
            </a:r>
            <a:endParaRPr lang="en-US" altLang="zh-CN" dirty="0"/>
          </a:p>
        </p:txBody>
      </p:sp>
      <p:sp>
        <p:nvSpPr>
          <p:cNvPr id="2" name="文本框 1"/>
          <p:cNvSpPr txBox="1"/>
          <p:nvPr/>
        </p:nvSpPr>
        <p:spPr>
          <a:xfrm>
            <a:off x="988695" y="1932940"/>
            <a:ext cx="10344150" cy="460375"/>
          </a:xfrm>
          <a:prstGeom prst="rect">
            <a:avLst/>
          </a:prstGeom>
          <a:noFill/>
        </p:spPr>
        <p:txBody>
          <a:bodyPr wrap="square" rtlCol="0">
            <a:spAutoFit/>
          </a:bodyPr>
          <a:p>
            <a:pPr algn="ctr"/>
            <a:r>
              <a:rPr lang="en-US" altLang="zh-CN" sz="2400">
                <a:latin typeface="黑体" panose="02010609060101010101" pitchFamily="49" charset="-122"/>
                <a:ea typeface="黑体" panose="02010609060101010101" pitchFamily="49" charset="-122"/>
              </a:rPr>
              <a:t>The First China-Europe Neutrino Astronomy Summer School</a:t>
            </a:r>
            <a:endParaRPr lang="en-US" altLang="zh-CN" sz="2400">
              <a:latin typeface="黑体" panose="02010609060101010101" pitchFamily="49" charset="-122"/>
              <a:ea typeface="黑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143904" y="4583678"/>
            <a:ext cx="2774252" cy="211222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11" name="组合 10"/>
          <p:cNvGrpSpPr/>
          <p:nvPr/>
        </p:nvGrpSpPr>
        <p:grpSpPr>
          <a:xfrm>
            <a:off x="4238140" y="1188242"/>
            <a:ext cx="4775066" cy="5475749"/>
            <a:chOff x="575791" y="1159668"/>
            <a:chExt cx="4775066" cy="5475749"/>
          </a:xfrm>
        </p:grpSpPr>
        <p:grpSp>
          <p:nvGrpSpPr>
            <p:cNvPr id="2" name="组合 1"/>
            <p:cNvGrpSpPr/>
            <p:nvPr/>
          </p:nvGrpSpPr>
          <p:grpSpPr>
            <a:xfrm>
              <a:off x="575791" y="1159668"/>
              <a:ext cx="4775066" cy="5475749"/>
              <a:chOff x="4624200" y="432000"/>
              <a:chExt cx="5532120" cy="6073920"/>
            </a:xfrm>
          </p:grpSpPr>
          <p:pic>
            <p:nvPicPr>
              <p:cNvPr id="3" name="图片 2"/>
              <p:cNvPicPr/>
              <p:nvPr/>
            </p:nvPicPr>
            <p:blipFill>
              <a:blip r:embed="rId2"/>
              <a:stretch>
                <a:fillRect/>
              </a:stretch>
            </p:blipFill>
            <p:spPr>
              <a:xfrm>
                <a:off x="4624200" y="432000"/>
                <a:ext cx="5532120" cy="6073920"/>
              </a:xfrm>
              <a:prstGeom prst="rect">
                <a:avLst/>
              </a:prstGeom>
              <a:ln>
                <a:noFill/>
              </a:ln>
            </p:spPr>
          </p:pic>
          <p:sp>
            <p:nvSpPr>
              <p:cNvPr id="4" name="矩形 3"/>
              <p:cNvSpPr/>
              <p:nvPr/>
            </p:nvSpPr>
            <p:spPr>
              <a:xfrm>
                <a:off x="6199833" y="4923691"/>
                <a:ext cx="633046" cy="884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5" name="矩形 4"/>
              <p:cNvSpPr/>
              <p:nvPr/>
            </p:nvSpPr>
            <p:spPr>
              <a:xfrm>
                <a:off x="6955134" y="4925368"/>
                <a:ext cx="633046" cy="884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矩形 5"/>
              <p:cNvSpPr/>
              <p:nvPr/>
            </p:nvSpPr>
            <p:spPr>
              <a:xfrm>
                <a:off x="7670238" y="4927045"/>
                <a:ext cx="633046" cy="884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矩形 6"/>
              <p:cNvSpPr/>
              <p:nvPr/>
            </p:nvSpPr>
            <p:spPr>
              <a:xfrm>
                <a:off x="6625213" y="4916997"/>
                <a:ext cx="1512794" cy="65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8" name="矩形 7"/>
            <p:cNvSpPr/>
            <p:nvPr/>
          </p:nvSpPr>
          <p:spPr>
            <a:xfrm>
              <a:off x="4221612" y="1538514"/>
              <a:ext cx="838960" cy="4467667"/>
            </a:xfrm>
            <a:prstGeom prst="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98259" y="1543270"/>
              <a:ext cx="1378292" cy="4467667"/>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 name="矩形 9"/>
            <p:cNvSpPr/>
            <p:nvPr/>
          </p:nvSpPr>
          <p:spPr>
            <a:xfrm>
              <a:off x="1285865" y="1538507"/>
              <a:ext cx="212393" cy="4467667"/>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pic>
        <p:nvPicPr>
          <p:cNvPr id="13" name="图片 12"/>
          <p:cNvPicPr/>
          <p:nvPr/>
        </p:nvPicPr>
        <p:blipFill>
          <a:blip r:embed="rId3"/>
          <a:stretch>
            <a:fillRect/>
          </a:stretch>
        </p:blipFill>
        <p:spPr>
          <a:xfrm>
            <a:off x="173798" y="3062169"/>
            <a:ext cx="3696173" cy="1286270"/>
          </a:xfrm>
          <a:prstGeom prst="round2DiagRect">
            <a:avLst>
              <a:gd name="adj1" fmla="val 16667"/>
              <a:gd name="adj2" fmla="val 0"/>
            </a:avLst>
          </a:prstGeom>
          <a:ln w="88900" cap="sq">
            <a:solidFill>
              <a:srgbClr val="FFFFFF"/>
            </a:solidFill>
            <a:miter lim="800000"/>
            <a:headEnd/>
            <a:tailEnd/>
          </a:ln>
          <a:effectLst>
            <a:outerShdw blurRad="254000" algn="tl" rotWithShape="0">
              <a:srgbClr val="000000">
                <a:alpha val="43000"/>
              </a:srgbClr>
            </a:outerShdw>
          </a:effectLst>
        </p:spPr>
      </p:pic>
      <p:sp>
        <p:nvSpPr>
          <p:cNvPr id="14" name="箭头: 右 13"/>
          <p:cNvSpPr/>
          <p:nvPr/>
        </p:nvSpPr>
        <p:spPr>
          <a:xfrm>
            <a:off x="4176728" y="5514688"/>
            <a:ext cx="1435742" cy="250206"/>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pic>
        <p:nvPicPr>
          <p:cNvPr id="15" name="图片 14"/>
          <p:cNvPicPr/>
          <p:nvPr/>
        </p:nvPicPr>
        <p:blipFill>
          <a:blip r:embed="rId4"/>
          <a:stretch>
            <a:fillRect/>
          </a:stretch>
        </p:blipFill>
        <p:spPr>
          <a:xfrm>
            <a:off x="585109" y="1095790"/>
            <a:ext cx="2783907" cy="1565803"/>
          </a:xfrm>
          <a:prstGeom prst="rect">
            <a:avLst/>
          </a:prstGeom>
          <a:ln>
            <a:noFill/>
          </a:ln>
          <a:effectLst>
            <a:outerShdw blurRad="292100" dist="139700" dir="2700000" algn="tl" rotWithShape="0">
              <a:srgbClr val="333333">
                <a:alpha val="65000"/>
              </a:srgbClr>
            </a:outerShdw>
          </a:effectLst>
        </p:spPr>
      </p:pic>
      <p:sp>
        <p:nvSpPr>
          <p:cNvPr id="16" name="箭头: 右 15"/>
          <p:cNvSpPr/>
          <p:nvPr/>
        </p:nvSpPr>
        <p:spPr>
          <a:xfrm>
            <a:off x="3554223" y="1645968"/>
            <a:ext cx="1500187" cy="232723"/>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7" name="文本框 16"/>
          <p:cNvSpPr txBox="1"/>
          <p:nvPr/>
        </p:nvSpPr>
        <p:spPr>
          <a:xfrm>
            <a:off x="1235142" y="6215067"/>
            <a:ext cx="1184204" cy="369332"/>
          </a:xfrm>
          <a:prstGeom prst="rect">
            <a:avLst/>
          </a:prstGeom>
          <a:noFill/>
        </p:spPr>
        <p:txBody>
          <a:bodyPr wrap="square" rtlCol="0">
            <a:spAutoFit/>
          </a:bodyPr>
          <a:lstStyle/>
          <a:p>
            <a:r>
              <a:rPr lang="en-US" altLang="zh-CN" dirty="0">
                <a:solidFill>
                  <a:schemeClr val="bg1"/>
                </a:solidFill>
              </a:rPr>
              <a:t>SNRs</a:t>
            </a:r>
            <a:endParaRPr lang="zh-CN" altLang="en-US" dirty="0">
              <a:solidFill>
                <a:schemeClr val="bg1"/>
              </a:solidFill>
            </a:endParaRPr>
          </a:p>
        </p:txBody>
      </p:sp>
      <p:sp>
        <p:nvSpPr>
          <p:cNvPr id="18" name="文本框 17"/>
          <p:cNvSpPr txBox="1"/>
          <p:nvPr/>
        </p:nvSpPr>
        <p:spPr>
          <a:xfrm>
            <a:off x="654654" y="1178033"/>
            <a:ext cx="762000" cy="369332"/>
          </a:xfrm>
          <a:prstGeom prst="rect">
            <a:avLst/>
          </a:prstGeom>
          <a:noFill/>
        </p:spPr>
        <p:txBody>
          <a:bodyPr wrap="square" rtlCol="0">
            <a:spAutoFit/>
          </a:bodyPr>
          <a:lstStyle/>
          <a:p>
            <a:r>
              <a:rPr lang="en-US" altLang="zh-CN" dirty="0">
                <a:solidFill>
                  <a:schemeClr val="bg1"/>
                </a:solidFill>
              </a:rPr>
              <a:t>Sun</a:t>
            </a:r>
            <a:endParaRPr lang="zh-CN" altLang="en-US" dirty="0">
              <a:solidFill>
                <a:schemeClr val="bg1"/>
              </a:solidFill>
            </a:endParaRPr>
          </a:p>
        </p:txBody>
      </p:sp>
      <p:pic>
        <p:nvPicPr>
          <p:cNvPr id="19" name="图片 18"/>
          <p:cNvPicPr/>
          <p:nvPr/>
        </p:nvPicPr>
        <p:blipFill>
          <a:blip r:embed="rId5"/>
          <a:srcRect r="5415"/>
          <a:stretch>
            <a:fillRect/>
          </a:stretch>
        </p:blipFill>
        <p:spPr>
          <a:xfrm>
            <a:off x="8962206" y="1645968"/>
            <a:ext cx="3054682" cy="1783032"/>
          </a:xfrm>
          <a:prstGeom prst="rect">
            <a:avLst/>
          </a:prstGeom>
          <a:ln>
            <a:noFill/>
          </a:ln>
          <a:effectLst>
            <a:outerShdw blurRad="292100" dist="139700" dir="2700000" algn="tl" rotWithShape="0">
              <a:srgbClr val="333333">
                <a:alpha val="65000"/>
              </a:srgbClr>
            </a:outerShdw>
          </a:effectLst>
        </p:spPr>
      </p:pic>
      <p:pic>
        <p:nvPicPr>
          <p:cNvPr id="20" name="Picture 2"/>
          <p:cNvPicPr>
            <a:picLocks noChangeAspect="1" noChangeArrowheads="1" noCrop="1"/>
          </p:cNvPicPr>
          <p:nvPr/>
        </p:nvPicPr>
        <p:blipFill>
          <a:blip r:embed="rId6"/>
          <a:srcRect/>
          <a:stretch>
            <a:fillRect/>
          </a:stretch>
        </p:blipFill>
        <p:spPr bwMode="auto">
          <a:xfrm>
            <a:off x="8962206" y="4170438"/>
            <a:ext cx="3054682" cy="171840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1" name="文本框 20"/>
          <p:cNvSpPr txBox="1"/>
          <p:nvPr/>
        </p:nvSpPr>
        <p:spPr>
          <a:xfrm>
            <a:off x="11260822" y="2938878"/>
            <a:ext cx="757380" cy="369332"/>
          </a:xfrm>
          <a:prstGeom prst="rect">
            <a:avLst/>
          </a:prstGeom>
          <a:noFill/>
        </p:spPr>
        <p:txBody>
          <a:bodyPr wrap="square" rtlCol="0">
            <a:spAutoFit/>
          </a:bodyPr>
          <a:lstStyle/>
          <a:p>
            <a:r>
              <a:rPr lang="en-US" altLang="zh-CN" dirty="0">
                <a:solidFill>
                  <a:schemeClr val="bg1"/>
                </a:solidFill>
              </a:rPr>
              <a:t>GRBs</a:t>
            </a:r>
            <a:endParaRPr lang="zh-CN" altLang="en-US" dirty="0">
              <a:solidFill>
                <a:schemeClr val="bg1"/>
              </a:solidFill>
            </a:endParaRPr>
          </a:p>
        </p:txBody>
      </p:sp>
      <p:sp>
        <p:nvSpPr>
          <p:cNvPr id="22" name="文本框 21"/>
          <p:cNvSpPr txBox="1"/>
          <p:nvPr/>
        </p:nvSpPr>
        <p:spPr>
          <a:xfrm>
            <a:off x="8977840" y="5557552"/>
            <a:ext cx="757380" cy="369332"/>
          </a:xfrm>
          <a:prstGeom prst="rect">
            <a:avLst/>
          </a:prstGeom>
          <a:noFill/>
        </p:spPr>
        <p:txBody>
          <a:bodyPr wrap="square" rtlCol="0">
            <a:spAutoFit/>
          </a:bodyPr>
          <a:lstStyle/>
          <a:p>
            <a:r>
              <a:rPr lang="en-US" altLang="zh-CN" dirty="0">
                <a:solidFill>
                  <a:schemeClr val="bg1"/>
                </a:solidFill>
              </a:rPr>
              <a:t>AGNs</a:t>
            </a:r>
            <a:endParaRPr lang="zh-CN" altLang="en-US" dirty="0">
              <a:solidFill>
                <a:schemeClr val="bg1"/>
              </a:solidFill>
            </a:endParaRPr>
          </a:p>
        </p:txBody>
      </p:sp>
      <p:sp>
        <p:nvSpPr>
          <p:cNvPr id="23" name="箭头: 左 22"/>
          <p:cNvSpPr/>
          <p:nvPr/>
        </p:nvSpPr>
        <p:spPr>
          <a:xfrm>
            <a:off x="8283055" y="3209924"/>
            <a:ext cx="632345" cy="21907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左 23"/>
          <p:cNvSpPr/>
          <p:nvPr/>
        </p:nvSpPr>
        <p:spPr>
          <a:xfrm>
            <a:off x="8278293" y="4167192"/>
            <a:ext cx="632345" cy="219076"/>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6963279" y="5123742"/>
            <a:ext cx="470053" cy="707886"/>
          </a:xfrm>
          <a:prstGeom prst="rect">
            <a:avLst/>
          </a:prstGeom>
          <a:noFill/>
        </p:spPr>
        <p:txBody>
          <a:bodyPr wrap="square" rtlCol="0">
            <a:spAutoFit/>
          </a:bodyPr>
          <a:lstStyle/>
          <a:p>
            <a:r>
              <a:rPr lang="en-US" altLang="zh-CN" sz="4000" b="1" dirty="0">
                <a:ln w="22225">
                  <a:solidFill>
                    <a:schemeClr val="accent2"/>
                  </a:solidFill>
                  <a:prstDash val="solid"/>
                </a:ln>
                <a:solidFill>
                  <a:schemeClr val="accent2">
                    <a:lumMod val="40000"/>
                    <a:lumOff val="60000"/>
                  </a:schemeClr>
                </a:solidFill>
              </a:rPr>
              <a:t>?</a:t>
            </a:r>
            <a:endParaRPr lang="zh-CN" altLang="en-US" dirty="0"/>
          </a:p>
        </p:txBody>
      </p:sp>
      <p:sp>
        <p:nvSpPr>
          <p:cNvPr id="26" name="文本框 25"/>
          <p:cNvSpPr txBox="1"/>
          <p:nvPr/>
        </p:nvSpPr>
        <p:spPr>
          <a:xfrm>
            <a:off x="1335204" y="231657"/>
            <a:ext cx="3797957" cy="461665"/>
          </a:xfrm>
          <a:prstGeom prst="rect">
            <a:avLst/>
          </a:prstGeom>
          <a:noFill/>
        </p:spPr>
        <p:txBody>
          <a:bodyPr wrap="square" rtlCol="0">
            <a:spAutoFit/>
          </a:bodyPr>
          <a:lstStyle/>
          <a:p>
            <a:r>
              <a:rPr lang="en-US" altLang="zh-CN" sz="2400" dirty="0">
                <a:solidFill>
                  <a:schemeClr val="bg2"/>
                </a:solidFill>
                <a:latin typeface="+mj-lt"/>
              </a:rPr>
              <a:t>Origin of Cosmic Rays</a:t>
            </a:r>
            <a:endParaRPr lang="zh-CN" altLang="en-US" sz="2400" dirty="0">
              <a:solidFill>
                <a:schemeClr val="bg2"/>
              </a:solidFill>
              <a:latin typeface="+mj-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8" name="图片 15"/>
          <p:cNvPicPr/>
          <p:nvPr>
            <p:custDataLst>
              <p:tags r:id="rId1"/>
            </p:custDataLst>
          </p:nvPr>
        </p:nvPicPr>
        <p:blipFill>
          <a:blip r:embed="rId2"/>
          <a:stretch>
            <a:fillRect/>
          </a:stretch>
        </p:blipFill>
        <p:spPr>
          <a:xfrm>
            <a:off x="510540" y="3317240"/>
            <a:ext cx="3210560" cy="1761490"/>
          </a:xfrm>
          <a:prstGeom prst="rect">
            <a:avLst/>
          </a:prstGeom>
          <a:ln>
            <a:noFill/>
          </a:ln>
        </p:spPr>
      </p:pic>
      <p:sp>
        <p:nvSpPr>
          <p:cNvPr id="3" name="文本框 2"/>
          <p:cNvSpPr txBox="1"/>
          <p:nvPr/>
        </p:nvSpPr>
        <p:spPr>
          <a:xfrm>
            <a:off x="620395" y="1510665"/>
            <a:ext cx="11257280" cy="460375"/>
          </a:xfrm>
          <a:prstGeom prst="rect">
            <a:avLst/>
          </a:prstGeom>
          <a:noFill/>
        </p:spPr>
        <p:txBody>
          <a:bodyPr wrap="square" rtlCol="0">
            <a:spAutoFit/>
          </a:bodyPr>
          <a:p>
            <a:r>
              <a:rPr lang="en-US" altLang="zh-CN" sz="2400"/>
              <a:t>UHE gamma-ray observations provides critical information of candidate </a:t>
            </a:r>
            <a:r>
              <a:rPr lang="en-US" altLang="zh-CN" sz="2400"/>
              <a:t>PeV CR sources</a:t>
            </a:r>
            <a:endParaRPr lang="en-US" altLang="zh-CN" sz="2400"/>
          </a:p>
        </p:txBody>
      </p:sp>
      <p:grpSp>
        <p:nvGrpSpPr>
          <p:cNvPr id="20" name="组合 19"/>
          <p:cNvGrpSpPr/>
          <p:nvPr/>
        </p:nvGrpSpPr>
        <p:grpSpPr>
          <a:xfrm>
            <a:off x="510540" y="2254885"/>
            <a:ext cx="2801620" cy="803275"/>
            <a:chOff x="8430" y="5670"/>
            <a:chExt cx="4412" cy="1265"/>
          </a:xfrm>
        </p:grpSpPr>
        <p:pic>
          <p:nvPicPr>
            <p:cNvPr id="14" name="图片 13"/>
            <p:cNvPicPr>
              <a:picLocks noChangeAspect="1"/>
            </p:cNvPicPr>
            <p:nvPr/>
          </p:nvPicPr>
          <p:blipFill>
            <a:blip r:embed="rId3"/>
            <a:srcRect l="86221" t="-15622"/>
            <a:stretch>
              <a:fillRect/>
            </a:stretch>
          </p:blipFill>
          <p:spPr>
            <a:xfrm>
              <a:off x="9969" y="5670"/>
              <a:ext cx="346" cy="1051"/>
            </a:xfrm>
            <a:prstGeom prst="rect">
              <a:avLst/>
            </a:prstGeom>
          </p:spPr>
        </p:pic>
        <p:grpSp>
          <p:nvGrpSpPr>
            <p:cNvPr id="16" name="组合 15"/>
            <p:cNvGrpSpPr/>
            <p:nvPr/>
          </p:nvGrpSpPr>
          <p:grpSpPr>
            <a:xfrm>
              <a:off x="8430" y="5703"/>
              <a:ext cx="4412" cy="1232"/>
              <a:chOff x="8430" y="5703"/>
              <a:chExt cx="4412" cy="1232"/>
            </a:xfrm>
          </p:grpSpPr>
          <p:pic>
            <p:nvPicPr>
              <p:cNvPr id="4" name="图片 3"/>
              <p:cNvPicPr>
                <a:picLocks noChangeAspect="1"/>
              </p:cNvPicPr>
              <p:nvPr/>
            </p:nvPicPr>
            <p:blipFill>
              <a:blip r:embed="rId4"/>
              <a:srcRect r="63130" b="-22687"/>
              <a:stretch>
                <a:fillRect/>
              </a:stretch>
            </p:blipFill>
            <p:spPr>
              <a:xfrm>
                <a:off x="8430" y="5703"/>
                <a:ext cx="1376" cy="1233"/>
              </a:xfrm>
              <a:prstGeom prst="rect">
                <a:avLst/>
              </a:prstGeom>
            </p:spPr>
          </p:pic>
          <p:pic>
            <p:nvPicPr>
              <p:cNvPr id="13" name="图片 12"/>
              <p:cNvPicPr>
                <a:picLocks noChangeAspect="1"/>
              </p:cNvPicPr>
              <p:nvPr/>
            </p:nvPicPr>
            <p:blipFill>
              <a:blip r:embed="rId4"/>
              <a:srcRect l="36656" t="-1791"/>
              <a:stretch>
                <a:fillRect/>
              </a:stretch>
            </p:blipFill>
            <p:spPr>
              <a:xfrm>
                <a:off x="10478" y="5731"/>
                <a:ext cx="2364" cy="1023"/>
              </a:xfrm>
              <a:prstGeom prst="rect">
                <a:avLst/>
              </a:prstGeom>
            </p:spPr>
          </p:pic>
          <p:sp>
            <p:nvSpPr>
              <p:cNvPr id="15" name="文本框 14"/>
              <p:cNvSpPr txBox="1"/>
              <p:nvPr/>
            </p:nvSpPr>
            <p:spPr>
              <a:xfrm>
                <a:off x="9519" y="6053"/>
                <a:ext cx="752" cy="591"/>
              </a:xfrm>
              <a:prstGeom prst="rect">
                <a:avLst/>
              </a:prstGeom>
              <a:noFill/>
            </p:spPr>
            <p:txBody>
              <a:bodyPr wrap="square" rtlCol="0">
                <a:noAutofit/>
              </a:bodyPr>
              <a:p>
                <a:pPr algn="ctr"/>
                <a:r>
                  <a:rPr lang="en-US" altLang="zh-CN"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grpSp>
      </p:grpSp>
      <p:pic>
        <p:nvPicPr>
          <p:cNvPr id="5" name="图片 4"/>
          <p:cNvPicPr>
            <a:picLocks noChangeAspect="1"/>
          </p:cNvPicPr>
          <p:nvPr>
            <p:custDataLst>
              <p:tags r:id="rId5"/>
            </p:custDataLst>
          </p:nvPr>
        </p:nvPicPr>
        <p:blipFill>
          <a:blip r:embed="rId6"/>
          <a:stretch>
            <a:fillRect/>
          </a:stretch>
        </p:blipFill>
        <p:spPr>
          <a:xfrm>
            <a:off x="4439285" y="2459355"/>
            <a:ext cx="3183255" cy="533400"/>
          </a:xfrm>
          <a:prstGeom prst="rect">
            <a:avLst/>
          </a:prstGeom>
        </p:spPr>
      </p:pic>
      <p:sp>
        <p:nvSpPr>
          <p:cNvPr id="7" name="文本框 6"/>
          <p:cNvSpPr txBox="1"/>
          <p:nvPr/>
        </p:nvSpPr>
        <p:spPr>
          <a:xfrm>
            <a:off x="624840" y="5725795"/>
            <a:ext cx="6654165" cy="829945"/>
          </a:xfrm>
          <a:prstGeom prst="rect">
            <a:avLst/>
          </a:prstGeom>
          <a:noFill/>
        </p:spPr>
        <p:txBody>
          <a:bodyPr wrap="square" rtlCol="0">
            <a:spAutoFit/>
          </a:bodyPr>
          <a:p>
            <a:r>
              <a:rPr lang="en-US" altLang="zh-CN" sz="2400"/>
              <a:t>@100 TeV,  effective area for gamma:   1 km</a:t>
            </a:r>
            <a:r>
              <a:rPr lang="en-US" altLang="zh-CN" sz="2400" baseline="30000"/>
              <a:t>2</a:t>
            </a:r>
            <a:r>
              <a:rPr lang="en-US" altLang="zh-CN" sz="2400"/>
              <a:t>=10</a:t>
            </a:r>
            <a:r>
              <a:rPr lang="en-US" altLang="zh-CN" sz="2400" baseline="30000"/>
              <a:t>6 </a:t>
            </a:r>
            <a:r>
              <a:rPr lang="en-US" altLang="zh-CN" sz="2400"/>
              <a:t>m</a:t>
            </a:r>
            <a:r>
              <a:rPr lang="en-US" altLang="zh-CN" sz="2400" baseline="30000"/>
              <a:t>2</a:t>
            </a:r>
            <a:endParaRPr lang="en-US" altLang="zh-CN" sz="2400" baseline="30000"/>
          </a:p>
          <a:p>
            <a:r>
              <a:rPr lang="en-US" altLang="zh-CN" sz="2400" baseline="30000"/>
              <a:t>                                                                             </a:t>
            </a:r>
            <a:r>
              <a:rPr lang="en-US" altLang="zh-CN" sz="2400"/>
              <a:t>for neutrino: 100 m</a:t>
            </a:r>
            <a:r>
              <a:rPr lang="en-US" altLang="zh-CN" sz="2400" baseline="30000"/>
              <a:t>2</a:t>
            </a:r>
            <a:endParaRPr lang="en-US" altLang="zh-CN" sz="2400" baseline="30000"/>
          </a:p>
        </p:txBody>
      </p:sp>
      <p:grpSp>
        <p:nvGrpSpPr>
          <p:cNvPr id="19" name="组合 18"/>
          <p:cNvGrpSpPr/>
          <p:nvPr/>
        </p:nvGrpSpPr>
        <p:grpSpPr>
          <a:xfrm>
            <a:off x="5026072" y="3499068"/>
            <a:ext cx="1984267" cy="1232238"/>
            <a:chOff x="1798843" y="845313"/>
            <a:chExt cx="2079475" cy="1232238"/>
          </a:xfrm>
        </p:grpSpPr>
        <p:sp>
          <p:nvSpPr>
            <p:cNvPr id="9" name="云形 8"/>
            <p:cNvSpPr/>
            <p:nvPr/>
          </p:nvSpPr>
          <p:spPr>
            <a:xfrm>
              <a:off x="1947323" y="1346480"/>
              <a:ext cx="1106460" cy="663191"/>
            </a:xfrm>
            <a:prstGeom prst="cloud">
              <a:avLst/>
            </a:prstGeom>
            <a:solidFill>
              <a:schemeClr val="tx1">
                <a:lumMod val="65000"/>
                <a:lumOff val="3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10" name="椭圆 9"/>
            <p:cNvSpPr/>
            <p:nvPr/>
          </p:nvSpPr>
          <p:spPr>
            <a:xfrm>
              <a:off x="2540746" y="1587639"/>
              <a:ext cx="241160" cy="24116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latin typeface="Arial Unicode MS" panose="020B0604020202020204" charset="-122"/>
                  <a:ea typeface="Arial Unicode MS" panose="020B0604020202020204" charset="-122"/>
                  <a:cs typeface="Arial Unicode MS" panose="020B0604020202020204" charset="-122"/>
                </a:rPr>
                <a:t>H</a:t>
              </a:r>
              <a:endParaRPr lang="zh-CN" altLang="en-US" sz="1400" dirty="0">
                <a:latin typeface="Arial Unicode MS" panose="020B0604020202020204" charset="-122"/>
                <a:ea typeface="Arial Unicode MS" panose="020B0604020202020204" charset="-122"/>
                <a:cs typeface="Arial Unicode MS" panose="020B0604020202020204" charset="-122"/>
              </a:endParaRPr>
            </a:p>
          </p:txBody>
        </p:sp>
        <p:sp>
          <p:nvSpPr>
            <p:cNvPr id="11" name="椭圆 10"/>
            <p:cNvSpPr/>
            <p:nvPr/>
          </p:nvSpPr>
          <p:spPr>
            <a:xfrm>
              <a:off x="2391696" y="1428727"/>
              <a:ext cx="220875" cy="22087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tx1"/>
                  </a:solidFill>
                  <a:latin typeface="Arial Unicode MS" panose="020B0604020202020204" charset="-122"/>
                  <a:ea typeface="Arial Unicode MS" panose="020B0604020202020204" charset="-122"/>
                  <a:cs typeface="Arial Unicode MS" panose="020B0604020202020204" charset="-122"/>
                </a:rPr>
                <a:t>p</a:t>
              </a:r>
              <a:endParaRPr lang="zh-CN" altLang="en-US" sz="1400" dirty="0">
                <a:solidFill>
                  <a:schemeClr val="tx1"/>
                </a:solidFill>
                <a:latin typeface="Arial Unicode MS" panose="020B0604020202020204" charset="-122"/>
                <a:ea typeface="Arial Unicode MS" panose="020B0604020202020204" charset="-122"/>
                <a:cs typeface="Arial Unicode MS" panose="020B0604020202020204" charset="-122"/>
              </a:endParaRPr>
            </a:p>
          </p:txBody>
        </p:sp>
        <p:cxnSp>
          <p:nvCxnSpPr>
            <p:cNvPr id="12" name="直接箭头连接符 11"/>
            <p:cNvCxnSpPr/>
            <p:nvPr/>
          </p:nvCxnSpPr>
          <p:spPr>
            <a:xfrm>
              <a:off x="1798843" y="1547447"/>
              <a:ext cx="592853" cy="0"/>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2771858" y="1487159"/>
              <a:ext cx="594340" cy="0"/>
            </a:xfrm>
            <a:prstGeom prst="line">
              <a:avLst/>
            </a:prstGeom>
            <a:ln w="25400">
              <a:solidFill>
                <a:srgbClr val="00B0F0"/>
              </a:solidFill>
              <a:prstDash val="sysDash"/>
            </a:ln>
          </p:spPr>
          <p:style>
            <a:lnRef idx="1">
              <a:schemeClr val="accent1"/>
            </a:lnRef>
            <a:fillRef idx="0">
              <a:schemeClr val="accent1"/>
            </a:fillRef>
            <a:effectRef idx="0">
              <a:schemeClr val="accent1"/>
            </a:effectRef>
            <a:fontRef idx="minor">
              <a:schemeClr val="tx1"/>
            </a:fontRef>
          </p:style>
        </p:cxnSp>
        <p:sp>
          <p:nvSpPr>
            <p:cNvPr id="18" name="爆炸形 1 17"/>
            <p:cNvSpPr/>
            <p:nvPr/>
          </p:nvSpPr>
          <p:spPr>
            <a:xfrm>
              <a:off x="2604959" y="1366575"/>
              <a:ext cx="197331" cy="251208"/>
            </a:xfrm>
            <a:prstGeom prst="irregularSeal1">
              <a:avLst/>
            </a:prstGeom>
            <a:solidFill>
              <a:srgbClr val="FFFF00"/>
            </a:solid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21" name="文本框 20"/>
            <p:cNvSpPr txBox="1"/>
            <p:nvPr/>
          </p:nvSpPr>
          <p:spPr>
            <a:xfrm>
              <a:off x="2897728" y="1178115"/>
              <a:ext cx="469803" cy="369332"/>
            </a:xfrm>
            <a:prstGeom prst="rect">
              <a:avLst/>
            </a:prstGeom>
            <a:noFill/>
          </p:spPr>
          <p:txBody>
            <a:bodyPr wrap="square" rtlCol="0">
              <a:spAutoFit/>
            </a:bodyPr>
            <a:lstStyle/>
            <a:p>
              <a:r>
                <a:rPr lang="el-GR" altLang="zh-CN" dirty="0" smtClean="0">
                  <a:latin typeface="Arial Unicode MS" panose="020B0604020202020204" charset="-122"/>
                  <a:ea typeface="Arial Unicode MS" panose="020B0604020202020204" charset="-122"/>
                  <a:cs typeface="Arial Unicode MS" panose="020B0604020202020204" charset="-122"/>
                </a:rPr>
                <a:t>π</a:t>
              </a:r>
              <a:r>
                <a:rPr lang="en-US" altLang="zh-CN" baseline="30000" dirty="0" smtClean="0">
                  <a:latin typeface="Arial Unicode MS" panose="020B0604020202020204" charset="-122"/>
                  <a:ea typeface="Arial Unicode MS" panose="020B0604020202020204" charset="-122"/>
                  <a:cs typeface="Arial Unicode MS" panose="020B0604020202020204" charset="-122"/>
                </a:rPr>
                <a:t>0</a:t>
              </a:r>
              <a:endParaRPr lang="zh-CN" altLang="en-US" baseline="30000" dirty="0">
                <a:latin typeface="Arial Unicode MS" panose="020B0604020202020204" charset="-122"/>
                <a:ea typeface="Arial Unicode MS" panose="020B0604020202020204" charset="-122"/>
                <a:cs typeface="Arial Unicode MS" panose="020B0604020202020204" charset="-122"/>
              </a:endParaRPr>
            </a:p>
          </p:txBody>
        </p:sp>
        <p:sp>
          <p:nvSpPr>
            <p:cNvPr id="22" name="任意多边形 21"/>
            <p:cNvSpPr/>
            <p:nvPr/>
          </p:nvSpPr>
          <p:spPr>
            <a:xfrm rot="1839087">
              <a:off x="3294572" y="1602105"/>
              <a:ext cx="499230" cy="93809"/>
            </a:xfrm>
            <a:custGeom>
              <a:avLst/>
              <a:gdLst>
                <a:gd name="connsiteX0" fmla="*/ 0 w 6672105"/>
                <a:gd name="connsiteY0" fmla="*/ 20102 h 341700"/>
                <a:gd name="connsiteX1" fmla="*/ 653142 w 6672105"/>
                <a:gd name="connsiteY1" fmla="*/ 341650 h 341700"/>
                <a:gd name="connsiteX2" fmla="*/ 1326382 w 6672105"/>
                <a:gd name="connsiteY2" fmla="*/ 6 h 341700"/>
                <a:gd name="connsiteX3" fmla="*/ 1999622 w 6672105"/>
                <a:gd name="connsiteY3" fmla="*/ 331601 h 341700"/>
                <a:gd name="connsiteX4" fmla="*/ 2672861 w 6672105"/>
                <a:gd name="connsiteY4" fmla="*/ 6 h 341700"/>
                <a:gd name="connsiteX5" fmla="*/ 3346101 w 6672105"/>
                <a:gd name="connsiteY5" fmla="*/ 331601 h 341700"/>
                <a:gd name="connsiteX6" fmla="*/ 4019340 w 6672105"/>
                <a:gd name="connsiteY6" fmla="*/ 10054 h 341700"/>
                <a:gd name="connsiteX7" fmla="*/ 4682531 w 6672105"/>
                <a:gd name="connsiteY7" fmla="*/ 331601 h 341700"/>
                <a:gd name="connsiteX8" fmla="*/ 5355771 w 6672105"/>
                <a:gd name="connsiteY8" fmla="*/ 10054 h 341700"/>
                <a:gd name="connsiteX9" fmla="*/ 6029011 w 6672105"/>
                <a:gd name="connsiteY9" fmla="*/ 331601 h 341700"/>
                <a:gd name="connsiteX10" fmla="*/ 6672105 w 6672105"/>
                <a:gd name="connsiteY10" fmla="*/ 10054 h 3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2105" h="341700">
                  <a:moveTo>
                    <a:pt x="0" y="20102"/>
                  </a:moveTo>
                  <a:cubicBezTo>
                    <a:pt x="216039" y="182550"/>
                    <a:pt x="432078" y="344999"/>
                    <a:pt x="653142" y="341650"/>
                  </a:cubicBezTo>
                  <a:cubicBezTo>
                    <a:pt x="874206" y="338301"/>
                    <a:pt x="1101969" y="1681"/>
                    <a:pt x="1326382" y="6"/>
                  </a:cubicBezTo>
                  <a:cubicBezTo>
                    <a:pt x="1550795" y="-1669"/>
                    <a:pt x="1775209" y="331601"/>
                    <a:pt x="1999622" y="331601"/>
                  </a:cubicBezTo>
                  <a:cubicBezTo>
                    <a:pt x="2224035" y="331601"/>
                    <a:pt x="2448448" y="6"/>
                    <a:pt x="2672861" y="6"/>
                  </a:cubicBezTo>
                  <a:cubicBezTo>
                    <a:pt x="2897274" y="6"/>
                    <a:pt x="3121688" y="329926"/>
                    <a:pt x="3346101" y="331601"/>
                  </a:cubicBezTo>
                  <a:cubicBezTo>
                    <a:pt x="3570514" y="333276"/>
                    <a:pt x="3796602" y="10054"/>
                    <a:pt x="4019340" y="10054"/>
                  </a:cubicBezTo>
                  <a:cubicBezTo>
                    <a:pt x="4242078" y="10054"/>
                    <a:pt x="4459793" y="331601"/>
                    <a:pt x="4682531" y="331601"/>
                  </a:cubicBezTo>
                  <a:cubicBezTo>
                    <a:pt x="4905269" y="331601"/>
                    <a:pt x="5131358" y="10054"/>
                    <a:pt x="5355771" y="10054"/>
                  </a:cubicBezTo>
                  <a:cubicBezTo>
                    <a:pt x="5580184" y="10054"/>
                    <a:pt x="5809622" y="331601"/>
                    <a:pt x="6029011" y="331601"/>
                  </a:cubicBezTo>
                  <a:cubicBezTo>
                    <a:pt x="6248400" y="331601"/>
                    <a:pt x="6460252" y="170827"/>
                    <a:pt x="6672105" y="10054"/>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24" name="任意多边形 23"/>
            <p:cNvSpPr/>
            <p:nvPr/>
          </p:nvSpPr>
          <p:spPr>
            <a:xfrm rot="19760913" flipV="1">
              <a:off x="3296250" y="1302326"/>
              <a:ext cx="499230" cy="93809"/>
            </a:xfrm>
            <a:custGeom>
              <a:avLst/>
              <a:gdLst>
                <a:gd name="connsiteX0" fmla="*/ 0 w 6672105"/>
                <a:gd name="connsiteY0" fmla="*/ 20102 h 341700"/>
                <a:gd name="connsiteX1" fmla="*/ 653142 w 6672105"/>
                <a:gd name="connsiteY1" fmla="*/ 341650 h 341700"/>
                <a:gd name="connsiteX2" fmla="*/ 1326382 w 6672105"/>
                <a:gd name="connsiteY2" fmla="*/ 6 h 341700"/>
                <a:gd name="connsiteX3" fmla="*/ 1999622 w 6672105"/>
                <a:gd name="connsiteY3" fmla="*/ 331601 h 341700"/>
                <a:gd name="connsiteX4" fmla="*/ 2672861 w 6672105"/>
                <a:gd name="connsiteY4" fmla="*/ 6 h 341700"/>
                <a:gd name="connsiteX5" fmla="*/ 3346101 w 6672105"/>
                <a:gd name="connsiteY5" fmla="*/ 331601 h 341700"/>
                <a:gd name="connsiteX6" fmla="*/ 4019340 w 6672105"/>
                <a:gd name="connsiteY6" fmla="*/ 10054 h 341700"/>
                <a:gd name="connsiteX7" fmla="*/ 4682531 w 6672105"/>
                <a:gd name="connsiteY7" fmla="*/ 331601 h 341700"/>
                <a:gd name="connsiteX8" fmla="*/ 5355771 w 6672105"/>
                <a:gd name="connsiteY8" fmla="*/ 10054 h 341700"/>
                <a:gd name="connsiteX9" fmla="*/ 6029011 w 6672105"/>
                <a:gd name="connsiteY9" fmla="*/ 331601 h 341700"/>
                <a:gd name="connsiteX10" fmla="*/ 6672105 w 6672105"/>
                <a:gd name="connsiteY10" fmla="*/ 10054 h 3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2105" h="341700">
                  <a:moveTo>
                    <a:pt x="0" y="20102"/>
                  </a:moveTo>
                  <a:cubicBezTo>
                    <a:pt x="216039" y="182550"/>
                    <a:pt x="432078" y="344999"/>
                    <a:pt x="653142" y="341650"/>
                  </a:cubicBezTo>
                  <a:cubicBezTo>
                    <a:pt x="874206" y="338301"/>
                    <a:pt x="1101969" y="1681"/>
                    <a:pt x="1326382" y="6"/>
                  </a:cubicBezTo>
                  <a:cubicBezTo>
                    <a:pt x="1550795" y="-1669"/>
                    <a:pt x="1775209" y="331601"/>
                    <a:pt x="1999622" y="331601"/>
                  </a:cubicBezTo>
                  <a:cubicBezTo>
                    <a:pt x="2224035" y="331601"/>
                    <a:pt x="2448448" y="6"/>
                    <a:pt x="2672861" y="6"/>
                  </a:cubicBezTo>
                  <a:cubicBezTo>
                    <a:pt x="2897274" y="6"/>
                    <a:pt x="3121688" y="329926"/>
                    <a:pt x="3346101" y="331601"/>
                  </a:cubicBezTo>
                  <a:cubicBezTo>
                    <a:pt x="3570514" y="333276"/>
                    <a:pt x="3796602" y="10054"/>
                    <a:pt x="4019340" y="10054"/>
                  </a:cubicBezTo>
                  <a:cubicBezTo>
                    <a:pt x="4242078" y="10054"/>
                    <a:pt x="4459793" y="331601"/>
                    <a:pt x="4682531" y="331601"/>
                  </a:cubicBezTo>
                  <a:cubicBezTo>
                    <a:pt x="4905269" y="331601"/>
                    <a:pt x="5131358" y="10054"/>
                    <a:pt x="5355771" y="10054"/>
                  </a:cubicBezTo>
                  <a:cubicBezTo>
                    <a:pt x="5580184" y="10054"/>
                    <a:pt x="5809622" y="331601"/>
                    <a:pt x="6029011" y="331601"/>
                  </a:cubicBezTo>
                  <a:cubicBezTo>
                    <a:pt x="6248400" y="331601"/>
                    <a:pt x="6460252" y="170827"/>
                    <a:pt x="6672105" y="10054"/>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23" name="文本框 22"/>
            <p:cNvSpPr txBox="1"/>
            <p:nvPr/>
          </p:nvSpPr>
          <p:spPr>
            <a:xfrm>
              <a:off x="3620960" y="845313"/>
              <a:ext cx="231112" cy="369332"/>
            </a:xfrm>
            <a:prstGeom prst="rect">
              <a:avLst/>
            </a:prstGeom>
            <a:noFill/>
          </p:spPr>
          <p:txBody>
            <a:bodyPr wrap="square" rtlCol="0">
              <a:spAutoFit/>
            </a:bodyPr>
            <a:lstStyle/>
            <a:p>
              <a:r>
                <a:rPr lang="el-GR" altLang="zh-CN" dirty="0" smtClean="0">
                  <a:latin typeface="Arial Unicode MS" panose="020B0604020202020204" charset="-122"/>
                  <a:ea typeface="Arial Unicode MS" panose="020B0604020202020204" charset="-122"/>
                  <a:cs typeface="Arial Unicode MS" panose="020B0604020202020204" charset="-122"/>
                </a:rPr>
                <a:t>γ</a:t>
              </a:r>
              <a:endParaRPr lang="zh-CN" altLang="en-US" dirty="0">
                <a:latin typeface="Arial Unicode MS" panose="020B0604020202020204" charset="-122"/>
                <a:ea typeface="Arial Unicode MS" panose="020B0604020202020204" charset="-122"/>
                <a:cs typeface="Arial Unicode MS" panose="020B0604020202020204" charset="-122"/>
              </a:endParaRPr>
            </a:p>
          </p:txBody>
        </p:sp>
        <p:sp>
          <p:nvSpPr>
            <p:cNvPr id="26" name="文本框 25"/>
            <p:cNvSpPr txBox="1"/>
            <p:nvPr/>
          </p:nvSpPr>
          <p:spPr>
            <a:xfrm>
              <a:off x="3647206" y="1708219"/>
              <a:ext cx="231112" cy="369332"/>
            </a:xfrm>
            <a:prstGeom prst="rect">
              <a:avLst/>
            </a:prstGeom>
            <a:noFill/>
          </p:spPr>
          <p:txBody>
            <a:bodyPr wrap="square" rtlCol="0">
              <a:spAutoFit/>
            </a:bodyPr>
            <a:lstStyle/>
            <a:p>
              <a:r>
                <a:rPr lang="el-GR" altLang="zh-CN" dirty="0" smtClean="0">
                  <a:latin typeface="Arial Unicode MS" panose="020B0604020202020204" charset="-122"/>
                  <a:ea typeface="Arial Unicode MS" panose="020B0604020202020204" charset="-122"/>
                  <a:cs typeface="Arial Unicode MS" panose="020B0604020202020204" charset="-122"/>
                </a:rPr>
                <a:t>γ</a:t>
              </a:r>
              <a:endParaRPr lang="zh-CN" altLang="en-US" dirty="0">
                <a:latin typeface="Arial Unicode MS" panose="020B0604020202020204" charset="-122"/>
                <a:ea typeface="Arial Unicode MS" panose="020B0604020202020204" charset="-122"/>
                <a:cs typeface="Arial Unicode MS" panose="020B0604020202020204" charset="-122"/>
              </a:endParaRPr>
            </a:p>
          </p:txBody>
        </p:sp>
      </p:grpSp>
      <p:grpSp>
        <p:nvGrpSpPr>
          <p:cNvPr id="42" name="组合 41"/>
          <p:cNvGrpSpPr/>
          <p:nvPr/>
        </p:nvGrpSpPr>
        <p:grpSpPr>
          <a:xfrm>
            <a:off x="8070369" y="2691276"/>
            <a:ext cx="2279560" cy="2125245"/>
            <a:chOff x="6272048" y="685654"/>
            <a:chExt cx="2388937" cy="2125245"/>
          </a:xfrm>
        </p:grpSpPr>
        <p:pic>
          <p:nvPicPr>
            <p:cNvPr id="1032" name="Picture 8" descr="See the source image"/>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28747" y="685654"/>
              <a:ext cx="1232238" cy="1232238"/>
            </a:xfrm>
            <a:prstGeom prst="rect">
              <a:avLst/>
            </a:prstGeom>
            <a:noFill/>
            <a:extLst>
              <a:ext uri="{909E8E84-426E-40DD-AFC4-6F175D3DCCD1}">
                <a14:hiddenFill xmlns:a14="http://schemas.microsoft.com/office/drawing/2010/main">
                  <a:solidFill>
                    <a:srgbClr val="FFFFFF"/>
                  </a:solidFill>
                </a14:hiddenFill>
              </a:ext>
            </a:extLst>
          </p:spPr>
        </p:pic>
        <p:sp>
          <p:nvSpPr>
            <p:cNvPr id="35" name="椭圆 34"/>
            <p:cNvSpPr/>
            <p:nvPr/>
          </p:nvSpPr>
          <p:spPr>
            <a:xfrm>
              <a:off x="6905095" y="2113689"/>
              <a:ext cx="220875" cy="22087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dirty="0" smtClean="0">
                  <a:solidFill>
                    <a:schemeClr val="tx1"/>
                  </a:solidFill>
                  <a:latin typeface="Arial Unicode MS" panose="020B0604020202020204" charset="-122"/>
                  <a:ea typeface="Arial Unicode MS" panose="020B0604020202020204" charset="-122"/>
                  <a:cs typeface="Arial Unicode MS" panose="020B0604020202020204" charset="-122"/>
                </a:rPr>
                <a:t>p</a:t>
              </a:r>
              <a:endParaRPr lang="zh-CN" altLang="en-US" sz="1400" dirty="0">
                <a:solidFill>
                  <a:schemeClr val="tx1"/>
                </a:solidFill>
                <a:latin typeface="Arial Unicode MS" panose="020B0604020202020204" charset="-122"/>
                <a:ea typeface="Arial Unicode MS" panose="020B0604020202020204" charset="-122"/>
                <a:cs typeface="Arial Unicode MS" panose="020B0604020202020204" charset="-122"/>
              </a:endParaRPr>
            </a:p>
          </p:txBody>
        </p:sp>
        <p:cxnSp>
          <p:nvCxnSpPr>
            <p:cNvPr id="36" name="直接箭头连接符 35"/>
            <p:cNvCxnSpPr/>
            <p:nvPr/>
          </p:nvCxnSpPr>
          <p:spPr>
            <a:xfrm>
              <a:off x="6272048" y="2232409"/>
              <a:ext cx="592853" cy="0"/>
            </a:xfrm>
            <a:prstGeom prst="straightConnector1">
              <a:avLst/>
            </a:prstGeom>
            <a:ln w="2540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8" name="任意多边形 37"/>
            <p:cNvSpPr/>
            <p:nvPr/>
          </p:nvSpPr>
          <p:spPr>
            <a:xfrm rot="9385177">
              <a:off x="7184504" y="1647966"/>
              <a:ext cx="928918" cy="230720"/>
            </a:xfrm>
            <a:custGeom>
              <a:avLst/>
              <a:gdLst>
                <a:gd name="connsiteX0" fmla="*/ 0 w 2059913"/>
                <a:gd name="connsiteY0" fmla="*/ 357987 h 357987"/>
                <a:gd name="connsiteX1" fmla="*/ 522515 w 2059913"/>
                <a:gd name="connsiteY1" fmla="*/ 56537 h 357987"/>
                <a:gd name="connsiteX2" fmla="*/ 1055077 w 2059913"/>
                <a:gd name="connsiteY2" fmla="*/ 337891 h 357987"/>
                <a:gd name="connsiteX3" fmla="*/ 1607737 w 2059913"/>
                <a:gd name="connsiteY3" fmla="*/ 36440 h 357987"/>
                <a:gd name="connsiteX4" fmla="*/ 2059913 w 2059913"/>
                <a:gd name="connsiteY4" fmla="*/ 16343 h 3579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059913" h="357987">
                  <a:moveTo>
                    <a:pt x="0" y="357987"/>
                  </a:moveTo>
                  <a:cubicBezTo>
                    <a:pt x="173334" y="208936"/>
                    <a:pt x="346669" y="59886"/>
                    <a:pt x="522515" y="56537"/>
                  </a:cubicBezTo>
                  <a:cubicBezTo>
                    <a:pt x="698361" y="53188"/>
                    <a:pt x="874207" y="341240"/>
                    <a:pt x="1055077" y="337891"/>
                  </a:cubicBezTo>
                  <a:cubicBezTo>
                    <a:pt x="1235947" y="334541"/>
                    <a:pt x="1440264" y="90031"/>
                    <a:pt x="1607737" y="36440"/>
                  </a:cubicBezTo>
                  <a:cubicBezTo>
                    <a:pt x="1775210" y="-17151"/>
                    <a:pt x="1917561" y="-404"/>
                    <a:pt x="2059913" y="16343"/>
                  </a:cubicBezTo>
                </a:path>
              </a:pathLst>
            </a:custGeom>
            <a:noFill/>
            <a:ln>
              <a:solidFill>
                <a:srgbClr val="FFC000"/>
              </a:solidFill>
              <a:tailEnd type="triangle" w="lg"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46" name="爆炸形 1 45"/>
            <p:cNvSpPr/>
            <p:nvPr/>
          </p:nvSpPr>
          <p:spPr>
            <a:xfrm>
              <a:off x="7109585" y="2069957"/>
              <a:ext cx="197331" cy="251208"/>
            </a:xfrm>
            <a:prstGeom prst="irregularSeal1">
              <a:avLst/>
            </a:prstGeom>
            <a:solidFill>
              <a:srgbClr val="FFFF00"/>
            </a:solidFill>
            <a:ln w="127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47" name="文本框 46"/>
            <p:cNvSpPr txBox="1"/>
            <p:nvPr/>
          </p:nvSpPr>
          <p:spPr>
            <a:xfrm>
              <a:off x="7398407" y="1911463"/>
              <a:ext cx="469803" cy="369332"/>
            </a:xfrm>
            <a:prstGeom prst="rect">
              <a:avLst/>
            </a:prstGeom>
            <a:noFill/>
          </p:spPr>
          <p:txBody>
            <a:bodyPr wrap="square" rtlCol="0">
              <a:spAutoFit/>
            </a:bodyPr>
            <a:lstStyle/>
            <a:p>
              <a:r>
                <a:rPr lang="el-GR" altLang="zh-CN" dirty="0" smtClean="0">
                  <a:latin typeface="Arial Unicode MS" panose="020B0604020202020204" charset="-122"/>
                  <a:ea typeface="Arial Unicode MS" panose="020B0604020202020204" charset="-122"/>
                  <a:cs typeface="Arial Unicode MS" panose="020B0604020202020204" charset="-122"/>
                </a:rPr>
                <a:t>π</a:t>
              </a:r>
              <a:r>
                <a:rPr lang="en-US" altLang="zh-CN" baseline="30000" dirty="0" smtClean="0">
                  <a:latin typeface="Arial Unicode MS" panose="020B0604020202020204" charset="-122"/>
                  <a:ea typeface="Arial Unicode MS" panose="020B0604020202020204" charset="-122"/>
                  <a:cs typeface="Arial Unicode MS" panose="020B0604020202020204" charset="-122"/>
                </a:rPr>
                <a:t>0</a:t>
              </a:r>
              <a:endParaRPr lang="zh-CN" altLang="en-US" baseline="30000" dirty="0">
                <a:latin typeface="Arial Unicode MS" panose="020B0604020202020204" charset="-122"/>
                <a:ea typeface="Arial Unicode MS" panose="020B0604020202020204" charset="-122"/>
                <a:cs typeface="Arial Unicode MS" panose="020B0604020202020204" charset="-122"/>
              </a:endParaRPr>
            </a:p>
          </p:txBody>
        </p:sp>
        <p:sp>
          <p:nvSpPr>
            <p:cNvPr id="48" name="任意多边形 47"/>
            <p:cNvSpPr/>
            <p:nvPr/>
          </p:nvSpPr>
          <p:spPr>
            <a:xfrm rot="1839087">
              <a:off x="7795251" y="2335453"/>
              <a:ext cx="499230" cy="93809"/>
            </a:xfrm>
            <a:custGeom>
              <a:avLst/>
              <a:gdLst>
                <a:gd name="connsiteX0" fmla="*/ 0 w 6672105"/>
                <a:gd name="connsiteY0" fmla="*/ 20102 h 341700"/>
                <a:gd name="connsiteX1" fmla="*/ 653142 w 6672105"/>
                <a:gd name="connsiteY1" fmla="*/ 341650 h 341700"/>
                <a:gd name="connsiteX2" fmla="*/ 1326382 w 6672105"/>
                <a:gd name="connsiteY2" fmla="*/ 6 h 341700"/>
                <a:gd name="connsiteX3" fmla="*/ 1999622 w 6672105"/>
                <a:gd name="connsiteY3" fmla="*/ 331601 h 341700"/>
                <a:gd name="connsiteX4" fmla="*/ 2672861 w 6672105"/>
                <a:gd name="connsiteY4" fmla="*/ 6 h 341700"/>
                <a:gd name="connsiteX5" fmla="*/ 3346101 w 6672105"/>
                <a:gd name="connsiteY5" fmla="*/ 331601 h 341700"/>
                <a:gd name="connsiteX6" fmla="*/ 4019340 w 6672105"/>
                <a:gd name="connsiteY6" fmla="*/ 10054 h 341700"/>
                <a:gd name="connsiteX7" fmla="*/ 4682531 w 6672105"/>
                <a:gd name="connsiteY7" fmla="*/ 331601 h 341700"/>
                <a:gd name="connsiteX8" fmla="*/ 5355771 w 6672105"/>
                <a:gd name="connsiteY8" fmla="*/ 10054 h 341700"/>
                <a:gd name="connsiteX9" fmla="*/ 6029011 w 6672105"/>
                <a:gd name="connsiteY9" fmla="*/ 331601 h 341700"/>
                <a:gd name="connsiteX10" fmla="*/ 6672105 w 6672105"/>
                <a:gd name="connsiteY10" fmla="*/ 10054 h 3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2105" h="341700">
                  <a:moveTo>
                    <a:pt x="0" y="20102"/>
                  </a:moveTo>
                  <a:cubicBezTo>
                    <a:pt x="216039" y="182550"/>
                    <a:pt x="432078" y="344999"/>
                    <a:pt x="653142" y="341650"/>
                  </a:cubicBezTo>
                  <a:cubicBezTo>
                    <a:pt x="874206" y="338301"/>
                    <a:pt x="1101969" y="1681"/>
                    <a:pt x="1326382" y="6"/>
                  </a:cubicBezTo>
                  <a:cubicBezTo>
                    <a:pt x="1550795" y="-1669"/>
                    <a:pt x="1775209" y="331601"/>
                    <a:pt x="1999622" y="331601"/>
                  </a:cubicBezTo>
                  <a:cubicBezTo>
                    <a:pt x="2224035" y="331601"/>
                    <a:pt x="2448448" y="6"/>
                    <a:pt x="2672861" y="6"/>
                  </a:cubicBezTo>
                  <a:cubicBezTo>
                    <a:pt x="2897274" y="6"/>
                    <a:pt x="3121688" y="329926"/>
                    <a:pt x="3346101" y="331601"/>
                  </a:cubicBezTo>
                  <a:cubicBezTo>
                    <a:pt x="3570514" y="333276"/>
                    <a:pt x="3796602" y="10054"/>
                    <a:pt x="4019340" y="10054"/>
                  </a:cubicBezTo>
                  <a:cubicBezTo>
                    <a:pt x="4242078" y="10054"/>
                    <a:pt x="4459793" y="331601"/>
                    <a:pt x="4682531" y="331601"/>
                  </a:cubicBezTo>
                  <a:cubicBezTo>
                    <a:pt x="4905269" y="331601"/>
                    <a:pt x="5131358" y="10054"/>
                    <a:pt x="5355771" y="10054"/>
                  </a:cubicBezTo>
                  <a:cubicBezTo>
                    <a:pt x="5580184" y="10054"/>
                    <a:pt x="5809622" y="331601"/>
                    <a:pt x="6029011" y="331601"/>
                  </a:cubicBezTo>
                  <a:cubicBezTo>
                    <a:pt x="6248400" y="331601"/>
                    <a:pt x="6460252" y="170827"/>
                    <a:pt x="6672105" y="10054"/>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49" name="任意多边形 48"/>
            <p:cNvSpPr/>
            <p:nvPr/>
          </p:nvSpPr>
          <p:spPr>
            <a:xfrm rot="19760913" flipV="1">
              <a:off x="7796929" y="2035674"/>
              <a:ext cx="499230" cy="93809"/>
            </a:xfrm>
            <a:custGeom>
              <a:avLst/>
              <a:gdLst>
                <a:gd name="connsiteX0" fmla="*/ 0 w 6672105"/>
                <a:gd name="connsiteY0" fmla="*/ 20102 h 341700"/>
                <a:gd name="connsiteX1" fmla="*/ 653142 w 6672105"/>
                <a:gd name="connsiteY1" fmla="*/ 341650 h 341700"/>
                <a:gd name="connsiteX2" fmla="*/ 1326382 w 6672105"/>
                <a:gd name="connsiteY2" fmla="*/ 6 h 341700"/>
                <a:gd name="connsiteX3" fmla="*/ 1999622 w 6672105"/>
                <a:gd name="connsiteY3" fmla="*/ 331601 h 341700"/>
                <a:gd name="connsiteX4" fmla="*/ 2672861 w 6672105"/>
                <a:gd name="connsiteY4" fmla="*/ 6 h 341700"/>
                <a:gd name="connsiteX5" fmla="*/ 3346101 w 6672105"/>
                <a:gd name="connsiteY5" fmla="*/ 331601 h 341700"/>
                <a:gd name="connsiteX6" fmla="*/ 4019340 w 6672105"/>
                <a:gd name="connsiteY6" fmla="*/ 10054 h 341700"/>
                <a:gd name="connsiteX7" fmla="*/ 4682531 w 6672105"/>
                <a:gd name="connsiteY7" fmla="*/ 331601 h 341700"/>
                <a:gd name="connsiteX8" fmla="*/ 5355771 w 6672105"/>
                <a:gd name="connsiteY8" fmla="*/ 10054 h 341700"/>
                <a:gd name="connsiteX9" fmla="*/ 6029011 w 6672105"/>
                <a:gd name="connsiteY9" fmla="*/ 331601 h 341700"/>
                <a:gd name="connsiteX10" fmla="*/ 6672105 w 6672105"/>
                <a:gd name="connsiteY10" fmla="*/ 10054 h 3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672105" h="341700">
                  <a:moveTo>
                    <a:pt x="0" y="20102"/>
                  </a:moveTo>
                  <a:cubicBezTo>
                    <a:pt x="216039" y="182550"/>
                    <a:pt x="432078" y="344999"/>
                    <a:pt x="653142" y="341650"/>
                  </a:cubicBezTo>
                  <a:cubicBezTo>
                    <a:pt x="874206" y="338301"/>
                    <a:pt x="1101969" y="1681"/>
                    <a:pt x="1326382" y="6"/>
                  </a:cubicBezTo>
                  <a:cubicBezTo>
                    <a:pt x="1550795" y="-1669"/>
                    <a:pt x="1775209" y="331601"/>
                    <a:pt x="1999622" y="331601"/>
                  </a:cubicBezTo>
                  <a:cubicBezTo>
                    <a:pt x="2224035" y="331601"/>
                    <a:pt x="2448448" y="6"/>
                    <a:pt x="2672861" y="6"/>
                  </a:cubicBezTo>
                  <a:cubicBezTo>
                    <a:pt x="2897274" y="6"/>
                    <a:pt x="3121688" y="329926"/>
                    <a:pt x="3346101" y="331601"/>
                  </a:cubicBezTo>
                  <a:cubicBezTo>
                    <a:pt x="3570514" y="333276"/>
                    <a:pt x="3796602" y="10054"/>
                    <a:pt x="4019340" y="10054"/>
                  </a:cubicBezTo>
                  <a:cubicBezTo>
                    <a:pt x="4242078" y="10054"/>
                    <a:pt x="4459793" y="331601"/>
                    <a:pt x="4682531" y="331601"/>
                  </a:cubicBezTo>
                  <a:cubicBezTo>
                    <a:pt x="4905269" y="331601"/>
                    <a:pt x="5131358" y="10054"/>
                    <a:pt x="5355771" y="10054"/>
                  </a:cubicBezTo>
                  <a:cubicBezTo>
                    <a:pt x="5580184" y="10054"/>
                    <a:pt x="5809622" y="331601"/>
                    <a:pt x="6029011" y="331601"/>
                  </a:cubicBezTo>
                  <a:cubicBezTo>
                    <a:pt x="6248400" y="331601"/>
                    <a:pt x="6460252" y="170827"/>
                    <a:pt x="6672105" y="10054"/>
                  </a:cubicBezTo>
                </a:path>
              </a:pathLst>
            </a:cu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Unicode MS" panose="020B0604020202020204" charset="-122"/>
                <a:ea typeface="Arial Unicode MS" panose="020B0604020202020204" charset="-122"/>
                <a:cs typeface="Arial Unicode MS" panose="020B0604020202020204" charset="-122"/>
              </a:endParaRPr>
            </a:p>
          </p:txBody>
        </p:sp>
        <p:sp>
          <p:nvSpPr>
            <p:cNvPr id="50" name="文本框 49"/>
            <p:cNvSpPr txBox="1"/>
            <p:nvPr/>
          </p:nvSpPr>
          <p:spPr>
            <a:xfrm>
              <a:off x="8121639" y="1578661"/>
              <a:ext cx="231112" cy="369332"/>
            </a:xfrm>
            <a:prstGeom prst="rect">
              <a:avLst/>
            </a:prstGeom>
            <a:noFill/>
          </p:spPr>
          <p:txBody>
            <a:bodyPr wrap="square" rtlCol="0">
              <a:spAutoFit/>
            </a:bodyPr>
            <a:lstStyle/>
            <a:p>
              <a:r>
                <a:rPr lang="el-GR" altLang="zh-CN" dirty="0" smtClean="0">
                  <a:latin typeface="Arial Unicode MS" panose="020B0604020202020204" charset="-122"/>
                  <a:ea typeface="Arial Unicode MS" panose="020B0604020202020204" charset="-122"/>
                  <a:cs typeface="Arial Unicode MS" panose="020B0604020202020204" charset="-122"/>
                </a:rPr>
                <a:t>γ</a:t>
              </a:r>
              <a:endParaRPr lang="zh-CN" altLang="en-US" dirty="0">
                <a:latin typeface="Arial Unicode MS" panose="020B0604020202020204" charset="-122"/>
                <a:ea typeface="Arial Unicode MS" panose="020B0604020202020204" charset="-122"/>
                <a:cs typeface="Arial Unicode MS" panose="020B0604020202020204" charset="-122"/>
              </a:endParaRPr>
            </a:p>
          </p:txBody>
        </p:sp>
        <p:sp>
          <p:nvSpPr>
            <p:cNvPr id="51" name="文本框 50"/>
            <p:cNvSpPr txBox="1"/>
            <p:nvPr/>
          </p:nvSpPr>
          <p:spPr>
            <a:xfrm>
              <a:off x="8147885" y="2441567"/>
              <a:ext cx="231112" cy="369332"/>
            </a:xfrm>
            <a:prstGeom prst="rect">
              <a:avLst/>
            </a:prstGeom>
            <a:noFill/>
          </p:spPr>
          <p:txBody>
            <a:bodyPr wrap="square" rtlCol="0">
              <a:spAutoFit/>
            </a:bodyPr>
            <a:lstStyle/>
            <a:p>
              <a:r>
                <a:rPr lang="el-GR" altLang="zh-CN" dirty="0" smtClean="0">
                  <a:latin typeface="Arial Unicode MS" panose="020B0604020202020204" charset="-122"/>
                  <a:ea typeface="Arial Unicode MS" panose="020B0604020202020204" charset="-122"/>
                  <a:cs typeface="Arial Unicode MS" panose="020B0604020202020204" charset="-122"/>
                </a:rPr>
                <a:t>γ</a:t>
              </a:r>
              <a:endParaRPr lang="zh-CN" altLang="en-US" dirty="0">
                <a:latin typeface="Arial Unicode MS" panose="020B0604020202020204" charset="-122"/>
                <a:ea typeface="Arial Unicode MS" panose="020B0604020202020204" charset="-122"/>
                <a:cs typeface="Arial Unicode MS" panose="020B0604020202020204" charset="-122"/>
              </a:endParaRPr>
            </a:p>
          </p:txBody>
        </p:sp>
        <p:cxnSp>
          <p:nvCxnSpPr>
            <p:cNvPr id="40" name="直接连接符 39"/>
            <p:cNvCxnSpPr/>
            <p:nvPr/>
          </p:nvCxnSpPr>
          <p:spPr>
            <a:xfrm>
              <a:off x="7286820" y="2224520"/>
              <a:ext cx="581390" cy="0"/>
            </a:xfrm>
            <a:prstGeom prst="line">
              <a:avLst/>
            </a:prstGeom>
            <a:ln w="25400">
              <a:solidFill>
                <a:srgbClr val="00B0F0"/>
              </a:solidFill>
              <a:prstDash val="sysDash"/>
            </a:ln>
          </p:spPr>
          <p:style>
            <a:lnRef idx="1">
              <a:schemeClr val="accent1"/>
            </a:lnRef>
            <a:fillRef idx="0">
              <a:schemeClr val="accent1"/>
            </a:fillRef>
            <a:effectRef idx="0">
              <a:schemeClr val="accent1"/>
            </a:effectRef>
            <a:fontRef idx="minor">
              <a:schemeClr val="tx1"/>
            </a:fontRef>
          </p:style>
        </p:cxnSp>
      </p:grpSp>
      <p:grpSp>
        <p:nvGrpSpPr>
          <p:cNvPr id="276" name="Group 16"/>
          <p:cNvGrpSpPr/>
          <p:nvPr/>
        </p:nvGrpSpPr>
        <p:grpSpPr>
          <a:xfrm>
            <a:off x="8225155" y="5385435"/>
            <a:ext cx="2473960" cy="1165225"/>
            <a:chOff x="5859000" y="1925280"/>
            <a:chExt cx="2853000" cy="1055520"/>
          </a:xfrm>
        </p:grpSpPr>
        <p:sp>
          <p:nvSpPr>
            <p:cNvPr id="277" name="CustomShape 17"/>
            <p:cNvSpPr/>
            <p:nvPr/>
          </p:nvSpPr>
          <p:spPr>
            <a:xfrm>
              <a:off x="7962840" y="2325600"/>
              <a:ext cx="219600" cy="272880"/>
            </a:xfrm>
            <a:prstGeom prst="rect">
              <a:avLst/>
            </a:prstGeom>
            <a:noFill/>
            <a:ln>
              <a:noFill/>
            </a:ln>
          </p:spPr>
          <p:style>
            <a:lnRef idx="0">
              <a:scrgbClr r="0" g="0" b="0"/>
            </a:lnRef>
            <a:fillRef idx="0">
              <a:scrgbClr r="0" g="0" b="0"/>
            </a:fillRef>
            <a:effectRef idx="0">
              <a:scrgbClr r="0" g="0" b="0"/>
            </a:effectRef>
            <a:fontRef idx="minor"/>
          </p:style>
          <p:txBody>
            <a:bodyPr lIns="90000" tIns="45000" rIns="90000" bIns="45000"/>
            <a:lstStyle/>
            <a:p>
              <a:pPr>
                <a:lnSpc>
                  <a:spcPct val="100000"/>
                </a:lnSpc>
              </a:pPr>
              <a:r>
                <a:rPr lang="en-US" sz="1800" b="0" strike="noStrike" spc="-1">
                  <a:solidFill>
                    <a:srgbClr val="000000"/>
                  </a:solidFill>
                  <a:latin typeface="Arial Unicode MS" panose="020B0604020202020204" charset="-122"/>
                  <a:ea typeface="Arial Unicode MS" panose="020B0604020202020204" charset="-122"/>
                </a:rPr>
                <a:t>γ</a:t>
              </a:r>
              <a:endParaRPr lang="en-US" sz="1800" b="0" strike="noStrike" spc="-1">
                <a:latin typeface="Arial" panose="020B0604020202020204"/>
              </a:endParaRPr>
            </a:p>
          </p:txBody>
        </p:sp>
        <p:pic>
          <p:nvPicPr>
            <p:cNvPr id="278" name="Picture 2"/>
            <p:cNvPicPr/>
            <p:nvPr/>
          </p:nvPicPr>
          <p:blipFill>
            <a:blip r:embed="rId8"/>
            <a:stretch>
              <a:fillRect/>
            </a:stretch>
          </p:blipFill>
          <p:spPr>
            <a:xfrm>
              <a:off x="5859000" y="1925280"/>
              <a:ext cx="1512000" cy="635760"/>
            </a:xfrm>
            <a:prstGeom prst="rect">
              <a:avLst/>
            </a:prstGeom>
            <a:ln>
              <a:noFill/>
            </a:ln>
          </p:spPr>
        </p:pic>
        <p:sp>
          <p:nvSpPr>
            <p:cNvPr id="279" name="CustomShape 18"/>
            <p:cNvSpPr/>
            <p:nvPr/>
          </p:nvSpPr>
          <p:spPr>
            <a:xfrm>
              <a:off x="6615720" y="2904480"/>
              <a:ext cx="2096280" cy="8280"/>
            </a:xfrm>
            <a:custGeom>
              <a:avLst/>
              <a:gdLst/>
              <a:ahLst/>
              <a:cxnLst/>
              <a:rect l="l" t="t" r="r" b="b"/>
              <a:pathLst>
                <a:path w="21600" h="21600">
                  <a:moveTo>
                    <a:pt x="0" y="0"/>
                  </a:moveTo>
                  <a:lnTo>
                    <a:pt x="21600" y="21600"/>
                  </a:lnTo>
                </a:path>
              </a:pathLst>
            </a:custGeom>
            <a:noFill/>
            <a:ln w="38160">
              <a:solidFill>
                <a:schemeClr val="tx1"/>
              </a:solidFill>
              <a:custDash>
                <a:ds d="300000" sp="100000"/>
              </a:custDash>
              <a:round/>
              <a:tailEnd type="triangle" w="med" len="med"/>
            </a:ln>
          </p:spPr>
          <p:style>
            <a:lnRef idx="1">
              <a:schemeClr val="accent1"/>
            </a:lnRef>
            <a:fillRef idx="0">
              <a:schemeClr val="accent1"/>
            </a:fillRef>
            <a:effectRef idx="0">
              <a:schemeClr val="accent1"/>
            </a:effectRef>
            <a:fontRef idx="minor"/>
          </p:style>
        </p:sp>
        <p:sp>
          <p:nvSpPr>
            <p:cNvPr id="280" name="CustomShape 19"/>
            <p:cNvSpPr/>
            <p:nvPr/>
          </p:nvSpPr>
          <p:spPr>
            <a:xfrm>
              <a:off x="7484760" y="2835360"/>
              <a:ext cx="194040" cy="145440"/>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p:style>
          <p:txBody>
            <a:bodyPr lIns="90000" tIns="0" rIns="90000" bIns="45000" anchor="ctr"/>
            <a:lstStyle/>
            <a:p>
              <a:pPr algn="ctr">
                <a:lnSpc>
                  <a:spcPct val="100000"/>
                </a:lnSpc>
              </a:pPr>
              <a:r>
                <a:rPr lang="en-US" sz="1800" b="1" strike="noStrike" spc="-1">
                  <a:solidFill>
                    <a:srgbClr val="FFFFFF"/>
                  </a:solidFill>
                  <a:latin typeface="Arial" panose="020B0604020202020204"/>
                  <a:ea typeface="DejaVu Sans" panose="020B0603030804020204"/>
                </a:rPr>
                <a:t>e</a:t>
              </a:r>
              <a:endParaRPr lang="en-US" sz="1800" b="0" strike="noStrike" spc="-1">
                <a:latin typeface="Arial" panose="020B0604020202020204"/>
              </a:endParaRPr>
            </a:p>
          </p:txBody>
        </p:sp>
        <p:sp>
          <p:nvSpPr>
            <p:cNvPr id="281" name="CustomShape 20"/>
            <p:cNvSpPr/>
            <p:nvPr/>
          </p:nvSpPr>
          <p:spPr>
            <a:xfrm rot="962400">
              <a:off x="6670440" y="2645640"/>
              <a:ext cx="884520" cy="72000"/>
            </a:xfrm>
            <a:custGeom>
              <a:avLst/>
              <a:gdLst/>
              <a:ahLst/>
              <a:cxnLst/>
              <a:rect l="l" t="t" r="r" b="b"/>
              <a:pathLst>
                <a:path w="3345180" h="365763">
                  <a:moveTo>
                    <a:pt x="0" y="3"/>
                  </a:moveTo>
                  <a:cubicBezTo>
                    <a:pt x="363855" y="179073"/>
                    <a:pt x="727710" y="358143"/>
                    <a:pt x="1097280" y="358143"/>
                  </a:cubicBezTo>
                  <a:cubicBezTo>
                    <a:pt x="1466850" y="358143"/>
                    <a:pt x="1842770" y="-1267"/>
                    <a:pt x="2217420" y="3"/>
                  </a:cubicBezTo>
                  <a:cubicBezTo>
                    <a:pt x="2592070" y="1273"/>
                    <a:pt x="3345180" y="365763"/>
                    <a:pt x="3345180" y="365763"/>
                  </a:cubicBezTo>
                </a:path>
              </a:pathLst>
            </a:custGeom>
            <a:noFill/>
            <a:ln>
              <a:solidFill>
                <a:srgbClr val="C00000"/>
              </a:solidFill>
              <a:round/>
              <a:tailEnd type="triangle" w="med" len="med"/>
            </a:ln>
          </p:spPr>
          <p:style>
            <a:lnRef idx="2">
              <a:schemeClr val="accent1">
                <a:shade val="50000"/>
              </a:schemeClr>
            </a:lnRef>
            <a:fillRef idx="1">
              <a:schemeClr val="accent1"/>
            </a:fillRef>
            <a:effectRef idx="0">
              <a:schemeClr val="accent1"/>
            </a:effectRef>
            <a:fontRef idx="minor"/>
          </p:style>
        </p:sp>
        <p:sp>
          <p:nvSpPr>
            <p:cNvPr id="282" name="CustomShape 21"/>
            <p:cNvSpPr/>
            <p:nvPr/>
          </p:nvSpPr>
          <p:spPr>
            <a:xfrm rot="19761000" flipV="1">
              <a:off x="7582680" y="2659320"/>
              <a:ext cx="446760" cy="74160"/>
            </a:xfrm>
            <a:custGeom>
              <a:avLst/>
              <a:gdLst/>
              <a:ahLst/>
              <a:cxnLst/>
              <a:rect l="l" t="t" r="r" b="b"/>
              <a:pathLst>
                <a:path w="6672105" h="341700">
                  <a:moveTo>
                    <a:pt x="0" y="20102"/>
                  </a:moveTo>
                  <a:cubicBezTo>
                    <a:pt x="216039" y="182550"/>
                    <a:pt x="432078" y="344999"/>
                    <a:pt x="653142" y="341650"/>
                  </a:cubicBezTo>
                  <a:cubicBezTo>
                    <a:pt x="874206" y="338301"/>
                    <a:pt x="1101969" y="1681"/>
                    <a:pt x="1326382" y="6"/>
                  </a:cubicBezTo>
                  <a:cubicBezTo>
                    <a:pt x="1550795" y="-1669"/>
                    <a:pt x="1775209" y="331601"/>
                    <a:pt x="1999622" y="331601"/>
                  </a:cubicBezTo>
                  <a:cubicBezTo>
                    <a:pt x="2224035" y="331601"/>
                    <a:pt x="2448448" y="6"/>
                    <a:pt x="2672861" y="6"/>
                  </a:cubicBezTo>
                  <a:cubicBezTo>
                    <a:pt x="2897274" y="6"/>
                    <a:pt x="3121688" y="329926"/>
                    <a:pt x="3346101" y="331601"/>
                  </a:cubicBezTo>
                  <a:cubicBezTo>
                    <a:pt x="3570514" y="333276"/>
                    <a:pt x="3796602" y="10054"/>
                    <a:pt x="4019340" y="10054"/>
                  </a:cubicBezTo>
                  <a:cubicBezTo>
                    <a:pt x="4242078" y="10054"/>
                    <a:pt x="4459793" y="331601"/>
                    <a:pt x="4682531" y="331601"/>
                  </a:cubicBezTo>
                  <a:cubicBezTo>
                    <a:pt x="4905269" y="331601"/>
                    <a:pt x="5131358" y="10054"/>
                    <a:pt x="5355771" y="10054"/>
                  </a:cubicBezTo>
                  <a:cubicBezTo>
                    <a:pt x="5580184" y="10054"/>
                    <a:pt x="5809622" y="331601"/>
                    <a:pt x="6029011" y="331601"/>
                  </a:cubicBezTo>
                  <a:cubicBezTo>
                    <a:pt x="6248400" y="331601"/>
                    <a:pt x="6460252" y="170827"/>
                    <a:pt x="6672105" y="10054"/>
                  </a:cubicBezTo>
                </a:path>
              </a:pathLst>
            </a:custGeom>
            <a:noFill/>
            <a:ln>
              <a:solidFill>
                <a:srgbClr val="00B050"/>
              </a:solidFill>
              <a:round/>
            </a:ln>
          </p:spPr>
          <p:style>
            <a:lnRef idx="2">
              <a:schemeClr val="accent1">
                <a:shade val="50000"/>
              </a:schemeClr>
            </a:lnRef>
            <a:fillRef idx="1">
              <a:schemeClr val="accent1"/>
            </a:fillRef>
            <a:effectRef idx="0">
              <a:schemeClr val="accent1"/>
            </a:effectRef>
            <a:fontRef idx="minor"/>
          </p:style>
        </p:sp>
      </p:grpSp>
      <p:sp>
        <p:nvSpPr>
          <p:cNvPr id="25" name="文本框 24"/>
          <p:cNvSpPr txBox="1"/>
          <p:nvPr/>
        </p:nvSpPr>
        <p:spPr>
          <a:xfrm>
            <a:off x="9603105" y="5070475"/>
            <a:ext cx="2565400" cy="1536065"/>
          </a:xfrm>
          <a:prstGeom prst="rect">
            <a:avLst/>
          </a:prstGeom>
          <a:noFill/>
        </p:spPr>
        <p:txBody>
          <a:bodyPr wrap="square" rtlCol="0">
            <a:noAutofit/>
          </a:bodyPr>
          <a:p>
            <a:r>
              <a:rPr lang="en-US" altLang="zh-CN">
                <a:solidFill>
                  <a:schemeClr val="tx2"/>
                </a:solidFill>
              </a:rPr>
              <a:t>Competing UHE gamma-ray radiation mechanism:</a:t>
            </a:r>
            <a:endParaRPr lang="en-US" altLang="zh-CN">
              <a:solidFill>
                <a:schemeClr val="tx2"/>
              </a:solidFill>
            </a:endParaRPr>
          </a:p>
          <a:p>
            <a:r>
              <a:rPr lang="en-US" altLang="zh-CN">
                <a:solidFill>
                  <a:schemeClr val="tx2"/>
                </a:solidFill>
              </a:rPr>
              <a:t>Inverse Compton Scattering</a:t>
            </a:r>
            <a:endParaRPr lang="en-US" altLang="zh-CN">
              <a:solidFill>
                <a:schemeClr val="tx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194435" y="296545"/>
            <a:ext cx="9548495" cy="460375"/>
          </a:xfrm>
          <a:prstGeom prst="rect">
            <a:avLst/>
          </a:prstGeom>
          <a:noFill/>
        </p:spPr>
        <p:txBody>
          <a:bodyPr wrap="square" rtlCol="0">
            <a:spAutoFit/>
          </a:bodyPr>
          <a:p>
            <a:r>
              <a:rPr lang="en-US" altLang="zh-CN" sz="2400">
                <a:solidFill>
                  <a:schemeClr val="bg1"/>
                </a:solidFill>
                <a:latin typeface="Berlin Sans FB Demi" panose="020E0802020502020306" charset="0"/>
                <a:cs typeface="Berlin Sans FB Demi" panose="020E0802020502020306" charset="0"/>
              </a:rPr>
              <a:t>Relation between UHE gamma-ray source and HE neutrino source</a:t>
            </a:r>
            <a:endParaRPr lang="en-US" altLang="zh-CN" sz="2400">
              <a:solidFill>
                <a:schemeClr val="bg1"/>
              </a:solidFill>
              <a:latin typeface="Berlin Sans FB Demi" panose="020E0802020502020306" charset="0"/>
              <a:cs typeface="Berlin Sans FB Demi" panose="020E0802020502020306" charset="0"/>
            </a:endParaRPr>
          </a:p>
        </p:txBody>
      </p:sp>
      <p:graphicFrame>
        <p:nvGraphicFramePr>
          <p:cNvPr id="3" name="表格 2"/>
          <p:cNvGraphicFramePr/>
          <p:nvPr>
            <p:custDataLst>
              <p:tags r:id="rId1"/>
            </p:custDataLst>
          </p:nvPr>
        </p:nvGraphicFramePr>
        <p:xfrm>
          <a:off x="2063750" y="2015490"/>
          <a:ext cx="7566660" cy="4625340"/>
        </p:xfrm>
        <a:graphic>
          <a:graphicData uri="http://schemas.openxmlformats.org/drawingml/2006/table">
            <a:tbl>
              <a:tblPr firstRow="1" bandRow="1">
                <a:tableStyleId>{5C22544A-7EE6-4342-B048-85BDC9FD1C3A}</a:tableStyleId>
              </a:tblPr>
              <a:tblGrid>
                <a:gridCol w="1828165"/>
                <a:gridCol w="2520950"/>
                <a:gridCol w="3217545"/>
              </a:tblGrid>
              <a:tr h="1560830">
                <a:tc>
                  <a:txBody>
                    <a:bodyPr/>
                    <a:p>
                      <a:pPr algn="ctr">
                        <a:buNone/>
                      </a:pPr>
                      <a:endParaRPr lang="zh-CN" altLang="en-US"/>
                    </a:p>
                  </a:txBody>
                  <a:tcPr anchor="ctr" anchorCtr="0">
                    <a:solidFill>
                      <a:srgbClr val="4F80BD"/>
                    </a:solidFill>
                  </a:tcPr>
                </a:tc>
                <a:tc>
                  <a:txBody>
                    <a:bodyPr/>
                    <a:p>
                      <a:pPr algn="ctr">
                        <a:buNone/>
                      </a:pPr>
                      <a:r>
                        <a:rPr lang="en-US" altLang="zh-CN" sz="3200"/>
                        <a:t>Yes</a:t>
                      </a:r>
                      <a:endParaRPr lang="en-US" altLang="zh-CN" sz="3200"/>
                    </a:p>
                  </a:txBody>
                  <a:tcPr anchor="ctr" anchorCtr="0">
                    <a:solidFill>
                      <a:srgbClr val="4F80BD"/>
                    </a:solidFill>
                  </a:tcPr>
                </a:tc>
                <a:tc>
                  <a:txBody>
                    <a:bodyPr/>
                    <a:p>
                      <a:pPr algn="ctr">
                        <a:buNone/>
                      </a:pPr>
                      <a:r>
                        <a:rPr lang="en-US" altLang="zh-CN" sz="3200"/>
                        <a:t>No</a:t>
                      </a:r>
                      <a:endParaRPr lang="en-US" altLang="zh-CN" sz="3200"/>
                    </a:p>
                  </a:txBody>
                  <a:tcPr anchor="ctr" anchorCtr="0">
                    <a:solidFill>
                      <a:srgbClr val="4F80BD"/>
                    </a:solidFill>
                  </a:tcPr>
                </a:tc>
              </a:tr>
              <a:tr h="1532890">
                <a:tc>
                  <a:txBody>
                    <a:bodyPr/>
                    <a:p>
                      <a:pPr algn="ctr">
                        <a:buNone/>
                      </a:pPr>
                      <a:r>
                        <a:rPr lang="en-US" altLang="zh-CN" sz="3200">
                          <a:solidFill>
                            <a:schemeClr val="bg1"/>
                          </a:solidFill>
                        </a:rPr>
                        <a:t>Yes</a:t>
                      </a:r>
                      <a:endParaRPr lang="en-US" altLang="zh-CN" sz="3200">
                        <a:solidFill>
                          <a:schemeClr val="bg1"/>
                        </a:solidFill>
                      </a:endParaRPr>
                    </a:p>
                  </a:txBody>
                  <a:tcPr anchor="ctr" anchorCtr="0">
                    <a:solidFill>
                      <a:srgbClr val="4F80BD"/>
                    </a:solidFill>
                  </a:tcPr>
                </a:tc>
                <a:tc>
                  <a:txBody>
                    <a:bodyPr/>
                    <a:p>
                      <a:pPr algn="ctr">
                        <a:buNone/>
                      </a:pPr>
                      <a:r>
                        <a:rPr lang="en-US" altLang="zh-CN"/>
                        <a:t>dense target within sources</a:t>
                      </a:r>
                      <a:endParaRPr lang="en-US" altLang="zh-CN"/>
                    </a:p>
                    <a:p>
                      <a:pPr algn="ctr">
                        <a:buNone/>
                      </a:pPr>
                      <a:r>
                        <a:rPr lang="en-US" altLang="zh-CN">
                          <a:solidFill>
                            <a:srgbClr val="C00000"/>
                          </a:solidFill>
                          <a:sym typeface="Wingdings 2" panose="05020102010507070707" charset="0"/>
                        </a:rPr>
                        <a:t></a:t>
                      </a:r>
                      <a:endParaRPr lang="en-US" altLang="zh-CN">
                        <a:solidFill>
                          <a:srgbClr val="C00000"/>
                        </a:solidFill>
                        <a:sym typeface="Wingdings 2" panose="05020102010507070707" charset="0"/>
                      </a:endParaRPr>
                    </a:p>
                  </a:txBody>
                  <a:tcPr anchor="ctr" anchorCtr="0">
                    <a:solidFill>
                      <a:schemeClr val="accent1">
                        <a:lumMod val="20000"/>
                        <a:lumOff val="80000"/>
                      </a:schemeClr>
                    </a:solidFill>
                  </a:tcPr>
                </a:tc>
                <a:tc>
                  <a:txBody>
                    <a:bodyPr/>
                    <a:p>
                      <a:pPr algn="ctr">
                        <a:buNone/>
                      </a:pPr>
                      <a:r>
                        <a:rPr lang="en-US" altLang="zh-CN"/>
                        <a:t>compact radiation zone with severe gamma-ray attenuation</a:t>
                      </a:r>
                      <a:endParaRPr lang="en-US" altLang="zh-CN"/>
                    </a:p>
                    <a:p>
                      <a:pPr algn="ctr">
                        <a:buNone/>
                      </a:pPr>
                      <a:r>
                        <a:rPr lang="en-US" altLang="zh-CN" sz="2175">
                          <a:solidFill>
                            <a:srgbClr val="C00000"/>
                          </a:solidFill>
                          <a:sym typeface="Wingdings 2" panose="05020102010507070707" charset="0"/>
                        </a:rPr>
                        <a:t></a:t>
                      </a:r>
                      <a:endParaRPr lang="en-US" altLang="zh-CN"/>
                    </a:p>
                  </a:txBody>
                  <a:tcPr anchor="ctr" anchorCtr="0">
                    <a:solidFill>
                      <a:schemeClr val="bg1">
                        <a:lumMod val="95000"/>
                      </a:schemeClr>
                    </a:solidFill>
                  </a:tcPr>
                </a:tc>
              </a:tr>
              <a:tr h="1531620">
                <a:tc>
                  <a:txBody>
                    <a:bodyPr/>
                    <a:p>
                      <a:pPr algn="ctr">
                        <a:buNone/>
                      </a:pPr>
                      <a:r>
                        <a:rPr lang="en-US" altLang="zh-CN" sz="3200">
                          <a:solidFill>
                            <a:schemeClr val="bg1"/>
                          </a:solidFill>
                        </a:rPr>
                        <a:t>No</a:t>
                      </a:r>
                      <a:endParaRPr lang="en-US" altLang="zh-CN" sz="3200">
                        <a:solidFill>
                          <a:schemeClr val="bg1"/>
                        </a:solidFill>
                      </a:endParaRPr>
                    </a:p>
                  </a:txBody>
                  <a:tcPr anchor="ctr" anchorCtr="0">
                    <a:solidFill>
                      <a:srgbClr val="4F80BD"/>
                    </a:solidFill>
                  </a:tcPr>
                </a:tc>
                <a:tc>
                  <a:txBody>
                    <a:bodyPr/>
                    <a:p>
                      <a:pPr algn="ctr">
                        <a:buNone/>
                      </a:pPr>
                      <a:r>
                        <a:rPr lang="en-US" altLang="zh-CN"/>
                        <a:t>few target, leptonic radiation (IC) dominates</a:t>
                      </a:r>
                      <a:endParaRPr lang="en-US" altLang="zh-CN"/>
                    </a:p>
                    <a:p>
                      <a:pPr algn="ctr">
                        <a:buNone/>
                      </a:pPr>
                      <a:r>
                        <a:rPr lang="en-US" altLang="zh-CN" sz="2175">
                          <a:solidFill>
                            <a:srgbClr val="C00000"/>
                          </a:solidFill>
                          <a:sym typeface="Wingdings 2" panose="05020102010507070707" charset="0"/>
                        </a:rPr>
                        <a:t></a:t>
                      </a:r>
                      <a:endParaRPr lang="en-US" altLang="zh-CN"/>
                    </a:p>
                  </a:txBody>
                  <a:tcPr anchor="ctr" anchorCtr="0">
                    <a:solidFill>
                      <a:schemeClr val="bg1">
                        <a:lumMod val="95000"/>
                      </a:schemeClr>
                    </a:solidFill>
                  </a:tcPr>
                </a:tc>
                <a:tc>
                  <a:txBody>
                    <a:bodyPr/>
                    <a:p>
                      <a:pPr algn="ctr">
                        <a:buNone/>
                      </a:pPr>
                      <a:r>
                        <a:rPr lang="en-US" altLang="zh-CN"/>
                        <a:t>inefficient particle acceleration</a:t>
                      </a:r>
                      <a:endParaRPr lang="en-US" altLang="zh-CN"/>
                    </a:p>
                    <a:p>
                      <a:pPr algn="ctr">
                        <a:buNone/>
                      </a:pPr>
                      <a:r>
                        <a:rPr lang="en-US" altLang="zh-CN" sz="2175">
                          <a:solidFill>
                            <a:srgbClr val="C00000"/>
                          </a:solidFill>
                          <a:sym typeface="Wingdings 2" panose="05020102010507070707" charset="0"/>
                        </a:rPr>
                        <a:t></a:t>
                      </a:r>
                      <a:endParaRPr lang="en-US" altLang="zh-CN"/>
                    </a:p>
                  </a:txBody>
                  <a:tcPr anchor="ctr" anchorCtr="0">
                    <a:solidFill>
                      <a:schemeClr val="accent1">
                        <a:lumMod val="20000"/>
                        <a:lumOff val="80000"/>
                      </a:schemeClr>
                    </a:solidFill>
                  </a:tcPr>
                </a:tc>
              </a:tr>
            </a:tbl>
          </a:graphicData>
        </a:graphic>
      </p:graphicFrame>
      <p:sp>
        <p:nvSpPr>
          <p:cNvPr id="4" name="文本框 3"/>
          <p:cNvSpPr txBox="1"/>
          <p:nvPr/>
        </p:nvSpPr>
        <p:spPr>
          <a:xfrm>
            <a:off x="2623820" y="2123440"/>
            <a:ext cx="1325880" cy="404495"/>
          </a:xfrm>
          <a:prstGeom prst="rect">
            <a:avLst/>
          </a:prstGeom>
          <a:noFill/>
        </p:spPr>
        <p:txBody>
          <a:bodyPr wrap="square" rtlCol="0" anchor="t">
            <a:noAutofit/>
          </a:bodyPr>
          <a:p>
            <a:pPr algn="ctr">
              <a:buNone/>
            </a:pPr>
            <a:r>
              <a:rPr lang="en-US" altLang="zh-CN">
                <a:solidFill>
                  <a:schemeClr val="bg1"/>
                </a:solidFill>
                <a:sym typeface="+mn-ea"/>
              </a:rPr>
              <a:t>Gamma-ray Sources?</a:t>
            </a:r>
            <a:endParaRPr lang="en-US" altLang="zh-CN">
              <a:solidFill>
                <a:schemeClr val="bg1"/>
              </a:solidFill>
              <a:sym typeface="+mn-ea"/>
            </a:endParaRPr>
          </a:p>
        </p:txBody>
      </p:sp>
      <p:cxnSp>
        <p:nvCxnSpPr>
          <p:cNvPr id="5" name="直接连接符 4"/>
          <p:cNvCxnSpPr/>
          <p:nvPr/>
        </p:nvCxnSpPr>
        <p:spPr>
          <a:xfrm>
            <a:off x="2080260" y="2033270"/>
            <a:ext cx="1781810" cy="1485265"/>
          </a:xfrm>
          <a:prstGeom prst="line">
            <a:avLst/>
          </a:prstGeom>
          <a:ln w="31750" cap="rnd">
            <a:solidFill>
              <a:schemeClr val="bg1"/>
            </a:solidFill>
            <a:round/>
          </a:ln>
        </p:spPr>
        <p:style>
          <a:lnRef idx="0">
            <a:srgbClr val="FFFFFF"/>
          </a:lnRef>
          <a:fillRef idx="0">
            <a:srgbClr val="FFFFFF"/>
          </a:fillRef>
          <a:effectRef idx="0">
            <a:srgbClr val="FFFFFF"/>
          </a:effectRef>
          <a:fontRef idx="minor">
            <a:schemeClr val="tx1"/>
          </a:fontRef>
        </p:style>
      </p:cxnSp>
      <p:sp>
        <p:nvSpPr>
          <p:cNvPr id="6" name="文本框 5"/>
          <p:cNvSpPr txBox="1"/>
          <p:nvPr/>
        </p:nvSpPr>
        <p:spPr>
          <a:xfrm>
            <a:off x="2083435" y="2847340"/>
            <a:ext cx="1186815" cy="603885"/>
          </a:xfrm>
          <a:prstGeom prst="rect">
            <a:avLst/>
          </a:prstGeom>
          <a:noFill/>
        </p:spPr>
        <p:txBody>
          <a:bodyPr wrap="square" rtlCol="0" anchor="t">
            <a:noAutofit/>
          </a:bodyPr>
          <a:p>
            <a:r>
              <a:rPr lang="en-US" altLang="zh-CN">
                <a:solidFill>
                  <a:schemeClr val="bg1"/>
                </a:solidFill>
                <a:sym typeface="+mn-ea"/>
              </a:rPr>
              <a:t>Neutrino </a:t>
            </a:r>
            <a:endParaRPr lang="en-US" altLang="zh-CN">
              <a:solidFill>
                <a:schemeClr val="bg1"/>
              </a:solidFill>
              <a:sym typeface="+mn-ea"/>
            </a:endParaRPr>
          </a:p>
          <a:p>
            <a:r>
              <a:rPr lang="en-US" altLang="zh-CN">
                <a:solidFill>
                  <a:schemeClr val="bg1"/>
                </a:solidFill>
                <a:sym typeface="+mn-ea"/>
              </a:rPr>
              <a:t>Sources?</a:t>
            </a:r>
            <a:endParaRPr lang="en-US" altLang="zh-CN">
              <a:solidFill>
                <a:schemeClr val="bg1"/>
              </a:solidFill>
              <a:sym typeface="+mn-ea"/>
            </a:endParaRPr>
          </a:p>
        </p:txBody>
      </p:sp>
      <p:sp>
        <p:nvSpPr>
          <p:cNvPr id="7" name="文本框 6"/>
          <p:cNvSpPr txBox="1"/>
          <p:nvPr/>
        </p:nvSpPr>
        <p:spPr>
          <a:xfrm>
            <a:off x="1485900" y="1351280"/>
            <a:ext cx="10219690" cy="482600"/>
          </a:xfrm>
          <a:prstGeom prst="rect">
            <a:avLst/>
          </a:prstGeom>
          <a:noFill/>
        </p:spPr>
        <p:txBody>
          <a:bodyPr wrap="square" rtlCol="0" anchor="t">
            <a:noAutofit/>
          </a:bodyPr>
          <a:p>
            <a:r>
              <a:rPr lang="en-US" altLang="zh-CN" sz="2000">
                <a:solidFill>
                  <a:srgbClr val="C00000"/>
                </a:solidFill>
                <a:sym typeface="Wingdings 2" panose="05020102010507070707" charset="0"/>
              </a:rPr>
              <a:t> : promising PeV CR accelerator     : candidate PeV CR accelerator      : not PeV CR accelerator  </a:t>
            </a:r>
            <a:endParaRPr lang="en-US" altLang="zh-CN" sz="2000">
              <a:solidFill>
                <a:srgbClr val="C00000"/>
              </a:solidFill>
              <a:sym typeface="Wingdings 2" panose="05020102010507070707"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1372870" y="210820"/>
            <a:ext cx="6134735"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Particle Acceleration Mechanism</a:t>
            </a:r>
            <a:endParaRPr lang="en-US" altLang="zh-CN" sz="3200">
              <a:solidFill>
                <a:schemeClr val="bg1"/>
              </a:solidFill>
              <a:latin typeface="Berlin Sans FB Demi" panose="020E0802020502020306" charset="0"/>
              <a:cs typeface="Berlin Sans FB Demi" panose="020E0802020502020306" charset="0"/>
            </a:endParaRPr>
          </a:p>
        </p:txBody>
      </p:sp>
      <p:sp>
        <p:nvSpPr>
          <p:cNvPr id="6" name="文本框 5"/>
          <p:cNvSpPr txBox="1"/>
          <p:nvPr/>
        </p:nvSpPr>
        <p:spPr>
          <a:xfrm>
            <a:off x="1181735" y="2049780"/>
            <a:ext cx="4718685" cy="352425"/>
          </a:xfrm>
          <a:prstGeom prst="rect">
            <a:avLst/>
          </a:prstGeom>
        </p:spPr>
        <p:txBody>
          <a:bodyPr>
            <a:noAutofit/>
          </a:bodyPr>
          <a:p>
            <a:endParaRPr lang="en-US" altLang="zh-CN"/>
          </a:p>
        </p:txBody>
      </p:sp>
      <p:graphicFrame>
        <p:nvGraphicFramePr>
          <p:cNvPr id="8" name="表格 7"/>
          <p:cNvGraphicFramePr/>
          <p:nvPr>
            <p:custDataLst>
              <p:tags r:id="rId1"/>
            </p:custDataLst>
          </p:nvPr>
        </p:nvGraphicFramePr>
        <p:xfrm>
          <a:off x="535940" y="1237615"/>
          <a:ext cx="11399520" cy="5440680"/>
        </p:xfrm>
        <a:graphic>
          <a:graphicData uri="http://schemas.openxmlformats.org/drawingml/2006/table">
            <a:tbl>
              <a:tblPr firstRow="1" bandRow="1">
                <a:tableStyleId>{5C22544A-7EE6-4342-B048-85BDC9FD1C3A}</a:tableStyleId>
              </a:tblPr>
              <a:tblGrid>
                <a:gridCol w="3392805"/>
                <a:gridCol w="4206875"/>
                <a:gridCol w="3799840"/>
              </a:tblGrid>
              <a:tr h="1363345">
                <a:tc>
                  <a:txBody>
                    <a:bodyPr/>
                    <a:p>
                      <a:pPr algn="ctr">
                        <a:buNone/>
                      </a:pPr>
                      <a:r>
                        <a:rPr lang="en-US" altLang="zh-CN" sz="2400">
                          <a:latin typeface="Berlin Sans FB Demi" panose="020E0802020502020306" charset="0"/>
                          <a:cs typeface="Berlin Sans FB Demi" panose="020E0802020502020306" charset="0"/>
                        </a:rPr>
                        <a:t>Energy Sources</a:t>
                      </a:r>
                      <a:endParaRPr lang="en-US" altLang="zh-CN" sz="2400">
                        <a:latin typeface="Berlin Sans FB Demi" panose="020E0802020502020306" charset="0"/>
                        <a:cs typeface="Berlin Sans FB Demi" panose="020E0802020502020306" charset="0"/>
                      </a:endParaRPr>
                    </a:p>
                  </a:txBody>
                  <a:tcPr anchor="ctr" anchorCtr="0"/>
                </a:tc>
                <a:tc>
                  <a:txBody>
                    <a:bodyPr/>
                    <a:p>
                      <a:pPr algn="ctr">
                        <a:buNone/>
                      </a:pPr>
                      <a:r>
                        <a:rPr lang="en-US" altLang="zh-CN" sz="2400">
                          <a:latin typeface="Berlin Sans FB Demi" panose="020E0802020502020306" charset="0"/>
                          <a:cs typeface="Berlin Sans FB Demi" panose="020E0802020502020306" charset="0"/>
                          <a:sym typeface="+mn-ea"/>
                        </a:rPr>
                        <a:t>Fermi Type</a:t>
                      </a:r>
                      <a:endParaRPr lang="en-US" altLang="zh-CN" sz="2400">
                        <a:latin typeface="Berlin Sans FB Demi" panose="020E0802020502020306" charset="0"/>
                        <a:cs typeface="Berlin Sans FB Demi" panose="020E0802020502020306" charset="0"/>
                      </a:endParaRPr>
                    </a:p>
                    <a:p>
                      <a:pPr algn="ctr">
                        <a:buNone/>
                      </a:pPr>
                      <a:r>
                        <a:rPr lang="en-US" altLang="zh-CN" sz="2175">
                          <a:sym typeface="+mn-ea"/>
                        </a:rPr>
                        <a:t>repeated interactions with moving magnetic structures</a:t>
                      </a:r>
                      <a:endParaRPr lang="zh-CN" altLang="en-US"/>
                    </a:p>
                  </a:txBody>
                  <a:tcPr anchor="ctr" anchorCtr="0"/>
                </a:tc>
                <a:tc>
                  <a:txBody>
                    <a:bodyPr/>
                    <a:p>
                      <a:pPr algn="ctr">
                        <a:buNone/>
                      </a:pPr>
                      <a:r>
                        <a:rPr lang="en-US" altLang="zh-CN" sz="2400">
                          <a:latin typeface="Berlin Sans FB Demi" panose="020E0802020502020306" charset="0"/>
                          <a:cs typeface="Berlin Sans FB Demi" panose="020E0802020502020306" charset="0"/>
                          <a:sym typeface="+mn-ea"/>
                        </a:rPr>
                        <a:t>Non-Fermi Type</a:t>
                      </a:r>
                      <a:endParaRPr lang="en-US" altLang="zh-CN" sz="2400">
                        <a:latin typeface="Berlin Sans FB Demi" panose="020E0802020502020306" charset="0"/>
                        <a:cs typeface="Berlin Sans FB Demi" panose="020E0802020502020306" charset="0"/>
                      </a:endParaRPr>
                    </a:p>
                    <a:p>
                      <a:pPr algn="ctr">
                        <a:buNone/>
                      </a:pPr>
                      <a:r>
                        <a:rPr lang="en-US" altLang="zh-CN" sz="2175">
                          <a:sym typeface="+mn-ea"/>
                        </a:rPr>
                        <a:t>mostly by (quasi-)coherent electric field</a:t>
                      </a:r>
                      <a:endParaRPr lang="zh-CN" altLang="en-US"/>
                    </a:p>
                  </a:txBody>
                  <a:tcPr anchor="ctr" anchorCtr="0"/>
                </a:tc>
              </a:tr>
              <a:tr h="918210">
                <a:tc>
                  <a:txBody>
                    <a:bodyPr/>
                    <a:p>
                      <a:pPr algn="ctr">
                        <a:buNone/>
                      </a:pPr>
                      <a:r>
                        <a:rPr lang="en-US" altLang="zh-CN"/>
                        <a:t>Bulk kinetic energy</a:t>
                      </a:r>
                      <a:endParaRPr lang="en-US" altLang="zh-CN"/>
                    </a:p>
                  </a:txBody>
                  <a:tcPr anchor="ctr" anchorCtr="0"/>
                </a:tc>
                <a:tc>
                  <a:txBody>
                    <a:bodyPr/>
                    <a:p>
                      <a:pPr algn="ctr">
                        <a:buNone/>
                      </a:pPr>
                      <a:r>
                        <a:rPr lang="en-US" altLang="zh-CN"/>
                        <a:t>diffusive shock acceleration(DSA)</a:t>
                      </a:r>
                      <a:endParaRPr lang="en-US" altLang="zh-CN"/>
                    </a:p>
                    <a:p>
                      <a:pPr algn="ctr">
                        <a:buNone/>
                      </a:pPr>
                      <a:r>
                        <a:rPr lang="en-US" altLang="zh-CN"/>
                        <a:t>shear acceleration</a:t>
                      </a:r>
                      <a:endParaRPr lang="en-US" altLang="zh-CN"/>
                    </a:p>
                  </a:txBody>
                  <a:tcPr anchor="ctr" anchorCtr="0"/>
                </a:tc>
                <a:tc>
                  <a:txBody>
                    <a:bodyPr/>
                    <a:p>
                      <a:pPr algn="ctr">
                        <a:buNone/>
                      </a:pPr>
                      <a:r>
                        <a:rPr lang="en-US" altLang="zh-CN"/>
                        <a:t>shock drift acceleration</a:t>
                      </a:r>
                      <a:endParaRPr lang="en-US" altLang="zh-CN"/>
                    </a:p>
                  </a:txBody>
                  <a:tcPr anchor="ctr" anchorCtr="0"/>
                </a:tc>
              </a:tr>
              <a:tr h="918210">
                <a:tc>
                  <a:txBody>
                    <a:bodyPr/>
                    <a:p>
                      <a:pPr algn="ctr">
                        <a:buNone/>
                      </a:pPr>
                      <a:r>
                        <a:rPr lang="en-US" altLang="zh-CN"/>
                        <a:t>turbulence/plasma wave</a:t>
                      </a:r>
                      <a:endParaRPr lang="en-US" altLang="zh-CN"/>
                    </a:p>
                  </a:txBody>
                  <a:tcPr anchor="ctr" anchorCtr="0"/>
                </a:tc>
                <a:tc>
                  <a:txBody>
                    <a:bodyPr/>
                    <a:p>
                      <a:pPr algn="ctr">
                        <a:buNone/>
                      </a:pPr>
                      <a:r>
                        <a:rPr lang="en-US" altLang="zh-CN"/>
                        <a:t>stochastic acceleration</a:t>
                      </a:r>
                      <a:endParaRPr lang="en-US" altLang="zh-CN"/>
                    </a:p>
                  </a:txBody>
                  <a:tcPr anchor="ctr" anchorCtr="0"/>
                </a:tc>
                <a:tc>
                  <a:txBody>
                    <a:bodyPr/>
                    <a:p>
                      <a:pPr algn="ctr">
                        <a:buNone/>
                      </a:pPr>
                      <a:r>
                        <a:rPr lang="en-US" altLang="zh-CN"/>
                        <a:t>surfatron acceleration</a:t>
                      </a:r>
                      <a:endParaRPr lang="en-US" altLang="zh-CN"/>
                    </a:p>
                    <a:p>
                      <a:pPr algn="ctr">
                        <a:buNone/>
                      </a:pPr>
                      <a:r>
                        <a:rPr lang="en-US" altLang="zh-CN"/>
                        <a:t>wakefield acceleration</a:t>
                      </a:r>
                      <a:endParaRPr lang="en-US" altLang="zh-CN"/>
                    </a:p>
                  </a:txBody>
                  <a:tcPr anchor="ctr" anchorCtr="0"/>
                </a:tc>
              </a:tr>
              <a:tr h="1322705">
                <a:tc>
                  <a:txBody>
                    <a:bodyPr/>
                    <a:p>
                      <a:pPr algn="ctr">
                        <a:buNone/>
                      </a:pPr>
                      <a:r>
                        <a:rPr lang="en-US" altLang="zh-CN"/>
                        <a:t>magnetic energy</a:t>
                      </a:r>
                      <a:endParaRPr lang="en-US" altLang="zh-CN"/>
                    </a:p>
                  </a:txBody>
                  <a:tcPr anchor="ctr" anchorCtr="0"/>
                </a:tc>
                <a:tc>
                  <a:txBody>
                    <a:bodyPr/>
                    <a:p>
                      <a:pPr algn="ctr">
                        <a:buNone/>
                      </a:pPr>
                      <a:r>
                        <a:rPr lang="en-US" altLang="zh-CN"/>
                        <a:t>contracting islands and turbulence generated in reconnection events</a:t>
                      </a:r>
                      <a:endParaRPr lang="en-US" altLang="zh-CN"/>
                    </a:p>
                  </a:txBody>
                  <a:tcPr anchor="ctr" anchorCtr="0"/>
                </a:tc>
                <a:tc>
                  <a:txBody>
                    <a:bodyPr/>
                    <a:p>
                      <a:pPr algn="ctr">
                        <a:buNone/>
                      </a:pPr>
                      <a:r>
                        <a:rPr lang="en-US" altLang="zh-CN"/>
                        <a:t>direct electric field </a:t>
                      </a:r>
                      <a:r>
                        <a:rPr lang="en-US" altLang="zh-CN"/>
                        <a:t>acceleration</a:t>
                      </a:r>
                      <a:endParaRPr lang="en-US" altLang="zh-CN"/>
                    </a:p>
                  </a:txBody>
                  <a:tcPr anchor="ctr" anchorCtr="0"/>
                </a:tc>
              </a:tr>
              <a:tr h="918210">
                <a:tc>
                  <a:txBody>
                    <a:bodyPr/>
                    <a:p>
                      <a:pPr algn="ctr">
                        <a:buNone/>
                      </a:pPr>
                      <a:r>
                        <a:rPr lang="en-US" altLang="zh-CN"/>
                        <a:t>rotational energy/EM potential</a:t>
                      </a:r>
                      <a:endParaRPr lang="en-US" altLang="zh-CN"/>
                    </a:p>
                  </a:txBody>
                  <a:tcPr anchor="ctr" anchorCtr="0"/>
                </a:tc>
                <a:tc>
                  <a:txBody>
                    <a:bodyPr/>
                    <a:p>
                      <a:pPr algn="ctr">
                        <a:buNone/>
                      </a:pPr>
                      <a:r>
                        <a:rPr lang="en-US" altLang="zh-CN"/>
                        <a:t>/</a:t>
                      </a:r>
                      <a:endParaRPr lang="en-US" altLang="zh-CN"/>
                    </a:p>
                  </a:txBody>
                  <a:tcPr anchor="ctr" anchorCtr="0"/>
                </a:tc>
                <a:tc>
                  <a:txBody>
                    <a:bodyPr/>
                    <a:p>
                      <a:pPr algn="ctr">
                        <a:buNone/>
                      </a:pPr>
                      <a:r>
                        <a:rPr lang="en-US" altLang="zh-CN"/>
                        <a:t>magetosphere gap</a:t>
                      </a:r>
                      <a:endParaRPr lang="en-US" altLang="zh-CN"/>
                    </a:p>
                    <a:p>
                      <a:pPr algn="ctr">
                        <a:buNone/>
                      </a:pPr>
                      <a:r>
                        <a:rPr lang="en-US" altLang="zh-CN"/>
                        <a:t>centrifugal acceleration</a:t>
                      </a:r>
                      <a:endParaRPr lang="en-US" altLang="zh-CN"/>
                    </a:p>
                  </a:txBody>
                  <a:tcPr anchor="ctr" anchorCtr="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448435" y="239395"/>
            <a:ext cx="5194300"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Fermi-type acceleration</a:t>
            </a:r>
            <a:endParaRPr lang="en-US" altLang="zh-CN" sz="3200">
              <a:solidFill>
                <a:schemeClr val="bg1"/>
              </a:solidFill>
              <a:latin typeface="Berlin Sans FB Demi" panose="020E0802020502020306" charset="0"/>
              <a:cs typeface="Berlin Sans FB Demi" panose="020E0802020502020306" charset="0"/>
            </a:endParaRPr>
          </a:p>
        </p:txBody>
      </p:sp>
      <p:pic>
        <p:nvPicPr>
          <p:cNvPr id="3" name="图片 2"/>
          <p:cNvPicPr>
            <a:picLocks noChangeAspect="1"/>
          </p:cNvPicPr>
          <p:nvPr/>
        </p:nvPicPr>
        <p:blipFill>
          <a:blip r:embed="rId1"/>
          <a:stretch>
            <a:fillRect/>
          </a:stretch>
        </p:blipFill>
        <p:spPr>
          <a:xfrm>
            <a:off x="952500" y="2052955"/>
            <a:ext cx="3203575" cy="485140"/>
          </a:xfrm>
          <a:prstGeom prst="rect">
            <a:avLst/>
          </a:prstGeom>
        </p:spPr>
      </p:pic>
      <p:sp>
        <p:nvSpPr>
          <p:cNvPr id="4" name="文本框 3"/>
          <p:cNvSpPr txBox="1"/>
          <p:nvPr/>
        </p:nvSpPr>
        <p:spPr>
          <a:xfrm>
            <a:off x="831850" y="1306195"/>
            <a:ext cx="10933430" cy="460375"/>
          </a:xfrm>
          <a:prstGeom prst="rect">
            <a:avLst/>
          </a:prstGeom>
          <a:noFill/>
        </p:spPr>
        <p:txBody>
          <a:bodyPr wrap="square" rtlCol="0">
            <a:spAutoFit/>
          </a:bodyPr>
          <a:p>
            <a:r>
              <a:rPr lang="en-US" altLang="zh-CN" sz="2400">
                <a:latin typeface="Franklin Gothic Medium Cond" panose="020B0606030402020204" charset="0"/>
                <a:cs typeface="Franklin Gothic Medium Cond" panose="020B0606030402020204" charset="0"/>
              </a:rPr>
              <a:t>a particle of energy E</a:t>
            </a:r>
            <a:r>
              <a:rPr lang="en-US" altLang="zh-CN" sz="2400" baseline="-25000">
                <a:latin typeface="Franklin Gothic Medium Cond" panose="020B0606030402020204" charset="0"/>
                <a:cs typeface="Franklin Gothic Medium Cond" panose="020B0606030402020204" charset="0"/>
              </a:rPr>
              <a:t>1</a:t>
            </a:r>
            <a:r>
              <a:rPr lang="en-US" altLang="zh-CN" sz="2400">
                <a:latin typeface="Franklin Gothic Medium Cond" panose="020B0606030402020204" charset="0"/>
                <a:cs typeface="Franklin Gothic Medium Cond" panose="020B0606030402020204" charset="0"/>
              </a:rPr>
              <a:t> in the lab frame, encoutering a move magnetic structure of Lorentz factor Γ</a:t>
            </a:r>
            <a:endParaRPr lang="en-US" altLang="zh-CN" sz="2400">
              <a:latin typeface="Franklin Gothic Medium Cond" panose="020B0606030402020204" charset="0"/>
              <a:cs typeface="Franklin Gothic Medium Cond" panose="020B0606030402020204" charset="0"/>
            </a:endParaRPr>
          </a:p>
        </p:txBody>
      </p:sp>
      <p:pic>
        <p:nvPicPr>
          <p:cNvPr id="5" name="图片 4"/>
          <p:cNvPicPr>
            <a:picLocks noChangeAspect="1"/>
          </p:cNvPicPr>
          <p:nvPr/>
        </p:nvPicPr>
        <p:blipFill>
          <a:blip r:embed="rId2"/>
          <a:stretch>
            <a:fillRect/>
          </a:stretch>
        </p:blipFill>
        <p:spPr>
          <a:xfrm>
            <a:off x="8335010" y="1854835"/>
            <a:ext cx="2978150" cy="2285365"/>
          </a:xfrm>
          <a:prstGeom prst="rect">
            <a:avLst/>
          </a:prstGeom>
        </p:spPr>
      </p:pic>
      <p:pic>
        <p:nvPicPr>
          <p:cNvPr id="6" name="图片 5"/>
          <p:cNvPicPr>
            <a:picLocks noChangeAspect="1"/>
          </p:cNvPicPr>
          <p:nvPr/>
        </p:nvPicPr>
        <p:blipFill>
          <a:blip r:embed="rId3"/>
          <a:stretch>
            <a:fillRect/>
          </a:stretch>
        </p:blipFill>
        <p:spPr>
          <a:xfrm>
            <a:off x="1033145" y="3731895"/>
            <a:ext cx="1061720" cy="408305"/>
          </a:xfrm>
          <a:prstGeom prst="rect">
            <a:avLst/>
          </a:prstGeom>
        </p:spPr>
      </p:pic>
      <p:sp>
        <p:nvSpPr>
          <p:cNvPr id="7" name="文本框 6"/>
          <p:cNvSpPr txBox="1"/>
          <p:nvPr/>
        </p:nvSpPr>
        <p:spPr>
          <a:xfrm>
            <a:off x="4528185" y="1965325"/>
            <a:ext cx="3326765" cy="706755"/>
          </a:xfrm>
          <a:prstGeom prst="rect">
            <a:avLst/>
          </a:prstGeom>
          <a:noFill/>
        </p:spPr>
        <p:txBody>
          <a:bodyPr wrap="square" rtlCol="0">
            <a:spAutoFit/>
          </a:bodyPr>
          <a:p>
            <a:r>
              <a:rPr lang="en-US" altLang="zh-CN" sz="2000">
                <a:solidFill>
                  <a:srgbClr val="C00000"/>
                </a:solidFill>
              </a:rPr>
              <a:t>E</a:t>
            </a:r>
            <a:r>
              <a:rPr lang="en-US" altLang="zh-CN" sz="2000" baseline="-25000">
                <a:solidFill>
                  <a:srgbClr val="C00000"/>
                </a:solidFill>
              </a:rPr>
              <a:t>1</a:t>
            </a:r>
            <a:r>
              <a:rPr lang="en-US" altLang="zh-CN" sz="2000">
                <a:solidFill>
                  <a:srgbClr val="C00000"/>
                </a:solidFill>
              </a:rPr>
              <a:t>’: energy view in the rest frame of the moving MS before scatter</a:t>
            </a:r>
            <a:endParaRPr lang="en-US" altLang="zh-CN" sz="2000">
              <a:solidFill>
                <a:srgbClr val="C00000"/>
              </a:solidFill>
            </a:endParaRPr>
          </a:p>
        </p:txBody>
      </p:sp>
      <p:pic>
        <p:nvPicPr>
          <p:cNvPr id="8" name="图片 7"/>
          <p:cNvPicPr>
            <a:picLocks noChangeAspect="1"/>
          </p:cNvPicPr>
          <p:nvPr/>
        </p:nvPicPr>
        <p:blipFill>
          <a:blip r:embed="rId4"/>
          <a:stretch>
            <a:fillRect/>
          </a:stretch>
        </p:blipFill>
        <p:spPr>
          <a:xfrm>
            <a:off x="972820" y="2790825"/>
            <a:ext cx="3132455" cy="479425"/>
          </a:xfrm>
          <a:prstGeom prst="rect">
            <a:avLst/>
          </a:prstGeom>
        </p:spPr>
      </p:pic>
      <p:sp>
        <p:nvSpPr>
          <p:cNvPr id="9" name="文本框 8"/>
          <p:cNvSpPr txBox="1"/>
          <p:nvPr/>
        </p:nvSpPr>
        <p:spPr>
          <a:xfrm>
            <a:off x="4528185" y="2782570"/>
            <a:ext cx="3326765" cy="706755"/>
          </a:xfrm>
          <a:prstGeom prst="rect">
            <a:avLst/>
          </a:prstGeom>
          <a:noFill/>
        </p:spPr>
        <p:txBody>
          <a:bodyPr wrap="square" rtlCol="0">
            <a:spAutoFit/>
          </a:bodyPr>
          <a:p>
            <a:r>
              <a:rPr lang="en-US" altLang="zh-CN" sz="2000">
                <a:solidFill>
                  <a:srgbClr val="C00000"/>
                </a:solidFill>
              </a:rPr>
              <a:t>E</a:t>
            </a:r>
            <a:r>
              <a:rPr lang="en-US" altLang="zh-CN" sz="2000" baseline="-25000">
                <a:solidFill>
                  <a:srgbClr val="C00000"/>
                </a:solidFill>
              </a:rPr>
              <a:t>2</a:t>
            </a:r>
            <a:r>
              <a:rPr lang="en-US" altLang="zh-CN" sz="2000">
                <a:solidFill>
                  <a:srgbClr val="C00000"/>
                </a:solidFill>
              </a:rPr>
              <a:t>’: energy view in the rest frame after scatter</a:t>
            </a:r>
            <a:endParaRPr lang="en-US" altLang="zh-CN" sz="2000">
              <a:solidFill>
                <a:srgbClr val="C00000"/>
              </a:solidFill>
            </a:endParaRPr>
          </a:p>
        </p:txBody>
      </p:sp>
      <p:sp>
        <p:nvSpPr>
          <p:cNvPr id="10" name="文本框 9"/>
          <p:cNvSpPr txBox="1"/>
          <p:nvPr/>
        </p:nvSpPr>
        <p:spPr>
          <a:xfrm>
            <a:off x="4528185" y="3569970"/>
            <a:ext cx="3326765" cy="706755"/>
          </a:xfrm>
          <a:prstGeom prst="rect">
            <a:avLst/>
          </a:prstGeom>
          <a:noFill/>
        </p:spPr>
        <p:txBody>
          <a:bodyPr wrap="square" rtlCol="0">
            <a:spAutoFit/>
          </a:bodyPr>
          <a:p>
            <a:r>
              <a:rPr lang="en-US" altLang="zh-CN" sz="2000">
                <a:solidFill>
                  <a:srgbClr val="C00000"/>
                </a:solidFill>
              </a:rPr>
              <a:t>E</a:t>
            </a:r>
            <a:r>
              <a:rPr lang="en-US" altLang="zh-CN" sz="2000" baseline="-25000">
                <a:solidFill>
                  <a:srgbClr val="C00000"/>
                </a:solidFill>
              </a:rPr>
              <a:t>2</a:t>
            </a:r>
            <a:r>
              <a:rPr lang="en-US" altLang="zh-CN" sz="2000">
                <a:solidFill>
                  <a:srgbClr val="C00000"/>
                </a:solidFill>
              </a:rPr>
              <a:t>: energy view in the lab frame after scatter</a:t>
            </a:r>
            <a:endParaRPr lang="en-US" altLang="zh-CN" sz="2000">
              <a:solidFill>
                <a:srgbClr val="C00000"/>
              </a:solidFill>
            </a:endParaRPr>
          </a:p>
        </p:txBody>
      </p:sp>
      <p:pic>
        <p:nvPicPr>
          <p:cNvPr id="11" name="图片 10"/>
          <p:cNvPicPr>
            <a:picLocks noChangeAspect="1"/>
          </p:cNvPicPr>
          <p:nvPr/>
        </p:nvPicPr>
        <p:blipFill>
          <a:blip r:embed="rId5"/>
          <a:stretch>
            <a:fillRect/>
          </a:stretch>
        </p:blipFill>
        <p:spPr>
          <a:xfrm>
            <a:off x="972820" y="4639945"/>
            <a:ext cx="6855460" cy="825500"/>
          </a:xfrm>
          <a:prstGeom prst="rect">
            <a:avLst/>
          </a:prstGeom>
        </p:spPr>
      </p:pic>
      <p:sp>
        <p:nvSpPr>
          <p:cNvPr id="14" name="文本框 13"/>
          <p:cNvSpPr txBox="1"/>
          <p:nvPr/>
        </p:nvSpPr>
        <p:spPr>
          <a:xfrm>
            <a:off x="895985" y="5782945"/>
            <a:ext cx="11207115" cy="460375"/>
          </a:xfrm>
          <a:prstGeom prst="rect">
            <a:avLst/>
          </a:prstGeom>
          <a:noFill/>
        </p:spPr>
        <p:txBody>
          <a:bodyPr wrap="square" rtlCol="0">
            <a:spAutoFit/>
          </a:bodyPr>
          <a:p>
            <a:r>
              <a:rPr lang="en-US" altLang="zh-CN" sz="2400"/>
              <a:t>to get energy growth per encounter, we need to average over the incident angle and emergent angle</a:t>
            </a:r>
            <a:endParaRPr lang="en-US" altLang="zh-CN" sz="24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2" name="图片 21"/>
          <p:cNvPicPr>
            <a:picLocks noChangeAspect="1"/>
          </p:cNvPicPr>
          <p:nvPr>
            <p:custDataLst>
              <p:tags r:id="rId1"/>
            </p:custDataLst>
          </p:nvPr>
        </p:nvPicPr>
        <p:blipFill>
          <a:blip r:embed="rId2"/>
          <a:srcRect l="28061" t="-7232"/>
          <a:stretch>
            <a:fillRect/>
          </a:stretch>
        </p:blipFill>
        <p:spPr>
          <a:xfrm>
            <a:off x="2453640" y="2708910"/>
            <a:ext cx="3373120" cy="762635"/>
          </a:xfrm>
          <a:prstGeom prst="rect">
            <a:avLst/>
          </a:prstGeom>
        </p:spPr>
      </p:pic>
      <p:pic>
        <p:nvPicPr>
          <p:cNvPr id="12" name="图片 11"/>
          <p:cNvPicPr>
            <a:picLocks noChangeAspect="1"/>
          </p:cNvPicPr>
          <p:nvPr>
            <p:custDataLst>
              <p:tags r:id="rId3"/>
            </p:custDataLst>
          </p:nvPr>
        </p:nvPicPr>
        <p:blipFill>
          <a:blip r:embed="rId2"/>
          <a:stretch>
            <a:fillRect/>
          </a:stretch>
        </p:blipFill>
        <p:spPr>
          <a:xfrm>
            <a:off x="1234440" y="3750310"/>
            <a:ext cx="4688840" cy="711200"/>
          </a:xfrm>
          <a:prstGeom prst="rect">
            <a:avLst/>
          </a:prstGeom>
        </p:spPr>
      </p:pic>
      <p:pic>
        <p:nvPicPr>
          <p:cNvPr id="2" name="图片 1"/>
          <p:cNvPicPr>
            <a:picLocks noChangeAspect="1"/>
          </p:cNvPicPr>
          <p:nvPr>
            <p:custDataLst>
              <p:tags r:id="rId4"/>
            </p:custDataLst>
          </p:nvPr>
        </p:nvPicPr>
        <p:blipFill>
          <a:blip r:embed="rId5"/>
          <a:stretch>
            <a:fillRect/>
          </a:stretch>
        </p:blipFill>
        <p:spPr>
          <a:xfrm>
            <a:off x="1169035" y="1200785"/>
            <a:ext cx="5194935" cy="673100"/>
          </a:xfrm>
          <a:prstGeom prst="rect">
            <a:avLst/>
          </a:prstGeom>
        </p:spPr>
      </p:pic>
      <p:sp>
        <p:nvSpPr>
          <p:cNvPr id="3" name="文本框 2"/>
          <p:cNvSpPr txBox="1"/>
          <p:nvPr>
            <p:custDataLst>
              <p:tags r:id="rId6"/>
            </p:custDataLst>
          </p:nvPr>
        </p:nvSpPr>
        <p:spPr>
          <a:xfrm>
            <a:off x="6744335" y="1409700"/>
            <a:ext cx="3504565" cy="368300"/>
          </a:xfrm>
          <a:prstGeom prst="rect">
            <a:avLst/>
          </a:prstGeom>
          <a:noFill/>
        </p:spPr>
        <p:txBody>
          <a:bodyPr wrap="square" rtlCol="0">
            <a:spAutoFit/>
          </a:bodyPr>
          <a:p>
            <a:r>
              <a:rPr lang="en-US" altLang="zh-CN"/>
              <a:t>for plasma </a:t>
            </a:r>
            <a:r>
              <a:rPr lang="en-US" altLang="zh-CN"/>
              <a:t>wave</a:t>
            </a:r>
            <a:endParaRPr lang="en-US" altLang="zh-CN"/>
          </a:p>
        </p:txBody>
      </p:sp>
      <p:sp>
        <p:nvSpPr>
          <p:cNvPr id="4" name="文本框 3"/>
          <p:cNvSpPr txBox="1"/>
          <p:nvPr>
            <p:custDataLst>
              <p:tags r:id="rId7"/>
            </p:custDataLst>
          </p:nvPr>
        </p:nvSpPr>
        <p:spPr>
          <a:xfrm>
            <a:off x="6782435" y="2121535"/>
            <a:ext cx="3504565" cy="368300"/>
          </a:xfrm>
          <a:prstGeom prst="rect">
            <a:avLst/>
          </a:prstGeom>
          <a:noFill/>
        </p:spPr>
        <p:txBody>
          <a:bodyPr wrap="square" rtlCol="0">
            <a:spAutoFit/>
          </a:bodyPr>
          <a:p>
            <a:r>
              <a:rPr lang="en-US" altLang="zh-CN"/>
              <a:t>for plane shock</a:t>
            </a:r>
            <a:endParaRPr lang="en-US" altLang="zh-CN"/>
          </a:p>
        </p:txBody>
      </p:sp>
      <p:pic>
        <p:nvPicPr>
          <p:cNvPr id="5" name="图片 4"/>
          <p:cNvPicPr>
            <a:picLocks noChangeAspect="1"/>
          </p:cNvPicPr>
          <p:nvPr/>
        </p:nvPicPr>
        <p:blipFill>
          <a:blip r:embed="rId8"/>
          <a:stretch>
            <a:fillRect/>
          </a:stretch>
        </p:blipFill>
        <p:spPr>
          <a:xfrm>
            <a:off x="1270635" y="4653280"/>
            <a:ext cx="4515485" cy="770890"/>
          </a:xfrm>
          <a:prstGeom prst="rect">
            <a:avLst/>
          </a:prstGeom>
        </p:spPr>
      </p:pic>
      <p:grpSp>
        <p:nvGrpSpPr>
          <p:cNvPr id="14" name="组合 13"/>
          <p:cNvGrpSpPr/>
          <p:nvPr>
            <p:custDataLst>
              <p:tags r:id="rId9"/>
            </p:custDataLst>
          </p:nvPr>
        </p:nvGrpSpPr>
        <p:grpSpPr>
          <a:xfrm>
            <a:off x="1151890" y="1965960"/>
            <a:ext cx="4872355" cy="753110"/>
            <a:chOff x="1530" y="8479"/>
            <a:chExt cx="7673" cy="1186"/>
          </a:xfrm>
        </p:grpSpPr>
        <p:pic>
          <p:nvPicPr>
            <p:cNvPr id="6" name="图片 5"/>
            <p:cNvPicPr>
              <a:picLocks noChangeAspect="1"/>
            </p:cNvPicPr>
            <p:nvPr>
              <p:custDataLst>
                <p:tags r:id="rId10"/>
              </p:custDataLst>
            </p:nvPr>
          </p:nvPicPr>
          <p:blipFill>
            <a:blip r:embed="rId11"/>
            <a:stretch>
              <a:fillRect/>
            </a:stretch>
          </p:blipFill>
          <p:spPr>
            <a:xfrm>
              <a:off x="1530" y="8479"/>
              <a:ext cx="2163" cy="1187"/>
            </a:xfrm>
            <a:prstGeom prst="rect">
              <a:avLst/>
            </a:prstGeom>
          </p:spPr>
        </p:pic>
        <p:pic>
          <p:nvPicPr>
            <p:cNvPr id="7" name="图片 6"/>
            <p:cNvPicPr>
              <a:picLocks noChangeAspect="1"/>
            </p:cNvPicPr>
            <p:nvPr>
              <p:custDataLst>
                <p:tags r:id="rId12"/>
              </p:custDataLst>
            </p:nvPr>
          </p:nvPicPr>
          <p:blipFill>
            <a:blip r:embed="rId13"/>
            <a:stretch>
              <a:fillRect/>
            </a:stretch>
          </p:blipFill>
          <p:spPr>
            <a:xfrm>
              <a:off x="3683" y="8695"/>
              <a:ext cx="5520" cy="760"/>
            </a:xfrm>
            <a:prstGeom prst="rect">
              <a:avLst/>
            </a:prstGeom>
          </p:spPr>
        </p:pic>
        <p:pic>
          <p:nvPicPr>
            <p:cNvPr id="9" name="图片 8"/>
            <p:cNvPicPr>
              <a:picLocks noChangeAspect="1"/>
            </p:cNvPicPr>
            <p:nvPr>
              <p:custDataLst>
                <p:tags r:id="rId14"/>
              </p:custDataLst>
            </p:nvPr>
          </p:nvPicPr>
          <p:blipFill>
            <a:blip r:embed="rId15"/>
            <a:stretch>
              <a:fillRect/>
            </a:stretch>
          </p:blipFill>
          <p:spPr>
            <a:xfrm>
              <a:off x="4880" y="8795"/>
              <a:ext cx="400" cy="514"/>
            </a:xfrm>
            <a:prstGeom prst="rect">
              <a:avLst/>
            </a:prstGeom>
          </p:spPr>
        </p:pic>
        <p:pic>
          <p:nvPicPr>
            <p:cNvPr id="10" name="图片 9"/>
            <p:cNvPicPr>
              <a:picLocks noChangeAspect="1"/>
            </p:cNvPicPr>
            <p:nvPr>
              <p:custDataLst>
                <p:tags r:id="rId16"/>
              </p:custDataLst>
            </p:nvPr>
          </p:nvPicPr>
          <p:blipFill>
            <a:blip r:embed="rId15"/>
            <a:stretch>
              <a:fillRect/>
            </a:stretch>
          </p:blipFill>
          <p:spPr>
            <a:xfrm>
              <a:off x="7534" y="8795"/>
              <a:ext cx="400" cy="514"/>
            </a:xfrm>
            <a:prstGeom prst="rect">
              <a:avLst/>
            </a:prstGeom>
          </p:spPr>
        </p:pic>
        <p:pic>
          <p:nvPicPr>
            <p:cNvPr id="11" name="图片 10"/>
            <p:cNvPicPr>
              <a:picLocks noChangeAspect="1"/>
            </p:cNvPicPr>
            <p:nvPr>
              <p:custDataLst>
                <p:tags r:id="rId17"/>
              </p:custDataLst>
            </p:nvPr>
          </p:nvPicPr>
          <p:blipFill>
            <a:blip r:embed="rId18"/>
            <a:stretch>
              <a:fillRect/>
            </a:stretch>
          </p:blipFill>
          <p:spPr>
            <a:xfrm>
              <a:off x="5695" y="8791"/>
              <a:ext cx="669" cy="579"/>
            </a:xfrm>
            <a:prstGeom prst="rect">
              <a:avLst/>
            </a:prstGeom>
          </p:spPr>
        </p:pic>
        <p:pic>
          <p:nvPicPr>
            <p:cNvPr id="13" name="图片 12"/>
            <p:cNvPicPr>
              <a:picLocks noChangeAspect="1"/>
            </p:cNvPicPr>
            <p:nvPr>
              <p:custDataLst>
                <p:tags r:id="rId19"/>
              </p:custDataLst>
            </p:nvPr>
          </p:nvPicPr>
          <p:blipFill>
            <a:blip r:embed="rId20"/>
            <a:stretch>
              <a:fillRect/>
            </a:stretch>
          </p:blipFill>
          <p:spPr>
            <a:xfrm>
              <a:off x="8528" y="8769"/>
              <a:ext cx="364" cy="523"/>
            </a:xfrm>
            <a:prstGeom prst="rect">
              <a:avLst/>
            </a:prstGeom>
          </p:spPr>
        </p:pic>
      </p:grpSp>
      <p:grpSp>
        <p:nvGrpSpPr>
          <p:cNvPr id="15" name="组合 14"/>
          <p:cNvGrpSpPr/>
          <p:nvPr>
            <p:custDataLst>
              <p:tags r:id="rId21"/>
            </p:custDataLst>
          </p:nvPr>
        </p:nvGrpSpPr>
        <p:grpSpPr>
          <a:xfrm>
            <a:off x="1169035" y="2766695"/>
            <a:ext cx="4066540" cy="753745"/>
            <a:chOff x="1530" y="8479"/>
            <a:chExt cx="6404" cy="1187"/>
          </a:xfrm>
        </p:grpSpPr>
        <p:pic>
          <p:nvPicPr>
            <p:cNvPr id="16" name="图片 15"/>
            <p:cNvPicPr>
              <a:picLocks noChangeAspect="1"/>
            </p:cNvPicPr>
            <p:nvPr>
              <p:custDataLst>
                <p:tags r:id="rId22"/>
              </p:custDataLst>
            </p:nvPr>
          </p:nvPicPr>
          <p:blipFill>
            <a:blip r:embed="rId11"/>
            <a:stretch>
              <a:fillRect/>
            </a:stretch>
          </p:blipFill>
          <p:spPr>
            <a:xfrm>
              <a:off x="1530" y="8479"/>
              <a:ext cx="2163" cy="1187"/>
            </a:xfrm>
            <a:prstGeom prst="rect">
              <a:avLst/>
            </a:prstGeom>
          </p:spPr>
        </p:pic>
        <p:pic>
          <p:nvPicPr>
            <p:cNvPr id="19" name="图片 18"/>
            <p:cNvPicPr>
              <a:picLocks noChangeAspect="1"/>
            </p:cNvPicPr>
            <p:nvPr>
              <p:custDataLst>
                <p:tags r:id="rId23"/>
              </p:custDataLst>
            </p:nvPr>
          </p:nvPicPr>
          <p:blipFill>
            <a:blip r:embed="rId15"/>
            <a:stretch>
              <a:fillRect/>
            </a:stretch>
          </p:blipFill>
          <p:spPr>
            <a:xfrm>
              <a:off x="7534" y="8768"/>
              <a:ext cx="400" cy="514"/>
            </a:xfrm>
            <a:prstGeom prst="rect">
              <a:avLst/>
            </a:prstGeom>
          </p:spPr>
        </p:pic>
      </p:grpSp>
      <p:sp>
        <p:nvSpPr>
          <p:cNvPr id="23" name="文本框 22"/>
          <p:cNvSpPr txBox="1"/>
          <p:nvPr>
            <p:custDataLst>
              <p:tags r:id="rId24"/>
            </p:custDataLst>
          </p:nvPr>
        </p:nvSpPr>
        <p:spPr>
          <a:xfrm>
            <a:off x="6744335" y="2898775"/>
            <a:ext cx="3504565" cy="368300"/>
          </a:xfrm>
          <a:prstGeom prst="rect">
            <a:avLst/>
          </a:prstGeom>
          <a:noFill/>
        </p:spPr>
        <p:txBody>
          <a:bodyPr wrap="square" rtlCol="0">
            <a:spAutoFit/>
          </a:bodyPr>
          <a:p>
            <a:r>
              <a:rPr lang="en-US" altLang="zh-CN"/>
              <a:t>for </a:t>
            </a:r>
            <a:r>
              <a:rPr lang="en-US" altLang="zh-CN"/>
              <a:t>shearing flow</a:t>
            </a:r>
            <a:endParaRPr lang="en-US" altLang="zh-CN"/>
          </a:p>
        </p:txBody>
      </p:sp>
      <p:sp>
        <p:nvSpPr>
          <p:cNvPr id="24" name="文本框 23"/>
          <p:cNvSpPr txBox="1"/>
          <p:nvPr>
            <p:custDataLst>
              <p:tags r:id="rId25"/>
            </p:custDataLst>
          </p:nvPr>
        </p:nvSpPr>
        <p:spPr>
          <a:xfrm>
            <a:off x="6659245" y="4803775"/>
            <a:ext cx="3504565" cy="368300"/>
          </a:xfrm>
          <a:prstGeom prst="rect">
            <a:avLst/>
          </a:prstGeom>
          <a:noFill/>
        </p:spPr>
        <p:txBody>
          <a:bodyPr wrap="square" rtlCol="0">
            <a:spAutoFit/>
          </a:bodyPr>
          <a:p>
            <a:r>
              <a:rPr lang="en-US" altLang="zh-CN"/>
              <a:t>for plane shock</a:t>
            </a:r>
            <a:endParaRPr lang="en-US" altLang="zh-CN"/>
          </a:p>
        </p:txBody>
      </p:sp>
      <p:sp>
        <p:nvSpPr>
          <p:cNvPr id="25" name="文本框 24"/>
          <p:cNvSpPr txBox="1"/>
          <p:nvPr>
            <p:custDataLst>
              <p:tags r:id="rId26"/>
            </p:custDataLst>
          </p:nvPr>
        </p:nvSpPr>
        <p:spPr>
          <a:xfrm>
            <a:off x="6704330" y="3895090"/>
            <a:ext cx="3504565" cy="368300"/>
          </a:xfrm>
          <a:prstGeom prst="rect">
            <a:avLst/>
          </a:prstGeom>
          <a:noFill/>
        </p:spPr>
        <p:txBody>
          <a:bodyPr wrap="square" rtlCol="0">
            <a:spAutoFit/>
          </a:bodyPr>
          <a:p>
            <a:r>
              <a:rPr lang="en-US" altLang="zh-CN"/>
              <a:t>for plasma </a:t>
            </a:r>
            <a:r>
              <a:rPr lang="en-US" altLang="zh-CN"/>
              <a:t>wave</a:t>
            </a:r>
            <a:endParaRPr lang="en-US" altLang="zh-CN"/>
          </a:p>
        </p:txBody>
      </p:sp>
      <p:sp>
        <p:nvSpPr>
          <p:cNvPr id="26" name="文本框 25"/>
          <p:cNvSpPr txBox="1"/>
          <p:nvPr/>
        </p:nvSpPr>
        <p:spPr>
          <a:xfrm>
            <a:off x="1448435" y="239395"/>
            <a:ext cx="5194300"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Fermi-type acceleration</a:t>
            </a:r>
            <a:endParaRPr lang="en-US" altLang="zh-CN" sz="3200">
              <a:solidFill>
                <a:schemeClr val="bg1"/>
              </a:solidFill>
              <a:latin typeface="Berlin Sans FB Demi" panose="020E0802020502020306" charset="0"/>
              <a:cs typeface="Berlin Sans FB Demi" panose="020E0802020502020306" charset="0"/>
            </a:endParaRPr>
          </a:p>
        </p:txBody>
      </p:sp>
      <p:sp>
        <p:nvSpPr>
          <p:cNvPr id="27" name="矩形 26"/>
          <p:cNvSpPr/>
          <p:nvPr/>
        </p:nvSpPr>
        <p:spPr>
          <a:xfrm>
            <a:off x="1035685" y="1117600"/>
            <a:ext cx="7399020" cy="2416175"/>
          </a:xfrm>
          <a:prstGeom prst="rect">
            <a:avLst/>
          </a:prstGeom>
        </p:spPr>
        <p:style>
          <a:lnRef idx="3">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28" name="矩形 27"/>
          <p:cNvSpPr/>
          <p:nvPr/>
        </p:nvSpPr>
        <p:spPr>
          <a:xfrm>
            <a:off x="1035685" y="3655060"/>
            <a:ext cx="7399020" cy="1910080"/>
          </a:xfrm>
          <a:prstGeom prst="rect">
            <a:avLst/>
          </a:prstGeom>
        </p:spPr>
        <p:style>
          <a:lnRef idx="3">
            <a:schemeClr val="accent2"/>
          </a:lnRef>
          <a:fillRef idx="0">
            <a:srgbClr val="FFFFFF"/>
          </a:fillRef>
          <a:effectRef idx="0">
            <a:srgbClr val="FFFFFF"/>
          </a:effectRef>
          <a:fontRef idx="minor">
            <a:schemeClr val="tx1"/>
          </a:fontRef>
        </p:style>
        <p:txBody>
          <a:bodyPr rtlCol="0" anchor="ctr"/>
          <a:p>
            <a:pPr algn="ctr"/>
            <a:endParaRPr lang="zh-CN" altLang="en-US"/>
          </a:p>
        </p:txBody>
      </p:sp>
      <p:sp>
        <p:nvSpPr>
          <p:cNvPr id="29" name="文本框 28"/>
          <p:cNvSpPr txBox="1"/>
          <p:nvPr/>
        </p:nvSpPr>
        <p:spPr>
          <a:xfrm>
            <a:off x="1151890" y="5943600"/>
            <a:ext cx="4363085" cy="368300"/>
          </a:xfrm>
          <a:prstGeom prst="rect">
            <a:avLst/>
          </a:prstGeom>
          <a:noFill/>
        </p:spPr>
        <p:txBody>
          <a:bodyPr wrap="square" rtlCol="0">
            <a:spAutoFit/>
          </a:bodyPr>
          <a:p>
            <a:r>
              <a:rPr lang="en-US" altLang="zh-CN">
                <a:latin typeface="Arial" panose="020B0604020202020204" pitchFamily="34" charset="0"/>
                <a:cs typeface="Arial" panose="020B0604020202020204" pitchFamily="34" charset="0"/>
              </a:rPr>
              <a:t>dE/dt = </a:t>
            </a:r>
            <a:r>
              <a:rPr lang="zh-CN" altLang="en-US">
                <a:latin typeface="Arial" panose="020B0604020202020204" pitchFamily="34" charset="0"/>
                <a:cs typeface="Arial" panose="020B0604020202020204" pitchFamily="34" charset="0"/>
              </a:rPr>
              <a:t>Δ</a:t>
            </a:r>
            <a:r>
              <a:rPr lang="en-US" altLang="zh-CN">
                <a:latin typeface="Arial" panose="020B0604020202020204" pitchFamily="34" charset="0"/>
                <a:cs typeface="Arial" panose="020B0604020202020204" pitchFamily="34" charset="0"/>
              </a:rPr>
              <a:t>E/</a:t>
            </a:r>
            <a:r>
              <a:rPr lang="zh-CN" altLang="en-US">
                <a:latin typeface="Arial" panose="020B0604020202020204" pitchFamily="34" charset="0"/>
                <a:cs typeface="Arial" panose="020B0604020202020204" pitchFamily="34" charset="0"/>
                <a:sym typeface="+mn-ea"/>
              </a:rPr>
              <a:t>Δ</a:t>
            </a:r>
            <a:r>
              <a:rPr lang="en-US" altLang="zh-CN">
                <a:latin typeface="Arial" panose="020B0604020202020204" pitchFamily="34" charset="0"/>
                <a:cs typeface="Arial" panose="020B0604020202020204" pitchFamily="34" charset="0"/>
                <a:sym typeface="+mn-ea"/>
              </a:rPr>
              <a:t>t</a:t>
            </a:r>
            <a:endParaRPr lang="en-US" altLang="zh-CN">
              <a:latin typeface="Arial" panose="020B0604020202020204" pitchFamily="34" charset="0"/>
              <a:cs typeface="Arial" panose="020B0604020202020204" pitchFamily="34" charset="0"/>
              <a:sym typeface="+mn-ea"/>
            </a:endParaRPr>
          </a:p>
        </p:txBody>
      </p:sp>
      <p:sp>
        <p:nvSpPr>
          <p:cNvPr id="30" name="文本框 29"/>
          <p:cNvSpPr txBox="1"/>
          <p:nvPr/>
        </p:nvSpPr>
        <p:spPr>
          <a:xfrm>
            <a:off x="3300095" y="5901690"/>
            <a:ext cx="4331970" cy="645160"/>
          </a:xfrm>
          <a:prstGeom prst="rect">
            <a:avLst/>
          </a:prstGeom>
          <a:noFill/>
        </p:spPr>
        <p:txBody>
          <a:bodyPr wrap="square" rtlCol="0" anchor="t">
            <a:spAutoFit/>
          </a:bodyPr>
          <a:p>
            <a:r>
              <a:rPr lang="zh-CN" altLang="en-US">
                <a:latin typeface="Arial" panose="020B0604020202020204" pitchFamily="34" charset="0"/>
                <a:cs typeface="Arial" panose="020B0604020202020204" pitchFamily="34" charset="0"/>
                <a:sym typeface="+mn-ea"/>
              </a:rPr>
              <a:t>Δ</a:t>
            </a:r>
            <a:r>
              <a:rPr lang="en-US" altLang="zh-CN">
                <a:latin typeface="Arial" panose="020B0604020202020204" pitchFamily="34" charset="0"/>
                <a:cs typeface="Arial" panose="020B0604020202020204" pitchFamily="34" charset="0"/>
                <a:sym typeface="+mn-ea"/>
              </a:rPr>
              <a:t>t = λ/c, </a:t>
            </a:r>
            <a:r>
              <a:rPr lang="en-US" altLang="zh-CN">
                <a:latin typeface="Franklin Gothic Medium Cond" panose="020B0606030402020204" charset="0"/>
                <a:cs typeface="Franklin Gothic Medium Cond" panose="020B0606030402020204" charset="0"/>
                <a:sym typeface="+mn-ea"/>
              </a:rPr>
              <a:t>for plasma wave and shearing flow</a:t>
            </a:r>
            <a:endParaRPr lang="en-US" altLang="zh-CN">
              <a:latin typeface="Franklin Gothic Medium Cond" panose="020B0606030402020204" charset="0"/>
              <a:cs typeface="Franklin Gothic Medium Cond" panose="020B0606030402020204" charset="0"/>
              <a:sym typeface="+mn-ea"/>
            </a:endParaRPr>
          </a:p>
          <a:p>
            <a:r>
              <a:rPr lang="zh-CN" altLang="en-US">
                <a:latin typeface="Arial" panose="020B0604020202020204" pitchFamily="34" charset="0"/>
                <a:cs typeface="Arial" panose="020B0604020202020204" pitchFamily="34" charset="0"/>
                <a:sym typeface="+mn-ea"/>
              </a:rPr>
              <a:t>Δ</a:t>
            </a:r>
            <a:r>
              <a:rPr lang="en-US" altLang="zh-CN">
                <a:latin typeface="Arial" panose="020B0604020202020204" pitchFamily="34" charset="0"/>
                <a:cs typeface="Arial" panose="020B0604020202020204" pitchFamily="34" charset="0"/>
                <a:sym typeface="+mn-ea"/>
              </a:rPr>
              <a:t>t = 4D/u</a:t>
            </a:r>
            <a:r>
              <a:rPr lang="en-US" altLang="zh-CN" baseline="-25000">
                <a:latin typeface="Arial" panose="020B0604020202020204" pitchFamily="34" charset="0"/>
                <a:cs typeface="Arial" panose="020B0604020202020204" pitchFamily="34" charset="0"/>
                <a:sym typeface="+mn-ea"/>
              </a:rPr>
              <a:t>1</a:t>
            </a:r>
            <a:r>
              <a:rPr lang="en-US" altLang="zh-CN">
                <a:latin typeface="Arial" panose="020B0604020202020204" pitchFamily="34" charset="0"/>
                <a:cs typeface="Arial" panose="020B0604020202020204" pitchFamily="34" charset="0"/>
                <a:sym typeface="+mn-ea"/>
              </a:rPr>
              <a:t>, D=</a:t>
            </a:r>
            <a:r>
              <a:rPr lang="en-US" altLang="zh-CN">
                <a:latin typeface="Arial" panose="020B0604020202020204" pitchFamily="34" charset="0"/>
                <a:cs typeface="Arial" panose="020B0604020202020204" pitchFamily="34" charset="0"/>
                <a:sym typeface="+mn-ea"/>
              </a:rPr>
              <a:t>λc/3 </a:t>
            </a:r>
            <a:endParaRPr lang="en-US" altLang="zh-CN">
              <a:latin typeface="Franklin Gothic Medium Cond" panose="020B0606030402020204" charset="0"/>
              <a:cs typeface="Franklin Gothic Medium Cond" panose="020B0606030402020204" charset="0"/>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图片 20"/>
          <p:cNvPicPr>
            <a:picLocks noChangeAspect="1"/>
          </p:cNvPicPr>
          <p:nvPr/>
        </p:nvPicPr>
        <p:blipFill>
          <a:blip r:embed="rId1"/>
          <a:stretch>
            <a:fillRect/>
          </a:stretch>
        </p:blipFill>
        <p:spPr>
          <a:xfrm>
            <a:off x="7675880" y="1499870"/>
            <a:ext cx="4615180" cy="3462020"/>
          </a:xfrm>
          <a:prstGeom prst="rect">
            <a:avLst/>
          </a:prstGeom>
        </p:spPr>
      </p:pic>
      <p:pic>
        <p:nvPicPr>
          <p:cNvPr id="2" name="图片 1"/>
          <p:cNvPicPr>
            <a:picLocks noChangeAspect="1"/>
          </p:cNvPicPr>
          <p:nvPr/>
        </p:nvPicPr>
        <p:blipFill>
          <a:blip r:embed="rId2"/>
          <a:stretch>
            <a:fillRect/>
          </a:stretch>
        </p:blipFill>
        <p:spPr>
          <a:xfrm>
            <a:off x="241935" y="4940300"/>
            <a:ext cx="1628775" cy="609600"/>
          </a:xfrm>
          <a:prstGeom prst="rect">
            <a:avLst/>
          </a:prstGeom>
        </p:spPr>
      </p:pic>
      <p:pic>
        <p:nvPicPr>
          <p:cNvPr id="3" name="图片 2"/>
          <p:cNvPicPr>
            <a:picLocks noChangeAspect="1"/>
          </p:cNvPicPr>
          <p:nvPr/>
        </p:nvPicPr>
        <p:blipFill>
          <a:blip r:embed="rId3"/>
          <a:stretch>
            <a:fillRect/>
          </a:stretch>
        </p:blipFill>
        <p:spPr>
          <a:xfrm>
            <a:off x="5281930" y="6167755"/>
            <a:ext cx="1285875" cy="571500"/>
          </a:xfrm>
          <a:prstGeom prst="rect">
            <a:avLst/>
          </a:prstGeom>
        </p:spPr>
      </p:pic>
      <p:pic>
        <p:nvPicPr>
          <p:cNvPr id="4" name="图片 3"/>
          <p:cNvPicPr>
            <a:picLocks noChangeAspect="1"/>
          </p:cNvPicPr>
          <p:nvPr/>
        </p:nvPicPr>
        <p:blipFill>
          <a:blip r:embed="rId4"/>
          <a:stretch>
            <a:fillRect/>
          </a:stretch>
        </p:blipFill>
        <p:spPr>
          <a:xfrm>
            <a:off x="2165350" y="4934585"/>
            <a:ext cx="1162050" cy="552450"/>
          </a:xfrm>
          <a:prstGeom prst="rect">
            <a:avLst/>
          </a:prstGeom>
        </p:spPr>
      </p:pic>
      <p:sp>
        <p:nvSpPr>
          <p:cNvPr id="7" name="文本框 6"/>
          <p:cNvSpPr txBox="1"/>
          <p:nvPr/>
        </p:nvSpPr>
        <p:spPr>
          <a:xfrm>
            <a:off x="745490" y="1193800"/>
            <a:ext cx="2484755" cy="368300"/>
          </a:xfrm>
          <a:prstGeom prst="rect">
            <a:avLst/>
          </a:prstGeom>
          <a:noFill/>
        </p:spPr>
        <p:txBody>
          <a:bodyPr wrap="square" rtlCol="0">
            <a:spAutoFit/>
          </a:bodyPr>
          <a:p>
            <a:r>
              <a:rPr lang="en-US" altLang="zh-CN"/>
              <a:t>Shock drift </a:t>
            </a:r>
            <a:r>
              <a:rPr lang="en-US" altLang="zh-CN"/>
              <a:t>acceleration</a:t>
            </a:r>
            <a:endParaRPr lang="en-US" altLang="zh-CN"/>
          </a:p>
        </p:txBody>
      </p:sp>
      <p:pic>
        <p:nvPicPr>
          <p:cNvPr id="11" name="图片 10"/>
          <p:cNvPicPr>
            <a:picLocks noChangeAspect="1"/>
          </p:cNvPicPr>
          <p:nvPr/>
        </p:nvPicPr>
        <p:blipFill>
          <a:blip r:embed="rId5"/>
          <a:stretch>
            <a:fillRect/>
          </a:stretch>
        </p:blipFill>
        <p:spPr>
          <a:xfrm>
            <a:off x="3890645" y="1638935"/>
            <a:ext cx="4112260" cy="3084195"/>
          </a:xfrm>
          <a:prstGeom prst="rect">
            <a:avLst/>
          </a:prstGeom>
        </p:spPr>
      </p:pic>
      <p:pic>
        <p:nvPicPr>
          <p:cNvPr id="12" name="图片 11"/>
          <p:cNvPicPr>
            <a:picLocks noChangeAspect="1"/>
          </p:cNvPicPr>
          <p:nvPr/>
        </p:nvPicPr>
        <p:blipFill>
          <a:blip r:embed="rId6"/>
          <a:stretch>
            <a:fillRect/>
          </a:stretch>
        </p:blipFill>
        <p:spPr>
          <a:xfrm>
            <a:off x="4012565" y="4940300"/>
            <a:ext cx="4848225" cy="542925"/>
          </a:xfrm>
          <a:prstGeom prst="rect">
            <a:avLst/>
          </a:prstGeom>
        </p:spPr>
      </p:pic>
      <p:sp>
        <p:nvSpPr>
          <p:cNvPr id="13" name="文本框 12"/>
          <p:cNvSpPr txBox="1"/>
          <p:nvPr/>
        </p:nvSpPr>
        <p:spPr>
          <a:xfrm>
            <a:off x="431800" y="5578475"/>
            <a:ext cx="2876550" cy="645160"/>
          </a:xfrm>
          <a:prstGeom prst="rect">
            <a:avLst/>
          </a:prstGeom>
          <a:noFill/>
        </p:spPr>
        <p:txBody>
          <a:bodyPr wrap="square" rtlCol="0">
            <a:spAutoFit/>
          </a:bodyPr>
          <a:p>
            <a:r>
              <a:rPr lang="en-US" altLang="zh-CN"/>
              <a:t>drift direction is consistent with electric force direction</a:t>
            </a:r>
            <a:endParaRPr lang="en-US" altLang="zh-CN"/>
          </a:p>
        </p:txBody>
      </p:sp>
      <p:sp>
        <p:nvSpPr>
          <p:cNvPr id="14" name="文本框 13"/>
          <p:cNvSpPr txBox="1"/>
          <p:nvPr/>
        </p:nvSpPr>
        <p:spPr>
          <a:xfrm>
            <a:off x="4507230" y="5377815"/>
            <a:ext cx="524510" cy="365125"/>
          </a:xfrm>
          <a:prstGeom prst="rect">
            <a:avLst/>
          </a:prstGeom>
          <a:noFill/>
        </p:spPr>
        <p:txBody>
          <a:bodyPr wrap="square" rtlCol="0">
            <a:noAutofit/>
          </a:bodyPr>
          <a:p>
            <a:r>
              <a:rPr lang="en-US" altLang="zh-CN">
                <a:solidFill>
                  <a:schemeClr val="accent1"/>
                </a:solidFill>
              </a:rPr>
              <a:t>~0</a:t>
            </a:r>
            <a:endParaRPr lang="en-US" altLang="zh-CN">
              <a:solidFill>
                <a:schemeClr val="accent1"/>
              </a:solidFill>
            </a:endParaRPr>
          </a:p>
        </p:txBody>
      </p:sp>
      <p:cxnSp>
        <p:nvCxnSpPr>
          <p:cNvPr id="15" name="直接连接符 14"/>
          <p:cNvCxnSpPr/>
          <p:nvPr/>
        </p:nvCxnSpPr>
        <p:spPr>
          <a:xfrm>
            <a:off x="4450080" y="5372100"/>
            <a:ext cx="506095" cy="0"/>
          </a:xfrm>
          <a:prstGeom prst="line">
            <a:avLst/>
          </a:prstGeom>
        </p:spPr>
        <p:style>
          <a:lnRef idx="2">
            <a:schemeClr val="accent1"/>
          </a:lnRef>
          <a:fillRef idx="0">
            <a:srgbClr val="FFFFFF"/>
          </a:fillRef>
          <a:effectRef idx="0">
            <a:srgbClr val="FFFFFF"/>
          </a:effectRef>
          <a:fontRef idx="minor">
            <a:schemeClr val="tx1"/>
          </a:fontRef>
        </p:style>
      </p:cxnSp>
      <p:sp>
        <p:nvSpPr>
          <p:cNvPr id="16" name="文本框 15"/>
          <p:cNvSpPr txBox="1"/>
          <p:nvPr/>
        </p:nvSpPr>
        <p:spPr>
          <a:xfrm>
            <a:off x="5624195" y="5538470"/>
            <a:ext cx="2378075" cy="368300"/>
          </a:xfrm>
          <a:prstGeom prst="rect">
            <a:avLst/>
          </a:prstGeom>
          <a:noFill/>
        </p:spPr>
        <p:txBody>
          <a:bodyPr wrap="square" rtlCol="0">
            <a:spAutoFit/>
          </a:bodyPr>
          <a:p>
            <a:r>
              <a:rPr lang="en-US" altLang="zh-CN"/>
              <a:t>non-ideal MHD condition</a:t>
            </a:r>
            <a:endParaRPr lang="en-US" altLang="zh-CN"/>
          </a:p>
        </p:txBody>
      </p:sp>
      <p:cxnSp>
        <p:nvCxnSpPr>
          <p:cNvPr id="17" name="直接连接符 16"/>
          <p:cNvCxnSpPr/>
          <p:nvPr/>
        </p:nvCxnSpPr>
        <p:spPr>
          <a:xfrm>
            <a:off x="5241925" y="5487035"/>
            <a:ext cx="3430905" cy="0"/>
          </a:xfrm>
          <a:prstGeom prst="line">
            <a:avLst/>
          </a:prstGeom>
        </p:spPr>
        <p:style>
          <a:lnRef idx="2">
            <a:schemeClr val="accent1"/>
          </a:lnRef>
          <a:fillRef idx="0">
            <a:srgbClr val="FFFFFF"/>
          </a:fillRef>
          <a:effectRef idx="0">
            <a:srgbClr val="FFFFFF"/>
          </a:effectRef>
          <a:fontRef idx="minor">
            <a:schemeClr val="tx1"/>
          </a:fontRef>
        </p:style>
      </p:cxnSp>
      <p:sp>
        <p:nvSpPr>
          <p:cNvPr id="18" name="文本框 17"/>
          <p:cNvSpPr txBox="1"/>
          <p:nvPr/>
        </p:nvSpPr>
        <p:spPr>
          <a:xfrm>
            <a:off x="4173855" y="1191260"/>
            <a:ext cx="4027170" cy="368300"/>
          </a:xfrm>
          <a:prstGeom prst="rect">
            <a:avLst/>
          </a:prstGeom>
          <a:noFill/>
        </p:spPr>
        <p:txBody>
          <a:bodyPr wrap="square" rtlCol="0">
            <a:spAutoFit/>
          </a:bodyPr>
          <a:p>
            <a:r>
              <a:rPr lang="en-US" altLang="zh-CN"/>
              <a:t>reconnection </a:t>
            </a:r>
            <a:r>
              <a:rPr lang="en-US" altLang="zh-CN"/>
              <a:t>direct E-field  </a:t>
            </a:r>
            <a:r>
              <a:rPr lang="en-US" altLang="zh-CN"/>
              <a:t>acceleration</a:t>
            </a:r>
            <a:endParaRPr lang="en-US" altLang="zh-CN"/>
          </a:p>
        </p:txBody>
      </p:sp>
      <p:sp>
        <p:nvSpPr>
          <p:cNvPr id="22" name="文本框 21"/>
          <p:cNvSpPr txBox="1"/>
          <p:nvPr/>
        </p:nvSpPr>
        <p:spPr>
          <a:xfrm>
            <a:off x="8201025" y="1191260"/>
            <a:ext cx="4027170" cy="368300"/>
          </a:xfrm>
          <a:prstGeom prst="rect">
            <a:avLst/>
          </a:prstGeom>
          <a:noFill/>
        </p:spPr>
        <p:txBody>
          <a:bodyPr wrap="square" rtlCol="0">
            <a:spAutoFit/>
          </a:bodyPr>
          <a:p>
            <a:r>
              <a:rPr lang="en-US" altLang="zh-CN"/>
              <a:t>reconnection direct E-field  </a:t>
            </a:r>
            <a:r>
              <a:rPr lang="en-US" altLang="zh-CN"/>
              <a:t>acceleration</a:t>
            </a:r>
            <a:endParaRPr lang="en-US" altLang="zh-CN"/>
          </a:p>
        </p:txBody>
      </p:sp>
      <p:pic>
        <p:nvPicPr>
          <p:cNvPr id="24" name="图片 23"/>
          <p:cNvPicPr>
            <a:picLocks noChangeAspect="1"/>
          </p:cNvPicPr>
          <p:nvPr/>
        </p:nvPicPr>
        <p:blipFill>
          <a:blip r:embed="rId7"/>
          <a:stretch>
            <a:fillRect/>
          </a:stretch>
        </p:blipFill>
        <p:spPr>
          <a:xfrm>
            <a:off x="-9525" y="1829435"/>
            <a:ext cx="3858260" cy="2893695"/>
          </a:xfrm>
          <a:prstGeom prst="rect">
            <a:avLst/>
          </a:prstGeom>
        </p:spPr>
      </p:pic>
      <p:pic>
        <p:nvPicPr>
          <p:cNvPr id="25" name="图片 24"/>
          <p:cNvPicPr>
            <a:picLocks noChangeAspect="1"/>
          </p:cNvPicPr>
          <p:nvPr/>
        </p:nvPicPr>
        <p:blipFill>
          <a:blip r:embed="rId8"/>
          <a:stretch>
            <a:fillRect/>
          </a:stretch>
        </p:blipFill>
        <p:spPr>
          <a:xfrm>
            <a:off x="5357495" y="3171825"/>
            <a:ext cx="1476375" cy="514350"/>
          </a:xfrm>
          <a:prstGeom prst="rect">
            <a:avLst/>
          </a:prstGeom>
        </p:spPr>
      </p:pic>
      <p:pic>
        <p:nvPicPr>
          <p:cNvPr id="26" name="图片 25"/>
          <p:cNvPicPr>
            <a:picLocks noChangeAspect="1"/>
          </p:cNvPicPr>
          <p:nvPr/>
        </p:nvPicPr>
        <p:blipFill>
          <a:blip r:embed="rId9"/>
          <a:stretch>
            <a:fillRect/>
          </a:stretch>
        </p:blipFill>
        <p:spPr>
          <a:xfrm>
            <a:off x="9609455" y="4940300"/>
            <a:ext cx="1228725" cy="485775"/>
          </a:xfrm>
          <a:prstGeom prst="rect">
            <a:avLst/>
          </a:prstGeom>
        </p:spPr>
      </p:pic>
      <p:pic>
        <p:nvPicPr>
          <p:cNvPr id="27" name="图片 26"/>
          <p:cNvPicPr>
            <a:picLocks noChangeAspect="1"/>
          </p:cNvPicPr>
          <p:nvPr/>
        </p:nvPicPr>
        <p:blipFill>
          <a:blip r:embed="rId10"/>
          <a:stretch>
            <a:fillRect/>
          </a:stretch>
        </p:blipFill>
        <p:spPr>
          <a:xfrm>
            <a:off x="9609455" y="5862955"/>
            <a:ext cx="1685925" cy="3048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aphicFrame>
        <p:nvGraphicFramePr>
          <p:cNvPr id="2" name="表格 1"/>
          <p:cNvGraphicFramePr/>
          <p:nvPr/>
        </p:nvGraphicFramePr>
        <p:xfrm>
          <a:off x="463550" y="1233805"/>
          <a:ext cx="11290300" cy="4822825"/>
        </p:xfrm>
        <a:graphic>
          <a:graphicData uri="http://schemas.openxmlformats.org/drawingml/2006/table">
            <a:tbl>
              <a:tblPr firstRow="1" bandRow="1">
                <a:tableStyleId>{5940675A-B579-460E-94D1-54222C63F5DA}</a:tableStyleId>
              </a:tblPr>
              <a:tblGrid>
                <a:gridCol w="2258060"/>
                <a:gridCol w="2258060"/>
                <a:gridCol w="2258060"/>
                <a:gridCol w="2258060"/>
                <a:gridCol w="2258060"/>
              </a:tblGrid>
              <a:tr h="691515">
                <a:tc>
                  <a:txBody>
                    <a:bodyPr/>
                    <a:p>
                      <a:pPr algn="ctr">
                        <a:buNone/>
                      </a:pPr>
                      <a:r>
                        <a:rPr lang="en-US" altLang="zh-CN" sz="1800">
                          <a:solidFill>
                            <a:schemeClr val="bg1"/>
                          </a:solidFill>
                          <a:latin typeface="Berlin Sans FB Demi" panose="020E0802020502020306" charset="0"/>
                          <a:cs typeface="Berlin Sans FB Demi" panose="020E0802020502020306" charset="0"/>
                        </a:rPr>
                        <a:t>Pulsar Wind Nebula</a:t>
                      </a:r>
                      <a:endParaRPr lang="en-US" altLang="zh-CN" sz="1800">
                        <a:solidFill>
                          <a:schemeClr val="bg1"/>
                        </a:solidFill>
                        <a:latin typeface="Berlin Sans FB Demi" panose="020E0802020502020306" charset="0"/>
                        <a:cs typeface="Berlin Sans FB Demi" panose="020E0802020502020306" charset="0"/>
                      </a:endParaRPr>
                    </a:p>
                  </a:txBody>
                  <a:tcPr anchor="ctr" anchorCtr="0">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accent1"/>
                    </a:solidFill>
                  </a:tcPr>
                </a:tc>
                <a:tc>
                  <a:txBody>
                    <a:bodyPr/>
                    <a:p>
                      <a:pPr algn="ctr">
                        <a:buNone/>
                      </a:pPr>
                      <a:r>
                        <a:rPr lang="en-US" altLang="zh-CN" sz="1800">
                          <a:solidFill>
                            <a:schemeClr val="bg1"/>
                          </a:solidFill>
                          <a:latin typeface="Berlin Sans FB Demi" panose="020E0802020502020306" charset="0"/>
                          <a:cs typeface="Berlin Sans FB Demi" panose="020E0802020502020306" charset="0"/>
                        </a:rPr>
                        <a:t>Microquasar</a:t>
                      </a:r>
                      <a:endParaRPr lang="en-US" altLang="zh-CN" sz="1800">
                        <a:solidFill>
                          <a:schemeClr val="bg1"/>
                        </a:solidFill>
                        <a:latin typeface="Berlin Sans FB Demi" panose="020E0802020502020306" charset="0"/>
                        <a:cs typeface="Berlin Sans FB Demi" panose="020E0802020502020306" charset="0"/>
                      </a:endParaRPr>
                    </a:p>
                  </a:txBody>
                  <a:tcPr anchor="ctr" anchorCtr="0">
                    <a:lnL w="12700" cmpd="sng">
                      <a:solidFill>
                        <a:schemeClr val="tx1"/>
                      </a:solidFill>
                      <a:prstDash val="solid"/>
                    </a:lnL>
                    <a:solidFill>
                      <a:schemeClr val="accent1"/>
                    </a:solidFill>
                  </a:tcPr>
                </a:tc>
                <a:tc>
                  <a:txBody>
                    <a:bodyPr/>
                    <a:p>
                      <a:pPr algn="ctr">
                        <a:buNone/>
                      </a:pPr>
                      <a:r>
                        <a:rPr lang="en-US" altLang="zh-CN" sz="1800">
                          <a:solidFill>
                            <a:schemeClr val="bg1"/>
                          </a:solidFill>
                          <a:latin typeface="Berlin Sans FB Demi" panose="020E0802020502020306" charset="0"/>
                          <a:cs typeface="Berlin Sans FB Demi" panose="020E0802020502020306" charset="0"/>
                        </a:rPr>
                        <a:t>Gamma-ray Binary</a:t>
                      </a:r>
                      <a:endParaRPr lang="en-US" altLang="zh-CN" sz="1800">
                        <a:solidFill>
                          <a:schemeClr val="bg1"/>
                        </a:solidFill>
                        <a:latin typeface="Berlin Sans FB Demi" panose="020E0802020502020306" charset="0"/>
                        <a:cs typeface="Berlin Sans FB Demi" panose="020E0802020502020306" charset="0"/>
                      </a:endParaRPr>
                    </a:p>
                  </a:txBody>
                  <a:tcPr anchor="ctr" anchorCtr="0">
                    <a:solidFill>
                      <a:schemeClr val="accent1"/>
                    </a:solidFill>
                  </a:tcPr>
                </a:tc>
                <a:tc>
                  <a:txBody>
                    <a:bodyPr/>
                    <a:p>
                      <a:pPr algn="ctr">
                        <a:buNone/>
                      </a:pPr>
                      <a:r>
                        <a:rPr lang="en-US" altLang="zh-CN" sz="1800">
                          <a:solidFill>
                            <a:schemeClr val="bg1"/>
                          </a:solidFill>
                          <a:latin typeface="Berlin Sans FB Demi" panose="020E0802020502020306" charset="0"/>
                          <a:cs typeface="Berlin Sans FB Demi" panose="020E0802020502020306" charset="0"/>
                        </a:rPr>
                        <a:t>Supernova Remnant</a:t>
                      </a:r>
                      <a:endParaRPr lang="en-US" altLang="zh-CN" sz="1800">
                        <a:solidFill>
                          <a:schemeClr val="bg1"/>
                        </a:solidFill>
                        <a:latin typeface="Berlin Sans FB Demi" panose="020E0802020502020306" charset="0"/>
                        <a:cs typeface="Berlin Sans FB Demi" panose="020E0802020502020306" charset="0"/>
                      </a:endParaRPr>
                    </a:p>
                  </a:txBody>
                  <a:tcPr anchor="ctr" anchorCtr="0">
                    <a:solidFill>
                      <a:schemeClr val="accent1"/>
                    </a:solidFill>
                  </a:tcPr>
                </a:tc>
                <a:tc>
                  <a:txBody>
                    <a:bodyPr/>
                    <a:p>
                      <a:pPr algn="ctr">
                        <a:buNone/>
                      </a:pPr>
                      <a:r>
                        <a:rPr lang="en-US" altLang="zh-CN" sz="1800">
                          <a:solidFill>
                            <a:schemeClr val="bg1"/>
                          </a:solidFill>
                          <a:latin typeface="Berlin Sans FB Demi" panose="020E0802020502020306" charset="0"/>
                          <a:cs typeface="Berlin Sans FB Demi" panose="020E0802020502020306" charset="0"/>
                          <a:sym typeface="+mn-ea"/>
                        </a:rPr>
                        <a:t>Massive Star Cluster</a:t>
                      </a:r>
                      <a:endParaRPr lang="en-US" altLang="zh-CN" sz="1800">
                        <a:solidFill>
                          <a:schemeClr val="bg1"/>
                        </a:solidFill>
                        <a:latin typeface="Berlin Sans FB Demi" panose="020E0802020502020306" charset="0"/>
                        <a:cs typeface="Berlin Sans FB Demi" panose="020E0802020502020306" charset="0"/>
                      </a:endParaRPr>
                    </a:p>
                  </a:txBody>
                  <a:tcPr anchor="ctr" anchorCtr="0">
                    <a:solidFill>
                      <a:schemeClr val="accent1"/>
                    </a:solidFill>
                  </a:tcPr>
                </a:tc>
              </a:tr>
              <a:tr h="1779270">
                <a:tc>
                  <a:txBody>
                    <a:bodyPr/>
                    <a:p>
                      <a:pPr>
                        <a:buNone/>
                      </a:pPr>
                      <a:endParaRPr lang="zh-CN" altLang="en-US"/>
                    </a:p>
                  </a:txBody>
                  <a:tcPr>
                    <a:lnT w="12700" cmpd="sng">
                      <a:solidFill>
                        <a:schemeClr val="tx1"/>
                      </a:solidFill>
                      <a:prstDash val="solid"/>
                    </a:lnT>
                  </a:tcPr>
                </a:tc>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c>
                  <a:txBody>
                    <a:bodyPr/>
                    <a:p>
                      <a:pPr>
                        <a:buNone/>
                      </a:pPr>
                      <a:endParaRPr lang="zh-CN" altLang="en-US"/>
                    </a:p>
                  </a:txBody>
                  <a:tcPr/>
                </a:tc>
              </a:tr>
              <a:tr h="2287905">
                <a:tc>
                  <a:txBody>
                    <a:bodyPr/>
                    <a:p>
                      <a:pPr>
                        <a:buNone/>
                      </a:pPr>
                      <a:r>
                        <a:rPr lang="en-US" altLang="zh-CN"/>
                        <a:t>Most numerious UHE sources;</a:t>
                      </a:r>
                      <a:endParaRPr lang="en-US" altLang="zh-CN"/>
                    </a:p>
                    <a:p>
                      <a:pPr>
                        <a:buNone/>
                      </a:pPr>
                      <a:r>
                        <a:rPr lang="en-US" altLang="zh-CN"/>
                        <a:t>Mostly leptonic origin, hadronic possible at highest energies</a:t>
                      </a:r>
                      <a:endParaRPr lang="en-US" altLang="zh-CN"/>
                    </a:p>
                  </a:txBody>
                  <a:tcPr/>
                </a:tc>
                <a:tc>
                  <a:txBody>
                    <a:bodyPr/>
                    <a:p>
                      <a:pPr>
                        <a:buNone/>
                      </a:pPr>
                      <a:r>
                        <a:rPr lang="en-US" altLang="zh-CN"/>
                        <a:t>hard spectrum extending to UHE regime (or even to PeV), indication of hadronic emission</a:t>
                      </a:r>
                      <a:endParaRPr lang="zh-CN" altLang="en-US"/>
                    </a:p>
                  </a:txBody>
                  <a:tcPr/>
                </a:tc>
                <a:tc>
                  <a:txBody>
                    <a:bodyPr/>
                    <a:p>
                      <a:pPr>
                        <a:buNone/>
                      </a:pPr>
                      <a:r>
                        <a:rPr lang="en-US" altLang="zh-CN"/>
                        <a:t>LS I +61</a:t>
                      </a:r>
                      <a:r>
                        <a:rPr lang="en-US" altLang="zh-CN" sz="2400" baseline="50000">
                          <a:solidFill>
                            <a:schemeClr val="tx1"/>
                          </a:solidFill>
                          <a:uFillTx/>
                          <a:latin typeface="Franklin Gothic Medium" panose="020B0603020102020204" charset="0"/>
                        </a:rPr>
                        <a:t>◦</a:t>
                      </a:r>
                      <a:r>
                        <a:rPr lang="en-US" altLang="zh-CN"/>
                        <a:t>303</a:t>
                      </a:r>
                      <a:endParaRPr lang="en-US" altLang="zh-CN"/>
                    </a:p>
                    <a:p>
                      <a:pPr>
                        <a:buNone/>
                      </a:pPr>
                      <a:r>
                        <a:rPr lang="en-US" altLang="zh-CN"/>
                        <a:t>UHE emission with orbital modulation;</a:t>
                      </a:r>
                      <a:endParaRPr lang="en-US" altLang="zh-CN"/>
                    </a:p>
                    <a:p>
                      <a:pPr>
                        <a:buNone/>
                      </a:pPr>
                      <a:r>
                        <a:rPr lang="en-US" altLang="zh-CN"/>
                        <a:t>both leptonic and hadronic  possible</a:t>
                      </a:r>
                      <a:endParaRPr lang="en-US" altLang="zh-CN"/>
                    </a:p>
                  </a:txBody>
                  <a:tcPr/>
                </a:tc>
                <a:tc>
                  <a:txBody>
                    <a:bodyPr/>
                    <a:p>
                      <a:pPr>
                        <a:buNone/>
                      </a:pPr>
                      <a:r>
                        <a:rPr lang="en-US" altLang="zh-CN"/>
                        <a:t>mostly around middle-aged SNR;</a:t>
                      </a:r>
                      <a:endParaRPr lang="en-US" altLang="zh-CN"/>
                    </a:p>
                    <a:p>
                      <a:pPr>
                        <a:buNone/>
                      </a:pPr>
                      <a:r>
                        <a:rPr lang="en-US" altLang="zh-CN"/>
                        <a:t>spectrum softenning or cutoff before 100 TeV</a:t>
                      </a:r>
                      <a:endParaRPr lang="en-US" altLang="zh-CN"/>
                    </a:p>
                  </a:txBody>
                  <a:tcPr/>
                </a:tc>
                <a:tc>
                  <a:txBody>
                    <a:bodyPr/>
                    <a:p>
                      <a:pPr>
                        <a:buNone/>
                      </a:pPr>
                      <a:r>
                        <a:rPr lang="en-US" altLang="zh-CN"/>
                        <a:t>Cygnus Bubble, likely powered by Cygnus OB2; association with gas</a:t>
                      </a:r>
                      <a:endParaRPr lang="en-US" altLang="zh-CN"/>
                    </a:p>
                  </a:txBody>
                  <a:tcPr/>
                </a:tc>
              </a:tr>
            </a:tbl>
          </a:graphicData>
        </a:graphic>
      </p:graphicFrame>
      <p:pic>
        <p:nvPicPr>
          <p:cNvPr id="36" name="图片 35"/>
          <p:cNvPicPr>
            <a:picLocks noChangeAspect="1"/>
          </p:cNvPicPr>
          <p:nvPr/>
        </p:nvPicPr>
        <p:blipFill>
          <a:blip r:embed="rId1"/>
          <a:srcRect t="4473" b="2065"/>
          <a:stretch>
            <a:fillRect/>
          </a:stretch>
        </p:blipFill>
        <p:spPr>
          <a:xfrm>
            <a:off x="620395" y="2148840"/>
            <a:ext cx="1877060" cy="1280160"/>
          </a:xfrm>
          <a:prstGeom prst="rect">
            <a:avLst/>
          </a:prstGeom>
        </p:spPr>
      </p:pic>
      <p:pic>
        <p:nvPicPr>
          <p:cNvPr id="37" name="Picture 2" descr="Arne Rau's Home Page - Microquasars"/>
          <p:cNvPicPr>
            <a:picLocks noChangeAspect="1" noChangeArrowheads="1"/>
          </p:cNvPicPr>
          <p:nvPr/>
        </p:nvPicPr>
        <p:blipFill>
          <a:blip r:embed="rId2">
            <a:extLst>
              <a:ext uri="{28A0092B-C50C-407E-A947-70E740481C1C}">
                <a14:useLocalDpi xmlns:a14="http://schemas.microsoft.com/office/drawing/2010/main" val="0"/>
              </a:ext>
            </a:extLst>
          </a:blip>
          <a:srcRect l="23060" r="14836"/>
          <a:stretch>
            <a:fillRect/>
          </a:stretch>
        </p:blipFill>
        <p:spPr bwMode="auto">
          <a:xfrm>
            <a:off x="2774950" y="2132330"/>
            <a:ext cx="2094230" cy="1296670"/>
          </a:xfrm>
          <a:prstGeom prst="rect">
            <a:avLst/>
          </a:prstGeom>
          <a:noFill/>
          <a:extLst>
            <a:ext uri="{909E8E84-426E-40DD-AFC4-6F175D3DCCD1}">
              <a14:hiddenFill xmlns:a14="http://schemas.microsoft.com/office/drawing/2010/main">
                <a:solidFill>
                  <a:srgbClr val="FFFFFF"/>
                </a:solidFill>
              </a14:hiddenFill>
            </a:ext>
          </a:extLst>
        </p:spPr>
      </p:pic>
      <p:pic>
        <p:nvPicPr>
          <p:cNvPr id="38" name="图片 37"/>
          <p:cNvPicPr/>
          <p:nvPr/>
        </p:nvPicPr>
        <p:blipFill>
          <a:blip r:embed="rId3"/>
          <a:srcRect t="13987" r="3606" b="19504"/>
          <a:stretch>
            <a:fillRect/>
          </a:stretch>
        </p:blipFill>
        <p:spPr>
          <a:xfrm>
            <a:off x="7527290" y="2106930"/>
            <a:ext cx="1590040" cy="1322070"/>
          </a:xfrm>
          <a:prstGeom prst="rect">
            <a:avLst/>
          </a:prstGeom>
          <a:noFill/>
          <a:ln w="9525">
            <a:noFill/>
          </a:ln>
        </p:spPr>
      </p:pic>
      <p:pic>
        <p:nvPicPr>
          <p:cNvPr id="39" name="图片 38"/>
          <p:cNvPicPr>
            <a:picLocks noChangeAspect="1"/>
          </p:cNvPicPr>
          <p:nvPr/>
        </p:nvPicPr>
        <p:blipFill>
          <a:blip r:embed="rId4"/>
          <a:srcRect l="18736" t="11944" r="37234" b="27173"/>
          <a:stretch>
            <a:fillRect/>
          </a:stretch>
        </p:blipFill>
        <p:spPr>
          <a:xfrm>
            <a:off x="5210810" y="2148840"/>
            <a:ext cx="1593215" cy="1322070"/>
          </a:xfrm>
          <a:prstGeom prst="rect">
            <a:avLst/>
          </a:prstGeom>
        </p:spPr>
      </p:pic>
      <p:pic>
        <p:nvPicPr>
          <p:cNvPr id="44" name="图片 43"/>
          <p:cNvPicPr>
            <a:picLocks noChangeAspect="1"/>
          </p:cNvPicPr>
          <p:nvPr/>
        </p:nvPicPr>
        <p:blipFill>
          <a:blip r:embed="rId5"/>
          <a:stretch>
            <a:fillRect/>
          </a:stretch>
        </p:blipFill>
        <p:spPr>
          <a:xfrm>
            <a:off x="9720580" y="2051050"/>
            <a:ext cx="1464945" cy="1400175"/>
          </a:xfrm>
          <a:prstGeom prst="rect">
            <a:avLst/>
          </a:prstGeom>
        </p:spPr>
      </p:pic>
      <p:sp>
        <p:nvSpPr>
          <p:cNvPr id="3" name="文本框 2"/>
          <p:cNvSpPr txBox="1"/>
          <p:nvPr/>
        </p:nvSpPr>
        <p:spPr>
          <a:xfrm>
            <a:off x="1213485" y="216535"/>
            <a:ext cx="9548495"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UHE gamma-ray sources detected by LHAASO</a:t>
            </a:r>
            <a:endParaRPr lang="en-US" altLang="zh-CN" sz="3200">
              <a:solidFill>
                <a:schemeClr val="bg1"/>
              </a:solidFill>
              <a:latin typeface="Berlin Sans FB Demi" panose="020E0802020502020306" charset="0"/>
              <a:cs typeface="Berlin Sans FB Demi" panose="020E080202050202030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495290" y="1355090"/>
            <a:ext cx="6250940" cy="2338070"/>
          </a:xfrm>
          <a:prstGeom prst="rect">
            <a:avLst/>
          </a:prstGeom>
        </p:spPr>
      </p:pic>
      <p:pic>
        <p:nvPicPr>
          <p:cNvPr id="3" name="图片 2"/>
          <p:cNvPicPr>
            <a:picLocks noChangeAspect="1"/>
          </p:cNvPicPr>
          <p:nvPr/>
        </p:nvPicPr>
        <p:blipFill>
          <a:blip r:embed="rId2"/>
          <a:stretch>
            <a:fillRect/>
          </a:stretch>
        </p:blipFill>
        <p:spPr>
          <a:xfrm>
            <a:off x="5495290" y="3777615"/>
            <a:ext cx="6357620" cy="2337435"/>
          </a:xfrm>
          <a:prstGeom prst="rect">
            <a:avLst/>
          </a:prstGeom>
        </p:spPr>
      </p:pic>
      <p:sp>
        <p:nvSpPr>
          <p:cNvPr id="4" name="文本框 3"/>
          <p:cNvSpPr txBox="1"/>
          <p:nvPr/>
        </p:nvSpPr>
        <p:spPr>
          <a:xfrm>
            <a:off x="839470" y="4502785"/>
            <a:ext cx="3733800" cy="1198880"/>
          </a:xfrm>
          <a:prstGeom prst="rect">
            <a:avLst/>
          </a:prstGeom>
          <a:noFill/>
        </p:spPr>
        <p:txBody>
          <a:bodyPr wrap="square" rtlCol="0">
            <a:spAutoFit/>
          </a:bodyPr>
          <a:p>
            <a:r>
              <a:rPr lang="en-US" altLang="zh-CN" sz="2400"/>
              <a:t>diffuse emission above 100 TeV is consistent with hadronuclear interactions between CRs + gas</a:t>
            </a:r>
            <a:endParaRPr lang="en-US" altLang="zh-CN" sz="2400"/>
          </a:p>
        </p:txBody>
      </p:sp>
      <p:pic>
        <p:nvPicPr>
          <p:cNvPr id="5" name="图片 4"/>
          <p:cNvPicPr>
            <a:picLocks noChangeAspect="1"/>
          </p:cNvPicPr>
          <p:nvPr/>
        </p:nvPicPr>
        <p:blipFill>
          <a:blip r:embed="rId3"/>
          <a:stretch>
            <a:fillRect/>
          </a:stretch>
        </p:blipFill>
        <p:spPr>
          <a:xfrm>
            <a:off x="79375" y="1419860"/>
            <a:ext cx="5415915" cy="2447925"/>
          </a:xfrm>
          <a:prstGeom prst="rect">
            <a:avLst/>
          </a:prstGeom>
        </p:spPr>
      </p:pic>
      <p:sp>
        <p:nvSpPr>
          <p:cNvPr id="6" name="文本框 5"/>
          <p:cNvSpPr txBox="1"/>
          <p:nvPr/>
        </p:nvSpPr>
        <p:spPr>
          <a:xfrm>
            <a:off x="1422400" y="163830"/>
            <a:ext cx="6316980"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Diffuse Gamma-ray Emission</a:t>
            </a:r>
            <a:endParaRPr lang="en-US" altLang="zh-CN" sz="3200">
              <a:solidFill>
                <a:schemeClr val="bg1"/>
              </a:solidFill>
              <a:latin typeface="Berlin Sans FB Demi" panose="020E0802020502020306" charset="0"/>
              <a:cs typeface="Berlin Sans FB Demi" panose="020E0802020502020306"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p:nvPr>
            <p:custDataLst>
              <p:tags r:id="rId1"/>
            </p:custDataLst>
          </p:nvPr>
        </p:nvPicPr>
        <p:blipFill>
          <a:blip r:embed="rId2"/>
          <a:stretch>
            <a:fillRect/>
          </a:stretch>
        </p:blipFill>
        <p:spPr>
          <a:xfrm>
            <a:off x="-9525" y="1393190"/>
            <a:ext cx="8645525" cy="4954905"/>
          </a:xfrm>
          <a:prstGeom prst="rect">
            <a:avLst/>
          </a:prstGeom>
          <a:ln w="0">
            <a:noFill/>
          </a:ln>
        </p:spPr>
      </p:pic>
      <p:pic>
        <p:nvPicPr>
          <p:cNvPr id="51" name="图片 50"/>
          <p:cNvPicPr/>
          <p:nvPr>
            <p:custDataLst>
              <p:tags r:id="rId3"/>
            </p:custDataLst>
          </p:nvPr>
        </p:nvPicPr>
        <p:blipFill>
          <a:blip r:embed="rId4"/>
          <a:stretch>
            <a:fillRect/>
          </a:stretch>
        </p:blipFill>
        <p:spPr>
          <a:xfrm>
            <a:off x="8649970" y="2923540"/>
            <a:ext cx="3258185" cy="3310890"/>
          </a:xfrm>
          <a:prstGeom prst="rect">
            <a:avLst/>
          </a:prstGeom>
          <a:ln w="0">
            <a:noFill/>
          </a:ln>
        </p:spPr>
      </p:pic>
      <p:sp>
        <p:nvSpPr>
          <p:cNvPr id="5" name="文本框 4"/>
          <p:cNvSpPr txBox="1"/>
          <p:nvPr/>
        </p:nvSpPr>
        <p:spPr>
          <a:xfrm>
            <a:off x="1351915" y="238125"/>
            <a:ext cx="7985760" cy="583565"/>
          </a:xfrm>
          <a:prstGeom prst="rect">
            <a:avLst/>
          </a:prstGeom>
          <a:noFill/>
        </p:spPr>
        <p:txBody>
          <a:bodyPr wrap="square" rtlCol="0">
            <a:spAutoFit/>
          </a:bodyPr>
          <a:p>
            <a:r>
              <a:rPr lang="en-US" altLang="zh-CN" sz="3200">
                <a:solidFill>
                  <a:schemeClr val="bg2"/>
                </a:solidFill>
                <a:latin typeface="+mj-lt"/>
                <a:cs typeface="+mj-lt"/>
              </a:rPr>
              <a:t>Neutrino detection from our Galaxy </a:t>
            </a:r>
            <a:endParaRPr lang="en-US" altLang="zh-CN" sz="3200">
              <a:solidFill>
                <a:schemeClr val="bg2"/>
              </a:solidFill>
              <a:latin typeface="+mj-lt"/>
              <a:cs typeface="+mj-lt"/>
            </a:endParaRPr>
          </a:p>
        </p:txBody>
      </p:sp>
      <p:sp>
        <p:nvSpPr>
          <p:cNvPr id="7" name="文本框 6"/>
          <p:cNvSpPr txBox="1"/>
          <p:nvPr/>
        </p:nvSpPr>
        <p:spPr>
          <a:xfrm>
            <a:off x="769620" y="6309360"/>
            <a:ext cx="4153535" cy="337185"/>
          </a:xfrm>
          <a:prstGeom prst="rect">
            <a:avLst/>
          </a:prstGeom>
          <a:noFill/>
        </p:spPr>
        <p:txBody>
          <a:bodyPr wrap="square" rtlCol="0">
            <a:spAutoFit/>
          </a:bodyPr>
          <a:p>
            <a:r>
              <a:rPr lang="en-US" altLang="zh-CN" sz="1600"/>
              <a:t>IceCube Collaboration 2023, Science</a:t>
            </a:r>
            <a:endParaRPr lang="en-US" altLang="zh-CN" sz="1600"/>
          </a:p>
        </p:txBody>
      </p:sp>
      <p:pic>
        <p:nvPicPr>
          <p:cNvPr id="2" name="图片 1"/>
          <p:cNvPicPr>
            <a:picLocks noChangeAspect="1"/>
          </p:cNvPicPr>
          <p:nvPr/>
        </p:nvPicPr>
        <p:blipFill>
          <a:blip r:embed="rId5"/>
          <a:stretch>
            <a:fillRect/>
          </a:stretch>
        </p:blipFill>
        <p:spPr>
          <a:xfrm>
            <a:off x="5359400" y="1508760"/>
            <a:ext cx="6505575" cy="1009650"/>
          </a:xfrm>
          <a:prstGeom prst="rect">
            <a:avLst/>
          </a:prstGeom>
        </p:spPr>
      </p:pic>
      <p:sp>
        <p:nvSpPr>
          <p:cNvPr id="3" name="文本框 2"/>
          <p:cNvSpPr txBox="1"/>
          <p:nvPr/>
        </p:nvSpPr>
        <p:spPr>
          <a:xfrm>
            <a:off x="4138930" y="6268085"/>
            <a:ext cx="6096000" cy="398780"/>
          </a:xfrm>
          <a:prstGeom prst="rect">
            <a:avLst/>
          </a:prstGeom>
          <a:noFill/>
        </p:spPr>
        <p:txBody>
          <a:bodyPr wrap="square" rtlCol="0" anchor="t">
            <a:spAutoFit/>
          </a:bodyPr>
          <a:p>
            <a:r>
              <a:rPr lang="en-US" altLang="zh-CN" sz="2000">
                <a:solidFill>
                  <a:schemeClr val="tx1"/>
                </a:solidFill>
                <a:latin typeface="+mj-lt"/>
                <a:cs typeface="+mj-lt"/>
                <a:sym typeface="+mn-ea"/>
              </a:rPr>
              <a:t> a significance over 4σ</a:t>
            </a:r>
            <a:endParaRPr lang="en-US" altLang="zh-CN" sz="2000">
              <a:solidFill>
                <a:schemeClr val="tx1"/>
              </a:solidFill>
              <a:latin typeface="+mj-lt"/>
              <a:cs typeface="+mj-lt"/>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8" name="文本框 7"/>
          <p:cNvSpPr txBox="1"/>
          <p:nvPr/>
        </p:nvSpPr>
        <p:spPr>
          <a:xfrm>
            <a:off x="1357630" y="193040"/>
            <a:ext cx="7659370" cy="583565"/>
          </a:xfrm>
          <a:prstGeom prst="rect">
            <a:avLst/>
          </a:prstGeom>
          <a:noFill/>
        </p:spPr>
        <p:txBody>
          <a:bodyPr wrap="square" rtlCol="0">
            <a:spAutoFit/>
          </a:bodyPr>
          <a:p>
            <a:pPr algn="l"/>
            <a:r>
              <a:rPr lang="en-US" altLang="zh-CN" sz="3200" b="1" dirty="0">
                <a:solidFill>
                  <a:schemeClr val="bg1"/>
                </a:solidFill>
                <a:latin typeface="Berlin Sans FB Demi" panose="020E0802020502020306" charset="0"/>
                <a:ea typeface="微软雅黑" panose="020B0503020204020204" pitchFamily="34" charset="-122"/>
                <a:cs typeface="Berlin Sans FB Demi" panose="020E0802020502020306" charset="0"/>
              </a:rPr>
              <a:t>Pulsar Wind Nebula</a:t>
            </a:r>
            <a:endParaRPr lang="en-US" altLang="zh-CN" sz="3200" b="1" dirty="0">
              <a:solidFill>
                <a:schemeClr val="bg1"/>
              </a:solidFill>
              <a:latin typeface="Berlin Sans FB Demi" panose="020E0802020502020306" charset="0"/>
              <a:ea typeface="微软雅黑" panose="020B0503020204020204" pitchFamily="34" charset="-122"/>
              <a:cs typeface="Berlin Sans FB Demi" panose="020E0802020502020306" charset="0"/>
            </a:endParaRPr>
          </a:p>
        </p:txBody>
      </p:sp>
      <p:pic>
        <p:nvPicPr>
          <p:cNvPr id="2" name="图片 1"/>
          <p:cNvPicPr/>
          <p:nvPr/>
        </p:nvPicPr>
        <p:blipFill>
          <a:blip r:embed="rId1"/>
          <a:stretch>
            <a:fillRect/>
          </a:stretch>
        </p:blipFill>
        <p:spPr>
          <a:xfrm>
            <a:off x="5863555" y="1400071"/>
            <a:ext cx="5802840" cy="3725280"/>
          </a:xfrm>
          <a:prstGeom prst="rect">
            <a:avLst/>
          </a:prstGeom>
          <a:ln>
            <a:noFill/>
          </a:ln>
        </p:spPr>
      </p:pic>
      <p:pic>
        <p:nvPicPr>
          <p:cNvPr id="3" name="图片 2"/>
          <p:cNvPicPr>
            <a:picLocks noChangeAspect="1"/>
          </p:cNvPicPr>
          <p:nvPr/>
        </p:nvPicPr>
        <p:blipFill>
          <a:blip r:embed="rId2"/>
          <a:stretch>
            <a:fillRect/>
          </a:stretch>
        </p:blipFill>
        <p:spPr>
          <a:xfrm>
            <a:off x="2011680" y="2364740"/>
            <a:ext cx="724535" cy="495935"/>
          </a:xfrm>
          <a:prstGeom prst="rect">
            <a:avLst/>
          </a:prstGeom>
        </p:spPr>
      </p:pic>
      <p:pic>
        <p:nvPicPr>
          <p:cNvPr id="4" name="图片 84"/>
          <p:cNvPicPr/>
          <p:nvPr/>
        </p:nvPicPr>
        <p:blipFill>
          <a:blip r:embed="rId3"/>
          <a:srcRect l="147" t="9696"/>
          <a:stretch>
            <a:fillRect/>
          </a:stretch>
        </p:blipFill>
        <p:spPr>
          <a:xfrm>
            <a:off x="754380" y="1755140"/>
            <a:ext cx="1297940" cy="301625"/>
          </a:xfrm>
          <a:prstGeom prst="rect">
            <a:avLst/>
          </a:prstGeom>
          <a:ln>
            <a:noFill/>
          </a:ln>
        </p:spPr>
      </p:pic>
      <p:pic>
        <p:nvPicPr>
          <p:cNvPr id="7" name="图片 85"/>
          <p:cNvPicPr/>
          <p:nvPr/>
        </p:nvPicPr>
        <p:blipFill>
          <a:blip r:embed="rId4"/>
          <a:srcRect r="52367" b="-23382"/>
          <a:stretch>
            <a:fillRect/>
          </a:stretch>
        </p:blipFill>
        <p:spPr>
          <a:xfrm>
            <a:off x="704850" y="2319020"/>
            <a:ext cx="1264920" cy="908050"/>
          </a:xfrm>
          <a:prstGeom prst="rect">
            <a:avLst/>
          </a:prstGeom>
          <a:ln>
            <a:noFill/>
          </a:ln>
        </p:spPr>
      </p:pic>
      <p:pic>
        <p:nvPicPr>
          <p:cNvPr id="9" name="图片 85"/>
          <p:cNvPicPr/>
          <p:nvPr/>
        </p:nvPicPr>
        <p:blipFill>
          <a:blip r:embed="rId4"/>
          <a:srcRect l="39574" t="3279"/>
          <a:stretch>
            <a:fillRect/>
          </a:stretch>
        </p:blipFill>
        <p:spPr>
          <a:xfrm>
            <a:off x="2793365" y="2319020"/>
            <a:ext cx="1604645" cy="711835"/>
          </a:xfrm>
          <a:prstGeom prst="rect">
            <a:avLst/>
          </a:prstGeom>
          <a:ln>
            <a:noFill/>
          </a:ln>
        </p:spPr>
      </p:pic>
      <p:sp>
        <p:nvSpPr>
          <p:cNvPr id="10" name="文本框 9"/>
          <p:cNvSpPr txBox="1"/>
          <p:nvPr/>
        </p:nvSpPr>
        <p:spPr>
          <a:xfrm>
            <a:off x="495935" y="6082665"/>
            <a:ext cx="9387205" cy="398780"/>
          </a:xfrm>
          <a:prstGeom prst="rect">
            <a:avLst/>
          </a:prstGeom>
          <a:noFill/>
        </p:spPr>
        <p:txBody>
          <a:bodyPr wrap="square" rtlCol="0">
            <a:spAutoFit/>
          </a:bodyPr>
          <a:p>
            <a:pPr algn="l"/>
            <a:r>
              <a:rPr lang="en-US" altLang="zh-CN" sz="2000">
                <a:latin typeface="Franklin Gothic Medium Cond" panose="020B0606030402020204" charset="0"/>
                <a:cs typeface="Franklin Gothic Medium Cond" panose="020B0606030402020204" charset="0"/>
              </a:rPr>
              <a:t>rotational energy→EM energy</a:t>
            </a:r>
            <a:r>
              <a:rPr lang="zh-CN" altLang="en-US" sz="2000">
                <a:latin typeface="Franklin Gothic Medium Cond" panose="020B0606030402020204" charset="0"/>
                <a:cs typeface="Franklin Gothic Medium Cond" panose="020B0606030402020204" charset="0"/>
              </a:rPr>
              <a:t>（</a:t>
            </a:r>
            <a:r>
              <a:rPr lang="en-US" altLang="zh-CN" sz="2000">
                <a:latin typeface="Franklin Gothic Medium Cond" panose="020B0606030402020204" charset="0"/>
                <a:cs typeface="Franklin Gothic Medium Cond" panose="020B0606030402020204" charset="0"/>
              </a:rPr>
              <a:t>Poynting flux</a:t>
            </a:r>
            <a:r>
              <a:rPr lang="zh-CN" altLang="en-US" sz="2000">
                <a:latin typeface="Franklin Gothic Medium Cond" panose="020B0606030402020204" charset="0"/>
                <a:cs typeface="Franklin Gothic Medium Cond" panose="020B0606030402020204" charset="0"/>
              </a:rPr>
              <a:t>）</a:t>
            </a:r>
            <a:r>
              <a:rPr lang="en-US" altLang="zh-CN" sz="2000">
                <a:latin typeface="Franklin Gothic Medium Cond" panose="020B0606030402020204" charset="0"/>
                <a:cs typeface="Franklin Gothic Medium Cond" panose="020B0606030402020204" charset="0"/>
                <a:sym typeface="+mn-ea"/>
              </a:rPr>
              <a:t>→</a:t>
            </a:r>
            <a:r>
              <a:rPr lang="en-US" altLang="zh-CN" sz="2000">
                <a:latin typeface="Franklin Gothic Medium Cond" panose="020B0606030402020204" charset="0"/>
                <a:cs typeface="Franklin Gothic Medium Cond" panose="020B0606030402020204" charset="0"/>
              </a:rPr>
              <a:t>kinetic energy</a:t>
            </a:r>
            <a:r>
              <a:rPr lang="en-US" altLang="zh-CN" sz="2000">
                <a:latin typeface="Franklin Gothic Medium Cond" panose="020B0606030402020204" charset="0"/>
                <a:cs typeface="Franklin Gothic Medium Cond" panose="020B0606030402020204" charset="0"/>
                <a:sym typeface="+mn-ea"/>
              </a:rPr>
              <a:t>→nonthermal energy</a:t>
            </a:r>
            <a:endParaRPr lang="zh-CN" altLang="en-US" sz="2000">
              <a:latin typeface="Franklin Gothic Medium Cond" panose="020B0606030402020204" charset="0"/>
              <a:cs typeface="Franklin Gothic Medium Cond" panose="020B0606030402020204" charset="0"/>
            </a:endParaRPr>
          </a:p>
        </p:txBody>
      </p:sp>
      <p:pic>
        <p:nvPicPr>
          <p:cNvPr id="11" name="图片 10"/>
          <p:cNvPicPr>
            <a:picLocks noChangeAspect="1"/>
          </p:cNvPicPr>
          <p:nvPr/>
        </p:nvPicPr>
        <p:blipFill>
          <a:blip r:embed="rId5"/>
          <a:stretch>
            <a:fillRect/>
          </a:stretch>
        </p:blipFill>
        <p:spPr>
          <a:xfrm>
            <a:off x="604520" y="4484370"/>
            <a:ext cx="1599565" cy="608330"/>
          </a:xfrm>
          <a:prstGeom prst="rect">
            <a:avLst/>
          </a:prstGeom>
        </p:spPr>
      </p:pic>
      <p:sp>
        <p:nvSpPr>
          <p:cNvPr id="12" name="文本框 11"/>
          <p:cNvSpPr txBox="1"/>
          <p:nvPr/>
        </p:nvSpPr>
        <p:spPr>
          <a:xfrm>
            <a:off x="2203450" y="4633595"/>
            <a:ext cx="3455035" cy="368300"/>
          </a:xfrm>
          <a:prstGeom prst="rect">
            <a:avLst/>
          </a:prstGeom>
          <a:noFill/>
        </p:spPr>
        <p:txBody>
          <a:bodyPr wrap="square" rtlCol="0">
            <a:spAutoFit/>
          </a:bodyPr>
          <a:p>
            <a:pPr algn="ctr"/>
            <a:r>
              <a:rPr lang="zh-CN" altLang="en-US"/>
              <a:t>磁化因子</a:t>
            </a:r>
            <a:r>
              <a:rPr lang="en-US" altLang="zh-CN"/>
              <a:t>=</a:t>
            </a:r>
            <a:r>
              <a:rPr lang="zh-CN" altLang="en-US"/>
              <a:t>坡印廷流</a:t>
            </a:r>
            <a:r>
              <a:rPr lang="en-US" altLang="zh-CN"/>
              <a:t>/</a:t>
            </a:r>
            <a:r>
              <a:rPr lang="zh-CN" altLang="en-US"/>
              <a:t>粒子能流</a:t>
            </a:r>
            <a:endParaRPr lang="zh-CN" altLang="en-US"/>
          </a:p>
        </p:txBody>
      </p:sp>
      <p:sp>
        <p:nvSpPr>
          <p:cNvPr id="13" name="文本框 12"/>
          <p:cNvSpPr txBox="1"/>
          <p:nvPr/>
        </p:nvSpPr>
        <p:spPr>
          <a:xfrm>
            <a:off x="6890385" y="1102360"/>
            <a:ext cx="1958340" cy="368300"/>
          </a:xfrm>
          <a:prstGeom prst="rect">
            <a:avLst/>
          </a:prstGeom>
          <a:noFill/>
        </p:spPr>
        <p:txBody>
          <a:bodyPr wrap="square" rtlCol="0">
            <a:spAutoFit/>
          </a:bodyPr>
          <a:p>
            <a:pPr algn="ctr"/>
            <a:r>
              <a:rPr lang="en-US" altLang="zh-CN">
                <a:solidFill>
                  <a:srgbClr val="C00000"/>
                </a:solidFill>
              </a:rPr>
              <a:t>magnetic dominant</a:t>
            </a:r>
            <a:endParaRPr lang="zh-CN" altLang="en-US">
              <a:solidFill>
                <a:srgbClr val="C00000"/>
              </a:solidFill>
            </a:endParaRPr>
          </a:p>
        </p:txBody>
      </p:sp>
      <p:sp>
        <p:nvSpPr>
          <p:cNvPr id="16" name="文本框 15"/>
          <p:cNvSpPr txBox="1"/>
          <p:nvPr/>
        </p:nvSpPr>
        <p:spPr>
          <a:xfrm>
            <a:off x="8928100" y="1090930"/>
            <a:ext cx="2565400" cy="368300"/>
          </a:xfrm>
          <a:prstGeom prst="rect">
            <a:avLst/>
          </a:prstGeom>
          <a:noFill/>
        </p:spPr>
        <p:txBody>
          <a:bodyPr wrap="square" rtlCol="0">
            <a:spAutoFit/>
          </a:bodyPr>
          <a:p>
            <a:pPr algn="ctr"/>
            <a:r>
              <a:rPr lang="en-US" altLang="zh-CN">
                <a:solidFill>
                  <a:srgbClr val="C00000"/>
                </a:solidFill>
              </a:rPr>
              <a:t>particle dominant</a:t>
            </a:r>
            <a:endParaRPr lang="en-US" altLang="zh-CN">
              <a:solidFill>
                <a:srgbClr val="C00000"/>
              </a:solidFill>
            </a:endParaRPr>
          </a:p>
        </p:txBody>
      </p:sp>
      <p:pic>
        <p:nvPicPr>
          <p:cNvPr id="18" name="图片 17"/>
          <p:cNvPicPr>
            <a:picLocks noChangeAspect="1"/>
          </p:cNvPicPr>
          <p:nvPr/>
        </p:nvPicPr>
        <p:blipFill>
          <a:blip r:embed="rId6"/>
          <a:stretch>
            <a:fillRect/>
          </a:stretch>
        </p:blipFill>
        <p:spPr>
          <a:xfrm>
            <a:off x="659130" y="3188970"/>
            <a:ext cx="1602105" cy="551180"/>
          </a:xfrm>
          <a:prstGeom prst="rect">
            <a:avLst/>
          </a:prstGeom>
        </p:spPr>
      </p:pic>
      <p:pic>
        <p:nvPicPr>
          <p:cNvPr id="19" name="图片 18"/>
          <p:cNvPicPr>
            <a:picLocks noChangeAspect="1"/>
          </p:cNvPicPr>
          <p:nvPr/>
        </p:nvPicPr>
        <p:blipFill>
          <a:blip r:embed="rId7"/>
          <a:stretch>
            <a:fillRect/>
          </a:stretch>
        </p:blipFill>
        <p:spPr>
          <a:xfrm>
            <a:off x="2656840" y="3143250"/>
            <a:ext cx="1834515" cy="663575"/>
          </a:xfrm>
          <a:prstGeom prst="rect">
            <a:avLst/>
          </a:prstGeom>
        </p:spPr>
      </p:pic>
      <p:sp>
        <p:nvSpPr>
          <p:cNvPr id="21" name="文本框 20"/>
          <p:cNvSpPr txBox="1"/>
          <p:nvPr/>
        </p:nvSpPr>
        <p:spPr>
          <a:xfrm>
            <a:off x="547370" y="4010025"/>
            <a:ext cx="3521710" cy="368300"/>
          </a:xfrm>
          <a:prstGeom prst="rect">
            <a:avLst/>
          </a:prstGeom>
          <a:noFill/>
        </p:spPr>
        <p:txBody>
          <a:bodyPr wrap="square" rtlCol="0">
            <a:spAutoFit/>
          </a:bodyPr>
          <a:p>
            <a:pPr algn="l"/>
            <a:r>
              <a:rPr lang="zh-CN" altLang="en-US"/>
              <a:t>如果不是各向同性星风</a:t>
            </a:r>
            <a:r>
              <a:rPr lang="en-US" altLang="zh-CN"/>
              <a:t>: 4</a:t>
            </a:r>
            <a:r>
              <a:rPr lang="en-US" altLang="zh-CN">
                <a:latin typeface="Times New Roman" panose="02020603050405020304" pitchFamily="16" charset="0"/>
                <a:cs typeface="Times New Roman" panose="02020603050405020304" pitchFamily="16" charset="0"/>
              </a:rPr>
              <a:t>π</a:t>
            </a:r>
            <a:r>
              <a:rPr lang="en-US" altLang="zh-CN">
                <a:latin typeface="Arial" panose="020B0604020202020204" pitchFamily="34" charset="0"/>
                <a:cs typeface="Arial" panose="020B0604020202020204" pitchFamily="34" charset="0"/>
                <a:sym typeface="+mn-ea"/>
              </a:rPr>
              <a:t>→</a:t>
            </a:r>
            <a:r>
              <a:rPr lang="en-US" altLang="zh-CN">
                <a:sym typeface="+mn-ea"/>
              </a:rPr>
              <a:t>4</a:t>
            </a:r>
            <a:r>
              <a:rPr lang="en-US" altLang="zh-CN">
                <a:latin typeface="Times New Roman" panose="02020603050405020304" pitchFamily="16" charset="0"/>
                <a:cs typeface="Times New Roman" panose="02020603050405020304" pitchFamily="16" charset="0"/>
                <a:sym typeface="+mn-ea"/>
              </a:rPr>
              <a:t>πf</a:t>
            </a:r>
            <a:r>
              <a:rPr lang="en-US" altLang="zh-CN" baseline="-25000">
                <a:latin typeface="Times New Roman" panose="02020603050405020304" pitchFamily="16" charset="0"/>
                <a:cs typeface="Times New Roman" panose="02020603050405020304" pitchFamily="16" charset="0"/>
                <a:sym typeface="+mn-ea"/>
              </a:rPr>
              <a:t>ω</a:t>
            </a:r>
            <a:endParaRPr lang="en-US" altLang="zh-CN" baseline="-25000">
              <a:latin typeface="Times New Roman" panose="02020603050405020304" pitchFamily="16" charset="0"/>
              <a:cs typeface="Times New Roman" panose="02020603050405020304" pitchFamily="16" charset="0"/>
              <a:sym typeface="+mn-ea"/>
            </a:endParaRPr>
          </a:p>
        </p:txBody>
      </p:sp>
      <p:pic>
        <p:nvPicPr>
          <p:cNvPr id="22" name="图片 21"/>
          <p:cNvPicPr>
            <a:picLocks noChangeAspect="1"/>
          </p:cNvPicPr>
          <p:nvPr/>
        </p:nvPicPr>
        <p:blipFill>
          <a:blip r:embed="rId8"/>
          <a:stretch>
            <a:fillRect/>
          </a:stretch>
        </p:blipFill>
        <p:spPr>
          <a:xfrm>
            <a:off x="604520" y="5297170"/>
            <a:ext cx="2581275" cy="304800"/>
          </a:xfrm>
          <a:prstGeom prst="rect">
            <a:avLst/>
          </a:prstGeom>
        </p:spPr>
      </p:pic>
      <p:pic>
        <p:nvPicPr>
          <p:cNvPr id="23" name="图片 22"/>
          <p:cNvPicPr>
            <a:picLocks noChangeAspect="1"/>
          </p:cNvPicPr>
          <p:nvPr/>
        </p:nvPicPr>
        <p:blipFill>
          <a:blip r:embed="rId9"/>
          <a:stretch>
            <a:fillRect/>
          </a:stretch>
        </p:blipFill>
        <p:spPr>
          <a:xfrm>
            <a:off x="5991225" y="3209925"/>
            <a:ext cx="476250" cy="438150"/>
          </a:xfrm>
          <a:prstGeom prst="rect">
            <a:avLst/>
          </a:prstGeom>
        </p:spPr>
      </p:pic>
      <p:pic>
        <p:nvPicPr>
          <p:cNvPr id="25" name="图片 24"/>
          <p:cNvPicPr>
            <a:picLocks noChangeAspect="1"/>
          </p:cNvPicPr>
          <p:nvPr/>
        </p:nvPicPr>
        <p:blipFill>
          <a:blip r:embed="rId10"/>
          <a:stretch>
            <a:fillRect/>
          </a:stretch>
        </p:blipFill>
        <p:spPr>
          <a:xfrm>
            <a:off x="4375785" y="5163820"/>
            <a:ext cx="655320" cy="589915"/>
          </a:xfrm>
          <a:prstGeom prst="rect">
            <a:avLst/>
          </a:prstGeom>
        </p:spPr>
      </p:pic>
      <p:pic>
        <p:nvPicPr>
          <p:cNvPr id="27" name="图片 26"/>
          <p:cNvPicPr>
            <a:picLocks noChangeAspect="1"/>
          </p:cNvPicPr>
          <p:nvPr/>
        </p:nvPicPr>
        <p:blipFill>
          <a:blip r:embed="rId11"/>
          <a:stretch>
            <a:fillRect/>
          </a:stretch>
        </p:blipFill>
        <p:spPr>
          <a:xfrm>
            <a:off x="3679190" y="5348605"/>
            <a:ext cx="590550" cy="266700"/>
          </a:xfrm>
          <a:prstGeom prst="rect">
            <a:avLst/>
          </a:prstGeom>
        </p:spPr>
      </p:pic>
      <p:pic>
        <p:nvPicPr>
          <p:cNvPr id="28" name="图片 27"/>
          <p:cNvPicPr/>
          <p:nvPr/>
        </p:nvPicPr>
        <p:blipFill>
          <a:blip r:embed="rId12"/>
          <a:stretch>
            <a:fillRect/>
          </a:stretch>
        </p:blipFill>
        <p:spPr>
          <a:xfrm>
            <a:off x="8993472" y="3841222"/>
            <a:ext cx="3198600" cy="3016781"/>
          </a:xfrm>
          <a:prstGeom prst="rect">
            <a:avLst/>
          </a:prstGeom>
          <a:ln w="25560">
            <a:noFill/>
          </a:ln>
        </p:spPr>
      </p:pic>
      <p:sp>
        <p:nvSpPr>
          <p:cNvPr id="29" name="椭圆 8"/>
          <p:cNvSpPr/>
          <p:nvPr/>
        </p:nvSpPr>
        <p:spPr>
          <a:xfrm rot="3480000">
            <a:off x="10111909" y="5226455"/>
            <a:ext cx="598141" cy="314136"/>
          </a:xfrm>
          <a:custGeom>
            <a:avLst/>
            <a:gdLst/>
            <a:ahLst/>
            <a:cxnLst/>
            <a:rect l="l" t="t" r="r" b="b"/>
            <a:pathLst>
              <a:path w="41351" h="21600">
                <a:moveTo>
                  <a:pt x="0" y="10800"/>
                </a:moveTo>
                <a:lnTo>
                  <a:pt x="0" y="10800"/>
                </a:lnTo>
                <a:arcTo wR="0" hR="0" stAng="0" swAng="0"/>
                <a:lnTo>
                  <a:pt x="0" y="10800"/>
                </a:lnTo>
                <a:arcTo wR="20676" hR="10800" stAng="-10800000" swAng="21550000"/>
                <a:close/>
              </a:path>
            </a:pathLst>
          </a:custGeom>
          <a:noFill/>
          <a:ln w="28440">
            <a:solidFill>
              <a:srgbClr val="FF0000"/>
            </a:solidFill>
            <a:custDash>
              <a:ds d="301266" sp="301266"/>
            </a:custDash>
            <a:round/>
          </a:ln>
        </p:spPr>
        <p:style>
          <a:lnRef idx="0">
            <a:srgbClr val="FFFFFF"/>
          </a:lnRef>
          <a:fillRef idx="0">
            <a:srgbClr val="FFFFFF"/>
          </a:fillRef>
          <a:effectRef idx="0">
            <a:srgbClr val="FFFFFF"/>
          </a:effectRef>
          <a:fontRef idx="minor"/>
        </p:style>
        <p:txBody>
          <a:bodyPr/>
          <a:lstStyle/>
          <a:p>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29"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33705" y="1177290"/>
            <a:ext cx="2571750" cy="295275"/>
          </a:xfrm>
          <a:prstGeom prst="rect">
            <a:avLst/>
          </a:prstGeom>
        </p:spPr>
      </p:pic>
      <p:pic>
        <p:nvPicPr>
          <p:cNvPr id="5" name="图片 4"/>
          <p:cNvPicPr>
            <a:picLocks noChangeAspect="1"/>
          </p:cNvPicPr>
          <p:nvPr>
            <p:custDataLst>
              <p:tags r:id="rId2"/>
            </p:custDataLst>
          </p:nvPr>
        </p:nvPicPr>
        <p:blipFill>
          <a:blip r:embed="rId3"/>
          <a:stretch>
            <a:fillRect/>
          </a:stretch>
        </p:blipFill>
        <p:spPr>
          <a:xfrm>
            <a:off x="307340" y="2571750"/>
            <a:ext cx="6468110" cy="704215"/>
          </a:xfrm>
          <a:prstGeom prst="rect">
            <a:avLst/>
          </a:prstGeom>
        </p:spPr>
      </p:pic>
      <p:pic>
        <p:nvPicPr>
          <p:cNvPr id="9" name="图片 8"/>
          <p:cNvPicPr>
            <a:picLocks noChangeAspect="1"/>
          </p:cNvPicPr>
          <p:nvPr>
            <p:custDataLst>
              <p:tags r:id="rId4"/>
            </p:custDataLst>
          </p:nvPr>
        </p:nvPicPr>
        <p:blipFill>
          <a:blip r:embed="rId5"/>
          <a:stretch>
            <a:fillRect/>
          </a:stretch>
        </p:blipFill>
        <p:spPr>
          <a:xfrm>
            <a:off x="356870" y="1675130"/>
            <a:ext cx="5658485" cy="660400"/>
          </a:xfrm>
          <a:prstGeom prst="rect">
            <a:avLst/>
          </a:prstGeom>
        </p:spPr>
      </p:pic>
      <p:sp>
        <p:nvSpPr>
          <p:cNvPr id="21" name="文本框 14"/>
          <p:cNvSpPr txBox="1"/>
          <p:nvPr/>
        </p:nvSpPr>
        <p:spPr>
          <a:xfrm>
            <a:off x="6181725" y="1828800"/>
            <a:ext cx="3296285" cy="367665"/>
          </a:xfrm>
          <a:prstGeom prst="rect">
            <a:avLst/>
          </a:prstGeom>
          <a:noFill/>
          <a:ln w="0">
            <a:noFill/>
          </a:ln>
        </p:spPr>
        <p:txBody>
          <a:bodyPr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buNone/>
            </a:pPr>
            <a:r>
              <a:rPr lang="en-US" b="0" strike="noStrike" spc="-1" dirty="0">
                <a:solidFill>
                  <a:srgbClr val="C00000"/>
                </a:solidFill>
                <a:latin typeface="Franklin Gothic Medium Cond" panose="020B0606030402020204"/>
                <a:ea typeface="华文楷体" panose="02010600040101010101" charset="-122"/>
              </a:rPr>
              <a:t>Limit from </a:t>
            </a:r>
            <a:r>
              <a:rPr lang="en-US" b="0" strike="noStrike" spc="-1" dirty="0" err="1">
                <a:solidFill>
                  <a:srgbClr val="C00000"/>
                </a:solidFill>
                <a:latin typeface="Franklin Gothic Medium Cond" panose="020B0606030402020204"/>
                <a:ea typeface="华文楷体" panose="02010600040101010101" charset="-122"/>
              </a:rPr>
              <a:t>Electric Potential</a:t>
            </a:r>
            <a:endParaRPr lang="en-US" b="0" strike="noStrike" spc="-1" dirty="0" err="1">
              <a:solidFill>
                <a:srgbClr val="C00000"/>
              </a:solidFill>
              <a:latin typeface="Franklin Gothic Medium Cond" panose="020B0606030402020204"/>
              <a:ea typeface="华文楷体" panose="02010600040101010101" charset="-122"/>
            </a:endParaRPr>
          </a:p>
        </p:txBody>
      </p:sp>
      <p:sp>
        <p:nvSpPr>
          <p:cNvPr id="22" name="文本框 15"/>
          <p:cNvSpPr txBox="1"/>
          <p:nvPr/>
        </p:nvSpPr>
        <p:spPr>
          <a:xfrm>
            <a:off x="6929120" y="2673350"/>
            <a:ext cx="3230245" cy="550545"/>
          </a:xfrm>
          <a:prstGeom prst="rect">
            <a:avLst/>
          </a:prstGeom>
          <a:noFill/>
          <a:ln w="0">
            <a:noFill/>
          </a:ln>
        </p:spPr>
        <p:txBody>
          <a:bodyPr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buNone/>
            </a:pPr>
            <a:r>
              <a:rPr lang="en-US" b="0" strike="noStrike" spc="-1" dirty="0">
                <a:solidFill>
                  <a:srgbClr val="C00000"/>
                </a:solidFill>
                <a:latin typeface="Franklin Gothic Medium Cond" panose="020B0606030402020204"/>
                <a:ea typeface="华文楷体" panose="02010600040101010101" charset="-122"/>
              </a:rPr>
              <a:t>Limit from Synchrotron Cooling</a:t>
            </a:r>
            <a:endParaRPr lang="en-US" b="0" strike="noStrike" spc="-1" dirty="0">
              <a:solidFill>
                <a:srgbClr val="C00000"/>
              </a:solidFill>
              <a:latin typeface="Franklin Gothic Medium Cond" panose="020B0606030402020204"/>
              <a:ea typeface="华文楷体" panose="02010600040101010101" charset="-122"/>
            </a:endParaRPr>
          </a:p>
        </p:txBody>
      </p:sp>
      <p:pic>
        <p:nvPicPr>
          <p:cNvPr id="3" name="图片 2"/>
          <p:cNvPicPr/>
          <p:nvPr/>
        </p:nvPicPr>
        <p:blipFill>
          <a:blip r:embed="rId6"/>
          <a:stretch>
            <a:fillRect/>
          </a:stretch>
        </p:blipFill>
        <p:spPr>
          <a:xfrm>
            <a:off x="250190" y="3790950"/>
            <a:ext cx="4782185" cy="3073400"/>
          </a:xfrm>
          <a:prstGeom prst="rect">
            <a:avLst/>
          </a:prstGeom>
          <a:ln w="25560">
            <a:noFill/>
          </a:ln>
        </p:spPr>
      </p:pic>
      <p:pic>
        <p:nvPicPr>
          <p:cNvPr id="4" name="图片 3"/>
          <p:cNvPicPr/>
          <p:nvPr/>
        </p:nvPicPr>
        <p:blipFill>
          <a:blip r:embed="rId7"/>
          <a:stretch>
            <a:fillRect/>
          </a:stretch>
        </p:blipFill>
        <p:spPr>
          <a:xfrm>
            <a:off x="4970145" y="3524250"/>
            <a:ext cx="2995295" cy="3356610"/>
          </a:xfrm>
          <a:prstGeom prst="rect">
            <a:avLst/>
          </a:prstGeom>
          <a:ln w="25560">
            <a:noFill/>
          </a:ln>
        </p:spPr>
      </p:pic>
      <p:sp>
        <p:nvSpPr>
          <p:cNvPr id="6" name="文本框 2"/>
          <p:cNvSpPr txBox="1"/>
          <p:nvPr/>
        </p:nvSpPr>
        <p:spPr>
          <a:xfrm>
            <a:off x="5194680" y="6470060"/>
            <a:ext cx="1311120" cy="295920"/>
          </a:xfrm>
          <a:prstGeom prst="rect">
            <a:avLst/>
          </a:prstGeom>
          <a:noFill/>
          <a:ln w="0">
            <a:noFill/>
          </a:ln>
        </p:spPr>
        <p:txBody>
          <a:bodyPr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buNone/>
            </a:pPr>
            <a:r>
              <a:rPr lang="en-US" sz="1600" b="0" strike="noStrike" spc="-1" dirty="0">
                <a:solidFill>
                  <a:srgbClr val="000000"/>
                </a:solidFill>
                <a:latin typeface="Franklin Gothic Medium Cond" panose="020B0606030402020204"/>
                <a:ea typeface="华文楷体" panose="02010600040101010101" charset="-122"/>
              </a:rPr>
              <a:t>Lu et al. 2021</a:t>
            </a:r>
            <a:endParaRPr lang="en-US" sz="1600" b="0" strike="noStrike" spc="-1" dirty="0">
              <a:solidFill>
                <a:srgbClr val="000000"/>
              </a:solidFill>
              <a:latin typeface="Franklin Gothic Medium Cond" panose="020B0606030402020204"/>
              <a:ea typeface="华文楷体" panose="02010600040101010101" charset="-122"/>
            </a:endParaRPr>
          </a:p>
        </p:txBody>
      </p:sp>
      <p:sp>
        <p:nvSpPr>
          <p:cNvPr id="7" name="文本框 10"/>
          <p:cNvSpPr txBox="1"/>
          <p:nvPr/>
        </p:nvSpPr>
        <p:spPr>
          <a:xfrm>
            <a:off x="1017101" y="5313767"/>
            <a:ext cx="2138040" cy="295920"/>
          </a:xfrm>
          <a:prstGeom prst="rect">
            <a:avLst/>
          </a:prstGeom>
          <a:noFill/>
          <a:ln w="0">
            <a:noFill/>
          </a:ln>
        </p:spPr>
        <p:txBody>
          <a:bodyPr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buNone/>
            </a:pPr>
            <a:r>
              <a:rPr lang="en-US" sz="1600" b="0" strike="noStrike" spc="-1" dirty="0">
                <a:solidFill>
                  <a:srgbClr val="000000"/>
                </a:solidFill>
                <a:latin typeface="Franklin Gothic Medium Cond" panose="020B0606030402020204"/>
                <a:ea typeface="华文楷体" panose="02010600040101010101" charset="-122"/>
              </a:rPr>
              <a:t>Sironi &amp; </a:t>
            </a:r>
            <a:r>
              <a:rPr lang="en-US" sz="1600" b="0" strike="noStrike" spc="-1" dirty="0" err="1">
                <a:solidFill>
                  <a:srgbClr val="000000"/>
                </a:solidFill>
                <a:latin typeface="Franklin Gothic Medium Cond" panose="020B0606030402020204"/>
                <a:ea typeface="华文楷体" panose="02010600040101010101" charset="-122"/>
              </a:rPr>
              <a:t>Spitkovsky</a:t>
            </a:r>
            <a:r>
              <a:rPr lang="en-US" sz="1600" b="0" strike="noStrike" spc="-1" dirty="0">
                <a:solidFill>
                  <a:srgbClr val="000000"/>
                </a:solidFill>
                <a:latin typeface="Franklin Gothic Medium Cond" panose="020B0606030402020204"/>
                <a:ea typeface="华文楷体" panose="02010600040101010101" charset="-122"/>
              </a:rPr>
              <a:t> 2014</a:t>
            </a:r>
            <a:endParaRPr lang="en-US" sz="1600" b="0" strike="noStrike" spc="-1" dirty="0">
              <a:solidFill>
                <a:srgbClr val="000000"/>
              </a:solidFill>
              <a:latin typeface="Franklin Gothic Medium Cond" panose="020B0606030402020204"/>
              <a:ea typeface="华文楷体" panose="02010600040101010101" charset="-122"/>
            </a:endParaRPr>
          </a:p>
        </p:txBody>
      </p:sp>
      <p:sp>
        <p:nvSpPr>
          <p:cNvPr id="8" name="文本框 11"/>
          <p:cNvSpPr txBox="1"/>
          <p:nvPr/>
        </p:nvSpPr>
        <p:spPr>
          <a:xfrm>
            <a:off x="2337080" y="4770240"/>
            <a:ext cx="1861920" cy="546120"/>
          </a:xfrm>
          <a:prstGeom prst="rect">
            <a:avLst/>
          </a:prstGeom>
          <a:noFill/>
          <a:ln w="0">
            <a:noFill/>
          </a:ln>
        </p:spPr>
        <p:txBody>
          <a:bodyPr anchor="t">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buNone/>
            </a:pPr>
            <a:r>
              <a:rPr lang="en-US" sz="1490" b="0" strike="noStrike" spc="-1" dirty="0">
                <a:solidFill>
                  <a:srgbClr val="000000"/>
                </a:solidFill>
                <a:latin typeface="Franklin Gothic Medium Cond" panose="020B0606030402020204"/>
                <a:ea typeface="华文楷体" panose="02010600040101010101" charset="-122"/>
              </a:rPr>
              <a:t>X-points electric field</a:t>
            </a:r>
            <a:endParaRPr lang="en-US" sz="1490" b="0" strike="noStrike" spc="-1" dirty="0">
              <a:latin typeface="Arial" panose="020B0604020202020204"/>
            </a:endParaRPr>
          </a:p>
        </p:txBody>
      </p:sp>
      <p:sp>
        <p:nvSpPr>
          <p:cNvPr id="25" name="文本框 24"/>
          <p:cNvSpPr txBox="1"/>
          <p:nvPr/>
        </p:nvSpPr>
        <p:spPr>
          <a:xfrm>
            <a:off x="972185" y="3380740"/>
            <a:ext cx="3087370" cy="368300"/>
          </a:xfrm>
          <a:prstGeom prst="rect">
            <a:avLst/>
          </a:prstGeom>
          <a:noFill/>
        </p:spPr>
        <p:txBody>
          <a:bodyPr wrap="square" rtlCol="0">
            <a:spAutoFit/>
          </a:bodyPr>
          <a:lstStyle/>
          <a:p>
            <a:r>
              <a:rPr lang="el-GR" altLang="zh-CN" dirty="0">
                <a:solidFill>
                  <a:srgbClr val="0000FF"/>
                </a:solidFill>
              </a:rPr>
              <a:t>η</a:t>
            </a:r>
            <a:r>
              <a:rPr lang="en-US" altLang="zh-CN" dirty="0">
                <a:solidFill>
                  <a:srgbClr val="0000FF"/>
                </a:solidFill>
              </a:rPr>
              <a:t>: acceleration efficiency = </a:t>
            </a:r>
            <a:r>
              <a:rPr lang="en-US" altLang="zh-CN" dirty="0">
                <a:solidFill>
                  <a:srgbClr val="0000FF"/>
                </a:solidFill>
                <a:sym typeface="+mn-ea"/>
              </a:rPr>
              <a:t>E</a:t>
            </a:r>
            <a:r>
              <a:rPr lang="en-US" altLang="zh-CN" baseline="-25000" dirty="0">
                <a:solidFill>
                  <a:srgbClr val="0000FF"/>
                </a:solidFill>
                <a:sym typeface="+mn-ea"/>
              </a:rPr>
              <a:t>eff </a:t>
            </a:r>
            <a:r>
              <a:rPr lang="en-US" altLang="zh-CN" dirty="0">
                <a:solidFill>
                  <a:srgbClr val="0000FF"/>
                </a:solidFill>
              </a:rPr>
              <a:t>/B</a:t>
            </a:r>
            <a:endParaRPr lang="en-US" altLang="zh-CN" dirty="0">
              <a:solidFill>
                <a:srgbClr val="0000FF"/>
              </a:solidFill>
            </a:endParaRPr>
          </a:p>
        </p:txBody>
      </p:sp>
      <p:pic>
        <p:nvPicPr>
          <p:cNvPr id="12" name="图片 11"/>
          <p:cNvPicPr/>
          <p:nvPr/>
        </p:nvPicPr>
        <p:blipFill>
          <a:blip r:embed="rId8"/>
          <a:stretch>
            <a:fillRect/>
          </a:stretch>
        </p:blipFill>
        <p:spPr>
          <a:xfrm>
            <a:off x="7965440" y="1905"/>
            <a:ext cx="4226560" cy="3602355"/>
          </a:xfrm>
          <a:prstGeom prst="rect">
            <a:avLst/>
          </a:prstGeom>
        </p:spPr>
      </p:pic>
      <p:pic>
        <p:nvPicPr>
          <p:cNvPr id="19" name="图片 18"/>
          <p:cNvPicPr/>
          <p:nvPr/>
        </p:nvPicPr>
        <p:blipFill>
          <a:blip r:embed="rId9"/>
          <a:stretch>
            <a:fillRect/>
          </a:stretch>
        </p:blipFill>
        <p:spPr>
          <a:xfrm>
            <a:off x="8876665" y="3728720"/>
            <a:ext cx="3050540" cy="3050540"/>
          </a:xfrm>
          <a:prstGeom prst="rect">
            <a:avLst/>
          </a:prstGeom>
        </p:spPr>
      </p:pic>
      <p:sp>
        <p:nvSpPr>
          <p:cNvPr id="20" name="左弧形箭头 19"/>
          <p:cNvSpPr/>
          <p:nvPr/>
        </p:nvSpPr>
        <p:spPr>
          <a:xfrm>
            <a:off x="9787255" y="4345305"/>
            <a:ext cx="627380" cy="1811020"/>
          </a:xfrm>
          <a:prstGeom prst="curved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tx1"/>
              </a:solidFill>
            </a:endParaRPr>
          </a:p>
        </p:txBody>
      </p:sp>
      <p:sp>
        <p:nvSpPr>
          <p:cNvPr id="23" name="任意多边形 22"/>
          <p:cNvSpPr/>
          <p:nvPr/>
        </p:nvSpPr>
        <p:spPr>
          <a:xfrm>
            <a:off x="8251825" y="3585210"/>
            <a:ext cx="586740" cy="1371600"/>
          </a:xfrm>
          <a:custGeom>
            <a:avLst/>
            <a:gdLst>
              <a:gd name="connisteX0" fmla="*/ 586959 w 586959"/>
              <a:gd name="connsiteY0" fmla="*/ 1371880 h 1371880"/>
              <a:gd name="connisteX1" fmla="*/ 522189 w 586959"/>
              <a:gd name="connsiteY1" fmla="*/ 1292505 h 1371880"/>
              <a:gd name="connisteX2" fmla="*/ 456784 w 586959"/>
              <a:gd name="connsiteY2" fmla="*/ 1220115 h 1371880"/>
              <a:gd name="connisteX3" fmla="*/ 341214 w 586959"/>
              <a:gd name="connsiteY3" fmla="*/ 1104545 h 1371880"/>
              <a:gd name="connisteX4" fmla="*/ 284064 w 586959"/>
              <a:gd name="connsiteY4" fmla="*/ 1025170 h 1371880"/>
              <a:gd name="connisteX5" fmla="*/ 233264 w 586959"/>
              <a:gd name="connsiteY5" fmla="*/ 931825 h 1371880"/>
              <a:gd name="connisteX6" fmla="*/ 168494 w 586959"/>
              <a:gd name="connsiteY6" fmla="*/ 830860 h 1371880"/>
              <a:gd name="connisteX7" fmla="*/ 132299 w 586959"/>
              <a:gd name="connsiteY7" fmla="*/ 751485 h 1371880"/>
              <a:gd name="connisteX8" fmla="*/ 103089 w 586959"/>
              <a:gd name="connsiteY8" fmla="*/ 649885 h 1371880"/>
              <a:gd name="connisteX9" fmla="*/ 67529 w 586959"/>
              <a:gd name="connsiteY9" fmla="*/ 513360 h 1371880"/>
              <a:gd name="connisteX10" fmla="*/ 45939 w 586959"/>
              <a:gd name="connsiteY10" fmla="*/ 411760 h 1371880"/>
              <a:gd name="connisteX11" fmla="*/ 31334 w 586959"/>
              <a:gd name="connsiteY11" fmla="*/ 253010 h 1371880"/>
              <a:gd name="connisteX12" fmla="*/ 31334 w 586959"/>
              <a:gd name="connsiteY12" fmla="*/ 173635 h 1371880"/>
              <a:gd name="connisteX13" fmla="*/ 23714 w 586959"/>
              <a:gd name="connsiteY13" fmla="*/ 108865 h 1371880"/>
              <a:gd name="connisteX14" fmla="*/ 2124 w 586959"/>
              <a:gd name="connsiteY14" fmla="*/ 915 h 1371880"/>
              <a:gd name="connisteX15" fmla="*/ 2124 w 586959"/>
              <a:gd name="connsiteY15" fmla="*/ 65685 h 137188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Lst>
            <a:rect l="l" t="t" r="r" b="b"/>
            <a:pathLst>
              <a:path w="586959" h="1371880">
                <a:moveTo>
                  <a:pt x="586959" y="1371880"/>
                </a:moveTo>
                <a:cubicBezTo>
                  <a:pt x="575529" y="1357275"/>
                  <a:pt x="548224" y="1322985"/>
                  <a:pt x="522189" y="1292505"/>
                </a:cubicBezTo>
                <a:cubicBezTo>
                  <a:pt x="496154" y="1262025"/>
                  <a:pt x="492979" y="1257580"/>
                  <a:pt x="456784" y="1220115"/>
                </a:cubicBezTo>
                <a:cubicBezTo>
                  <a:pt x="420589" y="1182650"/>
                  <a:pt x="375504" y="1143280"/>
                  <a:pt x="341214" y="1104545"/>
                </a:cubicBezTo>
                <a:cubicBezTo>
                  <a:pt x="306924" y="1065810"/>
                  <a:pt x="305654" y="1059460"/>
                  <a:pt x="284064" y="1025170"/>
                </a:cubicBezTo>
                <a:cubicBezTo>
                  <a:pt x="262474" y="990880"/>
                  <a:pt x="256124" y="970560"/>
                  <a:pt x="233264" y="931825"/>
                </a:cubicBezTo>
                <a:cubicBezTo>
                  <a:pt x="210404" y="893090"/>
                  <a:pt x="188814" y="867055"/>
                  <a:pt x="168494" y="830860"/>
                </a:cubicBezTo>
                <a:cubicBezTo>
                  <a:pt x="148174" y="794665"/>
                  <a:pt x="145634" y="787680"/>
                  <a:pt x="132299" y="751485"/>
                </a:cubicBezTo>
                <a:cubicBezTo>
                  <a:pt x="118964" y="715290"/>
                  <a:pt x="115789" y="697510"/>
                  <a:pt x="103089" y="649885"/>
                </a:cubicBezTo>
                <a:cubicBezTo>
                  <a:pt x="90389" y="602260"/>
                  <a:pt x="78959" y="560985"/>
                  <a:pt x="67529" y="513360"/>
                </a:cubicBezTo>
                <a:cubicBezTo>
                  <a:pt x="56099" y="465735"/>
                  <a:pt x="52924" y="463830"/>
                  <a:pt x="45939" y="411760"/>
                </a:cubicBezTo>
                <a:cubicBezTo>
                  <a:pt x="38954" y="359690"/>
                  <a:pt x="34509" y="300635"/>
                  <a:pt x="31334" y="253010"/>
                </a:cubicBezTo>
                <a:cubicBezTo>
                  <a:pt x="28159" y="205385"/>
                  <a:pt x="32604" y="202210"/>
                  <a:pt x="31334" y="173635"/>
                </a:cubicBezTo>
                <a:cubicBezTo>
                  <a:pt x="30064" y="145060"/>
                  <a:pt x="29429" y="143155"/>
                  <a:pt x="23714" y="108865"/>
                </a:cubicBezTo>
                <a:cubicBezTo>
                  <a:pt x="17999" y="74575"/>
                  <a:pt x="6569" y="9805"/>
                  <a:pt x="2124" y="915"/>
                </a:cubicBezTo>
                <a:cubicBezTo>
                  <a:pt x="-2321" y="-7975"/>
                  <a:pt x="1489" y="50445"/>
                  <a:pt x="2124" y="65685"/>
                </a:cubicBezTo>
              </a:path>
            </a:pathLst>
          </a:custGeom>
          <a:noFill/>
          <a:ln>
            <a:miter lim="800000"/>
            <a:headEnd type="triangle" w="lg" len="lg"/>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nvGrpSpPr>
          <p:cNvPr id="30" name="组合 29"/>
          <p:cNvGrpSpPr/>
          <p:nvPr/>
        </p:nvGrpSpPr>
        <p:grpSpPr>
          <a:xfrm>
            <a:off x="8190230" y="3537585"/>
            <a:ext cx="3733165" cy="3252470"/>
            <a:chOff x="12997" y="4625"/>
            <a:chExt cx="5879" cy="5122"/>
          </a:xfrm>
          <a:solidFill>
            <a:schemeClr val="bg1"/>
          </a:solidFill>
        </p:grpSpPr>
        <p:pic>
          <p:nvPicPr>
            <p:cNvPr id="27" name="图片 26"/>
            <p:cNvPicPr/>
            <p:nvPr/>
          </p:nvPicPr>
          <p:blipFill>
            <a:blip r:embed="rId9"/>
            <a:stretch>
              <a:fillRect/>
            </a:stretch>
          </p:blipFill>
          <p:spPr>
            <a:xfrm rot="10800000">
              <a:off x="14072" y="4943"/>
              <a:ext cx="4804" cy="4804"/>
            </a:xfrm>
            <a:prstGeom prst="rect">
              <a:avLst/>
            </a:prstGeom>
            <a:grpFill/>
          </p:spPr>
        </p:pic>
        <p:sp>
          <p:nvSpPr>
            <p:cNvPr id="29" name="任意多边形 28"/>
            <p:cNvSpPr/>
            <p:nvPr/>
          </p:nvSpPr>
          <p:spPr>
            <a:xfrm>
              <a:off x="12997" y="4625"/>
              <a:ext cx="1254" cy="2500"/>
            </a:xfrm>
            <a:custGeom>
              <a:avLst/>
              <a:gdLst>
                <a:gd name="connisteX0" fmla="*/ 586959 w 586959"/>
                <a:gd name="connsiteY0" fmla="*/ 1371880 h 1371880"/>
                <a:gd name="connisteX1" fmla="*/ 522189 w 586959"/>
                <a:gd name="connsiteY1" fmla="*/ 1292505 h 1371880"/>
                <a:gd name="connisteX2" fmla="*/ 456784 w 586959"/>
                <a:gd name="connsiteY2" fmla="*/ 1220115 h 1371880"/>
                <a:gd name="connisteX3" fmla="*/ 341214 w 586959"/>
                <a:gd name="connsiteY3" fmla="*/ 1104545 h 1371880"/>
                <a:gd name="connisteX4" fmla="*/ 284064 w 586959"/>
                <a:gd name="connsiteY4" fmla="*/ 1025170 h 1371880"/>
                <a:gd name="connisteX5" fmla="*/ 233264 w 586959"/>
                <a:gd name="connsiteY5" fmla="*/ 931825 h 1371880"/>
                <a:gd name="connisteX6" fmla="*/ 168494 w 586959"/>
                <a:gd name="connsiteY6" fmla="*/ 830860 h 1371880"/>
                <a:gd name="connisteX7" fmla="*/ 132299 w 586959"/>
                <a:gd name="connsiteY7" fmla="*/ 751485 h 1371880"/>
                <a:gd name="connisteX8" fmla="*/ 103089 w 586959"/>
                <a:gd name="connsiteY8" fmla="*/ 649885 h 1371880"/>
                <a:gd name="connisteX9" fmla="*/ 67529 w 586959"/>
                <a:gd name="connsiteY9" fmla="*/ 513360 h 1371880"/>
                <a:gd name="connisteX10" fmla="*/ 45939 w 586959"/>
                <a:gd name="connsiteY10" fmla="*/ 411760 h 1371880"/>
                <a:gd name="connisteX11" fmla="*/ 31334 w 586959"/>
                <a:gd name="connsiteY11" fmla="*/ 253010 h 1371880"/>
                <a:gd name="connisteX12" fmla="*/ 31334 w 586959"/>
                <a:gd name="connsiteY12" fmla="*/ 173635 h 1371880"/>
                <a:gd name="connisteX13" fmla="*/ 23714 w 586959"/>
                <a:gd name="connsiteY13" fmla="*/ 108865 h 1371880"/>
                <a:gd name="connisteX14" fmla="*/ 2124 w 586959"/>
                <a:gd name="connsiteY14" fmla="*/ 915 h 1371880"/>
                <a:gd name="connisteX15" fmla="*/ 2124 w 586959"/>
                <a:gd name="connsiteY15" fmla="*/ 65685 h 137188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 ang="0">
                  <a:pos x="connisteX9" y="connsiteY9"/>
                </a:cxn>
                <a:cxn ang="0">
                  <a:pos x="connisteX10" y="connsiteY10"/>
                </a:cxn>
                <a:cxn ang="0">
                  <a:pos x="connisteX11" y="connsiteY11"/>
                </a:cxn>
                <a:cxn ang="0">
                  <a:pos x="connisteX12" y="connsiteY12"/>
                </a:cxn>
                <a:cxn ang="0">
                  <a:pos x="connisteX13" y="connsiteY13"/>
                </a:cxn>
                <a:cxn ang="0">
                  <a:pos x="connisteX14" y="connsiteY14"/>
                </a:cxn>
                <a:cxn ang="0">
                  <a:pos x="connisteX15" y="connsiteY15"/>
                </a:cxn>
              </a:cxnLst>
              <a:rect l="l" t="t" r="r" b="b"/>
              <a:pathLst>
                <a:path w="586959" h="1371880">
                  <a:moveTo>
                    <a:pt x="586959" y="1371880"/>
                  </a:moveTo>
                  <a:cubicBezTo>
                    <a:pt x="575529" y="1357275"/>
                    <a:pt x="548224" y="1322985"/>
                    <a:pt x="522189" y="1292505"/>
                  </a:cubicBezTo>
                  <a:cubicBezTo>
                    <a:pt x="496154" y="1262025"/>
                    <a:pt x="492979" y="1257580"/>
                    <a:pt x="456784" y="1220115"/>
                  </a:cubicBezTo>
                  <a:cubicBezTo>
                    <a:pt x="420589" y="1182650"/>
                    <a:pt x="375504" y="1143280"/>
                    <a:pt x="341214" y="1104545"/>
                  </a:cubicBezTo>
                  <a:cubicBezTo>
                    <a:pt x="306924" y="1065810"/>
                    <a:pt x="305654" y="1059460"/>
                    <a:pt x="284064" y="1025170"/>
                  </a:cubicBezTo>
                  <a:cubicBezTo>
                    <a:pt x="262474" y="990880"/>
                    <a:pt x="256124" y="970560"/>
                    <a:pt x="233264" y="931825"/>
                  </a:cubicBezTo>
                  <a:cubicBezTo>
                    <a:pt x="210404" y="893090"/>
                    <a:pt x="188814" y="867055"/>
                    <a:pt x="168494" y="830860"/>
                  </a:cubicBezTo>
                  <a:cubicBezTo>
                    <a:pt x="148174" y="794665"/>
                    <a:pt x="145634" y="787680"/>
                    <a:pt x="132299" y="751485"/>
                  </a:cubicBezTo>
                  <a:cubicBezTo>
                    <a:pt x="118964" y="715290"/>
                    <a:pt x="115789" y="697510"/>
                    <a:pt x="103089" y="649885"/>
                  </a:cubicBezTo>
                  <a:cubicBezTo>
                    <a:pt x="90389" y="602260"/>
                    <a:pt x="78959" y="560985"/>
                    <a:pt x="67529" y="513360"/>
                  </a:cubicBezTo>
                  <a:cubicBezTo>
                    <a:pt x="56099" y="465735"/>
                    <a:pt x="52924" y="463830"/>
                    <a:pt x="45939" y="411760"/>
                  </a:cubicBezTo>
                  <a:cubicBezTo>
                    <a:pt x="38954" y="359690"/>
                    <a:pt x="34509" y="300635"/>
                    <a:pt x="31334" y="253010"/>
                  </a:cubicBezTo>
                  <a:cubicBezTo>
                    <a:pt x="28159" y="205385"/>
                    <a:pt x="32604" y="202210"/>
                    <a:pt x="31334" y="173635"/>
                  </a:cubicBezTo>
                  <a:cubicBezTo>
                    <a:pt x="30064" y="145060"/>
                    <a:pt x="29429" y="143155"/>
                    <a:pt x="23714" y="108865"/>
                  </a:cubicBezTo>
                  <a:cubicBezTo>
                    <a:pt x="17999" y="74575"/>
                    <a:pt x="6569" y="9805"/>
                    <a:pt x="2124" y="915"/>
                  </a:cubicBezTo>
                  <a:cubicBezTo>
                    <a:pt x="-2321" y="-7975"/>
                    <a:pt x="1489" y="50445"/>
                    <a:pt x="2124" y="65685"/>
                  </a:cubicBezTo>
                </a:path>
              </a:pathLst>
            </a:custGeom>
            <a:solidFill>
              <a:schemeClr val="bg1"/>
            </a:solidFill>
            <a:ln>
              <a:miter lim="800000"/>
              <a:headEnd type="none" w="lg" len="lg"/>
              <a:tailEnd type="triangle" w="lg" len="lg"/>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
        <p:nvSpPr>
          <p:cNvPr id="31" name="文本框 30"/>
          <p:cNvSpPr txBox="1"/>
          <p:nvPr/>
        </p:nvSpPr>
        <p:spPr>
          <a:xfrm>
            <a:off x="1327785" y="147320"/>
            <a:ext cx="4378325" cy="583565"/>
          </a:xfrm>
          <a:prstGeom prst="rect">
            <a:avLst/>
          </a:prstGeom>
          <a:noFill/>
        </p:spPr>
        <p:txBody>
          <a:bodyPr wrap="square" rtlCol="0">
            <a:spAutoFit/>
          </a:bodyPr>
          <a:p>
            <a:pPr algn="l"/>
            <a:r>
              <a:rPr lang="en-US" altLang="zh-CN" sz="3200" b="1" dirty="0">
                <a:solidFill>
                  <a:schemeClr val="bg1"/>
                </a:solidFill>
                <a:latin typeface="Berlin Sans FB Demi" panose="020E0802020502020306" charset="0"/>
                <a:ea typeface="微软雅黑" panose="020B0503020204020204" pitchFamily="34" charset="-122"/>
                <a:cs typeface="Berlin Sans FB Demi" panose="020E0802020502020306" charset="0"/>
              </a:rPr>
              <a:t>Maximum Energy</a:t>
            </a:r>
            <a:endParaRPr lang="en-US" altLang="zh-CN" sz="3200" b="1" dirty="0">
              <a:solidFill>
                <a:schemeClr val="bg1"/>
              </a:solidFill>
              <a:latin typeface="Berlin Sans FB Demi" panose="020E0802020502020306" charset="0"/>
              <a:ea typeface="微软雅黑" panose="020B0503020204020204" pitchFamily="34" charset="-122"/>
              <a:cs typeface="Berlin Sans FB Demi" panose="020E080202050202030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ldLvl="0" animBg="1"/>
      <p:bldP spid="20" grpId="1" animBg="1"/>
      <p:bldP spid="23" grpId="0" bldLvl="0" animBg="1"/>
      <p:bldP spid="23"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7" name="图片 6"/>
          <p:cNvPicPr/>
          <p:nvPr/>
        </p:nvPicPr>
        <p:blipFill>
          <a:blip r:embed="rId1"/>
          <a:srcRect r="26313" b="33529"/>
          <a:stretch>
            <a:fillRect/>
          </a:stretch>
        </p:blipFill>
        <p:spPr>
          <a:xfrm>
            <a:off x="603885" y="1793875"/>
            <a:ext cx="5386070" cy="3258185"/>
          </a:xfrm>
          <a:prstGeom prst="rect">
            <a:avLst/>
          </a:prstGeom>
          <a:ln>
            <a:noFill/>
          </a:ln>
        </p:spPr>
      </p:pic>
      <p:pic>
        <p:nvPicPr>
          <p:cNvPr id="6" name="图片 5"/>
          <p:cNvPicPr>
            <a:picLocks noChangeAspect="1"/>
          </p:cNvPicPr>
          <p:nvPr/>
        </p:nvPicPr>
        <p:blipFill>
          <a:blip r:embed="rId2"/>
          <a:stretch>
            <a:fillRect/>
          </a:stretch>
        </p:blipFill>
        <p:spPr>
          <a:xfrm>
            <a:off x="5942330" y="1807210"/>
            <a:ext cx="6023610" cy="3495675"/>
          </a:xfrm>
          <a:prstGeom prst="rect">
            <a:avLst/>
          </a:prstGeom>
        </p:spPr>
      </p:pic>
      <p:sp>
        <p:nvSpPr>
          <p:cNvPr id="2" name="文本框 1"/>
          <p:cNvSpPr txBox="1"/>
          <p:nvPr/>
        </p:nvSpPr>
        <p:spPr>
          <a:xfrm>
            <a:off x="2520315" y="1978660"/>
            <a:ext cx="2892425" cy="368300"/>
          </a:xfrm>
          <a:prstGeom prst="rect">
            <a:avLst/>
          </a:prstGeom>
          <a:noFill/>
        </p:spPr>
        <p:txBody>
          <a:bodyPr wrap="square" rtlCol="0">
            <a:spAutoFit/>
          </a:bodyPr>
          <a:p>
            <a:pPr algn="ctr"/>
            <a:r>
              <a:rPr lang="en-US" altLang="zh-CN"/>
              <a:t>Crab Nebula (PSR J0534+2200)</a:t>
            </a:r>
            <a:endParaRPr lang="en-US" altLang="zh-CN"/>
          </a:p>
        </p:txBody>
      </p:sp>
      <p:sp>
        <p:nvSpPr>
          <p:cNvPr id="3" name="文本框 2"/>
          <p:cNvSpPr txBox="1"/>
          <p:nvPr/>
        </p:nvSpPr>
        <p:spPr>
          <a:xfrm>
            <a:off x="6942455" y="2039620"/>
            <a:ext cx="3382645" cy="368300"/>
          </a:xfrm>
          <a:prstGeom prst="rect">
            <a:avLst/>
          </a:prstGeom>
          <a:noFill/>
        </p:spPr>
        <p:txBody>
          <a:bodyPr wrap="square" rtlCol="0">
            <a:spAutoFit/>
          </a:bodyPr>
          <a:p>
            <a:pPr algn="ctr"/>
            <a:r>
              <a:rPr lang="en-US" altLang="zh-CN"/>
              <a:t>Aquila Booster (PSR J1840-0001)</a:t>
            </a:r>
            <a:endParaRPr lang="en-US" altLang="zh-CN"/>
          </a:p>
        </p:txBody>
      </p:sp>
      <p:sp>
        <p:nvSpPr>
          <p:cNvPr id="4" name="文本框 3"/>
          <p:cNvSpPr txBox="1"/>
          <p:nvPr/>
        </p:nvSpPr>
        <p:spPr>
          <a:xfrm>
            <a:off x="1964055" y="5457825"/>
            <a:ext cx="2987675" cy="922020"/>
          </a:xfrm>
          <a:prstGeom prst="rect">
            <a:avLst/>
          </a:prstGeom>
          <a:noFill/>
        </p:spPr>
        <p:txBody>
          <a:bodyPr wrap="square" rtlCol="0">
            <a:spAutoFit/>
          </a:bodyPr>
          <a:p>
            <a:pPr algn="ctr"/>
            <a:r>
              <a:rPr lang="en-US" altLang="zh-CN"/>
              <a:t>B~100μG</a:t>
            </a:r>
            <a:endParaRPr lang="en-US" altLang="zh-CN"/>
          </a:p>
          <a:p>
            <a:pPr algn="ctr"/>
            <a:r>
              <a:rPr lang="en-US" altLang="zh-CN"/>
              <a:t>Radiative cooling constrains the maximum particle energy</a:t>
            </a:r>
            <a:endParaRPr lang="zh-CN" altLang="en-US"/>
          </a:p>
        </p:txBody>
      </p:sp>
      <p:sp>
        <p:nvSpPr>
          <p:cNvPr id="5" name="文本框 4"/>
          <p:cNvSpPr txBox="1"/>
          <p:nvPr/>
        </p:nvSpPr>
        <p:spPr>
          <a:xfrm>
            <a:off x="8145780" y="5505450"/>
            <a:ext cx="2987675" cy="922020"/>
          </a:xfrm>
          <a:prstGeom prst="rect">
            <a:avLst/>
          </a:prstGeom>
          <a:noFill/>
        </p:spPr>
        <p:txBody>
          <a:bodyPr wrap="square" rtlCol="0">
            <a:spAutoFit/>
          </a:bodyPr>
          <a:p>
            <a:pPr algn="ctr"/>
            <a:r>
              <a:rPr lang="en-US" altLang="zh-CN"/>
              <a:t>B~3μG</a:t>
            </a:r>
            <a:endParaRPr lang="en-US" altLang="zh-CN"/>
          </a:p>
          <a:p>
            <a:pPr algn="ctr"/>
            <a:r>
              <a:rPr lang="en-US" altLang="zh-CN"/>
              <a:t>Spindown Luminosity constrain the maximum particle energy</a:t>
            </a:r>
            <a:endParaRPr lang="zh-CN" altLang="en-US"/>
          </a:p>
        </p:txBody>
      </p:sp>
      <p:pic>
        <p:nvPicPr>
          <p:cNvPr id="8" name="图片 7"/>
          <p:cNvPicPr>
            <a:picLocks noChangeAspect="1"/>
          </p:cNvPicPr>
          <p:nvPr/>
        </p:nvPicPr>
        <p:blipFill>
          <a:blip r:embed="rId3"/>
          <a:stretch>
            <a:fillRect/>
          </a:stretch>
        </p:blipFill>
        <p:spPr>
          <a:xfrm>
            <a:off x="840740" y="1727835"/>
            <a:ext cx="10581640" cy="4081145"/>
          </a:xfrm>
          <a:prstGeom prst="rect">
            <a:avLst/>
          </a:prstGeom>
        </p:spPr>
      </p:pic>
      <p:sp>
        <p:nvSpPr>
          <p:cNvPr id="9" name="文本框 8"/>
          <p:cNvSpPr txBox="1"/>
          <p:nvPr/>
        </p:nvSpPr>
        <p:spPr>
          <a:xfrm>
            <a:off x="2816860" y="1412240"/>
            <a:ext cx="1329690" cy="368300"/>
          </a:xfrm>
          <a:prstGeom prst="rect">
            <a:avLst/>
          </a:prstGeom>
          <a:noFill/>
        </p:spPr>
        <p:txBody>
          <a:bodyPr wrap="square" rtlCol="0">
            <a:spAutoFit/>
          </a:bodyPr>
          <a:p>
            <a:r>
              <a:rPr lang="en-US" altLang="zh-CN"/>
              <a:t>Crab Nebula</a:t>
            </a:r>
            <a:endParaRPr lang="en-US" altLang="zh-CN"/>
          </a:p>
        </p:txBody>
      </p:sp>
      <p:sp>
        <p:nvSpPr>
          <p:cNvPr id="10" name="文本框 9"/>
          <p:cNvSpPr txBox="1"/>
          <p:nvPr/>
        </p:nvSpPr>
        <p:spPr>
          <a:xfrm>
            <a:off x="8168640" y="1416685"/>
            <a:ext cx="1727835" cy="368300"/>
          </a:xfrm>
          <a:prstGeom prst="rect">
            <a:avLst/>
          </a:prstGeom>
          <a:noFill/>
        </p:spPr>
        <p:txBody>
          <a:bodyPr wrap="square" rtlCol="0">
            <a:spAutoFit/>
          </a:bodyPr>
          <a:p>
            <a:r>
              <a:rPr lang="en-US" altLang="zh-CN"/>
              <a:t>Aquila Booster</a:t>
            </a:r>
            <a:endParaRPr lang="en-US" altLang="zh-CN"/>
          </a:p>
        </p:txBody>
      </p:sp>
      <p:pic>
        <p:nvPicPr>
          <p:cNvPr id="13" name="图片 12" descr="crab_timelapse_2002_closeup"/>
          <p:cNvPicPr>
            <a:picLocks noChangeAspect="1"/>
          </p:cNvPicPr>
          <p:nvPr/>
        </p:nvPicPr>
        <p:blipFill>
          <a:blip r:embed="rId4"/>
          <a:stretch>
            <a:fillRect/>
          </a:stretch>
        </p:blipFill>
        <p:spPr>
          <a:xfrm>
            <a:off x="1283335" y="3479165"/>
            <a:ext cx="4572000" cy="3276600"/>
          </a:xfrm>
          <a:prstGeom prst="rect">
            <a:avLst/>
          </a:prstGeom>
        </p:spPr>
      </p:pic>
      <p:sp>
        <p:nvSpPr>
          <p:cNvPr id="14" name="文本框 13"/>
          <p:cNvSpPr txBox="1"/>
          <p:nvPr/>
        </p:nvSpPr>
        <p:spPr>
          <a:xfrm>
            <a:off x="1212215" y="195580"/>
            <a:ext cx="9164320" cy="583565"/>
          </a:xfrm>
          <a:prstGeom prst="rect">
            <a:avLst/>
          </a:prstGeom>
          <a:noFill/>
        </p:spPr>
        <p:txBody>
          <a:bodyPr wrap="square" rtlCol="0">
            <a:spAutoFit/>
          </a:bodyPr>
          <a:p>
            <a:pPr algn="l"/>
            <a:r>
              <a:rPr lang="en-US" sz="3200" b="1" dirty="0">
                <a:solidFill>
                  <a:schemeClr val="bg1"/>
                </a:solidFill>
                <a:latin typeface="Berlin Sans FB Demi" panose="020E0802020502020306" charset="0"/>
                <a:ea typeface="微软雅黑" panose="020B0503020204020204" pitchFamily="34" charset="-122"/>
                <a:cs typeface="Berlin Sans FB Demi" panose="020E0802020502020306" charset="0"/>
              </a:rPr>
              <a:t>Extreme Particle Acceleration Efficiency</a:t>
            </a:r>
            <a:endParaRPr lang="en-US" sz="3200" b="1" dirty="0">
              <a:solidFill>
                <a:schemeClr val="bg1"/>
              </a:solidFill>
              <a:latin typeface="Berlin Sans FB Demi" panose="020E0802020502020306" charset="0"/>
              <a:ea typeface="微软雅黑" panose="020B0503020204020204" pitchFamily="34" charset="-122"/>
              <a:cs typeface="Berlin Sans FB Demi" panose="020E080202050202030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9" grpId="1"/>
      <p:bldP spid="10" grpId="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65" name="图片 164"/>
          <p:cNvPicPr/>
          <p:nvPr>
            <p:custDataLst>
              <p:tags r:id="rId1"/>
            </p:custDataLst>
          </p:nvPr>
        </p:nvPicPr>
        <p:blipFill>
          <a:blip r:embed="rId2"/>
          <a:srcRect t="2127"/>
          <a:stretch>
            <a:fillRect/>
          </a:stretch>
        </p:blipFill>
        <p:spPr>
          <a:xfrm>
            <a:off x="6718935" y="1062355"/>
            <a:ext cx="4595495" cy="3689350"/>
          </a:xfrm>
          <a:prstGeom prst="rect">
            <a:avLst/>
          </a:prstGeom>
          <a:ln w="0">
            <a:noFill/>
          </a:ln>
        </p:spPr>
      </p:pic>
      <p:pic>
        <p:nvPicPr>
          <p:cNvPr id="185" name="图片 7"/>
          <p:cNvPicPr/>
          <p:nvPr>
            <p:custDataLst>
              <p:tags r:id="rId3"/>
            </p:custDataLst>
          </p:nvPr>
        </p:nvPicPr>
        <p:blipFill>
          <a:blip r:embed="rId4"/>
          <a:stretch>
            <a:fillRect/>
          </a:stretch>
        </p:blipFill>
        <p:spPr>
          <a:xfrm>
            <a:off x="400685" y="1106805"/>
            <a:ext cx="5371465" cy="3748405"/>
          </a:xfrm>
          <a:prstGeom prst="rect">
            <a:avLst/>
          </a:prstGeom>
          <a:ln w="0">
            <a:noFill/>
          </a:ln>
        </p:spPr>
      </p:pic>
      <p:pic>
        <p:nvPicPr>
          <p:cNvPr id="3" name="图片 2"/>
          <p:cNvPicPr>
            <a:picLocks noChangeAspect="1"/>
          </p:cNvPicPr>
          <p:nvPr/>
        </p:nvPicPr>
        <p:blipFill>
          <a:blip r:embed="rId5"/>
          <a:stretch>
            <a:fillRect/>
          </a:stretch>
        </p:blipFill>
        <p:spPr>
          <a:xfrm>
            <a:off x="6015990" y="1019175"/>
            <a:ext cx="5709285" cy="5472430"/>
          </a:xfrm>
          <a:prstGeom prst="rect">
            <a:avLst/>
          </a:prstGeom>
        </p:spPr>
      </p:pic>
      <p:sp>
        <p:nvSpPr>
          <p:cNvPr id="4" name="文本框 3"/>
          <p:cNvSpPr txBox="1"/>
          <p:nvPr/>
        </p:nvSpPr>
        <p:spPr>
          <a:xfrm>
            <a:off x="1176020" y="263525"/>
            <a:ext cx="7445375" cy="583565"/>
          </a:xfrm>
          <a:prstGeom prst="rect">
            <a:avLst/>
          </a:prstGeom>
          <a:noFill/>
        </p:spPr>
        <p:txBody>
          <a:bodyPr wrap="square" rtlCol="0">
            <a:spAutoFit/>
          </a:bodyPr>
          <a:p>
            <a:pPr algn="l"/>
            <a:r>
              <a:rPr lang="en-US" altLang="zh-CN" sz="3200">
                <a:solidFill>
                  <a:schemeClr val="bg1"/>
                </a:solidFill>
                <a:latin typeface="Berlin Sans FB Demi" panose="020E0802020502020306" charset="0"/>
                <a:cs typeface="Berlin Sans FB Demi" panose="020E0802020502020306" charset="0"/>
              </a:rPr>
              <a:t>Are PWNe proton/nuclei accelerator</a:t>
            </a:r>
            <a:r>
              <a:rPr lang="zh-CN" altLang="en-US" sz="3200">
                <a:solidFill>
                  <a:schemeClr val="bg1"/>
                </a:solidFill>
                <a:latin typeface="Berlin Sans FB Demi" panose="020E0802020502020306" charset="0"/>
                <a:cs typeface="Berlin Sans FB Demi" panose="020E0802020502020306" charset="0"/>
              </a:rPr>
              <a:t>？</a:t>
            </a:r>
            <a:endParaRPr lang="zh-CN" altLang="en-US" sz="3200">
              <a:solidFill>
                <a:schemeClr val="bg1"/>
              </a:solidFill>
              <a:latin typeface="Berlin Sans FB Demi" panose="020E0802020502020306" charset="0"/>
              <a:cs typeface="Berlin Sans FB Demi" panose="020E0802020502020306" charset="0"/>
            </a:endParaRPr>
          </a:p>
        </p:txBody>
      </p:sp>
      <p:sp>
        <p:nvSpPr>
          <p:cNvPr id="2" name="文本框 1"/>
          <p:cNvSpPr txBox="1"/>
          <p:nvPr/>
        </p:nvSpPr>
        <p:spPr>
          <a:xfrm>
            <a:off x="1304290" y="5033010"/>
            <a:ext cx="4404995" cy="706755"/>
          </a:xfrm>
          <a:prstGeom prst="rect">
            <a:avLst/>
          </a:prstGeom>
          <a:noFill/>
        </p:spPr>
        <p:txBody>
          <a:bodyPr wrap="square" rtlCol="0">
            <a:spAutoFit/>
          </a:bodyPr>
          <a:p>
            <a:r>
              <a:rPr lang="en-US" altLang="zh-CN" sz="2000"/>
              <a:t>the TeV-PeV spectrum is not fully consistent with the one-zone leptonic model</a:t>
            </a:r>
            <a:endParaRPr lang="en-US" altLang="zh-CN"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8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7" name="组合 6"/>
          <p:cNvGrpSpPr/>
          <p:nvPr/>
        </p:nvGrpSpPr>
        <p:grpSpPr>
          <a:xfrm>
            <a:off x="883285" y="1396365"/>
            <a:ext cx="4587240" cy="550545"/>
            <a:chOff x="1391" y="2756"/>
            <a:chExt cx="7224" cy="867"/>
          </a:xfrm>
        </p:grpSpPr>
        <p:pic>
          <p:nvPicPr>
            <p:cNvPr id="2" name="图片 1"/>
            <p:cNvPicPr>
              <a:picLocks noChangeAspect="1"/>
            </p:cNvPicPr>
            <p:nvPr/>
          </p:nvPicPr>
          <p:blipFill>
            <a:blip r:embed="rId1"/>
            <a:stretch>
              <a:fillRect/>
            </a:stretch>
          </p:blipFill>
          <p:spPr>
            <a:xfrm>
              <a:off x="5517" y="2918"/>
              <a:ext cx="3098" cy="538"/>
            </a:xfrm>
            <a:prstGeom prst="rect">
              <a:avLst/>
            </a:prstGeom>
          </p:spPr>
        </p:pic>
        <p:grpSp>
          <p:nvGrpSpPr>
            <p:cNvPr id="5" name="组合 4"/>
            <p:cNvGrpSpPr/>
            <p:nvPr/>
          </p:nvGrpSpPr>
          <p:grpSpPr>
            <a:xfrm>
              <a:off x="1391" y="2756"/>
              <a:ext cx="2206" cy="867"/>
              <a:chOff x="1391" y="2756"/>
              <a:chExt cx="1751" cy="688"/>
            </a:xfrm>
          </p:grpSpPr>
          <p:pic>
            <p:nvPicPr>
              <p:cNvPr id="3" name="图片 2"/>
              <p:cNvPicPr>
                <a:picLocks noChangeAspect="1"/>
              </p:cNvPicPr>
              <p:nvPr/>
            </p:nvPicPr>
            <p:blipFill>
              <a:blip r:embed="rId1"/>
              <a:srcRect r="53054" b="-21149"/>
              <a:stretch>
                <a:fillRect/>
              </a:stretch>
            </p:blipFill>
            <p:spPr>
              <a:xfrm>
                <a:off x="1391" y="2909"/>
                <a:ext cx="1176" cy="527"/>
              </a:xfrm>
              <a:prstGeom prst="rect">
                <a:avLst/>
              </a:prstGeom>
            </p:spPr>
          </p:pic>
          <p:pic>
            <p:nvPicPr>
              <p:cNvPr id="4" name="图片 3"/>
              <p:cNvPicPr>
                <a:picLocks noChangeAspect="1"/>
              </p:cNvPicPr>
              <p:nvPr/>
            </p:nvPicPr>
            <p:blipFill>
              <a:blip r:embed="rId1"/>
              <a:srcRect l="75130" t="-39540" r="-359" b="-18850"/>
              <a:stretch>
                <a:fillRect/>
              </a:stretch>
            </p:blipFill>
            <p:spPr>
              <a:xfrm>
                <a:off x="2510" y="2756"/>
                <a:ext cx="632" cy="689"/>
              </a:xfrm>
              <a:prstGeom prst="rect">
                <a:avLst/>
              </a:prstGeom>
            </p:spPr>
          </p:pic>
        </p:grpSp>
        <p:sp>
          <p:nvSpPr>
            <p:cNvPr id="6" name="右箭头 5"/>
            <p:cNvSpPr/>
            <p:nvPr/>
          </p:nvSpPr>
          <p:spPr>
            <a:xfrm>
              <a:off x="4292" y="3000"/>
              <a:ext cx="670" cy="420"/>
            </a:xfrm>
            <a:prstGeom prst="right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pic>
        <p:nvPicPr>
          <p:cNvPr id="8" name="图片 7"/>
          <p:cNvPicPr>
            <a:picLocks noChangeAspect="1"/>
          </p:cNvPicPr>
          <p:nvPr/>
        </p:nvPicPr>
        <p:blipFill>
          <a:blip r:embed="rId2"/>
          <a:stretch>
            <a:fillRect/>
          </a:stretch>
        </p:blipFill>
        <p:spPr>
          <a:xfrm>
            <a:off x="506095" y="2218690"/>
            <a:ext cx="4781550" cy="1952625"/>
          </a:xfrm>
          <a:prstGeom prst="rect">
            <a:avLst/>
          </a:prstGeom>
        </p:spPr>
      </p:pic>
      <p:pic>
        <p:nvPicPr>
          <p:cNvPr id="9" name="图片 8"/>
          <p:cNvPicPr>
            <a:picLocks noChangeAspect="1"/>
          </p:cNvPicPr>
          <p:nvPr/>
        </p:nvPicPr>
        <p:blipFill>
          <a:blip r:embed="rId3"/>
          <a:stretch>
            <a:fillRect/>
          </a:stretch>
        </p:blipFill>
        <p:spPr>
          <a:xfrm>
            <a:off x="1007745" y="4486275"/>
            <a:ext cx="2085975" cy="809625"/>
          </a:xfrm>
          <a:prstGeom prst="rect">
            <a:avLst/>
          </a:prstGeom>
        </p:spPr>
      </p:pic>
      <p:grpSp>
        <p:nvGrpSpPr>
          <p:cNvPr id="12" name="组合 11"/>
          <p:cNvGrpSpPr/>
          <p:nvPr/>
        </p:nvGrpSpPr>
        <p:grpSpPr>
          <a:xfrm>
            <a:off x="606425" y="5812790"/>
            <a:ext cx="6572885" cy="692150"/>
            <a:chOff x="1391" y="9154"/>
            <a:chExt cx="10351" cy="1090"/>
          </a:xfrm>
        </p:grpSpPr>
        <p:pic>
          <p:nvPicPr>
            <p:cNvPr id="10" name="图片 9"/>
            <p:cNvPicPr>
              <a:picLocks noChangeAspect="1"/>
            </p:cNvPicPr>
            <p:nvPr/>
          </p:nvPicPr>
          <p:blipFill>
            <a:blip r:embed="rId4"/>
            <a:srcRect b="44103"/>
            <a:stretch>
              <a:fillRect/>
            </a:stretch>
          </p:blipFill>
          <p:spPr>
            <a:xfrm>
              <a:off x="1391" y="9154"/>
              <a:ext cx="5655" cy="1090"/>
            </a:xfrm>
            <a:prstGeom prst="rect">
              <a:avLst/>
            </a:prstGeom>
          </p:spPr>
        </p:pic>
        <p:pic>
          <p:nvPicPr>
            <p:cNvPr id="11" name="图片 10"/>
            <p:cNvPicPr>
              <a:picLocks noChangeAspect="1"/>
            </p:cNvPicPr>
            <p:nvPr/>
          </p:nvPicPr>
          <p:blipFill>
            <a:blip r:embed="rId4"/>
            <a:srcRect l="13952" t="49949"/>
            <a:stretch>
              <a:fillRect/>
            </a:stretch>
          </p:blipFill>
          <p:spPr>
            <a:xfrm>
              <a:off x="6876" y="9190"/>
              <a:ext cx="4866" cy="976"/>
            </a:xfrm>
            <a:prstGeom prst="rect">
              <a:avLst/>
            </a:prstGeom>
          </p:spPr>
        </p:pic>
      </p:grpSp>
      <p:sp>
        <p:nvSpPr>
          <p:cNvPr id="13" name="矩形 12"/>
          <p:cNvSpPr/>
          <p:nvPr/>
        </p:nvSpPr>
        <p:spPr>
          <a:xfrm>
            <a:off x="530860" y="2167255"/>
            <a:ext cx="5161280" cy="3296285"/>
          </a:xfrm>
          <a:prstGeom prst="rect">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sp>
        <p:nvSpPr>
          <p:cNvPr id="15" name="文本框 14"/>
          <p:cNvSpPr txBox="1"/>
          <p:nvPr/>
        </p:nvSpPr>
        <p:spPr>
          <a:xfrm>
            <a:off x="3754120" y="4770755"/>
            <a:ext cx="1941195" cy="368300"/>
          </a:xfrm>
          <a:prstGeom prst="rect">
            <a:avLst/>
          </a:prstGeom>
          <a:noFill/>
        </p:spPr>
        <p:txBody>
          <a:bodyPr wrap="square" rtlCol="0">
            <a:spAutoFit/>
          </a:bodyPr>
          <a:p>
            <a:r>
              <a:rPr lang="en-US" altLang="zh-CN"/>
              <a:t>dynamical evolution</a:t>
            </a:r>
            <a:endParaRPr lang="en-US" altLang="zh-CN"/>
          </a:p>
        </p:txBody>
      </p:sp>
      <p:sp>
        <p:nvSpPr>
          <p:cNvPr id="16" name="文本框 15"/>
          <p:cNvSpPr txBox="1"/>
          <p:nvPr/>
        </p:nvSpPr>
        <p:spPr>
          <a:xfrm>
            <a:off x="4026535" y="6476365"/>
            <a:ext cx="1666240" cy="370205"/>
          </a:xfrm>
          <a:prstGeom prst="rect">
            <a:avLst/>
          </a:prstGeom>
          <a:noFill/>
        </p:spPr>
        <p:txBody>
          <a:bodyPr wrap="square" rtlCol="0">
            <a:noAutofit/>
          </a:bodyPr>
          <a:p>
            <a:r>
              <a:rPr lang="en-US" altLang="zh-CN"/>
              <a:t>particle evolution</a:t>
            </a:r>
            <a:endParaRPr lang="en-US" altLang="zh-CN"/>
          </a:p>
        </p:txBody>
      </p:sp>
      <p:sp>
        <p:nvSpPr>
          <p:cNvPr id="17" name="矩形 16"/>
          <p:cNvSpPr/>
          <p:nvPr/>
        </p:nvSpPr>
        <p:spPr>
          <a:xfrm>
            <a:off x="530860" y="5810885"/>
            <a:ext cx="6654165" cy="676910"/>
          </a:xfrm>
          <a:prstGeom prst="rect">
            <a:avLst/>
          </a:prstGeom>
        </p:spPr>
        <p:style>
          <a:lnRef idx="2">
            <a:schemeClr val="accent1"/>
          </a:lnRef>
          <a:fillRef idx="0">
            <a:srgbClr val="FFFFFF"/>
          </a:fillRef>
          <a:effectRef idx="0">
            <a:srgbClr val="FFFFFF"/>
          </a:effectRef>
          <a:fontRef idx="minor">
            <a:schemeClr val="tx1"/>
          </a:fontRef>
        </p:style>
        <p:txBody>
          <a:bodyPr rtlCol="0" anchor="ctr"/>
          <a:p>
            <a:pPr algn="ctr"/>
            <a:endParaRPr lang="zh-CN" altLang="en-US"/>
          </a:p>
        </p:txBody>
      </p:sp>
      <p:pic>
        <p:nvPicPr>
          <p:cNvPr id="18" name="图片 17"/>
          <p:cNvPicPr>
            <a:picLocks noChangeAspect="1"/>
          </p:cNvPicPr>
          <p:nvPr/>
        </p:nvPicPr>
        <p:blipFill>
          <a:blip r:embed="rId5"/>
          <a:stretch>
            <a:fillRect/>
          </a:stretch>
        </p:blipFill>
        <p:spPr>
          <a:xfrm>
            <a:off x="5779770" y="2131060"/>
            <a:ext cx="6412230" cy="3213100"/>
          </a:xfrm>
          <a:prstGeom prst="rect">
            <a:avLst/>
          </a:prstGeom>
        </p:spPr>
      </p:pic>
      <p:sp>
        <p:nvSpPr>
          <p:cNvPr id="20" name="文本框 19"/>
          <p:cNvSpPr txBox="1"/>
          <p:nvPr/>
        </p:nvSpPr>
        <p:spPr>
          <a:xfrm>
            <a:off x="7291070" y="5424170"/>
            <a:ext cx="5009515" cy="1198880"/>
          </a:xfrm>
          <a:prstGeom prst="rect">
            <a:avLst/>
          </a:prstGeom>
          <a:noFill/>
        </p:spPr>
        <p:txBody>
          <a:bodyPr wrap="square" rtlCol="0">
            <a:spAutoFit/>
          </a:bodyPr>
          <a:p>
            <a:r>
              <a:rPr lang="en-US" altLang="zh-CN"/>
              <a:t>SED can be reproduced with a hadronic component contributing at the highest energy.</a:t>
            </a:r>
            <a:endParaRPr lang="en-US" altLang="zh-CN"/>
          </a:p>
          <a:p>
            <a:r>
              <a:rPr lang="en-US" altLang="zh-CN"/>
              <a:t>At most ~5% of the spindown power is allowed to be converted to relativistic protons in the Crab Nebula</a:t>
            </a:r>
            <a:endParaRPr lang="en-US" altLang="zh-CN"/>
          </a:p>
        </p:txBody>
      </p:sp>
      <p:sp>
        <p:nvSpPr>
          <p:cNvPr id="21" name="文本框 20"/>
          <p:cNvSpPr txBox="1"/>
          <p:nvPr/>
        </p:nvSpPr>
        <p:spPr>
          <a:xfrm>
            <a:off x="8961755" y="1456690"/>
            <a:ext cx="3140710" cy="368300"/>
          </a:xfrm>
          <a:prstGeom prst="rect">
            <a:avLst/>
          </a:prstGeom>
          <a:noFill/>
        </p:spPr>
        <p:txBody>
          <a:bodyPr wrap="square" rtlCol="0">
            <a:spAutoFit/>
          </a:bodyPr>
          <a:p>
            <a:r>
              <a:rPr lang="en-US" altLang="zh-CN"/>
              <a:t>Liang et al. 2025, ApJ, 983, 170 </a:t>
            </a:r>
            <a:endParaRPr lang="en-US" altLang="zh-CN"/>
          </a:p>
        </p:txBody>
      </p:sp>
      <p:sp>
        <p:nvSpPr>
          <p:cNvPr id="22" name="文本框 21"/>
          <p:cNvSpPr txBox="1"/>
          <p:nvPr/>
        </p:nvSpPr>
        <p:spPr>
          <a:xfrm>
            <a:off x="1176020" y="263525"/>
            <a:ext cx="9286240" cy="583565"/>
          </a:xfrm>
          <a:prstGeom prst="rect">
            <a:avLst/>
          </a:prstGeom>
          <a:noFill/>
        </p:spPr>
        <p:txBody>
          <a:bodyPr wrap="square" rtlCol="0">
            <a:spAutoFit/>
          </a:bodyPr>
          <a:p>
            <a:pPr algn="l"/>
            <a:r>
              <a:rPr lang="en-US" altLang="zh-CN" sz="3200">
                <a:solidFill>
                  <a:schemeClr val="bg1"/>
                </a:solidFill>
                <a:latin typeface="Berlin Sans FB Demi" panose="020E0802020502020306" charset="0"/>
                <a:cs typeface="Berlin Sans FB Demi" panose="020E0802020502020306" charset="0"/>
              </a:rPr>
              <a:t>Modeling SED of </a:t>
            </a:r>
            <a:r>
              <a:rPr lang="en-US" sz="3200">
                <a:solidFill>
                  <a:schemeClr val="bg1"/>
                </a:solidFill>
                <a:latin typeface="Berlin Sans FB Demi" panose="020E0802020502020306" charset="0"/>
                <a:cs typeface="Berlin Sans FB Demi" panose="020E0802020502020306" charset="0"/>
              </a:rPr>
              <a:t>Crab Nebula with protons</a:t>
            </a:r>
            <a:endParaRPr lang="en-US" sz="3200">
              <a:solidFill>
                <a:schemeClr val="bg1"/>
              </a:solidFill>
              <a:latin typeface="Berlin Sans FB Demi" panose="020E0802020502020306" charset="0"/>
              <a:cs typeface="Berlin Sans FB Demi" panose="020E0802020502020306"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4290" y="2903855"/>
            <a:ext cx="4336415" cy="3985895"/>
          </a:xfrm>
          <a:prstGeom prst="rect">
            <a:avLst/>
          </a:prstGeom>
        </p:spPr>
      </p:pic>
      <p:pic>
        <p:nvPicPr>
          <p:cNvPr id="3" name="图片 2"/>
          <p:cNvPicPr>
            <a:picLocks noChangeAspect="1"/>
          </p:cNvPicPr>
          <p:nvPr/>
        </p:nvPicPr>
        <p:blipFill>
          <a:blip r:embed="rId2"/>
          <a:stretch>
            <a:fillRect/>
          </a:stretch>
        </p:blipFill>
        <p:spPr>
          <a:xfrm>
            <a:off x="4486275" y="1275080"/>
            <a:ext cx="7520305" cy="2595880"/>
          </a:xfrm>
          <a:prstGeom prst="rect">
            <a:avLst/>
          </a:prstGeom>
        </p:spPr>
      </p:pic>
      <p:pic>
        <p:nvPicPr>
          <p:cNvPr id="4" name="图片 3"/>
          <p:cNvPicPr>
            <a:picLocks noChangeAspect="1"/>
          </p:cNvPicPr>
          <p:nvPr/>
        </p:nvPicPr>
        <p:blipFill>
          <a:blip r:embed="rId3"/>
          <a:stretch>
            <a:fillRect/>
          </a:stretch>
        </p:blipFill>
        <p:spPr>
          <a:xfrm>
            <a:off x="535940" y="1135380"/>
            <a:ext cx="3800475" cy="733425"/>
          </a:xfrm>
          <a:prstGeom prst="rect">
            <a:avLst/>
          </a:prstGeom>
        </p:spPr>
      </p:pic>
      <p:pic>
        <p:nvPicPr>
          <p:cNvPr id="5" name="图片 4"/>
          <p:cNvPicPr>
            <a:picLocks noChangeAspect="1"/>
          </p:cNvPicPr>
          <p:nvPr/>
        </p:nvPicPr>
        <p:blipFill>
          <a:blip r:embed="rId4"/>
          <a:stretch>
            <a:fillRect/>
          </a:stretch>
        </p:blipFill>
        <p:spPr>
          <a:xfrm>
            <a:off x="610235" y="1983105"/>
            <a:ext cx="1600200" cy="781050"/>
          </a:xfrm>
          <a:prstGeom prst="rect">
            <a:avLst/>
          </a:prstGeom>
        </p:spPr>
      </p:pic>
      <p:sp>
        <p:nvSpPr>
          <p:cNvPr id="6" name="文本框 5"/>
          <p:cNvSpPr txBox="1"/>
          <p:nvPr/>
        </p:nvSpPr>
        <p:spPr>
          <a:xfrm>
            <a:off x="4996815" y="4338955"/>
            <a:ext cx="6919595" cy="1568450"/>
          </a:xfrm>
          <a:prstGeom prst="rect">
            <a:avLst/>
          </a:prstGeom>
          <a:noFill/>
        </p:spPr>
        <p:txBody>
          <a:bodyPr wrap="square" rtlCol="0">
            <a:spAutoFit/>
          </a:bodyPr>
          <a:p>
            <a:r>
              <a:rPr lang="en-US" altLang="zh-CN" sz="2400"/>
              <a:t>If each PWN can convert 5% pulsar’s spindown power to relativistic protons, young PWNe (before RS encountering) population may contribute a few % neutrino flux at 100 TeV and more at PeV depending on the spectral shape.</a:t>
            </a:r>
            <a:endParaRPr lang="en-US" altLang="zh-CN" sz="2400"/>
          </a:p>
        </p:txBody>
      </p:sp>
      <p:sp>
        <p:nvSpPr>
          <p:cNvPr id="7" name="文本框 6"/>
          <p:cNvSpPr txBox="1"/>
          <p:nvPr/>
        </p:nvSpPr>
        <p:spPr>
          <a:xfrm>
            <a:off x="2538095" y="2240280"/>
            <a:ext cx="1936750" cy="374015"/>
          </a:xfrm>
          <a:prstGeom prst="rect">
            <a:avLst/>
          </a:prstGeom>
          <a:noFill/>
        </p:spPr>
        <p:txBody>
          <a:bodyPr wrap="square" rtlCol="0">
            <a:noAutofit/>
          </a:bodyPr>
          <a:p>
            <a:r>
              <a:rPr lang="en-US" altLang="zh-CN"/>
              <a:t>birht rate: 0.015/yr</a:t>
            </a:r>
            <a:endParaRPr lang="en-US" altLang="zh-CN"/>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257300" y="285750"/>
            <a:ext cx="9139237" cy="583565"/>
          </a:xfrm>
          <a:prstGeom prst="rect">
            <a:avLst/>
          </a:prstGeom>
          <a:noFill/>
        </p:spPr>
        <p:txBody>
          <a:bodyPr wrap="square" rtlCol="0">
            <a:spAutoFit/>
          </a:bodyPr>
          <a:lstStyle/>
          <a:p>
            <a:r>
              <a:rPr lang="en-US" altLang="zh-CN" sz="3200" dirty="0">
                <a:solidFill>
                  <a:schemeClr val="bg2"/>
                </a:solidFill>
                <a:latin typeface="+mj-lt"/>
              </a:rPr>
              <a:t>Cygnus Star-forming region</a:t>
            </a:r>
            <a:endParaRPr lang="en-US" altLang="zh-CN" sz="3200" dirty="0">
              <a:solidFill>
                <a:schemeClr val="bg2"/>
              </a:solidFill>
              <a:latin typeface="+mj-lt"/>
            </a:endParaRPr>
          </a:p>
        </p:txBody>
      </p:sp>
      <p:pic>
        <p:nvPicPr>
          <p:cNvPr id="13" name="图片 12"/>
          <p:cNvPicPr>
            <a:picLocks noChangeAspect="1"/>
          </p:cNvPicPr>
          <p:nvPr/>
        </p:nvPicPr>
        <p:blipFill>
          <a:blip r:embed="rId1"/>
          <a:stretch>
            <a:fillRect/>
          </a:stretch>
        </p:blipFill>
        <p:spPr>
          <a:xfrm>
            <a:off x="7908556" y="2612108"/>
            <a:ext cx="4110300" cy="3060030"/>
          </a:xfrm>
          <a:prstGeom prst="rect">
            <a:avLst/>
          </a:prstGeom>
        </p:spPr>
      </p:pic>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50" y="2679246"/>
            <a:ext cx="7734760" cy="282164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mc:Choice xmlns:a14="http://schemas.microsoft.com/office/drawing/2010/main" Requires="a14">
          <p:sp>
            <p:nvSpPr>
              <p:cNvPr id="14" name="文本框 13"/>
              <p:cNvSpPr txBox="1"/>
              <p:nvPr/>
            </p:nvSpPr>
            <p:spPr>
              <a:xfrm>
                <a:off x="433617" y="1024526"/>
                <a:ext cx="8935851" cy="1569660"/>
              </a:xfrm>
              <a:prstGeom prst="rect">
                <a:avLst/>
              </a:prstGeom>
              <a:noFill/>
            </p:spPr>
            <p:txBody>
              <a:bodyPr wrap="square" rtlCol="0">
                <a:spAutoFit/>
              </a:bodyPr>
              <a:lstStyle/>
              <a:p>
                <a:r>
                  <a:rPr lang="en-US" altLang="zh-CN" sz="2400" dirty="0"/>
                  <a:t>Cygnus X: an intense star-forming region close to Earth (1.4-1.7 kpc)</a:t>
                </a:r>
                <a:endParaRPr lang="en-US" altLang="zh-CN" sz="2400" dirty="0"/>
              </a:p>
              <a:p>
                <a:r>
                  <a:rPr lang="en-US" altLang="zh-CN" sz="2400" dirty="0"/>
                  <a:t>	extension ~ 200 pc</a:t>
                </a:r>
                <a:endParaRPr lang="en-US" altLang="zh-CN" sz="2400" dirty="0"/>
              </a:p>
              <a:p>
                <a:r>
                  <a:rPr lang="en-US" altLang="zh-CN" sz="2400" dirty="0"/>
                  <a:t>	hundreds of O stars, thousands of B stars</a:t>
                </a:r>
                <a:endParaRPr lang="en-US" altLang="zh-CN" sz="2400" dirty="0"/>
              </a:p>
              <a:p>
                <a:r>
                  <a:rPr lang="en-US" altLang="zh-CN" sz="2400" dirty="0"/>
                  <a:t>	several x10</a:t>
                </a:r>
                <a:r>
                  <a:rPr lang="en-US" altLang="zh-CN" sz="2400" baseline="30000" dirty="0"/>
                  <a:t>6</a:t>
                </a:r>
                <a:r>
                  <a:rPr lang="en-US" altLang="zh-CN" sz="2400" dirty="0"/>
                  <a:t> M</a:t>
                </a:r>
                <a14:m>
                  <m:oMath xmlns:m="http://schemas.openxmlformats.org/officeDocument/2006/math">
                    <m:r>
                      <a:rPr lang="en-US" altLang="zh-CN" sz="2400" i="1" baseline="-25000" smtClean="0">
                        <a:latin typeface="Cambria Math" panose="02040503050406030204" pitchFamily="18" charset="0"/>
                        <a:ea typeface="Cambria Math" panose="02040503050406030204" pitchFamily="18" charset="0"/>
                      </a:rPr>
                      <m:t>⨀</m:t>
                    </m:r>
                  </m:oMath>
                </a14:m>
                <a:r>
                  <a:rPr lang="en-US" altLang="zh-CN" sz="2400" dirty="0"/>
                  <a:t> solar mass in gas</a:t>
                </a:r>
                <a:endParaRPr lang="zh-CN" altLang="en-US" sz="2400" dirty="0"/>
              </a:p>
            </p:txBody>
          </p:sp>
        </mc:Choice>
        <mc:Fallback>
          <p:sp>
            <p:nvSpPr>
              <p:cNvPr id="14" name="文本框 13"/>
              <p:cNvSpPr txBox="1">
                <a:spLocks noRot="1" noChangeAspect="1" noMove="1" noResize="1" noEditPoints="1" noAdjustHandles="1" noChangeArrowheads="1" noChangeShapeType="1" noTextEdit="1"/>
              </p:cNvSpPr>
              <p:nvPr/>
            </p:nvSpPr>
            <p:spPr>
              <a:xfrm>
                <a:off x="433617" y="1024526"/>
                <a:ext cx="8935851" cy="1569660"/>
              </a:xfrm>
              <a:prstGeom prst="rect">
                <a:avLst/>
              </a:prstGeom>
              <a:blipFill rotWithShape="1">
                <a:blip r:embed="rId3"/>
                <a:stretch>
                  <a:fillRect l="-6" t="-17" b="13"/>
                </a:stretch>
              </a:blipFill>
            </p:spPr>
            <p:txBody>
              <a:bodyPr/>
              <a:lstStyle/>
              <a:p>
                <a:r>
                  <a:rPr lang="zh-CN" altLang="en-US">
                    <a:noFill/>
                  </a:rPr>
                  <a:t> </a:t>
                </a:r>
              </a:p>
            </p:txBody>
          </p:sp>
        </mc:Fallback>
      </mc:AlternateContent>
      <p:sp>
        <p:nvSpPr>
          <p:cNvPr id="15" name="文本框 14"/>
          <p:cNvSpPr txBox="1"/>
          <p:nvPr/>
        </p:nvSpPr>
        <p:spPr>
          <a:xfrm>
            <a:off x="10401305" y="5648319"/>
            <a:ext cx="3019425" cy="369332"/>
          </a:xfrm>
          <a:prstGeom prst="rect">
            <a:avLst/>
          </a:prstGeom>
          <a:noFill/>
        </p:spPr>
        <p:txBody>
          <a:bodyPr wrap="square" rtlCol="0">
            <a:spAutoFit/>
          </a:bodyPr>
          <a:lstStyle/>
          <a:p>
            <a:r>
              <a:rPr lang="en-US" altLang="zh-CN" dirty="0"/>
              <a:t>Wright et al. 2015</a:t>
            </a:r>
            <a:endParaRPr lang="zh-CN" altLang="en-US" dirty="0"/>
          </a:p>
        </p:txBody>
      </p:sp>
      <p:sp>
        <p:nvSpPr>
          <p:cNvPr id="16" name="文本框 15"/>
          <p:cNvSpPr txBox="1"/>
          <p:nvPr/>
        </p:nvSpPr>
        <p:spPr>
          <a:xfrm>
            <a:off x="90484" y="5634038"/>
            <a:ext cx="3838575" cy="646331"/>
          </a:xfrm>
          <a:prstGeom prst="rect">
            <a:avLst/>
          </a:prstGeom>
          <a:noFill/>
        </p:spPr>
        <p:txBody>
          <a:bodyPr wrap="square" rtlCol="0">
            <a:spAutoFit/>
          </a:bodyPr>
          <a:lstStyle/>
          <a:p>
            <a:r>
              <a:rPr lang="en-US" altLang="zh-CN" dirty="0"/>
              <a:t>Credit</a:t>
            </a:r>
            <a:r>
              <a:rPr lang="zh-CN" altLang="en-US" dirty="0"/>
              <a:t>：</a:t>
            </a:r>
            <a:r>
              <a:rPr lang="en-US" altLang="zh-CN" b="0" i="0" dirty="0">
                <a:effectLst/>
              </a:rPr>
              <a:t>ESA/Herschel Space Observatory</a:t>
            </a:r>
            <a:endParaRPr lang="en-US" altLang="zh-CN" b="0" i="0" dirty="0">
              <a:effectLst/>
            </a:endParaRPr>
          </a:p>
          <a:p>
            <a:endParaRPr lang="zh-CN" alt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p:nvPr/>
        </p:nvPicPr>
        <p:blipFill>
          <a:blip r:embed="rId1"/>
          <a:stretch>
            <a:fillRect/>
          </a:stretch>
        </p:blipFill>
        <p:spPr>
          <a:xfrm>
            <a:off x="4124324" y="1157938"/>
            <a:ext cx="7188904" cy="2844523"/>
          </a:xfrm>
          <a:prstGeom prst="rect">
            <a:avLst/>
          </a:prstGeom>
          <a:ln>
            <a:noFill/>
          </a:ln>
        </p:spPr>
      </p:pic>
      <p:sp>
        <p:nvSpPr>
          <p:cNvPr id="7" name="文本框 6"/>
          <p:cNvSpPr txBox="1"/>
          <p:nvPr/>
        </p:nvSpPr>
        <p:spPr>
          <a:xfrm>
            <a:off x="9367838" y="3744390"/>
            <a:ext cx="3300412" cy="338554"/>
          </a:xfrm>
          <a:prstGeom prst="rect">
            <a:avLst/>
          </a:prstGeom>
          <a:noFill/>
        </p:spPr>
        <p:txBody>
          <a:bodyPr wrap="square" rtlCol="0">
            <a:spAutoFit/>
          </a:bodyPr>
          <a:lstStyle/>
          <a:p>
            <a:r>
              <a:rPr lang="en-US" altLang="zh-CN" sz="1600" dirty="0" err="1"/>
              <a:t>Asgamma</a:t>
            </a:r>
            <a:r>
              <a:rPr lang="en-US" altLang="zh-CN" sz="1600" dirty="0"/>
              <a:t> Collaboration 2021</a:t>
            </a:r>
            <a:endParaRPr lang="zh-CN" altLang="en-US" sz="1600" dirty="0"/>
          </a:p>
        </p:txBody>
      </p:sp>
      <p:pic>
        <p:nvPicPr>
          <p:cNvPr id="9" name="图片 8"/>
          <p:cNvPicPr>
            <a:picLocks noChangeAspect="1"/>
          </p:cNvPicPr>
          <p:nvPr/>
        </p:nvPicPr>
        <p:blipFill>
          <a:blip r:embed="rId2"/>
          <a:stretch>
            <a:fillRect/>
          </a:stretch>
        </p:blipFill>
        <p:spPr>
          <a:xfrm>
            <a:off x="442913" y="1237252"/>
            <a:ext cx="2649095" cy="2712330"/>
          </a:xfrm>
          <a:prstGeom prst="rect">
            <a:avLst/>
          </a:prstGeom>
        </p:spPr>
      </p:pic>
      <p:sp>
        <p:nvSpPr>
          <p:cNvPr id="10" name="文本框 9"/>
          <p:cNvSpPr txBox="1"/>
          <p:nvPr/>
        </p:nvSpPr>
        <p:spPr>
          <a:xfrm>
            <a:off x="654808" y="942481"/>
            <a:ext cx="3579053" cy="338554"/>
          </a:xfrm>
          <a:prstGeom prst="rect">
            <a:avLst/>
          </a:prstGeom>
          <a:noFill/>
        </p:spPr>
        <p:txBody>
          <a:bodyPr wrap="square" rtlCol="0">
            <a:spAutoFit/>
          </a:bodyPr>
          <a:lstStyle/>
          <a:p>
            <a:r>
              <a:rPr lang="en-US" altLang="zh-CN" sz="1600" dirty="0"/>
              <a:t>Fermi-LAT Collaboration 2011</a:t>
            </a:r>
            <a:endParaRPr lang="zh-CN" altLang="en-US" sz="1600" dirty="0"/>
          </a:p>
        </p:txBody>
      </p:sp>
      <p:pic>
        <p:nvPicPr>
          <p:cNvPr id="5" name="图片 4"/>
          <p:cNvPicPr>
            <a:picLocks noChangeAspect="1"/>
          </p:cNvPicPr>
          <p:nvPr/>
        </p:nvPicPr>
        <p:blipFill>
          <a:blip r:embed="rId3"/>
          <a:stretch>
            <a:fillRect/>
          </a:stretch>
        </p:blipFill>
        <p:spPr>
          <a:xfrm>
            <a:off x="3358709" y="4203828"/>
            <a:ext cx="3682599" cy="2654172"/>
          </a:xfrm>
          <a:prstGeom prst="rect">
            <a:avLst/>
          </a:prstGeom>
        </p:spPr>
      </p:pic>
      <p:pic>
        <p:nvPicPr>
          <p:cNvPr id="11" name="图片 10"/>
          <p:cNvPicPr>
            <a:picLocks noChangeAspect="1"/>
          </p:cNvPicPr>
          <p:nvPr/>
        </p:nvPicPr>
        <p:blipFill>
          <a:blip r:embed="rId4"/>
          <a:stretch>
            <a:fillRect/>
          </a:stretch>
        </p:blipFill>
        <p:spPr>
          <a:xfrm>
            <a:off x="785812" y="4004274"/>
            <a:ext cx="2343094" cy="2765734"/>
          </a:xfrm>
          <a:prstGeom prst="rect">
            <a:avLst/>
          </a:prstGeom>
        </p:spPr>
      </p:pic>
      <p:pic>
        <p:nvPicPr>
          <p:cNvPr id="13" name="图片 12"/>
          <p:cNvPicPr>
            <a:picLocks noChangeAspect="1"/>
          </p:cNvPicPr>
          <p:nvPr/>
        </p:nvPicPr>
        <p:blipFill>
          <a:blip r:embed="rId5"/>
          <a:stretch>
            <a:fillRect/>
          </a:stretch>
        </p:blipFill>
        <p:spPr>
          <a:xfrm>
            <a:off x="7041308" y="4296644"/>
            <a:ext cx="3027186" cy="2403530"/>
          </a:xfrm>
          <a:prstGeom prst="rect">
            <a:avLst/>
          </a:prstGeom>
        </p:spPr>
      </p:pic>
      <p:pic>
        <p:nvPicPr>
          <p:cNvPr id="15" name="图片 14"/>
          <p:cNvPicPr>
            <a:picLocks noChangeAspect="1"/>
          </p:cNvPicPr>
          <p:nvPr/>
        </p:nvPicPr>
        <p:blipFill>
          <a:blip r:embed="rId6"/>
          <a:stretch>
            <a:fillRect/>
          </a:stretch>
        </p:blipFill>
        <p:spPr>
          <a:xfrm>
            <a:off x="10177463" y="4415980"/>
            <a:ext cx="1893713" cy="1385963"/>
          </a:xfrm>
          <a:prstGeom prst="rect">
            <a:avLst/>
          </a:prstGeom>
        </p:spPr>
      </p:pic>
      <p:sp>
        <p:nvSpPr>
          <p:cNvPr id="16" name="文本框 15"/>
          <p:cNvSpPr txBox="1"/>
          <p:nvPr/>
        </p:nvSpPr>
        <p:spPr>
          <a:xfrm>
            <a:off x="10086971" y="6096000"/>
            <a:ext cx="2257425" cy="338554"/>
          </a:xfrm>
          <a:prstGeom prst="rect">
            <a:avLst/>
          </a:prstGeom>
          <a:noFill/>
        </p:spPr>
        <p:txBody>
          <a:bodyPr wrap="square" rtlCol="0">
            <a:spAutoFit/>
          </a:bodyPr>
          <a:lstStyle/>
          <a:p>
            <a:r>
              <a:rPr lang="en-US" altLang="zh-CN" sz="1600" dirty="0"/>
              <a:t>ARGO Collaboration 2014</a:t>
            </a:r>
            <a:endParaRPr lang="zh-CN" altLang="en-US" sz="1600" dirty="0"/>
          </a:p>
        </p:txBody>
      </p:sp>
      <p:sp>
        <p:nvSpPr>
          <p:cNvPr id="4" name="文本框 3"/>
          <p:cNvSpPr txBox="1"/>
          <p:nvPr/>
        </p:nvSpPr>
        <p:spPr>
          <a:xfrm>
            <a:off x="1257300" y="285750"/>
            <a:ext cx="9139237" cy="461665"/>
          </a:xfrm>
          <a:prstGeom prst="rect">
            <a:avLst/>
          </a:prstGeom>
          <a:noFill/>
        </p:spPr>
        <p:txBody>
          <a:bodyPr wrap="square" rtlCol="0">
            <a:spAutoFit/>
          </a:bodyPr>
          <a:lstStyle/>
          <a:p>
            <a:r>
              <a:rPr lang="en-US" altLang="zh-CN" sz="2400" dirty="0">
                <a:solidFill>
                  <a:schemeClr val="bg2"/>
                </a:solidFill>
                <a:latin typeface="+mj-lt"/>
              </a:rPr>
              <a:t>Previous Gamma-ray Observation of Cygnus Star-forming region</a:t>
            </a:r>
            <a:endParaRPr lang="zh-CN" altLang="en-US" sz="2400" dirty="0">
              <a:solidFill>
                <a:schemeClr val="bg2"/>
              </a:solidFill>
              <a:latin typeface="+mj-lt"/>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361820" y="1302886"/>
            <a:ext cx="2724386" cy="3033023"/>
          </a:xfrm>
          <a:prstGeom prst="rect">
            <a:avLst/>
          </a:prstGeom>
        </p:spPr>
      </p:pic>
      <p:sp>
        <p:nvSpPr>
          <p:cNvPr id="6" name="文本框 5"/>
          <p:cNvSpPr txBox="1"/>
          <p:nvPr/>
        </p:nvSpPr>
        <p:spPr>
          <a:xfrm>
            <a:off x="195252" y="4543424"/>
            <a:ext cx="2595563" cy="646331"/>
          </a:xfrm>
          <a:prstGeom prst="rect">
            <a:avLst/>
          </a:prstGeom>
          <a:noFill/>
        </p:spPr>
        <p:txBody>
          <a:bodyPr wrap="square" rtlCol="0">
            <a:spAutoFit/>
          </a:bodyPr>
          <a:lstStyle/>
          <a:p>
            <a:r>
              <a:rPr lang="en-US" altLang="zh-CN" dirty="0"/>
              <a:t>Binary system composed of PSR J2032+4127 &amp; Be Star</a:t>
            </a:r>
            <a:endParaRPr lang="zh-CN" altLang="en-US" dirty="0"/>
          </a:p>
        </p:txBody>
      </p:sp>
      <p:sp>
        <p:nvSpPr>
          <p:cNvPr id="9" name="文本框 8"/>
          <p:cNvSpPr txBox="1"/>
          <p:nvPr/>
        </p:nvSpPr>
        <p:spPr>
          <a:xfrm>
            <a:off x="1295389" y="903788"/>
            <a:ext cx="1204913" cy="369332"/>
          </a:xfrm>
          <a:prstGeom prst="rect">
            <a:avLst/>
          </a:prstGeom>
          <a:noFill/>
        </p:spPr>
        <p:txBody>
          <a:bodyPr wrap="square" rtlCol="0">
            <a:spAutoFit/>
          </a:bodyPr>
          <a:lstStyle/>
          <a:p>
            <a:r>
              <a:rPr lang="en-US" altLang="zh-CN" dirty="0"/>
              <a:t>SNR </a:t>
            </a:r>
            <a:r>
              <a:rPr lang="el-GR" altLang="zh-CN" dirty="0"/>
              <a:t>γ</a:t>
            </a:r>
            <a:r>
              <a:rPr lang="en-US" altLang="zh-CN" dirty="0" err="1"/>
              <a:t>Cygni</a:t>
            </a:r>
            <a:endParaRPr lang="zh-CN" altLang="en-US" dirty="0"/>
          </a:p>
        </p:txBody>
      </p:sp>
      <p:sp>
        <p:nvSpPr>
          <p:cNvPr id="10" name="文本框 9"/>
          <p:cNvSpPr txBox="1"/>
          <p:nvPr/>
        </p:nvSpPr>
        <p:spPr>
          <a:xfrm>
            <a:off x="1447788" y="4276719"/>
            <a:ext cx="595312" cy="369332"/>
          </a:xfrm>
          <a:prstGeom prst="rect">
            <a:avLst/>
          </a:prstGeom>
          <a:noFill/>
        </p:spPr>
        <p:txBody>
          <a:bodyPr wrap="square" rtlCol="0">
            <a:spAutoFit/>
          </a:bodyPr>
          <a:lstStyle/>
          <a:p>
            <a:r>
              <a:rPr lang="en-US" altLang="zh-CN" dirty="0"/>
              <a:t>80</a:t>
            </a:r>
            <a:endParaRPr lang="zh-CN" altLang="en-US" dirty="0"/>
          </a:p>
        </p:txBody>
      </p:sp>
      <p:sp>
        <p:nvSpPr>
          <p:cNvPr id="11" name="文本框 10"/>
          <p:cNvSpPr txBox="1"/>
          <p:nvPr/>
        </p:nvSpPr>
        <p:spPr>
          <a:xfrm>
            <a:off x="2457448" y="4271953"/>
            <a:ext cx="595312" cy="369332"/>
          </a:xfrm>
          <a:prstGeom prst="rect">
            <a:avLst/>
          </a:prstGeom>
          <a:noFill/>
        </p:spPr>
        <p:txBody>
          <a:bodyPr wrap="square" rtlCol="0">
            <a:spAutoFit/>
          </a:bodyPr>
          <a:lstStyle/>
          <a:p>
            <a:r>
              <a:rPr lang="en-US" altLang="zh-CN" dirty="0"/>
              <a:t>70</a:t>
            </a:r>
            <a:endParaRPr lang="zh-CN" altLang="en-US" dirty="0"/>
          </a:p>
        </p:txBody>
      </p:sp>
      <p:sp>
        <p:nvSpPr>
          <p:cNvPr id="12" name="文本框 11"/>
          <p:cNvSpPr txBox="1"/>
          <p:nvPr/>
        </p:nvSpPr>
        <p:spPr>
          <a:xfrm>
            <a:off x="419076" y="4281482"/>
            <a:ext cx="595312" cy="369332"/>
          </a:xfrm>
          <a:prstGeom prst="rect">
            <a:avLst/>
          </a:prstGeom>
          <a:noFill/>
        </p:spPr>
        <p:txBody>
          <a:bodyPr wrap="square" rtlCol="0">
            <a:spAutoFit/>
          </a:bodyPr>
          <a:lstStyle/>
          <a:p>
            <a:r>
              <a:rPr lang="en-US" altLang="zh-CN" dirty="0"/>
              <a:t>90</a:t>
            </a:r>
            <a:endParaRPr lang="zh-CN" altLang="en-US" dirty="0"/>
          </a:p>
        </p:txBody>
      </p:sp>
      <p:cxnSp>
        <p:nvCxnSpPr>
          <p:cNvPr id="14" name="直接箭头连接符 13"/>
          <p:cNvCxnSpPr/>
          <p:nvPr/>
        </p:nvCxnSpPr>
        <p:spPr>
          <a:xfrm>
            <a:off x="1843077" y="1302886"/>
            <a:ext cx="0" cy="1159325"/>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cxnSp>
        <p:nvCxnSpPr>
          <p:cNvPr id="16" name="直接箭头连接符 15"/>
          <p:cNvCxnSpPr/>
          <p:nvPr/>
        </p:nvCxnSpPr>
        <p:spPr>
          <a:xfrm flipV="1">
            <a:off x="1295389" y="2690811"/>
            <a:ext cx="333375" cy="1852613"/>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sp>
        <p:nvSpPr>
          <p:cNvPr id="19" name="文本框 18"/>
          <p:cNvSpPr txBox="1"/>
          <p:nvPr/>
        </p:nvSpPr>
        <p:spPr>
          <a:xfrm>
            <a:off x="3095611" y="1500181"/>
            <a:ext cx="1657355" cy="646331"/>
          </a:xfrm>
          <a:prstGeom prst="rect">
            <a:avLst/>
          </a:prstGeom>
          <a:noFill/>
        </p:spPr>
        <p:txBody>
          <a:bodyPr wrap="square" rtlCol="0">
            <a:spAutoFit/>
          </a:bodyPr>
          <a:lstStyle/>
          <a:p>
            <a:r>
              <a:rPr lang="en-US" altLang="zh-CN" dirty="0"/>
              <a:t>Dragonfly Nebula</a:t>
            </a:r>
            <a:endParaRPr lang="en-US" altLang="zh-CN" dirty="0"/>
          </a:p>
          <a:p>
            <a:r>
              <a:rPr lang="en-US" altLang="zh-CN" dirty="0"/>
              <a:t>&amp; Cygnus OB1</a:t>
            </a:r>
            <a:endParaRPr lang="zh-CN" altLang="en-US" dirty="0"/>
          </a:p>
        </p:txBody>
      </p:sp>
      <p:cxnSp>
        <p:nvCxnSpPr>
          <p:cNvPr id="20" name="直接箭头连接符 19"/>
          <p:cNvCxnSpPr/>
          <p:nvPr/>
        </p:nvCxnSpPr>
        <p:spPr>
          <a:xfrm flipH="1">
            <a:off x="2181216" y="2143122"/>
            <a:ext cx="1243012" cy="625917"/>
          </a:xfrm>
          <a:prstGeom prst="straightConnector1">
            <a:avLst/>
          </a:prstGeom>
          <a:ln>
            <a:tailEnd type="triangle"/>
          </a:ln>
        </p:spPr>
        <p:style>
          <a:lnRef idx="2">
            <a:schemeClr val="accent6"/>
          </a:lnRef>
          <a:fillRef idx="0">
            <a:schemeClr val="accent6"/>
          </a:fillRef>
          <a:effectRef idx="1">
            <a:schemeClr val="accent6"/>
          </a:effectRef>
          <a:fontRef idx="minor">
            <a:schemeClr val="tx1"/>
          </a:fontRef>
        </p:style>
      </p:cxnSp>
      <p:pic>
        <p:nvPicPr>
          <p:cNvPr id="22" name="图片 21"/>
          <p:cNvPicPr>
            <a:picLocks noChangeAspect="1"/>
          </p:cNvPicPr>
          <p:nvPr/>
        </p:nvPicPr>
        <p:blipFill>
          <a:blip r:embed="rId2"/>
          <a:stretch>
            <a:fillRect/>
          </a:stretch>
        </p:blipFill>
        <p:spPr>
          <a:xfrm>
            <a:off x="4738917" y="-8016"/>
            <a:ext cx="7454329" cy="6761241"/>
          </a:xfrm>
          <a:prstGeom prst="rect">
            <a:avLst/>
          </a:prstGeom>
        </p:spPr>
      </p:pic>
      <p:pic>
        <p:nvPicPr>
          <p:cNvPr id="28" name="图片 27"/>
          <p:cNvPicPr>
            <a:picLocks noChangeAspect="1"/>
          </p:cNvPicPr>
          <p:nvPr/>
        </p:nvPicPr>
        <p:blipFill>
          <a:blip r:embed="rId3"/>
          <a:stretch>
            <a:fillRect/>
          </a:stretch>
        </p:blipFill>
        <p:spPr>
          <a:xfrm>
            <a:off x="306876" y="4697202"/>
            <a:ext cx="11756313" cy="2079758"/>
          </a:xfrm>
          <a:prstGeom prst="rect">
            <a:avLst/>
          </a:prstGeom>
        </p:spPr>
      </p:pic>
      <p:sp>
        <p:nvSpPr>
          <p:cNvPr id="29" name="文本框 28"/>
          <p:cNvSpPr txBox="1"/>
          <p:nvPr/>
        </p:nvSpPr>
        <p:spPr>
          <a:xfrm>
            <a:off x="3095852" y="3758276"/>
            <a:ext cx="2371725" cy="523220"/>
          </a:xfrm>
          <a:prstGeom prst="rect">
            <a:avLst/>
          </a:prstGeom>
          <a:noFill/>
        </p:spPr>
        <p:txBody>
          <a:bodyPr wrap="square" rtlCol="0">
            <a:spAutoFit/>
          </a:bodyPr>
          <a:lstStyle/>
          <a:p>
            <a:r>
              <a:rPr lang="en-US" altLang="zh-CN" sz="1400" dirty="0"/>
              <a:t>LHAASO Collaboration </a:t>
            </a:r>
            <a:endParaRPr lang="en-US" altLang="zh-CN" sz="1400" dirty="0"/>
          </a:p>
          <a:p>
            <a:r>
              <a:rPr lang="en-US" altLang="zh-CN" sz="1400" dirty="0"/>
              <a:t>2023</a:t>
            </a:r>
            <a:endParaRPr lang="zh-CN" altLang="en-US" sz="1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pic>
        <p:nvPicPr>
          <p:cNvPr id="5" name="图片 4"/>
          <p:cNvPicPr>
            <a:picLocks noChangeAspect="1"/>
          </p:cNvPicPr>
          <p:nvPr/>
        </p:nvPicPr>
        <p:blipFill>
          <a:blip r:embed="rId1"/>
          <a:stretch>
            <a:fillRect/>
          </a:stretch>
        </p:blipFill>
        <p:spPr>
          <a:xfrm>
            <a:off x="173800" y="1090382"/>
            <a:ext cx="5764759" cy="5547891"/>
          </a:xfrm>
          <a:prstGeom prst="rect">
            <a:avLst/>
          </a:prstGeom>
        </p:spPr>
      </p:pic>
      <p:sp>
        <p:nvSpPr>
          <p:cNvPr id="10" name="文本框 9"/>
          <p:cNvSpPr txBox="1"/>
          <p:nvPr/>
        </p:nvSpPr>
        <p:spPr>
          <a:xfrm>
            <a:off x="6087712" y="2298673"/>
            <a:ext cx="5624509" cy="707886"/>
          </a:xfrm>
          <a:prstGeom prst="rect">
            <a:avLst/>
          </a:prstGeom>
          <a:noFill/>
        </p:spPr>
        <p:txBody>
          <a:bodyPr wrap="square" rtlCol="0">
            <a:spAutoFit/>
          </a:bodyPr>
          <a:lstStyle/>
          <a:p>
            <a:r>
              <a:rPr lang="en-US" altLang="zh-CN" sz="2000" dirty="0">
                <a:solidFill>
                  <a:srgbClr val="FF0000"/>
                </a:solidFill>
              </a:rPr>
              <a:t>7</a:t>
            </a:r>
            <a:r>
              <a:rPr lang="en-US" altLang="zh-CN" sz="2000" dirty="0"/>
              <a:t>/66 from central 0.5 deg region </a:t>
            </a:r>
            <a:r>
              <a:rPr lang="en-US" altLang="zh-CN" sz="2000" dirty="0" err="1">
                <a:solidFill>
                  <a:srgbClr val="0070C0"/>
                </a:solidFill>
              </a:rPr>
              <a:t>v.s</a:t>
            </a:r>
            <a:r>
              <a:rPr lang="en-US" altLang="zh-CN" sz="2000" dirty="0">
                <a:solidFill>
                  <a:srgbClr val="0070C0"/>
                </a:solidFill>
              </a:rPr>
              <a:t>.</a:t>
            </a:r>
            <a:r>
              <a:rPr lang="en-US" altLang="zh-CN" sz="2000" dirty="0"/>
              <a:t> 66*(0.5/6)</a:t>
            </a:r>
            <a:r>
              <a:rPr lang="en-US" altLang="zh-CN" sz="2000" baseline="30000" dirty="0"/>
              <a:t>2</a:t>
            </a:r>
            <a:r>
              <a:rPr lang="en-US" altLang="zh-CN" sz="2000" dirty="0"/>
              <a:t>≈</a:t>
            </a:r>
            <a:r>
              <a:rPr lang="en-US" altLang="zh-CN" sz="2000" dirty="0">
                <a:solidFill>
                  <a:srgbClr val="FF0000"/>
                </a:solidFill>
              </a:rPr>
              <a:t>0.5</a:t>
            </a:r>
            <a:endParaRPr lang="en-US" altLang="zh-CN" sz="2000" dirty="0">
              <a:solidFill>
                <a:srgbClr val="FF0000"/>
              </a:solidFill>
            </a:endParaRPr>
          </a:p>
          <a:p>
            <a:r>
              <a:rPr lang="en-US" altLang="zh-CN" sz="2000" dirty="0">
                <a:solidFill>
                  <a:srgbClr val="FF0000"/>
                </a:solidFill>
              </a:rPr>
              <a:t>2/8 </a:t>
            </a:r>
            <a:r>
              <a:rPr lang="en-US" altLang="zh-CN" sz="2000" dirty="0" err="1"/>
              <a:t>PeV</a:t>
            </a:r>
            <a:r>
              <a:rPr lang="en-US" altLang="zh-CN" sz="2000" dirty="0"/>
              <a:t> event from central 0.5 deg region</a:t>
            </a:r>
            <a:endParaRPr lang="zh-CN" altLang="en-US" sz="2000" dirty="0"/>
          </a:p>
        </p:txBody>
      </p:sp>
      <p:sp>
        <p:nvSpPr>
          <p:cNvPr id="12" name="文本框 11"/>
          <p:cNvSpPr txBox="1"/>
          <p:nvPr/>
        </p:nvSpPr>
        <p:spPr>
          <a:xfrm>
            <a:off x="6096000" y="1399955"/>
            <a:ext cx="6229350" cy="707886"/>
          </a:xfrm>
          <a:prstGeom prst="rect">
            <a:avLst/>
          </a:prstGeom>
          <a:noFill/>
        </p:spPr>
        <p:txBody>
          <a:bodyPr wrap="square">
            <a:spAutoFit/>
          </a:bodyPr>
          <a:lstStyle/>
          <a:p>
            <a:r>
              <a:rPr lang="en-US" altLang="zh-CN" sz="2000" dirty="0"/>
              <a:t>66 photon-like events within a radius of 6 degree with an estimated background of 9.5</a:t>
            </a:r>
            <a:endParaRPr lang="zh-CN" altLang="en-US" sz="2000" dirty="0"/>
          </a:p>
        </p:txBody>
      </p:sp>
      <p:sp>
        <p:nvSpPr>
          <p:cNvPr id="13" name="文本框 12"/>
          <p:cNvSpPr txBox="1"/>
          <p:nvPr/>
        </p:nvSpPr>
        <p:spPr>
          <a:xfrm>
            <a:off x="6096000" y="3228945"/>
            <a:ext cx="3740456" cy="400110"/>
          </a:xfrm>
          <a:prstGeom prst="rect">
            <a:avLst/>
          </a:prstGeom>
          <a:noFill/>
        </p:spPr>
        <p:txBody>
          <a:bodyPr wrap="square" rtlCol="0">
            <a:spAutoFit/>
          </a:bodyPr>
          <a:lstStyle/>
          <a:p>
            <a:r>
              <a:rPr lang="en-US" altLang="zh-CN" sz="2000" dirty="0" err="1">
                <a:solidFill>
                  <a:srgbClr val="FF0000"/>
                </a:solidFill>
              </a:rPr>
              <a:t>Overdensity</a:t>
            </a:r>
            <a:r>
              <a:rPr lang="en-US" altLang="zh-CN" sz="2000" dirty="0">
                <a:solidFill>
                  <a:srgbClr val="FF0000"/>
                </a:solidFill>
              </a:rPr>
              <a:t> at the </a:t>
            </a:r>
            <a:r>
              <a:rPr lang="en-US" altLang="zh-CN" sz="2000" dirty="0" err="1">
                <a:solidFill>
                  <a:srgbClr val="FF0000"/>
                </a:solidFill>
              </a:rPr>
              <a:t>centre</a:t>
            </a:r>
            <a:r>
              <a:rPr lang="en-US" altLang="zh-CN" sz="2000" dirty="0">
                <a:solidFill>
                  <a:srgbClr val="FF0000"/>
                </a:solidFill>
              </a:rPr>
              <a:t> – injection!</a:t>
            </a:r>
            <a:endParaRPr lang="zh-CN" altLang="en-US" sz="2000" dirty="0">
              <a:solidFill>
                <a:srgbClr val="FF0000"/>
              </a:solidFill>
            </a:endParaRPr>
          </a:p>
        </p:txBody>
      </p:sp>
      <p:pic>
        <p:nvPicPr>
          <p:cNvPr id="21" name="图片 20"/>
          <p:cNvPicPr>
            <a:picLocks noChangeAspect="1"/>
          </p:cNvPicPr>
          <p:nvPr/>
        </p:nvPicPr>
        <p:blipFill>
          <a:blip r:embed="rId2"/>
          <a:stretch>
            <a:fillRect/>
          </a:stretch>
        </p:blipFill>
        <p:spPr>
          <a:xfrm>
            <a:off x="6029059" y="3864327"/>
            <a:ext cx="5532599" cy="234716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stretch>
            <a:fillRect/>
          </a:stretch>
        </p:blipFill>
        <p:spPr>
          <a:xfrm>
            <a:off x="624472" y="1184155"/>
            <a:ext cx="4063333" cy="4083300"/>
          </a:xfrm>
          <a:prstGeom prst="rect">
            <a:avLst/>
          </a:prstGeom>
        </p:spPr>
      </p:pic>
      <p:sp>
        <p:nvSpPr>
          <p:cNvPr id="16" name="文本框 15"/>
          <p:cNvSpPr txBox="1"/>
          <p:nvPr/>
        </p:nvSpPr>
        <p:spPr>
          <a:xfrm>
            <a:off x="1077238" y="5338413"/>
            <a:ext cx="3831664" cy="646331"/>
          </a:xfrm>
          <a:prstGeom prst="rect">
            <a:avLst/>
          </a:prstGeom>
          <a:noFill/>
        </p:spPr>
        <p:txBody>
          <a:bodyPr wrap="square" rtlCol="0">
            <a:spAutoFit/>
          </a:bodyPr>
          <a:lstStyle/>
          <a:p>
            <a:r>
              <a:rPr lang="en-US" altLang="zh-CN" dirty="0"/>
              <a:t>Spectrum goes up to 2.5 </a:t>
            </a:r>
            <a:r>
              <a:rPr lang="en-US" altLang="zh-CN" dirty="0" err="1"/>
              <a:t>PeV</a:t>
            </a:r>
            <a:r>
              <a:rPr lang="en-US" altLang="zh-CN" dirty="0"/>
              <a:t>, without significant softening or cutoff feature</a:t>
            </a:r>
            <a:endParaRPr lang="zh-CN" altLang="en-US" dirty="0"/>
          </a:p>
        </p:txBody>
      </p:sp>
      <p:sp>
        <p:nvSpPr>
          <p:cNvPr id="17" name="文本框 16"/>
          <p:cNvSpPr txBox="1"/>
          <p:nvPr/>
        </p:nvSpPr>
        <p:spPr>
          <a:xfrm>
            <a:off x="5726873" y="5436296"/>
            <a:ext cx="2580362" cy="461665"/>
          </a:xfrm>
          <a:prstGeom prst="rect">
            <a:avLst/>
          </a:prstGeom>
          <a:noFill/>
        </p:spPr>
        <p:txBody>
          <a:bodyPr wrap="square" rtlCol="0">
            <a:spAutoFit/>
          </a:bodyPr>
          <a:lstStyle/>
          <a:p>
            <a:r>
              <a:rPr lang="en-US" altLang="zh-CN" sz="2400" dirty="0"/>
              <a:t>Favor hadronic origin</a:t>
            </a:r>
            <a:endParaRPr lang="zh-CN" altLang="en-US" sz="2400" dirty="0"/>
          </a:p>
        </p:txBody>
      </p:sp>
      <p:pic>
        <p:nvPicPr>
          <p:cNvPr id="19" name="图片 18"/>
          <p:cNvPicPr>
            <a:picLocks noChangeAspect="1"/>
          </p:cNvPicPr>
          <p:nvPr/>
        </p:nvPicPr>
        <p:blipFill>
          <a:blip r:embed="rId2"/>
          <a:stretch>
            <a:fillRect/>
          </a:stretch>
        </p:blipFill>
        <p:spPr>
          <a:xfrm>
            <a:off x="5034161" y="1234259"/>
            <a:ext cx="6270577" cy="3441170"/>
          </a:xfrm>
          <a:prstGeom prst="rect">
            <a:avLst/>
          </a:prstGeom>
        </p:spPr>
      </p:pic>
      <p:sp>
        <p:nvSpPr>
          <p:cNvPr id="4" name="文本框 3"/>
          <p:cNvSpPr txBox="1"/>
          <p:nvPr/>
        </p:nvSpPr>
        <p:spPr>
          <a:xfrm>
            <a:off x="5726873" y="4584526"/>
            <a:ext cx="6270576" cy="646331"/>
          </a:xfrm>
          <a:prstGeom prst="rect">
            <a:avLst/>
          </a:prstGeom>
          <a:noFill/>
        </p:spPr>
        <p:txBody>
          <a:bodyPr wrap="square" rtlCol="0">
            <a:spAutoFit/>
          </a:bodyPr>
          <a:lstStyle/>
          <a:p>
            <a:r>
              <a:rPr lang="en-US" altLang="zh-CN" dirty="0"/>
              <a:t>Energy-independent size</a:t>
            </a:r>
            <a:endParaRPr lang="en-US" altLang="zh-CN" dirty="0"/>
          </a:p>
          <a:p>
            <a:r>
              <a:rPr lang="en-US" altLang="zh-CN" dirty="0"/>
              <a:t>Leptonic scenario: r~(</a:t>
            </a:r>
            <a:r>
              <a:rPr lang="en-US" altLang="zh-CN" dirty="0" err="1"/>
              <a:t>Dt</a:t>
            </a:r>
            <a:r>
              <a:rPr lang="en-US" altLang="zh-CN" baseline="-25000" dirty="0" err="1"/>
              <a:t>c</a:t>
            </a:r>
            <a:r>
              <a:rPr lang="en-US" altLang="zh-CN" dirty="0"/>
              <a:t>)</a:t>
            </a:r>
            <a:r>
              <a:rPr lang="en-US" altLang="zh-CN" baseline="30000" dirty="0"/>
              <a:t>1/2</a:t>
            </a:r>
            <a:r>
              <a:rPr lang="en-US" altLang="zh-CN" dirty="0"/>
              <a:t>~ decrease with E increase</a:t>
            </a:r>
            <a:endParaRPr lang="zh-CN" altLang="en-US" dirty="0"/>
          </a:p>
        </p:txBody>
      </p:sp>
      <p:pic>
        <p:nvPicPr>
          <p:cNvPr id="15" name="图片 14"/>
          <p:cNvPicPr>
            <a:picLocks noChangeAspect="1"/>
          </p:cNvPicPr>
          <p:nvPr/>
        </p:nvPicPr>
        <p:blipFill>
          <a:blip r:embed="rId3"/>
          <a:stretch>
            <a:fillRect/>
          </a:stretch>
        </p:blipFill>
        <p:spPr>
          <a:xfrm>
            <a:off x="902752" y="6341441"/>
            <a:ext cx="5033446" cy="251482"/>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stretch>
            <a:fillRect/>
          </a:stretch>
        </p:blipFill>
        <p:spPr>
          <a:xfrm>
            <a:off x="590550" y="2356796"/>
            <a:ext cx="6766122" cy="3909501"/>
          </a:xfrm>
          <a:prstGeom prst="rect">
            <a:avLst/>
          </a:prstGeom>
        </p:spPr>
      </p:pic>
      <p:sp>
        <p:nvSpPr>
          <p:cNvPr id="8" name="文本框 7"/>
          <p:cNvSpPr txBox="1"/>
          <p:nvPr/>
        </p:nvSpPr>
        <p:spPr>
          <a:xfrm>
            <a:off x="561976" y="1023215"/>
            <a:ext cx="5176837" cy="1323439"/>
          </a:xfrm>
          <a:prstGeom prst="rect">
            <a:avLst/>
          </a:prstGeom>
          <a:noFill/>
        </p:spPr>
        <p:txBody>
          <a:bodyPr wrap="square" rtlCol="0">
            <a:spAutoFit/>
          </a:bodyPr>
          <a:lstStyle/>
          <a:p>
            <a:r>
              <a:rPr lang="en-US" altLang="zh-CN" sz="2000" dirty="0"/>
              <a:t>Spectra of different components</a:t>
            </a:r>
            <a:endParaRPr lang="en-US" altLang="zh-CN" sz="2000" dirty="0"/>
          </a:p>
          <a:p>
            <a:r>
              <a:rPr lang="en-US" altLang="zh-CN" sz="2000" dirty="0"/>
              <a:t>Radial surface brightness profile</a:t>
            </a:r>
            <a:endParaRPr lang="en-US" altLang="zh-CN" sz="2000" dirty="0"/>
          </a:p>
          <a:p>
            <a:r>
              <a:rPr lang="en-US" altLang="zh-CN" sz="2000" dirty="0"/>
              <a:t>Cygnus Cocoon measured by Fermi-LAT</a:t>
            </a:r>
            <a:endParaRPr lang="en-US" altLang="zh-CN" sz="2000" dirty="0"/>
          </a:p>
          <a:p>
            <a:r>
              <a:rPr lang="en-US" altLang="zh-CN" sz="2000" dirty="0"/>
              <a:t>Gas distribution</a:t>
            </a:r>
            <a:endParaRPr lang="zh-CN" altLang="en-US" sz="2000" dirty="0"/>
          </a:p>
        </p:txBody>
      </p:sp>
      <p:pic>
        <p:nvPicPr>
          <p:cNvPr id="11" name="图片 10"/>
          <p:cNvPicPr>
            <a:picLocks noChangeAspect="1"/>
          </p:cNvPicPr>
          <p:nvPr/>
        </p:nvPicPr>
        <p:blipFill>
          <a:blip r:embed="rId2"/>
          <a:stretch>
            <a:fillRect/>
          </a:stretch>
        </p:blipFill>
        <p:spPr>
          <a:xfrm>
            <a:off x="7509234" y="1027154"/>
            <a:ext cx="4682766" cy="3927030"/>
          </a:xfrm>
          <a:prstGeom prst="rect">
            <a:avLst/>
          </a:prstGeom>
        </p:spPr>
      </p:pic>
      <p:cxnSp>
        <p:nvCxnSpPr>
          <p:cNvPr id="13" name="直接箭头连接符 12"/>
          <p:cNvCxnSpPr/>
          <p:nvPr/>
        </p:nvCxnSpPr>
        <p:spPr>
          <a:xfrm flipH="1">
            <a:off x="3905250" y="1838325"/>
            <a:ext cx="3914775" cy="211931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15" name="直接箭头连接符 14"/>
          <p:cNvCxnSpPr/>
          <p:nvPr/>
        </p:nvCxnSpPr>
        <p:spPr>
          <a:xfrm flipH="1">
            <a:off x="5524500" y="4382987"/>
            <a:ext cx="2986088" cy="461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17" name="图片 16"/>
          <p:cNvPicPr>
            <a:picLocks noChangeAspect="1"/>
          </p:cNvPicPr>
          <p:nvPr/>
        </p:nvPicPr>
        <p:blipFill>
          <a:blip r:embed="rId3"/>
          <a:stretch>
            <a:fillRect/>
          </a:stretch>
        </p:blipFill>
        <p:spPr>
          <a:xfrm>
            <a:off x="8324531" y="4963714"/>
            <a:ext cx="3687404" cy="1761425"/>
          </a:xfrm>
          <a:prstGeom prst="rect">
            <a:avLst/>
          </a:prstGeom>
        </p:spPr>
      </p:pic>
      <p:pic>
        <p:nvPicPr>
          <p:cNvPr id="18" name="图片 17"/>
          <p:cNvPicPr>
            <a:picLocks noChangeAspect="1"/>
          </p:cNvPicPr>
          <p:nvPr/>
        </p:nvPicPr>
        <p:blipFill>
          <a:blip r:embed="rId4"/>
          <a:stretch>
            <a:fillRect/>
          </a:stretch>
        </p:blipFill>
        <p:spPr>
          <a:xfrm>
            <a:off x="57150" y="5030162"/>
            <a:ext cx="1686063" cy="1726310"/>
          </a:xfrm>
          <a:prstGeom prst="rect">
            <a:avLst/>
          </a:prstGeom>
        </p:spPr>
      </p:pic>
      <p:cxnSp>
        <p:nvCxnSpPr>
          <p:cNvPr id="20" name="直接箭头连接符 19"/>
          <p:cNvCxnSpPr/>
          <p:nvPr/>
        </p:nvCxnSpPr>
        <p:spPr>
          <a:xfrm flipV="1">
            <a:off x="1800225" y="5267325"/>
            <a:ext cx="533400" cy="223838"/>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pic>
        <p:nvPicPr>
          <p:cNvPr id="24" name="图片 23"/>
          <p:cNvPicPr>
            <a:picLocks noChangeAspect="1"/>
          </p:cNvPicPr>
          <p:nvPr/>
        </p:nvPicPr>
        <p:blipFill>
          <a:blip r:embed="rId5"/>
          <a:stretch>
            <a:fillRect/>
          </a:stretch>
        </p:blipFill>
        <p:spPr>
          <a:xfrm>
            <a:off x="2046536" y="5922698"/>
            <a:ext cx="3786188" cy="485535"/>
          </a:xfrm>
          <a:prstGeom prst="rect">
            <a:avLst/>
          </a:prstGeom>
        </p:spPr>
      </p:pic>
      <p:pic>
        <p:nvPicPr>
          <p:cNvPr id="26" name="图片 25"/>
          <p:cNvPicPr>
            <a:picLocks noChangeAspect="1"/>
          </p:cNvPicPr>
          <p:nvPr/>
        </p:nvPicPr>
        <p:blipFill>
          <a:blip r:embed="rId6"/>
          <a:stretch>
            <a:fillRect/>
          </a:stretch>
        </p:blipFill>
        <p:spPr>
          <a:xfrm>
            <a:off x="2027486" y="6345009"/>
            <a:ext cx="4823014" cy="439759"/>
          </a:xfrm>
          <a:prstGeom prst="rect">
            <a:avLst/>
          </a:prstGeom>
        </p:spPr>
      </p:pic>
      <p:sp>
        <p:nvSpPr>
          <p:cNvPr id="27" name="文本框 26"/>
          <p:cNvSpPr txBox="1"/>
          <p:nvPr/>
        </p:nvSpPr>
        <p:spPr>
          <a:xfrm>
            <a:off x="10553698" y="5095872"/>
            <a:ext cx="1366842" cy="369332"/>
          </a:xfrm>
          <a:prstGeom prst="rect">
            <a:avLst/>
          </a:prstGeom>
          <a:noFill/>
        </p:spPr>
        <p:txBody>
          <a:bodyPr wrap="square" rtlCol="0">
            <a:spAutoFit/>
          </a:bodyPr>
          <a:lstStyle/>
          <a:p>
            <a:r>
              <a:rPr lang="en-US" altLang="zh-CN" dirty="0"/>
              <a:t>2D projection</a:t>
            </a:r>
            <a:endParaRPr lang="zh-CN" altLang="en-US" dirty="0"/>
          </a:p>
        </p:txBody>
      </p:sp>
      <p:sp>
        <p:nvSpPr>
          <p:cNvPr id="28" name="文本框 27"/>
          <p:cNvSpPr txBox="1"/>
          <p:nvPr/>
        </p:nvSpPr>
        <p:spPr>
          <a:xfrm>
            <a:off x="8577257" y="5095869"/>
            <a:ext cx="1909764" cy="369332"/>
          </a:xfrm>
          <a:prstGeom prst="rect">
            <a:avLst/>
          </a:prstGeom>
          <a:noFill/>
        </p:spPr>
        <p:txBody>
          <a:bodyPr wrap="square" rtlCol="0">
            <a:spAutoFit/>
          </a:bodyPr>
          <a:lstStyle/>
          <a:p>
            <a:r>
              <a:rPr lang="en-US" altLang="zh-CN" dirty="0"/>
              <a:t>Radial distribution</a:t>
            </a:r>
            <a:endParaRPr lang="zh-CN" altLang="en-US" dirty="0"/>
          </a:p>
        </p:txBody>
      </p:sp>
      <p:sp>
        <p:nvSpPr>
          <p:cNvPr id="29" name="文本框 28"/>
          <p:cNvSpPr txBox="1"/>
          <p:nvPr/>
        </p:nvSpPr>
        <p:spPr>
          <a:xfrm>
            <a:off x="1340285" y="230212"/>
            <a:ext cx="3958225" cy="523220"/>
          </a:xfrm>
          <a:prstGeom prst="rect">
            <a:avLst/>
          </a:prstGeom>
          <a:noFill/>
        </p:spPr>
        <p:txBody>
          <a:bodyPr wrap="square" rtlCol="0">
            <a:spAutoFit/>
          </a:bodyPr>
          <a:lstStyle/>
          <a:p>
            <a:r>
              <a:rPr lang="en-US" altLang="zh-CN" sz="2800" dirty="0">
                <a:solidFill>
                  <a:schemeClr val="bg1"/>
                </a:solidFill>
                <a:latin typeface="+mj-lt"/>
              </a:rPr>
              <a:t>Physical Picture</a:t>
            </a:r>
            <a:endParaRPr lang="en-US" altLang="zh-CN" sz="2800" dirty="0">
              <a:solidFill>
                <a:schemeClr val="bg1"/>
              </a:solidFill>
              <a:latin typeface="+mj-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stretch>
            <a:fillRect/>
          </a:stretch>
        </p:blipFill>
        <p:spPr>
          <a:xfrm>
            <a:off x="0" y="0"/>
            <a:ext cx="7705804" cy="4595949"/>
          </a:xfrm>
          <a:prstGeom prst="rect">
            <a:avLst/>
          </a:prstGeom>
        </p:spPr>
      </p:pic>
      <p:pic>
        <p:nvPicPr>
          <p:cNvPr id="7" name="图片 6"/>
          <p:cNvPicPr>
            <a:picLocks noChangeAspect="1"/>
          </p:cNvPicPr>
          <p:nvPr/>
        </p:nvPicPr>
        <p:blipFill>
          <a:blip r:embed="rId2"/>
          <a:stretch>
            <a:fillRect/>
          </a:stretch>
        </p:blipFill>
        <p:spPr>
          <a:xfrm>
            <a:off x="7899858" y="1468740"/>
            <a:ext cx="4107536" cy="339119"/>
          </a:xfrm>
          <a:prstGeom prst="rect">
            <a:avLst/>
          </a:prstGeom>
        </p:spPr>
      </p:pic>
      <p:pic>
        <p:nvPicPr>
          <p:cNvPr id="9" name="图片 8"/>
          <p:cNvPicPr>
            <a:picLocks noChangeAspect="1"/>
          </p:cNvPicPr>
          <p:nvPr/>
        </p:nvPicPr>
        <p:blipFill>
          <a:blip r:embed="rId3"/>
          <a:stretch>
            <a:fillRect/>
          </a:stretch>
        </p:blipFill>
        <p:spPr>
          <a:xfrm>
            <a:off x="232941" y="4548190"/>
            <a:ext cx="7339432" cy="2333625"/>
          </a:xfrm>
          <a:prstGeom prst="rect">
            <a:avLst/>
          </a:prstGeom>
        </p:spPr>
      </p:pic>
      <p:pic>
        <p:nvPicPr>
          <p:cNvPr id="16" name="图片 15"/>
          <p:cNvPicPr>
            <a:picLocks noChangeAspect="1"/>
          </p:cNvPicPr>
          <p:nvPr/>
        </p:nvPicPr>
        <p:blipFill>
          <a:blip r:embed="rId4"/>
          <a:stretch>
            <a:fillRect/>
          </a:stretch>
        </p:blipFill>
        <p:spPr>
          <a:xfrm>
            <a:off x="7899858" y="2882387"/>
            <a:ext cx="1778342" cy="346720"/>
          </a:xfrm>
          <a:prstGeom prst="rect">
            <a:avLst/>
          </a:prstGeom>
        </p:spPr>
      </p:pic>
      <p:sp>
        <p:nvSpPr>
          <p:cNvPr id="17" name="文本框 16"/>
          <p:cNvSpPr txBox="1"/>
          <p:nvPr/>
        </p:nvSpPr>
        <p:spPr>
          <a:xfrm>
            <a:off x="10034585" y="2768085"/>
            <a:ext cx="2085975" cy="646331"/>
          </a:xfrm>
          <a:prstGeom prst="rect">
            <a:avLst/>
          </a:prstGeom>
          <a:noFill/>
        </p:spPr>
        <p:txBody>
          <a:bodyPr wrap="square" rtlCol="0">
            <a:spAutoFit/>
          </a:bodyPr>
          <a:lstStyle/>
          <a:p>
            <a:r>
              <a:rPr lang="en-US" altLang="zh-CN" dirty="0"/>
              <a:t>1% of</a:t>
            </a:r>
            <a:r>
              <a:rPr lang="zh-CN" altLang="en-US" dirty="0"/>
              <a:t> </a:t>
            </a:r>
            <a:r>
              <a:rPr lang="en-US" altLang="zh-CN" dirty="0"/>
              <a:t>mechanical power of OB2</a:t>
            </a:r>
            <a:endParaRPr lang="zh-CN" altLang="en-US" dirty="0"/>
          </a:p>
        </p:txBody>
      </p:sp>
      <p:pic>
        <p:nvPicPr>
          <p:cNvPr id="19" name="图片 18"/>
          <p:cNvPicPr>
            <a:picLocks noChangeAspect="1"/>
          </p:cNvPicPr>
          <p:nvPr/>
        </p:nvPicPr>
        <p:blipFill>
          <a:blip r:embed="rId5"/>
          <a:stretch>
            <a:fillRect/>
          </a:stretch>
        </p:blipFill>
        <p:spPr>
          <a:xfrm>
            <a:off x="7653690" y="3706040"/>
            <a:ext cx="4476071" cy="2668363"/>
          </a:xfrm>
          <a:prstGeom prst="rect">
            <a:avLst/>
          </a:prstGeom>
        </p:spPr>
      </p:pic>
      <p:sp>
        <p:nvSpPr>
          <p:cNvPr id="20" name="文本框 19"/>
          <p:cNvSpPr txBox="1"/>
          <p:nvPr/>
        </p:nvSpPr>
        <p:spPr>
          <a:xfrm>
            <a:off x="8143874" y="6357937"/>
            <a:ext cx="4019550" cy="369332"/>
          </a:xfrm>
          <a:prstGeom prst="rect">
            <a:avLst/>
          </a:prstGeom>
          <a:noFill/>
        </p:spPr>
        <p:txBody>
          <a:bodyPr wrap="square" rtlCol="0">
            <a:spAutoFit/>
          </a:bodyPr>
          <a:lstStyle/>
          <a:p>
            <a:r>
              <a:rPr lang="en-US" altLang="zh-CN" dirty="0"/>
              <a:t>Excess of CR density up to 600 pc at 1PeV</a:t>
            </a:r>
            <a:endParaRPr lang="zh-CN" altLang="en-US" dirty="0"/>
          </a:p>
        </p:txBody>
      </p:sp>
      <p:grpSp>
        <p:nvGrpSpPr>
          <p:cNvPr id="22" name="组合 21"/>
          <p:cNvGrpSpPr/>
          <p:nvPr/>
        </p:nvGrpSpPr>
        <p:grpSpPr>
          <a:xfrm>
            <a:off x="7890313" y="2050315"/>
            <a:ext cx="3881843" cy="532565"/>
            <a:chOff x="7837922" y="2097942"/>
            <a:chExt cx="3881843" cy="532565"/>
          </a:xfrm>
        </p:grpSpPr>
        <p:grpSp>
          <p:nvGrpSpPr>
            <p:cNvPr id="13" name="组合 12"/>
            <p:cNvGrpSpPr/>
            <p:nvPr/>
          </p:nvGrpSpPr>
          <p:grpSpPr>
            <a:xfrm>
              <a:off x="9128587" y="2097942"/>
              <a:ext cx="2591178" cy="447689"/>
              <a:chOff x="8042736" y="2081213"/>
              <a:chExt cx="2591178" cy="447689"/>
            </a:xfrm>
          </p:grpSpPr>
          <p:pic>
            <p:nvPicPr>
              <p:cNvPr id="11" name="图片 10"/>
              <p:cNvPicPr>
                <a:picLocks noChangeAspect="1"/>
              </p:cNvPicPr>
              <p:nvPr/>
            </p:nvPicPr>
            <p:blipFill>
              <a:blip r:embed="rId6"/>
              <a:stretch>
                <a:fillRect/>
              </a:stretch>
            </p:blipFill>
            <p:spPr>
              <a:xfrm>
                <a:off x="8042736" y="2127886"/>
                <a:ext cx="2591178" cy="401016"/>
              </a:xfrm>
              <a:prstGeom prst="rect">
                <a:avLst/>
              </a:prstGeom>
            </p:spPr>
          </p:pic>
          <p:sp>
            <p:nvSpPr>
              <p:cNvPr id="12" name="矩形 11"/>
              <p:cNvSpPr/>
              <p:nvPr/>
            </p:nvSpPr>
            <p:spPr>
              <a:xfrm>
                <a:off x="9072566" y="2081213"/>
                <a:ext cx="219075" cy="1000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1" name="图片 20"/>
            <p:cNvPicPr>
              <a:picLocks noChangeAspect="1"/>
            </p:cNvPicPr>
            <p:nvPr/>
          </p:nvPicPr>
          <p:blipFill rotWithShape="1">
            <a:blip r:embed="rId7"/>
            <a:srcRect r="19124" b="-19414"/>
            <a:stretch>
              <a:fillRect/>
            </a:stretch>
          </p:blipFill>
          <p:spPr>
            <a:xfrm>
              <a:off x="7837922" y="2152711"/>
              <a:ext cx="2026441" cy="477796"/>
            </a:xfrm>
            <a:prstGeom prst="rect">
              <a:avLst/>
            </a:prstGeom>
          </p:spPr>
        </p:pic>
      </p:gr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6435090" y="1419860"/>
            <a:ext cx="5533390" cy="3792855"/>
          </a:xfrm>
          <a:prstGeom prst="rect">
            <a:avLst/>
          </a:prstGeom>
        </p:spPr>
      </p:pic>
      <p:pic>
        <p:nvPicPr>
          <p:cNvPr id="7" name="图片 6"/>
          <p:cNvPicPr>
            <a:picLocks noChangeAspect="1"/>
          </p:cNvPicPr>
          <p:nvPr/>
        </p:nvPicPr>
        <p:blipFill>
          <a:blip r:embed="rId2"/>
          <a:stretch>
            <a:fillRect/>
          </a:stretch>
        </p:blipFill>
        <p:spPr>
          <a:xfrm>
            <a:off x="26480" y="1177050"/>
            <a:ext cx="6281928" cy="4080522"/>
          </a:xfrm>
          <a:prstGeom prst="rect">
            <a:avLst/>
          </a:prstGeom>
        </p:spPr>
      </p:pic>
      <p:sp>
        <p:nvSpPr>
          <p:cNvPr id="8" name="文本框 7"/>
          <p:cNvSpPr txBox="1"/>
          <p:nvPr/>
        </p:nvSpPr>
        <p:spPr>
          <a:xfrm>
            <a:off x="10682608" y="5048082"/>
            <a:ext cx="2809875" cy="368300"/>
          </a:xfrm>
          <a:prstGeom prst="rect">
            <a:avLst/>
          </a:prstGeom>
          <a:noFill/>
        </p:spPr>
        <p:txBody>
          <a:bodyPr wrap="square" rtlCol="0">
            <a:spAutoFit/>
          </a:bodyPr>
          <a:lstStyle/>
          <a:p>
            <a:r>
              <a:rPr lang="en-US" altLang="zh-CN" dirty="0" err="1"/>
              <a:t>Li</a:t>
            </a:r>
            <a:r>
              <a:rPr lang="en-US" altLang="zh-CN" dirty="0"/>
              <a:t> et al. 2024</a:t>
            </a:r>
            <a:endParaRPr lang="zh-CN" altLang="en-US" dirty="0"/>
          </a:p>
        </p:txBody>
      </p:sp>
      <p:sp>
        <p:nvSpPr>
          <p:cNvPr id="11" name="文本框 10"/>
          <p:cNvSpPr txBox="1"/>
          <p:nvPr/>
        </p:nvSpPr>
        <p:spPr>
          <a:xfrm>
            <a:off x="898922" y="5696700"/>
            <a:ext cx="10568656" cy="460375"/>
          </a:xfrm>
          <a:prstGeom prst="rect">
            <a:avLst/>
          </a:prstGeom>
          <a:noFill/>
        </p:spPr>
        <p:txBody>
          <a:bodyPr wrap="square">
            <a:spAutoFit/>
          </a:bodyPr>
          <a:lstStyle/>
          <a:p>
            <a:r>
              <a:rPr lang="en-US" altLang="zh-CN" sz="2400" dirty="0"/>
              <a:t>29/7.7/0.36 (anti-)muon neutrino events above 1/10/100 </a:t>
            </a:r>
            <a:r>
              <a:rPr lang="en-US" altLang="zh-CN" sz="2400" dirty="0" err="1"/>
              <a:t>TeV</a:t>
            </a:r>
            <a:r>
              <a:rPr lang="en-US" altLang="zh-CN" sz="2400" dirty="0"/>
              <a:t> for</a:t>
            </a:r>
            <a:r>
              <a:rPr lang="zh-CN" altLang="en-US" sz="2400" dirty="0"/>
              <a:t> </a:t>
            </a:r>
            <a:r>
              <a:rPr lang="en-US" altLang="zh-CN" sz="2400" dirty="0"/>
              <a:t>10-yr </a:t>
            </a:r>
            <a:r>
              <a:rPr lang="en-US" altLang="zh-CN" sz="2400" dirty="0" err="1"/>
              <a:t>IceCube</a:t>
            </a:r>
            <a:r>
              <a:rPr lang="en-US" altLang="zh-CN" sz="2400" dirty="0"/>
              <a:t> operation</a:t>
            </a:r>
            <a:endParaRPr lang="zh-CN" altLang="en-US" sz="2400" dirty="0"/>
          </a:p>
        </p:txBody>
      </p:sp>
      <p:sp>
        <p:nvSpPr>
          <p:cNvPr id="29" name="文本框 28"/>
          <p:cNvSpPr txBox="1"/>
          <p:nvPr/>
        </p:nvSpPr>
        <p:spPr>
          <a:xfrm>
            <a:off x="1340485" y="230505"/>
            <a:ext cx="4336415" cy="521970"/>
          </a:xfrm>
          <a:prstGeom prst="rect">
            <a:avLst/>
          </a:prstGeom>
          <a:noFill/>
        </p:spPr>
        <p:txBody>
          <a:bodyPr wrap="square" rtlCol="0">
            <a:spAutoFit/>
          </a:bodyPr>
          <a:lstStyle/>
          <a:p>
            <a:r>
              <a:rPr lang="en-US" altLang="zh-CN" sz="2800" dirty="0">
                <a:solidFill>
                  <a:schemeClr val="bg1"/>
                </a:solidFill>
                <a:latin typeface="+mj-lt"/>
              </a:rPr>
              <a:t>Predicted Neutrino Flux</a:t>
            </a:r>
            <a:endParaRPr lang="en-US" altLang="zh-CN" sz="2800" dirty="0">
              <a:solidFill>
                <a:schemeClr val="bg1"/>
              </a:solidFill>
              <a:latin typeface="+mj-lt"/>
            </a:endParaRPr>
          </a:p>
        </p:txBody>
      </p:sp>
    </p:spTree>
    <p:custDataLst>
      <p:tags r:id="rId3"/>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quasars, digital art, galaxy, black holes, stars, space, space art, planet, 1080P, HD Wallpaper"/>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32105" y="2800350"/>
            <a:ext cx="6354445" cy="3574415"/>
          </a:xfrm>
          <a:prstGeom prst="rect">
            <a:avLst/>
          </a:prstGeom>
          <a:noFill/>
          <a:extLst>
            <a:ext uri="{909E8E84-426E-40DD-AFC4-6F175D3DCCD1}">
              <a14:hiddenFill xmlns:a14="http://schemas.microsoft.com/office/drawing/2010/main">
                <a:solidFill>
                  <a:srgbClr val="FFFFFF"/>
                </a:solidFill>
              </a14:hiddenFill>
            </a:ext>
          </a:extLst>
        </p:spPr>
      </p:pic>
      <p:sp>
        <p:nvSpPr>
          <p:cNvPr id="16" name="文本框 15"/>
          <p:cNvSpPr txBox="1"/>
          <p:nvPr/>
        </p:nvSpPr>
        <p:spPr>
          <a:xfrm>
            <a:off x="1532890" y="1704975"/>
            <a:ext cx="5074920" cy="460375"/>
          </a:xfrm>
          <a:prstGeom prst="rect">
            <a:avLst/>
          </a:prstGeom>
          <a:noFill/>
        </p:spPr>
        <p:txBody>
          <a:bodyPr wrap="square" rtlCol="0">
            <a:spAutoFit/>
          </a:bodyPr>
          <a:lstStyle/>
          <a:p>
            <a:r>
              <a:rPr lang="en-US" altLang="zh-CN" sz="2400" dirty="0" err="1">
                <a:latin typeface="+mj-lt"/>
              </a:rPr>
              <a:t>NS or stellar-mass BH + a donor star</a:t>
            </a:r>
            <a:endParaRPr lang="zh-CN" altLang="en-US" sz="2400" dirty="0">
              <a:latin typeface="+mj-lt"/>
            </a:endParaRPr>
          </a:p>
        </p:txBody>
      </p:sp>
      <p:sp>
        <p:nvSpPr>
          <p:cNvPr id="5" name="文本框 4"/>
          <p:cNvSpPr txBox="1"/>
          <p:nvPr/>
        </p:nvSpPr>
        <p:spPr>
          <a:xfrm>
            <a:off x="304800" y="1095375"/>
            <a:ext cx="8614410" cy="460375"/>
          </a:xfrm>
          <a:prstGeom prst="rect">
            <a:avLst/>
          </a:prstGeom>
          <a:noFill/>
        </p:spPr>
        <p:txBody>
          <a:bodyPr wrap="square" rtlCol="0">
            <a:spAutoFit/>
          </a:bodyPr>
          <a:p>
            <a:r>
              <a:rPr lang="en-US" altLang="zh-CN" sz="2400">
                <a:latin typeface="+mj-lt"/>
                <a:cs typeface="+mj-lt"/>
              </a:rPr>
              <a:t>Binary + Mildly-relativistic Jets</a:t>
            </a:r>
            <a:endParaRPr lang="en-US" altLang="zh-CN" sz="2400">
              <a:latin typeface="+mj-lt"/>
              <a:cs typeface="+mj-lt"/>
            </a:endParaRPr>
          </a:p>
        </p:txBody>
      </p:sp>
      <p:sp>
        <p:nvSpPr>
          <p:cNvPr id="20" name="直角上箭头 19"/>
          <p:cNvSpPr/>
          <p:nvPr/>
        </p:nvSpPr>
        <p:spPr>
          <a:xfrm rot="5400000">
            <a:off x="913130" y="1487170"/>
            <a:ext cx="429260" cy="740410"/>
          </a:xfrm>
          <a:prstGeom prst="bentUpArrow">
            <a:avLst/>
          </a:prstGeom>
        </p:spPr>
        <p:style>
          <a:lnRef idx="0">
            <a:srgbClr val="FFFFFF"/>
          </a:lnRef>
          <a:fillRef idx="3">
            <a:schemeClr val="accent4"/>
          </a:fillRef>
          <a:effectRef idx="0">
            <a:srgbClr val="FFFFFF"/>
          </a:effectRef>
          <a:fontRef idx="minor">
            <a:schemeClr val="lt1"/>
          </a:fontRef>
        </p:style>
        <p:txBody>
          <a:bodyPr rtlCol="0" anchor="ctr"/>
          <a:p>
            <a:pPr algn="ctr"/>
            <a:endParaRPr lang="zh-CN" altLang="en-US"/>
          </a:p>
        </p:txBody>
      </p:sp>
      <p:pic>
        <p:nvPicPr>
          <p:cNvPr id="21" name="图片 20"/>
          <p:cNvPicPr>
            <a:picLocks noChangeAspect="1"/>
          </p:cNvPicPr>
          <p:nvPr>
            <p:custDataLst>
              <p:tags r:id="rId2"/>
            </p:custDataLst>
          </p:nvPr>
        </p:nvPicPr>
        <p:blipFill>
          <a:blip r:embed="rId3"/>
          <a:stretch>
            <a:fillRect/>
          </a:stretch>
        </p:blipFill>
        <p:spPr>
          <a:xfrm>
            <a:off x="6859905" y="1047750"/>
            <a:ext cx="5233035" cy="4505325"/>
          </a:xfrm>
          <a:prstGeom prst="rect">
            <a:avLst/>
          </a:prstGeom>
        </p:spPr>
      </p:pic>
      <p:sp>
        <p:nvSpPr>
          <p:cNvPr id="22" name="文本框 21"/>
          <p:cNvSpPr txBox="1"/>
          <p:nvPr>
            <p:custDataLst>
              <p:tags r:id="rId4"/>
            </p:custDataLst>
          </p:nvPr>
        </p:nvSpPr>
        <p:spPr>
          <a:xfrm>
            <a:off x="9789795" y="1221740"/>
            <a:ext cx="2326005" cy="460375"/>
          </a:xfrm>
          <a:prstGeom prst="rect">
            <a:avLst/>
          </a:prstGeom>
          <a:noFill/>
        </p:spPr>
        <p:txBody>
          <a:bodyPr wrap="square" rtlCol="0">
            <a:spAutoFit/>
          </a:bodyPr>
          <a:p>
            <a:r>
              <a:rPr lang="en-US" altLang="zh-CN" sz="2000"/>
              <a:t>jet termination</a:t>
            </a:r>
            <a:r>
              <a:rPr lang="en-US" altLang="zh-CN" sz="2400"/>
              <a:t> </a:t>
            </a:r>
            <a:endParaRPr lang="en-US" altLang="zh-CN" sz="2400"/>
          </a:p>
        </p:txBody>
      </p:sp>
      <p:sp>
        <p:nvSpPr>
          <p:cNvPr id="23" name="矩形 22"/>
          <p:cNvSpPr/>
          <p:nvPr>
            <p:custDataLst>
              <p:tags r:id="rId5"/>
            </p:custDataLst>
          </p:nvPr>
        </p:nvSpPr>
        <p:spPr>
          <a:xfrm>
            <a:off x="10266680" y="2336165"/>
            <a:ext cx="1644650" cy="36385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2000">
                <a:solidFill>
                  <a:schemeClr val="tx1"/>
                </a:solidFill>
              </a:rPr>
              <a:t>persistent or episodic jet</a:t>
            </a:r>
            <a:endParaRPr lang="en-US" altLang="zh-CN" sz="2000">
              <a:solidFill>
                <a:schemeClr val="tx1"/>
              </a:solidFill>
            </a:endParaRPr>
          </a:p>
        </p:txBody>
      </p:sp>
      <p:sp>
        <p:nvSpPr>
          <p:cNvPr id="24" name="文本框 23"/>
          <p:cNvSpPr txBox="1"/>
          <p:nvPr>
            <p:custDataLst>
              <p:tags r:id="rId6"/>
            </p:custDataLst>
          </p:nvPr>
        </p:nvSpPr>
        <p:spPr>
          <a:xfrm>
            <a:off x="10360025" y="2937510"/>
            <a:ext cx="1374140" cy="398780"/>
          </a:xfrm>
          <a:prstGeom prst="rect">
            <a:avLst/>
          </a:prstGeom>
          <a:solidFill>
            <a:schemeClr val="bg1"/>
          </a:solidFill>
        </p:spPr>
        <p:txBody>
          <a:bodyPr wrap="square" rtlCol="0">
            <a:spAutoFit/>
          </a:bodyPr>
          <a:p>
            <a:r>
              <a:rPr lang="en-US" altLang="zh-CN" sz="2000"/>
              <a:t>BH</a:t>
            </a:r>
            <a:endParaRPr lang="en-US" altLang="zh-CN" sz="2000"/>
          </a:p>
        </p:txBody>
      </p:sp>
      <p:sp>
        <p:nvSpPr>
          <p:cNvPr id="25" name="文本框 24"/>
          <p:cNvSpPr txBox="1"/>
          <p:nvPr>
            <p:custDataLst>
              <p:tags r:id="rId7"/>
            </p:custDataLst>
          </p:nvPr>
        </p:nvSpPr>
        <p:spPr>
          <a:xfrm>
            <a:off x="10387330" y="3451860"/>
            <a:ext cx="1852930" cy="398780"/>
          </a:xfrm>
          <a:prstGeom prst="rect">
            <a:avLst/>
          </a:prstGeom>
          <a:solidFill>
            <a:schemeClr val="bg1"/>
          </a:solidFill>
        </p:spPr>
        <p:txBody>
          <a:bodyPr wrap="square" rtlCol="0">
            <a:spAutoFit/>
          </a:bodyPr>
          <a:p>
            <a:r>
              <a:rPr lang="en-US" altLang="zh-CN" sz="2000"/>
              <a:t>accretion disk</a:t>
            </a:r>
            <a:endParaRPr lang="en-US" altLang="zh-CN" sz="2000"/>
          </a:p>
        </p:txBody>
      </p:sp>
      <p:sp>
        <p:nvSpPr>
          <p:cNvPr id="26" name="矩形 25"/>
          <p:cNvSpPr/>
          <p:nvPr>
            <p:custDataLst>
              <p:tags r:id="rId8"/>
            </p:custDataLst>
          </p:nvPr>
        </p:nvSpPr>
        <p:spPr>
          <a:xfrm>
            <a:off x="8707755" y="1505585"/>
            <a:ext cx="860425" cy="300355"/>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9" name="文本框 28"/>
          <p:cNvSpPr txBox="1"/>
          <p:nvPr>
            <p:custDataLst>
              <p:tags r:id="rId9"/>
            </p:custDataLst>
          </p:nvPr>
        </p:nvSpPr>
        <p:spPr>
          <a:xfrm>
            <a:off x="9874885" y="4240530"/>
            <a:ext cx="1166495" cy="398780"/>
          </a:xfrm>
          <a:prstGeom prst="rect">
            <a:avLst/>
          </a:prstGeom>
          <a:noFill/>
        </p:spPr>
        <p:txBody>
          <a:bodyPr wrap="square" rtlCol="0">
            <a:spAutoFit/>
          </a:bodyPr>
          <a:p>
            <a:r>
              <a:rPr lang="en-US" altLang="zh-CN" sz="2000"/>
              <a:t>disk wind</a:t>
            </a:r>
            <a:endParaRPr lang="en-US" altLang="zh-CN" sz="2000"/>
          </a:p>
        </p:txBody>
      </p:sp>
      <p:sp>
        <p:nvSpPr>
          <p:cNvPr id="40" name="文本框 39"/>
          <p:cNvSpPr txBox="1"/>
          <p:nvPr>
            <p:custDataLst>
              <p:tags r:id="rId10"/>
            </p:custDataLst>
          </p:nvPr>
        </p:nvSpPr>
        <p:spPr>
          <a:xfrm>
            <a:off x="7165340" y="4083050"/>
            <a:ext cx="1518285" cy="368300"/>
          </a:xfrm>
          <a:prstGeom prst="rect">
            <a:avLst/>
          </a:prstGeom>
          <a:noFill/>
        </p:spPr>
        <p:txBody>
          <a:bodyPr wrap="square" rtlCol="0">
            <a:spAutoFit/>
          </a:bodyPr>
          <a:p>
            <a:r>
              <a:rPr lang="en-US" altLang="zh-CN"/>
              <a:t>NOT TO SCALE</a:t>
            </a:r>
            <a:endParaRPr lang="en-US" altLang="zh-CN"/>
          </a:p>
        </p:txBody>
      </p:sp>
      <p:cxnSp>
        <p:nvCxnSpPr>
          <p:cNvPr id="42" name="直接箭头连接符 41"/>
          <p:cNvCxnSpPr/>
          <p:nvPr>
            <p:custDataLst>
              <p:tags r:id="rId11"/>
            </p:custDataLst>
          </p:nvPr>
        </p:nvCxnSpPr>
        <p:spPr>
          <a:xfrm flipH="1">
            <a:off x="9838690" y="3778885"/>
            <a:ext cx="80645" cy="41021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0" name="直接箭头连接符 49"/>
          <p:cNvCxnSpPr/>
          <p:nvPr>
            <p:custDataLst>
              <p:tags r:id="rId12"/>
            </p:custDataLst>
          </p:nvPr>
        </p:nvCxnSpPr>
        <p:spPr>
          <a:xfrm>
            <a:off x="10213975" y="3824605"/>
            <a:ext cx="92710" cy="415925"/>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1" name="直接箭头连接符 50"/>
          <p:cNvCxnSpPr/>
          <p:nvPr>
            <p:custDataLst>
              <p:tags r:id="rId13"/>
            </p:custDataLst>
          </p:nvPr>
        </p:nvCxnSpPr>
        <p:spPr>
          <a:xfrm flipH="1">
            <a:off x="9244965" y="3696970"/>
            <a:ext cx="235585" cy="32893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2" name="直接箭头连接符 51"/>
          <p:cNvCxnSpPr/>
          <p:nvPr>
            <p:custDataLst>
              <p:tags r:id="rId14"/>
            </p:custDataLst>
          </p:nvPr>
        </p:nvCxnSpPr>
        <p:spPr>
          <a:xfrm flipH="1">
            <a:off x="8869680" y="3558540"/>
            <a:ext cx="316865" cy="28321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3" name="直接箭头连接符 52"/>
          <p:cNvCxnSpPr/>
          <p:nvPr>
            <p:custDataLst>
              <p:tags r:id="rId15"/>
            </p:custDataLst>
          </p:nvPr>
        </p:nvCxnSpPr>
        <p:spPr>
          <a:xfrm flipH="1" flipV="1">
            <a:off x="9244965" y="2652395"/>
            <a:ext cx="167005" cy="40894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4" name="直接箭头连接符 53"/>
          <p:cNvCxnSpPr/>
          <p:nvPr>
            <p:custDataLst>
              <p:tags r:id="rId16"/>
            </p:custDataLst>
          </p:nvPr>
        </p:nvCxnSpPr>
        <p:spPr>
          <a:xfrm flipH="1" flipV="1">
            <a:off x="9672320" y="2681605"/>
            <a:ext cx="10795" cy="437515"/>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5" name="直接箭头连接符 54"/>
          <p:cNvCxnSpPr/>
          <p:nvPr>
            <p:custDataLst>
              <p:tags r:id="rId17"/>
            </p:custDataLst>
          </p:nvPr>
        </p:nvCxnSpPr>
        <p:spPr>
          <a:xfrm flipV="1">
            <a:off x="10047605" y="2883535"/>
            <a:ext cx="185420" cy="33401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6" name="直接箭头连接符 55"/>
          <p:cNvCxnSpPr/>
          <p:nvPr>
            <p:custDataLst>
              <p:tags r:id="rId18"/>
            </p:custDataLst>
          </p:nvPr>
        </p:nvCxnSpPr>
        <p:spPr>
          <a:xfrm flipV="1">
            <a:off x="10365740" y="3258820"/>
            <a:ext cx="323215" cy="188595"/>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57" name="直接箭头连接符 56"/>
          <p:cNvCxnSpPr/>
          <p:nvPr>
            <p:custDataLst>
              <p:tags r:id="rId19"/>
            </p:custDataLst>
          </p:nvPr>
        </p:nvCxnSpPr>
        <p:spPr>
          <a:xfrm flipV="1">
            <a:off x="8638540" y="1508760"/>
            <a:ext cx="247650" cy="344805"/>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cxnSp>
        <p:nvCxnSpPr>
          <p:cNvPr id="58" name="直接箭头连接符 57"/>
          <p:cNvCxnSpPr/>
          <p:nvPr>
            <p:custDataLst>
              <p:tags r:id="rId20"/>
            </p:custDataLst>
          </p:nvPr>
        </p:nvCxnSpPr>
        <p:spPr>
          <a:xfrm flipV="1">
            <a:off x="8841105" y="2419985"/>
            <a:ext cx="346075" cy="2540"/>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cxnSp>
        <p:nvCxnSpPr>
          <p:cNvPr id="59" name="直接箭头连接符 58"/>
          <p:cNvCxnSpPr/>
          <p:nvPr>
            <p:custDataLst>
              <p:tags r:id="rId21"/>
            </p:custDataLst>
          </p:nvPr>
        </p:nvCxnSpPr>
        <p:spPr>
          <a:xfrm flipH="1">
            <a:off x="7946390" y="3345180"/>
            <a:ext cx="5715" cy="340995"/>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cxnSp>
        <p:nvCxnSpPr>
          <p:cNvPr id="60" name="直接箭头连接符 59"/>
          <p:cNvCxnSpPr/>
          <p:nvPr>
            <p:custDataLst>
              <p:tags r:id="rId22"/>
            </p:custDataLst>
          </p:nvPr>
        </p:nvCxnSpPr>
        <p:spPr>
          <a:xfrm flipH="1">
            <a:off x="7104380" y="3143250"/>
            <a:ext cx="213360" cy="266065"/>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cxnSp>
        <p:nvCxnSpPr>
          <p:cNvPr id="61" name="直接箭头连接符 60"/>
          <p:cNvCxnSpPr/>
          <p:nvPr>
            <p:custDataLst>
              <p:tags r:id="rId23"/>
            </p:custDataLst>
          </p:nvPr>
        </p:nvCxnSpPr>
        <p:spPr>
          <a:xfrm flipV="1">
            <a:off x="7980680" y="1226185"/>
            <a:ext cx="5715" cy="369570"/>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cxnSp>
        <p:nvCxnSpPr>
          <p:cNvPr id="62" name="直接箭头连接符 61"/>
          <p:cNvCxnSpPr/>
          <p:nvPr>
            <p:custDataLst>
              <p:tags r:id="rId24"/>
            </p:custDataLst>
          </p:nvPr>
        </p:nvCxnSpPr>
        <p:spPr>
          <a:xfrm flipH="1" flipV="1">
            <a:off x="7086600" y="1463675"/>
            <a:ext cx="236220" cy="292735"/>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cxnSp>
        <p:nvCxnSpPr>
          <p:cNvPr id="63" name="直接箭头连接符 62"/>
          <p:cNvCxnSpPr/>
          <p:nvPr>
            <p:custDataLst>
              <p:tags r:id="rId25"/>
            </p:custDataLst>
          </p:nvPr>
        </p:nvCxnSpPr>
        <p:spPr>
          <a:xfrm flipH="1">
            <a:off x="6692900" y="2455545"/>
            <a:ext cx="339090" cy="635"/>
          </a:xfrm>
          <a:prstGeom prst="straightConnector1">
            <a:avLst/>
          </a:prstGeom>
          <a:ln w="38100">
            <a:solidFill>
              <a:srgbClr val="FFC000"/>
            </a:solidFill>
            <a:tailEnd type="arrow"/>
          </a:ln>
        </p:spPr>
        <p:style>
          <a:lnRef idx="2">
            <a:schemeClr val="accent1"/>
          </a:lnRef>
          <a:fillRef idx="0">
            <a:srgbClr val="FFFFFF"/>
          </a:fillRef>
          <a:effectRef idx="0">
            <a:srgbClr val="FFFFFF"/>
          </a:effectRef>
          <a:fontRef idx="minor">
            <a:schemeClr val="tx1"/>
          </a:fontRef>
        </p:style>
      </p:cxnSp>
      <p:sp>
        <p:nvSpPr>
          <p:cNvPr id="64" name="文本框 63"/>
          <p:cNvSpPr txBox="1"/>
          <p:nvPr>
            <p:custDataLst>
              <p:tags r:id="rId26"/>
            </p:custDataLst>
          </p:nvPr>
        </p:nvSpPr>
        <p:spPr>
          <a:xfrm>
            <a:off x="8195945" y="944880"/>
            <a:ext cx="1464310" cy="398780"/>
          </a:xfrm>
          <a:prstGeom prst="rect">
            <a:avLst/>
          </a:prstGeom>
          <a:noFill/>
        </p:spPr>
        <p:txBody>
          <a:bodyPr wrap="square" rtlCol="0">
            <a:spAutoFit/>
          </a:bodyPr>
          <a:p>
            <a:r>
              <a:rPr lang="en-US" altLang="zh-CN" sz="2000"/>
              <a:t>stellar wind</a:t>
            </a:r>
            <a:endParaRPr lang="en-US" altLang="zh-CN" sz="2000"/>
          </a:p>
        </p:txBody>
      </p:sp>
      <p:sp>
        <p:nvSpPr>
          <p:cNvPr id="65" name="任意多边形 64"/>
          <p:cNvSpPr/>
          <p:nvPr>
            <p:custDataLst>
              <p:tags r:id="rId27"/>
            </p:custDataLst>
          </p:nvPr>
        </p:nvSpPr>
        <p:spPr>
          <a:xfrm>
            <a:off x="8562975" y="2386965"/>
            <a:ext cx="2742565" cy="2441575"/>
          </a:xfrm>
          <a:custGeom>
            <a:avLst/>
            <a:gdLst>
              <a:gd name="connisteX0" fmla="*/ 1236005 w 2742860"/>
              <a:gd name="connsiteY0" fmla="*/ 0 h 2441335"/>
              <a:gd name="connisteX1" fmla="*/ 491150 w 2742860"/>
              <a:gd name="connsiteY1" fmla="*/ 196215 h 2441335"/>
              <a:gd name="connisteX2" fmla="*/ 295 w 2742860"/>
              <a:gd name="connsiteY2" fmla="*/ 1252855 h 2441335"/>
              <a:gd name="connisteX3" fmla="*/ 543220 w 2742860"/>
              <a:gd name="connsiteY3" fmla="*/ 2084070 h 2441335"/>
              <a:gd name="connisteX4" fmla="*/ 1917360 w 2742860"/>
              <a:gd name="connsiteY4" fmla="*/ 2425065 h 2441335"/>
              <a:gd name="connisteX5" fmla="*/ 2742860 w 2742860"/>
              <a:gd name="connsiteY5" fmla="*/ 1720850 h 244133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Lst>
            <a:rect l="l" t="t" r="r" b="b"/>
            <a:pathLst>
              <a:path w="2742860" h="2441335">
                <a:moveTo>
                  <a:pt x="1236005" y="0"/>
                </a:moveTo>
                <a:cubicBezTo>
                  <a:pt x="1096940" y="18415"/>
                  <a:pt x="738165" y="-54610"/>
                  <a:pt x="491150" y="196215"/>
                </a:cubicBezTo>
                <a:cubicBezTo>
                  <a:pt x="244135" y="447040"/>
                  <a:pt x="-9865" y="875030"/>
                  <a:pt x="295" y="1252855"/>
                </a:cubicBezTo>
                <a:cubicBezTo>
                  <a:pt x="10455" y="1630680"/>
                  <a:pt x="159680" y="1849755"/>
                  <a:pt x="543220" y="2084070"/>
                </a:cubicBezTo>
                <a:cubicBezTo>
                  <a:pt x="926760" y="2318385"/>
                  <a:pt x="1477305" y="2497455"/>
                  <a:pt x="1917360" y="2425065"/>
                </a:cubicBezTo>
                <a:cubicBezTo>
                  <a:pt x="2357415" y="2352675"/>
                  <a:pt x="2605065" y="1868805"/>
                  <a:pt x="2742860" y="1720850"/>
                </a:cubicBezTo>
              </a:path>
            </a:pathLst>
          </a:custGeom>
          <a:noFill/>
          <a:ln w="28575" cmpd="sng">
            <a:solidFill>
              <a:schemeClr val="tx1"/>
            </a:solidFill>
            <a:prstDash val="lgDash"/>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66" name="文本框 65"/>
          <p:cNvSpPr txBox="1"/>
          <p:nvPr>
            <p:custDataLst>
              <p:tags r:id="rId28"/>
            </p:custDataLst>
          </p:nvPr>
        </p:nvSpPr>
        <p:spPr>
          <a:xfrm>
            <a:off x="10323195" y="4801235"/>
            <a:ext cx="2007870" cy="398780"/>
          </a:xfrm>
          <a:prstGeom prst="rect">
            <a:avLst/>
          </a:prstGeom>
          <a:noFill/>
        </p:spPr>
        <p:txBody>
          <a:bodyPr wrap="square" rtlCol="0">
            <a:spAutoFit/>
          </a:bodyPr>
          <a:p>
            <a:r>
              <a:rPr lang="en-US" altLang="zh-CN" sz="2000"/>
              <a:t>wind-driven shock</a:t>
            </a:r>
            <a:endParaRPr lang="en-US" altLang="zh-CN" sz="2000"/>
          </a:p>
        </p:txBody>
      </p:sp>
      <p:sp>
        <p:nvSpPr>
          <p:cNvPr id="67" name="文本框 66"/>
          <p:cNvSpPr txBox="1"/>
          <p:nvPr/>
        </p:nvSpPr>
        <p:spPr>
          <a:xfrm>
            <a:off x="79375" y="2262505"/>
            <a:ext cx="6701790" cy="398780"/>
          </a:xfrm>
          <a:prstGeom prst="rect">
            <a:avLst/>
          </a:prstGeom>
          <a:noFill/>
        </p:spPr>
        <p:txBody>
          <a:bodyPr wrap="square" rtlCol="0">
            <a:spAutoFit/>
          </a:bodyPr>
          <a:p>
            <a:r>
              <a:rPr lang="en-US" altLang="zh-CN" sz="2000">
                <a:solidFill>
                  <a:srgbClr val="C00000"/>
                </a:solidFill>
              </a:rPr>
              <a:t>Potential extreme particle accelerator</a:t>
            </a:r>
            <a:r>
              <a:rPr lang="en-US" altLang="zh-CN"/>
              <a:t>  </a:t>
            </a:r>
            <a:r>
              <a:rPr lang="en-US" altLang="zh-CN">
                <a:solidFill>
                  <a:schemeClr val="tx2"/>
                </a:solidFill>
              </a:rPr>
              <a:t>where and how? maximum energy?</a:t>
            </a:r>
            <a:endParaRPr lang="en-US" altLang="zh-CN">
              <a:solidFill>
                <a:schemeClr val="tx2"/>
              </a:solidFill>
            </a:endParaRPr>
          </a:p>
        </p:txBody>
      </p:sp>
      <p:grpSp>
        <p:nvGrpSpPr>
          <p:cNvPr id="89" name="组合 88"/>
          <p:cNvGrpSpPr/>
          <p:nvPr/>
        </p:nvGrpSpPr>
        <p:grpSpPr>
          <a:xfrm>
            <a:off x="3330575" y="3861435"/>
            <a:ext cx="4219575" cy="2936240"/>
            <a:chOff x="11434" y="5484"/>
            <a:chExt cx="6645" cy="4624"/>
          </a:xfrm>
        </p:grpSpPr>
        <p:sp>
          <p:nvSpPr>
            <p:cNvPr id="90" name="矩形 89"/>
            <p:cNvSpPr/>
            <p:nvPr>
              <p:custDataLst>
                <p:tags r:id="rId29"/>
              </p:custDataLst>
            </p:nvPr>
          </p:nvSpPr>
          <p:spPr>
            <a:xfrm>
              <a:off x="11434" y="5540"/>
              <a:ext cx="5837" cy="4569"/>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1" name="椭圆 90"/>
            <p:cNvSpPr/>
            <p:nvPr>
              <p:custDataLst>
                <p:tags r:id="rId30"/>
              </p:custDataLst>
            </p:nvPr>
          </p:nvSpPr>
          <p:spPr>
            <a:xfrm>
              <a:off x="13689" y="7663"/>
              <a:ext cx="782" cy="782"/>
            </a:xfrm>
            <a:prstGeom prst="ellipse">
              <a:avLst/>
            </a:prstGeom>
            <a:solidFill>
              <a:schemeClr val="tx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2" name="任意多边形 91"/>
            <p:cNvSpPr/>
            <p:nvPr>
              <p:custDataLst>
                <p:tags r:id="rId31"/>
              </p:custDataLst>
            </p:nvPr>
          </p:nvSpPr>
          <p:spPr>
            <a:xfrm>
              <a:off x="13173" y="6654"/>
              <a:ext cx="546" cy="2837"/>
            </a:xfrm>
            <a:custGeom>
              <a:avLst/>
              <a:gdLst>
                <a:gd name="connisteX0" fmla="*/ 0 w 347024"/>
                <a:gd name="connsiteY0" fmla="*/ 0 h 1801495"/>
                <a:gd name="connisteX1" fmla="*/ 346710 w 347024"/>
                <a:gd name="connsiteY1" fmla="*/ 866140 h 1801495"/>
                <a:gd name="connisteX2" fmla="*/ 52070 w 347024"/>
                <a:gd name="connsiteY2" fmla="*/ 1801495 h 1801495"/>
              </a:gdLst>
              <a:ahLst/>
              <a:cxnLst>
                <a:cxn ang="0">
                  <a:pos x="connisteX0" y="connsiteY0"/>
                </a:cxn>
                <a:cxn ang="0">
                  <a:pos x="connisteX1" y="connsiteY1"/>
                </a:cxn>
                <a:cxn ang="0">
                  <a:pos x="connisteX2" y="connsiteY2"/>
                </a:cxn>
              </a:cxnLst>
              <a:rect l="l" t="t" r="r" b="b"/>
              <a:pathLst>
                <a:path w="347025" h="1801495">
                  <a:moveTo>
                    <a:pt x="0" y="0"/>
                  </a:moveTo>
                  <a:cubicBezTo>
                    <a:pt x="74930" y="154305"/>
                    <a:pt x="336550" y="506095"/>
                    <a:pt x="346710" y="866140"/>
                  </a:cubicBezTo>
                  <a:cubicBezTo>
                    <a:pt x="356870" y="1226185"/>
                    <a:pt x="118110" y="1631950"/>
                    <a:pt x="52070" y="1801495"/>
                  </a:cubicBezTo>
                </a:path>
              </a:pathLst>
            </a:custGeom>
            <a:no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3" name="任意多边形 92"/>
            <p:cNvSpPr/>
            <p:nvPr>
              <p:custDataLst>
                <p:tags r:id="rId32"/>
              </p:custDataLst>
            </p:nvPr>
          </p:nvSpPr>
          <p:spPr>
            <a:xfrm rot="10800000">
              <a:off x="14417" y="6690"/>
              <a:ext cx="546" cy="2837"/>
            </a:xfrm>
            <a:custGeom>
              <a:avLst/>
              <a:gdLst>
                <a:gd name="connisteX0" fmla="*/ 0 w 347024"/>
                <a:gd name="connsiteY0" fmla="*/ 0 h 1801495"/>
                <a:gd name="connisteX1" fmla="*/ 346710 w 347024"/>
                <a:gd name="connsiteY1" fmla="*/ 866140 h 1801495"/>
                <a:gd name="connisteX2" fmla="*/ 52070 w 347024"/>
                <a:gd name="connsiteY2" fmla="*/ 1801495 h 1801495"/>
              </a:gdLst>
              <a:ahLst/>
              <a:cxnLst>
                <a:cxn ang="0">
                  <a:pos x="connisteX0" y="connsiteY0"/>
                </a:cxn>
                <a:cxn ang="0">
                  <a:pos x="connisteX1" y="connsiteY1"/>
                </a:cxn>
                <a:cxn ang="0">
                  <a:pos x="connisteX2" y="connsiteY2"/>
                </a:cxn>
              </a:cxnLst>
              <a:rect l="l" t="t" r="r" b="b"/>
              <a:pathLst>
                <a:path w="347025" h="1801495">
                  <a:moveTo>
                    <a:pt x="0" y="0"/>
                  </a:moveTo>
                  <a:cubicBezTo>
                    <a:pt x="74930" y="154305"/>
                    <a:pt x="336550" y="506095"/>
                    <a:pt x="346710" y="866140"/>
                  </a:cubicBezTo>
                  <a:cubicBezTo>
                    <a:pt x="356870" y="1226185"/>
                    <a:pt x="118110" y="1631950"/>
                    <a:pt x="52070" y="1801495"/>
                  </a:cubicBezTo>
                </a:path>
              </a:pathLst>
            </a:custGeom>
            <a:no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4" name="梯形 93"/>
            <p:cNvSpPr/>
            <p:nvPr>
              <p:custDataLst>
                <p:tags r:id="rId33"/>
              </p:custDataLst>
            </p:nvPr>
          </p:nvSpPr>
          <p:spPr>
            <a:xfrm rot="16200000">
              <a:off x="15263" y="7076"/>
              <a:ext cx="646" cy="1982"/>
            </a:xfrm>
            <a:prstGeom prst="trapezoi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5" name="梯形 94"/>
            <p:cNvSpPr/>
            <p:nvPr>
              <p:custDataLst>
                <p:tags r:id="rId34"/>
              </p:custDataLst>
            </p:nvPr>
          </p:nvSpPr>
          <p:spPr>
            <a:xfrm rot="5400000">
              <a:off x="12226" y="7068"/>
              <a:ext cx="646" cy="1982"/>
            </a:xfrm>
            <a:prstGeom prst="trapezoi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6" name="任意多边形 95"/>
            <p:cNvSpPr/>
            <p:nvPr>
              <p:custDataLst>
                <p:tags r:id="rId35"/>
              </p:custDataLst>
            </p:nvPr>
          </p:nvSpPr>
          <p:spPr>
            <a:xfrm>
              <a:off x="12783" y="7027"/>
              <a:ext cx="929" cy="2082"/>
            </a:xfrm>
            <a:custGeom>
              <a:avLst/>
              <a:gdLst>
                <a:gd name="connisteX0" fmla="*/ 0 w 589621"/>
                <a:gd name="connsiteY0" fmla="*/ 0 h 1322070"/>
                <a:gd name="connisteX1" fmla="*/ 589280 w 589621"/>
                <a:gd name="connsiteY1" fmla="*/ 669290 h 1322070"/>
                <a:gd name="connisteX2" fmla="*/ 69215 w 589621"/>
                <a:gd name="connsiteY2" fmla="*/ 1322070 h 1322070"/>
              </a:gdLst>
              <a:ahLst/>
              <a:cxnLst>
                <a:cxn ang="0">
                  <a:pos x="connisteX0" y="connsiteY0"/>
                </a:cxn>
                <a:cxn ang="0">
                  <a:pos x="connisteX1" y="connsiteY1"/>
                </a:cxn>
                <a:cxn ang="0">
                  <a:pos x="connisteX2" y="connsiteY2"/>
                </a:cxn>
              </a:cxnLst>
              <a:rect l="l" t="t" r="r" b="b"/>
              <a:pathLst>
                <a:path w="589622" h="1322070">
                  <a:moveTo>
                    <a:pt x="0" y="0"/>
                  </a:moveTo>
                  <a:cubicBezTo>
                    <a:pt x="128270" y="120650"/>
                    <a:pt x="575310" y="405130"/>
                    <a:pt x="589280" y="669290"/>
                  </a:cubicBezTo>
                  <a:cubicBezTo>
                    <a:pt x="603250" y="933450"/>
                    <a:pt x="184785" y="1204595"/>
                    <a:pt x="69215" y="1322070"/>
                  </a:cubicBezTo>
                </a:path>
              </a:pathLst>
            </a:custGeom>
            <a:no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7" name="任意多边形 96"/>
            <p:cNvSpPr/>
            <p:nvPr>
              <p:custDataLst>
                <p:tags r:id="rId36"/>
              </p:custDataLst>
            </p:nvPr>
          </p:nvSpPr>
          <p:spPr>
            <a:xfrm rot="10800000">
              <a:off x="14434" y="7137"/>
              <a:ext cx="929" cy="2082"/>
            </a:xfrm>
            <a:custGeom>
              <a:avLst/>
              <a:gdLst>
                <a:gd name="connisteX0" fmla="*/ 0 w 589621"/>
                <a:gd name="connsiteY0" fmla="*/ 0 h 1322070"/>
                <a:gd name="connisteX1" fmla="*/ 589280 w 589621"/>
                <a:gd name="connsiteY1" fmla="*/ 669290 h 1322070"/>
                <a:gd name="connisteX2" fmla="*/ 69215 w 589621"/>
                <a:gd name="connsiteY2" fmla="*/ 1322070 h 1322070"/>
              </a:gdLst>
              <a:ahLst/>
              <a:cxnLst>
                <a:cxn ang="0">
                  <a:pos x="connisteX0" y="connsiteY0"/>
                </a:cxn>
                <a:cxn ang="0">
                  <a:pos x="connisteX1" y="connsiteY1"/>
                </a:cxn>
                <a:cxn ang="0">
                  <a:pos x="connisteX2" y="connsiteY2"/>
                </a:cxn>
              </a:cxnLst>
              <a:rect l="l" t="t" r="r" b="b"/>
              <a:pathLst>
                <a:path w="589622" h="1322070">
                  <a:moveTo>
                    <a:pt x="0" y="0"/>
                  </a:moveTo>
                  <a:cubicBezTo>
                    <a:pt x="128270" y="120650"/>
                    <a:pt x="575310" y="405130"/>
                    <a:pt x="589280" y="669290"/>
                  </a:cubicBezTo>
                  <a:cubicBezTo>
                    <a:pt x="603250" y="933450"/>
                    <a:pt x="184785" y="1204595"/>
                    <a:pt x="69215" y="1322070"/>
                  </a:cubicBezTo>
                </a:path>
              </a:pathLst>
            </a:custGeom>
            <a:noFill/>
            <a:ln>
              <a:solidFill>
                <a:schemeClr val="tx1"/>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98" name="文本框 97"/>
            <p:cNvSpPr txBox="1"/>
            <p:nvPr>
              <p:custDataLst>
                <p:tags r:id="rId37"/>
              </p:custDataLst>
            </p:nvPr>
          </p:nvSpPr>
          <p:spPr>
            <a:xfrm>
              <a:off x="14189" y="5484"/>
              <a:ext cx="3891" cy="1016"/>
            </a:xfrm>
            <a:prstGeom prst="rect">
              <a:avLst/>
            </a:prstGeom>
            <a:noFill/>
          </p:spPr>
          <p:txBody>
            <a:bodyPr wrap="square" rtlCol="0">
              <a:spAutoFit/>
            </a:bodyPr>
            <a:p>
              <a:r>
                <a:rPr lang="en-US" altLang="zh-CN"/>
                <a:t>Centrifugal </a:t>
              </a:r>
              <a:r>
                <a:rPr lang="en-US" altLang="zh-CN"/>
                <a:t>force</a:t>
              </a:r>
              <a:endParaRPr lang="en-US" altLang="zh-CN"/>
            </a:p>
            <a:p>
              <a:r>
                <a:rPr lang="en-US" altLang="zh-CN"/>
                <a:t>at BH magnetosphere</a:t>
              </a:r>
              <a:endParaRPr lang="en-US" altLang="zh-CN"/>
            </a:p>
          </p:txBody>
        </p:sp>
        <p:sp>
          <p:nvSpPr>
            <p:cNvPr id="99" name="任意多边形 98"/>
            <p:cNvSpPr/>
            <p:nvPr>
              <p:custDataLst>
                <p:tags r:id="rId38"/>
              </p:custDataLst>
            </p:nvPr>
          </p:nvSpPr>
          <p:spPr>
            <a:xfrm>
              <a:off x="13864" y="6659"/>
              <a:ext cx="478" cy="218"/>
            </a:xfrm>
            <a:custGeom>
              <a:avLst/>
              <a:gdLst>
                <a:gd name="connisteX0" fmla="*/ 177204 w 303444"/>
                <a:gd name="connsiteY0" fmla="*/ 0 h 138640"/>
                <a:gd name="connisteX1" fmla="*/ 9564 w 303444"/>
                <a:gd name="connsiteY1" fmla="*/ 34925 h 138640"/>
                <a:gd name="connisteX2" fmla="*/ 61634 w 303444"/>
                <a:gd name="connsiteY2" fmla="*/ 132715 h 138640"/>
                <a:gd name="connisteX3" fmla="*/ 292774 w 303444"/>
                <a:gd name="connsiteY3" fmla="*/ 109855 h 138640"/>
                <a:gd name="connisteX4" fmla="*/ 246419 w 303444"/>
                <a:gd name="connsiteY4" fmla="*/ 23495 h 138640"/>
              </a:gdLst>
              <a:ahLst/>
              <a:cxnLst>
                <a:cxn ang="0">
                  <a:pos x="connisteX0" y="connsiteY0"/>
                </a:cxn>
                <a:cxn ang="0">
                  <a:pos x="connisteX1" y="connsiteY1"/>
                </a:cxn>
                <a:cxn ang="0">
                  <a:pos x="connisteX2" y="connsiteY2"/>
                </a:cxn>
                <a:cxn ang="0">
                  <a:pos x="connisteX3" y="connsiteY3"/>
                </a:cxn>
                <a:cxn ang="0">
                  <a:pos x="connisteX4" y="connsiteY4"/>
                </a:cxn>
              </a:cxnLst>
              <a:rect l="l" t="t" r="r" b="b"/>
              <a:pathLst>
                <a:path w="303445" h="138641">
                  <a:moveTo>
                    <a:pt x="177204" y="0"/>
                  </a:moveTo>
                  <a:cubicBezTo>
                    <a:pt x="142914" y="5080"/>
                    <a:pt x="32424" y="8255"/>
                    <a:pt x="9564" y="34925"/>
                  </a:cubicBezTo>
                  <a:cubicBezTo>
                    <a:pt x="-13296" y="61595"/>
                    <a:pt x="5119" y="117475"/>
                    <a:pt x="61634" y="132715"/>
                  </a:cubicBezTo>
                  <a:cubicBezTo>
                    <a:pt x="118149" y="147955"/>
                    <a:pt x="255944" y="131445"/>
                    <a:pt x="292774" y="109855"/>
                  </a:cubicBezTo>
                  <a:cubicBezTo>
                    <a:pt x="329604" y="88265"/>
                    <a:pt x="260389" y="40005"/>
                    <a:pt x="246419" y="23495"/>
                  </a:cubicBezTo>
                </a:path>
              </a:pathLst>
            </a:custGeom>
            <a:noFill/>
            <a:ln w="22225">
              <a:solidFill>
                <a:schemeClr val="tx1"/>
              </a:solidFill>
              <a:tailEnd type="triangle"/>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100" name="直接连接符 99"/>
            <p:cNvCxnSpPr/>
            <p:nvPr>
              <p:custDataLst>
                <p:tags r:id="rId39"/>
              </p:custDataLst>
            </p:nvPr>
          </p:nvCxnSpPr>
          <p:spPr>
            <a:xfrm>
              <a:off x="14099" y="6209"/>
              <a:ext cx="0" cy="3836"/>
            </a:xfrm>
            <a:prstGeom prst="line">
              <a:avLst/>
            </a:prstGeom>
            <a:ln w="28575" cmpd="sng">
              <a:solidFill>
                <a:schemeClr val="tx1"/>
              </a:solidFill>
              <a:prstDash val="dash"/>
            </a:ln>
          </p:spPr>
          <p:style>
            <a:lnRef idx="2">
              <a:schemeClr val="accent1"/>
            </a:lnRef>
            <a:fillRef idx="0">
              <a:srgbClr val="FFFFFF"/>
            </a:fillRef>
            <a:effectRef idx="0">
              <a:srgbClr val="FFFFFF"/>
            </a:effectRef>
            <a:fontRef idx="minor">
              <a:schemeClr val="tx1"/>
            </a:fontRef>
          </p:style>
        </p:cxnSp>
      </p:grpSp>
      <p:grpSp>
        <p:nvGrpSpPr>
          <p:cNvPr id="101" name="组合 100"/>
          <p:cNvGrpSpPr/>
          <p:nvPr/>
        </p:nvGrpSpPr>
        <p:grpSpPr>
          <a:xfrm>
            <a:off x="6687185" y="5282565"/>
            <a:ext cx="5253990" cy="1537970"/>
            <a:chOff x="10521" y="2138"/>
            <a:chExt cx="8274" cy="2422"/>
          </a:xfrm>
        </p:grpSpPr>
        <p:sp>
          <p:nvSpPr>
            <p:cNvPr id="102" name="矩形 101"/>
            <p:cNvSpPr/>
            <p:nvPr>
              <p:custDataLst>
                <p:tags r:id="rId40"/>
              </p:custDataLst>
            </p:nvPr>
          </p:nvSpPr>
          <p:spPr>
            <a:xfrm>
              <a:off x="10521" y="2138"/>
              <a:ext cx="8268" cy="2422"/>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3" name="梯形 102"/>
            <p:cNvSpPr/>
            <p:nvPr>
              <p:custDataLst>
                <p:tags r:id="rId41"/>
              </p:custDataLst>
            </p:nvPr>
          </p:nvSpPr>
          <p:spPr>
            <a:xfrm rot="16200000">
              <a:off x="13335" y="734"/>
              <a:ext cx="1045" cy="5599"/>
            </a:xfrm>
            <a:prstGeom prst="trapezoid">
              <a:avLst>
                <a:gd name="adj" fmla="val 33684"/>
              </a:avLst>
            </a:prstGeom>
            <a:solidFill>
              <a:schemeClr val="tx2"/>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4" name="梯形 103"/>
            <p:cNvSpPr/>
            <p:nvPr>
              <p:custDataLst>
                <p:tags r:id="rId42"/>
              </p:custDataLst>
            </p:nvPr>
          </p:nvSpPr>
          <p:spPr>
            <a:xfrm rot="16200000">
              <a:off x="13601" y="731"/>
              <a:ext cx="532" cy="5598"/>
            </a:xfrm>
            <a:prstGeom prst="trapezoid">
              <a:avLst>
                <a:gd name="adj" fmla="val 31099"/>
              </a:avLst>
            </a:prstGeom>
            <a:solidFill>
              <a:schemeClr val="tx2">
                <a:lumMod val="60000"/>
                <a:lumOff val="40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5" name="梯形 104"/>
            <p:cNvSpPr/>
            <p:nvPr>
              <p:custDataLst>
                <p:tags r:id="rId43"/>
              </p:custDataLst>
            </p:nvPr>
          </p:nvSpPr>
          <p:spPr>
            <a:xfrm rot="16200000">
              <a:off x="13749" y="742"/>
              <a:ext cx="223" cy="5598"/>
            </a:xfrm>
            <a:prstGeom prst="trapezoid">
              <a:avLst>
                <a:gd name="adj" fmla="val 27777"/>
              </a:avLst>
            </a:prstGeom>
            <a:solidFill>
              <a:srgbClr val="00B0F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6" name="任意多边形 105"/>
            <p:cNvSpPr/>
            <p:nvPr>
              <p:custDataLst>
                <p:tags r:id="rId44"/>
              </p:custDataLst>
            </p:nvPr>
          </p:nvSpPr>
          <p:spPr>
            <a:xfrm rot="5400000">
              <a:off x="17003" y="3195"/>
              <a:ext cx="1302" cy="682"/>
            </a:xfrm>
            <a:custGeom>
              <a:avLst/>
              <a:gdLst>
                <a:gd name="connisteX0" fmla="*/ 0 w 992505"/>
                <a:gd name="connsiteY0" fmla="*/ 427358 h 433073"/>
                <a:gd name="connisteX1" fmla="*/ 461645 w 992505"/>
                <a:gd name="connsiteY1" fmla="*/ 3 h 433073"/>
                <a:gd name="connisteX2" fmla="*/ 992505 w 992505"/>
                <a:gd name="connsiteY2" fmla="*/ 433073 h 433073"/>
              </a:gdLst>
              <a:ahLst/>
              <a:cxnLst>
                <a:cxn ang="0">
                  <a:pos x="connisteX0" y="connsiteY0"/>
                </a:cxn>
                <a:cxn ang="0">
                  <a:pos x="connisteX1" y="connsiteY1"/>
                </a:cxn>
                <a:cxn ang="0">
                  <a:pos x="connisteX2" y="connsiteY2"/>
                </a:cxn>
              </a:cxnLst>
              <a:rect l="l" t="t" r="r" b="b"/>
              <a:pathLst>
                <a:path w="992505" h="433074">
                  <a:moveTo>
                    <a:pt x="0" y="427359"/>
                  </a:moveTo>
                  <a:cubicBezTo>
                    <a:pt x="81915" y="333379"/>
                    <a:pt x="262890" y="-1266"/>
                    <a:pt x="461645" y="4"/>
                  </a:cubicBezTo>
                  <a:cubicBezTo>
                    <a:pt x="660400" y="1274"/>
                    <a:pt x="895350" y="337824"/>
                    <a:pt x="992505" y="433074"/>
                  </a:cubicBezTo>
                </a:path>
              </a:pathLst>
            </a:custGeom>
            <a:no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cxnSp>
          <p:nvCxnSpPr>
            <p:cNvPr id="107" name="直接箭头连接符 106"/>
            <p:cNvCxnSpPr/>
            <p:nvPr>
              <p:custDataLst>
                <p:tags r:id="rId45"/>
              </p:custDataLst>
            </p:nvPr>
          </p:nvCxnSpPr>
          <p:spPr>
            <a:xfrm>
              <a:off x="17215" y="3510"/>
              <a:ext cx="1254" cy="0"/>
            </a:xfrm>
            <a:prstGeom prst="straightConnector1">
              <a:avLst/>
            </a:prstGeom>
            <a:ln>
              <a:solidFill>
                <a:schemeClr val="tx1"/>
              </a:solidFill>
              <a:tailEnd type="triangle"/>
            </a:ln>
          </p:spPr>
          <p:style>
            <a:lnRef idx="2">
              <a:schemeClr val="accent1"/>
            </a:lnRef>
            <a:fillRef idx="0">
              <a:srgbClr val="FFFFFF"/>
            </a:fillRef>
            <a:effectRef idx="0">
              <a:srgbClr val="FFFFFF"/>
            </a:effectRef>
            <a:fontRef idx="minor">
              <a:schemeClr val="tx1"/>
            </a:fontRef>
          </p:style>
        </p:cxnSp>
        <p:cxnSp>
          <p:nvCxnSpPr>
            <p:cNvPr id="108" name="直接连接符 107"/>
            <p:cNvCxnSpPr/>
            <p:nvPr>
              <p:custDataLst>
                <p:tags r:id="rId46"/>
              </p:custDataLst>
            </p:nvPr>
          </p:nvCxnSpPr>
          <p:spPr>
            <a:xfrm>
              <a:off x="17196" y="2474"/>
              <a:ext cx="0" cy="2054"/>
            </a:xfrm>
            <a:prstGeom prst="line">
              <a:avLst/>
            </a:prstGeom>
            <a:ln>
              <a:solidFill>
                <a:schemeClr val="tx1"/>
              </a:solidFill>
              <a:headEnd type="triangle"/>
              <a:tailEnd type="triangle"/>
            </a:ln>
          </p:spPr>
          <p:style>
            <a:lnRef idx="2">
              <a:schemeClr val="accent1"/>
            </a:lnRef>
            <a:fillRef idx="0">
              <a:srgbClr val="FFFFFF"/>
            </a:fillRef>
            <a:effectRef idx="0">
              <a:srgbClr val="FFFFFF"/>
            </a:effectRef>
            <a:fontRef idx="minor">
              <a:schemeClr val="tx1"/>
            </a:fontRef>
          </p:style>
        </p:cxnSp>
        <p:sp>
          <p:nvSpPr>
            <p:cNvPr id="109" name="文本框 108"/>
            <p:cNvSpPr txBox="1"/>
            <p:nvPr>
              <p:custDataLst>
                <p:tags r:id="rId47"/>
              </p:custDataLst>
            </p:nvPr>
          </p:nvSpPr>
          <p:spPr>
            <a:xfrm>
              <a:off x="18023" y="2828"/>
              <a:ext cx="773" cy="580"/>
            </a:xfrm>
            <a:prstGeom prst="rect">
              <a:avLst/>
            </a:prstGeom>
            <a:noFill/>
          </p:spPr>
          <p:txBody>
            <a:bodyPr wrap="square" rtlCol="0">
              <a:spAutoFit/>
            </a:bodyPr>
            <a:p>
              <a:r>
                <a:rPr lang="en-US" altLang="zh-CN"/>
                <a:t>v</a:t>
              </a:r>
              <a:r>
                <a:rPr lang="en-US" altLang="zh-CN" sz="2000" baseline="-25000"/>
                <a:t>jet</a:t>
              </a:r>
              <a:endParaRPr lang="en-US" altLang="zh-CN" sz="2000" baseline="-25000"/>
            </a:p>
          </p:txBody>
        </p:sp>
        <p:sp>
          <p:nvSpPr>
            <p:cNvPr id="110" name="文本框 109"/>
            <p:cNvSpPr txBox="1"/>
            <p:nvPr>
              <p:custDataLst>
                <p:tags r:id="rId48"/>
              </p:custDataLst>
            </p:nvPr>
          </p:nvSpPr>
          <p:spPr>
            <a:xfrm>
              <a:off x="11499" y="2289"/>
              <a:ext cx="2649" cy="1016"/>
            </a:xfrm>
            <a:prstGeom prst="rect">
              <a:avLst/>
            </a:prstGeom>
            <a:noFill/>
          </p:spPr>
          <p:txBody>
            <a:bodyPr wrap="square" rtlCol="0">
              <a:spAutoFit/>
            </a:bodyPr>
            <a:p>
              <a:r>
                <a:rPr lang="en-US" altLang="zh-CN"/>
                <a:t>shear acceleration</a:t>
              </a:r>
              <a:endParaRPr lang="en-US" altLang="zh-CN"/>
            </a:p>
          </p:txBody>
        </p:sp>
      </p:grpSp>
      <p:sp>
        <p:nvSpPr>
          <p:cNvPr id="111" name="上箭头 110"/>
          <p:cNvSpPr/>
          <p:nvPr/>
        </p:nvSpPr>
        <p:spPr>
          <a:xfrm rot="17040000">
            <a:off x="3184525" y="4724400"/>
            <a:ext cx="166370" cy="568960"/>
          </a:xfrm>
          <a:prstGeom prst="upArrow">
            <a:avLst/>
          </a:prstGeom>
        </p:spPr>
        <p:style>
          <a:lnRef idx="0">
            <a:srgbClr val="FFFFFF"/>
          </a:lnRef>
          <a:fillRef idx="3">
            <a:schemeClr val="accent4"/>
          </a:fillRef>
          <a:effectRef idx="0">
            <a:srgbClr val="FFFFFF"/>
          </a:effectRef>
          <a:fontRef idx="minor">
            <a:schemeClr val="lt1"/>
          </a:fontRef>
        </p:style>
        <p:txBody>
          <a:bodyPr rtlCol="0" anchor="ctr"/>
          <a:p>
            <a:pPr algn="ctr"/>
            <a:endParaRPr lang="zh-CN" altLang="en-US"/>
          </a:p>
        </p:txBody>
      </p:sp>
      <p:sp>
        <p:nvSpPr>
          <p:cNvPr id="112" name="文本框 111"/>
          <p:cNvSpPr txBox="1"/>
          <p:nvPr/>
        </p:nvSpPr>
        <p:spPr>
          <a:xfrm>
            <a:off x="1628140" y="275590"/>
            <a:ext cx="3943350" cy="521970"/>
          </a:xfrm>
          <a:prstGeom prst="rect">
            <a:avLst/>
          </a:prstGeom>
          <a:noFill/>
        </p:spPr>
        <p:txBody>
          <a:bodyPr wrap="square" rtlCol="0">
            <a:spAutoFit/>
          </a:bodyPr>
          <a:p>
            <a:r>
              <a:rPr lang="en-US" altLang="zh-CN" sz="2800">
                <a:solidFill>
                  <a:schemeClr val="bg2"/>
                </a:solidFill>
                <a:latin typeface="+mj-lt"/>
                <a:cs typeface="+mj-lt"/>
              </a:rPr>
              <a:t>Microquasars</a:t>
            </a:r>
            <a:endParaRPr lang="en-US" altLang="zh-CN" sz="2800">
              <a:solidFill>
                <a:schemeClr val="bg2"/>
              </a:solidFill>
              <a:latin typeface="+mj-lt"/>
              <a:cs typeface="+mj-lt"/>
            </a:endParaRPr>
          </a:p>
        </p:txBody>
      </p:sp>
      <p:sp>
        <p:nvSpPr>
          <p:cNvPr id="114" name="爆炸形 1 113"/>
          <p:cNvSpPr/>
          <p:nvPr/>
        </p:nvSpPr>
        <p:spPr>
          <a:xfrm>
            <a:off x="8952865" y="5895340"/>
            <a:ext cx="266700" cy="514350"/>
          </a:xfrm>
          <a:prstGeom prst="irregularSeal1">
            <a:avLst/>
          </a:prstGeom>
          <a:solidFill>
            <a:schemeClr val="accent6">
              <a:lumMod val="40000"/>
              <a:lumOff val="60000"/>
            </a:schemeClr>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1" grpId="0" bldLvl="0" animBg="1"/>
      <p:bldP spid="111" grpId="1" animBg="1"/>
      <p:bldP spid="114" grpId="0" bldLvl="0" animBg="1"/>
      <p:bldP spid="114" grpId="1"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467360" y="1070610"/>
            <a:ext cx="11294745" cy="460375"/>
          </a:xfrm>
          <a:prstGeom prst="rect">
            <a:avLst/>
          </a:prstGeom>
          <a:noFill/>
        </p:spPr>
        <p:txBody>
          <a:bodyPr wrap="square" rtlCol="0">
            <a:spAutoFit/>
          </a:bodyPr>
          <a:lstStyle/>
          <a:p>
            <a:r>
              <a:rPr lang="en-US" altLang="zh-CN" sz="2400" dirty="0"/>
              <a:t>12 BH </a:t>
            </a:r>
            <a:r>
              <a:rPr lang="en-US" altLang="zh-CN" sz="2400" dirty="0" err="1"/>
              <a:t>microquasars</a:t>
            </a:r>
            <a:r>
              <a:rPr lang="en-US" altLang="zh-CN" sz="2400" dirty="0"/>
              <a:t> in LHAASO’s </a:t>
            </a:r>
            <a:r>
              <a:rPr lang="en-US" altLang="zh-CN" sz="2400" dirty="0" err="1"/>
              <a:t>FoV, </a:t>
            </a:r>
            <a:r>
              <a:rPr lang="en-US" altLang="zh-CN" sz="2400" dirty="0"/>
              <a:t>5 associated with UHE gamma-ray sources</a:t>
            </a:r>
            <a:endParaRPr lang="en-US" altLang="zh-CN" sz="2400" dirty="0"/>
          </a:p>
        </p:txBody>
      </p:sp>
      <p:sp>
        <p:nvSpPr>
          <p:cNvPr id="10" name="文本框 9"/>
          <p:cNvSpPr txBox="1"/>
          <p:nvPr/>
        </p:nvSpPr>
        <p:spPr>
          <a:xfrm>
            <a:off x="529973" y="5868397"/>
            <a:ext cx="5782102" cy="706755"/>
          </a:xfrm>
          <a:prstGeom prst="rect">
            <a:avLst/>
          </a:prstGeom>
          <a:noFill/>
        </p:spPr>
        <p:txBody>
          <a:bodyPr wrap="square" rtlCol="0">
            <a:spAutoFit/>
          </a:bodyPr>
          <a:lstStyle/>
          <a:p>
            <a:r>
              <a:rPr lang="en-US" altLang="zh-CN" sz="2000" dirty="0"/>
              <a:t>Resolved: SS 433; V4641 </a:t>
            </a:r>
            <a:r>
              <a:rPr lang="en-US" altLang="zh-CN" sz="2000" dirty="0" err="1"/>
              <a:t>Sgr</a:t>
            </a:r>
            <a:r>
              <a:rPr lang="en-US" altLang="zh-CN" sz="2000" dirty="0"/>
              <a:t>; GRS 1915+105</a:t>
            </a:r>
            <a:endParaRPr lang="en-US" altLang="zh-CN" sz="2000" dirty="0"/>
          </a:p>
          <a:p>
            <a:r>
              <a:rPr lang="en-US" altLang="zh-CN" sz="2000" dirty="0"/>
              <a:t>Unresolved: MAXI J1820+070; Cygnus X-1</a:t>
            </a:r>
            <a:endParaRPr lang="en-US" altLang="zh-CN" sz="2000" dirty="0"/>
          </a:p>
        </p:txBody>
      </p:sp>
      <p:pic>
        <p:nvPicPr>
          <p:cNvPr id="2" name="图片 1"/>
          <p:cNvPicPr>
            <a:picLocks noChangeAspect="1"/>
          </p:cNvPicPr>
          <p:nvPr>
            <p:custDataLst>
              <p:tags r:id="rId1"/>
            </p:custDataLst>
          </p:nvPr>
        </p:nvPicPr>
        <p:blipFill>
          <a:blip r:embed="rId2"/>
          <a:stretch>
            <a:fillRect/>
          </a:stretch>
        </p:blipFill>
        <p:spPr>
          <a:xfrm>
            <a:off x="336550" y="1609090"/>
            <a:ext cx="8230235" cy="4160520"/>
          </a:xfrm>
          <a:prstGeom prst="rect">
            <a:avLst/>
          </a:prstGeom>
        </p:spPr>
      </p:pic>
      <p:sp>
        <p:nvSpPr>
          <p:cNvPr id="4" name="文本框 3"/>
          <p:cNvSpPr txBox="1"/>
          <p:nvPr/>
        </p:nvSpPr>
        <p:spPr>
          <a:xfrm>
            <a:off x="8589645" y="1694180"/>
            <a:ext cx="3354070" cy="1322070"/>
          </a:xfrm>
          <a:prstGeom prst="rect">
            <a:avLst/>
          </a:prstGeom>
          <a:noFill/>
        </p:spPr>
        <p:txBody>
          <a:bodyPr wrap="square" rtlCol="0">
            <a:spAutoFit/>
          </a:bodyPr>
          <a:p>
            <a:r>
              <a:rPr lang="en-US" altLang="zh-CN" sz="2000"/>
              <a:t>All five </a:t>
            </a:r>
            <a:r>
              <a:rPr lang="en-US" altLang="zh-CN" sz="2000">
                <a:solidFill>
                  <a:srgbClr val="FF0000"/>
                </a:solidFill>
              </a:rPr>
              <a:t>detected</a:t>
            </a:r>
            <a:r>
              <a:rPr lang="en-US" altLang="zh-CN" sz="2000"/>
              <a:t> microquasars </a:t>
            </a:r>
            <a:r>
              <a:rPr lang="en-US" altLang="zh-CN" sz="2000">
                <a:solidFill>
                  <a:srgbClr val="FF0000"/>
                </a:solidFill>
              </a:rPr>
              <a:t>show </a:t>
            </a:r>
            <a:r>
              <a:rPr lang="en-US" altLang="zh-CN" sz="2000"/>
              <a:t>persistent or remarkable outbursts of </a:t>
            </a:r>
            <a:r>
              <a:rPr lang="en-US" altLang="zh-CN" sz="2000" b="1">
                <a:solidFill>
                  <a:schemeClr val="accent1"/>
                </a:solidFill>
              </a:rPr>
              <a:t>BH activities</a:t>
            </a:r>
            <a:r>
              <a:rPr lang="en-US" altLang="zh-CN" sz="2000"/>
              <a:t> in recent years </a:t>
            </a:r>
            <a:endParaRPr lang="en-US" altLang="zh-CN" sz="2000"/>
          </a:p>
        </p:txBody>
      </p:sp>
      <p:sp>
        <p:nvSpPr>
          <p:cNvPr id="5" name="文本框 4"/>
          <p:cNvSpPr txBox="1"/>
          <p:nvPr>
            <p:custDataLst>
              <p:tags r:id="rId3"/>
            </p:custDataLst>
          </p:nvPr>
        </p:nvSpPr>
        <p:spPr>
          <a:xfrm>
            <a:off x="8559800" y="3181985"/>
            <a:ext cx="3561080" cy="1014730"/>
          </a:xfrm>
          <a:prstGeom prst="rect">
            <a:avLst/>
          </a:prstGeom>
          <a:noFill/>
        </p:spPr>
        <p:txBody>
          <a:bodyPr wrap="square" rtlCol="0">
            <a:spAutoFit/>
          </a:bodyPr>
          <a:p>
            <a:r>
              <a:rPr lang="en-US" altLang="zh-CN" sz="2000"/>
              <a:t>All seven </a:t>
            </a:r>
            <a:r>
              <a:rPr lang="en-US" altLang="zh-CN" sz="2000">
                <a:solidFill>
                  <a:srgbClr val="FF0000"/>
                </a:solidFill>
              </a:rPr>
              <a:t>undetected</a:t>
            </a:r>
            <a:r>
              <a:rPr lang="en-US" altLang="zh-CN" sz="2000"/>
              <a:t> microquasars </a:t>
            </a:r>
            <a:r>
              <a:rPr lang="en-US" altLang="zh-CN" sz="2000">
                <a:solidFill>
                  <a:srgbClr val="FF0000"/>
                </a:solidFill>
              </a:rPr>
              <a:t>do not show</a:t>
            </a:r>
            <a:r>
              <a:rPr lang="en-US" altLang="zh-CN" sz="2000"/>
              <a:t> notable </a:t>
            </a:r>
            <a:r>
              <a:rPr lang="en-US" altLang="zh-CN" sz="2000" b="1">
                <a:solidFill>
                  <a:schemeClr val="accent1"/>
                </a:solidFill>
              </a:rPr>
              <a:t>BH activities</a:t>
            </a:r>
            <a:r>
              <a:rPr lang="en-US" altLang="zh-CN" sz="2000"/>
              <a:t> in recent years </a:t>
            </a:r>
            <a:endParaRPr lang="en-US" altLang="zh-CN" sz="2000"/>
          </a:p>
        </p:txBody>
      </p:sp>
      <p:sp>
        <p:nvSpPr>
          <p:cNvPr id="7" name="文本框 6"/>
          <p:cNvSpPr txBox="1"/>
          <p:nvPr/>
        </p:nvSpPr>
        <p:spPr>
          <a:xfrm>
            <a:off x="6332220" y="5846445"/>
            <a:ext cx="5890260" cy="706755"/>
          </a:xfrm>
          <a:prstGeom prst="rect">
            <a:avLst/>
          </a:prstGeom>
          <a:noFill/>
        </p:spPr>
        <p:txBody>
          <a:bodyPr wrap="square" rtlCol="0">
            <a:spAutoFit/>
          </a:bodyPr>
          <a:p>
            <a:r>
              <a:rPr lang="en-US" altLang="zh-CN" sz="2000" b="1">
                <a:solidFill>
                  <a:srgbClr val="C00000"/>
                </a:solidFill>
                <a:latin typeface="Berlin Sans FB Demi" panose="020E0802020502020306" charset="0"/>
                <a:cs typeface="Berlin Sans FB Demi" panose="020E0802020502020306" charset="0"/>
              </a:rPr>
              <a:t>Is a BH’s recent activity (over past decades) a proxy of UHE emission?</a:t>
            </a:r>
            <a:endParaRPr lang="en-US" altLang="zh-CN" sz="2000" b="1">
              <a:solidFill>
                <a:srgbClr val="C00000"/>
              </a:solidFill>
              <a:latin typeface="Berlin Sans FB Demi" panose="020E0802020502020306" charset="0"/>
              <a:cs typeface="Berlin Sans FB Demi" panose="020E0802020502020306" charset="0"/>
            </a:endParaRPr>
          </a:p>
        </p:txBody>
      </p:sp>
      <p:sp>
        <p:nvSpPr>
          <p:cNvPr id="3" name="文本框 2"/>
          <p:cNvSpPr txBox="1"/>
          <p:nvPr/>
        </p:nvSpPr>
        <p:spPr>
          <a:xfrm>
            <a:off x="8539480" y="4390390"/>
            <a:ext cx="3576320" cy="1322070"/>
          </a:xfrm>
          <a:prstGeom prst="rect">
            <a:avLst/>
          </a:prstGeom>
          <a:noFill/>
        </p:spPr>
        <p:txBody>
          <a:bodyPr wrap="square" rtlCol="0">
            <a:spAutoFit/>
          </a:bodyPr>
          <a:p>
            <a:r>
              <a:rPr lang="en-US" altLang="zh-CN" sz="2000" b="1">
                <a:solidFill>
                  <a:schemeClr val="tx1"/>
                </a:solidFill>
              </a:rPr>
              <a:t>cooling time of particles responsible for UHE emission is &gt; kyrs</a:t>
            </a:r>
            <a:endParaRPr lang="en-US" altLang="zh-CN" sz="2000" b="1">
              <a:solidFill>
                <a:schemeClr val="tx1"/>
              </a:solidFill>
            </a:endParaRPr>
          </a:p>
          <a:p>
            <a:r>
              <a:rPr lang="en-US" altLang="zh-CN" sz="2000" b="1">
                <a:solidFill>
                  <a:srgbClr val="FF0000"/>
                </a:solidFill>
              </a:rPr>
              <a:t>is it just coincidence?</a:t>
            </a:r>
            <a:endParaRPr lang="en-US" altLang="zh-CN" sz="2000" b="1">
              <a:solidFill>
                <a:srgbClr val="FF0000"/>
              </a:solidFill>
            </a:endParaRPr>
          </a:p>
          <a:p>
            <a:r>
              <a:rPr lang="en-US" altLang="zh-CN" sz="2000"/>
              <a:t> </a:t>
            </a:r>
            <a:endParaRPr lang="en-US" altLang="zh-CN" sz="20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389890" y="1460500"/>
            <a:ext cx="7515225" cy="4960620"/>
          </a:xfrm>
          <a:prstGeom prst="rect">
            <a:avLst/>
          </a:prstGeom>
        </p:spPr>
      </p:pic>
      <p:sp>
        <p:nvSpPr>
          <p:cNvPr id="5" name="文本框 4"/>
          <p:cNvSpPr txBox="1"/>
          <p:nvPr/>
        </p:nvSpPr>
        <p:spPr>
          <a:xfrm>
            <a:off x="8128000" y="1569085"/>
            <a:ext cx="3867150" cy="2306955"/>
          </a:xfrm>
          <a:prstGeom prst="rect">
            <a:avLst/>
          </a:prstGeom>
          <a:noFill/>
        </p:spPr>
        <p:txBody>
          <a:bodyPr wrap="square" rtlCol="0">
            <a:spAutoFit/>
          </a:bodyPr>
          <a:p>
            <a:r>
              <a:rPr lang="en-US" altLang="zh-CN"/>
              <a:t>SS 433, V4641 Sgr, GRS 1915+105: extended sources</a:t>
            </a:r>
            <a:endParaRPr lang="en-US" altLang="zh-CN"/>
          </a:p>
          <a:p>
            <a:endParaRPr lang="en-US" altLang="zh-CN"/>
          </a:p>
          <a:p>
            <a:r>
              <a:rPr lang="en-US" altLang="zh-CN"/>
              <a:t>Cygnus X-1, MAXI J1820+070:</a:t>
            </a:r>
            <a:endParaRPr lang="en-US" altLang="zh-CN"/>
          </a:p>
          <a:p>
            <a:r>
              <a:rPr lang="en-US" altLang="zh-CN"/>
              <a:t>point-like source with spatial offset</a:t>
            </a:r>
            <a:endParaRPr lang="en-US" altLang="zh-CN"/>
          </a:p>
          <a:p>
            <a:endParaRPr lang="en-US" altLang="zh-CN"/>
          </a:p>
          <a:p>
            <a:r>
              <a:rPr lang="en-US" altLang="zh-CN"/>
              <a:t>Cygnus X-3:</a:t>
            </a:r>
            <a:endParaRPr lang="en-US" altLang="zh-CN"/>
          </a:p>
          <a:p>
            <a:r>
              <a:rPr lang="en-US" altLang="zh-CN"/>
              <a:t>point-like source with temporal variation</a:t>
            </a:r>
            <a:endParaRPr lang="en-US" altLang="zh-CN"/>
          </a:p>
        </p:txBody>
      </p:sp>
      <p:sp>
        <p:nvSpPr>
          <p:cNvPr id="6" name="下箭头 5"/>
          <p:cNvSpPr/>
          <p:nvPr/>
        </p:nvSpPr>
        <p:spPr>
          <a:xfrm>
            <a:off x="9393555" y="4072255"/>
            <a:ext cx="520065" cy="497840"/>
          </a:xfrm>
          <a:prstGeom prst="down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文本框 6"/>
          <p:cNvSpPr txBox="1"/>
          <p:nvPr/>
        </p:nvSpPr>
        <p:spPr>
          <a:xfrm>
            <a:off x="8114030" y="4850130"/>
            <a:ext cx="3552825" cy="339725"/>
          </a:xfrm>
          <a:prstGeom prst="rect">
            <a:avLst/>
          </a:prstGeom>
          <a:noFill/>
        </p:spPr>
        <p:txBody>
          <a:bodyPr wrap="square" rtlCol="0">
            <a:noAutofit/>
          </a:bodyPr>
          <a:p>
            <a:r>
              <a:rPr lang="en-US" altLang="zh-CN"/>
              <a:t>particle acceleration at multi-scales</a:t>
            </a:r>
            <a:endParaRPr lang="en-US" altLang="zh-CN"/>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custDataLst>
              <p:tags r:id="rId1"/>
            </p:custDataLst>
          </p:nvPr>
        </p:nvPicPr>
        <p:blipFill>
          <a:blip r:embed="rId2"/>
          <a:stretch>
            <a:fillRect/>
          </a:stretch>
        </p:blipFill>
        <p:spPr>
          <a:xfrm>
            <a:off x="-18415" y="1091565"/>
            <a:ext cx="8317230" cy="5742940"/>
          </a:xfrm>
          <a:prstGeom prst="rect">
            <a:avLst/>
          </a:prstGeom>
        </p:spPr>
      </p:pic>
      <p:sp>
        <p:nvSpPr>
          <p:cNvPr id="8" name="文本框 7"/>
          <p:cNvSpPr txBox="1"/>
          <p:nvPr/>
        </p:nvSpPr>
        <p:spPr>
          <a:xfrm>
            <a:off x="1438910" y="200025"/>
            <a:ext cx="7531735" cy="645160"/>
          </a:xfrm>
          <a:prstGeom prst="rect">
            <a:avLst/>
          </a:prstGeom>
          <a:noFill/>
        </p:spPr>
        <p:txBody>
          <a:bodyPr wrap="square" rtlCol="0">
            <a:spAutoFit/>
          </a:bodyPr>
          <a:lstStyle/>
          <a:p>
            <a:r>
              <a:rPr lang="en-US" altLang="zh-CN" sz="3600" dirty="0">
                <a:solidFill>
                  <a:schemeClr val="bg2"/>
                </a:solidFill>
                <a:latin typeface="+mj-lt"/>
                <a:cs typeface="+mj-lt"/>
              </a:rPr>
              <a:t>SS 433</a:t>
            </a:r>
            <a:endParaRPr lang="en-US" altLang="zh-CN" sz="3600" dirty="0">
              <a:solidFill>
                <a:schemeClr val="bg2"/>
              </a:solidFill>
              <a:latin typeface="+mj-lt"/>
              <a:cs typeface="+mj-lt"/>
            </a:endParaRPr>
          </a:p>
        </p:txBody>
      </p:sp>
      <p:sp>
        <p:nvSpPr>
          <p:cNvPr id="4" name="文本框 3"/>
          <p:cNvSpPr txBox="1"/>
          <p:nvPr/>
        </p:nvSpPr>
        <p:spPr>
          <a:xfrm>
            <a:off x="8418195" y="1193165"/>
            <a:ext cx="3181350" cy="744220"/>
          </a:xfrm>
          <a:prstGeom prst="rect">
            <a:avLst/>
          </a:prstGeom>
        </p:spPr>
        <p:style>
          <a:lnRef idx="0">
            <a:srgbClr val="FFFFFF"/>
          </a:lnRef>
          <a:fillRef idx="1">
            <a:schemeClr val="accent2"/>
          </a:fillRef>
          <a:effectRef idx="2">
            <a:schemeClr val="accent2"/>
          </a:effectRef>
          <a:fontRef idx="minor">
            <a:schemeClr val="lt1"/>
          </a:fontRef>
        </p:style>
        <p:txBody>
          <a:bodyPr wrap="square" rtlCol="0" anchor="t">
            <a:noAutofit/>
          </a:bodyPr>
          <a:p>
            <a:r>
              <a:rPr lang="en-US" altLang="zh-CN" sz="2000" dirty="0">
                <a:sym typeface="+mn-ea"/>
              </a:rPr>
              <a:t>energy dependent morphology, in particular above 100 TeV</a:t>
            </a:r>
            <a:endParaRPr lang="en-US" altLang="zh-CN" sz="2000" dirty="0"/>
          </a:p>
        </p:txBody>
      </p:sp>
      <p:sp>
        <p:nvSpPr>
          <p:cNvPr id="9" name="文本框 8"/>
          <p:cNvSpPr txBox="1"/>
          <p:nvPr/>
        </p:nvSpPr>
        <p:spPr>
          <a:xfrm>
            <a:off x="7140575" y="5285105"/>
            <a:ext cx="1196975" cy="368300"/>
          </a:xfrm>
          <a:prstGeom prst="rect">
            <a:avLst/>
          </a:prstGeom>
          <a:noFill/>
        </p:spPr>
        <p:txBody>
          <a:bodyPr wrap="square" rtlCol="0">
            <a:spAutoFit/>
          </a:bodyPr>
          <a:p>
            <a:r>
              <a:rPr lang="en-US" altLang="zh-CN">
                <a:solidFill>
                  <a:srgbClr val="FF0000"/>
                </a:solidFill>
              </a:rPr>
              <a:t>E</a:t>
            </a:r>
            <a:r>
              <a:rPr lang="en-US" altLang="zh-CN" baseline="-25000">
                <a:solidFill>
                  <a:srgbClr val="FF0000"/>
                </a:solidFill>
              </a:rPr>
              <a:t>max</a:t>
            </a:r>
            <a:r>
              <a:rPr lang="en-US" altLang="zh-CN">
                <a:solidFill>
                  <a:srgbClr val="FF0000"/>
                </a:solidFill>
              </a:rPr>
              <a:t>=10PeV</a:t>
            </a:r>
            <a:endParaRPr lang="en-US" altLang="zh-CN">
              <a:solidFill>
                <a:srgbClr val="FF0000"/>
              </a:solidFill>
            </a:endParaRPr>
          </a:p>
        </p:txBody>
      </p:sp>
      <p:cxnSp>
        <p:nvCxnSpPr>
          <p:cNvPr id="10" name="直接箭头连接符 9"/>
          <p:cNvCxnSpPr/>
          <p:nvPr/>
        </p:nvCxnSpPr>
        <p:spPr>
          <a:xfrm flipH="1">
            <a:off x="7042785" y="5643245"/>
            <a:ext cx="189230" cy="127635"/>
          </a:xfrm>
          <a:prstGeom prst="straightConnector1">
            <a:avLst/>
          </a:prstGeom>
          <a:ln>
            <a:solidFill>
              <a:srgbClr val="FF0000"/>
            </a:solidFill>
            <a:tailEnd type="arrow"/>
          </a:ln>
        </p:spPr>
        <p:style>
          <a:lnRef idx="2">
            <a:schemeClr val="accent1"/>
          </a:lnRef>
          <a:fillRef idx="0">
            <a:srgbClr val="FFFFFF"/>
          </a:fillRef>
          <a:effectRef idx="0">
            <a:srgbClr val="FFFFFF"/>
          </a:effectRef>
          <a:fontRef idx="minor">
            <a:schemeClr val="tx1"/>
          </a:fontRef>
        </p:style>
      </p:cxnSp>
      <p:sp>
        <p:nvSpPr>
          <p:cNvPr id="18" name="文本框 17"/>
          <p:cNvSpPr txBox="1"/>
          <p:nvPr/>
        </p:nvSpPr>
        <p:spPr>
          <a:xfrm>
            <a:off x="5523865" y="5769610"/>
            <a:ext cx="715645" cy="368300"/>
          </a:xfrm>
          <a:prstGeom prst="rect">
            <a:avLst/>
          </a:prstGeom>
          <a:noFill/>
        </p:spPr>
        <p:txBody>
          <a:bodyPr wrap="square" rtlCol="0" anchor="t">
            <a:spAutoFit/>
          </a:bodyPr>
          <a:p>
            <a:r>
              <a:rPr lang="en-US" altLang="zh-CN">
                <a:solidFill>
                  <a:srgbClr val="FF0000"/>
                </a:solidFill>
                <a:sym typeface="+mn-ea"/>
              </a:rPr>
              <a:t>p=2.5</a:t>
            </a:r>
            <a:endParaRPr lang="en-US" altLang="zh-CN">
              <a:solidFill>
                <a:srgbClr val="FF0000"/>
              </a:solidFill>
              <a:sym typeface="+mn-ea"/>
            </a:endParaRPr>
          </a:p>
        </p:txBody>
      </p:sp>
      <p:sp>
        <p:nvSpPr>
          <p:cNvPr id="7" name="文本框 6"/>
          <p:cNvSpPr txBox="1"/>
          <p:nvPr/>
        </p:nvSpPr>
        <p:spPr>
          <a:xfrm>
            <a:off x="8482965" y="4301490"/>
            <a:ext cx="3453765" cy="2584450"/>
          </a:xfrm>
          <a:prstGeom prst="rect">
            <a:avLst/>
          </a:prstGeom>
          <a:noFill/>
        </p:spPr>
        <p:txBody>
          <a:bodyPr wrap="square" rtlCol="0">
            <a:spAutoFit/>
          </a:bodyPr>
          <a:p>
            <a:r>
              <a:rPr lang="en-US" altLang="zh-CN"/>
              <a:t>a second component is required to explain the UHE emission</a:t>
            </a:r>
            <a:endParaRPr lang="en-US" altLang="zh-CN"/>
          </a:p>
          <a:p>
            <a:endParaRPr lang="en-US" altLang="zh-CN"/>
          </a:p>
          <a:p>
            <a:r>
              <a:rPr lang="en-US" altLang="zh-CN"/>
              <a:t>either leptonic or hadronic is Ok from the perspective of spectral fitting</a:t>
            </a:r>
            <a:endParaRPr lang="en-US" altLang="zh-CN"/>
          </a:p>
          <a:p>
            <a:endParaRPr lang="en-US" altLang="zh-CN"/>
          </a:p>
          <a:p>
            <a:r>
              <a:rPr lang="en-US" altLang="zh-CN"/>
              <a:t>morphological study consistent witih hadronic origin</a:t>
            </a:r>
            <a:endParaRPr lang="en-US" altLang="zh-CN"/>
          </a:p>
          <a:p>
            <a:r>
              <a:rPr lang="en-US" altLang="zh-CN"/>
              <a:t> </a:t>
            </a:r>
            <a:endParaRPr lang="en-US" altLang="zh-CN"/>
          </a:p>
        </p:txBody>
      </p:sp>
      <p:pic>
        <p:nvPicPr>
          <p:cNvPr id="11" name="图片 10"/>
          <p:cNvPicPr>
            <a:picLocks noChangeAspect="1"/>
          </p:cNvPicPr>
          <p:nvPr>
            <p:custDataLst>
              <p:tags r:id="rId3"/>
            </p:custDataLst>
          </p:nvPr>
        </p:nvPicPr>
        <p:blipFill>
          <a:blip r:embed="rId4"/>
          <a:stretch>
            <a:fillRect/>
          </a:stretch>
        </p:blipFill>
        <p:spPr>
          <a:xfrm>
            <a:off x="8202295" y="2027555"/>
            <a:ext cx="4032885" cy="1878965"/>
          </a:xfrm>
          <a:prstGeom prst="rect">
            <a:avLst/>
          </a:prstGeom>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p:nvPr/>
        </p:nvPicPr>
        <p:blipFill>
          <a:blip r:embed="rId1"/>
          <a:stretch>
            <a:fillRect/>
          </a:stretch>
        </p:blipFill>
        <p:spPr>
          <a:xfrm>
            <a:off x="6482080" y="8890"/>
            <a:ext cx="5703570" cy="6893560"/>
          </a:xfrm>
          <a:prstGeom prst="rect">
            <a:avLst/>
          </a:prstGeom>
        </p:spPr>
      </p:pic>
      <p:sp>
        <p:nvSpPr>
          <p:cNvPr id="3" name="文本框 2"/>
          <p:cNvSpPr txBox="1"/>
          <p:nvPr/>
        </p:nvSpPr>
        <p:spPr>
          <a:xfrm>
            <a:off x="1021715" y="240665"/>
            <a:ext cx="5833745" cy="583565"/>
          </a:xfrm>
          <a:prstGeom prst="rect">
            <a:avLst/>
          </a:prstGeom>
          <a:noFill/>
        </p:spPr>
        <p:txBody>
          <a:bodyPr wrap="square" rtlCol="0">
            <a:spAutoFit/>
          </a:bodyPr>
          <a:p>
            <a:r>
              <a:rPr lang="en-US" sz="3200">
                <a:solidFill>
                  <a:schemeClr val="bg1"/>
                </a:solidFill>
                <a:latin typeface="Berlin Sans FB Demi" panose="020E0802020502020306" charset="0"/>
                <a:ea typeface="微软雅黑" panose="020B0503020204020204" pitchFamily="34" charset="-122"/>
                <a:cs typeface="Berlin Sans FB Demi" panose="020E0802020502020306" charset="0"/>
              </a:rPr>
              <a:t>Early Observation on Cyg X-3</a:t>
            </a:r>
            <a:endParaRPr lang="en-US" sz="3200">
              <a:solidFill>
                <a:schemeClr val="bg1"/>
              </a:solidFill>
              <a:latin typeface="Berlin Sans FB Demi" panose="020E0802020502020306" charset="0"/>
              <a:ea typeface="微软雅黑" panose="020B0503020204020204" pitchFamily="34" charset="-122"/>
              <a:cs typeface="Berlin Sans FB Demi" panose="020E0802020502020306" charset="0"/>
            </a:endParaRPr>
          </a:p>
        </p:txBody>
      </p:sp>
      <p:pic>
        <p:nvPicPr>
          <p:cNvPr id="4" name="图片 3"/>
          <p:cNvPicPr>
            <a:picLocks noChangeAspect="1"/>
          </p:cNvPicPr>
          <p:nvPr/>
        </p:nvPicPr>
        <p:blipFill>
          <a:blip r:embed="rId2"/>
          <a:stretch>
            <a:fillRect/>
          </a:stretch>
        </p:blipFill>
        <p:spPr>
          <a:xfrm>
            <a:off x="67945" y="1572895"/>
            <a:ext cx="3572510" cy="4842510"/>
          </a:xfrm>
          <a:prstGeom prst="rect">
            <a:avLst/>
          </a:prstGeom>
        </p:spPr>
      </p:pic>
      <p:sp>
        <p:nvSpPr>
          <p:cNvPr id="5" name="文本框 4"/>
          <p:cNvSpPr txBox="1"/>
          <p:nvPr/>
        </p:nvSpPr>
        <p:spPr>
          <a:xfrm>
            <a:off x="629920" y="6415405"/>
            <a:ext cx="2642235" cy="368300"/>
          </a:xfrm>
          <a:prstGeom prst="rect">
            <a:avLst/>
          </a:prstGeom>
          <a:noFill/>
        </p:spPr>
        <p:txBody>
          <a:bodyPr wrap="square" rtlCol="0">
            <a:spAutoFit/>
          </a:bodyPr>
          <a:p>
            <a:r>
              <a:rPr lang="en-US" altLang="zh-CN"/>
              <a:t>Kiel</a:t>
            </a:r>
            <a:r>
              <a:rPr lang="en-US" altLang="zh-CN"/>
              <a:t> air shower array</a:t>
            </a:r>
            <a:endParaRPr lang="en-US" altLang="zh-CN"/>
          </a:p>
        </p:txBody>
      </p:sp>
      <p:sp>
        <p:nvSpPr>
          <p:cNvPr id="6" name="文本框 5"/>
          <p:cNvSpPr txBox="1"/>
          <p:nvPr/>
        </p:nvSpPr>
        <p:spPr>
          <a:xfrm>
            <a:off x="619125" y="2215515"/>
            <a:ext cx="3068320" cy="368300"/>
          </a:xfrm>
          <a:prstGeom prst="rect">
            <a:avLst/>
          </a:prstGeom>
          <a:noFill/>
        </p:spPr>
        <p:txBody>
          <a:bodyPr wrap="square" rtlCol="0">
            <a:spAutoFit/>
          </a:bodyPr>
          <a:p>
            <a:r>
              <a:rPr lang="en-US" altLang="zh-CN"/>
              <a:t>Samorski &amp; Stamm 1983, ApJ</a:t>
            </a:r>
            <a:endParaRPr lang="en-US" altLang="zh-CN"/>
          </a:p>
        </p:txBody>
      </p:sp>
      <p:pic>
        <p:nvPicPr>
          <p:cNvPr id="7" name="图片 6"/>
          <p:cNvPicPr>
            <a:picLocks noChangeAspect="1"/>
          </p:cNvPicPr>
          <p:nvPr/>
        </p:nvPicPr>
        <p:blipFill>
          <a:blip r:embed="rId3"/>
          <a:stretch>
            <a:fillRect/>
          </a:stretch>
        </p:blipFill>
        <p:spPr>
          <a:xfrm>
            <a:off x="3489325" y="1631315"/>
            <a:ext cx="2653665" cy="2734310"/>
          </a:xfrm>
          <a:prstGeom prst="rect">
            <a:avLst/>
          </a:prstGeom>
        </p:spPr>
      </p:pic>
      <p:sp>
        <p:nvSpPr>
          <p:cNvPr id="9" name="文本框 8"/>
          <p:cNvSpPr txBox="1"/>
          <p:nvPr/>
        </p:nvSpPr>
        <p:spPr>
          <a:xfrm>
            <a:off x="334645" y="1119505"/>
            <a:ext cx="5196205" cy="368300"/>
          </a:xfrm>
          <a:prstGeom prst="rect">
            <a:avLst/>
          </a:prstGeom>
          <a:noFill/>
        </p:spPr>
        <p:txBody>
          <a:bodyPr wrap="square" rtlCol="0">
            <a:spAutoFit/>
          </a:bodyPr>
          <a:p>
            <a:r>
              <a:rPr lang="en-US" altLang="zh-CN"/>
              <a:t>PeV</a:t>
            </a:r>
            <a:r>
              <a:rPr lang="zh-CN" altLang="en-US"/>
              <a:t>流量接近</a:t>
            </a:r>
            <a:r>
              <a:rPr lang="en-US" altLang="zh-CN"/>
              <a:t>10</a:t>
            </a:r>
            <a:r>
              <a:rPr lang="en-US" altLang="zh-CN" baseline="30000"/>
              <a:t>-10</a:t>
            </a:r>
            <a:r>
              <a:rPr lang="en-US" altLang="zh-CN"/>
              <a:t>erg/cm</a:t>
            </a:r>
            <a:r>
              <a:rPr lang="en-US" altLang="zh-CN" baseline="30000"/>
              <a:t>2</a:t>
            </a:r>
            <a:r>
              <a:rPr lang="en-US" altLang="zh-CN"/>
              <a:t>s</a:t>
            </a:r>
            <a:r>
              <a:rPr lang="zh-CN" altLang="en-US"/>
              <a:t>，</a:t>
            </a:r>
            <a:r>
              <a:rPr lang="en-US" altLang="zh-CN"/>
              <a:t> </a:t>
            </a:r>
            <a:r>
              <a:rPr lang="zh-CN" altLang="en-US"/>
              <a:t>具有轨道</a:t>
            </a:r>
            <a:r>
              <a:rPr lang="zh-CN" altLang="en-US"/>
              <a:t>调制</a:t>
            </a:r>
            <a:endParaRPr lang="zh-CN" altLang="en-US"/>
          </a:p>
        </p:txBody>
      </p:sp>
      <p:pic>
        <p:nvPicPr>
          <p:cNvPr id="10" name="图片 9"/>
          <p:cNvPicPr>
            <a:picLocks noChangeAspect="1"/>
          </p:cNvPicPr>
          <p:nvPr/>
        </p:nvPicPr>
        <p:blipFill>
          <a:blip r:embed="rId4"/>
          <a:stretch>
            <a:fillRect/>
          </a:stretch>
        </p:blipFill>
        <p:spPr>
          <a:xfrm>
            <a:off x="3640455" y="4704715"/>
            <a:ext cx="2502535" cy="1526540"/>
          </a:xfrm>
          <a:prstGeom prst="rect">
            <a:avLst/>
          </a:prstGeom>
        </p:spPr>
      </p:pic>
      <p:sp>
        <p:nvSpPr>
          <p:cNvPr id="12" name="文本框 11"/>
          <p:cNvSpPr txBox="1"/>
          <p:nvPr/>
        </p:nvSpPr>
        <p:spPr>
          <a:xfrm>
            <a:off x="3817620" y="6414770"/>
            <a:ext cx="2187575" cy="368300"/>
          </a:xfrm>
          <a:prstGeom prst="rect">
            <a:avLst/>
          </a:prstGeom>
          <a:noFill/>
        </p:spPr>
        <p:txBody>
          <a:bodyPr wrap="square" rtlCol="0">
            <a:spAutoFit/>
          </a:bodyPr>
          <a:p>
            <a:r>
              <a:rPr lang="en-US" altLang="zh-CN"/>
              <a:t>Leeds</a:t>
            </a:r>
            <a:r>
              <a:rPr lang="en-US" altLang="zh-CN"/>
              <a:t> air shower array</a:t>
            </a:r>
            <a:endParaRPr lang="en-US" altLang="zh-CN"/>
          </a:p>
        </p:txBody>
      </p:sp>
      <p:sp>
        <p:nvSpPr>
          <p:cNvPr id="13" name="文本框 12"/>
          <p:cNvSpPr txBox="1"/>
          <p:nvPr/>
        </p:nvSpPr>
        <p:spPr>
          <a:xfrm>
            <a:off x="3498850" y="6084570"/>
            <a:ext cx="3223895" cy="368300"/>
          </a:xfrm>
          <a:prstGeom prst="rect">
            <a:avLst/>
          </a:prstGeom>
          <a:noFill/>
        </p:spPr>
        <p:txBody>
          <a:bodyPr wrap="square" rtlCol="0">
            <a:spAutoFit/>
          </a:bodyPr>
          <a:p>
            <a:r>
              <a:rPr lang="en-US" altLang="zh-CN"/>
              <a:t>Evans-Lloyd et al. , 1983, Nature</a:t>
            </a:r>
            <a:endParaRPr lang="en-US" altLang="zh-CN"/>
          </a:p>
        </p:txBody>
      </p:sp>
      <p:sp>
        <p:nvSpPr>
          <p:cNvPr id="14" name="文本框 13"/>
          <p:cNvSpPr txBox="1"/>
          <p:nvPr/>
        </p:nvSpPr>
        <p:spPr>
          <a:xfrm>
            <a:off x="10440670" y="2272665"/>
            <a:ext cx="1630045" cy="356870"/>
          </a:xfrm>
          <a:prstGeom prst="rect">
            <a:avLst/>
          </a:prstGeom>
          <a:noFill/>
        </p:spPr>
        <p:txBody>
          <a:bodyPr wrap="square" rtlCol="0">
            <a:noAutofit/>
          </a:bodyPr>
          <a:p>
            <a:r>
              <a:rPr lang="en-US" altLang="zh-CN"/>
              <a:t>Fermi-LAT</a:t>
            </a:r>
            <a:r>
              <a:rPr lang="zh-CN" altLang="en-US"/>
              <a:t>观测</a:t>
            </a:r>
            <a:endParaRPr lang="zh-CN" alt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7" name="标题 13"/>
          <p:cNvSpPr>
            <a:spLocks noGrp="1"/>
          </p:cNvSpPr>
          <p:nvPr/>
        </p:nvSpPr>
        <p:spPr>
          <a:xfrm>
            <a:off x="1546860" y="28575"/>
            <a:ext cx="7842885" cy="1001395"/>
          </a:xfrm>
          <a:prstGeom prst="rect">
            <a:avLst/>
          </a:prstGeom>
        </p:spPr>
        <p:txBody>
          <a:bodyPr lIns="0" tIns="0" rIns="0" bIns="0" anchor="ctr"/>
          <a:lst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a:lstStyle>
          <a:p>
            <a:r>
              <a:rPr lang="en-US" altLang="zh-CN" sz="3200">
                <a:solidFill>
                  <a:schemeClr val="bg1"/>
                </a:solidFill>
                <a:latin typeface="Berlin Sans FB Demi" panose="020E0802020502020306" charset="0"/>
                <a:ea typeface="微软雅黑" panose="020B0503020204020204" pitchFamily="34" charset="-122"/>
                <a:cs typeface="Berlin Sans FB Demi" panose="020E0802020502020306" charset="0"/>
              </a:rPr>
              <a:t>LHAASO Observations of Cygnus X-3</a:t>
            </a:r>
            <a:endParaRPr lang="en-US" altLang="zh-CN" sz="3200">
              <a:solidFill>
                <a:schemeClr val="bg1"/>
              </a:solidFill>
              <a:latin typeface="Berlin Sans FB Demi" panose="020E0802020502020306" charset="0"/>
              <a:ea typeface="微软雅黑" panose="020B0503020204020204" pitchFamily="34" charset="-122"/>
              <a:cs typeface="Berlin Sans FB Demi" panose="020E0802020502020306" charset="0"/>
            </a:endParaRPr>
          </a:p>
        </p:txBody>
      </p:sp>
      <p:pic>
        <p:nvPicPr>
          <p:cNvPr id="4" name="图片 3"/>
          <p:cNvPicPr>
            <a:picLocks noChangeAspect="1"/>
          </p:cNvPicPr>
          <p:nvPr/>
        </p:nvPicPr>
        <p:blipFill>
          <a:blip r:embed="rId1"/>
          <a:srcRect b="10190"/>
          <a:stretch>
            <a:fillRect/>
          </a:stretch>
        </p:blipFill>
        <p:spPr>
          <a:xfrm>
            <a:off x="1441450" y="1732280"/>
            <a:ext cx="9003030" cy="4219575"/>
          </a:xfrm>
          <a:prstGeom prst="rect">
            <a:avLst/>
          </a:prstGeom>
        </p:spPr>
      </p:pic>
      <p:pic>
        <p:nvPicPr>
          <p:cNvPr id="5" name="图片 4"/>
          <p:cNvPicPr>
            <a:picLocks noChangeAspect="1"/>
          </p:cNvPicPr>
          <p:nvPr/>
        </p:nvPicPr>
        <p:blipFill>
          <a:blip r:embed="rId2"/>
          <a:stretch>
            <a:fillRect/>
          </a:stretch>
        </p:blipFill>
        <p:spPr>
          <a:xfrm>
            <a:off x="2305685" y="5681980"/>
            <a:ext cx="4705350" cy="809625"/>
          </a:xfrm>
          <a:prstGeom prst="rect">
            <a:avLst/>
          </a:prstGeom>
        </p:spPr>
      </p:pic>
      <p:sp>
        <p:nvSpPr>
          <p:cNvPr id="8" name="文本框 7"/>
          <p:cNvSpPr txBox="1"/>
          <p:nvPr/>
        </p:nvSpPr>
        <p:spPr>
          <a:xfrm>
            <a:off x="7413625" y="5918200"/>
            <a:ext cx="3247390" cy="368300"/>
          </a:xfrm>
          <a:prstGeom prst="rect">
            <a:avLst/>
          </a:prstGeom>
          <a:noFill/>
        </p:spPr>
        <p:txBody>
          <a:bodyPr wrap="square" rtlCol="0">
            <a:spAutoFit/>
          </a:bodyPr>
          <a:p>
            <a:r>
              <a:rPr lang="en-US" altLang="zh-CN"/>
              <a:t>require BH &gt; 10</a:t>
            </a:r>
            <a:r>
              <a:rPr lang="en-US" altLang="zh-CN" baseline="30000"/>
              <a:t>15</a:t>
            </a:r>
            <a:r>
              <a:rPr lang="en-US" altLang="zh-CN"/>
              <a:t> G cm</a:t>
            </a:r>
            <a:endParaRPr lang="zh-CN" altLang="en-US"/>
          </a:p>
        </p:txBody>
      </p:sp>
      <p:sp>
        <p:nvSpPr>
          <p:cNvPr id="2" name="文本框 1"/>
          <p:cNvSpPr txBox="1"/>
          <p:nvPr/>
        </p:nvSpPr>
        <p:spPr>
          <a:xfrm>
            <a:off x="1546860" y="1236345"/>
            <a:ext cx="9646285" cy="1050290"/>
          </a:xfrm>
          <a:prstGeom prst="rect">
            <a:avLst/>
          </a:prstGeom>
          <a:noFill/>
        </p:spPr>
        <p:txBody>
          <a:bodyPr wrap="square" rtlCol="0" anchor="t">
            <a:spAutoFit/>
          </a:bodyPr>
          <a:p>
            <a:pPr indent="0" fontAlgn="auto">
              <a:lnSpc>
                <a:spcPct val="130000"/>
              </a:lnSpc>
            </a:pPr>
            <a:r>
              <a:rPr lang="en-US" altLang="zh-CN" sz="2400">
                <a:sym typeface="+mn-ea"/>
              </a:rPr>
              <a:t>Cygnux X-3:  HMXB;  Orbit radius: 2.7x10</a:t>
            </a:r>
            <a:r>
              <a:rPr lang="en-US" altLang="zh-CN" sz="2400" baseline="30000">
                <a:sym typeface="+mn-ea"/>
              </a:rPr>
              <a:t>11</a:t>
            </a:r>
            <a:r>
              <a:rPr lang="en-US" altLang="zh-CN" sz="2400">
                <a:sym typeface="+mn-ea"/>
              </a:rPr>
              <a:t>cm ~0.02 au;  Orbit period: 4.8 hr</a:t>
            </a:r>
            <a:endParaRPr lang="en-US" altLang="zh-CN" sz="2400"/>
          </a:p>
          <a:p>
            <a:pPr indent="0" fontAlgn="auto">
              <a:lnSpc>
                <a:spcPct val="130000"/>
              </a:lnSpc>
            </a:pPr>
            <a:endParaRPr lang="en-US" altLang="zh-CN" sz="2400">
              <a:sym typeface="+mn-ea"/>
            </a:endParaRPr>
          </a:p>
        </p:txBody>
      </p:sp>
    </p:spTree>
    <p:custDataLst>
      <p:tags r:id="rId3"/>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454025" y="1228090"/>
            <a:ext cx="6068060" cy="4402455"/>
          </a:xfrm>
          <a:prstGeom prst="rect">
            <a:avLst/>
          </a:prstGeom>
        </p:spPr>
      </p:pic>
      <p:sp>
        <p:nvSpPr>
          <p:cNvPr id="6" name="文本框 5"/>
          <p:cNvSpPr txBox="1"/>
          <p:nvPr/>
        </p:nvSpPr>
        <p:spPr>
          <a:xfrm>
            <a:off x="6983730" y="3978275"/>
            <a:ext cx="4559300" cy="332105"/>
          </a:xfrm>
          <a:prstGeom prst="rect">
            <a:avLst/>
          </a:prstGeom>
          <a:noFill/>
        </p:spPr>
        <p:txBody>
          <a:bodyPr wrap="square" rtlCol="0">
            <a:noAutofit/>
          </a:bodyPr>
          <a:p>
            <a:r>
              <a:rPr lang="en-US" altLang="zh-CN"/>
              <a:t>emission zone should be at or within the binary scale</a:t>
            </a:r>
            <a:endParaRPr lang="zh-CN" altLang="en-US"/>
          </a:p>
        </p:txBody>
      </p:sp>
      <p:pic>
        <p:nvPicPr>
          <p:cNvPr id="5" name="图片 4"/>
          <p:cNvPicPr>
            <a:picLocks noChangeAspect="1"/>
          </p:cNvPicPr>
          <p:nvPr/>
        </p:nvPicPr>
        <p:blipFill>
          <a:blip r:embed="rId2"/>
          <a:stretch>
            <a:fillRect/>
          </a:stretch>
        </p:blipFill>
        <p:spPr>
          <a:xfrm>
            <a:off x="6946900" y="1047750"/>
            <a:ext cx="2941955" cy="2882900"/>
          </a:xfrm>
          <a:prstGeom prst="rect">
            <a:avLst/>
          </a:prstGeom>
        </p:spPr>
      </p:pic>
      <p:sp>
        <p:nvSpPr>
          <p:cNvPr id="12" name="文本框 11"/>
          <p:cNvSpPr txBox="1"/>
          <p:nvPr/>
        </p:nvSpPr>
        <p:spPr>
          <a:xfrm>
            <a:off x="786130" y="5908675"/>
            <a:ext cx="6267450" cy="706755"/>
          </a:xfrm>
          <a:prstGeom prst="rect">
            <a:avLst/>
          </a:prstGeom>
          <a:noFill/>
        </p:spPr>
        <p:txBody>
          <a:bodyPr wrap="square" rtlCol="0">
            <a:spAutoFit/>
          </a:bodyPr>
          <a:p>
            <a:r>
              <a:rPr lang="en-US" altLang="zh-CN" sz="2000" b="1">
                <a:solidFill>
                  <a:srgbClr val="C00000"/>
                </a:solidFill>
              </a:rPr>
              <a:t>UHE emission is variable at month scale, and temporally correlated with GeV emission</a:t>
            </a:r>
            <a:endParaRPr lang="zh-CN" altLang="en-US" sz="2000" b="1">
              <a:solidFill>
                <a:srgbClr val="C00000"/>
              </a:solidFill>
            </a:endParaRPr>
          </a:p>
        </p:txBody>
      </p:sp>
      <p:sp>
        <p:nvSpPr>
          <p:cNvPr id="13" name="文本框 12"/>
          <p:cNvSpPr txBox="1"/>
          <p:nvPr/>
        </p:nvSpPr>
        <p:spPr>
          <a:xfrm>
            <a:off x="9933305" y="1192530"/>
            <a:ext cx="2005330" cy="645160"/>
          </a:xfrm>
          <a:prstGeom prst="rect">
            <a:avLst/>
          </a:prstGeom>
          <a:noFill/>
        </p:spPr>
        <p:txBody>
          <a:bodyPr wrap="square" rtlCol="0">
            <a:spAutoFit/>
          </a:bodyPr>
          <a:p>
            <a:r>
              <a:rPr lang="en-US" altLang="zh-CN">
                <a:solidFill>
                  <a:srgbClr val="C00000"/>
                </a:solidFill>
              </a:rPr>
              <a:t>&gt;100TeV    </a:t>
            </a:r>
            <a:endParaRPr lang="en-US" altLang="zh-CN">
              <a:solidFill>
                <a:srgbClr val="C00000"/>
              </a:solidFill>
            </a:endParaRPr>
          </a:p>
          <a:p>
            <a:r>
              <a:rPr lang="en-US" altLang="zh-CN">
                <a:solidFill>
                  <a:srgbClr val="C00000"/>
                </a:solidFill>
              </a:rPr>
              <a:t>orbital modulation</a:t>
            </a:r>
            <a:endParaRPr lang="zh-CN" altLang="en-US">
              <a:solidFill>
                <a:srgbClr val="C00000"/>
              </a:solidFill>
            </a:endParaRPr>
          </a:p>
        </p:txBody>
      </p:sp>
      <p:sp>
        <p:nvSpPr>
          <p:cNvPr id="14" name="标题 13"/>
          <p:cNvSpPr>
            <a:spLocks noGrp="1"/>
          </p:cNvSpPr>
          <p:nvPr/>
        </p:nvSpPr>
        <p:spPr>
          <a:xfrm>
            <a:off x="1155065" y="40005"/>
            <a:ext cx="6151880" cy="1001395"/>
          </a:xfrm>
          <a:prstGeom prst="rect">
            <a:avLst/>
          </a:prstGeom>
        </p:spPr>
        <p:txBody>
          <a:bodyPr lIns="0" tIns="0" rIns="0" bIns="0" anchor="ctr"/>
          <a:lst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a:lstStyle>
          <a:p>
            <a:r>
              <a:rPr 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Temporal Variation</a:t>
            </a:r>
            <a:endParaRPr 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7" name="组合 6"/>
          <p:cNvGrpSpPr/>
          <p:nvPr/>
        </p:nvGrpSpPr>
        <p:grpSpPr>
          <a:xfrm>
            <a:off x="7109460" y="4631055"/>
            <a:ext cx="4000500" cy="281940"/>
            <a:chOff x="11256" y="7302"/>
            <a:chExt cx="6300" cy="444"/>
          </a:xfrm>
        </p:grpSpPr>
        <p:pic>
          <p:nvPicPr>
            <p:cNvPr id="2" name="图片 1"/>
            <p:cNvPicPr>
              <a:picLocks noChangeAspect="1"/>
            </p:cNvPicPr>
            <p:nvPr/>
          </p:nvPicPr>
          <p:blipFill>
            <a:blip r:embed="rId3"/>
            <a:srcRect l="-145" t="7500"/>
            <a:stretch>
              <a:fillRect/>
            </a:stretch>
          </p:blipFill>
          <p:spPr>
            <a:xfrm>
              <a:off x="12028" y="7302"/>
              <a:ext cx="5528" cy="444"/>
            </a:xfrm>
            <a:prstGeom prst="rect">
              <a:avLst/>
            </a:prstGeom>
          </p:spPr>
        </p:pic>
        <p:pic>
          <p:nvPicPr>
            <p:cNvPr id="3" name="图片 2"/>
            <p:cNvPicPr>
              <a:picLocks noChangeAspect="1"/>
            </p:cNvPicPr>
            <p:nvPr/>
          </p:nvPicPr>
          <p:blipFill>
            <a:blip r:embed="rId4"/>
            <a:stretch>
              <a:fillRect/>
            </a:stretch>
          </p:blipFill>
          <p:spPr>
            <a:xfrm>
              <a:off x="11256" y="7302"/>
              <a:ext cx="690" cy="375"/>
            </a:xfrm>
            <a:prstGeom prst="rect">
              <a:avLst/>
            </a:prstGeom>
          </p:spPr>
        </p:pic>
      </p:grpSp>
      <p:pic>
        <p:nvPicPr>
          <p:cNvPr id="8" name="图片 7"/>
          <p:cNvPicPr>
            <a:picLocks noChangeAspect="1"/>
          </p:cNvPicPr>
          <p:nvPr/>
        </p:nvPicPr>
        <p:blipFill>
          <a:blip r:embed="rId5"/>
          <a:stretch>
            <a:fillRect/>
          </a:stretch>
        </p:blipFill>
        <p:spPr>
          <a:xfrm>
            <a:off x="7074535" y="5078730"/>
            <a:ext cx="3114675" cy="285750"/>
          </a:xfrm>
          <a:prstGeom prst="rect">
            <a:avLst/>
          </a:prstGeom>
        </p:spPr>
      </p:pic>
      <p:grpSp>
        <p:nvGrpSpPr>
          <p:cNvPr id="15" name="组合 14"/>
          <p:cNvGrpSpPr/>
          <p:nvPr/>
        </p:nvGrpSpPr>
        <p:grpSpPr>
          <a:xfrm>
            <a:off x="7085330" y="5582920"/>
            <a:ext cx="4145280" cy="256540"/>
            <a:chOff x="10998" y="9215"/>
            <a:chExt cx="6528" cy="404"/>
          </a:xfrm>
        </p:grpSpPr>
        <p:pic>
          <p:nvPicPr>
            <p:cNvPr id="10" name="图片 9"/>
            <p:cNvPicPr>
              <a:picLocks noChangeAspect="1"/>
            </p:cNvPicPr>
            <p:nvPr/>
          </p:nvPicPr>
          <p:blipFill>
            <a:blip r:embed="rId6"/>
            <a:stretch>
              <a:fillRect/>
            </a:stretch>
          </p:blipFill>
          <p:spPr>
            <a:xfrm>
              <a:off x="12322" y="9236"/>
              <a:ext cx="5205" cy="375"/>
            </a:xfrm>
            <a:prstGeom prst="rect">
              <a:avLst/>
            </a:prstGeom>
          </p:spPr>
        </p:pic>
        <p:pic>
          <p:nvPicPr>
            <p:cNvPr id="11" name="图片 10"/>
            <p:cNvPicPr>
              <a:picLocks noChangeAspect="1"/>
            </p:cNvPicPr>
            <p:nvPr/>
          </p:nvPicPr>
          <p:blipFill>
            <a:blip r:embed="rId7"/>
            <a:stretch>
              <a:fillRect/>
            </a:stretch>
          </p:blipFill>
          <p:spPr>
            <a:xfrm>
              <a:off x="10998" y="9215"/>
              <a:ext cx="1320" cy="405"/>
            </a:xfrm>
            <a:prstGeom prst="rect">
              <a:avLst/>
            </a:prstGeom>
          </p:spPr>
        </p:pic>
      </p:grpSp>
      <p:sp>
        <p:nvSpPr>
          <p:cNvPr id="16" name="文本框 15"/>
          <p:cNvSpPr txBox="1"/>
          <p:nvPr/>
        </p:nvSpPr>
        <p:spPr>
          <a:xfrm>
            <a:off x="6955155" y="6045835"/>
            <a:ext cx="5279390" cy="398780"/>
          </a:xfrm>
          <a:prstGeom prst="rect">
            <a:avLst/>
          </a:prstGeom>
          <a:noFill/>
        </p:spPr>
        <p:txBody>
          <a:bodyPr wrap="square" rtlCol="0">
            <a:spAutoFit/>
          </a:bodyPr>
          <a:p>
            <a:r>
              <a:rPr lang="en-US" altLang="zh-CN" sz="2000" b="1">
                <a:solidFill>
                  <a:srgbClr val="193FC8"/>
                </a:solidFill>
                <a:latin typeface="微软雅黑" panose="020B0503020204020204" pitchFamily="34" charset="-122"/>
                <a:ea typeface="微软雅黑" panose="020B0503020204020204" pitchFamily="34" charset="-122"/>
              </a:rPr>
              <a:t>Must be hadronic radiation</a:t>
            </a:r>
            <a:r>
              <a:rPr lang="zh-CN" altLang="en-US" sz="2000" b="1">
                <a:solidFill>
                  <a:srgbClr val="193FC8"/>
                </a:solidFill>
                <a:latin typeface="微软雅黑" panose="020B0503020204020204" pitchFamily="34" charset="-122"/>
                <a:ea typeface="微软雅黑" panose="020B0503020204020204" pitchFamily="34" charset="-122"/>
              </a:rPr>
              <a:t>！</a:t>
            </a:r>
            <a:endParaRPr lang="zh-CN" altLang="en-US" sz="2000" b="1">
              <a:solidFill>
                <a:srgbClr val="193FC8"/>
              </a:solidFill>
              <a:latin typeface="微软雅黑" panose="020B0503020204020204" pitchFamily="34" charset="-122"/>
              <a:ea typeface="微软雅黑" panose="020B0503020204020204" pitchFamily="34" charset="-122"/>
            </a:endParaRPr>
          </a:p>
        </p:txBody>
      </p:sp>
    </p:spTree>
    <p:custDataLst>
      <p:tags r:id="rId8"/>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6444615" y="3221355"/>
            <a:ext cx="4951095" cy="3615690"/>
          </a:xfrm>
          <a:prstGeom prst="rect">
            <a:avLst/>
          </a:prstGeom>
        </p:spPr>
      </p:pic>
      <p:pic>
        <p:nvPicPr>
          <p:cNvPr id="5" name="图片 4"/>
          <p:cNvPicPr>
            <a:picLocks noChangeAspect="1"/>
          </p:cNvPicPr>
          <p:nvPr/>
        </p:nvPicPr>
        <p:blipFill>
          <a:blip r:embed="rId2"/>
          <a:stretch>
            <a:fillRect/>
          </a:stretch>
        </p:blipFill>
        <p:spPr>
          <a:xfrm>
            <a:off x="207010" y="1088390"/>
            <a:ext cx="5446395" cy="4103370"/>
          </a:xfrm>
          <a:prstGeom prst="rect">
            <a:avLst/>
          </a:prstGeom>
        </p:spPr>
      </p:pic>
      <p:pic>
        <p:nvPicPr>
          <p:cNvPr id="6" name="图片 5"/>
          <p:cNvPicPr>
            <a:picLocks noChangeAspect="1"/>
          </p:cNvPicPr>
          <p:nvPr/>
        </p:nvPicPr>
        <p:blipFill>
          <a:blip r:embed="rId3"/>
          <a:stretch>
            <a:fillRect/>
          </a:stretch>
        </p:blipFill>
        <p:spPr>
          <a:xfrm>
            <a:off x="6581140" y="106680"/>
            <a:ext cx="4601845" cy="3154680"/>
          </a:xfrm>
          <a:prstGeom prst="rect">
            <a:avLst/>
          </a:prstGeom>
        </p:spPr>
      </p:pic>
      <p:pic>
        <p:nvPicPr>
          <p:cNvPr id="7" name="图片 6"/>
          <p:cNvPicPr>
            <a:picLocks noChangeAspect="1"/>
          </p:cNvPicPr>
          <p:nvPr/>
        </p:nvPicPr>
        <p:blipFill>
          <a:blip r:embed="rId4"/>
          <a:stretch>
            <a:fillRect/>
          </a:stretch>
        </p:blipFill>
        <p:spPr>
          <a:xfrm>
            <a:off x="960755" y="5719445"/>
            <a:ext cx="4051935" cy="450215"/>
          </a:xfrm>
          <a:prstGeom prst="rect">
            <a:avLst/>
          </a:prstGeom>
        </p:spPr>
      </p:pic>
      <p:pic>
        <p:nvPicPr>
          <p:cNvPr id="8" name="图片 7"/>
          <p:cNvPicPr>
            <a:picLocks noChangeAspect="1"/>
          </p:cNvPicPr>
          <p:nvPr/>
        </p:nvPicPr>
        <p:blipFill>
          <a:blip r:embed="rId5">
            <a:clrChange>
              <a:clrFrom>
                <a:srgbClr val="FCFCFC">
                  <a:alpha val="100000"/>
                </a:srgbClr>
              </a:clrFrom>
              <a:clrTo>
                <a:srgbClr val="FCFCFC">
                  <a:alpha val="100000"/>
                  <a:alpha val="0"/>
                </a:srgbClr>
              </a:clrTo>
            </a:clrChange>
          </a:blip>
          <a:stretch>
            <a:fillRect/>
          </a:stretch>
        </p:blipFill>
        <p:spPr>
          <a:xfrm>
            <a:off x="4191000" y="5010150"/>
            <a:ext cx="1594485" cy="577215"/>
          </a:xfrm>
          <a:prstGeom prst="rect">
            <a:avLst/>
          </a:prstGeom>
        </p:spPr>
      </p:pic>
      <p:grpSp>
        <p:nvGrpSpPr>
          <p:cNvPr id="20" name="组合 19"/>
          <p:cNvGrpSpPr/>
          <p:nvPr/>
        </p:nvGrpSpPr>
        <p:grpSpPr>
          <a:xfrm>
            <a:off x="932180" y="4899025"/>
            <a:ext cx="2801620" cy="803275"/>
            <a:chOff x="8430" y="5670"/>
            <a:chExt cx="4412" cy="1265"/>
          </a:xfrm>
        </p:grpSpPr>
        <p:pic>
          <p:nvPicPr>
            <p:cNvPr id="14" name="图片 13"/>
            <p:cNvPicPr>
              <a:picLocks noChangeAspect="1"/>
            </p:cNvPicPr>
            <p:nvPr/>
          </p:nvPicPr>
          <p:blipFill>
            <a:blip r:embed="rId5"/>
            <a:srcRect l="86221" t="-15622"/>
            <a:stretch>
              <a:fillRect/>
            </a:stretch>
          </p:blipFill>
          <p:spPr>
            <a:xfrm>
              <a:off x="9969" y="5670"/>
              <a:ext cx="346" cy="1051"/>
            </a:xfrm>
            <a:prstGeom prst="rect">
              <a:avLst/>
            </a:prstGeom>
          </p:spPr>
        </p:pic>
        <p:grpSp>
          <p:nvGrpSpPr>
            <p:cNvPr id="16" name="组合 15"/>
            <p:cNvGrpSpPr/>
            <p:nvPr/>
          </p:nvGrpSpPr>
          <p:grpSpPr>
            <a:xfrm>
              <a:off x="8430" y="5703"/>
              <a:ext cx="4412" cy="1232"/>
              <a:chOff x="8430" y="5703"/>
              <a:chExt cx="4412" cy="1232"/>
            </a:xfrm>
          </p:grpSpPr>
          <p:pic>
            <p:nvPicPr>
              <p:cNvPr id="9" name="图片 8"/>
              <p:cNvPicPr>
                <a:picLocks noChangeAspect="1"/>
              </p:cNvPicPr>
              <p:nvPr/>
            </p:nvPicPr>
            <p:blipFill>
              <a:blip r:embed="rId6">
                <a:clrChange>
                  <a:clrFrom>
                    <a:srgbClr val="FCFCFC">
                      <a:alpha val="100000"/>
                    </a:srgbClr>
                  </a:clrFrom>
                  <a:clrTo>
                    <a:srgbClr val="FCFCFC">
                      <a:alpha val="100000"/>
                      <a:alpha val="0"/>
                    </a:srgbClr>
                  </a:clrTo>
                </a:clrChange>
              </a:blip>
              <a:srcRect r="63130" b="-22687"/>
              <a:stretch>
                <a:fillRect/>
              </a:stretch>
            </p:blipFill>
            <p:spPr>
              <a:xfrm>
                <a:off x="8430" y="5703"/>
                <a:ext cx="1376" cy="1233"/>
              </a:xfrm>
              <a:prstGeom prst="rect">
                <a:avLst/>
              </a:prstGeom>
            </p:spPr>
          </p:pic>
          <p:pic>
            <p:nvPicPr>
              <p:cNvPr id="13" name="图片 12"/>
              <p:cNvPicPr>
                <a:picLocks noChangeAspect="1"/>
              </p:cNvPicPr>
              <p:nvPr/>
            </p:nvPicPr>
            <p:blipFill>
              <a:blip r:embed="rId6">
                <a:clrChange>
                  <a:clrFrom>
                    <a:srgbClr val="FCFCFC">
                      <a:alpha val="100000"/>
                    </a:srgbClr>
                  </a:clrFrom>
                  <a:clrTo>
                    <a:srgbClr val="FCFCFC">
                      <a:alpha val="100000"/>
                      <a:alpha val="0"/>
                    </a:srgbClr>
                  </a:clrTo>
                </a:clrChange>
              </a:blip>
              <a:srcRect l="36656" t="-1791"/>
              <a:stretch>
                <a:fillRect/>
              </a:stretch>
            </p:blipFill>
            <p:spPr>
              <a:xfrm>
                <a:off x="10478" y="5731"/>
                <a:ext cx="2364" cy="1023"/>
              </a:xfrm>
              <a:prstGeom prst="rect">
                <a:avLst/>
              </a:prstGeom>
            </p:spPr>
          </p:pic>
          <p:sp>
            <p:nvSpPr>
              <p:cNvPr id="15" name="文本框 14"/>
              <p:cNvSpPr txBox="1"/>
              <p:nvPr/>
            </p:nvSpPr>
            <p:spPr>
              <a:xfrm>
                <a:off x="9519" y="6053"/>
                <a:ext cx="752" cy="591"/>
              </a:xfrm>
              <a:prstGeom prst="rect">
                <a:avLst/>
              </a:prstGeom>
              <a:noFill/>
            </p:spPr>
            <p:txBody>
              <a:bodyPr wrap="square" rtlCol="0">
                <a:noAutofit/>
              </a:bodyPr>
              <a:p>
                <a:pPr algn="ctr"/>
                <a:r>
                  <a:rPr lang="en-US" altLang="zh-CN" dirty="0">
                    <a:latin typeface="微软雅黑" panose="020B0503020204020204" pitchFamily="34" charset="-122"/>
                    <a:ea typeface="微软雅黑" panose="020B0503020204020204" pitchFamily="34" charset="-122"/>
                  </a:rPr>
                  <a:t>/</a:t>
                </a:r>
                <a:endParaRPr lang="en-US" altLang="zh-CN" dirty="0">
                  <a:latin typeface="微软雅黑" panose="020B0503020204020204" pitchFamily="34" charset="-122"/>
                  <a:ea typeface="微软雅黑" panose="020B0503020204020204" pitchFamily="34" charset="-122"/>
                </a:endParaRPr>
              </a:p>
            </p:txBody>
          </p:sp>
        </p:grpSp>
      </p:grpSp>
      <p:sp>
        <p:nvSpPr>
          <p:cNvPr id="10" name="标题 13"/>
          <p:cNvSpPr>
            <a:spLocks noGrp="1"/>
          </p:cNvSpPr>
          <p:nvPr/>
        </p:nvSpPr>
        <p:spPr>
          <a:xfrm>
            <a:off x="1286510" y="40005"/>
            <a:ext cx="6151880" cy="1001395"/>
          </a:xfrm>
          <a:prstGeom prst="rect">
            <a:avLst/>
          </a:prstGeom>
        </p:spPr>
        <p:txBody>
          <a:bodyPr lIns="0" tIns="0" rIns="0" bIns="0" anchor="ctr"/>
          <a:lst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a:lstStyle>
          <a:p>
            <a:r>
              <a:rPr 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PeV</a:t>
            </a:r>
            <a:r>
              <a:rPr lang="en-US" altLang="zh-CN"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 radiation mechanism</a:t>
            </a:r>
            <a:endParaRPr lang="en-US" altLang="zh-CN"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pic>
        <p:nvPicPr>
          <p:cNvPr id="11" name="图片 10"/>
          <p:cNvPicPr>
            <a:picLocks noChangeAspect="1"/>
          </p:cNvPicPr>
          <p:nvPr/>
        </p:nvPicPr>
        <p:blipFill>
          <a:blip r:embed="rId7"/>
          <a:srcRect l="-1405" t="9946"/>
          <a:stretch>
            <a:fillRect/>
          </a:stretch>
        </p:blipFill>
        <p:spPr>
          <a:xfrm>
            <a:off x="257810" y="6264275"/>
            <a:ext cx="6323330" cy="316230"/>
          </a:xfrm>
          <a:prstGeom prst="rect">
            <a:avLst/>
          </a:prstGeom>
        </p:spPr>
      </p:pic>
    </p:spTree>
    <p:custDataLst>
      <p:tags r:id="rId8"/>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rcRect b="11432"/>
          <a:stretch>
            <a:fillRect/>
          </a:stretch>
        </p:blipFill>
        <p:spPr>
          <a:xfrm>
            <a:off x="727075" y="2682875"/>
            <a:ext cx="11242040" cy="4186555"/>
          </a:xfrm>
          <a:prstGeom prst="rect">
            <a:avLst/>
          </a:prstGeom>
        </p:spPr>
      </p:pic>
      <p:sp>
        <p:nvSpPr>
          <p:cNvPr id="7" name="标题 13"/>
          <p:cNvSpPr>
            <a:spLocks noGrp="1"/>
          </p:cNvSpPr>
          <p:nvPr/>
        </p:nvSpPr>
        <p:spPr>
          <a:xfrm>
            <a:off x="1388110" y="31750"/>
            <a:ext cx="5441315" cy="1001395"/>
          </a:xfrm>
          <a:prstGeom prst="rect">
            <a:avLst/>
          </a:prstGeom>
        </p:spPr>
        <p:txBody>
          <a:bodyPr lIns="0" tIns="0" rIns="0" bIns="0" anchor="ctr"/>
          <a:lst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a:lstStyle>
          <a:p>
            <a:r>
              <a:rPr 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rPr>
              <a:t>Implication from Fermi-LAT</a:t>
            </a:r>
            <a:endParaRPr lang="zh-CN" altLang="en-US" sz="2800" b="1">
              <a:solidFill>
                <a:schemeClr val="bg1"/>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8" name="文本框 7"/>
          <p:cNvSpPr txBox="1"/>
          <p:nvPr/>
        </p:nvSpPr>
        <p:spPr>
          <a:xfrm>
            <a:off x="666115" y="1289050"/>
            <a:ext cx="5266690" cy="307340"/>
          </a:xfrm>
          <a:prstGeom prst="rect">
            <a:avLst/>
          </a:prstGeom>
          <a:solidFill>
            <a:schemeClr val="bg1"/>
          </a:solidFill>
        </p:spPr>
        <p:txBody>
          <a:bodyPr wrap="square" lIns="0" tIns="0" rIns="0" bIns="0" rtlCol="0">
            <a:spAutoFit/>
          </a:bodyPr>
          <a:p>
            <a:r>
              <a:rPr lang="en-US" altLang="zh-CN" sz="2000">
                <a:solidFill>
                  <a:schemeClr val="tx1"/>
                </a:solidFill>
              </a:rPr>
              <a:t>GeV’s modulation comes from anisotripic IC scattering</a:t>
            </a:r>
            <a:endParaRPr lang="zh-CN" altLang="en-US" sz="2000">
              <a:solidFill>
                <a:schemeClr val="tx1"/>
              </a:solidFill>
            </a:endParaRPr>
          </a:p>
        </p:txBody>
      </p:sp>
      <p:pic>
        <p:nvPicPr>
          <p:cNvPr id="9" name="图片 8"/>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6899910" y="405765"/>
            <a:ext cx="4799330" cy="2920365"/>
          </a:xfrm>
          <a:prstGeom prst="rect">
            <a:avLst/>
          </a:prstGeom>
        </p:spPr>
      </p:pic>
      <p:pic>
        <p:nvPicPr>
          <p:cNvPr id="11" name="图片 10"/>
          <p:cNvPicPr>
            <a:picLocks noChangeAspect="1"/>
          </p:cNvPicPr>
          <p:nvPr/>
        </p:nvPicPr>
        <p:blipFill>
          <a:blip r:embed="rId3">
            <a:clrChange>
              <a:clrFrom>
                <a:srgbClr val="FCFCFC">
                  <a:alpha val="100000"/>
                </a:srgbClr>
              </a:clrFrom>
              <a:clrTo>
                <a:srgbClr val="FCFCFC">
                  <a:alpha val="100000"/>
                  <a:alpha val="0"/>
                </a:srgbClr>
              </a:clrTo>
            </a:clrChange>
          </a:blip>
          <a:stretch>
            <a:fillRect/>
          </a:stretch>
        </p:blipFill>
        <p:spPr>
          <a:xfrm>
            <a:off x="646430" y="1798955"/>
            <a:ext cx="2679065" cy="469900"/>
          </a:xfrm>
          <a:prstGeom prst="rect">
            <a:avLst/>
          </a:prstGeom>
        </p:spPr>
      </p:pic>
      <p:pic>
        <p:nvPicPr>
          <p:cNvPr id="14" name="图片 13"/>
          <p:cNvPicPr>
            <a:picLocks noChangeAspect="1"/>
          </p:cNvPicPr>
          <p:nvPr/>
        </p:nvPicPr>
        <p:blipFill>
          <a:blip r:embed="rId4">
            <a:clrChange>
              <a:clrFrom>
                <a:srgbClr val="FCFCFC">
                  <a:alpha val="100000"/>
                </a:srgbClr>
              </a:clrFrom>
              <a:clrTo>
                <a:srgbClr val="FCFCFC">
                  <a:alpha val="100000"/>
                  <a:alpha val="0"/>
                </a:srgbClr>
              </a:clrTo>
            </a:clrChange>
          </a:blip>
          <a:stretch>
            <a:fillRect/>
          </a:stretch>
        </p:blipFill>
        <p:spPr>
          <a:xfrm>
            <a:off x="3780790" y="1852295"/>
            <a:ext cx="2752090" cy="351790"/>
          </a:xfrm>
          <a:prstGeom prst="rect">
            <a:avLst/>
          </a:prstGeom>
        </p:spPr>
      </p:pic>
      <p:sp>
        <p:nvSpPr>
          <p:cNvPr id="2" name="文本框 1"/>
          <p:cNvSpPr txBox="1"/>
          <p:nvPr/>
        </p:nvSpPr>
        <p:spPr>
          <a:xfrm>
            <a:off x="709930" y="2661920"/>
            <a:ext cx="4393565" cy="483235"/>
          </a:xfrm>
          <a:prstGeom prst="rect">
            <a:avLst/>
          </a:prstGeom>
          <a:solidFill>
            <a:schemeClr val="bg1"/>
          </a:solidFill>
        </p:spPr>
        <p:txBody>
          <a:bodyPr wrap="square" rtlCol="0">
            <a:noAutofit/>
          </a:bodyPr>
          <a:p>
            <a:r>
              <a:rPr lang="en-US" altLang="zh-CN" sz="2000"/>
              <a:t>MCMC fitting gives the best-fit parameters</a:t>
            </a:r>
            <a:endParaRPr lang="en-US" altLang="zh-CN" sz="2000"/>
          </a:p>
        </p:txBody>
      </p:sp>
    </p:spTree>
    <p:custDataLst>
      <p:tags r:id="rId5"/>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349885" y="1040130"/>
            <a:ext cx="6069330" cy="5047615"/>
          </a:xfrm>
          <a:prstGeom prst="rect">
            <a:avLst/>
          </a:prstGeom>
        </p:spPr>
      </p:pic>
      <p:pic>
        <p:nvPicPr>
          <p:cNvPr id="5" name="图片 4"/>
          <p:cNvPicPr>
            <a:picLocks noChangeAspect="1"/>
          </p:cNvPicPr>
          <p:nvPr/>
        </p:nvPicPr>
        <p:blipFill>
          <a:blip r:embed="rId2"/>
          <a:stretch>
            <a:fillRect/>
          </a:stretch>
        </p:blipFill>
        <p:spPr>
          <a:xfrm>
            <a:off x="781050" y="5958840"/>
            <a:ext cx="4893945" cy="899160"/>
          </a:xfrm>
          <a:prstGeom prst="rect">
            <a:avLst/>
          </a:prstGeom>
        </p:spPr>
      </p:pic>
      <p:pic>
        <p:nvPicPr>
          <p:cNvPr id="6" name="图片 5"/>
          <p:cNvPicPr>
            <a:picLocks noChangeAspect="1"/>
          </p:cNvPicPr>
          <p:nvPr/>
        </p:nvPicPr>
        <p:blipFill>
          <a:blip r:embed="rId3"/>
          <a:srcRect l="40730" t="54948" r="29980" b="36190"/>
          <a:stretch>
            <a:fillRect/>
          </a:stretch>
        </p:blipFill>
        <p:spPr>
          <a:xfrm>
            <a:off x="6598920" y="2808605"/>
            <a:ext cx="1671320" cy="479425"/>
          </a:xfrm>
          <a:prstGeom prst="rect">
            <a:avLst/>
          </a:prstGeom>
        </p:spPr>
      </p:pic>
      <p:sp>
        <p:nvSpPr>
          <p:cNvPr id="7" name="标题 13"/>
          <p:cNvSpPr>
            <a:spLocks noGrp="1"/>
          </p:cNvSpPr>
          <p:nvPr/>
        </p:nvSpPr>
        <p:spPr>
          <a:xfrm>
            <a:off x="1343025" y="21590"/>
            <a:ext cx="6664325" cy="1001395"/>
          </a:xfrm>
          <a:prstGeom prst="rect">
            <a:avLst/>
          </a:prstGeom>
        </p:spPr>
        <p:txBody>
          <a:bodyPr lIns="0" tIns="0" rIns="0" bIns="0" anchor="ctr"/>
          <a:lst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a:lstStyle>
          <a:p>
            <a:r>
              <a:rPr lang="en-US" sz="3200">
                <a:solidFill>
                  <a:schemeClr val="bg1"/>
                </a:solidFill>
                <a:latin typeface="Berlin Sans FB Demi" panose="020E0802020502020306" charset="0"/>
                <a:ea typeface="黑体" panose="02010609060101010101" pitchFamily="49" charset="-122"/>
                <a:cs typeface="Berlin Sans FB Demi" panose="020E0802020502020306" charset="0"/>
              </a:rPr>
              <a:t>Constraining the PeV emission zone</a:t>
            </a:r>
            <a:endParaRPr lang="en-US" sz="3200">
              <a:solidFill>
                <a:schemeClr val="bg1"/>
              </a:solidFill>
              <a:latin typeface="Berlin Sans FB Demi" panose="020E0802020502020306" charset="0"/>
              <a:ea typeface="黑体" panose="02010609060101010101" pitchFamily="49" charset="-122"/>
              <a:cs typeface="Berlin Sans FB Demi" panose="020E0802020502020306" charset="0"/>
            </a:endParaRPr>
          </a:p>
        </p:txBody>
      </p:sp>
      <p:sp>
        <p:nvSpPr>
          <p:cNvPr id="3" name="文本框 2"/>
          <p:cNvSpPr txBox="1"/>
          <p:nvPr/>
        </p:nvSpPr>
        <p:spPr>
          <a:xfrm>
            <a:off x="835660" y="5749925"/>
            <a:ext cx="4900295" cy="1155700"/>
          </a:xfrm>
          <a:prstGeom prst="rect">
            <a:avLst/>
          </a:prstGeom>
          <a:solidFill>
            <a:schemeClr val="bg1"/>
          </a:solidFill>
        </p:spPr>
        <p:txBody>
          <a:bodyPr wrap="square" rtlCol="0">
            <a:noAutofit/>
          </a:bodyPr>
          <a:p>
            <a:r>
              <a:rPr lang="en-US" altLang="zh-CN" sz="2000">
                <a:solidFill>
                  <a:srgbClr val="C00000"/>
                </a:solidFill>
              </a:rPr>
              <a:t>in GeV emission region, BH&lt;10</a:t>
            </a:r>
            <a:r>
              <a:rPr lang="en-US" altLang="zh-CN" sz="2000" baseline="30000">
                <a:solidFill>
                  <a:srgbClr val="C00000"/>
                </a:solidFill>
              </a:rPr>
              <a:t>13.3</a:t>
            </a:r>
            <a:r>
              <a:rPr lang="en-US" altLang="zh-CN" sz="2000">
                <a:solidFill>
                  <a:srgbClr val="C00000"/>
                </a:solidFill>
              </a:rPr>
              <a:t>G cm</a:t>
            </a:r>
            <a:endParaRPr lang="en-US" altLang="zh-CN" sz="2000">
              <a:solidFill>
                <a:srgbClr val="C00000"/>
              </a:solidFill>
            </a:endParaRPr>
          </a:p>
          <a:p>
            <a:r>
              <a:rPr lang="en-US" altLang="zh-CN" sz="2000">
                <a:solidFill>
                  <a:srgbClr val="C00000"/>
                </a:solidFill>
              </a:rPr>
              <a:t>E</a:t>
            </a:r>
            <a:r>
              <a:rPr lang="en-US" altLang="zh-CN" sz="2000" baseline="-25000">
                <a:solidFill>
                  <a:srgbClr val="C00000"/>
                </a:solidFill>
              </a:rPr>
              <a:t>max</a:t>
            </a:r>
            <a:r>
              <a:rPr lang="en-US" altLang="zh-CN" sz="2000">
                <a:solidFill>
                  <a:srgbClr val="C00000"/>
                </a:solidFill>
              </a:rPr>
              <a:t>&lt;10</a:t>
            </a:r>
            <a:r>
              <a:rPr lang="en-US" altLang="zh-CN" sz="2000" baseline="30000">
                <a:solidFill>
                  <a:srgbClr val="C00000"/>
                </a:solidFill>
              </a:rPr>
              <a:t>14.5</a:t>
            </a:r>
            <a:r>
              <a:rPr lang="en-US" altLang="zh-CN" sz="2000">
                <a:solidFill>
                  <a:srgbClr val="C00000"/>
                </a:solidFill>
              </a:rPr>
              <a:t>eV (for R~0.1H, </a:t>
            </a:r>
            <a:r>
              <a:rPr lang="en-US" altLang="zh-CN" sz="2000">
                <a:solidFill>
                  <a:srgbClr val="C00000"/>
                </a:solidFill>
                <a:latin typeface="Franklin Gothic Medium Cond" panose="020B0606030402020204" charset="0"/>
                <a:cs typeface="Franklin Gothic Medium Cond" panose="020B0606030402020204" charset="0"/>
              </a:rPr>
              <a:t>β=0.5</a:t>
            </a:r>
            <a:r>
              <a:rPr lang="en-US" altLang="zh-CN" sz="2000">
                <a:solidFill>
                  <a:srgbClr val="C00000"/>
                </a:solidFill>
              </a:rPr>
              <a:t>)</a:t>
            </a:r>
            <a:endParaRPr lang="en-US" altLang="zh-CN" sz="2000">
              <a:solidFill>
                <a:srgbClr val="C00000"/>
              </a:solidFill>
            </a:endParaRPr>
          </a:p>
        </p:txBody>
      </p:sp>
      <p:sp>
        <p:nvSpPr>
          <p:cNvPr id="8" name="文本框 7"/>
          <p:cNvSpPr txBox="1"/>
          <p:nvPr/>
        </p:nvSpPr>
        <p:spPr>
          <a:xfrm>
            <a:off x="6702425" y="1116330"/>
            <a:ext cx="3683635" cy="1014730"/>
          </a:xfrm>
          <a:prstGeom prst="rect">
            <a:avLst/>
          </a:prstGeom>
          <a:noFill/>
        </p:spPr>
        <p:txBody>
          <a:bodyPr wrap="square" rtlCol="0">
            <a:spAutoFit/>
          </a:bodyPr>
          <a:p>
            <a:r>
              <a:rPr lang="en-US" altLang="zh-CN" sz="2000"/>
              <a:t>Assume B field evolves as</a:t>
            </a:r>
            <a:endParaRPr lang="en-US" altLang="zh-CN" sz="2000"/>
          </a:p>
          <a:p>
            <a:endParaRPr lang="en-US" altLang="zh-CN" sz="2000"/>
          </a:p>
          <a:p>
            <a:r>
              <a:rPr lang="en-US" altLang="zh-CN" sz="2000"/>
              <a:t>B(H) = B</a:t>
            </a:r>
            <a:r>
              <a:rPr lang="en-US" altLang="zh-CN" sz="2000" baseline="-25000"/>
              <a:t>0</a:t>
            </a:r>
            <a:r>
              <a:rPr lang="en-US" altLang="zh-CN" sz="2000"/>
              <a:t>(H/H</a:t>
            </a:r>
            <a:r>
              <a:rPr lang="en-US" altLang="zh-CN" sz="2000" baseline="-25000"/>
              <a:t>0</a:t>
            </a:r>
            <a:r>
              <a:rPr lang="en-US" altLang="zh-CN" sz="2000"/>
              <a:t>)</a:t>
            </a:r>
            <a:r>
              <a:rPr lang="en-US" altLang="zh-CN" sz="2000" baseline="30000"/>
              <a:t>-</a:t>
            </a:r>
            <a:r>
              <a:rPr lang="en-US" altLang="zh-CN" sz="2000" baseline="30000">
                <a:latin typeface="Arial" panose="020B0604020202020204" pitchFamily="34" charset="0"/>
                <a:cs typeface="Arial" panose="020B0604020202020204" pitchFamily="34" charset="0"/>
              </a:rPr>
              <a:t>δ</a:t>
            </a:r>
            <a:endParaRPr lang="en-US" altLang="zh-CN" sz="2000" baseline="30000">
              <a:latin typeface="Arial" panose="020B0604020202020204" pitchFamily="34" charset="0"/>
              <a:cs typeface="Arial" panose="020B0604020202020204" pitchFamily="34" charset="0"/>
            </a:endParaRPr>
          </a:p>
        </p:txBody>
      </p:sp>
      <p:sp>
        <p:nvSpPr>
          <p:cNvPr id="9" name="文本框 8"/>
          <p:cNvSpPr txBox="1"/>
          <p:nvPr/>
        </p:nvSpPr>
        <p:spPr>
          <a:xfrm>
            <a:off x="6663690" y="2230120"/>
            <a:ext cx="4345305" cy="398780"/>
          </a:xfrm>
          <a:prstGeom prst="rect">
            <a:avLst/>
          </a:prstGeom>
          <a:noFill/>
        </p:spPr>
        <p:txBody>
          <a:bodyPr wrap="square" rtlCol="0">
            <a:spAutoFit/>
          </a:bodyPr>
          <a:p>
            <a:r>
              <a:rPr lang="en-US" altLang="zh-CN" sz="2000"/>
              <a:t>go to smaller region to get higher E</a:t>
            </a:r>
            <a:r>
              <a:rPr lang="en-US" altLang="zh-CN" sz="2000" baseline="-25000"/>
              <a:t>H</a:t>
            </a:r>
            <a:endParaRPr lang="en-US" altLang="zh-CN" sz="2000" baseline="-25000"/>
          </a:p>
        </p:txBody>
      </p:sp>
      <p:sp>
        <p:nvSpPr>
          <p:cNvPr id="11" name="文本框 10"/>
          <p:cNvSpPr txBox="1"/>
          <p:nvPr/>
        </p:nvSpPr>
        <p:spPr>
          <a:xfrm>
            <a:off x="8372475" y="2866390"/>
            <a:ext cx="3127375" cy="368300"/>
          </a:xfrm>
          <a:prstGeom prst="rect">
            <a:avLst/>
          </a:prstGeom>
          <a:noFill/>
        </p:spPr>
        <p:txBody>
          <a:bodyPr wrap="square" rtlCol="0">
            <a:spAutoFit/>
          </a:bodyPr>
          <a:p>
            <a:r>
              <a:rPr lang="en-US" altLang="zh-CN"/>
              <a:t>process provide another constraint</a:t>
            </a:r>
            <a:endParaRPr lang="en-US" altLang="zh-CN"/>
          </a:p>
        </p:txBody>
      </p:sp>
      <p:pic>
        <p:nvPicPr>
          <p:cNvPr id="12" name="图片 11"/>
          <p:cNvPicPr>
            <a:picLocks noChangeAspect="1"/>
          </p:cNvPicPr>
          <p:nvPr/>
        </p:nvPicPr>
        <p:blipFill>
          <a:blip r:embed="rId3"/>
          <a:srcRect l="34732" t="36344" r="14311" b="56309"/>
          <a:stretch>
            <a:fillRect/>
          </a:stretch>
        </p:blipFill>
        <p:spPr>
          <a:xfrm>
            <a:off x="6675120" y="3335020"/>
            <a:ext cx="3285490" cy="448945"/>
          </a:xfrm>
          <a:prstGeom prst="rect">
            <a:avLst/>
          </a:prstGeom>
        </p:spPr>
      </p:pic>
      <p:pic>
        <p:nvPicPr>
          <p:cNvPr id="13" name="图片 12"/>
          <p:cNvPicPr>
            <a:picLocks noChangeAspect="1"/>
          </p:cNvPicPr>
          <p:nvPr/>
        </p:nvPicPr>
        <p:blipFill>
          <a:blip r:embed="rId4"/>
          <a:stretch>
            <a:fillRect/>
          </a:stretch>
        </p:blipFill>
        <p:spPr>
          <a:xfrm>
            <a:off x="6504940" y="3769360"/>
            <a:ext cx="3462020" cy="3090545"/>
          </a:xfrm>
          <a:prstGeom prst="rect">
            <a:avLst/>
          </a:prstGeom>
        </p:spPr>
      </p:pic>
    </p:spTree>
    <p:custDataLst>
      <p:tags r:id="rId5"/>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rcRect t="1655" b="14438"/>
          <a:stretch>
            <a:fillRect/>
          </a:stretch>
        </p:blipFill>
        <p:spPr>
          <a:xfrm>
            <a:off x="1471930" y="1052195"/>
            <a:ext cx="9618345" cy="4989195"/>
          </a:xfrm>
          <a:prstGeom prst="rect">
            <a:avLst/>
          </a:prstGeom>
        </p:spPr>
      </p:pic>
      <p:pic>
        <p:nvPicPr>
          <p:cNvPr id="5" name="图片 4"/>
          <p:cNvPicPr>
            <a:picLocks noChangeAspect="1"/>
          </p:cNvPicPr>
          <p:nvPr/>
        </p:nvPicPr>
        <p:blipFill>
          <a:blip r:embed="rId2"/>
          <a:stretch>
            <a:fillRect/>
          </a:stretch>
        </p:blipFill>
        <p:spPr>
          <a:xfrm>
            <a:off x="6146165" y="974090"/>
            <a:ext cx="4738370" cy="3471545"/>
          </a:xfrm>
          <a:prstGeom prst="rect">
            <a:avLst/>
          </a:prstGeom>
        </p:spPr>
      </p:pic>
      <p:sp>
        <p:nvSpPr>
          <p:cNvPr id="7" name="标题 13"/>
          <p:cNvSpPr>
            <a:spLocks noGrp="1"/>
          </p:cNvSpPr>
          <p:nvPr/>
        </p:nvSpPr>
        <p:spPr>
          <a:xfrm>
            <a:off x="1247140" y="37465"/>
            <a:ext cx="10661015" cy="1001395"/>
          </a:xfrm>
          <a:prstGeom prst="rect">
            <a:avLst/>
          </a:prstGeom>
        </p:spPr>
        <p:txBody>
          <a:bodyPr lIns="0" tIns="0" rIns="0" bIns="0" anchor="ctr"/>
          <a:lstStyle>
            <a:lvl1pPr algn="l" defTabSz="1106170" rtl="0" eaLnBrk="1" latinLnBrk="0" hangingPunct="1">
              <a:lnSpc>
                <a:spcPct val="90000"/>
              </a:lnSpc>
              <a:spcBef>
                <a:spcPct val="0"/>
              </a:spcBef>
              <a:buNone/>
              <a:defRPr sz="5320" kern="1200">
                <a:solidFill>
                  <a:schemeClr val="tx1"/>
                </a:solidFill>
                <a:latin typeface="+mj-lt"/>
                <a:ea typeface="+mj-ea"/>
                <a:cs typeface="+mj-cs"/>
              </a:defRPr>
            </a:lvl1pPr>
          </a:lstStyle>
          <a:p>
            <a:r>
              <a:rPr lang="en-US" altLang="zh-CN" sz="2800" b="1">
                <a:solidFill>
                  <a:schemeClr val="bg1"/>
                </a:solidFill>
                <a:latin typeface="微软雅黑" panose="020B0503020204020204" pitchFamily="34" charset="-122"/>
                <a:ea typeface="微软雅黑" panose="020B0503020204020204" pitchFamily="34" charset="-122"/>
                <a:cs typeface="黑体" panose="02010609060101010101" pitchFamily="49" charset="-122"/>
              </a:rPr>
              <a:t>Implication from phase lag</a:t>
            </a:r>
            <a:endParaRPr lang="en-US" altLang="zh-CN" sz="2800" b="1">
              <a:solidFill>
                <a:schemeClr val="bg1"/>
              </a:solidFill>
              <a:latin typeface="微软雅黑" panose="020B0503020204020204" pitchFamily="34" charset="-122"/>
              <a:ea typeface="微软雅黑" panose="020B0503020204020204" pitchFamily="34" charset="-122"/>
              <a:cs typeface="黑体" panose="02010609060101010101" pitchFamily="49" charset="-122"/>
            </a:endParaRPr>
          </a:p>
        </p:txBody>
      </p:sp>
      <p:sp>
        <p:nvSpPr>
          <p:cNvPr id="3" name="文本框 2"/>
          <p:cNvSpPr txBox="1"/>
          <p:nvPr/>
        </p:nvSpPr>
        <p:spPr>
          <a:xfrm>
            <a:off x="3895725" y="1096010"/>
            <a:ext cx="1412875" cy="368300"/>
          </a:xfrm>
          <a:prstGeom prst="rect">
            <a:avLst/>
          </a:prstGeom>
          <a:solidFill>
            <a:schemeClr val="bg1"/>
          </a:solidFill>
        </p:spPr>
        <p:txBody>
          <a:bodyPr wrap="square" rtlCol="0">
            <a:spAutoFit/>
          </a:bodyPr>
          <a:p>
            <a:r>
              <a:rPr lang="en-US" altLang="zh-CN">
                <a:solidFill>
                  <a:srgbClr val="C00000"/>
                </a:solidFill>
              </a:rPr>
              <a:t>PeV peak</a:t>
            </a:r>
            <a:endParaRPr lang="en-US" altLang="zh-CN">
              <a:solidFill>
                <a:srgbClr val="C00000"/>
              </a:solidFill>
            </a:endParaRPr>
          </a:p>
        </p:txBody>
      </p:sp>
      <p:sp>
        <p:nvSpPr>
          <p:cNvPr id="6" name="文本框 5"/>
          <p:cNvSpPr txBox="1"/>
          <p:nvPr/>
        </p:nvSpPr>
        <p:spPr>
          <a:xfrm>
            <a:off x="2654935" y="1098550"/>
            <a:ext cx="1330325" cy="368300"/>
          </a:xfrm>
          <a:prstGeom prst="rect">
            <a:avLst/>
          </a:prstGeom>
          <a:solidFill>
            <a:schemeClr val="bg1"/>
          </a:solidFill>
        </p:spPr>
        <p:txBody>
          <a:bodyPr wrap="square" rtlCol="0">
            <a:spAutoFit/>
          </a:bodyPr>
          <a:p>
            <a:pPr algn="r"/>
            <a:r>
              <a:rPr lang="en-US" altLang="zh-CN">
                <a:solidFill>
                  <a:schemeClr val="accent1"/>
                </a:solidFill>
              </a:rPr>
              <a:t>GeV peak</a:t>
            </a:r>
            <a:endParaRPr lang="en-US" altLang="zh-CN">
              <a:solidFill>
                <a:schemeClr val="accent1"/>
              </a:solidFill>
            </a:endParaRPr>
          </a:p>
        </p:txBody>
      </p:sp>
      <p:sp>
        <p:nvSpPr>
          <p:cNvPr id="2" name="文本框 1"/>
          <p:cNvSpPr txBox="1"/>
          <p:nvPr/>
        </p:nvSpPr>
        <p:spPr>
          <a:xfrm>
            <a:off x="1521460" y="6149975"/>
            <a:ext cx="10455275" cy="368300"/>
          </a:xfrm>
          <a:prstGeom prst="rect">
            <a:avLst/>
          </a:prstGeom>
          <a:noFill/>
        </p:spPr>
        <p:txBody>
          <a:bodyPr wrap="square" rtlCol="0">
            <a:spAutoFit/>
          </a:bodyPr>
          <a:p>
            <a:r>
              <a:rPr lang="en-US" altLang="zh-CN"/>
              <a:t>Phase lag between GeV and PeV independent indicates that the PeV emission zone is closer to CO than GeV emission zone</a:t>
            </a:r>
            <a:endParaRPr lang="zh-CN" altLang="en-US"/>
          </a:p>
        </p:txBody>
      </p:sp>
      <p:sp>
        <p:nvSpPr>
          <p:cNvPr id="8" name="文本框 7"/>
          <p:cNvSpPr txBox="1"/>
          <p:nvPr/>
        </p:nvSpPr>
        <p:spPr>
          <a:xfrm>
            <a:off x="6782435" y="4822825"/>
            <a:ext cx="5494020" cy="368300"/>
          </a:xfrm>
          <a:prstGeom prst="rect">
            <a:avLst/>
          </a:prstGeom>
          <a:solidFill>
            <a:schemeClr val="bg1"/>
          </a:solidFill>
        </p:spPr>
        <p:txBody>
          <a:bodyPr wrap="square" rtlCol="0">
            <a:spAutoFit/>
          </a:bodyPr>
          <a:p>
            <a:r>
              <a:rPr lang="en-US" altLang="zh-CN">
                <a:solidFill>
                  <a:schemeClr val="tx1"/>
                </a:solidFill>
              </a:rPr>
              <a:t>phase lag infers the distance between the two emission zones</a:t>
            </a:r>
            <a:endParaRPr lang="en-US" altLang="zh-CN">
              <a:solidFill>
                <a:schemeClr val="tx1"/>
              </a:solidFill>
            </a:endParaRPr>
          </a:p>
        </p:txBody>
      </p:sp>
    </p:spTree>
    <p:custDataLst>
      <p:tags r:id="rId3"/>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850890" y="4136390"/>
            <a:ext cx="4948555" cy="2524125"/>
          </a:xfrm>
          <a:prstGeom prst="rect">
            <a:avLst/>
          </a:prstGeom>
        </p:spPr>
      </p:pic>
      <p:pic>
        <p:nvPicPr>
          <p:cNvPr id="3" name="图片 2"/>
          <p:cNvPicPr>
            <a:picLocks noChangeAspect="1"/>
          </p:cNvPicPr>
          <p:nvPr/>
        </p:nvPicPr>
        <p:blipFill>
          <a:blip r:embed="rId2"/>
          <a:stretch>
            <a:fillRect/>
          </a:stretch>
        </p:blipFill>
        <p:spPr>
          <a:xfrm>
            <a:off x="5749925" y="1230630"/>
            <a:ext cx="4998720" cy="2905760"/>
          </a:xfrm>
          <a:prstGeom prst="rect">
            <a:avLst/>
          </a:prstGeom>
        </p:spPr>
      </p:pic>
      <p:sp>
        <p:nvSpPr>
          <p:cNvPr id="4" name="椭圆 3"/>
          <p:cNvSpPr/>
          <p:nvPr/>
        </p:nvSpPr>
        <p:spPr>
          <a:xfrm>
            <a:off x="775970" y="3197860"/>
            <a:ext cx="4726305" cy="1384935"/>
          </a:xfrm>
          <a:prstGeom prst="ellipse">
            <a:avLst/>
          </a:prstGeom>
        </p:spPr>
        <p:style>
          <a:lnRef idx="3">
            <a:schemeClr val="accent4"/>
          </a:lnRef>
          <a:fillRef idx="0">
            <a:srgbClr val="FFFFFF"/>
          </a:fillRef>
          <a:effectRef idx="0">
            <a:srgbClr val="FFFFFF"/>
          </a:effectRef>
          <a:fontRef idx="minor">
            <a:schemeClr val="tx1"/>
          </a:fontRef>
        </p:style>
        <p:txBody>
          <a:bodyPr rtlCol="0" anchor="ctr"/>
          <a:p>
            <a:pPr algn="ctr"/>
            <a:endParaRPr lang="zh-CN" altLang="en-US"/>
          </a:p>
        </p:txBody>
      </p:sp>
      <p:sp>
        <p:nvSpPr>
          <p:cNvPr id="5" name="椭圆 4"/>
          <p:cNvSpPr/>
          <p:nvPr/>
        </p:nvSpPr>
        <p:spPr>
          <a:xfrm>
            <a:off x="2543810" y="3278505"/>
            <a:ext cx="1097280" cy="1097280"/>
          </a:xfrm>
          <a:prstGeom prst="ellipse">
            <a:avLst/>
          </a:prstGeom>
        </p:spPr>
        <p:style>
          <a:lnRef idx="0">
            <a:srgbClr val="FFFFFF"/>
          </a:lnRef>
          <a:fillRef idx="1">
            <a:schemeClr val="accent6"/>
          </a:fillRef>
          <a:effectRef idx="0">
            <a:srgbClr val="FFFFFF"/>
          </a:effectRef>
          <a:fontRef idx="minor">
            <a:schemeClr val="dk1"/>
          </a:fontRef>
        </p:style>
        <p:txBody>
          <a:bodyPr rtlCol="0" anchor="ctr"/>
          <a:p>
            <a:pPr algn="ctr"/>
            <a:endParaRPr lang="zh-CN" altLang="en-US"/>
          </a:p>
        </p:txBody>
      </p:sp>
      <p:sp>
        <p:nvSpPr>
          <p:cNvPr id="6" name="梯形 5"/>
          <p:cNvSpPr/>
          <p:nvPr/>
        </p:nvSpPr>
        <p:spPr>
          <a:xfrm rot="13500000">
            <a:off x="1432560" y="2484120"/>
            <a:ext cx="157480" cy="1637030"/>
          </a:xfrm>
          <a:prstGeom prst="trapezoi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7" name="椭圆 6"/>
          <p:cNvSpPr/>
          <p:nvPr/>
        </p:nvSpPr>
        <p:spPr>
          <a:xfrm>
            <a:off x="692150" y="3925570"/>
            <a:ext cx="173355" cy="173355"/>
          </a:xfrm>
          <a:prstGeom prst="ellipse">
            <a:avLst/>
          </a:prstGeom>
        </p:spPr>
        <p:style>
          <a:lnRef idx="0">
            <a:srgbClr val="FFFFFF"/>
          </a:lnRef>
          <a:fillRef idx="1">
            <a:prstClr val="black"/>
          </a:fillRef>
          <a:effectRef idx="0">
            <a:srgbClr val="FFFFFF"/>
          </a:effectRef>
          <a:fontRef idx="minor">
            <a:schemeClr val="lt1"/>
          </a:fontRef>
        </p:style>
        <p:txBody>
          <a:bodyPr rtlCol="0" anchor="ctr"/>
          <a:p>
            <a:pPr algn="ctr"/>
            <a:endParaRPr lang="zh-CN" altLang="en-US"/>
          </a:p>
        </p:txBody>
      </p:sp>
      <p:cxnSp>
        <p:nvCxnSpPr>
          <p:cNvPr id="9" name="直接箭头连接符 8"/>
          <p:cNvCxnSpPr/>
          <p:nvPr/>
        </p:nvCxnSpPr>
        <p:spPr>
          <a:xfrm flipV="1">
            <a:off x="876935" y="1416685"/>
            <a:ext cx="1202055" cy="2150110"/>
          </a:xfrm>
          <a:prstGeom prst="straightConnector1">
            <a:avLst/>
          </a:prstGeom>
          <a:ln>
            <a:tailEnd type="arrow" w="med" len="med"/>
          </a:ln>
        </p:spPr>
        <p:style>
          <a:lnRef idx="3">
            <a:schemeClr val="accent2"/>
          </a:lnRef>
          <a:fillRef idx="0">
            <a:srgbClr val="FFFFFF"/>
          </a:fillRef>
          <a:effectRef idx="0">
            <a:srgbClr val="FFFFFF"/>
          </a:effectRef>
          <a:fontRef idx="minor">
            <a:schemeClr val="tx1"/>
          </a:fontRef>
        </p:style>
      </p:cxnSp>
      <p:sp>
        <p:nvSpPr>
          <p:cNvPr id="10" name="文本框 9"/>
          <p:cNvSpPr txBox="1"/>
          <p:nvPr/>
        </p:nvSpPr>
        <p:spPr>
          <a:xfrm>
            <a:off x="1383665" y="964565"/>
            <a:ext cx="1508125" cy="398780"/>
          </a:xfrm>
          <a:prstGeom prst="rect">
            <a:avLst/>
          </a:prstGeom>
          <a:noFill/>
        </p:spPr>
        <p:txBody>
          <a:bodyPr wrap="square" rtlCol="0">
            <a:spAutoFit/>
          </a:bodyPr>
          <a:p>
            <a:r>
              <a:rPr lang="en-US" altLang="zh-CN" sz="2000"/>
              <a:t>to observer</a:t>
            </a:r>
            <a:endParaRPr lang="en-US" altLang="zh-CN" sz="2000"/>
          </a:p>
        </p:txBody>
      </p:sp>
      <p:sp>
        <p:nvSpPr>
          <p:cNvPr id="11" name="梯形 10"/>
          <p:cNvSpPr/>
          <p:nvPr/>
        </p:nvSpPr>
        <p:spPr>
          <a:xfrm rot="2700000">
            <a:off x="-20955" y="3952240"/>
            <a:ext cx="157480" cy="1637030"/>
          </a:xfrm>
          <a:prstGeom prst="trapezoid">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2" name="文本框 11"/>
          <p:cNvSpPr txBox="1"/>
          <p:nvPr/>
        </p:nvSpPr>
        <p:spPr>
          <a:xfrm>
            <a:off x="1061085" y="5166360"/>
            <a:ext cx="4394835" cy="460375"/>
          </a:xfrm>
          <a:prstGeom prst="rect">
            <a:avLst/>
          </a:prstGeom>
          <a:noFill/>
        </p:spPr>
        <p:txBody>
          <a:bodyPr wrap="square" rtlCol="0">
            <a:spAutoFit/>
          </a:bodyPr>
          <a:p>
            <a:r>
              <a:rPr lang="en-US" altLang="zh-CN" sz="2400"/>
              <a:t>r</a:t>
            </a:r>
            <a:r>
              <a:rPr lang="en-US" altLang="zh-CN" sz="2400" baseline="-25000"/>
              <a:t>L</a:t>
            </a:r>
            <a:r>
              <a:rPr lang="en-US" altLang="zh-CN" sz="2400"/>
              <a:t>= 0.2 au (E/10PeV) (B/10G)</a:t>
            </a:r>
            <a:r>
              <a:rPr lang="en-US" altLang="zh-CN" sz="2400" baseline="30000"/>
              <a:t>-1</a:t>
            </a:r>
            <a:endParaRPr lang="en-US" altLang="zh-CN" sz="2400" baseline="30000"/>
          </a:p>
        </p:txBody>
      </p:sp>
      <p:sp>
        <p:nvSpPr>
          <p:cNvPr id="15" name="文本框 14"/>
          <p:cNvSpPr txBox="1"/>
          <p:nvPr/>
        </p:nvSpPr>
        <p:spPr>
          <a:xfrm>
            <a:off x="3573145" y="2472690"/>
            <a:ext cx="1486535" cy="368300"/>
          </a:xfrm>
          <a:prstGeom prst="rect">
            <a:avLst/>
          </a:prstGeom>
          <a:noFill/>
        </p:spPr>
        <p:txBody>
          <a:bodyPr wrap="square" rtlCol="0">
            <a:spAutoFit/>
          </a:bodyPr>
          <a:p>
            <a:r>
              <a:rPr lang="en-US" altLang="zh-CN"/>
              <a:t>stellar wind</a:t>
            </a:r>
            <a:endParaRPr lang="en-US" altLang="zh-CN"/>
          </a:p>
        </p:txBody>
      </p:sp>
      <p:cxnSp>
        <p:nvCxnSpPr>
          <p:cNvPr id="21" name="直接箭头连接符 20"/>
          <p:cNvCxnSpPr/>
          <p:nvPr/>
        </p:nvCxnSpPr>
        <p:spPr>
          <a:xfrm flipH="1">
            <a:off x="2112645" y="4244975"/>
            <a:ext cx="314325" cy="236855"/>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2" name="直接箭头连接符 21"/>
          <p:cNvCxnSpPr/>
          <p:nvPr/>
        </p:nvCxnSpPr>
        <p:spPr>
          <a:xfrm flipH="1" flipV="1">
            <a:off x="2546350" y="3083560"/>
            <a:ext cx="212090" cy="217170"/>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3" name="直接箭头连接符 22"/>
          <p:cNvCxnSpPr/>
          <p:nvPr/>
        </p:nvCxnSpPr>
        <p:spPr>
          <a:xfrm flipH="1" flipV="1">
            <a:off x="2157095" y="3421380"/>
            <a:ext cx="290830" cy="173990"/>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4" name="直接箭头连接符 23"/>
          <p:cNvCxnSpPr/>
          <p:nvPr/>
        </p:nvCxnSpPr>
        <p:spPr>
          <a:xfrm flipH="1">
            <a:off x="1946275" y="3955415"/>
            <a:ext cx="447675" cy="104140"/>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5" name="直接箭头连接符 24"/>
          <p:cNvCxnSpPr/>
          <p:nvPr/>
        </p:nvCxnSpPr>
        <p:spPr>
          <a:xfrm flipV="1">
            <a:off x="3641090" y="3123565"/>
            <a:ext cx="424180" cy="282575"/>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6" name="直接箭头连接符 25"/>
          <p:cNvCxnSpPr/>
          <p:nvPr/>
        </p:nvCxnSpPr>
        <p:spPr>
          <a:xfrm flipV="1">
            <a:off x="3763645" y="3511550"/>
            <a:ext cx="470535" cy="107315"/>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8" name="直接箭头连接符 27"/>
          <p:cNvCxnSpPr/>
          <p:nvPr/>
        </p:nvCxnSpPr>
        <p:spPr>
          <a:xfrm>
            <a:off x="3790950" y="4136390"/>
            <a:ext cx="405765" cy="149860"/>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29" name="直接箭头连接符 28"/>
          <p:cNvCxnSpPr/>
          <p:nvPr/>
        </p:nvCxnSpPr>
        <p:spPr>
          <a:xfrm flipH="1">
            <a:off x="3178810" y="4537710"/>
            <a:ext cx="17145" cy="438150"/>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30" name="直接箭头连接符 29"/>
          <p:cNvCxnSpPr/>
          <p:nvPr/>
        </p:nvCxnSpPr>
        <p:spPr>
          <a:xfrm flipH="1">
            <a:off x="2481580" y="4481830"/>
            <a:ext cx="276860" cy="268605"/>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31" name="直接箭头连接符 30"/>
          <p:cNvCxnSpPr/>
          <p:nvPr/>
        </p:nvCxnSpPr>
        <p:spPr>
          <a:xfrm>
            <a:off x="3573145" y="4395470"/>
            <a:ext cx="172085" cy="354965"/>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cxnSp>
        <p:nvCxnSpPr>
          <p:cNvPr id="32" name="直接箭头连接符 31"/>
          <p:cNvCxnSpPr/>
          <p:nvPr/>
        </p:nvCxnSpPr>
        <p:spPr>
          <a:xfrm flipV="1">
            <a:off x="3175000" y="2926080"/>
            <a:ext cx="0" cy="283845"/>
          </a:xfrm>
          <a:prstGeom prst="straightConnector1">
            <a:avLst/>
          </a:prstGeom>
          <a:ln>
            <a:tailEnd type="arrow" w="med" len="med"/>
          </a:ln>
        </p:spPr>
        <p:style>
          <a:lnRef idx="3">
            <a:schemeClr val="accent6"/>
          </a:lnRef>
          <a:fillRef idx="0">
            <a:srgbClr val="FFFFFF"/>
          </a:fillRef>
          <a:effectRef idx="0">
            <a:srgbClr val="FFFFFF"/>
          </a:effectRef>
          <a:fontRef idx="minor">
            <a:schemeClr val="tx1"/>
          </a:fontRef>
        </p:style>
      </p:cxnSp>
      <p:sp>
        <p:nvSpPr>
          <p:cNvPr id="33" name="任意多边形 32"/>
          <p:cNvSpPr/>
          <p:nvPr/>
        </p:nvSpPr>
        <p:spPr>
          <a:xfrm>
            <a:off x="820420" y="2657475"/>
            <a:ext cx="2451100" cy="3738245"/>
          </a:xfrm>
          <a:custGeom>
            <a:avLst/>
            <a:gdLst>
              <a:gd name="connisteX0" fmla="*/ 2450858 w 2450858"/>
              <a:gd name="connsiteY0" fmla="*/ 0 h 3738245"/>
              <a:gd name="connisteX1" fmla="*/ 1462163 w 2450858"/>
              <a:gd name="connsiteY1" fmla="*/ 534035 h 3738245"/>
              <a:gd name="connisteX2" fmla="*/ 458863 w 2450858"/>
              <a:gd name="connsiteY2" fmla="*/ 1270635 h 3738245"/>
              <a:gd name="connisteX3" fmla="*/ 170573 w 2450858"/>
              <a:gd name="connsiteY3" fmla="*/ 1703070 h 3738245"/>
              <a:gd name="connisteX4" fmla="*/ 4838 w 2450858"/>
              <a:gd name="connsiteY4" fmla="*/ 2655570 h 3738245"/>
              <a:gd name="connisteX5" fmla="*/ 314718 w 2450858"/>
              <a:gd name="connsiteY5" fmla="*/ 3738245 h 3738245"/>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Lst>
            <a:rect l="l" t="t" r="r" b="b"/>
            <a:pathLst>
              <a:path w="2450858" h="3738245">
                <a:moveTo>
                  <a:pt x="2450858" y="0"/>
                </a:moveTo>
                <a:cubicBezTo>
                  <a:pt x="2273058" y="92075"/>
                  <a:pt x="1860308" y="280035"/>
                  <a:pt x="1462163" y="534035"/>
                </a:cubicBezTo>
                <a:cubicBezTo>
                  <a:pt x="1064018" y="788035"/>
                  <a:pt x="717308" y="1036955"/>
                  <a:pt x="458863" y="1270635"/>
                </a:cubicBezTo>
                <a:cubicBezTo>
                  <a:pt x="200418" y="1504315"/>
                  <a:pt x="261378" y="1426210"/>
                  <a:pt x="170573" y="1703070"/>
                </a:cubicBezTo>
                <a:cubicBezTo>
                  <a:pt x="79768" y="1979930"/>
                  <a:pt x="-23737" y="2248535"/>
                  <a:pt x="4838" y="2655570"/>
                </a:cubicBezTo>
                <a:cubicBezTo>
                  <a:pt x="33413" y="3062605"/>
                  <a:pt x="249313" y="3540760"/>
                  <a:pt x="314718" y="3738245"/>
                </a:cubicBezTo>
              </a:path>
            </a:pathLst>
          </a:custGeom>
          <a:ln w="9525" cap="flat" cmpd="sng" algn="ctr">
            <a:solidFill>
              <a:prstClr val="black"/>
            </a:solidFill>
            <a:prstDash val="dash"/>
          </a:ln>
        </p:spPr>
        <p:style>
          <a:lnRef idx="0">
            <a:schemeClr val="accent1"/>
          </a:lnRef>
          <a:fillRef idx="0">
            <a:srgbClr val="FFFFFF"/>
          </a:fillRef>
          <a:effectRef idx="0">
            <a:srgbClr val="FFFFFF"/>
          </a:effectRef>
          <a:fontRef idx="minor">
            <a:schemeClr val="tx1"/>
          </a:fontRef>
        </p:style>
        <p:txBody>
          <a:bodyPr rtlCol="0" anchor="ctr"/>
          <a:p>
            <a:pPr algn="ctr"/>
            <a:endParaRPr lang="zh-CN" altLang="en-US"/>
          </a:p>
        </p:txBody>
      </p:sp>
      <p:cxnSp>
        <p:nvCxnSpPr>
          <p:cNvPr id="55" name="直接箭头连接符 54"/>
          <p:cNvCxnSpPr/>
          <p:nvPr>
            <p:custDataLst>
              <p:tags r:id="rId3"/>
            </p:custDataLst>
          </p:nvPr>
        </p:nvCxnSpPr>
        <p:spPr>
          <a:xfrm flipV="1">
            <a:off x="763905" y="3055620"/>
            <a:ext cx="33655" cy="544195"/>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34" name="直接箭头连接符 33"/>
          <p:cNvCxnSpPr/>
          <p:nvPr>
            <p:custDataLst>
              <p:tags r:id="rId4"/>
            </p:custDataLst>
          </p:nvPr>
        </p:nvCxnSpPr>
        <p:spPr>
          <a:xfrm flipV="1">
            <a:off x="1061085" y="3596640"/>
            <a:ext cx="482600" cy="36195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35" name="直接箭头连接符 34"/>
          <p:cNvCxnSpPr/>
          <p:nvPr>
            <p:custDataLst>
              <p:tags r:id="rId5"/>
            </p:custDataLst>
          </p:nvPr>
        </p:nvCxnSpPr>
        <p:spPr>
          <a:xfrm flipH="1">
            <a:off x="18415" y="3955415"/>
            <a:ext cx="500380" cy="24130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36" name="直接箭头连接符 35"/>
          <p:cNvCxnSpPr/>
          <p:nvPr>
            <p:custDataLst>
              <p:tags r:id="rId6"/>
            </p:custDataLst>
          </p:nvPr>
        </p:nvCxnSpPr>
        <p:spPr>
          <a:xfrm flipH="1">
            <a:off x="643890" y="4353560"/>
            <a:ext cx="132080" cy="495300"/>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cxnSp>
        <p:nvCxnSpPr>
          <p:cNvPr id="37" name="直接箭头连接符 36"/>
          <p:cNvCxnSpPr/>
          <p:nvPr>
            <p:custDataLst>
              <p:tags r:id="rId7"/>
            </p:custDataLst>
          </p:nvPr>
        </p:nvCxnSpPr>
        <p:spPr>
          <a:xfrm flipH="1" flipV="1">
            <a:off x="222885" y="3421380"/>
            <a:ext cx="461645" cy="396875"/>
          </a:xfrm>
          <a:prstGeom prst="straightConnector1">
            <a:avLst/>
          </a:prstGeom>
          <a:ln w="38100">
            <a:tailEnd type="arrow"/>
          </a:ln>
        </p:spPr>
        <p:style>
          <a:lnRef idx="2">
            <a:schemeClr val="accent1"/>
          </a:lnRef>
          <a:fillRef idx="0">
            <a:srgbClr val="FFFFFF"/>
          </a:fillRef>
          <a:effectRef idx="0">
            <a:srgbClr val="FFFFFF"/>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图片 100"/>
          <p:cNvPicPr/>
          <p:nvPr/>
        </p:nvPicPr>
        <p:blipFill>
          <a:blip r:embed="rId1"/>
          <a:srcRect t="8691" b="10814"/>
          <a:stretch>
            <a:fillRect/>
          </a:stretch>
        </p:blipFill>
        <p:spPr>
          <a:xfrm>
            <a:off x="8967835" y="4895061"/>
            <a:ext cx="2658723" cy="1712580"/>
          </a:xfrm>
          <a:prstGeom prst="rect">
            <a:avLst/>
          </a:prstGeom>
          <a:noFill/>
          <a:ln w="9525">
            <a:noFill/>
          </a:ln>
          <a:effectLst>
            <a:outerShdw blurRad="292100" dist="114300" dir="2700000" algn="tl" rotWithShape="0">
              <a:prstClr val="black">
                <a:alpha val="60000"/>
              </a:prstClr>
            </a:outerShdw>
          </a:effectLst>
        </p:spPr>
      </p:pic>
      <p:pic>
        <p:nvPicPr>
          <p:cNvPr id="19" name="图片 18"/>
          <p:cNvPicPr/>
          <p:nvPr/>
        </p:nvPicPr>
        <p:blipFill>
          <a:blip r:embed="rId2"/>
          <a:srcRect r="5415"/>
          <a:stretch>
            <a:fillRect/>
          </a:stretch>
        </p:blipFill>
        <p:spPr>
          <a:xfrm>
            <a:off x="9012792" y="1096161"/>
            <a:ext cx="3054575" cy="1782970"/>
          </a:xfrm>
          <a:prstGeom prst="rect">
            <a:avLst/>
          </a:prstGeom>
          <a:ln>
            <a:noFill/>
          </a:ln>
          <a:effectLst>
            <a:outerShdw blurRad="292100" dist="139700" dir="2700000" algn="tl" rotWithShape="0">
              <a:srgbClr val="333333">
                <a:alpha val="65000"/>
              </a:srgbClr>
            </a:outerShdw>
          </a:effectLst>
        </p:spPr>
      </p:pic>
      <p:pic>
        <p:nvPicPr>
          <p:cNvPr id="20" name="Picture 2"/>
          <p:cNvPicPr>
            <a:picLocks noChangeAspect="1" noChangeArrowheads="1" noCrop="1"/>
          </p:cNvPicPr>
          <p:nvPr/>
        </p:nvPicPr>
        <p:blipFill>
          <a:blip r:embed="rId3"/>
          <a:srcRect/>
          <a:stretch>
            <a:fillRect/>
          </a:stretch>
        </p:blipFill>
        <p:spPr bwMode="auto">
          <a:xfrm>
            <a:off x="8977465" y="2982358"/>
            <a:ext cx="3054575" cy="171834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3604" y="2792724"/>
            <a:ext cx="2774155" cy="211215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grpSp>
        <p:nvGrpSpPr>
          <p:cNvPr id="11" name="组合 10"/>
          <p:cNvGrpSpPr/>
          <p:nvPr/>
        </p:nvGrpSpPr>
        <p:grpSpPr>
          <a:xfrm>
            <a:off x="4238205" y="1188320"/>
            <a:ext cx="4774899" cy="5475558"/>
            <a:chOff x="575791" y="1159668"/>
            <a:chExt cx="4775066" cy="5475749"/>
          </a:xfrm>
        </p:grpSpPr>
        <p:grpSp>
          <p:nvGrpSpPr>
            <p:cNvPr id="2" name="组合 1"/>
            <p:cNvGrpSpPr/>
            <p:nvPr/>
          </p:nvGrpSpPr>
          <p:grpSpPr>
            <a:xfrm>
              <a:off x="575791" y="1159668"/>
              <a:ext cx="4775066" cy="5475749"/>
              <a:chOff x="4624200" y="432000"/>
              <a:chExt cx="5532120" cy="6073920"/>
            </a:xfrm>
          </p:grpSpPr>
          <p:pic>
            <p:nvPicPr>
              <p:cNvPr id="3" name="图片 2"/>
              <p:cNvPicPr/>
              <p:nvPr/>
            </p:nvPicPr>
            <p:blipFill>
              <a:blip r:embed="rId5"/>
              <a:stretch>
                <a:fillRect/>
              </a:stretch>
            </p:blipFill>
            <p:spPr>
              <a:xfrm>
                <a:off x="4624200" y="432000"/>
                <a:ext cx="5532120" cy="6073920"/>
              </a:xfrm>
              <a:prstGeom prst="rect">
                <a:avLst/>
              </a:prstGeom>
              <a:ln>
                <a:noFill/>
              </a:ln>
            </p:spPr>
          </p:pic>
          <p:sp>
            <p:nvSpPr>
              <p:cNvPr id="4" name="矩形 3"/>
              <p:cNvSpPr/>
              <p:nvPr/>
            </p:nvSpPr>
            <p:spPr>
              <a:xfrm>
                <a:off x="6199833" y="4923691"/>
                <a:ext cx="633046" cy="884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5" name="矩形 4"/>
              <p:cNvSpPr/>
              <p:nvPr/>
            </p:nvSpPr>
            <p:spPr>
              <a:xfrm>
                <a:off x="6955134" y="4925368"/>
                <a:ext cx="633046" cy="884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 name="矩形 5"/>
              <p:cNvSpPr/>
              <p:nvPr/>
            </p:nvSpPr>
            <p:spPr>
              <a:xfrm>
                <a:off x="7670238" y="4927045"/>
                <a:ext cx="633046" cy="88425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 name="矩形 6"/>
              <p:cNvSpPr/>
              <p:nvPr/>
            </p:nvSpPr>
            <p:spPr>
              <a:xfrm>
                <a:off x="6625213" y="4916997"/>
                <a:ext cx="1512794" cy="6598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8" name="矩形 7"/>
            <p:cNvSpPr/>
            <p:nvPr/>
          </p:nvSpPr>
          <p:spPr>
            <a:xfrm>
              <a:off x="4221612" y="1538514"/>
              <a:ext cx="838960" cy="4467667"/>
            </a:xfrm>
            <a:prstGeom prst="rect">
              <a:avLst/>
            </a:prstGeom>
            <a:solidFill>
              <a:schemeClr val="accent1">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1498259" y="1543270"/>
              <a:ext cx="1378292" cy="4467667"/>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0" name="矩形 9"/>
            <p:cNvSpPr/>
            <p:nvPr/>
          </p:nvSpPr>
          <p:spPr>
            <a:xfrm>
              <a:off x="1285865" y="1538507"/>
              <a:ext cx="212393" cy="4467667"/>
            </a:xfrm>
            <a:prstGeom prst="rect">
              <a:avLst/>
            </a:prstGeom>
            <a:solidFill>
              <a:schemeClr val="accent2">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grpSp>
      <p:sp>
        <p:nvSpPr>
          <p:cNvPr id="14" name="箭头: 右 13"/>
          <p:cNvSpPr/>
          <p:nvPr/>
        </p:nvSpPr>
        <p:spPr>
          <a:xfrm>
            <a:off x="3911076" y="3625402"/>
            <a:ext cx="1435691" cy="250197"/>
          </a:xfrm>
          <a:prstGeom prst="rightArrow">
            <a:avLst/>
          </a:prstGeom>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zh-CN" altLang="en-US"/>
          </a:p>
        </p:txBody>
      </p:sp>
      <p:pic>
        <p:nvPicPr>
          <p:cNvPr id="15" name="图片 14"/>
          <p:cNvPicPr/>
          <p:nvPr/>
        </p:nvPicPr>
        <p:blipFill>
          <a:blip r:embed="rId6"/>
          <a:stretch>
            <a:fillRect/>
          </a:stretch>
        </p:blipFill>
        <p:spPr>
          <a:xfrm>
            <a:off x="585302" y="1095872"/>
            <a:ext cx="2783809" cy="1565748"/>
          </a:xfrm>
          <a:prstGeom prst="rect">
            <a:avLst/>
          </a:prstGeom>
          <a:ln>
            <a:noFill/>
          </a:ln>
          <a:effectLst>
            <a:outerShdw blurRad="292100" dist="139700" dir="2700000" algn="tl" rotWithShape="0">
              <a:srgbClr val="333333">
                <a:alpha val="65000"/>
              </a:srgbClr>
            </a:outerShdw>
          </a:effectLst>
        </p:spPr>
      </p:pic>
      <p:sp>
        <p:nvSpPr>
          <p:cNvPr id="16" name="箭头: 右 15"/>
          <p:cNvSpPr/>
          <p:nvPr/>
        </p:nvSpPr>
        <p:spPr>
          <a:xfrm>
            <a:off x="3554312" y="1646030"/>
            <a:ext cx="1500135" cy="232715"/>
          </a:xfrm>
          <a:prstGeom prst="rightArrow">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zh-CN" altLang="en-US"/>
          </a:p>
        </p:txBody>
      </p:sp>
      <p:sp>
        <p:nvSpPr>
          <p:cNvPr id="17" name="文本框 16"/>
          <p:cNvSpPr txBox="1"/>
          <p:nvPr/>
        </p:nvSpPr>
        <p:spPr>
          <a:xfrm>
            <a:off x="1036209" y="4464228"/>
            <a:ext cx="1485260" cy="389255"/>
          </a:xfrm>
          <a:prstGeom prst="rect">
            <a:avLst/>
          </a:prstGeom>
          <a:noFill/>
        </p:spPr>
        <p:txBody>
          <a:bodyPr wrap="square" rtlCol="0">
            <a:spAutoFit/>
          </a:bodyPr>
          <a:lstStyle/>
          <a:p>
            <a:r>
              <a:rPr lang="zh-CN" altLang="en-US" sz="1935" dirty="0">
                <a:solidFill>
                  <a:schemeClr val="bg1"/>
                </a:solidFill>
              </a:rPr>
              <a:t>超新星遗迹</a:t>
            </a:r>
            <a:endParaRPr lang="zh-CN" altLang="en-US" sz="1935" dirty="0">
              <a:solidFill>
                <a:schemeClr val="bg1"/>
              </a:solidFill>
            </a:endParaRPr>
          </a:p>
        </p:txBody>
      </p:sp>
      <p:sp>
        <p:nvSpPr>
          <p:cNvPr id="18" name="文本框 17"/>
          <p:cNvSpPr txBox="1"/>
          <p:nvPr/>
        </p:nvSpPr>
        <p:spPr>
          <a:xfrm>
            <a:off x="766201" y="2254042"/>
            <a:ext cx="761973" cy="389255"/>
          </a:xfrm>
          <a:prstGeom prst="rect">
            <a:avLst/>
          </a:prstGeom>
          <a:noFill/>
        </p:spPr>
        <p:txBody>
          <a:bodyPr wrap="square" rtlCol="0">
            <a:spAutoFit/>
          </a:bodyPr>
          <a:lstStyle/>
          <a:p>
            <a:r>
              <a:rPr lang="zh-CN" altLang="en-US" sz="1935" dirty="0">
                <a:solidFill>
                  <a:schemeClr val="bg1"/>
                </a:solidFill>
              </a:rPr>
              <a:t>太阳</a:t>
            </a:r>
            <a:endParaRPr lang="zh-CN" altLang="en-US" dirty="0">
              <a:solidFill>
                <a:schemeClr val="bg1"/>
              </a:solidFill>
            </a:endParaRPr>
          </a:p>
        </p:txBody>
      </p:sp>
      <p:sp>
        <p:nvSpPr>
          <p:cNvPr id="21" name="文本框 20"/>
          <p:cNvSpPr txBox="1"/>
          <p:nvPr/>
        </p:nvSpPr>
        <p:spPr>
          <a:xfrm>
            <a:off x="9112982" y="1136600"/>
            <a:ext cx="1467597" cy="368300"/>
          </a:xfrm>
          <a:prstGeom prst="rect">
            <a:avLst/>
          </a:prstGeom>
          <a:noFill/>
        </p:spPr>
        <p:txBody>
          <a:bodyPr wrap="square" rtlCol="0">
            <a:spAutoFit/>
          </a:bodyPr>
          <a:lstStyle/>
          <a:p>
            <a:r>
              <a:rPr lang="zh-CN" altLang="en-US" dirty="0">
                <a:solidFill>
                  <a:schemeClr val="bg1"/>
                </a:solidFill>
              </a:rPr>
              <a:t>伽马射线暴</a:t>
            </a:r>
            <a:endParaRPr lang="zh-CN" altLang="en-US" dirty="0">
              <a:solidFill>
                <a:schemeClr val="bg1"/>
              </a:solidFill>
            </a:endParaRPr>
          </a:p>
        </p:txBody>
      </p:sp>
      <p:sp>
        <p:nvSpPr>
          <p:cNvPr id="22" name="文本框 21"/>
          <p:cNvSpPr txBox="1"/>
          <p:nvPr/>
        </p:nvSpPr>
        <p:spPr>
          <a:xfrm>
            <a:off x="8992411" y="4302953"/>
            <a:ext cx="1809345" cy="368300"/>
          </a:xfrm>
          <a:prstGeom prst="rect">
            <a:avLst/>
          </a:prstGeom>
          <a:noFill/>
        </p:spPr>
        <p:txBody>
          <a:bodyPr wrap="square" rtlCol="0">
            <a:spAutoFit/>
          </a:bodyPr>
          <a:lstStyle/>
          <a:p>
            <a:r>
              <a:rPr lang="zh-CN" altLang="en-US" dirty="0">
                <a:solidFill>
                  <a:schemeClr val="bg1"/>
                </a:solidFill>
              </a:rPr>
              <a:t>活动星系核</a:t>
            </a:r>
            <a:endParaRPr lang="zh-CN" altLang="en-US" dirty="0">
              <a:solidFill>
                <a:schemeClr val="bg1"/>
              </a:solidFill>
            </a:endParaRPr>
          </a:p>
        </p:txBody>
      </p:sp>
      <p:sp>
        <p:nvSpPr>
          <p:cNvPr id="23" name="箭头: 左 22"/>
          <p:cNvSpPr/>
          <p:nvPr/>
        </p:nvSpPr>
        <p:spPr>
          <a:xfrm>
            <a:off x="8330593" y="1769214"/>
            <a:ext cx="632322" cy="21906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箭头: 左 23"/>
          <p:cNvSpPr/>
          <p:nvPr/>
        </p:nvSpPr>
        <p:spPr>
          <a:xfrm>
            <a:off x="8278216" y="3914503"/>
            <a:ext cx="632322" cy="219068"/>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p:custDataLst>
              <p:tags r:id="rId7"/>
            </p:custDataLst>
          </p:nvPr>
        </p:nvPicPr>
        <p:blipFill>
          <a:blip r:embed="rId8"/>
          <a:stretch>
            <a:fillRect/>
          </a:stretch>
        </p:blipFill>
        <p:spPr>
          <a:xfrm>
            <a:off x="1273513" y="5035600"/>
            <a:ext cx="2810782" cy="1708740"/>
          </a:xfrm>
          <a:prstGeom prst="rect">
            <a:avLst/>
          </a:prstGeom>
          <a:effectLst>
            <a:outerShdw blurRad="292100" dist="114300" dir="2700000" algn="tl" rotWithShape="0">
              <a:prstClr val="black">
                <a:alpha val="59000"/>
              </a:prstClr>
            </a:outerShdw>
          </a:effectLst>
        </p:spPr>
      </p:pic>
      <p:sp>
        <p:nvSpPr>
          <p:cNvPr id="26" name="箭头: 右 13"/>
          <p:cNvSpPr/>
          <p:nvPr>
            <p:custDataLst>
              <p:tags r:id="rId9"/>
            </p:custDataLst>
          </p:nvPr>
        </p:nvSpPr>
        <p:spPr>
          <a:xfrm>
            <a:off x="4307007" y="5510975"/>
            <a:ext cx="2489769" cy="250359"/>
          </a:xfrm>
          <a:prstGeom prst="rightArrow">
            <a:avLst/>
          </a:prstGeom>
          <a:ln w="25400">
            <a:solidFill>
              <a:schemeClr val="tx1"/>
            </a:solidFill>
          </a:ln>
        </p:spPr>
        <p:style>
          <a:lnRef idx="0">
            <a:srgbClr val="FFFFFF"/>
          </a:lnRef>
          <a:fillRef idx="1">
            <a:schemeClr val="accent3"/>
          </a:fillRef>
          <a:effectRef idx="0">
            <a:srgbClr val="FFFFFF"/>
          </a:effectRef>
          <a:fontRef idx="minor">
            <a:schemeClr val="dk1"/>
          </a:fontRef>
        </p:style>
        <p:txBody>
          <a:bodyPr rtlCol="0" anchor="ctr"/>
          <a:lstStyle/>
          <a:p>
            <a:pPr algn="ctr"/>
            <a:endParaRPr lang="zh-CN" altLang="en-US"/>
          </a:p>
        </p:txBody>
      </p:sp>
      <p:sp>
        <p:nvSpPr>
          <p:cNvPr id="27" name="矩形 26"/>
          <p:cNvSpPr/>
          <p:nvPr/>
        </p:nvSpPr>
        <p:spPr>
          <a:xfrm>
            <a:off x="6535665" y="1568969"/>
            <a:ext cx="1346257" cy="4464228"/>
          </a:xfrm>
          <a:prstGeom prst="rect">
            <a:avLst/>
          </a:prstGeom>
          <a:solidFill>
            <a:schemeClr val="accent3">
              <a:alpha val="51000"/>
            </a:schemeClr>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sz="2175"/>
          </a:p>
        </p:txBody>
      </p:sp>
      <p:sp>
        <p:nvSpPr>
          <p:cNvPr id="29" name="箭头: 右 13"/>
          <p:cNvSpPr/>
          <p:nvPr>
            <p:custDataLst>
              <p:tags r:id="rId10"/>
            </p:custDataLst>
          </p:nvPr>
        </p:nvSpPr>
        <p:spPr>
          <a:xfrm rot="10800000">
            <a:off x="7143131" y="5782838"/>
            <a:ext cx="1787841" cy="250359"/>
          </a:xfrm>
          <a:prstGeom prst="rightArrow">
            <a:avLst/>
          </a:prstGeom>
          <a:ln w="25400">
            <a:solidFill>
              <a:schemeClr val="tx1"/>
            </a:solidFill>
          </a:ln>
        </p:spPr>
        <p:style>
          <a:lnRef idx="0">
            <a:srgbClr val="FFFFFF"/>
          </a:lnRef>
          <a:fillRef idx="1">
            <a:schemeClr val="accent3"/>
          </a:fillRef>
          <a:effectRef idx="0">
            <a:srgbClr val="FFFFFF"/>
          </a:effectRef>
          <a:fontRef idx="minor">
            <a:schemeClr val="dk1"/>
          </a:fontRef>
        </p:style>
        <p:txBody>
          <a:bodyPr rtlCol="0" anchor="ctr"/>
          <a:lstStyle/>
          <a:p>
            <a:pPr algn="ctr"/>
            <a:endParaRPr lang="zh-CN" altLang="en-US"/>
          </a:p>
        </p:txBody>
      </p:sp>
      <p:sp>
        <p:nvSpPr>
          <p:cNvPr id="30" name="文本框 29"/>
          <p:cNvSpPr txBox="1"/>
          <p:nvPr/>
        </p:nvSpPr>
        <p:spPr>
          <a:xfrm>
            <a:off x="1378962" y="190457"/>
            <a:ext cx="7552248" cy="583565"/>
          </a:xfrm>
          <a:prstGeom prst="rect">
            <a:avLst/>
          </a:prstGeom>
          <a:noFill/>
        </p:spPr>
        <p:txBody>
          <a:bodyPr wrap="square" rtlCol="0">
            <a:spAutoFit/>
          </a:bodyPr>
          <a:lstStyle/>
          <a:p>
            <a:r>
              <a:rPr lang="en-US" altLang="zh-CN" sz="3200">
                <a:solidFill>
                  <a:schemeClr val="bg2"/>
                </a:solidFill>
                <a:latin typeface="Berlin Sans FB Demi" panose="020E0802020502020306" charset="0"/>
                <a:ea typeface="黑体" panose="02010609060101010101" pitchFamily="49" charset="-122"/>
                <a:cs typeface="Berlin Sans FB Demi" panose="020E0802020502020306" charset="0"/>
              </a:rPr>
              <a:t>Main CR accelerators</a:t>
            </a:r>
            <a:endParaRPr lang="en-US" altLang="zh-CN" sz="3200">
              <a:solidFill>
                <a:schemeClr val="bg2"/>
              </a:solidFill>
              <a:latin typeface="Berlin Sans FB Demi" panose="020E0802020502020306" charset="0"/>
              <a:ea typeface="黑体" panose="02010609060101010101" pitchFamily="49" charset="-122"/>
              <a:cs typeface="Berlin Sans FB Demi" panose="020E0802020502020306" charset="0"/>
            </a:endParaRPr>
          </a:p>
        </p:txBody>
      </p:sp>
      <p:sp>
        <p:nvSpPr>
          <p:cNvPr id="31" name="文本框 30"/>
          <p:cNvSpPr txBox="1"/>
          <p:nvPr/>
        </p:nvSpPr>
        <p:spPr>
          <a:xfrm>
            <a:off x="8974747" y="6222886"/>
            <a:ext cx="2015161" cy="368300"/>
          </a:xfrm>
          <a:prstGeom prst="rect">
            <a:avLst/>
          </a:prstGeom>
          <a:noFill/>
        </p:spPr>
        <p:txBody>
          <a:bodyPr wrap="square" rtlCol="0">
            <a:spAutoFit/>
          </a:bodyPr>
          <a:lstStyle/>
          <a:p>
            <a:r>
              <a:rPr lang="zh-CN">
                <a:solidFill>
                  <a:schemeClr val="bg1"/>
                </a:solidFill>
              </a:rPr>
              <a:t>微类星体</a:t>
            </a:r>
            <a:endParaRPr lang="zh-CN">
              <a:solidFill>
                <a:schemeClr val="bg1"/>
              </a:solidFill>
            </a:endParaRPr>
          </a:p>
        </p:txBody>
      </p:sp>
      <p:sp>
        <p:nvSpPr>
          <p:cNvPr id="32" name="文本框 31"/>
          <p:cNvSpPr txBox="1"/>
          <p:nvPr/>
        </p:nvSpPr>
        <p:spPr>
          <a:xfrm>
            <a:off x="1991568" y="6353442"/>
            <a:ext cx="2269361" cy="426720"/>
          </a:xfrm>
          <a:prstGeom prst="rect">
            <a:avLst/>
          </a:prstGeom>
          <a:noFill/>
        </p:spPr>
        <p:txBody>
          <a:bodyPr wrap="square" rtlCol="0">
            <a:spAutoFit/>
          </a:bodyPr>
          <a:lstStyle/>
          <a:p>
            <a:r>
              <a:rPr lang="zh-CN" altLang="en-US" sz="2175">
                <a:solidFill>
                  <a:schemeClr val="bg1"/>
                </a:solidFill>
              </a:rPr>
              <a:t>年轻大质量星团</a:t>
            </a:r>
            <a:endParaRPr lang="zh-CN" altLang="en-US" sz="2175">
              <a:solidFill>
                <a:schemeClr val="bg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idx="4294967295"/>
          </p:nvPr>
        </p:nvSpPr>
        <p:spPr>
          <a:xfrm>
            <a:off x="0" y="-15875"/>
            <a:ext cx="10530840" cy="1001395"/>
          </a:xfrm>
        </p:spPr>
        <p:txBody>
          <a:bodyPr/>
          <a:p>
            <a:pPr algn="ctr"/>
            <a:r>
              <a:rPr lang="en-US" altLang="zh-CN" sz="4000" b="1">
                <a:solidFill>
                  <a:schemeClr val="bg2"/>
                </a:solidFill>
              </a:rPr>
              <a:t>Summary</a:t>
            </a:r>
            <a:endParaRPr lang="en-US" altLang="zh-CN" sz="4000" b="1">
              <a:solidFill>
                <a:schemeClr val="bg2"/>
              </a:solidFill>
            </a:endParaRPr>
          </a:p>
        </p:txBody>
      </p:sp>
      <p:sp>
        <p:nvSpPr>
          <p:cNvPr id="3" name="副标题 2"/>
          <p:cNvSpPr>
            <a:spLocks noGrp="1"/>
          </p:cNvSpPr>
          <p:nvPr>
            <p:ph type="subTitle" idx="4294967295"/>
          </p:nvPr>
        </p:nvSpPr>
        <p:spPr>
          <a:xfrm>
            <a:off x="731520" y="1356360"/>
            <a:ext cx="10971530" cy="4009390"/>
          </a:xfrm>
        </p:spPr>
        <p:txBody>
          <a:bodyPr>
            <a:noAutofit/>
          </a:bodyPr>
          <a:p>
            <a:pPr fontAlgn="auto">
              <a:lnSpc>
                <a:spcPct val="100000"/>
              </a:lnSpc>
              <a:spcBef>
                <a:spcPts val="1700"/>
              </a:spcBef>
            </a:pPr>
            <a:r>
              <a:rPr lang="en-US" altLang="zh-CN" sz="2500"/>
              <a:t>LHAASO observations of UHE gamma-ray sources provide candidates of PeV CR accelerators and Galactic HE neutrino sources</a:t>
            </a:r>
            <a:endParaRPr lang="en-US" altLang="zh-CN" sz="2500"/>
          </a:p>
          <a:p>
            <a:pPr fontAlgn="auto">
              <a:lnSpc>
                <a:spcPct val="100000"/>
              </a:lnSpc>
              <a:spcBef>
                <a:spcPts val="1700"/>
              </a:spcBef>
            </a:pPr>
            <a:r>
              <a:rPr lang="en-US" altLang="zh-CN" sz="2500"/>
              <a:t>PWNe are extreme particle accelerators. Once protons are loaded into their acceleration zone, young PWNe can be proton accelerator. Nevertheless, they are not expected the dominating contributors of PeV CR and Galactic HE neutrinos given their energy budget.</a:t>
            </a:r>
            <a:endParaRPr lang="en-US" altLang="zh-CN" sz="2500"/>
          </a:p>
          <a:p>
            <a:pPr fontAlgn="auto">
              <a:lnSpc>
                <a:spcPct val="100000"/>
              </a:lnSpc>
              <a:spcBef>
                <a:spcPts val="1700"/>
              </a:spcBef>
            </a:pPr>
            <a:r>
              <a:rPr lang="en-US" altLang="zh-CN" sz="2500"/>
              <a:t>Cygnus Bubble is likely powered by young massive star cluster. Association between gamma-rays and gas indicate hadronic origin. Acceleration mechanism is under debate. Only one case</a:t>
            </a:r>
            <a:endParaRPr lang="en-US" altLang="zh-CN" sz="2500"/>
          </a:p>
          <a:p>
            <a:pPr fontAlgn="auto">
              <a:lnSpc>
                <a:spcPct val="100000"/>
              </a:lnSpc>
              <a:spcBef>
                <a:spcPts val="1700"/>
              </a:spcBef>
            </a:pPr>
            <a:r>
              <a:rPr lang="en-US" sz="2500"/>
              <a:t>Miccoquasars are the most promising PeV CR contributors. V4641 Sgr, GRS 1915+105, Cygnus X-3 present spectra extending to PeV. Cygnus X-3’s UHE emission is of hadronic origin.</a:t>
            </a:r>
            <a:endParaRPr lang="en-US" sz="2500"/>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图片 3"/>
          <p:cNvPicPr>
            <a:picLocks noChangeAspect="1"/>
          </p:cNvPicPr>
          <p:nvPr/>
        </p:nvPicPr>
        <p:blipFill>
          <a:blip r:embed="rId1"/>
          <a:stretch>
            <a:fillRect/>
          </a:stretch>
        </p:blipFill>
        <p:spPr>
          <a:xfrm>
            <a:off x="280670" y="3088005"/>
            <a:ext cx="11477625" cy="2714625"/>
          </a:xfrm>
          <a:prstGeom prst="rect">
            <a:avLst/>
          </a:prstGeom>
        </p:spPr>
      </p:pic>
      <p:sp>
        <p:nvSpPr>
          <p:cNvPr id="6" name="文本框 5"/>
          <p:cNvSpPr txBox="1"/>
          <p:nvPr/>
        </p:nvSpPr>
        <p:spPr>
          <a:xfrm>
            <a:off x="624205" y="1592580"/>
            <a:ext cx="11250930" cy="1568450"/>
          </a:xfrm>
          <a:prstGeom prst="rect">
            <a:avLst/>
          </a:prstGeom>
          <a:noFill/>
        </p:spPr>
        <p:txBody>
          <a:bodyPr wrap="square" rtlCol="0">
            <a:spAutoFit/>
          </a:bodyPr>
          <a:p>
            <a:pPr algn="ctr"/>
            <a:r>
              <a:rPr lang="en-US" altLang="zh-CN" sz="3200" b="1">
                <a:latin typeface="微软雅黑" panose="020B0503020204020204" pitchFamily="34" charset="-122"/>
                <a:ea typeface="微软雅黑" panose="020B0503020204020204" pitchFamily="34" charset="-122"/>
                <a:cs typeface="Berlin Sans FB Demi" panose="020E0802020502020306" charset="0"/>
              </a:rPr>
              <a:t>Paper Walkthrough: </a:t>
            </a:r>
            <a:r>
              <a:rPr lang="en-US" altLang="zh-CN" sz="3200" b="1">
                <a:latin typeface="微软雅黑" panose="020B0503020204020204" pitchFamily="34" charset="-122"/>
                <a:ea typeface="微软雅黑" panose="020B0503020204020204" pitchFamily="34" charset="-122"/>
                <a:cs typeface="Berlin Sans FB Demi" panose="020E0802020502020306" charset="0"/>
                <a:sym typeface="+mn-ea"/>
              </a:rPr>
              <a:t>Chen et al. 2026</a:t>
            </a:r>
            <a:endParaRPr lang="en-US" altLang="zh-CN" sz="3200" b="1">
              <a:latin typeface="微软雅黑" panose="020B0503020204020204" pitchFamily="34" charset="-122"/>
              <a:ea typeface="微软雅黑" panose="020B0503020204020204" pitchFamily="34" charset="-122"/>
              <a:cs typeface="Berlin Sans FB Demi" panose="020E0802020502020306" charset="0"/>
              <a:sym typeface="+mn-ea"/>
            </a:endParaRPr>
          </a:p>
          <a:p>
            <a:pPr algn="ctr"/>
            <a:r>
              <a:rPr lang="en-US" altLang="zh-CN" sz="3200" b="1">
                <a:latin typeface="微软雅黑" panose="020B0503020204020204" pitchFamily="34" charset="-122"/>
                <a:ea typeface="微软雅黑" panose="020B0503020204020204" pitchFamily="34" charset="-122"/>
                <a:cs typeface="Berlin Sans FB Demi" panose="020E0802020502020306" charset="0"/>
                <a:sym typeface="+mn-ea"/>
              </a:rPr>
              <a:t>ApJ, 1007, 165 (2026), arXiv: 2512.19403</a:t>
            </a:r>
            <a:endParaRPr lang="en-US" altLang="zh-CN" sz="3200" b="1">
              <a:latin typeface="微软雅黑" panose="020B0503020204020204" pitchFamily="34" charset="-122"/>
              <a:ea typeface="微软雅黑" panose="020B0503020204020204" pitchFamily="34" charset="-122"/>
              <a:cs typeface="Berlin Sans FB Demi" panose="020E0802020502020306" charset="0"/>
            </a:endParaRPr>
          </a:p>
          <a:p>
            <a:pPr algn="ctr"/>
            <a:endParaRPr lang="en-US" altLang="zh-CN" sz="3200" b="1">
              <a:latin typeface="微软雅黑" panose="020B0503020204020204" pitchFamily="34" charset="-122"/>
              <a:ea typeface="微软雅黑" panose="020B0503020204020204" pitchFamily="34" charset="-122"/>
              <a:cs typeface="Berlin Sans FB Demi" panose="020E0802020502020306" charset="0"/>
            </a:endParaRPr>
          </a:p>
        </p:txBody>
      </p:sp>
    </p:spTree>
    <p:custDataLst>
      <p:tags r:id="rId2"/>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框 2"/>
          <p:cNvSpPr txBox="1"/>
          <p:nvPr/>
        </p:nvSpPr>
        <p:spPr>
          <a:xfrm>
            <a:off x="781050" y="3817620"/>
            <a:ext cx="6414135" cy="2676525"/>
          </a:xfrm>
          <a:prstGeom prst="rect">
            <a:avLst/>
          </a:prstGeom>
          <a:noFill/>
        </p:spPr>
        <p:txBody>
          <a:bodyPr wrap="square" rtlCol="0">
            <a:spAutoFit/>
          </a:bodyPr>
          <a:p>
            <a:r>
              <a:rPr lang="en-US" altLang="zh-CN" sz="2800"/>
              <a:t>Point-source search identifies NGC 1068 as promising candidate source of high-energy neutrinos</a:t>
            </a:r>
            <a:endParaRPr lang="en-US" altLang="zh-CN" sz="2800"/>
          </a:p>
          <a:p>
            <a:endParaRPr lang="en-US" altLang="zh-CN" sz="2800"/>
          </a:p>
          <a:p>
            <a:r>
              <a:rPr lang="en-US" altLang="zh-CN" sz="2800"/>
              <a:t>NGC 4151 and NGC 7469 also show tentative excess of HE neutrino signal</a:t>
            </a:r>
            <a:endParaRPr lang="en-US" altLang="zh-CN" sz="2800"/>
          </a:p>
        </p:txBody>
      </p:sp>
      <p:pic>
        <p:nvPicPr>
          <p:cNvPr id="5" name="图片 4"/>
          <p:cNvPicPr>
            <a:picLocks noChangeAspect="1"/>
          </p:cNvPicPr>
          <p:nvPr>
            <p:custDataLst>
              <p:tags r:id="rId1"/>
            </p:custDataLst>
          </p:nvPr>
        </p:nvPicPr>
        <p:blipFill>
          <a:blip r:embed="rId2"/>
          <a:stretch>
            <a:fillRect/>
          </a:stretch>
        </p:blipFill>
        <p:spPr>
          <a:xfrm>
            <a:off x="7436485" y="4280535"/>
            <a:ext cx="4380865" cy="2480945"/>
          </a:xfrm>
          <a:prstGeom prst="rect">
            <a:avLst/>
          </a:prstGeom>
        </p:spPr>
      </p:pic>
      <p:pic>
        <p:nvPicPr>
          <p:cNvPr id="18" name="图片 17"/>
          <p:cNvPicPr>
            <a:picLocks noChangeAspect="1"/>
          </p:cNvPicPr>
          <p:nvPr>
            <p:custDataLst>
              <p:tags r:id="rId3"/>
            </p:custDataLst>
          </p:nvPr>
        </p:nvPicPr>
        <p:blipFill>
          <a:blip r:embed="rId4">
            <a:clrChange>
              <a:clrFrom>
                <a:srgbClr val="FFFFFF">
                  <a:alpha val="100000"/>
                </a:srgbClr>
              </a:clrFrom>
              <a:clrTo>
                <a:srgbClr val="FFFFFF">
                  <a:alpha val="100000"/>
                  <a:alpha val="0"/>
                </a:srgbClr>
              </a:clrTo>
            </a:clrChange>
          </a:blip>
          <a:stretch>
            <a:fillRect/>
          </a:stretch>
        </p:blipFill>
        <p:spPr>
          <a:xfrm>
            <a:off x="7292975" y="944880"/>
            <a:ext cx="4141470" cy="3335655"/>
          </a:xfrm>
          <a:prstGeom prst="rect">
            <a:avLst/>
          </a:prstGeom>
        </p:spPr>
      </p:pic>
      <p:cxnSp>
        <p:nvCxnSpPr>
          <p:cNvPr id="6" name="直接箭头连接符 5"/>
          <p:cNvCxnSpPr/>
          <p:nvPr/>
        </p:nvCxnSpPr>
        <p:spPr>
          <a:xfrm flipH="1">
            <a:off x="10203815" y="2107565"/>
            <a:ext cx="5080" cy="468630"/>
          </a:xfrm>
          <a:prstGeom prst="straightConnector1">
            <a:avLst/>
          </a:prstGeom>
          <a:ln>
            <a:solidFill>
              <a:srgbClr val="C00000"/>
            </a:solidFill>
            <a:headEnd type="arrow" w="med" len="med"/>
            <a:tailEnd type="arrow" w="med" len="med"/>
          </a:ln>
        </p:spPr>
        <p:style>
          <a:lnRef idx="3">
            <a:schemeClr val="accent1"/>
          </a:lnRef>
          <a:fillRef idx="0">
            <a:srgbClr val="FFFFFF"/>
          </a:fillRef>
          <a:effectRef idx="0">
            <a:srgbClr val="FFFFFF"/>
          </a:effectRef>
          <a:fontRef idx="minor">
            <a:schemeClr val="tx1"/>
          </a:fontRef>
        </p:style>
      </p:cxnSp>
      <p:pic>
        <p:nvPicPr>
          <p:cNvPr id="189" name="Google Shape;189;p22"/>
          <p:cNvPicPr preferRelativeResize="0"/>
          <p:nvPr>
            <p:custDataLst>
              <p:tags r:id="rId5"/>
            </p:custDataLst>
          </p:nvPr>
        </p:nvPicPr>
        <p:blipFill>
          <a:blip r:embed="rId6"/>
          <a:stretch>
            <a:fillRect/>
          </a:stretch>
        </p:blipFill>
        <p:spPr>
          <a:xfrm>
            <a:off x="589915" y="1236980"/>
            <a:ext cx="2726690" cy="2390775"/>
          </a:xfrm>
          <a:prstGeom prst="rect">
            <a:avLst/>
          </a:prstGeom>
          <a:noFill/>
          <a:ln>
            <a:noFill/>
          </a:ln>
        </p:spPr>
      </p:pic>
      <p:pic>
        <p:nvPicPr>
          <p:cNvPr id="7" name="图片 6"/>
          <p:cNvPicPr>
            <a:picLocks noChangeAspect="1"/>
          </p:cNvPicPr>
          <p:nvPr>
            <p:custDataLst>
              <p:tags r:id="rId7"/>
            </p:custDataLst>
          </p:nvPr>
        </p:nvPicPr>
        <p:blipFill>
          <a:blip r:embed="rId8">
            <a:clrChange>
              <a:clrFrom>
                <a:srgbClr val="FFFFFF">
                  <a:alpha val="100000"/>
                </a:srgbClr>
              </a:clrFrom>
              <a:clrTo>
                <a:srgbClr val="FFFFFF">
                  <a:alpha val="100000"/>
                  <a:alpha val="0"/>
                </a:srgbClr>
              </a:clrTo>
            </a:clrChange>
          </a:blip>
          <a:srcRect r="33640"/>
          <a:stretch>
            <a:fillRect/>
          </a:stretch>
        </p:blipFill>
        <p:spPr>
          <a:xfrm>
            <a:off x="3381375" y="1311275"/>
            <a:ext cx="3911600" cy="2183765"/>
          </a:xfrm>
          <a:prstGeom prst="rect">
            <a:avLst/>
          </a:prstGeom>
        </p:spPr>
      </p:pic>
      <p:sp>
        <p:nvSpPr>
          <p:cNvPr id="9" name="文本框 8"/>
          <p:cNvSpPr txBox="1"/>
          <p:nvPr/>
        </p:nvSpPr>
        <p:spPr>
          <a:xfrm>
            <a:off x="1399540" y="301625"/>
            <a:ext cx="10225405"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IceCube observations</a:t>
            </a:r>
            <a:endParaRPr lang="en-US" altLang="zh-CN" sz="3200">
              <a:solidFill>
                <a:schemeClr val="bg1"/>
              </a:solidFill>
              <a:latin typeface="Berlin Sans FB Demi" panose="020E0802020502020306" charset="0"/>
              <a:cs typeface="Berlin Sans FB Demi" panose="020E0802020502020306"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9"/>
                                        </p:tgtEl>
                                        <p:attrNameLst>
                                          <p:attrName>style.visibility</p:attrName>
                                        </p:attrNameLst>
                                      </p:cBhvr>
                                      <p:to>
                                        <p:strVal val="visible"/>
                                      </p:to>
                                    </p:set>
                                    <p:animEffect transition="in" filter="fade">
                                      <p:cBhvr>
                                        <p:cTn id="7" dur="1000"/>
                                        <p:tgtEl>
                                          <p:spTgt spid="1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925195" y="5208270"/>
            <a:ext cx="3554730" cy="829945"/>
          </a:xfrm>
          <a:prstGeom prst="rect">
            <a:avLst/>
          </a:prstGeom>
        </p:spPr>
        <p:style>
          <a:lnRef idx="2">
            <a:schemeClr val="lt1"/>
          </a:lnRef>
          <a:fillRef idx="1">
            <a:schemeClr val="accent2"/>
          </a:fillRef>
          <a:effectRef idx="1">
            <a:schemeClr val="accent2"/>
          </a:effectRef>
          <a:fontRef idx="minor">
            <a:schemeClr val="lt1"/>
          </a:fontRef>
        </p:style>
        <p:txBody>
          <a:bodyPr wrap="square" rtlCol="0">
            <a:spAutoFit/>
          </a:bodyPr>
          <a:p>
            <a:r>
              <a:rPr lang="en-US" altLang="zh-CN" sz="2400"/>
              <a:t>related to target density for neutrino production</a:t>
            </a:r>
            <a:endParaRPr lang="en-US" altLang="zh-CN" sz="2400"/>
          </a:p>
        </p:txBody>
      </p:sp>
      <p:sp>
        <p:nvSpPr>
          <p:cNvPr id="5" name="文本框 4"/>
          <p:cNvSpPr txBox="1"/>
          <p:nvPr/>
        </p:nvSpPr>
        <p:spPr>
          <a:xfrm>
            <a:off x="925195" y="1754505"/>
            <a:ext cx="3554730" cy="829945"/>
          </a:xfrm>
          <a:prstGeom prst="rect">
            <a:avLst/>
          </a:prstGeom>
        </p:spPr>
        <p:style>
          <a:lnRef idx="2">
            <a:schemeClr val="lt1"/>
          </a:lnRef>
          <a:fillRef idx="1">
            <a:schemeClr val="accent2"/>
          </a:fillRef>
          <a:effectRef idx="1">
            <a:schemeClr val="accent2"/>
          </a:effectRef>
          <a:fontRef idx="minor">
            <a:schemeClr val="lt1"/>
          </a:fontRef>
        </p:style>
        <p:txBody>
          <a:bodyPr wrap="square" rtlCol="0">
            <a:spAutoFit/>
          </a:bodyPr>
          <a:p>
            <a:r>
              <a:rPr lang="en-US" altLang="zh-CN" sz="2400"/>
              <a:t>related to accretion power and hence proton power</a:t>
            </a:r>
            <a:endParaRPr lang="en-US" altLang="zh-CN" sz="2400"/>
          </a:p>
        </p:txBody>
      </p:sp>
      <p:pic>
        <p:nvPicPr>
          <p:cNvPr id="9" name="图片 8"/>
          <p:cNvPicPr>
            <a:picLocks noChangeAspect="1"/>
          </p:cNvPicPr>
          <p:nvPr/>
        </p:nvPicPr>
        <p:blipFill>
          <a:blip r:embed="rId1"/>
          <a:stretch>
            <a:fillRect/>
          </a:stretch>
        </p:blipFill>
        <p:spPr>
          <a:xfrm>
            <a:off x="4937760" y="1303020"/>
            <a:ext cx="7186295" cy="5389880"/>
          </a:xfrm>
          <a:prstGeom prst="rect">
            <a:avLst/>
          </a:prstGeom>
        </p:spPr>
      </p:pic>
      <p:sp>
        <p:nvSpPr>
          <p:cNvPr id="11" name="文本框 10"/>
          <p:cNvSpPr txBox="1"/>
          <p:nvPr/>
        </p:nvSpPr>
        <p:spPr>
          <a:xfrm>
            <a:off x="2231390" y="3526155"/>
            <a:ext cx="541655" cy="583565"/>
          </a:xfrm>
          <a:prstGeom prst="rect">
            <a:avLst/>
          </a:prstGeom>
          <a:noFill/>
        </p:spPr>
        <p:txBody>
          <a:bodyPr wrap="square" rtlCol="0">
            <a:spAutoFit/>
          </a:bodyPr>
          <a:p>
            <a:r>
              <a:rPr lang="en-US" altLang="zh-CN" sz="3200"/>
              <a:t>L</a:t>
            </a:r>
            <a:r>
              <a:rPr lang="en-US" altLang="zh-CN" sz="3200" baseline="-25000"/>
              <a:t>X</a:t>
            </a:r>
            <a:endParaRPr lang="en-US" altLang="zh-CN" sz="3200" baseline="-25000"/>
          </a:p>
        </p:txBody>
      </p:sp>
      <p:sp>
        <p:nvSpPr>
          <p:cNvPr id="12" name="上箭头 11"/>
          <p:cNvSpPr/>
          <p:nvPr/>
        </p:nvSpPr>
        <p:spPr>
          <a:xfrm>
            <a:off x="2318385" y="2820670"/>
            <a:ext cx="211455" cy="577215"/>
          </a:xfrm>
          <a:prstGeom prst="upArrow">
            <a:avLst/>
          </a:prstGeom>
        </p:spPr>
        <p:style>
          <a:lnRef idx="0">
            <a:srgbClr val="FFFFFF"/>
          </a:lnRef>
          <a:fillRef idx="1">
            <a:schemeClr val="accent2"/>
          </a:fillRef>
          <a:effectRef idx="2">
            <a:schemeClr val="accent2"/>
          </a:effectRef>
          <a:fontRef idx="minor">
            <a:schemeClr val="lt1"/>
          </a:fontRef>
        </p:style>
        <p:txBody>
          <a:bodyPr rtlCol="0" anchor="ctr"/>
          <a:p>
            <a:pPr algn="ctr"/>
            <a:endParaRPr lang="zh-CN" altLang="en-US"/>
          </a:p>
        </p:txBody>
      </p:sp>
      <p:sp>
        <p:nvSpPr>
          <p:cNvPr id="13" name="上箭头 12"/>
          <p:cNvSpPr/>
          <p:nvPr/>
        </p:nvSpPr>
        <p:spPr>
          <a:xfrm rot="10800000">
            <a:off x="2327275" y="4338955"/>
            <a:ext cx="211455" cy="577215"/>
          </a:xfrm>
          <a:prstGeom prst="upArrow">
            <a:avLst/>
          </a:prstGeom>
        </p:spPr>
        <p:style>
          <a:lnRef idx="0">
            <a:srgbClr val="FFFFFF"/>
          </a:lnRef>
          <a:fillRef idx="1">
            <a:schemeClr val="accent2"/>
          </a:fillRef>
          <a:effectRef idx="2">
            <a:schemeClr val="accent2"/>
          </a:effectRef>
          <a:fontRef idx="minor">
            <a:schemeClr val="lt1"/>
          </a:fontRef>
        </p:style>
        <p:txBody>
          <a:bodyPr rtlCol="0" anchor="ctr"/>
          <a:p>
            <a:pPr algn="ctr"/>
            <a:endParaRPr lang="zh-CN" altLang="en-US"/>
          </a:p>
        </p:txBody>
      </p:sp>
      <p:sp>
        <p:nvSpPr>
          <p:cNvPr id="15" name="文本框 14"/>
          <p:cNvSpPr txBox="1"/>
          <p:nvPr/>
        </p:nvSpPr>
        <p:spPr>
          <a:xfrm>
            <a:off x="1521460" y="233680"/>
            <a:ext cx="3272155" cy="521970"/>
          </a:xfrm>
          <a:prstGeom prst="rect">
            <a:avLst/>
          </a:prstGeom>
          <a:noFill/>
        </p:spPr>
        <p:txBody>
          <a:bodyPr wrap="square" rtlCol="0">
            <a:spAutoFit/>
          </a:bodyPr>
          <a:p>
            <a:r>
              <a:rPr lang="en-US" altLang="zh-CN" sz="2800">
                <a:solidFill>
                  <a:schemeClr val="bg1"/>
                </a:solidFill>
                <a:latin typeface="Berlin Sans FB Demi" panose="020E0802020502020306" charset="0"/>
                <a:cs typeface="Berlin Sans FB Demi" panose="020E0802020502020306" charset="0"/>
              </a:rPr>
              <a:t>Disk-Corona Model</a:t>
            </a:r>
            <a:endParaRPr lang="en-US" altLang="zh-CN" sz="2800">
              <a:solidFill>
                <a:schemeClr val="bg1"/>
              </a:solidFill>
              <a:latin typeface="Berlin Sans FB Demi" panose="020E0802020502020306" charset="0"/>
              <a:cs typeface="Berlin Sans FB Demi" panose="020E0802020502020306"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8" name="图片 7"/>
          <p:cNvPicPr>
            <a:picLocks noChangeAspect="1"/>
          </p:cNvPicPr>
          <p:nvPr>
            <p:custDataLst>
              <p:tags r:id="rId1"/>
            </p:custDataLst>
          </p:nvPr>
        </p:nvPicPr>
        <p:blipFill>
          <a:blip r:embed="rId2"/>
          <a:stretch>
            <a:fillRect/>
          </a:stretch>
        </p:blipFill>
        <p:spPr>
          <a:xfrm>
            <a:off x="4613275" y="1144905"/>
            <a:ext cx="7578725" cy="5186680"/>
          </a:xfrm>
          <a:prstGeom prst="rect">
            <a:avLst/>
          </a:prstGeom>
        </p:spPr>
      </p:pic>
      <p:sp>
        <p:nvSpPr>
          <p:cNvPr id="7" name="文本框 6"/>
          <p:cNvSpPr txBox="1"/>
          <p:nvPr/>
        </p:nvSpPr>
        <p:spPr>
          <a:xfrm>
            <a:off x="4779010" y="5612130"/>
            <a:ext cx="2393950" cy="368300"/>
          </a:xfrm>
          <a:prstGeom prst="rect">
            <a:avLst/>
          </a:prstGeom>
          <a:noFill/>
        </p:spPr>
        <p:txBody>
          <a:bodyPr wrap="square" rtlCol="0" anchor="t">
            <a:spAutoFit/>
          </a:bodyPr>
          <a:p>
            <a:r>
              <a:rPr lang="en-US" altLang="zh-CN">
                <a:sym typeface="+mn-ea"/>
              </a:rPr>
              <a:t>IceCube Coll. 2025</a:t>
            </a:r>
            <a:endParaRPr lang="en-US" altLang="zh-CN">
              <a:sym typeface="+mn-ea"/>
            </a:endParaRPr>
          </a:p>
        </p:txBody>
      </p:sp>
      <p:sp>
        <p:nvSpPr>
          <p:cNvPr id="4" name="文本框 3"/>
          <p:cNvSpPr txBox="1"/>
          <p:nvPr/>
        </p:nvSpPr>
        <p:spPr>
          <a:xfrm>
            <a:off x="413385" y="1306830"/>
            <a:ext cx="3423920" cy="645160"/>
          </a:xfrm>
          <a:prstGeom prst="rect">
            <a:avLst/>
          </a:prstGeom>
          <a:noFill/>
        </p:spPr>
        <p:txBody>
          <a:bodyPr wrap="square" rtlCol="0">
            <a:spAutoFit/>
          </a:bodyPr>
          <a:p>
            <a:r>
              <a:rPr lang="en-US" altLang="zh-CN"/>
              <a:t>Stacking analysis suggest bright X-ray AGNs may be HE neutrino emitters</a:t>
            </a:r>
            <a:endParaRPr lang="en-US" altLang="zh-CN"/>
          </a:p>
        </p:txBody>
      </p:sp>
      <p:sp>
        <p:nvSpPr>
          <p:cNvPr id="5" name="文本框 4"/>
          <p:cNvSpPr txBox="1"/>
          <p:nvPr/>
        </p:nvSpPr>
        <p:spPr>
          <a:xfrm>
            <a:off x="413385" y="2700655"/>
            <a:ext cx="3205480" cy="1198880"/>
          </a:xfrm>
          <a:prstGeom prst="rect">
            <a:avLst/>
          </a:prstGeom>
          <a:noFill/>
        </p:spPr>
        <p:txBody>
          <a:bodyPr wrap="square" rtlCol="0">
            <a:spAutoFit/>
          </a:bodyPr>
          <a:p>
            <a:r>
              <a:rPr lang="en-US" altLang="zh-CN"/>
              <a:t>Question: are X-ray-selected AGNs main contributors of diffuse neutrino background? or how much fraction is contributed by them?</a:t>
            </a:r>
            <a:endParaRPr lang="zh-CN" altLang="en-US"/>
          </a:p>
        </p:txBody>
      </p:sp>
      <p:sp>
        <p:nvSpPr>
          <p:cNvPr id="6" name="下箭头 5"/>
          <p:cNvSpPr/>
          <p:nvPr/>
        </p:nvSpPr>
        <p:spPr>
          <a:xfrm>
            <a:off x="1617345" y="4193540"/>
            <a:ext cx="443230" cy="719455"/>
          </a:xfrm>
          <a:prstGeom prst="downArrow">
            <a:avLst/>
          </a:prstGeom>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10" name="文本框 9"/>
          <p:cNvSpPr txBox="1"/>
          <p:nvPr/>
        </p:nvSpPr>
        <p:spPr>
          <a:xfrm>
            <a:off x="434975" y="4991100"/>
            <a:ext cx="2971800" cy="922020"/>
          </a:xfrm>
          <a:prstGeom prst="rect">
            <a:avLst/>
          </a:prstGeom>
          <a:noFill/>
        </p:spPr>
        <p:txBody>
          <a:bodyPr wrap="square" rtlCol="0">
            <a:spAutoFit/>
          </a:bodyPr>
          <a:p>
            <a:r>
              <a:rPr lang="en-US" altLang="zh-CN"/>
              <a:t>need to probe contribution from fainter but more numerious X-ray-selected AGNs</a:t>
            </a:r>
            <a:endParaRPr lang="en-US" altLang="zh-CN"/>
          </a:p>
        </p:txBody>
      </p:sp>
      <p:sp>
        <p:nvSpPr>
          <p:cNvPr id="11" name="文本框 10"/>
          <p:cNvSpPr txBox="1"/>
          <p:nvPr/>
        </p:nvSpPr>
        <p:spPr>
          <a:xfrm>
            <a:off x="1236980" y="289560"/>
            <a:ext cx="8644890" cy="521970"/>
          </a:xfrm>
          <a:prstGeom prst="rect">
            <a:avLst/>
          </a:prstGeom>
          <a:noFill/>
        </p:spPr>
        <p:txBody>
          <a:bodyPr wrap="square" rtlCol="0">
            <a:spAutoFit/>
          </a:bodyPr>
          <a:p>
            <a:r>
              <a:rPr lang="en-US" altLang="zh-CN" sz="2800">
                <a:solidFill>
                  <a:schemeClr val="bg1"/>
                </a:solidFill>
                <a:latin typeface="Berlin Sans FB Demi" panose="020E0802020502020306" charset="0"/>
                <a:cs typeface="Berlin Sans FB Demi" panose="020E0802020502020306" charset="0"/>
              </a:rPr>
              <a:t>X-ray bright AGN as high-energy neutrino emitters</a:t>
            </a:r>
            <a:endParaRPr lang="en-US" altLang="zh-CN" sz="2800">
              <a:solidFill>
                <a:schemeClr val="bg1"/>
              </a:solidFill>
              <a:latin typeface="Berlin Sans FB Demi" panose="020E0802020502020306" charset="0"/>
              <a:cs typeface="Berlin Sans FB Demi" panose="020E0802020502020306" charset="0"/>
            </a:endParaRPr>
          </a:p>
        </p:txBody>
      </p:sp>
    </p:spTree>
    <p:custDataLst>
      <p:tags r:id="rId3"/>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9" name="文本框 8"/>
          <p:cNvSpPr txBox="1"/>
          <p:nvPr/>
        </p:nvSpPr>
        <p:spPr>
          <a:xfrm>
            <a:off x="1050290" y="1356995"/>
            <a:ext cx="8846820" cy="368300"/>
          </a:xfrm>
          <a:prstGeom prst="rect">
            <a:avLst/>
          </a:prstGeom>
          <a:noFill/>
        </p:spPr>
        <p:txBody>
          <a:bodyPr wrap="square" rtlCol="0">
            <a:spAutoFit/>
          </a:bodyPr>
          <a:p>
            <a:r>
              <a:rPr lang="en-US" altLang="zh-CN">
                <a:latin typeface="Franklin Gothic Medium Cond" panose="020B0606030402020204" charset="0"/>
                <a:cs typeface="Franklin Gothic Medium Cond" panose="020B0606030402020204" charset="0"/>
              </a:rPr>
              <a:t>all detected neutrinos→ a fraction of β is astrophysical neutrinos → a fraction of α comes from AGNs</a:t>
            </a:r>
            <a:endParaRPr lang="en-US" altLang="zh-CN">
              <a:latin typeface="Franklin Gothic Medium Cond" panose="020B0606030402020204" charset="0"/>
              <a:cs typeface="Franklin Gothic Medium Cond" panose="020B0606030402020204" charset="0"/>
            </a:endParaRPr>
          </a:p>
        </p:txBody>
      </p:sp>
      <p:pic>
        <p:nvPicPr>
          <p:cNvPr id="11" name="图片 10"/>
          <p:cNvPicPr>
            <a:picLocks noChangeAspect="1"/>
          </p:cNvPicPr>
          <p:nvPr/>
        </p:nvPicPr>
        <p:blipFill>
          <a:blip r:embed="rId1"/>
          <a:stretch>
            <a:fillRect/>
          </a:stretch>
        </p:blipFill>
        <p:spPr>
          <a:xfrm>
            <a:off x="10408920" y="1202690"/>
            <a:ext cx="1292860" cy="677545"/>
          </a:xfrm>
          <a:prstGeom prst="rect">
            <a:avLst/>
          </a:prstGeom>
        </p:spPr>
      </p:pic>
      <p:sp>
        <p:nvSpPr>
          <p:cNvPr id="13" name="文本框 12"/>
          <p:cNvSpPr txBox="1"/>
          <p:nvPr/>
        </p:nvSpPr>
        <p:spPr>
          <a:xfrm>
            <a:off x="1096645" y="2008505"/>
            <a:ext cx="5229860" cy="368300"/>
          </a:xfrm>
          <a:prstGeom prst="rect">
            <a:avLst/>
          </a:prstGeom>
          <a:noFill/>
        </p:spPr>
        <p:txBody>
          <a:bodyPr wrap="square" rtlCol="0">
            <a:spAutoFit/>
          </a:bodyPr>
          <a:p>
            <a:r>
              <a:rPr lang="en-US" altLang="zh-CN"/>
              <a:t>in reality, those faint AGNs (F</a:t>
            </a:r>
            <a:r>
              <a:rPr lang="en-US" altLang="zh-CN" baseline="-25000"/>
              <a:t>X</a:t>
            </a:r>
            <a:r>
              <a:rPr lang="en-US" altLang="zh-CN"/>
              <a:t>&lt;F</a:t>
            </a:r>
            <a:r>
              <a:rPr lang="en-US" altLang="zh-CN" baseline="-25000"/>
              <a:t>min</a:t>
            </a:r>
            <a:r>
              <a:rPr lang="en-US" altLang="zh-CN"/>
              <a:t>) cannot be detected </a:t>
            </a:r>
            <a:endParaRPr lang="en-US" altLang="zh-CN"/>
          </a:p>
        </p:txBody>
      </p:sp>
      <mc:AlternateContent xmlns:mc="http://schemas.openxmlformats.org/markup-compatibility/2006">
        <mc:Choice xmlns:a14="http://schemas.microsoft.com/office/drawing/2010/main" Requires="a14">
          <p:sp>
            <p:nvSpPr>
              <p:cNvPr id="19" name="文本框 18"/>
              <p:cNvSpPr txBox="1"/>
              <p:nvPr/>
            </p:nvSpPr>
            <p:spPr>
              <a:xfrm>
                <a:off x="1059815" y="2510155"/>
                <a:ext cx="8001000" cy="645160"/>
              </a:xfrm>
              <a:prstGeom prst="rect">
                <a:avLst/>
              </a:prstGeom>
              <a:noFill/>
            </p:spPr>
            <p:txBody>
              <a:bodyPr wrap="square" rtlCol="0">
                <a:spAutoFit/>
              </a:bodyPr>
              <a:p>
                <a:r>
                  <a:rPr lang="en-US" altLang="zh-CN">
                    <a:solidFill>
                      <a:srgbClr val="C00000"/>
                    </a:solidFill>
                  </a:rPr>
                  <a:t>neutrino sky = AGN template </a:t>
                </a:r>
                <a14:m>
                  <m:oMath xmlns:m="http://schemas.openxmlformats.org/officeDocument/2006/math">
                    <m:r>
                      <a:rPr lang="en-US" altLang="zh-CN" i="1">
                        <a:solidFill>
                          <a:srgbClr val="C00000"/>
                        </a:solidFill>
                        <a:latin typeface="Cambria Math" panose="02040503050406030204" pitchFamily="18" charset="0"/>
                        <a:cs typeface="Cambria Math" panose="02040503050406030204" pitchFamily="18" charset="0"/>
                      </a:rPr>
                      <m:t>⨂</m:t>
                    </m:r>
                  </m:oMath>
                </a14:m>
                <a:r>
                  <a:rPr lang="en-US" altLang="zh-CN">
                    <a:solidFill>
                      <a:srgbClr val="C00000"/>
                    </a:solidFill>
                  </a:rPr>
                  <a:t> PSF + isotropic component </a:t>
                </a:r>
                <a:endParaRPr lang="en-US" altLang="zh-CN">
                  <a:solidFill>
                    <a:srgbClr val="C00000"/>
                  </a:solidFill>
                </a:endParaRPr>
              </a:p>
              <a:p>
                <a:r>
                  <a:rPr lang="en-US" altLang="zh-CN"/>
                  <a:t>isotropic component = atmospherical events + non-AGN contribution + faint AGNs  </a:t>
                </a:r>
                <a:endParaRPr lang="en-US" altLang="zh-CN"/>
              </a:p>
            </p:txBody>
          </p:sp>
        </mc:Choice>
        <mc:Fallback>
          <p:sp>
            <p:nvSpPr>
              <p:cNvPr id="19" name="文本框 18"/>
              <p:cNvSpPr txBox="1">
                <a:spLocks noRot="1" noChangeAspect="1" noMove="1" noResize="1" noEditPoints="1" noAdjustHandles="1" noChangeArrowheads="1" noChangeShapeType="1" noTextEdit="1"/>
              </p:cNvSpPr>
              <p:nvPr/>
            </p:nvSpPr>
            <p:spPr>
              <a:xfrm>
                <a:off x="1059815" y="2510155"/>
                <a:ext cx="8001000" cy="645160"/>
              </a:xfrm>
              <a:prstGeom prst="rect">
                <a:avLst/>
              </a:prstGeom>
              <a:blipFill rotWithShape="1">
                <a:blip r:embed="rId2"/>
                <a:stretch>
                  <a:fillRect/>
                </a:stretch>
              </a:blipFill>
            </p:spPr>
            <p:txBody>
              <a:bodyPr/>
              <a:lstStyle/>
              <a:p>
                <a:r>
                  <a:rPr lang="zh-CN" altLang="en-US">
                    <a:noFill/>
                  </a:rPr>
                  <a:t> </a:t>
                </a:r>
              </a:p>
            </p:txBody>
          </p:sp>
        </mc:Fallback>
      </mc:AlternateContent>
      <p:sp>
        <p:nvSpPr>
          <p:cNvPr id="20" name="文本框 19"/>
          <p:cNvSpPr txBox="1"/>
          <p:nvPr/>
        </p:nvSpPr>
        <p:spPr>
          <a:xfrm>
            <a:off x="1236980" y="289560"/>
            <a:ext cx="9758045" cy="521970"/>
          </a:xfrm>
          <a:prstGeom prst="rect">
            <a:avLst/>
          </a:prstGeom>
          <a:noFill/>
        </p:spPr>
        <p:txBody>
          <a:bodyPr wrap="square" rtlCol="0">
            <a:spAutoFit/>
          </a:bodyPr>
          <a:p>
            <a:r>
              <a:rPr lang="en-US" altLang="zh-CN" sz="2800">
                <a:solidFill>
                  <a:schemeClr val="bg1"/>
                </a:solidFill>
                <a:latin typeface="Berlin Sans FB Demi" panose="020E0802020502020306" charset="0"/>
                <a:cs typeface="Berlin Sans FB Demi" panose="020E0802020502020306" charset="0"/>
              </a:rPr>
              <a:t>Test </a:t>
            </a:r>
            <a:r>
              <a:rPr lang="en-US" altLang="zh-CN" sz="2800">
                <a:solidFill>
                  <a:schemeClr val="bg1"/>
                </a:solidFill>
                <a:latin typeface="Berlin Sans FB Demi" panose="020E0802020502020306" charset="0"/>
                <a:cs typeface="Berlin Sans FB Demi" panose="020E0802020502020306" charset="0"/>
              </a:rPr>
              <a:t>X-ray-selected AGN as neutrino emitters</a:t>
            </a:r>
            <a:endParaRPr lang="en-US" altLang="zh-CN" sz="2800">
              <a:solidFill>
                <a:schemeClr val="bg1"/>
              </a:solidFill>
              <a:latin typeface="Berlin Sans FB Demi" panose="020E0802020502020306" charset="0"/>
              <a:cs typeface="Berlin Sans FB Demi" panose="020E0802020502020306" charset="0"/>
            </a:endParaRPr>
          </a:p>
        </p:txBody>
      </p:sp>
      <p:pic>
        <p:nvPicPr>
          <p:cNvPr id="24" name="图片 23"/>
          <p:cNvPicPr>
            <a:picLocks noChangeAspect="1"/>
          </p:cNvPicPr>
          <p:nvPr>
            <p:custDataLst>
              <p:tags r:id="rId3"/>
            </p:custDataLst>
          </p:nvPr>
        </p:nvPicPr>
        <p:blipFill>
          <a:blip r:embed="rId4"/>
          <a:stretch>
            <a:fillRect/>
          </a:stretch>
        </p:blipFill>
        <p:spPr>
          <a:xfrm>
            <a:off x="1165225" y="3429000"/>
            <a:ext cx="4852670" cy="1263650"/>
          </a:xfrm>
          <a:prstGeom prst="rect">
            <a:avLst/>
          </a:prstGeom>
        </p:spPr>
      </p:pic>
      <p:pic>
        <p:nvPicPr>
          <p:cNvPr id="25" name="图片 24"/>
          <p:cNvPicPr>
            <a:picLocks noChangeAspect="1"/>
          </p:cNvPicPr>
          <p:nvPr/>
        </p:nvPicPr>
        <p:blipFill>
          <a:blip r:embed="rId5"/>
          <a:stretch>
            <a:fillRect/>
          </a:stretch>
        </p:blipFill>
        <p:spPr>
          <a:xfrm>
            <a:off x="10091420" y="3795395"/>
            <a:ext cx="829310" cy="492125"/>
          </a:xfrm>
          <a:prstGeom prst="rect">
            <a:avLst/>
          </a:prstGeom>
        </p:spPr>
      </p:pic>
      <p:pic>
        <p:nvPicPr>
          <p:cNvPr id="27" name="图片 26"/>
          <p:cNvPicPr>
            <a:picLocks noChangeAspect="1"/>
          </p:cNvPicPr>
          <p:nvPr/>
        </p:nvPicPr>
        <p:blipFill>
          <a:blip r:embed="rId6"/>
          <a:stretch>
            <a:fillRect/>
          </a:stretch>
        </p:blipFill>
        <p:spPr>
          <a:xfrm>
            <a:off x="9364345" y="4747260"/>
            <a:ext cx="2430780" cy="1146810"/>
          </a:xfrm>
          <a:prstGeom prst="rect">
            <a:avLst/>
          </a:prstGeom>
        </p:spPr>
      </p:pic>
      <p:pic>
        <p:nvPicPr>
          <p:cNvPr id="28" name="图片 27"/>
          <p:cNvPicPr>
            <a:picLocks noChangeAspect="1"/>
          </p:cNvPicPr>
          <p:nvPr/>
        </p:nvPicPr>
        <p:blipFill>
          <a:blip r:embed="rId6"/>
          <a:srcRect r="65953" b="-10454"/>
          <a:stretch>
            <a:fillRect/>
          </a:stretch>
        </p:blipFill>
        <p:spPr>
          <a:xfrm>
            <a:off x="9594850" y="1116330"/>
            <a:ext cx="809625" cy="1238885"/>
          </a:xfrm>
          <a:prstGeom prst="rect">
            <a:avLst/>
          </a:prstGeom>
        </p:spPr>
      </p:pic>
      <mc:AlternateContent xmlns:mc="http://schemas.openxmlformats.org/markup-compatibility/2006">
        <mc:Choice xmlns:a14="http://schemas.microsoft.com/office/drawing/2010/main" Requires="a14">
          <p:sp>
            <p:nvSpPr>
              <p:cNvPr id="29" name="文本框 28"/>
              <p:cNvSpPr txBox="1"/>
              <p:nvPr/>
            </p:nvSpPr>
            <p:spPr>
              <a:xfrm>
                <a:off x="7969250" y="5001260"/>
                <a:ext cx="1645920" cy="398780"/>
              </a:xfrm>
              <a:prstGeom prst="rect">
                <a:avLst/>
              </a:prstGeom>
              <a:noFill/>
            </p:spPr>
            <p:txBody>
              <a:bodyPr wrap="square" rtlCol="0">
                <a:spAutoFit/>
              </a:bodyPr>
              <a:p>
                <a:r>
                  <a:rPr lang="en-US" altLang="zh-CN" sz="2000"/>
                  <a:t>assume F</a:t>
                </a:r>
                <a:r>
                  <a:rPr lang="en-US" altLang="zh-CN" sz="2000" baseline="-25000"/>
                  <a:t>v</a:t>
                </a:r>
                <a14:m>
                  <m:oMath xmlns:m="http://schemas.openxmlformats.org/officeDocument/2006/math">
                    <m:r>
                      <a:rPr lang="en-US" altLang="zh-CN" sz="2000" i="1">
                        <a:latin typeface="Cambria Math" panose="02040503050406030204" pitchFamily="18" charset="0"/>
                        <a:cs typeface="Cambria Math" panose="02040503050406030204" pitchFamily="18" charset="0"/>
                      </a:rPr>
                      <m:t>∝</m:t>
                    </m:r>
                  </m:oMath>
                </a14:m>
                <a:r>
                  <a:rPr lang="en-US" altLang="zh-CN" sz="2000"/>
                  <a:t>F</a:t>
                </a:r>
                <a:r>
                  <a:rPr lang="en-US" altLang="zh-CN" sz="2000" baseline="-25000"/>
                  <a:t>x</a:t>
                </a:r>
                <a:endParaRPr lang="en-US" altLang="zh-CN" sz="2000" baseline="-25000"/>
              </a:p>
            </p:txBody>
          </p:sp>
        </mc:Choice>
        <mc:Fallback>
          <p:sp>
            <p:nvSpPr>
              <p:cNvPr id="29" name="文本框 28"/>
              <p:cNvSpPr txBox="1">
                <a:spLocks noRot="1" noChangeAspect="1" noMove="1" noResize="1" noEditPoints="1" noAdjustHandles="1" noChangeArrowheads="1" noChangeShapeType="1" noTextEdit="1"/>
              </p:cNvSpPr>
              <p:nvPr/>
            </p:nvSpPr>
            <p:spPr>
              <a:xfrm>
                <a:off x="7969250" y="5001260"/>
                <a:ext cx="1645920" cy="398780"/>
              </a:xfrm>
              <a:prstGeom prst="rect">
                <a:avLst/>
              </a:prstGeom>
              <a:blipFill rotWithShape="1">
                <a:blip r:embed="rId7"/>
                <a:stretch>
                  <a:fillRect b="-478"/>
                </a:stretch>
              </a:blipFill>
            </p:spPr>
            <p:txBody>
              <a:bodyPr/>
              <a:lstStyle/>
              <a:p>
                <a:r>
                  <a:rPr lang="zh-CN" altLang="en-US">
                    <a:noFill/>
                  </a:rPr>
                  <a:t> </a:t>
                </a:r>
              </a:p>
            </p:txBody>
          </p:sp>
        </mc:Fallback>
      </mc:AlternateContent>
      <p:pic>
        <p:nvPicPr>
          <p:cNvPr id="30" name="图片 29"/>
          <p:cNvPicPr>
            <a:picLocks noChangeAspect="1"/>
          </p:cNvPicPr>
          <p:nvPr/>
        </p:nvPicPr>
        <p:blipFill>
          <a:blip r:embed="rId8"/>
          <a:stretch>
            <a:fillRect/>
          </a:stretch>
        </p:blipFill>
        <p:spPr>
          <a:xfrm>
            <a:off x="6652895" y="3708400"/>
            <a:ext cx="3128645" cy="784860"/>
          </a:xfrm>
          <a:prstGeom prst="rect">
            <a:avLst/>
          </a:prstGeom>
        </p:spPr>
      </p:pic>
      <p:pic>
        <p:nvPicPr>
          <p:cNvPr id="31" name="图片 30"/>
          <p:cNvPicPr>
            <a:picLocks noChangeAspect="1"/>
          </p:cNvPicPr>
          <p:nvPr/>
        </p:nvPicPr>
        <p:blipFill>
          <a:blip r:embed="rId9"/>
          <a:srcRect r="65176" b="927"/>
          <a:stretch>
            <a:fillRect/>
          </a:stretch>
        </p:blipFill>
        <p:spPr>
          <a:xfrm>
            <a:off x="1109345" y="5565140"/>
            <a:ext cx="1360170" cy="950595"/>
          </a:xfrm>
          <a:prstGeom prst="rect">
            <a:avLst/>
          </a:prstGeom>
        </p:spPr>
      </p:pic>
      <p:sp>
        <p:nvSpPr>
          <p:cNvPr id="32" name="文本框 31"/>
          <p:cNvSpPr txBox="1"/>
          <p:nvPr/>
        </p:nvSpPr>
        <p:spPr>
          <a:xfrm>
            <a:off x="1057275" y="4944745"/>
            <a:ext cx="5542280" cy="398780"/>
          </a:xfrm>
          <a:prstGeom prst="rect">
            <a:avLst/>
          </a:prstGeom>
          <a:noFill/>
        </p:spPr>
        <p:txBody>
          <a:bodyPr wrap="square" rtlCol="0">
            <a:spAutoFit/>
          </a:bodyPr>
          <a:p>
            <a:r>
              <a:rPr lang="en-US" altLang="zh-CN" sz="2000"/>
              <a:t>maximize likelihood ratio (or test statistic) to estimate f</a:t>
            </a:r>
            <a:endParaRPr lang="zh-CN" altLang="en-US" sz="2000"/>
          </a:p>
        </p:txBody>
      </p:sp>
      <p:pic>
        <p:nvPicPr>
          <p:cNvPr id="33" name="图片 32"/>
          <p:cNvPicPr>
            <a:picLocks noChangeAspect="1"/>
          </p:cNvPicPr>
          <p:nvPr/>
        </p:nvPicPr>
        <p:blipFill>
          <a:blip r:embed="rId9"/>
          <a:srcRect l="40465" t="-662"/>
          <a:stretch>
            <a:fillRect/>
          </a:stretch>
        </p:blipFill>
        <p:spPr>
          <a:xfrm>
            <a:off x="1901190" y="5562600"/>
            <a:ext cx="2325370" cy="965835"/>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1" name="图片 20"/>
          <p:cNvPicPr>
            <a:picLocks noChangeAspect="1"/>
          </p:cNvPicPr>
          <p:nvPr>
            <p:custDataLst>
              <p:tags r:id="rId1"/>
            </p:custDataLst>
          </p:nvPr>
        </p:nvPicPr>
        <p:blipFill>
          <a:blip r:embed="rId2"/>
          <a:stretch>
            <a:fillRect/>
          </a:stretch>
        </p:blipFill>
        <p:spPr>
          <a:xfrm>
            <a:off x="783590" y="1541145"/>
            <a:ext cx="5793105" cy="3062605"/>
          </a:xfrm>
          <a:prstGeom prst="rect">
            <a:avLst/>
          </a:prstGeom>
        </p:spPr>
      </p:pic>
      <p:sp>
        <p:nvSpPr>
          <p:cNvPr id="22" name="文本框 21"/>
          <p:cNvSpPr txBox="1"/>
          <p:nvPr/>
        </p:nvSpPr>
        <p:spPr>
          <a:xfrm>
            <a:off x="845185" y="4897755"/>
            <a:ext cx="7824470" cy="294005"/>
          </a:xfrm>
          <a:prstGeom prst="rect">
            <a:avLst/>
          </a:prstGeom>
          <a:noFill/>
        </p:spPr>
        <p:txBody>
          <a:bodyPr wrap="square" rtlCol="0">
            <a:noAutofit/>
          </a:bodyPr>
          <a:p>
            <a:r>
              <a:rPr lang="en-US" altLang="zh-CN"/>
              <a:t>eFEDs ( eROSITA Final Equatorial Depth Survey): 22,079 AGNs within 142 deg</a:t>
            </a:r>
            <a:r>
              <a:rPr lang="en-US" altLang="zh-CN" baseline="30000"/>
              <a:t>2</a:t>
            </a:r>
            <a:endParaRPr lang="en-US" altLang="zh-CN" baseline="30000"/>
          </a:p>
        </p:txBody>
      </p:sp>
      <p:pic>
        <p:nvPicPr>
          <p:cNvPr id="23" name="图片 22"/>
          <p:cNvPicPr>
            <a:picLocks noChangeAspect="1"/>
          </p:cNvPicPr>
          <p:nvPr>
            <p:custDataLst>
              <p:tags r:id="rId3"/>
            </p:custDataLst>
          </p:nvPr>
        </p:nvPicPr>
        <p:blipFill>
          <a:blip r:embed="rId4"/>
          <a:stretch>
            <a:fillRect/>
          </a:stretch>
        </p:blipFill>
        <p:spPr>
          <a:xfrm>
            <a:off x="7798435" y="1935480"/>
            <a:ext cx="3997325" cy="2962275"/>
          </a:xfrm>
          <a:prstGeom prst="rect">
            <a:avLst/>
          </a:prstGeom>
        </p:spPr>
      </p:pic>
      <p:sp>
        <p:nvSpPr>
          <p:cNvPr id="19" name="文本框 18"/>
          <p:cNvSpPr txBox="1"/>
          <p:nvPr/>
        </p:nvSpPr>
        <p:spPr>
          <a:xfrm>
            <a:off x="1570990" y="224155"/>
            <a:ext cx="4812030"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X-ray Survey</a:t>
            </a:r>
            <a:endParaRPr lang="en-US" altLang="zh-CN" sz="3200">
              <a:solidFill>
                <a:schemeClr val="bg1"/>
              </a:solidFill>
              <a:latin typeface="Berlin Sans FB Demi" panose="020E0802020502020306" charset="0"/>
              <a:cs typeface="Berlin Sans FB Demi" panose="020E0802020502020306"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14" name="图片 13"/>
          <p:cNvPicPr>
            <a:picLocks noChangeAspect="1"/>
          </p:cNvPicPr>
          <p:nvPr/>
        </p:nvPicPr>
        <p:blipFill>
          <a:blip r:embed="rId1"/>
          <a:stretch>
            <a:fillRect/>
          </a:stretch>
        </p:blipFill>
        <p:spPr>
          <a:xfrm>
            <a:off x="931545" y="1380490"/>
            <a:ext cx="4718685" cy="645160"/>
          </a:xfrm>
          <a:prstGeom prst="rect">
            <a:avLst/>
          </a:prstGeom>
        </p:spPr>
      </p:pic>
      <p:pic>
        <p:nvPicPr>
          <p:cNvPr id="15" name="图片 14"/>
          <p:cNvPicPr>
            <a:picLocks noChangeAspect="1"/>
          </p:cNvPicPr>
          <p:nvPr/>
        </p:nvPicPr>
        <p:blipFill>
          <a:blip r:embed="rId2"/>
          <a:stretch>
            <a:fillRect/>
          </a:stretch>
        </p:blipFill>
        <p:spPr>
          <a:xfrm>
            <a:off x="931545" y="2260600"/>
            <a:ext cx="5992495" cy="1428115"/>
          </a:xfrm>
          <a:prstGeom prst="rect">
            <a:avLst/>
          </a:prstGeom>
        </p:spPr>
      </p:pic>
      <p:pic>
        <p:nvPicPr>
          <p:cNvPr id="16" name="图片 15"/>
          <p:cNvPicPr>
            <a:picLocks noChangeAspect="1"/>
          </p:cNvPicPr>
          <p:nvPr/>
        </p:nvPicPr>
        <p:blipFill>
          <a:blip r:embed="rId3"/>
          <a:stretch>
            <a:fillRect/>
          </a:stretch>
        </p:blipFill>
        <p:spPr>
          <a:xfrm>
            <a:off x="556260" y="3871595"/>
            <a:ext cx="3364230" cy="2768600"/>
          </a:xfrm>
          <a:prstGeom prst="rect">
            <a:avLst/>
          </a:prstGeom>
        </p:spPr>
      </p:pic>
      <p:pic>
        <p:nvPicPr>
          <p:cNvPr id="17" name="图片 16"/>
          <p:cNvPicPr>
            <a:picLocks noChangeAspect="1"/>
          </p:cNvPicPr>
          <p:nvPr/>
        </p:nvPicPr>
        <p:blipFill>
          <a:blip r:embed="rId4"/>
          <a:stretch>
            <a:fillRect/>
          </a:stretch>
        </p:blipFill>
        <p:spPr>
          <a:xfrm>
            <a:off x="3975100" y="4126865"/>
            <a:ext cx="3360420" cy="2752090"/>
          </a:xfrm>
          <a:prstGeom prst="rect">
            <a:avLst/>
          </a:prstGeom>
        </p:spPr>
      </p:pic>
      <p:pic>
        <p:nvPicPr>
          <p:cNvPr id="2" name="图片 1"/>
          <p:cNvPicPr>
            <a:picLocks noChangeAspect="1"/>
          </p:cNvPicPr>
          <p:nvPr/>
        </p:nvPicPr>
        <p:blipFill>
          <a:blip r:embed="rId5"/>
          <a:stretch>
            <a:fillRect/>
          </a:stretch>
        </p:blipFill>
        <p:spPr>
          <a:xfrm>
            <a:off x="7820660" y="4030980"/>
            <a:ext cx="4164965" cy="2847975"/>
          </a:xfrm>
          <a:prstGeom prst="rect">
            <a:avLst/>
          </a:prstGeom>
        </p:spPr>
      </p:pic>
      <p:sp>
        <p:nvSpPr>
          <p:cNvPr id="3" name="文本框 2"/>
          <p:cNvSpPr txBox="1"/>
          <p:nvPr/>
        </p:nvSpPr>
        <p:spPr>
          <a:xfrm>
            <a:off x="2192655" y="4030980"/>
            <a:ext cx="2129155" cy="368300"/>
          </a:xfrm>
          <a:prstGeom prst="rect">
            <a:avLst/>
          </a:prstGeom>
          <a:noFill/>
        </p:spPr>
        <p:txBody>
          <a:bodyPr wrap="square" rtlCol="0">
            <a:spAutoFit/>
          </a:bodyPr>
          <a:p>
            <a:r>
              <a:rPr lang="en-US" altLang="zh-CN"/>
              <a:t>Ueda et al. 2014</a:t>
            </a:r>
            <a:endParaRPr lang="en-US" altLang="zh-CN"/>
          </a:p>
        </p:txBody>
      </p:sp>
      <p:sp>
        <p:nvSpPr>
          <p:cNvPr id="19" name="文本框 18"/>
          <p:cNvSpPr txBox="1"/>
          <p:nvPr/>
        </p:nvSpPr>
        <p:spPr>
          <a:xfrm>
            <a:off x="1240790" y="224155"/>
            <a:ext cx="10203180"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X-ray Luminosity Function and Flux distribution</a:t>
            </a:r>
            <a:endParaRPr lang="en-US" altLang="zh-CN" sz="3200">
              <a:solidFill>
                <a:schemeClr val="bg1"/>
              </a:solidFill>
              <a:latin typeface="Berlin Sans FB Demi" panose="020E0802020502020306" charset="0"/>
              <a:cs typeface="Berlin Sans FB Demi" panose="020E0802020502020306" charset="0"/>
            </a:endParaRPr>
          </a:p>
        </p:txBody>
      </p:sp>
      <p:sp>
        <p:nvSpPr>
          <p:cNvPr id="4" name="文本框 3"/>
          <p:cNvSpPr txBox="1"/>
          <p:nvPr/>
        </p:nvSpPr>
        <p:spPr>
          <a:xfrm>
            <a:off x="7570470" y="3049270"/>
            <a:ext cx="5391785" cy="953135"/>
          </a:xfrm>
          <a:prstGeom prst="rect">
            <a:avLst/>
          </a:prstGeom>
          <a:noFill/>
        </p:spPr>
        <p:txBody>
          <a:bodyPr wrap="square" rtlCol="0">
            <a:spAutoFit/>
          </a:bodyPr>
          <a:p>
            <a:r>
              <a:rPr lang="en-US" altLang="zh-CN" sz="2800"/>
              <a:t>f </a:t>
            </a:r>
            <a:r>
              <a:rPr lang="en-US" altLang="zh-CN" sz="2800">
                <a:latin typeface="Arial" panose="020B0604020202020204" pitchFamily="34" charset="0"/>
                <a:cs typeface="Arial" panose="020B0604020202020204" pitchFamily="34" charset="0"/>
              </a:rPr>
              <a:t>→</a:t>
            </a:r>
            <a:r>
              <a:rPr lang="en-US" altLang="zh-CN" sz="2800"/>
              <a:t> f</a:t>
            </a:r>
            <a:r>
              <a:rPr lang="en-US" altLang="zh-CN" sz="2800" baseline="-25000"/>
              <a:t>tot  </a:t>
            </a:r>
            <a:r>
              <a:rPr lang="en-US" altLang="zh-CN" sz="2800"/>
              <a:t>(the higher F</a:t>
            </a:r>
            <a:r>
              <a:rPr lang="en-US" altLang="zh-CN" sz="2800" baseline="-25000"/>
              <a:t>cut</a:t>
            </a:r>
            <a:r>
              <a:rPr lang="en-US" altLang="zh-CN" sz="2800"/>
              <a:t>, the larger uncertainty from extrapolation)</a:t>
            </a:r>
            <a:endParaRPr lang="en-US" altLang="zh-CN" sz="280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6383020" y="1356360"/>
            <a:ext cx="5699125" cy="5193030"/>
          </a:xfrm>
          <a:prstGeom prst="rect">
            <a:avLst/>
          </a:prstGeom>
        </p:spPr>
      </p:pic>
      <p:pic>
        <p:nvPicPr>
          <p:cNvPr id="3" name="图片 2"/>
          <p:cNvPicPr>
            <a:picLocks noChangeAspect="1"/>
          </p:cNvPicPr>
          <p:nvPr/>
        </p:nvPicPr>
        <p:blipFill>
          <a:blip r:embed="rId2"/>
          <a:stretch>
            <a:fillRect/>
          </a:stretch>
        </p:blipFill>
        <p:spPr>
          <a:xfrm>
            <a:off x="1123315" y="1508760"/>
            <a:ext cx="1914525" cy="361950"/>
          </a:xfrm>
          <a:prstGeom prst="rect">
            <a:avLst/>
          </a:prstGeom>
        </p:spPr>
      </p:pic>
      <p:pic>
        <p:nvPicPr>
          <p:cNvPr id="15" name="图片 14" descr="7b0a202020202266696c746572223a202230220a7d0a"/>
          <p:cNvPicPr>
            <a:picLocks noChangeAspect="1"/>
          </p:cNvPicPr>
          <p:nvPr/>
        </p:nvPicPr>
        <p:blipFill>
          <a:blip r:embed="rId3"/>
          <a:srcRect r="384" b="-256"/>
          <a:stretch>
            <a:fillRect/>
          </a:stretch>
        </p:blipFill>
        <p:spPr>
          <a:xfrm>
            <a:off x="921385" y="2193290"/>
            <a:ext cx="5104765" cy="1986280"/>
          </a:xfrm>
          <a:prstGeom prst="rect">
            <a:avLst/>
          </a:prstGeom>
        </p:spPr>
      </p:pic>
      <p:pic>
        <p:nvPicPr>
          <p:cNvPr id="16" name="图片 15"/>
          <p:cNvPicPr>
            <a:picLocks noChangeAspect="1"/>
          </p:cNvPicPr>
          <p:nvPr/>
        </p:nvPicPr>
        <p:blipFill>
          <a:blip r:embed="rId4"/>
          <a:srcRect l="1483" t="-603"/>
          <a:stretch>
            <a:fillRect/>
          </a:stretch>
        </p:blipFill>
        <p:spPr>
          <a:xfrm>
            <a:off x="921385" y="4251325"/>
            <a:ext cx="5104765" cy="2012315"/>
          </a:xfrm>
          <a:prstGeom prst="rect">
            <a:avLst/>
          </a:prstGeom>
        </p:spPr>
      </p:pic>
      <p:sp>
        <p:nvSpPr>
          <p:cNvPr id="17" name="文本框 16"/>
          <p:cNvSpPr txBox="1"/>
          <p:nvPr/>
        </p:nvSpPr>
        <p:spPr>
          <a:xfrm>
            <a:off x="1211580" y="2289810"/>
            <a:ext cx="1286510" cy="368300"/>
          </a:xfrm>
          <a:prstGeom prst="rect">
            <a:avLst/>
          </a:prstGeom>
          <a:noFill/>
        </p:spPr>
        <p:txBody>
          <a:bodyPr wrap="square" rtlCol="0">
            <a:spAutoFit/>
          </a:bodyPr>
          <a:p>
            <a:r>
              <a:rPr lang="en-US" altLang="zh-CN">
                <a:solidFill>
                  <a:schemeClr val="bg1"/>
                </a:solidFill>
              </a:rPr>
              <a:t>d=40, </a:t>
            </a:r>
            <a:r>
              <a:rPr lang="en-US" altLang="zh-CN">
                <a:solidFill>
                  <a:schemeClr val="bg1"/>
                </a:solidFill>
                <a:latin typeface="Arial" panose="020B0604020202020204" pitchFamily="34" charset="0"/>
                <a:cs typeface="Arial" panose="020B0604020202020204" pitchFamily="34" charset="0"/>
              </a:rPr>
              <a:t>σ=10</a:t>
            </a:r>
            <a:endParaRPr lang="en-US" altLang="zh-CN">
              <a:solidFill>
                <a:schemeClr val="bg1"/>
              </a:solidFill>
              <a:latin typeface="Arial" panose="020B0604020202020204" pitchFamily="34" charset="0"/>
              <a:cs typeface="Arial" panose="020B0604020202020204" pitchFamily="34" charset="0"/>
            </a:endParaRPr>
          </a:p>
        </p:txBody>
      </p:sp>
      <p:sp>
        <p:nvSpPr>
          <p:cNvPr id="18" name="文本框 17"/>
          <p:cNvSpPr txBox="1"/>
          <p:nvPr/>
        </p:nvSpPr>
        <p:spPr>
          <a:xfrm>
            <a:off x="1198245" y="4347210"/>
            <a:ext cx="1286510" cy="368300"/>
          </a:xfrm>
          <a:prstGeom prst="rect">
            <a:avLst/>
          </a:prstGeom>
          <a:noFill/>
        </p:spPr>
        <p:txBody>
          <a:bodyPr wrap="square" rtlCol="0">
            <a:spAutoFit/>
          </a:bodyPr>
          <a:p>
            <a:r>
              <a:rPr lang="en-US" altLang="zh-CN">
                <a:solidFill>
                  <a:schemeClr val="bg1"/>
                </a:solidFill>
              </a:rPr>
              <a:t>d=40, </a:t>
            </a:r>
            <a:r>
              <a:rPr lang="en-US" altLang="zh-CN">
                <a:solidFill>
                  <a:schemeClr val="bg1"/>
                </a:solidFill>
                <a:latin typeface="Arial" panose="020B0604020202020204" pitchFamily="34" charset="0"/>
                <a:cs typeface="Arial" panose="020B0604020202020204" pitchFamily="34" charset="0"/>
              </a:rPr>
              <a:t>σ=20</a:t>
            </a:r>
            <a:endParaRPr lang="en-US" altLang="zh-CN">
              <a:solidFill>
                <a:schemeClr val="bg1"/>
              </a:solidFill>
              <a:latin typeface="Arial" panose="020B0604020202020204" pitchFamily="34" charset="0"/>
              <a:cs typeface="Arial" panose="020B0604020202020204" pitchFamily="34" charset="0"/>
            </a:endParaRPr>
          </a:p>
        </p:txBody>
      </p:sp>
      <p:sp>
        <p:nvSpPr>
          <p:cNvPr id="19" name="文本框 18"/>
          <p:cNvSpPr txBox="1"/>
          <p:nvPr/>
        </p:nvSpPr>
        <p:spPr>
          <a:xfrm>
            <a:off x="1570990" y="224155"/>
            <a:ext cx="4812030"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Source Confusion</a:t>
            </a:r>
            <a:endParaRPr lang="en-US" altLang="zh-CN" sz="3200">
              <a:solidFill>
                <a:schemeClr val="bg1"/>
              </a:solidFill>
              <a:latin typeface="Berlin Sans FB Demi" panose="020E0802020502020306" charset="0"/>
              <a:cs typeface="Berlin Sans FB Demi" panose="020E0802020502020306" charset="0"/>
            </a:endParaRPr>
          </a:p>
        </p:txBody>
      </p:sp>
      <p:sp>
        <p:nvSpPr>
          <p:cNvPr id="21" name="文本框 20"/>
          <p:cNvSpPr txBox="1"/>
          <p:nvPr/>
        </p:nvSpPr>
        <p:spPr>
          <a:xfrm>
            <a:off x="3749675" y="1503680"/>
            <a:ext cx="2020570" cy="368300"/>
          </a:xfrm>
          <a:prstGeom prst="rect">
            <a:avLst/>
          </a:prstGeom>
          <a:noFill/>
        </p:spPr>
        <p:txBody>
          <a:bodyPr wrap="square" rtlCol="0">
            <a:spAutoFit/>
          </a:bodyPr>
          <a:p>
            <a:r>
              <a:rPr lang="en-US" altLang="zh-CN">
                <a:latin typeface="Arial" panose="020B0604020202020204" pitchFamily="34" charset="0"/>
                <a:cs typeface="Arial" panose="020B0604020202020204" pitchFamily="34" charset="0"/>
              </a:rPr>
              <a:t>F</a:t>
            </a:r>
            <a:r>
              <a:rPr lang="en-US" altLang="zh-CN" baseline="-25000">
                <a:latin typeface="Arial" panose="020B0604020202020204" pitchFamily="34" charset="0"/>
                <a:cs typeface="Arial" panose="020B0604020202020204" pitchFamily="34" charset="0"/>
              </a:rPr>
              <a:t>min</a:t>
            </a:r>
            <a:r>
              <a:rPr lang="en-US" altLang="zh-CN">
                <a:latin typeface="Arial" panose="020B0604020202020204" pitchFamily="34" charset="0"/>
                <a:cs typeface="Arial" panose="020B0604020202020204" pitchFamily="34" charset="0"/>
              </a:rPr>
              <a:t> → F</a:t>
            </a:r>
            <a:r>
              <a:rPr lang="en-US" altLang="zh-CN" baseline="-25000">
                <a:latin typeface="Arial" panose="020B0604020202020204" pitchFamily="34" charset="0"/>
                <a:cs typeface="Arial" panose="020B0604020202020204" pitchFamily="34" charset="0"/>
              </a:rPr>
              <a:t>cut</a:t>
            </a:r>
            <a:endParaRPr lang="en-US" altLang="zh-CN" baseline="-25000">
              <a:latin typeface="Arial" panose="020B0604020202020204" pitchFamily="34" charset="0"/>
              <a:cs typeface="Arial" panose="020B0604020202020204" pitchFamily="34" charset="0"/>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4605" y="1120140"/>
            <a:ext cx="5751195" cy="4244975"/>
          </a:xfrm>
          <a:prstGeom prst="rect">
            <a:avLst/>
          </a:prstGeom>
        </p:spPr>
      </p:pic>
      <p:pic>
        <p:nvPicPr>
          <p:cNvPr id="9" name="图片 8"/>
          <p:cNvPicPr>
            <a:picLocks noChangeAspect="1"/>
          </p:cNvPicPr>
          <p:nvPr>
            <p:custDataLst>
              <p:tags r:id="rId2"/>
            </p:custDataLst>
          </p:nvPr>
        </p:nvPicPr>
        <p:blipFill>
          <a:blip r:embed="rId3"/>
          <a:stretch>
            <a:fillRect/>
          </a:stretch>
        </p:blipFill>
        <p:spPr>
          <a:xfrm>
            <a:off x="6654800" y="3686810"/>
            <a:ext cx="3159760" cy="302260"/>
          </a:xfrm>
          <a:prstGeom prst="rect">
            <a:avLst/>
          </a:prstGeom>
        </p:spPr>
      </p:pic>
      <p:sp>
        <p:nvSpPr>
          <p:cNvPr id="10" name="文本框 9"/>
          <p:cNvSpPr txBox="1"/>
          <p:nvPr/>
        </p:nvSpPr>
        <p:spPr>
          <a:xfrm>
            <a:off x="6654800" y="3233420"/>
            <a:ext cx="5126355" cy="368300"/>
          </a:xfrm>
          <a:prstGeom prst="rect">
            <a:avLst/>
          </a:prstGeom>
          <a:noFill/>
        </p:spPr>
        <p:txBody>
          <a:bodyPr wrap="square" rtlCol="0">
            <a:spAutoFit/>
          </a:bodyPr>
          <a:p>
            <a:r>
              <a:rPr lang="en-US" altLang="zh-CN"/>
              <a:t>HUNT:  0.04</a:t>
            </a:r>
            <a:r>
              <a:rPr lang="zh-CN" altLang="en-US"/>
              <a:t>°</a:t>
            </a:r>
            <a:r>
              <a:rPr lang="en-US" altLang="zh-CN"/>
              <a:t>@ 300 TeV</a:t>
            </a:r>
            <a:endParaRPr lang="en-US" altLang="zh-CN"/>
          </a:p>
        </p:txBody>
      </p:sp>
      <p:sp>
        <p:nvSpPr>
          <p:cNvPr id="11" name="文本框 10"/>
          <p:cNvSpPr txBox="1"/>
          <p:nvPr>
            <p:custDataLst>
              <p:tags r:id="rId4"/>
            </p:custDataLst>
          </p:nvPr>
        </p:nvSpPr>
        <p:spPr>
          <a:xfrm>
            <a:off x="6654800" y="2104390"/>
            <a:ext cx="5126355" cy="368300"/>
          </a:xfrm>
          <a:prstGeom prst="rect">
            <a:avLst/>
          </a:prstGeom>
          <a:noFill/>
        </p:spPr>
        <p:txBody>
          <a:bodyPr wrap="square" rtlCol="0">
            <a:spAutoFit/>
          </a:bodyPr>
          <a:p>
            <a:r>
              <a:rPr lang="en-US" altLang="zh-CN"/>
              <a:t>IceCube-Gen2:  0.2</a:t>
            </a:r>
            <a:r>
              <a:rPr lang="zh-CN" altLang="en-US"/>
              <a:t>°</a:t>
            </a:r>
            <a:r>
              <a:rPr lang="en-US" altLang="zh-CN"/>
              <a:t>@ 100 TeV</a:t>
            </a:r>
            <a:endParaRPr lang="en-US" altLang="zh-CN"/>
          </a:p>
        </p:txBody>
      </p:sp>
      <p:pic>
        <p:nvPicPr>
          <p:cNvPr id="12" name="图片 11"/>
          <p:cNvPicPr>
            <a:picLocks noChangeAspect="1"/>
          </p:cNvPicPr>
          <p:nvPr>
            <p:custDataLst>
              <p:tags r:id="rId5"/>
            </p:custDataLst>
          </p:nvPr>
        </p:nvPicPr>
        <p:blipFill>
          <a:blip r:embed="rId6"/>
          <a:stretch>
            <a:fillRect/>
          </a:stretch>
        </p:blipFill>
        <p:spPr>
          <a:xfrm>
            <a:off x="6731000" y="2630170"/>
            <a:ext cx="3128010" cy="262255"/>
          </a:xfrm>
          <a:prstGeom prst="rect">
            <a:avLst/>
          </a:prstGeom>
        </p:spPr>
      </p:pic>
      <p:pic>
        <p:nvPicPr>
          <p:cNvPr id="3" name="图片 2"/>
          <p:cNvPicPr>
            <a:picLocks noChangeAspect="1"/>
          </p:cNvPicPr>
          <p:nvPr>
            <p:custDataLst>
              <p:tags r:id="rId7"/>
            </p:custDataLst>
          </p:nvPr>
        </p:nvPicPr>
        <p:blipFill>
          <a:blip r:embed="rId8"/>
          <a:stretch>
            <a:fillRect/>
          </a:stretch>
        </p:blipFill>
        <p:spPr>
          <a:xfrm>
            <a:off x="6654800" y="1400810"/>
            <a:ext cx="1391285" cy="470535"/>
          </a:xfrm>
          <a:prstGeom prst="rect">
            <a:avLst/>
          </a:prstGeom>
        </p:spPr>
      </p:pic>
      <p:pic>
        <p:nvPicPr>
          <p:cNvPr id="15" name="图片 14"/>
          <p:cNvPicPr>
            <a:picLocks noChangeAspect="1"/>
          </p:cNvPicPr>
          <p:nvPr>
            <p:custDataLst>
              <p:tags r:id="rId9"/>
            </p:custDataLst>
          </p:nvPr>
        </p:nvPicPr>
        <p:blipFill>
          <a:blip r:embed="rId10"/>
          <a:stretch>
            <a:fillRect/>
          </a:stretch>
        </p:blipFill>
        <p:spPr>
          <a:xfrm>
            <a:off x="5194300" y="4140200"/>
            <a:ext cx="2364105" cy="2028190"/>
          </a:xfrm>
          <a:prstGeom prst="rect">
            <a:avLst/>
          </a:prstGeom>
        </p:spPr>
      </p:pic>
      <p:pic>
        <p:nvPicPr>
          <p:cNvPr id="16" name="图片 15"/>
          <p:cNvPicPr>
            <a:picLocks noChangeAspect="1"/>
          </p:cNvPicPr>
          <p:nvPr>
            <p:custDataLst>
              <p:tags r:id="rId11"/>
            </p:custDataLst>
          </p:nvPr>
        </p:nvPicPr>
        <p:blipFill>
          <a:blip r:embed="rId12"/>
          <a:stretch>
            <a:fillRect/>
          </a:stretch>
        </p:blipFill>
        <p:spPr>
          <a:xfrm>
            <a:off x="7583805" y="4161790"/>
            <a:ext cx="2331085" cy="1989455"/>
          </a:xfrm>
          <a:prstGeom prst="rect">
            <a:avLst/>
          </a:prstGeom>
        </p:spPr>
      </p:pic>
      <p:pic>
        <p:nvPicPr>
          <p:cNvPr id="17" name="图片 16"/>
          <p:cNvPicPr>
            <a:picLocks noChangeAspect="1"/>
          </p:cNvPicPr>
          <p:nvPr>
            <p:custDataLst>
              <p:tags r:id="rId13"/>
            </p:custDataLst>
          </p:nvPr>
        </p:nvPicPr>
        <p:blipFill>
          <a:blip r:embed="rId14"/>
          <a:stretch>
            <a:fillRect/>
          </a:stretch>
        </p:blipFill>
        <p:spPr>
          <a:xfrm>
            <a:off x="9636760" y="4155440"/>
            <a:ext cx="2526665" cy="2092325"/>
          </a:xfrm>
          <a:prstGeom prst="rect">
            <a:avLst/>
          </a:prstGeom>
        </p:spPr>
      </p:pic>
      <p:sp>
        <p:nvSpPr>
          <p:cNvPr id="18" name="文本框 17"/>
          <p:cNvSpPr txBox="1"/>
          <p:nvPr/>
        </p:nvSpPr>
        <p:spPr>
          <a:xfrm>
            <a:off x="9770110" y="5322570"/>
            <a:ext cx="2416810" cy="368300"/>
          </a:xfrm>
          <a:prstGeom prst="rect">
            <a:avLst/>
          </a:prstGeom>
          <a:noFill/>
        </p:spPr>
        <p:txBody>
          <a:bodyPr wrap="square" rtlCol="0">
            <a:spAutoFit/>
          </a:bodyPr>
          <a:p>
            <a:r>
              <a:rPr lang="en-US" altLang="zh-CN"/>
              <a:t>Huang 2025, ICRC</a:t>
            </a:r>
            <a:endParaRPr lang="en-US" altLang="zh-CN"/>
          </a:p>
        </p:txBody>
      </p:sp>
      <p:sp>
        <p:nvSpPr>
          <p:cNvPr id="4" name="文本框 3"/>
          <p:cNvSpPr txBox="1"/>
          <p:nvPr/>
        </p:nvSpPr>
        <p:spPr>
          <a:xfrm>
            <a:off x="1681480" y="4570095"/>
            <a:ext cx="3161665" cy="431800"/>
          </a:xfrm>
          <a:prstGeom prst="rect">
            <a:avLst/>
          </a:prstGeom>
        </p:spPr>
        <p:txBody>
          <a:bodyPr>
            <a:noAutofit/>
          </a:bodyPr>
          <a:p>
            <a:r>
              <a:rPr lang="en-US" altLang="zh-CN">
                <a:latin typeface="Arial" panose="020B0604020202020204" pitchFamily="34" charset="0"/>
                <a:cs typeface="Arial" panose="020B0604020202020204" pitchFamily="34" charset="0"/>
              </a:rPr>
              <a:t> assume  f</a:t>
            </a:r>
            <a:r>
              <a:rPr lang="en-US" altLang="zh-CN" baseline="-25000">
                <a:latin typeface="Arial" panose="020B0604020202020204" pitchFamily="34" charset="0"/>
                <a:cs typeface="Arial" panose="020B0604020202020204" pitchFamily="34" charset="0"/>
              </a:rPr>
              <a:t>tot</a:t>
            </a:r>
            <a:r>
              <a:rPr lang="en-US" altLang="zh-CN">
                <a:latin typeface="Arial" panose="020B0604020202020204" pitchFamily="34" charset="0"/>
                <a:cs typeface="Arial" panose="020B0604020202020204" pitchFamily="34" charset="0"/>
              </a:rPr>
              <a:t>=0.5 (</a:t>
            </a:r>
            <a:r>
              <a:rPr lang="en-US" altLang="zh-CN">
                <a:latin typeface="Arial" panose="020B0604020202020204" pitchFamily="34" charset="0"/>
                <a:cs typeface="Arial" panose="020B0604020202020204" pitchFamily="34" charset="0"/>
              </a:rPr>
              <a:t>α=1, β=0.5)</a:t>
            </a:r>
            <a:endParaRPr lang="en-US" altLang="zh-CN">
              <a:latin typeface="Arial" panose="020B0604020202020204" pitchFamily="34" charset="0"/>
              <a:cs typeface="Arial" panose="020B0604020202020204" pitchFamily="34" charset="0"/>
            </a:endParaRPr>
          </a:p>
        </p:txBody>
      </p:sp>
      <p:pic>
        <p:nvPicPr>
          <p:cNvPr id="5" name="图片 4"/>
          <p:cNvPicPr>
            <a:picLocks noChangeAspect="1"/>
          </p:cNvPicPr>
          <p:nvPr/>
        </p:nvPicPr>
        <p:blipFill>
          <a:blip r:embed="rId15"/>
          <a:stretch>
            <a:fillRect/>
          </a:stretch>
        </p:blipFill>
        <p:spPr>
          <a:xfrm>
            <a:off x="491490" y="5478145"/>
            <a:ext cx="2181225" cy="819150"/>
          </a:xfrm>
          <a:prstGeom prst="rect">
            <a:avLst/>
          </a:prstGeom>
        </p:spPr>
      </p:pic>
      <p:pic>
        <p:nvPicPr>
          <p:cNvPr id="6" name="图片 5"/>
          <p:cNvPicPr>
            <a:picLocks noChangeAspect="1"/>
          </p:cNvPicPr>
          <p:nvPr/>
        </p:nvPicPr>
        <p:blipFill>
          <a:blip r:embed="rId16"/>
          <a:stretch>
            <a:fillRect/>
          </a:stretch>
        </p:blipFill>
        <p:spPr>
          <a:xfrm>
            <a:off x="2809240" y="5478145"/>
            <a:ext cx="695325" cy="666750"/>
          </a:xfrm>
          <a:prstGeom prst="rect">
            <a:avLst/>
          </a:prstGeom>
        </p:spPr>
      </p:pic>
      <p:sp>
        <p:nvSpPr>
          <p:cNvPr id="7" name="文本框 6"/>
          <p:cNvSpPr txBox="1"/>
          <p:nvPr/>
        </p:nvSpPr>
        <p:spPr>
          <a:xfrm>
            <a:off x="573405" y="6402070"/>
            <a:ext cx="11591290" cy="474980"/>
          </a:xfrm>
          <a:prstGeom prst="rect">
            <a:avLst/>
          </a:prstGeom>
          <a:noFill/>
        </p:spPr>
        <p:txBody>
          <a:bodyPr wrap="square" rtlCol="0">
            <a:noAutofit/>
          </a:bodyPr>
          <a:p>
            <a:r>
              <a:rPr lang="en-US" altLang="zh-CN" sz="2000">
                <a:solidFill>
                  <a:srgbClr val="FF0000"/>
                </a:solidFill>
              </a:rPr>
              <a:t>smaller PSF: sharper signal/background contrast + lower flux cut (= involving more sources = less XLF uncertainties)  </a:t>
            </a:r>
            <a:endParaRPr lang="en-US" altLang="zh-CN" sz="2000">
              <a:solidFill>
                <a:srgbClr val="FF0000"/>
              </a:solidFill>
            </a:endParaRPr>
          </a:p>
        </p:txBody>
      </p:sp>
      <p:sp>
        <p:nvSpPr>
          <p:cNvPr id="8" name="文本框 7"/>
          <p:cNvSpPr txBox="1"/>
          <p:nvPr/>
        </p:nvSpPr>
        <p:spPr>
          <a:xfrm>
            <a:off x="1473835" y="257175"/>
            <a:ext cx="4064000"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Significance</a:t>
            </a:r>
            <a:endParaRPr lang="en-US" altLang="zh-CN" sz="3200">
              <a:solidFill>
                <a:schemeClr val="bg1"/>
              </a:solidFill>
              <a:latin typeface="Berlin Sans FB Demi" panose="020E0802020502020306" charset="0"/>
              <a:cs typeface="Berlin Sans FB Demi" panose="020E0802020502020306" charset="0"/>
            </a:endParaRPr>
          </a:p>
        </p:txBody>
      </p:sp>
      <p:sp>
        <p:nvSpPr>
          <p:cNvPr id="14" name="文本框 13"/>
          <p:cNvSpPr txBox="1"/>
          <p:nvPr/>
        </p:nvSpPr>
        <p:spPr>
          <a:xfrm>
            <a:off x="10061575" y="2595245"/>
            <a:ext cx="2101850" cy="368300"/>
          </a:xfrm>
          <a:prstGeom prst="rect">
            <a:avLst/>
          </a:prstGeom>
          <a:noFill/>
        </p:spPr>
        <p:txBody>
          <a:bodyPr wrap="square" rtlCol="0">
            <a:spAutoFit/>
          </a:bodyPr>
          <a:p>
            <a:r>
              <a:rPr lang="en-US" altLang="zh-CN"/>
              <a:t>involving ~150 AGNs</a:t>
            </a:r>
            <a:endParaRPr lang="en-US" altLang="zh-CN"/>
          </a:p>
        </p:txBody>
      </p:sp>
      <p:sp>
        <p:nvSpPr>
          <p:cNvPr id="19" name="文本框 18"/>
          <p:cNvSpPr txBox="1"/>
          <p:nvPr/>
        </p:nvSpPr>
        <p:spPr>
          <a:xfrm>
            <a:off x="9958070" y="3632835"/>
            <a:ext cx="2101850" cy="368300"/>
          </a:xfrm>
          <a:prstGeom prst="rect">
            <a:avLst/>
          </a:prstGeom>
          <a:noFill/>
        </p:spPr>
        <p:txBody>
          <a:bodyPr wrap="square" rtlCol="0">
            <a:spAutoFit/>
          </a:bodyPr>
          <a:p>
            <a:r>
              <a:rPr lang="en-US" altLang="zh-CN"/>
              <a:t>involving ~3200 AGNs</a:t>
            </a:r>
            <a:endParaRPr lang="en-US" altLang="zh-CN"/>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546735" y="1748155"/>
            <a:ext cx="11264900" cy="4189730"/>
          </a:xfrm>
          <a:prstGeom prst="rect">
            <a:avLst/>
          </a:prstGeom>
        </p:spPr>
      </p:pic>
      <p:sp>
        <p:nvSpPr>
          <p:cNvPr id="4" name="文本框 3"/>
          <p:cNvSpPr txBox="1"/>
          <p:nvPr/>
        </p:nvSpPr>
        <p:spPr>
          <a:xfrm>
            <a:off x="1975485" y="1419225"/>
            <a:ext cx="1911350" cy="460375"/>
          </a:xfrm>
          <a:prstGeom prst="rect">
            <a:avLst/>
          </a:prstGeom>
          <a:noFill/>
        </p:spPr>
        <p:txBody>
          <a:bodyPr wrap="square" rtlCol="0" anchor="t">
            <a:spAutoFit/>
          </a:bodyPr>
          <a:p>
            <a:r>
              <a:rPr lang="zh-CN" altLang="en-US" sz="2400"/>
              <a:t> IceCube-Gen</a:t>
            </a:r>
            <a:r>
              <a:rPr lang="en-US" altLang="zh-CN" sz="2400"/>
              <a:t>2</a:t>
            </a:r>
            <a:endParaRPr lang="en-US" altLang="zh-CN" sz="2400"/>
          </a:p>
        </p:txBody>
      </p:sp>
      <p:sp>
        <p:nvSpPr>
          <p:cNvPr id="5" name="文本框 4"/>
          <p:cNvSpPr txBox="1"/>
          <p:nvPr>
            <p:custDataLst>
              <p:tags r:id="rId2"/>
            </p:custDataLst>
          </p:nvPr>
        </p:nvSpPr>
        <p:spPr>
          <a:xfrm>
            <a:off x="8508365" y="1387475"/>
            <a:ext cx="1066165" cy="460375"/>
          </a:xfrm>
          <a:prstGeom prst="rect">
            <a:avLst/>
          </a:prstGeom>
          <a:noFill/>
        </p:spPr>
        <p:txBody>
          <a:bodyPr wrap="square" rtlCol="0" anchor="t">
            <a:spAutoFit/>
          </a:bodyPr>
          <a:p>
            <a:r>
              <a:rPr lang="en-US" altLang="zh-CN" sz="2400"/>
              <a:t>HUNT</a:t>
            </a:r>
            <a:endParaRPr lang="en-US" altLang="zh-CN" sz="2400"/>
          </a:p>
        </p:txBody>
      </p:sp>
      <p:sp>
        <p:nvSpPr>
          <p:cNvPr id="3" name="文本框 2"/>
          <p:cNvSpPr txBox="1"/>
          <p:nvPr/>
        </p:nvSpPr>
        <p:spPr>
          <a:xfrm>
            <a:off x="2800350" y="6278245"/>
            <a:ext cx="7706360" cy="460375"/>
          </a:xfrm>
          <a:prstGeom prst="rect">
            <a:avLst/>
          </a:prstGeom>
          <a:noFill/>
        </p:spPr>
        <p:txBody>
          <a:bodyPr wrap="square" rtlCol="0">
            <a:spAutoFit/>
          </a:bodyPr>
          <a:p>
            <a:r>
              <a:rPr lang="en-US" altLang="zh-CN" sz="2400"/>
              <a:t>tradeoff between less background+better PSF and loss of statistics</a:t>
            </a:r>
            <a:endParaRPr lang="en-US" altLang="zh-CN" sz="2400"/>
          </a:p>
        </p:txBody>
      </p:sp>
      <p:sp>
        <p:nvSpPr>
          <p:cNvPr id="7" name="文本框 6"/>
          <p:cNvSpPr txBox="1"/>
          <p:nvPr/>
        </p:nvSpPr>
        <p:spPr>
          <a:xfrm>
            <a:off x="1473835" y="257175"/>
            <a:ext cx="4064000"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Energy dependence</a:t>
            </a:r>
            <a:endParaRPr lang="en-US" altLang="zh-CN" sz="3200">
              <a:solidFill>
                <a:schemeClr val="bg1"/>
              </a:solidFill>
              <a:latin typeface="Berlin Sans FB Demi" panose="020E0802020502020306" charset="0"/>
              <a:cs typeface="Berlin Sans FB Demi" panose="020E0802020502020306"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174625" y="1725930"/>
            <a:ext cx="5782945" cy="4368165"/>
          </a:xfrm>
          <a:prstGeom prst="rect">
            <a:avLst/>
          </a:prstGeom>
        </p:spPr>
      </p:pic>
      <p:pic>
        <p:nvPicPr>
          <p:cNvPr id="3" name="图片 2"/>
          <p:cNvPicPr>
            <a:picLocks noChangeAspect="1"/>
          </p:cNvPicPr>
          <p:nvPr/>
        </p:nvPicPr>
        <p:blipFill>
          <a:blip r:embed="rId2"/>
          <a:stretch>
            <a:fillRect/>
          </a:stretch>
        </p:blipFill>
        <p:spPr>
          <a:xfrm>
            <a:off x="6000750" y="1720850"/>
            <a:ext cx="5317490" cy="4389755"/>
          </a:xfrm>
          <a:prstGeom prst="rect">
            <a:avLst/>
          </a:prstGeom>
        </p:spPr>
      </p:pic>
      <p:sp>
        <p:nvSpPr>
          <p:cNvPr id="4" name="文本框 3"/>
          <p:cNvSpPr txBox="1"/>
          <p:nvPr/>
        </p:nvSpPr>
        <p:spPr>
          <a:xfrm>
            <a:off x="1517650" y="281940"/>
            <a:ext cx="7653655"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Statistical and systematic uncertainties </a:t>
            </a:r>
            <a:endParaRPr lang="en-US" altLang="zh-CN" sz="3200">
              <a:solidFill>
                <a:schemeClr val="bg1"/>
              </a:solidFill>
              <a:latin typeface="Berlin Sans FB Demi" panose="020E0802020502020306" charset="0"/>
              <a:cs typeface="Berlin Sans FB Demi" panose="020E0802020502020306" charset="0"/>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485140" y="2520315"/>
            <a:ext cx="11144885" cy="4051935"/>
          </a:xfrm>
          <a:prstGeom prst="rect">
            <a:avLst/>
          </a:prstGeom>
        </p:spPr>
      </p:pic>
      <p:sp>
        <p:nvSpPr>
          <p:cNvPr id="3" name="文本框 2"/>
          <p:cNvSpPr txBox="1"/>
          <p:nvPr/>
        </p:nvSpPr>
        <p:spPr>
          <a:xfrm>
            <a:off x="1588770" y="289560"/>
            <a:ext cx="5481955"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Influence of pre-assumptions</a:t>
            </a:r>
            <a:endParaRPr lang="en-US" altLang="zh-CN" sz="3200">
              <a:solidFill>
                <a:schemeClr val="bg1"/>
              </a:solidFill>
              <a:latin typeface="Berlin Sans FB Demi" panose="020E0802020502020306" charset="0"/>
              <a:cs typeface="Berlin Sans FB Demi" panose="020E0802020502020306" charset="0"/>
            </a:endParaRPr>
          </a:p>
        </p:txBody>
      </p:sp>
      <p:sp>
        <p:nvSpPr>
          <p:cNvPr id="4" name="文本框 3"/>
          <p:cNvSpPr txBox="1"/>
          <p:nvPr/>
        </p:nvSpPr>
        <p:spPr>
          <a:xfrm>
            <a:off x="1287145" y="1521460"/>
            <a:ext cx="4509135" cy="706755"/>
          </a:xfrm>
          <a:prstGeom prst="rect">
            <a:avLst/>
          </a:prstGeom>
          <a:noFill/>
        </p:spPr>
        <p:txBody>
          <a:bodyPr wrap="square" rtlCol="0">
            <a:spAutoFit/>
          </a:bodyPr>
          <a:p>
            <a:r>
              <a:rPr lang="en-US" altLang="zh-CN" sz="2000">
                <a:latin typeface="Arial" panose="020B0604020202020204" pitchFamily="34" charset="0"/>
                <a:cs typeface="Arial" panose="020B0604020202020204" pitchFamily="34" charset="0"/>
              </a:rPr>
              <a:t>if there are other source classes for high-energy neutrinos (</a:t>
            </a:r>
            <a:r>
              <a:rPr lang="en-US" altLang="zh-CN" sz="2000">
                <a:latin typeface="Arial" panose="020B0604020202020204" pitchFamily="34" charset="0"/>
                <a:cs typeface="Arial" panose="020B0604020202020204" pitchFamily="34" charset="0"/>
              </a:rPr>
              <a:t>α&lt;1)</a:t>
            </a:r>
            <a:endParaRPr lang="en-US" altLang="zh-CN" sz="2000">
              <a:latin typeface="Arial" panose="020B0604020202020204" pitchFamily="34" charset="0"/>
              <a:cs typeface="Arial" panose="020B0604020202020204" pitchFamily="34" charset="0"/>
            </a:endParaRPr>
          </a:p>
        </p:txBody>
      </p:sp>
      <p:sp>
        <p:nvSpPr>
          <p:cNvPr id="5" name="文本框 4"/>
          <p:cNvSpPr txBox="1"/>
          <p:nvPr/>
        </p:nvSpPr>
        <p:spPr>
          <a:xfrm>
            <a:off x="6873875" y="1534160"/>
            <a:ext cx="4689475" cy="706755"/>
          </a:xfrm>
          <a:prstGeom prst="rect">
            <a:avLst/>
          </a:prstGeom>
          <a:noFill/>
        </p:spPr>
        <p:txBody>
          <a:bodyPr wrap="square" rtlCol="0">
            <a:spAutoFit/>
          </a:bodyPr>
          <a:p>
            <a:r>
              <a:rPr lang="en-US" altLang="zh-CN" sz="2000">
                <a:latin typeface="Arial" panose="020B0604020202020204" pitchFamily="34" charset="0"/>
                <a:cs typeface="Arial" panose="020B0604020202020204" pitchFamily="34" charset="0"/>
              </a:rPr>
              <a:t>if neutrino flux is not linearly correlated with X-ray flux for a AGN (s≠1</a:t>
            </a:r>
            <a:r>
              <a:rPr lang="en-US" altLang="zh-CN" sz="2000">
                <a:latin typeface="Arial" panose="020B0604020202020204" pitchFamily="34" charset="0"/>
                <a:cs typeface="Arial" panose="020B0604020202020204" pitchFamily="34" charset="0"/>
              </a:rPr>
              <a:t>)</a:t>
            </a:r>
            <a:endParaRPr lang="en-US" altLang="zh-CN" sz="2000">
              <a:latin typeface="Arial" panose="020B0604020202020204" pitchFamily="34" charset="0"/>
              <a:cs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391285" y="255270"/>
            <a:ext cx="6851650" cy="521970"/>
          </a:xfrm>
          <a:prstGeom prst="rect">
            <a:avLst/>
          </a:prstGeom>
          <a:noFill/>
        </p:spPr>
        <p:txBody>
          <a:bodyPr wrap="square" rtlCol="0">
            <a:spAutoFit/>
          </a:bodyPr>
          <a:p>
            <a:r>
              <a:rPr lang="en-US" altLang="zh-CN" sz="2800">
                <a:solidFill>
                  <a:schemeClr val="bg1"/>
                </a:solidFill>
                <a:latin typeface="Berlin Sans FB Demi" panose="020E0802020502020306" charset="0"/>
                <a:cs typeface="Berlin Sans FB Demi" panose="020E0802020502020306" charset="0"/>
              </a:rPr>
              <a:t>Application to gamma-ray blazars</a:t>
            </a:r>
            <a:endParaRPr lang="en-US" altLang="zh-CN" sz="2800">
              <a:solidFill>
                <a:schemeClr val="bg1"/>
              </a:solidFill>
              <a:latin typeface="Berlin Sans FB Demi" panose="020E0802020502020306" charset="0"/>
              <a:cs typeface="Berlin Sans FB Demi" panose="020E0802020502020306" charset="0"/>
            </a:endParaRPr>
          </a:p>
        </p:txBody>
      </p:sp>
      <p:pic>
        <p:nvPicPr>
          <p:cNvPr id="3" name="图片 2"/>
          <p:cNvPicPr>
            <a:picLocks noChangeAspect="1"/>
          </p:cNvPicPr>
          <p:nvPr/>
        </p:nvPicPr>
        <p:blipFill>
          <a:blip r:embed="rId1"/>
          <a:stretch>
            <a:fillRect/>
          </a:stretch>
        </p:blipFill>
        <p:spPr>
          <a:xfrm>
            <a:off x="756285" y="1819275"/>
            <a:ext cx="10811510" cy="4391025"/>
          </a:xfrm>
          <a:prstGeom prst="rect">
            <a:avLst/>
          </a:prstGeom>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915670" y="3005455"/>
            <a:ext cx="9934575" cy="3381375"/>
          </a:xfrm>
          <a:prstGeom prst="rect">
            <a:avLst/>
          </a:prstGeom>
        </p:spPr>
      </p:pic>
      <p:sp>
        <p:nvSpPr>
          <p:cNvPr id="3" name="文本框 2"/>
          <p:cNvSpPr txBox="1"/>
          <p:nvPr/>
        </p:nvSpPr>
        <p:spPr>
          <a:xfrm>
            <a:off x="1743075" y="1285240"/>
            <a:ext cx="4817110" cy="507365"/>
          </a:xfrm>
          <a:prstGeom prst="rect">
            <a:avLst/>
          </a:prstGeom>
          <a:noFill/>
        </p:spPr>
        <p:txBody>
          <a:bodyPr wrap="square" rtlCol="0">
            <a:noAutofit/>
          </a:bodyPr>
          <a:p>
            <a:r>
              <a:rPr lang="en-US" altLang="zh-CN" sz="2400"/>
              <a:t>Test for souce-by-source scatter</a:t>
            </a:r>
            <a:endParaRPr lang="en-US" altLang="zh-CN" sz="2400"/>
          </a:p>
        </p:txBody>
      </p:sp>
      <p:pic>
        <p:nvPicPr>
          <p:cNvPr id="4" name="图片 3"/>
          <p:cNvPicPr>
            <a:picLocks noChangeAspect="1"/>
          </p:cNvPicPr>
          <p:nvPr/>
        </p:nvPicPr>
        <p:blipFill>
          <a:blip r:embed="rId2"/>
          <a:stretch>
            <a:fillRect/>
          </a:stretch>
        </p:blipFill>
        <p:spPr>
          <a:xfrm>
            <a:off x="1743075" y="1889125"/>
            <a:ext cx="2084705" cy="524510"/>
          </a:xfrm>
          <a:prstGeom prst="rect">
            <a:avLst/>
          </a:prstGeom>
        </p:spPr>
      </p:pic>
      <p:pic>
        <p:nvPicPr>
          <p:cNvPr id="5" name="图片 4"/>
          <p:cNvPicPr>
            <a:picLocks noChangeAspect="1"/>
          </p:cNvPicPr>
          <p:nvPr/>
        </p:nvPicPr>
        <p:blipFill>
          <a:blip r:embed="rId3"/>
          <a:srcRect r="34570" b="901"/>
          <a:stretch>
            <a:fillRect/>
          </a:stretch>
        </p:blipFill>
        <p:spPr>
          <a:xfrm>
            <a:off x="1819275" y="2609215"/>
            <a:ext cx="604520" cy="349250"/>
          </a:xfrm>
          <a:prstGeom prst="rect">
            <a:avLst/>
          </a:prstGeom>
        </p:spPr>
      </p:pic>
      <p:pic>
        <p:nvPicPr>
          <p:cNvPr id="6" name="图片 5"/>
          <p:cNvPicPr>
            <a:picLocks noChangeAspect="1"/>
          </p:cNvPicPr>
          <p:nvPr/>
        </p:nvPicPr>
        <p:blipFill>
          <a:blip r:embed="rId4"/>
          <a:stretch>
            <a:fillRect/>
          </a:stretch>
        </p:blipFill>
        <p:spPr>
          <a:xfrm>
            <a:off x="2411095" y="2688590"/>
            <a:ext cx="257175" cy="257175"/>
          </a:xfrm>
          <a:prstGeom prst="rect">
            <a:avLst/>
          </a:prstGeom>
        </p:spPr>
      </p:pic>
      <p:pic>
        <p:nvPicPr>
          <p:cNvPr id="7" name="图片 6"/>
          <p:cNvPicPr>
            <a:picLocks noChangeAspect="1"/>
          </p:cNvPicPr>
          <p:nvPr/>
        </p:nvPicPr>
        <p:blipFill>
          <a:blip r:embed="rId3"/>
          <a:srcRect l="68454" t="1261"/>
          <a:stretch>
            <a:fillRect/>
          </a:stretch>
        </p:blipFill>
        <p:spPr>
          <a:xfrm>
            <a:off x="2682875" y="2625725"/>
            <a:ext cx="291465" cy="347980"/>
          </a:xfrm>
          <a:prstGeom prst="rect">
            <a:avLst/>
          </a:prstGeom>
        </p:spPr>
      </p:pic>
      <p:sp>
        <p:nvSpPr>
          <p:cNvPr id="8" name="文本框 7"/>
          <p:cNvSpPr txBox="1"/>
          <p:nvPr/>
        </p:nvSpPr>
        <p:spPr>
          <a:xfrm>
            <a:off x="1637665" y="236855"/>
            <a:ext cx="4572635"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Consistency Check I</a:t>
            </a:r>
            <a:endParaRPr lang="en-US" altLang="zh-CN" sz="3200">
              <a:solidFill>
                <a:schemeClr val="bg1"/>
              </a:solidFill>
              <a:latin typeface="Berlin Sans FB Demi" panose="020E0802020502020306" charset="0"/>
              <a:cs typeface="Berlin Sans FB Demi" panose="020E0802020502020306"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p:cNvPicPr>
            <a:picLocks noChangeAspect="1"/>
          </p:cNvPicPr>
          <p:nvPr/>
        </p:nvPicPr>
        <p:blipFill>
          <a:blip r:embed="rId1"/>
          <a:stretch>
            <a:fillRect/>
          </a:stretch>
        </p:blipFill>
        <p:spPr>
          <a:xfrm>
            <a:off x="970280" y="2806700"/>
            <a:ext cx="5744845" cy="3822700"/>
          </a:xfrm>
          <a:prstGeom prst="rect">
            <a:avLst/>
          </a:prstGeom>
        </p:spPr>
      </p:pic>
      <p:sp>
        <p:nvSpPr>
          <p:cNvPr id="3" name="文本框 2"/>
          <p:cNvSpPr txBox="1"/>
          <p:nvPr/>
        </p:nvSpPr>
        <p:spPr>
          <a:xfrm>
            <a:off x="938530" y="1358265"/>
            <a:ext cx="9028430" cy="1198880"/>
          </a:xfrm>
          <a:prstGeom prst="rect">
            <a:avLst/>
          </a:prstGeom>
        </p:spPr>
        <p:txBody>
          <a:bodyPr wrap="square">
            <a:spAutoFit/>
          </a:bodyPr>
          <a:p>
            <a:pPr marL="342900" indent="-342900">
              <a:buFont typeface="Arial" panose="020B0604020202020204" pitchFamily="34" charset="0"/>
              <a:buChar char="•"/>
            </a:pPr>
            <a:r>
              <a:rPr lang="en-US" altLang="zh-CN" sz="2400"/>
              <a:t>bright source stacking</a:t>
            </a:r>
            <a:r>
              <a:rPr lang="en-US" altLang="zh-CN" sz="2400">
                <a:latin typeface="Franklin Gothic Medium Cond" panose="020B0606030402020204" charset="0"/>
                <a:cs typeface="Franklin Gothic Medium Cond" panose="020B0606030402020204" charset="0"/>
              </a:rPr>
              <a:t> ≠ population-level correlation </a:t>
            </a:r>
            <a:endParaRPr lang="en-US" altLang="zh-CN" sz="2400"/>
          </a:p>
          <a:p>
            <a:pPr marL="342900" indent="-342900">
              <a:buFont typeface="Arial" panose="020B0604020202020204" pitchFamily="34" charset="0"/>
              <a:buChar char="•"/>
            </a:pPr>
            <a:endParaRPr lang="en-US" altLang="zh-CN" sz="2400"/>
          </a:p>
          <a:p>
            <a:pPr marL="342900" indent="-342900">
              <a:buFont typeface="Arial" panose="020B0604020202020204" pitchFamily="34" charset="0"/>
              <a:buChar char="•"/>
            </a:pPr>
            <a:r>
              <a:rPr lang="en-US" altLang="zh-CN" sz="2400"/>
              <a:t>Application to Swift/BAT Seyfert AGN catalog (the brightest end)</a:t>
            </a:r>
            <a:endParaRPr lang="en-US" altLang="zh-CN" sz="2400"/>
          </a:p>
        </p:txBody>
      </p:sp>
      <p:sp>
        <p:nvSpPr>
          <p:cNvPr id="8" name="文本框 7"/>
          <p:cNvSpPr txBox="1"/>
          <p:nvPr/>
        </p:nvSpPr>
        <p:spPr>
          <a:xfrm>
            <a:off x="1485265" y="230505"/>
            <a:ext cx="4572635" cy="583565"/>
          </a:xfrm>
          <a:prstGeom prst="rect">
            <a:avLst/>
          </a:prstGeom>
          <a:noFill/>
        </p:spPr>
        <p:txBody>
          <a:bodyPr wrap="square" rtlCol="0">
            <a:spAutoFit/>
          </a:bodyPr>
          <a:p>
            <a:r>
              <a:rPr lang="en-US" altLang="zh-CN" sz="3200">
                <a:solidFill>
                  <a:schemeClr val="bg1"/>
                </a:solidFill>
                <a:latin typeface="Berlin Sans FB Demi" panose="020E0802020502020306" charset="0"/>
                <a:cs typeface="Berlin Sans FB Demi" panose="020E0802020502020306" charset="0"/>
              </a:rPr>
              <a:t>Consistency Check II</a:t>
            </a:r>
            <a:endParaRPr lang="en-US" altLang="zh-CN" sz="3200">
              <a:solidFill>
                <a:schemeClr val="bg1"/>
              </a:solidFill>
              <a:latin typeface="Berlin Sans FB Demi" panose="020E0802020502020306" charset="0"/>
              <a:cs typeface="Berlin Sans FB Demi" panose="020E0802020502020306" charset="0"/>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TABLE_ENDDRAG_ORIGIN_RECT" val="595*364"/>
  <p:tag name="TABLE_ENDDRAG_RECT" val="144*175*595*364"/>
</p:tagLst>
</file>

<file path=ppt/tags/tag4.xml><?xml version="1.0" encoding="utf-8"?>
<p:tagLst xmlns:p="http://schemas.openxmlformats.org/presentationml/2006/main">
  <p:tag name="TABLE_ENDDRAG_ORIGIN_RECT" val="897*428"/>
  <p:tag name="TABLE_ENDDRAG_RECT" val="42*97*897*428"/>
</p:tagLst>
</file>

<file path=ppt/tags/tag5.xml><?xml version="1.0" encoding="utf-8"?>
<p:tagLst xmlns:p="http://schemas.openxmlformats.org/presentationml/2006/main">
  <p:tag name="KSO_WM_DIAGRAM_VIRTUALLY_FRAME" val="{&quot;height&quot;:325.15,&quot;left&quot;:90.7,&quot;top&quot;:94.55,&quot;width&quot;:719.3}"/>
</p:tagLst>
</file>

<file path=ppt/tags/tag6.xml><?xml version="1.0" encoding="utf-8"?>
<p:tagLst xmlns:p="http://schemas.openxmlformats.org/presentationml/2006/main">
  <p:tag name="KSO_WM_DIAGRAM_VIRTUALLY_FRAME" val="{&quot;height&quot;:325.15,&quot;left&quot;:90.7,&quot;top&quot;:94.55,&quot;width&quot;:719.3}"/>
</p:tagLst>
</file>

<file path=ppt/tags/tag7.xml><?xml version="1.0" encoding="utf-8"?>
<p:tagLst xmlns:p="http://schemas.openxmlformats.org/presentationml/2006/main">
  <p:tag name="KSO_WM_DIAGRAM_VIRTUALLY_FRAME" val="{&quot;height&quot;:325.15,&quot;left&quot;:90.7,&quot;top&quot;:94.55,&quot;width&quot;:719.3}"/>
</p:tagLst>
</file>

<file path=ppt/tags/tag8.xml><?xml version="1.0" encoding="utf-8"?>
<p:tagLst xmlns:p="http://schemas.openxmlformats.org/presentationml/2006/main">
  <p:tag name="KSO_WM_DIAGRAM_VIRTUALLY_FRAME" val="{&quot;height&quot;:325.15,&quot;left&quot;:90.7,&quot;top&quot;:94.55,&quot;width&quot;:719.3}"/>
</p:tagLst>
</file>

<file path=ppt/tags/tag9.xml><?xml version="1.0" encoding="utf-8"?>
<p:tagLst xmlns:p="http://schemas.openxmlformats.org/presentationml/2006/main">
  <p:tag name="KSO_WM_DIAGRAM_VIRTUALLY_FRAME" val="{&quot;height&quot;:325.15,&quot;left&quot;:90.7,&quot;top&quot;:94.55,&quot;width&quot;:719.3}"/>
</p:tagLst>
</file>

<file path=ppt/tags/tag10.xml><?xml version="1.0" encoding="utf-8"?>
<p:tagLst xmlns:p="http://schemas.openxmlformats.org/presentationml/2006/main">
  <p:tag name="KSO_WM_DIAGRAM_VIRTUALLY_FRAME" val="{&quot;height&quot;:325.15,&quot;left&quot;:90.7,&quot;top&quot;:94.55,&quot;width&quot;:719.3}"/>
</p:tagLst>
</file>

<file path=ppt/tags/tag11.xml><?xml version="1.0" encoding="utf-8"?>
<p:tagLst xmlns:p="http://schemas.openxmlformats.org/presentationml/2006/main">
  <p:tag name="KSO_WM_DIAGRAM_VIRTUALLY_FRAME" val="{&quot;height&quot;:325.15,&quot;left&quot;:90.7,&quot;top&quot;:94.55,&quot;width&quot;:719.3}"/>
</p:tagLst>
</file>

<file path=ppt/tags/tag12.xml><?xml version="1.0" encoding="utf-8"?>
<p:tagLst xmlns:p="http://schemas.openxmlformats.org/presentationml/2006/main">
  <p:tag name="KSO_WM_DIAGRAM_VIRTUALLY_FRAME" val="{&quot;height&quot;:325.15,&quot;left&quot;:90.7,&quot;top&quot;:94.55,&quot;width&quot;:719.3}"/>
</p:tagLst>
</file>

<file path=ppt/tags/tag13.xml><?xml version="1.0" encoding="utf-8"?>
<p:tagLst xmlns:p="http://schemas.openxmlformats.org/presentationml/2006/main">
  <p:tag name="KSO_WM_DIAGRAM_VIRTUALLY_FRAME" val="{&quot;height&quot;:325.15,&quot;left&quot;:90.7,&quot;top&quot;:94.55,&quot;width&quot;:719.3}"/>
</p:tagLst>
</file>

<file path=ppt/tags/tag14.xml><?xml version="1.0" encoding="utf-8"?>
<p:tagLst xmlns:p="http://schemas.openxmlformats.org/presentationml/2006/main">
  <p:tag name="KSO_WM_DIAGRAM_VIRTUALLY_FRAME" val="{&quot;height&quot;:325.15,&quot;left&quot;:90.7,&quot;top&quot;:94.55,&quot;width&quot;:719.3}"/>
</p:tagLst>
</file>

<file path=ppt/tags/tag15.xml><?xml version="1.0" encoding="utf-8"?>
<p:tagLst xmlns:p="http://schemas.openxmlformats.org/presentationml/2006/main">
  <p:tag name="KSO_WM_DIAGRAM_VIRTUALLY_FRAME" val="{&quot;height&quot;:325.15,&quot;left&quot;:90.7,&quot;top&quot;:94.55,&quot;width&quot;:719.3}"/>
</p:tagLst>
</file>

<file path=ppt/tags/tag16.xml><?xml version="1.0" encoding="utf-8"?>
<p:tagLst xmlns:p="http://schemas.openxmlformats.org/presentationml/2006/main">
  <p:tag name="KSO_WM_DIAGRAM_VIRTUALLY_FRAME" val="{&quot;height&quot;:325.15,&quot;left&quot;:90.7,&quot;top&quot;:94.55,&quot;width&quot;:719.3}"/>
</p:tagLst>
</file>

<file path=ppt/tags/tag17.xml><?xml version="1.0" encoding="utf-8"?>
<p:tagLst xmlns:p="http://schemas.openxmlformats.org/presentationml/2006/main">
  <p:tag name="KSO_WM_DIAGRAM_VIRTUALLY_FRAME" val="{&quot;height&quot;:325.15,&quot;left&quot;:90.7,&quot;top&quot;:94.55,&quot;width&quot;:719.3}"/>
</p:tagLst>
</file>

<file path=ppt/tags/tag18.xml><?xml version="1.0" encoding="utf-8"?>
<p:tagLst xmlns:p="http://schemas.openxmlformats.org/presentationml/2006/main">
  <p:tag name="KSO_WM_DIAGRAM_VIRTUALLY_FRAME" val="{&quot;height&quot;:325.15,&quot;left&quot;:90.7,&quot;top&quot;:94.55,&quot;width&quot;:719.3}"/>
</p:tagLst>
</file>

<file path=ppt/tags/tag19.xml><?xml version="1.0" encoding="utf-8"?>
<p:tagLst xmlns:p="http://schemas.openxmlformats.org/presentationml/2006/main">
  <p:tag name="KSO_WM_DIAGRAM_VIRTUALLY_FRAME" val="{&quot;height&quot;:325.15,&quot;left&quot;:90.7,&quot;top&quot;:94.55,&quot;width&quot;:719.3}"/>
</p:tagLst>
</file>

<file path=ppt/tags/tag20.xml><?xml version="1.0" encoding="utf-8"?>
<p:tagLst xmlns:p="http://schemas.openxmlformats.org/presentationml/2006/main">
  <p:tag name="KSO_WM_DIAGRAM_VIRTUALLY_FRAME" val="{&quot;height&quot;:325.15,&quot;left&quot;:90.7,&quot;top&quot;:94.55,&quot;width&quot;:719.3}"/>
</p:tagLst>
</file>

<file path=ppt/tags/tag21.xml><?xml version="1.0" encoding="utf-8"?>
<p:tagLst xmlns:p="http://schemas.openxmlformats.org/presentationml/2006/main">
  <p:tag name="KSO_WM_DIAGRAM_VIRTUALLY_FRAME" val="{&quot;height&quot;:325.15,&quot;left&quot;:90.7,&quot;top&quot;:94.55,&quot;width&quot;:719.3}"/>
</p:tagLst>
</file>

<file path=ppt/tags/tag22.xml><?xml version="1.0" encoding="utf-8"?>
<p:tagLst xmlns:p="http://schemas.openxmlformats.org/presentationml/2006/main">
  <p:tag name="KSO_WM_DIAGRAM_VIRTUALLY_FRAME" val="{&quot;height&quot;:325.15,&quot;left&quot;:90.7,&quot;top&quot;:94.55,&quot;width&quot;:719.3}"/>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AICARD_INVALID" val="Invalid"/>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AICARD_INVALID" val="Invalid"/>
</p:tagLst>
</file>

<file path=ppt/tags/tag81.xml><?xml version="1.0" encoding="utf-8"?>
<p:tagLst xmlns:p="http://schemas.openxmlformats.org/presentationml/2006/main">
  <p:tag name="KSO_WM_AICARD_INVALID" val="Invalid"/>
</p:tagLst>
</file>

<file path=ppt/tags/tag82.xml><?xml version="1.0" encoding="utf-8"?>
<p:tagLst xmlns:p="http://schemas.openxmlformats.org/presentationml/2006/main">
  <p:tag name="KSO_WM_AICARD_INVALID" val="Invalid"/>
</p:tagLst>
</file>

<file path=ppt/tags/tag83.xml><?xml version="1.0" encoding="utf-8"?>
<p:tagLst xmlns:p="http://schemas.openxmlformats.org/presentationml/2006/main">
  <p:tag name="KSO_WM_AICARD_INVALID" val="Invalid"/>
</p:tagLst>
</file>

<file path=ppt/tags/tag84.xml><?xml version="1.0" encoding="utf-8"?>
<p:tagLst xmlns:p="http://schemas.openxmlformats.org/presentationml/2006/main">
  <p:tag name="KSO_WM_AICARD_INVALID" val="Invalid"/>
</p:tagLst>
</file>

<file path=ppt/tags/tag85.xml><?xml version="1.0" encoding="utf-8"?>
<p:tagLst xmlns:p="http://schemas.openxmlformats.org/presentationml/2006/main">
  <p:tag name="KSO_WM_AICARD_INVALID" val="Invalid"/>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AICARD_INVALID" val="Invalid"/>
</p:tagLst>
</file>

<file path=ppt/tags/tag95.xml><?xml version="1.0" encoding="utf-8"?>
<p:tagLst xmlns:p="http://schemas.openxmlformats.org/presentationml/2006/main">
  <p:tag name="KSO_WM_AICARD_INVALID" val="Invalid"/>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AICARD_INVALID" val="Invalid"/>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commondata" val="eyJoZGlkIjoiZDdhZjk2N2QxOWVmYjhjODRmNDUwOTY3NmRjNDUxYzMifQ=="/>
</p:tagLst>
</file>

<file path=ppt/theme/theme1.xml><?xml version="1.0" encoding="utf-8"?>
<a:theme xmlns:a="http://schemas.openxmlformats.org/drawingml/2006/main" name="NJU_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2">
      <a:majorFont>
        <a:latin typeface="Berlin Sans FB Demi"/>
        <a:ea typeface="华文细黑"/>
        <a:cs typeface="DejaVu Sans"/>
      </a:majorFont>
      <a:minorFont>
        <a:latin typeface="Franklin Gothic Medium Cond"/>
        <a:ea typeface="华文楷体"/>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NJU_THEME</Template>
  <TotalTime>0</TotalTime>
  <Words>10787</Words>
  <Application>WPS 演示</Application>
  <PresentationFormat>宽屏</PresentationFormat>
  <Paragraphs>595</Paragraphs>
  <Slides>54</Slides>
  <Notes>1</Notes>
  <HiddenSlides>0</HiddenSlides>
  <MMClips>0</MMClips>
  <ScaleCrop>false</ScaleCrop>
  <HeadingPairs>
    <vt:vector size="6" baseType="variant">
      <vt:variant>
        <vt:lpstr>已用的字体</vt:lpstr>
      </vt:variant>
      <vt:variant>
        <vt:i4>27</vt:i4>
      </vt:variant>
      <vt:variant>
        <vt:lpstr>主题</vt:lpstr>
      </vt:variant>
      <vt:variant>
        <vt:i4>1</vt:i4>
      </vt:variant>
      <vt:variant>
        <vt:lpstr>幻灯片标题</vt:lpstr>
      </vt:variant>
      <vt:variant>
        <vt:i4>54</vt:i4>
      </vt:variant>
    </vt:vector>
  </HeadingPairs>
  <TitlesOfParts>
    <vt:vector size="82" baseType="lpstr">
      <vt:lpstr>Arial</vt:lpstr>
      <vt:lpstr>宋体</vt:lpstr>
      <vt:lpstr>Wingdings</vt:lpstr>
      <vt:lpstr>Arial</vt:lpstr>
      <vt:lpstr>Symbol</vt:lpstr>
      <vt:lpstr>微软雅黑</vt:lpstr>
      <vt:lpstr>黑体</vt:lpstr>
      <vt:lpstr>Arial Unicode MS</vt:lpstr>
      <vt:lpstr>DejaVu Sans</vt:lpstr>
      <vt:lpstr>Berlin Sans FB Demi</vt:lpstr>
      <vt:lpstr>Wingdings 2</vt:lpstr>
      <vt:lpstr>Franklin Gothic Medium</vt:lpstr>
      <vt:lpstr>Times New Roman</vt:lpstr>
      <vt:lpstr>Franklin Gothic Medium Cond</vt:lpstr>
      <vt:lpstr>华文楷体</vt:lpstr>
      <vt:lpstr>华文细黑</vt:lpstr>
      <vt:lpstr>等线</vt:lpstr>
      <vt:lpstr>Cambria Math</vt:lpstr>
      <vt:lpstr>Franklin Gothic Medium Cond</vt:lpstr>
      <vt:lpstr>Helvetica Neue</vt:lpstr>
      <vt:lpstr>Calibri</vt:lpstr>
      <vt:lpstr>DejaVu Sans</vt:lpstr>
      <vt:lpstr>Helvetica Neue</vt:lpstr>
      <vt:lpstr>Symbol</vt:lpstr>
      <vt:lpstr>Wingdings</vt:lpstr>
      <vt:lpstr>Helvetica LT Pro</vt:lpstr>
      <vt:lpstr>MS PGothic</vt:lpstr>
      <vt:lpstr>NJU_THEME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Summary</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Ruo-Yu Liu</dc:creator>
  <cp:lastModifiedBy>柳若愚</cp:lastModifiedBy>
  <cp:revision>49</cp:revision>
  <dcterms:created xsi:type="dcterms:W3CDTF">2023-08-09T12:44:00Z</dcterms:created>
  <dcterms:modified xsi:type="dcterms:W3CDTF">2026-09-16T05:46:54Z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3B0086CAF875411CACBDA13AB9801EF4_13</vt:lpwstr>
  </property>
  <property fmtid="{D5CDD505-2E9C-101B-9397-08002B2CF9AE}" pid="3" name="KSOProductBuildVer">
    <vt:lpwstr>2052-12.1.0.28022</vt:lpwstr>
  </property>
</Properties>
</file>