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 t="597" b="597"/>
          <a:stretch>
            <a:fillRect/>
          </a:stretch>
        </p:blipFill>
        <p:spPr>
          <a:xfrm>
            <a:off x="381000" y="438150"/>
            <a:ext cx="2190750" cy="342900"/>
          </a:xfrm>
          <a:prstGeom prst="rect">
            <a:avLst/>
          </a:prstGeom>
          <a:ln/>
        </p:spPr>
      </p:pic>
      <p:sp>
        <p:nvSpPr>
          <p:cNvPr id="5" name="TextBox 4" descr="{&quot;isTemplate&quot;:true,&quot;type&quot;:&quot;text&quot;}"/>
          <p:cNvSpPr txBox="1"/>
          <p:nvPr/>
        </p:nvSpPr>
        <p:spPr>
          <a:xfrm>
            <a:off x="857250" y="1809750"/>
            <a:ext cx="10477500" cy="137160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25000"/>
              </a:lnSpc>
            </a:pPr>
            <a:r>
              <a:rPr lang="en-US" sz="3600" b="1" dirty="0">
                <a:solidFill>
                  <a:srgbClr val="0E3F8C"/>
                </a:solidFill>
                <a:latin typeface="Georgia"/>
                <a:ea typeface="Georgia"/>
              </a:rPr>
              <a:t>Baikal-HUNT Optical Module Studies</a:t>
            </a:r>
            <a:endParaRPr dirty="0"/>
          </a:p>
          <a:p>
            <a:pPr algn="ctr">
              <a:lnSpc>
                <a:spcPct val="125000"/>
              </a:lnSpc>
            </a:pPr>
            <a:r>
              <a:rPr lang="en-US" sz="3600" b="1" dirty="0">
                <a:solidFill>
                  <a:srgbClr val="0E3F8C"/>
                </a:solidFill>
                <a:latin typeface="Georgia"/>
                <a:ea typeface="Georgia"/>
              </a:rPr>
              <a:t>in the Photon-Counting Mode</a:t>
            </a:r>
            <a:endParaRPr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53100" y="3143250"/>
            <a:ext cx="685800" cy="38100"/>
          </a:xfrm>
          <a:prstGeom prst="rect">
            <a:avLst/>
          </a:prstGeom>
          <a:solidFill>
            <a:srgbClr val="3D7BD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Box 6" descr="{&quot;isTemplate&quot;:true,&quot;type&quot;:&quot;text&quot;}"/>
          <p:cNvSpPr txBox="1"/>
          <p:nvPr/>
        </p:nvSpPr>
        <p:spPr>
          <a:xfrm>
            <a:off x="2286000" y="3390900"/>
            <a:ext cx="7620000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rgbClr val="1A2230"/>
                </a:solidFill>
                <a:latin typeface="Segoe UI"/>
                <a:ea typeface="Segoe UI"/>
              </a:rPr>
              <a:t>Daniil Trofimov</a:t>
            </a:r>
            <a:endParaRPr/>
          </a:p>
        </p:txBody>
      </p:sp>
      <p:sp>
        <p:nvSpPr>
          <p:cNvPr id="8" name="TextBox 7" descr="{&quot;isTemplate&quot;:true,&quot;type&quot;:&quot;text&quot;}"/>
          <p:cNvSpPr txBox="1"/>
          <p:nvPr/>
        </p:nvSpPr>
        <p:spPr>
          <a:xfrm>
            <a:off x="2286000" y="4045618"/>
            <a:ext cx="76200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1500" b="1" dirty="0">
                <a:solidFill>
                  <a:srgbClr val="1E4FA8"/>
                </a:solidFill>
                <a:latin typeface="Segoe UI"/>
                <a:ea typeface="Segoe UI"/>
              </a:rPr>
              <a:t>Work with: </a:t>
            </a:r>
            <a:r>
              <a:rPr lang="en-US" sz="1500" b="1" dirty="0" err="1">
                <a:solidFill>
                  <a:srgbClr val="1E4FA8"/>
                </a:solidFill>
                <a:latin typeface="Segoe UI"/>
                <a:ea typeface="Segoe UI"/>
              </a:rPr>
              <a:t>Mingjun</a:t>
            </a:r>
            <a:r>
              <a:rPr lang="en-US" sz="1500" b="1" dirty="0">
                <a:solidFill>
                  <a:srgbClr val="1E4FA8"/>
                </a:solidFill>
                <a:latin typeface="Segoe UI"/>
                <a:ea typeface="Segoe UI"/>
              </a:rPr>
              <a:t> Chen, Bo Gao, </a:t>
            </a:r>
            <a:r>
              <a:rPr lang="en-US" sz="1500" b="1" dirty="0" err="1">
                <a:solidFill>
                  <a:srgbClr val="1E4FA8"/>
                </a:solidFill>
                <a:latin typeface="Segoe UI"/>
                <a:ea typeface="Segoe UI"/>
              </a:rPr>
              <a:t>Yijiang</a:t>
            </a:r>
            <a:r>
              <a:rPr lang="en-US" sz="1500" b="1" dirty="0">
                <a:solidFill>
                  <a:srgbClr val="1E4FA8"/>
                </a:solidFill>
                <a:latin typeface="Segoe UI"/>
                <a:ea typeface="Segoe UI"/>
              </a:rPr>
              <a:t> Peng</a:t>
            </a:r>
            <a:endParaRPr dirty="0"/>
          </a:p>
        </p:txBody>
      </p:sp>
      <p:sp>
        <p:nvSpPr>
          <p:cNvPr id="9" name="Прямоугольник: скругленные углы 8"/>
          <p:cNvSpPr/>
          <p:nvPr/>
        </p:nvSpPr>
        <p:spPr>
          <a:xfrm>
            <a:off x="2782303" y="4766009"/>
            <a:ext cx="7048500" cy="533400"/>
          </a:xfrm>
          <a:prstGeom prst="roundRect">
            <a:avLst>
              <a:gd name="adj" fmla="val 14286"/>
            </a:avLst>
          </a:prstGeom>
          <a:solidFill>
            <a:srgbClr val="F0F5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Box 9" descr="{&quot;isTemplate&quot;:true,&quot;type&quot;:&quot;text&quot;}"/>
          <p:cNvSpPr txBox="1"/>
          <p:nvPr/>
        </p:nvSpPr>
        <p:spPr>
          <a:xfrm>
            <a:off x="2899611" y="4918409"/>
            <a:ext cx="6813884" cy="228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350" dirty="0">
                <a:solidFill>
                  <a:srgbClr val="4A5568"/>
                </a:solidFill>
                <a:latin typeface="Segoe UI"/>
                <a:ea typeface="Segoe UI"/>
              </a:rPr>
              <a:t>Absolute detection efficiency  ·  Count-rate behavior  ·  </a:t>
            </a:r>
            <a:r>
              <a:rPr lang="en-US" sz="1350" dirty="0" err="1">
                <a:solidFill>
                  <a:srgbClr val="4A5568"/>
                </a:solidFill>
                <a:latin typeface="Segoe UI"/>
                <a:ea typeface="Segoe UI"/>
              </a:rPr>
              <a:t>fW</a:t>
            </a:r>
            <a:r>
              <a:rPr lang="en-US" sz="1350" dirty="0">
                <a:solidFill>
                  <a:srgbClr val="4A5568"/>
                </a:solidFill>
                <a:latin typeface="Segoe UI"/>
                <a:ea typeface="Segoe UI"/>
              </a:rPr>
              <a:t> – 100 </a:t>
            </a:r>
            <a:r>
              <a:rPr lang="en-US" sz="1350" dirty="0" err="1">
                <a:solidFill>
                  <a:srgbClr val="4A5568"/>
                </a:solidFill>
                <a:latin typeface="Segoe UI"/>
                <a:ea typeface="Segoe UI"/>
              </a:rPr>
              <a:t>fW</a:t>
            </a:r>
            <a:r>
              <a:rPr lang="en-US" sz="1350" dirty="0">
                <a:solidFill>
                  <a:srgbClr val="4A5568"/>
                </a:solidFill>
                <a:latin typeface="Segoe UI"/>
                <a:ea typeface="Segoe UI"/>
              </a:rPr>
              <a:t> weak-light control</a:t>
            </a:r>
            <a:endParaRPr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5905500"/>
            <a:ext cx="12192000" cy="952500"/>
          </a:xfrm>
          <a:prstGeom prst="rect">
            <a:avLst/>
          </a:prstGeom>
          <a:solidFill>
            <a:srgbClr val="0E3F8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Box 11" descr="{&quot;isTemplate&quot;:true,&quot;type&quot;:&quot;text&quot;}"/>
          <p:cNvSpPr txBox="1"/>
          <p:nvPr/>
        </p:nvSpPr>
        <p:spPr>
          <a:xfrm>
            <a:off x="3114675" y="6143625"/>
            <a:ext cx="59721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>
                <a:solidFill>
                  <a:srgbClr val="C9D8F0"/>
                </a:solidFill>
                <a:latin typeface="Segoe UI"/>
                <a:ea typeface="Segoe UI"/>
              </a:rPr>
              <a:t>Institute of High Energy Physics (IHEP)  ·  Tianfu Cosmic Ray Research Center (CRRC)</a:t>
            </a:r>
            <a:endParaRPr/>
          </a:p>
        </p:txBody>
      </p:sp>
      <p:sp>
        <p:nvSpPr>
          <p:cNvPr id="13" name="TextBox 12" descr="{&quot;isTemplate&quot;:true,&quot;type&quot;:&quot;text&quot;}"/>
          <p:cNvSpPr txBox="1"/>
          <p:nvPr/>
        </p:nvSpPr>
        <p:spPr>
          <a:xfrm>
            <a:off x="5229225" y="6400800"/>
            <a:ext cx="17430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Segoe UI"/>
                <a:ea typeface="Segoe UI"/>
              </a:rPr>
              <a:t>16 September 2026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Прямоугольник 8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1" name="Прямоугольник 89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2" name="TextBox 90" descr="{&quot;isTemplate&quot;:true,&quot;type&quot;:&quot;text&quot;}"/>
          <p:cNvSpPr txBox="1"/>
          <p:nvPr/>
        </p:nvSpPr>
        <p:spPr>
          <a:xfrm>
            <a:off x="381000" y="247650"/>
            <a:ext cx="5876925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0E3F8C"/>
                </a:solidFill>
                <a:latin typeface="Segoe UI"/>
                <a:ea typeface="Segoe UI"/>
              </a:rPr>
              <a:t>Previous Work · JEM-EUSO Collaboration</a:t>
            </a:r>
            <a:endParaRPr/>
          </a:p>
        </p:txBody>
      </p:sp>
      <p:sp>
        <p:nvSpPr>
          <p:cNvPr id="113" name="TextBox 91" descr="{&quot;isTemplate&quot;:true,&quot;type&quot;:&quot;text&quot;}"/>
          <p:cNvSpPr txBox="1"/>
          <p:nvPr/>
        </p:nvSpPr>
        <p:spPr>
          <a:xfrm>
            <a:off x="10734675" y="352425"/>
            <a:ext cx="10763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spc="150">
                <a:solidFill>
                  <a:srgbClr val="8B97A8"/>
                </a:solidFill>
                <a:latin typeface="Segoe UI"/>
                <a:ea typeface="Segoe UI"/>
              </a:rPr>
              <a:t>BACKGROUND</a:t>
            </a:r>
            <a:endParaRPr/>
          </a:p>
        </p:txBody>
      </p:sp>
      <p:sp>
        <p:nvSpPr>
          <p:cNvPr id="114" name="Прямоугольник 92"/>
          <p:cNvSpPr/>
          <p:nvPr/>
        </p:nvSpPr>
        <p:spPr>
          <a:xfrm>
            <a:off x="381000" y="762000"/>
            <a:ext cx="11430000" cy="1905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5" name="Прямоугольник: скругленные углы 93"/>
          <p:cNvSpPr/>
          <p:nvPr/>
        </p:nvSpPr>
        <p:spPr>
          <a:xfrm>
            <a:off x="381000" y="952500"/>
            <a:ext cx="3657600" cy="1628775"/>
          </a:xfrm>
          <a:prstGeom prst="roundRect">
            <a:avLst>
              <a:gd name="adj" fmla="val 5848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6" name="TextBox 94" descr="{&quot;isTemplate&quot;:true,&quot;type&quot;:&quot;text&quot;}"/>
          <p:cNvSpPr txBox="1"/>
          <p:nvPr/>
        </p:nvSpPr>
        <p:spPr>
          <a:xfrm>
            <a:off x="552450" y="1104900"/>
            <a:ext cx="33147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 spc="75">
                <a:solidFill>
                  <a:srgbClr val="3D7BD9"/>
                </a:solidFill>
                <a:latin typeface="Segoe UI"/>
                <a:ea typeface="Segoe UI"/>
              </a:rPr>
              <a:t>PhD IN PHYSICS OF THE UNIVERSE</a:t>
            </a:r>
            <a:endParaRPr/>
          </a:p>
        </p:txBody>
      </p:sp>
      <p:sp>
        <p:nvSpPr>
          <p:cNvPr id="117" name="TextBox 95" descr="{&quot;isTemplate&quot;:true,&quot;type&quot;:&quot;text&quot;}"/>
          <p:cNvSpPr txBox="1"/>
          <p:nvPr/>
        </p:nvSpPr>
        <p:spPr>
          <a:xfrm>
            <a:off x="552450" y="1352550"/>
            <a:ext cx="3314700" cy="9525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en-US" sz="1425">
                <a:solidFill>
                  <a:srgbClr val="1A2230"/>
                </a:solidFill>
                <a:latin typeface="Segoe UI"/>
                <a:ea typeface="Segoe UI"/>
              </a:rPr>
              <a:t>Tests and calibration of multi-channel photodetectors for the JEM-EUSO balloon and space missions</a:t>
            </a:r>
            <a:endParaRPr/>
          </a:p>
        </p:txBody>
      </p:sp>
      <p:sp>
        <p:nvSpPr>
          <p:cNvPr id="118" name="Прямоугольник: скругленные углы 96"/>
          <p:cNvSpPr/>
          <p:nvPr/>
        </p:nvSpPr>
        <p:spPr>
          <a:xfrm>
            <a:off x="381000" y="2714625"/>
            <a:ext cx="3657600" cy="1638300"/>
          </a:xfrm>
          <a:prstGeom prst="roundRect">
            <a:avLst>
              <a:gd name="adj" fmla="val 5814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9" name="TextBox 97" descr="{&quot;isTemplate&quot;:true,&quot;type&quot;:&quot;text&quot;}"/>
          <p:cNvSpPr txBox="1"/>
          <p:nvPr/>
        </p:nvSpPr>
        <p:spPr>
          <a:xfrm>
            <a:off x="552450" y="2867025"/>
            <a:ext cx="33147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 spc="75">
                <a:solidFill>
                  <a:srgbClr val="3D7BD9"/>
                </a:solidFill>
                <a:latin typeface="Segoe UI"/>
                <a:ea typeface="Segoe UI"/>
              </a:rPr>
              <a:t>MAPMT ABSOLUTE CALIBRATION</a:t>
            </a:r>
            <a:endParaRPr/>
          </a:p>
        </p:txBody>
      </p:sp>
      <p:sp>
        <p:nvSpPr>
          <p:cNvPr id="120" name="TextBox 98" descr="{&quot;isTemplate&quot;:true,&quot;type&quot;:&quot;text&quot;}"/>
          <p:cNvSpPr txBox="1"/>
          <p:nvPr/>
        </p:nvSpPr>
        <p:spPr>
          <a:xfrm>
            <a:off x="552450" y="3114675"/>
            <a:ext cx="3314700" cy="9525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en-US" sz="1425">
                <a:solidFill>
                  <a:srgbClr val="1A2230"/>
                </a:solidFill>
                <a:latin typeface="Segoe UI"/>
                <a:ea typeface="Segoe UI"/>
              </a:rPr>
              <a:t>Hamamatsu R11265: efficiency vs wavelength, pile-up effect, double-pulse resolution with the SPACIROC-3 ASIC</a:t>
            </a:r>
            <a:endParaRPr/>
          </a:p>
        </p:txBody>
      </p:sp>
      <p:sp>
        <p:nvSpPr>
          <p:cNvPr id="121" name="Прямоугольник: скругленные углы 99"/>
          <p:cNvSpPr/>
          <p:nvPr/>
        </p:nvSpPr>
        <p:spPr>
          <a:xfrm>
            <a:off x="381000" y="4486275"/>
            <a:ext cx="3657600" cy="1647825"/>
          </a:xfrm>
          <a:prstGeom prst="roundRect">
            <a:avLst>
              <a:gd name="adj" fmla="val 5780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2" name="TextBox 100" descr="{&quot;isTemplate&quot;:true,&quot;type&quot;:&quot;text&quot;}"/>
          <p:cNvSpPr txBox="1"/>
          <p:nvPr/>
        </p:nvSpPr>
        <p:spPr>
          <a:xfrm>
            <a:off x="552450" y="4638675"/>
            <a:ext cx="33147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 spc="75">
                <a:solidFill>
                  <a:srgbClr val="3D7BD9"/>
                </a:solidFill>
                <a:latin typeface="Segoe UI"/>
                <a:ea typeface="Segoe UI"/>
              </a:rPr>
              <a:t>APPLIED TO EUSO-SPB2</a:t>
            </a:r>
            <a:endParaRPr/>
          </a:p>
        </p:txBody>
      </p:sp>
      <p:sp>
        <p:nvSpPr>
          <p:cNvPr id="123" name="TextBox 101" descr="{&quot;isTemplate&quot;:true,&quot;type&quot;:&quot;text&quot;}"/>
          <p:cNvSpPr txBox="1"/>
          <p:nvPr/>
        </p:nvSpPr>
        <p:spPr>
          <a:xfrm>
            <a:off x="552450" y="4886325"/>
            <a:ext cx="3314700" cy="9525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en-US" sz="1425">
                <a:solidFill>
                  <a:srgbClr val="1A2230"/>
                </a:solidFill>
                <a:latin typeface="Segoe UI"/>
                <a:ea typeface="Segoe UI"/>
              </a:rPr>
              <a:t>Fluorescence telescope, launched May 2023 — pathfinder of the orbital mission for UHECR detection</a:t>
            </a:r>
            <a:endParaRPr/>
          </a:p>
        </p:txBody>
      </p:sp>
      <p:sp>
        <p:nvSpPr>
          <p:cNvPr id="124" name="Прямоугольник: скругленные углы 102"/>
          <p:cNvSpPr/>
          <p:nvPr/>
        </p:nvSpPr>
        <p:spPr>
          <a:xfrm>
            <a:off x="4229100" y="952500"/>
            <a:ext cx="7581900" cy="3133725"/>
          </a:xfrm>
          <a:prstGeom prst="roundRect">
            <a:avLst>
              <a:gd name="adj" fmla="val 3040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25" name="Рисунок 103"/>
          <p:cNvPicPr>
            <a:picLocks noChangeAspect="1"/>
          </p:cNvPicPr>
          <p:nvPr/>
        </p:nvPicPr>
        <p:blipFill>
          <a:blip r:embed="rId2"/>
          <a:srcRect l="63" r="63"/>
          <a:stretch>
            <a:fillRect/>
          </a:stretch>
        </p:blipFill>
        <p:spPr>
          <a:xfrm>
            <a:off x="4657725" y="1047750"/>
            <a:ext cx="6724650" cy="2762250"/>
          </a:xfrm>
          <a:prstGeom prst="rect">
            <a:avLst/>
          </a:prstGeom>
          <a:ln/>
        </p:spPr>
      </p:pic>
      <p:sp>
        <p:nvSpPr>
          <p:cNvPr id="126" name="TextBox 104" descr="{&quot;isTemplate&quot;:true,&quot;type&quot;:&quot;text&quot;}"/>
          <p:cNvSpPr txBox="1"/>
          <p:nvPr/>
        </p:nvSpPr>
        <p:spPr>
          <a:xfrm>
            <a:off x="6686550" y="3829050"/>
            <a:ext cx="2667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Segoe UI"/>
                <a:ea typeface="Segoe UI"/>
              </a:rPr>
              <a:t>PDM camera — 64-channel MAPMT modules</a:t>
            </a:r>
            <a:endParaRPr/>
          </a:p>
        </p:txBody>
      </p:sp>
      <p:sp>
        <p:nvSpPr>
          <p:cNvPr id="127" name="Прямоугольник: скругленные углы 105"/>
          <p:cNvSpPr/>
          <p:nvPr/>
        </p:nvSpPr>
        <p:spPr>
          <a:xfrm>
            <a:off x="4229100" y="4219575"/>
            <a:ext cx="2000250" cy="171450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28" name="Рисунок 106"/>
          <p:cNvPicPr>
            <a:picLocks noChangeAspect="1"/>
          </p:cNvPicPr>
          <p:nvPr/>
        </p:nvPicPr>
        <p:blipFill>
          <a:blip r:embed="rId3"/>
          <a:srcRect l="85" r="85"/>
          <a:stretch>
            <a:fillRect/>
          </a:stretch>
        </p:blipFill>
        <p:spPr>
          <a:xfrm>
            <a:off x="4514850" y="4276725"/>
            <a:ext cx="1428750" cy="1314450"/>
          </a:xfrm>
          <a:prstGeom prst="rect">
            <a:avLst/>
          </a:prstGeom>
          <a:ln/>
        </p:spPr>
      </p:pic>
      <p:sp>
        <p:nvSpPr>
          <p:cNvPr id="129" name="TextBox 107" descr="{&quot;isTemplate&quot;:true,&quot;type&quot;:&quot;text&quot;}"/>
          <p:cNvSpPr txBox="1"/>
          <p:nvPr/>
        </p:nvSpPr>
        <p:spPr>
          <a:xfrm>
            <a:off x="4648200" y="5591175"/>
            <a:ext cx="11620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Segoe UI"/>
                <a:ea typeface="Segoe UI"/>
              </a:rPr>
              <a:t>Pixel efficiency scan</a:t>
            </a:r>
            <a:endParaRPr/>
          </a:p>
        </p:txBody>
      </p:sp>
      <p:sp>
        <p:nvSpPr>
          <p:cNvPr id="130" name="Прямоугольник: скругленные углы 108"/>
          <p:cNvSpPr/>
          <p:nvPr/>
        </p:nvSpPr>
        <p:spPr>
          <a:xfrm>
            <a:off x="6381750" y="4219575"/>
            <a:ext cx="2133600" cy="171450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31" name="Рисунок 109"/>
          <p:cNvPicPr>
            <a:picLocks noChangeAspect="1"/>
          </p:cNvPicPr>
          <p:nvPr/>
        </p:nvPicPr>
        <p:blipFill>
          <a:blip r:embed="rId4"/>
          <a:srcRect t="4440" b="4440"/>
          <a:stretch>
            <a:fillRect/>
          </a:stretch>
        </p:blipFill>
        <p:spPr>
          <a:xfrm>
            <a:off x="6562725" y="4276725"/>
            <a:ext cx="1771650" cy="1314450"/>
          </a:xfrm>
          <a:prstGeom prst="rect">
            <a:avLst/>
          </a:prstGeom>
          <a:ln/>
        </p:spPr>
      </p:pic>
      <p:sp>
        <p:nvSpPr>
          <p:cNvPr id="132" name="TextBox 110" descr="{&quot;isTemplate&quot;:true,&quot;type&quot;:&quot;text&quot;}"/>
          <p:cNvSpPr txBox="1"/>
          <p:nvPr/>
        </p:nvSpPr>
        <p:spPr>
          <a:xfrm>
            <a:off x="6772275" y="5591175"/>
            <a:ext cx="13525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Segoe UI"/>
                <a:ea typeface="Segoe UI"/>
              </a:rPr>
              <a:t>EUSO-SPB2 instrument</a:t>
            </a:r>
            <a:endParaRPr/>
          </a:p>
        </p:txBody>
      </p:sp>
      <p:sp>
        <p:nvSpPr>
          <p:cNvPr id="133" name="Прямоугольник: скругленные углы 111"/>
          <p:cNvSpPr/>
          <p:nvPr/>
        </p:nvSpPr>
        <p:spPr>
          <a:xfrm>
            <a:off x="8667750" y="4219575"/>
            <a:ext cx="3143250" cy="1714500"/>
          </a:xfrm>
          <a:prstGeom prst="roundRect">
            <a:avLst>
              <a:gd name="adj" fmla="val 5556"/>
            </a:avLst>
          </a:prstGeom>
          <a:solidFill>
            <a:srgbClr val="E8EFF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4" name="TextBox 112" descr="{&quot;isTemplate&quot;:true,&quot;type&quot;:&quot;text&quot;}"/>
          <p:cNvSpPr txBox="1"/>
          <p:nvPr/>
        </p:nvSpPr>
        <p:spPr>
          <a:xfrm>
            <a:off x="8820150" y="4429125"/>
            <a:ext cx="923925" cy="647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4200" b="1">
                <a:solidFill>
                  <a:srgbClr val="1E4FA8"/>
                </a:solidFill>
                <a:latin typeface="Segoe UI"/>
                <a:ea typeface="Segoe UI"/>
              </a:rPr>
              <a:t>108</a:t>
            </a:r>
            <a:endParaRPr/>
          </a:p>
        </p:txBody>
      </p:sp>
      <p:sp>
        <p:nvSpPr>
          <p:cNvPr id="135" name="TextBox 113" descr="{&quot;isTemplate&quot;:true,&quot;type&quot;:&quot;text&quot;}"/>
          <p:cNvSpPr txBox="1"/>
          <p:nvPr/>
        </p:nvSpPr>
        <p:spPr>
          <a:xfrm>
            <a:off x="9801225" y="4791075"/>
            <a:ext cx="590550" cy="285750"/>
          </a:xfrm>
          <a:prstGeom prst="rect">
            <a:avLst/>
          </a:prstGeom>
        </p:spPr>
        <p:txBody>
          <a:bodyPr wrap="none" lIns="0" tIns="0" rIns="0" bIns="71438"/>
          <a:lstStyle/>
          <a:p>
            <a:pPr>
              <a:lnSpc>
                <a:spcPct val="100000"/>
              </a:lnSpc>
            </a:pPr>
            <a:r>
              <a:rPr lang="en-US" sz="1200">
                <a:solidFill>
                  <a:srgbClr val="4A5568"/>
                </a:solidFill>
                <a:latin typeface="Segoe UI"/>
                <a:ea typeface="Segoe UI"/>
              </a:rPr>
              <a:t>MAPMTs</a:t>
            </a:r>
            <a:endParaRPr/>
          </a:p>
        </p:txBody>
      </p:sp>
      <p:sp>
        <p:nvSpPr>
          <p:cNvPr id="136" name="TextBox 114" descr="{&quot;isTemplate&quot;:true,&quot;type&quot;:&quot;text&quot;}"/>
          <p:cNvSpPr txBox="1"/>
          <p:nvPr/>
        </p:nvSpPr>
        <p:spPr>
          <a:xfrm>
            <a:off x="8820150" y="5114925"/>
            <a:ext cx="28384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1A2230"/>
                </a:solidFill>
                <a:latin typeface="Segoe UI"/>
                <a:ea typeface="Segoe UI"/>
              </a:rPr>
              <a:t>6912-pixel camera</a:t>
            </a:r>
            <a:endParaRPr/>
          </a:p>
        </p:txBody>
      </p:sp>
      <p:sp>
        <p:nvSpPr>
          <p:cNvPr id="137" name="TextBox 115" descr="{&quot;isTemplate&quot;:true,&quot;type&quot;:&quot;text&quot;}"/>
          <p:cNvSpPr txBox="1"/>
          <p:nvPr/>
        </p:nvSpPr>
        <p:spPr>
          <a:xfrm>
            <a:off x="8820150" y="5353050"/>
            <a:ext cx="28384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>
                <a:solidFill>
                  <a:srgbClr val="4A5568"/>
                </a:solidFill>
                <a:latin typeface="Segoe UI"/>
                <a:ea typeface="Segoe UI"/>
              </a:rPr>
              <a:t>photon-counting mode</a:t>
            </a:r>
            <a:endParaRPr/>
          </a:p>
        </p:txBody>
      </p:sp>
      <p:sp>
        <p:nvSpPr>
          <p:cNvPr id="138" name="TextBox 116" descr="{&quot;isTemplate&quot;:true,&quot;type&quot;:&quot;text&quot;}"/>
          <p:cNvSpPr txBox="1"/>
          <p:nvPr/>
        </p:nvSpPr>
        <p:spPr>
          <a:xfrm>
            <a:off x="8820150" y="5562600"/>
            <a:ext cx="28384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Segoe UI"/>
                <a:ea typeface="Segoe UI"/>
              </a:rPr>
              <a:t>avg. SPE efficiency ≈ 32%</a:t>
            </a:r>
            <a:endParaRPr/>
          </a:p>
        </p:txBody>
      </p:sp>
      <p:sp>
        <p:nvSpPr>
          <p:cNvPr id="139" name="TextBox 117" descr="{&quot;isTemplate&quot;:true,&quot;type&quot;:&quot;text&quot;}"/>
          <p:cNvSpPr txBox="1"/>
          <p:nvPr/>
        </p:nvSpPr>
        <p:spPr>
          <a:xfrm>
            <a:off x="381000" y="6324600"/>
            <a:ext cx="40195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Segoe UI"/>
                <a:ea typeface="Segoe UI"/>
              </a:rPr>
              <a:t>Institute of High Energy Physics · Tianfu Cosmic Ray Research Center</a:t>
            </a:r>
            <a:endParaRPr/>
          </a:p>
        </p:txBody>
      </p:sp>
      <p:sp>
        <p:nvSpPr>
          <p:cNvPr id="140" name="TextBox 118" descr="{&quot;isTemplate&quot;:true,&quot;type&quot;:&quot;text&quot;}"/>
          <p:cNvSpPr txBox="1"/>
          <p:nvPr/>
        </p:nvSpPr>
        <p:spPr>
          <a:xfrm>
            <a:off x="11363325" y="6324600"/>
            <a:ext cx="4476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1E4FA8"/>
                </a:solidFill>
                <a:latin typeface="Segoe UI"/>
                <a:ea typeface="Segoe UI"/>
              </a:rPr>
              <a:t>02 / 12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Прямоугольник 1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3" name="Прямоугольник 121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4" name="TextBox 122" descr="{&quot;isTemplate&quot;:true,&quot;type&quot;:&quot;text&quot;}"/>
          <p:cNvSpPr txBox="1"/>
          <p:nvPr/>
        </p:nvSpPr>
        <p:spPr>
          <a:xfrm>
            <a:off x="381000" y="247650"/>
            <a:ext cx="6334125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0E3F8C"/>
                </a:solidFill>
                <a:latin typeface="Segoe UI"/>
                <a:ea typeface="Segoe UI"/>
              </a:rPr>
              <a:t>Motivation · PMT Operation in Baikal-HUNT</a:t>
            </a:r>
            <a:endParaRPr dirty="0"/>
          </a:p>
        </p:txBody>
      </p:sp>
      <p:sp>
        <p:nvSpPr>
          <p:cNvPr id="145" name="TextBox 123" descr="{&quot;isTemplate&quot;:true,&quot;type&quot;:&quot;text&quot;}"/>
          <p:cNvSpPr txBox="1"/>
          <p:nvPr/>
        </p:nvSpPr>
        <p:spPr>
          <a:xfrm>
            <a:off x="10820400" y="352425"/>
            <a:ext cx="9906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spc="150">
                <a:solidFill>
                  <a:srgbClr val="8B97A8"/>
                </a:solidFill>
                <a:latin typeface="Segoe UI"/>
                <a:ea typeface="Segoe UI"/>
              </a:rPr>
              <a:t>MOTIVATION</a:t>
            </a:r>
            <a:endParaRPr/>
          </a:p>
        </p:txBody>
      </p:sp>
      <p:sp>
        <p:nvSpPr>
          <p:cNvPr id="146" name="Прямоугольник 124"/>
          <p:cNvSpPr/>
          <p:nvPr/>
        </p:nvSpPr>
        <p:spPr>
          <a:xfrm>
            <a:off x="381000" y="762000"/>
            <a:ext cx="11430000" cy="1905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7" name="Прямоугольник: скругленные углы 125"/>
          <p:cNvSpPr/>
          <p:nvPr/>
        </p:nvSpPr>
        <p:spPr>
          <a:xfrm>
            <a:off x="381000" y="990600"/>
            <a:ext cx="3686175" cy="1905000"/>
          </a:xfrm>
          <a:prstGeom prst="roundRect">
            <a:avLst>
              <a:gd name="adj" fmla="val 5000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8" name="TextBox 126" descr="{&quot;isTemplate&quot;:true,&quot;type&quot;:&quot;text&quot;}"/>
          <p:cNvSpPr txBox="1"/>
          <p:nvPr/>
        </p:nvSpPr>
        <p:spPr>
          <a:xfrm>
            <a:off x="571500" y="1162050"/>
            <a:ext cx="3305175" cy="600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3900" b="1">
                <a:solidFill>
                  <a:srgbClr val="3D7BD9"/>
                </a:solidFill>
                <a:latin typeface="Segoe UI"/>
                <a:ea typeface="Segoe UI"/>
              </a:rPr>
              <a:t>01</a:t>
            </a:r>
            <a:endParaRPr/>
          </a:p>
        </p:txBody>
      </p:sp>
      <p:sp>
        <p:nvSpPr>
          <p:cNvPr id="149" name="TextBox 127" descr="{&quot;isTemplate&quot;:true,&quot;type&quot;:&quot;text&quot;}"/>
          <p:cNvSpPr txBox="1"/>
          <p:nvPr/>
        </p:nvSpPr>
        <p:spPr>
          <a:xfrm>
            <a:off x="571500" y="1819275"/>
            <a:ext cx="33051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1A2230"/>
                </a:solidFill>
                <a:latin typeface="Segoe UI"/>
                <a:ea typeface="Segoe UI"/>
              </a:rPr>
              <a:t>Short timescale</a:t>
            </a:r>
            <a:endParaRPr/>
          </a:p>
        </p:txBody>
      </p:sp>
      <p:sp>
        <p:nvSpPr>
          <p:cNvPr id="150" name="TextBox 128" descr="{&quot;isTemplate&quot;:true,&quot;type&quot;:&quot;text&quot;}"/>
          <p:cNvSpPr txBox="1"/>
          <p:nvPr/>
        </p:nvSpPr>
        <p:spPr>
          <a:xfrm>
            <a:off x="571500" y="2133600"/>
            <a:ext cx="3305175" cy="609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rgbClr val="4A5568"/>
                </a:solidFill>
                <a:latin typeface="Segoe UI"/>
                <a:ea typeface="Segoe UI"/>
              </a:rPr>
              <a:t>Near-DC weak background light at extremely low flux</a:t>
            </a:r>
            <a:endParaRPr/>
          </a:p>
        </p:txBody>
      </p:sp>
      <p:sp>
        <p:nvSpPr>
          <p:cNvPr id="151" name="Прямоугольник: скругленные углы 129"/>
          <p:cNvSpPr/>
          <p:nvPr/>
        </p:nvSpPr>
        <p:spPr>
          <a:xfrm>
            <a:off x="4257675" y="990600"/>
            <a:ext cx="3676650" cy="1905000"/>
          </a:xfrm>
          <a:prstGeom prst="roundRect">
            <a:avLst>
              <a:gd name="adj" fmla="val 5000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2" name="TextBox 130" descr="{&quot;isTemplate&quot;:true,&quot;type&quot;:&quot;text&quot;}"/>
          <p:cNvSpPr txBox="1"/>
          <p:nvPr/>
        </p:nvSpPr>
        <p:spPr>
          <a:xfrm>
            <a:off x="4448175" y="1162050"/>
            <a:ext cx="3295650" cy="600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3900" b="1">
                <a:solidFill>
                  <a:srgbClr val="3D7BD9"/>
                </a:solidFill>
                <a:latin typeface="Segoe UI"/>
                <a:ea typeface="Segoe UI"/>
              </a:rPr>
              <a:t>02</a:t>
            </a:r>
            <a:endParaRPr/>
          </a:p>
        </p:txBody>
      </p:sp>
      <p:sp>
        <p:nvSpPr>
          <p:cNvPr id="153" name="TextBox 131" descr="{&quot;isTemplate&quot;:true,&quot;type&quot;:&quot;text&quot;}"/>
          <p:cNvSpPr txBox="1"/>
          <p:nvPr/>
        </p:nvSpPr>
        <p:spPr>
          <a:xfrm>
            <a:off x="4448175" y="1819275"/>
            <a:ext cx="32956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1A2230"/>
                </a:solidFill>
                <a:latin typeface="Segoe UI"/>
                <a:ea typeface="Segoe UI"/>
              </a:rPr>
              <a:t>Long timescale</a:t>
            </a:r>
            <a:endParaRPr/>
          </a:p>
        </p:txBody>
      </p:sp>
      <p:sp>
        <p:nvSpPr>
          <p:cNvPr id="154" name="TextBox 132" descr="{&quot;isTemplate&quot;:true,&quot;type&quot;:&quot;text&quot;}"/>
          <p:cNvSpPr txBox="1"/>
          <p:nvPr/>
        </p:nvSpPr>
        <p:spPr>
          <a:xfrm>
            <a:off x="4448175" y="2133600"/>
            <a:ext cx="3295650" cy="609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rgbClr val="4A5568"/>
                </a:solidFill>
                <a:latin typeface="Segoe UI"/>
                <a:ea typeface="Segoe UI"/>
              </a:rPr>
              <a:t>Background light level changes significantly over time</a:t>
            </a:r>
            <a:endParaRPr/>
          </a:p>
        </p:txBody>
      </p:sp>
      <p:sp>
        <p:nvSpPr>
          <p:cNvPr id="155" name="Прямоугольник: скругленные углы 133"/>
          <p:cNvSpPr/>
          <p:nvPr/>
        </p:nvSpPr>
        <p:spPr>
          <a:xfrm>
            <a:off x="8124825" y="990600"/>
            <a:ext cx="3686175" cy="1905000"/>
          </a:xfrm>
          <a:prstGeom prst="roundRect">
            <a:avLst>
              <a:gd name="adj" fmla="val 5000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6" name="TextBox 134" descr="{&quot;isTemplate&quot;:true,&quot;type&quot;:&quot;text&quot;}"/>
          <p:cNvSpPr txBox="1"/>
          <p:nvPr/>
        </p:nvSpPr>
        <p:spPr>
          <a:xfrm>
            <a:off x="8315325" y="1162050"/>
            <a:ext cx="3305175" cy="600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3900" b="1">
                <a:solidFill>
                  <a:srgbClr val="3D7BD9"/>
                </a:solidFill>
                <a:latin typeface="Segoe UI"/>
                <a:ea typeface="Segoe UI"/>
              </a:rPr>
              <a:t>03</a:t>
            </a:r>
            <a:endParaRPr/>
          </a:p>
        </p:txBody>
      </p:sp>
      <p:sp>
        <p:nvSpPr>
          <p:cNvPr id="157" name="TextBox 135" descr="{&quot;isTemplate&quot;:true,&quot;type&quot;:&quot;text&quot;}"/>
          <p:cNvSpPr txBox="1"/>
          <p:nvPr/>
        </p:nvSpPr>
        <p:spPr>
          <a:xfrm>
            <a:off x="8315325" y="1819275"/>
            <a:ext cx="33051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1A2230"/>
                </a:solidFill>
                <a:latin typeface="Segoe UI"/>
                <a:ea typeface="Segoe UI"/>
              </a:rPr>
              <a:t>Operating mode</a:t>
            </a:r>
            <a:endParaRPr/>
          </a:p>
        </p:txBody>
      </p:sp>
      <p:sp>
        <p:nvSpPr>
          <p:cNvPr id="158" name="TextBox 136" descr="{&quot;isTemplate&quot;:true,&quot;type&quot;:&quot;text&quot;}"/>
          <p:cNvSpPr txBox="1"/>
          <p:nvPr/>
        </p:nvSpPr>
        <p:spPr>
          <a:xfrm>
            <a:off x="8315325" y="2133600"/>
            <a:ext cx="3305175" cy="609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425">
                <a:solidFill>
                  <a:srgbClr val="4A5568"/>
                </a:solidFill>
                <a:latin typeface="Segoe UI"/>
                <a:ea typeface="Segoe UI"/>
              </a:rPr>
              <a:t>PMT works with single-photon detection capability</a:t>
            </a:r>
            <a:endParaRPr/>
          </a:p>
        </p:txBody>
      </p:sp>
      <p:sp>
        <p:nvSpPr>
          <p:cNvPr id="159" name="TextBox 137" descr="{&quot;isTemplate&quot;:true,&quot;type&quot;:&quot;text&quot;}"/>
          <p:cNvSpPr txBox="1"/>
          <p:nvPr/>
        </p:nvSpPr>
        <p:spPr>
          <a:xfrm>
            <a:off x="6010275" y="3067050"/>
            <a:ext cx="180975" cy="4572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3000" b="1">
                <a:solidFill>
                  <a:srgbClr val="3D7BD9"/>
                </a:solidFill>
                <a:latin typeface="Segoe UI"/>
                <a:ea typeface="Segoe UI"/>
              </a:rPr>
              <a:t>↓</a:t>
            </a:r>
            <a:endParaRPr/>
          </a:p>
        </p:txBody>
      </p:sp>
      <p:sp>
        <p:nvSpPr>
          <p:cNvPr id="160" name="Прямоугольник: скругленные углы 138"/>
          <p:cNvSpPr/>
          <p:nvPr/>
        </p:nvSpPr>
        <p:spPr>
          <a:xfrm>
            <a:off x="381000" y="3543300"/>
            <a:ext cx="11430000" cy="1333500"/>
          </a:xfrm>
          <a:prstGeom prst="roundRect">
            <a:avLst>
              <a:gd name="adj" fmla="val 8571"/>
            </a:avLst>
          </a:prstGeom>
          <a:solidFill>
            <a:srgbClr val="0E3F8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1" name="TextBox 139" descr="{&quot;isTemplate&quot;:true,&quot;type&quot;:&quot;text&quot;}"/>
          <p:cNvSpPr txBox="1"/>
          <p:nvPr/>
        </p:nvSpPr>
        <p:spPr>
          <a:xfrm>
            <a:off x="685800" y="3848100"/>
            <a:ext cx="438150" cy="7334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4800" b="1">
                <a:solidFill>
                  <a:srgbClr val="FFFFFF"/>
                </a:solidFill>
                <a:latin typeface="Segoe UI"/>
                <a:ea typeface="Segoe UI"/>
              </a:rPr>
              <a:t>≈</a:t>
            </a:r>
            <a:endParaRPr/>
          </a:p>
        </p:txBody>
      </p:sp>
      <p:sp>
        <p:nvSpPr>
          <p:cNvPr id="162" name="TextBox 140" descr="{&quot;isTemplate&quot;:true,&quot;type&quot;:&quot;text&quot;}"/>
          <p:cNvSpPr txBox="1"/>
          <p:nvPr/>
        </p:nvSpPr>
        <p:spPr>
          <a:xfrm>
            <a:off x="1352550" y="3781425"/>
            <a:ext cx="6534150" cy="8667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35000"/>
              </a:lnSpc>
            </a:pPr>
            <a:r>
              <a:rPr lang="en-US" sz="2100" b="1">
                <a:solidFill>
                  <a:srgbClr val="FFFFFF"/>
                </a:solidFill>
                <a:latin typeface="Segoe UI"/>
                <a:ea typeface="Segoe UI"/>
              </a:rPr>
              <a:t>This is exactly the operating regime of a photon counter</a:t>
            </a:r>
            <a:endParaRPr/>
          </a:p>
        </p:txBody>
      </p:sp>
      <p:sp>
        <p:nvSpPr>
          <p:cNvPr id="163" name="Прямоугольник 141"/>
          <p:cNvSpPr/>
          <p:nvPr/>
        </p:nvSpPr>
        <p:spPr>
          <a:xfrm>
            <a:off x="8115300" y="3781425"/>
            <a:ext cx="19050" cy="857250"/>
          </a:xfrm>
          <a:prstGeom prst="rect">
            <a:avLst/>
          </a:prstGeom>
          <a:solidFill>
            <a:srgbClr val="FFFFFF">
              <a:alpha val="35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4" name="TextBox 142" descr="{&quot;isTemplate&quot;:true,&quot;type&quot;:&quot;text&quot;}"/>
          <p:cNvSpPr txBox="1"/>
          <p:nvPr/>
        </p:nvSpPr>
        <p:spPr>
          <a:xfrm>
            <a:off x="8362950" y="3638550"/>
            <a:ext cx="3143250" cy="3238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050" spc="75">
                <a:solidFill>
                  <a:srgbClr val="9FB6DE"/>
                </a:solidFill>
                <a:latin typeface="Segoe UI"/>
                <a:ea typeface="Segoe UI"/>
              </a:rPr>
              <a:t>SO WE APPLY THE PHOTON-COUNTER APPROACH TO STUDY</a:t>
            </a:r>
            <a:endParaRPr/>
          </a:p>
        </p:txBody>
      </p:sp>
      <p:sp>
        <p:nvSpPr>
          <p:cNvPr id="165" name="Прямоугольник: скругленные углы 143"/>
          <p:cNvSpPr/>
          <p:nvPr/>
        </p:nvSpPr>
        <p:spPr>
          <a:xfrm>
            <a:off x="8362950" y="4038600"/>
            <a:ext cx="3143250" cy="333375"/>
          </a:xfrm>
          <a:prstGeom prst="roundRect">
            <a:avLst>
              <a:gd name="adj" fmla="val 22857"/>
            </a:avLst>
          </a:prstGeom>
          <a:solidFill>
            <a:srgbClr val="FFFFFF">
              <a:alpha val="14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6" name="TextBox 144" descr="{&quot;isTemplate&quot;:true,&quot;type&quot;:&quot;text&quot;}"/>
          <p:cNvSpPr txBox="1"/>
          <p:nvPr/>
        </p:nvSpPr>
        <p:spPr>
          <a:xfrm>
            <a:off x="8496300" y="4095750"/>
            <a:ext cx="287655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FFFFFF"/>
                </a:solidFill>
                <a:latin typeface="Segoe UI"/>
                <a:ea typeface="Segoe UI"/>
              </a:rPr>
              <a:t>Absolute detection efficiency</a:t>
            </a:r>
            <a:endParaRPr/>
          </a:p>
        </p:txBody>
      </p:sp>
      <p:sp>
        <p:nvSpPr>
          <p:cNvPr id="167" name="Прямоугольник: скругленные углы 145"/>
          <p:cNvSpPr/>
          <p:nvPr/>
        </p:nvSpPr>
        <p:spPr>
          <a:xfrm>
            <a:off x="8362950" y="4448175"/>
            <a:ext cx="3143250" cy="333375"/>
          </a:xfrm>
          <a:prstGeom prst="roundRect">
            <a:avLst>
              <a:gd name="adj" fmla="val 22857"/>
            </a:avLst>
          </a:prstGeom>
          <a:solidFill>
            <a:srgbClr val="FFFFFF">
              <a:alpha val="14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8" name="TextBox 146" descr="{&quot;isTemplate&quot;:true,&quot;type&quot;:&quot;text&quot;}"/>
          <p:cNvSpPr txBox="1"/>
          <p:nvPr/>
        </p:nvSpPr>
        <p:spPr>
          <a:xfrm>
            <a:off x="8496300" y="4505325"/>
            <a:ext cx="287655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FFFFFF"/>
                </a:solidFill>
                <a:latin typeface="Segoe UI"/>
                <a:ea typeface="Segoe UI"/>
              </a:rPr>
              <a:t>Detector count-rate behaviour</a:t>
            </a:r>
            <a:endParaRPr/>
          </a:p>
        </p:txBody>
      </p:sp>
      <p:sp>
        <p:nvSpPr>
          <p:cNvPr id="169" name="Прямоугольник: скругленные углы 147"/>
          <p:cNvSpPr/>
          <p:nvPr/>
        </p:nvSpPr>
        <p:spPr>
          <a:xfrm>
            <a:off x="381000" y="5067300"/>
            <a:ext cx="11430000" cy="1066800"/>
          </a:xfrm>
          <a:prstGeom prst="roundRect">
            <a:avLst>
              <a:gd name="adj" fmla="val 8929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0" name="TextBox 148" descr="{&quot;isTemplate&quot;:true,&quot;type&quot;:&quot;text&quot;}"/>
          <p:cNvSpPr txBox="1"/>
          <p:nvPr/>
        </p:nvSpPr>
        <p:spPr>
          <a:xfrm>
            <a:off x="609600" y="5514975"/>
            <a:ext cx="12382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 spc="75">
                <a:solidFill>
                  <a:srgbClr val="3D7BD9"/>
                </a:solidFill>
                <a:latin typeface="Segoe UI"/>
                <a:ea typeface="Segoe UI"/>
              </a:rPr>
              <a:t>CONSEQUENCE</a:t>
            </a:r>
            <a:endParaRPr/>
          </a:p>
        </p:txBody>
      </p:sp>
      <p:sp>
        <p:nvSpPr>
          <p:cNvPr id="171" name="TextBox 149" descr="{&quot;isTemplate&quot;:true,&quot;type&quot;:&quot;text&quot;}"/>
          <p:cNvSpPr txBox="1"/>
          <p:nvPr/>
        </p:nvSpPr>
        <p:spPr>
          <a:xfrm>
            <a:off x="2019300" y="5276850"/>
            <a:ext cx="9563100" cy="6477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1A2230"/>
                </a:solidFill>
                <a:latin typeface="Segoe UI"/>
                <a:ea typeface="Segoe UI"/>
              </a:rPr>
              <a:t>Calibration must be performed </a:t>
            </a:r>
            <a:r>
              <a:rPr lang="en-US" sz="1500" b="1">
                <a:solidFill>
                  <a:srgbClr val="1E4FA8"/>
                </a:solidFill>
                <a:latin typeface="Segoe UI"/>
                <a:ea typeface="Segoe UI"/>
              </a:rPr>
              <a:t>in counting mode at extremely low optical power</a:t>
            </a:r>
            <a:r>
              <a:rPr lang="en-US" sz="1500">
                <a:solidFill>
                  <a:srgbClr val="1A2230"/>
                </a:solidFill>
                <a:latin typeface="Segoe UI"/>
                <a:ea typeface="Segoe UI"/>
              </a:rPr>
              <a:t> — the standard bench approach for PMTs does not directly apply.</a:t>
            </a:r>
            <a:endParaRPr/>
          </a:p>
        </p:txBody>
      </p:sp>
      <p:sp>
        <p:nvSpPr>
          <p:cNvPr id="172" name="TextBox 150" descr="{&quot;isTemplate&quot;:true,&quot;type&quot;:&quot;text&quot;}"/>
          <p:cNvSpPr txBox="1"/>
          <p:nvPr/>
        </p:nvSpPr>
        <p:spPr>
          <a:xfrm>
            <a:off x="381000" y="6324600"/>
            <a:ext cx="40195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Segoe UI"/>
                <a:ea typeface="Segoe UI"/>
              </a:rPr>
              <a:t>Institute of High Energy Physics · Tianfu Cosmic Ray Research Center</a:t>
            </a:r>
            <a:endParaRPr/>
          </a:p>
        </p:txBody>
      </p:sp>
      <p:sp>
        <p:nvSpPr>
          <p:cNvPr id="173" name="TextBox 151" descr="{&quot;isTemplate&quot;:true,&quot;type&quot;:&quot;text&quot;}"/>
          <p:cNvSpPr txBox="1"/>
          <p:nvPr/>
        </p:nvSpPr>
        <p:spPr>
          <a:xfrm>
            <a:off x="11363325" y="6324600"/>
            <a:ext cx="4476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1E4FA8"/>
                </a:solidFill>
                <a:latin typeface="Segoe UI"/>
                <a:ea typeface="Segoe UI"/>
              </a:rPr>
              <a:t>03 / 12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Прямоугольник 1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6" name="Прямоугольник 154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7" name="TextBox 155" descr="{&quot;isTemplate&quot;:true,&quot;type&quot;:&quot;text&quot;}"/>
          <p:cNvSpPr txBox="1"/>
          <p:nvPr/>
        </p:nvSpPr>
        <p:spPr>
          <a:xfrm>
            <a:off x="381000" y="247650"/>
            <a:ext cx="5276850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0E3F8C"/>
                </a:solidFill>
                <a:latin typeface="Segoe UI"/>
                <a:ea typeface="Segoe UI"/>
              </a:rPr>
              <a:t>Challenge · Ultra-Weak Light Control</a:t>
            </a:r>
            <a:endParaRPr/>
          </a:p>
        </p:txBody>
      </p:sp>
      <p:sp>
        <p:nvSpPr>
          <p:cNvPr id="178" name="TextBox 156" descr="{&quot;isTemplate&quot;:true,&quot;type&quot;:&quot;text&quot;}"/>
          <p:cNvSpPr txBox="1"/>
          <p:nvPr/>
        </p:nvSpPr>
        <p:spPr>
          <a:xfrm>
            <a:off x="10972800" y="352425"/>
            <a:ext cx="838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spc="150">
                <a:solidFill>
                  <a:srgbClr val="8B97A8"/>
                </a:solidFill>
                <a:latin typeface="Segoe UI"/>
                <a:ea typeface="Segoe UI"/>
              </a:rPr>
              <a:t>APPROACH</a:t>
            </a:r>
            <a:endParaRPr/>
          </a:p>
        </p:txBody>
      </p:sp>
      <p:sp>
        <p:nvSpPr>
          <p:cNvPr id="179" name="Прямоугольник 157"/>
          <p:cNvSpPr/>
          <p:nvPr/>
        </p:nvSpPr>
        <p:spPr>
          <a:xfrm>
            <a:off x="381000" y="762000"/>
            <a:ext cx="11430000" cy="1905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0" name="Прямоугольник: скругленные углы 158"/>
          <p:cNvSpPr/>
          <p:nvPr/>
        </p:nvSpPr>
        <p:spPr>
          <a:xfrm>
            <a:off x="381000" y="952500"/>
            <a:ext cx="1276350" cy="238125"/>
          </a:xfrm>
          <a:prstGeom prst="roundRect">
            <a:avLst>
              <a:gd name="adj" fmla="val 24000"/>
            </a:avLst>
          </a:prstGeom>
          <a:solidFill>
            <a:srgbClr val="E8EFF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1" name="TextBox 159" descr="{&quot;isTemplate&quot;:true,&quot;type&quot;:&quot;text&quot;}"/>
          <p:cNvSpPr txBox="1"/>
          <p:nvPr/>
        </p:nvSpPr>
        <p:spPr>
          <a:xfrm>
            <a:off x="495300" y="990600"/>
            <a:ext cx="1047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75">
                <a:solidFill>
                  <a:srgbClr val="1E4FA8"/>
                </a:solidFill>
                <a:latin typeface="Segoe UI"/>
                <a:ea typeface="Segoe UI"/>
              </a:rPr>
              <a:t>REQUIREMENT</a:t>
            </a:r>
            <a:endParaRPr/>
          </a:p>
        </p:txBody>
      </p:sp>
      <p:sp>
        <p:nvSpPr>
          <p:cNvPr id="182" name="TextBox 160" descr="{&quot;isTemplate&quot;:true,&quot;type&quot;:&quot;text&quot;}"/>
          <p:cNvSpPr txBox="1"/>
          <p:nvPr/>
        </p:nvSpPr>
        <p:spPr>
          <a:xfrm>
            <a:off x="381000" y="1266825"/>
            <a:ext cx="4305300" cy="666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4350" b="1" dirty="0">
                <a:solidFill>
                  <a:srgbClr val="0E3F8C"/>
                </a:solidFill>
                <a:latin typeface="Segoe UI"/>
                <a:ea typeface="Segoe UI"/>
              </a:rPr>
              <a:t>1 </a:t>
            </a:r>
            <a:r>
              <a:rPr lang="en-US" sz="4350" b="1" dirty="0" err="1">
                <a:solidFill>
                  <a:srgbClr val="0E3F8C"/>
                </a:solidFill>
                <a:latin typeface="Segoe UI"/>
                <a:ea typeface="Segoe UI"/>
              </a:rPr>
              <a:t>fW</a:t>
            </a:r>
            <a:r>
              <a:rPr lang="en-US" sz="4350" b="1" dirty="0">
                <a:solidFill>
                  <a:srgbClr val="0E3F8C"/>
                </a:solidFill>
                <a:latin typeface="Segoe UI"/>
                <a:ea typeface="Segoe UI"/>
              </a:rPr>
              <a:t> – 100 </a:t>
            </a:r>
            <a:r>
              <a:rPr lang="en-US" sz="4350" b="1" dirty="0" err="1">
                <a:solidFill>
                  <a:srgbClr val="0E3F8C"/>
                </a:solidFill>
                <a:latin typeface="Segoe UI"/>
                <a:ea typeface="Segoe UI"/>
              </a:rPr>
              <a:t>fW</a:t>
            </a:r>
            <a:endParaRPr dirty="0"/>
          </a:p>
        </p:txBody>
      </p:sp>
      <p:sp>
        <p:nvSpPr>
          <p:cNvPr id="183" name="TextBox 161" descr="{&quot;isTemplate&quot;:true,&quot;type&quot;:&quot;text&quot;}"/>
          <p:cNvSpPr txBox="1"/>
          <p:nvPr/>
        </p:nvSpPr>
        <p:spPr>
          <a:xfrm>
            <a:off x="381000" y="1971675"/>
            <a:ext cx="4305300" cy="5810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350">
                <a:solidFill>
                  <a:srgbClr val="4A5568"/>
                </a:solidFill>
                <a:latin typeface="Segoe UI"/>
                <a:ea typeface="Segoe UI"/>
              </a:rPr>
              <a:t>optical power at the PMT — kept so low that photons arrive one by one</a:t>
            </a:r>
            <a:endParaRPr/>
          </a:p>
        </p:txBody>
      </p:sp>
      <p:sp>
        <p:nvSpPr>
          <p:cNvPr id="184" name="Прямоугольник: скругленные углы 162"/>
          <p:cNvSpPr/>
          <p:nvPr/>
        </p:nvSpPr>
        <p:spPr>
          <a:xfrm>
            <a:off x="381000" y="2705100"/>
            <a:ext cx="981075" cy="238125"/>
          </a:xfrm>
          <a:prstGeom prst="roundRect">
            <a:avLst>
              <a:gd name="adj" fmla="val 24000"/>
            </a:avLst>
          </a:prstGeom>
          <a:solidFill>
            <a:srgbClr val="E8EFF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5" name="TextBox 163" descr="{&quot;isTemplate&quot;:true,&quot;type&quot;:&quot;text&quot;}"/>
          <p:cNvSpPr txBox="1"/>
          <p:nvPr/>
        </p:nvSpPr>
        <p:spPr>
          <a:xfrm>
            <a:off x="495300" y="2743200"/>
            <a:ext cx="7524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75">
                <a:solidFill>
                  <a:srgbClr val="1E4FA8"/>
                </a:solidFill>
                <a:latin typeface="Segoe UI"/>
                <a:ea typeface="Segoe UI"/>
              </a:rPr>
              <a:t>SOLUTION</a:t>
            </a:r>
            <a:endParaRPr/>
          </a:p>
        </p:txBody>
      </p:sp>
      <p:sp>
        <p:nvSpPr>
          <p:cNvPr id="186" name="Прямоугольник: скругленные углы 164"/>
          <p:cNvSpPr/>
          <p:nvPr/>
        </p:nvSpPr>
        <p:spPr>
          <a:xfrm>
            <a:off x="381000" y="3038475"/>
            <a:ext cx="4305300" cy="361950"/>
          </a:xfrm>
          <a:prstGeom prst="roundRect">
            <a:avLst>
              <a:gd name="adj" fmla="val 21053"/>
            </a:avLst>
          </a:prstGeom>
          <a:solidFill>
            <a:srgbClr val="E8EFF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7" name="TextBox 165" descr="{&quot;isTemplate&quot;:true,&quot;type&quot;:&quot;text&quot;}"/>
          <p:cNvSpPr txBox="1"/>
          <p:nvPr/>
        </p:nvSpPr>
        <p:spPr>
          <a:xfrm>
            <a:off x="1685925" y="3124200"/>
            <a:ext cx="16954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0E3F8C"/>
                </a:solidFill>
                <a:latin typeface="Segoe UI"/>
                <a:ea typeface="Segoe UI"/>
              </a:rPr>
              <a:t>LED + pulse generator</a:t>
            </a:r>
            <a:endParaRPr/>
          </a:p>
        </p:txBody>
      </p:sp>
      <p:sp>
        <p:nvSpPr>
          <p:cNvPr id="188" name="TextBox 166" descr="{&quot;isTemplate&quot;:true,&quot;type&quot;:&quot;text&quot;}"/>
          <p:cNvSpPr txBox="1"/>
          <p:nvPr/>
        </p:nvSpPr>
        <p:spPr>
          <a:xfrm>
            <a:off x="381000" y="3400425"/>
            <a:ext cx="43053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10000"/>
              </a:lnSpc>
            </a:pPr>
            <a:r>
              <a:rPr sz="1125">
                <a:solidFill>
                  <a:srgbClr val="3D7BD9"/>
                </a:solidFill>
                <a:latin typeface="Segoe UI"/>
                <a:ea typeface="Segoe UI"/>
              </a:rPr>
              <a:t>↓</a:t>
            </a:r>
            <a:endParaRPr/>
          </a:p>
        </p:txBody>
      </p:sp>
      <p:sp>
        <p:nvSpPr>
          <p:cNvPr id="189" name="Прямоугольник: скругленные углы 167"/>
          <p:cNvSpPr/>
          <p:nvPr/>
        </p:nvSpPr>
        <p:spPr>
          <a:xfrm>
            <a:off x="381000" y="3590925"/>
            <a:ext cx="4305300" cy="361950"/>
          </a:xfrm>
          <a:prstGeom prst="roundRect">
            <a:avLst>
              <a:gd name="adj" fmla="val 21053"/>
            </a:avLst>
          </a:prstGeom>
          <a:solidFill>
            <a:srgbClr val="E8EFF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0" name="TextBox 168" descr="{&quot;isTemplate&quot;:true,&quot;type&quot;:&quot;text&quot;}"/>
          <p:cNvSpPr txBox="1"/>
          <p:nvPr/>
        </p:nvSpPr>
        <p:spPr>
          <a:xfrm>
            <a:off x="1828800" y="3676650"/>
            <a:ext cx="14192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0E3F8C"/>
                </a:solidFill>
                <a:latin typeface="Segoe UI"/>
                <a:ea typeface="Segoe UI"/>
              </a:rPr>
              <a:t>Integrating sphere</a:t>
            </a:r>
            <a:endParaRPr/>
          </a:p>
        </p:txBody>
      </p:sp>
      <p:sp>
        <p:nvSpPr>
          <p:cNvPr id="191" name="TextBox 169" descr="{&quot;isTemplate&quot;:true,&quot;type&quot;:&quot;text&quot;}"/>
          <p:cNvSpPr txBox="1"/>
          <p:nvPr/>
        </p:nvSpPr>
        <p:spPr>
          <a:xfrm>
            <a:off x="381000" y="3952875"/>
            <a:ext cx="43053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10000"/>
              </a:lnSpc>
            </a:pPr>
            <a:r>
              <a:rPr sz="1125">
                <a:solidFill>
                  <a:srgbClr val="3D7BD9"/>
                </a:solidFill>
                <a:latin typeface="Segoe UI"/>
                <a:ea typeface="Segoe UI"/>
              </a:rPr>
              <a:t>↓</a:t>
            </a:r>
            <a:endParaRPr/>
          </a:p>
        </p:txBody>
      </p:sp>
      <p:sp>
        <p:nvSpPr>
          <p:cNvPr id="192" name="Прямоугольник: скругленные углы 170"/>
          <p:cNvSpPr/>
          <p:nvPr/>
        </p:nvSpPr>
        <p:spPr>
          <a:xfrm>
            <a:off x="381000" y="4143375"/>
            <a:ext cx="4305300" cy="361950"/>
          </a:xfrm>
          <a:prstGeom prst="roundRect">
            <a:avLst>
              <a:gd name="adj" fmla="val 21053"/>
            </a:avLst>
          </a:pr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3" name="TextBox 171" descr="{&quot;isTemplate&quot;:true,&quot;type&quot;:&quot;text&quot;}"/>
          <p:cNvSpPr txBox="1"/>
          <p:nvPr/>
        </p:nvSpPr>
        <p:spPr>
          <a:xfrm>
            <a:off x="1276350" y="4229100"/>
            <a:ext cx="25146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FFFFFF"/>
                </a:solidFill>
                <a:latin typeface="Segoe UI"/>
                <a:ea typeface="Segoe UI"/>
              </a:rPr>
              <a:t>Continuously variable attenuator</a:t>
            </a:r>
            <a:endParaRPr/>
          </a:p>
        </p:txBody>
      </p:sp>
      <p:sp>
        <p:nvSpPr>
          <p:cNvPr id="194" name="TextBox 172" descr="{&quot;isTemplate&quot;:true,&quot;type&quot;:&quot;text&quot;}"/>
          <p:cNvSpPr txBox="1"/>
          <p:nvPr/>
        </p:nvSpPr>
        <p:spPr>
          <a:xfrm>
            <a:off x="381000" y="4505325"/>
            <a:ext cx="43053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10000"/>
              </a:lnSpc>
            </a:pPr>
            <a:r>
              <a:rPr sz="1125">
                <a:solidFill>
                  <a:srgbClr val="3D7BD9"/>
                </a:solidFill>
                <a:latin typeface="Segoe UI"/>
                <a:ea typeface="Segoe UI"/>
              </a:rPr>
              <a:t>↓</a:t>
            </a:r>
            <a:endParaRPr/>
          </a:p>
        </p:txBody>
      </p:sp>
      <p:sp>
        <p:nvSpPr>
          <p:cNvPr id="195" name="Прямоугольник: скругленные углы 173"/>
          <p:cNvSpPr/>
          <p:nvPr/>
        </p:nvSpPr>
        <p:spPr>
          <a:xfrm>
            <a:off x="381000" y="4695825"/>
            <a:ext cx="4305300" cy="361950"/>
          </a:xfrm>
          <a:prstGeom prst="roundRect">
            <a:avLst>
              <a:gd name="adj" fmla="val 21053"/>
            </a:avLst>
          </a:prstGeom>
          <a:solidFill>
            <a:srgbClr val="E8EFF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6" name="TextBox 174" descr="{&quot;isTemplate&quot;:true,&quot;type&quot;:&quot;text&quot;}"/>
          <p:cNvSpPr txBox="1"/>
          <p:nvPr/>
        </p:nvSpPr>
        <p:spPr>
          <a:xfrm>
            <a:off x="1200150" y="4781550"/>
            <a:ext cx="26670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0E3F8C"/>
                </a:solidFill>
                <a:latin typeface="Segoe UI"/>
                <a:ea typeface="Segoe UI"/>
              </a:rPr>
              <a:t>Fibre splitter → PMT &amp; photodiode</a:t>
            </a:r>
            <a:endParaRPr/>
          </a:p>
        </p:txBody>
      </p:sp>
      <p:sp>
        <p:nvSpPr>
          <p:cNvPr id="197" name="Прямоугольник: скругленные углы 175"/>
          <p:cNvSpPr/>
          <p:nvPr/>
        </p:nvSpPr>
        <p:spPr>
          <a:xfrm>
            <a:off x="4914900" y="952500"/>
            <a:ext cx="6896100" cy="4629150"/>
          </a:xfrm>
          <a:prstGeom prst="roundRect">
            <a:avLst>
              <a:gd name="adj" fmla="val 2058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98" name="Рисунок 176"/>
          <p:cNvPicPr>
            <a:picLocks noChangeAspect="1"/>
          </p:cNvPicPr>
          <p:nvPr/>
        </p:nvPicPr>
        <p:blipFill>
          <a:blip r:embed="rId2"/>
          <a:srcRect l="5" r="5"/>
          <a:stretch>
            <a:fillRect/>
          </a:stretch>
        </p:blipFill>
        <p:spPr>
          <a:xfrm>
            <a:off x="5524500" y="1047750"/>
            <a:ext cx="5676900" cy="4162425"/>
          </a:xfrm>
          <a:prstGeom prst="rect">
            <a:avLst/>
          </a:prstGeom>
          <a:ln/>
        </p:spPr>
      </p:pic>
      <p:sp>
        <p:nvSpPr>
          <p:cNvPr id="199" name="TextBox 177" descr="{&quot;isTemplate&quot;:true,&quot;type&quot;:&quot;text&quot;}"/>
          <p:cNvSpPr txBox="1"/>
          <p:nvPr/>
        </p:nvSpPr>
        <p:spPr>
          <a:xfrm>
            <a:off x="6438900" y="5229225"/>
            <a:ext cx="38576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Segoe UI"/>
                <a:ea typeface="Segoe UI"/>
              </a:rPr>
              <a:t>Measurement layout — blue: optical fibres; black: electrical cables</a:t>
            </a:r>
            <a:endParaRPr/>
          </a:p>
        </p:txBody>
      </p:sp>
      <p:sp>
        <p:nvSpPr>
          <p:cNvPr id="200" name="Прямоугольник: скругленные углы 178"/>
          <p:cNvSpPr/>
          <p:nvPr/>
        </p:nvSpPr>
        <p:spPr>
          <a:xfrm>
            <a:off x="381000" y="5715000"/>
            <a:ext cx="11430000" cy="438150"/>
          </a:xfrm>
          <a:prstGeom prst="roundRect">
            <a:avLst>
              <a:gd name="adj" fmla="val 17391"/>
            </a:avLst>
          </a:prstGeom>
          <a:solidFill>
            <a:srgbClr val="0E3F8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1" name="TextBox 179" descr="{&quot;isTemplate&quot;:true,&quot;type&quot;:&quot;text&quot;}"/>
          <p:cNvSpPr txBox="1"/>
          <p:nvPr/>
        </p:nvSpPr>
        <p:spPr>
          <a:xfrm>
            <a:off x="609600" y="5819775"/>
            <a:ext cx="86772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Segoe UI"/>
                <a:ea typeface="Segoe UI"/>
              </a:rPr>
              <a:t>fW – 100 fW illumination achieved with an integrating sphere + continuously variable attenuator</a:t>
            </a:r>
            <a:endParaRPr/>
          </a:p>
        </p:txBody>
      </p:sp>
      <p:sp>
        <p:nvSpPr>
          <p:cNvPr id="202" name="TextBox 180" descr="{&quot;isTemplate&quot;:true,&quot;type&quot;:&quot;text&quot;}"/>
          <p:cNvSpPr txBox="1"/>
          <p:nvPr/>
        </p:nvSpPr>
        <p:spPr>
          <a:xfrm>
            <a:off x="381000" y="6324600"/>
            <a:ext cx="40195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Segoe UI"/>
                <a:ea typeface="Segoe UI"/>
              </a:rPr>
              <a:t>Institute of High Energy Physics · Tianfu Cosmic Ray Research Center</a:t>
            </a:r>
            <a:endParaRPr/>
          </a:p>
        </p:txBody>
      </p:sp>
      <p:sp>
        <p:nvSpPr>
          <p:cNvPr id="203" name="TextBox 181" descr="{&quot;isTemplate&quot;:true,&quot;type&quot;:&quot;text&quot;}"/>
          <p:cNvSpPr txBox="1"/>
          <p:nvPr/>
        </p:nvSpPr>
        <p:spPr>
          <a:xfrm>
            <a:off x="11363325" y="6324600"/>
            <a:ext cx="4476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1E4FA8"/>
                </a:solidFill>
                <a:latin typeface="Segoe UI"/>
                <a:ea typeface="Segoe UI"/>
              </a:rPr>
              <a:t>04 / 12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Прямоугольник 20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6" name="Прямоугольник 205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E4F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7" name="Прямоугольник 206"/>
          <p:cNvSpPr/>
          <p:nvPr/>
        </p:nvSpPr>
        <p:spPr>
          <a:xfrm>
            <a:off x="381000" y="762000"/>
            <a:ext cx="11430000" cy="25400"/>
          </a:xfrm>
          <a:prstGeom prst="rect">
            <a:avLst/>
          </a:prstGeom>
          <a:solidFill>
            <a:srgbClr val="D6DCE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8" name="Прямоугольник 207"/>
          <p:cNvSpPr/>
          <p:nvPr/>
        </p:nvSpPr>
        <p:spPr>
          <a:xfrm>
            <a:off x="381000" y="952500"/>
            <a:ext cx="5905500" cy="4635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9" name="Прямоугольник 208"/>
          <p:cNvSpPr/>
          <p:nvPr/>
        </p:nvSpPr>
        <p:spPr>
          <a:xfrm>
            <a:off x="6591300" y="1051316"/>
            <a:ext cx="5295900" cy="46355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0" name="Прямоугольник 209"/>
          <p:cNvSpPr/>
          <p:nvPr/>
        </p:nvSpPr>
        <p:spPr>
          <a:xfrm>
            <a:off x="381000" y="5715000"/>
            <a:ext cx="11430000" cy="4445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211" name="Рисунок 210"/>
          <p:cNvPicPr/>
          <p:nvPr/>
        </p:nvPicPr>
        <p:blipFill>
          <a:blip r:embed="rId2"/>
          <a:stretch/>
        </p:blipFill>
        <p:spPr>
          <a:xfrm>
            <a:off x="482600" y="1054100"/>
            <a:ext cx="5702300" cy="4278396"/>
          </a:xfrm>
          <a:prstGeom prst="rect">
            <a:avLst/>
          </a:prstGeom>
        </p:spPr>
      </p:pic>
      <p:sp>
        <p:nvSpPr>
          <p:cNvPr id="212" name="Прямоугольник 211"/>
          <p:cNvSpPr/>
          <p:nvPr/>
        </p:nvSpPr>
        <p:spPr>
          <a:xfrm>
            <a:off x="381000" y="254000"/>
            <a:ext cx="6350000" cy="3683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2400">
                <a:solidFill>
                  <a:srgbClr val="0E3F8C"/>
                </a:solidFill>
                <a:latin typeface="Segoe UI"/>
                <a:ea typeface="Segoe UI"/>
              </a:rPr>
              <a:t>Experimental Setup · Photo</a:t>
            </a:r>
            <a:endParaRPr/>
          </a:p>
        </p:txBody>
      </p:sp>
      <p:sp>
        <p:nvSpPr>
          <p:cNvPr id="213" name="Прямоугольник 212"/>
          <p:cNvSpPr/>
          <p:nvPr/>
        </p:nvSpPr>
        <p:spPr>
          <a:xfrm>
            <a:off x="11176000" y="355600"/>
            <a:ext cx="635000" cy="1651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000">
                <a:solidFill>
                  <a:srgbClr val="8B97A8"/>
                </a:solidFill>
                <a:latin typeface="Segoe UI"/>
                <a:ea typeface="Segoe UI"/>
              </a:rPr>
              <a:t>SETUP</a:t>
            </a:r>
            <a:endParaRPr/>
          </a:p>
        </p:txBody>
      </p:sp>
      <p:sp>
        <p:nvSpPr>
          <p:cNvPr id="214" name="Прямоугольник 213"/>
          <p:cNvSpPr/>
          <p:nvPr/>
        </p:nvSpPr>
        <p:spPr>
          <a:xfrm>
            <a:off x="6731000" y="1104900"/>
            <a:ext cx="4914900" cy="317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en-US" sz="1600" dirty="0">
                <a:solidFill>
                  <a:srgbClr val="1E4FA8"/>
                </a:solidFill>
                <a:latin typeface="Segoe UI"/>
              </a:rPr>
              <a:t>Bench equipment:</a:t>
            </a:r>
            <a:endParaRPr sz="1600" dirty="0"/>
          </a:p>
        </p:txBody>
      </p:sp>
      <p:sp>
        <p:nvSpPr>
          <p:cNvPr id="215" name="Прямоугольник 214"/>
          <p:cNvSpPr/>
          <p:nvPr/>
        </p:nvSpPr>
        <p:spPr>
          <a:xfrm>
            <a:off x="6731000" y="1631950"/>
            <a:ext cx="4914900" cy="571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sz="1400" dirty="0">
                <a:solidFill>
                  <a:srgbClr val="1A2230"/>
                </a:solidFill>
                <a:latin typeface="Segoe UI"/>
                <a:ea typeface="Segoe UI"/>
              </a:rPr>
              <a:t>LED source + pulse generator</a:t>
            </a:r>
            <a:endParaRPr dirty="0"/>
          </a:p>
        </p:txBody>
      </p:sp>
      <p:sp>
        <p:nvSpPr>
          <p:cNvPr id="216" name="Прямоугольник 215"/>
          <p:cNvSpPr/>
          <p:nvPr/>
        </p:nvSpPr>
        <p:spPr>
          <a:xfrm>
            <a:off x="6743700" y="2132339"/>
            <a:ext cx="5143500" cy="571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sz="1400" dirty="0">
                <a:solidFill>
                  <a:srgbClr val="1A2230"/>
                </a:solidFill>
                <a:latin typeface="Segoe UI"/>
                <a:ea typeface="Segoe UI"/>
              </a:rPr>
              <a:t>Integrating sphere + continuously variable attenuator (3OD)</a:t>
            </a:r>
          </a:p>
        </p:txBody>
      </p:sp>
      <p:sp>
        <p:nvSpPr>
          <p:cNvPr id="217" name="Прямоугольник 216"/>
          <p:cNvSpPr/>
          <p:nvPr/>
        </p:nvSpPr>
        <p:spPr>
          <a:xfrm>
            <a:off x="6743700" y="2628138"/>
            <a:ext cx="4914900" cy="571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sz="1400" dirty="0">
                <a:solidFill>
                  <a:srgbClr val="1A2230"/>
                </a:solidFill>
                <a:latin typeface="Segoe UI"/>
                <a:ea typeface="Segoe UI"/>
              </a:rPr>
              <a:t>Fibre splitter →</a:t>
            </a:r>
            <a:r>
              <a:rPr lang="en-US" altLang="zh-CN" sz="1400" dirty="0">
                <a:solidFill>
                  <a:srgbClr val="1A2230"/>
                </a:solidFill>
                <a:latin typeface="Segoe UI"/>
                <a:ea typeface="Segoe UI"/>
              </a:rPr>
              <a:t> double</a:t>
            </a:r>
            <a:r>
              <a:rPr lang="zh-CN" sz="1400" dirty="0">
                <a:solidFill>
                  <a:srgbClr val="1A2230"/>
                </a:solidFill>
                <a:latin typeface="Segoe UI"/>
                <a:ea typeface="Segoe UI"/>
              </a:rPr>
              <a:t> PMT test</a:t>
            </a:r>
            <a:endParaRPr dirty="0"/>
          </a:p>
        </p:txBody>
      </p:sp>
      <p:sp>
        <p:nvSpPr>
          <p:cNvPr id="218" name="Прямоугольник 217"/>
          <p:cNvSpPr/>
          <p:nvPr/>
        </p:nvSpPr>
        <p:spPr>
          <a:xfrm>
            <a:off x="6731000" y="3213100"/>
            <a:ext cx="4914900" cy="571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sz="1400" dirty="0">
                <a:solidFill>
                  <a:srgbClr val="1A2230"/>
                </a:solidFill>
                <a:latin typeface="Segoe UI"/>
                <a:ea typeface="Segoe UI"/>
              </a:rPr>
              <a:t>Dynode PMT (CR364)</a:t>
            </a:r>
          </a:p>
        </p:txBody>
      </p:sp>
      <p:sp>
        <p:nvSpPr>
          <p:cNvPr id="219" name="Прямоугольник 218"/>
          <p:cNvSpPr/>
          <p:nvPr/>
        </p:nvSpPr>
        <p:spPr>
          <a:xfrm>
            <a:off x="6731000" y="3810000"/>
            <a:ext cx="4914900" cy="571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sz="1400" dirty="0">
                <a:solidFill>
                  <a:srgbClr val="1A2230"/>
                </a:solidFill>
                <a:latin typeface="Segoe UI"/>
                <a:ea typeface="Segoe UI"/>
              </a:rPr>
              <a:t>CAEN amplifier (N978, 1X-10X)</a:t>
            </a:r>
          </a:p>
        </p:txBody>
      </p:sp>
      <p:sp>
        <p:nvSpPr>
          <p:cNvPr id="220" name="Прямоугольник 219"/>
          <p:cNvSpPr/>
          <p:nvPr/>
        </p:nvSpPr>
        <p:spPr>
          <a:xfrm>
            <a:off x="609600" y="5384800"/>
            <a:ext cx="5461000" cy="1651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000">
                <a:solidFill>
                  <a:srgbClr val="8B97A8"/>
                </a:solidFill>
                <a:latin typeface="Segoe UI"/>
                <a:ea typeface="Segoe UI"/>
              </a:rPr>
              <a:t>Test bench — LED, integrating sphere, attenuator, readout electronics, 20-inch MCP-PMT</a:t>
            </a:r>
            <a:endParaRPr/>
          </a:p>
        </p:txBody>
      </p:sp>
      <p:sp>
        <p:nvSpPr>
          <p:cNvPr id="221" name="Прямоугольник 220"/>
          <p:cNvSpPr/>
          <p:nvPr/>
        </p:nvSpPr>
        <p:spPr>
          <a:xfrm>
            <a:off x="609600" y="5816600"/>
            <a:ext cx="9525000" cy="228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500" dirty="0">
                <a:solidFill>
                  <a:srgbClr val="0E3F8C"/>
                </a:solidFill>
                <a:latin typeface="Segoe UI"/>
                <a:ea typeface="Segoe UI"/>
              </a:rPr>
              <a:t>The bench provides the flux cross-calibration and the photon-counting measurements</a:t>
            </a:r>
            <a:endParaRPr dirty="0"/>
          </a:p>
        </p:txBody>
      </p:sp>
      <p:sp>
        <p:nvSpPr>
          <p:cNvPr id="222" name="Прямоугольник 221"/>
          <p:cNvSpPr/>
          <p:nvPr/>
        </p:nvSpPr>
        <p:spPr>
          <a:xfrm>
            <a:off x="381000" y="6324600"/>
            <a:ext cx="4025900" cy="1651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000">
                <a:solidFill>
                  <a:srgbClr val="8B97A8"/>
                </a:solidFill>
                <a:latin typeface="Segoe UI"/>
                <a:ea typeface="Segoe UI"/>
              </a:rPr>
              <a:t>Institute of High Energy Physics · Tianfu Cosmic Ray Research Center</a:t>
            </a:r>
            <a:endParaRPr/>
          </a:p>
        </p:txBody>
      </p:sp>
      <p:sp>
        <p:nvSpPr>
          <p:cNvPr id="223" name="Прямоугольник 222"/>
          <p:cNvSpPr/>
          <p:nvPr/>
        </p:nvSpPr>
        <p:spPr>
          <a:xfrm>
            <a:off x="11366500" y="6324600"/>
            <a:ext cx="444500" cy="1651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000">
                <a:solidFill>
                  <a:srgbClr val="1E4FA8"/>
                </a:solidFill>
                <a:latin typeface="Segoe UI"/>
                <a:ea typeface="Segoe UI"/>
              </a:rPr>
              <a:t>05 / 13</a:t>
            </a:r>
            <a:endParaRPr/>
          </a:p>
        </p:txBody>
      </p:sp>
      <p:sp>
        <p:nvSpPr>
          <p:cNvPr id="224" name="Прямоугольник 223"/>
          <p:cNvSpPr/>
          <p:nvPr/>
        </p:nvSpPr>
        <p:spPr>
          <a:xfrm>
            <a:off x="6731000" y="4368800"/>
            <a:ext cx="4914900" cy="571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sz="1400" dirty="0">
                <a:solidFill>
                  <a:srgbClr val="1A2230"/>
                </a:solidFill>
                <a:latin typeface="Segoe UI"/>
                <a:ea typeface="Segoe UI"/>
              </a:rPr>
              <a:t>TDC0408 readout (8ps/LSB, 5ns deadtime)</a:t>
            </a:r>
            <a:endParaRPr dirty="0"/>
          </a:p>
        </p:txBody>
      </p:sp>
      <p:sp>
        <p:nvSpPr>
          <p:cNvPr id="225" name="Прямоугольник 224"/>
          <p:cNvSpPr/>
          <p:nvPr/>
        </p:nvSpPr>
        <p:spPr>
          <a:xfrm>
            <a:off x="6731000" y="4927600"/>
            <a:ext cx="4914900" cy="571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sz="1400" dirty="0">
                <a:solidFill>
                  <a:srgbClr val="1A2230"/>
                </a:solidFill>
                <a:latin typeface="Segoe UI"/>
                <a:ea typeface="Segoe UI"/>
              </a:rPr>
              <a:t>HV supply (DT8033M)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Прямоугольник 18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8" name="Прямоугольник 184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9" name="TextBox 185" descr="{&quot;isTemplate&quot;:true,&quot;type&quot;:&quot;text&quot;}"/>
          <p:cNvSpPr txBox="1"/>
          <p:nvPr/>
        </p:nvSpPr>
        <p:spPr>
          <a:xfrm>
            <a:off x="381000" y="247650"/>
            <a:ext cx="4924425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0E3F8C"/>
                </a:solidFill>
                <a:latin typeface="Segoe UI"/>
                <a:ea typeface="Segoe UI"/>
              </a:rPr>
              <a:t>Step ① · Flux Cross-Calibration</a:t>
            </a:r>
            <a:endParaRPr dirty="0"/>
          </a:p>
        </p:txBody>
      </p:sp>
      <p:sp>
        <p:nvSpPr>
          <p:cNvPr id="230" name="TextBox 186" descr="{&quot;isTemplate&quot;:true,&quot;type&quot;:&quot;text&quot;}"/>
          <p:cNvSpPr txBox="1"/>
          <p:nvPr/>
        </p:nvSpPr>
        <p:spPr>
          <a:xfrm>
            <a:off x="11144250" y="352425"/>
            <a:ext cx="666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spc="150">
                <a:solidFill>
                  <a:srgbClr val="8B97A8"/>
                </a:solidFill>
                <a:latin typeface="Segoe UI"/>
                <a:ea typeface="Segoe UI"/>
              </a:rPr>
              <a:t>METHOD</a:t>
            </a:r>
            <a:endParaRPr/>
          </a:p>
        </p:txBody>
      </p:sp>
      <p:sp>
        <p:nvSpPr>
          <p:cNvPr id="231" name="Прямоугольник 187"/>
          <p:cNvSpPr/>
          <p:nvPr/>
        </p:nvSpPr>
        <p:spPr>
          <a:xfrm>
            <a:off x="381000" y="762000"/>
            <a:ext cx="11430000" cy="1905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2" name="Прямоугольник: скругленные углы 188"/>
          <p:cNvSpPr/>
          <p:nvPr/>
        </p:nvSpPr>
        <p:spPr>
          <a:xfrm>
            <a:off x="381000" y="952500"/>
            <a:ext cx="5905500" cy="4629150"/>
          </a:xfrm>
          <a:prstGeom prst="roundRect">
            <a:avLst>
              <a:gd name="adj" fmla="val 2058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33" name="Рисунок 189"/>
          <p:cNvPicPr>
            <a:picLocks noChangeAspect="1"/>
          </p:cNvPicPr>
          <p:nvPr/>
        </p:nvPicPr>
        <p:blipFill>
          <a:blip r:embed="rId2"/>
          <a:srcRect t="34" b="34"/>
          <a:stretch>
            <a:fillRect/>
          </a:stretch>
        </p:blipFill>
        <p:spPr>
          <a:xfrm>
            <a:off x="485775" y="1047750"/>
            <a:ext cx="5695950" cy="3962400"/>
          </a:xfrm>
          <a:prstGeom prst="rect">
            <a:avLst/>
          </a:prstGeom>
          <a:ln/>
        </p:spPr>
      </p:pic>
      <p:sp>
        <p:nvSpPr>
          <p:cNvPr id="234" name="TextBox 190" descr="{&quot;isTemplate&quot;:true,&quot;type&quot;:&quot;text&quot;}"/>
          <p:cNvSpPr txBox="1"/>
          <p:nvPr/>
        </p:nvSpPr>
        <p:spPr>
          <a:xfrm>
            <a:off x="1085850" y="5048250"/>
            <a:ext cx="45053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Segoe UI"/>
                <a:ea typeface="Segoe UI"/>
              </a:rPr>
              <a:t>LED → integrating sphere → attenuator → fibre splitter → PDs / powermeters</a:t>
            </a:r>
            <a:endParaRPr/>
          </a:p>
        </p:txBody>
      </p:sp>
      <p:sp>
        <p:nvSpPr>
          <p:cNvPr id="235" name="Прямоугольник: скругленные углы 191"/>
          <p:cNvSpPr/>
          <p:nvPr/>
        </p:nvSpPr>
        <p:spPr>
          <a:xfrm>
            <a:off x="6553200" y="952500"/>
            <a:ext cx="5295900" cy="1828800"/>
          </a:xfrm>
          <a:prstGeom prst="roundRect">
            <a:avLst>
              <a:gd name="adj" fmla="val 4167"/>
            </a:avLst>
          </a:prstGeom>
          <a:solidFill>
            <a:srgbClr val="F7F9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6" name="Полилиния: фигура 192"/>
          <p:cNvSpPr/>
          <p:nvPr/>
        </p:nvSpPr>
        <p:spPr>
          <a:xfrm>
            <a:off x="6553200" y="952500"/>
            <a:ext cx="5295900" cy="1828800"/>
          </a:xfrm>
          <a:custGeom>
            <a:avLst/>
            <a:gdLst/>
            <a:ahLst/>
            <a:cxnLst/>
            <a:rect l="0" t="0" r="0" b="0"/>
            <a:pathLst>
              <a:path w="556" h="192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188"/>
                </a:lnTo>
                <a:cubicBezTo>
                  <a:pt x="4" y="190"/>
                  <a:pt x="5" y="192"/>
                  <a:pt x="7" y="192"/>
                </a:cubicBezTo>
                <a:cubicBezTo>
                  <a:pt x="3" y="192"/>
                  <a:pt x="0" y="188"/>
                  <a:pt x="0" y="184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7" name="TextBox 193" descr="{&quot;isTemplate&quot;:true,&quot;type&quot;:&quot;text&quot;}"/>
          <p:cNvSpPr txBox="1"/>
          <p:nvPr/>
        </p:nvSpPr>
        <p:spPr>
          <a:xfrm>
            <a:off x="6724650" y="1085850"/>
            <a:ext cx="49149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 spc="75">
                <a:solidFill>
                  <a:srgbClr val="1E4FA8"/>
                </a:solidFill>
                <a:latin typeface="Segoe UI"/>
                <a:ea typeface="Segoe UI"/>
              </a:rPr>
              <a:t>STEP 1 — CROSS-COEFFICIENT</a:t>
            </a:r>
            <a:endParaRPr/>
          </a:p>
        </p:txBody>
      </p:sp>
      <p:sp>
        <p:nvSpPr>
          <p:cNvPr id="238" name="TextBox 194" descr="{&quot;isTemplate&quot;:true,&quot;type&quot;:&quot;text&quot;}"/>
          <p:cNvSpPr txBox="1"/>
          <p:nvPr/>
        </p:nvSpPr>
        <p:spPr>
          <a:xfrm>
            <a:off x="6724650" y="1333500"/>
            <a:ext cx="4914900" cy="9525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en-US" sz="1425">
                <a:solidFill>
                  <a:srgbClr val="1A2230"/>
                </a:solidFill>
                <a:latin typeface="Segoe UI"/>
                <a:ea typeface="Segoe UI"/>
              </a:rPr>
              <a:t>Two photodiodes are cross-calibrated at the lowest attenuator step — the PMT-exit power can only be measured directly at low attenuation</a:t>
            </a:r>
            <a:endParaRPr/>
          </a:p>
        </p:txBody>
      </p:sp>
      <p:sp>
        <p:nvSpPr>
          <p:cNvPr id="239" name="Прямоугольник: скругленные углы 195"/>
          <p:cNvSpPr/>
          <p:nvPr/>
        </p:nvSpPr>
        <p:spPr>
          <a:xfrm>
            <a:off x="6553200" y="2914650"/>
            <a:ext cx="5295900" cy="1504950"/>
          </a:xfrm>
          <a:prstGeom prst="roundRect">
            <a:avLst>
              <a:gd name="adj" fmla="val 5063"/>
            </a:avLst>
          </a:prstGeom>
          <a:solidFill>
            <a:srgbClr val="F7F9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0" name="Полилиния: фигура 196"/>
          <p:cNvSpPr/>
          <p:nvPr/>
        </p:nvSpPr>
        <p:spPr>
          <a:xfrm>
            <a:off x="6553200" y="2914650"/>
            <a:ext cx="5295900" cy="1504950"/>
          </a:xfrm>
          <a:custGeom>
            <a:avLst/>
            <a:gdLst/>
            <a:ahLst/>
            <a:cxnLst/>
            <a:rect l="0" t="0" r="0" b="0"/>
            <a:pathLst>
              <a:path w="556" h="158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154"/>
                </a:lnTo>
                <a:cubicBezTo>
                  <a:pt x="4" y="156"/>
                  <a:pt x="5" y="158"/>
                  <a:pt x="7" y="158"/>
                </a:cubicBezTo>
                <a:cubicBezTo>
                  <a:pt x="3" y="158"/>
                  <a:pt x="0" y="154"/>
                  <a:pt x="0" y="150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1" name="TextBox 197" descr="{&quot;isTemplate&quot;:true,&quot;type&quot;:&quot;text&quot;}"/>
          <p:cNvSpPr txBox="1"/>
          <p:nvPr/>
        </p:nvSpPr>
        <p:spPr>
          <a:xfrm>
            <a:off x="6724650" y="3048000"/>
            <a:ext cx="49149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 spc="75">
                <a:solidFill>
                  <a:srgbClr val="1E4FA8"/>
                </a:solidFill>
                <a:latin typeface="Segoe UI"/>
                <a:ea typeface="Segoe UI"/>
              </a:rPr>
              <a:t>STEP 2 — RELATIVE POWER</a:t>
            </a:r>
            <a:endParaRPr/>
          </a:p>
        </p:txBody>
      </p:sp>
      <p:sp>
        <p:nvSpPr>
          <p:cNvPr id="242" name="TextBox 198" descr="{&quot;isTemplate&quot;:true,&quot;type&quot;:&quot;text&quot;}"/>
          <p:cNvSpPr txBox="1"/>
          <p:nvPr/>
        </p:nvSpPr>
        <p:spPr>
          <a:xfrm>
            <a:off x="6724650" y="3295650"/>
            <a:ext cx="4914900" cy="6381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en-US" sz="1425">
                <a:solidFill>
                  <a:srgbClr val="1A2230"/>
                </a:solidFill>
                <a:latin typeface="Segoe UI"/>
                <a:ea typeface="Segoe UI"/>
              </a:rPr>
              <a:t>Relative power is then measured for every attenuator step, transferring the absolute scale downwards</a:t>
            </a:r>
            <a:endParaRPr/>
          </a:p>
        </p:txBody>
      </p:sp>
      <p:sp>
        <p:nvSpPr>
          <p:cNvPr id="243" name="Прямоугольник: скругленные углы 199"/>
          <p:cNvSpPr/>
          <p:nvPr/>
        </p:nvSpPr>
        <p:spPr>
          <a:xfrm>
            <a:off x="6515100" y="4552950"/>
            <a:ext cx="5295900" cy="1028700"/>
          </a:xfrm>
          <a:prstGeom prst="roundRect">
            <a:avLst>
              <a:gd name="adj" fmla="val 7407"/>
            </a:avLst>
          </a:prstGeom>
          <a:solidFill>
            <a:srgbClr val="E8EFF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4" name="TextBox 200" descr="{&quot;isTemplate&quot;:true,&quot;type&quot;:&quot;text&quot;}"/>
          <p:cNvSpPr txBox="1"/>
          <p:nvPr/>
        </p:nvSpPr>
        <p:spPr>
          <a:xfrm>
            <a:off x="6686550" y="4762500"/>
            <a:ext cx="49530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0E3F8C"/>
                </a:solidFill>
                <a:latin typeface="Segoe UI"/>
                <a:ea typeface="Segoe UI"/>
              </a:rPr>
              <a:t>Working point: ~ pW optical power</a:t>
            </a:r>
            <a:endParaRPr/>
          </a:p>
        </p:txBody>
      </p:sp>
      <p:sp>
        <p:nvSpPr>
          <p:cNvPr id="245" name="TextBox 201" descr="{&quot;isTemplate&quot;:true,&quot;type&quot;:&quot;text&quot;}"/>
          <p:cNvSpPr txBox="1"/>
          <p:nvPr/>
        </p:nvSpPr>
        <p:spPr>
          <a:xfrm>
            <a:off x="6686550" y="5000625"/>
            <a:ext cx="4953000" cy="3714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200">
                <a:solidFill>
                  <a:srgbClr val="4A5568"/>
                </a:solidFill>
                <a:latin typeface="Segoe UI"/>
                <a:ea typeface="Segoe UI"/>
              </a:rPr>
              <a:t>Cross-coefficients stored for each attenuator position → final photon rate at the PMT</a:t>
            </a:r>
            <a:endParaRPr/>
          </a:p>
        </p:txBody>
      </p:sp>
      <p:sp>
        <p:nvSpPr>
          <p:cNvPr id="246" name="Прямоугольник: скругленные углы 202"/>
          <p:cNvSpPr/>
          <p:nvPr/>
        </p:nvSpPr>
        <p:spPr>
          <a:xfrm>
            <a:off x="381000" y="5715000"/>
            <a:ext cx="11430000" cy="438150"/>
          </a:xfrm>
          <a:prstGeom prst="roundRect">
            <a:avLst>
              <a:gd name="adj" fmla="val 17391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7" name="TextBox 203" descr="{&quot;isTemplate&quot;:true,&quot;type&quot;:&quot;text&quot;}"/>
          <p:cNvSpPr txBox="1"/>
          <p:nvPr/>
        </p:nvSpPr>
        <p:spPr>
          <a:xfrm>
            <a:off x="609600" y="5819775"/>
            <a:ext cx="86391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0E3F8C"/>
                </a:solidFill>
                <a:latin typeface="Segoe UI"/>
                <a:ea typeface="Segoe UI"/>
              </a:rPr>
              <a:t>Every attenuator step is referred to an absolute standard → the photon rate at the PMT is known</a:t>
            </a:r>
            <a:endParaRPr/>
          </a:p>
        </p:txBody>
      </p:sp>
      <p:sp>
        <p:nvSpPr>
          <p:cNvPr id="248" name="TextBox 204" descr="{&quot;isTemplate&quot;:true,&quot;type&quot;:&quot;text&quot;}"/>
          <p:cNvSpPr txBox="1"/>
          <p:nvPr/>
        </p:nvSpPr>
        <p:spPr>
          <a:xfrm>
            <a:off x="381000" y="6324600"/>
            <a:ext cx="40195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Segoe UI"/>
                <a:ea typeface="Segoe UI"/>
              </a:rPr>
              <a:t>Institute of High Energy Physics · Tianfu Cosmic Ray Research Center</a:t>
            </a:r>
            <a:endParaRPr/>
          </a:p>
        </p:txBody>
      </p:sp>
      <p:sp>
        <p:nvSpPr>
          <p:cNvPr id="249" name="TextBox 205" descr="{&quot;isTemplate&quot;:true,&quot;type&quot;:&quot;text&quot;}"/>
          <p:cNvSpPr txBox="1"/>
          <p:nvPr/>
        </p:nvSpPr>
        <p:spPr>
          <a:xfrm>
            <a:off x="11363325" y="6324600"/>
            <a:ext cx="4476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1E4FA8"/>
                </a:solidFill>
                <a:latin typeface="Segoe UI"/>
                <a:ea typeface="Segoe UI"/>
              </a:rPr>
              <a:t>06 / 13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Прямоугольник 20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2" name="Прямоугольник 208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3" name="TextBox 209" descr="{&quot;isTemplate&quot;:true,&quot;type&quot;:&quot;text&quot;}"/>
          <p:cNvSpPr txBox="1"/>
          <p:nvPr/>
        </p:nvSpPr>
        <p:spPr>
          <a:xfrm>
            <a:off x="381000" y="247650"/>
            <a:ext cx="8267700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0E3F8C"/>
                </a:solidFill>
                <a:latin typeface="Segoe UI"/>
                <a:ea typeface="Segoe UI"/>
              </a:rPr>
              <a:t>Step ② · Single-Photoelectron Measurement with TDC</a:t>
            </a:r>
            <a:endParaRPr dirty="0"/>
          </a:p>
        </p:txBody>
      </p:sp>
      <p:sp>
        <p:nvSpPr>
          <p:cNvPr id="254" name="TextBox 210" descr="{&quot;isTemplate&quot;:true,&quot;type&quot;:&quot;text&quot;}"/>
          <p:cNvSpPr txBox="1"/>
          <p:nvPr/>
        </p:nvSpPr>
        <p:spPr>
          <a:xfrm>
            <a:off x="11144250" y="352425"/>
            <a:ext cx="666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spc="150">
                <a:solidFill>
                  <a:srgbClr val="8B97A8"/>
                </a:solidFill>
                <a:latin typeface="Segoe UI"/>
                <a:ea typeface="Segoe UI"/>
              </a:rPr>
              <a:t>METHOD</a:t>
            </a:r>
            <a:endParaRPr/>
          </a:p>
        </p:txBody>
      </p:sp>
      <p:sp>
        <p:nvSpPr>
          <p:cNvPr id="255" name="Прямоугольник 211"/>
          <p:cNvSpPr/>
          <p:nvPr/>
        </p:nvSpPr>
        <p:spPr>
          <a:xfrm>
            <a:off x="381000" y="762000"/>
            <a:ext cx="11430000" cy="1905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6" name="Прямоугольник: скругленные углы 212"/>
          <p:cNvSpPr/>
          <p:nvPr/>
        </p:nvSpPr>
        <p:spPr>
          <a:xfrm>
            <a:off x="381000" y="990600"/>
            <a:ext cx="5600700" cy="4457700"/>
          </a:xfrm>
          <a:prstGeom prst="roundRect">
            <a:avLst>
              <a:gd name="adj" fmla="val 2137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57" name="Рисунок 213"/>
          <p:cNvPicPr>
            <a:picLocks noChangeAspect="1"/>
          </p:cNvPicPr>
          <p:nvPr/>
        </p:nvPicPr>
        <p:blipFill>
          <a:blip r:embed="rId2"/>
          <a:srcRect t="858" b="858"/>
          <a:stretch>
            <a:fillRect/>
          </a:stretch>
        </p:blipFill>
        <p:spPr>
          <a:xfrm>
            <a:off x="800100" y="1104900"/>
            <a:ext cx="4762500" cy="3733800"/>
          </a:xfrm>
          <a:prstGeom prst="rect">
            <a:avLst/>
          </a:prstGeom>
          <a:ln/>
        </p:spPr>
      </p:pic>
      <p:sp>
        <p:nvSpPr>
          <p:cNvPr id="258" name="TextBox 214" descr="{&quot;isTemplate&quot;:true,&quot;type&quot;:&quot;text&quot;}"/>
          <p:cNvSpPr txBox="1"/>
          <p:nvPr/>
        </p:nvSpPr>
        <p:spPr>
          <a:xfrm>
            <a:off x="1828800" y="4895850"/>
            <a:ext cx="2705100" cy="55245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40000"/>
              </a:lnSpc>
            </a:pPr>
            <a:r>
              <a:rPr lang="en-US" sz="1275" b="1">
                <a:solidFill>
                  <a:srgbClr val="1E4FA8"/>
                </a:solidFill>
                <a:latin typeface="Segoe UI"/>
                <a:ea typeface="Segoe UI"/>
              </a:rPr>
              <a:t>TDC time histogram</a:t>
            </a:r>
            <a:r>
              <a:rPr lang="en-US" sz="1275">
                <a:solidFill>
                  <a:srgbClr val="1A2230"/>
                </a:solidFill>
                <a:latin typeface="Segoe UI"/>
                <a:ea typeface="Segoe UI"/>
              </a:rPr>
              <a:t> — signal events</a:t>
            </a:r>
            <a:endParaRPr/>
          </a:p>
          <a:p>
            <a:pPr algn="ctr">
              <a:lnSpc>
                <a:spcPct val="140000"/>
              </a:lnSpc>
            </a:pPr>
            <a:r>
              <a:rPr lang="en-US" sz="1275">
                <a:solidFill>
                  <a:srgbClr val="1A2230"/>
                </a:solidFill>
                <a:latin typeface="Segoe UI"/>
                <a:ea typeface="Segoe UI"/>
              </a:rPr>
              <a:t>selected within the Δt window</a:t>
            </a:r>
            <a:endParaRPr/>
          </a:p>
        </p:txBody>
      </p:sp>
      <p:sp>
        <p:nvSpPr>
          <p:cNvPr id="259" name="Прямоугольник: скругленные углы 215"/>
          <p:cNvSpPr/>
          <p:nvPr/>
        </p:nvSpPr>
        <p:spPr>
          <a:xfrm>
            <a:off x="6210300" y="990600"/>
            <a:ext cx="5600700" cy="4457700"/>
          </a:xfrm>
          <a:prstGeom prst="roundRect">
            <a:avLst>
              <a:gd name="adj" fmla="val 2137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60" name="Рисунок 216"/>
          <p:cNvPicPr>
            <a:picLocks noChangeAspect="1"/>
          </p:cNvPicPr>
          <p:nvPr/>
        </p:nvPicPr>
        <p:blipFill>
          <a:blip r:embed="rId3"/>
          <a:srcRect l="3966" r="3966"/>
          <a:stretch>
            <a:fillRect/>
          </a:stretch>
        </p:blipFill>
        <p:spPr>
          <a:xfrm>
            <a:off x="6629400" y="1104900"/>
            <a:ext cx="4762500" cy="3733800"/>
          </a:xfrm>
          <a:prstGeom prst="rect">
            <a:avLst/>
          </a:prstGeom>
          <a:ln/>
        </p:spPr>
      </p:pic>
      <p:sp>
        <p:nvSpPr>
          <p:cNvPr id="261" name="TextBox 217" descr="{&quot;isTemplate&quot;:true,&quot;type&quot;:&quot;text&quot;}"/>
          <p:cNvSpPr txBox="1"/>
          <p:nvPr/>
        </p:nvSpPr>
        <p:spPr>
          <a:xfrm>
            <a:off x="7343775" y="4895850"/>
            <a:ext cx="3343275" cy="55245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40000"/>
              </a:lnSpc>
            </a:pPr>
            <a:r>
              <a:rPr lang="en-US" sz="1275" b="1">
                <a:solidFill>
                  <a:srgbClr val="1E4FA8"/>
                </a:solidFill>
                <a:latin typeface="Segoe UI"/>
                <a:ea typeface="Segoe UI"/>
              </a:rPr>
              <a:t>SPE charge spectrum</a:t>
            </a:r>
            <a:r>
              <a:rPr lang="en-US" sz="1275">
                <a:solidFill>
                  <a:srgbClr val="1A2230"/>
                </a:solidFill>
                <a:latin typeface="Segoe UI"/>
                <a:ea typeface="Segoe UI"/>
              </a:rPr>
              <a:t> — single-photoelectron</a:t>
            </a:r>
            <a:endParaRPr/>
          </a:p>
          <a:p>
            <a:pPr algn="ctr">
              <a:lnSpc>
                <a:spcPct val="140000"/>
              </a:lnSpc>
            </a:pPr>
            <a:r>
              <a:rPr lang="en-US" sz="1275">
                <a:solidFill>
                  <a:srgbClr val="1A2230"/>
                </a:solidFill>
                <a:latin typeface="Segoe UI"/>
                <a:ea typeface="Segoe UI"/>
              </a:rPr>
              <a:t>peak identified, gain monitored</a:t>
            </a:r>
            <a:endParaRPr/>
          </a:p>
        </p:txBody>
      </p:sp>
      <p:sp>
        <p:nvSpPr>
          <p:cNvPr id="262" name="Прямоугольник: скругленные углы 218"/>
          <p:cNvSpPr/>
          <p:nvPr/>
        </p:nvSpPr>
        <p:spPr>
          <a:xfrm>
            <a:off x="381000" y="5676900"/>
            <a:ext cx="11430000" cy="438150"/>
          </a:xfrm>
          <a:prstGeom prst="roundRect">
            <a:avLst>
              <a:gd name="adj" fmla="val 17391"/>
            </a:avLst>
          </a:prstGeom>
          <a:solidFill>
            <a:srgbClr val="0E3F8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3" name="TextBox 219" descr="{&quot;isTemplate&quot;:true,&quot;type&quot;:&quot;text&quot;}"/>
          <p:cNvSpPr txBox="1"/>
          <p:nvPr/>
        </p:nvSpPr>
        <p:spPr>
          <a:xfrm>
            <a:off x="609600" y="5781675"/>
            <a:ext cx="89820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Segoe UI"/>
                <a:ea typeface="Segoe UI"/>
              </a:rPr>
              <a:t>Known photon rate × selected signal window → the PMT is measured as a photon-counting detector</a:t>
            </a:r>
            <a:endParaRPr/>
          </a:p>
        </p:txBody>
      </p:sp>
      <p:sp>
        <p:nvSpPr>
          <p:cNvPr id="264" name="TextBox 220" descr="{&quot;isTemplate&quot;:true,&quot;type&quot;:&quot;text&quot;}"/>
          <p:cNvSpPr txBox="1"/>
          <p:nvPr/>
        </p:nvSpPr>
        <p:spPr>
          <a:xfrm>
            <a:off x="381000" y="6324600"/>
            <a:ext cx="40195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Segoe UI"/>
                <a:ea typeface="Segoe UI"/>
              </a:rPr>
              <a:t>Institute of High Energy Physics · Tianfu Cosmic Ray Research Center</a:t>
            </a:r>
            <a:endParaRPr/>
          </a:p>
        </p:txBody>
      </p:sp>
      <p:sp>
        <p:nvSpPr>
          <p:cNvPr id="265" name="TextBox 221" descr="{&quot;isTemplate&quot;:true,&quot;type&quot;:&quot;text&quot;}"/>
          <p:cNvSpPr txBox="1"/>
          <p:nvPr/>
        </p:nvSpPr>
        <p:spPr>
          <a:xfrm>
            <a:off x="11363325" y="6324600"/>
            <a:ext cx="4476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1E4FA8"/>
                </a:solidFill>
                <a:latin typeface="Segoe UI"/>
                <a:ea typeface="Segoe UI"/>
              </a:rPr>
              <a:t>07 / 13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Прямоугольник 223"/>
          <p:cNvSpPr/>
          <p:nvPr/>
        </p:nvSpPr>
        <p:spPr>
          <a:xfrm>
            <a:off x="0" y="-52388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8" name="Прямоугольник 224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9" name="TextBox 225" descr="{&quot;isTemplate&quot;:true,&quot;type&quot;:&quot;text&quot;}"/>
          <p:cNvSpPr txBox="1"/>
          <p:nvPr/>
        </p:nvSpPr>
        <p:spPr>
          <a:xfrm>
            <a:off x="381000" y="247650"/>
            <a:ext cx="5743575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0E3F8C"/>
                </a:solidFill>
                <a:latin typeface="Segoe UI"/>
                <a:ea typeface="Segoe UI"/>
              </a:rPr>
              <a:t>Result ① · Absolute Detection Efficiency</a:t>
            </a:r>
            <a:endParaRPr/>
          </a:p>
        </p:txBody>
      </p:sp>
      <p:sp>
        <p:nvSpPr>
          <p:cNvPr id="270" name="TextBox 226" descr="{&quot;isTemplate&quot;:true,&quot;type&quot;:&quot;text&quot;}"/>
          <p:cNvSpPr txBox="1"/>
          <p:nvPr/>
        </p:nvSpPr>
        <p:spPr>
          <a:xfrm>
            <a:off x="10744200" y="352425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spc="150">
                <a:solidFill>
                  <a:srgbClr val="8B97A8"/>
                </a:solidFill>
                <a:latin typeface="Segoe UI"/>
                <a:ea typeface="Segoe UI"/>
              </a:rPr>
              <a:t>RESULTS · 1/3</a:t>
            </a:r>
            <a:endParaRPr/>
          </a:p>
        </p:txBody>
      </p:sp>
      <p:sp>
        <p:nvSpPr>
          <p:cNvPr id="271" name="Прямоугольник 227"/>
          <p:cNvSpPr/>
          <p:nvPr/>
        </p:nvSpPr>
        <p:spPr>
          <a:xfrm>
            <a:off x="381000" y="762000"/>
            <a:ext cx="11430000" cy="1905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72" name="Прямоугольник: скругленные углы 228"/>
          <p:cNvSpPr/>
          <p:nvPr/>
        </p:nvSpPr>
        <p:spPr>
          <a:xfrm>
            <a:off x="381000" y="990600"/>
            <a:ext cx="2047875" cy="238125"/>
          </a:xfrm>
          <a:prstGeom prst="roundRect">
            <a:avLst>
              <a:gd name="adj" fmla="val 24000"/>
            </a:avLst>
          </a:prstGeom>
          <a:solidFill>
            <a:srgbClr val="E8EFF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73" name="TextBox 229" descr="{&quot;isTemplate&quot;:true,&quot;type&quot;:&quot;text&quot;}"/>
          <p:cNvSpPr txBox="1"/>
          <p:nvPr/>
        </p:nvSpPr>
        <p:spPr>
          <a:xfrm>
            <a:off x="495300" y="1028700"/>
            <a:ext cx="18192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75" dirty="0">
                <a:solidFill>
                  <a:srgbClr val="1E4FA8"/>
                </a:solidFill>
                <a:latin typeface="Segoe UI"/>
                <a:ea typeface="Segoe UI"/>
              </a:rPr>
              <a:t>FIRST RESULT · MCP-PMT</a:t>
            </a:r>
            <a:endParaRPr dirty="0"/>
          </a:p>
        </p:txBody>
      </p:sp>
      <p:sp>
        <p:nvSpPr>
          <p:cNvPr id="274" name="TextBox 230" descr="{&quot;isTemplate&quot;:true,&quot;type&quot;:&quot;text&quot;}"/>
          <p:cNvSpPr txBox="1"/>
          <p:nvPr/>
        </p:nvSpPr>
        <p:spPr>
          <a:xfrm>
            <a:off x="381000" y="1414463"/>
            <a:ext cx="3485147" cy="976312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10000"/>
              </a:lnSpc>
            </a:pPr>
            <a:r>
              <a:rPr lang="en-US" sz="6000" b="1" dirty="0">
                <a:solidFill>
                  <a:srgbClr val="0E3F8C"/>
                </a:solidFill>
                <a:latin typeface="Segoe UI"/>
                <a:ea typeface="Segoe UI"/>
              </a:rPr>
              <a:t>23.17%</a:t>
            </a:r>
            <a:endParaRPr sz="6000" dirty="0"/>
          </a:p>
        </p:txBody>
      </p:sp>
      <p:sp>
        <p:nvSpPr>
          <p:cNvPr id="275" name="TextBox 231" descr="{&quot;isTemplate&quot;:true,&quot;type&quot;:&quot;text&quot;}"/>
          <p:cNvSpPr txBox="1"/>
          <p:nvPr/>
        </p:nvSpPr>
        <p:spPr>
          <a:xfrm>
            <a:off x="381000" y="2619375"/>
            <a:ext cx="4095750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100" b="1">
                <a:solidFill>
                  <a:srgbClr val="3D7BD9"/>
                </a:solidFill>
                <a:latin typeface="Segoe UI"/>
                <a:ea typeface="Segoe UI"/>
              </a:rPr>
              <a:t>at 405 nm</a:t>
            </a:r>
            <a:endParaRPr/>
          </a:p>
        </p:txBody>
      </p:sp>
      <p:sp>
        <p:nvSpPr>
          <p:cNvPr id="276" name="Прямоугольник 232"/>
          <p:cNvSpPr/>
          <p:nvPr/>
        </p:nvSpPr>
        <p:spPr>
          <a:xfrm>
            <a:off x="381000" y="3076575"/>
            <a:ext cx="857250" cy="38100"/>
          </a:xfrm>
          <a:prstGeom prst="rect">
            <a:avLst/>
          </a:prstGeom>
          <a:solidFill>
            <a:srgbClr val="3D7BD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77" name="Прямоугольник: скругленные углы 233"/>
          <p:cNvSpPr/>
          <p:nvPr/>
        </p:nvSpPr>
        <p:spPr>
          <a:xfrm>
            <a:off x="381000" y="3343275"/>
            <a:ext cx="76200" cy="76200"/>
          </a:xfrm>
          <a:prstGeom prst="roundRect">
            <a:avLst>
              <a:gd name="adj" fmla="val 25000"/>
            </a:avLst>
          </a:pr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78" name="TextBox 234" descr="{&quot;isTemplate&quot;:true,&quot;type&quot;:&quot;text&quot;}"/>
          <p:cNvSpPr txBox="1"/>
          <p:nvPr/>
        </p:nvSpPr>
        <p:spPr>
          <a:xfrm>
            <a:off x="552450" y="3267075"/>
            <a:ext cx="356235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425">
                <a:solidFill>
                  <a:srgbClr val="1A2230"/>
                </a:solidFill>
                <a:latin typeface="Segoe UI"/>
                <a:ea typeface="Segoe UI"/>
              </a:rPr>
              <a:t>Local illumination — centre of the MCP-PMT</a:t>
            </a:r>
            <a:endParaRPr/>
          </a:p>
        </p:txBody>
      </p:sp>
      <p:sp>
        <p:nvSpPr>
          <p:cNvPr id="279" name="Прямоугольник: скругленные углы 235"/>
          <p:cNvSpPr/>
          <p:nvPr/>
        </p:nvSpPr>
        <p:spPr>
          <a:xfrm>
            <a:off x="381000" y="3676650"/>
            <a:ext cx="76200" cy="76200"/>
          </a:xfrm>
          <a:prstGeom prst="roundRect">
            <a:avLst>
              <a:gd name="adj" fmla="val 25000"/>
            </a:avLst>
          </a:pr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80" name="TextBox 236" descr="{&quot;isTemplate&quot;:true,&quot;type&quot;:&quot;text&quot;}"/>
          <p:cNvSpPr txBox="1"/>
          <p:nvPr/>
        </p:nvSpPr>
        <p:spPr>
          <a:xfrm>
            <a:off x="552450" y="3600450"/>
            <a:ext cx="348615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425">
                <a:solidFill>
                  <a:srgbClr val="1A2230"/>
                </a:solidFill>
                <a:latin typeface="Segoe UI"/>
                <a:ea typeface="Segoe UI"/>
              </a:rPr>
              <a:t>Low-rate regime — single-photon counting</a:t>
            </a:r>
            <a:endParaRPr/>
          </a:p>
        </p:txBody>
      </p:sp>
      <p:sp>
        <p:nvSpPr>
          <p:cNvPr id="281" name="Прямоугольник: скругленные углы 237"/>
          <p:cNvSpPr/>
          <p:nvPr/>
        </p:nvSpPr>
        <p:spPr>
          <a:xfrm>
            <a:off x="381000" y="4010025"/>
            <a:ext cx="76200" cy="76200"/>
          </a:xfrm>
          <a:prstGeom prst="roundRect">
            <a:avLst>
              <a:gd name="adj" fmla="val 25000"/>
            </a:avLst>
          </a:pr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82" name="TextBox 238" descr="{&quot;isTemplate&quot;:true,&quot;type&quot;:&quot;text&quot;}"/>
          <p:cNvSpPr txBox="1"/>
          <p:nvPr/>
        </p:nvSpPr>
        <p:spPr>
          <a:xfrm>
            <a:off x="552450" y="3933825"/>
            <a:ext cx="315277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425" dirty="0">
                <a:solidFill>
                  <a:srgbClr val="1A2230"/>
                </a:solidFill>
                <a:latin typeface="Segoe UI"/>
                <a:ea typeface="Segoe UI"/>
              </a:rPr>
              <a:t>Rate linear in photon rate, R² = 0.9998</a:t>
            </a:r>
            <a:endParaRPr dirty="0"/>
          </a:p>
        </p:txBody>
      </p:sp>
      <p:sp>
        <p:nvSpPr>
          <p:cNvPr id="283" name="Прямоугольник: скругленные углы 239"/>
          <p:cNvSpPr/>
          <p:nvPr/>
        </p:nvSpPr>
        <p:spPr>
          <a:xfrm>
            <a:off x="4743450" y="990600"/>
            <a:ext cx="7067550" cy="4572000"/>
          </a:xfrm>
          <a:prstGeom prst="roundRect">
            <a:avLst>
              <a:gd name="adj" fmla="val 2083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84" name="Рисунок 240"/>
          <p:cNvPicPr>
            <a:picLocks noChangeAspect="1"/>
          </p:cNvPicPr>
          <p:nvPr/>
        </p:nvPicPr>
        <p:blipFill>
          <a:blip r:embed="rId2"/>
          <a:srcRect t="58" b="58"/>
          <a:stretch>
            <a:fillRect/>
          </a:stretch>
        </p:blipFill>
        <p:spPr>
          <a:xfrm>
            <a:off x="5562600" y="1085850"/>
            <a:ext cx="5429250" cy="4067175"/>
          </a:xfrm>
          <a:prstGeom prst="rect">
            <a:avLst/>
          </a:prstGeom>
          <a:ln/>
        </p:spPr>
      </p:pic>
      <p:sp>
        <p:nvSpPr>
          <p:cNvPr id="285" name="TextBox 241" descr="{&quot;isTemplate&quot;:true,&quot;type&quot;:&quot;text&quot;}"/>
          <p:cNvSpPr txBox="1"/>
          <p:nvPr/>
        </p:nvSpPr>
        <p:spPr>
          <a:xfrm>
            <a:off x="6019800" y="5172075"/>
            <a:ext cx="45148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Segoe UI"/>
                <a:ea typeface="Segoe UI"/>
              </a:rPr>
              <a:t>Count rate vs photon rate (405 nm) — the slope gives the absolute efficiency</a:t>
            </a:r>
            <a:endParaRPr/>
          </a:p>
        </p:txBody>
      </p:sp>
      <p:sp>
        <p:nvSpPr>
          <p:cNvPr id="286" name="Прямоугольник: скругленные углы 242"/>
          <p:cNvSpPr/>
          <p:nvPr/>
        </p:nvSpPr>
        <p:spPr>
          <a:xfrm>
            <a:off x="381000" y="5715000"/>
            <a:ext cx="11430000" cy="438150"/>
          </a:xfrm>
          <a:prstGeom prst="roundRect">
            <a:avLst>
              <a:gd name="adj" fmla="val 17391"/>
            </a:avLst>
          </a:prstGeom>
          <a:solidFill>
            <a:srgbClr val="0E3F8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87" name="TextBox 243" descr="{&quot;isTemplate&quot;:true,&quot;type&quot;:&quot;text&quot;}"/>
          <p:cNvSpPr txBox="1"/>
          <p:nvPr/>
        </p:nvSpPr>
        <p:spPr>
          <a:xfrm>
            <a:off x="609600" y="5819775"/>
            <a:ext cx="58674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Segoe UI"/>
                <a:ea typeface="Segoe UI"/>
              </a:rPr>
              <a:t>Absolute detection efficiency of the MCP-PMT: 23.17% at 405 nm</a:t>
            </a:r>
            <a:endParaRPr/>
          </a:p>
        </p:txBody>
      </p:sp>
      <p:sp>
        <p:nvSpPr>
          <p:cNvPr id="288" name="TextBox 244" descr="{&quot;isTemplate&quot;:true,&quot;type&quot;:&quot;text&quot;}"/>
          <p:cNvSpPr txBox="1"/>
          <p:nvPr/>
        </p:nvSpPr>
        <p:spPr>
          <a:xfrm>
            <a:off x="381000" y="6324600"/>
            <a:ext cx="40195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Segoe UI"/>
                <a:ea typeface="Segoe UI"/>
              </a:rPr>
              <a:t>Institute of High Energy Physics · Tianfu Cosmic Ray Research Center</a:t>
            </a:r>
            <a:endParaRPr/>
          </a:p>
        </p:txBody>
      </p:sp>
      <p:sp>
        <p:nvSpPr>
          <p:cNvPr id="289" name="TextBox 245" descr="{&quot;isTemplate&quot;:true,&quot;type&quot;:&quot;text&quot;}"/>
          <p:cNvSpPr txBox="1"/>
          <p:nvPr/>
        </p:nvSpPr>
        <p:spPr>
          <a:xfrm>
            <a:off x="11363325" y="6324600"/>
            <a:ext cx="4476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1E4FA8"/>
                </a:solidFill>
                <a:latin typeface="Segoe UI"/>
                <a:ea typeface="Segoe UI"/>
              </a:rPr>
              <a:t>08 / 13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Прямоугольник 24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92" name="Прямоугольник 248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93" name="TextBox 249" descr="{&quot;isTemplate&quot;:true,&quot;type&quot;:&quot;text&quot;}"/>
          <p:cNvSpPr txBox="1"/>
          <p:nvPr/>
        </p:nvSpPr>
        <p:spPr>
          <a:xfrm>
            <a:off x="381000" y="247650"/>
            <a:ext cx="7429500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0E3F8C"/>
                </a:solidFill>
                <a:latin typeface="Segoe UI"/>
                <a:ea typeface="Segoe UI"/>
              </a:rPr>
              <a:t>Result ② · Count-Rate Nonlinearity: MCP vs Dynode</a:t>
            </a:r>
            <a:endParaRPr/>
          </a:p>
        </p:txBody>
      </p:sp>
      <p:sp>
        <p:nvSpPr>
          <p:cNvPr id="294" name="TextBox 250" descr="{&quot;isTemplate&quot;:true,&quot;type&quot;:&quot;text&quot;}"/>
          <p:cNvSpPr txBox="1"/>
          <p:nvPr/>
        </p:nvSpPr>
        <p:spPr>
          <a:xfrm>
            <a:off x="10744200" y="352425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spc="150">
                <a:solidFill>
                  <a:srgbClr val="8B97A8"/>
                </a:solidFill>
                <a:latin typeface="Segoe UI"/>
                <a:ea typeface="Segoe UI"/>
              </a:rPr>
              <a:t>RESULTS · 2/3</a:t>
            </a:r>
            <a:endParaRPr/>
          </a:p>
        </p:txBody>
      </p:sp>
      <p:sp>
        <p:nvSpPr>
          <p:cNvPr id="295" name="Прямоугольник 251"/>
          <p:cNvSpPr/>
          <p:nvPr/>
        </p:nvSpPr>
        <p:spPr>
          <a:xfrm>
            <a:off x="381000" y="762000"/>
            <a:ext cx="11430000" cy="1905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96" name="Прямоугольник: скругленные углы 252"/>
          <p:cNvSpPr/>
          <p:nvPr/>
        </p:nvSpPr>
        <p:spPr>
          <a:xfrm>
            <a:off x="381000" y="952500"/>
            <a:ext cx="11430000" cy="4257675"/>
          </a:xfrm>
          <a:prstGeom prst="roundRect">
            <a:avLst>
              <a:gd name="adj" fmla="val 2237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7" name="TextBox 254" descr="{&quot;isTemplate&quot;:true,&quot;type&quot;:&quot;text&quot;}"/>
          <p:cNvSpPr txBox="1"/>
          <p:nvPr/>
        </p:nvSpPr>
        <p:spPr>
          <a:xfrm>
            <a:off x="2676525" y="4953000"/>
            <a:ext cx="68484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dirty="0">
                <a:solidFill>
                  <a:srgbClr val="8B97A8"/>
                </a:solidFill>
                <a:latin typeface="Segoe UI"/>
                <a:ea typeface="Segoe UI"/>
              </a:rPr>
              <a:t>Count rate vs optical power — almost identical light input for both tubes (left: 20-inch MCP-PMT; right: 1-inch dynode PMT)</a:t>
            </a:r>
            <a:endParaRPr dirty="0"/>
          </a:p>
        </p:txBody>
      </p:sp>
      <p:sp>
        <p:nvSpPr>
          <p:cNvPr id="298" name="Прямоугольник: скругленные углы 255"/>
          <p:cNvSpPr/>
          <p:nvPr/>
        </p:nvSpPr>
        <p:spPr>
          <a:xfrm>
            <a:off x="419100" y="5391150"/>
            <a:ext cx="5619750" cy="742950"/>
          </a:xfrm>
          <a:prstGeom prst="roundRect">
            <a:avLst>
              <a:gd name="adj" fmla="val 10256"/>
            </a:avLst>
          </a:prstGeom>
          <a:solidFill>
            <a:srgbClr val="F7F9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99" name="Полилиния: фигура 256"/>
          <p:cNvSpPr/>
          <p:nvPr/>
        </p:nvSpPr>
        <p:spPr>
          <a:xfrm>
            <a:off x="419100" y="5391150"/>
            <a:ext cx="5619750" cy="742950"/>
          </a:xfrm>
          <a:custGeom>
            <a:avLst/>
            <a:gdLst/>
            <a:ahLst/>
            <a:cxnLst/>
            <a:rect l="0" t="0" r="0" b="0"/>
            <a:pathLst>
              <a:path w="590" h="78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74"/>
                </a:lnTo>
                <a:cubicBezTo>
                  <a:pt x="4" y="76"/>
                  <a:pt x="5" y="78"/>
                  <a:pt x="7" y="78"/>
                </a:cubicBezTo>
                <a:cubicBezTo>
                  <a:pt x="3" y="78"/>
                  <a:pt x="0" y="74"/>
                  <a:pt x="0" y="70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D953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00" name="TextBox 257" descr="{&quot;isTemplate&quot;:true,&quot;type&quot;:&quot;text&quot;}"/>
          <p:cNvSpPr txBox="1"/>
          <p:nvPr/>
        </p:nvSpPr>
        <p:spPr>
          <a:xfrm>
            <a:off x="590550" y="5467350"/>
            <a:ext cx="5238750" cy="5905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35000"/>
              </a:lnSpc>
            </a:pPr>
            <a:r>
              <a:rPr lang="en-US" sz="1425" b="1" dirty="0">
                <a:solidFill>
                  <a:srgbClr val="D9534F"/>
                </a:solidFill>
                <a:latin typeface="Segoe UI"/>
                <a:ea typeface="Segoe UI"/>
              </a:rPr>
              <a:t>MCP-PMT:</a:t>
            </a:r>
            <a:r>
              <a:rPr lang="en-US" sz="1425" dirty="0">
                <a:solidFill>
                  <a:srgbClr val="1A2230"/>
                </a:solidFill>
                <a:latin typeface="Segoe UI"/>
                <a:ea typeface="Segoe UI"/>
              </a:rPr>
              <a:t> count rate falls below the light level — nonlinear already at moderate rates</a:t>
            </a:r>
            <a:endParaRPr dirty="0"/>
          </a:p>
        </p:txBody>
      </p:sp>
      <p:sp>
        <p:nvSpPr>
          <p:cNvPr id="301" name="Прямоугольник: скругленные углы 258"/>
          <p:cNvSpPr/>
          <p:nvPr/>
        </p:nvSpPr>
        <p:spPr>
          <a:xfrm>
            <a:off x="6229350" y="5391150"/>
            <a:ext cx="5619750" cy="742950"/>
          </a:xfrm>
          <a:prstGeom prst="roundRect">
            <a:avLst>
              <a:gd name="adj" fmla="val 10256"/>
            </a:avLst>
          </a:prstGeom>
          <a:solidFill>
            <a:srgbClr val="F7F9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02" name="Полилиния: фигура 259"/>
          <p:cNvSpPr/>
          <p:nvPr/>
        </p:nvSpPr>
        <p:spPr>
          <a:xfrm>
            <a:off x="6229350" y="5391150"/>
            <a:ext cx="5619750" cy="742950"/>
          </a:xfrm>
          <a:custGeom>
            <a:avLst/>
            <a:gdLst/>
            <a:ahLst/>
            <a:cxnLst/>
            <a:rect l="0" t="0" r="0" b="0"/>
            <a:pathLst>
              <a:path w="590" h="78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74"/>
                </a:lnTo>
                <a:cubicBezTo>
                  <a:pt x="4" y="76"/>
                  <a:pt x="5" y="78"/>
                  <a:pt x="7" y="78"/>
                </a:cubicBezTo>
                <a:cubicBezTo>
                  <a:pt x="3" y="78"/>
                  <a:pt x="0" y="74"/>
                  <a:pt x="0" y="70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03" name="TextBox 260" descr="{&quot;isTemplate&quot;:true,&quot;type&quot;:&quot;text&quot;}"/>
          <p:cNvSpPr txBox="1"/>
          <p:nvPr/>
        </p:nvSpPr>
        <p:spPr>
          <a:xfrm>
            <a:off x="6400800" y="5619750"/>
            <a:ext cx="5238750" cy="2952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en-US" sz="1425" b="1" dirty="0">
                <a:solidFill>
                  <a:srgbClr val="1E4FA8"/>
                </a:solidFill>
                <a:latin typeface="Segoe UI"/>
                <a:ea typeface="Segoe UI"/>
              </a:rPr>
              <a:t>Dynode PMT:</a:t>
            </a:r>
            <a:r>
              <a:rPr lang="en-US" sz="1425" dirty="0">
                <a:solidFill>
                  <a:srgbClr val="1A2230"/>
                </a:solidFill>
                <a:latin typeface="Segoe UI"/>
                <a:ea typeface="Segoe UI"/>
              </a:rPr>
              <a:t> rate follows the light — linear behavior</a:t>
            </a:r>
            <a:endParaRPr dirty="0"/>
          </a:p>
        </p:txBody>
      </p:sp>
      <p:sp>
        <p:nvSpPr>
          <p:cNvPr id="304" name="TextBox 261" descr="{&quot;isTemplate&quot;:true,&quot;type&quot;:&quot;text&quot;}"/>
          <p:cNvSpPr txBox="1"/>
          <p:nvPr/>
        </p:nvSpPr>
        <p:spPr>
          <a:xfrm>
            <a:off x="381000" y="6324600"/>
            <a:ext cx="40195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Segoe UI"/>
                <a:ea typeface="Segoe UI"/>
              </a:rPr>
              <a:t>Institute of High Energy Physics · Tianfu Cosmic Ray Research Center</a:t>
            </a:r>
            <a:endParaRPr/>
          </a:p>
        </p:txBody>
      </p:sp>
      <p:sp>
        <p:nvSpPr>
          <p:cNvPr id="305" name="TextBox 262" descr="{&quot;isTemplate&quot;:true,&quot;type&quot;:&quot;text&quot;}"/>
          <p:cNvSpPr txBox="1"/>
          <p:nvPr/>
        </p:nvSpPr>
        <p:spPr>
          <a:xfrm>
            <a:off x="11363325" y="6324600"/>
            <a:ext cx="4476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dirty="0">
                <a:solidFill>
                  <a:srgbClr val="1E4FA8"/>
                </a:solidFill>
                <a:latin typeface="Segoe UI"/>
                <a:ea typeface="Segoe UI"/>
              </a:rPr>
              <a:t>09 / 13</a:t>
            </a:r>
            <a:endParaRPr dirty="0"/>
          </a:p>
        </p:txBody>
      </p:sp>
      <p:pic>
        <p:nvPicPr>
          <p:cNvPr id="306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506" y="1129308"/>
            <a:ext cx="8891110" cy="370462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26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Прямоугольник 265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Box 266" descr="{&quot;isTemplate&quot;:true,&quot;type&quot;:&quot;text&quot;}"/>
          <p:cNvSpPr txBox="1"/>
          <p:nvPr/>
        </p:nvSpPr>
        <p:spPr>
          <a:xfrm>
            <a:off x="381000" y="247650"/>
            <a:ext cx="6572250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0E3F8C"/>
                </a:solidFill>
                <a:latin typeface="Segoe UI"/>
                <a:ea typeface="Segoe UI"/>
              </a:rPr>
              <a:t>Result ② · Charge Spectra: Gain vs Count Rate</a:t>
            </a:r>
            <a:endParaRPr/>
          </a:p>
        </p:txBody>
      </p:sp>
      <p:sp>
        <p:nvSpPr>
          <p:cNvPr id="18" name="TextBox 267" descr="{&quot;isTemplate&quot;:true,&quot;type&quot;:&quot;text&quot;}"/>
          <p:cNvSpPr txBox="1"/>
          <p:nvPr/>
        </p:nvSpPr>
        <p:spPr>
          <a:xfrm>
            <a:off x="10744200" y="352425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spc="150">
                <a:solidFill>
                  <a:srgbClr val="8B97A8"/>
                </a:solidFill>
                <a:latin typeface="Segoe UI"/>
                <a:ea typeface="Segoe UI"/>
              </a:rPr>
              <a:t>RESULTS · 2/3</a:t>
            </a:r>
            <a:endParaRPr/>
          </a:p>
        </p:txBody>
      </p:sp>
      <p:sp>
        <p:nvSpPr>
          <p:cNvPr id="19" name="Прямоугольник 268"/>
          <p:cNvSpPr/>
          <p:nvPr/>
        </p:nvSpPr>
        <p:spPr>
          <a:xfrm>
            <a:off x="381000" y="762000"/>
            <a:ext cx="11430000" cy="1905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" name="TextBox 269" descr="{&quot;isTemplate&quot;:true,&quot;type&quot;:&quot;text&quot;}"/>
          <p:cNvSpPr txBox="1"/>
          <p:nvPr/>
        </p:nvSpPr>
        <p:spPr>
          <a:xfrm>
            <a:off x="1095875" y="2990850"/>
            <a:ext cx="47053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1275" b="1" dirty="0">
                <a:solidFill>
                  <a:srgbClr val="4A5568"/>
                </a:solidFill>
                <a:latin typeface="Segoe UI"/>
                <a:ea typeface="Segoe UI"/>
              </a:rPr>
              <a:t>Low rate (74 kHz)</a:t>
            </a:r>
            <a:endParaRPr dirty="0"/>
          </a:p>
        </p:txBody>
      </p:sp>
      <p:sp>
        <p:nvSpPr>
          <p:cNvPr id="21" name="TextBox 270" descr="{&quot;isTemplate&quot;:true,&quot;type&quot;:&quot;text&quot;}"/>
          <p:cNvSpPr txBox="1"/>
          <p:nvPr/>
        </p:nvSpPr>
        <p:spPr>
          <a:xfrm>
            <a:off x="6472989" y="2146383"/>
            <a:ext cx="47053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1275" b="1" dirty="0">
                <a:solidFill>
                  <a:srgbClr val="4A5568"/>
                </a:solidFill>
                <a:latin typeface="Segoe UI"/>
                <a:ea typeface="Segoe UI"/>
              </a:rPr>
              <a:t>High rate (643 kHz)</a:t>
            </a:r>
            <a:endParaRPr dirty="0"/>
          </a:p>
        </p:txBody>
      </p:sp>
      <p:sp>
        <p:nvSpPr>
          <p:cNvPr id="22" name="Прямоугольник: скругленные углы 271"/>
          <p:cNvSpPr/>
          <p:nvPr/>
        </p:nvSpPr>
        <p:spPr>
          <a:xfrm>
            <a:off x="1192129" y="1200150"/>
            <a:ext cx="10029323" cy="885825"/>
          </a:xfrm>
          <a:prstGeom prst="roundRect">
            <a:avLst>
              <a:gd name="adj" fmla="val 4545"/>
            </a:avLst>
          </a:prstGeom>
          <a:solidFill>
            <a:srgbClr val="F0F5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" name="TextBox 272" descr="{&quot;isTemplate&quot;:true,&quot;type&quot;:&quot;text&quot;}"/>
          <p:cNvSpPr txBox="1"/>
          <p:nvPr/>
        </p:nvSpPr>
        <p:spPr>
          <a:xfrm>
            <a:off x="5558589" y="1406191"/>
            <a:ext cx="914400" cy="45720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1500" b="1" dirty="0">
                <a:solidFill>
                  <a:srgbClr val="0E3F8C"/>
                </a:solidFill>
                <a:latin typeface="Segoe UI"/>
                <a:ea typeface="Segoe UI"/>
              </a:rPr>
              <a:t>20-inch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US" sz="1500" b="1" dirty="0">
                <a:solidFill>
                  <a:srgbClr val="0E3F8C"/>
                </a:solidFill>
                <a:latin typeface="Segoe UI"/>
                <a:ea typeface="Segoe UI"/>
              </a:rPr>
              <a:t>MCP-PMT</a:t>
            </a:r>
            <a:endParaRPr dirty="0"/>
          </a:p>
        </p:txBody>
      </p:sp>
      <p:sp>
        <p:nvSpPr>
          <p:cNvPr id="24" name="Прямоугольник: скругленные углы 273"/>
          <p:cNvSpPr/>
          <p:nvPr/>
        </p:nvSpPr>
        <p:spPr>
          <a:xfrm>
            <a:off x="1192128" y="2433637"/>
            <a:ext cx="4903871" cy="3018172"/>
          </a:xfrm>
          <a:prstGeom prst="roundRect">
            <a:avLst>
              <a:gd name="adj" fmla="val 4348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Box 275" descr="{&quot;isTemplate&quot;:true,&quot;type&quot;:&quot;text&quot;}"/>
          <p:cNvSpPr txBox="1"/>
          <p:nvPr/>
        </p:nvSpPr>
        <p:spPr>
          <a:xfrm>
            <a:off x="2995612" y="5253038"/>
            <a:ext cx="13430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dirty="0">
                <a:solidFill>
                  <a:srgbClr val="4A5568"/>
                </a:solidFill>
                <a:latin typeface="Segoe UI"/>
                <a:ea typeface="Segoe UI"/>
              </a:rPr>
              <a:t>fit mean 46.83 ± 0.03</a:t>
            </a:r>
            <a:endParaRPr dirty="0"/>
          </a:p>
        </p:txBody>
      </p:sp>
      <p:sp>
        <p:nvSpPr>
          <p:cNvPr id="26" name="Прямоугольник: скругленные углы 276"/>
          <p:cNvSpPr/>
          <p:nvPr/>
        </p:nvSpPr>
        <p:spPr>
          <a:xfrm>
            <a:off x="6472989" y="2406316"/>
            <a:ext cx="4930442" cy="3045493"/>
          </a:xfrm>
          <a:prstGeom prst="roundRect">
            <a:avLst>
              <a:gd name="adj" fmla="val 4348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Box 278" descr="{&quot;isTemplate&quot;:true,&quot;type&quot;:&quot;text&quot;}"/>
          <p:cNvSpPr txBox="1"/>
          <p:nvPr/>
        </p:nvSpPr>
        <p:spPr>
          <a:xfrm>
            <a:off x="8122820" y="5248275"/>
            <a:ext cx="19907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dirty="0">
                <a:solidFill>
                  <a:srgbClr val="1A2230"/>
                </a:solidFill>
                <a:latin typeface="Segoe UI"/>
                <a:ea typeface="Segoe UI"/>
              </a:rPr>
              <a:t>fit mean 44.61 ± 0.02 — </a:t>
            </a:r>
            <a:r>
              <a:rPr lang="en-US" sz="1125" b="1" dirty="0">
                <a:solidFill>
                  <a:srgbClr val="D9534F"/>
                </a:solidFill>
                <a:latin typeface="Segoe UI"/>
                <a:ea typeface="Segoe UI"/>
              </a:rPr>
              <a:t>−4.7%</a:t>
            </a:r>
            <a:endParaRPr dirty="0"/>
          </a:p>
        </p:txBody>
      </p:sp>
      <p:sp>
        <p:nvSpPr>
          <p:cNvPr id="28" name="Прямоугольник: скругленные углы 287"/>
          <p:cNvSpPr/>
          <p:nvPr/>
        </p:nvSpPr>
        <p:spPr>
          <a:xfrm>
            <a:off x="1192128" y="5772150"/>
            <a:ext cx="10618871" cy="381000"/>
          </a:xfrm>
          <a:prstGeom prst="roundRect">
            <a:avLst>
              <a:gd name="adj" fmla="val 20000"/>
            </a:avLst>
          </a:prstGeom>
          <a:solidFill>
            <a:srgbClr val="0E3F8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9" name="TextBox 288" descr="{&quot;isTemplate&quot;:true,&quot;type&quot;:&quot;text&quot;}"/>
          <p:cNvSpPr txBox="1"/>
          <p:nvPr/>
        </p:nvSpPr>
        <p:spPr>
          <a:xfrm>
            <a:off x="4660232" y="5857874"/>
            <a:ext cx="5140993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 b="1" dirty="0">
                <a:solidFill>
                  <a:srgbClr val="FFFFFF"/>
                </a:solidFill>
                <a:latin typeface="Segoe UI"/>
                <a:ea typeface="Segoe UI"/>
              </a:rPr>
              <a:t>Charge peak shifts 4.7% for the MCP-PMT</a:t>
            </a:r>
            <a:endParaRPr dirty="0"/>
          </a:p>
        </p:txBody>
      </p:sp>
      <p:sp>
        <p:nvSpPr>
          <p:cNvPr id="30" name="TextBox 289" descr="{&quot;isTemplate&quot;:true,&quot;type&quot;:&quot;text&quot;}"/>
          <p:cNvSpPr txBox="1"/>
          <p:nvPr/>
        </p:nvSpPr>
        <p:spPr>
          <a:xfrm>
            <a:off x="381000" y="6324600"/>
            <a:ext cx="40195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Segoe UI"/>
                <a:ea typeface="Segoe UI"/>
              </a:rPr>
              <a:t>Institute of High Energy Physics · Tianfu Cosmic Ray Research Center</a:t>
            </a:r>
            <a:endParaRPr/>
          </a:p>
        </p:txBody>
      </p:sp>
      <p:sp>
        <p:nvSpPr>
          <p:cNvPr id="31" name="TextBox 290" descr="{&quot;isTemplate&quot;:true,&quot;type&quot;:&quot;text&quot;}"/>
          <p:cNvSpPr txBox="1"/>
          <p:nvPr/>
        </p:nvSpPr>
        <p:spPr>
          <a:xfrm>
            <a:off x="11363325" y="6324600"/>
            <a:ext cx="4476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1E4FA8"/>
                </a:solidFill>
                <a:latin typeface="Segoe UI"/>
                <a:ea typeface="Segoe UI"/>
              </a:rPr>
              <a:t>10 / 13</a:t>
            </a:r>
            <a:endParaRPr/>
          </a:p>
        </p:txBody>
      </p:sp>
      <p:sp>
        <p:nvSpPr>
          <p:cNvPr id="32" name="TextBox 1" descr="{&quot;isTemplate&quot;:true,&quot;type&quot;:&quot;text&quot;}"/>
          <p:cNvSpPr txBox="1"/>
          <p:nvPr/>
        </p:nvSpPr>
        <p:spPr>
          <a:xfrm>
            <a:off x="1455307" y="2171700"/>
            <a:ext cx="47053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1275" b="1" dirty="0">
                <a:solidFill>
                  <a:srgbClr val="4A5568"/>
                </a:solidFill>
                <a:latin typeface="Segoe UI"/>
                <a:ea typeface="Segoe UI"/>
              </a:rPr>
              <a:t>Low rate (78 kHz)</a:t>
            </a:r>
            <a:endParaRPr dirty="0"/>
          </a:p>
        </p:txBody>
      </p:sp>
      <p:pic>
        <p:nvPicPr>
          <p:cNvPr id="33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010" y="2543175"/>
            <a:ext cx="3659944" cy="2641764"/>
          </a:xfrm>
          <a:prstGeom prst="rect">
            <a:avLst/>
          </a:prstGeom>
        </p:spPr>
      </p:pic>
      <p:pic>
        <p:nvPicPr>
          <p:cNvPr id="34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8127" y="2542876"/>
            <a:ext cx="3657600" cy="264007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7" name="Прямоугольник 15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8" name="TextBox 16" descr="{&quot;isTemplate&quot;:true,&quot;type&quot;:&quot;text&quot;}"/>
          <p:cNvSpPr txBox="1"/>
          <p:nvPr/>
        </p:nvSpPr>
        <p:spPr>
          <a:xfrm>
            <a:off x="381000" y="247650"/>
            <a:ext cx="6143625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0E3F8C"/>
                </a:solidFill>
                <a:latin typeface="Segoe UI"/>
                <a:ea typeface="Segoe UI"/>
              </a:rPr>
              <a:t>Result ③ · Dead-Time Effect on Count Rate</a:t>
            </a:r>
            <a:endParaRPr/>
          </a:p>
        </p:txBody>
      </p:sp>
      <p:sp>
        <p:nvSpPr>
          <p:cNvPr id="39" name="TextBox 17" descr="{&quot;isTemplate&quot;:true,&quot;type&quot;:&quot;text&quot;}"/>
          <p:cNvSpPr txBox="1"/>
          <p:nvPr/>
        </p:nvSpPr>
        <p:spPr>
          <a:xfrm>
            <a:off x="10744200" y="352425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spc="150">
                <a:solidFill>
                  <a:srgbClr val="8B97A8"/>
                </a:solidFill>
                <a:latin typeface="Segoe UI"/>
                <a:ea typeface="Segoe UI"/>
              </a:rPr>
              <a:t>RESULTS · 3/3</a:t>
            </a:r>
            <a:endParaRPr/>
          </a:p>
        </p:txBody>
      </p:sp>
      <p:sp>
        <p:nvSpPr>
          <p:cNvPr id="40" name="Прямоугольник 18"/>
          <p:cNvSpPr/>
          <p:nvPr/>
        </p:nvSpPr>
        <p:spPr>
          <a:xfrm>
            <a:off x="381000" y="762000"/>
            <a:ext cx="11430000" cy="1905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1" name="Прямоугольник: скругленные углы 19"/>
          <p:cNvSpPr/>
          <p:nvPr/>
        </p:nvSpPr>
        <p:spPr>
          <a:xfrm>
            <a:off x="381000" y="952500"/>
            <a:ext cx="6096000" cy="4629150"/>
          </a:xfrm>
          <a:prstGeom prst="roundRect">
            <a:avLst>
              <a:gd name="adj" fmla="val 2058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2" name="Рисунок 20"/>
          <p:cNvPicPr>
            <a:picLocks noChangeAspect="1"/>
          </p:cNvPicPr>
          <p:nvPr/>
        </p:nvPicPr>
        <p:blipFill>
          <a:blip r:embed="rId2"/>
          <a:srcRect t="9" b="9"/>
          <a:stretch>
            <a:fillRect/>
          </a:stretch>
        </p:blipFill>
        <p:spPr>
          <a:xfrm>
            <a:off x="495300" y="1047750"/>
            <a:ext cx="5867400" cy="3495675"/>
          </a:xfrm>
          <a:prstGeom prst="rect">
            <a:avLst/>
          </a:prstGeom>
          <a:ln/>
        </p:spPr>
      </p:pic>
      <p:sp>
        <p:nvSpPr>
          <p:cNvPr id="43" name="TextBox 21" descr="{&quot;isTemplate&quot;:true,&quot;type&quot;:&quot;text&quot;}"/>
          <p:cNvSpPr txBox="1"/>
          <p:nvPr/>
        </p:nvSpPr>
        <p:spPr>
          <a:xfrm>
            <a:off x="1228725" y="4581525"/>
            <a:ext cx="44005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Segoe UI"/>
                <a:ea typeface="Segoe UI"/>
              </a:rPr>
              <a:t>Data rate vs photon rate — TDC stays linear; the 3-channel board saturates</a:t>
            </a:r>
            <a:endParaRPr/>
          </a:p>
        </p:txBody>
      </p:sp>
      <p:sp>
        <p:nvSpPr>
          <p:cNvPr id="44" name="Прямоугольник: скругленные углы 22"/>
          <p:cNvSpPr/>
          <p:nvPr/>
        </p:nvSpPr>
        <p:spPr>
          <a:xfrm>
            <a:off x="6743700" y="952500"/>
            <a:ext cx="5105400" cy="952500"/>
          </a:xfrm>
          <a:prstGeom prst="roundRect">
            <a:avLst>
              <a:gd name="adj" fmla="val 8000"/>
            </a:avLst>
          </a:prstGeom>
          <a:solidFill>
            <a:srgbClr val="F7F9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5" name="Полилиния: фигура 23"/>
          <p:cNvSpPr/>
          <p:nvPr/>
        </p:nvSpPr>
        <p:spPr>
          <a:xfrm>
            <a:off x="6743700" y="952500"/>
            <a:ext cx="5105400" cy="952500"/>
          </a:xfrm>
          <a:custGeom>
            <a:avLst/>
            <a:gdLst/>
            <a:ahLst/>
            <a:cxnLst/>
            <a:rect l="0" t="0" r="0" b="0"/>
            <a:pathLst>
              <a:path w="536" h="100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96"/>
                </a:lnTo>
                <a:cubicBezTo>
                  <a:pt x="4" y="98"/>
                  <a:pt x="5" y="100"/>
                  <a:pt x="7" y="100"/>
                </a:cubicBezTo>
                <a:cubicBezTo>
                  <a:pt x="3" y="100"/>
                  <a:pt x="0" y="96"/>
                  <a:pt x="0" y="92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D953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6" name="TextBox 24" descr="{&quot;isTemplate&quot;:true,&quot;type&quot;:&quot;text&quot;}"/>
          <p:cNvSpPr txBox="1"/>
          <p:nvPr/>
        </p:nvSpPr>
        <p:spPr>
          <a:xfrm>
            <a:off x="6915150" y="1200150"/>
            <a:ext cx="1162050" cy="4572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3000" b="1">
                <a:solidFill>
                  <a:srgbClr val="D9534F"/>
                </a:solidFill>
                <a:latin typeface="Segoe UI"/>
                <a:ea typeface="Segoe UI"/>
              </a:rPr>
              <a:t>640 ns</a:t>
            </a:r>
            <a:endParaRPr/>
          </a:p>
        </p:txBody>
      </p:sp>
      <p:sp>
        <p:nvSpPr>
          <p:cNvPr id="47" name="TextBox 25" descr="{&quot;isTemplate&quot;:true,&quot;type&quot;:&quot;text&quot;}"/>
          <p:cNvSpPr txBox="1"/>
          <p:nvPr/>
        </p:nvSpPr>
        <p:spPr>
          <a:xfrm>
            <a:off x="8229600" y="1181100"/>
            <a:ext cx="3409950" cy="4953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35000"/>
              </a:lnSpc>
            </a:pPr>
            <a:r>
              <a:rPr lang="en-US" sz="1200" dirty="0">
                <a:solidFill>
                  <a:srgbClr val="1A2230"/>
                </a:solidFill>
                <a:latin typeface="Segoe UI"/>
                <a:ea typeface="Segoe UI"/>
              </a:rPr>
              <a:t>dead time of the 3-channel readout board (WCDA) — events are lost at high count rates</a:t>
            </a:r>
            <a:endParaRPr dirty="0"/>
          </a:p>
        </p:txBody>
      </p:sp>
      <p:sp>
        <p:nvSpPr>
          <p:cNvPr id="48" name="Прямоугольник: скругленные углы 26"/>
          <p:cNvSpPr/>
          <p:nvPr/>
        </p:nvSpPr>
        <p:spPr>
          <a:xfrm>
            <a:off x="6743700" y="2038350"/>
            <a:ext cx="5105400" cy="952500"/>
          </a:xfrm>
          <a:prstGeom prst="roundRect">
            <a:avLst>
              <a:gd name="adj" fmla="val 8000"/>
            </a:avLst>
          </a:prstGeom>
          <a:solidFill>
            <a:srgbClr val="F0F5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9" name="Полилиния: фигура 27"/>
          <p:cNvSpPr/>
          <p:nvPr/>
        </p:nvSpPr>
        <p:spPr>
          <a:xfrm>
            <a:off x="6743700" y="2038350"/>
            <a:ext cx="5105400" cy="952500"/>
          </a:xfrm>
          <a:custGeom>
            <a:avLst/>
            <a:gdLst/>
            <a:ahLst/>
            <a:cxnLst/>
            <a:rect l="0" t="0" r="0" b="0"/>
            <a:pathLst>
              <a:path w="536" h="100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96"/>
                </a:lnTo>
                <a:cubicBezTo>
                  <a:pt x="4" y="98"/>
                  <a:pt x="5" y="100"/>
                  <a:pt x="7" y="100"/>
                </a:cubicBezTo>
                <a:cubicBezTo>
                  <a:pt x="3" y="100"/>
                  <a:pt x="0" y="96"/>
                  <a:pt x="0" y="92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0" name="TextBox 28" descr="{&quot;isTemplate&quot;:true,&quot;type&quot;:&quot;text&quot;}"/>
          <p:cNvSpPr txBox="1"/>
          <p:nvPr/>
        </p:nvSpPr>
        <p:spPr>
          <a:xfrm>
            <a:off x="6915150" y="2286000"/>
            <a:ext cx="1104900" cy="4572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3000" b="1">
                <a:solidFill>
                  <a:srgbClr val="0E3F8C"/>
                </a:solidFill>
                <a:latin typeface="Segoe UI"/>
                <a:ea typeface="Segoe UI"/>
              </a:rPr>
              <a:t>5 ns</a:t>
            </a:r>
            <a:endParaRPr/>
          </a:p>
        </p:txBody>
      </p:sp>
      <p:sp>
        <p:nvSpPr>
          <p:cNvPr id="51" name="TextBox 29" descr="{&quot;isTemplate&quot;:true,&quot;type&quot;:&quot;text&quot;}"/>
          <p:cNvSpPr txBox="1"/>
          <p:nvPr/>
        </p:nvSpPr>
        <p:spPr>
          <a:xfrm>
            <a:off x="8229600" y="2286000"/>
            <a:ext cx="3097129" cy="533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en-US" sz="1200" dirty="0">
                <a:solidFill>
                  <a:srgbClr val="1A2230"/>
                </a:solidFill>
                <a:latin typeface="Segoe UI"/>
                <a:ea typeface="Segoe UI"/>
              </a:rPr>
              <a:t>TDC0408 — count rate remains linear, </a:t>
            </a:r>
            <a:endParaRPr/>
          </a:p>
          <a:p>
            <a:pPr>
              <a:lnSpc>
                <a:spcPct val="135000"/>
              </a:lnSpc>
            </a:pPr>
            <a:r>
              <a:rPr lang="en-US" sz="1200" dirty="0">
                <a:solidFill>
                  <a:srgbClr val="1A2230"/>
                </a:solidFill>
                <a:latin typeface="Segoe UI"/>
                <a:ea typeface="Segoe UI"/>
              </a:rPr>
              <a:t>no measurable data loss</a:t>
            </a:r>
            <a:endParaRPr dirty="0"/>
          </a:p>
        </p:txBody>
      </p:sp>
      <p:sp>
        <p:nvSpPr>
          <p:cNvPr id="52" name="Прямоугольник: скругленные углы 30"/>
          <p:cNvSpPr/>
          <p:nvPr/>
        </p:nvSpPr>
        <p:spPr>
          <a:xfrm>
            <a:off x="6705600" y="3124200"/>
            <a:ext cx="5105400" cy="2457450"/>
          </a:xfrm>
          <a:prstGeom prst="roundRect">
            <a:avLst>
              <a:gd name="adj" fmla="val 3876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3" name="Рисунок 31"/>
          <p:cNvPicPr>
            <a:picLocks noChangeAspect="1"/>
          </p:cNvPicPr>
          <p:nvPr/>
        </p:nvPicPr>
        <p:blipFill>
          <a:blip r:embed="rId3"/>
          <a:srcRect t="15" b="15"/>
          <a:stretch>
            <a:fillRect/>
          </a:stretch>
        </p:blipFill>
        <p:spPr>
          <a:xfrm>
            <a:off x="7562850" y="3200400"/>
            <a:ext cx="3390900" cy="2105025"/>
          </a:xfrm>
          <a:prstGeom prst="rect">
            <a:avLst/>
          </a:prstGeom>
          <a:ln/>
        </p:spPr>
      </p:pic>
      <p:sp>
        <p:nvSpPr>
          <p:cNvPr id="54" name="TextBox 32" descr="{&quot;isTemplate&quot;:true,&quot;type&quot;:&quot;text&quot;}"/>
          <p:cNvSpPr txBox="1"/>
          <p:nvPr/>
        </p:nvSpPr>
        <p:spPr>
          <a:xfrm>
            <a:off x="7924800" y="5324475"/>
            <a:ext cx="2667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Segoe UI"/>
                <a:ea typeface="Segoe UI"/>
              </a:rPr>
              <a:t>Gain drops as the channel data rate increases</a:t>
            </a:r>
            <a:endParaRPr/>
          </a:p>
        </p:txBody>
      </p:sp>
      <p:sp>
        <p:nvSpPr>
          <p:cNvPr id="55" name="Прямоугольник: скругленные углы 33"/>
          <p:cNvSpPr/>
          <p:nvPr/>
        </p:nvSpPr>
        <p:spPr>
          <a:xfrm>
            <a:off x="381000" y="5715000"/>
            <a:ext cx="11430000" cy="438150"/>
          </a:xfrm>
          <a:prstGeom prst="roundRect">
            <a:avLst>
              <a:gd name="adj" fmla="val 17391"/>
            </a:avLst>
          </a:prstGeom>
          <a:solidFill>
            <a:srgbClr val="0E3F8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6" name="TextBox 34" descr="{&quot;isTemplate&quot;:true,&quot;type&quot;:&quot;text&quot;}"/>
          <p:cNvSpPr txBox="1"/>
          <p:nvPr/>
        </p:nvSpPr>
        <p:spPr>
          <a:xfrm>
            <a:off x="609600" y="5819775"/>
            <a:ext cx="74676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00" b="1" dirty="0">
                <a:solidFill>
                  <a:srgbClr val="FFFFFF"/>
                </a:solidFill>
                <a:latin typeface="Segoe UI"/>
                <a:ea typeface="Segoe UI"/>
              </a:rPr>
              <a:t>Small-dead-time electronics (5 ns) are essential for photon counting at high rates</a:t>
            </a:r>
            <a:endParaRPr dirty="0"/>
          </a:p>
        </p:txBody>
      </p:sp>
      <p:sp>
        <p:nvSpPr>
          <p:cNvPr id="57" name="TextBox 35" descr="{&quot;isTemplate&quot;:true,&quot;type&quot;:&quot;text&quot;}"/>
          <p:cNvSpPr txBox="1"/>
          <p:nvPr/>
        </p:nvSpPr>
        <p:spPr>
          <a:xfrm>
            <a:off x="381000" y="6324600"/>
            <a:ext cx="40195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Segoe UI"/>
                <a:ea typeface="Segoe UI"/>
              </a:rPr>
              <a:t>Institute of High Energy Physics · Tianfu Cosmic Ray Research Center</a:t>
            </a:r>
            <a:endParaRPr/>
          </a:p>
        </p:txBody>
      </p:sp>
      <p:sp>
        <p:nvSpPr>
          <p:cNvPr id="58" name="TextBox 36" descr="{&quot;isTemplate&quot;:true,&quot;type&quot;:&quot;text&quot;}"/>
          <p:cNvSpPr txBox="1"/>
          <p:nvPr/>
        </p:nvSpPr>
        <p:spPr>
          <a:xfrm>
            <a:off x="11363325" y="6324600"/>
            <a:ext cx="4476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1E4FA8"/>
                </a:solidFill>
                <a:latin typeface="Segoe UI"/>
                <a:ea typeface="Segoe UI"/>
              </a:rPr>
              <a:t>11 / 13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рямоугольник 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1" name="Прямоугольник 39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2" name="TextBox 40" descr="{&quot;isTemplate&quot;:true,&quot;type&quot;:&quot;text&quot;}"/>
          <p:cNvSpPr txBox="1"/>
          <p:nvPr/>
        </p:nvSpPr>
        <p:spPr>
          <a:xfrm>
            <a:off x="381000" y="247650"/>
            <a:ext cx="2971800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0E3F8C"/>
                </a:solidFill>
                <a:latin typeface="Segoe UI"/>
                <a:ea typeface="Segoe UI"/>
              </a:rPr>
              <a:t>Summary &amp; Outlook</a:t>
            </a:r>
            <a:endParaRPr/>
          </a:p>
        </p:txBody>
      </p:sp>
      <p:sp>
        <p:nvSpPr>
          <p:cNvPr id="63" name="TextBox 41" descr="{&quot;isTemplate&quot;:true,&quot;type&quot;:&quot;text&quot;}"/>
          <p:cNvSpPr txBox="1"/>
          <p:nvPr/>
        </p:nvSpPr>
        <p:spPr>
          <a:xfrm>
            <a:off x="10696575" y="352425"/>
            <a:ext cx="11144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spc="150">
                <a:solidFill>
                  <a:srgbClr val="8B97A8"/>
                </a:solidFill>
                <a:latin typeface="Segoe UI"/>
                <a:ea typeface="Segoe UI"/>
              </a:rPr>
              <a:t>CONCLUSIONS</a:t>
            </a:r>
            <a:endParaRPr/>
          </a:p>
        </p:txBody>
      </p:sp>
      <p:sp>
        <p:nvSpPr>
          <p:cNvPr id="64" name="Прямоугольник 42"/>
          <p:cNvSpPr/>
          <p:nvPr/>
        </p:nvSpPr>
        <p:spPr>
          <a:xfrm>
            <a:off x="381000" y="762000"/>
            <a:ext cx="11430000" cy="1905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5" name="Прямоугольник: скругленные углы 43"/>
          <p:cNvSpPr/>
          <p:nvPr/>
        </p:nvSpPr>
        <p:spPr>
          <a:xfrm>
            <a:off x="381000" y="952500"/>
            <a:ext cx="11430000" cy="685800"/>
          </a:xfrm>
          <a:prstGeom prst="roundRect">
            <a:avLst>
              <a:gd name="adj" fmla="val 13889"/>
            </a:avLst>
          </a:prstGeom>
          <a:solidFill>
            <a:srgbClr val="0E3F8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6" name="TextBox 44" descr="{&quot;isTemplate&quot;:true,&quot;type&quot;:&quot;text&quot;}"/>
          <p:cNvSpPr txBox="1"/>
          <p:nvPr/>
        </p:nvSpPr>
        <p:spPr>
          <a:xfrm>
            <a:off x="628650" y="1047750"/>
            <a:ext cx="4810125" cy="5048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Segoe UI"/>
                <a:ea typeface="Segoe UI"/>
              </a:rPr>
              <a:t>Absolute detection efficiency (DE) is the key parameter of the optical module</a:t>
            </a:r>
            <a:endParaRPr/>
          </a:p>
        </p:txBody>
      </p:sp>
      <p:sp>
        <p:nvSpPr>
          <p:cNvPr id="67" name="Прямоугольник 45"/>
          <p:cNvSpPr/>
          <p:nvPr/>
        </p:nvSpPr>
        <p:spPr>
          <a:xfrm>
            <a:off x="5610225" y="1085850"/>
            <a:ext cx="19050" cy="419100"/>
          </a:xfrm>
          <a:prstGeom prst="rect">
            <a:avLst/>
          </a:prstGeom>
          <a:solidFill>
            <a:srgbClr val="FFFFFF">
              <a:alpha val="35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68" name="TextBox 46" descr="{&quot;isTemplate&quot;:true,&quot;type&quot;:&quot;text&quot;}"/>
          <p:cNvSpPr txBox="1"/>
          <p:nvPr/>
        </p:nvSpPr>
        <p:spPr>
          <a:xfrm>
            <a:off x="5800725" y="1104900"/>
            <a:ext cx="5762625" cy="3905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275">
                <a:solidFill>
                  <a:srgbClr val="C9D8F0"/>
                </a:solidFill>
                <a:latin typeface="Segoe UI"/>
                <a:ea typeface="Segoe UI"/>
              </a:rPr>
              <a:t>We designed and experimentally validated a photon-counting method to measure it</a:t>
            </a:r>
            <a:endParaRPr/>
          </a:p>
        </p:txBody>
      </p:sp>
      <p:sp>
        <p:nvSpPr>
          <p:cNvPr id="69" name="Прямоугольник: скругленные углы 47"/>
          <p:cNvSpPr/>
          <p:nvPr/>
        </p:nvSpPr>
        <p:spPr>
          <a:xfrm>
            <a:off x="381000" y="1809750"/>
            <a:ext cx="3686175" cy="1943100"/>
          </a:xfrm>
          <a:prstGeom prst="roundRect">
            <a:avLst>
              <a:gd name="adj" fmla="val 4902"/>
            </a:avLst>
          </a:prstGeom>
          <a:solidFill>
            <a:srgbClr val="F7F9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0" name="Полилиния: фигура 48"/>
          <p:cNvSpPr/>
          <p:nvPr/>
        </p:nvSpPr>
        <p:spPr>
          <a:xfrm>
            <a:off x="381000" y="1809750"/>
            <a:ext cx="3686175" cy="1943100"/>
          </a:xfrm>
          <a:custGeom>
            <a:avLst/>
            <a:gdLst/>
            <a:ahLst/>
            <a:cxnLst/>
            <a:rect l="0" t="0" r="0" b="0"/>
            <a:pathLst>
              <a:path w="387" h="204">
                <a:moveTo>
                  <a:pt x="377" y="0"/>
                </a:moveTo>
                <a:cubicBezTo>
                  <a:pt x="382" y="0"/>
                  <a:pt x="386" y="4"/>
                  <a:pt x="387" y="8"/>
                </a:cubicBezTo>
                <a:cubicBezTo>
                  <a:pt x="386" y="6"/>
                  <a:pt x="384" y="4"/>
                  <a:pt x="381" y="4"/>
                </a:cubicBezTo>
                <a:lnTo>
                  <a:pt x="6" y="4"/>
                </a:lnTo>
                <a:cubicBezTo>
                  <a:pt x="3" y="4"/>
                  <a:pt x="1" y="6"/>
                  <a:pt x="0" y="9"/>
                </a:cubicBezTo>
                <a:cubicBezTo>
                  <a:pt x="1" y="4"/>
                  <a:pt x="5" y="0"/>
                  <a:pt x="10" y="0"/>
                </a:cubicBezTo>
                <a:lnTo>
                  <a:pt x="377" y="0"/>
                </a:lnTo>
                <a:close/>
              </a:path>
            </a:pathLst>
          </a:cu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1" name="TextBox 49" descr="{&quot;isTemplate&quot;:true,&quot;type&quot;:&quot;text&quot;}"/>
          <p:cNvSpPr txBox="1"/>
          <p:nvPr/>
        </p:nvSpPr>
        <p:spPr>
          <a:xfrm>
            <a:off x="552450" y="1943100"/>
            <a:ext cx="33432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75">
                <a:solidFill>
                  <a:srgbClr val="3D7BD9"/>
                </a:solidFill>
                <a:latin typeface="Segoe UI"/>
                <a:ea typeface="Segoe UI"/>
              </a:rPr>
              <a:t>① METHOD</a:t>
            </a:r>
            <a:endParaRPr/>
          </a:p>
        </p:txBody>
      </p:sp>
      <p:sp>
        <p:nvSpPr>
          <p:cNvPr id="72" name="TextBox 50" descr="{&quot;isTemplate&quot;:true,&quot;type&quot;:&quot;text&quot;}"/>
          <p:cNvSpPr txBox="1"/>
          <p:nvPr/>
        </p:nvSpPr>
        <p:spPr>
          <a:xfrm>
            <a:off x="552450" y="2143125"/>
            <a:ext cx="3343275" cy="4857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1A2230"/>
                </a:solidFill>
                <a:latin typeface="Segoe UI"/>
                <a:ea typeface="Segoe UI"/>
              </a:rPr>
              <a:t>Absolute DE — designed &amp; validated</a:t>
            </a:r>
            <a:endParaRPr/>
          </a:p>
        </p:txBody>
      </p:sp>
      <p:sp>
        <p:nvSpPr>
          <p:cNvPr id="73" name="TextBox 51" descr="{&quot;isTemplate&quot;:true,&quot;type&quot;:&quot;text&quot;}"/>
          <p:cNvSpPr txBox="1"/>
          <p:nvPr/>
        </p:nvSpPr>
        <p:spPr>
          <a:xfrm>
            <a:off x="552450" y="2686050"/>
            <a:ext cx="3343275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rgbClr val="4A5568"/>
                </a:solidFill>
                <a:latin typeface="Segoe UI"/>
                <a:ea typeface="Segoe UI"/>
              </a:rPr>
              <a:t>fW–100 fW light control, flux cross-calibration and TDC counting</a:t>
            </a:r>
            <a:endParaRPr/>
          </a:p>
        </p:txBody>
      </p:sp>
      <p:sp>
        <p:nvSpPr>
          <p:cNvPr id="74" name="TextBox 52" descr="{&quot;isTemplate&quot;:true,&quot;type&quot;:&quot;text&quot;}"/>
          <p:cNvSpPr txBox="1"/>
          <p:nvPr/>
        </p:nvSpPr>
        <p:spPr>
          <a:xfrm>
            <a:off x="552450" y="3362325"/>
            <a:ext cx="33432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E3F8C"/>
                </a:solidFill>
                <a:latin typeface="Segoe UI"/>
                <a:ea typeface="Segoe UI"/>
              </a:rPr>
              <a:t>23.17% @ 405 nm</a:t>
            </a:r>
            <a:endParaRPr/>
          </a:p>
        </p:txBody>
      </p:sp>
      <p:sp>
        <p:nvSpPr>
          <p:cNvPr id="75" name="Прямоугольник: скругленные углы 53"/>
          <p:cNvSpPr/>
          <p:nvPr/>
        </p:nvSpPr>
        <p:spPr>
          <a:xfrm>
            <a:off x="4257675" y="1809750"/>
            <a:ext cx="3676650" cy="1943100"/>
          </a:xfrm>
          <a:prstGeom prst="roundRect">
            <a:avLst>
              <a:gd name="adj" fmla="val 4902"/>
            </a:avLst>
          </a:prstGeom>
          <a:solidFill>
            <a:srgbClr val="F7F9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6" name="Полилиния: фигура 54"/>
          <p:cNvSpPr/>
          <p:nvPr/>
        </p:nvSpPr>
        <p:spPr>
          <a:xfrm>
            <a:off x="4257675" y="1809750"/>
            <a:ext cx="3676650" cy="1943100"/>
          </a:xfrm>
          <a:custGeom>
            <a:avLst/>
            <a:gdLst/>
            <a:ahLst/>
            <a:cxnLst/>
            <a:rect l="0" t="0" r="0" b="0"/>
            <a:pathLst>
              <a:path w="386" h="204">
                <a:moveTo>
                  <a:pt x="376" y="0"/>
                </a:moveTo>
                <a:cubicBezTo>
                  <a:pt x="381" y="0"/>
                  <a:pt x="385" y="4"/>
                  <a:pt x="386" y="8"/>
                </a:cubicBezTo>
                <a:cubicBezTo>
                  <a:pt x="385" y="6"/>
                  <a:pt x="383" y="4"/>
                  <a:pt x="380" y="4"/>
                </a:cubicBezTo>
                <a:lnTo>
                  <a:pt x="6" y="4"/>
                </a:lnTo>
                <a:cubicBezTo>
                  <a:pt x="3" y="4"/>
                  <a:pt x="1" y="6"/>
                  <a:pt x="0" y="9"/>
                </a:cubicBezTo>
                <a:cubicBezTo>
                  <a:pt x="1" y="4"/>
                  <a:pt x="5" y="0"/>
                  <a:pt x="10" y="0"/>
                </a:cubicBezTo>
                <a:lnTo>
                  <a:pt x="376" y="0"/>
                </a:lnTo>
                <a:close/>
              </a:path>
            </a:pathLst>
          </a:cu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7" name="TextBox 55" descr="{&quot;isTemplate&quot;:true,&quot;type&quot;:&quot;text&quot;}"/>
          <p:cNvSpPr txBox="1"/>
          <p:nvPr/>
        </p:nvSpPr>
        <p:spPr>
          <a:xfrm>
            <a:off x="4429125" y="1943100"/>
            <a:ext cx="3333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75">
                <a:solidFill>
                  <a:srgbClr val="3D7BD9"/>
                </a:solidFill>
                <a:latin typeface="Segoe UI"/>
                <a:ea typeface="Segoe UI"/>
              </a:rPr>
              <a:t>② DETECTOR</a:t>
            </a:r>
            <a:endParaRPr/>
          </a:p>
        </p:txBody>
      </p:sp>
      <p:sp>
        <p:nvSpPr>
          <p:cNvPr id="78" name="TextBox 56" descr="{&quot;isTemplate&quot;:true,&quot;type&quot;:&quot;text&quot;}"/>
          <p:cNvSpPr txBox="1"/>
          <p:nvPr/>
        </p:nvSpPr>
        <p:spPr>
          <a:xfrm>
            <a:off x="4429125" y="2143125"/>
            <a:ext cx="3333750" cy="4857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1A2230"/>
                </a:solidFill>
                <a:latin typeface="Segoe UI"/>
                <a:ea typeface="Segoe UI"/>
              </a:rPr>
              <a:t>MCP-PMT vs dynode in counting mode</a:t>
            </a:r>
            <a:endParaRPr/>
          </a:p>
        </p:txBody>
      </p:sp>
      <p:sp>
        <p:nvSpPr>
          <p:cNvPr id="79" name="TextBox 57" descr="{&quot;isTemplate&quot;:true,&quot;type&quot;:&quot;text&quot;}"/>
          <p:cNvSpPr txBox="1"/>
          <p:nvPr/>
        </p:nvSpPr>
        <p:spPr>
          <a:xfrm>
            <a:off x="4429125" y="2686050"/>
            <a:ext cx="3333750" cy="7715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rgbClr val="4A5568"/>
                </a:solidFill>
                <a:latin typeface="Segoe UI"/>
                <a:ea typeface="Segoe UI"/>
              </a:rPr>
              <a:t>Identical illumination — the dynode PMT counts linearly beyond 3 MHz, the MCP-PMT departs earlier</a:t>
            </a:r>
            <a:endParaRPr/>
          </a:p>
        </p:txBody>
      </p:sp>
      <p:sp>
        <p:nvSpPr>
          <p:cNvPr id="80" name="TextBox 58" descr="{&quot;isTemplate&quot;:true,&quot;type&quot;:&quot;text&quot;}"/>
          <p:cNvSpPr txBox="1"/>
          <p:nvPr/>
        </p:nvSpPr>
        <p:spPr>
          <a:xfrm>
            <a:off x="4429125" y="3457575"/>
            <a:ext cx="33337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E3F8C"/>
                </a:solidFill>
                <a:latin typeface="Segoe UI"/>
                <a:ea typeface="Segoe UI"/>
              </a:rPr>
              <a:t>&gt; 3 MHz linear range</a:t>
            </a:r>
            <a:endParaRPr/>
          </a:p>
        </p:txBody>
      </p:sp>
      <p:sp>
        <p:nvSpPr>
          <p:cNvPr id="81" name="Прямоугольник: скругленные углы 59"/>
          <p:cNvSpPr/>
          <p:nvPr/>
        </p:nvSpPr>
        <p:spPr>
          <a:xfrm>
            <a:off x="8124825" y="1809750"/>
            <a:ext cx="3686175" cy="1943100"/>
          </a:xfrm>
          <a:prstGeom prst="roundRect">
            <a:avLst>
              <a:gd name="adj" fmla="val 4902"/>
            </a:avLst>
          </a:prstGeom>
          <a:solidFill>
            <a:srgbClr val="F7F9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2" name="Полилиния: фигура 60"/>
          <p:cNvSpPr/>
          <p:nvPr/>
        </p:nvSpPr>
        <p:spPr>
          <a:xfrm>
            <a:off x="8124825" y="1809750"/>
            <a:ext cx="3686175" cy="1943100"/>
          </a:xfrm>
          <a:custGeom>
            <a:avLst/>
            <a:gdLst/>
            <a:ahLst/>
            <a:cxnLst/>
            <a:rect l="0" t="0" r="0" b="0"/>
            <a:pathLst>
              <a:path w="387" h="204">
                <a:moveTo>
                  <a:pt x="377" y="0"/>
                </a:moveTo>
                <a:cubicBezTo>
                  <a:pt x="382" y="0"/>
                  <a:pt x="386" y="4"/>
                  <a:pt x="387" y="8"/>
                </a:cubicBezTo>
                <a:cubicBezTo>
                  <a:pt x="386" y="6"/>
                  <a:pt x="384" y="4"/>
                  <a:pt x="381" y="4"/>
                </a:cubicBezTo>
                <a:lnTo>
                  <a:pt x="6" y="4"/>
                </a:lnTo>
                <a:cubicBezTo>
                  <a:pt x="3" y="4"/>
                  <a:pt x="1" y="6"/>
                  <a:pt x="0" y="9"/>
                </a:cubicBezTo>
                <a:cubicBezTo>
                  <a:pt x="1" y="4"/>
                  <a:pt x="5" y="0"/>
                  <a:pt x="10" y="0"/>
                </a:cubicBezTo>
                <a:lnTo>
                  <a:pt x="377" y="0"/>
                </a:lnTo>
                <a:close/>
              </a:path>
            </a:pathLst>
          </a:cu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3" name="TextBox 61" descr="{&quot;isTemplate&quot;:true,&quot;type&quot;:&quot;text&quot;}"/>
          <p:cNvSpPr txBox="1"/>
          <p:nvPr/>
        </p:nvSpPr>
        <p:spPr>
          <a:xfrm>
            <a:off x="8296275" y="1943100"/>
            <a:ext cx="33432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75">
                <a:solidFill>
                  <a:srgbClr val="3D7BD9"/>
                </a:solidFill>
                <a:latin typeface="Segoe UI"/>
                <a:ea typeface="Segoe UI"/>
              </a:rPr>
              <a:t>③ ELECTRONICS</a:t>
            </a:r>
            <a:endParaRPr/>
          </a:p>
        </p:txBody>
      </p:sp>
      <p:sp>
        <p:nvSpPr>
          <p:cNvPr id="84" name="TextBox 62" descr="{&quot;isTemplate&quot;:true,&quot;type&quot;:&quot;text&quot;}"/>
          <p:cNvSpPr txBox="1"/>
          <p:nvPr/>
        </p:nvSpPr>
        <p:spPr>
          <a:xfrm>
            <a:off x="8296275" y="2143125"/>
            <a:ext cx="3343275" cy="4857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1A2230"/>
                </a:solidFill>
                <a:latin typeface="Segoe UI"/>
                <a:ea typeface="Segoe UI"/>
              </a:rPr>
              <a:t>Dead time shapes the rate measurement</a:t>
            </a:r>
            <a:endParaRPr/>
          </a:p>
        </p:txBody>
      </p:sp>
      <p:sp>
        <p:nvSpPr>
          <p:cNvPr id="85" name="TextBox 63" descr="{&quot;isTemplate&quot;:true,&quot;type&quot;:&quot;text&quot;}"/>
          <p:cNvSpPr txBox="1"/>
          <p:nvPr/>
        </p:nvSpPr>
        <p:spPr>
          <a:xfrm>
            <a:off x="8296275" y="2686050"/>
            <a:ext cx="3343275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rgbClr val="4A5568"/>
                </a:solidFill>
                <a:latin typeface="Segoe UI"/>
                <a:ea typeface="Segoe UI"/>
              </a:rPr>
              <a:t>The 640 ns readout board loses events; sub-5 ns TDC keeps the count rate linear</a:t>
            </a:r>
            <a:endParaRPr/>
          </a:p>
        </p:txBody>
      </p:sp>
      <p:sp>
        <p:nvSpPr>
          <p:cNvPr id="86" name="TextBox 64" descr="{&quot;isTemplate&quot;:true,&quot;type&quot;:&quot;text&quot;}"/>
          <p:cNvSpPr txBox="1"/>
          <p:nvPr/>
        </p:nvSpPr>
        <p:spPr>
          <a:xfrm>
            <a:off x="8296275" y="3362325"/>
            <a:ext cx="33432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E3F8C"/>
                </a:solidFill>
                <a:latin typeface="Segoe UI"/>
                <a:ea typeface="Segoe UI"/>
              </a:rPr>
              <a:t>640 ns → &lt; 5 ns</a:t>
            </a:r>
            <a:endParaRPr/>
          </a:p>
        </p:txBody>
      </p:sp>
      <p:sp>
        <p:nvSpPr>
          <p:cNvPr id="87" name="Прямоугольник: скругленные углы 65"/>
          <p:cNvSpPr/>
          <p:nvPr/>
        </p:nvSpPr>
        <p:spPr>
          <a:xfrm>
            <a:off x="381000" y="3790950"/>
            <a:ext cx="11430000" cy="2343150"/>
          </a:xfrm>
          <a:prstGeom prst="roundRect">
            <a:avLst>
              <a:gd name="adj" fmla="val 4878"/>
            </a:avLst>
          </a:prstGeom>
          <a:solidFill>
            <a:srgbClr val="0E3F8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8" name="TextBox 66" descr="{&quot;isTemplate&quot;:true,&quot;type&quot;:&quot;text&quot;}"/>
          <p:cNvSpPr txBox="1"/>
          <p:nvPr/>
        </p:nvSpPr>
        <p:spPr>
          <a:xfrm>
            <a:off x="628650" y="3962400"/>
            <a:ext cx="109347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 b="1" spc="150">
                <a:solidFill>
                  <a:srgbClr val="9FB6DE"/>
                </a:solidFill>
                <a:latin typeface="Segoe UI"/>
                <a:ea typeface="Segoe UI"/>
              </a:rPr>
              <a:t>THE NEXT STEPS</a:t>
            </a:r>
            <a:endParaRPr/>
          </a:p>
        </p:txBody>
      </p:sp>
      <p:sp>
        <p:nvSpPr>
          <p:cNvPr id="89" name="Прямоугольник: скругленные углы 67"/>
          <p:cNvSpPr/>
          <p:nvPr/>
        </p:nvSpPr>
        <p:spPr>
          <a:xfrm>
            <a:off x="628650" y="4295775"/>
            <a:ext cx="5391150" cy="1771650"/>
          </a:xfrm>
          <a:prstGeom prst="roundRect">
            <a:avLst>
              <a:gd name="adj" fmla="val 5376"/>
            </a:avLst>
          </a:prstGeom>
          <a:solidFill>
            <a:srgbClr val="FFFFFF">
              <a:alpha val="12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90" name="TextBox 68" descr="{&quot;isTemplate&quot;:true,&quot;type&quot;:&quot;text&quot;}"/>
          <p:cNvSpPr txBox="1"/>
          <p:nvPr/>
        </p:nvSpPr>
        <p:spPr>
          <a:xfrm>
            <a:off x="819150" y="4448175"/>
            <a:ext cx="50101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 spc="75">
                <a:solidFill>
                  <a:srgbClr val="9FB6DE"/>
                </a:solidFill>
                <a:latin typeface="Segoe UI"/>
                <a:ea typeface="Segoe UI"/>
              </a:rPr>
              <a:t>STEP 1</a:t>
            </a:r>
            <a:endParaRPr/>
          </a:p>
        </p:txBody>
      </p:sp>
      <p:sp>
        <p:nvSpPr>
          <p:cNvPr id="91" name="TextBox 69" descr="{&quot;isTemplate&quot;:true,&quot;type&quot;:&quot;text&quot;}"/>
          <p:cNvSpPr txBox="1"/>
          <p:nvPr/>
        </p:nvSpPr>
        <p:spPr>
          <a:xfrm>
            <a:off x="819150" y="4695825"/>
            <a:ext cx="5010150" cy="6286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1575" b="1">
                <a:solidFill>
                  <a:srgbClr val="FFFFFF"/>
                </a:solidFill>
                <a:latin typeface="Segoe UI"/>
                <a:ea typeface="Segoe UI"/>
              </a:rPr>
              <a:t>Calibrate the 50+ existing optical modules with the count-rate method</a:t>
            </a:r>
            <a:endParaRPr/>
          </a:p>
        </p:txBody>
      </p:sp>
      <p:sp>
        <p:nvSpPr>
          <p:cNvPr id="92" name="TextBox 70" descr="{&quot;isTemplate&quot;:true,&quot;type&quot;:&quot;text&quot;}"/>
          <p:cNvSpPr txBox="1"/>
          <p:nvPr/>
        </p:nvSpPr>
        <p:spPr>
          <a:xfrm>
            <a:off x="819150" y="5400675"/>
            <a:ext cx="50101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rgbClr val="C9D8F0"/>
                </a:solidFill>
                <a:latin typeface="Segoe UI"/>
                <a:ea typeface="Segoe UI"/>
              </a:rPr>
              <a:t>Bring the validated technique from single-tube tests to the full OM batch</a:t>
            </a:r>
            <a:endParaRPr/>
          </a:p>
        </p:txBody>
      </p:sp>
      <p:sp>
        <p:nvSpPr>
          <p:cNvPr id="93" name="Прямоугольник: скругленные углы 71"/>
          <p:cNvSpPr/>
          <p:nvPr/>
        </p:nvSpPr>
        <p:spPr>
          <a:xfrm>
            <a:off x="6172200" y="4295775"/>
            <a:ext cx="5391150" cy="1771650"/>
          </a:xfrm>
          <a:prstGeom prst="roundRect">
            <a:avLst>
              <a:gd name="adj" fmla="val 5376"/>
            </a:avLst>
          </a:prstGeom>
          <a:solidFill>
            <a:srgbClr val="FFFFFF">
              <a:alpha val="12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94" name="TextBox 72" descr="{&quot;isTemplate&quot;:true,&quot;type&quot;:&quot;text&quot;}"/>
          <p:cNvSpPr txBox="1"/>
          <p:nvPr/>
        </p:nvSpPr>
        <p:spPr>
          <a:xfrm>
            <a:off x="6362700" y="4448175"/>
            <a:ext cx="50101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 spc="75">
                <a:solidFill>
                  <a:srgbClr val="9FB6DE"/>
                </a:solidFill>
                <a:latin typeface="Segoe UI"/>
                <a:ea typeface="Segoe UI"/>
              </a:rPr>
              <a:t>STEP 2</a:t>
            </a:r>
            <a:endParaRPr/>
          </a:p>
        </p:txBody>
      </p:sp>
      <p:sp>
        <p:nvSpPr>
          <p:cNvPr id="95" name="TextBox 73" descr="{&quot;isTemplate&quot;:true,&quot;type&quot;:&quot;text&quot;}"/>
          <p:cNvSpPr txBox="1"/>
          <p:nvPr/>
        </p:nvSpPr>
        <p:spPr>
          <a:xfrm>
            <a:off x="6362700" y="4695825"/>
            <a:ext cx="5010150" cy="6286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1575" b="1">
                <a:solidFill>
                  <a:srgbClr val="FFFFFF"/>
                </a:solidFill>
                <a:latin typeface="Segoe UI"/>
                <a:ea typeface="Segoe UI"/>
              </a:rPr>
              <a:t>In-situ calibration of Baikal-HUNT using the background light</a:t>
            </a:r>
            <a:endParaRPr/>
          </a:p>
        </p:txBody>
      </p:sp>
      <p:sp>
        <p:nvSpPr>
          <p:cNvPr id="96" name="TextBox 74" descr="{&quot;isTemplate&quot;:true,&quot;type&quot;:&quot;text&quot;}"/>
          <p:cNvSpPr txBox="1"/>
          <p:nvPr/>
        </p:nvSpPr>
        <p:spPr>
          <a:xfrm>
            <a:off x="6362700" y="5400675"/>
            <a:ext cx="5010150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rgbClr val="C9D8F0"/>
                </a:solidFill>
                <a:latin typeface="Segoe UI"/>
                <a:ea typeface="Segoe UI"/>
              </a:rPr>
              <a:t>Study how the natural underwater optical background can serve as the calibration source</a:t>
            </a:r>
            <a:endParaRPr/>
          </a:p>
        </p:txBody>
      </p:sp>
      <p:sp>
        <p:nvSpPr>
          <p:cNvPr id="97" name="TextBox 75" descr="{&quot;isTemplate&quot;:true,&quot;type&quot;:&quot;text&quot;}"/>
          <p:cNvSpPr txBox="1"/>
          <p:nvPr/>
        </p:nvSpPr>
        <p:spPr>
          <a:xfrm>
            <a:off x="381000" y="6324600"/>
            <a:ext cx="40195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Segoe UI"/>
                <a:ea typeface="Segoe UI"/>
              </a:rPr>
              <a:t>Institute of High Energy Physics · Tianfu Cosmic Ray Research Center</a:t>
            </a:r>
            <a:endParaRPr/>
          </a:p>
        </p:txBody>
      </p:sp>
      <p:sp>
        <p:nvSpPr>
          <p:cNvPr id="98" name="TextBox 76" descr="{&quot;isTemplate&quot;:true,&quot;type&quot;:&quot;text&quot;}"/>
          <p:cNvSpPr txBox="1"/>
          <p:nvPr/>
        </p:nvSpPr>
        <p:spPr>
          <a:xfrm>
            <a:off x="11363325" y="6324600"/>
            <a:ext cx="4476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1E4FA8"/>
                </a:solidFill>
                <a:latin typeface="Segoe UI"/>
                <a:ea typeface="Segoe UI"/>
              </a:rPr>
              <a:t>12 / 13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Прямоугольник 7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1" name="Прямоугольник 79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2" name="Рисунок 80"/>
          <p:cNvPicPr>
            <a:picLocks noChangeAspect="1"/>
          </p:cNvPicPr>
          <p:nvPr/>
        </p:nvPicPr>
        <p:blipFill>
          <a:blip r:embed="rId2"/>
          <a:srcRect t="597" b="597"/>
          <a:stretch>
            <a:fillRect/>
          </a:stretch>
        </p:blipFill>
        <p:spPr>
          <a:xfrm>
            <a:off x="381000" y="400050"/>
            <a:ext cx="2190750" cy="342900"/>
          </a:xfrm>
          <a:prstGeom prst="rect">
            <a:avLst/>
          </a:prstGeom>
          <a:ln/>
        </p:spPr>
      </p:pic>
      <p:sp>
        <p:nvSpPr>
          <p:cNvPr id="103" name="TextBox 81" descr="{&quot;isTemplate&quot;:true,&quot;type&quot;:&quot;text&quot;}"/>
          <p:cNvSpPr txBox="1"/>
          <p:nvPr/>
        </p:nvSpPr>
        <p:spPr>
          <a:xfrm>
            <a:off x="2276475" y="2286000"/>
            <a:ext cx="7639050" cy="61912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4050" b="1">
                <a:solidFill>
                  <a:srgbClr val="0E3F8C"/>
                </a:solidFill>
                <a:latin typeface="Georgia"/>
                <a:ea typeface="Georgia"/>
              </a:rPr>
              <a:t>Thank you for your attention</a:t>
            </a:r>
            <a:endParaRPr/>
          </a:p>
        </p:txBody>
      </p:sp>
      <p:sp>
        <p:nvSpPr>
          <p:cNvPr id="104" name="Прямоугольник 82"/>
          <p:cNvSpPr/>
          <p:nvPr/>
        </p:nvSpPr>
        <p:spPr>
          <a:xfrm>
            <a:off x="5667375" y="3133725"/>
            <a:ext cx="857250" cy="38100"/>
          </a:xfrm>
          <a:prstGeom prst="rect">
            <a:avLst/>
          </a:prstGeom>
          <a:solidFill>
            <a:srgbClr val="3D7BD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5" name="TextBox 83" descr="{&quot;isTemplate&quot;:true,&quot;type&quot;:&quot;text&quot;}"/>
          <p:cNvSpPr txBox="1"/>
          <p:nvPr/>
        </p:nvSpPr>
        <p:spPr>
          <a:xfrm>
            <a:off x="4400550" y="3400425"/>
            <a:ext cx="33909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1650" dirty="0">
                <a:solidFill>
                  <a:srgbClr val="4A5568"/>
                </a:solidFill>
                <a:latin typeface="Segoe UI"/>
                <a:ea typeface="Segoe UI"/>
              </a:rPr>
              <a:t>Questions &amp; discussion are welcome</a:t>
            </a:r>
            <a:endParaRPr dirty="0"/>
          </a:p>
        </p:txBody>
      </p:sp>
      <p:sp>
        <p:nvSpPr>
          <p:cNvPr id="106" name="Прямоугольник 84"/>
          <p:cNvSpPr/>
          <p:nvPr/>
        </p:nvSpPr>
        <p:spPr>
          <a:xfrm>
            <a:off x="0" y="5943600"/>
            <a:ext cx="12192000" cy="914400"/>
          </a:xfrm>
          <a:prstGeom prst="rect">
            <a:avLst/>
          </a:prstGeom>
          <a:solidFill>
            <a:srgbClr val="0E3F8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7" name="TextBox 85" descr="{&quot;isTemplate&quot;:true,&quot;type&quot;:&quot;text&quot;}"/>
          <p:cNvSpPr txBox="1"/>
          <p:nvPr/>
        </p:nvSpPr>
        <p:spPr>
          <a:xfrm>
            <a:off x="5334000" y="6153150"/>
            <a:ext cx="15240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Segoe UI"/>
                <a:ea typeface="Segoe UI"/>
              </a:rPr>
              <a:t>Daniil Trofimov</a:t>
            </a:r>
            <a:endParaRPr/>
          </a:p>
        </p:txBody>
      </p:sp>
      <p:sp>
        <p:nvSpPr>
          <p:cNvPr id="108" name="TextBox 86" descr="{&quot;isTemplate&quot;:true,&quot;type&quot;:&quot;text&quot;}"/>
          <p:cNvSpPr txBox="1"/>
          <p:nvPr/>
        </p:nvSpPr>
        <p:spPr>
          <a:xfrm>
            <a:off x="3286125" y="6467475"/>
            <a:ext cx="56197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>
                <a:solidFill>
                  <a:srgbClr val="C9D8F0"/>
                </a:solidFill>
                <a:latin typeface="Segoe UI"/>
                <a:ea typeface="Segoe UI"/>
              </a:rPr>
              <a:t>Institute of High Energy Physics (IHEP)  ·  Tianfu Cosmic Ray Research Center (CRRC)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1492</Words>
  <Application>Microsoft Office PowerPoint</Application>
  <PresentationFormat>Широкоэкранный</PresentationFormat>
  <Paragraphs>170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Georgia</vt:lpstr>
      <vt:lpstr>Segoe UI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Daniil Trofimov</dc:creator>
  <cp:lastModifiedBy>Daniil Trofimov</cp:lastModifiedBy>
  <cp:revision>1</cp:revision>
  <dcterms:created xsi:type="dcterms:W3CDTF">2026-09-16T13:34:52Z</dcterms:created>
  <dcterms:modified xsi:type="dcterms:W3CDTF">2026-09-16T05:40:40Z</dcterms:modified>
</cp:coreProperties>
</file>