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303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712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1295400" y="577253"/>
            <a:ext cx="9601200" cy="14561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Estimation of the Blazar Contribution to the Astrophysical Neutrino Flux Observed with the Baikal-GVD Using the FIRESONG Package</a:t>
            </a:r>
          </a:p>
        </p:txBody>
      </p:sp>
      <p:sp>
        <p:nvSpPr>
          <p:cNvPr id="4" name="Shape 2"/>
          <p:cNvSpPr/>
          <p:nvPr/>
        </p:nvSpPr>
        <p:spPr>
          <a:xfrm>
            <a:off x="449941" y="2565605"/>
            <a:ext cx="11292115" cy="3484673"/>
          </a:xfrm>
          <a:prstGeom prst="roundRect">
            <a:avLst>
              <a:gd name="adj" fmla="val 5714"/>
            </a:avLst>
          </a:prstGeom>
          <a:solidFill>
            <a:srgbClr val="E9F0FB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84016" y="3519298"/>
            <a:ext cx="10223967" cy="30297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Aleksandra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Bychkova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 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4304A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Undergraduate student at the Department of General Nuclear Physics, Faculty of Physics, Lomonosov Moscow State University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4304A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Research conducted at the Institute for Nuclear Research of the Russian Academy of Sciences within the Baikal-GVD collaboration</a:t>
            </a:r>
          </a:p>
          <a:p>
            <a:pPr marL="342900" indent="-342900">
              <a:spcAft>
                <a:spcPts val="600"/>
              </a:spcAft>
              <a:buSzPct val="100000"/>
              <a:buFontTx/>
              <a:buChar char="•"/>
            </a:pPr>
            <a:r>
              <a:rPr lang="en-US" sz="2400" b="1" dirty="0">
                <a:solidFill>
                  <a:srgbClr val="24304A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Research interests</a:t>
            </a:r>
            <a:r>
              <a:rPr lang="en-US" sz="2400" dirty="0">
                <a:solidFill>
                  <a:srgbClr val="24304A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: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>
                <a:solidFill>
                  <a:srgbClr val="1E276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high-energy astrophysical neutrinos and the identification of their sources, population studies of active galactic nuclei, in particular blazars</a:t>
            </a:r>
            <a:endParaRPr lang="en-US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endParaRPr lang="en-US" sz="2400" dirty="0"/>
          </a:p>
          <a:p>
            <a:pPr marL="342900" indent="-342900">
              <a:lnSpc>
                <a:spcPct val="135000"/>
              </a:lnSpc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6366171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China</a:t>
            </a:r>
            <a:r>
              <a:rPr lang="ru-RU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dirty="0">
                <a:solidFill>
                  <a:srgbClr val="5A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 Neutrino Astronomy Summer School  |  September 2026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3880" y="17443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</a:rPr>
              <a:t>Recent work: blazar contribution to the Baikal-GVD neutrino flux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06975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</a:t>
            </a:r>
            <a:r>
              <a:rPr lang="en-US" sz="2000" dirty="0">
                <a:solidFill>
                  <a:srgbClr val="24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estimate the contribution of the blazar population to the astrophysical neutrino flux detected by the Baikal-GVD (16 clusters in the current configuration).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63880" y="1642227"/>
            <a:ext cx="110642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I.  </a:t>
            </a:r>
            <a:r>
              <a:rPr lang="en-US" sz="2000" dirty="0">
                <a:solidFill>
                  <a:srgbClr val="24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source populations generated with FIRESONG are compared with the CAZ blazar catalog (Kouch et al. 2026): the subsample of 5880 sources, of which 4604 lie in the Baikal-GVD visibility zone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4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(δ &lt; +38°).</a:t>
            </a:r>
            <a:endParaRPr lang="en-US" sz="2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II.  </a:t>
            </a:r>
            <a:r>
              <a:rPr lang="en-US" sz="2000" dirty="0">
                <a:solidFill>
                  <a:srgbClr val="24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expected number of neutrino events is computed for different population models</a:t>
            </a: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DAD9D5-C2E4-4F3E-A8D7-5EB0FC3D6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7317" y="3163597"/>
            <a:ext cx="7997365" cy="34115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A54FB9-2A2C-428A-992D-24C8E0314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309" y="3136958"/>
            <a:ext cx="8814441" cy="1920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6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423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number of events per source over exposure T, integrated over the Baikal-GVD effective area: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90938" y="2971800"/>
            <a:ext cx="516978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Dependence on the spectral index γ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70167"/>
              </p:ext>
            </p:extLst>
          </p:nvPr>
        </p:nvGraphicFramePr>
        <p:xfrm>
          <a:off x="548640" y="3383280"/>
          <a:ext cx="5212080" cy="1389888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γ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ΣNν, 1 cluster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ΣNν, 16 clusters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0.78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2.28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0.46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0.31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6400800" y="297180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Dependence on the local density ρ₀</a:t>
            </a:r>
            <a:endParaRPr lang="en-US" sz="1600" dirty="0"/>
          </a:p>
        </p:txBody>
      </p:sp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258087"/>
              </p:ext>
            </p:extLst>
          </p:nvPr>
        </p:nvGraphicFramePr>
        <p:xfrm>
          <a:off x="6400800" y="3383280"/>
          <a:ext cx="5212080" cy="1389888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ρ₀ [Mpc⁻³]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ΣNν, 1 cluster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ΣNν, 16 clusters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10⁻⁸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0.08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10⁻⁷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0.46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10⁻⁶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6.07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430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</a:t>
                      </a:r>
                      <a:endParaRPr lang="en-US" sz="120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5"/>
          <p:cNvSpPr txBox="1"/>
          <p:nvPr/>
        </p:nvSpPr>
        <p:spPr>
          <a:xfrm>
            <a:off x="548640" y="5074920"/>
            <a:ext cx="110642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1000"/>
              </a:spcAft>
              <a:buSzPct val="100000"/>
            </a:pPr>
            <a:endParaRPr lang="en-US" sz="1450" dirty="0"/>
          </a:p>
          <a:p>
            <a:pPr marL="342900" indent="-342900">
              <a:buSzPct val="100000"/>
              <a:buChar char="•"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16-cluster configuration, registration of neutrinos from the blazar population is attainable already at the baseline parameters (ΣNν ≈ 7.4 over 5 years)</a:t>
            </a:r>
            <a:endParaRPr lang="en-US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967D1E-8E83-4743-AB77-E0478EFC0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920" y="1433871"/>
            <a:ext cx="5477597" cy="13870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Validation of the population models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4304A"/>
                </a:solidFill>
                <a:ea typeface="Cambria" panose="02040503050406030204" pitchFamily="18" charset="0"/>
                <a:cs typeface="Calibri" pitchFamily="34" charset="-120"/>
              </a:rPr>
              <a:t>The declination and redshift distributions of the baseline FIRESONG population reproduce the corresponding distributions of the CAZ catalog within the Baikal-GVD visibility zone.</a:t>
            </a:r>
          </a:p>
          <a:p>
            <a:pPr marL="0" indent="0">
              <a:buNone/>
            </a:pPr>
            <a:endParaRPr lang="en-US" sz="2000" dirty="0">
              <a:solidFill>
                <a:srgbClr val="24304A"/>
              </a:solidFill>
              <a:ea typeface="Cambria" panose="02040503050406030204" pitchFamily="18" charset="0"/>
              <a:cs typeface="Calibri" pitchFamily="34" charset="-120"/>
            </a:endParaRPr>
          </a:p>
          <a:p>
            <a:pPr marL="0" indent="0">
              <a:buNone/>
            </a:pPr>
            <a:endParaRPr lang="en-US" sz="2000" dirty="0">
              <a:solidFill>
                <a:srgbClr val="24304A"/>
              </a:solidFill>
              <a:ea typeface="Cambria" panose="02040503050406030204" pitchFamily="18" charset="0"/>
              <a:cs typeface="Calibri" pitchFamily="34" charset="-120"/>
            </a:endParaRPr>
          </a:p>
        </p:txBody>
      </p:sp>
      <p:pic>
        <p:nvPicPr>
          <p:cNvPr id="4" name="Image 0" descr="fig_dist.png"/>
          <p:cNvPicPr>
            <a:picLocks noChangeAspect="1"/>
          </p:cNvPicPr>
          <p:nvPr/>
        </p:nvPicPr>
        <p:blipFill rotWithShape="1">
          <a:blip r:embed="rId3"/>
          <a:srcRect l="2258" t="6598"/>
          <a:stretch/>
        </p:blipFill>
        <p:spPr>
          <a:xfrm>
            <a:off x="1060450" y="2793135"/>
            <a:ext cx="10278110" cy="32378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ACDDA6-21B6-436D-A818-6FFFD3DC2832}"/>
              </a:ext>
            </a:extLst>
          </p:cNvPr>
          <p:cNvSpPr txBox="1"/>
          <p:nvPr/>
        </p:nvSpPr>
        <p:spPr>
          <a:xfrm>
            <a:off x="548640" y="237910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Declination distribution</a:t>
            </a:r>
            <a:endParaRPr lang="en-US" sz="1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CD67C2-2A50-427B-8B50-FCCB9DDDC8CF}"/>
              </a:ext>
            </a:extLst>
          </p:cNvPr>
          <p:cNvSpPr txBox="1"/>
          <p:nvPr/>
        </p:nvSpPr>
        <p:spPr>
          <a:xfrm>
            <a:off x="5872480" y="23782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Redshift distribution</a:t>
            </a:r>
            <a:endParaRPr lang="en-US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3CDA84-61DA-483A-A048-E01C80245740}"/>
              </a:ext>
            </a:extLst>
          </p:cNvPr>
          <p:cNvSpPr txBox="1"/>
          <p:nvPr/>
        </p:nvSpPr>
        <p:spPr>
          <a:xfrm rot="16200000">
            <a:off x="-2194560" y="392489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density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Future plans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600"/>
              </a:spcAft>
              <a:buSzPct val="100000"/>
            </a:pPr>
            <a:r>
              <a:rPr lang="en-US" sz="2800" b="1" dirty="0">
                <a:solidFill>
                  <a:srgbClr val="1E276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Directions of further research: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685800" lvl="1" indent="-342900">
              <a:spcAft>
                <a:spcPts val="600"/>
              </a:spcAft>
              <a:buSzPct val="100000"/>
              <a:buChar char="•"/>
            </a:pPr>
            <a:r>
              <a:rPr lang="en-US" sz="2800" dirty="0">
                <a:solidFill>
                  <a:srgbClr val="24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Estimation the uncertainty of the expected number of neutrinos</a:t>
            </a:r>
          </a:p>
          <a:p>
            <a:pPr marL="685800" lvl="1" indent="-342900">
              <a:spcAft>
                <a:spcPts val="600"/>
              </a:spcAft>
              <a:buSzPct val="100000"/>
              <a:buChar char="•"/>
            </a:pPr>
            <a:r>
              <a:rPr lang="en-US" sz="2800" dirty="0">
                <a:solidFill>
                  <a:srgbClr val="24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Including the flaring activity of blazars in addition to the constant flux</a:t>
            </a:r>
          </a:p>
          <a:p>
            <a:pPr marL="685800" lvl="1" indent="-342900">
              <a:spcAft>
                <a:spcPts val="600"/>
              </a:spcAft>
              <a:buSzPct val="100000"/>
              <a:buChar char="•"/>
            </a:pPr>
            <a:r>
              <a:rPr lang="en-US" sz="2800" dirty="0">
                <a:solidFill>
                  <a:srgbClr val="24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analysis of the FSRQ and BL Lac subpopulations</a:t>
            </a:r>
          </a:p>
          <a:p>
            <a:pPr marL="685800" lvl="1" indent="-342900">
              <a:spcAft>
                <a:spcPts val="600"/>
              </a:spcAft>
              <a:buSzPct val="100000"/>
              <a:buChar char="•"/>
            </a:pPr>
            <a:r>
              <a:rPr lang="en-US" sz="2800" dirty="0">
                <a:solidFill>
                  <a:srgbClr val="24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Event-rate predictions for the full Baikal-GVD configuration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374</Words>
  <Application>Microsoft Office PowerPoint</Application>
  <PresentationFormat>Widescreen</PresentationFormat>
  <Paragraphs>58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Саша</cp:lastModifiedBy>
  <cp:revision>17</cp:revision>
  <dcterms:created xsi:type="dcterms:W3CDTF">2026-09-13T15:46:39Z</dcterms:created>
  <dcterms:modified xsi:type="dcterms:W3CDTF">2026-09-16T05:17:17Z</dcterms:modified>
</cp:coreProperties>
</file>