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21" r:id="rId4"/>
    <p:sldId id="323" r:id="rId5"/>
    <p:sldId id="322" r:id="rId6"/>
    <p:sldId id="345" r:id="rId7"/>
    <p:sldId id="274" r:id="rId8"/>
    <p:sldId id="338" r:id="rId9"/>
    <p:sldId id="344" r:id="rId10"/>
    <p:sldId id="336" r:id="rId11"/>
    <p:sldId id="337" r:id="rId12"/>
    <p:sldId id="316" r:id="rId13"/>
    <p:sldId id="342" r:id="rId14"/>
    <p:sldId id="340" r:id="rId15"/>
    <p:sldId id="270" r:id="rId16"/>
  </p:sldIdLst>
  <p:sldSz cx="12192000" cy="6858000"/>
  <p:notesSz cx="6858000" cy="12192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1" autoAdjust="0"/>
    <p:restoredTop sz="82133" autoAdjust="0"/>
  </p:normalViewPr>
  <p:slideViewPr>
    <p:cSldViewPr>
      <p:cViewPr varScale="1">
        <p:scale>
          <a:sx n="80" d="100"/>
          <a:sy n="80" d="100"/>
        </p:scale>
        <p:origin x="73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线站存储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3A-43C7-8FAD-C737D6FE71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3A-43C7-8FAD-C737D6FE716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C6063B40-32C6-4AB7-BD4E-B876E7AD67B2}" type="CATEGORYNAME">
                      <a:rPr lang="zh-CN" altLang="en-US" sz="1400" dirty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pPr>
                      <a:t>[类别名称]</a:t>
                    </a:fld>
                    <a:r>
                      <a:rPr lang="en-US" altLang="zh-CN" sz="1400" baseline="0" dirty="0"/>
                      <a:t>, </a:t>
                    </a:r>
                    <a:fld id="{B2BB86A5-576D-4F8D-91DA-47E4241FF27A}" type="PERCENTAGE">
                      <a:rPr lang="en-US" altLang="zh-CN" sz="1400" baseline="0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pPr>
                      <a:t>[百分比]</a:t>
                    </a:fld>
                    <a:endParaRPr lang="en-US" altLang="zh-CN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249621052302591"/>
                      <c:h val="0.392329897857636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3A-43C7-8FAD-C737D6FE7167}"/>
                </c:ext>
              </c:extLst>
            </c:dLbl>
            <c:dLbl>
              <c:idx val="1"/>
              <c:layout>
                <c:manualLayout>
                  <c:x val="0.17146048526140881"/>
                  <c:y val="0.114967984307824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1CC67BC4-DBC9-4755-B0B6-7C78165CABBB}" type="CATEGORYNAME">
                      <a:rPr lang="zh-CN" altLang="en-US" sz="1400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pPr>
                      <a:t>[类别名称]</a:t>
                    </a:fld>
                    <a:r>
                      <a:rPr lang="en-US" altLang="zh-CN" sz="1400" baseline="0" dirty="0"/>
                      <a:t>, </a:t>
                    </a:r>
                    <a:fld id="{2A32CC49-AC64-4810-992A-72712A0FFCDE}" type="PERCENTAGE">
                      <a:rPr lang="en-US" altLang="zh-CN" sz="1400" baseline="0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pPr>
                      <a:t>[百分比]</a:t>
                    </a:fld>
                    <a:endParaRPr lang="en-US" altLang="zh-CN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009251011829425"/>
                      <c:h val="0.392329897857636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3A-43C7-8FAD-C737D6FE7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已用空间</c:v>
                </c:pt>
                <c:pt idx="1">
                  <c:v>剩余空间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0.54200000000000004</c:v>
                </c:pt>
                <c:pt idx="1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A-43C7-8FAD-C737D6FE71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中心存储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38-4BBE-B19A-8136445D94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38-4BBE-B19A-8136445D9467}"/>
              </c:ext>
            </c:extLst>
          </c:dPt>
          <c:dLbls>
            <c:dLbl>
              <c:idx val="0"/>
              <c:layout>
                <c:manualLayout>
                  <c:x val="-0.19925649419988645"/>
                  <c:y val="1.0524145322185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C6063B40-32C6-4AB7-BD4E-B876E7AD67B2}" type="CATEGORYNAME">
                      <a:rPr lang="zh-CN" altLang="en-US" sz="1200" dirty="0"/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pPr>
                      <a:t>[类别名称]</a:t>
                    </a:fld>
                    <a:r>
                      <a:rPr lang="en-US" altLang="zh-CN" sz="1200" baseline="0" dirty="0"/>
                      <a:t>, </a:t>
                    </a:r>
                    <a:fld id="{B2BB86A5-576D-4F8D-91DA-47E4241FF27A}" type="PERCENTAGE">
                      <a:rPr lang="en-US" altLang="zh-CN" sz="1200" baseline="0" smtClean="0"/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pPr>
                      <a:t>[百分比]</a:t>
                    </a:fld>
                    <a:endParaRPr lang="en-US" altLang="zh-CN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489991092775773"/>
                      <c:h val="0.392329897857636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38-4BBE-B19A-8136445D9467}"/>
                </c:ext>
              </c:extLst>
            </c:dLbl>
            <c:dLbl>
              <c:idx val="1"/>
              <c:layout>
                <c:manualLayout>
                  <c:x val="0.24237693315414699"/>
                  <c:y val="-0.120288705074522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1CC67BC4-DBC9-4755-B0B6-7C78165CABBB}" type="CATEGORYNAME">
                      <a:rPr lang="zh-CN" altLang="en-US" sz="1400" dirty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pPr>
                      <a:t>[类别名称]</a:t>
                    </a:fld>
                    <a:r>
                      <a:rPr lang="en-US" altLang="zh-CN" sz="1400" baseline="0" dirty="0"/>
                      <a:t>, </a:t>
                    </a:r>
                    <a:fld id="{2A32CC49-AC64-4810-992A-72712A0FFCDE}" type="PERCENTAGE">
                      <a:rPr lang="en-US" altLang="zh-CN" sz="1400" baseline="0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pPr>
                      <a:t>[百分比]</a:t>
                    </a:fld>
                    <a:endParaRPr lang="en-US" altLang="zh-CN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595794331671688"/>
                      <c:h val="0.392329897857636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38-4BBE-B19A-8136445D9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已用空间</c:v>
                </c:pt>
                <c:pt idx="1">
                  <c:v>剩余空间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38-4BBE-B19A-8136445D94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76E72E-E794-4FCD-BF64-377A240A97C8}" type="datetimeFigureOut">
              <a:rPr lang="en-US" altLang="zh-CN"/>
              <a:t>6/23/2026</a:t>
            </a:fld>
            <a:endParaRPr lang="zh-CN"/>
          </a:p>
        </p:txBody>
      </p:sp>
      <p:sp>
        <p:nvSpPr>
          <p:cNvPr id="6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/>
          </a:p>
        </p:txBody>
      </p:sp>
      <p:sp>
        <p:nvSpPr>
          <p:cNvPr id="7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3F70B3-B9B0-49CA-900E-431AA168B6CB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1</a:t>
            </a:fld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10</a:t>
            </a:fld>
            <a:endParaRPr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altLang="zh-CN" sz="1800" dirty="0" err="1">
                <a:solidFill>
                  <a:srgbClr val="24292F"/>
                </a:solidFill>
                <a:latin typeface="Noto Sans SC"/>
              </a:rPr>
              <a:t>XRootD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简介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sz="1400" dirty="0"/>
              <a:t>面向大规模科学数据的高性能远程文件访问协议与服务框架，广泛用于高能物理</a:t>
            </a:r>
            <a:endParaRPr lang="en-US" altLang="zh-CN" sz="1400" dirty="0"/>
          </a:p>
          <a:p>
            <a:pPr lvl="1"/>
            <a:r>
              <a:rPr lang="zh-CN" altLang="en-US" sz="1400" dirty="0"/>
              <a:t>提供高吞吐、随机读、自动选路与容错能力，并以插件化和缓存生态实现广泛兼容与可扩展。</a:t>
            </a:r>
            <a:endParaRPr lang="en-US" altLang="zh-CN" sz="1400" dirty="0"/>
          </a:p>
          <a:p>
            <a:pPr lvl="1"/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主要面向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Linux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操作系统，支持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C++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、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Python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、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ROOT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等工具</a:t>
            </a:r>
            <a:endParaRPr lang="en-US" altLang="zh-CN" sz="1400" dirty="0"/>
          </a:p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11</a:t>
            </a:fld>
            <a:endParaRPr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12</a:t>
            </a:fld>
            <a:endParaRPr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14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9902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2</a:t>
            </a:fld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本地缓存是直接挂载在</a:t>
            </a: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MDW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和数据传输服务器上的存储介质，确保数据落入线站存储之前的安全；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线站存储采用全闪存的存储介质，满足数据获取系统</a:t>
            </a: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DAQ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的高速数据写入和在线数据分析系统的高速读写需求；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中心存储主要采用机械硬盘的存储阵列，满足常规的数据存储，提供中高速的数据读写性能，</a:t>
            </a:r>
            <a:r>
              <a:rPr lang="zh-CN" altLang="en-US" dirty="0"/>
              <a:t>并为大规模重建、分析、压缩、归档拷贝和远程访问提供服务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；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磁带库主要用于对数据进行长期保存，</a:t>
            </a:r>
            <a:r>
              <a:rPr lang="zh-CN" altLang="en-US" dirty="0"/>
              <a:t>并可在线读出，也用于保存归档珍贵的科研数据资产</a:t>
            </a:r>
            <a:endParaRPr lang="en-US" altLang="zh-CN" b="0" i="0" u="none" strike="noStrike" cap="none" spc="0" dirty="0">
              <a:solidFill>
                <a:srgbClr val="24292F"/>
              </a:solidFill>
              <a:latin typeface="Noto Sans SC"/>
              <a:ea typeface="Noto Sans SC"/>
              <a:cs typeface="Noto Sans SC"/>
            </a:endParaRPr>
          </a:p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3</a:t>
            </a:fld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 altLang="en-US" dirty="0"/>
              <a:t>线站存储聚合</a:t>
            </a:r>
            <a:r>
              <a:rPr lang="en-US" altLang="zh-CN" dirty="0"/>
              <a:t>47GB/s</a:t>
            </a:r>
            <a:r>
              <a:rPr lang="zh-CN" altLang="en-US" dirty="0"/>
              <a:t>顺序写，顺序读是</a:t>
            </a:r>
            <a:r>
              <a:rPr lang="en-US" altLang="zh-CN" dirty="0"/>
              <a:t>62GB/s</a:t>
            </a: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4</a:t>
            </a:fld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5</a:t>
            </a:fld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8257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7</a:t>
            </a:fld>
            <a:endParaRPr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1">
              <a:defRPr/>
            </a:pPr>
            <a:r>
              <a:rPr lang="en-US" altLang="zh-CN" sz="1200" dirty="0">
                <a:solidFill>
                  <a:srgbClr val="24292F"/>
                </a:solidFill>
                <a:latin typeface="Noto Sans SC"/>
              </a:rPr>
              <a:t>Pacemaker</a:t>
            </a:r>
            <a:r>
              <a:rPr lang="zh-CN" altLang="en-US" sz="1200" dirty="0">
                <a:solidFill>
                  <a:srgbClr val="24292F"/>
                </a:solidFill>
                <a:latin typeface="Noto Sans SC"/>
              </a:rPr>
              <a:t>：资源管理器</a:t>
            </a:r>
          </a:p>
          <a:p>
            <a:pPr lvl="1">
              <a:defRPr/>
            </a:pPr>
            <a:r>
              <a:rPr lang="en-US" altLang="zh-CN" sz="1200" dirty="0" err="1">
                <a:solidFill>
                  <a:srgbClr val="24292F"/>
                </a:solidFill>
                <a:latin typeface="Noto Sans SC"/>
              </a:rPr>
              <a:t>Corosync</a:t>
            </a:r>
            <a:r>
              <a:rPr lang="zh-CN" altLang="en-US" sz="1200" dirty="0">
                <a:solidFill>
                  <a:srgbClr val="24292F"/>
                </a:solidFill>
                <a:latin typeface="Noto Sans SC"/>
              </a:rPr>
              <a:t>：消息层与仲裁层</a:t>
            </a:r>
          </a:p>
          <a:p>
            <a:pPr lvl="1">
              <a:defRPr/>
            </a:pPr>
            <a:r>
              <a:rPr lang="en-US" altLang="zh-CN" sz="1200" dirty="0">
                <a:solidFill>
                  <a:srgbClr val="24292F"/>
                </a:solidFill>
                <a:latin typeface="Noto Sans SC"/>
              </a:rPr>
              <a:t>pcs</a:t>
            </a:r>
            <a:r>
              <a:rPr lang="zh-CN" altLang="en-US" sz="1200" dirty="0">
                <a:solidFill>
                  <a:srgbClr val="24292F"/>
                </a:solidFill>
                <a:latin typeface="Noto Sans SC"/>
              </a:rPr>
              <a:t>：统一的 </a:t>
            </a:r>
            <a:r>
              <a:rPr lang="en-US" altLang="zh-CN" sz="1200" dirty="0">
                <a:solidFill>
                  <a:srgbClr val="24292F"/>
                </a:solidFill>
                <a:latin typeface="Noto Sans SC"/>
              </a:rPr>
              <a:t>Pacemaker/</a:t>
            </a:r>
            <a:r>
              <a:rPr lang="en-US" altLang="zh-CN" sz="1200" dirty="0" err="1">
                <a:solidFill>
                  <a:srgbClr val="24292F"/>
                </a:solidFill>
                <a:latin typeface="Noto Sans SC"/>
              </a:rPr>
              <a:t>Corosync</a:t>
            </a:r>
            <a:r>
              <a:rPr lang="en-US" altLang="zh-CN" sz="1200" dirty="0">
                <a:solidFill>
                  <a:srgbClr val="24292F"/>
                </a:solidFill>
                <a:latin typeface="Noto Sans SC"/>
              </a:rPr>
              <a:t> </a:t>
            </a:r>
            <a:r>
              <a:rPr lang="zh-CN" altLang="en-US" sz="1200" dirty="0">
                <a:solidFill>
                  <a:srgbClr val="24292F"/>
                </a:solidFill>
                <a:latin typeface="Noto Sans SC"/>
              </a:rPr>
              <a:t>命令行管理工具</a:t>
            </a:r>
            <a:endParaRPr lang="en-US" altLang="zh-CN" sz="12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6102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1">
              <a:defRPr/>
            </a:pPr>
            <a:r>
              <a:rPr lang="en-US" altLang="zh-CN" sz="1200" dirty="0">
                <a:solidFill>
                  <a:srgbClr val="24292F"/>
                </a:solidFill>
                <a:latin typeface="Noto Sans SC"/>
              </a:rPr>
              <a:t>Pacemaker</a:t>
            </a:r>
            <a:r>
              <a:rPr lang="zh-CN" altLang="en-US" sz="1200" dirty="0">
                <a:solidFill>
                  <a:srgbClr val="24292F"/>
                </a:solidFill>
                <a:latin typeface="Noto Sans SC"/>
              </a:rPr>
              <a:t>：资源管理器</a:t>
            </a:r>
          </a:p>
          <a:p>
            <a:pPr lvl="1">
              <a:defRPr/>
            </a:pPr>
            <a:r>
              <a:rPr lang="en-US" altLang="zh-CN" sz="1200" dirty="0" err="1">
                <a:solidFill>
                  <a:srgbClr val="24292F"/>
                </a:solidFill>
                <a:latin typeface="Noto Sans SC"/>
              </a:rPr>
              <a:t>Corosync</a:t>
            </a:r>
            <a:r>
              <a:rPr lang="zh-CN" altLang="en-US" sz="1200" dirty="0">
                <a:solidFill>
                  <a:srgbClr val="24292F"/>
                </a:solidFill>
                <a:latin typeface="Noto Sans SC"/>
              </a:rPr>
              <a:t>：消息层与仲裁层</a:t>
            </a:r>
          </a:p>
          <a:p>
            <a:pPr lvl="1">
              <a:defRPr/>
            </a:pPr>
            <a:r>
              <a:rPr lang="en-US" altLang="zh-CN" sz="1200" dirty="0">
                <a:solidFill>
                  <a:srgbClr val="24292F"/>
                </a:solidFill>
                <a:latin typeface="Noto Sans SC"/>
              </a:rPr>
              <a:t>pcs</a:t>
            </a:r>
            <a:r>
              <a:rPr lang="zh-CN" altLang="en-US" sz="1200" dirty="0">
                <a:solidFill>
                  <a:srgbClr val="24292F"/>
                </a:solidFill>
                <a:latin typeface="Noto Sans SC"/>
              </a:rPr>
              <a:t>：统一的 </a:t>
            </a:r>
            <a:r>
              <a:rPr lang="en-US" altLang="zh-CN" sz="1200" dirty="0">
                <a:solidFill>
                  <a:srgbClr val="24292F"/>
                </a:solidFill>
                <a:latin typeface="Noto Sans SC"/>
              </a:rPr>
              <a:t>Pacemaker/</a:t>
            </a:r>
            <a:r>
              <a:rPr lang="en-US" altLang="zh-CN" sz="1200" dirty="0" err="1">
                <a:solidFill>
                  <a:srgbClr val="24292F"/>
                </a:solidFill>
                <a:latin typeface="Noto Sans SC"/>
              </a:rPr>
              <a:t>Corosync</a:t>
            </a:r>
            <a:r>
              <a:rPr lang="en-US" altLang="zh-CN" sz="1200" dirty="0">
                <a:solidFill>
                  <a:srgbClr val="24292F"/>
                </a:solidFill>
                <a:latin typeface="Noto Sans SC"/>
              </a:rPr>
              <a:t> </a:t>
            </a:r>
            <a:r>
              <a:rPr lang="zh-CN" altLang="en-US" sz="1200" dirty="0">
                <a:solidFill>
                  <a:srgbClr val="24292F"/>
                </a:solidFill>
                <a:latin typeface="Noto Sans SC"/>
              </a:rPr>
              <a:t>命令行管理工具</a:t>
            </a:r>
            <a:endParaRPr lang="en-US" altLang="zh-CN" sz="12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8695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19200" y="1524000"/>
            <a:ext cx="10164232" cy="1752599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1600" y="3962400"/>
            <a:ext cx="8737600" cy="1752599"/>
          </a:xfrm>
        </p:spPr>
        <p:txBody>
          <a:bodyPr/>
          <a:lstStyle>
            <a:lvl1pPr marL="0" indent="0">
              <a:buFont typeface="Wingdings"/>
              <a:buNone/>
              <a:defRPr sz="2800"/>
            </a:lvl1pPr>
          </a:lstStyle>
          <a:p>
            <a:pPr>
              <a:defRPr/>
            </a:pPr>
            <a:r>
              <a:rPr lang="zh-CN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00AE661-7210-4670-AFCC-1EC18EA94BE8}" type="datetime1">
              <a:rPr lang="en-US" altLang="zh-CN"/>
              <a:t>6/23/2026</a:t>
            </a:fld>
            <a:endParaRPr 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ap="flat" cmpd="sng">
            <a:gradFill>
              <a:gsLst>
                <a:gs pos="0">
                  <a:srgbClr val="0070C0"/>
                </a:gs>
                <a:gs pos="74000">
                  <a:srgbClr val="FF0000"/>
                </a:gs>
                <a:gs pos="83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/>
            </a:gradFill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sz="18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88900">
            <a:gradFill>
              <a:gsLst>
                <a:gs pos="0">
                  <a:srgbClr val="0070C0"/>
                </a:gs>
                <a:gs pos="74000">
                  <a:srgbClr val="FF0000"/>
                </a:gs>
                <a:gs pos="100000">
                  <a:srgbClr val="FFC000"/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shape"/>
            </a:gradFill>
            <a:round/>
          </a:ln>
        </p:spPr>
        <p:txBody>
          <a:bodyPr/>
          <a:lstStyle/>
          <a:p>
            <a:pPr>
              <a:defRPr/>
            </a:pPr>
            <a:endParaRPr lang="zh-CN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zh-CN"/>
              <a:t>单击图标添加图片</a:t>
            </a:r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B30AD30-7C8A-41D2-BA97-A5C4B32C40DD}" type="datetime1">
              <a:rPr lang="en-US" altLang="zh-CN"/>
              <a:t>6/23/2026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2AFC46-5794-4489-A536-44A3501EE5EE}" type="datetime1">
              <a:rPr lang="en-US" altLang="zh-CN"/>
              <a:t>6/23/2026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垂直排列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839200" y="277813"/>
            <a:ext cx="2743200" cy="5853112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7813"/>
            <a:ext cx="8026400" cy="5853112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B289DE8-6FC7-4AE2-9877-7C91C1BF6B83}" type="datetime1">
              <a:rPr lang="en-US" altLang="zh-CN"/>
              <a:t>6/23/2026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369455" y="240871"/>
            <a:ext cx="11434618" cy="574058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369455" y="1151906"/>
            <a:ext cx="11434618" cy="4999510"/>
          </a:xfrm>
        </p:spPr>
        <p:txBody>
          <a:bodyPr/>
          <a:lstStyle>
            <a:lvl1pPr marL="342900" indent="-342900">
              <a:spcBef>
                <a:spcPts val="1440"/>
              </a:spcBef>
              <a:buClr>
                <a:srgbClr val="FF0000"/>
              </a:buClr>
              <a:buFont typeface="Wingdings"/>
              <a:buChar char=""/>
              <a:defRPr sz="2400">
                <a:latin typeface="Calibri"/>
                <a:ea typeface="微软雅黑"/>
                <a:cs typeface="Calibri"/>
              </a:defRPr>
            </a:lvl1pPr>
            <a:lvl2pPr marL="669925" indent="-325755">
              <a:spcBef>
                <a:spcPts val="1200"/>
              </a:spcBef>
              <a:buClr>
                <a:srgbClr val="0D03D3"/>
              </a:buClr>
              <a:buFont typeface="Wingdings"/>
              <a:buChar char="l"/>
              <a:defRPr sz="2000">
                <a:latin typeface="Calibri"/>
                <a:ea typeface="微软雅黑"/>
                <a:cs typeface="Calibri"/>
              </a:defRPr>
            </a:lvl2pPr>
            <a:lvl3pPr>
              <a:spcBef>
                <a:spcPts val="1000"/>
              </a:spcBef>
              <a:defRPr sz="1600">
                <a:latin typeface="Calibri"/>
                <a:ea typeface="微软雅黑"/>
                <a:cs typeface="Calibri"/>
              </a:defRPr>
            </a:lvl3pPr>
            <a:lvl4pPr>
              <a:defRPr>
                <a:latin typeface="Calibri"/>
                <a:ea typeface="微软雅黑"/>
                <a:cs typeface="Calibri"/>
              </a:defRPr>
            </a:lvl4pPr>
            <a:lvl5pPr>
              <a:defRPr>
                <a:latin typeface="Calibri"/>
                <a:ea typeface="微软雅黑"/>
                <a:cs typeface="Calibri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>
          <a:xfrm>
            <a:off x="609600" y="6299054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A090-79F1-486E-A7E0-F0091416301D}" type="datetime1">
              <a:rPr lang="en-US" altLang="zh-CN"/>
              <a:t>6/23/2026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03816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Xiaowei JIANG</a:t>
            </a: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99054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609600" y="277814"/>
            <a:ext cx="10972800" cy="771733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609600" y="1151907"/>
            <a:ext cx="10972800" cy="4796458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/>
              <a:buChar char=""/>
              <a:defRPr sz="2400">
                <a:latin typeface="微软雅黑"/>
                <a:ea typeface="微软雅黑"/>
              </a:defRPr>
            </a:lvl1pPr>
            <a:lvl2pPr marL="669925" indent="-325755">
              <a:buClr>
                <a:srgbClr val="0D03D3"/>
              </a:buClr>
              <a:buFont typeface="Wingdings"/>
              <a:buChar char="l"/>
              <a:defRPr sz="2000">
                <a:latin typeface="微软雅黑"/>
                <a:ea typeface="微软雅黑"/>
              </a:defRPr>
            </a:lvl2pPr>
            <a:lvl3pPr>
              <a:defRPr sz="1600">
                <a:latin typeface="微软雅黑"/>
                <a:ea typeface="微软雅黑"/>
              </a:defRPr>
            </a:lvl3pPr>
            <a:lvl4pPr>
              <a:defRPr>
                <a:latin typeface="微软雅黑"/>
                <a:ea typeface="微软雅黑"/>
              </a:defRPr>
            </a:lvl4pPr>
            <a:lvl5pPr>
              <a:defRPr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5BAA090-79F1-486E-A7E0-F0091416301D}" type="datetime1">
              <a:rPr lang="en-US" altLang="zh-CN"/>
              <a:t>6/23/2026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Xiaowei JIANG</a:t>
            </a: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336957" y="10626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5FF0341-3FBD-4B97-8B1C-60A6AE67FB4B}" type="datetime1">
              <a:rPr lang="en-US" altLang="zh-CN"/>
              <a:t>6/23/2026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C2D30C8-1A7B-44D6-952C-0B9FCCE0FCC6}" type="datetime1">
              <a:rPr lang="en-US" altLang="zh-CN"/>
              <a:t>6/23/2026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62A7E7A-6587-4F84-A54B-C51A2B83C689}" type="datetime1">
              <a:rPr lang="en-US" altLang="zh-CN"/>
              <a:t>6/23/2026</a:t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A7252AD-8C46-4CE6-996A-F4E9382AEB7B}" type="datetime1">
              <a:rPr lang="en-US" altLang="zh-CN"/>
              <a:t>6/23/2026</a:t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F391C7A-5B79-4E2E-BD37-51CB49D08C2F}" type="datetime1">
              <a:rPr lang="en-US" altLang="zh-CN"/>
              <a:t>6/23/2026</a:t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5C7EC85-AD58-4E25-9B28-4178DF9C6AEA}" type="datetime1">
              <a:rPr lang="en-US" altLang="zh-CN"/>
              <a:t>6/23/2026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5"/>
            <a:ext cx="10972800" cy="639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F0883399-0BE9-47C1-9434-2C1C6497654A}" type="datetime1">
              <a:rPr lang="en-US" altLang="zh-CN"/>
              <a:t>6/23/2026</a:t>
            </a:fld>
            <a:endParaRPr 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E46DA2A-0A7F-49D5-B392-17A051B5A1AA}" type="slidenum">
              <a:rPr lang="en-US" altLang="zh-CN"/>
              <a:t>‹#›</a:t>
            </a:fld>
            <a:endParaRPr lang="zh-CN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0" y="1009914"/>
            <a:ext cx="12192000" cy="0"/>
          </a:xfrm>
          <a:prstGeom prst="line">
            <a:avLst/>
          </a:prstGeom>
          <a:noFill/>
          <a:ln w="88900">
            <a:gradFill>
              <a:gsLst>
                <a:gs pos="27000">
                  <a:srgbClr val="0070C0"/>
                </a:gs>
                <a:gs pos="66000">
                  <a:srgbClr val="FFC000"/>
                </a:gs>
                <a:gs pos="91000">
                  <a:srgbClr val="FF0000"/>
                </a:gs>
                <a:gs pos="100000">
                  <a:srgbClr val="FFC000"/>
                </a:gs>
              </a:gsLst>
              <a:path path="shape"/>
            </a:gradFill>
            <a:round/>
          </a:ln>
        </p:spPr>
        <p:txBody>
          <a:bodyPr/>
          <a:lstStyle/>
          <a:p>
            <a:pPr>
              <a:defRPr/>
            </a:pPr>
            <a:endParaRPr 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Garamond" panose="02020404030301010803"/>
          <a:ea typeface="宋体"/>
        </a:defRPr>
      </a:lvl2pPr>
      <a:lvl3pPr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Garamond" panose="02020404030301010803"/>
          <a:ea typeface="宋体"/>
        </a:defRPr>
      </a:lvl3pPr>
      <a:lvl4pPr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Garamond" panose="02020404030301010803"/>
          <a:ea typeface="宋体"/>
        </a:defRPr>
      </a:lvl4pPr>
      <a:lvl5pPr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Garamond" panose="02020404030301010803"/>
          <a:ea typeface="宋体"/>
        </a:defRPr>
      </a:lvl5pPr>
      <a:lvl6pPr marL="457200"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Garamond" panose="02020404030301010803"/>
          <a:ea typeface="宋体"/>
        </a:defRPr>
      </a:lvl6pPr>
      <a:lvl7pPr marL="914400"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Garamond" panose="02020404030301010803"/>
          <a:ea typeface="宋体"/>
        </a:defRPr>
      </a:lvl7pPr>
      <a:lvl8pPr marL="1371600"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Garamond" panose="02020404030301010803"/>
          <a:ea typeface="宋体"/>
        </a:defRPr>
      </a:lvl8pPr>
      <a:lvl9pPr marL="1828800" algn="l">
        <a:spcBef>
          <a:spcPts val="0"/>
        </a:spcBef>
        <a:spcAft>
          <a:spcPts val="0"/>
        </a:spcAft>
        <a:defRPr sz="4200">
          <a:solidFill>
            <a:schemeClr val="tx2"/>
          </a:solidFill>
          <a:latin typeface="Garamond" panose="02020404030301010803"/>
          <a:ea typeface="宋体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accent1"/>
        </a:buClr>
        <a:buSzPct val="65000"/>
        <a:buFont typeface="Wingdings"/>
        <a:buChar char="n"/>
        <a:defRPr lang="zh-CN" sz="2400">
          <a:solidFill>
            <a:schemeClr val="tx1"/>
          </a:solidFill>
          <a:latin typeface="微软雅黑"/>
          <a:ea typeface="微软雅黑"/>
          <a:cs typeface="+mn-cs"/>
        </a:defRPr>
      </a:lvl1pPr>
      <a:lvl2pPr marL="669925" indent="-325755" algn="l">
        <a:spcBef>
          <a:spcPts val="0"/>
        </a:spcBef>
        <a:spcAft>
          <a:spcPts val="0"/>
        </a:spcAft>
        <a:buClr>
          <a:schemeClr val="accent2"/>
        </a:buClr>
        <a:buSzPct val="60000"/>
        <a:buFont typeface="Wingdings"/>
        <a:buChar char="q"/>
        <a:defRPr lang="zh-CN" sz="2400">
          <a:solidFill>
            <a:schemeClr val="tx1"/>
          </a:solidFill>
          <a:latin typeface="微软雅黑"/>
          <a:ea typeface="微软雅黑"/>
          <a:cs typeface="+mn-cs"/>
        </a:defRPr>
      </a:lvl2pPr>
      <a:lvl3pPr marL="1022350" indent="-351155" algn="l">
        <a:spcBef>
          <a:spcPts val="0"/>
        </a:spcBef>
        <a:spcAft>
          <a:spcPts val="0"/>
        </a:spcAft>
        <a:buClr>
          <a:schemeClr val="accent1"/>
        </a:buClr>
        <a:buSzPct val="65000"/>
        <a:buFont typeface="Wingdings"/>
        <a:buChar char="n"/>
        <a:defRPr lang="zh-CN" sz="2400">
          <a:solidFill>
            <a:schemeClr val="tx1"/>
          </a:solidFill>
          <a:latin typeface="微软雅黑"/>
          <a:ea typeface="微软雅黑"/>
          <a:cs typeface="+mn-cs"/>
        </a:defRPr>
      </a:lvl3pPr>
      <a:lvl4pPr marL="1339850" indent="-316230" algn="l"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245" indent="-339725" algn="l"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839416" y="2132856"/>
            <a:ext cx="10742984" cy="974413"/>
          </a:xfrm>
        </p:spPr>
        <p:txBody>
          <a:bodyPr/>
          <a:lstStyle/>
          <a:p>
            <a:pPr algn="ctr">
              <a:defRPr/>
            </a:pPr>
            <a:r>
              <a:rPr lang="en-US" altLang="zh-CN" sz="4400" dirty="0">
                <a:latin typeface="Calibri"/>
                <a:ea typeface="Calibri"/>
                <a:cs typeface="Calibri"/>
              </a:rPr>
              <a:t>HEPS</a:t>
            </a:r>
            <a:r>
              <a:rPr lang="zh-CN" altLang="en-US" sz="4400" dirty="0">
                <a:latin typeface="Calibri"/>
                <a:ea typeface="Calibri"/>
                <a:cs typeface="Calibri"/>
              </a:rPr>
              <a:t>存储系统运行与新服务</a:t>
            </a:r>
            <a:endParaRPr lang="zh-CN" sz="4400" dirty="0">
              <a:latin typeface="Calibri"/>
              <a:cs typeface="Calibri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 bwMode="auto">
          <a:xfrm>
            <a:off x="2141140" y="4581128"/>
            <a:ext cx="7909719" cy="2009955"/>
          </a:xfrm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latin typeface="Calibri"/>
                <a:ea typeface="Calibri"/>
                <a:cs typeface="Calibri"/>
              </a:rPr>
              <a:t>程</a:t>
            </a:r>
            <a:r>
              <a:rPr lang="zh-CN" altLang="en-US" sz="2400" dirty="0">
                <a:latin typeface="Calibri"/>
                <a:cs typeface="Calibri"/>
              </a:rPr>
              <a:t>垚松</a:t>
            </a:r>
            <a:r>
              <a:rPr lang="en-US" sz="2400" dirty="0">
                <a:latin typeface="Calibri"/>
                <a:ea typeface="Calibri"/>
                <a:cs typeface="Calibri"/>
              </a:rPr>
              <a:t>    </a:t>
            </a:r>
            <a:r>
              <a:rPr lang="zh-CN" altLang="en-US" sz="2400" dirty="0">
                <a:latin typeface="Calibri"/>
                <a:ea typeface="Calibri"/>
                <a:cs typeface="Calibri"/>
              </a:rPr>
              <a:t>高能物理研究所计算中心</a:t>
            </a:r>
            <a:endParaRPr lang="en-US" altLang="zh-CN" sz="2400" dirty="0"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zh-CN" altLang="en-US" sz="2400" dirty="0">
                <a:latin typeface="Calibri"/>
                <a:cs typeface="Calibri"/>
              </a:rPr>
              <a:t> 第六届先进光源中子源科学数据与软件研讨会 </a:t>
            </a:r>
            <a:endParaRPr lang="en-US" altLang="zh-CN" sz="2400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US" altLang="zh-CN" sz="2400" dirty="0">
                <a:latin typeface="Calibri"/>
                <a:ea typeface="Calibri"/>
                <a:cs typeface="Calibri"/>
              </a:rPr>
              <a:t>2026.6.23 </a:t>
            </a:r>
            <a:r>
              <a:rPr lang="zh-CN" altLang="en-US" sz="2400" dirty="0">
                <a:latin typeface="Calibri"/>
                <a:ea typeface="Calibri"/>
                <a:cs typeface="Calibri"/>
              </a:rPr>
              <a:t>怀柔</a:t>
            </a:r>
            <a:endParaRPr lang="zh-CN" altLang="en-US" sz="2400" dirty="0">
              <a:latin typeface="Calibri"/>
              <a:cs typeface="Calibri"/>
            </a:endParaRP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1</a:t>
            </a:fld>
            <a:endParaRPr 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持久化客户端缓存（</a:t>
            </a:r>
            <a:r>
              <a:rPr lang="en-US" altLang="zh-CN" dirty="0"/>
              <a:t>PCC</a:t>
            </a:r>
            <a:r>
              <a:rPr lang="zh-CN" altLang="en-US" dirty="0"/>
              <a:t>）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71946" y="1346590"/>
            <a:ext cx="7408230" cy="4602689"/>
          </a:xfrm>
        </p:spPr>
        <p:txBody>
          <a:bodyPr/>
          <a:lstStyle/>
          <a:p>
            <a:r>
              <a:rPr lang="zh-CN" altLang="en-US" dirty="0">
                <a:solidFill>
                  <a:srgbClr val="24292F"/>
                </a:solidFill>
                <a:latin typeface="Noto Sans SC"/>
              </a:rPr>
              <a:t>为中心存储</a:t>
            </a:r>
            <a:r>
              <a:rPr altLang="en-US" dirty="0">
                <a:solidFill>
                  <a:srgbClr val="24292F"/>
                </a:solidFill>
                <a:latin typeface="Noto Sans SC"/>
              </a:rPr>
              <a:t>客户端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提供高速本地缓存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应用场景：大规模节点本地</a:t>
            </a: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I/O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模式的读和写密集型应用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可以使用多种类型固态</a:t>
            </a: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SSD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或</a:t>
            </a:r>
            <a:r>
              <a:rPr lang="en-US" altLang="zh-CN" dirty="0" err="1">
                <a:solidFill>
                  <a:srgbClr val="24292F"/>
                </a:solidFill>
                <a:latin typeface="Noto Sans SC"/>
              </a:rPr>
              <a:t>NVMe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加速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dirty="0">
                <a:solidFill>
                  <a:srgbClr val="24292F"/>
                </a:solidFill>
                <a:latin typeface="Noto Sans SC"/>
              </a:rPr>
              <a:t>测试效果：单客户端读写性能由</a:t>
            </a:r>
            <a:r>
              <a:rPr lang="en-US" altLang="zh-CN" dirty="0">
                <a:solidFill>
                  <a:srgbClr val="FF0000"/>
                </a:solidFill>
                <a:latin typeface="Noto Sans SC"/>
              </a:rPr>
              <a:t>4.5GB/s</a:t>
            </a:r>
            <a:r>
              <a:rPr lang="zh-CN" altLang="en-US" dirty="0">
                <a:solidFill>
                  <a:srgbClr val="FF0000"/>
                </a:solidFill>
                <a:latin typeface="Noto Sans SC"/>
              </a:rPr>
              <a:t>提升到</a:t>
            </a:r>
            <a:r>
              <a:rPr lang="en-US" altLang="zh-CN" dirty="0">
                <a:solidFill>
                  <a:srgbClr val="FF0000"/>
                </a:solidFill>
                <a:latin typeface="Noto Sans SC"/>
              </a:rPr>
              <a:t>7GB/s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r>
              <a:rPr lang="zh-CN" altLang="en-US" dirty="0">
                <a:solidFill>
                  <a:srgbClr val="24292F"/>
                </a:solidFill>
                <a:latin typeface="Noto Sans SC"/>
              </a:rPr>
              <a:t>优点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兼具本地快盘读写性能和分布式系统在的全局命名优势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dirty="0">
                <a:solidFill>
                  <a:srgbClr val="24292F"/>
                </a:solidFill>
                <a:latin typeface="Noto Sans SC"/>
              </a:rPr>
              <a:t>支持针对不同用户、组、项目或文件扩展名</a:t>
            </a:r>
            <a:r>
              <a:rPr lang="zh-CN" altLang="en-US" b="1" dirty="0">
                <a:solidFill>
                  <a:srgbClr val="24292F"/>
                </a:solidFill>
                <a:latin typeface="Noto Sans SC"/>
              </a:rPr>
              <a:t>定制缓存规则</a:t>
            </a:r>
            <a:endParaRPr lang="en-US" altLang="zh-CN" b="1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可随时开启或关闭缓存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endParaRPr lang="zh-CN" altLang="en-US" dirty="0">
              <a:solidFill>
                <a:srgbClr val="24292F"/>
              </a:solidFill>
              <a:latin typeface="Noto Sans SC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10</a:t>
            </a:fld>
            <a:endParaRPr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BE89B4-BA37-4EBE-835D-FF169C6871D2}"/>
              </a:ext>
            </a:extLst>
          </p:cNvPr>
          <p:cNvSpPr/>
          <p:nvPr/>
        </p:nvSpPr>
        <p:spPr bwMode="auto">
          <a:xfrm>
            <a:off x="9140719" y="3998474"/>
            <a:ext cx="2038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持久化客户端缓存</a:t>
            </a:r>
            <a:r>
              <a:rPr lang="zh-CN" altLang="en-US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架构</a:t>
            </a:r>
            <a:endParaRPr lang="en-US" altLang="zh-CN" sz="1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259E9EA-FE58-4B27-8D58-53055AA32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11" y="1361214"/>
            <a:ext cx="4679714" cy="2499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146210-0691-4AF6-A9F6-B04704203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689744"/>
            <a:ext cx="3938890" cy="21354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跨协议代理加速数据传输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71946" y="1346590"/>
            <a:ext cx="11656702" cy="2408313"/>
          </a:xfrm>
        </p:spPr>
        <p:txBody>
          <a:bodyPr/>
          <a:lstStyle/>
          <a:p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应用场景：</a:t>
            </a:r>
            <a:r>
              <a:rPr lang="zh-CN" altLang="en-US" sz="1800" b="1" dirty="0">
                <a:solidFill>
                  <a:srgbClr val="24292F"/>
                </a:solidFill>
                <a:latin typeface="Noto Sans SC"/>
              </a:rPr>
              <a:t>无</a:t>
            </a:r>
            <a:r>
              <a:rPr lang="en-US" altLang="zh-CN" sz="1800" b="1" dirty="0" err="1">
                <a:solidFill>
                  <a:srgbClr val="24292F"/>
                </a:solidFill>
                <a:latin typeface="Noto Sans SC"/>
              </a:rPr>
              <a:t>RoCE</a:t>
            </a:r>
            <a:r>
              <a:rPr lang="zh-CN" altLang="en-US" sz="1800" b="1" dirty="0">
                <a:solidFill>
                  <a:srgbClr val="24292F"/>
                </a:solidFill>
                <a:latin typeface="Noto Sans SC"/>
              </a:rPr>
              <a:t>网络设备需要高速读写线站存储</a:t>
            </a:r>
            <a:endParaRPr lang="en-US" altLang="en-US" sz="1800" b="1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以太网客户端访问线站存储只能使用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NFS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或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CIFS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协议，单进程性能约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300MB/s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，多进程聚合性能约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1.35GB/s</a:t>
            </a:r>
          </a:p>
          <a:p>
            <a:pPr lvl="1"/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方案：代理服务器需要同时具备</a:t>
            </a:r>
            <a:r>
              <a:rPr lang="en-US" altLang="zh-CN" sz="1600" dirty="0" err="1">
                <a:solidFill>
                  <a:srgbClr val="24292F"/>
                </a:solidFill>
                <a:latin typeface="Noto Sans SC"/>
              </a:rPr>
              <a:t>RoCE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和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TCP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网络，安装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DPC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与线站存储连接，启动</a:t>
            </a:r>
            <a:r>
              <a:rPr lang="en-US" altLang="zh-CN" sz="1600" dirty="0" err="1">
                <a:solidFill>
                  <a:srgbClr val="24292F"/>
                </a:solidFill>
                <a:latin typeface="Noto Sans SC"/>
              </a:rPr>
              <a:t>XRooTD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服务与普通以太网客户端连接</a:t>
            </a:r>
            <a:endParaRPr lang="en-US" altLang="zh-CN" sz="1600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sz="1600" b="1" dirty="0">
                <a:solidFill>
                  <a:srgbClr val="24292F"/>
                </a:solidFill>
                <a:latin typeface="Noto Sans SC"/>
              </a:rPr>
              <a:t>普通以太网客户端通过</a:t>
            </a:r>
            <a:r>
              <a:rPr lang="en-US" altLang="zh-CN" sz="1600" b="1" dirty="0" err="1">
                <a:solidFill>
                  <a:srgbClr val="24292F"/>
                </a:solidFill>
                <a:latin typeface="Noto Sans SC"/>
              </a:rPr>
              <a:t>XRootD</a:t>
            </a:r>
            <a:r>
              <a:rPr lang="zh-CN" altLang="en-US" sz="1600" b="1" dirty="0">
                <a:solidFill>
                  <a:srgbClr val="24292F"/>
                </a:solidFill>
                <a:latin typeface="Noto Sans SC"/>
              </a:rPr>
              <a:t>协议跳转</a:t>
            </a:r>
            <a:r>
              <a:rPr lang="en-US" altLang="zh-CN" sz="1600" b="1" dirty="0">
                <a:solidFill>
                  <a:srgbClr val="24292F"/>
                </a:solidFill>
                <a:latin typeface="Noto Sans SC"/>
              </a:rPr>
              <a:t>DPC</a:t>
            </a:r>
            <a:r>
              <a:rPr lang="zh-CN" altLang="en-US" sz="1600" b="1" dirty="0">
                <a:solidFill>
                  <a:srgbClr val="24292F"/>
                </a:solidFill>
                <a:latin typeface="Noto Sans SC"/>
              </a:rPr>
              <a:t>代理服务器访问线站存储</a:t>
            </a:r>
            <a:endParaRPr lang="en-US" altLang="zh-CN" sz="1600" b="1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可扩展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DPC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代理服务器网卡配置，提升传输能力上限，或者采用多台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DPC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代理服务器。</a:t>
            </a:r>
            <a:endParaRPr lang="en-US" altLang="zh-CN" sz="1600" dirty="0">
              <a:solidFill>
                <a:srgbClr val="24292F"/>
              </a:solidFill>
              <a:latin typeface="Noto Sans SC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99054"/>
            <a:ext cx="2844800" cy="457200"/>
          </a:xfrm>
        </p:spPr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11</a:t>
            </a:fld>
            <a:endParaRPr lang="zh-CN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4CA4172-A5AF-4382-B7B6-02BEB522421B}"/>
              </a:ext>
            </a:extLst>
          </p:cNvPr>
          <p:cNvSpPr txBox="1">
            <a:spLocks/>
          </p:cNvSpPr>
          <p:nvPr/>
        </p:nvSpPr>
        <p:spPr bwMode="auto">
          <a:xfrm>
            <a:off x="271946" y="3656580"/>
            <a:ext cx="5221040" cy="2874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>
              <a:spcBef>
                <a:spcPts val="1440"/>
              </a:spcBef>
              <a:spcAft>
                <a:spcPts val="0"/>
              </a:spcAft>
              <a:buClr>
                <a:srgbClr val="FF0000"/>
              </a:buClr>
              <a:buSzPct val="65000"/>
              <a:buFont typeface="Wingdings"/>
              <a:buChar char=""/>
              <a:defRPr lang="zh-CN" sz="24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1pPr>
            <a:lvl2pPr marL="669925" indent="-325755" algn="l">
              <a:spcBef>
                <a:spcPts val="1200"/>
              </a:spcBef>
              <a:spcAft>
                <a:spcPts val="0"/>
              </a:spcAft>
              <a:buClr>
                <a:srgbClr val="0D03D3"/>
              </a:buClr>
              <a:buSzPct val="60000"/>
              <a:buFont typeface="Wingdings"/>
              <a:buChar char="l"/>
              <a:defRPr lang="zh-CN" sz="20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2pPr>
            <a:lvl3pPr marL="1022350" indent="-351155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n"/>
              <a:defRPr lang="zh-CN" sz="16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3pPr>
            <a:lvl4pPr marL="1339850" indent="-31623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q"/>
              <a:defRPr sz="20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4pPr>
            <a:lvl5pPr marL="1681480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5pPr>
            <a:lvl6pPr marL="2138680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245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测试效果（所有测试服务器均为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100G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网卡）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代理服务器本身写入线站存储性能约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8GB/s</a:t>
            </a:r>
          </a:p>
          <a:p>
            <a:pPr lvl="1"/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以太网客户端执行单条</a:t>
            </a:r>
            <a:r>
              <a:rPr lang="en-US" altLang="zh-CN" sz="1600" dirty="0" err="1">
                <a:solidFill>
                  <a:srgbClr val="24292F"/>
                </a:solidFill>
                <a:latin typeface="Noto Sans SC"/>
              </a:rPr>
              <a:t>XRootD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 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传输命令，写入性能约为</a:t>
            </a:r>
            <a:r>
              <a:rPr lang="en-US" altLang="zh-CN" sz="1600" dirty="0">
                <a:solidFill>
                  <a:srgbClr val="FF0000"/>
                </a:solidFill>
                <a:latin typeface="Noto Sans SC"/>
              </a:rPr>
              <a:t>2.5GB/s</a:t>
            </a:r>
          </a:p>
          <a:p>
            <a:pPr lvl="1"/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多传输命令并发聚合写入性能约</a:t>
            </a:r>
            <a:r>
              <a:rPr lang="en-US" altLang="zh-CN" sz="1600" b="1" dirty="0">
                <a:solidFill>
                  <a:srgbClr val="FF0000"/>
                </a:solidFill>
                <a:latin typeface="Noto Sans SC"/>
              </a:rPr>
              <a:t>7GB/s</a:t>
            </a:r>
            <a:endParaRPr lang="en-US" altLang="zh-CN" sz="1600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如果启动两台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DPC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代理服务器，单以太网客户端并发平均向两台代理服务器写，聚合写入性能约</a:t>
            </a:r>
            <a:r>
              <a:rPr lang="en-US" altLang="zh-CN" sz="1600" b="1" dirty="0">
                <a:solidFill>
                  <a:srgbClr val="FF0000"/>
                </a:solidFill>
                <a:latin typeface="Noto Sans SC"/>
              </a:rPr>
              <a:t>11GB/s</a:t>
            </a:r>
            <a:r>
              <a:rPr lang="zh-CN" altLang="en-US" sz="1600" dirty="0">
                <a:latin typeface="Noto Sans SC"/>
              </a:rPr>
              <a:t>（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约为网卡最大性能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90%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）</a:t>
            </a:r>
          </a:p>
          <a:p>
            <a:pPr lvl="1"/>
            <a:endParaRPr lang="zh-CN" altLang="en-US" sz="1400" dirty="0">
              <a:solidFill>
                <a:srgbClr val="24292F"/>
              </a:solidFill>
              <a:latin typeface="Noto Sans SC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DCCE24A-23CF-47A0-A37D-47A7536EE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86" y="3688542"/>
            <a:ext cx="6525716" cy="214833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7731244-EEE9-4DC5-AD04-0FF36E48C0C3}"/>
              </a:ext>
            </a:extLst>
          </p:cNvPr>
          <p:cNvSpPr/>
          <p:nvPr/>
        </p:nvSpPr>
        <p:spPr bwMode="auto">
          <a:xfrm>
            <a:off x="7351688" y="6219877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跨协议代理传输方案及测试效果</a:t>
            </a:r>
            <a:endParaRPr lang="en-US" altLang="zh-CN" sz="1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1853E0-C912-43D3-963B-30CF2EA75658}"/>
              </a:ext>
            </a:extLst>
          </p:cNvPr>
          <p:cNvSpPr/>
          <p:nvPr/>
        </p:nvSpPr>
        <p:spPr bwMode="auto">
          <a:xfrm>
            <a:off x="5375920" y="3513946"/>
            <a:ext cx="2520280" cy="2563885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存储系统监控</a:t>
            </a:r>
            <a:r>
              <a:rPr lang="en-US" altLang="zh-CN" dirty="0"/>
              <a:t>&amp;</a:t>
            </a:r>
            <a:r>
              <a:rPr lang="zh-CN" altLang="en-US" dirty="0"/>
              <a:t>异常检测</a:t>
            </a:r>
            <a:endParaRPr lang="zh-CN" dirty="0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 bwMode="auto">
          <a:xfrm>
            <a:off x="267649" y="1220092"/>
            <a:ext cx="11656702" cy="3186571"/>
          </a:xfrm>
        </p:spPr>
        <p:txBody>
          <a:bodyPr/>
          <a:lstStyle/>
          <a:p>
            <a:r>
              <a:rPr lang="zh-CN" altLang="en-US" sz="1800" dirty="0"/>
              <a:t>适配中心存储监控软件，基于开源项目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Barreleye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二次开发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zh-CN" altLang="en-US" sz="1600" dirty="0"/>
              <a:t>可提供：各用户</a:t>
            </a:r>
            <a:r>
              <a:rPr lang="en-US" altLang="zh-CN" sz="1600" dirty="0"/>
              <a:t>/</a:t>
            </a:r>
            <a:r>
              <a:rPr lang="zh-CN" altLang="en-US" sz="1600" dirty="0"/>
              <a:t>组的空间及文件的用量；各客户端、作业的读写吞吐率及</a:t>
            </a:r>
            <a:r>
              <a:rPr lang="en-US" altLang="zh-CN" sz="1600" dirty="0"/>
              <a:t>IOPS</a:t>
            </a:r>
            <a:r>
              <a:rPr lang="zh-CN" altLang="en-US" sz="1600" dirty="0"/>
              <a:t>；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读写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RPC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的粒度分布情况、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I/O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碎片情况</a:t>
            </a:r>
            <a:endParaRPr lang="zh-CN" altLang="en-US" sz="1600" dirty="0"/>
          </a:p>
          <a:p>
            <a:pPr lvl="1"/>
            <a:r>
              <a:rPr lang="zh-CN" altLang="en-US" sz="1600" dirty="0"/>
              <a:t>为管理员提供</a:t>
            </a:r>
            <a:r>
              <a:rPr lang="en-US" altLang="zh-CN" sz="1600" dirty="0" err="1"/>
              <a:t>Lustre</a:t>
            </a:r>
            <a:r>
              <a:rPr lang="zh-CN" altLang="en-US" sz="1600" dirty="0"/>
              <a:t>文件系统和各</a:t>
            </a:r>
            <a:r>
              <a:rPr lang="en-US" altLang="zh-CN" sz="1600" dirty="0"/>
              <a:t>OST/MDT</a:t>
            </a:r>
            <a:r>
              <a:rPr lang="zh-CN" altLang="en-US" sz="1600" dirty="0"/>
              <a:t>的读写吞吐率及</a:t>
            </a:r>
            <a:r>
              <a:rPr lang="en-US" altLang="zh-CN" sz="1600" dirty="0"/>
              <a:t>IOPS</a:t>
            </a:r>
            <a:r>
              <a:rPr lang="zh-CN" altLang="en-US" sz="1600" dirty="0"/>
              <a:t>；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磁盘读写</a:t>
            </a:r>
            <a:r>
              <a:rPr lang="en-US" altLang="zh-CN" sz="1600" dirty="0">
                <a:solidFill>
                  <a:srgbClr val="24292F"/>
                </a:solidFill>
                <a:latin typeface="Noto Sans SC"/>
              </a:rPr>
              <a:t>I/O</a:t>
            </a: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粒度、时长；集群中服务器的状态信息，等</a:t>
            </a:r>
            <a:endParaRPr lang="en-US" altLang="zh-CN" sz="1600" dirty="0">
              <a:solidFill>
                <a:srgbClr val="24292F"/>
              </a:solidFill>
              <a:latin typeface="Noto Sans SC"/>
            </a:endParaRPr>
          </a:p>
          <a:p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将与线站存储监控信息整合集中展示，开放接口</a:t>
            </a:r>
            <a:endParaRPr lang="zh-CN" altLang="en-US" sz="1800" dirty="0"/>
          </a:p>
          <a:p>
            <a:r>
              <a:rPr lang="zh-CN" altLang="en-US" sz="1800" dirty="0"/>
              <a:t>存储系统异常检测</a:t>
            </a:r>
            <a:endParaRPr lang="en-US" altLang="zh-CN" sz="1800" dirty="0"/>
          </a:p>
          <a:p>
            <a:pPr lvl="1"/>
            <a:r>
              <a:rPr lang="zh-CN" altLang="en-US" sz="1600" dirty="0"/>
              <a:t>基于用户作业异常检测系统</a:t>
            </a:r>
            <a:endParaRPr lang="en-US" altLang="zh-CN" sz="1600" dirty="0"/>
          </a:p>
          <a:p>
            <a:pPr lvl="1"/>
            <a:r>
              <a:rPr lang="zh-CN" altLang="en-US" sz="1600" dirty="0"/>
              <a:t>整合用户作业开销、文件系统日志、硬件监控、操作系统监控信息，进行综合分析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12</a:t>
            </a:fld>
            <a:endParaRPr lang="zh-CN"/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815" y="4389498"/>
            <a:ext cx="11966369" cy="24513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D6AA235-62FF-4796-9EDA-E5FD3F44AD14}"/>
              </a:ext>
            </a:extLst>
          </p:cNvPr>
          <p:cNvSpPr txBox="1"/>
          <p:nvPr/>
        </p:nvSpPr>
        <p:spPr>
          <a:xfrm>
            <a:off x="335360" y="404664"/>
            <a:ext cx="1087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JWanFS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广域网对象存储系统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跨地域科研协同高性能存储方案</a:t>
            </a: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96A9DA2A-FBA7-4636-A6EC-B8C5E40585D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71946" y="1346590"/>
            <a:ext cx="5968070" cy="4602689"/>
          </a:xfrm>
        </p:spPr>
        <p:txBody>
          <a:bodyPr/>
          <a:lstStyle/>
          <a:p>
            <a:r>
              <a:rPr lang="en-US" altLang="zh-CN" sz="1600" dirty="0" err="1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JWanFS</a:t>
            </a:r>
            <a:r>
              <a:rPr lang="zh-CN" altLang="en-US" sz="16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en-US" altLang="zh-CN" sz="1600" dirty="0">
              <a:solidFill>
                <a:srgbClr val="2429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由高能所计算中心团队开发的基于互联网架构的广域网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对象存储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服务，面向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海量数据跨数据中心存储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提供跨地域统一命名空间、多协议高速访问能力，支撑高能物理实验、</a:t>
            </a:r>
            <a:r>
              <a:rPr lang="e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大模型训练等科研业务全流程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核心能力</a:t>
            </a:r>
            <a:endParaRPr lang="en-US" altLang="zh-CN" sz="1600" dirty="0">
              <a:solidFill>
                <a:srgbClr val="2429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全局统一命名空间：打破物理地域限制，构建一体化数据视图</a:t>
            </a:r>
          </a:p>
          <a:p>
            <a:pPr lvl="1"/>
            <a:r>
              <a:rPr lang="zh-CN" altLang="en-US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存算解耦弹性架构：支持存储节点在线横向扩容，灵活适配业务</a:t>
            </a:r>
            <a:endParaRPr lang="en-US" altLang="zh-CN" sz="1400" dirty="0">
              <a:solidFill>
                <a:srgbClr val="2429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多租户与容灾保障：细粒度</a:t>
            </a:r>
            <a:r>
              <a:rPr lang="en-US" altLang="zh-CN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RBAC</a:t>
            </a:r>
            <a:r>
              <a:rPr lang="zh-CN" altLang="en-US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权限管控，跨站点多副本冗余，自动故障切换</a:t>
            </a:r>
            <a:endParaRPr lang="en-US" altLang="zh-CN" sz="1400" dirty="0">
              <a:solidFill>
                <a:srgbClr val="2429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高能物理场景深度适配：原生兼容海量非结构化数据，提供</a:t>
            </a:r>
            <a:r>
              <a:rPr lang="en-US" altLang="zh-CN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ROOT</a:t>
            </a:r>
            <a:r>
              <a:rPr lang="zh-CN" altLang="en-US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文件在线可视化展示 ，无缝对接科研全生命周期工作流</a:t>
            </a:r>
          </a:p>
          <a:p>
            <a:pPr lvl="1"/>
            <a:endParaRPr lang="zh-CN" altLang="en-US" sz="1400" dirty="0">
              <a:solidFill>
                <a:srgbClr val="2429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en-US" sz="1400" dirty="0">
              <a:solidFill>
                <a:srgbClr val="2429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45E160B8-8E77-4B63-88AD-8BAC20EE2C46}"/>
              </a:ext>
            </a:extLst>
          </p:cNvPr>
          <p:cNvSpPr txBox="1">
            <a:spLocks/>
          </p:cNvSpPr>
          <p:nvPr/>
        </p:nvSpPr>
        <p:spPr bwMode="auto">
          <a:xfrm>
            <a:off x="6384032" y="1268760"/>
            <a:ext cx="5040560" cy="5040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>
              <a:spcBef>
                <a:spcPts val="1440"/>
              </a:spcBef>
              <a:spcAft>
                <a:spcPts val="0"/>
              </a:spcAft>
              <a:buClr>
                <a:srgbClr val="FF0000"/>
              </a:buClr>
              <a:buSzPct val="65000"/>
              <a:buFont typeface="Wingdings"/>
              <a:buChar char=""/>
              <a:defRPr lang="zh-CN" sz="24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1pPr>
            <a:lvl2pPr marL="669925" indent="-325755" algn="l">
              <a:spcBef>
                <a:spcPts val="1200"/>
              </a:spcBef>
              <a:spcAft>
                <a:spcPts val="0"/>
              </a:spcAft>
              <a:buClr>
                <a:srgbClr val="0D03D3"/>
              </a:buClr>
              <a:buSzPct val="60000"/>
              <a:buFont typeface="Wingdings"/>
              <a:buChar char="l"/>
              <a:defRPr lang="zh-CN" sz="20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2pPr>
            <a:lvl3pPr marL="1022350" indent="-351155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n"/>
              <a:defRPr lang="zh-CN" sz="16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3pPr>
            <a:lvl4pPr marL="1339850" indent="-31623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q"/>
              <a:defRPr sz="20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4pPr>
            <a:lvl5pPr marL="1681480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5pPr>
            <a:lvl6pPr marL="2138680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245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6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全场景接入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多协议兼容：原生支持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POSIX/S3/</a:t>
            </a:r>
            <a:r>
              <a:rPr lang="en-US" altLang="zh-CN" sz="1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XRootD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协议，针对海量小文件场景做智能分流优化，兼顾访问效率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全终端无缝覆盖：支持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网页端、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命令行、多编程语言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本地磁盘挂载等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已</a:t>
            </a:r>
            <a:r>
              <a:rPr lang="en-US" altLang="zh-CN" sz="1600" dirty="0" err="1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部署规模</a:t>
            </a:r>
            <a:endParaRPr lang="en-US" altLang="zh-CN" sz="1600" dirty="0">
              <a:solidFill>
                <a:srgbClr val="24292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oto Sans SC"/>
            </a:endParaRPr>
          </a:p>
          <a:p>
            <a:pPr lvl="1"/>
            <a:r>
              <a:rPr lang="zh-CN" altLang="en-US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北京怀柔集群：</a:t>
            </a:r>
            <a:r>
              <a:rPr lang="en-US" altLang="zh-CN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3.26 PB</a:t>
            </a:r>
          </a:p>
          <a:p>
            <a:pPr lvl="1"/>
            <a:r>
              <a:rPr lang="zh-CN" altLang="en-US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四川天府集群：</a:t>
            </a:r>
            <a:r>
              <a:rPr lang="en-US" altLang="zh-CN" sz="14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80 TB</a:t>
            </a:r>
          </a:p>
          <a:p>
            <a:r>
              <a:rPr lang="zh-CN" altLang="en-US" sz="18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详细介绍参见</a:t>
            </a:r>
            <a:r>
              <a:rPr lang="en-US" altLang="zh-CN" sz="18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Poster</a:t>
            </a:r>
            <a:r>
              <a:rPr lang="zh-CN" altLang="en-US" sz="18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：</a:t>
            </a:r>
            <a:r>
              <a:rPr lang="en-US" altLang="zh-CN" sz="18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《</a:t>
            </a:r>
            <a:r>
              <a:rPr lang="zh-CN" altLang="en-US" sz="18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面向多种科研场景应用的对象存储系统</a:t>
            </a:r>
            <a:r>
              <a:rPr lang="en-US" altLang="zh-CN" sz="18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》--</a:t>
            </a:r>
            <a:r>
              <a:rPr lang="zh-CN" altLang="en-US" sz="1800" dirty="0">
                <a:solidFill>
                  <a:srgbClr val="2429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/>
              </a:rPr>
              <a:t>侯思琦</a:t>
            </a:r>
            <a:endParaRPr lang="en-US" altLang="zh-CN" sz="1800" dirty="0">
              <a:solidFill>
                <a:srgbClr val="24292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oto Sans SC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31606FFB-7384-42C3-9283-14CEB959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23" y="5273344"/>
            <a:ext cx="2694933" cy="154179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B52668D-6022-4276-A6DF-9536F8FB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89" y="5596153"/>
            <a:ext cx="921784" cy="92178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07499E20-B177-4922-85EC-DF4B92E893DF}"/>
              </a:ext>
            </a:extLst>
          </p:cNvPr>
          <p:cNvSpPr txBox="1"/>
          <p:nvPr/>
        </p:nvSpPr>
        <p:spPr>
          <a:xfrm>
            <a:off x="7111173" y="5740968"/>
            <a:ext cx="211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gfs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面向高能所统一认证用户</a:t>
            </a:r>
            <a:endParaRPr kumimoji="1"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访问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网址：</a:t>
            </a:r>
            <a:endParaRPr kumimoji="1"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https://</a:t>
            </a:r>
            <a:r>
              <a:rPr kumimoji="1" lang="en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gfs.ihep.ac.cn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F473B0FB-C58C-4CF8-8F2F-5E834105C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16"/>
          <a:stretch/>
        </p:blipFill>
        <p:spPr>
          <a:xfrm>
            <a:off x="9264352" y="5386019"/>
            <a:ext cx="1151453" cy="135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55484766-CAD1-4235-BF47-CC3A413D17BD}"/>
              </a:ext>
            </a:extLst>
          </p:cNvPr>
          <p:cNvSpPr txBox="1"/>
          <p:nvPr/>
        </p:nvSpPr>
        <p:spPr>
          <a:xfrm>
            <a:off x="10380817" y="5639597"/>
            <a:ext cx="150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欢迎大家试用并提出宝贵建议！</a:t>
            </a:r>
          </a:p>
        </p:txBody>
      </p:sp>
    </p:spTree>
    <p:extLst>
      <p:ext uri="{BB962C8B-B14F-4D97-AF65-F5344CB8AC3E}">
        <p14:creationId xmlns:p14="http://schemas.microsoft.com/office/powerpoint/2010/main" val="325951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下阶段计划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91738" y="1484784"/>
            <a:ext cx="11590051" cy="4602689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HA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架构已完成测试准备设备维护期间实施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异常检测系统开发完善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i="0" dirty="0">
                <a:solidFill>
                  <a:srgbClr val="24292F"/>
                </a:solidFill>
                <a:latin typeface="Noto Sans SC"/>
              </a:rPr>
              <a:t>调研跨多文件系统的数据自动化分层存储策略及实现方式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优化用户权限管理，根据实际需求制定灵活的数据访问权限策略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dirty="0"/>
              <a:t>目前方案在特定目录为指定账户设置</a:t>
            </a:r>
            <a:r>
              <a:rPr lang="en-US" altLang="zh-CN" dirty="0" err="1"/>
              <a:t>User_ACL</a:t>
            </a:r>
            <a:endParaRPr lang="en-US" altLang="zh-CN" dirty="0"/>
          </a:p>
          <a:p>
            <a:pPr lvl="1">
              <a:lnSpc>
                <a:spcPct val="150000"/>
              </a:lnSpc>
              <a:defRPr/>
            </a:pPr>
            <a:r>
              <a:rPr lang="en-US" altLang="zh-CN" dirty="0"/>
              <a:t>HEPS</a:t>
            </a:r>
            <a:r>
              <a:rPr lang="zh-CN" altLang="en-US" dirty="0"/>
              <a:t>用户角色众多但具备可分组逻辑</a:t>
            </a:r>
            <a:endParaRPr lang="en-US" altLang="zh-CN" dirty="0"/>
          </a:p>
          <a:p>
            <a:pPr lvl="1">
              <a:lnSpc>
                <a:spcPct val="150000"/>
              </a:lnSpc>
              <a:defRPr/>
            </a:pPr>
            <a:r>
              <a:rPr lang="zh-CN" altLang="en-US" dirty="0"/>
              <a:t>考虑针对实验新增</a:t>
            </a:r>
            <a:r>
              <a:rPr lang="en-US" altLang="zh-CN" dirty="0"/>
              <a:t>Linux</a:t>
            </a:r>
            <a:r>
              <a:rPr lang="zh-CN" altLang="en-US" dirty="0"/>
              <a:t>组结合</a:t>
            </a:r>
            <a:r>
              <a:rPr lang="en-US" altLang="zh-CN" dirty="0" err="1"/>
              <a:t>User_ACL</a:t>
            </a:r>
            <a:r>
              <a:rPr lang="zh-CN" altLang="en-US" dirty="0"/>
              <a:t>、</a:t>
            </a:r>
            <a:r>
              <a:rPr lang="en-US" altLang="zh-CN" dirty="0" err="1"/>
              <a:t>Group_ACL</a:t>
            </a:r>
            <a:r>
              <a:rPr lang="zh-CN" altLang="en-US" dirty="0"/>
              <a:t>的综合权限管理方案</a:t>
            </a:r>
          </a:p>
          <a:p>
            <a:pPr>
              <a:lnSpc>
                <a:spcPct val="150000"/>
              </a:lnSpc>
              <a:defRPr/>
            </a:pPr>
            <a:endParaRPr lang="en-US" altLang="zh-CN" i="0" dirty="0">
              <a:solidFill>
                <a:srgbClr val="24292F"/>
              </a:solidFill>
              <a:latin typeface="Noto Sans SC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14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5206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3566068" y="2204864"/>
            <a:ext cx="5059863" cy="1556658"/>
          </a:xfrm>
        </p:spPr>
        <p:txBody>
          <a:bodyPr/>
          <a:lstStyle/>
          <a:p>
            <a:pPr algn="ctr">
              <a:defRPr/>
            </a:pPr>
            <a:r>
              <a:rPr lang="zh-CN" altLang="en-US" dirty="0">
                <a:latin typeface="Comic Sans MS" panose="030F0702030302020204" pitchFamily="66" charset="0"/>
              </a:rPr>
              <a:t>谢谢！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 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15</a:t>
            </a:fld>
            <a:endParaRPr lang="zh-CN"/>
          </a:p>
        </p:txBody>
      </p:sp>
      <p:sp>
        <p:nvSpPr>
          <p:cNvPr id="2" name="文本框 1"/>
          <p:cNvSpPr txBox="1"/>
          <p:nvPr/>
        </p:nvSpPr>
        <p:spPr>
          <a:xfrm>
            <a:off x="335360" y="616530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  <a:ea typeface="+mj-ea"/>
                <a:cs typeface="+mj-cs"/>
              </a:rPr>
              <a:t>chengys@ihep.ac.cn</a:t>
            </a:r>
            <a:endParaRPr lang="zh-CN" altLang="en-US" sz="20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提纲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407368" y="1916832"/>
            <a:ext cx="6832166" cy="3707255"/>
          </a:xfrm>
        </p:spPr>
        <p:txBody>
          <a:bodyPr/>
          <a:lstStyle/>
          <a:p>
            <a:pPr>
              <a:defRPr/>
            </a:pPr>
            <a:r>
              <a:rPr lang="zh-CN" altLang="en-US" sz="2800" dirty="0">
                <a:solidFill>
                  <a:srgbClr val="24292F"/>
                </a:solidFill>
                <a:latin typeface="Noto Sans SC"/>
              </a:rPr>
              <a:t>整体架构</a:t>
            </a:r>
            <a:endParaRPr lang="en-US" altLang="zh-CN" sz="28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endParaRPr lang="en-US" altLang="zh-CN" sz="28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r>
              <a:rPr lang="zh-CN" altLang="en-US" sz="2800" dirty="0">
                <a:solidFill>
                  <a:srgbClr val="24292F"/>
                </a:solidFill>
                <a:latin typeface="Noto Sans SC"/>
              </a:rPr>
              <a:t>运行状态</a:t>
            </a:r>
            <a:endParaRPr lang="en-US" altLang="zh-CN" sz="28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endParaRPr lang="en-US" altLang="zh-CN" sz="28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r>
              <a:rPr lang="zh-CN" altLang="en-US" sz="2800" dirty="0">
                <a:solidFill>
                  <a:srgbClr val="24292F"/>
                </a:solidFill>
                <a:latin typeface="Noto Sans SC"/>
              </a:rPr>
              <a:t>优化及新服务进展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2</a:t>
            </a:fld>
            <a:endParaRPr lang="zh-CN"/>
          </a:p>
        </p:txBody>
      </p:sp>
      <p:pic>
        <p:nvPicPr>
          <p:cNvPr id="2050" name="Picture 2" descr="https://bkimg.cdn.bcebos.com/pic/bd315c6034a85edf8db194c26c181e23dd54574edfb4?x-bce-process=image/format,f_auto/watermark,image_d2F0ZXIvYmFpa2UyNzI,g_7,xp_5,yp_5,P_20/resize,m_lfit,limit_1,h_1080">
            <a:extLst>
              <a:ext uri="{FF2B5EF4-FFF2-40B4-BE49-F238E27FC236}">
                <a16:creationId xmlns:a16="http://schemas.microsoft.com/office/drawing/2014/main" id="{4E7F89A8-14ED-4DC2-845E-F3C3C7AD0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3791" r="13176" b="18559"/>
          <a:stretch/>
        </p:blipFill>
        <p:spPr bwMode="auto">
          <a:xfrm>
            <a:off x="4477450" y="1124744"/>
            <a:ext cx="7720999" cy="49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整体架构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71946" y="1346590"/>
            <a:ext cx="11590051" cy="4602689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提供高性能</a:t>
            </a: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I/O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、持久化数据存储和长期保存服务</a:t>
            </a:r>
          </a:p>
          <a:p>
            <a:pPr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为用户和计算集群提供全局共享的名字空间和文件系统访问接口</a:t>
            </a:r>
          </a:p>
          <a:p>
            <a:pPr>
              <a:defRPr/>
            </a:pP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分为</a:t>
            </a:r>
            <a:r>
              <a:rPr lang="zh-CN" altLang="en-US" dirty="0">
                <a:solidFill>
                  <a:srgbClr val="FF0000"/>
                </a:solidFill>
                <a:latin typeface="Noto Sans SC"/>
              </a:rPr>
              <a:t>线站本地缓存、线站存储、中心存储和磁带存储</a:t>
            </a:r>
            <a:r>
              <a:rPr lang="zh-CN" altLang="en-US" dirty="0">
                <a:solidFill>
                  <a:srgbClr val="24292F"/>
                </a:solidFill>
                <a:latin typeface="Noto Sans SC"/>
              </a:rPr>
              <a:t>四个存储层级</a:t>
            </a:r>
            <a:endParaRPr lang="en-US" b="0" i="0" dirty="0">
              <a:solidFill>
                <a:srgbClr val="24292F"/>
              </a:solidFill>
              <a:latin typeface="Noto Sans SC"/>
            </a:endParaRPr>
          </a:p>
          <a:p>
            <a:pPr lvl="2">
              <a:defRPr/>
            </a:pPr>
            <a:endParaRPr lang="en-US" sz="2000" b="0" i="0" u="none" strike="noStrike" cap="none" spc="0" dirty="0">
              <a:solidFill>
                <a:srgbClr val="24292F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3</a:t>
            </a:fld>
            <a:endParaRPr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627" y="3429000"/>
            <a:ext cx="7159262" cy="3177102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>
            <a:off x="4299727" y="4943464"/>
            <a:ext cx="945777" cy="92784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charset="0"/>
              <a:ea typeface="华文中宋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7146023" y="4806880"/>
            <a:ext cx="1174376" cy="92784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charset="0"/>
              <a:ea typeface="华文中宋" pitchFamily="2" charset="-122"/>
            </a:endParaRPr>
          </a:p>
        </p:txBody>
      </p:sp>
      <p:sp>
        <p:nvSpPr>
          <p:cNvPr id="10" name="圆角矩形 10"/>
          <p:cNvSpPr/>
          <p:nvPr/>
        </p:nvSpPr>
        <p:spPr bwMode="auto">
          <a:xfrm>
            <a:off x="7163952" y="5865400"/>
            <a:ext cx="1143000" cy="7881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charset="0"/>
              <a:ea typeface="华文中宋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0765" y="3546631"/>
            <a:ext cx="3575462" cy="2806156"/>
            <a:chOff x="607201" y="3422744"/>
            <a:chExt cx="3575462" cy="280615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201" y="3422744"/>
              <a:ext cx="3575462" cy="2793666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2507718" y="5800930"/>
              <a:ext cx="775446" cy="427970"/>
              <a:chOff x="2507718" y="5800930"/>
              <a:chExt cx="775446" cy="427970"/>
            </a:xfrm>
          </p:grpSpPr>
          <p:sp>
            <p:nvSpPr>
              <p:cNvPr id="15" name="流程图: 磁盘 14"/>
              <p:cNvSpPr/>
              <p:nvPr/>
            </p:nvSpPr>
            <p:spPr bwMode="auto">
              <a:xfrm>
                <a:off x="2551168" y="5800930"/>
                <a:ext cx="663071" cy="427970"/>
              </a:xfrm>
              <a:prstGeom prst="flowChartMagneticDisk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spAutoFit/>
              </a:bodyPr>
              <a:lstStyle/>
              <a:p>
                <a:pPr marL="1905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800" i="0" u="none" strike="noStrike" cap="none" normalizeH="0" baseline="0" dirty="0">
                  <a:ln>
                    <a:noFill/>
                  </a:ln>
                  <a:effectLst/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507718" y="5920738"/>
                <a:ext cx="775446" cy="2616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spAutoFit/>
              </a:bodyPr>
              <a:lstStyle>
                <a:defPPr>
                  <a:defRPr lang="zh-CN"/>
                </a:defPPr>
                <a:lvl1pPr marL="1905" marR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100" i="0" u="none" strike="noStrike" cap="none" normalizeH="0" baseline="0">
                    <a:ln>
                      <a:noFill/>
                    </a:ln>
                    <a:effectLst/>
                    <a:latin typeface="宋体" pitchFamily="2" charset="-122"/>
                    <a:ea typeface="宋体" pitchFamily="2" charset="-122"/>
                  </a:defRPr>
                </a:lvl1pPr>
              </a:lstStyle>
              <a:p>
                <a:r>
                  <a:rPr lang="zh-CN" altLang="en-US" dirty="0"/>
                  <a:t>本地缓存</a:t>
                </a:r>
              </a:p>
            </p:txBody>
          </p:sp>
        </p:grpSp>
      </p:grpSp>
      <p:sp>
        <p:nvSpPr>
          <p:cNvPr id="17" name="箭头: 下 16"/>
          <p:cNvSpPr/>
          <p:nvPr/>
        </p:nvSpPr>
        <p:spPr bwMode="auto">
          <a:xfrm>
            <a:off x="2818830" y="5608120"/>
            <a:ext cx="182421" cy="324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1905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圆角矩形 7"/>
          <p:cNvSpPr/>
          <p:nvPr/>
        </p:nvSpPr>
        <p:spPr bwMode="auto">
          <a:xfrm rot="5400000">
            <a:off x="2578654" y="5646547"/>
            <a:ext cx="680700" cy="92784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charset="0"/>
              <a:ea typeface="华文中宋" pitchFamily="2" charset="-122"/>
            </a:endParaRPr>
          </a:p>
        </p:txBody>
      </p:sp>
      <p:sp>
        <p:nvSpPr>
          <p:cNvPr id="19" name="箭头: 直角上 18"/>
          <p:cNvSpPr/>
          <p:nvPr/>
        </p:nvSpPr>
        <p:spPr bwMode="auto">
          <a:xfrm>
            <a:off x="3459130" y="5901905"/>
            <a:ext cx="1394799" cy="329103"/>
          </a:xfrm>
          <a:prstGeom prst="bentUp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1905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箭头: 下 19"/>
          <p:cNvSpPr/>
          <p:nvPr/>
        </p:nvSpPr>
        <p:spPr bwMode="auto">
          <a:xfrm rot="16200000">
            <a:off x="11143210" y="3977668"/>
            <a:ext cx="124269" cy="468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1905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整体架构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71946" y="1356115"/>
            <a:ext cx="6682331" cy="5511410"/>
          </a:xfrm>
        </p:spPr>
        <p:txBody>
          <a:bodyPr/>
          <a:lstStyle/>
          <a:p>
            <a:pPr>
              <a:defRPr/>
            </a:pP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线站存储</a:t>
            </a:r>
            <a:endParaRPr lang="en-US" altLang="zh-CN" sz="16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1.8PB </a:t>
            </a:r>
            <a:r>
              <a:rPr lang="en-US" altLang="zh-CN" sz="1400" dirty="0" err="1">
                <a:solidFill>
                  <a:srgbClr val="24292F"/>
                </a:solidFill>
                <a:latin typeface="Noto Sans SC"/>
              </a:rPr>
              <a:t>NVMe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 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闪存存储</a:t>
            </a:r>
            <a:endParaRPr lang="en-US" altLang="zh-CN" sz="14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文件系统：</a:t>
            </a:r>
            <a:r>
              <a:rPr lang="en-US" altLang="zh-CN" sz="1400" dirty="0" err="1">
                <a:solidFill>
                  <a:srgbClr val="24292F"/>
                </a:solidFill>
                <a:latin typeface="Noto Sans SC"/>
              </a:rPr>
              <a:t>Oceanstor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 Pacific-8.2.1 &amp;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私有客户端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 DPC </a:t>
            </a:r>
          </a:p>
          <a:p>
            <a:pPr lvl="1">
              <a:defRPr/>
            </a:pPr>
            <a:r>
              <a:rPr altLang="en-US" sz="1400" dirty="0">
                <a:solidFill>
                  <a:srgbClr val="24292F"/>
                </a:solidFill>
                <a:latin typeface="Noto Sans SC"/>
              </a:rPr>
              <a:t>对接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DAQ</a:t>
            </a:r>
            <a:r>
              <a:rPr altLang="en-US" sz="1400" dirty="0">
                <a:solidFill>
                  <a:srgbClr val="24292F"/>
                </a:solidFill>
                <a:latin typeface="Noto Sans SC"/>
              </a:rPr>
              <a:t>，接收原始数据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，支持在线</a:t>
            </a:r>
            <a:r>
              <a:rPr altLang="en-US" sz="1400" dirty="0">
                <a:solidFill>
                  <a:srgbClr val="24292F"/>
                </a:solidFill>
                <a:latin typeface="Noto Sans SC"/>
              </a:rPr>
              <a:t>数据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分析</a:t>
            </a:r>
            <a:r>
              <a:rPr altLang="en-US" sz="1400" dirty="0">
                <a:solidFill>
                  <a:srgbClr val="24292F"/>
                </a:solidFill>
                <a:latin typeface="Noto Sans SC"/>
              </a:rPr>
              <a:t>，短期保存数据</a:t>
            </a:r>
            <a:endParaRPr lang="en-US" altLang="zh-CN" sz="14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性能：单进程最大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I/O  8 GB/s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，聚合最大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I/O  62 GB/s</a:t>
            </a:r>
          </a:p>
          <a:p>
            <a:pPr>
              <a:defRPr/>
            </a:pP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中心存储</a:t>
            </a:r>
            <a:endParaRPr lang="en-US" altLang="zh-CN" sz="16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28PB 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磁盘存储</a:t>
            </a:r>
            <a:endParaRPr lang="en-US" altLang="zh-CN" sz="14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文件系统： 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Lustre-2.15.2</a:t>
            </a:r>
          </a:p>
          <a:p>
            <a:pPr lvl="1">
              <a:defRPr/>
            </a:pPr>
            <a:r>
              <a:rPr altLang="en-US" sz="1400" dirty="0">
                <a:solidFill>
                  <a:srgbClr val="24292F"/>
                </a:solidFill>
                <a:latin typeface="Noto Sans SC"/>
              </a:rPr>
              <a:t>支持模拟、重建等离线计算任务，中长期保存数据</a:t>
            </a:r>
            <a:endParaRPr lang="en-US" altLang="zh-CN" sz="14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性能：单进程最大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I/O  1.2 GB/s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，聚合最大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I/O  72 GB/s</a:t>
            </a:r>
          </a:p>
          <a:p>
            <a:pPr>
              <a:defRPr/>
            </a:pPr>
            <a:r>
              <a:rPr lang="zh-CN" altLang="en-US" sz="1600" dirty="0">
                <a:solidFill>
                  <a:srgbClr val="24292F"/>
                </a:solidFill>
                <a:latin typeface="Noto Sans SC"/>
              </a:rPr>
              <a:t>磁带存储</a:t>
            </a:r>
            <a:endParaRPr lang="en-US" altLang="zh-CN" sz="16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2PB</a:t>
            </a: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磁带存储</a:t>
            </a:r>
            <a:endParaRPr lang="en-US" altLang="zh-CN" sz="14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400" dirty="0">
                <a:solidFill>
                  <a:srgbClr val="24292F"/>
                </a:solidFill>
                <a:latin typeface="Noto Sans SC"/>
              </a:rPr>
              <a:t>文件系统： </a:t>
            </a:r>
            <a:r>
              <a:rPr lang="en-US" altLang="zh-CN" sz="1400" dirty="0">
                <a:solidFill>
                  <a:srgbClr val="24292F"/>
                </a:solidFill>
                <a:latin typeface="Noto Sans SC"/>
              </a:rPr>
              <a:t>EOS-CTA-5.1.10</a:t>
            </a:r>
          </a:p>
          <a:p>
            <a:pPr lvl="1">
              <a:defRPr/>
            </a:pPr>
            <a:r>
              <a:rPr altLang="en-US" sz="1400" dirty="0">
                <a:solidFill>
                  <a:srgbClr val="24292F"/>
                </a:solidFill>
                <a:latin typeface="Noto Sans SC"/>
              </a:rPr>
              <a:t>长期保存原始数据</a:t>
            </a:r>
            <a:endParaRPr lang="en-US" altLang="zh-CN" sz="1400" dirty="0">
              <a:solidFill>
                <a:srgbClr val="24292F"/>
              </a:solidFill>
              <a:latin typeface="Noto Sans SC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4</a:t>
            </a:fld>
            <a:endParaRPr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B1E82D4-7EE7-42BB-B2F7-38D5D67F7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0" y="4376446"/>
            <a:ext cx="6682331" cy="16567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4ABAFD9-9365-426C-B6D7-86D42CDDF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94" y="1196752"/>
            <a:ext cx="3760324" cy="260666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8EC96F1-ECFD-487C-8AD3-B10C0CCDB143}"/>
              </a:ext>
            </a:extLst>
          </p:cNvPr>
          <p:cNvSpPr txBox="1"/>
          <p:nvPr/>
        </p:nvSpPr>
        <p:spPr>
          <a:xfrm>
            <a:off x="7919201" y="3850204"/>
            <a:ext cx="183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存储系统整体架构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E98F41-B472-4983-9518-629BB099EE19}"/>
              </a:ext>
            </a:extLst>
          </p:cNvPr>
          <p:cNvSpPr txBox="1"/>
          <p:nvPr/>
        </p:nvSpPr>
        <p:spPr bwMode="auto">
          <a:xfrm>
            <a:off x="7176120" y="6145165"/>
            <a:ext cx="3810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中心存储运行监控（性能测试峰值）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运行状态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71946" y="1346590"/>
            <a:ext cx="6195051" cy="5409664"/>
          </a:xfrm>
        </p:spPr>
        <p:txBody>
          <a:bodyPr/>
          <a:lstStyle/>
          <a:p>
            <a:pPr>
              <a:defRPr/>
            </a:pPr>
            <a:r>
              <a:rPr lang="zh-CN" altLang="en-US" sz="2000" dirty="0">
                <a:latin typeface="Noto Sans SC"/>
              </a:rPr>
              <a:t>线站存储、中心存储运行状况</a:t>
            </a:r>
            <a:endParaRPr lang="en-US" altLang="zh-CN" sz="2000" dirty="0">
              <a:latin typeface="Noto Sans SC"/>
            </a:endParaRPr>
          </a:p>
          <a:p>
            <a:pPr>
              <a:defRPr/>
            </a:pPr>
            <a:endParaRPr lang="en-US" altLang="zh-CN" sz="2000" dirty="0">
              <a:latin typeface="Noto Sans SC"/>
            </a:endParaRPr>
          </a:p>
          <a:p>
            <a:pPr>
              <a:defRPr/>
            </a:pPr>
            <a:endParaRPr lang="en-US" altLang="zh-CN" sz="2000" dirty="0">
              <a:latin typeface="Noto Sans SC"/>
            </a:endParaRPr>
          </a:p>
          <a:p>
            <a:pPr>
              <a:defRPr/>
            </a:pPr>
            <a:endParaRPr lang="en-US" altLang="zh-CN" sz="2000" dirty="0">
              <a:latin typeface="Noto Sans SC"/>
            </a:endParaRPr>
          </a:p>
          <a:p>
            <a:pPr>
              <a:defRPr/>
            </a:pPr>
            <a:endParaRPr lang="en-US" altLang="zh-CN" sz="2000" dirty="0">
              <a:latin typeface="Noto Sans SC"/>
            </a:endParaRPr>
          </a:p>
          <a:p>
            <a:pPr>
              <a:defRPr/>
            </a:pPr>
            <a:endParaRPr lang="en-US" altLang="zh-CN" sz="2000" dirty="0">
              <a:latin typeface="Noto Sans SC"/>
            </a:endParaRPr>
          </a:p>
          <a:p>
            <a:pPr marL="0" indent="0">
              <a:buNone/>
              <a:defRPr/>
            </a:pPr>
            <a:endParaRPr lang="zh-CN" altLang="en-US" sz="2000" dirty="0">
              <a:latin typeface="Noto Sans SC"/>
            </a:endParaRPr>
          </a:p>
          <a:p>
            <a:pPr>
              <a:defRPr/>
            </a:pPr>
            <a:r>
              <a:rPr lang="zh-CN" altLang="en-US" sz="2000" b="0" i="0" dirty="0">
                <a:latin typeface="Noto Sans SC" charset="0"/>
              </a:rPr>
              <a:t>实验及用户数量</a:t>
            </a:r>
            <a:r>
              <a:rPr lang="en-US" altLang="zh-CN" sz="2000" b="0" i="0" dirty="0">
                <a:latin typeface="Noto Sans SC" charset="0"/>
              </a:rPr>
              <a:t>3100+</a:t>
            </a:r>
          </a:p>
          <a:p>
            <a:pPr>
              <a:defRPr/>
            </a:pPr>
            <a:r>
              <a:rPr lang="zh-CN" altLang="en-US" sz="2000" b="0" i="0" dirty="0">
                <a:latin typeface="Noto Sans SC" charset="0"/>
              </a:rPr>
              <a:t>线站存储上线至今约</a:t>
            </a:r>
            <a:r>
              <a:rPr lang="en-US" altLang="zh-CN" sz="2000" b="0" i="0" dirty="0">
                <a:latin typeface="Noto Sans SC" charset="0"/>
              </a:rPr>
              <a:t>20</a:t>
            </a:r>
            <a:r>
              <a:rPr lang="zh-CN" altLang="en-US" sz="2000" b="0" i="0" dirty="0">
                <a:latin typeface="Noto Sans SC" charset="0"/>
              </a:rPr>
              <a:t>个月，服务无中断</a:t>
            </a:r>
            <a:endParaRPr lang="en-US" altLang="zh-CN" sz="2000" b="0" i="0" dirty="0">
              <a:latin typeface="Noto Sans SC" charset="0"/>
            </a:endParaRPr>
          </a:p>
          <a:p>
            <a:pPr>
              <a:defRPr/>
            </a:pPr>
            <a:r>
              <a:rPr lang="zh-CN" altLang="en-US" sz="2000" b="0" i="0" dirty="0">
                <a:latin typeface="Noto Sans SC" charset="0"/>
              </a:rPr>
              <a:t>中心存储迁移新设备至今约</a:t>
            </a:r>
            <a:r>
              <a:rPr lang="en-US" altLang="zh-CN" sz="2000" b="0" i="0" dirty="0">
                <a:latin typeface="Noto Sans SC" charset="0"/>
              </a:rPr>
              <a:t>12</a:t>
            </a:r>
            <a:r>
              <a:rPr lang="zh-CN" altLang="en-US" sz="2000" dirty="0">
                <a:latin typeface="Noto Sans SC" charset="0"/>
              </a:rPr>
              <a:t>个月</a:t>
            </a:r>
            <a:r>
              <a:rPr lang="zh-CN" altLang="en-US" sz="2000" b="0" i="0" dirty="0">
                <a:latin typeface="Noto Sans SC" charset="0"/>
              </a:rPr>
              <a:t>，除去一次硬件扩容</a:t>
            </a:r>
            <a:r>
              <a:rPr altLang="en-US" sz="2000" b="0" i="0" dirty="0">
                <a:latin typeface="Noto Sans SC" charset="0"/>
              </a:rPr>
              <a:t>，服务无中断</a:t>
            </a:r>
            <a:endParaRPr lang="en-US" sz="2000" b="0" i="0" dirty="0">
              <a:latin typeface="Noto Sans SC"/>
            </a:endParaRPr>
          </a:p>
          <a:p>
            <a:pPr lvl="2">
              <a:defRPr/>
            </a:pPr>
            <a:endParaRPr lang="en-US" sz="1800" b="0" i="0" u="none" strike="noStrike" cap="none" spc="0" dirty="0">
              <a:solidFill>
                <a:srgbClr val="24292F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5</a:t>
            </a:fld>
            <a:endParaRPr lang="zh-CN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78601"/>
              </p:ext>
            </p:extLst>
          </p:nvPr>
        </p:nvGraphicFramePr>
        <p:xfrm>
          <a:off x="6528048" y="1124744"/>
          <a:ext cx="5488045" cy="539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8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线站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线站存储数据量（</a:t>
                      </a:r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TB</a:t>
                      </a:r>
                      <a:r>
                        <a:rPr lang="zh-CN" altLang="en-US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中心存储数据量（</a:t>
                      </a:r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TB</a:t>
                      </a:r>
                      <a:r>
                        <a:rPr lang="zh-CN" altLang="en-US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B1 (ID07)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28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28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B2 (ID19)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14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14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B3 (ID23)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35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36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B4 (ID09)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24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26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B5 (ID33)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0.60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0.60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B6 (ID31)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5.8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B7 (ID21)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512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580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B8 (ID46)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0.14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0.15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B9 (ID05)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4.5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4.5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 (ID02)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63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64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BB (ID08)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4.6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4.6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BC (ID41)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0.17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0.17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BD (BM44)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0.11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0.11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 (ID30)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47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49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BF (ID42)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5.1 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5.2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4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合计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744.02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alibri" panose="020F0502020204030204" pitchFamily="34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818.33</a:t>
                      </a:r>
                      <a:endParaRPr lang="zh-CN" altLang="en-US" sz="14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386E707F-42F3-4141-8289-258176245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636792"/>
              </p:ext>
            </p:extLst>
          </p:nvPr>
        </p:nvGraphicFramePr>
        <p:xfrm>
          <a:off x="1" y="1782080"/>
          <a:ext cx="3071664" cy="242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82D7AC1B-A08E-4088-A187-809CC08A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938208"/>
              </p:ext>
            </p:extLst>
          </p:nvPr>
        </p:nvGraphicFramePr>
        <p:xfrm>
          <a:off x="2653342" y="1772816"/>
          <a:ext cx="3071664" cy="242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C950F65-F09F-40EC-84D4-C228AA99BA48}"/>
              </a:ext>
            </a:extLst>
          </p:cNvPr>
          <p:cNvSpPr txBox="1"/>
          <p:nvPr/>
        </p:nvSpPr>
        <p:spPr>
          <a:xfrm>
            <a:off x="1037510" y="418069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线站存储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EF4425-16BC-4082-A738-C3B4AF2EAF14}"/>
              </a:ext>
            </a:extLst>
          </p:cNvPr>
          <p:cNvSpPr txBox="1"/>
          <p:nvPr/>
        </p:nvSpPr>
        <p:spPr bwMode="auto">
          <a:xfrm>
            <a:off x="3650550" y="418069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中心存储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F5F651-2DF1-4205-8D6C-715EFFA22881}"/>
              </a:ext>
            </a:extLst>
          </p:cNvPr>
          <p:cNvSpPr txBox="1"/>
          <p:nvPr/>
        </p:nvSpPr>
        <p:spPr bwMode="auto">
          <a:xfrm>
            <a:off x="8976320" y="655022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各线站数据量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内容占位符 9">
            <a:extLst>
              <a:ext uri="{FF2B5EF4-FFF2-40B4-BE49-F238E27FC236}">
                <a16:creationId xmlns:a16="http://schemas.microsoft.com/office/drawing/2014/main" id="{14CA9131-122A-4DD2-8330-9C86944BA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362057"/>
            <a:ext cx="11653855" cy="3972157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磁带库为线站提供数据长期离线归档服务，保障数据长期安全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物理带库为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TS4500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LTO9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驱动器，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LTO9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磁带，共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2.16PB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现状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已用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865TB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（双副本），存储近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千万文件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B8D80868-DD64-4414-ACDD-6B4E29FB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50" t="10718" r="4523" b="6177"/>
          <a:stretch>
            <a:fillRect/>
          </a:stretch>
        </p:blipFill>
        <p:spPr>
          <a:xfrm>
            <a:off x="9118948" y="1390388"/>
            <a:ext cx="2855338" cy="2931091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59087C9E-B2A5-4341-AD46-BD6C0E7CEE28}"/>
              </a:ext>
            </a:extLst>
          </p:cNvPr>
          <p:cNvSpPr txBox="1">
            <a:spLocks/>
          </p:cNvSpPr>
          <p:nvPr/>
        </p:nvSpPr>
        <p:spPr bwMode="auto">
          <a:xfrm>
            <a:off x="369455" y="240871"/>
            <a:ext cx="11434618" cy="5740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1"/>
                </a:solidFill>
                <a:latin typeface="Calibri"/>
                <a:ea typeface="微软雅黑"/>
                <a:cs typeface="Calibri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tx2"/>
                </a:solidFill>
                <a:latin typeface="Garamond" panose="02020404030301010803"/>
                <a:ea typeface="宋体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tx2"/>
                </a:solidFill>
                <a:latin typeface="Garamond" panose="02020404030301010803"/>
                <a:ea typeface="宋体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tx2"/>
                </a:solidFill>
                <a:latin typeface="Garamond" panose="02020404030301010803"/>
                <a:ea typeface="宋体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tx2"/>
                </a:solidFill>
                <a:latin typeface="Garamond" panose="02020404030301010803"/>
                <a:ea typeface="宋体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tx2"/>
                </a:solidFill>
                <a:latin typeface="Garamond" panose="02020404030301010803"/>
                <a:ea typeface="宋体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tx2"/>
                </a:solidFill>
                <a:latin typeface="Garamond" panose="02020404030301010803"/>
                <a:ea typeface="宋体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tx2"/>
                </a:solidFill>
                <a:latin typeface="Garamond" panose="02020404030301010803"/>
                <a:ea typeface="宋体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tx2"/>
                </a:solidFill>
                <a:latin typeface="Garamond" panose="02020404030301010803"/>
                <a:ea typeface="宋体"/>
              </a:defRPr>
            </a:lvl9pPr>
          </a:lstStyle>
          <a:p>
            <a:pPr algn="l">
              <a:defRPr/>
            </a:pPr>
            <a:r>
              <a:rPr lang="zh-CN" altLang="en-US"/>
              <a:t>运行状态</a:t>
            </a:r>
            <a:endParaRPr lang="zh-CN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48C0AC7-22AD-4C10-BB55-E1980FF0F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869160"/>
            <a:ext cx="12192000" cy="18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8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系统优化：线站存储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71946" y="1346590"/>
            <a:ext cx="8056302" cy="4952464"/>
          </a:xfr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rgbClr val="24292F"/>
                </a:solidFill>
                <a:latin typeface="Noto Sans SC"/>
              </a:rPr>
              <a:t>针对不同角色的客户端提供适配挂载方案</a:t>
            </a:r>
            <a:endParaRPr lang="en-US" altLang="zh-CN" sz="20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endParaRPr lang="en-US" altLang="zh-CN" sz="20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endParaRPr lang="en-US" altLang="zh-CN" sz="2000" dirty="0">
              <a:solidFill>
                <a:srgbClr val="24292F"/>
              </a:solidFill>
              <a:latin typeface="Noto Sans SC" charset="0"/>
            </a:endParaRPr>
          </a:p>
          <a:p>
            <a:pPr>
              <a:defRPr/>
            </a:pPr>
            <a:endParaRPr lang="en-US" altLang="zh-CN" sz="2000" dirty="0">
              <a:solidFill>
                <a:srgbClr val="24292F"/>
              </a:solidFill>
              <a:latin typeface="Noto Sans SC" charset="0"/>
            </a:endParaRPr>
          </a:p>
          <a:p>
            <a:pPr>
              <a:defRPr/>
            </a:pPr>
            <a:endParaRPr lang="en-US" altLang="zh-CN" sz="2000" dirty="0">
              <a:solidFill>
                <a:srgbClr val="24292F"/>
              </a:solidFill>
              <a:latin typeface="Noto Sans SC" charset="0"/>
            </a:endParaRPr>
          </a:p>
          <a:p>
            <a:pPr>
              <a:defRPr/>
            </a:pPr>
            <a:endParaRPr lang="en-US" altLang="zh-CN" sz="2000" dirty="0">
              <a:solidFill>
                <a:srgbClr val="24292F"/>
              </a:solidFill>
              <a:latin typeface="Noto Sans SC" charset="0"/>
            </a:endParaRPr>
          </a:p>
          <a:p>
            <a:pPr>
              <a:defRPr/>
            </a:pPr>
            <a:r>
              <a:rPr lang="zh-CN" altLang="en-US" sz="2000" dirty="0">
                <a:solidFill>
                  <a:srgbClr val="24292F"/>
                </a:solidFill>
                <a:latin typeface="Noto Sans SC" charset="0"/>
              </a:rPr>
              <a:t>搭配使用</a:t>
            </a:r>
            <a:r>
              <a:rPr lang="en-US" altLang="zh-CN" sz="2000" dirty="0" err="1">
                <a:solidFill>
                  <a:srgbClr val="24292F"/>
                </a:solidFill>
                <a:latin typeface="Noto Sans SC" charset="0"/>
              </a:rPr>
              <a:t>Autofs</a:t>
            </a:r>
            <a:r>
              <a:rPr lang="zh-CN" altLang="en-US" sz="2000" dirty="0">
                <a:solidFill>
                  <a:srgbClr val="24292F"/>
                </a:solidFill>
                <a:latin typeface="Noto Sans SC" charset="0"/>
              </a:rPr>
              <a:t>和定制化脚本实现多平台客户端自动挂载</a:t>
            </a:r>
            <a:endParaRPr lang="en-US" altLang="zh-CN" sz="2000" dirty="0">
              <a:solidFill>
                <a:srgbClr val="24292F"/>
              </a:solidFill>
              <a:latin typeface="Noto Sans SC" charset="0"/>
            </a:endParaRPr>
          </a:p>
          <a:p>
            <a:pPr>
              <a:defRPr/>
            </a:pPr>
            <a:r>
              <a:rPr altLang="en-US" sz="2000" dirty="0">
                <a:solidFill>
                  <a:srgbClr val="24292F"/>
                </a:solidFill>
                <a:latin typeface="Noto Sans SC" charset="0"/>
              </a:rPr>
              <a:t>各个线站</a:t>
            </a:r>
            <a:r>
              <a:rPr lang="zh-CN" altLang="en-US" sz="2000" dirty="0">
                <a:solidFill>
                  <a:srgbClr val="24292F"/>
                </a:solidFill>
                <a:latin typeface="Noto Sans SC" charset="0"/>
              </a:rPr>
              <a:t>数据空间隔离</a:t>
            </a:r>
            <a:endParaRPr lang="en-US" altLang="zh-CN" sz="2000" dirty="0">
              <a:solidFill>
                <a:srgbClr val="24292F"/>
              </a:solidFill>
              <a:latin typeface="Noto Sans SC" charset="0"/>
            </a:endParaRPr>
          </a:p>
          <a:p>
            <a:pPr lvl="1">
              <a:defRPr/>
            </a:pPr>
            <a:r>
              <a:rPr lang="zh-CN" altLang="en-US" sz="1600" dirty="0">
                <a:solidFill>
                  <a:srgbClr val="24292F"/>
                </a:solidFill>
                <a:latin typeface="Noto Sans SC" charset="0"/>
              </a:rPr>
              <a:t>约束客户端</a:t>
            </a:r>
            <a:r>
              <a:rPr altLang="en-US" sz="1600" dirty="0">
                <a:solidFill>
                  <a:srgbClr val="24292F"/>
                </a:solidFill>
                <a:latin typeface="Noto Sans SC" charset="0"/>
              </a:rPr>
              <a:t>只</a:t>
            </a:r>
            <a:r>
              <a:rPr lang="zh-CN" altLang="en-US" sz="1600" dirty="0">
                <a:solidFill>
                  <a:srgbClr val="24292F"/>
                </a:solidFill>
                <a:latin typeface="Noto Sans SC" charset="0"/>
              </a:rPr>
              <a:t>能</a:t>
            </a:r>
            <a:r>
              <a:rPr altLang="en-US" sz="1600" dirty="0">
                <a:solidFill>
                  <a:srgbClr val="24292F"/>
                </a:solidFill>
                <a:latin typeface="Noto Sans SC" charset="0"/>
              </a:rPr>
              <a:t>访问本线站数据</a:t>
            </a:r>
            <a:r>
              <a:rPr lang="zh-CN" altLang="en-US" sz="1600" dirty="0">
                <a:solidFill>
                  <a:srgbClr val="24292F"/>
                </a:solidFill>
                <a:latin typeface="Noto Sans SC" charset="0"/>
              </a:rPr>
              <a:t>，保障数据安全</a:t>
            </a:r>
            <a:endParaRPr lang="en-US" altLang="zh-CN" sz="1600" dirty="0">
              <a:solidFill>
                <a:srgbClr val="24292F"/>
              </a:solidFill>
              <a:latin typeface="Noto Sans SC" charset="0"/>
            </a:endParaRPr>
          </a:p>
          <a:p>
            <a:pPr lvl="1">
              <a:defRPr/>
            </a:pPr>
            <a:r>
              <a:rPr lang="zh-CN" altLang="en-US" sz="1600" dirty="0">
                <a:solidFill>
                  <a:srgbClr val="24292F"/>
                </a:solidFill>
                <a:latin typeface="Noto Sans SC" charset="0"/>
              </a:rPr>
              <a:t>例如</a:t>
            </a:r>
            <a:r>
              <a:rPr lang="en-US" altLang="zh-CN" sz="1600" dirty="0">
                <a:solidFill>
                  <a:srgbClr val="24292F"/>
                </a:solidFill>
                <a:latin typeface="Noto Sans SC" charset="0"/>
              </a:rPr>
              <a:t>ID07</a:t>
            </a:r>
            <a:r>
              <a:rPr lang="zh-CN" altLang="en-US" sz="1600" dirty="0">
                <a:solidFill>
                  <a:srgbClr val="24292F"/>
                </a:solidFill>
                <a:latin typeface="Noto Sans SC" charset="0"/>
              </a:rPr>
              <a:t>线站挂载点为：</a:t>
            </a:r>
            <a:r>
              <a:rPr lang="en-US" altLang="zh-CN" sz="1600" dirty="0">
                <a:solidFill>
                  <a:srgbClr val="24292F"/>
                </a:solidFill>
                <a:latin typeface="Noto Sans SC" charset="0"/>
              </a:rPr>
              <a:t>/</a:t>
            </a:r>
            <a:r>
              <a:rPr lang="en-US" altLang="zh-CN" sz="1600" dirty="0" err="1">
                <a:solidFill>
                  <a:srgbClr val="24292F"/>
                </a:solidFill>
                <a:latin typeface="Noto Sans SC" charset="0"/>
              </a:rPr>
              <a:t>heps</a:t>
            </a:r>
            <a:r>
              <a:rPr lang="en-US" altLang="zh-CN" sz="1600" dirty="0">
                <a:solidFill>
                  <a:srgbClr val="24292F"/>
                </a:solidFill>
                <a:latin typeface="Noto Sans SC" charset="0"/>
              </a:rPr>
              <a:t>/beamline/ID07</a:t>
            </a:r>
            <a:endParaRPr altLang="en-US" sz="1600" dirty="0">
              <a:solidFill>
                <a:srgbClr val="24292F"/>
              </a:solidFill>
              <a:latin typeface="Noto Sans SC" charset="0"/>
            </a:endParaRPr>
          </a:p>
          <a:p>
            <a:pPr>
              <a:defRPr/>
            </a:pPr>
            <a:endParaRPr lang="en-US" sz="1600" b="0" i="0" u="none" strike="noStrike" cap="none" spc="0" dirty="0">
              <a:solidFill>
                <a:srgbClr val="24292F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7</a:t>
            </a:fld>
            <a:endParaRPr lang="zh-CN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703292-ACB8-485F-BC3B-4E8D71109688}"/>
              </a:ext>
            </a:extLst>
          </p:cNvPr>
          <p:cNvGrpSpPr/>
          <p:nvPr/>
        </p:nvGrpSpPr>
        <p:grpSpPr>
          <a:xfrm>
            <a:off x="6816080" y="4481147"/>
            <a:ext cx="5303912" cy="2346048"/>
            <a:chOff x="14013440" y="15895963"/>
            <a:chExt cx="14259069" cy="567163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BB7B433-C86F-4421-AC41-7B2049753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13440" y="15895963"/>
              <a:ext cx="14259069" cy="4971371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FCFFC14-7108-41CA-BFFF-C510C5F77FAE}"/>
                </a:ext>
              </a:extLst>
            </p:cNvPr>
            <p:cNvSpPr/>
            <p:nvPr/>
          </p:nvSpPr>
          <p:spPr>
            <a:xfrm>
              <a:off x="19379071" y="20823539"/>
              <a:ext cx="4376594" cy="744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kern="10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NFS </a:t>
              </a:r>
              <a:r>
                <a:rPr lang="zh-CN" altLang="en-US" sz="1400" kern="10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和 </a:t>
              </a:r>
              <a:r>
                <a:rPr lang="en-US" altLang="zh-CN" sz="1400" kern="10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DPC</a:t>
              </a:r>
              <a:r>
                <a:rPr lang="zh-CN" altLang="en-US" sz="1400" kern="10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区别</a:t>
              </a:r>
              <a:endPara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1225569-D0DA-445E-8CDA-5E2A81F38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15288"/>
              </p:ext>
            </p:extLst>
          </p:nvPr>
        </p:nvGraphicFramePr>
        <p:xfrm>
          <a:off x="1991544" y="1882986"/>
          <a:ext cx="8208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606">
                  <a:extLst>
                    <a:ext uri="{9D8B030D-6E8A-4147-A177-3AD203B41FA5}">
                      <a16:colId xmlns:a16="http://schemas.microsoft.com/office/drawing/2014/main" val="520085473"/>
                    </a:ext>
                  </a:extLst>
                </a:gridCol>
                <a:gridCol w="2656606">
                  <a:extLst>
                    <a:ext uri="{9D8B030D-6E8A-4147-A177-3AD203B41FA5}">
                      <a16:colId xmlns:a16="http://schemas.microsoft.com/office/drawing/2014/main" val="3191633305"/>
                    </a:ext>
                  </a:extLst>
                </a:gridCol>
                <a:gridCol w="2895700">
                  <a:extLst>
                    <a:ext uri="{9D8B030D-6E8A-4147-A177-3AD203B41FA5}">
                      <a16:colId xmlns:a16="http://schemas.microsoft.com/office/drawing/2014/main" val="1277136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客户端角色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挂载协议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53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MDW</a:t>
                      </a:r>
                      <a:endParaRPr lang="zh-CN" altLang="en-US" sz="1600" b="0" dirty="0">
                        <a:solidFill>
                          <a:srgbClr val="24292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</a:t>
                      </a: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多路</a:t>
                      </a: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DPC</a:t>
                      </a:r>
                      <a:endParaRPr lang="zh-CN" altLang="en-US" sz="1600" b="0" dirty="0">
                        <a:solidFill>
                          <a:srgbClr val="24292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更高性能</a:t>
                      </a:r>
                      <a:r>
                        <a:rPr lang="zh-CN" altLang="en-US" sz="105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（单台双</a:t>
                      </a:r>
                      <a:r>
                        <a:rPr lang="en-US" altLang="zh-CN" sz="105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100G</a:t>
                      </a:r>
                      <a:r>
                        <a:rPr lang="zh-CN" altLang="en-US" sz="105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网卡可达</a:t>
                      </a:r>
                      <a:r>
                        <a:rPr lang="en-US" altLang="zh-CN" sz="105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20GB/s</a:t>
                      </a:r>
                      <a:r>
                        <a:rPr lang="zh-CN" altLang="en-US" sz="105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altLang="en-US" sz="1600" b="0" dirty="0">
                        <a:solidFill>
                          <a:srgbClr val="24292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002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MAMBA</a:t>
                      </a: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Linux</a:t>
                      </a: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en-US" altLang="zh-CN" sz="1600" b="0" dirty="0">
                        <a:solidFill>
                          <a:srgbClr val="24292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CIFS</a:t>
                      </a:r>
                      <a:endParaRPr lang="zh-CN" altLang="en-US" sz="1600" b="0" dirty="0">
                        <a:solidFill>
                          <a:srgbClr val="24292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客户端缓存、响应更快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6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MAMBA</a:t>
                      </a: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Windows</a:t>
                      </a: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CIFS</a:t>
                      </a:r>
                      <a:endParaRPr lang="zh-CN" altLang="en-US" sz="1600" b="0" dirty="0">
                        <a:solidFill>
                          <a:srgbClr val="24292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Windows</a:t>
                      </a: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原生支持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9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计算集群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</a:t>
                      </a: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多路</a:t>
                      </a: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DPC</a:t>
                      </a:r>
                      <a:endParaRPr lang="zh-CN" altLang="en-US" sz="1600" b="0" dirty="0">
                        <a:solidFill>
                          <a:srgbClr val="24292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更高性能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1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管理服务器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rgbClr val="24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兼容性更好</a:t>
                      </a:r>
                      <a:endParaRPr lang="en-US" altLang="zh-CN" sz="1600" b="0" dirty="0">
                        <a:solidFill>
                          <a:srgbClr val="24292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5615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系统优化：中心存储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71947" y="1346590"/>
            <a:ext cx="6810096" cy="4674698"/>
          </a:xfr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rgbClr val="24292F"/>
                </a:solidFill>
                <a:latin typeface="Noto Sans SC"/>
              </a:rPr>
              <a:t>元数据硬件升级</a:t>
            </a:r>
            <a:endParaRPr lang="en-US" altLang="zh-CN" sz="20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持久化对等双活全闪存阵列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在双活模式下，两台存储阵列可以同时对同一逻辑单元执行读写操作。当其中一台阵列发生故障时，主机的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I/O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访问可无缝切换到另一台阵列，服务不会中断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endParaRPr lang="en-US" altLang="zh-CN" sz="20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r>
              <a:rPr lang="zh-CN" altLang="en-US" sz="2000" dirty="0">
                <a:solidFill>
                  <a:srgbClr val="24292F"/>
                </a:solidFill>
                <a:latin typeface="Noto Sans SC"/>
              </a:rPr>
              <a:t>存储系统架构升级</a:t>
            </a:r>
            <a:endParaRPr lang="en-US" altLang="zh-CN" sz="20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全数据卷配置了高可用（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HA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）软件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当某台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IO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服务器发生故障时，存储卷 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MDT 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或 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OST 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会自动迁移至另一台服务器继续运行，服务不中断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HA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软件栈：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Pacemaker + </a:t>
            </a:r>
            <a:r>
              <a:rPr lang="en-US" altLang="zh-CN" sz="1800" dirty="0" err="1">
                <a:solidFill>
                  <a:srgbClr val="24292F"/>
                </a:solidFill>
                <a:latin typeface="Noto Sans SC"/>
              </a:rPr>
              <a:t>Corosync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 + pcs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8</a:t>
            </a:fld>
            <a:endParaRPr lang="zh-CN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E948B44B-C06B-4284-856F-D7EE57E70E8A}"/>
              </a:ext>
            </a:extLst>
          </p:cNvPr>
          <p:cNvGrpSpPr/>
          <p:nvPr/>
        </p:nvGrpSpPr>
        <p:grpSpPr>
          <a:xfrm>
            <a:off x="7536160" y="1082843"/>
            <a:ext cx="4466456" cy="3223051"/>
            <a:chOff x="22210232" y="22734673"/>
            <a:chExt cx="7901212" cy="5262797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9368111B-4497-46BC-A4EA-B0B76A9E76AB}"/>
                </a:ext>
              </a:extLst>
            </p:cNvPr>
            <p:cNvGrpSpPr/>
            <p:nvPr/>
          </p:nvGrpSpPr>
          <p:grpSpPr>
            <a:xfrm>
              <a:off x="22210232" y="22734673"/>
              <a:ext cx="7901212" cy="4739705"/>
              <a:chOff x="22210232" y="22853350"/>
              <a:chExt cx="7901212" cy="4739705"/>
            </a:xfrm>
          </p:grpSpPr>
          <p:cxnSp>
            <p:nvCxnSpPr>
              <p:cNvPr id="86" name="Straight Connector 97">
                <a:extLst>
                  <a:ext uri="{FF2B5EF4-FFF2-40B4-BE49-F238E27FC236}">
                    <a16:creationId xmlns:a16="http://schemas.microsoft.com/office/drawing/2014/main" id="{F96B0BD7-336D-4683-93A2-A4255460FAA0}"/>
                  </a:ext>
                </a:extLst>
              </p:cNvPr>
              <p:cNvCxnSpPr>
                <a:cxnSpLocks/>
                <a:stCxn id="104" idx="3"/>
                <a:endCxn id="107" idx="2"/>
              </p:cNvCxnSpPr>
              <p:nvPr/>
            </p:nvCxnSpPr>
            <p:spPr>
              <a:xfrm flipV="1">
                <a:off x="26297039" y="26531559"/>
                <a:ext cx="2691196" cy="382964"/>
              </a:xfrm>
              <a:prstGeom prst="bentConnector2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113">
                <a:extLst>
                  <a:ext uri="{FF2B5EF4-FFF2-40B4-BE49-F238E27FC236}">
                    <a16:creationId xmlns:a16="http://schemas.microsoft.com/office/drawing/2014/main" id="{CB784A39-0AD4-4736-A86A-DA1B71A5D0F0}"/>
                  </a:ext>
                </a:extLst>
              </p:cNvPr>
              <p:cNvCxnSpPr>
                <a:cxnSpLocks/>
                <a:stCxn id="88" idx="2"/>
                <a:endCxn id="104" idx="1"/>
              </p:cNvCxnSpPr>
              <p:nvPr/>
            </p:nvCxnSpPr>
            <p:spPr>
              <a:xfrm rot="16200000" flipH="1">
                <a:off x="24361896" y="25517778"/>
                <a:ext cx="382964" cy="2410526"/>
              </a:xfrm>
              <a:prstGeom prst="bentConnector2">
                <a:avLst/>
              </a:prstGeom>
              <a:ln w="9525" cap="flat" cmpd="sng" algn="ctr">
                <a:solidFill>
                  <a:schemeClr val="tx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120">
                <a:extLst>
                  <a:ext uri="{FF2B5EF4-FFF2-40B4-BE49-F238E27FC236}">
                    <a16:creationId xmlns:a16="http://schemas.microsoft.com/office/drawing/2014/main" id="{5DA1D27F-9CC9-4738-A1C9-5E4E04497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22446679" y="25566435"/>
                <a:ext cx="1802873" cy="965125"/>
              </a:xfrm>
              <a:prstGeom prst="rect">
                <a:avLst/>
              </a:prstGeom>
            </p:spPr>
          </p:pic>
          <p:sp>
            <p:nvSpPr>
              <p:cNvPr id="89" name="Rounded Rectangle 122">
                <a:extLst>
                  <a:ext uri="{FF2B5EF4-FFF2-40B4-BE49-F238E27FC236}">
                    <a16:creationId xmlns:a16="http://schemas.microsoft.com/office/drawing/2014/main" id="{30137A91-094E-46F5-AEF8-3E60761CA549}"/>
                  </a:ext>
                </a:extLst>
              </p:cNvPr>
              <p:cNvSpPr/>
              <p:nvPr/>
            </p:nvSpPr>
            <p:spPr>
              <a:xfrm>
                <a:off x="22446678" y="22853350"/>
                <a:ext cx="7431637" cy="110161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88" tIns="60944"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600" dirty="0">
                  <a:solidFill>
                    <a:prstClr val="white"/>
                  </a:solidFill>
                  <a:latin typeface="+mn-ea"/>
                </a:endParaRPr>
              </a:p>
            </p:txBody>
          </p:sp>
          <p:pic>
            <p:nvPicPr>
              <p:cNvPr id="90" name="Picture 39">
                <a:extLst>
                  <a:ext uri="{FF2B5EF4-FFF2-40B4-BE49-F238E27FC236}">
                    <a16:creationId xmlns:a16="http://schemas.microsoft.com/office/drawing/2014/main" id="{7EA811CC-D906-443C-A70D-E794C84FE58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32942" y="23439263"/>
                <a:ext cx="1251073" cy="235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Rounded Rectangle 164">
                <a:extLst>
                  <a:ext uri="{FF2B5EF4-FFF2-40B4-BE49-F238E27FC236}">
                    <a16:creationId xmlns:a16="http://schemas.microsoft.com/office/drawing/2014/main" id="{1E90255A-4025-49E7-99E1-AB5F6D64C7DD}"/>
                  </a:ext>
                </a:extLst>
              </p:cNvPr>
              <p:cNvSpPr/>
              <p:nvPr/>
            </p:nvSpPr>
            <p:spPr>
              <a:xfrm>
                <a:off x="22446679" y="24454409"/>
                <a:ext cx="7431637" cy="68245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accent5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88" tIns="0" bIns="0" rtlCol="0" anchor="b" anchorCtr="0"/>
              <a:lstStyle/>
              <a:p>
                <a:pPr algn="ctr">
                  <a:lnSpc>
                    <a:spcPct val="85000"/>
                  </a:lnSpc>
                </a:pPr>
                <a:endParaRPr lang="en-US" sz="100" b="1" dirty="0">
                  <a:solidFill>
                    <a:sysClr val="windowText" lastClr="000000"/>
                  </a:solidFill>
                  <a:latin typeface="+mn-ea"/>
                </a:endParaRPr>
              </a:p>
            </p:txBody>
          </p:sp>
          <p:cxnSp>
            <p:nvCxnSpPr>
              <p:cNvPr id="92" name="Straight Connector 165">
                <a:extLst>
                  <a:ext uri="{FF2B5EF4-FFF2-40B4-BE49-F238E27FC236}">
                    <a16:creationId xmlns:a16="http://schemas.microsoft.com/office/drawing/2014/main" id="{8BA28AC7-ED6F-4432-8CDD-CB253F459A49}"/>
                  </a:ext>
                </a:extLst>
              </p:cNvPr>
              <p:cNvCxnSpPr>
                <a:stCxn id="103" idx="3"/>
                <a:endCxn id="102" idx="1"/>
              </p:cNvCxnSpPr>
              <p:nvPr/>
            </p:nvCxnSpPr>
            <p:spPr>
              <a:xfrm>
                <a:off x="25325876" y="24818072"/>
                <a:ext cx="1587796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01">
                <a:extLst>
                  <a:ext uri="{FF2B5EF4-FFF2-40B4-BE49-F238E27FC236}">
                    <a16:creationId xmlns:a16="http://schemas.microsoft.com/office/drawing/2014/main" id="{5F2F5DA1-757D-4178-A8A7-003CAA7EC73A}"/>
                  </a:ext>
                </a:extLst>
              </p:cNvPr>
              <p:cNvCxnSpPr>
                <a:cxnSpLocks/>
                <a:stCxn id="102" idx="2"/>
                <a:endCxn id="107" idx="0"/>
              </p:cNvCxnSpPr>
              <p:nvPr/>
            </p:nvCxnSpPr>
            <p:spPr>
              <a:xfrm>
                <a:off x="27203967" y="25100872"/>
                <a:ext cx="1784270" cy="465562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103">
                <a:extLst>
                  <a:ext uri="{FF2B5EF4-FFF2-40B4-BE49-F238E27FC236}">
                    <a16:creationId xmlns:a16="http://schemas.microsoft.com/office/drawing/2014/main" id="{991404D6-56DD-4A4D-82C3-C5E54F209929}"/>
                  </a:ext>
                </a:extLst>
              </p:cNvPr>
              <p:cNvCxnSpPr>
                <a:cxnSpLocks/>
                <a:stCxn id="103" idx="2"/>
                <a:endCxn id="88" idx="0"/>
              </p:cNvCxnSpPr>
              <p:nvPr/>
            </p:nvCxnSpPr>
            <p:spPr>
              <a:xfrm flipH="1">
                <a:off x="23348116" y="25100872"/>
                <a:ext cx="1687466" cy="465563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167">
                <a:extLst>
                  <a:ext uri="{FF2B5EF4-FFF2-40B4-BE49-F238E27FC236}">
                    <a16:creationId xmlns:a16="http://schemas.microsoft.com/office/drawing/2014/main" id="{3CE64508-2F43-42F9-9C6D-7A056E6323C0}"/>
                  </a:ext>
                </a:extLst>
              </p:cNvPr>
              <p:cNvCxnSpPr>
                <a:cxnSpLocks/>
                <a:stCxn id="90" idx="2"/>
                <a:endCxn id="103" idx="0"/>
              </p:cNvCxnSpPr>
              <p:nvPr/>
            </p:nvCxnSpPr>
            <p:spPr>
              <a:xfrm>
                <a:off x="23558479" y="23674304"/>
                <a:ext cx="1477103" cy="860968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168">
                <a:extLst>
                  <a:ext uri="{FF2B5EF4-FFF2-40B4-BE49-F238E27FC236}">
                    <a16:creationId xmlns:a16="http://schemas.microsoft.com/office/drawing/2014/main" id="{E4C95251-E28F-47A3-8ADE-03E2255F3A82}"/>
                  </a:ext>
                </a:extLst>
              </p:cNvPr>
              <p:cNvCxnSpPr>
                <a:cxnSpLocks/>
                <a:endCxn id="103" idx="0"/>
              </p:cNvCxnSpPr>
              <p:nvPr/>
            </p:nvCxnSpPr>
            <p:spPr>
              <a:xfrm flipH="1">
                <a:off x="25035582" y="23674349"/>
                <a:ext cx="67631" cy="860923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69">
                <a:extLst>
                  <a:ext uri="{FF2B5EF4-FFF2-40B4-BE49-F238E27FC236}">
                    <a16:creationId xmlns:a16="http://schemas.microsoft.com/office/drawing/2014/main" id="{E1E631EC-CBBD-4C61-8554-4630A84E2F15}"/>
                  </a:ext>
                </a:extLst>
              </p:cNvPr>
              <p:cNvCxnSpPr>
                <a:cxnSpLocks/>
                <a:stCxn id="110" idx="2"/>
              </p:cNvCxnSpPr>
              <p:nvPr/>
            </p:nvCxnSpPr>
            <p:spPr>
              <a:xfrm>
                <a:off x="27166668" y="23661705"/>
                <a:ext cx="51386" cy="880145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170">
                <a:extLst>
                  <a:ext uri="{FF2B5EF4-FFF2-40B4-BE49-F238E27FC236}">
                    <a16:creationId xmlns:a16="http://schemas.microsoft.com/office/drawing/2014/main" id="{96390D5A-59D2-411C-99AF-D1E282DD5A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227319" y="23652976"/>
                <a:ext cx="1593370" cy="882296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172">
                <a:extLst>
                  <a:ext uri="{FF2B5EF4-FFF2-40B4-BE49-F238E27FC236}">
                    <a16:creationId xmlns:a16="http://schemas.microsoft.com/office/drawing/2014/main" id="{6C838E57-9696-4C66-A62E-2B8A529274E7}"/>
                  </a:ext>
                </a:extLst>
              </p:cNvPr>
              <p:cNvCxnSpPr>
                <a:cxnSpLocks/>
                <a:stCxn id="107" idx="1"/>
                <a:endCxn id="88" idx="3"/>
              </p:cNvCxnSpPr>
              <p:nvPr/>
            </p:nvCxnSpPr>
            <p:spPr>
              <a:xfrm flipH="1">
                <a:off x="24249552" y="26048997"/>
                <a:ext cx="3837248" cy="1"/>
              </a:xfrm>
              <a:prstGeom prst="straightConnector1">
                <a:avLst/>
              </a:prstGeom>
              <a:ln w="12700">
                <a:solidFill>
                  <a:srgbClr val="01A982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174">
                <a:extLst>
                  <a:ext uri="{FF2B5EF4-FFF2-40B4-BE49-F238E27FC236}">
                    <a16:creationId xmlns:a16="http://schemas.microsoft.com/office/drawing/2014/main" id="{68CF8DDB-068D-40C5-91E9-8DE29D37AED2}"/>
                  </a:ext>
                </a:extLst>
              </p:cNvPr>
              <p:cNvSpPr txBox="1"/>
              <p:nvPr/>
            </p:nvSpPr>
            <p:spPr>
              <a:xfrm>
                <a:off x="24165531" y="27185637"/>
                <a:ext cx="3753570" cy="407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b="1" kern="100" dirty="0">
                    <a:solidFill>
                      <a:schemeClr val="dk1"/>
                    </a:solidFill>
                    <a:ea typeface="等线" panose="020F0502020204030204"/>
                    <a:cs typeface="Times New Roman" panose="02020603050405020304" pitchFamily="18" charset="0"/>
                  </a:rPr>
                  <a:t>Arbitration node</a:t>
                </a:r>
                <a:endParaRPr lang="en-US" sz="900" b="1" kern="100" dirty="0">
                  <a:solidFill>
                    <a:schemeClr val="dk1"/>
                  </a:solidFill>
                  <a:ea typeface="等线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Box 175">
                <a:extLst>
                  <a:ext uri="{FF2B5EF4-FFF2-40B4-BE49-F238E27FC236}">
                    <a16:creationId xmlns:a16="http://schemas.microsoft.com/office/drawing/2014/main" id="{765E400B-198D-4A4F-8D2C-1599D100EC8E}"/>
                  </a:ext>
                </a:extLst>
              </p:cNvPr>
              <p:cNvSpPr txBox="1"/>
              <p:nvPr/>
            </p:nvSpPr>
            <p:spPr>
              <a:xfrm>
                <a:off x="24542156" y="25635236"/>
                <a:ext cx="3230046" cy="407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b="1" kern="100" dirty="0">
                    <a:solidFill>
                      <a:schemeClr val="dk1"/>
                    </a:solidFill>
                    <a:ea typeface="等线" panose="020F0502020204030204"/>
                    <a:cs typeface="Times New Roman" panose="02020603050405020304" pitchFamily="18" charset="0"/>
                  </a:rPr>
                  <a:t>RCIP/RCFC</a:t>
                </a:r>
                <a:endParaRPr lang="en-US" sz="900" b="1" kern="100" dirty="0">
                  <a:solidFill>
                    <a:schemeClr val="dk1"/>
                  </a:solidFill>
                  <a:ea typeface="等线" panose="020F0502020204030204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2" name="Picture 184">
                <a:extLst>
                  <a:ext uri="{FF2B5EF4-FFF2-40B4-BE49-F238E27FC236}">
                    <a16:creationId xmlns:a16="http://schemas.microsoft.com/office/drawing/2014/main" id="{54180700-95F2-4F4D-BE5C-D9292F7C6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13672" y="24535272"/>
                <a:ext cx="580589" cy="565600"/>
              </a:xfrm>
              <a:prstGeom prst="rect">
                <a:avLst/>
              </a:prstGeom>
            </p:spPr>
          </p:pic>
          <p:pic>
            <p:nvPicPr>
              <p:cNvPr id="103" name="Picture 187">
                <a:extLst>
                  <a:ext uri="{FF2B5EF4-FFF2-40B4-BE49-F238E27FC236}">
                    <a16:creationId xmlns:a16="http://schemas.microsoft.com/office/drawing/2014/main" id="{1BAD5143-CF7D-4AF6-BA50-CD91974C6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45287" y="24535272"/>
                <a:ext cx="580589" cy="565600"/>
              </a:xfrm>
              <a:prstGeom prst="rect">
                <a:avLst/>
              </a:prstGeom>
            </p:spPr>
          </p:pic>
          <p:pic>
            <p:nvPicPr>
              <p:cNvPr id="104" name="Picture 48">
                <a:extLst>
                  <a:ext uri="{FF2B5EF4-FFF2-40B4-BE49-F238E27FC236}">
                    <a16:creationId xmlns:a16="http://schemas.microsoft.com/office/drawing/2014/main" id="{17EAD6B9-DAB9-485F-B28E-73356DB0F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58642" y="26652275"/>
                <a:ext cx="538398" cy="524497"/>
              </a:xfrm>
              <a:prstGeom prst="rect">
                <a:avLst/>
              </a:prstGeom>
            </p:spPr>
          </p:pic>
          <p:sp>
            <p:nvSpPr>
              <p:cNvPr id="105" name="TextBox 175">
                <a:extLst>
                  <a:ext uri="{FF2B5EF4-FFF2-40B4-BE49-F238E27FC236}">
                    <a16:creationId xmlns:a16="http://schemas.microsoft.com/office/drawing/2014/main" id="{D8375A4B-9330-4995-B3E9-63BB05006E6F}"/>
                  </a:ext>
                </a:extLst>
              </p:cNvPr>
              <p:cNvSpPr txBox="1"/>
              <p:nvPr/>
            </p:nvSpPr>
            <p:spPr>
              <a:xfrm>
                <a:off x="24526773" y="24453334"/>
                <a:ext cx="3230046" cy="370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altLang="zh-CN" sz="900" b="1" kern="100" dirty="0">
                    <a:solidFill>
                      <a:schemeClr val="dk1"/>
                    </a:solidFill>
                    <a:ea typeface="等线" panose="020F0502020204030204"/>
                    <a:cs typeface="Times New Roman" panose="02020603050405020304" pitchFamily="18" charset="0"/>
                  </a:rPr>
                  <a:t>IP/FC SAN</a:t>
                </a:r>
              </a:p>
            </p:txBody>
          </p:sp>
          <p:sp>
            <p:nvSpPr>
              <p:cNvPr id="106" name="TextBox 174">
                <a:extLst>
                  <a:ext uri="{FF2B5EF4-FFF2-40B4-BE49-F238E27FC236}">
                    <a16:creationId xmlns:a16="http://schemas.microsoft.com/office/drawing/2014/main" id="{5662DF7C-5464-4AF1-9E1C-0028B6ADFEBD}"/>
                  </a:ext>
                </a:extLst>
              </p:cNvPr>
              <p:cNvSpPr txBox="1"/>
              <p:nvPr/>
            </p:nvSpPr>
            <p:spPr>
              <a:xfrm>
                <a:off x="22210232" y="26514413"/>
                <a:ext cx="2345875" cy="407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b="1" kern="100" dirty="0" err="1">
                    <a:solidFill>
                      <a:schemeClr val="dk1"/>
                    </a:solidFill>
                    <a:ea typeface="等线" panose="020F0502020204030204"/>
                    <a:cs typeface="Times New Roman" panose="02020603050405020304" pitchFamily="18" charset="0"/>
                  </a:rPr>
                  <a:t>NVMe</a:t>
                </a:r>
                <a:r>
                  <a:rPr lang="en-US" altLang="zh-CN" sz="900" b="1" kern="100" dirty="0">
                    <a:solidFill>
                      <a:schemeClr val="dk1"/>
                    </a:solidFill>
                    <a:ea typeface="等线" panose="020F0502020204030204"/>
                    <a:cs typeface="Times New Roman" panose="02020603050405020304" pitchFamily="18" charset="0"/>
                  </a:rPr>
                  <a:t> disk array A</a:t>
                </a:r>
                <a:endParaRPr lang="en-US" sz="900" b="1" kern="100" dirty="0">
                  <a:solidFill>
                    <a:schemeClr val="dk1"/>
                  </a:solidFill>
                  <a:ea typeface="等线" panose="020F0502020204030204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7" name="Picture 120">
                <a:extLst>
                  <a:ext uri="{FF2B5EF4-FFF2-40B4-BE49-F238E27FC236}">
                    <a16:creationId xmlns:a16="http://schemas.microsoft.com/office/drawing/2014/main" id="{829FCE8C-C385-49D2-8876-2E7F4969D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28086800" y="25566434"/>
                <a:ext cx="1802873" cy="965125"/>
              </a:xfrm>
              <a:prstGeom prst="rect">
                <a:avLst/>
              </a:prstGeom>
            </p:spPr>
          </p:pic>
          <p:sp>
            <p:nvSpPr>
              <p:cNvPr id="108" name="TextBox 174">
                <a:extLst>
                  <a:ext uri="{FF2B5EF4-FFF2-40B4-BE49-F238E27FC236}">
                    <a16:creationId xmlns:a16="http://schemas.microsoft.com/office/drawing/2014/main" id="{3E3D3FE2-3724-4659-AE9B-28ACFA2F2A75}"/>
                  </a:ext>
                </a:extLst>
              </p:cNvPr>
              <p:cNvSpPr txBox="1"/>
              <p:nvPr/>
            </p:nvSpPr>
            <p:spPr>
              <a:xfrm>
                <a:off x="27923796" y="26503018"/>
                <a:ext cx="2187648" cy="65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b="1" kern="100" dirty="0" err="1">
                    <a:solidFill>
                      <a:schemeClr val="dk1"/>
                    </a:solidFill>
                    <a:ea typeface="等线" panose="020F0502020204030204"/>
                    <a:cs typeface="Times New Roman" panose="02020603050405020304" pitchFamily="18" charset="0"/>
                  </a:rPr>
                  <a:t>NVMe</a:t>
                </a:r>
                <a:r>
                  <a:rPr lang="en-US" altLang="zh-CN" sz="900" b="1" kern="100" dirty="0">
                    <a:solidFill>
                      <a:schemeClr val="dk1"/>
                    </a:solidFill>
                    <a:ea typeface="等线" panose="020F0502020204030204"/>
                    <a:cs typeface="Times New Roman" panose="02020603050405020304" pitchFamily="18" charset="0"/>
                  </a:rPr>
                  <a:t> disk array B</a:t>
                </a:r>
                <a:endParaRPr lang="en-US" sz="900" b="1" kern="100" dirty="0">
                  <a:solidFill>
                    <a:schemeClr val="dk1"/>
                  </a:solidFill>
                  <a:ea typeface="等线" panose="020F0502020204030204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9" name="Picture 39">
                <a:extLst>
                  <a:ext uri="{FF2B5EF4-FFF2-40B4-BE49-F238E27FC236}">
                    <a16:creationId xmlns:a16="http://schemas.microsoft.com/office/drawing/2014/main" id="{23E764DD-37FB-4B51-B7DF-38E113FCB1B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7676" y="23439262"/>
                <a:ext cx="1251073" cy="235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39">
                <a:extLst>
                  <a:ext uri="{FF2B5EF4-FFF2-40B4-BE49-F238E27FC236}">
                    <a16:creationId xmlns:a16="http://schemas.microsoft.com/office/drawing/2014/main" id="{F33FE2CA-7971-4A1C-996D-0A0DCE4EB50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41131" y="23426664"/>
                <a:ext cx="1251074" cy="235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39">
                <a:extLst>
                  <a:ext uri="{FF2B5EF4-FFF2-40B4-BE49-F238E27FC236}">
                    <a16:creationId xmlns:a16="http://schemas.microsoft.com/office/drawing/2014/main" id="{B1FB18BB-03AC-4828-8D9E-269499A3847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3179" y="23417889"/>
                <a:ext cx="1251073" cy="235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2" name="Straight Connector 167">
                <a:extLst>
                  <a:ext uri="{FF2B5EF4-FFF2-40B4-BE49-F238E27FC236}">
                    <a16:creationId xmlns:a16="http://schemas.microsoft.com/office/drawing/2014/main" id="{6805B9D3-C122-4E9D-B449-57306FA49653}"/>
                  </a:ext>
                </a:extLst>
              </p:cNvPr>
              <p:cNvCxnSpPr>
                <a:cxnSpLocks/>
                <a:stCxn id="90" idx="2"/>
              </p:cNvCxnSpPr>
              <p:nvPr/>
            </p:nvCxnSpPr>
            <p:spPr>
              <a:xfrm>
                <a:off x="23558479" y="23674304"/>
                <a:ext cx="3668840" cy="860968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67">
                <a:extLst>
                  <a:ext uri="{FF2B5EF4-FFF2-40B4-BE49-F238E27FC236}">
                    <a16:creationId xmlns:a16="http://schemas.microsoft.com/office/drawing/2014/main" id="{F9BCF23B-194D-41AE-AC8C-DF07F20A64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035581" y="23665438"/>
                <a:ext cx="2122689" cy="869833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67">
                <a:extLst>
                  <a:ext uri="{FF2B5EF4-FFF2-40B4-BE49-F238E27FC236}">
                    <a16:creationId xmlns:a16="http://schemas.microsoft.com/office/drawing/2014/main" id="{91CC0F93-4095-4AAE-9E4E-1E75DA030EC1}"/>
                  </a:ext>
                </a:extLst>
              </p:cNvPr>
              <p:cNvCxnSpPr>
                <a:cxnSpLocks/>
                <a:stCxn id="111" idx="2"/>
              </p:cNvCxnSpPr>
              <p:nvPr/>
            </p:nvCxnSpPr>
            <p:spPr>
              <a:xfrm flipH="1">
                <a:off x="25035580" y="23652930"/>
                <a:ext cx="3783136" cy="880081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67">
                <a:extLst>
                  <a:ext uri="{FF2B5EF4-FFF2-40B4-BE49-F238E27FC236}">
                    <a16:creationId xmlns:a16="http://schemas.microsoft.com/office/drawing/2014/main" id="{1127D9CE-D101-4285-959D-80B08B60C364}"/>
                  </a:ext>
                </a:extLst>
              </p:cNvPr>
              <p:cNvCxnSpPr>
                <a:cxnSpLocks/>
                <a:stCxn id="109" idx="2"/>
              </p:cNvCxnSpPr>
              <p:nvPr/>
            </p:nvCxnSpPr>
            <p:spPr>
              <a:xfrm>
                <a:off x="25103213" y="23674303"/>
                <a:ext cx="2132504" cy="860969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52C5FBA3-1A0E-4267-900E-09D9080D7D7A}"/>
                  </a:ext>
                </a:extLst>
              </p:cNvPr>
              <p:cNvSpPr txBox="1"/>
              <p:nvPr/>
            </p:nvSpPr>
            <p:spPr>
              <a:xfrm>
                <a:off x="23030059" y="23096177"/>
                <a:ext cx="1251073" cy="407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/>
                  <a:t> Server1</a:t>
                </a:r>
                <a:endParaRPr lang="zh-CN" altLang="en-US" sz="900" dirty="0"/>
              </a:p>
            </p:txBody>
          </p:sp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85133AC0-9D5C-4479-8FE2-4AC408641D56}"/>
                  </a:ext>
                </a:extLst>
              </p:cNvPr>
              <p:cNvSpPr txBox="1"/>
              <p:nvPr/>
            </p:nvSpPr>
            <p:spPr>
              <a:xfrm>
                <a:off x="24635338" y="23082719"/>
                <a:ext cx="1251073" cy="407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/>
                  <a:t>Server2</a:t>
                </a:r>
                <a:endParaRPr lang="zh-CN" altLang="en-US" sz="900" dirty="0"/>
              </a:p>
            </p:txBody>
          </p:sp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2EE9AF31-6739-4C5A-9B69-F475B0CF2C0E}"/>
                  </a:ext>
                </a:extLst>
              </p:cNvPr>
              <p:cNvSpPr txBox="1"/>
              <p:nvPr/>
            </p:nvSpPr>
            <p:spPr>
              <a:xfrm>
                <a:off x="26664042" y="23079062"/>
                <a:ext cx="1251073" cy="407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/>
                  <a:t> Server3</a:t>
                </a:r>
                <a:endParaRPr lang="zh-CN" altLang="en-US" sz="900" dirty="0"/>
              </a:p>
            </p:txBody>
          </p:sp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6D2F49E5-D337-4922-9B76-2DEFEBD22F4A}"/>
                  </a:ext>
                </a:extLst>
              </p:cNvPr>
              <p:cNvSpPr txBox="1"/>
              <p:nvPr/>
            </p:nvSpPr>
            <p:spPr>
              <a:xfrm>
                <a:off x="28285489" y="23079213"/>
                <a:ext cx="1251073" cy="407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/>
                  <a:t> Server4</a:t>
                </a:r>
                <a:endParaRPr lang="zh-CN" altLang="en-US" sz="900" dirty="0"/>
              </a:p>
            </p:txBody>
          </p:sp>
        </p:grp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C64F7BE2-09AF-47C8-86CF-EF275240CFBE}"/>
                </a:ext>
              </a:extLst>
            </p:cNvPr>
            <p:cNvSpPr/>
            <p:nvPr/>
          </p:nvSpPr>
          <p:spPr>
            <a:xfrm>
              <a:off x="24325513" y="27454244"/>
              <a:ext cx="3404651" cy="543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429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持久化对等双活架构</a:t>
              </a:r>
              <a:endParaRPr lang="zh-CN" altLang="en-US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0" name="图片 119">
            <a:extLst>
              <a:ext uri="{FF2B5EF4-FFF2-40B4-BE49-F238E27FC236}">
                <a16:creationId xmlns:a16="http://schemas.microsoft.com/office/drawing/2014/main" id="{F38AB022-6156-4EAA-B63F-C0ACEA957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1129" y="4424312"/>
            <a:ext cx="4744778" cy="1756325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B498D493-E030-4798-A02C-C38CCA66EDD6}"/>
              </a:ext>
            </a:extLst>
          </p:cNvPr>
          <p:cNvSpPr/>
          <p:nvPr/>
        </p:nvSpPr>
        <p:spPr bwMode="auto">
          <a:xfrm>
            <a:off x="8946500" y="6330060"/>
            <a:ext cx="1750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Lustre</a:t>
            </a:r>
            <a:r>
              <a:rPr lang="zh-CN" altLang="en-US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高可用架构</a:t>
            </a:r>
            <a:endParaRPr lang="en-US" altLang="zh-CN" sz="1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9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zh-CN" altLang="en-US" dirty="0"/>
              <a:t>系统优化：中心存储</a:t>
            </a:r>
            <a:endParaRPr 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294016" y="1145452"/>
            <a:ext cx="6810096" cy="5610802"/>
          </a:xfr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rgbClr val="24292F"/>
                </a:solidFill>
                <a:latin typeface="Noto Sans SC"/>
              </a:rPr>
              <a:t>升级后的架构</a:t>
            </a:r>
            <a:endParaRPr lang="en-US" altLang="zh-CN" sz="20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TCP &amp; </a:t>
            </a:r>
            <a:r>
              <a:rPr lang="en-US" altLang="zh-CN" sz="1800" dirty="0" err="1">
                <a:solidFill>
                  <a:srgbClr val="24292F"/>
                </a:solidFill>
                <a:latin typeface="Noto Sans SC"/>
              </a:rPr>
              <a:t>RoCE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 </a:t>
            </a: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双路网络支持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存储系统单点故障服务不中断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>
              <a:defRPr/>
            </a:pPr>
            <a:r>
              <a:rPr lang="zh-CN" altLang="en-US" sz="2000" dirty="0">
                <a:solidFill>
                  <a:srgbClr val="24292F"/>
                </a:solidFill>
                <a:latin typeface="Noto Sans SC" charset="0"/>
              </a:rPr>
              <a:t>新增为每位用户提供个人上传数据的目录</a:t>
            </a:r>
            <a:endParaRPr lang="en-US" altLang="zh-CN" sz="2000" dirty="0">
              <a:solidFill>
                <a:srgbClr val="24292F"/>
              </a:solidFill>
              <a:latin typeface="Noto Sans SC" charset="0"/>
            </a:endParaRPr>
          </a:p>
          <a:p>
            <a:pPr lvl="1">
              <a:defRPr/>
            </a:pP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/</a:t>
            </a:r>
            <a:r>
              <a:rPr lang="en-US" altLang="zh-CN" sz="1800" dirty="0" err="1">
                <a:solidFill>
                  <a:srgbClr val="24292F"/>
                </a:solidFill>
                <a:latin typeface="Noto Sans SC"/>
              </a:rPr>
              <a:t>hepsdatafs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/users/z/</a:t>
            </a:r>
            <a:r>
              <a:rPr lang="en-US" altLang="zh-CN" sz="1800" dirty="0" err="1">
                <a:solidFill>
                  <a:srgbClr val="24292F"/>
                </a:solidFill>
                <a:latin typeface="Noto Sans SC"/>
              </a:rPr>
              <a:t>zhangsan</a:t>
            </a:r>
            <a:endParaRPr lang="en-US" altLang="zh-CN" sz="1800" dirty="0">
              <a:solidFill>
                <a:srgbClr val="24292F"/>
              </a:solidFill>
              <a:latin typeface="Noto Sans SC"/>
            </a:endParaRPr>
          </a:p>
          <a:p>
            <a:pPr lvl="1">
              <a:defRPr/>
            </a:pPr>
            <a:r>
              <a:rPr lang="zh-CN" altLang="en-US" sz="1800" dirty="0">
                <a:solidFill>
                  <a:srgbClr val="24292F"/>
                </a:solidFill>
                <a:latin typeface="Noto Sans SC"/>
              </a:rPr>
              <a:t>默认配额</a:t>
            </a: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200GB</a:t>
            </a:r>
          </a:p>
          <a:p>
            <a:pPr lvl="1">
              <a:defRPr/>
            </a:pPr>
            <a:endParaRPr lang="en-US" sz="1800" dirty="0">
              <a:solidFill>
                <a:srgbClr val="24292F"/>
              </a:solidFill>
              <a:latin typeface="Noto Sans SC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6DA2A-0A7F-49D5-B392-17A051B5A1AA}" type="slidenum">
              <a:rPr lang="en-US" altLang="zh-CN"/>
              <a:t>9</a:t>
            </a:fld>
            <a:endParaRPr lang="zh-CN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139EB5-5FA1-4769-ADBA-B40B3C2B5F1B}"/>
              </a:ext>
            </a:extLst>
          </p:cNvPr>
          <p:cNvGrpSpPr/>
          <p:nvPr/>
        </p:nvGrpSpPr>
        <p:grpSpPr>
          <a:xfrm>
            <a:off x="294016" y="3252930"/>
            <a:ext cx="11579098" cy="3088444"/>
            <a:chOff x="294016" y="3252930"/>
            <a:chExt cx="11579098" cy="3088444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B6D5D556-E308-4D72-86F5-1B80A5DE9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94016" y="3252930"/>
              <a:ext cx="11579098" cy="3088444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8BBDE66-E78F-4771-93E9-45936D8E0EA8}"/>
                </a:ext>
              </a:extLst>
            </p:cNvPr>
            <p:cNvSpPr/>
            <p:nvPr/>
          </p:nvSpPr>
          <p:spPr bwMode="auto">
            <a:xfrm>
              <a:off x="3287688" y="4365104"/>
              <a:ext cx="1080120" cy="11521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630249"/>
      </p:ext>
    </p:extLst>
  </p:cSld>
  <p:clrMapOvr>
    <a:masterClrMapping/>
  </p:clrMapOvr>
</p:sld>
</file>

<file path=ppt/theme/theme1.xml><?xml version="1.0" encoding="utf-8"?>
<a:theme xmlns:a="http://schemas.openxmlformats.org/drawingml/2006/main" name="zouj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dge">
      <a:majorFont>
        <a:latin typeface="Garamond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1782</Words>
  <Application>Microsoft Office PowerPoint</Application>
  <PresentationFormat>宽屏</PresentationFormat>
  <Paragraphs>266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Noto Sans SC</vt:lpstr>
      <vt:lpstr>宋体</vt:lpstr>
      <vt:lpstr>微软雅黑</vt:lpstr>
      <vt:lpstr>微软雅黑</vt:lpstr>
      <vt:lpstr>Arial</vt:lpstr>
      <vt:lpstr>Calibri</vt:lpstr>
      <vt:lpstr>Comic Sans MS</vt:lpstr>
      <vt:lpstr>Garamond</vt:lpstr>
      <vt:lpstr>Times New Roman</vt:lpstr>
      <vt:lpstr>Wingdings</vt:lpstr>
      <vt:lpstr>zoujh</vt:lpstr>
      <vt:lpstr>HEPS存储系统运行与新服务</vt:lpstr>
      <vt:lpstr>提纲</vt:lpstr>
      <vt:lpstr>整体架构</vt:lpstr>
      <vt:lpstr>整体架构</vt:lpstr>
      <vt:lpstr>运行状态</vt:lpstr>
      <vt:lpstr>PowerPoint 演示文稿</vt:lpstr>
      <vt:lpstr>系统优化：线站存储</vt:lpstr>
      <vt:lpstr>系统优化：中心存储</vt:lpstr>
      <vt:lpstr>系统优化：中心存储</vt:lpstr>
      <vt:lpstr>持久化客户端缓存（PCC）</vt:lpstr>
      <vt:lpstr>跨协议代理加速数据传输</vt:lpstr>
      <vt:lpstr>存储系统监控&amp;异常检测</vt:lpstr>
      <vt:lpstr>PowerPoint 演示文稿</vt:lpstr>
      <vt:lpstr>下阶段计划</vt:lpstr>
      <vt:lpstr>谢谢！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HEPS存储系统运行与新特性</dc:title>
  <dc:creator>jiangxw</dc:creator>
  <cp:lastModifiedBy>垚松 程</cp:lastModifiedBy>
  <cp:revision>181</cp:revision>
  <dcterms:created xsi:type="dcterms:W3CDTF">2026-06-17T16:12:11Z</dcterms:created>
  <dcterms:modified xsi:type="dcterms:W3CDTF">2026-06-23T07:03:48Z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