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85" r:id="rId1"/>
  </p:sldMasterIdLst>
  <p:notesMasterIdLst>
    <p:notesMasterId r:id="rId21"/>
  </p:notesMasterIdLst>
  <p:sldIdLst>
    <p:sldId id="258" r:id="rId2"/>
    <p:sldId id="311" r:id="rId3"/>
    <p:sldId id="308" r:id="rId4"/>
    <p:sldId id="16603711" r:id="rId5"/>
    <p:sldId id="16603741" r:id="rId6"/>
    <p:sldId id="16603710" r:id="rId7"/>
    <p:sldId id="16603716" r:id="rId8"/>
    <p:sldId id="3346" r:id="rId9"/>
    <p:sldId id="16603715" r:id="rId10"/>
    <p:sldId id="16603739" r:id="rId11"/>
    <p:sldId id="16603713" r:id="rId12"/>
    <p:sldId id="16603734" r:id="rId13"/>
    <p:sldId id="16603737" r:id="rId14"/>
    <p:sldId id="16603724" r:id="rId15"/>
    <p:sldId id="16603740" r:id="rId16"/>
    <p:sldId id="16603746" r:id="rId17"/>
    <p:sldId id="16603731" r:id="rId18"/>
    <p:sldId id="16603748" r:id="rId19"/>
    <p:sldId id="277" r:id="rId2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5019" autoAdjust="0"/>
  </p:normalViewPr>
  <p:slideViewPr>
    <p:cSldViewPr snapToGrid="0">
      <p:cViewPr varScale="1">
        <p:scale>
          <a:sx n="70" d="100"/>
          <a:sy n="70" d="100"/>
        </p:scale>
        <p:origin x="1094" y="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AB803F-7A87-41C0-A7A4-B15C51A421FB}" type="datetimeFigureOut">
              <a:rPr lang="zh-CN" altLang="en-US" smtClean="0"/>
              <a:t>2026/6/23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EFEEF7-7774-445B-94A9-321EEE13D345}" type="slidenum">
              <a:rPr lang="zh-CN" altLang="en-US" smtClean="0"/>
              <a:t>‹#›</a:t>
            </a:fld>
            <a:endParaRPr lang="zh-CN" altLang="en-US"/>
          </a:p>
        </p:txBody>
      </p:sp>
    </p:spTree>
    <p:extLst>
      <p:ext uri="{BB962C8B-B14F-4D97-AF65-F5344CB8AC3E}">
        <p14:creationId xmlns:p14="http://schemas.microsoft.com/office/powerpoint/2010/main" val="14433782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23.06.2026</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1</a:t>
            </a:fld>
            <a:endParaRPr lang="cs-CZ"/>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B4EFEEF7-7774-445B-94A9-321EEE13D345}" type="slidenum">
              <a:rPr lang="zh-CN" altLang="en-US" smtClean="0"/>
              <a:t>3</a:t>
            </a:fld>
            <a:endParaRPr lang="zh-CN" altLang="en-US"/>
          </a:p>
        </p:txBody>
      </p:sp>
    </p:spTree>
    <p:extLst>
      <p:ext uri="{BB962C8B-B14F-4D97-AF65-F5344CB8AC3E}">
        <p14:creationId xmlns:p14="http://schemas.microsoft.com/office/powerpoint/2010/main" val="21673813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b="0" i="0" kern="1200" dirty="0">
                <a:solidFill>
                  <a:schemeClr val="tx1"/>
                </a:solidFill>
                <a:effectLst/>
                <a:latin typeface="+mn-lt"/>
                <a:ea typeface="+mn-ea"/>
                <a:cs typeface="+mn-cs"/>
              </a:rPr>
              <a:t>建底座→立标准→促协同</a:t>
            </a:r>
            <a:endParaRPr lang="zh-CN" altLang="en-US" sz="1600" kern="1200" dirty="0">
              <a:solidFill>
                <a:schemeClr val="tx1"/>
              </a:solidFill>
              <a:latin typeface="+mn-lt"/>
              <a:ea typeface="+mn-ea"/>
              <a:cs typeface="+mn-cs"/>
            </a:endParaRPr>
          </a:p>
        </p:txBody>
      </p:sp>
      <p:sp>
        <p:nvSpPr>
          <p:cNvPr id="4" name="灯片编号占位符 3"/>
          <p:cNvSpPr>
            <a:spLocks noGrp="1"/>
          </p:cNvSpPr>
          <p:nvPr>
            <p:ph type="sldNum" sz="quarter" idx="5"/>
          </p:nvPr>
        </p:nvSpPr>
        <p:spPr/>
        <p:txBody>
          <a:bodyPr/>
          <a:lstStyle/>
          <a:p>
            <a:fld id="{B4EFEEF7-7774-445B-94A9-321EEE13D345}" type="slidenum">
              <a:rPr lang="zh-CN" altLang="en-US" smtClean="0"/>
              <a:t>12</a:t>
            </a:fld>
            <a:endParaRPr lang="zh-CN" altLang="en-US"/>
          </a:p>
        </p:txBody>
      </p:sp>
    </p:spTree>
    <p:extLst>
      <p:ext uri="{BB962C8B-B14F-4D97-AF65-F5344CB8AC3E}">
        <p14:creationId xmlns:p14="http://schemas.microsoft.com/office/powerpoint/2010/main" val="38442175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B4EFEEF7-7774-445B-94A9-321EEE13D345}" type="slidenum">
              <a:rPr lang="zh-CN" altLang="en-US" smtClean="0"/>
              <a:t>16</a:t>
            </a:fld>
            <a:endParaRPr lang="zh-CN" altLang="en-US"/>
          </a:p>
        </p:txBody>
      </p:sp>
    </p:spTree>
    <p:extLst>
      <p:ext uri="{BB962C8B-B14F-4D97-AF65-F5344CB8AC3E}">
        <p14:creationId xmlns:p14="http://schemas.microsoft.com/office/powerpoint/2010/main" val="7464021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B4EFEEF7-7774-445B-94A9-321EEE13D345}" type="slidenum">
              <a:rPr lang="zh-CN" altLang="en-US" smtClean="0"/>
              <a:t>17</a:t>
            </a:fld>
            <a:endParaRPr lang="zh-CN" altLang="en-US"/>
          </a:p>
        </p:txBody>
      </p:sp>
    </p:spTree>
    <p:extLst>
      <p:ext uri="{BB962C8B-B14F-4D97-AF65-F5344CB8AC3E}">
        <p14:creationId xmlns:p14="http://schemas.microsoft.com/office/powerpoint/2010/main" val="4018564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23.06.2026</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19</a:t>
            </a:fld>
            <a:endParaRPr lang="cs-CZ"/>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1775520" y="5107634"/>
            <a:ext cx="8534400" cy="985664"/>
          </a:xfrm>
        </p:spPr>
        <p:txBody>
          <a:bodyPr/>
          <a:lstStyle>
            <a:lvl1pPr marL="0" indent="0" algn="ctr">
              <a:buNone/>
              <a:defRPr/>
            </a:lvl1pPr>
            <a:lvl2pPr marL="457236" indent="0" algn="ctr">
              <a:buNone/>
              <a:defRPr/>
            </a:lvl2pPr>
            <a:lvl3pPr marL="914472" indent="0" algn="ctr">
              <a:buNone/>
              <a:defRPr/>
            </a:lvl3pPr>
            <a:lvl4pPr marL="1371708" indent="0" algn="ctr">
              <a:buNone/>
              <a:defRPr/>
            </a:lvl4pPr>
            <a:lvl5pPr marL="1828944" indent="0" algn="ctr">
              <a:buNone/>
              <a:defRPr/>
            </a:lvl5pPr>
            <a:lvl6pPr marL="2286180" indent="0" algn="ctr">
              <a:buNone/>
              <a:defRPr/>
            </a:lvl6pPr>
            <a:lvl7pPr marL="2743417" indent="0" algn="ctr">
              <a:buNone/>
              <a:defRPr/>
            </a:lvl7pPr>
            <a:lvl8pPr marL="3200652" indent="0" algn="ctr">
              <a:buNone/>
              <a:defRPr/>
            </a:lvl8pPr>
            <a:lvl9pPr marL="3657889" indent="0" algn="ctr">
              <a:buNone/>
              <a:defRPr/>
            </a:lvl9pPr>
          </a:lstStyle>
          <a:p>
            <a:r>
              <a:rPr lang="zh-CN" altLang="en-US"/>
              <a:t>单击此处编辑母版副标题样式</a:t>
            </a:r>
          </a:p>
        </p:txBody>
      </p:sp>
      <p:sp>
        <p:nvSpPr>
          <p:cNvPr id="2" name="标题 1"/>
          <p:cNvSpPr>
            <a:spLocks noGrp="1"/>
          </p:cNvSpPr>
          <p:nvPr>
            <p:ph type="ctrTitle"/>
          </p:nvPr>
        </p:nvSpPr>
        <p:spPr>
          <a:xfrm>
            <a:off x="527382" y="1094879"/>
            <a:ext cx="11233247" cy="1470025"/>
          </a:xfrm>
        </p:spPr>
        <p:txBody>
          <a:bodyPr/>
          <a:lstStyle>
            <a:lvl1pPr algn="ctr">
              <a:defRPr sz="5400" b="1" cap="none" spc="0">
                <a:ln w="17780" cmpd="sng">
                  <a:solidFill>
                    <a:srgbClr val="FFFFFF"/>
                  </a:solidFill>
                  <a:prstDash val="solid"/>
                  <a:miter lim="800000"/>
                </a:ln>
                <a:solidFill>
                  <a:srgbClr val="EEB500"/>
                </a:solidFill>
                <a:effectLst>
                  <a:outerShdw blurRad="50800" algn="tl" rotWithShape="0">
                    <a:srgbClr val="000000"/>
                  </a:outerShdw>
                </a:effectLst>
              </a:defRPr>
            </a:lvl1pPr>
          </a:lstStyle>
          <a:p>
            <a:r>
              <a:rPr lang="zh-CN" altLang="en-US"/>
              <a:t>单击此处编辑母版标题样式</a:t>
            </a:r>
            <a:endParaRPr lang="zh-CN" altLang="en-US" dirty="0"/>
          </a:p>
        </p:txBody>
      </p:sp>
    </p:spTree>
    <p:extLst>
      <p:ext uri="{BB962C8B-B14F-4D97-AF65-F5344CB8AC3E}">
        <p14:creationId xmlns:p14="http://schemas.microsoft.com/office/powerpoint/2010/main" val="129686915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571462" y="142852"/>
            <a:ext cx="11093157" cy="714380"/>
          </a:xfrm>
        </p:spPr>
        <p:txBody>
          <a:bodyPr/>
          <a:lstStyle>
            <a:lvl1pPr algn="l">
              <a:defRPr lang="zh-CN" altLang="en-US" sz="32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defRPr>
            </a:lvl1pPr>
          </a:lstStyle>
          <a:p>
            <a:pPr lvl="0" algn="l" rtl="0" fontAlgn="base">
              <a:spcBef>
                <a:spcPct val="0"/>
              </a:spcBef>
              <a:spcAft>
                <a:spcPct val="0"/>
              </a:spcAft>
            </a:pPr>
            <a:r>
              <a:rPr lang="zh-CN" altLang="en-US"/>
              <a:t>单击此处编辑母版标题样式</a:t>
            </a:r>
            <a:endParaRPr lang="zh-CN" altLang="en-US" dirty="0"/>
          </a:p>
        </p:txBody>
      </p:sp>
      <p:sp>
        <p:nvSpPr>
          <p:cNvPr id="5" name="Rectangle 3"/>
          <p:cNvSpPr>
            <a:spLocks noGrp="1" noChangeArrowheads="1"/>
          </p:cNvSpPr>
          <p:nvPr>
            <p:ph idx="1"/>
          </p:nvPr>
        </p:nvSpPr>
        <p:spPr bwMode="auto">
          <a:xfrm>
            <a:off x="609601" y="1096798"/>
            <a:ext cx="10972800" cy="502936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2pPr>
              <a:defRPr sz="1800"/>
            </a:lvl2pPr>
          </a:lstStyle>
          <a:p>
            <a:pPr marL="342926" lvl="0" indent="-342926" algn="l" rtl="0" fontAlgn="base">
              <a:lnSpc>
                <a:spcPct val="120000"/>
              </a:lnSpc>
              <a:spcBef>
                <a:spcPts val="0"/>
              </a:spcBef>
              <a:spcAft>
                <a:spcPts val="600"/>
              </a:spcAft>
              <a:buClr>
                <a:srgbClr val="FFC000"/>
              </a:buClr>
              <a:buSzPct val="80000"/>
              <a:buFont typeface="Wingdings" pitchFamily="2" charset="2"/>
              <a:buChar char="n"/>
            </a:pPr>
            <a:r>
              <a:rPr lang="zh-CN" altLang="en-US"/>
              <a:t>单击此处编辑母版文本样式</a:t>
            </a:r>
          </a:p>
          <a:p>
            <a:pPr marL="342926" lvl="1" indent="-342926" algn="l" rtl="0" fontAlgn="base">
              <a:lnSpc>
                <a:spcPct val="120000"/>
              </a:lnSpc>
              <a:spcBef>
                <a:spcPts val="0"/>
              </a:spcBef>
              <a:spcAft>
                <a:spcPts val="600"/>
              </a:spcAft>
              <a:buClr>
                <a:srgbClr val="FFC000"/>
              </a:buClr>
              <a:buSzPct val="80000"/>
              <a:buFont typeface="Wingdings" pitchFamily="2" charset="2"/>
              <a:buChar char="n"/>
            </a:pPr>
            <a:r>
              <a:rPr lang="zh-CN" altLang="en-US"/>
              <a:t>第二级</a:t>
            </a:r>
          </a:p>
          <a:p>
            <a:pPr marL="342926" lvl="2" indent="-342926" algn="l" rtl="0" fontAlgn="base">
              <a:lnSpc>
                <a:spcPct val="120000"/>
              </a:lnSpc>
              <a:spcBef>
                <a:spcPts val="0"/>
              </a:spcBef>
              <a:spcAft>
                <a:spcPts val="600"/>
              </a:spcAft>
              <a:buClr>
                <a:srgbClr val="FFC000"/>
              </a:buClr>
              <a:buSzPct val="80000"/>
              <a:buFont typeface="Wingdings" pitchFamily="2" charset="2"/>
              <a:buChar char="n"/>
            </a:pPr>
            <a:r>
              <a:rPr lang="zh-CN" altLang="en-US"/>
              <a:t>第三级</a:t>
            </a:r>
          </a:p>
          <a:p>
            <a:pPr marL="342926" lvl="3" indent="-342926" algn="l" rtl="0" fontAlgn="base">
              <a:lnSpc>
                <a:spcPct val="120000"/>
              </a:lnSpc>
              <a:spcBef>
                <a:spcPts val="0"/>
              </a:spcBef>
              <a:spcAft>
                <a:spcPts val="600"/>
              </a:spcAft>
              <a:buClr>
                <a:srgbClr val="FFC000"/>
              </a:buClr>
              <a:buSzPct val="80000"/>
              <a:buFont typeface="Wingdings" pitchFamily="2" charset="2"/>
              <a:buChar char="n"/>
            </a:pPr>
            <a:r>
              <a:rPr lang="zh-CN" altLang="en-US"/>
              <a:t>第四级</a:t>
            </a:r>
          </a:p>
          <a:p>
            <a:pPr marL="342926" lvl="4" indent="-342926" algn="l" rtl="0" fontAlgn="base">
              <a:lnSpc>
                <a:spcPct val="120000"/>
              </a:lnSpc>
              <a:spcBef>
                <a:spcPts val="0"/>
              </a:spcBef>
              <a:spcAft>
                <a:spcPts val="600"/>
              </a:spcAft>
              <a:buClr>
                <a:srgbClr val="FFC000"/>
              </a:buClr>
              <a:buSzPct val="80000"/>
              <a:buFont typeface="Wingdings" pitchFamily="2" charset="2"/>
              <a:buChar char="n"/>
            </a:pPr>
            <a:r>
              <a:rPr lang="zh-CN" altLang="en-US"/>
              <a:t>第五级</a:t>
            </a:r>
            <a:endParaRPr lang="zh-CN" altLang="en-US" dirty="0"/>
          </a:p>
        </p:txBody>
      </p:sp>
      <p:sp>
        <p:nvSpPr>
          <p:cNvPr id="6" name="灯片编号占位符 5"/>
          <p:cNvSpPr txBox="1">
            <a:spLocks/>
          </p:cNvSpPr>
          <p:nvPr/>
        </p:nvSpPr>
        <p:spPr>
          <a:xfrm>
            <a:off x="11525246" y="6597352"/>
            <a:ext cx="666754" cy="260648"/>
          </a:xfrm>
          <a:prstGeom prst="rect">
            <a:avLst/>
          </a:prstGeom>
          <a:solidFill>
            <a:schemeClr val="bg1"/>
          </a:solidFill>
        </p:spPr>
        <p:txBody>
          <a:bodyPr anchor="ctr" anchorCtr="1"/>
          <a:lstStyle>
            <a:lvl1pPr>
              <a:defRPr/>
            </a:lvl1pPr>
          </a:lstStyle>
          <a:p>
            <a:pPr marL="0" marR="0" lvl="0" indent="0" algn="l" defTabSz="914472" rtl="0" eaLnBrk="1" fontAlgn="auto" latinLnBrk="0" hangingPunct="1">
              <a:lnSpc>
                <a:spcPct val="100000"/>
              </a:lnSpc>
              <a:spcBef>
                <a:spcPts val="0"/>
              </a:spcBef>
              <a:spcAft>
                <a:spcPts val="0"/>
              </a:spcAft>
              <a:buClrTx/>
              <a:buSzTx/>
              <a:buFontTx/>
              <a:buNone/>
              <a:tabLst/>
              <a:defRPr/>
            </a:pPr>
            <a:fld id="{9B0C5876-8388-41A3-8BE4-31463CEC1D15}" type="slidenum">
              <a:rPr kumimoji="0" lang="en-US" altLang="zh-CN" sz="1400" b="0" i="0" u="none" strike="noStrike" kern="1200" cap="none" spc="0" normalizeH="0" baseline="0" noProof="0" smtClean="0">
                <a:ln>
                  <a:noFill/>
                </a:ln>
                <a:solidFill>
                  <a:schemeClr val="tx1"/>
                </a:solidFill>
                <a:effectLst/>
                <a:uLnTx/>
                <a:uFillTx/>
                <a:latin typeface="Calibri"/>
                <a:ea typeface="+mn-ea"/>
                <a:cs typeface="Calibri"/>
              </a:rPr>
              <a:pPr marL="0" marR="0" lvl="0" indent="0" algn="l" defTabSz="914472" rtl="0" eaLnBrk="1" fontAlgn="auto" latinLnBrk="0" hangingPunct="1">
                <a:lnSpc>
                  <a:spcPct val="100000"/>
                </a:lnSpc>
                <a:spcBef>
                  <a:spcPts val="0"/>
                </a:spcBef>
                <a:spcAft>
                  <a:spcPts val="0"/>
                </a:spcAft>
                <a:buClrTx/>
                <a:buSzTx/>
                <a:buFontTx/>
                <a:buNone/>
                <a:tabLst/>
                <a:defRPr/>
              </a:pPr>
              <a:t>‹#›</a:t>
            </a:fld>
            <a:r>
              <a:rPr kumimoji="0" lang="en-US" altLang="zh-CN" sz="1400" b="0" i="0" u="none" strike="noStrike" kern="1200" cap="none" spc="0" normalizeH="0" baseline="0" noProof="0" dirty="0">
                <a:ln>
                  <a:noFill/>
                </a:ln>
                <a:solidFill>
                  <a:schemeClr val="tx1"/>
                </a:solidFill>
                <a:effectLst/>
                <a:uLnTx/>
                <a:uFillTx/>
                <a:latin typeface="Calibri"/>
                <a:ea typeface="+mn-ea"/>
                <a:cs typeface="Calibri"/>
              </a:rPr>
              <a:t>   </a:t>
            </a:r>
          </a:p>
        </p:txBody>
      </p:sp>
    </p:spTree>
    <p:extLst>
      <p:ext uri="{BB962C8B-B14F-4D97-AF65-F5344CB8AC3E}">
        <p14:creationId xmlns:p14="http://schemas.microsoft.com/office/powerpoint/2010/main" val="38602682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dirty="0"/>
          </a:p>
        </p:txBody>
      </p:sp>
      <p:sp>
        <p:nvSpPr>
          <p:cNvPr id="7" name="Rectangle 3"/>
          <p:cNvSpPr>
            <a:spLocks noGrp="1" noChangeArrowheads="1"/>
          </p:cNvSpPr>
          <p:nvPr>
            <p:ph idx="1"/>
          </p:nvPr>
        </p:nvSpPr>
        <p:spPr bwMode="auto">
          <a:xfrm>
            <a:off x="609600" y="1285861"/>
            <a:ext cx="5006347" cy="484030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26" lvl="0" indent="-342926" algn="l" rtl="0" fontAlgn="base">
              <a:lnSpc>
                <a:spcPct val="120000"/>
              </a:lnSpc>
              <a:spcBef>
                <a:spcPts val="0"/>
              </a:spcBef>
              <a:spcAft>
                <a:spcPts val="600"/>
              </a:spcAft>
              <a:buClr>
                <a:srgbClr val="FFC000"/>
              </a:buClr>
              <a:buSzPct val="80000"/>
              <a:buFont typeface="Wingdings" pitchFamily="2" charset="2"/>
              <a:buChar char="n"/>
            </a:pPr>
            <a:r>
              <a:rPr lang="zh-CN" altLang="en-US"/>
              <a:t>单击此处编辑母版文本样式</a:t>
            </a:r>
          </a:p>
          <a:p>
            <a:pPr marL="342926" lvl="1" indent="-342926" algn="l" rtl="0" fontAlgn="base">
              <a:lnSpc>
                <a:spcPct val="120000"/>
              </a:lnSpc>
              <a:spcBef>
                <a:spcPts val="0"/>
              </a:spcBef>
              <a:spcAft>
                <a:spcPts val="600"/>
              </a:spcAft>
              <a:buClr>
                <a:srgbClr val="FFC000"/>
              </a:buClr>
              <a:buSzPct val="80000"/>
              <a:buFont typeface="Wingdings" pitchFamily="2" charset="2"/>
              <a:buChar char="n"/>
            </a:pPr>
            <a:r>
              <a:rPr lang="zh-CN" altLang="en-US"/>
              <a:t>第二级</a:t>
            </a:r>
          </a:p>
          <a:p>
            <a:pPr marL="342926" lvl="2" indent="-342926" algn="l" rtl="0" fontAlgn="base">
              <a:lnSpc>
                <a:spcPct val="120000"/>
              </a:lnSpc>
              <a:spcBef>
                <a:spcPts val="0"/>
              </a:spcBef>
              <a:spcAft>
                <a:spcPts val="600"/>
              </a:spcAft>
              <a:buClr>
                <a:srgbClr val="FFC000"/>
              </a:buClr>
              <a:buSzPct val="80000"/>
              <a:buFont typeface="Wingdings" pitchFamily="2" charset="2"/>
              <a:buChar char="n"/>
            </a:pPr>
            <a:r>
              <a:rPr lang="zh-CN" altLang="en-US"/>
              <a:t>第三级</a:t>
            </a:r>
          </a:p>
          <a:p>
            <a:pPr marL="342926" lvl="3" indent="-342926" algn="l" rtl="0" fontAlgn="base">
              <a:lnSpc>
                <a:spcPct val="120000"/>
              </a:lnSpc>
              <a:spcBef>
                <a:spcPts val="0"/>
              </a:spcBef>
              <a:spcAft>
                <a:spcPts val="600"/>
              </a:spcAft>
              <a:buClr>
                <a:srgbClr val="FFC000"/>
              </a:buClr>
              <a:buSzPct val="80000"/>
              <a:buFont typeface="Wingdings" pitchFamily="2" charset="2"/>
              <a:buChar char="n"/>
            </a:pPr>
            <a:r>
              <a:rPr lang="zh-CN" altLang="en-US"/>
              <a:t>第四级</a:t>
            </a:r>
          </a:p>
          <a:p>
            <a:pPr marL="342926" lvl="4" indent="-342926" algn="l" rtl="0" fontAlgn="base">
              <a:lnSpc>
                <a:spcPct val="120000"/>
              </a:lnSpc>
              <a:spcBef>
                <a:spcPts val="0"/>
              </a:spcBef>
              <a:spcAft>
                <a:spcPts val="600"/>
              </a:spcAft>
              <a:buClr>
                <a:srgbClr val="FFC000"/>
              </a:buClr>
              <a:buSzPct val="80000"/>
              <a:buFont typeface="Wingdings" pitchFamily="2" charset="2"/>
              <a:buChar char="n"/>
            </a:pPr>
            <a:r>
              <a:rPr lang="zh-CN" altLang="en-US"/>
              <a:t>第五级</a:t>
            </a:r>
            <a:endParaRPr lang="zh-CN" altLang="en-US" dirty="0"/>
          </a:p>
        </p:txBody>
      </p:sp>
      <p:sp>
        <p:nvSpPr>
          <p:cNvPr id="8" name="Rectangle 3"/>
          <p:cNvSpPr>
            <a:spLocks noGrp="1" noChangeArrowheads="1"/>
          </p:cNvSpPr>
          <p:nvPr>
            <p:ph idx="10"/>
          </p:nvPr>
        </p:nvSpPr>
        <p:spPr bwMode="auto">
          <a:xfrm>
            <a:off x="6576054" y="1285861"/>
            <a:ext cx="5006347" cy="484030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26" lvl="0" indent="-342926" algn="l" rtl="0" fontAlgn="base">
              <a:lnSpc>
                <a:spcPct val="120000"/>
              </a:lnSpc>
              <a:spcBef>
                <a:spcPts val="0"/>
              </a:spcBef>
              <a:spcAft>
                <a:spcPts val="600"/>
              </a:spcAft>
              <a:buClr>
                <a:srgbClr val="FFC000"/>
              </a:buClr>
              <a:buSzPct val="80000"/>
              <a:buFont typeface="Wingdings" pitchFamily="2" charset="2"/>
              <a:buChar char="n"/>
            </a:pPr>
            <a:r>
              <a:rPr lang="zh-CN" altLang="en-US"/>
              <a:t>单击此处编辑母版文本样式</a:t>
            </a:r>
          </a:p>
          <a:p>
            <a:pPr marL="342926" lvl="1" indent="-342926" algn="l" rtl="0" fontAlgn="base">
              <a:lnSpc>
                <a:spcPct val="120000"/>
              </a:lnSpc>
              <a:spcBef>
                <a:spcPts val="0"/>
              </a:spcBef>
              <a:spcAft>
                <a:spcPts val="600"/>
              </a:spcAft>
              <a:buClr>
                <a:srgbClr val="FFC000"/>
              </a:buClr>
              <a:buSzPct val="80000"/>
              <a:buFont typeface="Wingdings" pitchFamily="2" charset="2"/>
              <a:buChar char="n"/>
            </a:pPr>
            <a:r>
              <a:rPr lang="zh-CN" altLang="en-US"/>
              <a:t>第二级</a:t>
            </a:r>
          </a:p>
          <a:p>
            <a:pPr marL="342926" lvl="2" indent="-342926" algn="l" rtl="0" fontAlgn="base">
              <a:lnSpc>
                <a:spcPct val="120000"/>
              </a:lnSpc>
              <a:spcBef>
                <a:spcPts val="0"/>
              </a:spcBef>
              <a:spcAft>
                <a:spcPts val="600"/>
              </a:spcAft>
              <a:buClr>
                <a:srgbClr val="FFC000"/>
              </a:buClr>
              <a:buSzPct val="80000"/>
              <a:buFont typeface="Wingdings" pitchFamily="2" charset="2"/>
              <a:buChar char="n"/>
            </a:pPr>
            <a:r>
              <a:rPr lang="zh-CN" altLang="en-US"/>
              <a:t>第三级</a:t>
            </a:r>
          </a:p>
          <a:p>
            <a:pPr marL="342926" lvl="3" indent="-342926" algn="l" rtl="0" fontAlgn="base">
              <a:lnSpc>
                <a:spcPct val="120000"/>
              </a:lnSpc>
              <a:spcBef>
                <a:spcPts val="0"/>
              </a:spcBef>
              <a:spcAft>
                <a:spcPts val="600"/>
              </a:spcAft>
              <a:buClr>
                <a:srgbClr val="FFC000"/>
              </a:buClr>
              <a:buSzPct val="80000"/>
              <a:buFont typeface="Wingdings" pitchFamily="2" charset="2"/>
              <a:buChar char="n"/>
            </a:pPr>
            <a:r>
              <a:rPr lang="zh-CN" altLang="en-US"/>
              <a:t>第四级</a:t>
            </a:r>
          </a:p>
          <a:p>
            <a:pPr marL="342926" lvl="4" indent="-342926" algn="l" rtl="0" fontAlgn="base">
              <a:lnSpc>
                <a:spcPct val="120000"/>
              </a:lnSpc>
              <a:spcBef>
                <a:spcPts val="0"/>
              </a:spcBef>
              <a:spcAft>
                <a:spcPts val="600"/>
              </a:spcAft>
              <a:buClr>
                <a:srgbClr val="FFC000"/>
              </a:buClr>
              <a:buSzPct val="80000"/>
              <a:buFont typeface="Wingdings" pitchFamily="2" charset="2"/>
              <a:buChar char="n"/>
            </a:pPr>
            <a:r>
              <a:rPr lang="zh-CN" altLang="en-US"/>
              <a:t>第五级</a:t>
            </a:r>
            <a:endParaRPr lang="zh-CN" altLang="en-US" dirty="0"/>
          </a:p>
        </p:txBody>
      </p:sp>
    </p:spTree>
    <p:extLst>
      <p:ext uri="{BB962C8B-B14F-4D97-AF65-F5344CB8AC3E}">
        <p14:creationId xmlns:p14="http://schemas.microsoft.com/office/powerpoint/2010/main" val="121750945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仅标题-标题居中">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lgn="ctr">
              <a:defRPr/>
            </a:lvl1pPr>
          </a:lstStyle>
          <a:p>
            <a:r>
              <a:rPr lang="zh-CN" altLang="en-US"/>
              <a:t>单击此处编辑母版标题样式</a:t>
            </a:r>
            <a:endParaRPr lang="zh-CN" altLang="en-US" dirty="0"/>
          </a:p>
        </p:txBody>
      </p:sp>
      <p:sp>
        <p:nvSpPr>
          <p:cNvPr id="3" name="日期占位符 2"/>
          <p:cNvSpPr>
            <a:spLocks noGrp="1"/>
          </p:cNvSpPr>
          <p:nvPr>
            <p:ph type="dt" sz="half" idx="10"/>
          </p:nvPr>
        </p:nvSpPr>
        <p:spPr>
          <a:xfrm>
            <a:off x="609601" y="6245225"/>
            <a:ext cx="2844800" cy="476250"/>
          </a:xfrm>
          <a:prstGeom prst="rect">
            <a:avLst/>
          </a:prstGeom>
        </p:spPr>
        <p:txBody>
          <a:bodyPr/>
          <a:lstStyle>
            <a:lvl1pPr>
              <a:defRPr/>
            </a:lvl1pPr>
          </a:lstStyle>
          <a:p>
            <a:fld id="{D93393BB-05F1-45E6-A6E0-3879FB623FB0}" type="datetimeFigureOut">
              <a:rPr lang="zh-CN" altLang="en-US" smtClean="0"/>
              <a:t>2026/6/23</a:t>
            </a:fld>
            <a:endParaRPr lang="zh-CN" altLang="en-US"/>
          </a:p>
        </p:txBody>
      </p:sp>
      <p:sp>
        <p:nvSpPr>
          <p:cNvPr id="4" name="页脚占位符 3"/>
          <p:cNvSpPr>
            <a:spLocks noGrp="1"/>
          </p:cNvSpPr>
          <p:nvPr>
            <p:ph type="ftr" sz="quarter" idx="11"/>
          </p:nvPr>
        </p:nvSpPr>
        <p:spPr>
          <a:xfrm>
            <a:off x="4165601" y="6245225"/>
            <a:ext cx="3860800" cy="476250"/>
          </a:xfrm>
          <a:prstGeom prst="rect">
            <a:avLst/>
          </a:prstGeom>
        </p:spPr>
        <p:txBody>
          <a:bodyPr/>
          <a:lstStyle>
            <a:lvl1pPr>
              <a:defRPr/>
            </a:lvl1pPr>
          </a:lstStyle>
          <a:p>
            <a:endParaRPr lang="zh-CN" altLang="en-US"/>
          </a:p>
        </p:txBody>
      </p:sp>
    </p:spTree>
    <p:extLst>
      <p:ext uri="{BB962C8B-B14F-4D97-AF65-F5344CB8AC3E}">
        <p14:creationId xmlns:p14="http://schemas.microsoft.com/office/powerpoint/2010/main" val="401085397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仅标题，标题居左">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lgn="l">
              <a:defRPr b="1"/>
            </a:lvl1pPr>
          </a:lstStyle>
          <a:p>
            <a:r>
              <a:rPr lang="zh-CN" altLang="en-US"/>
              <a:t>单击此处编辑母版标题样式</a:t>
            </a:r>
            <a:endParaRPr lang="zh-CN" altLang="en-US" dirty="0"/>
          </a:p>
        </p:txBody>
      </p:sp>
      <p:sp>
        <p:nvSpPr>
          <p:cNvPr id="3" name="日期占位符 2"/>
          <p:cNvSpPr>
            <a:spLocks noGrp="1"/>
          </p:cNvSpPr>
          <p:nvPr>
            <p:ph type="dt" sz="half" idx="10"/>
          </p:nvPr>
        </p:nvSpPr>
        <p:spPr>
          <a:xfrm>
            <a:off x="609601" y="6245225"/>
            <a:ext cx="2844800" cy="476250"/>
          </a:xfrm>
          <a:prstGeom prst="rect">
            <a:avLst/>
          </a:prstGeom>
        </p:spPr>
        <p:txBody>
          <a:bodyPr/>
          <a:lstStyle>
            <a:lvl1pPr>
              <a:defRPr/>
            </a:lvl1pPr>
          </a:lstStyle>
          <a:p>
            <a:fld id="{D93393BB-05F1-45E6-A6E0-3879FB623FB0}" type="datetimeFigureOut">
              <a:rPr lang="zh-CN" altLang="en-US" smtClean="0"/>
              <a:t>2026/6/23</a:t>
            </a:fld>
            <a:endParaRPr lang="zh-CN" altLang="en-US"/>
          </a:p>
        </p:txBody>
      </p:sp>
      <p:sp>
        <p:nvSpPr>
          <p:cNvPr id="4" name="页脚占位符 3"/>
          <p:cNvSpPr>
            <a:spLocks noGrp="1"/>
          </p:cNvSpPr>
          <p:nvPr>
            <p:ph type="ftr" sz="quarter" idx="11"/>
          </p:nvPr>
        </p:nvSpPr>
        <p:spPr>
          <a:xfrm>
            <a:off x="4165601" y="6245225"/>
            <a:ext cx="3860800" cy="476250"/>
          </a:xfrm>
          <a:prstGeom prst="rect">
            <a:avLst/>
          </a:prstGeom>
        </p:spPr>
        <p:txBody>
          <a:bodyPr/>
          <a:lstStyle>
            <a:lvl1pPr>
              <a:defRPr/>
            </a:lvl1pPr>
          </a:lstStyle>
          <a:p>
            <a:endParaRPr lang="zh-CN" altLang="en-US"/>
          </a:p>
        </p:txBody>
      </p:sp>
    </p:spTree>
    <p:extLst>
      <p:ext uri="{BB962C8B-B14F-4D97-AF65-F5344CB8AC3E}">
        <p14:creationId xmlns:p14="http://schemas.microsoft.com/office/powerpoint/2010/main" val="359669326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601" y="6245225"/>
            <a:ext cx="2844800" cy="476250"/>
          </a:xfrm>
          <a:prstGeom prst="rect">
            <a:avLst/>
          </a:prstGeom>
        </p:spPr>
        <p:txBody>
          <a:bodyPr/>
          <a:lstStyle>
            <a:lvl1pPr>
              <a:defRPr/>
            </a:lvl1pPr>
          </a:lstStyle>
          <a:p>
            <a:fld id="{D93393BB-05F1-45E6-A6E0-3879FB623FB0}" type="datetimeFigureOut">
              <a:rPr lang="zh-CN" altLang="en-US" smtClean="0"/>
              <a:t>2026/6/23</a:t>
            </a:fld>
            <a:endParaRPr lang="zh-CN" altLang="en-US"/>
          </a:p>
        </p:txBody>
      </p:sp>
      <p:sp>
        <p:nvSpPr>
          <p:cNvPr id="3" name="页脚占位符 2"/>
          <p:cNvSpPr>
            <a:spLocks noGrp="1"/>
          </p:cNvSpPr>
          <p:nvPr>
            <p:ph type="ftr" sz="quarter" idx="11"/>
          </p:nvPr>
        </p:nvSpPr>
        <p:spPr>
          <a:xfrm>
            <a:off x="4165601" y="6245225"/>
            <a:ext cx="3860800" cy="476250"/>
          </a:xfrm>
          <a:prstGeom prst="rect">
            <a:avLst/>
          </a:prstGeom>
        </p:spPr>
        <p:txBody>
          <a:bodyPr/>
          <a:lstStyle>
            <a:lvl1pPr>
              <a:defRPr/>
            </a:lvl1pPr>
          </a:lstStyle>
          <a:p>
            <a:endParaRPr lang="zh-CN" altLang="en-US"/>
          </a:p>
        </p:txBody>
      </p:sp>
    </p:spTree>
    <p:extLst>
      <p:ext uri="{BB962C8B-B14F-4D97-AF65-F5344CB8AC3E}">
        <p14:creationId xmlns:p14="http://schemas.microsoft.com/office/powerpoint/2010/main" val="183837228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609601" y="6245225"/>
            <a:ext cx="2844800" cy="476250"/>
          </a:xfrm>
          <a:prstGeom prst="rect">
            <a:avLst/>
          </a:prstGeom>
        </p:spPr>
        <p:txBody>
          <a:bodyPr/>
          <a:lstStyle>
            <a:lvl1pPr>
              <a:defRPr/>
            </a:lvl1pPr>
          </a:lstStyle>
          <a:p>
            <a:fld id="{D93393BB-05F1-45E6-A6E0-3879FB623FB0}" type="datetimeFigureOut">
              <a:rPr lang="zh-CN" altLang="en-US" smtClean="0"/>
              <a:t>2026/6/23</a:t>
            </a:fld>
            <a:endParaRPr lang="zh-CN" altLang="en-US"/>
          </a:p>
        </p:txBody>
      </p:sp>
      <p:sp>
        <p:nvSpPr>
          <p:cNvPr id="4" name="页脚占位符 3"/>
          <p:cNvSpPr>
            <a:spLocks noGrp="1"/>
          </p:cNvSpPr>
          <p:nvPr>
            <p:ph type="ftr" sz="quarter" idx="11"/>
          </p:nvPr>
        </p:nvSpPr>
        <p:spPr>
          <a:xfrm>
            <a:off x="4165601" y="6245225"/>
            <a:ext cx="3860800" cy="476250"/>
          </a:xfrm>
          <a:prstGeom prst="rect">
            <a:avLst/>
          </a:prstGeom>
        </p:spPr>
        <p:txBody>
          <a:bodyPr/>
          <a:lstStyle>
            <a:lvl1pPr>
              <a:defRPr/>
            </a:lvl1pPr>
          </a:lstStyle>
          <a:p>
            <a:endParaRPr lang="zh-CN" altLang="en-US"/>
          </a:p>
        </p:txBody>
      </p:sp>
      <p:sp>
        <p:nvSpPr>
          <p:cNvPr id="5" name="灯片编号占位符 4"/>
          <p:cNvSpPr>
            <a:spLocks noGrp="1"/>
          </p:cNvSpPr>
          <p:nvPr>
            <p:ph type="sldNum" sz="quarter" idx="12"/>
          </p:nvPr>
        </p:nvSpPr>
        <p:spPr>
          <a:xfrm>
            <a:off x="8737601" y="6245225"/>
            <a:ext cx="2844800" cy="476250"/>
          </a:xfrm>
          <a:prstGeom prst="rect">
            <a:avLst/>
          </a:prstGeom>
        </p:spPr>
        <p:txBody>
          <a:bodyPr/>
          <a:lstStyle>
            <a:lvl1pPr>
              <a:defRPr/>
            </a:lvl1pPr>
          </a:lstStyle>
          <a:p>
            <a:fld id="{1732D414-D2E4-47D9-B430-AC06E0A76CD8}" type="slidenum">
              <a:rPr lang="zh-CN" altLang="en-US" smtClean="0"/>
              <a:t>‹#›</a:t>
            </a:fld>
            <a:endParaRPr lang="zh-CN" altLang="en-US"/>
          </a:p>
        </p:txBody>
      </p:sp>
    </p:spTree>
    <p:extLst>
      <p:ext uri="{BB962C8B-B14F-4D97-AF65-F5344CB8AC3E}">
        <p14:creationId xmlns:p14="http://schemas.microsoft.com/office/powerpoint/2010/main" val="422805538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标题和内容">
    <p:spTree>
      <p:nvGrpSpPr>
        <p:cNvPr id="1" name=""/>
        <p:cNvGrpSpPr/>
        <p:nvPr/>
      </p:nvGrpSpPr>
      <p:grpSpPr>
        <a:xfrm>
          <a:off x="0" y="0"/>
          <a:ext cx="0" cy="0"/>
          <a:chOff x="0" y="0"/>
          <a:chExt cx="0" cy="0"/>
        </a:xfrm>
      </p:grpSpPr>
      <p:sp>
        <p:nvSpPr>
          <p:cNvPr id="7" name="矩形 6"/>
          <p:cNvSpPr/>
          <p:nvPr/>
        </p:nvSpPr>
        <p:spPr bwMode="auto">
          <a:xfrm>
            <a:off x="1" y="273668"/>
            <a:ext cx="12192000" cy="575882"/>
          </a:xfrm>
          <a:prstGeom prst="rect">
            <a:avLst/>
          </a:prstGeom>
          <a:solidFill>
            <a:srgbClr val="213457"/>
          </a:solidFill>
          <a:ln w="9525" cap="flat" cmpd="sng" algn="ctr">
            <a:noFill/>
            <a:prstDash val="solid"/>
            <a:round/>
            <a:headEnd type="none" w="med" len="med"/>
            <a:tailEnd type="none" w="med" len="med"/>
          </a:ln>
          <a:effectLst/>
        </p:spPr>
        <p:txBody>
          <a:bodyPr vert="horz" wrap="square" lIns="87105" tIns="43552" rIns="87105" bIns="43552" numCol="1" rtlCol="0" anchor="t" anchorCtr="0" compatLnSpc="1">
            <a:prstTxWarp prst="textNoShape">
              <a:avLst/>
            </a:prstTxWarp>
          </a:bodyPr>
          <a:lstStyle/>
          <a:p>
            <a:pPr marL="0" marR="0" lvl="0" indent="0" defTabSz="871057" eaLnBrk="0" fontAlgn="base" latinLnBrk="0" hangingPunct="0">
              <a:lnSpc>
                <a:spcPct val="100000"/>
              </a:lnSpc>
              <a:spcBef>
                <a:spcPct val="0"/>
              </a:spcBef>
              <a:spcAft>
                <a:spcPct val="0"/>
              </a:spcAft>
              <a:buClrTx/>
              <a:buSzTx/>
              <a:buFont typeface="Arial" pitchFamily="34" charset="0"/>
              <a:buNone/>
              <a:tabLst/>
              <a:defRPr/>
            </a:pPr>
            <a:endParaRPr kumimoji="0" lang="zh-CN" altLang="en-US" sz="1715" b="0" i="0" u="none" strike="noStrike" kern="0" cap="none" spc="0" normalizeH="0" baseline="0" noProof="0">
              <a:ln>
                <a:noFill/>
              </a:ln>
              <a:solidFill>
                <a:prstClr val="black"/>
              </a:solidFill>
              <a:effectLst/>
              <a:uLnTx/>
              <a:uFillTx/>
              <a:latin typeface="Calibri" pitchFamily="34" charset="0"/>
              <a:ea typeface="宋体" pitchFamily="2" charset="-122"/>
            </a:endParaRPr>
          </a:p>
        </p:txBody>
      </p:sp>
      <p:sp>
        <p:nvSpPr>
          <p:cNvPr id="8" name="任意多边形: 形状 5">
            <a:extLst>
              <a:ext uri="{FF2B5EF4-FFF2-40B4-BE49-F238E27FC236}">
                <a16:creationId xmlns:a16="http://schemas.microsoft.com/office/drawing/2014/main" id="{7BAE4E3F-6FF7-481C-AE70-11460C0D7610}"/>
              </a:ext>
            </a:extLst>
          </p:cNvPr>
          <p:cNvSpPr/>
          <p:nvPr/>
        </p:nvSpPr>
        <p:spPr>
          <a:xfrm>
            <a:off x="0" y="273668"/>
            <a:ext cx="989924" cy="575882"/>
          </a:xfrm>
          <a:custGeom>
            <a:avLst/>
            <a:gdLst>
              <a:gd name="connsiteX0" fmla="*/ 0 w 1152630"/>
              <a:gd name="connsiteY0" fmla="*/ 0 h 457200"/>
              <a:gd name="connsiteX1" fmla="*/ 1152630 w 1152630"/>
              <a:gd name="connsiteY1" fmla="*/ 0 h 457200"/>
              <a:gd name="connsiteX2" fmla="*/ 864030 w 1152630"/>
              <a:gd name="connsiteY2" fmla="*/ 457200 h 457200"/>
              <a:gd name="connsiteX3" fmla="*/ 0 w 1152630"/>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1152630" h="457200">
                <a:moveTo>
                  <a:pt x="0" y="0"/>
                </a:moveTo>
                <a:lnTo>
                  <a:pt x="1152630" y="0"/>
                </a:lnTo>
                <a:lnTo>
                  <a:pt x="864030" y="457200"/>
                </a:lnTo>
                <a:lnTo>
                  <a:pt x="0" y="457200"/>
                </a:lnTo>
                <a:close/>
              </a:path>
            </a:pathLst>
          </a:custGeom>
          <a:solidFill>
            <a:sysClr val="window" lastClr="FFFFFF">
              <a:lumMod val="65000"/>
            </a:sysClr>
          </a:solidFill>
          <a:ln w="12700" cap="flat" cmpd="sng" algn="ctr">
            <a:noFill/>
            <a:prstDash val="solid"/>
            <a:miter lim="800000"/>
          </a:ln>
          <a:effectLst/>
        </p:spPr>
        <p:txBody>
          <a:bodyPr rot="0" spcFirstLastPara="0" vertOverflow="overflow" horzOverflow="overflow" vert="horz" wrap="square" lIns="87105" tIns="43552" rIns="87105" bIns="43552" numCol="1" spcCol="0" rtlCol="0" fromWordArt="0" anchor="ctr" anchorCtr="0" forceAA="0" compatLnSpc="1">
            <a:prstTxWarp prst="textNoShape">
              <a:avLst/>
            </a:prstTxWarp>
            <a:noAutofit/>
          </a:bodyPr>
          <a:lstStyle/>
          <a:p>
            <a:pPr marL="0" marR="0" lvl="0" indent="0" algn="ctr" defTabSz="435529" eaLnBrk="1" fontAlgn="auto" latinLnBrk="0" hangingPunct="1">
              <a:lnSpc>
                <a:spcPct val="100000"/>
              </a:lnSpc>
              <a:spcBef>
                <a:spcPts val="0"/>
              </a:spcBef>
              <a:spcAft>
                <a:spcPts val="0"/>
              </a:spcAft>
              <a:buClrTx/>
              <a:buSzTx/>
              <a:buFontTx/>
              <a:buNone/>
              <a:tabLst/>
              <a:defRPr/>
            </a:pPr>
            <a:endParaRPr kumimoji="0" lang="zh-CN" altLang="en-US" sz="1715" b="0" i="0" u="none" strike="noStrike" kern="0" cap="none" spc="0" normalizeH="0" baseline="0" noProof="0">
              <a:ln>
                <a:noFill/>
              </a:ln>
              <a:solidFill>
                <a:srgbClr val="FFFFFF"/>
              </a:solidFill>
              <a:effectLst/>
              <a:uLnTx/>
              <a:uFillTx/>
              <a:latin typeface="思源黑体 CN Normal"/>
              <a:ea typeface="宋体" pitchFamily="2" charset="-122"/>
            </a:endParaRPr>
          </a:p>
        </p:txBody>
      </p:sp>
      <p:sp>
        <p:nvSpPr>
          <p:cNvPr id="2" name="标题 1"/>
          <p:cNvSpPr>
            <a:spLocks noGrp="1"/>
          </p:cNvSpPr>
          <p:nvPr>
            <p:ph type="title"/>
          </p:nvPr>
        </p:nvSpPr>
        <p:spPr>
          <a:xfrm>
            <a:off x="991612" y="298864"/>
            <a:ext cx="11093157" cy="523557"/>
          </a:xfrm>
        </p:spPr>
        <p:txBody>
          <a:bodyPr/>
          <a:lstStyle>
            <a:lvl1pPr algn="l">
              <a:defRPr lang="zh-CN" altLang="en-US" sz="281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defRPr>
            </a:lvl1pPr>
          </a:lstStyle>
          <a:p>
            <a:pPr lvl="0" algn="l" rtl="0" fontAlgn="base">
              <a:spcBef>
                <a:spcPct val="0"/>
              </a:spcBef>
              <a:spcAft>
                <a:spcPct val="0"/>
              </a:spcAft>
            </a:pPr>
            <a:r>
              <a:rPr lang="zh-CN" altLang="en-US"/>
              <a:t>单击此处编辑母版标题样式</a:t>
            </a:r>
            <a:endParaRPr lang="zh-CN" altLang="en-US" dirty="0"/>
          </a:p>
        </p:txBody>
      </p:sp>
      <p:sp>
        <p:nvSpPr>
          <p:cNvPr id="5" name="Rectangle 3"/>
          <p:cNvSpPr>
            <a:spLocks noGrp="1" noChangeArrowheads="1"/>
          </p:cNvSpPr>
          <p:nvPr>
            <p:ph idx="1"/>
          </p:nvPr>
        </p:nvSpPr>
        <p:spPr bwMode="auto">
          <a:xfrm>
            <a:off x="609601" y="1165392"/>
            <a:ext cx="10972800" cy="52817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2pPr>
              <a:defRPr sz="1800"/>
            </a:lvl2pPr>
          </a:lstStyle>
          <a:p>
            <a:pPr marL="342926" lvl="0" indent="-342926" algn="l" rtl="0" fontAlgn="base">
              <a:lnSpc>
                <a:spcPct val="120000"/>
              </a:lnSpc>
              <a:spcBef>
                <a:spcPts val="0"/>
              </a:spcBef>
              <a:spcAft>
                <a:spcPts val="600"/>
              </a:spcAft>
              <a:buClr>
                <a:srgbClr val="FFC000"/>
              </a:buClr>
              <a:buSzPct val="80000"/>
              <a:buFont typeface="Wingdings" pitchFamily="2" charset="2"/>
              <a:buChar char="n"/>
            </a:pPr>
            <a:r>
              <a:rPr lang="zh-CN" altLang="en-US" dirty="0"/>
              <a:t>单击此处编辑母版文本样式</a:t>
            </a:r>
          </a:p>
          <a:p>
            <a:pPr marL="342926" lvl="1" indent="-342926" algn="l" rtl="0" fontAlgn="base">
              <a:lnSpc>
                <a:spcPct val="120000"/>
              </a:lnSpc>
              <a:spcBef>
                <a:spcPts val="0"/>
              </a:spcBef>
              <a:spcAft>
                <a:spcPts val="600"/>
              </a:spcAft>
              <a:buClr>
                <a:srgbClr val="FFC000"/>
              </a:buClr>
              <a:buSzPct val="80000"/>
              <a:buFont typeface="Wingdings" pitchFamily="2" charset="2"/>
              <a:buChar char="n"/>
            </a:pPr>
            <a:r>
              <a:rPr lang="zh-CN" altLang="en-US" dirty="0"/>
              <a:t>第二级</a:t>
            </a:r>
          </a:p>
          <a:p>
            <a:pPr marL="342926" lvl="2" indent="-342926" algn="l" rtl="0" fontAlgn="base">
              <a:lnSpc>
                <a:spcPct val="120000"/>
              </a:lnSpc>
              <a:spcBef>
                <a:spcPts val="0"/>
              </a:spcBef>
              <a:spcAft>
                <a:spcPts val="600"/>
              </a:spcAft>
              <a:buClr>
                <a:srgbClr val="FFC000"/>
              </a:buClr>
              <a:buSzPct val="80000"/>
              <a:buFont typeface="Wingdings" pitchFamily="2" charset="2"/>
              <a:buChar char="n"/>
            </a:pPr>
            <a:r>
              <a:rPr lang="zh-CN" altLang="en-US" dirty="0"/>
              <a:t>第三级</a:t>
            </a:r>
          </a:p>
          <a:p>
            <a:pPr marL="342926" lvl="3" indent="-342926" algn="l" rtl="0" fontAlgn="base">
              <a:lnSpc>
                <a:spcPct val="120000"/>
              </a:lnSpc>
              <a:spcBef>
                <a:spcPts val="0"/>
              </a:spcBef>
              <a:spcAft>
                <a:spcPts val="600"/>
              </a:spcAft>
              <a:buClr>
                <a:srgbClr val="FFC000"/>
              </a:buClr>
              <a:buSzPct val="80000"/>
              <a:buFont typeface="Wingdings" pitchFamily="2" charset="2"/>
              <a:buChar char="n"/>
            </a:pPr>
            <a:r>
              <a:rPr lang="zh-CN" altLang="en-US" dirty="0"/>
              <a:t>第四级</a:t>
            </a:r>
          </a:p>
          <a:p>
            <a:pPr marL="342926" lvl="4" indent="-342926" algn="l" rtl="0" fontAlgn="base">
              <a:lnSpc>
                <a:spcPct val="120000"/>
              </a:lnSpc>
              <a:spcBef>
                <a:spcPts val="0"/>
              </a:spcBef>
              <a:spcAft>
                <a:spcPts val="600"/>
              </a:spcAft>
              <a:buClr>
                <a:srgbClr val="FFC000"/>
              </a:buClr>
              <a:buSzPct val="80000"/>
              <a:buFont typeface="Wingdings" pitchFamily="2" charset="2"/>
              <a:buChar char="n"/>
            </a:pPr>
            <a:r>
              <a:rPr lang="zh-CN" altLang="en-US" dirty="0"/>
              <a:t>第五级</a:t>
            </a:r>
          </a:p>
        </p:txBody>
      </p:sp>
    </p:spTree>
    <p:extLst>
      <p:ext uri="{BB962C8B-B14F-4D97-AF65-F5344CB8AC3E}">
        <p14:creationId xmlns:p14="http://schemas.microsoft.com/office/powerpoint/2010/main" val="97861244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4_标题和内容">
    <p:spTree>
      <p:nvGrpSpPr>
        <p:cNvPr id="1" name=""/>
        <p:cNvGrpSpPr/>
        <p:nvPr/>
      </p:nvGrpSpPr>
      <p:grpSpPr>
        <a:xfrm>
          <a:off x="0" y="0"/>
          <a:ext cx="0" cy="0"/>
          <a:chOff x="0" y="0"/>
          <a:chExt cx="0" cy="0"/>
        </a:xfrm>
      </p:grpSpPr>
      <p:sp>
        <p:nvSpPr>
          <p:cNvPr id="7" name="矩形 6"/>
          <p:cNvSpPr/>
          <p:nvPr/>
        </p:nvSpPr>
        <p:spPr bwMode="auto">
          <a:xfrm>
            <a:off x="1" y="273668"/>
            <a:ext cx="12192000" cy="575882"/>
          </a:xfrm>
          <a:prstGeom prst="rect">
            <a:avLst/>
          </a:prstGeom>
          <a:solidFill>
            <a:srgbClr val="213457"/>
          </a:solidFill>
          <a:ln w="9525" cap="flat" cmpd="sng" algn="ctr">
            <a:noFill/>
            <a:prstDash val="solid"/>
            <a:round/>
            <a:headEnd type="none" w="med" len="med"/>
            <a:tailEnd type="none" w="med" len="med"/>
          </a:ln>
          <a:effectLst/>
        </p:spPr>
        <p:txBody>
          <a:bodyPr vert="horz" wrap="square" lIns="87105" tIns="43552" rIns="87105" bIns="43552" numCol="1" rtlCol="0" anchor="t" anchorCtr="0" compatLnSpc="1">
            <a:prstTxWarp prst="textNoShape">
              <a:avLst/>
            </a:prstTxWarp>
          </a:bodyPr>
          <a:lstStyle/>
          <a:p>
            <a:pPr marL="0" marR="0" lvl="0" indent="0" defTabSz="871057" eaLnBrk="0" fontAlgn="base" latinLnBrk="0" hangingPunct="0">
              <a:lnSpc>
                <a:spcPct val="100000"/>
              </a:lnSpc>
              <a:spcBef>
                <a:spcPct val="0"/>
              </a:spcBef>
              <a:spcAft>
                <a:spcPct val="0"/>
              </a:spcAft>
              <a:buClrTx/>
              <a:buSzTx/>
              <a:buFont typeface="Arial" pitchFamily="34" charset="0"/>
              <a:buNone/>
              <a:tabLst/>
              <a:defRPr/>
            </a:pPr>
            <a:endParaRPr kumimoji="0" lang="zh-CN" altLang="en-US" sz="1715" b="0" i="0" u="none" strike="noStrike" kern="0" cap="none" spc="0" normalizeH="0" baseline="0" noProof="0">
              <a:ln>
                <a:noFill/>
              </a:ln>
              <a:solidFill>
                <a:prstClr val="black"/>
              </a:solidFill>
              <a:effectLst/>
              <a:uLnTx/>
              <a:uFillTx/>
              <a:latin typeface="Calibri" pitchFamily="34" charset="0"/>
              <a:ea typeface="宋体" pitchFamily="2" charset="-122"/>
            </a:endParaRPr>
          </a:p>
        </p:txBody>
      </p:sp>
      <p:sp>
        <p:nvSpPr>
          <p:cNvPr id="8" name="任意多边形: 形状 5">
            <a:extLst>
              <a:ext uri="{FF2B5EF4-FFF2-40B4-BE49-F238E27FC236}">
                <a16:creationId xmlns:a16="http://schemas.microsoft.com/office/drawing/2014/main" id="{7BAE4E3F-6FF7-481C-AE70-11460C0D7610}"/>
              </a:ext>
            </a:extLst>
          </p:cNvPr>
          <p:cNvSpPr/>
          <p:nvPr/>
        </p:nvSpPr>
        <p:spPr>
          <a:xfrm>
            <a:off x="0" y="273668"/>
            <a:ext cx="989924" cy="575882"/>
          </a:xfrm>
          <a:custGeom>
            <a:avLst/>
            <a:gdLst>
              <a:gd name="connsiteX0" fmla="*/ 0 w 1152630"/>
              <a:gd name="connsiteY0" fmla="*/ 0 h 457200"/>
              <a:gd name="connsiteX1" fmla="*/ 1152630 w 1152630"/>
              <a:gd name="connsiteY1" fmla="*/ 0 h 457200"/>
              <a:gd name="connsiteX2" fmla="*/ 864030 w 1152630"/>
              <a:gd name="connsiteY2" fmla="*/ 457200 h 457200"/>
              <a:gd name="connsiteX3" fmla="*/ 0 w 1152630"/>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1152630" h="457200">
                <a:moveTo>
                  <a:pt x="0" y="0"/>
                </a:moveTo>
                <a:lnTo>
                  <a:pt x="1152630" y="0"/>
                </a:lnTo>
                <a:lnTo>
                  <a:pt x="864030" y="457200"/>
                </a:lnTo>
                <a:lnTo>
                  <a:pt x="0" y="457200"/>
                </a:lnTo>
                <a:close/>
              </a:path>
            </a:pathLst>
          </a:custGeom>
          <a:solidFill>
            <a:sysClr val="window" lastClr="FFFFFF">
              <a:lumMod val="65000"/>
            </a:sysClr>
          </a:solidFill>
          <a:ln w="12700" cap="flat" cmpd="sng" algn="ctr">
            <a:noFill/>
            <a:prstDash val="solid"/>
            <a:miter lim="800000"/>
          </a:ln>
          <a:effectLst/>
        </p:spPr>
        <p:txBody>
          <a:bodyPr rot="0" spcFirstLastPara="0" vertOverflow="overflow" horzOverflow="overflow" vert="horz" wrap="square" lIns="87105" tIns="43552" rIns="87105" bIns="43552" numCol="1" spcCol="0" rtlCol="0" fromWordArt="0" anchor="ctr" anchorCtr="0" forceAA="0" compatLnSpc="1">
            <a:prstTxWarp prst="textNoShape">
              <a:avLst/>
            </a:prstTxWarp>
            <a:noAutofit/>
          </a:bodyPr>
          <a:lstStyle/>
          <a:p>
            <a:pPr marL="0" marR="0" lvl="0" indent="0" algn="ctr" defTabSz="435529" eaLnBrk="1" fontAlgn="auto" latinLnBrk="0" hangingPunct="1">
              <a:lnSpc>
                <a:spcPct val="100000"/>
              </a:lnSpc>
              <a:spcBef>
                <a:spcPts val="0"/>
              </a:spcBef>
              <a:spcAft>
                <a:spcPts val="0"/>
              </a:spcAft>
              <a:buClrTx/>
              <a:buSzTx/>
              <a:buFontTx/>
              <a:buNone/>
              <a:tabLst/>
              <a:defRPr/>
            </a:pPr>
            <a:endParaRPr kumimoji="0" lang="zh-CN" altLang="en-US" sz="1715" b="0" i="0" u="none" strike="noStrike" kern="0" cap="none" spc="0" normalizeH="0" baseline="0" noProof="0">
              <a:ln>
                <a:noFill/>
              </a:ln>
              <a:solidFill>
                <a:srgbClr val="FFFFFF"/>
              </a:solidFill>
              <a:effectLst/>
              <a:uLnTx/>
              <a:uFillTx/>
              <a:latin typeface="思源黑体 CN Normal"/>
              <a:ea typeface="宋体" pitchFamily="2" charset="-122"/>
            </a:endParaRPr>
          </a:p>
        </p:txBody>
      </p:sp>
      <p:sp>
        <p:nvSpPr>
          <p:cNvPr id="2" name="标题 1"/>
          <p:cNvSpPr>
            <a:spLocks noGrp="1"/>
          </p:cNvSpPr>
          <p:nvPr>
            <p:ph type="title"/>
          </p:nvPr>
        </p:nvSpPr>
        <p:spPr>
          <a:xfrm>
            <a:off x="991612" y="298864"/>
            <a:ext cx="11093157" cy="523557"/>
          </a:xfrm>
        </p:spPr>
        <p:txBody>
          <a:bodyPr/>
          <a:lstStyle>
            <a:lvl1pPr algn="l">
              <a:defRPr lang="zh-CN" altLang="en-US" sz="281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defRPr>
            </a:lvl1pPr>
          </a:lstStyle>
          <a:p>
            <a:pPr lvl="0" algn="l" rtl="0" fontAlgn="base">
              <a:spcBef>
                <a:spcPct val="0"/>
              </a:spcBef>
              <a:spcAft>
                <a:spcPct val="0"/>
              </a:spcAft>
            </a:pPr>
            <a:r>
              <a:rPr lang="zh-CN" altLang="en-US"/>
              <a:t>单击此处编辑母版标题样式</a:t>
            </a:r>
            <a:endParaRPr lang="zh-CN" altLang="en-US" dirty="0"/>
          </a:p>
        </p:txBody>
      </p:sp>
    </p:spTree>
    <p:extLst>
      <p:ext uri="{BB962C8B-B14F-4D97-AF65-F5344CB8AC3E}">
        <p14:creationId xmlns:p14="http://schemas.microsoft.com/office/powerpoint/2010/main" val="344524094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2_拟开展研究工作">
    <p:spTree>
      <p:nvGrpSpPr>
        <p:cNvPr id="1" name=""/>
        <p:cNvGrpSpPr/>
        <p:nvPr/>
      </p:nvGrpSpPr>
      <p:grpSpPr>
        <a:xfrm>
          <a:off x="0" y="0"/>
          <a:ext cx="0" cy="0"/>
          <a:chOff x="0" y="0"/>
          <a:chExt cx="0" cy="0"/>
        </a:xfrm>
      </p:grpSpPr>
      <p:sp>
        <p:nvSpPr>
          <p:cNvPr id="7" name="矩形 6"/>
          <p:cNvSpPr/>
          <p:nvPr/>
        </p:nvSpPr>
        <p:spPr bwMode="auto">
          <a:xfrm>
            <a:off x="1" y="273668"/>
            <a:ext cx="12192000" cy="575882"/>
          </a:xfrm>
          <a:prstGeom prst="rect">
            <a:avLst/>
          </a:prstGeom>
          <a:solidFill>
            <a:srgbClr val="213457"/>
          </a:solidFill>
          <a:ln w="9525" cap="flat" cmpd="sng" algn="ctr">
            <a:noFill/>
            <a:prstDash val="solid"/>
            <a:round/>
            <a:headEnd type="none" w="med" len="med"/>
            <a:tailEnd type="none" w="med" len="med"/>
          </a:ln>
          <a:effectLst/>
        </p:spPr>
        <p:txBody>
          <a:bodyPr vert="horz" wrap="square" lIns="87105" tIns="43552" rIns="87105" bIns="43552" numCol="1" rtlCol="0" anchor="t" anchorCtr="0" compatLnSpc="1">
            <a:prstTxWarp prst="textNoShape">
              <a:avLst/>
            </a:prstTxWarp>
          </a:bodyPr>
          <a:lstStyle/>
          <a:p>
            <a:pPr marL="0" marR="0" lvl="0" indent="0" defTabSz="871057" eaLnBrk="0" fontAlgn="base" latinLnBrk="0" hangingPunct="0">
              <a:lnSpc>
                <a:spcPct val="100000"/>
              </a:lnSpc>
              <a:spcBef>
                <a:spcPct val="0"/>
              </a:spcBef>
              <a:spcAft>
                <a:spcPct val="0"/>
              </a:spcAft>
              <a:buClrTx/>
              <a:buSzTx/>
              <a:buFont typeface="Arial" pitchFamily="34" charset="0"/>
              <a:buNone/>
              <a:tabLst/>
              <a:defRPr/>
            </a:pPr>
            <a:endParaRPr kumimoji="0" lang="zh-CN" altLang="en-US" sz="1715" b="0" i="0" u="none" strike="noStrike" kern="0" cap="none" spc="0" normalizeH="0" baseline="0" noProof="0">
              <a:ln>
                <a:noFill/>
              </a:ln>
              <a:solidFill>
                <a:prstClr val="black"/>
              </a:solidFill>
              <a:effectLst/>
              <a:uLnTx/>
              <a:uFillTx/>
              <a:latin typeface="Calibri" pitchFamily="34" charset="0"/>
              <a:ea typeface="宋体" pitchFamily="2" charset="-122"/>
            </a:endParaRPr>
          </a:p>
        </p:txBody>
      </p:sp>
      <p:sp>
        <p:nvSpPr>
          <p:cNvPr id="8" name="任意多边形: 形状 5">
            <a:extLst>
              <a:ext uri="{FF2B5EF4-FFF2-40B4-BE49-F238E27FC236}">
                <a16:creationId xmlns:a16="http://schemas.microsoft.com/office/drawing/2014/main" id="{7BAE4E3F-6FF7-481C-AE70-11460C0D7610}"/>
              </a:ext>
            </a:extLst>
          </p:cNvPr>
          <p:cNvSpPr/>
          <p:nvPr/>
        </p:nvSpPr>
        <p:spPr>
          <a:xfrm>
            <a:off x="0" y="273668"/>
            <a:ext cx="989924" cy="575882"/>
          </a:xfrm>
          <a:custGeom>
            <a:avLst/>
            <a:gdLst>
              <a:gd name="connsiteX0" fmla="*/ 0 w 1152630"/>
              <a:gd name="connsiteY0" fmla="*/ 0 h 457200"/>
              <a:gd name="connsiteX1" fmla="*/ 1152630 w 1152630"/>
              <a:gd name="connsiteY1" fmla="*/ 0 h 457200"/>
              <a:gd name="connsiteX2" fmla="*/ 864030 w 1152630"/>
              <a:gd name="connsiteY2" fmla="*/ 457200 h 457200"/>
              <a:gd name="connsiteX3" fmla="*/ 0 w 1152630"/>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1152630" h="457200">
                <a:moveTo>
                  <a:pt x="0" y="0"/>
                </a:moveTo>
                <a:lnTo>
                  <a:pt x="1152630" y="0"/>
                </a:lnTo>
                <a:lnTo>
                  <a:pt x="864030" y="457200"/>
                </a:lnTo>
                <a:lnTo>
                  <a:pt x="0" y="457200"/>
                </a:lnTo>
                <a:close/>
              </a:path>
            </a:pathLst>
          </a:custGeom>
          <a:solidFill>
            <a:sysClr val="window" lastClr="FFFFFF">
              <a:lumMod val="65000"/>
            </a:sysClr>
          </a:solidFill>
          <a:ln w="12700" cap="flat" cmpd="sng" algn="ctr">
            <a:noFill/>
            <a:prstDash val="solid"/>
            <a:miter lim="800000"/>
          </a:ln>
          <a:effectLst/>
        </p:spPr>
        <p:txBody>
          <a:bodyPr rot="0" spcFirstLastPara="0" vertOverflow="overflow" horzOverflow="overflow" vert="horz" wrap="square" lIns="87105" tIns="43552" rIns="87105" bIns="43552" numCol="1" spcCol="0" rtlCol="0" fromWordArt="0" anchor="ctr" anchorCtr="0" forceAA="0" compatLnSpc="1">
            <a:prstTxWarp prst="textNoShape">
              <a:avLst/>
            </a:prstTxWarp>
            <a:noAutofit/>
          </a:bodyPr>
          <a:lstStyle/>
          <a:p>
            <a:pPr marL="0" marR="0" lvl="0" indent="0" algn="ctr" defTabSz="435529" eaLnBrk="1" fontAlgn="auto" latinLnBrk="0" hangingPunct="1">
              <a:lnSpc>
                <a:spcPct val="100000"/>
              </a:lnSpc>
              <a:spcBef>
                <a:spcPts val="0"/>
              </a:spcBef>
              <a:spcAft>
                <a:spcPts val="0"/>
              </a:spcAft>
              <a:buClrTx/>
              <a:buSzTx/>
              <a:buFontTx/>
              <a:buNone/>
              <a:tabLst/>
              <a:defRPr/>
            </a:pPr>
            <a:endParaRPr kumimoji="0" lang="zh-CN" altLang="en-US" sz="1715" b="0" i="0" u="none" strike="noStrike" kern="0" cap="none" spc="0" normalizeH="0" baseline="0" noProof="0">
              <a:ln>
                <a:noFill/>
              </a:ln>
              <a:solidFill>
                <a:srgbClr val="FFFFFF"/>
              </a:solidFill>
              <a:effectLst/>
              <a:uLnTx/>
              <a:uFillTx/>
              <a:latin typeface="思源黑体 CN Normal"/>
              <a:ea typeface="宋体" pitchFamily="2" charset="-122"/>
            </a:endParaRPr>
          </a:p>
        </p:txBody>
      </p:sp>
      <p:sp>
        <p:nvSpPr>
          <p:cNvPr id="2" name="标题 1"/>
          <p:cNvSpPr>
            <a:spLocks noGrp="1"/>
          </p:cNvSpPr>
          <p:nvPr>
            <p:ph type="title"/>
          </p:nvPr>
        </p:nvSpPr>
        <p:spPr>
          <a:xfrm>
            <a:off x="991612" y="298864"/>
            <a:ext cx="11093157" cy="523557"/>
          </a:xfrm>
        </p:spPr>
        <p:txBody>
          <a:bodyPr/>
          <a:lstStyle>
            <a:lvl1pPr algn="l">
              <a:defRPr lang="zh-CN" altLang="en-US" sz="281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defRPr>
            </a:lvl1pPr>
          </a:lstStyle>
          <a:p>
            <a:pPr lvl="0" algn="l" rtl="0" fontAlgn="base">
              <a:spcBef>
                <a:spcPct val="0"/>
              </a:spcBef>
              <a:spcAft>
                <a:spcPct val="0"/>
              </a:spcAft>
            </a:pPr>
            <a:r>
              <a:rPr lang="zh-CN" altLang="en-US"/>
              <a:t>单击此处编辑母版标题样式</a:t>
            </a:r>
            <a:endParaRPr lang="zh-CN" altLang="en-US" dirty="0"/>
          </a:p>
        </p:txBody>
      </p:sp>
      <p:sp>
        <p:nvSpPr>
          <p:cNvPr id="5" name="Rectangle 3"/>
          <p:cNvSpPr>
            <a:spLocks noGrp="1" noChangeArrowheads="1"/>
          </p:cNvSpPr>
          <p:nvPr>
            <p:ph idx="1"/>
          </p:nvPr>
        </p:nvSpPr>
        <p:spPr bwMode="auto">
          <a:xfrm>
            <a:off x="609601" y="1165392"/>
            <a:ext cx="10972800" cy="52817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2pPr>
              <a:defRPr sz="1800"/>
            </a:lvl2pPr>
          </a:lstStyle>
          <a:p>
            <a:pPr marL="342926" lvl="0" indent="-342926" algn="l" rtl="0" fontAlgn="base">
              <a:lnSpc>
                <a:spcPct val="120000"/>
              </a:lnSpc>
              <a:spcBef>
                <a:spcPts val="0"/>
              </a:spcBef>
              <a:spcAft>
                <a:spcPts val="600"/>
              </a:spcAft>
              <a:buClr>
                <a:srgbClr val="FFC000"/>
              </a:buClr>
              <a:buSzPct val="80000"/>
              <a:buFont typeface="Wingdings" pitchFamily="2" charset="2"/>
              <a:buChar char="n"/>
            </a:pPr>
            <a:r>
              <a:rPr lang="zh-CN" altLang="en-US"/>
              <a:t>单击此处编辑母版文本样式</a:t>
            </a:r>
          </a:p>
          <a:p>
            <a:pPr marL="342926" lvl="1" indent="-342926" algn="l" rtl="0" fontAlgn="base">
              <a:lnSpc>
                <a:spcPct val="120000"/>
              </a:lnSpc>
              <a:spcBef>
                <a:spcPts val="0"/>
              </a:spcBef>
              <a:spcAft>
                <a:spcPts val="600"/>
              </a:spcAft>
              <a:buClr>
                <a:srgbClr val="FFC000"/>
              </a:buClr>
              <a:buSzPct val="80000"/>
              <a:buFont typeface="Wingdings" pitchFamily="2" charset="2"/>
              <a:buChar char="n"/>
            </a:pPr>
            <a:r>
              <a:rPr lang="zh-CN" altLang="en-US"/>
              <a:t>第二级</a:t>
            </a:r>
          </a:p>
          <a:p>
            <a:pPr marL="342926" lvl="2" indent="-342926" algn="l" rtl="0" fontAlgn="base">
              <a:lnSpc>
                <a:spcPct val="120000"/>
              </a:lnSpc>
              <a:spcBef>
                <a:spcPts val="0"/>
              </a:spcBef>
              <a:spcAft>
                <a:spcPts val="600"/>
              </a:spcAft>
              <a:buClr>
                <a:srgbClr val="FFC000"/>
              </a:buClr>
              <a:buSzPct val="80000"/>
              <a:buFont typeface="Wingdings" pitchFamily="2" charset="2"/>
              <a:buChar char="n"/>
            </a:pPr>
            <a:r>
              <a:rPr lang="zh-CN" altLang="en-US"/>
              <a:t>第三级</a:t>
            </a:r>
          </a:p>
          <a:p>
            <a:pPr marL="342926" lvl="3" indent="-342926" algn="l" rtl="0" fontAlgn="base">
              <a:lnSpc>
                <a:spcPct val="120000"/>
              </a:lnSpc>
              <a:spcBef>
                <a:spcPts val="0"/>
              </a:spcBef>
              <a:spcAft>
                <a:spcPts val="600"/>
              </a:spcAft>
              <a:buClr>
                <a:srgbClr val="FFC000"/>
              </a:buClr>
              <a:buSzPct val="80000"/>
              <a:buFont typeface="Wingdings" pitchFamily="2" charset="2"/>
              <a:buChar char="n"/>
            </a:pPr>
            <a:r>
              <a:rPr lang="zh-CN" altLang="en-US"/>
              <a:t>第四级</a:t>
            </a:r>
          </a:p>
          <a:p>
            <a:pPr marL="342926" lvl="4" indent="-342926" algn="l" rtl="0" fontAlgn="base">
              <a:lnSpc>
                <a:spcPct val="120000"/>
              </a:lnSpc>
              <a:spcBef>
                <a:spcPts val="0"/>
              </a:spcBef>
              <a:spcAft>
                <a:spcPts val="600"/>
              </a:spcAft>
              <a:buClr>
                <a:srgbClr val="FFC000"/>
              </a:buClr>
              <a:buSzPct val="80000"/>
              <a:buFont typeface="Wingdings" pitchFamily="2" charset="2"/>
              <a:buChar char="n"/>
            </a:pPr>
            <a:r>
              <a:rPr lang="zh-CN" altLang="en-US"/>
              <a:t>第五级</a:t>
            </a:r>
            <a:endParaRPr lang="zh-CN" altLang="en-US" dirty="0"/>
          </a:p>
        </p:txBody>
      </p:sp>
    </p:spTree>
    <p:extLst>
      <p:ext uri="{BB962C8B-B14F-4D97-AF65-F5344CB8AC3E}">
        <p14:creationId xmlns:p14="http://schemas.microsoft.com/office/powerpoint/2010/main" val="78214748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5_拟开展研究工作">
    <p:spTree>
      <p:nvGrpSpPr>
        <p:cNvPr id="1" name=""/>
        <p:cNvGrpSpPr/>
        <p:nvPr/>
      </p:nvGrpSpPr>
      <p:grpSpPr>
        <a:xfrm>
          <a:off x="0" y="0"/>
          <a:ext cx="0" cy="0"/>
          <a:chOff x="0" y="0"/>
          <a:chExt cx="0" cy="0"/>
        </a:xfrm>
      </p:grpSpPr>
      <p:sp>
        <p:nvSpPr>
          <p:cNvPr id="7" name="矩形 6"/>
          <p:cNvSpPr/>
          <p:nvPr/>
        </p:nvSpPr>
        <p:spPr bwMode="auto">
          <a:xfrm>
            <a:off x="1" y="273668"/>
            <a:ext cx="12192000" cy="575882"/>
          </a:xfrm>
          <a:prstGeom prst="rect">
            <a:avLst/>
          </a:prstGeom>
          <a:solidFill>
            <a:srgbClr val="213457"/>
          </a:solidFill>
          <a:ln w="9525" cap="flat" cmpd="sng" algn="ctr">
            <a:noFill/>
            <a:prstDash val="solid"/>
            <a:round/>
            <a:headEnd type="none" w="med" len="med"/>
            <a:tailEnd type="none" w="med" len="med"/>
          </a:ln>
          <a:effectLst/>
        </p:spPr>
        <p:txBody>
          <a:bodyPr vert="horz" wrap="square" lIns="87105" tIns="43552" rIns="87105" bIns="43552" numCol="1" rtlCol="0" anchor="t" anchorCtr="0" compatLnSpc="1">
            <a:prstTxWarp prst="textNoShape">
              <a:avLst/>
            </a:prstTxWarp>
          </a:bodyPr>
          <a:lstStyle/>
          <a:p>
            <a:pPr marL="0" marR="0" lvl="0" indent="0" defTabSz="871057" eaLnBrk="0" fontAlgn="base" latinLnBrk="0" hangingPunct="0">
              <a:lnSpc>
                <a:spcPct val="100000"/>
              </a:lnSpc>
              <a:spcBef>
                <a:spcPct val="0"/>
              </a:spcBef>
              <a:spcAft>
                <a:spcPct val="0"/>
              </a:spcAft>
              <a:buClrTx/>
              <a:buSzTx/>
              <a:buFont typeface="Arial" pitchFamily="34" charset="0"/>
              <a:buNone/>
              <a:tabLst/>
              <a:defRPr/>
            </a:pPr>
            <a:endParaRPr kumimoji="0" lang="zh-CN" altLang="en-US" sz="1715" b="0" i="0" u="none" strike="noStrike" kern="0" cap="none" spc="0" normalizeH="0" baseline="0" noProof="0">
              <a:ln>
                <a:noFill/>
              </a:ln>
              <a:solidFill>
                <a:prstClr val="black"/>
              </a:solidFill>
              <a:effectLst/>
              <a:uLnTx/>
              <a:uFillTx/>
              <a:latin typeface="Calibri" pitchFamily="34" charset="0"/>
              <a:ea typeface="宋体" pitchFamily="2" charset="-122"/>
            </a:endParaRPr>
          </a:p>
        </p:txBody>
      </p:sp>
      <p:sp>
        <p:nvSpPr>
          <p:cNvPr id="8" name="任意多边形: 形状 5">
            <a:extLst>
              <a:ext uri="{FF2B5EF4-FFF2-40B4-BE49-F238E27FC236}">
                <a16:creationId xmlns:a16="http://schemas.microsoft.com/office/drawing/2014/main" id="{7BAE4E3F-6FF7-481C-AE70-11460C0D7610}"/>
              </a:ext>
            </a:extLst>
          </p:cNvPr>
          <p:cNvSpPr/>
          <p:nvPr/>
        </p:nvSpPr>
        <p:spPr>
          <a:xfrm>
            <a:off x="0" y="273668"/>
            <a:ext cx="989924" cy="575882"/>
          </a:xfrm>
          <a:custGeom>
            <a:avLst/>
            <a:gdLst>
              <a:gd name="connsiteX0" fmla="*/ 0 w 1152630"/>
              <a:gd name="connsiteY0" fmla="*/ 0 h 457200"/>
              <a:gd name="connsiteX1" fmla="*/ 1152630 w 1152630"/>
              <a:gd name="connsiteY1" fmla="*/ 0 h 457200"/>
              <a:gd name="connsiteX2" fmla="*/ 864030 w 1152630"/>
              <a:gd name="connsiteY2" fmla="*/ 457200 h 457200"/>
              <a:gd name="connsiteX3" fmla="*/ 0 w 1152630"/>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1152630" h="457200">
                <a:moveTo>
                  <a:pt x="0" y="0"/>
                </a:moveTo>
                <a:lnTo>
                  <a:pt x="1152630" y="0"/>
                </a:lnTo>
                <a:lnTo>
                  <a:pt x="864030" y="457200"/>
                </a:lnTo>
                <a:lnTo>
                  <a:pt x="0" y="457200"/>
                </a:lnTo>
                <a:close/>
              </a:path>
            </a:pathLst>
          </a:custGeom>
          <a:solidFill>
            <a:sysClr val="window" lastClr="FFFFFF">
              <a:lumMod val="65000"/>
            </a:sysClr>
          </a:solidFill>
          <a:ln w="12700" cap="flat" cmpd="sng" algn="ctr">
            <a:noFill/>
            <a:prstDash val="solid"/>
            <a:miter lim="800000"/>
          </a:ln>
          <a:effectLst/>
        </p:spPr>
        <p:txBody>
          <a:bodyPr rot="0" spcFirstLastPara="0" vertOverflow="overflow" horzOverflow="overflow" vert="horz" wrap="square" lIns="87105" tIns="43552" rIns="87105" bIns="43552" numCol="1" spcCol="0" rtlCol="0" fromWordArt="0" anchor="ctr" anchorCtr="0" forceAA="0" compatLnSpc="1">
            <a:prstTxWarp prst="textNoShape">
              <a:avLst/>
            </a:prstTxWarp>
            <a:noAutofit/>
          </a:bodyPr>
          <a:lstStyle/>
          <a:p>
            <a:pPr marL="0" marR="0" lvl="0" indent="0" algn="ctr" defTabSz="435529" eaLnBrk="1" fontAlgn="auto" latinLnBrk="0" hangingPunct="1">
              <a:lnSpc>
                <a:spcPct val="100000"/>
              </a:lnSpc>
              <a:spcBef>
                <a:spcPts val="0"/>
              </a:spcBef>
              <a:spcAft>
                <a:spcPts val="0"/>
              </a:spcAft>
              <a:buClrTx/>
              <a:buSzTx/>
              <a:buFontTx/>
              <a:buNone/>
              <a:tabLst/>
              <a:defRPr/>
            </a:pPr>
            <a:endParaRPr kumimoji="0" lang="zh-CN" altLang="en-US" sz="1715" b="0" i="0" u="none" strike="noStrike" kern="0" cap="none" spc="0" normalizeH="0" baseline="0" noProof="0">
              <a:ln>
                <a:noFill/>
              </a:ln>
              <a:solidFill>
                <a:srgbClr val="FFFFFF"/>
              </a:solidFill>
              <a:effectLst/>
              <a:uLnTx/>
              <a:uFillTx/>
              <a:latin typeface="思源黑体 CN Normal"/>
              <a:ea typeface="宋体" pitchFamily="2" charset="-122"/>
            </a:endParaRPr>
          </a:p>
        </p:txBody>
      </p:sp>
      <p:sp>
        <p:nvSpPr>
          <p:cNvPr id="2" name="标题 1"/>
          <p:cNvSpPr>
            <a:spLocks noGrp="1"/>
          </p:cNvSpPr>
          <p:nvPr>
            <p:ph type="title"/>
          </p:nvPr>
        </p:nvSpPr>
        <p:spPr>
          <a:xfrm>
            <a:off x="991612" y="298864"/>
            <a:ext cx="11093157" cy="523557"/>
          </a:xfrm>
        </p:spPr>
        <p:txBody>
          <a:bodyPr/>
          <a:lstStyle>
            <a:lvl1pPr algn="l">
              <a:defRPr lang="zh-CN" altLang="en-US" sz="281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defRPr>
            </a:lvl1pPr>
          </a:lstStyle>
          <a:p>
            <a:pPr lvl="0" algn="l" rtl="0" fontAlgn="base">
              <a:spcBef>
                <a:spcPct val="0"/>
              </a:spcBef>
              <a:spcAft>
                <a:spcPct val="0"/>
              </a:spcAft>
            </a:pPr>
            <a:r>
              <a:rPr lang="zh-CN" altLang="en-US"/>
              <a:t>单击此处编辑母版标题样式</a:t>
            </a:r>
            <a:endParaRPr lang="zh-CN" altLang="en-US" dirty="0"/>
          </a:p>
        </p:txBody>
      </p:sp>
    </p:spTree>
    <p:extLst>
      <p:ext uri="{BB962C8B-B14F-4D97-AF65-F5344CB8AC3E}">
        <p14:creationId xmlns:p14="http://schemas.microsoft.com/office/powerpoint/2010/main" val="171692482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3_支撑与保障条件">
    <p:spTree>
      <p:nvGrpSpPr>
        <p:cNvPr id="1" name=""/>
        <p:cNvGrpSpPr/>
        <p:nvPr/>
      </p:nvGrpSpPr>
      <p:grpSpPr>
        <a:xfrm>
          <a:off x="0" y="0"/>
          <a:ext cx="0" cy="0"/>
          <a:chOff x="0" y="0"/>
          <a:chExt cx="0" cy="0"/>
        </a:xfrm>
      </p:grpSpPr>
      <p:sp>
        <p:nvSpPr>
          <p:cNvPr id="7" name="矩形 6"/>
          <p:cNvSpPr/>
          <p:nvPr/>
        </p:nvSpPr>
        <p:spPr bwMode="auto">
          <a:xfrm>
            <a:off x="1" y="273668"/>
            <a:ext cx="12192000" cy="575882"/>
          </a:xfrm>
          <a:prstGeom prst="rect">
            <a:avLst/>
          </a:prstGeom>
          <a:solidFill>
            <a:srgbClr val="213457"/>
          </a:solidFill>
          <a:ln w="9525" cap="flat" cmpd="sng" algn="ctr">
            <a:noFill/>
            <a:prstDash val="solid"/>
            <a:round/>
            <a:headEnd type="none" w="med" len="med"/>
            <a:tailEnd type="none" w="med" len="med"/>
          </a:ln>
          <a:effectLst/>
        </p:spPr>
        <p:txBody>
          <a:bodyPr vert="horz" wrap="square" lIns="87105" tIns="43552" rIns="87105" bIns="43552" numCol="1" rtlCol="0" anchor="t" anchorCtr="0" compatLnSpc="1">
            <a:prstTxWarp prst="textNoShape">
              <a:avLst/>
            </a:prstTxWarp>
          </a:bodyPr>
          <a:lstStyle/>
          <a:p>
            <a:pPr marL="0" marR="0" lvl="0" indent="0" defTabSz="871057" eaLnBrk="0" fontAlgn="base" latinLnBrk="0" hangingPunct="0">
              <a:lnSpc>
                <a:spcPct val="100000"/>
              </a:lnSpc>
              <a:spcBef>
                <a:spcPct val="0"/>
              </a:spcBef>
              <a:spcAft>
                <a:spcPct val="0"/>
              </a:spcAft>
              <a:buClrTx/>
              <a:buSzTx/>
              <a:buFont typeface="Arial" pitchFamily="34" charset="0"/>
              <a:buNone/>
              <a:tabLst/>
              <a:defRPr/>
            </a:pPr>
            <a:endParaRPr kumimoji="0" lang="zh-CN" altLang="en-US" sz="1715" b="0" i="0" u="none" strike="noStrike" kern="0" cap="none" spc="0" normalizeH="0" baseline="0" noProof="0">
              <a:ln>
                <a:noFill/>
              </a:ln>
              <a:solidFill>
                <a:prstClr val="black"/>
              </a:solidFill>
              <a:effectLst/>
              <a:uLnTx/>
              <a:uFillTx/>
              <a:latin typeface="Calibri" pitchFamily="34" charset="0"/>
              <a:ea typeface="宋体" pitchFamily="2" charset="-122"/>
            </a:endParaRPr>
          </a:p>
        </p:txBody>
      </p:sp>
      <p:sp>
        <p:nvSpPr>
          <p:cNvPr id="8" name="任意多边形: 形状 5">
            <a:extLst>
              <a:ext uri="{FF2B5EF4-FFF2-40B4-BE49-F238E27FC236}">
                <a16:creationId xmlns:a16="http://schemas.microsoft.com/office/drawing/2014/main" id="{7BAE4E3F-6FF7-481C-AE70-11460C0D7610}"/>
              </a:ext>
            </a:extLst>
          </p:cNvPr>
          <p:cNvSpPr/>
          <p:nvPr/>
        </p:nvSpPr>
        <p:spPr>
          <a:xfrm>
            <a:off x="0" y="273668"/>
            <a:ext cx="989924" cy="575882"/>
          </a:xfrm>
          <a:custGeom>
            <a:avLst/>
            <a:gdLst>
              <a:gd name="connsiteX0" fmla="*/ 0 w 1152630"/>
              <a:gd name="connsiteY0" fmla="*/ 0 h 457200"/>
              <a:gd name="connsiteX1" fmla="*/ 1152630 w 1152630"/>
              <a:gd name="connsiteY1" fmla="*/ 0 h 457200"/>
              <a:gd name="connsiteX2" fmla="*/ 864030 w 1152630"/>
              <a:gd name="connsiteY2" fmla="*/ 457200 h 457200"/>
              <a:gd name="connsiteX3" fmla="*/ 0 w 1152630"/>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1152630" h="457200">
                <a:moveTo>
                  <a:pt x="0" y="0"/>
                </a:moveTo>
                <a:lnTo>
                  <a:pt x="1152630" y="0"/>
                </a:lnTo>
                <a:lnTo>
                  <a:pt x="864030" y="457200"/>
                </a:lnTo>
                <a:lnTo>
                  <a:pt x="0" y="457200"/>
                </a:lnTo>
                <a:close/>
              </a:path>
            </a:pathLst>
          </a:custGeom>
          <a:solidFill>
            <a:sysClr val="window" lastClr="FFFFFF">
              <a:lumMod val="65000"/>
            </a:sysClr>
          </a:solidFill>
          <a:ln w="12700" cap="flat" cmpd="sng" algn="ctr">
            <a:noFill/>
            <a:prstDash val="solid"/>
            <a:miter lim="800000"/>
          </a:ln>
          <a:effectLst/>
        </p:spPr>
        <p:txBody>
          <a:bodyPr rot="0" spcFirstLastPara="0" vertOverflow="overflow" horzOverflow="overflow" vert="horz" wrap="square" lIns="87105" tIns="43552" rIns="87105" bIns="43552" numCol="1" spcCol="0" rtlCol="0" fromWordArt="0" anchor="ctr" anchorCtr="0" forceAA="0" compatLnSpc="1">
            <a:prstTxWarp prst="textNoShape">
              <a:avLst/>
            </a:prstTxWarp>
            <a:noAutofit/>
          </a:bodyPr>
          <a:lstStyle/>
          <a:p>
            <a:pPr marL="0" marR="0" lvl="0" indent="0" algn="ctr" defTabSz="435529" eaLnBrk="1" fontAlgn="auto" latinLnBrk="0" hangingPunct="1">
              <a:lnSpc>
                <a:spcPct val="100000"/>
              </a:lnSpc>
              <a:spcBef>
                <a:spcPts val="0"/>
              </a:spcBef>
              <a:spcAft>
                <a:spcPts val="0"/>
              </a:spcAft>
              <a:buClrTx/>
              <a:buSzTx/>
              <a:buFontTx/>
              <a:buNone/>
              <a:tabLst/>
              <a:defRPr/>
            </a:pPr>
            <a:endParaRPr kumimoji="0" lang="zh-CN" altLang="en-US" sz="1715" b="0" i="0" u="none" strike="noStrike" kern="0" cap="none" spc="0" normalizeH="0" baseline="0" noProof="0">
              <a:ln>
                <a:noFill/>
              </a:ln>
              <a:solidFill>
                <a:srgbClr val="FFFFFF"/>
              </a:solidFill>
              <a:effectLst/>
              <a:uLnTx/>
              <a:uFillTx/>
              <a:latin typeface="思源黑体 CN Normal"/>
              <a:ea typeface="宋体" pitchFamily="2" charset="-122"/>
            </a:endParaRPr>
          </a:p>
        </p:txBody>
      </p:sp>
      <p:sp>
        <p:nvSpPr>
          <p:cNvPr id="2" name="标题 1"/>
          <p:cNvSpPr>
            <a:spLocks noGrp="1"/>
          </p:cNvSpPr>
          <p:nvPr>
            <p:ph type="title"/>
          </p:nvPr>
        </p:nvSpPr>
        <p:spPr>
          <a:xfrm>
            <a:off x="991612" y="298864"/>
            <a:ext cx="11093157" cy="523557"/>
          </a:xfrm>
        </p:spPr>
        <p:txBody>
          <a:bodyPr/>
          <a:lstStyle>
            <a:lvl1pPr algn="l">
              <a:defRPr lang="zh-CN" altLang="en-US" sz="281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defRPr>
            </a:lvl1pPr>
          </a:lstStyle>
          <a:p>
            <a:pPr lvl="0" algn="l" rtl="0" fontAlgn="base">
              <a:spcBef>
                <a:spcPct val="0"/>
              </a:spcBef>
              <a:spcAft>
                <a:spcPct val="0"/>
              </a:spcAft>
            </a:pPr>
            <a:r>
              <a:rPr lang="zh-CN" altLang="en-US"/>
              <a:t>单击此处编辑母版标题样式</a:t>
            </a:r>
            <a:endParaRPr lang="zh-CN" altLang="en-US" dirty="0"/>
          </a:p>
        </p:txBody>
      </p:sp>
      <p:sp>
        <p:nvSpPr>
          <p:cNvPr id="5" name="Rectangle 3"/>
          <p:cNvSpPr>
            <a:spLocks noGrp="1" noChangeArrowheads="1"/>
          </p:cNvSpPr>
          <p:nvPr>
            <p:ph idx="1"/>
          </p:nvPr>
        </p:nvSpPr>
        <p:spPr bwMode="auto">
          <a:xfrm>
            <a:off x="609601" y="1165392"/>
            <a:ext cx="10972800" cy="52817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2pPr>
              <a:defRPr sz="1800"/>
            </a:lvl2pPr>
          </a:lstStyle>
          <a:p>
            <a:pPr marL="342926" lvl="0" indent="-342926" algn="l" rtl="0" fontAlgn="base">
              <a:lnSpc>
                <a:spcPct val="120000"/>
              </a:lnSpc>
              <a:spcBef>
                <a:spcPts val="0"/>
              </a:spcBef>
              <a:spcAft>
                <a:spcPts val="600"/>
              </a:spcAft>
              <a:buClr>
                <a:srgbClr val="FFC000"/>
              </a:buClr>
              <a:buSzPct val="80000"/>
              <a:buFont typeface="Wingdings" pitchFamily="2" charset="2"/>
              <a:buChar char="n"/>
            </a:pPr>
            <a:r>
              <a:rPr lang="zh-CN" altLang="en-US"/>
              <a:t>单击此处编辑母版文本样式</a:t>
            </a:r>
          </a:p>
          <a:p>
            <a:pPr marL="342926" lvl="1" indent="-342926" algn="l" rtl="0" fontAlgn="base">
              <a:lnSpc>
                <a:spcPct val="120000"/>
              </a:lnSpc>
              <a:spcBef>
                <a:spcPts val="0"/>
              </a:spcBef>
              <a:spcAft>
                <a:spcPts val="600"/>
              </a:spcAft>
              <a:buClr>
                <a:srgbClr val="FFC000"/>
              </a:buClr>
              <a:buSzPct val="80000"/>
              <a:buFont typeface="Wingdings" pitchFamily="2" charset="2"/>
              <a:buChar char="n"/>
            </a:pPr>
            <a:r>
              <a:rPr lang="zh-CN" altLang="en-US"/>
              <a:t>第二级</a:t>
            </a:r>
          </a:p>
          <a:p>
            <a:pPr marL="342926" lvl="2" indent="-342926" algn="l" rtl="0" fontAlgn="base">
              <a:lnSpc>
                <a:spcPct val="120000"/>
              </a:lnSpc>
              <a:spcBef>
                <a:spcPts val="0"/>
              </a:spcBef>
              <a:spcAft>
                <a:spcPts val="600"/>
              </a:spcAft>
              <a:buClr>
                <a:srgbClr val="FFC000"/>
              </a:buClr>
              <a:buSzPct val="80000"/>
              <a:buFont typeface="Wingdings" pitchFamily="2" charset="2"/>
              <a:buChar char="n"/>
            </a:pPr>
            <a:r>
              <a:rPr lang="zh-CN" altLang="en-US"/>
              <a:t>第三级</a:t>
            </a:r>
          </a:p>
          <a:p>
            <a:pPr marL="342926" lvl="3" indent="-342926" algn="l" rtl="0" fontAlgn="base">
              <a:lnSpc>
                <a:spcPct val="120000"/>
              </a:lnSpc>
              <a:spcBef>
                <a:spcPts val="0"/>
              </a:spcBef>
              <a:spcAft>
                <a:spcPts val="600"/>
              </a:spcAft>
              <a:buClr>
                <a:srgbClr val="FFC000"/>
              </a:buClr>
              <a:buSzPct val="80000"/>
              <a:buFont typeface="Wingdings" pitchFamily="2" charset="2"/>
              <a:buChar char="n"/>
            </a:pPr>
            <a:r>
              <a:rPr lang="zh-CN" altLang="en-US"/>
              <a:t>第四级</a:t>
            </a:r>
          </a:p>
          <a:p>
            <a:pPr marL="342926" lvl="4" indent="-342926" algn="l" rtl="0" fontAlgn="base">
              <a:lnSpc>
                <a:spcPct val="120000"/>
              </a:lnSpc>
              <a:spcBef>
                <a:spcPts val="0"/>
              </a:spcBef>
              <a:spcAft>
                <a:spcPts val="600"/>
              </a:spcAft>
              <a:buClr>
                <a:srgbClr val="FFC000"/>
              </a:buClr>
              <a:buSzPct val="80000"/>
              <a:buFont typeface="Wingdings" pitchFamily="2" charset="2"/>
              <a:buChar char="n"/>
            </a:pPr>
            <a:r>
              <a:rPr lang="zh-CN" altLang="en-US"/>
              <a:t>第五级</a:t>
            </a:r>
            <a:endParaRPr lang="zh-CN" altLang="en-US" dirty="0"/>
          </a:p>
        </p:txBody>
      </p:sp>
    </p:spTree>
    <p:extLst>
      <p:ext uri="{BB962C8B-B14F-4D97-AF65-F5344CB8AC3E}">
        <p14:creationId xmlns:p14="http://schemas.microsoft.com/office/powerpoint/2010/main" val="370999629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4_支撑与保障条件">
    <p:spTree>
      <p:nvGrpSpPr>
        <p:cNvPr id="1" name=""/>
        <p:cNvGrpSpPr/>
        <p:nvPr/>
      </p:nvGrpSpPr>
      <p:grpSpPr>
        <a:xfrm>
          <a:off x="0" y="0"/>
          <a:ext cx="0" cy="0"/>
          <a:chOff x="0" y="0"/>
          <a:chExt cx="0" cy="0"/>
        </a:xfrm>
      </p:grpSpPr>
      <p:sp>
        <p:nvSpPr>
          <p:cNvPr id="7" name="矩形 6"/>
          <p:cNvSpPr/>
          <p:nvPr/>
        </p:nvSpPr>
        <p:spPr bwMode="auto">
          <a:xfrm>
            <a:off x="1" y="273668"/>
            <a:ext cx="12192000" cy="575882"/>
          </a:xfrm>
          <a:prstGeom prst="rect">
            <a:avLst/>
          </a:prstGeom>
          <a:solidFill>
            <a:srgbClr val="213457"/>
          </a:solidFill>
          <a:ln w="9525" cap="flat" cmpd="sng" algn="ctr">
            <a:noFill/>
            <a:prstDash val="solid"/>
            <a:round/>
            <a:headEnd type="none" w="med" len="med"/>
            <a:tailEnd type="none" w="med" len="med"/>
          </a:ln>
          <a:effectLst/>
        </p:spPr>
        <p:txBody>
          <a:bodyPr vert="horz" wrap="square" lIns="87105" tIns="43552" rIns="87105" bIns="43552" numCol="1" rtlCol="0" anchor="t" anchorCtr="0" compatLnSpc="1">
            <a:prstTxWarp prst="textNoShape">
              <a:avLst/>
            </a:prstTxWarp>
          </a:bodyPr>
          <a:lstStyle/>
          <a:p>
            <a:pPr marL="0" marR="0" lvl="0" indent="0" defTabSz="871057" eaLnBrk="0" fontAlgn="base" latinLnBrk="0" hangingPunct="0">
              <a:lnSpc>
                <a:spcPct val="100000"/>
              </a:lnSpc>
              <a:spcBef>
                <a:spcPct val="0"/>
              </a:spcBef>
              <a:spcAft>
                <a:spcPct val="0"/>
              </a:spcAft>
              <a:buClrTx/>
              <a:buSzTx/>
              <a:buFont typeface="Arial" pitchFamily="34" charset="0"/>
              <a:buNone/>
              <a:tabLst/>
              <a:defRPr/>
            </a:pPr>
            <a:endParaRPr kumimoji="0" lang="zh-CN" altLang="en-US" sz="1715" b="0" i="0" u="none" strike="noStrike" kern="0" cap="none" spc="0" normalizeH="0" baseline="0" noProof="0">
              <a:ln>
                <a:noFill/>
              </a:ln>
              <a:solidFill>
                <a:prstClr val="black"/>
              </a:solidFill>
              <a:effectLst/>
              <a:uLnTx/>
              <a:uFillTx/>
              <a:latin typeface="Calibri" pitchFamily="34" charset="0"/>
              <a:ea typeface="宋体" pitchFamily="2" charset="-122"/>
            </a:endParaRPr>
          </a:p>
        </p:txBody>
      </p:sp>
      <p:sp>
        <p:nvSpPr>
          <p:cNvPr id="8" name="任意多边形: 形状 5">
            <a:extLst>
              <a:ext uri="{FF2B5EF4-FFF2-40B4-BE49-F238E27FC236}">
                <a16:creationId xmlns:a16="http://schemas.microsoft.com/office/drawing/2014/main" id="{7BAE4E3F-6FF7-481C-AE70-11460C0D7610}"/>
              </a:ext>
            </a:extLst>
          </p:cNvPr>
          <p:cNvSpPr/>
          <p:nvPr/>
        </p:nvSpPr>
        <p:spPr>
          <a:xfrm>
            <a:off x="0" y="273668"/>
            <a:ext cx="989924" cy="575882"/>
          </a:xfrm>
          <a:custGeom>
            <a:avLst/>
            <a:gdLst>
              <a:gd name="connsiteX0" fmla="*/ 0 w 1152630"/>
              <a:gd name="connsiteY0" fmla="*/ 0 h 457200"/>
              <a:gd name="connsiteX1" fmla="*/ 1152630 w 1152630"/>
              <a:gd name="connsiteY1" fmla="*/ 0 h 457200"/>
              <a:gd name="connsiteX2" fmla="*/ 864030 w 1152630"/>
              <a:gd name="connsiteY2" fmla="*/ 457200 h 457200"/>
              <a:gd name="connsiteX3" fmla="*/ 0 w 1152630"/>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1152630" h="457200">
                <a:moveTo>
                  <a:pt x="0" y="0"/>
                </a:moveTo>
                <a:lnTo>
                  <a:pt x="1152630" y="0"/>
                </a:lnTo>
                <a:lnTo>
                  <a:pt x="864030" y="457200"/>
                </a:lnTo>
                <a:lnTo>
                  <a:pt x="0" y="457200"/>
                </a:lnTo>
                <a:close/>
              </a:path>
            </a:pathLst>
          </a:custGeom>
          <a:solidFill>
            <a:sysClr val="window" lastClr="FFFFFF">
              <a:lumMod val="65000"/>
            </a:sysClr>
          </a:solidFill>
          <a:ln w="12700" cap="flat" cmpd="sng" algn="ctr">
            <a:noFill/>
            <a:prstDash val="solid"/>
            <a:miter lim="800000"/>
          </a:ln>
          <a:effectLst/>
        </p:spPr>
        <p:txBody>
          <a:bodyPr rot="0" spcFirstLastPara="0" vertOverflow="overflow" horzOverflow="overflow" vert="horz" wrap="square" lIns="87105" tIns="43552" rIns="87105" bIns="43552" numCol="1" spcCol="0" rtlCol="0" fromWordArt="0" anchor="ctr" anchorCtr="0" forceAA="0" compatLnSpc="1">
            <a:prstTxWarp prst="textNoShape">
              <a:avLst/>
            </a:prstTxWarp>
            <a:noAutofit/>
          </a:bodyPr>
          <a:lstStyle/>
          <a:p>
            <a:pPr marL="0" marR="0" lvl="0" indent="0" algn="ctr" defTabSz="435529" eaLnBrk="1" fontAlgn="auto" latinLnBrk="0" hangingPunct="1">
              <a:lnSpc>
                <a:spcPct val="100000"/>
              </a:lnSpc>
              <a:spcBef>
                <a:spcPts val="0"/>
              </a:spcBef>
              <a:spcAft>
                <a:spcPts val="0"/>
              </a:spcAft>
              <a:buClrTx/>
              <a:buSzTx/>
              <a:buFontTx/>
              <a:buNone/>
              <a:tabLst/>
              <a:defRPr/>
            </a:pPr>
            <a:endParaRPr kumimoji="0" lang="zh-CN" altLang="en-US" sz="1715" b="0" i="0" u="none" strike="noStrike" kern="0" cap="none" spc="0" normalizeH="0" baseline="0" noProof="0">
              <a:ln>
                <a:noFill/>
              </a:ln>
              <a:solidFill>
                <a:srgbClr val="FFFFFF"/>
              </a:solidFill>
              <a:effectLst/>
              <a:uLnTx/>
              <a:uFillTx/>
              <a:latin typeface="思源黑体 CN Normal"/>
              <a:ea typeface="宋体" pitchFamily="2" charset="-122"/>
            </a:endParaRPr>
          </a:p>
        </p:txBody>
      </p:sp>
      <p:sp>
        <p:nvSpPr>
          <p:cNvPr id="2" name="标题 1"/>
          <p:cNvSpPr>
            <a:spLocks noGrp="1"/>
          </p:cNvSpPr>
          <p:nvPr>
            <p:ph type="title"/>
          </p:nvPr>
        </p:nvSpPr>
        <p:spPr>
          <a:xfrm>
            <a:off x="991612" y="298864"/>
            <a:ext cx="11093157" cy="523557"/>
          </a:xfrm>
        </p:spPr>
        <p:txBody>
          <a:bodyPr/>
          <a:lstStyle>
            <a:lvl1pPr algn="l">
              <a:defRPr lang="zh-CN" altLang="en-US" sz="281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defRPr>
            </a:lvl1pPr>
          </a:lstStyle>
          <a:p>
            <a:pPr lvl="0" algn="l" rtl="0" fontAlgn="base">
              <a:spcBef>
                <a:spcPct val="0"/>
              </a:spcBef>
              <a:spcAft>
                <a:spcPct val="0"/>
              </a:spcAft>
            </a:pPr>
            <a:r>
              <a:rPr lang="zh-CN" altLang="en-US"/>
              <a:t>单击此处编辑母版标题样式</a:t>
            </a:r>
            <a:endParaRPr lang="zh-CN" altLang="en-US" dirty="0"/>
          </a:p>
        </p:txBody>
      </p:sp>
    </p:spTree>
    <p:extLst>
      <p:ext uri="{BB962C8B-B14F-4D97-AF65-F5344CB8AC3E}">
        <p14:creationId xmlns:p14="http://schemas.microsoft.com/office/powerpoint/2010/main" val="113940355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5_空-标题无内容">
    <p:spTree>
      <p:nvGrpSpPr>
        <p:cNvPr id="1" name=""/>
        <p:cNvGrpSpPr/>
        <p:nvPr/>
      </p:nvGrpSpPr>
      <p:grpSpPr>
        <a:xfrm>
          <a:off x="0" y="0"/>
          <a:ext cx="0" cy="0"/>
          <a:chOff x="0" y="0"/>
          <a:chExt cx="0" cy="0"/>
        </a:xfrm>
      </p:grpSpPr>
      <p:sp>
        <p:nvSpPr>
          <p:cNvPr id="7" name="矩形 6"/>
          <p:cNvSpPr/>
          <p:nvPr/>
        </p:nvSpPr>
        <p:spPr bwMode="auto">
          <a:xfrm>
            <a:off x="1" y="273668"/>
            <a:ext cx="12192000" cy="575882"/>
          </a:xfrm>
          <a:prstGeom prst="rect">
            <a:avLst/>
          </a:prstGeom>
          <a:solidFill>
            <a:srgbClr val="213457"/>
          </a:solidFill>
          <a:ln w="9525" cap="flat" cmpd="sng" algn="ctr">
            <a:noFill/>
            <a:prstDash val="solid"/>
            <a:round/>
            <a:headEnd type="none" w="med" len="med"/>
            <a:tailEnd type="none" w="med" len="med"/>
          </a:ln>
          <a:effectLst/>
        </p:spPr>
        <p:txBody>
          <a:bodyPr vert="horz" wrap="square" lIns="87105" tIns="43552" rIns="87105" bIns="43552" numCol="1" rtlCol="0" anchor="t" anchorCtr="0" compatLnSpc="1">
            <a:prstTxWarp prst="textNoShape">
              <a:avLst/>
            </a:prstTxWarp>
          </a:bodyPr>
          <a:lstStyle/>
          <a:p>
            <a:pPr marL="0" marR="0" lvl="0" indent="0" defTabSz="871057" eaLnBrk="0" fontAlgn="base" latinLnBrk="0" hangingPunct="0">
              <a:lnSpc>
                <a:spcPct val="100000"/>
              </a:lnSpc>
              <a:spcBef>
                <a:spcPct val="0"/>
              </a:spcBef>
              <a:spcAft>
                <a:spcPct val="0"/>
              </a:spcAft>
              <a:buClrTx/>
              <a:buSzTx/>
              <a:buFont typeface="Arial" pitchFamily="34" charset="0"/>
              <a:buNone/>
              <a:tabLst/>
              <a:defRPr/>
            </a:pPr>
            <a:endParaRPr kumimoji="0" lang="zh-CN" altLang="en-US" sz="1715" b="0" i="0" u="none" strike="noStrike" kern="0" cap="none" spc="0" normalizeH="0" baseline="0" noProof="0">
              <a:ln>
                <a:noFill/>
              </a:ln>
              <a:solidFill>
                <a:prstClr val="black"/>
              </a:solidFill>
              <a:effectLst/>
              <a:uLnTx/>
              <a:uFillTx/>
              <a:latin typeface="Calibri" pitchFamily="34" charset="0"/>
              <a:ea typeface="宋体" pitchFamily="2" charset="-122"/>
            </a:endParaRPr>
          </a:p>
        </p:txBody>
      </p:sp>
      <p:sp>
        <p:nvSpPr>
          <p:cNvPr id="8" name="任意多边形: 形状 5">
            <a:extLst>
              <a:ext uri="{FF2B5EF4-FFF2-40B4-BE49-F238E27FC236}">
                <a16:creationId xmlns:a16="http://schemas.microsoft.com/office/drawing/2014/main" id="{7BAE4E3F-6FF7-481C-AE70-11460C0D7610}"/>
              </a:ext>
            </a:extLst>
          </p:cNvPr>
          <p:cNvSpPr/>
          <p:nvPr/>
        </p:nvSpPr>
        <p:spPr>
          <a:xfrm>
            <a:off x="0" y="273668"/>
            <a:ext cx="989924" cy="575882"/>
          </a:xfrm>
          <a:custGeom>
            <a:avLst/>
            <a:gdLst>
              <a:gd name="connsiteX0" fmla="*/ 0 w 1152630"/>
              <a:gd name="connsiteY0" fmla="*/ 0 h 457200"/>
              <a:gd name="connsiteX1" fmla="*/ 1152630 w 1152630"/>
              <a:gd name="connsiteY1" fmla="*/ 0 h 457200"/>
              <a:gd name="connsiteX2" fmla="*/ 864030 w 1152630"/>
              <a:gd name="connsiteY2" fmla="*/ 457200 h 457200"/>
              <a:gd name="connsiteX3" fmla="*/ 0 w 1152630"/>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1152630" h="457200">
                <a:moveTo>
                  <a:pt x="0" y="0"/>
                </a:moveTo>
                <a:lnTo>
                  <a:pt x="1152630" y="0"/>
                </a:lnTo>
                <a:lnTo>
                  <a:pt x="864030" y="457200"/>
                </a:lnTo>
                <a:lnTo>
                  <a:pt x="0" y="457200"/>
                </a:lnTo>
                <a:close/>
              </a:path>
            </a:pathLst>
          </a:custGeom>
          <a:solidFill>
            <a:sysClr val="window" lastClr="FFFFFF">
              <a:lumMod val="65000"/>
            </a:sysClr>
          </a:solidFill>
          <a:ln w="12700" cap="flat" cmpd="sng" algn="ctr">
            <a:noFill/>
            <a:prstDash val="solid"/>
            <a:miter lim="800000"/>
          </a:ln>
          <a:effectLst/>
        </p:spPr>
        <p:txBody>
          <a:bodyPr rot="0" spcFirstLastPara="0" vertOverflow="overflow" horzOverflow="overflow" vert="horz" wrap="square" lIns="87105" tIns="43552" rIns="87105" bIns="43552" numCol="1" spcCol="0" rtlCol="0" fromWordArt="0" anchor="ctr" anchorCtr="0" forceAA="0" compatLnSpc="1">
            <a:prstTxWarp prst="textNoShape">
              <a:avLst/>
            </a:prstTxWarp>
            <a:noAutofit/>
          </a:bodyPr>
          <a:lstStyle/>
          <a:p>
            <a:pPr marL="0" marR="0" lvl="0" indent="0" algn="ctr" defTabSz="435529" eaLnBrk="1" fontAlgn="auto" latinLnBrk="0" hangingPunct="1">
              <a:lnSpc>
                <a:spcPct val="100000"/>
              </a:lnSpc>
              <a:spcBef>
                <a:spcPts val="0"/>
              </a:spcBef>
              <a:spcAft>
                <a:spcPts val="0"/>
              </a:spcAft>
              <a:buClrTx/>
              <a:buSzTx/>
              <a:buFontTx/>
              <a:buNone/>
              <a:tabLst/>
              <a:defRPr/>
            </a:pPr>
            <a:endParaRPr kumimoji="0" lang="zh-CN" altLang="en-US" sz="1715" b="0" i="0" u="none" strike="noStrike" kern="0" cap="none" spc="0" normalizeH="0" baseline="0" noProof="0">
              <a:ln>
                <a:noFill/>
              </a:ln>
              <a:solidFill>
                <a:srgbClr val="FFFFFF"/>
              </a:solidFill>
              <a:effectLst/>
              <a:uLnTx/>
              <a:uFillTx/>
              <a:latin typeface="思源黑体 CN Normal"/>
              <a:ea typeface="宋体" pitchFamily="2" charset="-122"/>
            </a:endParaRPr>
          </a:p>
        </p:txBody>
      </p:sp>
      <p:sp>
        <p:nvSpPr>
          <p:cNvPr id="2" name="标题 1"/>
          <p:cNvSpPr>
            <a:spLocks noGrp="1"/>
          </p:cNvSpPr>
          <p:nvPr>
            <p:ph type="title"/>
          </p:nvPr>
        </p:nvSpPr>
        <p:spPr>
          <a:xfrm>
            <a:off x="991612" y="298864"/>
            <a:ext cx="11093157" cy="523557"/>
          </a:xfrm>
        </p:spPr>
        <p:txBody>
          <a:bodyPr/>
          <a:lstStyle>
            <a:lvl1pPr algn="l">
              <a:defRPr lang="zh-CN" altLang="en-US" sz="281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defRPr>
            </a:lvl1pPr>
          </a:lstStyle>
          <a:p>
            <a:pPr lvl="0" algn="l" rtl="0" fontAlgn="base">
              <a:spcBef>
                <a:spcPct val="0"/>
              </a:spcBef>
              <a:spcAft>
                <a:spcPct val="0"/>
              </a:spcAft>
            </a:pPr>
            <a:r>
              <a:rPr lang="zh-CN" altLang="en-US"/>
              <a:t>单击此处编辑母版标题样式</a:t>
            </a:r>
            <a:endParaRPr lang="zh-CN" altLang="en-US" dirty="0"/>
          </a:p>
        </p:txBody>
      </p:sp>
      <p:sp>
        <p:nvSpPr>
          <p:cNvPr id="5" name="Rectangle 3"/>
          <p:cNvSpPr>
            <a:spLocks noGrp="1" noChangeArrowheads="1"/>
          </p:cNvSpPr>
          <p:nvPr>
            <p:ph idx="1"/>
          </p:nvPr>
        </p:nvSpPr>
        <p:spPr bwMode="auto">
          <a:xfrm>
            <a:off x="609601" y="1165392"/>
            <a:ext cx="10972800" cy="52817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2pPr>
              <a:defRPr sz="1800"/>
            </a:lvl2pPr>
          </a:lstStyle>
          <a:p>
            <a:pPr marL="342926" lvl="0" indent="-342926" algn="l" rtl="0" fontAlgn="base">
              <a:lnSpc>
                <a:spcPct val="120000"/>
              </a:lnSpc>
              <a:spcBef>
                <a:spcPts val="0"/>
              </a:spcBef>
              <a:spcAft>
                <a:spcPts val="600"/>
              </a:spcAft>
              <a:buClr>
                <a:srgbClr val="FFC000"/>
              </a:buClr>
              <a:buSzPct val="80000"/>
              <a:buFont typeface="Wingdings" pitchFamily="2" charset="2"/>
              <a:buChar char="n"/>
            </a:pPr>
            <a:r>
              <a:rPr lang="zh-CN" altLang="en-US"/>
              <a:t>单击此处编辑母版文本样式</a:t>
            </a:r>
          </a:p>
          <a:p>
            <a:pPr marL="342926" lvl="1" indent="-342926" algn="l" rtl="0" fontAlgn="base">
              <a:lnSpc>
                <a:spcPct val="120000"/>
              </a:lnSpc>
              <a:spcBef>
                <a:spcPts val="0"/>
              </a:spcBef>
              <a:spcAft>
                <a:spcPts val="600"/>
              </a:spcAft>
              <a:buClr>
                <a:srgbClr val="FFC000"/>
              </a:buClr>
              <a:buSzPct val="80000"/>
              <a:buFont typeface="Wingdings" pitchFamily="2" charset="2"/>
              <a:buChar char="n"/>
            </a:pPr>
            <a:r>
              <a:rPr lang="zh-CN" altLang="en-US"/>
              <a:t>第二级</a:t>
            </a:r>
          </a:p>
          <a:p>
            <a:pPr marL="342926" lvl="2" indent="-342926" algn="l" rtl="0" fontAlgn="base">
              <a:lnSpc>
                <a:spcPct val="120000"/>
              </a:lnSpc>
              <a:spcBef>
                <a:spcPts val="0"/>
              </a:spcBef>
              <a:spcAft>
                <a:spcPts val="600"/>
              </a:spcAft>
              <a:buClr>
                <a:srgbClr val="FFC000"/>
              </a:buClr>
              <a:buSzPct val="80000"/>
              <a:buFont typeface="Wingdings" pitchFamily="2" charset="2"/>
              <a:buChar char="n"/>
            </a:pPr>
            <a:r>
              <a:rPr lang="zh-CN" altLang="en-US"/>
              <a:t>第三级</a:t>
            </a:r>
          </a:p>
          <a:p>
            <a:pPr marL="342926" lvl="3" indent="-342926" algn="l" rtl="0" fontAlgn="base">
              <a:lnSpc>
                <a:spcPct val="120000"/>
              </a:lnSpc>
              <a:spcBef>
                <a:spcPts val="0"/>
              </a:spcBef>
              <a:spcAft>
                <a:spcPts val="600"/>
              </a:spcAft>
              <a:buClr>
                <a:srgbClr val="FFC000"/>
              </a:buClr>
              <a:buSzPct val="80000"/>
              <a:buFont typeface="Wingdings" pitchFamily="2" charset="2"/>
              <a:buChar char="n"/>
            </a:pPr>
            <a:r>
              <a:rPr lang="zh-CN" altLang="en-US"/>
              <a:t>第四级</a:t>
            </a:r>
          </a:p>
          <a:p>
            <a:pPr marL="342926" lvl="4" indent="-342926" algn="l" rtl="0" fontAlgn="base">
              <a:lnSpc>
                <a:spcPct val="120000"/>
              </a:lnSpc>
              <a:spcBef>
                <a:spcPts val="0"/>
              </a:spcBef>
              <a:spcAft>
                <a:spcPts val="600"/>
              </a:spcAft>
              <a:buClr>
                <a:srgbClr val="FFC000"/>
              </a:buClr>
              <a:buSzPct val="80000"/>
              <a:buFont typeface="Wingdings" pitchFamily="2" charset="2"/>
              <a:buChar char="n"/>
            </a:pPr>
            <a:r>
              <a:rPr lang="zh-CN" altLang="en-US"/>
              <a:t>第五级</a:t>
            </a:r>
            <a:endParaRPr lang="zh-CN" altLang="en-US" dirty="0"/>
          </a:p>
        </p:txBody>
      </p:sp>
    </p:spTree>
    <p:extLst>
      <p:ext uri="{BB962C8B-B14F-4D97-AF65-F5344CB8AC3E}">
        <p14:creationId xmlns:p14="http://schemas.microsoft.com/office/powerpoint/2010/main" val="351038324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5_标题-空白">
    <p:spTree>
      <p:nvGrpSpPr>
        <p:cNvPr id="1" name=""/>
        <p:cNvGrpSpPr/>
        <p:nvPr/>
      </p:nvGrpSpPr>
      <p:grpSpPr>
        <a:xfrm>
          <a:off x="0" y="0"/>
          <a:ext cx="0" cy="0"/>
          <a:chOff x="0" y="0"/>
          <a:chExt cx="0" cy="0"/>
        </a:xfrm>
      </p:grpSpPr>
      <p:sp>
        <p:nvSpPr>
          <p:cNvPr id="7" name="矩形 6"/>
          <p:cNvSpPr/>
          <p:nvPr/>
        </p:nvSpPr>
        <p:spPr bwMode="auto">
          <a:xfrm>
            <a:off x="1" y="273668"/>
            <a:ext cx="12192000" cy="575882"/>
          </a:xfrm>
          <a:prstGeom prst="rect">
            <a:avLst/>
          </a:prstGeom>
          <a:solidFill>
            <a:srgbClr val="213457"/>
          </a:solidFill>
          <a:ln w="9525" cap="flat" cmpd="sng" algn="ctr">
            <a:noFill/>
            <a:prstDash val="solid"/>
            <a:round/>
            <a:headEnd type="none" w="med" len="med"/>
            <a:tailEnd type="none" w="med" len="med"/>
          </a:ln>
          <a:effectLst/>
        </p:spPr>
        <p:txBody>
          <a:bodyPr vert="horz" wrap="square" lIns="87105" tIns="43552" rIns="87105" bIns="43552" numCol="1" rtlCol="0" anchor="t" anchorCtr="0" compatLnSpc="1">
            <a:prstTxWarp prst="textNoShape">
              <a:avLst/>
            </a:prstTxWarp>
          </a:bodyPr>
          <a:lstStyle/>
          <a:p>
            <a:pPr marL="0" marR="0" lvl="0" indent="0" defTabSz="871057" eaLnBrk="0" fontAlgn="base" latinLnBrk="0" hangingPunct="0">
              <a:lnSpc>
                <a:spcPct val="100000"/>
              </a:lnSpc>
              <a:spcBef>
                <a:spcPct val="0"/>
              </a:spcBef>
              <a:spcAft>
                <a:spcPct val="0"/>
              </a:spcAft>
              <a:buClrTx/>
              <a:buSzTx/>
              <a:buFont typeface="Arial" pitchFamily="34" charset="0"/>
              <a:buNone/>
              <a:tabLst/>
              <a:defRPr/>
            </a:pPr>
            <a:endParaRPr kumimoji="0" lang="zh-CN" altLang="en-US" sz="1715" b="0" i="0" u="none" strike="noStrike" kern="0" cap="none" spc="0" normalizeH="0" baseline="0" noProof="0">
              <a:ln>
                <a:noFill/>
              </a:ln>
              <a:solidFill>
                <a:prstClr val="black"/>
              </a:solidFill>
              <a:effectLst/>
              <a:uLnTx/>
              <a:uFillTx/>
              <a:latin typeface="Calibri" pitchFamily="34" charset="0"/>
              <a:ea typeface="宋体" pitchFamily="2" charset="-122"/>
            </a:endParaRPr>
          </a:p>
        </p:txBody>
      </p:sp>
      <p:sp>
        <p:nvSpPr>
          <p:cNvPr id="8" name="任意多边形: 形状 5">
            <a:extLst>
              <a:ext uri="{FF2B5EF4-FFF2-40B4-BE49-F238E27FC236}">
                <a16:creationId xmlns:a16="http://schemas.microsoft.com/office/drawing/2014/main" id="{7BAE4E3F-6FF7-481C-AE70-11460C0D7610}"/>
              </a:ext>
            </a:extLst>
          </p:cNvPr>
          <p:cNvSpPr/>
          <p:nvPr/>
        </p:nvSpPr>
        <p:spPr>
          <a:xfrm>
            <a:off x="0" y="273668"/>
            <a:ext cx="989924" cy="575882"/>
          </a:xfrm>
          <a:custGeom>
            <a:avLst/>
            <a:gdLst>
              <a:gd name="connsiteX0" fmla="*/ 0 w 1152630"/>
              <a:gd name="connsiteY0" fmla="*/ 0 h 457200"/>
              <a:gd name="connsiteX1" fmla="*/ 1152630 w 1152630"/>
              <a:gd name="connsiteY1" fmla="*/ 0 h 457200"/>
              <a:gd name="connsiteX2" fmla="*/ 864030 w 1152630"/>
              <a:gd name="connsiteY2" fmla="*/ 457200 h 457200"/>
              <a:gd name="connsiteX3" fmla="*/ 0 w 1152630"/>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1152630" h="457200">
                <a:moveTo>
                  <a:pt x="0" y="0"/>
                </a:moveTo>
                <a:lnTo>
                  <a:pt x="1152630" y="0"/>
                </a:lnTo>
                <a:lnTo>
                  <a:pt x="864030" y="457200"/>
                </a:lnTo>
                <a:lnTo>
                  <a:pt x="0" y="457200"/>
                </a:lnTo>
                <a:close/>
              </a:path>
            </a:pathLst>
          </a:custGeom>
          <a:solidFill>
            <a:sysClr val="window" lastClr="FFFFFF">
              <a:lumMod val="65000"/>
            </a:sysClr>
          </a:solidFill>
          <a:ln w="12700" cap="flat" cmpd="sng" algn="ctr">
            <a:noFill/>
            <a:prstDash val="solid"/>
            <a:miter lim="800000"/>
          </a:ln>
          <a:effectLst/>
        </p:spPr>
        <p:txBody>
          <a:bodyPr rot="0" spcFirstLastPara="0" vertOverflow="overflow" horzOverflow="overflow" vert="horz" wrap="square" lIns="87105" tIns="43552" rIns="87105" bIns="43552" numCol="1" spcCol="0" rtlCol="0" fromWordArt="0" anchor="ctr" anchorCtr="0" forceAA="0" compatLnSpc="1">
            <a:prstTxWarp prst="textNoShape">
              <a:avLst/>
            </a:prstTxWarp>
            <a:noAutofit/>
          </a:bodyPr>
          <a:lstStyle/>
          <a:p>
            <a:pPr marL="0" marR="0" lvl="0" indent="0" algn="ctr" defTabSz="435529" eaLnBrk="1" fontAlgn="auto" latinLnBrk="0" hangingPunct="1">
              <a:lnSpc>
                <a:spcPct val="100000"/>
              </a:lnSpc>
              <a:spcBef>
                <a:spcPts val="0"/>
              </a:spcBef>
              <a:spcAft>
                <a:spcPts val="0"/>
              </a:spcAft>
              <a:buClrTx/>
              <a:buSzTx/>
              <a:buFontTx/>
              <a:buNone/>
              <a:tabLst/>
              <a:defRPr/>
            </a:pPr>
            <a:endParaRPr kumimoji="0" lang="zh-CN" altLang="en-US" sz="1715" b="0" i="0" u="none" strike="noStrike" kern="0" cap="none" spc="0" normalizeH="0" baseline="0" noProof="0">
              <a:ln>
                <a:noFill/>
              </a:ln>
              <a:solidFill>
                <a:srgbClr val="FFFFFF"/>
              </a:solidFill>
              <a:effectLst/>
              <a:uLnTx/>
              <a:uFillTx/>
              <a:latin typeface="思源黑体 CN Normal"/>
              <a:ea typeface="宋体" pitchFamily="2" charset="-122"/>
            </a:endParaRPr>
          </a:p>
        </p:txBody>
      </p:sp>
      <p:sp>
        <p:nvSpPr>
          <p:cNvPr id="2" name="标题 1"/>
          <p:cNvSpPr>
            <a:spLocks noGrp="1"/>
          </p:cNvSpPr>
          <p:nvPr>
            <p:ph type="title"/>
          </p:nvPr>
        </p:nvSpPr>
        <p:spPr>
          <a:xfrm>
            <a:off x="991612" y="298864"/>
            <a:ext cx="11093157" cy="523557"/>
          </a:xfrm>
        </p:spPr>
        <p:txBody>
          <a:bodyPr/>
          <a:lstStyle>
            <a:lvl1pPr algn="l">
              <a:defRPr lang="zh-CN" altLang="en-US" sz="3048"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defRPr>
            </a:lvl1pPr>
          </a:lstStyle>
          <a:p>
            <a:pPr lvl="0" algn="l" rtl="0" fontAlgn="base">
              <a:spcBef>
                <a:spcPct val="0"/>
              </a:spcBef>
              <a:spcAft>
                <a:spcPct val="0"/>
              </a:spcAft>
            </a:pPr>
            <a:r>
              <a:rPr lang="zh-CN" altLang="en-US"/>
              <a:t>单击此处编辑母版标题样式</a:t>
            </a:r>
            <a:endParaRPr lang="zh-CN" altLang="en-US" dirty="0"/>
          </a:p>
        </p:txBody>
      </p:sp>
    </p:spTree>
    <p:extLst>
      <p:ext uri="{BB962C8B-B14F-4D97-AF65-F5344CB8AC3E}">
        <p14:creationId xmlns:p14="http://schemas.microsoft.com/office/powerpoint/2010/main" val="317737027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1" y="264638"/>
            <a:ext cx="10972800" cy="50006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zh-CN" altLang="en-US" dirty="0"/>
              <a:t>单击此处编辑母版标题样式</a:t>
            </a:r>
          </a:p>
        </p:txBody>
      </p:sp>
      <p:sp>
        <p:nvSpPr>
          <p:cNvPr id="1027" name="Rectangle 3"/>
          <p:cNvSpPr>
            <a:spLocks noGrp="1" noChangeArrowheads="1"/>
          </p:cNvSpPr>
          <p:nvPr>
            <p:ph type="body" idx="1"/>
          </p:nvPr>
        </p:nvSpPr>
        <p:spPr bwMode="auto">
          <a:xfrm>
            <a:off x="609601" y="1028204"/>
            <a:ext cx="10972800" cy="509796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26" lvl="0" indent="-342926" algn="l" rtl="0" fontAlgn="base">
              <a:lnSpc>
                <a:spcPct val="120000"/>
              </a:lnSpc>
              <a:spcBef>
                <a:spcPts val="0"/>
              </a:spcBef>
              <a:spcAft>
                <a:spcPts val="600"/>
              </a:spcAft>
              <a:buClr>
                <a:srgbClr val="FFC000"/>
              </a:buClr>
              <a:buSzPct val="80000"/>
              <a:buFont typeface="Wingdings" pitchFamily="2" charset="2"/>
              <a:buChar char="n"/>
            </a:pPr>
            <a:r>
              <a:rPr lang="zh-CN" altLang="en-US" dirty="0"/>
              <a:t>单击此处编辑母版文本样式</a:t>
            </a:r>
          </a:p>
          <a:p>
            <a:pPr marL="743008" lvl="1" indent="-285772" algn="l" rtl="0" fontAlgn="base">
              <a:lnSpc>
                <a:spcPct val="120000"/>
              </a:lnSpc>
              <a:spcBef>
                <a:spcPts val="600"/>
              </a:spcBef>
              <a:spcAft>
                <a:spcPct val="0"/>
              </a:spcAft>
              <a:buClr>
                <a:srgbClr val="00B0F0"/>
              </a:buClr>
              <a:buSzPct val="80000"/>
              <a:buFont typeface="Arial" panose="020B0604020202020204" pitchFamily="34" charset="0"/>
              <a:buChar char="•"/>
            </a:pPr>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3" name="灯片编号占位符 5"/>
          <p:cNvSpPr txBox="1">
            <a:spLocks/>
          </p:cNvSpPr>
          <p:nvPr/>
        </p:nvSpPr>
        <p:spPr>
          <a:xfrm>
            <a:off x="11525246" y="6597352"/>
            <a:ext cx="666754" cy="260648"/>
          </a:xfrm>
          <a:prstGeom prst="rect">
            <a:avLst/>
          </a:prstGeom>
          <a:solidFill>
            <a:schemeClr val="bg1"/>
          </a:solidFill>
        </p:spPr>
        <p:txBody>
          <a:bodyPr anchor="ctr" anchorCtr="1"/>
          <a:lstStyle>
            <a:lvl1pPr>
              <a:defRPr/>
            </a:lvl1pPr>
          </a:lstStyle>
          <a:p>
            <a:pPr marL="0" marR="0" lvl="0" indent="0" algn="l" defTabSz="914472" rtl="0" eaLnBrk="1" fontAlgn="auto" latinLnBrk="0" hangingPunct="1">
              <a:lnSpc>
                <a:spcPct val="100000"/>
              </a:lnSpc>
              <a:spcBef>
                <a:spcPts val="0"/>
              </a:spcBef>
              <a:spcAft>
                <a:spcPts val="0"/>
              </a:spcAft>
              <a:buClrTx/>
              <a:buSzTx/>
              <a:buFontTx/>
              <a:buNone/>
              <a:tabLst/>
              <a:defRPr/>
            </a:pPr>
            <a:fld id="{9B0C5876-8388-41A3-8BE4-31463CEC1D15}" type="slidenum">
              <a:rPr kumimoji="0" lang="en-US" altLang="zh-CN" sz="1400" b="0" i="0" u="none" strike="noStrike" kern="1200" cap="none" spc="0" normalizeH="0" baseline="0" noProof="0" smtClean="0">
                <a:ln>
                  <a:noFill/>
                </a:ln>
                <a:solidFill>
                  <a:schemeClr val="tx1"/>
                </a:solidFill>
                <a:effectLst/>
                <a:uLnTx/>
                <a:uFillTx/>
                <a:latin typeface="Calibri"/>
                <a:ea typeface="+mn-ea"/>
                <a:cs typeface="Calibri"/>
              </a:rPr>
              <a:pPr marL="0" marR="0" lvl="0" indent="0" algn="l" defTabSz="914472" rtl="0" eaLnBrk="1" fontAlgn="auto" latinLnBrk="0" hangingPunct="1">
                <a:lnSpc>
                  <a:spcPct val="100000"/>
                </a:lnSpc>
                <a:spcBef>
                  <a:spcPts val="0"/>
                </a:spcBef>
                <a:spcAft>
                  <a:spcPts val="0"/>
                </a:spcAft>
                <a:buClrTx/>
                <a:buSzTx/>
                <a:buFontTx/>
                <a:buNone/>
                <a:tabLst/>
                <a:defRPr/>
              </a:pPr>
              <a:t>‹#›</a:t>
            </a:fld>
            <a:r>
              <a:rPr kumimoji="0" lang="en-US" altLang="zh-CN" sz="1400" b="0" i="0" u="none" strike="noStrike" kern="1200" cap="none" spc="0" normalizeH="0" baseline="0" noProof="0" dirty="0">
                <a:ln>
                  <a:noFill/>
                </a:ln>
                <a:solidFill>
                  <a:schemeClr val="tx1"/>
                </a:solidFill>
                <a:effectLst/>
                <a:uLnTx/>
                <a:uFillTx/>
                <a:latin typeface="Calibri"/>
                <a:ea typeface="+mn-ea"/>
                <a:cs typeface="Calibri"/>
              </a:rPr>
              <a:t>   </a:t>
            </a:r>
          </a:p>
        </p:txBody>
      </p:sp>
    </p:spTree>
    <p:extLst>
      <p:ext uri="{BB962C8B-B14F-4D97-AF65-F5344CB8AC3E}">
        <p14:creationId xmlns:p14="http://schemas.microsoft.com/office/powerpoint/2010/main" val="1322281236"/>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700" r:id="rId15"/>
  </p:sldLayoutIdLst>
  <mc:AlternateContent xmlns:mc="http://schemas.openxmlformats.org/markup-compatibility/2006" xmlns:p14="http://schemas.microsoft.com/office/powerpoint/2010/main">
    <mc:Choice Requires="p14">
      <p:transition p14:dur="0" advClick="0"/>
    </mc:Choice>
    <mc:Fallback xmlns="">
      <p:transition advClick="0"/>
    </mc:Fallback>
  </mc:AlternateContent>
  <p:txStyles>
    <p:titleStyle>
      <a:lvl1pPr algn="l" rtl="0" eaLnBrk="1" fontAlgn="base" hangingPunct="1">
        <a:spcBef>
          <a:spcPct val="0"/>
        </a:spcBef>
        <a:spcAft>
          <a:spcPct val="0"/>
        </a:spcAft>
        <a:defRPr lang="zh-CN" altLang="en-US" sz="3048" b="1"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defRPr>
      </a:lvl1pPr>
      <a:lvl2pPr algn="ctr" rtl="0" eaLnBrk="1" fontAlgn="base" hangingPunct="1">
        <a:spcBef>
          <a:spcPct val="0"/>
        </a:spcBef>
        <a:spcAft>
          <a:spcPct val="0"/>
        </a:spcAft>
        <a:defRPr sz="3600" b="1">
          <a:solidFill>
            <a:srgbClr val="FF3300"/>
          </a:solidFill>
          <a:latin typeface="Arial" pitchFamily="34" charset="0"/>
          <a:ea typeface="华文新魏" pitchFamily="2" charset="-122"/>
        </a:defRPr>
      </a:lvl2pPr>
      <a:lvl3pPr algn="ctr" rtl="0" eaLnBrk="1" fontAlgn="base" hangingPunct="1">
        <a:spcBef>
          <a:spcPct val="0"/>
        </a:spcBef>
        <a:spcAft>
          <a:spcPct val="0"/>
        </a:spcAft>
        <a:defRPr sz="3600" b="1">
          <a:solidFill>
            <a:srgbClr val="FF3300"/>
          </a:solidFill>
          <a:latin typeface="Arial" pitchFamily="34" charset="0"/>
          <a:ea typeface="华文新魏" pitchFamily="2" charset="-122"/>
        </a:defRPr>
      </a:lvl3pPr>
      <a:lvl4pPr algn="ctr" rtl="0" eaLnBrk="1" fontAlgn="base" hangingPunct="1">
        <a:spcBef>
          <a:spcPct val="0"/>
        </a:spcBef>
        <a:spcAft>
          <a:spcPct val="0"/>
        </a:spcAft>
        <a:defRPr sz="3600" b="1">
          <a:solidFill>
            <a:srgbClr val="FF3300"/>
          </a:solidFill>
          <a:latin typeface="Arial" pitchFamily="34" charset="0"/>
          <a:ea typeface="华文新魏" pitchFamily="2" charset="-122"/>
        </a:defRPr>
      </a:lvl4pPr>
      <a:lvl5pPr algn="ctr" rtl="0" eaLnBrk="1" fontAlgn="base" hangingPunct="1">
        <a:spcBef>
          <a:spcPct val="0"/>
        </a:spcBef>
        <a:spcAft>
          <a:spcPct val="0"/>
        </a:spcAft>
        <a:defRPr sz="3600" b="1">
          <a:solidFill>
            <a:srgbClr val="FF3300"/>
          </a:solidFill>
          <a:latin typeface="Arial" pitchFamily="34" charset="0"/>
          <a:ea typeface="华文新魏" pitchFamily="2" charset="-122"/>
        </a:defRPr>
      </a:lvl5pPr>
      <a:lvl6pPr marL="457236" algn="ctr" rtl="0" eaLnBrk="1" fontAlgn="base" hangingPunct="1">
        <a:spcBef>
          <a:spcPct val="0"/>
        </a:spcBef>
        <a:spcAft>
          <a:spcPct val="0"/>
        </a:spcAft>
        <a:defRPr sz="3600" b="1">
          <a:solidFill>
            <a:srgbClr val="FF3300"/>
          </a:solidFill>
          <a:latin typeface="Arial" pitchFamily="34" charset="0"/>
          <a:ea typeface="华文新魏" pitchFamily="2" charset="-122"/>
        </a:defRPr>
      </a:lvl6pPr>
      <a:lvl7pPr marL="914472" algn="ctr" rtl="0" eaLnBrk="1" fontAlgn="base" hangingPunct="1">
        <a:spcBef>
          <a:spcPct val="0"/>
        </a:spcBef>
        <a:spcAft>
          <a:spcPct val="0"/>
        </a:spcAft>
        <a:defRPr sz="3600" b="1">
          <a:solidFill>
            <a:srgbClr val="FF3300"/>
          </a:solidFill>
          <a:latin typeface="Arial" pitchFamily="34" charset="0"/>
          <a:ea typeface="华文新魏" pitchFamily="2" charset="-122"/>
        </a:defRPr>
      </a:lvl7pPr>
      <a:lvl8pPr marL="1371708" algn="ctr" rtl="0" eaLnBrk="1" fontAlgn="base" hangingPunct="1">
        <a:spcBef>
          <a:spcPct val="0"/>
        </a:spcBef>
        <a:spcAft>
          <a:spcPct val="0"/>
        </a:spcAft>
        <a:defRPr sz="3600" b="1">
          <a:solidFill>
            <a:srgbClr val="FF3300"/>
          </a:solidFill>
          <a:latin typeface="Arial" pitchFamily="34" charset="0"/>
          <a:ea typeface="华文新魏" pitchFamily="2" charset="-122"/>
        </a:defRPr>
      </a:lvl8pPr>
      <a:lvl9pPr marL="1828944" algn="ctr" rtl="0" eaLnBrk="1" fontAlgn="base" hangingPunct="1">
        <a:spcBef>
          <a:spcPct val="0"/>
        </a:spcBef>
        <a:spcAft>
          <a:spcPct val="0"/>
        </a:spcAft>
        <a:defRPr sz="3600" b="1">
          <a:solidFill>
            <a:srgbClr val="FF3300"/>
          </a:solidFill>
          <a:latin typeface="Arial" pitchFamily="34" charset="0"/>
          <a:ea typeface="华文新魏" pitchFamily="2" charset="-122"/>
        </a:defRPr>
      </a:lvl9pPr>
    </p:titleStyle>
    <p:bodyStyle>
      <a:lvl1pPr marL="342926" indent="-342926" algn="l" rtl="0" eaLnBrk="1" fontAlgn="base" hangingPunct="1">
        <a:lnSpc>
          <a:spcPct val="100000"/>
        </a:lnSpc>
        <a:spcBef>
          <a:spcPct val="10000"/>
        </a:spcBef>
        <a:spcAft>
          <a:spcPct val="30000"/>
        </a:spcAft>
        <a:buClr>
          <a:srgbClr val="FFC000"/>
        </a:buClr>
        <a:buSzPct val="80000"/>
        <a:buFont typeface="Wingdings" pitchFamily="2" charset="2"/>
        <a:buChar char="n"/>
        <a:defRPr lang="zh-CN" altLang="en-US" sz="2286" b="0" dirty="0">
          <a:solidFill>
            <a:schemeClr val="tx1"/>
          </a:solidFill>
          <a:latin typeface="Kaiti SC Regular"/>
          <a:ea typeface="微软雅黑" pitchFamily="34" charset="-122"/>
          <a:cs typeface="Kaiti SC Regular"/>
        </a:defRPr>
      </a:lvl1pPr>
      <a:lvl2pPr marL="800164" indent="-342926" algn="l" rtl="0" eaLnBrk="1" fontAlgn="base" hangingPunct="1">
        <a:lnSpc>
          <a:spcPct val="100000"/>
        </a:lnSpc>
        <a:spcBef>
          <a:spcPts val="600"/>
        </a:spcBef>
        <a:spcAft>
          <a:spcPct val="0"/>
        </a:spcAft>
        <a:buClr>
          <a:srgbClr val="00B050"/>
        </a:buClr>
        <a:buSzPct val="80000"/>
        <a:buFont typeface="Wingdings" panose="05000000000000000000" pitchFamily="2" charset="2"/>
        <a:buChar char="n"/>
        <a:defRPr lang="zh-CN" altLang="en-US" sz="2000" b="0" dirty="0">
          <a:solidFill>
            <a:schemeClr val="tx1"/>
          </a:solidFill>
          <a:latin typeface="Kaiti SC Regular"/>
          <a:ea typeface="微软雅黑" pitchFamily="34" charset="-122"/>
          <a:cs typeface="Kaiti SC Regular"/>
        </a:defRPr>
      </a:lvl2pPr>
      <a:lvl3pPr marL="1143090" indent="-228618" algn="l" rtl="0" eaLnBrk="1" fontAlgn="base" hangingPunct="1">
        <a:spcBef>
          <a:spcPct val="20000"/>
        </a:spcBef>
        <a:spcAft>
          <a:spcPct val="0"/>
        </a:spcAft>
        <a:buChar char="•"/>
        <a:defRPr sz="1800">
          <a:solidFill>
            <a:schemeClr val="tx1"/>
          </a:solidFill>
          <a:latin typeface="Kaiti SC Regular"/>
          <a:ea typeface="宋体" pitchFamily="2" charset="-122"/>
          <a:cs typeface="Kaiti SC Regular"/>
        </a:defRPr>
      </a:lvl3pPr>
      <a:lvl4pPr marL="1600326" indent="-228618" algn="l" rtl="0" eaLnBrk="1" fontAlgn="base" hangingPunct="1">
        <a:spcBef>
          <a:spcPct val="20000"/>
        </a:spcBef>
        <a:spcAft>
          <a:spcPct val="0"/>
        </a:spcAft>
        <a:buChar char="–"/>
        <a:defRPr sz="1600">
          <a:solidFill>
            <a:schemeClr val="tx1"/>
          </a:solidFill>
          <a:latin typeface="Kaiti SC Regular"/>
          <a:ea typeface="宋体" pitchFamily="2" charset="-122"/>
          <a:cs typeface="Kaiti SC Regular"/>
        </a:defRPr>
      </a:lvl4pPr>
      <a:lvl5pPr marL="2057564" indent="-228618" algn="l" rtl="0" eaLnBrk="1" fontAlgn="base" hangingPunct="1">
        <a:spcBef>
          <a:spcPct val="20000"/>
        </a:spcBef>
        <a:spcAft>
          <a:spcPct val="0"/>
        </a:spcAft>
        <a:buChar char="»"/>
        <a:defRPr sz="1600">
          <a:solidFill>
            <a:schemeClr val="tx1"/>
          </a:solidFill>
          <a:latin typeface="Kaiti SC Regular"/>
          <a:ea typeface="宋体" pitchFamily="2" charset="-122"/>
          <a:cs typeface="Kaiti SC Regular"/>
        </a:defRPr>
      </a:lvl5pPr>
      <a:lvl6pPr marL="2514798" indent="-228618" algn="l" rtl="0" eaLnBrk="1" fontAlgn="base" hangingPunct="1">
        <a:spcBef>
          <a:spcPct val="20000"/>
        </a:spcBef>
        <a:spcAft>
          <a:spcPct val="0"/>
        </a:spcAft>
        <a:buChar char="»"/>
        <a:defRPr sz="2000">
          <a:solidFill>
            <a:schemeClr val="tx1"/>
          </a:solidFill>
          <a:latin typeface="+mn-lt"/>
          <a:ea typeface="宋体" pitchFamily="2" charset="-122"/>
        </a:defRPr>
      </a:lvl6pPr>
      <a:lvl7pPr marL="2972036" indent="-228618" algn="l" rtl="0" eaLnBrk="1" fontAlgn="base" hangingPunct="1">
        <a:spcBef>
          <a:spcPct val="20000"/>
        </a:spcBef>
        <a:spcAft>
          <a:spcPct val="0"/>
        </a:spcAft>
        <a:buChar char="»"/>
        <a:defRPr sz="2000">
          <a:solidFill>
            <a:schemeClr val="tx1"/>
          </a:solidFill>
          <a:latin typeface="+mn-lt"/>
          <a:ea typeface="宋体" pitchFamily="2" charset="-122"/>
        </a:defRPr>
      </a:lvl7pPr>
      <a:lvl8pPr marL="3429270" indent="-228618" algn="l" rtl="0" eaLnBrk="1" fontAlgn="base" hangingPunct="1">
        <a:spcBef>
          <a:spcPct val="20000"/>
        </a:spcBef>
        <a:spcAft>
          <a:spcPct val="0"/>
        </a:spcAft>
        <a:buChar char="»"/>
        <a:defRPr sz="2000">
          <a:solidFill>
            <a:schemeClr val="tx1"/>
          </a:solidFill>
          <a:latin typeface="+mn-lt"/>
          <a:ea typeface="宋体" pitchFamily="2" charset="-122"/>
        </a:defRPr>
      </a:lvl8pPr>
      <a:lvl9pPr marL="3886507" indent="-228618" algn="l" rtl="0" eaLnBrk="1" fontAlgn="base" hangingPunct="1">
        <a:spcBef>
          <a:spcPct val="20000"/>
        </a:spcBef>
        <a:spcAft>
          <a:spcPct val="0"/>
        </a:spcAft>
        <a:buChar char="»"/>
        <a:defRPr sz="2000">
          <a:solidFill>
            <a:schemeClr val="tx1"/>
          </a:solidFill>
          <a:latin typeface="+mn-lt"/>
          <a:ea typeface="宋体" pitchFamily="2" charset="-122"/>
        </a:defRPr>
      </a:lvl9pPr>
    </p:bodyStyle>
    <p:otherStyle>
      <a:defPPr>
        <a:defRPr lang="zh-CN"/>
      </a:defPPr>
      <a:lvl1pPr marL="0" algn="l" defTabSz="914472" rtl="0" eaLnBrk="1" latinLnBrk="0" hangingPunct="1">
        <a:defRPr sz="1800" kern="1200">
          <a:solidFill>
            <a:schemeClr val="tx1"/>
          </a:solidFill>
          <a:latin typeface="+mn-lt"/>
          <a:ea typeface="+mn-ea"/>
          <a:cs typeface="+mn-cs"/>
        </a:defRPr>
      </a:lvl1pPr>
      <a:lvl2pPr marL="457236" algn="l" defTabSz="914472" rtl="0" eaLnBrk="1" latinLnBrk="0" hangingPunct="1">
        <a:defRPr sz="1800" kern="1200">
          <a:solidFill>
            <a:schemeClr val="tx1"/>
          </a:solidFill>
          <a:latin typeface="+mn-lt"/>
          <a:ea typeface="+mn-ea"/>
          <a:cs typeface="+mn-cs"/>
        </a:defRPr>
      </a:lvl2pPr>
      <a:lvl3pPr marL="914472" algn="l" defTabSz="914472" rtl="0" eaLnBrk="1" latinLnBrk="0" hangingPunct="1">
        <a:defRPr sz="1800" kern="1200">
          <a:solidFill>
            <a:schemeClr val="tx1"/>
          </a:solidFill>
          <a:latin typeface="+mn-lt"/>
          <a:ea typeface="+mn-ea"/>
          <a:cs typeface="+mn-cs"/>
        </a:defRPr>
      </a:lvl3pPr>
      <a:lvl4pPr marL="1371708" algn="l" defTabSz="914472" rtl="0" eaLnBrk="1" latinLnBrk="0" hangingPunct="1">
        <a:defRPr sz="1800" kern="1200">
          <a:solidFill>
            <a:schemeClr val="tx1"/>
          </a:solidFill>
          <a:latin typeface="+mn-lt"/>
          <a:ea typeface="+mn-ea"/>
          <a:cs typeface="+mn-cs"/>
        </a:defRPr>
      </a:lvl4pPr>
      <a:lvl5pPr marL="1828944" algn="l" defTabSz="914472" rtl="0" eaLnBrk="1" latinLnBrk="0" hangingPunct="1">
        <a:defRPr sz="1800" kern="1200">
          <a:solidFill>
            <a:schemeClr val="tx1"/>
          </a:solidFill>
          <a:latin typeface="+mn-lt"/>
          <a:ea typeface="+mn-ea"/>
          <a:cs typeface="+mn-cs"/>
        </a:defRPr>
      </a:lvl5pPr>
      <a:lvl6pPr marL="2286180" algn="l" defTabSz="914472" rtl="0" eaLnBrk="1" latinLnBrk="0" hangingPunct="1">
        <a:defRPr sz="1800" kern="1200">
          <a:solidFill>
            <a:schemeClr val="tx1"/>
          </a:solidFill>
          <a:latin typeface="+mn-lt"/>
          <a:ea typeface="+mn-ea"/>
          <a:cs typeface="+mn-cs"/>
        </a:defRPr>
      </a:lvl6pPr>
      <a:lvl7pPr marL="2743417" algn="l" defTabSz="914472" rtl="0" eaLnBrk="1" latinLnBrk="0" hangingPunct="1">
        <a:defRPr sz="1800" kern="1200">
          <a:solidFill>
            <a:schemeClr val="tx1"/>
          </a:solidFill>
          <a:latin typeface="+mn-lt"/>
          <a:ea typeface="+mn-ea"/>
          <a:cs typeface="+mn-cs"/>
        </a:defRPr>
      </a:lvl7pPr>
      <a:lvl8pPr marL="3200652" algn="l" defTabSz="914472" rtl="0" eaLnBrk="1" latinLnBrk="0" hangingPunct="1">
        <a:defRPr sz="1800" kern="1200">
          <a:solidFill>
            <a:schemeClr val="tx1"/>
          </a:solidFill>
          <a:latin typeface="+mn-lt"/>
          <a:ea typeface="+mn-ea"/>
          <a:cs typeface="+mn-cs"/>
        </a:defRPr>
      </a:lvl8pPr>
      <a:lvl9pPr marL="3657889" algn="l" defTabSz="91447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12188952" cy="6858000"/>
          </a:xfrm>
          <a:prstGeom prst="rect">
            <a:avLst/>
          </a:prstGeom>
          <a:blipFill rotWithShape="1">
            <a:blip r:embed="rId3">
              <a:alphaModFix/>
              <a:alphaModFix/>
            </a:blip>
            <a:stretch>
              <a:fillRect/>
            </a:stretch>
          </a:blipFill>
          <a:ln>
            <a:headEnd type="none"/>
            <a:tailEnd type="none"/>
          </a:ln>
        </p:spPr>
      </p:sp>
      <p:sp>
        <p:nvSpPr>
          <p:cNvPr id="3" name="AutoShape 3"/>
          <p:cNvSpPr/>
          <p:nvPr/>
        </p:nvSpPr>
        <p:spPr>
          <a:xfrm>
            <a:off x="0" y="0"/>
            <a:ext cx="12188952" cy="6858000"/>
          </a:xfrm>
          <a:prstGeom prst="rect">
            <a:avLst/>
          </a:prstGeom>
          <a:solidFill>
            <a:srgbClr val="0A0A0B">
              <a:alpha val="54901"/>
            </a:srgbClr>
          </a:solidFill>
          <a:ln>
            <a:headEnd type="none"/>
            <a:tailEnd type="none"/>
          </a:ln>
        </p:spPr>
      </p:sp>
      <p:sp>
        <p:nvSpPr>
          <p:cNvPr id="7" name="矩形 6">
            <a:extLst>
              <a:ext uri="{FF2B5EF4-FFF2-40B4-BE49-F238E27FC236}">
                <a16:creationId xmlns:a16="http://schemas.microsoft.com/office/drawing/2014/main" id="{4DB1E228-F881-4651-BC2B-C9CB0658C875}"/>
              </a:ext>
            </a:extLst>
          </p:cNvPr>
          <p:cNvSpPr/>
          <p:nvPr/>
        </p:nvSpPr>
        <p:spPr>
          <a:xfrm>
            <a:off x="676275" y="2620744"/>
            <a:ext cx="11115675" cy="1200329"/>
          </a:xfrm>
          <a:prstGeom prst="rect">
            <a:avLst/>
          </a:prstGeom>
        </p:spPr>
        <p:txBody>
          <a:bodyPr wrap="square">
            <a:spAutoFit/>
          </a:bodyPr>
          <a:lstStyle/>
          <a:p>
            <a:pPr algn="ctr">
              <a:defRPr/>
            </a:pPr>
            <a:r>
              <a:rPr lang="en-US" altLang="zh-CN" sz="3600" b="1" dirty="0">
                <a:ln/>
                <a:solidFill>
                  <a:srgbClr val="F1F3F5">
                    <a:alpha val="100000"/>
                  </a:srgbClr>
                </a:solidFill>
                <a:latin typeface="+mj-ea"/>
                <a:ea typeface="+mj-ea"/>
                <a:cs typeface="Source Han Sans"/>
              </a:rPr>
              <a:t>CSNS</a:t>
            </a:r>
            <a:r>
              <a:rPr lang="zh-CN" altLang="en-US" sz="3600" b="1" dirty="0">
                <a:ln/>
                <a:solidFill>
                  <a:srgbClr val="F1F3F5">
                    <a:alpha val="100000"/>
                  </a:srgbClr>
                </a:solidFill>
                <a:latin typeface="+mj-ea"/>
                <a:ea typeface="+mj-ea"/>
                <a:cs typeface="Source Han Sans"/>
              </a:rPr>
              <a:t>实验数据存储与</a:t>
            </a:r>
            <a:endParaRPr lang="en-US" altLang="zh-CN" sz="3600" b="1" dirty="0">
              <a:ln/>
              <a:solidFill>
                <a:srgbClr val="F1F3F5">
                  <a:alpha val="100000"/>
                </a:srgbClr>
              </a:solidFill>
              <a:latin typeface="+mj-ea"/>
              <a:ea typeface="+mj-ea"/>
              <a:cs typeface="Source Han Sans"/>
            </a:endParaRPr>
          </a:p>
          <a:p>
            <a:pPr algn="ctr">
              <a:defRPr/>
            </a:pPr>
            <a:r>
              <a:rPr lang="zh-CN" altLang="en-US" sz="3600" b="1" dirty="0">
                <a:ln/>
                <a:solidFill>
                  <a:srgbClr val="F1F3F5">
                    <a:alpha val="100000"/>
                  </a:srgbClr>
                </a:solidFill>
                <a:latin typeface="+mj-ea"/>
                <a:ea typeface="+mj-ea"/>
                <a:cs typeface="Source Han Sans"/>
              </a:rPr>
              <a:t>数据管理系统的现状及规划</a:t>
            </a:r>
            <a:endParaRPr lang="zh-CN" altLang="en-US" sz="3600" dirty="0">
              <a:latin typeface="+mj-ea"/>
              <a:ea typeface="+mj-ea"/>
            </a:endParaRPr>
          </a:p>
        </p:txBody>
      </p:sp>
      <p:sp>
        <p:nvSpPr>
          <p:cNvPr id="8" name="TextBox 6">
            <a:extLst>
              <a:ext uri="{FF2B5EF4-FFF2-40B4-BE49-F238E27FC236}">
                <a16:creationId xmlns:a16="http://schemas.microsoft.com/office/drawing/2014/main" id="{9CAEB69C-4D5E-495B-908C-03B9AC34857E}"/>
              </a:ext>
            </a:extLst>
          </p:cNvPr>
          <p:cNvSpPr txBox="1"/>
          <p:nvPr/>
        </p:nvSpPr>
        <p:spPr>
          <a:xfrm>
            <a:off x="335421" y="416302"/>
            <a:ext cx="4519281" cy="335161"/>
          </a:xfrm>
          <a:prstGeom prst="rect">
            <a:avLst/>
          </a:prstGeom>
          <a:ln>
            <a:headEnd type="none"/>
            <a:tailEnd type="none"/>
          </a:ln>
        </p:spPr>
        <p:txBody>
          <a:bodyPr vert="horz" wrap="square" lIns="0" tIns="0" rIns="0" bIns="0" rtlCol="0" anchor="t" anchorCtr="1"/>
          <a:lstStyle/>
          <a:p>
            <a:pPr marL="285750" indent="-285750" algn="ctr">
              <a:buFont typeface="Arial" panose="020B0604020202020204" pitchFamily="34" charset="0"/>
              <a:buChar char="•"/>
              <a:defRPr/>
            </a:pPr>
            <a:r>
              <a:rPr lang="zh-CN" altLang="en-US" sz="1600" dirty="0">
                <a:ln/>
                <a:solidFill>
                  <a:srgbClr val="F1F3F5">
                    <a:alpha val="85098"/>
                  </a:srgbClr>
                </a:solidFill>
                <a:latin typeface="+mj-ea"/>
                <a:ea typeface="+mj-ea"/>
                <a:cs typeface="Source Han Serif CN"/>
              </a:rPr>
              <a:t>第六届先进光源中子源科学数据与软件研讨会</a:t>
            </a:r>
            <a:endParaRPr lang="en-US" sz="1100" dirty="0">
              <a:latin typeface="+mj-ea"/>
              <a:ea typeface="+mj-ea"/>
            </a:endParaRPr>
          </a:p>
        </p:txBody>
      </p:sp>
      <p:sp>
        <p:nvSpPr>
          <p:cNvPr id="11" name="TextBox 6">
            <a:extLst>
              <a:ext uri="{FF2B5EF4-FFF2-40B4-BE49-F238E27FC236}">
                <a16:creationId xmlns:a16="http://schemas.microsoft.com/office/drawing/2014/main" id="{72EBD65F-EED7-42DA-AFE2-C9225DF0B3F0}"/>
              </a:ext>
            </a:extLst>
          </p:cNvPr>
          <p:cNvSpPr txBox="1"/>
          <p:nvPr/>
        </p:nvSpPr>
        <p:spPr>
          <a:xfrm>
            <a:off x="5227009" y="4997573"/>
            <a:ext cx="2014206" cy="335161"/>
          </a:xfrm>
          <a:prstGeom prst="rect">
            <a:avLst/>
          </a:prstGeom>
          <a:ln>
            <a:headEnd type="none"/>
            <a:tailEnd type="none"/>
          </a:ln>
        </p:spPr>
        <p:txBody>
          <a:bodyPr vert="horz" wrap="square" lIns="0" tIns="0" rIns="0" bIns="0" rtlCol="0" anchor="t" anchorCtr="1"/>
          <a:lstStyle/>
          <a:p>
            <a:pPr algn="ctr">
              <a:defRPr/>
            </a:pPr>
            <a:r>
              <a:rPr lang="zh-CN" altLang="en-US" sz="1600" dirty="0">
                <a:ln/>
                <a:solidFill>
                  <a:srgbClr val="F1F3F5">
                    <a:alpha val="85098"/>
                  </a:srgbClr>
                </a:solidFill>
                <a:latin typeface="微软雅黑" panose="020B0503020204020204" pitchFamily="34" charset="-122"/>
                <a:ea typeface="微软雅黑" panose="020B0503020204020204" pitchFamily="34" charset="-122"/>
                <a:cs typeface="Source Han Serif CN"/>
              </a:rPr>
              <a:t>报告人：陈娟</a:t>
            </a:r>
            <a:endParaRPr lang="en-US" sz="1100" dirty="0">
              <a:latin typeface="微软雅黑" panose="020B0503020204020204" pitchFamily="34" charset="-122"/>
              <a:ea typeface="微软雅黑" panose="020B0503020204020204" pitchFamily="34" charset="-122"/>
            </a:endParaRPr>
          </a:p>
        </p:txBody>
      </p:sp>
      <p:sp>
        <p:nvSpPr>
          <p:cNvPr id="12" name="TextBox 6">
            <a:extLst>
              <a:ext uri="{FF2B5EF4-FFF2-40B4-BE49-F238E27FC236}">
                <a16:creationId xmlns:a16="http://schemas.microsoft.com/office/drawing/2014/main" id="{B0750605-923C-46B8-AAB2-49C2EFB0561A}"/>
              </a:ext>
            </a:extLst>
          </p:cNvPr>
          <p:cNvSpPr txBox="1"/>
          <p:nvPr/>
        </p:nvSpPr>
        <p:spPr>
          <a:xfrm>
            <a:off x="4605337" y="5431653"/>
            <a:ext cx="3257549" cy="335161"/>
          </a:xfrm>
          <a:prstGeom prst="rect">
            <a:avLst/>
          </a:prstGeom>
          <a:ln>
            <a:headEnd type="none"/>
            <a:tailEnd type="none"/>
          </a:ln>
        </p:spPr>
        <p:txBody>
          <a:bodyPr vert="horz" wrap="square" lIns="0" tIns="0" rIns="0" bIns="0" rtlCol="0" anchor="t" anchorCtr="1"/>
          <a:lstStyle/>
          <a:p>
            <a:pPr algn="ctr">
              <a:defRPr/>
            </a:pPr>
            <a:r>
              <a:rPr lang="zh-CN" altLang="en-US" sz="1600" dirty="0">
                <a:ln/>
                <a:solidFill>
                  <a:srgbClr val="F1F3F5">
                    <a:alpha val="85098"/>
                  </a:srgbClr>
                </a:solidFill>
                <a:latin typeface="微软雅黑" panose="020B0503020204020204" pitchFamily="34" charset="-122"/>
                <a:ea typeface="微软雅黑" panose="020B0503020204020204" pitchFamily="34" charset="-122"/>
                <a:cs typeface="Source Han Serif CN"/>
              </a:rPr>
              <a:t>中国科学院高能物理研究所</a:t>
            </a:r>
            <a:endParaRPr lang="en-US" altLang="zh-CN" sz="1600" dirty="0">
              <a:ln/>
              <a:solidFill>
                <a:srgbClr val="F1F3F5">
                  <a:alpha val="85098"/>
                </a:srgbClr>
              </a:solidFill>
              <a:latin typeface="微软雅黑" panose="020B0503020204020204" pitchFamily="34" charset="-122"/>
              <a:ea typeface="微软雅黑" panose="020B0503020204020204" pitchFamily="34" charset="-122"/>
              <a:cs typeface="Source Han Serif CN"/>
            </a:endParaRPr>
          </a:p>
          <a:p>
            <a:pPr algn="ctr">
              <a:defRPr/>
            </a:pPr>
            <a:r>
              <a:rPr lang="zh-CN" altLang="en-US" sz="1600" dirty="0">
                <a:ln/>
                <a:solidFill>
                  <a:srgbClr val="F1F3F5">
                    <a:alpha val="85098"/>
                  </a:srgbClr>
                </a:solidFill>
                <a:latin typeface="微软雅黑" panose="020B0503020204020204" pitchFamily="34" charset="-122"/>
                <a:ea typeface="微软雅黑" panose="020B0503020204020204" pitchFamily="34" charset="-122"/>
              </a:rPr>
              <a:t>散裂中子源科学中心</a:t>
            </a:r>
            <a:endParaRPr lang="en-US" sz="1100" dirty="0">
              <a:latin typeface="微软雅黑" panose="020B0503020204020204" pitchFamily="34" charset="-122"/>
              <a:ea typeface="微软雅黑" panose="020B0503020204020204" pitchFamily="34" charset="-122"/>
            </a:endParaRPr>
          </a:p>
        </p:txBody>
      </p:sp>
      <p:sp>
        <p:nvSpPr>
          <p:cNvPr id="13" name="TextBox 6">
            <a:extLst>
              <a:ext uri="{FF2B5EF4-FFF2-40B4-BE49-F238E27FC236}">
                <a16:creationId xmlns:a16="http://schemas.microsoft.com/office/drawing/2014/main" id="{236F2E26-AA7D-40B5-B2B8-8F6C2CE89060}"/>
              </a:ext>
            </a:extLst>
          </p:cNvPr>
          <p:cNvSpPr txBox="1"/>
          <p:nvPr/>
        </p:nvSpPr>
        <p:spPr>
          <a:xfrm>
            <a:off x="4605336" y="6174073"/>
            <a:ext cx="3257549" cy="335161"/>
          </a:xfrm>
          <a:prstGeom prst="rect">
            <a:avLst/>
          </a:prstGeom>
          <a:ln>
            <a:headEnd type="none"/>
            <a:tailEnd type="none"/>
          </a:ln>
        </p:spPr>
        <p:txBody>
          <a:bodyPr vert="horz" wrap="square" lIns="0" tIns="0" rIns="0" bIns="0" rtlCol="0" anchor="t" anchorCtr="1"/>
          <a:lstStyle/>
          <a:p>
            <a:pPr algn="ctr">
              <a:defRPr/>
            </a:pPr>
            <a:r>
              <a:rPr lang="en-US" altLang="zh-CN" sz="1600" dirty="0">
                <a:ln/>
                <a:solidFill>
                  <a:srgbClr val="F1F3F5">
                    <a:alpha val="85098"/>
                  </a:srgbClr>
                </a:solidFill>
                <a:latin typeface="微软雅黑" panose="020B0503020204020204" pitchFamily="34" charset="-122"/>
                <a:ea typeface="微软雅黑" panose="020B0503020204020204" pitchFamily="34" charset="-122"/>
                <a:cs typeface="Source Han Serif CN"/>
              </a:rPr>
              <a:t>2026.06.23</a:t>
            </a:r>
            <a:endParaRPr lang="en-US" sz="1100"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背景">
            <a:extLst>
              <a:ext uri="{FF2B5EF4-FFF2-40B4-BE49-F238E27FC236}">
                <a16:creationId xmlns:a16="http://schemas.microsoft.com/office/drawing/2014/main" id="{1712286E-C5F0-4D6E-B8C3-FC84F5A2046C}"/>
              </a:ext>
            </a:extLst>
          </p:cNvPr>
          <p:cNvSpPr/>
          <p:nvPr/>
        </p:nvSpPr>
        <p:spPr>
          <a:xfrm>
            <a:off x="0" y="0"/>
            <a:ext cx="12192000" cy="6858000"/>
          </a:xfrm>
          <a:prstGeom prst="rect">
            <a:avLst/>
          </a:prstGeom>
          <a:solidFill>
            <a:srgbClr val="F0F4F8"/>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标题栏">
            <a:extLst>
              <a:ext uri="{FF2B5EF4-FFF2-40B4-BE49-F238E27FC236}">
                <a16:creationId xmlns:a16="http://schemas.microsoft.com/office/drawing/2014/main" id="{5935711E-8A6E-40F5-80EC-54F4F2EA97AE}"/>
              </a:ext>
            </a:extLst>
          </p:cNvPr>
          <p:cNvSpPr/>
          <p:nvPr/>
        </p:nvSpPr>
        <p:spPr>
          <a:xfrm>
            <a:off x="0" y="0"/>
            <a:ext cx="12192000" cy="863600"/>
          </a:xfrm>
          <a:prstGeom prst="rect">
            <a:avLst/>
          </a:prstGeom>
          <a:solidFill>
            <a:srgbClr val="1A365D"/>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标题文字">
            <a:extLst>
              <a:ext uri="{FF2B5EF4-FFF2-40B4-BE49-F238E27FC236}">
                <a16:creationId xmlns:a16="http://schemas.microsoft.com/office/drawing/2014/main" id="{ED1FB782-E70F-44FE-892B-C1220C7F0FD1}"/>
              </a:ext>
            </a:extLst>
          </p:cNvPr>
          <p:cNvSpPr txBox="1"/>
          <p:nvPr/>
        </p:nvSpPr>
        <p:spPr>
          <a:xfrm>
            <a:off x="0" y="127000"/>
            <a:ext cx="12192000" cy="492443"/>
          </a:xfrm>
          <a:prstGeom prst="rect">
            <a:avLst/>
          </a:prstGeom>
          <a:noFill/>
        </p:spPr>
        <p:txBody>
          <a:bodyPr vert="horz" rtlCol="0">
            <a:spAutoFit/>
          </a:bodyPr>
          <a:lstStyle/>
          <a:p>
            <a:pPr algn="ctr"/>
            <a:r>
              <a:rPr lang="zh-CN" altLang="en-US" sz="2600" b="1">
                <a:solidFill>
                  <a:srgbClr val="FFFFFF"/>
                </a:solidFill>
                <a:latin typeface="微软雅黑" panose="020B0503020204020204" pitchFamily="34" charset="-122"/>
              </a:rPr>
              <a:t>报告提纲</a:t>
            </a:r>
          </a:p>
        </p:txBody>
      </p:sp>
      <p:sp>
        <p:nvSpPr>
          <p:cNvPr id="12" name="卡片0">
            <a:extLst>
              <a:ext uri="{FF2B5EF4-FFF2-40B4-BE49-F238E27FC236}">
                <a16:creationId xmlns:a16="http://schemas.microsoft.com/office/drawing/2014/main" id="{1DEAFB10-901C-4AFF-ABE3-76443321354C}"/>
              </a:ext>
            </a:extLst>
          </p:cNvPr>
          <p:cNvSpPr/>
          <p:nvPr/>
        </p:nvSpPr>
        <p:spPr>
          <a:xfrm>
            <a:off x="2003064" y="2128520"/>
            <a:ext cx="8509000" cy="762000"/>
          </a:xfrm>
          <a:prstGeom prst="roundRect">
            <a:avLst/>
          </a:prstGeom>
          <a:solidFill>
            <a:srgbClr val="FFFFFF"/>
          </a:solidFill>
          <a:ln w="25400">
            <a:solidFill>
              <a:srgbClr val="2B6C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竖条0">
            <a:extLst>
              <a:ext uri="{FF2B5EF4-FFF2-40B4-BE49-F238E27FC236}">
                <a16:creationId xmlns:a16="http://schemas.microsoft.com/office/drawing/2014/main" id="{73A81ED1-5A46-460F-A4A0-3A25CC667C75}"/>
              </a:ext>
            </a:extLst>
          </p:cNvPr>
          <p:cNvSpPr/>
          <p:nvPr/>
        </p:nvSpPr>
        <p:spPr>
          <a:xfrm>
            <a:off x="2003064" y="2128520"/>
            <a:ext cx="101600" cy="762000"/>
          </a:xfrm>
          <a:prstGeom prst="rect">
            <a:avLst/>
          </a:prstGeom>
          <a:solidFill>
            <a:srgbClr val="2B6CB0"/>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编号圈0">
            <a:extLst>
              <a:ext uri="{FF2B5EF4-FFF2-40B4-BE49-F238E27FC236}">
                <a16:creationId xmlns:a16="http://schemas.microsoft.com/office/drawing/2014/main" id="{F0954FA5-6E21-4DFC-B8B8-15654870E765}"/>
              </a:ext>
            </a:extLst>
          </p:cNvPr>
          <p:cNvSpPr/>
          <p:nvPr/>
        </p:nvSpPr>
        <p:spPr>
          <a:xfrm>
            <a:off x="2206264" y="2331720"/>
            <a:ext cx="355600" cy="355600"/>
          </a:xfrm>
          <a:prstGeom prst="ellipse">
            <a:avLst/>
          </a:prstGeom>
          <a:solidFill>
            <a:srgbClr val="2B6CB0">
              <a:alpha val="15000"/>
            </a:srgb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编号0">
            <a:extLst>
              <a:ext uri="{FF2B5EF4-FFF2-40B4-BE49-F238E27FC236}">
                <a16:creationId xmlns:a16="http://schemas.microsoft.com/office/drawing/2014/main" id="{15EAF8EF-DAFA-4461-B7C5-179D18FF3B53}"/>
              </a:ext>
            </a:extLst>
          </p:cNvPr>
          <p:cNvSpPr txBox="1"/>
          <p:nvPr/>
        </p:nvSpPr>
        <p:spPr>
          <a:xfrm>
            <a:off x="2282464" y="2382520"/>
            <a:ext cx="254000" cy="338554"/>
          </a:xfrm>
          <a:prstGeom prst="rect">
            <a:avLst/>
          </a:prstGeom>
          <a:noFill/>
        </p:spPr>
        <p:txBody>
          <a:bodyPr vert="horz" rtlCol="0">
            <a:spAutoFit/>
          </a:bodyPr>
          <a:lstStyle/>
          <a:p>
            <a:pPr algn="ctr"/>
            <a:r>
              <a:rPr lang="en-US" altLang="zh-CN" sz="1600" b="1">
                <a:solidFill>
                  <a:srgbClr val="1A365D"/>
                </a:solidFill>
                <a:latin typeface="微软雅黑" panose="020B0503020204020204" pitchFamily="34" charset="-122"/>
              </a:rPr>
              <a:t>1</a:t>
            </a:r>
            <a:endParaRPr lang="zh-CN" altLang="en-US" sz="1600" b="1">
              <a:solidFill>
                <a:srgbClr val="1A365D"/>
              </a:solidFill>
              <a:latin typeface="微软雅黑" panose="020B0503020204020204" pitchFamily="34" charset="-122"/>
            </a:endParaRPr>
          </a:p>
        </p:txBody>
      </p:sp>
      <p:sp>
        <p:nvSpPr>
          <p:cNvPr id="16" name="主标题0">
            <a:extLst>
              <a:ext uri="{FF2B5EF4-FFF2-40B4-BE49-F238E27FC236}">
                <a16:creationId xmlns:a16="http://schemas.microsoft.com/office/drawing/2014/main" id="{8B2B758D-92A1-49AF-9B92-5FE6EF3FDDF4}"/>
              </a:ext>
            </a:extLst>
          </p:cNvPr>
          <p:cNvSpPr txBox="1"/>
          <p:nvPr/>
        </p:nvSpPr>
        <p:spPr>
          <a:xfrm>
            <a:off x="2765064" y="2230120"/>
            <a:ext cx="2794000" cy="381000"/>
          </a:xfrm>
          <a:prstGeom prst="rect">
            <a:avLst/>
          </a:prstGeom>
          <a:noFill/>
        </p:spPr>
        <p:txBody>
          <a:bodyPr vert="horz" rtlCol="0">
            <a:spAutoFit/>
          </a:bodyPr>
          <a:lstStyle/>
          <a:p>
            <a:r>
              <a:rPr lang="zh-CN" altLang="en-US" b="1">
                <a:solidFill>
                  <a:srgbClr val="1A365D"/>
                </a:solidFill>
                <a:latin typeface="微软雅黑" panose="020B0503020204020204" pitchFamily="34" charset="-122"/>
              </a:rPr>
              <a:t>研究背景</a:t>
            </a:r>
          </a:p>
        </p:txBody>
      </p:sp>
      <p:sp>
        <p:nvSpPr>
          <p:cNvPr id="17" name="副标题0">
            <a:extLst>
              <a:ext uri="{FF2B5EF4-FFF2-40B4-BE49-F238E27FC236}">
                <a16:creationId xmlns:a16="http://schemas.microsoft.com/office/drawing/2014/main" id="{C088E1DF-F0B3-404E-A603-AB7A6BC54371}"/>
              </a:ext>
            </a:extLst>
          </p:cNvPr>
          <p:cNvSpPr txBox="1"/>
          <p:nvPr/>
        </p:nvSpPr>
        <p:spPr>
          <a:xfrm>
            <a:off x="2765064" y="2533431"/>
            <a:ext cx="5080000" cy="307777"/>
          </a:xfrm>
          <a:prstGeom prst="rect">
            <a:avLst/>
          </a:prstGeom>
          <a:noFill/>
        </p:spPr>
        <p:txBody>
          <a:bodyPr vert="horz" rtlCol="0">
            <a:spAutoFit/>
          </a:bodyPr>
          <a:lstStyle/>
          <a:p>
            <a:r>
              <a:rPr lang="en-US" altLang="zh-CN" sz="1400" dirty="0">
                <a:solidFill>
                  <a:srgbClr val="4A5568"/>
                </a:solidFill>
                <a:latin typeface="微软雅黑" panose="020B0503020204020204" pitchFamily="34" charset="-122"/>
              </a:rPr>
              <a:t>CSNS</a:t>
            </a:r>
            <a:r>
              <a:rPr lang="zh-CN" altLang="en-US" sz="1400" dirty="0">
                <a:solidFill>
                  <a:srgbClr val="4A5568"/>
                </a:solidFill>
                <a:latin typeface="微软雅黑" panose="020B0503020204020204" pitchFamily="34" charset="-122"/>
              </a:rPr>
              <a:t>现状及数据挑战</a:t>
            </a:r>
          </a:p>
        </p:txBody>
      </p:sp>
      <p:sp>
        <p:nvSpPr>
          <p:cNvPr id="19" name="卡片1">
            <a:extLst>
              <a:ext uri="{FF2B5EF4-FFF2-40B4-BE49-F238E27FC236}">
                <a16:creationId xmlns:a16="http://schemas.microsoft.com/office/drawing/2014/main" id="{11C87612-F348-47DD-A756-02241102B154}"/>
              </a:ext>
            </a:extLst>
          </p:cNvPr>
          <p:cNvSpPr/>
          <p:nvPr/>
        </p:nvSpPr>
        <p:spPr>
          <a:xfrm>
            <a:off x="2003064" y="3093720"/>
            <a:ext cx="8509000" cy="762000"/>
          </a:xfrm>
          <a:prstGeom prst="roundRect">
            <a:avLst/>
          </a:prstGeom>
          <a:solidFill>
            <a:srgbClr val="FFFFFF"/>
          </a:solidFill>
          <a:ln w="25400">
            <a:solidFill>
              <a:srgbClr val="2B6C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竖条1">
            <a:extLst>
              <a:ext uri="{FF2B5EF4-FFF2-40B4-BE49-F238E27FC236}">
                <a16:creationId xmlns:a16="http://schemas.microsoft.com/office/drawing/2014/main" id="{C434AE57-6CEA-44D7-BFEB-884F281F3784}"/>
              </a:ext>
            </a:extLst>
          </p:cNvPr>
          <p:cNvSpPr/>
          <p:nvPr/>
        </p:nvSpPr>
        <p:spPr>
          <a:xfrm>
            <a:off x="2003064" y="3093720"/>
            <a:ext cx="101600" cy="762000"/>
          </a:xfrm>
          <a:prstGeom prst="rect">
            <a:avLst/>
          </a:prstGeom>
          <a:solidFill>
            <a:srgbClr val="2B6CB0"/>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编号圈1">
            <a:extLst>
              <a:ext uri="{FF2B5EF4-FFF2-40B4-BE49-F238E27FC236}">
                <a16:creationId xmlns:a16="http://schemas.microsoft.com/office/drawing/2014/main" id="{BC67BBF3-3A09-4258-8066-4DC1EFFA93AC}"/>
              </a:ext>
            </a:extLst>
          </p:cNvPr>
          <p:cNvSpPr/>
          <p:nvPr/>
        </p:nvSpPr>
        <p:spPr>
          <a:xfrm>
            <a:off x="2206264" y="3296920"/>
            <a:ext cx="355600" cy="355600"/>
          </a:xfrm>
          <a:prstGeom prst="ellipse">
            <a:avLst/>
          </a:prstGeom>
          <a:solidFill>
            <a:srgbClr val="2B6CB0">
              <a:alpha val="15000"/>
            </a:srgb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编号1">
            <a:extLst>
              <a:ext uri="{FF2B5EF4-FFF2-40B4-BE49-F238E27FC236}">
                <a16:creationId xmlns:a16="http://schemas.microsoft.com/office/drawing/2014/main" id="{FC24CCA9-9B11-4014-84A2-903EFCEEFBCD}"/>
              </a:ext>
            </a:extLst>
          </p:cNvPr>
          <p:cNvSpPr txBox="1"/>
          <p:nvPr/>
        </p:nvSpPr>
        <p:spPr>
          <a:xfrm>
            <a:off x="2282464" y="3347720"/>
            <a:ext cx="254000" cy="338554"/>
          </a:xfrm>
          <a:prstGeom prst="rect">
            <a:avLst/>
          </a:prstGeom>
          <a:noFill/>
        </p:spPr>
        <p:txBody>
          <a:bodyPr vert="horz" rtlCol="0">
            <a:spAutoFit/>
          </a:bodyPr>
          <a:lstStyle/>
          <a:p>
            <a:pPr algn="ctr"/>
            <a:r>
              <a:rPr lang="en-US" altLang="zh-CN" sz="1600" b="1">
                <a:solidFill>
                  <a:srgbClr val="1A365D"/>
                </a:solidFill>
                <a:latin typeface="微软雅黑" panose="020B0503020204020204" pitchFamily="34" charset="-122"/>
              </a:rPr>
              <a:t>2</a:t>
            </a:r>
            <a:endParaRPr lang="zh-CN" altLang="en-US" sz="1600" b="1">
              <a:solidFill>
                <a:srgbClr val="1A365D"/>
              </a:solidFill>
              <a:latin typeface="微软雅黑" panose="020B0503020204020204" pitchFamily="34" charset="-122"/>
            </a:endParaRPr>
          </a:p>
        </p:txBody>
      </p:sp>
      <p:sp>
        <p:nvSpPr>
          <p:cNvPr id="23" name="主标题1">
            <a:extLst>
              <a:ext uri="{FF2B5EF4-FFF2-40B4-BE49-F238E27FC236}">
                <a16:creationId xmlns:a16="http://schemas.microsoft.com/office/drawing/2014/main" id="{EA45E77C-FD7A-4137-BED1-B8C1FBF346EA}"/>
              </a:ext>
            </a:extLst>
          </p:cNvPr>
          <p:cNvSpPr txBox="1"/>
          <p:nvPr/>
        </p:nvSpPr>
        <p:spPr>
          <a:xfrm>
            <a:off x="2765064" y="3195320"/>
            <a:ext cx="2794000" cy="381000"/>
          </a:xfrm>
          <a:prstGeom prst="rect">
            <a:avLst/>
          </a:prstGeom>
          <a:noFill/>
        </p:spPr>
        <p:txBody>
          <a:bodyPr vert="horz" rtlCol="0">
            <a:spAutoFit/>
          </a:bodyPr>
          <a:lstStyle/>
          <a:p>
            <a:r>
              <a:rPr lang="en-US" altLang="zh-CN" b="1">
                <a:solidFill>
                  <a:srgbClr val="1A365D"/>
                </a:solidFill>
                <a:latin typeface="微软雅黑" panose="020B0503020204020204" pitchFamily="34" charset="-122"/>
              </a:rPr>
              <a:t>CSNS</a:t>
            </a:r>
            <a:r>
              <a:rPr lang="zh-CN" altLang="en-US" b="1">
                <a:solidFill>
                  <a:srgbClr val="1A365D"/>
                </a:solidFill>
                <a:latin typeface="微软雅黑" panose="020B0503020204020204" pitchFamily="34" charset="-122"/>
              </a:rPr>
              <a:t>数据存储体系架构</a:t>
            </a:r>
          </a:p>
        </p:txBody>
      </p:sp>
      <p:sp>
        <p:nvSpPr>
          <p:cNvPr id="24" name="副标题1">
            <a:extLst>
              <a:ext uri="{FF2B5EF4-FFF2-40B4-BE49-F238E27FC236}">
                <a16:creationId xmlns:a16="http://schemas.microsoft.com/office/drawing/2014/main" id="{84294D12-DA6F-4CA3-AAD8-2AC973B4B9EC}"/>
              </a:ext>
            </a:extLst>
          </p:cNvPr>
          <p:cNvSpPr txBox="1"/>
          <p:nvPr/>
        </p:nvSpPr>
        <p:spPr>
          <a:xfrm>
            <a:off x="2765064" y="3525520"/>
            <a:ext cx="5080000" cy="307777"/>
          </a:xfrm>
          <a:prstGeom prst="rect">
            <a:avLst/>
          </a:prstGeom>
          <a:noFill/>
        </p:spPr>
        <p:txBody>
          <a:bodyPr vert="horz" rtlCol="0">
            <a:spAutoFit/>
          </a:bodyPr>
          <a:lstStyle/>
          <a:p>
            <a:r>
              <a:rPr lang="zh-CN" altLang="en-US" sz="1400" dirty="0">
                <a:solidFill>
                  <a:srgbClr val="4A5568"/>
                </a:solidFill>
                <a:latin typeface="微软雅黑" panose="020B0503020204020204" pitchFamily="34" charset="-122"/>
              </a:rPr>
              <a:t>三级存储架构与透明访问机制</a:t>
            </a:r>
          </a:p>
        </p:txBody>
      </p:sp>
      <p:sp>
        <p:nvSpPr>
          <p:cNvPr id="26" name="卡片2">
            <a:extLst>
              <a:ext uri="{FF2B5EF4-FFF2-40B4-BE49-F238E27FC236}">
                <a16:creationId xmlns:a16="http://schemas.microsoft.com/office/drawing/2014/main" id="{011D523D-533E-436C-91B2-4211D8EBAF8F}"/>
              </a:ext>
            </a:extLst>
          </p:cNvPr>
          <p:cNvSpPr/>
          <p:nvPr/>
        </p:nvSpPr>
        <p:spPr>
          <a:xfrm>
            <a:off x="2003064" y="4058920"/>
            <a:ext cx="8509000" cy="762000"/>
          </a:xfrm>
          <a:prstGeom prst="roundRect">
            <a:avLst/>
          </a:prstGeom>
          <a:solidFill>
            <a:schemeClr val="accent1">
              <a:lumMod val="20000"/>
              <a:lumOff val="80000"/>
            </a:schemeClr>
          </a:solidFill>
          <a:ln w="25400">
            <a:solidFill>
              <a:srgbClr val="2B6C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竖条2">
            <a:extLst>
              <a:ext uri="{FF2B5EF4-FFF2-40B4-BE49-F238E27FC236}">
                <a16:creationId xmlns:a16="http://schemas.microsoft.com/office/drawing/2014/main" id="{255A8662-5E43-463D-898D-32A0BD3F23AD}"/>
              </a:ext>
            </a:extLst>
          </p:cNvPr>
          <p:cNvSpPr/>
          <p:nvPr/>
        </p:nvSpPr>
        <p:spPr>
          <a:xfrm>
            <a:off x="2003064" y="4058920"/>
            <a:ext cx="101600" cy="762000"/>
          </a:xfrm>
          <a:prstGeom prst="rect">
            <a:avLst/>
          </a:prstGeom>
          <a:solidFill>
            <a:srgbClr val="2B6CB0"/>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编号圈2">
            <a:extLst>
              <a:ext uri="{FF2B5EF4-FFF2-40B4-BE49-F238E27FC236}">
                <a16:creationId xmlns:a16="http://schemas.microsoft.com/office/drawing/2014/main" id="{0AAAF18F-47C0-4D1B-A2DA-6B2D82F17F09}"/>
              </a:ext>
            </a:extLst>
          </p:cNvPr>
          <p:cNvSpPr/>
          <p:nvPr/>
        </p:nvSpPr>
        <p:spPr>
          <a:xfrm>
            <a:off x="2206264" y="4262120"/>
            <a:ext cx="355600" cy="355600"/>
          </a:xfrm>
          <a:prstGeom prst="ellipse">
            <a:avLst/>
          </a:prstGeom>
          <a:solidFill>
            <a:srgbClr val="2B6CB0">
              <a:alpha val="15000"/>
            </a:srgb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编号2">
            <a:extLst>
              <a:ext uri="{FF2B5EF4-FFF2-40B4-BE49-F238E27FC236}">
                <a16:creationId xmlns:a16="http://schemas.microsoft.com/office/drawing/2014/main" id="{472D2A61-7B12-4011-A9A5-16FF1FDD34C5}"/>
              </a:ext>
            </a:extLst>
          </p:cNvPr>
          <p:cNvSpPr txBox="1"/>
          <p:nvPr/>
        </p:nvSpPr>
        <p:spPr>
          <a:xfrm>
            <a:off x="2282464" y="4312920"/>
            <a:ext cx="254000" cy="338554"/>
          </a:xfrm>
          <a:prstGeom prst="rect">
            <a:avLst/>
          </a:prstGeom>
          <a:noFill/>
        </p:spPr>
        <p:txBody>
          <a:bodyPr vert="horz" rtlCol="0">
            <a:spAutoFit/>
          </a:bodyPr>
          <a:lstStyle/>
          <a:p>
            <a:pPr algn="ctr"/>
            <a:r>
              <a:rPr lang="en-US" altLang="zh-CN" sz="1600" b="1">
                <a:solidFill>
                  <a:srgbClr val="1A365D"/>
                </a:solidFill>
                <a:latin typeface="微软雅黑" panose="020B0503020204020204" pitchFamily="34" charset="-122"/>
              </a:rPr>
              <a:t>3</a:t>
            </a:r>
            <a:endParaRPr lang="zh-CN" altLang="en-US" sz="1600" b="1">
              <a:solidFill>
                <a:srgbClr val="1A365D"/>
              </a:solidFill>
              <a:latin typeface="微软雅黑" panose="020B0503020204020204" pitchFamily="34" charset="-122"/>
            </a:endParaRPr>
          </a:p>
        </p:txBody>
      </p:sp>
      <p:sp>
        <p:nvSpPr>
          <p:cNvPr id="30" name="主标题2">
            <a:extLst>
              <a:ext uri="{FF2B5EF4-FFF2-40B4-BE49-F238E27FC236}">
                <a16:creationId xmlns:a16="http://schemas.microsoft.com/office/drawing/2014/main" id="{20CB46DA-E96C-4BAF-AF43-68140A6259D8}"/>
              </a:ext>
            </a:extLst>
          </p:cNvPr>
          <p:cNvSpPr txBox="1"/>
          <p:nvPr/>
        </p:nvSpPr>
        <p:spPr>
          <a:xfrm>
            <a:off x="2765063" y="4160520"/>
            <a:ext cx="4362369" cy="369332"/>
          </a:xfrm>
          <a:prstGeom prst="rect">
            <a:avLst/>
          </a:prstGeom>
          <a:noFill/>
        </p:spPr>
        <p:txBody>
          <a:bodyPr vert="horz" wrap="square" rtlCol="0">
            <a:spAutoFit/>
          </a:bodyPr>
          <a:lstStyle/>
          <a:p>
            <a:r>
              <a:rPr lang="zh-CN" altLang="en-US" b="1" dirty="0">
                <a:solidFill>
                  <a:srgbClr val="1A365D"/>
                </a:solidFill>
                <a:latin typeface="微软雅黑" panose="020B0503020204020204" pitchFamily="34" charset="-122"/>
              </a:rPr>
              <a:t>多源异构数据融合与统一管理</a:t>
            </a:r>
          </a:p>
        </p:txBody>
      </p:sp>
      <p:sp>
        <p:nvSpPr>
          <p:cNvPr id="31" name="副标题2">
            <a:extLst>
              <a:ext uri="{FF2B5EF4-FFF2-40B4-BE49-F238E27FC236}">
                <a16:creationId xmlns:a16="http://schemas.microsoft.com/office/drawing/2014/main" id="{378257C7-C763-4779-ABC5-1012197E3542}"/>
              </a:ext>
            </a:extLst>
          </p:cNvPr>
          <p:cNvSpPr txBox="1"/>
          <p:nvPr/>
        </p:nvSpPr>
        <p:spPr>
          <a:xfrm>
            <a:off x="2765064" y="4490720"/>
            <a:ext cx="5080000" cy="307777"/>
          </a:xfrm>
          <a:prstGeom prst="rect">
            <a:avLst/>
          </a:prstGeom>
          <a:noFill/>
        </p:spPr>
        <p:txBody>
          <a:bodyPr vert="horz" rtlCol="0">
            <a:spAutoFit/>
          </a:bodyPr>
          <a:lstStyle/>
          <a:p>
            <a:r>
              <a:rPr lang="zh-CN" altLang="en-US" sz="1400" dirty="0">
                <a:solidFill>
                  <a:srgbClr val="4A5568"/>
                </a:solidFill>
                <a:latin typeface="微软雅黑" panose="020B0503020204020204" pitchFamily="34" charset="-122"/>
              </a:rPr>
              <a:t>从</a:t>
            </a:r>
            <a:r>
              <a:rPr lang="en-US" altLang="zh-CN" sz="1400" dirty="0">
                <a:solidFill>
                  <a:srgbClr val="4A5568"/>
                </a:solidFill>
                <a:latin typeface="微软雅黑" panose="020B0503020204020204" pitchFamily="34" charset="-122"/>
              </a:rPr>
              <a:t>ICAT</a:t>
            </a:r>
            <a:r>
              <a:rPr lang="zh-CN" altLang="en-US" sz="1400" dirty="0">
                <a:solidFill>
                  <a:srgbClr val="4A5568"/>
                </a:solidFill>
                <a:latin typeface="微软雅黑" panose="020B0503020204020204" pitchFamily="34" charset="-122"/>
              </a:rPr>
              <a:t>到</a:t>
            </a:r>
            <a:r>
              <a:rPr lang="en-US" altLang="zh-CN" sz="1400" dirty="0">
                <a:solidFill>
                  <a:srgbClr val="4A5568"/>
                </a:solidFill>
                <a:latin typeface="微软雅黑" panose="020B0503020204020204" pitchFamily="34" charset="-122"/>
              </a:rPr>
              <a:t>DOMAS</a:t>
            </a:r>
            <a:r>
              <a:rPr lang="zh-CN" altLang="en-US" sz="1400" dirty="0">
                <a:solidFill>
                  <a:srgbClr val="4A5568"/>
                </a:solidFill>
                <a:latin typeface="微软雅黑" panose="020B0503020204020204" pitchFamily="34" charset="-122"/>
              </a:rPr>
              <a:t>的演进与架构设计</a:t>
            </a:r>
          </a:p>
        </p:txBody>
      </p:sp>
      <p:sp>
        <p:nvSpPr>
          <p:cNvPr id="33" name="卡片3">
            <a:extLst>
              <a:ext uri="{FF2B5EF4-FFF2-40B4-BE49-F238E27FC236}">
                <a16:creationId xmlns:a16="http://schemas.microsoft.com/office/drawing/2014/main" id="{79B6BFDC-4D0E-4BD4-8845-0EFB168E6F62}"/>
              </a:ext>
            </a:extLst>
          </p:cNvPr>
          <p:cNvSpPr/>
          <p:nvPr/>
        </p:nvSpPr>
        <p:spPr>
          <a:xfrm>
            <a:off x="2003064" y="5024120"/>
            <a:ext cx="8509000" cy="762000"/>
          </a:xfrm>
          <a:prstGeom prst="roundRect">
            <a:avLst/>
          </a:prstGeom>
          <a:solidFill>
            <a:srgbClr val="FFFFFF"/>
          </a:solidFill>
          <a:ln w="25400">
            <a:solidFill>
              <a:srgbClr val="2B6C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竖条3">
            <a:extLst>
              <a:ext uri="{FF2B5EF4-FFF2-40B4-BE49-F238E27FC236}">
                <a16:creationId xmlns:a16="http://schemas.microsoft.com/office/drawing/2014/main" id="{F8150E25-94A9-4F36-93D7-2BD0E5B8A221}"/>
              </a:ext>
            </a:extLst>
          </p:cNvPr>
          <p:cNvSpPr/>
          <p:nvPr/>
        </p:nvSpPr>
        <p:spPr>
          <a:xfrm>
            <a:off x="2003064" y="5024120"/>
            <a:ext cx="101600" cy="762000"/>
          </a:xfrm>
          <a:prstGeom prst="rect">
            <a:avLst/>
          </a:prstGeom>
          <a:solidFill>
            <a:srgbClr val="2B6CB0"/>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编号圈3">
            <a:extLst>
              <a:ext uri="{FF2B5EF4-FFF2-40B4-BE49-F238E27FC236}">
                <a16:creationId xmlns:a16="http://schemas.microsoft.com/office/drawing/2014/main" id="{AE1CA901-F28B-4A08-9007-7B4FB8682D26}"/>
              </a:ext>
            </a:extLst>
          </p:cNvPr>
          <p:cNvSpPr/>
          <p:nvPr/>
        </p:nvSpPr>
        <p:spPr>
          <a:xfrm>
            <a:off x="2206264" y="5227320"/>
            <a:ext cx="355600" cy="355600"/>
          </a:xfrm>
          <a:prstGeom prst="ellipse">
            <a:avLst/>
          </a:prstGeom>
          <a:solidFill>
            <a:srgbClr val="2B6CB0">
              <a:alpha val="15000"/>
            </a:srgb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编号3">
            <a:extLst>
              <a:ext uri="{FF2B5EF4-FFF2-40B4-BE49-F238E27FC236}">
                <a16:creationId xmlns:a16="http://schemas.microsoft.com/office/drawing/2014/main" id="{95B15B98-0F26-4B9C-A721-5F97507CBD80}"/>
              </a:ext>
            </a:extLst>
          </p:cNvPr>
          <p:cNvSpPr txBox="1"/>
          <p:nvPr/>
        </p:nvSpPr>
        <p:spPr>
          <a:xfrm>
            <a:off x="2282464" y="5278120"/>
            <a:ext cx="254000" cy="338554"/>
          </a:xfrm>
          <a:prstGeom prst="rect">
            <a:avLst/>
          </a:prstGeom>
          <a:noFill/>
        </p:spPr>
        <p:txBody>
          <a:bodyPr vert="horz" rtlCol="0">
            <a:spAutoFit/>
          </a:bodyPr>
          <a:lstStyle/>
          <a:p>
            <a:pPr algn="ctr"/>
            <a:r>
              <a:rPr lang="en-US" altLang="zh-CN" sz="1600" b="1">
                <a:solidFill>
                  <a:srgbClr val="1A365D"/>
                </a:solidFill>
                <a:latin typeface="微软雅黑" panose="020B0503020204020204" pitchFamily="34" charset="-122"/>
              </a:rPr>
              <a:t>4</a:t>
            </a:r>
            <a:endParaRPr lang="zh-CN" altLang="en-US" sz="1600" b="1">
              <a:solidFill>
                <a:srgbClr val="1A365D"/>
              </a:solidFill>
              <a:latin typeface="微软雅黑" panose="020B0503020204020204" pitchFamily="34" charset="-122"/>
            </a:endParaRPr>
          </a:p>
        </p:txBody>
      </p:sp>
      <p:sp>
        <p:nvSpPr>
          <p:cNvPr id="37" name="主标题3">
            <a:extLst>
              <a:ext uri="{FF2B5EF4-FFF2-40B4-BE49-F238E27FC236}">
                <a16:creationId xmlns:a16="http://schemas.microsoft.com/office/drawing/2014/main" id="{CDD95557-8D17-47D9-B240-3F5E3D40BA9D}"/>
              </a:ext>
            </a:extLst>
          </p:cNvPr>
          <p:cNvSpPr txBox="1"/>
          <p:nvPr/>
        </p:nvSpPr>
        <p:spPr>
          <a:xfrm>
            <a:off x="2765064" y="5125720"/>
            <a:ext cx="2794000" cy="381000"/>
          </a:xfrm>
          <a:prstGeom prst="rect">
            <a:avLst/>
          </a:prstGeom>
          <a:noFill/>
        </p:spPr>
        <p:txBody>
          <a:bodyPr vert="horz" rtlCol="0">
            <a:spAutoFit/>
          </a:bodyPr>
          <a:lstStyle/>
          <a:p>
            <a:r>
              <a:rPr lang="zh-CN" altLang="en-US" b="1" dirty="0">
                <a:solidFill>
                  <a:srgbClr val="1A365D"/>
                </a:solidFill>
                <a:latin typeface="微软雅黑" panose="020B0503020204020204" pitchFamily="34" charset="-122"/>
              </a:rPr>
              <a:t>总结与展望</a:t>
            </a:r>
          </a:p>
        </p:txBody>
      </p:sp>
      <p:sp>
        <p:nvSpPr>
          <p:cNvPr id="38" name="副标题3">
            <a:extLst>
              <a:ext uri="{FF2B5EF4-FFF2-40B4-BE49-F238E27FC236}">
                <a16:creationId xmlns:a16="http://schemas.microsoft.com/office/drawing/2014/main" id="{67D223E0-CE22-487A-8320-C4BC423F7FD6}"/>
              </a:ext>
            </a:extLst>
          </p:cNvPr>
          <p:cNvSpPr txBox="1"/>
          <p:nvPr/>
        </p:nvSpPr>
        <p:spPr>
          <a:xfrm>
            <a:off x="2765064" y="5455920"/>
            <a:ext cx="5080000" cy="307777"/>
          </a:xfrm>
          <a:prstGeom prst="rect">
            <a:avLst/>
          </a:prstGeom>
          <a:noFill/>
        </p:spPr>
        <p:txBody>
          <a:bodyPr vert="horz" rtlCol="0">
            <a:spAutoFit/>
          </a:bodyPr>
          <a:lstStyle/>
          <a:p>
            <a:r>
              <a:rPr lang="zh-CN" altLang="en-US" sz="1400" dirty="0">
                <a:solidFill>
                  <a:srgbClr val="4A5568"/>
                </a:solidFill>
                <a:latin typeface="微软雅黑" panose="020B0503020204020204" pitchFamily="34" charset="-122"/>
              </a:rPr>
              <a:t>推动中子源科学数据创新发展</a:t>
            </a:r>
          </a:p>
        </p:txBody>
      </p:sp>
      <p:sp>
        <p:nvSpPr>
          <p:cNvPr id="47" name="页码">
            <a:extLst>
              <a:ext uri="{FF2B5EF4-FFF2-40B4-BE49-F238E27FC236}">
                <a16:creationId xmlns:a16="http://schemas.microsoft.com/office/drawing/2014/main" id="{15F86D44-D78A-4721-BA73-7721691E58CA}"/>
              </a:ext>
            </a:extLst>
          </p:cNvPr>
          <p:cNvSpPr txBox="1"/>
          <p:nvPr/>
        </p:nvSpPr>
        <p:spPr>
          <a:xfrm>
            <a:off x="10795000" y="6413500"/>
            <a:ext cx="1016000" cy="276999"/>
          </a:xfrm>
          <a:prstGeom prst="rect">
            <a:avLst/>
          </a:prstGeom>
          <a:noFill/>
        </p:spPr>
        <p:txBody>
          <a:bodyPr vert="horz" rtlCol="0">
            <a:spAutoFit/>
          </a:bodyPr>
          <a:lstStyle/>
          <a:p>
            <a:pPr algn="r"/>
            <a:r>
              <a:rPr lang="en-US" altLang="zh-CN" sz="1200" dirty="0">
                <a:solidFill>
                  <a:srgbClr val="A0AEC0"/>
                </a:solidFill>
                <a:latin typeface="微软雅黑" panose="020B0503020204020204" pitchFamily="34" charset="-122"/>
              </a:rPr>
              <a:t>2</a:t>
            </a:r>
            <a:endParaRPr lang="zh-CN" altLang="en-US" sz="1200" dirty="0">
              <a:solidFill>
                <a:srgbClr val="A0AEC0"/>
              </a:solidFill>
              <a:latin typeface="微软雅黑" panose="020B0503020204020204" pitchFamily="34" charset="-122"/>
            </a:endParaRPr>
          </a:p>
        </p:txBody>
      </p:sp>
    </p:spTree>
    <p:extLst>
      <p:ext uri="{BB962C8B-B14F-4D97-AF65-F5344CB8AC3E}">
        <p14:creationId xmlns:p14="http://schemas.microsoft.com/office/powerpoint/2010/main" val="422155475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9C09C90-9A66-467B-A9F5-BBCD7D07A0BB}"/>
              </a:ext>
            </a:extLst>
          </p:cNvPr>
          <p:cNvSpPr>
            <a:spLocks noGrp="1"/>
          </p:cNvSpPr>
          <p:nvPr>
            <p:ph type="title"/>
          </p:nvPr>
        </p:nvSpPr>
        <p:spPr/>
        <p:txBody>
          <a:bodyPr/>
          <a:lstStyle/>
          <a:p>
            <a:r>
              <a:rPr lang="zh-CN" altLang="en-US" dirty="0"/>
              <a:t>多源异构数据融合与统一管理</a:t>
            </a:r>
          </a:p>
        </p:txBody>
      </p:sp>
      <p:sp>
        <p:nvSpPr>
          <p:cNvPr id="19" name="矩形 18">
            <a:extLst>
              <a:ext uri="{FF2B5EF4-FFF2-40B4-BE49-F238E27FC236}">
                <a16:creationId xmlns:a16="http://schemas.microsoft.com/office/drawing/2014/main" id="{208F235B-04A3-47FF-B66C-CCC601C5EB9A}"/>
              </a:ext>
            </a:extLst>
          </p:cNvPr>
          <p:cNvSpPr/>
          <p:nvPr/>
        </p:nvSpPr>
        <p:spPr bwMode="auto">
          <a:xfrm>
            <a:off x="792128" y="984100"/>
            <a:ext cx="10546432" cy="523557"/>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2400" b="0" i="0" u="none" strike="noStrike" cap="none" normalizeH="0" baseline="0" dirty="0">
              <a:ln>
                <a:noFill/>
              </a:ln>
              <a:solidFill>
                <a:srgbClr val="FFCC00"/>
              </a:solidFill>
              <a:effectLst>
                <a:outerShdw blurRad="38100" dist="38100" dir="2700000" algn="tl">
                  <a:srgbClr val="000000">
                    <a:alpha val="43137"/>
                  </a:srgbClr>
                </a:outerShdw>
              </a:effectLst>
              <a:latin typeface="Arial" pitchFamily="34" charset="0"/>
              <a:ea typeface="宋体" pitchFamily="2" charset="-122"/>
            </a:endParaRPr>
          </a:p>
        </p:txBody>
      </p:sp>
      <p:sp>
        <p:nvSpPr>
          <p:cNvPr id="20" name="文本框 19">
            <a:extLst>
              <a:ext uri="{FF2B5EF4-FFF2-40B4-BE49-F238E27FC236}">
                <a16:creationId xmlns:a16="http://schemas.microsoft.com/office/drawing/2014/main" id="{DA5CBBC6-0DFF-49AB-BBA9-131378A75298}"/>
              </a:ext>
            </a:extLst>
          </p:cNvPr>
          <p:cNvSpPr txBox="1"/>
          <p:nvPr/>
        </p:nvSpPr>
        <p:spPr>
          <a:xfrm>
            <a:off x="792128" y="1701229"/>
            <a:ext cx="10261952" cy="1034129"/>
          </a:xfrm>
          <a:prstGeom prst="rect">
            <a:avLst/>
          </a:prstGeom>
          <a:noFill/>
        </p:spPr>
        <p:txBody>
          <a:bodyPr wrap="square" rtlCol="0">
            <a:spAutoFit/>
          </a:bodyPr>
          <a:lstStyle/>
          <a:p>
            <a:pPr marL="285750" indent="-285750">
              <a:lnSpc>
                <a:spcPct val="120000"/>
              </a:lnSpc>
              <a:buFont typeface="Arial" panose="020B0604020202020204" pitchFamily="34" charset="0"/>
              <a:buChar char="•"/>
            </a:pPr>
            <a:r>
              <a:rPr lang="zh-CN" altLang="en-US" dirty="0"/>
              <a:t>构建实验数据获取</a:t>
            </a:r>
            <a:r>
              <a:rPr lang="en-US" altLang="zh-CN" dirty="0">
                <a:sym typeface="Wingdings" panose="05000000000000000000" pitchFamily="2" charset="2"/>
              </a:rPr>
              <a:t></a:t>
            </a:r>
            <a:r>
              <a:rPr lang="zh-CN" altLang="en-US" dirty="0"/>
              <a:t>传输</a:t>
            </a:r>
            <a:r>
              <a:rPr lang="en-US" altLang="zh-CN" dirty="0">
                <a:sym typeface="Wingdings" panose="05000000000000000000" pitchFamily="2" charset="2"/>
              </a:rPr>
              <a:t></a:t>
            </a:r>
            <a:r>
              <a:rPr lang="zh-CN" altLang="en-US" dirty="0"/>
              <a:t>存储</a:t>
            </a:r>
            <a:r>
              <a:rPr lang="en-US" altLang="zh-CN" dirty="0">
                <a:sym typeface="Wingdings" panose="05000000000000000000" pitchFamily="2" charset="2"/>
              </a:rPr>
              <a:t></a:t>
            </a:r>
            <a:r>
              <a:rPr lang="zh-CN" altLang="en-US" dirty="0"/>
              <a:t>分析</a:t>
            </a:r>
            <a:r>
              <a:rPr lang="en-US" altLang="zh-CN" dirty="0">
                <a:sym typeface="Wingdings" panose="05000000000000000000" pitchFamily="2" charset="2"/>
              </a:rPr>
              <a:t></a:t>
            </a:r>
            <a:r>
              <a:rPr lang="zh-CN" altLang="en-US" dirty="0"/>
              <a:t>发布全流程“一站式”服务体系，实现数据全生命周期管理，提升数据利用与共享效率</a:t>
            </a:r>
          </a:p>
          <a:p>
            <a:endParaRPr lang="zh-CN" altLang="en-US" dirty="0"/>
          </a:p>
        </p:txBody>
      </p:sp>
      <p:pic>
        <p:nvPicPr>
          <p:cNvPr id="76" name="图片 75">
            <a:extLst>
              <a:ext uri="{FF2B5EF4-FFF2-40B4-BE49-F238E27FC236}">
                <a16:creationId xmlns:a16="http://schemas.microsoft.com/office/drawing/2014/main" id="{1BFD62A1-2A16-46FD-8AE5-ED583039E414}"/>
              </a:ext>
            </a:extLst>
          </p:cNvPr>
          <p:cNvPicPr>
            <a:picLocks noChangeAspect="1"/>
          </p:cNvPicPr>
          <p:nvPr/>
        </p:nvPicPr>
        <p:blipFill>
          <a:blip r:embed="rId2"/>
          <a:stretch>
            <a:fillRect/>
          </a:stretch>
        </p:blipFill>
        <p:spPr>
          <a:xfrm>
            <a:off x="1137920" y="2735358"/>
            <a:ext cx="3732788" cy="3503582"/>
          </a:xfrm>
          <a:prstGeom prst="rect">
            <a:avLst/>
          </a:prstGeom>
        </p:spPr>
      </p:pic>
      <p:sp>
        <p:nvSpPr>
          <p:cNvPr id="77" name="文本框 76">
            <a:extLst>
              <a:ext uri="{FF2B5EF4-FFF2-40B4-BE49-F238E27FC236}">
                <a16:creationId xmlns:a16="http://schemas.microsoft.com/office/drawing/2014/main" id="{BD664FF0-A3B1-439C-8685-7D63D1DE40D6}"/>
              </a:ext>
            </a:extLst>
          </p:cNvPr>
          <p:cNvSpPr txBox="1"/>
          <p:nvPr/>
        </p:nvSpPr>
        <p:spPr>
          <a:xfrm>
            <a:off x="1137920" y="1023458"/>
            <a:ext cx="10353040" cy="400110"/>
          </a:xfrm>
          <a:prstGeom prst="rect">
            <a:avLst/>
          </a:prstGeom>
          <a:noFill/>
        </p:spPr>
        <p:txBody>
          <a:bodyPr wrap="square" rtlCol="0">
            <a:spAutoFit/>
          </a:bodyPr>
          <a:lstStyle/>
          <a:p>
            <a:r>
              <a:rPr lang="zh-CN" altLang="en-US" sz="2000" b="1" dirty="0"/>
              <a:t>两大目标：</a:t>
            </a:r>
            <a:r>
              <a:rPr lang="en-US" altLang="zh-CN" sz="2000" b="1" dirty="0"/>
              <a:t>CSNS</a:t>
            </a:r>
            <a:r>
              <a:rPr lang="zh-CN" altLang="en-US" sz="2000" b="1" dirty="0"/>
              <a:t>数据全生命周期的管理  </a:t>
            </a:r>
            <a:r>
              <a:rPr lang="en-US" altLang="zh-CN" sz="2000" b="1" dirty="0"/>
              <a:t>&amp; </a:t>
            </a:r>
            <a:r>
              <a:rPr lang="zh-CN" altLang="en-US" sz="2000" b="1" dirty="0"/>
              <a:t>推动中子源</a:t>
            </a:r>
            <a:r>
              <a:rPr lang="en-US" altLang="zh-CN" sz="2000" b="1" dirty="0"/>
              <a:t>/</a:t>
            </a:r>
            <a:r>
              <a:rPr lang="zh-CN" altLang="en-US" sz="2000" b="1" dirty="0"/>
              <a:t>光源跨装置数据共享与融合分析</a:t>
            </a:r>
          </a:p>
        </p:txBody>
      </p:sp>
      <p:graphicFrame>
        <p:nvGraphicFramePr>
          <p:cNvPr id="10" name="Table 11">
            <a:extLst>
              <a:ext uri="{FF2B5EF4-FFF2-40B4-BE49-F238E27FC236}">
                <a16:creationId xmlns:a16="http://schemas.microsoft.com/office/drawing/2014/main" id="{970E87AD-081B-4C6A-86E4-813E38EBBDBF}"/>
              </a:ext>
            </a:extLst>
          </p:cNvPr>
          <p:cNvGraphicFramePr>
            <a:graphicFrameLocks noGrp="1"/>
          </p:cNvGraphicFramePr>
          <p:nvPr>
            <p:extLst>
              <p:ext uri="{D42A27DB-BD31-4B8C-83A1-F6EECF244321}">
                <p14:modId xmlns:p14="http://schemas.microsoft.com/office/powerpoint/2010/main" val="2556912214"/>
              </p:ext>
            </p:extLst>
          </p:nvPr>
        </p:nvGraphicFramePr>
        <p:xfrm>
          <a:off x="5216500" y="2977042"/>
          <a:ext cx="5976318" cy="2857500"/>
        </p:xfrm>
        <a:graphic>
          <a:graphicData uri="http://schemas.openxmlformats.org/drawingml/2006/table">
            <a:tbl>
              <a:tblPr/>
              <a:tblGrid>
                <a:gridCol w="1225911">
                  <a:extLst>
                    <a:ext uri="{9D8B030D-6E8A-4147-A177-3AD203B41FA5}">
                      <a16:colId xmlns:a16="http://schemas.microsoft.com/office/drawing/2014/main" val="20000"/>
                    </a:ext>
                  </a:extLst>
                </a:gridCol>
                <a:gridCol w="4750407">
                  <a:extLst>
                    <a:ext uri="{9D8B030D-6E8A-4147-A177-3AD203B41FA5}">
                      <a16:colId xmlns:a16="http://schemas.microsoft.com/office/drawing/2014/main" val="20001"/>
                    </a:ext>
                  </a:extLst>
                </a:gridCol>
              </a:tblGrid>
              <a:tr h="419100">
                <a:tc>
                  <a:txBody>
                    <a:bodyPr/>
                    <a:lstStyle/>
                    <a:p>
                      <a:pPr algn="l">
                        <a:defRPr sz="1100" b="1" i="0" strike="noStrike">
                          <a:ln/>
                          <a:solidFill>
                            <a:srgbClr val="0A1F3D">
                              <a:alpha val="100000"/>
                            </a:srgbClr>
                          </a:solidFill>
                          <a:latin typeface="&quot;Alibaba PuHuiTi 3.0 55 Regular&quot;, sans-serif"/>
                          <a:ea typeface="&quot;Alibaba PuHuiTi 3.0 55 Regular&quot;, sans-serif"/>
                          <a:cs typeface="&quot;Alibaba PuHuiTi 3.0 55 Regular&quot;, sans-serif"/>
                        </a:defRPr>
                      </a:pPr>
                      <a:r>
                        <a:rPr sz="1400" b="1" i="0" strike="noStrike" dirty="0" err="1">
                          <a:ln/>
                          <a:solidFill>
                            <a:srgbClr val="0A1F3D">
                              <a:alpha val="100000"/>
                            </a:srgbClr>
                          </a:solidFill>
                          <a:latin typeface="+mn-ea"/>
                          <a:ea typeface="+mn-ea"/>
                          <a:cs typeface="&quot;Alibaba PuHuiTi 3.0 55 Regular&quot;, sans-serif"/>
                        </a:rPr>
                        <a:t>数据类别</a:t>
                      </a:r>
                      <a:endParaRPr sz="1400" dirty="0">
                        <a:latin typeface="+mn-ea"/>
                        <a:ea typeface="+mn-ea"/>
                      </a:endParaRPr>
                    </a:p>
                  </a:txBody>
                  <a:tcPr>
                    <a:lnL w="25400">
                      <a:solidFill>
                        <a:srgbClr val="5B8CB8">
                          <a:alpha val="100000"/>
                        </a:srgbClr>
                      </a:solidFill>
                    </a:lnL>
                    <a:lnR w="25400">
                      <a:solidFill>
                        <a:srgbClr val="5B8CB8">
                          <a:alpha val="100000"/>
                        </a:srgbClr>
                      </a:solidFill>
                    </a:lnR>
                    <a:lnT w="25400">
                      <a:solidFill>
                        <a:srgbClr val="5B8CB8">
                          <a:alpha val="100000"/>
                        </a:srgbClr>
                      </a:solidFill>
                    </a:lnT>
                    <a:lnB w="25400">
                      <a:solidFill>
                        <a:srgbClr val="5B8CB8">
                          <a:alpha val="100000"/>
                        </a:srgbClr>
                      </a:solidFill>
                    </a:lnB>
                    <a:solidFill>
                      <a:srgbClr val="E6E9ED">
                        <a:alpha val="100000"/>
                      </a:srgbClr>
                    </a:solidFill>
                  </a:tcPr>
                </a:tc>
                <a:tc>
                  <a:txBody>
                    <a:bodyPr/>
                    <a:lstStyle/>
                    <a:p>
                      <a:pPr algn="l">
                        <a:defRPr sz="1100" b="1" i="0" strike="noStrike">
                          <a:ln/>
                          <a:solidFill>
                            <a:srgbClr val="0A1F3D">
                              <a:alpha val="100000"/>
                            </a:srgbClr>
                          </a:solidFill>
                          <a:latin typeface="&quot;Alibaba PuHuiTi 3.0 55 Regular&quot;, sans-serif"/>
                          <a:ea typeface="&quot;Alibaba PuHuiTi 3.0 55 Regular&quot;, sans-serif"/>
                          <a:cs typeface="&quot;Alibaba PuHuiTi 3.0 55 Regular&quot;, sans-serif"/>
                        </a:defRPr>
                      </a:pPr>
                      <a:r>
                        <a:rPr sz="1400" b="1" i="0" strike="noStrike" dirty="0" err="1">
                          <a:ln/>
                          <a:solidFill>
                            <a:srgbClr val="0A1F3D">
                              <a:alpha val="100000"/>
                            </a:srgbClr>
                          </a:solidFill>
                          <a:latin typeface="+mn-ea"/>
                          <a:ea typeface="+mn-ea"/>
                          <a:cs typeface="&quot;Alibaba PuHuiTi 3.0 55 Regular&quot;, sans-serif"/>
                        </a:rPr>
                        <a:t>核心内容与业务语义</a:t>
                      </a:r>
                      <a:endParaRPr sz="1400" dirty="0">
                        <a:latin typeface="+mn-ea"/>
                        <a:ea typeface="+mn-ea"/>
                      </a:endParaRPr>
                    </a:p>
                  </a:txBody>
                  <a:tcPr>
                    <a:lnL w="25400">
                      <a:solidFill>
                        <a:srgbClr val="5B8CB8">
                          <a:alpha val="100000"/>
                        </a:srgbClr>
                      </a:solidFill>
                    </a:lnL>
                    <a:lnR w="25400">
                      <a:solidFill>
                        <a:srgbClr val="5B8CB8">
                          <a:alpha val="100000"/>
                        </a:srgbClr>
                      </a:solidFill>
                    </a:lnR>
                    <a:lnT w="25400">
                      <a:solidFill>
                        <a:srgbClr val="5B8CB8">
                          <a:alpha val="100000"/>
                        </a:srgbClr>
                      </a:solidFill>
                    </a:lnT>
                    <a:lnB w="25400">
                      <a:solidFill>
                        <a:srgbClr val="5B8CB8">
                          <a:alpha val="100000"/>
                        </a:srgbClr>
                      </a:solidFill>
                    </a:lnB>
                    <a:solidFill>
                      <a:srgbClr val="E6E9ED">
                        <a:alpha val="100000"/>
                      </a:srgbClr>
                    </a:solidFill>
                  </a:tcPr>
                </a:tc>
                <a:extLst>
                  <a:ext uri="{0D108BD9-81ED-4DB2-BD59-A6C34878D82A}">
                    <a16:rowId xmlns:a16="http://schemas.microsoft.com/office/drawing/2014/main" val="10000"/>
                  </a:ext>
                </a:extLst>
              </a:tr>
              <a:tr h="406400">
                <a:tc>
                  <a:txBody>
                    <a:bodyPr/>
                    <a:lstStyle/>
                    <a:p>
                      <a:pPr algn="l">
                        <a:defRPr sz="1100" b="1" i="0" strike="noStrike">
                          <a:ln/>
                          <a:solidFill>
                            <a:srgbClr val="0A1F3D">
                              <a:alpha val="100000"/>
                            </a:srgbClr>
                          </a:solidFill>
                          <a:latin typeface="&quot;Alibaba PuHuiTi 3.0 55 Regular&quot;, sans-serif"/>
                          <a:ea typeface="&quot;Alibaba PuHuiTi 3.0 55 Regular&quot;, sans-serif"/>
                          <a:cs typeface="&quot;Alibaba PuHuiTi 3.0 55 Regular&quot;, sans-serif"/>
                        </a:defRPr>
                      </a:pPr>
                      <a:r>
                        <a:rPr sz="1400" b="1" i="0" strike="noStrike" dirty="0" err="1">
                          <a:ln/>
                          <a:solidFill>
                            <a:srgbClr val="0A1F3D">
                              <a:alpha val="100000"/>
                            </a:srgbClr>
                          </a:solidFill>
                          <a:latin typeface="+mn-ea"/>
                          <a:ea typeface="+mn-ea"/>
                          <a:cs typeface="&quot;Alibaba PuHuiTi 3.0 55 Regular&quot;, sans-serif"/>
                        </a:rPr>
                        <a:t>实验提案</a:t>
                      </a:r>
                      <a:endParaRPr sz="1400" dirty="0">
                        <a:latin typeface="+mn-ea"/>
                        <a:ea typeface="+mn-ea"/>
                      </a:endParaRPr>
                    </a:p>
                  </a:txBody>
                  <a:tcPr>
                    <a:lnL w="25400">
                      <a:solidFill>
                        <a:srgbClr val="5B8CB8">
                          <a:alpha val="100000"/>
                        </a:srgbClr>
                      </a:solidFill>
                    </a:lnL>
                    <a:lnR w="25400">
                      <a:solidFill>
                        <a:srgbClr val="5B8CB8">
                          <a:alpha val="100000"/>
                        </a:srgbClr>
                      </a:solidFill>
                    </a:lnR>
                    <a:lnT w="25400">
                      <a:solidFill>
                        <a:srgbClr val="5B8CB8">
                          <a:alpha val="100000"/>
                        </a:srgbClr>
                      </a:solidFill>
                    </a:lnT>
                    <a:lnB w="25400">
                      <a:solidFill>
                        <a:srgbClr val="5B8CB8">
                          <a:alpha val="100000"/>
                        </a:srgbClr>
                      </a:solidFill>
                    </a:lnB>
                  </a:tcPr>
                </a:tc>
                <a:tc>
                  <a:txBody>
                    <a:bodyPr/>
                    <a:lstStyle/>
                    <a:p>
                      <a:pPr algn="l">
                        <a:defRPr sz="1100" b="0" i="0" strike="noStrike">
                          <a:ln/>
                          <a:solidFill>
                            <a:srgbClr val="0A1F3D">
                              <a:alpha val="100000"/>
                            </a:srgbClr>
                          </a:solidFill>
                          <a:latin typeface="&quot;FZYaYiHei GB18030L2 R&quot;, sans-serif"/>
                          <a:ea typeface="&quot;FZYaYiHei GB18030L2 R&quot;, sans-serif"/>
                          <a:cs typeface="&quot;FZYaYiHei GB18030L2 R&quot;, sans-serif"/>
                        </a:defRPr>
                      </a:pPr>
                      <a:r>
                        <a:rPr sz="1400" b="0" i="0" strike="noStrike" dirty="0" err="1">
                          <a:ln/>
                          <a:solidFill>
                            <a:srgbClr val="0A1F3D">
                              <a:alpha val="100000"/>
                            </a:srgbClr>
                          </a:solidFill>
                          <a:latin typeface="+mn-ea"/>
                          <a:ea typeface="+mn-ea"/>
                          <a:cs typeface="&quot;FZYaYiHei GB18030L2 R&quot;, sans-serif"/>
                        </a:rPr>
                        <a:t>用户信息、研究背景、实验目标、机时需求</a:t>
                      </a:r>
                      <a:endParaRPr sz="1400" dirty="0">
                        <a:latin typeface="+mn-ea"/>
                        <a:ea typeface="+mn-ea"/>
                      </a:endParaRPr>
                    </a:p>
                  </a:txBody>
                  <a:tcPr>
                    <a:lnL w="25400">
                      <a:solidFill>
                        <a:srgbClr val="5B8CB8">
                          <a:alpha val="100000"/>
                        </a:srgbClr>
                      </a:solidFill>
                    </a:lnL>
                    <a:lnR w="25400">
                      <a:solidFill>
                        <a:srgbClr val="5B8CB8">
                          <a:alpha val="100000"/>
                        </a:srgbClr>
                      </a:solidFill>
                    </a:lnR>
                    <a:lnT w="25400">
                      <a:solidFill>
                        <a:srgbClr val="5B8CB8">
                          <a:alpha val="100000"/>
                        </a:srgbClr>
                      </a:solidFill>
                    </a:lnT>
                    <a:lnB w="25400">
                      <a:solidFill>
                        <a:srgbClr val="5B8CB8">
                          <a:alpha val="100000"/>
                        </a:srgbClr>
                      </a:solidFill>
                    </a:lnB>
                  </a:tcPr>
                </a:tc>
                <a:extLst>
                  <a:ext uri="{0D108BD9-81ED-4DB2-BD59-A6C34878D82A}">
                    <a16:rowId xmlns:a16="http://schemas.microsoft.com/office/drawing/2014/main" val="10001"/>
                  </a:ext>
                </a:extLst>
              </a:tr>
              <a:tr h="406400">
                <a:tc>
                  <a:txBody>
                    <a:bodyPr/>
                    <a:lstStyle/>
                    <a:p>
                      <a:pPr algn="l">
                        <a:defRPr sz="1100" b="1" i="0" strike="noStrike">
                          <a:ln/>
                          <a:solidFill>
                            <a:srgbClr val="0A1F3D">
                              <a:alpha val="100000"/>
                            </a:srgbClr>
                          </a:solidFill>
                          <a:latin typeface="&quot;Alibaba PuHuiTi 3.0 55 Regular&quot;, sans-serif"/>
                          <a:ea typeface="&quot;Alibaba PuHuiTi 3.0 55 Regular&quot;, sans-serif"/>
                          <a:cs typeface="&quot;Alibaba PuHuiTi 3.0 55 Regular&quot;, sans-serif"/>
                        </a:defRPr>
                      </a:pPr>
                      <a:r>
                        <a:rPr sz="1400" b="1" i="0" strike="noStrike">
                          <a:ln/>
                          <a:solidFill>
                            <a:srgbClr val="0A1F3D">
                              <a:alpha val="100000"/>
                            </a:srgbClr>
                          </a:solidFill>
                          <a:latin typeface="+mn-ea"/>
                          <a:ea typeface="+mn-ea"/>
                          <a:cs typeface="&quot;Alibaba PuHuiTi 3.0 55 Regular&quot;, sans-serif"/>
                        </a:rPr>
                        <a:t>样品信息</a:t>
                      </a:r>
                      <a:endParaRPr sz="1400">
                        <a:latin typeface="+mn-ea"/>
                        <a:ea typeface="+mn-ea"/>
                      </a:endParaRPr>
                    </a:p>
                  </a:txBody>
                  <a:tcPr>
                    <a:lnL w="25400">
                      <a:solidFill>
                        <a:srgbClr val="5B8CB8">
                          <a:alpha val="100000"/>
                        </a:srgbClr>
                      </a:solidFill>
                    </a:lnL>
                    <a:lnR w="25400">
                      <a:solidFill>
                        <a:srgbClr val="5B8CB8">
                          <a:alpha val="100000"/>
                        </a:srgbClr>
                      </a:solidFill>
                    </a:lnR>
                    <a:lnT w="25400">
                      <a:solidFill>
                        <a:srgbClr val="5B8CB8">
                          <a:alpha val="100000"/>
                        </a:srgbClr>
                      </a:solidFill>
                    </a:lnT>
                    <a:lnB w="25400">
                      <a:solidFill>
                        <a:srgbClr val="5B8CB8">
                          <a:alpha val="100000"/>
                        </a:srgbClr>
                      </a:solidFill>
                    </a:lnB>
                  </a:tcPr>
                </a:tc>
                <a:tc>
                  <a:txBody>
                    <a:bodyPr/>
                    <a:lstStyle/>
                    <a:p>
                      <a:pPr algn="l">
                        <a:defRPr sz="1100" b="0" i="0" strike="noStrike">
                          <a:ln/>
                          <a:solidFill>
                            <a:srgbClr val="0A1F3D">
                              <a:alpha val="100000"/>
                            </a:srgbClr>
                          </a:solidFill>
                          <a:latin typeface="&quot;FZYaYiHei GB18030L2 R&quot;, sans-serif"/>
                          <a:ea typeface="&quot;FZYaYiHei GB18030L2 R&quot;, sans-serif"/>
                          <a:cs typeface="&quot;FZYaYiHei GB18030L2 R&quot;, sans-serif"/>
                        </a:defRPr>
                      </a:pPr>
                      <a:r>
                        <a:rPr sz="1400" b="0" i="0" strike="noStrike">
                          <a:ln/>
                          <a:solidFill>
                            <a:srgbClr val="0A1F3D">
                              <a:alpha val="100000"/>
                            </a:srgbClr>
                          </a:solidFill>
                          <a:latin typeface="+mn-ea"/>
                          <a:ea typeface="+mn-ea"/>
                          <a:cs typeface="&quot;FZYaYiHei GB18030L2 R&quot;, sans-serif"/>
                        </a:rPr>
                        <a:t>材料成分、晶体结构、物理形态、制备条件</a:t>
                      </a:r>
                      <a:endParaRPr sz="1400">
                        <a:latin typeface="+mn-ea"/>
                        <a:ea typeface="+mn-ea"/>
                      </a:endParaRPr>
                    </a:p>
                  </a:txBody>
                  <a:tcPr>
                    <a:lnL w="25400">
                      <a:solidFill>
                        <a:srgbClr val="5B8CB8">
                          <a:alpha val="100000"/>
                        </a:srgbClr>
                      </a:solidFill>
                    </a:lnL>
                    <a:lnR w="25400">
                      <a:solidFill>
                        <a:srgbClr val="5B8CB8">
                          <a:alpha val="100000"/>
                        </a:srgbClr>
                      </a:solidFill>
                    </a:lnR>
                    <a:lnT w="25400">
                      <a:solidFill>
                        <a:srgbClr val="5B8CB8">
                          <a:alpha val="100000"/>
                        </a:srgbClr>
                      </a:solidFill>
                    </a:lnT>
                    <a:lnB w="25400">
                      <a:solidFill>
                        <a:srgbClr val="5B8CB8">
                          <a:alpha val="100000"/>
                        </a:srgbClr>
                      </a:solidFill>
                    </a:lnB>
                  </a:tcPr>
                </a:tc>
                <a:extLst>
                  <a:ext uri="{0D108BD9-81ED-4DB2-BD59-A6C34878D82A}">
                    <a16:rowId xmlns:a16="http://schemas.microsoft.com/office/drawing/2014/main" val="10002"/>
                  </a:ext>
                </a:extLst>
              </a:tr>
              <a:tr h="406400">
                <a:tc>
                  <a:txBody>
                    <a:bodyPr/>
                    <a:lstStyle/>
                    <a:p>
                      <a:pPr algn="l">
                        <a:defRPr sz="1100" b="1" i="0" strike="noStrike">
                          <a:ln/>
                          <a:solidFill>
                            <a:srgbClr val="0A1F3D">
                              <a:alpha val="100000"/>
                            </a:srgbClr>
                          </a:solidFill>
                          <a:latin typeface="&quot;Alibaba PuHuiTi 3.0 55 Regular&quot;, sans-serif"/>
                          <a:ea typeface="&quot;Alibaba PuHuiTi 3.0 55 Regular&quot;, sans-serif"/>
                          <a:cs typeface="&quot;Alibaba PuHuiTi 3.0 55 Regular&quot;, sans-serif"/>
                        </a:defRPr>
                      </a:pPr>
                      <a:r>
                        <a:rPr sz="1400" b="1" i="0" strike="noStrike">
                          <a:ln/>
                          <a:solidFill>
                            <a:srgbClr val="0A1F3D">
                              <a:alpha val="100000"/>
                            </a:srgbClr>
                          </a:solidFill>
                          <a:latin typeface="+mn-ea"/>
                          <a:ea typeface="+mn-ea"/>
                          <a:cs typeface="&quot;Alibaba PuHuiTi 3.0 55 Regular&quot;, sans-serif"/>
                        </a:rPr>
                        <a:t>装置参数</a:t>
                      </a:r>
                      <a:endParaRPr sz="1400">
                        <a:latin typeface="+mn-ea"/>
                        <a:ea typeface="+mn-ea"/>
                      </a:endParaRPr>
                    </a:p>
                  </a:txBody>
                  <a:tcPr>
                    <a:lnL w="25400">
                      <a:solidFill>
                        <a:srgbClr val="5B8CB8">
                          <a:alpha val="100000"/>
                        </a:srgbClr>
                      </a:solidFill>
                    </a:lnL>
                    <a:lnR w="25400">
                      <a:solidFill>
                        <a:srgbClr val="5B8CB8">
                          <a:alpha val="100000"/>
                        </a:srgbClr>
                      </a:solidFill>
                    </a:lnR>
                    <a:lnT w="25400">
                      <a:solidFill>
                        <a:srgbClr val="5B8CB8">
                          <a:alpha val="100000"/>
                        </a:srgbClr>
                      </a:solidFill>
                    </a:lnT>
                    <a:lnB w="25400">
                      <a:solidFill>
                        <a:srgbClr val="5B8CB8">
                          <a:alpha val="100000"/>
                        </a:srgbClr>
                      </a:solidFill>
                    </a:lnB>
                  </a:tcPr>
                </a:tc>
                <a:tc>
                  <a:txBody>
                    <a:bodyPr/>
                    <a:lstStyle/>
                    <a:p>
                      <a:pPr algn="l">
                        <a:defRPr sz="1100" b="0" i="0" strike="noStrike">
                          <a:ln/>
                          <a:solidFill>
                            <a:srgbClr val="0A1F3D">
                              <a:alpha val="100000"/>
                            </a:srgbClr>
                          </a:solidFill>
                          <a:latin typeface="&quot;FZYaYiHei GB18030L2 R&quot;, sans-serif"/>
                          <a:ea typeface="&quot;FZYaYiHei GB18030L2 R&quot;, sans-serif"/>
                          <a:cs typeface="&quot;FZYaYiHei GB18030L2 R&quot;, sans-serif"/>
                        </a:defRPr>
                      </a:pPr>
                      <a:r>
                        <a:rPr sz="1400" b="0" i="0" strike="noStrike">
                          <a:ln/>
                          <a:solidFill>
                            <a:srgbClr val="0A1F3D">
                              <a:alpha val="100000"/>
                            </a:srgbClr>
                          </a:solidFill>
                          <a:latin typeface="+mn-ea"/>
                          <a:ea typeface="+mn-ea"/>
                          <a:cs typeface="&quot;FZYaYiHei GB18030L2 R&quot;, sans-serif"/>
                        </a:rPr>
                        <a:t>谱仪配置、探测器参数、环境装置状态</a:t>
                      </a:r>
                      <a:endParaRPr sz="1400">
                        <a:latin typeface="+mn-ea"/>
                        <a:ea typeface="+mn-ea"/>
                      </a:endParaRPr>
                    </a:p>
                  </a:txBody>
                  <a:tcPr>
                    <a:lnL w="25400">
                      <a:solidFill>
                        <a:srgbClr val="5B8CB8">
                          <a:alpha val="100000"/>
                        </a:srgbClr>
                      </a:solidFill>
                    </a:lnL>
                    <a:lnR w="25400">
                      <a:solidFill>
                        <a:srgbClr val="5B8CB8">
                          <a:alpha val="100000"/>
                        </a:srgbClr>
                      </a:solidFill>
                    </a:lnR>
                    <a:lnT w="25400">
                      <a:solidFill>
                        <a:srgbClr val="5B8CB8">
                          <a:alpha val="100000"/>
                        </a:srgbClr>
                      </a:solidFill>
                    </a:lnT>
                    <a:lnB w="25400">
                      <a:solidFill>
                        <a:srgbClr val="5B8CB8">
                          <a:alpha val="100000"/>
                        </a:srgbClr>
                      </a:solidFill>
                    </a:lnB>
                  </a:tcPr>
                </a:tc>
                <a:extLst>
                  <a:ext uri="{0D108BD9-81ED-4DB2-BD59-A6C34878D82A}">
                    <a16:rowId xmlns:a16="http://schemas.microsoft.com/office/drawing/2014/main" val="10003"/>
                  </a:ext>
                </a:extLst>
              </a:tr>
              <a:tr h="406400">
                <a:tc>
                  <a:txBody>
                    <a:bodyPr/>
                    <a:lstStyle/>
                    <a:p>
                      <a:pPr algn="l">
                        <a:defRPr sz="1100" b="1" i="0" strike="noStrike">
                          <a:ln/>
                          <a:solidFill>
                            <a:srgbClr val="0A1F3D">
                              <a:alpha val="100000"/>
                            </a:srgbClr>
                          </a:solidFill>
                          <a:latin typeface="&quot;Alibaba PuHuiTi 3.0 55 Regular&quot;, sans-serif"/>
                          <a:ea typeface="&quot;Alibaba PuHuiTi 3.0 55 Regular&quot;, sans-serif"/>
                          <a:cs typeface="&quot;Alibaba PuHuiTi 3.0 55 Regular&quot;, sans-serif"/>
                        </a:defRPr>
                      </a:pPr>
                      <a:r>
                        <a:rPr sz="1400" b="1" i="0" strike="noStrike">
                          <a:ln/>
                          <a:solidFill>
                            <a:srgbClr val="0A1F3D">
                              <a:alpha val="100000"/>
                            </a:srgbClr>
                          </a:solidFill>
                          <a:latin typeface="+mn-ea"/>
                          <a:ea typeface="+mn-ea"/>
                          <a:cs typeface="&quot;Alibaba PuHuiTi 3.0 55 Regular&quot;, sans-serif"/>
                        </a:rPr>
                        <a:t>原始数据</a:t>
                      </a:r>
                      <a:endParaRPr sz="1400">
                        <a:latin typeface="+mn-ea"/>
                        <a:ea typeface="+mn-ea"/>
                      </a:endParaRPr>
                    </a:p>
                  </a:txBody>
                  <a:tcPr>
                    <a:lnL w="25400">
                      <a:solidFill>
                        <a:srgbClr val="5B8CB8">
                          <a:alpha val="100000"/>
                        </a:srgbClr>
                      </a:solidFill>
                    </a:lnL>
                    <a:lnR w="25400">
                      <a:solidFill>
                        <a:srgbClr val="5B8CB8">
                          <a:alpha val="100000"/>
                        </a:srgbClr>
                      </a:solidFill>
                    </a:lnR>
                    <a:lnT w="25400">
                      <a:solidFill>
                        <a:srgbClr val="5B8CB8">
                          <a:alpha val="100000"/>
                        </a:srgbClr>
                      </a:solidFill>
                    </a:lnT>
                    <a:lnB w="25400">
                      <a:solidFill>
                        <a:srgbClr val="5B8CB8">
                          <a:alpha val="100000"/>
                        </a:srgbClr>
                      </a:solidFill>
                    </a:lnB>
                  </a:tcPr>
                </a:tc>
                <a:tc>
                  <a:txBody>
                    <a:bodyPr/>
                    <a:lstStyle/>
                    <a:p>
                      <a:pPr algn="l">
                        <a:defRPr sz="1100" b="0" i="0" strike="noStrike">
                          <a:ln/>
                          <a:solidFill>
                            <a:srgbClr val="0A1F3D">
                              <a:alpha val="100000"/>
                            </a:srgbClr>
                          </a:solidFill>
                          <a:latin typeface="&quot;FZYaYiHei GB18030L2 R&quot;, sans-serif"/>
                          <a:ea typeface="&quot;FZYaYiHei GB18030L2 R&quot;, sans-serif"/>
                          <a:cs typeface="&quot;FZYaYiHei GB18030L2 R&quot;, sans-serif"/>
                        </a:defRPr>
                      </a:pPr>
                      <a:r>
                        <a:rPr sz="1400" b="0" i="0" strike="noStrike" dirty="0" err="1">
                          <a:ln/>
                          <a:solidFill>
                            <a:srgbClr val="0A1F3D">
                              <a:alpha val="100000"/>
                            </a:srgbClr>
                          </a:solidFill>
                          <a:latin typeface="+mn-ea"/>
                          <a:ea typeface="+mn-ea"/>
                          <a:cs typeface="&quot;FZYaYiHei GB18030L2 R&quot;, sans-serif"/>
                        </a:rPr>
                        <a:t>事件数据、时间序列、直方图、图像</a:t>
                      </a:r>
                      <a:endParaRPr sz="1400" dirty="0">
                        <a:latin typeface="+mn-ea"/>
                        <a:ea typeface="+mn-ea"/>
                      </a:endParaRPr>
                    </a:p>
                  </a:txBody>
                  <a:tcPr>
                    <a:lnL w="25400">
                      <a:solidFill>
                        <a:srgbClr val="5B8CB8">
                          <a:alpha val="100000"/>
                        </a:srgbClr>
                      </a:solidFill>
                    </a:lnL>
                    <a:lnR w="25400">
                      <a:solidFill>
                        <a:srgbClr val="5B8CB8">
                          <a:alpha val="100000"/>
                        </a:srgbClr>
                      </a:solidFill>
                    </a:lnR>
                    <a:lnT w="25400">
                      <a:solidFill>
                        <a:srgbClr val="5B8CB8">
                          <a:alpha val="100000"/>
                        </a:srgbClr>
                      </a:solidFill>
                    </a:lnT>
                    <a:lnB w="25400">
                      <a:solidFill>
                        <a:srgbClr val="5B8CB8">
                          <a:alpha val="100000"/>
                        </a:srgbClr>
                      </a:solidFill>
                    </a:lnB>
                  </a:tcPr>
                </a:tc>
                <a:extLst>
                  <a:ext uri="{0D108BD9-81ED-4DB2-BD59-A6C34878D82A}">
                    <a16:rowId xmlns:a16="http://schemas.microsoft.com/office/drawing/2014/main" val="10004"/>
                  </a:ext>
                </a:extLst>
              </a:tr>
              <a:tr h="406400">
                <a:tc>
                  <a:txBody>
                    <a:bodyPr/>
                    <a:lstStyle/>
                    <a:p>
                      <a:pPr algn="l">
                        <a:defRPr sz="1100" b="1" i="0" strike="noStrike">
                          <a:ln/>
                          <a:solidFill>
                            <a:srgbClr val="0A1F3D">
                              <a:alpha val="100000"/>
                            </a:srgbClr>
                          </a:solidFill>
                          <a:latin typeface="&quot;Alibaba PuHuiTi 3.0 55 Regular&quot;, sans-serif"/>
                          <a:ea typeface="&quot;Alibaba PuHuiTi 3.0 55 Regular&quot;, sans-serif"/>
                          <a:cs typeface="&quot;Alibaba PuHuiTi 3.0 55 Regular&quot;, sans-serif"/>
                        </a:defRPr>
                      </a:pPr>
                      <a:r>
                        <a:rPr sz="1400" b="1" i="0" strike="noStrike">
                          <a:ln/>
                          <a:solidFill>
                            <a:srgbClr val="0A1F3D">
                              <a:alpha val="100000"/>
                            </a:srgbClr>
                          </a:solidFill>
                          <a:latin typeface="+mn-ea"/>
                          <a:ea typeface="+mn-ea"/>
                          <a:cs typeface="&quot;Alibaba PuHuiTi 3.0 55 Regular&quot;, sans-serif"/>
                        </a:rPr>
                        <a:t>分析结果</a:t>
                      </a:r>
                      <a:endParaRPr sz="1400">
                        <a:latin typeface="+mn-ea"/>
                        <a:ea typeface="+mn-ea"/>
                      </a:endParaRPr>
                    </a:p>
                  </a:txBody>
                  <a:tcPr>
                    <a:lnL w="25400">
                      <a:solidFill>
                        <a:srgbClr val="5B8CB8">
                          <a:alpha val="100000"/>
                        </a:srgbClr>
                      </a:solidFill>
                    </a:lnL>
                    <a:lnR w="25400">
                      <a:solidFill>
                        <a:srgbClr val="5B8CB8">
                          <a:alpha val="100000"/>
                        </a:srgbClr>
                      </a:solidFill>
                    </a:lnR>
                    <a:lnT w="25400">
                      <a:solidFill>
                        <a:srgbClr val="5B8CB8">
                          <a:alpha val="100000"/>
                        </a:srgbClr>
                      </a:solidFill>
                    </a:lnT>
                    <a:lnB w="25400">
                      <a:solidFill>
                        <a:srgbClr val="5B8CB8">
                          <a:alpha val="100000"/>
                        </a:srgbClr>
                      </a:solidFill>
                    </a:lnB>
                  </a:tcPr>
                </a:tc>
                <a:tc>
                  <a:txBody>
                    <a:bodyPr/>
                    <a:lstStyle/>
                    <a:p>
                      <a:pPr algn="l">
                        <a:defRPr sz="1100" b="0" i="0" strike="noStrike">
                          <a:ln/>
                          <a:solidFill>
                            <a:srgbClr val="0A1F3D">
                              <a:alpha val="100000"/>
                            </a:srgbClr>
                          </a:solidFill>
                          <a:latin typeface="&quot;FZYaYiHei GB18030L2 R&quot;, sans-serif"/>
                          <a:ea typeface="&quot;FZYaYiHei GB18030L2 R&quot;, sans-serif"/>
                          <a:cs typeface="&quot;FZYaYiHei GB18030L2 R&quot;, sans-serif"/>
                        </a:defRPr>
                      </a:pPr>
                      <a:r>
                        <a:rPr sz="1400" b="0" i="0" strike="noStrike" dirty="0" err="1">
                          <a:ln/>
                          <a:solidFill>
                            <a:srgbClr val="0A1F3D">
                              <a:alpha val="100000"/>
                            </a:srgbClr>
                          </a:solidFill>
                          <a:latin typeface="+mn-ea"/>
                          <a:ea typeface="+mn-ea"/>
                          <a:cs typeface="&quot;FZYaYiHei GB18030L2 R&quot;, sans-serif"/>
                        </a:rPr>
                        <a:t>拟合参数、结构模型、可视化产物、分析脚本</a:t>
                      </a:r>
                      <a:r>
                        <a:rPr lang="zh-CN" altLang="en-US" sz="1400" b="0" i="0" strike="noStrike" dirty="0">
                          <a:ln/>
                          <a:solidFill>
                            <a:srgbClr val="0A1F3D">
                              <a:alpha val="100000"/>
                            </a:srgbClr>
                          </a:solidFill>
                          <a:latin typeface="+mn-ea"/>
                          <a:ea typeface="+mn-ea"/>
                          <a:cs typeface="&quot;FZYaYiHei GB18030L2 R&quot;, sans-serif"/>
                        </a:rPr>
                        <a:t>、分析软件</a:t>
                      </a:r>
                      <a:endParaRPr sz="1400" dirty="0">
                        <a:latin typeface="+mn-ea"/>
                        <a:ea typeface="+mn-ea"/>
                      </a:endParaRPr>
                    </a:p>
                  </a:txBody>
                  <a:tcPr>
                    <a:lnL w="25400">
                      <a:solidFill>
                        <a:srgbClr val="5B8CB8">
                          <a:alpha val="100000"/>
                        </a:srgbClr>
                      </a:solidFill>
                    </a:lnL>
                    <a:lnR w="25400">
                      <a:solidFill>
                        <a:srgbClr val="5B8CB8">
                          <a:alpha val="100000"/>
                        </a:srgbClr>
                      </a:solidFill>
                    </a:lnR>
                    <a:lnT w="25400">
                      <a:solidFill>
                        <a:srgbClr val="5B8CB8">
                          <a:alpha val="100000"/>
                        </a:srgbClr>
                      </a:solidFill>
                    </a:lnT>
                    <a:lnB w="25400">
                      <a:solidFill>
                        <a:srgbClr val="5B8CB8">
                          <a:alpha val="100000"/>
                        </a:srgbClr>
                      </a:solidFill>
                    </a:lnB>
                  </a:tcPr>
                </a:tc>
                <a:extLst>
                  <a:ext uri="{0D108BD9-81ED-4DB2-BD59-A6C34878D82A}">
                    <a16:rowId xmlns:a16="http://schemas.microsoft.com/office/drawing/2014/main" val="10005"/>
                  </a:ext>
                </a:extLst>
              </a:tr>
              <a:tr h="406400">
                <a:tc>
                  <a:txBody>
                    <a:bodyPr/>
                    <a:lstStyle/>
                    <a:p>
                      <a:pPr algn="l">
                        <a:defRPr sz="1100" b="1" i="0" strike="noStrike">
                          <a:ln/>
                          <a:solidFill>
                            <a:srgbClr val="0A1F3D">
                              <a:alpha val="100000"/>
                            </a:srgbClr>
                          </a:solidFill>
                          <a:latin typeface="&quot;Alibaba PuHuiTi 3.0 55 Regular&quot;, sans-serif"/>
                          <a:ea typeface="&quot;Alibaba PuHuiTi 3.0 55 Regular&quot;, sans-serif"/>
                          <a:cs typeface="&quot;Alibaba PuHuiTi 3.0 55 Regular&quot;, sans-serif"/>
                        </a:defRPr>
                      </a:pPr>
                      <a:r>
                        <a:rPr sz="1400" b="1" i="0" strike="noStrike">
                          <a:ln/>
                          <a:solidFill>
                            <a:srgbClr val="0A1F3D">
                              <a:alpha val="100000"/>
                            </a:srgbClr>
                          </a:solidFill>
                          <a:latin typeface="+mn-ea"/>
                          <a:ea typeface="+mn-ea"/>
                          <a:cs typeface="&quot;Alibaba PuHuiTi 3.0 55 Regular&quot;, sans-serif"/>
                        </a:rPr>
                        <a:t>出版物</a:t>
                      </a:r>
                      <a:endParaRPr sz="1400">
                        <a:latin typeface="+mn-ea"/>
                        <a:ea typeface="+mn-ea"/>
                      </a:endParaRPr>
                    </a:p>
                  </a:txBody>
                  <a:tcPr>
                    <a:lnL w="25400">
                      <a:solidFill>
                        <a:srgbClr val="5B8CB8">
                          <a:alpha val="100000"/>
                        </a:srgbClr>
                      </a:solidFill>
                    </a:lnL>
                    <a:lnR w="25400">
                      <a:solidFill>
                        <a:srgbClr val="5B8CB8">
                          <a:alpha val="100000"/>
                        </a:srgbClr>
                      </a:solidFill>
                    </a:lnR>
                    <a:lnT w="25400">
                      <a:solidFill>
                        <a:srgbClr val="5B8CB8">
                          <a:alpha val="100000"/>
                        </a:srgbClr>
                      </a:solidFill>
                    </a:lnT>
                    <a:lnB w="25400">
                      <a:solidFill>
                        <a:srgbClr val="5B8CB8">
                          <a:alpha val="100000"/>
                        </a:srgbClr>
                      </a:solidFill>
                    </a:lnB>
                  </a:tcPr>
                </a:tc>
                <a:tc>
                  <a:txBody>
                    <a:bodyPr/>
                    <a:lstStyle/>
                    <a:p>
                      <a:pPr algn="l">
                        <a:defRPr sz="1100" b="0" i="0" strike="noStrike">
                          <a:ln/>
                          <a:solidFill>
                            <a:srgbClr val="0A1F3D">
                              <a:alpha val="100000"/>
                            </a:srgbClr>
                          </a:solidFill>
                          <a:latin typeface="&quot;FZYaYiHei GB18030L2 R&quot;, sans-serif"/>
                          <a:ea typeface="&quot;FZYaYiHei GB18030L2 R&quot;, sans-serif"/>
                          <a:cs typeface="&quot;FZYaYiHei GB18030L2 R&quot;, sans-serif"/>
                        </a:defRPr>
                      </a:pPr>
                      <a:r>
                        <a:rPr sz="1400" b="0" i="0" strike="noStrike" dirty="0" err="1">
                          <a:ln/>
                          <a:solidFill>
                            <a:srgbClr val="0A1F3D">
                              <a:alpha val="100000"/>
                            </a:srgbClr>
                          </a:solidFill>
                          <a:latin typeface="+mn-ea"/>
                          <a:ea typeface="+mn-ea"/>
                          <a:cs typeface="&quot;FZYaYiHei GB18030L2 R&quot;, sans-serif"/>
                        </a:rPr>
                        <a:t>论文、数据集DOI</a:t>
                      </a:r>
                      <a:r>
                        <a:rPr lang="zh-CN" altLang="en-US" sz="1400" b="0" i="0" strike="noStrike" dirty="0">
                          <a:ln/>
                          <a:solidFill>
                            <a:srgbClr val="0A1F3D">
                              <a:alpha val="100000"/>
                            </a:srgbClr>
                          </a:solidFill>
                          <a:latin typeface="+mn-ea"/>
                          <a:ea typeface="+mn-ea"/>
                          <a:cs typeface="&quot;FZYaYiHei GB18030L2 R&quot;, sans-serif"/>
                        </a:rPr>
                        <a:t>、其它成果</a:t>
                      </a:r>
                      <a:endParaRPr sz="1400" dirty="0">
                        <a:latin typeface="+mn-ea"/>
                        <a:ea typeface="+mn-ea"/>
                      </a:endParaRPr>
                    </a:p>
                  </a:txBody>
                  <a:tcPr>
                    <a:lnL w="25400">
                      <a:solidFill>
                        <a:srgbClr val="5B8CB8">
                          <a:alpha val="100000"/>
                        </a:srgbClr>
                      </a:solidFill>
                    </a:lnL>
                    <a:lnR w="25400">
                      <a:solidFill>
                        <a:srgbClr val="5B8CB8">
                          <a:alpha val="100000"/>
                        </a:srgbClr>
                      </a:solidFill>
                    </a:lnR>
                    <a:lnT w="25400">
                      <a:solidFill>
                        <a:srgbClr val="5B8CB8">
                          <a:alpha val="100000"/>
                        </a:srgbClr>
                      </a:solidFill>
                    </a:lnT>
                    <a:lnB w="25400">
                      <a:solidFill>
                        <a:srgbClr val="5B8CB8">
                          <a:alpha val="100000"/>
                        </a:srgbClr>
                      </a:solidFill>
                    </a:lnB>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6325545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9C09C90-9A66-467B-A9F5-BBCD7D07A0BB}"/>
              </a:ext>
            </a:extLst>
          </p:cNvPr>
          <p:cNvSpPr>
            <a:spLocks noGrp="1"/>
          </p:cNvSpPr>
          <p:nvPr>
            <p:ph type="title"/>
          </p:nvPr>
        </p:nvSpPr>
        <p:spPr/>
        <p:txBody>
          <a:bodyPr/>
          <a:lstStyle/>
          <a:p>
            <a:r>
              <a:rPr lang="zh-CN" altLang="en-US" dirty="0"/>
              <a:t>多源异构数据融合与统一管理</a:t>
            </a:r>
          </a:p>
        </p:txBody>
      </p:sp>
      <p:sp>
        <p:nvSpPr>
          <p:cNvPr id="20" name="文本框 19">
            <a:extLst>
              <a:ext uri="{FF2B5EF4-FFF2-40B4-BE49-F238E27FC236}">
                <a16:creationId xmlns:a16="http://schemas.microsoft.com/office/drawing/2014/main" id="{DA5CBBC6-0DFF-49AB-BBA9-131378A75298}"/>
              </a:ext>
            </a:extLst>
          </p:cNvPr>
          <p:cNvSpPr txBox="1"/>
          <p:nvPr/>
        </p:nvSpPr>
        <p:spPr>
          <a:xfrm>
            <a:off x="670208" y="958728"/>
            <a:ext cx="10261952" cy="1034129"/>
          </a:xfrm>
          <a:prstGeom prst="rect">
            <a:avLst/>
          </a:prstGeom>
          <a:noFill/>
        </p:spPr>
        <p:txBody>
          <a:bodyPr wrap="square" rtlCol="0">
            <a:spAutoFit/>
          </a:bodyPr>
          <a:lstStyle/>
          <a:p>
            <a:pPr marL="285750" indent="-285750">
              <a:lnSpc>
                <a:spcPct val="120000"/>
              </a:lnSpc>
              <a:buFont typeface="Arial" panose="020B0604020202020204" pitchFamily="34" charset="0"/>
              <a:buChar char="•"/>
            </a:pPr>
            <a:r>
              <a:rPr lang="zh-CN" altLang="en-US" dirty="0"/>
              <a:t>面向中子源</a:t>
            </a:r>
            <a:r>
              <a:rPr lang="en-US" altLang="zh-CN" dirty="0"/>
              <a:t>/</a:t>
            </a:r>
            <a:r>
              <a:rPr lang="zh-CN" altLang="en-US" dirty="0"/>
              <a:t>光源跨装置数据共享与融合分析需求，推动实验数据管理模式与元数据标准统一，支撑联合分析和多装置协同研究</a:t>
            </a:r>
          </a:p>
          <a:p>
            <a:endParaRPr lang="zh-CN" altLang="en-US" dirty="0"/>
          </a:p>
        </p:txBody>
      </p:sp>
      <p:pic>
        <p:nvPicPr>
          <p:cNvPr id="8" name="Picture 4" descr="A picture containing text, indoor, screen, display&#10;&#10;Description automatically generated">
            <a:extLst>
              <a:ext uri="{FF2B5EF4-FFF2-40B4-BE49-F238E27FC236}">
                <a16:creationId xmlns:a16="http://schemas.microsoft.com/office/drawing/2014/main" id="{9A9A0F0E-A02F-4E14-9DE4-F931A916C754}"/>
              </a:ext>
            </a:extLst>
          </p:cNvPr>
          <p:cNvPicPr>
            <a:picLocks noChangeAspect="1"/>
          </p:cNvPicPr>
          <p:nvPr/>
        </p:nvPicPr>
        <p:blipFill>
          <a:blip r:embed="rId3"/>
          <a:stretch>
            <a:fillRect/>
          </a:stretch>
        </p:blipFill>
        <p:spPr>
          <a:xfrm>
            <a:off x="229761" y="2320620"/>
            <a:ext cx="7261339" cy="3233756"/>
          </a:xfrm>
          <a:prstGeom prst="rect">
            <a:avLst/>
          </a:prstGeom>
        </p:spPr>
      </p:pic>
      <p:sp>
        <p:nvSpPr>
          <p:cNvPr id="3" name="文本框 2">
            <a:extLst>
              <a:ext uri="{FF2B5EF4-FFF2-40B4-BE49-F238E27FC236}">
                <a16:creationId xmlns:a16="http://schemas.microsoft.com/office/drawing/2014/main" id="{96F32BF9-C77F-43D7-9EFD-EA12AD09A948}"/>
              </a:ext>
            </a:extLst>
          </p:cNvPr>
          <p:cNvSpPr txBox="1"/>
          <p:nvPr/>
        </p:nvSpPr>
        <p:spPr>
          <a:xfrm>
            <a:off x="7630160" y="1751234"/>
            <a:ext cx="3769360" cy="1138773"/>
          </a:xfrm>
          <a:prstGeom prst="rect">
            <a:avLst/>
          </a:prstGeom>
          <a:noFill/>
        </p:spPr>
        <p:txBody>
          <a:bodyPr wrap="square" rtlCol="0">
            <a:spAutoFit/>
          </a:bodyPr>
          <a:lstStyle/>
          <a:p>
            <a:r>
              <a:rPr lang="zh-CN" altLang="en-US" b="1" dirty="0">
                <a:solidFill>
                  <a:srgbClr val="002060"/>
                </a:solidFill>
              </a:rPr>
              <a:t>构建端到端的全生命周期数据底座</a:t>
            </a:r>
            <a:endParaRPr lang="en-US" altLang="zh-CN" b="1" dirty="0">
              <a:solidFill>
                <a:srgbClr val="002060"/>
              </a:solidFill>
            </a:endParaRPr>
          </a:p>
          <a:p>
            <a:endParaRPr lang="en-US" altLang="zh-CN" dirty="0">
              <a:solidFill>
                <a:srgbClr val="002060"/>
              </a:solidFill>
            </a:endParaRPr>
          </a:p>
          <a:p>
            <a:r>
              <a:rPr lang="zh-CN" altLang="en-US" sz="1600" dirty="0">
                <a:solidFill>
                  <a:srgbClr val="002060"/>
                </a:solidFill>
              </a:rPr>
              <a:t>打造覆盖“采集</a:t>
            </a:r>
            <a:r>
              <a:rPr lang="en-US" altLang="zh-CN" sz="1600" dirty="0">
                <a:solidFill>
                  <a:srgbClr val="002060"/>
                </a:solidFill>
              </a:rPr>
              <a:t>—</a:t>
            </a:r>
            <a:r>
              <a:rPr lang="zh-CN" altLang="en-US" sz="1600" dirty="0">
                <a:solidFill>
                  <a:srgbClr val="002060"/>
                </a:solidFill>
              </a:rPr>
              <a:t>存储</a:t>
            </a:r>
            <a:r>
              <a:rPr lang="en-US" altLang="zh-CN" sz="1600" dirty="0">
                <a:solidFill>
                  <a:srgbClr val="002060"/>
                </a:solidFill>
              </a:rPr>
              <a:t>—</a:t>
            </a:r>
            <a:r>
              <a:rPr lang="zh-CN" altLang="en-US" sz="1600" dirty="0">
                <a:solidFill>
                  <a:srgbClr val="002060"/>
                </a:solidFill>
              </a:rPr>
              <a:t>处理</a:t>
            </a:r>
            <a:r>
              <a:rPr lang="en-US" altLang="zh-CN" sz="1600" dirty="0">
                <a:solidFill>
                  <a:srgbClr val="002060"/>
                </a:solidFill>
              </a:rPr>
              <a:t>—</a:t>
            </a:r>
            <a:r>
              <a:rPr lang="zh-CN" altLang="en-US" sz="1600" dirty="0">
                <a:solidFill>
                  <a:srgbClr val="002060"/>
                </a:solidFill>
              </a:rPr>
              <a:t>分析”全链条的统一数据管理框架</a:t>
            </a:r>
          </a:p>
        </p:txBody>
      </p:sp>
      <p:sp>
        <p:nvSpPr>
          <p:cNvPr id="4" name="矩形 3">
            <a:extLst>
              <a:ext uri="{FF2B5EF4-FFF2-40B4-BE49-F238E27FC236}">
                <a16:creationId xmlns:a16="http://schemas.microsoft.com/office/drawing/2014/main" id="{454381F8-1378-4D73-A4DD-31845AF9EE78}"/>
              </a:ext>
            </a:extLst>
          </p:cNvPr>
          <p:cNvSpPr/>
          <p:nvPr/>
        </p:nvSpPr>
        <p:spPr>
          <a:xfrm>
            <a:off x="7667620" y="3355765"/>
            <a:ext cx="3755400" cy="1631216"/>
          </a:xfrm>
          <a:prstGeom prst="rect">
            <a:avLst/>
          </a:prstGeom>
        </p:spPr>
        <p:txBody>
          <a:bodyPr wrap="square">
            <a:spAutoFit/>
          </a:bodyPr>
          <a:lstStyle/>
          <a:p>
            <a:r>
              <a:rPr lang="zh-CN" altLang="en-US" b="1" dirty="0">
                <a:solidFill>
                  <a:srgbClr val="002060"/>
                </a:solidFill>
                <a:latin typeface="quote-cjk-patch"/>
              </a:rPr>
              <a:t>统一元数据标准与数据管理模式</a:t>
            </a:r>
            <a:endParaRPr lang="en-US" altLang="zh-CN" b="1" dirty="0">
              <a:solidFill>
                <a:srgbClr val="002060"/>
              </a:solidFill>
              <a:latin typeface="quote-cjk-patch"/>
            </a:endParaRPr>
          </a:p>
          <a:p>
            <a:r>
              <a:rPr lang="zh-CN" altLang="en-US" sz="1600" dirty="0">
                <a:solidFill>
                  <a:srgbClr val="002060"/>
                </a:solidFill>
              </a:rPr>
              <a:t>制定覆盖实验、模拟与文献的跨装置元数据标准，建立互认的数据格式与可追溯的处理流程规范，实现跨模态数据的可发现、可互操作与可重用</a:t>
            </a:r>
            <a:endParaRPr lang="en-US" altLang="zh-CN" sz="1600" dirty="0">
              <a:solidFill>
                <a:srgbClr val="002060"/>
              </a:solidFill>
            </a:endParaRPr>
          </a:p>
          <a:p>
            <a:endParaRPr lang="zh-CN" altLang="en-US" dirty="0">
              <a:solidFill>
                <a:srgbClr val="002060"/>
              </a:solidFill>
            </a:endParaRPr>
          </a:p>
        </p:txBody>
      </p:sp>
      <p:sp>
        <p:nvSpPr>
          <p:cNvPr id="5" name="矩形 4">
            <a:extLst>
              <a:ext uri="{FF2B5EF4-FFF2-40B4-BE49-F238E27FC236}">
                <a16:creationId xmlns:a16="http://schemas.microsoft.com/office/drawing/2014/main" id="{F65AD60E-2621-4984-846F-CE8548401822}"/>
              </a:ext>
            </a:extLst>
          </p:cNvPr>
          <p:cNvSpPr/>
          <p:nvPr/>
        </p:nvSpPr>
        <p:spPr>
          <a:xfrm>
            <a:off x="7674601" y="5174141"/>
            <a:ext cx="3592840" cy="1138773"/>
          </a:xfrm>
          <a:prstGeom prst="rect">
            <a:avLst/>
          </a:prstGeom>
        </p:spPr>
        <p:txBody>
          <a:bodyPr wrap="square">
            <a:spAutoFit/>
          </a:bodyPr>
          <a:lstStyle/>
          <a:p>
            <a:r>
              <a:rPr lang="zh-CN" altLang="en-US" b="1" dirty="0">
                <a:solidFill>
                  <a:srgbClr val="002060"/>
                </a:solidFill>
                <a:latin typeface="quote-cjk-patch"/>
              </a:rPr>
              <a:t>赋能跨装置协同与联合分析研究</a:t>
            </a:r>
            <a:endParaRPr lang="en-US" altLang="zh-CN" b="1" dirty="0">
              <a:solidFill>
                <a:srgbClr val="002060"/>
              </a:solidFill>
              <a:latin typeface="quote-cjk-patch"/>
            </a:endParaRPr>
          </a:p>
          <a:p>
            <a:r>
              <a:rPr lang="zh-CN" altLang="en-US" sz="1600" dirty="0">
                <a:solidFill>
                  <a:srgbClr val="002060"/>
                </a:solidFill>
              </a:rPr>
              <a:t>提供一站式数据融合分析平台，支撑跨装置的多模态数据的联合解析</a:t>
            </a:r>
          </a:p>
          <a:p>
            <a:endParaRPr lang="zh-CN" altLang="en-US" dirty="0"/>
          </a:p>
        </p:txBody>
      </p:sp>
      <p:sp>
        <p:nvSpPr>
          <p:cNvPr id="6" name="矩形: 圆角 5">
            <a:extLst>
              <a:ext uri="{FF2B5EF4-FFF2-40B4-BE49-F238E27FC236}">
                <a16:creationId xmlns:a16="http://schemas.microsoft.com/office/drawing/2014/main" id="{B38988CC-D7A9-4E42-83DE-53EA725CAFB0}"/>
              </a:ext>
            </a:extLst>
          </p:cNvPr>
          <p:cNvSpPr/>
          <p:nvPr/>
        </p:nvSpPr>
        <p:spPr bwMode="auto">
          <a:xfrm>
            <a:off x="7528560" y="1614927"/>
            <a:ext cx="4033520" cy="1389580"/>
          </a:xfrm>
          <a:prstGeom prst="roundRect">
            <a:avLst/>
          </a:prstGeom>
          <a:noFill/>
          <a:ln w="9525" cap="flat" cmpd="sng" algn="ctr">
            <a:solidFill>
              <a:schemeClr val="accent1">
                <a:lumMod val="75000"/>
              </a:schemeClr>
            </a:solidFill>
            <a:prstDash val="dash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2400" b="0" i="0" u="none" strike="noStrike" cap="none" normalizeH="0" baseline="0">
              <a:ln>
                <a:noFill/>
              </a:ln>
              <a:solidFill>
                <a:srgbClr val="002060"/>
              </a:solidFill>
              <a:effectLst>
                <a:outerShdw blurRad="38100" dist="38100" dir="2700000" algn="tl">
                  <a:srgbClr val="000000">
                    <a:alpha val="43137"/>
                  </a:srgbClr>
                </a:outerShdw>
              </a:effectLst>
              <a:latin typeface="Arial" pitchFamily="34" charset="0"/>
              <a:ea typeface="宋体" pitchFamily="2" charset="-122"/>
            </a:endParaRPr>
          </a:p>
        </p:txBody>
      </p:sp>
      <p:sp>
        <p:nvSpPr>
          <p:cNvPr id="13" name="矩形: 圆角 12">
            <a:extLst>
              <a:ext uri="{FF2B5EF4-FFF2-40B4-BE49-F238E27FC236}">
                <a16:creationId xmlns:a16="http://schemas.microsoft.com/office/drawing/2014/main" id="{8BA7E08C-D18D-46ED-9063-74F147F0443A}"/>
              </a:ext>
            </a:extLst>
          </p:cNvPr>
          <p:cNvSpPr/>
          <p:nvPr/>
        </p:nvSpPr>
        <p:spPr bwMode="auto">
          <a:xfrm>
            <a:off x="7528560" y="3311839"/>
            <a:ext cx="4033520" cy="1389580"/>
          </a:xfrm>
          <a:prstGeom prst="roundRect">
            <a:avLst/>
          </a:prstGeom>
          <a:noFill/>
          <a:ln w="9525" cap="flat" cmpd="sng" algn="ctr">
            <a:solidFill>
              <a:schemeClr val="accent1">
                <a:lumMod val="75000"/>
              </a:schemeClr>
            </a:solidFill>
            <a:prstDash val="dash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2400" b="0" i="0" u="none" strike="noStrike" cap="none" normalizeH="0" baseline="0">
              <a:ln>
                <a:noFill/>
              </a:ln>
              <a:solidFill>
                <a:srgbClr val="002060"/>
              </a:solidFill>
              <a:effectLst>
                <a:outerShdw blurRad="38100" dist="38100" dir="2700000" algn="tl">
                  <a:srgbClr val="000000">
                    <a:alpha val="43137"/>
                  </a:srgbClr>
                </a:outerShdw>
              </a:effectLst>
              <a:latin typeface="Arial" pitchFamily="34" charset="0"/>
              <a:ea typeface="宋体" pitchFamily="2" charset="-122"/>
            </a:endParaRPr>
          </a:p>
        </p:txBody>
      </p:sp>
      <p:sp>
        <p:nvSpPr>
          <p:cNvPr id="15" name="矩形: 圆角 14">
            <a:extLst>
              <a:ext uri="{FF2B5EF4-FFF2-40B4-BE49-F238E27FC236}">
                <a16:creationId xmlns:a16="http://schemas.microsoft.com/office/drawing/2014/main" id="{931968B6-4E75-4ABF-9952-B02F283B672D}"/>
              </a:ext>
            </a:extLst>
          </p:cNvPr>
          <p:cNvSpPr/>
          <p:nvPr/>
        </p:nvSpPr>
        <p:spPr bwMode="auto">
          <a:xfrm>
            <a:off x="7528560" y="5030524"/>
            <a:ext cx="4033520" cy="1389580"/>
          </a:xfrm>
          <a:prstGeom prst="roundRect">
            <a:avLst/>
          </a:prstGeom>
          <a:noFill/>
          <a:ln w="9525" cap="flat" cmpd="sng" algn="ctr">
            <a:solidFill>
              <a:schemeClr val="accent1">
                <a:lumMod val="75000"/>
              </a:schemeClr>
            </a:solidFill>
            <a:prstDash val="dash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2400" b="0" i="0" u="none" strike="noStrike" cap="none" normalizeH="0" baseline="0">
              <a:ln>
                <a:noFill/>
              </a:ln>
              <a:solidFill>
                <a:srgbClr val="002060"/>
              </a:solidFill>
              <a:effectLst>
                <a:outerShdw blurRad="38100" dist="38100" dir="2700000" algn="tl">
                  <a:srgbClr val="000000">
                    <a:alpha val="43137"/>
                  </a:srgbClr>
                </a:outerShdw>
              </a:effectLst>
              <a:latin typeface="Arial" pitchFamily="34" charset="0"/>
              <a:ea typeface="宋体" pitchFamily="2" charset="-122"/>
            </a:endParaRPr>
          </a:p>
        </p:txBody>
      </p:sp>
    </p:spTree>
    <p:extLst>
      <p:ext uri="{BB962C8B-B14F-4D97-AF65-F5344CB8AC3E}">
        <p14:creationId xmlns:p14="http://schemas.microsoft.com/office/powerpoint/2010/main" val="297711593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6AF356B-BEED-4DF2-AB95-F2C319FB0532}"/>
              </a:ext>
            </a:extLst>
          </p:cNvPr>
          <p:cNvSpPr>
            <a:spLocks noGrp="1"/>
          </p:cNvSpPr>
          <p:nvPr>
            <p:ph type="title"/>
          </p:nvPr>
        </p:nvSpPr>
        <p:spPr/>
        <p:txBody>
          <a:bodyPr/>
          <a:lstStyle/>
          <a:p>
            <a:r>
              <a:rPr lang="zh-CN" altLang="en-US" dirty="0"/>
              <a:t>多源异构数据融合与统一管理</a:t>
            </a:r>
          </a:p>
        </p:txBody>
      </p:sp>
      <p:sp>
        <p:nvSpPr>
          <p:cNvPr id="4" name="文本框 3">
            <a:extLst>
              <a:ext uri="{FF2B5EF4-FFF2-40B4-BE49-F238E27FC236}">
                <a16:creationId xmlns:a16="http://schemas.microsoft.com/office/drawing/2014/main" id="{6720F679-FECC-441F-ABF2-F0A072907BA7}"/>
              </a:ext>
            </a:extLst>
          </p:cNvPr>
          <p:cNvSpPr txBox="1"/>
          <p:nvPr/>
        </p:nvSpPr>
        <p:spPr>
          <a:xfrm>
            <a:off x="264160" y="4779010"/>
            <a:ext cx="11625580" cy="398780"/>
          </a:xfrm>
          <a:prstGeom prst="rect">
            <a:avLst/>
          </a:prstGeom>
          <a:solidFill>
            <a:schemeClr val="accent5">
              <a:lumMod val="60000"/>
              <a:lumOff val="40000"/>
            </a:schemeClr>
          </a:solidFill>
          <a:ln w="25400">
            <a:noFill/>
            <a:prstDash val="dash"/>
          </a:ln>
        </p:spPr>
        <p:txBody>
          <a:bodyPr wrap="square" anchor="ctr" anchorCtr="0">
            <a:spAutoFit/>
          </a:bodyPr>
          <a:lstStyle/>
          <a:p>
            <a:pPr algn="ctr">
              <a:buClrTx/>
              <a:buSzTx/>
              <a:buFontTx/>
            </a:pPr>
            <a:r>
              <a:rPr lang="zh-CN" altLang="en-US" sz="2000" b="1" dirty="0">
                <a:solidFill>
                  <a:schemeClr val="bg1"/>
                </a:solidFill>
                <a:sym typeface="+mn-ea"/>
              </a:rPr>
              <a:t>系统功能</a:t>
            </a:r>
            <a:r>
              <a:rPr lang="zh-CN" altLang="en-US" sz="1200" b="1" dirty="0">
                <a:solidFill>
                  <a:schemeClr val="bg1"/>
                </a:solidFill>
                <a:sym typeface="+mn-ea"/>
              </a:rPr>
              <a:t>（元数据采集系统、元数据目录服务、数据传输系统、数据服务系统等）</a:t>
            </a:r>
          </a:p>
        </p:txBody>
      </p:sp>
      <p:sp>
        <p:nvSpPr>
          <p:cNvPr id="11" name="文本框 10">
            <a:extLst>
              <a:ext uri="{FF2B5EF4-FFF2-40B4-BE49-F238E27FC236}">
                <a16:creationId xmlns:a16="http://schemas.microsoft.com/office/drawing/2014/main" id="{855A3958-14A4-4F5A-B121-5AC725C4FDEC}"/>
              </a:ext>
            </a:extLst>
          </p:cNvPr>
          <p:cNvSpPr txBox="1"/>
          <p:nvPr/>
        </p:nvSpPr>
        <p:spPr>
          <a:xfrm>
            <a:off x="264159" y="865505"/>
            <a:ext cx="11820609" cy="400110"/>
          </a:xfrm>
          <a:prstGeom prst="rect">
            <a:avLst/>
          </a:prstGeom>
          <a:solidFill>
            <a:srgbClr val="0070C0"/>
          </a:solidFill>
          <a:ln w="25400">
            <a:noFill/>
            <a:prstDash val="dash"/>
          </a:ln>
        </p:spPr>
        <p:txBody>
          <a:bodyPr wrap="square">
            <a:spAutoFit/>
          </a:bodyPr>
          <a:lstStyle/>
          <a:p>
            <a:pPr algn="ctr"/>
            <a:r>
              <a:rPr lang="zh-CN" altLang="en-US" sz="2000" b="1" dirty="0">
                <a:solidFill>
                  <a:schemeClr val="bg1"/>
                </a:solidFill>
              </a:rPr>
              <a:t>技术路线：基于</a:t>
            </a:r>
            <a:r>
              <a:rPr lang="en-US" altLang="zh-CN" sz="2000" b="1" dirty="0">
                <a:solidFill>
                  <a:schemeClr val="bg1"/>
                </a:solidFill>
              </a:rPr>
              <a:t>DOMAS</a:t>
            </a:r>
            <a:r>
              <a:rPr lang="zh-CN" altLang="en-US" sz="2000" b="1" dirty="0">
                <a:solidFill>
                  <a:schemeClr val="bg1"/>
                </a:solidFill>
              </a:rPr>
              <a:t>的</a:t>
            </a:r>
            <a:r>
              <a:rPr lang="en-US" altLang="zh-CN" sz="2000" b="1" dirty="0">
                <a:solidFill>
                  <a:schemeClr val="bg1"/>
                </a:solidFill>
              </a:rPr>
              <a:t>CSNS</a:t>
            </a:r>
            <a:r>
              <a:rPr lang="zh-CN" altLang="en-US" sz="2000" b="1" dirty="0">
                <a:solidFill>
                  <a:schemeClr val="bg1"/>
                </a:solidFill>
              </a:rPr>
              <a:t>科学数据管理系统</a:t>
            </a:r>
          </a:p>
        </p:txBody>
      </p:sp>
      <p:pic>
        <p:nvPicPr>
          <p:cNvPr id="12" name="图片 11">
            <a:extLst>
              <a:ext uri="{FF2B5EF4-FFF2-40B4-BE49-F238E27FC236}">
                <a16:creationId xmlns:a16="http://schemas.microsoft.com/office/drawing/2014/main" id="{E8FE71EC-5725-40E8-955D-8F939DBE3F44}"/>
              </a:ext>
            </a:extLst>
          </p:cNvPr>
          <p:cNvPicPr>
            <a:picLocks noChangeAspect="1"/>
          </p:cNvPicPr>
          <p:nvPr/>
        </p:nvPicPr>
        <p:blipFill>
          <a:blip r:embed="rId2"/>
          <a:stretch>
            <a:fillRect/>
          </a:stretch>
        </p:blipFill>
        <p:spPr>
          <a:xfrm>
            <a:off x="267970" y="5197475"/>
            <a:ext cx="2904490" cy="1367790"/>
          </a:xfrm>
          <a:prstGeom prst="rect">
            <a:avLst/>
          </a:prstGeom>
        </p:spPr>
      </p:pic>
      <p:pic>
        <p:nvPicPr>
          <p:cNvPr id="13" name="图片 12">
            <a:extLst>
              <a:ext uri="{FF2B5EF4-FFF2-40B4-BE49-F238E27FC236}">
                <a16:creationId xmlns:a16="http://schemas.microsoft.com/office/drawing/2014/main" id="{6285CAED-8542-4A66-99BD-4D25F697B8BA}"/>
              </a:ext>
            </a:extLst>
          </p:cNvPr>
          <p:cNvPicPr>
            <a:picLocks noChangeAspect="1"/>
          </p:cNvPicPr>
          <p:nvPr/>
        </p:nvPicPr>
        <p:blipFill>
          <a:blip r:embed="rId3"/>
          <a:stretch>
            <a:fillRect/>
          </a:stretch>
        </p:blipFill>
        <p:spPr>
          <a:xfrm>
            <a:off x="3329940" y="5197475"/>
            <a:ext cx="2915920" cy="1367790"/>
          </a:xfrm>
          <a:prstGeom prst="rect">
            <a:avLst/>
          </a:prstGeom>
        </p:spPr>
      </p:pic>
      <p:pic>
        <p:nvPicPr>
          <p:cNvPr id="15" name="图片 14">
            <a:extLst>
              <a:ext uri="{FF2B5EF4-FFF2-40B4-BE49-F238E27FC236}">
                <a16:creationId xmlns:a16="http://schemas.microsoft.com/office/drawing/2014/main" id="{87E70CD1-EB2A-4A98-BDFD-AF96EB6BBB47}"/>
              </a:ext>
            </a:extLst>
          </p:cNvPr>
          <p:cNvPicPr>
            <a:picLocks noChangeAspect="1"/>
          </p:cNvPicPr>
          <p:nvPr/>
        </p:nvPicPr>
        <p:blipFill>
          <a:blip r:embed="rId4"/>
          <a:stretch>
            <a:fillRect/>
          </a:stretch>
        </p:blipFill>
        <p:spPr>
          <a:xfrm>
            <a:off x="6428740" y="5197476"/>
            <a:ext cx="2470151" cy="1355422"/>
          </a:xfrm>
          <a:prstGeom prst="rect">
            <a:avLst/>
          </a:prstGeom>
        </p:spPr>
      </p:pic>
      <p:pic>
        <p:nvPicPr>
          <p:cNvPr id="18" name="内容占位符 3">
            <a:extLst>
              <a:ext uri="{FF2B5EF4-FFF2-40B4-BE49-F238E27FC236}">
                <a16:creationId xmlns:a16="http://schemas.microsoft.com/office/drawing/2014/main" id="{C712BD4A-3B95-4E78-9648-C2A57DEADCE2}"/>
              </a:ext>
            </a:extLst>
          </p:cNvPr>
          <p:cNvPicPr>
            <a:picLocks noGrp="1" noChangeAspect="1"/>
          </p:cNvPicPr>
          <p:nvPr>
            <p:ph idx="1"/>
          </p:nvPr>
        </p:nvPicPr>
        <p:blipFill>
          <a:blip r:embed="rId5"/>
          <a:stretch>
            <a:fillRect/>
          </a:stretch>
        </p:blipFill>
        <p:spPr>
          <a:xfrm>
            <a:off x="3091180" y="1690903"/>
            <a:ext cx="5031434" cy="2706708"/>
          </a:xfrm>
          <a:prstGeom prst="rect">
            <a:avLst/>
          </a:prstGeom>
          <a:ln>
            <a:solidFill>
              <a:schemeClr val="dk1"/>
            </a:solidFill>
          </a:ln>
        </p:spPr>
      </p:pic>
      <p:pic>
        <p:nvPicPr>
          <p:cNvPr id="26" name="图片 25">
            <a:extLst>
              <a:ext uri="{FF2B5EF4-FFF2-40B4-BE49-F238E27FC236}">
                <a16:creationId xmlns:a16="http://schemas.microsoft.com/office/drawing/2014/main" id="{82D41284-6290-41B4-B6B6-DF2A5126336D}"/>
              </a:ext>
            </a:extLst>
          </p:cNvPr>
          <p:cNvPicPr>
            <a:picLocks noChangeAspect="1"/>
          </p:cNvPicPr>
          <p:nvPr/>
        </p:nvPicPr>
        <p:blipFill>
          <a:blip r:embed="rId6"/>
          <a:stretch>
            <a:fillRect/>
          </a:stretch>
        </p:blipFill>
        <p:spPr>
          <a:xfrm>
            <a:off x="9081772" y="5197475"/>
            <a:ext cx="2480530" cy="1355423"/>
          </a:xfrm>
          <a:prstGeom prst="rect">
            <a:avLst/>
          </a:prstGeom>
        </p:spPr>
      </p:pic>
      <p:pic>
        <p:nvPicPr>
          <p:cNvPr id="33" name="图片 32">
            <a:extLst>
              <a:ext uri="{FF2B5EF4-FFF2-40B4-BE49-F238E27FC236}">
                <a16:creationId xmlns:a16="http://schemas.microsoft.com/office/drawing/2014/main" id="{B22C14BD-8928-4724-A390-5D321AA97E06}"/>
              </a:ext>
            </a:extLst>
          </p:cNvPr>
          <p:cNvPicPr>
            <a:picLocks noChangeAspect="1"/>
          </p:cNvPicPr>
          <p:nvPr/>
        </p:nvPicPr>
        <p:blipFill>
          <a:blip r:embed="rId7"/>
          <a:stretch>
            <a:fillRect/>
          </a:stretch>
        </p:blipFill>
        <p:spPr>
          <a:xfrm>
            <a:off x="8330253" y="1538334"/>
            <a:ext cx="3754515" cy="2797482"/>
          </a:xfrm>
          <a:prstGeom prst="rect">
            <a:avLst/>
          </a:prstGeom>
        </p:spPr>
      </p:pic>
      <p:sp>
        <p:nvSpPr>
          <p:cNvPr id="36" name="文本框 35">
            <a:extLst>
              <a:ext uri="{FF2B5EF4-FFF2-40B4-BE49-F238E27FC236}">
                <a16:creationId xmlns:a16="http://schemas.microsoft.com/office/drawing/2014/main" id="{1964C872-B2F2-4823-96C8-DE2D9173EB42}"/>
              </a:ext>
            </a:extLst>
          </p:cNvPr>
          <p:cNvSpPr txBox="1"/>
          <p:nvPr/>
        </p:nvSpPr>
        <p:spPr>
          <a:xfrm>
            <a:off x="-49965" y="1860680"/>
            <a:ext cx="3222425" cy="1938992"/>
          </a:xfrm>
          <a:prstGeom prst="rect">
            <a:avLst/>
          </a:prstGeom>
          <a:noFill/>
        </p:spPr>
        <p:txBody>
          <a:bodyPr wrap="square" rtlCol="0">
            <a:spAutoFit/>
          </a:bodyPr>
          <a:lstStyle/>
          <a:p>
            <a:r>
              <a:rPr lang="zh-CN" altLang="en-US" sz="2000" b="1" dirty="0"/>
              <a:t>     基于</a:t>
            </a:r>
            <a:r>
              <a:rPr lang="en-US" altLang="zh-CN" sz="2000" b="1" dirty="0"/>
              <a:t>DOMAS</a:t>
            </a:r>
            <a:r>
              <a:rPr lang="zh-CN" altLang="en-US" sz="2000" b="1" dirty="0"/>
              <a:t>通过</a:t>
            </a:r>
            <a:endParaRPr lang="en-US" altLang="zh-CN" sz="2000" b="1" dirty="0"/>
          </a:p>
          <a:p>
            <a:r>
              <a:rPr lang="en-US" altLang="zh-CN" sz="2000" b="1" dirty="0">
                <a:solidFill>
                  <a:srgbClr val="002060"/>
                </a:solidFill>
              </a:rPr>
              <a:t>     </a:t>
            </a:r>
            <a:r>
              <a:rPr lang="zh-CN" altLang="en-US" sz="2000" b="1" dirty="0">
                <a:solidFill>
                  <a:srgbClr val="002060"/>
                </a:solidFill>
              </a:rPr>
              <a:t>服务网关、元数据引擎、</a:t>
            </a:r>
            <a:endParaRPr lang="en-US" altLang="zh-CN" sz="2000" b="1" dirty="0">
              <a:solidFill>
                <a:srgbClr val="002060"/>
              </a:solidFill>
            </a:endParaRPr>
          </a:p>
          <a:p>
            <a:r>
              <a:rPr lang="zh-CN" altLang="en-US" sz="2000" b="1" dirty="0">
                <a:solidFill>
                  <a:srgbClr val="002060"/>
                </a:solidFill>
              </a:rPr>
              <a:t>     策略引擎、数据传输、</a:t>
            </a:r>
            <a:endParaRPr lang="en-US" altLang="zh-CN" sz="2000" b="1" dirty="0">
              <a:solidFill>
                <a:srgbClr val="002060"/>
              </a:solidFill>
            </a:endParaRPr>
          </a:p>
          <a:p>
            <a:r>
              <a:rPr lang="zh-CN" altLang="en-US" sz="2000" b="1" dirty="0">
                <a:solidFill>
                  <a:srgbClr val="002060"/>
                </a:solidFill>
              </a:rPr>
              <a:t>     数据存储、数据服务</a:t>
            </a:r>
            <a:endParaRPr lang="en-US" altLang="zh-CN" sz="2000" b="1" dirty="0">
              <a:solidFill>
                <a:srgbClr val="002060"/>
              </a:solidFill>
            </a:endParaRPr>
          </a:p>
          <a:p>
            <a:r>
              <a:rPr lang="zh-CN" altLang="en-US" sz="2000" b="1" dirty="0"/>
              <a:t>     六大组件协同，打通数 </a:t>
            </a:r>
            <a:endParaRPr lang="en-US" altLang="zh-CN" sz="2000" b="1" dirty="0"/>
          </a:p>
          <a:p>
            <a:r>
              <a:rPr lang="en-US" altLang="zh-CN" sz="2000" b="1" dirty="0"/>
              <a:t>   </a:t>
            </a:r>
            <a:r>
              <a:rPr lang="zh-CN" altLang="en-US" sz="2000" b="1" dirty="0"/>
              <a:t>  据全生命周期</a:t>
            </a:r>
          </a:p>
        </p:txBody>
      </p:sp>
    </p:spTree>
    <p:extLst>
      <p:ext uri="{BB962C8B-B14F-4D97-AF65-F5344CB8AC3E}">
        <p14:creationId xmlns:p14="http://schemas.microsoft.com/office/powerpoint/2010/main" val="351781451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12E0D8E-BBC8-4A9D-90FC-226528105A37}"/>
              </a:ext>
            </a:extLst>
          </p:cNvPr>
          <p:cNvSpPr>
            <a:spLocks noGrp="1"/>
          </p:cNvSpPr>
          <p:nvPr>
            <p:ph type="title"/>
          </p:nvPr>
        </p:nvSpPr>
        <p:spPr/>
        <p:txBody>
          <a:bodyPr/>
          <a:lstStyle/>
          <a:p>
            <a:br>
              <a:rPr lang="en-US" altLang="zh-CN" dirty="0"/>
            </a:br>
            <a:r>
              <a:rPr lang="zh-CN" altLang="en-US" dirty="0"/>
              <a:t>平滑演进：</a:t>
            </a:r>
            <a:r>
              <a:rPr lang="en-US" altLang="zh-CN" dirty="0"/>
              <a:t>ICAT</a:t>
            </a:r>
            <a:r>
              <a:rPr lang="zh-CN" altLang="en-US" dirty="0"/>
              <a:t>到</a:t>
            </a:r>
            <a:r>
              <a:rPr lang="en-US" altLang="zh-CN" dirty="0"/>
              <a:t>DOMAS</a:t>
            </a:r>
            <a:r>
              <a:rPr lang="zh-CN" altLang="en-US" dirty="0"/>
              <a:t>的四阶段过渡</a:t>
            </a:r>
            <a:br>
              <a:rPr lang="zh-CN" altLang="en-US" dirty="0"/>
            </a:br>
            <a:endParaRPr lang="zh-CN" altLang="en-US" dirty="0"/>
          </a:p>
        </p:txBody>
      </p:sp>
      <p:sp>
        <p:nvSpPr>
          <p:cNvPr id="8" name="TextBox 10">
            <a:extLst>
              <a:ext uri="{FF2B5EF4-FFF2-40B4-BE49-F238E27FC236}">
                <a16:creationId xmlns:a16="http://schemas.microsoft.com/office/drawing/2014/main" id="{AA98DFDD-3217-4EE2-B4A3-68097781B319}"/>
              </a:ext>
            </a:extLst>
          </p:cNvPr>
          <p:cNvSpPr txBox="1"/>
          <p:nvPr/>
        </p:nvSpPr>
        <p:spPr>
          <a:xfrm>
            <a:off x="602266" y="2209126"/>
            <a:ext cx="4397483" cy="45719"/>
          </a:xfrm>
          <a:prstGeom prst="rect">
            <a:avLst/>
          </a:prstGeom>
          <a:ln>
            <a:headEnd type="none"/>
            <a:tailEnd type="none"/>
          </a:ln>
        </p:spPr>
        <p:txBody>
          <a:bodyPr vert="horz" wrap="square" lIns="0" tIns="0" rIns="0" bIns="0" rtlCol="0" anchor="t" anchorCtr="0"/>
          <a:lstStyle/>
          <a:p>
            <a:pPr>
              <a:defRPr/>
            </a:pPr>
            <a:r>
              <a:rPr lang="en-US" altLang="zh-CN" sz="2400" b="1" dirty="0">
                <a:ln/>
                <a:solidFill>
                  <a:srgbClr val="0A1F3D">
                    <a:alpha val="100000"/>
                  </a:srgbClr>
                </a:solidFill>
                <a:latin typeface="微软雅黑" panose="020B0503020204020204" pitchFamily="34" charset="-122"/>
                <a:ea typeface="微软雅黑" panose="020B0503020204020204" pitchFamily="34" charset="-122"/>
                <a:cs typeface="Alibaba PuHuiTi 3.0 55 Regular"/>
              </a:rPr>
              <a:t>01 </a:t>
            </a:r>
            <a:r>
              <a:rPr lang="zh-CN" altLang="en-US" sz="2400" b="1" i="0" strike="noStrike" dirty="0">
                <a:ln/>
                <a:solidFill>
                  <a:srgbClr val="0A1F3D">
                    <a:alpha val="100000"/>
                  </a:srgbClr>
                </a:solidFill>
                <a:latin typeface="微软雅黑" panose="020B0503020204020204" pitchFamily="34" charset="-122"/>
                <a:ea typeface="微软雅黑" panose="020B0503020204020204" pitchFamily="34" charset="-122"/>
                <a:cs typeface="Alibaba PuHuiTi 3.0 55 Regular"/>
              </a:rPr>
              <a:t>建设</a:t>
            </a:r>
            <a:r>
              <a:rPr lang="en-US" sz="2400" b="1" i="0" strike="noStrike" dirty="0">
                <a:ln/>
                <a:solidFill>
                  <a:srgbClr val="0A1F3D">
                    <a:alpha val="100000"/>
                  </a:srgbClr>
                </a:solidFill>
                <a:latin typeface="微软雅黑" panose="020B0503020204020204" pitchFamily="34" charset="-122"/>
                <a:ea typeface="微软雅黑" panose="020B0503020204020204" pitchFamily="34" charset="-122"/>
                <a:cs typeface="Alibaba PuHuiTi 3.0 55 Regular"/>
              </a:rPr>
              <a:t>期:</a:t>
            </a:r>
            <a:r>
              <a:rPr lang="zh-CN" altLang="en-US" sz="2400" b="1" dirty="0">
                <a:ln/>
                <a:solidFill>
                  <a:srgbClr val="0A1F3D">
                    <a:alpha val="100000"/>
                  </a:srgbClr>
                </a:solidFill>
                <a:latin typeface="微软雅黑" panose="020B0503020204020204" pitchFamily="34" charset="-122"/>
                <a:ea typeface="微软雅黑" panose="020B0503020204020204" pitchFamily="34" charset="-122"/>
                <a:cs typeface="Alibaba PuHuiTi 3.0 55 Regular"/>
              </a:rPr>
              <a:t>零风险共存</a:t>
            </a:r>
          </a:p>
          <a:p>
            <a:pPr algn="l">
              <a:defRPr/>
            </a:pPr>
            <a:endParaRPr lang="en-US" dirty="0">
              <a:latin typeface="微软雅黑" panose="020B0503020204020204" pitchFamily="34" charset="-122"/>
              <a:ea typeface="微软雅黑" panose="020B0503020204020204" pitchFamily="34" charset="-122"/>
            </a:endParaRPr>
          </a:p>
        </p:txBody>
      </p:sp>
      <p:sp>
        <p:nvSpPr>
          <p:cNvPr id="9" name="TextBox 11">
            <a:extLst>
              <a:ext uri="{FF2B5EF4-FFF2-40B4-BE49-F238E27FC236}">
                <a16:creationId xmlns:a16="http://schemas.microsoft.com/office/drawing/2014/main" id="{287A42B4-68D5-49DC-B66E-0EB0D27A5226}"/>
              </a:ext>
            </a:extLst>
          </p:cNvPr>
          <p:cNvSpPr txBox="1"/>
          <p:nvPr/>
        </p:nvSpPr>
        <p:spPr>
          <a:xfrm>
            <a:off x="602266" y="2733503"/>
            <a:ext cx="5153137" cy="547243"/>
          </a:xfrm>
          <a:prstGeom prst="rect">
            <a:avLst/>
          </a:prstGeom>
          <a:ln>
            <a:headEnd type="none"/>
            <a:tailEnd type="none"/>
          </a:ln>
        </p:spPr>
        <p:txBody>
          <a:bodyPr vert="horz" wrap="square" lIns="0" tIns="0" rIns="0" bIns="0" rtlCol="0" anchor="t" anchorCtr="0"/>
          <a:lstStyle/>
          <a:p>
            <a:pPr algn="l">
              <a:defRPr/>
            </a:pPr>
            <a:r>
              <a:rPr lang="en-US" sz="1200" b="0" i="0" strike="noStrike" dirty="0" err="1">
                <a:ln/>
                <a:solidFill>
                  <a:srgbClr val="0A1F3D">
                    <a:alpha val="81960"/>
                  </a:srgbClr>
                </a:solidFill>
                <a:latin typeface="微软雅黑" panose="020B0503020204020204" pitchFamily="34" charset="-122"/>
                <a:ea typeface="微软雅黑" panose="020B0503020204020204" pitchFamily="34" charset="-122"/>
                <a:cs typeface="FZYaYiHei GB18030L2 R"/>
              </a:rPr>
              <a:t>DOMAS独立部署，后台增量同步ICAT</a:t>
            </a:r>
            <a:r>
              <a:rPr sz="1200" b="0" i="0" strike="noStrike" dirty="0" err="1">
                <a:ln/>
                <a:solidFill>
                  <a:srgbClr val="0A1F3D">
                    <a:alpha val="81960"/>
                  </a:srgbClr>
                </a:solidFill>
                <a:latin typeface="微软雅黑" panose="020B0503020204020204" pitchFamily="34" charset="-122"/>
                <a:ea typeface="微软雅黑" panose="020B0503020204020204" pitchFamily="34" charset="-122"/>
                <a:cs typeface="FZYaYiHei GB18030L2 R"/>
              </a:rPr>
              <a:t>元数据并进行双向验证，用户无感知且仍使用原ICAT系统，确保生产环境零风险</a:t>
            </a:r>
            <a:r>
              <a:rPr sz="1200" b="0" i="0" strike="noStrike" dirty="0">
                <a:ln/>
                <a:solidFill>
                  <a:srgbClr val="0A1F3D">
                    <a:alpha val="81960"/>
                  </a:srgbClr>
                </a:solidFill>
                <a:latin typeface="微软雅黑" panose="020B0503020204020204" pitchFamily="34" charset="-122"/>
                <a:ea typeface="微软雅黑" panose="020B0503020204020204" pitchFamily="34" charset="-122"/>
                <a:cs typeface="FZYaYiHei GB18030L2 R"/>
              </a:rPr>
              <a:t>。</a:t>
            </a:r>
            <a:endParaRPr sz="2800" dirty="0">
              <a:latin typeface="微软雅黑" panose="020B0503020204020204" pitchFamily="34" charset="-122"/>
              <a:ea typeface="微软雅黑" panose="020B0503020204020204" pitchFamily="34" charset="-122"/>
            </a:endParaRPr>
          </a:p>
        </p:txBody>
      </p:sp>
      <p:sp>
        <p:nvSpPr>
          <p:cNvPr id="11" name="TextBox 13">
            <a:extLst>
              <a:ext uri="{FF2B5EF4-FFF2-40B4-BE49-F238E27FC236}">
                <a16:creationId xmlns:a16="http://schemas.microsoft.com/office/drawing/2014/main" id="{CBE7D654-FC9B-41CA-B8D3-1AF574D1F2F3}"/>
              </a:ext>
            </a:extLst>
          </p:cNvPr>
          <p:cNvSpPr txBox="1"/>
          <p:nvPr/>
        </p:nvSpPr>
        <p:spPr>
          <a:xfrm>
            <a:off x="458141" y="5310791"/>
            <a:ext cx="2347396" cy="161925"/>
          </a:xfrm>
          <a:prstGeom prst="rect">
            <a:avLst/>
          </a:prstGeom>
          <a:ln>
            <a:headEnd type="none"/>
            <a:tailEnd type="none"/>
          </a:ln>
        </p:spPr>
        <p:txBody>
          <a:bodyPr vert="horz" wrap="square" lIns="0" tIns="0" rIns="0" bIns="0" rtlCol="0" anchor="t" anchorCtr="0"/>
          <a:lstStyle/>
          <a:p>
            <a:pPr algn="l">
              <a:defRPr/>
            </a:pPr>
            <a:endParaRPr lang="en-US" sz="1100" dirty="0">
              <a:latin typeface="微软雅黑" panose="020B0503020204020204" pitchFamily="34" charset="-122"/>
              <a:ea typeface="微软雅黑" panose="020B0503020204020204" pitchFamily="34" charset="-122"/>
            </a:endParaRPr>
          </a:p>
        </p:txBody>
      </p:sp>
      <p:sp>
        <p:nvSpPr>
          <p:cNvPr id="33" name="文本框 32">
            <a:extLst>
              <a:ext uri="{FF2B5EF4-FFF2-40B4-BE49-F238E27FC236}">
                <a16:creationId xmlns:a16="http://schemas.microsoft.com/office/drawing/2014/main" id="{6F954E3C-3787-4C65-B293-65FE33865974}"/>
              </a:ext>
            </a:extLst>
          </p:cNvPr>
          <p:cNvSpPr txBox="1"/>
          <p:nvPr/>
        </p:nvSpPr>
        <p:spPr>
          <a:xfrm>
            <a:off x="618970" y="1114097"/>
            <a:ext cx="3290878" cy="369332"/>
          </a:xfrm>
          <a:prstGeom prst="rect">
            <a:avLst/>
          </a:prstGeom>
          <a:noFill/>
        </p:spPr>
        <p:txBody>
          <a:bodyPr wrap="square" rtlCol="0">
            <a:spAutoFit/>
          </a:bodyPr>
          <a:lstStyle/>
          <a:p>
            <a:endParaRPr lang="zh-CN" altLang="en-US" dirty="0">
              <a:latin typeface="微软雅黑" panose="020B0503020204020204" pitchFamily="34" charset="-122"/>
              <a:ea typeface="微软雅黑" panose="020B0503020204020204" pitchFamily="34" charset="-122"/>
            </a:endParaRPr>
          </a:p>
        </p:txBody>
      </p:sp>
      <p:sp>
        <p:nvSpPr>
          <p:cNvPr id="36" name="TextBox 6">
            <a:extLst>
              <a:ext uri="{FF2B5EF4-FFF2-40B4-BE49-F238E27FC236}">
                <a16:creationId xmlns:a16="http://schemas.microsoft.com/office/drawing/2014/main" id="{ECD6BCCF-6001-4862-841B-EB24FF34F2A8}"/>
              </a:ext>
            </a:extLst>
          </p:cNvPr>
          <p:cNvSpPr txBox="1"/>
          <p:nvPr/>
        </p:nvSpPr>
        <p:spPr>
          <a:xfrm>
            <a:off x="476697" y="1107925"/>
            <a:ext cx="11093157" cy="456159"/>
          </a:xfrm>
          <a:prstGeom prst="rect">
            <a:avLst/>
          </a:prstGeom>
          <a:ln>
            <a:headEnd type="none"/>
            <a:tailEnd type="none"/>
          </a:ln>
        </p:spPr>
        <p:txBody>
          <a:bodyPr vert="horz" wrap="square" lIns="0" tIns="0" rIns="0" bIns="0" rtlCol="0" anchor="t" anchorCtr="0"/>
          <a:lstStyle/>
          <a:p>
            <a:pPr algn="l">
              <a:defRPr/>
            </a:pPr>
            <a:r>
              <a:rPr lang="en-US" b="1" strike="noStrike" dirty="0" err="1">
                <a:ln/>
                <a:latin typeface="微软雅黑" panose="020B0503020204020204" pitchFamily="34" charset="-122"/>
                <a:ea typeface="微软雅黑" panose="020B0503020204020204" pitchFamily="34" charset="-122"/>
                <a:cs typeface="FZYaYiHei GB18030L2 R"/>
              </a:rPr>
              <a:t>系统迁移是工程落地的最大风险点。CSNS</a:t>
            </a:r>
            <a:r>
              <a:rPr lang="zh-CN" altLang="en-US" b="1" strike="noStrike" dirty="0">
                <a:ln/>
                <a:latin typeface="微软雅黑" panose="020B0503020204020204" pitchFamily="34" charset="-122"/>
                <a:ea typeface="微软雅黑" panose="020B0503020204020204" pitchFamily="34" charset="-122"/>
                <a:cs typeface="FZYaYiHei GB18030L2 R"/>
              </a:rPr>
              <a:t>通过</a:t>
            </a:r>
            <a:r>
              <a:rPr lang="en-US" b="1" strike="noStrike" dirty="0">
                <a:ln/>
                <a:latin typeface="微软雅黑" panose="020B0503020204020204" pitchFamily="34" charset="-122"/>
                <a:ea typeface="微软雅黑" panose="020B0503020204020204" pitchFamily="34" charset="-122"/>
                <a:cs typeface="FZYaYiHei GB18030L2 R"/>
              </a:rPr>
              <a:t>“</a:t>
            </a:r>
            <a:r>
              <a:rPr lang="zh-CN" altLang="en-US" b="1" strike="noStrike" dirty="0">
                <a:ln/>
                <a:solidFill>
                  <a:srgbClr val="FF0000"/>
                </a:solidFill>
                <a:latin typeface="微软雅黑" panose="020B0503020204020204" pitchFamily="34" charset="-122"/>
                <a:ea typeface="微软雅黑" panose="020B0503020204020204" pitchFamily="34" charset="-122"/>
                <a:cs typeface="FZYaYiHei GB18030L2 R"/>
              </a:rPr>
              <a:t>建设</a:t>
            </a:r>
            <a:r>
              <a:rPr lang="en-US" b="1" strike="noStrike" dirty="0">
                <a:ln/>
                <a:solidFill>
                  <a:srgbClr val="FF0000"/>
                </a:solidFill>
                <a:latin typeface="微软雅黑" panose="020B0503020204020204" pitchFamily="34" charset="-122"/>
                <a:ea typeface="微软雅黑" panose="020B0503020204020204" pitchFamily="34" charset="-122"/>
                <a:cs typeface="FZYaYiHei GB18030L2 R"/>
              </a:rPr>
              <a:t>-</a:t>
            </a:r>
            <a:r>
              <a:rPr lang="en-US" b="1" strike="noStrike" dirty="0" err="1">
                <a:ln/>
                <a:solidFill>
                  <a:srgbClr val="FF0000"/>
                </a:solidFill>
                <a:latin typeface="微软雅黑" panose="020B0503020204020204" pitchFamily="34" charset="-122"/>
                <a:ea typeface="微软雅黑" panose="020B0503020204020204" pitchFamily="34" charset="-122"/>
                <a:cs typeface="FZYaYiHei GB18030L2 R"/>
              </a:rPr>
              <a:t>分流-迁移-收敛</a:t>
            </a:r>
            <a:r>
              <a:rPr lang="en-US" b="1" strike="noStrike" dirty="0" err="1">
                <a:ln/>
                <a:latin typeface="微软雅黑" panose="020B0503020204020204" pitchFamily="34" charset="-122"/>
                <a:ea typeface="微软雅黑" panose="020B0503020204020204" pitchFamily="34" charset="-122"/>
                <a:cs typeface="FZYaYiHei GB18030L2 R"/>
              </a:rPr>
              <a:t>"四阶段平滑演进策略，确保在不影响现有</a:t>
            </a:r>
            <a:r>
              <a:rPr b="1" strike="noStrike" dirty="0" err="1">
                <a:ln/>
                <a:latin typeface="微软雅黑" panose="020B0503020204020204" pitchFamily="34" charset="-122"/>
                <a:ea typeface="微软雅黑" panose="020B0503020204020204" pitchFamily="34" charset="-122"/>
                <a:cs typeface="FZYaYiHei GB18030L2 R"/>
              </a:rPr>
              <a:t>实验运行的前提下，实现底层数据管理框架的无感替换与升维</a:t>
            </a:r>
            <a:r>
              <a:rPr b="1" strike="noStrike" dirty="0">
                <a:ln/>
                <a:latin typeface="微软雅黑" panose="020B0503020204020204" pitchFamily="34" charset="-122"/>
                <a:ea typeface="微软雅黑" panose="020B0503020204020204" pitchFamily="34" charset="-122"/>
                <a:cs typeface="FZYaYiHei GB18030L2 R"/>
              </a:rPr>
              <a:t>。</a:t>
            </a:r>
            <a:endParaRPr b="1" dirty="0">
              <a:latin typeface="微软雅黑" panose="020B0503020204020204" pitchFamily="34" charset="-122"/>
              <a:ea typeface="微软雅黑" panose="020B0503020204020204" pitchFamily="34" charset="-122"/>
            </a:endParaRPr>
          </a:p>
        </p:txBody>
      </p:sp>
      <p:sp>
        <p:nvSpPr>
          <p:cNvPr id="3" name="文本框 2">
            <a:extLst>
              <a:ext uri="{FF2B5EF4-FFF2-40B4-BE49-F238E27FC236}">
                <a16:creationId xmlns:a16="http://schemas.microsoft.com/office/drawing/2014/main" id="{DBE911A7-8786-45D9-AC1C-E9BE825DE70A}"/>
              </a:ext>
            </a:extLst>
          </p:cNvPr>
          <p:cNvSpPr txBox="1"/>
          <p:nvPr/>
        </p:nvSpPr>
        <p:spPr>
          <a:xfrm>
            <a:off x="336332" y="6236410"/>
            <a:ext cx="11231866" cy="677108"/>
          </a:xfrm>
          <a:prstGeom prst="rect">
            <a:avLst/>
          </a:prstGeom>
          <a:noFill/>
        </p:spPr>
        <p:txBody>
          <a:bodyPr wrap="square" rtlCol="0">
            <a:spAutoFit/>
          </a:bodyPr>
          <a:lstStyle/>
          <a:p>
            <a:r>
              <a:rPr lang="zh-CN" altLang="en-US" sz="2000" b="1" dirty="0">
                <a:latin typeface="微软雅黑" panose="020B0503020204020204" pitchFamily="34" charset="-122"/>
                <a:ea typeface="微软雅黑" panose="020B0503020204020204" pitchFamily="34" charset="-122"/>
              </a:rPr>
              <a:t>收敛期目标：全部科学数据由</a:t>
            </a:r>
            <a:r>
              <a:rPr lang="en-US" altLang="zh-CN" sz="2000" b="1" dirty="0">
                <a:latin typeface="微软雅黑" panose="020B0503020204020204" pitchFamily="34" charset="-122"/>
                <a:ea typeface="微软雅黑" panose="020B0503020204020204" pitchFamily="34" charset="-122"/>
              </a:rPr>
              <a:t>DOMAS</a:t>
            </a:r>
            <a:r>
              <a:rPr lang="zh-CN" altLang="en-US" sz="2000" b="1" dirty="0">
                <a:latin typeface="微软雅黑" panose="020B0503020204020204" pitchFamily="34" charset="-122"/>
                <a:ea typeface="微软雅黑" panose="020B0503020204020204" pitchFamily="34" charset="-122"/>
              </a:rPr>
              <a:t>接管，所有用户与上下游系统完全切换至新一代管理系统。</a:t>
            </a:r>
          </a:p>
          <a:p>
            <a:endParaRPr lang="zh-CN" altLang="en-US" dirty="0">
              <a:latin typeface="微软雅黑" panose="020B0503020204020204" pitchFamily="34" charset="-122"/>
              <a:ea typeface="微软雅黑" panose="020B0503020204020204" pitchFamily="34" charset="-122"/>
            </a:endParaRPr>
          </a:p>
        </p:txBody>
      </p:sp>
      <p:sp>
        <p:nvSpPr>
          <p:cNvPr id="4" name="文本框 3">
            <a:extLst>
              <a:ext uri="{FF2B5EF4-FFF2-40B4-BE49-F238E27FC236}">
                <a16:creationId xmlns:a16="http://schemas.microsoft.com/office/drawing/2014/main" id="{9C838D03-9F16-4763-A8B8-27678594A5E5}"/>
              </a:ext>
            </a:extLst>
          </p:cNvPr>
          <p:cNvSpPr txBox="1"/>
          <p:nvPr/>
        </p:nvSpPr>
        <p:spPr>
          <a:xfrm>
            <a:off x="315680" y="3130075"/>
            <a:ext cx="6043448" cy="2634183"/>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zh-CN" altLang="en-US" sz="1600" dirty="0">
                <a:solidFill>
                  <a:schemeClr val="accent5">
                    <a:lumMod val="50000"/>
                  </a:schemeClr>
                </a:solidFill>
                <a:latin typeface="微软雅黑" panose="020B0503020204020204" pitchFamily="34" charset="-122"/>
                <a:ea typeface="微软雅黑" panose="020B0503020204020204" pitchFamily="34" charset="-122"/>
              </a:rPr>
              <a:t>标准接口的设计开发：保持</a:t>
            </a:r>
            <a:r>
              <a:rPr lang="en-US" altLang="zh-CN" sz="1600" dirty="0">
                <a:solidFill>
                  <a:schemeClr val="accent5">
                    <a:lumMod val="50000"/>
                  </a:schemeClr>
                </a:solidFill>
                <a:latin typeface="微软雅黑" panose="020B0503020204020204" pitchFamily="34" charset="-122"/>
                <a:ea typeface="微软雅黑" panose="020B0503020204020204" pitchFamily="34" charset="-122"/>
              </a:rPr>
              <a:t>API</a:t>
            </a:r>
            <a:r>
              <a:rPr lang="zh-CN" altLang="en-US" sz="1600" dirty="0">
                <a:solidFill>
                  <a:schemeClr val="accent5">
                    <a:lumMod val="50000"/>
                  </a:schemeClr>
                </a:solidFill>
                <a:latin typeface="微软雅黑" panose="020B0503020204020204" pitchFamily="34" charset="-122"/>
                <a:ea typeface="微软雅黑" panose="020B0503020204020204" pitchFamily="34" charset="-122"/>
              </a:rPr>
              <a:t>兼容并同时进行增量同步</a:t>
            </a:r>
            <a:endParaRPr lang="en-US" altLang="zh-CN" sz="1600" dirty="0">
              <a:solidFill>
                <a:schemeClr val="accent5">
                  <a:lumMod val="50000"/>
                </a:schemeClr>
              </a:solidFill>
              <a:latin typeface="微软雅黑" panose="020B0503020204020204" pitchFamily="34" charset="-122"/>
              <a:ea typeface="微软雅黑" panose="020B0503020204020204" pitchFamily="34" charset="-122"/>
            </a:endParaRPr>
          </a:p>
          <a:p>
            <a:pPr marL="285750" indent="-285750">
              <a:lnSpc>
                <a:spcPct val="150000"/>
              </a:lnSpc>
              <a:buFont typeface="Arial" panose="020B0604020202020204" pitchFamily="34" charset="0"/>
              <a:buChar char="•"/>
            </a:pPr>
            <a:r>
              <a:rPr lang="zh-CN" altLang="en-US" sz="1600" dirty="0">
                <a:solidFill>
                  <a:schemeClr val="accent5">
                    <a:lumMod val="50000"/>
                  </a:schemeClr>
                </a:solidFill>
                <a:latin typeface="微软雅黑" panose="020B0503020204020204" pitchFamily="34" charset="-122"/>
                <a:ea typeface="微软雅黑" panose="020B0503020204020204" pitchFamily="34" charset="-122"/>
              </a:rPr>
              <a:t>构建以实验为中心的元数据模型</a:t>
            </a:r>
            <a:endParaRPr lang="en-US" altLang="zh-CN" sz="1600" dirty="0">
              <a:solidFill>
                <a:schemeClr val="accent5">
                  <a:lumMod val="50000"/>
                </a:schemeClr>
              </a:solidFill>
              <a:latin typeface="微软雅黑" panose="020B0503020204020204" pitchFamily="34" charset="-122"/>
              <a:ea typeface="微软雅黑" panose="020B0503020204020204" pitchFamily="34" charset="-122"/>
            </a:endParaRPr>
          </a:p>
          <a:p>
            <a:pPr marL="285750" indent="-285750">
              <a:lnSpc>
                <a:spcPct val="150000"/>
              </a:lnSpc>
              <a:buFont typeface="Arial" panose="020B0604020202020204" pitchFamily="34" charset="0"/>
              <a:buChar char="•"/>
            </a:pPr>
            <a:r>
              <a:rPr lang="zh-CN" altLang="en-US" sz="1600" dirty="0">
                <a:solidFill>
                  <a:schemeClr val="accent5">
                    <a:lumMod val="50000"/>
                  </a:schemeClr>
                </a:solidFill>
                <a:latin typeface="微软雅黑" panose="020B0503020204020204" pitchFamily="34" charset="-122"/>
                <a:ea typeface="微软雅黑" panose="020B0503020204020204" pitchFamily="34" charset="-122"/>
              </a:rPr>
              <a:t>设计并实现新的目录结构、权限控制策略</a:t>
            </a:r>
            <a:endParaRPr lang="en-US" altLang="zh-CN" sz="1600" dirty="0">
              <a:solidFill>
                <a:schemeClr val="accent5">
                  <a:lumMod val="50000"/>
                </a:schemeClr>
              </a:solidFill>
              <a:latin typeface="微软雅黑" panose="020B0503020204020204" pitchFamily="34" charset="-122"/>
              <a:ea typeface="微软雅黑" panose="020B0503020204020204" pitchFamily="34" charset="-122"/>
            </a:endParaRPr>
          </a:p>
          <a:p>
            <a:pPr marL="742950" lvl="1" indent="-285750">
              <a:lnSpc>
                <a:spcPct val="150000"/>
              </a:lnSpc>
              <a:buFont typeface="Arial" panose="020B0604020202020204" pitchFamily="34" charset="0"/>
              <a:buChar char="•"/>
            </a:pPr>
            <a:r>
              <a:rPr lang="zh-CN" altLang="en-US" sz="1600" dirty="0">
                <a:solidFill>
                  <a:schemeClr val="accent5">
                    <a:lumMod val="50000"/>
                  </a:schemeClr>
                </a:solidFill>
                <a:latin typeface="微软雅黑" panose="020B0503020204020204" pitchFamily="34" charset="-122"/>
                <a:ea typeface="微软雅黑" panose="020B0503020204020204" pitchFamily="34" charset="-122"/>
              </a:rPr>
              <a:t>以</a:t>
            </a:r>
            <a:r>
              <a:rPr lang="en-US" altLang="zh-CN" sz="1600" dirty="0">
                <a:solidFill>
                  <a:schemeClr val="accent5">
                    <a:lumMod val="50000"/>
                  </a:schemeClr>
                </a:solidFill>
                <a:latin typeface="微软雅黑" panose="020B0503020204020204" pitchFamily="34" charset="-122"/>
                <a:ea typeface="微软雅黑" panose="020B0503020204020204" pitchFamily="34" charset="-122"/>
              </a:rPr>
              <a:t>proposal</a:t>
            </a:r>
            <a:r>
              <a:rPr lang="zh-CN" altLang="en-US" sz="1600" dirty="0">
                <a:solidFill>
                  <a:schemeClr val="accent5">
                    <a:lumMod val="50000"/>
                  </a:schemeClr>
                </a:solidFill>
                <a:latin typeface="微软雅黑" panose="020B0503020204020204" pitchFamily="34" charset="-122"/>
                <a:ea typeface="微软雅黑" panose="020B0503020204020204" pitchFamily="34" charset="-122"/>
              </a:rPr>
              <a:t>和</a:t>
            </a:r>
            <a:r>
              <a:rPr lang="en-US" altLang="zh-CN" sz="1600" dirty="0">
                <a:solidFill>
                  <a:schemeClr val="accent5">
                    <a:lumMod val="50000"/>
                  </a:schemeClr>
                </a:solidFill>
                <a:latin typeface="微软雅黑" panose="020B0503020204020204" pitchFamily="34" charset="-122"/>
                <a:ea typeface="微软雅黑" panose="020B0503020204020204" pitchFamily="34" charset="-122"/>
              </a:rPr>
              <a:t>beamtime</a:t>
            </a:r>
            <a:r>
              <a:rPr lang="zh-CN" altLang="en-US" sz="1600" dirty="0">
                <a:solidFill>
                  <a:schemeClr val="accent5">
                    <a:lumMod val="50000"/>
                  </a:schemeClr>
                </a:solidFill>
                <a:latin typeface="微软雅黑" panose="020B0503020204020204" pitchFamily="34" charset="-122"/>
                <a:ea typeface="微软雅黑" panose="020B0503020204020204" pitchFamily="34" charset="-122"/>
              </a:rPr>
              <a:t>进行数据的组织与存储</a:t>
            </a:r>
            <a:endParaRPr lang="en-US" altLang="zh-CN" sz="1600" dirty="0">
              <a:solidFill>
                <a:schemeClr val="accent5">
                  <a:lumMod val="50000"/>
                </a:schemeClr>
              </a:solidFill>
              <a:latin typeface="微软雅黑" panose="020B0503020204020204" pitchFamily="34" charset="-122"/>
              <a:ea typeface="微软雅黑" panose="020B0503020204020204" pitchFamily="34" charset="-122"/>
            </a:endParaRPr>
          </a:p>
          <a:p>
            <a:pPr marL="742950" lvl="1" indent="-285750">
              <a:lnSpc>
                <a:spcPct val="150000"/>
              </a:lnSpc>
              <a:buFont typeface="Arial" panose="020B0604020202020204" pitchFamily="34" charset="0"/>
              <a:buChar char="•"/>
            </a:pPr>
            <a:r>
              <a:rPr lang="zh-CN" altLang="en-US" sz="1600" dirty="0">
                <a:solidFill>
                  <a:schemeClr val="accent5">
                    <a:lumMod val="50000"/>
                  </a:schemeClr>
                </a:solidFill>
                <a:latin typeface="微软雅黑" panose="020B0503020204020204" pitchFamily="34" charset="-122"/>
                <a:ea typeface="微软雅黑" panose="020B0503020204020204" pitchFamily="34" charset="-122"/>
              </a:rPr>
              <a:t>根据谱仪科学家</a:t>
            </a:r>
            <a:r>
              <a:rPr lang="en-US" altLang="zh-CN" sz="1600" dirty="0">
                <a:solidFill>
                  <a:schemeClr val="accent5">
                    <a:lumMod val="50000"/>
                  </a:schemeClr>
                </a:solidFill>
                <a:latin typeface="微软雅黑" panose="020B0503020204020204" pitchFamily="34" charset="-122"/>
                <a:ea typeface="微软雅黑" panose="020B0503020204020204" pitchFamily="34" charset="-122"/>
              </a:rPr>
              <a:t>/PI/</a:t>
            </a:r>
            <a:r>
              <a:rPr lang="zh-CN" altLang="en-US" sz="1600" dirty="0">
                <a:solidFill>
                  <a:schemeClr val="accent5">
                    <a:lumMod val="50000"/>
                  </a:schemeClr>
                </a:solidFill>
                <a:latin typeface="微软雅黑" panose="020B0503020204020204" pitchFamily="34" charset="-122"/>
                <a:ea typeface="微软雅黑" panose="020B0503020204020204" pitchFamily="34" charset="-122"/>
              </a:rPr>
              <a:t>普通用户不同身份进行权限设计</a:t>
            </a:r>
            <a:endParaRPr lang="en-US" altLang="zh-CN" sz="1600" dirty="0">
              <a:solidFill>
                <a:schemeClr val="accent5">
                  <a:lumMod val="50000"/>
                </a:schemeClr>
              </a:solidFill>
              <a:latin typeface="微软雅黑" panose="020B0503020204020204" pitchFamily="34" charset="-122"/>
              <a:ea typeface="微软雅黑" panose="020B0503020204020204" pitchFamily="34" charset="-122"/>
            </a:endParaRPr>
          </a:p>
          <a:p>
            <a:pPr marL="285750" indent="-285750">
              <a:lnSpc>
                <a:spcPct val="150000"/>
              </a:lnSpc>
              <a:buFont typeface="Arial" panose="020B0604020202020204" pitchFamily="34" charset="0"/>
              <a:buChar char="•"/>
            </a:pPr>
            <a:r>
              <a:rPr lang="en-US" altLang="zh-CN" sz="1600" dirty="0">
                <a:solidFill>
                  <a:schemeClr val="accent5">
                    <a:lumMod val="50000"/>
                  </a:schemeClr>
                </a:solidFill>
                <a:latin typeface="微软雅黑" panose="020B0503020204020204" pitchFamily="34" charset="-122"/>
                <a:ea typeface="微软雅黑" panose="020B0503020204020204" pitchFamily="34" charset="-122"/>
              </a:rPr>
              <a:t>CSNS</a:t>
            </a:r>
            <a:r>
              <a:rPr lang="zh-CN" altLang="en-US" sz="1600" dirty="0">
                <a:solidFill>
                  <a:schemeClr val="accent5">
                    <a:lumMod val="50000"/>
                  </a:schemeClr>
                </a:solidFill>
                <a:latin typeface="微软雅黑" panose="020B0503020204020204" pitchFamily="34" charset="-122"/>
                <a:ea typeface="微软雅黑" panose="020B0503020204020204" pitchFamily="34" charset="-122"/>
              </a:rPr>
              <a:t>业务工作流定义</a:t>
            </a:r>
            <a:endParaRPr lang="en-US" altLang="zh-CN" sz="1600" dirty="0">
              <a:solidFill>
                <a:schemeClr val="accent5">
                  <a:lumMod val="50000"/>
                </a:schemeClr>
              </a:solidFill>
              <a:latin typeface="微软雅黑" panose="020B0503020204020204" pitchFamily="34" charset="-122"/>
              <a:ea typeface="微软雅黑" panose="020B0503020204020204" pitchFamily="34" charset="-122"/>
            </a:endParaRPr>
          </a:p>
          <a:p>
            <a:pPr marL="285750" indent="-285750">
              <a:lnSpc>
                <a:spcPct val="150000"/>
              </a:lnSpc>
              <a:buFont typeface="Arial" panose="020B0604020202020204" pitchFamily="34" charset="0"/>
              <a:buChar char="•"/>
            </a:pPr>
            <a:r>
              <a:rPr lang="zh-CN" altLang="en-US" sz="1600" dirty="0">
                <a:solidFill>
                  <a:schemeClr val="accent5">
                    <a:lumMod val="50000"/>
                  </a:schemeClr>
                </a:solidFill>
                <a:latin typeface="微软雅黑" panose="020B0503020204020204" pitchFamily="34" charset="-122"/>
                <a:ea typeface="微软雅黑" panose="020B0503020204020204" pitchFamily="34" charset="-122"/>
              </a:rPr>
              <a:t>门户网站建设，支持数据集检索、访问、下载、授权等</a:t>
            </a:r>
            <a:endParaRPr lang="zh-CN" altLang="en-US" dirty="0">
              <a:solidFill>
                <a:schemeClr val="accent5">
                  <a:lumMod val="50000"/>
                </a:schemeClr>
              </a:solidFill>
              <a:latin typeface="微软雅黑" panose="020B0503020204020204" pitchFamily="34" charset="-122"/>
              <a:ea typeface="微软雅黑" panose="020B0503020204020204" pitchFamily="34" charset="-122"/>
            </a:endParaRPr>
          </a:p>
        </p:txBody>
      </p:sp>
      <p:sp>
        <p:nvSpPr>
          <p:cNvPr id="10" name="矩形: 圆角 9">
            <a:extLst>
              <a:ext uri="{FF2B5EF4-FFF2-40B4-BE49-F238E27FC236}">
                <a16:creationId xmlns:a16="http://schemas.microsoft.com/office/drawing/2014/main" id="{E3C0E99C-9074-4B13-A4BE-97F45E3D681D}"/>
              </a:ext>
            </a:extLst>
          </p:cNvPr>
          <p:cNvSpPr/>
          <p:nvPr/>
        </p:nvSpPr>
        <p:spPr bwMode="auto">
          <a:xfrm>
            <a:off x="175503" y="1955600"/>
            <a:ext cx="5759668" cy="4014952"/>
          </a:xfrm>
          <a:prstGeom prst="roundRect">
            <a:avLst/>
          </a:prstGeom>
          <a:noFill/>
          <a:ln w="9525" cap="flat" cmpd="sng" algn="ctr">
            <a:solidFill>
              <a:schemeClr val="accent1">
                <a:lumMod val="50000"/>
              </a:schemeClr>
            </a:solidFill>
            <a:prstDash val="lgDash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2400" b="0" i="0" u="none" strike="noStrike" cap="none" normalizeH="0" baseline="0">
              <a:ln>
                <a:noFill/>
              </a:ln>
              <a:solidFill>
                <a:srgbClr val="FFCC00"/>
              </a:solidFill>
              <a:effectLst>
                <a:outerShdw blurRad="38100" dist="38100" dir="2700000" algn="tl">
                  <a:srgbClr val="000000">
                    <a:alpha val="43137"/>
                  </a:srgbClr>
                </a:outerShdw>
              </a:effectLst>
              <a:latin typeface="Arial" pitchFamily="34" charset="0"/>
              <a:ea typeface="宋体" pitchFamily="2" charset="-122"/>
            </a:endParaRPr>
          </a:p>
        </p:txBody>
      </p:sp>
      <p:sp>
        <p:nvSpPr>
          <p:cNvPr id="15" name="TextBox 10">
            <a:extLst>
              <a:ext uri="{FF2B5EF4-FFF2-40B4-BE49-F238E27FC236}">
                <a16:creationId xmlns:a16="http://schemas.microsoft.com/office/drawing/2014/main" id="{27181ABD-2877-4DB4-93A0-E129A3A0C5C2}"/>
              </a:ext>
            </a:extLst>
          </p:cNvPr>
          <p:cNvSpPr txBox="1"/>
          <p:nvPr/>
        </p:nvSpPr>
        <p:spPr>
          <a:xfrm>
            <a:off x="6502111" y="2209126"/>
            <a:ext cx="4397483" cy="45719"/>
          </a:xfrm>
          <a:prstGeom prst="rect">
            <a:avLst/>
          </a:prstGeom>
          <a:ln>
            <a:headEnd type="none"/>
            <a:tailEnd type="none"/>
          </a:ln>
        </p:spPr>
        <p:txBody>
          <a:bodyPr vert="horz" wrap="square" lIns="0" tIns="0" rIns="0" bIns="0" rtlCol="0" anchor="t" anchorCtr="0"/>
          <a:lstStyle/>
          <a:p>
            <a:pPr>
              <a:defRPr/>
            </a:pPr>
            <a:r>
              <a:rPr lang="en-US" altLang="zh-CN" sz="2400" b="1" dirty="0">
                <a:ln/>
                <a:solidFill>
                  <a:srgbClr val="0A1F3D">
                    <a:alpha val="100000"/>
                  </a:srgbClr>
                </a:solidFill>
                <a:latin typeface="微软雅黑" panose="020B0503020204020204" pitchFamily="34" charset="-122"/>
                <a:ea typeface="微软雅黑" panose="020B0503020204020204" pitchFamily="34" charset="-122"/>
                <a:cs typeface="Alibaba PuHuiTi 3.0 55 Regular"/>
              </a:rPr>
              <a:t>02 </a:t>
            </a:r>
            <a:r>
              <a:rPr lang="zh-CN" altLang="en-US" sz="2400" b="1" dirty="0">
                <a:ln/>
                <a:solidFill>
                  <a:srgbClr val="0A1F3D">
                    <a:alpha val="100000"/>
                  </a:srgbClr>
                </a:solidFill>
                <a:latin typeface="微软雅黑" panose="020B0503020204020204" pitchFamily="34" charset="-122"/>
                <a:ea typeface="微软雅黑" panose="020B0503020204020204" pitchFamily="34" charset="-122"/>
                <a:cs typeface="Alibaba PuHuiTi 3.0 55 Regular"/>
              </a:rPr>
              <a:t>分流</a:t>
            </a:r>
            <a:r>
              <a:rPr lang="en-US" sz="2400" b="1" i="0" strike="noStrike" dirty="0">
                <a:ln/>
                <a:solidFill>
                  <a:srgbClr val="0A1F3D">
                    <a:alpha val="100000"/>
                  </a:srgbClr>
                </a:solidFill>
                <a:latin typeface="微软雅黑" panose="020B0503020204020204" pitchFamily="34" charset="-122"/>
                <a:ea typeface="微软雅黑" panose="020B0503020204020204" pitchFamily="34" charset="-122"/>
                <a:cs typeface="Alibaba PuHuiTi 3.0 55 Regular"/>
              </a:rPr>
              <a:t>期:</a:t>
            </a:r>
            <a:r>
              <a:rPr lang="zh-CN" altLang="en-US" sz="2400" b="1" i="0" strike="noStrike" dirty="0">
                <a:ln/>
                <a:solidFill>
                  <a:srgbClr val="0A1F3D">
                    <a:alpha val="100000"/>
                  </a:srgbClr>
                </a:solidFill>
                <a:latin typeface="微软雅黑" panose="020B0503020204020204" pitchFamily="34" charset="-122"/>
                <a:ea typeface="微软雅黑" panose="020B0503020204020204" pitchFamily="34" charset="-122"/>
                <a:cs typeface="Alibaba PuHuiTi 3.0 55 Regular"/>
              </a:rPr>
              <a:t>物理分流</a:t>
            </a:r>
            <a:endParaRPr lang="zh-CN" altLang="en-US" sz="2400" b="1" dirty="0">
              <a:ln/>
              <a:solidFill>
                <a:srgbClr val="0A1F3D">
                  <a:alpha val="100000"/>
                </a:srgbClr>
              </a:solidFill>
              <a:latin typeface="微软雅黑" panose="020B0503020204020204" pitchFamily="34" charset="-122"/>
              <a:ea typeface="微软雅黑" panose="020B0503020204020204" pitchFamily="34" charset="-122"/>
              <a:cs typeface="Alibaba PuHuiTi 3.0 55 Regular"/>
            </a:endParaRPr>
          </a:p>
          <a:p>
            <a:pPr algn="l">
              <a:defRPr/>
            </a:pPr>
            <a:endParaRPr lang="en-US" dirty="0">
              <a:latin typeface="微软雅黑" panose="020B0503020204020204" pitchFamily="34" charset="-122"/>
              <a:ea typeface="微软雅黑" panose="020B0503020204020204" pitchFamily="34" charset="-122"/>
            </a:endParaRPr>
          </a:p>
        </p:txBody>
      </p:sp>
      <p:sp>
        <p:nvSpPr>
          <p:cNvPr id="16" name="TextBox 11">
            <a:extLst>
              <a:ext uri="{FF2B5EF4-FFF2-40B4-BE49-F238E27FC236}">
                <a16:creationId xmlns:a16="http://schemas.microsoft.com/office/drawing/2014/main" id="{6897B222-186F-4AD7-BCB6-06881CE9CB47}"/>
              </a:ext>
            </a:extLst>
          </p:cNvPr>
          <p:cNvSpPr txBox="1"/>
          <p:nvPr/>
        </p:nvSpPr>
        <p:spPr>
          <a:xfrm>
            <a:off x="6502111" y="2733504"/>
            <a:ext cx="5153137" cy="396572"/>
          </a:xfrm>
          <a:prstGeom prst="rect">
            <a:avLst/>
          </a:prstGeom>
          <a:ln>
            <a:headEnd type="none"/>
            <a:tailEnd type="none"/>
          </a:ln>
        </p:spPr>
        <p:txBody>
          <a:bodyPr vert="horz" wrap="square" lIns="0" tIns="0" rIns="0" bIns="0" rtlCol="0" anchor="t" anchorCtr="0"/>
          <a:lstStyle/>
          <a:p>
            <a:pPr>
              <a:defRPr/>
            </a:pPr>
            <a:r>
              <a:rPr lang="zh-CN" altLang="en-US" sz="1200" dirty="0">
                <a:ln/>
                <a:solidFill>
                  <a:srgbClr val="0A1F3D">
                    <a:alpha val="81960"/>
                  </a:srgbClr>
                </a:solidFill>
                <a:latin typeface="微软雅黑" panose="020B0503020204020204" pitchFamily="34" charset="-122"/>
                <a:ea typeface="微软雅黑" panose="020B0503020204020204" pitchFamily="34" charset="-122"/>
                <a:cs typeface="FZYaYiHei GB18030L2 R"/>
              </a:rPr>
              <a:t>新的在线谱仪数据直入</a:t>
            </a:r>
            <a:r>
              <a:rPr lang="en-US" altLang="zh-CN" sz="1200" dirty="0">
                <a:ln/>
                <a:solidFill>
                  <a:srgbClr val="0A1F3D">
                    <a:alpha val="81960"/>
                  </a:srgbClr>
                </a:solidFill>
                <a:latin typeface="微软雅黑" panose="020B0503020204020204" pitchFamily="34" charset="-122"/>
                <a:ea typeface="微软雅黑" panose="020B0503020204020204" pitchFamily="34" charset="-122"/>
                <a:cs typeface="FZYaYiHei GB18030L2 R"/>
              </a:rPr>
              <a:t>DOMAS</a:t>
            </a:r>
            <a:r>
              <a:rPr lang="zh-CN" altLang="en-US" sz="1200" dirty="0">
                <a:ln/>
                <a:solidFill>
                  <a:srgbClr val="0A1F3D">
                    <a:alpha val="81960"/>
                  </a:srgbClr>
                </a:solidFill>
                <a:latin typeface="微软雅黑" panose="020B0503020204020204" pitchFamily="34" charset="-122"/>
                <a:ea typeface="微软雅黑" panose="020B0503020204020204" pitchFamily="34" charset="-122"/>
                <a:cs typeface="FZYaYiHei GB18030L2 R"/>
              </a:rPr>
              <a:t>，形成新旧系统物理分流，部分用户与系统开始迁移至</a:t>
            </a:r>
            <a:r>
              <a:rPr lang="en-US" altLang="zh-CN" sz="1200" dirty="0">
                <a:ln/>
                <a:solidFill>
                  <a:srgbClr val="0A1F3D">
                    <a:alpha val="81960"/>
                  </a:srgbClr>
                </a:solidFill>
                <a:latin typeface="微软雅黑" panose="020B0503020204020204" pitchFamily="34" charset="-122"/>
                <a:ea typeface="微软雅黑" panose="020B0503020204020204" pitchFamily="34" charset="-122"/>
                <a:cs typeface="FZYaYiHei GB18030L2 R"/>
              </a:rPr>
              <a:t>DOMAS</a:t>
            </a:r>
            <a:r>
              <a:rPr lang="zh-CN" altLang="en-US" sz="1200" dirty="0">
                <a:ln/>
                <a:solidFill>
                  <a:srgbClr val="0A1F3D">
                    <a:alpha val="81960"/>
                  </a:srgbClr>
                </a:solidFill>
                <a:latin typeface="微软雅黑" panose="020B0503020204020204" pitchFamily="34" charset="-122"/>
                <a:ea typeface="微软雅黑" panose="020B0503020204020204" pitchFamily="34" charset="-122"/>
                <a:cs typeface="FZYaYiHei GB18030L2 R"/>
              </a:rPr>
              <a:t>进行数据的管理与检索。</a:t>
            </a:r>
          </a:p>
          <a:p>
            <a:pPr algn="l">
              <a:defRPr/>
            </a:pPr>
            <a:endParaRPr sz="2800" dirty="0">
              <a:latin typeface="微软雅黑" panose="020B0503020204020204" pitchFamily="34" charset="-122"/>
              <a:ea typeface="微软雅黑" panose="020B0503020204020204" pitchFamily="34" charset="-122"/>
            </a:endParaRPr>
          </a:p>
        </p:txBody>
      </p:sp>
      <p:sp>
        <p:nvSpPr>
          <p:cNvPr id="17" name="TextBox 13">
            <a:extLst>
              <a:ext uri="{FF2B5EF4-FFF2-40B4-BE49-F238E27FC236}">
                <a16:creationId xmlns:a16="http://schemas.microsoft.com/office/drawing/2014/main" id="{CCFE8132-3610-4544-87F8-0708D79F96A3}"/>
              </a:ext>
            </a:extLst>
          </p:cNvPr>
          <p:cNvSpPr txBox="1"/>
          <p:nvPr/>
        </p:nvSpPr>
        <p:spPr>
          <a:xfrm>
            <a:off x="6360792" y="5665642"/>
            <a:ext cx="2347396" cy="161925"/>
          </a:xfrm>
          <a:prstGeom prst="rect">
            <a:avLst/>
          </a:prstGeom>
          <a:ln>
            <a:headEnd type="none"/>
            <a:tailEnd type="none"/>
          </a:ln>
        </p:spPr>
        <p:txBody>
          <a:bodyPr vert="horz" wrap="square" lIns="0" tIns="0" rIns="0" bIns="0" rtlCol="0" anchor="t" anchorCtr="0"/>
          <a:lstStyle/>
          <a:p>
            <a:pPr algn="l">
              <a:defRPr/>
            </a:pPr>
            <a:endParaRPr lang="en-US" sz="1100" dirty="0">
              <a:latin typeface="微软雅黑" panose="020B0503020204020204" pitchFamily="34" charset="-122"/>
              <a:ea typeface="微软雅黑" panose="020B0503020204020204" pitchFamily="34" charset="-122"/>
            </a:endParaRPr>
          </a:p>
        </p:txBody>
      </p:sp>
      <p:sp>
        <p:nvSpPr>
          <p:cNvPr id="18" name="文本框 17">
            <a:extLst>
              <a:ext uri="{FF2B5EF4-FFF2-40B4-BE49-F238E27FC236}">
                <a16:creationId xmlns:a16="http://schemas.microsoft.com/office/drawing/2014/main" id="{210C4E25-D102-4843-A7E1-D63B0C102F90}"/>
              </a:ext>
            </a:extLst>
          </p:cNvPr>
          <p:cNvSpPr txBox="1"/>
          <p:nvPr/>
        </p:nvSpPr>
        <p:spPr>
          <a:xfrm>
            <a:off x="6237061" y="4670712"/>
            <a:ext cx="5496798" cy="1156855"/>
          </a:xfrm>
          <a:prstGeom prst="rect">
            <a:avLst/>
          </a:prstGeom>
          <a:noFill/>
        </p:spPr>
        <p:txBody>
          <a:bodyPr wrap="square" rtlCol="0">
            <a:spAutoFit/>
          </a:bodyPr>
          <a:lstStyle/>
          <a:p>
            <a:pPr>
              <a:lnSpc>
                <a:spcPct val="150000"/>
              </a:lnSpc>
            </a:pPr>
            <a:endParaRPr lang="en-US" altLang="zh-CN" sz="1600" dirty="0">
              <a:solidFill>
                <a:schemeClr val="accent5">
                  <a:lumMod val="50000"/>
                </a:schemeClr>
              </a:solidFill>
              <a:latin typeface="微软雅黑" panose="020B0503020204020204" pitchFamily="34" charset="-122"/>
              <a:ea typeface="微软雅黑" panose="020B0503020204020204" pitchFamily="34" charset="-122"/>
            </a:endParaRPr>
          </a:p>
          <a:p>
            <a:pPr marL="285750" indent="-285750">
              <a:lnSpc>
                <a:spcPct val="150000"/>
              </a:lnSpc>
              <a:buFont typeface="Arial" panose="020B0604020202020204" pitchFamily="34" charset="0"/>
              <a:buChar char="•"/>
            </a:pPr>
            <a:r>
              <a:rPr lang="zh-CN" altLang="en-US" sz="1600" dirty="0">
                <a:solidFill>
                  <a:schemeClr val="accent5">
                    <a:lumMod val="50000"/>
                  </a:schemeClr>
                </a:solidFill>
                <a:latin typeface="微软雅黑" panose="020B0503020204020204" pitchFamily="34" charset="-122"/>
                <a:ea typeface="微软雅黑" panose="020B0503020204020204" pitchFamily="34" charset="-122"/>
              </a:rPr>
              <a:t>在多物理谱仪和小角散射谱仪进行系统验证，实现在线实验数据的管理，并同步进行历史数据的迁移工作</a:t>
            </a:r>
            <a:endParaRPr lang="en-US" altLang="zh-CN" sz="1600" dirty="0">
              <a:solidFill>
                <a:schemeClr val="accent5">
                  <a:lumMod val="50000"/>
                </a:schemeClr>
              </a:solidFill>
              <a:latin typeface="微软雅黑" panose="020B0503020204020204" pitchFamily="34" charset="-122"/>
              <a:ea typeface="微软雅黑" panose="020B0503020204020204" pitchFamily="34" charset="-122"/>
            </a:endParaRPr>
          </a:p>
        </p:txBody>
      </p:sp>
      <p:sp>
        <p:nvSpPr>
          <p:cNvPr id="19" name="矩形: 圆角 18">
            <a:extLst>
              <a:ext uri="{FF2B5EF4-FFF2-40B4-BE49-F238E27FC236}">
                <a16:creationId xmlns:a16="http://schemas.microsoft.com/office/drawing/2014/main" id="{50C1A908-B7E9-4CAC-A004-3EBCD025FA26}"/>
              </a:ext>
            </a:extLst>
          </p:cNvPr>
          <p:cNvSpPr/>
          <p:nvPr/>
        </p:nvSpPr>
        <p:spPr bwMode="auto">
          <a:xfrm>
            <a:off x="6075348" y="1955600"/>
            <a:ext cx="6043448" cy="4014952"/>
          </a:xfrm>
          <a:prstGeom prst="roundRect">
            <a:avLst/>
          </a:prstGeom>
          <a:noFill/>
          <a:ln w="9525" cap="flat" cmpd="sng" algn="ctr">
            <a:solidFill>
              <a:schemeClr val="accent1">
                <a:lumMod val="50000"/>
              </a:schemeClr>
            </a:solidFill>
            <a:prstDash val="lgDash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2400" b="0" i="0" u="none" strike="noStrike" cap="none" normalizeH="0" baseline="0">
              <a:ln>
                <a:noFill/>
              </a:ln>
              <a:solidFill>
                <a:srgbClr val="FFCC00"/>
              </a:solidFill>
              <a:effectLst>
                <a:outerShdw blurRad="38100" dist="38100" dir="2700000" algn="tl">
                  <a:srgbClr val="000000">
                    <a:alpha val="43137"/>
                  </a:srgbClr>
                </a:outerShdw>
              </a:effectLst>
              <a:latin typeface="Arial" pitchFamily="34" charset="0"/>
              <a:ea typeface="宋体" pitchFamily="2" charset="-122"/>
            </a:endParaRPr>
          </a:p>
        </p:txBody>
      </p:sp>
      <p:sp>
        <p:nvSpPr>
          <p:cNvPr id="20" name="TextBox 10">
            <a:extLst>
              <a:ext uri="{FF2B5EF4-FFF2-40B4-BE49-F238E27FC236}">
                <a16:creationId xmlns:a16="http://schemas.microsoft.com/office/drawing/2014/main" id="{B0874105-DDD9-4604-BE43-D0DD55950107}"/>
              </a:ext>
            </a:extLst>
          </p:cNvPr>
          <p:cNvSpPr txBox="1"/>
          <p:nvPr/>
        </p:nvSpPr>
        <p:spPr>
          <a:xfrm>
            <a:off x="6502111" y="3727925"/>
            <a:ext cx="4397483" cy="45719"/>
          </a:xfrm>
          <a:prstGeom prst="rect">
            <a:avLst/>
          </a:prstGeom>
          <a:ln>
            <a:headEnd type="none"/>
            <a:tailEnd type="none"/>
          </a:ln>
        </p:spPr>
        <p:txBody>
          <a:bodyPr vert="horz" wrap="square" lIns="0" tIns="0" rIns="0" bIns="0" rtlCol="0" anchor="t" anchorCtr="0"/>
          <a:lstStyle/>
          <a:p>
            <a:pPr>
              <a:defRPr/>
            </a:pPr>
            <a:r>
              <a:rPr lang="en-US" altLang="zh-CN" sz="2400" b="1" dirty="0">
                <a:ln/>
                <a:solidFill>
                  <a:srgbClr val="0A1F3D">
                    <a:alpha val="100000"/>
                  </a:srgbClr>
                </a:solidFill>
                <a:latin typeface="微软雅黑" panose="020B0503020204020204" pitchFamily="34" charset="-122"/>
                <a:ea typeface="微软雅黑" panose="020B0503020204020204" pitchFamily="34" charset="-122"/>
                <a:cs typeface="Alibaba PuHuiTi 3.0 55 Regular"/>
              </a:rPr>
              <a:t>03 </a:t>
            </a:r>
            <a:r>
              <a:rPr lang="zh-CN" altLang="en-US" sz="2400" b="1" dirty="0">
                <a:ln/>
                <a:solidFill>
                  <a:srgbClr val="0A1F3D">
                    <a:alpha val="100000"/>
                  </a:srgbClr>
                </a:solidFill>
                <a:latin typeface="微软雅黑" panose="020B0503020204020204" pitchFamily="34" charset="-122"/>
                <a:ea typeface="微软雅黑" panose="020B0503020204020204" pitchFamily="34" charset="-122"/>
                <a:cs typeface="Alibaba PuHuiTi 3.0 55 Regular"/>
              </a:rPr>
              <a:t>迁移期</a:t>
            </a:r>
            <a:r>
              <a:rPr lang="en-US" sz="2400" b="1" i="0" strike="noStrike" dirty="0">
                <a:ln/>
                <a:solidFill>
                  <a:srgbClr val="0A1F3D">
                    <a:alpha val="100000"/>
                  </a:srgbClr>
                </a:solidFill>
                <a:latin typeface="微软雅黑" panose="020B0503020204020204" pitchFamily="34" charset="-122"/>
                <a:ea typeface="微软雅黑" panose="020B0503020204020204" pitchFamily="34" charset="-122"/>
                <a:cs typeface="Alibaba PuHuiTi 3.0 55 Regular"/>
              </a:rPr>
              <a:t>:</a:t>
            </a:r>
            <a:r>
              <a:rPr lang="zh-CN" altLang="en-US" sz="2400" b="1" i="0" strike="noStrike" dirty="0">
                <a:ln/>
                <a:solidFill>
                  <a:srgbClr val="0A1F3D">
                    <a:alpha val="100000"/>
                  </a:srgbClr>
                </a:solidFill>
                <a:latin typeface="微软雅黑" panose="020B0503020204020204" pitchFamily="34" charset="-122"/>
                <a:ea typeface="微软雅黑" panose="020B0503020204020204" pitchFamily="34" charset="-122"/>
                <a:cs typeface="Alibaba PuHuiTi 3.0 55 Regular"/>
              </a:rPr>
              <a:t>差异迁移</a:t>
            </a:r>
            <a:endParaRPr lang="zh-CN" altLang="en-US" sz="2400" b="1" dirty="0">
              <a:ln/>
              <a:solidFill>
                <a:srgbClr val="0A1F3D">
                  <a:alpha val="100000"/>
                </a:srgbClr>
              </a:solidFill>
              <a:latin typeface="微软雅黑" panose="020B0503020204020204" pitchFamily="34" charset="-122"/>
              <a:ea typeface="微软雅黑" panose="020B0503020204020204" pitchFamily="34" charset="-122"/>
              <a:cs typeface="Alibaba PuHuiTi 3.0 55 Regular"/>
            </a:endParaRPr>
          </a:p>
          <a:p>
            <a:pPr algn="l">
              <a:defRPr/>
            </a:pPr>
            <a:endParaRPr lang="en-US" dirty="0">
              <a:latin typeface="微软雅黑" panose="020B0503020204020204" pitchFamily="34" charset="-122"/>
              <a:ea typeface="微软雅黑" panose="020B0503020204020204" pitchFamily="34" charset="-122"/>
            </a:endParaRPr>
          </a:p>
        </p:txBody>
      </p:sp>
      <p:sp>
        <p:nvSpPr>
          <p:cNvPr id="6" name="矩形 5">
            <a:extLst>
              <a:ext uri="{FF2B5EF4-FFF2-40B4-BE49-F238E27FC236}">
                <a16:creationId xmlns:a16="http://schemas.microsoft.com/office/drawing/2014/main" id="{2F1D7449-A625-495E-8FA5-7BCE8E85F443}"/>
              </a:ext>
            </a:extLst>
          </p:cNvPr>
          <p:cNvSpPr/>
          <p:nvPr/>
        </p:nvSpPr>
        <p:spPr>
          <a:xfrm>
            <a:off x="6502111" y="4245796"/>
            <a:ext cx="5153137" cy="461665"/>
          </a:xfrm>
          <a:prstGeom prst="rect">
            <a:avLst/>
          </a:prstGeom>
        </p:spPr>
        <p:txBody>
          <a:bodyPr wrap="square">
            <a:spAutoFit/>
          </a:bodyPr>
          <a:lstStyle/>
          <a:p>
            <a:pPr>
              <a:defRPr/>
            </a:pPr>
            <a:r>
              <a:rPr lang="zh-CN" altLang="en-US" sz="1200" dirty="0">
                <a:ln/>
                <a:solidFill>
                  <a:srgbClr val="0A1F3D">
                    <a:alpha val="81960"/>
                  </a:srgbClr>
                </a:solidFill>
                <a:latin typeface="微软雅黑" panose="020B0503020204020204" pitchFamily="34" charset="-122"/>
                <a:ea typeface="微软雅黑" panose="020B0503020204020204" pitchFamily="34" charset="-122"/>
              </a:rPr>
              <a:t>历史谱仪逐步切换至</a:t>
            </a:r>
            <a:r>
              <a:rPr lang="en-US" altLang="zh-CN" sz="1200" dirty="0">
                <a:ln/>
                <a:solidFill>
                  <a:srgbClr val="0A1F3D">
                    <a:alpha val="81960"/>
                  </a:srgbClr>
                </a:solidFill>
                <a:latin typeface="微软雅黑" panose="020B0503020204020204" pitchFamily="34" charset="-122"/>
                <a:ea typeface="微软雅黑" panose="020B0503020204020204" pitchFamily="34" charset="-122"/>
              </a:rPr>
              <a:t>DOMAS</a:t>
            </a:r>
            <a:r>
              <a:rPr lang="zh-CN" altLang="en-US" sz="1200" dirty="0">
                <a:ln/>
                <a:solidFill>
                  <a:srgbClr val="0A1F3D">
                    <a:alpha val="81960"/>
                  </a:srgbClr>
                </a:solidFill>
                <a:latin typeface="微软雅黑" panose="020B0503020204020204" pitchFamily="34" charset="-122"/>
                <a:ea typeface="微软雅黑" panose="020B0503020204020204" pitchFamily="34" charset="-122"/>
              </a:rPr>
              <a:t>，面向谱仪制定差异化迁移方案，包括科学元数据的模板文件的定义，缺失元数据的补全等内容</a:t>
            </a:r>
          </a:p>
        </p:txBody>
      </p:sp>
      <p:cxnSp>
        <p:nvCxnSpPr>
          <p:cNvPr id="14" name="直接连接符 13">
            <a:extLst>
              <a:ext uri="{FF2B5EF4-FFF2-40B4-BE49-F238E27FC236}">
                <a16:creationId xmlns:a16="http://schemas.microsoft.com/office/drawing/2014/main" id="{9419ED94-E485-4AFA-8997-3E749734EB62}"/>
              </a:ext>
            </a:extLst>
          </p:cNvPr>
          <p:cNvCxnSpPr/>
          <p:nvPr/>
        </p:nvCxnSpPr>
        <p:spPr bwMode="auto">
          <a:xfrm>
            <a:off x="6502111" y="3429000"/>
            <a:ext cx="5066087" cy="0"/>
          </a:xfrm>
          <a:prstGeom prst="line">
            <a:avLst/>
          </a:prstGeom>
          <a:solidFill>
            <a:schemeClr val="accent1"/>
          </a:solidFill>
          <a:ln w="9525" cap="flat" cmpd="sng" algn="ctr">
            <a:solidFill>
              <a:schemeClr val="accent1">
                <a:lumMod val="50000"/>
              </a:schemeClr>
            </a:solidFill>
            <a:prstDash val="lgDashDotDot"/>
            <a:round/>
            <a:headEnd type="none" w="med" len="med"/>
            <a:tailEnd type="none" w="med" len="med"/>
          </a:ln>
          <a:effectLst/>
        </p:spPr>
      </p:cxnSp>
    </p:spTree>
    <p:extLst>
      <p:ext uri="{BB962C8B-B14F-4D97-AF65-F5344CB8AC3E}">
        <p14:creationId xmlns:p14="http://schemas.microsoft.com/office/powerpoint/2010/main" val="334892408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背景">
            <a:extLst>
              <a:ext uri="{FF2B5EF4-FFF2-40B4-BE49-F238E27FC236}">
                <a16:creationId xmlns:a16="http://schemas.microsoft.com/office/drawing/2014/main" id="{1712286E-C5F0-4D6E-B8C3-FC84F5A2046C}"/>
              </a:ext>
            </a:extLst>
          </p:cNvPr>
          <p:cNvSpPr/>
          <p:nvPr/>
        </p:nvSpPr>
        <p:spPr>
          <a:xfrm>
            <a:off x="0" y="0"/>
            <a:ext cx="12192000" cy="6858000"/>
          </a:xfrm>
          <a:prstGeom prst="rect">
            <a:avLst/>
          </a:prstGeom>
          <a:solidFill>
            <a:srgbClr val="F0F4F8"/>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标题栏">
            <a:extLst>
              <a:ext uri="{FF2B5EF4-FFF2-40B4-BE49-F238E27FC236}">
                <a16:creationId xmlns:a16="http://schemas.microsoft.com/office/drawing/2014/main" id="{5935711E-8A6E-40F5-80EC-54F4F2EA97AE}"/>
              </a:ext>
            </a:extLst>
          </p:cNvPr>
          <p:cNvSpPr/>
          <p:nvPr/>
        </p:nvSpPr>
        <p:spPr>
          <a:xfrm>
            <a:off x="0" y="0"/>
            <a:ext cx="12192000" cy="863600"/>
          </a:xfrm>
          <a:prstGeom prst="rect">
            <a:avLst/>
          </a:prstGeom>
          <a:solidFill>
            <a:srgbClr val="1A365D"/>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标题文字">
            <a:extLst>
              <a:ext uri="{FF2B5EF4-FFF2-40B4-BE49-F238E27FC236}">
                <a16:creationId xmlns:a16="http://schemas.microsoft.com/office/drawing/2014/main" id="{ED1FB782-E70F-44FE-892B-C1220C7F0FD1}"/>
              </a:ext>
            </a:extLst>
          </p:cNvPr>
          <p:cNvSpPr txBox="1"/>
          <p:nvPr/>
        </p:nvSpPr>
        <p:spPr>
          <a:xfrm>
            <a:off x="0" y="127000"/>
            <a:ext cx="12192000" cy="492443"/>
          </a:xfrm>
          <a:prstGeom prst="rect">
            <a:avLst/>
          </a:prstGeom>
          <a:noFill/>
        </p:spPr>
        <p:txBody>
          <a:bodyPr vert="horz" rtlCol="0">
            <a:spAutoFit/>
          </a:bodyPr>
          <a:lstStyle/>
          <a:p>
            <a:pPr algn="ctr"/>
            <a:r>
              <a:rPr lang="zh-CN" altLang="en-US" sz="2600" b="1">
                <a:solidFill>
                  <a:srgbClr val="FFFFFF"/>
                </a:solidFill>
                <a:latin typeface="微软雅黑" panose="020B0503020204020204" pitchFamily="34" charset="-122"/>
              </a:rPr>
              <a:t>报告提纲</a:t>
            </a:r>
          </a:p>
        </p:txBody>
      </p:sp>
      <p:sp>
        <p:nvSpPr>
          <p:cNvPr id="12" name="卡片0">
            <a:extLst>
              <a:ext uri="{FF2B5EF4-FFF2-40B4-BE49-F238E27FC236}">
                <a16:creationId xmlns:a16="http://schemas.microsoft.com/office/drawing/2014/main" id="{1DEAFB10-901C-4AFF-ABE3-76443321354C}"/>
              </a:ext>
            </a:extLst>
          </p:cNvPr>
          <p:cNvSpPr/>
          <p:nvPr/>
        </p:nvSpPr>
        <p:spPr>
          <a:xfrm>
            <a:off x="2003064" y="2128520"/>
            <a:ext cx="8509000" cy="762000"/>
          </a:xfrm>
          <a:prstGeom prst="roundRect">
            <a:avLst/>
          </a:prstGeom>
          <a:solidFill>
            <a:srgbClr val="FFFFFF"/>
          </a:solidFill>
          <a:ln w="25400">
            <a:solidFill>
              <a:srgbClr val="2B6C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竖条0">
            <a:extLst>
              <a:ext uri="{FF2B5EF4-FFF2-40B4-BE49-F238E27FC236}">
                <a16:creationId xmlns:a16="http://schemas.microsoft.com/office/drawing/2014/main" id="{73A81ED1-5A46-460F-A4A0-3A25CC667C75}"/>
              </a:ext>
            </a:extLst>
          </p:cNvPr>
          <p:cNvSpPr/>
          <p:nvPr/>
        </p:nvSpPr>
        <p:spPr>
          <a:xfrm>
            <a:off x="2003064" y="2128520"/>
            <a:ext cx="101600" cy="762000"/>
          </a:xfrm>
          <a:prstGeom prst="rect">
            <a:avLst/>
          </a:prstGeom>
          <a:solidFill>
            <a:srgbClr val="2B6CB0"/>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编号圈0">
            <a:extLst>
              <a:ext uri="{FF2B5EF4-FFF2-40B4-BE49-F238E27FC236}">
                <a16:creationId xmlns:a16="http://schemas.microsoft.com/office/drawing/2014/main" id="{F0954FA5-6E21-4DFC-B8B8-15654870E765}"/>
              </a:ext>
            </a:extLst>
          </p:cNvPr>
          <p:cNvSpPr/>
          <p:nvPr/>
        </p:nvSpPr>
        <p:spPr>
          <a:xfrm>
            <a:off x="2206264" y="2331720"/>
            <a:ext cx="355600" cy="355600"/>
          </a:xfrm>
          <a:prstGeom prst="ellipse">
            <a:avLst/>
          </a:prstGeom>
          <a:solidFill>
            <a:srgbClr val="2B6CB0">
              <a:alpha val="15000"/>
            </a:srgb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编号0">
            <a:extLst>
              <a:ext uri="{FF2B5EF4-FFF2-40B4-BE49-F238E27FC236}">
                <a16:creationId xmlns:a16="http://schemas.microsoft.com/office/drawing/2014/main" id="{15EAF8EF-DAFA-4461-B7C5-179D18FF3B53}"/>
              </a:ext>
            </a:extLst>
          </p:cNvPr>
          <p:cNvSpPr txBox="1"/>
          <p:nvPr/>
        </p:nvSpPr>
        <p:spPr>
          <a:xfrm>
            <a:off x="2282464" y="2382520"/>
            <a:ext cx="254000" cy="338554"/>
          </a:xfrm>
          <a:prstGeom prst="rect">
            <a:avLst/>
          </a:prstGeom>
          <a:noFill/>
        </p:spPr>
        <p:txBody>
          <a:bodyPr vert="horz" rtlCol="0">
            <a:spAutoFit/>
          </a:bodyPr>
          <a:lstStyle/>
          <a:p>
            <a:pPr algn="ctr"/>
            <a:r>
              <a:rPr lang="en-US" altLang="zh-CN" sz="1600" b="1">
                <a:solidFill>
                  <a:srgbClr val="1A365D"/>
                </a:solidFill>
                <a:latin typeface="微软雅黑" panose="020B0503020204020204" pitchFamily="34" charset="-122"/>
              </a:rPr>
              <a:t>1</a:t>
            </a:r>
            <a:endParaRPr lang="zh-CN" altLang="en-US" sz="1600" b="1">
              <a:solidFill>
                <a:srgbClr val="1A365D"/>
              </a:solidFill>
              <a:latin typeface="微软雅黑" panose="020B0503020204020204" pitchFamily="34" charset="-122"/>
            </a:endParaRPr>
          </a:p>
        </p:txBody>
      </p:sp>
      <p:sp>
        <p:nvSpPr>
          <p:cNvPr id="16" name="主标题0">
            <a:extLst>
              <a:ext uri="{FF2B5EF4-FFF2-40B4-BE49-F238E27FC236}">
                <a16:creationId xmlns:a16="http://schemas.microsoft.com/office/drawing/2014/main" id="{8B2B758D-92A1-49AF-9B92-5FE6EF3FDDF4}"/>
              </a:ext>
            </a:extLst>
          </p:cNvPr>
          <p:cNvSpPr txBox="1"/>
          <p:nvPr/>
        </p:nvSpPr>
        <p:spPr>
          <a:xfrm>
            <a:off x="2765064" y="2230120"/>
            <a:ext cx="2794000" cy="381000"/>
          </a:xfrm>
          <a:prstGeom prst="rect">
            <a:avLst/>
          </a:prstGeom>
          <a:noFill/>
        </p:spPr>
        <p:txBody>
          <a:bodyPr vert="horz" rtlCol="0">
            <a:spAutoFit/>
          </a:bodyPr>
          <a:lstStyle/>
          <a:p>
            <a:r>
              <a:rPr lang="zh-CN" altLang="en-US" b="1">
                <a:solidFill>
                  <a:srgbClr val="1A365D"/>
                </a:solidFill>
                <a:latin typeface="微软雅黑" panose="020B0503020204020204" pitchFamily="34" charset="-122"/>
              </a:rPr>
              <a:t>研究背景</a:t>
            </a:r>
          </a:p>
        </p:txBody>
      </p:sp>
      <p:sp>
        <p:nvSpPr>
          <p:cNvPr id="17" name="副标题0">
            <a:extLst>
              <a:ext uri="{FF2B5EF4-FFF2-40B4-BE49-F238E27FC236}">
                <a16:creationId xmlns:a16="http://schemas.microsoft.com/office/drawing/2014/main" id="{C088E1DF-F0B3-404E-A603-AB7A6BC54371}"/>
              </a:ext>
            </a:extLst>
          </p:cNvPr>
          <p:cNvSpPr txBox="1"/>
          <p:nvPr/>
        </p:nvSpPr>
        <p:spPr>
          <a:xfrm>
            <a:off x="2765064" y="2533431"/>
            <a:ext cx="5080000" cy="307777"/>
          </a:xfrm>
          <a:prstGeom prst="rect">
            <a:avLst/>
          </a:prstGeom>
          <a:noFill/>
        </p:spPr>
        <p:txBody>
          <a:bodyPr vert="horz" rtlCol="0">
            <a:spAutoFit/>
          </a:bodyPr>
          <a:lstStyle/>
          <a:p>
            <a:r>
              <a:rPr lang="en-US" altLang="zh-CN" sz="1400" dirty="0">
                <a:solidFill>
                  <a:srgbClr val="4A5568"/>
                </a:solidFill>
                <a:latin typeface="微软雅黑" panose="020B0503020204020204" pitchFamily="34" charset="-122"/>
              </a:rPr>
              <a:t>CSNS</a:t>
            </a:r>
            <a:r>
              <a:rPr lang="zh-CN" altLang="en-US" sz="1400" dirty="0">
                <a:solidFill>
                  <a:srgbClr val="4A5568"/>
                </a:solidFill>
                <a:latin typeface="微软雅黑" panose="020B0503020204020204" pitchFamily="34" charset="-122"/>
              </a:rPr>
              <a:t>现状及数据挑战</a:t>
            </a:r>
          </a:p>
        </p:txBody>
      </p:sp>
      <p:sp>
        <p:nvSpPr>
          <p:cNvPr id="19" name="卡片1">
            <a:extLst>
              <a:ext uri="{FF2B5EF4-FFF2-40B4-BE49-F238E27FC236}">
                <a16:creationId xmlns:a16="http://schemas.microsoft.com/office/drawing/2014/main" id="{11C87612-F348-47DD-A756-02241102B154}"/>
              </a:ext>
            </a:extLst>
          </p:cNvPr>
          <p:cNvSpPr/>
          <p:nvPr/>
        </p:nvSpPr>
        <p:spPr>
          <a:xfrm>
            <a:off x="2003064" y="3093720"/>
            <a:ext cx="8509000" cy="762000"/>
          </a:xfrm>
          <a:prstGeom prst="roundRect">
            <a:avLst/>
          </a:prstGeom>
          <a:solidFill>
            <a:srgbClr val="FFFFFF"/>
          </a:solidFill>
          <a:ln w="25400">
            <a:solidFill>
              <a:srgbClr val="2B6C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竖条1">
            <a:extLst>
              <a:ext uri="{FF2B5EF4-FFF2-40B4-BE49-F238E27FC236}">
                <a16:creationId xmlns:a16="http://schemas.microsoft.com/office/drawing/2014/main" id="{C434AE57-6CEA-44D7-BFEB-884F281F3784}"/>
              </a:ext>
            </a:extLst>
          </p:cNvPr>
          <p:cNvSpPr/>
          <p:nvPr/>
        </p:nvSpPr>
        <p:spPr>
          <a:xfrm>
            <a:off x="2003064" y="3093720"/>
            <a:ext cx="101600" cy="762000"/>
          </a:xfrm>
          <a:prstGeom prst="rect">
            <a:avLst/>
          </a:prstGeom>
          <a:solidFill>
            <a:srgbClr val="2B6CB0"/>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编号圈1">
            <a:extLst>
              <a:ext uri="{FF2B5EF4-FFF2-40B4-BE49-F238E27FC236}">
                <a16:creationId xmlns:a16="http://schemas.microsoft.com/office/drawing/2014/main" id="{BC67BBF3-3A09-4258-8066-4DC1EFFA93AC}"/>
              </a:ext>
            </a:extLst>
          </p:cNvPr>
          <p:cNvSpPr/>
          <p:nvPr/>
        </p:nvSpPr>
        <p:spPr>
          <a:xfrm>
            <a:off x="2206264" y="3296920"/>
            <a:ext cx="355600" cy="355600"/>
          </a:xfrm>
          <a:prstGeom prst="ellipse">
            <a:avLst/>
          </a:prstGeom>
          <a:solidFill>
            <a:srgbClr val="2B6CB0">
              <a:alpha val="15000"/>
            </a:srgb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编号1">
            <a:extLst>
              <a:ext uri="{FF2B5EF4-FFF2-40B4-BE49-F238E27FC236}">
                <a16:creationId xmlns:a16="http://schemas.microsoft.com/office/drawing/2014/main" id="{FC24CCA9-9B11-4014-84A2-903EFCEEFBCD}"/>
              </a:ext>
            </a:extLst>
          </p:cNvPr>
          <p:cNvSpPr txBox="1"/>
          <p:nvPr/>
        </p:nvSpPr>
        <p:spPr>
          <a:xfrm>
            <a:off x="2282464" y="3347720"/>
            <a:ext cx="254000" cy="338554"/>
          </a:xfrm>
          <a:prstGeom prst="rect">
            <a:avLst/>
          </a:prstGeom>
          <a:noFill/>
        </p:spPr>
        <p:txBody>
          <a:bodyPr vert="horz" rtlCol="0">
            <a:spAutoFit/>
          </a:bodyPr>
          <a:lstStyle/>
          <a:p>
            <a:pPr algn="ctr"/>
            <a:r>
              <a:rPr lang="en-US" altLang="zh-CN" sz="1600" b="1">
                <a:solidFill>
                  <a:srgbClr val="1A365D"/>
                </a:solidFill>
                <a:latin typeface="微软雅黑" panose="020B0503020204020204" pitchFamily="34" charset="-122"/>
              </a:rPr>
              <a:t>2</a:t>
            </a:r>
            <a:endParaRPr lang="zh-CN" altLang="en-US" sz="1600" b="1">
              <a:solidFill>
                <a:srgbClr val="1A365D"/>
              </a:solidFill>
              <a:latin typeface="微软雅黑" panose="020B0503020204020204" pitchFamily="34" charset="-122"/>
            </a:endParaRPr>
          </a:p>
        </p:txBody>
      </p:sp>
      <p:sp>
        <p:nvSpPr>
          <p:cNvPr id="23" name="主标题1">
            <a:extLst>
              <a:ext uri="{FF2B5EF4-FFF2-40B4-BE49-F238E27FC236}">
                <a16:creationId xmlns:a16="http://schemas.microsoft.com/office/drawing/2014/main" id="{EA45E77C-FD7A-4137-BED1-B8C1FBF346EA}"/>
              </a:ext>
            </a:extLst>
          </p:cNvPr>
          <p:cNvSpPr txBox="1"/>
          <p:nvPr/>
        </p:nvSpPr>
        <p:spPr>
          <a:xfrm>
            <a:off x="2765064" y="3195320"/>
            <a:ext cx="2794000" cy="381000"/>
          </a:xfrm>
          <a:prstGeom prst="rect">
            <a:avLst/>
          </a:prstGeom>
          <a:noFill/>
        </p:spPr>
        <p:txBody>
          <a:bodyPr vert="horz" rtlCol="0">
            <a:spAutoFit/>
          </a:bodyPr>
          <a:lstStyle/>
          <a:p>
            <a:r>
              <a:rPr lang="en-US" altLang="zh-CN" b="1">
                <a:solidFill>
                  <a:srgbClr val="1A365D"/>
                </a:solidFill>
                <a:latin typeface="微软雅黑" panose="020B0503020204020204" pitchFamily="34" charset="-122"/>
              </a:rPr>
              <a:t>CSNS</a:t>
            </a:r>
            <a:r>
              <a:rPr lang="zh-CN" altLang="en-US" b="1">
                <a:solidFill>
                  <a:srgbClr val="1A365D"/>
                </a:solidFill>
                <a:latin typeface="微软雅黑" panose="020B0503020204020204" pitchFamily="34" charset="-122"/>
              </a:rPr>
              <a:t>数据存储体系架构</a:t>
            </a:r>
          </a:p>
        </p:txBody>
      </p:sp>
      <p:sp>
        <p:nvSpPr>
          <p:cNvPr id="24" name="副标题1">
            <a:extLst>
              <a:ext uri="{FF2B5EF4-FFF2-40B4-BE49-F238E27FC236}">
                <a16:creationId xmlns:a16="http://schemas.microsoft.com/office/drawing/2014/main" id="{84294D12-DA6F-4CA3-AAD8-2AC973B4B9EC}"/>
              </a:ext>
            </a:extLst>
          </p:cNvPr>
          <p:cNvSpPr txBox="1"/>
          <p:nvPr/>
        </p:nvSpPr>
        <p:spPr>
          <a:xfrm>
            <a:off x="2765064" y="3525520"/>
            <a:ext cx="5080000" cy="307777"/>
          </a:xfrm>
          <a:prstGeom prst="rect">
            <a:avLst/>
          </a:prstGeom>
          <a:noFill/>
        </p:spPr>
        <p:txBody>
          <a:bodyPr vert="horz" rtlCol="0">
            <a:spAutoFit/>
          </a:bodyPr>
          <a:lstStyle/>
          <a:p>
            <a:r>
              <a:rPr lang="zh-CN" altLang="en-US" sz="1400" dirty="0">
                <a:solidFill>
                  <a:srgbClr val="4A5568"/>
                </a:solidFill>
                <a:latin typeface="微软雅黑" panose="020B0503020204020204" pitchFamily="34" charset="-122"/>
              </a:rPr>
              <a:t>三级存储架构与透明访问机制</a:t>
            </a:r>
          </a:p>
        </p:txBody>
      </p:sp>
      <p:sp>
        <p:nvSpPr>
          <p:cNvPr id="26" name="卡片2">
            <a:extLst>
              <a:ext uri="{FF2B5EF4-FFF2-40B4-BE49-F238E27FC236}">
                <a16:creationId xmlns:a16="http://schemas.microsoft.com/office/drawing/2014/main" id="{011D523D-533E-436C-91B2-4211D8EBAF8F}"/>
              </a:ext>
            </a:extLst>
          </p:cNvPr>
          <p:cNvSpPr/>
          <p:nvPr/>
        </p:nvSpPr>
        <p:spPr>
          <a:xfrm>
            <a:off x="2003064" y="4058920"/>
            <a:ext cx="8509000" cy="762000"/>
          </a:xfrm>
          <a:prstGeom prst="roundRect">
            <a:avLst/>
          </a:prstGeom>
          <a:solidFill>
            <a:srgbClr val="FFFFFF"/>
          </a:solidFill>
          <a:ln w="25400">
            <a:solidFill>
              <a:srgbClr val="2B6C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竖条2">
            <a:extLst>
              <a:ext uri="{FF2B5EF4-FFF2-40B4-BE49-F238E27FC236}">
                <a16:creationId xmlns:a16="http://schemas.microsoft.com/office/drawing/2014/main" id="{255A8662-5E43-463D-898D-32A0BD3F23AD}"/>
              </a:ext>
            </a:extLst>
          </p:cNvPr>
          <p:cNvSpPr/>
          <p:nvPr/>
        </p:nvSpPr>
        <p:spPr>
          <a:xfrm>
            <a:off x="2003064" y="4058920"/>
            <a:ext cx="101600" cy="762000"/>
          </a:xfrm>
          <a:prstGeom prst="rect">
            <a:avLst/>
          </a:prstGeom>
          <a:solidFill>
            <a:srgbClr val="2B6CB0"/>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编号圈2">
            <a:extLst>
              <a:ext uri="{FF2B5EF4-FFF2-40B4-BE49-F238E27FC236}">
                <a16:creationId xmlns:a16="http://schemas.microsoft.com/office/drawing/2014/main" id="{0AAAF18F-47C0-4D1B-A2DA-6B2D82F17F09}"/>
              </a:ext>
            </a:extLst>
          </p:cNvPr>
          <p:cNvSpPr/>
          <p:nvPr/>
        </p:nvSpPr>
        <p:spPr>
          <a:xfrm>
            <a:off x="2206264" y="4262120"/>
            <a:ext cx="355600" cy="355600"/>
          </a:xfrm>
          <a:prstGeom prst="ellipse">
            <a:avLst/>
          </a:prstGeom>
          <a:solidFill>
            <a:srgbClr val="2B6CB0">
              <a:alpha val="15000"/>
            </a:srgb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编号2">
            <a:extLst>
              <a:ext uri="{FF2B5EF4-FFF2-40B4-BE49-F238E27FC236}">
                <a16:creationId xmlns:a16="http://schemas.microsoft.com/office/drawing/2014/main" id="{472D2A61-7B12-4011-A9A5-16FF1FDD34C5}"/>
              </a:ext>
            </a:extLst>
          </p:cNvPr>
          <p:cNvSpPr txBox="1"/>
          <p:nvPr/>
        </p:nvSpPr>
        <p:spPr>
          <a:xfrm>
            <a:off x="2282464" y="4312920"/>
            <a:ext cx="254000" cy="338554"/>
          </a:xfrm>
          <a:prstGeom prst="rect">
            <a:avLst/>
          </a:prstGeom>
          <a:noFill/>
        </p:spPr>
        <p:txBody>
          <a:bodyPr vert="horz" rtlCol="0">
            <a:spAutoFit/>
          </a:bodyPr>
          <a:lstStyle/>
          <a:p>
            <a:pPr algn="ctr"/>
            <a:r>
              <a:rPr lang="en-US" altLang="zh-CN" sz="1600" b="1">
                <a:solidFill>
                  <a:srgbClr val="1A365D"/>
                </a:solidFill>
                <a:latin typeface="微软雅黑" panose="020B0503020204020204" pitchFamily="34" charset="-122"/>
              </a:rPr>
              <a:t>3</a:t>
            </a:r>
            <a:endParaRPr lang="zh-CN" altLang="en-US" sz="1600" b="1">
              <a:solidFill>
                <a:srgbClr val="1A365D"/>
              </a:solidFill>
              <a:latin typeface="微软雅黑" panose="020B0503020204020204" pitchFamily="34" charset="-122"/>
            </a:endParaRPr>
          </a:p>
        </p:txBody>
      </p:sp>
      <p:sp>
        <p:nvSpPr>
          <p:cNvPr id="30" name="主标题2">
            <a:extLst>
              <a:ext uri="{FF2B5EF4-FFF2-40B4-BE49-F238E27FC236}">
                <a16:creationId xmlns:a16="http://schemas.microsoft.com/office/drawing/2014/main" id="{20CB46DA-E96C-4BAF-AF43-68140A6259D8}"/>
              </a:ext>
            </a:extLst>
          </p:cNvPr>
          <p:cNvSpPr txBox="1"/>
          <p:nvPr/>
        </p:nvSpPr>
        <p:spPr>
          <a:xfrm>
            <a:off x="2765063" y="4160520"/>
            <a:ext cx="4362369" cy="369332"/>
          </a:xfrm>
          <a:prstGeom prst="rect">
            <a:avLst/>
          </a:prstGeom>
          <a:noFill/>
        </p:spPr>
        <p:txBody>
          <a:bodyPr vert="horz" wrap="square" rtlCol="0">
            <a:spAutoFit/>
          </a:bodyPr>
          <a:lstStyle/>
          <a:p>
            <a:r>
              <a:rPr lang="zh-CN" altLang="en-US" b="1" dirty="0">
                <a:solidFill>
                  <a:srgbClr val="1A365D"/>
                </a:solidFill>
                <a:latin typeface="微软雅黑" panose="020B0503020204020204" pitchFamily="34" charset="-122"/>
              </a:rPr>
              <a:t>多源异构数据融合与统一管理</a:t>
            </a:r>
          </a:p>
        </p:txBody>
      </p:sp>
      <p:sp>
        <p:nvSpPr>
          <p:cNvPr id="31" name="副标题2">
            <a:extLst>
              <a:ext uri="{FF2B5EF4-FFF2-40B4-BE49-F238E27FC236}">
                <a16:creationId xmlns:a16="http://schemas.microsoft.com/office/drawing/2014/main" id="{378257C7-C763-4779-ABC5-1012197E3542}"/>
              </a:ext>
            </a:extLst>
          </p:cNvPr>
          <p:cNvSpPr txBox="1"/>
          <p:nvPr/>
        </p:nvSpPr>
        <p:spPr>
          <a:xfrm>
            <a:off x="2765064" y="4490720"/>
            <a:ext cx="5080000" cy="307777"/>
          </a:xfrm>
          <a:prstGeom prst="rect">
            <a:avLst/>
          </a:prstGeom>
          <a:noFill/>
        </p:spPr>
        <p:txBody>
          <a:bodyPr vert="horz" rtlCol="0">
            <a:spAutoFit/>
          </a:bodyPr>
          <a:lstStyle/>
          <a:p>
            <a:r>
              <a:rPr lang="zh-CN" altLang="en-US" sz="1400" dirty="0">
                <a:solidFill>
                  <a:srgbClr val="4A5568"/>
                </a:solidFill>
                <a:latin typeface="微软雅黑" panose="020B0503020204020204" pitchFamily="34" charset="-122"/>
              </a:rPr>
              <a:t>从</a:t>
            </a:r>
            <a:r>
              <a:rPr lang="en-US" altLang="zh-CN" sz="1400" dirty="0">
                <a:solidFill>
                  <a:srgbClr val="4A5568"/>
                </a:solidFill>
                <a:latin typeface="微软雅黑" panose="020B0503020204020204" pitchFamily="34" charset="-122"/>
              </a:rPr>
              <a:t>ICAT</a:t>
            </a:r>
            <a:r>
              <a:rPr lang="zh-CN" altLang="en-US" sz="1400" dirty="0">
                <a:solidFill>
                  <a:srgbClr val="4A5568"/>
                </a:solidFill>
                <a:latin typeface="微软雅黑" panose="020B0503020204020204" pitchFamily="34" charset="-122"/>
              </a:rPr>
              <a:t>到</a:t>
            </a:r>
            <a:r>
              <a:rPr lang="en-US" altLang="zh-CN" sz="1400" dirty="0">
                <a:solidFill>
                  <a:srgbClr val="4A5568"/>
                </a:solidFill>
                <a:latin typeface="微软雅黑" panose="020B0503020204020204" pitchFamily="34" charset="-122"/>
              </a:rPr>
              <a:t>DOMAS</a:t>
            </a:r>
            <a:r>
              <a:rPr lang="zh-CN" altLang="en-US" sz="1400" dirty="0">
                <a:solidFill>
                  <a:srgbClr val="4A5568"/>
                </a:solidFill>
                <a:latin typeface="微软雅黑" panose="020B0503020204020204" pitchFamily="34" charset="-122"/>
              </a:rPr>
              <a:t>的演进与架构设计</a:t>
            </a:r>
          </a:p>
        </p:txBody>
      </p:sp>
      <p:sp>
        <p:nvSpPr>
          <p:cNvPr id="33" name="卡片3">
            <a:extLst>
              <a:ext uri="{FF2B5EF4-FFF2-40B4-BE49-F238E27FC236}">
                <a16:creationId xmlns:a16="http://schemas.microsoft.com/office/drawing/2014/main" id="{79B6BFDC-4D0E-4BD4-8845-0EFB168E6F62}"/>
              </a:ext>
            </a:extLst>
          </p:cNvPr>
          <p:cNvSpPr/>
          <p:nvPr/>
        </p:nvSpPr>
        <p:spPr>
          <a:xfrm>
            <a:off x="2003064" y="5024120"/>
            <a:ext cx="8509000" cy="762000"/>
          </a:xfrm>
          <a:prstGeom prst="roundRect">
            <a:avLst/>
          </a:prstGeom>
          <a:solidFill>
            <a:schemeClr val="accent1">
              <a:lumMod val="20000"/>
              <a:lumOff val="80000"/>
            </a:schemeClr>
          </a:solidFill>
          <a:ln w="25400">
            <a:solidFill>
              <a:srgbClr val="2B6C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竖条3">
            <a:extLst>
              <a:ext uri="{FF2B5EF4-FFF2-40B4-BE49-F238E27FC236}">
                <a16:creationId xmlns:a16="http://schemas.microsoft.com/office/drawing/2014/main" id="{F8150E25-94A9-4F36-93D7-2BD0E5B8A221}"/>
              </a:ext>
            </a:extLst>
          </p:cNvPr>
          <p:cNvSpPr/>
          <p:nvPr/>
        </p:nvSpPr>
        <p:spPr>
          <a:xfrm>
            <a:off x="2003064" y="5024120"/>
            <a:ext cx="101600" cy="762000"/>
          </a:xfrm>
          <a:prstGeom prst="rect">
            <a:avLst/>
          </a:prstGeom>
          <a:solidFill>
            <a:srgbClr val="2B6CB0"/>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编号圈3">
            <a:extLst>
              <a:ext uri="{FF2B5EF4-FFF2-40B4-BE49-F238E27FC236}">
                <a16:creationId xmlns:a16="http://schemas.microsoft.com/office/drawing/2014/main" id="{AE1CA901-F28B-4A08-9007-7B4FB8682D26}"/>
              </a:ext>
            </a:extLst>
          </p:cNvPr>
          <p:cNvSpPr/>
          <p:nvPr/>
        </p:nvSpPr>
        <p:spPr>
          <a:xfrm>
            <a:off x="2206264" y="5227320"/>
            <a:ext cx="355600" cy="355600"/>
          </a:xfrm>
          <a:prstGeom prst="ellipse">
            <a:avLst/>
          </a:prstGeom>
          <a:solidFill>
            <a:srgbClr val="2B6CB0">
              <a:alpha val="15000"/>
            </a:srgb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编号3">
            <a:extLst>
              <a:ext uri="{FF2B5EF4-FFF2-40B4-BE49-F238E27FC236}">
                <a16:creationId xmlns:a16="http://schemas.microsoft.com/office/drawing/2014/main" id="{95B15B98-0F26-4B9C-A721-5F97507CBD80}"/>
              </a:ext>
            </a:extLst>
          </p:cNvPr>
          <p:cNvSpPr txBox="1"/>
          <p:nvPr/>
        </p:nvSpPr>
        <p:spPr>
          <a:xfrm>
            <a:off x="2282464" y="5278120"/>
            <a:ext cx="254000" cy="338554"/>
          </a:xfrm>
          <a:prstGeom prst="rect">
            <a:avLst/>
          </a:prstGeom>
          <a:noFill/>
        </p:spPr>
        <p:txBody>
          <a:bodyPr vert="horz" rtlCol="0">
            <a:spAutoFit/>
          </a:bodyPr>
          <a:lstStyle/>
          <a:p>
            <a:pPr algn="ctr"/>
            <a:r>
              <a:rPr lang="en-US" altLang="zh-CN" sz="1600" b="1">
                <a:solidFill>
                  <a:srgbClr val="1A365D"/>
                </a:solidFill>
                <a:latin typeface="微软雅黑" panose="020B0503020204020204" pitchFamily="34" charset="-122"/>
              </a:rPr>
              <a:t>4</a:t>
            </a:r>
            <a:endParaRPr lang="zh-CN" altLang="en-US" sz="1600" b="1">
              <a:solidFill>
                <a:srgbClr val="1A365D"/>
              </a:solidFill>
              <a:latin typeface="微软雅黑" panose="020B0503020204020204" pitchFamily="34" charset="-122"/>
            </a:endParaRPr>
          </a:p>
        </p:txBody>
      </p:sp>
      <p:sp>
        <p:nvSpPr>
          <p:cNvPr id="37" name="主标题3">
            <a:extLst>
              <a:ext uri="{FF2B5EF4-FFF2-40B4-BE49-F238E27FC236}">
                <a16:creationId xmlns:a16="http://schemas.microsoft.com/office/drawing/2014/main" id="{CDD95557-8D17-47D9-B240-3F5E3D40BA9D}"/>
              </a:ext>
            </a:extLst>
          </p:cNvPr>
          <p:cNvSpPr txBox="1"/>
          <p:nvPr/>
        </p:nvSpPr>
        <p:spPr>
          <a:xfrm>
            <a:off x="2765064" y="5125720"/>
            <a:ext cx="2794000" cy="381000"/>
          </a:xfrm>
          <a:prstGeom prst="rect">
            <a:avLst/>
          </a:prstGeom>
          <a:noFill/>
        </p:spPr>
        <p:txBody>
          <a:bodyPr vert="horz" rtlCol="0">
            <a:spAutoFit/>
          </a:bodyPr>
          <a:lstStyle/>
          <a:p>
            <a:r>
              <a:rPr lang="zh-CN" altLang="en-US" b="1" dirty="0">
                <a:solidFill>
                  <a:srgbClr val="1A365D"/>
                </a:solidFill>
                <a:latin typeface="微软雅黑" panose="020B0503020204020204" pitchFamily="34" charset="-122"/>
              </a:rPr>
              <a:t>总结与展望</a:t>
            </a:r>
          </a:p>
        </p:txBody>
      </p:sp>
      <p:sp>
        <p:nvSpPr>
          <p:cNvPr id="38" name="副标题3">
            <a:extLst>
              <a:ext uri="{FF2B5EF4-FFF2-40B4-BE49-F238E27FC236}">
                <a16:creationId xmlns:a16="http://schemas.microsoft.com/office/drawing/2014/main" id="{67D223E0-CE22-487A-8320-C4BC423F7FD6}"/>
              </a:ext>
            </a:extLst>
          </p:cNvPr>
          <p:cNvSpPr txBox="1"/>
          <p:nvPr/>
        </p:nvSpPr>
        <p:spPr>
          <a:xfrm>
            <a:off x="2765064" y="5455920"/>
            <a:ext cx="5080000" cy="307777"/>
          </a:xfrm>
          <a:prstGeom prst="rect">
            <a:avLst/>
          </a:prstGeom>
          <a:noFill/>
        </p:spPr>
        <p:txBody>
          <a:bodyPr vert="horz" rtlCol="0">
            <a:spAutoFit/>
          </a:bodyPr>
          <a:lstStyle/>
          <a:p>
            <a:r>
              <a:rPr lang="zh-CN" altLang="en-US" sz="1400" dirty="0">
                <a:solidFill>
                  <a:srgbClr val="4A5568"/>
                </a:solidFill>
                <a:latin typeface="微软雅黑" panose="020B0503020204020204" pitchFamily="34" charset="-122"/>
              </a:rPr>
              <a:t>推动中子源科学数据创新发展</a:t>
            </a:r>
          </a:p>
        </p:txBody>
      </p:sp>
      <p:sp>
        <p:nvSpPr>
          <p:cNvPr id="47" name="页码">
            <a:extLst>
              <a:ext uri="{FF2B5EF4-FFF2-40B4-BE49-F238E27FC236}">
                <a16:creationId xmlns:a16="http://schemas.microsoft.com/office/drawing/2014/main" id="{15F86D44-D78A-4721-BA73-7721691E58CA}"/>
              </a:ext>
            </a:extLst>
          </p:cNvPr>
          <p:cNvSpPr txBox="1"/>
          <p:nvPr/>
        </p:nvSpPr>
        <p:spPr>
          <a:xfrm>
            <a:off x="10795000" y="6413500"/>
            <a:ext cx="1016000" cy="276999"/>
          </a:xfrm>
          <a:prstGeom prst="rect">
            <a:avLst/>
          </a:prstGeom>
          <a:noFill/>
        </p:spPr>
        <p:txBody>
          <a:bodyPr vert="horz" rtlCol="0">
            <a:spAutoFit/>
          </a:bodyPr>
          <a:lstStyle/>
          <a:p>
            <a:pPr algn="r"/>
            <a:r>
              <a:rPr lang="en-US" altLang="zh-CN" sz="1200" dirty="0">
                <a:solidFill>
                  <a:srgbClr val="A0AEC0"/>
                </a:solidFill>
                <a:latin typeface="微软雅黑" panose="020B0503020204020204" pitchFamily="34" charset="-122"/>
              </a:rPr>
              <a:t>2</a:t>
            </a:r>
            <a:endParaRPr lang="zh-CN" altLang="en-US" sz="1200" dirty="0">
              <a:solidFill>
                <a:srgbClr val="A0AEC0"/>
              </a:solidFill>
              <a:latin typeface="微软雅黑" panose="020B0503020204020204" pitchFamily="34" charset="-122"/>
            </a:endParaRPr>
          </a:p>
        </p:txBody>
      </p:sp>
    </p:spTree>
    <p:extLst>
      <p:ext uri="{BB962C8B-B14F-4D97-AF65-F5344CB8AC3E}">
        <p14:creationId xmlns:p14="http://schemas.microsoft.com/office/powerpoint/2010/main" val="54432927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26EC8B9-7AE2-4C6E-B736-0555C95D16DE}"/>
              </a:ext>
            </a:extLst>
          </p:cNvPr>
          <p:cNvSpPr>
            <a:spLocks noGrp="1"/>
          </p:cNvSpPr>
          <p:nvPr>
            <p:ph type="title"/>
          </p:nvPr>
        </p:nvSpPr>
        <p:spPr/>
        <p:txBody>
          <a:bodyPr/>
          <a:lstStyle/>
          <a:p>
            <a:r>
              <a:rPr lang="zh-CN" altLang="en-US" dirty="0"/>
              <a:t>建设支撑</a:t>
            </a:r>
            <a:r>
              <a:rPr lang="en-US" altLang="zh-CN" dirty="0"/>
              <a:t>AI</a:t>
            </a:r>
            <a:r>
              <a:rPr lang="zh-CN" altLang="en-US" dirty="0"/>
              <a:t>模型训练的标准数据集</a:t>
            </a:r>
          </a:p>
        </p:txBody>
      </p:sp>
      <p:sp>
        <p:nvSpPr>
          <p:cNvPr id="7" name="文本框 6">
            <a:extLst>
              <a:ext uri="{FF2B5EF4-FFF2-40B4-BE49-F238E27FC236}">
                <a16:creationId xmlns:a16="http://schemas.microsoft.com/office/drawing/2014/main" id="{D045FAC7-D7E9-4240-A7FF-19000EE96A13}"/>
              </a:ext>
            </a:extLst>
          </p:cNvPr>
          <p:cNvSpPr txBox="1"/>
          <p:nvPr/>
        </p:nvSpPr>
        <p:spPr>
          <a:xfrm>
            <a:off x="772160" y="1595120"/>
            <a:ext cx="2286000" cy="369332"/>
          </a:xfrm>
          <a:prstGeom prst="rect">
            <a:avLst/>
          </a:prstGeom>
          <a:noFill/>
        </p:spPr>
        <p:txBody>
          <a:bodyPr vert="horz" wrap="square" lIns="25400" tIns="12700" rIns="25400" bIns="12700" rtlCol="0">
            <a:noAutofit/>
          </a:bodyPr>
          <a:lstStyle/>
          <a:p>
            <a:r>
              <a:rPr lang="zh-CN" altLang="en-US" sz="1300" b="1" dirty="0">
                <a:solidFill>
                  <a:srgbClr val="34495E"/>
                </a:solidFill>
                <a:latin typeface="Microsoft YaHei" panose="020B0503020204020204" pitchFamily="34" charset="-122"/>
                <a:ea typeface="Microsoft YaHei" panose="020B0503020204020204" pitchFamily="34" charset="-122"/>
              </a:rPr>
              <a:t>数据集标准化能力</a:t>
            </a:r>
          </a:p>
        </p:txBody>
      </p:sp>
      <p:sp>
        <p:nvSpPr>
          <p:cNvPr id="8" name="矩形: 圆角 7">
            <a:extLst>
              <a:ext uri="{FF2B5EF4-FFF2-40B4-BE49-F238E27FC236}">
                <a16:creationId xmlns:a16="http://schemas.microsoft.com/office/drawing/2014/main" id="{6AC126CD-14D1-425C-9EF4-050B0CBF236D}"/>
              </a:ext>
            </a:extLst>
          </p:cNvPr>
          <p:cNvSpPr/>
          <p:nvPr/>
        </p:nvSpPr>
        <p:spPr bwMode="auto">
          <a:xfrm>
            <a:off x="518160" y="1925320"/>
            <a:ext cx="2514600" cy="990600"/>
          </a:xfrm>
          <a:prstGeom prst="roundRect">
            <a:avLst>
              <a:gd name="adj" fmla="val 8000"/>
            </a:avLst>
          </a:prstGeom>
          <a:solidFill>
            <a:srgbClr val="E8F2FF"/>
          </a:solidFill>
          <a:ln w="12700" cap="flat" cmpd="sng" algn="ctr">
            <a:solidFill>
              <a:srgbClr val="D7DFE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3200" b="0" i="0" u="none" strike="noStrike" cap="none" normalizeH="0" baseline="0">
              <a:ln>
                <a:noFill/>
              </a:ln>
              <a:solidFill>
                <a:srgbClr val="FFCC00"/>
              </a:solidFill>
              <a:effectLst>
                <a:outerShdw blurRad="38100" dist="38100" dir="2700000" algn="tl">
                  <a:srgbClr val="000000">
                    <a:alpha val="43137"/>
                  </a:srgbClr>
                </a:outerShdw>
              </a:effectLst>
              <a:latin typeface="Arial" pitchFamily="34" charset="0"/>
              <a:ea typeface="宋体" pitchFamily="2" charset="-122"/>
            </a:endParaRPr>
          </a:p>
        </p:txBody>
      </p:sp>
      <p:sp>
        <p:nvSpPr>
          <p:cNvPr id="9" name="文本框 8">
            <a:extLst>
              <a:ext uri="{FF2B5EF4-FFF2-40B4-BE49-F238E27FC236}">
                <a16:creationId xmlns:a16="http://schemas.microsoft.com/office/drawing/2014/main" id="{E51DF9B0-C434-4BBD-835C-A408BAC7E8F9}"/>
              </a:ext>
            </a:extLst>
          </p:cNvPr>
          <p:cNvSpPr txBox="1"/>
          <p:nvPr/>
        </p:nvSpPr>
        <p:spPr>
          <a:xfrm>
            <a:off x="619760" y="2026920"/>
            <a:ext cx="2311400" cy="369332"/>
          </a:xfrm>
          <a:prstGeom prst="rect">
            <a:avLst/>
          </a:prstGeom>
          <a:noFill/>
        </p:spPr>
        <p:txBody>
          <a:bodyPr vert="horz" wrap="square" lIns="25400" tIns="12700" rIns="25400" bIns="12700" rtlCol="0">
            <a:noAutofit/>
          </a:bodyPr>
          <a:lstStyle/>
          <a:p>
            <a:pPr algn="ctr"/>
            <a:r>
              <a:rPr lang="zh-CN" altLang="en-US" sz="1600" b="1">
                <a:solidFill>
                  <a:srgbClr val="1565C0"/>
                </a:solidFill>
                <a:latin typeface="Microsoft YaHei" panose="020B0503020204020204" pitchFamily="34" charset="-122"/>
                <a:ea typeface="Microsoft YaHei" panose="020B0503020204020204" pitchFamily="34" charset="-122"/>
              </a:rPr>
              <a:t>结构标准化</a:t>
            </a:r>
          </a:p>
        </p:txBody>
      </p:sp>
      <p:sp>
        <p:nvSpPr>
          <p:cNvPr id="10" name="文本框 9">
            <a:extLst>
              <a:ext uri="{FF2B5EF4-FFF2-40B4-BE49-F238E27FC236}">
                <a16:creationId xmlns:a16="http://schemas.microsoft.com/office/drawing/2014/main" id="{24A4E1EE-7A62-4667-8CFA-54BECAE17312}"/>
              </a:ext>
            </a:extLst>
          </p:cNvPr>
          <p:cNvSpPr txBox="1"/>
          <p:nvPr/>
        </p:nvSpPr>
        <p:spPr>
          <a:xfrm>
            <a:off x="645160" y="2319020"/>
            <a:ext cx="2260600" cy="369332"/>
          </a:xfrm>
          <a:prstGeom prst="rect">
            <a:avLst/>
          </a:prstGeom>
          <a:noFill/>
        </p:spPr>
        <p:txBody>
          <a:bodyPr vert="horz" wrap="square" lIns="25400" tIns="12700" rIns="25400" bIns="12700" rtlCol="0">
            <a:noAutofit/>
          </a:bodyPr>
          <a:lstStyle/>
          <a:p>
            <a:pPr algn="ctr"/>
            <a:r>
              <a:rPr lang="zh-CN" altLang="en-US" sz="1050" dirty="0">
                <a:solidFill>
                  <a:srgbClr val="4A5568"/>
                </a:solidFill>
                <a:latin typeface="Microsoft YaHei" panose="020B0503020204020204" pitchFamily="34" charset="-122"/>
                <a:ea typeface="Microsoft YaHei" panose="020B0503020204020204" pitchFamily="34" charset="-122"/>
              </a:rPr>
              <a:t>数据集内部的数据组织方式、层级关系、对象关联和元数据结构保持一致</a:t>
            </a:r>
          </a:p>
        </p:txBody>
      </p:sp>
      <p:sp>
        <p:nvSpPr>
          <p:cNvPr id="11" name="矩形: 圆角 10">
            <a:extLst>
              <a:ext uri="{FF2B5EF4-FFF2-40B4-BE49-F238E27FC236}">
                <a16:creationId xmlns:a16="http://schemas.microsoft.com/office/drawing/2014/main" id="{D2BEAFC3-0B2A-4CFE-BDD2-23C3E03EE2F6}"/>
              </a:ext>
            </a:extLst>
          </p:cNvPr>
          <p:cNvSpPr/>
          <p:nvPr/>
        </p:nvSpPr>
        <p:spPr bwMode="auto">
          <a:xfrm>
            <a:off x="3235960" y="1925320"/>
            <a:ext cx="2514600" cy="990600"/>
          </a:xfrm>
          <a:prstGeom prst="roundRect">
            <a:avLst>
              <a:gd name="adj" fmla="val 8000"/>
            </a:avLst>
          </a:prstGeom>
          <a:solidFill>
            <a:srgbClr val="EDF7ED"/>
          </a:solidFill>
          <a:ln w="12700" cap="flat" cmpd="sng" algn="ctr">
            <a:solidFill>
              <a:srgbClr val="D7DFE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3200" b="0" i="0" u="none" strike="noStrike" cap="none" normalizeH="0" baseline="0">
              <a:ln>
                <a:noFill/>
              </a:ln>
              <a:solidFill>
                <a:srgbClr val="FFCC00"/>
              </a:solidFill>
              <a:effectLst>
                <a:outerShdw blurRad="38100" dist="38100" dir="2700000" algn="tl">
                  <a:srgbClr val="000000">
                    <a:alpha val="43137"/>
                  </a:srgbClr>
                </a:outerShdw>
              </a:effectLst>
              <a:latin typeface="Arial" pitchFamily="34" charset="0"/>
              <a:ea typeface="宋体" pitchFamily="2" charset="-122"/>
            </a:endParaRPr>
          </a:p>
        </p:txBody>
      </p:sp>
      <p:sp>
        <p:nvSpPr>
          <p:cNvPr id="12" name="文本框 11">
            <a:extLst>
              <a:ext uri="{FF2B5EF4-FFF2-40B4-BE49-F238E27FC236}">
                <a16:creationId xmlns:a16="http://schemas.microsoft.com/office/drawing/2014/main" id="{ED9D2F7D-7662-4BE3-A2E4-9B42C5A624E4}"/>
              </a:ext>
            </a:extLst>
          </p:cNvPr>
          <p:cNvSpPr txBox="1"/>
          <p:nvPr/>
        </p:nvSpPr>
        <p:spPr>
          <a:xfrm>
            <a:off x="3337560" y="2026920"/>
            <a:ext cx="2311400" cy="369332"/>
          </a:xfrm>
          <a:prstGeom prst="rect">
            <a:avLst/>
          </a:prstGeom>
          <a:noFill/>
        </p:spPr>
        <p:txBody>
          <a:bodyPr vert="horz" wrap="square" lIns="25400" tIns="12700" rIns="25400" bIns="12700" rtlCol="0">
            <a:noAutofit/>
          </a:bodyPr>
          <a:lstStyle/>
          <a:p>
            <a:pPr algn="ctr"/>
            <a:r>
              <a:rPr lang="zh-CN" altLang="en-US" sz="1600" b="1">
                <a:solidFill>
                  <a:srgbClr val="2E7D32"/>
                </a:solidFill>
                <a:latin typeface="Microsoft YaHei" panose="020B0503020204020204" pitchFamily="34" charset="-122"/>
                <a:ea typeface="Microsoft YaHei" panose="020B0503020204020204" pitchFamily="34" charset="-122"/>
              </a:rPr>
              <a:t>内容标准化</a:t>
            </a:r>
          </a:p>
        </p:txBody>
      </p:sp>
      <p:sp>
        <p:nvSpPr>
          <p:cNvPr id="13" name="文本框 12">
            <a:extLst>
              <a:ext uri="{FF2B5EF4-FFF2-40B4-BE49-F238E27FC236}">
                <a16:creationId xmlns:a16="http://schemas.microsoft.com/office/drawing/2014/main" id="{75AF03CE-86F0-4D5C-94CA-C9EF6DFB4665}"/>
              </a:ext>
            </a:extLst>
          </p:cNvPr>
          <p:cNvSpPr txBox="1"/>
          <p:nvPr/>
        </p:nvSpPr>
        <p:spPr>
          <a:xfrm>
            <a:off x="3362960" y="2319020"/>
            <a:ext cx="2260600" cy="369332"/>
          </a:xfrm>
          <a:prstGeom prst="rect">
            <a:avLst/>
          </a:prstGeom>
          <a:noFill/>
        </p:spPr>
        <p:txBody>
          <a:bodyPr vert="horz" wrap="square" lIns="25400" tIns="12700" rIns="25400" bIns="12700" rtlCol="0">
            <a:noAutofit/>
          </a:bodyPr>
          <a:lstStyle/>
          <a:p>
            <a:pPr algn="ctr"/>
            <a:r>
              <a:rPr lang="zh-CN" altLang="en-US" sz="1050" dirty="0">
                <a:solidFill>
                  <a:srgbClr val="4A5568"/>
                </a:solidFill>
                <a:latin typeface="Microsoft YaHei" panose="020B0503020204020204" pitchFamily="34" charset="-122"/>
                <a:ea typeface="Microsoft YaHei" panose="020B0503020204020204" pitchFamily="34" charset="-122"/>
              </a:rPr>
              <a:t>进行缺失值处理、异常值清洗等，数据来源必须可追溯，且通过质控</a:t>
            </a:r>
          </a:p>
        </p:txBody>
      </p:sp>
      <p:sp>
        <p:nvSpPr>
          <p:cNvPr id="14" name="矩形: 圆角 13">
            <a:extLst>
              <a:ext uri="{FF2B5EF4-FFF2-40B4-BE49-F238E27FC236}">
                <a16:creationId xmlns:a16="http://schemas.microsoft.com/office/drawing/2014/main" id="{D1D3240A-14B1-4189-ACFA-B8C9179F10FC}"/>
              </a:ext>
            </a:extLst>
          </p:cNvPr>
          <p:cNvSpPr/>
          <p:nvPr/>
        </p:nvSpPr>
        <p:spPr bwMode="auto">
          <a:xfrm>
            <a:off x="5953760" y="1925320"/>
            <a:ext cx="2514600" cy="990600"/>
          </a:xfrm>
          <a:prstGeom prst="roundRect">
            <a:avLst>
              <a:gd name="adj" fmla="val 8000"/>
            </a:avLst>
          </a:prstGeom>
          <a:solidFill>
            <a:srgbClr val="FFF5EB"/>
          </a:solidFill>
          <a:ln w="12700" cap="flat" cmpd="sng" algn="ctr">
            <a:solidFill>
              <a:srgbClr val="D7DFE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3200" b="0" i="0" u="none" strike="noStrike" cap="none" normalizeH="0" baseline="0">
              <a:ln>
                <a:noFill/>
              </a:ln>
              <a:solidFill>
                <a:srgbClr val="FFCC00"/>
              </a:solidFill>
              <a:effectLst>
                <a:outerShdw blurRad="38100" dist="38100" dir="2700000" algn="tl">
                  <a:srgbClr val="000000">
                    <a:alpha val="43137"/>
                  </a:srgbClr>
                </a:outerShdw>
              </a:effectLst>
              <a:latin typeface="Arial" pitchFamily="34" charset="0"/>
              <a:ea typeface="宋体" pitchFamily="2" charset="-122"/>
            </a:endParaRPr>
          </a:p>
        </p:txBody>
      </p:sp>
      <p:sp>
        <p:nvSpPr>
          <p:cNvPr id="15" name="文本框 14">
            <a:extLst>
              <a:ext uri="{FF2B5EF4-FFF2-40B4-BE49-F238E27FC236}">
                <a16:creationId xmlns:a16="http://schemas.microsoft.com/office/drawing/2014/main" id="{F73CEA8A-5260-4B63-A3AA-3626A2FC51C6}"/>
              </a:ext>
            </a:extLst>
          </p:cNvPr>
          <p:cNvSpPr txBox="1"/>
          <p:nvPr/>
        </p:nvSpPr>
        <p:spPr>
          <a:xfrm>
            <a:off x="6055360" y="2026920"/>
            <a:ext cx="2311400" cy="369332"/>
          </a:xfrm>
          <a:prstGeom prst="rect">
            <a:avLst/>
          </a:prstGeom>
          <a:noFill/>
        </p:spPr>
        <p:txBody>
          <a:bodyPr vert="horz" wrap="square" lIns="25400" tIns="12700" rIns="25400" bIns="12700" rtlCol="0">
            <a:noAutofit/>
          </a:bodyPr>
          <a:lstStyle/>
          <a:p>
            <a:pPr algn="ctr"/>
            <a:r>
              <a:rPr lang="zh-CN" altLang="en-US" sz="1600" b="1">
                <a:solidFill>
                  <a:srgbClr val="EF6C00"/>
                </a:solidFill>
                <a:latin typeface="Microsoft YaHei" panose="020B0503020204020204" pitchFamily="34" charset="-122"/>
                <a:ea typeface="Microsoft YaHei" panose="020B0503020204020204" pitchFamily="34" charset="-122"/>
              </a:rPr>
              <a:t>格式标准化</a:t>
            </a:r>
          </a:p>
        </p:txBody>
      </p:sp>
      <p:sp>
        <p:nvSpPr>
          <p:cNvPr id="16" name="文本框 15">
            <a:extLst>
              <a:ext uri="{FF2B5EF4-FFF2-40B4-BE49-F238E27FC236}">
                <a16:creationId xmlns:a16="http://schemas.microsoft.com/office/drawing/2014/main" id="{4097C617-9F6D-4129-A437-2D98923694CF}"/>
              </a:ext>
            </a:extLst>
          </p:cNvPr>
          <p:cNvSpPr txBox="1"/>
          <p:nvPr/>
        </p:nvSpPr>
        <p:spPr>
          <a:xfrm>
            <a:off x="6080760" y="2319020"/>
            <a:ext cx="2260600" cy="369332"/>
          </a:xfrm>
          <a:prstGeom prst="rect">
            <a:avLst/>
          </a:prstGeom>
          <a:noFill/>
        </p:spPr>
        <p:txBody>
          <a:bodyPr vert="horz" wrap="square" lIns="25400" tIns="12700" rIns="25400" bIns="12700" rtlCol="0">
            <a:noAutofit/>
          </a:bodyPr>
          <a:lstStyle/>
          <a:p>
            <a:pPr algn="ctr"/>
            <a:r>
              <a:rPr lang="zh-CN" altLang="en-US" sz="1050" dirty="0">
                <a:solidFill>
                  <a:srgbClr val="4A5568"/>
                </a:solidFill>
                <a:latin typeface="Microsoft YaHei" panose="020B0503020204020204" pitchFamily="34" charset="-122"/>
                <a:ea typeface="Microsoft YaHei" panose="020B0503020204020204" pitchFamily="34" charset="-122"/>
              </a:rPr>
              <a:t>统一数据格式、字段命名、接口输出</a:t>
            </a:r>
          </a:p>
        </p:txBody>
      </p:sp>
      <p:sp>
        <p:nvSpPr>
          <p:cNvPr id="17" name="矩形: 圆角 16">
            <a:extLst>
              <a:ext uri="{FF2B5EF4-FFF2-40B4-BE49-F238E27FC236}">
                <a16:creationId xmlns:a16="http://schemas.microsoft.com/office/drawing/2014/main" id="{F6D14A3D-104A-47F9-B523-4518FE6DC1C7}"/>
              </a:ext>
            </a:extLst>
          </p:cNvPr>
          <p:cNvSpPr/>
          <p:nvPr/>
        </p:nvSpPr>
        <p:spPr bwMode="auto">
          <a:xfrm>
            <a:off x="8671560" y="1925320"/>
            <a:ext cx="2514600" cy="990600"/>
          </a:xfrm>
          <a:prstGeom prst="roundRect">
            <a:avLst>
              <a:gd name="adj" fmla="val 8000"/>
            </a:avLst>
          </a:prstGeom>
          <a:solidFill>
            <a:srgbClr val="F5EEFF"/>
          </a:solidFill>
          <a:ln w="12700" cap="flat" cmpd="sng" algn="ctr">
            <a:solidFill>
              <a:srgbClr val="D7DFE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3200" b="0" i="0" u="none" strike="noStrike" cap="none" normalizeH="0" baseline="0">
              <a:ln>
                <a:noFill/>
              </a:ln>
              <a:solidFill>
                <a:srgbClr val="FFCC00"/>
              </a:solidFill>
              <a:effectLst>
                <a:outerShdw blurRad="38100" dist="38100" dir="2700000" algn="tl">
                  <a:srgbClr val="000000">
                    <a:alpha val="43137"/>
                  </a:srgbClr>
                </a:outerShdw>
              </a:effectLst>
              <a:latin typeface="Arial" pitchFamily="34" charset="0"/>
              <a:ea typeface="宋体" pitchFamily="2" charset="-122"/>
            </a:endParaRPr>
          </a:p>
        </p:txBody>
      </p:sp>
      <p:sp>
        <p:nvSpPr>
          <p:cNvPr id="18" name="文本框 17">
            <a:extLst>
              <a:ext uri="{FF2B5EF4-FFF2-40B4-BE49-F238E27FC236}">
                <a16:creationId xmlns:a16="http://schemas.microsoft.com/office/drawing/2014/main" id="{6B508C7C-83CD-41DC-8658-9E5AE651C082}"/>
              </a:ext>
            </a:extLst>
          </p:cNvPr>
          <p:cNvSpPr txBox="1"/>
          <p:nvPr/>
        </p:nvSpPr>
        <p:spPr>
          <a:xfrm>
            <a:off x="8773160" y="2026920"/>
            <a:ext cx="2311400" cy="369332"/>
          </a:xfrm>
          <a:prstGeom prst="rect">
            <a:avLst/>
          </a:prstGeom>
          <a:noFill/>
        </p:spPr>
        <p:txBody>
          <a:bodyPr vert="horz" wrap="square" lIns="25400" tIns="12700" rIns="25400" bIns="12700" rtlCol="0">
            <a:noAutofit/>
          </a:bodyPr>
          <a:lstStyle/>
          <a:p>
            <a:pPr algn="ctr"/>
            <a:r>
              <a:rPr lang="zh-CN" altLang="en-US" sz="1600" b="1">
                <a:solidFill>
                  <a:srgbClr val="7B1FA2"/>
                </a:solidFill>
                <a:latin typeface="Microsoft YaHei" panose="020B0503020204020204" pitchFamily="34" charset="-122"/>
                <a:ea typeface="Microsoft YaHei" panose="020B0503020204020204" pitchFamily="34" charset="-122"/>
              </a:rPr>
              <a:t>版本标准化</a:t>
            </a:r>
          </a:p>
        </p:txBody>
      </p:sp>
      <p:sp>
        <p:nvSpPr>
          <p:cNvPr id="19" name="文本框 18">
            <a:extLst>
              <a:ext uri="{FF2B5EF4-FFF2-40B4-BE49-F238E27FC236}">
                <a16:creationId xmlns:a16="http://schemas.microsoft.com/office/drawing/2014/main" id="{CD613A21-BCCE-4F27-8F93-CF0F5C739DD6}"/>
              </a:ext>
            </a:extLst>
          </p:cNvPr>
          <p:cNvSpPr txBox="1"/>
          <p:nvPr/>
        </p:nvSpPr>
        <p:spPr>
          <a:xfrm>
            <a:off x="8798560" y="2319020"/>
            <a:ext cx="2260600" cy="369332"/>
          </a:xfrm>
          <a:prstGeom prst="rect">
            <a:avLst/>
          </a:prstGeom>
          <a:noFill/>
        </p:spPr>
        <p:txBody>
          <a:bodyPr vert="horz" wrap="square" lIns="25400" tIns="12700" rIns="25400" bIns="12700" rtlCol="0">
            <a:noAutofit/>
          </a:bodyPr>
          <a:lstStyle/>
          <a:p>
            <a:pPr algn="ctr"/>
            <a:r>
              <a:rPr lang="zh-CN" altLang="en-US" sz="1050">
                <a:solidFill>
                  <a:srgbClr val="4A5568"/>
                </a:solidFill>
                <a:latin typeface="Microsoft YaHei" panose="020B0503020204020204" pitchFamily="34" charset="-122"/>
                <a:ea typeface="Microsoft YaHei" panose="020B0503020204020204" pitchFamily="34" charset="-122"/>
              </a:rPr>
              <a:t>统一版本编号、变更记录、划分策略与溯源管理</a:t>
            </a:r>
          </a:p>
        </p:txBody>
      </p:sp>
      <p:sp>
        <p:nvSpPr>
          <p:cNvPr id="20" name="矩形: 圆角 19">
            <a:extLst>
              <a:ext uri="{FF2B5EF4-FFF2-40B4-BE49-F238E27FC236}">
                <a16:creationId xmlns:a16="http://schemas.microsoft.com/office/drawing/2014/main" id="{560B4E0A-0262-41E4-BED6-FA07F114D7CB}"/>
              </a:ext>
            </a:extLst>
          </p:cNvPr>
          <p:cNvSpPr/>
          <p:nvPr/>
        </p:nvSpPr>
        <p:spPr bwMode="auto">
          <a:xfrm>
            <a:off x="518160" y="3284220"/>
            <a:ext cx="3352800" cy="2364740"/>
          </a:xfrm>
          <a:prstGeom prst="roundRect">
            <a:avLst>
              <a:gd name="adj" fmla="val 8000"/>
            </a:avLst>
          </a:prstGeom>
          <a:solidFill>
            <a:srgbClr val="E6F4FF"/>
          </a:solidFill>
          <a:ln w="15875" cap="flat" cmpd="sng" algn="ctr">
            <a:solidFill>
              <a:srgbClr val="CBD5E0"/>
            </a:solidFill>
            <a:prstDash val="solid"/>
            <a:round/>
            <a:headEnd type="none" w="med" len="med"/>
            <a:tailEnd type="none" w="med" len="med"/>
          </a:ln>
          <a:effectLst>
            <a:outerShdw blurRad="63500" dist="21552" dir="2700022" rotWithShape="0">
              <a:srgbClr val="A0A0A0">
                <a:alpha val="22000"/>
              </a:srgb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3200" b="0" i="0" u="none" strike="noStrike" cap="none" normalizeH="0" baseline="0">
              <a:ln>
                <a:noFill/>
              </a:ln>
              <a:solidFill>
                <a:srgbClr val="FFCC00"/>
              </a:solidFill>
              <a:effectLst>
                <a:outerShdw blurRad="38100" dist="38100" dir="2700000" algn="tl">
                  <a:srgbClr val="000000">
                    <a:alpha val="43137"/>
                  </a:srgbClr>
                </a:outerShdw>
              </a:effectLst>
              <a:latin typeface="Arial" pitchFamily="34" charset="0"/>
              <a:ea typeface="宋体" pitchFamily="2" charset="-122"/>
            </a:endParaRPr>
          </a:p>
        </p:txBody>
      </p:sp>
      <p:sp>
        <p:nvSpPr>
          <p:cNvPr id="21" name="文本框 20">
            <a:extLst>
              <a:ext uri="{FF2B5EF4-FFF2-40B4-BE49-F238E27FC236}">
                <a16:creationId xmlns:a16="http://schemas.microsoft.com/office/drawing/2014/main" id="{D2668A05-DCD9-432A-A2FF-6C2C3C1A6B3F}"/>
              </a:ext>
            </a:extLst>
          </p:cNvPr>
          <p:cNvSpPr txBox="1"/>
          <p:nvPr/>
        </p:nvSpPr>
        <p:spPr>
          <a:xfrm>
            <a:off x="645160" y="3436620"/>
            <a:ext cx="3098800" cy="369332"/>
          </a:xfrm>
          <a:prstGeom prst="rect">
            <a:avLst/>
          </a:prstGeom>
          <a:noFill/>
        </p:spPr>
        <p:txBody>
          <a:bodyPr vert="horz" wrap="square" lIns="25400" tIns="12700" rIns="25400" bIns="12700" rtlCol="0">
            <a:noAutofit/>
          </a:bodyPr>
          <a:lstStyle/>
          <a:p>
            <a:pPr algn="ctr"/>
            <a:r>
              <a:rPr lang="zh-CN" altLang="en-US" sz="2000" b="1">
                <a:solidFill>
                  <a:srgbClr val="1565C0"/>
                </a:solidFill>
                <a:latin typeface="Microsoft YaHei" panose="020B0503020204020204" pitchFamily="34" charset="-122"/>
                <a:ea typeface="Microsoft YaHei" panose="020B0503020204020204" pitchFamily="34" charset="-122"/>
              </a:rPr>
              <a:t>① 建：数据集构建</a:t>
            </a:r>
          </a:p>
        </p:txBody>
      </p:sp>
      <p:sp>
        <p:nvSpPr>
          <p:cNvPr id="27" name="矩形: 圆角 26">
            <a:extLst>
              <a:ext uri="{FF2B5EF4-FFF2-40B4-BE49-F238E27FC236}">
                <a16:creationId xmlns:a16="http://schemas.microsoft.com/office/drawing/2014/main" id="{E2FBC88B-1B13-4553-A38A-690A50FCBD30}"/>
              </a:ext>
            </a:extLst>
          </p:cNvPr>
          <p:cNvSpPr/>
          <p:nvPr/>
        </p:nvSpPr>
        <p:spPr bwMode="auto">
          <a:xfrm>
            <a:off x="4175760" y="3284220"/>
            <a:ext cx="3352800" cy="2364736"/>
          </a:xfrm>
          <a:prstGeom prst="roundRect">
            <a:avLst>
              <a:gd name="adj" fmla="val 8000"/>
            </a:avLst>
          </a:prstGeom>
          <a:solidFill>
            <a:srgbClr val="EDF7ED"/>
          </a:solidFill>
          <a:ln w="15875" cap="flat" cmpd="sng" algn="ctr">
            <a:solidFill>
              <a:srgbClr val="CBD5E0"/>
            </a:solidFill>
            <a:prstDash val="solid"/>
            <a:round/>
            <a:headEnd type="none" w="med" len="med"/>
            <a:tailEnd type="none" w="med" len="med"/>
          </a:ln>
          <a:effectLst>
            <a:outerShdw blurRad="63500" dist="21552" dir="2700022" rotWithShape="0">
              <a:srgbClr val="A0A0A0">
                <a:alpha val="22000"/>
              </a:srgb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3200" b="0" i="0" u="none" strike="noStrike" cap="none" normalizeH="0" baseline="0">
              <a:ln>
                <a:noFill/>
              </a:ln>
              <a:solidFill>
                <a:srgbClr val="FFCC00"/>
              </a:solidFill>
              <a:effectLst>
                <a:outerShdw blurRad="38100" dist="38100" dir="2700000" algn="tl">
                  <a:srgbClr val="000000">
                    <a:alpha val="43137"/>
                  </a:srgbClr>
                </a:outerShdw>
              </a:effectLst>
              <a:latin typeface="Arial" pitchFamily="34" charset="0"/>
              <a:ea typeface="宋体" pitchFamily="2" charset="-122"/>
            </a:endParaRPr>
          </a:p>
        </p:txBody>
      </p:sp>
      <p:sp>
        <p:nvSpPr>
          <p:cNvPr id="28" name="文本框 27">
            <a:extLst>
              <a:ext uri="{FF2B5EF4-FFF2-40B4-BE49-F238E27FC236}">
                <a16:creationId xmlns:a16="http://schemas.microsoft.com/office/drawing/2014/main" id="{9F518DBA-F3B5-4390-9D91-B511CB40F95D}"/>
              </a:ext>
            </a:extLst>
          </p:cNvPr>
          <p:cNvSpPr txBox="1"/>
          <p:nvPr/>
        </p:nvSpPr>
        <p:spPr>
          <a:xfrm>
            <a:off x="4302760" y="3436620"/>
            <a:ext cx="3098800" cy="369332"/>
          </a:xfrm>
          <a:prstGeom prst="rect">
            <a:avLst/>
          </a:prstGeom>
          <a:noFill/>
        </p:spPr>
        <p:txBody>
          <a:bodyPr vert="horz" wrap="square" lIns="25400" tIns="12700" rIns="25400" bIns="12700" rtlCol="0">
            <a:noAutofit/>
          </a:bodyPr>
          <a:lstStyle/>
          <a:p>
            <a:pPr algn="ctr"/>
            <a:r>
              <a:rPr lang="zh-CN" altLang="en-US" sz="2000" b="1">
                <a:solidFill>
                  <a:srgbClr val="2E7D32"/>
                </a:solidFill>
                <a:latin typeface="Microsoft YaHei" panose="020B0503020204020204" pitchFamily="34" charset="-122"/>
                <a:ea typeface="Microsoft YaHei" panose="020B0503020204020204" pitchFamily="34" charset="-122"/>
              </a:rPr>
              <a:t>② 管：数据集管理</a:t>
            </a:r>
          </a:p>
        </p:txBody>
      </p:sp>
      <p:sp>
        <p:nvSpPr>
          <p:cNvPr id="34" name="矩形: 圆角 33">
            <a:extLst>
              <a:ext uri="{FF2B5EF4-FFF2-40B4-BE49-F238E27FC236}">
                <a16:creationId xmlns:a16="http://schemas.microsoft.com/office/drawing/2014/main" id="{91671C45-D76C-492B-AC76-D4715442AD78}"/>
              </a:ext>
            </a:extLst>
          </p:cNvPr>
          <p:cNvSpPr/>
          <p:nvPr/>
        </p:nvSpPr>
        <p:spPr bwMode="auto">
          <a:xfrm>
            <a:off x="7833360" y="3284220"/>
            <a:ext cx="3352800" cy="2364732"/>
          </a:xfrm>
          <a:prstGeom prst="roundRect">
            <a:avLst>
              <a:gd name="adj" fmla="val 8000"/>
            </a:avLst>
          </a:prstGeom>
          <a:solidFill>
            <a:srgbClr val="FFF3E6"/>
          </a:solidFill>
          <a:ln w="15875" cap="flat" cmpd="sng" algn="ctr">
            <a:solidFill>
              <a:srgbClr val="CBD5E0"/>
            </a:solidFill>
            <a:prstDash val="solid"/>
            <a:round/>
            <a:headEnd type="none" w="med" len="med"/>
            <a:tailEnd type="none" w="med" len="med"/>
          </a:ln>
          <a:effectLst>
            <a:outerShdw blurRad="63500" dist="21552" dir="2700022" rotWithShape="0">
              <a:srgbClr val="A0A0A0">
                <a:alpha val="22000"/>
              </a:srgb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3200" b="0" i="0" u="none" strike="noStrike" cap="none" normalizeH="0" baseline="0">
              <a:ln>
                <a:noFill/>
              </a:ln>
              <a:solidFill>
                <a:srgbClr val="FFCC00"/>
              </a:solidFill>
              <a:effectLst>
                <a:outerShdw blurRad="38100" dist="38100" dir="2700000" algn="tl">
                  <a:srgbClr val="000000">
                    <a:alpha val="43137"/>
                  </a:srgbClr>
                </a:outerShdw>
              </a:effectLst>
              <a:latin typeface="Arial" pitchFamily="34" charset="0"/>
              <a:ea typeface="宋体" pitchFamily="2" charset="-122"/>
            </a:endParaRPr>
          </a:p>
        </p:txBody>
      </p:sp>
      <p:sp>
        <p:nvSpPr>
          <p:cNvPr id="35" name="文本框 34">
            <a:extLst>
              <a:ext uri="{FF2B5EF4-FFF2-40B4-BE49-F238E27FC236}">
                <a16:creationId xmlns:a16="http://schemas.microsoft.com/office/drawing/2014/main" id="{4D9A5938-EA87-4AEA-AA2C-2E4DA7FB0AA2}"/>
              </a:ext>
            </a:extLst>
          </p:cNvPr>
          <p:cNvSpPr txBox="1"/>
          <p:nvPr/>
        </p:nvSpPr>
        <p:spPr>
          <a:xfrm>
            <a:off x="7960360" y="3436620"/>
            <a:ext cx="3098800" cy="369332"/>
          </a:xfrm>
          <a:prstGeom prst="rect">
            <a:avLst/>
          </a:prstGeom>
          <a:noFill/>
        </p:spPr>
        <p:txBody>
          <a:bodyPr vert="horz" wrap="square" lIns="25400" tIns="12700" rIns="25400" bIns="12700" rtlCol="0">
            <a:noAutofit/>
          </a:bodyPr>
          <a:lstStyle/>
          <a:p>
            <a:pPr algn="ctr"/>
            <a:r>
              <a:rPr lang="zh-CN" altLang="en-US" sz="2000" b="1">
                <a:solidFill>
                  <a:srgbClr val="EF6C00"/>
                </a:solidFill>
                <a:latin typeface="Microsoft YaHei" panose="020B0503020204020204" pitchFamily="34" charset="-122"/>
                <a:ea typeface="Microsoft YaHei" panose="020B0503020204020204" pitchFamily="34" charset="-122"/>
              </a:rPr>
              <a:t>③ 用：数据集应用</a:t>
            </a:r>
          </a:p>
        </p:txBody>
      </p:sp>
      <p:cxnSp>
        <p:nvCxnSpPr>
          <p:cNvPr id="41" name="直接连接符 40">
            <a:extLst>
              <a:ext uri="{FF2B5EF4-FFF2-40B4-BE49-F238E27FC236}">
                <a16:creationId xmlns:a16="http://schemas.microsoft.com/office/drawing/2014/main" id="{D0A08EFF-FAC2-471F-9D22-2E89D1A9BDFC}"/>
              </a:ext>
            </a:extLst>
          </p:cNvPr>
          <p:cNvCxnSpPr/>
          <p:nvPr/>
        </p:nvCxnSpPr>
        <p:spPr bwMode="auto">
          <a:xfrm>
            <a:off x="3972560" y="4413250"/>
            <a:ext cx="203200" cy="0"/>
          </a:xfrm>
          <a:prstGeom prst="line">
            <a:avLst/>
          </a:prstGeom>
          <a:solidFill>
            <a:schemeClr val="accent1"/>
          </a:solidFill>
          <a:ln w="31750" cap="flat" cmpd="sng" algn="ctr">
            <a:solidFill>
              <a:srgbClr val="4A6FA5"/>
            </a:solidFill>
            <a:prstDash val="solid"/>
            <a:round/>
            <a:headEnd type="none" w="med" len="med"/>
            <a:tailEnd type="triangle" w="med" len="med"/>
          </a:ln>
          <a:effectLst/>
        </p:spPr>
      </p:cxnSp>
      <p:sp>
        <p:nvSpPr>
          <p:cNvPr id="43" name="矩形: 圆角 42">
            <a:extLst>
              <a:ext uri="{FF2B5EF4-FFF2-40B4-BE49-F238E27FC236}">
                <a16:creationId xmlns:a16="http://schemas.microsoft.com/office/drawing/2014/main" id="{917B0A74-AE7A-4059-BD29-136D177C1A75}"/>
              </a:ext>
            </a:extLst>
          </p:cNvPr>
          <p:cNvSpPr/>
          <p:nvPr/>
        </p:nvSpPr>
        <p:spPr bwMode="auto">
          <a:xfrm>
            <a:off x="1483360" y="5830562"/>
            <a:ext cx="9144000" cy="513188"/>
          </a:xfrm>
          <a:prstGeom prst="roundRect">
            <a:avLst>
              <a:gd name="adj" fmla="val 12000"/>
            </a:avLst>
          </a:prstGeom>
          <a:solidFill>
            <a:srgbClr val="FFFFFF"/>
          </a:solidFill>
          <a:ln w="19050" cap="flat" cmpd="sng" algn="ctr">
            <a:solidFill>
              <a:srgbClr val="90A4C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3200" b="0" i="0" u="none" strike="noStrike" cap="none" normalizeH="0" baseline="0">
              <a:ln>
                <a:noFill/>
              </a:ln>
              <a:solidFill>
                <a:srgbClr val="FFCC00"/>
              </a:solidFill>
              <a:effectLst>
                <a:outerShdw blurRad="38100" dist="38100" dir="2700000" algn="tl">
                  <a:srgbClr val="000000">
                    <a:alpha val="43137"/>
                  </a:srgbClr>
                </a:outerShdw>
              </a:effectLst>
              <a:latin typeface="Arial" pitchFamily="34" charset="0"/>
              <a:ea typeface="宋体" pitchFamily="2" charset="-122"/>
            </a:endParaRPr>
          </a:p>
        </p:txBody>
      </p:sp>
      <p:sp>
        <p:nvSpPr>
          <p:cNvPr id="44" name="文本框 43">
            <a:extLst>
              <a:ext uri="{FF2B5EF4-FFF2-40B4-BE49-F238E27FC236}">
                <a16:creationId xmlns:a16="http://schemas.microsoft.com/office/drawing/2014/main" id="{46003CDC-22CB-4CAC-8CA0-EB340756EB1D}"/>
              </a:ext>
            </a:extLst>
          </p:cNvPr>
          <p:cNvSpPr txBox="1"/>
          <p:nvPr/>
        </p:nvSpPr>
        <p:spPr>
          <a:xfrm>
            <a:off x="1778000" y="5975918"/>
            <a:ext cx="8636000" cy="369332"/>
          </a:xfrm>
          <a:prstGeom prst="rect">
            <a:avLst/>
          </a:prstGeom>
          <a:noFill/>
        </p:spPr>
        <p:txBody>
          <a:bodyPr vert="horz" wrap="square" lIns="25400" tIns="12700" rIns="25400" bIns="12700" rtlCol="0">
            <a:noAutofit/>
          </a:bodyPr>
          <a:lstStyle/>
          <a:p>
            <a:pPr algn="ctr"/>
            <a:r>
              <a:rPr lang="zh-CN" altLang="en-US" b="1" dirty="0">
                <a:solidFill>
                  <a:srgbClr val="2D3748"/>
                </a:solidFill>
                <a:latin typeface="Microsoft YaHei" panose="020B0503020204020204" pitchFamily="34" charset="-122"/>
                <a:ea typeface="Microsoft YaHei" panose="020B0503020204020204" pitchFamily="34" charset="-122"/>
              </a:rPr>
              <a:t>实验数据 → 标准化数据集 → </a:t>
            </a:r>
            <a:r>
              <a:rPr lang="en-US" altLang="zh-CN" b="1" dirty="0">
                <a:solidFill>
                  <a:srgbClr val="2D3748"/>
                </a:solidFill>
                <a:latin typeface="Microsoft YaHei" panose="020B0503020204020204" pitchFamily="34" charset="-122"/>
                <a:ea typeface="Microsoft YaHei" panose="020B0503020204020204" pitchFamily="34" charset="-122"/>
              </a:rPr>
              <a:t>AI</a:t>
            </a:r>
            <a:r>
              <a:rPr lang="zh-CN" altLang="en-US" b="1" dirty="0">
                <a:solidFill>
                  <a:srgbClr val="2D3748"/>
                </a:solidFill>
                <a:latin typeface="Microsoft YaHei" panose="020B0503020204020204" pitchFamily="34" charset="-122"/>
                <a:ea typeface="Microsoft YaHei" panose="020B0503020204020204" pitchFamily="34" charset="-122"/>
              </a:rPr>
              <a:t>模型训练 → 模型结果回写 → 数据资产持续优化</a:t>
            </a:r>
          </a:p>
        </p:txBody>
      </p:sp>
      <p:sp>
        <p:nvSpPr>
          <p:cNvPr id="88" name="文本框 87">
            <a:extLst>
              <a:ext uri="{FF2B5EF4-FFF2-40B4-BE49-F238E27FC236}">
                <a16:creationId xmlns:a16="http://schemas.microsoft.com/office/drawing/2014/main" id="{0AFD419D-FF35-4276-94DC-21750D995109}"/>
              </a:ext>
            </a:extLst>
          </p:cNvPr>
          <p:cNvSpPr txBox="1"/>
          <p:nvPr/>
        </p:nvSpPr>
        <p:spPr>
          <a:xfrm>
            <a:off x="510655" y="912205"/>
            <a:ext cx="11089410" cy="923330"/>
          </a:xfrm>
          <a:prstGeom prst="rect">
            <a:avLst/>
          </a:prstGeom>
          <a:noFill/>
        </p:spPr>
        <p:txBody>
          <a:bodyPr wrap="square" rtlCol="0">
            <a:spAutoFit/>
          </a:bodyPr>
          <a:lstStyle/>
          <a:p>
            <a:r>
              <a:rPr lang="zh-CN" altLang="en-US" b="1" dirty="0">
                <a:solidFill>
                  <a:srgbClr val="002060"/>
                </a:solidFill>
                <a:latin typeface="Microsoft YaHei" panose="020B0503020204020204" pitchFamily="34" charset="-122"/>
                <a:ea typeface="Microsoft YaHei" panose="020B0503020204020204" pitchFamily="34" charset="-122"/>
              </a:rPr>
              <a:t>基于数据管理系统通过对结构、内容、格式、版本四个维度的标准化，将数据沉淀为可训练、可复用、可追溯的数据集资产</a:t>
            </a:r>
          </a:p>
          <a:p>
            <a:endParaRPr lang="zh-CN" altLang="en-US" dirty="0"/>
          </a:p>
        </p:txBody>
      </p:sp>
      <p:sp>
        <p:nvSpPr>
          <p:cNvPr id="45" name="文本框 44">
            <a:extLst>
              <a:ext uri="{FF2B5EF4-FFF2-40B4-BE49-F238E27FC236}">
                <a16:creationId xmlns:a16="http://schemas.microsoft.com/office/drawing/2014/main" id="{7757828F-8DEB-49BB-9791-700BC78E5B65}"/>
              </a:ext>
            </a:extLst>
          </p:cNvPr>
          <p:cNvSpPr txBox="1"/>
          <p:nvPr/>
        </p:nvSpPr>
        <p:spPr>
          <a:xfrm>
            <a:off x="797560" y="3987554"/>
            <a:ext cx="2946400" cy="369332"/>
          </a:xfrm>
          <a:prstGeom prst="rect">
            <a:avLst/>
          </a:prstGeom>
          <a:noFill/>
        </p:spPr>
        <p:txBody>
          <a:bodyPr vert="horz" wrap="square" lIns="25400" tIns="12700" rIns="25400" bIns="12700" rtlCol="0">
            <a:noAutofit/>
          </a:bodyPr>
          <a:lstStyle/>
          <a:p>
            <a:pPr marL="171450" indent="-171450">
              <a:buFont typeface="Arial" panose="020B0604020202020204" pitchFamily="34" charset="0"/>
              <a:buChar char="•"/>
            </a:pPr>
            <a:r>
              <a:rPr lang="zh-CN" altLang="en-US" sz="1200" b="1" dirty="0">
                <a:solidFill>
                  <a:srgbClr val="2D3748"/>
                </a:solidFill>
                <a:latin typeface="Microsoft YaHei" panose="020B0503020204020204" pitchFamily="34" charset="-122"/>
                <a:ea typeface="Microsoft YaHei" panose="020B0503020204020204" pitchFamily="34" charset="-122"/>
              </a:rPr>
              <a:t>基于元数据引擎按复杂条件筛选数据</a:t>
            </a:r>
            <a:endParaRPr lang="en-US" altLang="zh-CN" sz="1200" b="1" dirty="0">
              <a:solidFill>
                <a:srgbClr val="2D3748"/>
              </a:solidFill>
              <a:latin typeface="Microsoft YaHei" panose="020B0503020204020204" pitchFamily="34" charset="-122"/>
              <a:ea typeface="Microsoft YaHei" panose="020B0503020204020204" pitchFamily="34" charset="-122"/>
            </a:endParaRPr>
          </a:p>
          <a:p>
            <a:pPr marL="171450" indent="-171450">
              <a:buFont typeface="Arial" panose="020B0604020202020204" pitchFamily="34" charset="0"/>
              <a:buChar char="•"/>
            </a:pPr>
            <a:r>
              <a:rPr lang="zh-CN" altLang="en-US" sz="1200" b="1" dirty="0">
                <a:solidFill>
                  <a:srgbClr val="2D3748"/>
                </a:solidFill>
                <a:latin typeface="Microsoft YaHei" panose="020B0503020204020204" pitchFamily="34" charset="-122"/>
                <a:ea typeface="Microsoft YaHei" panose="020B0503020204020204" pitchFamily="34" charset="-122"/>
              </a:rPr>
              <a:t>聚合形成面向</a:t>
            </a:r>
            <a:r>
              <a:rPr lang="en-US" altLang="zh-CN" sz="1200" b="1" dirty="0">
                <a:solidFill>
                  <a:srgbClr val="2D3748"/>
                </a:solidFill>
                <a:latin typeface="Microsoft YaHei" panose="020B0503020204020204" pitchFamily="34" charset="-122"/>
                <a:ea typeface="Microsoft YaHei" panose="020B0503020204020204" pitchFamily="34" charset="-122"/>
              </a:rPr>
              <a:t>AI</a:t>
            </a:r>
            <a:r>
              <a:rPr lang="zh-CN" altLang="en-US" sz="1200" b="1" dirty="0">
                <a:solidFill>
                  <a:srgbClr val="2D3748"/>
                </a:solidFill>
                <a:latin typeface="Microsoft YaHei" panose="020B0503020204020204" pitchFamily="34" charset="-122"/>
                <a:ea typeface="Microsoft YaHei" panose="020B0503020204020204" pitchFamily="34" charset="-122"/>
              </a:rPr>
              <a:t>任务的数据集逻辑集合</a:t>
            </a:r>
            <a:endParaRPr lang="en-US" altLang="zh-CN" sz="1200" b="1" dirty="0">
              <a:solidFill>
                <a:srgbClr val="2D3748"/>
              </a:solidFill>
              <a:latin typeface="Microsoft YaHei" panose="020B0503020204020204" pitchFamily="34" charset="-122"/>
              <a:ea typeface="Microsoft YaHei" panose="020B0503020204020204" pitchFamily="34" charset="-122"/>
            </a:endParaRPr>
          </a:p>
          <a:p>
            <a:pPr marL="171450" indent="-171450">
              <a:buFont typeface="Arial" panose="020B0604020202020204" pitchFamily="34" charset="0"/>
              <a:buChar char="•"/>
            </a:pPr>
            <a:r>
              <a:rPr lang="zh-CN" altLang="en-US" sz="1200" b="1" dirty="0">
                <a:solidFill>
                  <a:srgbClr val="2D3748"/>
                </a:solidFill>
                <a:latin typeface="Microsoft YaHei" panose="020B0503020204020204" pitchFamily="34" charset="-122"/>
                <a:ea typeface="Microsoft YaHei" panose="020B0503020204020204" pitchFamily="34" charset="-122"/>
              </a:rPr>
              <a:t>在统一规则下完成标注、增强与预处理</a:t>
            </a:r>
            <a:endParaRPr lang="en-US" altLang="zh-CN" sz="1200" b="1" dirty="0">
              <a:solidFill>
                <a:srgbClr val="2D3748"/>
              </a:solidFill>
              <a:latin typeface="Microsoft YaHei" panose="020B0503020204020204" pitchFamily="34" charset="-122"/>
              <a:ea typeface="Microsoft YaHei" panose="020B0503020204020204" pitchFamily="34" charset="-122"/>
            </a:endParaRPr>
          </a:p>
          <a:p>
            <a:pPr marL="171450" indent="-171450">
              <a:buFont typeface="Arial" panose="020B0604020202020204" pitchFamily="34" charset="0"/>
              <a:buChar char="•"/>
            </a:pPr>
            <a:r>
              <a:rPr lang="zh-CN" altLang="en-US" sz="1200" b="1" dirty="0">
                <a:solidFill>
                  <a:srgbClr val="2D3748"/>
                </a:solidFill>
                <a:latin typeface="Microsoft YaHei" panose="020B0503020204020204" pitchFamily="34" charset="-122"/>
                <a:ea typeface="Microsoft YaHei" panose="020B0503020204020204" pitchFamily="34" charset="-122"/>
              </a:rPr>
              <a:t>通过数据流编排器形成标准化构建流水线</a:t>
            </a:r>
            <a:endParaRPr lang="en-US" altLang="zh-CN" sz="1200" b="1" dirty="0">
              <a:solidFill>
                <a:srgbClr val="2D3748"/>
              </a:solidFill>
              <a:latin typeface="Microsoft YaHei" panose="020B0503020204020204" pitchFamily="34" charset="-122"/>
              <a:ea typeface="Microsoft YaHei" panose="020B0503020204020204" pitchFamily="34" charset="-122"/>
            </a:endParaRPr>
          </a:p>
          <a:p>
            <a:pPr marL="171450" indent="-171450">
              <a:buFont typeface="Arial" panose="020B0604020202020204" pitchFamily="34" charset="0"/>
              <a:buChar char="•"/>
            </a:pPr>
            <a:r>
              <a:rPr lang="zh-CN" altLang="en-US" sz="1200" b="1" dirty="0">
                <a:solidFill>
                  <a:srgbClr val="2D3748"/>
                </a:solidFill>
                <a:latin typeface="Microsoft YaHei" panose="020B0503020204020204" pitchFamily="34" charset="-122"/>
                <a:ea typeface="Microsoft YaHei" panose="020B0503020204020204" pitchFamily="34" charset="-122"/>
              </a:rPr>
              <a:t>支撑衍射峰识别、结构预测、相分类、图像去噪、图像增强等典型任务</a:t>
            </a:r>
            <a:endParaRPr lang="en-US" altLang="zh-CN" sz="1200" b="1" dirty="0">
              <a:solidFill>
                <a:srgbClr val="2D3748"/>
              </a:solidFill>
              <a:latin typeface="Microsoft YaHei" panose="020B0503020204020204" pitchFamily="34" charset="-122"/>
              <a:ea typeface="Microsoft YaHei" panose="020B0503020204020204" pitchFamily="34" charset="-122"/>
            </a:endParaRPr>
          </a:p>
          <a:p>
            <a:pPr marL="171450" indent="-171450">
              <a:buFont typeface="Arial" panose="020B0604020202020204" pitchFamily="34" charset="0"/>
              <a:buChar char="•"/>
            </a:pPr>
            <a:endParaRPr lang="zh-CN" altLang="en-US" sz="1200" dirty="0">
              <a:solidFill>
                <a:srgbClr val="2D3748"/>
              </a:solidFill>
              <a:latin typeface="Microsoft YaHei" panose="020B0503020204020204" pitchFamily="34" charset="-122"/>
              <a:ea typeface="Microsoft YaHei" panose="020B0503020204020204" pitchFamily="34" charset="-122"/>
            </a:endParaRPr>
          </a:p>
        </p:txBody>
      </p:sp>
      <p:sp>
        <p:nvSpPr>
          <p:cNvPr id="22" name="文本框 21">
            <a:extLst>
              <a:ext uri="{FF2B5EF4-FFF2-40B4-BE49-F238E27FC236}">
                <a16:creationId xmlns:a16="http://schemas.microsoft.com/office/drawing/2014/main" id="{B1910FB2-FFF9-4485-A42E-2ABC91648C00}"/>
              </a:ext>
            </a:extLst>
          </p:cNvPr>
          <p:cNvSpPr txBox="1"/>
          <p:nvPr/>
        </p:nvSpPr>
        <p:spPr>
          <a:xfrm>
            <a:off x="4455160" y="3982720"/>
            <a:ext cx="2946400" cy="1466621"/>
          </a:xfrm>
          <a:prstGeom prst="rect">
            <a:avLst/>
          </a:prstGeom>
          <a:noFill/>
        </p:spPr>
        <p:txBody>
          <a:bodyPr vert="horz" wrap="square" lIns="25400" tIns="12700" rIns="25400" bIns="12700" rtlCol="0">
            <a:noAutofit/>
          </a:bodyPr>
          <a:lstStyle/>
          <a:p>
            <a:pPr marL="171450" indent="-171450">
              <a:buFont typeface="Arial" panose="020B0604020202020204" pitchFamily="34" charset="0"/>
              <a:buChar char="•"/>
            </a:pPr>
            <a:r>
              <a:rPr lang="zh-CN" altLang="en-US" sz="1200" b="1" dirty="0">
                <a:solidFill>
                  <a:srgbClr val="2D3748"/>
                </a:solidFill>
                <a:latin typeface="Microsoft YaHei" panose="020B0503020204020204" pitchFamily="34" charset="-122"/>
                <a:ea typeface="Microsoft YaHei" panose="020B0503020204020204" pitchFamily="34" charset="-122"/>
              </a:rPr>
              <a:t>为数据集分配唯一标识和语义化版本</a:t>
            </a:r>
            <a:endParaRPr lang="en-US" altLang="zh-CN" sz="1200" b="1" dirty="0">
              <a:solidFill>
                <a:srgbClr val="2D3748"/>
              </a:solidFill>
              <a:latin typeface="Microsoft YaHei" panose="020B0503020204020204" pitchFamily="34" charset="-122"/>
              <a:ea typeface="Microsoft YaHei" panose="020B0503020204020204" pitchFamily="34" charset="-122"/>
            </a:endParaRPr>
          </a:p>
          <a:p>
            <a:pPr marL="171450" indent="-171450">
              <a:buFont typeface="Arial" panose="020B0604020202020204" pitchFamily="34" charset="0"/>
              <a:buChar char="•"/>
            </a:pPr>
            <a:r>
              <a:rPr lang="zh-CN" altLang="en-US" sz="1200" b="1" dirty="0">
                <a:solidFill>
                  <a:srgbClr val="2D3748"/>
                </a:solidFill>
                <a:latin typeface="Microsoft YaHei" panose="020B0503020204020204" pitchFamily="34" charset="-122"/>
                <a:ea typeface="Microsoft YaHei" panose="020B0503020204020204" pitchFamily="34" charset="-122"/>
              </a:rPr>
              <a:t>建立来源实验数据与数据集版本的溯源关系</a:t>
            </a:r>
            <a:endParaRPr lang="en-US" altLang="zh-CN" sz="1200" b="1" dirty="0">
              <a:solidFill>
                <a:srgbClr val="2D3748"/>
              </a:solidFill>
              <a:latin typeface="Microsoft YaHei" panose="020B0503020204020204" pitchFamily="34" charset="-122"/>
              <a:ea typeface="Microsoft YaHei" panose="020B0503020204020204" pitchFamily="34" charset="-122"/>
            </a:endParaRPr>
          </a:p>
          <a:p>
            <a:pPr marL="171450" indent="-171450">
              <a:buFont typeface="Arial" panose="020B0604020202020204" pitchFamily="34" charset="0"/>
              <a:buChar char="•"/>
            </a:pPr>
            <a:r>
              <a:rPr lang="zh-CN" altLang="en-US" sz="1200" b="1" dirty="0">
                <a:solidFill>
                  <a:srgbClr val="2D3748"/>
                </a:solidFill>
                <a:latin typeface="Microsoft YaHei" panose="020B0503020204020204" pitchFamily="34" charset="-122"/>
                <a:ea typeface="Microsoft YaHei" panose="020B0503020204020204" pitchFamily="34" charset="-122"/>
              </a:rPr>
              <a:t>记录训练</a:t>
            </a:r>
            <a:r>
              <a:rPr lang="en-US" altLang="zh-CN" sz="1200" b="1" dirty="0">
                <a:solidFill>
                  <a:srgbClr val="2D3748"/>
                </a:solidFill>
                <a:latin typeface="Microsoft YaHei" panose="020B0503020204020204" pitchFamily="34" charset="-122"/>
                <a:ea typeface="Microsoft YaHei" panose="020B0503020204020204" pitchFamily="34" charset="-122"/>
              </a:rPr>
              <a:t>/</a:t>
            </a:r>
            <a:r>
              <a:rPr lang="zh-CN" altLang="en-US" sz="1200" b="1" dirty="0">
                <a:solidFill>
                  <a:srgbClr val="2D3748"/>
                </a:solidFill>
                <a:latin typeface="Microsoft YaHei" panose="020B0503020204020204" pitchFamily="34" charset="-122"/>
                <a:ea typeface="Microsoft YaHei" panose="020B0503020204020204" pitchFamily="34" charset="-122"/>
              </a:rPr>
              <a:t>验证</a:t>
            </a:r>
            <a:r>
              <a:rPr lang="en-US" altLang="zh-CN" sz="1200" b="1" dirty="0">
                <a:solidFill>
                  <a:srgbClr val="2D3748"/>
                </a:solidFill>
                <a:latin typeface="Microsoft YaHei" panose="020B0503020204020204" pitchFamily="34" charset="-122"/>
                <a:ea typeface="Microsoft YaHei" panose="020B0503020204020204" pitchFamily="34" charset="-122"/>
              </a:rPr>
              <a:t>/</a:t>
            </a:r>
            <a:r>
              <a:rPr lang="zh-CN" altLang="en-US" sz="1200" b="1" dirty="0">
                <a:solidFill>
                  <a:srgbClr val="2D3748"/>
                </a:solidFill>
                <a:latin typeface="Microsoft YaHei" panose="020B0503020204020204" pitchFamily="34" charset="-122"/>
                <a:ea typeface="Microsoft YaHei" panose="020B0503020204020204" pitchFamily="34" charset="-122"/>
              </a:rPr>
              <a:t>测试集划分策略</a:t>
            </a:r>
            <a:endParaRPr lang="en-US" altLang="zh-CN" sz="1200" b="1" dirty="0">
              <a:solidFill>
                <a:srgbClr val="2D3748"/>
              </a:solidFill>
              <a:latin typeface="Microsoft YaHei" panose="020B0503020204020204" pitchFamily="34" charset="-122"/>
              <a:ea typeface="Microsoft YaHei" panose="020B0503020204020204" pitchFamily="34" charset="-122"/>
            </a:endParaRPr>
          </a:p>
          <a:p>
            <a:pPr marL="171450" indent="-171450">
              <a:buFont typeface="Arial" panose="020B0604020202020204" pitchFamily="34" charset="0"/>
              <a:buChar char="•"/>
            </a:pPr>
            <a:r>
              <a:rPr lang="zh-CN" altLang="en-US" sz="1200" b="1" dirty="0">
                <a:solidFill>
                  <a:srgbClr val="2D3748"/>
                </a:solidFill>
                <a:latin typeface="Microsoft YaHei" panose="020B0503020204020204" pitchFamily="34" charset="-122"/>
                <a:ea typeface="Microsoft YaHei" panose="020B0503020204020204" pitchFamily="34" charset="-122"/>
              </a:rPr>
              <a:t>支持内容、标注、划分变更后的版本演化</a:t>
            </a:r>
            <a:endParaRPr lang="en-US" altLang="zh-CN" sz="1200" b="1" dirty="0">
              <a:solidFill>
                <a:srgbClr val="2D3748"/>
              </a:solidFill>
              <a:latin typeface="Microsoft YaHei" panose="020B0503020204020204" pitchFamily="34" charset="-122"/>
              <a:ea typeface="Microsoft YaHei" panose="020B0503020204020204" pitchFamily="34" charset="-122"/>
            </a:endParaRPr>
          </a:p>
          <a:p>
            <a:pPr marL="171450" indent="-171450">
              <a:buFont typeface="Arial" panose="020B0604020202020204" pitchFamily="34" charset="0"/>
              <a:buChar char="•"/>
            </a:pPr>
            <a:r>
              <a:rPr lang="zh-CN" altLang="en-US" sz="1200" b="1" dirty="0">
                <a:solidFill>
                  <a:srgbClr val="2D3748"/>
                </a:solidFill>
                <a:latin typeface="Microsoft YaHei" panose="020B0503020204020204" pitchFamily="34" charset="-122"/>
                <a:ea typeface="Microsoft YaHei" panose="020B0503020204020204" pitchFamily="34" charset="-122"/>
              </a:rPr>
              <a:t>支持发布、共享与</a:t>
            </a:r>
            <a:r>
              <a:rPr lang="en-US" altLang="zh-CN" sz="1200" b="1" dirty="0">
                <a:solidFill>
                  <a:srgbClr val="2D3748"/>
                </a:solidFill>
                <a:latin typeface="Microsoft YaHei" panose="020B0503020204020204" pitchFamily="34" charset="-122"/>
                <a:ea typeface="Microsoft YaHei" panose="020B0503020204020204" pitchFamily="34" charset="-122"/>
              </a:rPr>
              <a:t>DOI</a:t>
            </a:r>
            <a:r>
              <a:rPr lang="zh-CN" altLang="en-US" sz="1200" b="1" dirty="0">
                <a:solidFill>
                  <a:srgbClr val="2D3748"/>
                </a:solidFill>
                <a:latin typeface="Microsoft YaHei" panose="020B0503020204020204" pitchFamily="34" charset="-122"/>
                <a:ea typeface="Microsoft YaHei" panose="020B0503020204020204" pitchFamily="34" charset="-122"/>
              </a:rPr>
              <a:t>引用</a:t>
            </a:r>
          </a:p>
        </p:txBody>
      </p:sp>
      <p:cxnSp>
        <p:nvCxnSpPr>
          <p:cNvPr id="46" name="直接连接符 45">
            <a:extLst>
              <a:ext uri="{FF2B5EF4-FFF2-40B4-BE49-F238E27FC236}">
                <a16:creationId xmlns:a16="http://schemas.microsoft.com/office/drawing/2014/main" id="{11535938-5C4C-4008-BA74-C665792B9DE3}"/>
              </a:ext>
            </a:extLst>
          </p:cNvPr>
          <p:cNvCxnSpPr/>
          <p:nvPr/>
        </p:nvCxnSpPr>
        <p:spPr bwMode="auto">
          <a:xfrm>
            <a:off x="7630160" y="4331970"/>
            <a:ext cx="203200" cy="0"/>
          </a:xfrm>
          <a:prstGeom prst="line">
            <a:avLst/>
          </a:prstGeom>
          <a:solidFill>
            <a:schemeClr val="accent1"/>
          </a:solidFill>
          <a:ln w="31750" cap="flat" cmpd="sng" algn="ctr">
            <a:solidFill>
              <a:srgbClr val="4A6FA5"/>
            </a:solidFill>
            <a:prstDash val="solid"/>
            <a:round/>
            <a:headEnd type="none" w="med" len="med"/>
            <a:tailEnd type="triangle" w="med" len="med"/>
          </a:ln>
          <a:effectLst/>
        </p:spPr>
      </p:cxnSp>
      <p:sp>
        <p:nvSpPr>
          <p:cNvPr id="47" name="文本框 46">
            <a:extLst>
              <a:ext uri="{FF2B5EF4-FFF2-40B4-BE49-F238E27FC236}">
                <a16:creationId xmlns:a16="http://schemas.microsoft.com/office/drawing/2014/main" id="{0528C814-3B84-460F-AF79-D6ED207FEB74}"/>
              </a:ext>
            </a:extLst>
          </p:cNvPr>
          <p:cNvSpPr txBox="1"/>
          <p:nvPr/>
        </p:nvSpPr>
        <p:spPr>
          <a:xfrm>
            <a:off x="8036560" y="4025644"/>
            <a:ext cx="2946400" cy="1466621"/>
          </a:xfrm>
          <a:prstGeom prst="rect">
            <a:avLst/>
          </a:prstGeom>
          <a:noFill/>
        </p:spPr>
        <p:txBody>
          <a:bodyPr vert="horz" wrap="square" lIns="25400" tIns="12700" rIns="25400" bIns="12700" rtlCol="0">
            <a:noAutofit/>
          </a:bodyPr>
          <a:lstStyle/>
          <a:p>
            <a:pPr marL="171450" indent="-171450">
              <a:buFont typeface="Arial" panose="020B0604020202020204" pitchFamily="34" charset="0"/>
              <a:buChar char="•"/>
            </a:pPr>
            <a:r>
              <a:rPr lang="zh-CN" altLang="en-US" sz="1200" b="1" dirty="0">
                <a:solidFill>
                  <a:srgbClr val="2D3748"/>
                </a:solidFill>
                <a:latin typeface="Microsoft YaHei" panose="020B0503020204020204" pitchFamily="34" charset="-122"/>
                <a:ea typeface="Microsoft YaHei" panose="020B0503020204020204" pitchFamily="34" charset="-122"/>
              </a:rPr>
              <a:t>通过服务网关</a:t>
            </a:r>
            <a:r>
              <a:rPr lang="en-US" altLang="zh-CN" sz="1200" b="1" dirty="0">
                <a:solidFill>
                  <a:srgbClr val="2D3748"/>
                </a:solidFill>
                <a:latin typeface="Microsoft YaHei" panose="020B0503020204020204" pitchFamily="34" charset="-122"/>
                <a:ea typeface="Microsoft YaHei" panose="020B0503020204020204" pitchFamily="34" charset="-122"/>
              </a:rPr>
              <a:t>/API</a:t>
            </a:r>
            <a:r>
              <a:rPr lang="zh-CN" altLang="en-US" sz="1200" b="1" dirty="0">
                <a:solidFill>
                  <a:srgbClr val="2D3748"/>
                </a:solidFill>
                <a:latin typeface="Microsoft YaHei" panose="020B0503020204020204" pitchFamily="34" charset="-122"/>
                <a:ea typeface="Microsoft YaHei" panose="020B0503020204020204" pitchFamily="34" charset="-122"/>
              </a:rPr>
              <a:t>向</a:t>
            </a:r>
            <a:r>
              <a:rPr lang="en-US" altLang="zh-CN" sz="1200" b="1" dirty="0">
                <a:solidFill>
                  <a:srgbClr val="2D3748"/>
                </a:solidFill>
                <a:latin typeface="Microsoft YaHei" panose="020B0503020204020204" pitchFamily="34" charset="-122"/>
                <a:ea typeface="Microsoft YaHei" panose="020B0503020204020204" pitchFamily="34" charset="-122"/>
              </a:rPr>
              <a:t>AI</a:t>
            </a:r>
            <a:r>
              <a:rPr lang="zh-CN" altLang="en-US" sz="1200" b="1" dirty="0">
                <a:solidFill>
                  <a:srgbClr val="2D3748"/>
                </a:solidFill>
                <a:latin typeface="Microsoft YaHei" panose="020B0503020204020204" pitchFamily="34" charset="-122"/>
                <a:ea typeface="Microsoft YaHei" panose="020B0503020204020204" pitchFamily="34" charset="-122"/>
              </a:rPr>
              <a:t>平台提供标准</a:t>
            </a:r>
            <a:endParaRPr lang="en-US" altLang="zh-CN" sz="1200" b="1" dirty="0">
              <a:solidFill>
                <a:srgbClr val="2D3748"/>
              </a:solidFill>
              <a:latin typeface="Microsoft YaHei" panose="020B0503020204020204" pitchFamily="34" charset="-122"/>
              <a:ea typeface="Microsoft YaHei" panose="020B0503020204020204" pitchFamily="34" charset="-122"/>
            </a:endParaRPr>
          </a:p>
          <a:p>
            <a:pPr marL="171450" indent="-171450">
              <a:buFont typeface="Arial" panose="020B0604020202020204" pitchFamily="34" charset="0"/>
              <a:buChar char="•"/>
            </a:pPr>
            <a:r>
              <a:rPr lang="zh-CN" altLang="en-US" sz="1200" b="1" dirty="0">
                <a:solidFill>
                  <a:srgbClr val="2D3748"/>
                </a:solidFill>
                <a:latin typeface="Microsoft YaHei" panose="020B0503020204020204" pitchFamily="34" charset="-122"/>
                <a:ea typeface="Microsoft YaHei" panose="020B0503020204020204" pitchFamily="34" charset="-122"/>
              </a:rPr>
              <a:t>支持按版本拉取、按条件筛选子集、增量更新</a:t>
            </a:r>
            <a:endParaRPr lang="en-US" altLang="zh-CN" sz="1200" b="1" dirty="0">
              <a:solidFill>
                <a:srgbClr val="2D3748"/>
              </a:solidFill>
              <a:latin typeface="Microsoft YaHei" panose="020B0503020204020204" pitchFamily="34" charset="-122"/>
              <a:ea typeface="Microsoft YaHei" panose="020B0503020204020204" pitchFamily="34" charset="-122"/>
            </a:endParaRPr>
          </a:p>
          <a:p>
            <a:pPr marL="171450" indent="-171450">
              <a:buFont typeface="Arial" panose="020B0604020202020204" pitchFamily="34" charset="0"/>
              <a:buChar char="•"/>
            </a:pPr>
            <a:r>
              <a:rPr lang="zh-CN" altLang="en-US" sz="1200" b="1" dirty="0">
                <a:solidFill>
                  <a:srgbClr val="2D3748"/>
                </a:solidFill>
                <a:latin typeface="Microsoft YaHei" panose="020B0503020204020204" pitchFamily="34" charset="-122"/>
                <a:ea typeface="Microsoft YaHei" panose="020B0503020204020204" pitchFamily="34" charset="-122"/>
              </a:rPr>
              <a:t>支持训练后的模型结果与元数据回写</a:t>
            </a:r>
            <a:endParaRPr lang="en-US" altLang="zh-CN" sz="1200" b="1" dirty="0">
              <a:solidFill>
                <a:srgbClr val="2D3748"/>
              </a:solidFill>
              <a:latin typeface="Microsoft YaHei" panose="020B0503020204020204" pitchFamily="34" charset="-122"/>
              <a:ea typeface="Microsoft YaHei" panose="020B0503020204020204" pitchFamily="34" charset="-122"/>
            </a:endParaRPr>
          </a:p>
          <a:p>
            <a:pPr marL="171450" indent="-171450">
              <a:buFont typeface="Arial" panose="020B0604020202020204" pitchFamily="34" charset="0"/>
              <a:buChar char="•"/>
            </a:pPr>
            <a:r>
              <a:rPr lang="zh-CN" altLang="en-US" sz="1200" b="1" dirty="0">
                <a:solidFill>
                  <a:srgbClr val="2D3748"/>
                </a:solidFill>
                <a:latin typeface="Microsoft YaHei" panose="020B0503020204020204" pitchFamily="34" charset="-122"/>
                <a:ea typeface="Microsoft YaHei" panose="020B0503020204020204" pitchFamily="34" charset="-122"/>
              </a:rPr>
              <a:t>关联模型架构、超参数、训练曲线与性能指标</a:t>
            </a:r>
            <a:endParaRPr lang="en-US" altLang="zh-CN" sz="1200" b="1" dirty="0">
              <a:solidFill>
                <a:srgbClr val="2D3748"/>
              </a:solidFill>
              <a:latin typeface="Microsoft YaHei" panose="020B0503020204020204" pitchFamily="34" charset="-122"/>
              <a:ea typeface="Microsoft YaHei" panose="020B0503020204020204" pitchFamily="34" charset="-122"/>
            </a:endParaRPr>
          </a:p>
          <a:p>
            <a:pPr marL="171450" indent="-171450">
              <a:buFont typeface="Arial" panose="020B0604020202020204" pitchFamily="34" charset="0"/>
              <a:buChar char="•"/>
            </a:pPr>
            <a:r>
              <a:rPr lang="zh-CN" altLang="en-US" sz="1200" b="1" dirty="0">
                <a:solidFill>
                  <a:srgbClr val="2D3748"/>
                </a:solidFill>
                <a:latin typeface="Microsoft YaHei" panose="020B0503020204020204" pitchFamily="34" charset="-122"/>
                <a:ea typeface="Microsoft YaHei" panose="020B0503020204020204" pitchFamily="34" charset="-122"/>
              </a:rPr>
              <a:t>形成“数据 → 模型 → 性能”闭环优化</a:t>
            </a:r>
          </a:p>
        </p:txBody>
      </p:sp>
    </p:spTree>
    <p:extLst>
      <p:ext uri="{BB962C8B-B14F-4D97-AF65-F5344CB8AC3E}">
        <p14:creationId xmlns:p14="http://schemas.microsoft.com/office/powerpoint/2010/main" val="426674825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DE855A1-89DD-4E39-AAD8-A8A00FE78E92}"/>
              </a:ext>
            </a:extLst>
          </p:cNvPr>
          <p:cNvSpPr>
            <a:spLocks noGrp="1"/>
          </p:cNvSpPr>
          <p:nvPr>
            <p:ph type="title"/>
          </p:nvPr>
        </p:nvSpPr>
        <p:spPr>
          <a:xfrm>
            <a:off x="981102" y="519582"/>
            <a:ext cx="11093157" cy="523557"/>
          </a:xfrm>
        </p:spPr>
        <p:txBody>
          <a:bodyPr/>
          <a:lstStyle/>
          <a:p>
            <a:r>
              <a:rPr lang="zh-CN" altLang="en-US" dirty="0"/>
              <a:t>赋能中子领域的知识服务</a:t>
            </a:r>
            <a:br>
              <a:rPr lang="zh-CN" altLang="en-US" dirty="0"/>
            </a:br>
            <a:endParaRPr lang="zh-CN" altLang="en-US" dirty="0"/>
          </a:p>
        </p:txBody>
      </p:sp>
      <p:sp>
        <p:nvSpPr>
          <p:cNvPr id="6" name="文本框 5">
            <a:extLst>
              <a:ext uri="{FF2B5EF4-FFF2-40B4-BE49-F238E27FC236}">
                <a16:creationId xmlns:a16="http://schemas.microsoft.com/office/drawing/2014/main" id="{88254BA4-BCD3-44D0-BF35-DAF314FB24B1}"/>
              </a:ext>
            </a:extLst>
          </p:cNvPr>
          <p:cNvSpPr txBox="1"/>
          <p:nvPr/>
        </p:nvSpPr>
        <p:spPr>
          <a:xfrm>
            <a:off x="1333500" y="1764646"/>
            <a:ext cx="9525000" cy="369332"/>
          </a:xfrm>
          <a:prstGeom prst="rect">
            <a:avLst/>
          </a:prstGeom>
          <a:noFill/>
        </p:spPr>
        <p:txBody>
          <a:bodyPr vert="horz" wrap="square" lIns="25400" tIns="12700" rIns="25400" bIns="12700" rtlCol="0">
            <a:noAutofit/>
          </a:bodyPr>
          <a:lstStyle/>
          <a:p>
            <a:pPr algn="ctr"/>
            <a:r>
              <a:rPr lang="zh-CN" altLang="en-US" sz="1150" b="1" dirty="0">
                <a:solidFill>
                  <a:srgbClr val="1F4E79"/>
                </a:solidFill>
                <a:latin typeface="Microsoft YaHei" panose="020B0503020204020204" pitchFamily="34" charset="-122"/>
                <a:ea typeface="Microsoft YaHei" panose="020B0503020204020204" pitchFamily="34" charset="-122"/>
              </a:rPr>
              <a:t>。</a:t>
            </a:r>
          </a:p>
        </p:txBody>
      </p:sp>
      <p:sp>
        <p:nvSpPr>
          <p:cNvPr id="7" name="矩形: 圆角 6">
            <a:extLst>
              <a:ext uri="{FF2B5EF4-FFF2-40B4-BE49-F238E27FC236}">
                <a16:creationId xmlns:a16="http://schemas.microsoft.com/office/drawing/2014/main" id="{A7ECF5B6-27BF-4BB1-87FD-5DE770ECBE77}"/>
              </a:ext>
            </a:extLst>
          </p:cNvPr>
          <p:cNvSpPr/>
          <p:nvPr/>
        </p:nvSpPr>
        <p:spPr bwMode="auto">
          <a:xfrm>
            <a:off x="538480" y="1810101"/>
            <a:ext cx="3352800" cy="3568965"/>
          </a:xfrm>
          <a:prstGeom prst="roundRect">
            <a:avLst>
              <a:gd name="adj" fmla="val 8000"/>
            </a:avLst>
          </a:prstGeom>
          <a:solidFill>
            <a:srgbClr val="E7F3FF"/>
          </a:solidFill>
          <a:ln w="15875" cap="flat" cmpd="sng" algn="ctr">
            <a:solidFill>
              <a:srgbClr val="CBD5E0"/>
            </a:solidFill>
            <a:prstDash val="solid"/>
            <a:round/>
            <a:headEnd type="none" w="med" len="med"/>
            <a:tailEnd type="none" w="med" len="med"/>
          </a:ln>
          <a:effectLst>
            <a:outerShdw blurRad="63500" dist="21552" dir="2700022" rotWithShape="0">
              <a:srgbClr val="A0A0A0">
                <a:alpha val="22000"/>
              </a:srgb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2400" b="0" i="0" u="none" strike="noStrike" cap="none" normalizeH="0" baseline="0">
              <a:ln>
                <a:noFill/>
              </a:ln>
              <a:solidFill>
                <a:srgbClr val="FFCC00"/>
              </a:solidFill>
              <a:effectLst>
                <a:outerShdw blurRad="38100" dist="38100" dir="2700000" algn="tl">
                  <a:srgbClr val="000000">
                    <a:alpha val="43137"/>
                  </a:srgbClr>
                </a:outerShdw>
              </a:effectLst>
              <a:latin typeface="Arial" pitchFamily="34" charset="0"/>
              <a:ea typeface="宋体" pitchFamily="2" charset="-122"/>
            </a:endParaRPr>
          </a:p>
        </p:txBody>
      </p:sp>
      <p:sp>
        <p:nvSpPr>
          <p:cNvPr id="8" name="文本框 7">
            <a:extLst>
              <a:ext uri="{FF2B5EF4-FFF2-40B4-BE49-F238E27FC236}">
                <a16:creationId xmlns:a16="http://schemas.microsoft.com/office/drawing/2014/main" id="{936D6845-1D58-4C2A-AB88-62F9BF794CA5}"/>
              </a:ext>
            </a:extLst>
          </p:cNvPr>
          <p:cNvSpPr txBox="1"/>
          <p:nvPr/>
        </p:nvSpPr>
        <p:spPr>
          <a:xfrm>
            <a:off x="665480" y="1962501"/>
            <a:ext cx="3098800" cy="324344"/>
          </a:xfrm>
          <a:prstGeom prst="rect">
            <a:avLst/>
          </a:prstGeom>
          <a:noFill/>
        </p:spPr>
        <p:txBody>
          <a:bodyPr vert="horz" wrap="square" lIns="25400" tIns="12700" rIns="25400" bIns="12700" rtlCol="0">
            <a:noAutofit/>
          </a:bodyPr>
          <a:lstStyle/>
          <a:p>
            <a:pPr algn="ctr"/>
            <a:r>
              <a:rPr lang="zh-CN" altLang="en-US" sz="1700" b="1">
                <a:solidFill>
                  <a:srgbClr val="1565C0"/>
                </a:solidFill>
                <a:latin typeface="Microsoft YaHei" panose="020B0503020204020204" pitchFamily="34" charset="-122"/>
                <a:ea typeface="Microsoft YaHei" panose="020B0503020204020204" pitchFamily="34" charset="-122"/>
              </a:rPr>
              <a:t>① 领域知识图谱构建</a:t>
            </a:r>
          </a:p>
        </p:txBody>
      </p:sp>
      <p:sp>
        <p:nvSpPr>
          <p:cNvPr id="9" name="文本框 8">
            <a:extLst>
              <a:ext uri="{FF2B5EF4-FFF2-40B4-BE49-F238E27FC236}">
                <a16:creationId xmlns:a16="http://schemas.microsoft.com/office/drawing/2014/main" id="{081D9294-C6C1-4DCE-95DB-5F65130BB0BD}"/>
              </a:ext>
            </a:extLst>
          </p:cNvPr>
          <p:cNvSpPr txBox="1"/>
          <p:nvPr/>
        </p:nvSpPr>
        <p:spPr>
          <a:xfrm>
            <a:off x="741680" y="2445101"/>
            <a:ext cx="2946400" cy="324344"/>
          </a:xfrm>
          <a:prstGeom prst="rect">
            <a:avLst/>
          </a:prstGeom>
          <a:noFill/>
        </p:spPr>
        <p:txBody>
          <a:bodyPr vert="horz" wrap="square" lIns="25400" tIns="12700" rIns="25400" bIns="12700" rtlCol="0">
            <a:noAutofit/>
          </a:bodyPr>
          <a:lstStyle/>
          <a:p>
            <a:pPr marL="171450" indent="-171450">
              <a:buFont typeface="Arial" panose="020B0604020202020204" pitchFamily="34" charset="0"/>
              <a:buChar char="•"/>
            </a:pPr>
            <a:r>
              <a:rPr lang="zh-CN" altLang="en-US" sz="1400" dirty="0">
                <a:solidFill>
                  <a:srgbClr val="2D3748"/>
                </a:solidFill>
                <a:latin typeface="Microsoft YaHei" panose="020B0503020204020204" pitchFamily="34" charset="-122"/>
                <a:ea typeface="Microsoft YaHei" panose="020B0503020204020204" pitchFamily="34" charset="-122"/>
              </a:rPr>
              <a:t>构建“材料</a:t>
            </a:r>
            <a:r>
              <a:rPr lang="en-US" altLang="zh-CN" sz="1400" dirty="0">
                <a:solidFill>
                  <a:srgbClr val="2D3748"/>
                </a:solidFill>
                <a:latin typeface="Microsoft YaHei" panose="020B0503020204020204" pitchFamily="34" charset="-122"/>
                <a:ea typeface="Microsoft YaHei" panose="020B0503020204020204" pitchFamily="34" charset="-122"/>
              </a:rPr>
              <a:t>—</a:t>
            </a:r>
            <a:r>
              <a:rPr lang="zh-CN" altLang="en-US" sz="1400" dirty="0">
                <a:solidFill>
                  <a:srgbClr val="2D3748"/>
                </a:solidFill>
                <a:latin typeface="Microsoft YaHei" panose="020B0503020204020204" pitchFamily="34" charset="-122"/>
                <a:ea typeface="Microsoft YaHei" panose="020B0503020204020204" pitchFamily="34" charset="-122"/>
              </a:rPr>
              <a:t>结构</a:t>
            </a:r>
            <a:r>
              <a:rPr lang="en-US" altLang="zh-CN" sz="1400" dirty="0">
                <a:solidFill>
                  <a:srgbClr val="2D3748"/>
                </a:solidFill>
                <a:latin typeface="Microsoft YaHei" panose="020B0503020204020204" pitchFamily="34" charset="-122"/>
                <a:ea typeface="Microsoft YaHei" panose="020B0503020204020204" pitchFamily="34" charset="-122"/>
              </a:rPr>
              <a:t>—</a:t>
            </a:r>
            <a:r>
              <a:rPr lang="zh-CN" altLang="en-US" sz="1400" dirty="0">
                <a:solidFill>
                  <a:srgbClr val="2D3748"/>
                </a:solidFill>
                <a:latin typeface="Microsoft YaHei" panose="020B0503020204020204" pitchFamily="34" charset="-122"/>
                <a:ea typeface="Microsoft YaHei" panose="020B0503020204020204" pitchFamily="34" charset="-122"/>
              </a:rPr>
              <a:t>性能</a:t>
            </a:r>
            <a:r>
              <a:rPr lang="en-US" altLang="zh-CN" sz="1400" dirty="0">
                <a:solidFill>
                  <a:srgbClr val="2D3748"/>
                </a:solidFill>
                <a:latin typeface="Microsoft YaHei" panose="020B0503020204020204" pitchFamily="34" charset="-122"/>
                <a:ea typeface="Microsoft YaHei" panose="020B0503020204020204" pitchFamily="34" charset="-122"/>
              </a:rPr>
              <a:t>—</a:t>
            </a:r>
            <a:r>
              <a:rPr lang="zh-CN" altLang="en-US" sz="1400" dirty="0">
                <a:solidFill>
                  <a:srgbClr val="2D3748"/>
                </a:solidFill>
                <a:latin typeface="Microsoft YaHei" panose="020B0503020204020204" pitchFamily="34" charset="-122"/>
                <a:ea typeface="Microsoft YaHei" panose="020B0503020204020204" pitchFamily="34" charset="-122"/>
              </a:rPr>
              <a:t>实验条件</a:t>
            </a:r>
            <a:r>
              <a:rPr lang="en-US" altLang="zh-CN" sz="1400" dirty="0">
                <a:solidFill>
                  <a:srgbClr val="2D3748"/>
                </a:solidFill>
                <a:latin typeface="Microsoft YaHei" panose="020B0503020204020204" pitchFamily="34" charset="-122"/>
                <a:ea typeface="Microsoft YaHei" panose="020B0503020204020204" pitchFamily="34" charset="-122"/>
              </a:rPr>
              <a:t>—</a:t>
            </a:r>
            <a:r>
              <a:rPr lang="zh-CN" altLang="en-US" sz="1400" dirty="0">
                <a:solidFill>
                  <a:srgbClr val="2D3748"/>
                </a:solidFill>
                <a:latin typeface="Microsoft YaHei" panose="020B0503020204020204" pitchFamily="34" charset="-122"/>
                <a:ea typeface="Microsoft YaHei" panose="020B0503020204020204" pitchFamily="34" charset="-122"/>
              </a:rPr>
              <a:t>散射信号”核心链路</a:t>
            </a:r>
            <a:endParaRPr lang="en-US" altLang="zh-CN" sz="1400" dirty="0">
              <a:solidFill>
                <a:srgbClr val="2D3748"/>
              </a:solidFill>
              <a:latin typeface="Microsoft YaHei" panose="020B0503020204020204" pitchFamily="34" charset="-122"/>
              <a:ea typeface="Microsoft YaHei" panose="020B0503020204020204" pitchFamily="34" charset="-122"/>
            </a:endParaRPr>
          </a:p>
          <a:p>
            <a:pPr marL="171450" indent="-171450">
              <a:buFont typeface="Arial" panose="020B0604020202020204" pitchFamily="34" charset="0"/>
              <a:buChar char="•"/>
            </a:pPr>
            <a:r>
              <a:rPr lang="en-US" altLang="zh-CN" sz="1400" dirty="0">
                <a:solidFill>
                  <a:srgbClr val="2D3748"/>
                </a:solidFill>
                <a:latin typeface="Microsoft YaHei" panose="020B0503020204020204" pitchFamily="34" charset="-122"/>
                <a:ea typeface="Microsoft YaHei" panose="020B0503020204020204" pitchFamily="34" charset="-122"/>
              </a:rPr>
              <a:t> </a:t>
            </a:r>
            <a:r>
              <a:rPr lang="zh-CN" altLang="en-US" sz="1400" dirty="0">
                <a:solidFill>
                  <a:srgbClr val="2D3748"/>
                </a:solidFill>
                <a:latin typeface="Microsoft YaHei" panose="020B0503020204020204" pitchFamily="34" charset="-122"/>
                <a:ea typeface="Microsoft YaHei" panose="020B0503020204020204" pitchFamily="34" charset="-122"/>
              </a:rPr>
              <a:t>节点涵盖材料、晶体结构、谱仪、实验条件、数据特征等实体</a:t>
            </a:r>
            <a:endParaRPr lang="en-US" altLang="zh-CN" sz="1400" dirty="0">
              <a:solidFill>
                <a:srgbClr val="2D3748"/>
              </a:solidFill>
              <a:latin typeface="Microsoft YaHei" panose="020B0503020204020204" pitchFamily="34" charset="-122"/>
              <a:ea typeface="Microsoft YaHei" panose="020B0503020204020204" pitchFamily="34" charset="-122"/>
            </a:endParaRPr>
          </a:p>
          <a:p>
            <a:pPr marL="171450" indent="-171450">
              <a:buFont typeface="Arial" panose="020B0604020202020204" pitchFamily="34" charset="0"/>
              <a:buChar char="•"/>
            </a:pPr>
            <a:r>
              <a:rPr lang="zh-CN" altLang="en-US" sz="1400" dirty="0">
                <a:solidFill>
                  <a:srgbClr val="2D3748"/>
                </a:solidFill>
                <a:latin typeface="Microsoft YaHei" panose="020B0503020204020204" pitchFamily="34" charset="-122"/>
                <a:ea typeface="Microsoft YaHei" panose="020B0503020204020204" pitchFamily="34" charset="-122"/>
              </a:rPr>
              <a:t>关系涵盖“具有”“测量于”“衍射出”“归属于”“相似于”等</a:t>
            </a:r>
            <a:r>
              <a:rPr lang="en-US" altLang="zh-CN" sz="1400" dirty="0">
                <a:solidFill>
                  <a:srgbClr val="2D3748"/>
                </a:solidFill>
                <a:latin typeface="Microsoft YaHei" panose="020B0503020204020204" pitchFamily="34" charset="-122"/>
                <a:ea typeface="Microsoft YaHei" panose="020B0503020204020204" pitchFamily="34" charset="-122"/>
              </a:rPr>
              <a:t> </a:t>
            </a:r>
          </a:p>
          <a:p>
            <a:pPr marL="171450" indent="-171450">
              <a:buFont typeface="Arial" panose="020B0604020202020204" pitchFamily="34" charset="0"/>
              <a:buChar char="•"/>
            </a:pPr>
            <a:r>
              <a:rPr lang="en-US" altLang="zh-CN" sz="1400" dirty="0">
                <a:solidFill>
                  <a:srgbClr val="2D3748"/>
                </a:solidFill>
                <a:latin typeface="Microsoft YaHei" panose="020B0503020204020204" pitchFamily="34" charset="-122"/>
                <a:ea typeface="Microsoft YaHei" panose="020B0503020204020204" pitchFamily="34" charset="-122"/>
              </a:rPr>
              <a:t> </a:t>
            </a:r>
            <a:r>
              <a:rPr lang="zh-CN" altLang="en-US" sz="1400" dirty="0">
                <a:solidFill>
                  <a:srgbClr val="2D3748"/>
                </a:solidFill>
                <a:latin typeface="Microsoft YaHei" panose="020B0503020204020204" pitchFamily="34" charset="-122"/>
                <a:ea typeface="Microsoft YaHei" panose="020B0503020204020204" pitchFamily="34" charset="-122"/>
              </a:rPr>
              <a:t>支持图遍历、多跳推理与图神经网络分析</a:t>
            </a:r>
            <a:endParaRPr lang="en-US" altLang="zh-CN" sz="1400" dirty="0">
              <a:solidFill>
                <a:srgbClr val="2D3748"/>
              </a:solidFill>
              <a:latin typeface="Microsoft YaHei" panose="020B0503020204020204" pitchFamily="34" charset="-122"/>
              <a:ea typeface="Microsoft YaHei" panose="020B0503020204020204" pitchFamily="34" charset="-122"/>
            </a:endParaRPr>
          </a:p>
          <a:p>
            <a:pPr marL="171450" indent="-171450">
              <a:buFont typeface="Arial" panose="020B0604020202020204" pitchFamily="34" charset="0"/>
              <a:buChar char="•"/>
            </a:pPr>
            <a:r>
              <a:rPr lang="zh-CN" altLang="en-US" sz="1400" dirty="0">
                <a:solidFill>
                  <a:srgbClr val="2D3748"/>
                </a:solidFill>
                <a:latin typeface="Microsoft YaHei" panose="020B0503020204020204" pitchFamily="34" charset="-122"/>
                <a:ea typeface="Microsoft YaHei" panose="020B0503020204020204" pitchFamily="34" charset="-122"/>
              </a:rPr>
              <a:t>辅助新材料散射特征预测与实验设计</a:t>
            </a:r>
          </a:p>
        </p:txBody>
      </p:sp>
      <p:sp>
        <p:nvSpPr>
          <p:cNvPr id="14" name="矩形: 圆角 13">
            <a:extLst>
              <a:ext uri="{FF2B5EF4-FFF2-40B4-BE49-F238E27FC236}">
                <a16:creationId xmlns:a16="http://schemas.microsoft.com/office/drawing/2014/main" id="{9ED1B5CC-AEE4-4D34-8DE3-714EE631BA71}"/>
              </a:ext>
            </a:extLst>
          </p:cNvPr>
          <p:cNvSpPr/>
          <p:nvPr/>
        </p:nvSpPr>
        <p:spPr bwMode="auto">
          <a:xfrm>
            <a:off x="4196080" y="1810101"/>
            <a:ext cx="3352800" cy="3568965"/>
          </a:xfrm>
          <a:prstGeom prst="roundRect">
            <a:avLst>
              <a:gd name="adj" fmla="val 8000"/>
            </a:avLst>
          </a:prstGeom>
          <a:solidFill>
            <a:srgbClr val="EDF7ED"/>
          </a:solidFill>
          <a:ln w="15875" cap="flat" cmpd="sng" algn="ctr">
            <a:solidFill>
              <a:srgbClr val="CBD5E0"/>
            </a:solidFill>
            <a:prstDash val="solid"/>
            <a:round/>
            <a:headEnd type="none" w="med" len="med"/>
            <a:tailEnd type="none" w="med" len="med"/>
          </a:ln>
          <a:effectLst>
            <a:outerShdw blurRad="63500" dist="21552" dir="2700022" rotWithShape="0">
              <a:srgbClr val="A0A0A0">
                <a:alpha val="22000"/>
              </a:srgb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2400" b="0" i="0" u="none" strike="noStrike" cap="none" normalizeH="0" baseline="0">
              <a:ln>
                <a:noFill/>
              </a:ln>
              <a:solidFill>
                <a:srgbClr val="FFCC00"/>
              </a:solidFill>
              <a:effectLst>
                <a:outerShdw blurRad="38100" dist="38100" dir="2700000" algn="tl">
                  <a:srgbClr val="000000">
                    <a:alpha val="43137"/>
                  </a:srgbClr>
                </a:outerShdw>
              </a:effectLst>
              <a:latin typeface="Arial" pitchFamily="34" charset="0"/>
              <a:ea typeface="宋体" pitchFamily="2" charset="-122"/>
            </a:endParaRPr>
          </a:p>
        </p:txBody>
      </p:sp>
      <p:sp>
        <p:nvSpPr>
          <p:cNvPr id="15" name="文本框 14">
            <a:extLst>
              <a:ext uri="{FF2B5EF4-FFF2-40B4-BE49-F238E27FC236}">
                <a16:creationId xmlns:a16="http://schemas.microsoft.com/office/drawing/2014/main" id="{085E4910-C21A-4AAA-BA52-1BF338371A22}"/>
              </a:ext>
            </a:extLst>
          </p:cNvPr>
          <p:cNvSpPr txBox="1"/>
          <p:nvPr/>
        </p:nvSpPr>
        <p:spPr>
          <a:xfrm>
            <a:off x="4323080" y="1962501"/>
            <a:ext cx="3098800" cy="324344"/>
          </a:xfrm>
          <a:prstGeom prst="rect">
            <a:avLst/>
          </a:prstGeom>
          <a:noFill/>
        </p:spPr>
        <p:txBody>
          <a:bodyPr vert="horz" wrap="square" lIns="25400" tIns="12700" rIns="25400" bIns="12700" rtlCol="0">
            <a:noAutofit/>
          </a:bodyPr>
          <a:lstStyle/>
          <a:p>
            <a:pPr algn="ctr"/>
            <a:r>
              <a:rPr lang="zh-CN" altLang="en-US" sz="1700" b="1">
                <a:solidFill>
                  <a:srgbClr val="2E7D32"/>
                </a:solidFill>
                <a:latin typeface="Microsoft YaHei" panose="020B0503020204020204" pitchFamily="34" charset="-122"/>
                <a:ea typeface="Microsoft YaHei" panose="020B0503020204020204" pitchFamily="34" charset="-122"/>
              </a:rPr>
              <a:t>② 专业数据库建设</a:t>
            </a:r>
          </a:p>
        </p:txBody>
      </p:sp>
      <p:sp>
        <p:nvSpPr>
          <p:cNvPr id="16" name="文本框 15">
            <a:extLst>
              <a:ext uri="{FF2B5EF4-FFF2-40B4-BE49-F238E27FC236}">
                <a16:creationId xmlns:a16="http://schemas.microsoft.com/office/drawing/2014/main" id="{5B7DA4BB-3428-4142-9CC2-034A3E588111}"/>
              </a:ext>
            </a:extLst>
          </p:cNvPr>
          <p:cNvSpPr txBox="1"/>
          <p:nvPr/>
        </p:nvSpPr>
        <p:spPr>
          <a:xfrm>
            <a:off x="4399280" y="2445101"/>
            <a:ext cx="2946400" cy="324344"/>
          </a:xfrm>
          <a:prstGeom prst="rect">
            <a:avLst/>
          </a:prstGeom>
          <a:noFill/>
        </p:spPr>
        <p:txBody>
          <a:bodyPr vert="horz" wrap="square" lIns="25400" tIns="12700" rIns="25400" bIns="12700" rtlCol="0">
            <a:noAutofit/>
          </a:bodyPr>
          <a:lstStyle/>
          <a:p>
            <a:pPr marL="171450" indent="-171450">
              <a:buFont typeface="Arial" panose="020B0604020202020204" pitchFamily="34" charset="0"/>
              <a:buChar char="•"/>
            </a:pPr>
            <a:r>
              <a:rPr lang="zh-CN" altLang="en-US" sz="1400" dirty="0">
                <a:solidFill>
                  <a:srgbClr val="2D3748"/>
                </a:solidFill>
                <a:latin typeface="Microsoft YaHei" panose="020B0503020204020204" pitchFamily="34" charset="-122"/>
                <a:ea typeface="Microsoft YaHei" panose="020B0503020204020204" pitchFamily="34" charset="-122"/>
              </a:rPr>
              <a:t>散射曲线数据库：非弹性、小角散射等标准信号</a:t>
            </a:r>
            <a:endParaRPr lang="en-US" altLang="zh-CN" sz="1400" dirty="0">
              <a:solidFill>
                <a:srgbClr val="2D3748"/>
              </a:solidFill>
              <a:latin typeface="Microsoft YaHei" panose="020B0503020204020204" pitchFamily="34" charset="-122"/>
              <a:ea typeface="Microsoft YaHei" panose="020B0503020204020204" pitchFamily="34" charset="-122"/>
            </a:endParaRPr>
          </a:p>
          <a:p>
            <a:pPr marL="171450" indent="-171450">
              <a:buFont typeface="Arial" panose="020B0604020202020204" pitchFamily="34" charset="0"/>
              <a:buChar char="•"/>
            </a:pPr>
            <a:r>
              <a:rPr lang="zh-CN" altLang="en-US" sz="1400" dirty="0">
                <a:solidFill>
                  <a:srgbClr val="2D3748"/>
                </a:solidFill>
                <a:latin typeface="Microsoft YaHei" panose="020B0503020204020204" pitchFamily="34" charset="-122"/>
                <a:ea typeface="Microsoft YaHei" panose="020B0503020204020204" pitchFamily="34" charset="-122"/>
              </a:rPr>
              <a:t>晶体结构数据库：磁结构、热振动等中子特有信息</a:t>
            </a:r>
            <a:endParaRPr lang="en-US" altLang="zh-CN" sz="1400" dirty="0">
              <a:solidFill>
                <a:srgbClr val="2D3748"/>
              </a:solidFill>
              <a:latin typeface="Microsoft YaHei" panose="020B0503020204020204" pitchFamily="34" charset="-122"/>
              <a:ea typeface="Microsoft YaHei" panose="020B0503020204020204" pitchFamily="34" charset="-122"/>
            </a:endParaRPr>
          </a:p>
          <a:p>
            <a:pPr marL="171450" indent="-171450">
              <a:buFont typeface="Arial" panose="020B0604020202020204" pitchFamily="34" charset="0"/>
              <a:buChar char="•"/>
            </a:pPr>
            <a:r>
              <a:rPr lang="zh-CN" altLang="en-US" sz="1400" dirty="0">
                <a:solidFill>
                  <a:srgbClr val="2D3748"/>
                </a:solidFill>
                <a:latin typeface="Microsoft YaHei" panose="020B0503020204020204" pitchFamily="34" charset="-122"/>
                <a:ea typeface="Microsoft YaHei" panose="020B0503020204020204" pitchFamily="34" charset="-122"/>
              </a:rPr>
              <a:t>材料性能数据库：关联力学、热学、电学、磁学等性能数据</a:t>
            </a:r>
            <a:endParaRPr lang="en-US" altLang="zh-CN" sz="1400" dirty="0">
              <a:solidFill>
                <a:srgbClr val="2D3748"/>
              </a:solidFill>
              <a:latin typeface="Microsoft YaHei" panose="020B0503020204020204" pitchFamily="34" charset="-122"/>
              <a:ea typeface="Microsoft YaHei" panose="020B0503020204020204" pitchFamily="34" charset="-122"/>
            </a:endParaRPr>
          </a:p>
          <a:p>
            <a:pPr marL="171450" indent="-171450">
              <a:buFont typeface="Arial" panose="020B0604020202020204" pitchFamily="34" charset="0"/>
              <a:buChar char="•"/>
            </a:pPr>
            <a:r>
              <a:rPr lang="zh-CN" altLang="en-US" sz="1400" dirty="0">
                <a:solidFill>
                  <a:srgbClr val="2D3748"/>
                </a:solidFill>
                <a:latin typeface="Microsoft YaHei" panose="020B0503020204020204" pitchFamily="34" charset="-122"/>
                <a:ea typeface="Microsoft YaHei" panose="020B0503020204020204" pitchFamily="34" charset="-122"/>
              </a:rPr>
              <a:t>构建“结构</a:t>
            </a:r>
            <a:r>
              <a:rPr lang="en-US" altLang="zh-CN" sz="1400" dirty="0">
                <a:solidFill>
                  <a:srgbClr val="2D3748"/>
                </a:solidFill>
                <a:latin typeface="Microsoft YaHei" panose="020B0503020204020204" pitchFamily="34" charset="-122"/>
                <a:ea typeface="Microsoft YaHei" panose="020B0503020204020204" pitchFamily="34" charset="-122"/>
              </a:rPr>
              <a:t>—</a:t>
            </a:r>
            <a:r>
              <a:rPr lang="zh-CN" altLang="en-US" sz="1400" dirty="0">
                <a:solidFill>
                  <a:srgbClr val="2D3748"/>
                </a:solidFill>
                <a:latin typeface="Microsoft YaHei" panose="020B0503020204020204" pitchFamily="34" charset="-122"/>
                <a:ea typeface="Microsoft YaHei" panose="020B0503020204020204" pitchFamily="34" charset="-122"/>
              </a:rPr>
              <a:t>散射</a:t>
            </a:r>
            <a:r>
              <a:rPr lang="en-US" altLang="zh-CN" sz="1400" dirty="0">
                <a:solidFill>
                  <a:srgbClr val="2D3748"/>
                </a:solidFill>
                <a:latin typeface="Microsoft YaHei" panose="020B0503020204020204" pitchFamily="34" charset="-122"/>
                <a:ea typeface="Microsoft YaHei" panose="020B0503020204020204" pitchFamily="34" charset="-122"/>
              </a:rPr>
              <a:t>—</a:t>
            </a:r>
            <a:r>
              <a:rPr lang="zh-CN" altLang="en-US" sz="1400" dirty="0">
                <a:solidFill>
                  <a:srgbClr val="2D3748"/>
                </a:solidFill>
                <a:latin typeface="Microsoft YaHei" panose="020B0503020204020204" pitchFamily="34" charset="-122"/>
                <a:ea typeface="Microsoft YaHei" panose="020B0503020204020204" pitchFamily="34" charset="-122"/>
              </a:rPr>
              <a:t>性能”三元映射</a:t>
            </a:r>
            <a:endParaRPr lang="en-US" altLang="zh-CN" sz="1400" dirty="0">
              <a:solidFill>
                <a:srgbClr val="2D3748"/>
              </a:solidFill>
              <a:latin typeface="Microsoft YaHei" panose="020B0503020204020204" pitchFamily="34" charset="-122"/>
              <a:ea typeface="Microsoft YaHei" panose="020B0503020204020204" pitchFamily="34" charset="-122"/>
            </a:endParaRPr>
          </a:p>
          <a:p>
            <a:pPr marL="171450" indent="-171450">
              <a:buFont typeface="Arial" panose="020B0604020202020204" pitchFamily="34" charset="0"/>
              <a:buChar char="•"/>
            </a:pPr>
            <a:r>
              <a:rPr lang="zh-CN" altLang="en-US" sz="1400" dirty="0">
                <a:solidFill>
                  <a:srgbClr val="2D3748"/>
                </a:solidFill>
                <a:latin typeface="Microsoft YaHei" panose="020B0503020204020204" pitchFamily="34" charset="-122"/>
                <a:ea typeface="Microsoft YaHei" panose="020B0503020204020204" pitchFamily="34" charset="-122"/>
              </a:rPr>
              <a:t>为实验分析和构效关系研究提供基准支撑</a:t>
            </a:r>
            <a:r>
              <a:rPr lang="en-US" altLang="zh-CN" sz="1400" dirty="0">
                <a:solidFill>
                  <a:srgbClr val="2D3748"/>
                </a:solidFill>
                <a:latin typeface="Microsoft YaHei" panose="020B0503020204020204" pitchFamily="34" charset="-122"/>
                <a:ea typeface="Microsoft YaHei" panose="020B0503020204020204" pitchFamily="34" charset="-122"/>
              </a:rPr>
              <a:t> </a:t>
            </a:r>
            <a:endParaRPr lang="zh-CN" altLang="en-US" sz="1400" dirty="0">
              <a:solidFill>
                <a:srgbClr val="2D3748"/>
              </a:solidFill>
              <a:latin typeface="Microsoft YaHei" panose="020B0503020204020204" pitchFamily="34" charset="-122"/>
              <a:ea typeface="Microsoft YaHei" panose="020B0503020204020204" pitchFamily="34" charset="-122"/>
            </a:endParaRPr>
          </a:p>
        </p:txBody>
      </p:sp>
      <p:sp>
        <p:nvSpPr>
          <p:cNvPr id="21" name="矩形: 圆角 20">
            <a:extLst>
              <a:ext uri="{FF2B5EF4-FFF2-40B4-BE49-F238E27FC236}">
                <a16:creationId xmlns:a16="http://schemas.microsoft.com/office/drawing/2014/main" id="{1AFF3BCD-9E81-4828-9213-0CF69A71B6AF}"/>
              </a:ext>
            </a:extLst>
          </p:cNvPr>
          <p:cNvSpPr/>
          <p:nvPr/>
        </p:nvSpPr>
        <p:spPr bwMode="auto">
          <a:xfrm>
            <a:off x="7853680" y="1810101"/>
            <a:ext cx="3352800" cy="3568965"/>
          </a:xfrm>
          <a:prstGeom prst="roundRect">
            <a:avLst>
              <a:gd name="adj" fmla="val 8000"/>
            </a:avLst>
          </a:prstGeom>
          <a:solidFill>
            <a:srgbClr val="FFF3E6"/>
          </a:solidFill>
          <a:ln w="15875" cap="flat" cmpd="sng" algn="ctr">
            <a:solidFill>
              <a:srgbClr val="CBD5E0"/>
            </a:solidFill>
            <a:prstDash val="solid"/>
            <a:round/>
            <a:headEnd type="none" w="med" len="med"/>
            <a:tailEnd type="none" w="med" len="med"/>
          </a:ln>
          <a:effectLst>
            <a:outerShdw blurRad="63500" dist="21552" dir="2700022" rotWithShape="0">
              <a:srgbClr val="A0A0A0">
                <a:alpha val="22000"/>
              </a:srgb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2400" b="0" i="0" u="none" strike="noStrike" cap="none" normalizeH="0" baseline="0">
              <a:ln>
                <a:noFill/>
              </a:ln>
              <a:solidFill>
                <a:srgbClr val="FFCC00"/>
              </a:solidFill>
              <a:effectLst>
                <a:outerShdw blurRad="38100" dist="38100" dir="2700000" algn="tl">
                  <a:srgbClr val="000000">
                    <a:alpha val="43137"/>
                  </a:srgbClr>
                </a:outerShdw>
              </a:effectLst>
              <a:latin typeface="Arial" pitchFamily="34" charset="0"/>
              <a:ea typeface="宋体" pitchFamily="2" charset="-122"/>
            </a:endParaRPr>
          </a:p>
        </p:txBody>
      </p:sp>
      <p:sp>
        <p:nvSpPr>
          <p:cNvPr id="22" name="文本框 21">
            <a:extLst>
              <a:ext uri="{FF2B5EF4-FFF2-40B4-BE49-F238E27FC236}">
                <a16:creationId xmlns:a16="http://schemas.microsoft.com/office/drawing/2014/main" id="{A94C8F08-9568-4F6F-8649-22468135063B}"/>
              </a:ext>
            </a:extLst>
          </p:cNvPr>
          <p:cNvSpPr txBox="1"/>
          <p:nvPr/>
        </p:nvSpPr>
        <p:spPr>
          <a:xfrm>
            <a:off x="7980680" y="1962501"/>
            <a:ext cx="3098800" cy="324344"/>
          </a:xfrm>
          <a:prstGeom prst="rect">
            <a:avLst/>
          </a:prstGeom>
          <a:noFill/>
        </p:spPr>
        <p:txBody>
          <a:bodyPr vert="horz" wrap="square" lIns="25400" tIns="12700" rIns="25400" bIns="12700" rtlCol="0">
            <a:noAutofit/>
          </a:bodyPr>
          <a:lstStyle/>
          <a:p>
            <a:pPr algn="ctr"/>
            <a:r>
              <a:rPr lang="zh-CN" altLang="en-US" sz="1700" b="1">
                <a:solidFill>
                  <a:srgbClr val="EF6C00"/>
                </a:solidFill>
                <a:latin typeface="Microsoft YaHei" panose="020B0503020204020204" pitchFamily="34" charset="-122"/>
                <a:ea typeface="Microsoft YaHei" panose="020B0503020204020204" pitchFamily="34" charset="-122"/>
              </a:rPr>
              <a:t>③ 知识发现与智能推荐</a:t>
            </a:r>
          </a:p>
        </p:txBody>
      </p:sp>
      <p:cxnSp>
        <p:nvCxnSpPr>
          <p:cNvPr id="28" name="直接连接符 27">
            <a:extLst>
              <a:ext uri="{FF2B5EF4-FFF2-40B4-BE49-F238E27FC236}">
                <a16:creationId xmlns:a16="http://schemas.microsoft.com/office/drawing/2014/main" id="{BF62F057-1523-4273-841F-0F03AA9BF224}"/>
              </a:ext>
            </a:extLst>
          </p:cNvPr>
          <p:cNvCxnSpPr>
            <a:cxnSpLocks/>
          </p:cNvCxnSpPr>
          <p:nvPr/>
        </p:nvCxnSpPr>
        <p:spPr bwMode="auto">
          <a:xfrm>
            <a:off x="3942080" y="3842101"/>
            <a:ext cx="203200" cy="0"/>
          </a:xfrm>
          <a:prstGeom prst="line">
            <a:avLst/>
          </a:prstGeom>
          <a:solidFill>
            <a:schemeClr val="accent1"/>
          </a:solidFill>
          <a:ln w="31750" cap="flat" cmpd="sng" algn="ctr">
            <a:solidFill>
              <a:srgbClr val="4A6FA5"/>
            </a:solidFill>
            <a:prstDash val="solid"/>
            <a:round/>
            <a:headEnd type="none" w="med" len="med"/>
            <a:tailEnd type="triangle" w="med" len="med"/>
          </a:ln>
          <a:effectLst/>
        </p:spPr>
      </p:cxnSp>
      <p:cxnSp>
        <p:nvCxnSpPr>
          <p:cNvPr id="29" name="直接连接符 28">
            <a:extLst>
              <a:ext uri="{FF2B5EF4-FFF2-40B4-BE49-F238E27FC236}">
                <a16:creationId xmlns:a16="http://schemas.microsoft.com/office/drawing/2014/main" id="{0DBDB66A-F9B3-4EB6-B0FD-0E635CE5EEC5}"/>
              </a:ext>
            </a:extLst>
          </p:cNvPr>
          <p:cNvCxnSpPr>
            <a:cxnSpLocks/>
          </p:cNvCxnSpPr>
          <p:nvPr/>
        </p:nvCxnSpPr>
        <p:spPr bwMode="auto">
          <a:xfrm>
            <a:off x="7599680" y="3842101"/>
            <a:ext cx="203200" cy="0"/>
          </a:xfrm>
          <a:prstGeom prst="line">
            <a:avLst/>
          </a:prstGeom>
          <a:solidFill>
            <a:schemeClr val="accent1"/>
          </a:solidFill>
          <a:ln w="31750" cap="flat" cmpd="sng" algn="ctr">
            <a:solidFill>
              <a:srgbClr val="4A6FA5"/>
            </a:solidFill>
            <a:prstDash val="solid"/>
            <a:round/>
            <a:headEnd type="none" w="med" len="med"/>
            <a:tailEnd type="triangle" w="med" len="med"/>
          </a:ln>
          <a:effectLst/>
        </p:spPr>
      </p:cxnSp>
      <p:sp>
        <p:nvSpPr>
          <p:cNvPr id="31" name="文本框 30">
            <a:extLst>
              <a:ext uri="{FF2B5EF4-FFF2-40B4-BE49-F238E27FC236}">
                <a16:creationId xmlns:a16="http://schemas.microsoft.com/office/drawing/2014/main" id="{9F698AED-6EAB-4E75-A86F-D8403787E94A}"/>
              </a:ext>
            </a:extLst>
          </p:cNvPr>
          <p:cNvSpPr txBox="1"/>
          <p:nvPr/>
        </p:nvSpPr>
        <p:spPr>
          <a:xfrm>
            <a:off x="1651000" y="5811792"/>
            <a:ext cx="8890000" cy="324344"/>
          </a:xfrm>
          <a:prstGeom prst="rect">
            <a:avLst/>
          </a:prstGeom>
          <a:noFill/>
        </p:spPr>
        <p:txBody>
          <a:bodyPr vert="horz" wrap="square" lIns="25400" tIns="12700" rIns="25400" bIns="12700" rtlCol="0">
            <a:noAutofit/>
          </a:bodyPr>
          <a:lstStyle/>
          <a:p>
            <a:pPr algn="ctr"/>
            <a:endParaRPr lang="zh-CN" altLang="en-US" b="1" dirty="0">
              <a:solidFill>
                <a:srgbClr val="1F4E79"/>
              </a:solidFill>
              <a:latin typeface="Microsoft YaHei" panose="020B0503020204020204" pitchFamily="34" charset="-122"/>
              <a:ea typeface="Microsoft YaHei" panose="020B0503020204020204" pitchFamily="34" charset="-122"/>
            </a:endParaRPr>
          </a:p>
        </p:txBody>
      </p:sp>
      <p:sp>
        <p:nvSpPr>
          <p:cNvPr id="91" name="文本框 90">
            <a:extLst>
              <a:ext uri="{FF2B5EF4-FFF2-40B4-BE49-F238E27FC236}">
                <a16:creationId xmlns:a16="http://schemas.microsoft.com/office/drawing/2014/main" id="{C9727A46-6BD8-4AF6-890E-BD5F91E6B45B}"/>
              </a:ext>
            </a:extLst>
          </p:cNvPr>
          <p:cNvSpPr txBox="1"/>
          <p:nvPr/>
        </p:nvSpPr>
        <p:spPr>
          <a:xfrm>
            <a:off x="538480" y="1161799"/>
            <a:ext cx="7315200" cy="400110"/>
          </a:xfrm>
          <a:prstGeom prst="rect">
            <a:avLst/>
          </a:prstGeom>
          <a:noFill/>
        </p:spPr>
        <p:txBody>
          <a:bodyPr wrap="square" rtlCol="0">
            <a:spAutoFit/>
          </a:bodyPr>
          <a:lstStyle/>
          <a:p>
            <a:r>
              <a:rPr lang="zh-CN" altLang="en-US" sz="2000" b="1" dirty="0">
                <a:solidFill>
                  <a:srgbClr val="002060"/>
                </a:solidFill>
                <a:latin typeface="Microsoft YaHei" panose="020B0503020204020204" pitchFamily="34" charset="-122"/>
                <a:ea typeface="Microsoft YaHei" panose="020B0503020204020204" pitchFamily="34" charset="-122"/>
              </a:rPr>
              <a:t>基于数据管理系统实现隐性知识的显性化、结构化和服务化</a:t>
            </a:r>
            <a:endParaRPr lang="zh-CN" altLang="en-US" sz="2000" dirty="0">
              <a:solidFill>
                <a:srgbClr val="002060"/>
              </a:solidFill>
            </a:endParaRPr>
          </a:p>
        </p:txBody>
      </p:sp>
      <p:sp>
        <p:nvSpPr>
          <p:cNvPr id="94" name="矩形: 圆角 93">
            <a:extLst>
              <a:ext uri="{FF2B5EF4-FFF2-40B4-BE49-F238E27FC236}">
                <a16:creationId xmlns:a16="http://schemas.microsoft.com/office/drawing/2014/main" id="{94158F28-3427-4791-AFF5-B2AA17E5DA01}"/>
              </a:ext>
            </a:extLst>
          </p:cNvPr>
          <p:cNvSpPr/>
          <p:nvPr/>
        </p:nvSpPr>
        <p:spPr bwMode="auto">
          <a:xfrm>
            <a:off x="1229360" y="5660163"/>
            <a:ext cx="9144000" cy="513188"/>
          </a:xfrm>
          <a:prstGeom prst="roundRect">
            <a:avLst>
              <a:gd name="adj" fmla="val 12000"/>
            </a:avLst>
          </a:prstGeom>
          <a:solidFill>
            <a:srgbClr val="FFFFFF"/>
          </a:solidFill>
          <a:ln w="19050" cap="flat" cmpd="sng" algn="ctr">
            <a:solidFill>
              <a:srgbClr val="90A4C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3200" b="0" i="0" u="none" strike="noStrike" cap="none" normalizeH="0" baseline="0">
              <a:ln>
                <a:noFill/>
              </a:ln>
              <a:solidFill>
                <a:srgbClr val="FFCC00"/>
              </a:solidFill>
              <a:effectLst>
                <a:outerShdw blurRad="38100" dist="38100" dir="2700000" algn="tl">
                  <a:srgbClr val="000000">
                    <a:alpha val="43137"/>
                  </a:srgbClr>
                </a:outerShdw>
              </a:effectLst>
              <a:latin typeface="Arial" pitchFamily="34" charset="0"/>
              <a:ea typeface="宋体" pitchFamily="2" charset="-122"/>
            </a:endParaRPr>
          </a:p>
        </p:txBody>
      </p:sp>
      <p:sp>
        <p:nvSpPr>
          <p:cNvPr id="95" name="文本框 94">
            <a:extLst>
              <a:ext uri="{FF2B5EF4-FFF2-40B4-BE49-F238E27FC236}">
                <a16:creationId xmlns:a16="http://schemas.microsoft.com/office/drawing/2014/main" id="{560B519F-AF62-4B9A-8A7B-CACE97078F03}"/>
              </a:ext>
            </a:extLst>
          </p:cNvPr>
          <p:cNvSpPr txBox="1"/>
          <p:nvPr/>
        </p:nvSpPr>
        <p:spPr>
          <a:xfrm>
            <a:off x="1483360" y="5732091"/>
            <a:ext cx="8636000" cy="369332"/>
          </a:xfrm>
          <a:prstGeom prst="rect">
            <a:avLst/>
          </a:prstGeom>
          <a:noFill/>
        </p:spPr>
        <p:txBody>
          <a:bodyPr vert="horz" wrap="square" lIns="25400" tIns="12700" rIns="25400" bIns="12700" rtlCol="0">
            <a:noAutofit/>
          </a:bodyPr>
          <a:lstStyle/>
          <a:p>
            <a:pPr algn="ctr"/>
            <a:r>
              <a:rPr lang="zh-CN" altLang="en-US" b="1" dirty="0">
                <a:solidFill>
                  <a:srgbClr val="1F4E79"/>
                </a:solidFill>
                <a:latin typeface="Microsoft YaHei" panose="020B0503020204020204" pitchFamily="34" charset="-122"/>
                <a:ea typeface="Microsoft YaHei" panose="020B0503020204020204" pitchFamily="34" charset="-122"/>
              </a:rPr>
              <a:t>数据资产 → 知识资产 → 智能服务能力</a:t>
            </a:r>
          </a:p>
        </p:txBody>
      </p:sp>
      <p:sp>
        <p:nvSpPr>
          <p:cNvPr id="96" name="文本框 95">
            <a:extLst>
              <a:ext uri="{FF2B5EF4-FFF2-40B4-BE49-F238E27FC236}">
                <a16:creationId xmlns:a16="http://schemas.microsoft.com/office/drawing/2014/main" id="{3046EF66-3EEB-45F8-BAE6-B85DAA95512C}"/>
              </a:ext>
            </a:extLst>
          </p:cNvPr>
          <p:cNvSpPr txBox="1"/>
          <p:nvPr/>
        </p:nvSpPr>
        <p:spPr>
          <a:xfrm>
            <a:off x="7980680" y="2445101"/>
            <a:ext cx="2946400" cy="324344"/>
          </a:xfrm>
          <a:prstGeom prst="rect">
            <a:avLst/>
          </a:prstGeom>
          <a:noFill/>
        </p:spPr>
        <p:txBody>
          <a:bodyPr vert="horz" wrap="square" lIns="25400" tIns="12700" rIns="25400" bIns="12700" rtlCol="0">
            <a:noAutofit/>
          </a:bodyPr>
          <a:lstStyle/>
          <a:p>
            <a:pPr marL="171450" indent="-171450">
              <a:buFont typeface="Arial" panose="020B0604020202020204" pitchFamily="34" charset="0"/>
              <a:buChar char="•"/>
            </a:pPr>
            <a:r>
              <a:rPr lang="zh-CN" altLang="en-US" sz="1400" dirty="0">
                <a:solidFill>
                  <a:srgbClr val="2D3748"/>
                </a:solidFill>
                <a:latin typeface="Microsoft YaHei" panose="020B0503020204020204" pitchFamily="34" charset="-122"/>
                <a:ea typeface="Microsoft YaHei" panose="020B0503020204020204" pitchFamily="34" charset="-122"/>
              </a:rPr>
              <a:t> 相似实验推荐：基于当前配置推荐历史相似实验及结果</a:t>
            </a:r>
            <a:endParaRPr lang="en-US" altLang="zh-CN" sz="1400" dirty="0">
              <a:solidFill>
                <a:srgbClr val="2D3748"/>
              </a:solidFill>
              <a:latin typeface="Microsoft YaHei" panose="020B0503020204020204" pitchFamily="34" charset="-122"/>
              <a:ea typeface="Microsoft YaHei" panose="020B0503020204020204" pitchFamily="34" charset="-122"/>
            </a:endParaRPr>
          </a:p>
          <a:p>
            <a:pPr marL="171450" indent="-171450">
              <a:buFont typeface="Arial" panose="020B0604020202020204" pitchFamily="34" charset="0"/>
              <a:buChar char="•"/>
            </a:pPr>
            <a:r>
              <a:rPr lang="zh-CN" altLang="en-US" sz="1400" dirty="0">
                <a:solidFill>
                  <a:srgbClr val="2D3748"/>
                </a:solidFill>
                <a:latin typeface="Microsoft YaHei" panose="020B0503020204020204" pitchFamily="34" charset="-122"/>
                <a:ea typeface="Microsoft YaHei" panose="020B0503020204020204" pitchFamily="34" charset="-122"/>
              </a:rPr>
              <a:t>最优测量条件建议：推荐谱仪、波长、分辨率等关键参数</a:t>
            </a:r>
            <a:endParaRPr lang="en-US" altLang="zh-CN" sz="1400" dirty="0">
              <a:solidFill>
                <a:srgbClr val="2D3748"/>
              </a:solidFill>
              <a:latin typeface="Microsoft YaHei" panose="020B0503020204020204" pitchFamily="34" charset="-122"/>
              <a:ea typeface="Microsoft YaHei" panose="020B0503020204020204" pitchFamily="34" charset="-122"/>
            </a:endParaRPr>
          </a:p>
          <a:p>
            <a:pPr marL="171450" indent="-171450">
              <a:buFont typeface="Arial" panose="020B0604020202020204" pitchFamily="34" charset="0"/>
              <a:buChar char="•"/>
            </a:pPr>
            <a:r>
              <a:rPr lang="zh-CN" altLang="en-US" sz="1400" dirty="0">
                <a:solidFill>
                  <a:srgbClr val="2D3748"/>
                </a:solidFill>
                <a:latin typeface="Microsoft YaHei" panose="020B0503020204020204" pitchFamily="34" charset="-122"/>
                <a:ea typeface="Microsoft YaHei" panose="020B0503020204020204" pitchFamily="34" charset="-122"/>
              </a:rPr>
              <a:t>支持实验方案对标、参数优化与结果解释</a:t>
            </a:r>
            <a:endParaRPr lang="en-US" altLang="zh-CN" sz="1400" dirty="0">
              <a:solidFill>
                <a:srgbClr val="2D3748"/>
              </a:solidFill>
              <a:latin typeface="Microsoft YaHei" panose="020B0503020204020204" pitchFamily="34" charset="-122"/>
              <a:ea typeface="Microsoft YaHei" panose="020B0503020204020204" pitchFamily="34" charset="-122"/>
            </a:endParaRPr>
          </a:p>
          <a:p>
            <a:pPr marL="171450" indent="-171450">
              <a:buFont typeface="Arial" panose="020B0604020202020204" pitchFamily="34" charset="0"/>
              <a:buChar char="•"/>
            </a:pPr>
            <a:r>
              <a:rPr lang="zh-CN" altLang="en-US" sz="1400" dirty="0">
                <a:solidFill>
                  <a:srgbClr val="2D3748"/>
                </a:solidFill>
                <a:latin typeface="Microsoft YaHei" panose="020B0503020204020204" pitchFamily="34" charset="-122"/>
                <a:ea typeface="Microsoft YaHei" panose="020B0503020204020204" pitchFamily="34" charset="-122"/>
              </a:rPr>
              <a:t>将历史实验经验转化为可操作的科研决策支持</a:t>
            </a:r>
            <a:endParaRPr lang="en-US" altLang="zh-CN" sz="1400" dirty="0">
              <a:solidFill>
                <a:srgbClr val="2D3748"/>
              </a:solidFill>
              <a:latin typeface="Microsoft YaHei" panose="020B0503020204020204" pitchFamily="34" charset="-122"/>
              <a:ea typeface="Microsoft YaHei" panose="020B0503020204020204" pitchFamily="34" charset="-122"/>
            </a:endParaRPr>
          </a:p>
          <a:p>
            <a:pPr marL="171450" indent="-171450">
              <a:buFont typeface="Arial" panose="020B0604020202020204" pitchFamily="34" charset="0"/>
              <a:buChar char="•"/>
            </a:pPr>
            <a:r>
              <a:rPr lang="zh-CN" altLang="en-US" sz="1400" dirty="0">
                <a:solidFill>
                  <a:srgbClr val="2D3748"/>
                </a:solidFill>
                <a:latin typeface="Microsoft YaHei" panose="020B0503020204020204" pitchFamily="34" charset="-122"/>
                <a:ea typeface="Microsoft YaHei" panose="020B0503020204020204" pitchFamily="34" charset="-122"/>
              </a:rPr>
              <a:t>推动中子散射知识服务智能化</a:t>
            </a:r>
          </a:p>
        </p:txBody>
      </p:sp>
    </p:spTree>
    <p:extLst>
      <p:ext uri="{BB962C8B-B14F-4D97-AF65-F5344CB8AC3E}">
        <p14:creationId xmlns:p14="http://schemas.microsoft.com/office/powerpoint/2010/main" val="92214308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8541FB0-507C-465F-A180-64027BDA0971}"/>
              </a:ext>
            </a:extLst>
          </p:cNvPr>
          <p:cNvSpPr>
            <a:spLocks noGrp="1"/>
          </p:cNvSpPr>
          <p:nvPr>
            <p:ph type="title"/>
          </p:nvPr>
        </p:nvSpPr>
        <p:spPr/>
        <p:txBody>
          <a:bodyPr/>
          <a:lstStyle/>
          <a:p>
            <a:r>
              <a:rPr lang="zh-CN" altLang="en-US" dirty="0"/>
              <a:t>总结</a:t>
            </a:r>
          </a:p>
        </p:txBody>
      </p:sp>
      <p:sp>
        <p:nvSpPr>
          <p:cNvPr id="5" name="文本框 4">
            <a:extLst>
              <a:ext uri="{FF2B5EF4-FFF2-40B4-BE49-F238E27FC236}">
                <a16:creationId xmlns:a16="http://schemas.microsoft.com/office/drawing/2014/main" id="{5415201B-4888-49AF-9EC6-6E42F7BA67AF}"/>
              </a:ext>
            </a:extLst>
          </p:cNvPr>
          <p:cNvSpPr txBox="1"/>
          <p:nvPr/>
        </p:nvSpPr>
        <p:spPr>
          <a:xfrm>
            <a:off x="1270000" y="1206500"/>
            <a:ext cx="9652000" cy="369332"/>
          </a:xfrm>
          <a:prstGeom prst="rect">
            <a:avLst/>
          </a:prstGeom>
          <a:noFill/>
        </p:spPr>
        <p:txBody>
          <a:bodyPr vert="horz" wrap="square" lIns="25400" tIns="12700" rIns="25400" bIns="12700" rtlCol="0">
            <a:noAutofit/>
          </a:bodyPr>
          <a:lstStyle/>
          <a:p>
            <a:pPr algn="ctr"/>
            <a:endParaRPr lang="zh-CN" altLang="en-US" sz="1150" dirty="0">
              <a:solidFill>
                <a:srgbClr val="2D3748"/>
              </a:solidFill>
              <a:latin typeface="Microsoft YaHei" panose="020B0503020204020204" pitchFamily="34" charset="-122"/>
              <a:ea typeface="Microsoft YaHei" panose="020B0503020204020204" pitchFamily="34" charset="-122"/>
            </a:endParaRPr>
          </a:p>
        </p:txBody>
      </p:sp>
      <p:sp>
        <p:nvSpPr>
          <p:cNvPr id="7" name="矩形: 圆角 6">
            <a:extLst>
              <a:ext uri="{FF2B5EF4-FFF2-40B4-BE49-F238E27FC236}">
                <a16:creationId xmlns:a16="http://schemas.microsoft.com/office/drawing/2014/main" id="{1184DF61-E1FC-43B3-AE74-1E486F7D6D08}"/>
              </a:ext>
            </a:extLst>
          </p:cNvPr>
          <p:cNvSpPr/>
          <p:nvPr/>
        </p:nvSpPr>
        <p:spPr bwMode="auto">
          <a:xfrm>
            <a:off x="1270000" y="1841500"/>
            <a:ext cx="9144000" cy="1041260"/>
          </a:xfrm>
          <a:prstGeom prst="roundRect">
            <a:avLst>
              <a:gd name="adj" fmla="val 8000"/>
            </a:avLst>
          </a:prstGeom>
          <a:solidFill>
            <a:srgbClr val="E7F3FF"/>
          </a:solidFill>
          <a:ln w="15875" cap="flat" cmpd="sng" algn="ctr">
            <a:solidFill>
              <a:srgbClr val="CBD5E0"/>
            </a:solidFill>
            <a:prstDash val="solid"/>
            <a:round/>
            <a:headEnd type="none" w="med" len="med"/>
            <a:tailEnd type="none" w="med" len="med"/>
          </a:ln>
          <a:effectLst>
            <a:outerShdw blurRad="63500" dist="21552" dir="2700022" rotWithShape="0">
              <a:srgbClr val="A0A0A0">
                <a:alpha val="20000"/>
              </a:srgb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2400" b="0" i="0" u="none" strike="noStrike" cap="none" normalizeH="0" baseline="0">
              <a:ln>
                <a:noFill/>
              </a:ln>
              <a:solidFill>
                <a:srgbClr val="FFCC00"/>
              </a:solidFill>
              <a:effectLst>
                <a:outerShdw blurRad="38100" dist="38100" dir="2700000" algn="tl">
                  <a:srgbClr val="000000">
                    <a:alpha val="43137"/>
                  </a:srgbClr>
                </a:outerShdw>
              </a:effectLst>
              <a:latin typeface="Arial" pitchFamily="34" charset="0"/>
              <a:ea typeface="宋体" pitchFamily="2" charset="-122"/>
            </a:endParaRPr>
          </a:p>
        </p:txBody>
      </p:sp>
      <p:sp>
        <p:nvSpPr>
          <p:cNvPr id="8" name="文本框 7">
            <a:extLst>
              <a:ext uri="{FF2B5EF4-FFF2-40B4-BE49-F238E27FC236}">
                <a16:creationId xmlns:a16="http://schemas.microsoft.com/office/drawing/2014/main" id="{67A6BA54-E485-43E5-BF95-4DC126635A2B}"/>
              </a:ext>
            </a:extLst>
          </p:cNvPr>
          <p:cNvSpPr txBox="1"/>
          <p:nvPr/>
        </p:nvSpPr>
        <p:spPr>
          <a:xfrm>
            <a:off x="1498600" y="2019300"/>
            <a:ext cx="2794000" cy="288392"/>
          </a:xfrm>
          <a:prstGeom prst="rect">
            <a:avLst/>
          </a:prstGeom>
          <a:noFill/>
        </p:spPr>
        <p:txBody>
          <a:bodyPr vert="horz" wrap="square" lIns="25400" tIns="12700" rIns="25400" bIns="12700" rtlCol="0">
            <a:noAutofit/>
          </a:bodyPr>
          <a:lstStyle/>
          <a:p>
            <a:r>
              <a:rPr lang="zh-CN" altLang="en-US" sz="1600" b="1">
                <a:solidFill>
                  <a:srgbClr val="1565C0"/>
                </a:solidFill>
                <a:latin typeface="Microsoft YaHei" panose="020B0503020204020204" pitchFamily="34" charset="-122"/>
                <a:ea typeface="Microsoft YaHei" panose="020B0503020204020204" pitchFamily="34" charset="-122"/>
              </a:rPr>
              <a:t>存储层（已建成）</a:t>
            </a:r>
          </a:p>
        </p:txBody>
      </p:sp>
      <p:sp>
        <p:nvSpPr>
          <p:cNvPr id="9" name="文本框 8">
            <a:extLst>
              <a:ext uri="{FF2B5EF4-FFF2-40B4-BE49-F238E27FC236}">
                <a16:creationId xmlns:a16="http://schemas.microsoft.com/office/drawing/2014/main" id="{0466C60D-C452-4E05-BF07-5F91DF8D46A3}"/>
              </a:ext>
            </a:extLst>
          </p:cNvPr>
          <p:cNvSpPr txBox="1"/>
          <p:nvPr/>
        </p:nvSpPr>
        <p:spPr>
          <a:xfrm>
            <a:off x="1473200" y="2400300"/>
            <a:ext cx="8686800" cy="288392"/>
          </a:xfrm>
          <a:prstGeom prst="rect">
            <a:avLst/>
          </a:prstGeom>
          <a:noFill/>
        </p:spPr>
        <p:txBody>
          <a:bodyPr vert="horz" wrap="square" lIns="25400" tIns="12700" rIns="25400" bIns="12700" rtlCol="0">
            <a:noAutofit/>
          </a:bodyPr>
          <a:lstStyle/>
          <a:p>
            <a:pPr marL="171450" indent="-171450">
              <a:buFont typeface="Arial" panose="020B0604020202020204" pitchFamily="34" charset="0"/>
              <a:buChar char="•"/>
            </a:pPr>
            <a:r>
              <a:rPr lang="zh-CN" altLang="en-US" sz="1080" dirty="0">
                <a:solidFill>
                  <a:srgbClr val="2D3748"/>
                </a:solidFill>
                <a:latin typeface="Microsoft YaHei" panose="020B0503020204020204" pitchFamily="34" charset="-122"/>
                <a:ea typeface="Microsoft YaHei" panose="020B0503020204020204" pitchFamily="34" charset="-122"/>
              </a:rPr>
              <a:t>基于 </a:t>
            </a:r>
            <a:r>
              <a:rPr lang="en-US" altLang="zh-CN" sz="1080" dirty="0">
                <a:solidFill>
                  <a:srgbClr val="2D3748"/>
                </a:solidFill>
                <a:latin typeface="Microsoft YaHei" panose="020B0503020204020204" pitchFamily="34" charset="-122"/>
                <a:ea typeface="Microsoft YaHei" panose="020B0503020204020204" pitchFamily="34" charset="-122"/>
              </a:rPr>
              <a:t>Lustre</a:t>
            </a:r>
            <a:r>
              <a:rPr lang="zh-CN" altLang="en-US" sz="1080" dirty="0">
                <a:solidFill>
                  <a:srgbClr val="2D3748"/>
                </a:solidFill>
                <a:latin typeface="Microsoft YaHei" panose="020B0503020204020204" pitchFamily="34" charset="-122"/>
                <a:ea typeface="Microsoft YaHei" panose="020B0503020204020204" pitchFamily="34" charset="-122"/>
              </a:rPr>
              <a:t>在线存储 与 </a:t>
            </a:r>
            <a:r>
              <a:rPr lang="en-US" altLang="zh-CN" sz="1080" dirty="0">
                <a:solidFill>
                  <a:srgbClr val="2D3748"/>
                </a:solidFill>
                <a:latin typeface="Microsoft YaHei" panose="020B0503020204020204" pitchFamily="34" charset="-122"/>
                <a:ea typeface="Microsoft YaHei" panose="020B0503020204020204" pitchFamily="34" charset="-122"/>
              </a:rPr>
              <a:t>EOSCTA+CTS</a:t>
            </a:r>
            <a:r>
              <a:rPr lang="zh-CN" altLang="en-US" sz="1080" dirty="0">
                <a:solidFill>
                  <a:srgbClr val="2D3748"/>
                </a:solidFill>
                <a:latin typeface="Microsoft YaHei" panose="020B0503020204020204" pitchFamily="34" charset="-122"/>
                <a:ea typeface="Microsoft YaHei" panose="020B0503020204020204" pitchFamily="34" charset="-122"/>
              </a:rPr>
              <a:t>磁带归档，构建“线站存储</a:t>
            </a:r>
            <a:r>
              <a:rPr lang="en-US" altLang="zh-CN" sz="1080" dirty="0">
                <a:solidFill>
                  <a:srgbClr val="2D3748"/>
                </a:solidFill>
                <a:latin typeface="Microsoft YaHei" panose="020B0503020204020204" pitchFamily="34" charset="-122"/>
                <a:ea typeface="Microsoft YaHei" panose="020B0503020204020204" pitchFamily="34" charset="-122"/>
              </a:rPr>
              <a:t>—</a:t>
            </a:r>
            <a:r>
              <a:rPr lang="zh-CN" altLang="en-US" sz="1080" dirty="0">
                <a:solidFill>
                  <a:srgbClr val="2D3748"/>
                </a:solidFill>
                <a:latin typeface="Microsoft YaHei" panose="020B0503020204020204" pitchFamily="34" charset="-122"/>
                <a:ea typeface="Microsoft YaHei" panose="020B0503020204020204" pitchFamily="34" charset="-122"/>
              </a:rPr>
              <a:t>中心存储</a:t>
            </a:r>
            <a:r>
              <a:rPr lang="en-US" altLang="zh-CN" sz="1080" dirty="0">
                <a:solidFill>
                  <a:srgbClr val="2D3748"/>
                </a:solidFill>
                <a:latin typeface="Microsoft YaHei" panose="020B0503020204020204" pitchFamily="34" charset="-122"/>
                <a:ea typeface="Microsoft YaHei" panose="020B0503020204020204" pitchFamily="34" charset="-122"/>
              </a:rPr>
              <a:t>—</a:t>
            </a:r>
            <a:r>
              <a:rPr lang="zh-CN" altLang="en-US" sz="1080" dirty="0">
                <a:solidFill>
                  <a:srgbClr val="2D3748"/>
                </a:solidFill>
                <a:latin typeface="Microsoft YaHei" panose="020B0503020204020204" pitchFamily="34" charset="-122"/>
                <a:ea typeface="Microsoft YaHei" panose="020B0503020204020204" pitchFamily="34" charset="-122"/>
              </a:rPr>
              <a:t>归档存储”分级存储体系</a:t>
            </a:r>
            <a:endParaRPr lang="en-US" altLang="zh-CN" sz="1080" dirty="0">
              <a:solidFill>
                <a:srgbClr val="2D3748"/>
              </a:solidFill>
              <a:latin typeface="Microsoft YaHei" panose="020B0503020204020204" pitchFamily="34" charset="-122"/>
              <a:ea typeface="Microsoft YaHei" panose="020B0503020204020204" pitchFamily="34" charset="-122"/>
            </a:endParaRPr>
          </a:p>
          <a:p>
            <a:pPr marL="171450" indent="-171450">
              <a:buFont typeface="Arial" panose="020B0604020202020204" pitchFamily="34" charset="0"/>
              <a:buChar char="•"/>
            </a:pPr>
            <a:r>
              <a:rPr lang="zh-CN" altLang="en-US" sz="1080" dirty="0">
                <a:solidFill>
                  <a:srgbClr val="2D3748"/>
                </a:solidFill>
                <a:latin typeface="Microsoft YaHei" panose="020B0503020204020204" pitchFamily="34" charset="-122"/>
                <a:ea typeface="Microsoft YaHei" panose="020B0503020204020204" pitchFamily="34" charset="-122"/>
              </a:rPr>
              <a:t>满足实验数据实时采集及高频访问的高性能需求与海量数据长期保存的低成本需求</a:t>
            </a:r>
          </a:p>
          <a:p>
            <a:endParaRPr lang="en-US" altLang="zh-CN" sz="1080" dirty="0">
              <a:solidFill>
                <a:srgbClr val="2D3748"/>
              </a:solidFill>
              <a:latin typeface="Microsoft YaHei" panose="020B0503020204020204" pitchFamily="34" charset="-122"/>
              <a:ea typeface="Microsoft YaHei" panose="020B0503020204020204" pitchFamily="34" charset="-122"/>
            </a:endParaRPr>
          </a:p>
          <a:p>
            <a:endParaRPr lang="zh-CN" altLang="en-US" sz="1080" dirty="0">
              <a:solidFill>
                <a:srgbClr val="2D3748"/>
              </a:solidFill>
              <a:latin typeface="Microsoft YaHei" panose="020B0503020204020204" pitchFamily="34" charset="-122"/>
              <a:ea typeface="Microsoft YaHei" panose="020B0503020204020204" pitchFamily="34" charset="-122"/>
            </a:endParaRPr>
          </a:p>
        </p:txBody>
      </p:sp>
      <p:sp>
        <p:nvSpPr>
          <p:cNvPr id="11" name="矩形: 圆角 10">
            <a:extLst>
              <a:ext uri="{FF2B5EF4-FFF2-40B4-BE49-F238E27FC236}">
                <a16:creationId xmlns:a16="http://schemas.microsoft.com/office/drawing/2014/main" id="{36E22CDA-07C1-428A-BDDD-C9DA748556E9}"/>
              </a:ext>
            </a:extLst>
          </p:cNvPr>
          <p:cNvSpPr/>
          <p:nvPr/>
        </p:nvSpPr>
        <p:spPr bwMode="auto">
          <a:xfrm>
            <a:off x="9207500" y="1993900"/>
            <a:ext cx="889000" cy="238002"/>
          </a:xfrm>
          <a:prstGeom prst="roundRect">
            <a:avLst>
              <a:gd name="adj" fmla="val 15000"/>
            </a:avLst>
          </a:prstGeom>
          <a:solidFill>
            <a:srgbClr val="E8F5E9"/>
          </a:solidFill>
          <a:ln w="12700" cap="flat" cmpd="sng" algn="ctr">
            <a:solidFill>
              <a:srgbClr val="388E3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2400" b="0" i="0" u="none" strike="noStrike" cap="none" normalizeH="0" baseline="0">
              <a:ln>
                <a:noFill/>
              </a:ln>
              <a:solidFill>
                <a:srgbClr val="FFCC00"/>
              </a:solidFill>
              <a:effectLst>
                <a:outerShdw blurRad="38100" dist="38100" dir="2700000" algn="tl">
                  <a:srgbClr val="000000">
                    <a:alpha val="43137"/>
                  </a:srgbClr>
                </a:outerShdw>
              </a:effectLst>
              <a:latin typeface="Arial" pitchFamily="34" charset="0"/>
              <a:ea typeface="宋体" pitchFamily="2" charset="-122"/>
            </a:endParaRPr>
          </a:p>
        </p:txBody>
      </p:sp>
      <p:sp>
        <p:nvSpPr>
          <p:cNvPr id="12" name="文本框 11">
            <a:extLst>
              <a:ext uri="{FF2B5EF4-FFF2-40B4-BE49-F238E27FC236}">
                <a16:creationId xmlns:a16="http://schemas.microsoft.com/office/drawing/2014/main" id="{4513F39E-8039-45BE-B0DC-456831E89350}"/>
              </a:ext>
            </a:extLst>
          </p:cNvPr>
          <p:cNvSpPr txBox="1"/>
          <p:nvPr/>
        </p:nvSpPr>
        <p:spPr>
          <a:xfrm>
            <a:off x="9207500" y="2019300"/>
            <a:ext cx="889000" cy="288392"/>
          </a:xfrm>
          <a:prstGeom prst="rect">
            <a:avLst/>
          </a:prstGeom>
          <a:noFill/>
        </p:spPr>
        <p:txBody>
          <a:bodyPr vert="horz" wrap="square" lIns="25400" tIns="12700" rIns="25400" bIns="12700" rtlCol="0">
            <a:noAutofit/>
          </a:bodyPr>
          <a:lstStyle/>
          <a:p>
            <a:pPr algn="ctr"/>
            <a:r>
              <a:rPr lang="zh-CN" altLang="en-US" sz="950" b="1">
                <a:solidFill>
                  <a:srgbClr val="388E3C"/>
                </a:solidFill>
                <a:latin typeface="Microsoft YaHei" panose="020B0503020204020204" pitchFamily="34" charset="-122"/>
                <a:ea typeface="Microsoft YaHei" panose="020B0503020204020204" pitchFamily="34" charset="-122"/>
              </a:rPr>
              <a:t>已建成</a:t>
            </a:r>
          </a:p>
        </p:txBody>
      </p:sp>
      <p:cxnSp>
        <p:nvCxnSpPr>
          <p:cNvPr id="13" name="直接连接符 12">
            <a:extLst>
              <a:ext uri="{FF2B5EF4-FFF2-40B4-BE49-F238E27FC236}">
                <a16:creationId xmlns:a16="http://schemas.microsoft.com/office/drawing/2014/main" id="{1B629716-B964-4E34-B35B-7268867471B8}"/>
              </a:ext>
            </a:extLst>
          </p:cNvPr>
          <p:cNvCxnSpPr>
            <a:cxnSpLocks/>
          </p:cNvCxnSpPr>
          <p:nvPr/>
        </p:nvCxnSpPr>
        <p:spPr bwMode="auto">
          <a:xfrm>
            <a:off x="5842000" y="3079531"/>
            <a:ext cx="0" cy="265270"/>
          </a:xfrm>
          <a:prstGeom prst="line">
            <a:avLst/>
          </a:prstGeom>
          <a:solidFill>
            <a:schemeClr val="accent1"/>
          </a:solidFill>
          <a:ln w="29210" cap="flat" cmpd="sng" algn="ctr">
            <a:solidFill>
              <a:srgbClr val="78909C"/>
            </a:solidFill>
            <a:prstDash val="solid"/>
            <a:round/>
            <a:headEnd type="none" w="med" len="med"/>
            <a:tailEnd type="triangle" w="med" len="med"/>
          </a:ln>
          <a:effectLst/>
        </p:spPr>
      </p:cxnSp>
      <p:sp>
        <p:nvSpPr>
          <p:cNvPr id="14" name="矩形: 圆角 13">
            <a:extLst>
              <a:ext uri="{FF2B5EF4-FFF2-40B4-BE49-F238E27FC236}">
                <a16:creationId xmlns:a16="http://schemas.microsoft.com/office/drawing/2014/main" id="{4F50747F-0FBE-454F-86EF-B95F9F020208}"/>
              </a:ext>
            </a:extLst>
          </p:cNvPr>
          <p:cNvSpPr/>
          <p:nvPr/>
        </p:nvSpPr>
        <p:spPr bwMode="auto">
          <a:xfrm>
            <a:off x="1270000" y="3429000"/>
            <a:ext cx="9144000" cy="1041260"/>
          </a:xfrm>
          <a:prstGeom prst="roundRect">
            <a:avLst>
              <a:gd name="adj" fmla="val 8000"/>
            </a:avLst>
          </a:prstGeom>
          <a:solidFill>
            <a:srgbClr val="EDF7ED"/>
          </a:solidFill>
          <a:ln w="15875" cap="flat" cmpd="sng" algn="ctr">
            <a:solidFill>
              <a:srgbClr val="CBD5E0"/>
            </a:solidFill>
            <a:prstDash val="solid"/>
            <a:round/>
            <a:headEnd type="none" w="med" len="med"/>
            <a:tailEnd type="none" w="med" len="med"/>
          </a:ln>
          <a:effectLst>
            <a:outerShdw blurRad="63500" dist="21552" dir="2700022" rotWithShape="0">
              <a:srgbClr val="A0A0A0">
                <a:alpha val="20000"/>
              </a:srgb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2400" b="0" i="0" u="none" strike="noStrike" cap="none" normalizeH="0" baseline="0">
              <a:ln>
                <a:noFill/>
              </a:ln>
              <a:solidFill>
                <a:srgbClr val="FFCC00"/>
              </a:solidFill>
              <a:effectLst>
                <a:outerShdw blurRad="38100" dist="38100" dir="2700000" algn="tl">
                  <a:srgbClr val="000000">
                    <a:alpha val="43137"/>
                  </a:srgbClr>
                </a:outerShdw>
              </a:effectLst>
              <a:latin typeface="Arial" pitchFamily="34" charset="0"/>
              <a:ea typeface="宋体" pitchFamily="2" charset="-122"/>
            </a:endParaRPr>
          </a:p>
        </p:txBody>
      </p:sp>
      <p:sp>
        <p:nvSpPr>
          <p:cNvPr id="15" name="文本框 14">
            <a:extLst>
              <a:ext uri="{FF2B5EF4-FFF2-40B4-BE49-F238E27FC236}">
                <a16:creationId xmlns:a16="http://schemas.microsoft.com/office/drawing/2014/main" id="{3A2FBE12-AA80-4069-9840-271BF1D1667C}"/>
              </a:ext>
            </a:extLst>
          </p:cNvPr>
          <p:cNvSpPr txBox="1"/>
          <p:nvPr/>
        </p:nvSpPr>
        <p:spPr>
          <a:xfrm>
            <a:off x="1498600" y="3606800"/>
            <a:ext cx="2794000" cy="288392"/>
          </a:xfrm>
          <a:prstGeom prst="rect">
            <a:avLst/>
          </a:prstGeom>
          <a:noFill/>
        </p:spPr>
        <p:txBody>
          <a:bodyPr vert="horz" wrap="square" lIns="25400" tIns="12700" rIns="25400" bIns="12700" rtlCol="0">
            <a:noAutofit/>
          </a:bodyPr>
          <a:lstStyle/>
          <a:p>
            <a:r>
              <a:rPr lang="zh-CN" altLang="en-US" sz="1600" b="1">
                <a:solidFill>
                  <a:srgbClr val="2E7D32"/>
                </a:solidFill>
                <a:latin typeface="Microsoft YaHei" panose="020B0503020204020204" pitchFamily="34" charset="-122"/>
                <a:ea typeface="Microsoft YaHei" panose="020B0503020204020204" pitchFamily="34" charset="-122"/>
              </a:rPr>
              <a:t>管理层（演进中）</a:t>
            </a:r>
          </a:p>
        </p:txBody>
      </p:sp>
      <p:sp>
        <p:nvSpPr>
          <p:cNvPr id="16" name="文本框 15">
            <a:extLst>
              <a:ext uri="{FF2B5EF4-FFF2-40B4-BE49-F238E27FC236}">
                <a16:creationId xmlns:a16="http://schemas.microsoft.com/office/drawing/2014/main" id="{559CBE15-522A-45D1-929F-EEB98470F77A}"/>
              </a:ext>
            </a:extLst>
          </p:cNvPr>
          <p:cNvSpPr txBox="1"/>
          <p:nvPr/>
        </p:nvSpPr>
        <p:spPr>
          <a:xfrm>
            <a:off x="1498600" y="4000500"/>
            <a:ext cx="8686800" cy="288392"/>
          </a:xfrm>
          <a:prstGeom prst="rect">
            <a:avLst/>
          </a:prstGeom>
          <a:noFill/>
        </p:spPr>
        <p:txBody>
          <a:bodyPr vert="horz" wrap="square" lIns="25400" tIns="12700" rIns="25400" bIns="12700" rtlCol="0">
            <a:noAutofit/>
          </a:bodyPr>
          <a:lstStyle/>
          <a:p>
            <a:pPr marL="171450" indent="-171450">
              <a:buFont typeface="Arial" panose="020B0604020202020204" pitchFamily="34" charset="0"/>
              <a:buChar char="•"/>
            </a:pPr>
            <a:r>
              <a:rPr lang="zh-CN" altLang="en-US" sz="1080" dirty="0">
                <a:solidFill>
                  <a:srgbClr val="2D3748"/>
                </a:solidFill>
                <a:latin typeface="Microsoft YaHei" panose="020B0503020204020204" pitchFamily="34" charset="-122"/>
                <a:ea typeface="Microsoft YaHei" panose="020B0503020204020204" pitchFamily="34" charset="-122"/>
              </a:rPr>
              <a:t>推动 </a:t>
            </a:r>
            <a:r>
              <a:rPr lang="en-US" altLang="zh-CN" sz="1080" dirty="0">
                <a:solidFill>
                  <a:srgbClr val="2D3748"/>
                </a:solidFill>
                <a:latin typeface="Microsoft YaHei" panose="020B0503020204020204" pitchFamily="34" charset="-122"/>
                <a:ea typeface="Microsoft YaHei" panose="020B0503020204020204" pitchFamily="34" charset="-122"/>
              </a:rPr>
              <a:t>ICAT </a:t>
            </a:r>
            <a:r>
              <a:rPr lang="zh-CN" altLang="en-US" sz="1080" dirty="0">
                <a:solidFill>
                  <a:srgbClr val="2D3748"/>
                </a:solidFill>
                <a:latin typeface="Microsoft YaHei" panose="020B0503020204020204" pitchFamily="34" charset="-122"/>
                <a:ea typeface="Microsoft YaHei" panose="020B0503020204020204" pitchFamily="34" charset="-122"/>
              </a:rPr>
              <a:t>向 </a:t>
            </a:r>
            <a:r>
              <a:rPr lang="en-US" altLang="zh-CN" sz="1080" dirty="0">
                <a:solidFill>
                  <a:srgbClr val="2D3748"/>
                </a:solidFill>
                <a:latin typeface="Microsoft YaHei" panose="020B0503020204020204" pitchFamily="34" charset="-122"/>
                <a:ea typeface="Microsoft YaHei" panose="020B0503020204020204" pitchFamily="34" charset="-122"/>
              </a:rPr>
              <a:t>DOMAS </a:t>
            </a:r>
            <a:r>
              <a:rPr lang="zh-CN" altLang="en-US" sz="1080" dirty="0">
                <a:solidFill>
                  <a:srgbClr val="2D3748"/>
                </a:solidFill>
                <a:latin typeface="Microsoft YaHei" panose="020B0503020204020204" pitchFamily="34" charset="-122"/>
                <a:ea typeface="Microsoft YaHei" panose="020B0503020204020204" pitchFamily="34" charset="-122"/>
              </a:rPr>
              <a:t>数据管理系统演进，整合服务网关、元数据引擎、策略引擎、数据传输、 数据存储、数据服务六大组件</a:t>
            </a:r>
            <a:endParaRPr lang="en-US" altLang="zh-CN" sz="1080" dirty="0">
              <a:solidFill>
                <a:srgbClr val="2D3748"/>
              </a:solidFill>
              <a:latin typeface="Microsoft YaHei" panose="020B0503020204020204" pitchFamily="34" charset="-122"/>
              <a:ea typeface="Microsoft YaHei" panose="020B0503020204020204" pitchFamily="34" charset="-122"/>
            </a:endParaRPr>
          </a:p>
          <a:p>
            <a:pPr marL="171450" indent="-171450">
              <a:buFont typeface="Arial" panose="020B0604020202020204" pitchFamily="34" charset="0"/>
              <a:buChar char="•"/>
            </a:pPr>
            <a:r>
              <a:rPr lang="zh-CN" altLang="en-US" sz="1080" dirty="0">
                <a:solidFill>
                  <a:srgbClr val="2D3748"/>
                </a:solidFill>
                <a:latin typeface="Microsoft YaHei" panose="020B0503020204020204" pitchFamily="34" charset="-122"/>
                <a:ea typeface="Microsoft YaHei" panose="020B0503020204020204" pitchFamily="34" charset="-122"/>
              </a:rPr>
              <a:t>以“科学实验”为中心，实现数据从采集存储到分析共享的全生命周期管理</a:t>
            </a:r>
          </a:p>
          <a:p>
            <a:pPr marL="171450" indent="-171450">
              <a:buFont typeface="Arial" panose="020B0604020202020204" pitchFamily="34" charset="0"/>
              <a:buChar char="•"/>
            </a:pPr>
            <a:endParaRPr lang="zh-CN" altLang="en-US" sz="1080" dirty="0">
              <a:solidFill>
                <a:srgbClr val="2D3748"/>
              </a:solidFill>
              <a:latin typeface="Microsoft YaHei" panose="020B0503020204020204" pitchFamily="34" charset="-122"/>
              <a:ea typeface="Microsoft YaHei" panose="020B0503020204020204" pitchFamily="34" charset="-122"/>
            </a:endParaRPr>
          </a:p>
        </p:txBody>
      </p:sp>
      <p:sp>
        <p:nvSpPr>
          <p:cNvPr id="17" name="文本框 16">
            <a:extLst>
              <a:ext uri="{FF2B5EF4-FFF2-40B4-BE49-F238E27FC236}">
                <a16:creationId xmlns:a16="http://schemas.microsoft.com/office/drawing/2014/main" id="{A854ECE7-CCD9-4773-829F-64286970FA35}"/>
              </a:ext>
            </a:extLst>
          </p:cNvPr>
          <p:cNvSpPr txBox="1"/>
          <p:nvPr/>
        </p:nvSpPr>
        <p:spPr>
          <a:xfrm>
            <a:off x="1498600" y="4250004"/>
            <a:ext cx="8686800" cy="288392"/>
          </a:xfrm>
          <a:prstGeom prst="rect">
            <a:avLst/>
          </a:prstGeom>
          <a:noFill/>
        </p:spPr>
        <p:txBody>
          <a:bodyPr vert="horz" wrap="square" lIns="25400" tIns="12700" rIns="25400" bIns="12700" rtlCol="0">
            <a:noAutofit/>
          </a:bodyPr>
          <a:lstStyle/>
          <a:p>
            <a:endParaRPr lang="zh-CN" altLang="en-US" sz="1080" dirty="0">
              <a:solidFill>
                <a:srgbClr val="2D3748"/>
              </a:solidFill>
              <a:latin typeface="Microsoft YaHei" panose="020B0503020204020204" pitchFamily="34" charset="-122"/>
              <a:ea typeface="Microsoft YaHei" panose="020B0503020204020204" pitchFamily="34" charset="-122"/>
            </a:endParaRPr>
          </a:p>
        </p:txBody>
      </p:sp>
      <p:sp>
        <p:nvSpPr>
          <p:cNvPr id="18" name="矩形: 圆角 17">
            <a:extLst>
              <a:ext uri="{FF2B5EF4-FFF2-40B4-BE49-F238E27FC236}">
                <a16:creationId xmlns:a16="http://schemas.microsoft.com/office/drawing/2014/main" id="{4ED8FF41-0961-4938-BED4-6575A89A6EF4}"/>
              </a:ext>
            </a:extLst>
          </p:cNvPr>
          <p:cNvSpPr/>
          <p:nvPr/>
        </p:nvSpPr>
        <p:spPr bwMode="auto">
          <a:xfrm>
            <a:off x="9207500" y="3581400"/>
            <a:ext cx="889000" cy="238002"/>
          </a:xfrm>
          <a:prstGeom prst="roundRect">
            <a:avLst>
              <a:gd name="adj" fmla="val 15000"/>
            </a:avLst>
          </a:prstGeom>
          <a:solidFill>
            <a:srgbClr val="E3F2FD"/>
          </a:solidFill>
          <a:ln w="12700" cap="flat" cmpd="sng" algn="ctr">
            <a:solidFill>
              <a:srgbClr val="0288D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2400" b="0" i="0" u="none" strike="noStrike" cap="none" normalizeH="0" baseline="0">
              <a:ln>
                <a:noFill/>
              </a:ln>
              <a:solidFill>
                <a:srgbClr val="FFCC00"/>
              </a:solidFill>
              <a:effectLst>
                <a:outerShdw blurRad="38100" dist="38100" dir="2700000" algn="tl">
                  <a:srgbClr val="000000">
                    <a:alpha val="43137"/>
                  </a:srgbClr>
                </a:outerShdw>
              </a:effectLst>
              <a:latin typeface="Arial" pitchFamily="34" charset="0"/>
              <a:ea typeface="宋体" pitchFamily="2" charset="-122"/>
            </a:endParaRPr>
          </a:p>
        </p:txBody>
      </p:sp>
      <p:sp>
        <p:nvSpPr>
          <p:cNvPr id="19" name="文本框 18">
            <a:extLst>
              <a:ext uri="{FF2B5EF4-FFF2-40B4-BE49-F238E27FC236}">
                <a16:creationId xmlns:a16="http://schemas.microsoft.com/office/drawing/2014/main" id="{38D9519F-C621-4511-B55D-C64EB7B2CD50}"/>
              </a:ext>
            </a:extLst>
          </p:cNvPr>
          <p:cNvSpPr txBox="1"/>
          <p:nvPr/>
        </p:nvSpPr>
        <p:spPr>
          <a:xfrm>
            <a:off x="9207500" y="3606800"/>
            <a:ext cx="889000" cy="288392"/>
          </a:xfrm>
          <a:prstGeom prst="rect">
            <a:avLst/>
          </a:prstGeom>
          <a:noFill/>
        </p:spPr>
        <p:txBody>
          <a:bodyPr vert="horz" wrap="square" lIns="25400" tIns="12700" rIns="25400" bIns="12700" rtlCol="0">
            <a:noAutofit/>
          </a:bodyPr>
          <a:lstStyle/>
          <a:p>
            <a:pPr algn="ctr"/>
            <a:r>
              <a:rPr lang="zh-CN" altLang="en-US" sz="950" b="1">
                <a:solidFill>
                  <a:srgbClr val="0288D1"/>
                </a:solidFill>
                <a:latin typeface="Microsoft YaHei" panose="020B0503020204020204" pitchFamily="34" charset="-122"/>
                <a:ea typeface="Microsoft YaHei" panose="020B0503020204020204" pitchFamily="34" charset="-122"/>
              </a:rPr>
              <a:t>演进中</a:t>
            </a:r>
          </a:p>
        </p:txBody>
      </p:sp>
      <p:cxnSp>
        <p:nvCxnSpPr>
          <p:cNvPr id="20" name="直接连接符 19">
            <a:extLst>
              <a:ext uri="{FF2B5EF4-FFF2-40B4-BE49-F238E27FC236}">
                <a16:creationId xmlns:a16="http://schemas.microsoft.com/office/drawing/2014/main" id="{603AEC3F-BEB9-42E1-B668-9DBF3CA101EE}"/>
              </a:ext>
            </a:extLst>
          </p:cNvPr>
          <p:cNvCxnSpPr>
            <a:cxnSpLocks/>
            <a:stCxn id="17" idx="2"/>
          </p:cNvCxnSpPr>
          <p:nvPr/>
        </p:nvCxnSpPr>
        <p:spPr bwMode="auto">
          <a:xfrm>
            <a:off x="5842000" y="4538396"/>
            <a:ext cx="0" cy="351309"/>
          </a:xfrm>
          <a:prstGeom prst="line">
            <a:avLst/>
          </a:prstGeom>
          <a:solidFill>
            <a:schemeClr val="accent1"/>
          </a:solidFill>
          <a:ln w="29210" cap="flat" cmpd="sng" algn="ctr">
            <a:solidFill>
              <a:srgbClr val="78909C"/>
            </a:solidFill>
            <a:prstDash val="solid"/>
            <a:round/>
            <a:headEnd type="none" w="med" len="med"/>
            <a:tailEnd type="triangle" w="med" len="med"/>
          </a:ln>
          <a:effectLst/>
        </p:spPr>
      </p:cxnSp>
      <p:sp>
        <p:nvSpPr>
          <p:cNvPr id="21" name="矩形: 圆角 20">
            <a:extLst>
              <a:ext uri="{FF2B5EF4-FFF2-40B4-BE49-F238E27FC236}">
                <a16:creationId xmlns:a16="http://schemas.microsoft.com/office/drawing/2014/main" id="{6F1C6407-F4DC-4969-8957-169088ED72A4}"/>
              </a:ext>
            </a:extLst>
          </p:cNvPr>
          <p:cNvSpPr/>
          <p:nvPr/>
        </p:nvSpPr>
        <p:spPr bwMode="auto">
          <a:xfrm>
            <a:off x="1270000" y="5016499"/>
            <a:ext cx="9144000" cy="1578713"/>
          </a:xfrm>
          <a:prstGeom prst="roundRect">
            <a:avLst>
              <a:gd name="adj" fmla="val 8000"/>
            </a:avLst>
          </a:prstGeom>
          <a:solidFill>
            <a:srgbClr val="FFF3E6"/>
          </a:solidFill>
          <a:ln w="15875" cap="flat" cmpd="sng" algn="ctr">
            <a:solidFill>
              <a:srgbClr val="CBD5E0"/>
            </a:solidFill>
            <a:prstDash val="solid"/>
            <a:round/>
            <a:headEnd type="none" w="med" len="med"/>
            <a:tailEnd type="none" w="med" len="med"/>
          </a:ln>
          <a:effectLst>
            <a:outerShdw blurRad="63500" dist="21552" dir="2700022" rotWithShape="0">
              <a:srgbClr val="A0A0A0">
                <a:alpha val="20000"/>
              </a:srgb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2400" b="0" i="0" u="none" strike="noStrike" cap="none" normalizeH="0" baseline="0">
              <a:ln>
                <a:noFill/>
              </a:ln>
              <a:solidFill>
                <a:srgbClr val="FFCC00"/>
              </a:solidFill>
              <a:effectLst>
                <a:outerShdw blurRad="38100" dist="38100" dir="2700000" algn="tl">
                  <a:srgbClr val="000000">
                    <a:alpha val="43137"/>
                  </a:srgbClr>
                </a:outerShdw>
              </a:effectLst>
              <a:latin typeface="Arial" pitchFamily="34" charset="0"/>
              <a:ea typeface="宋体" pitchFamily="2" charset="-122"/>
            </a:endParaRPr>
          </a:p>
        </p:txBody>
      </p:sp>
      <p:sp>
        <p:nvSpPr>
          <p:cNvPr id="22" name="文本框 21">
            <a:extLst>
              <a:ext uri="{FF2B5EF4-FFF2-40B4-BE49-F238E27FC236}">
                <a16:creationId xmlns:a16="http://schemas.microsoft.com/office/drawing/2014/main" id="{DF78C4F0-8919-4C1A-AC73-28EEEC46644A}"/>
              </a:ext>
            </a:extLst>
          </p:cNvPr>
          <p:cNvSpPr txBox="1"/>
          <p:nvPr/>
        </p:nvSpPr>
        <p:spPr>
          <a:xfrm>
            <a:off x="1498600" y="5194299"/>
            <a:ext cx="3430752" cy="325335"/>
          </a:xfrm>
          <a:prstGeom prst="rect">
            <a:avLst/>
          </a:prstGeom>
          <a:noFill/>
        </p:spPr>
        <p:txBody>
          <a:bodyPr vert="horz" wrap="square" lIns="25400" tIns="12700" rIns="25400" bIns="12700" rtlCol="0">
            <a:noAutofit/>
          </a:bodyPr>
          <a:lstStyle/>
          <a:p>
            <a:r>
              <a:rPr lang="zh-CN" altLang="en-US" sz="1600" b="1" dirty="0">
                <a:solidFill>
                  <a:srgbClr val="EF6C00"/>
                </a:solidFill>
                <a:latin typeface="Microsoft YaHei" panose="020B0503020204020204" pitchFamily="34" charset="-122"/>
                <a:ea typeface="Microsoft YaHei" panose="020B0503020204020204" pitchFamily="34" charset="-122"/>
              </a:rPr>
              <a:t>应用层（已实现 </a:t>
            </a:r>
            <a:r>
              <a:rPr lang="en-US" altLang="zh-CN" sz="1600" b="1" dirty="0">
                <a:solidFill>
                  <a:srgbClr val="EF6C00"/>
                </a:solidFill>
                <a:latin typeface="Microsoft YaHei" panose="020B0503020204020204" pitchFamily="34" charset="-122"/>
                <a:ea typeface="Microsoft YaHei" panose="020B0503020204020204" pitchFamily="34" charset="-122"/>
              </a:rPr>
              <a:t>+ </a:t>
            </a:r>
            <a:r>
              <a:rPr lang="zh-CN" altLang="en-US" sz="1600" b="1" dirty="0">
                <a:solidFill>
                  <a:srgbClr val="EF6C00"/>
                </a:solidFill>
                <a:latin typeface="Microsoft YaHei" panose="020B0503020204020204" pitchFamily="34" charset="-122"/>
                <a:ea typeface="Microsoft YaHei" panose="020B0503020204020204" pitchFamily="34" charset="-122"/>
              </a:rPr>
              <a:t>规划</a:t>
            </a:r>
            <a:r>
              <a:rPr lang="en-US" altLang="zh-CN" sz="1600" b="1" dirty="0">
                <a:solidFill>
                  <a:srgbClr val="EF6C00"/>
                </a:solidFill>
                <a:latin typeface="Microsoft YaHei" panose="020B0503020204020204" pitchFamily="34" charset="-122"/>
                <a:ea typeface="Microsoft YaHei" panose="020B0503020204020204" pitchFamily="34" charset="-122"/>
              </a:rPr>
              <a:t>/</a:t>
            </a:r>
            <a:r>
              <a:rPr lang="zh-CN" altLang="en-US" sz="1600" b="1" dirty="0">
                <a:solidFill>
                  <a:srgbClr val="EF6C00"/>
                </a:solidFill>
                <a:latin typeface="Microsoft YaHei" panose="020B0503020204020204" pitchFamily="34" charset="-122"/>
                <a:ea typeface="Microsoft YaHei" panose="020B0503020204020204" pitchFamily="34" charset="-122"/>
              </a:rPr>
              <a:t>建设中）</a:t>
            </a:r>
          </a:p>
        </p:txBody>
      </p:sp>
      <p:sp>
        <p:nvSpPr>
          <p:cNvPr id="23" name="矩形: 圆角 22">
            <a:extLst>
              <a:ext uri="{FF2B5EF4-FFF2-40B4-BE49-F238E27FC236}">
                <a16:creationId xmlns:a16="http://schemas.microsoft.com/office/drawing/2014/main" id="{090772E8-980F-4836-A7AA-A4CF72367AA6}"/>
              </a:ext>
            </a:extLst>
          </p:cNvPr>
          <p:cNvSpPr/>
          <p:nvPr/>
        </p:nvSpPr>
        <p:spPr bwMode="auto">
          <a:xfrm>
            <a:off x="9207500" y="5168900"/>
            <a:ext cx="889000" cy="238002"/>
          </a:xfrm>
          <a:prstGeom prst="roundRect">
            <a:avLst>
              <a:gd name="adj" fmla="val 15000"/>
            </a:avLst>
          </a:prstGeom>
          <a:solidFill>
            <a:srgbClr val="FFF3E0"/>
          </a:solidFill>
          <a:ln w="12700" cap="flat" cmpd="sng" algn="ctr">
            <a:solidFill>
              <a:srgbClr val="FB8C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2400" b="0" i="0" u="none" strike="noStrike" cap="none" normalizeH="0" baseline="0">
              <a:ln>
                <a:noFill/>
              </a:ln>
              <a:solidFill>
                <a:srgbClr val="FFCC00"/>
              </a:solidFill>
              <a:effectLst>
                <a:outerShdw blurRad="38100" dist="38100" dir="2700000" algn="tl">
                  <a:srgbClr val="000000">
                    <a:alpha val="43137"/>
                  </a:srgbClr>
                </a:outerShdw>
              </a:effectLst>
              <a:latin typeface="Arial" pitchFamily="34" charset="0"/>
              <a:ea typeface="宋体" pitchFamily="2" charset="-122"/>
            </a:endParaRPr>
          </a:p>
        </p:txBody>
      </p:sp>
      <p:sp>
        <p:nvSpPr>
          <p:cNvPr id="24" name="文本框 23">
            <a:extLst>
              <a:ext uri="{FF2B5EF4-FFF2-40B4-BE49-F238E27FC236}">
                <a16:creationId xmlns:a16="http://schemas.microsoft.com/office/drawing/2014/main" id="{118DB93D-BADA-4A07-BAD6-2698D03D156C}"/>
              </a:ext>
            </a:extLst>
          </p:cNvPr>
          <p:cNvSpPr txBox="1"/>
          <p:nvPr/>
        </p:nvSpPr>
        <p:spPr>
          <a:xfrm>
            <a:off x="9207500" y="5194300"/>
            <a:ext cx="889000" cy="288392"/>
          </a:xfrm>
          <a:prstGeom prst="rect">
            <a:avLst/>
          </a:prstGeom>
          <a:noFill/>
        </p:spPr>
        <p:txBody>
          <a:bodyPr vert="horz" wrap="square" lIns="25400" tIns="12700" rIns="25400" bIns="12700" rtlCol="0">
            <a:noAutofit/>
          </a:bodyPr>
          <a:lstStyle/>
          <a:p>
            <a:pPr algn="ctr"/>
            <a:r>
              <a:rPr lang="zh-CN" altLang="en-US" sz="950" b="1">
                <a:solidFill>
                  <a:srgbClr val="FB8C00"/>
                </a:solidFill>
                <a:latin typeface="Microsoft YaHei" panose="020B0503020204020204" pitchFamily="34" charset="-122"/>
                <a:ea typeface="Microsoft YaHei" panose="020B0503020204020204" pitchFamily="34" charset="-122"/>
              </a:rPr>
              <a:t>拓展中</a:t>
            </a:r>
          </a:p>
        </p:txBody>
      </p:sp>
      <p:sp>
        <p:nvSpPr>
          <p:cNvPr id="25" name="矩形: 圆角 24">
            <a:extLst>
              <a:ext uri="{FF2B5EF4-FFF2-40B4-BE49-F238E27FC236}">
                <a16:creationId xmlns:a16="http://schemas.microsoft.com/office/drawing/2014/main" id="{B0026BE8-F46B-4E56-B4A9-2D4F35E6D73C}"/>
              </a:ext>
            </a:extLst>
          </p:cNvPr>
          <p:cNvSpPr/>
          <p:nvPr/>
        </p:nvSpPr>
        <p:spPr bwMode="auto">
          <a:xfrm>
            <a:off x="1524000" y="5600700"/>
            <a:ext cx="2743200" cy="903314"/>
          </a:xfrm>
          <a:prstGeom prst="roundRect">
            <a:avLst>
              <a:gd name="adj" fmla="val 8000"/>
            </a:avLst>
          </a:prstGeom>
          <a:solidFill>
            <a:srgbClr val="E8F5E9"/>
          </a:solidFill>
          <a:ln w="12700" cap="flat" cmpd="sng" algn="ctr">
            <a:solidFill>
              <a:srgbClr val="D2DCE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2400" b="0" i="0" u="none" strike="noStrike" cap="none" normalizeH="0" baseline="0">
              <a:ln>
                <a:noFill/>
              </a:ln>
              <a:solidFill>
                <a:srgbClr val="FFCC00"/>
              </a:solidFill>
              <a:effectLst>
                <a:outerShdw blurRad="38100" dist="38100" dir="2700000" algn="tl">
                  <a:srgbClr val="000000">
                    <a:alpha val="43137"/>
                  </a:srgbClr>
                </a:outerShdw>
              </a:effectLst>
              <a:latin typeface="Arial" pitchFamily="34" charset="0"/>
              <a:ea typeface="宋体" pitchFamily="2" charset="-122"/>
            </a:endParaRPr>
          </a:p>
        </p:txBody>
      </p:sp>
      <p:sp>
        <p:nvSpPr>
          <p:cNvPr id="26" name="矩形: 圆角 25">
            <a:extLst>
              <a:ext uri="{FF2B5EF4-FFF2-40B4-BE49-F238E27FC236}">
                <a16:creationId xmlns:a16="http://schemas.microsoft.com/office/drawing/2014/main" id="{DC0909AA-8B24-4DD4-AE64-1B7C275B8CB3}"/>
              </a:ext>
            </a:extLst>
          </p:cNvPr>
          <p:cNvSpPr/>
          <p:nvPr/>
        </p:nvSpPr>
        <p:spPr bwMode="auto">
          <a:xfrm>
            <a:off x="1651000" y="5702300"/>
            <a:ext cx="635000" cy="198335"/>
          </a:xfrm>
          <a:prstGeom prst="roundRect">
            <a:avLst>
              <a:gd name="adj" fmla="val 15000"/>
            </a:avLst>
          </a:prstGeom>
          <a:solidFill>
            <a:srgbClr val="E8F5E9"/>
          </a:solidFill>
          <a:ln w="12700" cap="flat" cmpd="sng" algn="ctr">
            <a:solidFill>
              <a:srgbClr val="388E3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2400" b="0" i="0" u="none" strike="noStrike" cap="none" normalizeH="0" baseline="0">
              <a:ln>
                <a:noFill/>
              </a:ln>
              <a:solidFill>
                <a:srgbClr val="FFCC00"/>
              </a:solidFill>
              <a:effectLst>
                <a:outerShdw blurRad="38100" dist="38100" dir="2700000" algn="tl">
                  <a:srgbClr val="000000">
                    <a:alpha val="43137"/>
                  </a:srgbClr>
                </a:outerShdw>
              </a:effectLst>
              <a:latin typeface="Arial" pitchFamily="34" charset="0"/>
              <a:ea typeface="宋体" pitchFamily="2" charset="-122"/>
            </a:endParaRPr>
          </a:p>
        </p:txBody>
      </p:sp>
      <p:sp>
        <p:nvSpPr>
          <p:cNvPr id="27" name="文本框 26">
            <a:extLst>
              <a:ext uri="{FF2B5EF4-FFF2-40B4-BE49-F238E27FC236}">
                <a16:creationId xmlns:a16="http://schemas.microsoft.com/office/drawing/2014/main" id="{D927E348-6821-4254-B54E-BC8A56BD4857}"/>
              </a:ext>
            </a:extLst>
          </p:cNvPr>
          <p:cNvSpPr txBox="1"/>
          <p:nvPr/>
        </p:nvSpPr>
        <p:spPr>
          <a:xfrm>
            <a:off x="1651000" y="5727700"/>
            <a:ext cx="635000" cy="288392"/>
          </a:xfrm>
          <a:prstGeom prst="rect">
            <a:avLst/>
          </a:prstGeom>
          <a:noFill/>
        </p:spPr>
        <p:txBody>
          <a:bodyPr vert="horz" wrap="square" lIns="25400" tIns="12700" rIns="25400" bIns="12700" rtlCol="0">
            <a:noAutofit/>
          </a:bodyPr>
          <a:lstStyle/>
          <a:p>
            <a:pPr algn="ctr"/>
            <a:r>
              <a:rPr lang="zh-CN" altLang="en-US" sz="950" b="1">
                <a:solidFill>
                  <a:srgbClr val="388E3C"/>
                </a:solidFill>
                <a:latin typeface="Microsoft YaHei" panose="020B0503020204020204" pitchFamily="34" charset="-122"/>
                <a:ea typeface="Microsoft YaHei" panose="020B0503020204020204" pitchFamily="34" charset="-122"/>
              </a:rPr>
              <a:t>已实现</a:t>
            </a:r>
          </a:p>
        </p:txBody>
      </p:sp>
      <p:sp>
        <p:nvSpPr>
          <p:cNvPr id="28" name="文本框 27">
            <a:extLst>
              <a:ext uri="{FF2B5EF4-FFF2-40B4-BE49-F238E27FC236}">
                <a16:creationId xmlns:a16="http://schemas.microsoft.com/office/drawing/2014/main" id="{7A47AF95-41A1-4E2A-A012-C8EA3B59F59E}"/>
              </a:ext>
            </a:extLst>
          </p:cNvPr>
          <p:cNvSpPr txBox="1"/>
          <p:nvPr/>
        </p:nvSpPr>
        <p:spPr>
          <a:xfrm>
            <a:off x="1651000" y="5981700"/>
            <a:ext cx="2489200" cy="288392"/>
          </a:xfrm>
          <a:prstGeom prst="rect">
            <a:avLst/>
          </a:prstGeom>
          <a:noFill/>
        </p:spPr>
        <p:txBody>
          <a:bodyPr vert="horz" wrap="square" lIns="25400" tIns="12700" rIns="25400" bIns="12700" rtlCol="0">
            <a:noAutofit/>
          </a:bodyPr>
          <a:lstStyle/>
          <a:p>
            <a:r>
              <a:rPr lang="zh-CN" altLang="en-US" sz="1150" b="1">
                <a:solidFill>
                  <a:srgbClr val="2D3748"/>
                </a:solidFill>
                <a:latin typeface="Microsoft YaHei" panose="020B0503020204020204" pitchFamily="34" charset="-122"/>
                <a:ea typeface="Microsoft YaHei" panose="020B0503020204020204" pitchFamily="34" charset="-122"/>
              </a:rPr>
              <a:t>一站式数据分析</a:t>
            </a:r>
          </a:p>
        </p:txBody>
      </p:sp>
      <p:sp>
        <p:nvSpPr>
          <p:cNvPr id="29" name="文本框 28">
            <a:extLst>
              <a:ext uri="{FF2B5EF4-FFF2-40B4-BE49-F238E27FC236}">
                <a16:creationId xmlns:a16="http://schemas.microsoft.com/office/drawing/2014/main" id="{2636C018-AE8B-4974-B1FF-613331A85E96}"/>
              </a:ext>
            </a:extLst>
          </p:cNvPr>
          <p:cNvSpPr txBox="1"/>
          <p:nvPr/>
        </p:nvSpPr>
        <p:spPr>
          <a:xfrm>
            <a:off x="1651000" y="6235700"/>
            <a:ext cx="2489200" cy="288392"/>
          </a:xfrm>
          <a:prstGeom prst="rect">
            <a:avLst/>
          </a:prstGeom>
          <a:noFill/>
        </p:spPr>
        <p:txBody>
          <a:bodyPr vert="horz" wrap="square" lIns="25400" tIns="12700" rIns="25400" bIns="12700" rtlCol="0">
            <a:noAutofit/>
          </a:bodyPr>
          <a:lstStyle/>
          <a:p>
            <a:r>
              <a:rPr lang="zh-CN" altLang="en-US" sz="950">
                <a:solidFill>
                  <a:srgbClr val="5A6678"/>
                </a:solidFill>
                <a:latin typeface="Microsoft YaHei" panose="020B0503020204020204" pitchFamily="34" charset="-122"/>
                <a:ea typeface="Microsoft YaHei" panose="020B0503020204020204" pitchFamily="34" charset="-122"/>
              </a:rPr>
              <a:t>降低用户数据准备与处理开销</a:t>
            </a:r>
          </a:p>
        </p:txBody>
      </p:sp>
      <p:sp>
        <p:nvSpPr>
          <p:cNvPr id="30" name="矩形: 圆角 29">
            <a:extLst>
              <a:ext uri="{FF2B5EF4-FFF2-40B4-BE49-F238E27FC236}">
                <a16:creationId xmlns:a16="http://schemas.microsoft.com/office/drawing/2014/main" id="{8EB0B12B-E655-4501-B3EA-12CCAAACF0AE}"/>
              </a:ext>
            </a:extLst>
          </p:cNvPr>
          <p:cNvSpPr/>
          <p:nvPr/>
        </p:nvSpPr>
        <p:spPr bwMode="auto">
          <a:xfrm>
            <a:off x="4470400" y="5600700"/>
            <a:ext cx="2743200" cy="903314"/>
          </a:xfrm>
          <a:prstGeom prst="roundRect">
            <a:avLst>
              <a:gd name="adj" fmla="val 8000"/>
            </a:avLst>
          </a:prstGeom>
          <a:solidFill>
            <a:srgbClr val="FFF8E1"/>
          </a:solidFill>
          <a:ln w="12700" cap="flat" cmpd="sng" algn="ctr">
            <a:solidFill>
              <a:srgbClr val="D2DCE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2400" b="0" i="0" u="none" strike="noStrike" cap="none" normalizeH="0" baseline="0">
              <a:ln>
                <a:noFill/>
              </a:ln>
              <a:solidFill>
                <a:srgbClr val="FFCC00"/>
              </a:solidFill>
              <a:effectLst>
                <a:outerShdw blurRad="38100" dist="38100" dir="2700000" algn="tl">
                  <a:srgbClr val="000000">
                    <a:alpha val="43137"/>
                  </a:srgbClr>
                </a:outerShdw>
              </a:effectLst>
              <a:latin typeface="Arial" pitchFamily="34" charset="0"/>
              <a:ea typeface="宋体" pitchFamily="2" charset="-122"/>
            </a:endParaRPr>
          </a:p>
        </p:txBody>
      </p:sp>
      <p:sp>
        <p:nvSpPr>
          <p:cNvPr id="31" name="矩形: 圆角 30">
            <a:extLst>
              <a:ext uri="{FF2B5EF4-FFF2-40B4-BE49-F238E27FC236}">
                <a16:creationId xmlns:a16="http://schemas.microsoft.com/office/drawing/2014/main" id="{4FD0CC89-B549-4FA4-B28F-27E1E9E5A1B8}"/>
              </a:ext>
            </a:extLst>
          </p:cNvPr>
          <p:cNvSpPr/>
          <p:nvPr/>
        </p:nvSpPr>
        <p:spPr bwMode="auto">
          <a:xfrm>
            <a:off x="4597400" y="5697435"/>
            <a:ext cx="965200" cy="203200"/>
          </a:xfrm>
          <a:prstGeom prst="roundRect">
            <a:avLst>
              <a:gd name="adj" fmla="val 15000"/>
            </a:avLst>
          </a:prstGeom>
          <a:solidFill>
            <a:srgbClr val="FFF8E1"/>
          </a:solidFill>
          <a:ln w="12700" cap="flat" cmpd="sng" algn="ctr">
            <a:solidFill>
              <a:srgbClr val="FB8C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2400" b="0" i="0" u="none" strike="noStrike" cap="none" normalizeH="0" baseline="0">
              <a:ln>
                <a:noFill/>
              </a:ln>
              <a:solidFill>
                <a:srgbClr val="FFCC00"/>
              </a:solidFill>
              <a:effectLst>
                <a:outerShdw blurRad="38100" dist="38100" dir="2700000" algn="tl">
                  <a:srgbClr val="000000">
                    <a:alpha val="43137"/>
                  </a:srgbClr>
                </a:outerShdw>
              </a:effectLst>
              <a:latin typeface="Arial" pitchFamily="34" charset="0"/>
              <a:ea typeface="宋体" pitchFamily="2" charset="-122"/>
            </a:endParaRPr>
          </a:p>
        </p:txBody>
      </p:sp>
      <p:sp>
        <p:nvSpPr>
          <p:cNvPr id="32" name="文本框 31">
            <a:extLst>
              <a:ext uri="{FF2B5EF4-FFF2-40B4-BE49-F238E27FC236}">
                <a16:creationId xmlns:a16="http://schemas.microsoft.com/office/drawing/2014/main" id="{E83149A7-F8EE-4D01-A08B-BCCED1EA7CDC}"/>
              </a:ext>
            </a:extLst>
          </p:cNvPr>
          <p:cNvSpPr txBox="1"/>
          <p:nvPr/>
        </p:nvSpPr>
        <p:spPr>
          <a:xfrm>
            <a:off x="4597400" y="5727700"/>
            <a:ext cx="965200" cy="254000"/>
          </a:xfrm>
          <a:prstGeom prst="rect">
            <a:avLst/>
          </a:prstGeom>
          <a:noFill/>
        </p:spPr>
        <p:txBody>
          <a:bodyPr vert="horz" wrap="square" lIns="25400" tIns="12700" rIns="25400" bIns="12700" rtlCol="0">
            <a:noAutofit/>
          </a:bodyPr>
          <a:lstStyle/>
          <a:p>
            <a:pPr algn="ctr"/>
            <a:r>
              <a:rPr lang="zh-CN" altLang="en-US" sz="950" b="1" dirty="0">
                <a:solidFill>
                  <a:srgbClr val="FB8C00"/>
                </a:solidFill>
                <a:latin typeface="Microsoft YaHei" panose="020B0503020204020204" pitchFamily="34" charset="-122"/>
                <a:ea typeface="Microsoft YaHei" panose="020B0503020204020204" pitchFamily="34" charset="-122"/>
              </a:rPr>
              <a:t>规划</a:t>
            </a:r>
            <a:r>
              <a:rPr lang="en-US" altLang="zh-CN" sz="950" b="1" dirty="0">
                <a:solidFill>
                  <a:srgbClr val="FB8C00"/>
                </a:solidFill>
                <a:latin typeface="Microsoft YaHei" panose="020B0503020204020204" pitchFamily="34" charset="-122"/>
                <a:ea typeface="Microsoft YaHei" panose="020B0503020204020204" pitchFamily="34" charset="-122"/>
              </a:rPr>
              <a:t>/</a:t>
            </a:r>
            <a:r>
              <a:rPr lang="zh-CN" altLang="en-US" sz="950" b="1" dirty="0">
                <a:solidFill>
                  <a:srgbClr val="FB8C00"/>
                </a:solidFill>
                <a:latin typeface="Microsoft YaHei" panose="020B0503020204020204" pitchFamily="34" charset="-122"/>
                <a:ea typeface="Microsoft YaHei" panose="020B0503020204020204" pitchFamily="34" charset="-122"/>
              </a:rPr>
              <a:t>建设中</a:t>
            </a:r>
          </a:p>
        </p:txBody>
      </p:sp>
      <p:sp>
        <p:nvSpPr>
          <p:cNvPr id="33" name="文本框 32">
            <a:extLst>
              <a:ext uri="{FF2B5EF4-FFF2-40B4-BE49-F238E27FC236}">
                <a16:creationId xmlns:a16="http://schemas.microsoft.com/office/drawing/2014/main" id="{0419D050-6F9D-47A3-96BC-2663CC6C116D}"/>
              </a:ext>
            </a:extLst>
          </p:cNvPr>
          <p:cNvSpPr txBox="1"/>
          <p:nvPr/>
        </p:nvSpPr>
        <p:spPr>
          <a:xfrm>
            <a:off x="4597400" y="5981700"/>
            <a:ext cx="2489200" cy="288392"/>
          </a:xfrm>
          <a:prstGeom prst="rect">
            <a:avLst/>
          </a:prstGeom>
          <a:noFill/>
        </p:spPr>
        <p:txBody>
          <a:bodyPr vert="horz" wrap="square" lIns="25400" tIns="12700" rIns="25400" bIns="12700" rtlCol="0">
            <a:noAutofit/>
          </a:bodyPr>
          <a:lstStyle/>
          <a:p>
            <a:r>
              <a:rPr lang="en-US" altLang="zh-CN" sz="1150" b="1" dirty="0">
                <a:solidFill>
                  <a:srgbClr val="2D3748"/>
                </a:solidFill>
                <a:latin typeface="Microsoft YaHei" panose="020B0503020204020204" pitchFamily="34" charset="-122"/>
                <a:ea typeface="Microsoft YaHei" panose="020B0503020204020204" pitchFamily="34" charset="-122"/>
              </a:rPr>
              <a:t>AI</a:t>
            </a:r>
            <a:r>
              <a:rPr lang="zh-CN" altLang="en-US" sz="1150" b="1" dirty="0">
                <a:solidFill>
                  <a:srgbClr val="2D3748"/>
                </a:solidFill>
                <a:latin typeface="Microsoft YaHei" panose="020B0503020204020204" pitchFamily="34" charset="-122"/>
                <a:ea typeface="Microsoft YaHei" panose="020B0503020204020204" pitchFamily="34" charset="-122"/>
              </a:rPr>
              <a:t>标准化数据集构建</a:t>
            </a:r>
          </a:p>
        </p:txBody>
      </p:sp>
      <p:sp>
        <p:nvSpPr>
          <p:cNvPr id="34" name="文本框 33">
            <a:extLst>
              <a:ext uri="{FF2B5EF4-FFF2-40B4-BE49-F238E27FC236}">
                <a16:creationId xmlns:a16="http://schemas.microsoft.com/office/drawing/2014/main" id="{5DF70CF2-3DFC-43CB-BCEE-EBB8F5B6EB43}"/>
              </a:ext>
            </a:extLst>
          </p:cNvPr>
          <p:cNvSpPr txBox="1"/>
          <p:nvPr/>
        </p:nvSpPr>
        <p:spPr>
          <a:xfrm>
            <a:off x="4597400" y="6235700"/>
            <a:ext cx="2489200" cy="288392"/>
          </a:xfrm>
          <a:prstGeom prst="rect">
            <a:avLst/>
          </a:prstGeom>
          <a:noFill/>
        </p:spPr>
        <p:txBody>
          <a:bodyPr vert="horz" wrap="square" lIns="25400" tIns="12700" rIns="25400" bIns="12700" rtlCol="0">
            <a:noAutofit/>
          </a:bodyPr>
          <a:lstStyle/>
          <a:p>
            <a:r>
              <a:rPr lang="zh-CN" altLang="en-US" sz="950">
                <a:solidFill>
                  <a:srgbClr val="5A6678"/>
                </a:solidFill>
                <a:latin typeface="Microsoft YaHei" panose="020B0503020204020204" pitchFamily="34" charset="-122"/>
                <a:ea typeface="Microsoft YaHei" panose="020B0503020204020204" pitchFamily="34" charset="-122"/>
              </a:rPr>
              <a:t>支撑</a:t>
            </a:r>
            <a:r>
              <a:rPr lang="en-US" altLang="zh-CN" sz="950">
                <a:solidFill>
                  <a:srgbClr val="5A6678"/>
                </a:solidFill>
                <a:latin typeface="Microsoft YaHei" panose="020B0503020204020204" pitchFamily="34" charset="-122"/>
                <a:ea typeface="Microsoft YaHei" panose="020B0503020204020204" pitchFamily="34" charset="-122"/>
              </a:rPr>
              <a:t>AI for Science</a:t>
            </a:r>
            <a:r>
              <a:rPr lang="zh-CN" altLang="en-US" sz="950">
                <a:solidFill>
                  <a:srgbClr val="5A6678"/>
                </a:solidFill>
                <a:latin typeface="Microsoft YaHei" panose="020B0503020204020204" pitchFamily="34" charset="-122"/>
                <a:ea typeface="Microsoft YaHei" panose="020B0503020204020204" pitchFamily="34" charset="-122"/>
              </a:rPr>
              <a:t>训练数据需求</a:t>
            </a:r>
          </a:p>
        </p:txBody>
      </p:sp>
      <p:sp>
        <p:nvSpPr>
          <p:cNvPr id="35" name="矩形: 圆角 34">
            <a:extLst>
              <a:ext uri="{FF2B5EF4-FFF2-40B4-BE49-F238E27FC236}">
                <a16:creationId xmlns:a16="http://schemas.microsoft.com/office/drawing/2014/main" id="{1536536C-1100-4A9F-9A5E-F520F4083908}"/>
              </a:ext>
            </a:extLst>
          </p:cNvPr>
          <p:cNvSpPr/>
          <p:nvPr/>
        </p:nvSpPr>
        <p:spPr bwMode="auto">
          <a:xfrm>
            <a:off x="7416800" y="5600700"/>
            <a:ext cx="2743200" cy="923392"/>
          </a:xfrm>
          <a:prstGeom prst="roundRect">
            <a:avLst>
              <a:gd name="adj" fmla="val 8000"/>
            </a:avLst>
          </a:prstGeom>
          <a:solidFill>
            <a:srgbClr val="FFF8E1"/>
          </a:solidFill>
          <a:ln w="12700" cap="flat" cmpd="sng" algn="ctr">
            <a:solidFill>
              <a:srgbClr val="D2DCE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2400" b="0" i="0" u="none" strike="noStrike" cap="none" normalizeH="0" baseline="0">
              <a:ln>
                <a:noFill/>
              </a:ln>
              <a:solidFill>
                <a:srgbClr val="FFCC00"/>
              </a:solidFill>
              <a:effectLst>
                <a:outerShdw blurRad="38100" dist="38100" dir="2700000" algn="tl">
                  <a:srgbClr val="000000">
                    <a:alpha val="43137"/>
                  </a:srgbClr>
                </a:outerShdw>
              </a:effectLst>
              <a:latin typeface="Arial" pitchFamily="34" charset="0"/>
              <a:ea typeface="宋体" pitchFamily="2" charset="-122"/>
            </a:endParaRPr>
          </a:p>
        </p:txBody>
      </p:sp>
      <p:sp>
        <p:nvSpPr>
          <p:cNvPr id="36" name="矩形: 圆角 35">
            <a:extLst>
              <a:ext uri="{FF2B5EF4-FFF2-40B4-BE49-F238E27FC236}">
                <a16:creationId xmlns:a16="http://schemas.microsoft.com/office/drawing/2014/main" id="{FDA314CE-1037-497B-8A41-E2E4BC6CFC0E}"/>
              </a:ext>
            </a:extLst>
          </p:cNvPr>
          <p:cNvSpPr/>
          <p:nvPr/>
        </p:nvSpPr>
        <p:spPr bwMode="auto">
          <a:xfrm>
            <a:off x="7543800" y="5702300"/>
            <a:ext cx="970280" cy="193813"/>
          </a:xfrm>
          <a:prstGeom prst="roundRect">
            <a:avLst>
              <a:gd name="adj" fmla="val 15000"/>
            </a:avLst>
          </a:prstGeom>
          <a:solidFill>
            <a:srgbClr val="FFF8E1"/>
          </a:solidFill>
          <a:ln w="12700" cap="flat" cmpd="sng" algn="ctr">
            <a:solidFill>
              <a:srgbClr val="FB8C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2400" b="0" i="0" u="none" strike="noStrike" cap="none" normalizeH="0" baseline="0">
              <a:ln>
                <a:noFill/>
              </a:ln>
              <a:solidFill>
                <a:srgbClr val="FFCC00"/>
              </a:solidFill>
              <a:effectLst>
                <a:outerShdw blurRad="38100" dist="38100" dir="2700000" algn="tl">
                  <a:srgbClr val="000000">
                    <a:alpha val="43137"/>
                  </a:srgbClr>
                </a:outerShdw>
              </a:effectLst>
              <a:latin typeface="Arial" pitchFamily="34" charset="0"/>
              <a:ea typeface="宋体" pitchFamily="2" charset="-122"/>
            </a:endParaRPr>
          </a:p>
        </p:txBody>
      </p:sp>
      <p:sp>
        <p:nvSpPr>
          <p:cNvPr id="37" name="文本框 36">
            <a:extLst>
              <a:ext uri="{FF2B5EF4-FFF2-40B4-BE49-F238E27FC236}">
                <a16:creationId xmlns:a16="http://schemas.microsoft.com/office/drawing/2014/main" id="{88C01F6A-25E1-49D0-A116-F7BA69773686}"/>
              </a:ext>
            </a:extLst>
          </p:cNvPr>
          <p:cNvSpPr txBox="1"/>
          <p:nvPr/>
        </p:nvSpPr>
        <p:spPr>
          <a:xfrm>
            <a:off x="7543800" y="5727700"/>
            <a:ext cx="1041400" cy="193813"/>
          </a:xfrm>
          <a:prstGeom prst="rect">
            <a:avLst/>
          </a:prstGeom>
          <a:noFill/>
        </p:spPr>
        <p:txBody>
          <a:bodyPr vert="horz" wrap="square" lIns="25400" tIns="12700" rIns="25400" bIns="12700" rtlCol="0">
            <a:noAutofit/>
          </a:bodyPr>
          <a:lstStyle/>
          <a:p>
            <a:pPr algn="ctr"/>
            <a:r>
              <a:rPr lang="zh-CN" altLang="en-US" sz="950" b="1" dirty="0">
                <a:solidFill>
                  <a:srgbClr val="FB8C00"/>
                </a:solidFill>
                <a:latin typeface="Microsoft YaHei" panose="020B0503020204020204" pitchFamily="34" charset="-122"/>
                <a:ea typeface="Microsoft YaHei" panose="020B0503020204020204" pitchFamily="34" charset="-122"/>
              </a:rPr>
              <a:t>规划</a:t>
            </a:r>
            <a:r>
              <a:rPr lang="en-US" altLang="zh-CN" sz="950" b="1" dirty="0">
                <a:solidFill>
                  <a:srgbClr val="FB8C00"/>
                </a:solidFill>
                <a:latin typeface="Microsoft YaHei" panose="020B0503020204020204" pitchFamily="34" charset="-122"/>
                <a:ea typeface="Microsoft YaHei" panose="020B0503020204020204" pitchFamily="34" charset="-122"/>
              </a:rPr>
              <a:t>/</a:t>
            </a:r>
            <a:r>
              <a:rPr lang="zh-CN" altLang="en-US" sz="950" b="1" dirty="0">
                <a:solidFill>
                  <a:srgbClr val="FB8C00"/>
                </a:solidFill>
                <a:latin typeface="Microsoft YaHei" panose="020B0503020204020204" pitchFamily="34" charset="-122"/>
                <a:ea typeface="Microsoft YaHei" panose="020B0503020204020204" pitchFamily="34" charset="-122"/>
              </a:rPr>
              <a:t>建设中</a:t>
            </a:r>
          </a:p>
        </p:txBody>
      </p:sp>
      <p:sp>
        <p:nvSpPr>
          <p:cNvPr id="38" name="文本框 37">
            <a:extLst>
              <a:ext uri="{FF2B5EF4-FFF2-40B4-BE49-F238E27FC236}">
                <a16:creationId xmlns:a16="http://schemas.microsoft.com/office/drawing/2014/main" id="{188CD463-AC28-4F05-8C24-11770A10DB71}"/>
              </a:ext>
            </a:extLst>
          </p:cNvPr>
          <p:cNvSpPr txBox="1"/>
          <p:nvPr/>
        </p:nvSpPr>
        <p:spPr>
          <a:xfrm>
            <a:off x="7543800" y="5981700"/>
            <a:ext cx="2489200" cy="288392"/>
          </a:xfrm>
          <a:prstGeom prst="rect">
            <a:avLst/>
          </a:prstGeom>
          <a:noFill/>
        </p:spPr>
        <p:txBody>
          <a:bodyPr vert="horz" wrap="square" lIns="25400" tIns="12700" rIns="25400" bIns="12700" rtlCol="0">
            <a:noAutofit/>
          </a:bodyPr>
          <a:lstStyle/>
          <a:p>
            <a:r>
              <a:rPr lang="zh-CN" altLang="en-US" sz="1150" b="1">
                <a:solidFill>
                  <a:srgbClr val="2D3748"/>
                </a:solidFill>
                <a:latin typeface="Microsoft YaHei" panose="020B0503020204020204" pitchFamily="34" charset="-122"/>
                <a:ea typeface="Microsoft YaHei" panose="020B0503020204020204" pitchFamily="34" charset="-122"/>
              </a:rPr>
              <a:t>知识库与专业数据库</a:t>
            </a:r>
          </a:p>
        </p:txBody>
      </p:sp>
      <p:sp>
        <p:nvSpPr>
          <p:cNvPr id="39" name="文本框 38">
            <a:extLst>
              <a:ext uri="{FF2B5EF4-FFF2-40B4-BE49-F238E27FC236}">
                <a16:creationId xmlns:a16="http://schemas.microsoft.com/office/drawing/2014/main" id="{348A2636-B521-446A-8AF8-EB9580E5C7DD}"/>
              </a:ext>
            </a:extLst>
          </p:cNvPr>
          <p:cNvSpPr txBox="1"/>
          <p:nvPr/>
        </p:nvSpPr>
        <p:spPr>
          <a:xfrm>
            <a:off x="7543800" y="6235700"/>
            <a:ext cx="2489200" cy="288392"/>
          </a:xfrm>
          <a:prstGeom prst="rect">
            <a:avLst/>
          </a:prstGeom>
          <a:noFill/>
        </p:spPr>
        <p:txBody>
          <a:bodyPr vert="horz" wrap="square" lIns="25400" tIns="12700" rIns="25400" bIns="12700" rtlCol="0">
            <a:noAutofit/>
          </a:bodyPr>
          <a:lstStyle/>
          <a:p>
            <a:r>
              <a:rPr lang="zh-CN" altLang="en-US" sz="950">
                <a:solidFill>
                  <a:srgbClr val="5A6678"/>
                </a:solidFill>
                <a:latin typeface="Microsoft YaHei" panose="020B0503020204020204" pitchFamily="34" charset="-122"/>
                <a:ea typeface="Microsoft YaHei" panose="020B0503020204020204" pitchFamily="34" charset="-122"/>
              </a:rPr>
              <a:t>支撑知识发现与智能推荐服务</a:t>
            </a:r>
          </a:p>
        </p:txBody>
      </p:sp>
      <p:sp>
        <p:nvSpPr>
          <p:cNvPr id="42" name="文本框 41">
            <a:extLst>
              <a:ext uri="{FF2B5EF4-FFF2-40B4-BE49-F238E27FC236}">
                <a16:creationId xmlns:a16="http://schemas.microsoft.com/office/drawing/2014/main" id="{50F54C3B-B14F-487C-A1F7-E8D3009D9953}"/>
              </a:ext>
            </a:extLst>
          </p:cNvPr>
          <p:cNvSpPr txBox="1"/>
          <p:nvPr/>
        </p:nvSpPr>
        <p:spPr>
          <a:xfrm>
            <a:off x="1651000" y="8229600"/>
            <a:ext cx="8890000" cy="369332"/>
          </a:xfrm>
          <a:prstGeom prst="rect">
            <a:avLst/>
          </a:prstGeom>
          <a:noFill/>
        </p:spPr>
        <p:txBody>
          <a:bodyPr vert="horz" wrap="square" lIns="25400" tIns="12700" rIns="25400" bIns="12700" rtlCol="0">
            <a:noAutofit/>
          </a:bodyPr>
          <a:lstStyle/>
          <a:p>
            <a:pPr algn="ctr"/>
            <a:endParaRPr lang="zh-CN" altLang="en-US" sz="1050" dirty="0">
              <a:solidFill>
                <a:srgbClr val="4A5568"/>
              </a:solidFill>
              <a:latin typeface="Microsoft YaHei" panose="020B0503020204020204" pitchFamily="34" charset="-122"/>
              <a:ea typeface="Microsoft YaHei" panose="020B0503020204020204" pitchFamily="34" charset="-122"/>
            </a:endParaRPr>
          </a:p>
        </p:txBody>
      </p:sp>
      <p:sp>
        <p:nvSpPr>
          <p:cNvPr id="43" name="文本框 42">
            <a:extLst>
              <a:ext uri="{FF2B5EF4-FFF2-40B4-BE49-F238E27FC236}">
                <a16:creationId xmlns:a16="http://schemas.microsoft.com/office/drawing/2014/main" id="{4D8F245A-C603-4A0C-AB01-BCFAD0E5EDE7}"/>
              </a:ext>
            </a:extLst>
          </p:cNvPr>
          <p:cNvSpPr txBox="1"/>
          <p:nvPr/>
        </p:nvSpPr>
        <p:spPr>
          <a:xfrm>
            <a:off x="556042" y="936487"/>
            <a:ext cx="10681270" cy="1015663"/>
          </a:xfrm>
          <a:prstGeom prst="rect">
            <a:avLst/>
          </a:prstGeom>
          <a:noFill/>
        </p:spPr>
        <p:txBody>
          <a:bodyPr wrap="square" rtlCol="0">
            <a:spAutoFit/>
          </a:bodyPr>
          <a:lstStyle/>
          <a:p>
            <a:r>
              <a:rPr lang="zh-CN" altLang="en-US" sz="2000" b="1" dirty="0">
                <a:solidFill>
                  <a:srgbClr val="002060"/>
                </a:solidFill>
                <a:latin typeface="Microsoft YaHei" panose="020B0503020204020204" pitchFamily="34" charset="-122"/>
                <a:ea typeface="Microsoft YaHei" panose="020B0503020204020204" pitchFamily="34" charset="-122"/>
              </a:rPr>
              <a:t>形成以存储为底座、管理为核心、应用为牵引的数据基础设施演进路径，支撑</a:t>
            </a:r>
            <a:r>
              <a:rPr lang="en-US" altLang="zh-CN" sz="2000" b="1" dirty="0">
                <a:solidFill>
                  <a:srgbClr val="002060"/>
                </a:solidFill>
                <a:latin typeface="Microsoft YaHei" panose="020B0503020204020204" pitchFamily="34" charset="-122"/>
                <a:ea typeface="Microsoft YaHei" panose="020B0503020204020204" pitchFamily="34" charset="-122"/>
              </a:rPr>
              <a:t>CSNS</a:t>
            </a:r>
            <a:r>
              <a:rPr lang="zh-CN" altLang="en-US" sz="2000" b="1" dirty="0">
                <a:solidFill>
                  <a:srgbClr val="002060"/>
                </a:solidFill>
                <a:latin typeface="Microsoft YaHei" panose="020B0503020204020204" pitchFamily="34" charset="-122"/>
                <a:ea typeface="Microsoft YaHei" panose="020B0503020204020204" pitchFamily="34" charset="-122"/>
              </a:rPr>
              <a:t>中子散射研究向数据驱动和智能化方向持续发展</a:t>
            </a:r>
          </a:p>
          <a:p>
            <a:pPr algn="ctr"/>
            <a:endParaRPr lang="zh-CN" altLang="en-US" sz="2000" b="1" dirty="0">
              <a:solidFill>
                <a:srgbClr val="1F4E79"/>
              </a:solidFill>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24351763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12188952" cy="6858000"/>
          </a:xfrm>
          <a:prstGeom prst="rect">
            <a:avLst/>
          </a:prstGeom>
          <a:blipFill rotWithShape="1">
            <a:blip r:embed="rId3">
              <a:alphaModFix/>
              <a:alphaModFix/>
            </a:blip>
            <a:stretch>
              <a:fillRect/>
            </a:stretch>
          </a:blipFill>
          <a:ln>
            <a:headEnd type="none"/>
            <a:tailEnd type="none"/>
          </a:ln>
        </p:spPr>
      </p:sp>
      <p:sp>
        <p:nvSpPr>
          <p:cNvPr id="3" name="AutoShape 3"/>
          <p:cNvSpPr/>
          <p:nvPr/>
        </p:nvSpPr>
        <p:spPr>
          <a:xfrm>
            <a:off x="0" y="0"/>
            <a:ext cx="12188952" cy="6858000"/>
          </a:xfrm>
          <a:prstGeom prst="rect">
            <a:avLst/>
          </a:prstGeom>
          <a:solidFill>
            <a:srgbClr val="0A1F3D">
              <a:alpha val="60000"/>
            </a:srgbClr>
          </a:solidFill>
          <a:ln>
            <a:headEnd type="none"/>
            <a:tailEnd type="none"/>
          </a:ln>
        </p:spPr>
      </p:sp>
      <p:sp>
        <p:nvSpPr>
          <p:cNvPr id="4" name="TextBox 4"/>
          <p:cNvSpPr txBox="1"/>
          <p:nvPr/>
        </p:nvSpPr>
        <p:spPr>
          <a:xfrm>
            <a:off x="2375299" y="2322314"/>
            <a:ext cx="7438356" cy="754261"/>
          </a:xfrm>
          <a:prstGeom prst="rect">
            <a:avLst/>
          </a:prstGeom>
          <a:ln>
            <a:headEnd type="none"/>
            <a:tailEnd type="none"/>
          </a:ln>
        </p:spPr>
        <p:txBody>
          <a:bodyPr vert="horz" wrap="square" lIns="0" tIns="0" rIns="0" bIns="0" rtlCol="0" anchor="t" anchorCtr="1"/>
          <a:lstStyle/>
          <a:p>
            <a:pPr algn="ctr">
              <a:defRPr/>
            </a:pPr>
            <a:r>
              <a:rPr lang="en-US" sz="5400" b="1" i="0" strike="noStrike">
                <a:ln/>
                <a:solidFill>
                  <a:srgbClr val="F1F3F5">
                    <a:alpha val="100000"/>
                  </a:srgbClr>
                </a:solidFill>
                <a:latin typeface="微软雅黑" panose="020B0503020204020204" pitchFamily="34" charset="-122"/>
                <a:ea typeface="微软雅黑" panose="020B0503020204020204" pitchFamily="34" charset="-122"/>
                <a:cs typeface="Source Han Sans"/>
              </a:rPr>
              <a:t>感谢聆听</a:t>
            </a:r>
            <a:endParaRPr lang="en-US" sz="1100">
              <a:latin typeface="微软雅黑" panose="020B0503020204020204" pitchFamily="34" charset="-122"/>
              <a:ea typeface="微软雅黑" panose="020B0503020204020204" pitchFamily="34" charset="-122"/>
            </a:endParaRPr>
          </a:p>
        </p:txBody>
      </p:sp>
      <p:sp>
        <p:nvSpPr>
          <p:cNvPr id="5" name="TextBox 5"/>
          <p:cNvSpPr txBox="1"/>
          <p:nvPr/>
        </p:nvSpPr>
        <p:spPr>
          <a:xfrm>
            <a:off x="2471119" y="3343275"/>
            <a:ext cx="7246713" cy="335161"/>
          </a:xfrm>
          <a:prstGeom prst="rect">
            <a:avLst/>
          </a:prstGeom>
          <a:ln>
            <a:headEnd type="none"/>
            <a:tailEnd type="none"/>
          </a:ln>
        </p:spPr>
        <p:txBody>
          <a:bodyPr vert="horz" wrap="square" lIns="0" tIns="0" rIns="0" bIns="0" rtlCol="0" anchor="t" anchorCtr="1"/>
          <a:lstStyle/>
          <a:p>
            <a:pPr algn="ctr">
              <a:defRPr/>
            </a:pPr>
            <a:r>
              <a:rPr lang="en-US" sz="1600" b="0" i="0" strike="noStrike" dirty="0" err="1">
                <a:ln/>
                <a:solidFill>
                  <a:srgbClr val="F1F3F5">
                    <a:alpha val="85098"/>
                  </a:srgbClr>
                </a:solidFill>
                <a:latin typeface="微软雅黑" panose="020B0503020204020204" pitchFamily="34" charset="-122"/>
                <a:ea typeface="微软雅黑" panose="020B0503020204020204" pitchFamily="34" charset="-122"/>
                <a:cs typeface="Source Han Serif CN"/>
              </a:rPr>
              <a:t>欢迎批评指正与交流讨论</a:t>
            </a:r>
            <a:endParaRPr lang="en-US" sz="1100" dirty="0">
              <a:latin typeface="微软雅黑" panose="020B0503020204020204" pitchFamily="34" charset="-122"/>
              <a:ea typeface="微软雅黑" panose="020B0503020204020204" pitchFamily="34" charset="-122"/>
            </a:endParaRPr>
          </a:p>
        </p:txBody>
      </p:sp>
      <p:sp>
        <p:nvSpPr>
          <p:cNvPr id="6" name="AutoShape 6"/>
          <p:cNvSpPr/>
          <p:nvPr/>
        </p:nvSpPr>
        <p:spPr>
          <a:xfrm>
            <a:off x="5789752" y="4135636"/>
            <a:ext cx="609448" cy="9525"/>
          </a:xfrm>
          <a:prstGeom prst="rect">
            <a:avLst/>
          </a:prstGeom>
          <a:solidFill>
            <a:srgbClr val="F1F3F5">
              <a:alpha val="34901"/>
            </a:srgbClr>
          </a:solidFill>
          <a:ln>
            <a:headEnd type="none"/>
            <a:tailEnd type="none"/>
          </a:ln>
        </p:spPr>
      </p:sp>
      <p:sp>
        <p:nvSpPr>
          <p:cNvPr id="7" name="TextBox 7"/>
          <p:cNvSpPr txBox="1"/>
          <p:nvPr/>
        </p:nvSpPr>
        <p:spPr>
          <a:xfrm>
            <a:off x="2275385" y="4335661"/>
            <a:ext cx="7638181" cy="200025"/>
          </a:xfrm>
          <a:prstGeom prst="rect">
            <a:avLst/>
          </a:prstGeom>
          <a:ln>
            <a:headEnd type="none"/>
            <a:tailEnd type="none"/>
          </a:ln>
        </p:spPr>
        <p:txBody>
          <a:bodyPr vert="horz" wrap="square" lIns="0" tIns="0" rIns="0" bIns="0" rtlCol="0" anchor="t" anchorCtr="1"/>
          <a:lstStyle/>
          <a:p>
            <a:pPr algn="ctr">
              <a:defRPr/>
            </a:pPr>
            <a:r>
              <a:rPr lang="en-US" sz="1000" b="0" i="0" strike="noStrike" dirty="0" err="1">
                <a:ln/>
                <a:solidFill>
                  <a:srgbClr val="F1F3F5">
                    <a:alpha val="50196"/>
                  </a:srgbClr>
                </a:solidFill>
                <a:latin typeface="微软雅黑" panose="020B0503020204020204" pitchFamily="34" charset="-122"/>
                <a:ea typeface="微软雅黑" panose="020B0503020204020204" pitchFamily="34" charset="-122"/>
                <a:cs typeface="Source Han Sans"/>
              </a:rPr>
              <a:t>CSNS实验数据存储与数据管理系统的现状及规划</a:t>
            </a:r>
            <a:endParaRPr lang="en-US" sz="1100"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背景">
            <a:extLst>
              <a:ext uri="{FF2B5EF4-FFF2-40B4-BE49-F238E27FC236}">
                <a16:creationId xmlns:a16="http://schemas.microsoft.com/office/drawing/2014/main" id="{1712286E-C5F0-4D6E-B8C3-FC84F5A2046C}"/>
              </a:ext>
            </a:extLst>
          </p:cNvPr>
          <p:cNvSpPr/>
          <p:nvPr/>
        </p:nvSpPr>
        <p:spPr>
          <a:xfrm>
            <a:off x="0" y="0"/>
            <a:ext cx="12192000" cy="6858000"/>
          </a:xfrm>
          <a:prstGeom prst="rect">
            <a:avLst/>
          </a:prstGeom>
          <a:solidFill>
            <a:srgbClr val="F0F4F8"/>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标题栏">
            <a:extLst>
              <a:ext uri="{FF2B5EF4-FFF2-40B4-BE49-F238E27FC236}">
                <a16:creationId xmlns:a16="http://schemas.microsoft.com/office/drawing/2014/main" id="{5935711E-8A6E-40F5-80EC-54F4F2EA97AE}"/>
              </a:ext>
            </a:extLst>
          </p:cNvPr>
          <p:cNvSpPr/>
          <p:nvPr/>
        </p:nvSpPr>
        <p:spPr>
          <a:xfrm>
            <a:off x="0" y="0"/>
            <a:ext cx="12192000" cy="863600"/>
          </a:xfrm>
          <a:prstGeom prst="rect">
            <a:avLst/>
          </a:prstGeom>
          <a:solidFill>
            <a:srgbClr val="1A365D"/>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标题文字">
            <a:extLst>
              <a:ext uri="{FF2B5EF4-FFF2-40B4-BE49-F238E27FC236}">
                <a16:creationId xmlns:a16="http://schemas.microsoft.com/office/drawing/2014/main" id="{ED1FB782-E70F-44FE-892B-C1220C7F0FD1}"/>
              </a:ext>
            </a:extLst>
          </p:cNvPr>
          <p:cNvSpPr txBox="1"/>
          <p:nvPr/>
        </p:nvSpPr>
        <p:spPr>
          <a:xfrm>
            <a:off x="0" y="127000"/>
            <a:ext cx="12192000" cy="492443"/>
          </a:xfrm>
          <a:prstGeom prst="rect">
            <a:avLst/>
          </a:prstGeom>
          <a:noFill/>
        </p:spPr>
        <p:txBody>
          <a:bodyPr vert="horz" rtlCol="0">
            <a:spAutoFit/>
          </a:bodyPr>
          <a:lstStyle/>
          <a:p>
            <a:pPr algn="ctr"/>
            <a:r>
              <a:rPr lang="zh-CN" altLang="en-US" sz="2600" b="1">
                <a:solidFill>
                  <a:srgbClr val="FFFFFF"/>
                </a:solidFill>
                <a:latin typeface="微软雅黑" panose="020B0503020204020204" pitchFamily="34" charset="-122"/>
              </a:rPr>
              <a:t>报告提纲</a:t>
            </a:r>
          </a:p>
        </p:txBody>
      </p:sp>
      <p:sp>
        <p:nvSpPr>
          <p:cNvPr id="12" name="卡片0">
            <a:extLst>
              <a:ext uri="{FF2B5EF4-FFF2-40B4-BE49-F238E27FC236}">
                <a16:creationId xmlns:a16="http://schemas.microsoft.com/office/drawing/2014/main" id="{1DEAFB10-901C-4AFF-ABE3-76443321354C}"/>
              </a:ext>
            </a:extLst>
          </p:cNvPr>
          <p:cNvSpPr/>
          <p:nvPr/>
        </p:nvSpPr>
        <p:spPr>
          <a:xfrm>
            <a:off x="2003064" y="2128520"/>
            <a:ext cx="8509000" cy="762000"/>
          </a:xfrm>
          <a:prstGeom prst="roundRect">
            <a:avLst/>
          </a:prstGeom>
          <a:solidFill>
            <a:schemeClr val="accent1">
              <a:lumMod val="20000"/>
              <a:lumOff val="80000"/>
            </a:schemeClr>
          </a:solidFill>
          <a:ln w="25400">
            <a:solidFill>
              <a:srgbClr val="2B6C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竖条0">
            <a:extLst>
              <a:ext uri="{FF2B5EF4-FFF2-40B4-BE49-F238E27FC236}">
                <a16:creationId xmlns:a16="http://schemas.microsoft.com/office/drawing/2014/main" id="{73A81ED1-5A46-460F-A4A0-3A25CC667C75}"/>
              </a:ext>
            </a:extLst>
          </p:cNvPr>
          <p:cNvSpPr/>
          <p:nvPr/>
        </p:nvSpPr>
        <p:spPr>
          <a:xfrm>
            <a:off x="2003064" y="2128520"/>
            <a:ext cx="101600" cy="762000"/>
          </a:xfrm>
          <a:prstGeom prst="rect">
            <a:avLst/>
          </a:prstGeom>
          <a:solidFill>
            <a:srgbClr val="2B6CB0"/>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编号圈0">
            <a:extLst>
              <a:ext uri="{FF2B5EF4-FFF2-40B4-BE49-F238E27FC236}">
                <a16:creationId xmlns:a16="http://schemas.microsoft.com/office/drawing/2014/main" id="{F0954FA5-6E21-4DFC-B8B8-15654870E765}"/>
              </a:ext>
            </a:extLst>
          </p:cNvPr>
          <p:cNvSpPr/>
          <p:nvPr/>
        </p:nvSpPr>
        <p:spPr>
          <a:xfrm>
            <a:off x="2206264" y="2331720"/>
            <a:ext cx="355600" cy="355600"/>
          </a:xfrm>
          <a:prstGeom prst="ellipse">
            <a:avLst/>
          </a:prstGeom>
          <a:solidFill>
            <a:srgbClr val="2B6CB0">
              <a:alpha val="15000"/>
            </a:srgb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编号0">
            <a:extLst>
              <a:ext uri="{FF2B5EF4-FFF2-40B4-BE49-F238E27FC236}">
                <a16:creationId xmlns:a16="http://schemas.microsoft.com/office/drawing/2014/main" id="{15EAF8EF-DAFA-4461-B7C5-179D18FF3B53}"/>
              </a:ext>
            </a:extLst>
          </p:cNvPr>
          <p:cNvSpPr txBox="1"/>
          <p:nvPr/>
        </p:nvSpPr>
        <p:spPr>
          <a:xfrm>
            <a:off x="2282464" y="2382520"/>
            <a:ext cx="254000" cy="338554"/>
          </a:xfrm>
          <a:prstGeom prst="rect">
            <a:avLst/>
          </a:prstGeom>
          <a:noFill/>
        </p:spPr>
        <p:txBody>
          <a:bodyPr vert="horz" rtlCol="0">
            <a:spAutoFit/>
          </a:bodyPr>
          <a:lstStyle/>
          <a:p>
            <a:pPr algn="ctr"/>
            <a:r>
              <a:rPr lang="en-US" altLang="zh-CN" sz="1600" b="1">
                <a:solidFill>
                  <a:srgbClr val="1A365D"/>
                </a:solidFill>
                <a:latin typeface="微软雅黑" panose="020B0503020204020204" pitchFamily="34" charset="-122"/>
              </a:rPr>
              <a:t>1</a:t>
            </a:r>
            <a:endParaRPr lang="zh-CN" altLang="en-US" sz="1600" b="1">
              <a:solidFill>
                <a:srgbClr val="1A365D"/>
              </a:solidFill>
              <a:latin typeface="微软雅黑" panose="020B0503020204020204" pitchFamily="34" charset="-122"/>
            </a:endParaRPr>
          </a:p>
        </p:txBody>
      </p:sp>
      <p:sp>
        <p:nvSpPr>
          <p:cNvPr id="16" name="主标题0">
            <a:extLst>
              <a:ext uri="{FF2B5EF4-FFF2-40B4-BE49-F238E27FC236}">
                <a16:creationId xmlns:a16="http://schemas.microsoft.com/office/drawing/2014/main" id="{8B2B758D-92A1-49AF-9B92-5FE6EF3FDDF4}"/>
              </a:ext>
            </a:extLst>
          </p:cNvPr>
          <p:cNvSpPr txBox="1"/>
          <p:nvPr/>
        </p:nvSpPr>
        <p:spPr>
          <a:xfrm>
            <a:off x="2765064" y="2230120"/>
            <a:ext cx="2794000" cy="381000"/>
          </a:xfrm>
          <a:prstGeom prst="rect">
            <a:avLst/>
          </a:prstGeom>
          <a:noFill/>
        </p:spPr>
        <p:txBody>
          <a:bodyPr vert="horz" rtlCol="0">
            <a:spAutoFit/>
          </a:bodyPr>
          <a:lstStyle/>
          <a:p>
            <a:r>
              <a:rPr lang="zh-CN" altLang="en-US" b="1">
                <a:solidFill>
                  <a:srgbClr val="1A365D"/>
                </a:solidFill>
                <a:latin typeface="微软雅黑" panose="020B0503020204020204" pitchFamily="34" charset="-122"/>
              </a:rPr>
              <a:t>研究背景</a:t>
            </a:r>
          </a:p>
        </p:txBody>
      </p:sp>
      <p:sp>
        <p:nvSpPr>
          <p:cNvPr id="17" name="副标题0">
            <a:extLst>
              <a:ext uri="{FF2B5EF4-FFF2-40B4-BE49-F238E27FC236}">
                <a16:creationId xmlns:a16="http://schemas.microsoft.com/office/drawing/2014/main" id="{C088E1DF-F0B3-404E-A603-AB7A6BC54371}"/>
              </a:ext>
            </a:extLst>
          </p:cNvPr>
          <p:cNvSpPr txBox="1"/>
          <p:nvPr/>
        </p:nvSpPr>
        <p:spPr>
          <a:xfrm>
            <a:off x="2765064" y="2533431"/>
            <a:ext cx="5080000" cy="307777"/>
          </a:xfrm>
          <a:prstGeom prst="rect">
            <a:avLst/>
          </a:prstGeom>
          <a:noFill/>
        </p:spPr>
        <p:txBody>
          <a:bodyPr vert="horz" rtlCol="0">
            <a:spAutoFit/>
          </a:bodyPr>
          <a:lstStyle/>
          <a:p>
            <a:r>
              <a:rPr lang="en-US" altLang="zh-CN" sz="1400" dirty="0">
                <a:solidFill>
                  <a:srgbClr val="4A5568"/>
                </a:solidFill>
                <a:latin typeface="微软雅黑" panose="020B0503020204020204" pitchFamily="34" charset="-122"/>
              </a:rPr>
              <a:t>CSNS</a:t>
            </a:r>
            <a:r>
              <a:rPr lang="zh-CN" altLang="en-US" sz="1400" dirty="0">
                <a:solidFill>
                  <a:srgbClr val="4A5568"/>
                </a:solidFill>
                <a:latin typeface="微软雅黑" panose="020B0503020204020204" pitchFamily="34" charset="-122"/>
              </a:rPr>
              <a:t>现状及数据挑战</a:t>
            </a:r>
          </a:p>
        </p:txBody>
      </p:sp>
      <p:sp>
        <p:nvSpPr>
          <p:cNvPr id="19" name="卡片1">
            <a:extLst>
              <a:ext uri="{FF2B5EF4-FFF2-40B4-BE49-F238E27FC236}">
                <a16:creationId xmlns:a16="http://schemas.microsoft.com/office/drawing/2014/main" id="{11C87612-F348-47DD-A756-02241102B154}"/>
              </a:ext>
            </a:extLst>
          </p:cNvPr>
          <p:cNvSpPr/>
          <p:nvPr/>
        </p:nvSpPr>
        <p:spPr>
          <a:xfrm>
            <a:off x="2003064" y="3093720"/>
            <a:ext cx="8509000" cy="762000"/>
          </a:xfrm>
          <a:prstGeom prst="roundRect">
            <a:avLst/>
          </a:prstGeom>
          <a:solidFill>
            <a:srgbClr val="FFFFFF"/>
          </a:solidFill>
          <a:ln w="25400">
            <a:solidFill>
              <a:srgbClr val="2B6C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竖条1">
            <a:extLst>
              <a:ext uri="{FF2B5EF4-FFF2-40B4-BE49-F238E27FC236}">
                <a16:creationId xmlns:a16="http://schemas.microsoft.com/office/drawing/2014/main" id="{C434AE57-6CEA-44D7-BFEB-884F281F3784}"/>
              </a:ext>
            </a:extLst>
          </p:cNvPr>
          <p:cNvSpPr/>
          <p:nvPr/>
        </p:nvSpPr>
        <p:spPr>
          <a:xfrm>
            <a:off x="2003064" y="3093720"/>
            <a:ext cx="101600" cy="762000"/>
          </a:xfrm>
          <a:prstGeom prst="rect">
            <a:avLst/>
          </a:prstGeom>
          <a:solidFill>
            <a:srgbClr val="2B6CB0"/>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编号圈1">
            <a:extLst>
              <a:ext uri="{FF2B5EF4-FFF2-40B4-BE49-F238E27FC236}">
                <a16:creationId xmlns:a16="http://schemas.microsoft.com/office/drawing/2014/main" id="{BC67BBF3-3A09-4258-8066-4DC1EFFA93AC}"/>
              </a:ext>
            </a:extLst>
          </p:cNvPr>
          <p:cNvSpPr/>
          <p:nvPr/>
        </p:nvSpPr>
        <p:spPr>
          <a:xfrm>
            <a:off x="2206264" y="3296920"/>
            <a:ext cx="355600" cy="355600"/>
          </a:xfrm>
          <a:prstGeom prst="ellipse">
            <a:avLst/>
          </a:prstGeom>
          <a:solidFill>
            <a:srgbClr val="2B6CB0">
              <a:alpha val="15000"/>
            </a:srgb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编号1">
            <a:extLst>
              <a:ext uri="{FF2B5EF4-FFF2-40B4-BE49-F238E27FC236}">
                <a16:creationId xmlns:a16="http://schemas.microsoft.com/office/drawing/2014/main" id="{FC24CCA9-9B11-4014-84A2-903EFCEEFBCD}"/>
              </a:ext>
            </a:extLst>
          </p:cNvPr>
          <p:cNvSpPr txBox="1"/>
          <p:nvPr/>
        </p:nvSpPr>
        <p:spPr>
          <a:xfrm>
            <a:off x="2282464" y="3347720"/>
            <a:ext cx="254000" cy="338554"/>
          </a:xfrm>
          <a:prstGeom prst="rect">
            <a:avLst/>
          </a:prstGeom>
          <a:noFill/>
        </p:spPr>
        <p:txBody>
          <a:bodyPr vert="horz" rtlCol="0">
            <a:spAutoFit/>
          </a:bodyPr>
          <a:lstStyle/>
          <a:p>
            <a:pPr algn="ctr"/>
            <a:r>
              <a:rPr lang="en-US" altLang="zh-CN" sz="1600" b="1">
                <a:solidFill>
                  <a:srgbClr val="1A365D"/>
                </a:solidFill>
                <a:latin typeface="微软雅黑" panose="020B0503020204020204" pitchFamily="34" charset="-122"/>
              </a:rPr>
              <a:t>2</a:t>
            </a:r>
            <a:endParaRPr lang="zh-CN" altLang="en-US" sz="1600" b="1">
              <a:solidFill>
                <a:srgbClr val="1A365D"/>
              </a:solidFill>
              <a:latin typeface="微软雅黑" panose="020B0503020204020204" pitchFamily="34" charset="-122"/>
            </a:endParaRPr>
          </a:p>
        </p:txBody>
      </p:sp>
      <p:sp>
        <p:nvSpPr>
          <p:cNvPr id="23" name="主标题1">
            <a:extLst>
              <a:ext uri="{FF2B5EF4-FFF2-40B4-BE49-F238E27FC236}">
                <a16:creationId xmlns:a16="http://schemas.microsoft.com/office/drawing/2014/main" id="{EA45E77C-FD7A-4137-BED1-B8C1FBF346EA}"/>
              </a:ext>
            </a:extLst>
          </p:cNvPr>
          <p:cNvSpPr txBox="1"/>
          <p:nvPr/>
        </p:nvSpPr>
        <p:spPr>
          <a:xfrm>
            <a:off x="2765064" y="3195320"/>
            <a:ext cx="2794000" cy="381000"/>
          </a:xfrm>
          <a:prstGeom prst="rect">
            <a:avLst/>
          </a:prstGeom>
          <a:noFill/>
        </p:spPr>
        <p:txBody>
          <a:bodyPr vert="horz" rtlCol="0">
            <a:spAutoFit/>
          </a:bodyPr>
          <a:lstStyle/>
          <a:p>
            <a:r>
              <a:rPr lang="en-US" altLang="zh-CN" b="1">
                <a:solidFill>
                  <a:srgbClr val="1A365D"/>
                </a:solidFill>
                <a:latin typeface="微软雅黑" panose="020B0503020204020204" pitchFamily="34" charset="-122"/>
              </a:rPr>
              <a:t>CSNS</a:t>
            </a:r>
            <a:r>
              <a:rPr lang="zh-CN" altLang="en-US" b="1">
                <a:solidFill>
                  <a:srgbClr val="1A365D"/>
                </a:solidFill>
                <a:latin typeface="微软雅黑" panose="020B0503020204020204" pitchFamily="34" charset="-122"/>
              </a:rPr>
              <a:t>数据存储体系架构</a:t>
            </a:r>
          </a:p>
        </p:txBody>
      </p:sp>
      <p:sp>
        <p:nvSpPr>
          <p:cNvPr id="24" name="副标题1">
            <a:extLst>
              <a:ext uri="{FF2B5EF4-FFF2-40B4-BE49-F238E27FC236}">
                <a16:creationId xmlns:a16="http://schemas.microsoft.com/office/drawing/2014/main" id="{84294D12-DA6F-4CA3-AAD8-2AC973B4B9EC}"/>
              </a:ext>
            </a:extLst>
          </p:cNvPr>
          <p:cNvSpPr txBox="1"/>
          <p:nvPr/>
        </p:nvSpPr>
        <p:spPr>
          <a:xfrm>
            <a:off x="2765064" y="3525520"/>
            <a:ext cx="5080000" cy="307777"/>
          </a:xfrm>
          <a:prstGeom prst="rect">
            <a:avLst/>
          </a:prstGeom>
          <a:noFill/>
        </p:spPr>
        <p:txBody>
          <a:bodyPr vert="horz" rtlCol="0">
            <a:spAutoFit/>
          </a:bodyPr>
          <a:lstStyle/>
          <a:p>
            <a:r>
              <a:rPr lang="zh-CN" altLang="en-US" sz="1400" dirty="0">
                <a:solidFill>
                  <a:srgbClr val="4A5568"/>
                </a:solidFill>
                <a:latin typeface="微软雅黑" panose="020B0503020204020204" pitchFamily="34" charset="-122"/>
              </a:rPr>
              <a:t>三级存储架构与透明访问机制</a:t>
            </a:r>
          </a:p>
        </p:txBody>
      </p:sp>
      <p:sp>
        <p:nvSpPr>
          <p:cNvPr id="26" name="卡片2">
            <a:extLst>
              <a:ext uri="{FF2B5EF4-FFF2-40B4-BE49-F238E27FC236}">
                <a16:creationId xmlns:a16="http://schemas.microsoft.com/office/drawing/2014/main" id="{011D523D-533E-436C-91B2-4211D8EBAF8F}"/>
              </a:ext>
            </a:extLst>
          </p:cNvPr>
          <p:cNvSpPr/>
          <p:nvPr/>
        </p:nvSpPr>
        <p:spPr>
          <a:xfrm>
            <a:off x="2003064" y="4058920"/>
            <a:ext cx="8509000" cy="762000"/>
          </a:xfrm>
          <a:prstGeom prst="roundRect">
            <a:avLst/>
          </a:prstGeom>
          <a:solidFill>
            <a:srgbClr val="FFFFFF"/>
          </a:solidFill>
          <a:ln w="25400">
            <a:solidFill>
              <a:srgbClr val="2B6C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竖条2">
            <a:extLst>
              <a:ext uri="{FF2B5EF4-FFF2-40B4-BE49-F238E27FC236}">
                <a16:creationId xmlns:a16="http://schemas.microsoft.com/office/drawing/2014/main" id="{255A8662-5E43-463D-898D-32A0BD3F23AD}"/>
              </a:ext>
            </a:extLst>
          </p:cNvPr>
          <p:cNvSpPr/>
          <p:nvPr/>
        </p:nvSpPr>
        <p:spPr>
          <a:xfrm>
            <a:off x="2003064" y="4058920"/>
            <a:ext cx="101600" cy="762000"/>
          </a:xfrm>
          <a:prstGeom prst="rect">
            <a:avLst/>
          </a:prstGeom>
          <a:solidFill>
            <a:srgbClr val="2B6CB0"/>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编号圈2">
            <a:extLst>
              <a:ext uri="{FF2B5EF4-FFF2-40B4-BE49-F238E27FC236}">
                <a16:creationId xmlns:a16="http://schemas.microsoft.com/office/drawing/2014/main" id="{0AAAF18F-47C0-4D1B-A2DA-6B2D82F17F09}"/>
              </a:ext>
            </a:extLst>
          </p:cNvPr>
          <p:cNvSpPr/>
          <p:nvPr/>
        </p:nvSpPr>
        <p:spPr>
          <a:xfrm>
            <a:off x="2206264" y="4262120"/>
            <a:ext cx="355600" cy="355600"/>
          </a:xfrm>
          <a:prstGeom prst="ellipse">
            <a:avLst/>
          </a:prstGeom>
          <a:solidFill>
            <a:srgbClr val="2B6CB0">
              <a:alpha val="15000"/>
            </a:srgb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编号2">
            <a:extLst>
              <a:ext uri="{FF2B5EF4-FFF2-40B4-BE49-F238E27FC236}">
                <a16:creationId xmlns:a16="http://schemas.microsoft.com/office/drawing/2014/main" id="{472D2A61-7B12-4011-A9A5-16FF1FDD34C5}"/>
              </a:ext>
            </a:extLst>
          </p:cNvPr>
          <p:cNvSpPr txBox="1"/>
          <p:nvPr/>
        </p:nvSpPr>
        <p:spPr>
          <a:xfrm>
            <a:off x="2282464" y="4312920"/>
            <a:ext cx="254000" cy="338554"/>
          </a:xfrm>
          <a:prstGeom prst="rect">
            <a:avLst/>
          </a:prstGeom>
          <a:noFill/>
        </p:spPr>
        <p:txBody>
          <a:bodyPr vert="horz" rtlCol="0">
            <a:spAutoFit/>
          </a:bodyPr>
          <a:lstStyle/>
          <a:p>
            <a:pPr algn="ctr"/>
            <a:r>
              <a:rPr lang="en-US" altLang="zh-CN" sz="1600" b="1">
                <a:solidFill>
                  <a:srgbClr val="1A365D"/>
                </a:solidFill>
                <a:latin typeface="微软雅黑" panose="020B0503020204020204" pitchFamily="34" charset="-122"/>
              </a:rPr>
              <a:t>3</a:t>
            </a:r>
            <a:endParaRPr lang="zh-CN" altLang="en-US" sz="1600" b="1">
              <a:solidFill>
                <a:srgbClr val="1A365D"/>
              </a:solidFill>
              <a:latin typeface="微软雅黑" panose="020B0503020204020204" pitchFamily="34" charset="-122"/>
            </a:endParaRPr>
          </a:p>
        </p:txBody>
      </p:sp>
      <p:sp>
        <p:nvSpPr>
          <p:cNvPr id="30" name="主标题2">
            <a:extLst>
              <a:ext uri="{FF2B5EF4-FFF2-40B4-BE49-F238E27FC236}">
                <a16:creationId xmlns:a16="http://schemas.microsoft.com/office/drawing/2014/main" id="{20CB46DA-E96C-4BAF-AF43-68140A6259D8}"/>
              </a:ext>
            </a:extLst>
          </p:cNvPr>
          <p:cNvSpPr txBox="1"/>
          <p:nvPr/>
        </p:nvSpPr>
        <p:spPr>
          <a:xfrm>
            <a:off x="2765063" y="4160520"/>
            <a:ext cx="4362369" cy="369332"/>
          </a:xfrm>
          <a:prstGeom prst="rect">
            <a:avLst/>
          </a:prstGeom>
          <a:noFill/>
        </p:spPr>
        <p:txBody>
          <a:bodyPr vert="horz" wrap="square" rtlCol="0">
            <a:spAutoFit/>
          </a:bodyPr>
          <a:lstStyle/>
          <a:p>
            <a:r>
              <a:rPr lang="zh-CN" altLang="en-US" b="1" dirty="0">
                <a:solidFill>
                  <a:srgbClr val="1A365D"/>
                </a:solidFill>
                <a:latin typeface="微软雅黑" panose="020B0503020204020204" pitchFamily="34" charset="-122"/>
              </a:rPr>
              <a:t>多源异构数据融合与统一管理</a:t>
            </a:r>
          </a:p>
        </p:txBody>
      </p:sp>
      <p:sp>
        <p:nvSpPr>
          <p:cNvPr id="31" name="副标题2">
            <a:extLst>
              <a:ext uri="{FF2B5EF4-FFF2-40B4-BE49-F238E27FC236}">
                <a16:creationId xmlns:a16="http://schemas.microsoft.com/office/drawing/2014/main" id="{378257C7-C763-4779-ABC5-1012197E3542}"/>
              </a:ext>
            </a:extLst>
          </p:cNvPr>
          <p:cNvSpPr txBox="1"/>
          <p:nvPr/>
        </p:nvSpPr>
        <p:spPr>
          <a:xfrm>
            <a:off x="2765064" y="4490720"/>
            <a:ext cx="5080000" cy="307777"/>
          </a:xfrm>
          <a:prstGeom prst="rect">
            <a:avLst/>
          </a:prstGeom>
          <a:noFill/>
        </p:spPr>
        <p:txBody>
          <a:bodyPr vert="horz" rtlCol="0">
            <a:spAutoFit/>
          </a:bodyPr>
          <a:lstStyle/>
          <a:p>
            <a:r>
              <a:rPr lang="zh-CN" altLang="en-US" sz="1400" dirty="0">
                <a:solidFill>
                  <a:srgbClr val="4A5568"/>
                </a:solidFill>
                <a:latin typeface="微软雅黑" panose="020B0503020204020204" pitchFamily="34" charset="-122"/>
              </a:rPr>
              <a:t>从</a:t>
            </a:r>
            <a:r>
              <a:rPr lang="en-US" altLang="zh-CN" sz="1400" dirty="0">
                <a:solidFill>
                  <a:srgbClr val="4A5568"/>
                </a:solidFill>
                <a:latin typeface="微软雅黑" panose="020B0503020204020204" pitchFamily="34" charset="-122"/>
              </a:rPr>
              <a:t>ICAT</a:t>
            </a:r>
            <a:r>
              <a:rPr lang="zh-CN" altLang="en-US" sz="1400" dirty="0">
                <a:solidFill>
                  <a:srgbClr val="4A5568"/>
                </a:solidFill>
                <a:latin typeface="微软雅黑" panose="020B0503020204020204" pitchFamily="34" charset="-122"/>
              </a:rPr>
              <a:t>到</a:t>
            </a:r>
            <a:r>
              <a:rPr lang="en-US" altLang="zh-CN" sz="1400" dirty="0">
                <a:solidFill>
                  <a:srgbClr val="4A5568"/>
                </a:solidFill>
                <a:latin typeface="微软雅黑" panose="020B0503020204020204" pitchFamily="34" charset="-122"/>
              </a:rPr>
              <a:t>DOMAS</a:t>
            </a:r>
            <a:r>
              <a:rPr lang="zh-CN" altLang="en-US" sz="1400" dirty="0">
                <a:solidFill>
                  <a:srgbClr val="4A5568"/>
                </a:solidFill>
                <a:latin typeface="微软雅黑" panose="020B0503020204020204" pitchFamily="34" charset="-122"/>
              </a:rPr>
              <a:t>的演进与架构设计</a:t>
            </a:r>
          </a:p>
        </p:txBody>
      </p:sp>
      <p:sp>
        <p:nvSpPr>
          <p:cNvPr id="33" name="卡片3">
            <a:extLst>
              <a:ext uri="{FF2B5EF4-FFF2-40B4-BE49-F238E27FC236}">
                <a16:creationId xmlns:a16="http://schemas.microsoft.com/office/drawing/2014/main" id="{79B6BFDC-4D0E-4BD4-8845-0EFB168E6F62}"/>
              </a:ext>
            </a:extLst>
          </p:cNvPr>
          <p:cNvSpPr/>
          <p:nvPr/>
        </p:nvSpPr>
        <p:spPr>
          <a:xfrm>
            <a:off x="2003064" y="5024120"/>
            <a:ext cx="8509000" cy="762000"/>
          </a:xfrm>
          <a:prstGeom prst="roundRect">
            <a:avLst/>
          </a:prstGeom>
          <a:solidFill>
            <a:srgbClr val="FFFFFF"/>
          </a:solidFill>
          <a:ln w="25400">
            <a:solidFill>
              <a:srgbClr val="2B6C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竖条3">
            <a:extLst>
              <a:ext uri="{FF2B5EF4-FFF2-40B4-BE49-F238E27FC236}">
                <a16:creationId xmlns:a16="http://schemas.microsoft.com/office/drawing/2014/main" id="{F8150E25-94A9-4F36-93D7-2BD0E5B8A221}"/>
              </a:ext>
            </a:extLst>
          </p:cNvPr>
          <p:cNvSpPr/>
          <p:nvPr/>
        </p:nvSpPr>
        <p:spPr>
          <a:xfrm>
            <a:off x="2003064" y="5024120"/>
            <a:ext cx="101600" cy="762000"/>
          </a:xfrm>
          <a:prstGeom prst="rect">
            <a:avLst/>
          </a:prstGeom>
          <a:solidFill>
            <a:srgbClr val="2B6CB0"/>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编号圈3">
            <a:extLst>
              <a:ext uri="{FF2B5EF4-FFF2-40B4-BE49-F238E27FC236}">
                <a16:creationId xmlns:a16="http://schemas.microsoft.com/office/drawing/2014/main" id="{AE1CA901-F28B-4A08-9007-7B4FB8682D26}"/>
              </a:ext>
            </a:extLst>
          </p:cNvPr>
          <p:cNvSpPr/>
          <p:nvPr/>
        </p:nvSpPr>
        <p:spPr>
          <a:xfrm>
            <a:off x="2206264" y="5227320"/>
            <a:ext cx="355600" cy="355600"/>
          </a:xfrm>
          <a:prstGeom prst="ellipse">
            <a:avLst/>
          </a:prstGeom>
          <a:solidFill>
            <a:srgbClr val="2B6CB0">
              <a:alpha val="15000"/>
            </a:srgb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编号3">
            <a:extLst>
              <a:ext uri="{FF2B5EF4-FFF2-40B4-BE49-F238E27FC236}">
                <a16:creationId xmlns:a16="http://schemas.microsoft.com/office/drawing/2014/main" id="{95B15B98-0F26-4B9C-A721-5F97507CBD80}"/>
              </a:ext>
            </a:extLst>
          </p:cNvPr>
          <p:cNvSpPr txBox="1"/>
          <p:nvPr/>
        </p:nvSpPr>
        <p:spPr>
          <a:xfrm>
            <a:off x="2282464" y="5278120"/>
            <a:ext cx="254000" cy="338554"/>
          </a:xfrm>
          <a:prstGeom prst="rect">
            <a:avLst/>
          </a:prstGeom>
          <a:noFill/>
        </p:spPr>
        <p:txBody>
          <a:bodyPr vert="horz" rtlCol="0">
            <a:spAutoFit/>
          </a:bodyPr>
          <a:lstStyle/>
          <a:p>
            <a:pPr algn="ctr"/>
            <a:r>
              <a:rPr lang="en-US" altLang="zh-CN" sz="1600" b="1">
                <a:solidFill>
                  <a:srgbClr val="1A365D"/>
                </a:solidFill>
                <a:latin typeface="微软雅黑" panose="020B0503020204020204" pitchFamily="34" charset="-122"/>
              </a:rPr>
              <a:t>4</a:t>
            </a:r>
            <a:endParaRPr lang="zh-CN" altLang="en-US" sz="1600" b="1">
              <a:solidFill>
                <a:srgbClr val="1A365D"/>
              </a:solidFill>
              <a:latin typeface="微软雅黑" panose="020B0503020204020204" pitchFamily="34" charset="-122"/>
            </a:endParaRPr>
          </a:p>
        </p:txBody>
      </p:sp>
      <p:sp>
        <p:nvSpPr>
          <p:cNvPr id="37" name="主标题3">
            <a:extLst>
              <a:ext uri="{FF2B5EF4-FFF2-40B4-BE49-F238E27FC236}">
                <a16:creationId xmlns:a16="http://schemas.microsoft.com/office/drawing/2014/main" id="{CDD95557-8D17-47D9-B240-3F5E3D40BA9D}"/>
              </a:ext>
            </a:extLst>
          </p:cNvPr>
          <p:cNvSpPr txBox="1"/>
          <p:nvPr/>
        </p:nvSpPr>
        <p:spPr>
          <a:xfrm>
            <a:off x="2765064" y="5125720"/>
            <a:ext cx="2794000" cy="381000"/>
          </a:xfrm>
          <a:prstGeom prst="rect">
            <a:avLst/>
          </a:prstGeom>
          <a:noFill/>
        </p:spPr>
        <p:txBody>
          <a:bodyPr vert="horz" rtlCol="0">
            <a:spAutoFit/>
          </a:bodyPr>
          <a:lstStyle/>
          <a:p>
            <a:r>
              <a:rPr lang="zh-CN" altLang="en-US" b="1" dirty="0">
                <a:solidFill>
                  <a:srgbClr val="1A365D"/>
                </a:solidFill>
                <a:latin typeface="微软雅黑" panose="020B0503020204020204" pitchFamily="34" charset="-122"/>
              </a:rPr>
              <a:t>总结与展望</a:t>
            </a:r>
          </a:p>
        </p:txBody>
      </p:sp>
      <p:sp>
        <p:nvSpPr>
          <p:cNvPr id="38" name="副标题3">
            <a:extLst>
              <a:ext uri="{FF2B5EF4-FFF2-40B4-BE49-F238E27FC236}">
                <a16:creationId xmlns:a16="http://schemas.microsoft.com/office/drawing/2014/main" id="{67D223E0-CE22-487A-8320-C4BC423F7FD6}"/>
              </a:ext>
            </a:extLst>
          </p:cNvPr>
          <p:cNvSpPr txBox="1"/>
          <p:nvPr/>
        </p:nvSpPr>
        <p:spPr>
          <a:xfrm>
            <a:off x="2765064" y="5455920"/>
            <a:ext cx="5080000" cy="307777"/>
          </a:xfrm>
          <a:prstGeom prst="rect">
            <a:avLst/>
          </a:prstGeom>
          <a:noFill/>
        </p:spPr>
        <p:txBody>
          <a:bodyPr vert="horz" rtlCol="0">
            <a:spAutoFit/>
          </a:bodyPr>
          <a:lstStyle/>
          <a:p>
            <a:r>
              <a:rPr lang="zh-CN" altLang="en-US" sz="1400" dirty="0">
                <a:solidFill>
                  <a:srgbClr val="4A5568"/>
                </a:solidFill>
                <a:latin typeface="微软雅黑" panose="020B0503020204020204" pitchFamily="34" charset="-122"/>
              </a:rPr>
              <a:t>推动中子源科学数据创新发展</a:t>
            </a:r>
          </a:p>
        </p:txBody>
      </p:sp>
      <p:sp>
        <p:nvSpPr>
          <p:cNvPr id="47" name="页码">
            <a:extLst>
              <a:ext uri="{FF2B5EF4-FFF2-40B4-BE49-F238E27FC236}">
                <a16:creationId xmlns:a16="http://schemas.microsoft.com/office/drawing/2014/main" id="{15F86D44-D78A-4721-BA73-7721691E58CA}"/>
              </a:ext>
            </a:extLst>
          </p:cNvPr>
          <p:cNvSpPr txBox="1"/>
          <p:nvPr/>
        </p:nvSpPr>
        <p:spPr>
          <a:xfrm>
            <a:off x="10795000" y="6413500"/>
            <a:ext cx="1016000" cy="276999"/>
          </a:xfrm>
          <a:prstGeom prst="rect">
            <a:avLst/>
          </a:prstGeom>
          <a:noFill/>
        </p:spPr>
        <p:txBody>
          <a:bodyPr vert="horz" rtlCol="0">
            <a:spAutoFit/>
          </a:bodyPr>
          <a:lstStyle/>
          <a:p>
            <a:pPr algn="r"/>
            <a:r>
              <a:rPr lang="en-US" altLang="zh-CN" sz="1200" dirty="0">
                <a:solidFill>
                  <a:srgbClr val="A0AEC0"/>
                </a:solidFill>
                <a:latin typeface="微软雅黑" panose="020B0503020204020204" pitchFamily="34" charset="-122"/>
              </a:rPr>
              <a:t>2</a:t>
            </a:r>
            <a:endParaRPr lang="zh-CN" altLang="en-US" sz="1200" dirty="0">
              <a:solidFill>
                <a:srgbClr val="A0AEC0"/>
              </a:solidFill>
              <a:latin typeface="微软雅黑" panose="020B0503020204020204" pitchFamily="34" charset="-122"/>
            </a:endParaRPr>
          </a:p>
        </p:txBody>
      </p:sp>
    </p:spTree>
    <p:extLst>
      <p:ext uri="{BB962C8B-B14F-4D97-AF65-F5344CB8AC3E}">
        <p14:creationId xmlns:p14="http://schemas.microsoft.com/office/powerpoint/2010/main" val="146749245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7610C00-99D7-4A3E-8019-4B7640F3107D}"/>
              </a:ext>
            </a:extLst>
          </p:cNvPr>
          <p:cNvSpPr>
            <a:spLocks noGrp="1"/>
          </p:cNvSpPr>
          <p:nvPr>
            <p:ph type="title"/>
          </p:nvPr>
        </p:nvSpPr>
        <p:spPr/>
        <p:txBody>
          <a:bodyPr/>
          <a:lstStyle/>
          <a:p>
            <a:r>
              <a:rPr lang="zh-CN" altLang="en-US" dirty="0"/>
              <a:t>研究背景</a:t>
            </a:r>
          </a:p>
        </p:txBody>
      </p:sp>
      <p:sp>
        <p:nvSpPr>
          <p:cNvPr id="8" name="文本框 7">
            <a:extLst>
              <a:ext uri="{FF2B5EF4-FFF2-40B4-BE49-F238E27FC236}">
                <a16:creationId xmlns:a16="http://schemas.microsoft.com/office/drawing/2014/main" id="{C1F4DD00-A62A-4F2F-9D11-B921074FB3C3}"/>
              </a:ext>
            </a:extLst>
          </p:cNvPr>
          <p:cNvSpPr txBox="1"/>
          <p:nvPr/>
        </p:nvSpPr>
        <p:spPr>
          <a:xfrm>
            <a:off x="283210" y="986675"/>
            <a:ext cx="11640185" cy="958850"/>
          </a:xfrm>
          <a:prstGeom prst="rect">
            <a:avLst/>
          </a:prstGeom>
          <a:noFill/>
        </p:spPr>
        <p:txBody>
          <a:bodyPr wrap="square" rtlCol="0">
            <a:noAutofit/>
          </a:bodyPr>
          <a:lstStyle/>
          <a:p>
            <a:pPr lvl="0"/>
            <a:r>
              <a:rPr lang="zh-CN" altLang="en-US" b="1" dirty="0">
                <a:sym typeface="+mn-ea"/>
              </a:rPr>
              <a:t>作为国家重大科技基础设施，中国散裂中子源二期工程（</a:t>
            </a:r>
            <a:r>
              <a:rPr lang="en-US" altLang="zh-CN" b="1" dirty="0">
                <a:sym typeface="+mn-ea"/>
              </a:rPr>
              <a:t>CSNS-II</a:t>
            </a:r>
            <a:r>
              <a:rPr lang="zh-CN" altLang="en-US" b="1" dirty="0">
                <a:sym typeface="+mn-ea"/>
              </a:rPr>
              <a:t>）将进一步扩展中子探针的独特优势，实现超宽振动能谱和超高能量分辨。束流功率的增强与谱仪数量的增加，直接驱动年数据量向</a:t>
            </a:r>
            <a:r>
              <a:rPr lang="en-US" altLang="zh-CN" b="1" dirty="0">
                <a:sym typeface="+mn-ea"/>
              </a:rPr>
              <a:t>PB</a:t>
            </a:r>
            <a:r>
              <a:rPr lang="zh-CN" altLang="en-US" b="1" dirty="0">
                <a:sym typeface="+mn-ea"/>
              </a:rPr>
              <a:t>级迈进。</a:t>
            </a:r>
          </a:p>
        </p:txBody>
      </p:sp>
      <p:grpSp>
        <p:nvGrpSpPr>
          <p:cNvPr id="38" name="组合 37">
            <a:extLst>
              <a:ext uri="{FF2B5EF4-FFF2-40B4-BE49-F238E27FC236}">
                <a16:creationId xmlns:a16="http://schemas.microsoft.com/office/drawing/2014/main" id="{A3113197-75A9-49CD-89E4-EC794B79F9C8}"/>
              </a:ext>
            </a:extLst>
          </p:cNvPr>
          <p:cNvGrpSpPr/>
          <p:nvPr/>
        </p:nvGrpSpPr>
        <p:grpSpPr>
          <a:xfrm>
            <a:off x="6548766" y="1945525"/>
            <a:ext cx="5299489" cy="3842926"/>
            <a:chOff x="6233375" y="1933575"/>
            <a:chExt cx="5666664" cy="4143787"/>
          </a:xfrm>
        </p:grpSpPr>
        <p:sp>
          <p:nvSpPr>
            <p:cNvPr id="23" name="箭头: 下 22">
              <a:extLst>
                <a:ext uri="{FF2B5EF4-FFF2-40B4-BE49-F238E27FC236}">
                  <a16:creationId xmlns:a16="http://schemas.microsoft.com/office/drawing/2014/main" id="{12CC6D53-95ED-413A-A541-750EC7C08A90}"/>
                </a:ext>
              </a:extLst>
            </p:cNvPr>
            <p:cNvSpPr/>
            <p:nvPr/>
          </p:nvSpPr>
          <p:spPr>
            <a:xfrm>
              <a:off x="8945561" y="2020407"/>
              <a:ext cx="244764" cy="269250"/>
            </a:xfrm>
            <a:prstGeom prst="downArrow">
              <a:avLst/>
            </a:prstGeom>
            <a:solidFill>
              <a:srgbClr val="2F88B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pic>
          <p:nvPicPr>
            <p:cNvPr id="25" name="图片 24">
              <a:extLst>
                <a:ext uri="{FF2B5EF4-FFF2-40B4-BE49-F238E27FC236}">
                  <a16:creationId xmlns:a16="http://schemas.microsoft.com/office/drawing/2014/main" id="{81440AAA-3818-4D4F-AAF4-75A70B31A379}"/>
                </a:ext>
              </a:extLst>
            </p:cNvPr>
            <p:cNvPicPr>
              <a:picLocks noChangeAspect="1"/>
            </p:cNvPicPr>
            <p:nvPr/>
          </p:nvPicPr>
          <p:blipFill rotWithShape="1">
            <a:blip r:embed="rId3"/>
            <a:srcRect b="16507"/>
            <a:stretch>
              <a:fillRect/>
            </a:stretch>
          </p:blipFill>
          <p:spPr>
            <a:xfrm>
              <a:off x="6710665" y="2335686"/>
              <a:ext cx="3782131" cy="3333235"/>
            </a:xfrm>
            <a:prstGeom prst="rect">
              <a:avLst/>
            </a:prstGeom>
          </p:spPr>
        </p:pic>
        <p:sp>
          <p:nvSpPr>
            <p:cNvPr id="26" name="椭圆 25">
              <a:extLst>
                <a:ext uri="{FF2B5EF4-FFF2-40B4-BE49-F238E27FC236}">
                  <a16:creationId xmlns:a16="http://schemas.microsoft.com/office/drawing/2014/main" id="{892443B2-73CC-49EB-9D18-020ADBEE64F9}"/>
                </a:ext>
              </a:extLst>
            </p:cNvPr>
            <p:cNvSpPr/>
            <p:nvPr/>
          </p:nvSpPr>
          <p:spPr>
            <a:xfrm>
              <a:off x="8411272" y="4200856"/>
              <a:ext cx="1305621" cy="1305621"/>
            </a:xfrm>
            <a:prstGeom prst="ellipse">
              <a:avLst/>
            </a:prstGeom>
            <a:solidFill>
              <a:srgbClr val="2F88B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b="1" dirty="0">
                  <a:latin typeface="微软雅黑" panose="020B0503020204020204" pitchFamily="34" charset="-122"/>
                  <a:ea typeface="微软雅黑" panose="020B0503020204020204" pitchFamily="34" charset="-122"/>
                </a:rPr>
                <a:t>材  料</a:t>
              </a:r>
            </a:p>
          </p:txBody>
        </p:sp>
        <p:sp>
          <p:nvSpPr>
            <p:cNvPr id="27" name="椭圆 26">
              <a:extLst>
                <a:ext uri="{FF2B5EF4-FFF2-40B4-BE49-F238E27FC236}">
                  <a16:creationId xmlns:a16="http://schemas.microsoft.com/office/drawing/2014/main" id="{40E746AB-2CD5-4E91-AC93-F82392770A2F}"/>
                </a:ext>
              </a:extLst>
            </p:cNvPr>
            <p:cNvSpPr/>
            <p:nvPr/>
          </p:nvSpPr>
          <p:spPr>
            <a:xfrm>
              <a:off x="10755993" y="2437326"/>
              <a:ext cx="1029925" cy="1029925"/>
            </a:xfrm>
            <a:prstGeom prst="ellipse">
              <a:avLst/>
            </a:prstGeom>
            <a:solidFill>
              <a:srgbClr val="ED7D3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b="1" dirty="0">
                  <a:latin typeface="微软雅黑" panose="020B0503020204020204" pitchFamily="34" charset="-122"/>
                  <a:ea typeface="微软雅黑" panose="020B0503020204020204" pitchFamily="34" charset="-122"/>
                </a:rPr>
                <a:t>化学</a:t>
              </a:r>
            </a:p>
          </p:txBody>
        </p:sp>
        <p:sp>
          <p:nvSpPr>
            <p:cNvPr id="28" name="椭圆 27">
              <a:extLst>
                <a:ext uri="{FF2B5EF4-FFF2-40B4-BE49-F238E27FC236}">
                  <a16:creationId xmlns:a16="http://schemas.microsoft.com/office/drawing/2014/main" id="{1392642E-DB50-4A23-B1A6-03B3BB4341E2}"/>
                </a:ext>
              </a:extLst>
            </p:cNvPr>
            <p:cNvSpPr/>
            <p:nvPr/>
          </p:nvSpPr>
          <p:spPr>
            <a:xfrm>
              <a:off x="10842133" y="4048641"/>
              <a:ext cx="775805" cy="775805"/>
            </a:xfrm>
            <a:prstGeom prst="ellipse">
              <a:avLst/>
            </a:prstGeom>
            <a:solidFill>
              <a:srgbClr val="70AD4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1400" b="1" dirty="0">
                  <a:latin typeface="微软雅黑" panose="020B0503020204020204" pitchFamily="34" charset="-122"/>
                  <a:ea typeface="微软雅黑" panose="020B0503020204020204" pitchFamily="34" charset="-122"/>
                </a:rPr>
                <a:t>生物</a:t>
              </a:r>
            </a:p>
          </p:txBody>
        </p:sp>
        <p:sp>
          <p:nvSpPr>
            <p:cNvPr id="29" name="椭圆 28">
              <a:extLst>
                <a:ext uri="{FF2B5EF4-FFF2-40B4-BE49-F238E27FC236}">
                  <a16:creationId xmlns:a16="http://schemas.microsoft.com/office/drawing/2014/main" id="{DC360452-BF27-4D81-B21D-6E16578075C5}"/>
                </a:ext>
              </a:extLst>
            </p:cNvPr>
            <p:cNvSpPr/>
            <p:nvPr/>
          </p:nvSpPr>
          <p:spPr>
            <a:xfrm>
              <a:off x="6342251" y="2413279"/>
              <a:ext cx="1260382" cy="1260382"/>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b="1" dirty="0">
                  <a:latin typeface="微软雅黑" panose="020B0503020204020204" pitchFamily="34" charset="-122"/>
                  <a:ea typeface="微软雅黑" panose="020B0503020204020204" pitchFamily="34" charset="-122"/>
                </a:rPr>
                <a:t>物  理</a:t>
              </a:r>
            </a:p>
          </p:txBody>
        </p:sp>
        <p:sp>
          <p:nvSpPr>
            <p:cNvPr id="30" name="椭圆 29">
              <a:extLst>
                <a:ext uri="{FF2B5EF4-FFF2-40B4-BE49-F238E27FC236}">
                  <a16:creationId xmlns:a16="http://schemas.microsoft.com/office/drawing/2014/main" id="{42DF04E8-8390-4619-B1AF-CFD59AD8CB5D}"/>
                </a:ext>
              </a:extLst>
            </p:cNvPr>
            <p:cNvSpPr/>
            <p:nvPr/>
          </p:nvSpPr>
          <p:spPr>
            <a:xfrm>
              <a:off x="10543627" y="3531542"/>
              <a:ext cx="424732" cy="424732"/>
            </a:xfrm>
            <a:prstGeom prst="ellipse">
              <a:avLst/>
            </a:prstGeom>
            <a:solidFill>
              <a:srgbClr val="2F88B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400" b="1" dirty="0">
                <a:latin typeface="微软雅黑" panose="020B0503020204020204" pitchFamily="34" charset="-122"/>
                <a:ea typeface="微软雅黑" panose="020B0503020204020204" pitchFamily="34" charset="-122"/>
              </a:endParaRPr>
            </a:p>
          </p:txBody>
        </p:sp>
        <p:sp>
          <p:nvSpPr>
            <p:cNvPr id="31" name="椭圆 30">
              <a:extLst>
                <a:ext uri="{FF2B5EF4-FFF2-40B4-BE49-F238E27FC236}">
                  <a16:creationId xmlns:a16="http://schemas.microsoft.com/office/drawing/2014/main" id="{0A37AFED-742B-49AF-BA08-2D6F778B919E}"/>
                </a:ext>
              </a:extLst>
            </p:cNvPr>
            <p:cNvSpPr/>
            <p:nvPr/>
          </p:nvSpPr>
          <p:spPr>
            <a:xfrm>
              <a:off x="7444539" y="2032644"/>
              <a:ext cx="424732" cy="424732"/>
            </a:xfrm>
            <a:prstGeom prst="ellipse">
              <a:avLst/>
            </a:prstGeom>
            <a:solidFill>
              <a:srgbClr val="2F88B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400" b="1" dirty="0">
                  <a:latin typeface="微软雅黑" panose="020B0503020204020204" pitchFamily="34" charset="-122"/>
                  <a:ea typeface="微软雅黑" panose="020B0503020204020204" pitchFamily="34" charset="-122"/>
                </a:rPr>
                <a:t>…</a:t>
              </a:r>
              <a:endParaRPr lang="zh-CN" altLang="en-US" sz="1400" b="1" dirty="0">
                <a:latin typeface="微软雅黑" panose="020B0503020204020204" pitchFamily="34" charset="-122"/>
                <a:ea typeface="微软雅黑" panose="020B0503020204020204" pitchFamily="34" charset="-122"/>
              </a:endParaRPr>
            </a:p>
          </p:txBody>
        </p:sp>
        <p:sp>
          <p:nvSpPr>
            <p:cNvPr id="32" name="椭圆 31">
              <a:extLst>
                <a:ext uri="{FF2B5EF4-FFF2-40B4-BE49-F238E27FC236}">
                  <a16:creationId xmlns:a16="http://schemas.microsoft.com/office/drawing/2014/main" id="{3222D27A-CF51-4811-A422-44D195189F43}"/>
                </a:ext>
              </a:extLst>
            </p:cNvPr>
            <p:cNvSpPr/>
            <p:nvPr/>
          </p:nvSpPr>
          <p:spPr>
            <a:xfrm>
              <a:off x="6528681" y="4068651"/>
              <a:ext cx="424732" cy="424732"/>
            </a:xfrm>
            <a:prstGeom prst="ellipse">
              <a:avLst/>
            </a:prstGeom>
            <a:solidFill>
              <a:srgbClr val="70AD4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400" b="1" dirty="0">
                  <a:latin typeface="微软雅黑" panose="020B0503020204020204" pitchFamily="34" charset="-122"/>
                  <a:ea typeface="微软雅黑" panose="020B0503020204020204" pitchFamily="34" charset="-122"/>
                </a:rPr>
                <a:t>…</a:t>
              </a:r>
              <a:endParaRPr lang="zh-CN" altLang="en-US" sz="1400" b="1" dirty="0">
                <a:latin typeface="微软雅黑" panose="020B0503020204020204" pitchFamily="34" charset="-122"/>
                <a:ea typeface="微软雅黑" panose="020B0503020204020204" pitchFamily="34" charset="-122"/>
              </a:endParaRPr>
            </a:p>
          </p:txBody>
        </p:sp>
        <p:sp>
          <p:nvSpPr>
            <p:cNvPr id="33" name="椭圆 32">
              <a:extLst>
                <a:ext uri="{FF2B5EF4-FFF2-40B4-BE49-F238E27FC236}">
                  <a16:creationId xmlns:a16="http://schemas.microsoft.com/office/drawing/2014/main" id="{61F9E6D5-2E91-4F1D-92C4-F8BCA6DD2723}"/>
                </a:ext>
              </a:extLst>
            </p:cNvPr>
            <p:cNvSpPr/>
            <p:nvPr/>
          </p:nvSpPr>
          <p:spPr>
            <a:xfrm>
              <a:off x="7712039" y="5100368"/>
              <a:ext cx="424732" cy="424732"/>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400" b="1" dirty="0">
                  <a:latin typeface="微软雅黑" panose="020B0503020204020204" pitchFamily="34" charset="-122"/>
                  <a:ea typeface="微软雅黑" panose="020B0503020204020204" pitchFamily="34" charset="-122"/>
                </a:rPr>
                <a:t>…</a:t>
              </a:r>
              <a:endParaRPr lang="zh-CN" altLang="en-US" sz="1400" b="1" dirty="0">
                <a:latin typeface="微软雅黑" panose="020B0503020204020204" pitchFamily="34" charset="-122"/>
                <a:ea typeface="微软雅黑" panose="020B0503020204020204" pitchFamily="34" charset="-122"/>
              </a:endParaRPr>
            </a:p>
          </p:txBody>
        </p:sp>
        <p:sp>
          <p:nvSpPr>
            <p:cNvPr id="34" name="椭圆 33">
              <a:extLst>
                <a:ext uri="{FF2B5EF4-FFF2-40B4-BE49-F238E27FC236}">
                  <a16:creationId xmlns:a16="http://schemas.microsoft.com/office/drawing/2014/main" id="{9A89C3F4-592E-4CE7-BEBB-BB621DCE60C1}"/>
                </a:ext>
              </a:extLst>
            </p:cNvPr>
            <p:cNvSpPr/>
            <p:nvPr/>
          </p:nvSpPr>
          <p:spPr>
            <a:xfrm>
              <a:off x="10001510" y="4624499"/>
              <a:ext cx="424732" cy="424732"/>
            </a:xfrm>
            <a:prstGeom prst="ellipse">
              <a:avLst/>
            </a:prstGeom>
            <a:solidFill>
              <a:srgbClr val="ED7D3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400" b="1" dirty="0">
                  <a:latin typeface="微软雅黑" panose="020B0503020204020204" pitchFamily="34" charset="-122"/>
                  <a:ea typeface="微软雅黑" panose="020B0503020204020204" pitchFamily="34" charset="-122"/>
                </a:rPr>
                <a:t>…</a:t>
              </a:r>
              <a:endParaRPr lang="zh-CN" altLang="en-US" sz="1400" b="1" dirty="0">
                <a:latin typeface="微软雅黑" panose="020B0503020204020204" pitchFamily="34" charset="-122"/>
                <a:ea typeface="微软雅黑" panose="020B0503020204020204" pitchFamily="34" charset="-122"/>
              </a:endParaRPr>
            </a:p>
          </p:txBody>
        </p:sp>
        <p:sp>
          <p:nvSpPr>
            <p:cNvPr id="35" name="椭圆 34">
              <a:extLst>
                <a:ext uri="{FF2B5EF4-FFF2-40B4-BE49-F238E27FC236}">
                  <a16:creationId xmlns:a16="http://schemas.microsoft.com/office/drawing/2014/main" id="{2B8367BD-83F0-4D76-A9E8-0BA190F66478}"/>
                </a:ext>
              </a:extLst>
            </p:cNvPr>
            <p:cNvSpPr/>
            <p:nvPr/>
          </p:nvSpPr>
          <p:spPr>
            <a:xfrm>
              <a:off x="10276989" y="2080975"/>
              <a:ext cx="424732" cy="424732"/>
            </a:xfrm>
            <a:prstGeom prst="ellipse">
              <a:avLst/>
            </a:prstGeom>
            <a:solidFill>
              <a:srgbClr val="70AD4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400" b="1" dirty="0">
                  <a:latin typeface="微软雅黑" panose="020B0503020204020204" pitchFamily="34" charset="-122"/>
                  <a:ea typeface="微软雅黑" panose="020B0503020204020204" pitchFamily="34" charset="-122"/>
                </a:rPr>
                <a:t>…</a:t>
              </a:r>
              <a:endParaRPr lang="zh-CN" altLang="en-US" sz="1400" b="1" dirty="0">
                <a:latin typeface="微软雅黑" panose="020B0503020204020204" pitchFamily="34" charset="-122"/>
                <a:ea typeface="微软雅黑" panose="020B0503020204020204" pitchFamily="34" charset="-122"/>
              </a:endParaRPr>
            </a:p>
          </p:txBody>
        </p:sp>
        <p:sp>
          <p:nvSpPr>
            <p:cNvPr id="36" name="矩形: 圆角 35">
              <a:extLst>
                <a:ext uri="{FF2B5EF4-FFF2-40B4-BE49-F238E27FC236}">
                  <a16:creationId xmlns:a16="http://schemas.microsoft.com/office/drawing/2014/main" id="{2B8F7293-8719-43CE-A96C-1061B8B0F836}"/>
                </a:ext>
              </a:extLst>
            </p:cNvPr>
            <p:cNvSpPr/>
            <p:nvPr/>
          </p:nvSpPr>
          <p:spPr>
            <a:xfrm>
              <a:off x="6233375" y="1933575"/>
              <a:ext cx="5666664" cy="4143787"/>
            </a:xfrm>
            <a:prstGeom prst="roundRect">
              <a:avLst>
                <a:gd name="adj" fmla="val 2063"/>
              </a:avLst>
            </a:prstGeom>
            <a:noFill/>
            <a:ln w="25400">
              <a:solidFill>
                <a:srgbClr val="2F88B9">
                  <a:alpha val="40000"/>
                </a:srgb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65" name="组合 64">
            <a:extLst>
              <a:ext uri="{FF2B5EF4-FFF2-40B4-BE49-F238E27FC236}">
                <a16:creationId xmlns:a16="http://schemas.microsoft.com/office/drawing/2014/main" id="{D7F52169-36AF-4F6F-A357-41ADBC6056C2}"/>
              </a:ext>
            </a:extLst>
          </p:cNvPr>
          <p:cNvGrpSpPr/>
          <p:nvPr/>
        </p:nvGrpSpPr>
        <p:grpSpPr>
          <a:xfrm>
            <a:off x="268605" y="1751167"/>
            <a:ext cx="5789573" cy="4606031"/>
            <a:chOff x="306427" y="1746258"/>
            <a:chExt cx="5789573" cy="4606031"/>
          </a:xfrm>
        </p:grpSpPr>
        <p:grpSp>
          <p:nvGrpSpPr>
            <p:cNvPr id="39" name="组合 38">
              <a:extLst>
                <a:ext uri="{FF2B5EF4-FFF2-40B4-BE49-F238E27FC236}">
                  <a16:creationId xmlns:a16="http://schemas.microsoft.com/office/drawing/2014/main" id="{6CC71417-0000-4F97-8E13-48602279EC8C}"/>
                </a:ext>
              </a:extLst>
            </p:cNvPr>
            <p:cNvGrpSpPr/>
            <p:nvPr/>
          </p:nvGrpSpPr>
          <p:grpSpPr>
            <a:xfrm>
              <a:off x="395262" y="4805764"/>
              <a:ext cx="5682845" cy="1546525"/>
              <a:chOff x="731783" y="4750676"/>
              <a:chExt cx="5682845" cy="1546525"/>
            </a:xfrm>
          </p:grpSpPr>
          <p:sp>
            <p:nvSpPr>
              <p:cNvPr id="13" name="底部说明框">
                <a:extLst>
                  <a:ext uri="{FF2B5EF4-FFF2-40B4-BE49-F238E27FC236}">
                    <a16:creationId xmlns:a16="http://schemas.microsoft.com/office/drawing/2014/main" id="{BB2667D8-A976-437F-87D8-816ADA9EB2B2}"/>
                  </a:ext>
                </a:extLst>
              </p:cNvPr>
              <p:cNvSpPr/>
              <p:nvPr/>
            </p:nvSpPr>
            <p:spPr>
              <a:xfrm>
                <a:off x="731783" y="4750676"/>
                <a:ext cx="5682845" cy="1546525"/>
              </a:xfrm>
              <a:prstGeom prst="roundRect">
                <a:avLst/>
              </a:prstGeom>
              <a:solidFill>
                <a:srgbClr val="F7FAFC"/>
              </a:solidFill>
              <a:ln w="12700">
                <a:solidFill>
                  <a:srgbClr val="E2E8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要点1圆点">
                <a:extLst>
                  <a:ext uri="{FF2B5EF4-FFF2-40B4-BE49-F238E27FC236}">
                    <a16:creationId xmlns:a16="http://schemas.microsoft.com/office/drawing/2014/main" id="{E1D98953-8E6E-43CB-B61F-958974763C43}"/>
                  </a:ext>
                </a:extLst>
              </p:cNvPr>
              <p:cNvSpPr/>
              <p:nvPr/>
            </p:nvSpPr>
            <p:spPr>
              <a:xfrm>
                <a:off x="921132" y="5319301"/>
                <a:ext cx="111382" cy="127000"/>
              </a:xfrm>
              <a:prstGeom prst="ellipse">
                <a:avLst/>
              </a:prstGeom>
              <a:solidFill>
                <a:srgbClr val="2B6CB0">
                  <a:alpha val="60000"/>
                </a:srgb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要点1文字">
                <a:extLst>
                  <a:ext uri="{FF2B5EF4-FFF2-40B4-BE49-F238E27FC236}">
                    <a16:creationId xmlns:a16="http://schemas.microsoft.com/office/drawing/2014/main" id="{EEF8AD12-C9B0-454E-8023-E9AD30E0CFA2}"/>
                  </a:ext>
                </a:extLst>
              </p:cNvPr>
              <p:cNvSpPr txBox="1"/>
              <p:nvPr/>
            </p:nvSpPr>
            <p:spPr>
              <a:xfrm>
                <a:off x="1099343" y="5255801"/>
                <a:ext cx="4678031" cy="292388"/>
              </a:xfrm>
              <a:prstGeom prst="rect">
                <a:avLst/>
              </a:prstGeom>
              <a:noFill/>
            </p:spPr>
            <p:txBody>
              <a:bodyPr vert="horz" rtlCol="0">
                <a:spAutoFit/>
              </a:bodyPr>
              <a:lstStyle/>
              <a:p>
                <a:r>
                  <a:rPr lang="zh-CN" altLang="en-US" sz="1300" dirty="0">
                    <a:solidFill>
                      <a:srgbClr val="4A5568"/>
                    </a:solidFill>
                    <a:latin typeface="微软雅黑" panose="020B0503020204020204" pitchFamily="34" charset="-122"/>
                  </a:rPr>
                  <a:t>覆盖物理 </a:t>
                </a:r>
                <a:r>
                  <a:rPr lang="en-US" altLang="zh-CN" sz="1300" dirty="0">
                    <a:solidFill>
                      <a:srgbClr val="4A5568"/>
                    </a:solidFill>
                    <a:latin typeface="微软雅黑" panose="020B0503020204020204" pitchFamily="34" charset="-122"/>
                  </a:rPr>
                  <a:t>· </a:t>
                </a:r>
                <a:r>
                  <a:rPr lang="zh-CN" altLang="en-US" sz="1300" dirty="0">
                    <a:solidFill>
                      <a:srgbClr val="4A5568"/>
                    </a:solidFill>
                    <a:latin typeface="微软雅黑" panose="020B0503020204020204" pitchFamily="34" charset="-122"/>
                  </a:rPr>
                  <a:t>化学 </a:t>
                </a:r>
                <a:r>
                  <a:rPr lang="en-US" altLang="zh-CN" sz="1300" dirty="0">
                    <a:solidFill>
                      <a:srgbClr val="4A5568"/>
                    </a:solidFill>
                    <a:latin typeface="微软雅黑" panose="020B0503020204020204" pitchFamily="34" charset="-122"/>
                  </a:rPr>
                  <a:t>· </a:t>
                </a:r>
                <a:r>
                  <a:rPr lang="zh-CN" altLang="en-US" sz="1300" dirty="0">
                    <a:solidFill>
                      <a:srgbClr val="4A5568"/>
                    </a:solidFill>
                    <a:latin typeface="微软雅黑" panose="020B0503020204020204" pitchFamily="34" charset="-122"/>
                  </a:rPr>
                  <a:t>材料 </a:t>
                </a:r>
                <a:r>
                  <a:rPr lang="en-US" altLang="zh-CN" sz="1300" dirty="0">
                    <a:solidFill>
                      <a:srgbClr val="4A5568"/>
                    </a:solidFill>
                    <a:latin typeface="微软雅黑" panose="020B0503020204020204" pitchFamily="34" charset="-122"/>
                  </a:rPr>
                  <a:t>· </a:t>
                </a:r>
                <a:r>
                  <a:rPr lang="zh-CN" altLang="en-US" sz="1300" dirty="0">
                    <a:solidFill>
                      <a:srgbClr val="4A5568"/>
                    </a:solidFill>
                    <a:latin typeface="微软雅黑" panose="020B0503020204020204" pitchFamily="34" charset="-122"/>
                  </a:rPr>
                  <a:t>生命科学 </a:t>
                </a:r>
                <a:r>
                  <a:rPr lang="en-US" altLang="zh-CN" sz="1300" dirty="0">
                    <a:solidFill>
                      <a:srgbClr val="4A5568"/>
                    </a:solidFill>
                    <a:latin typeface="微软雅黑" panose="020B0503020204020204" pitchFamily="34" charset="-122"/>
                  </a:rPr>
                  <a:t>· </a:t>
                </a:r>
                <a:r>
                  <a:rPr lang="zh-CN" altLang="en-US" sz="1300" dirty="0">
                    <a:solidFill>
                      <a:srgbClr val="4A5568"/>
                    </a:solidFill>
                    <a:latin typeface="微软雅黑" panose="020B0503020204020204" pitchFamily="34" charset="-122"/>
                  </a:rPr>
                  <a:t>能源多领域</a:t>
                </a:r>
              </a:p>
            </p:txBody>
          </p:sp>
          <p:sp>
            <p:nvSpPr>
              <p:cNvPr id="16" name="要点2圆点">
                <a:extLst>
                  <a:ext uri="{FF2B5EF4-FFF2-40B4-BE49-F238E27FC236}">
                    <a16:creationId xmlns:a16="http://schemas.microsoft.com/office/drawing/2014/main" id="{07E8B08A-16DF-4366-A1DA-5B5CA820DF78}"/>
                  </a:ext>
                </a:extLst>
              </p:cNvPr>
              <p:cNvSpPr/>
              <p:nvPr/>
            </p:nvSpPr>
            <p:spPr>
              <a:xfrm>
                <a:off x="921132" y="5649501"/>
                <a:ext cx="111382" cy="127000"/>
              </a:xfrm>
              <a:prstGeom prst="ellipse">
                <a:avLst/>
              </a:prstGeom>
              <a:solidFill>
                <a:srgbClr val="2B6CB0">
                  <a:alpha val="60000"/>
                </a:srgb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要点2文字">
                <a:extLst>
                  <a:ext uri="{FF2B5EF4-FFF2-40B4-BE49-F238E27FC236}">
                    <a16:creationId xmlns:a16="http://schemas.microsoft.com/office/drawing/2014/main" id="{F9EA0106-5718-4473-9D57-9A53410A938D}"/>
                  </a:ext>
                </a:extLst>
              </p:cNvPr>
              <p:cNvSpPr txBox="1"/>
              <p:nvPr/>
            </p:nvSpPr>
            <p:spPr>
              <a:xfrm>
                <a:off x="1099343" y="5586001"/>
                <a:ext cx="5315285" cy="292388"/>
              </a:xfrm>
              <a:prstGeom prst="rect">
                <a:avLst/>
              </a:prstGeom>
              <a:noFill/>
            </p:spPr>
            <p:txBody>
              <a:bodyPr vert="horz" wrap="square" rtlCol="0">
                <a:spAutoFit/>
              </a:bodyPr>
              <a:lstStyle/>
              <a:p>
                <a:r>
                  <a:rPr lang="en-US" altLang="zh-CN" sz="1300" dirty="0">
                    <a:solidFill>
                      <a:srgbClr val="4A5568"/>
                    </a:solidFill>
                    <a:latin typeface="微软雅黑" panose="020B0503020204020204" pitchFamily="34" charset="-122"/>
                  </a:rPr>
                  <a:t>CSNS-II </a:t>
                </a:r>
                <a:r>
                  <a:rPr lang="zh-CN" altLang="en-US" sz="1300" dirty="0">
                    <a:solidFill>
                      <a:srgbClr val="4A5568"/>
                    </a:solidFill>
                    <a:latin typeface="微软雅黑" panose="020B0503020204020204" pitchFamily="34" charset="-122"/>
                  </a:rPr>
                  <a:t>升级工程建设中，数据规模和数据管理复杂度的显著提升</a:t>
                </a:r>
              </a:p>
            </p:txBody>
          </p:sp>
          <p:sp>
            <p:nvSpPr>
              <p:cNvPr id="18" name="要点3圆点">
                <a:extLst>
                  <a:ext uri="{FF2B5EF4-FFF2-40B4-BE49-F238E27FC236}">
                    <a16:creationId xmlns:a16="http://schemas.microsoft.com/office/drawing/2014/main" id="{94ECB3C7-3CB9-401E-B5CE-39F9ED99A05A}"/>
                  </a:ext>
                </a:extLst>
              </p:cNvPr>
              <p:cNvSpPr/>
              <p:nvPr/>
            </p:nvSpPr>
            <p:spPr>
              <a:xfrm>
                <a:off x="921132" y="5979701"/>
                <a:ext cx="111382" cy="127000"/>
              </a:xfrm>
              <a:prstGeom prst="ellipse">
                <a:avLst/>
              </a:prstGeom>
              <a:solidFill>
                <a:srgbClr val="E53E3E">
                  <a:alpha val="80000"/>
                </a:srgb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要点3文字">
                <a:extLst>
                  <a:ext uri="{FF2B5EF4-FFF2-40B4-BE49-F238E27FC236}">
                    <a16:creationId xmlns:a16="http://schemas.microsoft.com/office/drawing/2014/main" id="{119B2414-0C52-4A07-8690-397C759B14C0}"/>
                  </a:ext>
                </a:extLst>
              </p:cNvPr>
              <p:cNvSpPr txBox="1"/>
              <p:nvPr/>
            </p:nvSpPr>
            <p:spPr>
              <a:xfrm>
                <a:off x="1099343" y="5916201"/>
                <a:ext cx="4678031" cy="292388"/>
              </a:xfrm>
              <a:prstGeom prst="rect">
                <a:avLst/>
              </a:prstGeom>
              <a:noFill/>
            </p:spPr>
            <p:txBody>
              <a:bodyPr vert="horz" rtlCol="0">
                <a:spAutoFit/>
              </a:bodyPr>
              <a:lstStyle/>
              <a:p>
                <a:r>
                  <a:rPr lang="zh-CN" altLang="en-US" sz="1300" b="1" dirty="0">
                    <a:solidFill>
                      <a:srgbClr val="E53E3E"/>
                    </a:solidFill>
                    <a:latin typeface="微软雅黑" panose="020B0503020204020204" pitchFamily="34" charset="-122"/>
                  </a:rPr>
                  <a:t>需要进行“存储</a:t>
                </a:r>
                <a:r>
                  <a:rPr lang="en-US" altLang="zh-CN" sz="1300" b="1" dirty="0">
                    <a:solidFill>
                      <a:srgbClr val="E53E3E"/>
                    </a:solidFill>
                    <a:latin typeface="微软雅黑" panose="020B0503020204020204" pitchFamily="34" charset="-122"/>
                  </a:rPr>
                  <a:t>—</a:t>
                </a:r>
                <a:r>
                  <a:rPr lang="zh-CN" altLang="en-US" sz="1300" b="1" dirty="0">
                    <a:solidFill>
                      <a:srgbClr val="E53E3E"/>
                    </a:solidFill>
                    <a:latin typeface="微软雅黑" panose="020B0503020204020204" pitchFamily="34" charset="-122"/>
                  </a:rPr>
                  <a:t>管理</a:t>
                </a:r>
                <a:r>
                  <a:rPr lang="en-US" altLang="zh-CN" sz="1300" b="1" dirty="0">
                    <a:solidFill>
                      <a:srgbClr val="E53E3E"/>
                    </a:solidFill>
                    <a:latin typeface="微软雅黑" panose="020B0503020204020204" pitchFamily="34" charset="-122"/>
                  </a:rPr>
                  <a:t>—</a:t>
                </a:r>
                <a:r>
                  <a:rPr lang="zh-CN" altLang="en-US" sz="1300" b="1" dirty="0">
                    <a:solidFill>
                      <a:srgbClr val="E53E3E"/>
                    </a:solidFill>
                    <a:latin typeface="微软雅黑" panose="020B0503020204020204" pitchFamily="34" charset="-122"/>
                  </a:rPr>
                  <a:t>应用”一体化数据基础设施建设</a:t>
                </a:r>
              </a:p>
            </p:txBody>
          </p:sp>
          <p:sp>
            <p:nvSpPr>
              <p:cNvPr id="20" name="要点1圆点">
                <a:extLst>
                  <a:ext uri="{FF2B5EF4-FFF2-40B4-BE49-F238E27FC236}">
                    <a16:creationId xmlns:a16="http://schemas.microsoft.com/office/drawing/2014/main" id="{B0703900-E88E-4E80-8BA5-E2FB1372E766}"/>
                  </a:ext>
                </a:extLst>
              </p:cNvPr>
              <p:cNvSpPr/>
              <p:nvPr/>
            </p:nvSpPr>
            <p:spPr>
              <a:xfrm>
                <a:off x="921132" y="4969907"/>
                <a:ext cx="111382" cy="127000"/>
              </a:xfrm>
              <a:prstGeom prst="ellipse">
                <a:avLst/>
              </a:prstGeom>
              <a:solidFill>
                <a:srgbClr val="2B6CB0">
                  <a:alpha val="60000"/>
                </a:srgb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要点1文字">
                <a:extLst>
                  <a:ext uri="{FF2B5EF4-FFF2-40B4-BE49-F238E27FC236}">
                    <a16:creationId xmlns:a16="http://schemas.microsoft.com/office/drawing/2014/main" id="{80B4C3BB-44E9-4024-AD87-DBF4695F7319}"/>
                  </a:ext>
                </a:extLst>
              </p:cNvPr>
              <p:cNvSpPr txBox="1"/>
              <p:nvPr/>
            </p:nvSpPr>
            <p:spPr>
              <a:xfrm>
                <a:off x="1099343" y="4906407"/>
                <a:ext cx="5234939" cy="292388"/>
              </a:xfrm>
              <a:prstGeom prst="rect">
                <a:avLst/>
              </a:prstGeom>
              <a:noFill/>
            </p:spPr>
            <p:txBody>
              <a:bodyPr vert="horz" wrap="square" rtlCol="0">
                <a:spAutoFit/>
              </a:bodyPr>
              <a:lstStyle/>
              <a:p>
                <a:r>
                  <a:rPr lang="en-US" altLang="zh-CN" sz="1300" dirty="0">
                    <a:solidFill>
                      <a:srgbClr val="4A5568"/>
                    </a:solidFill>
                    <a:latin typeface="微软雅黑" panose="020B0503020204020204" pitchFamily="34" charset="-122"/>
                  </a:rPr>
                  <a:t>CSNS</a:t>
                </a:r>
                <a:r>
                  <a:rPr lang="zh-CN" altLang="en-US" sz="1300" dirty="0">
                    <a:solidFill>
                      <a:srgbClr val="4A5568"/>
                    </a:solidFill>
                    <a:latin typeface="微软雅黑" panose="020B0503020204020204" pitchFamily="34" charset="-122"/>
                  </a:rPr>
                  <a:t>面向高校、研究所、企业与跨学科用户提供实验服务</a:t>
                </a:r>
              </a:p>
            </p:txBody>
          </p:sp>
        </p:grpSp>
        <p:grpSp>
          <p:nvGrpSpPr>
            <p:cNvPr id="40" name="组合 39">
              <a:extLst>
                <a:ext uri="{FF2B5EF4-FFF2-40B4-BE49-F238E27FC236}">
                  <a16:creationId xmlns:a16="http://schemas.microsoft.com/office/drawing/2014/main" id="{5A40996E-1EA5-459A-8305-4A41FC861597}"/>
                </a:ext>
              </a:extLst>
            </p:cNvPr>
            <p:cNvGrpSpPr/>
            <p:nvPr/>
          </p:nvGrpSpPr>
          <p:grpSpPr>
            <a:xfrm>
              <a:off x="413155" y="3288854"/>
              <a:ext cx="5682845" cy="1361096"/>
              <a:chOff x="731783" y="4750676"/>
              <a:chExt cx="5682845" cy="1546525"/>
            </a:xfrm>
          </p:grpSpPr>
          <p:sp>
            <p:nvSpPr>
              <p:cNvPr id="41" name="底部说明框">
                <a:extLst>
                  <a:ext uri="{FF2B5EF4-FFF2-40B4-BE49-F238E27FC236}">
                    <a16:creationId xmlns:a16="http://schemas.microsoft.com/office/drawing/2014/main" id="{99E595A6-015D-4C7E-AB79-B56D328BFCB0}"/>
                  </a:ext>
                </a:extLst>
              </p:cNvPr>
              <p:cNvSpPr/>
              <p:nvPr/>
            </p:nvSpPr>
            <p:spPr>
              <a:xfrm>
                <a:off x="731783" y="4750676"/>
                <a:ext cx="5682845" cy="1546525"/>
              </a:xfrm>
              <a:prstGeom prst="roundRect">
                <a:avLst/>
              </a:prstGeom>
              <a:solidFill>
                <a:srgbClr val="F7FAFC"/>
              </a:solidFill>
              <a:ln w="12700">
                <a:solidFill>
                  <a:srgbClr val="E2E8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要点1文字">
                <a:extLst>
                  <a:ext uri="{FF2B5EF4-FFF2-40B4-BE49-F238E27FC236}">
                    <a16:creationId xmlns:a16="http://schemas.microsoft.com/office/drawing/2014/main" id="{8109021C-D103-43E1-9EDC-F367639CFD62}"/>
                  </a:ext>
                </a:extLst>
              </p:cNvPr>
              <p:cNvSpPr txBox="1"/>
              <p:nvPr/>
            </p:nvSpPr>
            <p:spPr>
              <a:xfrm>
                <a:off x="1099343" y="5255801"/>
                <a:ext cx="4678031" cy="292388"/>
              </a:xfrm>
              <a:prstGeom prst="rect">
                <a:avLst/>
              </a:prstGeom>
              <a:noFill/>
            </p:spPr>
            <p:txBody>
              <a:bodyPr vert="horz" rtlCol="0">
                <a:spAutoFit/>
              </a:bodyPr>
              <a:lstStyle/>
              <a:p>
                <a:endParaRPr lang="zh-CN" altLang="en-US" sz="1300" dirty="0">
                  <a:solidFill>
                    <a:srgbClr val="4A5568"/>
                  </a:solidFill>
                  <a:latin typeface="微软雅黑" panose="020B0503020204020204" pitchFamily="34" charset="-122"/>
                </a:endParaRPr>
              </a:p>
            </p:txBody>
          </p:sp>
          <p:sp>
            <p:nvSpPr>
              <p:cNvPr id="45" name="要点2文字">
                <a:extLst>
                  <a:ext uri="{FF2B5EF4-FFF2-40B4-BE49-F238E27FC236}">
                    <a16:creationId xmlns:a16="http://schemas.microsoft.com/office/drawing/2014/main" id="{7288D446-FA1E-487B-A03C-493BDB94161A}"/>
                  </a:ext>
                </a:extLst>
              </p:cNvPr>
              <p:cNvSpPr txBox="1"/>
              <p:nvPr/>
            </p:nvSpPr>
            <p:spPr>
              <a:xfrm>
                <a:off x="915562" y="5831750"/>
                <a:ext cx="5315285" cy="292389"/>
              </a:xfrm>
              <a:prstGeom prst="rect">
                <a:avLst/>
              </a:prstGeom>
              <a:noFill/>
            </p:spPr>
            <p:txBody>
              <a:bodyPr vert="horz" wrap="square" rtlCol="0">
                <a:spAutoFit/>
              </a:bodyPr>
              <a:lstStyle/>
              <a:p>
                <a:r>
                  <a:rPr lang="en-US" altLang="zh-CN" sz="1300" dirty="0">
                    <a:solidFill>
                      <a:srgbClr val="4A5568"/>
                    </a:solidFill>
                    <a:latin typeface="微软雅黑" panose="020B0503020204020204" pitchFamily="34" charset="-122"/>
                  </a:rPr>
                  <a:t>CSNS-II </a:t>
                </a:r>
                <a:r>
                  <a:rPr lang="zh-CN" altLang="en-US" sz="1300" dirty="0">
                    <a:solidFill>
                      <a:srgbClr val="4A5568"/>
                    </a:solidFill>
                    <a:latin typeface="微软雅黑" panose="020B0503020204020204" pitchFamily="34" charset="-122"/>
                  </a:rPr>
                  <a:t>建成后的预计规模</a:t>
                </a:r>
              </a:p>
            </p:txBody>
          </p:sp>
        </p:grpSp>
        <p:sp>
          <p:nvSpPr>
            <p:cNvPr id="50" name="数字3数值">
              <a:extLst>
                <a:ext uri="{FF2B5EF4-FFF2-40B4-BE49-F238E27FC236}">
                  <a16:creationId xmlns:a16="http://schemas.microsoft.com/office/drawing/2014/main" id="{A7EAB0D7-6F88-4C2A-8B69-349AA27921A2}"/>
                </a:ext>
              </a:extLst>
            </p:cNvPr>
            <p:cNvSpPr txBox="1"/>
            <p:nvPr/>
          </p:nvSpPr>
          <p:spPr>
            <a:xfrm>
              <a:off x="306427" y="3437965"/>
              <a:ext cx="3066561" cy="769441"/>
            </a:xfrm>
            <a:prstGeom prst="rect">
              <a:avLst/>
            </a:prstGeom>
            <a:noFill/>
          </p:spPr>
          <p:txBody>
            <a:bodyPr vert="horz" wrap="square" rtlCol="0">
              <a:spAutoFit/>
            </a:bodyPr>
            <a:lstStyle/>
            <a:p>
              <a:pPr algn="r"/>
              <a:r>
                <a:rPr lang="en-US" altLang="zh-CN" sz="4400" b="1" dirty="0">
                  <a:solidFill>
                    <a:schemeClr val="accent1">
                      <a:lumMod val="75000"/>
                    </a:schemeClr>
                  </a:solidFill>
                  <a:latin typeface="微软雅黑" panose="020B0503020204020204" pitchFamily="34" charset="-122"/>
                </a:rPr>
                <a:t>&gt; 2 PB/</a:t>
              </a:r>
              <a:r>
                <a:rPr lang="zh-CN" altLang="en-US" sz="4400" b="1" dirty="0">
                  <a:solidFill>
                    <a:schemeClr val="accent1">
                      <a:lumMod val="75000"/>
                    </a:schemeClr>
                  </a:solidFill>
                  <a:latin typeface="微软雅黑" panose="020B0503020204020204" pitchFamily="34" charset="-122"/>
                </a:rPr>
                <a:t>年</a:t>
              </a:r>
            </a:p>
          </p:txBody>
        </p:sp>
        <p:grpSp>
          <p:nvGrpSpPr>
            <p:cNvPr id="64" name="组合 63">
              <a:extLst>
                <a:ext uri="{FF2B5EF4-FFF2-40B4-BE49-F238E27FC236}">
                  <a16:creationId xmlns:a16="http://schemas.microsoft.com/office/drawing/2014/main" id="{60049F8A-A533-44BD-B701-0CAA0CA78B1F}"/>
                </a:ext>
              </a:extLst>
            </p:cNvPr>
            <p:cNvGrpSpPr/>
            <p:nvPr/>
          </p:nvGrpSpPr>
          <p:grpSpPr>
            <a:xfrm>
              <a:off x="395262" y="1746258"/>
              <a:ext cx="5682845" cy="1364997"/>
              <a:chOff x="395262" y="1746258"/>
              <a:chExt cx="5415997" cy="1364997"/>
            </a:xfrm>
          </p:grpSpPr>
          <p:grpSp>
            <p:nvGrpSpPr>
              <p:cNvPr id="51" name="组合 50">
                <a:extLst>
                  <a:ext uri="{FF2B5EF4-FFF2-40B4-BE49-F238E27FC236}">
                    <a16:creationId xmlns:a16="http://schemas.microsoft.com/office/drawing/2014/main" id="{43D5A774-D900-467E-9F51-D23738D62FA5}"/>
                  </a:ext>
                </a:extLst>
              </p:cNvPr>
              <p:cNvGrpSpPr/>
              <p:nvPr/>
            </p:nvGrpSpPr>
            <p:grpSpPr>
              <a:xfrm>
                <a:off x="395262" y="1750159"/>
                <a:ext cx="2427410" cy="1361096"/>
                <a:chOff x="731783" y="4750676"/>
                <a:chExt cx="5682845" cy="1546525"/>
              </a:xfrm>
            </p:grpSpPr>
            <p:sp>
              <p:nvSpPr>
                <p:cNvPr id="52" name="底部说明框">
                  <a:extLst>
                    <a:ext uri="{FF2B5EF4-FFF2-40B4-BE49-F238E27FC236}">
                      <a16:creationId xmlns:a16="http://schemas.microsoft.com/office/drawing/2014/main" id="{BAA65215-F10C-43C5-8DCF-7496EF252182}"/>
                    </a:ext>
                  </a:extLst>
                </p:cNvPr>
                <p:cNvSpPr/>
                <p:nvPr/>
              </p:nvSpPr>
              <p:spPr>
                <a:xfrm>
                  <a:off x="731783" y="4750676"/>
                  <a:ext cx="5682845" cy="1546525"/>
                </a:xfrm>
                <a:prstGeom prst="roundRect">
                  <a:avLst/>
                </a:prstGeom>
                <a:solidFill>
                  <a:srgbClr val="F7FAFC"/>
                </a:solidFill>
                <a:ln w="12700">
                  <a:solidFill>
                    <a:srgbClr val="E2E8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要点1文字">
                  <a:extLst>
                    <a:ext uri="{FF2B5EF4-FFF2-40B4-BE49-F238E27FC236}">
                      <a16:creationId xmlns:a16="http://schemas.microsoft.com/office/drawing/2014/main" id="{B5417AEA-1591-493B-8F54-40E25702C213}"/>
                    </a:ext>
                  </a:extLst>
                </p:cNvPr>
                <p:cNvSpPr txBox="1"/>
                <p:nvPr/>
              </p:nvSpPr>
              <p:spPr>
                <a:xfrm>
                  <a:off x="1175071" y="5174452"/>
                  <a:ext cx="4678032" cy="292389"/>
                </a:xfrm>
                <a:prstGeom prst="rect">
                  <a:avLst/>
                </a:prstGeom>
                <a:noFill/>
              </p:spPr>
              <p:txBody>
                <a:bodyPr vert="horz" rtlCol="0">
                  <a:spAutoFit/>
                </a:bodyPr>
                <a:lstStyle/>
                <a:p>
                  <a:endParaRPr lang="zh-CN" altLang="en-US" sz="1300" dirty="0">
                    <a:solidFill>
                      <a:srgbClr val="4A5568"/>
                    </a:solidFill>
                    <a:latin typeface="微软雅黑" panose="020B0503020204020204" pitchFamily="34" charset="-122"/>
                  </a:endParaRPr>
                </a:p>
              </p:txBody>
            </p:sp>
            <p:sp>
              <p:nvSpPr>
                <p:cNvPr id="54" name="要点2文字">
                  <a:extLst>
                    <a:ext uri="{FF2B5EF4-FFF2-40B4-BE49-F238E27FC236}">
                      <a16:creationId xmlns:a16="http://schemas.microsoft.com/office/drawing/2014/main" id="{1F9373C2-7584-484F-805A-C62686CFB995}"/>
                    </a:ext>
                  </a:extLst>
                </p:cNvPr>
                <p:cNvSpPr txBox="1"/>
                <p:nvPr/>
              </p:nvSpPr>
              <p:spPr>
                <a:xfrm>
                  <a:off x="915563" y="5831750"/>
                  <a:ext cx="5315285" cy="332221"/>
                </a:xfrm>
                <a:prstGeom prst="rect">
                  <a:avLst/>
                </a:prstGeom>
                <a:noFill/>
              </p:spPr>
              <p:txBody>
                <a:bodyPr vert="horz" wrap="square" rtlCol="0">
                  <a:spAutoFit/>
                </a:bodyPr>
                <a:lstStyle/>
                <a:p>
                  <a:r>
                    <a:rPr lang="zh-CN" altLang="en-US" sz="1300" dirty="0">
                      <a:solidFill>
                        <a:srgbClr val="4A5568"/>
                      </a:solidFill>
                      <a:latin typeface="微软雅黑" panose="020B0503020204020204" pitchFamily="34" charset="-122"/>
                    </a:rPr>
                    <a:t>通过国家验收并开放运行</a:t>
                  </a:r>
                </a:p>
              </p:txBody>
            </p:sp>
          </p:grpSp>
          <p:sp>
            <p:nvSpPr>
              <p:cNvPr id="56" name="数字1数值">
                <a:extLst>
                  <a:ext uri="{FF2B5EF4-FFF2-40B4-BE49-F238E27FC236}">
                    <a16:creationId xmlns:a16="http://schemas.microsoft.com/office/drawing/2014/main" id="{99BD4C42-6E39-4853-9E4F-F6FF48693B57}"/>
                  </a:ext>
                </a:extLst>
              </p:cNvPr>
              <p:cNvSpPr txBox="1"/>
              <p:nvPr/>
            </p:nvSpPr>
            <p:spPr>
              <a:xfrm>
                <a:off x="456762" y="2131849"/>
                <a:ext cx="1521558" cy="523220"/>
              </a:xfrm>
              <a:prstGeom prst="rect">
                <a:avLst/>
              </a:prstGeom>
              <a:noFill/>
            </p:spPr>
            <p:txBody>
              <a:bodyPr vert="horz" wrap="square" rtlCol="0">
                <a:spAutoFit/>
              </a:bodyPr>
              <a:lstStyle/>
              <a:p>
                <a:pPr algn="r"/>
                <a:r>
                  <a:rPr lang="en-US" altLang="zh-CN" sz="2800" b="1" dirty="0">
                    <a:solidFill>
                      <a:srgbClr val="1A365D"/>
                    </a:solidFill>
                    <a:latin typeface="微软雅黑" panose="020B0503020204020204" pitchFamily="34" charset="-122"/>
                  </a:rPr>
                  <a:t>2018</a:t>
                </a:r>
                <a:r>
                  <a:rPr lang="zh-CN" altLang="en-US" sz="2800" b="1" dirty="0">
                    <a:solidFill>
                      <a:srgbClr val="1A365D"/>
                    </a:solidFill>
                    <a:latin typeface="微软雅黑" panose="020B0503020204020204" pitchFamily="34" charset="-122"/>
                  </a:rPr>
                  <a:t>年</a:t>
                </a:r>
              </a:p>
            </p:txBody>
          </p:sp>
          <p:grpSp>
            <p:nvGrpSpPr>
              <p:cNvPr id="57" name="组合 56">
                <a:extLst>
                  <a:ext uri="{FF2B5EF4-FFF2-40B4-BE49-F238E27FC236}">
                    <a16:creationId xmlns:a16="http://schemas.microsoft.com/office/drawing/2014/main" id="{4442B180-BFBD-4932-B550-B938530E8782}"/>
                  </a:ext>
                </a:extLst>
              </p:cNvPr>
              <p:cNvGrpSpPr/>
              <p:nvPr/>
            </p:nvGrpSpPr>
            <p:grpSpPr>
              <a:xfrm>
                <a:off x="3383849" y="1746258"/>
                <a:ext cx="2427410" cy="1361096"/>
                <a:chOff x="731783" y="4750676"/>
                <a:chExt cx="5682845" cy="1546525"/>
              </a:xfrm>
            </p:grpSpPr>
            <p:sp>
              <p:nvSpPr>
                <p:cNvPr id="58" name="底部说明框">
                  <a:extLst>
                    <a:ext uri="{FF2B5EF4-FFF2-40B4-BE49-F238E27FC236}">
                      <a16:creationId xmlns:a16="http://schemas.microsoft.com/office/drawing/2014/main" id="{95917583-0995-4B6B-A5FE-73DE04298C88}"/>
                    </a:ext>
                  </a:extLst>
                </p:cNvPr>
                <p:cNvSpPr/>
                <p:nvPr/>
              </p:nvSpPr>
              <p:spPr>
                <a:xfrm>
                  <a:off x="731783" y="4750676"/>
                  <a:ext cx="5682845" cy="1546525"/>
                </a:xfrm>
                <a:prstGeom prst="roundRect">
                  <a:avLst/>
                </a:prstGeom>
                <a:solidFill>
                  <a:srgbClr val="F7FAFC"/>
                </a:solidFill>
                <a:ln w="12700">
                  <a:solidFill>
                    <a:srgbClr val="E2E8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要点1文字">
                  <a:extLst>
                    <a:ext uri="{FF2B5EF4-FFF2-40B4-BE49-F238E27FC236}">
                      <a16:creationId xmlns:a16="http://schemas.microsoft.com/office/drawing/2014/main" id="{59F55BFE-B4CF-43D7-B3D9-C1A48F8A108B}"/>
                    </a:ext>
                  </a:extLst>
                </p:cNvPr>
                <p:cNvSpPr txBox="1"/>
                <p:nvPr/>
              </p:nvSpPr>
              <p:spPr>
                <a:xfrm>
                  <a:off x="1175071" y="5174452"/>
                  <a:ext cx="4678032" cy="292389"/>
                </a:xfrm>
                <a:prstGeom prst="rect">
                  <a:avLst/>
                </a:prstGeom>
                <a:noFill/>
              </p:spPr>
              <p:txBody>
                <a:bodyPr vert="horz" rtlCol="0">
                  <a:spAutoFit/>
                </a:bodyPr>
                <a:lstStyle/>
                <a:p>
                  <a:endParaRPr lang="zh-CN" altLang="en-US" sz="1300" dirty="0">
                    <a:solidFill>
                      <a:srgbClr val="4A5568"/>
                    </a:solidFill>
                    <a:latin typeface="微软雅黑" panose="020B0503020204020204" pitchFamily="34" charset="-122"/>
                  </a:endParaRPr>
                </a:p>
              </p:txBody>
            </p:sp>
            <p:sp>
              <p:nvSpPr>
                <p:cNvPr id="60" name="要点2文字">
                  <a:extLst>
                    <a:ext uri="{FF2B5EF4-FFF2-40B4-BE49-F238E27FC236}">
                      <a16:creationId xmlns:a16="http://schemas.microsoft.com/office/drawing/2014/main" id="{FFBFCC56-EA35-42D1-BB02-AD5EABC21181}"/>
                    </a:ext>
                  </a:extLst>
                </p:cNvPr>
                <p:cNvSpPr txBox="1"/>
                <p:nvPr/>
              </p:nvSpPr>
              <p:spPr>
                <a:xfrm>
                  <a:off x="915563" y="5831750"/>
                  <a:ext cx="5315285" cy="332221"/>
                </a:xfrm>
                <a:prstGeom prst="rect">
                  <a:avLst/>
                </a:prstGeom>
                <a:noFill/>
              </p:spPr>
              <p:txBody>
                <a:bodyPr vert="horz" wrap="square" rtlCol="0">
                  <a:spAutoFit/>
                </a:bodyPr>
                <a:lstStyle/>
                <a:p>
                  <a:endParaRPr lang="zh-CN" altLang="en-US" sz="1300" dirty="0">
                    <a:solidFill>
                      <a:srgbClr val="4A5568"/>
                    </a:solidFill>
                    <a:latin typeface="微软雅黑" panose="020B0503020204020204" pitchFamily="34" charset="-122"/>
                  </a:endParaRPr>
                </a:p>
              </p:txBody>
            </p:sp>
          </p:grpSp>
          <p:sp>
            <p:nvSpPr>
              <p:cNvPr id="61" name="数字1数值">
                <a:extLst>
                  <a:ext uri="{FF2B5EF4-FFF2-40B4-BE49-F238E27FC236}">
                    <a16:creationId xmlns:a16="http://schemas.microsoft.com/office/drawing/2014/main" id="{2754420B-043E-44FB-9C52-616F0C7CBF73}"/>
                  </a:ext>
                </a:extLst>
              </p:cNvPr>
              <p:cNvSpPr txBox="1"/>
              <p:nvPr/>
            </p:nvSpPr>
            <p:spPr>
              <a:xfrm>
                <a:off x="3363920" y="2242145"/>
                <a:ext cx="2187909" cy="400110"/>
              </a:xfrm>
              <a:prstGeom prst="rect">
                <a:avLst/>
              </a:prstGeom>
              <a:noFill/>
            </p:spPr>
            <p:txBody>
              <a:bodyPr vert="horz" wrap="square" rtlCol="0">
                <a:spAutoFit/>
              </a:bodyPr>
              <a:lstStyle/>
              <a:p>
                <a:pPr algn="r"/>
                <a:r>
                  <a:rPr lang="en-US" altLang="zh-CN" sz="2000" b="1" dirty="0">
                    <a:solidFill>
                      <a:srgbClr val="1A365D"/>
                    </a:solidFill>
                    <a:latin typeface="微软雅黑" panose="020B0503020204020204" pitchFamily="34" charset="-122"/>
                  </a:rPr>
                  <a:t>CSNS-II</a:t>
                </a:r>
                <a:r>
                  <a:rPr lang="zh-CN" altLang="en-US" sz="2000" b="1" dirty="0">
                    <a:solidFill>
                      <a:srgbClr val="1A365D"/>
                    </a:solidFill>
                    <a:latin typeface="微软雅黑" panose="020B0503020204020204" pitchFamily="34" charset="-122"/>
                  </a:rPr>
                  <a:t>建设中</a:t>
                </a:r>
              </a:p>
            </p:txBody>
          </p:sp>
        </p:grpSp>
      </p:grpSp>
    </p:spTree>
    <p:extLst>
      <p:ext uri="{BB962C8B-B14F-4D97-AF65-F5344CB8AC3E}">
        <p14:creationId xmlns:p14="http://schemas.microsoft.com/office/powerpoint/2010/main" val="130340903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7610C00-99D7-4A3E-8019-4B7640F3107D}"/>
              </a:ext>
            </a:extLst>
          </p:cNvPr>
          <p:cNvSpPr>
            <a:spLocks noGrp="1"/>
          </p:cNvSpPr>
          <p:nvPr>
            <p:ph type="title"/>
          </p:nvPr>
        </p:nvSpPr>
        <p:spPr/>
        <p:txBody>
          <a:bodyPr/>
          <a:lstStyle/>
          <a:p>
            <a:r>
              <a:rPr lang="zh-CN" altLang="en-US" dirty="0"/>
              <a:t>实验数据存储与管理的挑战</a:t>
            </a:r>
          </a:p>
        </p:txBody>
      </p:sp>
      <p:sp>
        <p:nvSpPr>
          <p:cNvPr id="8" name="文本框 7">
            <a:extLst>
              <a:ext uri="{FF2B5EF4-FFF2-40B4-BE49-F238E27FC236}">
                <a16:creationId xmlns:a16="http://schemas.microsoft.com/office/drawing/2014/main" id="{C1F4DD00-A62A-4F2F-9D11-B921074FB3C3}"/>
              </a:ext>
            </a:extLst>
          </p:cNvPr>
          <p:cNvSpPr txBox="1"/>
          <p:nvPr/>
        </p:nvSpPr>
        <p:spPr>
          <a:xfrm>
            <a:off x="444584" y="972342"/>
            <a:ext cx="11640185" cy="958850"/>
          </a:xfrm>
          <a:prstGeom prst="rect">
            <a:avLst/>
          </a:prstGeom>
          <a:noFill/>
        </p:spPr>
        <p:txBody>
          <a:bodyPr wrap="square" rtlCol="0">
            <a:noAutofit/>
          </a:bodyPr>
          <a:lstStyle/>
          <a:p>
            <a:pPr lvl="0"/>
            <a:r>
              <a:rPr lang="zh-CN" altLang="en-US" b="1" dirty="0">
                <a:sym typeface="+mn-ea"/>
              </a:rPr>
              <a:t>开放用户设施场景下，多源、异构、多模态数据并存，需要将数据存起来</a:t>
            </a:r>
            <a:r>
              <a:rPr lang="en-US" altLang="zh-CN" b="1" dirty="0">
                <a:sym typeface="+mn-ea"/>
              </a:rPr>
              <a:t>-&gt;</a:t>
            </a:r>
            <a:r>
              <a:rPr lang="zh-CN" altLang="en-US" b="1" dirty="0">
                <a:sym typeface="+mn-ea"/>
              </a:rPr>
              <a:t>管起来</a:t>
            </a:r>
            <a:r>
              <a:rPr lang="en-US" altLang="zh-CN" b="1" dirty="0">
                <a:sym typeface="+mn-ea"/>
              </a:rPr>
              <a:t>-&gt;</a:t>
            </a:r>
            <a:r>
              <a:rPr lang="zh-CN" altLang="en-US" b="1" dirty="0">
                <a:sym typeface="+mn-ea"/>
              </a:rPr>
              <a:t>用起来</a:t>
            </a:r>
            <a:endParaRPr lang="en-US" altLang="zh-CN" b="1" dirty="0">
              <a:sym typeface="+mn-ea"/>
            </a:endParaRPr>
          </a:p>
        </p:txBody>
      </p:sp>
      <p:sp>
        <p:nvSpPr>
          <p:cNvPr id="9" name="文本框 8">
            <a:extLst>
              <a:ext uri="{FF2B5EF4-FFF2-40B4-BE49-F238E27FC236}">
                <a16:creationId xmlns:a16="http://schemas.microsoft.com/office/drawing/2014/main" id="{D5B5CBF7-C5E6-4EAE-9920-54E3C9815864}"/>
              </a:ext>
            </a:extLst>
          </p:cNvPr>
          <p:cNvSpPr txBox="1"/>
          <p:nvPr/>
        </p:nvSpPr>
        <p:spPr>
          <a:xfrm>
            <a:off x="7069971" y="1396461"/>
            <a:ext cx="3724722" cy="433577"/>
          </a:xfrm>
          <a:prstGeom prst="rect">
            <a:avLst/>
          </a:prstGeom>
          <a:noFill/>
        </p:spPr>
        <p:txBody>
          <a:bodyPr wrap="square" rtlCol="0">
            <a:noAutofit/>
          </a:bodyPr>
          <a:lstStyle/>
          <a:p>
            <a:pPr lvl="0"/>
            <a:r>
              <a:rPr lang="zh-CN" altLang="en-US" sz="2400" b="1" dirty="0">
                <a:solidFill>
                  <a:srgbClr val="FF0000"/>
                </a:solidFill>
                <a:sym typeface="+mn-ea"/>
              </a:rPr>
              <a:t>目标：存好！管好！用好！</a:t>
            </a:r>
          </a:p>
        </p:txBody>
      </p:sp>
      <p:sp>
        <p:nvSpPr>
          <p:cNvPr id="4" name="矩形: 圆角 3">
            <a:extLst>
              <a:ext uri="{FF2B5EF4-FFF2-40B4-BE49-F238E27FC236}">
                <a16:creationId xmlns:a16="http://schemas.microsoft.com/office/drawing/2014/main" id="{B5686F57-95DD-485A-A92E-7E7AE0AA1F95}"/>
              </a:ext>
            </a:extLst>
          </p:cNvPr>
          <p:cNvSpPr/>
          <p:nvPr/>
        </p:nvSpPr>
        <p:spPr bwMode="auto">
          <a:xfrm>
            <a:off x="6705600" y="1980724"/>
            <a:ext cx="5034454" cy="1448276"/>
          </a:xfrm>
          <a:prstGeom prst="roundRect">
            <a:avLst/>
          </a:prstGeom>
          <a:solidFill>
            <a:schemeClr val="accent1">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2400" b="0" i="0" u="none" strike="noStrike" cap="none" normalizeH="0" baseline="0" dirty="0">
              <a:ln>
                <a:noFill/>
              </a:ln>
              <a:solidFill>
                <a:srgbClr val="FFCC00"/>
              </a:solidFill>
              <a:effectLst>
                <a:outerShdw blurRad="38100" dist="38100" dir="2700000" algn="tl">
                  <a:srgbClr val="000000">
                    <a:alpha val="43137"/>
                  </a:srgbClr>
                </a:outerShdw>
              </a:effectLst>
              <a:latin typeface="Arial" pitchFamily="34" charset="0"/>
              <a:ea typeface="宋体" pitchFamily="2" charset="-122"/>
            </a:endParaRPr>
          </a:p>
        </p:txBody>
      </p:sp>
      <p:sp>
        <p:nvSpPr>
          <p:cNvPr id="10" name="矩形: 圆角 9">
            <a:extLst>
              <a:ext uri="{FF2B5EF4-FFF2-40B4-BE49-F238E27FC236}">
                <a16:creationId xmlns:a16="http://schemas.microsoft.com/office/drawing/2014/main" id="{ED95FD10-6945-490D-BAA5-6A6E8CC98965}"/>
              </a:ext>
            </a:extLst>
          </p:cNvPr>
          <p:cNvSpPr/>
          <p:nvPr/>
        </p:nvSpPr>
        <p:spPr bwMode="auto">
          <a:xfrm>
            <a:off x="6705600" y="3579685"/>
            <a:ext cx="5034454" cy="1448276"/>
          </a:xfrm>
          <a:prstGeom prst="roundRect">
            <a:avLst/>
          </a:prstGeom>
          <a:solidFill>
            <a:schemeClr val="accent1">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2400" b="0" i="0" u="none" strike="noStrike" cap="none" normalizeH="0" baseline="0">
              <a:ln>
                <a:noFill/>
              </a:ln>
              <a:solidFill>
                <a:srgbClr val="FFCC00"/>
              </a:solidFill>
              <a:effectLst>
                <a:outerShdw blurRad="38100" dist="38100" dir="2700000" algn="tl">
                  <a:srgbClr val="000000">
                    <a:alpha val="43137"/>
                  </a:srgbClr>
                </a:outerShdw>
              </a:effectLst>
              <a:latin typeface="Arial" pitchFamily="34" charset="0"/>
              <a:ea typeface="宋体" pitchFamily="2" charset="-122"/>
            </a:endParaRPr>
          </a:p>
        </p:txBody>
      </p:sp>
      <p:sp>
        <p:nvSpPr>
          <p:cNvPr id="11" name="矩形: 圆角 10">
            <a:extLst>
              <a:ext uri="{FF2B5EF4-FFF2-40B4-BE49-F238E27FC236}">
                <a16:creationId xmlns:a16="http://schemas.microsoft.com/office/drawing/2014/main" id="{D5EE4548-56FD-4609-8A63-C916D7CBF561}"/>
              </a:ext>
            </a:extLst>
          </p:cNvPr>
          <p:cNvSpPr/>
          <p:nvPr/>
        </p:nvSpPr>
        <p:spPr bwMode="auto">
          <a:xfrm>
            <a:off x="6705600" y="5178647"/>
            <a:ext cx="5034454" cy="1448276"/>
          </a:xfrm>
          <a:prstGeom prst="roundRect">
            <a:avLst/>
          </a:prstGeom>
          <a:solidFill>
            <a:schemeClr val="accent1">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2400" b="0" i="0" u="none" strike="noStrike" cap="none" normalizeH="0" baseline="0">
              <a:ln>
                <a:noFill/>
              </a:ln>
              <a:solidFill>
                <a:srgbClr val="FFCC00"/>
              </a:solidFill>
              <a:effectLst>
                <a:outerShdw blurRad="38100" dist="38100" dir="2700000" algn="tl">
                  <a:srgbClr val="000000">
                    <a:alpha val="43137"/>
                  </a:srgbClr>
                </a:outerShdw>
              </a:effectLst>
              <a:latin typeface="Arial" pitchFamily="34" charset="0"/>
              <a:ea typeface="宋体" pitchFamily="2" charset="-122"/>
            </a:endParaRPr>
          </a:p>
        </p:txBody>
      </p:sp>
      <p:pic>
        <p:nvPicPr>
          <p:cNvPr id="44" name="图片 43">
            <a:extLst>
              <a:ext uri="{FF2B5EF4-FFF2-40B4-BE49-F238E27FC236}">
                <a16:creationId xmlns:a16="http://schemas.microsoft.com/office/drawing/2014/main" id="{D1679275-6B15-4F9D-B8CD-1A50E8794C7C}"/>
              </a:ext>
            </a:extLst>
          </p:cNvPr>
          <p:cNvPicPr>
            <a:picLocks noChangeAspect="1"/>
          </p:cNvPicPr>
          <p:nvPr/>
        </p:nvPicPr>
        <p:blipFill>
          <a:blip r:embed="rId2"/>
          <a:stretch>
            <a:fillRect/>
          </a:stretch>
        </p:blipFill>
        <p:spPr>
          <a:xfrm>
            <a:off x="1209273" y="1613249"/>
            <a:ext cx="4135239" cy="2566700"/>
          </a:xfrm>
          <a:prstGeom prst="rect">
            <a:avLst/>
          </a:prstGeom>
          <a:ln>
            <a:noFill/>
          </a:ln>
          <a:effectLst>
            <a:outerShdw blurRad="292100" dist="139700" dir="2700000" algn="tl" rotWithShape="0">
              <a:srgbClr val="333333">
                <a:alpha val="65000"/>
              </a:srgbClr>
            </a:outerShdw>
          </a:effectLst>
        </p:spPr>
      </p:pic>
      <p:sp>
        <p:nvSpPr>
          <p:cNvPr id="45" name="文本框 44">
            <a:extLst>
              <a:ext uri="{FF2B5EF4-FFF2-40B4-BE49-F238E27FC236}">
                <a16:creationId xmlns:a16="http://schemas.microsoft.com/office/drawing/2014/main" id="{9A2F97B5-5CFE-4D16-B125-7BC6ED32F79C}"/>
              </a:ext>
            </a:extLst>
          </p:cNvPr>
          <p:cNvSpPr txBox="1"/>
          <p:nvPr/>
        </p:nvSpPr>
        <p:spPr>
          <a:xfrm>
            <a:off x="6847489" y="2077591"/>
            <a:ext cx="4892565" cy="1477328"/>
          </a:xfrm>
          <a:prstGeom prst="rect">
            <a:avLst/>
          </a:prstGeom>
          <a:noFill/>
        </p:spPr>
        <p:txBody>
          <a:bodyPr wrap="square" rtlCol="0">
            <a:spAutoFit/>
          </a:bodyPr>
          <a:lstStyle/>
          <a:p>
            <a:pPr>
              <a:lnSpc>
                <a:spcPct val="150000"/>
              </a:lnSpc>
            </a:pPr>
            <a:r>
              <a:rPr lang="zh-CN" altLang="en-US" sz="1600" b="1" dirty="0"/>
              <a:t>跨学科协同</a:t>
            </a:r>
            <a:r>
              <a:rPr lang="zh-CN" altLang="en-US" sz="1600" dirty="0"/>
              <a:t>：用户群体广泛涵盖国内外高校、科研院所与高新企业，跨机构协同与数据共享需求极为强烈，学科领域横跨凝聚态物理、材料科学等多元场景</a:t>
            </a:r>
          </a:p>
          <a:p>
            <a:endParaRPr lang="zh-CN" altLang="en-US" dirty="0"/>
          </a:p>
        </p:txBody>
      </p:sp>
      <p:sp>
        <p:nvSpPr>
          <p:cNvPr id="46" name="文本框 45">
            <a:extLst>
              <a:ext uri="{FF2B5EF4-FFF2-40B4-BE49-F238E27FC236}">
                <a16:creationId xmlns:a16="http://schemas.microsoft.com/office/drawing/2014/main" id="{E841502D-C121-49BE-A918-216FA454A113}"/>
              </a:ext>
            </a:extLst>
          </p:cNvPr>
          <p:cNvSpPr txBox="1"/>
          <p:nvPr/>
        </p:nvSpPr>
        <p:spPr>
          <a:xfrm>
            <a:off x="6818585" y="3725619"/>
            <a:ext cx="4808483" cy="1156407"/>
          </a:xfrm>
          <a:prstGeom prst="rect">
            <a:avLst/>
          </a:prstGeom>
          <a:noFill/>
        </p:spPr>
        <p:txBody>
          <a:bodyPr wrap="square" rtlCol="0">
            <a:spAutoFit/>
          </a:bodyPr>
          <a:lstStyle/>
          <a:p>
            <a:pPr>
              <a:lnSpc>
                <a:spcPct val="150000"/>
              </a:lnSpc>
            </a:pPr>
            <a:r>
              <a:rPr lang="zh-CN" altLang="en-US" sz="1600" b="1" dirty="0"/>
              <a:t>数据源异构：</a:t>
            </a:r>
            <a:r>
              <a:rPr lang="zh-CN" altLang="en-US" sz="1600" dirty="0"/>
              <a:t>原始数据格式多样，分析数据多元，提案数据、装置数据、样品数据格式、语义、粒度差异较大</a:t>
            </a:r>
          </a:p>
        </p:txBody>
      </p:sp>
      <p:sp>
        <p:nvSpPr>
          <p:cNvPr id="47" name="文本框 46">
            <a:extLst>
              <a:ext uri="{FF2B5EF4-FFF2-40B4-BE49-F238E27FC236}">
                <a16:creationId xmlns:a16="http://schemas.microsoft.com/office/drawing/2014/main" id="{EA0ED05B-EC4C-4CDF-8A1B-F10C6F2EE34C}"/>
              </a:ext>
            </a:extLst>
          </p:cNvPr>
          <p:cNvSpPr txBox="1"/>
          <p:nvPr/>
        </p:nvSpPr>
        <p:spPr>
          <a:xfrm>
            <a:off x="6847489" y="5307454"/>
            <a:ext cx="4808483" cy="1248740"/>
          </a:xfrm>
          <a:prstGeom prst="rect">
            <a:avLst/>
          </a:prstGeom>
          <a:noFill/>
        </p:spPr>
        <p:txBody>
          <a:bodyPr wrap="square" rtlCol="0">
            <a:spAutoFit/>
          </a:bodyPr>
          <a:lstStyle/>
          <a:p>
            <a:pPr>
              <a:lnSpc>
                <a:spcPct val="120000"/>
              </a:lnSpc>
            </a:pPr>
            <a:r>
              <a:rPr lang="zh-CN" altLang="en-US" sz="1600" b="1" dirty="0"/>
              <a:t>范式转型：</a:t>
            </a:r>
            <a:r>
              <a:rPr lang="zh-CN" altLang="en-US" sz="1600" dirty="0"/>
              <a:t>通过构建贯穿实验全生命周期的元数据模型，将分散在各环节的信息进行结构化关联与语义化描述，驱动数据在存储、处理、共享等阶段的流转，实现对实验流程的智能管控。</a:t>
            </a:r>
          </a:p>
        </p:txBody>
      </p:sp>
      <p:pic>
        <p:nvPicPr>
          <p:cNvPr id="12" name="图片 11">
            <a:extLst>
              <a:ext uri="{FF2B5EF4-FFF2-40B4-BE49-F238E27FC236}">
                <a16:creationId xmlns:a16="http://schemas.microsoft.com/office/drawing/2014/main" id="{4D03148A-13F5-41C3-BDC6-79CEDF1B3851}"/>
              </a:ext>
            </a:extLst>
          </p:cNvPr>
          <p:cNvPicPr>
            <a:picLocks noChangeAspect="1"/>
          </p:cNvPicPr>
          <p:nvPr/>
        </p:nvPicPr>
        <p:blipFill>
          <a:blip r:embed="rId3"/>
          <a:stretch>
            <a:fillRect/>
          </a:stretch>
        </p:blipFill>
        <p:spPr>
          <a:xfrm>
            <a:off x="1209272" y="4421404"/>
            <a:ext cx="4135238" cy="2364742"/>
          </a:xfrm>
          <a:prstGeom prst="rect">
            <a:avLst/>
          </a:prstGeom>
        </p:spPr>
      </p:pic>
    </p:spTree>
    <p:extLst>
      <p:ext uri="{BB962C8B-B14F-4D97-AF65-F5344CB8AC3E}">
        <p14:creationId xmlns:p14="http://schemas.microsoft.com/office/powerpoint/2010/main" val="195654044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背景">
            <a:extLst>
              <a:ext uri="{FF2B5EF4-FFF2-40B4-BE49-F238E27FC236}">
                <a16:creationId xmlns:a16="http://schemas.microsoft.com/office/drawing/2014/main" id="{1712286E-C5F0-4D6E-B8C3-FC84F5A2046C}"/>
              </a:ext>
            </a:extLst>
          </p:cNvPr>
          <p:cNvSpPr/>
          <p:nvPr/>
        </p:nvSpPr>
        <p:spPr>
          <a:xfrm>
            <a:off x="0" y="0"/>
            <a:ext cx="12192000" cy="6858000"/>
          </a:xfrm>
          <a:prstGeom prst="rect">
            <a:avLst/>
          </a:prstGeom>
          <a:solidFill>
            <a:srgbClr val="F0F4F8"/>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标题栏">
            <a:extLst>
              <a:ext uri="{FF2B5EF4-FFF2-40B4-BE49-F238E27FC236}">
                <a16:creationId xmlns:a16="http://schemas.microsoft.com/office/drawing/2014/main" id="{5935711E-8A6E-40F5-80EC-54F4F2EA97AE}"/>
              </a:ext>
            </a:extLst>
          </p:cNvPr>
          <p:cNvSpPr/>
          <p:nvPr/>
        </p:nvSpPr>
        <p:spPr>
          <a:xfrm>
            <a:off x="0" y="0"/>
            <a:ext cx="12192000" cy="863600"/>
          </a:xfrm>
          <a:prstGeom prst="rect">
            <a:avLst/>
          </a:prstGeom>
          <a:solidFill>
            <a:srgbClr val="1A365D"/>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标题文字">
            <a:extLst>
              <a:ext uri="{FF2B5EF4-FFF2-40B4-BE49-F238E27FC236}">
                <a16:creationId xmlns:a16="http://schemas.microsoft.com/office/drawing/2014/main" id="{ED1FB782-E70F-44FE-892B-C1220C7F0FD1}"/>
              </a:ext>
            </a:extLst>
          </p:cNvPr>
          <p:cNvSpPr txBox="1"/>
          <p:nvPr/>
        </p:nvSpPr>
        <p:spPr>
          <a:xfrm>
            <a:off x="0" y="127000"/>
            <a:ext cx="12192000" cy="492443"/>
          </a:xfrm>
          <a:prstGeom prst="rect">
            <a:avLst/>
          </a:prstGeom>
          <a:noFill/>
        </p:spPr>
        <p:txBody>
          <a:bodyPr vert="horz" rtlCol="0">
            <a:spAutoFit/>
          </a:bodyPr>
          <a:lstStyle/>
          <a:p>
            <a:pPr algn="ctr"/>
            <a:r>
              <a:rPr lang="zh-CN" altLang="en-US" sz="2600" b="1">
                <a:solidFill>
                  <a:srgbClr val="FFFFFF"/>
                </a:solidFill>
                <a:latin typeface="微软雅黑" panose="020B0503020204020204" pitchFamily="34" charset="-122"/>
              </a:rPr>
              <a:t>报告提纲</a:t>
            </a:r>
          </a:p>
        </p:txBody>
      </p:sp>
      <p:sp>
        <p:nvSpPr>
          <p:cNvPr id="12" name="卡片0">
            <a:extLst>
              <a:ext uri="{FF2B5EF4-FFF2-40B4-BE49-F238E27FC236}">
                <a16:creationId xmlns:a16="http://schemas.microsoft.com/office/drawing/2014/main" id="{1DEAFB10-901C-4AFF-ABE3-76443321354C}"/>
              </a:ext>
            </a:extLst>
          </p:cNvPr>
          <p:cNvSpPr/>
          <p:nvPr/>
        </p:nvSpPr>
        <p:spPr>
          <a:xfrm>
            <a:off x="2003064" y="2128520"/>
            <a:ext cx="8509000" cy="762000"/>
          </a:xfrm>
          <a:prstGeom prst="roundRect">
            <a:avLst/>
          </a:prstGeom>
          <a:solidFill>
            <a:srgbClr val="FFFFFF"/>
          </a:solidFill>
          <a:ln w="25400">
            <a:solidFill>
              <a:srgbClr val="2B6C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竖条0">
            <a:extLst>
              <a:ext uri="{FF2B5EF4-FFF2-40B4-BE49-F238E27FC236}">
                <a16:creationId xmlns:a16="http://schemas.microsoft.com/office/drawing/2014/main" id="{73A81ED1-5A46-460F-A4A0-3A25CC667C75}"/>
              </a:ext>
            </a:extLst>
          </p:cNvPr>
          <p:cNvSpPr/>
          <p:nvPr/>
        </p:nvSpPr>
        <p:spPr>
          <a:xfrm>
            <a:off x="2003064" y="2128520"/>
            <a:ext cx="101600" cy="762000"/>
          </a:xfrm>
          <a:prstGeom prst="rect">
            <a:avLst/>
          </a:prstGeom>
          <a:solidFill>
            <a:srgbClr val="2B6CB0"/>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编号圈0">
            <a:extLst>
              <a:ext uri="{FF2B5EF4-FFF2-40B4-BE49-F238E27FC236}">
                <a16:creationId xmlns:a16="http://schemas.microsoft.com/office/drawing/2014/main" id="{F0954FA5-6E21-4DFC-B8B8-15654870E765}"/>
              </a:ext>
            </a:extLst>
          </p:cNvPr>
          <p:cNvSpPr/>
          <p:nvPr/>
        </p:nvSpPr>
        <p:spPr>
          <a:xfrm>
            <a:off x="2206264" y="2331720"/>
            <a:ext cx="355600" cy="355600"/>
          </a:xfrm>
          <a:prstGeom prst="ellipse">
            <a:avLst/>
          </a:prstGeom>
          <a:solidFill>
            <a:srgbClr val="2B6CB0">
              <a:alpha val="15000"/>
            </a:srgb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编号0">
            <a:extLst>
              <a:ext uri="{FF2B5EF4-FFF2-40B4-BE49-F238E27FC236}">
                <a16:creationId xmlns:a16="http://schemas.microsoft.com/office/drawing/2014/main" id="{15EAF8EF-DAFA-4461-B7C5-179D18FF3B53}"/>
              </a:ext>
            </a:extLst>
          </p:cNvPr>
          <p:cNvSpPr txBox="1"/>
          <p:nvPr/>
        </p:nvSpPr>
        <p:spPr>
          <a:xfrm>
            <a:off x="2282464" y="2382520"/>
            <a:ext cx="254000" cy="338554"/>
          </a:xfrm>
          <a:prstGeom prst="rect">
            <a:avLst/>
          </a:prstGeom>
          <a:noFill/>
        </p:spPr>
        <p:txBody>
          <a:bodyPr vert="horz" rtlCol="0">
            <a:spAutoFit/>
          </a:bodyPr>
          <a:lstStyle/>
          <a:p>
            <a:pPr algn="ctr"/>
            <a:r>
              <a:rPr lang="en-US" altLang="zh-CN" sz="1600" b="1">
                <a:solidFill>
                  <a:srgbClr val="1A365D"/>
                </a:solidFill>
                <a:latin typeface="微软雅黑" panose="020B0503020204020204" pitchFamily="34" charset="-122"/>
              </a:rPr>
              <a:t>1</a:t>
            </a:r>
            <a:endParaRPr lang="zh-CN" altLang="en-US" sz="1600" b="1">
              <a:solidFill>
                <a:srgbClr val="1A365D"/>
              </a:solidFill>
              <a:latin typeface="微软雅黑" panose="020B0503020204020204" pitchFamily="34" charset="-122"/>
            </a:endParaRPr>
          </a:p>
        </p:txBody>
      </p:sp>
      <p:sp>
        <p:nvSpPr>
          <p:cNvPr id="16" name="主标题0">
            <a:extLst>
              <a:ext uri="{FF2B5EF4-FFF2-40B4-BE49-F238E27FC236}">
                <a16:creationId xmlns:a16="http://schemas.microsoft.com/office/drawing/2014/main" id="{8B2B758D-92A1-49AF-9B92-5FE6EF3FDDF4}"/>
              </a:ext>
            </a:extLst>
          </p:cNvPr>
          <p:cNvSpPr txBox="1"/>
          <p:nvPr/>
        </p:nvSpPr>
        <p:spPr>
          <a:xfrm>
            <a:off x="2765064" y="2230120"/>
            <a:ext cx="2794000" cy="381000"/>
          </a:xfrm>
          <a:prstGeom prst="rect">
            <a:avLst/>
          </a:prstGeom>
          <a:noFill/>
        </p:spPr>
        <p:txBody>
          <a:bodyPr vert="horz" rtlCol="0">
            <a:spAutoFit/>
          </a:bodyPr>
          <a:lstStyle/>
          <a:p>
            <a:r>
              <a:rPr lang="zh-CN" altLang="en-US" b="1">
                <a:solidFill>
                  <a:srgbClr val="1A365D"/>
                </a:solidFill>
                <a:latin typeface="微软雅黑" panose="020B0503020204020204" pitchFamily="34" charset="-122"/>
              </a:rPr>
              <a:t>研究背景</a:t>
            </a:r>
          </a:p>
        </p:txBody>
      </p:sp>
      <p:sp>
        <p:nvSpPr>
          <p:cNvPr id="17" name="副标题0">
            <a:extLst>
              <a:ext uri="{FF2B5EF4-FFF2-40B4-BE49-F238E27FC236}">
                <a16:creationId xmlns:a16="http://schemas.microsoft.com/office/drawing/2014/main" id="{C088E1DF-F0B3-404E-A603-AB7A6BC54371}"/>
              </a:ext>
            </a:extLst>
          </p:cNvPr>
          <p:cNvSpPr txBox="1"/>
          <p:nvPr/>
        </p:nvSpPr>
        <p:spPr>
          <a:xfrm>
            <a:off x="2765064" y="2533431"/>
            <a:ext cx="5080000" cy="307777"/>
          </a:xfrm>
          <a:prstGeom prst="rect">
            <a:avLst/>
          </a:prstGeom>
          <a:noFill/>
        </p:spPr>
        <p:txBody>
          <a:bodyPr vert="horz" rtlCol="0">
            <a:spAutoFit/>
          </a:bodyPr>
          <a:lstStyle/>
          <a:p>
            <a:r>
              <a:rPr lang="en-US" altLang="zh-CN" sz="1400" dirty="0">
                <a:solidFill>
                  <a:srgbClr val="4A5568"/>
                </a:solidFill>
                <a:latin typeface="微软雅黑" panose="020B0503020204020204" pitchFamily="34" charset="-122"/>
              </a:rPr>
              <a:t>CSNS</a:t>
            </a:r>
            <a:r>
              <a:rPr lang="zh-CN" altLang="en-US" sz="1400" dirty="0">
                <a:solidFill>
                  <a:srgbClr val="4A5568"/>
                </a:solidFill>
                <a:latin typeface="微软雅黑" panose="020B0503020204020204" pitchFamily="34" charset="-122"/>
              </a:rPr>
              <a:t>现状及数据挑战</a:t>
            </a:r>
          </a:p>
        </p:txBody>
      </p:sp>
      <p:sp>
        <p:nvSpPr>
          <p:cNvPr id="19" name="卡片1">
            <a:extLst>
              <a:ext uri="{FF2B5EF4-FFF2-40B4-BE49-F238E27FC236}">
                <a16:creationId xmlns:a16="http://schemas.microsoft.com/office/drawing/2014/main" id="{11C87612-F348-47DD-A756-02241102B154}"/>
              </a:ext>
            </a:extLst>
          </p:cNvPr>
          <p:cNvSpPr/>
          <p:nvPr/>
        </p:nvSpPr>
        <p:spPr>
          <a:xfrm>
            <a:off x="2003064" y="3093720"/>
            <a:ext cx="8509000" cy="762000"/>
          </a:xfrm>
          <a:prstGeom prst="roundRect">
            <a:avLst/>
          </a:prstGeom>
          <a:solidFill>
            <a:schemeClr val="accent1">
              <a:lumMod val="20000"/>
              <a:lumOff val="80000"/>
            </a:schemeClr>
          </a:solidFill>
          <a:ln w="25400">
            <a:solidFill>
              <a:srgbClr val="2B6C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竖条1">
            <a:extLst>
              <a:ext uri="{FF2B5EF4-FFF2-40B4-BE49-F238E27FC236}">
                <a16:creationId xmlns:a16="http://schemas.microsoft.com/office/drawing/2014/main" id="{C434AE57-6CEA-44D7-BFEB-884F281F3784}"/>
              </a:ext>
            </a:extLst>
          </p:cNvPr>
          <p:cNvSpPr/>
          <p:nvPr/>
        </p:nvSpPr>
        <p:spPr>
          <a:xfrm>
            <a:off x="2003064" y="3093720"/>
            <a:ext cx="101600" cy="762000"/>
          </a:xfrm>
          <a:prstGeom prst="rect">
            <a:avLst/>
          </a:prstGeom>
          <a:solidFill>
            <a:srgbClr val="2B6CB0"/>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编号圈1">
            <a:extLst>
              <a:ext uri="{FF2B5EF4-FFF2-40B4-BE49-F238E27FC236}">
                <a16:creationId xmlns:a16="http://schemas.microsoft.com/office/drawing/2014/main" id="{BC67BBF3-3A09-4258-8066-4DC1EFFA93AC}"/>
              </a:ext>
            </a:extLst>
          </p:cNvPr>
          <p:cNvSpPr/>
          <p:nvPr/>
        </p:nvSpPr>
        <p:spPr>
          <a:xfrm>
            <a:off x="2206264" y="3296920"/>
            <a:ext cx="355600" cy="355600"/>
          </a:xfrm>
          <a:prstGeom prst="ellipse">
            <a:avLst/>
          </a:prstGeom>
          <a:solidFill>
            <a:srgbClr val="2B6CB0">
              <a:alpha val="15000"/>
            </a:srgb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编号1">
            <a:extLst>
              <a:ext uri="{FF2B5EF4-FFF2-40B4-BE49-F238E27FC236}">
                <a16:creationId xmlns:a16="http://schemas.microsoft.com/office/drawing/2014/main" id="{FC24CCA9-9B11-4014-84A2-903EFCEEFBCD}"/>
              </a:ext>
            </a:extLst>
          </p:cNvPr>
          <p:cNvSpPr txBox="1"/>
          <p:nvPr/>
        </p:nvSpPr>
        <p:spPr>
          <a:xfrm>
            <a:off x="2282464" y="3347720"/>
            <a:ext cx="254000" cy="338554"/>
          </a:xfrm>
          <a:prstGeom prst="rect">
            <a:avLst/>
          </a:prstGeom>
          <a:noFill/>
        </p:spPr>
        <p:txBody>
          <a:bodyPr vert="horz" rtlCol="0">
            <a:spAutoFit/>
          </a:bodyPr>
          <a:lstStyle/>
          <a:p>
            <a:pPr algn="ctr"/>
            <a:r>
              <a:rPr lang="en-US" altLang="zh-CN" sz="1600" b="1">
                <a:solidFill>
                  <a:srgbClr val="1A365D"/>
                </a:solidFill>
                <a:latin typeface="微软雅黑" panose="020B0503020204020204" pitchFamily="34" charset="-122"/>
              </a:rPr>
              <a:t>2</a:t>
            </a:r>
            <a:endParaRPr lang="zh-CN" altLang="en-US" sz="1600" b="1">
              <a:solidFill>
                <a:srgbClr val="1A365D"/>
              </a:solidFill>
              <a:latin typeface="微软雅黑" panose="020B0503020204020204" pitchFamily="34" charset="-122"/>
            </a:endParaRPr>
          </a:p>
        </p:txBody>
      </p:sp>
      <p:sp>
        <p:nvSpPr>
          <p:cNvPr id="23" name="主标题1">
            <a:extLst>
              <a:ext uri="{FF2B5EF4-FFF2-40B4-BE49-F238E27FC236}">
                <a16:creationId xmlns:a16="http://schemas.microsoft.com/office/drawing/2014/main" id="{EA45E77C-FD7A-4137-BED1-B8C1FBF346EA}"/>
              </a:ext>
            </a:extLst>
          </p:cNvPr>
          <p:cNvSpPr txBox="1"/>
          <p:nvPr/>
        </p:nvSpPr>
        <p:spPr>
          <a:xfrm>
            <a:off x="2765064" y="3195320"/>
            <a:ext cx="2794000" cy="381000"/>
          </a:xfrm>
          <a:prstGeom prst="rect">
            <a:avLst/>
          </a:prstGeom>
          <a:noFill/>
        </p:spPr>
        <p:txBody>
          <a:bodyPr vert="horz" rtlCol="0">
            <a:spAutoFit/>
          </a:bodyPr>
          <a:lstStyle/>
          <a:p>
            <a:r>
              <a:rPr lang="en-US" altLang="zh-CN" b="1">
                <a:solidFill>
                  <a:srgbClr val="1A365D"/>
                </a:solidFill>
                <a:latin typeface="微软雅黑" panose="020B0503020204020204" pitchFamily="34" charset="-122"/>
              </a:rPr>
              <a:t>CSNS</a:t>
            </a:r>
            <a:r>
              <a:rPr lang="zh-CN" altLang="en-US" b="1">
                <a:solidFill>
                  <a:srgbClr val="1A365D"/>
                </a:solidFill>
                <a:latin typeface="微软雅黑" panose="020B0503020204020204" pitchFamily="34" charset="-122"/>
              </a:rPr>
              <a:t>数据存储体系架构</a:t>
            </a:r>
          </a:p>
        </p:txBody>
      </p:sp>
      <p:sp>
        <p:nvSpPr>
          <p:cNvPr id="24" name="副标题1">
            <a:extLst>
              <a:ext uri="{FF2B5EF4-FFF2-40B4-BE49-F238E27FC236}">
                <a16:creationId xmlns:a16="http://schemas.microsoft.com/office/drawing/2014/main" id="{84294D12-DA6F-4CA3-AAD8-2AC973B4B9EC}"/>
              </a:ext>
            </a:extLst>
          </p:cNvPr>
          <p:cNvSpPr txBox="1"/>
          <p:nvPr/>
        </p:nvSpPr>
        <p:spPr>
          <a:xfrm>
            <a:off x="2765064" y="3525520"/>
            <a:ext cx="5080000" cy="307777"/>
          </a:xfrm>
          <a:prstGeom prst="rect">
            <a:avLst/>
          </a:prstGeom>
          <a:noFill/>
        </p:spPr>
        <p:txBody>
          <a:bodyPr vert="horz" rtlCol="0">
            <a:spAutoFit/>
          </a:bodyPr>
          <a:lstStyle/>
          <a:p>
            <a:r>
              <a:rPr lang="zh-CN" altLang="en-US" sz="1400" dirty="0">
                <a:solidFill>
                  <a:srgbClr val="4A5568"/>
                </a:solidFill>
                <a:latin typeface="微软雅黑" panose="020B0503020204020204" pitchFamily="34" charset="-122"/>
              </a:rPr>
              <a:t>三级存储架构与透明访问机制</a:t>
            </a:r>
          </a:p>
        </p:txBody>
      </p:sp>
      <p:sp>
        <p:nvSpPr>
          <p:cNvPr id="26" name="卡片2">
            <a:extLst>
              <a:ext uri="{FF2B5EF4-FFF2-40B4-BE49-F238E27FC236}">
                <a16:creationId xmlns:a16="http://schemas.microsoft.com/office/drawing/2014/main" id="{011D523D-533E-436C-91B2-4211D8EBAF8F}"/>
              </a:ext>
            </a:extLst>
          </p:cNvPr>
          <p:cNvSpPr/>
          <p:nvPr/>
        </p:nvSpPr>
        <p:spPr>
          <a:xfrm>
            <a:off x="2003064" y="4058920"/>
            <a:ext cx="8509000" cy="762000"/>
          </a:xfrm>
          <a:prstGeom prst="roundRect">
            <a:avLst/>
          </a:prstGeom>
          <a:solidFill>
            <a:srgbClr val="FFFFFF"/>
          </a:solidFill>
          <a:ln w="25400">
            <a:solidFill>
              <a:srgbClr val="2B6C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竖条2">
            <a:extLst>
              <a:ext uri="{FF2B5EF4-FFF2-40B4-BE49-F238E27FC236}">
                <a16:creationId xmlns:a16="http://schemas.microsoft.com/office/drawing/2014/main" id="{255A8662-5E43-463D-898D-32A0BD3F23AD}"/>
              </a:ext>
            </a:extLst>
          </p:cNvPr>
          <p:cNvSpPr/>
          <p:nvPr/>
        </p:nvSpPr>
        <p:spPr>
          <a:xfrm>
            <a:off x="2003064" y="4058920"/>
            <a:ext cx="101600" cy="762000"/>
          </a:xfrm>
          <a:prstGeom prst="rect">
            <a:avLst/>
          </a:prstGeom>
          <a:solidFill>
            <a:srgbClr val="2B6CB0"/>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编号圈2">
            <a:extLst>
              <a:ext uri="{FF2B5EF4-FFF2-40B4-BE49-F238E27FC236}">
                <a16:creationId xmlns:a16="http://schemas.microsoft.com/office/drawing/2014/main" id="{0AAAF18F-47C0-4D1B-A2DA-6B2D82F17F09}"/>
              </a:ext>
            </a:extLst>
          </p:cNvPr>
          <p:cNvSpPr/>
          <p:nvPr/>
        </p:nvSpPr>
        <p:spPr>
          <a:xfrm>
            <a:off x="2206264" y="4262120"/>
            <a:ext cx="355600" cy="355600"/>
          </a:xfrm>
          <a:prstGeom prst="ellipse">
            <a:avLst/>
          </a:prstGeom>
          <a:solidFill>
            <a:srgbClr val="2B6CB0">
              <a:alpha val="15000"/>
            </a:srgb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编号2">
            <a:extLst>
              <a:ext uri="{FF2B5EF4-FFF2-40B4-BE49-F238E27FC236}">
                <a16:creationId xmlns:a16="http://schemas.microsoft.com/office/drawing/2014/main" id="{472D2A61-7B12-4011-A9A5-16FF1FDD34C5}"/>
              </a:ext>
            </a:extLst>
          </p:cNvPr>
          <p:cNvSpPr txBox="1"/>
          <p:nvPr/>
        </p:nvSpPr>
        <p:spPr>
          <a:xfrm>
            <a:off x="2282464" y="4312920"/>
            <a:ext cx="254000" cy="338554"/>
          </a:xfrm>
          <a:prstGeom prst="rect">
            <a:avLst/>
          </a:prstGeom>
          <a:noFill/>
        </p:spPr>
        <p:txBody>
          <a:bodyPr vert="horz" rtlCol="0">
            <a:spAutoFit/>
          </a:bodyPr>
          <a:lstStyle/>
          <a:p>
            <a:pPr algn="ctr"/>
            <a:r>
              <a:rPr lang="en-US" altLang="zh-CN" sz="1600" b="1">
                <a:solidFill>
                  <a:srgbClr val="1A365D"/>
                </a:solidFill>
                <a:latin typeface="微软雅黑" panose="020B0503020204020204" pitchFamily="34" charset="-122"/>
              </a:rPr>
              <a:t>3</a:t>
            </a:r>
            <a:endParaRPr lang="zh-CN" altLang="en-US" sz="1600" b="1">
              <a:solidFill>
                <a:srgbClr val="1A365D"/>
              </a:solidFill>
              <a:latin typeface="微软雅黑" panose="020B0503020204020204" pitchFamily="34" charset="-122"/>
            </a:endParaRPr>
          </a:p>
        </p:txBody>
      </p:sp>
      <p:sp>
        <p:nvSpPr>
          <p:cNvPr id="30" name="主标题2">
            <a:extLst>
              <a:ext uri="{FF2B5EF4-FFF2-40B4-BE49-F238E27FC236}">
                <a16:creationId xmlns:a16="http://schemas.microsoft.com/office/drawing/2014/main" id="{20CB46DA-E96C-4BAF-AF43-68140A6259D8}"/>
              </a:ext>
            </a:extLst>
          </p:cNvPr>
          <p:cNvSpPr txBox="1"/>
          <p:nvPr/>
        </p:nvSpPr>
        <p:spPr>
          <a:xfrm>
            <a:off x="2765063" y="4160520"/>
            <a:ext cx="4362369" cy="369332"/>
          </a:xfrm>
          <a:prstGeom prst="rect">
            <a:avLst/>
          </a:prstGeom>
          <a:noFill/>
        </p:spPr>
        <p:txBody>
          <a:bodyPr vert="horz" wrap="square" rtlCol="0">
            <a:spAutoFit/>
          </a:bodyPr>
          <a:lstStyle/>
          <a:p>
            <a:r>
              <a:rPr lang="zh-CN" altLang="en-US" b="1" dirty="0">
                <a:solidFill>
                  <a:srgbClr val="1A365D"/>
                </a:solidFill>
                <a:latin typeface="微软雅黑" panose="020B0503020204020204" pitchFamily="34" charset="-122"/>
              </a:rPr>
              <a:t>多源异构数据融合与统一管理</a:t>
            </a:r>
          </a:p>
        </p:txBody>
      </p:sp>
      <p:sp>
        <p:nvSpPr>
          <p:cNvPr id="31" name="副标题2">
            <a:extLst>
              <a:ext uri="{FF2B5EF4-FFF2-40B4-BE49-F238E27FC236}">
                <a16:creationId xmlns:a16="http://schemas.microsoft.com/office/drawing/2014/main" id="{378257C7-C763-4779-ABC5-1012197E3542}"/>
              </a:ext>
            </a:extLst>
          </p:cNvPr>
          <p:cNvSpPr txBox="1"/>
          <p:nvPr/>
        </p:nvSpPr>
        <p:spPr>
          <a:xfrm>
            <a:off x="2765064" y="4490720"/>
            <a:ext cx="5080000" cy="307777"/>
          </a:xfrm>
          <a:prstGeom prst="rect">
            <a:avLst/>
          </a:prstGeom>
          <a:noFill/>
        </p:spPr>
        <p:txBody>
          <a:bodyPr vert="horz" rtlCol="0">
            <a:spAutoFit/>
          </a:bodyPr>
          <a:lstStyle/>
          <a:p>
            <a:r>
              <a:rPr lang="zh-CN" altLang="en-US" sz="1400" dirty="0">
                <a:solidFill>
                  <a:srgbClr val="4A5568"/>
                </a:solidFill>
                <a:latin typeface="微软雅黑" panose="020B0503020204020204" pitchFamily="34" charset="-122"/>
              </a:rPr>
              <a:t>从</a:t>
            </a:r>
            <a:r>
              <a:rPr lang="en-US" altLang="zh-CN" sz="1400" dirty="0">
                <a:solidFill>
                  <a:srgbClr val="4A5568"/>
                </a:solidFill>
                <a:latin typeface="微软雅黑" panose="020B0503020204020204" pitchFamily="34" charset="-122"/>
              </a:rPr>
              <a:t>ICAT</a:t>
            </a:r>
            <a:r>
              <a:rPr lang="zh-CN" altLang="en-US" sz="1400" dirty="0">
                <a:solidFill>
                  <a:srgbClr val="4A5568"/>
                </a:solidFill>
                <a:latin typeface="微软雅黑" panose="020B0503020204020204" pitchFamily="34" charset="-122"/>
              </a:rPr>
              <a:t>到</a:t>
            </a:r>
            <a:r>
              <a:rPr lang="en-US" altLang="zh-CN" sz="1400" dirty="0">
                <a:solidFill>
                  <a:srgbClr val="4A5568"/>
                </a:solidFill>
                <a:latin typeface="微软雅黑" panose="020B0503020204020204" pitchFamily="34" charset="-122"/>
              </a:rPr>
              <a:t>DOMAS</a:t>
            </a:r>
            <a:r>
              <a:rPr lang="zh-CN" altLang="en-US" sz="1400" dirty="0">
                <a:solidFill>
                  <a:srgbClr val="4A5568"/>
                </a:solidFill>
                <a:latin typeface="微软雅黑" panose="020B0503020204020204" pitchFamily="34" charset="-122"/>
              </a:rPr>
              <a:t>的演进与架构设计</a:t>
            </a:r>
          </a:p>
        </p:txBody>
      </p:sp>
      <p:sp>
        <p:nvSpPr>
          <p:cNvPr id="33" name="卡片3">
            <a:extLst>
              <a:ext uri="{FF2B5EF4-FFF2-40B4-BE49-F238E27FC236}">
                <a16:creationId xmlns:a16="http://schemas.microsoft.com/office/drawing/2014/main" id="{79B6BFDC-4D0E-4BD4-8845-0EFB168E6F62}"/>
              </a:ext>
            </a:extLst>
          </p:cNvPr>
          <p:cNvSpPr/>
          <p:nvPr/>
        </p:nvSpPr>
        <p:spPr>
          <a:xfrm>
            <a:off x="2003064" y="5024120"/>
            <a:ext cx="8509000" cy="762000"/>
          </a:xfrm>
          <a:prstGeom prst="roundRect">
            <a:avLst/>
          </a:prstGeom>
          <a:solidFill>
            <a:srgbClr val="FFFFFF"/>
          </a:solidFill>
          <a:ln w="25400">
            <a:solidFill>
              <a:srgbClr val="2B6C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竖条3">
            <a:extLst>
              <a:ext uri="{FF2B5EF4-FFF2-40B4-BE49-F238E27FC236}">
                <a16:creationId xmlns:a16="http://schemas.microsoft.com/office/drawing/2014/main" id="{F8150E25-94A9-4F36-93D7-2BD0E5B8A221}"/>
              </a:ext>
            </a:extLst>
          </p:cNvPr>
          <p:cNvSpPr/>
          <p:nvPr/>
        </p:nvSpPr>
        <p:spPr>
          <a:xfrm>
            <a:off x="2003064" y="5024120"/>
            <a:ext cx="101600" cy="762000"/>
          </a:xfrm>
          <a:prstGeom prst="rect">
            <a:avLst/>
          </a:prstGeom>
          <a:solidFill>
            <a:srgbClr val="2B6CB0"/>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编号圈3">
            <a:extLst>
              <a:ext uri="{FF2B5EF4-FFF2-40B4-BE49-F238E27FC236}">
                <a16:creationId xmlns:a16="http://schemas.microsoft.com/office/drawing/2014/main" id="{AE1CA901-F28B-4A08-9007-7B4FB8682D26}"/>
              </a:ext>
            </a:extLst>
          </p:cNvPr>
          <p:cNvSpPr/>
          <p:nvPr/>
        </p:nvSpPr>
        <p:spPr>
          <a:xfrm>
            <a:off x="2206264" y="5227320"/>
            <a:ext cx="355600" cy="355600"/>
          </a:xfrm>
          <a:prstGeom prst="ellipse">
            <a:avLst/>
          </a:prstGeom>
          <a:solidFill>
            <a:srgbClr val="2B6CB0">
              <a:alpha val="15000"/>
            </a:srgb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编号3">
            <a:extLst>
              <a:ext uri="{FF2B5EF4-FFF2-40B4-BE49-F238E27FC236}">
                <a16:creationId xmlns:a16="http://schemas.microsoft.com/office/drawing/2014/main" id="{95B15B98-0F26-4B9C-A721-5F97507CBD80}"/>
              </a:ext>
            </a:extLst>
          </p:cNvPr>
          <p:cNvSpPr txBox="1"/>
          <p:nvPr/>
        </p:nvSpPr>
        <p:spPr>
          <a:xfrm>
            <a:off x="2282464" y="5278120"/>
            <a:ext cx="254000" cy="338554"/>
          </a:xfrm>
          <a:prstGeom prst="rect">
            <a:avLst/>
          </a:prstGeom>
          <a:noFill/>
        </p:spPr>
        <p:txBody>
          <a:bodyPr vert="horz" rtlCol="0">
            <a:spAutoFit/>
          </a:bodyPr>
          <a:lstStyle/>
          <a:p>
            <a:pPr algn="ctr"/>
            <a:r>
              <a:rPr lang="en-US" altLang="zh-CN" sz="1600" b="1">
                <a:solidFill>
                  <a:srgbClr val="1A365D"/>
                </a:solidFill>
                <a:latin typeface="微软雅黑" panose="020B0503020204020204" pitchFamily="34" charset="-122"/>
              </a:rPr>
              <a:t>4</a:t>
            </a:r>
            <a:endParaRPr lang="zh-CN" altLang="en-US" sz="1600" b="1">
              <a:solidFill>
                <a:srgbClr val="1A365D"/>
              </a:solidFill>
              <a:latin typeface="微软雅黑" panose="020B0503020204020204" pitchFamily="34" charset="-122"/>
            </a:endParaRPr>
          </a:p>
        </p:txBody>
      </p:sp>
      <p:sp>
        <p:nvSpPr>
          <p:cNvPr id="37" name="主标题3">
            <a:extLst>
              <a:ext uri="{FF2B5EF4-FFF2-40B4-BE49-F238E27FC236}">
                <a16:creationId xmlns:a16="http://schemas.microsoft.com/office/drawing/2014/main" id="{CDD95557-8D17-47D9-B240-3F5E3D40BA9D}"/>
              </a:ext>
            </a:extLst>
          </p:cNvPr>
          <p:cNvSpPr txBox="1"/>
          <p:nvPr/>
        </p:nvSpPr>
        <p:spPr>
          <a:xfrm>
            <a:off x="2765064" y="5125720"/>
            <a:ext cx="2794000" cy="381000"/>
          </a:xfrm>
          <a:prstGeom prst="rect">
            <a:avLst/>
          </a:prstGeom>
          <a:noFill/>
        </p:spPr>
        <p:txBody>
          <a:bodyPr vert="horz" rtlCol="0">
            <a:spAutoFit/>
          </a:bodyPr>
          <a:lstStyle/>
          <a:p>
            <a:r>
              <a:rPr lang="zh-CN" altLang="en-US" b="1" dirty="0">
                <a:solidFill>
                  <a:srgbClr val="1A365D"/>
                </a:solidFill>
                <a:latin typeface="微软雅黑" panose="020B0503020204020204" pitchFamily="34" charset="-122"/>
              </a:rPr>
              <a:t>总结与展望</a:t>
            </a:r>
          </a:p>
        </p:txBody>
      </p:sp>
      <p:sp>
        <p:nvSpPr>
          <p:cNvPr id="38" name="副标题3">
            <a:extLst>
              <a:ext uri="{FF2B5EF4-FFF2-40B4-BE49-F238E27FC236}">
                <a16:creationId xmlns:a16="http://schemas.microsoft.com/office/drawing/2014/main" id="{67D223E0-CE22-487A-8320-C4BC423F7FD6}"/>
              </a:ext>
            </a:extLst>
          </p:cNvPr>
          <p:cNvSpPr txBox="1"/>
          <p:nvPr/>
        </p:nvSpPr>
        <p:spPr>
          <a:xfrm>
            <a:off x="2765064" y="5455920"/>
            <a:ext cx="5080000" cy="307777"/>
          </a:xfrm>
          <a:prstGeom prst="rect">
            <a:avLst/>
          </a:prstGeom>
          <a:noFill/>
        </p:spPr>
        <p:txBody>
          <a:bodyPr vert="horz" rtlCol="0">
            <a:spAutoFit/>
          </a:bodyPr>
          <a:lstStyle/>
          <a:p>
            <a:r>
              <a:rPr lang="zh-CN" altLang="en-US" sz="1400" dirty="0">
                <a:solidFill>
                  <a:srgbClr val="4A5568"/>
                </a:solidFill>
                <a:latin typeface="微软雅黑" panose="020B0503020204020204" pitchFamily="34" charset="-122"/>
              </a:rPr>
              <a:t>推动中子源科学数据创新发展</a:t>
            </a:r>
          </a:p>
        </p:txBody>
      </p:sp>
      <p:sp>
        <p:nvSpPr>
          <p:cNvPr id="47" name="页码">
            <a:extLst>
              <a:ext uri="{FF2B5EF4-FFF2-40B4-BE49-F238E27FC236}">
                <a16:creationId xmlns:a16="http://schemas.microsoft.com/office/drawing/2014/main" id="{15F86D44-D78A-4721-BA73-7721691E58CA}"/>
              </a:ext>
            </a:extLst>
          </p:cNvPr>
          <p:cNvSpPr txBox="1"/>
          <p:nvPr/>
        </p:nvSpPr>
        <p:spPr>
          <a:xfrm>
            <a:off x="10795000" y="6413500"/>
            <a:ext cx="1016000" cy="276999"/>
          </a:xfrm>
          <a:prstGeom prst="rect">
            <a:avLst/>
          </a:prstGeom>
          <a:noFill/>
        </p:spPr>
        <p:txBody>
          <a:bodyPr vert="horz" rtlCol="0">
            <a:spAutoFit/>
          </a:bodyPr>
          <a:lstStyle/>
          <a:p>
            <a:pPr algn="r"/>
            <a:r>
              <a:rPr lang="en-US" altLang="zh-CN" sz="1200" dirty="0">
                <a:solidFill>
                  <a:srgbClr val="A0AEC0"/>
                </a:solidFill>
                <a:latin typeface="微软雅黑" panose="020B0503020204020204" pitchFamily="34" charset="-122"/>
              </a:rPr>
              <a:t>2</a:t>
            </a:r>
            <a:endParaRPr lang="zh-CN" altLang="en-US" sz="1200" dirty="0">
              <a:solidFill>
                <a:srgbClr val="A0AEC0"/>
              </a:solidFill>
              <a:latin typeface="微软雅黑" panose="020B0503020204020204" pitchFamily="34" charset="-122"/>
            </a:endParaRPr>
          </a:p>
        </p:txBody>
      </p:sp>
    </p:spTree>
    <p:extLst>
      <p:ext uri="{BB962C8B-B14F-4D97-AF65-F5344CB8AC3E}">
        <p14:creationId xmlns:p14="http://schemas.microsoft.com/office/powerpoint/2010/main" val="329697032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FF49C5B-0EF6-4E00-8C4A-36B11AD36F8A}"/>
              </a:ext>
            </a:extLst>
          </p:cNvPr>
          <p:cNvSpPr>
            <a:spLocks noGrp="1"/>
          </p:cNvSpPr>
          <p:nvPr>
            <p:ph type="title"/>
          </p:nvPr>
        </p:nvSpPr>
        <p:spPr/>
        <p:txBody>
          <a:bodyPr/>
          <a:lstStyle/>
          <a:p>
            <a:br>
              <a:rPr lang="en-US" altLang="zh-CN" dirty="0"/>
            </a:br>
            <a:r>
              <a:rPr lang="en-US" altLang="zh-CN" dirty="0"/>
              <a:t>CSNS</a:t>
            </a:r>
            <a:r>
              <a:rPr lang="zh-CN" altLang="en-US" dirty="0"/>
              <a:t>数据存储体系架构</a:t>
            </a:r>
            <a:br>
              <a:rPr lang="zh-CN" altLang="en-US" dirty="0"/>
            </a:br>
            <a:endParaRPr lang="zh-CN" altLang="en-US" dirty="0"/>
          </a:p>
        </p:txBody>
      </p:sp>
      <p:sp>
        <p:nvSpPr>
          <p:cNvPr id="4" name="AutoShape 9">
            <a:extLst>
              <a:ext uri="{FF2B5EF4-FFF2-40B4-BE49-F238E27FC236}">
                <a16:creationId xmlns:a16="http://schemas.microsoft.com/office/drawing/2014/main" id="{6847AA33-7B1A-4608-85D9-A5B6E4D2107A}"/>
              </a:ext>
            </a:extLst>
          </p:cNvPr>
          <p:cNvSpPr/>
          <p:nvPr/>
        </p:nvSpPr>
        <p:spPr>
          <a:xfrm>
            <a:off x="457086" y="4485978"/>
            <a:ext cx="3631242" cy="2143422"/>
          </a:xfrm>
          <a:prstGeom prst="rect">
            <a:avLst/>
          </a:prstGeom>
          <a:solidFill>
            <a:srgbClr val="E8EBEF">
              <a:alpha val="100000"/>
            </a:srgbClr>
          </a:solidFill>
          <a:ln w="9525">
            <a:solidFill>
              <a:srgbClr val="C5CDD6">
                <a:alpha val="100000"/>
              </a:srgbClr>
            </a:solidFill>
            <a:prstDash val="solid"/>
            <a:headEnd type="none"/>
            <a:tailEnd type="none"/>
          </a:ln>
        </p:spPr>
      </p:sp>
      <p:sp>
        <p:nvSpPr>
          <p:cNvPr id="5" name="AutoShape 10">
            <a:extLst>
              <a:ext uri="{FF2B5EF4-FFF2-40B4-BE49-F238E27FC236}">
                <a16:creationId xmlns:a16="http://schemas.microsoft.com/office/drawing/2014/main" id="{0886CDE0-4F38-4B69-A52B-21C4407A444C}"/>
              </a:ext>
            </a:extLst>
          </p:cNvPr>
          <p:cNvSpPr/>
          <p:nvPr/>
        </p:nvSpPr>
        <p:spPr>
          <a:xfrm>
            <a:off x="457086" y="4485978"/>
            <a:ext cx="3631242" cy="9525"/>
          </a:xfrm>
          <a:prstGeom prst="line">
            <a:avLst/>
          </a:prstGeom>
          <a:ln w="28575">
            <a:solidFill>
              <a:srgbClr val="5B8CB8">
                <a:alpha val="100000"/>
              </a:srgbClr>
            </a:solidFill>
            <a:prstDash val="solid"/>
            <a:headEnd type="none"/>
            <a:tailEnd type="none"/>
          </a:ln>
        </p:spPr>
      </p:sp>
      <p:sp>
        <p:nvSpPr>
          <p:cNvPr id="6" name="AutoShape 11">
            <a:extLst>
              <a:ext uri="{FF2B5EF4-FFF2-40B4-BE49-F238E27FC236}">
                <a16:creationId xmlns:a16="http://schemas.microsoft.com/office/drawing/2014/main" id="{3564E5DF-281D-41A7-8802-50C0CE150B7A}"/>
              </a:ext>
            </a:extLst>
          </p:cNvPr>
          <p:cNvSpPr/>
          <p:nvPr/>
        </p:nvSpPr>
        <p:spPr>
          <a:xfrm>
            <a:off x="616887" y="4752678"/>
            <a:ext cx="190452" cy="190500"/>
          </a:xfrm>
          <a:custGeom>
            <a:avLst/>
            <a:gdLst/>
            <a:ahLst/>
            <a:cxnLst/>
            <a:rect l="l" t="t" r="r" b="b"/>
            <a:pathLst>
              <a:path w="9998" h="10000">
                <a:moveTo>
                  <a:pt x="5293" y="0"/>
                </a:moveTo>
                <a:lnTo>
                  <a:pt x="5293" y="3750"/>
                </a:lnTo>
                <a:lnTo>
                  <a:pt x="9998" y="3750"/>
                </a:lnTo>
                <a:lnTo>
                  <a:pt x="4117" y="10000"/>
                </a:lnTo>
                <a:lnTo>
                  <a:pt x="4117" y="6250"/>
                </a:lnTo>
                <a:lnTo>
                  <a:pt x="0" y="6250"/>
                </a:lnTo>
                <a:lnTo>
                  <a:pt x="5293" y="0"/>
                </a:lnTo>
                <a:moveTo>
                  <a:pt x="7798" y="4583"/>
                </a:moveTo>
                <a:lnTo>
                  <a:pt x="4117" y="4583"/>
                </a:lnTo>
                <a:lnTo>
                  <a:pt x="4117" y="3008"/>
                </a:lnTo>
                <a:lnTo>
                  <a:pt x="2082" y="5417"/>
                </a:lnTo>
                <a:lnTo>
                  <a:pt x="5293" y="5417"/>
                </a:lnTo>
                <a:lnTo>
                  <a:pt x="5293" y="7250"/>
                </a:lnTo>
              </a:path>
            </a:pathLst>
          </a:custGeom>
          <a:solidFill>
            <a:srgbClr val="5B8CB8">
              <a:alpha val="100000"/>
            </a:srgbClr>
          </a:solidFill>
          <a:ln>
            <a:headEnd type="none"/>
            <a:tailEnd type="none"/>
          </a:ln>
        </p:spPr>
      </p:sp>
      <p:sp>
        <p:nvSpPr>
          <p:cNvPr id="7" name="TextBox 13">
            <a:extLst>
              <a:ext uri="{FF2B5EF4-FFF2-40B4-BE49-F238E27FC236}">
                <a16:creationId xmlns:a16="http://schemas.microsoft.com/office/drawing/2014/main" id="{A3BCB14B-E598-4BCB-A258-8E8B9052C4CD}"/>
              </a:ext>
            </a:extLst>
          </p:cNvPr>
          <p:cNvSpPr txBox="1"/>
          <p:nvPr/>
        </p:nvSpPr>
        <p:spPr>
          <a:xfrm>
            <a:off x="967140" y="4743153"/>
            <a:ext cx="3269383" cy="209550"/>
          </a:xfrm>
          <a:prstGeom prst="rect">
            <a:avLst/>
          </a:prstGeom>
          <a:ln>
            <a:headEnd type="none"/>
            <a:tailEnd type="none"/>
          </a:ln>
        </p:spPr>
        <p:txBody>
          <a:bodyPr vert="horz" wrap="square" lIns="0" tIns="0" rIns="0" bIns="0" rtlCol="0" anchor="t" anchorCtr="0"/>
          <a:lstStyle/>
          <a:p>
            <a:pPr algn="l">
              <a:defRPr/>
            </a:pPr>
            <a:r>
              <a:rPr lang="zh-CN" altLang="en-US" sz="1500" b="1" i="0" strike="noStrike" dirty="0">
                <a:ln/>
                <a:solidFill>
                  <a:srgbClr val="0A1F3D">
                    <a:alpha val="100000"/>
                  </a:srgbClr>
                </a:solidFill>
                <a:latin typeface="+mn-ea"/>
                <a:cs typeface="Source Han Sans"/>
              </a:rPr>
              <a:t>线站</a:t>
            </a:r>
            <a:r>
              <a:rPr lang="en-US" sz="1500" b="1" i="0" strike="noStrike" dirty="0" err="1">
                <a:ln/>
                <a:solidFill>
                  <a:srgbClr val="0A1F3D">
                    <a:alpha val="100000"/>
                  </a:srgbClr>
                </a:solidFill>
                <a:latin typeface="+mn-ea"/>
                <a:cs typeface="Source Han Sans"/>
              </a:rPr>
              <a:t>存储层</a:t>
            </a:r>
            <a:endParaRPr lang="en-US" sz="1100" dirty="0">
              <a:latin typeface="+mn-ea"/>
            </a:endParaRPr>
          </a:p>
        </p:txBody>
      </p:sp>
      <p:sp>
        <p:nvSpPr>
          <p:cNvPr id="8" name="TextBox 14">
            <a:extLst>
              <a:ext uri="{FF2B5EF4-FFF2-40B4-BE49-F238E27FC236}">
                <a16:creationId xmlns:a16="http://schemas.microsoft.com/office/drawing/2014/main" id="{225852D4-298A-4816-938A-6341D1659D83}"/>
              </a:ext>
            </a:extLst>
          </p:cNvPr>
          <p:cNvSpPr txBox="1"/>
          <p:nvPr/>
        </p:nvSpPr>
        <p:spPr>
          <a:xfrm>
            <a:off x="633942" y="5255393"/>
            <a:ext cx="3450313" cy="356146"/>
          </a:xfrm>
          <a:prstGeom prst="rect">
            <a:avLst/>
          </a:prstGeom>
          <a:ln>
            <a:headEnd type="none"/>
            <a:tailEnd type="none"/>
          </a:ln>
        </p:spPr>
        <p:txBody>
          <a:bodyPr vert="horz" wrap="square" lIns="0" tIns="0" rIns="0" bIns="0" rtlCol="0" anchor="t" anchorCtr="0"/>
          <a:lstStyle/>
          <a:p>
            <a:pPr>
              <a:defRPr/>
            </a:pPr>
            <a:r>
              <a:rPr lang="zh-CN" altLang="en-US" sz="1200" dirty="0">
                <a:ln/>
                <a:solidFill>
                  <a:srgbClr val="0A1F3D">
                    <a:alpha val="81960"/>
                  </a:srgbClr>
                </a:solidFill>
                <a:latin typeface="+mn-ea"/>
                <a:cs typeface="Source Han Serif CN"/>
              </a:rPr>
              <a:t>技术架构：</a:t>
            </a:r>
            <a:r>
              <a:rPr lang="en-US" altLang="zh-CN" sz="1200" dirty="0">
                <a:ln/>
                <a:solidFill>
                  <a:srgbClr val="0A1F3D">
                    <a:alpha val="81960"/>
                  </a:srgbClr>
                </a:solidFill>
                <a:latin typeface="+mn-ea"/>
                <a:cs typeface="Source Han Serif CN"/>
              </a:rPr>
              <a:t>Kafka</a:t>
            </a:r>
            <a:r>
              <a:rPr lang="zh-CN" altLang="en-US" sz="1200" dirty="0">
                <a:ln/>
                <a:solidFill>
                  <a:srgbClr val="0A1F3D">
                    <a:alpha val="81960"/>
                  </a:srgbClr>
                </a:solidFill>
                <a:latin typeface="+mn-ea"/>
                <a:cs typeface="Source Han Serif CN"/>
              </a:rPr>
              <a:t>流数据 </a:t>
            </a:r>
            <a:r>
              <a:rPr lang="en-US" altLang="zh-CN" sz="1200" dirty="0">
                <a:ln/>
                <a:solidFill>
                  <a:srgbClr val="0A1F3D">
                    <a:alpha val="81960"/>
                  </a:srgbClr>
                </a:solidFill>
                <a:latin typeface="+mn-ea"/>
                <a:cs typeface="Source Han Serif CN"/>
              </a:rPr>
              <a:t>+ </a:t>
            </a:r>
            <a:r>
              <a:rPr lang="zh-CN" altLang="en-US" sz="1200" dirty="0">
                <a:ln/>
                <a:solidFill>
                  <a:srgbClr val="0A1F3D">
                    <a:alpha val="81960"/>
                  </a:srgbClr>
                </a:solidFill>
                <a:latin typeface="+mn-ea"/>
                <a:cs typeface="Source Han Serif CN"/>
              </a:rPr>
              <a:t>谱仪本地存储</a:t>
            </a:r>
            <a:br>
              <a:rPr lang="en-US" altLang="zh-CN" sz="1200" dirty="0">
                <a:ln/>
                <a:solidFill>
                  <a:srgbClr val="0A1F3D">
                    <a:alpha val="81960"/>
                  </a:srgbClr>
                </a:solidFill>
                <a:latin typeface="+mn-ea"/>
                <a:cs typeface="Source Han Serif CN"/>
              </a:rPr>
            </a:br>
            <a:r>
              <a:rPr lang="zh-CN" altLang="en-US" sz="1200" dirty="0">
                <a:ln/>
                <a:solidFill>
                  <a:srgbClr val="0A1F3D">
                    <a:alpha val="81960"/>
                  </a:srgbClr>
                </a:solidFill>
                <a:latin typeface="+mn-ea"/>
                <a:cs typeface="Source Han Serif CN"/>
              </a:rPr>
              <a:t>保存策略：保存约 </a:t>
            </a:r>
            <a:r>
              <a:rPr lang="en-US" altLang="zh-CN" sz="1200" dirty="0">
                <a:ln/>
                <a:solidFill>
                  <a:srgbClr val="0A1F3D">
                    <a:alpha val="81960"/>
                  </a:srgbClr>
                </a:solidFill>
                <a:latin typeface="+mn-ea"/>
                <a:cs typeface="Source Han Serif CN"/>
              </a:rPr>
              <a:t>1–2</a:t>
            </a:r>
            <a:r>
              <a:rPr lang="zh-CN" altLang="en-US" sz="1200" dirty="0">
                <a:ln/>
                <a:solidFill>
                  <a:srgbClr val="0A1F3D">
                    <a:alpha val="81960"/>
                  </a:srgbClr>
                </a:solidFill>
                <a:latin typeface="+mn-ea"/>
                <a:cs typeface="Source Han Serif CN"/>
              </a:rPr>
              <a:t>周实验数据</a:t>
            </a:r>
            <a:endParaRPr sz="1200" dirty="0">
              <a:latin typeface="+mn-ea"/>
            </a:endParaRPr>
          </a:p>
        </p:txBody>
      </p:sp>
      <p:sp>
        <p:nvSpPr>
          <p:cNvPr id="9" name="TextBox 15">
            <a:extLst>
              <a:ext uri="{FF2B5EF4-FFF2-40B4-BE49-F238E27FC236}">
                <a16:creationId xmlns:a16="http://schemas.microsoft.com/office/drawing/2014/main" id="{21EE52B6-9329-4A83-BCCF-70AE48DC133F}"/>
              </a:ext>
            </a:extLst>
          </p:cNvPr>
          <p:cNvSpPr txBox="1"/>
          <p:nvPr/>
        </p:nvSpPr>
        <p:spPr>
          <a:xfrm>
            <a:off x="593749" y="5964552"/>
            <a:ext cx="3181313" cy="356146"/>
          </a:xfrm>
          <a:prstGeom prst="rect">
            <a:avLst/>
          </a:prstGeom>
          <a:ln>
            <a:headEnd type="none"/>
            <a:tailEnd type="none"/>
          </a:ln>
        </p:spPr>
        <p:txBody>
          <a:bodyPr vert="horz" wrap="square" lIns="0" tIns="0" rIns="0" bIns="0" rtlCol="0" anchor="t" anchorCtr="0"/>
          <a:lstStyle/>
          <a:p>
            <a:pPr>
              <a:defRPr/>
            </a:pPr>
            <a:r>
              <a:rPr lang="zh-CN" altLang="en-US" sz="1200" dirty="0">
                <a:ln/>
                <a:solidFill>
                  <a:srgbClr val="0A1F3D">
                    <a:alpha val="81960"/>
                  </a:srgbClr>
                </a:solidFill>
                <a:latin typeface="+mn-ea"/>
                <a:cs typeface="Source Han Serif CN"/>
              </a:rPr>
              <a:t>保障实验过程中数据采集连续稳定，避免因上层系统</a:t>
            </a:r>
            <a:r>
              <a:rPr lang="zh-CN" altLang="en-US" sz="1200">
                <a:ln/>
                <a:solidFill>
                  <a:srgbClr val="0A1F3D">
                    <a:alpha val="81960"/>
                  </a:srgbClr>
                </a:solidFill>
                <a:latin typeface="+mn-ea"/>
                <a:cs typeface="Source Han Serif CN"/>
              </a:rPr>
              <a:t>波动影响数据采集</a:t>
            </a:r>
            <a:endParaRPr sz="1200" dirty="0">
              <a:latin typeface="+mn-ea"/>
            </a:endParaRPr>
          </a:p>
        </p:txBody>
      </p:sp>
      <p:sp>
        <p:nvSpPr>
          <p:cNvPr id="10" name="AutoShape 16">
            <a:extLst>
              <a:ext uri="{FF2B5EF4-FFF2-40B4-BE49-F238E27FC236}">
                <a16:creationId xmlns:a16="http://schemas.microsoft.com/office/drawing/2014/main" id="{B45D6EF8-065A-463B-9DBB-842261E9E574}"/>
              </a:ext>
            </a:extLst>
          </p:cNvPr>
          <p:cNvSpPr/>
          <p:nvPr/>
        </p:nvSpPr>
        <p:spPr>
          <a:xfrm>
            <a:off x="633942" y="5773034"/>
            <a:ext cx="3269383" cy="9525"/>
          </a:xfrm>
          <a:prstGeom prst="line">
            <a:avLst/>
          </a:prstGeom>
          <a:ln w="9525">
            <a:solidFill>
              <a:srgbClr val="C5CDD6">
                <a:alpha val="100000"/>
              </a:srgbClr>
            </a:solidFill>
            <a:prstDash val="solid"/>
            <a:headEnd type="none"/>
            <a:tailEnd type="none"/>
          </a:ln>
        </p:spPr>
      </p:sp>
      <p:sp>
        <p:nvSpPr>
          <p:cNvPr id="13" name="AutoShape 19">
            <a:extLst>
              <a:ext uri="{FF2B5EF4-FFF2-40B4-BE49-F238E27FC236}">
                <a16:creationId xmlns:a16="http://schemas.microsoft.com/office/drawing/2014/main" id="{25337F14-6033-47E9-8622-1EA0366C5520}"/>
              </a:ext>
            </a:extLst>
          </p:cNvPr>
          <p:cNvSpPr/>
          <p:nvPr/>
        </p:nvSpPr>
        <p:spPr>
          <a:xfrm>
            <a:off x="4278780" y="4485978"/>
            <a:ext cx="3631242" cy="2143422"/>
          </a:xfrm>
          <a:prstGeom prst="rect">
            <a:avLst/>
          </a:prstGeom>
          <a:solidFill>
            <a:srgbClr val="E8EBEF">
              <a:alpha val="100000"/>
            </a:srgbClr>
          </a:solidFill>
          <a:ln w="9525">
            <a:solidFill>
              <a:srgbClr val="C5CDD6">
                <a:alpha val="100000"/>
              </a:srgbClr>
            </a:solidFill>
            <a:prstDash val="solid"/>
            <a:headEnd type="none"/>
            <a:tailEnd type="none"/>
          </a:ln>
        </p:spPr>
      </p:sp>
      <p:sp>
        <p:nvSpPr>
          <p:cNvPr id="14" name="AutoShape 20">
            <a:extLst>
              <a:ext uri="{FF2B5EF4-FFF2-40B4-BE49-F238E27FC236}">
                <a16:creationId xmlns:a16="http://schemas.microsoft.com/office/drawing/2014/main" id="{B4B00239-CF10-4131-965C-B89B857048A0}"/>
              </a:ext>
            </a:extLst>
          </p:cNvPr>
          <p:cNvSpPr/>
          <p:nvPr/>
        </p:nvSpPr>
        <p:spPr>
          <a:xfrm>
            <a:off x="4278780" y="4485978"/>
            <a:ext cx="3631242" cy="9525"/>
          </a:xfrm>
          <a:prstGeom prst="line">
            <a:avLst/>
          </a:prstGeom>
          <a:ln w="28575">
            <a:solidFill>
              <a:srgbClr val="5B8CB8">
                <a:alpha val="100000"/>
              </a:srgbClr>
            </a:solidFill>
            <a:prstDash val="solid"/>
            <a:headEnd type="none"/>
            <a:tailEnd type="none"/>
          </a:ln>
        </p:spPr>
      </p:sp>
      <p:sp>
        <p:nvSpPr>
          <p:cNvPr id="15" name="AutoShape 21">
            <a:extLst>
              <a:ext uri="{FF2B5EF4-FFF2-40B4-BE49-F238E27FC236}">
                <a16:creationId xmlns:a16="http://schemas.microsoft.com/office/drawing/2014/main" id="{7C2E5876-9375-4CD0-9DD5-1E32793D4847}"/>
              </a:ext>
            </a:extLst>
          </p:cNvPr>
          <p:cNvSpPr/>
          <p:nvPr/>
        </p:nvSpPr>
        <p:spPr>
          <a:xfrm>
            <a:off x="4438581" y="4752678"/>
            <a:ext cx="190452" cy="190500"/>
          </a:xfrm>
          <a:custGeom>
            <a:avLst/>
            <a:gdLst/>
            <a:ahLst/>
            <a:cxnLst/>
            <a:rect l="l" t="t" r="r" b="b"/>
            <a:pathLst>
              <a:path w="9998" h="10000">
                <a:moveTo>
                  <a:pt x="1111" y="3853"/>
                </a:moveTo>
                <a:lnTo>
                  <a:pt x="1111" y="5000"/>
                </a:lnTo>
                <a:cubicBezTo>
                  <a:pt x="1111" y="5091"/>
                  <a:pt x="1177" y="5200"/>
                  <a:pt x="1311" y="5326"/>
                </a:cubicBezTo>
                <a:cubicBezTo>
                  <a:pt x="1466" y="5466"/>
                  <a:pt x="1684" y="5603"/>
                  <a:pt x="1966" y="5737"/>
                </a:cubicBezTo>
                <a:cubicBezTo>
                  <a:pt x="2351" y="5919"/>
                  <a:pt x="2807" y="6061"/>
                  <a:pt x="3333" y="6163"/>
                </a:cubicBezTo>
                <a:cubicBezTo>
                  <a:pt x="3858" y="6265"/>
                  <a:pt x="4413" y="6316"/>
                  <a:pt x="4999" y="6316"/>
                </a:cubicBezTo>
                <a:cubicBezTo>
                  <a:pt x="5584" y="6316"/>
                  <a:pt x="6139" y="6265"/>
                  <a:pt x="6665" y="6163"/>
                </a:cubicBezTo>
                <a:cubicBezTo>
                  <a:pt x="7191" y="6061"/>
                  <a:pt x="7646" y="5919"/>
                  <a:pt x="8032" y="5737"/>
                </a:cubicBezTo>
                <a:cubicBezTo>
                  <a:pt x="8313" y="5603"/>
                  <a:pt x="8531" y="5466"/>
                  <a:pt x="8687" y="5326"/>
                </a:cubicBezTo>
                <a:cubicBezTo>
                  <a:pt x="8820" y="5200"/>
                  <a:pt x="8887" y="5091"/>
                  <a:pt x="8887" y="5000"/>
                </a:cubicBezTo>
                <a:lnTo>
                  <a:pt x="8887" y="3853"/>
                </a:lnTo>
                <a:cubicBezTo>
                  <a:pt x="8420" y="4126"/>
                  <a:pt x="7853" y="4340"/>
                  <a:pt x="7187" y="4495"/>
                </a:cubicBezTo>
                <a:cubicBezTo>
                  <a:pt x="6498" y="4656"/>
                  <a:pt x="5769" y="4737"/>
                  <a:pt x="4999" y="4737"/>
                </a:cubicBezTo>
                <a:cubicBezTo>
                  <a:pt x="4229" y="4737"/>
                  <a:pt x="3499" y="4656"/>
                  <a:pt x="2811" y="4495"/>
                </a:cubicBezTo>
                <a:cubicBezTo>
                  <a:pt x="2144" y="4340"/>
                  <a:pt x="1577" y="4126"/>
                  <a:pt x="1111" y="3853"/>
                </a:cubicBezTo>
                <a:moveTo>
                  <a:pt x="8887" y="7632"/>
                </a:moveTo>
                <a:lnTo>
                  <a:pt x="8887" y="6484"/>
                </a:lnTo>
                <a:cubicBezTo>
                  <a:pt x="8420" y="6758"/>
                  <a:pt x="7853" y="6972"/>
                  <a:pt x="7187" y="7126"/>
                </a:cubicBezTo>
                <a:cubicBezTo>
                  <a:pt x="6498" y="7287"/>
                  <a:pt x="5769" y="7368"/>
                  <a:pt x="4999" y="7368"/>
                </a:cubicBezTo>
                <a:cubicBezTo>
                  <a:pt x="4229" y="7368"/>
                  <a:pt x="3499" y="7287"/>
                  <a:pt x="2811" y="7126"/>
                </a:cubicBezTo>
                <a:cubicBezTo>
                  <a:pt x="2144" y="6972"/>
                  <a:pt x="1577" y="6758"/>
                  <a:pt x="1111" y="6484"/>
                </a:cubicBezTo>
                <a:lnTo>
                  <a:pt x="1111" y="7632"/>
                </a:lnTo>
                <a:cubicBezTo>
                  <a:pt x="1111" y="7722"/>
                  <a:pt x="1177" y="7831"/>
                  <a:pt x="1311" y="7958"/>
                </a:cubicBezTo>
                <a:cubicBezTo>
                  <a:pt x="1466" y="8098"/>
                  <a:pt x="1684" y="8234"/>
                  <a:pt x="1966" y="8368"/>
                </a:cubicBezTo>
                <a:cubicBezTo>
                  <a:pt x="2351" y="8550"/>
                  <a:pt x="2807" y="8693"/>
                  <a:pt x="3333" y="8795"/>
                </a:cubicBezTo>
                <a:cubicBezTo>
                  <a:pt x="3858" y="8896"/>
                  <a:pt x="4413" y="8947"/>
                  <a:pt x="4999" y="8947"/>
                </a:cubicBezTo>
                <a:cubicBezTo>
                  <a:pt x="5584" y="8947"/>
                  <a:pt x="6139" y="8896"/>
                  <a:pt x="6665" y="8795"/>
                </a:cubicBezTo>
                <a:cubicBezTo>
                  <a:pt x="7191" y="8693"/>
                  <a:pt x="7646" y="8550"/>
                  <a:pt x="8032" y="8368"/>
                </a:cubicBezTo>
                <a:cubicBezTo>
                  <a:pt x="8313" y="8234"/>
                  <a:pt x="8531" y="8098"/>
                  <a:pt x="8687" y="7958"/>
                </a:cubicBezTo>
                <a:cubicBezTo>
                  <a:pt x="8820" y="7831"/>
                  <a:pt x="8887" y="7722"/>
                  <a:pt x="8887" y="7632"/>
                </a:cubicBezTo>
                <a:moveTo>
                  <a:pt x="0" y="7632"/>
                </a:moveTo>
                <a:lnTo>
                  <a:pt x="0" y="2368"/>
                </a:lnTo>
                <a:cubicBezTo>
                  <a:pt x="0" y="1940"/>
                  <a:pt x="226" y="1540"/>
                  <a:pt x="678" y="1168"/>
                </a:cubicBezTo>
                <a:cubicBezTo>
                  <a:pt x="1122" y="817"/>
                  <a:pt x="1721" y="536"/>
                  <a:pt x="2477" y="326"/>
                </a:cubicBezTo>
                <a:cubicBezTo>
                  <a:pt x="3255" y="108"/>
                  <a:pt x="4095" y="0"/>
                  <a:pt x="4999" y="0"/>
                </a:cubicBezTo>
                <a:cubicBezTo>
                  <a:pt x="5902" y="0"/>
                  <a:pt x="6743" y="108"/>
                  <a:pt x="7521" y="326"/>
                </a:cubicBezTo>
                <a:cubicBezTo>
                  <a:pt x="8276" y="536"/>
                  <a:pt x="8876" y="817"/>
                  <a:pt x="9320" y="1168"/>
                </a:cubicBezTo>
                <a:cubicBezTo>
                  <a:pt x="9772" y="1540"/>
                  <a:pt x="9998" y="1940"/>
                  <a:pt x="9998" y="2368"/>
                </a:cubicBezTo>
                <a:lnTo>
                  <a:pt x="9998" y="7632"/>
                </a:lnTo>
                <a:cubicBezTo>
                  <a:pt x="9998" y="8060"/>
                  <a:pt x="9772" y="8460"/>
                  <a:pt x="9320" y="8832"/>
                </a:cubicBezTo>
                <a:cubicBezTo>
                  <a:pt x="8876" y="9182"/>
                  <a:pt x="8276" y="9463"/>
                  <a:pt x="7521" y="9674"/>
                </a:cubicBezTo>
                <a:cubicBezTo>
                  <a:pt x="6743" y="9891"/>
                  <a:pt x="5902" y="10000"/>
                  <a:pt x="4999" y="10000"/>
                </a:cubicBezTo>
                <a:cubicBezTo>
                  <a:pt x="4095" y="10000"/>
                  <a:pt x="3255" y="9891"/>
                  <a:pt x="2477" y="9674"/>
                </a:cubicBezTo>
                <a:cubicBezTo>
                  <a:pt x="1721" y="9463"/>
                  <a:pt x="1122" y="9182"/>
                  <a:pt x="678" y="8832"/>
                </a:cubicBezTo>
                <a:cubicBezTo>
                  <a:pt x="226" y="8460"/>
                  <a:pt x="0" y="8060"/>
                  <a:pt x="0" y="7632"/>
                </a:cubicBezTo>
                <a:moveTo>
                  <a:pt x="4999" y="3684"/>
                </a:moveTo>
                <a:cubicBezTo>
                  <a:pt x="5584" y="3684"/>
                  <a:pt x="6139" y="3633"/>
                  <a:pt x="6665" y="3532"/>
                </a:cubicBezTo>
                <a:cubicBezTo>
                  <a:pt x="7191" y="3430"/>
                  <a:pt x="7646" y="3287"/>
                  <a:pt x="8032" y="3105"/>
                </a:cubicBezTo>
                <a:cubicBezTo>
                  <a:pt x="8313" y="2971"/>
                  <a:pt x="8531" y="2835"/>
                  <a:pt x="8687" y="2695"/>
                </a:cubicBezTo>
                <a:cubicBezTo>
                  <a:pt x="8820" y="2568"/>
                  <a:pt x="8887" y="2459"/>
                  <a:pt x="8887" y="2368"/>
                </a:cubicBezTo>
                <a:cubicBezTo>
                  <a:pt x="8887" y="2277"/>
                  <a:pt x="8820" y="2168"/>
                  <a:pt x="8687" y="2042"/>
                </a:cubicBezTo>
                <a:cubicBezTo>
                  <a:pt x="8531" y="1902"/>
                  <a:pt x="8313" y="1765"/>
                  <a:pt x="8032" y="1632"/>
                </a:cubicBezTo>
                <a:cubicBezTo>
                  <a:pt x="7646" y="1449"/>
                  <a:pt x="7191" y="1307"/>
                  <a:pt x="6665" y="1205"/>
                </a:cubicBezTo>
                <a:cubicBezTo>
                  <a:pt x="6139" y="1103"/>
                  <a:pt x="5584" y="1053"/>
                  <a:pt x="4999" y="1053"/>
                </a:cubicBezTo>
                <a:cubicBezTo>
                  <a:pt x="4413" y="1053"/>
                  <a:pt x="3858" y="1103"/>
                  <a:pt x="3333" y="1205"/>
                </a:cubicBezTo>
                <a:cubicBezTo>
                  <a:pt x="2807" y="1307"/>
                  <a:pt x="2351" y="1449"/>
                  <a:pt x="1966" y="1632"/>
                </a:cubicBezTo>
                <a:cubicBezTo>
                  <a:pt x="1684" y="1765"/>
                  <a:pt x="1466" y="1902"/>
                  <a:pt x="1311" y="2042"/>
                </a:cubicBezTo>
                <a:cubicBezTo>
                  <a:pt x="1177" y="2168"/>
                  <a:pt x="1111" y="2277"/>
                  <a:pt x="1111" y="2368"/>
                </a:cubicBezTo>
                <a:cubicBezTo>
                  <a:pt x="1111" y="2459"/>
                  <a:pt x="1177" y="2568"/>
                  <a:pt x="1311" y="2695"/>
                </a:cubicBezTo>
                <a:cubicBezTo>
                  <a:pt x="1466" y="2835"/>
                  <a:pt x="1684" y="2971"/>
                  <a:pt x="1966" y="3105"/>
                </a:cubicBezTo>
                <a:cubicBezTo>
                  <a:pt x="2351" y="3287"/>
                  <a:pt x="2807" y="3430"/>
                  <a:pt x="3333" y="3532"/>
                </a:cubicBezTo>
                <a:cubicBezTo>
                  <a:pt x="3858" y="3633"/>
                  <a:pt x="4413" y="3684"/>
                  <a:pt x="4999" y="3684"/>
                </a:cubicBezTo>
              </a:path>
            </a:pathLst>
          </a:custGeom>
          <a:solidFill>
            <a:srgbClr val="5B8CB8">
              <a:alpha val="100000"/>
            </a:srgbClr>
          </a:solidFill>
          <a:ln>
            <a:headEnd type="none"/>
            <a:tailEnd type="none"/>
          </a:ln>
        </p:spPr>
      </p:sp>
      <p:sp>
        <p:nvSpPr>
          <p:cNvPr id="16" name="TextBox 23">
            <a:extLst>
              <a:ext uri="{FF2B5EF4-FFF2-40B4-BE49-F238E27FC236}">
                <a16:creationId xmlns:a16="http://schemas.microsoft.com/office/drawing/2014/main" id="{512D7AD0-BAE5-472F-927B-3B42A1C0D564}"/>
              </a:ext>
            </a:extLst>
          </p:cNvPr>
          <p:cNvSpPr txBox="1"/>
          <p:nvPr/>
        </p:nvSpPr>
        <p:spPr>
          <a:xfrm>
            <a:off x="4831091" y="4752678"/>
            <a:ext cx="3269383" cy="209550"/>
          </a:xfrm>
          <a:prstGeom prst="rect">
            <a:avLst/>
          </a:prstGeom>
          <a:ln>
            <a:headEnd type="none"/>
            <a:tailEnd type="none"/>
          </a:ln>
        </p:spPr>
        <p:txBody>
          <a:bodyPr vert="horz" wrap="square" lIns="0" tIns="0" rIns="0" bIns="0" rtlCol="0" anchor="t" anchorCtr="0"/>
          <a:lstStyle/>
          <a:p>
            <a:pPr algn="l">
              <a:defRPr/>
            </a:pPr>
            <a:r>
              <a:rPr lang="zh-CN" altLang="en-US" sz="1500" b="1" i="0" strike="noStrike" dirty="0">
                <a:ln/>
                <a:solidFill>
                  <a:srgbClr val="0A1F3D">
                    <a:alpha val="100000"/>
                  </a:srgbClr>
                </a:solidFill>
                <a:latin typeface="+mn-ea"/>
                <a:cs typeface="Source Han Sans"/>
              </a:rPr>
              <a:t>中心</a:t>
            </a:r>
            <a:r>
              <a:rPr lang="en-US" sz="1500" b="1" i="0" strike="noStrike" dirty="0" err="1">
                <a:ln/>
                <a:solidFill>
                  <a:srgbClr val="0A1F3D">
                    <a:alpha val="100000"/>
                  </a:srgbClr>
                </a:solidFill>
                <a:latin typeface="+mn-ea"/>
                <a:cs typeface="Source Han Sans"/>
              </a:rPr>
              <a:t>存储层</a:t>
            </a:r>
            <a:endParaRPr lang="en-US" sz="1100" dirty="0">
              <a:latin typeface="+mn-ea"/>
            </a:endParaRPr>
          </a:p>
        </p:txBody>
      </p:sp>
      <p:sp>
        <p:nvSpPr>
          <p:cNvPr id="17" name="TextBox 24">
            <a:extLst>
              <a:ext uri="{FF2B5EF4-FFF2-40B4-BE49-F238E27FC236}">
                <a16:creationId xmlns:a16="http://schemas.microsoft.com/office/drawing/2014/main" id="{BED66396-8ECF-4C9C-8E05-8F2F4C745E6A}"/>
              </a:ext>
            </a:extLst>
          </p:cNvPr>
          <p:cNvSpPr txBox="1"/>
          <p:nvPr/>
        </p:nvSpPr>
        <p:spPr>
          <a:xfrm>
            <a:off x="4438581" y="5196658"/>
            <a:ext cx="3450313" cy="356146"/>
          </a:xfrm>
          <a:prstGeom prst="rect">
            <a:avLst/>
          </a:prstGeom>
          <a:ln>
            <a:headEnd type="none"/>
            <a:tailEnd type="none"/>
          </a:ln>
        </p:spPr>
        <p:txBody>
          <a:bodyPr vert="horz" wrap="square" lIns="0" tIns="0" rIns="0" bIns="0" rtlCol="0" anchor="t" anchorCtr="0"/>
          <a:lstStyle/>
          <a:p>
            <a:pPr>
              <a:defRPr/>
            </a:pPr>
            <a:r>
              <a:rPr lang="zh-CN" altLang="en-US" sz="1200" b="0" i="0" strike="noStrike" dirty="0">
                <a:ln/>
                <a:solidFill>
                  <a:srgbClr val="0A1F3D">
                    <a:alpha val="81960"/>
                  </a:srgbClr>
                </a:solidFill>
                <a:latin typeface="+mn-ea"/>
                <a:cs typeface="Source Han Serif CN"/>
              </a:rPr>
              <a:t>技术架构：</a:t>
            </a:r>
            <a:r>
              <a:rPr lang="en-US" sz="1200" dirty="0">
                <a:ln/>
                <a:solidFill>
                  <a:srgbClr val="0A1F3D">
                    <a:alpha val="81960"/>
                  </a:srgbClr>
                </a:solidFill>
                <a:latin typeface="+mn-ea"/>
                <a:cs typeface="Source Han Serif CN"/>
              </a:rPr>
              <a:t>Lustre </a:t>
            </a:r>
            <a:r>
              <a:rPr lang="zh-CN" altLang="en-US" sz="1200" dirty="0">
                <a:ln/>
                <a:solidFill>
                  <a:srgbClr val="0A1F3D">
                    <a:alpha val="81960"/>
                  </a:srgbClr>
                </a:solidFill>
                <a:latin typeface="+mn-ea"/>
                <a:cs typeface="Source Han Serif CN"/>
              </a:rPr>
              <a:t>分布式并行文件系统</a:t>
            </a:r>
            <a:endParaRPr lang="en-US" altLang="zh-CN" sz="1200" dirty="0">
              <a:ln/>
              <a:solidFill>
                <a:srgbClr val="0A1F3D">
                  <a:alpha val="81960"/>
                </a:srgbClr>
              </a:solidFill>
              <a:latin typeface="+mn-ea"/>
              <a:cs typeface="Source Han Serif CN"/>
            </a:endParaRPr>
          </a:p>
          <a:p>
            <a:pPr>
              <a:defRPr/>
            </a:pPr>
            <a:r>
              <a:rPr lang="zh-CN" altLang="en-US" sz="1200" dirty="0">
                <a:ln/>
                <a:solidFill>
                  <a:srgbClr val="0A1F3D">
                    <a:alpha val="81960"/>
                  </a:srgbClr>
                </a:solidFill>
                <a:latin typeface="+mn-ea"/>
              </a:rPr>
              <a:t>保存策略：保存</a:t>
            </a:r>
            <a:r>
              <a:rPr lang="en-US" altLang="zh-CN" sz="1200" dirty="0">
                <a:ln/>
                <a:solidFill>
                  <a:srgbClr val="0A1F3D">
                    <a:alpha val="81960"/>
                  </a:srgbClr>
                </a:solidFill>
                <a:latin typeface="+mn-ea"/>
              </a:rPr>
              <a:t>1-2</a:t>
            </a:r>
            <a:r>
              <a:rPr lang="zh-CN" altLang="en-US" sz="1200" dirty="0">
                <a:ln/>
                <a:solidFill>
                  <a:srgbClr val="0A1F3D">
                    <a:alpha val="81960"/>
                  </a:srgbClr>
                </a:solidFill>
                <a:latin typeface="+mn-ea"/>
              </a:rPr>
              <a:t>年实验数据</a:t>
            </a:r>
            <a:endParaRPr lang="en-US" sz="1200" dirty="0">
              <a:latin typeface="+mn-ea"/>
            </a:endParaRPr>
          </a:p>
        </p:txBody>
      </p:sp>
      <p:sp>
        <p:nvSpPr>
          <p:cNvPr id="18" name="TextBox 25">
            <a:extLst>
              <a:ext uri="{FF2B5EF4-FFF2-40B4-BE49-F238E27FC236}">
                <a16:creationId xmlns:a16="http://schemas.microsoft.com/office/drawing/2014/main" id="{25CD812D-C575-4274-8423-53D613CA36C2}"/>
              </a:ext>
            </a:extLst>
          </p:cNvPr>
          <p:cNvSpPr txBox="1"/>
          <p:nvPr/>
        </p:nvSpPr>
        <p:spPr>
          <a:xfrm>
            <a:off x="4455227" y="5964552"/>
            <a:ext cx="3450313" cy="356146"/>
          </a:xfrm>
          <a:prstGeom prst="rect">
            <a:avLst/>
          </a:prstGeom>
          <a:ln>
            <a:headEnd type="none"/>
            <a:tailEnd type="none"/>
          </a:ln>
        </p:spPr>
        <p:txBody>
          <a:bodyPr vert="horz" wrap="square" lIns="0" tIns="0" rIns="0" bIns="0" rtlCol="0" anchor="t" anchorCtr="0"/>
          <a:lstStyle/>
          <a:p>
            <a:pPr>
              <a:defRPr/>
            </a:pPr>
            <a:r>
              <a:rPr lang="zh-CN" altLang="en-US" sz="1200" dirty="0">
                <a:ln/>
                <a:solidFill>
                  <a:srgbClr val="0A1F3D">
                    <a:alpha val="81960"/>
                  </a:srgbClr>
                </a:solidFill>
                <a:latin typeface="+mn-ea"/>
                <a:cs typeface="Source Han Serif CN"/>
              </a:rPr>
              <a:t>保存</a:t>
            </a:r>
            <a:r>
              <a:rPr lang="en-US" sz="1200" b="0" i="0" strike="noStrike" dirty="0" err="1">
                <a:ln/>
                <a:solidFill>
                  <a:srgbClr val="0A1F3D">
                    <a:alpha val="81960"/>
                  </a:srgbClr>
                </a:solidFill>
                <a:latin typeface="+mn-ea"/>
                <a:cs typeface="Source Han Serif CN"/>
              </a:rPr>
              <a:t>实验数据、分析</a:t>
            </a:r>
            <a:r>
              <a:rPr lang="zh-CN" altLang="en-US" sz="1200" dirty="0">
                <a:ln/>
                <a:solidFill>
                  <a:srgbClr val="0A1F3D">
                    <a:alpha val="81960"/>
                  </a:srgbClr>
                </a:solidFill>
                <a:latin typeface="+mn-ea"/>
                <a:cs typeface="Source Han Serif CN"/>
              </a:rPr>
              <a:t>数据，服务于实验数据的实时写入、快速访问和在线分析</a:t>
            </a:r>
            <a:endParaRPr sz="1200" dirty="0">
              <a:latin typeface="+mn-ea"/>
            </a:endParaRPr>
          </a:p>
        </p:txBody>
      </p:sp>
      <p:sp>
        <p:nvSpPr>
          <p:cNvPr id="19" name="AutoShape 26">
            <a:extLst>
              <a:ext uri="{FF2B5EF4-FFF2-40B4-BE49-F238E27FC236}">
                <a16:creationId xmlns:a16="http://schemas.microsoft.com/office/drawing/2014/main" id="{7691517C-EB1B-4712-9B2C-65CA06567984}"/>
              </a:ext>
            </a:extLst>
          </p:cNvPr>
          <p:cNvSpPr/>
          <p:nvPr/>
        </p:nvSpPr>
        <p:spPr>
          <a:xfrm>
            <a:off x="4529045" y="5782471"/>
            <a:ext cx="3269383" cy="9525"/>
          </a:xfrm>
          <a:prstGeom prst="line">
            <a:avLst/>
          </a:prstGeom>
          <a:ln w="9525">
            <a:solidFill>
              <a:srgbClr val="C5CDD6">
                <a:alpha val="100000"/>
              </a:srgbClr>
            </a:solidFill>
            <a:prstDash val="solid"/>
            <a:headEnd type="none"/>
            <a:tailEnd type="none"/>
          </a:ln>
        </p:spPr>
      </p:sp>
      <p:sp>
        <p:nvSpPr>
          <p:cNvPr id="22" name="AutoShape 29">
            <a:extLst>
              <a:ext uri="{FF2B5EF4-FFF2-40B4-BE49-F238E27FC236}">
                <a16:creationId xmlns:a16="http://schemas.microsoft.com/office/drawing/2014/main" id="{442BD50A-2153-46BA-A49B-5FF5FFD00784}"/>
              </a:ext>
            </a:extLst>
          </p:cNvPr>
          <p:cNvSpPr/>
          <p:nvPr/>
        </p:nvSpPr>
        <p:spPr>
          <a:xfrm>
            <a:off x="8100475" y="4485978"/>
            <a:ext cx="3631391" cy="2143422"/>
          </a:xfrm>
          <a:prstGeom prst="rect">
            <a:avLst/>
          </a:prstGeom>
          <a:solidFill>
            <a:srgbClr val="E8EBEF">
              <a:alpha val="100000"/>
            </a:srgbClr>
          </a:solidFill>
          <a:ln w="9525">
            <a:solidFill>
              <a:srgbClr val="C5CDD6">
                <a:alpha val="100000"/>
              </a:srgbClr>
            </a:solidFill>
            <a:prstDash val="solid"/>
            <a:headEnd type="none"/>
            <a:tailEnd type="none"/>
          </a:ln>
        </p:spPr>
      </p:sp>
      <p:sp>
        <p:nvSpPr>
          <p:cNvPr id="23" name="AutoShape 30">
            <a:extLst>
              <a:ext uri="{FF2B5EF4-FFF2-40B4-BE49-F238E27FC236}">
                <a16:creationId xmlns:a16="http://schemas.microsoft.com/office/drawing/2014/main" id="{11FD1661-F27F-4919-ABB8-F642299E4595}"/>
              </a:ext>
            </a:extLst>
          </p:cNvPr>
          <p:cNvSpPr/>
          <p:nvPr/>
        </p:nvSpPr>
        <p:spPr>
          <a:xfrm>
            <a:off x="8100475" y="4485978"/>
            <a:ext cx="3631391" cy="9525"/>
          </a:xfrm>
          <a:prstGeom prst="line">
            <a:avLst/>
          </a:prstGeom>
          <a:ln w="28575">
            <a:solidFill>
              <a:srgbClr val="5B8CB8">
                <a:alpha val="100000"/>
              </a:srgbClr>
            </a:solidFill>
            <a:prstDash val="solid"/>
            <a:headEnd type="none"/>
            <a:tailEnd type="none"/>
          </a:ln>
        </p:spPr>
      </p:sp>
      <p:sp>
        <p:nvSpPr>
          <p:cNvPr id="24" name="AutoShape 31">
            <a:extLst>
              <a:ext uri="{FF2B5EF4-FFF2-40B4-BE49-F238E27FC236}">
                <a16:creationId xmlns:a16="http://schemas.microsoft.com/office/drawing/2014/main" id="{99FE9028-C26E-4130-8D6E-4EA303822800}"/>
              </a:ext>
            </a:extLst>
          </p:cNvPr>
          <p:cNvSpPr/>
          <p:nvPr/>
        </p:nvSpPr>
        <p:spPr>
          <a:xfrm>
            <a:off x="8260277" y="4752678"/>
            <a:ext cx="190452" cy="190500"/>
          </a:xfrm>
          <a:custGeom>
            <a:avLst/>
            <a:gdLst/>
            <a:ahLst/>
            <a:cxnLst/>
            <a:rect l="l" t="t" r="r" b="b"/>
            <a:pathLst>
              <a:path w="9998" h="10000">
                <a:moveTo>
                  <a:pt x="500" y="9444"/>
                </a:moveTo>
                <a:lnTo>
                  <a:pt x="500" y="3889"/>
                </a:lnTo>
                <a:lnTo>
                  <a:pt x="0" y="3889"/>
                </a:lnTo>
                <a:lnTo>
                  <a:pt x="0" y="556"/>
                </a:lnTo>
                <a:cubicBezTo>
                  <a:pt x="0" y="400"/>
                  <a:pt x="48" y="268"/>
                  <a:pt x="145" y="161"/>
                </a:cubicBezTo>
                <a:cubicBezTo>
                  <a:pt x="241" y="53"/>
                  <a:pt x="360" y="0"/>
                  <a:pt x="500" y="0"/>
                </a:cubicBezTo>
                <a:lnTo>
                  <a:pt x="9498" y="0"/>
                </a:lnTo>
                <a:cubicBezTo>
                  <a:pt x="9638" y="0"/>
                  <a:pt x="9756" y="53"/>
                  <a:pt x="9853" y="161"/>
                </a:cubicBezTo>
                <a:cubicBezTo>
                  <a:pt x="9949" y="268"/>
                  <a:pt x="9998" y="400"/>
                  <a:pt x="9998" y="556"/>
                </a:cubicBezTo>
                <a:lnTo>
                  <a:pt x="9998" y="3889"/>
                </a:lnTo>
                <a:lnTo>
                  <a:pt x="9498" y="3889"/>
                </a:lnTo>
                <a:lnTo>
                  <a:pt x="9498" y="9444"/>
                </a:lnTo>
                <a:cubicBezTo>
                  <a:pt x="9498" y="9600"/>
                  <a:pt x="9449" y="9731"/>
                  <a:pt x="9353" y="9839"/>
                </a:cubicBezTo>
                <a:cubicBezTo>
                  <a:pt x="9256" y="9946"/>
                  <a:pt x="9138" y="10000"/>
                  <a:pt x="8998" y="10000"/>
                </a:cubicBezTo>
                <a:lnTo>
                  <a:pt x="1000" y="10000"/>
                </a:lnTo>
                <a:cubicBezTo>
                  <a:pt x="860" y="10000"/>
                  <a:pt x="741" y="9946"/>
                  <a:pt x="645" y="9839"/>
                </a:cubicBezTo>
                <a:cubicBezTo>
                  <a:pt x="548" y="9731"/>
                  <a:pt x="500" y="9600"/>
                  <a:pt x="500" y="9444"/>
                </a:cubicBezTo>
                <a:moveTo>
                  <a:pt x="8498" y="8889"/>
                </a:moveTo>
                <a:lnTo>
                  <a:pt x="8498" y="3889"/>
                </a:lnTo>
                <a:lnTo>
                  <a:pt x="1500" y="3889"/>
                </a:lnTo>
                <a:lnTo>
                  <a:pt x="1500" y="8889"/>
                </a:lnTo>
                <a:lnTo>
                  <a:pt x="8498" y="8889"/>
                </a:lnTo>
                <a:moveTo>
                  <a:pt x="8998" y="1111"/>
                </a:moveTo>
                <a:lnTo>
                  <a:pt x="1000" y="1111"/>
                </a:lnTo>
                <a:lnTo>
                  <a:pt x="1000" y="2778"/>
                </a:lnTo>
                <a:lnTo>
                  <a:pt x="8998" y="2778"/>
                </a:lnTo>
                <a:lnTo>
                  <a:pt x="8998" y="1111"/>
                </a:lnTo>
                <a:moveTo>
                  <a:pt x="3499" y="6111"/>
                </a:moveTo>
                <a:lnTo>
                  <a:pt x="3499" y="5000"/>
                </a:lnTo>
                <a:lnTo>
                  <a:pt x="6499" y="5000"/>
                </a:lnTo>
                <a:lnTo>
                  <a:pt x="6499" y="6111"/>
                </a:lnTo>
              </a:path>
            </a:pathLst>
          </a:custGeom>
          <a:solidFill>
            <a:srgbClr val="5B8CB8">
              <a:alpha val="100000"/>
            </a:srgbClr>
          </a:solidFill>
          <a:ln>
            <a:headEnd type="none"/>
            <a:tailEnd type="none"/>
          </a:ln>
        </p:spPr>
      </p:sp>
      <p:sp>
        <p:nvSpPr>
          <p:cNvPr id="25" name="TextBox 33">
            <a:extLst>
              <a:ext uri="{FF2B5EF4-FFF2-40B4-BE49-F238E27FC236}">
                <a16:creationId xmlns:a16="http://schemas.microsoft.com/office/drawing/2014/main" id="{FEA84642-B61A-4A08-8CAA-11E3760A18F7}"/>
              </a:ext>
            </a:extLst>
          </p:cNvPr>
          <p:cNvSpPr txBox="1"/>
          <p:nvPr/>
        </p:nvSpPr>
        <p:spPr>
          <a:xfrm>
            <a:off x="8652787" y="4743948"/>
            <a:ext cx="3269531" cy="209550"/>
          </a:xfrm>
          <a:prstGeom prst="rect">
            <a:avLst/>
          </a:prstGeom>
          <a:ln>
            <a:headEnd type="none"/>
            <a:tailEnd type="none"/>
          </a:ln>
        </p:spPr>
        <p:txBody>
          <a:bodyPr vert="horz" wrap="square" lIns="0" tIns="0" rIns="0" bIns="0" rtlCol="0" anchor="t" anchorCtr="0"/>
          <a:lstStyle/>
          <a:p>
            <a:pPr algn="l">
              <a:defRPr/>
            </a:pPr>
            <a:r>
              <a:rPr lang="en-US" sz="1500" b="1" i="0" strike="noStrike" dirty="0" err="1">
                <a:ln/>
                <a:solidFill>
                  <a:srgbClr val="0A1F3D">
                    <a:alpha val="100000"/>
                  </a:srgbClr>
                </a:solidFill>
                <a:latin typeface="+mn-ea"/>
                <a:cs typeface="Source Han Sans"/>
              </a:rPr>
              <a:t>归档存储层</a:t>
            </a:r>
            <a:endParaRPr lang="en-US" sz="1100" dirty="0">
              <a:latin typeface="+mn-ea"/>
            </a:endParaRPr>
          </a:p>
        </p:txBody>
      </p:sp>
      <p:sp>
        <p:nvSpPr>
          <p:cNvPr id="26" name="TextBox 34">
            <a:extLst>
              <a:ext uri="{FF2B5EF4-FFF2-40B4-BE49-F238E27FC236}">
                <a16:creationId xmlns:a16="http://schemas.microsoft.com/office/drawing/2014/main" id="{342B3F95-39B4-4EB2-9116-06DD02BF41A6}"/>
              </a:ext>
            </a:extLst>
          </p:cNvPr>
          <p:cNvSpPr txBox="1"/>
          <p:nvPr/>
        </p:nvSpPr>
        <p:spPr>
          <a:xfrm>
            <a:off x="8260277" y="5206305"/>
            <a:ext cx="3450462" cy="356146"/>
          </a:xfrm>
          <a:prstGeom prst="rect">
            <a:avLst/>
          </a:prstGeom>
          <a:ln>
            <a:headEnd type="none"/>
            <a:tailEnd type="none"/>
          </a:ln>
        </p:spPr>
        <p:txBody>
          <a:bodyPr vert="horz" wrap="square" lIns="0" tIns="0" rIns="0" bIns="0" rtlCol="0" anchor="t" anchorCtr="0"/>
          <a:lstStyle/>
          <a:p>
            <a:pPr algn="l">
              <a:defRPr/>
            </a:pPr>
            <a:r>
              <a:rPr lang="zh-CN" altLang="en-US" sz="1200" b="0" i="0" strike="noStrike" dirty="0">
                <a:ln/>
                <a:solidFill>
                  <a:srgbClr val="0A1F3D">
                    <a:alpha val="81960"/>
                  </a:srgbClr>
                </a:solidFill>
                <a:latin typeface="+mn-ea"/>
                <a:cs typeface="Source Han Serif CN"/>
              </a:rPr>
              <a:t>技术架构：基于</a:t>
            </a:r>
            <a:r>
              <a:rPr lang="en-US" sz="1200" b="0" i="0" strike="noStrike" dirty="0" err="1">
                <a:ln/>
                <a:solidFill>
                  <a:srgbClr val="0A1F3D">
                    <a:alpha val="81960"/>
                  </a:srgbClr>
                </a:solidFill>
                <a:latin typeface="+mn-ea"/>
                <a:cs typeface="Source Han Serif CN"/>
              </a:rPr>
              <a:t>EOSCTA结合CTS</a:t>
            </a:r>
            <a:r>
              <a:rPr lang="zh-CN" altLang="en-US" sz="1200" dirty="0">
                <a:ln/>
                <a:solidFill>
                  <a:srgbClr val="0A1F3D">
                    <a:alpha val="81960"/>
                  </a:srgbClr>
                </a:solidFill>
                <a:latin typeface="+mn-ea"/>
                <a:cs typeface="Source Han Serif CN"/>
              </a:rPr>
              <a:t>迁移</a:t>
            </a:r>
            <a:r>
              <a:rPr lang="en-US" sz="1200" b="0" i="0" strike="noStrike" dirty="0" err="1">
                <a:ln/>
                <a:solidFill>
                  <a:srgbClr val="0A1F3D">
                    <a:alpha val="81960"/>
                  </a:srgbClr>
                </a:solidFill>
                <a:latin typeface="+mn-ea"/>
                <a:cs typeface="Source Han Serif CN"/>
              </a:rPr>
              <a:t>系统，打造PB级低成本</a:t>
            </a:r>
            <a:r>
              <a:rPr lang="zh-CN" altLang="en-US" sz="1200" b="0" i="0" strike="noStrike" dirty="0">
                <a:ln/>
                <a:solidFill>
                  <a:srgbClr val="0A1F3D">
                    <a:alpha val="81960"/>
                  </a:srgbClr>
                </a:solidFill>
                <a:latin typeface="+mn-ea"/>
                <a:cs typeface="Source Han Serif CN"/>
              </a:rPr>
              <a:t>磁带存储</a:t>
            </a:r>
            <a:endParaRPr lang="en-US" sz="1200" dirty="0">
              <a:latin typeface="+mn-ea"/>
            </a:endParaRPr>
          </a:p>
          <a:p>
            <a:pPr algn="l"/>
            <a:r>
              <a:rPr lang="zh-CN" altLang="en-US" sz="1200" b="0" i="0" strike="noStrike" dirty="0">
                <a:ln/>
                <a:solidFill>
                  <a:srgbClr val="0A1F3D">
                    <a:alpha val="81960"/>
                  </a:srgbClr>
                </a:solidFill>
                <a:latin typeface="+mn-ea"/>
                <a:cs typeface="Source Han Serif CN"/>
              </a:rPr>
              <a:t>保存策略：长期保存</a:t>
            </a:r>
            <a:endParaRPr sz="1200" dirty="0">
              <a:latin typeface="+mn-ea"/>
            </a:endParaRPr>
          </a:p>
        </p:txBody>
      </p:sp>
      <p:sp>
        <p:nvSpPr>
          <p:cNvPr id="27" name="TextBox 35">
            <a:extLst>
              <a:ext uri="{FF2B5EF4-FFF2-40B4-BE49-F238E27FC236}">
                <a16:creationId xmlns:a16="http://schemas.microsoft.com/office/drawing/2014/main" id="{8F17DE32-E247-4442-9F18-050E5D9060C3}"/>
              </a:ext>
            </a:extLst>
          </p:cNvPr>
          <p:cNvSpPr txBox="1"/>
          <p:nvPr/>
        </p:nvSpPr>
        <p:spPr>
          <a:xfrm>
            <a:off x="8260277" y="5964552"/>
            <a:ext cx="3276654" cy="356146"/>
          </a:xfrm>
          <a:prstGeom prst="rect">
            <a:avLst/>
          </a:prstGeom>
          <a:ln>
            <a:headEnd type="none"/>
            <a:tailEnd type="none"/>
          </a:ln>
        </p:spPr>
        <p:txBody>
          <a:bodyPr vert="horz" wrap="square" lIns="0" tIns="0" rIns="0" bIns="0" rtlCol="0" anchor="t" anchorCtr="0"/>
          <a:lstStyle/>
          <a:p>
            <a:pPr algn="l">
              <a:defRPr/>
            </a:pPr>
            <a:r>
              <a:rPr lang="zh-CN" altLang="en-US" sz="1200" dirty="0">
                <a:ln/>
                <a:solidFill>
                  <a:srgbClr val="0A1F3D">
                    <a:alpha val="81960"/>
                  </a:srgbClr>
                </a:solidFill>
                <a:latin typeface="+mn-ea"/>
                <a:cs typeface="Source Han Serif CN"/>
              </a:rPr>
              <a:t>实现实验数据的</a:t>
            </a:r>
            <a:r>
              <a:rPr lang="en-US" sz="1200" b="0" i="0" strike="noStrike" dirty="0" err="1">
                <a:ln/>
                <a:solidFill>
                  <a:srgbClr val="0A1F3D">
                    <a:alpha val="81960"/>
                  </a:srgbClr>
                </a:solidFill>
                <a:latin typeface="+mn-ea"/>
                <a:cs typeface="Source Han Serif CN"/>
              </a:rPr>
              <a:t>多副本</a:t>
            </a:r>
            <a:r>
              <a:rPr lang="zh-CN" altLang="en-US" sz="1200" b="0" i="0" strike="noStrike" dirty="0">
                <a:ln/>
                <a:solidFill>
                  <a:srgbClr val="0A1F3D">
                    <a:alpha val="81960"/>
                  </a:srgbClr>
                </a:solidFill>
                <a:latin typeface="+mn-ea"/>
                <a:cs typeface="Source Han Serif CN"/>
              </a:rPr>
              <a:t>长期保存，</a:t>
            </a:r>
            <a:r>
              <a:rPr lang="zh-CN" altLang="en-US" sz="1200" dirty="0">
                <a:ln/>
                <a:solidFill>
                  <a:srgbClr val="0A1F3D">
                    <a:alpha val="81960"/>
                  </a:srgbClr>
                </a:solidFill>
                <a:latin typeface="+mn-ea"/>
                <a:cs typeface="Source Han Serif CN"/>
              </a:rPr>
              <a:t>支持</a:t>
            </a:r>
            <a:r>
              <a:rPr sz="1200" b="0" i="0" strike="noStrike" dirty="0" err="1">
                <a:ln/>
                <a:solidFill>
                  <a:srgbClr val="0A1F3D">
                    <a:alpha val="81960"/>
                  </a:srgbClr>
                </a:solidFill>
                <a:latin typeface="+mn-ea"/>
                <a:cs typeface="Source Han Serif CN"/>
              </a:rPr>
              <a:t>按需回读</a:t>
            </a:r>
            <a:r>
              <a:rPr lang="zh-CN" altLang="en-US" sz="1200" b="0" i="0" strike="noStrike" dirty="0">
                <a:ln/>
                <a:solidFill>
                  <a:srgbClr val="0A1F3D">
                    <a:alpha val="81960"/>
                  </a:srgbClr>
                </a:solidFill>
                <a:latin typeface="+mn-ea"/>
                <a:cs typeface="Source Han Serif CN"/>
              </a:rPr>
              <a:t>，实现用户对数的透明访问</a:t>
            </a:r>
            <a:endParaRPr sz="1200" dirty="0">
              <a:latin typeface="+mn-ea"/>
            </a:endParaRPr>
          </a:p>
        </p:txBody>
      </p:sp>
      <p:sp>
        <p:nvSpPr>
          <p:cNvPr id="28" name="AutoShape 36">
            <a:extLst>
              <a:ext uri="{FF2B5EF4-FFF2-40B4-BE49-F238E27FC236}">
                <a16:creationId xmlns:a16="http://schemas.microsoft.com/office/drawing/2014/main" id="{2636FA09-CA67-4B56-ABF5-62FA22EDF53D}"/>
              </a:ext>
            </a:extLst>
          </p:cNvPr>
          <p:cNvSpPr/>
          <p:nvPr/>
        </p:nvSpPr>
        <p:spPr>
          <a:xfrm>
            <a:off x="8260277" y="5768272"/>
            <a:ext cx="3269531" cy="9525"/>
          </a:xfrm>
          <a:prstGeom prst="line">
            <a:avLst/>
          </a:prstGeom>
          <a:ln w="9525">
            <a:solidFill>
              <a:srgbClr val="C5CDD6">
                <a:alpha val="100000"/>
              </a:srgbClr>
            </a:solidFill>
            <a:prstDash val="solid"/>
            <a:headEnd type="none"/>
            <a:tailEnd type="none"/>
          </a:ln>
        </p:spPr>
      </p:sp>
      <p:pic>
        <p:nvPicPr>
          <p:cNvPr id="31" name="图片 30">
            <a:extLst>
              <a:ext uri="{FF2B5EF4-FFF2-40B4-BE49-F238E27FC236}">
                <a16:creationId xmlns:a16="http://schemas.microsoft.com/office/drawing/2014/main" id="{BE621951-F06A-422D-BE34-9CF8F4D14F23}"/>
              </a:ext>
            </a:extLst>
          </p:cNvPr>
          <p:cNvPicPr>
            <a:picLocks noChangeAspect="1"/>
          </p:cNvPicPr>
          <p:nvPr/>
        </p:nvPicPr>
        <p:blipFill>
          <a:blip r:embed="rId2"/>
          <a:stretch>
            <a:fillRect/>
          </a:stretch>
        </p:blipFill>
        <p:spPr>
          <a:xfrm>
            <a:off x="453769" y="1460750"/>
            <a:ext cx="6084421" cy="2801640"/>
          </a:xfrm>
          <a:prstGeom prst="rect">
            <a:avLst/>
          </a:prstGeom>
        </p:spPr>
      </p:pic>
      <p:sp>
        <p:nvSpPr>
          <p:cNvPr id="32" name="TextBox 6">
            <a:extLst>
              <a:ext uri="{FF2B5EF4-FFF2-40B4-BE49-F238E27FC236}">
                <a16:creationId xmlns:a16="http://schemas.microsoft.com/office/drawing/2014/main" id="{8708352B-45F0-4599-AC21-FAA9B80B83FD}"/>
              </a:ext>
            </a:extLst>
          </p:cNvPr>
          <p:cNvSpPr txBox="1"/>
          <p:nvPr/>
        </p:nvSpPr>
        <p:spPr>
          <a:xfrm>
            <a:off x="552237" y="1013962"/>
            <a:ext cx="10984694" cy="456159"/>
          </a:xfrm>
          <a:prstGeom prst="rect">
            <a:avLst/>
          </a:prstGeom>
          <a:ln>
            <a:headEnd type="none"/>
            <a:tailEnd type="none"/>
          </a:ln>
        </p:spPr>
        <p:txBody>
          <a:bodyPr vert="horz" wrap="square" lIns="0" tIns="0" rIns="0" bIns="0" rtlCol="0" anchor="t" anchorCtr="0"/>
          <a:lstStyle/>
          <a:p>
            <a:pPr algn="l">
              <a:defRPr/>
            </a:pPr>
            <a:r>
              <a:rPr lang="en-US" b="1" dirty="0"/>
              <a:t>CSNS</a:t>
            </a:r>
            <a:r>
              <a:rPr lang="zh-CN" altLang="en-US" b="1" dirty="0"/>
              <a:t>采用“线站存储</a:t>
            </a:r>
            <a:r>
              <a:rPr lang="en-US" altLang="zh-CN" b="1" dirty="0"/>
              <a:t>-</a:t>
            </a:r>
            <a:r>
              <a:rPr lang="zh-CN" altLang="en-US" b="1" dirty="0"/>
              <a:t>中心存储</a:t>
            </a:r>
            <a:r>
              <a:rPr lang="en-US" altLang="zh-CN" b="1" dirty="0"/>
              <a:t>-</a:t>
            </a:r>
            <a:r>
              <a:rPr lang="zh-CN" altLang="en-US" b="1" dirty="0"/>
              <a:t>归档存储”</a:t>
            </a:r>
            <a:r>
              <a:rPr lang="en-US" b="1" dirty="0" err="1"/>
              <a:t>三级协同架构，通过智能数据流转策略，在保障实</a:t>
            </a:r>
            <a:r>
              <a:rPr lang="zh-CN" altLang="en-US" b="1" dirty="0"/>
              <a:t>验数据实时高吞吐的同时，实现了海量历史数据的低成本安全归档。</a:t>
            </a:r>
          </a:p>
        </p:txBody>
      </p:sp>
      <p:pic>
        <p:nvPicPr>
          <p:cNvPr id="33" name="内容占位符 57">
            <a:extLst>
              <a:ext uri="{FF2B5EF4-FFF2-40B4-BE49-F238E27FC236}">
                <a16:creationId xmlns:a16="http://schemas.microsoft.com/office/drawing/2014/main" id="{41DADF18-B3EB-42F1-99F2-2A9F6D0B1784}"/>
              </a:ext>
            </a:extLst>
          </p:cNvPr>
          <p:cNvPicPr>
            <a:picLocks noChangeAspect="1"/>
          </p:cNvPicPr>
          <p:nvPr/>
        </p:nvPicPr>
        <p:blipFill rotWithShape="1">
          <a:blip r:embed="rId3"/>
          <a:srcRect t="9340"/>
          <a:stretch/>
        </p:blipFill>
        <p:spPr bwMode="auto">
          <a:xfrm>
            <a:off x="7008034" y="1733071"/>
            <a:ext cx="4861730" cy="2514485"/>
          </a:xfrm>
          <a:prstGeom prst="rect">
            <a:avLst/>
          </a:prstGeom>
          <a:noFill/>
          <a:ln w="9525">
            <a:noFill/>
            <a:miter lim="800000"/>
            <a:headEnd/>
            <a:tailEnd/>
          </a:ln>
          <a:effectLst/>
        </p:spPr>
      </p:pic>
    </p:spTree>
    <p:extLst>
      <p:ext uri="{BB962C8B-B14F-4D97-AF65-F5344CB8AC3E}">
        <p14:creationId xmlns:p14="http://schemas.microsoft.com/office/powerpoint/2010/main" val="400889600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4542E03-11ED-4914-A859-E44897422E9A}"/>
              </a:ext>
            </a:extLst>
          </p:cNvPr>
          <p:cNvSpPr>
            <a:spLocks noGrp="1"/>
          </p:cNvSpPr>
          <p:nvPr>
            <p:ph type="title"/>
          </p:nvPr>
        </p:nvSpPr>
        <p:spPr/>
        <p:txBody>
          <a:bodyPr/>
          <a:lstStyle/>
          <a:p>
            <a:r>
              <a:rPr lang="zh-CN" altLang="en-US" dirty="0">
                <a:latin typeface="+mn-ea"/>
                <a:ea typeface="+mn-ea"/>
              </a:rPr>
              <a:t>基于</a:t>
            </a:r>
            <a:r>
              <a:rPr lang="en-US" altLang="zh-CN" dirty="0">
                <a:latin typeface="+mn-ea"/>
                <a:ea typeface="+mn-ea"/>
              </a:rPr>
              <a:t>Lustre</a:t>
            </a:r>
            <a:r>
              <a:rPr lang="zh-CN" altLang="en-US" dirty="0">
                <a:latin typeface="+mn-ea"/>
                <a:ea typeface="+mn-ea"/>
              </a:rPr>
              <a:t>的实验数据存储系统</a:t>
            </a:r>
          </a:p>
        </p:txBody>
      </p:sp>
      <p:pic>
        <p:nvPicPr>
          <p:cNvPr id="3" name="图片 2">
            <a:extLst>
              <a:ext uri="{FF2B5EF4-FFF2-40B4-BE49-F238E27FC236}">
                <a16:creationId xmlns:a16="http://schemas.microsoft.com/office/drawing/2014/main" id="{BBBE96DD-CDB4-4CB9-B159-2BAD62BD6308}"/>
              </a:ext>
            </a:extLst>
          </p:cNvPr>
          <p:cNvPicPr>
            <a:picLocks noChangeAspect="1"/>
          </p:cNvPicPr>
          <p:nvPr/>
        </p:nvPicPr>
        <p:blipFill>
          <a:blip r:embed="rId2"/>
          <a:stretch>
            <a:fillRect/>
          </a:stretch>
        </p:blipFill>
        <p:spPr>
          <a:xfrm>
            <a:off x="6365743" y="1172698"/>
            <a:ext cx="5637072" cy="2494896"/>
          </a:xfrm>
          <a:prstGeom prst="rect">
            <a:avLst/>
          </a:prstGeom>
        </p:spPr>
      </p:pic>
      <p:sp>
        <p:nvSpPr>
          <p:cNvPr id="4" name="矩形: 圆角 3">
            <a:extLst>
              <a:ext uri="{FF2B5EF4-FFF2-40B4-BE49-F238E27FC236}">
                <a16:creationId xmlns:a16="http://schemas.microsoft.com/office/drawing/2014/main" id="{A8D78D9C-63DB-48BE-ABF9-E69ABFCAD1E7}"/>
              </a:ext>
            </a:extLst>
          </p:cNvPr>
          <p:cNvSpPr/>
          <p:nvPr/>
        </p:nvSpPr>
        <p:spPr bwMode="auto">
          <a:xfrm>
            <a:off x="6447697" y="4261323"/>
            <a:ext cx="5637072" cy="1923393"/>
          </a:xfrm>
          <a:prstGeom prst="roundRect">
            <a:avLst/>
          </a:prstGeom>
          <a:noFill/>
          <a:ln w="9525" cap="flat" cmpd="sng" algn="ctr">
            <a:solidFill>
              <a:schemeClr val="tx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2400" b="0" i="0" u="none" strike="noStrike" cap="none" normalizeH="0" baseline="0">
              <a:ln>
                <a:noFill/>
              </a:ln>
              <a:solidFill>
                <a:srgbClr val="FFCC00"/>
              </a:solidFill>
              <a:effectLst>
                <a:outerShdw blurRad="38100" dist="38100" dir="2700000" algn="tl">
                  <a:srgbClr val="000000">
                    <a:alpha val="43137"/>
                  </a:srgbClr>
                </a:outerShdw>
              </a:effectLst>
              <a:latin typeface="+mn-ea"/>
            </a:endParaRPr>
          </a:p>
        </p:txBody>
      </p:sp>
      <p:sp>
        <p:nvSpPr>
          <p:cNvPr id="5" name="文本框 4">
            <a:extLst>
              <a:ext uri="{FF2B5EF4-FFF2-40B4-BE49-F238E27FC236}">
                <a16:creationId xmlns:a16="http://schemas.microsoft.com/office/drawing/2014/main" id="{8AA48F79-1D52-48CF-9F3B-25E334603601}"/>
              </a:ext>
            </a:extLst>
          </p:cNvPr>
          <p:cNvSpPr txBox="1"/>
          <p:nvPr/>
        </p:nvSpPr>
        <p:spPr>
          <a:xfrm>
            <a:off x="6657905" y="4431756"/>
            <a:ext cx="5637072" cy="2308324"/>
          </a:xfrm>
          <a:prstGeom prst="rect">
            <a:avLst/>
          </a:prstGeom>
          <a:noFill/>
        </p:spPr>
        <p:txBody>
          <a:bodyPr wrap="square" rtlCol="0">
            <a:spAutoFit/>
          </a:bodyPr>
          <a:lstStyle/>
          <a:p>
            <a:pPr marL="285750" indent="-285750">
              <a:buFont typeface="Arial" panose="020B0604020202020204" pitchFamily="34" charset="0"/>
              <a:buChar char="•"/>
            </a:pPr>
            <a:r>
              <a:rPr lang="zh-CN" altLang="en-US" dirty="0">
                <a:solidFill>
                  <a:schemeClr val="accent1">
                    <a:lumMod val="50000"/>
                  </a:schemeClr>
                </a:solidFill>
                <a:latin typeface="+mn-ea"/>
              </a:rPr>
              <a:t>提供</a:t>
            </a:r>
            <a:r>
              <a:rPr lang="en-US" altLang="zh-CN" dirty="0">
                <a:solidFill>
                  <a:schemeClr val="accent1">
                    <a:lumMod val="50000"/>
                  </a:schemeClr>
                </a:solidFill>
                <a:latin typeface="+mn-ea"/>
              </a:rPr>
              <a:t>600TB</a:t>
            </a:r>
            <a:r>
              <a:rPr lang="zh-CN" altLang="en-US" dirty="0">
                <a:solidFill>
                  <a:schemeClr val="accent1">
                    <a:lumMod val="50000"/>
                  </a:schemeClr>
                </a:solidFill>
                <a:latin typeface="+mn-ea"/>
              </a:rPr>
              <a:t>可用空间，即将扩容至</a:t>
            </a:r>
            <a:r>
              <a:rPr lang="en-US" altLang="zh-CN" dirty="0">
                <a:solidFill>
                  <a:schemeClr val="accent1">
                    <a:lumMod val="50000"/>
                  </a:schemeClr>
                </a:solidFill>
                <a:latin typeface="+mn-ea"/>
              </a:rPr>
              <a:t>2PB</a:t>
            </a:r>
          </a:p>
          <a:p>
            <a:pPr marL="285750" indent="-285750">
              <a:buFont typeface="Arial" panose="020B0604020202020204" pitchFamily="34" charset="0"/>
              <a:buChar char="•"/>
            </a:pPr>
            <a:r>
              <a:rPr lang="en-US" altLang="zh-CN" dirty="0">
                <a:solidFill>
                  <a:schemeClr val="accent1">
                    <a:lumMod val="50000"/>
                  </a:schemeClr>
                </a:solidFill>
                <a:latin typeface="+mn-ea"/>
              </a:rPr>
              <a:t>MDS</a:t>
            </a:r>
            <a:r>
              <a:rPr lang="zh-CN" altLang="en-US" dirty="0">
                <a:solidFill>
                  <a:schemeClr val="accent1">
                    <a:lumMod val="50000"/>
                  </a:schemeClr>
                </a:solidFill>
                <a:latin typeface="+mn-ea"/>
              </a:rPr>
              <a:t>节点：</a:t>
            </a:r>
            <a:r>
              <a:rPr lang="en-US" altLang="zh-CN" dirty="0">
                <a:solidFill>
                  <a:schemeClr val="accent1">
                    <a:lumMod val="50000"/>
                  </a:schemeClr>
                </a:solidFill>
                <a:latin typeface="+mn-ea"/>
              </a:rPr>
              <a:t>2</a:t>
            </a:r>
            <a:r>
              <a:rPr lang="zh-CN" altLang="en-US" dirty="0">
                <a:solidFill>
                  <a:schemeClr val="accent1">
                    <a:lumMod val="50000"/>
                  </a:schemeClr>
                </a:solidFill>
                <a:latin typeface="+mn-ea"/>
              </a:rPr>
              <a:t>个</a:t>
            </a:r>
            <a:endParaRPr lang="en-US" altLang="zh-CN" dirty="0">
              <a:solidFill>
                <a:schemeClr val="accent1">
                  <a:lumMod val="50000"/>
                </a:schemeClr>
              </a:solidFill>
              <a:latin typeface="+mn-ea"/>
            </a:endParaRPr>
          </a:p>
          <a:p>
            <a:pPr marL="285750" indent="-285750">
              <a:buFont typeface="Arial" panose="020B0604020202020204" pitchFamily="34" charset="0"/>
              <a:buChar char="•"/>
            </a:pPr>
            <a:r>
              <a:rPr lang="en-US" altLang="zh-CN" dirty="0">
                <a:solidFill>
                  <a:schemeClr val="accent1">
                    <a:lumMod val="50000"/>
                  </a:schemeClr>
                </a:solidFill>
                <a:latin typeface="+mn-ea"/>
              </a:rPr>
              <a:t>OSS</a:t>
            </a:r>
            <a:r>
              <a:rPr lang="zh-CN" altLang="en-US" dirty="0">
                <a:solidFill>
                  <a:schemeClr val="accent1">
                    <a:lumMod val="50000"/>
                  </a:schemeClr>
                </a:solidFill>
                <a:latin typeface="+mn-ea"/>
              </a:rPr>
              <a:t>节点：</a:t>
            </a:r>
            <a:r>
              <a:rPr lang="en-US" altLang="zh-CN" dirty="0">
                <a:solidFill>
                  <a:schemeClr val="accent1">
                    <a:lumMod val="50000"/>
                  </a:schemeClr>
                </a:solidFill>
                <a:latin typeface="+mn-ea"/>
              </a:rPr>
              <a:t>4</a:t>
            </a:r>
            <a:r>
              <a:rPr lang="zh-CN" altLang="en-US" dirty="0">
                <a:solidFill>
                  <a:schemeClr val="accent1">
                    <a:lumMod val="50000"/>
                  </a:schemeClr>
                </a:solidFill>
                <a:latin typeface="+mn-ea"/>
              </a:rPr>
              <a:t>个</a:t>
            </a:r>
            <a:endParaRPr lang="en-US" altLang="zh-CN" dirty="0">
              <a:solidFill>
                <a:schemeClr val="accent1">
                  <a:lumMod val="50000"/>
                </a:schemeClr>
              </a:solidFill>
              <a:latin typeface="+mn-ea"/>
            </a:endParaRPr>
          </a:p>
          <a:p>
            <a:pPr marL="285750" indent="-285750">
              <a:buFont typeface="Arial" panose="020B0604020202020204" pitchFamily="34" charset="0"/>
              <a:buChar char="•"/>
            </a:pPr>
            <a:r>
              <a:rPr lang="en-US" altLang="zh-CN" dirty="0">
                <a:solidFill>
                  <a:schemeClr val="accent1">
                    <a:lumMod val="50000"/>
                  </a:schemeClr>
                </a:solidFill>
                <a:latin typeface="+mn-ea"/>
              </a:rPr>
              <a:t>OST</a:t>
            </a:r>
            <a:r>
              <a:rPr lang="zh-CN" altLang="en-US" dirty="0">
                <a:solidFill>
                  <a:schemeClr val="accent1">
                    <a:lumMod val="50000"/>
                  </a:schemeClr>
                </a:solidFill>
                <a:latin typeface="+mn-ea"/>
              </a:rPr>
              <a:t>数量：</a:t>
            </a:r>
            <a:r>
              <a:rPr lang="en-US" altLang="zh-CN" dirty="0">
                <a:solidFill>
                  <a:schemeClr val="accent1">
                    <a:lumMod val="50000"/>
                  </a:schemeClr>
                </a:solidFill>
                <a:latin typeface="+mn-ea"/>
              </a:rPr>
              <a:t>24</a:t>
            </a:r>
            <a:r>
              <a:rPr lang="zh-CN" altLang="en-US" dirty="0">
                <a:solidFill>
                  <a:schemeClr val="accent1">
                    <a:lumMod val="50000"/>
                  </a:schemeClr>
                </a:solidFill>
                <a:latin typeface="+mn-ea"/>
              </a:rPr>
              <a:t>个</a:t>
            </a:r>
            <a:endParaRPr lang="en-US" altLang="zh-CN" dirty="0">
              <a:solidFill>
                <a:schemeClr val="accent1">
                  <a:lumMod val="50000"/>
                </a:schemeClr>
              </a:solidFill>
              <a:latin typeface="+mn-ea"/>
            </a:endParaRPr>
          </a:p>
          <a:p>
            <a:pPr marL="285750" indent="-285750">
              <a:buFont typeface="Arial" panose="020B0604020202020204" pitchFamily="34" charset="0"/>
              <a:buChar char="•"/>
            </a:pPr>
            <a:r>
              <a:rPr lang="zh-CN" altLang="en-US" dirty="0">
                <a:solidFill>
                  <a:schemeClr val="accent1">
                    <a:lumMod val="50000"/>
                  </a:schemeClr>
                </a:solidFill>
                <a:latin typeface="+mn-ea"/>
              </a:rPr>
              <a:t>单</a:t>
            </a:r>
            <a:r>
              <a:rPr lang="en-US" altLang="zh-CN" dirty="0">
                <a:solidFill>
                  <a:schemeClr val="accent1">
                    <a:lumMod val="50000"/>
                  </a:schemeClr>
                </a:solidFill>
                <a:latin typeface="+mn-ea"/>
              </a:rPr>
              <a:t>OST</a:t>
            </a:r>
            <a:r>
              <a:rPr lang="zh-CN" altLang="en-US" dirty="0">
                <a:solidFill>
                  <a:schemeClr val="accent1">
                    <a:lumMod val="50000"/>
                  </a:schemeClr>
                </a:solidFill>
                <a:latin typeface="+mn-ea"/>
              </a:rPr>
              <a:t>：</a:t>
            </a:r>
            <a:r>
              <a:rPr lang="en-US" altLang="zh-CN" dirty="0">
                <a:solidFill>
                  <a:schemeClr val="accent1">
                    <a:lumMod val="50000"/>
                  </a:schemeClr>
                </a:solidFill>
                <a:latin typeface="+mn-ea"/>
              </a:rPr>
              <a:t>25TB</a:t>
            </a:r>
          </a:p>
          <a:p>
            <a:pPr marL="285750" indent="-285750">
              <a:buFont typeface="Arial" panose="020B0604020202020204" pitchFamily="34" charset="0"/>
              <a:buChar char="•"/>
            </a:pPr>
            <a:endParaRPr lang="en-US" altLang="zh-CN" dirty="0">
              <a:latin typeface="+mn-ea"/>
            </a:endParaRPr>
          </a:p>
          <a:p>
            <a:pPr marL="285750" indent="-285750">
              <a:buFont typeface="Arial" panose="020B0604020202020204" pitchFamily="34" charset="0"/>
              <a:buChar char="•"/>
            </a:pPr>
            <a:endParaRPr lang="en-US" altLang="zh-CN" dirty="0">
              <a:latin typeface="+mn-ea"/>
            </a:endParaRPr>
          </a:p>
          <a:p>
            <a:endParaRPr lang="zh-CN" altLang="en-US" dirty="0">
              <a:latin typeface="+mn-ea"/>
            </a:endParaRPr>
          </a:p>
        </p:txBody>
      </p:sp>
      <p:sp>
        <p:nvSpPr>
          <p:cNvPr id="195" name="TextBox 9">
            <a:extLst>
              <a:ext uri="{FF2B5EF4-FFF2-40B4-BE49-F238E27FC236}">
                <a16:creationId xmlns:a16="http://schemas.microsoft.com/office/drawing/2014/main" id="{F24D7B9C-825D-4BBA-9A44-1649C2D88CAE}"/>
              </a:ext>
            </a:extLst>
          </p:cNvPr>
          <p:cNvSpPr txBox="1"/>
          <p:nvPr/>
        </p:nvSpPr>
        <p:spPr>
          <a:xfrm>
            <a:off x="537339" y="1092569"/>
            <a:ext cx="5446937" cy="365671"/>
          </a:xfrm>
          <a:prstGeom prst="rect">
            <a:avLst/>
          </a:prstGeom>
          <a:ln>
            <a:headEnd type="none"/>
            <a:tailEnd type="none"/>
          </a:ln>
        </p:spPr>
        <p:txBody>
          <a:bodyPr vert="horz" wrap="square" lIns="0" tIns="0" rIns="0" bIns="0" rtlCol="0" anchor="t" anchorCtr="0"/>
          <a:lstStyle/>
          <a:p>
            <a:pPr algn="l">
              <a:defRPr/>
            </a:pPr>
            <a:r>
              <a:rPr lang="en-US" b="1" i="0" strike="noStrike" dirty="0" err="1">
                <a:ln/>
                <a:latin typeface="+mn-ea"/>
                <a:cs typeface="Alibaba PuHuiTi 3.0 55 Regular"/>
              </a:rPr>
              <a:t>为什么选择Lustre</a:t>
            </a:r>
            <a:r>
              <a:rPr lang="en-US" b="1" i="0" strike="noStrike" dirty="0">
                <a:ln/>
                <a:latin typeface="+mn-ea"/>
                <a:cs typeface="Alibaba PuHuiTi 3.0 55 Regular"/>
              </a:rPr>
              <a:t>？</a:t>
            </a:r>
            <a:endParaRPr lang="en-US" dirty="0">
              <a:latin typeface="+mn-ea"/>
            </a:endParaRPr>
          </a:p>
        </p:txBody>
      </p:sp>
      <p:sp>
        <p:nvSpPr>
          <p:cNvPr id="197" name="TextBox 11">
            <a:extLst>
              <a:ext uri="{FF2B5EF4-FFF2-40B4-BE49-F238E27FC236}">
                <a16:creationId xmlns:a16="http://schemas.microsoft.com/office/drawing/2014/main" id="{B1964A1E-5C34-4492-AEA6-87A0B5ADE974}"/>
              </a:ext>
            </a:extLst>
          </p:cNvPr>
          <p:cNvSpPr txBox="1"/>
          <p:nvPr/>
        </p:nvSpPr>
        <p:spPr>
          <a:xfrm>
            <a:off x="474548" y="2275705"/>
            <a:ext cx="5364061" cy="365671"/>
          </a:xfrm>
          <a:prstGeom prst="rect">
            <a:avLst/>
          </a:prstGeom>
          <a:ln>
            <a:headEnd type="none"/>
            <a:tailEnd type="none"/>
          </a:ln>
        </p:spPr>
        <p:txBody>
          <a:bodyPr vert="horz" wrap="square" lIns="0" tIns="0" rIns="0" bIns="0" rtlCol="0" anchor="t" anchorCtr="0"/>
          <a:lstStyle/>
          <a:p>
            <a:pPr algn="l">
              <a:defRPr/>
            </a:pPr>
            <a:endParaRPr dirty="0">
              <a:latin typeface="+mn-ea"/>
            </a:endParaRPr>
          </a:p>
        </p:txBody>
      </p:sp>
      <p:sp>
        <p:nvSpPr>
          <p:cNvPr id="198" name="TextBox 12">
            <a:extLst>
              <a:ext uri="{FF2B5EF4-FFF2-40B4-BE49-F238E27FC236}">
                <a16:creationId xmlns:a16="http://schemas.microsoft.com/office/drawing/2014/main" id="{10345AF8-03C6-4969-BAFA-3247819959F9}"/>
              </a:ext>
            </a:extLst>
          </p:cNvPr>
          <p:cNvSpPr txBox="1"/>
          <p:nvPr/>
        </p:nvSpPr>
        <p:spPr>
          <a:xfrm>
            <a:off x="474548" y="2816547"/>
            <a:ext cx="5351711" cy="365671"/>
          </a:xfrm>
          <a:prstGeom prst="rect">
            <a:avLst/>
          </a:prstGeom>
          <a:ln>
            <a:headEnd type="none"/>
            <a:tailEnd type="none"/>
          </a:ln>
        </p:spPr>
        <p:txBody>
          <a:bodyPr vert="horz" wrap="square" lIns="0" tIns="0" rIns="0" bIns="0" rtlCol="0" anchor="t" anchorCtr="0"/>
          <a:lstStyle/>
          <a:p>
            <a:pPr algn="l">
              <a:defRPr/>
            </a:pPr>
            <a:endParaRPr dirty="0">
              <a:latin typeface="+mn-ea"/>
            </a:endParaRPr>
          </a:p>
        </p:txBody>
      </p:sp>
      <p:sp>
        <p:nvSpPr>
          <p:cNvPr id="199" name="TextBox 13">
            <a:extLst>
              <a:ext uri="{FF2B5EF4-FFF2-40B4-BE49-F238E27FC236}">
                <a16:creationId xmlns:a16="http://schemas.microsoft.com/office/drawing/2014/main" id="{8E7100FE-6F43-4832-B3A0-84EA0E233B90}"/>
              </a:ext>
            </a:extLst>
          </p:cNvPr>
          <p:cNvSpPr txBox="1"/>
          <p:nvPr/>
        </p:nvSpPr>
        <p:spPr>
          <a:xfrm>
            <a:off x="308487" y="1530260"/>
            <a:ext cx="5723711" cy="1620664"/>
          </a:xfrm>
          <a:prstGeom prst="rect">
            <a:avLst/>
          </a:prstGeom>
          <a:ln>
            <a:headEnd type="none"/>
            <a:tailEnd type="none"/>
          </a:ln>
        </p:spPr>
        <p:txBody>
          <a:bodyPr vert="horz" wrap="square" lIns="0" tIns="0" rIns="0" bIns="0" rtlCol="0" anchor="t" anchorCtr="0"/>
          <a:lstStyle/>
          <a:p>
            <a:pPr marL="285750" indent="-285750">
              <a:lnSpc>
                <a:spcPct val="150000"/>
              </a:lnSpc>
              <a:buFont typeface="Arial" panose="020B0604020202020204" pitchFamily="34" charset="0"/>
              <a:buChar char="•"/>
              <a:defRPr/>
            </a:pPr>
            <a:r>
              <a:rPr lang="zh-CN" altLang="en-US" sz="1400" b="1" dirty="0">
                <a:ln/>
                <a:solidFill>
                  <a:srgbClr val="0A1F3D">
                    <a:alpha val="85098"/>
                  </a:srgbClr>
                </a:solidFill>
                <a:latin typeface="+mn-ea"/>
                <a:cs typeface="FZYaYiHei GB18030L2 R"/>
              </a:rPr>
              <a:t>大科学装置验证：</a:t>
            </a:r>
            <a:r>
              <a:rPr lang="en-US" altLang="zh-CN" sz="1400" dirty="0">
                <a:ln/>
                <a:solidFill>
                  <a:srgbClr val="0A1F3D">
                    <a:alpha val="85098"/>
                  </a:srgbClr>
                </a:solidFill>
                <a:latin typeface="+mn-ea"/>
                <a:cs typeface="FZYaYiHei GB18030L2 R"/>
              </a:rPr>
              <a:t>CERN</a:t>
            </a:r>
            <a:r>
              <a:rPr lang="zh-CN" altLang="en-US" sz="1400" dirty="0">
                <a:ln/>
                <a:solidFill>
                  <a:srgbClr val="0A1F3D">
                    <a:alpha val="85098"/>
                  </a:srgbClr>
                </a:solidFill>
                <a:latin typeface="+mn-ea"/>
                <a:cs typeface="FZYaYiHei GB18030L2 R"/>
              </a:rPr>
              <a:t>、</a:t>
            </a:r>
            <a:r>
              <a:rPr lang="en-US" altLang="zh-CN" sz="1400" dirty="0">
                <a:ln/>
                <a:solidFill>
                  <a:srgbClr val="0A1F3D">
                    <a:alpha val="85098"/>
                  </a:srgbClr>
                </a:solidFill>
                <a:latin typeface="+mn-ea"/>
                <a:cs typeface="FZYaYiHei GB18030L2 R"/>
              </a:rPr>
              <a:t>IHEP</a:t>
            </a:r>
            <a:r>
              <a:rPr lang="zh-CN" altLang="en-US" sz="1400" dirty="0">
                <a:ln/>
                <a:solidFill>
                  <a:srgbClr val="0A1F3D">
                    <a:alpha val="85098"/>
                  </a:srgbClr>
                </a:solidFill>
                <a:latin typeface="+mn-ea"/>
                <a:cs typeface="FZYaYiHei GB18030L2 R"/>
              </a:rPr>
              <a:t>等均将</a:t>
            </a:r>
            <a:r>
              <a:rPr lang="en-US" altLang="zh-CN" sz="1400" dirty="0">
                <a:ln/>
                <a:solidFill>
                  <a:srgbClr val="0A1F3D">
                    <a:alpha val="85098"/>
                  </a:srgbClr>
                </a:solidFill>
                <a:latin typeface="+mn-ea"/>
                <a:cs typeface="FZYaYiHei GB18030L2 R"/>
              </a:rPr>
              <a:t>Lustre</a:t>
            </a:r>
            <a:r>
              <a:rPr lang="zh-CN" altLang="en-US" sz="1400" dirty="0">
                <a:ln/>
                <a:solidFill>
                  <a:srgbClr val="0A1F3D">
                    <a:alpha val="85098"/>
                  </a:srgbClr>
                </a:solidFill>
                <a:latin typeface="+mn-ea"/>
                <a:cs typeface="FZYaYiHei GB18030L2 R"/>
              </a:rPr>
              <a:t>作为核心存储基础设施</a:t>
            </a:r>
            <a:endParaRPr lang="zh-CN" altLang="en-US" sz="1400" dirty="0">
              <a:latin typeface="+mn-ea"/>
            </a:endParaRPr>
          </a:p>
          <a:p>
            <a:pPr marL="285750" indent="-285750" algn="l">
              <a:lnSpc>
                <a:spcPct val="150000"/>
              </a:lnSpc>
              <a:buFont typeface="Arial" panose="020B0604020202020204" pitchFamily="34" charset="0"/>
              <a:buChar char="•"/>
              <a:defRPr/>
            </a:pPr>
            <a:r>
              <a:rPr lang="en-US" sz="1400" b="1" i="0" strike="noStrike" dirty="0">
                <a:ln/>
                <a:solidFill>
                  <a:srgbClr val="0A1F3D">
                    <a:alpha val="85098"/>
                  </a:srgbClr>
                </a:solidFill>
                <a:latin typeface="+mn-ea"/>
                <a:cs typeface="FZYaYiHei GB18030L2 R"/>
              </a:rPr>
              <a:t>匹配CSNS场景：</a:t>
            </a:r>
            <a:r>
              <a:rPr sz="1400" b="0" i="0" strike="noStrike" dirty="0">
                <a:ln/>
                <a:solidFill>
                  <a:srgbClr val="0A1F3D">
                    <a:alpha val="85098"/>
                  </a:srgbClr>
                </a:solidFill>
                <a:latin typeface="+mn-ea"/>
                <a:cs typeface="FZYaYiHei GB18030L2 R"/>
              </a:rPr>
              <a:t>满足多客户端高并发、完整POSIX语义兼容、7×24小时长期稳定运行需求</a:t>
            </a:r>
            <a:endParaRPr lang="en-US" altLang="zh-CN" sz="1400" b="0" i="0" strike="noStrike" dirty="0">
              <a:ln/>
              <a:solidFill>
                <a:srgbClr val="0A1F3D">
                  <a:alpha val="85098"/>
                </a:srgbClr>
              </a:solidFill>
              <a:latin typeface="+mn-ea"/>
              <a:cs typeface="FZYaYiHei GB18030L2 R"/>
            </a:endParaRPr>
          </a:p>
          <a:p>
            <a:pPr marL="285750" indent="-285750">
              <a:lnSpc>
                <a:spcPct val="150000"/>
              </a:lnSpc>
              <a:buFont typeface="Arial" panose="020B0604020202020204" pitchFamily="34" charset="0"/>
              <a:buChar char="•"/>
              <a:defRPr/>
            </a:pPr>
            <a:r>
              <a:rPr lang="zh-CN" altLang="en-US" sz="1400" b="1" dirty="0">
                <a:ln/>
                <a:solidFill>
                  <a:srgbClr val="0A1F3D">
                    <a:alpha val="85098"/>
                  </a:srgbClr>
                </a:solidFill>
                <a:latin typeface="+mn-ea"/>
              </a:rPr>
              <a:t>开源</a:t>
            </a:r>
            <a:r>
              <a:rPr lang="en-US" altLang="zh-CN" sz="1400" b="1" dirty="0">
                <a:ln/>
                <a:solidFill>
                  <a:srgbClr val="0A1F3D">
                    <a:alpha val="85098"/>
                  </a:srgbClr>
                </a:solidFill>
                <a:latin typeface="+mn-ea"/>
              </a:rPr>
              <a:t>+</a:t>
            </a:r>
            <a:r>
              <a:rPr lang="zh-CN" altLang="en-US" sz="1400" b="1" dirty="0">
                <a:ln/>
                <a:solidFill>
                  <a:srgbClr val="0A1F3D">
                    <a:alpha val="85098"/>
                  </a:srgbClr>
                </a:solidFill>
                <a:latin typeface="+mn-ea"/>
              </a:rPr>
              <a:t>商业双轨保障：</a:t>
            </a:r>
            <a:r>
              <a:rPr lang="zh-CN" altLang="en-US" sz="1400" dirty="0">
                <a:ln/>
                <a:solidFill>
                  <a:srgbClr val="0A1F3D">
                    <a:alpha val="85098"/>
                  </a:srgbClr>
                </a:solidFill>
                <a:latin typeface="+mn-ea"/>
              </a:rPr>
              <a:t>既获得社区持续迭代，同时必要时也可获得企业级商业支持</a:t>
            </a:r>
          </a:p>
          <a:p>
            <a:pPr algn="l"/>
            <a:endParaRPr dirty="0">
              <a:latin typeface="+mn-ea"/>
            </a:endParaRPr>
          </a:p>
        </p:txBody>
      </p:sp>
      <p:sp>
        <p:nvSpPr>
          <p:cNvPr id="209" name="AutoShape 15">
            <a:extLst>
              <a:ext uri="{FF2B5EF4-FFF2-40B4-BE49-F238E27FC236}">
                <a16:creationId xmlns:a16="http://schemas.microsoft.com/office/drawing/2014/main" id="{4EB1AD7B-6D01-4D2A-BB4F-BA0918D1CB22}"/>
              </a:ext>
            </a:extLst>
          </p:cNvPr>
          <p:cNvSpPr/>
          <p:nvPr/>
        </p:nvSpPr>
        <p:spPr>
          <a:xfrm>
            <a:off x="391672" y="3593286"/>
            <a:ext cx="5446937" cy="868412"/>
          </a:xfrm>
          <a:prstGeom prst="rect">
            <a:avLst/>
          </a:prstGeom>
          <a:solidFill>
            <a:srgbClr val="E8EBEF">
              <a:alpha val="100000"/>
            </a:srgbClr>
          </a:solidFill>
          <a:ln>
            <a:headEnd type="none"/>
            <a:tailEnd type="none"/>
          </a:ln>
        </p:spPr>
      </p:sp>
      <p:sp>
        <p:nvSpPr>
          <p:cNvPr id="211" name="TextBox 17">
            <a:extLst>
              <a:ext uri="{FF2B5EF4-FFF2-40B4-BE49-F238E27FC236}">
                <a16:creationId xmlns:a16="http://schemas.microsoft.com/office/drawing/2014/main" id="{CFEEB18F-5CD4-4F6A-B34C-7F11D4825C8A}"/>
              </a:ext>
            </a:extLst>
          </p:cNvPr>
          <p:cNvSpPr txBox="1"/>
          <p:nvPr/>
        </p:nvSpPr>
        <p:spPr>
          <a:xfrm>
            <a:off x="572601" y="3810712"/>
            <a:ext cx="5266008" cy="578941"/>
          </a:xfrm>
          <a:prstGeom prst="rect">
            <a:avLst/>
          </a:prstGeom>
          <a:ln>
            <a:headEnd type="none"/>
            <a:tailEnd type="none"/>
          </a:ln>
        </p:spPr>
        <p:txBody>
          <a:bodyPr vert="horz" wrap="square" lIns="0" tIns="0" rIns="0" bIns="0" rtlCol="0" anchor="t" anchorCtr="0"/>
          <a:lstStyle/>
          <a:p>
            <a:pPr algn="l">
              <a:defRPr/>
            </a:pPr>
            <a:r>
              <a:rPr lang="en-US" sz="1400" b="1" i="0" strike="noStrike" dirty="0" err="1">
                <a:ln/>
                <a:solidFill>
                  <a:srgbClr val="0A1F3D">
                    <a:alpha val="90196"/>
                  </a:srgbClr>
                </a:solidFill>
                <a:latin typeface="+mn-ea"/>
                <a:cs typeface="FZYaYiHei GB18030L2 R"/>
              </a:rPr>
              <a:t>MDS与OSS分离架构：</a:t>
            </a:r>
            <a:r>
              <a:rPr sz="1400" b="0" i="0" strike="noStrike" dirty="0" err="1">
                <a:ln/>
                <a:solidFill>
                  <a:srgbClr val="0A1F3D">
                    <a:alpha val="90196"/>
                  </a:srgbClr>
                </a:solidFill>
                <a:latin typeface="+mn-ea"/>
                <a:cs typeface="FZYaYiHei GB18030L2 R"/>
              </a:rPr>
              <a:t>元数据服务器独立管理命名空间，对象存储服务器</a:t>
            </a:r>
            <a:r>
              <a:rPr lang="zh-CN" altLang="en-US" sz="1400" b="0" i="0" strike="noStrike" dirty="0">
                <a:ln/>
                <a:solidFill>
                  <a:srgbClr val="0A1F3D">
                    <a:alpha val="90196"/>
                  </a:srgbClr>
                </a:solidFill>
                <a:latin typeface="+mn-ea"/>
                <a:cs typeface="FZYaYiHei GB18030L2 R"/>
              </a:rPr>
              <a:t>存储</a:t>
            </a:r>
            <a:r>
              <a:rPr sz="1400" b="0" i="0" strike="noStrike" dirty="0" err="1">
                <a:ln/>
                <a:solidFill>
                  <a:srgbClr val="0A1F3D">
                    <a:alpha val="90196"/>
                  </a:srgbClr>
                </a:solidFill>
                <a:latin typeface="+mn-ea"/>
                <a:cs typeface="FZYaYiHei GB18030L2 R"/>
              </a:rPr>
              <a:t>实际数据</a:t>
            </a:r>
            <a:endParaRPr sz="1400" dirty="0">
              <a:latin typeface="+mn-ea"/>
            </a:endParaRPr>
          </a:p>
        </p:txBody>
      </p:sp>
      <p:sp>
        <p:nvSpPr>
          <p:cNvPr id="212" name="AutoShape 18">
            <a:extLst>
              <a:ext uri="{FF2B5EF4-FFF2-40B4-BE49-F238E27FC236}">
                <a16:creationId xmlns:a16="http://schemas.microsoft.com/office/drawing/2014/main" id="{F30C88D2-840B-463C-A24B-492DC8D36707}"/>
              </a:ext>
            </a:extLst>
          </p:cNvPr>
          <p:cNvSpPr/>
          <p:nvPr/>
        </p:nvSpPr>
        <p:spPr>
          <a:xfrm>
            <a:off x="391672" y="4575998"/>
            <a:ext cx="5446937" cy="655141"/>
          </a:xfrm>
          <a:prstGeom prst="rect">
            <a:avLst/>
          </a:prstGeom>
          <a:solidFill>
            <a:srgbClr val="E8EBEF">
              <a:alpha val="100000"/>
            </a:srgbClr>
          </a:solidFill>
          <a:ln>
            <a:headEnd type="none"/>
            <a:tailEnd type="none"/>
          </a:ln>
        </p:spPr>
      </p:sp>
      <p:sp>
        <p:nvSpPr>
          <p:cNvPr id="214" name="TextBox 20">
            <a:extLst>
              <a:ext uri="{FF2B5EF4-FFF2-40B4-BE49-F238E27FC236}">
                <a16:creationId xmlns:a16="http://schemas.microsoft.com/office/drawing/2014/main" id="{C96DF304-6008-474C-9536-57552B462885}"/>
              </a:ext>
            </a:extLst>
          </p:cNvPr>
          <p:cNvSpPr txBox="1"/>
          <p:nvPr/>
        </p:nvSpPr>
        <p:spPr>
          <a:xfrm>
            <a:off x="537339" y="4692595"/>
            <a:ext cx="5266008" cy="365671"/>
          </a:xfrm>
          <a:prstGeom prst="rect">
            <a:avLst/>
          </a:prstGeom>
          <a:ln>
            <a:headEnd type="none"/>
            <a:tailEnd type="none"/>
          </a:ln>
        </p:spPr>
        <p:txBody>
          <a:bodyPr vert="horz" wrap="square" lIns="0" tIns="0" rIns="0" bIns="0" rtlCol="0" anchor="t" anchorCtr="0"/>
          <a:lstStyle/>
          <a:p>
            <a:pPr algn="l">
              <a:defRPr/>
            </a:pPr>
            <a:r>
              <a:rPr lang="en-US" sz="1400" b="1" i="0" strike="noStrike" dirty="0" err="1">
                <a:ln/>
                <a:solidFill>
                  <a:srgbClr val="0A1F3D">
                    <a:alpha val="90196"/>
                  </a:srgbClr>
                </a:solidFill>
                <a:latin typeface="+mn-ea"/>
                <a:cs typeface="FZYaYiHei GB18030L2 R"/>
              </a:rPr>
              <a:t>文件条带化与聚合带宽优化</a:t>
            </a:r>
            <a:r>
              <a:rPr lang="en-US" sz="1400" b="1" i="0" strike="noStrike" dirty="0">
                <a:ln/>
                <a:solidFill>
                  <a:srgbClr val="0A1F3D">
                    <a:alpha val="90196"/>
                  </a:srgbClr>
                </a:solidFill>
                <a:latin typeface="+mn-ea"/>
                <a:cs typeface="FZYaYiHei GB18030L2 R"/>
              </a:rPr>
              <a:t>：</a:t>
            </a:r>
            <a:r>
              <a:rPr lang="zh-CN" altLang="en-US" sz="1400" b="0" i="0" strike="noStrike" dirty="0">
                <a:ln/>
                <a:solidFill>
                  <a:srgbClr val="0A1F3D">
                    <a:alpha val="90196"/>
                  </a:srgbClr>
                </a:solidFill>
                <a:latin typeface="+mn-ea"/>
                <a:cs typeface="FZYaYiHei GB18030L2 R"/>
              </a:rPr>
              <a:t>大文件可跨</a:t>
            </a:r>
            <a:r>
              <a:rPr sz="1400" b="0" i="0" strike="noStrike" dirty="0" err="1">
                <a:ln/>
                <a:solidFill>
                  <a:srgbClr val="0A1F3D">
                    <a:alpha val="90196"/>
                  </a:srgbClr>
                </a:solidFill>
                <a:latin typeface="+mn-ea"/>
                <a:cs typeface="FZYaYiHei GB18030L2 R"/>
              </a:rPr>
              <a:t>OST条带化分布，实现带宽线性聚合</a:t>
            </a:r>
            <a:endParaRPr sz="1400" dirty="0">
              <a:latin typeface="+mn-ea"/>
            </a:endParaRPr>
          </a:p>
        </p:txBody>
      </p:sp>
      <p:sp>
        <p:nvSpPr>
          <p:cNvPr id="215" name="AutoShape 21">
            <a:extLst>
              <a:ext uri="{FF2B5EF4-FFF2-40B4-BE49-F238E27FC236}">
                <a16:creationId xmlns:a16="http://schemas.microsoft.com/office/drawing/2014/main" id="{4B627898-BE24-435A-9C42-970E580D98B9}"/>
              </a:ext>
            </a:extLst>
          </p:cNvPr>
          <p:cNvSpPr/>
          <p:nvPr/>
        </p:nvSpPr>
        <p:spPr>
          <a:xfrm>
            <a:off x="391672" y="5345439"/>
            <a:ext cx="5446937" cy="655141"/>
          </a:xfrm>
          <a:prstGeom prst="rect">
            <a:avLst/>
          </a:prstGeom>
          <a:solidFill>
            <a:srgbClr val="E8EBEF">
              <a:alpha val="100000"/>
            </a:srgbClr>
          </a:solidFill>
          <a:ln>
            <a:headEnd type="none"/>
            <a:tailEnd type="none"/>
          </a:ln>
        </p:spPr>
      </p:sp>
      <p:sp>
        <p:nvSpPr>
          <p:cNvPr id="217" name="TextBox 23">
            <a:extLst>
              <a:ext uri="{FF2B5EF4-FFF2-40B4-BE49-F238E27FC236}">
                <a16:creationId xmlns:a16="http://schemas.microsoft.com/office/drawing/2014/main" id="{9B40B65D-147B-47F8-9106-6A6CD3E8ED53}"/>
              </a:ext>
            </a:extLst>
          </p:cNvPr>
          <p:cNvSpPr txBox="1"/>
          <p:nvPr/>
        </p:nvSpPr>
        <p:spPr>
          <a:xfrm>
            <a:off x="572601" y="5398651"/>
            <a:ext cx="5266008" cy="365671"/>
          </a:xfrm>
          <a:prstGeom prst="rect">
            <a:avLst/>
          </a:prstGeom>
          <a:ln>
            <a:headEnd type="none"/>
            <a:tailEnd type="none"/>
          </a:ln>
        </p:spPr>
        <p:txBody>
          <a:bodyPr vert="horz" wrap="square" lIns="0" tIns="0" rIns="0" bIns="0" rtlCol="0" anchor="t" anchorCtr="0"/>
          <a:lstStyle/>
          <a:p>
            <a:pPr algn="l">
              <a:defRPr/>
            </a:pPr>
            <a:r>
              <a:rPr lang="en-US" sz="1400" b="1" i="0" strike="noStrike" dirty="0" err="1">
                <a:ln/>
                <a:solidFill>
                  <a:srgbClr val="0A1F3D">
                    <a:alpha val="90196"/>
                  </a:srgbClr>
                </a:solidFill>
                <a:latin typeface="+mn-ea"/>
                <a:cs typeface="FZYaYiHei GB18030L2 R"/>
              </a:rPr>
              <a:t>容量与性能独立扩展：</a:t>
            </a:r>
            <a:r>
              <a:rPr sz="1400" b="0" i="0" strike="noStrike" dirty="0" err="1">
                <a:ln/>
                <a:solidFill>
                  <a:srgbClr val="0A1F3D">
                    <a:alpha val="90196"/>
                  </a:srgbClr>
                </a:solidFill>
                <a:latin typeface="+mn-ea"/>
                <a:cs typeface="FZYaYiHei GB18030L2 R"/>
              </a:rPr>
              <a:t>MDT元数据存储与OST数据存储资源池独立扩展，支持在线扩容，新增存储节点无需停机即可接入</a:t>
            </a:r>
            <a:endParaRPr sz="1400" dirty="0">
              <a:latin typeface="+mn-ea"/>
            </a:endParaRPr>
          </a:p>
        </p:txBody>
      </p:sp>
    </p:spTree>
    <p:extLst>
      <p:ext uri="{BB962C8B-B14F-4D97-AF65-F5344CB8AC3E}">
        <p14:creationId xmlns:p14="http://schemas.microsoft.com/office/powerpoint/2010/main" val="264671981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BBD467C-CDCE-46CA-8618-8AEF8E2AC2D0}"/>
              </a:ext>
            </a:extLst>
          </p:cNvPr>
          <p:cNvSpPr>
            <a:spLocks noGrp="1"/>
          </p:cNvSpPr>
          <p:nvPr>
            <p:ph type="title"/>
          </p:nvPr>
        </p:nvSpPr>
        <p:spPr/>
        <p:txBody>
          <a:bodyPr/>
          <a:lstStyle/>
          <a:p>
            <a:r>
              <a:rPr lang="zh-CN" altLang="en-US" dirty="0"/>
              <a:t>基于</a:t>
            </a:r>
            <a:r>
              <a:rPr lang="en-US" altLang="zh-CN" dirty="0"/>
              <a:t>EOSCTA</a:t>
            </a:r>
            <a:r>
              <a:rPr lang="zh-CN" altLang="en-US" dirty="0"/>
              <a:t>的分级存储系统</a:t>
            </a:r>
          </a:p>
        </p:txBody>
      </p:sp>
      <p:sp>
        <p:nvSpPr>
          <p:cNvPr id="3" name="内容占位符 2">
            <a:extLst>
              <a:ext uri="{FF2B5EF4-FFF2-40B4-BE49-F238E27FC236}">
                <a16:creationId xmlns:a16="http://schemas.microsoft.com/office/drawing/2014/main" id="{23C721A2-197B-4EB1-8D8F-3196EF193A45}"/>
              </a:ext>
            </a:extLst>
          </p:cNvPr>
          <p:cNvSpPr>
            <a:spLocks noGrp="1"/>
          </p:cNvSpPr>
          <p:nvPr>
            <p:ph idx="1"/>
          </p:nvPr>
        </p:nvSpPr>
        <p:spPr>
          <a:xfrm>
            <a:off x="526580" y="944675"/>
            <a:ext cx="10776785" cy="523557"/>
          </a:xfrm>
        </p:spPr>
        <p:txBody>
          <a:bodyPr/>
          <a:lstStyle/>
          <a:p>
            <a:pPr marL="0" indent="0">
              <a:buNone/>
            </a:pPr>
            <a:r>
              <a:rPr lang="en-US" altLang="zh-CN" sz="2000" b="1" dirty="0">
                <a:latin typeface="+mn-ea"/>
                <a:ea typeface="+mn-ea"/>
              </a:rPr>
              <a:t>2026</a:t>
            </a:r>
            <a:r>
              <a:rPr lang="zh-CN" altLang="en-US" sz="2000" b="1" dirty="0">
                <a:latin typeface="+mn-ea"/>
                <a:ea typeface="+mn-ea"/>
              </a:rPr>
              <a:t>年完成从商业软件 </a:t>
            </a:r>
            <a:r>
              <a:rPr lang="en-US" altLang="zh-CN" sz="2000" b="1" dirty="0">
                <a:latin typeface="+mn-ea"/>
                <a:ea typeface="+mn-ea"/>
              </a:rPr>
              <a:t>TINA </a:t>
            </a:r>
            <a:r>
              <a:rPr lang="zh-CN" altLang="en-US" sz="2000" b="1" dirty="0">
                <a:latin typeface="+mn-ea"/>
                <a:ea typeface="+mn-ea"/>
              </a:rPr>
              <a:t>到基于 </a:t>
            </a:r>
            <a:r>
              <a:rPr lang="en-US" altLang="zh-CN" sz="2000" b="1" dirty="0">
                <a:latin typeface="+mn-ea"/>
                <a:ea typeface="+mn-ea"/>
              </a:rPr>
              <a:t>EOSCTA </a:t>
            </a:r>
            <a:r>
              <a:rPr lang="zh-CN" altLang="en-US" sz="2000" b="1" dirty="0">
                <a:latin typeface="+mn-ea"/>
                <a:ea typeface="+mn-ea"/>
              </a:rPr>
              <a:t>的开源归档解决方案的转型，已完成近</a:t>
            </a:r>
            <a:r>
              <a:rPr lang="en-US" altLang="zh-CN" sz="2000" b="1" dirty="0">
                <a:latin typeface="+mn-ea"/>
                <a:ea typeface="+mn-ea"/>
              </a:rPr>
              <a:t>2PB</a:t>
            </a:r>
            <a:r>
              <a:rPr lang="zh-CN" altLang="en-US" sz="2000" b="1" dirty="0">
                <a:latin typeface="+mn-ea"/>
                <a:ea typeface="+mn-ea"/>
              </a:rPr>
              <a:t>历史实验数据的迁移</a:t>
            </a:r>
            <a:endParaRPr lang="en-US" altLang="zh-CN" sz="2000" b="1" dirty="0">
              <a:latin typeface="+mn-ea"/>
              <a:ea typeface="+mn-ea"/>
            </a:endParaRPr>
          </a:p>
          <a:p>
            <a:pPr marL="0" indent="0">
              <a:buNone/>
            </a:pPr>
            <a:endParaRPr lang="en-US" altLang="zh-CN" dirty="0">
              <a:latin typeface="+mn-ea"/>
              <a:ea typeface="+mn-ea"/>
            </a:endParaRPr>
          </a:p>
        </p:txBody>
      </p:sp>
      <p:sp>
        <p:nvSpPr>
          <p:cNvPr id="6" name="文本框 5">
            <a:extLst>
              <a:ext uri="{FF2B5EF4-FFF2-40B4-BE49-F238E27FC236}">
                <a16:creationId xmlns:a16="http://schemas.microsoft.com/office/drawing/2014/main" id="{78550752-6CE3-4349-8F92-CCD876892032}"/>
              </a:ext>
            </a:extLst>
          </p:cNvPr>
          <p:cNvSpPr txBox="1"/>
          <p:nvPr/>
        </p:nvSpPr>
        <p:spPr>
          <a:xfrm>
            <a:off x="707608" y="1665310"/>
            <a:ext cx="10776784" cy="646331"/>
          </a:xfrm>
          <a:prstGeom prst="rect">
            <a:avLst/>
          </a:prstGeom>
          <a:noFill/>
          <a:ln w="25400">
            <a:solidFill>
              <a:srgbClr val="FF0000"/>
            </a:solidFill>
          </a:ln>
        </p:spPr>
        <p:txBody>
          <a:bodyPr wrap="square">
            <a:spAutoFit/>
          </a:bodyPr>
          <a:lstStyle/>
          <a:p>
            <a:pPr marL="285750" indent="-285750">
              <a:buFont typeface="Wingdings" panose="05000000000000000000" pitchFamily="2" charset="2"/>
              <a:buChar char="ü"/>
            </a:pPr>
            <a:r>
              <a:rPr lang="zh-CN" altLang="en-US" dirty="0">
                <a:latin typeface="+mn-ea"/>
              </a:rPr>
              <a:t>解决商业软件依赖强、成本高、定制化差的缺点</a:t>
            </a:r>
            <a:endParaRPr lang="en-US" altLang="zh-CN" dirty="0">
              <a:latin typeface="+mn-ea"/>
            </a:endParaRPr>
          </a:p>
          <a:p>
            <a:pPr marL="285750" indent="-285750">
              <a:buFont typeface="Wingdings" panose="05000000000000000000" pitchFamily="2" charset="2"/>
              <a:buChar char="ü"/>
            </a:pPr>
            <a:r>
              <a:rPr lang="zh-CN" altLang="en-US" dirty="0">
                <a:latin typeface="+mn-ea"/>
              </a:rPr>
              <a:t>通过</a:t>
            </a:r>
            <a:r>
              <a:rPr lang="zh-CN" altLang="en-US" b="1" dirty="0">
                <a:latin typeface="+mn-ea"/>
              </a:rPr>
              <a:t>智能调度</a:t>
            </a:r>
            <a:r>
              <a:rPr lang="zh-CN" altLang="en-US" dirty="0">
                <a:latin typeface="+mn-ea"/>
              </a:rPr>
              <a:t>，支持实验数据的高容量、低成本的长期归档保存 </a:t>
            </a:r>
          </a:p>
        </p:txBody>
      </p:sp>
      <p:pic>
        <p:nvPicPr>
          <p:cNvPr id="4" name="图片 3">
            <a:extLst>
              <a:ext uri="{FF2B5EF4-FFF2-40B4-BE49-F238E27FC236}">
                <a16:creationId xmlns:a16="http://schemas.microsoft.com/office/drawing/2014/main" id="{090FF2F0-912A-4427-BD49-9B57D2C35060}"/>
              </a:ext>
            </a:extLst>
          </p:cNvPr>
          <p:cNvPicPr>
            <a:picLocks noChangeAspect="1"/>
          </p:cNvPicPr>
          <p:nvPr/>
        </p:nvPicPr>
        <p:blipFill>
          <a:blip r:embed="rId2"/>
          <a:stretch>
            <a:fillRect/>
          </a:stretch>
        </p:blipFill>
        <p:spPr>
          <a:xfrm>
            <a:off x="366798" y="3655326"/>
            <a:ext cx="11298621" cy="290381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cxnSp>
        <p:nvCxnSpPr>
          <p:cNvPr id="8" name="直接箭头连接符 7">
            <a:extLst>
              <a:ext uri="{FF2B5EF4-FFF2-40B4-BE49-F238E27FC236}">
                <a16:creationId xmlns:a16="http://schemas.microsoft.com/office/drawing/2014/main" id="{46E4B65C-F187-4311-A5CD-130BF0707583}"/>
              </a:ext>
            </a:extLst>
          </p:cNvPr>
          <p:cNvCxnSpPr>
            <a:cxnSpLocks/>
          </p:cNvCxnSpPr>
          <p:nvPr/>
        </p:nvCxnSpPr>
        <p:spPr bwMode="auto">
          <a:xfrm>
            <a:off x="8607972" y="2740926"/>
            <a:ext cx="1324304" cy="1473722"/>
          </a:xfrm>
          <a:prstGeom prst="straightConnector1">
            <a:avLst/>
          </a:prstGeom>
          <a:solidFill>
            <a:schemeClr val="accent1"/>
          </a:solidFill>
          <a:ln w="57150" cap="flat" cmpd="sng" algn="ctr">
            <a:solidFill>
              <a:schemeClr val="tx1"/>
            </a:solidFill>
            <a:prstDash val="solid"/>
            <a:round/>
            <a:headEnd type="none" w="med" len="med"/>
            <a:tailEnd type="triangle"/>
          </a:ln>
          <a:effectLst/>
        </p:spPr>
      </p:cxnSp>
      <p:sp>
        <p:nvSpPr>
          <p:cNvPr id="9" name="文本框 8">
            <a:extLst>
              <a:ext uri="{FF2B5EF4-FFF2-40B4-BE49-F238E27FC236}">
                <a16:creationId xmlns:a16="http://schemas.microsoft.com/office/drawing/2014/main" id="{F919D38B-F452-4A79-BB9C-BC38191A2447}"/>
              </a:ext>
            </a:extLst>
          </p:cNvPr>
          <p:cNvSpPr txBox="1"/>
          <p:nvPr/>
        </p:nvSpPr>
        <p:spPr>
          <a:xfrm>
            <a:off x="9932276" y="2877562"/>
            <a:ext cx="2152493" cy="1200329"/>
          </a:xfrm>
          <a:prstGeom prst="rect">
            <a:avLst/>
          </a:prstGeom>
          <a:noFill/>
          <a:ln>
            <a:solidFill>
              <a:srgbClr val="3674A8"/>
            </a:solidFill>
            <a:prstDash val="lgDash"/>
          </a:ln>
        </p:spPr>
        <p:txBody>
          <a:bodyPr wrap="square" rtlCol="0">
            <a:spAutoFit/>
          </a:bodyPr>
          <a:lstStyle/>
          <a:p>
            <a:r>
              <a:rPr lang="zh-CN" altLang="en-US" dirty="0">
                <a:solidFill>
                  <a:srgbClr val="800000"/>
                </a:solidFill>
                <a:latin typeface="+mn-ea"/>
              </a:rPr>
              <a:t>实现数据从在线存储向磁带的迁移、压缩、校验，支持归档策略定制</a:t>
            </a:r>
          </a:p>
        </p:txBody>
      </p:sp>
      <p:sp>
        <p:nvSpPr>
          <p:cNvPr id="11" name="矩形 10">
            <a:extLst>
              <a:ext uri="{FF2B5EF4-FFF2-40B4-BE49-F238E27FC236}">
                <a16:creationId xmlns:a16="http://schemas.microsoft.com/office/drawing/2014/main" id="{F97D9B0D-6B3E-4B0D-90CD-E9C9CB21B7F7}"/>
              </a:ext>
            </a:extLst>
          </p:cNvPr>
          <p:cNvSpPr/>
          <p:nvPr/>
        </p:nvSpPr>
        <p:spPr bwMode="auto">
          <a:xfrm>
            <a:off x="3079531" y="3563007"/>
            <a:ext cx="5970940" cy="2039007"/>
          </a:xfrm>
          <a:prstGeom prst="rect">
            <a:avLst/>
          </a:prstGeom>
          <a:noFill/>
          <a:ln w="19050" cap="flat" cmpd="sng" algn="ctr">
            <a:solidFill>
              <a:schemeClr val="tx1"/>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2400" b="0" i="0" u="none" strike="noStrike" cap="none" normalizeH="0" baseline="0">
              <a:ln>
                <a:noFill/>
              </a:ln>
              <a:solidFill>
                <a:srgbClr val="FFCC00"/>
              </a:solidFill>
              <a:effectLst>
                <a:outerShdw blurRad="38100" dist="38100" dir="2700000" algn="tl">
                  <a:srgbClr val="000000">
                    <a:alpha val="43137"/>
                  </a:srgbClr>
                </a:outerShdw>
              </a:effectLst>
              <a:latin typeface="+mn-ea"/>
            </a:endParaRPr>
          </a:p>
        </p:txBody>
      </p:sp>
      <p:sp>
        <p:nvSpPr>
          <p:cNvPr id="12" name="文本框 11">
            <a:extLst>
              <a:ext uri="{FF2B5EF4-FFF2-40B4-BE49-F238E27FC236}">
                <a16:creationId xmlns:a16="http://schemas.microsoft.com/office/drawing/2014/main" id="{618B40A5-E1E8-4241-A309-BB2703EFBF21}"/>
              </a:ext>
            </a:extLst>
          </p:cNvPr>
          <p:cNvSpPr txBox="1"/>
          <p:nvPr/>
        </p:nvSpPr>
        <p:spPr>
          <a:xfrm>
            <a:off x="3079531" y="2764271"/>
            <a:ext cx="2587108" cy="646331"/>
          </a:xfrm>
          <a:prstGeom prst="rect">
            <a:avLst/>
          </a:prstGeom>
          <a:noFill/>
          <a:ln>
            <a:solidFill>
              <a:srgbClr val="3674A8"/>
            </a:solidFill>
            <a:prstDash val="lgDash"/>
          </a:ln>
        </p:spPr>
        <p:txBody>
          <a:bodyPr wrap="square" rtlCol="0">
            <a:spAutoFit/>
          </a:bodyPr>
          <a:lstStyle/>
          <a:p>
            <a:r>
              <a:rPr lang="zh-CN" altLang="en-US" dirty="0">
                <a:solidFill>
                  <a:srgbClr val="800000"/>
                </a:solidFill>
                <a:latin typeface="+mn-ea"/>
              </a:rPr>
              <a:t>统一监控、调度、运维，实现分级策略自动化</a:t>
            </a:r>
          </a:p>
        </p:txBody>
      </p:sp>
      <p:cxnSp>
        <p:nvCxnSpPr>
          <p:cNvPr id="14" name="直接箭头连接符 13">
            <a:extLst>
              <a:ext uri="{FF2B5EF4-FFF2-40B4-BE49-F238E27FC236}">
                <a16:creationId xmlns:a16="http://schemas.microsoft.com/office/drawing/2014/main" id="{3856B8E4-6710-48CF-AD38-352EB45C13CA}"/>
              </a:ext>
            </a:extLst>
          </p:cNvPr>
          <p:cNvCxnSpPr>
            <a:cxnSpLocks/>
            <a:endCxn id="11" idx="0"/>
          </p:cNvCxnSpPr>
          <p:nvPr/>
        </p:nvCxnSpPr>
        <p:spPr bwMode="auto">
          <a:xfrm flipH="1">
            <a:off x="6065001" y="2740926"/>
            <a:ext cx="577537" cy="822081"/>
          </a:xfrm>
          <a:prstGeom prst="straightConnector1">
            <a:avLst/>
          </a:prstGeom>
          <a:solidFill>
            <a:schemeClr val="accent1"/>
          </a:solidFill>
          <a:ln w="57150" cap="flat" cmpd="sng" algn="ctr">
            <a:solidFill>
              <a:schemeClr val="tx1"/>
            </a:solidFill>
            <a:prstDash val="solid"/>
            <a:round/>
            <a:headEnd type="none" w="med" len="med"/>
            <a:tailEnd type="triangle"/>
          </a:ln>
          <a:effectLst/>
        </p:spPr>
      </p:cxnSp>
      <p:sp>
        <p:nvSpPr>
          <p:cNvPr id="5" name="文本框 4">
            <a:extLst>
              <a:ext uri="{FF2B5EF4-FFF2-40B4-BE49-F238E27FC236}">
                <a16:creationId xmlns:a16="http://schemas.microsoft.com/office/drawing/2014/main" id="{125BBE8A-2843-467A-843A-483335365E30}"/>
              </a:ext>
            </a:extLst>
          </p:cNvPr>
          <p:cNvSpPr txBox="1"/>
          <p:nvPr/>
        </p:nvSpPr>
        <p:spPr>
          <a:xfrm>
            <a:off x="1492469" y="2304330"/>
            <a:ext cx="11014841" cy="646331"/>
          </a:xfrm>
          <a:prstGeom prst="rect">
            <a:avLst/>
          </a:prstGeom>
          <a:noFill/>
        </p:spPr>
        <p:txBody>
          <a:bodyPr wrap="square" rtlCol="0">
            <a:spAutoFit/>
          </a:bodyPr>
          <a:lstStyle/>
          <a:p>
            <a:r>
              <a:rPr lang="zh-CN" altLang="en-US" b="1" dirty="0">
                <a:latin typeface="+mn-ea"/>
              </a:rPr>
              <a:t>分级存储系统 </a:t>
            </a:r>
            <a:r>
              <a:rPr lang="en-US" altLang="zh-CN" b="1" dirty="0">
                <a:latin typeface="+mn-ea"/>
              </a:rPr>
              <a:t>= </a:t>
            </a:r>
            <a:r>
              <a:rPr lang="zh-CN" altLang="en-US" b="1" dirty="0">
                <a:latin typeface="+mn-ea"/>
              </a:rPr>
              <a:t>文件存储系统</a:t>
            </a:r>
            <a:r>
              <a:rPr lang="en-US" altLang="zh-CN" b="1" dirty="0">
                <a:latin typeface="+mn-ea"/>
              </a:rPr>
              <a:t>+</a:t>
            </a:r>
            <a:r>
              <a:rPr lang="zh-CN" altLang="en-US" b="1" dirty="0">
                <a:latin typeface="+mn-ea"/>
              </a:rPr>
              <a:t>磁带存储系统</a:t>
            </a:r>
            <a:r>
              <a:rPr lang="en-US" altLang="zh-CN" b="1" dirty="0">
                <a:latin typeface="+mn-ea"/>
              </a:rPr>
              <a:t>+</a:t>
            </a:r>
            <a:r>
              <a:rPr lang="zh-CN" altLang="en-US" b="1" dirty="0">
                <a:latin typeface="+mn-ea"/>
              </a:rPr>
              <a:t>迁移系统</a:t>
            </a:r>
            <a:r>
              <a:rPr lang="en-US" altLang="zh-CN" b="1" dirty="0">
                <a:latin typeface="+mn-ea"/>
              </a:rPr>
              <a:t>+</a:t>
            </a:r>
            <a:r>
              <a:rPr lang="zh-CN" altLang="en-US" b="1" dirty="0">
                <a:latin typeface="+mn-ea"/>
              </a:rPr>
              <a:t>磁带归档系统 </a:t>
            </a:r>
          </a:p>
          <a:p>
            <a:endParaRPr lang="zh-CN" altLang="en-US" dirty="0">
              <a:latin typeface="+mn-ea"/>
            </a:endParaRPr>
          </a:p>
        </p:txBody>
      </p:sp>
    </p:spTree>
    <p:extLst>
      <p:ext uri="{BB962C8B-B14F-4D97-AF65-F5344CB8AC3E}">
        <p14:creationId xmlns:p14="http://schemas.microsoft.com/office/powerpoint/2010/main" val="177647146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87D8FD0-9684-4D39-8439-2895A8F81D9E}"/>
              </a:ext>
            </a:extLst>
          </p:cNvPr>
          <p:cNvSpPr>
            <a:spLocks noGrp="1"/>
          </p:cNvSpPr>
          <p:nvPr>
            <p:ph type="title"/>
          </p:nvPr>
        </p:nvSpPr>
        <p:spPr/>
        <p:txBody>
          <a:bodyPr/>
          <a:lstStyle/>
          <a:p>
            <a:r>
              <a:rPr lang="zh-CN" altLang="en-US" dirty="0"/>
              <a:t>基于</a:t>
            </a:r>
            <a:r>
              <a:rPr lang="en-US" altLang="zh-CN" dirty="0"/>
              <a:t>EOSCTA</a:t>
            </a:r>
            <a:r>
              <a:rPr lang="zh-CN" altLang="en-US" dirty="0"/>
              <a:t>的分级存储系统</a:t>
            </a:r>
          </a:p>
        </p:txBody>
      </p:sp>
      <p:pic>
        <p:nvPicPr>
          <p:cNvPr id="4" name="内容占位符 3">
            <a:extLst>
              <a:ext uri="{FF2B5EF4-FFF2-40B4-BE49-F238E27FC236}">
                <a16:creationId xmlns:a16="http://schemas.microsoft.com/office/drawing/2014/main" id="{429B23C5-729A-4AF0-B196-3D8FBF35D71D}"/>
              </a:ext>
            </a:extLst>
          </p:cNvPr>
          <p:cNvPicPr>
            <a:picLocks noGrp="1" noChangeAspect="1"/>
          </p:cNvPicPr>
          <p:nvPr>
            <p:ph idx="1"/>
          </p:nvPr>
        </p:nvPicPr>
        <p:blipFill>
          <a:blip r:embed="rId2"/>
          <a:stretch>
            <a:fillRect/>
          </a:stretch>
        </p:blipFill>
        <p:spPr>
          <a:xfrm>
            <a:off x="331955" y="3181568"/>
            <a:ext cx="6123274" cy="2915845"/>
          </a:xfrm>
          <a:prstGeom prst="rect">
            <a:avLst/>
          </a:prstGeom>
        </p:spPr>
      </p:pic>
      <p:pic>
        <p:nvPicPr>
          <p:cNvPr id="5" name="Picture 10">
            <a:extLst>
              <a:ext uri="{FF2B5EF4-FFF2-40B4-BE49-F238E27FC236}">
                <a16:creationId xmlns:a16="http://schemas.microsoft.com/office/drawing/2014/main" id="{F54A9F13-4391-43A4-B54C-662E85B5FBB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33198" y="956516"/>
            <a:ext cx="2603762" cy="3552347"/>
          </a:xfrm>
          <a:prstGeom prst="rect">
            <a:avLst/>
          </a:prstGeom>
        </p:spPr>
      </p:pic>
      <p:grpSp>
        <p:nvGrpSpPr>
          <p:cNvPr id="8" name="组合 7">
            <a:extLst>
              <a:ext uri="{FF2B5EF4-FFF2-40B4-BE49-F238E27FC236}">
                <a16:creationId xmlns:a16="http://schemas.microsoft.com/office/drawing/2014/main" id="{6DB37AD7-5E3F-411A-A7CC-1B2922F8EDA7}"/>
              </a:ext>
            </a:extLst>
          </p:cNvPr>
          <p:cNvGrpSpPr/>
          <p:nvPr/>
        </p:nvGrpSpPr>
        <p:grpSpPr>
          <a:xfrm>
            <a:off x="462455" y="1165626"/>
            <a:ext cx="7378263" cy="1785104"/>
            <a:chOff x="378372" y="944914"/>
            <a:chExt cx="7378263" cy="2555036"/>
          </a:xfrm>
        </p:grpSpPr>
        <p:sp>
          <p:nvSpPr>
            <p:cNvPr id="7" name="矩形 6">
              <a:extLst>
                <a:ext uri="{FF2B5EF4-FFF2-40B4-BE49-F238E27FC236}">
                  <a16:creationId xmlns:a16="http://schemas.microsoft.com/office/drawing/2014/main" id="{EF0B84DC-E708-478D-85F7-A0A25F89AD72}"/>
                </a:ext>
              </a:extLst>
            </p:cNvPr>
            <p:cNvSpPr/>
            <p:nvPr/>
          </p:nvSpPr>
          <p:spPr bwMode="auto">
            <a:xfrm>
              <a:off x="378372" y="944914"/>
              <a:ext cx="7378263" cy="2555036"/>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2400" b="0" i="0" u="none" strike="noStrike" cap="none" normalizeH="0" baseline="0">
                <a:ln>
                  <a:noFill/>
                </a:ln>
                <a:solidFill>
                  <a:srgbClr val="FFCC00"/>
                </a:solidFill>
                <a:effectLst>
                  <a:outerShdw blurRad="38100" dist="38100" dir="2700000" algn="tl">
                    <a:srgbClr val="000000">
                      <a:alpha val="43137"/>
                    </a:srgbClr>
                  </a:outerShdw>
                </a:effectLst>
                <a:latin typeface="Arial" pitchFamily="34" charset="0"/>
                <a:ea typeface="宋体" pitchFamily="2" charset="-122"/>
              </a:endParaRPr>
            </a:p>
          </p:txBody>
        </p:sp>
        <p:sp>
          <p:nvSpPr>
            <p:cNvPr id="6" name="矩形 5">
              <a:extLst>
                <a:ext uri="{FF2B5EF4-FFF2-40B4-BE49-F238E27FC236}">
                  <a16:creationId xmlns:a16="http://schemas.microsoft.com/office/drawing/2014/main" id="{F723FB24-8F52-48E0-A2BB-9016D32799B7}"/>
                </a:ext>
              </a:extLst>
            </p:cNvPr>
            <p:cNvSpPr/>
            <p:nvPr/>
          </p:nvSpPr>
          <p:spPr>
            <a:xfrm>
              <a:off x="378372" y="1067408"/>
              <a:ext cx="7195422" cy="1846659"/>
            </a:xfrm>
            <a:prstGeom prst="rect">
              <a:avLst/>
            </a:prstGeom>
          </p:spPr>
          <p:txBody>
            <a:bodyPr wrap="square">
              <a:spAutoFit/>
            </a:bodyPr>
            <a:lstStyle/>
            <a:p>
              <a:pPr marL="285750" indent="-285750">
                <a:lnSpc>
                  <a:spcPct val="120000"/>
                </a:lnSpc>
                <a:buFont typeface="Arial" panose="020B0604020202020204" pitchFamily="34" charset="0"/>
                <a:buChar char="•"/>
              </a:pPr>
              <a:r>
                <a:rPr lang="zh-CN" altLang="en-US" sz="1600" dirty="0">
                  <a:solidFill>
                    <a:schemeClr val="tx2"/>
                  </a:solidFill>
                  <a:latin typeface="+mn-ea"/>
                </a:rPr>
                <a:t>构建统一的监控、调度与运维管理体系，实现分级存储策略全自动化执行</a:t>
              </a:r>
              <a:endParaRPr lang="en-US" altLang="zh-CN" sz="1600" dirty="0">
                <a:solidFill>
                  <a:schemeClr val="tx2"/>
                </a:solidFill>
                <a:latin typeface="+mn-ea"/>
              </a:endParaRPr>
            </a:p>
            <a:p>
              <a:pPr marL="285750" indent="-285750">
                <a:lnSpc>
                  <a:spcPct val="120000"/>
                </a:lnSpc>
                <a:buFont typeface="Arial" panose="020B0604020202020204" pitchFamily="34" charset="0"/>
                <a:buChar char="•"/>
              </a:pPr>
              <a:r>
                <a:rPr lang="zh-CN" altLang="en-US" sz="1600" dirty="0">
                  <a:solidFill>
                    <a:schemeClr val="tx2"/>
                  </a:solidFill>
                  <a:latin typeface="+mn-ea"/>
                </a:rPr>
                <a:t>解决三大关键问题：制定数据迁移的动态策略、智能调度数据迁移队列、实时监控数据迁移全进程</a:t>
              </a:r>
              <a:endParaRPr lang="en-US" altLang="zh-CN" sz="1600" dirty="0">
                <a:solidFill>
                  <a:schemeClr val="tx2"/>
                </a:solidFill>
                <a:latin typeface="+mn-ea"/>
              </a:endParaRPr>
            </a:p>
            <a:p>
              <a:pPr marL="285750" indent="-285750">
                <a:lnSpc>
                  <a:spcPct val="120000"/>
                </a:lnSpc>
                <a:buFont typeface="Arial" panose="020B0604020202020204" pitchFamily="34" charset="0"/>
                <a:buChar char="•"/>
              </a:pPr>
              <a:r>
                <a:rPr lang="zh-CN" altLang="en-US" sz="1600" dirty="0">
                  <a:solidFill>
                    <a:schemeClr val="tx2"/>
                  </a:solidFill>
                  <a:latin typeface="+mn-ea"/>
                </a:rPr>
                <a:t>构建生产环境多节点冗余架构，杜绝单点故障导致的系统长时中断</a:t>
              </a:r>
              <a:endParaRPr lang="en-US" altLang="zh-CN" sz="1600" dirty="0">
                <a:solidFill>
                  <a:schemeClr val="tx2"/>
                </a:solidFill>
                <a:latin typeface="+mn-ea"/>
              </a:endParaRPr>
            </a:p>
            <a:p>
              <a:pPr marL="285750" indent="-285750">
                <a:lnSpc>
                  <a:spcPct val="120000"/>
                </a:lnSpc>
                <a:buFont typeface="Arial" panose="020B0604020202020204" pitchFamily="34" charset="0"/>
                <a:buChar char="•"/>
              </a:pPr>
              <a:r>
                <a:rPr lang="zh-CN" altLang="en-US" sz="1600" dirty="0">
                  <a:solidFill>
                    <a:schemeClr val="tx2"/>
                  </a:solidFill>
                  <a:latin typeface="+mn-ea"/>
                </a:rPr>
                <a:t>写入前与定期巡检生成</a:t>
              </a:r>
              <a:r>
                <a:rPr lang="en-US" altLang="zh-CN" sz="1600" dirty="0">
                  <a:solidFill>
                    <a:schemeClr val="tx2"/>
                  </a:solidFill>
                  <a:latin typeface="+mn-ea"/>
                </a:rPr>
                <a:t>checksum</a:t>
              </a:r>
              <a:r>
                <a:rPr lang="zh-CN" altLang="en-US" sz="1600" dirty="0">
                  <a:solidFill>
                    <a:schemeClr val="tx2"/>
                  </a:solidFill>
                  <a:latin typeface="+mn-ea"/>
                </a:rPr>
                <a:t>校验，强制双副本跨磁带介质冗余存储</a:t>
              </a:r>
            </a:p>
            <a:p>
              <a:endParaRPr lang="zh-CN" altLang="en-US" dirty="0">
                <a:latin typeface="Consolas" panose="020B0609020204030204" pitchFamily="49" charset="0"/>
              </a:endParaRPr>
            </a:p>
          </p:txBody>
        </p:sp>
      </p:grpSp>
      <p:sp>
        <p:nvSpPr>
          <p:cNvPr id="9" name="文本框 8">
            <a:extLst>
              <a:ext uri="{FF2B5EF4-FFF2-40B4-BE49-F238E27FC236}">
                <a16:creationId xmlns:a16="http://schemas.microsoft.com/office/drawing/2014/main" id="{1B8C932F-0337-4F29-B5CA-CC53927F974D}"/>
              </a:ext>
            </a:extLst>
          </p:cNvPr>
          <p:cNvSpPr txBox="1"/>
          <p:nvPr/>
        </p:nvSpPr>
        <p:spPr>
          <a:xfrm>
            <a:off x="6338759" y="5138376"/>
            <a:ext cx="5325344" cy="1107996"/>
          </a:xfrm>
          <a:prstGeom prst="rect">
            <a:avLst/>
          </a:prstGeom>
          <a:noFill/>
          <a:ln>
            <a:solidFill>
              <a:schemeClr val="tx1"/>
            </a:solidFill>
            <a:prstDash val="lgDash"/>
          </a:ln>
        </p:spPr>
        <p:txBody>
          <a:bodyPr wrap="square" rtlCol="0">
            <a:spAutoFit/>
          </a:bodyPr>
          <a:lstStyle/>
          <a:p>
            <a:pPr marL="171450" indent="-171450">
              <a:buFont typeface="Arial" panose="020B0604020202020204" pitchFamily="34" charset="0"/>
              <a:buChar char="•"/>
            </a:pPr>
            <a:r>
              <a:rPr lang="en-US" altLang="zh-CN" sz="1100" dirty="0" err="1"/>
              <a:t>cta-rmcd</a:t>
            </a:r>
            <a:r>
              <a:rPr lang="en-US" altLang="zh-CN" sz="1100" dirty="0"/>
              <a:t>/</a:t>
            </a:r>
            <a:r>
              <a:rPr lang="en-US" altLang="zh-CN" sz="1100" dirty="0" err="1"/>
              <a:t>cta</a:t>
            </a:r>
            <a:r>
              <a:rPr lang="en-US" altLang="zh-CN" sz="1100" dirty="0"/>
              <a:t>-taped</a:t>
            </a:r>
            <a:r>
              <a:rPr lang="zh-CN" altLang="en-US" sz="1100" dirty="0"/>
              <a:t>服务：控制磁带库，负责磁带的抓取与放回</a:t>
            </a:r>
          </a:p>
          <a:p>
            <a:pPr marL="171450" indent="-171450">
              <a:buFont typeface="Arial" panose="020B0604020202020204" pitchFamily="34" charset="0"/>
              <a:buChar char="•"/>
            </a:pPr>
            <a:r>
              <a:rPr lang="en-US" altLang="zh-CN" sz="1100" dirty="0" err="1"/>
              <a:t>cta</a:t>
            </a:r>
            <a:r>
              <a:rPr lang="en-US" altLang="zh-CN" sz="1100" dirty="0"/>
              <a:t>-frontend</a:t>
            </a:r>
            <a:r>
              <a:rPr lang="zh-CN" altLang="en-US" sz="1100" dirty="0"/>
              <a:t>服务：此为</a:t>
            </a:r>
            <a:r>
              <a:rPr lang="en-US" altLang="zh-CN" sz="1100" dirty="0"/>
              <a:t>CTA</a:t>
            </a:r>
            <a:r>
              <a:rPr lang="zh-CN" altLang="en-US" sz="1100" dirty="0"/>
              <a:t>最核心的服务，负责各种命令转发与执行</a:t>
            </a:r>
            <a:endParaRPr lang="en-US" altLang="zh-CN" sz="1100" dirty="0"/>
          </a:p>
          <a:p>
            <a:pPr marL="171450" indent="-171450">
              <a:buFont typeface="Arial" panose="020B0604020202020204" pitchFamily="34" charset="0"/>
              <a:buChar char="•"/>
            </a:pPr>
            <a:r>
              <a:rPr lang="en-US" altLang="zh-CN" sz="1100" dirty="0"/>
              <a:t>PostgreSQL</a:t>
            </a:r>
            <a:r>
              <a:rPr lang="zh-CN" altLang="en-US" sz="1100" dirty="0"/>
              <a:t>数据库：存储</a:t>
            </a:r>
            <a:r>
              <a:rPr lang="en-US" altLang="zh-CN" sz="1100" dirty="0"/>
              <a:t>CTA</a:t>
            </a:r>
            <a:r>
              <a:rPr lang="zh-CN" altLang="en-US" sz="1100" dirty="0"/>
              <a:t>的</a:t>
            </a:r>
            <a:r>
              <a:rPr lang="en-US" altLang="zh-CN" sz="1100" dirty="0"/>
              <a:t>Catalogue</a:t>
            </a:r>
          </a:p>
          <a:p>
            <a:pPr marL="171450" indent="-171450">
              <a:buFont typeface="Arial" panose="020B0604020202020204" pitchFamily="34" charset="0"/>
              <a:buChar char="•"/>
            </a:pPr>
            <a:r>
              <a:rPr lang="en-US" altLang="zh-CN" sz="1100" dirty="0" err="1"/>
              <a:t>ceph</a:t>
            </a:r>
            <a:r>
              <a:rPr lang="zh-CN" altLang="en-US" sz="1100" dirty="0"/>
              <a:t>三副本环境：作为</a:t>
            </a:r>
            <a:r>
              <a:rPr lang="en-US" altLang="zh-CN" sz="1100" dirty="0"/>
              <a:t>CTA</a:t>
            </a:r>
            <a:r>
              <a:rPr lang="zh-CN" altLang="en-US" sz="1100" dirty="0"/>
              <a:t>的对象存储，用于调度信息等各类请求的存储</a:t>
            </a:r>
            <a:endParaRPr lang="en-US" altLang="zh-CN" sz="1100" dirty="0"/>
          </a:p>
          <a:p>
            <a:pPr marL="171450" indent="-171450">
              <a:buFont typeface="Arial" panose="020B0604020202020204" pitchFamily="34" charset="0"/>
              <a:buChar char="•"/>
            </a:pPr>
            <a:r>
              <a:rPr lang="en-US" altLang="zh-CN" sz="1100" dirty="0" err="1"/>
              <a:t>QuarkDB</a:t>
            </a:r>
            <a:r>
              <a:rPr lang="zh-CN" altLang="en-US" sz="1100" dirty="0"/>
              <a:t>节点，其作为</a:t>
            </a:r>
            <a:r>
              <a:rPr lang="en-US" altLang="zh-CN" sz="1100" dirty="0"/>
              <a:t>EOS MGM</a:t>
            </a:r>
            <a:r>
              <a:rPr lang="zh-CN" altLang="en-US" sz="1100" dirty="0"/>
              <a:t>的</a:t>
            </a:r>
            <a:r>
              <a:rPr lang="en-US" altLang="zh-CN" sz="1100" dirty="0"/>
              <a:t>namespace</a:t>
            </a:r>
            <a:r>
              <a:rPr lang="zh-CN" altLang="en-US" sz="1100" dirty="0"/>
              <a:t>，提供元数据服务</a:t>
            </a:r>
            <a:endParaRPr lang="en-US" altLang="zh-CN" sz="1100" dirty="0"/>
          </a:p>
          <a:p>
            <a:pPr marL="171450" indent="-171450">
              <a:buFont typeface="Arial" panose="020B0604020202020204" pitchFamily="34" charset="0"/>
              <a:buChar char="•"/>
            </a:pPr>
            <a:r>
              <a:rPr lang="en-US" altLang="zh-CN" sz="1100" dirty="0"/>
              <a:t>EOS MGM&amp;FST</a:t>
            </a:r>
            <a:r>
              <a:rPr lang="zh-CN" altLang="en-US" sz="1100" dirty="0"/>
              <a:t>：用于数据的缓存</a:t>
            </a:r>
          </a:p>
        </p:txBody>
      </p:sp>
    </p:spTree>
    <p:extLst>
      <p:ext uri="{BB962C8B-B14F-4D97-AF65-F5344CB8AC3E}">
        <p14:creationId xmlns:p14="http://schemas.microsoft.com/office/powerpoint/2010/main" val="233309878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theme/theme1.xml><?xml version="1.0" encoding="utf-8"?>
<a:theme xmlns:a="http://schemas.openxmlformats.org/drawingml/2006/main" name="一页PPT-量子计算">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en-US" sz="2400" b="0" i="0" u="none" strike="noStrike" cap="none" normalizeH="0" baseline="0" smtClean="0">
            <a:ln>
              <a:noFill/>
            </a:ln>
            <a:solidFill>
              <a:srgbClr val="FFCC00"/>
            </a:solidFill>
            <a:effectLst>
              <a:outerShdw blurRad="38100" dist="38100" dir="2700000" algn="tl">
                <a:srgbClr val="000000">
                  <a:alpha val="43137"/>
                </a:srgbClr>
              </a:outerShdw>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en-US" sz="2400" b="0" i="0" u="none" strike="noStrike" cap="none" normalizeH="0" baseline="0" smtClean="0">
            <a:ln>
              <a:noFill/>
            </a:ln>
            <a:solidFill>
              <a:srgbClr val="FFCC00"/>
            </a:solidFill>
            <a:effectLst>
              <a:outerShdw blurRad="38100" dist="38100" dir="2700000" algn="tl">
                <a:srgbClr val="000000">
                  <a:alpha val="43137"/>
                </a:srgbClr>
              </a:outerShdw>
            </a:effectLst>
            <a:latin typeface="Arial" pitchFamily="34" charset="0"/>
            <a:ea typeface="宋体" pitchFamily="2" charset="-122"/>
          </a:defRPr>
        </a:defPPr>
      </a:lstStyle>
    </a:lnDef>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一页PPT-量子计算</Template>
  <TotalTime>22685</TotalTime>
  <Words>2385</Words>
  <Application>Microsoft Office PowerPoint</Application>
  <PresentationFormat>宽屏</PresentationFormat>
  <Paragraphs>272</Paragraphs>
  <Slides>19</Slides>
  <Notes>6</Notes>
  <HiddenSlides>0</HiddenSlides>
  <MMClips>0</MMClips>
  <ScaleCrop>false</ScaleCrop>
  <HeadingPairs>
    <vt:vector size="6" baseType="variant">
      <vt:variant>
        <vt:lpstr>已用的字体</vt:lpstr>
      </vt:variant>
      <vt:variant>
        <vt:i4>18</vt:i4>
      </vt:variant>
      <vt:variant>
        <vt:lpstr>主题</vt:lpstr>
      </vt:variant>
      <vt:variant>
        <vt:i4>1</vt:i4>
      </vt:variant>
      <vt:variant>
        <vt:lpstr>幻灯片标题</vt:lpstr>
      </vt:variant>
      <vt:variant>
        <vt:i4>19</vt:i4>
      </vt:variant>
    </vt:vector>
  </HeadingPairs>
  <TitlesOfParts>
    <vt:vector size="38" baseType="lpstr">
      <vt:lpstr>"Alibaba PuHuiTi 3.0 55 Regular", sans-serif</vt:lpstr>
      <vt:lpstr>"FZYaYiHei GB18030L2 R", sans-serif</vt:lpstr>
      <vt:lpstr>Alibaba PuHuiTi 3.0 55 Regular</vt:lpstr>
      <vt:lpstr>FZYaYiHei GB18030L2 R</vt:lpstr>
      <vt:lpstr>Kaiti SC Regular</vt:lpstr>
      <vt:lpstr>quote-cjk-patch</vt:lpstr>
      <vt:lpstr>Source Han Sans</vt:lpstr>
      <vt:lpstr>Source Han Serif CN</vt:lpstr>
      <vt:lpstr>等线</vt:lpstr>
      <vt:lpstr>华文新魏</vt:lpstr>
      <vt:lpstr>思源黑体 CN Normal</vt:lpstr>
      <vt:lpstr>宋体</vt:lpstr>
      <vt:lpstr>Microsoft YaHei</vt:lpstr>
      <vt:lpstr>Microsoft YaHei</vt:lpstr>
      <vt:lpstr>Arial</vt:lpstr>
      <vt:lpstr>Calibri</vt:lpstr>
      <vt:lpstr>Consolas</vt:lpstr>
      <vt:lpstr>Wingdings</vt:lpstr>
      <vt:lpstr>一页PPT-量子计算</vt:lpstr>
      <vt:lpstr>PowerPoint 演示文稿</vt:lpstr>
      <vt:lpstr>PowerPoint 演示文稿</vt:lpstr>
      <vt:lpstr>研究背景</vt:lpstr>
      <vt:lpstr>实验数据存储与管理的挑战</vt:lpstr>
      <vt:lpstr>PowerPoint 演示文稿</vt:lpstr>
      <vt:lpstr> CSNS数据存储体系架构 </vt:lpstr>
      <vt:lpstr>基于Lustre的实验数据存储系统</vt:lpstr>
      <vt:lpstr>基于EOSCTA的分级存储系统</vt:lpstr>
      <vt:lpstr>基于EOSCTA的分级存储系统</vt:lpstr>
      <vt:lpstr>PowerPoint 演示文稿</vt:lpstr>
      <vt:lpstr>多源异构数据融合与统一管理</vt:lpstr>
      <vt:lpstr>多源异构数据融合与统一管理</vt:lpstr>
      <vt:lpstr>多源异构数据融合与统一管理</vt:lpstr>
      <vt:lpstr> 平滑演进：ICAT到DOMAS的四阶段过渡 </vt:lpstr>
      <vt:lpstr>PowerPoint 演示文稿</vt:lpstr>
      <vt:lpstr>建设支撑AI模型训练的标准数据集</vt:lpstr>
      <vt:lpstr>赋能中子领域的知识服务 </vt:lpstr>
      <vt:lpstr>总结</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存储部分整体规划2023</dc:title>
  <dc:creator>dell</dc:creator>
  <cp:lastModifiedBy>陈娟</cp:lastModifiedBy>
  <cp:revision>558</cp:revision>
  <dcterms:created xsi:type="dcterms:W3CDTF">2023-01-02T02:03:24Z</dcterms:created>
  <dcterms:modified xsi:type="dcterms:W3CDTF">2026-06-23T01:43:53Z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2052-0.0.0.0</vt:lpwstr>
  </property>
</Properties>
</file>