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4.svg" ContentType="image/svg+xml"/>
  <Override PartName="/ppt/media/image18.svg" ContentType="image/svg+xml"/>
  <Override PartName="/ppt/media/image20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285" r:id="rId3"/>
    <p:sldId id="264" r:id="rId5"/>
    <p:sldId id="290" r:id="rId6"/>
    <p:sldId id="265" r:id="rId7"/>
    <p:sldId id="270" r:id="rId8"/>
    <p:sldId id="284" r:id="rId9"/>
    <p:sldId id="268" r:id="rId10"/>
    <p:sldId id="286" r:id="rId11"/>
    <p:sldId id="271" r:id="rId12"/>
    <p:sldId id="276" r:id="rId13"/>
    <p:sldId id="298" r:id="rId14"/>
    <p:sldId id="297" r:id="rId15"/>
    <p:sldId id="277" r:id="rId16"/>
    <p:sldId id="289" r:id="rId17"/>
    <p:sldId id="306" r:id="rId18"/>
    <p:sldId id="266" r:id="rId19"/>
    <p:sldId id="304" r:id="rId20"/>
    <p:sldId id="305" r:id="rId21"/>
    <p:sldId id="269" r:id="rId22"/>
    <p:sldId id="281" r:id="rId23"/>
    <p:sldId id="299" r:id="rId24"/>
    <p:sldId id="303" r:id="rId25"/>
    <p:sldId id="282" r:id="rId26"/>
  </p:sldIdLst>
  <p:sldSz cx="17475200" cy="9753600"/>
  <p:notesSz cx="17475200" cy="9753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45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by" initials="t" lastIdx="0" clrIdx="0"/>
  <p:cmAuthor id="2" name="nihey" initials="n" lastIdx="0" clrIdx="1"/>
  <p:cmAuthor id="3" name="曹将" initials="曹将" lastIdx="0" clrIdx="2"/>
  <p:cmAuthor id="4" name="Cheng Li" initials="CL" lastIdx="0" clrIdx="3"/>
  <p:cmAuthor id="5" name="fdai" initials="f" lastIdx="0" clrIdx="4"/>
  <p:cmAuthor id="6" name="helen tian" initials="ht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4274B0"/>
    <a:srgbClr val="E4E9F5"/>
    <a:srgbClr val="ECF1F7"/>
    <a:srgbClr val="003B9D"/>
    <a:srgbClr val="F4F5F6"/>
    <a:srgbClr val="ECBEBE"/>
    <a:srgbClr val="E9C9C1"/>
    <a:srgbClr val="E0B3A8"/>
    <a:srgbClr val="F4E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89589" autoAdjust="0"/>
  </p:normalViewPr>
  <p:slideViewPr>
    <p:cSldViewPr showGuides="1">
      <p:cViewPr varScale="1">
        <p:scale>
          <a:sx n="79" d="100"/>
          <a:sy n="79" d="100"/>
        </p:scale>
        <p:origin x="800" y="232"/>
      </p:cViewPr>
      <p:guideLst>
        <p:guide orient="horz" pos="2845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176" y="4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57237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9898063" y="0"/>
            <a:ext cx="757237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C02ED-6997-7A41-8084-639B5CF3682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757237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9898063" y="9264650"/>
            <a:ext cx="757237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47DD0-8E03-AF4F-AB99-9523A4413F3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57237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9898063" y="0"/>
            <a:ext cx="757237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6B1EC-A403-4BF7-9606-8553A634CE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5788025" y="1219200"/>
            <a:ext cx="5899150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747838" y="4694238"/>
            <a:ext cx="1397952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757237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9898063" y="9264650"/>
            <a:ext cx="757237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AD32E-F509-45FF-886B-4299BD90A6D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尊敬的各位领导和专家，我是来自中国科学院计算技术研究所的陶鼎文。</a:t>
            </a:r>
            <a:endParaRPr lang="en-US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我今天汇报的题目是</a:t>
            </a:r>
            <a:r>
              <a:rPr lang="en-US" altLang="zh-CN" dirty="0"/>
              <a:t>《</a:t>
            </a:r>
            <a:r>
              <a:rPr lang="zh-CN" altLang="en-US" dirty="0"/>
              <a:t>面向智能超算的关键基础软件研究</a:t>
            </a:r>
            <a:r>
              <a:rPr lang="en-US" altLang="zh-CN" dirty="0"/>
              <a:t>》</a:t>
            </a:r>
            <a:r>
              <a:rPr lang="zh-CN" altLang="en-US" dirty="0"/>
              <a:t>。</a:t>
            </a:r>
            <a:endParaRPr lang="en-US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Time:</a:t>
            </a:r>
            <a:r>
              <a:rPr lang="zh-CN" altLang="en-US" dirty="0"/>
              <a:t> </a:t>
            </a:r>
            <a:r>
              <a:rPr lang="en-US" altLang="zh-CN" dirty="0"/>
              <a:t>12</a:t>
            </a:r>
            <a:r>
              <a:rPr lang="zh-CN" altLang="en-US" dirty="0"/>
              <a:t>‘’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CDCD-82E7-48B9-9D55-8BCDFC5F40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当</a:t>
            </a:r>
            <a:r>
              <a:rPr lang="en-US" altLang="zh-CN">
                <a:sym typeface="+mn-ea"/>
              </a:rPr>
              <a:t>PhotonZip</a:t>
            </a:r>
            <a:r>
              <a:rPr lang="zh-CN" altLang="en-US">
                <a:sym typeface="+mn-ea"/>
              </a:rPr>
              <a:t>调用</a:t>
            </a:r>
            <a:r>
              <a:rPr lang="en-US" altLang="zh-CN">
                <a:sym typeface="+mn-ea"/>
              </a:rPr>
              <a:t>MANS</a:t>
            </a:r>
            <a:r>
              <a:rPr lang="zh-CN" altLang="en-US">
                <a:sym typeface="+mn-ea"/>
              </a:rPr>
              <a:t>这个压缩器时，在不同块大小下，相对于其他无损压缩算法</a:t>
            </a:r>
            <a:r>
              <a:rPr lang="en-US" altLang="zh-CN">
                <a:sym typeface="+mn-ea"/>
              </a:rPr>
              <a:t>MANS </a:t>
            </a:r>
            <a:r>
              <a:rPr lang="zh-CN" altLang="en-US">
                <a:sym typeface="+mn-ea"/>
              </a:rPr>
              <a:t>均取得了最高或接近最高的压缩率。</a:t>
            </a:r>
            <a:endParaRPr lang="en-US" altLang="zh-CN"/>
          </a:p>
          <a:p>
            <a:r>
              <a:rPr lang="zh-CN" altLang="en-US">
                <a:sym typeface="+mn-ea"/>
              </a:rPr>
              <a:t>吞吐量方面：单机环境下，</a:t>
            </a:r>
            <a:r>
              <a:rPr lang="en-US" altLang="zh-CN">
                <a:sym typeface="+mn-ea"/>
              </a:rPr>
              <a:t>PhotonZip</a:t>
            </a:r>
            <a:r>
              <a:rPr lang="zh-CN" altLang="en-US">
                <a:sym typeface="+mn-ea"/>
              </a:rPr>
              <a:t>的压缩吞吐率最高可以达到 750</a:t>
            </a:r>
            <a:r>
              <a:rPr lang="en-US" altLang="zh-CN">
                <a:sym typeface="+mn-ea"/>
              </a:rPr>
              <a:t>MB/s，</a:t>
            </a:r>
            <a:r>
              <a:rPr lang="zh-CN" altLang="en-US">
                <a:sym typeface="+mn-ea"/>
              </a:rPr>
              <a:t>已经满足大部分实验场景需求；在更大规模的并行 </a:t>
            </a:r>
            <a:r>
              <a:rPr lang="en-US" altLang="zh-CN">
                <a:sym typeface="+mn-ea"/>
              </a:rPr>
              <a:t>IO </a:t>
            </a:r>
            <a:r>
              <a:rPr lang="zh-CN" altLang="en-US">
                <a:sym typeface="+mn-ea"/>
              </a:rPr>
              <a:t>测试中，使用 1920 个核心时，</a:t>
            </a:r>
            <a:r>
              <a:rPr lang="en-US" altLang="zh-CN">
                <a:sym typeface="+mn-ea"/>
              </a:rPr>
              <a:t>PhotonZip </a:t>
            </a:r>
            <a:r>
              <a:rPr lang="zh-CN" altLang="en-US">
                <a:sym typeface="+mn-ea"/>
              </a:rPr>
              <a:t>可以实现 35.14</a:t>
            </a:r>
            <a:r>
              <a:rPr lang="en-US" altLang="zh-CN">
                <a:sym typeface="+mn-ea"/>
              </a:rPr>
              <a:t>GB/s </a:t>
            </a:r>
            <a:r>
              <a:rPr lang="zh-CN" altLang="en-US">
                <a:sym typeface="+mn-ea"/>
              </a:rPr>
              <a:t>的写吞吐和 23.75</a:t>
            </a:r>
            <a:r>
              <a:rPr lang="en-US" altLang="zh-CN">
                <a:sym typeface="+mn-ea"/>
              </a:rPr>
              <a:t>GB/s </a:t>
            </a:r>
            <a:r>
              <a:rPr lang="zh-CN" altLang="en-US">
                <a:sym typeface="+mn-ea"/>
              </a:rPr>
              <a:t>的读吞吐。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photonZip</a:t>
            </a:r>
            <a:r>
              <a:rPr kumimoji="1" lang="zh-CN" altLang="en-US" dirty="0"/>
              <a:t>的无损部分目前还集成了高吞吐的方案</a:t>
            </a:r>
            <a:r>
              <a:rPr kumimoji="1" lang="en-US" altLang="zh-CN" dirty="0"/>
              <a:t>LC</a:t>
            </a:r>
            <a:r>
              <a:rPr kumimoji="1" lang="zh-CN" altLang="en-US" dirty="0"/>
              <a:t>。</a:t>
            </a:r>
            <a:r>
              <a:rPr kumimoji="1" lang="en-US" altLang="zh-CN" dirty="0"/>
              <a:t>LC</a:t>
            </a:r>
            <a:r>
              <a:rPr kumimoji="1" lang="zh-CN" altLang="en-US" dirty="0"/>
              <a:t>是根据数据特征，从</a:t>
            </a:r>
            <a:r>
              <a:rPr kumimoji="1" lang="en-US" altLang="zh-CN" dirty="0"/>
              <a:t>71</a:t>
            </a:r>
            <a:r>
              <a:rPr kumimoji="1" lang="zh-CN" altLang="en-US" dirty="0"/>
              <a:t>个轻量压缩器中自动选出最优组合，拼出最高效的压缩流水线。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AD32E-F509-45FF-886B-4299BD90A6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在前期实验中，我们针对不同数据集分别进行 </a:t>
            </a:r>
            <a:r>
              <a:rPr kumimoji="1" lang="en-US" altLang="zh-CN" dirty="0"/>
              <a:t>LC </a:t>
            </a:r>
            <a:r>
              <a:rPr kumimoji="1" lang="zh-CN" altLang="en-US" dirty="0"/>
              <a:t>搜索，发现搜索得到的压缩 </a:t>
            </a:r>
            <a:r>
              <a:rPr kumimoji="1" lang="en-US" altLang="zh-CN" dirty="0"/>
              <a:t>pipeline </a:t>
            </a:r>
            <a:r>
              <a:rPr kumimoji="1" lang="zh-CN" altLang="en-US" dirty="0"/>
              <a:t>在性能上非常理想，整体吞吐率可以达到 4</a:t>
            </a:r>
            <a:r>
              <a:rPr kumimoji="1" lang="en-US" altLang="zh-CN" dirty="0"/>
              <a:t>GB/s </a:t>
            </a:r>
            <a:r>
              <a:rPr kumimoji="1" lang="zh-CN" altLang="en-US" dirty="0"/>
              <a:t>以上，说明这类 </a:t>
            </a:r>
            <a:r>
              <a:rPr kumimoji="1" lang="en-US" altLang="zh-CN" dirty="0"/>
              <a:t>pipeline </a:t>
            </a:r>
            <a:r>
              <a:rPr kumimoji="1" lang="zh-CN" altLang="en-US" dirty="0"/>
              <a:t>具备很高的压缩效率，能够满足高吞吐场景的需求。</a:t>
            </a:r>
            <a:endParaRPr kumimoji="1" lang="en-US" altLang="zh-CN" dirty="0"/>
          </a:p>
          <a:p>
            <a:r>
              <a:rPr kumimoji="1" lang="zh-CN" altLang="en-US" dirty="0"/>
              <a:t>但与此同时，我们也观察到一个明显问题：</a:t>
            </a:r>
            <a:r>
              <a:rPr kumimoji="1" lang="en-US" altLang="zh-CN" dirty="0"/>
              <a:t>LC </a:t>
            </a:r>
            <a:r>
              <a:rPr kumimoji="1" lang="zh-CN" altLang="en-US" dirty="0"/>
              <a:t>搜索本身的时间开销较大，如果每个数据集都单独搜索，实际部署成本会比较高。基于这一点，我们进一步在多个不同光源数据集上进行了测试。实验结果表明，不同数据集对应的最优 </a:t>
            </a:r>
            <a:r>
              <a:rPr kumimoji="1" lang="en-US" altLang="zh-CN" dirty="0"/>
              <a:t>pipeline </a:t>
            </a:r>
            <a:r>
              <a:rPr kumimoji="1" lang="zh-CN" altLang="en-US" dirty="0"/>
              <a:t>具有较强的一致性，整体上相对固定。</a:t>
            </a:r>
            <a:endParaRPr kumimoji="1" lang="en-US" altLang="zh-CN" dirty="0"/>
          </a:p>
          <a:p>
            <a:r>
              <a:rPr kumimoji="1" lang="zh-CN" altLang="en-US" dirty="0"/>
              <a:t>因此，综合考虑压缩吞吐率、搜索成本以及实际部署的便利性，我们最终选择 </a:t>
            </a:r>
            <a:r>
              <a:rPr kumimoji="1" lang="en-US" altLang="zh-CN" dirty="0"/>
              <a:t>PPT </a:t>
            </a:r>
            <a:r>
              <a:rPr kumimoji="1" lang="zh-CN" altLang="en-US" dirty="0"/>
              <a:t>中展示的第三种方案，作为 </a:t>
            </a:r>
            <a:r>
              <a:rPr kumimoji="1" lang="en-US" altLang="zh-CN" dirty="0"/>
              <a:t>photonZip </a:t>
            </a:r>
            <a:r>
              <a:rPr kumimoji="1" lang="zh-CN" altLang="en-US" dirty="0"/>
              <a:t>中固定的高吞吐压缩方案，用于支持光源数据压缩场景。</a:t>
            </a: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AD32E-F509-45FF-886B-4299BD90A6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讲完无损部分，我们来看有损压缩——</a:t>
            </a:r>
            <a:r>
              <a:rPr lang="en-US" altLang="zh-CN">
                <a:sym typeface="+mn-ea"/>
              </a:rPr>
              <a:t>CAIEC。</a:t>
            </a:r>
            <a:endParaRPr lang="en-US" altLang="zh-CN"/>
          </a:p>
          <a:p>
            <a:r>
              <a:rPr lang="en-US" altLang="zh-CN">
                <a:sym typeface="+mn-ea"/>
              </a:rPr>
              <a:t>CAIEC</a:t>
            </a:r>
            <a:r>
              <a:rPr lang="zh-CN" altLang="en-US">
                <a:sym typeface="+mn-ea"/>
              </a:rPr>
              <a:t>所解决的问题是：现有 </a:t>
            </a:r>
            <a:r>
              <a:rPr lang="en-US" altLang="zh-CN">
                <a:sym typeface="+mn-ea"/>
              </a:rPr>
              <a:t>AI </a:t>
            </a:r>
            <a:r>
              <a:rPr lang="zh-CN" altLang="en-US">
                <a:sym typeface="+mn-ea"/>
              </a:rPr>
              <a:t>有损压缩方法虽然压缩比高、压缩质量优，但压缩吞吐极低，难以满足实际科研流水线的需求。</a:t>
            </a:r>
            <a:endParaRPr lang="en-US" altLang="zh-CN"/>
          </a:p>
          <a:p>
            <a:r>
              <a:rPr lang="zh-CN" altLang="en-US">
                <a:sym typeface="+mn-ea"/>
              </a:rPr>
              <a:t>我们的解决方案是构建一个 </a:t>
            </a:r>
            <a:r>
              <a:rPr lang="en-US" altLang="zh-CN">
                <a:sym typeface="+mn-ea"/>
              </a:rPr>
              <a:t>AI </a:t>
            </a:r>
            <a:r>
              <a:rPr lang="zh-CN" altLang="en-US">
                <a:sym typeface="+mn-ea"/>
              </a:rPr>
              <a:t>压缩加速框架，面向 </a:t>
            </a:r>
            <a:r>
              <a:rPr lang="en-US" altLang="zh-CN">
                <a:sym typeface="+mn-ea"/>
              </a:rPr>
              <a:t>AI </a:t>
            </a:r>
            <a:r>
              <a:rPr lang="zh-CN" altLang="en-US">
                <a:sym typeface="+mn-ea"/>
              </a:rPr>
              <a:t>压缩模型的"输入—推理—编码—后处理"全流程，通过模型与编码的端到端协同优化，兼顾压缩质量和执行效率。</a:t>
            </a:r>
            <a:endParaRPr lang="en-US" altLang="zh-CN"/>
          </a:p>
          <a:p>
            <a:r>
              <a:rPr lang="zh-CN" altLang="en-US">
                <a:sym typeface="+mn-ea"/>
              </a:rPr>
              <a:t>具体包含四项关键优化：</a:t>
            </a:r>
            <a:endParaRPr lang="en-US" altLang="zh-CN"/>
          </a:p>
          <a:p>
            <a:r>
              <a:rPr lang="zh-CN" altLang="en-US">
                <a:sym typeface="+mn-ea"/>
              </a:rPr>
              <a:t>第一，针对科学数据的模型输入输出自适应策略；</a:t>
            </a:r>
            <a:endParaRPr lang="zh-CN" altLang="en-US"/>
          </a:p>
          <a:p>
            <a:r>
              <a:rPr lang="zh-CN" altLang="en-US">
                <a:sym typeface="+mn-ea"/>
              </a:rPr>
              <a:t>第二，精度衰减可控的低精度加速方案；</a:t>
            </a:r>
            <a:endParaRPr lang="zh-CN" altLang="en-US"/>
          </a:p>
          <a:p>
            <a:r>
              <a:rPr lang="zh-CN" altLang="en-US">
                <a:sym typeface="+mn-ea"/>
              </a:rPr>
              <a:t>第三，给定数据集下的模型精度敏感性建模；</a:t>
            </a:r>
            <a:endParaRPr lang="zh-CN" altLang="en-US"/>
          </a:p>
          <a:p>
            <a:r>
              <a:rPr lang="zh-CN" altLang="en-US">
                <a:sym typeface="+mn-ea"/>
              </a:rPr>
              <a:t>第四，面向特征向量的并行粒度可调 </a:t>
            </a:r>
            <a:r>
              <a:rPr lang="en-US" altLang="zh-CN">
                <a:sym typeface="+mn-ea"/>
              </a:rPr>
              <a:t>GPU </a:t>
            </a:r>
            <a:r>
              <a:rPr lang="zh-CN" altLang="en-US">
                <a:sym typeface="+mn-ea"/>
              </a:rPr>
              <a:t>无损编码优化。</a:t>
            </a:r>
            <a:endParaRPr lang="zh-CN" altLang="en-US"/>
          </a:p>
          <a:p>
            <a:endParaRPr lang="en-US" altLang="zh-CN"/>
          </a:p>
          <a:p>
            <a:r>
              <a:rPr lang="zh-CN" altLang="en-US">
                <a:sym typeface="+mn-ea"/>
              </a:rPr>
              <a:t>通过这四项优化，</a:t>
            </a:r>
            <a:r>
              <a:rPr lang="en-US" altLang="zh-CN">
                <a:sym typeface="+mn-ea"/>
              </a:rPr>
              <a:t>CAIEC </a:t>
            </a:r>
            <a:r>
              <a:rPr lang="zh-CN" altLang="en-US">
                <a:sym typeface="+mn-ea"/>
              </a:rPr>
              <a:t>把 </a:t>
            </a:r>
            <a:r>
              <a:rPr lang="en-US" altLang="zh-CN">
                <a:sym typeface="+mn-ea"/>
              </a:rPr>
              <a:t>AI </a:t>
            </a:r>
            <a:r>
              <a:rPr lang="zh-CN" altLang="en-US">
                <a:sym typeface="+mn-ea"/>
              </a:rPr>
              <a:t>压缩从"实验室级别"推到了"工程可用"的水平。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这一页展示 </a:t>
            </a:r>
            <a:r>
              <a:rPr lang="en-US" altLang="zh-CN">
                <a:sym typeface="+mn-ea"/>
              </a:rPr>
              <a:t>CAIEC </a:t>
            </a:r>
            <a:r>
              <a:rPr lang="zh-CN" altLang="en-US">
                <a:sym typeface="+mn-ea"/>
              </a:rPr>
              <a:t>的实验结果，主要从三个维度来看。</a:t>
            </a:r>
            <a:endParaRPr lang="en-US" altLang="zh-CN"/>
          </a:p>
          <a:p>
            <a:r>
              <a:rPr lang="zh-CN" altLang="en-US">
                <a:sym typeface="+mn-ea"/>
              </a:rPr>
              <a:t>第一是吞吐量：</a:t>
            </a:r>
            <a:r>
              <a:rPr lang="en-US" altLang="zh-CN">
                <a:sym typeface="+mn-ea"/>
              </a:rPr>
              <a:t>CAIEC </a:t>
            </a:r>
            <a:r>
              <a:rPr lang="zh-CN" altLang="en-US">
                <a:sym typeface="+mn-ea"/>
              </a:rPr>
              <a:t>在 </a:t>
            </a:r>
            <a:r>
              <a:rPr lang="en-US" altLang="zh-CN">
                <a:sym typeface="+mn-ea"/>
              </a:rPr>
              <a:t>H100 </a:t>
            </a:r>
            <a:r>
              <a:rPr lang="zh-CN" altLang="en-US">
                <a:sym typeface="+mn-ea"/>
              </a:rPr>
              <a:t>上取得了 11.15</a:t>
            </a:r>
            <a:r>
              <a:rPr lang="en-US" altLang="zh-CN">
                <a:sym typeface="+mn-ea"/>
              </a:rPr>
              <a:t>GB/s </a:t>
            </a:r>
            <a:r>
              <a:rPr lang="zh-CN" altLang="en-US">
                <a:sym typeface="+mn-ea"/>
              </a:rPr>
              <a:t>的压缩吞吐和 7.2</a:t>
            </a:r>
            <a:r>
              <a:rPr lang="en-US" altLang="zh-CN">
                <a:sym typeface="+mn-ea"/>
              </a:rPr>
              <a:t>GB/s </a:t>
            </a:r>
            <a:r>
              <a:rPr lang="zh-CN" altLang="en-US">
                <a:sym typeface="+mn-ea"/>
              </a:rPr>
              <a:t>的解压吞吐。虽然和传统压缩方法的 27.5</a:t>
            </a:r>
            <a:r>
              <a:rPr lang="en-US" altLang="zh-CN">
                <a:sym typeface="+mn-ea"/>
              </a:rPr>
              <a:t>GB/s </a:t>
            </a:r>
            <a:r>
              <a:rPr lang="zh-CN" altLang="en-US">
                <a:sym typeface="+mn-ea"/>
              </a:rPr>
              <a:t>仍有一定差距，但已经处在同一量级，这是 </a:t>
            </a:r>
            <a:r>
              <a:rPr lang="en-US" altLang="zh-CN">
                <a:sym typeface="+mn-ea"/>
              </a:rPr>
              <a:t>AI </a:t>
            </a:r>
            <a:r>
              <a:rPr lang="zh-CN" altLang="en-US">
                <a:sym typeface="+mn-ea"/>
              </a:rPr>
              <a:t>压缩的一个重要突破。</a:t>
            </a:r>
            <a:endParaRPr lang="en-US" altLang="zh-CN"/>
          </a:p>
          <a:p>
            <a:r>
              <a:rPr lang="zh-CN" altLang="en-US">
                <a:sym typeface="+mn-ea"/>
              </a:rPr>
              <a:t>第二是压缩质量：在压缩率和 </a:t>
            </a:r>
            <a:r>
              <a:rPr lang="en-US" altLang="zh-CN">
                <a:sym typeface="+mn-ea"/>
              </a:rPr>
              <a:t>PSNR </a:t>
            </a:r>
            <a:r>
              <a:rPr lang="zh-CN" altLang="en-US">
                <a:sym typeface="+mn-ea"/>
              </a:rPr>
              <a:t>两个指标上，</a:t>
            </a:r>
            <a:r>
              <a:rPr lang="en-US" altLang="zh-CN">
                <a:sym typeface="+mn-ea"/>
              </a:rPr>
              <a:t>CAIEC </a:t>
            </a:r>
            <a:r>
              <a:rPr lang="zh-CN" altLang="en-US">
                <a:sym typeface="+mn-ea"/>
              </a:rPr>
              <a:t>的有损压缩方案都明显优于传统有损压缩方案。</a:t>
            </a:r>
            <a:endParaRPr lang="en-US" altLang="zh-CN"/>
          </a:p>
          <a:p>
            <a:r>
              <a:rPr lang="zh-CN" altLang="en-US">
                <a:sym typeface="+mn-ea"/>
              </a:rPr>
              <a:t>第三是精度恢复：右下方展示了原始图像、重建图像和误差分布的可视化结果，在压缩率高达 224 倍的情况下，重建图像与原图几乎无肉眼可辨差异，误差被严格控制在很小范围内。这说明加速带来的精度损失是可控的、可量化的。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这一页展示的是 </a:t>
            </a:r>
            <a:r>
              <a:rPr kumimoji="1" lang="en-US" altLang="zh-CN" dirty="0"/>
              <a:t>PhotonZip </a:t>
            </a:r>
            <a:r>
              <a:rPr kumimoji="1" lang="zh-CN" altLang="en-US" dirty="0"/>
              <a:t>在光源数据实际生产环境中的数据流。</a:t>
            </a:r>
            <a:endParaRPr kumimoji="1" lang="en-US" altLang="zh-CN" dirty="0"/>
          </a:p>
          <a:p>
            <a:r>
              <a:rPr kumimoji="1" lang="en-US" altLang="zh-CN" dirty="0"/>
              <a:t>Detector </a:t>
            </a:r>
            <a:r>
              <a:rPr kumimoji="1" lang="zh-CN" altLang="en-US" dirty="0"/>
              <a:t>会持续产生高速数据，因此，压缩模块必须能够实时跟上数据产生速度，不能成为系统瓶颈。</a:t>
            </a:r>
            <a:endParaRPr kumimoji="1" lang="en-US" altLang="zh-CN" dirty="0"/>
          </a:p>
          <a:p>
            <a:r>
              <a:rPr kumimoji="1" lang="zh-CN" altLang="en-US" dirty="0"/>
              <a:t>在这个流程中，</a:t>
            </a:r>
            <a:r>
              <a:rPr kumimoji="1" lang="en-US" altLang="zh-CN" dirty="0"/>
              <a:t>PhotonZip </a:t>
            </a:r>
            <a:r>
              <a:rPr kumimoji="1" lang="zh-CN" altLang="en-US" dirty="0"/>
              <a:t>部署在 </a:t>
            </a:r>
            <a:r>
              <a:rPr kumimoji="1" lang="en-US" altLang="zh-CN" dirty="0"/>
              <a:t>Beamline DAQ Server </a:t>
            </a:r>
            <a:r>
              <a:rPr kumimoji="1" lang="zh-CN" altLang="en-US" dirty="0"/>
              <a:t>后端，主要生成两路数据：一路是蓝色所示的无损压缩数据流，用于写入 </a:t>
            </a:r>
            <a:r>
              <a:rPr kumimoji="1" lang="en-US" altLang="zh-CN" dirty="0"/>
              <a:t>Beamline Storage，</a:t>
            </a:r>
            <a:r>
              <a:rPr kumimoji="1" lang="zh-CN" altLang="en-US" dirty="0"/>
              <a:t>并进一步传输到 </a:t>
            </a:r>
            <a:r>
              <a:rPr kumimoji="1" lang="en-US" altLang="zh-CN" dirty="0"/>
              <a:t>Central Storage，</a:t>
            </a:r>
            <a:r>
              <a:rPr kumimoji="1" lang="zh-CN" altLang="en-US" dirty="0"/>
              <a:t>支持后续分析、数据服务和归档；另一路是红色虚线所示的有损预览流，通过共享内存和在线处理服务器，提供给 </a:t>
            </a:r>
            <a:r>
              <a:rPr kumimoji="1" lang="en-US" altLang="zh-CN" dirty="0"/>
              <a:t>FAST Preview Server，</a:t>
            </a:r>
            <a:r>
              <a:rPr kumimoji="1" lang="zh-CN" altLang="en-US" dirty="0"/>
              <a:t>实现实验过程中的快速预览。</a:t>
            </a:r>
            <a:endParaRPr kumimoji="1" lang="en-US" altLang="zh-CN" dirty="0"/>
          </a:p>
          <a:p>
            <a:r>
              <a:rPr kumimoji="1" lang="zh-CN" altLang="en-US" dirty="0"/>
              <a:t>因此，</a:t>
            </a:r>
            <a:r>
              <a:rPr kumimoji="1" lang="en-US" altLang="zh-CN" dirty="0"/>
              <a:t>PhotonZip </a:t>
            </a:r>
            <a:r>
              <a:rPr kumimoji="1" lang="zh-CN" altLang="en-US" dirty="0"/>
              <a:t>的作用是同时支持无损存储和在线预览，在保持高压缩率的同时，压缩速度能够匹配 </a:t>
            </a:r>
            <a:r>
              <a:rPr kumimoji="1" lang="en-US" altLang="zh-CN" dirty="0"/>
              <a:t>Detector </a:t>
            </a:r>
            <a:r>
              <a:rPr kumimoji="1" lang="zh-CN" altLang="en-US" dirty="0"/>
              <a:t>的生产速度，满足光源大吞吐数据的实际应用需求。</a:t>
            </a: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9B662-7B42-4A57-A086-AD6483E6DA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讲完算法，接下来用三页给大家演示一下 </a:t>
            </a:r>
            <a:r>
              <a:rPr lang="en-US" altLang="zh-CN">
                <a:sym typeface="+mn-ea"/>
              </a:rPr>
              <a:t>PhotonZip </a:t>
            </a:r>
            <a:r>
              <a:rPr lang="zh-CN" altLang="en-US">
                <a:sym typeface="+mn-ea"/>
              </a:rPr>
              <a:t>的实际使用。这一页是安装步骤，整体非常简单，对用户基本零门槛。</a:t>
            </a:r>
            <a:endParaRPr lang="en-US" altLang="zh-CN"/>
          </a:p>
          <a:p>
            <a:r>
              <a:rPr lang="zh-CN" altLang="en-US">
                <a:sym typeface="+mn-ea"/>
              </a:rPr>
              <a:t>第一步，下载源码、第二步，环境配置</a:t>
            </a:r>
            <a:r>
              <a:rPr lang="zh-CN">
                <a:sym typeface="+mn-ea"/>
              </a:rPr>
              <a:t>、</a:t>
            </a:r>
            <a:r>
              <a:rPr lang="zh-CN" altLang="en-US">
                <a:sym typeface="+mn-ea"/>
              </a:rPr>
              <a:t>第三步，安装</a:t>
            </a:r>
            <a:endParaRPr lang="en-US" altLang="zh-CN"/>
          </a:p>
          <a:p>
            <a:r>
              <a:rPr lang="zh-CN" altLang="en-US">
                <a:sym typeface="+mn-ea"/>
              </a:rPr>
              <a:t>整个过程只需要四条命令，几分钟就可以搞定。我们的开源仓库地址在 </a:t>
            </a:r>
            <a:r>
              <a:rPr lang="en-US" altLang="zh-CN">
                <a:sym typeface="+mn-ea"/>
              </a:rPr>
              <a:t>GitHub </a:t>
            </a:r>
            <a:r>
              <a:rPr lang="zh-CN" altLang="en-US">
                <a:sym typeface="+mn-ea"/>
              </a:rPr>
              <a:t>的 </a:t>
            </a:r>
            <a:r>
              <a:rPr lang="en-US" altLang="zh-CN">
                <a:sym typeface="+mn-ea"/>
              </a:rPr>
              <a:t>hpdps-group </a:t>
            </a:r>
            <a:r>
              <a:rPr lang="zh-CN" altLang="en-US">
                <a:sym typeface="+mn-ea"/>
              </a:rPr>
              <a:t>组织下，欢迎大家访问、试用、提 </a:t>
            </a:r>
            <a:r>
              <a:rPr lang="en-US" altLang="zh-CN">
                <a:sym typeface="+mn-ea"/>
              </a:rPr>
              <a:t>issue </a:t>
            </a:r>
            <a:r>
              <a:rPr lang="zh-CN" altLang="en-US">
                <a:sym typeface="+mn-ea"/>
              </a:rPr>
              <a:t>或者贡献代码。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en-US"/>
              <a:t>photonzip</a:t>
            </a:r>
            <a:r>
              <a:rPr lang="zh-CN" altLang="en-US"/>
              <a:t>为了适应实际的数据工作流，支持</a:t>
            </a:r>
            <a:r>
              <a:rPr lang="en-US" altLang="zh-CN"/>
              <a:t>hdf5</a:t>
            </a:r>
            <a:r>
              <a:rPr lang="zh-CN" altLang="en-US"/>
              <a:t>的接口。以</a:t>
            </a:r>
            <a:r>
              <a:rPr lang="en-US" altLang="zh-CN"/>
              <a:t>MANS</a:t>
            </a:r>
            <a:r>
              <a:rPr lang="zh-CN" altLang="en-US"/>
              <a:t>无损压缩为例，</a:t>
            </a:r>
            <a:r>
              <a:rPr lang="en-US" altLang="en-US"/>
              <a:t>MANS</a:t>
            </a:r>
            <a:r>
              <a:rPr lang="zh-CN" altLang="en-US"/>
              <a:t>算法已经做好了</a:t>
            </a:r>
            <a:r>
              <a:rPr lang="en-US" altLang="zh-CN"/>
              <a:t>HDF5 Filter</a:t>
            </a:r>
            <a:r>
              <a:rPr lang="zh-CN" altLang="en-US"/>
              <a:t>插件适配，开发者不用做额外的适配开发，就能直接接入现有的工作流。使用方式和调用</a:t>
            </a:r>
            <a:r>
              <a:rPr lang="en-US" altLang="zh-CN"/>
              <a:t>HDF5</a:t>
            </a:r>
            <a:r>
              <a:rPr lang="zh-CN" altLang="en-US"/>
              <a:t>原生压缩器完全一致。</a:t>
            </a:r>
            <a:r>
              <a:rPr lang="en-US" altLang="zh-CN"/>
              <a:t>
</a:t>
            </a:r>
            <a:r>
              <a:rPr lang="zh-CN" altLang="en-US"/>
              <a:t>写入数据时，只需要在调用时，直接指定</a:t>
            </a:r>
            <a:r>
              <a:rPr lang="en-US" altLang="zh-CN"/>
              <a:t>MANS filter</a:t>
            </a:r>
            <a:r>
              <a:rPr lang="zh-CN" altLang="en-US"/>
              <a:t>，就能把数据以分块数据集的形式写入</a:t>
            </a:r>
            <a:r>
              <a:rPr lang="en-US" altLang="zh-CN"/>
              <a:t>h5</a:t>
            </a:r>
            <a:r>
              <a:rPr lang="zh-CN" altLang="en-US"/>
              <a:t>文件，全程不用修改现有代码结构。</a:t>
            </a:r>
            <a:r>
              <a:rPr lang="en-US" altLang="zh-CN"/>
              <a:t>
</a:t>
            </a:r>
            <a:r>
              <a:rPr lang="zh-CN" altLang="en-US"/>
              <a:t>读取数据的流程也做了透明化处理，只要当前运行环境加载了对应</a:t>
            </a:r>
            <a:r>
              <a:rPr lang="en-US" altLang="zh-CN"/>
              <a:t>HDF5</a:t>
            </a:r>
            <a:r>
              <a:rPr lang="zh-CN" altLang="en-US"/>
              <a:t>插件，就能自动完成解压，开发者完全感知不到额外的处理流程，使用体验和原生压缩器没有区别。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这里展示的是在</a:t>
            </a:r>
            <a:r>
              <a:rPr lang="en-US" altLang="zh-CN"/>
              <a:t>photonzip</a:t>
            </a:r>
            <a:r>
              <a:rPr lang="zh-CN" altLang="en-US"/>
              <a:t>中调用</a:t>
            </a:r>
            <a:r>
              <a:rPr lang="en-US" altLang="zh-CN"/>
              <a:t>mans</a:t>
            </a:r>
            <a:r>
              <a:rPr lang="zh-CN" altLang="en-US"/>
              <a:t>的</a:t>
            </a:r>
            <a:r>
              <a:rPr lang="en-US" altLang="zh-CN"/>
              <a:t>hdf5</a:t>
            </a:r>
            <a:r>
              <a:rPr lang="zh-CN" altLang="en-US"/>
              <a:t>用法示例。完全不需要额外写自定义读取代码。用户直接调用普通</a:t>
            </a:r>
            <a:r>
              <a:rPr lang="en-US" altLang="zh-CN"/>
              <a:t>HDF5 API</a:t>
            </a:r>
            <a:r>
              <a:rPr lang="zh-CN" altLang="en-US"/>
              <a:t>就能读取数据，插件会自动帮你完成解压，全程透明无感知。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PhotonZip</a:t>
            </a:r>
            <a:r>
              <a:rPr lang="zh-CN" altLang="en-US" dirty="0"/>
              <a:t>设计了分层调用的接口体系，满足不同场景的压缩需求。我们新增</a:t>
            </a:r>
            <a:r>
              <a:rPr lang="en-US" altLang="zh-CN" dirty="0"/>
              <a:t>delta</a:t>
            </a:r>
            <a:r>
              <a:rPr lang="zh-CN" altLang="en-US" dirty="0"/>
              <a:t>预处理接口，后续还会推出更多预处理方案，适配不同类型科学数据的压缩特性。</a:t>
            </a:r>
            <a:endParaRPr lang="zh-CN" altLang="en-US" dirty="0"/>
          </a:p>
          <a:p>
            <a:r>
              <a:rPr lang="en-US" altLang="zh-CN" dirty="0">
                <a:sym typeface="+mn-ea"/>
              </a:rPr>
              <a:t>delta</a:t>
            </a:r>
            <a:r>
              <a:rPr lang="zh-CN" altLang="en-US" dirty="0">
                <a:sym typeface="+mn-ea"/>
              </a:rPr>
              <a:t>预处理的核心逻辑十分简单，把每一帧数据替换为当前帧与前一帧的差值。同步辐射光源产生的连续帧数据，相邻帧之间相似度高，大量数值高度重合。做差值处理后，会大幅降低相邻帧之间的数据冗余，让后续压缩获得更好的压缩效果。</a:t>
            </a:r>
            <a:r>
              <a:rPr lang="en-US" altLang="zh-CN" dirty="0"/>
              <a:t>
</a:t>
            </a:r>
            <a:r>
              <a:rPr lang="zh-CN" altLang="en-US" dirty="0"/>
              <a:t>针对压缩目标的差异，我们预设了两种模式。追求高压缩率时，</a:t>
            </a:r>
            <a:r>
              <a:rPr lang="en-US" altLang="zh-CN" dirty="0"/>
              <a:t>--ratio-level high</a:t>
            </a:r>
            <a:r>
              <a:rPr lang="zh-CN" altLang="en-US" dirty="0"/>
              <a:t>模式默认启用</a:t>
            </a:r>
            <a:r>
              <a:rPr lang="en-US" altLang="zh-CN" dirty="0"/>
              <a:t>MANS</a:t>
            </a:r>
            <a:r>
              <a:rPr lang="zh-CN" altLang="en-US" dirty="0"/>
              <a:t>算法；追求高吞吐速度时，</a:t>
            </a:r>
            <a:r>
              <a:rPr lang="en-US" altLang="zh-CN" dirty="0"/>
              <a:t>--throughput-level high</a:t>
            </a:r>
            <a:r>
              <a:rPr lang="zh-CN" altLang="en-US" dirty="0"/>
              <a:t>模式默认选用</a:t>
            </a:r>
            <a:r>
              <a:rPr lang="en-US" altLang="zh-CN" dirty="0"/>
              <a:t>LC</a:t>
            </a:r>
            <a:r>
              <a:rPr lang="zh-CN" altLang="en-US" dirty="0"/>
              <a:t>算法。这种提供不同</a:t>
            </a:r>
            <a:r>
              <a:rPr lang="en-US" altLang="zh-CN" dirty="0"/>
              <a:t>level</a:t>
            </a:r>
            <a:r>
              <a:rPr lang="zh-CN" altLang="en-US" dirty="0"/>
              <a:t>的好处是，可以让用户根据自己的需求来进行压缩，而不需要完备的压缩相关知识背景。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AD32E-F509-45FF-886B-4299BD90A6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首先来回答一个基础问题：大科学装置为什么必须进行数据缩减？</a:t>
            </a:r>
            <a:endParaRPr lang="zh-CN" altLang="en-US"/>
          </a:p>
          <a:p>
            <a:r>
              <a:rPr lang="zh-CN" altLang="en-US">
                <a:sym typeface="+mn-ea"/>
              </a:rPr>
              <a:t>第一，新一代光源装置正在持续扩张。例如 </a:t>
            </a:r>
            <a:r>
              <a:rPr lang="en-US" altLang="zh-CN">
                <a:sym typeface="+mn-ea"/>
              </a:rPr>
              <a:t>HEPS </a:t>
            </a:r>
            <a:r>
              <a:rPr lang="zh-CN" altLang="en-US">
                <a:sym typeface="+mn-ea"/>
              </a:rPr>
              <a:t>一期建设了 15 条测试线，未来预计扩展到 60 条左右；</a:t>
            </a:r>
            <a:r>
              <a:rPr lang="en-US" altLang="zh-CN">
                <a:sym typeface="+mn-ea"/>
              </a:rPr>
              <a:t>HALF </a:t>
            </a:r>
            <a:r>
              <a:rPr lang="zh-CN" altLang="en-US">
                <a:sym typeface="+mn-ea"/>
              </a:rPr>
              <a:t>一期 10 条线站，后续也将扩展至约 35 条。</a:t>
            </a:r>
            <a:endParaRPr lang="en-US" altLang="zh-CN"/>
          </a:p>
          <a:p>
            <a:r>
              <a:rPr lang="zh-CN" altLang="en-US">
                <a:sym typeface="+mn-ea"/>
              </a:rPr>
              <a:t>第二，数据量庞大。</a:t>
            </a:r>
            <a:r>
              <a:rPr lang="en-US" altLang="zh-CN">
                <a:sym typeface="+mn-ea"/>
              </a:rPr>
              <a:t>FAST、LHAASO </a:t>
            </a:r>
            <a:r>
              <a:rPr lang="zh-CN" altLang="en-US">
                <a:sym typeface="+mn-ea"/>
              </a:rPr>
              <a:t>等观测装置每年新增超过 10</a:t>
            </a:r>
            <a:r>
              <a:rPr lang="en-US" altLang="zh-CN">
                <a:sym typeface="+mn-ea"/>
              </a:rPr>
              <a:t>PB </a:t>
            </a:r>
            <a:r>
              <a:rPr lang="zh-CN" altLang="en-US">
                <a:sym typeface="+mn-ea"/>
              </a:rPr>
              <a:t>数据，</a:t>
            </a:r>
            <a:r>
              <a:rPr lang="en-US" altLang="zh-CN">
                <a:sym typeface="+mn-ea"/>
              </a:rPr>
              <a:t>HEPS </a:t>
            </a:r>
            <a:r>
              <a:rPr lang="zh-CN" altLang="en-US">
                <a:sym typeface="+mn-ea"/>
              </a:rPr>
              <a:t>一期每天产生约 800</a:t>
            </a:r>
            <a:r>
              <a:rPr lang="en-US" altLang="zh-CN">
                <a:sym typeface="+mn-ea"/>
              </a:rPr>
              <a:t>TB </a:t>
            </a:r>
            <a:r>
              <a:rPr lang="zh-CN" altLang="en-US">
                <a:sym typeface="+mn-ea"/>
              </a:rPr>
              <a:t>原始数据，峰值数据率高达 3.2</a:t>
            </a:r>
            <a:r>
              <a:rPr lang="en-US" altLang="zh-CN">
                <a:sym typeface="+mn-ea"/>
              </a:rPr>
              <a:t>TB/s。</a:t>
            </a:r>
            <a:endParaRPr lang="en-US" altLang="zh-CN"/>
          </a:p>
          <a:p>
            <a:r>
              <a:rPr lang="zh-CN" altLang="en-US">
                <a:sym typeface="+mn-ea"/>
              </a:rPr>
              <a:t>第三，也是最核心的挑战——超算端到端承载能力严重不足。曙光超算平台存储带宽约 40</a:t>
            </a:r>
            <a:r>
              <a:rPr lang="en-US" altLang="zh-CN">
                <a:sym typeface="+mn-ea"/>
              </a:rPr>
              <a:t>GB/s，</a:t>
            </a:r>
            <a:r>
              <a:rPr lang="zh-CN" altLang="en-US">
                <a:sym typeface="+mn-ea"/>
              </a:rPr>
              <a:t>并行超算约 15</a:t>
            </a:r>
            <a:r>
              <a:rPr lang="en-US" altLang="zh-CN">
                <a:sym typeface="+mn-ea"/>
              </a:rPr>
              <a:t>GB/s，</a:t>
            </a:r>
            <a:r>
              <a:rPr lang="zh-CN" altLang="en-US">
                <a:sym typeface="+mn-ea"/>
              </a:rPr>
              <a:t>远远低于 </a:t>
            </a:r>
            <a:r>
              <a:rPr lang="en-US" altLang="zh-CN">
                <a:sym typeface="+mn-ea"/>
              </a:rPr>
              <a:t>TB </a:t>
            </a:r>
            <a:r>
              <a:rPr lang="zh-CN" altLang="en-US">
                <a:sym typeface="+mn-ea"/>
              </a:rPr>
              <a:t>级的数据生成速率。这种"产生快、写不下"的矛盾，使得数据缩减成为刚需。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photonzip</a:t>
            </a:r>
            <a:r>
              <a:rPr lang="zh-CN" altLang="en-US" dirty="0"/>
              <a:t>也支持在</a:t>
            </a:r>
            <a:r>
              <a:rPr lang="en-US" altLang="zh-CN" dirty="0"/>
              <a:t>gpu</a:t>
            </a:r>
            <a:r>
              <a:rPr lang="zh-CN" altLang="en-US" dirty="0"/>
              <a:t>上的压缩，在</a:t>
            </a:r>
            <a:r>
              <a:rPr lang="en-US" altLang="zh-CN" dirty="0"/>
              <a:t>5090GPU</a:t>
            </a:r>
            <a:r>
              <a:rPr lang="zh-CN" altLang="en-US" dirty="0"/>
              <a:t>环境下，针对</a:t>
            </a:r>
            <a:r>
              <a:rPr lang="en-US" altLang="zh-CN" dirty="0"/>
              <a:t>4MB</a:t>
            </a:r>
            <a:r>
              <a:rPr lang="zh-CN" altLang="en-US" dirty="0"/>
              <a:t>的数据，能实现</a:t>
            </a:r>
            <a:r>
              <a:rPr lang="en-US" altLang="zh-CN" dirty="0"/>
              <a:t>517MB/s</a:t>
            </a:r>
            <a:r>
              <a:rPr lang="zh-CN" altLang="en-US" dirty="0"/>
              <a:t>的压缩速度和两千多</a:t>
            </a:r>
            <a:r>
              <a:rPr lang="en-US" altLang="zh-CN" dirty="0"/>
              <a:t>MB</a:t>
            </a:r>
            <a:r>
              <a:rPr lang="zh-CN" altLang="en-US" dirty="0"/>
              <a:t>的解压速度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AD32E-F509-45FF-886B-4299BD90A6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我们在</a:t>
            </a:r>
            <a:r>
              <a:rPr lang="en-US" altLang="zh-CN"/>
              <a:t>HEPS</a:t>
            </a:r>
            <a:r>
              <a:rPr lang="zh-CN" altLang="en-US"/>
              <a:t>的</a:t>
            </a:r>
            <a:r>
              <a:rPr lang="en-US" altLang="zh-CN"/>
              <a:t>B7</a:t>
            </a:r>
            <a:r>
              <a:rPr lang="zh-CN" altLang="en-US"/>
              <a:t>数据集上测试了当前所集成的无损压缩算法，实验结果表明压缩比最高的是加入了</a:t>
            </a:r>
            <a:r>
              <a:rPr lang="en-US" altLang="zh-CN"/>
              <a:t>delta</a:t>
            </a:r>
            <a:r>
              <a:rPr lang="zh-CN" altLang="en-US"/>
              <a:t>预处理的</a:t>
            </a:r>
            <a:r>
              <a:rPr lang="en-US" altLang="zh-CN"/>
              <a:t>MANS</a:t>
            </a:r>
            <a:r>
              <a:rPr lang="zh-CN" altLang="en-US"/>
              <a:t>算法，吞吐最高的是不带预处理的</a:t>
            </a:r>
            <a:r>
              <a:rPr lang="en-US" altLang="zh-CN"/>
              <a:t>LC</a:t>
            </a:r>
            <a:r>
              <a:rPr lang="zh-CN" altLang="en-US"/>
              <a:t>算法。这里值得注意的是，加入预处理后</a:t>
            </a:r>
            <a:r>
              <a:rPr lang="en-US" altLang="zh-CN"/>
              <a:t>LC</a:t>
            </a:r>
            <a:r>
              <a:rPr lang="zh-CN" altLang="en-US"/>
              <a:t>算法的压缩比和吞吐都降低了，这是因为</a:t>
            </a:r>
            <a:r>
              <a:rPr lang="en-US" altLang="zh-CN"/>
              <a:t>photonzip</a:t>
            </a:r>
            <a:r>
              <a:rPr lang="zh-CN" altLang="en-US"/>
              <a:t>中集成的</a:t>
            </a:r>
            <a:r>
              <a:rPr lang="en-US" altLang="zh-CN"/>
              <a:t>LC</a:t>
            </a:r>
            <a:r>
              <a:rPr lang="zh-CN" altLang="en-US"/>
              <a:t>算法使用的是针对原始数据搜索到的最优</a:t>
            </a:r>
            <a:r>
              <a:rPr lang="en-US" altLang="zh-CN"/>
              <a:t>pipeline</a:t>
            </a:r>
            <a:r>
              <a:rPr lang="zh-CN" altLang="en-US"/>
              <a:t>，因此不匹配预处理后的数据特征，此外</a:t>
            </a:r>
            <a:r>
              <a:rPr lang="en-US" altLang="zh-CN"/>
              <a:t>delta</a:t>
            </a:r>
            <a:r>
              <a:rPr lang="zh-CN" altLang="en-US"/>
              <a:t>预处理是一个线性依赖过程，极大的降低了压缩吞吐，这也是我们后续优化的方向之一。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我们拿光源领域常用的</a:t>
            </a:r>
            <a:r>
              <a:rPr lang="en-US" altLang="zh-CN"/>
              <a:t>tomo</a:t>
            </a:r>
            <a:r>
              <a:rPr lang="zh-CN" altLang="en-US"/>
              <a:t>数据集做了实际测试，</a:t>
            </a:r>
            <a:r>
              <a:rPr lang="en-US" altLang="zh-CN"/>
              <a:t>PhotonZip</a:t>
            </a:r>
            <a:r>
              <a:rPr lang="zh-CN" altLang="en-US"/>
              <a:t>的性能优势十分突出。</a:t>
            </a:r>
            <a:r>
              <a:rPr lang="en-US" altLang="zh-CN"/>
              <a:t>
</a:t>
            </a:r>
            <a:r>
              <a:rPr lang="zh-CN" altLang="en-US"/>
              <a:t>很多压缩算法为了追求更高压缩率，往往会牺牲处理速度，用户要等很久才能拿到结果。或者为了拉满速度，不得不降低压缩率，浪费大量存储成本。</a:t>
            </a:r>
            <a:r>
              <a:rPr lang="en-US" altLang="zh-CN"/>
              <a:t>
PhotonZip</a:t>
            </a:r>
            <a:r>
              <a:rPr lang="zh-CN" altLang="en-US"/>
              <a:t>打破了这种两难的取舍。相近的压缩率条件下，</a:t>
            </a:r>
            <a:r>
              <a:rPr lang="en-US" altLang="zh-CN"/>
              <a:t>PhotonZip</a:t>
            </a:r>
            <a:r>
              <a:rPr lang="zh-CN" altLang="en-US"/>
              <a:t>的处理速度比现有方案提升明显，同样的存储成本下，能更快完成压缩解压操作，匹配光源产线高速数据产出的实际需求，不会拖慢整个实验流程。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我们的软件现在已经开源到了</a:t>
            </a:r>
            <a:r>
              <a:rPr lang="en-US" altLang="zh-CN" dirty="0"/>
              <a:t>github</a:t>
            </a:r>
            <a:r>
              <a:rPr lang="zh-CN" altLang="en-US" dirty="0"/>
              <a:t>上，欢迎大家使用并提出建议。我的汇报到此结束，谢谢</a:t>
            </a:r>
            <a:r>
              <a:rPr lang="zh-CN" altLang="en-US" dirty="0"/>
              <a:t>大家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AD32E-F509-45FF-886B-4299BD90A6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正因为我们上一页提到的存储和带宽瓶颈，数据缩减在国际上已经成为大科学装置领域的一个重要研究方向。</a:t>
            </a:r>
            <a:endParaRPr lang="en-US" altLang="zh-CN"/>
          </a:p>
          <a:p>
            <a:r>
              <a:rPr lang="zh-CN" altLang="en-US">
                <a:sym typeface="+mn-ea"/>
              </a:rPr>
              <a:t>这里展示了 </a:t>
            </a:r>
            <a:r>
              <a:rPr lang="en-US" altLang="zh-CN">
                <a:sym typeface="+mn-ea"/>
              </a:rPr>
              <a:t>NOBUGS 2026 </a:t>
            </a:r>
            <a:r>
              <a:rPr lang="zh-CN" altLang="en-US">
                <a:sym typeface="+mn-ea"/>
              </a:rPr>
              <a:t>大会以及欧洲 </a:t>
            </a:r>
            <a:r>
              <a:rPr lang="en-US" altLang="zh-CN">
                <a:sym typeface="+mn-ea"/>
              </a:rPr>
              <a:t>XFEL </a:t>
            </a:r>
            <a:r>
              <a:rPr lang="zh-CN" altLang="en-US">
                <a:sym typeface="+mn-ea"/>
              </a:rPr>
              <a:t>用户会议上的相关报告，包括 </a:t>
            </a:r>
            <a:r>
              <a:rPr lang="en-US" altLang="zh-CN">
                <a:sym typeface="+mn-ea"/>
              </a:rPr>
              <a:t>LCLS、</a:t>
            </a:r>
            <a:r>
              <a:rPr lang="zh-CN" altLang="en-US">
                <a:sym typeface="+mn-ea"/>
              </a:rPr>
              <a:t>欧洲 </a:t>
            </a:r>
            <a:r>
              <a:rPr lang="en-US" altLang="zh-CN">
                <a:sym typeface="+mn-ea"/>
              </a:rPr>
              <a:t>XFEL </a:t>
            </a:r>
            <a:r>
              <a:rPr lang="zh-CN" altLang="en-US">
                <a:sym typeface="+mn-ea"/>
              </a:rPr>
              <a:t>等顶级光源装置都在重点推进数据缩减相关的研究工作。可以看到，无论是美国能源部下属的国家实验室，还是欧洲、日本的同步辐射光源中心，都在不约而同地把数据缩减放在战略性的位置。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接下来我们看现有压缩方法存在的问题。先从无损压缩说起。</a:t>
            </a:r>
            <a:endParaRPr lang="en-US" altLang="zh-CN" dirty="0"/>
          </a:p>
          <a:p>
            <a:r>
              <a:rPr lang="zh-CN" altLang="en-US" dirty="0">
                <a:sym typeface="+mn-ea"/>
              </a:rPr>
              <a:t>光源数据有三个突出特征：以多字节整数为主，常见 </a:t>
            </a:r>
            <a:r>
              <a:rPr lang="en-US" altLang="zh-CN" dirty="0">
                <a:sym typeface="+mn-ea"/>
              </a:rPr>
              <a:t>uint16、uint32；</a:t>
            </a:r>
            <a:r>
              <a:rPr lang="zh-CN" altLang="en-US" dirty="0">
                <a:sym typeface="+mn-ea"/>
              </a:rPr>
              <a:t>探测器输出大量小图像、小切片；并且处理平台异构——通常在 </a:t>
            </a:r>
            <a:r>
              <a:rPr lang="en-US" altLang="zh-CN" dirty="0">
                <a:sym typeface="+mn-ea"/>
              </a:rPr>
              <a:t>GPU </a:t>
            </a:r>
            <a:r>
              <a:rPr lang="zh-CN" altLang="en-US" dirty="0">
                <a:sym typeface="+mn-ea"/>
              </a:rPr>
              <a:t>端采集，</a:t>
            </a:r>
            <a:r>
              <a:rPr lang="en-US" altLang="zh-CN" dirty="0">
                <a:sym typeface="+mn-ea"/>
              </a:rPr>
              <a:t>CPU </a:t>
            </a:r>
            <a:r>
              <a:rPr lang="zh-CN" altLang="en-US" dirty="0">
                <a:sym typeface="+mn-ea"/>
              </a:rPr>
              <a:t>端分析。</a:t>
            </a:r>
            <a:endParaRPr lang="en-US" altLang="zh-CN" dirty="0"/>
          </a:p>
          <a:p>
            <a:r>
              <a:rPr lang="zh-CN" altLang="en-US" dirty="0">
                <a:sym typeface="+mn-ea"/>
              </a:rPr>
              <a:t>然而，从右边这张表可以看到，现有的主流无损方法都难以同时满足这三方面要求。无论是 </a:t>
            </a:r>
            <a:r>
              <a:rPr lang="en-US" altLang="zh-CN" dirty="0">
                <a:sym typeface="+mn-ea"/>
              </a:rPr>
              <a:t>FSE </a:t>
            </a:r>
            <a:r>
              <a:rPr lang="zh-CN" altLang="en-US" dirty="0">
                <a:sym typeface="+mn-ea"/>
              </a:rPr>
              <a:t>实现的 </a:t>
            </a:r>
            <a:r>
              <a:rPr lang="en-US" altLang="zh-CN" dirty="0">
                <a:sym typeface="+mn-ea"/>
              </a:rPr>
              <a:t>Huffman </a:t>
            </a:r>
            <a:r>
              <a:rPr lang="zh-CN" altLang="en-US" dirty="0">
                <a:sym typeface="+mn-ea"/>
              </a:rPr>
              <a:t>和 </a:t>
            </a:r>
            <a:r>
              <a:rPr lang="en-US" altLang="zh-CN" dirty="0">
                <a:sym typeface="+mn-ea"/>
              </a:rPr>
              <a:t>ANS，</a:t>
            </a:r>
            <a:r>
              <a:rPr lang="zh-CN" altLang="en-US" dirty="0">
                <a:sym typeface="+mn-ea"/>
              </a:rPr>
              <a:t>还是 </a:t>
            </a:r>
            <a:r>
              <a:rPr lang="en-US" altLang="zh-CN" dirty="0">
                <a:sym typeface="+mn-ea"/>
              </a:rPr>
              <a:t>SZ </a:t>
            </a:r>
            <a:r>
              <a:rPr lang="zh-CN" altLang="en-US" dirty="0">
                <a:sym typeface="+mn-ea"/>
              </a:rPr>
              <a:t>与 </a:t>
            </a:r>
            <a:r>
              <a:rPr lang="en-US" altLang="zh-CN" dirty="0">
                <a:sym typeface="+mn-ea"/>
              </a:rPr>
              <a:t>ADT-FSE，</a:t>
            </a:r>
            <a:r>
              <a:rPr lang="zh-CN" altLang="en-US" dirty="0">
                <a:sym typeface="+mn-ea"/>
              </a:rPr>
              <a:t>都只能覆盖其中一两个维度。</a:t>
            </a:r>
            <a:endParaRPr lang="en-US" altLang="zh-CN" dirty="0"/>
          </a:p>
          <a:p>
            <a:r>
              <a:rPr lang="zh-CN" altLang="en-US" dirty="0">
                <a:sym typeface="+mn-ea"/>
              </a:rPr>
              <a:t>而对那些对保真度要求极高的实验环节，无损压缩又是必选项。所以这就是一个真实存在的痛点：现有无损方法与光源数据形态严重不匹配。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AD32E-F509-45FF-886B-4299BD90A6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无损压缩有不足，那有损压缩呢？特别是近年很火的 </a:t>
            </a:r>
            <a:r>
              <a:rPr lang="en-US" altLang="zh-CN" dirty="0">
                <a:sym typeface="+mn-ea"/>
              </a:rPr>
              <a:t>AI </a:t>
            </a:r>
            <a:r>
              <a:rPr lang="zh-CN" altLang="en-US" dirty="0">
                <a:sym typeface="+mn-ea"/>
              </a:rPr>
              <a:t>有损压缩，它能不能解决问题？这一页给出的答案是：仍然存在明显的"不可能三角"。</a:t>
            </a:r>
            <a:endParaRPr lang="en-US" altLang="zh-CN" dirty="0"/>
          </a:p>
          <a:p>
            <a:r>
              <a:rPr lang="zh-CN" altLang="en-US" dirty="0">
                <a:sym typeface="+mn-ea"/>
              </a:rPr>
              <a:t>我们对 </a:t>
            </a:r>
            <a:r>
              <a:rPr lang="en-US" altLang="zh-CN" dirty="0">
                <a:sym typeface="+mn-ea"/>
              </a:rPr>
              <a:t>AI </a:t>
            </a:r>
            <a:r>
              <a:rPr lang="zh-CN" altLang="en-US" dirty="0">
                <a:sym typeface="+mn-ea"/>
              </a:rPr>
              <a:t>有损压缩提出了三个核心要求：第一，高压缩比，需要达到 10 到 100 倍，才能有效缓解存储与传输压力；第二，高重建质量，重建精度必须满足后续科学分析要求；第三，高端到端吞吐，压缩本身不能成为新的瓶颈。</a:t>
            </a:r>
            <a:endParaRPr lang="en-US" altLang="zh-CN" dirty="0"/>
          </a:p>
          <a:p>
            <a:r>
              <a:rPr lang="zh-CN" altLang="en-US" dirty="0">
                <a:sym typeface="+mn-ea"/>
              </a:rPr>
              <a:t>但现实是：传统压缩速度快，但质量低；</a:t>
            </a:r>
            <a:r>
              <a:rPr lang="en-US" altLang="zh-CN" dirty="0">
                <a:sym typeface="+mn-ea"/>
              </a:rPr>
              <a:t>AI </a:t>
            </a:r>
            <a:r>
              <a:rPr lang="zh-CN" altLang="en-US" dirty="0">
                <a:sym typeface="+mn-ea"/>
              </a:rPr>
              <a:t>压缩质量高，但速度慢。例如 </a:t>
            </a:r>
            <a:r>
              <a:rPr lang="en-US" altLang="zh-CN" dirty="0">
                <a:sym typeface="+mn-ea"/>
              </a:rPr>
              <a:t>CAESAR </a:t>
            </a:r>
            <a:r>
              <a:rPr lang="zh-CN" altLang="en-US" dirty="0">
                <a:sym typeface="+mn-ea"/>
              </a:rPr>
              <a:t>这种高质量方法在 </a:t>
            </a:r>
            <a:r>
              <a:rPr lang="en-US" altLang="zh-CN" dirty="0">
                <a:sym typeface="+mn-ea"/>
              </a:rPr>
              <a:t>A100 </a:t>
            </a:r>
            <a:r>
              <a:rPr lang="zh-CN" altLang="en-US" dirty="0">
                <a:sym typeface="+mn-ea"/>
              </a:rPr>
              <a:t>上解压仅约 16</a:t>
            </a:r>
            <a:r>
              <a:rPr lang="en-US" altLang="zh-CN" dirty="0">
                <a:sym typeface="+mn-ea"/>
              </a:rPr>
              <a:t>MB/s。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AD32E-F509-45FF-886B-4299BD90A6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除了底层算法，软件层面的现状也不够理想。这一页对比了目前比较有代表性的光源压缩软件 </a:t>
            </a:r>
            <a:r>
              <a:rPr lang="en-US" altLang="zh-CN" dirty="0">
                <a:sym typeface="+mn-ea"/>
              </a:rPr>
              <a:t>lsCOMP。</a:t>
            </a:r>
            <a:endParaRPr lang="en-US" altLang="zh-CN" dirty="0"/>
          </a:p>
          <a:p>
            <a:r>
              <a:rPr lang="en-US" altLang="zh-CN" dirty="0">
                <a:sym typeface="+mn-ea"/>
              </a:rPr>
              <a:t>lsCOMP </a:t>
            </a:r>
            <a:r>
              <a:rPr lang="zh-CN" altLang="en-US" dirty="0">
                <a:sym typeface="+mn-ea"/>
              </a:rPr>
              <a:t>的优点很突出：面向光源数据定制、同时支持有损和无损、并且具备 </a:t>
            </a:r>
            <a:r>
              <a:rPr lang="en-US" altLang="zh-CN" dirty="0">
                <a:sym typeface="+mn-ea"/>
              </a:rPr>
              <a:t>GPU </a:t>
            </a:r>
            <a:r>
              <a:rPr lang="zh-CN" altLang="en-US" dirty="0">
                <a:sym typeface="+mn-ea"/>
              </a:rPr>
              <a:t>高吞吐能力。但是它仍然没有形成一个真正统一的压缩软件框架，存在三方面的问题：</a:t>
            </a:r>
            <a:endParaRPr lang="en-US" altLang="zh-CN" dirty="0"/>
          </a:p>
          <a:p>
            <a:r>
              <a:rPr lang="zh-CN" altLang="en-US" dirty="0">
                <a:sym typeface="+mn-ea"/>
              </a:rPr>
              <a:t>第一，精度切换能力不足，无法根据实际科研需求灵活在有损和无损之间切换；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第二，异构协同不足，仅支持 </a:t>
            </a:r>
            <a:r>
              <a:rPr lang="en-US" altLang="zh-CN" dirty="0">
                <a:sym typeface="+mn-ea"/>
              </a:rPr>
              <a:t>GPU </a:t>
            </a:r>
            <a:r>
              <a:rPr lang="zh-CN" altLang="en-US" dirty="0">
                <a:sym typeface="+mn-ea"/>
              </a:rPr>
              <a:t>后端，缺乏 </a:t>
            </a:r>
            <a:r>
              <a:rPr lang="en-US" altLang="zh-CN" dirty="0">
                <a:sym typeface="+mn-ea"/>
              </a:rPr>
              <a:t>CPU、AMD </a:t>
            </a:r>
            <a:r>
              <a:rPr lang="zh-CN" altLang="en-US" dirty="0">
                <a:sym typeface="+mn-ea"/>
              </a:rPr>
              <a:t>等多样化平台的支撑；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第三，工作流接口不足，对 </a:t>
            </a:r>
            <a:r>
              <a:rPr lang="en-US" altLang="zh-CN" dirty="0">
                <a:sym typeface="+mn-ea"/>
              </a:rPr>
              <a:t>Python、HDF5 </a:t>
            </a:r>
            <a:r>
              <a:rPr lang="zh-CN" altLang="en-US" dirty="0">
                <a:sym typeface="+mn-ea"/>
              </a:rPr>
              <a:t>等科研常用接口的支持还不完整。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AD32E-F509-45FF-886B-4299BD90A6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这一页归纳了科学数据缩减面临的两层关键挑战。</a:t>
            </a:r>
            <a:endParaRPr lang="zh-CN" altLang="en-US"/>
          </a:p>
          <a:p>
            <a:r>
              <a:rPr lang="zh-CN" altLang="en-US">
                <a:sym typeface="+mn-ea"/>
              </a:rPr>
              <a:t>算法层面有两类局限和权衡：一是无损压缩在光源数据上压缩率低；二是 </a:t>
            </a:r>
            <a:r>
              <a:rPr lang="en-US" altLang="zh-CN">
                <a:sym typeface="+mn-ea"/>
              </a:rPr>
              <a:t>AI </a:t>
            </a:r>
            <a:r>
              <a:rPr lang="zh-CN" altLang="en-US">
                <a:sym typeface="+mn-ea"/>
              </a:rPr>
              <a:t>有损压缩吞吐有限。压缩质量、压缩率和压缩吞吐这三个目标之间，本质上存在权衡关系，难以同时达到最优。</a:t>
            </a:r>
            <a:endParaRPr lang="en-US" altLang="zh-CN"/>
          </a:p>
          <a:p>
            <a:r>
              <a:rPr lang="zh-CN" altLang="en-US">
                <a:sym typeface="+mn-ea"/>
              </a:rPr>
              <a:t>软件层面则缺少系统集成与易用性：缺少统一的软件入口，无法在有损与无损模式之间灵活切换；缺少异构平台的统一支持，不能在 </a:t>
            </a:r>
            <a:r>
              <a:rPr lang="en-US" altLang="zh-CN">
                <a:sym typeface="+mn-ea"/>
              </a:rPr>
              <a:t>CPU </a:t>
            </a:r>
            <a:r>
              <a:rPr lang="zh-CN" altLang="en-US">
                <a:sym typeface="+mn-ea"/>
              </a:rPr>
              <a:t>和 </a:t>
            </a:r>
            <a:r>
              <a:rPr lang="en-US" altLang="zh-CN">
                <a:sym typeface="+mn-ea"/>
              </a:rPr>
              <a:t>GPU </a:t>
            </a:r>
            <a:r>
              <a:rPr lang="zh-CN" altLang="en-US">
                <a:sym typeface="+mn-ea"/>
              </a:rPr>
              <a:t>上跨平台运行；同时也缺少 </a:t>
            </a:r>
            <a:r>
              <a:rPr lang="en-US" altLang="zh-CN">
                <a:sym typeface="+mn-ea"/>
              </a:rPr>
              <a:t>Python、HDF5 </a:t>
            </a:r>
            <a:r>
              <a:rPr lang="zh-CN" altLang="en-US">
                <a:sym typeface="+mn-ea"/>
              </a:rPr>
              <a:t>等上层易用接口。</a:t>
            </a:r>
            <a:endParaRPr lang="en-US" altLang="zh-CN"/>
          </a:p>
          <a:p>
            <a:r>
              <a:rPr lang="zh-CN" altLang="en-US">
                <a:sym typeface="+mn-ea"/>
              </a:rPr>
              <a:t>这两个层面的挑战，正是我们 </a:t>
            </a:r>
            <a:r>
              <a:rPr lang="en-US" altLang="zh-CN">
                <a:sym typeface="+mn-ea"/>
              </a:rPr>
              <a:t>PhotonZip </a:t>
            </a:r>
            <a:r>
              <a:rPr lang="zh-CN" altLang="en-US">
                <a:sym typeface="+mn-ea"/>
              </a:rPr>
              <a:t>工作的出发点：算法上突破权衡，软件上统一接口。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这一页归纳了科学数据缩减面临的两层关键挑战。</a:t>
            </a:r>
            <a:endParaRPr lang="zh-CN" altLang="en-US"/>
          </a:p>
          <a:p>
            <a:r>
              <a:rPr lang="zh-CN" altLang="en-US">
                <a:sym typeface="+mn-ea"/>
              </a:rPr>
              <a:t>算法层面有两类局限和权衡：一是无损压缩在光源数据上压缩率低；二是 </a:t>
            </a:r>
            <a:r>
              <a:rPr lang="en-US" altLang="zh-CN">
                <a:sym typeface="+mn-ea"/>
              </a:rPr>
              <a:t>AI </a:t>
            </a:r>
            <a:r>
              <a:rPr lang="zh-CN" altLang="en-US">
                <a:sym typeface="+mn-ea"/>
              </a:rPr>
              <a:t>有损压缩吞吐有限。压缩质量、压缩率和压缩吞吐这三个目标之间，本质上存在权衡关系，难以同时达到最优。</a:t>
            </a:r>
            <a:endParaRPr lang="en-US" altLang="zh-CN"/>
          </a:p>
          <a:p>
            <a:r>
              <a:rPr lang="zh-CN" altLang="en-US">
                <a:sym typeface="+mn-ea"/>
              </a:rPr>
              <a:t>软件层面则缺少系统集成与易用性：缺少统一的软件入口，无法在有损与无损模式之间灵活切换；缺少异构平台的统一支持，不能在 </a:t>
            </a:r>
            <a:r>
              <a:rPr lang="en-US" altLang="zh-CN">
                <a:sym typeface="+mn-ea"/>
              </a:rPr>
              <a:t>CPU </a:t>
            </a:r>
            <a:r>
              <a:rPr lang="zh-CN" altLang="en-US">
                <a:sym typeface="+mn-ea"/>
              </a:rPr>
              <a:t>和 </a:t>
            </a:r>
            <a:r>
              <a:rPr lang="en-US" altLang="zh-CN">
                <a:sym typeface="+mn-ea"/>
              </a:rPr>
              <a:t>GPU </a:t>
            </a:r>
            <a:r>
              <a:rPr lang="zh-CN" altLang="en-US">
                <a:sym typeface="+mn-ea"/>
              </a:rPr>
              <a:t>上跨平台运行；同时也缺少 </a:t>
            </a:r>
            <a:r>
              <a:rPr lang="en-US" altLang="zh-CN">
                <a:sym typeface="+mn-ea"/>
              </a:rPr>
              <a:t>Python、HDF5 </a:t>
            </a:r>
            <a:r>
              <a:rPr lang="zh-CN" altLang="en-US">
                <a:sym typeface="+mn-ea"/>
              </a:rPr>
              <a:t>等上层易用接口。</a:t>
            </a:r>
            <a:endParaRPr lang="en-US" altLang="zh-CN"/>
          </a:p>
          <a:p>
            <a:r>
              <a:rPr lang="zh-CN" altLang="en-US">
                <a:sym typeface="+mn-ea"/>
              </a:rPr>
              <a:t>这两个层面的挑战，正是我们 </a:t>
            </a:r>
            <a:r>
              <a:rPr lang="en-US" altLang="zh-CN">
                <a:sym typeface="+mn-ea"/>
              </a:rPr>
              <a:t>PhotonZip </a:t>
            </a:r>
            <a:r>
              <a:rPr lang="zh-CN" altLang="en-US">
                <a:sym typeface="+mn-ea"/>
              </a:rPr>
              <a:t>工作的出发点：算法上突破权衡，软件上统一接口。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接下来我们重点介绍 </a:t>
            </a:r>
            <a:r>
              <a:rPr lang="en-US" altLang="zh-CN">
                <a:sym typeface="+mn-ea"/>
              </a:rPr>
              <a:t>PhotonZip </a:t>
            </a:r>
            <a:r>
              <a:rPr lang="zh-CN" altLang="en-US">
                <a:sym typeface="+mn-ea"/>
              </a:rPr>
              <a:t>的核心算法，先说无损部分——</a:t>
            </a:r>
            <a:r>
              <a:rPr lang="en-US" altLang="zh-CN">
                <a:sym typeface="+mn-ea"/>
              </a:rPr>
              <a:t>MANS。</a:t>
            </a:r>
            <a:endParaRPr lang="en-US" altLang="zh-CN"/>
          </a:p>
          <a:p>
            <a:r>
              <a:rPr lang="en-US" altLang="zh-CN">
                <a:sym typeface="+mn-ea"/>
              </a:rPr>
              <a:t>MANS</a:t>
            </a:r>
            <a:r>
              <a:rPr lang="zh-CN" altLang="en-US">
                <a:sym typeface="+mn-ea"/>
              </a:rPr>
              <a:t>要解决的问题是：现有 </a:t>
            </a:r>
            <a:r>
              <a:rPr lang="en-US" altLang="zh-CN">
                <a:sym typeface="+mn-ea"/>
              </a:rPr>
              <a:t>ANS </a:t>
            </a:r>
            <a:r>
              <a:rPr lang="zh-CN" altLang="en-US">
                <a:sym typeface="+mn-ea"/>
              </a:rPr>
              <a:t>编码虽然压缩比高、吞吐量也高，但在处理光源数据时只能按单字节读取，这导致它在多字节数据上压缩比明显偏低。</a:t>
            </a:r>
            <a:endParaRPr lang="en-US" altLang="zh-CN"/>
          </a:p>
          <a:p>
            <a:r>
              <a:rPr lang="zh-CN" altLang="en-US">
                <a:sym typeface="+mn-ea"/>
              </a:rPr>
              <a:t>我们的解决方案有三个要点：</a:t>
            </a:r>
            <a:endParaRPr lang="en-US" altLang="zh-CN"/>
          </a:p>
          <a:p>
            <a:r>
              <a:rPr lang="zh-CN" altLang="en-US">
                <a:sym typeface="+mn-ea"/>
              </a:rPr>
              <a:t>第一，设计自适应数据映射 </a:t>
            </a:r>
            <a:r>
              <a:rPr lang="en-US" altLang="zh-CN">
                <a:sym typeface="+mn-ea"/>
              </a:rPr>
              <a:t>ADM </a:t>
            </a:r>
            <a:r>
              <a:rPr lang="zh-CN" altLang="en-US">
                <a:sym typeface="+mn-ea"/>
              </a:rPr>
              <a:t>策略，在保留数据分布特征的前提下，把多字节数据映射到单字节空间，并在多个平台实现高效的 </a:t>
            </a:r>
            <a:r>
              <a:rPr lang="en-US" altLang="zh-CN">
                <a:sym typeface="+mn-ea"/>
              </a:rPr>
              <a:t>ADM </a:t>
            </a:r>
            <a:r>
              <a:rPr lang="zh-CN" altLang="en-US">
                <a:sym typeface="+mn-ea"/>
              </a:rPr>
              <a:t>算法；</a:t>
            </a:r>
            <a:endParaRPr lang="en-US" altLang="zh-CN"/>
          </a:p>
          <a:p>
            <a:r>
              <a:rPr lang="zh-CN" altLang="en-US">
                <a:sym typeface="+mn-ea"/>
              </a:rPr>
              <a:t>第二，以开源的高效 </a:t>
            </a:r>
            <a:r>
              <a:rPr lang="en-US" altLang="zh-CN">
                <a:sym typeface="+mn-ea"/>
              </a:rPr>
              <a:t>GPU </a:t>
            </a:r>
            <a:r>
              <a:rPr lang="zh-CN" altLang="en-US">
                <a:sym typeface="+mn-ea"/>
              </a:rPr>
              <a:t>版本 </a:t>
            </a:r>
            <a:r>
              <a:rPr lang="en-US" altLang="zh-CN">
                <a:sym typeface="+mn-ea"/>
              </a:rPr>
              <a:t>ANS——DietGPU </a:t>
            </a:r>
            <a:r>
              <a:rPr lang="zh-CN" altLang="en-US">
                <a:sym typeface="+mn-ea"/>
              </a:rPr>
              <a:t>为基准，实现 </a:t>
            </a:r>
            <a:r>
              <a:rPr lang="en-US" altLang="zh-CN">
                <a:sym typeface="+mn-ea"/>
              </a:rPr>
              <a:t>CPU、NVIDIA、AMD </a:t>
            </a:r>
            <a:r>
              <a:rPr lang="zh-CN" altLang="en-US">
                <a:sym typeface="+mn-ea"/>
              </a:rPr>
              <a:t>多平台统一的 </a:t>
            </a:r>
            <a:r>
              <a:rPr lang="en-US" altLang="zh-CN">
                <a:sym typeface="+mn-ea"/>
              </a:rPr>
              <a:t>ANS </a:t>
            </a:r>
            <a:r>
              <a:rPr lang="zh-CN" altLang="en-US">
                <a:sym typeface="+mn-ea"/>
              </a:rPr>
              <a:t>算法；</a:t>
            </a:r>
            <a:endParaRPr lang="en-US" altLang="zh-CN"/>
          </a:p>
          <a:p>
            <a:r>
              <a:rPr lang="zh-CN" altLang="en-US">
                <a:sym typeface="+mn-ea"/>
              </a:rPr>
              <a:t>第三，针对不同数据大小和计算平台，探索算子融合收益曲线，动态调整计算路径。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10640" y="3023616"/>
            <a:ext cx="14853920" cy="204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rgbClr val="122449"/>
                </a:solidFill>
                <a:latin typeface="Noto Sans SC" panose="020B0200000000000000" charset="-122"/>
                <a:cs typeface="Noto Sans SC" panose="020B0200000000000000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621280" y="5462016"/>
            <a:ext cx="1223264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1" i="0">
                <a:solidFill>
                  <a:srgbClr val="122042"/>
                </a:solidFill>
                <a:latin typeface="Microsoft JhengHei UI" panose="020B0604030504040204" charset="-120"/>
                <a:cs typeface="Microsoft JhengHei UI" panose="020B0604030504040204" charset="-120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122449"/>
                </a:solidFill>
                <a:latin typeface="Noto Sans SC" panose="020B0200000000000000" charset="-122"/>
                <a:cs typeface="Noto Sans SC" panose="020B0200000000000000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250" b="1" i="0">
                <a:solidFill>
                  <a:srgbClr val="122042"/>
                </a:solidFill>
                <a:latin typeface="Microsoft JhengHei UI" panose="020B0604030504040204" charset="-120"/>
                <a:cs typeface="Microsoft JhengHei UI" panose="020B0604030504040204" charset="-120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122449"/>
                </a:solidFill>
                <a:latin typeface="Noto Sans SC" panose="020B0200000000000000" charset="-122"/>
                <a:cs typeface="Noto Sans SC" panose="020B0200000000000000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73760" y="2243328"/>
            <a:ext cx="7601712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99728" y="2243328"/>
            <a:ext cx="7601712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122449"/>
                </a:solidFill>
                <a:latin typeface="Noto Sans SC" panose="020B0200000000000000" charset="-122"/>
                <a:cs typeface="Noto Sans SC" panose="020B0200000000000000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43067" y="902653"/>
            <a:ext cx="16926681" cy="700320"/>
          </a:xfrm>
          <a:prstGeom prst="rect">
            <a:avLst/>
          </a:prstGeom>
        </p:spPr>
        <p:txBody>
          <a:bodyPr/>
          <a:lstStyle>
            <a:lvl1pPr algn="l">
              <a:defRPr sz="455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" name="矩形 1"/>
          <p:cNvSpPr/>
          <p:nvPr userDrawn="1"/>
        </p:nvSpPr>
        <p:spPr bwMode="auto">
          <a:xfrm>
            <a:off x="-1" y="1804459"/>
            <a:ext cx="13725600" cy="25600"/>
          </a:xfrm>
          <a:prstGeom prst="rect">
            <a:avLst/>
          </a:prstGeom>
          <a:gradFill flip="none" rotWithShape="1">
            <a:gsLst>
              <a:gs pos="50000">
                <a:srgbClr val="C00000"/>
              </a:gs>
              <a:gs pos="0">
                <a:schemeClr val="bg1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8" tIns="65024" rIns="130048" bIns="65024" numCol="1" rtlCol="0" anchor="t" anchorCtr="0" compatLnSpc="1"/>
          <a:lstStyle/>
          <a:p>
            <a:pPr marL="0" marR="0" indent="0" algn="l" defTabSz="13004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56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84400" y="1596250"/>
            <a:ext cx="13106400" cy="3395698"/>
          </a:xfrm>
        </p:spPr>
        <p:txBody>
          <a:bodyPr anchor="b"/>
          <a:lstStyle>
            <a:lvl1pPr algn="ctr">
              <a:defRPr sz="853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84400" y="5122898"/>
            <a:ext cx="13106400" cy="2354862"/>
          </a:xfrm>
        </p:spPr>
        <p:txBody>
          <a:bodyPr/>
          <a:lstStyle>
            <a:lvl1pPr marL="0" indent="0" algn="ctr">
              <a:buNone/>
              <a:defRPr sz="3415"/>
            </a:lvl1pPr>
            <a:lvl2pPr marL="650240" indent="0" algn="ctr">
              <a:buNone/>
              <a:defRPr sz="2845"/>
            </a:lvl2pPr>
            <a:lvl3pPr marL="1300480" indent="0" algn="ctr">
              <a:buNone/>
              <a:defRPr sz="2560"/>
            </a:lvl3pPr>
            <a:lvl4pPr marL="1950720" indent="0" algn="ctr">
              <a:buNone/>
              <a:defRPr sz="2275"/>
            </a:lvl4pPr>
            <a:lvl5pPr marL="2600960" indent="0" algn="ctr">
              <a:buNone/>
              <a:defRPr sz="2275"/>
            </a:lvl5pPr>
            <a:lvl6pPr marL="3251200" indent="0" algn="ctr">
              <a:buNone/>
              <a:defRPr sz="2275"/>
            </a:lvl6pPr>
            <a:lvl7pPr marL="3901440" indent="0" algn="ctr">
              <a:buNone/>
              <a:defRPr sz="2275"/>
            </a:lvl7pPr>
            <a:lvl8pPr marL="4551680" indent="0" algn="ctr">
              <a:buNone/>
              <a:defRPr sz="2275"/>
            </a:lvl8pPr>
            <a:lvl9pPr marL="5201920" indent="0" algn="ctr">
              <a:buNone/>
              <a:defRPr sz="227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D0C4-9113-4269-A3E2-5E16CB0B7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B3AF-84E9-4A81-9507-CD0127484B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024408" y="279052"/>
            <a:ext cx="16439882" cy="875496"/>
          </a:xfrm>
          <a:prstGeom prst="rect">
            <a:avLst/>
          </a:prstGeom>
        </p:spPr>
        <p:txBody>
          <a:bodyPr anchor="ctr"/>
          <a:lstStyle>
            <a:lvl1pPr>
              <a:defRPr lang="zh-CN" altLang="en-US" sz="5690" b="1" dirty="0">
                <a:solidFill>
                  <a:srgbClr val="C00000"/>
                </a:solidFill>
              </a:defRPr>
            </a:lvl1pPr>
          </a:lstStyle>
          <a:p>
            <a:pPr lvl="0"/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48000" y="484758"/>
            <a:ext cx="11379200" cy="962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rgbClr val="122449"/>
                </a:solidFill>
                <a:latin typeface="Noto Sans SC" panose="020B0200000000000000" charset="-122"/>
                <a:cs typeface="Noto Sans SC" panose="020B0200000000000000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5400" y="2080259"/>
            <a:ext cx="14773910" cy="2286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1" i="0">
                <a:solidFill>
                  <a:srgbClr val="122042"/>
                </a:solidFill>
                <a:latin typeface="Microsoft JhengHei UI" panose="020B0604030504040204" charset="-120"/>
                <a:cs typeface="Microsoft JhengHei UI" panose="020B0604030504040204" charset="-120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941568" y="9070848"/>
            <a:ext cx="559206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73760" y="9070848"/>
            <a:ext cx="401929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582144" y="9070848"/>
            <a:ext cx="401929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5.wdp"/><Relationship Id="rId7" Type="http://schemas.openxmlformats.org/officeDocument/2006/relationships/image" Target="../media/image4.png"/><Relationship Id="rId6" Type="http://schemas.openxmlformats.org/officeDocument/2006/relationships/image" Target="../media/image3.pn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jpe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Relationship Id="rId3" Type="http://schemas.openxmlformats.org/officeDocument/2006/relationships/image" Target="../media/image61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hyperlink" Target="https://github.com/hpdps-group/CAIEC" TargetMode="Externa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tags" Target="../tags/tag5.xml"/><Relationship Id="rId3" Type="http://schemas.openxmlformats.org/officeDocument/2006/relationships/image" Target="../media/image73.png"/><Relationship Id="rId2" Type="http://schemas.openxmlformats.org/officeDocument/2006/relationships/tags" Target="../tags/tag4.xml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6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6.xml"/><Relationship Id="rId2" Type="http://schemas.openxmlformats.org/officeDocument/2006/relationships/hyperlink" Target="https://github.com/hpdps-group/PhotonZip" TargetMode="External"/><Relationship Id="rId1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hyperlink" Target="https://github.com/hpdps-group/PhotonZip" TargetMode="Externa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svg"/><Relationship Id="rId8" Type="http://schemas.openxmlformats.org/officeDocument/2006/relationships/image" Target="../media/image28.png"/><Relationship Id="rId7" Type="http://schemas.openxmlformats.org/officeDocument/2006/relationships/image" Target="../media/image27.svg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6.xml"/><Relationship Id="rId14" Type="http://schemas.openxmlformats.org/officeDocument/2006/relationships/image" Target="../media/image34.png"/><Relationship Id="rId13" Type="http://schemas.openxmlformats.org/officeDocument/2006/relationships/image" Target="../media/image33.svg"/><Relationship Id="rId12" Type="http://schemas.openxmlformats.org/officeDocument/2006/relationships/image" Target="../media/image32.png"/><Relationship Id="rId11" Type="http://schemas.openxmlformats.org/officeDocument/2006/relationships/image" Target="../media/image31.svg"/><Relationship Id="rId10" Type="http://schemas.openxmlformats.org/officeDocument/2006/relationships/image" Target="../media/image30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svg"/><Relationship Id="rId7" Type="http://schemas.openxmlformats.org/officeDocument/2006/relationships/image" Target="../media/image38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image" Target="../media/image35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42.png"/><Relationship Id="rId10" Type="http://schemas.openxmlformats.org/officeDocument/2006/relationships/image" Target="../media/image41.sv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50.svg"/><Relationship Id="rId7" Type="http://schemas.openxmlformats.org/officeDocument/2006/relationships/image" Target="../media/image49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hyperlink" Target="https://github.com/hpdps-group/MANS/%0d" TargetMode="External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 descr="图片包含 蜂窝, 室内, 圆顶, 物体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>
          <a:xfrm flipH="1">
            <a:off x="67733" y="0"/>
            <a:ext cx="17339733" cy="97536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6858000 h 6858000"/>
              <a:gd name="connsiteX3" fmla="*/ 1219200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close/>
              </a:path>
            </a:pathLst>
          </a:custGeom>
        </p:spPr>
      </p:pic>
      <p:sp>
        <p:nvSpPr>
          <p:cNvPr id="54" name="矩形 53"/>
          <p:cNvSpPr/>
          <p:nvPr/>
        </p:nvSpPr>
        <p:spPr>
          <a:xfrm>
            <a:off x="67733" y="0"/>
            <a:ext cx="17339732" cy="9753600"/>
          </a:xfrm>
          <a:prstGeom prst="rect">
            <a:avLst/>
          </a:prstGeom>
          <a:gradFill flip="none" rotWithShape="1">
            <a:gsLst>
              <a:gs pos="38000">
                <a:schemeClr val="bg1">
                  <a:alpha val="79000"/>
                </a:schemeClr>
              </a:gs>
              <a:gs pos="0">
                <a:schemeClr val="bg1">
                  <a:alpha val="90000"/>
                </a:schemeClr>
              </a:gs>
              <a:gs pos="100000">
                <a:schemeClr val="bg1"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3" name="任意多边形: 形状 12"/>
          <p:cNvSpPr/>
          <p:nvPr/>
        </p:nvSpPr>
        <p:spPr>
          <a:xfrm>
            <a:off x="67732" y="0"/>
            <a:ext cx="17339735" cy="6908800"/>
          </a:xfrm>
          <a:custGeom>
            <a:avLst/>
            <a:gdLst>
              <a:gd name="connsiteX0" fmla="*/ 0 w 9144003"/>
              <a:gd name="connsiteY0" fmla="*/ 0 h 4514850"/>
              <a:gd name="connsiteX1" fmla="*/ 9144003 w 9144003"/>
              <a:gd name="connsiteY1" fmla="*/ 0 h 4514850"/>
              <a:gd name="connsiteX2" fmla="*/ 9144003 w 9144003"/>
              <a:gd name="connsiteY2" fmla="*/ 3611352 h 4514850"/>
              <a:gd name="connsiteX3" fmla="*/ 8694754 w 9144003"/>
              <a:gd name="connsiteY3" fmla="*/ 3807072 h 4514850"/>
              <a:gd name="connsiteX4" fmla="*/ 4572003 w 9144003"/>
              <a:gd name="connsiteY4" fmla="*/ 4514850 h 4514850"/>
              <a:gd name="connsiteX5" fmla="*/ 449250 w 9144003"/>
              <a:gd name="connsiteY5" fmla="*/ 3807072 h 4514850"/>
              <a:gd name="connsiteX6" fmla="*/ 0 w 9144003"/>
              <a:gd name="connsiteY6" fmla="*/ 3611352 h 451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3" h="4514850">
                <a:moveTo>
                  <a:pt x="0" y="0"/>
                </a:moveTo>
                <a:lnTo>
                  <a:pt x="9144003" y="0"/>
                </a:lnTo>
                <a:lnTo>
                  <a:pt x="9144003" y="3611352"/>
                </a:lnTo>
                <a:lnTo>
                  <a:pt x="8694754" y="3807072"/>
                </a:lnTo>
                <a:cubicBezTo>
                  <a:pt x="7559485" y="4250424"/>
                  <a:pt x="6127884" y="4514850"/>
                  <a:pt x="4572003" y="4514850"/>
                </a:cubicBezTo>
                <a:cubicBezTo>
                  <a:pt x="3016122" y="4514850"/>
                  <a:pt x="1584520" y="4250424"/>
                  <a:pt x="449250" y="3807072"/>
                </a:cubicBezTo>
                <a:lnTo>
                  <a:pt x="0" y="3611352"/>
                </a:lnTo>
                <a:close/>
              </a:path>
            </a:pathLst>
          </a:cu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/>
          </a:p>
        </p:txBody>
      </p:sp>
      <p:pic>
        <p:nvPicPr>
          <p:cNvPr id="23" name="图片 22" descr="图片包含 室内, 小, 水, 大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8" b="16349"/>
          <a:stretch>
            <a:fillRect/>
          </a:stretch>
        </p:blipFill>
        <p:spPr>
          <a:xfrm>
            <a:off x="67729" y="0"/>
            <a:ext cx="17339730" cy="6908800"/>
          </a:xfrm>
          <a:custGeom>
            <a:avLst/>
            <a:gdLst>
              <a:gd name="connsiteX0" fmla="*/ 0 w 12191998"/>
              <a:gd name="connsiteY0" fmla="*/ 0 h 4857750"/>
              <a:gd name="connsiteX1" fmla="*/ 12191998 w 12191998"/>
              <a:gd name="connsiteY1" fmla="*/ 0 h 4857750"/>
              <a:gd name="connsiteX2" fmla="*/ 12191998 w 12191998"/>
              <a:gd name="connsiteY2" fmla="*/ 3468428 h 4857750"/>
              <a:gd name="connsiteX3" fmla="*/ 12039427 w 12191998"/>
              <a:gd name="connsiteY3" fmla="*/ 3558428 h 4857750"/>
              <a:gd name="connsiteX4" fmla="*/ 6096000 w 12191998"/>
              <a:gd name="connsiteY4" fmla="*/ 4857750 h 4857750"/>
              <a:gd name="connsiteX5" fmla="*/ 152571 w 12191998"/>
              <a:gd name="connsiteY5" fmla="*/ 3558428 h 4857750"/>
              <a:gd name="connsiteX6" fmla="*/ 0 w 12191998"/>
              <a:gd name="connsiteY6" fmla="*/ 3468428 h 485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8" h="4857750">
                <a:moveTo>
                  <a:pt x="0" y="0"/>
                </a:moveTo>
                <a:lnTo>
                  <a:pt x="12191998" y="0"/>
                </a:lnTo>
                <a:lnTo>
                  <a:pt x="12191998" y="3468428"/>
                </a:lnTo>
                <a:lnTo>
                  <a:pt x="12039427" y="3558428"/>
                </a:lnTo>
                <a:cubicBezTo>
                  <a:pt x="10626721" y="4351957"/>
                  <a:pt x="8488780" y="4857750"/>
                  <a:pt x="6096000" y="4857750"/>
                </a:cubicBezTo>
                <a:cubicBezTo>
                  <a:pt x="3703218" y="4857750"/>
                  <a:pt x="1565276" y="4351957"/>
                  <a:pt x="152571" y="3558428"/>
                </a:cubicBezTo>
                <a:lnTo>
                  <a:pt x="0" y="3468428"/>
                </a:lnTo>
                <a:close/>
              </a:path>
            </a:pathLst>
          </a:custGeom>
        </p:spPr>
      </p:pic>
      <p:sp>
        <p:nvSpPr>
          <p:cNvPr id="14" name="任意多边形: 形状 13"/>
          <p:cNvSpPr/>
          <p:nvPr/>
        </p:nvSpPr>
        <p:spPr>
          <a:xfrm>
            <a:off x="67733" y="0"/>
            <a:ext cx="17339730" cy="6908800"/>
          </a:xfrm>
          <a:custGeom>
            <a:avLst/>
            <a:gdLst>
              <a:gd name="connsiteX0" fmla="*/ 0 w 9144001"/>
              <a:gd name="connsiteY0" fmla="*/ 0 h 3582150"/>
              <a:gd name="connsiteX1" fmla="*/ 9144001 w 9144001"/>
              <a:gd name="connsiteY1" fmla="*/ 0 h 3582150"/>
              <a:gd name="connsiteX2" fmla="*/ 9144001 w 9144001"/>
              <a:gd name="connsiteY2" fmla="*/ 2557651 h 3582150"/>
              <a:gd name="connsiteX3" fmla="*/ 9029573 w 9144001"/>
              <a:gd name="connsiteY3" fmla="*/ 2624018 h 3582150"/>
              <a:gd name="connsiteX4" fmla="*/ 4572001 w 9144001"/>
              <a:gd name="connsiteY4" fmla="*/ 3582150 h 3582150"/>
              <a:gd name="connsiteX5" fmla="*/ 114428 w 9144001"/>
              <a:gd name="connsiteY5" fmla="*/ 2624018 h 3582150"/>
              <a:gd name="connsiteX6" fmla="*/ 0 w 9144001"/>
              <a:gd name="connsiteY6" fmla="*/ 2557651 h 3582150"/>
              <a:gd name="connsiteX7" fmla="*/ 0 w 9144001"/>
              <a:gd name="connsiteY7" fmla="*/ 0 h 358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1" h="3582150">
                <a:moveTo>
                  <a:pt x="0" y="0"/>
                </a:moveTo>
                <a:lnTo>
                  <a:pt x="9144001" y="0"/>
                </a:lnTo>
                <a:lnTo>
                  <a:pt x="9144001" y="2557651"/>
                </a:lnTo>
                <a:lnTo>
                  <a:pt x="9029573" y="2624018"/>
                </a:lnTo>
                <a:cubicBezTo>
                  <a:pt x="7970043" y="3209173"/>
                  <a:pt x="6366587" y="3582150"/>
                  <a:pt x="4572001" y="3582150"/>
                </a:cubicBezTo>
                <a:cubicBezTo>
                  <a:pt x="2777414" y="3582150"/>
                  <a:pt x="1173957" y="3209173"/>
                  <a:pt x="114428" y="2624018"/>
                </a:cubicBezTo>
                <a:lnTo>
                  <a:pt x="0" y="255765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3399"/>
              </a:gs>
              <a:gs pos="100000">
                <a:srgbClr val="003399">
                  <a:alpha val="7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gradFill>
                <a:gsLst>
                  <a:gs pos="0">
                    <a:schemeClr val="bg1">
                      <a:lumMod val="95000"/>
                      <a:alpha val="0"/>
                    </a:schemeClr>
                  </a:gs>
                  <a:gs pos="50000">
                    <a:srgbClr val="093581">
                      <a:alpha val="32000"/>
                    </a:srgbClr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10800000" scaled="0"/>
              </a:gradFill>
            </a:endParaRPr>
          </a:p>
        </p:txBody>
      </p:sp>
      <p:grpSp>
        <p:nvGrpSpPr>
          <p:cNvPr id="17" name="PA-组合 26"/>
          <p:cNvGrpSpPr/>
          <p:nvPr>
            <p:custDataLst>
              <p:tags r:id="rId3"/>
            </p:custDataLst>
          </p:nvPr>
        </p:nvGrpSpPr>
        <p:grpSpPr>
          <a:xfrm>
            <a:off x="6888479" y="6556863"/>
            <a:ext cx="3698239" cy="703871"/>
            <a:chOff x="3271838" y="4516059"/>
            <a:chExt cx="2600324" cy="494909"/>
          </a:xfrm>
        </p:grpSpPr>
        <p:sp>
          <p:nvSpPr>
            <p:cNvPr id="18" name="PA-圆角矩形 8"/>
            <p:cNvSpPr/>
            <p:nvPr>
              <p:custDataLst>
                <p:tags r:id="rId4"/>
              </p:custDataLst>
            </p:nvPr>
          </p:nvSpPr>
          <p:spPr>
            <a:xfrm>
              <a:off x="3271838" y="4516059"/>
              <a:ext cx="2600324" cy="49490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85000"/>
                  </a:schemeClr>
                </a:gs>
                <a:gs pos="54000">
                  <a:schemeClr val="bg1"/>
                </a:gs>
                <a:gs pos="99000">
                  <a:schemeClr val="bg1">
                    <a:lumMod val="95000"/>
                  </a:schemeClr>
                </a:gs>
              </a:gsLst>
              <a:lin ang="16200000" scaled="0"/>
            </a:gradFill>
            <a:ln w="9525">
              <a:gradFill>
                <a:gsLst>
                  <a:gs pos="19000">
                    <a:schemeClr val="tx1">
                      <a:lumMod val="75000"/>
                      <a:lumOff val="2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77000">
                    <a:schemeClr val="tx1">
                      <a:lumMod val="75000"/>
                      <a:lumOff val="25000"/>
                    </a:schemeClr>
                  </a:gs>
                  <a:gs pos="54000">
                    <a:schemeClr val="bg1">
                      <a:lumMod val="95000"/>
                    </a:schemeClr>
                  </a:gs>
                  <a:gs pos="99000">
                    <a:schemeClr val="bg1">
                      <a:lumMod val="95000"/>
                    </a:schemeClr>
                  </a:gs>
                </a:gsLst>
                <a:lin ang="16200000" scaled="0"/>
              </a:gradFill>
            </a:ln>
            <a:effectLst>
              <a:outerShdw blurRad="215900" dist="165100" dir="2700000" sx="90000" sy="90000" algn="tl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09600" tIns="512000" rIns="0" bIns="51200"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zh-CN" altLang="en-US" sz="341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PA-文本框 9"/>
            <p:cNvSpPr txBox="1"/>
            <p:nvPr>
              <p:custDataLst>
                <p:tags r:id="rId5"/>
              </p:custDataLst>
            </p:nvPr>
          </p:nvSpPr>
          <p:spPr>
            <a:xfrm>
              <a:off x="3354388" y="4586259"/>
              <a:ext cx="2435224" cy="352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0" algn="ctr">
                <a:lnSpc>
                  <a:spcPts val="3200"/>
                </a:lnSpc>
                <a:spcAft>
                  <a:spcPts val="1200"/>
                </a:spcAft>
                <a:buNone/>
              </a:pPr>
              <a:r>
                <a:rPr lang="zh-CN" altLang="en-US" sz="3415" b="1" dirty="0">
                  <a:solidFill>
                    <a:srgbClr val="003399"/>
                  </a:solidFill>
                  <a:latin typeface="微软雅黑" panose="020B0503020204020204" charset="-122"/>
                  <a:ea typeface="微软雅黑" panose="020B0503020204020204" charset="-122"/>
                </a:rPr>
                <a:t>黄雯静、李昊旭</a:t>
              </a:r>
              <a:endParaRPr lang="zh-CN" altLang="en-US" sz="3415" b="1" dirty="0">
                <a:solidFill>
                  <a:srgbClr val="00339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94984" y="601744"/>
            <a:ext cx="6733636" cy="453423"/>
            <a:chOff x="2464498" y="211617"/>
            <a:chExt cx="5542853" cy="373239"/>
          </a:xfrm>
        </p:grpSpPr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6937" y="255119"/>
              <a:ext cx="2900414" cy="258337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498" y="211617"/>
              <a:ext cx="2469452" cy="373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直接连接符 24"/>
            <p:cNvCxnSpPr/>
            <p:nvPr/>
          </p:nvCxnSpPr>
          <p:spPr>
            <a:xfrm>
              <a:off x="5010582" y="255119"/>
              <a:ext cx="0" cy="2583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本框 50"/>
          <p:cNvSpPr txBox="1"/>
          <p:nvPr/>
        </p:nvSpPr>
        <p:spPr>
          <a:xfrm>
            <a:off x="4394200" y="7386955"/>
            <a:ext cx="8669655" cy="22479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7028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41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导师：陶鼎文研究</a:t>
            </a:r>
            <a:r>
              <a:rPr kumimoji="0" lang="zh-CN" altLang="en-US" sz="341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员</a:t>
            </a:r>
            <a:endParaRPr kumimoji="0" lang="zh-CN" altLang="en-US" sz="341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97028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41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中国科学院计算技术研究所</a:t>
            </a:r>
            <a:endParaRPr kumimoji="0" lang="en-US" altLang="zh-CN" sz="341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97028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41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2026</a:t>
            </a:r>
            <a:r>
              <a:rPr kumimoji="0" lang="zh-CN" altLang="en-US" sz="341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</a:t>
            </a:r>
            <a:r>
              <a:rPr lang="en-US" altLang="zh-CN" sz="3415" b="1" kern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6</a:t>
            </a:r>
            <a:r>
              <a:rPr kumimoji="0" lang="zh-CN" altLang="en-US" sz="341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月</a:t>
            </a:r>
            <a:r>
              <a:rPr kumimoji="0" lang="en-US" altLang="zh-CN" sz="341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23</a:t>
            </a:r>
            <a:r>
              <a:rPr kumimoji="0" lang="zh-CN" altLang="en-US" sz="341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日</a:t>
            </a:r>
            <a:endParaRPr kumimoji="0" lang="en-US" altLang="zh-CN" sz="341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90576" y="1949544"/>
            <a:ext cx="13492476" cy="324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2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面向大科学装置的数据缩减技术与软件</a:t>
            </a:r>
            <a:endParaRPr lang="zh-CN" altLang="en-US" sz="1024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-357020" y="914400"/>
            <a:ext cx="19515007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sz="4400" dirty="0"/>
              <a:t>无损压缩解决方案 </a:t>
            </a:r>
            <a:r>
              <a:rPr lang="en-US" altLang="zh-CN" sz="4400" dirty="0"/>
              <a:t>1</a:t>
            </a:r>
            <a:r>
              <a:rPr lang="zh-CN" altLang="en-US" sz="4400" dirty="0">
                <a:sym typeface="+mn-ea"/>
              </a:rPr>
              <a:t>：高压缩方案</a:t>
            </a:r>
            <a:r>
              <a:rPr lang="en-US" altLang="zh-CN" sz="4400" dirty="0">
                <a:latin typeface="Arial" panose="020B0604020202020204" pitchFamily="34" charset="0"/>
                <a:cs typeface="Arial" panose="020B0604020202020204" pitchFamily="34" charset="0"/>
              </a:rPr>
              <a:t>MANS</a:t>
            </a:r>
            <a:endParaRPr lang="zh-CN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9"/>
          <p:cNvSpPr/>
          <p:nvPr/>
        </p:nvSpPr>
        <p:spPr bwMode="auto">
          <a:xfrm>
            <a:off x="279400" y="1966681"/>
            <a:ext cx="7955506" cy="7332105"/>
          </a:xfrm>
          <a:prstGeom prst="roundRect">
            <a:avLst>
              <a:gd name="adj" fmla="val 3567"/>
            </a:avLst>
          </a:prstGeom>
          <a:noFill/>
          <a:ln w="12700" cap="flat" cmpd="sng" algn="ctr">
            <a:solidFill>
              <a:schemeClr val="tx1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55600" y="6781800"/>
            <a:ext cx="764286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zh-CN" altLang="en-US" sz="24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在不同块大小下，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PhotonZip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均取得最高或接近最高的压缩率</a:t>
            </a:r>
            <a:endParaRPr lang="zh-CN" altLang="en-US" sz="24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相比原始 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ANS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 PhotonZip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压缩率平均可提升约 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1.51× </a:t>
            </a:r>
            <a:endParaRPr lang="en-US" altLang="zh-CN" sz="24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9" name="图形 3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47760" y="2573020"/>
            <a:ext cx="7301865" cy="2608580"/>
          </a:xfrm>
          <a:prstGeom prst="rect">
            <a:avLst/>
          </a:prstGeom>
        </p:spPr>
      </p:pic>
      <p:sp>
        <p:nvSpPr>
          <p:cNvPr id="43" name="Rounded Rectangle 9"/>
          <p:cNvSpPr/>
          <p:nvPr/>
        </p:nvSpPr>
        <p:spPr bwMode="auto">
          <a:xfrm>
            <a:off x="8432800" y="1935293"/>
            <a:ext cx="8763000" cy="4232860"/>
          </a:xfrm>
          <a:prstGeom prst="roundRect">
            <a:avLst>
              <a:gd name="adj" fmla="val 3567"/>
            </a:avLst>
          </a:prstGeom>
          <a:noFill/>
          <a:ln w="12700" cap="flat" cmpd="sng" algn="ctr">
            <a:solidFill>
              <a:schemeClr val="tx1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Rounded Rectangle 9"/>
          <p:cNvSpPr/>
          <p:nvPr/>
        </p:nvSpPr>
        <p:spPr bwMode="auto">
          <a:xfrm>
            <a:off x="8432165" y="1966595"/>
            <a:ext cx="8820150" cy="700405"/>
          </a:xfrm>
          <a:prstGeom prst="roundRect">
            <a:avLst>
              <a:gd name="adj" fmla="val 29347"/>
            </a:avLst>
          </a:prstGeom>
          <a:noFill/>
          <a:ln w="12700" cap="flat" cmpd="sng" algn="ctr">
            <a:noFill/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algn="ctr" defTabSz="1300480" rtl="0" fontAlgn="base">
              <a:spcBef>
                <a:spcPts val="855"/>
              </a:spcBef>
              <a:spcAft>
                <a:spcPts val="855"/>
              </a:spcAft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并行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IO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吞吐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966200" y="5144869"/>
            <a:ext cx="8073757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在 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1920 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核时，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PhotonZip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可实现 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35.14 GB/s 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写吞吐和 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23.75 GB/s 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读吞吐。</a:t>
            </a:r>
            <a:endParaRPr lang="en-US" altLang="zh-CN" sz="24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Rounded Rectangle 9"/>
          <p:cNvSpPr/>
          <p:nvPr/>
        </p:nvSpPr>
        <p:spPr bwMode="auto">
          <a:xfrm>
            <a:off x="8432800" y="6507293"/>
            <a:ext cx="8763000" cy="2791493"/>
          </a:xfrm>
          <a:prstGeom prst="roundRect">
            <a:avLst>
              <a:gd name="adj" fmla="val 3567"/>
            </a:avLst>
          </a:prstGeom>
          <a:noFill/>
          <a:ln w="12700" cap="flat" cmpd="sng" algn="ctr">
            <a:solidFill>
              <a:schemeClr val="tx1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Rounded Rectangle 9"/>
          <p:cNvSpPr/>
          <p:nvPr/>
        </p:nvSpPr>
        <p:spPr bwMode="auto">
          <a:xfrm>
            <a:off x="8431530" y="6438265"/>
            <a:ext cx="8757920" cy="739140"/>
          </a:xfrm>
          <a:prstGeom prst="roundRect">
            <a:avLst>
              <a:gd name="adj" fmla="val 29347"/>
            </a:avLst>
          </a:prstGeom>
          <a:noFill/>
          <a:ln w="12700" cap="flat" cmpd="sng" algn="ctr">
            <a:noFill/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algn="ctr" defTabSz="1300480" rtl="0" fontAlgn="base">
              <a:spcBef>
                <a:spcPts val="855"/>
              </a:spcBef>
              <a:spcAft>
                <a:spcPts val="855"/>
              </a:spcAft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单机吞吐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4833328" y="7086461"/>
            <a:ext cx="2105932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单机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环境下，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PhotonZip 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压缩吞吐率最高可达</a:t>
            </a:r>
            <a:endParaRPr lang="en-US" altLang="zh-CN" sz="24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750 MB/s</a:t>
            </a:r>
            <a:endParaRPr lang="en-US" altLang="zh-CN" sz="2400" b="1" dirty="0">
              <a:solidFill>
                <a:srgbClr val="C0000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1" name="图形 6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2667000"/>
            <a:ext cx="7480300" cy="3811905"/>
          </a:xfrm>
          <a:prstGeom prst="rect">
            <a:avLst/>
          </a:prstGeom>
        </p:spPr>
      </p:pic>
      <p:sp>
        <p:nvSpPr>
          <p:cNvPr id="32" name="Rounded Rectangle 9"/>
          <p:cNvSpPr/>
          <p:nvPr/>
        </p:nvSpPr>
        <p:spPr bwMode="auto">
          <a:xfrm>
            <a:off x="279400" y="2057400"/>
            <a:ext cx="7955915" cy="700405"/>
          </a:xfrm>
          <a:prstGeom prst="roundRect">
            <a:avLst>
              <a:gd name="adj" fmla="val 29347"/>
            </a:avLst>
          </a:prstGeom>
          <a:noFill/>
          <a:ln w="12700" cap="flat" cmpd="sng" algn="ctr">
            <a:noFill/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algn="ctr" defTabSz="1300480" rtl="0" fontAlgn="base">
              <a:spcBef>
                <a:spcPts val="855"/>
              </a:spcBef>
              <a:spcAft>
                <a:spcPts val="855"/>
              </a:spcAft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压缩率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形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85200" y="7010400"/>
            <a:ext cx="6221730" cy="21196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-357020" y="914400"/>
            <a:ext cx="19515007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sz="4400" dirty="0"/>
              <a:t>无损压缩解决方案 </a:t>
            </a:r>
            <a:r>
              <a:rPr lang="en-US" altLang="zh-CN" sz="4400" dirty="0"/>
              <a:t>2</a:t>
            </a:r>
            <a:r>
              <a:rPr lang="zh-CN" altLang="en-US" sz="4400" dirty="0">
                <a:sym typeface="+mn-ea"/>
              </a:rPr>
              <a:t>：高吞吐方案</a:t>
            </a:r>
            <a:r>
              <a:rPr lang="en-US" altLang="zh-CN" sz="4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LC</a:t>
            </a:r>
            <a:endParaRPr lang="zh-CN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528" y="1906172"/>
            <a:ext cx="14156143" cy="6948268"/>
          </a:xfrm>
          <a:prstGeom prst="rect">
            <a:avLst/>
          </a:prstGeom>
        </p:spPr>
      </p:pic>
      <p:sp>
        <p:nvSpPr>
          <p:cNvPr id="4" name="矩形: 圆角 58"/>
          <p:cNvSpPr/>
          <p:nvPr/>
        </p:nvSpPr>
        <p:spPr>
          <a:xfrm>
            <a:off x="3647383" y="8894982"/>
            <a:ext cx="11506200" cy="621832"/>
          </a:xfrm>
          <a:prstGeom prst="roundRect">
            <a:avLst>
              <a:gd name="adj" fmla="val 1455"/>
            </a:avLst>
          </a:prstGeom>
          <a:solidFill>
            <a:schemeClr val="bg1"/>
          </a:solidFill>
          <a:ln w="9525" cap="flat" cmpd="sng" algn="ctr">
            <a:solidFill>
              <a:srgbClr val="003399"/>
            </a:solidFill>
            <a:prstDash val="solid"/>
            <a:miter lim="800000"/>
          </a:ln>
          <a:effectLst>
            <a:outerShdw blurRad="723900" sx="102000" sy="102000" algn="ctr" rotWithShape="0">
              <a:srgbClr val="1E2B4D">
                <a:alpha val="8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zh-CN" altLang="en-US" sz="24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基于局部数据特征，从</a:t>
            </a:r>
            <a:r>
              <a:rPr lang="en-US" altLang="zh-CN" sz="24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71</a:t>
            </a:r>
            <a:r>
              <a:rPr lang="zh-CN" altLang="en-US" sz="24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轻量压缩器器中自动选择并组合最优压缩流水线</a:t>
            </a:r>
            <a:endParaRPr lang="zh-CN" altLang="en-US" sz="2400"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3067" y="902653"/>
            <a:ext cx="16926681" cy="1354217"/>
          </a:xfrm>
        </p:spPr>
        <p:txBody>
          <a:bodyPr/>
          <a:lstStyle/>
          <a:p>
            <a:pPr algn="ctr"/>
            <a:r>
              <a:rPr lang="zh-CN" altLang="en-US" sz="4400" dirty="0"/>
              <a:t>无损压缩解决方案 </a:t>
            </a:r>
            <a:r>
              <a:rPr lang="en-US" altLang="zh-CN" sz="4400" dirty="0"/>
              <a:t>2</a:t>
            </a:r>
            <a:r>
              <a:rPr lang="zh-CN" altLang="en-US" sz="4400" dirty="0">
                <a:sym typeface="+mn-ea"/>
              </a:rPr>
              <a:t>：高吞吐方案</a:t>
            </a:r>
            <a:r>
              <a:rPr lang="en-US" altLang="zh-CN" sz="4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LC</a:t>
            </a:r>
            <a:br>
              <a:rPr lang="zh-CN" alt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1" lang="zh-CN" altLang="en-US" sz="4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600" y="2209800"/>
            <a:ext cx="15647035" cy="72377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0" y="914400"/>
            <a:ext cx="17477105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sz="4400" dirty="0"/>
              <a:t>有损压缩解决方案：</a:t>
            </a:r>
            <a:r>
              <a:rPr lang="en-US" altLang="zh-CN" sz="4400" dirty="0">
                <a:latin typeface="Arial" panose="020B0604020202020204" pitchFamily="34" charset="0"/>
                <a:cs typeface="Arial" panose="020B0604020202020204" pitchFamily="34" charset="0"/>
              </a:rPr>
              <a:t>CAIEC</a:t>
            </a:r>
            <a:endParaRPr lang="zh-CN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0"/>
          <p:cNvSpPr txBox="1"/>
          <p:nvPr/>
        </p:nvSpPr>
        <p:spPr>
          <a:xfrm>
            <a:off x="452459" y="2108003"/>
            <a:ext cx="8948025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zh-CN" altLang="en-US" sz="2800" b="1" i="0" u="sng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拟解决问题</a:t>
            </a:r>
            <a:r>
              <a:rPr kumimoji="0" lang="zh-CN" altLang="en-US" sz="2800" b="1" i="0" u="none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：现有的有损压缩方法中，AI压缩方法压缩比高、压缩质量优，但</a:t>
            </a:r>
            <a:r>
              <a:rPr kumimoji="0" lang="zh-CN" altLang="en-US" sz="2800" b="1" i="0" u="none" strike="noStrike" kern="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压缩吞吐极低</a:t>
            </a:r>
            <a:endParaRPr kumimoji="0" lang="zh-CN" altLang="en-US" sz="2800" b="1" i="0" u="none" strike="noStrike" kern="0" cap="none" spc="0" normalizeH="0" baseline="0" noProof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8" name="TextBox 10"/>
          <p:cNvSpPr txBox="1"/>
          <p:nvPr/>
        </p:nvSpPr>
        <p:spPr>
          <a:xfrm>
            <a:off x="9395291" y="2081095"/>
            <a:ext cx="1628309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zh-CN" altLang="en-US" sz="2800" b="1" i="0" u="sng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解决方案</a:t>
            </a:r>
            <a:r>
              <a:rPr lang="zh-CN" altLang="en-US" sz="2275" b="1" dirty="0" err="1"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275" b="1" dirty="0" err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11023600" y="2101850"/>
            <a:ext cx="64528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0" lang="en-US" altLang="zh-CN" sz="2800" b="0" i="0" u="none" strike="noStrike" kern="0" cap="none" spc="0" normalizeH="0" baseline="0" noProof="1">
                <a:latin typeface="Arial" panose="020B0604020202020204" pitchFamily="34" charset="0"/>
                <a:ea typeface="Arial" panose="020B0604020202020204" pitchFamily="34" charset="0"/>
                <a:cs typeface="+mn-ea"/>
                <a:hlinkClick r:id="rId1"/>
              </a:rPr>
              <a:t>https://github.com/hpdps-group/CAIEC</a:t>
            </a:r>
            <a:endParaRPr kumimoji="0" lang="en-US" altLang="zh-CN" sz="2800" b="0" i="0" u="none" strike="noStrike" kern="0" cap="none" spc="0" normalizeH="0" baseline="0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36431" y="3429105"/>
            <a:ext cx="7955506" cy="5282440"/>
            <a:chOff x="1160" y="5040"/>
            <a:chExt cx="12528" cy="8319"/>
          </a:xfrm>
        </p:grpSpPr>
        <p:sp>
          <p:nvSpPr>
            <p:cNvPr id="42" name="Rounded Rectangle 9"/>
            <p:cNvSpPr/>
            <p:nvPr/>
          </p:nvSpPr>
          <p:spPr bwMode="auto">
            <a:xfrm>
              <a:off x="1160" y="5040"/>
              <a:ext cx="12528" cy="8319"/>
            </a:xfrm>
            <a:prstGeom prst="roundRect">
              <a:avLst>
                <a:gd name="adj" fmla="val 3567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0" tIns="65024" rIns="0" bIns="65024" numCol="1" rtlCol="0" anchor="t" anchorCtr="0" compatLnSpc="1"/>
            <a:lstStyle/>
            <a:p>
              <a:pPr marL="650240" indent="-650240" algn="l" defTabSz="1300480" rtl="0" fontAlgn="base">
                <a:spcBef>
                  <a:spcPts val="855"/>
                </a:spcBef>
                <a:spcAft>
                  <a:spcPts val="855"/>
                </a:spcAft>
                <a:buFont typeface="Arial" panose="020B0604020202020204" pitchFamily="34" charset="0"/>
                <a:buChar char="•"/>
              </a:pPr>
              <a:endParaRPr lang="zh-CN" altLang="en-US" sz="34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2" y="5953"/>
              <a:ext cx="12235" cy="4877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1172" y="11070"/>
              <a:ext cx="12306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面向 </a:t>
              </a:r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AI 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压缩模型的输入、推理、编码及后处理全流程，通过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模型与编码的端到端协同优化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，构建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兼顾压缩质量与执行效率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的 </a:t>
              </a:r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AI 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压缩加速框架。</a:t>
              </a:r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00" y="2743200"/>
            <a:ext cx="3756660" cy="24974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00" y="3048000"/>
            <a:ext cx="4353560" cy="16103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5065" y="6517005"/>
            <a:ext cx="4891405" cy="172847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423083" y="6274435"/>
            <a:ext cx="2837815" cy="2272665"/>
            <a:chOff x="14960" y="9120"/>
            <a:chExt cx="4248" cy="337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rcRect r="47702" b="12520"/>
            <a:stretch>
              <a:fillRect/>
            </a:stretch>
          </p:blipFill>
          <p:spPr>
            <a:xfrm>
              <a:off x="14960" y="9120"/>
              <a:ext cx="4248" cy="293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rcRect l="39620" t="88377" r="38193"/>
            <a:stretch>
              <a:fillRect/>
            </a:stretch>
          </p:blipFill>
          <p:spPr>
            <a:xfrm>
              <a:off x="16528" y="12051"/>
              <a:ext cx="2073" cy="448"/>
            </a:xfrm>
            <a:prstGeom prst="rect">
              <a:avLst/>
            </a:prstGeom>
          </p:spPr>
        </p:pic>
      </p:grpSp>
      <p:sp>
        <p:nvSpPr>
          <p:cNvPr id="66" name="文本框 65"/>
          <p:cNvSpPr txBox="1"/>
          <p:nvPr/>
        </p:nvSpPr>
        <p:spPr>
          <a:xfrm>
            <a:off x="9283383" y="5334000"/>
            <a:ext cx="35794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优化一：针对科学数据的模型输入输出自适应策略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251950" y="8482965"/>
            <a:ext cx="34359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优化三：给定数据集下的模型精度敏感性建模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692188" y="5321300"/>
            <a:ext cx="3131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优化二：精度衰减可控的低精度加速方案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978130" y="8534400"/>
            <a:ext cx="43954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优化四：面向特征向量的并行粒度可调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GPU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无损编码优化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rcRect l="1118" t="21916" r="48258"/>
          <a:stretch>
            <a:fillRect/>
          </a:stretch>
        </p:blipFill>
        <p:spPr>
          <a:xfrm>
            <a:off x="8509000" y="2659380"/>
            <a:ext cx="6346825" cy="18180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rcRect l="50933" t="21771"/>
          <a:stretch>
            <a:fillRect/>
          </a:stretch>
        </p:blipFill>
        <p:spPr>
          <a:xfrm>
            <a:off x="8661400" y="4378325"/>
            <a:ext cx="6102350" cy="1806575"/>
          </a:xfrm>
          <a:prstGeom prst="rect">
            <a:avLst/>
          </a:prstGeom>
        </p:spPr>
      </p:pic>
      <p:sp>
        <p:nvSpPr>
          <p:cNvPr id="31" name="Rounded Rectangle 9"/>
          <p:cNvSpPr/>
          <p:nvPr/>
        </p:nvSpPr>
        <p:spPr bwMode="auto">
          <a:xfrm>
            <a:off x="279400" y="1934845"/>
            <a:ext cx="7955280" cy="5095240"/>
          </a:xfrm>
          <a:prstGeom prst="roundRect">
            <a:avLst>
              <a:gd name="adj" fmla="val 3567"/>
            </a:avLst>
          </a:prstGeom>
          <a:noFill/>
          <a:ln w="12700" cap="flat" cmpd="sng" algn="ctr">
            <a:solidFill>
              <a:schemeClr val="tx1"/>
            </a:solidFill>
            <a:prstDash val="solid"/>
            <a:bevel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Rounded Rectangle 9"/>
          <p:cNvSpPr/>
          <p:nvPr/>
        </p:nvSpPr>
        <p:spPr bwMode="auto">
          <a:xfrm>
            <a:off x="8432800" y="1935293"/>
            <a:ext cx="8763000" cy="4232860"/>
          </a:xfrm>
          <a:prstGeom prst="roundRect">
            <a:avLst>
              <a:gd name="adj" fmla="val 3567"/>
            </a:avLst>
          </a:prstGeom>
          <a:noFill/>
          <a:ln w="12700" cap="flat" cmpd="sng" algn="ctr">
            <a:solidFill>
              <a:schemeClr val="tx1"/>
            </a:solidFill>
            <a:prstDash val="solid"/>
            <a:bevel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Rounded Rectangle 9"/>
          <p:cNvSpPr/>
          <p:nvPr/>
        </p:nvSpPr>
        <p:spPr bwMode="auto">
          <a:xfrm>
            <a:off x="280035" y="7162800"/>
            <a:ext cx="7954645" cy="2501265"/>
          </a:xfrm>
          <a:prstGeom prst="roundRect">
            <a:avLst>
              <a:gd name="adj" fmla="val 3567"/>
            </a:avLst>
          </a:prstGeom>
          <a:noFill/>
          <a:ln w="12700" cap="flat" cmpd="sng" algn="ctr">
            <a:solidFill>
              <a:schemeClr val="tx1"/>
            </a:solidFill>
            <a:prstDash val="solid"/>
            <a:bevel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 txBox="1"/>
          <p:nvPr/>
        </p:nvSpPr>
        <p:spPr>
          <a:xfrm>
            <a:off x="0" y="914400"/>
            <a:ext cx="17475200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sz="4400" dirty="0"/>
              <a:t>有损压缩解决方案：</a:t>
            </a:r>
            <a:r>
              <a:rPr lang="en-US" altLang="zh-CN" sz="4400" dirty="0">
                <a:latin typeface="Arial" panose="020B0604020202020204" pitchFamily="34" charset="0"/>
                <a:cs typeface="Arial" panose="020B0604020202020204" pitchFamily="34" charset="0"/>
              </a:rPr>
              <a:t>CAIEC</a:t>
            </a:r>
            <a:endParaRPr lang="zh-CN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73780" y="1981835"/>
            <a:ext cx="136652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>
                <a:latin typeface="微软雅黑" panose="020B0503020204020204" charset="-122"/>
                <a:ea typeface="微软雅黑" panose="020B0503020204020204" charset="-122"/>
              </a:rPr>
              <a:t>吞吐量</a:t>
            </a:r>
            <a:endParaRPr lang="zh-CN" altLang="en-US" sz="2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26595" y="1934845"/>
            <a:ext cx="16795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>
                <a:latin typeface="微软雅黑" panose="020B0503020204020204" charset="-122"/>
                <a:ea typeface="微软雅黑" panose="020B0503020204020204" charset="-122"/>
              </a:rPr>
              <a:t>压缩质量</a:t>
            </a:r>
            <a:endParaRPr lang="zh-CN" altLang="en-US" sz="2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50260" y="7239000"/>
            <a:ext cx="16795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>
                <a:latin typeface="微软雅黑" panose="020B0503020204020204" charset="-122"/>
                <a:ea typeface="微软雅黑" panose="020B0503020204020204" charset="-122"/>
              </a:rPr>
              <a:t>精度恢复</a:t>
            </a:r>
            <a:endParaRPr lang="zh-CN" altLang="en-US" sz="2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521" r="50727"/>
          <a:stretch>
            <a:fillRect/>
          </a:stretch>
        </p:blipFill>
        <p:spPr>
          <a:xfrm>
            <a:off x="699770" y="2820035"/>
            <a:ext cx="6981190" cy="15894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49273"/>
          <a:stretch>
            <a:fillRect/>
          </a:stretch>
        </p:blipFill>
        <p:spPr>
          <a:xfrm>
            <a:off x="736600" y="4420235"/>
            <a:ext cx="6958965" cy="15233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0" y="7772400"/>
            <a:ext cx="5438775" cy="175577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80035" y="5831205"/>
            <a:ext cx="806323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PhotonZip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的有损压缩方案在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H100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上取得了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11.15GB/s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7.2GB/s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的压缩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解压吞吐</a:t>
            </a:r>
            <a:endParaRPr lang="zh-CN" altLang="en-US" sz="24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与传统的压缩方法相比（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27.5GB/s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），在同一个量级</a:t>
            </a:r>
            <a:endParaRPr lang="zh-CN" altLang="en-US" sz="24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631670" y="3277235"/>
            <a:ext cx="2552065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PhotonZip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的有损压缩方案在压缩率和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PSNR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上都</a:t>
            </a:r>
            <a:r>
              <a:rPr lang="zh-CN" altLang="en-US" sz="24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优于传统的有损压缩方案</a:t>
            </a:r>
            <a:endParaRPr lang="zh-CN" altLang="en-US" sz="2400" b="1" dirty="0">
              <a:solidFill>
                <a:srgbClr val="C0000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62600" y="7651115"/>
            <a:ext cx="2552065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PhotonZip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的有损压缩方案能确保</a:t>
            </a:r>
            <a:r>
              <a:rPr lang="zh-CN" altLang="en-US" sz="24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加速带来的精度损失是可控的</a:t>
            </a:r>
            <a:endParaRPr lang="zh-CN" altLang="en-US" sz="2400" b="1" dirty="0">
              <a:solidFill>
                <a:srgbClr val="C0000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400" y="2381885"/>
            <a:ext cx="6611620" cy="3549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5200" y="2350135"/>
            <a:ext cx="7162165" cy="335915"/>
          </a:xfrm>
          <a:prstGeom prst="rect">
            <a:avLst/>
          </a:prstGeom>
        </p:spPr>
      </p:pic>
      <p:sp>
        <p:nvSpPr>
          <p:cNvPr id="3" name="Rounded Rectangle 9"/>
          <p:cNvSpPr/>
          <p:nvPr/>
        </p:nvSpPr>
        <p:spPr bwMode="auto">
          <a:xfrm>
            <a:off x="8420735" y="6324600"/>
            <a:ext cx="8763000" cy="3340100"/>
          </a:xfrm>
          <a:prstGeom prst="roundRect">
            <a:avLst>
              <a:gd name="adj" fmla="val 3567"/>
            </a:avLst>
          </a:prstGeom>
          <a:noFill/>
          <a:ln w="12700" cap="flat" cmpd="sng" algn="ctr">
            <a:solidFill>
              <a:schemeClr val="tx1"/>
            </a:solidFill>
            <a:prstDash val="solid"/>
            <a:bevel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8536940" y="7010400"/>
            <a:ext cx="8611870" cy="2611755"/>
            <a:chOff x="13444" y="11520"/>
            <a:chExt cx="13562" cy="411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/>
            <a:srcRect t="5473"/>
            <a:stretch>
              <a:fillRect/>
            </a:stretch>
          </p:blipFill>
          <p:spPr>
            <a:xfrm>
              <a:off x="13444" y="11520"/>
              <a:ext cx="13562" cy="361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9"/>
              </p:custDataLst>
            </p:nvPr>
          </p:nvSpPr>
          <p:spPr>
            <a:xfrm>
              <a:off x="14240" y="15000"/>
              <a:ext cx="215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</a:rPr>
                <a:t>原始图像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0"/>
              </p:custDataLst>
            </p:nvPr>
          </p:nvSpPr>
          <p:spPr>
            <a:xfrm>
              <a:off x="18800" y="15005"/>
              <a:ext cx="215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</a:rPr>
                <a:t>重建图像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1"/>
              </p:custDataLst>
            </p:nvPr>
          </p:nvSpPr>
          <p:spPr>
            <a:xfrm>
              <a:off x="23250" y="15000"/>
              <a:ext cx="215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</a:rPr>
                <a:t>误差分布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420735" y="6351905"/>
            <a:ext cx="877506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>
                <a:latin typeface="微软雅黑" panose="020B0503020204020204" charset="-122"/>
                <a:ea typeface="微软雅黑" panose="020B0503020204020204" charset="-122"/>
              </a:rPr>
              <a:t>光源数据重建可视化</a:t>
            </a:r>
            <a:endParaRPr lang="zh-CN" altLang="en-US" sz="2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5367000" y="6351905"/>
            <a:ext cx="179451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CR=224</a:t>
            </a:r>
            <a:r>
              <a:rPr lang="en-US" altLang="zh-CN" sz="2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×</a:t>
            </a:r>
            <a:endParaRPr lang="en-US" altLang="zh-CN" sz="26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4799" y="1564224"/>
            <a:ext cx="14325600" cy="78291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4259" y="502859"/>
            <a:ext cx="16926681" cy="700320"/>
          </a:xfrm>
        </p:spPr>
        <p:txBody>
          <a:bodyPr/>
          <a:lstStyle/>
          <a:p>
            <a:pPr algn="ctr"/>
            <a:r>
              <a:rPr kumimoji="1" lang="zh-CN" altLang="en-US" sz="4400" dirty="0">
                <a:latin typeface="微软雅黑" panose="020B0503020204020204" charset="-122"/>
                <a:ea typeface="微软雅黑" panose="020B0503020204020204" charset="-122"/>
              </a:rPr>
              <a:t>光源数据实际生产环境</a:t>
            </a:r>
            <a:endParaRPr kumimoji="1" lang="zh-CN" altLang="en-US" sz="4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274259" y="1542453"/>
            <a:ext cx="12420600" cy="700320"/>
          </a:xfrm>
          <a:prstGeom prst="roundRect">
            <a:avLst/>
          </a:prstGeom>
          <a:noFill/>
          <a:ln w="1079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1300480">
              <a:defRPr/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Large</a:t>
            </a:r>
            <a:r>
              <a:rPr lang="en-US" altLang="zh-CN" sz="18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data throughput beamlines: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ID07, ID09, </a:t>
            </a:r>
            <a:r>
              <a:rPr lang="en-US" altLang="zh-CN" sz="18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ID21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, ID19, ID30 …          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: 圆角 58"/>
          <p:cNvSpPr/>
          <p:nvPr/>
        </p:nvSpPr>
        <p:spPr>
          <a:xfrm>
            <a:off x="5903078" y="8767510"/>
            <a:ext cx="11272461" cy="647590"/>
          </a:xfrm>
          <a:prstGeom prst="roundRect">
            <a:avLst>
              <a:gd name="adj" fmla="val 1455"/>
            </a:avLst>
          </a:prstGeom>
          <a:solidFill>
            <a:schemeClr val="bg1"/>
          </a:solidFill>
          <a:ln w="9525" cap="flat" cmpd="sng" algn="ctr">
            <a:solidFill>
              <a:srgbClr val="003399"/>
            </a:solidFill>
            <a:prstDash val="solid"/>
            <a:miter lim="800000"/>
          </a:ln>
          <a:effectLst>
            <a:outerShdw blurRad="723900" sx="102000" sy="102000" algn="ctr" rotWithShape="0">
              <a:srgbClr val="1E2B4D">
                <a:alpha val="8000"/>
              </a:srgbClr>
            </a:outerShdw>
          </a:effectLst>
        </p:spPr>
        <p:txBody>
          <a:bodyPr rtlCol="0" anchor="ctr"/>
          <a:lstStyle/>
          <a:p>
            <a:r>
              <a:rPr lang="en-US" altLang="zh-CN" sz="2400" b="1" kern="0" dirty="0"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2400" b="1" kern="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 kern="0" dirty="0" err="1">
                <a:latin typeface="微软雅黑" panose="020B0503020204020204" charset="-122"/>
                <a:ea typeface="微软雅黑" panose="020B0503020204020204" charset="-122"/>
              </a:rPr>
              <a:t>PhotonZip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在保持高压缩率的同时，速度匹配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Detector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的生产速度（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5-6GB/s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en-US" altLang="zh-CN" sz="2400" b="1" kern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rcRect r="27618"/>
          <a:stretch>
            <a:fillRect/>
          </a:stretch>
        </p:blipFill>
        <p:spPr>
          <a:xfrm>
            <a:off x="8881745" y="1905000"/>
            <a:ext cx="8447405" cy="6603365"/>
          </a:xfrm>
          <a:prstGeom prst="rect">
            <a:avLst/>
          </a:prstGeom>
        </p:spPr>
      </p:pic>
      <p:sp>
        <p:nvSpPr>
          <p:cNvPr id="32" name="矩形: 圆角 31"/>
          <p:cNvSpPr/>
          <p:nvPr/>
        </p:nvSpPr>
        <p:spPr>
          <a:xfrm>
            <a:off x="201809" y="7315200"/>
            <a:ext cx="8679936" cy="743023"/>
          </a:xfrm>
          <a:prstGeom prst="roundRect">
            <a:avLst/>
          </a:prstGeom>
          <a:solidFill>
            <a:srgbClr val="F4F5F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矩形: 圆角 30"/>
          <p:cNvSpPr/>
          <p:nvPr/>
        </p:nvSpPr>
        <p:spPr>
          <a:xfrm>
            <a:off x="201809" y="5004690"/>
            <a:ext cx="8638742" cy="1147340"/>
          </a:xfrm>
          <a:prstGeom prst="roundRect">
            <a:avLst/>
          </a:prstGeom>
          <a:solidFill>
            <a:srgbClr val="F4F5F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203201" y="2569063"/>
            <a:ext cx="8638742" cy="1469537"/>
          </a:xfrm>
          <a:prstGeom prst="roundRect">
            <a:avLst/>
          </a:prstGeom>
          <a:solidFill>
            <a:srgbClr val="F4F5F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574800" y="8703697"/>
            <a:ext cx="13868400" cy="1049903"/>
          </a:xfrm>
          <a:prstGeom prst="rect">
            <a:avLst/>
          </a:prstGeom>
          <a:solidFill>
            <a:srgbClr val="ECF1F7"/>
          </a:solidFill>
          <a:ln w="508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8141" y="902653"/>
            <a:ext cx="16795466" cy="699770"/>
          </a:xfrm>
        </p:spPr>
        <p:txBody>
          <a:bodyPr/>
          <a:lstStyle/>
          <a:p>
            <a:pPr algn="ctr"/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PhotonZip </a:t>
            </a:r>
            <a:r>
              <a:rPr 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安装</a:t>
            </a:r>
            <a:endParaRPr lang="zh-CN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55343" y="8836672"/>
            <a:ext cx="14782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0000FF"/>
                </a:solidFill>
              </a:rPr>
              <a:t> </a:t>
            </a:r>
            <a:r>
              <a:rPr lang="zh-CN" altLang="en-US" sz="4400" b="1" dirty="0">
                <a:solidFill>
                  <a:schemeClr val="tx1"/>
                </a:solidFill>
              </a:rPr>
              <a:t>开源仓库：</a:t>
            </a:r>
            <a:r>
              <a:rPr lang="en-US" altLang="zh-CN" sz="4400" dirty="0">
                <a:hlinkClick r:id="rId2"/>
              </a:rPr>
              <a:t>http://github.com/hpdps-group/PhotonZip</a:t>
            </a:r>
            <a:endParaRPr lang="zh-CN" altLang="en-US" sz="4400" dirty="0"/>
          </a:p>
        </p:txBody>
      </p:sp>
      <p:sp>
        <p:nvSpPr>
          <p:cNvPr id="19" name="标题 1"/>
          <p:cNvSpPr txBox="1"/>
          <p:nvPr/>
        </p:nvSpPr>
        <p:spPr>
          <a:xfrm>
            <a:off x="2717800" y="1842470"/>
            <a:ext cx="3276600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marL="742950" indent="-742950" algn="ctr">
              <a:buFont typeface="+mj-ea"/>
              <a:buAutoNum type="circleNumDbPlain"/>
            </a:pPr>
            <a:r>
              <a:rPr lang="zh-CN" alt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下载</a:t>
            </a:r>
            <a:endParaRPr lang="zh-CN" alt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414751" y="2813698"/>
            <a:ext cx="830580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latinLnBrk="0"/>
            <a:r>
              <a:rPr lang="en-US" altLang="zh-CN" sz="2800" b="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$ git clone --recurse-submodules </a:t>
            </a:r>
            <a:endParaRPr lang="en-US" altLang="zh-CN" sz="2800" b="0" dirty="0">
              <a:solidFill>
                <a:schemeClr val="tx1"/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  <a:p>
            <a:pPr latinLnBrk="0"/>
            <a:r>
              <a:rPr lang="en-US" altLang="zh-CN" sz="2800" b="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$ </a:t>
            </a:r>
            <a:r>
              <a:rPr lang="en-US" altLang="zh-CN" sz="2800" b="0" u="sng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https://github.com/hpdps-group/PhotonZip.git</a:t>
            </a:r>
            <a:endParaRPr lang="en-US" altLang="zh-CN" sz="2800" b="0" u="sng" dirty="0">
              <a:solidFill>
                <a:schemeClr val="tx1"/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2717800" y="4100280"/>
            <a:ext cx="3276600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marL="742950" indent="-742950" algn="ctr">
              <a:buFont typeface="+mj-ea"/>
              <a:buAutoNum type="circleNumDbPlain" startAt="2"/>
            </a:pPr>
            <a:r>
              <a:rPr lang="zh-CN" alt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环境配置</a:t>
            </a:r>
            <a:endParaRPr lang="zh-CN" alt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408140" y="5159047"/>
            <a:ext cx="12291859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latinLnBrk="0"/>
            <a:r>
              <a:rPr lang="en-US" altLang="zh-CN" sz="2800" b="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$</a:t>
            </a:r>
            <a:r>
              <a:rPr lang="zh-CN" altLang="en-US" sz="2800" b="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conda</a:t>
            </a:r>
            <a:r>
              <a:rPr lang="en-US" altLang="zh-CN" sz="2800" b="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create -n </a:t>
            </a:r>
            <a:r>
              <a:rPr lang="en-US" altLang="zh-CN" sz="2800" b="0" dirty="0" err="1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photonzip</a:t>
            </a:r>
            <a:r>
              <a:rPr lang="en-US" altLang="zh-CN" sz="2800" b="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python=3.12 </a:t>
            </a:r>
            <a:endParaRPr lang="en-US" altLang="zh-CN" sz="2800" b="0" dirty="0">
              <a:solidFill>
                <a:schemeClr val="tx1"/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  <a:p>
            <a:pPr latinLnBrk="0"/>
            <a:r>
              <a:rPr lang="en-US" altLang="zh-CN" sz="2800" b="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$ </a:t>
            </a:r>
            <a:r>
              <a:rPr lang="en-US" altLang="zh-CN" sz="2800" b="0" dirty="0" err="1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conda</a:t>
            </a:r>
            <a:r>
              <a:rPr lang="en-US" altLang="zh-CN" sz="2800" b="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activate </a:t>
            </a:r>
            <a:r>
              <a:rPr lang="en-US" altLang="zh-CN" sz="2800" b="0" dirty="0" err="1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photonzip</a:t>
            </a:r>
            <a:endParaRPr lang="en-US" altLang="zh-CN" sz="2800" b="0" u="sng" dirty="0">
              <a:solidFill>
                <a:schemeClr val="tx1"/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2717800" y="6386280"/>
            <a:ext cx="3276600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marL="742950" indent="-742950" algn="ctr">
              <a:buFont typeface="+mj-ea"/>
              <a:buAutoNum type="circleNumDbPlain" startAt="3"/>
            </a:pPr>
            <a:r>
              <a:rPr lang="zh-CN" alt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安装</a:t>
            </a:r>
            <a:endParaRPr lang="zh-CN" alt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421711" y="7467600"/>
            <a:ext cx="747769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latinLnBrk="0"/>
            <a:r>
              <a:rPr lang="en-US" altLang="zh-CN" sz="2800" b="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$</a:t>
            </a:r>
            <a:r>
              <a:rPr lang="zh-CN" altLang="en-US" sz="2800" b="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2800" b="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python3 -m pip install .</a:t>
            </a:r>
            <a:endParaRPr lang="en-US" altLang="zh-CN" sz="2800" b="0" u="sng" dirty="0">
              <a:solidFill>
                <a:schemeClr val="tx1"/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CN" dirty="0" err="1">
                <a:latin typeface="微软雅黑" panose="020B0503020204020204" charset="-122"/>
                <a:ea typeface="微软雅黑" panose="020B0503020204020204" charset="-122"/>
              </a:rPr>
              <a:t>PhotonZip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</a:rPr>
              <a:t>使用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</a:rPr>
              <a:t>: MANS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</a:rPr>
              <a:t>算法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</a:rPr>
              <a:t>HDF5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</a:rPr>
              <a:t>用法示例</a:t>
            </a:r>
            <a:endParaRPr kumimoji="1"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3067" y="2209800"/>
            <a:ext cx="1638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MANS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已提供 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HDF5 Filter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插件，可以像 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HDF5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原生压缩器一样，在 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h5py.create_dataset()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时指定 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MANS filter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，把数据以 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chunked dataset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的形式写入 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.h5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文件；读取时只要环境能加载同一个 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HDF5 plugin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，就可透明解压。</a:t>
            </a:r>
            <a:endParaRPr kumimoji="1"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846" y="3601040"/>
            <a:ext cx="16893507" cy="51615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CN" dirty="0" err="1">
                <a:latin typeface="微软雅黑" panose="020B0503020204020204" charset="-122"/>
                <a:ea typeface="微软雅黑" panose="020B0503020204020204" charset="-122"/>
              </a:rPr>
              <a:t>PhotonZip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</a:rPr>
              <a:t>使用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</a:rPr>
              <a:t>: MANS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</a:rPr>
              <a:t>算法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</a:rPr>
              <a:t>HDF5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</a:rPr>
              <a:t>用法示例</a:t>
            </a:r>
            <a:endParaRPr kumimoji="1"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67" y="1828800"/>
            <a:ext cx="16926681" cy="774277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023600" y="7772400"/>
            <a:ext cx="2438400" cy="304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/>
              <a:t>普通</a:t>
            </a:r>
            <a:r>
              <a:rPr kumimoji="1" lang="en-US" altLang="zh-CN" sz="1600" b="1" dirty="0"/>
              <a:t>HDF5</a:t>
            </a:r>
            <a:r>
              <a:rPr kumimoji="1" lang="zh-CN" altLang="en-US" sz="1600" b="1" dirty="0"/>
              <a:t> </a:t>
            </a:r>
            <a:r>
              <a:rPr kumimoji="1" lang="en-US" altLang="zh-CN" sz="1600" b="1" dirty="0"/>
              <a:t>API, </a:t>
            </a:r>
            <a:r>
              <a:rPr kumimoji="1" lang="zh-CN" altLang="en-US" sz="1600" b="1" dirty="0"/>
              <a:t>自动解压</a:t>
            </a:r>
            <a:endParaRPr kumimoji="1" lang="zh-CN" altLang="en-US" sz="1600" b="1" dirty="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0" y="2019300"/>
            <a:ext cx="16802103" cy="5715000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342900" y="903288"/>
            <a:ext cx="16927513" cy="699770"/>
          </a:xfrm>
        </p:spPr>
        <p:txBody>
          <a:bodyPr/>
          <a:lstStyle/>
          <a:p>
            <a:pPr algn="ctr"/>
            <a:r>
              <a:rPr lang="en-US" altLang="zh-CN" dirty="0" err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PhotonZip</a:t>
            </a:r>
            <a:r>
              <a:rPr lang="en-US" altLang="zh-CN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使用：接口总览</a:t>
            </a:r>
            <a:endParaRPr lang="zh-CN" altLang="en-US" b="0" dirty="0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矩形: 圆角 58"/>
          <p:cNvSpPr/>
          <p:nvPr/>
        </p:nvSpPr>
        <p:spPr>
          <a:xfrm>
            <a:off x="1517651" y="8112442"/>
            <a:ext cx="14401800" cy="1234812"/>
          </a:xfrm>
          <a:prstGeom prst="roundRect">
            <a:avLst>
              <a:gd name="adj" fmla="val 1455"/>
            </a:avLst>
          </a:prstGeom>
          <a:solidFill>
            <a:schemeClr val="bg1"/>
          </a:solidFill>
          <a:ln w="9525" cap="flat" cmpd="sng" algn="ctr">
            <a:solidFill>
              <a:srgbClr val="003399"/>
            </a:solidFill>
            <a:prstDash val="solid"/>
            <a:miter lim="800000"/>
          </a:ln>
          <a:effectLst>
            <a:outerShdw blurRad="723900" sx="102000" sy="102000" algn="ctr" rotWithShape="0">
              <a:srgbClr val="1E2B4D">
                <a:alpha val="8000"/>
              </a:srgbClr>
            </a:outerShdw>
          </a:effectLst>
        </p:spPr>
        <p:txBody>
          <a:bodyPr rtlCol="0" anchor="ctr"/>
          <a:lstStyle/>
          <a:p>
            <a:r>
              <a:rPr lang="zh-CN" altLang="en-US" sz="2400" b="1" kern="0" dirty="0">
                <a:latin typeface="微软雅黑" panose="020B0503020204020204" charset="-122"/>
                <a:ea typeface="微软雅黑" panose="020B0503020204020204" charset="-122"/>
              </a:rPr>
              <a:t>新增了</a:t>
            </a:r>
            <a:r>
              <a:rPr lang="en-US" altLang="zh-CN" sz="2400" b="1" kern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delta</a:t>
            </a:r>
            <a:r>
              <a:rPr lang="zh-CN" altLang="en-US" sz="2400" b="1" kern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预处理接口，</a:t>
            </a:r>
            <a:r>
              <a:rPr lang="zh-CN" altLang="en-US" sz="2400" b="1" kern="0" dirty="0">
                <a:latin typeface="微软雅黑" panose="020B0503020204020204" charset="-122"/>
                <a:ea typeface="微软雅黑" panose="020B0503020204020204" charset="-122"/>
              </a:rPr>
              <a:t>拟增加更多</a:t>
            </a:r>
            <a:r>
              <a:rPr lang="en-US" altLang="zh-CN" sz="2400" b="1" kern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preprocess</a:t>
            </a:r>
            <a:r>
              <a:rPr lang="zh-CN" altLang="en-US" sz="2400" b="1" kern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400" b="1" kern="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 kern="0" dirty="0">
                <a:latin typeface="微软雅黑" panose="020B0503020204020204" charset="-122"/>
                <a:ea typeface="微软雅黑" panose="020B0503020204020204" charset="-122"/>
              </a:rPr>
              <a:t>--ratio-level high</a:t>
            </a:r>
            <a:r>
              <a:rPr lang="zh-CN" altLang="en-US" sz="2400" b="1" kern="0" dirty="0">
                <a:latin typeface="微软雅黑" panose="020B0503020204020204" charset="-122"/>
                <a:ea typeface="微软雅黑" panose="020B0503020204020204" charset="-122"/>
              </a:rPr>
              <a:t>模式默认为</a:t>
            </a:r>
            <a:r>
              <a:rPr lang="en-US" altLang="zh-CN" sz="2400" b="1" kern="0" dirty="0">
                <a:latin typeface="微软雅黑" panose="020B0503020204020204" charset="-122"/>
                <a:ea typeface="微软雅黑" panose="020B0503020204020204" charset="-122"/>
              </a:rPr>
              <a:t>MANS</a:t>
            </a:r>
            <a:r>
              <a:rPr lang="zh-CN" altLang="en-US" sz="2400" b="1" kern="0" dirty="0">
                <a:latin typeface="微软雅黑" panose="020B0503020204020204" charset="-122"/>
                <a:ea typeface="微软雅黑" panose="020B0503020204020204" charset="-122"/>
              </a:rPr>
              <a:t>算法，</a:t>
            </a:r>
            <a:r>
              <a:rPr lang="en-US" altLang="zh-CN" sz="2400" b="1" kern="0" dirty="0">
                <a:latin typeface="微软雅黑" panose="020B0503020204020204" charset="-122"/>
                <a:ea typeface="微软雅黑" panose="020B0503020204020204" charset="-122"/>
              </a:rPr>
              <a:t>--throughput-level</a:t>
            </a:r>
            <a:r>
              <a:rPr lang="zh-CN" altLang="en-US" sz="2400" b="1" kern="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 kern="0" dirty="0">
                <a:latin typeface="微软雅黑" panose="020B0503020204020204" charset="-122"/>
                <a:ea typeface="微软雅黑" panose="020B0503020204020204" charset="-122"/>
              </a:rPr>
              <a:t>high</a:t>
            </a:r>
            <a:r>
              <a:rPr lang="zh-CN" altLang="en-US" sz="2400" b="1" kern="0" dirty="0">
                <a:latin typeface="微软雅黑" panose="020B0503020204020204" charset="-122"/>
                <a:ea typeface="微软雅黑" panose="020B0503020204020204" charset="-122"/>
              </a:rPr>
              <a:t>模式默认为</a:t>
            </a:r>
            <a:r>
              <a:rPr lang="en-US" altLang="zh-CN" sz="2400" b="1" kern="0" dirty="0">
                <a:latin typeface="微软雅黑" panose="020B0503020204020204" charset="-122"/>
                <a:ea typeface="微软雅黑" panose="020B0503020204020204" charset="-122"/>
              </a:rPr>
              <a:t>LC</a:t>
            </a:r>
            <a:r>
              <a:rPr lang="zh-CN" altLang="en-US" sz="2400" b="1" kern="0" dirty="0">
                <a:latin typeface="微软雅黑" panose="020B0503020204020204" charset="-122"/>
                <a:ea typeface="微软雅黑" panose="020B0503020204020204" charset="-122"/>
              </a:rPr>
              <a:t>算法。</a:t>
            </a:r>
            <a:endParaRPr lang="en-US" altLang="zh-CN" sz="2400" b="1" kern="0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 kern="0" dirty="0">
                <a:latin typeface="微软雅黑" panose="020B0503020204020204" charset="-122"/>
                <a:ea typeface="微软雅黑" panose="020B0503020204020204" charset="-122"/>
              </a:rPr>
              <a:t>--delta</a:t>
            </a:r>
            <a:r>
              <a:rPr lang="zh-CN" altLang="en-US" sz="2400" b="1" kern="0" dirty="0">
                <a:latin typeface="微软雅黑" panose="020B0503020204020204" charset="-122"/>
                <a:ea typeface="微软雅黑" panose="020B0503020204020204" charset="-122"/>
              </a:rPr>
              <a:t>：把每一帧改成“当前帧减前一帧”的差值，降低相邻帧之间的冗余，让后续压缩器更容易压。</a:t>
            </a:r>
            <a:endParaRPr lang="en-US" altLang="zh-CN" sz="2400" b="1" kern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4605" y="823595"/>
            <a:ext cx="17497425" cy="699770"/>
          </a:xfrm>
        </p:spPr>
        <p:txBody>
          <a:bodyPr wrap="square"/>
          <a:lstStyle/>
          <a:p>
            <a:pPr algn="ctr"/>
            <a:r>
              <a:rPr lang="zh-CN" altLang="en-US" dirty="0"/>
              <a:t>为什么大科学装置需要数据缩减</a:t>
            </a:r>
            <a:endParaRPr lang="zh-CN" altLang="en-US" b="0" dirty="0"/>
          </a:p>
        </p:txBody>
      </p:sp>
      <p:pic>
        <p:nvPicPr>
          <p:cNvPr id="5" name="object 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923363" y="2819400"/>
            <a:ext cx="4374388" cy="2409422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20075" y="5194518"/>
            <a:ext cx="5421925" cy="1815882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HEPS: 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一期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15</a:t>
            </a:r>
            <a:r>
              <a:rPr lang="zh-CN" altLang="en-US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条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测试线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，预计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2035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年达到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60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条左右。</a:t>
            </a:r>
            <a:endParaRPr lang="en-US" altLang="zh-CN" sz="2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HALF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：一期 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10 </a:t>
            </a:r>
            <a:r>
              <a:rPr lang="zh-CN" altLang="en-US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条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光束线，后续扩展后总计约 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35 </a:t>
            </a:r>
            <a:r>
              <a:rPr lang="zh-CN" altLang="en-US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条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线站。</a:t>
            </a:r>
            <a:endParaRPr lang="zh-CN" altLang="en-US" sz="2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57998" y="1938106"/>
            <a:ext cx="5305119" cy="7663094"/>
            <a:chOff x="408140" y="1939483"/>
            <a:chExt cx="5305119" cy="7204517"/>
          </a:xfrm>
        </p:grpSpPr>
        <p:sp>
          <p:nvSpPr>
            <p:cNvPr id="28" name="矩形 27"/>
            <p:cNvSpPr/>
            <p:nvPr/>
          </p:nvSpPr>
          <p:spPr>
            <a:xfrm>
              <a:off x="431800" y="1939483"/>
              <a:ext cx="5281459" cy="729840"/>
            </a:xfrm>
            <a:prstGeom prst="rect">
              <a:avLst/>
            </a:prstGeom>
            <a:solidFill>
              <a:srgbClr val="4274B0"/>
            </a:solidFill>
            <a:ln w="508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新一代光源装置持续扩张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08140" y="1939483"/>
              <a:ext cx="5281459" cy="7204517"/>
            </a:xfrm>
            <a:prstGeom prst="rect">
              <a:avLst/>
            </a:prstGeom>
            <a:noFill/>
            <a:ln w="50800">
              <a:solidFill>
                <a:srgbClr val="2F5D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965519" y="1938107"/>
            <a:ext cx="5305119" cy="7655540"/>
            <a:chOff x="408140" y="1938189"/>
            <a:chExt cx="5305119" cy="7205811"/>
          </a:xfrm>
        </p:grpSpPr>
        <p:sp>
          <p:nvSpPr>
            <p:cNvPr id="38" name="矩形 37"/>
            <p:cNvSpPr/>
            <p:nvPr/>
          </p:nvSpPr>
          <p:spPr>
            <a:xfrm>
              <a:off x="431800" y="1938189"/>
              <a:ext cx="5281459" cy="731134"/>
            </a:xfrm>
            <a:prstGeom prst="rect">
              <a:avLst/>
            </a:prstGeom>
            <a:solidFill>
              <a:srgbClr val="4274B0"/>
            </a:solidFill>
            <a:ln w="508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数据规模达“数据中心级</a:t>
              </a:r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"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408140" y="1939483"/>
              <a:ext cx="5281459" cy="7204517"/>
            </a:xfrm>
            <a:prstGeom prst="rect">
              <a:avLst/>
            </a:prstGeom>
            <a:noFill/>
            <a:ln w="50800">
              <a:solidFill>
                <a:srgbClr val="2F5D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 descr="图表, 折线图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79" y="3079647"/>
            <a:ext cx="4644841" cy="2460717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6007322" y="6035457"/>
            <a:ext cx="5035489" cy="3108543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FAST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LHASSO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观测装置每年新增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10+PB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以上的数据存储，峰值生成速率预计达到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1TB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/s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HEPS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一期平均每天产生约 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800 TB 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原始实验数据，峰值数据率达到 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3.2 TB/s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1890681" y="1905000"/>
            <a:ext cx="5305119" cy="7688647"/>
            <a:chOff x="408140" y="1939483"/>
            <a:chExt cx="5305119" cy="7204517"/>
          </a:xfrm>
        </p:grpSpPr>
        <p:sp>
          <p:nvSpPr>
            <p:cNvPr id="48" name="矩形 47"/>
            <p:cNvSpPr/>
            <p:nvPr/>
          </p:nvSpPr>
          <p:spPr>
            <a:xfrm>
              <a:off x="431800" y="1939484"/>
              <a:ext cx="5281459" cy="729840"/>
            </a:xfrm>
            <a:prstGeom prst="rect">
              <a:avLst/>
            </a:prstGeom>
            <a:solidFill>
              <a:srgbClr val="4274B0"/>
            </a:solidFill>
            <a:ln w="508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核心挑战</a:t>
              </a:r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:</a:t>
              </a: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端到端数据承载能力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408140" y="1939483"/>
              <a:ext cx="5281459" cy="7204517"/>
            </a:xfrm>
            <a:prstGeom prst="rect">
              <a:avLst/>
            </a:prstGeom>
            <a:noFill/>
            <a:ln w="50800">
              <a:solidFill>
                <a:srgbClr val="2F5D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11890681" y="7202031"/>
            <a:ext cx="5126521" cy="2246769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曙光超算平台存储带宽约 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40 GB/s</a:t>
            </a:r>
            <a:endParaRPr lang="en-US" altLang="zh-CN" sz="2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并行超算平台存储带宽约 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15 GB/s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均显著低于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TB</a:t>
            </a:r>
            <a:r>
              <a:rPr lang="zh-CN" altLang="en-US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级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数据生成带宽。</a:t>
            </a:r>
            <a:endParaRPr lang="zh-CN" altLang="en-US" sz="2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0" name="图片 59" descr="图示&#10;&#10;AI 生成的内容可能不正确。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0" t="-1238" r="1090" b="7502"/>
          <a:stretch>
            <a:fillRect/>
          </a:stretch>
        </p:blipFill>
        <p:spPr>
          <a:xfrm>
            <a:off x="11948026" y="2735101"/>
            <a:ext cx="5102861" cy="42752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88" y="7086600"/>
            <a:ext cx="4413815" cy="25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109335" y="8408987"/>
            <a:ext cx="4914265" cy="742950"/>
          </a:xfrm>
          <a:prstGeom prst="rect">
            <a:avLst/>
          </a:prstGeom>
          <a:solidFill>
            <a:srgbClr val="ECF1F7"/>
          </a:solidFill>
          <a:ln w="508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342900" y="903288"/>
            <a:ext cx="16927513" cy="699770"/>
          </a:xfrm>
        </p:spPr>
        <p:txBody>
          <a:bodyPr/>
          <a:lstStyle/>
          <a:p>
            <a:pPr algn="ctr"/>
            <a:r>
              <a:rPr lang="en-US" altLang="zh-CN" dirty="0" err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PhotonZip</a:t>
            </a:r>
            <a:r>
              <a:rPr lang="en-US" altLang="zh-CN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使用：压缩结果展示</a:t>
            </a:r>
            <a:endParaRPr lang="zh-CN" altLang="en-US" b="0" dirty="0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6099810" y="8534400"/>
            <a:ext cx="4923790" cy="492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5090 GPU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压缩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解压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910" y="2132503"/>
            <a:ext cx="17255379" cy="567083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19821" y="5971216"/>
            <a:ext cx="4876800" cy="1741003"/>
          </a:xfrm>
          <a:prstGeom prst="rect">
            <a:avLst/>
          </a:prstGeom>
          <a:noFill/>
          <a:ln w="762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-357020" y="914400"/>
            <a:ext cx="19515007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4400" dirty="0" err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PhotonZip</a:t>
            </a:r>
            <a:r>
              <a:rPr lang="en-US" altLang="zh-CN" sz="4400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4400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使用：</a:t>
            </a:r>
            <a:r>
              <a:rPr lang="en-US" altLang="zh-CN" sz="4400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B7</a:t>
            </a:r>
            <a:r>
              <a:rPr lang="zh-CN" altLang="en-US" sz="4400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数据集上</a:t>
            </a:r>
            <a:r>
              <a:rPr lang="zh-CN" altLang="en-US" sz="4400" dirty="0"/>
              <a:t>无损压缩算法结果对比</a:t>
            </a:r>
            <a:endParaRPr lang="zh-CN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117600" y="2362200"/>
          <a:ext cx="15011400" cy="449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280"/>
                <a:gridCol w="3002280"/>
                <a:gridCol w="3002280"/>
                <a:gridCol w="3002280"/>
                <a:gridCol w="3002280"/>
              </a:tblGrid>
              <a:tr h="1498600">
                <a:tc>
                  <a:txBody>
                    <a:bodyPr/>
                    <a:lstStyle/>
                    <a:p>
                      <a:pPr algn="ctr">
                        <a:lnSpc>
                          <a:spcPct val="270000"/>
                        </a:lnSpc>
                      </a:pP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70000"/>
                        </a:lnSpc>
                      </a:pPr>
                      <a:r>
                        <a:rPr lang="en-US" altLang="zh-CN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MANS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70000"/>
                        </a:lnSpc>
                      </a:pPr>
                      <a:r>
                        <a:rPr lang="en-US" altLang="zh-CN" sz="2400" b="1" dirty="0" err="1">
                          <a:latin typeface="微软雅黑" panose="020B0503020204020204" charset="-122"/>
                          <a:ea typeface="微软雅黑" panose="020B0503020204020204" charset="-122"/>
                        </a:rPr>
                        <a:t>MANS+delta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70000"/>
                        </a:lnSpc>
                      </a:pPr>
                      <a:r>
                        <a:rPr lang="en-US" altLang="zh-CN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LC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70000"/>
                        </a:lnSpc>
                      </a:pPr>
                      <a:r>
                        <a:rPr lang="en-US" altLang="zh-CN" sz="2400" b="1" dirty="0" err="1">
                          <a:latin typeface="微软雅黑" panose="020B0503020204020204" charset="-122"/>
                          <a:ea typeface="微软雅黑" panose="020B0503020204020204" charset="-122"/>
                        </a:rPr>
                        <a:t>LC+delta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98600">
                <a:tc>
                  <a:txBody>
                    <a:bodyPr/>
                    <a:lstStyle/>
                    <a:p>
                      <a:pPr algn="ctr">
                        <a:lnSpc>
                          <a:spcPct val="270000"/>
                        </a:lnSpc>
                      </a:pPr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压缩率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70000"/>
                        </a:lnSpc>
                      </a:pPr>
                      <a:r>
                        <a:rPr lang="en-US" altLang="zh-CN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1.469x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70000"/>
                        </a:lnSpc>
                      </a:pPr>
                      <a:r>
                        <a:rPr lang="en-US" altLang="zh-CN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1.629x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70000"/>
                        </a:lnSpc>
                      </a:pPr>
                      <a:r>
                        <a:rPr lang="en-US" altLang="zh-CN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1.528x</a:t>
                      </a:r>
                      <a:endParaRPr lang="en-US" altLang="zh-CN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/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70000"/>
                        </a:lnSpc>
                      </a:pPr>
                      <a:r>
                        <a:rPr lang="en-US" altLang="zh-CN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1.474x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8600">
                <a:tc>
                  <a:txBody>
                    <a:bodyPr/>
                    <a:lstStyle/>
                    <a:p>
                      <a:pPr algn="ctr">
                        <a:lnSpc>
                          <a:spcPct val="270000"/>
                        </a:lnSpc>
                      </a:pPr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吞吐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70000"/>
                        </a:lnSpc>
                      </a:pPr>
                      <a:r>
                        <a:rPr lang="en-US" altLang="zh-CN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246MB/s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70000"/>
                        </a:lnSpc>
                      </a:pPr>
                      <a:r>
                        <a:rPr lang="en-US" altLang="zh-CN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182MB/s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70000"/>
                        </a:lnSpc>
                      </a:pPr>
                      <a:r>
                        <a:rPr lang="en-US" altLang="zh-CN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4180MB/s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70000"/>
                        </a:lnSpc>
                      </a:pPr>
                      <a:r>
                        <a:rPr lang="en-US" altLang="zh-CN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325MB/s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矩形: 圆角 58"/>
          <p:cNvSpPr/>
          <p:nvPr/>
        </p:nvSpPr>
        <p:spPr>
          <a:xfrm>
            <a:off x="3346450" y="7391400"/>
            <a:ext cx="10553700" cy="1234812"/>
          </a:xfrm>
          <a:prstGeom prst="roundRect">
            <a:avLst>
              <a:gd name="adj" fmla="val 1455"/>
            </a:avLst>
          </a:prstGeom>
          <a:solidFill>
            <a:schemeClr val="bg1"/>
          </a:solidFill>
          <a:ln w="9525" cap="flat" cmpd="sng" algn="ctr">
            <a:solidFill>
              <a:srgbClr val="003399"/>
            </a:solidFill>
            <a:prstDash val="solid"/>
            <a:miter lim="800000"/>
          </a:ln>
          <a:effectLst>
            <a:outerShdw blurRad="723900" sx="102000" sy="102000" algn="ctr" rotWithShape="0">
              <a:srgbClr val="1E2B4D">
                <a:alpha val="8000"/>
              </a:srgbClr>
            </a:outerShdw>
          </a:effectLst>
        </p:spPr>
        <p:txBody>
          <a:bodyPr rtlCol="0" anchor="ctr"/>
          <a:lstStyle/>
          <a:p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delta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预处理对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mans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算法压缩率有明显提升，但会引起速度一定程度的下降。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LC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算法使用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delta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预处理收益过低，压缩率提升少</a:t>
            </a:r>
            <a:endParaRPr lang="en-US" altLang="zh-CN" sz="2400" b="1" kern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4259" y="1011844"/>
            <a:ext cx="16926681" cy="700320"/>
          </a:xfrm>
        </p:spPr>
        <p:txBody>
          <a:bodyPr/>
          <a:lstStyle/>
          <a:p>
            <a:pPr algn="ctr"/>
            <a:r>
              <a:rPr kumimoji="1" lang="en-US" altLang="zh-CN" dirty="0" err="1">
                <a:latin typeface="微软雅黑" panose="020B0503020204020204" charset="-122"/>
                <a:ea typeface="微软雅黑" panose="020B0503020204020204" charset="-122"/>
              </a:rPr>
              <a:t>PhotonZip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</a:rPr>
              <a:t>使用：压缩结果展示（</a:t>
            </a:r>
            <a:r>
              <a:rPr kumimoji="1" lang="en-US" altLang="zh-CN" dirty="0" err="1">
                <a:latin typeface="微软雅黑" panose="020B0503020204020204" charset="-122"/>
                <a:ea typeface="微软雅黑" panose="020B0503020204020204" charset="-122"/>
              </a:rPr>
              <a:t>tomo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</a:rPr>
              <a:t>数据集）</a:t>
            </a:r>
            <a:endParaRPr kumimoji="1"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499" y="1828800"/>
            <a:ext cx="15316200" cy="6684126"/>
          </a:xfrm>
          <a:prstGeom prst="rect">
            <a:avLst/>
          </a:prstGeom>
        </p:spPr>
      </p:pic>
      <p:sp>
        <p:nvSpPr>
          <p:cNvPr id="7" name="concl882"/>
          <p:cNvSpPr txBox="1"/>
          <p:nvPr/>
        </p:nvSpPr>
        <p:spPr>
          <a:xfrm>
            <a:off x="4546599" y="8629562"/>
            <a:ext cx="8382000" cy="917945"/>
          </a:xfrm>
          <a:prstGeom prst="roundRect">
            <a:avLst>
              <a:gd name="adj" fmla="val 3380"/>
            </a:avLst>
          </a:prstGeom>
          <a:solidFill>
            <a:srgbClr val="FFFFFF"/>
          </a:solidFill>
          <a:ln w="9525" cap="flat" cmpd="sng" algn="ctr">
            <a:solidFill>
              <a:srgbClr val="0033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8000"/>
              </a:prstClr>
            </a:outerShdw>
          </a:effectLst>
        </p:spPr>
        <p:txBody>
          <a:bodyPr wrap="square" lIns="91440" tIns="22860" rIns="45720" bIns="22860" rtlCol="0" anchor="ctr">
            <a:noAutofit/>
          </a:bodyPr>
          <a:lstStyle>
            <a:lvl1pPr marL="457200" indent="-457200" eaLnBrk="0" hangingPunct="0">
              <a:lnSpc>
                <a:spcPct val="110000"/>
              </a:lnSpc>
              <a:buClrTx/>
              <a:buSzPct val="80000"/>
              <a:buFont typeface="Wingdings" panose="05000000000000000000" pitchFamily="2" charset="2"/>
              <a:buChar char="n"/>
              <a:defRPr sz="2000" b="1">
                <a:solidFill>
                  <a:srgbClr val="1E2B4D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 rtl="0"/>
            <a:r>
              <a:rPr lang="en-US" altLang="zh-CN" sz="2800" kern="1200" dirty="0" err="1">
                <a:solidFill>
                  <a:prstClr val="black"/>
                </a:solidFill>
                <a:cs typeface="微软雅黑" panose="020B0503020204020204" charset="-122"/>
              </a:rPr>
              <a:t>PhotonZip</a:t>
            </a:r>
            <a:r>
              <a:rPr lang="zh-CN" altLang="en-US" sz="2800" kern="1200" dirty="0">
                <a:solidFill>
                  <a:prstClr val="black"/>
                </a:solidFill>
                <a:cs typeface="微软雅黑" panose="020B0503020204020204" charset="-122"/>
              </a:rPr>
              <a:t>在压缩率相近的同时</a:t>
            </a:r>
            <a:r>
              <a:rPr lang="zh-CN" altLang="en-US" sz="2800" kern="1200" dirty="0">
                <a:solidFill>
                  <a:srgbClr val="FF0000"/>
                </a:solidFill>
                <a:cs typeface="微软雅黑" panose="020B0503020204020204" charset="-122"/>
              </a:rPr>
              <a:t>速度显著提升</a:t>
            </a:r>
            <a:endParaRPr lang="zh-CN" altLang="en-US" sz="2800" kern="1200" dirty="0">
              <a:solidFill>
                <a:srgbClr val="FF0000"/>
              </a:solidFill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028738" y="2040285"/>
            <a:ext cx="7772400" cy="984885"/>
          </a:xfrm>
        </p:spPr>
        <p:txBody>
          <a:bodyPr/>
          <a:lstStyle/>
          <a:p>
            <a:pPr algn="ctr"/>
            <a:r>
              <a:rPr lang="zh-CN" altLang="en-US" sz="6400" dirty="0">
                <a:latin typeface="微软雅黑" panose="020B0503020204020204" charset="-122"/>
              </a:rPr>
              <a:t>感谢聆听！</a:t>
            </a:r>
            <a:endParaRPr lang="zh-CN" altLang="en-US" sz="6400" dirty="0">
              <a:latin typeface="微软雅黑" panose="020B0503020204020204" charset="-122"/>
            </a:endParaRPr>
          </a:p>
        </p:txBody>
      </p:sp>
      <p:sp>
        <p:nvSpPr>
          <p:cNvPr id="2" name="标题 2"/>
          <p:cNvSpPr txBox="1"/>
          <p:nvPr/>
        </p:nvSpPr>
        <p:spPr>
          <a:xfrm>
            <a:off x="355138" y="6553200"/>
            <a:ext cx="17119600" cy="2879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贡献者：黄靖恺、黄雯静、杨锦武、龙浩泉、李昊旭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开源仓库链接： 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hlinkClick r:id="rId1"/>
              </a:rPr>
              <a:t>https://github.com/hpdps-group/PhotonZip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相关论文：</a:t>
            </a:r>
            <a:endParaRPr lang="en-US" altLang="zh-CN" sz="240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200" b="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1. MANS+: Optimizing Both Compression Ratio and Throughput for Multi-Byte Integer Data</a:t>
            </a:r>
            <a:endParaRPr lang="en-US" altLang="zh-CN" sz="2200" b="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200" b="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2. End-to-End Inference-Coding Co-Acceleration for Learning-Based Scientific Compression</a:t>
            </a:r>
            <a:endParaRPr lang="en-US" altLang="zh-CN" sz="2200" b="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200" b="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3. </a:t>
            </a:r>
            <a:r>
              <a:rPr lang="en-US" altLang="zh-CN" sz="2200" b="0" dirty="0" err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lsCOMP</a:t>
            </a:r>
            <a:r>
              <a:rPr lang="en-US" altLang="zh-CN" sz="2200" b="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: Efficient Light Source Compression</a:t>
            </a:r>
            <a:endParaRPr lang="zh-CN" altLang="en-US" sz="2200" b="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205260" y="3352800"/>
            <a:ext cx="11064679" cy="2661920"/>
            <a:chOff x="4515658" y="3338830"/>
            <a:chExt cx="11064679" cy="2661920"/>
          </a:xfrm>
        </p:grpSpPr>
        <p:grpSp>
          <p:nvGrpSpPr>
            <p:cNvPr id="9" name="组合 8"/>
            <p:cNvGrpSpPr/>
            <p:nvPr/>
          </p:nvGrpSpPr>
          <p:grpSpPr>
            <a:xfrm>
              <a:off x="4515658" y="3338830"/>
              <a:ext cx="8798560" cy="2661920"/>
              <a:chOff x="5840" y="5738"/>
              <a:chExt cx="13856" cy="4192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760" y="5756"/>
                <a:ext cx="2936" cy="4173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40" y="5753"/>
                <a:ext cx="3125" cy="4169"/>
              </a:xfrm>
              <a:prstGeom prst="rect">
                <a:avLst/>
              </a:prstGeom>
            </p:spPr>
          </p:pic>
          <p:pic>
            <p:nvPicPr>
              <p:cNvPr id="7" name="图片 6" descr="huangwenjing"/>
              <p:cNvPicPr>
                <a:picLocks noChangeAspect="1"/>
              </p:cNvPicPr>
              <p:nvPr/>
            </p:nvPicPr>
            <p:blipFill>
              <a:blip r:embed="rId4"/>
              <a:srcRect l="7703" t="11673"/>
              <a:stretch>
                <a:fillRect/>
              </a:stretch>
            </p:blipFill>
            <p:spPr>
              <a:xfrm>
                <a:off x="9364" y="5738"/>
                <a:ext cx="3277" cy="4184"/>
              </a:xfrm>
              <a:prstGeom prst="rect">
                <a:avLst/>
              </a:prstGeom>
            </p:spPr>
          </p:pic>
          <p:pic>
            <p:nvPicPr>
              <p:cNvPr id="8" name="图片 7" descr="longhaoquan"/>
              <p:cNvPicPr>
                <a:picLocks noChangeAspect="1"/>
              </p:cNvPicPr>
              <p:nvPr/>
            </p:nvPicPr>
            <p:blipFill>
              <a:blip r:embed="rId5"/>
              <a:srcRect l="12794"/>
              <a:stretch>
                <a:fillRect/>
              </a:stretch>
            </p:blipFill>
            <p:spPr>
              <a:xfrm>
                <a:off x="13040" y="5756"/>
                <a:ext cx="3231" cy="4174"/>
              </a:xfrm>
              <a:prstGeom prst="rect">
                <a:avLst/>
              </a:prstGeom>
            </p:spPr>
          </p:pic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94851" y="3348355"/>
              <a:ext cx="1985486" cy="2647315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84200" y="2182495"/>
            <a:ext cx="7475855" cy="7383780"/>
            <a:chOff x="6796" y="2957"/>
            <a:chExt cx="12600" cy="1224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rcRect l="23889" r="23867"/>
            <a:stretch>
              <a:fillRect/>
            </a:stretch>
          </p:blipFill>
          <p:spPr>
            <a:xfrm>
              <a:off x="6796" y="2957"/>
              <a:ext cx="12600" cy="12243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7022" y="13082"/>
              <a:ext cx="2453" cy="1966"/>
            </a:xfrm>
            <a:prstGeom prst="rect">
              <a:avLst/>
            </a:prstGeom>
            <a:noFill/>
            <a:ln w="762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823595"/>
            <a:ext cx="17475200" cy="699770"/>
          </a:xfrm>
        </p:spPr>
        <p:txBody>
          <a:bodyPr wrap="square"/>
          <a:lstStyle/>
          <a:p>
            <a:pPr algn="ctr"/>
            <a:r>
              <a:rPr lang="zh-CN" altLang="en-US" dirty="0"/>
              <a:t>大科学装置数据缩减已经成为领域重要研究问题</a:t>
            </a:r>
            <a:endParaRPr lang="zh-CN" altLang="en-US" b="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5321" t="2069" r="6499" b="4181"/>
          <a:stretch>
            <a:fillRect/>
          </a:stretch>
        </p:blipFill>
        <p:spPr>
          <a:xfrm>
            <a:off x="8432800" y="2057400"/>
            <a:ext cx="8438515" cy="6934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8141" y="902653"/>
            <a:ext cx="16795466" cy="699770"/>
          </a:xfrm>
        </p:spPr>
        <p:txBody>
          <a:bodyPr/>
          <a:lstStyle/>
          <a:p>
            <a:pPr algn="ctr"/>
            <a:r>
              <a:rPr lang="zh-CN" altLang="en-US" dirty="0"/>
              <a:t>无损压缩痛点：现有方法与光源数据形态不匹配</a:t>
            </a:r>
            <a:endParaRPr lang="zh-CN" altLang="en-US" b="0" dirty="0"/>
          </a:p>
        </p:txBody>
      </p:sp>
      <p:sp>
        <p:nvSpPr>
          <p:cNvPr id="6" name="矩形 5"/>
          <p:cNvSpPr/>
          <p:nvPr/>
        </p:nvSpPr>
        <p:spPr>
          <a:xfrm>
            <a:off x="-30480" y="8763000"/>
            <a:ext cx="17531080" cy="990600"/>
          </a:xfrm>
          <a:prstGeom prst="rect">
            <a:avLst/>
          </a:prstGeom>
          <a:solidFill>
            <a:srgbClr val="B90000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多字节整数、小切片光源数据下，现有无损方法难兼顾压缩率与吞吐。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8664320" y="3840023"/>
          <a:ext cx="8044576" cy="2999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043"/>
                <a:gridCol w="1982511"/>
                <a:gridCol w="1982511"/>
                <a:gridCol w="1982511"/>
              </a:tblGrid>
              <a:tr h="72552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方法</a:t>
                      </a:r>
                      <a:endParaRPr lang="zh-CN" altLang="en-US" sz="11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09" marR="84909" marT="42455" marB="42455" anchor="ctr"/>
                </a:tc>
                <a:tc>
                  <a:txBody>
                    <a:bodyPr/>
                    <a:lstStyle/>
                    <a:p>
                      <a:pPr marL="0" algn="ctr">
                        <a:buNone/>
                      </a:pPr>
                      <a:r>
                        <a:rPr lang="zh-CN" altLang="en-US" sz="20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多字节支持</a:t>
                      </a:r>
                      <a:endParaRPr lang="zh-CN" altLang="zh-CN" sz="20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09" marR="84909" marT="42455" marB="42455" anchor="ctr"/>
                </a:tc>
                <a:tc>
                  <a:txBody>
                    <a:bodyPr/>
                    <a:lstStyle/>
                    <a:p>
                      <a:pPr marL="0" algn="ctr">
                        <a:buNone/>
                      </a:pPr>
                      <a:r>
                        <a:rPr lang="zh-CN" altLang="en-US" sz="20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小切片友好性</a:t>
                      </a:r>
                      <a:endParaRPr lang="zh-CN" altLang="zh-CN" sz="20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09" marR="84909" marT="42455" marB="42455" anchor="ctr"/>
                </a:tc>
                <a:tc>
                  <a:txBody>
                    <a:bodyPr/>
                    <a:lstStyle/>
                    <a:p>
                      <a:pPr marL="0" algn="ctr">
                        <a:buNone/>
                      </a:pPr>
                      <a:r>
                        <a:rPr lang="zh-CN" altLang="en-US" sz="20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跨平台适配</a:t>
                      </a:r>
                      <a:endParaRPr lang="zh-CN" altLang="zh-CN" sz="20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09" marR="84909" marT="42455" marB="42455" anchor="ctr"/>
                </a:tc>
              </a:tr>
              <a:tr h="60734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Huffman (FSE)</a:t>
                      </a:r>
                      <a:endParaRPr lang="en-US" altLang="zh-CN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09" marR="84909" marT="42455" marB="424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❌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09" marR="84909" marT="42455" marB="424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❌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09" marR="84909" marT="42455" marB="424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❌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09" marR="84909" marT="42455" marB="42455" anchor="ctr"/>
                </a:tc>
              </a:tr>
              <a:tr h="470793">
                <a:tc>
                  <a:txBody>
                    <a:bodyPr/>
                    <a:lstStyle/>
                    <a:p>
                      <a:pPr marL="0" algn="ctr" font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Huffman (SZ)</a:t>
                      </a:r>
                      <a:endParaRPr lang="en-US" altLang="zh-CN" sz="2000" b="1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63" marR="84963" marT="42418" marB="42418" anchor="ctr"/>
                </a:tc>
                <a:tc>
                  <a:txBody>
                    <a:bodyPr/>
                    <a:lstStyle/>
                    <a:p>
                      <a:pPr marL="0" algn="ctr" fontAlgn="ctr">
                        <a:buNone/>
                      </a:pPr>
                      <a:r>
                        <a:rPr lang="zh-CN" alt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✅</a:t>
                      </a:r>
                      <a:endParaRPr lang="zh-CN" altLang="en-US" sz="2400" b="1" i="0" u="none" strike="noStrike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63" marR="84963" marT="42418" marB="42418" anchor="ctr"/>
                </a:tc>
                <a:tc>
                  <a:txBody>
                    <a:bodyPr/>
                    <a:lstStyle/>
                    <a:p>
                      <a:pPr marL="0" algn="ctr" fontAlgn="ctr">
                        <a:buNone/>
                      </a:pPr>
                      <a:r>
                        <a:rPr lang="zh-CN" alt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❌</a:t>
                      </a:r>
                      <a:endParaRPr lang="zh-CN" altLang="en-US" sz="2400" b="1" i="0" u="none" strike="noStrike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63" marR="84963" marT="42418" marB="42418" anchor="ctr"/>
                </a:tc>
                <a:tc>
                  <a:txBody>
                    <a:bodyPr/>
                    <a:lstStyle/>
                    <a:p>
                      <a:pPr marL="0" algn="ctr" fontAlgn="ctr">
                        <a:buNone/>
                      </a:pPr>
                      <a:r>
                        <a:rPr lang="zh-CN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❌</a:t>
                      </a:r>
                      <a:endParaRPr lang="zh-CN" alt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63" marR="84963" marT="42418" marB="42418" anchor="ctr"/>
                </a:tc>
              </a:tr>
              <a:tr h="7255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ANS (FSE)</a:t>
                      </a:r>
                      <a:endParaRPr lang="en-US" altLang="zh-CN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09" marR="84909" marT="42455" marB="424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❌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09" marR="84909" marT="42455" marB="424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✅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09" marR="84909" marT="42455" marB="424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❌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09" marR="84909" marT="42455" marB="42455" anchor="ctr"/>
                </a:tc>
              </a:tr>
              <a:tr h="4707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ANS (ADT-FSE)</a:t>
                      </a:r>
                      <a:endParaRPr lang="en-US" altLang="zh-CN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09" marR="84909" marT="42455" marB="424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✅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09" marR="84909" marT="42455" marB="424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✅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09" marR="84909" marT="42455" marB="424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❌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909" marR="84909" marT="42455" marB="42455" anchor="ctr"/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355600" y="2895600"/>
            <a:ext cx="7848600" cy="5486400"/>
            <a:chOff x="408140" y="1939483"/>
            <a:chExt cx="5281459" cy="7204517"/>
          </a:xfrm>
        </p:grpSpPr>
        <p:sp>
          <p:nvSpPr>
            <p:cNvPr id="5" name="矩形 4"/>
            <p:cNvSpPr/>
            <p:nvPr/>
          </p:nvSpPr>
          <p:spPr>
            <a:xfrm>
              <a:off x="408140" y="1939483"/>
              <a:ext cx="5281459" cy="7204517"/>
            </a:xfrm>
            <a:prstGeom prst="rect">
              <a:avLst/>
            </a:prstGeom>
            <a:noFill/>
            <a:ln w="25400">
              <a:solidFill>
                <a:srgbClr val="2F5D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08140" y="1939483"/>
              <a:ext cx="5281459" cy="698559"/>
            </a:xfrm>
            <a:prstGeom prst="rect">
              <a:avLst/>
            </a:prstGeom>
            <a:solidFill>
              <a:srgbClr val="4274B0"/>
            </a:solidFill>
            <a:ln w="508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光源数据处理特征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89004" y="6565326"/>
            <a:ext cx="7904473" cy="1692771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多字节整数数据为主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常见 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uint16 / uint32 </a:t>
            </a:r>
            <a:endParaRPr lang="en-US" altLang="zh-CN" sz="2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探测器通常输出</a:t>
            </a:r>
            <a:r>
              <a:rPr lang="zh-CN" altLang="en-US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小图像、小切片或块化数据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l">
              <a:buFont typeface="Wingdings" panose="05000000000000000000" pitchFamily="2" charset="2"/>
              <a:buChar char="l"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处理平台异构：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常在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GPU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端采集，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CPU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端分析</a:t>
            </a:r>
            <a:endParaRPr lang="zh-CN" altLang="en-US" sz="2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l">
              <a:buFont typeface="Wingdings" panose="05000000000000000000" pitchFamily="2" charset="2"/>
              <a:buChar char="l"/>
            </a:pPr>
            <a:endParaRPr lang="zh-CN" altLang="en-US" sz="20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283" y="3505200"/>
            <a:ext cx="6577234" cy="272221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585199" y="2895600"/>
            <a:ext cx="8077203" cy="5529493"/>
            <a:chOff x="408140" y="1882895"/>
            <a:chExt cx="5281461" cy="7261105"/>
          </a:xfrm>
        </p:grpSpPr>
        <p:sp>
          <p:nvSpPr>
            <p:cNvPr id="13" name="矩形 12"/>
            <p:cNvSpPr/>
            <p:nvPr/>
          </p:nvSpPr>
          <p:spPr>
            <a:xfrm>
              <a:off x="408142" y="1882895"/>
              <a:ext cx="5281459" cy="698559"/>
            </a:xfrm>
            <a:prstGeom prst="rect">
              <a:avLst/>
            </a:prstGeom>
            <a:solidFill>
              <a:srgbClr val="4274B0"/>
            </a:solidFill>
            <a:ln w="508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现有无损压缩方法覆盖能力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08140" y="1939483"/>
              <a:ext cx="5281459" cy="7204517"/>
            </a:xfrm>
            <a:prstGeom prst="rect">
              <a:avLst/>
            </a:prstGeom>
            <a:noFill/>
            <a:ln w="25400">
              <a:solidFill>
                <a:srgbClr val="2F5D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8813800" y="7305805"/>
            <a:ext cx="7867510" cy="954107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现有方法通常只能覆盖部分需求，难以同时兼顾多字节整数、小切片数据与跨平台适配。</a:t>
            </a:r>
            <a:endParaRPr lang="zh-CN" altLang="en-US" sz="2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22824" y="2092199"/>
            <a:ext cx="9620176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对保真要求高的数据处理环节，无损压缩是必要选择。</a:t>
            </a:r>
            <a:endParaRPr lang="zh-CN" altLang="en-US" sz="32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203200" y="2452776"/>
            <a:ext cx="8461256" cy="6157824"/>
            <a:chOff x="355600" y="2895600"/>
            <a:chExt cx="7848600" cy="5486400"/>
          </a:xfrm>
        </p:grpSpPr>
        <p:sp>
          <p:nvSpPr>
            <p:cNvPr id="5" name="矩形 4"/>
            <p:cNvSpPr/>
            <p:nvPr/>
          </p:nvSpPr>
          <p:spPr>
            <a:xfrm>
              <a:off x="355600" y="2895600"/>
              <a:ext cx="7848600" cy="5486400"/>
            </a:xfrm>
            <a:prstGeom prst="rect">
              <a:avLst/>
            </a:prstGeom>
            <a:solidFill>
              <a:srgbClr val="ECF1F7"/>
            </a:solidFill>
            <a:ln w="508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55600" y="2919421"/>
              <a:ext cx="7848600" cy="531968"/>
            </a:xfrm>
            <a:prstGeom prst="rect">
              <a:avLst/>
            </a:prstGeom>
            <a:solidFill>
              <a:srgbClr val="4274B0"/>
            </a:solidFill>
            <a:ln w="508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科学装置对有损压缩的要求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077239" y="2452776"/>
            <a:ext cx="7848600" cy="6157824"/>
            <a:chOff x="355600" y="2895600"/>
            <a:chExt cx="7848600" cy="5486400"/>
          </a:xfrm>
        </p:grpSpPr>
        <p:sp>
          <p:nvSpPr>
            <p:cNvPr id="23" name="矩形 22"/>
            <p:cNvSpPr/>
            <p:nvPr/>
          </p:nvSpPr>
          <p:spPr>
            <a:xfrm>
              <a:off x="355600" y="2895600"/>
              <a:ext cx="7848600" cy="5486400"/>
            </a:xfrm>
            <a:prstGeom prst="rect">
              <a:avLst/>
            </a:prstGeom>
            <a:solidFill>
              <a:srgbClr val="ECF1F7"/>
            </a:solidFill>
            <a:ln w="508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55600" y="2919421"/>
              <a:ext cx="7848600" cy="531968"/>
            </a:xfrm>
            <a:prstGeom prst="rect">
              <a:avLst/>
            </a:prstGeom>
            <a:solidFill>
              <a:srgbClr val="4274B0"/>
            </a:solidFill>
            <a:ln w="508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现有 </a:t>
              </a:r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AI </a:t>
              </a: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有损方法的主要失配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8141" y="902653"/>
            <a:ext cx="16795466" cy="699770"/>
          </a:xfrm>
        </p:spPr>
        <p:txBody>
          <a:bodyPr/>
          <a:lstStyle/>
          <a:p>
            <a:pPr algn="ctr"/>
            <a:r>
              <a:rPr lang="en-US" altLang="zh-CN" dirty="0">
                <a:latin typeface="微软雅黑" panose="020B0503020204020204" charset="-122"/>
                <a:cs typeface="微软雅黑" panose="020B0503020204020204" charset="-122"/>
              </a:rPr>
              <a:t>AI </a:t>
            </a:r>
            <a:r>
              <a:rPr lang="zh-CN" altLang="en-US" dirty="0">
                <a:latin typeface="微软雅黑" panose="020B0503020204020204" charset="-122"/>
                <a:cs typeface="微软雅黑" panose="020B0503020204020204" charset="-122"/>
              </a:rPr>
              <a:t>有损压缩痛点：高压缩比、高质量与高吞吐难以同时满足</a:t>
            </a:r>
            <a:endParaRPr lang="zh-CN" altLang="en-US" b="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8763000"/>
            <a:ext cx="17500600" cy="990600"/>
          </a:xfrm>
          <a:prstGeom prst="rect">
            <a:avLst/>
          </a:prstGeom>
          <a:solidFill>
            <a:srgbClr val="B90000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现有 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有损压缩方法下，高压缩比、高质量与高端到端吞吐难以同时兼顾。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22941" y="3182780"/>
            <a:ext cx="3990997" cy="1877437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高压缩比</a:t>
            </a:r>
            <a:endParaRPr lang="en-US" altLang="zh-CN" sz="32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10×–100×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倍的压缩，才能有效缓解存储与传输压力。</a:t>
            </a:r>
            <a:endParaRPr lang="en-US" altLang="zh-CN" sz="20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41512" y="1881599"/>
            <a:ext cx="14192176" cy="583565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面对海量的科学数据存储需求，</a:t>
            </a:r>
            <a:r>
              <a:rPr lang="en-US" altLang="zh-CN" sz="32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</a:t>
            </a:r>
            <a:r>
              <a:rPr lang="zh-CN" altLang="en-US" sz="32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有损压缩提供了更强的数据缩减能力。</a:t>
            </a:r>
            <a:endParaRPr lang="zh-CN" altLang="en-US" sz="32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345671" y="3071747"/>
            <a:ext cx="75453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高质量方法往往吞吐偏低，如 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CAESAR 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 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A100 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上解压仅约 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 MB/s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简单提速容易牺牲压缩效果，如统一量化会引入新的质量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–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速度权衡。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27" name="图形 102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64492" y="4953000"/>
            <a:ext cx="5204416" cy="3451726"/>
          </a:xfrm>
          <a:prstGeom prst="rect">
            <a:avLst/>
          </a:prstGeom>
        </p:spPr>
      </p:pic>
      <p:sp>
        <p:nvSpPr>
          <p:cNvPr id="1031" name="文本框 1030"/>
          <p:cNvSpPr txBox="1"/>
          <p:nvPr/>
        </p:nvSpPr>
        <p:spPr>
          <a:xfrm>
            <a:off x="255741" y="6964741"/>
            <a:ext cx="3986059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高端到端吞吐</a:t>
            </a:r>
            <a:endParaRPr lang="en-US" altLang="zh-CN" sz="32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压缩过程不能成为新的性能瓶颈。</a:t>
            </a:r>
            <a:endParaRPr lang="en-US" altLang="zh-CN" sz="2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32" name="文本框 1031"/>
          <p:cNvSpPr txBox="1"/>
          <p:nvPr/>
        </p:nvSpPr>
        <p:spPr>
          <a:xfrm>
            <a:off x="5190569" y="6718664"/>
            <a:ext cx="348745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高重建质量</a:t>
            </a:r>
            <a:endParaRPr lang="en-US" altLang="zh-CN" sz="32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重建精度需满足后续分析要求。</a:t>
            </a:r>
            <a:endParaRPr lang="zh-CN" altLang="en-US" sz="20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34" name="文本框 1033"/>
          <p:cNvSpPr txBox="1"/>
          <p:nvPr/>
        </p:nvSpPr>
        <p:spPr>
          <a:xfrm>
            <a:off x="14691248" y="6611281"/>
            <a:ext cx="2512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传统压缩：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速度快，但压缩质量低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1036" name="文本框 1035"/>
          <p:cNvSpPr txBox="1"/>
          <p:nvPr/>
        </p:nvSpPr>
        <p:spPr>
          <a:xfrm>
            <a:off x="8901152" y="5091395"/>
            <a:ext cx="1896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压缩：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质量高，但速度慢</a:t>
            </a:r>
            <a:endParaRPr lang="zh-CN" altLang="en-US" sz="2000" dirty="0">
              <a:solidFill>
                <a:srgbClr val="C00000"/>
              </a:solidFill>
              <a:cs typeface="微软雅黑" panose="020B0503020204020204" charset="-122"/>
            </a:endParaRPr>
          </a:p>
        </p:txBody>
      </p:sp>
      <p:sp>
        <p:nvSpPr>
          <p:cNvPr id="1039" name="文本框 1038"/>
          <p:cNvSpPr txBox="1"/>
          <p:nvPr/>
        </p:nvSpPr>
        <p:spPr>
          <a:xfrm>
            <a:off x="14903688" y="5023836"/>
            <a:ext cx="19873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目标：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高压缩比、高质量与高速度兼顾</a:t>
            </a:r>
            <a:endParaRPr lang="zh-CN" altLang="en-US" dirty="0">
              <a:solidFill>
                <a:srgbClr val="C00000"/>
              </a:solidFill>
            </a:endParaRPr>
          </a:p>
        </p:txBody>
      </p:sp>
      <p:cxnSp>
        <p:nvCxnSpPr>
          <p:cNvPr id="1041" name="直接连接符 1040"/>
          <p:cNvCxnSpPr/>
          <p:nvPr/>
        </p:nvCxnSpPr>
        <p:spPr>
          <a:xfrm>
            <a:off x="10566400" y="5424116"/>
            <a:ext cx="405445" cy="17511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直接连接符 1042"/>
          <p:cNvCxnSpPr/>
          <p:nvPr/>
        </p:nvCxnSpPr>
        <p:spPr>
          <a:xfrm flipH="1">
            <a:off x="14489350" y="6864440"/>
            <a:ext cx="273346" cy="52009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8" name="组合 1057"/>
          <p:cNvGrpSpPr/>
          <p:nvPr/>
        </p:nvGrpSpPr>
        <p:grpSpPr>
          <a:xfrm>
            <a:off x="1679644" y="5771812"/>
            <a:ext cx="1295400" cy="1295400"/>
            <a:chOff x="1679644" y="5771812"/>
            <a:chExt cx="1295400" cy="1295400"/>
          </a:xfrm>
        </p:grpSpPr>
        <p:sp>
          <p:nvSpPr>
            <p:cNvPr id="18" name="椭圆 17"/>
            <p:cNvSpPr/>
            <p:nvPr/>
          </p:nvSpPr>
          <p:spPr>
            <a:xfrm>
              <a:off x="1679644" y="5771812"/>
              <a:ext cx="1295400" cy="1295400"/>
            </a:xfrm>
            <a:prstGeom prst="ellipse">
              <a:avLst/>
            </a:prstGeom>
            <a:solidFill>
              <a:srgbClr val="F4E2C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1" name="图片 10" descr="图标&#10;&#10;AI 生成的内容可能不正确。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8" t="32295" r="31234" b="30795"/>
            <a:stretch>
              <a:fillRect/>
            </a:stretch>
          </p:blipFill>
          <p:spPr>
            <a:xfrm>
              <a:off x="1916339" y="6029005"/>
              <a:ext cx="851408" cy="825953"/>
            </a:xfrm>
            <a:prstGeom prst="rect">
              <a:avLst/>
            </a:prstGeom>
          </p:spPr>
        </p:pic>
      </p:grpSp>
      <p:grpSp>
        <p:nvGrpSpPr>
          <p:cNvPr id="1057" name="组合 1056"/>
          <p:cNvGrpSpPr/>
          <p:nvPr/>
        </p:nvGrpSpPr>
        <p:grpSpPr>
          <a:xfrm>
            <a:off x="4241800" y="5850802"/>
            <a:ext cx="2066926" cy="1295400"/>
            <a:chOff x="4241800" y="5850802"/>
            <a:chExt cx="2066926" cy="1295400"/>
          </a:xfrm>
        </p:grpSpPr>
        <p:sp>
          <p:nvSpPr>
            <p:cNvPr id="19" name="椭圆 18"/>
            <p:cNvSpPr/>
            <p:nvPr/>
          </p:nvSpPr>
          <p:spPr>
            <a:xfrm>
              <a:off x="4595605" y="5850802"/>
              <a:ext cx="1295400" cy="1295400"/>
            </a:xfrm>
            <a:prstGeom prst="ellipse">
              <a:avLst/>
            </a:prstGeom>
            <a:solidFill>
              <a:srgbClr val="C9EA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1800" y="5902747"/>
              <a:ext cx="2066926" cy="1164465"/>
            </a:xfrm>
            <a:prstGeom prst="rect">
              <a:avLst/>
            </a:prstGeom>
          </p:spPr>
        </p:pic>
      </p:grpSp>
      <p:grpSp>
        <p:nvGrpSpPr>
          <p:cNvPr id="1056" name="组合 1055"/>
          <p:cNvGrpSpPr/>
          <p:nvPr/>
        </p:nvGrpSpPr>
        <p:grpSpPr>
          <a:xfrm>
            <a:off x="3022600" y="3109607"/>
            <a:ext cx="1385705" cy="1384995"/>
            <a:chOff x="3022600" y="3109607"/>
            <a:chExt cx="1385705" cy="1384995"/>
          </a:xfrm>
        </p:grpSpPr>
        <p:sp>
          <p:nvSpPr>
            <p:cNvPr id="17" name="椭圆 16"/>
            <p:cNvSpPr/>
            <p:nvPr/>
          </p:nvSpPr>
          <p:spPr>
            <a:xfrm>
              <a:off x="3022600" y="3109607"/>
              <a:ext cx="1385705" cy="1384995"/>
            </a:xfrm>
            <a:prstGeom prst="ellipse">
              <a:avLst/>
            </a:prstGeom>
            <a:solidFill>
              <a:srgbClr val="D1D7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75000" y="3200400"/>
              <a:ext cx="1107954" cy="1107954"/>
            </a:xfrm>
            <a:prstGeom prst="rect">
              <a:avLst/>
            </a:prstGeom>
          </p:spPr>
        </p:pic>
      </p:grpSp>
      <p:pic>
        <p:nvPicPr>
          <p:cNvPr id="28" name="图形 27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142045" y="5424116"/>
            <a:ext cx="694610" cy="694610"/>
          </a:xfrm>
          <a:prstGeom prst="rect">
            <a:avLst/>
          </a:prstGeom>
        </p:spPr>
      </p:pic>
      <p:sp>
        <p:nvSpPr>
          <p:cNvPr id="1042" name="文本框 1041"/>
          <p:cNvSpPr txBox="1"/>
          <p:nvPr/>
        </p:nvSpPr>
        <p:spPr>
          <a:xfrm>
            <a:off x="2002586" y="5253335"/>
            <a:ext cx="3458414" cy="461665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核心制约</a:t>
            </a:r>
            <a:endParaRPr lang="zh-CN" altLang="en-US" sz="24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48" name="图形 1046"/>
          <p:cNvGrpSpPr/>
          <p:nvPr/>
        </p:nvGrpSpPr>
        <p:grpSpPr>
          <a:xfrm>
            <a:off x="2510589" y="4284848"/>
            <a:ext cx="2537292" cy="2338227"/>
            <a:chOff x="2537922" y="3879269"/>
            <a:chExt cx="2897122" cy="2669826"/>
          </a:xfrm>
          <a:solidFill>
            <a:srgbClr val="C00000"/>
          </a:solidFill>
        </p:grpSpPr>
        <p:sp>
          <p:nvSpPr>
            <p:cNvPr id="1049" name="任意多边形: 形状 1048"/>
            <p:cNvSpPr/>
            <p:nvPr/>
          </p:nvSpPr>
          <p:spPr>
            <a:xfrm flipV="1">
              <a:off x="2537922" y="3879269"/>
              <a:ext cx="2700150" cy="2375799"/>
            </a:xfrm>
            <a:custGeom>
              <a:avLst/>
              <a:gdLst>
                <a:gd name="connsiteX0" fmla="*/ 1299376 w 2700150"/>
                <a:gd name="connsiteY0" fmla="*/ 2361548 h 2375799"/>
                <a:gd name="connsiteX1" fmla="*/ 1079301 w 2700150"/>
                <a:gd name="connsiteY1" fmla="*/ 2220007 h 2375799"/>
                <a:gd name="connsiteX2" fmla="*/ 600800 w 2700150"/>
                <a:gd name="connsiteY2" fmla="*/ 1616857 h 2375799"/>
                <a:gd name="connsiteX3" fmla="*/ 331414 w 2700150"/>
                <a:gd name="connsiteY3" fmla="*/ 1212779 h 2375799"/>
                <a:gd name="connsiteX4" fmla="*/ 46961 w 2700150"/>
                <a:gd name="connsiteY4" fmla="*/ 731081 h 2375799"/>
                <a:gd name="connsiteX5" fmla="*/ 2672 w 2700150"/>
                <a:gd name="connsiteY5" fmla="*/ 411471 h 2375799"/>
                <a:gd name="connsiteX6" fmla="*/ 212702 w 2700150"/>
                <a:gd name="connsiteY6" fmla="*/ 159892 h 2375799"/>
                <a:gd name="connsiteX7" fmla="*/ 1246868 w 2700150"/>
                <a:gd name="connsiteY7" fmla="*/ 1913 h 2375799"/>
                <a:gd name="connsiteX8" fmla="*/ 2007083 w 2700150"/>
                <a:gd name="connsiteY8" fmla="*/ 1913 h 2375799"/>
                <a:gd name="connsiteX9" fmla="*/ 2506588 w 2700150"/>
                <a:gd name="connsiteY9" fmla="*/ 80903 h 2375799"/>
                <a:gd name="connsiteX10" fmla="*/ 2586947 w 2700150"/>
                <a:gd name="connsiteY10" fmla="*/ 141172 h 2375799"/>
                <a:gd name="connsiteX11" fmla="*/ 2694702 w 2700150"/>
                <a:gd name="connsiteY11" fmla="*/ 358050 h 2375799"/>
                <a:gd name="connsiteX12" fmla="*/ 2608863 w 2700150"/>
                <a:gd name="connsiteY12" fmla="*/ 701403 h 2375799"/>
                <a:gd name="connsiteX13" fmla="*/ 2591513 w 2700150"/>
                <a:gd name="connsiteY13" fmla="*/ 742952 h 2375799"/>
                <a:gd name="connsiteX14" fmla="*/ 2543115 w 2700150"/>
                <a:gd name="connsiteY14" fmla="*/ 854815 h 2375799"/>
                <a:gd name="connsiteX15" fmla="*/ 2251357 w 2700150"/>
                <a:gd name="connsiteY15" fmla="*/ 1406827 h 2375799"/>
                <a:gd name="connsiteX16" fmla="*/ 2062787 w 2700150"/>
                <a:gd name="connsiteY16" fmla="*/ 1705891 h 2375799"/>
                <a:gd name="connsiteX17" fmla="*/ 1736328 w 2700150"/>
                <a:gd name="connsiteY17" fmla="*/ 2170695 h 2375799"/>
                <a:gd name="connsiteX18" fmla="*/ 1580632 w 2700150"/>
                <a:gd name="connsiteY18" fmla="*/ 2319542 h 2375799"/>
                <a:gd name="connsiteX19" fmla="*/ 1299376 w 2700150"/>
                <a:gd name="connsiteY19" fmla="*/ 2361548 h 2375799"/>
                <a:gd name="connsiteX20" fmla="*/ 1484293 w 2700150"/>
                <a:gd name="connsiteY20" fmla="*/ 2309497 h 2375799"/>
                <a:gd name="connsiteX21" fmla="*/ 1548215 w 2700150"/>
                <a:gd name="connsiteY21" fmla="*/ 2277080 h 2375799"/>
                <a:gd name="connsiteX22" fmla="*/ 1638162 w 2700150"/>
                <a:gd name="connsiteY22" fmla="*/ 2200830 h 2375799"/>
                <a:gd name="connsiteX23" fmla="*/ 1489315 w 2700150"/>
                <a:gd name="connsiteY23" fmla="*/ 2272514 h 2375799"/>
                <a:gd name="connsiteX24" fmla="*/ 1351883 w 2700150"/>
                <a:gd name="connsiteY24" fmla="*/ 2313150 h 2375799"/>
                <a:gd name="connsiteX25" fmla="*/ 1345034 w 2700150"/>
                <a:gd name="connsiteY25" fmla="*/ 2318173 h 2375799"/>
                <a:gd name="connsiteX26" fmla="*/ 1484293 w 2700150"/>
                <a:gd name="connsiteY26" fmla="*/ 2309497 h 2375799"/>
                <a:gd name="connsiteX27" fmla="*/ 1428589 w 2700150"/>
                <a:gd name="connsiteY27" fmla="*/ 2011347 h 2375799"/>
                <a:gd name="connsiteX28" fmla="*/ 1571957 w 2700150"/>
                <a:gd name="connsiteY28" fmla="*/ 1937837 h 2375799"/>
                <a:gd name="connsiteX29" fmla="*/ 1785183 w 2700150"/>
                <a:gd name="connsiteY29" fmla="*/ 1726437 h 2375799"/>
                <a:gd name="connsiteX30" fmla="*/ 2304777 w 2700150"/>
                <a:gd name="connsiteY30" fmla="*/ 810983 h 2375799"/>
                <a:gd name="connsiteX31" fmla="*/ 2363220 w 2700150"/>
                <a:gd name="connsiteY31" fmla="*/ 521051 h 2375799"/>
                <a:gd name="connsiteX32" fmla="*/ 2349979 w 2700150"/>
                <a:gd name="connsiteY32" fmla="*/ 424255 h 2375799"/>
                <a:gd name="connsiteX33" fmla="*/ 2091552 w 2700150"/>
                <a:gd name="connsiteY33" fmla="*/ 263993 h 2375799"/>
                <a:gd name="connsiteX34" fmla="*/ 1347317 w 2700150"/>
                <a:gd name="connsiteY34" fmla="*/ 182721 h 2375799"/>
                <a:gd name="connsiteX35" fmla="*/ 473869 w 2700150"/>
                <a:gd name="connsiteY35" fmla="*/ 375857 h 2375799"/>
                <a:gd name="connsiteX36" fmla="*/ 361092 w 2700150"/>
                <a:gd name="connsiteY36" fmla="*/ 591822 h 2375799"/>
                <a:gd name="connsiteX37" fmla="*/ 894841 w 2700150"/>
                <a:gd name="connsiteY37" fmla="*/ 1676213 h 2375799"/>
                <a:gd name="connsiteX38" fmla="*/ 1082497 w 2700150"/>
                <a:gd name="connsiteY38" fmla="*/ 1865239 h 2375799"/>
                <a:gd name="connsiteX39" fmla="*/ 1128156 w 2700150"/>
                <a:gd name="connsiteY39" fmla="*/ 1903593 h 2375799"/>
                <a:gd name="connsiteX40" fmla="*/ 1256913 w 2700150"/>
                <a:gd name="connsiteY40" fmla="*/ 1986235 h 2375799"/>
                <a:gd name="connsiteX41" fmla="*/ 1428589 w 2700150"/>
                <a:gd name="connsiteY41" fmla="*/ 2011347 h 2375799"/>
                <a:gd name="connsiteX42" fmla="*/ 80292 w 2700150"/>
                <a:gd name="connsiteY42" fmla="*/ 552099 h 2375799"/>
                <a:gd name="connsiteX43" fmla="*/ 140105 w 2700150"/>
                <a:gd name="connsiteY43" fmla="*/ 418319 h 2375799"/>
                <a:gd name="connsiteX44" fmla="*/ 159281 w 2700150"/>
                <a:gd name="connsiteY44" fmla="*/ 384075 h 2375799"/>
                <a:gd name="connsiteX45" fmla="*/ 144214 w 2700150"/>
                <a:gd name="connsiteY45" fmla="*/ 394120 h 2375799"/>
                <a:gd name="connsiteX46" fmla="*/ 131429 w 2700150"/>
                <a:gd name="connsiteY46" fmla="*/ 406448 h 2375799"/>
                <a:gd name="connsiteX47" fmla="*/ 134625 w 2700150"/>
                <a:gd name="connsiteY47" fmla="*/ 393664 h 2375799"/>
                <a:gd name="connsiteX48" fmla="*/ 197634 w 2700150"/>
                <a:gd name="connsiteY48" fmla="*/ 311478 h 2375799"/>
                <a:gd name="connsiteX49" fmla="*/ 201287 w 2700150"/>
                <a:gd name="connsiteY49" fmla="*/ 305543 h 2375799"/>
                <a:gd name="connsiteX50" fmla="*/ 204940 w 2700150"/>
                <a:gd name="connsiteY50" fmla="*/ 302803 h 2375799"/>
                <a:gd name="connsiteX51" fmla="*/ 220007 w 2700150"/>
                <a:gd name="connsiteY51" fmla="*/ 289562 h 2375799"/>
                <a:gd name="connsiteX52" fmla="*/ 300366 w 2700150"/>
                <a:gd name="connsiteY52" fmla="*/ 213312 h 2375799"/>
                <a:gd name="connsiteX53" fmla="*/ 388487 w 2700150"/>
                <a:gd name="connsiteY53" fmla="*/ 165371 h 2375799"/>
                <a:gd name="connsiteX54" fmla="*/ 139191 w 2700150"/>
                <a:gd name="connsiteY54" fmla="*/ 279517 h 2375799"/>
                <a:gd name="connsiteX55" fmla="*/ 68877 w 2700150"/>
                <a:gd name="connsiteY55" fmla="*/ 447997 h 2375799"/>
                <a:gd name="connsiteX56" fmla="*/ 73443 w 2700150"/>
                <a:gd name="connsiteY56" fmla="*/ 571276 h 2375799"/>
                <a:gd name="connsiteX57" fmla="*/ 80292 w 2700150"/>
                <a:gd name="connsiteY57" fmla="*/ 552099 h 2375799"/>
                <a:gd name="connsiteX58" fmla="*/ 2575533 w 2700150"/>
                <a:gd name="connsiteY58" fmla="*/ 238425 h 2375799"/>
                <a:gd name="connsiteX59" fmla="*/ 2567771 w 2700150"/>
                <a:gd name="connsiteY59" fmla="*/ 230663 h 2375799"/>
                <a:gd name="connsiteX60" fmla="*/ 2565944 w 2700150"/>
                <a:gd name="connsiteY60" fmla="*/ 232489 h 2375799"/>
                <a:gd name="connsiteX61" fmla="*/ 2575533 w 2700150"/>
                <a:gd name="connsiteY61" fmla="*/ 238425 h 2375799"/>
                <a:gd name="connsiteX62" fmla="*/ 2565944 w 2700150"/>
                <a:gd name="connsiteY62" fmla="*/ 196419 h 2375799"/>
                <a:gd name="connsiteX63" fmla="*/ 2466409 w 2700150"/>
                <a:gd name="connsiteY63" fmla="*/ 125191 h 2375799"/>
                <a:gd name="connsiteX64" fmla="*/ 2350436 w 2700150"/>
                <a:gd name="connsiteY64" fmla="*/ 94144 h 2375799"/>
                <a:gd name="connsiteX65" fmla="*/ 2370069 w 2700150"/>
                <a:gd name="connsiteY65" fmla="*/ 115603 h 2375799"/>
                <a:gd name="connsiteX66" fmla="*/ 2475997 w 2700150"/>
                <a:gd name="connsiteY66" fmla="*/ 156239 h 2375799"/>
                <a:gd name="connsiteX67" fmla="*/ 2476454 w 2700150"/>
                <a:gd name="connsiteY67" fmla="*/ 176786 h 2375799"/>
                <a:gd name="connsiteX68" fmla="*/ 2454537 w 2700150"/>
                <a:gd name="connsiteY68" fmla="*/ 176786 h 2375799"/>
                <a:gd name="connsiteX69" fmla="*/ 2488781 w 2700150"/>
                <a:gd name="connsiteY69" fmla="*/ 188200 h 2375799"/>
                <a:gd name="connsiteX70" fmla="*/ 2536723 w 2700150"/>
                <a:gd name="connsiteY70" fmla="*/ 199158 h 2375799"/>
                <a:gd name="connsiteX71" fmla="*/ 2557269 w 2700150"/>
                <a:gd name="connsiteY71" fmla="*/ 203724 h 2375799"/>
                <a:gd name="connsiteX72" fmla="*/ 2565944 w 2700150"/>
                <a:gd name="connsiteY72" fmla="*/ 196419 h 237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700150" h="2375799">
                  <a:moveTo>
                    <a:pt x="1299376" y="2361548"/>
                  </a:moveTo>
                  <a:cubicBezTo>
                    <a:pt x="1222669" y="2340545"/>
                    <a:pt x="1168336" y="2305388"/>
                    <a:pt x="1079301" y="2220007"/>
                  </a:cubicBezTo>
                  <a:cubicBezTo>
                    <a:pt x="921323" y="2068420"/>
                    <a:pt x="785717" y="1897200"/>
                    <a:pt x="600800" y="1616857"/>
                  </a:cubicBezTo>
                  <a:cubicBezTo>
                    <a:pt x="441908" y="1376236"/>
                    <a:pt x="404924" y="1320076"/>
                    <a:pt x="331414" y="1212779"/>
                  </a:cubicBezTo>
                  <a:cubicBezTo>
                    <a:pt x="136908" y="927869"/>
                    <a:pt x="102664" y="870339"/>
                    <a:pt x="46961" y="731081"/>
                  </a:cubicBezTo>
                  <a:cubicBezTo>
                    <a:pt x="2672" y="621043"/>
                    <a:pt x="-13765" y="501875"/>
                    <a:pt x="2672" y="411471"/>
                  </a:cubicBezTo>
                  <a:cubicBezTo>
                    <a:pt x="22305" y="302803"/>
                    <a:pt x="94446" y="216052"/>
                    <a:pt x="212702" y="159892"/>
                  </a:cubicBezTo>
                  <a:cubicBezTo>
                    <a:pt x="378899" y="80903"/>
                    <a:pt x="687094" y="33874"/>
                    <a:pt x="1246868" y="1913"/>
                  </a:cubicBezTo>
                  <a:cubicBezTo>
                    <a:pt x="1383844" y="-5849"/>
                    <a:pt x="1884262" y="-5849"/>
                    <a:pt x="2007083" y="1913"/>
                  </a:cubicBezTo>
                  <a:cubicBezTo>
                    <a:pt x="2281948" y="19263"/>
                    <a:pt x="2423033" y="41636"/>
                    <a:pt x="2506588" y="80903"/>
                  </a:cubicBezTo>
                  <a:cubicBezTo>
                    <a:pt x="2539462" y="95970"/>
                    <a:pt x="2551790" y="105558"/>
                    <a:pt x="2586947" y="141172"/>
                  </a:cubicBezTo>
                  <a:cubicBezTo>
                    <a:pt x="2651782" y="206920"/>
                    <a:pt x="2685113" y="274038"/>
                    <a:pt x="2694702" y="358050"/>
                  </a:cubicBezTo>
                  <a:cubicBezTo>
                    <a:pt x="2704290" y="444345"/>
                    <a:pt x="2677351" y="551642"/>
                    <a:pt x="2608863" y="701403"/>
                  </a:cubicBezTo>
                  <a:cubicBezTo>
                    <a:pt x="2602471" y="715100"/>
                    <a:pt x="2594709" y="733820"/>
                    <a:pt x="2591513" y="742952"/>
                  </a:cubicBezTo>
                  <a:cubicBezTo>
                    <a:pt x="2588317" y="752084"/>
                    <a:pt x="2566401" y="802308"/>
                    <a:pt x="2543115" y="854815"/>
                  </a:cubicBezTo>
                  <a:cubicBezTo>
                    <a:pt x="2470061" y="1019643"/>
                    <a:pt x="2359111" y="1230129"/>
                    <a:pt x="2251357" y="1406827"/>
                  </a:cubicBezTo>
                  <a:cubicBezTo>
                    <a:pt x="2168715" y="1542890"/>
                    <a:pt x="2145429" y="1579873"/>
                    <a:pt x="2062787" y="1705891"/>
                  </a:cubicBezTo>
                  <a:cubicBezTo>
                    <a:pt x="1854127" y="2024588"/>
                    <a:pt x="1822623" y="2069790"/>
                    <a:pt x="1736328" y="2170695"/>
                  </a:cubicBezTo>
                  <a:cubicBezTo>
                    <a:pt x="1677429" y="2239640"/>
                    <a:pt x="1615333" y="2298996"/>
                    <a:pt x="1580632" y="2319542"/>
                  </a:cubicBezTo>
                  <a:cubicBezTo>
                    <a:pt x="1497990" y="2367940"/>
                    <a:pt x="1383844" y="2384834"/>
                    <a:pt x="1299376" y="2361548"/>
                  </a:cubicBezTo>
                  <a:close/>
                  <a:moveTo>
                    <a:pt x="1484293" y="2309497"/>
                  </a:moveTo>
                  <a:cubicBezTo>
                    <a:pt x="1500730" y="2304018"/>
                    <a:pt x="1529495" y="2289408"/>
                    <a:pt x="1548215" y="2277080"/>
                  </a:cubicBezTo>
                  <a:cubicBezTo>
                    <a:pt x="1582915" y="2253794"/>
                    <a:pt x="1641358" y="2204026"/>
                    <a:pt x="1638162" y="2200830"/>
                  </a:cubicBezTo>
                  <a:cubicBezTo>
                    <a:pt x="1635879" y="2198090"/>
                    <a:pt x="1532234" y="2248315"/>
                    <a:pt x="1489315" y="2272514"/>
                  </a:cubicBezTo>
                  <a:cubicBezTo>
                    <a:pt x="1455528" y="2292147"/>
                    <a:pt x="1386583" y="2312237"/>
                    <a:pt x="1351883" y="2313150"/>
                  </a:cubicBezTo>
                  <a:cubicBezTo>
                    <a:pt x="1338642" y="2313607"/>
                    <a:pt x="1337272" y="2314520"/>
                    <a:pt x="1345034" y="2318173"/>
                  </a:cubicBezTo>
                  <a:cubicBezTo>
                    <a:pt x="1361015" y="2325478"/>
                    <a:pt x="1451419" y="2319999"/>
                    <a:pt x="1484293" y="2309497"/>
                  </a:cubicBezTo>
                  <a:close/>
                  <a:moveTo>
                    <a:pt x="1428589" y="2011347"/>
                  </a:moveTo>
                  <a:cubicBezTo>
                    <a:pt x="1463290" y="2003128"/>
                    <a:pt x="1530865" y="1968428"/>
                    <a:pt x="1571957" y="1937837"/>
                  </a:cubicBezTo>
                  <a:cubicBezTo>
                    <a:pt x="1618986" y="1902223"/>
                    <a:pt x="1734958" y="1787620"/>
                    <a:pt x="1785183" y="1726437"/>
                  </a:cubicBezTo>
                  <a:cubicBezTo>
                    <a:pt x="2008910" y="1455682"/>
                    <a:pt x="2209808" y="1101828"/>
                    <a:pt x="2304777" y="810983"/>
                  </a:cubicBezTo>
                  <a:cubicBezTo>
                    <a:pt x="2349523" y="674007"/>
                    <a:pt x="2362764" y="606889"/>
                    <a:pt x="2363220" y="521051"/>
                  </a:cubicBezTo>
                  <a:cubicBezTo>
                    <a:pt x="2363220" y="455303"/>
                    <a:pt x="2362764" y="451650"/>
                    <a:pt x="2349979" y="424255"/>
                  </a:cubicBezTo>
                  <a:cubicBezTo>
                    <a:pt x="2320758" y="360333"/>
                    <a:pt x="2245878" y="314218"/>
                    <a:pt x="2091552" y="263993"/>
                  </a:cubicBezTo>
                  <a:cubicBezTo>
                    <a:pt x="1874674" y="193679"/>
                    <a:pt x="1606201" y="164458"/>
                    <a:pt x="1347317" y="182721"/>
                  </a:cubicBezTo>
                  <a:cubicBezTo>
                    <a:pt x="977483" y="209203"/>
                    <a:pt x="628651" y="286366"/>
                    <a:pt x="473869" y="375857"/>
                  </a:cubicBezTo>
                  <a:cubicBezTo>
                    <a:pt x="378899" y="431104"/>
                    <a:pt x="350591" y="484981"/>
                    <a:pt x="361092" y="591822"/>
                  </a:cubicBezTo>
                  <a:cubicBezTo>
                    <a:pt x="391227" y="893169"/>
                    <a:pt x="616780" y="1352037"/>
                    <a:pt x="894841" y="1676213"/>
                  </a:cubicBezTo>
                  <a:cubicBezTo>
                    <a:pt x="943239" y="1732830"/>
                    <a:pt x="1036839" y="1827343"/>
                    <a:pt x="1082497" y="1865239"/>
                  </a:cubicBezTo>
                  <a:cubicBezTo>
                    <a:pt x="1101217" y="1881220"/>
                    <a:pt x="1121764" y="1898570"/>
                    <a:pt x="1128156" y="1903593"/>
                  </a:cubicBezTo>
                  <a:cubicBezTo>
                    <a:pt x="1153725" y="1925052"/>
                    <a:pt x="1225409" y="1970711"/>
                    <a:pt x="1256913" y="1986235"/>
                  </a:cubicBezTo>
                  <a:cubicBezTo>
                    <a:pt x="1314900" y="2014086"/>
                    <a:pt x="1377908" y="2023218"/>
                    <a:pt x="1428589" y="2011347"/>
                  </a:cubicBezTo>
                  <a:close/>
                  <a:moveTo>
                    <a:pt x="80292" y="552099"/>
                  </a:moveTo>
                  <a:cubicBezTo>
                    <a:pt x="84858" y="525160"/>
                    <a:pt x="116819" y="454390"/>
                    <a:pt x="140105" y="418319"/>
                  </a:cubicBezTo>
                  <a:cubicBezTo>
                    <a:pt x="151519" y="400513"/>
                    <a:pt x="160194" y="384989"/>
                    <a:pt x="159281" y="384075"/>
                  </a:cubicBezTo>
                  <a:cubicBezTo>
                    <a:pt x="158368" y="382706"/>
                    <a:pt x="151519" y="387728"/>
                    <a:pt x="144214" y="394120"/>
                  </a:cubicBezTo>
                  <a:lnTo>
                    <a:pt x="131429" y="406448"/>
                  </a:lnTo>
                  <a:lnTo>
                    <a:pt x="134625" y="393664"/>
                  </a:lnTo>
                  <a:cubicBezTo>
                    <a:pt x="141018" y="367638"/>
                    <a:pt x="188503" y="305999"/>
                    <a:pt x="197634" y="311478"/>
                  </a:cubicBezTo>
                  <a:cubicBezTo>
                    <a:pt x="199461" y="312848"/>
                    <a:pt x="201287" y="310109"/>
                    <a:pt x="201287" y="305543"/>
                  </a:cubicBezTo>
                  <a:cubicBezTo>
                    <a:pt x="201287" y="299607"/>
                    <a:pt x="202657" y="299151"/>
                    <a:pt x="204940" y="302803"/>
                  </a:cubicBezTo>
                  <a:cubicBezTo>
                    <a:pt x="207679" y="306912"/>
                    <a:pt x="212245" y="302803"/>
                    <a:pt x="220007" y="289562"/>
                  </a:cubicBezTo>
                  <a:cubicBezTo>
                    <a:pt x="240097" y="254862"/>
                    <a:pt x="267949" y="228836"/>
                    <a:pt x="300366" y="213312"/>
                  </a:cubicBezTo>
                  <a:cubicBezTo>
                    <a:pt x="387117" y="172220"/>
                    <a:pt x="404468" y="162631"/>
                    <a:pt x="388487" y="165371"/>
                  </a:cubicBezTo>
                  <a:cubicBezTo>
                    <a:pt x="288038" y="181351"/>
                    <a:pt x="193982" y="224727"/>
                    <a:pt x="139191" y="279517"/>
                  </a:cubicBezTo>
                  <a:cubicBezTo>
                    <a:pt x="94446" y="324263"/>
                    <a:pt x="76183" y="367638"/>
                    <a:pt x="68877" y="447997"/>
                  </a:cubicBezTo>
                  <a:cubicBezTo>
                    <a:pt x="64768" y="495026"/>
                    <a:pt x="67507" y="574928"/>
                    <a:pt x="73443" y="571276"/>
                  </a:cubicBezTo>
                  <a:cubicBezTo>
                    <a:pt x="75269" y="569906"/>
                    <a:pt x="78465" y="561231"/>
                    <a:pt x="80292" y="552099"/>
                  </a:cubicBezTo>
                  <a:close/>
                  <a:moveTo>
                    <a:pt x="2575533" y="238425"/>
                  </a:moveTo>
                  <a:cubicBezTo>
                    <a:pt x="2575533" y="237511"/>
                    <a:pt x="2571880" y="233859"/>
                    <a:pt x="2567771" y="230663"/>
                  </a:cubicBezTo>
                  <a:cubicBezTo>
                    <a:pt x="2560465" y="224727"/>
                    <a:pt x="2560009" y="225184"/>
                    <a:pt x="2565944" y="232489"/>
                  </a:cubicBezTo>
                  <a:cubicBezTo>
                    <a:pt x="2571880" y="239794"/>
                    <a:pt x="2575533" y="242077"/>
                    <a:pt x="2575533" y="238425"/>
                  </a:cubicBezTo>
                  <a:close/>
                  <a:moveTo>
                    <a:pt x="2565944" y="196419"/>
                  </a:moveTo>
                  <a:cubicBezTo>
                    <a:pt x="2546768" y="175416"/>
                    <a:pt x="2497000" y="139802"/>
                    <a:pt x="2466409" y="125191"/>
                  </a:cubicBezTo>
                  <a:cubicBezTo>
                    <a:pt x="2429425" y="107841"/>
                    <a:pt x="2379657" y="94144"/>
                    <a:pt x="2350436" y="94144"/>
                  </a:cubicBezTo>
                  <a:cubicBezTo>
                    <a:pt x="2316649" y="94144"/>
                    <a:pt x="2325780" y="103732"/>
                    <a:pt x="2370069" y="115603"/>
                  </a:cubicBezTo>
                  <a:cubicBezTo>
                    <a:pt x="2415271" y="127474"/>
                    <a:pt x="2452711" y="142085"/>
                    <a:pt x="2475997" y="156239"/>
                  </a:cubicBezTo>
                  <a:cubicBezTo>
                    <a:pt x="2501109" y="172220"/>
                    <a:pt x="2501566" y="176329"/>
                    <a:pt x="2476454" y="176786"/>
                  </a:cubicBezTo>
                  <a:lnTo>
                    <a:pt x="2454537" y="176786"/>
                  </a:lnTo>
                  <a:lnTo>
                    <a:pt x="2488781" y="188200"/>
                  </a:lnTo>
                  <a:cubicBezTo>
                    <a:pt x="2507501" y="194136"/>
                    <a:pt x="2529418" y="199158"/>
                    <a:pt x="2536723" y="199158"/>
                  </a:cubicBezTo>
                  <a:cubicBezTo>
                    <a:pt x="2544485" y="199158"/>
                    <a:pt x="2553617" y="201441"/>
                    <a:pt x="2557269" y="203724"/>
                  </a:cubicBezTo>
                  <a:cubicBezTo>
                    <a:pt x="2571880" y="213312"/>
                    <a:pt x="2577359" y="208290"/>
                    <a:pt x="2565944" y="196419"/>
                  </a:cubicBezTo>
                  <a:close/>
                </a:path>
              </a:pathLst>
            </a:custGeom>
            <a:solidFill>
              <a:srgbClr val="C00000"/>
            </a:solidFill>
            <a:ln w="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50" name="任意多边形: 形状 1049"/>
            <p:cNvSpPr/>
            <p:nvPr/>
          </p:nvSpPr>
          <p:spPr>
            <a:xfrm flipV="1">
              <a:off x="3804343" y="4271751"/>
              <a:ext cx="391750" cy="193615"/>
            </a:xfrm>
            <a:custGeom>
              <a:avLst/>
              <a:gdLst>
                <a:gd name="connsiteX0" fmla="*/ 60120 w 391750"/>
                <a:gd name="connsiteY0" fmla="*/ 179378 h 193615"/>
                <a:gd name="connsiteX1" fmla="*/ 12178 w 391750"/>
                <a:gd name="connsiteY1" fmla="*/ 163854 h 193615"/>
                <a:gd name="connsiteX2" fmla="*/ -3802 w 391750"/>
                <a:gd name="connsiteY2" fmla="*/ 157005 h 193615"/>
                <a:gd name="connsiteX3" fmla="*/ 32725 w 391750"/>
                <a:gd name="connsiteY3" fmla="*/ 156548 h 193615"/>
                <a:gd name="connsiteX4" fmla="*/ 96647 w 391750"/>
                <a:gd name="connsiteY4" fmla="*/ 149700 h 193615"/>
                <a:gd name="connsiteX5" fmla="*/ 281564 w 391750"/>
                <a:gd name="connsiteY5" fmla="*/ 31444 h 193615"/>
                <a:gd name="connsiteX6" fmla="*/ 297088 w 391750"/>
                <a:gd name="connsiteY6" fmla="*/ 9984 h 193615"/>
                <a:gd name="connsiteX7" fmla="*/ 305763 w 391750"/>
                <a:gd name="connsiteY7" fmla="*/ 21399 h 193615"/>
                <a:gd name="connsiteX8" fmla="*/ 324027 w 391750"/>
                <a:gd name="connsiteY8" fmla="*/ 33270 h 193615"/>
                <a:gd name="connsiteX9" fmla="*/ 376990 w 391750"/>
                <a:gd name="connsiteY9" fmla="*/ 4049 h 193615"/>
                <a:gd name="connsiteX10" fmla="*/ 387949 w 391750"/>
                <a:gd name="connsiteY10" fmla="*/ -5540 h 193615"/>
                <a:gd name="connsiteX11" fmla="*/ 382013 w 391750"/>
                <a:gd name="connsiteY11" fmla="*/ 5875 h 193615"/>
                <a:gd name="connsiteX12" fmla="*/ 258735 w 391750"/>
                <a:gd name="connsiteY12" fmla="*/ 126870 h 193615"/>
                <a:gd name="connsiteX13" fmla="*/ 103952 w 391750"/>
                <a:gd name="connsiteY13" fmla="*/ 188053 h 193615"/>
                <a:gd name="connsiteX14" fmla="*/ 60120 w 391750"/>
                <a:gd name="connsiteY14" fmla="*/ 179378 h 19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1750" h="193615">
                  <a:moveTo>
                    <a:pt x="60120" y="179378"/>
                  </a:moveTo>
                  <a:cubicBezTo>
                    <a:pt x="42770" y="174812"/>
                    <a:pt x="20854" y="167963"/>
                    <a:pt x="12178" y="163854"/>
                  </a:cubicBezTo>
                  <a:lnTo>
                    <a:pt x="-3802" y="157005"/>
                  </a:lnTo>
                  <a:lnTo>
                    <a:pt x="32725" y="156548"/>
                  </a:lnTo>
                  <a:cubicBezTo>
                    <a:pt x="53271" y="156548"/>
                    <a:pt x="82036" y="153352"/>
                    <a:pt x="96647" y="149700"/>
                  </a:cubicBezTo>
                  <a:cubicBezTo>
                    <a:pt x="160112" y="133719"/>
                    <a:pt x="246864" y="78016"/>
                    <a:pt x="281564" y="31444"/>
                  </a:cubicBezTo>
                  <a:lnTo>
                    <a:pt x="297088" y="9984"/>
                  </a:lnTo>
                  <a:lnTo>
                    <a:pt x="305763" y="21399"/>
                  </a:lnTo>
                  <a:cubicBezTo>
                    <a:pt x="310329" y="28248"/>
                    <a:pt x="318547" y="33270"/>
                    <a:pt x="324027" y="33270"/>
                  </a:cubicBezTo>
                  <a:cubicBezTo>
                    <a:pt x="334985" y="33270"/>
                    <a:pt x="360097" y="19573"/>
                    <a:pt x="376990" y="4049"/>
                  </a:cubicBezTo>
                  <a:lnTo>
                    <a:pt x="387949" y="-5540"/>
                  </a:lnTo>
                  <a:lnTo>
                    <a:pt x="382013" y="5875"/>
                  </a:lnTo>
                  <a:cubicBezTo>
                    <a:pt x="374251" y="20942"/>
                    <a:pt x="293435" y="100388"/>
                    <a:pt x="258735" y="126870"/>
                  </a:cubicBezTo>
                  <a:cubicBezTo>
                    <a:pt x="212163" y="162941"/>
                    <a:pt x="145502" y="188966"/>
                    <a:pt x="103952" y="188053"/>
                  </a:cubicBezTo>
                  <a:cubicBezTo>
                    <a:pt x="97560" y="188053"/>
                    <a:pt x="77927" y="184400"/>
                    <a:pt x="60120" y="179378"/>
                  </a:cubicBezTo>
                  <a:close/>
                </a:path>
              </a:pathLst>
            </a:custGeom>
            <a:solidFill>
              <a:srgbClr val="C00000"/>
            </a:solidFill>
            <a:ln w="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51" name="任意多边形: 形状 1050"/>
            <p:cNvSpPr/>
            <p:nvPr/>
          </p:nvSpPr>
          <p:spPr>
            <a:xfrm flipV="1">
              <a:off x="2946178" y="5444743"/>
              <a:ext cx="178819" cy="418805"/>
            </a:xfrm>
            <a:custGeom>
              <a:avLst/>
              <a:gdLst>
                <a:gd name="connsiteX0" fmla="*/ 60507 w 178819"/>
                <a:gd name="connsiteY0" fmla="*/ 408506 h 418805"/>
                <a:gd name="connsiteX1" fmla="*/ 37678 w 178819"/>
                <a:gd name="connsiteY1" fmla="*/ 342758 h 418805"/>
                <a:gd name="connsiteX2" fmla="*/ 8457 w 178819"/>
                <a:gd name="connsiteY2" fmla="*/ 106703 h 418805"/>
                <a:gd name="connsiteX3" fmla="*/ 143606 w 178819"/>
                <a:gd name="connsiteY3" fmla="*/ 7624 h 418805"/>
                <a:gd name="connsiteX4" fmla="*/ 176937 w 178819"/>
                <a:gd name="connsiteY4" fmla="*/ -2421 h 418805"/>
                <a:gd name="connsiteX5" fmla="*/ 153194 w 178819"/>
                <a:gd name="connsiteY5" fmla="*/ 21321 h 418805"/>
                <a:gd name="connsiteX6" fmla="*/ 56398 w 178819"/>
                <a:gd name="connsiteY6" fmla="*/ 157384 h 418805"/>
                <a:gd name="connsiteX7" fmla="*/ 54115 w 178819"/>
                <a:gd name="connsiteY7" fmla="*/ 173364 h 418805"/>
                <a:gd name="connsiteX8" fmla="*/ 84250 w 178819"/>
                <a:gd name="connsiteY8" fmla="*/ 173821 h 418805"/>
                <a:gd name="connsiteX9" fmla="*/ 122603 w 178819"/>
                <a:gd name="connsiteY9" fmla="*/ 178387 h 418805"/>
                <a:gd name="connsiteX10" fmla="*/ 117581 w 178819"/>
                <a:gd name="connsiteY10" fmla="*/ 187518 h 418805"/>
                <a:gd name="connsiteX11" fmla="*/ 60964 w 178819"/>
                <a:gd name="connsiteY11" fmla="*/ 358281 h 418805"/>
                <a:gd name="connsiteX12" fmla="*/ 65530 w 178819"/>
                <a:gd name="connsiteY12" fmla="*/ 416268 h 418805"/>
                <a:gd name="connsiteX13" fmla="*/ 60507 w 178819"/>
                <a:gd name="connsiteY13" fmla="*/ 408506 h 41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819" h="418805">
                  <a:moveTo>
                    <a:pt x="60507" y="408506"/>
                  </a:moveTo>
                  <a:cubicBezTo>
                    <a:pt x="57768" y="403940"/>
                    <a:pt x="47723" y="374262"/>
                    <a:pt x="37678" y="342758"/>
                  </a:cubicBezTo>
                  <a:cubicBezTo>
                    <a:pt x="-2501" y="219936"/>
                    <a:pt x="-11633" y="145056"/>
                    <a:pt x="8457" y="106703"/>
                  </a:cubicBezTo>
                  <a:cubicBezTo>
                    <a:pt x="29003" y="67436"/>
                    <a:pt x="76031" y="33192"/>
                    <a:pt x="143606" y="7624"/>
                  </a:cubicBezTo>
                  <a:cubicBezTo>
                    <a:pt x="160956" y="1231"/>
                    <a:pt x="175567" y="-3334"/>
                    <a:pt x="176937" y="-2421"/>
                  </a:cubicBezTo>
                  <a:cubicBezTo>
                    <a:pt x="177850" y="-1508"/>
                    <a:pt x="166892" y="9450"/>
                    <a:pt x="153194" y="21321"/>
                  </a:cubicBezTo>
                  <a:cubicBezTo>
                    <a:pt x="105253" y="61957"/>
                    <a:pt x="62334" y="123140"/>
                    <a:pt x="56398" y="157384"/>
                  </a:cubicBezTo>
                  <a:lnTo>
                    <a:pt x="54115" y="173364"/>
                  </a:lnTo>
                  <a:lnTo>
                    <a:pt x="84250" y="173821"/>
                  </a:lnTo>
                  <a:cubicBezTo>
                    <a:pt x="101144" y="173821"/>
                    <a:pt x="118037" y="176104"/>
                    <a:pt x="122603" y="178387"/>
                  </a:cubicBezTo>
                  <a:cubicBezTo>
                    <a:pt x="129452" y="182039"/>
                    <a:pt x="128995" y="183409"/>
                    <a:pt x="117581" y="187518"/>
                  </a:cubicBezTo>
                  <a:cubicBezTo>
                    <a:pt x="63703" y="208065"/>
                    <a:pt x="50006" y="249614"/>
                    <a:pt x="60964" y="358281"/>
                  </a:cubicBezTo>
                  <a:cubicBezTo>
                    <a:pt x="64160" y="390242"/>
                    <a:pt x="66443" y="416268"/>
                    <a:pt x="65530" y="416268"/>
                  </a:cubicBezTo>
                  <a:cubicBezTo>
                    <a:pt x="65073" y="416268"/>
                    <a:pt x="62790" y="412615"/>
                    <a:pt x="60507" y="408506"/>
                  </a:cubicBezTo>
                  <a:close/>
                </a:path>
              </a:pathLst>
            </a:custGeom>
            <a:solidFill>
              <a:srgbClr val="C00000"/>
            </a:solidFill>
            <a:ln w="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52" name="任意多边形: 形状 1051"/>
            <p:cNvSpPr/>
            <p:nvPr/>
          </p:nvSpPr>
          <p:spPr>
            <a:xfrm flipV="1">
              <a:off x="4686609" y="5757350"/>
              <a:ext cx="174182" cy="161385"/>
            </a:xfrm>
            <a:custGeom>
              <a:avLst/>
              <a:gdLst>
                <a:gd name="connsiteX0" fmla="*/ 157474 w 174182"/>
                <a:gd name="connsiteY0" fmla="*/ 143144 h 161385"/>
                <a:gd name="connsiteX1" fmla="*/ 29174 w 174182"/>
                <a:gd name="connsiteY1" fmla="*/ 21692 h 161385"/>
                <a:gd name="connsiteX2" fmla="*/ -5070 w 174182"/>
                <a:gd name="connsiteY2" fmla="*/ -2050 h 161385"/>
                <a:gd name="connsiteX3" fmla="*/ 48807 w 174182"/>
                <a:gd name="connsiteY3" fmla="*/ 19866 h 161385"/>
                <a:gd name="connsiteX4" fmla="*/ 168432 w 174182"/>
                <a:gd name="connsiteY4" fmla="*/ 150449 h 161385"/>
                <a:gd name="connsiteX5" fmla="*/ 157474 w 174182"/>
                <a:gd name="connsiteY5" fmla="*/ 143144 h 16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4182" h="161385">
                  <a:moveTo>
                    <a:pt x="157474" y="143144"/>
                  </a:moveTo>
                  <a:cubicBezTo>
                    <a:pt x="136928" y="99312"/>
                    <a:pt x="92639" y="57306"/>
                    <a:pt x="29174" y="21692"/>
                  </a:cubicBezTo>
                  <a:cubicBezTo>
                    <a:pt x="7714" y="9821"/>
                    <a:pt x="-7810" y="-1137"/>
                    <a:pt x="-5070" y="-2050"/>
                  </a:cubicBezTo>
                  <a:cubicBezTo>
                    <a:pt x="-1874" y="-2964"/>
                    <a:pt x="22325" y="7081"/>
                    <a:pt x="48807" y="19866"/>
                  </a:cubicBezTo>
                  <a:cubicBezTo>
                    <a:pt x="126426" y="58219"/>
                    <a:pt x="173455" y="109356"/>
                    <a:pt x="168432" y="150449"/>
                  </a:cubicBezTo>
                  <a:cubicBezTo>
                    <a:pt x="167062" y="163234"/>
                    <a:pt x="166606" y="163234"/>
                    <a:pt x="157474" y="143144"/>
                  </a:cubicBezTo>
                  <a:close/>
                </a:path>
              </a:pathLst>
            </a:custGeom>
            <a:solidFill>
              <a:srgbClr val="C00000"/>
            </a:solidFill>
            <a:ln w="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53" name="任意多边形: 形状 1052"/>
            <p:cNvSpPr/>
            <p:nvPr/>
          </p:nvSpPr>
          <p:spPr>
            <a:xfrm flipV="1">
              <a:off x="2565332" y="3938010"/>
              <a:ext cx="821234" cy="1520732"/>
            </a:xfrm>
            <a:custGeom>
              <a:avLst/>
              <a:gdLst>
                <a:gd name="connsiteX0" fmla="*/ 773869 w 821234"/>
                <a:gd name="connsiteY0" fmla="*/ 1506374 h 1520732"/>
                <a:gd name="connsiteX1" fmla="*/ 656070 w 821234"/>
                <a:gd name="connsiteY1" fmla="*/ 1465738 h 1520732"/>
                <a:gd name="connsiteX2" fmla="*/ 518637 w 821234"/>
                <a:gd name="connsiteY2" fmla="*/ 1394511 h 1520732"/>
                <a:gd name="connsiteX3" fmla="*/ 554708 w 821234"/>
                <a:gd name="connsiteY3" fmla="*/ 1346569 h 1520732"/>
                <a:gd name="connsiteX4" fmla="*/ 583016 w 821234"/>
                <a:gd name="connsiteY4" fmla="*/ 1338351 h 1520732"/>
                <a:gd name="connsiteX5" fmla="*/ 556534 w 821234"/>
                <a:gd name="connsiteY5" fmla="*/ 1299085 h 1520732"/>
                <a:gd name="connsiteX6" fmla="*/ 139671 w 821234"/>
                <a:gd name="connsiteY6" fmla="*/ 568547 h 1520732"/>
                <a:gd name="connsiteX7" fmla="*/ 115929 w 821234"/>
                <a:gd name="connsiteY7" fmla="*/ 506908 h 1520732"/>
                <a:gd name="connsiteX8" fmla="*/ 4522 w 821234"/>
                <a:gd name="connsiteY8" fmla="*/ 52606 h 1520732"/>
                <a:gd name="connsiteX9" fmla="*/ -501 w 821234"/>
                <a:gd name="connsiteY9" fmla="*/ 10143 h 1520732"/>
                <a:gd name="connsiteX10" fmla="*/ 30091 w 821234"/>
                <a:gd name="connsiteY10" fmla="*/ 74522 h 1520732"/>
                <a:gd name="connsiteX11" fmla="*/ 222313 w 821234"/>
                <a:gd name="connsiteY11" fmla="*/ 611923 h 1520732"/>
                <a:gd name="connsiteX12" fmla="*/ 548315 w 821234"/>
                <a:gd name="connsiteY12" fmla="*/ 1169871 h 1520732"/>
                <a:gd name="connsiteX13" fmla="*/ 646025 w 821234"/>
                <a:gd name="connsiteY13" fmla="*/ 1260275 h 1520732"/>
                <a:gd name="connsiteX14" fmla="*/ 669311 w 821234"/>
                <a:gd name="connsiteY14" fmla="*/ 1230140 h 1520732"/>
                <a:gd name="connsiteX15" fmla="*/ 713600 w 821234"/>
                <a:gd name="connsiteY15" fmla="*/ 1187221 h 1520732"/>
                <a:gd name="connsiteX16" fmla="*/ 753322 w 821234"/>
                <a:gd name="connsiteY16" fmla="*/ 1228314 h 1520732"/>
                <a:gd name="connsiteX17" fmla="*/ 819527 w 821234"/>
                <a:gd name="connsiteY17" fmla="*/ 1495416 h 1520732"/>
                <a:gd name="connsiteX18" fmla="*/ 802177 w 821234"/>
                <a:gd name="connsiteY18" fmla="*/ 1515963 h 1520732"/>
                <a:gd name="connsiteX19" fmla="*/ 773869 w 821234"/>
                <a:gd name="connsiteY19" fmla="*/ 1506374 h 1520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21234" h="1520732">
                  <a:moveTo>
                    <a:pt x="773869" y="1506374"/>
                  </a:moveTo>
                  <a:cubicBezTo>
                    <a:pt x="760171" y="1501352"/>
                    <a:pt x="707207" y="1483089"/>
                    <a:pt x="656070" y="1465738"/>
                  </a:cubicBezTo>
                  <a:cubicBezTo>
                    <a:pt x="561100" y="1432864"/>
                    <a:pt x="528682" y="1416427"/>
                    <a:pt x="518637" y="1394511"/>
                  </a:cubicBezTo>
                  <a:cubicBezTo>
                    <a:pt x="506766" y="1368029"/>
                    <a:pt x="516811" y="1354788"/>
                    <a:pt x="554708" y="1346569"/>
                  </a:cubicBezTo>
                  <a:cubicBezTo>
                    <a:pt x="568405" y="1343830"/>
                    <a:pt x="581190" y="1340177"/>
                    <a:pt x="583016" y="1338351"/>
                  </a:cubicBezTo>
                  <a:cubicBezTo>
                    <a:pt x="584386" y="1336981"/>
                    <a:pt x="572515" y="1319174"/>
                    <a:pt x="556534" y="1299085"/>
                  </a:cubicBezTo>
                  <a:cubicBezTo>
                    <a:pt x="403121" y="1110058"/>
                    <a:pt x="230988" y="808711"/>
                    <a:pt x="139671" y="568547"/>
                  </a:cubicBezTo>
                  <a:cubicBezTo>
                    <a:pt x="129170" y="541152"/>
                    <a:pt x="118212" y="513301"/>
                    <a:pt x="115929" y="506908"/>
                  </a:cubicBezTo>
                  <a:cubicBezTo>
                    <a:pt x="70727" y="400524"/>
                    <a:pt x="17763" y="184559"/>
                    <a:pt x="4522" y="52606"/>
                  </a:cubicBezTo>
                  <a:cubicBezTo>
                    <a:pt x="3152" y="37538"/>
                    <a:pt x="869" y="18362"/>
                    <a:pt x="-501" y="10143"/>
                  </a:cubicBezTo>
                  <a:cubicBezTo>
                    <a:pt x="-5980" y="-25014"/>
                    <a:pt x="7718" y="4207"/>
                    <a:pt x="30091" y="74522"/>
                  </a:cubicBezTo>
                  <a:cubicBezTo>
                    <a:pt x="99492" y="294139"/>
                    <a:pt x="173459" y="500973"/>
                    <a:pt x="222313" y="611923"/>
                  </a:cubicBezTo>
                  <a:cubicBezTo>
                    <a:pt x="330981" y="856653"/>
                    <a:pt x="448323" y="1058007"/>
                    <a:pt x="548315" y="1169871"/>
                  </a:cubicBezTo>
                  <a:cubicBezTo>
                    <a:pt x="579820" y="1204571"/>
                    <a:pt x="639633" y="1260275"/>
                    <a:pt x="646025" y="1260275"/>
                  </a:cubicBezTo>
                  <a:cubicBezTo>
                    <a:pt x="647851" y="1260275"/>
                    <a:pt x="658353" y="1246577"/>
                    <a:pt x="669311" y="1230140"/>
                  </a:cubicBezTo>
                  <a:cubicBezTo>
                    <a:pt x="694423" y="1191330"/>
                    <a:pt x="698989" y="1187221"/>
                    <a:pt x="713600" y="1187221"/>
                  </a:cubicBezTo>
                  <a:cubicBezTo>
                    <a:pt x="731863" y="1187678"/>
                    <a:pt x="740995" y="1196809"/>
                    <a:pt x="753322" y="1228314"/>
                  </a:cubicBezTo>
                  <a:cubicBezTo>
                    <a:pt x="774325" y="1282191"/>
                    <a:pt x="819527" y="1463912"/>
                    <a:pt x="819527" y="1495416"/>
                  </a:cubicBezTo>
                  <a:cubicBezTo>
                    <a:pt x="819527" y="1501809"/>
                    <a:pt x="807656" y="1515963"/>
                    <a:pt x="802177" y="1515963"/>
                  </a:cubicBezTo>
                  <a:cubicBezTo>
                    <a:pt x="800351" y="1515506"/>
                    <a:pt x="787566" y="1511397"/>
                    <a:pt x="773869" y="1506374"/>
                  </a:cubicBezTo>
                  <a:close/>
                </a:path>
              </a:pathLst>
            </a:custGeom>
            <a:solidFill>
              <a:srgbClr val="C00000"/>
            </a:solidFill>
            <a:ln w="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54" name="任意多边形: 形状 1053"/>
            <p:cNvSpPr/>
            <p:nvPr/>
          </p:nvSpPr>
          <p:spPr>
            <a:xfrm flipV="1">
              <a:off x="4523465" y="4326042"/>
              <a:ext cx="911579" cy="1278202"/>
            </a:xfrm>
            <a:custGeom>
              <a:avLst/>
              <a:gdLst>
                <a:gd name="connsiteX0" fmla="*/ -5804 w 911579"/>
                <a:gd name="connsiteY0" fmla="*/ 1266228 h 1278202"/>
                <a:gd name="connsiteX1" fmla="*/ 130715 w 911579"/>
                <a:gd name="connsiteY1" fmla="*/ 1123774 h 1278202"/>
                <a:gd name="connsiteX2" fmla="*/ 387773 w 911579"/>
                <a:gd name="connsiteY2" fmla="*/ 840234 h 1278202"/>
                <a:gd name="connsiteX3" fmla="*/ 663094 w 911579"/>
                <a:gd name="connsiteY3" fmla="*/ 367668 h 1278202"/>
                <a:gd name="connsiteX4" fmla="*/ 715601 w 911579"/>
                <a:gd name="connsiteY4" fmla="*/ 218364 h 1278202"/>
                <a:gd name="connsiteX5" fmla="*/ 677248 w 911579"/>
                <a:gd name="connsiteY5" fmla="*/ 216081 h 1278202"/>
                <a:gd name="connsiteX6" fmla="*/ 619718 w 911579"/>
                <a:gd name="connsiteY6" fmla="*/ 184577 h 1278202"/>
                <a:gd name="connsiteX7" fmla="*/ 641634 w 911579"/>
                <a:gd name="connsiteY7" fmla="*/ 151246 h 1278202"/>
                <a:gd name="connsiteX8" fmla="*/ 796873 w 911579"/>
                <a:gd name="connsiteY8" fmla="*/ 17466 h 1278202"/>
                <a:gd name="connsiteX9" fmla="*/ 867644 w 911579"/>
                <a:gd name="connsiteY9" fmla="*/ 41665 h 1278202"/>
                <a:gd name="connsiteX10" fmla="*/ 902801 w 911579"/>
                <a:gd name="connsiteY10" fmla="*/ 285026 h 1278202"/>
                <a:gd name="connsiteX11" fmla="*/ 836140 w 911579"/>
                <a:gd name="connsiteY11" fmla="*/ 322466 h 1278202"/>
                <a:gd name="connsiteX12" fmla="*/ 791851 w 911579"/>
                <a:gd name="connsiteY12" fmla="*/ 295527 h 1278202"/>
                <a:gd name="connsiteX13" fmla="*/ 749845 w 911579"/>
                <a:gd name="connsiteY13" fmla="*/ 376343 h 1278202"/>
                <a:gd name="connsiteX14" fmla="*/ 572233 w 911579"/>
                <a:gd name="connsiteY14" fmla="*/ 677233 h 1278202"/>
                <a:gd name="connsiteX15" fmla="*/ 261298 w 911579"/>
                <a:gd name="connsiteY15" fmla="*/ 1066244 h 1278202"/>
                <a:gd name="connsiteX16" fmla="*/ 32092 w 911579"/>
                <a:gd name="connsiteY16" fmla="*/ 1267141 h 1278202"/>
                <a:gd name="connsiteX17" fmla="*/ -5804 w 911579"/>
                <a:gd name="connsiteY17" fmla="*/ 1266228 h 127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1579" h="1278202">
                  <a:moveTo>
                    <a:pt x="-5804" y="1266228"/>
                  </a:moveTo>
                  <a:cubicBezTo>
                    <a:pt x="-5804" y="1262119"/>
                    <a:pt x="55378" y="1197740"/>
                    <a:pt x="130715" y="1123774"/>
                  </a:cubicBezTo>
                  <a:cubicBezTo>
                    <a:pt x="271800" y="984058"/>
                    <a:pt x="313806" y="937487"/>
                    <a:pt x="387773" y="840234"/>
                  </a:cubicBezTo>
                  <a:cubicBezTo>
                    <a:pt x="501462" y="689561"/>
                    <a:pt x="607847" y="507839"/>
                    <a:pt x="663094" y="367668"/>
                  </a:cubicBezTo>
                  <a:cubicBezTo>
                    <a:pt x="684553" y="313334"/>
                    <a:pt x="715601" y="225213"/>
                    <a:pt x="715601" y="218364"/>
                  </a:cubicBezTo>
                  <a:cubicBezTo>
                    <a:pt x="715601" y="216538"/>
                    <a:pt x="698251" y="215168"/>
                    <a:pt x="677248" y="216081"/>
                  </a:cubicBezTo>
                  <a:cubicBezTo>
                    <a:pt x="632502" y="216994"/>
                    <a:pt x="619718" y="210146"/>
                    <a:pt x="619718" y="184577"/>
                  </a:cubicBezTo>
                  <a:cubicBezTo>
                    <a:pt x="619718" y="172249"/>
                    <a:pt x="623827" y="166313"/>
                    <a:pt x="641634" y="151246"/>
                  </a:cubicBezTo>
                  <a:cubicBezTo>
                    <a:pt x="714688" y="89607"/>
                    <a:pt x="775870" y="36643"/>
                    <a:pt x="796873" y="17466"/>
                  </a:cubicBezTo>
                  <a:cubicBezTo>
                    <a:pt x="835683" y="-17234"/>
                    <a:pt x="854403" y="-10842"/>
                    <a:pt x="867644" y="41665"/>
                  </a:cubicBezTo>
                  <a:cubicBezTo>
                    <a:pt x="874036" y="67691"/>
                    <a:pt x="889104" y="169966"/>
                    <a:pt x="902801" y="285026"/>
                  </a:cubicBezTo>
                  <a:cubicBezTo>
                    <a:pt x="912390" y="363102"/>
                    <a:pt x="900975" y="369037"/>
                    <a:pt x="836140" y="322466"/>
                  </a:cubicBezTo>
                  <a:cubicBezTo>
                    <a:pt x="813767" y="306485"/>
                    <a:pt x="794134" y="294157"/>
                    <a:pt x="791851" y="295527"/>
                  </a:cubicBezTo>
                  <a:cubicBezTo>
                    <a:pt x="789568" y="296897"/>
                    <a:pt x="770848" y="332967"/>
                    <a:pt x="749845" y="376343"/>
                  </a:cubicBezTo>
                  <a:cubicBezTo>
                    <a:pt x="704186" y="469486"/>
                    <a:pt x="650309" y="560803"/>
                    <a:pt x="572233" y="677233"/>
                  </a:cubicBezTo>
                  <a:cubicBezTo>
                    <a:pt x="455804" y="851192"/>
                    <a:pt x="374988" y="951641"/>
                    <a:pt x="261298" y="1066244"/>
                  </a:cubicBezTo>
                  <a:cubicBezTo>
                    <a:pt x="171351" y="1156648"/>
                    <a:pt x="64966" y="1250248"/>
                    <a:pt x="32092" y="1267141"/>
                  </a:cubicBezTo>
                  <a:cubicBezTo>
                    <a:pt x="14285" y="1276730"/>
                    <a:pt x="-5804" y="1276273"/>
                    <a:pt x="-5804" y="1266228"/>
                  </a:cubicBezTo>
                  <a:close/>
                </a:path>
              </a:pathLst>
            </a:custGeom>
            <a:solidFill>
              <a:srgbClr val="C00000"/>
            </a:solidFill>
            <a:ln w="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55" name="任意多边形: 形状 1054"/>
            <p:cNvSpPr/>
            <p:nvPr/>
          </p:nvSpPr>
          <p:spPr>
            <a:xfrm flipV="1">
              <a:off x="3007601" y="6272445"/>
              <a:ext cx="1568903" cy="276650"/>
            </a:xfrm>
            <a:custGeom>
              <a:avLst/>
              <a:gdLst>
                <a:gd name="connsiteX0" fmla="*/ 202087 w 1568903"/>
                <a:gd name="connsiteY0" fmla="*/ 272596 h 276650"/>
                <a:gd name="connsiteX1" fmla="*/ 31324 w 1568903"/>
                <a:gd name="connsiteY1" fmla="*/ 207761 h 276650"/>
                <a:gd name="connsiteX2" fmla="*/ -3376 w 1568903"/>
                <a:gd name="connsiteY2" fmla="*/ 169864 h 276650"/>
                <a:gd name="connsiteX3" fmla="*/ 79722 w 1568903"/>
                <a:gd name="connsiteY3" fmla="*/ 76264 h 276650"/>
                <a:gd name="connsiteX4" fmla="*/ 197521 w 1568903"/>
                <a:gd name="connsiteY4" fmla="*/ 14 h 276650"/>
                <a:gd name="connsiteX5" fmla="*/ 226743 w 1568903"/>
                <a:gd name="connsiteY5" fmla="*/ 63480 h 276650"/>
                <a:gd name="connsiteX6" fmla="*/ 221720 w 1568903"/>
                <a:gd name="connsiteY6" fmla="*/ 92701 h 276650"/>
                <a:gd name="connsiteX7" fmla="*/ 287925 w 1568903"/>
                <a:gd name="connsiteY7" fmla="*/ 83569 h 276650"/>
                <a:gd name="connsiteX8" fmla="*/ 626712 w 1568903"/>
                <a:gd name="connsiteY8" fmla="*/ 56174 h 276650"/>
                <a:gd name="connsiteX9" fmla="*/ 985132 w 1568903"/>
                <a:gd name="connsiteY9" fmla="*/ 79003 h 276650"/>
                <a:gd name="connsiteX10" fmla="*/ 1564082 w 1568903"/>
                <a:gd name="connsiteY10" fmla="*/ 246114 h 276650"/>
                <a:gd name="connsiteX11" fmla="*/ 1490116 w 1568903"/>
                <a:gd name="connsiteY11" fmla="*/ 249767 h 276650"/>
                <a:gd name="connsiteX12" fmla="*/ 845873 w 1568903"/>
                <a:gd name="connsiteY12" fmla="*/ 130598 h 276650"/>
                <a:gd name="connsiteX13" fmla="*/ 385178 w 1568903"/>
                <a:gd name="connsiteY13" fmla="*/ 158906 h 276650"/>
                <a:gd name="connsiteX14" fmla="*/ 210762 w 1568903"/>
                <a:gd name="connsiteY14" fmla="*/ 202282 h 276650"/>
                <a:gd name="connsiteX15" fmla="*/ 218981 w 1568903"/>
                <a:gd name="connsiteY15" fmla="*/ 222828 h 276650"/>
                <a:gd name="connsiteX16" fmla="*/ 222634 w 1568903"/>
                <a:gd name="connsiteY16" fmla="*/ 275792 h 276650"/>
                <a:gd name="connsiteX17" fmla="*/ 202087 w 1568903"/>
                <a:gd name="connsiteY17" fmla="*/ 272596 h 27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68903" h="276650">
                  <a:moveTo>
                    <a:pt x="202087" y="272596"/>
                  </a:moveTo>
                  <a:cubicBezTo>
                    <a:pt x="179258" y="265290"/>
                    <a:pt x="40913" y="212783"/>
                    <a:pt x="31324" y="207761"/>
                  </a:cubicBezTo>
                  <a:cubicBezTo>
                    <a:pt x="14431" y="199086"/>
                    <a:pt x="-3376" y="179909"/>
                    <a:pt x="-3376" y="169864"/>
                  </a:cubicBezTo>
                  <a:cubicBezTo>
                    <a:pt x="-3376" y="156623"/>
                    <a:pt x="17627" y="132424"/>
                    <a:pt x="79722" y="76264"/>
                  </a:cubicBezTo>
                  <a:cubicBezTo>
                    <a:pt x="142731" y="18734"/>
                    <a:pt x="166017" y="3667"/>
                    <a:pt x="197521" y="14"/>
                  </a:cubicBezTo>
                  <a:cubicBezTo>
                    <a:pt x="234961" y="-4552"/>
                    <a:pt x="241810" y="10059"/>
                    <a:pt x="226743" y="63480"/>
                  </a:cubicBezTo>
                  <a:cubicBezTo>
                    <a:pt x="222634" y="78090"/>
                    <a:pt x="220351" y="91331"/>
                    <a:pt x="221720" y="92701"/>
                  </a:cubicBezTo>
                  <a:cubicBezTo>
                    <a:pt x="223090" y="94527"/>
                    <a:pt x="253225" y="90418"/>
                    <a:pt x="287925" y="83569"/>
                  </a:cubicBezTo>
                  <a:cubicBezTo>
                    <a:pt x="399332" y="62566"/>
                    <a:pt x="470103" y="56631"/>
                    <a:pt x="626712" y="56174"/>
                  </a:cubicBezTo>
                  <a:cubicBezTo>
                    <a:pt x="781038" y="55718"/>
                    <a:pt x="850439" y="60283"/>
                    <a:pt x="985132" y="79003"/>
                  </a:cubicBezTo>
                  <a:cubicBezTo>
                    <a:pt x="1238993" y="115074"/>
                    <a:pt x="1553581" y="205934"/>
                    <a:pt x="1564082" y="246114"/>
                  </a:cubicBezTo>
                  <a:cubicBezTo>
                    <a:pt x="1570018" y="268943"/>
                    <a:pt x="1559973" y="269400"/>
                    <a:pt x="1490116" y="249767"/>
                  </a:cubicBezTo>
                  <a:cubicBezTo>
                    <a:pt x="1281456" y="190410"/>
                    <a:pt x="1025311" y="142925"/>
                    <a:pt x="845873" y="130598"/>
                  </a:cubicBezTo>
                  <a:cubicBezTo>
                    <a:pt x="706614" y="120553"/>
                    <a:pt x="529459" y="131511"/>
                    <a:pt x="385178" y="158906"/>
                  </a:cubicBezTo>
                  <a:cubicBezTo>
                    <a:pt x="338150" y="167581"/>
                    <a:pt x="218068" y="197716"/>
                    <a:pt x="210762" y="202282"/>
                  </a:cubicBezTo>
                  <a:cubicBezTo>
                    <a:pt x="208479" y="203651"/>
                    <a:pt x="212132" y="212783"/>
                    <a:pt x="218981" y="222828"/>
                  </a:cubicBezTo>
                  <a:cubicBezTo>
                    <a:pt x="234048" y="245657"/>
                    <a:pt x="236331" y="274422"/>
                    <a:pt x="222634" y="275792"/>
                  </a:cubicBezTo>
                  <a:cubicBezTo>
                    <a:pt x="217611" y="276249"/>
                    <a:pt x="208479" y="274879"/>
                    <a:pt x="202087" y="272596"/>
                  </a:cubicBezTo>
                  <a:close/>
                </a:path>
              </a:pathLst>
            </a:custGeom>
            <a:solidFill>
              <a:srgbClr val="C00000"/>
            </a:solidFill>
            <a:ln w="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8141" y="902653"/>
            <a:ext cx="16795466" cy="700320"/>
          </a:xfrm>
        </p:spPr>
        <p:txBody>
          <a:bodyPr/>
          <a:lstStyle/>
          <a:p>
            <a:pPr algn="ctr"/>
            <a:r>
              <a:rPr lang="zh-CN" altLang="en-US" dirty="0"/>
              <a:t>现有光源压缩软件的问题</a:t>
            </a:r>
            <a:endParaRPr lang="zh-CN" altLang="en-US" b="0" dirty="0"/>
          </a:p>
        </p:txBody>
      </p:sp>
      <p:sp>
        <p:nvSpPr>
          <p:cNvPr id="6" name="矩形 5"/>
          <p:cNvSpPr/>
          <p:nvPr/>
        </p:nvSpPr>
        <p:spPr>
          <a:xfrm>
            <a:off x="0" y="8763000"/>
            <a:ext cx="17500600" cy="990600"/>
          </a:xfrm>
          <a:prstGeom prst="rect">
            <a:avLst/>
          </a:prstGeom>
          <a:solidFill>
            <a:srgbClr val="B90000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IsCOMP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是面向光源数据的专用压缩软件，但还没有形成真正统一的压缩软件框架。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08000" y="2286000"/>
            <a:ext cx="9372600" cy="5486400"/>
            <a:chOff x="408140" y="1939483"/>
            <a:chExt cx="5281459" cy="7204517"/>
          </a:xfrm>
        </p:grpSpPr>
        <p:sp>
          <p:nvSpPr>
            <p:cNvPr id="13" name="矩形 12"/>
            <p:cNvSpPr/>
            <p:nvPr/>
          </p:nvSpPr>
          <p:spPr>
            <a:xfrm>
              <a:off x="408140" y="1939483"/>
              <a:ext cx="5281459" cy="7204517"/>
            </a:xfrm>
            <a:prstGeom prst="rect">
              <a:avLst/>
            </a:prstGeom>
            <a:noFill/>
            <a:ln w="25400">
              <a:solidFill>
                <a:srgbClr val="2F5D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08140" y="1939483"/>
              <a:ext cx="5281459" cy="698559"/>
            </a:xfrm>
            <a:prstGeom prst="rect">
              <a:avLst/>
            </a:prstGeom>
            <a:solidFill>
              <a:srgbClr val="4274B0"/>
            </a:solidFill>
            <a:ln w="508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lsCOMP</a:t>
              </a: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：光源数据专用压缩软件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901" y="3720896"/>
            <a:ext cx="8305800" cy="1930807"/>
          </a:xfrm>
          <a:prstGeom prst="rect">
            <a:avLst/>
          </a:prstGeom>
        </p:spPr>
      </p:pic>
      <p:sp>
        <p:nvSpPr>
          <p:cNvPr id="27" name="左大括号 26"/>
          <p:cNvSpPr/>
          <p:nvPr/>
        </p:nvSpPr>
        <p:spPr>
          <a:xfrm rot="5400000">
            <a:off x="4030422" y="2381963"/>
            <a:ext cx="194155" cy="26670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2946399" y="3055386"/>
            <a:ext cx="2362200" cy="5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可配置有损</a:t>
            </a:r>
            <a:endParaRPr lang="en-US" altLang="zh-CN" sz="28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743966" y="3055386"/>
            <a:ext cx="1374384" cy="5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无损</a:t>
            </a:r>
            <a:endParaRPr lang="en-US" altLang="zh-CN" sz="28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左大括号 30"/>
          <p:cNvSpPr/>
          <p:nvPr/>
        </p:nvSpPr>
        <p:spPr>
          <a:xfrm rot="5400000">
            <a:off x="6334081" y="3088532"/>
            <a:ext cx="194154" cy="1254515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连接符 32"/>
          <p:cNvCxnSpPr/>
          <p:nvPr/>
        </p:nvCxnSpPr>
        <p:spPr>
          <a:xfrm>
            <a:off x="812800" y="5943600"/>
            <a:ext cx="9296400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形 3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8059" y="6141014"/>
            <a:ext cx="876460" cy="876460"/>
          </a:xfrm>
          <a:prstGeom prst="rect">
            <a:avLst/>
          </a:prstGeom>
        </p:spPr>
      </p:pic>
      <p:pic>
        <p:nvPicPr>
          <p:cNvPr id="37" name="图形 3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0800" y="6116401"/>
            <a:ext cx="876460" cy="876460"/>
          </a:xfrm>
          <a:prstGeom prst="rect">
            <a:avLst/>
          </a:prstGeom>
        </p:spPr>
      </p:pic>
      <p:pic>
        <p:nvPicPr>
          <p:cNvPr id="39" name="图形 3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5970" y="6100482"/>
            <a:ext cx="876460" cy="876460"/>
          </a:xfrm>
          <a:prstGeom prst="rect">
            <a:avLst/>
          </a:prstGeom>
        </p:spPr>
      </p:pic>
      <p:cxnSp>
        <p:nvCxnSpPr>
          <p:cNvPr id="41" name="直接连接符 40"/>
          <p:cNvCxnSpPr/>
          <p:nvPr/>
        </p:nvCxnSpPr>
        <p:spPr>
          <a:xfrm>
            <a:off x="3339188" y="6226044"/>
            <a:ext cx="0" cy="134682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489212" y="7107981"/>
            <a:ext cx="2849976" cy="464796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面向光源数据定制</a:t>
            </a:r>
            <a:endParaRPr lang="en-US" altLang="zh-CN" sz="24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6527800" y="6216338"/>
            <a:ext cx="0" cy="134682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3421301" y="7126230"/>
            <a:ext cx="2849976" cy="464796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支持有损</a:t>
            </a:r>
            <a:r>
              <a:rPr lang="en-US" altLang="zh-CN" sz="2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无损</a:t>
            </a:r>
            <a:endParaRPr lang="en-US" altLang="zh-CN" sz="24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684042" y="7090885"/>
            <a:ext cx="2849976" cy="464796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GPU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高吞吐</a:t>
            </a:r>
            <a:endParaRPr lang="en-US" altLang="zh-CN" sz="24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1278005" y="2286000"/>
            <a:ext cx="5574894" cy="5486400"/>
            <a:chOff x="408140" y="1939483"/>
            <a:chExt cx="5281459" cy="7204517"/>
          </a:xfrm>
        </p:grpSpPr>
        <p:sp>
          <p:nvSpPr>
            <p:cNvPr id="55" name="矩形 54"/>
            <p:cNvSpPr/>
            <p:nvPr/>
          </p:nvSpPr>
          <p:spPr>
            <a:xfrm>
              <a:off x="408140" y="1939483"/>
              <a:ext cx="5281459" cy="7204517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408140" y="1939483"/>
              <a:ext cx="5281459" cy="698559"/>
            </a:xfrm>
            <a:prstGeom prst="rect">
              <a:avLst/>
            </a:prstGeom>
            <a:solidFill>
              <a:srgbClr val="4274B0"/>
            </a:solidFill>
            <a:ln w="508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仍未形成统一框架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57" name="直接连接符 56"/>
          <p:cNvCxnSpPr/>
          <p:nvPr/>
        </p:nvCxnSpPr>
        <p:spPr>
          <a:xfrm>
            <a:off x="10490200" y="2057400"/>
            <a:ext cx="0" cy="65532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箭头: 下 61"/>
          <p:cNvSpPr/>
          <p:nvPr/>
        </p:nvSpPr>
        <p:spPr>
          <a:xfrm rot="16200000">
            <a:off x="10140040" y="4759736"/>
            <a:ext cx="700320" cy="646342"/>
          </a:xfrm>
          <a:prstGeom prst="downArrow">
            <a:avLst>
              <a:gd name="adj1" fmla="val 33333"/>
              <a:gd name="adj2" fmla="val 3700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Rounded Rectangle 9"/>
          <p:cNvSpPr/>
          <p:nvPr/>
        </p:nvSpPr>
        <p:spPr bwMode="auto">
          <a:xfrm>
            <a:off x="11278005" y="3124200"/>
            <a:ext cx="5536964" cy="1676400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4" name="Rounded Rectangle 9"/>
          <p:cNvSpPr/>
          <p:nvPr/>
        </p:nvSpPr>
        <p:spPr bwMode="auto">
          <a:xfrm>
            <a:off x="11278005" y="4966420"/>
            <a:ext cx="5536964" cy="1676400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5" name="Rounded Rectangle 9"/>
          <p:cNvSpPr/>
          <p:nvPr/>
        </p:nvSpPr>
        <p:spPr bwMode="auto">
          <a:xfrm>
            <a:off x="11278005" y="6808641"/>
            <a:ext cx="5536964" cy="1676400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6" name="文本框 1025"/>
          <p:cNvSpPr txBox="1"/>
          <p:nvPr/>
        </p:nvSpPr>
        <p:spPr>
          <a:xfrm>
            <a:off x="13060834" y="3295958"/>
            <a:ext cx="3449166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6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精度切换能力不足</a:t>
            </a:r>
            <a:endParaRPr lang="zh-CN" altLang="en-US" sz="26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8" name="椭圆 1027"/>
          <p:cNvSpPr/>
          <p:nvPr/>
        </p:nvSpPr>
        <p:spPr>
          <a:xfrm>
            <a:off x="11579087" y="3321370"/>
            <a:ext cx="1250630" cy="1250630"/>
          </a:xfrm>
          <a:prstGeom prst="ellipse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9" name="椭圆 1028"/>
          <p:cNvSpPr/>
          <p:nvPr/>
        </p:nvSpPr>
        <p:spPr>
          <a:xfrm>
            <a:off x="11579087" y="5165169"/>
            <a:ext cx="1250630" cy="1250630"/>
          </a:xfrm>
          <a:prstGeom prst="ellipse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0" name="椭圆 1029"/>
          <p:cNvSpPr/>
          <p:nvPr/>
        </p:nvSpPr>
        <p:spPr>
          <a:xfrm>
            <a:off x="11579087" y="7049228"/>
            <a:ext cx="1250630" cy="1250630"/>
          </a:xfrm>
          <a:prstGeom prst="ellipse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3" name="文本框 1032"/>
          <p:cNvSpPr txBox="1"/>
          <p:nvPr/>
        </p:nvSpPr>
        <p:spPr>
          <a:xfrm>
            <a:off x="12804217" y="3810000"/>
            <a:ext cx="3962400" cy="891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6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无法根据实际需求切换有损</a:t>
            </a:r>
            <a:r>
              <a:rPr lang="en-US" altLang="zh-CN" sz="26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6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无损压缩模式</a:t>
            </a:r>
            <a:endParaRPr lang="zh-CN" altLang="en-US" sz="26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35" name="文本框 1034"/>
          <p:cNvSpPr txBox="1"/>
          <p:nvPr/>
        </p:nvSpPr>
        <p:spPr>
          <a:xfrm>
            <a:off x="13365634" y="5130225"/>
            <a:ext cx="2839566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6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异构协同不足</a:t>
            </a:r>
            <a:endParaRPr lang="zh-CN" altLang="en-US" sz="26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37" name="文本框 1036"/>
          <p:cNvSpPr txBox="1"/>
          <p:nvPr/>
        </p:nvSpPr>
        <p:spPr>
          <a:xfrm>
            <a:off x="13365634" y="6934200"/>
            <a:ext cx="3068166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6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工作流接口不足</a:t>
            </a:r>
            <a:endParaRPr lang="zh-CN" altLang="en-US" sz="26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38" name="文本框 1037"/>
          <p:cNvSpPr txBox="1"/>
          <p:nvPr/>
        </p:nvSpPr>
        <p:spPr>
          <a:xfrm>
            <a:off x="12781949" y="5609823"/>
            <a:ext cx="3962400" cy="891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6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仅</a:t>
            </a:r>
            <a:r>
              <a:rPr lang="en-US" altLang="zh-CN" sz="26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GPU</a:t>
            </a:r>
            <a:r>
              <a:rPr lang="zh-CN" altLang="en-US" sz="26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后端，缺乏多样化平台支撑</a:t>
            </a:r>
            <a:endParaRPr lang="zh-CN" altLang="en-US" sz="26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0" name="文本框 1039"/>
          <p:cNvSpPr txBox="1"/>
          <p:nvPr/>
        </p:nvSpPr>
        <p:spPr>
          <a:xfrm>
            <a:off x="12776200" y="7468359"/>
            <a:ext cx="3962400" cy="891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6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对</a:t>
            </a:r>
            <a:r>
              <a:rPr lang="en-US" altLang="zh-CN" sz="26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Python</a:t>
            </a:r>
            <a:r>
              <a:rPr lang="zh-CN" altLang="en-US" sz="26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6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HDF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等接口支持不够完整</a:t>
            </a:r>
            <a:endParaRPr lang="en-US" altLang="zh-CN" sz="26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45" name="图形 1044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47740" y="5181600"/>
            <a:ext cx="1052260" cy="1052260"/>
          </a:xfrm>
          <a:prstGeom prst="rect">
            <a:avLst/>
          </a:prstGeom>
        </p:spPr>
      </p:pic>
      <p:pic>
        <p:nvPicPr>
          <p:cNvPr id="1047" name="图形 1046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784084" y="7221686"/>
            <a:ext cx="915916" cy="915916"/>
          </a:xfrm>
          <a:prstGeom prst="rect">
            <a:avLst/>
          </a:prstGeom>
        </p:spPr>
      </p:pic>
      <p:pic>
        <p:nvPicPr>
          <p:cNvPr id="1060" name="图形 1059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779763" y="3499363"/>
            <a:ext cx="920237" cy="9202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4"/>
          <a:srcRect t="12000" b="5822"/>
          <a:stretch>
            <a:fillRect/>
          </a:stretch>
        </p:blipFill>
        <p:spPr>
          <a:xfrm>
            <a:off x="970915" y="2974975"/>
            <a:ext cx="8442960" cy="27108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矩形: 圆角 105"/>
          <p:cNvSpPr/>
          <p:nvPr/>
        </p:nvSpPr>
        <p:spPr>
          <a:xfrm>
            <a:off x="736597" y="6781660"/>
            <a:ext cx="7086598" cy="2819540"/>
          </a:xfrm>
          <a:prstGeom prst="roundRect">
            <a:avLst/>
          </a:prstGeom>
          <a:solidFill>
            <a:srgbClr val="F4E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60541" y="1055053"/>
            <a:ext cx="16795466" cy="69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dirty="0"/>
              <a:t>科学数据缩减：算法与软件层的关键挑战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184400" y="2127361"/>
            <a:ext cx="4114800" cy="850212"/>
          </a:xfrm>
          <a:prstGeom prst="rect">
            <a:avLst/>
          </a:prstGeom>
          <a:solidFill>
            <a:srgbClr val="C00000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算法层：限制与权衡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196285" y="2096077"/>
            <a:ext cx="6027607" cy="850212"/>
          </a:xfrm>
          <a:prstGeom prst="rect">
            <a:avLst/>
          </a:prstGeom>
          <a:solidFill>
            <a:srgbClr val="4274B0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软件层：系统集成与易用性缺失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736600" y="3124200"/>
            <a:ext cx="7086600" cy="1682267"/>
          </a:xfrm>
          <a:prstGeom prst="roundRect">
            <a:avLst/>
          </a:prstGeom>
          <a:solidFill>
            <a:srgbClr val="F4E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736596" y="4953000"/>
            <a:ext cx="7086599" cy="1682267"/>
          </a:xfrm>
          <a:prstGeom prst="roundRect">
            <a:avLst/>
          </a:prstGeom>
          <a:solidFill>
            <a:srgbClr val="F4E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193800" y="3279633"/>
            <a:ext cx="6172200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无损压缩：压缩率有限</a:t>
            </a:r>
            <a:endParaRPr lang="en-US" altLang="zh-CN" sz="32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17600" y="4038600"/>
            <a:ext cx="617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光源数据上压缩率低</a:t>
            </a:r>
            <a:endParaRPr lang="en-US" altLang="zh-CN" sz="28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631950" y="5127993"/>
            <a:ext cx="5219700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32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有损压缩：吞吐量有限</a:t>
            </a:r>
            <a:endParaRPr lang="en-US" altLang="zh-CN" sz="32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17600" y="5944554"/>
            <a:ext cx="617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压缩质量高的算法吞吐低</a:t>
            </a:r>
            <a:endParaRPr lang="en-US" altLang="zh-CN" sz="28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1566077" y="6904769"/>
            <a:ext cx="1236646" cy="1236646"/>
            <a:chOff x="1679644" y="5771812"/>
            <a:chExt cx="1295400" cy="1295400"/>
          </a:xfrm>
        </p:grpSpPr>
        <p:sp>
          <p:nvSpPr>
            <p:cNvPr id="53" name="椭圆 52"/>
            <p:cNvSpPr/>
            <p:nvPr/>
          </p:nvSpPr>
          <p:spPr>
            <a:xfrm>
              <a:off x="1679644" y="5771812"/>
              <a:ext cx="1295400" cy="1295400"/>
            </a:xfrm>
            <a:prstGeom prst="ellipse">
              <a:avLst/>
            </a:prstGeom>
            <a:solidFill>
              <a:srgbClr val="F4E2C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4" name="图片 53" descr="图标&#10;&#10;AI 生成的内容可能不正确。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8" t="32295" r="31234" b="30795"/>
            <a:stretch>
              <a:fillRect/>
            </a:stretch>
          </p:blipFill>
          <p:spPr>
            <a:xfrm>
              <a:off x="1916339" y="6029005"/>
              <a:ext cx="851408" cy="825953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5264731" y="6858000"/>
            <a:ext cx="1921498" cy="1204257"/>
            <a:chOff x="4241800" y="5850802"/>
            <a:chExt cx="2066926" cy="1295400"/>
          </a:xfrm>
        </p:grpSpPr>
        <p:sp>
          <p:nvSpPr>
            <p:cNvPr id="56" name="椭圆 55"/>
            <p:cNvSpPr/>
            <p:nvPr/>
          </p:nvSpPr>
          <p:spPr>
            <a:xfrm>
              <a:off x="4595605" y="5850802"/>
              <a:ext cx="1295400" cy="1295400"/>
            </a:xfrm>
            <a:prstGeom prst="ellipse">
              <a:avLst/>
            </a:prstGeom>
            <a:solidFill>
              <a:srgbClr val="C9EA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1800" y="5902747"/>
              <a:ext cx="2066926" cy="1164465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3646585" y="6927919"/>
            <a:ext cx="1143798" cy="1143212"/>
            <a:chOff x="3022600" y="3109607"/>
            <a:chExt cx="1385705" cy="1384995"/>
          </a:xfrm>
        </p:grpSpPr>
        <p:sp>
          <p:nvSpPr>
            <p:cNvPr id="59" name="椭圆 58"/>
            <p:cNvSpPr/>
            <p:nvPr/>
          </p:nvSpPr>
          <p:spPr>
            <a:xfrm>
              <a:off x="3022600" y="3109607"/>
              <a:ext cx="1385705" cy="1384995"/>
            </a:xfrm>
            <a:prstGeom prst="ellipse">
              <a:avLst/>
            </a:prstGeom>
            <a:solidFill>
              <a:srgbClr val="D1D7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0" name="图形 5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75000" y="3200400"/>
              <a:ext cx="1107954" cy="1107954"/>
            </a:xfrm>
            <a:prstGeom prst="rect">
              <a:avLst/>
            </a:prstGeom>
          </p:spPr>
        </p:pic>
      </p:grpSp>
      <p:sp>
        <p:nvSpPr>
          <p:cNvPr id="61" name="文本框 60"/>
          <p:cNvSpPr txBox="1"/>
          <p:nvPr/>
        </p:nvSpPr>
        <p:spPr>
          <a:xfrm>
            <a:off x="5342507" y="8092334"/>
            <a:ext cx="1760731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压缩质量</a:t>
            </a:r>
            <a:endParaRPr lang="en-US" altLang="zh-CN" sz="2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494250" y="8107555"/>
            <a:ext cx="1296133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压缩率</a:t>
            </a:r>
            <a:endParaRPr lang="en-US" altLang="zh-CN" sz="2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141626" y="8107555"/>
            <a:ext cx="1800361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压缩吞吐</a:t>
            </a:r>
            <a:endParaRPr lang="en-US" altLang="zh-CN" sz="2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7" name="直接连接符 66"/>
          <p:cNvCxnSpPr/>
          <p:nvPr/>
        </p:nvCxnSpPr>
        <p:spPr>
          <a:xfrm>
            <a:off x="8585200" y="2362200"/>
            <a:ext cx="0" cy="6840146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: 圆角 69"/>
          <p:cNvSpPr/>
          <p:nvPr/>
        </p:nvSpPr>
        <p:spPr>
          <a:xfrm>
            <a:off x="9681582" y="5005978"/>
            <a:ext cx="7057015" cy="1829039"/>
          </a:xfrm>
          <a:prstGeom prst="roundRect">
            <a:avLst/>
          </a:prstGeom>
          <a:solidFill>
            <a:srgbClr val="EE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矩形: 圆角 70"/>
          <p:cNvSpPr/>
          <p:nvPr/>
        </p:nvSpPr>
        <p:spPr>
          <a:xfrm>
            <a:off x="9652000" y="3124200"/>
            <a:ext cx="7086600" cy="1704365"/>
          </a:xfrm>
          <a:prstGeom prst="roundRect">
            <a:avLst/>
          </a:prstGeom>
          <a:solidFill>
            <a:srgbClr val="EE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矩形: 圆角 71"/>
          <p:cNvSpPr/>
          <p:nvPr/>
        </p:nvSpPr>
        <p:spPr>
          <a:xfrm>
            <a:off x="9652000" y="7010400"/>
            <a:ext cx="7086597" cy="2519554"/>
          </a:xfrm>
          <a:prstGeom prst="roundRect">
            <a:avLst/>
          </a:prstGeom>
          <a:solidFill>
            <a:srgbClr val="EE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10905323" y="3245823"/>
            <a:ext cx="5946344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统一的精度控制</a:t>
            </a:r>
            <a:endParaRPr lang="en-US" altLang="zh-CN" sz="32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0900784" y="5228228"/>
            <a:ext cx="6172200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缺少异构系统的统一支持</a:t>
            </a:r>
            <a:endParaRPr lang="en-US" altLang="zh-CN" sz="32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10980323" y="7171479"/>
            <a:ext cx="6172200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易用的上层接口</a:t>
            </a:r>
            <a:endParaRPr lang="en-US" altLang="zh-CN" sz="32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" name="箭头: 手杖形 91"/>
          <p:cNvSpPr/>
          <p:nvPr/>
        </p:nvSpPr>
        <p:spPr>
          <a:xfrm>
            <a:off x="10215998" y="5606423"/>
            <a:ext cx="1143001" cy="270678"/>
          </a:xfrm>
          <a:prstGeom prst="uturnArrow">
            <a:avLst>
              <a:gd name="adj1" fmla="val 9106"/>
              <a:gd name="adj2" fmla="val 20726"/>
              <a:gd name="adj3" fmla="val 24427"/>
              <a:gd name="adj4" fmla="val 43750"/>
              <a:gd name="adj5" fmla="val 9108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9923734" y="5811477"/>
            <a:ext cx="709363" cy="709363"/>
            <a:chOff x="9624219" y="4831520"/>
            <a:chExt cx="709363" cy="709363"/>
          </a:xfrm>
        </p:grpSpPr>
        <p:grpSp>
          <p:nvGrpSpPr>
            <p:cNvPr id="83" name="组合 82"/>
            <p:cNvGrpSpPr/>
            <p:nvPr/>
          </p:nvGrpSpPr>
          <p:grpSpPr>
            <a:xfrm>
              <a:off x="9624219" y="4831520"/>
              <a:ext cx="709363" cy="709363"/>
              <a:chOff x="7785100" y="3924300"/>
              <a:chExt cx="1905000" cy="1905000"/>
            </a:xfrm>
          </p:grpSpPr>
          <p:sp>
            <p:nvSpPr>
              <p:cNvPr id="80" name="任意多边形: 形状 79"/>
              <p:cNvSpPr/>
              <p:nvPr/>
            </p:nvSpPr>
            <p:spPr>
              <a:xfrm>
                <a:off x="7785100" y="3924300"/>
                <a:ext cx="1905000" cy="1905000"/>
              </a:xfrm>
              <a:custGeom>
                <a:avLst/>
                <a:gdLst>
                  <a:gd name="connsiteX0" fmla="*/ 1905000 w 1905000"/>
                  <a:gd name="connsiteY0" fmla="*/ 631031 h 1905000"/>
                  <a:gd name="connsiteX1" fmla="*/ 1750219 w 1905000"/>
                  <a:gd name="connsiteY1" fmla="*/ 631031 h 1905000"/>
                  <a:gd name="connsiteX2" fmla="*/ 1750219 w 1905000"/>
                  <a:gd name="connsiteY2" fmla="*/ 869156 h 1905000"/>
                  <a:gd name="connsiteX3" fmla="*/ 1905000 w 1905000"/>
                  <a:gd name="connsiteY3" fmla="*/ 869156 h 1905000"/>
                  <a:gd name="connsiteX4" fmla="*/ 1905000 w 1905000"/>
                  <a:gd name="connsiteY4" fmla="*/ 1035844 h 1905000"/>
                  <a:gd name="connsiteX5" fmla="*/ 1750219 w 1905000"/>
                  <a:gd name="connsiteY5" fmla="*/ 1035844 h 1905000"/>
                  <a:gd name="connsiteX6" fmla="*/ 1750219 w 1905000"/>
                  <a:gd name="connsiteY6" fmla="*/ 1273969 h 1905000"/>
                  <a:gd name="connsiteX7" fmla="*/ 1905000 w 1905000"/>
                  <a:gd name="connsiteY7" fmla="*/ 1273969 h 1905000"/>
                  <a:gd name="connsiteX8" fmla="*/ 1905000 w 1905000"/>
                  <a:gd name="connsiteY8" fmla="*/ 1428750 h 1905000"/>
                  <a:gd name="connsiteX9" fmla="*/ 1738313 w 1905000"/>
                  <a:gd name="connsiteY9" fmla="*/ 1428750 h 1905000"/>
                  <a:gd name="connsiteX10" fmla="*/ 1738313 w 1905000"/>
                  <a:gd name="connsiteY10" fmla="*/ 1595438 h 1905000"/>
                  <a:gd name="connsiteX11" fmla="*/ 1583531 w 1905000"/>
                  <a:gd name="connsiteY11" fmla="*/ 1750219 h 1905000"/>
                  <a:gd name="connsiteX12" fmla="*/ 1428750 w 1905000"/>
                  <a:gd name="connsiteY12" fmla="*/ 1750219 h 1905000"/>
                  <a:gd name="connsiteX13" fmla="*/ 1428750 w 1905000"/>
                  <a:gd name="connsiteY13" fmla="*/ 1905000 h 1905000"/>
                  <a:gd name="connsiteX14" fmla="*/ 1262063 w 1905000"/>
                  <a:gd name="connsiteY14" fmla="*/ 1905000 h 1905000"/>
                  <a:gd name="connsiteX15" fmla="*/ 1262063 w 1905000"/>
                  <a:gd name="connsiteY15" fmla="*/ 1750219 h 1905000"/>
                  <a:gd name="connsiteX16" fmla="*/ 1023938 w 1905000"/>
                  <a:gd name="connsiteY16" fmla="*/ 1750219 h 1905000"/>
                  <a:gd name="connsiteX17" fmla="*/ 1023938 w 1905000"/>
                  <a:gd name="connsiteY17" fmla="*/ 1905000 h 1905000"/>
                  <a:gd name="connsiteX18" fmla="*/ 869156 w 1905000"/>
                  <a:gd name="connsiteY18" fmla="*/ 1905000 h 1905000"/>
                  <a:gd name="connsiteX19" fmla="*/ 869156 w 1905000"/>
                  <a:gd name="connsiteY19" fmla="*/ 1750219 h 1905000"/>
                  <a:gd name="connsiteX20" fmla="*/ 631031 w 1905000"/>
                  <a:gd name="connsiteY20" fmla="*/ 1750219 h 1905000"/>
                  <a:gd name="connsiteX21" fmla="*/ 631031 w 1905000"/>
                  <a:gd name="connsiteY21" fmla="*/ 1905000 h 1905000"/>
                  <a:gd name="connsiteX22" fmla="*/ 476250 w 1905000"/>
                  <a:gd name="connsiteY22" fmla="*/ 1905000 h 1905000"/>
                  <a:gd name="connsiteX23" fmla="*/ 476250 w 1905000"/>
                  <a:gd name="connsiteY23" fmla="*/ 1738313 h 1905000"/>
                  <a:gd name="connsiteX24" fmla="*/ 309563 w 1905000"/>
                  <a:gd name="connsiteY24" fmla="*/ 1738313 h 1905000"/>
                  <a:gd name="connsiteX25" fmla="*/ 154781 w 1905000"/>
                  <a:gd name="connsiteY25" fmla="*/ 1583531 h 1905000"/>
                  <a:gd name="connsiteX26" fmla="*/ 154781 w 1905000"/>
                  <a:gd name="connsiteY26" fmla="*/ 1428750 h 1905000"/>
                  <a:gd name="connsiteX27" fmla="*/ 0 w 1905000"/>
                  <a:gd name="connsiteY27" fmla="*/ 1428750 h 1905000"/>
                  <a:gd name="connsiteX28" fmla="*/ 0 w 1905000"/>
                  <a:gd name="connsiteY28" fmla="*/ 1262063 h 1905000"/>
                  <a:gd name="connsiteX29" fmla="*/ 154781 w 1905000"/>
                  <a:gd name="connsiteY29" fmla="*/ 1262063 h 1905000"/>
                  <a:gd name="connsiteX30" fmla="*/ 154781 w 1905000"/>
                  <a:gd name="connsiteY30" fmla="*/ 1023938 h 1905000"/>
                  <a:gd name="connsiteX31" fmla="*/ 0 w 1905000"/>
                  <a:gd name="connsiteY31" fmla="*/ 1023938 h 1905000"/>
                  <a:gd name="connsiteX32" fmla="*/ 0 w 1905000"/>
                  <a:gd name="connsiteY32" fmla="*/ 869156 h 1905000"/>
                  <a:gd name="connsiteX33" fmla="*/ 154781 w 1905000"/>
                  <a:gd name="connsiteY33" fmla="*/ 869156 h 1905000"/>
                  <a:gd name="connsiteX34" fmla="*/ 154781 w 1905000"/>
                  <a:gd name="connsiteY34" fmla="*/ 631031 h 1905000"/>
                  <a:gd name="connsiteX35" fmla="*/ 0 w 1905000"/>
                  <a:gd name="connsiteY35" fmla="*/ 631031 h 1905000"/>
                  <a:gd name="connsiteX36" fmla="*/ 0 w 1905000"/>
                  <a:gd name="connsiteY36" fmla="*/ 476250 h 1905000"/>
                  <a:gd name="connsiteX37" fmla="*/ 166688 w 1905000"/>
                  <a:gd name="connsiteY37" fmla="*/ 476250 h 1905000"/>
                  <a:gd name="connsiteX38" fmla="*/ 166688 w 1905000"/>
                  <a:gd name="connsiteY38" fmla="*/ 309563 h 1905000"/>
                  <a:gd name="connsiteX39" fmla="*/ 321469 w 1905000"/>
                  <a:gd name="connsiteY39" fmla="*/ 154781 h 1905000"/>
                  <a:gd name="connsiteX40" fmla="*/ 476250 w 1905000"/>
                  <a:gd name="connsiteY40" fmla="*/ 154781 h 1905000"/>
                  <a:gd name="connsiteX41" fmla="*/ 476250 w 1905000"/>
                  <a:gd name="connsiteY41" fmla="*/ 0 h 1905000"/>
                  <a:gd name="connsiteX42" fmla="*/ 631031 w 1905000"/>
                  <a:gd name="connsiteY42" fmla="*/ 0 h 1905000"/>
                  <a:gd name="connsiteX43" fmla="*/ 631031 w 1905000"/>
                  <a:gd name="connsiteY43" fmla="*/ 154781 h 1905000"/>
                  <a:gd name="connsiteX44" fmla="*/ 869156 w 1905000"/>
                  <a:gd name="connsiteY44" fmla="*/ 154781 h 1905000"/>
                  <a:gd name="connsiteX45" fmla="*/ 869156 w 1905000"/>
                  <a:gd name="connsiteY45" fmla="*/ 0 h 1905000"/>
                  <a:gd name="connsiteX46" fmla="*/ 1035844 w 1905000"/>
                  <a:gd name="connsiteY46" fmla="*/ 0 h 1905000"/>
                  <a:gd name="connsiteX47" fmla="*/ 1035844 w 1905000"/>
                  <a:gd name="connsiteY47" fmla="*/ 154781 h 1905000"/>
                  <a:gd name="connsiteX48" fmla="*/ 1273969 w 1905000"/>
                  <a:gd name="connsiteY48" fmla="*/ 154781 h 1905000"/>
                  <a:gd name="connsiteX49" fmla="*/ 1273969 w 1905000"/>
                  <a:gd name="connsiteY49" fmla="*/ 0 h 1905000"/>
                  <a:gd name="connsiteX50" fmla="*/ 1428750 w 1905000"/>
                  <a:gd name="connsiteY50" fmla="*/ 0 h 1905000"/>
                  <a:gd name="connsiteX51" fmla="*/ 1428750 w 1905000"/>
                  <a:gd name="connsiteY51" fmla="*/ 166688 h 1905000"/>
                  <a:gd name="connsiteX52" fmla="*/ 1595438 w 1905000"/>
                  <a:gd name="connsiteY52" fmla="*/ 166688 h 1905000"/>
                  <a:gd name="connsiteX53" fmla="*/ 1750219 w 1905000"/>
                  <a:gd name="connsiteY53" fmla="*/ 321469 h 1905000"/>
                  <a:gd name="connsiteX54" fmla="*/ 1750219 w 1905000"/>
                  <a:gd name="connsiteY54" fmla="*/ 476250 h 1905000"/>
                  <a:gd name="connsiteX55" fmla="*/ 1905000 w 1905000"/>
                  <a:gd name="connsiteY55" fmla="*/ 476250 h 1905000"/>
                  <a:gd name="connsiteX56" fmla="*/ 1905000 w 1905000"/>
                  <a:gd name="connsiteY56" fmla="*/ 631031 h 1905000"/>
                  <a:gd name="connsiteX57" fmla="*/ 1583531 w 1905000"/>
                  <a:gd name="connsiteY57" fmla="*/ 1583531 h 1905000"/>
                  <a:gd name="connsiteX58" fmla="*/ 1595438 w 1905000"/>
                  <a:gd name="connsiteY58" fmla="*/ 1583531 h 1905000"/>
                  <a:gd name="connsiteX59" fmla="*/ 1595438 w 1905000"/>
                  <a:gd name="connsiteY59" fmla="*/ 321469 h 1905000"/>
                  <a:gd name="connsiteX60" fmla="*/ 321469 w 1905000"/>
                  <a:gd name="connsiteY60" fmla="*/ 321469 h 1905000"/>
                  <a:gd name="connsiteX61" fmla="*/ 321469 w 1905000"/>
                  <a:gd name="connsiteY61" fmla="*/ 1583531 h 1905000"/>
                  <a:gd name="connsiteX62" fmla="*/ 1583531 w 1905000"/>
                  <a:gd name="connsiteY62" fmla="*/ 1583531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905000" h="1905000">
                    <a:moveTo>
                      <a:pt x="1905000" y="631031"/>
                    </a:moveTo>
                    <a:lnTo>
                      <a:pt x="1750219" y="631031"/>
                    </a:lnTo>
                    <a:lnTo>
                      <a:pt x="1750219" y="869156"/>
                    </a:lnTo>
                    <a:lnTo>
                      <a:pt x="1905000" y="869156"/>
                    </a:lnTo>
                    <a:lnTo>
                      <a:pt x="1905000" y="1035844"/>
                    </a:lnTo>
                    <a:lnTo>
                      <a:pt x="1750219" y="1035844"/>
                    </a:lnTo>
                    <a:lnTo>
                      <a:pt x="1750219" y="1273969"/>
                    </a:lnTo>
                    <a:lnTo>
                      <a:pt x="1905000" y="1273969"/>
                    </a:lnTo>
                    <a:lnTo>
                      <a:pt x="1905000" y="1428750"/>
                    </a:lnTo>
                    <a:lnTo>
                      <a:pt x="1738313" y="1428750"/>
                    </a:lnTo>
                    <a:lnTo>
                      <a:pt x="1738313" y="1595438"/>
                    </a:lnTo>
                    <a:cubicBezTo>
                      <a:pt x="1738313" y="1678781"/>
                      <a:pt x="1666875" y="1750219"/>
                      <a:pt x="1583531" y="1750219"/>
                    </a:cubicBezTo>
                    <a:lnTo>
                      <a:pt x="1428750" y="1750219"/>
                    </a:lnTo>
                    <a:lnTo>
                      <a:pt x="1428750" y="1905000"/>
                    </a:lnTo>
                    <a:lnTo>
                      <a:pt x="1262063" y="1905000"/>
                    </a:lnTo>
                    <a:lnTo>
                      <a:pt x="1262063" y="1750219"/>
                    </a:lnTo>
                    <a:lnTo>
                      <a:pt x="1023938" y="1750219"/>
                    </a:lnTo>
                    <a:lnTo>
                      <a:pt x="1023938" y="1905000"/>
                    </a:lnTo>
                    <a:lnTo>
                      <a:pt x="869156" y="1905000"/>
                    </a:lnTo>
                    <a:lnTo>
                      <a:pt x="869156" y="1750219"/>
                    </a:lnTo>
                    <a:lnTo>
                      <a:pt x="631031" y="1750219"/>
                    </a:lnTo>
                    <a:lnTo>
                      <a:pt x="631031" y="1905000"/>
                    </a:lnTo>
                    <a:lnTo>
                      <a:pt x="476250" y="1905000"/>
                    </a:lnTo>
                    <a:lnTo>
                      <a:pt x="476250" y="1738313"/>
                    </a:lnTo>
                    <a:lnTo>
                      <a:pt x="309563" y="1738313"/>
                    </a:lnTo>
                    <a:cubicBezTo>
                      <a:pt x="226219" y="1738313"/>
                      <a:pt x="154781" y="1666875"/>
                      <a:pt x="154781" y="1583531"/>
                    </a:cubicBezTo>
                    <a:lnTo>
                      <a:pt x="154781" y="1428750"/>
                    </a:lnTo>
                    <a:lnTo>
                      <a:pt x="0" y="1428750"/>
                    </a:lnTo>
                    <a:lnTo>
                      <a:pt x="0" y="1262063"/>
                    </a:lnTo>
                    <a:lnTo>
                      <a:pt x="154781" y="1262063"/>
                    </a:lnTo>
                    <a:lnTo>
                      <a:pt x="154781" y="1023938"/>
                    </a:lnTo>
                    <a:lnTo>
                      <a:pt x="0" y="1023938"/>
                    </a:lnTo>
                    <a:lnTo>
                      <a:pt x="0" y="869156"/>
                    </a:lnTo>
                    <a:lnTo>
                      <a:pt x="154781" y="869156"/>
                    </a:lnTo>
                    <a:lnTo>
                      <a:pt x="154781" y="631031"/>
                    </a:lnTo>
                    <a:lnTo>
                      <a:pt x="0" y="631031"/>
                    </a:lnTo>
                    <a:lnTo>
                      <a:pt x="0" y="476250"/>
                    </a:lnTo>
                    <a:lnTo>
                      <a:pt x="166688" y="476250"/>
                    </a:lnTo>
                    <a:lnTo>
                      <a:pt x="166688" y="309563"/>
                    </a:lnTo>
                    <a:cubicBezTo>
                      <a:pt x="166688" y="226219"/>
                      <a:pt x="238125" y="154781"/>
                      <a:pt x="321469" y="154781"/>
                    </a:cubicBezTo>
                    <a:lnTo>
                      <a:pt x="476250" y="154781"/>
                    </a:lnTo>
                    <a:lnTo>
                      <a:pt x="476250" y="0"/>
                    </a:lnTo>
                    <a:lnTo>
                      <a:pt x="631031" y="0"/>
                    </a:lnTo>
                    <a:lnTo>
                      <a:pt x="631031" y="154781"/>
                    </a:lnTo>
                    <a:lnTo>
                      <a:pt x="869156" y="154781"/>
                    </a:lnTo>
                    <a:lnTo>
                      <a:pt x="869156" y="0"/>
                    </a:lnTo>
                    <a:lnTo>
                      <a:pt x="1035844" y="0"/>
                    </a:lnTo>
                    <a:lnTo>
                      <a:pt x="1035844" y="154781"/>
                    </a:lnTo>
                    <a:lnTo>
                      <a:pt x="1273969" y="154781"/>
                    </a:lnTo>
                    <a:lnTo>
                      <a:pt x="1273969" y="0"/>
                    </a:lnTo>
                    <a:lnTo>
                      <a:pt x="1428750" y="0"/>
                    </a:lnTo>
                    <a:lnTo>
                      <a:pt x="1428750" y="166688"/>
                    </a:lnTo>
                    <a:lnTo>
                      <a:pt x="1595438" y="166688"/>
                    </a:lnTo>
                    <a:cubicBezTo>
                      <a:pt x="1678781" y="166688"/>
                      <a:pt x="1750219" y="238125"/>
                      <a:pt x="1750219" y="321469"/>
                    </a:cubicBezTo>
                    <a:lnTo>
                      <a:pt x="1750219" y="476250"/>
                    </a:lnTo>
                    <a:lnTo>
                      <a:pt x="1905000" y="476250"/>
                    </a:lnTo>
                    <a:lnTo>
                      <a:pt x="1905000" y="631031"/>
                    </a:lnTo>
                    <a:close/>
                    <a:moveTo>
                      <a:pt x="1583531" y="1583531"/>
                    </a:moveTo>
                    <a:lnTo>
                      <a:pt x="1595438" y="1583531"/>
                    </a:lnTo>
                    <a:lnTo>
                      <a:pt x="1595438" y="321469"/>
                    </a:lnTo>
                    <a:lnTo>
                      <a:pt x="321469" y="321469"/>
                    </a:lnTo>
                    <a:lnTo>
                      <a:pt x="321469" y="1583531"/>
                    </a:lnTo>
                    <a:lnTo>
                      <a:pt x="1583531" y="1583531"/>
                    </a:lnTo>
                    <a:close/>
                  </a:path>
                </a:pathLst>
              </a:custGeom>
              <a:solidFill>
                <a:srgbClr val="A6C3FF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078151" y="4217351"/>
                <a:ext cx="1318815" cy="1318815"/>
              </a:xfrm>
              <a:custGeom>
                <a:avLst/>
                <a:gdLst>
                  <a:gd name="connsiteX0" fmla="*/ 0 w 1318816"/>
                  <a:gd name="connsiteY0" fmla="*/ 0 h 1318816"/>
                  <a:gd name="connsiteX1" fmla="*/ 1318816 w 1318816"/>
                  <a:gd name="connsiteY1" fmla="*/ 0 h 1318816"/>
                  <a:gd name="connsiteX2" fmla="*/ 1318816 w 1318816"/>
                  <a:gd name="connsiteY2" fmla="*/ 1318816 h 1318816"/>
                  <a:gd name="connsiteX3" fmla="*/ 0 w 1318816"/>
                  <a:gd name="connsiteY3" fmla="*/ 1318816 h 131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8816" h="1318816">
                    <a:moveTo>
                      <a:pt x="0" y="0"/>
                    </a:moveTo>
                    <a:lnTo>
                      <a:pt x="1318816" y="0"/>
                    </a:lnTo>
                    <a:lnTo>
                      <a:pt x="1318816" y="1318816"/>
                    </a:lnTo>
                    <a:lnTo>
                      <a:pt x="0" y="1318816"/>
                    </a:lnTo>
                    <a:close/>
                  </a:path>
                </a:pathLst>
              </a:custGeom>
              <a:solidFill>
                <a:srgbClr val="6B9CFF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</p:grpSp>
        <p:sp>
          <p:nvSpPr>
            <p:cNvPr id="85" name="文本框 84"/>
            <p:cNvSpPr txBox="1"/>
            <p:nvPr/>
          </p:nvSpPr>
          <p:spPr>
            <a:xfrm>
              <a:off x="9680656" y="5038945"/>
              <a:ext cx="596457" cy="372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CPU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94" name="箭头: 手杖形 93"/>
          <p:cNvSpPr/>
          <p:nvPr/>
        </p:nvSpPr>
        <p:spPr>
          <a:xfrm flipH="1" flipV="1">
            <a:off x="10229480" y="6399365"/>
            <a:ext cx="1143001" cy="270678"/>
          </a:xfrm>
          <a:prstGeom prst="uturnArrow">
            <a:avLst>
              <a:gd name="adj1" fmla="val 9106"/>
              <a:gd name="adj2" fmla="val 20726"/>
              <a:gd name="adj3" fmla="val 24427"/>
              <a:gd name="adj4" fmla="val 43750"/>
              <a:gd name="adj5" fmla="val 9108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10871200" y="5791200"/>
            <a:ext cx="709363" cy="709363"/>
            <a:chOff x="10651616" y="4740533"/>
            <a:chExt cx="709363" cy="709363"/>
          </a:xfrm>
        </p:grpSpPr>
        <p:grpSp>
          <p:nvGrpSpPr>
            <p:cNvPr id="86" name="组合 85"/>
            <p:cNvGrpSpPr/>
            <p:nvPr/>
          </p:nvGrpSpPr>
          <p:grpSpPr>
            <a:xfrm>
              <a:off x="10651616" y="4740533"/>
              <a:ext cx="709363" cy="709363"/>
              <a:chOff x="7785100" y="3924300"/>
              <a:chExt cx="1905000" cy="1905000"/>
            </a:xfrm>
          </p:grpSpPr>
          <p:sp>
            <p:nvSpPr>
              <p:cNvPr id="87" name="任意多边形: 形状 86"/>
              <p:cNvSpPr/>
              <p:nvPr/>
            </p:nvSpPr>
            <p:spPr>
              <a:xfrm>
                <a:off x="7785100" y="3924300"/>
                <a:ext cx="1905000" cy="1905000"/>
              </a:xfrm>
              <a:custGeom>
                <a:avLst/>
                <a:gdLst>
                  <a:gd name="connsiteX0" fmla="*/ 1905000 w 1905000"/>
                  <a:gd name="connsiteY0" fmla="*/ 631031 h 1905000"/>
                  <a:gd name="connsiteX1" fmla="*/ 1750219 w 1905000"/>
                  <a:gd name="connsiteY1" fmla="*/ 631031 h 1905000"/>
                  <a:gd name="connsiteX2" fmla="*/ 1750219 w 1905000"/>
                  <a:gd name="connsiteY2" fmla="*/ 869156 h 1905000"/>
                  <a:gd name="connsiteX3" fmla="*/ 1905000 w 1905000"/>
                  <a:gd name="connsiteY3" fmla="*/ 869156 h 1905000"/>
                  <a:gd name="connsiteX4" fmla="*/ 1905000 w 1905000"/>
                  <a:gd name="connsiteY4" fmla="*/ 1035844 h 1905000"/>
                  <a:gd name="connsiteX5" fmla="*/ 1750219 w 1905000"/>
                  <a:gd name="connsiteY5" fmla="*/ 1035844 h 1905000"/>
                  <a:gd name="connsiteX6" fmla="*/ 1750219 w 1905000"/>
                  <a:gd name="connsiteY6" fmla="*/ 1273969 h 1905000"/>
                  <a:gd name="connsiteX7" fmla="*/ 1905000 w 1905000"/>
                  <a:gd name="connsiteY7" fmla="*/ 1273969 h 1905000"/>
                  <a:gd name="connsiteX8" fmla="*/ 1905000 w 1905000"/>
                  <a:gd name="connsiteY8" fmla="*/ 1428750 h 1905000"/>
                  <a:gd name="connsiteX9" fmla="*/ 1738313 w 1905000"/>
                  <a:gd name="connsiteY9" fmla="*/ 1428750 h 1905000"/>
                  <a:gd name="connsiteX10" fmla="*/ 1738313 w 1905000"/>
                  <a:gd name="connsiteY10" fmla="*/ 1595438 h 1905000"/>
                  <a:gd name="connsiteX11" fmla="*/ 1583531 w 1905000"/>
                  <a:gd name="connsiteY11" fmla="*/ 1750219 h 1905000"/>
                  <a:gd name="connsiteX12" fmla="*/ 1428750 w 1905000"/>
                  <a:gd name="connsiteY12" fmla="*/ 1750219 h 1905000"/>
                  <a:gd name="connsiteX13" fmla="*/ 1428750 w 1905000"/>
                  <a:gd name="connsiteY13" fmla="*/ 1905000 h 1905000"/>
                  <a:gd name="connsiteX14" fmla="*/ 1262063 w 1905000"/>
                  <a:gd name="connsiteY14" fmla="*/ 1905000 h 1905000"/>
                  <a:gd name="connsiteX15" fmla="*/ 1262063 w 1905000"/>
                  <a:gd name="connsiteY15" fmla="*/ 1750219 h 1905000"/>
                  <a:gd name="connsiteX16" fmla="*/ 1023938 w 1905000"/>
                  <a:gd name="connsiteY16" fmla="*/ 1750219 h 1905000"/>
                  <a:gd name="connsiteX17" fmla="*/ 1023938 w 1905000"/>
                  <a:gd name="connsiteY17" fmla="*/ 1905000 h 1905000"/>
                  <a:gd name="connsiteX18" fmla="*/ 869156 w 1905000"/>
                  <a:gd name="connsiteY18" fmla="*/ 1905000 h 1905000"/>
                  <a:gd name="connsiteX19" fmla="*/ 869156 w 1905000"/>
                  <a:gd name="connsiteY19" fmla="*/ 1750219 h 1905000"/>
                  <a:gd name="connsiteX20" fmla="*/ 631031 w 1905000"/>
                  <a:gd name="connsiteY20" fmla="*/ 1750219 h 1905000"/>
                  <a:gd name="connsiteX21" fmla="*/ 631031 w 1905000"/>
                  <a:gd name="connsiteY21" fmla="*/ 1905000 h 1905000"/>
                  <a:gd name="connsiteX22" fmla="*/ 476250 w 1905000"/>
                  <a:gd name="connsiteY22" fmla="*/ 1905000 h 1905000"/>
                  <a:gd name="connsiteX23" fmla="*/ 476250 w 1905000"/>
                  <a:gd name="connsiteY23" fmla="*/ 1738313 h 1905000"/>
                  <a:gd name="connsiteX24" fmla="*/ 309563 w 1905000"/>
                  <a:gd name="connsiteY24" fmla="*/ 1738313 h 1905000"/>
                  <a:gd name="connsiteX25" fmla="*/ 154781 w 1905000"/>
                  <a:gd name="connsiteY25" fmla="*/ 1583531 h 1905000"/>
                  <a:gd name="connsiteX26" fmla="*/ 154781 w 1905000"/>
                  <a:gd name="connsiteY26" fmla="*/ 1428750 h 1905000"/>
                  <a:gd name="connsiteX27" fmla="*/ 0 w 1905000"/>
                  <a:gd name="connsiteY27" fmla="*/ 1428750 h 1905000"/>
                  <a:gd name="connsiteX28" fmla="*/ 0 w 1905000"/>
                  <a:gd name="connsiteY28" fmla="*/ 1262063 h 1905000"/>
                  <a:gd name="connsiteX29" fmla="*/ 154781 w 1905000"/>
                  <a:gd name="connsiteY29" fmla="*/ 1262063 h 1905000"/>
                  <a:gd name="connsiteX30" fmla="*/ 154781 w 1905000"/>
                  <a:gd name="connsiteY30" fmla="*/ 1023938 h 1905000"/>
                  <a:gd name="connsiteX31" fmla="*/ 0 w 1905000"/>
                  <a:gd name="connsiteY31" fmla="*/ 1023938 h 1905000"/>
                  <a:gd name="connsiteX32" fmla="*/ 0 w 1905000"/>
                  <a:gd name="connsiteY32" fmla="*/ 869156 h 1905000"/>
                  <a:gd name="connsiteX33" fmla="*/ 154781 w 1905000"/>
                  <a:gd name="connsiteY33" fmla="*/ 869156 h 1905000"/>
                  <a:gd name="connsiteX34" fmla="*/ 154781 w 1905000"/>
                  <a:gd name="connsiteY34" fmla="*/ 631031 h 1905000"/>
                  <a:gd name="connsiteX35" fmla="*/ 0 w 1905000"/>
                  <a:gd name="connsiteY35" fmla="*/ 631031 h 1905000"/>
                  <a:gd name="connsiteX36" fmla="*/ 0 w 1905000"/>
                  <a:gd name="connsiteY36" fmla="*/ 476250 h 1905000"/>
                  <a:gd name="connsiteX37" fmla="*/ 166688 w 1905000"/>
                  <a:gd name="connsiteY37" fmla="*/ 476250 h 1905000"/>
                  <a:gd name="connsiteX38" fmla="*/ 166688 w 1905000"/>
                  <a:gd name="connsiteY38" fmla="*/ 309563 h 1905000"/>
                  <a:gd name="connsiteX39" fmla="*/ 321469 w 1905000"/>
                  <a:gd name="connsiteY39" fmla="*/ 154781 h 1905000"/>
                  <a:gd name="connsiteX40" fmla="*/ 476250 w 1905000"/>
                  <a:gd name="connsiteY40" fmla="*/ 154781 h 1905000"/>
                  <a:gd name="connsiteX41" fmla="*/ 476250 w 1905000"/>
                  <a:gd name="connsiteY41" fmla="*/ 0 h 1905000"/>
                  <a:gd name="connsiteX42" fmla="*/ 631031 w 1905000"/>
                  <a:gd name="connsiteY42" fmla="*/ 0 h 1905000"/>
                  <a:gd name="connsiteX43" fmla="*/ 631031 w 1905000"/>
                  <a:gd name="connsiteY43" fmla="*/ 154781 h 1905000"/>
                  <a:gd name="connsiteX44" fmla="*/ 869156 w 1905000"/>
                  <a:gd name="connsiteY44" fmla="*/ 154781 h 1905000"/>
                  <a:gd name="connsiteX45" fmla="*/ 869156 w 1905000"/>
                  <a:gd name="connsiteY45" fmla="*/ 0 h 1905000"/>
                  <a:gd name="connsiteX46" fmla="*/ 1035844 w 1905000"/>
                  <a:gd name="connsiteY46" fmla="*/ 0 h 1905000"/>
                  <a:gd name="connsiteX47" fmla="*/ 1035844 w 1905000"/>
                  <a:gd name="connsiteY47" fmla="*/ 154781 h 1905000"/>
                  <a:gd name="connsiteX48" fmla="*/ 1273969 w 1905000"/>
                  <a:gd name="connsiteY48" fmla="*/ 154781 h 1905000"/>
                  <a:gd name="connsiteX49" fmla="*/ 1273969 w 1905000"/>
                  <a:gd name="connsiteY49" fmla="*/ 0 h 1905000"/>
                  <a:gd name="connsiteX50" fmla="*/ 1428750 w 1905000"/>
                  <a:gd name="connsiteY50" fmla="*/ 0 h 1905000"/>
                  <a:gd name="connsiteX51" fmla="*/ 1428750 w 1905000"/>
                  <a:gd name="connsiteY51" fmla="*/ 166688 h 1905000"/>
                  <a:gd name="connsiteX52" fmla="*/ 1595438 w 1905000"/>
                  <a:gd name="connsiteY52" fmla="*/ 166688 h 1905000"/>
                  <a:gd name="connsiteX53" fmla="*/ 1750219 w 1905000"/>
                  <a:gd name="connsiteY53" fmla="*/ 321469 h 1905000"/>
                  <a:gd name="connsiteX54" fmla="*/ 1750219 w 1905000"/>
                  <a:gd name="connsiteY54" fmla="*/ 476250 h 1905000"/>
                  <a:gd name="connsiteX55" fmla="*/ 1905000 w 1905000"/>
                  <a:gd name="connsiteY55" fmla="*/ 476250 h 1905000"/>
                  <a:gd name="connsiteX56" fmla="*/ 1905000 w 1905000"/>
                  <a:gd name="connsiteY56" fmla="*/ 631031 h 1905000"/>
                  <a:gd name="connsiteX57" fmla="*/ 1583531 w 1905000"/>
                  <a:gd name="connsiteY57" fmla="*/ 1583531 h 1905000"/>
                  <a:gd name="connsiteX58" fmla="*/ 1595438 w 1905000"/>
                  <a:gd name="connsiteY58" fmla="*/ 1583531 h 1905000"/>
                  <a:gd name="connsiteX59" fmla="*/ 1595438 w 1905000"/>
                  <a:gd name="connsiteY59" fmla="*/ 321469 h 1905000"/>
                  <a:gd name="connsiteX60" fmla="*/ 321469 w 1905000"/>
                  <a:gd name="connsiteY60" fmla="*/ 321469 h 1905000"/>
                  <a:gd name="connsiteX61" fmla="*/ 321469 w 1905000"/>
                  <a:gd name="connsiteY61" fmla="*/ 1583531 h 1905000"/>
                  <a:gd name="connsiteX62" fmla="*/ 1583531 w 1905000"/>
                  <a:gd name="connsiteY62" fmla="*/ 1583531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905000" h="1905000">
                    <a:moveTo>
                      <a:pt x="1905000" y="631031"/>
                    </a:moveTo>
                    <a:lnTo>
                      <a:pt x="1750219" y="631031"/>
                    </a:lnTo>
                    <a:lnTo>
                      <a:pt x="1750219" y="869156"/>
                    </a:lnTo>
                    <a:lnTo>
                      <a:pt x="1905000" y="869156"/>
                    </a:lnTo>
                    <a:lnTo>
                      <a:pt x="1905000" y="1035844"/>
                    </a:lnTo>
                    <a:lnTo>
                      <a:pt x="1750219" y="1035844"/>
                    </a:lnTo>
                    <a:lnTo>
                      <a:pt x="1750219" y="1273969"/>
                    </a:lnTo>
                    <a:lnTo>
                      <a:pt x="1905000" y="1273969"/>
                    </a:lnTo>
                    <a:lnTo>
                      <a:pt x="1905000" y="1428750"/>
                    </a:lnTo>
                    <a:lnTo>
                      <a:pt x="1738313" y="1428750"/>
                    </a:lnTo>
                    <a:lnTo>
                      <a:pt x="1738313" y="1595438"/>
                    </a:lnTo>
                    <a:cubicBezTo>
                      <a:pt x="1738313" y="1678781"/>
                      <a:pt x="1666875" y="1750219"/>
                      <a:pt x="1583531" y="1750219"/>
                    </a:cubicBezTo>
                    <a:lnTo>
                      <a:pt x="1428750" y="1750219"/>
                    </a:lnTo>
                    <a:lnTo>
                      <a:pt x="1428750" y="1905000"/>
                    </a:lnTo>
                    <a:lnTo>
                      <a:pt x="1262063" y="1905000"/>
                    </a:lnTo>
                    <a:lnTo>
                      <a:pt x="1262063" y="1750219"/>
                    </a:lnTo>
                    <a:lnTo>
                      <a:pt x="1023938" y="1750219"/>
                    </a:lnTo>
                    <a:lnTo>
                      <a:pt x="1023938" y="1905000"/>
                    </a:lnTo>
                    <a:lnTo>
                      <a:pt x="869156" y="1905000"/>
                    </a:lnTo>
                    <a:lnTo>
                      <a:pt x="869156" y="1750219"/>
                    </a:lnTo>
                    <a:lnTo>
                      <a:pt x="631031" y="1750219"/>
                    </a:lnTo>
                    <a:lnTo>
                      <a:pt x="631031" y="1905000"/>
                    </a:lnTo>
                    <a:lnTo>
                      <a:pt x="476250" y="1905000"/>
                    </a:lnTo>
                    <a:lnTo>
                      <a:pt x="476250" y="1738313"/>
                    </a:lnTo>
                    <a:lnTo>
                      <a:pt x="309563" y="1738313"/>
                    </a:lnTo>
                    <a:cubicBezTo>
                      <a:pt x="226219" y="1738313"/>
                      <a:pt x="154781" y="1666875"/>
                      <a:pt x="154781" y="1583531"/>
                    </a:cubicBezTo>
                    <a:lnTo>
                      <a:pt x="154781" y="1428750"/>
                    </a:lnTo>
                    <a:lnTo>
                      <a:pt x="0" y="1428750"/>
                    </a:lnTo>
                    <a:lnTo>
                      <a:pt x="0" y="1262063"/>
                    </a:lnTo>
                    <a:lnTo>
                      <a:pt x="154781" y="1262063"/>
                    </a:lnTo>
                    <a:lnTo>
                      <a:pt x="154781" y="1023938"/>
                    </a:lnTo>
                    <a:lnTo>
                      <a:pt x="0" y="1023938"/>
                    </a:lnTo>
                    <a:lnTo>
                      <a:pt x="0" y="869156"/>
                    </a:lnTo>
                    <a:lnTo>
                      <a:pt x="154781" y="869156"/>
                    </a:lnTo>
                    <a:lnTo>
                      <a:pt x="154781" y="631031"/>
                    </a:lnTo>
                    <a:lnTo>
                      <a:pt x="0" y="631031"/>
                    </a:lnTo>
                    <a:lnTo>
                      <a:pt x="0" y="476250"/>
                    </a:lnTo>
                    <a:lnTo>
                      <a:pt x="166688" y="476250"/>
                    </a:lnTo>
                    <a:lnTo>
                      <a:pt x="166688" y="309563"/>
                    </a:lnTo>
                    <a:cubicBezTo>
                      <a:pt x="166688" y="226219"/>
                      <a:pt x="238125" y="154781"/>
                      <a:pt x="321469" y="154781"/>
                    </a:cubicBezTo>
                    <a:lnTo>
                      <a:pt x="476250" y="154781"/>
                    </a:lnTo>
                    <a:lnTo>
                      <a:pt x="476250" y="0"/>
                    </a:lnTo>
                    <a:lnTo>
                      <a:pt x="631031" y="0"/>
                    </a:lnTo>
                    <a:lnTo>
                      <a:pt x="631031" y="154781"/>
                    </a:lnTo>
                    <a:lnTo>
                      <a:pt x="869156" y="154781"/>
                    </a:lnTo>
                    <a:lnTo>
                      <a:pt x="869156" y="0"/>
                    </a:lnTo>
                    <a:lnTo>
                      <a:pt x="1035844" y="0"/>
                    </a:lnTo>
                    <a:lnTo>
                      <a:pt x="1035844" y="154781"/>
                    </a:lnTo>
                    <a:lnTo>
                      <a:pt x="1273969" y="154781"/>
                    </a:lnTo>
                    <a:lnTo>
                      <a:pt x="1273969" y="0"/>
                    </a:lnTo>
                    <a:lnTo>
                      <a:pt x="1428750" y="0"/>
                    </a:lnTo>
                    <a:lnTo>
                      <a:pt x="1428750" y="166688"/>
                    </a:lnTo>
                    <a:lnTo>
                      <a:pt x="1595438" y="166688"/>
                    </a:lnTo>
                    <a:cubicBezTo>
                      <a:pt x="1678781" y="166688"/>
                      <a:pt x="1750219" y="238125"/>
                      <a:pt x="1750219" y="321469"/>
                    </a:cubicBezTo>
                    <a:lnTo>
                      <a:pt x="1750219" y="476250"/>
                    </a:lnTo>
                    <a:lnTo>
                      <a:pt x="1905000" y="476250"/>
                    </a:lnTo>
                    <a:lnTo>
                      <a:pt x="1905000" y="631031"/>
                    </a:lnTo>
                    <a:close/>
                    <a:moveTo>
                      <a:pt x="1583531" y="1583531"/>
                    </a:moveTo>
                    <a:lnTo>
                      <a:pt x="1595438" y="1583531"/>
                    </a:lnTo>
                    <a:lnTo>
                      <a:pt x="1595438" y="321469"/>
                    </a:lnTo>
                    <a:lnTo>
                      <a:pt x="321469" y="321469"/>
                    </a:lnTo>
                    <a:lnTo>
                      <a:pt x="321469" y="1583531"/>
                    </a:lnTo>
                    <a:lnTo>
                      <a:pt x="1583531" y="1583531"/>
                    </a:lnTo>
                    <a:close/>
                  </a:path>
                </a:pathLst>
              </a:custGeom>
              <a:solidFill>
                <a:srgbClr val="A6C3FF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8078151" y="4217351"/>
                <a:ext cx="1318816" cy="1318816"/>
              </a:xfrm>
              <a:custGeom>
                <a:avLst/>
                <a:gdLst>
                  <a:gd name="connsiteX0" fmla="*/ 0 w 1318816"/>
                  <a:gd name="connsiteY0" fmla="*/ 0 h 1318816"/>
                  <a:gd name="connsiteX1" fmla="*/ 1318816 w 1318816"/>
                  <a:gd name="connsiteY1" fmla="*/ 0 h 1318816"/>
                  <a:gd name="connsiteX2" fmla="*/ 1318816 w 1318816"/>
                  <a:gd name="connsiteY2" fmla="*/ 1318816 h 1318816"/>
                  <a:gd name="connsiteX3" fmla="*/ 0 w 1318816"/>
                  <a:gd name="connsiteY3" fmla="*/ 1318816 h 131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8816" h="1318816">
                    <a:moveTo>
                      <a:pt x="0" y="0"/>
                    </a:moveTo>
                    <a:lnTo>
                      <a:pt x="1318816" y="0"/>
                    </a:lnTo>
                    <a:lnTo>
                      <a:pt x="1318816" y="1318816"/>
                    </a:lnTo>
                    <a:lnTo>
                      <a:pt x="0" y="1318816"/>
                    </a:lnTo>
                    <a:close/>
                  </a:path>
                </a:pathLst>
              </a:custGeom>
              <a:solidFill>
                <a:srgbClr val="6B9CFF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</p:grpSp>
        <p:sp>
          <p:nvSpPr>
            <p:cNvPr id="89" name="文本框 88"/>
            <p:cNvSpPr txBox="1"/>
            <p:nvPr/>
          </p:nvSpPr>
          <p:spPr>
            <a:xfrm>
              <a:off x="10705854" y="4945649"/>
              <a:ext cx="6008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GPU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9963008" y="3276600"/>
            <a:ext cx="1641130" cy="1420354"/>
            <a:chOff x="9963008" y="3841753"/>
            <a:chExt cx="1641130" cy="1420354"/>
          </a:xfrm>
        </p:grpSpPr>
        <p:pic>
          <p:nvPicPr>
            <p:cNvPr id="96" name="图形 95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63008" y="3841753"/>
              <a:ext cx="1104901" cy="1104901"/>
            </a:xfrm>
            <a:prstGeom prst="rect">
              <a:avLst/>
            </a:prstGeom>
          </p:spPr>
        </p:pic>
        <p:pic>
          <p:nvPicPr>
            <p:cNvPr id="98" name="图形 9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633227" y="4291196"/>
              <a:ext cx="970911" cy="970911"/>
            </a:xfrm>
            <a:prstGeom prst="rect">
              <a:avLst/>
            </a:prstGeom>
          </p:spPr>
        </p:pic>
      </p:grpSp>
      <p:sp>
        <p:nvSpPr>
          <p:cNvPr id="100" name="文本框 99"/>
          <p:cNvSpPr txBox="1"/>
          <p:nvPr/>
        </p:nvSpPr>
        <p:spPr>
          <a:xfrm>
            <a:off x="11472285" y="3799640"/>
            <a:ext cx="5029199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缺少统一的软件入口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，在有损无损模式之间灵活切换</a:t>
            </a:r>
            <a:endParaRPr lang="en-US" altLang="zh-CN" sz="28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" name="图形 10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03973" y="7307855"/>
            <a:ext cx="926328" cy="926328"/>
          </a:xfrm>
          <a:prstGeom prst="rect">
            <a:avLst/>
          </a:prstGeom>
        </p:spPr>
      </p:pic>
      <p:pic>
        <p:nvPicPr>
          <p:cNvPr id="103" name="Picture 2" descr="HDF5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00" y="8304037"/>
            <a:ext cx="1222963" cy="41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文本框 103"/>
          <p:cNvSpPr txBox="1"/>
          <p:nvPr/>
        </p:nvSpPr>
        <p:spPr>
          <a:xfrm>
            <a:off x="11879654" y="5791200"/>
            <a:ext cx="4214460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不能在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CPU</a:t>
            </a:r>
            <a:r>
              <a:rPr lang="zh-CN" altLang="en-US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GPU</a:t>
            </a:r>
            <a:r>
              <a:rPr lang="zh-CN" altLang="en-US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等异构平台</a:t>
            </a:r>
            <a:r>
              <a:rPr lang="zh-CN" altLang="en-US" sz="2800" b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上跨平台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运行</a:t>
            </a:r>
            <a:endParaRPr lang="en-US" altLang="zh-CN" sz="28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11526293" y="8113693"/>
            <a:ext cx="4880697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缺少 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Python</a:t>
            </a:r>
            <a:r>
              <a:rPr lang="zh-CN" altLang="en-US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HDF5 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等上层易用的接口</a:t>
            </a:r>
            <a:endParaRPr lang="en-US" altLang="zh-CN" sz="28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13" name="直接连接符 112"/>
          <p:cNvCxnSpPr/>
          <p:nvPr/>
        </p:nvCxnSpPr>
        <p:spPr>
          <a:xfrm>
            <a:off x="1678636" y="8760280"/>
            <a:ext cx="5119262" cy="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等腰三角形 115"/>
          <p:cNvSpPr/>
          <p:nvPr/>
        </p:nvSpPr>
        <p:spPr>
          <a:xfrm>
            <a:off x="3971702" y="8778134"/>
            <a:ext cx="498698" cy="2594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文本框 116"/>
          <p:cNvSpPr txBox="1"/>
          <p:nvPr/>
        </p:nvSpPr>
        <p:spPr>
          <a:xfrm>
            <a:off x="1041400" y="9006734"/>
            <a:ext cx="617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三者存在权衡</a:t>
            </a:r>
            <a:endParaRPr lang="en-US" altLang="zh-CN" sz="2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8141" y="902653"/>
            <a:ext cx="16795466" cy="676910"/>
          </a:xfrm>
        </p:spPr>
        <p:txBody>
          <a:bodyPr/>
          <a:lstStyle/>
          <a:p>
            <a:pPr algn="ctr"/>
            <a:r>
              <a:rPr lang="en-US" altLang="zh-CN" sz="4400" dirty="0">
                <a:latin typeface="Arial" panose="020B0604020202020204" pitchFamily="34" charset="0"/>
                <a:cs typeface="Arial" panose="020B0604020202020204" pitchFamily="34" charset="0"/>
              </a:rPr>
              <a:t>PhotonZip</a:t>
            </a:r>
            <a:r>
              <a:rPr lang="zh-CN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：面向光源数据的统一压缩软件框架</a:t>
            </a:r>
            <a:endParaRPr lang="zh-CN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9"/>
          <p:cNvSpPr/>
          <p:nvPr/>
        </p:nvSpPr>
        <p:spPr bwMode="auto">
          <a:xfrm>
            <a:off x="279400" y="1828800"/>
            <a:ext cx="16795466" cy="2438400"/>
          </a:xfrm>
          <a:prstGeom prst="roundRect">
            <a:avLst>
              <a:gd name="adj" fmla="val 3567"/>
            </a:avLst>
          </a:prstGeom>
          <a:noFill/>
          <a:ln w="50800" cap="flat" cmpd="sng" algn="ctr">
            <a:solidFill>
              <a:srgbClr val="4274B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10"/>
          <p:cNvSpPr txBox="1"/>
          <p:nvPr/>
        </p:nvSpPr>
        <p:spPr>
          <a:xfrm>
            <a:off x="7213600" y="1904999"/>
            <a:ext cx="2819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zh-CN" altLang="en-US" sz="3200" b="1" i="0" u="none" strike="noStrike" kern="0" cap="none" spc="0" normalizeH="0" baseline="0" noProof="1">
                <a:solidFill>
                  <a:srgbClr val="4274B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易用上层接口</a:t>
            </a:r>
            <a:endParaRPr kumimoji="0" lang="zh-CN" altLang="en-US" sz="3200" b="1" i="0" u="none" strike="noStrike" kern="0" cap="none" spc="0" normalizeH="0" baseline="0" noProof="1">
              <a:solidFill>
                <a:srgbClr val="4274B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Rounded Rectangle 9"/>
          <p:cNvSpPr/>
          <p:nvPr/>
        </p:nvSpPr>
        <p:spPr bwMode="auto">
          <a:xfrm>
            <a:off x="431800" y="2489774"/>
            <a:ext cx="5410200" cy="1625025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rgbClr val="4274B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Rounded Rectangle 9"/>
          <p:cNvSpPr/>
          <p:nvPr/>
        </p:nvSpPr>
        <p:spPr bwMode="auto">
          <a:xfrm>
            <a:off x="5994400" y="2490818"/>
            <a:ext cx="5410200" cy="1625025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rgbClr val="4274B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ounded Rectangle 9"/>
          <p:cNvSpPr/>
          <p:nvPr/>
        </p:nvSpPr>
        <p:spPr bwMode="auto">
          <a:xfrm>
            <a:off x="11542038" y="2489773"/>
            <a:ext cx="5410200" cy="1625025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rgbClr val="4274B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形 1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2962" y="2873828"/>
            <a:ext cx="1011766" cy="1006733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05817" y="2718372"/>
            <a:ext cx="1162189" cy="1162189"/>
          </a:xfrm>
          <a:prstGeom prst="rect">
            <a:avLst/>
          </a:prstGeom>
        </p:spPr>
      </p:pic>
      <p:sp>
        <p:nvSpPr>
          <p:cNvPr id="17" name="TextBox 10"/>
          <p:cNvSpPr txBox="1"/>
          <p:nvPr/>
        </p:nvSpPr>
        <p:spPr>
          <a:xfrm>
            <a:off x="2278664" y="2581440"/>
            <a:ext cx="2819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en-US" altLang="zh-CN" sz="3200" b="1" i="0" u="none" strike="noStrike" kern="0" cap="none" spc="0" normalizeH="0" baseline="0" noProof="1">
                <a:solidFill>
                  <a:srgbClr val="4274B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Python API</a:t>
            </a:r>
            <a:endParaRPr kumimoji="0" lang="zh-CN" altLang="en-US" sz="3200" b="1" i="0" u="none" strike="noStrike" kern="0" cap="none" spc="0" normalizeH="0" baseline="0" noProof="1">
              <a:solidFill>
                <a:srgbClr val="4274B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7975600" y="2565973"/>
            <a:ext cx="304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en-US" altLang="zh-CN" sz="3200" b="1" i="0" u="none" strike="noStrike" kern="0" cap="none" spc="0" normalizeH="0" baseline="0" noProof="1">
                <a:solidFill>
                  <a:srgbClr val="4274B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HDF5 </a:t>
            </a:r>
            <a:r>
              <a:rPr kumimoji="0" lang="zh-CN" altLang="en-US" sz="3200" b="1" i="0" u="none" strike="noStrike" kern="0" cap="none" spc="0" normalizeH="0" baseline="0" noProof="1">
                <a:solidFill>
                  <a:srgbClr val="4274B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接口</a:t>
            </a:r>
            <a:endParaRPr kumimoji="0" lang="zh-CN" altLang="en-US" sz="3200" b="1" i="0" u="none" strike="noStrike" kern="0" cap="none" spc="0" normalizeH="0" baseline="0" noProof="1">
              <a:solidFill>
                <a:srgbClr val="4274B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970279" y="2719078"/>
            <a:ext cx="1167121" cy="1167121"/>
            <a:chOff x="5894079" y="2871479"/>
            <a:chExt cx="1167121" cy="1167121"/>
          </a:xfrm>
        </p:grpSpPr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94079" y="2871479"/>
              <a:ext cx="1167121" cy="1167121"/>
            </a:xfrm>
            <a:prstGeom prst="rect">
              <a:avLst/>
            </a:prstGeom>
          </p:spPr>
        </p:pic>
        <p:pic>
          <p:nvPicPr>
            <p:cNvPr id="11" name="图形 10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39807" y="3529595"/>
              <a:ext cx="459731" cy="459731"/>
            </a:xfrm>
            <a:prstGeom prst="rect">
              <a:avLst/>
            </a:prstGeom>
          </p:spPr>
        </p:pic>
      </p:grpSp>
      <p:sp>
        <p:nvSpPr>
          <p:cNvPr id="22" name="TextBox 10"/>
          <p:cNvSpPr txBox="1"/>
          <p:nvPr/>
        </p:nvSpPr>
        <p:spPr>
          <a:xfrm>
            <a:off x="13385800" y="2565972"/>
            <a:ext cx="304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zh-CN" altLang="en-US" sz="3200" b="1" i="0" u="none" strike="noStrike" kern="0" cap="none" spc="0" normalizeH="0" baseline="0" noProof="1">
                <a:solidFill>
                  <a:srgbClr val="4274B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用户需求</a:t>
            </a:r>
            <a:endParaRPr kumimoji="0" lang="zh-CN" altLang="en-US" sz="3200" b="1" i="0" u="none" strike="noStrike" kern="0" cap="none" spc="0" normalizeH="0" baseline="0" noProof="1">
              <a:solidFill>
                <a:srgbClr val="4274B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Rounded Rectangle 9"/>
          <p:cNvSpPr/>
          <p:nvPr/>
        </p:nvSpPr>
        <p:spPr bwMode="auto">
          <a:xfrm>
            <a:off x="1727200" y="3124199"/>
            <a:ext cx="4038600" cy="491384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bevel/>
            <a:headEnd type="none" w="med" len="med"/>
            <a:tailEnd type="none" w="med" len="med"/>
          </a:ln>
          <a:effectLst>
            <a:glow rad="254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0" tIns="65024" rIns="0" bIns="65024" numCol="1" rtlCol="0" anchor="t" anchorCtr="0" compatLnSpc="1"/>
          <a:lstStyle/>
          <a:p>
            <a:pPr algn="ctr" defTabSz="1300480" rtl="0" fontAlgn="base">
              <a:spcBef>
                <a:spcPts val="855"/>
              </a:spcBef>
              <a:spcAft>
                <a:spcPts val="855"/>
              </a:spcAft>
            </a:pPr>
            <a:r>
              <a:rPr lang="en-US" altLang="zh-CN" sz="2400" dirty="0">
                <a:solidFill>
                  <a:srgbClr val="4274B0"/>
                </a:solidFill>
                <a:latin typeface="微软雅黑" panose="020B0503020204020204" charset="-122"/>
                <a:ea typeface="微软雅黑" panose="020B0503020204020204" charset="-122"/>
              </a:rPr>
              <a:t>PhotonZip.compress(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…</a:t>
            </a:r>
            <a:r>
              <a:rPr lang="en-US" altLang="zh-CN" sz="2400" dirty="0">
                <a:solidFill>
                  <a:srgbClr val="4274B0"/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zh-CN" altLang="en-US" sz="2400" dirty="0">
              <a:solidFill>
                <a:srgbClr val="4274B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10"/>
          <p:cNvSpPr txBox="1"/>
          <p:nvPr/>
        </p:nvSpPr>
        <p:spPr>
          <a:xfrm>
            <a:off x="1249964" y="3653134"/>
            <a:ext cx="3773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i="0" u="none" strike="noStrike" kern="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一行调用，低接入成本</a:t>
            </a:r>
            <a:endParaRPr kumimoji="0" lang="zh-CN" altLang="en-US" sz="2400" i="0" u="none" strike="noStrike" kern="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Rounded Rectangle 9"/>
          <p:cNvSpPr/>
          <p:nvPr/>
        </p:nvSpPr>
        <p:spPr bwMode="auto">
          <a:xfrm>
            <a:off x="12742606" y="3124199"/>
            <a:ext cx="937364" cy="452253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bevel/>
            <a:headEnd type="none" w="med" len="med"/>
            <a:tailEnd type="none" w="med" len="med"/>
          </a:ln>
          <a:effectLst>
            <a:glow rad="254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0" tIns="65024" rIns="0" bIns="65024" numCol="1" rtlCol="0" anchor="t" anchorCtr="0" compatLnSpc="1"/>
          <a:lstStyle/>
          <a:p>
            <a:pPr algn="ctr" defTabSz="1300480" rtl="0" fontAlgn="base">
              <a:spcBef>
                <a:spcPts val="855"/>
              </a:spcBef>
              <a:spcAft>
                <a:spcPts val="855"/>
              </a:spcAft>
            </a:pPr>
            <a:r>
              <a:rPr lang="zh-CN" altLang="en-US" sz="2400" dirty="0">
                <a:solidFill>
                  <a:srgbClr val="4274B0"/>
                </a:solidFill>
                <a:latin typeface="微软雅黑" panose="020B0503020204020204" charset="-122"/>
                <a:ea typeface="微软雅黑" panose="020B0503020204020204" charset="-122"/>
              </a:rPr>
              <a:t>吞吐</a:t>
            </a:r>
            <a:endParaRPr lang="zh-CN" altLang="en-US" sz="2400" dirty="0">
              <a:solidFill>
                <a:srgbClr val="4274B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Rounded Rectangle 9"/>
          <p:cNvSpPr/>
          <p:nvPr/>
        </p:nvSpPr>
        <p:spPr bwMode="auto">
          <a:xfrm>
            <a:off x="7137785" y="3124199"/>
            <a:ext cx="4190615" cy="459731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bevel/>
            <a:headEnd type="none" w="med" len="med"/>
            <a:tailEnd type="none" w="med" len="med"/>
          </a:ln>
          <a:effectLst>
            <a:glow rad="254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0" tIns="65024" rIns="0" bIns="65024" numCol="1" rtlCol="0" anchor="t" anchorCtr="0" compatLnSpc="1"/>
          <a:lstStyle/>
          <a:p>
            <a:pPr algn="l" defTabSz="1300480" rtl="0" fontAlgn="base">
              <a:spcBef>
                <a:spcPts val="855"/>
              </a:spcBef>
              <a:spcAft>
                <a:spcPts val="855"/>
              </a:spcAft>
            </a:pP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2400" dirty="0">
                <a:solidFill>
                  <a:srgbClr val="4274B0"/>
                </a:solidFill>
                <a:latin typeface="微软雅黑" panose="020B0503020204020204" charset="-122"/>
                <a:ea typeface="微软雅黑" panose="020B0503020204020204" charset="-122"/>
              </a:rPr>
              <a:t>file.create_dataset(</a:t>
            </a:r>
            <a:r>
              <a:rPr lang="en-US" altLang="zh-CN" sz="2400" dirty="0">
                <a:solidFill>
                  <a:srgbClr val="4274B0"/>
                </a:solidFill>
              </a:rPr>
              <a:t>‘</a:t>
            </a:r>
            <a:r>
              <a:rPr lang="en-US" altLang="zh-CN" sz="2400" dirty="0">
                <a:solidFill>
                  <a:schemeClr val="tx1"/>
                </a:solidFill>
              </a:rPr>
              <a:t>MANS</a:t>
            </a:r>
            <a:r>
              <a:rPr lang="en-US" altLang="zh-CN" sz="2400" dirty="0">
                <a:solidFill>
                  <a:srgbClr val="4274B0"/>
                </a:solidFill>
              </a:rPr>
              <a:t>'</a:t>
            </a:r>
            <a:r>
              <a:rPr lang="en-US" altLang="zh-CN" sz="2400" dirty="0">
                <a:solidFill>
                  <a:srgbClr val="4274B0"/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zh-CN" altLang="en-US" sz="2400" dirty="0">
              <a:solidFill>
                <a:srgbClr val="4274B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Rounded Rectangle 9"/>
          <p:cNvSpPr/>
          <p:nvPr/>
        </p:nvSpPr>
        <p:spPr bwMode="auto">
          <a:xfrm>
            <a:off x="13803442" y="3124199"/>
            <a:ext cx="971079" cy="452253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bevel/>
            <a:headEnd type="none" w="med" len="med"/>
            <a:tailEnd type="none" w="med" len="med"/>
          </a:ln>
          <a:effectLst>
            <a:glow rad="254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0" tIns="65024" rIns="0" bIns="65024" numCol="1" rtlCol="0" anchor="t" anchorCtr="0" compatLnSpc="1"/>
          <a:lstStyle/>
          <a:p>
            <a:pPr algn="ctr" defTabSz="1300480" rtl="0" fontAlgn="base">
              <a:spcBef>
                <a:spcPts val="855"/>
              </a:spcBef>
              <a:spcAft>
                <a:spcPts val="855"/>
              </a:spcAft>
            </a:pPr>
            <a:r>
              <a:rPr lang="zh-CN" altLang="en-US" sz="2400" dirty="0">
                <a:solidFill>
                  <a:srgbClr val="4274B0"/>
                </a:solidFill>
                <a:latin typeface="微软雅黑" panose="020B0503020204020204" charset="-122"/>
                <a:ea typeface="微软雅黑" panose="020B0503020204020204" charset="-122"/>
              </a:rPr>
              <a:t>压缩率</a:t>
            </a:r>
            <a:endParaRPr lang="zh-CN" altLang="en-US" sz="2400" dirty="0">
              <a:solidFill>
                <a:srgbClr val="4274B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Rounded Rectangle 9"/>
          <p:cNvSpPr/>
          <p:nvPr/>
        </p:nvSpPr>
        <p:spPr bwMode="auto">
          <a:xfrm>
            <a:off x="14864280" y="3139529"/>
            <a:ext cx="937364" cy="452253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bevel/>
            <a:headEnd type="none" w="med" len="med"/>
            <a:tailEnd type="none" w="med" len="med"/>
          </a:ln>
          <a:effectLst>
            <a:glow rad="254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0" tIns="65024" rIns="0" bIns="65024" numCol="1" rtlCol="0" anchor="t" anchorCtr="0" compatLnSpc="1"/>
          <a:lstStyle/>
          <a:p>
            <a:pPr algn="ctr" defTabSz="1300480" rtl="0" fontAlgn="base">
              <a:spcBef>
                <a:spcPts val="855"/>
              </a:spcBef>
              <a:spcAft>
                <a:spcPts val="855"/>
              </a:spcAft>
            </a:pPr>
            <a:r>
              <a:rPr lang="zh-CN" altLang="en-US" sz="2400" dirty="0">
                <a:solidFill>
                  <a:srgbClr val="4274B0"/>
                </a:solidFill>
                <a:latin typeface="微软雅黑" panose="020B0503020204020204" charset="-122"/>
                <a:ea typeface="微软雅黑" panose="020B0503020204020204" charset="-122"/>
              </a:rPr>
              <a:t>质量</a:t>
            </a:r>
            <a:endParaRPr lang="zh-CN" altLang="en-US" sz="2400" dirty="0">
              <a:solidFill>
                <a:srgbClr val="4274B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Rounded Rectangle 9"/>
          <p:cNvSpPr/>
          <p:nvPr/>
        </p:nvSpPr>
        <p:spPr bwMode="auto">
          <a:xfrm>
            <a:off x="15925116" y="3147645"/>
            <a:ext cx="937364" cy="452253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bevel/>
            <a:headEnd type="none" w="med" len="med"/>
            <a:tailEnd type="none" w="med" len="med"/>
          </a:ln>
          <a:effectLst>
            <a:glow rad="25400">
              <a:srgbClr val="C00000">
                <a:alpha val="40000"/>
              </a:srgbClr>
            </a:glow>
          </a:effectLst>
        </p:spPr>
        <p:txBody>
          <a:bodyPr vert="horz" wrap="square" lIns="0" tIns="65024" rIns="0" bIns="65024" numCol="1" rtlCol="0" anchor="t" anchorCtr="0" compatLnSpc="1"/>
          <a:lstStyle/>
          <a:p>
            <a:pPr algn="ctr" defTabSz="1300480" rtl="0" fontAlgn="base">
              <a:spcBef>
                <a:spcPts val="855"/>
              </a:spcBef>
              <a:spcAft>
                <a:spcPts val="855"/>
              </a:spcAft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后端</a:t>
            </a:r>
            <a:endParaRPr lang="zh-CN" altLang="en-US" sz="24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10"/>
          <p:cNvSpPr txBox="1"/>
          <p:nvPr/>
        </p:nvSpPr>
        <p:spPr>
          <a:xfrm>
            <a:off x="6812564" y="3649374"/>
            <a:ext cx="3773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i="0" u="none" strike="noStrike" kern="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面向并行</a:t>
            </a:r>
            <a:r>
              <a:rPr kumimoji="0" lang="en-US" altLang="zh-CN" sz="2400" i="0" u="none" strike="noStrike" kern="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IO</a:t>
            </a:r>
            <a:r>
              <a:rPr kumimoji="0" lang="zh-CN" altLang="en-US" sz="2400" i="0" u="none" strike="noStrike" kern="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工作流</a:t>
            </a:r>
            <a:endParaRPr kumimoji="0" lang="zh-CN" altLang="en-US" sz="2400" i="0" u="none" strike="noStrike" kern="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TextBox 10"/>
          <p:cNvSpPr txBox="1"/>
          <p:nvPr/>
        </p:nvSpPr>
        <p:spPr>
          <a:xfrm>
            <a:off x="12375164" y="3653134"/>
            <a:ext cx="3773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i="0" u="none" strike="noStrike" kern="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用户描述需求</a:t>
            </a:r>
            <a:endParaRPr kumimoji="0" lang="zh-CN" altLang="en-US" sz="2400" i="0" u="none" strike="noStrike" kern="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Rounded Rectangle 9"/>
          <p:cNvSpPr/>
          <p:nvPr/>
        </p:nvSpPr>
        <p:spPr bwMode="auto">
          <a:xfrm>
            <a:off x="6052536" y="4724399"/>
            <a:ext cx="4666264" cy="1981200"/>
          </a:xfrm>
          <a:prstGeom prst="roundRect">
            <a:avLst>
              <a:gd name="adj" fmla="val 3567"/>
            </a:avLst>
          </a:prstGeom>
          <a:noFill/>
          <a:ln w="50800" cap="flat" cmpd="sng" algn="ctr">
            <a:solidFill>
              <a:srgbClr val="C0000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标题 1"/>
          <p:cNvSpPr txBox="1"/>
          <p:nvPr/>
        </p:nvSpPr>
        <p:spPr>
          <a:xfrm>
            <a:off x="6404075" y="4767221"/>
            <a:ext cx="396318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sz="3200" b="0" spc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需求驱动决策</a:t>
            </a:r>
            <a:endParaRPr lang="zh-CN" altLang="en-US" sz="3200" b="0" spc="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9"/>
          <p:cNvSpPr/>
          <p:nvPr/>
        </p:nvSpPr>
        <p:spPr bwMode="auto">
          <a:xfrm>
            <a:off x="6404075" y="5302486"/>
            <a:ext cx="3849904" cy="492443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ysDot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Box 10"/>
          <p:cNvSpPr txBox="1"/>
          <p:nvPr/>
        </p:nvSpPr>
        <p:spPr>
          <a:xfrm>
            <a:off x="6442091" y="5329534"/>
            <a:ext cx="3773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i="0" u="none" strike="noStrike" kern="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任务目标分析</a:t>
            </a:r>
            <a:endParaRPr kumimoji="0" lang="zh-CN" altLang="en-US" sz="2400" i="0" u="none" strike="noStrike" kern="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" name="Rounded Rectangle 9"/>
          <p:cNvSpPr/>
          <p:nvPr/>
        </p:nvSpPr>
        <p:spPr bwMode="auto">
          <a:xfrm>
            <a:off x="6404075" y="6068951"/>
            <a:ext cx="3849904" cy="492443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ysDot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TextBox 10"/>
          <p:cNvSpPr txBox="1"/>
          <p:nvPr/>
        </p:nvSpPr>
        <p:spPr>
          <a:xfrm>
            <a:off x="6442091" y="6095999"/>
            <a:ext cx="3773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i="0" u="none" strike="noStrike" kern="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选择压缩算法配置</a:t>
            </a:r>
            <a:r>
              <a:rPr kumimoji="0" lang="en-US" altLang="zh-CN" sz="2400" i="0" u="none" strike="noStrike" kern="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kumimoji="0" lang="zh-CN" altLang="en-US" sz="2400" i="0" u="none" strike="noStrike" kern="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后端</a:t>
            </a:r>
            <a:endParaRPr kumimoji="0" lang="zh-CN" altLang="en-US" sz="2400" i="0" u="none" strike="noStrike" kern="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" name="箭头: 下 37"/>
          <p:cNvSpPr/>
          <p:nvPr/>
        </p:nvSpPr>
        <p:spPr>
          <a:xfrm>
            <a:off x="8214727" y="5802085"/>
            <a:ext cx="228600" cy="263136"/>
          </a:xfrm>
          <a:prstGeom prst="downArrow">
            <a:avLst>
              <a:gd name="adj1" fmla="val 33333"/>
              <a:gd name="adj2" fmla="val 3700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</p:txBody>
      </p:sp>
      <p:sp>
        <p:nvSpPr>
          <p:cNvPr id="39" name="箭头: 下 38"/>
          <p:cNvSpPr/>
          <p:nvPr/>
        </p:nvSpPr>
        <p:spPr>
          <a:xfrm>
            <a:off x="8214726" y="4288857"/>
            <a:ext cx="294273" cy="412224"/>
          </a:xfrm>
          <a:prstGeom prst="downArrow">
            <a:avLst>
              <a:gd name="adj1" fmla="val 33333"/>
              <a:gd name="adj2" fmla="val 37007"/>
            </a:avLst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</p:txBody>
      </p:sp>
      <p:sp>
        <p:nvSpPr>
          <p:cNvPr id="40" name="Rounded Rectangle 9"/>
          <p:cNvSpPr/>
          <p:nvPr/>
        </p:nvSpPr>
        <p:spPr bwMode="auto">
          <a:xfrm>
            <a:off x="1557344" y="4791668"/>
            <a:ext cx="2793715" cy="574265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TextBox 10"/>
          <p:cNvSpPr txBox="1"/>
          <p:nvPr/>
        </p:nvSpPr>
        <p:spPr>
          <a:xfrm>
            <a:off x="1862144" y="4816494"/>
            <a:ext cx="2191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i="0" u="none" strike="noStrike" kern="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算法自身约束</a:t>
            </a:r>
            <a:endParaRPr kumimoji="0" lang="zh-CN" altLang="en-US" sz="2400" i="0" u="none" strike="noStrike" kern="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TextBox 10"/>
          <p:cNvSpPr txBox="1"/>
          <p:nvPr/>
        </p:nvSpPr>
        <p:spPr>
          <a:xfrm>
            <a:off x="1789596" y="5810075"/>
            <a:ext cx="2242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i="0" u="none" strike="noStrike" kern="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硬件条件约束</a:t>
            </a:r>
            <a:endParaRPr kumimoji="0" lang="zh-CN" altLang="en-US" sz="2400" i="0" u="none" strike="noStrike" kern="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" name="Rounded Rectangle 9"/>
          <p:cNvSpPr/>
          <p:nvPr/>
        </p:nvSpPr>
        <p:spPr bwMode="auto">
          <a:xfrm>
            <a:off x="1561155" y="5753776"/>
            <a:ext cx="2793715" cy="574265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5" name="直接箭头连接符 44"/>
          <p:cNvCxnSpPr>
            <a:stCxn id="40" idx="3"/>
          </p:cNvCxnSpPr>
          <p:nvPr/>
        </p:nvCxnSpPr>
        <p:spPr>
          <a:xfrm>
            <a:off x="4351059" y="5078801"/>
            <a:ext cx="1697666" cy="250733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>
            <a:stCxn id="43" idx="3"/>
          </p:cNvCxnSpPr>
          <p:nvPr/>
        </p:nvCxnSpPr>
        <p:spPr>
          <a:xfrm flipV="1">
            <a:off x="4354870" y="6028444"/>
            <a:ext cx="1730506" cy="12465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66"/>
          <p:cNvGrpSpPr/>
          <p:nvPr/>
        </p:nvGrpSpPr>
        <p:grpSpPr>
          <a:xfrm>
            <a:off x="13219023" y="4921330"/>
            <a:ext cx="1919377" cy="461665"/>
            <a:chOff x="12795528" y="5326329"/>
            <a:chExt cx="1919377" cy="461665"/>
          </a:xfrm>
        </p:grpSpPr>
        <p:sp>
          <p:nvSpPr>
            <p:cNvPr id="57" name="Rounded Rectangle 9"/>
            <p:cNvSpPr/>
            <p:nvPr/>
          </p:nvSpPr>
          <p:spPr bwMode="auto">
            <a:xfrm>
              <a:off x="12806622" y="5360548"/>
              <a:ext cx="1390446" cy="393228"/>
            </a:xfrm>
            <a:prstGeom prst="roundRect">
              <a:avLst>
                <a:gd name="adj" fmla="val 3567"/>
              </a:avLst>
            </a:prstGeom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0" tIns="65024" rIns="0" bIns="65024" numCol="1" rtlCol="0" anchor="t" anchorCtr="0" compatLnSpc="1"/>
            <a:lstStyle/>
            <a:p>
              <a:pPr marL="650240" indent="-650240" algn="l" defTabSz="1300480" rtl="0" fontAlgn="base">
                <a:spcBef>
                  <a:spcPts val="855"/>
                </a:spcBef>
                <a:spcAft>
                  <a:spcPts val="855"/>
                </a:spcAft>
                <a:buFont typeface="Arial" panose="020B0604020202020204" pitchFamily="34" charset="0"/>
                <a:buChar char="•"/>
              </a:pPr>
              <a:endPara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9" name="Rounded Rectangle 9"/>
            <p:cNvSpPr/>
            <p:nvPr/>
          </p:nvSpPr>
          <p:spPr bwMode="auto">
            <a:xfrm>
              <a:off x="12806621" y="5360549"/>
              <a:ext cx="1722179" cy="393228"/>
            </a:xfrm>
            <a:prstGeom prst="roundRect">
              <a:avLst>
                <a:gd name="adj" fmla="val 3567"/>
              </a:avLst>
            </a:prstGeom>
            <a:noFill/>
            <a:ln w="25400" cap="flat" cmpd="sng" algn="ctr">
              <a:solidFill>
                <a:srgbClr val="C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0" tIns="65024" rIns="0" bIns="65024" numCol="1" rtlCol="0" anchor="t" anchorCtr="0" compatLnSpc="1"/>
            <a:lstStyle/>
            <a:p>
              <a:pPr marL="650240" indent="-650240" algn="l" defTabSz="1300480" rtl="0" fontAlgn="base">
                <a:spcBef>
                  <a:spcPts val="855"/>
                </a:spcBef>
                <a:spcAft>
                  <a:spcPts val="855"/>
                </a:spcAft>
                <a:buFont typeface="Arial" panose="020B0604020202020204" pitchFamily="34" charset="0"/>
                <a:buChar char="•"/>
              </a:pPr>
              <a:endPara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TextBox 10"/>
            <p:cNvSpPr txBox="1"/>
            <p:nvPr/>
          </p:nvSpPr>
          <p:spPr>
            <a:xfrm>
              <a:off x="12795528" y="5326329"/>
              <a:ext cx="191937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sz="2400" i="0" u="none" strike="noStrike" kern="0" cap="none" spc="0" normalizeH="0" baseline="0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压缩率：</a:t>
              </a:r>
              <a:r>
                <a:rPr kumimoji="0" lang="zh-CN" altLang="en-US" sz="2400" i="0" u="none" strike="noStrike" kern="0" cap="none" spc="0" normalizeH="0" baseline="0" noProof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高</a:t>
              </a:r>
              <a:endParaRPr kumimoji="0" lang="zh-CN" altLang="en-US" sz="2400" i="0" u="none" strike="noStrike" kern="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60" name="Rounded Rectangle 9"/>
          <p:cNvSpPr/>
          <p:nvPr/>
        </p:nvSpPr>
        <p:spPr bwMode="auto">
          <a:xfrm>
            <a:off x="12944460" y="4419600"/>
            <a:ext cx="2409336" cy="2438400"/>
          </a:xfrm>
          <a:prstGeom prst="roundRect">
            <a:avLst>
              <a:gd name="adj" fmla="val 3567"/>
            </a:avLst>
          </a:prstGeom>
          <a:noFill/>
          <a:ln w="50800" cap="flat" cmpd="sng" algn="ctr">
            <a:solidFill>
              <a:srgbClr val="C0000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标题 1"/>
          <p:cNvSpPr txBox="1"/>
          <p:nvPr/>
        </p:nvSpPr>
        <p:spPr>
          <a:xfrm>
            <a:off x="12727560" y="4470974"/>
            <a:ext cx="28431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sz="2800" b="0" spc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需求解读</a:t>
            </a:r>
            <a:endParaRPr lang="zh-CN" altLang="en-US" sz="2800" b="0" spc="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箭头: 下 61"/>
          <p:cNvSpPr/>
          <p:nvPr/>
        </p:nvSpPr>
        <p:spPr>
          <a:xfrm>
            <a:off x="13950998" y="4021032"/>
            <a:ext cx="396260" cy="385511"/>
          </a:xfrm>
          <a:prstGeom prst="downArrow">
            <a:avLst>
              <a:gd name="adj1" fmla="val 33333"/>
              <a:gd name="adj2" fmla="val 37007"/>
            </a:avLst>
          </a:prstGeom>
          <a:gradFill>
            <a:gsLst>
              <a:gs pos="0">
                <a:srgbClr val="FF0000">
                  <a:alpha val="0"/>
                </a:srgbClr>
              </a:gs>
              <a:gs pos="5300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13230116" y="5382995"/>
            <a:ext cx="1722179" cy="461665"/>
            <a:chOff x="12806621" y="5326329"/>
            <a:chExt cx="1722179" cy="461665"/>
          </a:xfrm>
        </p:grpSpPr>
        <p:sp>
          <p:nvSpPr>
            <p:cNvPr id="69" name="Rounded Rectangle 9"/>
            <p:cNvSpPr/>
            <p:nvPr/>
          </p:nvSpPr>
          <p:spPr bwMode="auto">
            <a:xfrm>
              <a:off x="12806622" y="5360548"/>
              <a:ext cx="841483" cy="393228"/>
            </a:xfrm>
            <a:prstGeom prst="roundRect">
              <a:avLst>
                <a:gd name="adj" fmla="val 3567"/>
              </a:avLst>
            </a:prstGeom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0" tIns="65024" rIns="0" bIns="65024" numCol="1" rtlCol="0" anchor="t" anchorCtr="0" compatLnSpc="1"/>
            <a:lstStyle/>
            <a:p>
              <a:pPr marL="650240" indent="-650240" algn="l" defTabSz="1300480" rtl="0" fontAlgn="base">
                <a:spcBef>
                  <a:spcPts val="855"/>
                </a:spcBef>
                <a:spcAft>
                  <a:spcPts val="855"/>
                </a:spcAft>
                <a:buFont typeface="Arial" panose="020B0604020202020204" pitchFamily="34" charset="0"/>
                <a:buChar char="•"/>
              </a:pPr>
              <a:endPara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0" name="Rounded Rectangle 9"/>
            <p:cNvSpPr/>
            <p:nvPr/>
          </p:nvSpPr>
          <p:spPr bwMode="auto">
            <a:xfrm>
              <a:off x="12806621" y="5360549"/>
              <a:ext cx="1722179" cy="393228"/>
            </a:xfrm>
            <a:prstGeom prst="roundRect">
              <a:avLst>
                <a:gd name="adj" fmla="val 3567"/>
              </a:avLst>
            </a:prstGeom>
            <a:noFill/>
            <a:ln w="25400" cap="flat" cmpd="sng" algn="ctr">
              <a:solidFill>
                <a:srgbClr val="C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0" tIns="65024" rIns="0" bIns="65024" numCol="1" rtlCol="0" anchor="t" anchorCtr="0" compatLnSpc="1"/>
            <a:lstStyle/>
            <a:p>
              <a:pPr marL="650240" indent="-650240" algn="l" defTabSz="1300480" rtl="0" fontAlgn="base">
                <a:spcBef>
                  <a:spcPts val="855"/>
                </a:spcBef>
                <a:spcAft>
                  <a:spcPts val="855"/>
                </a:spcAft>
                <a:buFont typeface="Arial" panose="020B0604020202020204" pitchFamily="34" charset="0"/>
                <a:buChar char="•"/>
              </a:pPr>
              <a:endPara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" name="TextBox 10"/>
            <p:cNvSpPr txBox="1"/>
            <p:nvPr/>
          </p:nvSpPr>
          <p:spPr>
            <a:xfrm>
              <a:off x="12809905" y="5326329"/>
              <a:ext cx="144058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sz="2400" i="0" u="none" strike="noStrike" kern="0" cap="none" spc="0" normalizeH="0" baseline="0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吞吐：</a:t>
              </a:r>
              <a:r>
                <a:rPr kumimoji="0" lang="zh-CN" altLang="en-US" sz="2400" i="0" u="none" strike="noStrike" kern="0" cap="none" spc="0" normalizeH="0" baseline="0" noProof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中</a:t>
              </a:r>
              <a:endParaRPr kumimoji="0" lang="zh-CN" altLang="en-US" sz="2400" i="0" u="none" strike="noStrike" kern="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13230116" y="5846454"/>
            <a:ext cx="1725463" cy="461665"/>
            <a:chOff x="12806621" y="5326329"/>
            <a:chExt cx="1725463" cy="461665"/>
          </a:xfrm>
        </p:grpSpPr>
        <p:sp>
          <p:nvSpPr>
            <p:cNvPr id="73" name="Rounded Rectangle 9"/>
            <p:cNvSpPr/>
            <p:nvPr/>
          </p:nvSpPr>
          <p:spPr bwMode="auto">
            <a:xfrm>
              <a:off x="12806622" y="5360548"/>
              <a:ext cx="1722178" cy="393228"/>
            </a:xfrm>
            <a:prstGeom prst="roundRect">
              <a:avLst>
                <a:gd name="adj" fmla="val 3567"/>
              </a:avLst>
            </a:prstGeom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0" tIns="65024" rIns="0" bIns="65024" numCol="1" rtlCol="0" anchor="t" anchorCtr="0" compatLnSpc="1"/>
            <a:lstStyle/>
            <a:p>
              <a:pPr marL="650240" indent="-650240" algn="l" defTabSz="1300480" rtl="0" fontAlgn="base">
                <a:spcBef>
                  <a:spcPts val="855"/>
                </a:spcBef>
                <a:spcAft>
                  <a:spcPts val="855"/>
                </a:spcAft>
                <a:buFont typeface="Arial" panose="020B0604020202020204" pitchFamily="34" charset="0"/>
                <a:buChar char="•"/>
              </a:pPr>
              <a:endPara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4" name="Rounded Rectangle 9"/>
            <p:cNvSpPr/>
            <p:nvPr/>
          </p:nvSpPr>
          <p:spPr bwMode="auto">
            <a:xfrm>
              <a:off x="12806621" y="5360549"/>
              <a:ext cx="1722179" cy="393228"/>
            </a:xfrm>
            <a:prstGeom prst="roundRect">
              <a:avLst>
                <a:gd name="adj" fmla="val 3567"/>
              </a:avLst>
            </a:prstGeom>
            <a:noFill/>
            <a:ln w="25400" cap="flat" cmpd="sng" algn="ctr">
              <a:solidFill>
                <a:srgbClr val="C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0" tIns="65024" rIns="0" bIns="65024" numCol="1" rtlCol="0" anchor="t" anchorCtr="0" compatLnSpc="1"/>
            <a:lstStyle/>
            <a:p>
              <a:pPr marL="650240" indent="-650240" algn="l" defTabSz="1300480" rtl="0" fontAlgn="base">
                <a:spcBef>
                  <a:spcPts val="855"/>
                </a:spcBef>
                <a:spcAft>
                  <a:spcPts val="855"/>
                </a:spcAft>
                <a:buFont typeface="Arial" panose="020B0604020202020204" pitchFamily="34" charset="0"/>
                <a:buChar char="•"/>
              </a:pPr>
              <a:endPara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5" name="TextBox 10"/>
            <p:cNvSpPr txBox="1"/>
            <p:nvPr/>
          </p:nvSpPr>
          <p:spPr>
            <a:xfrm>
              <a:off x="12809905" y="5326329"/>
              <a:ext cx="172217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sz="2400" i="0" u="none" strike="noStrike" kern="0" cap="none" spc="0" normalizeH="0" baseline="0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质量：无损</a:t>
              </a:r>
              <a:endParaRPr kumimoji="0" lang="zh-CN" altLang="en-US" sz="2400" i="0" u="none" strike="noStrike" kern="0" cap="none" spc="0" normalizeH="0" baseline="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13226242" y="6308119"/>
            <a:ext cx="1759758" cy="461665"/>
            <a:chOff x="12802747" y="5326329"/>
            <a:chExt cx="1759758" cy="461665"/>
          </a:xfrm>
        </p:grpSpPr>
        <p:sp>
          <p:nvSpPr>
            <p:cNvPr id="78" name="Rounded Rectangle 9"/>
            <p:cNvSpPr/>
            <p:nvPr/>
          </p:nvSpPr>
          <p:spPr bwMode="auto">
            <a:xfrm>
              <a:off x="12806621" y="5360549"/>
              <a:ext cx="1722179" cy="393228"/>
            </a:xfrm>
            <a:prstGeom prst="roundRect">
              <a:avLst>
                <a:gd name="adj" fmla="val 3567"/>
              </a:avLst>
            </a:prstGeom>
            <a:noFill/>
            <a:ln w="25400" cap="flat" cmpd="sng" algn="ctr">
              <a:solidFill>
                <a:srgbClr val="C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0" tIns="65024" rIns="0" bIns="65024" numCol="1" rtlCol="0" anchor="t" anchorCtr="0" compatLnSpc="1"/>
            <a:lstStyle/>
            <a:p>
              <a:pPr marL="650240" indent="-650240" algn="l" defTabSz="1300480" rtl="0" fontAlgn="base">
                <a:spcBef>
                  <a:spcPts val="855"/>
                </a:spcBef>
                <a:spcAft>
                  <a:spcPts val="855"/>
                </a:spcAft>
                <a:buFont typeface="Arial" panose="020B0604020202020204" pitchFamily="34" charset="0"/>
                <a:buChar char="•"/>
              </a:pPr>
              <a:endPara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9" name="TextBox 10"/>
            <p:cNvSpPr txBox="1"/>
            <p:nvPr/>
          </p:nvSpPr>
          <p:spPr>
            <a:xfrm>
              <a:off x="12802747" y="5326329"/>
              <a:ext cx="17597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sz="2400" i="0" u="none" strike="noStrike" kern="0" cap="none" spc="0" normalizeH="0" baseline="0" noProof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后端：</a:t>
              </a:r>
              <a:r>
                <a:rPr kumimoji="0" lang="en-US" altLang="zh-CN" sz="2400" i="0" u="none" strike="noStrike" kern="0" cap="none" spc="0" normalizeH="0" baseline="0" noProof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CPU</a:t>
              </a:r>
              <a:endParaRPr kumimoji="0" lang="zh-CN" altLang="en-US" sz="2400" i="0" u="none" strike="noStrike" kern="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cxnSp>
        <p:nvCxnSpPr>
          <p:cNvPr id="80" name="直接箭头连接符 79"/>
          <p:cNvCxnSpPr>
            <a:stCxn id="50" idx="1"/>
          </p:cNvCxnSpPr>
          <p:nvPr/>
        </p:nvCxnSpPr>
        <p:spPr>
          <a:xfrm flipH="1">
            <a:off x="10642601" y="5152163"/>
            <a:ext cx="2576422" cy="309410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>
            <a:stCxn id="71" idx="1"/>
          </p:cNvCxnSpPr>
          <p:nvPr/>
        </p:nvCxnSpPr>
        <p:spPr>
          <a:xfrm flipH="1" flipV="1">
            <a:off x="10718800" y="5461573"/>
            <a:ext cx="2514600" cy="152255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>
            <a:stCxn id="75" idx="1"/>
          </p:cNvCxnSpPr>
          <p:nvPr/>
        </p:nvCxnSpPr>
        <p:spPr>
          <a:xfrm flipH="1" flipV="1">
            <a:off x="10718800" y="5461573"/>
            <a:ext cx="2514600" cy="615714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/>
          <p:cNvCxnSpPr/>
          <p:nvPr/>
        </p:nvCxnSpPr>
        <p:spPr>
          <a:xfrm flipH="1" flipV="1">
            <a:off x="10722083" y="5438808"/>
            <a:ext cx="2431242" cy="1092692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ounded Rectangle 9"/>
          <p:cNvSpPr/>
          <p:nvPr/>
        </p:nvSpPr>
        <p:spPr bwMode="auto">
          <a:xfrm>
            <a:off x="6028730" y="6891127"/>
            <a:ext cx="4666264" cy="957474"/>
          </a:xfrm>
          <a:prstGeom prst="roundRect">
            <a:avLst>
              <a:gd name="adj" fmla="val 3567"/>
            </a:avLst>
          </a:prstGeom>
          <a:noFill/>
          <a:ln w="50800" cap="flat" cmpd="sng" algn="ctr">
            <a:solidFill>
              <a:schemeClr val="bg1">
                <a:lumMod val="75000"/>
              </a:schemeClr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5" name="Rounded Rectangle 9"/>
          <p:cNvSpPr/>
          <p:nvPr/>
        </p:nvSpPr>
        <p:spPr bwMode="auto">
          <a:xfrm>
            <a:off x="11819729" y="7198521"/>
            <a:ext cx="4525926" cy="1640679"/>
          </a:xfrm>
          <a:prstGeom prst="roundRect">
            <a:avLst>
              <a:gd name="adj" fmla="val 3567"/>
            </a:avLst>
          </a:prstGeom>
          <a:noFill/>
          <a:ln w="50800" cap="flat" cmpd="sng" algn="ctr">
            <a:solidFill>
              <a:srgbClr val="C0000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6" name="标题 1"/>
          <p:cNvSpPr txBox="1"/>
          <p:nvPr/>
        </p:nvSpPr>
        <p:spPr>
          <a:xfrm>
            <a:off x="6252777" y="6971270"/>
            <a:ext cx="396318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sz="3200" b="0" spc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轻量中间层</a:t>
            </a:r>
            <a:endParaRPr lang="zh-CN" altLang="en-US" sz="3200" b="0" spc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标题 1"/>
          <p:cNvSpPr txBox="1"/>
          <p:nvPr/>
        </p:nvSpPr>
        <p:spPr>
          <a:xfrm>
            <a:off x="6085376" y="7407882"/>
            <a:ext cx="46482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sz="2400" b="0" spc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统一元数据</a:t>
            </a:r>
            <a:r>
              <a:rPr lang="en-US" altLang="zh-CN" sz="2400" b="0" spc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|DLPack|</a:t>
            </a:r>
            <a:r>
              <a:rPr lang="zh-CN" altLang="en-US" sz="2400" b="0" spc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调度封装</a:t>
            </a:r>
            <a:endParaRPr lang="zh-CN" altLang="en-US" sz="2400" b="0" spc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ounded Rectangle 9"/>
          <p:cNvSpPr/>
          <p:nvPr/>
        </p:nvSpPr>
        <p:spPr bwMode="auto">
          <a:xfrm>
            <a:off x="859364" y="6632526"/>
            <a:ext cx="4083213" cy="1520874"/>
          </a:xfrm>
          <a:prstGeom prst="roundRect">
            <a:avLst>
              <a:gd name="adj" fmla="val 3567"/>
            </a:avLst>
          </a:prstGeom>
          <a:noFill/>
          <a:ln w="50800" cap="flat" cmpd="sng" algn="ctr">
            <a:solidFill>
              <a:srgbClr val="4274B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1" name="标题 1"/>
          <p:cNvSpPr txBox="1"/>
          <p:nvPr/>
        </p:nvSpPr>
        <p:spPr>
          <a:xfrm>
            <a:off x="812014" y="6666470"/>
            <a:ext cx="396318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sz="3200" b="0" spc="0" dirty="0">
                <a:solidFill>
                  <a:srgbClr val="4274B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无损压缩路径</a:t>
            </a:r>
            <a:endParaRPr lang="zh-CN" altLang="en-US" sz="3200" b="0" spc="0" dirty="0">
              <a:solidFill>
                <a:srgbClr val="4274B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标题 1"/>
          <p:cNvSpPr txBox="1"/>
          <p:nvPr/>
        </p:nvSpPr>
        <p:spPr>
          <a:xfrm>
            <a:off x="12090007" y="7288426"/>
            <a:ext cx="396318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sz="3200" b="0" spc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有损压缩路径</a:t>
            </a:r>
            <a:endParaRPr lang="zh-CN" altLang="en-US" sz="3200" b="0" spc="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"/>
          <p:cNvSpPr txBox="1"/>
          <p:nvPr/>
        </p:nvSpPr>
        <p:spPr>
          <a:xfrm>
            <a:off x="1937310" y="7082135"/>
            <a:ext cx="18472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i="0" u="none" strike="noStrike" kern="0" cap="none" spc="0" normalizeH="0" baseline="0" noProof="1">
                <a:solidFill>
                  <a:srgbClr val="4274B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保真优先</a:t>
            </a:r>
            <a:endParaRPr kumimoji="0" lang="zh-CN" altLang="en-US" sz="2400" i="0" u="none" strike="noStrike" kern="0" cap="none" spc="0" normalizeH="0" baseline="0" noProof="1">
              <a:solidFill>
                <a:srgbClr val="4274B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" name="TextBox 10"/>
          <p:cNvSpPr txBox="1"/>
          <p:nvPr/>
        </p:nvSpPr>
        <p:spPr>
          <a:xfrm>
            <a:off x="12350812" y="7691005"/>
            <a:ext cx="3320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i="0" u="none" strike="noStrike" kern="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质量</a:t>
            </a:r>
            <a:r>
              <a:rPr kumimoji="0" lang="en-US" altLang="zh-CN" sz="2400" i="0" u="none" strike="noStrike" kern="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</a:t>
            </a:r>
            <a:r>
              <a:rPr kumimoji="0" lang="zh-CN" altLang="en-US" sz="2400" i="0" u="none" strike="noStrike" kern="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压缩率</a:t>
            </a:r>
            <a:r>
              <a:rPr kumimoji="0" lang="en-US" altLang="zh-CN" sz="2400" i="0" u="none" strike="noStrike" kern="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</a:t>
            </a:r>
            <a:r>
              <a:rPr kumimoji="0" lang="zh-CN" altLang="en-US" sz="2400" i="0" u="none" strike="noStrike" kern="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吞吐权衡</a:t>
            </a:r>
            <a:endParaRPr kumimoji="0" lang="zh-CN" altLang="en-US" sz="2400" i="0" u="none" strike="noStrike" kern="0" cap="none" spc="0" normalizeH="0" baseline="0" noProof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5" name="Rounded Rectangle 9"/>
          <p:cNvSpPr/>
          <p:nvPr/>
        </p:nvSpPr>
        <p:spPr bwMode="auto">
          <a:xfrm>
            <a:off x="1012085" y="7533829"/>
            <a:ext cx="1310581" cy="492443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rgbClr val="4274B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6" name="TextBox 10"/>
          <p:cNvSpPr txBox="1"/>
          <p:nvPr/>
        </p:nvSpPr>
        <p:spPr>
          <a:xfrm>
            <a:off x="1017078" y="7543800"/>
            <a:ext cx="1243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2400" i="0" u="none" strike="noStrike" kern="0" cap="none" spc="0" normalizeH="0" baseline="0" noProof="1">
                <a:solidFill>
                  <a:srgbClr val="4274B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MANS</a:t>
            </a:r>
            <a:endParaRPr kumimoji="0" lang="zh-CN" altLang="en-US" sz="2400" i="0" u="none" strike="noStrike" kern="0" cap="none" spc="0" normalizeH="0" baseline="0" noProof="1">
              <a:solidFill>
                <a:srgbClr val="4274B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7" name="Rounded Rectangle 9"/>
          <p:cNvSpPr/>
          <p:nvPr/>
        </p:nvSpPr>
        <p:spPr bwMode="auto">
          <a:xfrm>
            <a:off x="2641600" y="7533829"/>
            <a:ext cx="2220946" cy="492443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rgbClr val="4274B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8" name="TextBox 10"/>
          <p:cNvSpPr txBox="1"/>
          <p:nvPr/>
        </p:nvSpPr>
        <p:spPr>
          <a:xfrm>
            <a:off x="2641600" y="7543800"/>
            <a:ext cx="2125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2400" i="0" u="none" strike="noStrike" kern="0" cap="none" spc="0" normalizeH="0" baseline="0" noProof="1">
                <a:solidFill>
                  <a:srgbClr val="4274B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Other Codec</a:t>
            </a:r>
            <a:endParaRPr kumimoji="0" lang="zh-CN" altLang="en-US" sz="2400" i="0" u="none" strike="noStrike" kern="0" cap="none" spc="0" normalizeH="0" baseline="0" noProof="1">
              <a:solidFill>
                <a:srgbClr val="4274B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9" name="Rounded Rectangle 9"/>
          <p:cNvSpPr/>
          <p:nvPr/>
        </p:nvSpPr>
        <p:spPr bwMode="auto">
          <a:xfrm>
            <a:off x="12141292" y="8169466"/>
            <a:ext cx="1310581" cy="492443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0" name="TextBox 10"/>
          <p:cNvSpPr txBox="1"/>
          <p:nvPr/>
        </p:nvSpPr>
        <p:spPr>
          <a:xfrm>
            <a:off x="12146285" y="8179437"/>
            <a:ext cx="1243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2400" i="0" u="none" strike="noStrike" kern="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CAIEC</a:t>
            </a:r>
            <a:endParaRPr kumimoji="0" lang="zh-CN" altLang="en-US" sz="2400" i="0" u="none" strike="noStrike" kern="0" cap="none" spc="0" normalizeH="0" baseline="0" noProof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1" name="Rounded Rectangle 9"/>
          <p:cNvSpPr/>
          <p:nvPr/>
        </p:nvSpPr>
        <p:spPr bwMode="auto">
          <a:xfrm>
            <a:off x="13770807" y="8169466"/>
            <a:ext cx="2220946" cy="492443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" name="TextBox 10"/>
          <p:cNvSpPr txBox="1"/>
          <p:nvPr/>
        </p:nvSpPr>
        <p:spPr>
          <a:xfrm>
            <a:off x="13770807" y="8179437"/>
            <a:ext cx="2125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2400" i="0" u="none" strike="noStrike" kern="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Other Codec</a:t>
            </a:r>
            <a:endParaRPr kumimoji="0" lang="zh-CN" altLang="en-US" sz="2400" i="0" u="none" strike="noStrike" kern="0" cap="none" spc="0" normalizeH="0" baseline="0" noProof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3" name="Rounded Rectangle 9"/>
          <p:cNvSpPr/>
          <p:nvPr/>
        </p:nvSpPr>
        <p:spPr bwMode="auto">
          <a:xfrm>
            <a:off x="127001" y="8676879"/>
            <a:ext cx="3554704" cy="988693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rgbClr val="4274B0"/>
            </a:solidFill>
            <a:prstDash val="dash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193542" y="8841172"/>
            <a:ext cx="709363" cy="709363"/>
            <a:chOff x="9624219" y="4831520"/>
            <a:chExt cx="709363" cy="709363"/>
          </a:xfrm>
        </p:grpSpPr>
        <p:grpSp>
          <p:nvGrpSpPr>
            <p:cNvPr id="117" name="组合 116"/>
            <p:cNvGrpSpPr/>
            <p:nvPr/>
          </p:nvGrpSpPr>
          <p:grpSpPr>
            <a:xfrm>
              <a:off x="9624219" y="4831520"/>
              <a:ext cx="709363" cy="709363"/>
              <a:chOff x="7785098" y="3924300"/>
              <a:chExt cx="1905000" cy="1905000"/>
            </a:xfrm>
          </p:grpSpPr>
          <p:sp>
            <p:nvSpPr>
              <p:cNvPr id="119" name="任意多边形: 形状 118"/>
              <p:cNvSpPr/>
              <p:nvPr/>
            </p:nvSpPr>
            <p:spPr>
              <a:xfrm>
                <a:off x="7785098" y="3924300"/>
                <a:ext cx="1905000" cy="1905000"/>
              </a:xfrm>
              <a:custGeom>
                <a:avLst/>
                <a:gdLst>
                  <a:gd name="connsiteX0" fmla="*/ 1905000 w 1905000"/>
                  <a:gd name="connsiteY0" fmla="*/ 631031 h 1905000"/>
                  <a:gd name="connsiteX1" fmla="*/ 1750219 w 1905000"/>
                  <a:gd name="connsiteY1" fmla="*/ 631031 h 1905000"/>
                  <a:gd name="connsiteX2" fmla="*/ 1750219 w 1905000"/>
                  <a:gd name="connsiteY2" fmla="*/ 869156 h 1905000"/>
                  <a:gd name="connsiteX3" fmla="*/ 1905000 w 1905000"/>
                  <a:gd name="connsiteY3" fmla="*/ 869156 h 1905000"/>
                  <a:gd name="connsiteX4" fmla="*/ 1905000 w 1905000"/>
                  <a:gd name="connsiteY4" fmla="*/ 1035844 h 1905000"/>
                  <a:gd name="connsiteX5" fmla="*/ 1750219 w 1905000"/>
                  <a:gd name="connsiteY5" fmla="*/ 1035844 h 1905000"/>
                  <a:gd name="connsiteX6" fmla="*/ 1750219 w 1905000"/>
                  <a:gd name="connsiteY6" fmla="*/ 1273969 h 1905000"/>
                  <a:gd name="connsiteX7" fmla="*/ 1905000 w 1905000"/>
                  <a:gd name="connsiteY7" fmla="*/ 1273969 h 1905000"/>
                  <a:gd name="connsiteX8" fmla="*/ 1905000 w 1905000"/>
                  <a:gd name="connsiteY8" fmla="*/ 1428750 h 1905000"/>
                  <a:gd name="connsiteX9" fmla="*/ 1738313 w 1905000"/>
                  <a:gd name="connsiteY9" fmla="*/ 1428750 h 1905000"/>
                  <a:gd name="connsiteX10" fmla="*/ 1738313 w 1905000"/>
                  <a:gd name="connsiteY10" fmla="*/ 1595438 h 1905000"/>
                  <a:gd name="connsiteX11" fmla="*/ 1583531 w 1905000"/>
                  <a:gd name="connsiteY11" fmla="*/ 1750219 h 1905000"/>
                  <a:gd name="connsiteX12" fmla="*/ 1428750 w 1905000"/>
                  <a:gd name="connsiteY12" fmla="*/ 1750219 h 1905000"/>
                  <a:gd name="connsiteX13" fmla="*/ 1428750 w 1905000"/>
                  <a:gd name="connsiteY13" fmla="*/ 1905000 h 1905000"/>
                  <a:gd name="connsiteX14" fmla="*/ 1262063 w 1905000"/>
                  <a:gd name="connsiteY14" fmla="*/ 1905000 h 1905000"/>
                  <a:gd name="connsiteX15" fmla="*/ 1262063 w 1905000"/>
                  <a:gd name="connsiteY15" fmla="*/ 1750219 h 1905000"/>
                  <a:gd name="connsiteX16" fmla="*/ 1023938 w 1905000"/>
                  <a:gd name="connsiteY16" fmla="*/ 1750219 h 1905000"/>
                  <a:gd name="connsiteX17" fmla="*/ 1023938 w 1905000"/>
                  <a:gd name="connsiteY17" fmla="*/ 1905000 h 1905000"/>
                  <a:gd name="connsiteX18" fmla="*/ 869156 w 1905000"/>
                  <a:gd name="connsiteY18" fmla="*/ 1905000 h 1905000"/>
                  <a:gd name="connsiteX19" fmla="*/ 869156 w 1905000"/>
                  <a:gd name="connsiteY19" fmla="*/ 1750219 h 1905000"/>
                  <a:gd name="connsiteX20" fmla="*/ 631031 w 1905000"/>
                  <a:gd name="connsiteY20" fmla="*/ 1750219 h 1905000"/>
                  <a:gd name="connsiteX21" fmla="*/ 631031 w 1905000"/>
                  <a:gd name="connsiteY21" fmla="*/ 1905000 h 1905000"/>
                  <a:gd name="connsiteX22" fmla="*/ 476250 w 1905000"/>
                  <a:gd name="connsiteY22" fmla="*/ 1905000 h 1905000"/>
                  <a:gd name="connsiteX23" fmla="*/ 476250 w 1905000"/>
                  <a:gd name="connsiteY23" fmla="*/ 1738313 h 1905000"/>
                  <a:gd name="connsiteX24" fmla="*/ 309563 w 1905000"/>
                  <a:gd name="connsiteY24" fmla="*/ 1738313 h 1905000"/>
                  <a:gd name="connsiteX25" fmla="*/ 154781 w 1905000"/>
                  <a:gd name="connsiteY25" fmla="*/ 1583531 h 1905000"/>
                  <a:gd name="connsiteX26" fmla="*/ 154781 w 1905000"/>
                  <a:gd name="connsiteY26" fmla="*/ 1428750 h 1905000"/>
                  <a:gd name="connsiteX27" fmla="*/ 0 w 1905000"/>
                  <a:gd name="connsiteY27" fmla="*/ 1428750 h 1905000"/>
                  <a:gd name="connsiteX28" fmla="*/ 0 w 1905000"/>
                  <a:gd name="connsiteY28" fmla="*/ 1262063 h 1905000"/>
                  <a:gd name="connsiteX29" fmla="*/ 154781 w 1905000"/>
                  <a:gd name="connsiteY29" fmla="*/ 1262063 h 1905000"/>
                  <a:gd name="connsiteX30" fmla="*/ 154781 w 1905000"/>
                  <a:gd name="connsiteY30" fmla="*/ 1023938 h 1905000"/>
                  <a:gd name="connsiteX31" fmla="*/ 0 w 1905000"/>
                  <a:gd name="connsiteY31" fmla="*/ 1023938 h 1905000"/>
                  <a:gd name="connsiteX32" fmla="*/ 0 w 1905000"/>
                  <a:gd name="connsiteY32" fmla="*/ 869156 h 1905000"/>
                  <a:gd name="connsiteX33" fmla="*/ 154781 w 1905000"/>
                  <a:gd name="connsiteY33" fmla="*/ 869156 h 1905000"/>
                  <a:gd name="connsiteX34" fmla="*/ 154781 w 1905000"/>
                  <a:gd name="connsiteY34" fmla="*/ 631031 h 1905000"/>
                  <a:gd name="connsiteX35" fmla="*/ 0 w 1905000"/>
                  <a:gd name="connsiteY35" fmla="*/ 631031 h 1905000"/>
                  <a:gd name="connsiteX36" fmla="*/ 0 w 1905000"/>
                  <a:gd name="connsiteY36" fmla="*/ 476250 h 1905000"/>
                  <a:gd name="connsiteX37" fmla="*/ 166688 w 1905000"/>
                  <a:gd name="connsiteY37" fmla="*/ 476250 h 1905000"/>
                  <a:gd name="connsiteX38" fmla="*/ 166688 w 1905000"/>
                  <a:gd name="connsiteY38" fmla="*/ 309563 h 1905000"/>
                  <a:gd name="connsiteX39" fmla="*/ 321469 w 1905000"/>
                  <a:gd name="connsiteY39" fmla="*/ 154781 h 1905000"/>
                  <a:gd name="connsiteX40" fmla="*/ 476250 w 1905000"/>
                  <a:gd name="connsiteY40" fmla="*/ 154781 h 1905000"/>
                  <a:gd name="connsiteX41" fmla="*/ 476250 w 1905000"/>
                  <a:gd name="connsiteY41" fmla="*/ 0 h 1905000"/>
                  <a:gd name="connsiteX42" fmla="*/ 631031 w 1905000"/>
                  <a:gd name="connsiteY42" fmla="*/ 0 h 1905000"/>
                  <a:gd name="connsiteX43" fmla="*/ 631031 w 1905000"/>
                  <a:gd name="connsiteY43" fmla="*/ 154781 h 1905000"/>
                  <a:gd name="connsiteX44" fmla="*/ 869156 w 1905000"/>
                  <a:gd name="connsiteY44" fmla="*/ 154781 h 1905000"/>
                  <a:gd name="connsiteX45" fmla="*/ 869156 w 1905000"/>
                  <a:gd name="connsiteY45" fmla="*/ 0 h 1905000"/>
                  <a:gd name="connsiteX46" fmla="*/ 1035844 w 1905000"/>
                  <a:gd name="connsiteY46" fmla="*/ 0 h 1905000"/>
                  <a:gd name="connsiteX47" fmla="*/ 1035844 w 1905000"/>
                  <a:gd name="connsiteY47" fmla="*/ 154781 h 1905000"/>
                  <a:gd name="connsiteX48" fmla="*/ 1273969 w 1905000"/>
                  <a:gd name="connsiteY48" fmla="*/ 154781 h 1905000"/>
                  <a:gd name="connsiteX49" fmla="*/ 1273969 w 1905000"/>
                  <a:gd name="connsiteY49" fmla="*/ 0 h 1905000"/>
                  <a:gd name="connsiteX50" fmla="*/ 1428750 w 1905000"/>
                  <a:gd name="connsiteY50" fmla="*/ 0 h 1905000"/>
                  <a:gd name="connsiteX51" fmla="*/ 1428750 w 1905000"/>
                  <a:gd name="connsiteY51" fmla="*/ 166688 h 1905000"/>
                  <a:gd name="connsiteX52" fmla="*/ 1595438 w 1905000"/>
                  <a:gd name="connsiteY52" fmla="*/ 166688 h 1905000"/>
                  <a:gd name="connsiteX53" fmla="*/ 1750219 w 1905000"/>
                  <a:gd name="connsiteY53" fmla="*/ 321469 h 1905000"/>
                  <a:gd name="connsiteX54" fmla="*/ 1750219 w 1905000"/>
                  <a:gd name="connsiteY54" fmla="*/ 476250 h 1905000"/>
                  <a:gd name="connsiteX55" fmla="*/ 1905000 w 1905000"/>
                  <a:gd name="connsiteY55" fmla="*/ 476250 h 1905000"/>
                  <a:gd name="connsiteX56" fmla="*/ 1905000 w 1905000"/>
                  <a:gd name="connsiteY56" fmla="*/ 631031 h 1905000"/>
                  <a:gd name="connsiteX57" fmla="*/ 1583531 w 1905000"/>
                  <a:gd name="connsiteY57" fmla="*/ 1583531 h 1905000"/>
                  <a:gd name="connsiteX58" fmla="*/ 1595438 w 1905000"/>
                  <a:gd name="connsiteY58" fmla="*/ 1583531 h 1905000"/>
                  <a:gd name="connsiteX59" fmla="*/ 1595438 w 1905000"/>
                  <a:gd name="connsiteY59" fmla="*/ 321469 h 1905000"/>
                  <a:gd name="connsiteX60" fmla="*/ 321469 w 1905000"/>
                  <a:gd name="connsiteY60" fmla="*/ 321469 h 1905000"/>
                  <a:gd name="connsiteX61" fmla="*/ 321469 w 1905000"/>
                  <a:gd name="connsiteY61" fmla="*/ 1583531 h 1905000"/>
                  <a:gd name="connsiteX62" fmla="*/ 1583531 w 1905000"/>
                  <a:gd name="connsiteY62" fmla="*/ 1583531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905000" h="1905000">
                    <a:moveTo>
                      <a:pt x="1905000" y="631031"/>
                    </a:moveTo>
                    <a:lnTo>
                      <a:pt x="1750219" y="631031"/>
                    </a:lnTo>
                    <a:lnTo>
                      <a:pt x="1750219" y="869156"/>
                    </a:lnTo>
                    <a:lnTo>
                      <a:pt x="1905000" y="869156"/>
                    </a:lnTo>
                    <a:lnTo>
                      <a:pt x="1905000" y="1035844"/>
                    </a:lnTo>
                    <a:lnTo>
                      <a:pt x="1750219" y="1035844"/>
                    </a:lnTo>
                    <a:lnTo>
                      <a:pt x="1750219" y="1273969"/>
                    </a:lnTo>
                    <a:lnTo>
                      <a:pt x="1905000" y="1273969"/>
                    </a:lnTo>
                    <a:lnTo>
                      <a:pt x="1905000" y="1428750"/>
                    </a:lnTo>
                    <a:lnTo>
                      <a:pt x="1738313" y="1428750"/>
                    </a:lnTo>
                    <a:lnTo>
                      <a:pt x="1738313" y="1595438"/>
                    </a:lnTo>
                    <a:cubicBezTo>
                      <a:pt x="1738313" y="1678781"/>
                      <a:pt x="1666875" y="1750219"/>
                      <a:pt x="1583531" y="1750219"/>
                    </a:cubicBezTo>
                    <a:lnTo>
                      <a:pt x="1428750" y="1750219"/>
                    </a:lnTo>
                    <a:lnTo>
                      <a:pt x="1428750" y="1905000"/>
                    </a:lnTo>
                    <a:lnTo>
                      <a:pt x="1262063" y="1905000"/>
                    </a:lnTo>
                    <a:lnTo>
                      <a:pt x="1262063" y="1750219"/>
                    </a:lnTo>
                    <a:lnTo>
                      <a:pt x="1023938" y="1750219"/>
                    </a:lnTo>
                    <a:lnTo>
                      <a:pt x="1023938" y="1905000"/>
                    </a:lnTo>
                    <a:lnTo>
                      <a:pt x="869156" y="1905000"/>
                    </a:lnTo>
                    <a:lnTo>
                      <a:pt x="869156" y="1750219"/>
                    </a:lnTo>
                    <a:lnTo>
                      <a:pt x="631031" y="1750219"/>
                    </a:lnTo>
                    <a:lnTo>
                      <a:pt x="631031" y="1905000"/>
                    </a:lnTo>
                    <a:lnTo>
                      <a:pt x="476250" y="1905000"/>
                    </a:lnTo>
                    <a:lnTo>
                      <a:pt x="476250" y="1738313"/>
                    </a:lnTo>
                    <a:lnTo>
                      <a:pt x="309563" y="1738313"/>
                    </a:lnTo>
                    <a:cubicBezTo>
                      <a:pt x="226219" y="1738313"/>
                      <a:pt x="154781" y="1666875"/>
                      <a:pt x="154781" y="1583531"/>
                    </a:cubicBezTo>
                    <a:lnTo>
                      <a:pt x="154781" y="1428750"/>
                    </a:lnTo>
                    <a:lnTo>
                      <a:pt x="0" y="1428750"/>
                    </a:lnTo>
                    <a:lnTo>
                      <a:pt x="0" y="1262063"/>
                    </a:lnTo>
                    <a:lnTo>
                      <a:pt x="154781" y="1262063"/>
                    </a:lnTo>
                    <a:lnTo>
                      <a:pt x="154781" y="1023938"/>
                    </a:lnTo>
                    <a:lnTo>
                      <a:pt x="0" y="1023938"/>
                    </a:lnTo>
                    <a:lnTo>
                      <a:pt x="0" y="869156"/>
                    </a:lnTo>
                    <a:lnTo>
                      <a:pt x="154781" y="869156"/>
                    </a:lnTo>
                    <a:lnTo>
                      <a:pt x="154781" y="631031"/>
                    </a:lnTo>
                    <a:lnTo>
                      <a:pt x="0" y="631031"/>
                    </a:lnTo>
                    <a:lnTo>
                      <a:pt x="0" y="476250"/>
                    </a:lnTo>
                    <a:lnTo>
                      <a:pt x="166688" y="476250"/>
                    </a:lnTo>
                    <a:lnTo>
                      <a:pt x="166688" y="309563"/>
                    </a:lnTo>
                    <a:cubicBezTo>
                      <a:pt x="166688" y="226219"/>
                      <a:pt x="238125" y="154781"/>
                      <a:pt x="321469" y="154781"/>
                    </a:cubicBezTo>
                    <a:lnTo>
                      <a:pt x="476250" y="154781"/>
                    </a:lnTo>
                    <a:lnTo>
                      <a:pt x="476250" y="0"/>
                    </a:lnTo>
                    <a:lnTo>
                      <a:pt x="631031" y="0"/>
                    </a:lnTo>
                    <a:lnTo>
                      <a:pt x="631031" y="154781"/>
                    </a:lnTo>
                    <a:lnTo>
                      <a:pt x="869156" y="154781"/>
                    </a:lnTo>
                    <a:lnTo>
                      <a:pt x="869156" y="0"/>
                    </a:lnTo>
                    <a:lnTo>
                      <a:pt x="1035844" y="0"/>
                    </a:lnTo>
                    <a:lnTo>
                      <a:pt x="1035844" y="154781"/>
                    </a:lnTo>
                    <a:lnTo>
                      <a:pt x="1273969" y="154781"/>
                    </a:lnTo>
                    <a:lnTo>
                      <a:pt x="1273969" y="0"/>
                    </a:lnTo>
                    <a:lnTo>
                      <a:pt x="1428750" y="0"/>
                    </a:lnTo>
                    <a:lnTo>
                      <a:pt x="1428750" y="166688"/>
                    </a:lnTo>
                    <a:lnTo>
                      <a:pt x="1595438" y="166688"/>
                    </a:lnTo>
                    <a:cubicBezTo>
                      <a:pt x="1678781" y="166688"/>
                      <a:pt x="1750219" y="238125"/>
                      <a:pt x="1750219" y="321469"/>
                    </a:cubicBezTo>
                    <a:lnTo>
                      <a:pt x="1750219" y="476250"/>
                    </a:lnTo>
                    <a:lnTo>
                      <a:pt x="1905000" y="476250"/>
                    </a:lnTo>
                    <a:lnTo>
                      <a:pt x="1905000" y="631031"/>
                    </a:lnTo>
                    <a:close/>
                    <a:moveTo>
                      <a:pt x="1583531" y="1583531"/>
                    </a:moveTo>
                    <a:lnTo>
                      <a:pt x="1595438" y="1583531"/>
                    </a:lnTo>
                    <a:lnTo>
                      <a:pt x="1595438" y="321469"/>
                    </a:lnTo>
                    <a:lnTo>
                      <a:pt x="321469" y="321469"/>
                    </a:lnTo>
                    <a:lnTo>
                      <a:pt x="321469" y="1583531"/>
                    </a:lnTo>
                    <a:lnTo>
                      <a:pt x="1583531" y="1583531"/>
                    </a:lnTo>
                    <a:close/>
                  </a:path>
                </a:pathLst>
              </a:custGeom>
              <a:solidFill>
                <a:srgbClr val="A6C3FF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" name="任意多边形: 形状 119"/>
              <p:cNvSpPr/>
              <p:nvPr/>
            </p:nvSpPr>
            <p:spPr>
              <a:xfrm>
                <a:off x="8078151" y="4217351"/>
                <a:ext cx="1318815" cy="1318815"/>
              </a:xfrm>
              <a:custGeom>
                <a:avLst/>
                <a:gdLst>
                  <a:gd name="connsiteX0" fmla="*/ 0 w 1318816"/>
                  <a:gd name="connsiteY0" fmla="*/ 0 h 1318816"/>
                  <a:gd name="connsiteX1" fmla="*/ 1318816 w 1318816"/>
                  <a:gd name="connsiteY1" fmla="*/ 0 h 1318816"/>
                  <a:gd name="connsiteX2" fmla="*/ 1318816 w 1318816"/>
                  <a:gd name="connsiteY2" fmla="*/ 1318816 h 1318816"/>
                  <a:gd name="connsiteX3" fmla="*/ 0 w 1318816"/>
                  <a:gd name="connsiteY3" fmla="*/ 1318816 h 131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8816" h="1318816">
                    <a:moveTo>
                      <a:pt x="0" y="0"/>
                    </a:moveTo>
                    <a:lnTo>
                      <a:pt x="1318816" y="0"/>
                    </a:lnTo>
                    <a:lnTo>
                      <a:pt x="1318816" y="1318816"/>
                    </a:lnTo>
                    <a:lnTo>
                      <a:pt x="0" y="1318816"/>
                    </a:lnTo>
                    <a:close/>
                  </a:path>
                </a:pathLst>
              </a:custGeom>
              <a:solidFill>
                <a:srgbClr val="6B9CFF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</p:grpSp>
        <p:sp>
          <p:nvSpPr>
            <p:cNvPr id="118" name="文本框 117"/>
            <p:cNvSpPr txBox="1"/>
            <p:nvPr/>
          </p:nvSpPr>
          <p:spPr>
            <a:xfrm>
              <a:off x="9680656" y="5038945"/>
              <a:ext cx="596457" cy="372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CPU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1" name="标题 1"/>
          <p:cNvSpPr txBox="1"/>
          <p:nvPr/>
        </p:nvSpPr>
        <p:spPr>
          <a:xfrm>
            <a:off x="355600" y="8944532"/>
            <a:ext cx="396318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3200" b="0" spc="0" dirty="0">
                <a:solidFill>
                  <a:srgbClr val="4274B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CPU </a:t>
            </a:r>
            <a:r>
              <a:rPr lang="zh-CN" altLang="en-US" sz="3200" b="0" spc="0" dirty="0">
                <a:solidFill>
                  <a:srgbClr val="4274B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后端</a:t>
            </a:r>
            <a:endParaRPr lang="zh-CN" altLang="en-US" sz="3200" b="0" spc="0" dirty="0">
              <a:solidFill>
                <a:srgbClr val="4274B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标题 1"/>
          <p:cNvSpPr txBox="1"/>
          <p:nvPr/>
        </p:nvSpPr>
        <p:spPr>
          <a:xfrm>
            <a:off x="4060839" y="8944532"/>
            <a:ext cx="396318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3200" b="0" spc="0" dirty="0">
                <a:solidFill>
                  <a:srgbClr val="4274B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GPU </a:t>
            </a:r>
            <a:r>
              <a:rPr lang="zh-CN" altLang="en-US" sz="3200" b="0" spc="0" dirty="0">
                <a:solidFill>
                  <a:srgbClr val="4274B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后端</a:t>
            </a:r>
            <a:endParaRPr lang="zh-CN" altLang="en-US" sz="3200" b="0" spc="0" dirty="0">
              <a:solidFill>
                <a:srgbClr val="4274B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0" name="直接箭头连接符 129"/>
          <p:cNvCxnSpPr>
            <a:stCxn id="94" idx="3"/>
            <a:endCxn id="95" idx="1"/>
          </p:cNvCxnSpPr>
          <p:nvPr/>
        </p:nvCxnSpPr>
        <p:spPr>
          <a:xfrm>
            <a:off x="10694994" y="7369864"/>
            <a:ext cx="1124735" cy="648997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箭头连接符 131"/>
          <p:cNvCxnSpPr>
            <a:stCxn id="94" idx="1"/>
            <a:endCxn id="100" idx="3"/>
          </p:cNvCxnSpPr>
          <p:nvPr/>
        </p:nvCxnSpPr>
        <p:spPr>
          <a:xfrm flipH="1">
            <a:off x="4942577" y="7369864"/>
            <a:ext cx="1086153" cy="23099"/>
          </a:xfrm>
          <a:prstGeom prst="straightConnector1">
            <a:avLst/>
          </a:prstGeom>
          <a:ln w="50800">
            <a:solidFill>
              <a:srgbClr val="4274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标题 1"/>
          <p:cNvSpPr txBox="1"/>
          <p:nvPr/>
        </p:nvSpPr>
        <p:spPr>
          <a:xfrm>
            <a:off x="7670014" y="8944532"/>
            <a:ext cx="396318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sz="3200" b="0" spc="0" dirty="0">
                <a:solidFill>
                  <a:srgbClr val="4274B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并行存储系统</a:t>
            </a:r>
            <a:endParaRPr lang="zh-CN" altLang="en-US" sz="3200" b="0" spc="0" dirty="0">
              <a:solidFill>
                <a:srgbClr val="4274B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Rounded Rectangle 9"/>
          <p:cNvSpPr/>
          <p:nvPr/>
        </p:nvSpPr>
        <p:spPr bwMode="auto">
          <a:xfrm>
            <a:off x="3900218" y="8676879"/>
            <a:ext cx="3554704" cy="988693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rgbClr val="4274B0"/>
            </a:solidFill>
            <a:prstDash val="dash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5" name="Rounded Rectangle 9"/>
          <p:cNvSpPr/>
          <p:nvPr/>
        </p:nvSpPr>
        <p:spPr bwMode="auto">
          <a:xfrm>
            <a:off x="7626115" y="8676879"/>
            <a:ext cx="3554704" cy="988693"/>
          </a:xfrm>
          <a:prstGeom prst="roundRect">
            <a:avLst>
              <a:gd name="adj" fmla="val 3567"/>
            </a:avLst>
          </a:prstGeom>
          <a:noFill/>
          <a:ln w="25400" cap="flat" cmpd="sng" algn="ctr">
            <a:solidFill>
              <a:srgbClr val="4274B0"/>
            </a:solidFill>
            <a:prstDash val="dash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3996377" y="8834424"/>
            <a:ext cx="709363" cy="709363"/>
            <a:chOff x="10651616" y="4740533"/>
            <a:chExt cx="709363" cy="709363"/>
          </a:xfrm>
        </p:grpSpPr>
        <p:grpSp>
          <p:nvGrpSpPr>
            <p:cNvPr id="147" name="组合 146"/>
            <p:cNvGrpSpPr/>
            <p:nvPr/>
          </p:nvGrpSpPr>
          <p:grpSpPr>
            <a:xfrm>
              <a:off x="10651616" y="4740533"/>
              <a:ext cx="709363" cy="709363"/>
              <a:chOff x="7785100" y="3924300"/>
              <a:chExt cx="1905000" cy="1905000"/>
            </a:xfrm>
          </p:grpSpPr>
          <p:sp>
            <p:nvSpPr>
              <p:cNvPr id="149" name="任意多边形: 形状 148"/>
              <p:cNvSpPr/>
              <p:nvPr/>
            </p:nvSpPr>
            <p:spPr>
              <a:xfrm>
                <a:off x="7785100" y="3924300"/>
                <a:ext cx="1905000" cy="1905000"/>
              </a:xfrm>
              <a:custGeom>
                <a:avLst/>
                <a:gdLst>
                  <a:gd name="connsiteX0" fmla="*/ 1905000 w 1905000"/>
                  <a:gd name="connsiteY0" fmla="*/ 631031 h 1905000"/>
                  <a:gd name="connsiteX1" fmla="*/ 1750219 w 1905000"/>
                  <a:gd name="connsiteY1" fmla="*/ 631031 h 1905000"/>
                  <a:gd name="connsiteX2" fmla="*/ 1750219 w 1905000"/>
                  <a:gd name="connsiteY2" fmla="*/ 869156 h 1905000"/>
                  <a:gd name="connsiteX3" fmla="*/ 1905000 w 1905000"/>
                  <a:gd name="connsiteY3" fmla="*/ 869156 h 1905000"/>
                  <a:gd name="connsiteX4" fmla="*/ 1905000 w 1905000"/>
                  <a:gd name="connsiteY4" fmla="*/ 1035844 h 1905000"/>
                  <a:gd name="connsiteX5" fmla="*/ 1750219 w 1905000"/>
                  <a:gd name="connsiteY5" fmla="*/ 1035844 h 1905000"/>
                  <a:gd name="connsiteX6" fmla="*/ 1750219 w 1905000"/>
                  <a:gd name="connsiteY6" fmla="*/ 1273969 h 1905000"/>
                  <a:gd name="connsiteX7" fmla="*/ 1905000 w 1905000"/>
                  <a:gd name="connsiteY7" fmla="*/ 1273969 h 1905000"/>
                  <a:gd name="connsiteX8" fmla="*/ 1905000 w 1905000"/>
                  <a:gd name="connsiteY8" fmla="*/ 1428750 h 1905000"/>
                  <a:gd name="connsiteX9" fmla="*/ 1738313 w 1905000"/>
                  <a:gd name="connsiteY9" fmla="*/ 1428750 h 1905000"/>
                  <a:gd name="connsiteX10" fmla="*/ 1738313 w 1905000"/>
                  <a:gd name="connsiteY10" fmla="*/ 1595438 h 1905000"/>
                  <a:gd name="connsiteX11" fmla="*/ 1583531 w 1905000"/>
                  <a:gd name="connsiteY11" fmla="*/ 1750219 h 1905000"/>
                  <a:gd name="connsiteX12" fmla="*/ 1428750 w 1905000"/>
                  <a:gd name="connsiteY12" fmla="*/ 1750219 h 1905000"/>
                  <a:gd name="connsiteX13" fmla="*/ 1428750 w 1905000"/>
                  <a:gd name="connsiteY13" fmla="*/ 1905000 h 1905000"/>
                  <a:gd name="connsiteX14" fmla="*/ 1262063 w 1905000"/>
                  <a:gd name="connsiteY14" fmla="*/ 1905000 h 1905000"/>
                  <a:gd name="connsiteX15" fmla="*/ 1262063 w 1905000"/>
                  <a:gd name="connsiteY15" fmla="*/ 1750219 h 1905000"/>
                  <a:gd name="connsiteX16" fmla="*/ 1023938 w 1905000"/>
                  <a:gd name="connsiteY16" fmla="*/ 1750219 h 1905000"/>
                  <a:gd name="connsiteX17" fmla="*/ 1023938 w 1905000"/>
                  <a:gd name="connsiteY17" fmla="*/ 1905000 h 1905000"/>
                  <a:gd name="connsiteX18" fmla="*/ 869156 w 1905000"/>
                  <a:gd name="connsiteY18" fmla="*/ 1905000 h 1905000"/>
                  <a:gd name="connsiteX19" fmla="*/ 869156 w 1905000"/>
                  <a:gd name="connsiteY19" fmla="*/ 1750219 h 1905000"/>
                  <a:gd name="connsiteX20" fmla="*/ 631031 w 1905000"/>
                  <a:gd name="connsiteY20" fmla="*/ 1750219 h 1905000"/>
                  <a:gd name="connsiteX21" fmla="*/ 631031 w 1905000"/>
                  <a:gd name="connsiteY21" fmla="*/ 1905000 h 1905000"/>
                  <a:gd name="connsiteX22" fmla="*/ 476250 w 1905000"/>
                  <a:gd name="connsiteY22" fmla="*/ 1905000 h 1905000"/>
                  <a:gd name="connsiteX23" fmla="*/ 476250 w 1905000"/>
                  <a:gd name="connsiteY23" fmla="*/ 1738313 h 1905000"/>
                  <a:gd name="connsiteX24" fmla="*/ 309563 w 1905000"/>
                  <a:gd name="connsiteY24" fmla="*/ 1738313 h 1905000"/>
                  <a:gd name="connsiteX25" fmla="*/ 154781 w 1905000"/>
                  <a:gd name="connsiteY25" fmla="*/ 1583531 h 1905000"/>
                  <a:gd name="connsiteX26" fmla="*/ 154781 w 1905000"/>
                  <a:gd name="connsiteY26" fmla="*/ 1428750 h 1905000"/>
                  <a:gd name="connsiteX27" fmla="*/ 0 w 1905000"/>
                  <a:gd name="connsiteY27" fmla="*/ 1428750 h 1905000"/>
                  <a:gd name="connsiteX28" fmla="*/ 0 w 1905000"/>
                  <a:gd name="connsiteY28" fmla="*/ 1262063 h 1905000"/>
                  <a:gd name="connsiteX29" fmla="*/ 154781 w 1905000"/>
                  <a:gd name="connsiteY29" fmla="*/ 1262063 h 1905000"/>
                  <a:gd name="connsiteX30" fmla="*/ 154781 w 1905000"/>
                  <a:gd name="connsiteY30" fmla="*/ 1023938 h 1905000"/>
                  <a:gd name="connsiteX31" fmla="*/ 0 w 1905000"/>
                  <a:gd name="connsiteY31" fmla="*/ 1023938 h 1905000"/>
                  <a:gd name="connsiteX32" fmla="*/ 0 w 1905000"/>
                  <a:gd name="connsiteY32" fmla="*/ 869156 h 1905000"/>
                  <a:gd name="connsiteX33" fmla="*/ 154781 w 1905000"/>
                  <a:gd name="connsiteY33" fmla="*/ 869156 h 1905000"/>
                  <a:gd name="connsiteX34" fmla="*/ 154781 w 1905000"/>
                  <a:gd name="connsiteY34" fmla="*/ 631031 h 1905000"/>
                  <a:gd name="connsiteX35" fmla="*/ 0 w 1905000"/>
                  <a:gd name="connsiteY35" fmla="*/ 631031 h 1905000"/>
                  <a:gd name="connsiteX36" fmla="*/ 0 w 1905000"/>
                  <a:gd name="connsiteY36" fmla="*/ 476250 h 1905000"/>
                  <a:gd name="connsiteX37" fmla="*/ 166688 w 1905000"/>
                  <a:gd name="connsiteY37" fmla="*/ 476250 h 1905000"/>
                  <a:gd name="connsiteX38" fmla="*/ 166688 w 1905000"/>
                  <a:gd name="connsiteY38" fmla="*/ 309563 h 1905000"/>
                  <a:gd name="connsiteX39" fmla="*/ 321469 w 1905000"/>
                  <a:gd name="connsiteY39" fmla="*/ 154781 h 1905000"/>
                  <a:gd name="connsiteX40" fmla="*/ 476250 w 1905000"/>
                  <a:gd name="connsiteY40" fmla="*/ 154781 h 1905000"/>
                  <a:gd name="connsiteX41" fmla="*/ 476250 w 1905000"/>
                  <a:gd name="connsiteY41" fmla="*/ 0 h 1905000"/>
                  <a:gd name="connsiteX42" fmla="*/ 631031 w 1905000"/>
                  <a:gd name="connsiteY42" fmla="*/ 0 h 1905000"/>
                  <a:gd name="connsiteX43" fmla="*/ 631031 w 1905000"/>
                  <a:gd name="connsiteY43" fmla="*/ 154781 h 1905000"/>
                  <a:gd name="connsiteX44" fmla="*/ 869156 w 1905000"/>
                  <a:gd name="connsiteY44" fmla="*/ 154781 h 1905000"/>
                  <a:gd name="connsiteX45" fmla="*/ 869156 w 1905000"/>
                  <a:gd name="connsiteY45" fmla="*/ 0 h 1905000"/>
                  <a:gd name="connsiteX46" fmla="*/ 1035844 w 1905000"/>
                  <a:gd name="connsiteY46" fmla="*/ 0 h 1905000"/>
                  <a:gd name="connsiteX47" fmla="*/ 1035844 w 1905000"/>
                  <a:gd name="connsiteY47" fmla="*/ 154781 h 1905000"/>
                  <a:gd name="connsiteX48" fmla="*/ 1273969 w 1905000"/>
                  <a:gd name="connsiteY48" fmla="*/ 154781 h 1905000"/>
                  <a:gd name="connsiteX49" fmla="*/ 1273969 w 1905000"/>
                  <a:gd name="connsiteY49" fmla="*/ 0 h 1905000"/>
                  <a:gd name="connsiteX50" fmla="*/ 1428750 w 1905000"/>
                  <a:gd name="connsiteY50" fmla="*/ 0 h 1905000"/>
                  <a:gd name="connsiteX51" fmla="*/ 1428750 w 1905000"/>
                  <a:gd name="connsiteY51" fmla="*/ 166688 h 1905000"/>
                  <a:gd name="connsiteX52" fmla="*/ 1595438 w 1905000"/>
                  <a:gd name="connsiteY52" fmla="*/ 166688 h 1905000"/>
                  <a:gd name="connsiteX53" fmla="*/ 1750219 w 1905000"/>
                  <a:gd name="connsiteY53" fmla="*/ 321469 h 1905000"/>
                  <a:gd name="connsiteX54" fmla="*/ 1750219 w 1905000"/>
                  <a:gd name="connsiteY54" fmla="*/ 476250 h 1905000"/>
                  <a:gd name="connsiteX55" fmla="*/ 1905000 w 1905000"/>
                  <a:gd name="connsiteY55" fmla="*/ 476250 h 1905000"/>
                  <a:gd name="connsiteX56" fmla="*/ 1905000 w 1905000"/>
                  <a:gd name="connsiteY56" fmla="*/ 631031 h 1905000"/>
                  <a:gd name="connsiteX57" fmla="*/ 1583531 w 1905000"/>
                  <a:gd name="connsiteY57" fmla="*/ 1583531 h 1905000"/>
                  <a:gd name="connsiteX58" fmla="*/ 1595438 w 1905000"/>
                  <a:gd name="connsiteY58" fmla="*/ 1583531 h 1905000"/>
                  <a:gd name="connsiteX59" fmla="*/ 1595438 w 1905000"/>
                  <a:gd name="connsiteY59" fmla="*/ 321469 h 1905000"/>
                  <a:gd name="connsiteX60" fmla="*/ 321469 w 1905000"/>
                  <a:gd name="connsiteY60" fmla="*/ 321469 h 1905000"/>
                  <a:gd name="connsiteX61" fmla="*/ 321469 w 1905000"/>
                  <a:gd name="connsiteY61" fmla="*/ 1583531 h 1905000"/>
                  <a:gd name="connsiteX62" fmla="*/ 1583531 w 1905000"/>
                  <a:gd name="connsiteY62" fmla="*/ 1583531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905000" h="1905000">
                    <a:moveTo>
                      <a:pt x="1905000" y="631031"/>
                    </a:moveTo>
                    <a:lnTo>
                      <a:pt x="1750219" y="631031"/>
                    </a:lnTo>
                    <a:lnTo>
                      <a:pt x="1750219" y="869156"/>
                    </a:lnTo>
                    <a:lnTo>
                      <a:pt x="1905000" y="869156"/>
                    </a:lnTo>
                    <a:lnTo>
                      <a:pt x="1905000" y="1035844"/>
                    </a:lnTo>
                    <a:lnTo>
                      <a:pt x="1750219" y="1035844"/>
                    </a:lnTo>
                    <a:lnTo>
                      <a:pt x="1750219" y="1273969"/>
                    </a:lnTo>
                    <a:lnTo>
                      <a:pt x="1905000" y="1273969"/>
                    </a:lnTo>
                    <a:lnTo>
                      <a:pt x="1905000" y="1428750"/>
                    </a:lnTo>
                    <a:lnTo>
                      <a:pt x="1738313" y="1428750"/>
                    </a:lnTo>
                    <a:lnTo>
                      <a:pt x="1738313" y="1595438"/>
                    </a:lnTo>
                    <a:cubicBezTo>
                      <a:pt x="1738313" y="1678781"/>
                      <a:pt x="1666875" y="1750219"/>
                      <a:pt x="1583531" y="1750219"/>
                    </a:cubicBezTo>
                    <a:lnTo>
                      <a:pt x="1428750" y="1750219"/>
                    </a:lnTo>
                    <a:lnTo>
                      <a:pt x="1428750" y="1905000"/>
                    </a:lnTo>
                    <a:lnTo>
                      <a:pt x="1262063" y="1905000"/>
                    </a:lnTo>
                    <a:lnTo>
                      <a:pt x="1262063" y="1750219"/>
                    </a:lnTo>
                    <a:lnTo>
                      <a:pt x="1023938" y="1750219"/>
                    </a:lnTo>
                    <a:lnTo>
                      <a:pt x="1023938" y="1905000"/>
                    </a:lnTo>
                    <a:lnTo>
                      <a:pt x="869156" y="1905000"/>
                    </a:lnTo>
                    <a:lnTo>
                      <a:pt x="869156" y="1750219"/>
                    </a:lnTo>
                    <a:lnTo>
                      <a:pt x="631031" y="1750219"/>
                    </a:lnTo>
                    <a:lnTo>
                      <a:pt x="631031" y="1905000"/>
                    </a:lnTo>
                    <a:lnTo>
                      <a:pt x="476250" y="1905000"/>
                    </a:lnTo>
                    <a:lnTo>
                      <a:pt x="476250" y="1738313"/>
                    </a:lnTo>
                    <a:lnTo>
                      <a:pt x="309563" y="1738313"/>
                    </a:lnTo>
                    <a:cubicBezTo>
                      <a:pt x="226219" y="1738313"/>
                      <a:pt x="154781" y="1666875"/>
                      <a:pt x="154781" y="1583531"/>
                    </a:cubicBezTo>
                    <a:lnTo>
                      <a:pt x="154781" y="1428750"/>
                    </a:lnTo>
                    <a:lnTo>
                      <a:pt x="0" y="1428750"/>
                    </a:lnTo>
                    <a:lnTo>
                      <a:pt x="0" y="1262063"/>
                    </a:lnTo>
                    <a:lnTo>
                      <a:pt x="154781" y="1262063"/>
                    </a:lnTo>
                    <a:lnTo>
                      <a:pt x="154781" y="1023938"/>
                    </a:lnTo>
                    <a:lnTo>
                      <a:pt x="0" y="1023938"/>
                    </a:lnTo>
                    <a:lnTo>
                      <a:pt x="0" y="869156"/>
                    </a:lnTo>
                    <a:lnTo>
                      <a:pt x="154781" y="869156"/>
                    </a:lnTo>
                    <a:lnTo>
                      <a:pt x="154781" y="631031"/>
                    </a:lnTo>
                    <a:lnTo>
                      <a:pt x="0" y="631031"/>
                    </a:lnTo>
                    <a:lnTo>
                      <a:pt x="0" y="476250"/>
                    </a:lnTo>
                    <a:lnTo>
                      <a:pt x="166688" y="476250"/>
                    </a:lnTo>
                    <a:lnTo>
                      <a:pt x="166688" y="309563"/>
                    </a:lnTo>
                    <a:cubicBezTo>
                      <a:pt x="166688" y="226219"/>
                      <a:pt x="238125" y="154781"/>
                      <a:pt x="321469" y="154781"/>
                    </a:cubicBezTo>
                    <a:lnTo>
                      <a:pt x="476250" y="154781"/>
                    </a:lnTo>
                    <a:lnTo>
                      <a:pt x="476250" y="0"/>
                    </a:lnTo>
                    <a:lnTo>
                      <a:pt x="631031" y="0"/>
                    </a:lnTo>
                    <a:lnTo>
                      <a:pt x="631031" y="154781"/>
                    </a:lnTo>
                    <a:lnTo>
                      <a:pt x="869156" y="154781"/>
                    </a:lnTo>
                    <a:lnTo>
                      <a:pt x="869156" y="0"/>
                    </a:lnTo>
                    <a:lnTo>
                      <a:pt x="1035844" y="0"/>
                    </a:lnTo>
                    <a:lnTo>
                      <a:pt x="1035844" y="154781"/>
                    </a:lnTo>
                    <a:lnTo>
                      <a:pt x="1273969" y="154781"/>
                    </a:lnTo>
                    <a:lnTo>
                      <a:pt x="1273969" y="0"/>
                    </a:lnTo>
                    <a:lnTo>
                      <a:pt x="1428750" y="0"/>
                    </a:lnTo>
                    <a:lnTo>
                      <a:pt x="1428750" y="166688"/>
                    </a:lnTo>
                    <a:lnTo>
                      <a:pt x="1595438" y="166688"/>
                    </a:lnTo>
                    <a:cubicBezTo>
                      <a:pt x="1678781" y="166688"/>
                      <a:pt x="1750219" y="238125"/>
                      <a:pt x="1750219" y="321469"/>
                    </a:cubicBezTo>
                    <a:lnTo>
                      <a:pt x="1750219" y="476250"/>
                    </a:lnTo>
                    <a:lnTo>
                      <a:pt x="1905000" y="476250"/>
                    </a:lnTo>
                    <a:lnTo>
                      <a:pt x="1905000" y="631031"/>
                    </a:lnTo>
                    <a:close/>
                    <a:moveTo>
                      <a:pt x="1583531" y="1583531"/>
                    </a:moveTo>
                    <a:lnTo>
                      <a:pt x="1595438" y="1583531"/>
                    </a:lnTo>
                    <a:lnTo>
                      <a:pt x="1595438" y="321469"/>
                    </a:lnTo>
                    <a:lnTo>
                      <a:pt x="321469" y="321469"/>
                    </a:lnTo>
                    <a:lnTo>
                      <a:pt x="321469" y="1583531"/>
                    </a:lnTo>
                    <a:lnTo>
                      <a:pt x="1583531" y="1583531"/>
                    </a:lnTo>
                    <a:close/>
                  </a:path>
                </a:pathLst>
              </a:custGeom>
              <a:solidFill>
                <a:srgbClr val="A6C3FF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>
                <a:off x="8078151" y="4217351"/>
                <a:ext cx="1318816" cy="1318816"/>
              </a:xfrm>
              <a:custGeom>
                <a:avLst/>
                <a:gdLst>
                  <a:gd name="connsiteX0" fmla="*/ 0 w 1318816"/>
                  <a:gd name="connsiteY0" fmla="*/ 0 h 1318816"/>
                  <a:gd name="connsiteX1" fmla="*/ 1318816 w 1318816"/>
                  <a:gd name="connsiteY1" fmla="*/ 0 h 1318816"/>
                  <a:gd name="connsiteX2" fmla="*/ 1318816 w 1318816"/>
                  <a:gd name="connsiteY2" fmla="*/ 1318816 h 1318816"/>
                  <a:gd name="connsiteX3" fmla="*/ 0 w 1318816"/>
                  <a:gd name="connsiteY3" fmla="*/ 1318816 h 131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8816" h="1318816">
                    <a:moveTo>
                      <a:pt x="0" y="0"/>
                    </a:moveTo>
                    <a:lnTo>
                      <a:pt x="1318816" y="0"/>
                    </a:lnTo>
                    <a:lnTo>
                      <a:pt x="1318816" y="1318816"/>
                    </a:lnTo>
                    <a:lnTo>
                      <a:pt x="0" y="1318816"/>
                    </a:lnTo>
                    <a:close/>
                  </a:path>
                </a:pathLst>
              </a:custGeom>
              <a:solidFill>
                <a:srgbClr val="6B9CFF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</p:grpSp>
        <p:sp>
          <p:nvSpPr>
            <p:cNvPr id="148" name="文本框 147"/>
            <p:cNvSpPr txBox="1"/>
            <p:nvPr/>
          </p:nvSpPr>
          <p:spPr>
            <a:xfrm>
              <a:off x="10705854" y="4945649"/>
              <a:ext cx="6008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GPU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51" name="图形 150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15543" y="8791377"/>
            <a:ext cx="654533" cy="654533"/>
          </a:xfrm>
          <a:prstGeom prst="rect">
            <a:avLst/>
          </a:prstGeom>
        </p:spPr>
      </p:pic>
      <p:cxnSp>
        <p:nvCxnSpPr>
          <p:cNvPr id="153" name="直接连接符 152"/>
          <p:cNvCxnSpPr>
            <a:stCxn id="100" idx="2"/>
            <a:endCxn id="113" idx="0"/>
          </p:cNvCxnSpPr>
          <p:nvPr/>
        </p:nvCxnSpPr>
        <p:spPr>
          <a:xfrm flipH="1">
            <a:off x="1904353" y="8153400"/>
            <a:ext cx="996618" cy="523479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>
            <a:stCxn id="100" idx="2"/>
            <a:endCxn id="144" idx="0"/>
          </p:cNvCxnSpPr>
          <p:nvPr/>
        </p:nvCxnSpPr>
        <p:spPr>
          <a:xfrm>
            <a:off x="2900971" y="8153400"/>
            <a:ext cx="2776599" cy="523479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>
            <a:stCxn id="100" idx="2"/>
            <a:endCxn id="145" idx="0"/>
          </p:cNvCxnSpPr>
          <p:nvPr/>
        </p:nvCxnSpPr>
        <p:spPr>
          <a:xfrm>
            <a:off x="2900971" y="8153400"/>
            <a:ext cx="6502496" cy="523479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连接符 162"/>
          <p:cNvCxnSpPr>
            <a:stCxn id="95" idx="1"/>
            <a:endCxn id="145" idx="0"/>
          </p:cNvCxnSpPr>
          <p:nvPr/>
        </p:nvCxnSpPr>
        <p:spPr>
          <a:xfrm flipH="1">
            <a:off x="9403467" y="8018861"/>
            <a:ext cx="2416262" cy="658018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/>
          <p:cNvCxnSpPr>
            <a:stCxn id="95" idx="1"/>
            <a:endCxn id="144" idx="0"/>
          </p:cNvCxnSpPr>
          <p:nvPr/>
        </p:nvCxnSpPr>
        <p:spPr>
          <a:xfrm flipH="1">
            <a:off x="5677570" y="8018861"/>
            <a:ext cx="6142159" cy="658018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接连接符 168"/>
          <p:cNvCxnSpPr>
            <a:stCxn id="95" idx="1"/>
            <a:endCxn id="113" idx="0"/>
          </p:cNvCxnSpPr>
          <p:nvPr/>
        </p:nvCxnSpPr>
        <p:spPr>
          <a:xfrm flipH="1">
            <a:off x="1904353" y="8018861"/>
            <a:ext cx="9915376" cy="658018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箭头: 下 176"/>
          <p:cNvSpPr/>
          <p:nvPr/>
        </p:nvSpPr>
        <p:spPr>
          <a:xfrm>
            <a:off x="8214726" y="6699326"/>
            <a:ext cx="246660" cy="172792"/>
          </a:xfrm>
          <a:prstGeom prst="downArrow">
            <a:avLst>
              <a:gd name="adj1" fmla="val 33333"/>
              <a:gd name="adj2" fmla="val 3595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-357020" y="914400"/>
            <a:ext cx="19515007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550" b="1" i="0" spc="142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sz="4400" dirty="0"/>
              <a:t>无损压缩解决方案 </a:t>
            </a:r>
            <a:r>
              <a:rPr lang="en-US" altLang="zh-CN" sz="4400" dirty="0"/>
              <a:t>1</a:t>
            </a:r>
            <a:r>
              <a:rPr lang="zh-CN" altLang="en-US" sz="4400" dirty="0"/>
              <a:t>：高压缩方案</a:t>
            </a:r>
            <a:r>
              <a:rPr lang="en-US" altLang="zh-CN" sz="4400" dirty="0">
                <a:latin typeface="Arial" panose="020B0604020202020204" pitchFamily="34" charset="0"/>
                <a:cs typeface="Arial" panose="020B0604020202020204" pitchFamily="34" charset="0"/>
              </a:rPr>
              <a:t>MANS</a:t>
            </a:r>
            <a:endParaRPr lang="zh-CN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0"/>
          <p:cNvSpPr txBox="1"/>
          <p:nvPr/>
        </p:nvSpPr>
        <p:spPr>
          <a:xfrm>
            <a:off x="452459" y="1955603"/>
            <a:ext cx="8379719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2800" b="1" u="sng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拟解决问题</a:t>
            </a:r>
            <a:r>
              <a:rPr lang="zh-CN" altLang="en-US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：现有的</a:t>
            </a:r>
            <a:r>
              <a:rPr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ANS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编码压缩比高、吞吐量高，但在处理光源数据时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只能单字节读取数据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，导致在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多字节数据上压缩比低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89486" y="7987605"/>
            <a:ext cx="78146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设计自适应数据映射（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ADM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）策略，在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保证数据分布特征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的前提下，将多字节数据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映射到单字节空间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，并在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多平台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实现高效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ADM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算法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Rounded Rectangle 9"/>
          <p:cNvSpPr/>
          <p:nvPr/>
        </p:nvSpPr>
        <p:spPr bwMode="auto">
          <a:xfrm>
            <a:off x="728980" y="3344545"/>
            <a:ext cx="7955280" cy="6202680"/>
          </a:xfrm>
          <a:prstGeom prst="roundRect">
            <a:avLst>
              <a:gd name="adj" fmla="val 3567"/>
            </a:avLst>
          </a:prstGeom>
          <a:noFill/>
          <a:ln w="12700" cap="flat" cmpd="sng" algn="ctr">
            <a:solidFill>
              <a:schemeClr val="tx1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Rounded Rectangle 9"/>
          <p:cNvSpPr/>
          <p:nvPr/>
        </p:nvSpPr>
        <p:spPr bwMode="auto">
          <a:xfrm>
            <a:off x="8897202" y="6035233"/>
            <a:ext cx="8446144" cy="3489767"/>
          </a:xfrm>
          <a:prstGeom prst="roundRect">
            <a:avLst>
              <a:gd name="adj" fmla="val 3567"/>
            </a:avLst>
          </a:prstGeom>
          <a:noFill/>
          <a:ln w="12700" cap="flat" cmpd="sng" algn="ctr">
            <a:solidFill>
              <a:schemeClr val="tx1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9042400" y="8457433"/>
            <a:ext cx="8365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以开源的高效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GPU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版本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ANS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sz="24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DietGPU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为基准，实现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CPU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NVIDIA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AMD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多平台统一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ANS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算法。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5517" y="2620624"/>
            <a:ext cx="5407829" cy="2329124"/>
          </a:xfrm>
          <a:prstGeom prst="rect">
            <a:avLst/>
          </a:prstGeom>
        </p:spPr>
      </p:pic>
      <p:sp>
        <p:nvSpPr>
          <p:cNvPr id="66" name="文本框 65"/>
          <p:cNvSpPr txBox="1"/>
          <p:nvPr/>
        </p:nvSpPr>
        <p:spPr>
          <a:xfrm>
            <a:off x="9027499" y="5028319"/>
            <a:ext cx="838087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探索算子融合收益曲线，针对不同数据大小、不同计算平台调整计算路线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8" name="TextBox 10"/>
          <p:cNvSpPr txBox="1"/>
          <p:nvPr/>
        </p:nvSpPr>
        <p:spPr>
          <a:xfrm>
            <a:off x="9347200" y="1905000"/>
            <a:ext cx="16283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2800" b="1" u="sng" dirty="0" err="1">
                <a:latin typeface="微软雅黑" panose="020B0503020204020204" charset="-122"/>
                <a:ea typeface="微软雅黑" panose="020B0503020204020204" charset="-122"/>
              </a:rPr>
              <a:t>解决方案</a:t>
            </a:r>
            <a:r>
              <a:rPr lang="zh-CN" altLang="en-US" sz="2800" b="1" dirty="0" err="1"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800" b="1" dirty="0" err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" name="下箭头 153"/>
          <p:cNvSpPr/>
          <p:nvPr/>
        </p:nvSpPr>
        <p:spPr>
          <a:xfrm>
            <a:off x="365125" y="3724275"/>
            <a:ext cx="267335" cy="5819140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10975510" y="1925772"/>
            <a:ext cx="704696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hlinkClick r:id="rId2" action="ppaction://hlinkfile"/>
              </a:rPr>
              <a:t>https://github.com/hpdps-group/MANS/</a:t>
            </a:r>
            <a:endParaRPr lang="en-US" altLang="zh-CN" sz="2800"/>
          </a:p>
        </p:txBody>
      </p:sp>
      <p:pic>
        <p:nvPicPr>
          <p:cNvPr id="84" name="图片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400" y="2735320"/>
            <a:ext cx="3217785" cy="2292999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655" y="4147945"/>
            <a:ext cx="3427547" cy="1713774"/>
          </a:xfrm>
          <a:prstGeom prst="rect">
            <a:avLst/>
          </a:prstGeom>
        </p:spPr>
      </p:pic>
      <p:pic>
        <p:nvPicPr>
          <p:cNvPr id="123" name="图片 1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796" y="4169891"/>
            <a:ext cx="3178170" cy="1691828"/>
          </a:xfrm>
          <a:prstGeom prst="rect">
            <a:avLst/>
          </a:prstGeom>
        </p:spPr>
      </p:pic>
      <p:pic>
        <p:nvPicPr>
          <p:cNvPr id="125" name="图片 1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272" y="5935721"/>
            <a:ext cx="2677968" cy="1911201"/>
          </a:xfrm>
          <a:prstGeom prst="rect">
            <a:avLst/>
          </a:prstGeom>
        </p:spPr>
      </p:pic>
      <p:pic>
        <p:nvPicPr>
          <p:cNvPr id="127" name="图片 1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9800" y="5935720"/>
            <a:ext cx="2081170" cy="1911201"/>
          </a:xfrm>
          <a:prstGeom prst="rect">
            <a:avLst/>
          </a:prstGeom>
        </p:spPr>
      </p:pic>
      <p:pic>
        <p:nvPicPr>
          <p:cNvPr id="129" name="图片 1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6150" y="5903636"/>
            <a:ext cx="3028585" cy="1911201"/>
          </a:xfrm>
          <a:prstGeom prst="rect">
            <a:avLst/>
          </a:prstGeom>
        </p:spPr>
      </p:pic>
      <p:sp>
        <p:nvSpPr>
          <p:cNvPr id="136" name="矩形 135"/>
          <p:cNvSpPr/>
          <p:nvPr/>
        </p:nvSpPr>
        <p:spPr>
          <a:xfrm>
            <a:off x="9027499" y="6049242"/>
            <a:ext cx="8156127" cy="531968"/>
          </a:xfrm>
          <a:prstGeom prst="rect">
            <a:avLst/>
          </a:prstGeom>
          <a:solidFill>
            <a:srgbClr val="EEF2FA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Asymmetric Numeral Systems(ANS)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784351" y="3583399"/>
            <a:ext cx="7848600" cy="531968"/>
          </a:xfrm>
          <a:prstGeom prst="rect">
            <a:avLst/>
          </a:prstGeom>
          <a:solidFill>
            <a:srgbClr val="FCEFF0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Adaptive Data Mapping(ADM)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9" name="图片 1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6086" y="6566111"/>
            <a:ext cx="8317959" cy="1886716"/>
          </a:xfrm>
          <a:prstGeom prst="rect">
            <a:avLst/>
          </a:prstGeom>
        </p:spPr>
      </p:pic>
      <p:sp>
        <p:nvSpPr>
          <p:cNvPr id="140" name="Rounded Rectangle 9"/>
          <p:cNvSpPr/>
          <p:nvPr/>
        </p:nvSpPr>
        <p:spPr bwMode="auto">
          <a:xfrm>
            <a:off x="8897202" y="2568726"/>
            <a:ext cx="8446144" cy="3413699"/>
          </a:xfrm>
          <a:prstGeom prst="roundRect">
            <a:avLst>
              <a:gd name="adj" fmla="val 3567"/>
            </a:avLst>
          </a:prstGeom>
          <a:noFill/>
          <a:ln w="12700" cap="flat" cmpd="sng" algn="ctr">
            <a:solidFill>
              <a:schemeClr val="tx1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0" tIns="65024" rIns="0" bIns="65024" numCol="1" rtlCol="0" anchor="t" anchorCtr="0" compatLnSpc="1"/>
          <a:lstStyle/>
          <a:p>
            <a:pPr marL="650240" indent="-650240" algn="l" defTabSz="1300480" rtl="0" fontAlgn="base">
              <a:spcBef>
                <a:spcPts val="855"/>
              </a:spcBef>
              <a:spcAft>
                <a:spcPts val="855"/>
              </a:spcAft>
              <a:buFont typeface="Arial" panose="020B0604020202020204" pitchFamily="34" charset="0"/>
              <a:buChar char="•"/>
            </a:pPr>
            <a:endParaRPr lang="zh-CN" altLang="en-US" sz="34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PA" val="v5.2.11"/>
</p:tagLst>
</file>

<file path=ppt/tags/tag2.xml><?xml version="1.0" encoding="utf-8"?>
<p:tagLst xmlns:p="http://schemas.openxmlformats.org/presentationml/2006/main">
  <p:tag name="PA" val="v5.2.11"/>
</p:tagLst>
</file>

<file path=ppt/tags/tag3.xml><?xml version="1.0" encoding="utf-8"?>
<p:tagLst xmlns:p="http://schemas.openxmlformats.org/presentationml/2006/main">
  <p:tag name="PA" val="v5.2.11"/>
</p:tagLst>
</file>

<file path=ppt/tags/tag4.xml><?xml version="1.0" encoding="utf-8"?>
<p:tagLst xmlns:p="http://schemas.openxmlformats.org/presentationml/2006/main">
  <p:tag name="KSO_WM_DIAGRAM_VIRTUALLY_FRAME" val="{&quot;height&quot;:373.15,&quot;left&quot;:55.1,&quot;top&quot;:222.05,&quot;width&quot;:572.8}"/>
</p:tagLst>
</file>

<file path=ppt/tags/tag5.xml><?xml version="1.0" encoding="utf-8"?>
<p:tagLst xmlns:p="http://schemas.openxmlformats.org/presentationml/2006/main">
  <p:tag name="KSO_WM_DIAGRAM_VIRTUALLY_FRAME" val="{&quot;height&quot;:373.15,&quot;left&quot;:55.1,&quot;top&quot;:222.05,&quot;width&quot;:572.8}"/>
</p:tagLst>
</file>

<file path=ppt/tags/tag6.xml><?xml version="1.0" encoding="utf-8"?>
<p:tagLst xmlns:p="http://schemas.openxmlformats.org/presentationml/2006/main">
  <p:tag name="KSO_WM_DIAGRAM_VIRTUALLY_FRAME" val="{&quot;height&quot;:373.15,&quot;left&quot;:55.1,&quot;top&quot;:222.05,&quot;width&quot;:572.8}"/>
</p:tagLst>
</file>

<file path=ppt/tags/tag7.xml><?xml version="1.0" encoding="utf-8"?>
<p:tagLst xmlns:p="http://schemas.openxmlformats.org/presentationml/2006/main">
  <p:tag name="KSO_WM_DIAGRAM_VIRTUALLY_FRAME" val="{&quot;height&quot;:373.15,&quot;left&quot;:55.1,&quot;top&quot;:222.05,&quot;width&quot;:572.8}"/>
</p:tagLst>
</file>

<file path=ppt/tags/tag8.xml><?xml version="1.0" encoding="utf-8"?>
<p:tagLst xmlns:p="http://schemas.openxmlformats.org/presentationml/2006/main">
  <p:tag name="KSO_WM_DIAGRAM_VIRTUALLY_FRAME" val="{&quot;height&quot;:373.15,&quot;left&quot;:55.1,&quot;top&quot;:222.05,&quot;width&quot;:572.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3948</Words>
  <Application>WPS 演示</Application>
  <PresentationFormat>自定义</PresentationFormat>
  <Paragraphs>434</Paragraphs>
  <Slides>23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宋体</vt:lpstr>
      <vt:lpstr>Wingdings</vt:lpstr>
      <vt:lpstr>Noto Sans SC</vt:lpstr>
      <vt:lpstr>Microsoft JhengHei UI</vt:lpstr>
      <vt:lpstr>Times New Roman</vt:lpstr>
      <vt:lpstr>微软雅黑</vt:lpstr>
      <vt:lpstr>Aptos</vt:lpstr>
      <vt:lpstr>Segoe UI</vt:lpstr>
      <vt:lpstr>Calibri</vt:lpstr>
      <vt:lpstr>Arial Unicode MS</vt:lpstr>
      <vt:lpstr>等线</vt:lpstr>
      <vt:lpstr>Aptos</vt:lpstr>
      <vt:lpstr>Wingdings</vt:lpstr>
      <vt:lpstr>Office Theme</vt:lpstr>
      <vt:lpstr>PowerPoint 演示文稿</vt:lpstr>
      <vt:lpstr>为什么大科学装置需要数据缩减</vt:lpstr>
      <vt:lpstr>大科学装置数据缩减已经成为领域重要研究问题</vt:lpstr>
      <vt:lpstr>无损压缩痛点：现有方法与光源数据形态不匹配</vt:lpstr>
      <vt:lpstr>AI 有损压缩痛点：高压缩比、高质量与高吞吐难以同时满足</vt:lpstr>
      <vt:lpstr>现有光源压缩软件的问题</vt:lpstr>
      <vt:lpstr>PowerPoint 演示文稿</vt:lpstr>
      <vt:lpstr>PhotonZip：面向光源数据的统一压缩软件框架</vt:lpstr>
      <vt:lpstr>PowerPoint 演示文稿</vt:lpstr>
      <vt:lpstr>PowerPoint 演示文稿</vt:lpstr>
      <vt:lpstr>PowerPoint 演示文稿</vt:lpstr>
      <vt:lpstr>无损压缩解决方案 2：高吞吐方案LC </vt:lpstr>
      <vt:lpstr>PowerPoint 演示文稿</vt:lpstr>
      <vt:lpstr>PowerPoint 演示文稿</vt:lpstr>
      <vt:lpstr>光源数据实际生产环境</vt:lpstr>
      <vt:lpstr>PhotonZip 安装</vt:lpstr>
      <vt:lpstr>PhotonZip使用: MANS算法HDF5用法示例</vt:lpstr>
      <vt:lpstr>PhotonZip使用: MANS算法HDF5用法示例</vt:lpstr>
      <vt:lpstr>PhotonZip 使用：接口总览</vt:lpstr>
      <vt:lpstr>PhotonZip 使用：压缩结果展示</vt:lpstr>
      <vt:lpstr>PowerPoint 演示文稿</vt:lpstr>
      <vt:lpstr>PhotonZip使用：压缩结果展示（tomo数据集）</vt:lpstr>
      <vt:lpstr>感谢聆听！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陶鼎文</cp:lastModifiedBy>
  <cp:revision>302</cp:revision>
  <dcterms:created xsi:type="dcterms:W3CDTF">2026-04-15T03:30:00Z</dcterms:created>
  <dcterms:modified xsi:type="dcterms:W3CDTF">2026-06-23T03:12:36Z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2026-04-17T08:00:00Z</vt:filetime>
  </property>
  <property fmtid="{D5CDD505-2E9C-101B-9397-08002B2CF9AE}" pid="3" name="KSOProductBuildVer">
    <vt:lpwstr>2052-12.1.0.26375</vt:lpwstr>
  </property>
  <property fmtid="{D5CDD505-2E9C-101B-9397-08002B2CF9AE}" pid="4" name="ICV">
    <vt:lpwstr>CD46B5941C7A4A26AFE2DAA3E2C1D635_13</vt:lpwstr>
  </property>
</Properties>
</file>