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7" r:id="rId2"/>
    <p:sldMasterId id="2147483675" r:id="rId3"/>
    <p:sldMasterId id="2147483691" r:id="rId4"/>
    <p:sldMasterId id="2147483699" r:id="rId5"/>
    <p:sldMasterId id="2147483753" r:id="rId6"/>
  </p:sldMasterIdLst>
  <p:notesMasterIdLst>
    <p:notesMasterId r:id="rId34"/>
  </p:notesMasterIdLst>
  <p:handoutMasterIdLst>
    <p:handoutMasterId r:id="rId35"/>
  </p:handoutMasterIdLst>
  <p:sldIdLst>
    <p:sldId id="11016" r:id="rId7"/>
    <p:sldId id="16777248" r:id="rId8"/>
    <p:sldId id="16777215" r:id="rId9"/>
    <p:sldId id="260" r:id="rId10"/>
    <p:sldId id="258" r:id="rId11"/>
    <p:sldId id="305" r:id="rId12"/>
    <p:sldId id="16777216" r:id="rId13"/>
    <p:sldId id="16777228" r:id="rId14"/>
    <p:sldId id="16777229" r:id="rId15"/>
    <p:sldId id="16777230" r:id="rId16"/>
    <p:sldId id="16777249" r:id="rId17"/>
    <p:sldId id="16777231" r:id="rId18"/>
    <p:sldId id="16777232" r:id="rId19"/>
    <p:sldId id="16777233" r:id="rId20"/>
    <p:sldId id="16777234" r:id="rId21"/>
    <p:sldId id="16777238" r:id="rId22"/>
    <p:sldId id="16777239" r:id="rId23"/>
    <p:sldId id="16777250" r:id="rId24"/>
    <p:sldId id="16777240" r:id="rId25"/>
    <p:sldId id="16777241" r:id="rId26"/>
    <p:sldId id="16777242" r:id="rId27"/>
    <p:sldId id="16777243" r:id="rId28"/>
    <p:sldId id="16777244" r:id="rId29"/>
    <p:sldId id="16777245" r:id="rId30"/>
    <p:sldId id="16777247" r:id="rId31"/>
    <p:sldId id="16777246" r:id="rId32"/>
    <p:sldId id="10416" r:id="rId33"/>
  </p:sldIdLst>
  <p:sldSz cx="12192000" cy="6858000"/>
  <p:notesSz cx="9929813"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6" userDrawn="1">
          <p15:clr>
            <a:srgbClr val="A4A3A4"/>
          </p15:clr>
        </p15:guide>
        <p15:guide id="2" pos="38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648985495@qq.com" initials="6" lastIdx="0" clrIdx="6"/>
  <p:cmAuthor id="1" name="EDZ" initials="E" lastIdx="0" clrIdx="0"/>
  <p:cmAuthor id="8" name="admin" initials="a" lastIdx="0" clrIdx="7"/>
  <p:cmAuthor id="2" name="作者" initials="A" lastIdx="0" clrIdx="1"/>
  <p:cmAuthor id="9" name="姚 鑫蕾" initials="姚" lastIdx="0" clrIdx="8"/>
  <p:cmAuthor id="3" name="Hao Kun" initials="HK" lastIdx="0" clrIdx="2"/>
  <p:cmAuthor id="10" name="杨 许" initials="杨" lastIdx="0" clrIdx="9"/>
  <p:cmAuthor id="4" name="g00202162" initials="g" lastIdx="0" clrIdx="3"/>
  <p:cmAuthor id="5" name="Tan Haisheng" initials="TH" lastIdx="0" clrIdx="4"/>
  <p:cmAuthor id="6" name="Microsoft Office 用户" initials="Office [5]"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E2F0D9"/>
    <a:srgbClr val="DAE3F3"/>
    <a:srgbClr val="5B9BD5"/>
    <a:srgbClr val="9DC3E6"/>
    <a:srgbClr val="A9D18E"/>
    <a:srgbClr val="587FC9"/>
    <a:srgbClr val="D2DEEF"/>
    <a:srgbClr val="EAEFF7"/>
    <a:srgbClr val="597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80" autoAdjust="0"/>
    <p:restoredTop sz="89523" autoAdjust="0"/>
  </p:normalViewPr>
  <p:slideViewPr>
    <p:cSldViewPr snapToGrid="0" showGuides="1">
      <p:cViewPr varScale="1">
        <p:scale>
          <a:sx n="59" d="100"/>
          <a:sy n="59" d="100"/>
        </p:scale>
        <p:origin x="1260" y="52"/>
      </p:cViewPr>
      <p:guideLst>
        <p:guide orient="horz" pos="1966"/>
        <p:guide pos="3895"/>
      </p:guideLst>
    </p:cSldViewPr>
  </p:slideViewPr>
  <p:outlineViewPr>
    <p:cViewPr>
      <p:scale>
        <a:sx n="33" d="100"/>
        <a:sy n="33" d="100"/>
      </p:scale>
      <p:origin x="0" y="-452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63" d="100"/>
          <a:sy n="163" d="100"/>
        </p:scale>
        <p:origin x="2548"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6229869" cy="253548"/>
          </a:xfrm>
          <a:prstGeom prst="rect">
            <a:avLst/>
          </a:prstGeom>
        </p:spPr>
        <p:txBody>
          <a:bodyPr vert="horz" lIns="91440" tIns="45720" rIns="91440" bIns="45720" rtlCol="0"/>
          <a:lstStyle>
            <a:lvl1pPr algn="l">
              <a:defRPr sz="660"/>
            </a:lvl1pPr>
          </a:lstStyle>
          <a:p>
            <a:endParaRPr lang="zh-CN" altLang="en-US"/>
          </a:p>
        </p:txBody>
      </p:sp>
      <p:sp>
        <p:nvSpPr>
          <p:cNvPr id="3" name="日期占位符 2"/>
          <p:cNvSpPr>
            <a:spLocks noGrp="1"/>
          </p:cNvSpPr>
          <p:nvPr>
            <p:ph type="dt" sz="quarter" idx="1"/>
          </p:nvPr>
        </p:nvSpPr>
        <p:spPr>
          <a:xfrm>
            <a:off x="8143425" y="0"/>
            <a:ext cx="6229869" cy="253548"/>
          </a:xfrm>
          <a:prstGeom prst="rect">
            <a:avLst/>
          </a:prstGeom>
        </p:spPr>
        <p:txBody>
          <a:bodyPr vert="horz" lIns="91440" tIns="45720" rIns="91440" bIns="45720" rtlCol="0"/>
          <a:lstStyle>
            <a:lvl1pPr algn="r">
              <a:defRPr sz="660"/>
            </a:lvl1pPr>
          </a:lstStyle>
          <a:p>
            <a:fld id="{0F9B84EA-7D68-4D60-9CB1-D50884785D1C}" type="datetimeFigureOut">
              <a:rPr lang="zh-CN" altLang="en-US" smtClean="0"/>
              <a:t>2026/6/24</a:t>
            </a:fld>
            <a:endParaRPr lang="zh-CN" altLang="en-US"/>
          </a:p>
        </p:txBody>
      </p:sp>
      <p:sp>
        <p:nvSpPr>
          <p:cNvPr id="4" name="页脚占位符 3"/>
          <p:cNvSpPr>
            <a:spLocks noGrp="1"/>
          </p:cNvSpPr>
          <p:nvPr>
            <p:ph type="ftr" sz="quarter" idx="2"/>
          </p:nvPr>
        </p:nvSpPr>
        <p:spPr>
          <a:xfrm>
            <a:off x="0" y="4799863"/>
            <a:ext cx="6229869" cy="253548"/>
          </a:xfrm>
          <a:prstGeom prst="rect">
            <a:avLst/>
          </a:prstGeom>
        </p:spPr>
        <p:txBody>
          <a:bodyPr vert="horz" lIns="91440" tIns="45720" rIns="91440" bIns="45720" rtlCol="0" anchor="b"/>
          <a:lstStyle>
            <a:lvl1pPr algn="l">
              <a:defRPr sz="660"/>
            </a:lvl1pPr>
          </a:lstStyle>
          <a:p>
            <a:endParaRPr lang="zh-CN" altLang="en-US"/>
          </a:p>
        </p:txBody>
      </p:sp>
      <p:sp>
        <p:nvSpPr>
          <p:cNvPr id="5" name="灯片编号占位符 4"/>
          <p:cNvSpPr>
            <a:spLocks noGrp="1"/>
          </p:cNvSpPr>
          <p:nvPr>
            <p:ph type="sldNum" sz="quarter" idx="3"/>
          </p:nvPr>
        </p:nvSpPr>
        <p:spPr>
          <a:xfrm>
            <a:off x="8143425" y="4799863"/>
            <a:ext cx="6229869" cy="253548"/>
          </a:xfrm>
          <a:prstGeom prst="rect">
            <a:avLst/>
          </a:prstGeom>
        </p:spPr>
        <p:txBody>
          <a:bodyPr vert="horz" lIns="91440" tIns="45720" rIns="91440" bIns="45720" rtlCol="0" anchor="b"/>
          <a:lstStyle>
            <a:lvl1pPr algn="r">
              <a:defRPr sz="66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397149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2"/>
            <a:ext cx="4302919" cy="341064"/>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4596" y="2"/>
            <a:ext cx="4302919" cy="341064"/>
          </a:xfrm>
          <a:prstGeom prst="rect">
            <a:avLst/>
          </a:prstGeom>
        </p:spPr>
        <p:txBody>
          <a:bodyPr vert="horz" lIns="91440" tIns="45720" rIns="91440" bIns="45720" rtlCol="0"/>
          <a:lstStyle>
            <a:lvl1pPr algn="r">
              <a:defRPr sz="1200"/>
            </a:lvl1pPr>
          </a:lstStyle>
          <a:p>
            <a:fld id="{9EAD36FD-1CDD-4E40-922C-3598DAAA5926}" type="datetimeFigureOut">
              <a:rPr kumimoji="1" lang="zh-CN" altLang="en-US" smtClean="0"/>
              <a:t>2026/6/24</a:t>
            </a:fld>
            <a:endParaRPr kumimoji="1" lang="zh-CN" altLang="en-US"/>
          </a:p>
        </p:txBody>
      </p:sp>
      <p:sp>
        <p:nvSpPr>
          <p:cNvPr id="4" name="幻灯片图像占位符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982" y="3271381"/>
            <a:ext cx="7943850" cy="2676585"/>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6456612"/>
            <a:ext cx="4302919" cy="341063"/>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5624596" y="6456612"/>
            <a:ext cx="4302919" cy="341063"/>
          </a:xfrm>
          <a:prstGeom prst="rect">
            <a:avLst/>
          </a:prstGeom>
        </p:spPr>
        <p:txBody>
          <a:bodyPr vert="horz" lIns="91440" tIns="45720" rIns="91440" bIns="45720" rtlCol="0" anchor="b"/>
          <a:lstStyle>
            <a:lvl1pPr algn="r">
              <a:defRPr sz="1200"/>
            </a:lvl1pPr>
          </a:lstStyle>
          <a:p>
            <a:fld id="{4CFDA273-E06C-8841-A87F-CEAD40C66092}" type="slidenum">
              <a:rPr kumimoji="1" lang="zh-CN" altLang="en-US" smtClean="0"/>
              <a:t>‹#›</a:t>
            </a:fld>
            <a:endParaRPr kumimoji="1" lang="zh-CN" altLang="en-US"/>
          </a:p>
        </p:txBody>
      </p:sp>
    </p:spTree>
    <p:extLst>
      <p:ext uri="{BB962C8B-B14F-4D97-AF65-F5344CB8AC3E}">
        <p14:creationId xmlns:p14="http://schemas.microsoft.com/office/powerpoint/2010/main" val="65292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a:xfrm>
            <a:off x="2444750" y="550863"/>
            <a:ext cx="4899025" cy="2755900"/>
          </a:xfrm>
        </p:spPr>
        <p:txBody>
          <a:bodyPr/>
          <a:lstStyle/>
          <a:p>
            <a:endParaRPr lang="zh-CN" altLang="en-US"/>
          </a:p>
        </p:txBody>
      </p:sp>
      <p:sp>
        <p:nvSpPr>
          <p:cNvPr id="1075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075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90204" pitchFamily="34" charset="0"/>
                <a:ea typeface="楷体_GB2312" panose="02010609030101010101" pitchFamily="49" charset="-122"/>
              </a:defRPr>
            </a:lvl1pPr>
            <a:lvl2pPr marL="742950" indent="-285750" eaLnBrk="0" hangingPunct="0">
              <a:defRPr>
                <a:solidFill>
                  <a:schemeClr val="tx1"/>
                </a:solidFill>
                <a:latin typeface="Arial" panose="020B0604020202090204" pitchFamily="34" charset="0"/>
                <a:ea typeface="楷体_GB2312" panose="02010609030101010101" pitchFamily="49" charset="-122"/>
              </a:defRPr>
            </a:lvl2pPr>
            <a:lvl3pPr marL="1143000" indent="-228600" eaLnBrk="0" hangingPunct="0">
              <a:defRPr>
                <a:solidFill>
                  <a:schemeClr val="tx1"/>
                </a:solidFill>
                <a:latin typeface="Arial" panose="020B0604020202090204" pitchFamily="34" charset="0"/>
                <a:ea typeface="楷体_GB2312" panose="02010609030101010101" pitchFamily="49" charset="-122"/>
              </a:defRPr>
            </a:lvl3pPr>
            <a:lvl4pPr marL="1600200" indent="-228600" eaLnBrk="0" hangingPunct="0">
              <a:defRPr>
                <a:solidFill>
                  <a:schemeClr val="tx1"/>
                </a:solidFill>
                <a:latin typeface="Arial" panose="020B0604020202090204" pitchFamily="34" charset="0"/>
                <a:ea typeface="楷体_GB2312" panose="02010609030101010101" pitchFamily="49" charset="-122"/>
              </a:defRPr>
            </a:lvl4pPr>
            <a:lvl5pPr marL="2057400" indent="-228600" eaLnBrk="0" hangingPunct="0">
              <a:defRPr>
                <a:solidFill>
                  <a:schemeClr val="tx1"/>
                </a:solidFill>
                <a:latin typeface="Arial" panose="020B0604020202090204" pitchFamily="34" charset="0"/>
                <a:ea typeface="楷体_GB2312" panose="0201060903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9pPr>
          </a:lstStyle>
          <a:p>
            <a:pPr eaLnBrk="1" fontAlgn="base" hangingPunct="1">
              <a:spcBef>
                <a:spcPct val="0"/>
              </a:spcBef>
              <a:spcAft>
                <a:spcPct val="0"/>
              </a:spcAft>
              <a:defRPr/>
            </a:pPr>
            <a:fld id="{922DFADB-40C6-47FA-891D-66360C3054DC}" type="slidenum">
              <a:rPr lang="en-US" altLang="zh-CN" smtClean="0">
                <a:solidFill>
                  <a:srgbClr val="000000"/>
                </a:solidFill>
                <a:ea typeface="宋体" panose="02010600030101010101" pitchFamily="2" charset="-122"/>
              </a:rPr>
              <a:t>1</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70419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13</a:t>
            </a:fld>
            <a:endParaRPr kumimoji="1" lang="zh-CN" altLang="en-US"/>
          </a:p>
        </p:txBody>
      </p:sp>
    </p:spTree>
    <p:extLst>
      <p:ext uri="{BB962C8B-B14F-4D97-AF65-F5344CB8AC3E}">
        <p14:creationId xmlns:p14="http://schemas.microsoft.com/office/powerpoint/2010/main" val="377906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14</a:t>
            </a:fld>
            <a:endParaRPr kumimoji="1" lang="zh-CN" altLang="en-US"/>
          </a:p>
        </p:txBody>
      </p:sp>
    </p:spTree>
    <p:extLst>
      <p:ext uri="{BB962C8B-B14F-4D97-AF65-F5344CB8AC3E}">
        <p14:creationId xmlns:p14="http://schemas.microsoft.com/office/powerpoint/2010/main" val="144520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15</a:t>
            </a:fld>
            <a:endParaRPr kumimoji="1" lang="zh-CN" altLang="en-US"/>
          </a:p>
        </p:txBody>
      </p:sp>
    </p:spTree>
    <p:extLst>
      <p:ext uri="{BB962C8B-B14F-4D97-AF65-F5344CB8AC3E}">
        <p14:creationId xmlns:p14="http://schemas.microsoft.com/office/powerpoint/2010/main" val="1370801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16</a:t>
            </a:fld>
            <a:endParaRPr kumimoji="1" lang="zh-CN" altLang="en-US"/>
          </a:p>
        </p:txBody>
      </p:sp>
    </p:spTree>
    <p:extLst>
      <p:ext uri="{BB962C8B-B14F-4D97-AF65-F5344CB8AC3E}">
        <p14:creationId xmlns:p14="http://schemas.microsoft.com/office/powerpoint/2010/main" val="2200041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17</a:t>
            </a:fld>
            <a:endParaRPr kumimoji="1" lang="zh-CN" altLang="en-US"/>
          </a:p>
        </p:txBody>
      </p:sp>
    </p:spTree>
    <p:extLst>
      <p:ext uri="{BB962C8B-B14F-4D97-AF65-F5344CB8AC3E}">
        <p14:creationId xmlns:p14="http://schemas.microsoft.com/office/powerpoint/2010/main" val="77321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19</a:t>
            </a:fld>
            <a:endParaRPr kumimoji="1" lang="zh-CN" altLang="en-US"/>
          </a:p>
        </p:txBody>
      </p:sp>
    </p:spTree>
    <p:extLst>
      <p:ext uri="{BB962C8B-B14F-4D97-AF65-F5344CB8AC3E}">
        <p14:creationId xmlns:p14="http://schemas.microsoft.com/office/powerpoint/2010/main" val="3575943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概念发现旨在挖掘数据中潜在的概念结构，并将其转化为可复用的抽象表示，从而支持理解、推理、预测和决策。</a:t>
            </a:r>
            <a:endParaRPr lang="en-US" altLang="zh-CN" dirty="0"/>
          </a:p>
          <a:p>
            <a:r>
              <a:rPr lang="zh-CN" altLang="en-US" dirty="0"/>
              <a:t>符号主义通过符号抽象具有显式的概念表示和概念发现机制，而联结主义和行为主义通过表征学习或行为模式通常只有隐式的概念表示，不强调显式概念发现。</a:t>
            </a:r>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20</a:t>
            </a:fld>
            <a:endParaRPr kumimoji="1" lang="zh-CN" altLang="en-US"/>
          </a:p>
        </p:txBody>
      </p:sp>
    </p:spTree>
    <p:extLst>
      <p:ext uri="{BB962C8B-B14F-4D97-AF65-F5344CB8AC3E}">
        <p14:creationId xmlns:p14="http://schemas.microsoft.com/office/powerpoint/2010/main" val="304188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21</a:t>
            </a:fld>
            <a:endParaRPr kumimoji="1" lang="zh-CN" altLang="en-US"/>
          </a:p>
        </p:txBody>
      </p:sp>
    </p:spTree>
    <p:extLst>
      <p:ext uri="{BB962C8B-B14F-4D97-AF65-F5344CB8AC3E}">
        <p14:creationId xmlns:p14="http://schemas.microsoft.com/office/powerpoint/2010/main" val="46218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88628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0622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BABB660-B7B4-4DD0-A819-51D710535C9D}"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1665393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zh-CN" altLang="en-US" dirty="0"/>
              <a:t>以上是我的汇报内容，敬请各位专家批评指正！</a:t>
            </a:r>
          </a:p>
        </p:txBody>
      </p:sp>
    </p:spTree>
    <p:extLst>
      <p:ext uri="{BB962C8B-B14F-4D97-AF65-F5344CB8AC3E}">
        <p14:creationId xmlns:p14="http://schemas.microsoft.com/office/powerpoint/2010/main" val="215493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BABB660-B7B4-4DD0-A819-51D710535C9D}" type="slidenum">
              <a:rPr lang="zh-CN" altLang="en-US" smtClean="0">
                <a:solidFill>
                  <a:prstClr val="black"/>
                </a:solidFill>
              </a:rPr>
              <a:t>4</a:t>
            </a:fld>
            <a:endParaRPr lang="zh-CN" altLang="en-US">
              <a:solidFill>
                <a:prstClr val="black"/>
              </a:solidFill>
            </a:endParaRPr>
          </a:p>
        </p:txBody>
      </p:sp>
    </p:spTree>
    <p:extLst>
      <p:ext uri="{BB962C8B-B14F-4D97-AF65-F5344CB8AC3E}">
        <p14:creationId xmlns:p14="http://schemas.microsoft.com/office/powerpoint/2010/main" val="3744385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BABB660-B7B4-4DD0-A819-51D710535C9D}" type="slidenum">
              <a:rPr lang="zh-CN" altLang="en-US" smtClean="0">
                <a:solidFill>
                  <a:prstClr val="black"/>
                </a:solidFill>
              </a:rPr>
              <a:t>5</a:t>
            </a:fld>
            <a:endParaRPr lang="zh-CN" altLang="en-US">
              <a:solidFill>
                <a:prstClr val="black"/>
              </a:solidFill>
            </a:endParaRPr>
          </a:p>
        </p:txBody>
      </p:sp>
    </p:spTree>
    <p:extLst>
      <p:ext uri="{BB962C8B-B14F-4D97-AF65-F5344CB8AC3E}">
        <p14:creationId xmlns:p14="http://schemas.microsoft.com/office/powerpoint/2010/main" val="30284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那么，科学院开展</a:t>
            </a:r>
            <a:r>
              <a:rPr lang="en-US" altLang="zh-CN" dirty="0"/>
              <a:t>AI4S</a:t>
            </a:r>
            <a:r>
              <a:rPr lang="zh-CN" altLang="en-US" dirty="0"/>
              <a:t>研究的核心攻关方向和切入点是什么呢？在过去半年里，在院领导和业务局的指导下，自动化所牵头，联合科学院</a:t>
            </a:r>
            <a:r>
              <a:rPr lang="en-US" altLang="zh-CN" dirty="0"/>
              <a:t>5</a:t>
            </a:r>
            <a:r>
              <a:rPr lang="zh-CN" altLang="en-US" dirty="0"/>
              <a:t>个信息类研究所、</a:t>
            </a:r>
            <a:r>
              <a:rPr lang="en-US" altLang="zh-CN" dirty="0"/>
              <a:t>13</a:t>
            </a:r>
            <a:r>
              <a:rPr lang="zh-CN" altLang="en-US" dirty="0"/>
              <a:t>个自然科学领域研究所、以及</a:t>
            </a:r>
            <a:r>
              <a:rPr lang="en-US" altLang="zh-CN" dirty="0"/>
              <a:t>10</a:t>
            </a:r>
            <a:r>
              <a:rPr lang="zh-CN" altLang="en-US" dirty="0"/>
              <a:t>所高校，对</a:t>
            </a:r>
            <a:r>
              <a:rPr lang="en-US" altLang="zh-CN" dirty="0"/>
              <a:t>AI4S</a:t>
            </a:r>
            <a:r>
              <a:rPr lang="zh-CN" altLang="en-US" dirty="0"/>
              <a:t>全球范围科研现状和主要瓶颈问题做了系统化调研和分析，凝练出了我们的核心攻关方向即科学基础大模型</a:t>
            </a:r>
            <a:r>
              <a:rPr lang="en-US" altLang="zh-CN" dirty="0"/>
              <a:t>L1</a:t>
            </a:r>
            <a:r>
              <a:rPr lang="zh-CN" altLang="en-US" dirty="0"/>
              <a:t>。</a:t>
            </a:r>
            <a:r>
              <a:rPr lang="en-US" altLang="zh-CN" dirty="0"/>
              <a:t>AI4Science</a:t>
            </a:r>
            <a:r>
              <a:rPr lang="zh-CN" altLang="en-US" dirty="0"/>
              <a:t>研究最大瓶颈在于</a:t>
            </a:r>
            <a:r>
              <a:rPr lang="en-US" altLang="zh-CN" dirty="0"/>
              <a:t>AI4S</a:t>
            </a:r>
            <a:r>
              <a:rPr lang="zh-CN" altLang="en-US" dirty="0"/>
              <a:t>模型、算法本身创新及应用的模式。当前</a:t>
            </a:r>
            <a:r>
              <a:rPr lang="en-US" altLang="zh-CN" dirty="0"/>
              <a:t>AI4S</a:t>
            </a:r>
            <a:r>
              <a:rPr lang="zh-CN" altLang="en-US" dirty="0"/>
              <a:t>研究主要有两类方法，一是以高定制化具体场景、作坊式的模式进行，注重特定领域问题的点上突破。尽管从具体领域和场景的角度取得了不少突破，但对科学范式重塑和学科发展整体而言，这种模式效率较为低下，研究成果碎片化严重，无法形成有效的合力，常常需要重复“造轮子”，难以形成跨学科、跨场景的重大产出。二是基于领域文献和数据微调通用大模型</a:t>
            </a:r>
            <a:r>
              <a:rPr lang="en-US" altLang="zh-CN" dirty="0"/>
              <a:t>L0</a:t>
            </a:r>
            <a:r>
              <a:rPr lang="zh-CN" altLang="en-US" dirty="0"/>
              <a:t>，如</a:t>
            </a:r>
            <a:r>
              <a:rPr lang="en-US" altLang="zh-CN" dirty="0"/>
              <a:t>llama</a:t>
            </a:r>
            <a:r>
              <a:rPr lang="zh-CN" altLang="en-US" dirty="0"/>
              <a:t>，的模式。由于语言和多模态大模型的定位与科学研究错位，加上其技术缺陷，远远无法满足</a:t>
            </a:r>
            <a:r>
              <a:rPr lang="en-US" altLang="zh-CN" dirty="0"/>
              <a:t>AI4S</a:t>
            </a:r>
            <a:r>
              <a:rPr lang="zh-CN" altLang="en-US" dirty="0"/>
              <a:t>跨越发展的需要。</a:t>
            </a:r>
          </a:p>
        </p:txBody>
      </p:sp>
      <p:sp>
        <p:nvSpPr>
          <p:cNvPr id="4" name="灯片编号占位符 3"/>
          <p:cNvSpPr>
            <a:spLocks noGrp="1"/>
          </p:cNvSpPr>
          <p:nvPr>
            <p:ph type="sldNum" sz="quarter" idx="5"/>
          </p:nvPr>
        </p:nvSpPr>
        <p:spPr/>
        <p:txBody>
          <a:bodyPr/>
          <a:lstStyle/>
          <a:p>
            <a:pPr>
              <a:defRPr/>
            </a:pPr>
            <a:fld id="{FBABB660-B7B4-4DD0-A819-51D710535C9D}" type="slidenum">
              <a:rPr lang="zh-CN" altLang="en-US" smtClean="0">
                <a:solidFill>
                  <a:prstClr val="black"/>
                </a:solidFill>
              </a:rPr>
              <a:t>6</a:t>
            </a:fld>
            <a:endParaRPr lang="zh-CN" altLang="en-US">
              <a:solidFill>
                <a:prstClr val="black"/>
              </a:solidFill>
            </a:endParaRPr>
          </a:p>
        </p:txBody>
      </p:sp>
    </p:spTree>
    <p:extLst>
      <p:ext uri="{BB962C8B-B14F-4D97-AF65-F5344CB8AC3E}">
        <p14:creationId xmlns:p14="http://schemas.microsoft.com/office/powerpoint/2010/main" val="237606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BB72-BFC2-E019-212D-510EAFA03A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32790D-6251-68B7-BD56-18F681A93554}"/>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66C7659A-F8C7-32C5-3C5E-A7252503F226}"/>
              </a:ext>
            </a:extLst>
          </p:cNvPr>
          <p:cNvSpPr>
            <a:spLocks noGrp="1"/>
          </p:cNvSpPr>
          <p:nvPr>
            <p:ph type="body" idx="1"/>
          </p:nvPr>
        </p:nvSpPr>
        <p:spPr/>
        <p:txBody>
          <a:bodyPr/>
          <a:lstStyle/>
          <a:p>
            <a:pPr marL="0" indent="0" algn="just">
              <a:spcBef>
                <a:spcPct val="0"/>
              </a:spcBef>
              <a:spcAft>
                <a:spcPct val="0"/>
              </a:spcAft>
            </a:pPr>
            <a:endParaRPr lang="zh-CN" altLang="en-US" dirty="0"/>
          </a:p>
        </p:txBody>
      </p:sp>
      <p:sp>
        <p:nvSpPr>
          <p:cNvPr id="4" name="灯片编号占位符 3">
            <a:extLst>
              <a:ext uri="{FF2B5EF4-FFF2-40B4-BE49-F238E27FC236}">
                <a16:creationId xmlns:a16="http://schemas.microsoft.com/office/drawing/2014/main" id="{5B211C82-6CA1-D412-39B8-DD21A8C715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ABB660-B7B4-4DD0-A819-51D710535C9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991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今天发布的 磐石</a:t>
            </a:r>
            <a:r>
              <a:rPr lang="en-US"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100 </a:t>
            </a:r>
            <a:r>
              <a:rPr lang="zh-CN"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包括</a:t>
            </a:r>
            <a:r>
              <a:rPr lang="en-US"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 1</a:t>
            </a:r>
            <a:r>
              <a:rPr lang="zh-CN"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个科学基础大模型，</a:t>
            </a:r>
            <a:r>
              <a:rPr lang="en-US"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8</a:t>
            </a:r>
            <a:r>
              <a:rPr lang="zh-CN"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个学科领域大模型，以及</a:t>
            </a:r>
            <a:r>
              <a:rPr lang="en-US"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 100</a:t>
            </a:r>
            <a:r>
              <a:rPr lang="zh-CN" altLang="zh-CN" sz="1800" kern="0" dirty="0">
                <a:solidFill>
                  <a:srgbClr val="000000"/>
                </a:solidFill>
                <a:effectLst/>
                <a:latin typeface="DengXian" panose="02010600030101010101" pitchFamily="2" charset="-122"/>
                <a:ea typeface="仿宋_GB2312" panose="02010609030101010101" charset="-122"/>
                <a:cs typeface="Open Sans" panose="020B0606030504020204" pitchFamily="34" charset="0"/>
              </a:rPr>
              <a:t>余个 科研场景模型。</a:t>
            </a:r>
            <a:endParaRPr lang="zh-CN" altLang="zh-CN" sz="1800" kern="100" dirty="0">
              <a:effectLst/>
              <a:latin typeface="DengXian" panose="02010600030101010101" pitchFamily="2" charset="-122"/>
              <a:ea typeface="DengXian" panose="02010600030101010101" pitchFamily="2" charset="-122"/>
              <a:cs typeface="Arial" panose="020B0604020202090204" pitchFamily="34" charset="0"/>
            </a:endParaRPr>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8</a:t>
            </a:fld>
            <a:endParaRPr kumimoji="1" lang="zh-CN" altLang="en-US"/>
          </a:p>
        </p:txBody>
      </p:sp>
    </p:spTree>
    <p:extLst>
      <p:ext uri="{BB962C8B-B14F-4D97-AF65-F5344CB8AC3E}">
        <p14:creationId xmlns:p14="http://schemas.microsoft.com/office/powerpoint/2010/main" val="252364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6AA21-99C8-0A68-D1B3-83962E4BC4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DEE1EF-A677-A5A5-B185-B90838CA433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238AEB-A97B-B6A0-D53F-F2ADBC4C5C73}"/>
              </a:ext>
            </a:extLst>
          </p:cNvPr>
          <p:cNvSpPr>
            <a:spLocks noGrp="1"/>
          </p:cNvSpPr>
          <p:nvPr>
            <p:ph type="body" idx="1"/>
          </p:nvPr>
        </p:nvSpPr>
        <p:spPr/>
        <p:txBody>
          <a:bodyPr/>
          <a:lstStyle/>
          <a:p>
            <a:pPr marL="0" indent="0" algn="just">
              <a:spcBef>
                <a:spcPct val="0"/>
              </a:spcBef>
              <a:spcAft>
                <a:spcPct val="0"/>
              </a:spcAft>
            </a:pPr>
            <a:endParaRPr lang="zh-CN" altLang="en-US" dirty="0"/>
          </a:p>
        </p:txBody>
      </p:sp>
      <p:sp>
        <p:nvSpPr>
          <p:cNvPr id="4" name="灯片编号占位符 3">
            <a:extLst>
              <a:ext uri="{FF2B5EF4-FFF2-40B4-BE49-F238E27FC236}">
                <a16:creationId xmlns:a16="http://schemas.microsoft.com/office/drawing/2014/main" id="{04BADA8A-753F-DC00-0EAC-BE21576666EC}"/>
              </a:ext>
            </a:extLst>
          </p:cNvPr>
          <p:cNvSpPr>
            <a:spLocks noGrp="1"/>
          </p:cNvSpPr>
          <p:nvPr>
            <p:ph type="sldNum" sz="quarter" idx="5"/>
          </p:nvPr>
        </p:nvSpPr>
        <p:spPr/>
        <p:txBody>
          <a:bodyPr/>
          <a:lstStyle/>
          <a:p>
            <a:pPr>
              <a:defRPr/>
            </a:pPr>
            <a:fld id="{FBABB660-B7B4-4DD0-A819-51D710535C9D}" type="slidenum">
              <a:rPr lang="zh-CN" altLang="en-US" smtClean="0">
                <a:solidFill>
                  <a:prstClr val="black"/>
                </a:solidFill>
              </a:rPr>
              <a:pPr>
                <a:defRPr/>
              </a:pPr>
              <a:t>10</a:t>
            </a:fld>
            <a:endParaRPr lang="zh-CN" altLang="en-US">
              <a:solidFill>
                <a:prstClr val="black"/>
              </a:solidFill>
            </a:endParaRPr>
          </a:p>
        </p:txBody>
      </p:sp>
    </p:spTree>
    <p:extLst>
      <p:ext uri="{BB962C8B-B14F-4D97-AF65-F5344CB8AC3E}">
        <p14:creationId xmlns:p14="http://schemas.microsoft.com/office/powerpoint/2010/main" val="212223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DA273-E06C-8841-A87F-CEAD40C66092}" type="slidenum">
              <a:rPr kumimoji="1" lang="zh-CN" altLang="en-US" smtClean="0"/>
              <a:t>12</a:t>
            </a:fld>
            <a:endParaRPr kumimoji="1" lang="zh-CN" altLang="en-US"/>
          </a:p>
        </p:txBody>
      </p:sp>
    </p:spTree>
    <p:extLst>
      <p:ext uri="{BB962C8B-B14F-4D97-AF65-F5344CB8AC3E}">
        <p14:creationId xmlns:p14="http://schemas.microsoft.com/office/powerpoint/2010/main" val="313733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12000" y="6314400"/>
            <a:ext cx="2700000" cy="316800"/>
          </a:xfrm>
        </p:spPr>
        <p:txBody>
          <a:bodyPr/>
          <a:lstStyle>
            <a:lvl1pPr>
              <a:defRPr>
                <a:latin typeface="微软雅黑" panose="020B0703020204020201" pitchFamily="34" charset="-122"/>
              </a:defRPr>
            </a:lvl1pPr>
          </a:lstStyle>
          <a:p>
            <a:fld id="{064822F4-891C-4D20-8AA6-5AA927158B62}" type="datetime1">
              <a:rPr lang="zh-CN" altLang="en-US" smtClean="0"/>
              <a:t>2026/6/24</a:t>
            </a:fld>
            <a:endParaRPr lang="zh-CN" altLang="en-US" dirty="0"/>
          </a:p>
        </p:txBody>
      </p:sp>
      <p:sp>
        <p:nvSpPr>
          <p:cNvPr id="4" name="页脚占位符 3"/>
          <p:cNvSpPr>
            <a:spLocks noGrp="1"/>
          </p:cNvSpPr>
          <p:nvPr>
            <p:ph type="ftr" sz="quarter" idx="11"/>
          </p:nvPr>
        </p:nvSpPr>
        <p:spPr>
          <a:xfrm>
            <a:off x="4116000" y="6314400"/>
            <a:ext cx="3960000" cy="316800"/>
          </a:xfrm>
        </p:spPr>
        <p:txBody>
          <a:bodyPr/>
          <a:lstStyle>
            <a:lvl1pPr>
              <a:defRPr>
                <a:latin typeface="微软雅黑" panose="020B0703020204020201" pitchFamily="34" charset="-122"/>
              </a:defRPr>
            </a:lvl1p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lvl1pPr>
              <a:defRPr>
                <a:latin typeface="微软雅黑" panose="020B0703020204020201" pitchFamily="34" charset="-122"/>
              </a:defRPr>
            </a:lvl1pPr>
          </a:lstStyle>
          <a:p>
            <a:pPr>
              <a:defRPr/>
            </a:pPr>
            <a:fld id="{80293A8B-7656-41F7-B47F-4F4E036E5275}" type="slidenum">
              <a:rPr lang="en-US" altLang="zh-CN" smtClean="0"/>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7163F642-EA10-8E4A-A0FF-2C022AF7DB5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54380" y="113334"/>
            <a:ext cx="11493240" cy="838081"/>
          </a:xfrm>
          <a:prstGeom prst="rect">
            <a:avLst/>
          </a:prstGeom>
        </p:spPr>
      </p:pic>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4" name="圆角矩形 13"/>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F5E2D151-C7AD-CC4B-88F6-C9C7A8D093E0}"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D6358-B4B8-6F43-8395-2E29F1F422C7}"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CFFBB-EFFE-D448-87D9-F602B911BF2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B75377A-337C-4589-9291-A3927D5394F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2026/6/24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4" name="页脚占位符 3"/>
          <p:cNvSpPr>
            <a:spLocks noGrp="1"/>
          </p:cNvSpPr>
          <p:nvPr>
            <p:ph type="ftr" sz="quarter" idx="11"/>
          </p:nvPr>
        </p:nvSpPr>
        <p:spPr>
          <a:xfrm>
            <a:off x="4038600" y="635635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5" name="灯片编号占位符 4"/>
          <p:cNvSpPr>
            <a:spLocks noGrp="1"/>
          </p:cNvSpPr>
          <p:nvPr>
            <p:ph type="sldNum" sz="quarter" idx="12"/>
          </p:nvPr>
        </p:nvSpPr>
        <p:spPr>
          <a:xfrm>
            <a:off x="8610600" y="635635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BA9D17-A0D3-409F-BFF9-E5BAE63FEE3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612000" y="6314400"/>
            <a:ext cx="2700000" cy="316800"/>
          </a:xfrm>
        </p:spPr>
        <p:txBody>
          <a:bodyPr/>
          <a:lstStyle>
            <a:lvl1pPr>
              <a:defRPr>
                <a:latin typeface="微软雅黑" panose="020B0703020204020201" pitchFamily="34" charset="-122"/>
              </a:defRPr>
            </a:lvl1pPr>
          </a:lstStyle>
          <a:p>
            <a:fld id="{064822F4-891C-4D20-8AA6-5AA927158B62}" type="datetime1">
              <a:rPr lang="zh-CN" altLang="en-US" smtClean="0"/>
              <a:t>2026/6/24</a:t>
            </a:fld>
            <a:endParaRPr lang="zh-CN" altLang="en-US" dirty="0"/>
          </a:p>
        </p:txBody>
      </p:sp>
      <p:sp>
        <p:nvSpPr>
          <p:cNvPr id="4" name="页脚占位符 3"/>
          <p:cNvSpPr>
            <a:spLocks noGrp="1"/>
          </p:cNvSpPr>
          <p:nvPr>
            <p:ph type="ftr" sz="quarter" idx="11"/>
          </p:nvPr>
        </p:nvSpPr>
        <p:spPr>
          <a:xfrm>
            <a:off x="4116000" y="6314400"/>
            <a:ext cx="3960000" cy="316800"/>
          </a:xfrm>
        </p:spPr>
        <p:txBody>
          <a:bodyPr/>
          <a:lstStyle>
            <a:lvl1pPr>
              <a:defRPr>
                <a:latin typeface="微软雅黑" panose="020B0703020204020201" pitchFamily="34" charset="-122"/>
              </a:defRPr>
            </a:lvl1p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lvl1pPr>
              <a:defRPr>
                <a:latin typeface="微软雅黑" panose="020B0703020204020201" pitchFamily="34" charset="-122"/>
              </a:defRPr>
            </a:lvl1pPr>
          </a:lstStyle>
          <a:p>
            <a:pPr>
              <a:defRPr/>
            </a:pPr>
            <a:fld id="{80293A8B-7656-41F7-B47F-4F4E036E5275}" type="slidenum">
              <a:rPr lang="en-US" altLang="zh-CN" smtClean="0"/>
              <a:t>‹#›</a:t>
            </a:fld>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7163F642-EA10-8E4A-A0FF-2C022AF7DB5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612000" y="6314400"/>
            <a:ext cx="2700000" cy="316800"/>
          </a:xfrm>
        </p:spPr>
        <p:txBody>
          <a:bodyPr/>
          <a:lstStyle>
            <a:lvl1pPr>
              <a:defRPr>
                <a:latin typeface="微软雅黑" panose="020B0703020204020201" pitchFamily="34" charset="-122"/>
              </a:defRPr>
            </a:lvl1pPr>
          </a:lstStyle>
          <a:p>
            <a:fld id="{064822F4-891C-4D20-8AA6-5AA927158B62}" type="datetime1">
              <a:rPr lang="zh-CN" altLang="en-US" smtClean="0"/>
              <a:t>2026/6/24</a:t>
            </a:fld>
            <a:endParaRPr lang="zh-CN" altLang="en-US" dirty="0"/>
          </a:p>
        </p:txBody>
      </p:sp>
      <p:sp>
        <p:nvSpPr>
          <p:cNvPr id="4" name="页脚占位符 3"/>
          <p:cNvSpPr>
            <a:spLocks noGrp="1"/>
          </p:cNvSpPr>
          <p:nvPr>
            <p:ph type="ftr" sz="quarter" idx="11"/>
          </p:nvPr>
        </p:nvSpPr>
        <p:spPr>
          <a:xfrm>
            <a:off x="4116000" y="6314400"/>
            <a:ext cx="3960000" cy="316800"/>
          </a:xfrm>
        </p:spPr>
        <p:txBody>
          <a:bodyPr/>
          <a:lstStyle>
            <a:lvl1pPr>
              <a:defRPr>
                <a:latin typeface="微软雅黑" panose="020B0703020204020201" pitchFamily="34" charset="-122"/>
              </a:defRPr>
            </a:lvl1p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lvl1pPr>
              <a:defRPr>
                <a:latin typeface="微软雅黑" panose="020B0703020204020201" pitchFamily="34" charset="-122"/>
              </a:defRPr>
            </a:lvl1pPr>
          </a:lstStyle>
          <a:p>
            <a:pPr>
              <a:defRPr/>
            </a:pPr>
            <a:fld id="{80293A8B-7656-41F7-B47F-4F4E036E5275}" type="slidenum">
              <a:rPr lang="en-US" altLang="zh-CN" smtClean="0"/>
              <a:t>‹#›</a:t>
            </a:fld>
            <a:endParaRPr lang="en-US" dirty="0"/>
          </a:p>
        </p:txBody>
      </p:sp>
    </p:spTree>
    <p:extLst>
      <p:ext uri="{BB962C8B-B14F-4D97-AF65-F5344CB8AC3E}">
        <p14:creationId xmlns:p14="http://schemas.microsoft.com/office/powerpoint/2010/main" val="330113342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54380" y="113334"/>
            <a:ext cx="11493240" cy="838081"/>
          </a:xfrm>
          <a:prstGeom prst="rect">
            <a:avLst/>
          </a:prstGeom>
        </p:spPr>
      </p:pic>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4" name="圆角矩形 13"/>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F5E2D151-C7AD-CC4B-88F6-C9C7A8D093E0}"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D6358-B4B8-6F43-8395-2E29F1F422C7}"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CFFBB-EFFE-D448-87D9-F602B911BF2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B75377A-337C-4589-9291-A3927D5394F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2026/6/24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4" name="页脚占位符 3"/>
          <p:cNvSpPr>
            <a:spLocks noGrp="1"/>
          </p:cNvSpPr>
          <p:nvPr>
            <p:ph type="ftr" sz="quarter" idx="11"/>
          </p:nvPr>
        </p:nvSpPr>
        <p:spPr>
          <a:xfrm>
            <a:off x="4038600" y="635635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5" name="灯片编号占位符 4"/>
          <p:cNvSpPr>
            <a:spLocks noGrp="1"/>
          </p:cNvSpPr>
          <p:nvPr>
            <p:ph type="sldNum" sz="quarter" idx="12"/>
          </p:nvPr>
        </p:nvSpPr>
        <p:spPr>
          <a:xfrm>
            <a:off x="8610600" y="635635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BA9D17-A0D3-409F-BFF9-E5BAE63FEE3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612000" y="6314400"/>
            <a:ext cx="2700000" cy="316800"/>
          </a:xfrm>
        </p:spPr>
        <p:txBody>
          <a:bodyPr/>
          <a:lstStyle>
            <a:lvl1pPr>
              <a:defRPr>
                <a:latin typeface="微软雅黑" panose="020B0703020204020201" pitchFamily="34" charset="-122"/>
              </a:defRPr>
            </a:lvl1pPr>
          </a:lstStyle>
          <a:p>
            <a:fld id="{064822F4-891C-4D20-8AA6-5AA927158B62}" type="datetime1">
              <a:rPr lang="zh-CN" altLang="en-US" smtClean="0"/>
              <a:t>2026/6/24</a:t>
            </a:fld>
            <a:endParaRPr lang="zh-CN" altLang="en-US" dirty="0"/>
          </a:p>
        </p:txBody>
      </p:sp>
      <p:sp>
        <p:nvSpPr>
          <p:cNvPr id="4" name="页脚占位符 3"/>
          <p:cNvSpPr>
            <a:spLocks noGrp="1"/>
          </p:cNvSpPr>
          <p:nvPr>
            <p:ph type="ftr" sz="quarter" idx="11"/>
          </p:nvPr>
        </p:nvSpPr>
        <p:spPr>
          <a:xfrm>
            <a:off x="4116000" y="6314400"/>
            <a:ext cx="3960000" cy="316800"/>
          </a:xfrm>
        </p:spPr>
        <p:txBody>
          <a:bodyPr/>
          <a:lstStyle>
            <a:lvl1pPr>
              <a:defRPr>
                <a:latin typeface="微软雅黑" panose="020B0703020204020201" pitchFamily="34" charset="-122"/>
              </a:defRPr>
            </a:lvl1p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lvl1pPr>
              <a:defRPr>
                <a:latin typeface="微软雅黑" panose="020B0703020204020201" pitchFamily="34" charset="-122"/>
              </a:defRPr>
            </a:lvl1pPr>
          </a:lstStyle>
          <a:p>
            <a:pPr>
              <a:defRPr/>
            </a:pPr>
            <a:fld id="{80293A8B-7656-41F7-B47F-4F4E036E5275}" type="slidenum">
              <a:rPr lang="en-US" altLang="zh-CN" smtClean="0"/>
              <a:t>‹#›</a:t>
            </a:fld>
            <a:endParaRPr 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7163F642-EA10-8E4A-A0FF-2C022AF7DB5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54380" y="113334"/>
            <a:ext cx="11493240" cy="838081"/>
          </a:xfrm>
          <a:prstGeom prst="rect">
            <a:avLst/>
          </a:prstGeom>
        </p:spPr>
      </p:pic>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4" name="圆角矩形 13"/>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F5E2D151-C7AD-CC4B-88F6-C9C7A8D093E0}"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D6358-B4B8-6F43-8395-2E29F1F422C7}"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CFFBB-EFFE-D448-87D9-F602B911BF2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7163F642-EA10-8E4A-A0FF-2C022AF7DB5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B75377A-337C-4589-9291-A3927D5394F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2026/6/24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4" name="页脚占位符 3"/>
          <p:cNvSpPr>
            <a:spLocks noGrp="1"/>
          </p:cNvSpPr>
          <p:nvPr>
            <p:ph type="ftr" sz="quarter" idx="11"/>
          </p:nvPr>
        </p:nvSpPr>
        <p:spPr>
          <a:xfrm>
            <a:off x="4038600" y="635635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5" name="灯片编号占位符 4"/>
          <p:cNvSpPr>
            <a:spLocks noGrp="1"/>
          </p:cNvSpPr>
          <p:nvPr>
            <p:ph type="sldNum" sz="quarter" idx="12"/>
          </p:nvPr>
        </p:nvSpPr>
        <p:spPr>
          <a:xfrm>
            <a:off x="8610600" y="635635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BA9D17-A0D3-409F-BFF9-E5BAE63FEE3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612000" y="6314400"/>
            <a:ext cx="2700000" cy="316800"/>
          </a:xfrm>
        </p:spPr>
        <p:txBody>
          <a:bodyPr/>
          <a:lstStyle>
            <a:lvl1pPr>
              <a:defRPr>
                <a:latin typeface="微软雅黑" panose="020B0703020204020201" pitchFamily="34" charset="-122"/>
              </a:defRPr>
            </a:lvl1pPr>
          </a:lstStyle>
          <a:p>
            <a:fld id="{064822F4-891C-4D20-8AA6-5AA927158B62}" type="datetime1">
              <a:rPr lang="zh-CN" altLang="en-US" smtClean="0"/>
              <a:t>2026/6/24</a:t>
            </a:fld>
            <a:endParaRPr lang="zh-CN" altLang="en-US" dirty="0"/>
          </a:p>
        </p:txBody>
      </p:sp>
      <p:sp>
        <p:nvSpPr>
          <p:cNvPr id="4" name="页脚占位符 3"/>
          <p:cNvSpPr>
            <a:spLocks noGrp="1"/>
          </p:cNvSpPr>
          <p:nvPr>
            <p:ph type="ftr" sz="quarter" idx="11"/>
          </p:nvPr>
        </p:nvSpPr>
        <p:spPr>
          <a:xfrm>
            <a:off x="4116000" y="6314400"/>
            <a:ext cx="3960000" cy="316800"/>
          </a:xfrm>
        </p:spPr>
        <p:txBody>
          <a:bodyPr/>
          <a:lstStyle>
            <a:lvl1pPr>
              <a:defRPr>
                <a:latin typeface="微软雅黑" panose="020B0703020204020201" pitchFamily="34" charset="-122"/>
              </a:defRPr>
            </a:lvl1p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lvl1pPr>
              <a:defRPr>
                <a:latin typeface="微软雅黑" panose="020B0703020204020201" pitchFamily="34" charset="-122"/>
              </a:defRPr>
            </a:lvl1pPr>
          </a:lstStyle>
          <a:p>
            <a:pPr>
              <a:defRPr/>
            </a:pPr>
            <a:fld id="{80293A8B-7656-41F7-B47F-4F4E036E5275}" type="slidenum">
              <a:rPr lang="en-US" altLang="zh-CN" smtClean="0"/>
              <a:t>‹#›</a:t>
            </a:fld>
            <a:endParaRPr lang="en-US" dirty="0"/>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7163F642-EA10-8E4A-A0FF-2C022AF7DB5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54380" y="113334"/>
            <a:ext cx="11493240" cy="838081"/>
          </a:xfrm>
          <a:prstGeom prst="rect">
            <a:avLst/>
          </a:prstGeom>
        </p:spPr>
      </p:pic>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4" name="圆角矩形 13"/>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F5E2D151-C7AD-CC4B-88F6-C9C7A8D093E0}"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D6358-B4B8-6F43-8395-2E29F1F422C7}"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CFFBB-EFFE-D448-87D9-F602B911BF2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B75377A-337C-4589-9291-A3927D5394F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2026/6/24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4" name="页脚占位符 3"/>
          <p:cNvSpPr>
            <a:spLocks noGrp="1"/>
          </p:cNvSpPr>
          <p:nvPr>
            <p:ph type="ftr" sz="quarter" idx="11"/>
          </p:nvPr>
        </p:nvSpPr>
        <p:spPr>
          <a:xfrm>
            <a:off x="4038600" y="635635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5" name="灯片编号占位符 4"/>
          <p:cNvSpPr>
            <a:spLocks noGrp="1"/>
          </p:cNvSpPr>
          <p:nvPr>
            <p:ph type="sldNum" sz="quarter" idx="12"/>
          </p:nvPr>
        </p:nvSpPr>
        <p:spPr>
          <a:xfrm>
            <a:off x="8610600" y="635635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BA9D17-A0D3-409F-BFF9-E5BAE63FEE3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612000" y="6314400"/>
            <a:ext cx="2700000" cy="316800"/>
          </a:xfrm>
        </p:spPr>
        <p:txBody>
          <a:bodyPr/>
          <a:lstStyle>
            <a:lvl1pPr>
              <a:defRPr>
                <a:latin typeface="微软雅黑" panose="020B0703020204020201" pitchFamily="34" charset="-122"/>
              </a:defRPr>
            </a:lvl1pPr>
          </a:lstStyle>
          <a:p>
            <a:fld id="{064822F4-891C-4D20-8AA6-5AA927158B62}" type="datetime1">
              <a:rPr lang="zh-CN" altLang="en-US" smtClean="0"/>
              <a:t>2026/6/24</a:t>
            </a:fld>
            <a:endParaRPr lang="zh-CN" altLang="en-US" dirty="0"/>
          </a:p>
        </p:txBody>
      </p:sp>
      <p:sp>
        <p:nvSpPr>
          <p:cNvPr id="4" name="页脚占位符 3"/>
          <p:cNvSpPr>
            <a:spLocks noGrp="1"/>
          </p:cNvSpPr>
          <p:nvPr>
            <p:ph type="ftr" sz="quarter" idx="11"/>
          </p:nvPr>
        </p:nvSpPr>
        <p:spPr>
          <a:xfrm>
            <a:off x="4116000" y="6314400"/>
            <a:ext cx="3960000" cy="316800"/>
          </a:xfrm>
        </p:spPr>
        <p:txBody>
          <a:bodyPr/>
          <a:lstStyle>
            <a:lvl1pPr>
              <a:defRPr>
                <a:latin typeface="微软雅黑" panose="020B0703020204020201" pitchFamily="34" charset="-122"/>
              </a:defRPr>
            </a:lvl1p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lvl1pPr>
              <a:defRPr>
                <a:latin typeface="微软雅黑" panose="020B0703020204020201" pitchFamily="34" charset="-122"/>
              </a:defRPr>
            </a:lvl1pPr>
          </a:lstStyle>
          <a:p>
            <a:pPr>
              <a:defRPr/>
            </a:pPr>
            <a:fld id="{80293A8B-7656-41F7-B47F-4F4E036E5275}" type="slidenum">
              <a:rPr lang="en-US" altLang="zh-CN" smtClean="0"/>
              <a:t>‹#›</a:t>
            </a:fld>
            <a:endParaRPr lang="en-US" dirty="0"/>
          </a:p>
        </p:txBody>
      </p:sp>
    </p:spTree>
    <p:extLst>
      <p:ext uri="{BB962C8B-B14F-4D97-AF65-F5344CB8AC3E}">
        <p14:creationId xmlns:p14="http://schemas.microsoft.com/office/powerpoint/2010/main" val="22334357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54380" y="113334"/>
            <a:ext cx="11493240" cy="838081"/>
          </a:xfrm>
          <a:prstGeom prst="rect">
            <a:avLst/>
          </a:prstGeom>
        </p:spPr>
      </p:pic>
      <p:grpSp>
        <p:nvGrpSpPr>
          <p:cNvPr id="8" name="组合 7"/>
          <p:cNvGrpSpPr/>
          <p:nvPr userDrawn="1"/>
        </p:nvGrpSpPr>
        <p:grpSpPr>
          <a:xfrm>
            <a:off x="8066016" y="99986"/>
            <a:ext cx="3983250" cy="841321"/>
            <a:chOff x="8066016" y="99986"/>
            <a:chExt cx="3983250" cy="84132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3" name="圆角矩形 12"/>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4" name="圆角矩形 13"/>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fld id="{F5E2D151-C7AD-CC4B-88F6-C9C7A8D093E0}"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dirty="0"/>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503050405090304" pitchFamily="18" charset="0"/>
                <a:cs typeface="Times New Roman" panose="02020503050405090304" pitchFamily="18" charset="0"/>
              </a:defRPr>
            </a:lvl1pPr>
            <a:lvl2pPr>
              <a:lnSpc>
                <a:spcPct val="140000"/>
              </a:lnSpc>
              <a:defRPr>
                <a:latin typeface="Times New Roman" panose="02020503050405090304" pitchFamily="18" charset="0"/>
                <a:cs typeface="Times New Roman" panose="02020503050405090304" pitchFamily="18" charset="0"/>
              </a:defRPr>
            </a:lvl2pPr>
          </a:lstStyle>
          <a:p>
            <a:pPr lvl="0">
              <a:lnSpc>
                <a:spcPct val="170000"/>
              </a:lnSpc>
            </a:pPr>
            <a:r>
              <a:rPr lang="zh-CN" altLang="en-US" dirty="0"/>
              <a:t>编辑母版文本样式</a:t>
            </a:r>
          </a:p>
          <a:p>
            <a:pPr lvl="1"/>
            <a:r>
              <a:rPr lang="zh-CN" altLang="en-US" dirty="0"/>
              <a:t>第二级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D6358-B4B8-6F43-8395-2E29F1F422C7}"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CFFBB-EFFE-D448-87D9-F602B911BF2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503050405090304" pitchFamily="18" charset="0"/>
                <a:ea typeface="微软雅黑" panose="020B0703020204020201" pitchFamily="34" charset="-122"/>
                <a:cs typeface="Times New Roman" panose="02020503050405090304" pitchFamily="18" charset="0"/>
              </a:defRPr>
            </a:lvl1pPr>
          </a:lstStyle>
          <a:p>
            <a:r>
              <a:rPr lang="zh-CN" altLang="en-US" dirty="0"/>
              <a:t>单击此处编辑母版标题样式</a:t>
            </a:r>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503050405090304" pitchFamily="18" charset="0"/>
                <a:cs typeface="Times New Roman" panose="02020503050405090304" pitchFamily="18" charset="0"/>
              </a:defRPr>
            </a:lvl1pPr>
          </a:lstStyle>
          <a:p>
            <a:fld id="{7B9C64DA-A8C9-2940-84B3-A9E8FD2CB2F2}" type="datetime1">
              <a:rPr lang="zh-CN" altLang="en-US" smtClean="0"/>
              <a:t>2026/6/24</a:t>
            </a:fld>
            <a:endParaRPr lang="zh-CN" altLang="en-US"/>
          </a:p>
        </p:txBody>
      </p:sp>
      <p:sp>
        <p:nvSpPr>
          <p:cNvPr id="5" name="页脚占位符 4"/>
          <p:cNvSpPr>
            <a:spLocks noGrp="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fld id="{80293A8B-7656-41F7-B47F-4F4E036E5275}" type="slidenum">
              <a:rPr lang="en-US" altLang="zh-CN"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微软雅黑" panose="020B0703020204020201"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B75377A-337C-4589-9291-A3927D5394F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2026/6/24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4" name="页脚占位符 3"/>
          <p:cNvSpPr>
            <a:spLocks noGrp="1"/>
          </p:cNvSpPr>
          <p:nvPr>
            <p:ph type="ftr" sz="quarter" idx="11"/>
          </p:nvPr>
        </p:nvSpPr>
        <p:spPr>
          <a:xfrm>
            <a:off x="4038600" y="635635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
        <p:nvSpPr>
          <p:cNvPr id="5" name="灯片编号占位符 4"/>
          <p:cNvSpPr>
            <a:spLocks noGrp="1"/>
          </p:cNvSpPr>
          <p:nvPr>
            <p:ph type="sldNum" sz="quarter" idx="12"/>
          </p:nvPr>
        </p:nvSpPr>
        <p:spPr>
          <a:xfrm>
            <a:off x="8610600" y="635635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BA9D17-A0D3-409F-BFF9-E5BAE63FEE3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703020204020201"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703020204020201" pitchFamily="34" charset="-122"/>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68A6FCF-2B0F-4C1B-8E09-38F6A645694F}" type="datetimeFigureOut">
              <a:rPr lang="zh-CN" altLang="en-US" smtClean="0"/>
              <a:t>2026/6/24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23B4F5-CF2D-484B-8553-861990335F0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image" Target="../media/image10.png"/><Relationship Id="rId4" Type="http://schemas.openxmlformats.org/officeDocument/2006/relationships/slideLayout" Target="../slideLayouts/slideLayout14.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1.png"/><Relationship Id="rId5" Type="http://schemas.openxmlformats.org/officeDocument/2006/relationships/slideLayout" Target="../slideLayouts/slideLayout22.xml"/><Relationship Id="rId10" Type="http://schemas.openxmlformats.org/officeDocument/2006/relationships/image" Target="../media/image10.png"/><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1.png"/><Relationship Id="rId5" Type="http://schemas.openxmlformats.org/officeDocument/2006/relationships/slideLayout" Target="../slideLayouts/slideLayout29.xml"/><Relationship Id="rId10" Type="http://schemas.openxmlformats.org/officeDocument/2006/relationships/image" Target="../media/image10.png"/><Relationship Id="rId4" Type="http://schemas.openxmlformats.org/officeDocument/2006/relationships/slideLayout" Target="../slideLayouts/slideLayout28.xml"/><Relationship Id="rId9"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1.png"/><Relationship Id="rId5" Type="http://schemas.openxmlformats.org/officeDocument/2006/relationships/slideLayout" Target="../slideLayouts/slideLayout36.xml"/><Relationship Id="rId10" Type="http://schemas.openxmlformats.org/officeDocument/2006/relationships/image" Target="../media/image10.png"/><Relationship Id="rId4" Type="http://schemas.openxmlformats.org/officeDocument/2006/relationships/slideLayout" Target="../slideLayouts/slideLayout35.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098" name="Picture 2" descr="上标题"/>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
            <a:ext cx="12192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12"/>
          <p:cNvSpPr>
            <a:spLocks noChangeArrowheads="1"/>
          </p:cNvSpPr>
          <p:nvPr/>
        </p:nvSpPr>
        <p:spPr bwMode="auto">
          <a:xfrm>
            <a:off x="0" y="5411829"/>
            <a:ext cx="12192000" cy="1158875"/>
          </a:xfrm>
          <a:prstGeom prst="rect">
            <a:avLst/>
          </a:prstGeom>
          <a:gradFill rotWithShape="1">
            <a:gsLst>
              <a:gs pos="0">
                <a:schemeClr val="bg1"/>
              </a:gs>
              <a:gs pos="100000">
                <a:srgbClr val="BCD4E2"/>
              </a:gs>
            </a:gsLst>
            <a:lin ang="0" scaled="1"/>
          </a:gradFill>
          <a:ln>
            <a:noFill/>
          </a:ln>
        </p:spPr>
        <p:txBody>
          <a:bodyPr wrap="none" anchor="ctr"/>
          <a:lstStyle>
            <a:lvl1pPr eaLnBrk="0" hangingPunct="0">
              <a:defRPr>
                <a:solidFill>
                  <a:schemeClr val="tx1"/>
                </a:solidFill>
                <a:latin typeface="Arial" panose="020B0604020202090204" pitchFamily="34" charset="0"/>
                <a:ea typeface="楷体_GB2312" panose="02010609030101010101" pitchFamily="49" charset="-122"/>
              </a:defRPr>
            </a:lvl1pPr>
            <a:lvl2pPr marL="742950" indent="-285750" eaLnBrk="0" hangingPunct="0">
              <a:defRPr>
                <a:solidFill>
                  <a:schemeClr val="tx1"/>
                </a:solidFill>
                <a:latin typeface="Arial" panose="020B0604020202090204" pitchFamily="34" charset="0"/>
                <a:ea typeface="楷体_GB2312" panose="02010609030101010101" pitchFamily="49" charset="-122"/>
              </a:defRPr>
            </a:lvl2pPr>
            <a:lvl3pPr marL="1143000" indent="-228600" eaLnBrk="0" hangingPunct="0">
              <a:defRPr>
                <a:solidFill>
                  <a:schemeClr val="tx1"/>
                </a:solidFill>
                <a:latin typeface="Arial" panose="020B0604020202090204" pitchFamily="34" charset="0"/>
                <a:ea typeface="楷体_GB2312" panose="02010609030101010101" pitchFamily="49" charset="-122"/>
              </a:defRPr>
            </a:lvl3pPr>
            <a:lvl4pPr marL="1600200" indent="-228600" eaLnBrk="0" hangingPunct="0">
              <a:defRPr>
                <a:solidFill>
                  <a:schemeClr val="tx1"/>
                </a:solidFill>
                <a:latin typeface="Arial" panose="020B0604020202090204" pitchFamily="34" charset="0"/>
                <a:ea typeface="楷体_GB2312" panose="02010609030101010101" pitchFamily="49" charset="-122"/>
              </a:defRPr>
            </a:lvl4pPr>
            <a:lvl5pPr marL="2057400" indent="-228600" eaLnBrk="0" hangingPunct="0">
              <a:defRPr>
                <a:solidFill>
                  <a:schemeClr val="tx1"/>
                </a:solidFill>
                <a:latin typeface="Arial" panose="020B0604020202090204" pitchFamily="34" charset="0"/>
                <a:ea typeface="楷体_GB2312" panose="0201060903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楷体_GB2312" panose="02010609030101010101" pitchFamily="49" charset="-122"/>
              </a:defRPr>
            </a:lvl9pPr>
          </a:lstStyle>
          <a:p>
            <a:pPr algn="ctr" eaLnBrk="1" hangingPunct="1">
              <a:lnSpc>
                <a:spcPct val="85000"/>
              </a:lnSpc>
              <a:defRPr/>
            </a:pPr>
            <a:endParaRPr lang="zh-CN" altLang="en-US" b="1">
              <a:latin typeface="华文中宋" panose="02010600040101010101" pitchFamily="2" charset="-122"/>
              <a:ea typeface="华文中宋" panose="02010600040101010101" pitchFamily="2" charset="-122"/>
            </a:endParaRPr>
          </a:p>
        </p:txBody>
      </p:sp>
      <p:pic>
        <p:nvPicPr>
          <p:cNvPr id="4100" name="图片 12"/>
          <p:cNvPicPr/>
          <p:nvPr userDrawn="1"/>
        </p:nvPicPr>
        <p:blipFill>
          <a:blip r:embed="rId5">
            <a:extLst>
              <a:ext uri="{28A0092B-C50C-407E-A947-70E740481C1C}">
                <a14:useLocalDpi xmlns:a14="http://schemas.microsoft.com/office/drawing/2010/main" val="0"/>
              </a:ext>
            </a:extLst>
          </a:blip>
          <a:srcRect r="8453"/>
          <a:stretch>
            <a:fillRect/>
          </a:stretch>
        </p:blipFill>
        <p:spPr bwMode="auto">
          <a:xfrm>
            <a:off x="6089651" y="5411829"/>
            <a:ext cx="2063749"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13"/>
          <p:cNvPicPr>
            <a:picLocks noChangeAspect="1" noChangeArrowheads="1"/>
          </p:cNvPicPr>
          <p:nvPr userDrawn="1"/>
        </p:nvPicPr>
        <p:blipFill>
          <a:blip r:embed="rId6">
            <a:extLst>
              <a:ext uri="{28A0092B-C50C-407E-A947-70E740481C1C}">
                <a14:useLocalDpi xmlns:a14="http://schemas.microsoft.com/office/drawing/2010/main" val="0"/>
              </a:ext>
            </a:extLst>
          </a:blip>
          <a:srcRect r="20126" b="3873"/>
          <a:stretch>
            <a:fillRect/>
          </a:stretch>
        </p:blipFill>
        <p:spPr bwMode="auto">
          <a:xfrm>
            <a:off x="10185401" y="5411829"/>
            <a:ext cx="201506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7">
            <a:extLst>
              <a:ext uri="{28A0092B-C50C-407E-A947-70E740481C1C}">
                <a14:useLocalDpi xmlns:a14="http://schemas.microsoft.com/office/drawing/2010/main" val="0"/>
              </a:ext>
            </a:extLst>
          </a:blip>
          <a:srcRect l="6543" t="12788" r="28691" b="6853"/>
          <a:stretch>
            <a:fillRect/>
          </a:stretch>
        </p:blipFill>
        <p:spPr bwMode="auto">
          <a:xfrm>
            <a:off x="8144961" y="5411829"/>
            <a:ext cx="205316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6"/>
          <p:cNvPicPr>
            <a:picLocks noChangeAspect="1"/>
          </p:cNvPicPr>
          <p:nvPr userDrawn="1"/>
        </p:nvPicPr>
        <p:blipFill>
          <a:blip r:embed="rId8">
            <a:extLst>
              <a:ext uri="{28A0092B-C50C-407E-A947-70E740481C1C}">
                <a14:useLocalDpi xmlns:a14="http://schemas.microsoft.com/office/drawing/2010/main" val="0"/>
              </a:ext>
            </a:extLst>
          </a:blip>
          <a:srcRect l="2550"/>
          <a:stretch>
            <a:fillRect/>
          </a:stretch>
        </p:blipFill>
        <p:spPr bwMode="auto">
          <a:xfrm>
            <a:off x="4002617" y="5411829"/>
            <a:ext cx="210608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
          <p:cNvPicPr/>
          <p:nvPr userDrawn="1"/>
        </p:nvPicPr>
        <p:blipFill>
          <a:blip r:embed="rId9">
            <a:extLst>
              <a:ext uri="{28A0092B-C50C-407E-A947-70E740481C1C}">
                <a14:useLocalDpi xmlns:a14="http://schemas.microsoft.com/office/drawing/2010/main" val="0"/>
              </a:ext>
            </a:extLst>
          </a:blip>
          <a:srcRect l="5959" r="3806"/>
          <a:stretch>
            <a:fillRect/>
          </a:stretch>
        </p:blipFill>
        <p:spPr bwMode="auto">
          <a:xfrm>
            <a:off x="1968512" y="5411829"/>
            <a:ext cx="2063751"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图片 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 y="5411829"/>
            <a:ext cx="2000251"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userDrawn="1"/>
        </p:nvPicPr>
        <p:blipFill>
          <a:blip r:embed="rId11">
            <a:clrChange>
              <a:clrFrom>
                <a:srgbClr val="FFFEFD"/>
              </a:clrFrom>
              <a:clrTo>
                <a:srgbClr val="FFFEFD">
                  <a:alpha val="0"/>
                </a:srgbClr>
              </a:clrTo>
            </a:clrChange>
          </a:blip>
          <a:stretch>
            <a:fillRect/>
          </a:stretch>
        </p:blipFill>
        <p:spPr>
          <a:xfrm>
            <a:off x="94757" y="17687"/>
            <a:ext cx="3379963" cy="9019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761"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9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10"/>
          <a:stretch>
            <a:fillRect/>
          </a:stretch>
        </p:blipFill>
        <p:spPr>
          <a:xfrm>
            <a:off x="-30721" y="113334"/>
            <a:ext cx="12278341" cy="838081"/>
          </a:xfrm>
          <a:prstGeom prst="rect">
            <a:avLst/>
          </a:prstGeom>
        </p:spPr>
      </p:pic>
      <p:grpSp>
        <p:nvGrpSpPr>
          <p:cNvPr id="16" name="组合 15"/>
          <p:cNvGrpSpPr/>
          <p:nvPr userDrawn="1"/>
        </p:nvGrpSpPr>
        <p:grpSpPr>
          <a:xfrm>
            <a:off x="8066016" y="99986"/>
            <a:ext cx="3983250" cy="841321"/>
            <a:chOff x="8066016" y="99986"/>
            <a:chExt cx="3983250" cy="841321"/>
          </a:xfrm>
        </p:grpSpPr>
        <p:sp>
          <p:nvSpPr>
            <p:cNvPr id="9" name="圆角矩形 8"/>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0" name="圆角矩形 9"/>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3" name="图片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p>
          <a:p>
            <a:pPr lvl="1"/>
            <a:r>
              <a:rPr lang="zh-CN" altLang="en-US" dirty="0"/>
              <a:t>第二级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503050405090304" pitchFamily="18" charset="0"/>
                <a:cs typeface="Times New Roman" panose="02020503050405090304" pitchFamily="18" charset="0"/>
              </a:defRPr>
            </a:lvl1pPr>
          </a:lstStyle>
          <a:p>
            <a:fld id="{86B3E5BF-0153-8546-ACA6-DD0BE14778F9}" type="datetime1">
              <a:rPr lang="zh-CN" altLang="en-US" smtClean="0"/>
              <a:t>2026/6/24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4"/>
          </p:nvPr>
        </p:nvSpPr>
        <p:spPr>
          <a:xfrm>
            <a:off x="11643659" y="6492875"/>
            <a:ext cx="548341" cy="365125"/>
          </a:xfrm>
          <a:prstGeom prst="rect">
            <a:avLst/>
          </a:prstGeom>
        </p:spPr>
        <p:txBody>
          <a:bodyPr vert="horz" lIns="91440" tIns="45720" rIns="91440" bIns="45720" rtlCol="0" anchor="ctr"/>
          <a:lstStyle>
            <a:lvl1pPr marL="0" algn="ctr" defTabSz="914400" rtl="0" eaLnBrk="1" latinLnBrk="0" hangingPunct="1">
              <a:defRPr kumimoji="0" lang="zh-CN" altLang="en-US" sz="1600" b="1" i="0" u="none" strike="noStrike" kern="0" cap="none" spc="0" normalizeH="0" baseline="0" smtClean="0">
                <a:ln>
                  <a:noFill/>
                </a:ln>
                <a:solidFill>
                  <a:srgbClr val="C00000"/>
                </a:solidFill>
                <a:effectLst/>
                <a:uLnTx/>
                <a:uFillTx/>
                <a:latin typeface="Times New Roman" panose="02020503050405090304" pitchFamily="18" charset="0"/>
                <a:ea typeface="黑体" panose="02010609060101010101" pitchFamily="49" charset="-122"/>
                <a:cs typeface="Times New Roman" panose="02020503050405090304" pitchFamily="18" charset="0"/>
              </a:defRPr>
            </a:lvl1pPr>
          </a:lstStyle>
          <a:p>
            <a:pPr>
              <a:defRPr/>
            </a:pPr>
            <a:fld id="{80293A8B-7656-41F7-B47F-4F4E036E5275}" type="slidenum">
              <a:rPr lang="en-US" altLang="zh-CN" smtClean="0"/>
              <a:t>‹#›</a:t>
            </a:fld>
            <a:endParaRPr lang="en-US" dirty="0"/>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503050405090304" pitchFamily="18" charset="0"/>
          <a:ea typeface="微软雅黑" panose="020B0703020204020201" pitchFamily="34" charset="-122"/>
          <a:cs typeface="Times New Roman" panose="02020503050405090304" pitchFamily="18" charset="0"/>
        </a:defRPr>
      </a:lvl1pPr>
      <a:lvl2pPr marL="593725" indent="-281305" algn="l" defTabSz="914400" rtl="0" eaLnBrk="1" latinLnBrk="0" hangingPunct="1">
        <a:lnSpc>
          <a:spcPct val="140000"/>
        </a:lnSpc>
        <a:spcBef>
          <a:spcPts val="500"/>
        </a:spcBef>
        <a:buFontTx/>
        <a:buBlip>
          <a:blip r:embed="rId12"/>
        </a:buBlip>
        <a:defRPr lang="zh-CN" altLang="en-US" sz="2400" kern="1200" dirty="0" smtClean="0">
          <a:solidFill>
            <a:schemeClr val="tx1"/>
          </a:solidFill>
          <a:latin typeface="Times New Roman" panose="0202050305040509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9"/>
          <a:stretch>
            <a:fillRect/>
          </a:stretch>
        </p:blipFill>
        <p:spPr>
          <a:xfrm>
            <a:off x="-30721" y="113334"/>
            <a:ext cx="12278341" cy="838081"/>
          </a:xfrm>
          <a:prstGeom prst="rect">
            <a:avLst/>
          </a:prstGeom>
        </p:spPr>
      </p:pic>
      <p:grpSp>
        <p:nvGrpSpPr>
          <p:cNvPr id="16" name="组合 15"/>
          <p:cNvGrpSpPr/>
          <p:nvPr userDrawn="1"/>
        </p:nvGrpSpPr>
        <p:grpSpPr>
          <a:xfrm>
            <a:off x="8066016" y="99986"/>
            <a:ext cx="3983250" cy="841321"/>
            <a:chOff x="8066016" y="99986"/>
            <a:chExt cx="3983250" cy="841321"/>
          </a:xfrm>
        </p:grpSpPr>
        <p:sp>
          <p:nvSpPr>
            <p:cNvPr id="9" name="圆角矩形 8"/>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0" name="圆角矩形 9"/>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3" name="图片 1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p>
          <a:p>
            <a:pPr lvl="1"/>
            <a:r>
              <a:rPr lang="zh-CN" altLang="en-US" dirty="0"/>
              <a:t>第二级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503050405090304" pitchFamily="18" charset="0"/>
                <a:cs typeface="Times New Roman" panose="02020503050405090304" pitchFamily="18" charset="0"/>
              </a:defRPr>
            </a:lvl1pPr>
          </a:lstStyle>
          <a:p>
            <a:fld id="{86B3E5BF-0153-8546-ACA6-DD0BE14778F9}" type="datetime1">
              <a:rPr lang="zh-CN" altLang="en-US" smtClean="0"/>
              <a:t>2026/6/24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4"/>
          </p:nvPr>
        </p:nvSpPr>
        <p:spPr>
          <a:xfrm>
            <a:off x="11643659" y="6492875"/>
            <a:ext cx="548341" cy="365125"/>
          </a:xfrm>
          <a:prstGeom prst="rect">
            <a:avLst/>
          </a:prstGeom>
        </p:spPr>
        <p:txBody>
          <a:bodyPr vert="horz" lIns="91440" tIns="45720" rIns="91440" bIns="45720" rtlCol="0" anchor="ctr"/>
          <a:lstStyle>
            <a:lvl1pPr marL="0" algn="ctr" defTabSz="914400" rtl="0" eaLnBrk="1" latinLnBrk="0" hangingPunct="1">
              <a:defRPr kumimoji="0" lang="zh-CN" altLang="en-US" sz="1600" b="1" i="0" u="none" strike="noStrike" kern="0" cap="none" spc="0" normalizeH="0" baseline="0" smtClean="0">
                <a:ln>
                  <a:noFill/>
                </a:ln>
                <a:solidFill>
                  <a:srgbClr val="C00000"/>
                </a:solidFill>
                <a:effectLst/>
                <a:uLnTx/>
                <a:uFillTx/>
                <a:latin typeface="Times New Roman" panose="02020503050405090304" pitchFamily="18" charset="0"/>
                <a:ea typeface="黑体" panose="02010609060101010101" pitchFamily="49" charset="-122"/>
                <a:cs typeface="Times New Roman" panose="02020503050405090304" pitchFamily="18" charset="0"/>
              </a:defRPr>
            </a:lvl1pPr>
          </a:lstStyle>
          <a:p>
            <a:pPr>
              <a:defRPr/>
            </a:pPr>
            <a:fld id="{80293A8B-7656-41F7-B47F-4F4E036E5275}" type="slidenum">
              <a:rPr lang="en-US" altLang="zh-CN" smtClean="0"/>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503050405090304" pitchFamily="18" charset="0"/>
          <a:ea typeface="微软雅黑" panose="020B0703020204020201" pitchFamily="34" charset="-122"/>
          <a:cs typeface="Times New Roman" panose="02020503050405090304" pitchFamily="18" charset="0"/>
        </a:defRPr>
      </a:lvl1pPr>
      <a:lvl2pPr marL="593725" indent="-281305" algn="l" defTabSz="914400" rtl="0" eaLnBrk="1" latinLnBrk="0" hangingPunct="1">
        <a:lnSpc>
          <a:spcPct val="140000"/>
        </a:lnSpc>
        <a:spcBef>
          <a:spcPts val="500"/>
        </a:spcBef>
        <a:buFontTx/>
        <a:buBlip>
          <a:blip r:embed="rId11"/>
        </a:buBlip>
        <a:defRPr lang="zh-CN" altLang="en-US" sz="2400" kern="1200" dirty="0" smtClean="0">
          <a:solidFill>
            <a:schemeClr val="tx1"/>
          </a:solidFill>
          <a:latin typeface="Times New Roman" panose="0202050305040509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9"/>
          <a:stretch>
            <a:fillRect/>
          </a:stretch>
        </p:blipFill>
        <p:spPr>
          <a:xfrm>
            <a:off x="-30721" y="113334"/>
            <a:ext cx="12278341" cy="838081"/>
          </a:xfrm>
          <a:prstGeom prst="rect">
            <a:avLst/>
          </a:prstGeom>
        </p:spPr>
      </p:pic>
      <p:grpSp>
        <p:nvGrpSpPr>
          <p:cNvPr id="16" name="组合 15"/>
          <p:cNvGrpSpPr/>
          <p:nvPr userDrawn="1"/>
        </p:nvGrpSpPr>
        <p:grpSpPr>
          <a:xfrm>
            <a:off x="8066016" y="99986"/>
            <a:ext cx="3983250" cy="841321"/>
            <a:chOff x="8066016" y="99986"/>
            <a:chExt cx="3983250" cy="841321"/>
          </a:xfrm>
        </p:grpSpPr>
        <p:sp>
          <p:nvSpPr>
            <p:cNvPr id="9" name="圆角矩形 8"/>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0" name="圆角矩形 9"/>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3" name="图片 1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p>
          <a:p>
            <a:pPr lvl="1"/>
            <a:r>
              <a:rPr lang="zh-CN" altLang="en-US" dirty="0"/>
              <a:t>第二级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503050405090304" pitchFamily="18" charset="0"/>
                <a:cs typeface="Times New Roman" panose="02020503050405090304" pitchFamily="18" charset="0"/>
              </a:defRPr>
            </a:lvl1pPr>
          </a:lstStyle>
          <a:p>
            <a:fld id="{86B3E5BF-0153-8546-ACA6-DD0BE14778F9}" type="datetime1">
              <a:rPr lang="zh-CN" altLang="en-US" smtClean="0"/>
              <a:t>2026/6/24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4"/>
          </p:nvPr>
        </p:nvSpPr>
        <p:spPr>
          <a:xfrm>
            <a:off x="11643659" y="6492875"/>
            <a:ext cx="548341" cy="365125"/>
          </a:xfrm>
          <a:prstGeom prst="rect">
            <a:avLst/>
          </a:prstGeom>
        </p:spPr>
        <p:txBody>
          <a:bodyPr vert="horz" lIns="91440" tIns="45720" rIns="91440" bIns="45720" rtlCol="0" anchor="ctr"/>
          <a:lstStyle>
            <a:lvl1pPr marL="0" algn="ctr" defTabSz="914400" rtl="0" eaLnBrk="1" latinLnBrk="0" hangingPunct="1">
              <a:defRPr kumimoji="0" lang="zh-CN" altLang="en-US" sz="1600" b="1" i="0" u="none" strike="noStrike" kern="0" cap="none" spc="0" normalizeH="0" baseline="0" smtClean="0">
                <a:ln>
                  <a:noFill/>
                </a:ln>
                <a:solidFill>
                  <a:srgbClr val="C00000"/>
                </a:solidFill>
                <a:effectLst/>
                <a:uLnTx/>
                <a:uFillTx/>
                <a:latin typeface="Times New Roman" panose="02020503050405090304" pitchFamily="18" charset="0"/>
                <a:ea typeface="黑体" panose="02010609060101010101" pitchFamily="49" charset="-122"/>
                <a:cs typeface="Times New Roman" panose="02020503050405090304" pitchFamily="18" charset="0"/>
              </a:defRPr>
            </a:lvl1pPr>
          </a:lstStyle>
          <a:p>
            <a:pPr>
              <a:defRPr/>
            </a:pPr>
            <a:fld id="{80293A8B-7656-41F7-B47F-4F4E036E5275}" type="slidenum">
              <a:rPr lang="en-US" altLang="zh-CN" smtClean="0"/>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503050405090304" pitchFamily="18" charset="0"/>
          <a:ea typeface="微软雅黑" panose="020B0703020204020201" pitchFamily="34" charset="-122"/>
          <a:cs typeface="Times New Roman" panose="02020503050405090304" pitchFamily="18" charset="0"/>
        </a:defRPr>
      </a:lvl1pPr>
      <a:lvl2pPr marL="593725" indent="-281305" algn="l" defTabSz="914400" rtl="0" eaLnBrk="1" latinLnBrk="0" hangingPunct="1">
        <a:lnSpc>
          <a:spcPct val="140000"/>
        </a:lnSpc>
        <a:spcBef>
          <a:spcPts val="500"/>
        </a:spcBef>
        <a:buFontTx/>
        <a:buBlip>
          <a:blip r:embed="rId11"/>
        </a:buBlip>
        <a:defRPr lang="zh-CN" altLang="en-US" sz="2400" kern="1200" dirty="0" smtClean="0">
          <a:solidFill>
            <a:schemeClr val="tx1"/>
          </a:solidFill>
          <a:latin typeface="Times New Roman" panose="0202050305040509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9"/>
          <a:stretch>
            <a:fillRect/>
          </a:stretch>
        </p:blipFill>
        <p:spPr>
          <a:xfrm>
            <a:off x="-30721" y="113334"/>
            <a:ext cx="12278341" cy="838081"/>
          </a:xfrm>
          <a:prstGeom prst="rect">
            <a:avLst/>
          </a:prstGeom>
        </p:spPr>
      </p:pic>
      <p:grpSp>
        <p:nvGrpSpPr>
          <p:cNvPr id="16" name="组合 15"/>
          <p:cNvGrpSpPr/>
          <p:nvPr userDrawn="1"/>
        </p:nvGrpSpPr>
        <p:grpSpPr>
          <a:xfrm>
            <a:off x="8066016" y="99986"/>
            <a:ext cx="3983250" cy="841321"/>
            <a:chOff x="8066016" y="99986"/>
            <a:chExt cx="3983250" cy="841321"/>
          </a:xfrm>
        </p:grpSpPr>
        <p:sp>
          <p:nvSpPr>
            <p:cNvPr id="9" name="圆角矩形 8"/>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0" name="圆角矩形 9"/>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3" name="图片 1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p>
          <a:p>
            <a:pPr lvl="1"/>
            <a:r>
              <a:rPr lang="zh-CN" altLang="en-US" dirty="0"/>
              <a:t>第二级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503050405090304" pitchFamily="18" charset="0"/>
                <a:cs typeface="Times New Roman" panose="02020503050405090304" pitchFamily="18" charset="0"/>
              </a:defRPr>
            </a:lvl1pPr>
          </a:lstStyle>
          <a:p>
            <a:fld id="{86B3E5BF-0153-8546-ACA6-DD0BE14778F9}" type="datetime1">
              <a:rPr lang="zh-CN" altLang="en-US" smtClean="0"/>
              <a:t>2026/6/24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4"/>
          </p:nvPr>
        </p:nvSpPr>
        <p:spPr>
          <a:xfrm>
            <a:off x="11643659" y="6492875"/>
            <a:ext cx="548341" cy="365125"/>
          </a:xfrm>
          <a:prstGeom prst="rect">
            <a:avLst/>
          </a:prstGeom>
        </p:spPr>
        <p:txBody>
          <a:bodyPr vert="horz" lIns="91440" tIns="45720" rIns="91440" bIns="45720" rtlCol="0" anchor="ctr"/>
          <a:lstStyle>
            <a:lvl1pPr marL="0" algn="ctr" defTabSz="914400" rtl="0" eaLnBrk="1" latinLnBrk="0" hangingPunct="1">
              <a:defRPr kumimoji="0" lang="zh-CN" altLang="en-US" sz="1600" b="1" i="0" u="none" strike="noStrike" kern="0" cap="none" spc="0" normalizeH="0" baseline="0" smtClean="0">
                <a:ln>
                  <a:noFill/>
                </a:ln>
                <a:solidFill>
                  <a:srgbClr val="C00000"/>
                </a:solidFill>
                <a:effectLst/>
                <a:uLnTx/>
                <a:uFillTx/>
                <a:latin typeface="Times New Roman" panose="02020503050405090304" pitchFamily="18" charset="0"/>
                <a:ea typeface="黑体" panose="02010609060101010101" pitchFamily="49" charset="-122"/>
                <a:cs typeface="Times New Roman" panose="02020503050405090304" pitchFamily="18" charset="0"/>
              </a:defRPr>
            </a:lvl1pPr>
          </a:lstStyle>
          <a:p>
            <a:pPr>
              <a:defRPr/>
            </a:pPr>
            <a:fld id="{80293A8B-7656-41F7-B47F-4F4E036E5275}" type="slidenum">
              <a:rPr lang="en-US" altLang="zh-CN" smtClean="0"/>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503050405090304" pitchFamily="18" charset="0"/>
          <a:ea typeface="微软雅黑" panose="020B0703020204020201" pitchFamily="34" charset="-122"/>
          <a:cs typeface="Times New Roman" panose="02020503050405090304" pitchFamily="18" charset="0"/>
        </a:defRPr>
      </a:lvl1pPr>
      <a:lvl2pPr marL="593725" indent="-281305" algn="l" defTabSz="914400" rtl="0" eaLnBrk="1" latinLnBrk="0" hangingPunct="1">
        <a:lnSpc>
          <a:spcPct val="140000"/>
        </a:lnSpc>
        <a:spcBef>
          <a:spcPts val="500"/>
        </a:spcBef>
        <a:buFontTx/>
        <a:buBlip>
          <a:blip r:embed="rId11"/>
        </a:buBlip>
        <a:defRPr lang="zh-CN" altLang="en-US" sz="2400" kern="1200" dirty="0" smtClean="0">
          <a:solidFill>
            <a:schemeClr val="tx1"/>
          </a:solidFill>
          <a:latin typeface="Times New Roman" panose="0202050305040509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9"/>
          <a:stretch>
            <a:fillRect/>
          </a:stretch>
        </p:blipFill>
        <p:spPr>
          <a:xfrm>
            <a:off x="-30721" y="113334"/>
            <a:ext cx="12278341" cy="838081"/>
          </a:xfrm>
          <a:prstGeom prst="rect">
            <a:avLst/>
          </a:prstGeom>
        </p:spPr>
      </p:pic>
      <p:grpSp>
        <p:nvGrpSpPr>
          <p:cNvPr id="16" name="组合 15"/>
          <p:cNvGrpSpPr/>
          <p:nvPr userDrawn="1"/>
        </p:nvGrpSpPr>
        <p:grpSpPr>
          <a:xfrm>
            <a:off x="8066016" y="99986"/>
            <a:ext cx="3983250" cy="841321"/>
            <a:chOff x="8066016" y="99986"/>
            <a:chExt cx="3983250" cy="841321"/>
          </a:xfrm>
        </p:grpSpPr>
        <p:sp>
          <p:nvSpPr>
            <p:cNvPr id="9" name="圆角矩形 8"/>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0" name="圆角矩形 9"/>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1" name="圆角矩形 10"/>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sp>
          <p:nvSpPr>
            <p:cNvPr id="12" name="圆角矩形 11"/>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503050405090304" pitchFamily="18" charset="0"/>
                <a:cs typeface="Times New Roman" panose="02020503050405090304" pitchFamily="18" charset="0"/>
              </a:endParaRPr>
            </a:p>
          </p:txBody>
        </p:sp>
        <p:pic>
          <p:nvPicPr>
            <p:cNvPr id="13" name="图片 1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p>
          <a:p>
            <a:pPr lvl="1"/>
            <a:r>
              <a:rPr lang="zh-CN" altLang="en-US" dirty="0"/>
              <a:t>第二级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503050405090304" pitchFamily="18" charset="0"/>
                <a:cs typeface="Times New Roman" panose="02020503050405090304" pitchFamily="18" charset="0"/>
              </a:defRPr>
            </a:lvl1pPr>
          </a:lstStyle>
          <a:p>
            <a:fld id="{86B3E5BF-0153-8546-ACA6-DD0BE14778F9}" type="datetime1">
              <a:rPr lang="zh-CN" altLang="en-US" smtClean="0"/>
              <a:t>2026/6/24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503050405090304" pitchFamily="18" charset="0"/>
                <a:cs typeface="Times New Roman" panose="02020503050405090304" pitchFamily="18" charset="0"/>
              </a:defRPr>
            </a:lvl1pPr>
          </a:lstStyle>
          <a:p>
            <a:endParaRPr lang="zh-CN" altLang="en-US"/>
          </a:p>
        </p:txBody>
      </p:sp>
      <p:sp>
        <p:nvSpPr>
          <p:cNvPr id="6" name="灯片编号占位符 5"/>
          <p:cNvSpPr>
            <a:spLocks noGrp="1"/>
          </p:cNvSpPr>
          <p:nvPr>
            <p:ph type="sldNum" sz="quarter" idx="4"/>
          </p:nvPr>
        </p:nvSpPr>
        <p:spPr>
          <a:xfrm>
            <a:off x="11643659" y="6492875"/>
            <a:ext cx="548341" cy="365125"/>
          </a:xfrm>
          <a:prstGeom prst="rect">
            <a:avLst/>
          </a:prstGeom>
        </p:spPr>
        <p:txBody>
          <a:bodyPr vert="horz" lIns="91440" tIns="45720" rIns="91440" bIns="45720" rtlCol="0" anchor="ctr"/>
          <a:lstStyle>
            <a:lvl1pPr marL="0" algn="ctr" defTabSz="914400" rtl="0" eaLnBrk="1" latinLnBrk="0" hangingPunct="1">
              <a:defRPr kumimoji="0" lang="zh-CN" altLang="en-US" sz="1600" b="1" i="0" u="none" strike="noStrike" kern="0" cap="none" spc="0" normalizeH="0" baseline="0" smtClean="0">
                <a:ln>
                  <a:noFill/>
                </a:ln>
                <a:solidFill>
                  <a:srgbClr val="C00000"/>
                </a:solidFill>
                <a:effectLst/>
                <a:uLnTx/>
                <a:uFillTx/>
                <a:latin typeface="Times New Roman" panose="02020503050405090304" pitchFamily="18" charset="0"/>
                <a:ea typeface="黑体" panose="02010609060101010101" pitchFamily="49" charset="-122"/>
                <a:cs typeface="Times New Roman" panose="02020503050405090304" pitchFamily="18" charset="0"/>
              </a:defRPr>
            </a:lvl1pPr>
          </a:lstStyle>
          <a:p>
            <a:pPr>
              <a:defRPr/>
            </a:pPr>
            <a:fld id="{80293A8B-7656-41F7-B47F-4F4E036E5275}" type="slidenum">
              <a:rPr lang="en-US" altLang="zh-CN" smtClean="0"/>
              <a:t>‹#›</a:t>
            </a:fld>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2" r:id="rId7"/>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503050405090304" pitchFamily="18" charset="0"/>
          <a:ea typeface="微软雅黑" panose="020B0703020204020201" pitchFamily="34" charset="-122"/>
          <a:cs typeface="Times New Roman" panose="02020503050405090304" pitchFamily="18" charset="0"/>
        </a:defRPr>
      </a:lvl1pPr>
      <a:lvl2pPr marL="593725" indent="-281305" algn="l" defTabSz="914400" rtl="0" eaLnBrk="1" latinLnBrk="0" hangingPunct="1">
        <a:lnSpc>
          <a:spcPct val="140000"/>
        </a:lnSpc>
        <a:spcBef>
          <a:spcPts val="500"/>
        </a:spcBef>
        <a:buFontTx/>
        <a:buBlip>
          <a:blip r:embed="rId11"/>
        </a:buBlip>
        <a:defRPr lang="zh-CN" altLang="en-US" sz="2400" kern="1200" dirty="0" smtClean="0">
          <a:solidFill>
            <a:schemeClr val="tx1"/>
          </a:solidFill>
          <a:latin typeface="Times New Roman" panose="0202050305040509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themeOverride" Target="../theme/themeOverride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3.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tags" Target="../tags/tag4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3.xml"/><Relationship Id="rId1" Type="http://schemas.openxmlformats.org/officeDocument/2006/relationships/tags" Target="../tags/tag4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3.xml"/><Relationship Id="rId1" Type="http://schemas.openxmlformats.org/officeDocument/2006/relationships/tags" Target="../tags/tag4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microsoft.com/office/2007/relationships/hdphoto" Target="../media/hdphoto1.wdp"/><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8.xml"/><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slideLayout" Target="../slideLayouts/slideLayout33.xml"/><Relationship Id="rId1" Type="http://schemas.openxmlformats.org/officeDocument/2006/relationships/tags" Target="../tags/tag45.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image" Target="../media/image76.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image" Target="../media/image75.png"/><Relationship Id="rId2" Type="http://schemas.openxmlformats.org/officeDocument/2006/relationships/tags" Target="../tags/tag48.xml"/><Relationship Id="rId16" Type="http://schemas.openxmlformats.org/officeDocument/2006/relationships/notesSlide" Target="../notesSlides/notesSlide19.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slideLayout" Target="../slideLayouts/slideLayout33.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10" Type="http://schemas.openxmlformats.org/officeDocument/2006/relationships/image" Target="../media/image77.png"/><Relationship Id="rId4" Type="http://schemas.openxmlformats.org/officeDocument/2006/relationships/tags" Target="../tags/tag64.xml"/><Relationship Id="rId9"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6.png"/><Relationship Id="rId5" Type="http://schemas.openxmlformats.org/officeDocument/2006/relationships/tags" Target="../tags/tag6.xml"/><Relationship Id="rId10" Type="http://schemas.openxmlformats.org/officeDocument/2006/relationships/image" Target="../media/image15.jpeg"/><Relationship Id="rId4" Type="http://schemas.openxmlformats.org/officeDocument/2006/relationships/tags" Target="../tags/tag5.xml"/><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26.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1.png"/><Relationship Id="rId3" Type="http://schemas.openxmlformats.org/officeDocument/2006/relationships/tags" Target="../tags/tag13.xml"/><Relationship Id="rId7" Type="http://schemas.openxmlformats.org/officeDocument/2006/relationships/slideLayout" Target="../slideLayouts/slideLayout33.xml"/><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tags" Target="../tags/tag12.xml"/><Relationship Id="rId16" Type="http://schemas.openxmlformats.org/officeDocument/2006/relationships/image" Target="../media/image34.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29.png"/><Relationship Id="rId5" Type="http://schemas.openxmlformats.org/officeDocument/2006/relationships/tags" Target="../tags/tag15.xml"/><Relationship Id="rId15" Type="http://schemas.openxmlformats.org/officeDocument/2006/relationships/image" Target="../media/image33.png"/><Relationship Id="rId10" Type="http://schemas.openxmlformats.org/officeDocument/2006/relationships/image" Target="../media/image28.jpeg"/><Relationship Id="rId4" Type="http://schemas.openxmlformats.org/officeDocument/2006/relationships/tags" Target="../tags/tag14.xml"/><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9.jpeg"/><Relationship Id="rId2" Type="http://schemas.openxmlformats.org/officeDocument/2006/relationships/slideLayout" Target="../slideLayouts/slideLayout33.xml"/><Relationship Id="rId1" Type="http://schemas.openxmlformats.org/officeDocument/2006/relationships/tags" Target="../tags/tag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image" Target="../media/image40.png"/><Relationship Id="rId3" Type="http://schemas.openxmlformats.org/officeDocument/2006/relationships/tags" Target="../tags/tag20.xml"/><Relationship Id="rId21" Type="http://schemas.openxmlformats.org/officeDocument/2006/relationships/tags" Target="../tags/tag38.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notesSlide" Target="../notesSlides/notesSlide7.xml"/><Relationship Id="rId33" Type="http://schemas.openxmlformats.org/officeDocument/2006/relationships/image" Target="../media/image47.png"/><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tags" Target="../tags/tag37.xml"/><Relationship Id="rId29" Type="http://schemas.openxmlformats.org/officeDocument/2006/relationships/image" Target="../media/image43.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slideLayout" Target="../slideLayouts/slideLayout33.xml"/><Relationship Id="rId32" Type="http://schemas.openxmlformats.org/officeDocument/2006/relationships/image" Target="../media/image46.png"/><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image" Target="../media/image42.png"/><Relationship Id="rId10" Type="http://schemas.openxmlformats.org/officeDocument/2006/relationships/tags" Target="../tags/tag27.xml"/><Relationship Id="rId19" Type="http://schemas.openxmlformats.org/officeDocument/2006/relationships/tags" Target="../tags/tag36.xml"/><Relationship Id="rId31" Type="http://schemas.openxmlformats.org/officeDocument/2006/relationships/image" Target="../media/image45.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image" Target="../media/image41.png"/><Relationship Id="rId30" Type="http://schemas.openxmlformats.org/officeDocument/2006/relationships/image" Target="../media/image44.png"/><Relationship Id="rId8" Type="http://schemas.openxmlformats.org/officeDocument/2006/relationships/tags" Target="../tags/tag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953491" y="3189652"/>
            <a:ext cx="8285018" cy="2281965"/>
          </a:xfrm>
          <a:prstGeom prst="rect">
            <a:avLst/>
          </a:prstGeom>
          <a:noFill/>
          <a:ln>
            <a:noFill/>
          </a:ln>
        </p:spPr>
        <p:txBody>
          <a:bodyPr/>
          <a:lstStyle/>
          <a:p>
            <a:pPr lvl="0" algn="ctr" fontAlgn="base">
              <a:lnSpc>
                <a:spcPts val="2800"/>
              </a:lnSpc>
              <a:spcAft>
                <a:spcPct val="0"/>
              </a:spcAft>
              <a:buClr>
                <a:srgbClr val="BFBFBF"/>
              </a:buClr>
              <a:buSzPct val="60000"/>
              <a:defRPr/>
            </a:pPr>
            <a:r>
              <a:rPr lang="zh-CN" altLang="en-US"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rPr>
              <a:t>李林静</a:t>
            </a:r>
          </a:p>
          <a:p>
            <a:pPr lvl="0" algn="ctr" fontAlgn="base">
              <a:lnSpc>
                <a:spcPts val="2800"/>
              </a:lnSpc>
              <a:spcAft>
                <a:spcPct val="0"/>
              </a:spcAft>
              <a:buClr>
                <a:srgbClr val="BFBFBF"/>
              </a:buClr>
              <a:buSzPct val="60000"/>
              <a:defRPr/>
            </a:pPr>
            <a:r>
              <a:rPr lang="zh-CN" altLang="en-US"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rPr>
              <a:t>中国科学院自动化研究所</a:t>
            </a:r>
            <a:endParaRPr lang="en-US" altLang="zh-CN"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endParaRPr>
          </a:p>
          <a:p>
            <a:pPr lvl="0" algn="ctr" fontAlgn="base">
              <a:lnSpc>
                <a:spcPts val="2800"/>
              </a:lnSpc>
              <a:spcAft>
                <a:spcPct val="0"/>
              </a:spcAft>
              <a:buClr>
                <a:srgbClr val="BFBFBF"/>
              </a:buClr>
              <a:buSzPct val="60000"/>
              <a:defRPr/>
            </a:pPr>
            <a:r>
              <a:rPr lang="en-US" altLang="zh-CN"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rPr>
              <a:t>AI+</a:t>
            </a:r>
            <a:r>
              <a:rPr lang="zh-CN" altLang="en-US"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rPr>
              <a:t>科学研究部</a:t>
            </a:r>
          </a:p>
          <a:p>
            <a:pPr marL="0" marR="0" lvl="0" indent="0" algn="ctr" defTabSz="914400" rtl="0" eaLnBrk="1" fontAlgn="base" latinLnBrk="0" hangingPunct="1">
              <a:lnSpc>
                <a:spcPts val="2800"/>
              </a:lnSpc>
              <a:spcBef>
                <a:spcPts val="0"/>
              </a:spcBef>
              <a:spcAft>
                <a:spcPct val="0"/>
              </a:spcAft>
              <a:buClr>
                <a:srgbClr val="BFBFBF"/>
              </a:buClr>
              <a:buSzPct val="60000"/>
              <a:buFont typeface="Wingdings" panose="05000000000000000000" pitchFamily="2" charset="2"/>
              <a:buNone/>
              <a:defRPr/>
            </a:pPr>
            <a:endParaRPr kumimoji="0" lang="en-US" altLang="zh-CN" sz="2000" b="1" i="0" u="none" strike="noStrike" kern="1200" cap="none" spc="100" normalizeH="0" baseline="0" noProof="0" dirty="0">
              <a:ln>
                <a:noFill/>
              </a:ln>
              <a:solidFill>
                <a:srgbClr val="0052CE">
                  <a:lumMod val="50000"/>
                </a:srgbClr>
              </a:solidFill>
              <a:effectLst/>
              <a:uLnTx/>
              <a:uFillTx/>
              <a:latin typeface="Times New Roman" panose="02020503050405090304" pitchFamily="18" charset="0"/>
              <a:ea typeface="微软雅黑" panose="020B0703020204020201" pitchFamily="34" charset="-122"/>
              <a:cs typeface="Times New Roman" panose="02020503050405090304" pitchFamily="18" charset="0"/>
            </a:endParaRPr>
          </a:p>
          <a:p>
            <a:pPr marL="0" marR="0" lvl="0" indent="0" algn="ctr" defTabSz="914400" rtl="0" eaLnBrk="1" fontAlgn="base" latinLnBrk="0" hangingPunct="1">
              <a:lnSpc>
                <a:spcPts val="2800"/>
              </a:lnSpc>
              <a:spcBef>
                <a:spcPts val="600"/>
              </a:spcBef>
              <a:spcAft>
                <a:spcPct val="0"/>
              </a:spcAft>
              <a:buClr>
                <a:srgbClr val="BFBFBF"/>
              </a:buClr>
              <a:buSzPct val="60000"/>
              <a:buFont typeface="Wingdings" panose="05000000000000000000" pitchFamily="2" charset="2"/>
              <a:buNone/>
              <a:defRPr/>
            </a:pPr>
            <a:r>
              <a:rPr lang="zh-CN" altLang="en-US"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rPr>
              <a:t>雁栖湖  </a:t>
            </a:r>
            <a:r>
              <a:rPr kumimoji="0" lang="zh-CN" altLang="en-US" sz="2000" b="1" i="0" u="none" strike="noStrike" kern="1200" cap="none" spc="100" normalizeH="0" baseline="0" noProof="0" dirty="0">
                <a:ln>
                  <a:noFill/>
                </a:ln>
                <a:solidFill>
                  <a:srgbClr val="0052CE">
                    <a:lumMod val="50000"/>
                  </a:srgbClr>
                </a:solidFill>
                <a:effectLst/>
                <a:uLnTx/>
                <a:uFillTx/>
                <a:latin typeface="Times New Roman" panose="02020503050405090304" pitchFamily="18" charset="0"/>
                <a:ea typeface="微软雅黑" panose="020B0703020204020201" pitchFamily="34" charset="-122"/>
                <a:cs typeface="Times New Roman" panose="02020503050405090304" pitchFamily="18" charset="0"/>
              </a:rPr>
              <a:t>202</a:t>
            </a:r>
            <a:r>
              <a:rPr kumimoji="0" lang="en-US" altLang="zh-CN" sz="2000" b="1" i="0" u="none" strike="noStrike" kern="1200" cap="none" spc="100" normalizeH="0" baseline="0" noProof="0" dirty="0">
                <a:ln>
                  <a:noFill/>
                </a:ln>
                <a:solidFill>
                  <a:srgbClr val="0052CE">
                    <a:lumMod val="50000"/>
                  </a:srgbClr>
                </a:solidFill>
                <a:effectLst/>
                <a:uLnTx/>
                <a:uFillTx/>
                <a:latin typeface="Times New Roman" panose="02020503050405090304" pitchFamily="18" charset="0"/>
                <a:ea typeface="微软雅黑" panose="020B0703020204020201" pitchFamily="34" charset="-122"/>
                <a:cs typeface="Times New Roman" panose="02020503050405090304" pitchFamily="18" charset="0"/>
              </a:rPr>
              <a:t>6</a:t>
            </a:r>
            <a:r>
              <a:rPr kumimoji="0" lang="zh-CN" altLang="en-US" sz="2000" b="1" i="0" u="none" strike="noStrike" kern="1200" cap="none" spc="100" normalizeH="0" baseline="0" noProof="0" dirty="0">
                <a:ln>
                  <a:noFill/>
                </a:ln>
                <a:solidFill>
                  <a:srgbClr val="0052CE">
                    <a:lumMod val="50000"/>
                  </a:srgbClr>
                </a:solidFill>
                <a:effectLst/>
                <a:uLnTx/>
                <a:uFillTx/>
                <a:latin typeface="Times New Roman" panose="02020503050405090304" pitchFamily="18" charset="0"/>
                <a:ea typeface="微软雅黑" panose="020B0703020204020201" pitchFamily="34" charset="-122"/>
                <a:cs typeface="Times New Roman" panose="02020503050405090304" pitchFamily="18" charset="0"/>
              </a:rPr>
              <a:t>年</a:t>
            </a:r>
            <a:r>
              <a:rPr lang="en-US" altLang="zh-CN" sz="2000" b="1" spc="100" dirty="0">
                <a:solidFill>
                  <a:srgbClr val="0052CE">
                    <a:lumMod val="50000"/>
                  </a:srgbClr>
                </a:solidFill>
                <a:latin typeface="Times New Roman" panose="02020503050405090304" pitchFamily="18" charset="0"/>
                <a:ea typeface="微软雅黑" panose="020B0703020204020201" pitchFamily="34" charset="-122"/>
                <a:cs typeface="Times New Roman" panose="02020503050405090304" pitchFamily="18" charset="0"/>
              </a:rPr>
              <a:t>6</a:t>
            </a:r>
            <a:r>
              <a:rPr kumimoji="0" lang="zh-CN" altLang="en-US" sz="2000" b="1" i="0" u="none" strike="noStrike" kern="1200" cap="none" spc="100" normalizeH="0" baseline="0" noProof="0" dirty="0">
                <a:ln>
                  <a:noFill/>
                </a:ln>
                <a:solidFill>
                  <a:srgbClr val="0052CE">
                    <a:lumMod val="50000"/>
                  </a:srgbClr>
                </a:solidFill>
                <a:effectLst/>
                <a:uLnTx/>
                <a:uFillTx/>
                <a:latin typeface="Times New Roman" panose="02020503050405090304" pitchFamily="18" charset="0"/>
                <a:ea typeface="微软雅黑" panose="020B0703020204020201" pitchFamily="34" charset="-122"/>
                <a:cs typeface="Times New Roman" panose="02020503050405090304" pitchFamily="18" charset="0"/>
              </a:rPr>
              <a:t>月</a:t>
            </a:r>
          </a:p>
        </p:txBody>
      </p:sp>
      <p:sp>
        <p:nvSpPr>
          <p:cNvPr id="4" name="矩形 3"/>
          <p:cNvSpPr/>
          <p:nvPr/>
        </p:nvSpPr>
        <p:spPr>
          <a:xfrm>
            <a:off x="366932" y="1890758"/>
            <a:ext cx="11458136" cy="796244"/>
          </a:xfrm>
          <a:prstGeom prst="rect">
            <a:avLst/>
          </a:prstGeom>
        </p:spPr>
        <p:txBody>
          <a:bodyPr wrap="square">
            <a:spAutoFit/>
          </a:bodyPr>
          <a:lstStyle/>
          <a:p>
            <a:pPr lvl="0" algn="ctr" fontAlgn="base">
              <a:lnSpc>
                <a:spcPts val="5800"/>
              </a:lnSpc>
              <a:spcBef>
                <a:spcPct val="0"/>
              </a:spcBef>
              <a:spcAft>
                <a:spcPct val="0"/>
              </a:spcAft>
              <a:tabLst>
                <a:tab pos="7624445" algn="l"/>
              </a:tabLst>
              <a:defRPr/>
            </a:pPr>
            <a:r>
              <a:rPr lang="zh-CN" altLang="en-US" sz="4800" b="1" kern="0" spc="100" dirty="0">
                <a:solidFill>
                  <a:srgbClr val="0000FF"/>
                </a:solidFill>
                <a:latin typeface="Times New Roman" panose="02020503050405090304" pitchFamily="18" charset="0"/>
                <a:ea typeface="微软雅黑" panose="020B0703020204020201" pitchFamily="34" charset="-122"/>
                <a:cs typeface="Times New Roman" panose="02020503050405090304" pitchFamily="18" charset="0"/>
              </a:rPr>
              <a:t>人工智能赋能科研的共性问题与挑战</a:t>
            </a: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4615E-EA5F-F78B-15CC-4409086C664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29598CD-6B41-95D6-D891-DB0B648FF1FF}"/>
              </a:ext>
            </a:extLst>
          </p:cNvPr>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a:defRPr/>
            </a:pPr>
            <a:r>
              <a:rPr dirty="0">
                <a:solidFill>
                  <a:prstClr val="white"/>
                </a:solidFill>
              </a:rPr>
              <a:t>三大</a:t>
            </a:r>
            <a:r>
              <a:rPr lang="zh-CN" altLang="en-US" dirty="0">
                <a:solidFill>
                  <a:prstClr val="white"/>
                </a:solidFill>
              </a:rPr>
              <a:t>挑战</a:t>
            </a:r>
            <a:endParaRPr sz="4800" dirty="0">
              <a:solidFill>
                <a:prstClr val="white"/>
              </a:solidFill>
            </a:endParaRPr>
          </a:p>
        </p:txBody>
      </p:sp>
      <p:sp>
        <p:nvSpPr>
          <p:cNvPr id="3" name="灯片编号占位符 2">
            <a:extLst>
              <a:ext uri="{FF2B5EF4-FFF2-40B4-BE49-F238E27FC236}">
                <a16:creationId xmlns:a16="http://schemas.microsoft.com/office/drawing/2014/main" id="{E40D69F9-D7C8-A225-FD88-F0B3163C2CD1}"/>
              </a:ext>
            </a:extLst>
          </p:cNvPr>
          <p:cNvSpPr txBox="1"/>
          <p:nvPr/>
        </p:nvSpPr>
        <p:spPr>
          <a:xfrm>
            <a:off x="11643659" y="6368918"/>
            <a:ext cx="548341" cy="365125"/>
          </a:xfrm>
          <a:prstGeom prst="rect">
            <a:avLst/>
          </a:prstGeom>
        </p:spPr>
        <p:txBody>
          <a:bodyPr vert="horz" lIns="91440" tIns="45720" rIns="91440" bIns="45720" rtlCol="0" anchor="ctr"/>
          <a:lstStyle>
            <a:defPPr>
              <a:defRPr lang="zh-CN"/>
            </a:defPPr>
            <a:lvl1pPr marL="0" algn="ctr" defTabSz="914400" rtl="0" eaLnBrk="1" latinLnBrk="0" hangingPunct="1">
              <a:defRPr kumimoji="0" lang="zh-CN" altLang="en-US" sz="1600" b="1" i="0" u="none" strike="noStrike" kern="0" cap="none" spc="0" normalizeH="0" baseline="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0293A8B-7656-41F7-B47F-4F4E036E5275}" type="slidenum">
              <a:rPr lang="en-US" altLang="zh-CN" smtClean="0">
                <a:solidFill>
                  <a:prstClr val="black"/>
                </a:solidFill>
              </a:rPr>
              <a:pPr>
                <a:defRPr/>
              </a:pPr>
              <a:t>10</a:t>
            </a:fld>
            <a:endParaRPr lang="en-US" dirty="0">
              <a:solidFill>
                <a:prstClr val="black"/>
              </a:solidFill>
            </a:endParaRPr>
          </a:p>
        </p:txBody>
      </p:sp>
      <p:sp>
        <p:nvSpPr>
          <p:cNvPr id="7" name="圆角矩形 17">
            <a:extLst>
              <a:ext uri="{FF2B5EF4-FFF2-40B4-BE49-F238E27FC236}">
                <a16:creationId xmlns:a16="http://schemas.microsoft.com/office/drawing/2014/main" id="{6A518BF5-79D3-FB0E-1F6C-B2C44A3BD42A}"/>
              </a:ext>
            </a:extLst>
          </p:cNvPr>
          <p:cNvSpPr/>
          <p:nvPr/>
        </p:nvSpPr>
        <p:spPr bwMode="auto">
          <a:xfrm>
            <a:off x="494629" y="1439033"/>
            <a:ext cx="11017886" cy="1149621"/>
          </a:xfrm>
          <a:prstGeom prst="roundRect">
            <a:avLst>
              <a:gd name="adj" fmla="val 0"/>
            </a:avLst>
          </a:prstGeom>
          <a:solidFill>
            <a:srgbClr val="F2F4FA"/>
          </a:solidFill>
          <a:ln w="9525"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fontAlgn="base">
              <a:spcBef>
                <a:spcPct val="0"/>
              </a:spcBef>
              <a:spcAft>
                <a:spcPct val="0"/>
              </a:spcAft>
              <a:defRPr/>
            </a:pPr>
            <a:endParaRPr lang="zh-CN" altLang="en-US" sz="1600" spc="10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8" name="TextBox 13">
            <a:extLst>
              <a:ext uri="{FF2B5EF4-FFF2-40B4-BE49-F238E27FC236}">
                <a16:creationId xmlns:a16="http://schemas.microsoft.com/office/drawing/2014/main" id="{15F5A171-FF22-BF03-2504-FE46175BC4AE}"/>
              </a:ext>
            </a:extLst>
          </p:cNvPr>
          <p:cNvSpPr txBox="1"/>
          <p:nvPr/>
        </p:nvSpPr>
        <p:spPr>
          <a:xfrm>
            <a:off x="722911" y="1056867"/>
            <a:ext cx="4844769" cy="523220"/>
          </a:xfrm>
          <a:prstGeom prst="rect">
            <a:avLst/>
          </a:prstGeom>
          <a:solidFill>
            <a:srgbClr val="184CA0"/>
          </a:solidFill>
        </p:spPr>
        <p:txBody>
          <a:bodyPr wrap="square" rtlCol="0">
            <a:spAutoFit/>
          </a:bodyPr>
          <a:lstStyle/>
          <a:p>
            <a:pPr algn="ctr"/>
            <a:r>
              <a:rPr lang="zh-CN" altLang="en-US" sz="2800" b="1" kern="0" spc="-1" dirty="0">
                <a:solidFill>
                  <a:prstClr val="white"/>
                </a:solidFill>
                <a:latin typeface="微软雅黑" panose="020B0503020204020204" charset="-122"/>
                <a:ea typeface="微软雅黑" panose="020B0503020204020204" charset="-122"/>
                <a:cs typeface="Times New Roman" panose="02020603050405020304" charset="0"/>
                <a:sym typeface="+mn-ea"/>
              </a:rPr>
              <a:t>第一性原理跨尺度计算</a:t>
            </a:r>
          </a:p>
        </p:txBody>
      </p:sp>
      <p:sp>
        <p:nvSpPr>
          <p:cNvPr id="9" name="文本框 9">
            <a:extLst>
              <a:ext uri="{FF2B5EF4-FFF2-40B4-BE49-F238E27FC236}">
                <a16:creationId xmlns:a16="http://schemas.microsoft.com/office/drawing/2014/main" id="{D2458A07-FA71-6F35-CD10-E83A6B971100}"/>
              </a:ext>
            </a:extLst>
          </p:cNvPr>
          <p:cNvSpPr txBox="1"/>
          <p:nvPr/>
        </p:nvSpPr>
        <p:spPr>
          <a:xfrm>
            <a:off x="494629" y="1592951"/>
            <a:ext cx="10652035" cy="932756"/>
          </a:xfrm>
          <a:prstGeom prst="rect">
            <a:avLst/>
          </a:prstGeom>
          <a:noFill/>
        </p:spPr>
        <p:txBody>
          <a:bodyPr wrap="square" rtlCol="0" anchor="t">
            <a:spAutoFit/>
          </a:bodyPr>
          <a:lstStyle/>
          <a:p>
            <a:pPr marL="285750" lvl="1" indent="-285750" algn="just" fontAlgn="base">
              <a:lnSpc>
                <a:spcPts val="3500"/>
              </a:lnSpc>
              <a:spcBef>
                <a:spcPts val="600"/>
              </a:spcBef>
              <a:buClr>
                <a:prstClr val="black">
                  <a:lumMod val="85000"/>
                  <a:lumOff val="15000"/>
                </a:prstClr>
              </a:buClr>
              <a:buFont typeface="Arial" panose="020B0604020202020204" pitchFamily="34" charset="0"/>
              <a:buChar char="•"/>
              <a:defRPr/>
            </a:pP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利用人工智能与物理模型深度融合的方法，把量子力学层面的高精度计算能力，扩展到原子、分子、材料、流体等更大时空尺度的复杂体系，实现从微观电子结构到宏观物理过程的统一建模与高效计算</a:t>
            </a:r>
            <a:endParaRPr lang="en-US" altLang="zh-CN"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endParaRPr>
          </a:p>
        </p:txBody>
      </p:sp>
      <p:sp>
        <p:nvSpPr>
          <p:cNvPr id="10" name="圆角矩形 17">
            <a:extLst>
              <a:ext uri="{FF2B5EF4-FFF2-40B4-BE49-F238E27FC236}">
                <a16:creationId xmlns:a16="http://schemas.microsoft.com/office/drawing/2014/main" id="{AAD0AD18-488E-4DBF-B677-8F6776A30A85}"/>
              </a:ext>
            </a:extLst>
          </p:cNvPr>
          <p:cNvSpPr/>
          <p:nvPr/>
        </p:nvSpPr>
        <p:spPr bwMode="auto">
          <a:xfrm>
            <a:off x="494629" y="3020499"/>
            <a:ext cx="11017886" cy="1315075"/>
          </a:xfrm>
          <a:prstGeom prst="roundRect">
            <a:avLst>
              <a:gd name="adj" fmla="val 0"/>
            </a:avLst>
          </a:prstGeom>
          <a:solidFill>
            <a:srgbClr val="F2F4FA"/>
          </a:solidFill>
          <a:ln w="9525"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fontAlgn="base">
              <a:spcBef>
                <a:spcPct val="0"/>
              </a:spcBef>
              <a:spcAft>
                <a:spcPct val="0"/>
              </a:spcAft>
              <a:defRPr/>
            </a:pPr>
            <a:endParaRPr lang="zh-CN" altLang="en-US" sz="1600" spc="10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11" name="TextBox 13">
            <a:extLst>
              <a:ext uri="{FF2B5EF4-FFF2-40B4-BE49-F238E27FC236}">
                <a16:creationId xmlns:a16="http://schemas.microsoft.com/office/drawing/2014/main" id="{66B3B01F-83B4-9D7C-F0D1-6144C6DA051A}"/>
              </a:ext>
            </a:extLst>
          </p:cNvPr>
          <p:cNvSpPr txBox="1"/>
          <p:nvPr/>
        </p:nvSpPr>
        <p:spPr>
          <a:xfrm>
            <a:off x="774028" y="2742572"/>
            <a:ext cx="4793652" cy="523220"/>
          </a:xfrm>
          <a:prstGeom prst="rect">
            <a:avLst/>
          </a:prstGeom>
          <a:solidFill>
            <a:srgbClr val="184CA0"/>
          </a:solidFill>
        </p:spPr>
        <p:txBody>
          <a:bodyPr wrap="square" rtlCol="0">
            <a:spAutoFit/>
          </a:bodyPr>
          <a:lstStyle/>
          <a:p>
            <a:pPr algn="ctr"/>
            <a:r>
              <a:rPr lang="zh-CN" altLang="en-US" sz="2800" b="1" kern="0" spc="-1" dirty="0">
                <a:solidFill>
                  <a:prstClr val="white"/>
                </a:solidFill>
                <a:latin typeface="微软雅黑" panose="020B0503020204020204" charset="-122"/>
                <a:ea typeface="微软雅黑" panose="020B0503020204020204" charset="-122"/>
                <a:cs typeface="Times New Roman" panose="02020603050405020304" charset="0"/>
                <a:sym typeface="+mn-ea"/>
              </a:rPr>
              <a:t>跨学科科学推理与科学灵感</a:t>
            </a:r>
          </a:p>
        </p:txBody>
      </p:sp>
      <p:sp>
        <p:nvSpPr>
          <p:cNvPr id="12" name="文本框 9">
            <a:extLst>
              <a:ext uri="{FF2B5EF4-FFF2-40B4-BE49-F238E27FC236}">
                <a16:creationId xmlns:a16="http://schemas.microsoft.com/office/drawing/2014/main" id="{86B2048C-5654-A2DA-CD15-C825B5CD4048}"/>
              </a:ext>
            </a:extLst>
          </p:cNvPr>
          <p:cNvSpPr txBox="1"/>
          <p:nvPr/>
        </p:nvSpPr>
        <p:spPr>
          <a:xfrm>
            <a:off x="494629" y="3303603"/>
            <a:ext cx="10772015" cy="932756"/>
          </a:xfrm>
          <a:prstGeom prst="rect">
            <a:avLst/>
          </a:prstGeom>
          <a:noFill/>
        </p:spPr>
        <p:txBody>
          <a:bodyPr wrap="square" rtlCol="0" anchor="t">
            <a:spAutoFit/>
          </a:bodyPr>
          <a:lstStyle/>
          <a:p>
            <a:pPr marL="342900" indent="-342900">
              <a:lnSpc>
                <a:spcPts val="3500"/>
              </a:lnSpc>
              <a:buClr>
                <a:srgbClr val="000000"/>
              </a:buClr>
              <a:buFont typeface="Arial" panose="020B0604020202020204" pitchFamily="34" charset="0"/>
              <a:buChar char="•"/>
            </a:pP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以科学基础大模型的跨学科科学推理为基础，结合记忆单元建立起跨学科知识、事件间的联系，构造潜空间创造性想象机制及外部环境交互反馈机制，激发科学灵感，构成了加速科学发现的引擎</a:t>
            </a:r>
            <a:endPar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mn-ea"/>
            </a:endParaRPr>
          </a:p>
        </p:txBody>
      </p:sp>
      <p:sp>
        <p:nvSpPr>
          <p:cNvPr id="13" name="圆角矩形 17">
            <a:extLst>
              <a:ext uri="{FF2B5EF4-FFF2-40B4-BE49-F238E27FC236}">
                <a16:creationId xmlns:a16="http://schemas.microsoft.com/office/drawing/2014/main" id="{86F0DCBF-C66A-A8A5-7B27-7D62F96CBB55}"/>
              </a:ext>
            </a:extLst>
          </p:cNvPr>
          <p:cNvSpPr/>
          <p:nvPr/>
        </p:nvSpPr>
        <p:spPr bwMode="auto">
          <a:xfrm>
            <a:off x="494629" y="4788115"/>
            <a:ext cx="11017885" cy="1812308"/>
          </a:xfrm>
          <a:prstGeom prst="roundRect">
            <a:avLst>
              <a:gd name="adj" fmla="val 0"/>
            </a:avLst>
          </a:prstGeom>
          <a:solidFill>
            <a:srgbClr val="F2F4FA"/>
          </a:solidFill>
          <a:ln w="9525"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fontAlgn="base">
              <a:spcBef>
                <a:spcPct val="0"/>
              </a:spcBef>
              <a:spcAft>
                <a:spcPct val="0"/>
              </a:spcAft>
              <a:defRPr/>
            </a:pPr>
            <a:endParaRPr lang="zh-CN" altLang="en-US" sz="1600" spc="10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14" name="TextBox 13">
            <a:extLst>
              <a:ext uri="{FF2B5EF4-FFF2-40B4-BE49-F238E27FC236}">
                <a16:creationId xmlns:a16="http://schemas.microsoft.com/office/drawing/2014/main" id="{E695A1F8-DC38-923A-75D5-1C079BAC5A8A}"/>
              </a:ext>
            </a:extLst>
          </p:cNvPr>
          <p:cNvSpPr txBox="1"/>
          <p:nvPr/>
        </p:nvSpPr>
        <p:spPr>
          <a:xfrm>
            <a:off x="774029" y="4519463"/>
            <a:ext cx="4793652" cy="523220"/>
          </a:xfrm>
          <a:prstGeom prst="rect">
            <a:avLst/>
          </a:prstGeom>
          <a:solidFill>
            <a:srgbClr val="184CA0"/>
          </a:solidFill>
        </p:spPr>
        <p:txBody>
          <a:bodyPr wrap="square" rtlCol="0">
            <a:spAutoFit/>
          </a:bodyPr>
          <a:lstStyle/>
          <a:p>
            <a:pPr algn="ctr"/>
            <a:r>
              <a:rPr lang="zh-CN" altLang="en-US" sz="2800" b="1" dirty="0">
                <a:solidFill>
                  <a:prstClr val="white"/>
                </a:solidFill>
                <a:latin typeface="微软雅黑" panose="020B0503020204020204" charset="-122"/>
                <a:ea typeface="微软雅黑" panose="020B0503020204020204" charset="-122"/>
              </a:rPr>
              <a:t>科学世界模型发育</a:t>
            </a:r>
            <a:endParaRPr lang="zh-CN" altLang="en-US" sz="2800" b="1" kern="0" spc="-1" dirty="0">
              <a:solidFill>
                <a:prstClr val="white"/>
              </a:solidFill>
              <a:latin typeface="微软雅黑" panose="020B0503020204020204" charset="-122"/>
              <a:ea typeface="微软雅黑" panose="020B0503020204020204" charset="-122"/>
              <a:cs typeface="Times New Roman" panose="02020603050405020304" charset="0"/>
              <a:sym typeface="+mn-ea"/>
            </a:endParaRPr>
          </a:p>
        </p:txBody>
      </p:sp>
      <p:sp>
        <p:nvSpPr>
          <p:cNvPr id="4" name="文本框 9">
            <a:extLst>
              <a:ext uri="{FF2B5EF4-FFF2-40B4-BE49-F238E27FC236}">
                <a16:creationId xmlns:a16="http://schemas.microsoft.com/office/drawing/2014/main" id="{0B17A77C-963B-F1FE-FB82-B2F265589812}"/>
              </a:ext>
            </a:extLst>
          </p:cNvPr>
          <p:cNvSpPr txBox="1"/>
          <p:nvPr/>
        </p:nvSpPr>
        <p:spPr>
          <a:xfrm>
            <a:off x="617563" y="5106558"/>
            <a:ext cx="10772015" cy="1381597"/>
          </a:xfrm>
          <a:prstGeom prst="rect">
            <a:avLst/>
          </a:prstGeom>
          <a:noFill/>
        </p:spPr>
        <p:txBody>
          <a:bodyPr wrap="square" rtlCol="0" anchor="t">
            <a:spAutoFit/>
          </a:bodyPr>
          <a:lstStyle/>
          <a:p>
            <a:pPr marL="342900" indent="-342900">
              <a:lnSpc>
                <a:spcPts val="3500"/>
              </a:lnSpc>
              <a:buClr>
                <a:srgbClr val="000000"/>
              </a:buClr>
              <a:buFont typeface="Arial" panose="020B0604020202020204" pitchFamily="34" charset="0"/>
              <a:buChar char="•"/>
            </a:pP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以真实世界的泛模态科学数据为输入，通过可微推演产生可执行的实验方案，借助具身化实验装置实现行动、操作与观测，获取现实反馈并用于自主进化与持续发育，最终形成“感知</a:t>
            </a:r>
            <a:r>
              <a:rPr lang="en-US" altLang="zh-CN"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a:t>
            </a: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理解</a:t>
            </a:r>
            <a:r>
              <a:rPr lang="en-US" altLang="zh-CN"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a:t>
            </a: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推理</a:t>
            </a:r>
            <a:r>
              <a:rPr lang="en-US" altLang="zh-CN"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a:t>
            </a: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执行</a:t>
            </a:r>
            <a:r>
              <a:rPr lang="en-US" altLang="zh-CN"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a:t>
            </a:r>
            <a:r>
              <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Arial" panose="020B0604020202020204" pitchFamily="34" charset="0"/>
              </a:rPr>
              <a:t>反馈”的科学知识生产闭环</a:t>
            </a:r>
            <a:endParaRPr lang="zh-CN" altLang="en-US" b="1" dirty="0">
              <a:solidFill>
                <a:prstClr val="black"/>
              </a:solidFill>
              <a:latin typeface="微软雅黑" panose="020B0503020204020204" charset="-122"/>
              <a:ea typeface="微软雅黑" panose="020B0503020204020204" charset="-122"/>
              <a:cs typeface="Times New Roman" panose="02020603050405020304" charset="0"/>
              <a:sym typeface="+mn-ea"/>
            </a:endParaRPr>
          </a:p>
        </p:txBody>
      </p:sp>
    </p:spTree>
    <p:custDataLst>
      <p:tags r:id="rId1"/>
    </p:custDataLst>
    <p:extLst>
      <p:ext uri="{BB962C8B-B14F-4D97-AF65-F5344CB8AC3E}">
        <p14:creationId xmlns:p14="http://schemas.microsoft.com/office/powerpoint/2010/main" val="289404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95262"/>
            <a:ext cx="12192000" cy="7048525"/>
          </a:xfrm>
          <a:prstGeom prst="rect">
            <a:avLst/>
          </a:prstGeom>
        </p:spPr>
      </p:pic>
      <p:sp>
        <p:nvSpPr>
          <p:cNvPr id="37" name="矩形 36"/>
          <p:cNvSpPr/>
          <p:nvPr/>
        </p:nvSpPr>
        <p:spPr>
          <a:xfrm>
            <a:off x="4940940" y="-95262"/>
            <a:ext cx="7261137" cy="7048524"/>
          </a:xfrm>
          <a:prstGeom prst="rect">
            <a:avLst/>
          </a:prstGeom>
          <a:gradFill flip="none" rotWithShape="1">
            <a:gsLst>
              <a:gs pos="17000">
                <a:schemeClr val="accent1">
                  <a:alpha val="39000"/>
                </a:schemeClr>
              </a:gs>
              <a:gs pos="87000">
                <a:schemeClr val="accent1">
                  <a:alpha val="88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sp>
        <p:nvSpPr>
          <p:cNvPr id="38" name="PA-图片 85"/>
          <p:cNvSpPr/>
          <p:nvPr/>
        </p:nvSpPr>
        <p:spPr>
          <a:xfrm>
            <a:off x="4933797" y="-95261"/>
            <a:ext cx="7261137" cy="7048522"/>
          </a:xfrm>
          <a:custGeom>
            <a:avLst/>
            <a:gdLst/>
            <a:ahLst/>
            <a:cxnLst/>
            <a:rect l="0" t="0" r="0" b="0"/>
            <a:pathLst>
              <a:path w="6186488" h="6858001">
                <a:moveTo>
                  <a:pt x="0" y="0"/>
                </a:moveTo>
                <a:lnTo>
                  <a:pt x="6186487" y="0"/>
                </a:lnTo>
                <a:lnTo>
                  <a:pt x="6186487" y="6858000"/>
                </a:lnTo>
                <a:lnTo>
                  <a:pt x="0" y="6858000"/>
                </a:lnTo>
                <a:close/>
              </a:path>
            </a:pathLst>
          </a:custGeom>
          <a:blipFill dpi="0" rotWithShape="1">
            <a:blip r:embed="rId3">
              <a:alphaModFix amt="33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cs"/>
            </a:endParaRPr>
          </a:p>
        </p:txBody>
      </p:sp>
      <p:sp>
        <p:nvSpPr>
          <p:cNvPr id="39" name="矩形 38"/>
          <p:cNvSpPr/>
          <p:nvPr/>
        </p:nvSpPr>
        <p:spPr>
          <a:xfrm>
            <a:off x="4933797" y="-95250"/>
            <a:ext cx="7261378" cy="7048511"/>
          </a:xfrm>
          <a:prstGeom prst="rect">
            <a:avLst/>
          </a:prstGeom>
          <a:solidFill>
            <a:srgbClr val="053E8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cxnSp>
        <p:nvCxnSpPr>
          <p:cNvPr id="40" name="直接连接符 39"/>
          <p:cNvCxnSpPr/>
          <p:nvPr/>
        </p:nvCxnSpPr>
        <p:spPr>
          <a:xfrm>
            <a:off x="4942840" y="-95250"/>
            <a:ext cx="635" cy="7051040"/>
          </a:xfrm>
          <a:prstGeom prst="line">
            <a:avLst/>
          </a:prstGeom>
          <a:ln w="38100">
            <a:solidFill>
              <a:srgbClr val="053E8B"/>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5213095" y="2487300"/>
            <a:ext cx="122687" cy="1263995"/>
            <a:chOff x="4630742" y="1038452"/>
            <a:chExt cx="122686" cy="1263995"/>
          </a:xfrm>
          <a:solidFill>
            <a:srgbClr val="FFFF00"/>
          </a:solidFill>
        </p:grpSpPr>
        <p:sp>
          <p:nvSpPr>
            <p:cNvPr id="58" name="等腰三角形 57"/>
            <p:cNvSpPr/>
            <p:nvPr/>
          </p:nvSpPr>
          <p:spPr>
            <a:xfrm rot="5400000">
              <a:off x="4620926" y="1619329"/>
              <a:ext cx="142318" cy="122686"/>
            </a:xfrm>
            <a:prstGeom prst="triangl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cxnSp>
          <p:nvCxnSpPr>
            <p:cNvPr id="59" name="直接连接符 58"/>
            <p:cNvCxnSpPr/>
            <p:nvPr/>
          </p:nvCxnSpPr>
          <p:spPr>
            <a:xfrm>
              <a:off x="4630742" y="1038452"/>
              <a:ext cx="0" cy="1263995"/>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52" name="直接连接符 51"/>
          <p:cNvCxnSpPr/>
          <p:nvPr/>
        </p:nvCxnSpPr>
        <p:spPr>
          <a:xfrm>
            <a:off x="1645431" y="2636615"/>
            <a:ext cx="1744701" cy="0"/>
          </a:xfrm>
          <a:prstGeom prst="line">
            <a:avLst/>
          </a:prstGeom>
          <a:ln w="12700">
            <a:solidFill>
              <a:srgbClr val="053E8B"/>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74081" y="3965737"/>
            <a:ext cx="1744701" cy="0"/>
          </a:xfrm>
          <a:prstGeom prst="line">
            <a:avLst/>
          </a:prstGeom>
          <a:ln w="12700">
            <a:solidFill>
              <a:srgbClr val="053E8B"/>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1589945" y="2744363"/>
            <a:ext cx="1811335" cy="1094704"/>
            <a:chOff x="8845936" y="1207721"/>
            <a:chExt cx="992199" cy="585539"/>
          </a:xfrm>
        </p:grpSpPr>
        <p:sp>
          <p:nvSpPr>
            <p:cNvPr id="56" name="文本框 50"/>
            <p:cNvSpPr txBox="1"/>
            <p:nvPr/>
          </p:nvSpPr>
          <p:spPr>
            <a:xfrm>
              <a:off x="8845936" y="1207721"/>
              <a:ext cx="981047" cy="4257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rPr>
                <a:t>提纲</a:t>
              </a:r>
            </a:p>
          </p:txBody>
        </p:sp>
        <p:sp>
          <p:nvSpPr>
            <p:cNvPr id="57" name="文本框 51"/>
            <p:cNvSpPr txBox="1"/>
            <p:nvPr/>
          </p:nvSpPr>
          <p:spPr>
            <a:xfrm>
              <a:off x="8857088" y="1605913"/>
              <a:ext cx="981047" cy="1873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rPr>
                <a:t>CONTENTS</a:t>
              </a:r>
              <a:endParaRPr kumimoji="0" lang="zh-CN" altLang="en-US" sz="1600" b="0"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endParaRPr>
            </a:p>
          </p:txBody>
        </p:sp>
      </p:gr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85" y="257035"/>
            <a:ext cx="1852704" cy="684195"/>
          </a:xfrm>
          <a:prstGeom prst="rect">
            <a:avLst/>
          </a:prstGeom>
        </p:spPr>
      </p:pic>
      <p:grpSp>
        <p:nvGrpSpPr>
          <p:cNvPr id="6" name="组合 5"/>
          <p:cNvGrpSpPr/>
          <p:nvPr/>
        </p:nvGrpSpPr>
        <p:grpSpPr>
          <a:xfrm>
            <a:off x="5483571" y="1646472"/>
            <a:ext cx="5319071" cy="713838"/>
            <a:chOff x="5340696" y="1321076"/>
            <a:chExt cx="5319071" cy="713838"/>
          </a:xfrm>
        </p:grpSpPr>
        <p:sp>
          <p:nvSpPr>
            <p:cNvPr id="7" name="文本框 1"/>
            <p:cNvSpPr txBox="1"/>
            <p:nvPr/>
          </p:nvSpPr>
          <p:spPr>
            <a:xfrm>
              <a:off x="5340696" y="1321076"/>
              <a:ext cx="3530134" cy="584775"/>
            </a:xfrm>
            <a:prstGeom prst="rect">
              <a:avLst/>
            </a:prstGeom>
            <a:noFill/>
          </p:spPr>
          <p:txBody>
            <a:bodyPr wrap="none" rtlCol="0">
              <a:spAutoFit/>
            </a:bodyPr>
            <a:lstStyle>
              <a:defPPr>
                <a:defRPr lang="zh-CN"/>
              </a:defPPr>
              <a:lvl1pPr>
                <a:defRPr sz="3200" b="1" spc="300">
                  <a:solidFill>
                    <a:schemeClr val="bg1"/>
                  </a:solidFill>
                  <a:latin typeface="微软雅黑" panose="020B0703020204020201" pitchFamily="34" charset="-122"/>
                  <a:ea typeface="微软雅黑" panose="020B0703020204020201" pitchFamily="34" charset="-122"/>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00"/>
                  </a:solidFill>
                  <a:effectLst/>
                  <a:uLnTx/>
                  <a:uFillTx/>
                  <a:latin typeface="微软雅黑" panose="020B0703020204020201" pitchFamily="34" charset="-122"/>
                  <a:ea typeface="微软雅黑" panose="020B0703020204020201" pitchFamily="34" charset="-122"/>
                  <a:cs typeface="+mn-cs"/>
                </a:rPr>
                <a:t>一、AI4S及挑战</a:t>
              </a:r>
            </a:p>
          </p:txBody>
        </p:sp>
        <p:cxnSp>
          <p:nvCxnSpPr>
            <p:cNvPr id="8" name="直接连接符 7"/>
            <p:cNvCxnSpPr/>
            <p:nvPr/>
          </p:nvCxnSpPr>
          <p:spPr>
            <a:xfrm>
              <a:off x="5379180" y="2034914"/>
              <a:ext cx="5280587" cy="0"/>
            </a:xfrm>
            <a:prstGeom prst="line">
              <a:avLst/>
            </a:prstGeom>
            <a:noFill/>
          </p:spPr>
        </p:cxnSp>
      </p:grpSp>
      <p:grpSp>
        <p:nvGrpSpPr>
          <p:cNvPr id="9" name="组合 8"/>
          <p:cNvGrpSpPr/>
          <p:nvPr/>
        </p:nvGrpSpPr>
        <p:grpSpPr>
          <a:xfrm>
            <a:off x="5483571" y="2875539"/>
            <a:ext cx="5319071" cy="659244"/>
            <a:chOff x="5342968" y="2401529"/>
            <a:chExt cx="5319071" cy="659244"/>
          </a:xfrm>
        </p:grpSpPr>
        <p:sp>
          <p:nvSpPr>
            <p:cNvPr id="10" name="文本框 1"/>
            <p:cNvSpPr txBox="1"/>
            <p:nvPr/>
          </p:nvSpPr>
          <p:spPr>
            <a:xfrm>
              <a:off x="5342968" y="2401529"/>
              <a:ext cx="4299575" cy="584775"/>
            </a:xfrm>
            <a:prstGeom prst="rect">
              <a:avLst/>
            </a:prstGeom>
            <a:noFill/>
          </p:spPr>
          <p:txBody>
            <a:bodyPr wrap="none" rtlCol="0">
              <a:spAutoFit/>
            </a:bodyPr>
            <a:lstStyle>
              <a:defPPr>
                <a:defRPr lang="zh-CN"/>
              </a:defPPr>
              <a:lvl1pPr>
                <a:defRPr sz="3200" b="1" spc="300">
                  <a:solidFill>
                    <a:srgbClr val="FFFF00"/>
                  </a:solidFill>
                  <a:latin typeface="微软雅黑" panose="020B0703020204020201" pitchFamily="34" charset="-122"/>
                  <a:ea typeface="微软雅黑" panose="020B0703020204020201" pitchFamily="34" charset="-122"/>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effectLst/>
                  <a:uLnTx/>
                  <a:uFillTx/>
                  <a:latin typeface="微软雅黑" panose="020B0703020204020201" pitchFamily="34" charset="-122"/>
                  <a:ea typeface="微软雅黑" panose="020B0703020204020201" pitchFamily="34" charset="-122"/>
                  <a:cs typeface="+mn-cs"/>
                </a:rPr>
                <a:t>二、</a:t>
              </a:r>
              <a:r>
                <a:rPr lang="en-US" altLang="zh-CN" dirty="0"/>
                <a:t>AI</a:t>
              </a:r>
              <a:r>
                <a:rPr lang="zh-CN" altLang="en-US" dirty="0"/>
                <a:t>赋能科学计算</a:t>
              </a:r>
              <a:endParaRPr kumimoji="0" lang="zh-CN" altLang="en-US" sz="3200" b="1" i="0" u="none" strike="noStrike" kern="1200" cap="none" spc="300" normalizeH="0" baseline="0" noProof="0" dirty="0">
                <a:ln>
                  <a:noFill/>
                </a:ln>
                <a:effectLst/>
                <a:uLnTx/>
                <a:uFillTx/>
              </a:endParaRPr>
            </a:p>
          </p:txBody>
        </p:sp>
        <p:cxnSp>
          <p:nvCxnSpPr>
            <p:cNvPr id="11" name="直接连接符 10"/>
            <p:cNvCxnSpPr/>
            <p:nvPr/>
          </p:nvCxnSpPr>
          <p:spPr>
            <a:xfrm>
              <a:off x="5381452" y="3060773"/>
              <a:ext cx="5280587" cy="0"/>
            </a:xfrm>
            <a:prstGeom prst="line">
              <a:avLst/>
            </a:prstGeom>
            <a:ln w="3175">
              <a:solidFill>
                <a:srgbClr val="FFFF00">
                  <a:alpha val="63000"/>
                </a:srgb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483571" y="4050012"/>
            <a:ext cx="5319071" cy="639417"/>
            <a:chOff x="5340696" y="3305460"/>
            <a:chExt cx="5319071" cy="639417"/>
          </a:xfrm>
        </p:grpSpPr>
        <p:cxnSp>
          <p:nvCxnSpPr>
            <p:cNvPr id="14" name="直接连接符 13"/>
            <p:cNvCxnSpPr/>
            <p:nvPr/>
          </p:nvCxnSpPr>
          <p:spPr>
            <a:xfrm>
              <a:off x="5379180" y="3944877"/>
              <a:ext cx="5280587" cy="0"/>
            </a:xfrm>
            <a:prstGeom prst="line">
              <a:avLst/>
            </a:prstGeom>
            <a:ln w="3175">
              <a:solidFill>
                <a:srgbClr val="DDCCB8">
                  <a:alpha val="63000"/>
                </a:srgbClr>
              </a:solidFill>
            </a:ln>
          </p:spPr>
          <p:style>
            <a:lnRef idx="1">
              <a:schemeClr val="accent1"/>
            </a:lnRef>
            <a:fillRef idx="0">
              <a:schemeClr val="accent1"/>
            </a:fillRef>
            <a:effectRef idx="0">
              <a:schemeClr val="accent1"/>
            </a:effectRef>
            <a:fontRef idx="minor">
              <a:schemeClr val="tx1"/>
            </a:fontRef>
          </p:style>
        </p:cxnSp>
        <p:sp>
          <p:nvSpPr>
            <p:cNvPr id="15" name="文本框 28"/>
            <p:cNvSpPr txBox="1"/>
            <p:nvPr/>
          </p:nvSpPr>
          <p:spPr>
            <a:xfrm>
              <a:off x="5340696" y="3305460"/>
              <a:ext cx="4748416" cy="584775"/>
            </a:xfrm>
            <a:prstGeom prst="rect">
              <a:avLst/>
            </a:prstGeom>
            <a:noFill/>
          </p:spPr>
          <p:txBody>
            <a:bodyPr wrap="none" rtlCol="0">
              <a:spAutoFit/>
            </a:bodyPr>
            <a:lstStyle>
              <a:defPPr>
                <a:defRPr lang="zh-CN"/>
              </a:defPPr>
              <a:lvl1pPr>
                <a:defRPr sz="3200" b="1" spc="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三、</a:t>
              </a:r>
              <a:r>
                <a:rPr kumimoji="0" lang="en-US" altLang="zh-CN"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AI</a:t>
              </a:r>
              <a:r>
                <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理解及生成概念</a:t>
              </a:r>
            </a:p>
          </p:txBody>
        </p:sp>
      </p:grpSp>
      <p:sp>
        <p:nvSpPr>
          <p:cNvPr id="12" name="文本框 28"/>
          <p:cNvSpPr txBox="1"/>
          <p:nvPr/>
        </p:nvSpPr>
        <p:spPr>
          <a:xfrm>
            <a:off x="5483571" y="5204659"/>
            <a:ext cx="184731" cy="584775"/>
          </a:xfrm>
          <a:prstGeom prst="rect">
            <a:avLst/>
          </a:prstGeom>
          <a:noFill/>
        </p:spPr>
        <p:txBody>
          <a:bodyPr wrap="none" rtlCol="0">
            <a:spAutoFit/>
          </a:bodyPr>
          <a:lstStyle>
            <a:defPPr>
              <a:defRPr lang="zh-CN"/>
            </a:defPPr>
            <a:lvl1pPr>
              <a:defRPr sz="3200" b="1" spc="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endParaRPr>
          </a:p>
        </p:txBody>
      </p:sp>
      <p:cxnSp>
        <p:nvCxnSpPr>
          <p:cNvPr id="26" name="直接连接符 25"/>
          <p:cNvCxnSpPr/>
          <p:nvPr/>
        </p:nvCxnSpPr>
        <p:spPr>
          <a:xfrm>
            <a:off x="5561100" y="2349590"/>
            <a:ext cx="5280587" cy="0"/>
          </a:xfrm>
          <a:prstGeom prst="line">
            <a:avLst/>
          </a:prstGeom>
          <a:ln w="3175">
            <a:solidFill>
              <a:srgbClr val="FFFF00">
                <a:alpha val="63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133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8964" y="237961"/>
            <a:ext cx="11566205" cy="644004"/>
          </a:xfrm>
        </p:spPr>
        <p:txBody>
          <a:bodyPr/>
          <a:lstStyle/>
          <a:p>
            <a:r>
              <a:rPr lang="zh-CN" altLang="en-US" dirty="0"/>
              <a:t>问题根源：四类多尺度难点</a:t>
            </a:r>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12</a:t>
            </a:fld>
            <a:endParaRPr lang="zh-CN" altLang="en-US" dirty="0"/>
          </a:p>
        </p:txBody>
      </p:sp>
      <p:pic>
        <p:nvPicPr>
          <p:cNvPr id="12" name="图片 11" descr="lshape_corner"/>
          <p:cNvPicPr>
            <a:picLocks noChangeAspect="1"/>
          </p:cNvPicPr>
          <p:nvPr/>
        </p:nvPicPr>
        <p:blipFill>
          <a:blip r:embed="rId3"/>
          <a:stretch>
            <a:fillRect/>
          </a:stretch>
        </p:blipFill>
        <p:spPr>
          <a:xfrm>
            <a:off x="292735" y="1223645"/>
            <a:ext cx="5589905" cy="2955290"/>
          </a:xfrm>
          <a:prstGeom prst="rect">
            <a:avLst/>
          </a:prstGeom>
        </p:spPr>
      </p:pic>
      <p:pic>
        <p:nvPicPr>
          <p:cNvPr id="14" name="图片 13" descr="conv_diff_layer"/>
          <p:cNvPicPr>
            <a:picLocks noChangeAspect="1"/>
          </p:cNvPicPr>
          <p:nvPr/>
        </p:nvPicPr>
        <p:blipFill>
          <a:blip r:embed="rId4"/>
          <a:stretch>
            <a:fillRect/>
          </a:stretch>
        </p:blipFill>
        <p:spPr>
          <a:xfrm>
            <a:off x="6141085" y="917575"/>
            <a:ext cx="5890260" cy="3344545"/>
          </a:xfrm>
          <a:prstGeom prst="rect">
            <a:avLst/>
          </a:prstGeom>
        </p:spPr>
      </p:pic>
      <p:pic>
        <p:nvPicPr>
          <p:cNvPr id="18" name="图片 17" descr="burgers_shock"/>
          <p:cNvPicPr>
            <a:picLocks noChangeAspect="1"/>
          </p:cNvPicPr>
          <p:nvPr/>
        </p:nvPicPr>
        <p:blipFill>
          <a:blip r:embed="rId5"/>
          <a:stretch>
            <a:fillRect/>
          </a:stretch>
        </p:blipFill>
        <p:spPr>
          <a:xfrm>
            <a:off x="385445" y="4520565"/>
            <a:ext cx="5536565" cy="2393950"/>
          </a:xfrm>
          <a:prstGeom prst="rect">
            <a:avLst/>
          </a:prstGeom>
        </p:spPr>
      </p:pic>
      <p:pic>
        <p:nvPicPr>
          <p:cNvPr id="21" name="图片 20" descr="multiscale_basis"/>
          <p:cNvPicPr>
            <a:picLocks noChangeAspect="1"/>
          </p:cNvPicPr>
          <p:nvPr/>
        </p:nvPicPr>
        <p:blipFill>
          <a:blip r:embed="rId6"/>
          <a:stretch>
            <a:fillRect/>
          </a:stretch>
        </p:blipFill>
        <p:spPr>
          <a:xfrm>
            <a:off x="6176645" y="4479925"/>
            <a:ext cx="5855335" cy="2487295"/>
          </a:xfrm>
          <a:prstGeom prst="rect">
            <a:avLst/>
          </a:prstGeom>
        </p:spPr>
      </p:pic>
      <p:sp>
        <p:nvSpPr>
          <p:cNvPr id="26" name="文本框 25"/>
          <p:cNvSpPr txBox="1"/>
          <p:nvPr/>
        </p:nvSpPr>
        <p:spPr>
          <a:xfrm>
            <a:off x="974725" y="915670"/>
            <a:ext cx="4465955" cy="368300"/>
          </a:xfrm>
          <a:prstGeom prst="rect">
            <a:avLst/>
          </a:prstGeom>
          <a:noFill/>
        </p:spPr>
        <p:txBody>
          <a:bodyPr wrap="square">
            <a:spAutoFit/>
          </a:bodyPr>
          <a:lstStyle/>
          <a:p>
            <a:pPr fontAlgn="base">
              <a:spcBef>
                <a:spcPct val="20000"/>
              </a:spcBef>
              <a:spcAft>
                <a:spcPct val="0"/>
              </a:spcAft>
              <a:buClr>
                <a:srgbClr val="7030A0"/>
              </a:buClr>
            </a:pPr>
            <a:r>
              <a:rPr lang="zh-CN" altLang="en-US" b="1" dirty="0">
                <a:solidFill>
                  <a:srgbClr val="C00000"/>
                </a:solidFill>
                <a:latin typeface="Microsoft YaHei" panose="020B0503020204020204" pitchFamily="34" charset="-122"/>
                <a:ea typeface="Microsoft YaHei" panose="020B0503020204020204" pitchFamily="34" charset="-122"/>
              </a:rPr>
              <a:t>第一类：几何奇异性(位置已知、固定) </a:t>
            </a:r>
          </a:p>
        </p:txBody>
      </p:sp>
      <p:sp>
        <p:nvSpPr>
          <p:cNvPr id="28" name="文本框 27"/>
          <p:cNvSpPr txBox="1"/>
          <p:nvPr/>
        </p:nvSpPr>
        <p:spPr>
          <a:xfrm>
            <a:off x="6894195" y="926465"/>
            <a:ext cx="4841240" cy="368300"/>
          </a:xfrm>
          <a:prstGeom prst="rect">
            <a:avLst/>
          </a:prstGeom>
          <a:solidFill>
            <a:schemeClr val="bg1"/>
          </a:solidFill>
        </p:spPr>
        <p:txBody>
          <a:bodyPr wrap="square">
            <a:spAutoFit/>
          </a:bodyPr>
          <a:lstStyle/>
          <a:p>
            <a:pPr fontAlgn="base">
              <a:spcBef>
                <a:spcPct val="20000"/>
              </a:spcBef>
              <a:spcAft>
                <a:spcPct val="0"/>
              </a:spcAft>
              <a:buClr>
                <a:srgbClr val="7030A0"/>
              </a:buClr>
            </a:pPr>
            <a:r>
              <a:rPr lang="en-US" altLang="zh-CN" b="1" dirty="0">
                <a:solidFill>
                  <a:srgbClr val="C00000"/>
                </a:solidFill>
                <a:latin typeface="Microsoft YaHei" panose="020B0503020204020204" pitchFamily="34" charset="-122"/>
                <a:ea typeface="Microsoft YaHei" panose="020B0503020204020204" pitchFamily="34" charset="-122"/>
              </a:rPr>
              <a:t>           </a:t>
            </a:r>
            <a:r>
              <a:rPr lang="zh-CN" altLang="en-US" b="1" dirty="0">
                <a:solidFill>
                  <a:srgbClr val="C00000"/>
                </a:solidFill>
                <a:latin typeface="Microsoft YaHei" panose="020B0503020204020204" pitchFamily="34" charset="-122"/>
                <a:ea typeface="Microsoft YaHei" panose="020B0503020204020204" pitchFamily="34" charset="-122"/>
              </a:rPr>
              <a:t>第二类：薄边界层(位置可预知)  </a:t>
            </a:r>
          </a:p>
        </p:txBody>
      </p:sp>
      <p:sp>
        <p:nvSpPr>
          <p:cNvPr id="29" name="文本框 28"/>
          <p:cNvSpPr txBox="1"/>
          <p:nvPr/>
        </p:nvSpPr>
        <p:spPr>
          <a:xfrm>
            <a:off x="1024255" y="4149090"/>
            <a:ext cx="4465955" cy="368300"/>
          </a:xfrm>
          <a:prstGeom prst="rect">
            <a:avLst/>
          </a:prstGeom>
          <a:noFill/>
        </p:spPr>
        <p:txBody>
          <a:bodyPr wrap="square">
            <a:spAutoFit/>
          </a:bodyPr>
          <a:lstStyle/>
          <a:p>
            <a:pPr fontAlgn="base">
              <a:spcBef>
                <a:spcPct val="20000"/>
              </a:spcBef>
              <a:spcAft>
                <a:spcPct val="0"/>
              </a:spcAft>
              <a:buClr>
                <a:srgbClr val="7030A0"/>
              </a:buClr>
            </a:pPr>
            <a:r>
              <a:rPr lang="zh-CN" altLang="en-US" b="1" dirty="0">
                <a:solidFill>
                  <a:srgbClr val="C00000"/>
                </a:solidFill>
                <a:latin typeface="Microsoft YaHei" panose="020B0503020204020204" pitchFamily="34" charset="-122"/>
                <a:ea typeface="Microsoft YaHei" panose="020B0503020204020204" pitchFamily="34" charset="-122"/>
              </a:rPr>
              <a:t>第三类：移动激波(位置未知、且移动)  </a:t>
            </a:r>
          </a:p>
        </p:txBody>
      </p:sp>
      <p:sp>
        <p:nvSpPr>
          <p:cNvPr id="30" name="文本框 29"/>
          <p:cNvSpPr txBox="1"/>
          <p:nvPr/>
        </p:nvSpPr>
        <p:spPr>
          <a:xfrm>
            <a:off x="7374890" y="4152265"/>
            <a:ext cx="4465955" cy="368300"/>
          </a:xfrm>
          <a:prstGeom prst="rect">
            <a:avLst/>
          </a:prstGeom>
          <a:noFill/>
        </p:spPr>
        <p:txBody>
          <a:bodyPr wrap="square">
            <a:spAutoFit/>
          </a:bodyPr>
          <a:lstStyle/>
          <a:p>
            <a:pPr fontAlgn="base">
              <a:spcBef>
                <a:spcPct val="20000"/>
              </a:spcBef>
              <a:spcAft>
                <a:spcPct val="0"/>
              </a:spcAft>
              <a:buClr>
                <a:srgbClr val="7030A0"/>
              </a:buClr>
            </a:pPr>
            <a:r>
              <a:rPr lang="zh-CN" altLang="en-US" b="1" dirty="0">
                <a:solidFill>
                  <a:srgbClr val="C00000"/>
                </a:solidFill>
                <a:latin typeface="Microsoft YaHei" panose="020B0503020204020204" pitchFamily="34" charset="-122"/>
                <a:ea typeface="Microsoft YaHei" panose="020B0503020204020204" pitchFamily="34" charset="-122"/>
              </a:rPr>
              <a:t>第四类： 系数全域振荡(细结构遍布全域) </a:t>
            </a:r>
          </a:p>
        </p:txBody>
      </p:sp>
    </p:spTree>
    <p:extLst>
      <p:ext uri="{BB962C8B-B14F-4D97-AF65-F5344CB8AC3E}">
        <p14:creationId xmlns:p14="http://schemas.microsoft.com/office/powerpoint/2010/main" val="144237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8964" y="237961"/>
            <a:ext cx="11566205" cy="644004"/>
          </a:xfrm>
        </p:spPr>
        <p:txBody>
          <a:bodyPr/>
          <a:lstStyle/>
          <a:p>
            <a:r>
              <a:rPr lang="zh-CN" altLang="en-US" dirty="0"/>
              <a:t>经典方法：误差驱动的自适应计算</a:t>
            </a:r>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13</a:t>
            </a:fld>
            <a:endParaRPr lang="zh-CN" altLang="en-US" dirty="0"/>
          </a:p>
        </p:txBody>
      </p:sp>
      <p:sp>
        <p:nvSpPr>
          <p:cNvPr id="2" name="文本框 1"/>
          <p:cNvSpPr txBox="1"/>
          <p:nvPr/>
        </p:nvSpPr>
        <p:spPr>
          <a:xfrm>
            <a:off x="346075" y="864235"/>
            <a:ext cx="8891270" cy="506730"/>
          </a:xfrm>
          <a:prstGeom prst="rect">
            <a:avLst/>
          </a:prstGeom>
          <a:noFill/>
        </p:spPr>
        <p:txBody>
          <a:bodyPr wrap="square" rtlCol="0" anchor="t">
            <a:spAutoFit/>
          </a:bodyPr>
          <a:lstStyle/>
          <a:p>
            <a:pPr marL="0" indent="-360680" fontAlgn="base">
              <a:lnSpc>
                <a:spcPct val="150000"/>
              </a:lnSpc>
              <a:spcBef>
                <a:spcPct val="20000"/>
              </a:spcBef>
              <a:spcAft>
                <a:spcPct val="0"/>
              </a:spcAft>
              <a:buClr>
                <a:schemeClr val="accent5">
                  <a:lumMod val="75000"/>
                </a:schemeClr>
              </a:buClr>
              <a:buFont typeface="Wingdings 2" panose="05020102010507070707" pitchFamily="18" charset="2"/>
              <a:buChar char="²"/>
            </a:pPr>
            <a:r>
              <a:rPr lang="zh-CN" altLang="en-US" b="1" dirty="0">
                <a:latin typeface="Microsoft YaHei" panose="020B0503020204020204" pitchFamily="34" charset="-122"/>
                <a:ea typeface="Microsoft YaHei" panose="020B0503020204020204" pitchFamily="34" charset="-122"/>
                <a:sym typeface="+mn-ea"/>
              </a:rPr>
              <a:t>传统方法主线</a:t>
            </a:r>
            <a:r>
              <a:rPr lang="zh-CN" altLang="en-US" dirty="0">
                <a:latin typeface="Microsoft YaHei" panose="020B0503020204020204" pitchFamily="34" charset="-122"/>
                <a:ea typeface="Microsoft YaHei" panose="020B0503020204020204" pitchFamily="34" charset="-122"/>
                <a:sym typeface="+mn-ea"/>
              </a:rPr>
              <a:t>：</a:t>
            </a:r>
            <a:r>
              <a:rPr lang="zh-CN" altLang="en-US" b="1" dirty="0">
                <a:solidFill>
                  <a:srgbClr val="C00000"/>
                </a:solidFill>
                <a:latin typeface="Microsoft YaHei" panose="020B0503020204020204" pitchFamily="34" charset="-122"/>
                <a:ea typeface="Microsoft YaHei" panose="020B0503020204020204" pitchFamily="34" charset="-122"/>
                <a:sym typeface="+mn-ea"/>
              </a:rPr>
              <a:t>求解 → 误差估计 → 标记 → 细化 → 再求解</a:t>
            </a:r>
          </a:p>
        </p:txBody>
      </p:sp>
      <p:graphicFrame>
        <p:nvGraphicFramePr>
          <p:cNvPr id="6" name="表格 5"/>
          <p:cNvGraphicFramePr/>
          <p:nvPr/>
        </p:nvGraphicFramePr>
        <p:xfrm>
          <a:off x="6542405" y="3025140"/>
          <a:ext cx="5568950" cy="3549142"/>
        </p:xfrm>
        <a:graphic>
          <a:graphicData uri="http://schemas.openxmlformats.org/drawingml/2006/table">
            <a:tbl>
              <a:tblPr firstRow="1" bandRow="1">
                <a:tableStyleId>{5C22544A-7EE6-4342-B048-85BDC9FD1C3A}</a:tableStyleId>
              </a:tblPr>
              <a:tblGrid>
                <a:gridCol w="1213485">
                  <a:extLst>
                    <a:ext uri="{9D8B030D-6E8A-4147-A177-3AD203B41FA5}">
                      <a16:colId xmlns:a16="http://schemas.microsoft.com/office/drawing/2014/main" val="20000"/>
                    </a:ext>
                  </a:extLst>
                </a:gridCol>
                <a:gridCol w="1435735">
                  <a:extLst>
                    <a:ext uri="{9D8B030D-6E8A-4147-A177-3AD203B41FA5}">
                      <a16:colId xmlns:a16="http://schemas.microsoft.com/office/drawing/2014/main" val="20001"/>
                    </a:ext>
                  </a:extLst>
                </a:gridCol>
                <a:gridCol w="1565275">
                  <a:extLst>
                    <a:ext uri="{9D8B030D-6E8A-4147-A177-3AD203B41FA5}">
                      <a16:colId xmlns:a16="http://schemas.microsoft.com/office/drawing/2014/main" val="20002"/>
                    </a:ext>
                  </a:extLst>
                </a:gridCol>
                <a:gridCol w="1354455">
                  <a:extLst>
                    <a:ext uri="{9D8B030D-6E8A-4147-A177-3AD203B41FA5}">
                      <a16:colId xmlns:a16="http://schemas.microsoft.com/office/drawing/2014/main" val="20003"/>
                    </a:ext>
                  </a:extLst>
                </a:gridCol>
              </a:tblGrid>
              <a:tr h="389890">
                <a:tc>
                  <a:txBody>
                    <a:bodyPr/>
                    <a:lstStyle/>
                    <a:p>
                      <a:pPr algn="ctr">
                        <a:buClrTx/>
                        <a:buSzTx/>
                        <a:buFontTx/>
                        <a:buNone/>
                      </a:pPr>
                      <a:r>
                        <a:rPr lang="zh-CN" altLang="en-US" sz="1600" b="1" dirty="0">
                          <a:solidFill>
                            <a:schemeClr val="bg1"/>
                          </a:solidFill>
                          <a:latin typeface="Microsoft YaHei" panose="020B0503020204020204" pitchFamily="34" charset="-122"/>
                          <a:ea typeface="Microsoft YaHei" panose="020B0503020204020204" pitchFamily="34" charset="-122"/>
                        </a:rPr>
                        <a:t>细化策略</a:t>
                      </a:r>
                    </a:p>
                  </a:txBody>
                  <a:tcPr>
                    <a:solidFill>
                      <a:srgbClr val="547DC6"/>
                    </a:solidFill>
                  </a:tcPr>
                </a:tc>
                <a:tc>
                  <a:txBody>
                    <a:bodyPr/>
                    <a:lstStyle/>
                    <a:p>
                      <a:pPr algn="ctr">
                        <a:buClrTx/>
                        <a:buSzTx/>
                        <a:buFontTx/>
                        <a:buNone/>
                      </a:pPr>
                      <a:r>
                        <a:rPr lang="zh-CN" altLang="en-US" sz="1600" b="1" dirty="0">
                          <a:solidFill>
                            <a:schemeClr val="bg1"/>
                          </a:solidFill>
                          <a:latin typeface="Microsoft YaHei" panose="020B0503020204020204" pitchFamily="34" charset="-122"/>
                          <a:ea typeface="Microsoft YaHei" panose="020B0503020204020204" pitchFamily="34" charset="-122"/>
                        </a:rPr>
                        <a:t>机制</a:t>
                      </a:r>
                    </a:p>
                  </a:txBody>
                  <a:tcPr>
                    <a:solidFill>
                      <a:srgbClr val="547DC6"/>
                    </a:solidFill>
                  </a:tcPr>
                </a:tc>
                <a:tc>
                  <a:txBody>
                    <a:bodyPr/>
                    <a:lstStyle/>
                    <a:p>
                      <a:pPr algn="ctr">
                        <a:buClrTx/>
                        <a:buSzTx/>
                        <a:buFontTx/>
                        <a:buNone/>
                      </a:pPr>
                      <a:r>
                        <a:rPr lang="zh-CN" altLang="en-US" sz="1600" b="1" dirty="0">
                          <a:solidFill>
                            <a:schemeClr val="bg1"/>
                          </a:solidFill>
                          <a:latin typeface="Microsoft YaHei" panose="020B0503020204020204" pitchFamily="34" charset="-122"/>
                          <a:ea typeface="Microsoft YaHei" panose="020B0503020204020204" pitchFamily="34" charset="-122"/>
                        </a:rPr>
                        <a:t>擅长难点</a:t>
                      </a:r>
                    </a:p>
                  </a:txBody>
                  <a:tcPr>
                    <a:solidFill>
                      <a:srgbClr val="547DC6"/>
                    </a:solidFill>
                  </a:tcPr>
                </a:tc>
                <a:tc>
                  <a:txBody>
                    <a:bodyPr/>
                    <a:lstStyle/>
                    <a:p>
                      <a:pPr algn="ctr">
                        <a:buClrTx/>
                        <a:buSzTx/>
                        <a:buFontTx/>
                        <a:buNone/>
                      </a:pPr>
                      <a:r>
                        <a:rPr lang="zh-CN" altLang="en-US" sz="1600" b="1" dirty="0">
                          <a:solidFill>
                            <a:schemeClr val="bg1"/>
                          </a:solidFill>
                          <a:latin typeface="Microsoft YaHei" panose="020B0503020204020204" pitchFamily="34" charset="-122"/>
                          <a:ea typeface="Microsoft YaHei" panose="020B0503020204020204" pitchFamily="34" charset="-122"/>
                        </a:rPr>
                        <a:t>收敛性</a:t>
                      </a:r>
                    </a:p>
                  </a:txBody>
                  <a:tcPr>
                    <a:solidFill>
                      <a:srgbClr val="547DC6"/>
                    </a:solidFill>
                  </a:tcPr>
                </a:tc>
                <a:extLst>
                  <a:ext uri="{0D108BD9-81ED-4DB2-BD59-A6C34878D82A}">
                    <a16:rowId xmlns:a16="http://schemas.microsoft.com/office/drawing/2014/main" val="10000"/>
                  </a:ext>
                </a:extLst>
              </a:tr>
              <a:tr h="961390">
                <a:tc>
                  <a:txBody>
                    <a:bodyPr/>
                    <a:lstStyle/>
                    <a:p>
                      <a:pPr algn="ctr">
                        <a:lnSpc>
                          <a:spcPct val="110000"/>
                        </a:lnSpc>
                        <a:buClrTx/>
                        <a:buSzTx/>
                        <a:buFontTx/>
                        <a:buNone/>
                      </a:pPr>
                      <a:r>
                        <a:rPr lang="zh-CN" altLang="en-US" sz="1600" b="1" dirty="0">
                          <a:solidFill>
                            <a:schemeClr val="tx1"/>
                          </a:solidFill>
                          <a:latin typeface="Microsoft YaHei" panose="020B0503020204020204" pitchFamily="34" charset="-122"/>
                          <a:ea typeface="Microsoft YaHei" panose="020B0503020204020204" pitchFamily="34" charset="-122"/>
                        </a:rPr>
                        <a:t>h</a:t>
                      </a:r>
                      <a:r>
                        <a:rPr lang="en-US" altLang="zh-CN" sz="1600" b="1" dirty="0">
                          <a:solidFill>
                            <a:schemeClr val="tx1"/>
                          </a:solidFill>
                          <a:latin typeface="Microsoft YaHei" panose="020B0503020204020204" pitchFamily="34" charset="-122"/>
                          <a:ea typeface="Microsoft YaHei" panose="020B0503020204020204" pitchFamily="34" charset="-122"/>
                        </a:rPr>
                        <a:t> </a:t>
                      </a:r>
                      <a:r>
                        <a:rPr lang="zh-CN" altLang="en-US" sz="1600" b="1" dirty="0">
                          <a:solidFill>
                            <a:schemeClr val="tx1"/>
                          </a:solidFill>
                          <a:latin typeface="Microsoft YaHei" panose="020B0503020204020204" pitchFamily="34" charset="-122"/>
                          <a:ea typeface="Microsoft YaHei" panose="020B0503020204020204" pitchFamily="34" charset="-122"/>
                        </a:rPr>
                        <a:t>细分单元</a:t>
                      </a: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大单元劈成</a:t>
                      </a:r>
                    </a:p>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小单元</a:t>
                      </a: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第三类：</a:t>
                      </a:r>
                      <a:r>
                        <a:rPr lang="zh-CN" altLang="en-US" sz="1600" dirty="0">
                          <a:solidFill>
                            <a:schemeClr val="tx1"/>
                          </a:solidFill>
                          <a:latin typeface="Microsoft YaHei" panose="020B0503020204020204" pitchFamily="34" charset="-122"/>
                          <a:ea typeface="Microsoft YaHei" panose="020B0503020204020204" pitchFamily="34" charset="-122"/>
                          <a:sym typeface="+mn-ea"/>
                        </a:rPr>
                        <a:t>移动激波</a:t>
                      </a:r>
                      <a:endParaRPr lang="zh-CN" altLang="en-US" sz="16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代数阶</a:t>
                      </a:r>
                    </a:p>
                  </a:txBody>
                  <a:tcPr anchor="ctr"/>
                </a:tc>
                <a:extLst>
                  <a:ext uri="{0D108BD9-81ED-4DB2-BD59-A6C34878D82A}">
                    <a16:rowId xmlns:a16="http://schemas.microsoft.com/office/drawing/2014/main" val="10001"/>
                  </a:ext>
                </a:extLst>
              </a:tr>
              <a:tr h="961390">
                <a:tc>
                  <a:txBody>
                    <a:bodyPr/>
                    <a:lstStyle/>
                    <a:p>
                      <a:pPr algn="ctr">
                        <a:lnSpc>
                          <a:spcPct val="110000"/>
                        </a:lnSpc>
                        <a:buClrTx/>
                        <a:buSzTx/>
                        <a:buFontTx/>
                        <a:buNone/>
                      </a:pPr>
                      <a:r>
                        <a:rPr lang="zh-CN" altLang="en-US" sz="1600" b="1" dirty="0">
                          <a:solidFill>
                            <a:schemeClr val="tx1"/>
                          </a:solidFill>
                          <a:latin typeface="Microsoft YaHei" panose="020B0503020204020204" pitchFamily="34" charset="-122"/>
                          <a:ea typeface="Microsoft YaHei" panose="020B0503020204020204" pitchFamily="34" charset="-122"/>
                        </a:rPr>
                        <a:t>p 升局部阶</a:t>
                      </a: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单元不动、</a:t>
                      </a:r>
                    </a:p>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提高多项式阶</a:t>
                      </a: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sym typeface="+mn-ea"/>
                        </a:rPr>
                        <a:t>第一类：几何奇异性</a:t>
                      </a:r>
                    </a:p>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sym typeface="+mn-ea"/>
                        </a:rPr>
                        <a:t>第二类：薄边界层</a:t>
                      </a:r>
                      <a:endParaRPr lang="zh-CN" altLang="en-US" sz="16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指数收敛</a:t>
                      </a:r>
                    </a:p>
                  </a:txBody>
                  <a:tcPr anchor="ctr"/>
                </a:tc>
                <a:extLst>
                  <a:ext uri="{0D108BD9-81ED-4DB2-BD59-A6C34878D82A}">
                    <a16:rowId xmlns:a16="http://schemas.microsoft.com/office/drawing/2014/main" val="10002"/>
                  </a:ext>
                </a:extLst>
              </a:tr>
              <a:tr h="960755">
                <a:tc>
                  <a:txBody>
                    <a:bodyPr/>
                    <a:lstStyle/>
                    <a:p>
                      <a:pPr algn="ctr">
                        <a:lnSpc>
                          <a:spcPct val="110000"/>
                        </a:lnSpc>
                        <a:buClrTx/>
                        <a:buSzTx/>
                        <a:buFontTx/>
                        <a:buNone/>
                      </a:pPr>
                      <a:r>
                        <a:rPr lang="zh-CN" altLang="en-US" sz="1600" b="1" dirty="0">
                          <a:solidFill>
                            <a:schemeClr val="tx1"/>
                          </a:solidFill>
                          <a:latin typeface="Microsoft YaHei" panose="020B0503020204020204" pitchFamily="34" charset="-122"/>
                          <a:ea typeface="Microsoft YaHei" panose="020B0503020204020204" pitchFamily="34" charset="-122"/>
                        </a:rPr>
                        <a:t>r</a:t>
                      </a:r>
                      <a:r>
                        <a:rPr lang="en-US" altLang="zh-CN" sz="1600" b="1" dirty="0">
                          <a:solidFill>
                            <a:schemeClr val="tx1"/>
                          </a:solidFill>
                          <a:latin typeface="Microsoft YaHei" panose="020B0503020204020204" pitchFamily="34" charset="-122"/>
                          <a:ea typeface="Microsoft YaHei" panose="020B0503020204020204" pitchFamily="34" charset="-122"/>
                        </a:rPr>
                        <a:t> </a:t>
                      </a:r>
                      <a:r>
                        <a:rPr lang="zh-CN" altLang="en-US" sz="1600" b="1" dirty="0">
                          <a:solidFill>
                            <a:schemeClr val="tx1"/>
                          </a:solidFill>
                          <a:latin typeface="Microsoft YaHei" panose="020B0503020204020204" pitchFamily="34" charset="-122"/>
                          <a:ea typeface="Microsoft YaHei" panose="020B0503020204020204" pitchFamily="34" charset="-122"/>
                        </a:rPr>
                        <a:t>移动节点</a:t>
                      </a: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节点数不变、只搬位置</a:t>
                      </a: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sym typeface="+mn-ea"/>
                        </a:rPr>
                        <a:t>第三类：移动激波</a:t>
                      </a:r>
                      <a:endParaRPr lang="zh-CN" altLang="en-US" sz="16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buClrTx/>
                        <a:buSzTx/>
                        <a:buFontTx/>
                        <a:buNone/>
                      </a:pPr>
                      <a:r>
                        <a:rPr lang="zh-CN" altLang="en-US" sz="1600" dirty="0">
                          <a:solidFill>
                            <a:schemeClr val="tx1"/>
                          </a:solidFill>
                          <a:latin typeface="Microsoft YaHei" panose="020B0503020204020204" pitchFamily="34" charset="-122"/>
                          <a:ea typeface="Microsoft YaHei" panose="020B0503020204020204" pitchFamily="34" charset="-122"/>
                        </a:rPr>
                        <a:t>等分布原理</a:t>
                      </a:r>
                    </a:p>
                  </a:txBody>
                  <a:tcPr anchor="ctr"/>
                </a:tc>
                <a:extLst>
                  <a:ext uri="{0D108BD9-81ED-4DB2-BD59-A6C34878D82A}">
                    <a16:rowId xmlns:a16="http://schemas.microsoft.com/office/drawing/2014/main" val="10003"/>
                  </a:ext>
                </a:extLst>
              </a:tr>
            </a:tbl>
          </a:graphicData>
        </a:graphic>
      </p:graphicFrame>
      <p:pic>
        <p:nvPicPr>
          <p:cNvPr id="8" name="图片 7"/>
          <p:cNvPicPr>
            <a:picLocks noChangeAspect="1"/>
          </p:cNvPicPr>
          <p:nvPr/>
        </p:nvPicPr>
        <p:blipFill>
          <a:blip r:embed="rId3"/>
          <a:stretch>
            <a:fillRect/>
          </a:stretch>
        </p:blipFill>
        <p:spPr>
          <a:xfrm>
            <a:off x="79375" y="1369060"/>
            <a:ext cx="6361430" cy="5488940"/>
          </a:xfrm>
          <a:prstGeom prst="rect">
            <a:avLst/>
          </a:prstGeom>
        </p:spPr>
      </p:pic>
      <p:sp>
        <p:nvSpPr>
          <p:cNvPr id="9" name="文本框 8"/>
          <p:cNvSpPr txBox="1"/>
          <p:nvPr/>
        </p:nvSpPr>
        <p:spPr>
          <a:xfrm>
            <a:off x="6472555" y="1398905"/>
            <a:ext cx="5638800" cy="1447800"/>
          </a:xfrm>
          <a:prstGeom prst="rect">
            <a:avLst/>
          </a:prstGeom>
        </p:spPr>
        <p:txBody>
          <a:bodyPr wrap="square">
            <a:spAutoFit/>
          </a:bodyPr>
          <a:lstStyle/>
          <a:p>
            <a:pPr indent="-360680" algn="l" fontAlgn="base">
              <a:lnSpc>
                <a:spcPct val="150000"/>
              </a:lnSpc>
              <a:spcBef>
                <a:spcPct val="20000"/>
              </a:spcBef>
              <a:buClr>
                <a:schemeClr val="accent5">
                  <a:lumMod val="75000"/>
                </a:schemeClr>
              </a:buClr>
              <a:buSzTx/>
              <a:buFont typeface="Wingdings 2" panose="05020102010507070707" pitchFamily="18" charset="2"/>
              <a:buChar char="²"/>
            </a:pPr>
            <a:r>
              <a:rPr lang="zh-CN" altLang="en-US" sz="1800" b="1" dirty="0">
                <a:solidFill>
                  <a:schemeClr val="tx1"/>
                </a:solidFill>
                <a:latin typeface="Microsoft YaHei" panose="020B0503020204020204" pitchFamily="34" charset="-122"/>
                <a:ea typeface="Microsoft YaHei" panose="020B0503020204020204" pitchFamily="34" charset="-122"/>
              </a:rPr>
              <a:t>误差估计策略</a:t>
            </a:r>
            <a:r>
              <a:rPr lang="zh-CN" altLang="en-US" sz="1800" dirty="0">
                <a:solidFill>
                  <a:schemeClr val="tx1"/>
                </a:solidFill>
                <a:latin typeface="Microsoft YaHei" panose="020B0503020204020204" pitchFamily="34" charset="-122"/>
                <a:ea typeface="Microsoft YaHei" panose="020B0503020204020204" pitchFamily="34" charset="-122"/>
              </a:rPr>
              <a:t>：残差型 / 恢复型 / 面向目标型</a:t>
            </a:r>
          </a:p>
          <a:p>
            <a:pPr indent="-360680" algn="l" fontAlgn="base">
              <a:lnSpc>
                <a:spcPct val="150000"/>
              </a:lnSpc>
              <a:spcBef>
                <a:spcPct val="20000"/>
              </a:spcBef>
              <a:buClr>
                <a:schemeClr val="accent5">
                  <a:lumMod val="75000"/>
                </a:schemeClr>
              </a:buClr>
              <a:buSzTx/>
              <a:buFont typeface="Wingdings 2" panose="05020102010507070707" pitchFamily="18" charset="2"/>
              <a:buChar char="²"/>
            </a:pPr>
            <a:r>
              <a:rPr lang="zh-CN" altLang="en-US" sz="1800" b="1" dirty="0">
                <a:solidFill>
                  <a:schemeClr val="tx1"/>
                </a:solidFill>
                <a:latin typeface="Microsoft YaHei" panose="020B0503020204020204" pitchFamily="34" charset="-122"/>
                <a:ea typeface="Microsoft YaHei" panose="020B0503020204020204" pitchFamily="34" charset="-122"/>
              </a:rPr>
              <a:t>标记方法</a:t>
            </a:r>
            <a:r>
              <a:rPr lang="zh-CN" altLang="en-US" sz="1800" dirty="0">
                <a:latin typeface="Microsoft YaHei" panose="020B0503020204020204" pitchFamily="34" charset="-122"/>
                <a:ea typeface="Microsoft YaHei" panose="020B0503020204020204" pitchFamily="34" charset="-122"/>
              </a:rPr>
              <a:t>：Dörfler 标记</a:t>
            </a:r>
          </a:p>
          <a:p>
            <a:pPr indent="-360680" algn="l" fontAlgn="base">
              <a:lnSpc>
                <a:spcPct val="150000"/>
              </a:lnSpc>
              <a:spcBef>
                <a:spcPct val="20000"/>
              </a:spcBef>
              <a:buClr>
                <a:schemeClr val="accent5">
                  <a:lumMod val="75000"/>
                </a:schemeClr>
              </a:buClr>
              <a:buSzTx/>
              <a:buFont typeface="Wingdings 2" panose="05020102010507070707" pitchFamily="18" charset="2"/>
              <a:buChar char="²"/>
            </a:pPr>
            <a:r>
              <a:rPr lang="zh-CN" altLang="en-US" sz="1800" dirty="0">
                <a:latin typeface="Microsoft YaHei" panose="020B0503020204020204" pitchFamily="34" charset="-122"/>
                <a:ea typeface="Microsoft YaHei" panose="020B0503020204020204" pitchFamily="34" charset="-122"/>
              </a:rPr>
              <a:t>经典自适应</a:t>
            </a:r>
            <a:r>
              <a:rPr lang="zh-CN" altLang="en-US" sz="1800" b="1" dirty="0">
                <a:solidFill>
                  <a:srgbClr val="C00000"/>
                </a:solidFill>
                <a:latin typeface="Microsoft YaHei" panose="020B0503020204020204" pitchFamily="34" charset="-122"/>
                <a:ea typeface="Microsoft YaHei" panose="020B0503020204020204" pitchFamily="34" charset="-122"/>
              </a:rPr>
              <a:t>可证明收敛</a:t>
            </a:r>
            <a:r>
              <a:rPr lang="zh-CN" altLang="en-US" sz="1800" dirty="0">
                <a:latin typeface="Microsoft YaHei" panose="020B0503020204020204" pitchFamily="34" charset="-122"/>
                <a:ea typeface="Microsoft YaHei" panose="020B0503020204020204" pitchFamily="34" charset="-122"/>
              </a:rPr>
              <a:t>，这是 </a:t>
            </a:r>
            <a:r>
              <a:rPr lang="en-US" altLang="zh-CN" sz="1800" dirty="0">
                <a:latin typeface="Microsoft YaHei" panose="020B0503020204020204" pitchFamily="34" charset="-122"/>
                <a:ea typeface="Microsoft YaHei" panose="020B0503020204020204" pitchFamily="34" charset="-122"/>
              </a:rPr>
              <a:t>AI </a:t>
            </a:r>
            <a:r>
              <a:rPr lang="zh-CN" altLang="en-US" sz="1800" dirty="0">
                <a:latin typeface="Microsoft YaHei" panose="020B0503020204020204" pitchFamily="34" charset="-122"/>
                <a:ea typeface="Microsoft YaHei" panose="020B0503020204020204" pitchFamily="34" charset="-122"/>
              </a:rPr>
              <a:t>方法普遍缺失的</a:t>
            </a:r>
          </a:p>
        </p:txBody>
      </p:sp>
    </p:spTree>
    <p:extLst>
      <p:ext uri="{BB962C8B-B14F-4D97-AF65-F5344CB8AC3E}">
        <p14:creationId xmlns:p14="http://schemas.microsoft.com/office/powerpoint/2010/main" val="114955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p:cNvSpPr/>
          <p:nvPr/>
        </p:nvSpPr>
        <p:spPr>
          <a:xfrm>
            <a:off x="4084955" y="1090295"/>
            <a:ext cx="4122420" cy="5639435"/>
          </a:xfrm>
          <a:prstGeom prst="roundRect">
            <a:avLst>
              <a:gd name="adj" fmla="val 8502"/>
            </a:avLst>
          </a:prstGeom>
          <a:solidFill>
            <a:srgbClr val="F5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标题 1"/>
          <p:cNvSpPr>
            <a:spLocks noGrp="1"/>
          </p:cNvSpPr>
          <p:nvPr>
            <p:ph type="title"/>
          </p:nvPr>
        </p:nvSpPr>
        <p:spPr>
          <a:xfrm>
            <a:off x="128964" y="237961"/>
            <a:ext cx="11566205" cy="644004"/>
          </a:xfrm>
        </p:spPr>
        <p:txBody>
          <a:bodyPr/>
          <a:lstStyle/>
          <a:p>
            <a:r>
              <a:rPr lang="zh-CN" altLang="en-US" dirty="0"/>
              <a:t>经典自适应方法的边界： 误差不再局部化</a:t>
            </a:r>
          </a:p>
        </p:txBody>
      </p:sp>
      <p:sp>
        <p:nvSpPr>
          <p:cNvPr id="40" name="灯片编号占位符 2"/>
          <p:cNvSpPr>
            <a:spLocks noGrp="1"/>
          </p:cNvSpPr>
          <p:nvPr>
            <p:ph type="sldNum" sz="quarter" idx="12"/>
          </p:nvPr>
        </p:nvSpPr>
        <p:spPr>
          <a:xfrm>
            <a:off x="11814474" y="6592570"/>
            <a:ext cx="548341" cy="365125"/>
          </a:xfrm>
        </p:spPr>
        <p:txBody>
          <a:bodyPr/>
          <a:lstStyle/>
          <a:p>
            <a:fld id="{80293A8B-7656-41F7-B47F-4F4E036E5275}" type="slidenum">
              <a:rPr lang="en-US" altLang="zh-CN" smtClean="0"/>
              <a:t>14</a:t>
            </a:fld>
            <a:endParaRPr lang="zh-CN" altLang="en-US" dirty="0"/>
          </a:p>
        </p:txBody>
      </p:sp>
      <p:sp>
        <p:nvSpPr>
          <p:cNvPr id="2" name="文本框 1"/>
          <p:cNvSpPr txBox="1"/>
          <p:nvPr/>
        </p:nvSpPr>
        <p:spPr>
          <a:xfrm>
            <a:off x="4319270" y="1090295"/>
            <a:ext cx="3677920" cy="1753235"/>
          </a:xfrm>
          <a:prstGeom prst="rect">
            <a:avLst/>
          </a:prstGeom>
          <a:noFill/>
        </p:spPr>
        <p:txBody>
          <a:bodyPr wrap="square" rtlCol="0" anchor="t">
            <a:spAutoFit/>
          </a:bodyPr>
          <a:lstStyle/>
          <a:p>
            <a:pPr marL="0" indent="-360680" fontAlgn="base">
              <a:lnSpc>
                <a:spcPct val="150000"/>
              </a:lnSpc>
              <a:spcBef>
                <a:spcPct val="20000"/>
              </a:spcBef>
              <a:spcAft>
                <a:spcPct val="0"/>
              </a:spcAft>
              <a:buClr>
                <a:schemeClr val="accent5">
                  <a:lumMod val="75000"/>
                </a:schemeClr>
              </a:buClr>
              <a:buFont typeface="Wingdings 2" panose="05020102010507070707" pitchFamily="18" charset="2"/>
              <a:buChar char="²"/>
            </a:pPr>
            <a:r>
              <a:rPr lang="zh-CN" altLang="en-US" dirty="0">
                <a:latin typeface="Microsoft YaHei" panose="020B0503020204020204" pitchFamily="34" charset="-122"/>
                <a:ea typeface="Microsoft YaHei" panose="020B0503020204020204" pitchFamily="34" charset="-122"/>
                <a:sym typeface="+mn-ea"/>
              </a:rPr>
              <a:t> </a:t>
            </a:r>
            <a:r>
              <a:rPr lang="zh-CN" altLang="en-US" b="1" dirty="0">
                <a:solidFill>
                  <a:srgbClr val="C00000"/>
                </a:solidFill>
                <a:latin typeface="Microsoft YaHei" panose="020B0503020204020204" pitchFamily="34" charset="-122"/>
                <a:ea typeface="Microsoft YaHei" panose="020B0503020204020204" pitchFamily="34" charset="-122"/>
                <a:sym typeface="+mn-ea"/>
              </a:rPr>
              <a:t>痛点</a:t>
            </a:r>
            <a:r>
              <a:rPr lang="zh-CN" altLang="en-US" dirty="0">
                <a:latin typeface="Microsoft YaHei" panose="020B0503020204020204" pitchFamily="34" charset="-122"/>
                <a:ea typeface="Microsoft YaHei" panose="020B0503020204020204" pitchFamily="34" charset="-122"/>
                <a:sym typeface="+mn-ea"/>
              </a:rPr>
              <a:t>是</a:t>
            </a:r>
            <a:r>
              <a:rPr lang="zh-CN" altLang="en-US" b="1" dirty="0">
                <a:latin typeface="Microsoft YaHei" panose="020B0503020204020204" pitchFamily="34" charset="-122"/>
                <a:ea typeface="Microsoft YaHei" panose="020B0503020204020204" pitchFamily="34" charset="-122"/>
                <a:sym typeface="+mn-ea"/>
              </a:rPr>
              <a:t>第四类难点</a:t>
            </a:r>
            <a:r>
              <a:rPr lang="zh-CN" altLang="en-US" dirty="0">
                <a:latin typeface="Microsoft YaHei" panose="020B0503020204020204" pitchFamily="34" charset="-122"/>
                <a:ea typeface="Microsoft YaHei" panose="020B0503020204020204" pitchFamily="34" charset="-122"/>
                <a:sym typeface="+mn-ea"/>
              </a:rPr>
              <a:t>：系数全域振荡 → 细结构处处都有 →全局加密 → </a:t>
            </a:r>
            <a:r>
              <a:rPr lang="zh-CN" altLang="en-US" b="1" dirty="0">
                <a:latin typeface="Microsoft YaHei" panose="020B0503020204020204" pitchFamily="34" charset="-122"/>
                <a:ea typeface="Microsoft YaHei" panose="020B0503020204020204" pitchFamily="34" charset="-122"/>
                <a:sym typeface="+mn-ea"/>
              </a:rPr>
              <a:t>自由度爆炸、细网格计算代价巨大</a:t>
            </a:r>
          </a:p>
        </p:txBody>
      </p:sp>
      <p:sp>
        <p:nvSpPr>
          <p:cNvPr id="5" name="矩形: 圆角 5"/>
          <p:cNvSpPr/>
          <p:nvPr/>
        </p:nvSpPr>
        <p:spPr>
          <a:xfrm>
            <a:off x="203835" y="1090295"/>
            <a:ext cx="3825240" cy="5640070"/>
          </a:xfrm>
          <a:prstGeom prst="roundRect">
            <a:avLst>
              <a:gd name="adj" fmla="val 9860"/>
            </a:avLst>
          </a:prstGeom>
          <a:solidFill>
            <a:srgbClr val="F0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360680" fontAlgn="base">
              <a:lnSpc>
                <a:spcPct val="150000"/>
              </a:lnSpc>
              <a:spcBef>
                <a:spcPct val="20000"/>
              </a:spcBef>
              <a:spcAft>
                <a:spcPct val="0"/>
              </a:spcAft>
              <a:buClr>
                <a:schemeClr val="accent5">
                  <a:lumMod val="75000"/>
                </a:schemeClr>
              </a:buClr>
              <a:buFont typeface="Wingdings 2" panose="05020102010507070707" pitchFamily="18" charset="2"/>
              <a:buChar char="²"/>
            </a:pPr>
            <a:endParaRPr lang="zh-CN" altLang="en-US" dirty="0">
              <a:solidFill>
                <a:schemeClr val="tx1"/>
              </a:solidFill>
              <a:latin typeface="Microsoft YaHei" panose="020B0503020204020204" pitchFamily="34" charset="-122"/>
              <a:ea typeface="Microsoft YaHei" panose="020B0503020204020204" pitchFamily="34" charset="-122"/>
              <a:sym typeface="+mn-ea"/>
            </a:endParaRPr>
          </a:p>
        </p:txBody>
      </p:sp>
      <p:pic>
        <p:nvPicPr>
          <p:cNvPr id="7" name="图片 6"/>
          <p:cNvPicPr>
            <a:picLocks noChangeAspect="1"/>
          </p:cNvPicPr>
          <p:nvPr/>
        </p:nvPicPr>
        <p:blipFill>
          <a:blip r:embed="rId3"/>
          <a:stretch>
            <a:fillRect/>
          </a:stretch>
        </p:blipFill>
        <p:spPr>
          <a:xfrm>
            <a:off x="566420" y="2843530"/>
            <a:ext cx="2842895" cy="3404235"/>
          </a:xfrm>
          <a:prstGeom prst="rect">
            <a:avLst/>
          </a:prstGeom>
        </p:spPr>
      </p:pic>
      <p:sp>
        <p:nvSpPr>
          <p:cNvPr id="12" name="文本框 11"/>
          <p:cNvSpPr txBox="1"/>
          <p:nvPr/>
        </p:nvSpPr>
        <p:spPr>
          <a:xfrm>
            <a:off x="374650" y="1144905"/>
            <a:ext cx="3460750" cy="1337945"/>
          </a:xfrm>
          <a:prstGeom prst="rect">
            <a:avLst/>
          </a:prstGeom>
          <a:noFill/>
        </p:spPr>
        <p:txBody>
          <a:bodyPr wrap="square" rtlCol="0">
            <a:spAutoFit/>
          </a:bodyPr>
          <a:lstStyle/>
          <a:p>
            <a:pPr marL="0" indent="-360680" algn="l" fontAlgn="base">
              <a:lnSpc>
                <a:spcPct val="150000"/>
              </a:lnSpc>
              <a:spcBef>
                <a:spcPct val="20000"/>
              </a:spcBef>
              <a:buClr>
                <a:schemeClr val="accent5">
                  <a:lumMod val="75000"/>
                </a:schemeClr>
              </a:buClr>
              <a:buSzTx/>
              <a:buFont typeface="Wingdings 2" panose="05020102010507070707" pitchFamily="18" charset="2"/>
              <a:buChar char="²"/>
            </a:pPr>
            <a:r>
              <a:rPr lang="zh-CN" altLang="en-US" sz="1800" dirty="0">
                <a:latin typeface="Microsoft YaHei" panose="020B0503020204020204" pitchFamily="34" charset="-122"/>
                <a:ea typeface="Microsoft YaHei" panose="020B0503020204020204" pitchFamily="34" charset="-122"/>
              </a:rPr>
              <a:t>前三类难点适合经典自适应方法：因为误差集中在局部→</a:t>
            </a:r>
            <a:r>
              <a:rPr lang="zh-CN" altLang="en-US" sz="1800" b="1" dirty="0">
                <a:latin typeface="Microsoft YaHei" panose="020B0503020204020204" pitchFamily="34" charset="-122"/>
                <a:ea typeface="Microsoft YaHei" panose="020B0503020204020204" pitchFamily="34" charset="-122"/>
              </a:rPr>
              <a:t> 局部加密划算</a:t>
            </a:r>
          </a:p>
        </p:txBody>
      </p:sp>
      <p:pic>
        <p:nvPicPr>
          <p:cNvPr id="13" name="图片 12"/>
          <p:cNvPicPr>
            <a:picLocks noChangeAspect="1"/>
          </p:cNvPicPr>
          <p:nvPr/>
        </p:nvPicPr>
        <p:blipFill>
          <a:blip r:embed="rId4"/>
          <a:stretch>
            <a:fillRect/>
          </a:stretch>
        </p:blipFill>
        <p:spPr>
          <a:xfrm>
            <a:off x="4925060" y="3051810"/>
            <a:ext cx="2442210" cy="3108960"/>
          </a:xfrm>
          <a:prstGeom prst="rect">
            <a:avLst/>
          </a:prstGeom>
        </p:spPr>
      </p:pic>
      <p:sp>
        <p:nvSpPr>
          <p:cNvPr id="43" name="圆角矩形 42"/>
          <p:cNvSpPr/>
          <p:nvPr/>
        </p:nvSpPr>
        <p:spPr>
          <a:xfrm>
            <a:off x="8400415" y="1090295"/>
            <a:ext cx="3676015" cy="5639435"/>
          </a:xfrm>
          <a:prstGeom prst="roundRect">
            <a:avLst>
              <a:gd name="adj" fmla="val 7456"/>
            </a:avLst>
          </a:prstGeom>
          <a:solidFill>
            <a:schemeClr val="accent4">
              <a:lumMod val="20000"/>
              <a:lumOff val="8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7508875" y="3399155"/>
            <a:ext cx="1155065" cy="676275"/>
          </a:xfrm>
          <a:prstGeom prst="rightArrow">
            <a:avLst/>
          </a:prstGeom>
          <a:solidFill>
            <a:srgbClr val="F9AC6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rgbClr val="7030A0"/>
                </a:solidFill>
                <a:latin typeface="Microsoft YaHei" panose="020B0503020204020204" pitchFamily="34" charset="-122"/>
                <a:ea typeface="Microsoft YaHei" panose="020B0503020204020204" pitchFamily="34" charset="-122"/>
              </a:rPr>
              <a:t>驱动</a:t>
            </a:r>
          </a:p>
        </p:txBody>
      </p:sp>
      <p:sp>
        <p:nvSpPr>
          <p:cNvPr id="15" name="文本框 14"/>
          <p:cNvSpPr txBox="1"/>
          <p:nvPr/>
        </p:nvSpPr>
        <p:spPr>
          <a:xfrm>
            <a:off x="8682355" y="1052830"/>
            <a:ext cx="3383915" cy="1289905"/>
          </a:xfrm>
          <a:prstGeom prst="rect">
            <a:avLst/>
          </a:prstGeom>
          <a:noFill/>
        </p:spPr>
        <p:txBody>
          <a:bodyPr wrap="square" rtlCol="0" anchor="t">
            <a:spAutoFit/>
          </a:bodyPr>
          <a:lstStyle/>
          <a:p>
            <a:pPr marL="0" indent="-360680" fontAlgn="base">
              <a:lnSpc>
                <a:spcPct val="150000"/>
              </a:lnSpc>
              <a:spcBef>
                <a:spcPct val="20000"/>
              </a:spcBef>
              <a:spcAft>
                <a:spcPct val="0"/>
              </a:spcAft>
              <a:buClr>
                <a:schemeClr val="accent5">
                  <a:lumMod val="75000"/>
                </a:schemeClr>
              </a:buClr>
              <a:buFont typeface="Wingdings 2" panose="05020102010507070707" pitchFamily="18" charset="2"/>
              <a:buChar char="²"/>
            </a:pPr>
            <a:r>
              <a:rPr lang="zh-CN" altLang="en-US" b="1" dirty="0">
                <a:solidFill>
                  <a:srgbClr val="C00000"/>
                </a:solidFill>
                <a:latin typeface="Microsoft YaHei" panose="020B0503020204020204" pitchFamily="34" charset="-122"/>
                <a:ea typeface="Microsoft YaHei" panose="020B0503020204020204" pitchFamily="34" charset="-122"/>
                <a:sym typeface="+mn-ea"/>
              </a:rPr>
              <a:t> AI 的价值</a:t>
            </a:r>
            <a:r>
              <a:rPr lang="zh-CN" altLang="en-US" dirty="0">
                <a:latin typeface="Microsoft YaHei" panose="020B0503020204020204" pitchFamily="34" charset="-122"/>
                <a:ea typeface="Microsoft YaHei" panose="020B0503020204020204" pitchFamily="34" charset="-122"/>
                <a:sym typeface="+mn-ea"/>
              </a:rPr>
              <a:t>：用</a:t>
            </a:r>
            <a:r>
              <a:rPr lang="zh-CN" altLang="en-US" b="1" dirty="0">
                <a:latin typeface="Microsoft YaHei" panose="020B0503020204020204" pitchFamily="34" charset="-122"/>
                <a:ea typeface="Microsoft YaHei" panose="020B0503020204020204" pitchFamily="34" charset="-122"/>
                <a:sym typeface="+mn-ea"/>
              </a:rPr>
              <a:t>学习到的表示</a:t>
            </a:r>
            <a:r>
              <a:rPr lang="zh-CN" altLang="en-US" dirty="0">
                <a:latin typeface="Microsoft YaHei" panose="020B0503020204020204" pitchFamily="34" charset="-122"/>
                <a:ea typeface="Microsoft YaHei" panose="020B0503020204020204" pitchFamily="34" charset="-122"/>
                <a:sym typeface="+mn-ea"/>
              </a:rPr>
              <a:t>或</a:t>
            </a:r>
            <a:r>
              <a:rPr lang="zh-CN" altLang="en-US" b="1" dirty="0">
                <a:latin typeface="Microsoft YaHei" panose="020B0503020204020204" pitchFamily="34" charset="-122"/>
                <a:ea typeface="Microsoft YaHei" panose="020B0503020204020204" pitchFamily="34" charset="-122"/>
                <a:sym typeface="+mn-ea"/>
              </a:rPr>
              <a:t>算子</a:t>
            </a:r>
            <a:r>
              <a:rPr lang="zh-CN" altLang="en-US" dirty="0">
                <a:latin typeface="Microsoft YaHei" panose="020B0503020204020204" pitchFamily="34" charset="-122"/>
                <a:ea typeface="Microsoft YaHei" panose="020B0503020204020204" pitchFamily="34" charset="-122"/>
                <a:sym typeface="+mn-ea"/>
              </a:rPr>
              <a:t>承载细尺度信息，</a:t>
            </a:r>
            <a:r>
              <a:rPr lang="zh-CN" altLang="en-US" b="1" dirty="0">
                <a:latin typeface="Microsoft YaHei" panose="020B0503020204020204" pitchFamily="34" charset="-122"/>
                <a:ea typeface="Microsoft YaHei" panose="020B0503020204020204" pitchFamily="34" charset="-122"/>
                <a:sym typeface="+mn-ea"/>
              </a:rPr>
              <a:t>避免</a:t>
            </a:r>
            <a:r>
              <a:rPr lang="zh-CN" altLang="en-US" dirty="0">
                <a:latin typeface="Microsoft YaHei" panose="020B0503020204020204" pitchFamily="34" charset="-122"/>
                <a:ea typeface="Microsoft YaHei" panose="020B0503020204020204" pitchFamily="34" charset="-122"/>
                <a:sym typeface="+mn-ea"/>
              </a:rPr>
              <a:t>推理阶段</a:t>
            </a:r>
            <a:r>
              <a:rPr lang="zh-CN" altLang="en-US" b="1" dirty="0">
                <a:latin typeface="Microsoft YaHei" panose="020B0503020204020204" pitchFamily="34" charset="-122"/>
                <a:ea typeface="Microsoft YaHei" panose="020B0503020204020204" pitchFamily="34" charset="-122"/>
                <a:sym typeface="+mn-ea"/>
              </a:rPr>
              <a:t>反复求解细网格问题</a:t>
            </a:r>
          </a:p>
        </p:txBody>
      </p:sp>
      <p:pic>
        <p:nvPicPr>
          <p:cNvPr id="20" name="图片 19"/>
          <p:cNvPicPr>
            <a:picLocks noChangeAspect="1"/>
          </p:cNvPicPr>
          <p:nvPr/>
        </p:nvPicPr>
        <p:blipFill>
          <a:blip r:embed="rId5"/>
          <a:stretch>
            <a:fillRect/>
          </a:stretch>
        </p:blipFill>
        <p:spPr>
          <a:xfrm>
            <a:off x="8717280" y="2782570"/>
            <a:ext cx="3043555" cy="3870960"/>
          </a:xfrm>
          <a:prstGeom prst="rect">
            <a:avLst/>
          </a:prstGeom>
        </p:spPr>
      </p:pic>
    </p:spTree>
    <p:extLst>
      <p:ext uri="{BB962C8B-B14F-4D97-AF65-F5344CB8AC3E}">
        <p14:creationId xmlns:p14="http://schemas.microsoft.com/office/powerpoint/2010/main" val="167136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8964" y="237961"/>
            <a:ext cx="11566205" cy="644004"/>
          </a:xfrm>
        </p:spPr>
        <p:txBody>
          <a:bodyPr/>
          <a:lstStyle/>
          <a:p>
            <a:r>
              <a:rPr lang="en-US" altLang="zh-CN" dirty="0"/>
              <a:t>AI </a:t>
            </a:r>
            <a:r>
              <a:rPr lang="zh-CN" altLang="en-US" dirty="0"/>
              <a:t>方法总览：三层参与方式</a:t>
            </a:r>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15</a:t>
            </a:fld>
            <a:endParaRPr lang="zh-CN" altLang="en-US" dirty="0"/>
          </a:p>
        </p:txBody>
      </p:sp>
      <p:graphicFrame>
        <p:nvGraphicFramePr>
          <p:cNvPr id="6" name="表格 5"/>
          <p:cNvGraphicFramePr/>
          <p:nvPr>
            <p:custDataLst>
              <p:tags r:id="rId1"/>
            </p:custDataLst>
          </p:nvPr>
        </p:nvGraphicFramePr>
        <p:xfrm>
          <a:off x="6561455" y="2286000"/>
          <a:ext cx="5568950" cy="3842385"/>
        </p:xfrm>
        <a:graphic>
          <a:graphicData uri="http://schemas.openxmlformats.org/drawingml/2006/table">
            <a:tbl>
              <a:tblPr firstRow="1" bandRow="1">
                <a:tableStyleId>{5C22544A-7EE6-4342-B048-85BDC9FD1C3A}</a:tableStyleId>
              </a:tblPr>
              <a:tblGrid>
                <a:gridCol w="1213485">
                  <a:extLst>
                    <a:ext uri="{9D8B030D-6E8A-4147-A177-3AD203B41FA5}">
                      <a16:colId xmlns:a16="http://schemas.microsoft.com/office/drawing/2014/main" val="20000"/>
                    </a:ext>
                  </a:extLst>
                </a:gridCol>
                <a:gridCol w="1435735">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567180">
                  <a:extLst>
                    <a:ext uri="{9D8B030D-6E8A-4147-A177-3AD203B41FA5}">
                      <a16:colId xmlns:a16="http://schemas.microsoft.com/office/drawing/2014/main" val="20003"/>
                    </a:ext>
                  </a:extLst>
                </a:gridCol>
              </a:tblGrid>
              <a:tr h="574675">
                <a:tc>
                  <a:txBody>
                    <a:bodyPr/>
                    <a:lstStyle/>
                    <a:p>
                      <a:pPr algn="ctr">
                        <a:buClrTx/>
                        <a:buSzTx/>
                        <a:buNone/>
                      </a:pPr>
                      <a:r>
                        <a:rPr lang="zh-CN" altLang="en-US" sz="1600" b="1" dirty="0">
                          <a:solidFill>
                            <a:schemeClr val="bg1"/>
                          </a:solidFill>
                          <a:latin typeface="Microsoft YaHei" panose="020B0503020204020204" pitchFamily="34" charset="-122"/>
                          <a:ea typeface="Microsoft YaHei" panose="020B0503020204020204" pitchFamily="34" charset="-122"/>
                        </a:rPr>
                        <a:t>层级</a:t>
                      </a:r>
                    </a:p>
                  </a:txBody>
                  <a:tcPr marL="0" marR="0" marT="0" marB="0" anchor="ctr">
                    <a:solidFill>
                      <a:srgbClr val="547DC6"/>
                    </a:solidFill>
                  </a:tcPr>
                </a:tc>
                <a:tc>
                  <a:txBody>
                    <a:bodyPr/>
                    <a:lstStyle/>
                    <a:p>
                      <a:pPr algn="ctr">
                        <a:buClrTx/>
                        <a:buSzTx/>
                        <a:buNone/>
                      </a:pPr>
                      <a:r>
                        <a:rPr lang="zh-CN" altLang="en-US" sz="1600" b="1" dirty="0">
                          <a:solidFill>
                            <a:schemeClr val="bg1"/>
                          </a:solidFill>
                          <a:latin typeface="Microsoft YaHei" panose="020B0503020204020204" pitchFamily="34" charset="-122"/>
                          <a:ea typeface="Microsoft YaHei" panose="020B0503020204020204" pitchFamily="34" charset="-122"/>
                        </a:rPr>
                        <a:t>AI 作用</a:t>
                      </a:r>
                    </a:p>
                  </a:txBody>
                  <a:tcPr marL="0" marR="0" marT="0" marB="0" anchor="ctr">
                    <a:solidFill>
                      <a:srgbClr val="547DC6"/>
                    </a:solidFill>
                  </a:tcPr>
                </a:tc>
                <a:tc>
                  <a:txBody>
                    <a:bodyPr/>
                    <a:lstStyle/>
                    <a:p>
                      <a:pPr algn="ctr">
                        <a:lnSpc>
                          <a:spcPct val="110000"/>
                        </a:lnSpc>
                        <a:buClrTx/>
                        <a:buSzTx/>
                        <a:buNone/>
                      </a:pPr>
                      <a:r>
                        <a:rPr lang="zh-CN" altLang="en-US" sz="1600" b="1" dirty="0">
                          <a:solidFill>
                            <a:schemeClr val="bg1"/>
                          </a:solidFill>
                          <a:latin typeface="Microsoft YaHei" panose="020B0503020204020204" pitchFamily="34" charset="-122"/>
                          <a:ea typeface="Microsoft YaHei" panose="020B0503020204020204" pitchFamily="34" charset="-122"/>
                        </a:rPr>
                        <a:t>经典求解器</a:t>
                      </a:r>
                    </a:p>
                    <a:p>
                      <a:pPr algn="ctr">
                        <a:lnSpc>
                          <a:spcPct val="110000"/>
                        </a:lnSpc>
                        <a:buClrTx/>
                        <a:buSzTx/>
                        <a:buNone/>
                      </a:pPr>
                      <a:r>
                        <a:rPr lang="zh-CN" altLang="en-US" sz="1600" b="1" dirty="0">
                          <a:solidFill>
                            <a:schemeClr val="bg1"/>
                          </a:solidFill>
                          <a:latin typeface="Microsoft YaHei" panose="020B0503020204020204" pitchFamily="34" charset="-122"/>
                          <a:ea typeface="Microsoft YaHei" panose="020B0503020204020204" pitchFamily="34" charset="-122"/>
                        </a:rPr>
                        <a:t>是否保留</a:t>
                      </a:r>
                    </a:p>
                  </a:txBody>
                  <a:tcPr marL="0" marR="0" marT="0" marB="0" anchor="ctr">
                    <a:solidFill>
                      <a:srgbClr val="547DC6"/>
                    </a:solidFill>
                  </a:tcPr>
                </a:tc>
                <a:tc>
                  <a:txBody>
                    <a:bodyPr/>
                    <a:lstStyle/>
                    <a:p>
                      <a:pPr algn="ctr">
                        <a:buClrTx/>
                        <a:buSzTx/>
                        <a:buNone/>
                      </a:pPr>
                      <a:r>
                        <a:rPr lang="zh-CN" altLang="en-US" sz="1600" b="1" dirty="0">
                          <a:solidFill>
                            <a:schemeClr val="bg1"/>
                          </a:solidFill>
                          <a:latin typeface="Microsoft YaHei" panose="020B0503020204020204" pitchFamily="34" charset="-122"/>
                          <a:ea typeface="Microsoft YaHei" panose="020B0503020204020204" pitchFamily="34" charset="-122"/>
                        </a:rPr>
                        <a:t>特点</a:t>
                      </a:r>
                    </a:p>
                  </a:txBody>
                  <a:tcPr marL="0" marR="0" marT="0" marB="0" anchor="ctr">
                    <a:solidFill>
                      <a:srgbClr val="547DC6"/>
                    </a:solidFill>
                  </a:tcPr>
                </a:tc>
                <a:extLst>
                  <a:ext uri="{0D108BD9-81ED-4DB2-BD59-A6C34878D82A}">
                    <a16:rowId xmlns:a16="http://schemas.microsoft.com/office/drawing/2014/main" val="10000"/>
                  </a:ext>
                </a:extLst>
              </a:tr>
              <a:tr h="1089660">
                <a:tc>
                  <a:txBody>
                    <a:bodyPr/>
                    <a:lstStyle/>
                    <a:p>
                      <a:pPr algn="ctr">
                        <a:buClrTx/>
                        <a:buSzTx/>
                        <a:buNone/>
                      </a:pPr>
                      <a:r>
                        <a:rPr lang="zh-CN" altLang="en-US" sz="1600" b="1" dirty="0">
                          <a:solidFill>
                            <a:schemeClr val="tx1"/>
                          </a:solidFill>
                          <a:latin typeface="Microsoft YaHei" panose="020B0503020204020204" pitchFamily="34" charset="-122"/>
                          <a:ea typeface="Microsoft YaHei" panose="020B0503020204020204" pitchFamily="34" charset="-122"/>
                        </a:rPr>
                        <a:t>层 A</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替换网格决策</a:t>
                      </a:r>
                    </a:p>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模块</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保留</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学误差估计、</a:t>
                      </a:r>
                    </a:p>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标记、</a:t>
                      </a:r>
                    </a:p>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网格决策</a:t>
                      </a:r>
                    </a:p>
                  </a:txBody>
                  <a:tcPr marL="0" marR="0" marT="0" marB="0" anchor="ctr"/>
                </a:tc>
                <a:extLst>
                  <a:ext uri="{0D108BD9-81ED-4DB2-BD59-A6C34878D82A}">
                    <a16:rowId xmlns:a16="http://schemas.microsoft.com/office/drawing/2014/main" val="10001"/>
                  </a:ext>
                </a:extLst>
              </a:tr>
              <a:tr h="1089025">
                <a:tc>
                  <a:txBody>
                    <a:bodyPr/>
                    <a:lstStyle/>
                    <a:p>
                      <a:pPr algn="ctr">
                        <a:buClrTx/>
                        <a:buSzTx/>
                        <a:buNone/>
                      </a:pPr>
                      <a:r>
                        <a:rPr lang="zh-CN" altLang="en-US" sz="1600" b="1" dirty="0">
                          <a:solidFill>
                            <a:schemeClr val="tx1"/>
                          </a:solidFill>
                          <a:latin typeface="Microsoft YaHei" panose="020B0503020204020204" pitchFamily="34" charset="-122"/>
                          <a:ea typeface="Microsoft YaHei" panose="020B0503020204020204" pitchFamily="34" charset="-122"/>
                        </a:rPr>
                        <a:t>层 B</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与求解器</a:t>
                      </a:r>
                    </a:p>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混合耦合</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部分保留</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学粗网格修正、离散算子、</a:t>
                      </a:r>
                    </a:p>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闭包</a:t>
                      </a:r>
                    </a:p>
                  </a:txBody>
                  <a:tcPr marL="0" marR="0" marT="0" marB="0" anchor="ctr"/>
                </a:tc>
                <a:extLst>
                  <a:ext uri="{0D108BD9-81ED-4DB2-BD59-A6C34878D82A}">
                    <a16:rowId xmlns:a16="http://schemas.microsoft.com/office/drawing/2014/main" val="10002"/>
                  </a:ext>
                </a:extLst>
              </a:tr>
              <a:tr h="1089025">
                <a:tc>
                  <a:txBody>
                    <a:bodyPr/>
                    <a:lstStyle/>
                    <a:p>
                      <a:pPr algn="ctr">
                        <a:buClrTx/>
                        <a:buSzTx/>
                        <a:buNone/>
                      </a:pPr>
                      <a:r>
                        <a:rPr lang="zh-CN" altLang="en-US" sz="1600" b="1" dirty="0">
                          <a:solidFill>
                            <a:schemeClr val="tx1"/>
                          </a:solidFill>
                          <a:latin typeface="Microsoft YaHei" panose="020B0503020204020204" pitchFamily="34" charset="-122"/>
                          <a:ea typeface="Microsoft YaHei" panose="020B0503020204020204" pitchFamily="34" charset="-122"/>
                        </a:rPr>
                        <a:t>层 C</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纯 AI 代理模型</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不保留</a:t>
                      </a:r>
                    </a:p>
                  </a:txBody>
                  <a:tcPr marL="0" marR="0" marT="0" marB="0" anchor="ctr"/>
                </a:tc>
                <a:tc>
                  <a:txBody>
                    <a:bodyPr/>
                    <a:lstStyle/>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直接学习</a:t>
                      </a:r>
                    </a:p>
                    <a:p>
                      <a:pPr algn="ctr">
                        <a:lnSpc>
                          <a:spcPct val="120000"/>
                        </a:lnSpc>
                        <a:buClrTx/>
                        <a:buSzTx/>
                        <a:buNone/>
                      </a:pPr>
                      <a:r>
                        <a:rPr lang="zh-CN" altLang="en-US" sz="1600" dirty="0">
                          <a:solidFill>
                            <a:schemeClr val="tx1"/>
                          </a:solidFill>
                          <a:latin typeface="Microsoft YaHei" panose="020B0503020204020204" pitchFamily="34" charset="-122"/>
                          <a:ea typeface="Microsoft YaHei" panose="020B0503020204020204" pitchFamily="34" charset="-122"/>
                        </a:rPr>
                        <a:t>输入到解的映射</a:t>
                      </a:r>
                    </a:p>
                  </a:txBody>
                  <a:tcPr marL="0" marR="0" marT="0" marB="0" anchor="ctr"/>
                </a:tc>
                <a:extLst>
                  <a:ext uri="{0D108BD9-81ED-4DB2-BD59-A6C34878D82A}">
                    <a16:rowId xmlns:a16="http://schemas.microsoft.com/office/drawing/2014/main" val="10003"/>
                  </a:ext>
                </a:extLst>
              </a:tr>
            </a:tbl>
          </a:graphicData>
        </a:graphic>
      </p:graphicFrame>
      <p:pic>
        <p:nvPicPr>
          <p:cNvPr id="3" name="图片 2"/>
          <p:cNvPicPr>
            <a:picLocks noChangeAspect="1"/>
          </p:cNvPicPr>
          <p:nvPr/>
        </p:nvPicPr>
        <p:blipFill>
          <a:blip r:embed="rId4"/>
          <a:stretch>
            <a:fillRect/>
          </a:stretch>
        </p:blipFill>
        <p:spPr>
          <a:xfrm>
            <a:off x="90805" y="2286000"/>
            <a:ext cx="6381115" cy="3896995"/>
          </a:xfrm>
          <a:prstGeom prst="rect">
            <a:avLst/>
          </a:prstGeom>
        </p:spPr>
      </p:pic>
      <p:sp>
        <p:nvSpPr>
          <p:cNvPr id="11" name="文本框 10"/>
          <p:cNvSpPr txBox="1"/>
          <p:nvPr/>
        </p:nvSpPr>
        <p:spPr>
          <a:xfrm>
            <a:off x="189230" y="947420"/>
            <a:ext cx="11783060" cy="1014730"/>
          </a:xfrm>
          <a:prstGeom prst="rect">
            <a:avLst/>
          </a:prstGeom>
          <a:noFill/>
        </p:spPr>
        <p:txBody>
          <a:bodyPr wrap="square" rtlCol="0">
            <a:spAutoFit/>
          </a:bodyPr>
          <a:lstStyle/>
          <a:p>
            <a:pPr marL="0" indent="-360680" algn="l" fontAlgn="base">
              <a:lnSpc>
                <a:spcPct val="150000"/>
              </a:lnSpc>
              <a:spcBef>
                <a:spcPct val="20000"/>
              </a:spcBef>
              <a:buClr>
                <a:schemeClr val="accent5">
                  <a:lumMod val="75000"/>
                </a:schemeClr>
              </a:buClr>
              <a:buSzTx/>
              <a:buFont typeface="Wingdings 2" panose="05020102010507070707" pitchFamily="18" charset="2"/>
              <a:buChar char="²"/>
            </a:pPr>
            <a:r>
              <a:rPr lang="zh-CN" altLang="en-US" sz="2000" b="1" dirty="0">
                <a:latin typeface="Microsoft YaHei" panose="020B0503020204020204" pitchFamily="34" charset="-122"/>
                <a:ea typeface="Microsoft YaHei" panose="020B0503020204020204" pitchFamily="34" charset="-122"/>
              </a:rPr>
              <a:t>按照参与度分三层：</a:t>
            </a:r>
            <a:r>
              <a:rPr lang="zh-CN" altLang="en-US" sz="2000" dirty="0">
                <a:latin typeface="Microsoft YaHei" panose="020B0503020204020204" pitchFamily="34" charset="-122"/>
                <a:ea typeface="Microsoft YaHei" panose="020B0503020204020204" pitchFamily="34" charset="-122"/>
              </a:rPr>
              <a:t>AI 替换经典回路中的决策模块（层A）、AI 与求解器混合耦合（层B）、AI 直接作为代理模型取代经典离散（层C）</a:t>
            </a:r>
          </a:p>
        </p:txBody>
      </p:sp>
    </p:spTree>
    <p:extLst>
      <p:ext uri="{BB962C8B-B14F-4D97-AF65-F5344CB8AC3E}">
        <p14:creationId xmlns:p14="http://schemas.microsoft.com/office/powerpoint/2010/main" val="410637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8964" y="237961"/>
            <a:ext cx="11566205" cy="644004"/>
          </a:xfrm>
        </p:spPr>
        <p:txBody>
          <a:bodyPr/>
          <a:lstStyle/>
          <a:p>
            <a:r>
              <a:rPr lang="zh-CN" altLang="en-US" dirty="0"/>
              <a:t>现有方法总结：四类难点与推荐方法</a:t>
            </a:r>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16</a:t>
            </a:fld>
            <a:endParaRPr lang="zh-CN" altLang="en-US" dirty="0"/>
          </a:p>
        </p:txBody>
      </p:sp>
      <p:graphicFrame>
        <p:nvGraphicFramePr>
          <p:cNvPr id="6" name="表格 5"/>
          <p:cNvGraphicFramePr/>
          <p:nvPr>
            <p:custDataLst>
              <p:tags r:id="rId1"/>
            </p:custDataLst>
          </p:nvPr>
        </p:nvGraphicFramePr>
        <p:xfrm>
          <a:off x="988695" y="1143000"/>
          <a:ext cx="10479405" cy="5391785"/>
        </p:xfrm>
        <a:graphic>
          <a:graphicData uri="http://schemas.openxmlformats.org/drawingml/2006/table">
            <a:tbl>
              <a:tblPr firstRow="1" bandRow="1">
                <a:tableStyleId>{5C22544A-7EE6-4342-B048-85BDC9FD1C3A}</a:tableStyleId>
              </a:tblPr>
              <a:tblGrid>
                <a:gridCol w="2218055">
                  <a:extLst>
                    <a:ext uri="{9D8B030D-6E8A-4147-A177-3AD203B41FA5}">
                      <a16:colId xmlns:a16="http://schemas.microsoft.com/office/drawing/2014/main" val="20000"/>
                    </a:ext>
                  </a:extLst>
                </a:gridCol>
                <a:gridCol w="2772410">
                  <a:extLst>
                    <a:ext uri="{9D8B030D-6E8A-4147-A177-3AD203B41FA5}">
                      <a16:colId xmlns:a16="http://schemas.microsoft.com/office/drawing/2014/main" val="20001"/>
                    </a:ext>
                  </a:extLst>
                </a:gridCol>
                <a:gridCol w="2744470">
                  <a:extLst>
                    <a:ext uri="{9D8B030D-6E8A-4147-A177-3AD203B41FA5}">
                      <a16:colId xmlns:a16="http://schemas.microsoft.com/office/drawing/2014/main" val="20002"/>
                    </a:ext>
                  </a:extLst>
                </a:gridCol>
                <a:gridCol w="2744470">
                  <a:extLst>
                    <a:ext uri="{9D8B030D-6E8A-4147-A177-3AD203B41FA5}">
                      <a16:colId xmlns:a16="http://schemas.microsoft.com/office/drawing/2014/main" val="20003"/>
                    </a:ext>
                  </a:extLst>
                </a:gridCol>
              </a:tblGrid>
              <a:tr h="532130">
                <a:tc>
                  <a:txBody>
                    <a:bodyPr/>
                    <a:lstStyle/>
                    <a:p>
                      <a:pPr algn="ctr">
                        <a:lnSpc>
                          <a:spcPct val="110000"/>
                        </a:lnSpc>
                        <a:buClrTx/>
                        <a:buSzTx/>
                        <a:buFontTx/>
                      </a:pPr>
                      <a:r>
                        <a:rPr lang="zh-CN" altLang="en-US" sz="2000" b="1" dirty="0">
                          <a:solidFill>
                            <a:schemeClr val="bg1"/>
                          </a:solidFill>
                          <a:latin typeface="Microsoft YaHei" panose="020B0503020204020204" pitchFamily="34" charset="-122"/>
                          <a:ea typeface="Microsoft YaHei" panose="020B0503020204020204" pitchFamily="34" charset="-122"/>
                        </a:rPr>
                        <a:t>难点</a:t>
                      </a:r>
                    </a:p>
                  </a:txBody>
                  <a:tcPr marL="0" marR="0" marT="0" marB="0" anchor="ctr">
                    <a:solidFill>
                      <a:srgbClr val="547DC6"/>
                    </a:solidFill>
                  </a:tcPr>
                </a:tc>
                <a:tc>
                  <a:txBody>
                    <a:bodyPr/>
                    <a:lstStyle/>
                    <a:p>
                      <a:pPr algn="ctr">
                        <a:lnSpc>
                          <a:spcPct val="110000"/>
                        </a:lnSpc>
                        <a:buClrTx/>
                        <a:buSzTx/>
                        <a:buFontTx/>
                      </a:pPr>
                      <a:r>
                        <a:rPr lang="zh-CN" altLang="en-US" sz="2000" b="1" dirty="0">
                          <a:solidFill>
                            <a:schemeClr val="bg1"/>
                          </a:solidFill>
                          <a:latin typeface="Microsoft YaHei" panose="020B0503020204020204" pitchFamily="34" charset="-122"/>
                          <a:ea typeface="Microsoft YaHei" panose="020B0503020204020204" pitchFamily="34" charset="-122"/>
                        </a:rPr>
                        <a:t>特征</a:t>
                      </a:r>
                    </a:p>
                  </a:txBody>
                  <a:tcPr marL="0" marR="0" marT="0" marB="0" anchor="ctr">
                    <a:solidFill>
                      <a:srgbClr val="547DC6"/>
                    </a:solidFill>
                  </a:tcPr>
                </a:tc>
                <a:tc>
                  <a:txBody>
                    <a:bodyPr/>
                    <a:lstStyle/>
                    <a:p>
                      <a:pPr algn="ctr">
                        <a:lnSpc>
                          <a:spcPct val="110000"/>
                        </a:lnSpc>
                        <a:buClrTx/>
                        <a:buSzTx/>
                        <a:buFontTx/>
                      </a:pPr>
                      <a:r>
                        <a:rPr lang="zh-CN" altLang="en-US" sz="2000" b="1" dirty="0">
                          <a:solidFill>
                            <a:schemeClr val="bg1"/>
                          </a:solidFill>
                          <a:latin typeface="Microsoft YaHei" panose="020B0503020204020204" pitchFamily="34" charset="-122"/>
                          <a:ea typeface="Microsoft YaHei" panose="020B0503020204020204" pitchFamily="34" charset="-122"/>
                        </a:rPr>
                        <a:t>经典首选</a:t>
                      </a:r>
                    </a:p>
                  </a:txBody>
                  <a:tcPr marL="0" marR="0" marT="0" marB="0" anchor="ctr">
                    <a:solidFill>
                      <a:srgbClr val="547DC6"/>
                    </a:solidFill>
                  </a:tcPr>
                </a:tc>
                <a:tc>
                  <a:txBody>
                    <a:bodyPr/>
                    <a:lstStyle/>
                    <a:p>
                      <a:pPr algn="ctr">
                        <a:lnSpc>
                          <a:spcPct val="110000"/>
                        </a:lnSpc>
                        <a:buClrTx/>
                        <a:buSzTx/>
                        <a:buFontTx/>
                      </a:pPr>
                      <a:r>
                        <a:rPr lang="zh-CN" altLang="en-US" sz="2000" b="1" dirty="0">
                          <a:solidFill>
                            <a:schemeClr val="bg1"/>
                          </a:solidFill>
                          <a:latin typeface="Microsoft YaHei" panose="020B0503020204020204" pitchFamily="34" charset="-122"/>
                          <a:ea typeface="Microsoft YaHei" panose="020B0503020204020204" pitchFamily="34" charset="-122"/>
                        </a:rPr>
                        <a:t>AI 对应</a:t>
                      </a:r>
                    </a:p>
                  </a:txBody>
                  <a:tcPr marL="0" marR="0" marT="0" marB="0" anchor="ctr">
                    <a:solidFill>
                      <a:srgbClr val="547DC6"/>
                    </a:solidFill>
                  </a:tcPr>
                </a:tc>
                <a:extLst>
                  <a:ext uri="{0D108BD9-81ED-4DB2-BD59-A6C34878D82A}">
                    <a16:rowId xmlns:a16="http://schemas.microsoft.com/office/drawing/2014/main" val="10000"/>
                  </a:ext>
                </a:extLst>
              </a:tr>
              <a:tr h="992505">
                <a:tc>
                  <a:txBody>
                    <a:bodyPr/>
                    <a:lstStyle/>
                    <a:p>
                      <a:pPr algn="ctr">
                        <a:lnSpc>
                          <a:spcPct val="110000"/>
                        </a:lnSpc>
                        <a:buClrTx/>
                        <a:buSzTx/>
                        <a:buFontTx/>
                      </a:pPr>
                      <a:r>
                        <a:rPr lang="zh-CN" altLang="en-US" sz="1800" b="1" dirty="0">
                          <a:solidFill>
                            <a:schemeClr val="tx1"/>
                          </a:solidFill>
                          <a:latin typeface="Microsoft YaHei" panose="020B0503020204020204" pitchFamily="34" charset="-122"/>
                          <a:ea typeface="Microsoft YaHei" panose="020B0503020204020204" pitchFamily="34" charset="-122"/>
                        </a:rPr>
                        <a:t>① 几何奇异性</a:t>
                      </a:r>
                    </a:p>
                    <a:p>
                      <a:pPr algn="ctr">
                        <a:lnSpc>
                          <a:spcPct val="110000"/>
                        </a:lnSpc>
                        <a:buClrTx/>
                        <a:buSzTx/>
                        <a:buFontTx/>
                      </a:pPr>
                      <a:r>
                        <a:rPr lang="zh-CN" altLang="en-US" sz="1800" b="1" dirty="0">
                          <a:solidFill>
                            <a:schemeClr val="tx1"/>
                          </a:solidFill>
                          <a:latin typeface="Microsoft YaHei" panose="020B0503020204020204" pitchFamily="34" charset="-122"/>
                          <a:ea typeface="Microsoft YaHei" panose="020B0503020204020204" pitchFamily="34" charset="-122"/>
                        </a:rPr>
                        <a:t>（角点奇异）</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位置已知、固定</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hp 自适应</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层 A · 监督回归</a:t>
                      </a:r>
                    </a:p>
                  </a:txBody>
                  <a:tcPr marL="0" marR="0" marT="0" marB="0" anchor="ctr"/>
                </a:tc>
                <a:extLst>
                  <a:ext uri="{0D108BD9-81ED-4DB2-BD59-A6C34878D82A}">
                    <a16:rowId xmlns:a16="http://schemas.microsoft.com/office/drawing/2014/main" val="10001"/>
                  </a:ext>
                </a:extLst>
              </a:tr>
              <a:tr h="965835">
                <a:tc>
                  <a:txBody>
                    <a:bodyPr/>
                    <a:lstStyle/>
                    <a:p>
                      <a:pPr algn="ctr">
                        <a:lnSpc>
                          <a:spcPct val="110000"/>
                        </a:lnSpc>
                        <a:buClrTx/>
                        <a:buSzTx/>
                        <a:buFontTx/>
                      </a:pPr>
                      <a:r>
                        <a:rPr lang="zh-CN" altLang="en-US" sz="1800" b="1" dirty="0">
                          <a:solidFill>
                            <a:schemeClr val="tx1"/>
                          </a:solidFill>
                          <a:latin typeface="Microsoft YaHei" panose="020B0503020204020204" pitchFamily="34" charset="-122"/>
                          <a:ea typeface="Microsoft YaHei" panose="020B0503020204020204" pitchFamily="34" charset="-122"/>
                        </a:rPr>
                        <a:t>② 薄边界层</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位置可预知、尺度很薄</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hp / r 自适应</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层 A · 监督回归</a:t>
                      </a:r>
                    </a:p>
                  </a:txBody>
                  <a:tcPr marL="0" marR="0" marT="0" marB="0" anchor="ctr"/>
                </a:tc>
                <a:extLst>
                  <a:ext uri="{0D108BD9-81ED-4DB2-BD59-A6C34878D82A}">
                    <a16:rowId xmlns:a16="http://schemas.microsoft.com/office/drawing/2014/main" val="10002"/>
                  </a:ext>
                </a:extLst>
              </a:tr>
              <a:tr h="967105">
                <a:tc>
                  <a:txBody>
                    <a:bodyPr/>
                    <a:lstStyle/>
                    <a:p>
                      <a:pPr algn="ctr">
                        <a:lnSpc>
                          <a:spcPct val="110000"/>
                        </a:lnSpc>
                        <a:buClrTx/>
                        <a:buSzTx/>
                        <a:buFontTx/>
                      </a:pPr>
                      <a:r>
                        <a:rPr lang="zh-CN" altLang="en-US" sz="1800" b="1" dirty="0">
                          <a:solidFill>
                            <a:schemeClr val="tx1"/>
                          </a:solidFill>
                          <a:latin typeface="Microsoft YaHei" panose="020B0503020204020204" pitchFamily="34" charset="-122"/>
                          <a:ea typeface="Microsoft YaHei" panose="020B0503020204020204" pitchFamily="34" charset="-122"/>
                        </a:rPr>
                        <a:t>③ 移动激波</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位置未知、会移动</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h 自适应</a:t>
                      </a:r>
                      <a:r>
                        <a:rPr lang="zh-CN" altLang="en-US" sz="1800" dirty="0">
                          <a:solidFill>
                            <a:schemeClr val="tx1"/>
                          </a:solidFill>
                          <a:latin typeface="Microsoft YaHei" panose="020B0503020204020204" pitchFamily="34" charset="-122"/>
                          <a:ea typeface="Microsoft YaHei" panose="020B0503020204020204" pitchFamily="34" charset="-122"/>
                          <a:sym typeface="+mn-ea"/>
                        </a:rPr>
                        <a:t> · </a:t>
                      </a:r>
                      <a:r>
                        <a:rPr lang="zh-CN" altLang="en-US" sz="1800" dirty="0">
                          <a:solidFill>
                            <a:schemeClr val="tx1"/>
                          </a:solidFill>
                          <a:latin typeface="Microsoft YaHei" panose="020B0503020204020204" pitchFamily="34" charset="-122"/>
                          <a:ea typeface="Microsoft YaHei" panose="020B0503020204020204" pitchFamily="34" charset="-122"/>
                        </a:rPr>
                        <a:t>AMR</a:t>
                      </a:r>
                      <a:r>
                        <a:rPr lang="en-US" altLang="zh-CN" sz="1800" dirty="0">
                          <a:solidFill>
                            <a:schemeClr val="tx1"/>
                          </a:solidFill>
                          <a:latin typeface="Microsoft YaHei" panose="020B0503020204020204" pitchFamily="34" charset="-122"/>
                          <a:ea typeface="Microsoft YaHei" panose="020B0503020204020204" pitchFamily="34" charset="-122"/>
                        </a:rPr>
                        <a:t>/ r </a:t>
                      </a:r>
                      <a:r>
                        <a:rPr lang="zh-CN" altLang="en-US" sz="1800" dirty="0">
                          <a:solidFill>
                            <a:schemeClr val="tx1"/>
                          </a:solidFill>
                          <a:latin typeface="Microsoft YaHei" panose="020B0503020204020204" pitchFamily="34" charset="-122"/>
                          <a:ea typeface="Microsoft YaHei" panose="020B0503020204020204" pitchFamily="34" charset="-122"/>
                        </a:rPr>
                        <a:t>自适应</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层 A · 强化学习</a:t>
                      </a:r>
                    </a:p>
                  </a:txBody>
                  <a:tcPr marL="0" marR="0" marT="0" marB="0" anchor="ctr"/>
                </a:tc>
                <a:extLst>
                  <a:ext uri="{0D108BD9-81ED-4DB2-BD59-A6C34878D82A}">
                    <a16:rowId xmlns:a16="http://schemas.microsoft.com/office/drawing/2014/main" val="10003"/>
                  </a:ext>
                </a:extLst>
              </a:tr>
              <a:tr h="967105">
                <a:tc>
                  <a:txBody>
                    <a:bodyPr/>
                    <a:lstStyle/>
                    <a:p>
                      <a:pPr algn="ctr">
                        <a:lnSpc>
                          <a:spcPct val="110000"/>
                        </a:lnSpc>
                        <a:buClrTx/>
                        <a:buSzTx/>
                        <a:buFontTx/>
                      </a:pPr>
                      <a:r>
                        <a:rPr lang="zh-CN" altLang="en-US" sz="1800" b="1" dirty="0">
                          <a:solidFill>
                            <a:schemeClr val="tx1"/>
                          </a:solidFill>
                          <a:latin typeface="Microsoft YaHei" panose="020B0503020204020204" pitchFamily="34" charset="-122"/>
                          <a:ea typeface="Microsoft YaHei" panose="020B0503020204020204" pitchFamily="34" charset="-122"/>
                        </a:rPr>
                        <a:t>④ 系数全域振荡</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细结构遍布全域</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多尺度有限元</a:t>
                      </a:r>
                      <a:r>
                        <a:rPr lang="zh-CN" altLang="en-US" sz="1800" dirty="0">
                          <a:solidFill>
                            <a:schemeClr val="tx1"/>
                          </a:solidFill>
                          <a:latin typeface="Microsoft YaHei" panose="020B0503020204020204" pitchFamily="34" charset="-122"/>
                          <a:ea typeface="Microsoft YaHei" panose="020B0503020204020204" pitchFamily="34" charset="-122"/>
                          <a:sym typeface="+mn-ea"/>
                        </a:rPr>
                        <a:t> · </a:t>
                      </a:r>
                      <a:r>
                        <a:rPr lang="zh-CN" altLang="en-US" sz="1800" dirty="0">
                          <a:solidFill>
                            <a:schemeClr val="tx1"/>
                          </a:solidFill>
                          <a:latin typeface="Microsoft YaHei" panose="020B0503020204020204" pitchFamily="34" charset="-122"/>
                          <a:ea typeface="Microsoft YaHei" panose="020B0503020204020204" pitchFamily="34" charset="-122"/>
                        </a:rPr>
                        <a:t>升尺度</a:t>
                      </a:r>
                    </a:p>
                  </a:txBody>
                  <a:tcPr marL="0" marR="0" marT="0" marB="0" anchor="ct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层 B · 数据驱动升尺度</a:t>
                      </a:r>
                    </a:p>
                  </a:txBody>
                  <a:tcPr marL="0" marR="0" marT="0" marB="0" anchor="ctr"/>
                </a:tc>
                <a:extLst>
                  <a:ext uri="{0D108BD9-81ED-4DB2-BD59-A6C34878D82A}">
                    <a16:rowId xmlns:a16="http://schemas.microsoft.com/office/drawing/2014/main" val="10004"/>
                  </a:ext>
                </a:extLst>
              </a:tr>
              <a:tr h="967105">
                <a:tc>
                  <a:txBody>
                    <a:bodyPr/>
                    <a:lstStyle/>
                    <a:p>
                      <a:pPr algn="ctr">
                        <a:lnSpc>
                          <a:spcPct val="110000"/>
                        </a:lnSpc>
                        <a:buClrTx/>
                        <a:buSzTx/>
                        <a:buFontTx/>
                      </a:pPr>
                      <a:r>
                        <a:rPr lang="zh-CN" altLang="en-US" sz="1800" b="1" dirty="0">
                          <a:solidFill>
                            <a:schemeClr val="tx1"/>
                          </a:solidFill>
                          <a:latin typeface="Microsoft YaHei" panose="020B0503020204020204" pitchFamily="34" charset="-122"/>
                          <a:ea typeface="Microsoft YaHei" panose="020B0503020204020204" pitchFamily="34" charset="-122"/>
                        </a:rPr>
                        <a:t>纵贯四类</a:t>
                      </a:r>
                    </a:p>
                  </a:txBody>
                  <a:tcPr marL="0" marR="0" marT="0" marB="0" anchor="ctr">
                    <a:solidFill>
                      <a:schemeClr val="accent4">
                        <a:lumMod val="20000"/>
                        <a:lumOff val="80000"/>
                      </a:schemeClr>
                    </a:solidFill>
                  </a:tcP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高频细节是共同难点</a:t>
                      </a:r>
                    </a:p>
                  </a:txBody>
                  <a:tcPr marL="0" marR="0" marT="0" marB="0" anchor="ctr">
                    <a:solidFill>
                      <a:schemeClr val="accent4">
                        <a:lumMod val="20000"/>
                        <a:lumOff val="80000"/>
                      </a:schemeClr>
                    </a:solidFill>
                  </a:tcP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a:t>
                      </a:r>
                    </a:p>
                  </a:txBody>
                  <a:tcPr marL="0" marR="0" marT="0" marB="0" anchor="ctr">
                    <a:solidFill>
                      <a:schemeClr val="accent4">
                        <a:lumMod val="20000"/>
                        <a:lumOff val="80000"/>
                      </a:schemeClr>
                    </a:solidFill>
                  </a:tcPr>
                </a:tc>
                <a:tc>
                  <a:txBody>
                    <a:bodyPr/>
                    <a:lstStyle/>
                    <a:p>
                      <a:pPr algn="ctr">
                        <a:lnSpc>
                          <a:spcPct val="110000"/>
                        </a:lnSpc>
                        <a:buClrTx/>
                        <a:buSzTx/>
                        <a:buFontTx/>
                      </a:pPr>
                      <a:r>
                        <a:rPr lang="zh-CN" altLang="en-US" sz="1800" dirty="0">
                          <a:solidFill>
                            <a:schemeClr val="tx1"/>
                          </a:solidFill>
                          <a:latin typeface="Microsoft YaHei" panose="020B0503020204020204" pitchFamily="34" charset="-122"/>
                          <a:ea typeface="Microsoft YaHei" panose="020B0503020204020204" pitchFamily="34" charset="-122"/>
                        </a:rPr>
                        <a:t>层 C · 纯代理：PINN / 神经算子 / 图仿真器</a:t>
                      </a:r>
                    </a:p>
                  </a:txBody>
                  <a:tcPr marL="0" marR="0" marT="0" marB="0" anchor="c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0181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8964" y="237961"/>
            <a:ext cx="11566205" cy="644004"/>
          </a:xfrm>
        </p:spPr>
        <p:txBody>
          <a:bodyPr/>
          <a:lstStyle/>
          <a:p>
            <a:r>
              <a:rPr lang="en-US" altLang="zh-CN" dirty="0"/>
              <a:t>AI </a:t>
            </a:r>
            <a:r>
              <a:rPr lang="zh-CN" altLang="en-US" dirty="0"/>
              <a:t>多尺度计算的新思路</a:t>
            </a:r>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17</a:t>
            </a:fld>
            <a:endParaRPr lang="zh-CN" altLang="en-US" dirty="0"/>
          </a:p>
        </p:txBody>
      </p:sp>
      <p:graphicFrame>
        <p:nvGraphicFramePr>
          <p:cNvPr id="6" name="表格 5"/>
          <p:cNvGraphicFramePr/>
          <p:nvPr>
            <p:custDataLst>
              <p:tags r:id="rId1"/>
            </p:custDataLst>
          </p:nvPr>
        </p:nvGraphicFramePr>
        <p:xfrm>
          <a:off x="128905" y="1934210"/>
          <a:ext cx="11785600" cy="4751705"/>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20000"/>
                    </a:ext>
                  </a:extLst>
                </a:gridCol>
                <a:gridCol w="2876550">
                  <a:extLst>
                    <a:ext uri="{9D8B030D-6E8A-4147-A177-3AD203B41FA5}">
                      <a16:colId xmlns:a16="http://schemas.microsoft.com/office/drawing/2014/main" val="20001"/>
                    </a:ext>
                  </a:extLst>
                </a:gridCol>
                <a:gridCol w="1707515">
                  <a:extLst>
                    <a:ext uri="{9D8B030D-6E8A-4147-A177-3AD203B41FA5}">
                      <a16:colId xmlns:a16="http://schemas.microsoft.com/office/drawing/2014/main" val="20002"/>
                    </a:ext>
                  </a:extLst>
                </a:gridCol>
                <a:gridCol w="3729990">
                  <a:extLst>
                    <a:ext uri="{9D8B030D-6E8A-4147-A177-3AD203B41FA5}">
                      <a16:colId xmlns:a16="http://schemas.microsoft.com/office/drawing/2014/main" val="20003"/>
                    </a:ext>
                  </a:extLst>
                </a:gridCol>
                <a:gridCol w="2303145">
                  <a:extLst>
                    <a:ext uri="{9D8B030D-6E8A-4147-A177-3AD203B41FA5}">
                      <a16:colId xmlns:a16="http://schemas.microsoft.com/office/drawing/2014/main" val="20004"/>
                    </a:ext>
                  </a:extLst>
                </a:gridCol>
              </a:tblGrid>
              <a:tr h="432435">
                <a:tc>
                  <a:txBody>
                    <a:bodyPr/>
                    <a:lstStyle/>
                    <a:p>
                      <a:pPr algn="ctr">
                        <a:lnSpc>
                          <a:spcPct val="110000"/>
                        </a:lnSpc>
                        <a:buClrTx/>
                        <a:buSzTx/>
                        <a:buFontTx/>
                      </a:pPr>
                      <a:r>
                        <a:rPr lang="zh-CN" altLang="en-US" sz="2000" dirty="0">
                          <a:solidFill>
                            <a:schemeClr val="bg1"/>
                          </a:solidFill>
                          <a:latin typeface="Microsoft YaHei" panose="020B0503020204020204" pitchFamily="34" charset="-122"/>
                          <a:ea typeface="Microsoft YaHei" panose="020B0503020204020204" pitchFamily="34" charset="-122"/>
                        </a:rPr>
                        <a:t>层级</a:t>
                      </a:r>
                    </a:p>
                  </a:txBody>
                  <a:tcPr marL="0" marR="0" marT="0" marB="0" anchor="ctr">
                    <a:solidFill>
                      <a:srgbClr val="547DC6"/>
                    </a:solidFill>
                  </a:tcPr>
                </a:tc>
                <a:tc>
                  <a:txBody>
                    <a:bodyPr/>
                    <a:lstStyle/>
                    <a:p>
                      <a:pPr algn="ctr">
                        <a:lnSpc>
                          <a:spcPct val="110000"/>
                        </a:lnSpc>
                        <a:buClrTx/>
                        <a:buSzTx/>
                        <a:buFontTx/>
                      </a:pPr>
                      <a:r>
                        <a:rPr lang="zh-CN" altLang="en-US" sz="2000" dirty="0">
                          <a:solidFill>
                            <a:schemeClr val="bg1"/>
                          </a:solidFill>
                          <a:latin typeface="Microsoft YaHei" panose="020B0503020204020204" pitchFamily="34" charset="-122"/>
                          <a:ea typeface="Microsoft YaHei" panose="020B0503020204020204" pitchFamily="34" charset="-122"/>
                        </a:rPr>
                        <a:t>目前手段</a:t>
                      </a:r>
                    </a:p>
                  </a:txBody>
                  <a:tcPr marL="0" marR="0" marT="0" marB="0" anchor="ctr">
                    <a:solidFill>
                      <a:srgbClr val="547DC6"/>
                    </a:solidFill>
                  </a:tcPr>
                </a:tc>
                <a:tc>
                  <a:txBody>
                    <a:bodyPr/>
                    <a:lstStyle/>
                    <a:p>
                      <a:pPr algn="ctr">
                        <a:lnSpc>
                          <a:spcPct val="110000"/>
                        </a:lnSpc>
                        <a:buClrTx/>
                        <a:buSzTx/>
                        <a:buFontTx/>
                      </a:pPr>
                      <a:r>
                        <a:rPr lang="zh-CN" altLang="en-US" sz="2000" dirty="0">
                          <a:solidFill>
                            <a:schemeClr val="bg1"/>
                          </a:solidFill>
                          <a:latin typeface="Microsoft YaHei" panose="020B0503020204020204" pitchFamily="34" charset="-122"/>
                          <a:ea typeface="Microsoft YaHei" panose="020B0503020204020204" pitchFamily="34" charset="-122"/>
                        </a:rPr>
                        <a:t>新思路</a:t>
                      </a:r>
                    </a:p>
                  </a:txBody>
                  <a:tcPr marL="0" marR="0" marT="0" marB="0" anchor="ctr">
                    <a:solidFill>
                      <a:srgbClr val="547DC6"/>
                    </a:solidFill>
                  </a:tcPr>
                </a:tc>
                <a:tc>
                  <a:txBody>
                    <a:bodyPr/>
                    <a:lstStyle/>
                    <a:p>
                      <a:pPr algn="ctr">
                        <a:lnSpc>
                          <a:spcPct val="110000"/>
                        </a:lnSpc>
                        <a:buClrTx/>
                        <a:buSzTx/>
                        <a:buFontTx/>
                      </a:pPr>
                      <a:r>
                        <a:rPr lang="zh-CN" altLang="en-US" sz="2000" dirty="0">
                          <a:solidFill>
                            <a:schemeClr val="bg1"/>
                          </a:solidFill>
                          <a:latin typeface="Microsoft YaHei" panose="020B0503020204020204" pitchFamily="34" charset="-122"/>
                          <a:ea typeface="Microsoft YaHei" panose="020B0503020204020204" pitchFamily="34" charset="-122"/>
                        </a:rPr>
                        <a:t>具体机制</a:t>
                      </a:r>
                    </a:p>
                  </a:txBody>
                  <a:tcPr marL="0" marR="0" marT="0" marB="0" anchor="ctr">
                    <a:solidFill>
                      <a:srgbClr val="547DC6"/>
                    </a:solidFill>
                  </a:tcPr>
                </a:tc>
                <a:tc>
                  <a:txBody>
                    <a:bodyPr/>
                    <a:lstStyle/>
                    <a:p>
                      <a:pPr algn="ctr">
                        <a:lnSpc>
                          <a:spcPct val="110000"/>
                        </a:lnSpc>
                        <a:buClrTx/>
                        <a:buSzTx/>
                        <a:buFontTx/>
                      </a:pPr>
                      <a:r>
                        <a:rPr lang="zh-CN" altLang="en-US" sz="2000" dirty="0">
                          <a:solidFill>
                            <a:schemeClr val="bg1"/>
                          </a:solidFill>
                          <a:latin typeface="Microsoft YaHei" panose="020B0503020204020204" pitchFamily="34" charset="-122"/>
                          <a:ea typeface="Microsoft YaHei" panose="020B0503020204020204" pitchFamily="34" charset="-122"/>
                        </a:rPr>
                        <a:t>突破点</a:t>
                      </a:r>
                    </a:p>
                  </a:txBody>
                  <a:tcPr marL="0" marR="0" marT="0" marB="0" anchor="ctr">
                    <a:solidFill>
                      <a:srgbClr val="547DC6"/>
                    </a:solidFill>
                  </a:tcPr>
                </a:tc>
                <a:extLst>
                  <a:ext uri="{0D108BD9-81ED-4DB2-BD59-A6C34878D82A}">
                    <a16:rowId xmlns:a16="http://schemas.microsoft.com/office/drawing/2014/main" val="10000"/>
                  </a:ext>
                </a:extLst>
              </a:tr>
              <a:tr h="1078865">
                <a:tc>
                  <a:txBody>
                    <a:bodyPr/>
                    <a:lstStyle/>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层 A</a:t>
                      </a:r>
                    </a:p>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网格决策</a:t>
                      </a:r>
                    </a:p>
                  </a:txBody>
                  <a:tcPr marL="0" marR="0" marT="0" marB="0" anchor="ctr"/>
                </a:tc>
                <a:tc>
                  <a:txBody>
                    <a:bodyPr/>
                    <a:lstStyle/>
                    <a:p>
                      <a:pPr algn="l">
                        <a:lnSpc>
                          <a:spcPct val="14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用 RL/GNN 直接学习在哪加密，能预判移动特征，但训练昂贵、缺少误差保证</a:t>
                      </a:r>
                    </a:p>
                  </a:txBody>
                  <a:tcPr marL="0" marR="0" marT="0" marB="0" anchor="ct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快速预测</a:t>
                      </a:r>
                    </a:p>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自适应网格</a:t>
                      </a:r>
                      <a:r>
                        <a:rPr lang="en-US" altLang="zh-CN" sz="1400" b="1" dirty="0">
                          <a:solidFill>
                            <a:schemeClr val="tx1"/>
                          </a:solidFill>
                          <a:latin typeface="Microsoft YaHei" panose="020B0503020204020204" pitchFamily="34" charset="-122"/>
                          <a:ea typeface="Microsoft YaHei" panose="020B0503020204020204" pitchFamily="34" charset="-122"/>
                        </a:rPr>
                        <a:t>+</a:t>
                      </a:r>
                    </a:p>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经典误差估计</a:t>
                      </a:r>
                    </a:p>
                  </a:txBody>
                  <a:tcPr marL="0" marR="0" marT="0" marB="0" anchor="ctr"/>
                </a:tc>
                <a:tc>
                  <a:txBody>
                    <a:bodyPr/>
                    <a:lstStyle/>
                    <a:p>
                      <a:pPr algn="ctr">
                        <a:lnSpc>
                          <a:spcPct val="12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先用</a:t>
                      </a:r>
                      <a:r>
                        <a:rPr lang="zh-CN" altLang="en-US" sz="1400" b="1" dirty="0">
                          <a:solidFill>
                            <a:srgbClr val="C00000"/>
                          </a:solidFill>
                          <a:latin typeface="Microsoft YaHei" panose="020B0503020204020204" pitchFamily="34" charset="-122"/>
                          <a:ea typeface="Microsoft YaHei" panose="020B0503020204020204" pitchFamily="34" charset="-122"/>
                        </a:rPr>
                        <a:t>快速模型</a:t>
                      </a:r>
                      <a:r>
                        <a:rPr lang="zh-CN" altLang="en-US" sz="1400" dirty="0">
                          <a:solidFill>
                            <a:schemeClr val="tx1"/>
                          </a:solidFill>
                          <a:latin typeface="Microsoft YaHei" panose="020B0503020204020204" pitchFamily="34" charset="-122"/>
                          <a:ea typeface="Microsoft YaHei" panose="020B0503020204020204" pitchFamily="34" charset="-122"/>
                        </a:rPr>
                        <a:t>预测短时间未来解，再用</a:t>
                      </a:r>
                      <a:r>
                        <a:rPr lang="zh-CN" altLang="en-US" sz="1400" b="1" dirty="0">
                          <a:solidFill>
                            <a:srgbClr val="C00000"/>
                          </a:solidFill>
                          <a:latin typeface="Microsoft YaHei" panose="020B0503020204020204" pitchFamily="34" charset="-122"/>
                          <a:ea typeface="Microsoft YaHei" panose="020B0503020204020204" pitchFamily="34" charset="-122"/>
                        </a:rPr>
                        <a:t>经典误差估计</a:t>
                      </a:r>
                      <a:r>
                        <a:rPr lang="zh-CN" altLang="en-US" sz="1400" dirty="0">
                          <a:solidFill>
                            <a:schemeClr val="tx1"/>
                          </a:solidFill>
                          <a:latin typeface="Microsoft YaHei" panose="020B0503020204020204" pitchFamily="34" charset="-122"/>
                          <a:ea typeface="Microsoft YaHei" panose="020B0503020204020204" pitchFamily="34" charset="-122"/>
                        </a:rPr>
                        <a:t>对预测态提前加密</a:t>
                      </a:r>
                    </a:p>
                  </a:txBody>
                  <a:tcPr marL="0" marR="0" marT="0" marB="0" anchor="ct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sym typeface="+mn-ea"/>
                        </a:rPr>
                        <a:t>可信性补强</a:t>
                      </a:r>
                      <a:r>
                        <a:rPr lang="zh-CN" altLang="en-US" sz="1400" dirty="0">
                          <a:solidFill>
                            <a:schemeClr val="tx1"/>
                          </a:solidFill>
                          <a:latin typeface="Microsoft YaHei" panose="020B0503020204020204" pitchFamily="34" charset="-122"/>
                          <a:ea typeface="Microsoft YaHei" panose="020B0503020204020204" pitchFamily="34" charset="-122"/>
                          <a:sym typeface="+mn-ea"/>
                        </a:rPr>
                        <a:t>：补误差控制与收敛保证</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1"/>
                  </a:ext>
                </a:extLst>
              </a:tr>
              <a:tr h="1080135">
                <a:tc>
                  <a:txBody>
                    <a:bodyPr/>
                    <a:lstStyle/>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层 B</a:t>
                      </a:r>
                    </a:p>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粗网格修正</a:t>
                      </a:r>
                    </a:p>
                  </a:txBody>
                  <a:tcPr marL="0" marR="0" marT="0" marB="0" anchor="ctr"/>
                </a:tc>
                <a:tc>
                  <a:txBody>
                    <a:bodyPr/>
                    <a:lstStyle/>
                    <a:p>
                      <a:pPr algn="l">
                        <a:lnSpc>
                          <a:spcPct val="14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多数方法学习粗网格差分、插值、闭包或解后修正，偏经验补偿</a:t>
                      </a:r>
                    </a:p>
                  </a:txBody>
                  <a:tcPr marL="0" marR="0" marT="0" marB="0" anchor="ct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学习多尺度粗空间</a:t>
                      </a:r>
                    </a:p>
                  </a:txBody>
                  <a:tcPr marL="0" marR="0" marT="0" marB="0" anchor="ctr"/>
                </a:tc>
                <a:tc>
                  <a:txBody>
                    <a:bodyPr/>
                    <a:lstStyle/>
                    <a:p>
                      <a:pPr algn="ctr">
                        <a:lnSpc>
                          <a:spcPct val="12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不只修正粗解，而是</a:t>
                      </a:r>
                      <a:r>
                        <a:rPr lang="zh-CN" altLang="en-US" sz="1400" b="1" dirty="0">
                          <a:solidFill>
                            <a:srgbClr val="C00000"/>
                          </a:solidFill>
                          <a:latin typeface="Microsoft YaHei" panose="020B0503020204020204" pitchFamily="34" charset="-122"/>
                          <a:ea typeface="Microsoft YaHei" panose="020B0503020204020204" pitchFamily="34" charset="-122"/>
                        </a:rPr>
                        <a:t>学习局部多尺度基函数</a:t>
                      </a:r>
                      <a:r>
                        <a:rPr lang="zh-CN" altLang="en-US" sz="1400" dirty="0">
                          <a:solidFill>
                            <a:schemeClr val="tx1"/>
                          </a:solidFill>
                          <a:latin typeface="Microsoft YaHei" panose="020B0503020204020204" pitchFamily="34" charset="-122"/>
                          <a:ea typeface="Microsoft YaHei" panose="020B0503020204020204" pitchFamily="34" charset="-122"/>
                        </a:rPr>
                        <a:t>、有效系数或有效通量，让粗网格空间自带细尺度信息</a:t>
                      </a:r>
                    </a:p>
                  </a:txBody>
                  <a:tcPr marL="0" marR="0" marT="0" marB="0" anchor="ct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sym typeface="+mn-ea"/>
                        </a:rPr>
                        <a:t>细尺度突破 + 可信性补强</a:t>
                      </a:r>
                      <a:r>
                        <a:rPr lang="zh-CN" altLang="en-US" sz="1400" dirty="0">
                          <a:solidFill>
                            <a:schemeClr val="tx1"/>
                          </a:solidFill>
                          <a:latin typeface="Microsoft YaHei" panose="020B0503020204020204" pitchFamily="34" charset="-122"/>
                          <a:ea typeface="Microsoft YaHei" panose="020B0503020204020204" pitchFamily="34" charset="-122"/>
                          <a:sym typeface="+mn-ea"/>
                        </a:rPr>
                        <a:t>：突破全域细尺度，同时保留弱形式/守恒格式</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2"/>
                  </a:ext>
                </a:extLst>
              </a:tr>
              <a:tr h="1080135">
                <a:tc>
                  <a:txBody>
                    <a:bodyPr/>
                    <a:lstStyle/>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层 C</a:t>
                      </a:r>
                    </a:p>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纯 AI 代理</a:t>
                      </a:r>
                    </a:p>
                  </a:txBody>
                  <a:tcPr marL="0" marR="0" marT="0" marB="0" anchor="ctr"/>
                </a:tc>
                <a:tc>
                  <a:txBody>
                    <a:bodyPr/>
                    <a:lstStyle/>
                    <a:p>
                      <a:pPr algn="l">
                        <a:lnSpc>
                          <a:spcPct val="14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神经算子推理快，但容易过度平滑；Fourier 特征多是</a:t>
                      </a:r>
                      <a:r>
                        <a:rPr lang="zh-CN" altLang="en-US" sz="1400" b="1" dirty="0">
                          <a:solidFill>
                            <a:schemeClr val="tx1"/>
                          </a:solidFill>
                          <a:latin typeface="Microsoft YaHei" panose="020B0503020204020204" pitchFamily="34" charset="-122"/>
                          <a:ea typeface="Microsoft YaHei" panose="020B0503020204020204" pitchFamily="34" charset="-122"/>
                        </a:rPr>
                        <a:t>全场统一处理高频</a:t>
                      </a:r>
                    </a:p>
                  </a:txBody>
                  <a:tcPr marL="0" marR="0" marT="0" marB="0" anchor="ct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低频—高频</a:t>
                      </a:r>
                    </a:p>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分工代理</a:t>
                      </a:r>
                    </a:p>
                  </a:txBody>
                  <a:tcPr marL="0" marR="0" marT="0" marB="0" anchor="ctr"/>
                </a:tc>
                <a:tc>
                  <a:txBody>
                    <a:bodyPr/>
                    <a:lstStyle/>
                    <a:p>
                      <a:pPr algn="ctr">
                        <a:lnSpc>
                          <a:spcPct val="120000"/>
                        </a:lnSpc>
                        <a:buClrTx/>
                        <a:buSzTx/>
                        <a:buFontTx/>
                      </a:pPr>
                      <a:r>
                        <a:rPr lang="zh-CN" altLang="en-US" sz="1400" b="1" dirty="0">
                          <a:solidFill>
                            <a:srgbClr val="C00000"/>
                          </a:solidFill>
                          <a:latin typeface="Microsoft YaHei" panose="020B0503020204020204" pitchFamily="34" charset="-122"/>
                          <a:ea typeface="Microsoft YaHei" panose="020B0503020204020204" pitchFamily="34" charset="-122"/>
                        </a:rPr>
                        <a:t>神经算子预测低频主干</a:t>
                      </a:r>
                      <a:r>
                        <a:rPr lang="zh-CN" altLang="en-US" sz="1400" dirty="0">
                          <a:solidFill>
                            <a:schemeClr val="tx1"/>
                          </a:solidFill>
                          <a:latin typeface="Microsoft YaHei" panose="020B0503020204020204" pitchFamily="34" charset="-122"/>
                          <a:ea typeface="Microsoft YaHei" panose="020B0503020204020204" pitchFamily="34" charset="-122"/>
                        </a:rPr>
                        <a:t>，生成式</a:t>
                      </a:r>
                      <a:r>
                        <a:rPr lang="zh-CN" altLang="en-US" sz="1400" b="1" dirty="0">
                          <a:solidFill>
                            <a:srgbClr val="C00000"/>
                          </a:solidFill>
                          <a:latin typeface="Microsoft YaHei" panose="020B0503020204020204" pitchFamily="34" charset="-122"/>
                          <a:ea typeface="Microsoft YaHei" panose="020B0503020204020204" pitchFamily="34" charset="-122"/>
                        </a:rPr>
                        <a:t>残差模型或者扩散模型</a:t>
                      </a:r>
                      <a:r>
                        <a:rPr lang="zh-CN" altLang="en-US" sz="1400" dirty="0">
                          <a:solidFill>
                            <a:schemeClr val="tx1"/>
                          </a:solidFill>
                          <a:latin typeface="Microsoft YaHei" panose="020B0503020204020204" pitchFamily="34" charset="-122"/>
                          <a:ea typeface="Microsoft YaHei" panose="020B0503020204020204" pitchFamily="34" charset="-122"/>
                        </a:rPr>
                        <a:t>只在激波、边界层、微结构等区域</a:t>
                      </a:r>
                      <a:r>
                        <a:rPr lang="zh-CN" altLang="en-US" sz="1400" b="1" dirty="0">
                          <a:solidFill>
                            <a:srgbClr val="C00000"/>
                          </a:solidFill>
                          <a:latin typeface="Microsoft YaHei" panose="020B0503020204020204" pitchFamily="34" charset="-122"/>
                          <a:ea typeface="Microsoft YaHei" panose="020B0503020204020204" pitchFamily="34" charset="-122"/>
                        </a:rPr>
                        <a:t>补高频</a:t>
                      </a:r>
                      <a:r>
                        <a:rPr lang="zh-CN" altLang="en-US" sz="1400" dirty="0">
                          <a:solidFill>
                            <a:schemeClr val="tx1"/>
                          </a:solidFill>
                          <a:latin typeface="Microsoft YaHei" panose="020B0503020204020204" pitchFamily="34" charset="-122"/>
                          <a:ea typeface="Microsoft YaHei" panose="020B0503020204020204" pitchFamily="34" charset="-122"/>
                        </a:rPr>
                        <a:t>，并输出置信度</a:t>
                      </a:r>
                    </a:p>
                  </a:txBody>
                  <a:tcPr marL="0" marR="0" marT="0" marB="0" anchor="ct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sym typeface="+mn-ea"/>
                        </a:rPr>
                        <a:t>细尺度突破</a:t>
                      </a:r>
                      <a:r>
                        <a:rPr lang="zh-CN" altLang="en-US" sz="1400" dirty="0">
                          <a:solidFill>
                            <a:schemeClr val="tx1"/>
                          </a:solidFill>
                          <a:latin typeface="Microsoft YaHei" panose="020B0503020204020204" pitchFamily="34" charset="-122"/>
                          <a:ea typeface="Microsoft YaHei" panose="020B0503020204020204" pitchFamily="34" charset="-122"/>
                          <a:sym typeface="+mn-ea"/>
                        </a:rPr>
                        <a:t>：对抗谱偏差与高频欠表达</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10003"/>
                  </a:ext>
                </a:extLst>
              </a:tr>
              <a:tr h="1080135">
                <a:tc>
                  <a:txBody>
                    <a:bodyPr/>
                    <a:lstStyle/>
                    <a:p>
                      <a:pPr algn="ctr">
                        <a:lnSpc>
                          <a:spcPct val="110000"/>
                        </a:lnSpc>
                        <a:buClrTx/>
                        <a:buSzTx/>
                        <a:buFontTx/>
                      </a:pPr>
                      <a:r>
                        <a:rPr lang="zh-CN" altLang="en-US" sz="1600" b="1" dirty="0">
                          <a:solidFill>
                            <a:schemeClr val="tx1"/>
                          </a:solidFill>
                          <a:latin typeface="Microsoft YaHei" panose="020B0503020204020204" pitchFamily="34" charset="-122"/>
                          <a:ea typeface="Microsoft YaHei" panose="020B0503020204020204" pitchFamily="34" charset="-122"/>
                        </a:rPr>
                        <a:t>泛化性</a:t>
                      </a:r>
                    </a:p>
                  </a:txBody>
                  <a:tcPr marL="0" marR="0" marT="0" marB="0" anchor="ctr">
                    <a:solidFill>
                      <a:srgbClr val="FFF2CC"/>
                    </a:solidFill>
                  </a:tcPr>
                </a:tc>
                <a:tc>
                  <a:txBody>
                    <a:bodyPr/>
                    <a:lstStyle/>
                    <a:p>
                      <a:pPr algn="l">
                        <a:lnSpc>
                          <a:spcPct val="14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模型常绑定单一雷诺数、系数范围或几何族，换工况后准确率下降</a:t>
                      </a:r>
                    </a:p>
                  </a:txBody>
                  <a:tcPr marL="0" marR="0" marT="0" marB="0" anchor="ctr">
                    <a:solidFill>
                      <a:srgbClr val="FFF2CC"/>
                    </a:solidFill>
                  </a:tcPr>
                </a:tc>
                <a:tc>
                  <a:txBody>
                    <a:bodyPr/>
                    <a:lstStyle/>
                    <a:p>
                      <a:pPr algn="ctr">
                        <a:lnSpc>
                          <a:spcPct val="12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sym typeface="+mn-ea"/>
                        </a:rPr>
                        <a:t>跨雷诺数、跨系数、跨几何、跨尺度泛化</a:t>
                      </a:r>
                      <a:r>
                        <a:rPr lang="zh-CN" altLang="en-US" sz="1400" b="1" dirty="0">
                          <a:solidFill>
                            <a:schemeClr val="tx1"/>
                          </a:solidFill>
                          <a:latin typeface="Microsoft YaHei" panose="020B0503020204020204" pitchFamily="34" charset="-122"/>
                          <a:ea typeface="Microsoft YaHei" panose="020B0503020204020204" pitchFamily="34" charset="-122"/>
                          <a:sym typeface="+mn-ea"/>
                        </a:rPr>
                        <a:t>预训练模型</a:t>
                      </a:r>
                    </a:p>
                  </a:txBody>
                  <a:tcPr marL="0" marR="0" marT="0" marB="0" anchor="ctr">
                    <a:solidFill>
                      <a:srgbClr val="FFF2CC"/>
                    </a:solidFill>
                  </a:tcPr>
                </a:tc>
                <a:tc>
                  <a:txBody>
                    <a:bodyPr/>
                    <a:lstStyle/>
                    <a:p>
                      <a:pPr algn="ctr">
                        <a:lnSpc>
                          <a:spcPct val="120000"/>
                        </a:lnSpc>
                        <a:buClrTx/>
                        <a:buSzTx/>
                        <a:buFontTx/>
                      </a:pPr>
                      <a:r>
                        <a:rPr lang="zh-CN" altLang="en-US" sz="1400" dirty="0">
                          <a:solidFill>
                            <a:schemeClr val="tx1"/>
                          </a:solidFill>
                          <a:latin typeface="Microsoft YaHei" panose="020B0503020204020204" pitchFamily="34" charset="-122"/>
                          <a:ea typeface="Microsoft YaHei" panose="020B0503020204020204" pitchFamily="34" charset="-122"/>
                        </a:rPr>
                        <a:t>将雷诺数、系数对比度、几何参数、边界条件和尺度信息作为</a:t>
                      </a:r>
                      <a:r>
                        <a:rPr lang="zh-CN" altLang="en-US" sz="1400" b="1" dirty="0">
                          <a:solidFill>
                            <a:srgbClr val="C00000"/>
                          </a:solidFill>
                          <a:latin typeface="Microsoft YaHei" panose="020B0503020204020204" pitchFamily="34" charset="-122"/>
                          <a:ea typeface="Microsoft YaHei" panose="020B0503020204020204" pitchFamily="34" charset="-122"/>
                        </a:rPr>
                        <a:t>条件输入</a:t>
                      </a:r>
                      <a:r>
                        <a:rPr lang="zh-CN" altLang="en-US" sz="1400" dirty="0">
                          <a:solidFill>
                            <a:schemeClr val="tx1"/>
                          </a:solidFill>
                          <a:latin typeface="Microsoft YaHei" panose="020B0503020204020204" pitchFamily="34" charset="-122"/>
                          <a:ea typeface="Microsoft YaHei" panose="020B0503020204020204" pitchFamily="34" charset="-122"/>
                        </a:rPr>
                        <a:t>，在一族问题上</a:t>
                      </a:r>
                      <a:r>
                        <a:rPr lang="zh-CN" altLang="en-US" sz="1400" b="1" dirty="0">
                          <a:solidFill>
                            <a:srgbClr val="C00000"/>
                          </a:solidFill>
                          <a:latin typeface="Microsoft YaHei" panose="020B0503020204020204" pitchFamily="34" charset="-122"/>
                          <a:ea typeface="Microsoft YaHei" panose="020B0503020204020204" pitchFamily="34" charset="-122"/>
                        </a:rPr>
                        <a:t>预训练</a:t>
                      </a:r>
                      <a:r>
                        <a:rPr lang="zh-CN" altLang="en-US" sz="1400" dirty="0">
                          <a:solidFill>
                            <a:schemeClr val="tx1"/>
                          </a:solidFill>
                          <a:latin typeface="Microsoft YaHei" panose="020B0503020204020204" pitchFamily="34" charset="-122"/>
                          <a:ea typeface="Microsoft YaHei" panose="020B0503020204020204" pitchFamily="34" charset="-122"/>
                        </a:rPr>
                        <a:t>，并加入不确定性判断与失败回退机制</a:t>
                      </a:r>
                    </a:p>
                  </a:txBody>
                  <a:tcPr marL="0" marR="0" marT="0" marB="0" anchor="ctr">
                    <a:solidFill>
                      <a:srgbClr val="FFF2CC"/>
                    </a:solidFill>
                  </a:tcPr>
                </a:tc>
                <a:tc>
                  <a:txBody>
                    <a:bodyPr/>
                    <a:lstStyle/>
                    <a:p>
                      <a:pPr algn="ctr">
                        <a:lnSpc>
                          <a:spcPct val="120000"/>
                        </a:lnSpc>
                        <a:buClrTx/>
                        <a:buSzTx/>
                        <a:buFontTx/>
                      </a:pPr>
                      <a:r>
                        <a:rPr lang="zh-CN" altLang="en-US" sz="1400" b="1" dirty="0">
                          <a:solidFill>
                            <a:schemeClr val="tx1"/>
                          </a:solidFill>
                          <a:latin typeface="Microsoft YaHei" panose="020B0503020204020204" pitchFamily="34" charset="-122"/>
                          <a:ea typeface="Microsoft YaHei" panose="020B0503020204020204" pitchFamily="34" charset="-122"/>
                        </a:rPr>
                        <a:t>可信性补强 + 细尺度突破</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0" marR="0" marT="0" marB="0" anchor="ctr">
                    <a:solidFill>
                      <a:srgbClr val="FFF2CC"/>
                    </a:solidFill>
                  </a:tcPr>
                </a:tc>
                <a:extLst>
                  <a:ext uri="{0D108BD9-81ED-4DB2-BD59-A6C34878D82A}">
                    <a16:rowId xmlns:a16="http://schemas.microsoft.com/office/drawing/2014/main" val="10004"/>
                  </a:ext>
                </a:extLst>
              </a:tr>
            </a:tbl>
          </a:graphicData>
        </a:graphic>
      </p:graphicFrame>
      <p:sp>
        <p:nvSpPr>
          <p:cNvPr id="3" name="文本框 2"/>
          <p:cNvSpPr txBox="1"/>
          <p:nvPr/>
        </p:nvSpPr>
        <p:spPr>
          <a:xfrm>
            <a:off x="186690" y="900430"/>
            <a:ext cx="11727815" cy="1014730"/>
          </a:xfrm>
          <a:prstGeom prst="rect">
            <a:avLst/>
          </a:prstGeom>
          <a:noFill/>
        </p:spPr>
        <p:txBody>
          <a:bodyPr wrap="square" rtlCol="0">
            <a:spAutoFit/>
          </a:bodyPr>
          <a:lstStyle/>
          <a:p>
            <a:pPr marL="0" indent="-360680" algn="l" fontAlgn="base">
              <a:lnSpc>
                <a:spcPct val="150000"/>
              </a:lnSpc>
              <a:spcBef>
                <a:spcPct val="20000"/>
              </a:spcBef>
              <a:buClr>
                <a:schemeClr val="accent5">
                  <a:lumMod val="75000"/>
                </a:schemeClr>
              </a:buClr>
              <a:buSzTx/>
              <a:buFont typeface="Wingdings 2" panose="05020102010507070707" pitchFamily="18" charset="2"/>
              <a:buChar char="²"/>
            </a:pPr>
            <a:r>
              <a:rPr lang="zh-CN" altLang="en-US" sz="2000" dirty="0">
                <a:latin typeface="Microsoft YaHei" panose="020B0503020204020204" pitchFamily="34" charset="-122"/>
                <a:ea typeface="Microsoft YaHei" panose="020B0503020204020204" pitchFamily="34" charset="-122"/>
              </a:rPr>
              <a:t>当前 </a:t>
            </a:r>
            <a:r>
              <a:rPr lang="en-US" altLang="zh-CN" sz="2000" dirty="0">
                <a:latin typeface="Microsoft YaHei" panose="020B0503020204020204" pitchFamily="34" charset="-122"/>
                <a:ea typeface="Microsoft YaHei" panose="020B0503020204020204" pitchFamily="34" charset="-122"/>
              </a:rPr>
              <a:t>AI </a:t>
            </a:r>
            <a:r>
              <a:rPr lang="zh-CN" altLang="en-US" sz="2000" dirty="0">
                <a:latin typeface="Microsoft YaHei" panose="020B0503020204020204" pitchFamily="34" charset="-122"/>
                <a:ea typeface="Microsoft YaHei" panose="020B0503020204020204" pitchFamily="34" charset="-122"/>
              </a:rPr>
              <a:t>多尺度计算的</a:t>
            </a:r>
            <a:r>
              <a:rPr lang="zh-CN" altLang="en-US" sz="2000" b="1" dirty="0">
                <a:latin typeface="Microsoft YaHei" panose="020B0503020204020204" pitchFamily="34" charset="-122"/>
                <a:ea typeface="Microsoft YaHei" panose="020B0503020204020204" pitchFamily="34" charset="-122"/>
              </a:rPr>
              <a:t>核心突破口</a:t>
            </a:r>
            <a:r>
              <a:rPr lang="zh-CN" altLang="en-US" sz="2000" dirty="0">
                <a:latin typeface="Microsoft YaHei" panose="020B0503020204020204" pitchFamily="34" charset="-122"/>
                <a:ea typeface="Microsoft YaHei" panose="020B0503020204020204" pitchFamily="34" charset="-122"/>
              </a:rPr>
              <a:t>，一方面在于</a:t>
            </a:r>
            <a:r>
              <a:rPr lang="zh-CN" altLang="en-US" sz="2000" dirty="0">
                <a:solidFill>
                  <a:schemeClr val="tx1"/>
                </a:solidFill>
                <a:latin typeface="Microsoft YaHei" panose="020B0503020204020204" pitchFamily="34" charset="-122"/>
                <a:ea typeface="Microsoft YaHei" panose="020B0503020204020204" pitchFamily="34" charset="-122"/>
              </a:rPr>
              <a:t>补充经典方法中的</a:t>
            </a:r>
            <a:r>
              <a:rPr lang="zh-CN" altLang="en-US" sz="2000" b="1" dirty="0">
                <a:solidFill>
                  <a:srgbClr val="C00000"/>
                </a:solidFill>
                <a:latin typeface="Microsoft YaHei" panose="020B0503020204020204" pitchFamily="34" charset="-122"/>
                <a:ea typeface="Microsoft YaHei" panose="020B0503020204020204" pitchFamily="34" charset="-122"/>
              </a:rPr>
              <a:t>收敛、守恒与稳定保证</a:t>
            </a:r>
            <a:r>
              <a:rPr lang="zh-CN" altLang="en-US" sz="2000" dirty="0">
                <a:latin typeface="Microsoft YaHei" panose="020B0503020204020204" pitchFamily="34" charset="-122"/>
                <a:ea typeface="Microsoft YaHei" panose="020B0503020204020204" pitchFamily="34" charset="-122"/>
              </a:rPr>
              <a:t>，另一方面</a:t>
            </a:r>
            <a:r>
              <a:rPr lang="zh-CN" altLang="en-US" sz="2000" dirty="0">
                <a:solidFill>
                  <a:schemeClr val="tx1"/>
                </a:solidFill>
                <a:latin typeface="Microsoft YaHei" panose="020B0503020204020204" pitchFamily="34" charset="-122"/>
                <a:ea typeface="Microsoft YaHei" panose="020B0503020204020204" pitchFamily="34" charset="-122"/>
              </a:rPr>
              <a:t>突破全域</a:t>
            </a:r>
            <a:r>
              <a:rPr lang="zh-CN" altLang="en-US" sz="2000" b="1" dirty="0">
                <a:solidFill>
                  <a:srgbClr val="C00000"/>
                </a:solidFill>
                <a:latin typeface="Microsoft YaHei" panose="020B0503020204020204" pitchFamily="34" charset="-122"/>
                <a:ea typeface="Microsoft YaHei" panose="020B0503020204020204" pitchFamily="34" charset="-122"/>
              </a:rPr>
              <a:t>细尺度和高频结构</a:t>
            </a:r>
            <a:r>
              <a:rPr lang="zh-CN" altLang="en-US" sz="2000" dirty="0">
                <a:solidFill>
                  <a:schemeClr val="tx1"/>
                </a:solidFill>
                <a:latin typeface="Microsoft YaHei" panose="020B0503020204020204" pitchFamily="34" charset="-122"/>
                <a:ea typeface="Microsoft YaHei" panose="020B0503020204020204" pitchFamily="34" charset="-122"/>
              </a:rPr>
              <a:t>难以表达的瓶颈</a:t>
            </a:r>
            <a:r>
              <a:rPr lang="zh-CN" altLang="en-US" sz="20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1654840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95262"/>
            <a:ext cx="12192000" cy="7048525"/>
          </a:xfrm>
          <a:prstGeom prst="rect">
            <a:avLst/>
          </a:prstGeom>
        </p:spPr>
      </p:pic>
      <p:sp>
        <p:nvSpPr>
          <p:cNvPr id="37" name="矩形 36"/>
          <p:cNvSpPr/>
          <p:nvPr/>
        </p:nvSpPr>
        <p:spPr>
          <a:xfrm>
            <a:off x="4940940" y="-95262"/>
            <a:ext cx="7261137" cy="7048524"/>
          </a:xfrm>
          <a:prstGeom prst="rect">
            <a:avLst/>
          </a:prstGeom>
          <a:gradFill flip="none" rotWithShape="1">
            <a:gsLst>
              <a:gs pos="17000">
                <a:schemeClr val="accent1">
                  <a:alpha val="39000"/>
                </a:schemeClr>
              </a:gs>
              <a:gs pos="87000">
                <a:schemeClr val="accent1">
                  <a:alpha val="88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sp>
        <p:nvSpPr>
          <p:cNvPr id="38" name="PA-图片 85"/>
          <p:cNvSpPr/>
          <p:nvPr/>
        </p:nvSpPr>
        <p:spPr>
          <a:xfrm>
            <a:off x="4933797" y="-95261"/>
            <a:ext cx="7261137" cy="7048522"/>
          </a:xfrm>
          <a:custGeom>
            <a:avLst/>
            <a:gdLst/>
            <a:ahLst/>
            <a:cxnLst/>
            <a:rect l="0" t="0" r="0" b="0"/>
            <a:pathLst>
              <a:path w="6186488" h="6858001">
                <a:moveTo>
                  <a:pt x="0" y="0"/>
                </a:moveTo>
                <a:lnTo>
                  <a:pt x="6186487" y="0"/>
                </a:lnTo>
                <a:lnTo>
                  <a:pt x="6186487" y="6858000"/>
                </a:lnTo>
                <a:lnTo>
                  <a:pt x="0" y="6858000"/>
                </a:lnTo>
                <a:close/>
              </a:path>
            </a:pathLst>
          </a:custGeom>
          <a:blipFill dpi="0" rotWithShape="1">
            <a:blip r:embed="rId3">
              <a:alphaModFix amt="33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cs"/>
            </a:endParaRPr>
          </a:p>
        </p:txBody>
      </p:sp>
      <p:sp>
        <p:nvSpPr>
          <p:cNvPr id="39" name="矩形 38"/>
          <p:cNvSpPr/>
          <p:nvPr/>
        </p:nvSpPr>
        <p:spPr>
          <a:xfrm>
            <a:off x="4933797" y="-95250"/>
            <a:ext cx="7261378" cy="7048511"/>
          </a:xfrm>
          <a:prstGeom prst="rect">
            <a:avLst/>
          </a:prstGeom>
          <a:solidFill>
            <a:srgbClr val="053E8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cxnSp>
        <p:nvCxnSpPr>
          <p:cNvPr id="40" name="直接连接符 39"/>
          <p:cNvCxnSpPr/>
          <p:nvPr/>
        </p:nvCxnSpPr>
        <p:spPr>
          <a:xfrm>
            <a:off x="4942840" y="-95250"/>
            <a:ext cx="635" cy="7051040"/>
          </a:xfrm>
          <a:prstGeom prst="line">
            <a:avLst/>
          </a:prstGeom>
          <a:ln w="38100">
            <a:solidFill>
              <a:srgbClr val="053E8B"/>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5213095" y="3794661"/>
            <a:ext cx="122687" cy="1263995"/>
            <a:chOff x="4630742" y="1038452"/>
            <a:chExt cx="122686" cy="1263995"/>
          </a:xfrm>
          <a:solidFill>
            <a:srgbClr val="FFFF00"/>
          </a:solidFill>
        </p:grpSpPr>
        <p:sp>
          <p:nvSpPr>
            <p:cNvPr id="58" name="等腰三角形 57"/>
            <p:cNvSpPr/>
            <p:nvPr/>
          </p:nvSpPr>
          <p:spPr>
            <a:xfrm rot="5400000">
              <a:off x="4620926" y="1619329"/>
              <a:ext cx="142318" cy="122686"/>
            </a:xfrm>
            <a:prstGeom prst="triangl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cxnSp>
          <p:nvCxnSpPr>
            <p:cNvPr id="59" name="直接连接符 58"/>
            <p:cNvCxnSpPr/>
            <p:nvPr/>
          </p:nvCxnSpPr>
          <p:spPr>
            <a:xfrm>
              <a:off x="4630742" y="1038452"/>
              <a:ext cx="0" cy="1263995"/>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52" name="直接连接符 51"/>
          <p:cNvCxnSpPr/>
          <p:nvPr/>
        </p:nvCxnSpPr>
        <p:spPr>
          <a:xfrm>
            <a:off x="1645431" y="2636615"/>
            <a:ext cx="1744701" cy="0"/>
          </a:xfrm>
          <a:prstGeom prst="line">
            <a:avLst/>
          </a:prstGeom>
          <a:ln w="12700">
            <a:solidFill>
              <a:srgbClr val="053E8B"/>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74081" y="3965737"/>
            <a:ext cx="1744701" cy="0"/>
          </a:xfrm>
          <a:prstGeom prst="line">
            <a:avLst/>
          </a:prstGeom>
          <a:ln w="12700">
            <a:solidFill>
              <a:srgbClr val="053E8B"/>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1589945" y="2744363"/>
            <a:ext cx="1811335" cy="1094704"/>
            <a:chOff x="8845936" y="1207721"/>
            <a:chExt cx="992199" cy="585539"/>
          </a:xfrm>
        </p:grpSpPr>
        <p:sp>
          <p:nvSpPr>
            <p:cNvPr id="56" name="文本框 50"/>
            <p:cNvSpPr txBox="1"/>
            <p:nvPr/>
          </p:nvSpPr>
          <p:spPr>
            <a:xfrm>
              <a:off x="8845936" y="1207721"/>
              <a:ext cx="981047" cy="4257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rPr>
                <a:t>提纲</a:t>
              </a:r>
            </a:p>
          </p:txBody>
        </p:sp>
        <p:sp>
          <p:nvSpPr>
            <p:cNvPr id="57" name="文本框 51"/>
            <p:cNvSpPr txBox="1"/>
            <p:nvPr/>
          </p:nvSpPr>
          <p:spPr>
            <a:xfrm>
              <a:off x="8857088" y="1605913"/>
              <a:ext cx="981047" cy="1873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rPr>
                <a:t>CONTENTS</a:t>
              </a:r>
              <a:endParaRPr kumimoji="0" lang="zh-CN" altLang="en-US" sz="1600" b="0"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endParaRPr>
            </a:p>
          </p:txBody>
        </p:sp>
      </p:gr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85" y="257035"/>
            <a:ext cx="1852704" cy="684195"/>
          </a:xfrm>
          <a:prstGeom prst="rect">
            <a:avLst/>
          </a:prstGeom>
        </p:spPr>
      </p:pic>
      <p:grpSp>
        <p:nvGrpSpPr>
          <p:cNvPr id="6" name="组合 5"/>
          <p:cNvGrpSpPr/>
          <p:nvPr/>
        </p:nvGrpSpPr>
        <p:grpSpPr>
          <a:xfrm>
            <a:off x="5483571" y="1646472"/>
            <a:ext cx="5319071" cy="713838"/>
            <a:chOff x="5340696" y="1321076"/>
            <a:chExt cx="5319071" cy="713838"/>
          </a:xfrm>
        </p:grpSpPr>
        <p:sp>
          <p:nvSpPr>
            <p:cNvPr id="7" name="文本框 1"/>
            <p:cNvSpPr txBox="1"/>
            <p:nvPr/>
          </p:nvSpPr>
          <p:spPr>
            <a:xfrm>
              <a:off x="5340696" y="1321076"/>
              <a:ext cx="3530134" cy="584775"/>
            </a:xfrm>
            <a:prstGeom prst="rect">
              <a:avLst/>
            </a:prstGeom>
            <a:noFill/>
          </p:spPr>
          <p:txBody>
            <a:bodyPr wrap="none" rtlCol="0">
              <a:spAutoFit/>
            </a:bodyPr>
            <a:lstStyle>
              <a:defPPr>
                <a:defRPr lang="zh-CN"/>
              </a:defPPr>
              <a:lvl1pPr>
                <a:defRPr sz="3200" b="1" spc="300">
                  <a:solidFill>
                    <a:schemeClr val="bg1"/>
                  </a:solidFill>
                  <a:latin typeface="微软雅黑" panose="020B0703020204020201" pitchFamily="34" charset="-122"/>
                  <a:ea typeface="微软雅黑" panose="020B0703020204020201" pitchFamily="34" charset="-122"/>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00"/>
                  </a:solidFill>
                  <a:effectLst/>
                  <a:uLnTx/>
                  <a:uFillTx/>
                  <a:latin typeface="微软雅黑" panose="020B0703020204020201" pitchFamily="34" charset="-122"/>
                  <a:ea typeface="微软雅黑" panose="020B0703020204020201" pitchFamily="34" charset="-122"/>
                  <a:cs typeface="+mn-cs"/>
                </a:rPr>
                <a:t>一、AI4S及挑战</a:t>
              </a:r>
            </a:p>
          </p:txBody>
        </p:sp>
        <p:cxnSp>
          <p:nvCxnSpPr>
            <p:cNvPr id="8" name="直接连接符 7"/>
            <p:cNvCxnSpPr/>
            <p:nvPr/>
          </p:nvCxnSpPr>
          <p:spPr>
            <a:xfrm>
              <a:off x="5379180" y="2034914"/>
              <a:ext cx="5280587" cy="0"/>
            </a:xfrm>
            <a:prstGeom prst="line">
              <a:avLst/>
            </a:prstGeom>
            <a:noFill/>
          </p:spPr>
        </p:cxnSp>
      </p:grpSp>
      <p:grpSp>
        <p:nvGrpSpPr>
          <p:cNvPr id="9" name="组合 8"/>
          <p:cNvGrpSpPr/>
          <p:nvPr/>
        </p:nvGrpSpPr>
        <p:grpSpPr>
          <a:xfrm>
            <a:off x="5483571" y="2875539"/>
            <a:ext cx="5319071" cy="659244"/>
            <a:chOff x="5342968" y="2401529"/>
            <a:chExt cx="5319071" cy="659244"/>
          </a:xfrm>
        </p:grpSpPr>
        <p:sp>
          <p:nvSpPr>
            <p:cNvPr id="10" name="文本框 1"/>
            <p:cNvSpPr txBox="1"/>
            <p:nvPr/>
          </p:nvSpPr>
          <p:spPr>
            <a:xfrm>
              <a:off x="5342968" y="2401529"/>
              <a:ext cx="4299575" cy="584775"/>
            </a:xfrm>
            <a:prstGeom prst="rect">
              <a:avLst/>
            </a:prstGeom>
            <a:noFill/>
          </p:spPr>
          <p:txBody>
            <a:bodyPr wrap="none" rtlCol="0">
              <a:spAutoFit/>
            </a:bodyPr>
            <a:lstStyle>
              <a:defPPr>
                <a:defRPr lang="zh-CN"/>
              </a:defPPr>
              <a:lvl1pPr>
                <a:defRPr sz="3200" b="1" spc="300">
                  <a:solidFill>
                    <a:srgbClr val="FFFF00"/>
                  </a:solidFill>
                  <a:latin typeface="微软雅黑" panose="020B0703020204020201" pitchFamily="34" charset="-122"/>
                  <a:ea typeface="微软雅黑" panose="020B0703020204020201" pitchFamily="34" charset="-122"/>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effectLst/>
                  <a:uLnTx/>
                  <a:uFillTx/>
                  <a:latin typeface="微软雅黑" panose="020B0703020204020201" pitchFamily="34" charset="-122"/>
                  <a:ea typeface="微软雅黑" panose="020B0703020204020201" pitchFamily="34" charset="-122"/>
                  <a:cs typeface="+mn-cs"/>
                </a:rPr>
                <a:t>二、</a:t>
              </a:r>
              <a:r>
                <a:rPr lang="en-US" altLang="zh-CN" dirty="0"/>
                <a:t>AI</a:t>
              </a:r>
              <a:r>
                <a:rPr lang="zh-CN" altLang="en-US" dirty="0"/>
                <a:t>赋能科学计算</a:t>
              </a:r>
              <a:endParaRPr kumimoji="0" lang="zh-CN" altLang="en-US" sz="3200" b="1" i="0" u="none" strike="noStrike" kern="1200" cap="none" spc="300" normalizeH="0" baseline="0" noProof="0" dirty="0">
                <a:ln>
                  <a:noFill/>
                </a:ln>
                <a:effectLst/>
                <a:uLnTx/>
                <a:uFillTx/>
              </a:endParaRPr>
            </a:p>
          </p:txBody>
        </p:sp>
        <p:cxnSp>
          <p:nvCxnSpPr>
            <p:cNvPr id="11" name="直接连接符 10"/>
            <p:cNvCxnSpPr/>
            <p:nvPr/>
          </p:nvCxnSpPr>
          <p:spPr>
            <a:xfrm>
              <a:off x="5381452" y="3060773"/>
              <a:ext cx="5280587" cy="0"/>
            </a:xfrm>
            <a:prstGeom prst="line">
              <a:avLst/>
            </a:prstGeom>
            <a:ln w="3175">
              <a:solidFill>
                <a:srgbClr val="FFFF00">
                  <a:alpha val="63000"/>
                </a:srgb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483571" y="4050012"/>
            <a:ext cx="5319071" cy="639417"/>
            <a:chOff x="5340696" y="3305460"/>
            <a:chExt cx="5319071" cy="639417"/>
          </a:xfrm>
        </p:grpSpPr>
        <p:cxnSp>
          <p:nvCxnSpPr>
            <p:cNvPr id="14" name="直接连接符 13"/>
            <p:cNvCxnSpPr/>
            <p:nvPr/>
          </p:nvCxnSpPr>
          <p:spPr>
            <a:xfrm>
              <a:off x="5379180" y="3944877"/>
              <a:ext cx="5280587" cy="0"/>
            </a:xfrm>
            <a:prstGeom prst="line">
              <a:avLst/>
            </a:prstGeom>
            <a:ln w="3175">
              <a:solidFill>
                <a:srgbClr val="FFFF00">
                  <a:alpha val="63000"/>
                </a:srgbClr>
              </a:solidFill>
            </a:ln>
          </p:spPr>
          <p:style>
            <a:lnRef idx="1">
              <a:schemeClr val="accent1"/>
            </a:lnRef>
            <a:fillRef idx="0">
              <a:schemeClr val="accent1"/>
            </a:fillRef>
            <a:effectRef idx="0">
              <a:schemeClr val="accent1"/>
            </a:effectRef>
            <a:fontRef idx="minor">
              <a:schemeClr val="tx1"/>
            </a:fontRef>
          </p:style>
        </p:cxnSp>
        <p:sp>
          <p:nvSpPr>
            <p:cNvPr id="15" name="文本框 28"/>
            <p:cNvSpPr txBox="1"/>
            <p:nvPr/>
          </p:nvSpPr>
          <p:spPr>
            <a:xfrm>
              <a:off x="5340696" y="3305460"/>
              <a:ext cx="4748416" cy="584775"/>
            </a:xfrm>
            <a:prstGeom prst="rect">
              <a:avLst/>
            </a:prstGeom>
            <a:noFill/>
          </p:spPr>
          <p:txBody>
            <a:bodyPr wrap="none" rtlCol="0">
              <a:spAutoFit/>
            </a:bodyPr>
            <a:lstStyle>
              <a:defPPr>
                <a:defRPr lang="zh-CN"/>
              </a:defPPr>
              <a:lvl1pPr>
                <a:defRPr sz="3200" b="1" spc="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00"/>
                  </a:solidFill>
                  <a:effectLst/>
                  <a:uLnTx/>
                  <a:uFillTx/>
                  <a:latin typeface="微软雅黑" panose="020B0703020204020201" pitchFamily="34" charset="-122"/>
                  <a:ea typeface="微软雅黑" panose="020B0703020204020201" pitchFamily="34" charset="-122"/>
                  <a:cs typeface="+mn-cs"/>
                </a:rPr>
                <a:t>三、</a:t>
              </a:r>
              <a:r>
                <a:rPr kumimoji="0" lang="en-US" altLang="zh-CN" sz="3200" b="1" i="0" u="none" strike="noStrike" kern="1200" cap="none" spc="300" normalizeH="0" baseline="0" noProof="0" dirty="0">
                  <a:ln>
                    <a:noFill/>
                  </a:ln>
                  <a:solidFill>
                    <a:srgbClr val="FFFF00"/>
                  </a:solidFill>
                  <a:effectLst/>
                  <a:uLnTx/>
                  <a:uFillTx/>
                  <a:latin typeface="微软雅黑" panose="020B0703020204020201" pitchFamily="34" charset="-122"/>
                  <a:ea typeface="微软雅黑" panose="020B0703020204020201" pitchFamily="34" charset="-122"/>
                  <a:cs typeface="+mn-cs"/>
                </a:rPr>
                <a:t>AI</a:t>
              </a:r>
              <a:r>
                <a:rPr kumimoji="0" lang="zh-CN" altLang="en-US" sz="3200" b="1" i="0" u="none" strike="noStrike" kern="1200" cap="none" spc="300" normalizeH="0" baseline="0" noProof="0" dirty="0">
                  <a:ln>
                    <a:noFill/>
                  </a:ln>
                  <a:solidFill>
                    <a:srgbClr val="FFFF00"/>
                  </a:solidFill>
                  <a:effectLst/>
                  <a:uLnTx/>
                  <a:uFillTx/>
                  <a:latin typeface="微软雅黑" panose="020B0703020204020201" pitchFamily="34" charset="-122"/>
                  <a:ea typeface="微软雅黑" panose="020B0703020204020201" pitchFamily="34" charset="-122"/>
                  <a:cs typeface="+mn-cs"/>
                </a:rPr>
                <a:t>理解及生成概念</a:t>
              </a:r>
            </a:p>
          </p:txBody>
        </p:sp>
      </p:grpSp>
      <p:sp>
        <p:nvSpPr>
          <p:cNvPr id="12" name="文本框 28"/>
          <p:cNvSpPr txBox="1"/>
          <p:nvPr/>
        </p:nvSpPr>
        <p:spPr>
          <a:xfrm>
            <a:off x="5483571" y="5204659"/>
            <a:ext cx="184731" cy="584775"/>
          </a:xfrm>
          <a:prstGeom prst="rect">
            <a:avLst/>
          </a:prstGeom>
          <a:noFill/>
        </p:spPr>
        <p:txBody>
          <a:bodyPr wrap="none" rtlCol="0">
            <a:spAutoFit/>
          </a:bodyPr>
          <a:lstStyle>
            <a:defPPr>
              <a:defRPr lang="zh-CN"/>
            </a:defPPr>
            <a:lvl1pPr>
              <a:defRPr sz="3200" b="1" spc="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endParaRPr>
          </a:p>
        </p:txBody>
      </p:sp>
      <p:cxnSp>
        <p:nvCxnSpPr>
          <p:cNvPr id="26" name="直接连接符 25"/>
          <p:cNvCxnSpPr/>
          <p:nvPr/>
        </p:nvCxnSpPr>
        <p:spPr>
          <a:xfrm>
            <a:off x="5561100" y="2349590"/>
            <a:ext cx="5280587" cy="0"/>
          </a:xfrm>
          <a:prstGeom prst="line">
            <a:avLst/>
          </a:prstGeom>
          <a:ln w="3175">
            <a:solidFill>
              <a:srgbClr val="FFFF00">
                <a:alpha val="63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053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3">
            <a:grayscl/>
            <a:extLst>
              <a:ext uri="{BEBA8EAE-BF5A-486C-A8C5-ECC9F3942E4B}">
                <a14:imgProps xmlns:a14="http://schemas.microsoft.com/office/drawing/2010/main">
                  <a14:imgLayer r:embed="rId4">
                    <a14:imgEffect>
                      <a14:colorTemperature colorTemp="6499"/>
                    </a14:imgEffect>
                  </a14:imgLayer>
                </a14:imgProps>
              </a:ext>
            </a:extLst>
          </a:blip>
          <a:stretch>
            <a:fillRect/>
          </a:stretch>
        </p:blipFill>
        <p:spPr>
          <a:xfrm rot="10800000" flipH="1">
            <a:off x="8189062" y="1686515"/>
            <a:ext cx="534713" cy="4063561"/>
          </a:xfrm>
          <a:prstGeom prst="rect">
            <a:avLst/>
          </a:prstGeom>
          <a:solidFill>
            <a:schemeClr val="bg1"/>
          </a:solidFill>
        </p:spPr>
      </p:pic>
      <p:pic>
        <p:nvPicPr>
          <p:cNvPr id="45" name="图片 44"/>
          <p:cNvPicPr>
            <a:picLocks noChangeAspect="1"/>
          </p:cNvPicPr>
          <p:nvPr/>
        </p:nvPicPr>
        <p:blipFill>
          <a:blip r:embed="rId3">
            <a:grayscl/>
            <a:extLst>
              <a:ext uri="{BEBA8EAE-BF5A-486C-A8C5-ECC9F3942E4B}">
                <a14:imgProps xmlns:a14="http://schemas.microsoft.com/office/drawing/2010/main">
                  <a14:imgLayer r:embed="rId4">
                    <a14:imgEffect>
                      <a14:colorTemperature colorTemp="6499"/>
                    </a14:imgEffect>
                  </a14:imgLayer>
                </a14:imgProps>
              </a:ext>
            </a:extLst>
          </a:blip>
          <a:stretch>
            <a:fillRect/>
          </a:stretch>
        </p:blipFill>
        <p:spPr>
          <a:xfrm rot="10800000" flipH="1">
            <a:off x="3168572" y="1676754"/>
            <a:ext cx="534713" cy="4063561"/>
          </a:xfrm>
          <a:prstGeom prst="rect">
            <a:avLst/>
          </a:prstGeom>
          <a:solidFill>
            <a:schemeClr val="bg1"/>
          </a:solidFill>
        </p:spPr>
      </p:pic>
      <p:sp>
        <p:nvSpPr>
          <p:cNvPr id="43" name="矩形 42"/>
          <p:cNvSpPr/>
          <p:nvPr/>
        </p:nvSpPr>
        <p:spPr>
          <a:xfrm>
            <a:off x="3611336" y="1479291"/>
            <a:ext cx="4909548" cy="4478011"/>
          </a:xfrm>
          <a:prstGeom prst="rect">
            <a:avLst/>
          </a:prstGeom>
          <a:solidFill>
            <a:srgbClr val="FD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p:cNvSpPr>
          <p:nvPr>
            <p:ph type="title"/>
          </p:nvPr>
        </p:nvSpPr>
        <p:spPr>
          <a:xfrm>
            <a:off x="128964" y="237961"/>
            <a:ext cx="11566205" cy="644004"/>
          </a:xfrm>
        </p:spPr>
        <p:txBody>
          <a:bodyPr/>
          <a:lstStyle/>
          <a:p>
            <a:r>
              <a:rPr lang="zh-CN" altLang="en-US" dirty="0"/>
              <a:t>高级认知能力</a:t>
            </a:r>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19</a:t>
            </a:fld>
            <a:endParaRPr lang="zh-CN" altLang="en-US" dirty="0"/>
          </a:p>
        </p:txBody>
      </p:sp>
      <p:sp>
        <p:nvSpPr>
          <p:cNvPr id="6" name="矩形: 圆角 5"/>
          <p:cNvSpPr/>
          <p:nvPr/>
        </p:nvSpPr>
        <p:spPr>
          <a:xfrm>
            <a:off x="450807" y="1479292"/>
            <a:ext cx="3062320" cy="4419836"/>
          </a:xfrm>
          <a:prstGeom prst="roundRect">
            <a:avLst/>
          </a:prstGeom>
          <a:solidFill>
            <a:srgbClr val="F0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1503386" y="1680984"/>
            <a:ext cx="1380804" cy="458908"/>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en-US" altLang="zh-CN" b="1" dirty="0">
                <a:solidFill>
                  <a:srgbClr val="25572B"/>
                </a:solidFill>
                <a:latin typeface="微软雅黑" panose="020B0503020204020204" pitchFamily="34" charset="-122"/>
                <a:ea typeface="微软雅黑" panose="020B0503020204020204" pitchFamily="34" charset="-122"/>
              </a:rPr>
              <a:t>System 1</a:t>
            </a:r>
            <a:endParaRPr lang="zh-CN" altLang="en-US" b="1" dirty="0">
              <a:solidFill>
                <a:srgbClr val="25572B"/>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stretch>
            <a:fillRect/>
          </a:stretch>
        </p:blipFill>
        <p:spPr>
          <a:xfrm>
            <a:off x="564674" y="1770297"/>
            <a:ext cx="812202" cy="755864"/>
          </a:xfrm>
          <a:prstGeom prst="rect">
            <a:avLst/>
          </a:prstGeom>
        </p:spPr>
      </p:pic>
      <p:sp>
        <p:nvSpPr>
          <p:cNvPr id="11" name="文本框 10"/>
          <p:cNvSpPr txBox="1"/>
          <p:nvPr/>
        </p:nvSpPr>
        <p:spPr>
          <a:xfrm>
            <a:off x="552507" y="2731232"/>
            <a:ext cx="3000950" cy="836768"/>
          </a:xfrm>
          <a:prstGeom prst="rect">
            <a:avLst/>
          </a:prstGeom>
          <a:noFill/>
        </p:spPr>
        <p:txBody>
          <a:bodyPr wrap="square" rtlCol="0">
            <a:spAutoFit/>
          </a:bodyPr>
          <a:lstStyle/>
          <a:p>
            <a:pPr marL="0"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快速自动处理，无意识</a:t>
            </a:r>
            <a:endParaRPr lang="en-US" altLang="zh-CN" sz="1600" dirty="0">
              <a:latin typeface="微软雅黑" panose="020B0503020204020204" pitchFamily="34" charset="-122"/>
              <a:ea typeface="微软雅黑" panose="020B0503020204020204" pitchFamily="34" charset="-122"/>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基于经验的模式匹配</a:t>
            </a:r>
            <a:endParaRPr lang="en-US" altLang="zh-CN" sz="16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6"/>
          <a:stretch>
            <a:fillRect/>
          </a:stretch>
        </p:blipFill>
        <p:spPr>
          <a:xfrm>
            <a:off x="634492" y="4176331"/>
            <a:ext cx="870087" cy="636557"/>
          </a:xfrm>
          <a:prstGeom prst="rect">
            <a:avLst/>
          </a:prstGeom>
          <a:effectLst>
            <a:softEdge rad="31750"/>
          </a:effectLst>
        </p:spPr>
      </p:pic>
      <p:pic>
        <p:nvPicPr>
          <p:cNvPr id="15" name="图片 14"/>
          <p:cNvPicPr>
            <a:picLocks noChangeAspect="1"/>
          </p:cNvPicPr>
          <p:nvPr/>
        </p:nvPicPr>
        <p:blipFill>
          <a:blip r:embed="rId7"/>
          <a:stretch>
            <a:fillRect/>
          </a:stretch>
        </p:blipFill>
        <p:spPr>
          <a:xfrm>
            <a:off x="1622534" y="4008641"/>
            <a:ext cx="718865" cy="971935"/>
          </a:xfrm>
          <a:prstGeom prst="rect">
            <a:avLst/>
          </a:prstGeom>
          <a:effectLst>
            <a:softEdge rad="31750"/>
          </a:effectLst>
        </p:spPr>
      </p:pic>
      <p:pic>
        <p:nvPicPr>
          <p:cNvPr id="16" name="图片 15"/>
          <p:cNvPicPr>
            <a:picLocks noChangeAspect="1"/>
          </p:cNvPicPr>
          <p:nvPr/>
        </p:nvPicPr>
        <p:blipFill>
          <a:blip r:embed="rId8"/>
          <a:stretch>
            <a:fillRect/>
          </a:stretch>
        </p:blipFill>
        <p:spPr>
          <a:xfrm>
            <a:off x="2507014" y="4248181"/>
            <a:ext cx="764717" cy="631879"/>
          </a:xfrm>
          <a:prstGeom prst="rect">
            <a:avLst/>
          </a:prstGeom>
          <a:effectLst>
            <a:softEdge rad="31750"/>
          </a:effectLst>
        </p:spPr>
      </p:pic>
      <p:sp>
        <p:nvSpPr>
          <p:cNvPr id="17" name="文本框 16"/>
          <p:cNvSpPr txBox="1"/>
          <p:nvPr/>
        </p:nvSpPr>
        <p:spPr>
          <a:xfrm>
            <a:off x="553700" y="3801496"/>
            <a:ext cx="818837" cy="336695"/>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sz="1200" dirty="0">
                <a:latin typeface="微软雅黑" panose="020B0503020204020204" pitchFamily="34" charset="-122"/>
                <a:ea typeface="微软雅黑" panose="020B0503020204020204" pitchFamily="34" charset="-122"/>
              </a:rPr>
              <a:t>输入信息</a:t>
            </a:r>
          </a:p>
        </p:txBody>
      </p:sp>
      <p:sp>
        <p:nvSpPr>
          <p:cNvPr id="20" name="文本框 19"/>
          <p:cNvSpPr txBox="1"/>
          <p:nvPr/>
        </p:nvSpPr>
        <p:spPr>
          <a:xfrm>
            <a:off x="2602658" y="3822140"/>
            <a:ext cx="818837" cy="336695"/>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sz="1200" dirty="0">
                <a:latin typeface="微软雅黑" panose="020B0503020204020204" pitchFamily="34" charset="-122"/>
                <a:ea typeface="微软雅黑" panose="020B0503020204020204" pitchFamily="34" charset="-122"/>
              </a:rPr>
              <a:t>直觉答案</a:t>
            </a:r>
          </a:p>
        </p:txBody>
      </p:sp>
      <p:sp>
        <p:nvSpPr>
          <p:cNvPr id="22" name="文本框 21"/>
          <p:cNvSpPr txBox="1"/>
          <p:nvPr/>
        </p:nvSpPr>
        <p:spPr>
          <a:xfrm>
            <a:off x="634492" y="5242797"/>
            <a:ext cx="3062320" cy="377411"/>
          </a:xfrm>
          <a:prstGeom prst="rect">
            <a:avLst/>
          </a:prstGeom>
          <a:noFill/>
        </p:spPr>
        <p:txBody>
          <a:bodyPr wrap="square">
            <a:spAutoFit/>
          </a:bodyPr>
          <a:lstStyle/>
          <a:p>
            <a:pPr fontAlgn="base">
              <a:lnSpc>
                <a:spcPct val="150000"/>
              </a:lnSpc>
              <a:spcBef>
                <a:spcPct val="20000"/>
              </a:spcBef>
              <a:spcAft>
                <a:spcPct val="0"/>
              </a:spcAft>
              <a:buClr>
                <a:srgbClr val="7030A0"/>
              </a:buClr>
            </a:pPr>
            <a:r>
              <a:rPr lang="zh-CN" altLang="en-US" sz="1400" b="1" dirty="0">
                <a:latin typeface="微软雅黑" panose="020B0503020204020204" pitchFamily="34" charset="-122"/>
                <a:ea typeface="微软雅黑" panose="020B0503020204020204" pitchFamily="34" charset="-122"/>
              </a:rPr>
              <a:t>快速生成可能的答案、行动倾向</a:t>
            </a:r>
          </a:p>
        </p:txBody>
      </p:sp>
      <p:sp>
        <p:nvSpPr>
          <p:cNvPr id="23" name="文本框 22"/>
          <p:cNvSpPr txBox="1"/>
          <p:nvPr/>
        </p:nvSpPr>
        <p:spPr>
          <a:xfrm>
            <a:off x="1310311" y="2146728"/>
            <a:ext cx="1644459" cy="377411"/>
          </a:xfrm>
          <a:prstGeom prst="rect">
            <a:avLst/>
          </a:prstGeom>
          <a:noFill/>
        </p:spPr>
        <p:txBody>
          <a:bodyPr wrap="square">
            <a:spAutoFit/>
          </a:bodyPr>
          <a:lstStyle/>
          <a:p>
            <a:pPr fontAlgn="base">
              <a:lnSpc>
                <a:spcPct val="150000"/>
              </a:lnSpc>
              <a:spcBef>
                <a:spcPct val="20000"/>
              </a:spcBef>
              <a:spcAft>
                <a:spcPct val="0"/>
              </a:spcAft>
              <a:buClr>
                <a:srgbClr val="7030A0"/>
              </a:buClr>
            </a:pPr>
            <a:r>
              <a:rPr lang="zh-CN" altLang="en-US" sz="1400" b="1" dirty="0">
                <a:solidFill>
                  <a:srgbClr val="25572B"/>
                </a:solidFill>
                <a:latin typeface="微软雅黑" panose="020B0503020204020204" pitchFamily="34" charset="-122"/>
                <a:ea typeface="微软雅黑" panose="020B0503020204020204" pitchFamily="34" charset="-122"/>
              </a:rPr>
              <a:t>无意识</a:t>
            </a:r>
            <a:r>
              <a:rPr lang="en-US" altLang="zh-CN" sz="1400" b="1" dirty="0">
                <a:solidFill>
                  <a:srgbClr val="25572B"/>
                </a:solidFill>
                <a:latin typeface="微软雅黑" panose="020B0503020204020204" pitchFamily="34" charset="-122"/>
                <a:ea typeface="微软雅黑" panose="020B0503020204020204" pitchFamily="34" charset="-122"/>
              </a:rPr>
              <a:t>-</a:t>
            </a:r>
            <a:r>
              <a:rPr lang="zh-CN" altLang="en-US" sz="1400" b="1" dirty="0">
                <a:solidFill>
                  <a:srgbClr val="25572B"/>
                </a:solidFill>
                <a:latin typeface="微软雅黑" panose="020B0503020204020204" pitchFamily="34" charset="-122"/>
                <a:ea typeface="微软雅黑" panose="020B0503020204020204" pitchFamily="34" charset="-122"/>
              </a:rPr>
              <a:t>自动</a:t>
            </a:r>
            <a:r>
              <a:rPr lang="en-US" altLang="zh-CN" sz="1400" b="1" dirty="0">
                <a:solidFill>
                  <a:srgbClr val="25572B"/>
                </a:solidFill>
                <a:latin typeface="微软雅黑" panose="020B0503020204020204" pitchFamily="34" charset="-122"/>
                <a:ea typeface="微软雅黑" panose="020B0503020204020204" pitchFamily="34" charset="-122"/>
              </a:rPr>
              <a:t>-</a:t>
            </a:r>
            <a:r>
              <a:rPr lang="zh-CN" altLang="en-US" sz="1400" b="1" dirty="0">
                <a:solidFill>
                  <a:srgbClr val="25572B"/>
                </a:solidFill>
                <a:latin typeface="微软雅黑" panose="020B0503020204020204" pitchFamily="34" charset="-122"/>
                <a:ea typeface="微软雅黑" panose="020B0503020204020204" pitchFamily="34" charset="-122"/>
              </a:rPr>
              <a:t>直觉</a:t>
            </a:r>
          </a:p>
        </p:txBody>
      </p:sp>
      <p:sp>
        <p:nvSpPr>
          <p:cNvPr id="24" name="矩形: 圆角 23"/>
          <p:cNvSpPr/>
          <p:nvPr/>
        </p:nvSpPr>
        <p:spPr>
          <a:xfrm>
            <a:off x="8632849" y="1517942"/>
            <a:ext cx="3062320" cy="4381186"/>
          </a:xfrm>
          <a:prstGeom prst="roundRect">
            <a:avLst/>
          </a:prstGeom>
          <a:solidFill>
            <a:srgbClr val="F5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9685428" y="1680984"/>
            <a:ext cx="1380804" cy="458908"/>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en-US" altLang="zh-CN" b="1" dirty="0">
                <a:solidFill>
                  <a:schemeClr val="accent5">
                    <a:lumMod val="75000"/>
                  </a:schemeClr>
                </a:solidFill>
                <a:latin typeface="微软雅黑" panose="020B0503020204020204" pitchFamily="34" charset="-122"/>
                <a:ea typeface="微软雅黑" panose="020B0503020204020204" pitchFamily="34" charset="-122"/>
              </a:rPr>
              <a:t>System 2</a:t>
            </a:r>
            <a:endParaRPr lang="zh-CN" altLang="en-US"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768400" y="2643160"/>
            <a:ext cx="3000950" cy="836768"/>
          </a:xfrm>
          <a:prstGeom prst="rect">
            <a:avLst/>
          </a:prstGeom>
          <a:noFill/>
        </p:spPr>
        <p:txBody>
          <a:bodyPr wrap="square" rtlCol="0">
            <a:spAutoFit/>
          </a:bodyPr>
          <a:lstStyle/>
          <a:p>
            <a:pPr marL="0" indent="-360680" fontAlgn="base">
              <a:lnSpc>
                <a:spcPct val="150000"/>
              </a:lnSpc>
              <a:spcBef>
                <a:spcPct val="20000"/>
              </a:spcBef>
              <a:spcAft>
                <a:spcPct val="0"/>
              </a:spcAft>
              <a:buClr>
                <a:schemeClr val="accent5">
                  <a:lumMod val="75000"/>
                </a:schemeClr>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结构化认知，有意识</a:t>
            </a:r>
            <a:endParaRPr lang="en-US" altLang="zh-CN" sz="1600" dirty="0">
              <a:latin typeface="微软雅黑" panose="020B0503020204020204" pitchFamily="34" charset="-122"/>
              <a:ea typeface="微软雅黑" panose="020B0503020204020204" pitchFamily="34" charset="-122"/>
            </a:endParaRPr>
          </a:p>
          <a:p>
            <a:pPr marL="0" indent="-360680" fontAlgn="base">
              <a:lnSpc>
                <a:spcPct val="150000"/>
              </a:lnSpc>
              <a:spcBef>
                <a:spcPct val="20000"/>
              </a:spcBef>
              <a:spcAft>
                <a:spcPct val="0"/>
              </a:spcAft>
              <a:buClr>
                <a:schemeClr val="accent5">
                  <a:lumMod val="75000"/>
                </a:schemeClr>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基于规则的推理与规划</a:t>
            </a:r>
            <a:endParaRPr lang="en-US" altLang="zh-CN" sz="16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8816534" y="5325490"/>
            <a:ext cx="2725975" cy="377411"/>
          </a:xfrm>
          <a:prstGeom prst="rect">
            <a:avLst/>
          </a:prstGeom>
          <a:noFill/>
        </p:spPr>
        <p:txBody>
          <a:bodyPr wrap="square">
            <a:spAutoFit/>
          </a:bodyPr>
          <a:lstStyle/>
          <a:p>
            <a:pPr fontAlgn="base">
              <a:lnSpc>
                <a:spcPct val="150000"/>
              </a:lnSpc>
              <a:spcBef>
                <a:spcPct val="20000"/>
              </a:spcBef>
              <a:spcAft>
                <a:spcPct val="0"/>
              </a:spcAft>
              <a:buClr>
                <a:srgbClr val="7030A0"/>
              </a:buClr>
            </a:pPr>
            <a:r>
              <a:rPr lang="zh-CN" altLang="en-US" sz="1400" b="1" dirty="0">
                <a:latin typeface="微软雅黑" panose="020B0503020204020204" pitchFamily="34" charset="-122"/>
                <a:ea typeface="微软雅黑" panose="020B0503020204020204" pitchFamily="34" charset="-122"/>
              </a:rPr>
              <a:t>构建可推理、可规划的认知系统</a:t>
            </a:r>
          </a:p>
        </p:txBody>
      </p:sp>
      <p:sp>
        <p:nvSpPr>
          <p:cNvPr id="35" name="文本框 34"/>
          <p:cNvSpPr txBox="1"/>
          <p:nvPr/>
        </p:nvSpPr>
        <p:spPr>
          <a:xfrm>
            <a:off x="9576173" y="2146728"/>
            <a:ext cx="1782652" cy="377411"/>
          </a:xfrm>
          <a:prstGeom prst="rect">
            <a:avLst/>
          </a:prstGeom>
          <a:noFill/>
        </p:spPr>
        <p:txBody>
          <a:bodyPr wrap="square">
            <a:spAutoFit/>
          </a:bodyPr>
          <a:lstStyle/>
          <a:p>
            <a:pPr fontAlgn="base">
              <a:lnSpc>
                <a:spcPct val="150000"/>
              </a:lnSpc>
              <a:spcBef>
                <a:spcPct val="20000"/>
              </a:spcBef>
              <a:spcAft>
                <a:spcPct val="0"/>
              </a:spcAft>
              <a:buClr>
                <a:srgbClr val="7030A0"/>
              </a:buClr>
            </a:pPr>
            <a:r>
              <a:rPr lang="zh-CN" altLang="en-US" sz="1400" b="1" dirty="0">
                <a:solidFill>
                  <a:schemeClr val="accent5">
                    <a:lumMod val="75000"/>
                  </a:schemeClr>
                </a:solidFill>
                <a:latin typeface="微软雅黑" panose="020B0503020204020204" pitchFamily="34" charset="-122"/>
                <a:ea typeface="微软雅黑" panose="020B0503020204020204" pitchFamily="34" charset="-122"/>
              </a:rPr>
              <a:t>有意识</a:t>
            </a:r>
            <a:r>
              <a:rPr lang="en-US" altLang="zh-CN" sz="14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1400" b="1" dirty="0">
                <a:solidFill>
                  <a:schemeClr val="accent5">
                    <a:lumMod val="75000"/>
                  </a:schemeClr>
                </a:solidFill>
                <a:latin typeface="微软雅黑" panose="020B0503020204020204" pitchFamily="34" charset="-122"/>
                <a:ea typeface="微软雅黑" panose="020B0503020204020204" pitchFamily="34" charset="-122"/>
              </a:rPr>
              <a:t>推理</a:t>
            </a:r>
            <a:r>
              <a:rPr lang="en-US" altLang="zh-CN" sz="14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1400" b="1" dirty="0">
                <a:solidFill>
                  <a:schemeClr val="accent5">
                    <a:lumMod val="75000"/>
                  </a:schemeClr>
                </a:solidFill>
                <a:latin typeface="微软雅黑" panose="020B0503020204020204" pitchFamily="34" charset="-122"/>
                <a:ea typeface="微软雅黑" panose="020B0503020204020204" pitchFamily="34" charset="-122"/>
              </a:rPr>
              <a:t>规划</a:t>
            </a:r>
          </a:p>
        </p:txBody>
      </p:sp>
      <p:pic>
        <p:nvPicPr>
          <p:cNvPr id="19" name="图片 18"/>
          <p:cNvPicPr>
            <a:picLocks noChangeAspect="1"/>
          </p:cNvPicPr>
          <p:nvPr/>
        </p:nvPicPr>
        <p:blipFill>
          <a:blip r:embed="rId9"/>
          <a:stretch>
            <a:fillRect/>
          </a:stretch>
        </p:blipFill>
        <p:spPr>
          <a:xfrm>
            <a:off x="8798666" y="1773295"/>
            <a:ext cx="777506" cy="695181"/>
          </a:xfrm>
          <a:prstGeom prst="rect">
            <a:avLst/>
          </a:prstGeom>
        </p:spPr>
      </p:pic>
      <p:pic>
        <p:nvPicPr>
          <p:cNvPr id="36" name="图片 35"/>
          <p:cNvPicPr>
            <a:picLocks noChangeAspect="1"/>
          </p:cNvPicPr>
          <p:nvPr/>
        </p:nvPicPr>
        <p:blipFill>
          <a:blip r:embed="rId10"/>
          <a:stretch>
            <a:fillRect/>
          </a:stretch>
        </p:blipFill>
        <p:spPr>
          <a:xfrm>
            <a:off x="8927922" y="3800830"/>
            <a:ext cx="2472174" cy="1288687"/>
          </a:xfrm>
          <a:prstGeom prst="rect">
            <a:avLst/>
          </a:prstGeom>
        </p:spPr>
      </p:pic>
      <p:sp>
        <p:nvSpPr>
          <p:cNvPr id="38" name="文本框 37"/>
          <p:cNvSpPr txBox="1"/>
          <p:nvPr/>
        </p:nvSpPr>
        <p:spPr>
          <a:xfrm>
            <a:off x="5514601" y="3402772"/>
            <a:ext cx="1744980" cy="769441"/>
          </a:xfrm>
          <a:prstGeom prst="rect">
            <a:avLst/>
          </a:prstGeom>
          <a:noFill/>
        </p:spPr>
        <p:txBody>
          <a:bodyPr wrap="square" rtlCol="0">
            <a:spAutoFit/>
          </a:bodyPr>
          <a:lstStyle/>
          <a:p>
            <a:pPr fontAlgn="base">
              <a:spcBef>
                <a:spcPct val="20000"/>
              </a:spcBef>
              <a:spcAft>
                <a:spcPct val="0"/>
              </a:spcAft>
              <a:buClr>
                <a:srgbClr val="7030A0"/>
              </a:buClr>
            </a:pPr>
            <a:r>
              <a:rPr lang="zh-CN" altLang="en-US" sz="2000" b="1" dirty="0">
                <a:solidFill>
                  <a:srgbClr val="C00000"/>
                </a:solidFill>
                <a:latin typeface="微软雅黑" panose="020B0503020204020204" pitchFamily="34" charset="-122"/>
                <a:ea typeface="微软雅黑" panose="020B0503020204020204" pitchFamily="34" charset="-122"/>
              </a:rPr>
              <a:t>高级认知</a:t>
            </a:r>
            <a:endParaRPr lang="en-US" altLang="zh-CN" sz="2000" b="1" dirty="0">
              <a:solidFill>
                <a:srgbClr val="C00000"/>
              </a:solidFill>
              <a:latin typeface="微软雅黑" panose="020B0503020204020204" pitchFamily="34" charset="-122"/>
              <a:ea typeface="微软雅黑" panose="020B0503020204020204" pitchFamily="34" charset="-122"/>
            </a:endParaRPr>
          </a:p>
          <a:p>
            <a:pPr fontAlgn="base">
              <a:spcBef>
                <a:spcPct val="20000"/>
              </a:spcBef>
              <a:spcAft>
                <a:spcPct val="0"/>
              </a:spcAft>
              <a:buClr>
                <a:srgbClr val="7030A0"/>
              </a:buClr>
            </a:pPr>
            <a:r>
              <a:rPr lang="zh-CN" altLang="en-US" sz="2000" b="1" dirty="0">
                <a:solidFill>
                  <a:srgbClr val="C00000"/>
                </a:solidFill>
                <a:latin typeface="微软雅黑" panose="020B0503020204020204" pitchFamily="34" charset="-122"/>
                <a:ea typeface="微软雅黑" panose="020B0503020204020204" pitchFamily="34" charset="-122"/>
              </a:rPr>
              <a:t>核心能力</a:t>
            </a:r>
          </a:p>
        </p:txBody>
      </p:sp>
      <p:sp>
        <p:nvSpPr>
          <p:cNvPr id="37" name="矩形: 圆角 36"/>
          <p:cNvSpPr/>
          <p:nvPr/>
        </p:nvSpPr>
        <p:spPr>
          <a:xfrm>
            <a:off x="5049229" y="1530075"/>
            <a:ext cx="1916499" cy="1501772"/>
          </a:xfrm>
          <a:prstGeom prst="roundRect">
            <a:avLst/>
          </a:prstGeom>
          <a:no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5495219" y="1517941"/>
            <a:ext cx="1380804" cy="458908"/>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b="1" dirty="0">
                <a:solidFill>
                  <a:srgbClr val="D86720"/>
                </a:solidFill>
                <a:latin typeface="微软雅黑" panose="020B0503020204020204" pitchFamily="34" charset="-122"/>
                <a:ea typeface="微软雅黑" panose="020B0503020204020204" pitchFamily="34" charset="-122"/>
              </a:rPr>
              <a:t>概念发现</a:t>
            </a:r>
          </a:p>
        </p:txBody>
      </p:sp>
      <p:sp>
        <p:nvSpPr>
          <p:cNvPr id="49" name="矩形: 圆角 48"/>
          <p:cNvSpPr/>
          <p:nvPr/>
        </p:nvSpPr>
        <p:spPr>
          <a:xfrm>
            <a:off x="3717772" y="4162581"/>
            <a:ext cx="1812580" cy="1551408"/>
          </a:xfrm>
          <a:prstGeom prst="roundRect">
            <a:avLst/>
          </a:prstGeom>
          <a:no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3986823" y="4162580"/>
            <a:ext cx="1380804" cy="458908"/>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b="1" dirty="0">
                <a:solidFill>
                  <a:srgbClr val="D86720"/>
                </a:solidFill>
                <a:latin typeface="微软雅黑" panose="020B0503020204020204" pitchFamily="34" charset="-122"/>
                <a:ea typeface="微软雅黑" panose="020B0503020204020204" pitchFamily="34" charset="-122"/>
              </a:rPr>
              <a:t>逻辑推理</a:t>
            </a:r>
          </a:p>
        </p:txBody>
      </p:sp>
      <p:sp>
        <p:nvSpPr>
          <p:cNvPr id="52" name="矩形: 圆角 51"/>
          <p:cNvSpPr/>
          <p:nvPr/>
        </p:nvSpPr>
        <p:spPr>
          <a:xfrm>
            <a:off x="6570575" y="4196478"/>
            <a:ext cx="1812580" cy="1591370"/>
          </a:xfrm>
          <a:prstGeom prst="roundRect">
            <a:avLst/>
          </a:prstGeom>
          <a:no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nvSpPr>
        <p:spPr>
          <a:xfrm>
            <a:off x="6893150" y="4176281"/>
            <a:ext cx="1380804" cy="458908"/>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b="1" dirty="0">
                <a:solidFill>
                  <a:srgbClr val="D86720"/>
                </a:solidFill>
                <a:latin typeface="微软雅黑" panose="020B0503020204020204" pitchFamily="34" charset="-122"/>
                <a:ea typeface="微软雅黑" panose="020B0503020204020204" pitchFamily="34" charset="-122"/>
              </a:rPr>
              <a:t>规划决策</a:t>
            </a:r>
          </a:p>
        </p:txBody>
      </p:sp>
      <p:sp>
        <p:nvSpPr>
          <p:cNvPr id="56" name="文本框 55"/>
          <p:cNvSpPr txBox="1"/>
          <p:nvPr/>
        </p:nvSpPr>
        <p:spPr>
          <a:xfrm>
            <a:off x="5026459" y="1954656"/>
            <a:ext cx="1964545" cy="1061829"/>
          </a:xfrm>
          <a:prstGeom prst="rect">
            <a:avLst/>
          </a:prstGeom>
          <a:noFill/>
        </p:spPr>
        <p:txBody>
          <a:bodyPr wrap="square">
            <a:spAutoFit/>
          </a:bodyPr>
          <a:lstStyle/>
          <a:p>
            <a:pPr algn="ctr" fontAlgn="base">
              <a:lnSpc>
                <a:spcPct val="150000"/>
              </a:lnSpc>
              <a:spcBef>
                <a:spcPct val="20000"/>
              </a:spcBef>
              <a:spcAft>
                <a:spcPct val="0"/>
              </a:spcAft>
              <a:buClr>
                <a:schemeClr val="accent2"/>
              </a:buClr>
            </a:pPr>
            <a:r>
              <a:rPr lang="zh-CN" altLang="en-US" sz="1400" b="1" dirty="0">
                <a:latin typeface="微软雅黑" panose="020B0503020204020204" pitchFamily="34" charset="-122"/>
                <a:ea typeface="微软雅黑" panose="020B0503020204020204" pitchFamily="34" charset="-122"/>
              </a:rPr>
              <a:t>挖掘经验中潜在的概念结构，构建可复用的</a:t>
            </a:r>
            <a:endParaRPr lang="en-US" altLang="zh-CN" sz="1400" b="1" dirty="0">
              <a:latin typeface="微软雅黑" panose="020B0503020204020204" pitchFamily="34" charset="-122"/>
              <a:ea typeface="微软雅黑" panose="020B0503020204020204" pitchFamily="34" charset="-122"/>
            </a:endParaRPr>
          </a:p>
          <a:p>
            <a:pPr algn="ctr" fontAlgn="base">
              <a:lnSpc>
                <a:spcPct val="150000"/>
              </a:lnSpc>
              <a:spcBef>
                <a:spcPct val="20000"/>
              </a:spcBef>
              <a:spcAft>
                <a:spcPct val="0"/>
              </a:spcAft>
              <a:buClr>
                <a:schemeClr val="accent2"/>
              </a:buClr>
            </a:pPr>
            <a:r>
              <a:rPr lang="zh-CN" altLang="en-US" sz="1400" b="1" dirty="0">
                <a:latin typeface="微软雅黑" panose="020B0503020204020204" pitchFamily="34" charset="-122"/>
                <a:ea typeface="微软雅黑" panose="020B0503020204020204" pitchFamily="34" charset="-122"/>
              </a:rPr>
              <a:t>抽象表示</a:t>
            </a:r>
          </a:p>
        </p:txBody>
      </p:sp>
      <p:sp>
        <p:nvSpPr>
          <p:cNvPr id="57" name="文本框 56"/>
          <p:cNvSpPr txBox="1"/>
          <p:nvPr/>
        </p:nvSpPr>
        <p:spPr>
          <a:xfrm>
            <a:off x="3712368" y="4648036"/>
            <a:ext cx="1798969" cy="1061829"/>
          </a:xfrm>
          <a:prstGeom prst="rect">
            <a:avLst/>
          </a:prstGeom>
          <a:noFill/>
        </p:spPr>
        <p:txBody>
          <a:bodyPr wrap="square">
            <a:spAutoFit/>
          </a:bodyPr>
          <a:lstStyle/>
          <a:p>
            <a:pPr algn="ctr" fontAlgn="base">
              <a:lnSpc>
                <a:spcPct val="150000"/>
              </a:lnSpc>
              <a:spcBef>
                <a:spcPct val="20000"/>
              </a:spcBef>
              <a:spcAft>
                <a:spcPct val="0"/>
              </a:spcAft>
              <a:buClr>
                <a:schemeClr val="accent2"/>
              </a:buClr>
            </a:pPr>
            <a:r>
              <a:rPr lang="zh-CN" altLang="en-US" sz="1400" b="1" dirty="0">
                <a:latin typeface="微软雅黑" panose="020B0503020204020204" pitchFamily="34" charset="-122"/>
                <a:ea typeface="微软雅黑" panose="020B0503020204020204" pitchFamily="34" charset="-122"/>
              </a:rPr>
              <a:t>基于概念与规则进行演绎、归纳、类比与因果推理</a:t>
            </a:r>
          </a:p>
        </p:txBody>
      </p:sp>
      <p:sp>
        <p:nvSpPr>
          <p:cNvPr id="58" name="文本框 57"/>
          <p:cNvSpPr txBox="1"/>
          <p:nvPr/>
        </p:nvSpPr>
        <p:spPr>
          <a:xfrm>
            <a:off x="6533804" y="4681933"/>
            <a:ext cx="1887777" cy="1061829"/>
          </a:xfrm>
          <a:prstGeom prst="rect">
            <a:avLst/>
          </a:prstGeom>
          <a:noFill/>
        </p:spPr>
        <p:txBody>
          <a:bodyPr wrap="square">
            <a:spAutoFit/>
          </a:bodyPr>
          <a:lstStyle/>
          <a:p>
            <a:pPr algn="ctr" fontAlgn="base">
              <a:lnSpc>
                <a:spcPct val="150000"/>
              </a:lnSpc>
              <a:spcBef>
                <a:spcPct val="20000"/>
              </a:spcBef>
              <a:spcAft>
                <a:spcPct val="0"/>
              </a:spcAft>
              <a:buClr>
                <a:schemeClr val="accent2"/>
              </a:buClr>
            </a:pPr>
            <a:r>
              <a:rPr lang="zh-CN" altLang="en-US" sz="1400" b="1" dirty="0">
                <a:latin typeface="微软雅黑" panose="020B0503020204020204" pitchFamily="34" charset="-122"/>
                <a:ea typeface="微软雅黑" panose="020B0503020204020204" pitchFamily="34" charset="-122"/>
              </a:rPr>
              <a:t>基于目标生成行动</a:t>
            </a:r>
            <a:endParaRPr lang="en-US" altLang="zh-CN" sz="1400" b="1" dirty="0">
              <a:latin typeface="微软雅黑" panose="020B0503020204020204" pitchFamily="34" charset="-122"/>
              <a:ea typeface="微软雅黑" panose="020B0503020204020204" pitchFamily="34" charset="-122"/>
            </a:endParaRPr>
          </a:p>
          <a:p>
            <a:pPr algn="ctr" fontAlgn="base">
              <a:lnSpc>
                <a:spcPct val="150000"/>
              </a:lnSpc>
              <a:spcBef>
                <a:spcPct val="20000"/>
              </a:spcBef>
              <a:spcAft>
                <a:spcPct val="0"/>
              </a:spcAft>
              <a:buClr>
                <a:schemeClr val="accent2"/>
              </a:buClr>
            </a:pPr>
            <a:r>
              <a:rPr lang="zh-CN" altLang="en-US" sz="1400" b="1" dirty="0">
                <a:latin typeface="微软雅黑" panose="020B0503020204020204" pitchFamily="34" charset="-122"/>
                <a:ea typeface="微软雅黑" panose="020B0503020204020204" pitchFamily="34" charset="-122"/>
              </a:rPr>
              <a:t>序列，体现目标导向的主动性</a:t>
            </a:r>
          </a:p>
        </p:txBody>
      </p:sp>
      <p:sp>
        <p:nvSpPr>
          <p:cNvPr id="2" name="箭头: 上下 1"/>
          <p:cNvSpPr/>
          <p:nvPr/>
        </p:nvSpPr>
        <p:spPr>
          <a:xfrm rot="1907442">
            <a:off x="4529319" y="3030740"/>
            <a:ext cx="377096" cy="1013049"/>
          </a:xfrm>
          <a:prstGeom prst="upDownArrow">
            <a:avLst/>
          </a:prstGeom>
          <a:solidFill>
            <a:srgbClr val="F9A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上下 38"/>
          <p:cNvSpPr/>
          <p:nvPr/>
        </p:nvSpPr>
        <p:spPr>
          <a:xfrm rot="19566113">
            <a:off x="7132948" y="2985231"/>
            <a:ext cx="390578" cy="1040373"/>
          </a:xfrm>
          <a:prstGeom prst="upDownArrow">
            <a:avLst/>
          </a:prstGeom>
          <a:solidFill>
            <a:srgbClr val="F9A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上下 41"/>
          <p:cNvSpPr/>
          <p:nvPr/>
        </p:nvSpPr>
        <p:spPr>
          <a:xfrm rot="5400000">
            <a:off x="5869288" y="4439808"/>
            <a:ext cx="377096" cy="1013049"/>
          </a:xfrm>
          <a:prstGeom prst="upDownArrow">
            <a:avLst/>
          </a:prstGeom>
          <a:solidFill>
            <a:srgbClr val="F9A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2768094" y="6215079"/>
            <a:ext cx="6835054" cy="400110"/>
          </a:xfrm>
          <a:prstGeom prst="rect">
            <a:avLst/>
          </a:prstGeom>
          <a:noFill/>
        </p:spPr>
        <p:txBody>
          <a:bodyPr wrap="square">
            <a:spAutoFit/>
          </a:bodyPr>
          <a:lstStyle/>
          <a:p>
            <a:pPr fontAlgn="base">
              <a:spcBef>
                <a:spcPct val="20000"/>
              </a:spcBef>
              <a:spcAft>
                <a:spcPct val="0"/>
              </a:spcAft>
              <a:buClr>
                <a:srgbClr val="7030A0"/>
              </a:buClr>
            </a:pPr>
            <a:r>
              <a:rPr lang="zh-CN" altLang="en-US" sz="2000" b="1" dirty="0">
                <a:solidFill>
                  <a:srgbClr val="C00000"/>
                </a:solidFill>
                <a:latin typeface="微软雅黑" panose="020B0503020204020204" pitchFamily="34" charset="-122"/>
                <a:ea typeface="微软雅黑" panose="020B0503020204020204" pitchFamily="34" charset="-122"/>
              </a:rPr>
              <a:t>概念发现、逻辑推理和规划决策是人类高级认知的核心能力</a:t>
            </a:r>
          </a:p>
        </p:txBody>
      </p:sp>
    </p:spTree>
    <p:extLst>
      <p:ext uri="{BB962C8B-B14F-4D97-AF65-F5344CB8AC3E}">
        <p14:creationId xmlns:p14="http://schemas.microsoft.com/office/powerpoint/2010/main" val="345695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95262"/>
            <a:ext cx="12192000" cy="7048525"/>
          </a:xfrm>
          <a:prstGeom prst="rect">
            <a:avLst/>
          </a:prstGeom>
        </p:spPr>
      </p:pic>
      <p:sp>
        <p:nvSpPr>
          <p:cNvPr id="37" name="矩形 36"/>
          <p:cNvSpPr/>
          <p:nvPr/>
        </p:nvSpPr>
        <p:spPr>
          <a:xfrm>
            <a:off x="4940940" y="-95262"/>
            <a:ext cx="7261137" cy="7048524"/>
          </a:xfrm>
          <a:prstGeom prst="rect">
            <a:avLst/>
          </a:prstGeom>
          <a:gradFill flip="none" rotWithShape="1">
            <a:gsLst>
              <a:gs pos="17000">
                <a:schemeClr val="accent1">
                  <a:alpha val="39000"/>
                </a:schemeClr>
              </a:gs>
              <a:gs pos="87000">
                <a:schemeClr val="accent1">
                  <a:alpha val="88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sp>
        <p:nvSpPr>
          <p:cNvPr id="38" name="PA-图片 85"/>
          <p:cNvSpPr/>
          <p:nvPr/>
        </p:nvSpPr>
        <p:spPr>
          <a:xfrm>
            <a:off x="4933797" y="-95261"/>
            <a:ext cx="7261137" cy="7048522"/>
          </a:xfrm>
          <a:custGeom>
            <a:avLst/>
            <a:gdLst/>
            <a:ahLst/>
            <a:cxnLst/>
            <a:rect l="0" t="0" r="0" b="0"/>
            <a:pathLst>
              <a:path w="6186488" h="6858001">
                <a:moveTo>
                  <a:pt x="0" y="0"/>
                </a:moveTo>
                <a:lnTo>
                  <a:pt x="6186487" y="0"/>
                </a:lnTo>
                <a:lnTo>
                  <a:pt x="6186487" y="6858000"/>
                </a:lnTo>
                <a:lnTo>
                  <a:pt x="0" y="6858000"/>
                </a:lnTo>
                <a:close/>
              </a:path>
            </a:pathLst>
          </a:custGeom>
          <a:blipFill dpi="0" rotWithShape="1">
            <a:blip r:embed="rId3">
              <a:alphaModFix amt="33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cs"/>
            </a:endParaRPr>
          </a:p>
        </p:txBody>
      </p:sp>
      <p:sp>
        <p:nvSpPr>
          <p:cNvPr id="39" name="矩形 38"/>
          <p:cNvSpPr/>
          <p:nvPr/>
        </p:nvSpPr>
        <p:spPr>
          <a:xfrm>
            <a:off x="4933797" y="-95250"/>
            <a:ext cx="7261378" cy="7048511"/>
          </a:xfrm>
          <a:prstGeom prst="rect">
            <a:avLst/>
          </a:prstGeom>
          <a:solidFill>
            <a:srgbClr val="053E8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cxnSp>
        <p:nvCxnSpPr>
          <p:cNvPr id="40" name="直接连接符 39"/>
          <p:cNvCxnSpPr/>
          <p:nvPr/>
        </p:nvCxnSpPr>
        <p:spPr>
          <a:xfrm>
            <a:off x="4942840" y="-95250"/>
            <a:ext cx="635" cy="7051040"/>
          </a:xfrm>
          <a:prstGeom prst="line">
            <a:avLst/>
          </a:prstGeom>
          <a:ln w="38100">
            <a:solidFill>
              <a:srgbClr val="053E8B"/>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5213095" y="1300851"/>
            <a:ext cx="122687" cy="1263995"/>
            <a:chOff x="4630742" y="1038452"/>
            <a:chExt cx="122686" cy="1263995"/>
          </a:xfrm>
          <a:solidFill>
            <a:srgbClr val="FFFF00"/>
          </a:solidFill>
        </p:grpSpPr>
        <p:sp>
          <p:nvSpPr>
            <p:cNvPr id="58" name="等腰三角形 57"/>
            <p:cNvSpPr/>
            <p:nvPr/>
          </p:nvSpPr>
          <p:spPr>
            <a:xfrm rot="5400000">
              <a:off x="4620926" y="1619329"/>
              <a:ext cx="142318" cy="122686"/>
            </a:xfrm>
            <a:prstGeom prst="triangl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703020204020201" pitchFamily="34" charset="-122"/>
                <a:ea typeface="宋体" panose="02010600030101010101" pitchFamily="2" charset="-122"/>
                <a:cs typeface="+mn-ea"/>
                <a:sym typeface="+mn-lt"/>
              </a:endParaRPr>
            </a:p>
          </p:txBody>
        </p:sp>
        <p:cxnSp>
          <p:nvCxnSpPr>
            <p:cNvPr id="59" name="直接连接符 58"/>
            <p:cNvCxnSpPr/>
            <p:nvPr/>
          </p:nvCxnSpPr>
          <p:spPr>
            <a:xfrm>
              <a:off x="4630742" y="1038452"/>
              <a:ext cx="0" cy="1263995"/>
            </a:xfrm>
            <a:prstGeom prst="line">
              <a:avLst/>
            </a:prstGeom>
            <a:grpFill/>
            <a:ln w="381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52" name="直接连接符 51"/>
          <p:cNvCxnSpPr/>
          <p:nvPr/>
        </p:nvCxnSpPr>
        <p:spPr>
          <a:xfrm>
            <a:off x="1645431" y="2636615"/>
            <a:ext cx="1744701" cy="0"/>
          </a:xfrm>
          <a:prstGeom prst="line">
            <a:avLst/>
          </a:prstGeom>
          <a:ln w="12700">
            <a:solidFill>
              <a:srgbClr val="053E8B"/>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74081" y="3965737"/>
            <a:ext cx="1744701" cy="0"/>
          </a:xfrm>
          <a:prstGeom prst="line">
            <a:avLst/>
          </a:prstGeom>
          <a:ln w="12700">
            <a:solidFill>
              <a:srgbClr val="053E8B"/>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1589945" y="2744363"/>
            <a:ext cx="1811335" cy="1094704"/>
            <a:chOff x="8845936" y="1207721"/>
            <a:chExt cx="992199" cy="585539"/>
          </a:xfrm>
        </p:grpSpPr>
        <p:sp>
          <p:nvSpPr>
            <p:cNvPr id="56" name="文本框 50"/>
            <p:cNvSpPr txBox="1"/>
            <p:nvPr/>
          </p:nvSpPr>
          <p:spPr>
            <a:xfrm>
              <a:off x="8845936" y="1207721"/>
              <a:ext cx="981047" cy="4257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rPr>
                <a:t>提纲</a:t>
              </a:r>
            </a:p>
          </p:txBody>
        </p:sp>
        <p:sp>
          <p:nvSpPr>
            <p:cNvPr id="57" name="文本框 51"/>
            <p:cNvSpPr txBox="1"/>
            <p:nvPr/>
          </p:nvSpPr>
          <p:spPr>
            <a:xfrm>
              <a:off x="8857088" y="1605913"/>
              <a:ext cx="981047" cy="1873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rPr>
                <a:t>CONTENTS</a:t>
              </a:r>
              <a:endParaRPr kumimoji="0" lang="zh-CN" altLang="en-US" sz="1600" b="0" i="0" u="none" strike="noStrike" kern="1200" cap="none" spc="0" normalizeH="0" baseline="0" noProof="0" dirty="0">
                <a:ln>
                  <a:noFill/>
                </a:ln>
                <a:solidFill>
                  <a:srgbClr val="053E8B"/>
                </a:solidFill>
                <a:effectLst/>
                <a:uLnTx/>
                <a:uFillTx/>
                <a:latin typeface="Arial" panose="020B0604020202090204" pitchFamily="34" charset="0"/>
                <a:ea typeface="微软雅黑" panose="020B0703020204020201" pitchFamily="34" charset="-122"/>
                <a:cs typeface="+mn-cs"/>
                <a:sym typeface="Arial" panose="020B0604020202090204" pitchFamily="34" charset="0"/>
              </a:endParaRPr>
            </a:p>
          </p:txBody>
        </p:sp>
      </p:gr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85" y="257035"/>
            <a:ext cx="1852704" cy="684195"/>
          </a:xfrm>
          <a:prstGeom prst="rect">
            <a:avLst/>
          </a:prstGeom>
        </p:spPr>
      </p:pic>
      <p:grpSp>
        <p:nvGrpSpPr>
          <p:cNvPr id="6" name="组合 5"/>
          <p:cNvGrpSpPr/>
          <p:nvPr/>
        </p:nvGrpSpPr>
        <p:grpSpPr>
          <a:xfrm>
            <a:off x="5483571" y="1646472"/>
            <a:ext cx="5319071" cy="713838"/>
            <a:chOff x="5340696" y="1321076"/>
            <a:chExt cx="5319071" cy="713838"/>
          </a:xfrm>
        </p:grpSpPr>
        <p:sp>
          <p:nvSpPr>
            <p:cNvPr id="7" name="文本框 1"/>
            <p:cNvSpPr txBox="1"/>
            <p:nvPr/>
          </p:nvSpPr>
          <p:spPr>
            <a:xfrm>
              <a:off x="5340696" y="1321076"/>
              <a:ext cx="3530134" cy="584775"/>
            </a:xfrm>
            <a:prstGeom prst="rect">
              <a:avLst/>
            </a:prstGeom>
            <a:noFill/>
          </p:spPr>
          <p:txBody>
            <a:bodyPr wrap="none" rtlCol="0">
              <a:spAutoFit/>
            </a:bodyPr>
            <a:lstStyle>
              <a:defPPr>
                <a:defRPr lang="zh-CN"/>
              </a:defPPr>
              <a:lvl1pPr>
                <a:defRPr sz="3200" b="1" spc="300">
                  <a:solidFill>
                    <a:schemeClr val="bg1"/>
                  </a:solidFill>
                  <a:latin typeface="微软雅黑" panose="020B0703020204020201" pitchFamily="34" charset="-122"/>
                  <a:ea typeface="微软雅黑" panose="020B0703020204020201" pitchFamily="34" charset="-122"/>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00"/>
                  </a:solidFill>
                  <a:effectLst/>
                  <a:uLnTx/>
                  <a:uFillTx/>
                  <a:latin typeface="微软雅黑" panose="020B0703020204020201" pitchFamily="34" charset="-122"/>
                  <a:ea typeface="微软雅黑" panose="020B0703020204020201" pitchFamily="34" charset="-122"/>
                  <a:cs typeface="+mn-cs"/>
                </a:rPr>
                <a:t>一、AI4S及挑战</a:t>
              </a:r>
            </a:p>
          </p:txBody>
        </p:sp>
        <p:cxnSp>
          <p:nvCxnSpPr>
            <p:cNvPr id="8" name="直接连接符 7"/>
            <p:cNvCxnSpPr/>
            <p:nvPr/>
          </p:nvCxnSpPr>
          <p:spPr>
            <a:xfrm>
              <a:off x="5379180" y="2034914"/>
              <a:ext cx="5280587" cy="0"/>
            </a:xfrm>
            <a:prstGeom prst="line">
              <a:avLst/>
            </a:prstGeom>
            <a:noFill/>
          </p:spPr>
        </p:cxnSp>
      </p:grpSp>
      <p:grpSp>
        <p:nvGrpSpPr>
          <p:cNvPr id="9" name="组合 8"/>
          <p:cNvGrpSpPr/>
          <p:nvPr/>
        </p:nvGrpSpPr>
        <p:grpSpPr>
          <a:xfrm>
            <a:off x="5483571" y="2875539"/>
            <a:ext cx="5319071" cy="659244"/>
            <a:chOff x="5342968" y="2401529"/>
            <a:chExt cx="5319071" cy="659244"/>
          </a:xfrm>
        </p:grpSpPr>
        <p:sp>
          <p:nvSpPr>
            <p:cNvPr id="10" name="文本框 1"/>
            <p:cNvSpPr txBox="1"/>
            <p:nvPr/>
          </p:nvSpPr>
          <p:spPr>
            <a:xfrm>
              <a:off x="5342968" y="2401529"/>
              <a:ext cx="4299575" cy="584775"/>
            </a:xfrm>
            <a:prstGeom prst="rect">
              <a:avLst/>
            </a:prstGeom>
            <a:noFill/>
          </p:spPr>
          <p:txBody>
            <a:bodyPr wrap="none" rtlCol="0">
              <a:spAutoFit/>
            </a:bodyPr>
            <a:lstStyle>
              <a:defPPr>
                <a:defRPr lang="zh-CN"/>
              </a:defPPr>
              <a:lvl1pPr>
                <a:defRPr sz="3200" b="1" spc="300">
                  <a:solidFill>
                    <a:srgbClr val="FFFF00"/>
                  </a:solidFill>
                  <a:latin typeface="微软雅黑" panose="020B0703020204020201" pitchFamily="34" charset="-122"/>
                  <a:ea typeface="微软雅黑" panose="020B0703020204020201" pitchFamily="34" charset="-122"/>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二、</a:t>
              </a:r>
              <a:r>
                <a:rPr lang="en-US" altLang="zh-CN" dirty="0">
                  <a:solidFill>
                    <a:srgbClr val="FFFFFF"/>
                  </a:solidFill>
                </a:rPr>
                <a:t>AI</a:t>
              </a:r>
              <a:r>
                <a:rPr lang="zh-CN" altLang="en-US" dirty="0">
                  <a:solidFill>
                    <a:srgbClr val="FFFFFF"/>
                  </a:solidFill>
                </a:rPr>
                <a:t>赋能科学计算</a:t>
              </a:r>
              <a:endPar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endParaRPr>
            </a:p>
          </p:txBody>
        </p:sp>
        <p:cxnSp>
          <p:nvCxnSpPr>
            <p:cNvPr id="11" name="直接连接符 10"/>
            <p:cNvCxnSpPr/>
            <p:nvPr/>
          </p:nvCxnSpPr>
          <p:spPr>
            <a:xfrm>
              <a:off x="5381452" y="3060773"/>
              <a:ext cx="5280587" cy="0"/>
            </a:xfrm>
            <a:prstGeom prst="line">
              <a:avLst/>
            </a:prstGeom>
            <a:ln w="3175">
              <a:solidFill>
                <a:srgbClr val="DDCCB8">
                  <a:alpha val="63000"/>
                </a:srgb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483571" y="4050012"/>
            <a:ext cx="5319071" cy="639417"/>
            <a:chOff x="5340696" y="3305460"/>
            <a:chExt cx="5319071" cy="639417"/>
          </a:xfrm>
        </p:grpSpPr>
        <p:cxnSp>
          <p:nvCxnSpPr>
            <p:cNvPr id="14" name="直接连接符 13"/>
            <p:cNvCxnSpPr/>
            <p:nvPr/>
          </p:nvCxnSpPr>
          <p:spPr>
            <a:xfrm>
              <a:off x="5379180" y="3944877"/>
              <a:ext cx="5280587" cy="0"/>
            </a:xfrm>
            <a:prstGeom prst="line">
              <a:avLst/>
            </a:prstGeom>
            <a:ln w="3175">
              <a:solidFill>
                <a:srgbClr val="DDCCB8">
                  <a:alpha val="63000"/>
                </a:srgbClr>
              </a:solidFill>
            </a:ln>
          </p:spPr>
          <p:style>
            <a:lnRef idx="1">
              <a:schemeClr val="accent1"/>
            </a:lnRef>
            <a:fillRef idx="0">
              <a:schemeClr val="accent1"/>
            </a:fillRef>
            <a:effectRef idx="0">
              <a:schemeClr val="accent1"/>
            </a:effectRef>
            <a:fontRef idx="minor">
              <a:schemeClr val="tx1"/>
            </a:fontRef>
          </p:style>
        </p:cxnSp>
        <p:sp>
          <p:nvSpPr>
            <p:cNvPr id="15" name="文本框 28"/>
            <p:cNvSpPr txBox="1"/>
            <p:nvPr/>
          </p:nvSpPr>
          <p:spPr>
            <a:xfrm>
              <a:off x="5340696" y="3305460"/>
              <a:ext cx="4748416" cy="584775"/>
            </a:xfrm>
            <a:prstGeom prst="rect">
              <a:avLst/>
            </a:prstGeom>
            <a:noFill/>
          </p:spPr>
          <p:txBody>
            <a:bodyPr wrap="none" rtlCol="0">
              <a:spAutoFit/>
            </a:bodyPr>
            <a:lstStyle>
              <a:defPPr>
                <a:defRPr lang="zh-CN"/>
              </a:defPPr>
              <a:lvl1pPr>
                <a:defRPr sz="3200" b="1" spc="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三、</a:t>
              </a:r>
              <a:r>
                <a:rPr kumimoji="0" lang="en-US" altLang="zh-CN"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AI</a:t>
              </a:r>
              <a:r>
                <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rPr>
                <a:t>理解及生成概念</a:t>
              </a:r>
            </a:p>
          </p:txBody>
        </p:sp>
      </p:grpSp>
      <p:sp>
        <p:nvSpPr>
          <p:cNvPr id="12" name="文本框 28"/>
          <p:cNvSpPr txBox="1"/>
          <p:nvPr/>
        </p:nvSpPr>
        <p:spPr>
          <a:xfrm>
            <a:off x="5483571" y="5204659"/>
            <a:ext cx="184731" cy="584775"/>
          </a:xfrm>
          <a:prstGeom prst="rect">
            <a:avLst/>
          </a:prstGeom>
          <a:noFill/>
        </p:spPr>
        <p:txBody>
          <a:bodyPr wrap="none" rtlCol="0">
            <a:spAutoFit/>
          </a:bodyPr>
          <a:lstStyle>
            <a:defPPr>
              <a:defRPr lang="zh-CN"/>
            </a:defPPr>
            <a:lvl1pPr>
              <a:defRPr sz="3200" b="1" spc="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300" normalizeH="0" baseline="0" noProof="0" dirty="0">
              <a:ln>
                <a:noFill/>
              </a:ln>
              <a:solidFill>
                <a:srgbClr val="FFFFFF"/>
              </a:solidFill>
              <a:effectLst/>
              <a:uLnTx/>
              <a:uFillTx/>
              <a:latin typeface="微软雅黑" panose="020B0703020204020201" pitchFamily="34" charset="-122"/>
              <a:ea typeface="微软雅黑" panose="020B0703020204020201" pitchFamily="34" charset="-122"/>
              <a:cs typeface="+mn-cs"/>
            </a:endParaRPr>
          </a:p>
        </p:txBody>
      </p:sp>
      <p:cxnSp>
        <p:nvCxnSpPr>
          <p:cNvPr id="26" name="直接连接符 25"/>
          <p:cNvCxnSpPr/>
          <p:nvPr/>
        </p:nvCxnSpPr>
        <p:spPr>
          <a:xfrm>
            <a:off x="5561100" y="2349590"/>
            <a:ext cx="5280587" cy="0"/>
          </a:xfrm>
          <a:prstGeom prst="line">
            <a:avLst/>
          </a:prstGeom>
          <a:ln w="3175">
            <a:solidFill>
              <a:srgbClr val="FFFF00">
                <a:alpha val="63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7469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50"/>
          <p:cNvSpPr/>
          <p:nvPr/>
        </p:nvSpPr>
        <p:spPr>
          <a:xfrm>
            <a:off x="690900" y="1616000"/>
            <a:ext cx="10803538" cy="4607538"/>
          </a:xfrm>
          <a:prstGeom prst="roundRect">
            <a:avLst>
              <a:gd name="adj" fmla="val 8000"/>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矩形 23"/>
          <p:cNvSpPr/>
          <p:nvPr/>
        </p:nvSpPr>
        <p:spPr>
          <a:xfrm>
            <a:off x="2909463" y="4258416"/>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25" name="矩形 24"/>
          <p:cNvSpPr/>
          <p:nvPr/>
        </p:nvSpPr>
        <p:spPr>
          <a:xfrm>
            <a:off x="5463135" y="4258415"/>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26" name="矩形 25"/>
          <p:cNvSpPr/>
          <p:nvPr/>
        </p:nvSpPr>
        <p:spPr>
          <a:xfrm>
            <a:off x="7958743" y="4258415"/>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21" name="矩形 20"/>
          <p:cNvSpPr/>
          <p:nvPr/>
        </p:nvSpPr>
        <p:spPr>
          <a:xfrm>
            <a:off x="2909463" y="3476734"/>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22" name="矩形 21"/>
          <p:cNvSpPr/>
          <p:nvPr/>
        </p:nvSpPr>
        <p:spPr>
          <a:xfrm>
            <a:off x="5463135" y="3476733"/>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23" name="矩形 22"/>
          <p:cNvSpPr/>
          <p:nvPr/>
        </p:nvSpPr>
        <p:spPr>
          <a:xfrm>
            <a:off x="7958743" y="3476733"/>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16" name="矩形 15"/>
          <p:cNvSpPr/>
          <p:nvPr/>
        </p:nvSpPr>
        <p:spPr>
          <a:xfrm>
            <a:off x="2909463" y="2696474"/>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18" name="矩形 17"/>
          <p:cNvSpPr/>
          <p:nvPr/>
        </p:nvSpPr>
        <p:spPr>
          <a:xfrm>
            <a:off x="5463135" y="2696473"/>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19" name="矩形 18"/>
          <p:cNvSpPr/>
          <p:nvPr/>
        </p:nvSpPr>
        <p:spPr>
          <a:xfrm>
            <a:off x="7958743" y="2696473"/>
            <a:ext cx="2256646" cy="582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graphicFrame>
        <p:nvGraphicFramePr>
          <p:cNvPr id="17" name="表格 16"/>
          <p:cNvGraphicFramePr>
            <a:graphicFrameLocks noGrp="1"/>
          </p:cNvGraphicFramePr>
          <p:nvPr/>
        </p:nvGraphicFramePr>
        <p:xfrm>
          <a:off x="312791" y="2606443"/>
          <a:ext cx="10070673" cy="762451"/>
        </p:xfrm>
        <a:graphic>
          <a:graphicData uri="http://schemas.openxmlformats.org/drawingml/2006/table">
            <a:tbl>
              <a:tblPr/>
              <a:tblGrid>
                <a:gridCol w="2505699">
                  <a:extLst>
                    <a:ext uri="{9D8B030D-6E8A-4147-A177-3AD203B41FA5}">
                      <a16:colId xmlns:a16="http://schemas.microsoft.com/office/drawing/2014/main" val="20000"/>
                    </a:ext>
                  </a:extLst>
                </a:gridCol>
                <a:gridCol w="2521658">
                  <a:extLst>
                    <a:ext uri="{9D8B030D-6E8A-4147-A177-3AD203B41FA5}">
                      <a16:colId xmlns:a16="http://schemas.microsoft.com/office/drawing/2014/main" val="20001"/>
                    </a:ext>
                  </a:extLst>
                </a:gridCol>
                <a:gridCol w="2521658">
                  <a:extLst>
                    <a:ext uri="{9D8B030D-6E8A-4147-A177-3AD203B41FA5}">
                      <a16:colId xmlns:a16="http://schemas.microsoft.com/office/drawing/2014/main" val="20002"/>
                    </a:ext>
                  </a:extLst>
                </a:gridCol>
                <a:gridCol w="2521658">
                  <a:extLst>
                    <a:ext uri="{9D8B030D-6E8A-4147-A177-3AD203B41FA5}">
                      <a16:colId xmlns:a16="http://schemas.microsoft.com/office/drawing/2014/main" val="20003"/>
                    </a:ext>
                  </a:extLst>
                </a:gridCol>
              </a:tblGrid>
              <a:tr h="762451">
                <a:tc>
                  <a:txBody>
                    <a:bodyPr/>
                    <a:lstStyle/>
                    <a:p>
                      <a:pPr algn="ctr"/>
                      <a:r>
                        <a:rPr lang="zh-CN" altLang="en-US" dirty="0">
                          <a:latin typeface="微软雅黑" panose="020B0503020204020204" pitchFamily="34" charset="-122"/>
                          <a:ea typeface="微软雅黑" panose="020B0503020204020204" pitchFamily="34" charset="-122"/>
                        </a:rPr>
                        <a:t>智能来源</a:t>
                      </a:r>
                    </a:p>
                  </a:txBody>
                  <a:tcPr anchor="ctr">
                    <a:lnL>
                      <a:noFill/>
                    </a:lnL>
                    <a:lnR>
                      <a:noFill/>
                    </a:lnR>
                    <a:lnT>
                      <a:noFill/>
                    </a:lnT>
                    <a:lnB>
                      <a:noFill/>
                    </a:lnB>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规则与知识</a:t>
                      </a:r>
                    </a:p>
                  </a:txBody>
                  <a:tcPr anchor="ctr">
                    <a:lnL>
                      <a:noFill/>
                    </a:lnL>
                    <a:lnR>
                      <a:noFill/>
                    </a:lnR>
                    <a:lnT>
                      <a:noFill/>
                    </a:lnT>
                    <a:lnB>
                      <a:noFill/>
                    </a:lnB>
                    <a:no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神经网络学习</a:t>
                      </a:r>
                    </a:p>
                  </a:txBody>
                  <a:tcPr anchor="ctr">
                    <a:lnL>
                      <a:noFill/>
                    </a:lnL>
                    <a:lnR>
                      <a:noFill/>
                    </a:lnR>
                    <a:lnT>
                      <a:noFill/>
                    </a:lnT>
                    <a:lnB>
                      <a:noFill/>
                    </a:lnB>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环境交互</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 name="标题 1"/>
          <p:cNvSpPr>
            <a:spLocks noGrp="1"/>
          </p:cNvSpPr>
          <p:nvPr>
            <p:ph type="title"/>
          </p:nvPr>
        </p:nvSpPr>
        <p:spPr>
          <a:xfrm>
            <a:off x="128964" y="237961"/>
            <a:ext cx="11566205" cy="644004"/>
          </a:xfrm>
        </p:spPr>
        <p:txBody>
          <a:bodyPr/>
          <a:lstStyle/>
          <a:p>
            <a:r>
              <a:rPr lang="en-US" altLang="zh-CN" dirty="0"/>
              <a:t>AI</a:t>
            </a:r>
            <a:r>
              <a:rPr lang="zh-CN" altLang="en-US" dirty="0"/>
              <a:t>三大范式中的概念</a:t>
            </a:r>
          </a:p>
        </p:txBody>
      </p:sp>
      <p:graphicFrame>
        <p:nvGraphicFramePr>
          <p:cNvPr id="2" name="表格 1"/>
          <p:cNvGraphicFramePr>
            <a:graphicFrameLocks noGrp="1"/>
          </p:cNvGraphicFramePr>
          <p:nvPr/>
        </p:nvGraphicFramePr>
        <p:xfrm>
          <a:off x="312790" y="4166424"/>
          <a:ext cx="10070673" cy="762451"/>
        </p:xfrm>
        <a:graphic>
          <a:graphicData uri="http://schemas.openxmlformats.org/drawingml/2006/table">
            <a:tbl>
              <a:tblPr/>
              <a:tblGrid>
                <a:gridCol w="2505699">
                  <a:extLst>
                    <a:ext uri="{9D8B030D-6E8A-4147-A177-3AD203B41FA5}">
                      <a16:colId xmlns:a16="http://schemas.microsoft.com/office/drawing/2014/main" val="20000"/>
                    </a:ext>
                  </a:extLst>
                </a:gridCol>
                <a:gridCol w="2521658">
                  <a:extLst>
                    <a:ext uri="{9D8B030D-6E8A-4147-A177-3AD203B41FA5}">
                      <a16:colId xmlns:a16="http://schemas.microsoft.com/office/drawing/2014/main" val="20001"/>
                    </a:ext>
                  </a:extLst>
                </a:gridCol>
                <a:gridCol w="2521658">
                  <a:extLst>
                    <a:ext uri="{9D8B030D-6E8A-4147-A177-3AD203B41FA5}">
                      <a16:colId xmlns:a16="http://schemas.microsoft.com/office/drawing/2014/main" val="20002"/>
                    </a:ext>
                  </a:extLst>
                </a:gridCol>
                <a:gridCol w="2521658">
                  <a:extLst>
                    <a:ext uri="{9D8B030D-6E8A-4147-A177-3AD203B41FA5}">
                      <a16:colId xmlns:a16="http://schemas.microsoft.com/office/drawing/2014/main" val="20003"/>
                    </a:ext>
                  </a:extLst>
                </a:gridCol>
              </a:tblGrid>
              <a:tr h="762451">
                <a:tc>
                  <a:txBody>
                    <a:bodyPr/>
                    <a:lstStyle/>
                    <a:p>
                      <a:pPr algn="ctr"/>
                      <a:r>
                        <a:rPr lang="zh-CN" altLang="en-US" dirty="0">
                          <a:latin typeface="微软雅黑" panose="020B0503020204020204" pitchFamily="34" charset="-122"/>
                          <a:ea typeface="微软雅黑" panose="020B0503020204020204" pitchFamily="34" charset="-122"/>
                        </a:rPr>
                        <a:t>代表技术</a:t>
                      </a:r>
                    </a:p>
                  </a:txBody>
                  <a:tcPr anchor="ctr">
                    <a:lnL>
                      <a:noFill/>
                    </a:lnL>
                    <a:lnR>
                      <a:noFill/>
                    </a:lnR>
                    <a:lnT>
                      <a:noFill/>
                    </a:lnT>
                    <a:lnB>
                      <a:noFill/>
                    </a:lnB>
                  </a:tcPr>
                </a:tc>
                <a:tc>
                  <a:txBody>
                    <a:bodyPr/>
                    <a:lstStyle/>
                    <a:p>
                      <a:pPr algn="ctr"/>
                      <a:r>
                        <a:rPr lang="en-US" b="1" dirty="0" err="1">
                          <a:solidFill>
                            <a:schemeClr val="bg1"/>
                          </a:solidFill>
                          <a:latin typeface="微软雅黑" panose="020B0503020204020204" pitchFamily="34" charset="-122"/>
                          <a:ea typeface="微软雅黑" panose="020B0503020204020204" pitchFamily="34" charset="-122"/>
                        </a:rPr>
                        <a:t>PDDL</a:t>
                      </a:r>
                      <a:r>
                        <a:rPr lang="en-US" b="1" dirty="0">
                          <a:solidFill>
                            <a:schemeClr val="bg1"/>
                          </a:solidFill>
                          <a:latin typeface="微软雅黑" panose="020B0503020204020204" pitchFamily="34" charset="-122"/>
                          <a:ea typeface="微软雅黑" panose="020B0503020204020204" pitchFamily="34" charset="-122"/>
                        </a:rPr>
                        <a:t>, Planner</a:t>
                      </a:r>
                    </a:p>
                  </a:txBody>
                  <a:tcPr anchor="ctr">
                    <a:lnL>
                      <a:noFill/>
                    </a:lnL>
                    <a:lnR>
                      <a:noFill/>
                    </a:lnR>
                    <a:lnT>
                      <a:noFill/>
                    </a:lnT>
                    <a:lnB>
                      <a:noFill/>
                    </a:lnB>
                  </a:tcPr>
                </a:tc>
                <a:tc>
                  <a:txBody>
                    <a:bodyPr/>
                    <a:lstStyle/>
                    <a:p>
                      <a:pPr algn="ctr"/>
                      <a:r>
                        <a:rPr lang="en-US" b="1" dirty="0">
                          <a:solidFill>
                            <a:schemeClr val="bg1"/>
                          </a:solidFill>
                          <a:latin typeface="微软雅黑" panose="020B0503020204020204" pitchFamily="34" charset="-122"/>
                          <a:ea typeface="微软雅黑" panose="020B0503020204020204" pitchFamily="34" charset="-122"/>
                        </a:rPr>
                        <a:t>DL, LLM</a:t>
                      </a:r>
                    </a:p>
                  </a:txBody>
                  <a:tcPr anchor="ctr">
                    <a:lnL>
                      <a:noFill/>
                    </a:lnL>
                    <a:lnR>
                      <a:noFill/>
                    </a:lnR>
                    <a:lnT>
                      <a:noFill/>
                    </a:lnT>
                    <a:lnB>
                      <a:noFill/>
                    </a:lnB>
                  </a:tcPr>
                </a:tc>
                <a:tc>
                  <a:txBody>
                    <a:bodyPr/>
                    <a:lstStyle/>
                    <a:p>
                      <a:pPr algn="ctr"/>
                      <a:r>
                        <a:rPr lang="en-US" b="1" dirty="0">
                          <a:solidFill>
                            <a:schemeClr val="bg1"/>
                          </a:solidFill>
                          <a:latin typeface="微软雅黑" panose="020B0503020204020204" pitchFamily="34" charset="-122"/>
                          <a:ea typeface="微软雅黑" panose="020B0503020204020204" pitchFamily="34" charset="-122"/>
                        </a:rPr>
                        <a:t>Robotics</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nvGraphicFramePr>
        <p:xfrm>
          <a:off x="312790" y="1455533"/>
          <a:ext cx="10070673" cy="762451"/>
        </p:xfrm>
        <a:graphic>
          <a:graphicData uri="http://schemas.openxmlformats.org/drawingml/2006/table">
            <a:tbl>
              <a:tblPr/>
              <a:tblGrid>
                <a:gridCol w="2505699">
                  <a:extLst>
                    <a:ext uri="{9D8B030D-6E8A-4147-A177-3AD203B41FA5}">
                      <a16:colId xmlns:a16="http://schemas.microsoft.com/office/drawing/2014/main" val="20000"/>
                    </a:ext>
                  </a:extLst>
                </a:gridCol>
                <a:gridCol w="2521658">
                  <a:extLst>
                    <a:ext uri="{9D8B030D-6E8A-4147-A177-3AD203B41FA5}">
                      <a16:colId xmlns:a16="http://schemas.microsoft.com/office/drawing/2014/main" val="20001"/>
                    </a:ext>
                  </a:extLst>
                </a:gridCol>
                <a:gridCol w="2521658">
                  <a:extLst>
                    <a:ext uri="{9D8B030D-6E8A-4147-A177-3AD203B41FA5}">
                      <a16:colId xmlns:a16="http://schemas.microsoft.com/office/drawing/2014/main" val="20002"/>
                    </a:ext>
                  </a:extLst>
                </a:gridCol>
                <a:gridCol w="2521658">
                  <a:extLst>
                    <a:ext uri="{9D8B030D-6E8A-4147-A177-3AD203B41FA5}">
                      <a16:colId xmlns:a16="http://schemas.microsoft.com/office/drawing/2014/main" val="20003"/>
                    </a:ext>
                  </a:extLst>
                </a:gridCol>
              </a:tblGrid>
              <a:tr h="762451">
                <a:tc>
                  <a:txBody>
                    <a:bodyPr/>
                    <a:lstStyle/>
                    <a:p>
                      <a:pPr marL="0" marR="0" lvl="0" indent="0" algn="ctr" defTabSz="914400" rtl="0" eaLnBrk="1" fontAlgn="base" latinLnBrk="0" hangingPunct="1">
                        <a:lnSpc>
                          <a:spcPct val="150000"/>
                        </a:lnSpc>
                        <a:spcBef>
                          <a:spcPct val="20000"/>
                        </a:spcBef>
                        <a:spcAft>
                          <a:spcPct val="0"/>
                        </a:spcAft>
                        <a:buClr>
                          <a:srgbClr val="7030A0"/>
                        </a:buClr>
                        <a:buSzTx/>
                        <a:buFont typeface="Wingdings 2" panose="05020102010507070707" pitchFamily="18" charset="2"/>
                        <a:buNone/>
                        <a:defRPr/>
                      </a:pPr>
                      <a:endParaRPr lang="zh-CN" altLang="en-US" sz="24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a:noFill/>
                    </a:lnL>
                    <a:lnR>
                      <a:noFill/>
                    </a:lnR>
                    <a:lnT>
                      <a:noFill/>
                    </a:lnT>
                    <a:lnB>
                      <a:noFill/>
                    </a:lnB>
                  </a:tcPr>
                </a:tc>
                <a:tc>
                  <a:txBody>
                    <a:bodyPr/>
                    <a:lstStyle/>
                    <a:p>
                      <a:pPr marL="0" marR="0" lvl="0" indent="0" algn="ctr" defTabSz="914400" rtl="0" eaLnBrk="1" fontAlgn="base" latinLnBrk="0" hangingPunct="1">
                        <a:lnSpc>
                          <a:spcPct val="150000"/>
                        </a:lnSpc>
                        <a:spcBef>
                          <a:spcPct val="20000"/>
                        </a:spcBef>
                        <a:spcAft>
                          <a:spcPct val="0"/>
                        </a:spcAft>
                        <a:buClr>
                          <a:srgbClr val="7030A0"/>
                        </a:buClr>
                        <a:buSzTx/>
                        <a:buFont typeface="Wingdings 2" panose="05020102010507070707" pitchFamily="18" charset="2"/>
                        <a:buNone/>
                        <a:defRPr/>
                      </a:pPr>
                      <a:r>
                        <a:rPr lang="zh-CN" altLang="en-US" sz="2400" b="1" dirty="0">
                          <a:solidFill>
                            <a:srgbClr val="C00000"/>
                          </a:solidFill>
                          <a:latin typeface="微软雅黑" panose="020B0503020204020204" pitchFamily="34" charset="-122"/>
                          <a:ea typeface="微软雅黑" panose="020B0503020204020204" pitchFamily="34" charset="-122"/>
                        </a:rPr>
                        <a:t>符号主义</a:t>
                      </a:r>
                      <a:endParaRPr kumimoji="0" lang="en-US" altLang="zh-CN" sz="2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a:noFill/>
                    </a:lnL>
                    <a:lnR>
                      <a:noFill/>
                    </a:lnR>
                    <a:lnT>
                      <a:noFill/>
                    </a:lnT>
                    <a:lnB>
                      <a:noFill/>
                    </a:lnB>
                  </a:tcPr>
                </a:tc>
                <a:tc>
                  <a:txBody>
                    <a:bodyPr/>
                    <a:lstStyle/>
                    <a:p>
                      <a:pPr marL="0" marR="0" lvl="0" indent="0" algn="ctr" defTabSz="914400" rtl="0" eaLnBrk="1" fontAlgn="base" latinLnBrk="0" hangingPunct="1">
                        <a:lnSpc>
                          <a:spcPct val="150000"/>
                        </a:lnSpc>
                        <a:spcBef>
                          <a:spcPct val="20000"/>
                        </a:spcBef>
                        <a:spcAft>
                          <a:spcPct val="0"/>
                        </a:spcAft>
                        <a:buClr>
                          <a:srgbClr val="7030A0"/>
                        </a:buClr>
                        <a:buSzTx/>
                        <a:buFont typeface="Wingdings 2" panose="05020102010507070707" pitchFamily="18" charset="2"/>
                        <a:buNone/>
                        <a:defRPr/>
                      </a:pPr>
                      <a:r>
                        <a:rPr lang="zh-CN" altLang="en-US" sz="2400" b="1" kern="1200" dirty="0">
                          <a:solidFill>
                            <a:srgbClr val="2F5597"/>
                          </a:solidFill>
                          <a:latin typeface="微软雅黑" panose="020B0503020204020204" pitchFamily="34" charset="-122"/>
                          <a:ea typeface="微软雅黑" panose="020B0503020204020204" pitchFamily="34" charset="-122"/>
                          <a:cs typeface="+mn-cs"/>
                        </a:rPr>
                        <a:t>联结主义</a:t>
                      </a:r>
                    </a:p>
                  </a:txBody>
                  <a:tcPr anchor="ctr">
                    <a:lnL>
                      <a:noFill/>
                    </a:lnL>
                    <a:lnR>
                      <a:noFill/>
                    </a:lnR>
                    <a:lnT>
                      <a:noFill/>
                    </a:lnT>
                    <a:lnB>
                      <a:noFill/>
                    </a:lnB>
                  </a:tcPr>
                </a:tc>
                <a:tc>
                  <a:txBody>
                    <a:bodyPr/>
                    <a:lstStyle/>
                    <a:p>
                      <a:pPr marL="0" marR="0" lvl="0" indent="0" algn="ctr" defTabSz="914400" rtl="0" eaLnBrk="1" fontAlgn="base" latinLnBrk="0" hangingPunct="1">
                        <a:lnSpc>
                          <a:spcPct val="150000"/>
                        </a:lnSpc>
                        <a:spcBef>
                          <a:spcPct val="20000"/>
                        </a:spcBef>
                        <a:spcAft>
                          <a:spcPct val="0"/>
                        </a:spcAft>
                        <a:buClr>
                          <a:srgbClr val="7030A0"/>
                        </a:buClr>
                        <a:buSzTx/>
                        <a:buFont typeface="Wingdings 2" panose="05020102010507070707" pitchFamily="18" charset="2"/>
                        <a:buNone/>
                        <a:defRPr/>
                      </a:pPr>
                      <a:r>
                        <a:rPr lang="zh-CN" altLang="en-US" sz="2400" b="1" kern="1200" dirty="0">
                          <a:solidFill>
                            <a:srgbClr val="2F5597"/>
                          </a:solidFill>
                          <a:latin typeface="微软雅黑" panose="020B0503020204020204" pitchFamily="34" charset="-122"/>
                          <a:ea typeface="微软雅黑" panose="020B0503020204020204" pitchFamily="34" charset="-122"/>
                          <a:cs typeface="+mn-cs"/>
                        </a:rPr>
                        <a:t>行为主义</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3" name="下箭头 30"/>
          <p:cNvSpPr/>
          <p:nvPr/>
        </p:nvSpPr>
        <p:spPr>
          <a:xfrm>
            <a:off x="3913078" y="2225220"/>
            <a:ext cx="249417" cy="371565"/>
          </a:xfrm>
          <a:prstGeom prst="downArrow">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2400">
              <a:solidFill>
                <a:prstClr val="black"/>
              </a:solidFill>
              <a:latin typeface="Times New Roman" panose="02020603050405020304" pitchFamily="18" charset="0"/>
              <a:cs typeface="Times New Roman" panose="02020603050405020304" pitchFamily="18" charset="0"/>
            </a:endParaRPr>
          </a:p>
        </p:txBody>
      </p:sp>
      <p:sp>
        <p:nvSpPr>
          <p:cNvPr id="14" name="下箭头 30"/>
          <p:cNvSpPr/>
          <p:nvPr/>
        </p:nvSpPr>
        <p:spPr>
          <a:xfrm>
            <a:off x="6477285" y="2225219"/>
            <a:ext cx="249417" cy="371565"/>
          </a:xfrm>
          <a:prstGeom prst="downArrow">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2400">
              <a:solidFill>
                <a:prstClr val="black"/>
              </a:solidFill>
              <a:latin typeface="Times New Roman" panose="02020603050405020304" pitchFamily="18" charset="0"/>
              <a:cs typeface="Times New Roman" panose="02020603050405020304" pitchFamily="18" charset="0"/>
            </a:endParaRPr>
          </a:p>
        </p:txBody>
      </p:sp>
      <p:sp>
        <p:nvSpPr>
          <p:cNvPr id="15" name="下箭头 30"/>
          <p:cNvSpPr/>
          <p:nvPr/>
        </p:nvSpPr>
        <p:spPr>
          <a:xfrm>
            <a:off x="8975008" y="2225218"/>
            <a:ext cx="249417" cy="371565"/>
          </a:xfrm>
          <a:prstGeom prst="downArrow">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2400">
              <a:solidFill>
                <a:prstClr val="black"/>
              </a:solidFill>
              <a:latin typeface="Times New Roman" panose="02020603050405020304" pitchFamily="18" charset="0"/>
              <a:cs typeface="Times New Roman" panose="02020603050405020304" pitchFamily="18" charset="0"/>
            </a:endParaRPr>
          </a:p>
        </p:txBody>
      </p:sp>
      <p:graphicFrame>
        <p:nvGraphicFramePr>
          <p:cNvPr id="20" name="表格 19"/>
          <p:cNvGraphicFramePr>
            <a:graphicFrameLocks noGrp="1"/>
          </p:cNvGraphicFramePr>
          <p:nvPr/>
        </p:nvGraphicFramePr>
        <p:xfrm>
          <a:off x="312791" y="3357562"/>
          <a:ext cx="10070673" cy="762451"/>
        </p:xfrm>
        <a:graphic>
          <a:graphicData uri="http://schemas.openxmlformats.org/drawingml/2006/table">
            <a:tbl>
              <a:tblPr/>
              <a:tblGrid>
                <a:gridCol w="2505699">
                  <a:extLst>
                    <a:ext uri="{9D8B030D-6E8A-4147-A177-3AD203B41FA5}">
                      <a16:colId xmlns:a16="http://schemas.microsoft.com/office/drawing/2014/main" val="20000"/>
                    </a:ext>
                  </a:extLst>
                </a:gridCol>
                <a:gridCol w="2521658">
                  <a:extLst>
                    <a:ext uri="{9D8B030D-6E8A-4147-A177-3AD203B41FA5}">
                      <a16:colId xmlns:a16="http://schemas.microsoft.com/office/drawing/2014/main" val="20001"/>
                    </a:ext>
                  </a:extLst>
                </a:gridCol>
                <a:gridCol w="2521658">
                  <a:extLst>
                    <a:ext uri="{9D8B030D-6E8A-4147-A177-3AD203B41FA5}">
                      <a16:colId xmlns:a16="http://schemas.microsoft.com/office/drawing/2014/main" val="20002"/>
                    </a:ext>
                  </a:extLst>
                </a:gridCol>
                <a:gridCol w="2521658">
                  <a:extLst>
                    <a:ext uri="{9D8B030D-6E8A-4147-A177-3AD203B41FA5}">
                      <a16:colId xmlns:a16="http://schemas.microsoft.com/office/drawing/2014/main" val="20003"/>
                    </a:ext>
                  </a:extLst>
                </a:gridCol>
              </a:tblGrid>
              <a:tr h="762451">
                <a:tc>
                  <a:txBody>
                    <a:bodyPr/>
                    <a:lstStyle/>
                    <a:p>
                      <a:pPr algn="ctr"/>
                      <a:r>
                        <a:rPr lang="zh-CN" altLang="en-US" dirty="0">
                          <a:latin typeface="微软雅黑" panose="020B0503020204020204" pitchFamily="34" charset="-122"/>
                          <a:ea typeface="微软雅黑" panose="020B0503020204020204" pitchFamily="34" charset="-122"/>
                        </a:rPr>
                        <a:t>表示方式</a:t>
                      </a:r>
                    </a:p>
                  </a:txBody>
                  <a:tcPr anchor="ctr">
                    <a:lnL>
                      <a:noFill/>
                    </a:lnL>
                    <a:lnR>
                      <a:noFill/>
                    </a:lnR>
                    <a:lnT>
                      <a:noFill/>
                    </a:lnT>
                    <a:lnB>
                      <a:noFill/>
                    </a:lnB>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符号、逻辑</a:t>
                      </a:r>
                    </a:p>
                  </a:txBody>
                  <a:tcPr anchor="ctr">
                    <a:lnL>
                      <a:noFill/>
                    </a:lnL>
                    <a:lnR>
                      <a:noFill/>
                    </a:lnR>
                    <a:lnT>
                      <a:noFill/>
                    </a:lnT>
                    <a:lnB>
                      <a:noFill/>
                    </a:lnB>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向量、参数</a:t>
                      </a:r>
                    </a:p>
                  </a:txBody>
                  <a:tcPr anchor="ctr">
                    <a:lnL>
                      <a:noFill/>
                    </a:lnL>
                    <a:lnR>
                      <a:noFill/>
                    </a:lnR>
                    <a:lnT>
                      <a:noFill/>
                    </a:lnT>
                    <a:lnB>
                      <a:noFill/>
                    </a:lnB>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感知、动作</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cxnSp>
        <p:nvCxnSpPr>
          <p:cNvPr id="27" name="直接连接符 26"/>
          <p:cNvCxnSpPr/>
          <p:nvPr/>
        </p:nvCxnSpPr>
        <p:spPr>
          <a:xfrm>
            <a:off x="5333504" y="1738631"/>
            <a:ext cx="0" cy="4233798"/>
          </a:xfrm>
          <a:prstGeom prst="line">
            <a:avLst/>
          </a:prstGeom>
          <a:ln w="28575">
            <a:solidFill>
              <a:srgbClr val="FFC000"/>
            </a:solidFill>
            <a:prstDash val="dash"/>
          </a:ln>
        </p:spPr>
        <p:style>
          <a:lnRef idx="1">
            <a:schemeClr val="dk1"/>
          </a:lnRef>
          <a:fillRef idx="0">
            <a:schemeClr val="dk1"/>
          </a:fillRef>
          <a:effectRef idx="0">
            <a:schemeClr val="dk1"/>
          </a:effectRef>
          <a:fontRef idx="minor">
            <a:schemeClr val="tx1"/>
          </a:fontRef>
        </p:style>
      </p:cxnSp>
      <p:sp>
        <p:nvSpPr>
          <p:cNvPr id="29" name="矩形 28"/>
          <p:cNvSpPr/>
          <p:nvPr/>
        </p:nvSpPr>
        <p:spPr>
          <a:xfrm>
            <a:off x="2909463" y="5065454"/>
            <a:ext cx="2256646" cy="912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sp>
        <p:nvSpPr>
          <p:cNvPr id="30" name="矩形 29"/>
          <p:cNvSpPr/>
          <p:nvPr/>
        </p:nvSpPr>
        <p:spPr>
          <a:xfrm>
            <a:off x="5463134" y="5065453"/>
            <a:ext cx="4752251" cy="9069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prstClr val="white"/>
              </a:solidFill>
              <a:latin typeface="Times New Roman" panose="02020603050405020304" pitchFamily="18" charset="0"/>
              <a:cs typeface="Times New Roman" panose="02020603050405020304" pitchFamily="18" charset="0"/>
            </a:endParaRPr>
          </a:p>
        </p:txBody>
      </p:sp>
      <p:graphicFrame>
        <p:nvGraphicFramePr>
          <p:cNvPr id="32" name="表格 31"/>
          <p:cNvGraphicFramePr>
            <a:graphicFrameLocks noGrp="1"/>
          </p:cNvGraphicFramePr>
          <p:nvPr/>
        </p:nvGraphicFramePr>
        <p:xfrm>
          <a:off x="298167" y="5103413"/>
          <a:ext cx="10070673" cy="762451"/>
        </p:xfrm>
        <a:graphic>
          <a:graphicData uri="http://schemas.openxmlformats.org/drawingml/2006/table">
            <a:tbl>
              <a:tblPr/>
              <a:tblGrid>
                <a:gridCol w="2505699">
                  <a:extLst>
                    <a:ext uri="{9D8B030D-6E8A-4147-A177-3AD203B41FA5}">
                      <a16:colId xmlns:a16="http://schemas.microsoft.com/office/drawing/2014/main" val="20000"/>
                    </a:ext>
                  </a:extLst>
                </a:gridCol>
                <a:gridCol w="2521658">
                  <a:extLst>
                    <a:ext uri="{9D8B030D-6E8A-4147-A177-3AD203B41FA5}">
                      <a16:colId xmlns:a16="http://schemas.microsoft.com/office/drawing/2014/main" val="20001"/>
                    </a:ext>
                  </a:extLst>
                </a:gridCol>
                <a:gridCol w="5043316">
                  <a:extLst>
                    <a:ext uri="{9D8B030D-6E8A-4147-A177-3AD203B41FA5}">
                      <a16:colId xmlns:a16="http://schemas.microsoft.com/office/drawing/2014/main" val="20002"/>
                    </a:ext>
                  </a:extLst>
                </a:gridCol>
              </a:tblGrid>
              <a:tr h="762451">
                <a:tc>
                  <a:txBody>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概念发现</a:t>
                      </a:r>
                    </a:p>
                  </a:txBody>
                  <a:tcPr anchor="ctr">
                    <a:lnL>
                      <a:noFill/>
                    </a:lnL>
                    <a:lnR>
                      <a:noFill/>
                    </a:lnR>
                    <a:lnT>
                      <a:noFill/>
                    </a:lnT>
                    <a:lnB>
                      <a:noFill/>
                    </a:lnB>
                  </a:tcPr>
                </a:tc>
                <a:tc>
                  <a:txBody>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通过符号抽象显式</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的概念表示和发现</a:t>
                      </a:r>
                      <a:endParaRPr lang="en-US" sz="2000" b="1" dirty="0">
                        <a:solidFill>
                          <a:schemeClr val="bg1"/>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tcPr>
                </a:tc>
                <a:tc>
                  <a:txBody>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通过表征学习或行为模式通常</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只有隐式的概念表示</a:t>
                      </a:r>
                      <a:endParaRPr lang="en-US" sz="2000" b="1" dirty="0">
                        <a:solidFill>
                          <a:schemeClr val="bg1"/>
                        </a:solidFill>
                        <a:latin typeface="微软雅黑" panose="020B0503020204020204" pitchFamily="34" charset="-122"/>
                        <a:ea typeface="微软雅黑" panose="020B0503020204020204" pitchFamily="34" charset="-122"/>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5" name="矩形: 圆角 34"/>
          <p:cNvSpPr/>
          <p:nvPr/>
        </p:nvSpPr>
        <p:spPr>
          <a:xfrm>
            <a:off x="918241" y="4928875"/>
            <a:ext cx="9763824" cy="11661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灯片编号占位符 2"/>
          <p:cNvSpPr>
            <a:spLocks noGrp="1"/>
          </p:cNvSpPr>
          <p:nvPr>
            <p:ph type="sldNum" sz="quarter" idx="12"/>
          </p:nvPr>
        </p:nvSpPr>
        <p:spPr>
          <a:xfrm>
            <a:off x="11643659" y="6492875"/>
            <a:ext cx="548341" cy="365125"/>
          </a:xfrm>
        </p:spPr>
        <p:txBody>
          <a:bodyPr/>
          <a:lstStyle/>
          <a:p>
            <a:fld id="{80293A8B-7656-41F7-B47F-4F4E036E5275}" type="slidenum">
              <a:rPr lang="en-US" altLang="zh-CN" smtClean="0"/>
              <a:t>20</a:t>
            </a:fld>
            <a:endParaRPr lang="zh-CN" altLang="en-US" dirty="0"/>
          </a:p>
        </p:txBody>
      </p:sp>
    </p:spTree>
    <p:extLst>
      <p:ext uri="{BB962C8B-B14F-4D97-AF65-F5344CB8AC3E}">
        <p14:creationId xmlns:p14="http://schemas.microsoft.com/office/powerpoint/2010/main" val="247138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50"/>
          <p:cNvSpPr/>
          <p:nvPr/>
        </p:nvSpPr>
        <p:spPr>
          <a:xfrm>
            <a:off x="498526" y="1869294"/>
            <a:ext cx="5343115" cy="3159178"/>
          </a:xfrm>
          <a:prstGeom prst="roundRect">
            <a:avLst>
              <a:gd name="adj" fmla="val 8000"/>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灯片编号占位符 2"/>
          <p:cNvSpPr>
            <a:spLocks noGrp="1"/>
          </p:cNvSpPr>
          <p:nvPr>
            <p:ph type="sldNum" sz="quarter" idx="12"/>
          </p:nvPr>
        </p:nvSpPr>
        <p:spPr/>
        <p:txBody>
          <a:bodyPr/>
          <a:lstStyle/>
          <a:p>
            <a:fld id="{80293A8B-7656-41F7-B47F-4F4E036E5275}" type="slidenum">
              <a:rPr lang="en-US" altLang="zh-CN" smtClean="0"/>
              <a:t>21</a:t>
            </a:fld>
            <a:endParaRPr lang="zh-CN" altLang="en-US" dirty="0"/>
          </a:p>
        </p:txBody>
      </p:sp>
      <p:sp>
        <p:nvSpPr>
          <p:cNvPr id="4" name="标题 1"/>
          <p:cNvSpPr>
            <a:spLocks noGrp="1"/>
          </p:cNvSpPr>
          <p:nvPr>
            <p:ph type="title"/>
          </p:nvPr>
        </p:nvSpPr>
        <p:spPr>
          <a:xfrm>
            <a:off x="128964" y="237961"/>
            <a:ext cx="11566205" cy="644004"/>
          </a:xfrm>
        </p:spPr>
        <p:txBody>
          <a:bodyPr/>
          <a:lstStyle/>
          <a:p>
            <a:r>
              <a:rPr lang="zh-CN" altLang="en-US" dirty="0"/>
              <a:t>概念发现</a:t>
            </a:r>
            <a:r>
              <a:rPr lang="en-US" altLang="zh-CN" dirty="0"/>
              <a:t>-</a:t>
            </a:r>
            <a:r>
              <a:rPr lang="zh-CN" altLang="en-US" dirty="0"/>
              <a:t>符号主义</a:t>
            </a:r>
          </a:p>
        </p:txBody>
      </p:sp>
      <p:sp>
        <p:nvSpPr>
          <p:cNvPr id="6" name="文本框 5"/>
          <p:cNvSpPr txBox="1"/>
          <p:nvPr/>
        </p:nvSpPr>
        <p:spPr>
          <a:xfrm>
            <a:off x="128964" y="927353"/>
            <a:ext cx="11437071" cy="580865"/>
          </a:xfrm>
          <a:prstGeom prst="rect">
            <a:avLst/>
          </a:prstGeom>
          <a:noFill/>
        </p:spPr>
        <p:txBody>
          <a:bodyPr wrap="square">
            <a:spAutoFit/>
          </a:bodyPr>
          <a:lstStyle/>
          <a:p>
            <a:pPr fontAlgn="base">
              <a:lnSpc>
                <a:spcPct val="150000"/>
              </a:lnSpc>
              <a:spcBef>
                <a:spcPct val="20000"/>
              </a:spcBef>
              <a:spcAft>
                <a:spcPct val="0"/>
              </a:spcAft>
              <a:buClr>
                <a:srgbClr val="7030A0"/>
              </a:buClr>
            </a:pPr>
            <a:r>
              <a:rPr lang="zh-CN" altLang="en-US"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rPr>
              <a:t>符号概念发现 </a:t>
            </a:r>
            <a:r>
              <a:rPr lang="en-US" altLang="zh-CN"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rPr>
              <a:t>规则归纳 </a:t>
            </a:r>
            <a:r>
              <a:rPr lang="en-US" altLang="zh-CN"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rPr>
              <a:t>谓词发明</a:t>
            </a:r>
            <a:endParaRPr lang="en-US" altLang="zh-CN"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607643" y="1813812"/>
            <a:ext cx="5132041" cy="2088649"/>
          </a:xfrm>
          <a:prstGeom prst="rect">
            <a:avLst/>
          </a:prstGeom>
          <a:noFill/>
        </p:spPr>
        <p:txBody>
          <a:bodyPr wrap="square">
            <a:spAutoFit/>
          </a:bodyPr>
          <a:lstStyle/>
          <a:p>
            <a:pPr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规则归纳：从已知概念中归纳逻辑规则</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输入：正例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反例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背景知识</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输出：逻辑规则</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方法：</a:t>
            </a:r>
            <a:r>
              <a:rPr lang="en-US" altLang="zh-CN" sz="1600" b="1" dirty="0" err="1">
                <a:latin typeface="Times New Roman" panose="02020603050405020304" pitchFamily="18" charset="0"/>
                <a:ea typeface="微软雅黑" panose="020B0503020204020204" pitchFamily="34" charset="-122"/>
                <a:cs typeface="Times New Roman" panose="02020603050405020304" pitchFamily="18" charset="0"/>
              </a:rPr>
              <a:t>ILP</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Inductive Logic Programming</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err="1">
                <a:latin typeface="Times New Roman" panose="02020603050405020304" pitchFamily="18" charset="0"/>
                <a:ea typeface="微软雅黑" panose="020B0503020204020204" pitchFamily="34" charset="-122"/>
                <a:cs typeface="Times New Roman" panose="02020603050405020304" pitchFamily="18" charset="0"/>
              </a:rPr>
              <a:t>PROGOL</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 FOIL / MLN</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p:cNvSpPr txBox="1"/>
          <p:nvPr/>
        </p:nvSpPr>
        <p:spPr>
          <a:xfrm>
            <a:off x="542507" y="3953595"/>
            <a:ext cx="5118097" cy="1023742"/>
          </a:xfrm>
          <a:prstGeom prst="rect">
            <a:avLst/>
          </a:prstGeom>
          <a:noFill/>
        </p:spPr>
        <p:txBody>
          <a:bodyPr wrap="square">
            <a:spAutoFit/>
          </a:bodyPr>
          <a:lstStyle/>
          <a:p>
            <a:pPr algn="just">
              <a:lnSpc>
                <a:spcPct val="150000"/>
              </a:lnSpc>
            </a:pPr>
            <a:r>
              <a:rPr lang="zh-CN" altLang="en-US" sz="1400" dirty="0">
                <a:latin typeface="微软雅黑" panose="020B0503020204020204" pitchFamily="34" charset="-122"/>
                <a:ea typeface="微软雅黑" panose="020B0503020204020204" pitchFamily="34" charset="-122"/>
              </a:rPr>
              <a:t>例子：给定若干“鸟类”的正例（燕子、麻雀）和反例（蝙蝠、蜻蜓），利用已有谓词（有羽毛、有喙、卵生）归纳规则：</a:t>
            </a:r>
            <a:endParaRPr lang="en-US" altLang="zh-CN" sz="1400" dirty="0">
              <a:latin typeface="微软雅黑" panose="020B0503020204020204" pitchFamily="34" charset="-122"/>
              <a:ea typeface="微软雅黑" panose="020B0503020204020204" pitchFamily="34" charset="-122"/>
            </a:endParaRPr>
          </a:p>
          <a:p>
            <a:pPr algn="ctr">
              <a:lnSpc>
                <a:spcPct val="150000"/>
              </a:lnSpc>
            </a:pPr>
            <a:r>
              <a:rPr lang="zh-CN" altLang="en-US" sz="1400" dirty="0">
                <a:latin typeface="微软雅黑" panose="020B0503020204020204" pitchFamily="34" charset="-122"/>
                <a:ea typeface="微软雅黑" panose="020B0503020204020204" pitchFamily="34" charset="-122"/>
              </a:rPr>
              <a:t>鸟类</a:t>
            </a:r>
            <a:r>
              <a:rPr lang="en-US" altLang="zh-CN" sz="1400" dirty="0">
                <a:latin typeface="微软雅黑" panose="020B0503020204020204" pitchFamily="34" charset="-122"/>
                <a:ea typeface="微软雅黑" panose="020B0503020204020204" pitchFamily="34" charset="-122"/>
              </a:rPr>
              <a:t>(x) ← </a:t>
            </a:r>
            <a:r>
              <a:rPr lang="zh-CN" altLang="en-US" sz="1400" dirty="0">
                <a:latin typeface="微软雅黑" panose="020B0503020204020204" pitchFamily="34" charset="-122"/>
                <a:ea typeface="微软雅黑" panose="020B0503020204020204" pitchFamily="34" charset="-122"/>
              </a:rPr>
              <a:t>有羽毛</a:t>
            </a:r>
            <a:r>
              <a:rPr lang="en-US" altLang="zh-CN" sz="1400" dirty="0">
                <a:latin typeface="微软雅黑" panose="020B0503020204020204" pitchFamily="34" charset="-122"/>
                <a:ea typeface="微软雅黑" panose="020B0503020204020204" pitchFamily="34" charset="-122"/>
              </a:rPr>
              <a:t>(x) ∧ </a:t>
            </a:r>
            <a:r>
              <a:rPr lang="zh-CN" altLang="en-US" sz="1400" dirty="0">
                <a:latin typeface="微软雅黑" panose="020B0503020204020204" pitchFamily="34" charset="-122"/>
                <a:ea typeface="微软雅黑" panose="020B0503020204020204" pitchFamily="34" charset="-122"/>
              </a:rPr>
              <a:t>有喙</a:t>
            </a:r>
            <a:r>
              <a:rPr lang="en-US" altLang="zh-CN" sz="1400" dirty="0">
                <a:latin typeface="微软雅黑" panose="020B0503020204020204" pitchFamily="34" charset="-122"/>
                <a:ea typeface="微软雅黑" panose="020B0503020204020204" pitchFamily="34" charset="-122"/>
              </a:rPr>
              <a:t>(x) ∧ </a:t>
            </a:r>
            <a:r>
              <a:rPr lang="zh-CN" altLang="en-US" sz="1400" dirty="0">
                <a:latin typeface="微软雅黑" panose="020B0503020204020204" pitchFamily="34" charset="-122"/>
                <a:ea typeface="微软雅黑" panose="020B0503020204020204" pitchFamily="34" charset="-122"/>
              </a:rPr>
              <a:t>卵生</a:t>
            </a:r>
            <a:r>
              <a:rPr lang="en-US" altLang="zh-CN" sz="1400" dirty="0">
                <a:latin typeface="微软雅黑" panose="020B0503020204020204" pitchFamily="34" charset="-122"/>
                <a:ea typeface="微软雅黑" panose="020B0503020204020204" pitchFamily="34" charset="-122"/>
              </a:rPr>
              <a:t>(x)</a:t>
            </a:r>
          </a:p>
        </p:txBody>
      </p:sp>
      <p:sp>
        <p:nvSpPr>
          <p:cNvPr id="12" name="矩形: 圆角 50"/>
          <p:cNvSpPr/>
          <p:nvPr/>
        </p:nvSpPr>
        <p:spPr>
          <a:xfrm>
            <a:off x="6173734" y="1869294"/>
            <a:ext cx="5343116" cy="3159178"/>
          </a:xfrm>
          <a:prstGeom prst="roundRect">
            <a:avLst>
              <a:gd name="adj" fmla="val 8000"/>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文本框 13"/>
          <p:cNvSpPr txBox="1"/>
          <p:nvPr/>
        </p:nvSpPr>
        <p:spPr>
          <a:xfrm>
            <a:off x="6452317" y="1848850"/>
            <a:ext cx="4901852" cy="2088649"/>
          </a:xfrm>
          <a:prstGeom prst="rect">
            <a:avLst/>
          </a:prstGeom>
          <a:noFill/>
        </p:spPr>
        <p:txBody>
          <a:bodyPr wrap="square">
            <a:spAutoFit/>
          </a:bodyPr>
          <a:lstStyle/>
          <a:p>
            <a:pPr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谓词学习：生成不在背景知识中的中间概念</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输入：关系任务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背景知识</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输出：新谓词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规则结构</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方法：</a:t>
            </a:r>
            <a:r>
              <a:rPr lang="en-US" altLang="zh-CN" sz="1600" b="1" dirty="0" err="1">
                <a:latin typeface="Times New Roman" panose="02020603050405020304" pitchFamily="18" charset="0"/>
                <a:ea typeface="微软雅黑" panose="020B0503020204020204" pitchFamily="34" charset="-122"/>
                <a:cs typeface="Times New Roman" panose="02020603050405020304" pitchFamily="18" charset="0"/>
              </a:rPr>
              <a:t>PROGOL</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extensions</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err="1">
                <a:latin typeface="Times New Roman" panose="02020603050405020304" pitchFamily="18" charset="0"/>
                <a:ea typeface="微软雅黑" panose="020B0503020204020204" pitchFamily="34" charset="-122"/>
                <a:cs typeface="Times New Roman" panose="02020603050405020304" pitchFamily="18" charset="0"/>
              </a:rPr>
              <a:t>Metagol</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Neural Theorem Provers</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6394366" y="3902461"/>
            <a:ext cx="4901852" cy="1023742"/>
          </a:xfrm>
          <a:prstGeom prst="rect">
            <a:avLst/>
          </a:prstGeom>
          <a:noFill/>
        </p:spPr>
        <p:txBody>
          <a:bodyPr wrap="square">
            <a:spAutoFit/>
          </a:bodyPr>
          <a:lstStyle/>
          <a:p>
            <a:pPr algn="just">
              <a:lnSpc>
                <a:spcPct val="150000"/>
              </a:lnSpc>
            </a:pPr>
            <a:r>
              <a:rPr lang="zh-CN" altLang="en-US" sz="1400" dirty="0">
                <a:latin typeface="微软雅黑" panose="020B0503020204020204" pitchFamily="34" charset="-122"/>
                <a:ea typeface="微软雅黑" panose="020B0503020204020204" pitchFamily="34" charset="-122"/>
              </a:rPr>
              <a:t>例子：假设要学习家庭关系“姑母”这个概念，定义一个新谓词</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姐妹作为中间概念，完成“姑母”的学习：</a:t>
            </a:r>
          </a:p>
          <a:p>
            <a:pPr algn="ctr">
              <a:lnSpc>
                <a:spcPct val="150000"/>
              </a:lnSpc>
            </a:pPr>
            <a:r>
              <a:rPr lang="zh-CN" altLang="en-US" sz="1400" dirty="0">
                <a:latin typeface="微软雅黑" panose="020B0503020204020204" pitchFamily="34" charset="-122"/>
                <a:ea typeface="微软雅黑" panose="020B0503020204020204" pitchFamily="34" charset="-122"/>
              </a:rPr>
              <a:t>姑母</a:t>
            </a:r>
            <a:r>
              <a:rPr lang="en-US" altLang="zh-CN" sz="1400" dirty="0">
                <a:latin typeface="微软雅黑" panose="020B0503020204020204" pitchFamily="34" charset="-122"/>
                <a:ea typeface="微软雅黑" panose="020B0503020204020204" pitchFamily="34" charset="-122"/>
              </a:rPr>
              <a:t>(x, y) ← </a:t>
            </a:r>
            <a:r>
              <a:rPr lang="zh-CN" altLang="en-US" sz="1400" dirty="0">
                <a:latin typeface="微软雅黑" panose="020B0503020204020204" pitchFamily="34" charset="-122"/>
                <a:ea typeface="微软雅黑" panose="020B0503020204020204" pitchFamily="34" charset="-122"/>
              </a:rPr>
              <a:t>女性</a:t>
            </a:r>
            <a:r>
              <a:rPr lang="en-US" altLang="zh-CN" sz="1400" dirty="0">
                <a:latin typeface="微软雅黑" panose="020B0503020204020204" pitchFamily="34" charset="-122"/>
                <a:ea typeface="微软雅黑" panose="020B0503020204020204" pitchFamily="34" charset="-122"/>
              </a:rPr>
              <a:t>(x) ∧ </a:t>
            </a:r>
            <a:r>
              <a:rPr lang="zh-CN" altLang="en-US" sz="1400" dirty="0">
                <a:latin typeface="微软雅黑" panose="020B0503020204020204" pitchFamily="34" charset="-122"/>
                <a:ea typeface="微软雅黑" panose="020B0503020204020204" pitchFamily="34" charset="-122"/>
              </a:rPr>
              <a:t>姐妹</a:t>
            </a:r>
            <a:r>
              <a:rPr lang="en-US" altLang="zh-CN" sz="1400" dirty="0">
                <a:latin typeface="微软雅黑" panose="020B0503020204020204" pitchFamily="34" charset="-122"/>
                <a:ea typeface="微软雅黑" panose="020B0503020204020204" pitchFamily="34" charset="-122"/>
              </a:rPr>
              <a:t>(x, z) ∧ </a:t>
            </a:r>
            <a:r>
              <a:rPr lang="zh-CN" altLang="en-US" sz="1400" dirty="0">
                <a:latin typeface="微软雅黑" panose="020B0503020204020204" pitchFamily="34" charset="-122"/>
                <a:ea typeface="微软雅黑" panose="020B0503020204020204" pitchFamily="34" charset="-122"/>
              </a:rPr>
              <a:t>父母</a:t>
            </a:r>
            <a:r>
              <a:rPr lang="en-US" altLang="zh-CN" sz="1400" dirty="0">
                <a:latin typeface="微软雅黑" panose="020B0503020204020204" pitchFamily="34" charset="-122"/>
                <a:ea typeface="微软雅黑" panose="020B0503020204020204" pitchFamily="34" charset="-122"/>
              </a:rPr>
              <a:t>(z, y)</a:t>
            </a:r>
          </a:p>
        </p:txBody>
      </p:sp>
      <p:sp>
        <p:nvSpPr>
          <p:cNvPr id="22" name="文本框 21"/>
          <p:cNvSpPr txBox="1"/>
          <p:nvPr/>
        </p:nvSpPr>
        <p:spPr>
          <a:xfrm>
            <a:off x="2224097" y="5849441"/>
            <a:ext cx="7899274" cy="461665"/>
          </a:xfrm>
          <a:prstGeom prst="rect">
            <a:avLst/>
          </a:prstGeom>
          <a:noFill/>
        </p:spPr>
        <p:txBody>
          <a:bodyPr wrap="squar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依赖预定义符号空间，难以实现真正的开放式新概念发现</a:t>
            </a:r>
          </a:p>
        </p:txBody>
      </p:sp>
      <p:pic>
        <p:nvPicPr>
          <p:cNvPr id="21" name="图片 20"/>
          <p:cNvPicPr>
            <a:picLocks noChangeAspect="1"/>
          </p:cNvPicPr>
          <p:nvPr/>
        </p:nvPicPr>
        <p:blipFill>
          <a:blip r:embed="rId3">
            <a:duotone>
              <a:schemeClr val="accent2">
                <a:shade val="45000"/>
                <a:satMod val="135000"/>
              </a:schemeClr>
              <a:prstClr val="white"/>
            </a:duotone>
          </a:blip>
          <a:stretch>
            <a:fillRect/>
          </a:stretch>
        </p:blipFill>
        <p:spPr>
          <a:xfrm rot="16200000" flipH="1">
            <a:off x="5752971" y="163066"/>
            <a:ext cx="534713" cy="10551781"/>
          </a:xfrm>
          <a:prstGeom prst="rect">
            <a:avLst/>
          </a:prstGeom>
          <a:solidFill>
            <a:schemeClr val="bg1"/>
          </a:solidFill>
        </p:spPr>
      </p:pic>
    </p:spTree>
    <p:extLst>
      <p:ext uri="{BB962C8B-B14F-4D97-AF65-F5344CB8AC3E}">
        <p14:creationId xmlns:p14="http://schemas.microsoft.com/office/powerpoint/2010/main" val="187893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4062730" y="1421765"/>
            <a:ext cx="5244465" cy="535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5"/>
          <p:cNvSpPr/>
          <p:nvPr/>
        </p:nvSpPr>
        <p:spPr>
          <a:xfrm>
            <a:off x="124460" y="1394460"/>
            <a:ext cx="3468370" cy="53517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p:nvPr>
        </p:nvSpPr>
        <p:spPr/>
        <p:txBody>
          <a:bodyPr/>
          <a:lstStyle/>
          <a:p>
            <a:r>
              <a:rPr lang="zh-CN" altLang="en-US"/>
              <a:t>概念假设发现研究现状与主要方法</a:t>
            </a:r>
          </a:p>
        </p:txBody>
      </p:sp>
      <p:sp>
        <p:nvSpPr>
          <p:cNvPr id="4" name="灯片编号占位符 3"/>
          <p:cNvSpPr>
            <a:spLocks noGrp="1"/>
          </p:cNvSpPr>
          <p:nvPr>
            <p:ph type="sldNum" sz="quarter" idx="12"/>
          </p:nvPr>
        </p:nvSpPr>
        <p:spPr/>
        <p:txBody>
          <a:bodyPr/>
          <a:lstStyle/>
          <a:p>
            <a:fld id="{80293A8B-7656-41F7-B47F-4F4E036E5275}" type="slidenum">
              <a:rPr lang="en-US" altLang="zh-CN" smtClean="0"/>
              <a:t>22</a:t>
            </a:fld>
            <a:endParaRPr lang="zh-CN" altLang="en-US"/>
          </a:p>
        </p:txBody>
      </p:sp>
      <p:grpSp>
        <p:nvGrpSpPr>
          <p:cNvPr id="7" name="组合 6"/>
          <p:cNvGrpSpPr/>
          <p:nvPr/>
        </p:nvGrpSpPr>
        <p:grpSpPr>
          <a:xfrm>
            <a:off x="278130" y="787400"/>
            <a:ext cx="3041015" cy="3094990"/>
            <a:chOff x="5843" y="-306"/>
            <a:chExt cx="7185" cy="5412"/>
          </a:xfrm>
        </p:grpSpPr>
        <p:grpSp>
          <p:nvGrpSpPr>
            <p:cNvPr id="14" name="组合 13"/>
            <p:cNvGrpSpPr/>
            <p:nvPr/>
          </p:nvGrpSpPr>
          <p:grpSpPr>
            <a:xfrm>
              <a:off x="5843" y="-306"/>
              <a:ext cx="7185" cy="5412"/>
              <a:chOff x="10538" y="1855"/>
              <a:chExt cx="5239" cy="3007"/>
            </a:xfrm>
          </p:grpSpPr>
          <p:sp>
            <p:nvSpPr>
              <p:cNvPr id="12" name="矩形: 圆角 36"/>
              <p:cNvSpPr/>
              <p:nvPr/>
            </p:nvSpPr>
            <p:spPr>
              <a:xfrm>
                <a:off x="10538" y="2577"/>
                <a:ext cx="5239" cy="2285"/>
              </a:xfrm>
              <a:prstGeom prst="roundRect">
                <a:avLst/>
              </a:prstGeom>
              <a:solidFill>
                <a:srgbClr val="FFFFFF"/>
              </a:solid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1194" y="1855"/>
                <a:ext cx="4201" cy="627"/>
              </a:xfrm>
              <a:prstGeom prst="rect">
                <a:avLst/>
              </a:prstGeom>
              <a:noFill/>
            </p:spPr>
            <p:txBody>
              <a:bodyPr wrap="square" rtlCol="0" anchor="t">
                <a:spAutoFit/>
              </a:bodyPr>
              <a:lstStyle/>
              <a:p>
                <a:pPr fontAlgn="base">
                  <a:lnSpc>
                    <a:spcPct val="150000"/>
                  </a:lnSpc>
                  <a:spcBef>
                    <a:spcPct val="20000"/>
                  </a:spcBef>
                  <a:spcAft>
                    <a:spcPct val="0"/>
                  </a:spcAft>
                  <a:buClr>
                    <a:srgbClr val="7030A0"/>
                  </a:buClr>
                </a:pPr>
                <a:r>
                  <a:rPr lang="zh-CN" altLang="en-US" sz="2400" b="1" dirty="0">
                    <a:solidFill>
                      <a:srgbClr val="D86720"/>
                    </a:solidFill>
                    <a:latin typeface="微软雅黑" panose="020B0503020204020204" pitchFamily="34" charset="-122"/>
                    <a:ea typeface="微软雅黑" panose="020B0503020204020204" pitchFamily="34" charset="-122"/>
                    <a:sym typeface="+mn-ea"/>
                  </a:rPr>
                  <a:t>科学假设的表示</a:t>
                </a:r>
              </a:p>
            </p:txBody>
          </p:sp>
        </p:grpSp>
        <p:sp>
          <p:nvSpPr>
            <p:cNvPr id="17" name="文本框 16"/>
            <p:cNvSpPr txBox="1"/>
            <p:nvPr/>
          </p:nvSpPr>
          <p:spPr>
            <a:xfrm>
              <a:off x="6260" y="963"/>
              <a:ext cx="4138" cy="805"/>
            </a:xfrm>
            <a:prstGeom prst="rect">
              <a:avLst/>
            </a:prstGeom>
            <a:noFill/>
          </p:spPr>
          <p:txBody>
            <a:bodyPr wrap="square" rtlCol="0">
              <a:spAutoFit/>
            </a:bodyPr>
            <a:lstStyle/>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文本描述：</a:t>
              </a:r>
            </a:p>
          </p:txBody>
        </p:sp>
      </p:grpSp>
      <p:grpSp>
        <p:nvGrpSpPr>
          <p:cNvPr id="18" name="组合 17"/>
          <p:cNvGrpSpPr/>
          <p:nvPr/>
        </p:nvGrpSpPr>
        <p:grpSpPr>
          <a:xfrm>
            <a:off x="9569450" y="833427"/>
            <a:ext cx="2452370" cy="5712138"/>
            <a:chOff x="13133" y="3664"/>
            <a:chExt cx="5488" cy="2975"/>
          </a:xfrm>
        </p:grpSpPr>
        <p:sp>
          <p:nvSpPr>
            <p:cNvPr id="37" name="矩形: 圆角 36"/>
            <p:cNvSpPr/>
            <p:nvPr/>
          </p:nvSpPr>
          <p:spPr>
            <a:xfrm>
              <a:off x="13133" y="3997"/>
              <a:ext cx="5488" cy="2642"/>
            </a:xfrm>
            <a:prstGeom prst="roundRect">
              <a:avLst/>
            </a:prstGeom>
            <a:no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3809" y="3664"/>
              <a:ext cx="4630" cy="264"/>
            </a:xfrm>
            <a:prstGeom prst="rect">
              <a:avLst/>
            </a:prstGeom>
            <a:noFill/>
          </p:spPr>
          <p:txBody>
            <a:bodyPr wrap="square" rtlCol="0" anchor="t">
              <a:noAutofit/>
            </a:bodyPr>
            <a:lstStyle/>
            <a:p>
              <a:pPr fontAlgn="base">
                <a:lnSpc>
                  <a:spcPct val="150000"/>
                </a:lnSpc>
                <a:spcBef>
                  <a:spcPct val="20000"/>
                </a:spcBef>
                <a:spcAft>
                  <a:spcPct val="0"/>
                </a:spcAft>
                <a:buClr>
                  <a:srgbClr val="7030A0"/>
                </a:buClr>
              </a:pPr>
              <a:r>
                <a:rPr lang="zh-CN" altLang="en-US" sz="2400" b="1" dirty="0">
                  <a:solidFill>
                    <a:srgbClr val="D86720"/>
                  </a:solidFill>
                  <a:latin typeface="微软雅黑" panose="020B0503020204020204" pitchFamily="34" charset="-122"/>
                  <a:ea typeface="微软雅黑" panose="020B0503020204020204" pitchFamily="34" charset="-122"/>
                  <a:sym typeface="+mn-ea"/>
                </a:rPr>
                <a:t>数据的使用</a:t>
              </a:r>
            </a:p>
          </p:txBody>
        </p:sp>
      </p:grpSp>
      <p:sp>
        <p:nvSpPr>
          <p:cNvPr id="19" name="文本框 18"/>
          <p:cNvSpPr txBox="1"/>
          <p:nvPr/>
        </p:nvSpPr>
        <p:spPr>
          <a:xfrm>
            <a:off x="9790430" y="1472565"/>
            <a:ext cx="2231390" cy="2131060"/>
          </a:xfrm>
          <a:prstGeom prst="rect">
            <a:avLst/>
          </a:prstGeom>
          <a:noFill/>
        </p:spPr>
        <p:txBody>
          <a:bodyPr wrap="square" rtlCol="0">
            <a:noAutofit/>
          </a:bodyPr>
          <a:lstStyle/>
          <a:p>
            <a:pPr marL="0"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论文数据</a:t>
            </a:r>
            <a:endParaRPr lang="en-US" altLang="zh-CN" sz="1600" dirty="0">
              <a:latin typeface="微软雅黑" panose="020B0503020204020204" pitchFamily="34" charset="-122"/>
              <a:ea typeface="微软雅黑" panose="020B0503020204020204" pitchFamily="34" charset="-122"/>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人工构造训练数据</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本体知识图谱</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仿真实验数据</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rPr>
              <a:t>网络知识库</a:t>
            </a:r>
          </a:p>
          <a:p>
            <a:pPr indent="-360680" fontAlgn="base">
              <a:lnSpc>
                <a:spcPct val="150000"/>
              </a:lnSpc>
              <a:spcBef>
                <a:spcPct val="20000"/>
              </a:spcBef>
              <a:spcAft>
                <a:spcPct val="0"/>
              </a:spcAft>
              <a:buClr>
                <a:srgbClr val="25572B"/>
              </a:buClr>
              <a:buFont typeface="Wingdings 2" panose="05020102010507070707" pitchFamily="18" charset="2"/>
              <a:buChar char="²"/>
            </a:pPr>
            <a:endParaRPr lang="zh-CN" altLang="en-US" sz="16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5132705" y="833120"/>
            <a:ext cx="3267075" cy="588645"/>
          </a:xfrm>
          <a:prstGeom prst="rect">
            <a:avLst/>
          </a:prstGeom>
          <a:noFill/>
        </p:spPr>
        <p:txBody>
          <a:bodyPr wrap="square" rtlCol="0" anchor="t">
            <a:noAutofit/>
          </a:bodyPr>
          <a:lstStyle/>
          <a:p>
            <a:pPr fontAlgn="base">
              <a:lnSpc>
                <a:spcPct val="150000"/>
              </a:lnSpc>
              <a:spcBef>
                <a:spcPct val="20000"/>
              </a:spcBef>
              <a:spcAft>
                <a:spcPct val="0"/>
              </a:spcAft>
              <a:buClr>
                <a:srgbClr val="7030A0"/>
              </a:buClr>
            </a:pPr>
            <a:r>
              <a:rPr lang="zh-CN" altLang="en-US" sz="2400" b="1" dirty="0">
                <a:solidFill>
                  <a:srgbClr val="D86720"/>
                </a:solidFill>
                <a:latin typeface="微软雅黑" panose="020B0503020204020204" pitchFamily="34" charset="-122"/>
                <a:ea typeface="微软雅黑" panose="020B0503020204020204" pitchFamily="34" charset="-122"/>
                <a:sym typeface="+mn-ea"/>
              </a:rPr>
              <a:t>科学假设的生成方法</a:t>
            </a:r>
            <a:endParaRPr lang="en-US" altLang="zh-CN" sz="2400" b="1" dirty="0">
              <a:solidFill>
                <a:srgbClr val="D86720"/>
              </a:solidFill>
              <a:latin typeface="微软雅黑" panose="020B0503020204020204" pitchFamily="34" charset="-122"/>
              <a:ea typeface="微软雅黑" panose="020B0503020204020204" pitchFamily="34" charset="-122"/>
              <a:sym typeface="+mn-ea"/>
            </a:endParaRPr>
          </a:p>
        </p:txBody>
      </p:sp>
      <p:sp>
        <p:nvSpPr>
          <p:cNvPr id="25" name="矩形: 圆角 36"/>
          <p:cNvSpPr/>
          <p:nvPr/>
        </p:nvSpPr>
        <p:spPr>
          <a:xfrm>
            <a:off x="278130" y="3977640"/>
            <a:ext cx="3041015" cy="2564130"/>
          </a:xfrm>
          <a:prstGeom prst="roundRect">
            <a:avLst/>
          </a:prstGeom>
          <a:solidFill>
            <a:srgbClr val="FFFFFF"/>
          </a:solidFill>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28" name="图片 27" descr="3b32313630313235363bc7e5b5a5"/>
          <p:cNvPicPr>
            <a:picLocks noChangeAspect="1"/>
          </p:cNvPicPr>
          <p:nvPr>
            <p:custDataLst>
              <p:tags r:id="rId1"/>
            </p:custDataLst>
          </p:nvPr>
        </p:nvPicPr>
        <p:blipFill>
          <a:blip r:embed="rId4"/>
          <a:stretch>
            <a:fillRect/>
          </a:stretch>
        </p:blipFill>
        <p:spPr>
          <a:xfrm>
            <a:off x="436880" y="2074545"/>
            <a:ext cx="914400" cy="914400"/>
          </a:xfrm>
          <a:prstGeom prst="rect">
            <a:avLst/>
          </a:prstGeom>
        </p:spPr>
      </p:pic>
      <p:cxnSp>
        <p:nvCxnSpPr>
          <p:cNvPr id="30" name="直接箭头连接符 29"/>
          <p:cNvCxnSpPr>
            <a:stCxn id="8" idx="6"/>
            <a:endCxn id="23" idx="3"/>
          </p:cNvCxnSpPr>
          <p:nvPr/>
        </p:nvCxnSpPr>
        <p:spPr>
          <a:xfrm flipV="1">
            <a:off x="1178560" y="4782185"/>
            <a:ext cx="389890" cy="27686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553092" y="3977579"/>
            <a:ext cx="2241550" cy="1371026"/>
            <a:chOff x="995" y="6188"/>
            <a:chExt cx="3452" cy="2895"/>
          </a:xfrm>
        </p:grpSpPr>
        <p:sp>
          <p:nvSpPr>
            <p:cNvPr id="9" name="文本框 8"/>
            <p:cNvSpPr txBox="1"/>
            <p:nvPr/>
          </p:nvSpPr>
          <p:spPr>
            <a:xfrm>
              <a:off x="995" y="6188"/>
              <a:ext cx="3452" cy="972"/>
            </a:xfrm>
            <a:prstGeom prst="rect">
              <a:avLst/>
            </a:prstGeom>
            <a:noFill/>
          </p:spPr>
          <p:txBody>
            <a:bodyPr wrap="square" rtlCol="0" anchor="t">
              <a:spAutoFit/>
            </a:bodyPr>
            <a:lstStyle/>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1600" dirty="0">
                  <a:latin typeface="微软雅黑" panose="020B0503020204020204" pitchFamily="34" charset="-122"/>
                  <a:ea typeface="微软雅黑" panose="020B0503020204020204" pitchFamily="34" charset="-122"/>
                  <a:sym typeface="+mn-ea"/>
                </a:rPr>
                <a:t>实体关系链</a:t>
              </a:r>
              <a:endParaRPr lang="zh-CN" altLang="en-US" sz="1600" b="1" dirty="0">
                <a:latin typeface="微软雅黑" panose="020B0503020204020204" pitchFamily="34" charset="-122"/>
                <a:ea typeface="微软雅黑" panose="020B0503020204020204" pitchFamily="34" charset="-122"/>
                <a:sym typeface="+mn-ea"/>
              </a:endParaRPr>
            </a:p>
          </p:txBody>
        </p:sp>
        <p:sp>
          <p:nvSpPr>
            <p:cNvPr id="3" name="椭圆 2"/>
            <p:cNvSpPr/>
            <p:nvPr/>
          </p:nvSpPr>
          <p:spPr>
            <a:xfrm>
              <a:off x="1763" y="7410"/>
              <a:ext cx="319" cy="468"/>
            </a:xfrm>
            <a:prstGeom prst="ellipse">
              <a:avLst/>
            </a:prstGeom>
            <a:solidFill>
              <a:schemeClr val="bg1">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椭圆 4"/>
            <p:cNvSpPr/>
            <p:nvPr/>
          </p:nvSpPr>
          <p:spPr>
            <a:xfrm>
              <a:off x="2430" y="8431"/>
              <a:ext cx="570" cy="652"/>
            </a:xfrm>
            <a:prstGeom prst="ellipse">
              <a:avLst/>
            </a:prstGeom>
          </p:spPr>
          <p:style>
            <a:lnRef idx="3">
              <a:schemeClr val="accent1"/>
            </a:lnRef>
            <a:fillRef idx="0">
              <a:srgbClr val="FFFFFF"/>
            </a:fillRef>
            <a:effectRef idx="0">
              <a:srgbClr val="FFFFFF"/>
            </a:effectRef>
            <a:fontRef idx="minor">
              <a:schemeClr val="tx1"/>
            </a:fontRef>
          </p:style>
          <p:txBody>
            <a:bodyPr rtlCol="0" anchor="ctr"/>
            <a:lstStyle/>
            <a:p>
              <a:pPr algn="ctr"/>
              <a:r>
                <a:rPr lang="zh-CN" altLang="en-US" sz="800"/>
                <a:t>蓝细菌</a:t>
              </a:r>
            </a:p>
          </p:txBody>
        </p:sp>
        <p:sp>
          <p:nvSpPr>
            <p:cNvPr id="8" name="椭圆 7"/>
            <p:cNvSpPr/>
            <p:nvPr/>
          </p:nvSpPr>
          <p:spPr>
            <a:xfrm>
              <a:off x="1639" y="8237"/>
              <a:ext cx="319" cy="468"/>
            </a:xfrm>
            <a:prstGeom prst="ellipse">
              <a:avLst/>
            </a:prstGeom>
            <a:solidFill>
              <a:schemeClr val="bg1">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椭圆 20"/>
            <p:cNvSpPr/>
            <p:nvPr/>
          </p:nvSpPr>
          <p:spPr>
            <a:xfrm>
              <a:off x="3882" y="7877"/>
              <a:ext cx="363" cy="468"/>
            </a:xfrm>
            <a:prstGeom prst="ellipse">
              <a:avLst/>
            </a:prstGeom>
          </p:spPr>
          <p:style>
            <a:lnRef idx="3">
              <a:schemeClr val="accent1"/>
            </a:lnRef>
            <a:fillRef idx="0">
              <a:srgbClr val="FFFFFF"/>
            </a:fillRef>
            <a:effectRef idx="0">
              <a:srgbClr val="FFFFFF"/>
            </a:effectRef>
            <a:fontRef idx="minor">
              <a:schemeClr val="tx1"/>
            </a:fontRef>
          </p:style>
          <p:txBody>
            <a:bodyPr rtlCol="0" anchor="ctr"/>
            <a:lstStyle/>
            <a:p>
              <a:pPr algn="ctr"/>
              <a:r>
                <a:rPr lang="zh-CN" altLang="en-US" sz="800"/>
                <a:t>水泥</a:t>
              </a:r>
            </a:p>
          </p:txBody>
        </p:sp>
        <p:sp>
          <p:nvSpPr>
            <p:cNvPr id="23" name="椭圆 22"/>
            <p:cNvSpPr/>
            <p:nvPr/>
          </p:nvSpPr>
          <p:spPr>
            <a:xfrm>
              <a:off x="2430" y="7188"/>
              <a:ext cx="878" cy="819"/>
            </a:xfrm>
            <a:prstGeom prst="ellipse">
              <a:avLst/>
            </a:prstGeom>
          </p:spPr>
          <p:style>
            <a:lnRef idx="3">
              <a:schemeClr val="accent1"/>
            </a:lnRef>
            <a:fillRef idx="0">
              <a:srgbClr val="FFFFFF"/>
            </a:fillRef>
            <a:effectRef idx="0">
              <a:srgbClr val="FFFFFF"/>
            </a:effectRef>
            <a:fontRef idx="minor">
              <a:schemeClr val="tx1"/>
            </a:fontRef>
          </p:style>
          <p:txBody>
            <a:bodyPr rtlCol="0" anchor="ctr"/>
            <a:lstStyle/>
            <a:p>
              <a:pPr algn="ctr"/>
              <a:r>
                <a:rPr lang="zh-CN" altLang="en-US" sz="800"/>
                <a:t>芽孢杆菌</a:t>
              </a:r>
            </a:p>
          </p:txBody>
        </p:sp>
        <p:cxnSp>
          <p:nvCxnSpPr>
            <p:cNvPr id="27" name="直接箭头连接符 26"/>
            <p:cNvCxnSpPr>
              <a:stCxn id="3" idx="6"/>
              <a:endCxn id="23" idx="2"/>
            </p:cNvCxnSpPr>
            <p:nvPr/>
          </p:nvCxnSpPr>
          <p:spPr>
            <a:xfrm flipV="1">
              <a:off x="2081" y="7598"/>
              <a:ext cx="348" cy="4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23" idx="5"/>
              <a:endCxn id="21" idx="1"/>
            </p:cNvCxnSpPr>
            <p:nvPr/>
          </p:nvCxnSpPr>
          <p:spPr>
            <a:xfrm>
              <a:off x="3179" y="7888"/>
              <a:ext cx="756" cy="5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8" idx="6"/>
              <a:endCxn id="21" idx="2"/>
            </p:cNvCxnSpPr>
            <p:nvPr/>
          </p:nvCxnSpPr>
          <p:spPr>
            <a:xfrm flipV="1">
              <a:off x="1958" y="8112"/>
              <a:ext cx="1924" cy="359"/>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601980" y="5777865"/>
            <a:ext cx="1904365" cy="297180"/>
            <a:chOff x="1303" y="9655"/>
            <a:chExt cx="2892" cy="468"/>
          </a:xfrm>
        </p:grpSpPr>
        <p:sp>
          <p:nvSpPr>
            <p:cNvPr id="36" name="椭圆 35"/>
            <p:cNvSpPr/>
            <p:nvPr/>
          </p:nvSpPr>
          <p:spPr>
            <a:xfrm>
              <a:off x="1303" y="9655"/>
              <a:ext cx="319" cy="468"/>
            </a:xfrm>
            <a:prstGeom prst="ellipse">
              <a:avLst/>
            </a:prstGeom>
            <a:solidFill>
              <a:schemeClr val="bg1">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8" name="直接箭头连接符 37"/>
            <p:cNvCxnSpPr>
              <a:stCxn id="36" idx="6"/>
              <a:endCxn id="39" idx="2"/>
            </p:cNvCxnSpPr>
            <p:nvPr/>
          </p:nvCxnSpPr>
          <p:spPr>
            <a:xfrm>
              <a:off x="1622" y="9889"/>
              <a:ext cx="605" cy="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sp>
          <p:nvSpPr>
            <p:cNvPr id="39" name="椭圆 38"/>
            <p:cNvSpPr/>
            <p:nvPr/>
          </p:nvSpPr>
          <p:spPr>
            <a:xfrm>
              <a:off x="2227" y="9655"/>
              <a:ext cx="319" cy="468"/>
            </a:xfrm>
            <a:prstGeom prst="ellipse">
              <a:avLst/>
            </a:prstGeom>
            <a:solidFill>
              <a:schemeClr val="bg1">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椭圆 39"/>
            <p:cNvSpPr/>
            <p:nvPr/>
          </p:nvSpPr>
          <p:spPr>
            <a:xfrm>
              <a:off x="3877" y="9655"/>
              <a:ext cx="319" cy="468"/>
            </a:xfrm>
            <a:prstGeom prst="ellipse">
              <a:avLst/>
            </a:prstGeom>
            <a:solidFill>
              <a:schemeClr val="bg1">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椭圆 41"/>
            <p:cNvSpPr/>
            <p:nvPr/>
          </p:nvSpPr>
          <p:spPr>
            <a:xfrm>
              <a:off x="3052" y="9655"/>
              <a:ext cx="319" cy="468"/>
            </a:xfrm>
            <a:prstGeom prst="ellipse">
              <a:avLst/>
            </a:prstGeom>
            <a:solidFill>
              <a:schemeClr val="bg1">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3" name="直接箭头连接符 42"/>
            <p:cNvCxnSpPr>
              <a:stCxn id="39" idx="6"/>
              <a:endCxn id="42" idx="2"/>
            </p:cNvCxnSpPr>
            <p:nvPr/>
          </p:nvCxnSpPr>
          <p:spPr>
            <a:xfrm>
              <a:off x="2546" y="9889"/>
              <a:ext cx="506" cy="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44" name="直接箭头连接符 43"/>
            <p:cNvCxnSpPr>
              <a:stCxn id="42" idx="6"/>
              <a:endCxn id="40" idx="2"/>
            </p:cNvCxnSpPr>
            <p:nvPr/>
          </p:nvCxnSpPr>
          <p:spPr>
            <a:xfrm>
              <a:off x="3371" y="9889"/>
              <a:ext cx="506" cy="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grpSp>
      <p:cxnSp>
        <p:nvCxnSpPr>
          <p:cNvPr id="45" name="直接箭头连接符 44"/>
          <p:cNvCxnSpPr>
            <a:stCxn id="3" idx="4"/>
            <a:endCxn id="8" idx="0"/>
          </p:cNvCxnSpPr>
          <p:nvPr/>
        </p:nvCxnSpPr>
        <p:spPr>
          <a:xfrm flipH="1">
            <a:off x="1075055" y="4777740"/>
            <a:ext cx="80010" cy="17018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8" idx="5"/>
            <a:endCxn id="5" idx="2"/>
          </p:cNvCxnSpPr>
          <p:nvPr/>
        </p:nvCxnSpPr>
        <p:spPr>
          <a:xfrm>
            <a:off x="1148080" y="5137150"/>
            <a:ext cx="336550" cy="5715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5" idx="6"/>
            <a:endCxn id="21" idx="3"/>
          </p:cNvCxnSpPr>
          <p:nvPr/>
        </p:nvCxnSpPr>
        <p:spPr>
          <a:xfrm flipV="1">
            <a:off x="1854835" y="4966335"/>
            <a:ext cx="607695" cy="227965"/>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pic>
        <p:nvPicPr>
          <p:cNvPr id="48" name="图片 47"/>
          <p:cNvPicPr>
            <a:picLocks noChangeAspect="1"/>
          </p:cNvPicPr>
          <p:nvPr/>
        </p:nvPicPr>
        <p:blipFill>
          <a:blip r:embed="rId5"/>
          <a:stretch>
            <a:fillRect/>
          </a:stretch>
        </p:blipFill>
        <p:spPr>
          <a:xfrm>
            <a:off x="2628900" y="2197100"/>
            <a:ext cx="345440" cy="444500"/>
          </a:xfrm>
          <a:prstGeom prst="rect">
            <a:avLst/>
          </a:prstGeom>
        </p:spPr>
      </p:pic>
      <p:pic>
        <p:nvPicPr>
          <p:cNvPr id="49" name="图片 48"/>
          <p:cNvPicPr>
            <a:picLocks noChangeAspect="1"/>
          </p:cNvPicPr>
          <p:nvPr/>
        </p:nvPicPr>
        <p:blipFill>
          <a:blip r:embed="rId6"/>
          <a:stretch>
            <a:fillRect/>
          </a:stretch>
        </p:blipFill>
        <p:spPr>
          <a:xfrm>
            <a:off x="2094865" y="2197100"/>
            <a:ext cx="332740" cy="431800"/>
          </a:xfrm>
          <a:prstGeom prst="rect">
            <a:avLst/>
          </a:prstGeom>
        </p:spPr>
      </p:pic>
      <p:pic>
        <p:nvPicPr>
          <p:cNvPr id="50" name="图片 49"/>
          <p:cNvPicPr>
            <a:picLocks noChangeAspect="1"/>
          </p:cNvPicPr>
          <p:nvPr/>
        </p:nvPicPr>
        <p:blipFill>
          <a:blip r:embed="rId7"/>
          <a:stretch>
            <a:fillRect/>
          </a:stretch>
        </p:blipFill>
        <p:spPr>
          <a:xfrm>
            <a:off x="1558925" y="2197100"/>
            <a:ext cx="334645" cy="423545"/>
          </a:xfrm>
          <a:prstGeom prst="rect">
            <a:avLst/>
          </a:prstGeom>
        </p:spPr>
      </p:pic>
      <p:sp>
        <p:nvSpPr>
          <p:cNvPr id="51" name="文本框 50"/>
          <p:cNvSpPr txBox="1"/>
          <p:nvPr/>
        </p:nvSpPr>
        <p:spPr>
          <a:xfrm>
            <a:off x="1468120" y="2720340"/>
            <a:ext cx="426085" cy="299085"/>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900" b="1" dirty="0">
                <a:latin typeface="微软雅黑" panose="020B0503020204020204" pitchFamily="34" charset="-122"/>
                <a:ea typeface="微软雅黑" panose="020B0503020204020204" pitchFamily="34" charset="-122"/>
              </a:rPr>
              <a:t>机制</a:t>
            </a:r>
          </a:p>
        </p:txBody>
      </p:sp>
      <p:sp>
        <p:nvSpPr>
          <p:cNvPr id="52" name="文本框 51"/>
          <p:cNvSpPr txBox="1"/>
          <p:nvPr/>
        </p:nvSpPr>
        <p:spPr>
          <a:xfrm>
            <a:off x="2028190" y="2720340"/>
            <a:ext cx="426085" cy="299085"/>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900" b="1" dirty="0">
                <a:latin typeface="微软雅黑" panose="020B0503020204020204" pitchFamily="34" charset="-122"/>
                <a:ea typeface="微软雅黑" panose="020B0503020204020204" pitchFamily="34" charset="-122"/>
              </a:rPr>
              <a:t>逻辑</a:t>
            </a:r>
          </a:p>
        </p:txBody>
      </p:sp>
      <p:sp>
        <p:nvSpPr>
          <p:cNvPr id="53" name="文本框 52"/>
          <p:cNvSpPr txBox="1"/>
          <p:nvPr/>
        </p:nvSpPr>
        <p:spPr>
          <a:xfrm>
            <a:off x="2588895" y="2720340"/>
            <a:ext cx="426085" cy="299085"/>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900" b="1" dirty="0">
                <a:latin typeface="微软雅黑" panose="020B0503020204020204" pitchFamily="34" charset="-122"/>
                <a:ea typeface="微软雅黑" panose="020B0503020204020204" pitchFamily="34" charset="-122"/>
              </a:rPr>
              <a:t>方案</a:t>
            </a:r>
          </a:p>
        </p:txBody>
      </p:sp>
      <p:sp>
        <p:nvSpPr>
          <p:cNvPr id="55" name="文本框 54"/>
          <p:cNvSpPr txBox="1"/>
          <p:nvPr/>
        </p:nvSpPr>
        <p:spPr>
          <a:xfrm>
            <a:off x="1178560" y="5414010"/>
            <a:ext cx="808990" cy="299085"/>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900" b="1" dirty="0">
                <a:latin typeface="微软雅黑" panose="020B0503020204020204" pitchFamily="34" charset="-122"/>
                <a:ea typeface="微软雅黑" panose="020B0503020204020204" pitchFamily="34" charset="-122"/>
              </a:rPr>
              <a:t>关系预测</a:t>
            </a:r>
          </a:p>
        </p:txBody>
      </p:sp>
      <p:sp>
        <p:nvSpPr>
          <p:cNvPr id="56" name="文本框 55"/>
          <p:cNvSpPr txBox="1"/>
          <p:nvPr/>
        </p:nvSpPr>
        <p:spPr>
          <a:xfrm>
            <a:off x="1096645" y="6075045"/>
            <a:ext cx="757555" cy="299085"/>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900" b="1" dirty="0">
                <a:latin typeface="微软雅黑" panose="020B0503020204020204" pitchFamily="34" charset="-122"/>
                <a:ea typeface="微软雅黑" panose="020B0503020204020204" pitchFamily="34" charset="-122"/>
              </a:rPr>
              <a:t>关系链推理</a:t>
            </a:r>
          </a:p>
        </p:txBody>
      </p:sp>
      <p:grpSp>
        <p:nvGrpSpPr>
          <p:cNvPr id="63" name="组合 62"/>
          <p:cNvGrpSpPr/>
          <p:nvPr/>
        </p:nvGrpSpPr>
        <p:grpSpPr>
          <a:xfrm>
            <a:off x="4361216" y="3279775"/>
            <a:ext cx="4628479" cy="3435350"/>
            <a:chOff x="7013" y="5165"/>
            <a:chExt cx="7323" cy="5410"/>
          </a:xfrm>
        </p:grpSpPr>
        <p:sp>
          <p:nvSpPr>
            <p:cNvPr id="16" name="文本框 15"/>
            <p:cNvSpPr txBox="1"/>
            <p:nvPr/>
          </p:nvSpPr>
          <p:spPr>
            <a:xfrm>
              <a:off x="8305" y="9538"/>
              <a:ext cx="5658" cy="764"/>
            </a:xfrm>
            <a:prstGeom prst="rect">
              <a:avLst/>
            </a:prstGeom>
            <a:solidFill>
              <a:srgbClr val="FFFFFF"/>
            </a:solidFill>
          </p:spPr>
          <p:style>
            <a:lnRef idx="3">
              <a:schemeClr val="accent5"/>
            </a:lnRef>
            <a:fillRef idx="0">
              <a:srgbClr val="FFFFFF"/>
            </a:fillRef>
            <a:effectRef idx="0">
              <a:srgbClr val="FFFFFF"/>
            </a:effectRef>
            <a:fontRef idx="minor">
              <a:schemeClr val="tx1"/>
            </a:fontRef>
          </p:style>
          <p:txBody>
            <a:bodyPr wrap="square" rtlCol="0">
              <a:spAutoFit/>
            </a:bodyPr>
            <a:lstStyle/>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solidFill>
                    <a:srgbClr val="0070C0"/>
                  </a:solidFill>
                  <a:latin typeface="微软雅黑" panose="020B0503020204020204" pitchFamily="34" charset="-122"/>
                  <a:ea typeface="微软雅黑" panose="020B0503020204020204" pitchFamily="34" charset="-122"/>
                </a:rPr>
                <a:t>实体关系预测</a:t>
              </a:r>
              <a:r>
                <a:rPr lang="en-US" altLang="zh-CN" sz="800" dirty="0">
                  <a:solidFill>
                    <a:srgbClr val="0070C0"/>
                  </a:solidFill>
                  <a:latin typeface="微软雅黑" panose="020B0503020204020204" pitchFamily="34" charset="-122"/>
                  <a:ea typeface="微软雅黑" panose="020B0503020204020204" pitchFamily="34" charset="-122"/>
                </a:rPr>
                <a:t> [17]</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solidFill>
                    <a:srgbClr val="0070C0"/>
                  </a:solidFill>
                  <a:latin typeface="微软雅黑" panose="020B0503020204020204" pitchFamily="34" charset="-122"/>
                  <a:ea typeface="微软雅黑" panose="020B0503020204020204" pitchFamily="34" charset="-122"/>
                </a:rPr>
                <a:t>实体间关系链（</a:t>
              </a:r>
              <a:r>
                <a:rPr lang="en-US" altLang="zh-CN" sz="800" dirty="0">
                  <a:solidFill>
                    <a:srgbClr val="0070C0"/>
                  </a:solidFill>
                  <a:latin typeface="微软雅黑" panose="020B0503020204020204" pitchFamily="34" charset="-122"/>
                  <a:ea typeface="微软雅黑" panose="020B0503020204020204" pitchFamily="34" charset="-122"/>
                </a:rPr>
                <a:t>chain of relation</a:t>
              </a:r>
              <a:r>
                <a:rPr lang="zh-CN" altLang="en-US" sz="800" dirty="0">
                  <a:solidFill>
                    <a:srgbClr val="0070C0"/>
                  </a:solidFill>
                  <a:latin typeface="微软雅黑" panose="020B0503020204020204" pitchFamily="34" charset="-122"/>
                  <a:ea typeface="微软雅黑" panose="020B0503020204020204" pitchFamily="34" charset="-122"/>
                </a:rPr>
                <a:t>）</a:t>
              </a:r>
              <a:r>
                <a:rPr lang="en-US" altLang="zh-CN" sz="800" dirty="0">
                  <a:solidFill>
                    <a:srgbClr val="0070C0"/>
                  </a:solidFill>
                  <a:latin typeface="微软雅黑" panose="020B0503020204020204" pitchFamily="34" charset="-122"/>
                  <a:ea typeface="微软雅黑" panose="020B0503020204020204" pitchFamily="34" charset="-122"/>
                </a:rPr>
                <a:t>[10]</a:t>
              </a:r>
            </a:p>
          </p:txBody>
        </p:sp>
        <p:sp>
          <p:nvSpPr>
            <p:cNvPr id="26" name="矩形: 圆角 36"/>
            <p:cNvSpPr/>
            <p:nvPr/>
          </p:nvSpPr>
          <p:spPr>
            <a:xfrm>
              <a:off x="7013" y="5166"/>
              <a:ext cx="7323" cy="5409"/>
            </a:xfrm>
            <a:prstGeom prst="roundRect">
              <a:avLst/>
            </a:prstGeom>
            <a:no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7287" y="5165"/>
              <a:ext cx="6904" cy="900"/>
            </a:xfrm>
            <a:prstGeom prst="rect">
              <a:avLst/>
            </a:prstGeom>
            <a:noFill/>
          </p:spPr>
          <p:txBody>
            <a:bodyPr wrap="square" rtlCol="0" anchor="t">
              <a:noAutofit/>
              <a:scene3d>
                <a:camera prst="orthographicFront"/>
                <a:lightRig rig="soft" dir="t">
                  <a:rot lat="0" lon="0" rev="15600000"/>
                </a:lightRig>
              </a:scene3d>
              <a:sp3d extrusionH="57150" prstMaterial="softEdge">
                <a:bevelT w="25400" h="38100"/>
              </a:sp3d>
            </a:bodyPr>
            <a:lstStyle/>
            <a:p>
              <a:pPr fontAlgn="base">
                <a:lnSpc>
                  <a:spcPct val="150000"/>
                </a:lnSpc>
                <a:spcBef>
                  <a:spcPct val="20000"/>
                </a:spcBef>
                <a:spcAft>
                  <a:spcPct val="0"/>
                </a:spcAft>
                <a:buClr>
                  <a:srgbClr val="7030A0"/>
                </a:buClr>
              </a:pPr>
              <a:r>
                <a:rPr lang="zh-CN" altLang="en-US" sz="1600" b="1" dirty="0">
                  <a:solidFill>
                    <a:srgbClr val="00B050"/>
                  </a:solidFill>
                  <a:effectLst/>
                  <a:latin typeface="微软雅黑" panose="020B0503020204020204" pitchFamily="34" charset="-122"/>
                  <a:ea typeface="微软雅黑" panose="020B0503020204020204" pitchFamily="34" charset="-122"/>
                  <a:sym typeface="+mn-ea"/>
                </a:rPr>
                <a:t>演绎推理：</a:t>
              </a:r>
              <a:r>
                <a:rPr lang="en-US" altLang="zh-CN" sz="1600" b="1" dirty="0">
                  <a:solidFill>
                    <a:srgbClr val="00B050"/>
                  </a:solidFill>
                  <a:effectLst/>
                  <a:latin typeface="微软雅黑" panose="020B0503020204020204" pitchFamily="34" charset="-122"/>
                  <a:ea typeface="微软雅黑" panose="020B0503020204020204" pitchFamily="34" charset="-122"/>
                  <a:sym typeface="+mn-ea"/>
                </a:rPr>
                <a:t>LLM</a:t>
              </a:r>
              <a:r>
                <a:rPr lang="zh-CN" altLang="en-US" sz="1600" b="1" dirty="0">
                  <a:solidFill>
                    <a:srgbClr val="00B050"/>
                  </a:solidFill>
                  <a:effectLst/>
                  <a:latin typeface="微软雅黑" panose="020B0503020204020204" pitchFamily="34" charset="-122"/>
                  <a:ea typeface="微软雅黑" panose="020B0503020204020204" pitchFamily="34" charset="-122"/>
                  <a:sym typeface="+mn-ea"/>
                </a:rPr>
                <a:t>直接推理和利用外部数据增强</a:t>
              </a:r>
            </a:p>
          </p:txBody>
        </p:sp>
        <p:sp>
          <p:nvSpPr>
            <p:cNvPr id="57" name="文本框 56"/>
            <p:cNvSpPr txBox="1"/>
            <p:nvPr/>
          </p:nvSpPr>
          <p:spPr>
            <a:xfrm>
              <a:off x="8304" y="5884"/>
              <a:ext cx="5660" cy="3399"/>
            </a:xfrm>
            <a:prstGeom prst="rect">
              <a:avLst/>
            </a:prstGeom>
            <a:solidFill>
              <a:srgbClr val="FFFFFF"/>
            </a:solidFill>
          </p:spPr>
          <p:style>
            <a:lnRef idx="3">
              <a:schemeClr val="accent4"/>
            </a:lnRef>
            <a:fillRef idx="0">
              <a:srgbClr val="FFFFFF"/>
            </a:fillRef>
            <a:effectRef idx="0">
              <a:srgbClr val="FFFFFF"/>
            </a:effectRef>
            <a:fontRef idx="minor">
              <a:schemeClr val="tx1"/>
            </a:fontRef>
          </p:style>
          <p:txBody>
            <a:bodyPr wrap="square" rtlCol="0" anchor="t">
              <a:noAutofit/>
            </a:bodyPr>
            <a:lstStyle/>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利用数据进行反馈迭代（既时反馈，过去反馈，未来反馈）</a:t>
              </a:r>
              <a:r>
                <a:rPr lang="en-US" altLang="zh-CN" sz="800" dirty="0">
                  <a:latin typeface="微软雅黑" panose="020B0503020204020204" pitchFamily="34" charset="-122"/>
                  <a:ea typeface="微软雅黑" panose="020B0503020204020204" pitchFamily="34" charset="-122"/>
                  <a:sym typeface="+mn-ea"/>
                </a:rPr>
                <a:t>[25]</a:t>
              </a:r>
              <a:endParaRPr lang="en-US" altLang="zh-CN" sz="800" dirty="0">
                <a:latin typeface="微软雅黑" panose="020B0503020204020204" pitchFamily="34" charset="-122"/>
                <a:ea typeface="微软雅黑" panose="020B0503020204020204" pitchFamily="34" charset="-122"/>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（上下文，变量，关系）使用外部数据集执行代码分析</a:t>
              </a:r>
              <a:r>
                <a:rPr lang="en-US" altLang="zh-CN" sz="800" dirty="0">
                  <a:latin typeface="微软雅黑" panose="020B0503020204020204" pitchFamily="34" charset="-122"/>
                  <a:ea typeface="微软雅黑" panose="020B0503020204020204" pitchFamily="34" charset="-122"/>
                  <a:sym typeface="+mn-ea"/>
                </a:rPr>
                <a:t>[21]</a:t>
              </a:r>
              <a:endParaRPr lang="zh-CN" altLang="en-US" sz="800" dirty="0">
                <a:latin typeface="微软雅黑" panose="020B0503020204020204" pitchFamily="34" charset="-122"/>
                <a:ea typeface="微软雅黑" panose="020B0503020204020204" pitchFamily="34" charset="-122"/>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en-US" altLang="zh-CN" sz="800" dirty="0">
                  <a:latin typeface="微软雅黑" panose="020B0503020204020204" pitchFamily="34" charset="-122"/>
                  <a:ea typeface="微软雅黑" panose="020B0503020204020204" pitchFamily="34" charset="-122"/>
                  <a:sym typeface="+mn-ea"/>
                </a:rPr>
                <a:t>(generation</a:t>
              </a:r>
              <a:r>
                <a:rPr lang="zh-CN" altLang="en-US" sz="800" dirty="0">
                  <a:latin typeface="微软雅黑" panose="020B0503020204020204" pitchFamily="34" charset="-122"/>
                  <a:ea typeface="微软雅黑" panose="020B0503020204020204" pitchFamily="34" charset="-122"/>
                  <a:sym typeface="+mn-ea"/>
                </a:rPr>
                <a:t>，</a:t>
              </a:r>
              <a:r>
                <a:rPr lang="en-US" altLang="zh-CN" sz="800" dirty="0">
                  <a:latin typeface="微软雅黑" panose="020B0503020204020204" pitchFamily="34" charset="-122"/>
                  <a:ea typeface="微软雅黑" panose="020B0503020204020204" pitchFamily="34" charset="-122"/>
                  <a:sym typeface="+mn-ea"/>
                </a:rPr>
                <a:t>reflection) </a:t>
              </a:r>
              <a:r>
                <a:rPr lang="zh-CN" sz="800" dirty="0">
                  <a:latin typeface="微软雅黑" panose="020B0503020204020204" pitchFamily="34" charset="-122"/>
                  <a:ea typeface="微软雅黑" panose="020B0503020204020204" pitchFamily="34" charset="-122"/>
                  <a:sym typeface="+mn-ea"/>
                </a:rPr>
                <a:t>代理进行迭代</a:t>
              </a:r>
              <a:r>
                <a:rPr lang="en-US" altLang="zh-CN" sz="800" dirty="0">
                  <a:latin typeface="微软雅黑" panose="020B0503020204020204" pitchFamily="34" charset="-122"/>
                  <a:ea typeface="微软雅黑" panose="020B0503020204020204" pitchFamily="34" charset="-122"/>
                  <a:sym typeface="+mn-ea"/>
                </a:rPr>
                <a:t> [62] </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带实验反馈的</a:t>
              </a:r>
              <a:r>
                <a:rPr lang="en-US" altLang="zh-CN" sz="800" dirty="0">
                  <a:latin typeface="微软雅黑" panose="020B0503020204020204" pitchFamily="34" charset="-122"/>
                  <a:ea typeface="微软雅黑" panose="020B0503020204020204" pitchFamily="34" charset="-122"/>
                  <a:sym typeface="+mn-ea"/>
                </a:rPr>
                <a:t>idea</a:t>
              </a:r>
              <a:r>
                <a:rPr lang="zh-CN" altLang="en-US" sz="800" dirty="0">
                  <a:latin typeface="微软雅黑" panose="020B0503020204020204" pitchFamily="34" charset="-122"/>
                  <a:ea typeface="微软雅黑" panose="020B0503020204020204" pitchFamily="34" charset="-122"/>
                  <a:sym typeface="+mn-ea"/>
                </a:rPr>
                <a:t>突变操作符</a:t>
              </a:r>
              <a:r>
                <a:rPr lang="en-US" altLang="zh-CN" sz="800" dirty="0">
                  <a:latin typeface="微软雅黑" panose="020B0503020204020204" pitchFamily="34" charset="-122"/>
                  <a:ea typeface="微软雅黑" panose="020B0503020204020204" pitchFamily="34" charset="-122"/>
                  <a:sym typeface="+mn-ea"/>
                </a:rPr>
                <a:t> [63]</a:t>
              </a:r>
              <a:endParaRPr lang="zh-CN" altLang="en-US" sz="800" dirty="0">
                <a:latin typeface="微软雅黑" panose="020B0503020204020204" pitchFamily="34" charset="-122"/>
                <a:ea typeface="微软雅黑" panose="020B0503020204020204" pitchFamily="34" charset="-122"/>
                <a:sym typeface="+mn-ea"/>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（知识链路，假设）</a:t>
              </a:r>
              <a:r>
                <a:rPr lang="en-US" altLang="zh-CN" sz="800" dirty="0">
                  <a:latin typeface="微软雅黑" panose="020B0503020204020204" pitchFamily="34" charset="-122"/>
                  <a:ea typeface="微软雅黑" panose="020B0503020204020204" pitchFamily="34" charset="-122"/>
                  <a:sym typeface="+mn-ea"/>
                </a:rPr>
                <a:t>[9]</a:t>
              </a:r>
              <a:endParaRPr lang="zh-CN" altLang="en-US" sz="800" dirty="0">
                <a:latin typeface="微软雅黑" panose="020B0503020204020204" pitchFamily="34" charset="-122"/>
                <a:ea typeface="微软雅黑" panose="020B0503020204020204" pitchFamily="34" charset="-122"/>
                <a:sym typeface="+mn-ea"/>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（标题，问题，已有方法，动机，推荐方法）</a:t>
              </a:r>
              <a:r>
                <a:rPr lang="en-US" altLang="zh-CN" sz="800" dirty="0">
                  <a:latin typeface="微软雅黑" panose="020B0503020204020204" pitchFamily="34" charset="-122"/>
                  <a:ea typeface="微软雅黑" panose="020B0503020204020204" pitchFamily="34" charset="-122"/>
                  <a:sym typeface="+mn-ea"/>
                </a:rPr>
                <a:t>[18]</a:t>
              </a:r>
              <a:endParaRPr lang="zh-CN" altLang="en-US" sz="800" dirty="0">
                <a:latin typeface="微软雅黑" panose="020B0503020204020204" pitchFamily="34" charset="-122"/>
                <a:ea typeface="微软雅黑" panose="020B0503020204020204" pitchFamily="34" charset="-122"/>
                <a:sym typeface="+mn-ea"/>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（背景，假设）</a:t>
              </a:r>
              <a:r>
                <a:rPr lang="en-US" altLang="zh-CN" sz="800" dirty="0">
                  <a:latin typeface="微软雅黑" panose="020B0503020204020204" pitchFamily="34" charset="-122"/>
                  <a:ea typeface="微软雅黑" panose="020B0503020204020204" pitchFamily="34" charset="-122"/>
                  <a:sym typeface="+mn-ea"/>
                </a:rPr>
                <a:t>[15][24][22]</a:t>
              </a:r>
              <a:endParaRPr lang="zh-CN" altLang="en-US" sz="800" dirty="0">
                <a:latin typeface="微软雅黑" panose="020B0503020204020204" pitchFamily="34" charset="-122"/>
                <a:ea typeface="微软雅黑" panose="020B0503020204020204" pitchFamily="34" charset="-122"/>
                <a:sym typeface="+mn-ea"/>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（目标，机制）</a:t>
              </a:r>
              <a:r>
                <a:rPr lang="en-US" altLang="zh-CN" sz="800" dirty="0">
                  <a:latin typeface="微软雅黑" panose="020B0503020204020204" pitchFamily="34" charset="-122"/>
                  <a:ea typeface="微软雅黑" panose="020B0503020204020204" pitchFamily="34" charset="-122"/>
                  <a:sym typeface="+mn-ea"/>
                </a:rPr>
                <a:t>[16]</a:t>
              </a:r>
              <a:endParaRPr lang="zh-CN" altLang="en-US" sz="800" dirty="0">
                <a:latin typeface="微软雅黑" panose="020B0503020204020204" pitchFamily="34" charset="-122"/>
                <a:ea typeface="微软雅黑" panose="020B0503020204020204" pitchFamily="34" charset="-122"/>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（问题，方法，实验设计）</a:t>
              </a:r>
              <a:r>
                <a:rPr lang="en-US" altLang="zh-CN" sz="800" dirty="0">
                  <a:latin typeface="微软雅黑" panose="020B0503020204020204" pitchFamily="34" charset="-122"/>
                  <a:ea typeface="微软雅黑" panose="020B0503020204020204" pitchFamily="34" charset="-122"/>
                  <a:sym typeface="+mn-ea"/>
                </a:rPr>
                <a:t>[23]</a:t>
              </a:r>
              <a:endParaRPr lang="zh-CN" altLang="en-US" sz="800" dirty="0">
                <a:latin typeface="微软雅黑" panose="020B0503020204020204" pitchFamily="34" charset="-122"/>
                <a:ea typeface="微软雅黑" panose="020B0503020204020204" pitchFamily="34" charset="-122"/>
                <a:sym typeface="+mn-ea"/>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对抗生成迭代（假设，批判，反馈）</a:t>
              </a:r>
              <a:r>
                <a:rPr lang="en-US" altLang="zh-CN" sz="800" dirty="0">
                  <a:latin typeface="微软雅黑" panose="020B0503020204020204" pitchFamily="34" charset="-122"/>
                  <a:ea typeface="微软雅黑" panose="020B0503020204020204" pitchFamily="34" charset="-122"/>
                  <a:sym typeface="+mn-ea"/>
                </a:rPr>
                <a:t>[13]</a:t>
              </a:r>
            </a:p>
            <a:p>
              <a:pPr indent="-360680" fontAlgn="base">
                <a:lnSpc>
                  <a:spcPct val="150000"/>
                </a:lnSpc>
                <a:spcBef>
                  <a:spcPct val="20000"/>
                </a:spcBef>
                <a:spcAft>
                  <a:spcPct val="0"/>
                </a:spcAft>
                <a:buClr>
                  <a:srgbClr val="25572B"/>
                </a:buClr>
                <a:buFont typeface="Wingdings 2" panose="05020102010507070707" pitchFamily="18" charset="2"/>
                <a:buChar char="²"/>
              </a:pPr>
              <a:endParaRPr lang="en-US" altLang="zh-CN" sz="800" b="1" dirty="0">
                <a:latin typeface="微软雅黑" panose="020B0503020204020204" pitchFamily="34" charset="-122"/>
                <a:ea typeface="微软雅黑" panose="020B0503020204020204" pitchFamily="34" charset="-122"/>
                <a:sym typeface="+mn-ea"/>
              </a:endParaRPr>
            </a:p>
          </p:txBody>
        </p:sp>
        <p:sp>
          <p:nvSpPr>
            <p:cNvPr id="32" name="文本框 31"/>
            <p:cNvSpPr txBox="1"/>
            <p:nvPr/>
          </p:nvSpPr>
          <p:spPr>
            <a:xfrm>
              <a:off x="7579" y="6065"/>
              <a:ext cx="654" cy="1888"/>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scene3d>
                <a:camera prst="orthographicFront"/>
                <a:lightRig rig="threePt" dir="t"/>
              </a:scene3d>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solidFill>
                    <a:srgbClr val="FFC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文本生成</a:t>
              </a:r>
              <a:endParaRPr lang="zh-CN" altLang="en-US" sz="1200" b="1" dirty="0">
                <a:solidFill>
                  <a:srgbClr val="FFC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58" name="文本框 57"/>
            <p:cNvSpPr txBox="1"/>
            <p:nvPr/>
          </p:nvSpPr>
          <p:spPr>
            <a:xfrm>
              <a:off x="7510" y="8423"/>
              <a:ext cx="654" cy="1888"/>
            </a:xfrm>
            <a:prstGeom prst="rect">
              <a:avLst/>
            </a:prstGeom>
            <a:noFill/>
            <a:extLst>
              <a:ext uri="{909E8E84-426E-40DD-AFC4-6F175D3DCCD1}">
                <a14:hiddenFill xmlns:a14="http://schemas.microsoft.com/office/drawing/2010/main">
                  <a:solidFill>
                    <a:schemeClr val="bg1">
                      <a:lumMod val="50000"/>
                    </a:schemeClr>
                  </a:solidFill>
                </a14:hiddenFill>
              </a:ext>
            </a:extLst>
          </p:spPr>
          <p:txBody>
            <a:bodyPr wrap="square" rtlCol="0" anchor="t">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solidFill>
                    <a:srgbClr val="0070C0"/>
                  </a:solidFill>
                  <a:latin typeface="微软雅黑" panose="020B0503020204020204" pitchFamily="34" charset="-122"/>
                  <a:ea typeface="微软雅黑" panose="020B0503020204020204" pitchFamily="34" charset="-122"/>
                  <a:sym typeface="+mn-ea"/>
                </a:rPr>
                <a:t>链路生成</a:t>
              </a:r>
              <a:endParaRPr lang="zh-CN" altLang="en-US" sz="1200" b="1" dirty="0">
                <a:solidFill>
                  <a:srgbClr val="0070C0"/>
                </a:solidFill>
                <a:latin typeface="微软雅黑" panose="020B0503020204020204" pitchFamily="34" charset="-122"/>
                <a:ea typeface="微软雅黑" panose="020B0503020204020204" pitchFamily="34" charset="-122"/>
                <a:sym typeface="+mn-ea"/>
              </a:endParaRPr>
            </a:p>
          </p:txBody>
        </p:sp>
      </p:grpSp>
      <p:grpSp>
        <p:nvGrpSpPr>
          <p:cNvPr id="62" name="组合 61"/>
          <p:cNvGrpSpPr/>
          <p:nvPr/>
        </p:nvGrpSpPr>
        <p:grpSpPr>
          <a:xfrm>
            <a:off x="4361163" y="1421775"/>
            <a:ext cx="4646947" cy="1583010"/>
            <a:chOff x="6724" y="2529"/>
            <a:chExt cx="7525" cy="2361"/>
          </a:xfrm>
        </p:grpSpPr>
        <p:sp>
          <p:nvSpPr>
            <p:cNvPr id="10" name="矩形: 圆角 36"/>
            <p:cNvSpPr/>
            <p:nvPr/>
          </p:nvSpPr>
          <p:spPr>
            <a:xfrm>
              <a:off x="6724" y="2667"/>
              <a:ext cx="7525" cy="2223"/>
            </a:xfrm>
            <a:prstGeom prst="roundRect">
              <a:avLst/>
            </a:prstGeom>
            <a:noFill/>
            <a:ln>
              <a:solidFill>
                <a:srgbClr val="F9A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045" y="3330"/>
              <a:ext cx="5732" cy="1386"/>
            </a:xfrm>
            <a:prstGeom prst="rect">
              <a:avLst/>
            </a:prstGeom>
            <a:solidFill>
              <a:srgbClr val="FFFFFF"/>
            </a:solidFill>
          </p:spPr>
          <p:style>
            <a:lnRef idx="3">
              <a:schemeClr val="accent4"/>
            </a:lnRef>
            <a:fillRef idx="0">
              <a:srgbClr val="FFFFFF"/>
            </a:fillRef>
            <a:effectRef idx="0">
              <a:srgbClr val="FFFFFF"/>
            </a:effectRef>
            <a:fontRef idx="minor">
              <a:schemeClr val="tx1"/>
            </a:fontRef>
          </p:style>
          <p:txBody>
            <a:bodyPr wrap="square" rtlCol="0">
              <a:noAutofit/>
            </a:bodyPr>
            <a:lstStyle/>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rPr>
                <a:t>夸领域翻译生成</a:t>
              </a:r>
              <a:r>
                <a:rPr lang="zh-CN" altLang="en-US" sz="800" dirty="0">
                  <a:latin typeface="微软雅黑" panose="020B0503020204020204" pitchFamily="34" charset="-122"/>
                  <a:ea typeface="微软雅黑" panose="020B0503020204020204" pitchFamily="34" charset="-122"/>
                  <a:sym typeface="+mn-ea"/>
                </a:rPr>
                <a:t>（假设）</a:t>
              </a:r>
              <a:r>
                <a:rPr lang="en-US" altLang="zh-CN" sz="800" dirty="0">
                  <a:latin typeface="微软雅黑" panose="020B0503020204020204" pitchFamily="34" charset="-122"/>
                  <a:ea typeface="微软雅黑" panose="020B0503020204020204" pitchFamily="34" charset="-122"/>
                  <a:sym typeface="+mn-ea"/>
                </a:rPr>
                <a:t>[14]</a:t>
              </a:r>
              <a:endParaRPr lang="zh-CN" altLang="en-US" sz="800" dirty="0">
                <a:latin typeface="微软雅黑" panose="020B0503020204020204" pitchFamily="34" charset="-122"/>
                <a:ea typeface="微软雅黑" panose="020B0503020204020204" pitchFamily="34" charset="-122"/>
              </a:endParaRP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rPr>
                <a:t>（问题，方案，</a:t>
              </a:r>
              <a:r>
                <a:rPr lang="en-US" altLang="zh-CN" sz="800" dirty="0">
                  <a:latin typeface="微软雅黑" panose="020B0503020204020204" pitchFamily="34" charset="-122"/>
                  <a:ea typeface="微软雅黑" panose="020B0503020204020204" pitchFamily="34" charset="-122"/>
                </a:rPr>
                <a:t>idea</a:t>
              </a:r>
              <a:r>
                <a:rPr lang="zh-CN" altLang="en-US" sz="800" dirty="0">
                  <a:latin typeface="微软雅黑" panose="020B0503020204020204" pitchFamily="34" charset="-122"/>
                  <a:ea typeface="微软雅黑" panose="020B0503020204020204" pitchFamily="34" charset="-122"/>
                </a:rPr>
                <a:t>，逻辑链）</a:t>
              </a:r>
              <a:r>
                <a:rPr lang="en-US" altLang="zh-CN" sz="800" dirty="0">
                  <a:latin typeface="微软雅黑" panose="020B0503020204020204" pitchFamily="34" charset="-122"/>
                  <a:ea typeface="微软雅黑" panose="020B0503020204020204" pitchFamily="34" charset="-122"/>
                </a:rPr>
                <a:t>[12]</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rPr>
                <a:t>微调模型，输入论文，输出（方法，实验计划）</a:t>
              </a:r>
              <a:r>
                <a:rPr lang="en-US" altLang="zh-CN" sz="800" dirty="0">
                  <a:latin typeface="微软雅黑" panose="020B0503020204020204" pitchFamily="34" charset="-122"/>
                  <a:ea typeface="微软雅黑" panose="020B0503020204020204" pitchFamily="34" charset="-122"/>
                </a:rPr>
                <a:t>[19]</a:t>
              </a:r>
            </a:p>
            <a:p>
              <a:pPr indent="-360680" fontAlgn="base">
                <a:lnSpc>
                  <a:spcPct val="150000"/>
                </a:lnSpc>
                <a:spcBef>
                  <a:spcPct val="20000"/>
                </a:spcBef>
                <a:spcAft>
                  <a:spcPct val="0"/>
                </a:spcAft>
                <a:buClr>
                  <a:srgbClr val="25572B"/>
                </a:buClr>
                <a:buFont typeface="Wingdings 2" panose="05020102010507070707" pitchFamily="18" charset="2"/>
                <a:buChar char="²"/>
              </a:pPr>
              <a:r>
                <a:rPr lang="zh-CN" altLang="en-US" sz="800" dirty="0">
                  <a:latin typeface="微软雅黑" panose="020B0503020204020204" pitchFamily="34" charset="-122"/>
                  <a:ea typeface="微软雅黑" panose="020B0503020204020204" pitchFamily="34" charset="-122"/>
                  <a:sym typeface="+mn-ea"/>
                </a:rPr>
                <a:t>（原理，假设，反馈）通过仿真数据归纳迭代</a:t>
              </a:r>
              <a:r>
                <a:rPr lang="en-US" altLang="zh-CN" sz="800" dirty="0">
                  <a:latin typeface="微软雅黑" panose="020B0503020204020204" pitchFamily="34" charset="-122"/>
                  <a:ea typeface="微软雅黑" panose="020B0503020204020204" pitchFamily="34" charset="-122"/>
                  <a:sym typeface="+mn-ea"/>
                </a:rPr>
                <a:t> [72][71]</a:t>
              </a:r>
              <a:endParaRPr lang="en-US" altLang="zh-CN" sz="800" b="1" dirty="0">
                <a:latin typeface="微软雅黑" panose="020B0503020204020204" pitchFamily="34" charset="-122"/>
                <a:ea typeface="微软雅黑" panose="020B0503020204020204" pitchFamily="34" charset="-122"/>
                <a:sym typeface="+mn-ea"/>
              </a:endParaRPr>
            </a:p>
            <a:p>
              <a:pPr indent="0" fontAlgn="base">
                <a:lnSpc>
                  <a:spcPct val="150000"/>
                </a:lnSpc>
                <a:spcBef>
                  <a:spcPct val="20000"/>
                </a:spcBef>
                <a:spcAft>
                  <a:spcPct val="0"/>
                </a:spcAft>
                <a:buClr>
                  <a:srgbClr val="25572B"/>
                </a:buClr>
                <a:buFont typeface="Wingdings 2" panose="05020102010507070707" pitchFamily="18" charset="2"/>
                <a:buNone/>
              </a:pPr>
              <a:endParaRPr lang="en-US" altLang="zh-CN" sz="800" dirty="0">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7659" y="2529"/>
              <a:ext cx="6123" cy="766"/>
            </a:xfrm>
            <a:prstGeom prst="rect">
              <a:avLst/>
            </a:prstGeom>
            <a:noFill/>
          </p:spPr>
          <p:txBody>
            <a:bodyPr wrap="square" rtlCol="0" anchor="t">
              <a:noAutofit/>
              <a:scene3d>
                <a:camera prst="orthographicFront"/>
                <a:lightRig rig="threePt" dir="t"/>
              </a:scene3d>
            </a:bodyPr>
            <a:lstStyle/>
            <a:p>
              <a:pPr fontAlgn="base">
                <a:lnSpc>
                  <a:spcPct val="150000"/>
                </a:lnSpc>
                <a:spcBef>
                  <a:spcPct val="20000"/>
                </a:spcBef>
                <a:spcAft>
                  <a:spcPct val="0"/>
                </a:spcAft>
                <a:buClr>
                  <a:srgbClr val="7030A0"/>
                </a:buClr>
              </a:pPr>
              <a:r>
                <a:rPr lang="zh-CN" altLang="en-US" b="1" dirty="0">
                  <a:solidFill>
                    <a:srgbClr val="7030A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归纳演绎</a:t>
              </a:r>
              <a:r>
                <a:rPr lang="en-US" altLang="zh-CN" b="1" dirty="0">
                  <a:solidFill>
                    <a:srgbClr val="7030A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 </a:t>
              </a:r>
              <a:r>
                <a:rPr lang="zh-CN" altLang="en-US" b="1" dirty="0">
                  <a:solidFill>
                    <a:srgbClr val="7030A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通过数据训练后推理生成</a:t>
              </a:r>
            </a:p>
          </p:txBody>
        </p:sp>
        <p:sp>
          <p:nvSpPr>
            <p:cNvPr id="61" name="文本框 60"/>
            <p:cNvSpPr txBox="1"/>
            <p:nvPr/>
          </p:nvSpPr>
          <p:spPr>
            <a:xfrm>
              <a:off x="7303" y="3006"/>
              <a:ext cx="654" cy="1788"/>
            </a:xfrm>
            <a:prstGeom prst="rect">
              <a:avLst/>
            </a:prstGeom>
            <a:noFill/>
          </p:spPr>
          <p:txBody>
            <a:bodyPr wrap="square" rtlCol="0" anchor="t">
              <a:spAutoFit/>
              <a:scene3d>
                <a:camera prst="orthographicFront"/>
                <a:lightRig rig="threePt" dir="t"/>
              </a:scene3d>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solidFill>
                    <a:srgbClr val="FFC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文本生成</a:t>
              </a:r>
              <a:endParaRPr lang="zh-CN" altLang="en-US" sz="1200" b="1" dirty="0">
                <a:solidFill>
                  <a:srgbClr val="FFC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grpSp>
      <p:sp>
        <p:nvSpPr>
          <p:cNvPr id="64" name="右箭头 63"/>
          <p:cNvSpPr/>
          <p:nvPr/>
        </p:nvSpPr>
        <p:spPr>
          <a:xfrm>
            <a:off x="3230880" y="5777865"/>
            <a:ext cx="1219200" cy="384175"/>
          </a:xfrm>
          <a:prstGeom prst="rightArrow">
            <a:avLst/>
          </a:prstGeom>
        </p:spPr>
        <p:style>
          <a:lnRef idx="0">
            <a:srgbClr val="FFFFFF"/>
          </a:lnRef>
          <a:fillRef idx="3">
            <a:schemeClr val="accent5"/>
          </a:fillRef>
          <a:effectRef idx="0">
            <a:srgbClr val="FFFFFF"/>
          </a:effectRef>
          <a:fontRef idx="minor">
            <a:schemeClr val="lt1"/>
          </a:fontRef>
        </p:style>
        <p:txBody>
          <a:bodyPr rtlCol="0" anchor="ctr"/>
          <a:lstStyle/>
          <a:p>
            <a:pPr algn="ctr"/>
            <a:endParaRPr lang="zh-CN" altLang="en-US"/>
          </a:p>
        </p:txBody>
      </p:sp>
      <p:sp>
        <p:nvSpPr>
          <p:cNvPr id="65" name="右箭头 64"/>
          <p:cNvSpPr/>
          <p:nvPr/>
        </p:nvSpPr>
        <p:spPr>
          <a:xfrm>
            <a:off x="3195955" y="2400935"/>
            <a:ext cx="1400175" cy="327660"/>
          </a:xfrm>
          <a:prstGeom prst="rightArrow">
            <a:avLst/>
          </a:prstGeom>
          <a:solidFill>
            <a:srgbClr val="FFC000"/>
          </a:soli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右箭头 65"/>
          <p:cNvSpPr/>
          <p:nvPr/>
        </p:nvSpPr>
        <p:spPr>
          <a:xfrm rot="2640000">
            <a:off x="2986405" y="3496310"/>
            <a:ext cx="1884680" cy="327660"/>
          </a:xfrm>
          <a:prstGeom prst="rightArrow">
            <a:avLst/>
          </a:prstGeom>
          <a:solidFill>
            <a:srgbClr val="FFC000"/>
          </a:soli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左箭头 67"/>
          <p:cNvSpPr/>
          <p:nvPr/>
        </p:nvSpPr>
        <p:spPr>
          <a:xfrm>
            <a:off x="8803005" y="1866265"/>
            <a:ext cx="941070" cy="1153160"/>
          </a:xfrm>
          <a:prstGeom prst="leftArrow">
            <a:avLst/>
          </a:prstGeom>
          <a:gradFill>
            <a:gsLst>
              <a:gs pos="0">
                <a:srgbClr val="626FBE"/>
              </a:gs>
              <a:gs pos="0">
                <a:srgbClr val="912ED4"/>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训练数据</a:t>
            </a:r>
          </a:p>
        </p:txBody>
      </p:sp>
      <p:sp>
        <p:nvSpPr>
          <p:cNvPr id="69" name="左箭头 68"/>
          <p:cNvSpPr/>
          <p:nvPr/>
        </p:nvSpPr>
        <p:spPr>
          <a:xfrm>
            <a:off x="8847455" y="4667250"/>
            <a:ext cx="896620" cy="1140460"/>
          </a:xfrm>
          <a:prstGeom prst="leftArrow">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知识增强</a:t>
            </a:r>
          </a:p>
        </p:txBody>
      </p:sp>
      <p:pic>
        <p:nvPicPr>
          <p:cNvPr id="15" name="图片 14"/>
          <p:cNvPicPr>
            <a:picLocks noChangeAspect="1"/>
          </p:cNvPicPr>
          <p:nvPr/>
        </p:nvPicPr>
        <p:blipFill>
          <a:blip r:embed="rId8"/>
          <a:stretch>
            <a:fillRect/>
          </a:stretch>
        </p:blipFill>
        <p:spPr>
          <a:xfrm>
            <a:off x="10130155" y="3644900"/>
            <a:ext cx="1233805" cy="704850"/>
          </a:xfrm>
          <a:prstGeom prst="rect">
            <a:avLst/>
          </a:prstGeom>
        </p:spPr>
      </p:pic>
      <p:grpSp>
        <p:nvGrpSpPr>
          <p:cNvPr id="60" name="组合 59"/>
          <p:cNvGrpSpPr/>
          <p:nvPr/>
        </p:nvGrpSpPr>
        <p:grpSpPr>
          <a:xfrm>
            <a:off x="10074275" y="4446270"/>
            <a:ext cx="1344930" cy="1120775"/>
            <a:chOff x="15777" y="7419"/>
            <a:chExt cx="2118" cy="1765"/>
          </a:xfrm>
        </p:grpSpPr>
        <p:pic>
          <p:nvPicPr>
            <p:cNvPr id="24" name="图片 23"/>
            <p:cNvPicPr>
              <a:picLocks noChangeAspect="1"/>
            </p:cNvPicPr>
            <p:nvPr/>
          </p:nvPicPr>
          <p:blipFill>
            <a:blip r:embed="rId9"/>
            <a:stretch>
              <a:fillRect/>
            </a:stretch>
          </p:blipFill>
          <p:spPr>
            <a:xfrm>
              <a:off x="16196" y="7419"/>
              <a:ext cx="1281" cy="1340"/>
            </a:xfrm>
            <a:prstGeom prst="rect">
              <a:avLst/>
            </a:prstGeom>
          </p:spPr>
        </p:pic>
        <p:sp>
          <p:nvSpPr>
            <p:cNvPr id="41" name="文本框 40"/>
            <p:cNvSpPr txBox="1"/>
            <p:nvPr/>
          </p:nvSpPr>
          <p:spPr>
            <a:xfrm>
              <a:off x="15777" y="8678"/>
              <a:ext cx="2119" cy="507"/>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en-US" altLang="zh-CN" sz="1000" b="1" dirty="0">
                  <a:latin typeface="微软雅黑" panose="020B0503020204020204" pitchFamily="34" charset="-122"/>
                  <a:ea typeface="微软雅黑" panose="020B0503020204020204" pitchFamily="34" charset="-122"/>
                </a:rPr>
                <a:t>Knowledge Graph</a:t>
              </a:r>
            </a:p>
          </p:txBody>
        </p:sp>
      </p:grpSp>
      <p:grpSp>
        <p:nvGrpSpPr>
          <p:cNvPr id="71" name="组合 70"/>
          <p:cNvGrpSpPr/>
          <p:nvPr/>
        </p:nvGrpSpPr>
        <p:grpSpPr>
          <a:xfrm>
            <a:off x="10262870" y="5554980"/>
            <a:ext cx="968375" cy="929005"/>
            <a:chOff x="16162" y="8748"/>
            <a:chExt cx="1525" cy="1463"/>
          </a:xfrm>
        </p:grpSpPr>
        <p:pic>
          <p:nvPicPr>
            <p:cNvPr id="59" name="图片 58"/>
            <p:cNvPicPr>
              <a:picLocks noChangeAspect="1"/>
            </p:cNvPicPr>
            <p:nvPr/>
          </p:nvPicPr>
          <p:blipFill>
            <a:blip r:embed="rId10"/>
            <a:stretch>
              <a:fillRect/>
            </a:stretch>
          </p:blipFill>
          <p:spPr>
            <a:xfrm>
              <a:off x="16162" y="8748"/>
              <a:ext cx="1525" cy="830"/>
            </a:xfrm>
            <a:prstGeom prst="rect">
              <a:avLst/>
            </a:prstGeom>
          </p:spPr>
        </p:pic>
        <p:sp>
          <p:nvSpPr>
            <p:cNvPr id="70" name="文本框 69"/>
            <p:cNvSpPr txBox="1"/>
            <p:nvPr/>
          </p:nvSpPr>
          <p:spPr>
            <a:xfrm>
              <a:off x="16396" y="9704"/>
              <a:ext cx="1291" cy="507"/>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000" b="1" dirty="0">
                  <a:latin typeface="微软雅黑" panose="020B0503020204020204" pitchFamily="34" charset="-122"/>
                  <a:ea typeface="微软雅黑" panose="020B0503020204020204" pitchFamily="34" charset="-122"/>
                </a:rPr>
                <a:t>实验仿真</a:t>
              </a:r>
            </a:p>
          </p:txBody>
        </p:sp>
      </p:grpSp>
      <p:sp>
        <p:nvSpPr>
          <p:cNvPr id="75" name="文本框 74"/>
          <p:cNvSpPr txBox="1"/>
          <p:nvPr/>
        </p:nvSpPr>
        <p:spPr>
          <a:xfrm>
            <a:off x="1437640" y="3107055"/>
            <a:ext cx="845820" cy="321945"/>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000" b="1" dirty="0">
                <a:latin typeface="微软雅黑" panose="020B0503020204020204" pitchFamily="34" charset="-122"/>
                <a:ea typeface="微软雅黑" panose="020B0503020204020204" pitchFamily="34" charset="-122"/>
              </a:rPr>
              <a:t>结构化生成</a:t>
            </a:r>
          </a:p>
        </p:txBody>
      </p:sp>
      <mc:AlternateContent xmlns:mc="http://schemas.openxmlformats.org/markup-compatibility/2006" xmlns:a14="http://schemas.microsoft.com/office/drawing/2010/main">
        <mc:Choice Requires="a14">
          <p:sp>
            <p:nvSpPr>
              <p:cNvPr id="76" name="文本框 75"/>
              <p:cNvSpPr txBox="1"/>
              <p:nvPr/>
            </p:nvSpPr>
            <p:spPr>
              <a:xfrm>
                <a:off x="481330" y="3342005"/>
                <a:ext cx="2616200" cy="356870"/>
              </a:xfrm>
              <a:prstGeom prst="rect">
                <a:avLst/>
              </a:prstGeom>
              <a:noFill/>
            </p:spPr>
            <p:txBody>
              <a:bodyPr wrap="square" rtlCol="0" anchor="t">
                <a:spAutoFit/>
              </a:bodyPr>
              <a:lstStyle/>
              <a:p>
                <a:pPr indent="0" algn="l" fontAlgn="base">
                  <a:lnSpc>
                    <a:spcPct val="150000"/>
                  </a:lnSpc>
                  <a:spcBef>
                    <a:spcPct val="20000"/>
                  </a:spcBef>
                  <a:spcAft>
                    <a:spcPct val="0"/>
                  </a:spcAft>
                  <a:buClr>
                    <a:srgbClr val="7030A0"/>
                  </a:buClr>
                  <a:buFont typeface="Wingdings 2" panose="05020102010507070707" pitchFamily="18" charset="2"/>
                  <a:buNone/>
                </a:pPr>
                <a14:m>
                  <m:oMathPara xmlns:m="http://schemas.openxmlformats.org/officeDocument/2006/math">
                    <m:oMathParaPr>
                      <m:jc m:val="centerGroup"/>
                    </m:oMathParaPr>
                    <m:oMath xmlns:m="http://schemas.openxmlformats.org/officeDocument/2006/math">
                      <m:r>
                        <a:rPr lang="en-US" altLang="zh-CN" sz="1200" b="1" i="1" dirty="0">
                          <a:latin typeface="Cambria Math" panose="02040503050406030204" charset="0"/>
                          <a:ea typeface="微软雅黑" panose="020B0503020204020204" pitchFamily="34" charset="-122"/>
                          <a:cs typeface="Cambria Math" panose="02040503050406030204" charset="0"/>
                        </a:rPr>
                        <m:t>𝑰𝒅𝒆𝒂</m:t>
                      </m:r>
                      <m:r>
                        <a:rPr lang="en-US" altLang="zh-CN" sz="1200" b="1" i="1" dirty="0">
                          <a:latin typeface="Cambria Math" panose="02040503050406030204" charset="0"/>
                          <a:ea typeface="微软雅黑" panose="020B0503020204020204" pitchFamily="34" charset="-122"/>
                          <a:cs typeface="Cambria Math" panose="02040503050406030204" charset="0"/>
                        </a:rPr>
                        <m:t>=</m:t>
                      </m:r>
                      <m:r>
                        <a:rPr lang="en-US" altLang="zh-CN" sz="1200" b="1" i="1" dirty="0">
                          <a:latin typeface="Cambria Math" panose="02040503050406030204" charset="0"/>
                          <a:ea typeface="微软雅黑" panose="020B0503020204020204" pitchFamily="34" charset="-122"/>
                          <a:cs typeface="Cambria Math" panose="02040503050406030204" charset="0"/>
                        </a:rPr>
                        <m:t>𝒑</m:t>
                      </m:r>
                      <m:r>
                        <a:rPr lang="en-US" altLang="zh-CN" sz="1200" b="1" i="1" dirty="0">
                          <a:latin typeface="Cambria Math" panose="02040503050406030204" charset="0"/>
                          <a:ea typeface="MS Mincho" charset="0"/>
                          <a:cs typeface="Cambria Math" panose="02040503050406030204" charset="0"/>
                        </a:rPr>
                        <m:t>（假设</m:t>
                      </m:r>
                      <m:r>
                        <a:rPr lang="en-US" altLang="zh-CN" sz="1200" b="1" i="1" dirty="0">
                          <a:latin typeface="Cambria Math" panose="02040503050406030204" charset="0"/>
                          <a:ea typeface="MS Mincho" charset="0"/>
                          <a:cs typeface="Cambria Math" panose="02040503050406030204" charset="0"/>
                        </a:rPr>
                        <m:t>|</m:t>
                      </m:r>
                      <m:r>
                        <a:rPr lang="en-US" altLang="zh-CN" sz="1200" b="1" i="1" dirty="0">
                          <a:latin typeface="Cambria Math" panose="02040503050406030204" charset="0"/>
                          <a:ea typeface="MS Mincho" charset="0"/>
                          <a:cs typeface="Cambria Math" panose="02040503050406030204" charset="0"/>
                        </a:rPr>
                        <m:t>背景</m:t>
                      </m:r>
                      <m:r>
                        <a:rPr lang="en-US" altLang="zh-CN" sz="1200" b="1" i="1" dirty="0">
                          <a:latin typeface="Cambria Math" panose="02040503050406030204" charset="0"/>
                          <a:ea typeface="MS Mincho" charset="0"/>
                          <a:cs typeface="Cambria Math" panose="02040503050406030204" charset="0"/>
                        </a:rPr>
                        <m:t>,</m:t>
                      </m:r>
                      <m:r>
                        <a:rPr lang="en-US" altLang="zh-CN" sz="1200" b="1" i="1" dirty="0">
                          <a:latin typeface="Cambria Math" panose="02040503050406030204" charset="0"/>
                          <a:ea typeface="MS Mincho" charset="0"/>
                          <a:cs typeface="Cambria Math" panose="02040503050406030204" charset="0"/>
                        </a:rPr>
                        <m:t>问题）</m:t>
                      </m:r>
                    </m:oMath>
                  </m:oMathPara>
                </a14:m>
                <a:endParaRPr lang="en-US" altLang="zh-CN" sz="1200" b="1" i="1" dirty="0">
                  <a:latin typeface="Cambria Math" panose="02040503050406030204" charset="0"/>
                  <a:ea typeface="MS Mincho" charset="0"/>
                  <a:cs typeface="Cambria Math" panose="02040503050406030204" charset="0"/>
                </a:endParaRPr>
              </a:p>
            </p:txBody>
          </p:sp>
        </mc:Choice>
        <mc:Fallback xmlns="">
          <p:sp>
            <p:nvSpPr>
              <p:cNvPr id="76" name="文本框 75"/>
              <p:cNvSpPr txBox="1">
                <a:spLocks noRot="1" noChangeAspect="1" noMove="1" noResize="1" noEditPoints="1" noAdjustHandles="1" noChangeArrowheads="1" noChangeShapeType="1" noTextEdit="1"/>
              </p:cNvSpPr>
              <p:nvPr/>
            </p:nvSpPr>
            <p:spPr>
              <a:xfrm>
                <a:off x="481330" y="3342005"/>
                <a:ext cx="2616200" cy="356870"/>
              </a:xfrm>
              <a:prstGeom prst="rect">
                <a:avLst/>
              </a:prstGeom>
              <a:blipFill rotWithShape="0">
                <a:blip r:embed="rId1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04760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293A8B-7656-41F7-B47F-4F4E036E5275}" type="slidenum">
              <a:rPr lang="en-US" altLang="zh-CN" smtClean="0"/>
              <a:t>23</a:t>
            </a:fld>
            <a:endParaRPr lang="zh-CN" altLang="en-US"/>
          </a:p>
        </p:txBody>
      </p:sp>
      <p:graphicFrame>
        <p:nvGraphicFramePr>
          <p:cNvPr id="5" name="表格 4"/>
          <p:cNvGraphicFramePr/>
          <p:nvPr>
            <p:custDataLst>
              <p:tags r:id="rId1"/>
            </p:custDataLst>
          </p:nvPr>
        </p:nvGraphicFramePr>
        <p:xfrm>
          <a:off x="57150" y="975360"/>
          <a:ext cx="12088495" cy="5810885"/>
        </p:xfrm>
        <a:graphic>
          <a:graphicData uri="http://schemas.openxmlformats.org/drawingml/2006/table">
            <a:tbl>
              <a:tblPr firstRow="1" bandRow="1"/>
              <a:tblGrid>
                <a:gridCol w="1716405">
                  <a:extLst>
                    <a:ext uri="{9D8B030D-6E8A-4147-A177-3AD203B41FA5}">
                      <a16:colId xmlns:a16="http://schemas.microsoft.com/office/drawing/2014/main" val="20000"/>
                    </a:ext>
                  </a:extLst>
                </a:gridCol>
                <a:gridCol w="2964815">
                  <a:extLst>
                    <a:ext uri="{9D8B030D-6E8A-4147-A177-3AD203B41FA5}">
                      <a16:colId xmlns:a16="http://schemas.microsoft.com/office/drawing/2014/main" val="20001"/>
                    </a:ext>
                  </a:extLst>
                </a:gridCol>
                <a:gridCol w="3161665">
                  <a:extLst>
                    <a:ext uri="{9D8B030D-6E8A-4147-A177-3AD203B41FA5}">
                      <a16:colId xmlns:a16="http://schemas.microsoft.com/office/drawing/2014/main" val="20002"/>
                    </a:ext>
                  </a:extLst>
                </a:gridCol>
                <a:gridCol w="4245610">
                  <a:extLst>
                    <a:ext uri="{9D8B030D-6E8A-4147-A177-3AD203B41FA5}">
                      <a16:colId xmlns:a16="http://schemas.microsoft.com/office/drawing/2014/main" val="20003"/>
                    </a:ext>
                  </a:extLst>
                </a:gridCol>
              </a:tblGrid>
              <a:tr h="0">
                <a:tc>
                  <a:txBody>
                    <a:bodyPr/>
                    <a:lstStyle/>
                    <a:p>
                      <a:pPr algn="l" fontAlgn="ctr"/>
                      <a:r>
                        <a:rPr lang="zh-CN" altLang="en-US" sz="1100" b="0" i="0">
                          <a:solidFill>
                            <a:srgbClr val="0F1115"/>
                          </a:solidFill>
                          <a:latin typeface="Segoe UI" panose="020B0502040204020203"/>
                          <a:ea typeface="Segoe UI" panose="020B0502040204020203"/>
                        </a:rPr>
                        <a:t>方法</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假说表示</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外部数据</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生成方法</a:t>
                      </a:r>
                    </a:p>
                  </a:txBody>
                  <a:tcPr marL="5080" marR="5080" marT="5080" marB="0" anchor="ctr"/>
                </a:tc>
                <a:extLst>
                  <a:ext uri="{0D108BD9-81ED-4DB2-BD59-A6C34878D82A}">
                    <a16:rowId xmlns:a16="http://schemas.microsoft.com/office/drawing/2014/main" val="10000"/>
                  </a:ext>
                </a:extLst>
              </a:tr>
              <a:tr h="209550">
                <a:tc>
                  <a:txBody>
                    <a:bodyPr/>
                    <a:lstStyle/>
                    <a:p>
                      <a:pPr algn="l" fontAlgn="ctr"/>
                      <a:r>
                        <a:rPr lang="en-US" altLang="zh-CN" sz="1100" b="0" i="0">
                          <a:solidFill>
                            <a:srgbClr val="0F1115"/>
                          </a:solidFill>
                          <a:latin typeface="Segoe UI" panose="020B0502040204020203"/>
                          <a:ea typeface="Segoe UI" panose="020B0502040204020203"/>
                        </a:rPr>
                        <a:t>Ciucă [13] (Astro-GPT)</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自然语言研究提案</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NASA ADS </a:t>
                      </a:r>
                      <a:r>
                        <a:rPr lang="zh-CN" altLang="en-US" sz="1100" b="0" i="0">
                          <a:solidFill>
                            <a:srgbClr val="0F1115"/>
                          </a:solidFill>
                          <a:latin typeface="Segoe UI" panose="020B0502040204020203"/>
                          <a:ea typeface="Segoe UI" panose="020B0502040204020203"/>
                        </a:rPr>
                        <a:t>检索的 </a:t>
                      </a:r>
                      <a:r>
                        <a:rPr lang="en-US" altLang="zh-CN" sz="1100" b="0" i="0">
                          <a:solidFill>
                            <a:srgbClr val="0F1115"/>
                          </a:solidFill>
                          <a:latin typeface="Segoe UI" panose="020B0502040204020203"/>
                          <a:ea typeface="Segoe UI" panose="020B0502040204020203"/>
                        </a:rPr>
                        <a:t>1000 </a:t>
                      </a:r>
                      <a:r>
                        <a:rPr lang="zh-CN" altLang="en-US" sz="1100" b="0" i="0">
                          <a:solidFill>
                            <a:srgbClr val="0F1115"/>
                          </a:solidFill>
                          <a:latin typeface="Segoe UI" panose="020B0502040204020203"/>
                          <a:ea typeface="Segoe UI" panose="020B0502040204020203"/>
                        </a:rPr>
                        <a:t>篇天文学论文</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上下文提示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对抗性提示（生成</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批判</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反馈</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再生，循环</a:t>
                      </a:r>
                      <a:r>
                        <a:rPr lang="en-US" altLang="zh-CN" sz="1100" b="0" i="0">
                          <a:solidFill>
                            <a:srgbClr val="0F1115"/>
                          </a:solidFill>
                          <a:latin typeface="Segoe UI" panose="020B0502040204020203"/>
                          <a:ea typeface="Segoe UI" panose="020B0502040204020203"/>
                        </a:rPr>
                        <a:t>2</a:t>
                      </a:r>
                      <a:r>
                        <a:rPr lang="zh-CN" altLang="en-US" sz="1100" b="0" i="0">
                          <a:solidFill>
                            <a:srgbClr val="0F1115"/>
                          </a:solidFill>
                          <a:latin typeface="Segoe UI" panose="020B0502040204020203"/>
                          <a:ea typeface="Segoe UI" panose="020B0502040204020203"/>
                        </a:rPr>
                        <a:t>轮）</a:t>
                      </a:r>
                    </a:p>
                  </a:txBody>
                  <a:tcPr marL="5080" marR="5080" marT="5080" marB="0" anchor="ctr"/>
                </a:tc>
                <a:extLst>
                  <a:ext uri="{0D108BD9-81ED-4DB2-BD59-A6C34878D82A}">
                    <a16:rowId xmlns:a16="http://schemas.microsoft.com/office/drawing/2014/main" val="10001"/>
                  </a:ext>
                </a:extLst>
              </a:tr>
              <a:tr h="0">
                <a:tc>
                  <a:txBody>
                    <a:bodyPr/>
                    <a:lstStyle/>
                    <a:p>
                      <a:pPr algn="l" fontAlgn="ctr"/>
                      <a:r>
                        <a:rPr lang="en-US" altLang="zh-CN" sz="1100" b="0" i="0">
                          <a:solidFill>
                            <a:srgbClr val="0F1115"/>
                          </a:solidFill>
                          <a:latin typeface="Segoe UI" panose="020B0502040204020203"/>
                          <a:ea typeface="Segoe UI" panose="020B0502040204020203"/>
                        </a:rPr>
                        <a:t>O'Brien [14] (FieldSHIFT)</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跨域概念关联</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人工整理的跨域迁移数据集</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微调 </a:t>
                      </a:r>
                      <a:r>
                        <a:rPr lang="en-US" altLang="zh-CN" sz="1100" b="0" i="0">
                          <a:solidFill>
                            <a:srgbClr val="0F1115"/>
                          </a:solidFill>
                          <a:latin typeface="Segoe UI" panose="020B0502040204020203"/>
                          <a:ea typeface="Segoe UI" panose="020B0502040204020203"/>
                        </a:rPr>
                        <a:t>BART + </a:t>
                      </a:r>
                      <a:r>
                        <a:rPr lang="zh-CN" altLang="en-US" sz="1100" b="0" i="0">
                          <a:solidFill>
                            <a:srgbClr val="0F1115"/>
                          </a:solidFill>
                          <a:latin typeface="Segoe UI" panose="020B0502040204020203"/>
                          <a:ea typeface="Segoe UI" panose="020B0502040204020203"/>
                        </a:rPr>
                        <a:t>上下文学习 </a:t>
                      </a:r>
                      <a:r>
                        <a:rPr lang="en-US" altLang="zh-CN" sz="1100" b="0" i="0">
                          <a:solidFill>
                            <a:srgbClr val="0F1115"/>
                          </a:solidFill>
                          <a:latin typeface="Segoe UI" panose="020B0502040204020203"/>
                          <a:ea typeface="Segoe UI" panose="020B0502040204020203"/>
                        </a:rPr>
                        <a:t>GPT-4</a:t>
                      </a:r>
                      <a:r>
                        <a:rPr lang="zh-CN" altLang="en-US" sz="1100" b="0" i="0">
                          <a:solidFill>
                            <a:srgbClr val="0F1115"/>
                          </a:solidFill>
                          <a:latin typeface="Segoe UI" panose="020B0502040204020203"/>
                          <a:ea typeface="Segoe UI" panose="020B0502040204020203"/>
                        </a:rPr>
                        <a:t>（关键词替换迁移）</a:t>
                      </a:r>
                    </a:p>
                  </a:txBody>
                  <a:tcPr marL="5080" marR="5080" marT="5080" marB="0" anchor="ctr"/>
                </a:tc>
                <a:extLst>
                  <a:ext uri="{0D108BD9-81ED-4DB2-BD59-A6C34878D82A}">
                    <a16:rowId xmlns:a16="http://schemas.microsoft.com/office/drawing/2014/main" val="10002"/>
                  </a:ext>
                </a:extLst>
              </a:tr>
              <a:tr h="272415">
                <a:tc>
                  <a:txBody>
                    <a:bodyPr/>
                    <a:lstStyle/>
                    <a:p>
                      <a:pPr algn="l" fontAlgn="ctr"/>
                      <a:r>
                        <a:rPr lang="en-US" altLang="zh-CN" sz="1100" b="0" i="0">
                          <a:solidFill>
                            <a:srgbClr val="0F1115"/>
                          </a:solidFill>
                          <a:latin typeface="Segoe UI" panose="020B0502040204020203"/>
                          <a:ea typeface="Segoe UI" panose="020B0502040204020203"/>
                        </a:rPr>
                        <a:t>Qi [15] (Zero-shot Hypothesis Proposer)</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指令生成的文本</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生物医学出版物构建的背景</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假说对</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指令提示直接生成（零样本）</a:t>
                      </a:r>
                    </a:p>
                  </a:txBody>
                  <a:tcPr marL="5080" marR="5080" marT="5080" marB="0" anchor="ctr"/>
                </a:tc>
                <a:extLst>
                  <a:ext uri="{0D108BD9-81ED-4DB2-BD59-A6C34878D82A}">
                    <a16:rowId xmlns:a16="http://schemas.microsoft.com/office/drawing/2014/main" val="10003"/>
                  </a:ext>
                </a:extLst>
              </a:tr>
              <a:tr h="195580">
                <a:tc>
                  <a:txBody>
                    <a:bodyPr/>
                    <a:lstStyle/>
                    <a:p>
                      <a:pPr algn="l" fontAlgn="ctr"/>
                      <a:r>
                        <a:rPr lang="en-US" altLang="zh-CN" sz="1100" b="0" i="0">
                          <a:solidFill>
                            <a:srgbClr val="0F1115"/>
                          </a:solidFill>
                          <a:latin typeface="Segoe UI" panose="020B0502040204020203"/>
                          <a:ea typeface="Segoe UI" panose="020B0502040204020203"/>
                        </a:rPr>
                        <a:t>Radensky [16] (ScIDEATOR)</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目的</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机制</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评估三元组</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Semantic Scholar </a:t>
                      </a:r>
                      <a:r>
                        <a:rPr lang="zh-CN" altLang="en-US" sz="1100" b="0" i="0">
                          <a:solidFill>
                            <a:srgbClr val="0F1115"/>
                          </a:solidFill>
                          <a:latin typeface="Segoe UI" panose="020B0502040204020203"/>
                          <a:ea typeface="Segoe UI" panose="020B0502040204020203"/>
                        </a:rPr>
                        <a:t>检索的论文方面（</a:t>
                      </a:r>
                      <a:r>
                        <a:rPr lang="en-US" altLang="zh-CN" sz="1100" b="0" i="0">
                          <a:solidFill>
                            <a:srgbClr val="0F1115"/>
                          </a:solidFill>
                          <a:latin typeface="Segoe UI" panose="020B0502040204020203"/>
                          <a:ea typeface="Segoe UI" panose="020B0502040204020203"/>
                        </a:rPr>
                        <a:t>Facet</a:t>
                      </a:r>
                      <a:r>
                        <a:rPr lang="zh-CN" altLang="en-US" sz="1100" b="0" i="0">
                          <a:solidFill>
                            <a:srgbClr val="0F1115"/>
                          </a:solidFill>
                          <a:latin typeface="Segoe UI" panose="020B0502040204020203"/>
                          <a:ea typeface="Segoe UI" panose="020B0502040204020203"/>
                        </a:rPr>
                        <a:t>）对</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方面重组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基于方面的新颖性检索与重排序</a:t>
                      </a:r>
                    </a:p>
                  </a:txBody>
                  <a:tcPr marL="5080" marR="5080" marT="5080" marB="0" anchor="ctr"/>
                </a:tc>
                <a:extLst>
                  <a:ext uri="{0D108BD9-81ED-4DB2-BD59-A6C34878D82A}">
                    <a16:rowId xmlns:a16="http://schemas.microsoft.com/office/drawing/2014/main" val="10004"/>
                  </a:ext>
                </a:extLst>
              </a:tr>
              <a:tr h="152400">
                <a:tc>
                  <a:txBody>
                    <a:bodyPr/>
                    <a:lstStyle/>
                    <a:p>
                      <a:pPr algn="l" fontAlgn="ctr"/>
                      <a:r>
                        <a:rPr lang="en-US" altLang="zh-CN" sz="1100" b="0" i="0">
                          <a:solidFill>
                            <a:srgbClr val="0F1115"/>
                          </a:solidFill>
                          <a:latin typeface="Segoe UI" panose="020B0502040204020203"/>
                          <a:ea typeface="Segoe UI" panose="020B0502040204020203"/>
                        </a:rPr>
                        <a:t>Baek [23] (ResearchAgent)</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问题</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方法</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实验设计</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引文图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实体共现知识库</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RAG </a:t>
                      </a:r>
                      <a:r>
                        <a:rPr lang="zh-CN" altLang="en-US" sz="1100" b="0" i="0">
                          <a:solidFill>
                            <a:srgbClr val="0F1115"/>
                          </a:solidFill>
                          <a:latin typeface="Segoe UI" panose="020B0502040204020203"/>
                          <a:ea typeface="Segoe UI" panose="020B0502040204020203"/>
                        </a:rPr>
                        <a:t>增强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多智能体评审迭代</a:t>
                      </a:r>
                    </a:p>
                  </a:txBody>
                  <a:tcPr marL="5080" marR="5080" marT="5080" marB="0" anchor="ctr"/>
                </a:tc>
                <a:extLst>
                  <a:ext uri="{0D108BD9-81ED-4DB2-BD59-A6C34878D82A}">
                    <a16:rowId xmlns:a16="http://schemas.microsoft.com/office/drawing/2014/main" val="10005"/>
                  </a:ext>
                </a:extLst>
              </a:tr>
              <a:tr h="204470">
                <a:tc>
                  <a:txBody>
                    <a:bodyPr/>
                    <a:lstStyle/>
                    <a:p>
                      <a:pPr algn="l" fontAlgn="ctr"/>
                      <a:r>
                        <a:rPr lang="en-US" altLang="zh-CN" sz="1100" b="0" i="0">
                          <a:solidFill>
                            <a:srgbClr val="0F1115"/>
                          </a:solidFill>
                          <a:latin typeface="Segoe UI" panose="020B0502040204020203"/>
                          <a:ea typeface="Segoe UI" panose="020B0502040204020203"/>
                        </a:rPr>
                        <a:t>Afonja [17] (LLM4GRN)</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TF-</a:t>
                      </a:r>
                      <a:r>
                        <a:rPr lang="zh-CN" altLang="en-US" sz="1100" b="0" i="0">
                          <a:solidFill>
                            <a:srgbClr val="0F1115"/>
                          </a:solidFill>
                          <a:latin typeface="Segoe UI" panose="020B0502040204020203"/>
                          <a:ea typeface="Segoe UI" panose="020B0502040204020203"/>
                        </a:rPr>
                        <a:t>目标基因因果链接（图结构）</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基因数据库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知识图谱</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零样本提示生成 </a:t>
                      </a:r>
                      <a:r>
                        <a:rPr lang="en-US" altLang="zh-CN" sz="1100" b="0" i="0">
                          <a:solidFill>
                            <a:srgbClr val="0F1115"/>
                          </a:solidFill>
                          <a:latin typeface="Segoe UI" panose="020B0502040204020203"/>
                          <a:ea typeface="Segoe UI" panose="020B0502040204020203"/>
                        </a:rPr>
                        <a:t>GRN </a:t>
                      </a:r>
                      <a:r>
                        <a:rPr lang="zh-CN" altLang="en-US" sz="1100" b="0" i="0">
                          <a:solidFill>
                            <a:srgbClr val="0F1115"/>
                          </a:solidFill>
                          <a:latin typeface="Segoe UI" panose="020B0502040204020203"/>
                          <a:ea typeface="Segoe UI" panose="020B0502040204020203"/>
                        </a:rPr>
                        <a:t>拓扑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因果 </a:t>
                      </a:r>
                      <a:r>
                        <a:rPr lang="en-US" altLang="zh-CN" sz="1100" b="0" i="0">
                          <a:solidFill>
                            <a:srgbClr val="0F1115"/>
                          </a:solidFill>
                          <a:latin typeface="Segoe UI" panose="020B0502040204020203"/>
                          <a:ea typeface="Segoe UI" panose="020B0502040204020203"/>
                        </a:rPr>
                        <a:t>GAN </a:t>
                      </a:r>
                      <a:r>
                        <a:rPr lang="zh-CN" altLang="en-US" sz="1100" b="0" i="0">
                          <a:solidFill>
                            <a:srgbClr val="0F1115"/>
                          </a:solidFill>
                          <a:latin typeface="Segoe UI" panose="020B0502040204020203"/>
                          <a:ea typeface="Segoe UI" panose="020B0502040204020203"/>
                        </a:rPr>
                        <a:t>生成合成数据验证</a:t>
                      </a:r>
                    </a:p>
                  </a:txBody>
                  <a:tcPr marL="5080" marR="5080" marT="5080" marB="0" anchor="ctr"/>
                </a:tc>
                <a:extLst>
                  <a:ext uri="{0D108BD9-81ED-4DB2-BD59-A6C34878D82A}">
                    <a16:rowId xmlns:a16="http://schemas.microsoft.com/office/drawing/2014/main" val="10006"/>
                  </a:ext>
                </a:extLst>
              </a:tr>
              <a:tr h="361950">
                <a:tc>
                  <a:txBody>
                    <a:bodyPr/>
                    <a:lstStyle/>
                    <a:p>
                      <a:pPr algn="l" fontAlgn="ctr"/>
                      <a:r>
                        <a:rPr lang="en-US" altLang="zh-CN" sz="1100" b="0" i="0">
                          <a:solidFill>
                            <a:srgbClr val="0F1115"/>
                          </a:solidFill>
                          <a:latin typeface="Segoe UI" panose="020B0502040204020203"/>
                          <a:ea typeface="Segoe UI" panose="020B0502040204020203"/>
                        </a:rPr>
                        <a:t>Ghafarollahi [9] (SciAgents)</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七要素结构化 </a:t>
                      </a:r>
                      <a:r>
                        <a:rPr lang="en-US" altLang="zh-CN" sz="1100" b="0" i="0">
                          <a:solidFill>
                            <a:srgbClr val="0F1115"/>
                          </a:solidFill>
                          <a:latin typeface="Segoe UI" panose="020B0502040204020203"/>
                          <a:ea typeface="Segoe UI" panose="020B0502040204020203"/>
                        </a:rPr>
                        <a:t>JSON</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大规模本体知识图谱（</a:t>
                      </a:r>
                      <a:r>
                        <a:rPr lang="en-US" altLang="zh-CN" sz="1100" b="0" i="0">
                          <a:solidFill>
                            <a:srgbClr val="0F1115"/>
                          </a:solidFill>
                          <a:latin typeface="Segoe UI" panose="020B0502040204020203"/>
                          <a:ea typeface="Segoe UI" panose="020B0502040204020203"/>
                        </a:rPr>
                        <a:t>33k </a:t>
                      </a:r>
                      <a:r>
                        <a:rPr lang="zh-CN" altLang="en-US" sz="1100" b="0" i="0">
                          <a:solidFill>
                            <a:srgbClr val="0F1115"/>
                          </a:solidFill>
                          <a:latin typeface="Segoe UI" panose="020B0502040204020203"/>
                          <a:ea typeface="Segoe UI" panose="020B0502040204020203"/>
                        </a:rPr>
                        <a:t>节点）</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图路径采样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多智能体协作（本体学者</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科学家</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批评家）</a:t>
                      </a:r>
                    </a:p>
                  </a:txBody>
                  <a:tcPr marL="5080" marR="5080" marT="5080" marB="0" anchor="ctr"/>
                </a:tc>
                <a:extLst>
                  <a:ext uri="{0D108BD9-81ED-4DB2-BD59-A6C34878D82A}">
                    <a16:rowId xmlns:a16="http://schemas.microsoft.com/office/drawing/2014/main" val="10007"/>
                  </a:ext>
                </a:extLst>
              </a:tr>
              <a:tr h="0">
                <a:tc>
                  <a:txBody>
                    <a:bodyPr/>
                    <a:lstStyle/>
                    <a:p>
                      <a:pPr algn="l" fontAlgn="ctr"/>
                      <a:r>
                        <a:rPr lang="en-US" altLang="zh-CN" sz="1100" b="0" i="0">
                          <a:solidFill>
                            <a:srgbClr val="0F1115"/>
                          </a:solidFill>
                          <a:latin typeface="Segoe UI" panose="020B0502040204020203"/>
                          <a:ea typeface="Segoe UI" panose="020B0502040204020203"/>
                        </a:rPr>
                        <a:t>Xiong [10] (KG-CoI)</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实体间因果标签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推理链</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PubTator3 </a:t>
                      </a:r>
                      <a:r>
                        <a:rPr lang="zh-CN" altLang="en-US" sz="1100" b="0" i="0">
                          <a:solidFill>
                            <a:srgbClr val="0F1115"/>
                          </a:solidFill>
                          <a:latin typeface="Segoe UI" panose="020B0502040204020203"/>
                          <a:ea typeface="Segoe UI" panose="020B0502040204020203"/>
                        </a:rPr>
                        <a:t>知识图谱 </a:t>
                      </a:r>
                      <a:r>
                        <a:rPr lang="en-US" altLang="zh-CN" sz="1100" b="0" i="0">
                          <a:solidFill>
                            <a:srgbClr val="0F1115"/>
                          </a:solidFill>
                          <a:latin typeface="Segoe UI" panose="020B0502040204020203"/>
                          <a:ea typeface="Segoe UI" panose="020B0502040204020203"/>
                        </a:rPr>
                        <a:t>+ PubMed </a:t>
                      </a:r>
                      <a:r>
                        <a:rPr lang="zh-CN" altLang="en-US" sz="1100" b="0" i="0">
                          <a:solidFill>
                            <a:srgbClr val="0F1115"/>
                          </a:solidFill>
                          <a:latin typeface="Segoe UI" panose="020B0502040204020203"/>
                          <a:ea typeface="Segoe UI" panose="020B0502040204020203"/>
                        </a:rPr>
                        <a:t>文献</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KG+</a:t>
                      </a:r>
                      <a:r>
                        <a:rPr lang="zh-CN" altLang="en-US" sz="1100" b="0" i="0">
                          <a:solidFill>
                            <a:srgbClr val="0F1115"/>
                          </a:solidFill>
                          <a:latin typeface="Segoe UI" panose="020B0502040204020203"/>
                          <a:ea typeface="Segoe UI" panose="020B0502040204020203"/>
                        </a:rPr>
                        <a:t>文献检索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链式推理 </a:t>
                      </a:r>
                      <a:r>
                        <a:rPr lang="en-US" altLang="zh-CN" sz="1100" b="0" i="0">
                          <a:solidFill>
                            <a:srgbClr val="0F1115"/>
                          </a:solidFill>
                          <a:latin typeface="Segoe UI" panose="020B0502040204020203"/>
                          <a:ea typeface="Segoe UI" panose="020B0502040204020203"/>
                        </a:rPr>
                        <a:t>+ KG </a:t>
                      </a:r>
                      <a:r>
                        <a:rPr lang="zh-CN" altLang="en-US" sz="1100" b="0" i="0">
                          <a:solidFill>
                            <a:srgbClr val="0F1115"/>
                          </a:solidFill>
                          <a:latin typeface="Segoe UI" panose="020B0502040204020203"/>
                          <a:ea typeface="Segoe UI" panose="020B0502040204020203"/>
                        </a:rPr>
                        <a:t>事后幻觉检测</a:t>
                      </a:r>
                    </a:p>
                  </a:txBody>
                  <a:tcPr marL="5080" marR="5080" marT="5080" marB="0" anchor="ctr"/>
                </a:tc>
                <a:extLst>
                  <a:ext uri="{0D108BD9-81ED-4DB2-BD59-A6C34878D82A}">
                    <a16:rowId xmlns:a16="http://schemas.microsoft.com/office/drawing/2014/main" val="10008"/>
                  </a:ext>
                </a:extLst>
              </a:tr>
              <a:tr h="196850">
                <a:tc>
                  <a:txBody>
                    <a:bodyPr/>
                    <a:lstStyle/>
                    <a:p>
                      <a:pPr algn="l" fontAlgn="ctr"/>
                      <a:r>
                        <a:rPr lang="en-US" altLang="zh-CN" sz="1100" b="0" i="0">
                          <a:solidFill>
                            <a:srgbClr val="0F1115"/>
                          </a:solidFill>
                          <a:latin typeface="Segoe UI" panose="020B0502040204020203"/>
                          <a:ea typeface="Segoe UI" panose="020B0502040204020203"/>
                        </a:rPr>
                        <a:t>Vasu [11] (HypER)</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自然语言假设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推理链</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从</a:t>
                      </a:r>
                      <a:r>
                        <a:rPr lang="en-US" altLang="zh-CN" sz="1100" b="0" i="0">
                          <a:solidFill>
                            <a:srgbClr val="0F1115"/>
                          </a:solidFill>
                          <a:latin typeface="Segoe UI" panose="020B0502040204020203"/>
                          <a:ea typeface="Segoe UI" panose="020B0502040204020203"/>
                        </a:rPr>
                        <a:t>RCT</a:t>
                      </a:r>
                      <a:r>
                        <a:rPr lang="zh-CN" altLang="en-US" sz="1100" b="0" i="0">
                          <a:solidFill>
                            <a:srgbClr val="0F1115"/>
                          </a:solidFill>
                          <a:latin typeface="Segoe UI" panose="020B0502040204020203"/>
                          <a:ea typeface="Segoe UI" panose="020B0502040204020203"/>
                        </a:rPr>
                        <a:t>综述构建的推理链数据集（有效</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无效链，含噪声与干扰）</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多任务微调小模型（</a:t>
                      </a:r>
                      <a:r>
                        <a:rPr lang="en-US" altLang="zh-CN" sz="1100" b="0" i="0">
                          <a:solidFill>
                            <a:srgbClr val="0F1115"/>
                          </a:solidFill>
                          <a:latin typeface="Segoe UI" panose="020B0502040204020203"/>
                          <a:ea typeface="Segoe UI" panose="020B0502040204020203"/>
                        </a:rPr>
                        <a:t>Phi-3/Llama-3.2</a:t>
                      </a:r>
                      <a:r>
                        <a:rPr lang="zh-CN" altLang="en-US" sz="1100" b="0" i="0">
                          <a:solidFill>
                            <a:srgbClr val="0F1115"/>
                          </a:solidFill>
                          <a:latin typeface="Segoe UI" panose="020B0502040204020203"/>
                          <a:ea typeface="Segoe UI" panose="020B0502040204020203"/>
                        </a:rPr>
                        <a:t>）：单跳相关性分类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多跳链有效性验证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假设生成（条件于验证后的推理链）</a:t>
                      </a:r>
                    </a:p>
                  </a:txBody>
                  <a:tcPr marL="5080" marR="5080" marT="5080" marB="0" anchor="ctr"/>
                </a:tc>
                <a:extLst>
                  <a:ext uri="{0D108BD9-81ED-4DB2-BD59-A6C34878D82A}">
                    <a16:rowId xmlns:a16="http://schemas.microsoft.com/office/drawing/2014/main" val="10009"/>
                  </a:ext>
                </a:extLst>
              </a:tr>
              <a:tr h="204470">
                <a:tc>
                  <a:txBody>
                    <a:bodyPr/>
                    <a:lstStyle/>
                    <a:p>
                      <a:pPr algn="l" fontAlgn="ctr"/>
                      <a:r>
                        <a:rPr lang="en-US" altLang="zh-CN" sz="1100" b="0" i="0">
                          <a:solidFill>
                            <a:srgbClr val="0F1115"/>
                          </a:solidFill>
                          <a:latin typeface="Segoe UI" panose="020B0502040204020203"/>
                          <a:ea typeface="Segoe UI" panose="020B0502040204020203"/>
                        </a:rPr>
                        <a:t>O'Neill [12] (Sparks of Science)</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Bit-Flip-Spark + </a:t>
                      </a:r>
                      <a:r>
                        <a:rPr lang="zh-CN" altLang="en-US" sz="1100" b="0" i="0">
                          <a:solidFill>
                            <a:srgbClr val="0F1115"/>
                          </a:solidFill>
                          <a:latin typeface="Segoe UI" panose="020B0502040204020203"/>
                          <a:ea typeface="Segoe UI" panose="020B0502040204020203"/>
                        </a:rPr>
                        <a:t>思维链</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研究论文摘要与全文</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LoRA </a:t>
                      </a:r>
                      <a:r>
                        <a:rPr lang="zh-CN" altLang="en-US" sz="1100" b="0" i="0">
                          <a:solidFill>
                            <a:srgbClr val="0F1115"/>
                          </a:solidFill>
                          <a:latin typeface="Segoe UI" panose="020B0502040204020203"/>
                          <a:ea typeface="Segoe UI" panose="020B0502040204020203"/>
                        </a:rPr>
                        <a:t>微调 </a:t>
                      </a:r>
                      <a:r>
                        <a:rPr lang="en-US" altLang="zh-CN" sz="1100" b="0" i="0">
                          <a:solidFill>
                            <a:srgbClr val="0F1115"/>
                          </a:solidFill>
                          <a:latin typeface="Segoe UI" panose="020B0502040204020203"/>
                          <a:ea typeface="Segoe UI" panose="020B0502040204020203"/>
                        </a:rPr>
                        <a:t>LLaMA + </a:t>
                      </a:r>
                      <a:r>
                        <a:rPr lang="zh-CN" altLang="en-US" sz="1100" b="0" i="0">
                          <a:solidFill>
                            <a:srgbClr val="0F1115"/>
                          </a:solidFill>
                          <a:latin typeface="Segoe UI" panose="020B0502040204020203"/>
                          <a:ea typeface="Segoe UI" panose="020B0502040204020203"/>
                        </a:rPr>
                        <a:t>上下文学习</a:t>
                      </a:r>
                    </a:p>
                  </a:txBody>
                  <a:tcPr marL="5080" marR="5080" marT="5080" marB="0" anchor="ctr"/>
                </a:tc>
                <a:extLst>
                  <a:ext uri="{0D108BD9-81ED-4DB2-BD59-A6C34878D82A}">
                    <a16:rowId xmlns:a16="http://schemas.microsoft.com/office/drawing/2014/main" val="10010"/>
                  </a:ext>
                </a:extLst>
              </a:tr>
              <a:tr h="418465">
                <a:tc>
                  <a:txBody>
                    <a:bodyPr/>
                    <a:lstStyle/>
                    <a:p>
                      <a:pPr algn="l" fontAlgn="ctr"/>
                      <a:r>
                        <a:rPr lang="en-US" altLang="zh-CN" sz="1100" b="0" i="0">
                          <a:solidFill>
                            <a:srgbClr val="0F1115"/>
                          </a:solidFill>
                          <a:latin typeface="Segoe UI" panose="020B0502040204020203"/>
                          <a:ea typeface="Segoe UI" panose="020B0502040204020203"/>
                        </a:rPr>
                        <a:t>Si [18] (LLM Ideation Study)</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完整项目提案（标题、问题、动机、方法、实验计划）</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少样本示例 </a:t>
                      </a:r>
                      <a:r>
                        <a:rPr lang="en-US" altLang="zh-CN" sz="1100" b="0" i="0">
                          <a:solidFill>
                            <a:srgbClr val="0F1115"/>
                          </a:solidFill>
                          <a:latin typeface="Segoe UI" panose="020B0502040204020203"/>
                          <a:ea typeface="Segoe UI" panose="020B0502040204020203"/>
                        </a:rPr>
                        <a:t>+ Semantic Scholar </a:t>
                      </a:r>
                      <a:r>
                        <a:rPr lang="zh-CN" altLang="en-US" sz="1100" b="0" i="0">
                          <a:solidFill>
                            <a:srgbClr val="0F1115"/>
                          </a:solidFill>
                          <a:latin typeface="Segoe UI" panose="020B0502040204020203"/>
                          <a:ea typeface="Segoe UI" panose="020B0502040204020203"/>
                        </a:rPr>
                        <a:t>检索</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少样本提示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枚举 </a:t>
                      </a:r>
                      <a:r>
                        <a:rPr lang="en-US" altLang="zh-CN" sz="1100" b="0" i="0">
                          <a:solidFill>
                            <a:srgbClr val="0F1115"/>
                          </a:solidFill>
                          <a:latin typeface="Segoe UI" panose="020B0502040204020203"/>
                          <a:ea typeface="Segoe UI" panose="020B0502040204020203"/>
                        </a:rPr>
                        <a:t>4000 </a:t>
                      </a:r>
                      <a:r>
                        <a:rPr lang="zh-CN" altLang="en-US" sz="1100" b="0" i="0">
                          <a:solidFill>
                            <a:srgbClr val="0F1115"/>
                          </a:solidFill>
                          <a:latin typeface="Segoe UI" panose="020B0502040204020203"/>
                          <a:ea typeface="Segoe UI" panose="020B0502040204020203"/>
                        </a:rPr>
                        <a:t>个想法 </a:t>
                      </a:r>
                      <a:r>
                        <a:rPr lang="en-US" altLang="zh-CN" sz="1100" b="0" i="0">
                          <a:solidFill>
                            <a:srgbClr val="0F1115"/>
                          </a:solidFill>
                          <a:latin typeface="Segoe UI" panose="020B0502040204020203"/>
                          <a:ea typeface="Segoe UI" panose="020B0502040204020203"/>
                        </a:rPr>
                        <a:t>+ LLM </a:t>
                      </a:r>
                      <a:r>
                        <a:rPr lang="zh-CN" altLang="en-US" sz="1100" b="0" i="0">
                          <a:solidFill>
                            <a:srgbClr val="0F1115"/>
                          </a:solidFill>
                          <a:latin typeface="Segoe UI" panose="020B0502040204020203"/>
                          <a:ea typeface="Segoe UI" panose="020B0502040204020203"/>
                        </a:rPr>
                        <a:t>排序（基于</a:t>
                      </a:r>
                      <a:r>
                        <a:rPr lang="en-US" altLang="zh-CN" sz="1100" b="0" i="0">
                          <a:solidFill>
                            <a:srgbClr val="0F1115"/>
                          </a:solidFill>
                          <a:latin typeface="Segoe UI" panose="020B0502040204020203"/>
                          <a:ea typeface="Segoe UI" panose="020B0502040204020203"/>
                        </a:rPr>
                        <a:t>ICLR</a:t>
                      </a:r>
                      <a:r>
                        <a:rPr lang="zh-CN" altLang="en-US" sz="1100" b="0" i="0">
                          <a:solidFill>
                            <a:srgbClr val="0F1115"/>
                          </a:solidFill>
                          <a:latin typeface="Segoe UI" panose="020B0502040204020203"/>
                          <a:ea typeface="Segoe UI" panose="020B0502040204020203"/>
                        </a:rPr>
                        <a:t>投稿微调的排序器）</a:t>
                      </a:r>
                    </a:p>
                  </a:txBody>
                  <a:tcPr marL="5080" marR="5080" marT="5080" marB="0" anchor="ctr"/>
                </a:tc>
                <a:extLst>
                  <a:ext uri="{0D108BD9-81ED-4DB2-BD59-A6C34878D82A}">
                    <a16:rowId xmlns:a16="http://schemas.microsoft.com/office/drawing/2014/main" val="10011"/>
                  </a:ext>
                </a:extLst>
              </a:tr>
              <a:tr h="204470">
                <a:tc>
                  <a:txBody>
                    <a:bodyPr/>
                    <a:lstStyle/>
                    <a:p>
                      <a:pPr algn="l" fontAlgn="ctr"/>
                      <a:r>
                        <a:rPr lang="en-US" altLang="zh-CN" sz="1100" b="0" i="0">
                          <a:solidFill>
                            <a:srgbClr val="0F1115"/>
                          </a:solidFill>
                          <a:latin typeface="Segoe UI" panose="020B0502040204020203"/>
                          <a:ea typeface="Segoe UI" panose="020B0502040204020203"/>
                        </a:rPr>
                        <a:t>Li [19] (LDC)</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结构化研究想法（方法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实验计划）</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ICLR/NeurIPS 2023-2024 </a:t>
                      </a:r>
                      <a:r>
                        <a:rPr lang="zh-CN" altLang="en-US" sz="1100" b="0" i="0">
                          <a:solidFill>
                            <a:srgbClr val="0F1115"/>
                          </a:solidFill>
                          <a:latin typeface="Segoe UI" panose="020B0502040204020203"/>
                          <a:ea typeface="Segoe UI" panose="020B0502040204020203"/>
                        </a:rPr>
                        <a:t>论文及审稿意见（新颖性、可行性、有效性评分）</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两阶段训练：</a:t>
                      </a:r>
                      <a:r>
                        <a:rPr lang="en-US" altLang="zh-CN" sz="1100" b="0" i="0">
                          <a:solidFill>
                            <a:srgbClr val="0F1115"/>
                          </a:solidFill>
                          <a:latin typeface="Segoe UI" panose="020B0502040204020203"/>
                          <a:ea typeface="Segoe UI" panose="020B0502040204020203"/>
                        </a:rPr>
                        <a:t>SFT</a:t>
                      </a:r>
                      <a:r>
                        <a:rPr lang="zh-CN" altLang="en-US" sz="1100" b="0" i="0">
                          <a:solidFill>
                            <a:srgbClr val="0F1115"/>
                          </a:solidFill>
                          <a:latin typeface="Segoe UI" panose="020B0502040204020203"/>
                          <a:ea typeface="Segoe UI" panose="020B0502040204020203"/>
                        </a:rPr>
                        <a:t>（学习论文</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想法映射）</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可控</a:t>
                      </a:r>
                      <a:r>
                        <a:rPr lang="en-US" altLang="zh-CN" sz="1100" b="0" i="0">
                          <a:solidFill>
                            <a:srgbClr val="0F1115"/>
                          </a:solidFill>
                          <a:latin typeface="Segoe UI" panose="020B0502040204020203"/>
                          <a:ea typeface="Segoe UI" panose="020B0502040204020203"/>
                        </a:rPr>
                        <a:t>RLHF</a:t>
                      </a:r>
                      <a:r>
                        <a:rPr lang="zh-CN" altLang="en-US" sz="1100" b="0" i="0">
                          <a:solidFill>
                            <a:srgbClr val="0F1115"/>
                          </a:solidFill>
                          <a:latin typeface="Segoe UI" panose="020B0502040204020203"/>
                          <a:ea typeface="Segoe UI" panose="020B0502040204020203"/>
                        </a:rPr>
                        <a:t>（三维奖励模型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维度控制器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句子级动态解码）</a:t>
                      </a:r>
                    </a:p>
                  </a:txBody>
                  <a:tcPr marL="5080" marR="5080" marT="5080" marB="0" anchor="ctr"/>
                </a:tc>
                <a:extLst>
                  <a:ext uri="{0D108BD9-81ED-4DB2-BD59-A6C34878D82A}">
                    <a16:rowId xmlns:a16="http://schemas.microsoft.com/office/drawing/2014/main" val="10012"/>
                  </a:ext>
                </a:extLst>
              </a:tr>
              <a:tr h="273050">
                <a:tc>
                  <a:txBody>
                    <a:bodyPr/>
                    <a:lstStyle/>
                    <a:p>
                      <a:pPr algn="l" fontAlgn="ctr"/>
                      <a:r>
                        <a:rPr lang="en-US" altLang="zh-CN" sz="1100" b="0" i="0">
                          <a:solidFill>
                            <a:srgbClr val="0F1115"/>
                          </a:solidFill>
                          <a:latin typeface="Segoe UI" panose="020B0502040204020203"/>
                          <a:ea typeface="Segoe UI" panose="020B0502040204020203"/>
                        </a:rPr>
                        <a:t>Yang [25] (MOOSE </a:t>
                      </a:r>
                      <a:r>
                        <a:rPr lang="zh-CN" altLang="en-US" sz="1100" b="0" i="0">
                          <a:solidFill>
                            <a:srgbClr val="0F1115"/>
                          </a:solidFill>
                          <a:latin typeface="Segoe UI" panose="020B0502040204020203"/>
                          <a:ea typeface="Segoe UI" panose="020B0502040204020203"/>
                        </a:rPr>
                        <a:t>社科</a:t>
                      </a:r>
                      <a:r>
                        <a:rPr lang="en-US" altLang="zh-CN" sz="1100" b="0" i="0">
                          <a:solidFill>
                            <a:srgbClr val="0F1115"/>
                          </a:solidFill>
                          <a:latin typeface="Segoe UI" panose="020B0502040204020203"/>
                          <a:ea typeface="Segoe UI" panose="020B0502040204020203"/>
                        </a:rPr>
                        <a:t>)</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排序列表形式的假说陈述</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50 </a:t>
                      </a:r>
                      <a:r>
                        <a:rPr lang="zh-CN" altLang="en-US" sz="1100" b="0" i="0">
                          <a:solidFill>
                            <a:srgbClr val="0F1115"/>
                          </a:solidFill>
                          <a:latin typeface="Segoe UI" panose="020B0502040204020203"/>
                          <a:ea typeface="Segoe UI" panose="020B0502040204020203"/>
                        </a:rPr>
                        <a:t>篇顶级社会科学论文</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多模块框架 </a:t>
                      </a:r>
                      <a:r>
                        <a:rPr lang="en-US" altLang="zh-CN" sz="1100" b="0" i="0">
                          <a:solidFill>
                            <a:srgbClr val="0F1115"/>
                          </a:solidFill>
                          <a:latin typeface="Segoe UI" panose="020B0502040204020203"/>
                          <a:ea typeface="Segoe UI" panose="020B0502040204020203"/>
                        </a:rPr>
                        <a:t>MOOSE + </a:t>
                      </a:r>
                      <a:r>
                        <a:rPr lang="zh-CN" altLang="en-US" sz="1100" b="0" i="0">
                          <a:solidFill>
                            <a:srgbClr val="0F1115"/>
                          </a:solidFill>
                          <a:latin typeface="Segoe UI" panose="020B0502040204020203"/>
                          <a:ea typeface="Segoe UI" panose="020B0502040204020203"/>
                        </a:rPr>
                        <a:t>三种反馈（当前</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过去</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未来）</a:t>
                      </a:r>
                    </a:p>
                  </a:txBody>
                  <a:tcPr marL="5080" marR="5080" marT="5080" marB="0" anchor="ctr"/>
                </a:tc>
                <a:extLst>
                  <a:ext uri="{0D108BD9-81ED-4DB2-BD59-A6C34878D82A}">
                    <a16:rowId xmlns:a16="http://schemas.microsoft.com/office/drawing/2014/main" val="10013"/>
                  </a:ext>
                </a:extLst>
              </a:tr>
              <a:tr h="204470">
                <a:tc>
                  <a:txBody>
                    <a:bodyPr/>
                    <a:lstStyle/>
                    <a:p>
                      <a:pPr algn="l" fontAlgn="ctr"/>
                      <a:r>
                        <a:rPr lang="en-US" altLang="zh-CN" sz="1100" b="0" i="0">
                          <a:solidFill>
                            <a:srgbClr val="0F1115"/>
                          </a:solidFill>
                          <a:latin typeface="Segoe UI" panose="020B0502040204020203"/>
                          <a:ea typeface="Segoe UI" panose="020B0502040204020203"/>
                        </a:rPr>
                        <a:t>Yang [24] (MOOSE-Chem)</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排序列表形式的假说陈述</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研究背景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文献启发（</a:t>
                      </a:r>
                      <a:r>
                        <a:rPr lang="en-US" altLang="zh-CN" sz="1100" b="0" i="0">
                          <a:solidFill>
                            <a:srgbClr val="0F1115"/>
                          </a:solidFill>
                          <a:latin typeface="Segoe UI" panose="020B0502040204020203"/>
                          <a:ea typeface="Segoe UI" panose="020B0502040204020203"/>
                        </a:rPr>
                        <a:t>51 </a:t>
                      </a:r>
                      <a:r>
                        <a:rPr lang="zh-CN" altLang="en-US" sz="1100" b="0" i="0">
                          <a:solidFill>
                            <a:srgbClr val="0F1115"/>
                          </a:solidFill>
                          <a:latin typeface="Segoe UI" panose="020B0502040204020203"/>
                          <a:ea typeface="Segoe UI" panose="020B0502040204020203"/>
                        </a:rPr>
                        <a:t>篇顶刊标注）</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多代理 </a:t>
                      </a:r>
                      <a:r>
                        <a:rPr lang="en-US" altLang="zh-CN" sz="1100" b="0" i="0">
                          <a:solidFill>
                            <a:srgbClr val="0F1115"/>
                          </a:solidFill>
                          <a:latin typeface="Segoe UI" panose="020B0502040204020203"/>
                          <a:ea typeface="Segoe UI" panose="020B0502040204020203"/>
                        </a:rPr>
                        <a:t>MOOSE-Chem + </a:t>
                      </a:r>
                      <a:r>
                        <a:rPr lang="zh-CN" altLang="en-US" sz="1100" b="0" i="0">
                          <a:solidFill>
                            <a:srgbClr val="0F1115"/>
                          </a:solidFill>
                          <a:latin typeface="Segoe UI" panose="020B0502040204020203"/>
                          <a:ea typeface="Segoe UI" panose="020B0502040204020203"/>
                        </a:rPr>
                        <a:t>进化算法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多轮检索</a:t>
                      </a:r>
                    </a:p>
                  </a:txBody>
                  <a:tcPr marL="5080" marR="5080" marT="5080" marB="0" anchor="ctr"/>
                </a:tc>
                <a:extLst>
                  <a:ext uri="{0D108BD9-81ED-4DB2-BD59-A6C34878D82A}">
                    <a16:rowId xmlns:a16="http://schemas.microsoft.com/office/drawing/2014/main" val="10014"/>
                  </a:ext>
                </a:extLst>
              </a:tr>
              <a:tr h="273685">
                <a:tc>
                  <a:txBody>
                    <a:bodyPr/>
                    <a:lstStyle/>
                    <a:p>
                      <a:pPr algn="l" fontAlgn="ctr"/>
                      <a:r>
                        <a:rPr lang="en-US" altLang="zh-CN" sz="1100" b="0" i="0">
                          <a:solidFill>
                            <a:srgbClr val="0F1115"/>
                          </a:solidFill>
                          <a:latin typeface="Segoe UI" panose="020B0502040204020203"/>
                          <a:ea typeface="Segoe UI" panose="020B0502040204020203"/>
                        </a:rPr>
                        <a:t>Liu [20] (ResearchBench)</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灵感检索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假设组合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假设排序（三子任务输出）</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12</a:t>
                      </a:r>
                      <a:r>
                        <a:rPr lang="zh-CN" altLang="en-US" sz="1100" b="0" i="0">
                          <a:solidFill>
                            <a:srgbClr val="0F1115"/>
                          </a:solidFill>
                          <a:latin typeface="Segoe UI" panose="020B0502040204020203"/>
                          <a:ea typeface="Segoe UI" panose="020B0502040204020203"/>
                        </a:rPr>
                        <a:t>个学科 </a:t>
                      </a:r>
                      <a:r>
                        <a:rPr lang="en-US" altLang="zh-CN" sz="1100" b="0" i="0">
                          <a:solidFill>
                            <a:srgbClr val="0F1115"/>
                          </a:solidFill>
                          <a:latin typeface="Segoe UI" panose="020B0502040204020203"/>
                          <a:ea typeface="Segoe UI" panose="020B0502040204020203"/>
                        </a:rPr>
                        <a:t>2024</a:t>
                      </a:r>
                      <a:r>
                        <a:rPr lang="zh-CN" altLang="en-US" sz="1100" b="0" i="0">
                          <a:solidFill>
                            <a:srgbClr val="0F1115"/>
                          </a:solidFill>
                          <a:latin typeface="Segoe UI" panose="020B0502040204020203"/>
                          <a:ea typeface="Segoe UI" panose="020B0502040204020203"/>
                        </a:rPr>
                        <a:t>年后顶刊论文，经</a:t>
                      </a:r>
                      <a:r>
                        <a:rPr lang="en-US" altLang="zh-CN" sz="1100" b="0" i="0">
                          <a:solidFill>
                            <a:srgbClr val="0F1115"/>
                          </a:solidFill>
                          <a:latin typeface="Segoe UI" panose="020B0502040204020203"/>
                          <a:ea typeface="Segoe UI" panose="020B0502040204020203"/>
                        </a:rPr>
                        <a:t>LLM Agentic</a:t>
                      </a:r>
                      <a:r>
                        <a:rPr lang="zh-CN" altLang="en-US" sz="1100" b="0" i="0">
                          <a:solidFill>
                            <a:srgbClr val="0F1115"/>
                          </a:solidFill>
                          <a:latin typeface="Segoe UI" panose="020B0502040204020203"/>
                          <a:ea typeface="Segoe UI" panose="020B0502040204020203"/>
                        </a:rPr>
                        <a:t>框架自动提取研究问题、背景、灵感、假设</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纯评测框架：</a:t>
                      </a:r>
                      <a:r>
                        <a:rPr lang="en-US" altLang="zh-CN" sz="1100" b="0" i="0">
                          <a:solidFill>
                            <a:srgbClr val="0F1115"/>
                          </a:solidFill>
                          <a:latin typeface="Segoe UI" panose="020B0502040204020203"/>
                          <a:ea typeface="Segoe UI" panose="020B0502040204020203"/>
                        </a:rPr>
                        <a:t>LLM</a:t>
                      </a:r>
                      <a:r>
                        <a:rPr lang="zh-CN" altLang="en-US" sz="1100" b="0" i="0">
                          <a:solidFill>
                            <a:srgbClr val="0F1115"/>
                          </a:solidFill>
                          <a:latin typeface="Segoe UI" panose="020B0502040204020203"/>
                          <a:ea typeface="Segoe UI" panose="020B0502040204020203"/>
                        </a:rPr>
                        <a:t>依次执行三个子任务（检索</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组合</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排序），以</a:t>
                      </a:r>
                      <a:r>
                        <a:rPr lang="en-US" altLang="zh-CN" sz="1100" b="0" i="0">
                          <a:solidFill>
                            <a:srgbClr val="0F1115"/>
                          </a:solidFill>
                          <a:latin typeface="Segoe UI" panose="020B0502040204020203"/>
                          <a:ea typeface="Segoe UI" panose="020B0502040204020203"/>
                        </a:rPr>
                        <a:t>Hit Ratio/Matched Score/Accuracy</a:t>
                      </a:r>
                      <a:r>
                        <a:rPr lang="zh-CN" altLang="en-US" sz="1100" b="0" i="0">
                          <a:solidFill>
                            <a:srgbClr val="0F1115"/>
                          </a:solidFill>
                          <a:latin typeface="Segoe UI" panose="020B0502040204020203"/>
                          <a:ea typeface="Segoe UI" panose="020B0502040204020203"/>
                        </a:rPr>
                        <a:t>评估，无训练或微调</a:t>
                      </a:r>
                    </a:p>
                  </a:txBody>
                  <a:tcPr marL="5080" marR="5080" marT="5080" marB="0" anchor="ctr"/>
                </a:tc>
                <a:extLst>
                  <a:ext uri="{0D108BD9-81ED-4DB2-BD59-A6C34878D82A}">
                    <a16:rowId xmlns:a16="http://schemas.microsoft.com/office/drawing/2014/main" val="10015"/>
                  </a:ext>
                </a:extLst>
              </a:tr>
              <a:tr h="203835">
                <a:tc>
                  <a:txBody>
                    <a:bodyPr/>
                    <a:lstStyle/>
                    <a:p>
                      <a:pPr algn="l" fontAlgn="ctr"/>
                      <a:r>
                        <a:rPr lang="en-US" altLang="zh-CN" sz="1100" b="0" i="0">
                          <a:solidFill>
                            <a:srgbClr val="0F1115"/>
                          </a:solidFill>
                          <a:latin typeface="Segoe UI" panose="020B0502040204020203"/>
                          <a:ea typeface="Segoe UI" panose="020B0502040204020203"/>
                        </a:rPr>
                        <a:t>Wang [22] (SciMON)</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自然语言句子</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ACL </a:t>
                      </a:r>
                      <a:r>
                        <a:rPr lang="zh-CN" altLang="en-US" sz="1100" b="0" i="0">
                          <a:solidFill>
                            <a:srgbClr val="0F1115"/>
                          </a:solidFill>
                          <a:latin typeface="Segoe UI" panose="020B0502040204020203"/>
                          <a:ea typeface="Segoe UI" panose="020B0502040204020203"/>
                        </a:rPr>
                        <a:t>论文（背景</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目标对）</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检索增强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微调 </a:t>
                      </a:r>
                      <a:r>
                        <a:rPr lang="en-US" altLang="zh-CN" sz="1100" b="0" i="0">
                          <a:solidFill>
                            <a:srgbClr val="0F1115"/>
                          </a:solidFill>
                          <a:latin typeface="Segoe UI" panose="020B0502040204020203"/>
                          <a:ea typeface="Segoe UI" panose="020B0502040204020203"/>
                        </a:rPr>
                        <a:t>T5 + </a:t>
                      </a:r>
                      <a:r>
                        <a:rPr lang="zh-CN" altLang="en-US" sz="1100" b="0" i="0">
                          <a:solidFill>
                            <a:srgbClr val="0F1115"/>
                          </a:solidFill>
                          <a:latin typeface="Segoe UI" panose="020B0502040204020203"/>
                          <a:ea typeface="Segoe UI" panose="020B0502040204020203"/>
                        </a:rPr>
                        <a:t>迭代新颖性提升</a:t>
                      </a:r>
                    </a:p>
                  </a:txBody>
                  <a:tcPr marL="5080" marR="5080" marT="5080" marB="0" anchor="ctr"/>
                </a:tc>
                <a:extLst>
                  <a:ext uri="{0D108BD9-81ED-4DB2-BD59-A6C34878D82A}">
                    <a16:rowId xmlns:a16="http://schemas.microsoft.com/office/drawing/2014/main" val="10016"/>
                  </a:ext>
                </a:extLst>
              </a:tr>
              <a:tr h="273685">
                <a:tc>
                  <a:txBody>
                    <a:bodyPr/>
                    <a:lstStyle/>
                    <a:p>
                      <a:pPr algn="l" fontAlgn="ctr"/>
                      <a:r>
                        <a:rPr lang="en-US" altLang="zh-CN" sz="1100" b="0" i="0">
                          <a:solidFill>
                            <a:srgbClr val="0F1115"/>
                          </a:solidFill>
                          <a:latin typeface="Segoe UI" panose="020B0502040204020203"/>
                          <a:ea typeface="Segoe UI" panose="020B0502040204020203"/>
                        </a:rPr>
                        <a:t>Majumder [21] (DiscoveryBench)</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上下文</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变量</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关系三元组</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真实</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合成数据集</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掩码目标维，代理通过代码执行推断缺失维</a:t>
                      </a:r>
                    </a:p>
                  </a:txBody>
                  <a:tcPr marL="5080" marR="5080" marT="5080" marB="0" anchor="ctr"/>
                </a:tc>
                <a:extLst>
                  <a:ext uri="{0D108BD9-81ED-4DB2-BD59-A6C34878D82A}">
                    <a16:rowId xmlns:a16="http://schemas.microsoft.com/office/drawing/2014/main" val="10017"/>
                  </a:ext>
                </a:extLst>
              </a:tr>
              <a:tr h="194945">
                <a:tc>
                  <a:txBody>
                    <a:bodyPr/>
                    <a:lstStyle/>
                    <a:p>
                      <a:pPr algn="l" fontAlgn="ctr"/>
                      <a:r>
                        <a:rPr lang="en-US" altLang="zh-CN" sz="1100" b="0" i="0">
                          <a:solidFill>
                            <a:srgbClr val="0F1115"/>
                          </a:solidFill>
                          <a:latin typeface="Segoe UI" panose="020B0502040204020203"/>
                          <a:ea typeface="Segoe UI" panose="020B0502040204020203"/>
                        </a:rPr>
                        <a:t>Co-Scientist [62] (Google)</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结构化 </a:t>
                      </a:r>
                      <a:r>
                        <a:rPr lang="en-US" altLang="zh-CN" sz="1100" b="0" i="0">
                          <a:solidFill>
                            <a:srgbClr val="0F1115"/>
                          </a:solidFill>
                          <a:latin typeface="Segoe UI" panose="020B0502040204020203"/>
                          <a:ea typeface="Segoe UI" panose="020B0502040204020203"/>
                        </a:rPr>
                        <a:t>JSON </a:t>
                      </a:r>
                      <a:r>
                        <a:rPr lang="zh-CN" altLang="en-US" sz="1100" b="0" i="0">
                          <a:solidFill>
                            <a:srgbClr val="0F1115"/>
                          </a:solidFill>
                          <a:latin typeface="Segoe UI" panose="020B0502040204020203"/>
                          <a:ea typeface="Segoe UI" panose="020B0502040204020203"/>
                        </a:rPr>
                        <a:t>提案</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网络搜索 </a:t>
                      </a:r>
                      <a:r>
                        <a:rPr lang="en-US" altLang="zh-CN" sz="1100" b="0" i="0">
                          <a:solidFill>
                            <a:srgbClr val="0F1115"/>
                          </a:solidFill>
                          <a:latin typeface="Segoe UI" panose="020B0502040204020203"/>
                          <a:ea typeface="Segoe UI" panose="020B0502040204020203"/>
                        </a:rPr>
                        <a:t>+ PubMed + </a:t>
                      </a:r>
                      <a:r>
                        <a:rPr lang="zh-CN" altLang="en-US" sz="1100" b="0" i="0">
                          <a:solidFill>
                            <a:srgbClr val="0F1115"/>
                          </a:solidFill>
                          <a:latin typeface="Segoe UI" panose="020B0502040204020203"/>
                          <a:ea typeface="Segoe UI" panose="020B0502040204020203"/>
                        </a:rPr>
                        <a:t>专用工具（</a:t>
                      </a:r>
                      <a:r>
                        <a:rPr lang="en-US" altLang="zh-CN" sz="1100" b="0" i="0">
                          <a:solidFill>
                            <a:srgbClr val="0F1115"/>
                          </a:solidFill>
                          <a:latin typeface="Segoe UI" panose="020B0502040204020203"/>
                          <a:ea typeface="Segoe UI" panose="020B0502040204020203"/>
                        </a:rPr>
                        <a:t>AlphaFold</a:t>
                      </a:r>
                      <a:r>
                        <a:rPr lang="zh-CN" altLang="en-US" sz="1100" b="0" i="0">
                          <a:solidFill>
                            <a:srgbClr val="0F1115"/>
                          </a:solidFill>
                          <a:latin typeface="Segoe UI" panose="020B0502040204020203"/>
                          <a:ea typeface="Segoe UI" panose="020B0502040204020203"/>
                        </a:rPr>
                        <a:t>等）</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多智能体（生成</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反思</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排名</a:t>
                      </a:r>
                      <a:r>
                        <a:rPr lang="en-US" altLang="zh-CN" sz="1100" b="0" i="0">
                          <a:solidFill>
                            <a:srgbClr val="0F1115"/>
                          </a:solidFill>
                          <a:latin typeface="Segoe UI" panose="020B0502040204020203"/>
                          <a:ea typeface="Segoe UI" panose="020B0502040204020203"/>
                        </a:rPr>
                        <a:t>-</a:t>
                      </a:r>
                      <a:r>
                        <a:rPr lang="zh-CN" altLang="en-US" sz="1100" b="0" i="0">
                          <a:solidFill>
                            <a:srgbClr val="0F1115"/>
                          </a:solidFill>
                          <a:latin typeface="Segoe UI" panose="020B0502040204020203"/>
                          <a:ea typeface="Segoe UI" panose="020B0502040204020203"/>
                        </a:rPr>
                        <a:t>进化锦标赛）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测试时计算扩展</a:t>
                      </a:r>
                    </a:p>
                  </a:txBody>
                  <a:tcPr marL="5080" marR="5080" marT="5080" marB="0" anchor="ctr"/>
                </a:tc>
                <a:extLst>
                  <a:ext uri="{0D108BD9-81ED-4DB2-BD59-A6C34878D82A}">
                    <a16:rowId xmlns:a16="http://schemas.microsoft.com/office/drawing/2014/main" val="10018"/>
                  </a:ext>
                </a:extLst>
              </a:tr>
              <a:tr h="298450">
                <a:tc>
                  <a:txBody>
                    <a:bodyPr/>
                    <a:lstStyle/>
                    <a:p>
                      <a:pPr algn="l" fontAlgn="ctr"/>
                      <a:r>
                        <a:rPr lang="en-US" altLang="zh-CN" sz="1100" b="0" i="0">
                          <a:solidFill>
                            <a:srgbClr val="0F1115"/>
                          </a:solidFill>
                          <a:latin typeface="Segoe UI" panose="020B0502040204020203"/>
                          <a:ea typeface="Segoe UI" panose="020B0502040204020203"/>
                        </a:rPr>
                        <a:t>AI Scientist [63] (Oxford)</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带自评分的结构化文本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代码</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Semantic Scholar + </a:t>
                      </a:r>
                      <a:r>
                        <a:rPr lang="zh-CN" altLang="en-US" sz="1100" b="0" i="0">
                          <a:solidFill>
                            <a:srgbClr val="0F1115"/>
                          </a:solidFill>
                          <a:latin typeface="Segoe UI" panose="020B0502040204020203"/>
                          <a:ea typeface="Segoe UI" panose="020B0502040204020203"/>
                        </a:rPr>
                        <a:t>代码执行日志</a:t>
                      </a:r>
                    </a:p>
                  </a:txBody>
                  <a:tcPr marL="5080" marR="5080" marT="5080" marB="0" anchor="ctr"/>
                </a:tc>
                <a:tc>
                  <a:txBody>
                    <a:bodyPr/>
                    <a:lstStyle/>
                    <a:p>
                      <a:pPr algn="l" fontAlgn="ctr"/>
                      <a:r>
                        <a:rPr lang="en-US" altLang="zh-CN" sz="1100" b="0" i="0">
                          <a:solidFill>
                            <a:srgbClr val="0F1115"/>
                          </a:solidFill>
                          <a:latin typeface="Segoe UI" panose="020B0502040204020203"/>
                          <a:ea typeface="Segoe UI" panose="020B0502040204020203"/>
                        </a:rPr>
                        <a:t>LLM </a:t>
                      </a:r>
                      <a:r>
                        <a:rPr lang="zh-CN" altLang="en-US" sz="1100" b="0" i="0">
                          <a:solidFill>
                            <a:srgbClr val="0F1115"/>
                          </a:solidFill>
                          <a:latin typeface="Segoe UI" panose="020B0502040204020203"/>
                          <a:ea typeface="Segoe UI" panose="020B0502040204020203"/>
                        </a:rPr>
                        <a:t>变异算子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代码执行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论文撰写 </a:t>
                      </a:r>
                      <a:r>
                        <a:rPr lang="en-US" altLang="zh-CN" sz="1100" b="0" i="0">
                          <a:solidFill>
                            <a:srgbClr val="0F1115"/>
                          </a:solidFill>
                          <a:latin typeface="Segoe UI" panose="020B0502040204020203"/>
                          <a:ea typeface="Segoe UI" panose="020B0502040204020203"/>
                        </a:rPr>
                        <a:t>+ LLM </a:t>
                      </a:r>
                      <a:r>
                        <a:rPr lang="zh-CN" altLang="en-US" sz="1100" b="0" i="0">
                          <a:solidFill>
                            <a:srgbClr val="0F1115"/>
                          </a:solidFill>
                          <a:latin typeface="Segoe UI" panose="020B0502040204020203"/>
                          <a:ea typeface="Segoe UI" panose="020B0502040204020203"/>
                        </a:rPr>
                        <a:t>评审（迭代闭环）</a:t>
                      </a:r>
                    </a:p>
                  </a:txBody>
                  <a:tcPr marL="5080" marR="5080" marT="5080" marB="0" anchor="ctr"/>
                </a:tc>
                <a:extLst>
                  <a:ext uri="{0D108BD9-81ED-4DB2-BD59-A6C34878D82A}">
                    <a16:rowId xmlns:a16="http://schemas.microsoft.com/office/drawing/2014/main" val="10019"/>
                  </a:ext>
                </a:extLst>
              </a:tr>
              <a:tr h="283210">
                <a:tc>
                  <a:txBody>
                    <a:bodyPr/>
                    <a:lstStyle/>
                    <a:p>
                      <a:pPr algn="l" fontAlgn="ctr"/>
                      <a:r>
                        <a:rPr lang="en-US" altLang="zh-CN" sz="1100" b="0" i="0">
                          <a:solidFill>
                            <a:srgbClr val="0F1115"/>
                          </a:solidFill>
                          <a:latin typeface="Segoe UI" panose="020B0502040204020203"/>
                          <a:ea typeface="Segoe UI" panose="020B0502040204020203"/>
                        </a:rPr>
                        <a:t>Pu [71] (PiFlow)</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原则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具体物理参数</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高保真代理模型 </a:t>
                      </a:r>
                      <a:r>
                        <a:rPr lang="en-US" altLang="zh-CN" sz="1100" b="0" i="0">
                          <a:solidFill>
                            <a:srgbClr val="0F1115"/>
                          </a:solidFill>
                          <a:latin typeface="Segoe UI" panose="020B0502040204020203"/>
                          <a:ea typeface="Segoe UI" panose="020B0502040204020203"/>
                        </a:rPr>
                        <a:t>(DFT/GNN) + </a:t>
                      </a:r>
                      <a:r>
                        <a:rPr lang="zh-CN" altLang="en-US" sz="1100" b="0" i="0">
                          <a:solidFill>
                            <a:srgbClr val="0F1115"/>
                          </a:solidFill>
                          <a:latin typeface="Segoe UI" panose="020B0502040204020203"/>
                          <a:ea typeface="Segoe UI" panose="020B0502040204020203"/>
                        </a:rPr>
                        <a:t>初始原则池（人工</a:t>
                      </a:r>
                      <a:r>
                        <a:rPr lang="en-US" altLang="zh-CN" sz="1100" b="0" i="0">
                          <a:solidFill>
                            <a:srgbClr val="0F1115"/>
                          </a:solidFill>
                          <a:latin typeface="Segoe UI" panose="020B0502040204020203"/>
                          <a:ea typeface="Segoe UI" panose="020B0502040204020203"/>
                        </a:rPr>
                        <a:t>/LLM</a:t>
                      </a:r>
                      <a:r>
                        <a:rPr lang="zh-CN" altLang="en-US" sz="1100" b="0" i="0">
                          <a:solidFill>
                            <a:srgbClr val="0F1115"/>
                          </a:solidFill>
                          <a:latin typeface="Segoe UI" panose="020B0502040204020203"/>
                          <a:ea typeface="Segoe UI" panose="020B0502040204020203"/>
                        </a:rPr>
                        <a:t>生成）</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启发式 </a:t>
                      </a:r>
                      <a:r>
                        <a:rPr lang="en-US" altLang="zh-CN" sz="1100" b="0" i="0">
                          <a:solidFill>
                            <a:srgbClr val="0F1115"/>
                          </a:solidFill>
                          <a:latin typeface="Segoe UI" panose="020B0502040204020203"/>
                          <a:ea typeface="Segoe UI" panose="020B0502040204020203"/>
                        </a:rPr>
                        <a:t>Min-Max </a:t>
                      </a:r>
                      <a:r>
                        <a:rPr lang="zh-CN" altLang="en-US" sz="1100" b="0" i="0">
                          <a:solidFill>
                            <a:srgbClr val="0F1115"/>
                          </a:solidFill>
                          <a:latin typeface="Segoe UI" panose="020B0502040204020203"/>
                          <a:ea typeface="Segoe UI" panose="020B0502040204020203"/>
                        </a:rPr>
                        <a:t>优化（固定原则空间，利用 </a:t>
                      </a:r>
                      <a:r>
                        <a:rPr lang="en-US" altLang="zh-CN" sz="1100" b="0" i="0">
                          <a:solidFill>
                            <a:srgbClr val="0F1115"/>
                          </a:solidFill>
                          <a:latin typeface="Segoe UI" panose="020B0502040204020203"/>
                          <a:ea typeface="Segoe UI" panose="020B0502040204020203"/>
                        </a:rPr>
                        <a:t>vs. </a:t>
                      </a:r>
                      <a:r>
                        <a:rPr lang="zh-CN" altLang="en-US" sz="1100" b="0" i="0">
                          <a:solidFill>
                            <a:srgbClr val="0F1115"/>
                          </a:solidFill>
                          <a:latin typeface="Segoe UI" panose="020B0502040204020203"/>
                          <a:ea typeface="Segoe UI" panose="020B0502040204020203"/>
                        </a:rPr>
                        <a:t>探索）</a:t>
                      </a:r>
                    </a:p>
                  </a:txBody>
                  <a:tcPr marL="5080" marR="5080" marT="5080" marB="0" anchor="ctr"/>
                </a:tc>
                <a:extLst>
                  <a:ext uri="{0D108BD9-81ED-4DB2-BD59-A6C34878D82A}">
                    <a16:rowId xmlns:a16="http://schemas.microsoft.com/office/drawing/2014/main" val="10020"/>
                  </a:ext>
                </a:extLst>
              </a:tr>
              <a:tr h="0">
                <a:tc>
                  <a:txBody>
                    <a:bodyPr/>
                    <a:lstStyle/>
                    <a:p>
                      <a:pPr algn="l" fontAlgn="ctr"/>
                      <a:r>
                        <a:rPr lang="en-US" altLang="zh-CN" sz="1100" b="0" i="0">
                          <a:solidFill>
                            <a:srgbClr val="0F1115"/>
                          </a:solidFill>
                          <a:latin typeface="Segoe UI" panose="020B0502040204020203"/>
                          <a:ea typeface="Segoe UI" panose="020B0502040204020203"/>
                        </a:rPr>
                        <a:t>Pu [72] (PiEvo)</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原则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具体物理参数</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高保真代理模型 </a:t>
                      </a:r>
                      <a:r>
                        <a:rPr lang="en-US" altLang="zh-CN" sz="1100" b="0" i="0">
                          <a:solidFill>
                            <a:srgbClr val="0F1115"/>
                          </a:solidFill>
                          <a:latin typeface="Segoe UI" panose="020B0502040204020203"/>
                          <a:ea typeface="Segoe UI" panose="020B0502040204020203"/>
                        </a:rPr>
                        <a:t>(DFT/GNN) + </a:t>
                      </a:r>
                      <a:r>
                        <a:rPr lang="zh-CN" altLang="en-US" sz="1100" b="0" i="0">
                          <a:solidFill>
                            <a:srgbClr val="0F1115"/>
                          </a:solidFill>
                          <a:latin typeface="Segoe UI" panose="020B0502040204020203"/>
                          <a:ea typeface="Segoe UI" panose="020B0502040204020203"/>
                        </a:rPr>
                        <a:t>动态扩展原则池</a:t>
                      </a:r>
                    </a:p>
                  </a:txBody>
                  <a:tcPr marL="5080" marR="5080" marT="5080" marB="0" anchor="ctr"/>
                </a:tc>
                <a:tc>
                  <a:txBody>
                    <a:bodyPr/>
                    <a:lstStyle/>
                    <a:p>
                      <a:pPr algn="l" fontAlgn="ctr"/>
                      <a:r>
                        <a:rPr lang="zh-CN" altLang="en-US" sz="1100" b="0" i="0">
                          <a:solidFill>
                            <a:srgbClr val="0F1115"/>
                          </a:solidFill>
                          <a:latin typeface="Segoe UI" panose="020B0502040204020203"/>
                          <a:ea typeface="Segoe UI" panose="020B0502040204020203"/>
                        </a:rPr>
                        <a:t>贝叶斯优化（</a:t>
                      </a:r>
                      <a:r>
                        <a:rPr lang="en-US" altLang="zh-CN" sz="1100" b="0" i="0">
                          <a:solidFill>
                            <a:srgbClr val="0F1115"/>
                          </a:solidFill>
                          <a:latin typeface="Segoe UI" panose="020B0502040204020203"/>
                          <a:ea typeface="Segoe UI" panose="020B0502040204020203"/>
                        </a:rPr>
                        <a:t>GP</a:t>
                      </a:r>
                      <a:r>
                        <a:rPr lang="zh-CN" altLang="en-US" sz="1100" b="0" i="0">
                          <a:solidFill>
                            <a:srgbClr val="0F1115"/>
                          </a:solidFill>
                          <a:latin typeface="Segoe UI" panose="020B0502040204020203"/>
                          <a:ea typeface="Segoe UI" panose="020B0502040204020203"/>
                        </a:rPr>
                        <a:t>）</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信息导向采样 </a:t>
                      </a:r>
                      <a:r>
                        <a:rPr lang="en-US" altLang="zh-CN" sz="1100" b="0" i="0">
                          <a:solidFill>
                            <a:srgbClr val="0F1115"/>
                          </a:solidFill>
                          <a:latin typeface="Segoe UI" panose="020B0502040204020203"/>
                          <a:ea typeface="Segoe UI" panose="020B0502040204020203"/>
                        </a:rPr>
                        <a:t>+ </a:t>
                      </a:r>
                      <a:r>
                        <a:rPr lang="zh-CN" altLang="en-US" sz="1100" b="0" i="0">
                          <a:solidFill>
                            <a:srgbClr val="0F1115"/>
                          </a:solidFill>
                          <a:latin typeface="Segoe UI" panose="020B0502040204020203"/>
                          <a:ea typeface="Segoe UI" panose="020B0502040204020203"/>
                        </a:rPr>
                        <a:t>异常驱动原则进化</a:t>
                      </a:r>
                    </a:p>
                  </a:txBody>
                  <a:tcPr marL="5080" marR="5080" marT="5080" marB="0" anchor="ctr"/>
                </a:tc>
                <a:extLst>
                  <a:ext uri="{0D108BD9-81ED-4DB2-BD59-A6C34878D82A}">
                    <a16:rowId xmlns:a16="http://schemas.microsoft.com/office/drawing/2014/main" val="10021"/>
                  </a:ext>
                </a:extLst>
              </a:tr>
            </a:tbl>
          </a:graphicData>
        </a:graphic>
      </p:graphicFrame>
      <p:sp>
        <p:nvSpPr>
          <p:cNvPr id="6" name="标题 5"/>
          <p:cNvSpPr>
            <a:spLocks noGrp="1"/>
          </p:cNvSpPr>
          <p:nvPr>
            <p:ph type="title"/>
          </p:nvPr>
        </p:nvSpPr>
        <p:spPr/>
        <p:txBody>
          <a:bodyPr/>
          <a:lstStyle/>
          <a:p>
            <a:r>
              <a:rPr lang="zh-CN" altLang="en-US"/>
              <a:t>概念发现研究现状与主要方法</a:t>
            </a:r>
          </a:p>
        </p:txBody>
      </p:sp>
    </p:spTree>
    <p:extLst>
      <p:ext uri="{BB962C8B-B14F-4D97-AF65-F5344CB8AC3E}">
        <p14:creationId xmlns:p14="http://schemas.microsoft.com/office/powerpoint/2010/main" val="3080028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80293A8B-7656-41F7-B47F-4F4E036E5275}" type="slidenum">
              <a:rPr lang="en-US" altLang="zh-CN" smtClean="0"/>
              <a:t>24</a:t>
            </a:fld>
            <a:endParaRPr lang="zh-CN" altLang="en-US" dirty="0"/>
          </a:p>
        </p:txBody>
      </p:sp>
      <p:sp>
        <p:nvSpPr>
          <p:cNvPr id="4" name="标题 1"/>
          <p:cNvSpPr>
            <a:spLocks noGrp="1"/>
          </p:cNvSpPr>
          <p:nvPr>
            <p:ph type="title"/>
          </p:nvPr>
        </p:nvSpPr>
        <p:spPr>
          <a:xfrm>
            <a:off x="128964" y="237961"/>
            <a:ext cx="11566205" cy="644004"/>
          </a:xfrm>
        </p:spPr>
        <p:txBody>
          <a:bodyPr/>
          <a:lstStyle/>
          <a:p>
            <a:r>
              <a:rPr lang="zh-CN" altLang="en-US" dirty="0"/>
              <a:t>概念形式化</a:t>
            </a:r>
          </a:p>
        </p:txBody>
      </p:sp>
      <p:sp>
        <p:nvSpPr>
          <p:cNvPr id="6" name="文本框 5"/>
          <p:cNvSpPr txBox="1"/>
          <p:nvPr/>
        </p:nvSpPr>
        <p:spPr>
          <a:xfrm>
            <a:off x="128964" y="927353"/>
            <a:ext cx="11437071" cy="646331"/>
          </a:xfrm>
          <a:prstGeom prst="rect">
            <a:avLst/>
          </a:prstGeom>
          <a:noFill/>
        </p:spPr>
        <p:txBody>
          <a:bodyPr wrap="square">
            <a:spAutoFit/>
          </a:bodyPr>
          <a:lstStyle/>
          <a:p>
            <a:pPr fontAlgn="base">
              <a:lnSpc>
                <a:spcPct val="150000"/>
              </a:lnSpc>
              <a:spcBef>
                <a:spcPct val="20000"/>
              </a:spcBef>
              <a:spcAft>
                <a:spcPct val="0"/>
              </a:spcAft>
              <a:buClr>
                <a:srgbClr val="7030A0"/>
              </a:buClr>
            </a:pPr>
            <a:r>
              <a:rPr lang="zh-CN" altLang="en-US" sz="2400" b="1" dirty="0">
                <a:solidFill>
                  <a:srgbClr val="2F5597"/>
                </a:solidFill>
                <a:latin typeface="Times New Roman" panose="02020603050405020304" pitchFamily="18" charset="0"/>
                <a:ea typeface="微软雅黑" panose="020B0503020204020204" pitchFamily="34" charset="-122"/>
                <a:cs typeface="Times New Roman" panose="02020603050405020304" pitchFamily="18" charset="0"/>
              </a:rPr>
              <a:t>将自然语言中存在的概念与定义，形式化为计算机可处理的符号</a:t>
            </a:r>
          </a:p>
        </p:txBody>
      </p:sp>
      <p:sp>
        <p:nvSpPr>
          <p:cNvPr id="22" name="文本框 21"/>
          <p:cNvSpPr txBox="1"/>
          <p:nvPr/>
        </p:nvSpPr>
        <p:spPr>
          <a:xfrm>
            <a:off x="461319" y="5985813"/>
            <a:ext cx="11359978" cy="461665"/>
          </a:xfrm>
          <a:prstGeom prst="rect">
            <a:avLst/>
          </a:prstGeom>
          <a:noFill/>
        </p:spPr>
        <p:txBody>
          <a:bodyPr wrap="squar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使用大模型将自然语言中的概念与定义转换为形式化语言中的符号、定义、函数等</a:t>
            </a:r>
          </a:p>
        </p:txBody>
      </p:sp>
      <p:sp>
        <p:nvSpPr>
          <p:cNvPr id="2" name="矩形: 圆角 50"/>
          <p:cNvSpPr/>
          <p:nvPr/>
        </p:nvSpPr>
        <p:spPr>
          <a:xfrm>
            <a:off x="515489" y="1708655"/>
            <a:ext cx="4155670" cy="3987718"/>
          </a:xfrm>
          <a:prstGeom prst="roundRect">
            <a:avLst>
              <a:gd name="adj" fmla="val 8000"/>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 name="文本框 4"/>
          <p:cNvSpPr txBox="1"/>
          <p:nvPr/>
        </p:nvSpPr>
        <p:spPr>
          <a:xfrm>
            <a:off x="823904" y="1849196"/>
            <a:ext cx="3596641" cy="4225259"/>
          </a:xfrm>
          <a:prstGeom prst="rect">
            <a:avLst/>
          </a:prstGeom>
          <a:noFill/>
        </p:spPr>
        <p:txBody>
          <a:bodyPr wrap="square" rtlCol="0">
            <a:spAutoFit/>
          </a:bodyPr>
          <a:lstStyle/>
          <a:p>
            <a:pPr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自然语言定义</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依赖背景知识</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隐含概念与推理</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多种定义方式</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fontAlgn="base">
              <a:lnSpc>
                <a:spcPct val="150000"/>
              </a:lnSpc>
              <a:spcBef>
                <a:spcPct val="20000"/>
              </a:spcBef>
              <a:spcAft>
                <a:spcPct val="0"/>
              </a:spcAft>
              <a:buClr>
                <a:srgbClr val="7030A0"/>
              </a:buCl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例如：实数</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fontAlgn="base">
              <a:lnSpc>
                <a:spcPct val="150000"/>
              </a:lnSpc>
              <a:spcBef>
                <a:spcPct val="20000"/>
              </a:spcBef>
              <a:spcAft>
                <a:spcPct val="0"/>
              </a:spcAft>
              <a:buClr>
                <a:srgbClr val="7030A0"/>
              </a:buClr>
              <a:buAutoNum type="arabicPeriod"/>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柯西序列</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fontAlgn="base">
              <a:lnSpc>
                <a:spcPct val="150000"/>
              </a:lnSpc>
              <a:spcBef>
                <a:spcPct val="20000"/>
              </a:spcBef>
              <a:spcAft>
                <a:spcPct val="0"/>
              </a:spcAft>
              <a:buClr>
                <a:srgbClr val="7030A0"/>
              </a:buClr>
              <a:buAutoNum type="arabicPeriod"/>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戴德金分割</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fontAlgn="base">
              <a:lnSpc>
                <a:spcPct val="150000"/>
              </a:lnSpc>
              <a:spcBef>
                <a:spcPct val="20000"/>
              </a:spcBef>
              <a:spcAft>
                <a:spcPct val="0"/>
              </a:spcAft>
              <a:buClr>
                <a:srgbClr val="7030A0"/>
              </a:buClr>
            </a:pP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fontAlgn="base">
              <a:lnSpc>
                <a:spcPct val="150000"/>
              </a:lnSpc>
              <a:spcBef>
                <a:spcPct val="20000"/>
              </a:spcBef>
              <a:spcAft>
                <a:spcPct val="0"/>
              </a:spcAft>
              <a:buClr>
                <a:srgbClr val="7030A0"/>
              </a:buClr>
            </a:pP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圆角 50"/>
          <p:cNvSpPr/>
          <p:nvPr/>
        </p:nvSpPr>
        <p:spPr>
          <a:xfrm>
            <a:off x="6594555" y="1693561"/>
            <a:ext cx="4941377" cy="3987718"/>
          </a:xfrm>
          <a:prstGeom prst="roundRect">
            <a:avLst>
              <a:gd name="adj" fmla="val 8000"/>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文本框 10"/>
          <p:cNvSpPr txBox="1"/>
          <p:nvPr/>
        </p:nvSpPr>
        <p:spPr>
          <a:xfrm>
            <a:off x="6828465" y="1849195"/>
            <a:ext cx="4707467" cy="4225259"/>
          </a:xfrm>
          <a:prstGeom prst="rect">
            <a:avLst/>
          </a:prstGeom>
          <a:noFill/>
        </p:spPr>
        <p:txBody>
          <a:bodyPr wrap="square" rtlCol="0">
            <a:spAutoFit/>
          </a:bodyPr>
          <a:lstStyle/>
          <a:p>
            <a:pPr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形式化定义</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严格类型检查，显式依赖</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推理严格，无幻觉</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缺乏语义关联</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fontAlgn="base">
              <a:lnSpc>
                <a:spcPct val="150000"/>
              </a:lnSpc>
              <a:spcBef>
                <a:spcPct val="20000"/>
              </a:spcBef>
              <a:spcAft>
                <a:spcPct val="0"/>
              </a:spcAft>
              <a:buClr>
                <a:srgbClr val="7030A0"/>
              </a:buCl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例如：导数</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fontAlgn="base">
              <a:lnSpc>
                <a:spcPct val="150000"/>
              </a:lnSpc>
              <a:spcBef>
                <a:spcPct val="20000"/>
              </a:spcBef>
              <a:spcAft>
                <a:spcPct val="0"/>
              </a:spcAft>
              <a:buClr>
                <a:srgbClr val="7030A0"/>
              </a:buClr>
              <a:buAutoNum type="arabicPeriod"/>
            </a:pPr>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HasDerivAt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函数在某点处的导数</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fontAlgn="base">
              <a:lnSpc>
                <a:spcPct val="150000"/>
              </a:lnSpc>
              <a:spcBef>
                <a:spcPct val="20000"/>
              </a:spcBef>
              <a:spcAft>
                <a:spcPct val="0"/>
              </a:spcAft>
              <a:buClr>
                <a:srgbClr val="7030A0"/>
              </a:buClr>
              <a:buAutoNum type="arabicPeriod"/>
            </a:pPr>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HasStrictDerivAt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在某点处的严格可导性</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fontAlgn="base">
              <a:lnSpc>
                <a:spcPct val="150000"/>
              </a:lnSpc>
              <a:spcBef>
                <a:spcPct val="20000"/>
              </a:spcBef>
              <a:spcAft>
                <a:spcPct val="0"/>
              </a:spcAft>
              <a:buClr>
                <a:srgbClr val="7030A0"/>
              </a:buClr>
              <a:buAutoNum type="arabicPeriod"/>
            </a:pPr>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Deriv</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：导数值的函数</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fontAlgn="base">
              <a:lnSpc>
                <a:spcPct val="150000"/>
              </a:lnSpc>
              <a:spcBef>
                <a:spcPct val="20000"/>
              </a:spcBef>
              <a:spcAft>
                <a:spcPct val="0"/>
              </a:spcAft>
              <a:buClr>
                <a:srgbClr val="7030A0"/>
              </a:buClr>
            </a:pP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下箭头 30"/>
          <p:cNvSpPr/>
          <p:nvPr/>
        </p:nvSpPr>
        <p:spPr>
          <a:xfrm rot="5400000" flipV="1">
            <a:off x="5490608" y="1573245"/>
            <a:ext cx="249417" cy="1578185"/>
          </a:xfrm>
          <a:prstGeom prst="downArrow">
            <a:avLst/>
          </a:prstGeom>
          <a:solidFill>
            <a:srgbClr val="C0000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2400">
              <a:solidFill>
                <a:prstClr val="black"/>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4826222" y="2400866"/>
            <a:ext cx="1706383" cy="2086725"/>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sz="1600" b="1" dirty="0">
                <a:latin typeface="微软雅黑" panose="020B0503020204020204" pitchFamily="34" charset="-122"/>
                <a:ea typeface="微软雅黑" panose="020B0503020204020204" pitchFamily="34" charset="-122"/>
              </a:rPr>
              <a:t>人工转换</a:t>
            </a:r>
            <a:endParaRPr lang="en-US" altLang="zh-CN" sz="1600" b="1" dirty="0">
              <a:latin typeface="微软雅黑" panose="020B0503020204020204" pitchFamily="34" charset="-122"/>
              <a:ea typeface="微软雅黑" panose="020B0503020204020204" pitchFamily="34" charset="-122"/>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费时费力</a:t>
            </a:r>
            <a:endParaRPr lang="en-US" altLang="zh-CN" sz="1600" b="1" dirty="0">
              <a:latin typeface="微软雅黑" panose="020B0503020204020204" pitchFamily="34" charset="-122"/>
              <a:ea typeface="微软雅黑" panose="020B0503020204020204" pitchFamily="34" charset="-122"/>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门槛较高</a:t>
            </a:r>
            <a:endParaRPr lang="en-US" altLang="zh-CN" sz="1600" b="1" dirty="0">
              <a:latin typeface="微软雅黑" panose="020B0503020204020204" pitchFamily="34" charset="-122"/>
              <a:ea typeface="微软雅黑" panose="020B0503020204020204" pitchFamily="34" charset="-122"/>
            </a:endParaRPr>
          </a:p>
          <a:p>
            <a:pPr marL="285750" indent="-285750" fontAlgn="base">
              <a:lnSpc>
                <a:spcPct val="150000"/>
              </a:lnSpc>
              <a:spcBef>
                <a:spcPct val="20000"/>
              </a:spcBef>
              <a:spcAft>
                <a:spcPct val="0"/>
              </a:spcAft>
              <a:buClr>
                <a:srgbClr val="7030A0"/>
              </a:buClr>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不能实现自然顺畅人机交互</a:t>
            </a:r>
          </a:p>
        </p:txBody>
      </p:sp>
      <p:sp>
        <p:nvSpPr>
          <p:cNvPr id="19" name="下箭头 30"/>
          <p:cNvSpPr/>
          <p:nvPr/>
        </p:nvSpPr>
        <p:spPr>
          <a:xfrm rot="5400000" flipV="1">
            <a:off x="5525689" y="3932979"/>
            <a:ext cx="249417" cy="1578185"/>
          </a:xfrm>
          <a:prstGeom prst="downArrow">
            <a:avLst/>
          </a:prstGeom>
          <a:solidFill>
            <a:schemeClr val="accent6">
              <a:lumMod val="75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2400">
              <a:solidFill>
                <a:prstClr val="black"/>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4816785" y="4753703"/>
            <a:ext cx="2011680" cy="458908"/>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b="1" dirty="0">
                <a:latin typeface="微软雅黑" panose="020B0503020204020204" pitchFamily="34" charset="-122"/>
                <a:ea typeface="微软雅黑" panose="020B0503020204020204" pitchFamily="34" charset="-122"/>
              </a:rPr>
              <a:t>自动形式化</a:t>
            </a:r>
          </a:p>
        </p:txBody>
      </p:sp>
    </p:spTree>
    <p:extLst>
      <p:ext uri="{BB962C8B-B14F-4D97-AF65-F5344CB8AC3E}">
        <p14:creationId xmlns:p14="http://schemas.microsoft.com/office/powerpoint/2010/main" val="2675368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93F32-2AA2-4E0A-D263-1E0225CD77CA}"/>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DA41C70-A29F-E146-8B03-B4705B121EED}"/>
              </a:ext>
            </a:extLst>
          </p:cNvPr>
          <p:cNvSpPr>
            <a:spLocks noGrp="1"/>
          </p:cNvSpPr>
          <p:nvPr>
            <p:ph type="sldNum" sz="quarter" idx="12"/>
          </p:nvPr>
        </p:nvSpPr>
        <p:spPr/>
        <p:txBody>
          <a:bodyPr/>
          <a:lstStyle/>
          <a:p>
            <a:fld id="{80293A8B-7656-41F7-B47F-4F4E036E5275}" type="slidenum">
              <a:rPr lang="en-US" altLang="zh-CN" smtClean="0"/>
              <a:t>25</a:t>
            </a:fld>
            <a:endParaRPr lang="zh-CN" altLang="en-US" dirty="0"/>
          </a:p>
        </p:txBody>
      </p:sp>
      <p:sp>
        <p:nvSpPr>
          <p:cNvPr id="4" name="标题 1">
            <a:extLst>
              <a:ext uri="{FF2B5EF4-FFF2-40B4-BE49-F238E27FC236}">
                <a16:creationId xmlns:a16="http://schemas.microsoft.com/office/drawing/2014/main" id="{FDE493BE-33E5-258A-4BF9-759F38793800}"/>
              </a:ext>
            </a:extLst>
          </p:cNvPr>
          <p:cNvSpPr>
            <a:spLocks noGrp="1"/>
          </p:cNvSpPr>
          <p:nvPr>
            <p:ph type="title"/>
          </p:nvPr>
        </p:nvSpPr>
        <p:spPr>
          <a:xfrm>
            <a:off x="128964" y="237961"/>
            <a:ext cx="11566205" cy="644004"/>
          </a:xfrm>
        </p:spPr>
        <p:txBody>
          <a:bodyPr/>
          <a:lstStyle/>
          <a:p>
            <a:r>
              <a:rPr lang="zh-CN" altLang="en-US" dirty="0"/>
              <a:t>概念形式化</a:t>
            </a:r>
          </a:p>
        </p:txBody>
      </p:sp>
      <p:pic>
        <p:nvPicPr>
          <p:cNvPr id="5" name="图片 4">
            <a:extLst>
              <a:ext uri="{FF2B5EF4-FFF2-40B4-BE49-F238E27FC236}">
                <a16:creationId xmlns:a16="http://schemas.microsoft.com/office/drawing/2014/main" id="{BCE840DC-293C-5D2D-7B8A-4EE5AB21BA25}"/>
              </a:ext>
            </a:extLst>
          </p:cNvPr>
          <p:cNvPicPr>
            <a:picLocks noChangeAspect="1"/>
          </p:cNvPicPr>
          <p:nvPr/>
        </p:nvPicPr>
        <p:blipFill>
          <a:blip r:embed="rId2"/>
          <a:stretch>
            <a:fillRect/>
          </a:stretch>
        </p:blipFill>
        <p:spPr>
          <a:xfrm>
            <a:off x="4506023" y="1620172"/>
            <a:ext cx="3484680" cy="1963703"/>
          </a:xfrm>
          <a:prstGeom prst="rect">
            <a:avLst/>
          </a:prstGeom>
        </p:spPr>
      </p:pic>
      <p:sp>
        <p:nvSpPr>
          <p:cNvPr id="6" name="文本框 5">
            <a:extLst>
              <a:ext uri="{FF2B5EF4-FFF2-40B4-BE49-F238E27FC236}">
                <a16:creationId xmlns:a16="http://schemas.microsoft.com/office/drawing/2014/main" id="{0EC2A9F6-D9EC-9083-8C32-FFBFB51A7837}"/>
              </a:ext>
            </a:extLst>
          </p:cNvPr>
          <p:cNvSpPr txBox="1"/>
          <p:nvPr/>
        </p:nvSpPr>
        <p:spPr>
          <a:xfrm>
            <a:off x="3791008" y="3966051"/>
            <a:ext cx="4453460" cy="2400657"/>
          </a:xfrm>
          <a:prstGeom prst="rect">
            <a:avLst/>
          </a:prstGeom>
          <a:noFill/>
        </p:spPr>
        <p:txBody>
          <a:bodyPr wrap="square" rtlCol="0">
            <a:spAutoFit/>
          </a:bodyPr>
          <a:lstStyle/>
          <a:p>
            <a:pPr marL="0"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b="1" dirty="0">
                <a:latin typeface="微软雅黑" panose="020B0503020204020204" pitchFamily="34" charset="-122"/>
                <a:ea typeface="微软雅黑" panose="020B0503020204020204" pitchFamily="34" charset="-122"/>
              </a:rPr>
              <a:t>开销过大</a:t>
            </a:r>
            <a:endParaRPr lang="en-US" altLang="zh-CN" b="1" dirty="0">
              <a:latin typeface="微软雅黑" panose="020B0503020204020204" pitchFamily="34" charset="-122"/>
              <a:ea typeface="微软雅黑" panose="020B0503020204020204" pitchFamily="34" charset="-122"/>
            </a:endParaRPr>
          </a:p>
          <a:p>
            <a:pPr fontAlgn="base">
              <a:lnSpc>
                <a:spcPct val="150000"/>
              </a:lnSpc>
              <a:spcBef>
                <a:spcPct val="20000"/>
              </a:spcBef>
              <a:spcAft>
                <a:spcPct val="0"/>
              </a:spcAft>
              <a:buClr>
                <a:srgbClr val="7030A0"/>
              </a:buClr>
            </a:pPr>
            <a:r>
              <a:rPr lang="en-US" altLang="zh-CN" sz="1400" b="1" dirty="0">
                <a:latin typeface="微软雅黑" panose="020B0503020204020204" pitchFamily="34" charset="-122"/>
                <a:ea typeface="微软雅黑" panose="020B0503020204020204" pitchFamily="34" charset="-122"/>
              </a:rPr>
              <a:t>       26</a:t>
            </a:r>
            <a:r>
              <a:rPr lang="zh-CN" altLang="en-US" sz="1400" b="1" dirty="0">
                <a:latin typeface="微软雅黑" panose="020B0503020204020204" pitchFamily="34" charset="-122"/>
                <a:ea typeface="微软雅黑" panose="020B0503020204020204" pitchFamily="34" charset="-122"/>
              </a:rPr>
              <a:t>本书，消耗</a:t>
            </a:r>
            <a:r>
              <a:rPr lang="en-US" altLang="zh-CN" sz="1400" b="1" dirty="0">
                <a:latin typeface="微软雅黑" panose="020B0503020204020204" pitchFamily="34" charset="-122"/>
                <a:ea typeface="微软雅黑" panose="020B0503020204020204" pitchFamily="34" charset="-122"/>
              </a:rPr>
              <a:t>1830</a:t>
            </a:r>
            <a:r>
              <a:rPr lang="zh-CN" altLang="en-US" sz="1400" b="1" dirty="0">
                <a:latin typeface="微软雅黑" panose="020B0503020204020204" pitchFamily="34" charset="-122"/>
                <a:ea typeface="微软雅黑" panose="020B0503020204020204" pitchFamily="34" charset="-122"/>
              </a:rPr>
              <a:t>亿</a:t>
            </a:r>
            <a:r>
              <a:rPr lang="en-US" altLang="zh-CN" sz="1400" b="1" dirty="0">
                <a:latin typeface="微软雅黑" panose="020B0503020204020204" pitchFamily="34" charset="-122"/>
                <a:ea typeface="微软雅黑" panose="020B0503020204020204" pitchFamily="34" charset="-122"/>
              </a:rPr>
              <a:t>Token</a:t>
            </a:r>
            <a:r>
              <a:rPr lang="zh-CN" altLang="en-US" sz="1400" b="1" dirty="0">
                <a:latin typeface="微软雅黑" panose="020B0503020204020204" pitchFamily="34" charset="-122"/>
                <a:ea typeface="微软雅黑" panose="020B0503020204020204" pitchFamily="34" charset="-122"/>
              </a:rPr>
              <a:t>，针对</a:t>
            </a:r>
            <a:r>
              <a:rPr lang="en-US" altLang="zh-CN" sz="1400" b="1" dirty="0">
                <a:latin typeface="微软雅黑" panose="020B0503020204020204" pitchFamily="34" charset="-122"/>
                <a:ea typeface="微软雅黑" panose="020B0503020204020204" pitchFamily="34" charset="-122"/>
              </a:rPr>
              <a:t>4007</a:t>
            </a:r>
            <a:r>
              <a:rPr lang="zh-CN" altLang="en-US" sz="1400" b="1" dirty="0">
                <a:latin typeface="微软雅黑" panose="020B0503020204020204" pitchFamily="34" charset="-122"/>
                <a:ea typeface="微软雅黑" panose="020B0503020204020204" pitchFamily="34" charset="-122"/>
              </a:rPr>
              <a:t>条定理</a:t>
            </a:r>
            <a:endParaRPr lang="en-US" altLang="zh-CN" sz="1400" b="1" dirty="0">
              <a:latin typeface="微软雅黑" panose="020B0503020204020204" pitchFamily="34" charset="-122"/>
              <a:ea typeface="微软雅黑" panose="020B0503020204020204" pitchFamily="34" charset="-122"/>
            </a:endParaRPr>
          </a:p>
          <a:p>
            <a:pPr fontAlgn="base">
              <a:lnSpc>
                <a:spcPct val="150000"/>
              </a:lnSpc>
              <a:spcBef>
                <a:spcPct val="20000"/>
              </a:spcBef>
              <a:spcAft>
                <a:spcPct val="0"/>
              </a:spcAft>
              <a:buClr>
                <a:srgbClr val="7030A0"/>
              </a:buClr>
            </a:pPr>
            <a:r>
              <a:rPr lang="en-US" altLang="zh-CN" sz="1400" b="1" dirty="0">
                <a:latin typeface="微软雅黑" panose="020B0503020204020204" pitchFamily="34" charset="-122"/>
                <a:ea typeface="微软雅黑" panose="020B0503020204020204" pitchFamily="34" charset="-122"/>
              </a:rPr>
              <a:t>2855</a:t>
            </a:r>
            <a:r>
              <a:rPr lang="zh-CN" altLang="en-US" sz="1400" b="1" dirty="0">
                <a:latin typeface="微软雅黑" panose="020B0503020204020204" pitchFamily="34" charset="-122"/>
                <a:ea typeface="微软雅黑" panose="020B0503020204020204" pitchFamily="34" charset="-122"/>
              </a:rPr>
              <a:t>条完成形式化</a:t>
            </a:r>
            <a:endParaRPr lang="en-US" altLang="zh-CN" sz="1400" b="1" dirty="0">
              <a:latin typeface="微软雅黑" panose="020B0503020204020204" pitchFamily="34" charset="-122"/>
              <a:ea typeface="微软雅黑" panose="020B0503020204020204" pitchFamily="34" charset="-122"/>
            </a:endParaRPr>
          </a:p>
          <a:p>
            <a:pPr marL="0"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b="1" dirty="0">
                <a:latin typeface="微软雅黑" panose="020B0503020204020204" pitchFamily="34" charset="-122"/>
                <a:ea typeface="微软雅黑" panose="020B0503020204020204" pitchFamily="34" charset="-122"/>
              </a:rPr>
              <a:t>语义一致性未知（基于</a:t>
            </a:r>
            <a:r>
              <a:rPr lang="en-US" altLang="zh-CN" b="1" dirty="0">
                <a:latin typeface="微软雅黑" panose="020B0503020204020204" pitchFamily="34" charset="-122"/>
                <a:ea typeface="微软雅黑" panose="020B0503020204020204" pitchFamily="34" charset="-122"/>
              </a:rPr>
              <a:t>LLM</a:t>
            </a:r>
            <a:r>
              <a:rPr lang="zh-CN" altLang="en-US" b="1" dirty="0">
                <a:latin typeface="微软雅黑" panose="020B0503020204020204" pitchFamily="34" charset="-122"/>
                <a:ea typeface="微软雅黑" panose="020B0503020204020204" pitchFamily="34" charset="-122"/>
              </a:rPr>
              <a:t>打分）</a:t>
            </a:r>
            <a:endParaRPr lang="en-US" altLang="zh-CN" b="1" dirty="0">
              <a:latin typeface="微软雅黑" panose="020B0503020204020204" pitchFamily="34" charset="-122"/>
              <a:ea typeface="微软雅黑" panose="020B0503020204020204" pitchFamily="34" charset="-122"/>
            </a:endParaRPr>
          </a:p>
          <a:p>
            <a:pPr fontAlgn="base">
              <a:lnSpc>
                <a:spcPct val="150000"/>
              </a:lnSpc>
              <a:spcBef>
                <a:spcPct val="20000"/>
              </a:spcBef>
              <a:spcAft>
                <a:spcPct val="0"/>
              </a:spcAft>
              <a:buClr>
                <a:srgbClr val="7030A0"/>
              </a:buClr>
            </a:pPr>
            <a:r>
              <a:rPr lang="zh-CN" altLang="en-US" sz="1400" b="1" dirty="0">
                <a:latin typeface="微软雅黑" panose="020B0503020204020204" pitchFamily="34" charset="-122"/>
                <a:ea typeface="微软雅黑" panose="020B0503020204020204" pitchFamily="34" charset="-122"/>
              </a:rPr>
              <a:t>       每个定义仅使用一本书，无交叉验证，打分仅依赖大模型进行定性打分</a:t>
            </a:r>
          </a:p>
        </p:txBody>
      </p:sp>
      <p:sp>
        <p:nvSpPr>
          <p:cNvPr id="7" name="文本框 6">
            <a:extLst>
              <a:ext uri="{FF2B5EF4-FFF2-40B4-BE49-F238E27FC236}">
                <a16:creationId xmlns:a16="http://schemas.microsoft.com/office/drawing/2014/main" id="{94479D4D-3BA2-51DB-666F-386879860D58}"/>
              </a:ext>
            </a:extLst>
          </p:cNvPr>
          <p:cNvSpPr txBox="1"/>
          <p:nvPr/>
        </p:nvSpPr>
        <p:spPr>
          <a:xfrm>
            <a:off x="568712" y="1009838"/>
            <a:ext cx="3858322" cy="581057"/>
          </a:xfrm>
          <a:prstGeom prst="rect">
            <a:avLst/>
          </a:prstGeom>
          <a:noFill/>
        </p:spPr>
        <p:txBody>
          <a:bodyPr wrap="square" rtlCol="0">
            <a:spAutoFit/>
          </a:bodyPr>
          <a:lstStyle/>
          <a:p>
            <a:pPr marL="0" indent="-360680" fontAlgn="base">
              <a:lnSpc>
                <a:spcPct val="150000"/>
              </a:lnSpc>
              <a:spcBef>
                <a:spcPct val="20000"/>
              </a:spcBef>
              <a:spcAft>
                <a:spcPct val="0"/>
              </a:spcAft>
              <a:buClr>
                <a:srgbClr val="7030A0"/>
              </a:buClr>
              <a:buFont typeface="Wingdings 2" panose="05020102010507070707" pitchFamily="18" charset="2"/>
              <a:buChar char="²"/>
            </a:pPr>
            <a:r>
              <a:rPr lang="en-US" altLang="zh-CN" sz="2400" b="1" dirty="0">
                <a:latin typeface="微软雅黑" panose="020B0503020204020204" pitchFamily="34" charset="-122"/>
                <a:ea typeface="微软雅黑" panose="020B0503020204020204" pitchFamily="34" charset="-122"/>
              </a:rPr>
              <a:t>ATLAS (Meta)</a:t>
            </a:r>
            <a:endParaRPr lang="zh-CN" altLang="en-US" sz="24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22D96133-15CB-558B-29DB-1BF5838A7F26}"/>
              </a:ext>
            </a:extLst>
          </p:cNvPr>
          <p:cNvSpPr txBox="1"/>
          <p:nvPr/>
        </p:nvSpPr>
        <p:spPr>
          <a:xfrm>
            <a:off x="8215621" y="1009838"/>
            <a:ext cx="3858322" cy="581057"/>
          </a:xfrm>
          <a:prstGeom prst="rect">
            <a:avLst/>
          </a:prstGeom>
          <a:noFill/>
        </p:spPr>
        <p:txBody>
          <a:bodyPr wrap="square" rtlCol="0">
            <a:spAutoFit/>
          </a:bodyPr>
          <a:lstStyle/>
          <a:p>
            <a:pPr marL="0" indent="-360680" fontAlgn="base">
              <a:lnSpc>
                <a:spcPct val="150000"/>
              </a:lnSpc>
              <a:spcBef>
                <a:spcPct val="20000"/>
              </a:spcBef>
              <a:spcAft>
                <a:spcPct val="0"/>
              </a:spcAft>
              <a:buClr>
                <a:srgbClr val="7030A0"/>
              </a:buClr>
              <a:buFont typeface="Wingdings 2" panose="05020102010507070707" pitchFamily="18" charset="2"/>
              <a:buChar char="²"/>
            </a:pPr>
            <a:r>
              <a:rPr lang="zh-CN" altLang="en-US" sz="2400" b="1" dirty="0">
                <a:latin typeface="微软雅黑" panose="020B0503020204020204" pitchFamily="34" charset="-122"/>
                <a:ea typeface="微软雅黑" panose="020B0503020204020204" pitchFamily="34" charset="-122"/>
              </a:rPr>
              <a:t>磐石</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形式化器</a:t>
            </a:r>
          </a:p>
        </p:txBody>
      </p:sp>
      <p:sp>
        <p:nvSpPr>
          <p:cNvPr id="9" name="文本框 8">
            <a:extLst>
              <a:ext uri="{FF2B5EF4-FFF2-40B4-BE49-F238E27FC236}">
                <a16:creationId xmlns:a16="http://schemas.microsoft.com/office/drawing/2014/main" id="{22EAC018-A793-543A-A1AA-2FA69FAF4CCA}"/>
              </a:ext>
            </a:extLst>
          </p:cNvPr>
          <p:cNvSpPr txBox="1"/>
          <p:nvPr/>
        </p:nvSpPr>
        <p:spPr>
          <a:xfrm>
            <a:off x="8534599" y="1889763"/>
            <a:ext cx="3495835" cy="4955203"/>
          </a:xfrm>
          <a:prstGeom prst="rect">
            <a:avLst/>
          </a:prstGeom>
          <a:noFill/>
        </p:spPr>
        <p:txBody>
          <a:bodyPr wrap="square" rtlCol="0">
            <a:spAutoFit/>
          </a:bodyPr>
          <a:lstStyle/>
          <a:p>
            <a:pPr marL="457200" indent="-457200" fontAlgn="base">
              <a:lnSpc>
                <a:spcPct val="150000"/>
              </a:lnSpc>
              <a:spcBef>
                <a:spcPct val="20000"/>
              </a:spcBef>
              <a:spcAft>
                <a:spcPct val="0"/>
              </a:spcAft>
              <a:buClr>
                <a:srgbClr val="7030A0"/>
              </a:buClr>
              <a:buAutoNum type="arabicPeriod"/>
            </a:pPr>
            <a:r>
              <a:rPr lang="zh-CN" altLang="en-US" sz="2000" b="1" dirty="0">
                <a:latin typeface="微软雅黑" panose="020B0503020204020204" pitchFamily="34" charset="-122"/>
                <a:ea typeface="微软雅黑" panose="020B0503020204020204" pitchFamily="34" charset="-122"/>
              </a:rPr>
              <a:t>语义一致性</a:t>
            </a:r>
            <a:endParaRPr lang="en-US" altLang="zh-CN" sz="2000" b="1" dirty="0">
              <a:latin typeface="微软雅黑" panose="020B0503020204020204" pitchFamily="34" charset="-122"/>
              <a:ea typeface="微软雅黑" panose="020B0503020204020204" pitchFamily="34" charset="-122"/>
            </a:endParaRPr>
          </a:p>
          <a:p>
            <a:pPr lvl="1" fontAlgn="base">
              <a:lnSpc>
                <a:spcPct val="150000"/>
              </a:lnSpc>
              <a:spcBef>
                <a:spcPct val="20000"/>
              </a:spcBef>
              <a:spcAft>
                <a:spcPct val="0"/>
              </a:spcAft>
              <a:buClr>
                <a:srgbClr val="7030A0"/>
              </a:buClr>
            </a:pPr>
            <a:r>
              <a:rPr lang="zh-CN" altLang="en-US" sz="1600" b="1" dirty="0">
                <a:latin typeface="微软雅黑" panose="020B0503020204020204" pitchFamily="34" charset="-122"/>
                <a:ea typeface="微软雅黑" panose="020B0503020204020204" pitchFamily="34" charset="-122"/>
              </a:rPr>
              <a:t>适配多对多情景，支持自然语言一致性与范畴论证明</a:t>
            </a:r>
            <a:endParaRPr lang="en-US" altLang="zh-CN" sz="1600" b="1" dirty="0">
              <a:latin typeface="微软雅黑" panose="020B0503020204020204" pitchFamily="34" charset="-122"/>
              <a:ea typeface="微软雅黑" panose="020B0503020204020204" pitchFamily="34" charset="-122"/>
            </a:endParaRPr>
          </a:p>
          <a:p>
            <a:pPr marL="457200" indent="-457200" fontAlgn="base">
              <a:lnSpc>
                <a:spcPct val="150000"/>
              </a:lnSpc>
              <a:spcBef>
                <a:spcPct val="20000"/>
              </a:spcBef>
              <a:spcAft>
                <a:spcPct val="0"/>
              </a:spcAft>
              <a:buClr>
                <a:srgbClr val="7030A0"/>
              </a:buClr>
              <a:buAutoNum type="arabicPeriod"/>
            </a:pPr>
            <a:r>
              <a:rPr lang="zh-CN" altLang="en-US" sz="2000" b="1" dirty="0">
                <a:latin typeface="微软雅黑" panose="020B0503020204020204" pitchFamily="34" charset="-122"/>
                <a:ea typeface="微软雅黑" panose="020B0503020204020204" pitchFamily="34" charset="-122"/>
              </a:rPr>
              <a:t>结构化提取</a:t>
            </a:r>
            <a:endParaRPr lang="en-US" altLang="zh-CN" sz="2000" b="1" dirty="0">
              <a:latin typeface="微软雅黑" panose="020B0503020204020204" pitchFamily="34" charset="-122"/>
              <a:ea typeface="微软雅黑" panose="020B0503020204020204" pitchFamily="34" charset="-122"/>
            </a:endParaRPr>
          </a:p>
          <a:p>
            <a:pPr lvl="1" fontAlgn="base">
              <a:lnSpc>
                <a:spcPct val="150000"/>
              </a:lnSpc>
              <a:spcBef>
                <a:spcPct val="20000"/>
              </a:spcBef>
              <a:spcAft>
                <a:spcPct val="0"/>
              </a:spcAft>
              <a:buClr>
                <a:srgbClr val="7030A0"/>
              </a:buClr>
            </a:pPr>
            <a:r>
              <a:rPr lang="zh-CN" altLang="en-US" sz="1600" b="1" dirty="0">
                <a:latin typeface="微软雅黑" panose="020B0503020204020204" pitchFamily="34" charset="-122"/>
                <a:ea typeface="微软雅黑" panose="020B0503020204020204" pitchFamily="34" charset="-122"/>
              </a:rPr>
              <a:t>对教科书与论文进行结构化提取与依赖关系建模</a:t>
            </a:r>
            <a:endParaRPr lang="en-US" altLang="zh-CN" sz="1600" b="1" dirty="0">
              <a:latin typeface="微软雅黑" panose="020B0503020204020204" pitchFamily="34" charset="-122"/>
              <a:ea typeface="微软雅黑" panose="020B0503020204020204" pitchFamily="34" charset="-122"/>
            </a:endParaRPr>
          </a:p>
          <a:p>
            <a:pPr marL="457200" indent="-457200" fontAlgn="base">
              <a:lnSpc>
                <a:spcPct val="150000"/>
              </a:lnSpc>
              <a:spcBef>
                <a:spcPct val="20000"/>
              </a:spcBef>
              <a:spcAft>
                <a:spcPct val="0"/>
              </a:spcAft>
              <a:buClr>
                <a:srgbClr val="7030A0"/>
              </a:buClr>
              <a:buAutoNum type="arabicPeriod"/>
            </a:pPr>
            <a:r>
              <a:rPr lang="zh-CN" altLang="en-US" sz="2000" b="1" dirty="0">
                <a:latin typeface="微软雅黑" panose="020B0503020204020204" pitchFamily="34" charset="-122"/>
                <a:ea typeface="微软雅黑" panose="020B0503020204020204" pitchFamily="34" charset="-122"/>
              </a:rPr>
              <a:t>规模大</a:t>
            </a:r>
            <a:endParaRPr lang="en-US" altLang="zh-CN" sz="2000" b="1" dirty="0">
              <a:latin typeface="微软雅黑" panose="020B0503020204020204" pitchFamily="34" charset="-122"/>
              <a:ea typeface="微软雅黑" panose="020B0503020204020204" pitchFamily="34" charset="-122"/>
            </a:endParaRPr>
          </a:p>
          <a:p>
            <a:pPr lvl="1" fontAlgn="base">
              <a:lnSpc>
                <a:spcPct val="150000"/>
              </a:lnSpc>
              <a:spcBef>
                <a:spcPct val="20000"/>
              </a:spcBef>
              <a:spcAft>
                <a:spcPct val="0"/>
              </a:spcAft>
              <a:buClr>
                <a:srgbClr val="7030A0"/>
              </a:buClr>
            </a:pPr>
            <a:r>
              <a:rPr lang="en-US" altLang="zh-CN" sz="1600" b="1" dirty="0">
                <a:latin typeface="微软雅黑" panose="020B0503020204020204" pitchFamily="34" charset="-122"/>
                <a:ea typeface="微软雅黑" panose="020B0503020204020204" pitchFamily="34" charset="-122"/>
              </a:rPr>
              <a:t>1.5w</a:t>
            </a:r>
            <a:r>
              <a:rPr lang="zh-CN" altLang="en-US" sz="1600" b="1" dirty="0">
                <a:latin typeface="微软雅黑" panose="020B0503020204020204" pitchFamily="34" charset="-122"/>
                <a:ea typeface="微软雅黑" panose="020B0503020204020204" pitchFamily="34" charset="-122"/>
              </a:rPr>
              <a:t>篇论文与</a:t>
            </a:r>
            <a:r>
              <a:rPr lang="en-US" altLang="zh-CN" sz="1600" b="1" dirty="0">
                <a:latin typeface="微软雅黑" panose="020B0503020204020204" pitchFamily="34" charset="-122"/>
                <a:ea typeface="微软雅黑" panose="020B0503020204020204" pitchFamily="34" charset="-122"/>
              </a:rPr>
              <a:t>580+</a:t>
            </a:r>
            <a:r>
              <a:rPr lang="zh-CN" altLang="en-US" sz="1600" b="1" dirty="0">
                <a:latin typeface="微软雅黑" panose="020B0503020204020204" pitchFamily="34" charset="-122"/>
                <a:ea typeface="微软雅黑" panose="020B0503020204020204" pitchFamily="34" charset="-122"/>
              </a:rPr>
              <a:t>教科书</a:t>
            </a:r>
            <a:endParaRPr lang="en-US" altLang="zh-CN" sz="1600" b="1" dirty="0">
              <a:latin typeface="微软雅黑" panose="020B0503020204020204" pitchFamily="34" charset="-122"/>
              <a:ea typeface="微软雅黑" panose="020B0503020204020204" pitchFamily="34" charset="-122"/>
            </a:endParaRPr>
          </a:p>
          <a:p>
            <a:pPr marL="457200" indent="-457200" fontAlgn="base">
              <a:lnSpc>
                <a:spcPct val="150000"/>
              </a:lnSpc>
              <a:spcBef>
                <a:spcPct val="20000"/>
              </a:spcBef>
              <a:spcAft>
                <a:spcPct val="0"/>
              </a:spcAft>
              <a:buClr>
                <a:srgbClr val="7030A0"/>
              </a:buClr>
              <a:buAutoNum type="arabicPeriod"/>
            </a:pPr>
            <a:r>
              <a:rPr lang="zh-CN" altLang="en-US" sz="2000" b="1" dirty="0">
                <a:latin typeface="微软雅黑" panose="020B0503020204020204" pitchFamily="34" charset="-122"/>
                <a:ea typeface="微软雅黑" panose="020B0503020204020204" pitchFamily="34" charset="-122"/>
              </a:rPr>
              <a:t>基于训练</a:t>
            </a:r>
            <a:endParaRPr lang="en-US" altLang="zh-CN" sz="2000" b="1" dirty="0">
              <a:latin typeface="微软雅黑" panose="020B0503020204020204" pitchFamily="34" charset="-122"/>
              <a:ea typeface="微软雅黑" panose="020B0503020204020204" pitchFamily="34" charset="-122"/>
            </a:endParaRPr>
          </a:p>
          <a:p>
            <a:pPr lvl="1" fontAlgn="base">
              <a:lnSpc>
                <a:spcPct val="150000"/>
              </a:lnSpc>
              <a:spcBef>
                <a:spcPct val="20000"/>
              </a:spcBef>
              <a:spcAft>
                <a:spcPct val="0"/>
              </a:spcAft>
              <a:buClr>
                <a:srgbClr val="7030A0"/>
              </a:buClr>
            </a:pPr>
            <a:r>
              <a:rPr lang="zh-CN" altLang="en-US" sz="1600" b="1" dirty="0">
                <a:latin typeface="微软雅黑" panose="020B0503020204020204" pitchFamily="34" charset="-122"/>
                <a:ea typeface="微软雅黑" panose="020B0503020204020204" pitchFamily="34" charset="-122"/>
              </a:rPr>
              <a:t>使用</a:t>
            </a:r>
            <a:r>
              <a:rPr lang="en-US" altLang="zh-CN" sz="1600" b="1" dirty="0">
                <a:latin typeface="微软雅黑" panose="020B0503020204020204" pitchFamily="34" charset="-122"/>
                <a:ea typeface="微软雅黑" panose="020B0503020204020204" pitchFamily="34" charset="-122"/>
              </a:rPr>
              <a:t>RL</a:t>
            </a:r>
            <a:r>
              <a:rPr lang="zh-CN" altLang="en-US" sz="1600" b="1" dirty="0">
                <a:latin typeface="微软雅黑" panose="020B0503020204020204" pitchFamily="34" charset="-122"/>
                <a:ea typeface="微软雅黑" panose="020B0503020204020204" pitchFamily="34" charset="-122"/>
              </a:rPr>
              <a:t>训练，减少</a:t>
            </a:r>
            <a:r>
              <a:rPr lang="en-US" altLang="zh-CN" sz="1600" b="1" dirty="0">
                <a:latin typeface="微软雅黑" panose="020B0503020204020204" pitchFamily="34" charset="-122"/>
                <a:ea typeface="微软雅黑" panose="020B0503020204020204" pitchFamily="34" charset="-122"/>
              </a:rPr>
              <a:t>Token</a:t>
            </a:r>
            <a:r>
              <a:rPr lang="zh-CN" altLang="en-US" sz="1600" b="1" dirty="0">
                <a:latin typeface="微软雅黑" panose="020B0503020204020204" pitchFamily="34" charset="-122"/>
                <a:ea typeface="微软雅黑" panose="020B0503020204020204" pitchFamily="34" charset="-122"/>
              </a:rPr>
              <a:t>开销</a:t>
            </a:r>
            <a:endParaRPr lang="en-US" altLang="zh-CN" sz="1600" b="1" dirty="0">
              <a:latin typeface="微软雅黑" panose="020B0503020204020204" pitchFamily="34" charset="-122"/>
              <a:ea typeface="微软雅黑" panose="020B0503020204020204" pitchFamily="34" charset="-122"/>
            </a:endParaRPr>
          </a:p>
          <a:p>
            <a:pPr lvl="1" fontAlgn="base">
              <a:lnSpc>
                <a:spcPct val="150000"/>
              </a:lnSpc>
              <a:spcBef>
                <a:spcPct val="20000"/>
              </a:spcBef>
              <a:spcAft>
                <a:spcPct val="0"/>
              </a:spcAft>
              <a:buClr>
                <a:srgbClr val="7030A0"/>
              </a:buClr>
            </a:pPr>
            <a:r>
              <a:rPr lang="zh-CN" altLang="en-US" sz="1600" b="1" dirty="0">
                <a:latin typeface="微软雅黑" panose="020B0503020204020204" pitchFamily="34" charset="-122"/>
                <a:ea typeface="微软雅黑" panose="020B0503020204020204" pitchFamily="34" charset="-122"/>
              </a:rPr>
              <a:t>自举，从易到难</a:t>
            </a:r>
            <a:endParaRPr lang="en-US" altLang="zh-CN" sz="1600" b="1"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91E1A275-934F-2BB7-9C08-ECDB11982EEA}"/>
              </a:ext>
            </a:extLst>
          </p:cNvPr>
          <p:cNvPicPr>
            <a:picLocks noChangeAspect="1"/>
          </p:cNvPicPr>
          <p:nvPr/>
        </p:nvPicPr>
        <p:blipFill rotWithShape="1">
          <a:blip r:embed="rId3"/>
          <a:srcRect l="2777" r="2638"/>
          <a:stretch/>
        </p:blipFill>
        <p:spPr>
          <a:xfrm>
            <a:off x="57665" y="1686914"/>
            <a:ext cx="4303404" cy="1888308"/>
          </a:xfrm>
          <a:prstGeom prst="rect">
            <a:avLst/>
          </a:prstGeom>
        </p:spPr>
      </p:pic>
      <p:sp>
        <p:nvSpPr>
          <p:cNvPr id="12" name="文本框 11">
            <a:extLst>
              <a:ext uri="{FF2B5EF4-FFF2-40B4-BE49-F238E27FC236}">
                <a16:creationId xmlns:a16="http://schemas.microsoft.com/office/drawing/2014/main" id="{FA9DAEB6-526E-1878-70BB-38B66D35256E}"/>
              </a:ext>
            </a:extLst>
          </p:cNvPr>
          <p:cNvSpPr txBox="1"/>
          <p:nvPr/>
        </p:nvSpPr>
        <p:spPr>
          <a:xfrm>
            <a:off x="568712" y="4136339"/>
            <a:ext cx="3052678" cy="1871603"/>
          </a:xfrm>
          <a:prstGeom prst="rect">
            <a:avLst/>
          </a:prstGeom>
          <a:noFill/>
        </p:spPr>
        <p:txBody>
          <a:bodyPr wrap="square" rtlCol="0">
            <a:spAutoFit/>
          </a:bodyPr>
          <a:lstStyle/>
          <a:p>
            <a:pPr fontAlgn="base">
              <a:lnSpc>
                <a:spcPct val="150000"/>
              </a:lnSpc>
              <a:spcBef>
                <a:spcPct val="20000"/>
              </a:spcBef>
              <a:spcAft>
                <a:spcPct val="0"/>
              </a:spcAft>
              <a:buClr>
                <a:srgbClr val="7030A0"/>
              </a:buClr>
            </a:pPr>
            <a:r>
              <a:rPr lang="zh-CN" altLang="en-US" b="1" dirty="0">
                <a:latin typeface="微软雅黑" panose="020B0503020204020204" pitchFamily="34" charset="-122"/>
                <a:ea typeface="微软雅黑" panose="020B0503020204020204" pitchFamily="34" charset="-122"/>
              </a:rPr>
              <a:t>技术架构：</a:t>
            </a:r>
            <a:endParaRPr lang="en-US" altLang="zh-CN" b="1" dirty="0">
              <a:latin typeface="微软雅黑" panose="020B0503020204020204" pitchFamily="34" charset="-122"/>
              <a:ea typeface="微软雅黑" panose="020B0503020204020204" pitchFamily="34" charset="-122"/>
            </a:endParaRPr>
          </a:p>
          <a:p>
            <a:pPr marL="285750" indent="-285750" fontAlgn="base">
              <a:lnSpc>
                <a:spcPct val="150000"/>
              </a:lnSpc>
              <a:spcBef>
                <a:spcPct val="20000"/>
              </a:spcBef>
              <a:spcAft>
                <a:spcPct val="0"/>
              </a:spcAft>
              <a:buClr>
                <a:srgbClr val="7030A0"/>
              </a:buClr>
              <a:buFontTx/>
              <a:buChar char="-"/>
            </a:pPr>
            <a:r>
              <a:rPr lang="zh-CN" altLang="en-US" b="1" dirty="0">
                <a:latin typeface="微软雅黑" panose="020B0503020204020204" pitchFamily="34" charset="-122"/>
                <a:ea typeface="微软雅黑" panose="020B0503020204020204" pitchFamily="34" charset="-122"/>
              </a:rPr>
              <a:t>规划器</a:t>
            </a:r>
            <a:endParaRPr lang="en-US" altLang="zh-CN" b="1" dirty="0">
              <a:latin typeface="微软雅黑" panose="020B0503020204020204" pitchFamily="34" charset="-122"/>
              <a:ea typeface="微软雅黑" panose="020B0503020204020204" pitchFamily="34" charset="-122"/>
            </a:endParaRPr>
          </a:p>
          <a:p>
            <a:pPr marL="285750" indent="-285750" fontAlgn="base">
              <a:lnSpc>
                <a:spcPct val="150000"/>
              </a:lnSpc>
              <a:spcBef>
                <a:spcPct val="20000"/>
              </a:spcBef>
              <a:spcAft>
                <a:spcPct val="0"/>
              </a:spcAft>
              <a:buClr>
                <a:srgbClr val="7030A0"/>
              </a:buClr>
              <a:buFontTx/>
              <a:buChar char="-"/>
            </a:pPr>
            <a:r>
              <a:rPr lang="en-US" altLang="zh-CN" b="1" dirty="0">
                <a:latin typeface="微软雅黑" panose="020B0503020204020204" pitchFamily="34" charset="-122"/>
                <a:ea typeface="微软雅黑" panose="020B0503020204020204" pitchFamily="34" charset="-122"/>
              </a:rPr>
              <a:t>Worker-Reviewer</a:t>
            </a:r>
            <a:r>
              <a:rPr lang="zh-CN" altLang="en-US" b="1" dirty="0">
                <a:latin typeface="微软雅黑" panose="020B0503020204020204" pitchFamily="34" charset="-122"/>
                <a:ea typeface="微软雅黑" panose="020B0503020204020204" pitchFamily="34" charset="-122"/>
              </a:rPr>
              <a:t>对抗</a:t>
            </a:r>
            <a:endParaRPr lang="en-US" altLang="zh-CN" b="1" dirty="0">
              <a:latin typeface="微软雅黑" panose="020B0503020204020204" pitchFamily="34" charset="-122"/>
              <a:ea typeface="微软雅黑" panose="020B0503020204020204" pitchFamily="34" charset="-122"/>
            </a:endParaRPr>
          </a:p>
          <a:p>
            <a:pPr marL="285750" indent="-285750" fontAlgn="base">
              <a:lnSpc>
                <a:spcPct val="150000"/>
              </a:lnSpc>
              <a:spcBef>
                <a:spcPct val="20000"/>
              </a:spcBef>
              <a:spcAft>
                <a:spcPct val="0"/>
              </a:spcAft>
              <a:buClr>
                <a:srgbClr val="7030A0"/>
              </a:buClr>
              <a:buFontTx/>
              <a:buChar char="-"/>
            </a:pPr>
            <a:r>
              <a:rPr lang="zh-CN" altLang="en-US" b="1" dirty="0">
                <a:latin typeface="微软雅黑" panose="020B0503020204020204" pitchFamily="34" charset="-122"/>
                <a:ea typeface="微软雅黑" panose="020B0503020204020204" pitchFamily="34" charset="-122"/>
              </a:rPr>
              <a:t>反馈更新</a:t>
            </a:r>
            <a:r>
              <a:rPr lang="en-US" altLang="zh-CN" b="1" dirty="0">
                <a:latin typeface="微软雅黑" panose="020B0503020204020204" pitchFamily="34" charset="-122"/>
                <a:ea typeface="微软雅黑" panose="020B0503020204020204" pitchFamily="34" charset="-122"/>
              </a:rPr>
              <a:t>Skill</a:t>
            </a:r>
          </a:p>
        </p:txBody>
      </p:sp>
    </p:spTree>
    <p:extLst>
      <p:ext uri="{BB962C8B-B14F-4D97-AF65-F5344CB8AC3E}">
        <p14:creationId xmlns:p14="http://schemas.microsoft.com/office/powerpoint/2010/main" val="2168720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任务规划树-示例_01"/>
          <p:cNvPicPr>
            <a:picLocks noChangeAspect="1"/>
          </p:cNvPicPr>
          <p:nvPr/>
        </p:nvPicPr>
        <p:blipFill>
          <a:blip r:embed="rId17"/>
          <a:stretch>
            <a:fillRect/>
          </a:stretch>
        </p:blipFill>
        <p:spPr>
          <a:xfrm>
            <a:off x="252730" y="3834765"/>
            <a:ext cx="6549390" cy="2827020"/>
          </a:xfrm>
          <a:prstGeom prst="rect">
            <a:avLst/>
          </a:prstGeom>
        </p:spPr>
      </p:pic>
      <p:pic>
        <p:nvPicPr>
          <p:cNvPr id="41" name="图片 40"/>
          <p:cNvPicPr>
            <a:picLocks noChangeAspect="1"/>
          </p:cNvPicPr>
          <p:nvPr/>
        </p:nvPicPr>
        <p:blipFill>
          <a:blip r:embed="rId18"/>
          <a:stretch>
            <a:fillRect/>
          </a:stretch>
        </p:blipFill>
        <p:spPr>
          <a:xfrm>
            <a:off x="1273810" y="1075055"/>
            <a:ext cx="5606415" cy="2823845"/>
          </a:xfrm>
          <a:prstGeom prst="rect">
            <a:avLst/>
          </a:prstGeom>
        </p:spPr>
      </p:pic>
      <p:sp>
        <p:nvSpPr>
          <p:cNvPr id="40" name="矩形: 圆角 50"/>
          <p:cNvSpPr/>
          <p:nvPr>
            <p:custDataLst>
              <p:tags r:id="rId1"/>
            </p:custDataLst>
          </p:nvPr>
        </p:nvSpPr>
        <p:spPr>
          <a:xfrm>
            <a:off x="73025" y="998220"/>
            <a:ext cx="6908800" cy="5789930"/>
          </a:xfrm>
          <a:prstGeom prst="roundRect">
            <a:avLst>
              <a:gd name="adj" fmla="val 3849"/>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矩形: 圆角 50"/>
          <p:cNvSpPr/>
          <p:nvPr>
            <p:custDataLst>
              <p:tags r:id="rId2"/>
            </p:custDataLst>
          </p:nvPr>
        </p:nvSpPr>
        <p:spPr>
          <a:xfrm>
            <a:off x="7071995" y="998220"/>
            <a:ext cx="5024120" cy="5789930"/>
          </a:xfrm>
          <a:prstGeom prst="roundRect">
            <a:avLst>
              <a:gd name="adj" fmla="val 3849"/>
            </a:avLst>
          </a:prstGeom>
          <a:solidFill>
            <a:schemeClr val="accent5">
              <a:lumMod val="60000"/>
              <a:lumOff val="40000"/>
              <a:alpha val="15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 name="标题 1"/>
          <p:cNvSpPr>
            <a:spLocks noGrp="1"/>
          </p:cNvSpPr>
          <p:nvPr>
            <p:ph type="title"/>
          </p:nvPr>
        </p:nvSpPr>
        <p:spPr>
          <a:xfrm>
            <a:off x="128964" y="237961"/>
            <a:ext cx="11566205" cy="644004"/>
          </a:xfrm>
        </p:spPr>
        <p:txBody>
          <a:bodyPr/>
          <a:lstStyle/>
          <a:p>
            <a:r>
              <a:rPr lang="zh-CN" altLang="en-US" dirty="0"/>
              <a:t>概念形式化</a:t>
            </a:r>
          </a:p>
        </p:txBody>
      </p:sp>
      <p:sp>
        <p:nvSpPr>
          <p:cNvPr id="7" name="十字星 6"/>
          <p:cNvSpPr/>
          <p:nvPr/>
        </p:nvSpPr>
        <p:spPr>
          <a:xfrm>
            <a:off x="203835" y="1147445"/>
            <a:ext cx="94615" cy="161925"/>
          </a:xfrm>
          <a:prstGeom prst="star4">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415925" y="1046480"/>
            <a:ext cx="1350010" cy="345440"/>
          </a:xfrm>
          <a:prstGeom prst="rect">
            <a:avLst/>
          </a:prstGeom>
          <a:noFill/>
        </p:spPr>
        <p:txBody>
          <a:bodyPr wrap="square" rtlCol="0">
            <a:noAutofit/>
          </a:bodyPr>
          <a:lstStyle/>
          <a:p>
            <a:pPr indent="0" fontAlgn="base">
              <a:lnSpc>
                <a:spcPct val="100000"/>
              </a:lnSpc>
              <a:spcBef>
                <a:spcPts val="0"/>
              </a:spcBef>
              <a:spcAft>
                <a:spcPct val="0"/>
              </a:spcAft>
              <a:buNone/>
            </a:pPr>
            <a:r>
              <a:rPr lang="zh-CN" altLang="en-US" b="1" dirty="0">
                <a:latin typeface="微软雅黑" panose="020B0503020204020204" pitchFamily="34" charset="-122"/>
                <a:ea typeface="微软雅黑" panose="020B0503020204020204" pitchFamily="34" charset="-122"/>
              </a:rPr>
              <a:t>系统架构图</a:t>
            </a:r>
          </a:p>
        </p:txBody>
      </p:sp>
      <p:sp>
        <p:nvSpPr>
          <p:cNvPr id="12" name="文本框 12"/>
          <p:cNvSpPr txBox="1"/>
          <p:nvPr/>
        </p:nvSpPr>
        <p:spPr>
          <a:xfrm>
            <a:off x="7312025" y="1075055"/>
            <a:ext cx="3136900" cy="346075"/>
          </a:xfrm>
          <a:prstGeom prst="rect">
            <a:avLst/>
          </a:prstGeom>
          <a:noFill/>
        </p:spPr>
        <p:txBody>
          <a:bodyPr wrap="square" rtlCol="0">
            <a:noAutofit/>
          </a:bodyPr>
          <a:lstStyle/>
          <a:p>
            <a:pPr indent="0" fontAlgn="base">
              <a:lnSpc>
                <a:spcPct val="100000"/>
              </a:lnSpc>
              <a:spcBef>
                <a:spcPts val="0"/>
              </a:spcBef>
              <a:spcAft>
                <a:spcPct val="0"/>
              </a:spcAft>
              <a:buNone/>
            </a:pPr>
            <a:r>
              <a:rPr lang="zh-CN" altLang="en-US" b="1" dirty="0">
                <a:latin typeface="微软雅黑" panose="020B0503020204020204" pitchFamily="34" charset="-122"/>
                <a:ea typeface="微软雅黑" panose="020B0503020204020204" pitchFamily="34" charset="-122"/>
              </a:rPr>
              <a:t>能力层次与实验结果</a:t>
            </a:r>
          </a:p>
        </p:txBody>
      </p:sp>
      <p:cxnSp>
        <p:nvCxnSpPr>
          <p:cNvPr id="13" name="直接连接符 13"/>
          <p:cNvCxnSpPr/>
          <p:nvPr/>
        </p:nvCxnSpPr>
        <p:spPr>
          <a:xfrm flipV="1">
            <a:off x="7225878" y="1520190"/>
            <a:ext cx="4660265" cy="11430"/>
          </a:xfrm>
          <a:prstGeom prst="line">
            <a:avLst/>
          </a:prstGeom>
          <a:ln w="31750" cap="rnd">
            <a:solidFill>
              <a:schemeClr val="tx1"/>
            </a:solidFill>
            <a:round/>
            <a:tailEnd type="none" w="med" len="med"/>
          </a:ln>
        </p:spPr>
        <p:style>
          <a:lnRef idx="0">
            <a:srgbClr val="FFFFFF"/>
          </a:lnRef>
          <a:fillRef idx="0">
            <a:srgbClr val="FFFFFF"/>
          </a:fillRef>
          <a:effectRef idx="0">
            <a:srgbClr val="FFFFFF"/>
          </a:effectRef>
          <a:fontRef idx="minor">
            <a:schemeClr val="tx1"/>
          </a:fontRef>
        </p:style>
      </p:cxnSp>
      <p:sp>
        <p:nvSpPr>
          <p:cNvPr id="2" name="十字星 1"/>
          <p:cNvSpPr/>
          <p:nvPr/>
        </p:nvSpPr>
        <p:spPr>
          <a:xfrm>
            <a:off x="7141210" y="1183640"/>
            <a:ext cx="179070" cy="161925"/>
          </a:xfrm>
          <a:prstGeom prst="star4">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圆角矩形 4"/>
          <p:cNvSpPr/>
          <p:nvPr>
            <p:custDataLst>
              <p:tags r:id="rId3"/>
            </p:custDataLst>
          </p:nvPr>
        </p:nvSpPr>
        <p:spPr>
          <a:xfrm>
            <a:off x="7141210" y="1665605"/>
            <a:ext cx="4788535" cy="1058545"/>
          </a:xfrm>
          <a:prstGeom prst="roundRect">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圆角矩形 5"/>
          <p:cNvSpPr/>
          <p:nvPr>
            <p:custDataLst>
              <p:tags r:id="rId4"/>
            </p:custDataLst>
          </p:nvPr>
        </p:nvSpPr>
        <p:spPr>
          <a:xfrm>
            <a:off x="7141210" y="2805430"/>
            <a:ext cx="4789170" cy="1426210"/>
          </a:xfrm>
          <a:prstGeom prst="roundRect">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 7"/>
          <p:cNvSpPr/>
          <p:nvPr>
            <p:custDataLst>
              <p:tags r:id="rId5"/>
            </p:custDataLst>
          </p:nvPr>
        </p:nvSpPr>
        <p:spPr>
          <a:xfrm>
            <a:off x="7140575" y="4320540"/>
            <a:ext cx="4789170" cy="1381125"/>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圆角矩形 26"/>
          <p:cNvSpPr/>
          <p:nvPr>
            <p:custDataLst>
              <p:tags r:id="rId6"/>
            </p:custDataLst>
          </p:nvPr>
        </p:nvSpPr>
        <p:spPr>
          <a:xfrm>
            <a:off x="7140575" y="5783580"/>
            <a:ext cx="4819650" cy="822325"/>
          </a:xfrm>
          <a:prstGeom prst="roundRect">
            <a:avLst/>
          </a:prstGeom>
          <a:solidFill>
            <a:schemeClr val="bg1">
              <a:lumMod val="85000"/>
            </a:schemeClr>
          </a:solidFill>
          <a:ln>
            <a:solidFill>
              <a:schemeClr val="bg2">
                <a:lumMod val="9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文本框 27"/>
          <p:cNvSpPr txBox="1"/>
          <p:nvPr>
            <p:custDataLst>
              <p:tags r:id="rId7"/>
            </p:custDataLst>
          </p:nvPr>
        </p:nvSpPr>
        <p:spPr>
          <a:xfrm>
            <a:off x="7256145" y="1663700"/>
            <a:ext cx="4558665" cy="979170"/>
          </a:xfrm>
          <a:prstGeom prst="rect">
            <a:avLst/>
          </a:prstGeom>
          <a:noFill/>
        </p:spPr>
        <p:txBody>
          <a:bodyPr wrap="square" rtlCol="0">
            <a:noAutofit/>
          </a:bodyPr>
          <a:lstStyle/>
          <a:p>
            <a:pPr indent="0" fontAlgn="base">
              <a:lnSpc>
                <a:spcPct val="150000"/>
              </a:lnSpc>
              <a:spcBef>
                <a:spcPts val="0"/>
              </a:spcBef>
              <a:spcAft>
                <a:spcPct val="0"/>
              </a:spcAft>
              <a:buClr>
                <a:srgbClr val="7030A0"/>
              </a:buClr>
              <a:buFont typeface="Wingdings 2" panose="05020102010507070707" pitchFamily="18" charset="2"/>
              <a:buNone/>
            </a:pPr>
            <a:r>
              <a:rPr lang="en-US" altLang="zh-CN" sz="1400" b="1" dirty="0">
                <a:latin typeface="微软雅黑" panose="020B0503020204020204" pitchFamily="34" charset="-122"/>
                <a:ea typeface="微软雅黑" panose="020B0503020204020204" pitchFamily="34" charset="-122"/>
              </a:rPr>
              <a:t>A1 </a:t>
            </a:r>
            <a:r>
              <a:rPr lang="en-US" altLang="zh-CN" sz="1400" b="1" dirty="0">
                <a:latin typeface="微软雅黑" panose="020B0503020204020204" pitchFamily="34" charset="-122"/>
                <a:ea typeface="微软雅黑" panose="020B0503020204020204" pitchFamily="34" charset="-122"/>
                <a:sym typeface="+mn-ea"/>
              </a:rPr>
              <a:t>· </a:t>
            </a:r>
            <a:r>
              <a:rPr lang="zh-CN" altLang="en-US" sz="1400" b="1" dirty="0">
                <a:latin typeface="微软雅黑" panose="020B0503020204020204" pitchFamily="34" charset="-122"/>
                <a:ea typeface="微软雅黑" panose="020B0503020204020204" pitchFamily="34" charset="-122"/>
              </a:rPr>
              <a:t>基线能力（直接生成）</a:t>
            </a:r>
          </a:p>
          <a:p>
            <a:pPr indent="0" fontAlgn="base">
              <a:lnSpc>
                <a:spcPct val="150000"/>
              </a:lnSpc>
              <a:spcBef>
                <a:spcPts val="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自然语言数学命题 → </a:t>
            </a:r>
            <a:r>
              <a:rPr lang="en-US" altLang="zh-CN" sz="1200" dirty="0">
                <a:latin typeface="微软雅黑" panose="020B0503020204020204" pitchFamily="34" charset="-122"/>
                <a:ea typeface="微软雅黑" panose="020B0503020204020204" pitchFamily="34" charset="-122"/>
              </a:rPr>
              <a:t>Lean 4 </a:t>
            </a:r>
            <a:r>
              <a:rPr lang="zh-CN" altLang="en-US" sz="1200" dirty="0">
                <a:latin typeface="微软雅黑" panose="020B0503020204020204" pitchFamily="34" charset="-122"/>
                <a:ea typeface="微软雅黑" panose="020B0503020204020204" pitchFamily="34" charset="-122"/>
              </a:rPr>
              <a:t>代码</a:t>
            </a:r>
          </a:p>
          <a:p>
            <a:pPr indent="0" fontAlgn="base">
              <a:lnSpc>
                <a:spcPct val="150000"/>
              </a:lnSpc>
              <a:spcBef>
                <a:spcPts val="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基线对照模型：</a:t>
            </a:r>
            <a:r>
              <a:rPr lang="en-US" altLang="zh-CN" sz="1200" dirty="0">
                <a:latin typeface="微软雅黑" panose="020B0503020204020204" pitchFamily="34" charset="-122"/>
                <a:ea typeface="微软雅黑" panose="020B0503020204020204" pitchFamily="34" charset="-122"/>
              </a:rPr>
              <a:t>Goedel－Prover - 8B  </a:t>
            </a:r>
            <a:endParaRPr lang="zh-CN" altLang="en-US" sz="1200" dirty="0">
              <a:latin typeface="微软雅黑" panose="020B0503020204020204" pitchFamily="34" charset="-122"/>
              <a:ea typeface="微软雅黑" panose="020B0503020204020204" pitchFamily="34" charset="-122"/>
            </a:endParaRPr>
          </a:p>
        </p:txBody>
      </p:sp>
      <p:sp>
        <p:nvSpPr>
          <p:cNvPr id="30" name="文本框 29"/>
          <p:cNvSpPr txBox="1"/>
          <p:nvPr>
            <p:custDataLst>
              <p:tags r:id="rId8"/>
            </p:custDataLst>
          </p:nvPr>
        </p:nvSpPr>
        <p:spPr>
          <a:xfrm>
            <a:off x="7186295" y="2858135"/>
            <a:ext cx="4743450" cy="1303020"/>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en-US" altLang="zh-CN" sz="1400" b="1" dirty="0">
                <a:latin typeface="微软雅黑" panose="020B0503020204020204" pitchFamily="34" charset="-122"/>
                <a:ea typeface="微软雅黑" panose="020B0503020204020204" pitchFamily="34" charset="-122"/>
              </a:rPr>
              <a:t>A2 · </a:t>
            </a:r>
            <a:r>
              <a:rPr lang="zh-CN" altLang="en-US" sz="1400" b="1" dirty="0">
                <a:latin typeface="微软雅黑" panose="020B0503020204020204" pitchFamily="34" charset="-122"/>
                <a:ea typeface="微软雅黑" panose="020B0503020204020204" pitchFamily="34" charset="-122"/>
              </a:rPr>
              <a:t>多模块智能体（核心方法）</a:t>
            </a:r>
          </a:p>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多工具协同 </a:t>
            </a:r>
            <a:r>
              <a:rPr lang="en-US" altLang="zh-CN" sz="1200" dirty="0">
                <a:latin typeface="微软雅黑" panose="020B0503020204020204" pitchFamily="34" charset="-122"/>
                <a:ea typeface="微软雅黑" panose="020B0503020204020204" pitchFamily="34" charset="-122"/>
              </a:rPr>
              <a:t>Agent · </a:t>
            </a:r>
            <a:r>
              <a:rPr lang="en-US" altLang="zh-CN" sz="1200" dirty="0">
                <a:latin typeface="微软雅黑" panose="020B0503020204020204" pitchFamily="34" charset="-122"/>
                <a:ea typeface="微软雅黑" panose="020B0503020204020204" pitchFamily="34" charset="-122"/>
                <a:sym typeface="+mn-ea"/>
              </a:rPr>
              <a:t>LangGraph </a:t>
            </a:r>
            <a:r>
              <a:rPr lang="zh-CN" altLang="en-US" sz="1200" dirty="0">
                <a:latin typeface="微软雅黑" panose="020B0503020204020204" pitchFamily="34" charset="-122"/>
                <a:ea typeface="微软雅黑" panose="020B0503020204020204" pitchFamily="34" charset="-122"/>
                <a:sym typeface="+mn-ea"/>
              </a:rPr>
              <a:t>状态图调度</a:t>
            </a:r>
            <a:r>
              <a:rPr lang="en-US" altLang="zh-CN" sz="1200" dirty="0">
                <a:latin typeface="微软雅黑" panose="020B0503020204020204" pitchFamily="34" charset="-122"/>
                <a:ea typeface="微软雅黑" panose="020B0503020204020204" pitchFamily="34" charset="-122"/>
                <a:sym typeface="+mn-ea"/>
              </a:rPr>
              <a:t> </a:t>
            </a:r>
            <a:r>
              <a:rPr lang="zh-CN" altLang="en-US" sz="1200" dirty="0">
                <a:latin typeface="微软雅黑" panose="020B0503020204020204" pitchFamily="34" charset="-122"/>
                <a:ea typeface="微软雅黑" panose="020B0503020204020204" pitchFamily="34" charset="-122"/>
                <a:sym typeface="+mn-ea"/>
              </a:rPr>
              <a:t>·</a:t>
            </a:r>
          </a:p>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任务规划树分解复杂命题 ·</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多源知识检索</a:t>
            </a:r>
          </a:p>
          <a:p>
            <a:pPr indent="0" fontAlgn="base">
              <a:lnSpc>
                <a:spcPct val="150000"/>
              </a:lnSpc>
              <a:spcBef>
                <a:spcPct val="20000"/>
              </a:spcBef>
              <a:spcAft>
                <a:spcPct val="0"/>
              </a:spcAft>
              <a:buClr>
                <a:srgbClr val="7030A0"/>
              </a:buClr>
              <a:buFont typeface="Wingdings 2" panose="05020102010507070707" pitchFamily="18" charset="2"/>
              <a:buNone/>
            </a:pPr>
            <a:r>
              <a:rPr lang="en-US" altLang="zh-CN" sz="1000" dirty="0">
                <a:solidFill>
                  <a:srgbClr val="FF0000"/>
                </a:solidFill>
                <a:latin typeface="微软雅黑" panose="020B0503020204020204" pitchFamily="34" charset="-122"/>
                <a:ea typeface="微软雅黑" panose="020B0503020204020204" pitchFamily="34" charset="-122"/>
              </a:rPr>
              <a:t>pass@8 = 82%;    </a:t>
            </a:r>
            <a:r>
              <a:rPr lang="zh-CN" altLang="en-US" sz="1000" dirty="0">
                <a:solidFill>
                  <a:srgbClr val="FF0000"/>
                </a:solidFill>
                <a:latin typeface="微软雅黑" panose="020B0503020204020204" pitchFamily="34" charset="-122"/>
                <a:ea typeface="微软雅黑" panose="020B0503020204020204" pitchFamily="34" charset="-122"/>
              </a:rPr>
              <a:t>语义一致性</a:t>
            </a:r>
            <a:r>
              <a:rPr lang="en-US" altLang="zh-CN" sz="1000" dirty="0">
                <a:solidFill>
                  <a:srgbClr val="FF0000"/>
                </a:solidFill>
                <a:latin typeface="微软雅黑" panose="020B0503020204020204" pitchFamily="34" charset="-122"/>
                <a:ea typeface="微软雅黑" panose="020B0503020204020204" pitchFamily="34" charset="-122"/>
              </a:rPr>
              <a:t> 0.582 → 0.641</a:t>
            </a:r>
            <a:r>
              <a:rPr lang="zh-CN" altLang="en-US" sz="1000" dirty="0">
                <a:solidFill>
                  <a:srgbClr val="FF0000"/>
                </a:solidFill>
                <a:latin typeface="微软雅黑" panose="020B0503020204020204" pitchFamily="34" charset="-122"/>
                <a:ea typeface="微软雅黑" panose="020B0503020204020204" pitchFamily="34" charset="-122"/>
              </a:rPr>
              <a:t>（提升</a:t>
            </a:r>
            <a:r>
              <a:rPr lang="en-US" altLang="zh-CN" sz="1000" dirty="0">
                <a:solidFill>
                  <a:srgbClr val="FF0000"/>
                </a:solidFill>
                <a:latin typeface="微软雅黑" panose="020B0503020204020204" pitchFamily="34" charset="-122"/>
                <a:ea typeface="微软雅黑" panose="020B0503020204020204" pitchFamily="34" charset="-122"/>
              </a:rPr>
              <a:t>10%</a:t>
            </a:r>
            <a:r>
              <a:rPr lang="zh-CN" altLang="en-US" sz="1000" dirty="0">
                <a:solidFill>
                  <a:srgbClr val="FF0000"/>
                </a:solidFill>
                <a:latin typeface="微软雅黑" panose="020B0503020204020204" pitchFamily="34" charset="-122"/>
                <a:ea typeface="微软雅黑" panose="020B0503020204020204" pitchFamily="34" charset="-122"/>
              </a:rPr>
              <a:t>）</a:t>
            </a:r>
            <a:r>
              <a:rPr lang="en-US" altLang="zh-CN" sz="1000" dirty="0">
                <a:solidFill>
                  <a:srgbClr val="FF0000"/>
                </a:solidFill>
                <a:latin typeface="微软雅黑" panose="020B0503020204020204" pitchFamily="34" charset="-122"/>
                <a:ea typeface="微软雅黑" panose="020B0503020204020204" pitchFamily="34" charset="-122"/>
              </a:rPr>
              <a:t>  </a:t>
            </a:r>
          </a:p>
        </p:txBody>
      </p:sp>
      <p:sp>
        <p:nvSpPr>
          <p:cNvPr id="32" name="圆角矩形 31"/>
          <p:cNvSpPr/>
          <p:nvPr>
            <p:custDataLst>
              <p:tags r:id="rId9"/>
            </p:custDataLst>
          </p:nvPr>
        </p:nvSpPr>
        <p:spPr>
          <a:xfrm>
            <a:off x="10791190" y="1797685"/>
            <a:ext cx="932815" cy="213360"/>
          </a:xfrm>
          <a:prstGeom prst="roundRect">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b="1">
                <a:solidFill>
                  <a:schemeClr val="tx1"/>
                </a:solidFill>
                <a:latin typeface="微软雅黑" panose="020B0503020204020204" pitchFamily="34" charset="-122"/>
                <a:ea typeface="微软雅黑" panose="020B0503020204020204" pitchFamily="34" charset="-122"/>
              </a:rPr>
              <a:t>对照基准</a:t>
            </a:r>
          </a:p>
        </p:txBody>
      </p:sp>
      <p:sp>
        <p:nvSpPr>
          <p:cNvPr id="33" name="圆角矩形 32"/>
          <p:cNvSpPr/>
          <p:nvPr>
            <p:custDataLst>
              <p:tags r:id="rId10"/>
            </p:custDataLst>
          </p:nvPr>
        </p:nvSpPr>
        <p:spPr>
          <a:xfrm>
            <a:off x="10791190" y="3059430"/>
            <a:ext cx="932815" cy="213360"/>
          </a:xfrm>
          <a:prstGeom prst="roundRect">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b="1">
                <a:solidFill>
                  <a:schemeClr val="tx1"/>
                </a:solidFill>
                <a:latin typeface="微软雅黑" panose="020B0503020204020204" pitchFamily="34" charset="-122"/>
                <a:ea typeface="微软雅黑" panose="020B0503020204020204" pitchFamily="34" charset="-122"/>
              </a:rPr>
              <a:t>已完成</a:t>
            </a:r>
          </a:p>
        </p:txBody>
      </p:sp>
      <p:sp>
        <p:nvSpPr>
          <p:cNvPr id="35" name="文本框 34"/>
          <p:cNvSpPr txBox="1"/>
          <p:nvPr>
            <p:custDataLst>
              <p:tags r:id="rId11"/>
            </p:custDataLst>
          </p:nvPr>
        </p:nvSpPr>
        <p:spPr>
          <a:xfrm>
            <a:off x="7256780" y="4358005"/>
            <a:ext cx="4629150" cy="1299210"/>
          </a:xfrm>
          <a:prstGeom prst="rect">
            <a:avLst/>
          </a:prstGeom>
          <a:noFill/>
        </p:spPr>
        <p:txBody>
          <a:bodyPr wrap="square" rtlCol="0">
            <a:no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en-US" altLang="zh-CN" sz="1400" b="1" dirty="0">
                <a:latin typeface="微软雅黑" panose="020B0503020204020204" pitchFamily="34" charset="-122"/>
                <a:ea typeface="微软雅黑" panose="020B0503020204020204" pitchFamily="34" charset="-122"/>
              </a:rPr>
              <a:t>A3 · </a:t>
            </a:r>
            <a:r>
              <a:rPr lang="zh-CN" altLang="en-US" sz="1400" b="1" dirty="0">
                <a:latin typeface="微软雅黑" panose="020B0503020204020204" pitchFamily="34" charset="-122"/>
                <a:ea typeface="微软雅黑" panose="020B0503020204020204" pitchFamily="34" charset="-122"/>
              </a:rPr>
              <a:t>知识库驱动的新域形式化</a:t>
            </a:r>
            <a:endParaRPr lang="zh-CN" altLang="en-US" sz="1200" b="1" dirty="0">
              <a:latin typeface="微软雅黑" panose="020B0503020204020204" pitchFamily="34" charset="-122"/>
              <a:ea typeface="微软雅黑" panose="020B0503020204020204" pitchFamily="34" charset="-122"/>
            </a:endParaRPr>
          </a:p>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以 </a:t>
            </a:r>
            <a:r>
              <a:rPr lang="en-US" altLang="zh-CN" sz="1200" dirty="0">
                <a:latin typeface="微软雅黑" panose="020B0503020204020204" pitchFamily="34" charset="-122"/>
                <a:ea typeface="微软雅黑" panose="020B0503020204020204" pitchFamily="34" charset="-122"/>
              </a:rPr>
              <a:t>ProofWiki（11</a:t>
            </a:r>
            <a:r>
              <a:rPr lang="zh-CN" altLang="en-US" sz="1200" dirty="0">
                <a:latin typeface="微软雅黑" panose="020B0503020204020204" pitchFamily="34" charset="-122"/>
                <a:ea typeface="微软雅黑" panose="020B0503020204020204" pitchFamily="34" charset="-122"/>
              </a:rPr>
              <a:t>万+ 条目）为来源，自动生成与 </a:t>
            </a:r>
            <a:r>
              <a:rPr lang="en-US" altLang="zh-CN" sz="1200" dirty="0">
                <a:latin typeface="微软雅黑" panose="020B0503020204020204" pitchFamily="34" charset="-122"/>
                <a:ea typeface="微软雅黑" panose="020B0503020204020204" pitchFamily="34" charset="-122"/>
              </a:rPr>
              <a:t>Mathlib </a:t>
            </a:r>
            <a:r>
              <a:rPr lang="zh-CN" altLang="en-US" sz="1200" dirty="0">
                <a:latin typeface="微软雅黑" panose="020B0503020204020204" pitchFamily="34" charset="-122"/>
                <a:ea typeface="微软雅黑" panose="020B0503020204020204" pitchFamily="34" charset="-122"/>
              </a:rPr>
              <a:t>兼容的新领域形式化定义库</a:t>
            </a:r>
            <a:r>
              <a:rPr lang="en-US" altLang="zh-CN" sz="1200" dirty="0">
                <a:latin typeface="微软雅黑" panose="020B0503020204020204" pitchFamily="34" charset="-122"/>
                <a:ea typeface="微软雅黑" panose="020B0503020204020204" pitchFamily="34" charset="-122"/>
              </a:rPr>
              <a:t>        </a:t>
            </a:r>
          </a:p>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目标：跨领域定义迁移 · 非 </a:t>
            </a:r>
            <a:r>
              <a:rPr lang="en-US" altLang="zh-CN" sz="1200" dirty="0">
                <a:latin typeface="微软雅黑" panose="020B0503020204020204" pitchFamily="34" charset="-122"/>
                <a:ea typeface="微软雅黑" panose="020B0503020204020204" pitchFamily="34" charset="-122"/>
              </a:rPr>
              <a:t>Mathlib </a:t>
            </a:r>
            <a:r>
              <a:rPr lang="zh-CN" altLang="en-US" sz="1200" dirty="0">
                <a:latin typeface="微软雅黑" panose="020B0503020204020204" pitchFamily="34" charset="-122"/>
                <a:ea typeface="微软雅黑" panose="020B0503020204020204" pitchFamily="34" charset="-122"/>
              </a:rPr>
              <a:t>覆盖域的自动补全</a:t>
            </a:r>
          </a:p>
        </p:txBody>
      </p:sp>
      <p:sp>
        <p:nvSpPr>
          <p:cNvPr id="36" name="文本框 35"/>
          <p:cNvSpPr txBox="1"/>
          <p:nvPr>
            <p:custDataLst>
              <p:tags r:id="rId12"/>
            </p:custDataLst>
          </p:nvPr>
        </p:nvSpPr>
        <p:spPr>
          <a:xfrm>
            <a:off x="7225030" y="5820410"/>
            <a:ext cx="4589780" cy="727710"/>
          </a:xfrm>
          <a:prstGeom prst="rect">
            <a:avLst/>
          </a:prstGeom>
          <a:noFill/>
        </p:spPr>
        <p:txBody>
          <a:bodyPr wrap="square" rtlCol="0">
            <a:spAutoFit/>
          </a:bodyPr>
          <a:lstStyle/>
          <a:p>
            <a:pPr indent="0" fontAlgn="base">
              <a:lnSpc>
                <a:spcPct val="150000"/>
              </a:lnSpc>
              <a:spcBef>
                <a:spcPct val="20000"/>
              </a:spcBef>
              <a:spcAft>
                <a:spcPct val="0"/>
              </a:spcAft>
              <a:buClr>
                <a:srgbClr val="7030A0"/>
              </a:buClr>
              <a:buFont typeface="Wingdings 2" panose="05020102010507070707" pitchFamily="18" charset="2"/>
              <a:buNone/>
            </a:pPr>
            <a:r>
              <a:rPr lang="en-US" altLang="zh-CN" sz="1400" b="1" dirty="0">
                <a:latin typeface="微软雅黑" panose="020B0503020204020204" pitchFamily="34" charset="-122"/>
                <a:ea typeface="微软雅黑" panose="020B0503020204020204" pitchFamily="34" charset="-122"/>
              </a:rPr>
              <a:t>A4 · </a:t>
            </a:r>
            <a:r>
              <a:rPr lang="zh-CN" altLang="en-US" sz="1400" b="1" dirty="0">
                <a:latin typeface="微软雅黑" panose="020B0503020204020204" pitchFamily="34" charset="-122"/>
                <a:ea typeface="微软雅黑" panose="020B0503020204020204" pitchFamily="34" charset="-122"/>
              </a:rPr>
              <a:t>论文集 → 领域系统库（全自动）</a:t>
            </a:r>
          </a:p>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200" dirty="0">
                <a:latin typeface="微软雅黑" panose="020B0503020204020204" pitchFamily="34" charset="-122"/>
                <a:ea typeface="微软雅黑" panose="020B0503020204020204" pitchFamily="34" charset="-122"/>
              </a:rPr>
              <a:t>数学论文集 → 领域专属形式化库 · 大规模自动知识提取与形式化</a:t>
            </a:r>
          </a:p>
        </p:txBody>
      </p:sp>
      <p:sp>
        <p:nvSpPr>
          <p:cNvPr id="37" name="圆角矩形 36"/>
          <p:cNvSpPr/>
          <p:nvPr>
            <p:custDataLst>
              <p:tags r:id="rId13"/>
            </p:custDataLst>
          </p:nvPr>
        </p:nvSpPr>
        <p:spPr>
          <a:xfrm>
            <a:off x="10791190" y="5921375"/>
            <a:ext cx="932815" cy="213360"/>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chemeClr val="tx1"/>
                </a:solidFill>
                <a:latin typeface="微软雅黑" panose="020B0503020204020204" pitchFamily="34" charset="-122"/>
                <a:ea typeface="微软雅黑" panose="020B0503020204020204" pitchFamily="34" charset="-122"/>
              </a:rPr>
              <a:t>2026.7</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cxnSp>
        <p:nvCxnSpPr>
          <p:cNvPr id="38" name="直接连接符 13"/>
          <p:cNvCxnSpPr/>
          <p:nvPr/>
        </p:nvCxnSpPr>
        <p:spPr>
          <a:xfrm flipV="1">
            <a:off x="176108" y="1460500"/>
            <a:ext cx="1454150" cy="10160"/>
          </a:xfrm>
          <a:prstGeom prst="line">
            <a:avLst/>
          </a:prstGeom>
          <a:ln w="31750" cap="rnd">
            <a:solidFill>
              <a:schemeClr val="tx1"/>
            </a:solidFill>
            <a:round/>
            <a:tailEnd type="none" w="med" len="med"/>
          </a:ln>
        </p:spPr>
        <p:style>
          <a:lnRef idx="0">
            <a:srgbClr val="FFFFFF"/>
          </a:lnRef>
          <a:fillRef idx="0">
            <a:srgbClr val="FFFFFF"/>
          </a:fillRef>
          <a:effectRef idx="0">
            <a:srgbClr val="FFFFFF"/>
          </a:effectRef>
          <a:fontRef idx="minor">
            <a:schemeClr val="tx1"/>
          </a:fontRef>
        </p:style>
      </p:cxnSp>
      <p:sp>
        <p:nvSpPr>
          <p:cNvPr id="34" name="圆角矩形 33"/>
          <p:cNvSpPr/>
          <p:nvPr>
            <p:custDataLst>
              <p:tags r:id="rId14"/>
            </p:custDataLst>
          </p:nvPr>
        </p:nvSpPr>
        <p:spPr>
          <a:xfrm>
            <a:off x="10791190" y="4462780"/>
            <a:ext cx="932815" cy="213360"/>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b="1">
                <a:solidFill>
                  <a:schemeClr val="tx1"/>
                </a:solidFill>
                <a:latin typeface="微软雅黑" panose="020B0503020204020204" pitchFamily="34" charset="-122"/>
                <a:ea typeface="微软雅黑" panose="020B0503020204020204" pitchFamily="34" charset="-122"/>
              </a:rPr>
              <a:t>进行中</a:t>
            </a:r>
          </a:p>
        </p:txBody>
      </p:sp>
      <p:sp>
        <p:nvSpPr>
          <p:cNvPr id="3" name="十字星 2"/>
          <p:cNvSpPr/>
          <p:nvPr/>
        </p:nvSpPr>
        <p:spPr>
          <a:xfrm>
            <a:off x="213360" y="3472815"/>
            <a:ext cx="94615" cy="161925"/>
          </a:xfrm>
          <a:prstGeom prst="star4">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425450" y="3371850"/>
            <a:ext cx="1911350" cy="345440"/>
          </a:xfrm>
          <a:prstGeom prst="rect">
            <a:avLst/>
          </a:prstGeom>
          <a:noFill/>
        </p:spPr>
        <p:txBody>
          <a:bodyPr wrap="square" rtlCol="0">
            <a:noAutofit/>
          </a:bodyPr>
          <a:lstStyle/>
          <a:p>
            <a:pPr indent="0" fontAlgn="base">
              <a:lnSpc>
                <a:spcPct val="100000"/>
              </a:lnSpc>
              <a:spcBef>
                <a:spcPts val="0"/>
              </a:spcBef>
              <a:spcAft>
                <a:spcPct val="0"/>
              </a:spcAft>
              <a:buNone/>
            </a:pPr>
            <a:r>
              <a:rPr lang="zh-CN" altLang="en-US" b="1" dirty="0">
                <a:latin typeface="微软雅黑" panose="020B0503020204020204" pitchFamily="34" charset="-122"/>
                <a:ea typeface="微软雅黑" panose="020B0503020204020204" pitchFamily="34" charset="-122"/>
              </a:rPr>
              <a:t>任务规划树示例</a:t>
            </a:r>
          </a:p>
        </p:txBody>
      </p:sp>
      <p:cxnSp>
        <p:nvCxnSpPr>
          <p:cNvPr id="14" name="直接连接符 13"/>
          <p:cNvCxnSpPr/>
          <p:nvPr/>
        </p:nvCxnSpPr>
        <p:spPr>
          <a:xfrm flipV="1">
            <a:off x="185633" y="3794125"/>
            <a:ext cx="2004695" cy="1905"/>
          </a:xfrm>
          <a:prstGeom prst="line">
            <a:avLst/>
          </a:prstGeom>
          <a:ln w="31750" cap="rnd">
            <a:solidFill>
              <a:schemeClr val="tx1"/>
            </a:solidFill>
            <a:round/>
            <a:tailEnd type="none" w="med" len="med"/>
          </a:ln>
        </p:spPr>
        <p:style>
          <a:lnRef idx="0">
            <a:srgbClr val="FFFFFF"/>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383867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组合 1"/>
          <p:cNvGrpSpPr/>
          <p:nvPr/>
        </p:nvGrpSpPr>
        <p:grpSpPr bwMode="auto">
          <a:xfrm flipH="1">
            <a:off x="3669" y="4520827"/>
            <a:ext cx="4029286" cy="2196350"/>
            <a:chOff x="5917425" y="3435846"/>
            <a:chExt cx="3226575" cy="1707654"/>
          </a:xfrm>
        </p:grpSpPr>
        <p:pic>
          <p:nvPicPr>
            <p:cNvPr id="100362" name="Picture 2"/>
            <p:cNvPicPr>
              <a:picLocks noChangeAspect="1"/>
            </p:cNvPicPr>
            <p:nvPr>
              <p:custDataLst>
                <p:tags r:id="rId6"/>
              </p:custDataLst>
            </p:nvPr>
          </p:nvPicPr>
          <p:blipFill>
            <a:blip r:embed="rId10">
              <a:extLst>
                <a:ext uri="{28A0092B-C50C-407E-A947-70E740481C1C}">
                  <a14:useLocalDpi xmlns:a14="http://schemas.microsoft.com/office/drawing/2010/main" val="0"/>
                </a:ext>
              </a:extLst>
            </a:blip>
            <a:srcRect r="13647" b="26929"/>
            <a:stretch>
              <a:fillRect/>
            </a:stretch>
          </p:blipFill>
          <p:spPr bwMode="auto">
            <a:xfrm>
              <a:off x="5917425" y="3435846"/>
              <a:ext cx="3226575" cy="17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2"/>
            <p:cNvPicPr>
              <a:picLocks noChangeAspect="1"/>
            </p:cNvPicPr>
            <p:nvPr>
              <p:custDataLst>
                <p:tags r:id="rId7"/>
              </p:custDataLst>
            </p:nvPr>
          </p:nvPicPr>
          <p:blipFill>
            <a:blip r:embed="rId10">
              <a:extLst>
                <a:ext uri="{28A0092B-C50C-407E-A947-70E740481C1C}">
                  <a14:useLocalDpi xmlns:a14="http://schemas.microsoft.com/office/drawing/2010/main" val="0"/>
                </a:ext>
              </a:extLst>
            </a:blip>
            <a:srcRect r="13647" b="26929"/>
            <a:stretch>
              <a:fillRect/>
            </a:stretch>
          </p:blipFill>
          <p:spPr bwMode="auto">
            <a:xfrm>
              <a:off x="5917425" y="3435846"/>
              <a:ext cx="3226575" cy="17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55" name="组合 11"/>
          <p:cNvGrpSpPr/>
          <p:nvPr/>
        </p:nvGrpSpPr>
        <p:grpSpPr bwMode="auto">
          <a:xfrm>
            <a:off x="7913067" y="4482740"/>
            <a:ext cx="4299069" cy="2274112"/>
            <a:chOff x="5917425" y="3435846"/>
            <a:chExt cx="3226575" cy="1707654"/>
          </a:xfrm>
        </p:grpSpPr>
        <p:pic>
          <p:nvPicPr>
            <p:cNvPr id="100360" name="Picture 2"/>
            <p:cNvPicPr>
              <a:picLocks noChangeAspect="1"/>
            </p:cNvPicPr>
            <p:nvPr>
              <p:custDataLst>
                <p:tags r:id="rId4"/>
              </p:custDataLst>
            </p:nvPr>
          </p:nvPicPr>
          <p:blipFill>
            <a:blip r:embed="rId10">
              <a:extLst>
                <a:ext uri="{28A0092B-C50C-407E-A947-70E740481C1C}">
                  <a14:useLocalDpi xmlns:a14="http://schemas.microsoft.com/office/drawing/2010/main" val="0"/>
                </a:ext>
              </a:extLst>
            </a:blip>
            <a:srcRect r="13647" b="26929"/>
            <a:stretch>
              <a:fillRect/>
            </a:stretch>
          </p:blipFill>
          <p:spPr bwMode="auto">
            <a:xfrm>
              <a:off x="5917425" y="3435846"/>
              <a:ext cx="3226575" cy="17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2"/>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r="13647" b="26929"/>
            <a:stretch>
              <a:fillRect/>
            </a:stretch>
          </p:blipFill>
          <p:spPr bwMode="auto">
            <a:xfrm>
              <a:off x="5917425" y="3435846"/>
              <a:ext cx="3226575" cy="17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矩形 15"/>
          <p:cNvSpPr/>
          <p:nvPr>
            <p:custDataLst>
              <p:tags r:id="rId1"/>
            </p:custDataLst>
          </p:nvPr>
        </p:nvSpPr>
        <p:spPr>
          <a:xfrm>
            <a:off x="2498367" y="2062630"/>
            <a:ext cx="9713770" cy="2420111"/>
          </a:xfrm>
          <a:prstGeom prst="rect">
            <a:avLst/>
          </a:prstGeom>
          <a:solidFill>
            <a:sysClr val="window" lastClr="FFFFFF">
              <a:lumMod val="50000"/>
              <a:alpha val="1098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Arial" panose="020B0604020202090204" pitchFamily="34" charset="0"/>
              <a:ea typeface="微软雅黑" panose="020B0703020204020201" pitchFamily="34" charset="-122"/>
              <a:cs typeface="+mn-cs"/>
            </a:endParaRPr>
          </a:p>
        </p:txBody>
      </p:sp>
      <p:sp>
        <p:nvSpPr>
          <p:cNvPr id="100357" name="TextBox 7"/>
          <p:cNvSpPr>
            <a:spLocks noChangeArrowheads="1"/>
          </p:cNvSpPr>
          <p:nvPr>
            <p:custDataLst>
              <p:tags r:id="rId2"/>
            </p:custDataLst>
          </p:nvPr>
        </p:nvSpPr>
        <p:spPr bwMode="auto">
          <a:xfrm>
            <a:off x="4658216" y="2986239"/>
            <a:ext cx="5467071" cy="10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anose="020B0604020202090204" pitchFamily="34" charset="0"/>
              <a:buChar char="•"/>
              <a:defRPr sz="3200">
                <a:solidFill>
                  <a:sysClr val="windowText" lastClr="000000"/>
                </a:solidFill>
                <a:latin typeface="Calibri" charset="0"/>
                <a:ea typeface="宋体" panose="02010600030101010101" pitchFamily="2" charset="-122"/>
              </a:defRPr>
            </a:lvl1pPr>
            <a:lvl2pPr marL="742950" indent="-285750" eaLnBrk="0" hangingPunct="0">
              <a:spcBef>
                <a:spcPct val="20000"/>
              </a:spcBef>
              <a:buFont typeface="Arial" panose="020B0604020202090204" pitchFamily="34" charset="0"/>
              <a:buChar char="–"/>
              <a:defRPr sz="2800">
                <a:solidFill>
                  <a:sysClr val="windowText" lastClr="000000"/>
                </a:solidFill>
                <a:latin typeface="Calibri" charset="0"/>
                <a:ea typeface="宋体" panose="02010600030101010101" pitchFamily="2" charset="-122"/>
              </a:defRPr>
            </a:lvl2pPr>
            <a:lvl3pPr marL="1143000" indent="-228600" eaLnBrk="0" hangingPunct="0">
              <a:spcBef>
                <a:spcPct val="20000"/>
              </a:spcBef>
              <a:buFont typeface="Arial" panose="020B0604020202090204" pitchFamily="34" charset="0"/>
              <a:buChar char="•"/>
              <a:defRPr sz="2400">
                <a:solidFill>
                  <a:sysClr val="windowText" lastClr="000000"/>
                </a:solidFill>
                <a:latin typeface="Calibri" charset="0"/>
                <a:ea typeface="宋体" panose="02010600030101010101" pitchFamily="2" charset="-122"/>
              </a:defRPr>
            </a:lvl3pPr>
            <a:lvl4pPr marL="1600200" indent="-228600" eaLnBrk="0" hangingPunct="0">
              <a:spcBef>
                <a:spcPct val="20000"/>
              </a:spcBef>
              <a:buFont typeface="Arial" panose="020B0604020202090204" pitchFamily="34" charset="0"/>
              <a:buChar char="–"/>
              <a:defRPr sz="2000">
                <a:solidFill>
                  <a:sysClr val="windowText" lastClr="000000"/>
                </a:solidFill>
                <a:latin typeface="Calibri" charset="0"/>
                <a:ea typeface="宋体" panose="02010600030101010101" pitchFamily="2" charset="-122"/>
              </a:defRPr>
            </a:lvl4pPr>
            <a:lvl5pPr marL="2057400" indent="-228600" eaLnBrk="0" hangingPunct="0">
              <a:spcBef>
                <a:spcPct val="20000"/>
              </a:spcBef>
              <a:buFont typeface="Arial" panose="020B0604020202090204" pitchFamily="34" charset="0"/>
              <a:buChar char="»"/>
              <a:defRPr sz="2000">
                <a:solidFill>
                  <a:sysClr val="windowText" lastClr="000000"/>
                </a:solidFill>
                <a:latin typeface="Calibri" charset="0"/>
                <a:ea typeface="宋体" panose="02010600030101010101" pitchFamily="2" charset="-122"/>
              </a:defRPr>
            </a:lvl5pPr>
            <a:lvl6pPr marL="25146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6pPr>
            <a:lvl7pPr marL="29718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7pPr>
            <a:lvl8pPr marL="34290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8pPr>
            <a:lvl9pPr marL="38862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6600" b="1" i="0" u="none" strike="noStrike" kern="1200" cap="none" spc="0" normalizeH="0" baseline="0" noProof="0">
                <a:ln>
                  <a:noFill/>
                </a:ln>
                <a:solidFill>
                  <a:srgbClr val="2F5EB0"/>
                </a:solidFill>
                <a:effectLst/>
                <a:uLnTx/>
                <a:uFillTx/>
                <a:latin typeface="微软雅黑" panose="020B0703020204020201" pitchFamily="34" charset="-122"/>
                <a:ea typeface="微软雅黑" panose="020B0703020204020201" pitchFamily="34" charset="-122"/>
                <a:cs typeface="+mn-cs"/>
                <a:sym typeface="微软雅黑" panose="020B0703020204020201" pitchFamily="34" charset="-122"/>
              </a:rPr>
              <a:t>敬请批评指正</a:t>
            </a:r>
          </a:p>
        </p:txBody>
      </p:sp>
      <p:sp>
        <p:nvSpPr>
          <p:cNvPr id="100358" name="TextBox 7"/>
          <p:cNvSpPr>
            <a:spLocks noChangeArrowheads="1"/>
          </p:cNvSpPr>
          <p:nvPr>
            <p:custDataLst>
              <p:tags r:id="rId3"/>
            </p:custDataLst>
          </p:nvPr>
        </p:nvSpPr>
        <p:spPr bwMode="auto">
          <a:xfrm>
            <a:off x="4801042" y="2710108"/>
            <a:ext cx="5108419"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anose="020B0604020202090204" pitchFamily="34" charset="0"/>
              <a:buChar char="•"/>
              <a:defRPr sz="3200">
                <a:solidFill>
                  <a:sysClr val="windowText" lastClr="000000"/>
                </a:solidFill>
                <a:latin typeface="Calibri" charset="0"/>
                <a:ea typeface="宋体" panose="02010600030101010101" pitchFamily="2" charset="-122"/>
              </a:defRPr>
            </a:lvl1pPr>
            <a:lvl2pPr marL="742950" indent="-285750" eaLnBrk="0" hangingPunct="0">
              <a:spcBef>
                <a:spcPct val="20000"/>
              </a:spcBef>
              <a:buFont typeface="Arial" panose="020B0604020202090204" pitchFamily="34" charset="0"/>
              <a:buChar char="–"/>
              <a:defRPr sz="2800">
                <a:solidFill>
                  <a:sysClr val="windowText" lastClr="000000"/>
                </a:solidFill>
                <a:latin typeface="Calibri" charset="0"/>
                <a:ea typeface="宋体" panose="02010600030101010101" pitchFamily="2" charset="-122"/>
              </a:defRPr>
            </a:lvl2pPr>
            <a:lvl3pPr marL="1143000" indent="-228600" eaLnBrk="0" hangingPunct="0">
              <a:spcBef>
                <a:spcPct val="20000"/>
              </a:spcBef>
              <a:buFont typeface="Arial" panose="020B0604020202090204" pitchFamily="34" charset="0"/>
              <a:buChar char="•"/>
              <a:defRPr sz="2400">
                <a:solidFill>
                  <a:sysClr val="windowText" lastClr="000000"/>
                </a:solidFill>
                <a:latin typeface="Calibri" charset="0"/>
                <a:ea typeface="宋体" panose="02010600030101010101" pitchFamily="2" charset="-122"/>
              </a:defRPr>
            </a:lvl3pPr>
            <a:lvl4pPr marL="1600200" indent="-228600" eaLnBrk="0" hangingPunct="0">
              <a:spcBef>
                <a:spcPct val="20000"/>
              </a:spcBef>
              <a:buFont typeface="Arial" panose="020B0604020202090204" pitchFamily="34" charset="0"/>
              <a:buChar char="–"/>
              <a:defRPr sz="2000">
                <a:solidFill>
                  <a:sysClr val="windowText" lastClr="000000"/>
                </a:solidFill>
                <a:latin typeface="Calibri" charset="0"/>
                <a:ea typeface="宋体" panose="02010600030101010101" pitchFamily="2" charset="-122"/>
              </a:defRPr>
            </a:lvl4pPr>
            <a:lvl5pPr marL="2057400" indent="-228600" eaLnBrk="0" hangingPunct="0">
              <a:spcBef>
                <a:spcPct val="20000"/>
              </a:spcBef>
              <a:buFont typeface="Arial" panose="020B0604020202090204" pitchFamily="34" charset="0"/>
              <a:buChar char="»"/>
              <a:defRPr sz="2000">
                <a:solidFill>
                  <a:sysClr val="windowText" lastClr="000000"/>
                </a:solidFill>
                <a:latin typeface="Calibri" charset="0"/>
                <a:ea typeface="宋体" panose="02010600030101010101" pitchFamily="2" charset="-122"/>
              </a:defRPr>
            </a:lvl5pPr>
            <a:lvl6pPr marL="25146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6pPr>
            <a:lvl7pPr marL="29718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7pPr>
            <a:lvl8pPr marL="34290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8pPr>
            <a:lvl9pPr marL="3886200" indent="-228600" eaLnBrk="0" fontAlgn="base" hangingPunct="0">
              <a:spcBef>
                <a:spcPct val="20000"/>
              </a:spcBef>
              <a:spcAft>
                <a:spcPct val="0"/>
              </a:spcAft>
              <a:buFont typeface="Arial" panose="020B0604020202090204" pitchFamily="34" charset="0"/>
              <a:buChar char="»"/>
              <a:defRPr sz="2000">
                <a:solidFill>
                  <a:sysClr val="windowText" lastClr="000000"/>
                </a:solidFill>
                <a:latin typeface="Calibri"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a:ln>
                  <a:noFill/>
                </a:ln>
                <a:solidFill>
                  <a:srgbClr val="2F5EB0"/>
                </a:solidFill>
                <a:effectLst/>
                <a:uLnTx/>
                <a:uFillTx/>
                <a:latin typeface="方正兰亭黑简体"/>
                <a:ea typeface="方正兰亭黑简体"/>
                <a:cs typeface="方正兰亭黑简体"/>
                <a:sym typeface="微软雅黑" panose="020B0703020204020201" pitchFamily="34" charset="-122"/>
              </a:rPr>
              <a:t>THANK YOU FOR YOUR GUIDANCE.</a:t>
            </a:r>
            <a:endParaRPr kumimoji="0" lang="zh-CN" altLang="en-US" sz="2000" b="0" i="0" u="none" strike="noStrike" kern="1200" cap="none" spc="0" normalizeH="0" baseline="0" noProof="0">
              <a:ln>
                <a:noFill/>
              </a:ln>
              <a:solidFill>
                <a:srgbClr val="2F5EB0"/>
              </a:solidFill>
              <a:effectLst/>
              <a:uLnTx/>
              <a:uFillTx/>
              <a:latin typeface="方正兰亭黑简体"/>
              <a:ea typeface="方正兰亭黑简体"/>
              <a:cs typeface="方正兰亭黑简体"/>
              <a:sym typeface="微软雅黑" panose="020B0703020204020201" pitchFamily="34"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a:lstStyle>
          <a:p>
            <a:pPr>
              <a:defRPr/>
            </a:pPr>
            <a:r>
              <a:rPr lang="en-US" altLang="zh-CN">
                <a:solidFill>
                  <a:prstClr val="white"/>
                </a:solidFill>
              </a:rPr>
              <a:t>AI4S</a:t>
            </a:r>
            <a:r>
              <a:rPr lang="zh-CN" altLang="en-US">
                <a:solidFill>
                  <a:prstClr val="white"/>
                </a:solidFill>
              </a:rPr>
              <a:t>的目标与意义</a:t>
            </a:r>
          </a:p>
        </p:txBody>
      </p:sp>
      <p:sp>
        <p:nvSpPr>
          <p:cNvPr id="5" name="灯片编号占位符 2"/>
          <p:cNvSpPr>
            <a:spLocks noGrp="1"/>
          </p:cNvSpPr>
          <p:nvPr>
            <p:ph type="sldNum" sz="quarter" idx="12"/>
          </p:nvPr>
        </p:nvSpPr>
        <p:spPr>
          <a:xfrm>
            <a:off x="11643659" y="6492875"/>
            <a:ext cx="548341" cy="365125"/>
          </a:xfrm>
        </p:spPr>
        <p:txBody>
          <a:bodyPr/>
          <a:lstStyle/>
          <a:p>
            <a:pPr>
              <a:defRPr/>
            </a:pPr>
            <a:fld id="{80293A8B-7656-41F7-B47F-4F4E036E5275}" type="slidenum">
              <a:rPr lang="en-US" altLang="zh-CN">
                <a:solidFill>
                  <a:prstClr val="black"/>
                </a:solidFill>
              </a:rPr>
              <a:t>3</a:t>
            </a:fld>
            <a:endParaRPr dirty="0">
              <a:solidFill>
                <a:prstClr val="black"/>
              </a:solidFill>
            </a:endParaRPr>
          </a:p>
        </p:txBody>
      </p:sp>
      <p:sp>
        <p:nvSpPr>
          <p:cNvPr id="61" name="矩形 60"/>
          <p:cNvSpPr/>
          <p:nvPr/>
        </p:nvSpPr>
        <p:spPr>
          <a:xfrm>
            <a:off x="0" y="1698625"/>
            <a:ext cx="12192635" cy="298450"/>
          </a:xfrm>
          <a:prstGeom prst="rect">
            <a:avLst/>
          </a:prstGeom>
          <a:gradFill flip="none" rotWithShape="1">
            <a:gsLst>
              <a:gs pos="0">
                <a:srgbClr val="CFE7FF"/>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5106035"/>
            <a:ext cx="12192000" cy="298450"/>
          </a:xfrm>
          <a:prstGeom prst="rect">
            <a:avLst/>
          </a:prstGeom>
          <a:gradFill flip="none" rotWithShape="1">
            <a:gsLst>
              <a:gs pos="0">
                <a:srgbClr val="CFE7FF"/>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27000" y="5603875"/>
            <a:ext cx="2813685" cy="824230"/>
          </a:xfrm>
          <a:prstGeom prst="rect">
            <a:avLst/>
          </a:prstGeom>
          <a:noFill/>
        </p:spPr>
        <p:txBody>
          <a:bodyPr wrap="square">
            <a:noAutofit/>
          </a:bodyPr>
          <a:lstStyle/>
          <a:p>
            <a:pPr lvl="0" indent="0" algn="ctr">
              <a:lnSpc>
                <a:spcPct val="110000"/>
              </a:lnSpc>
              <a:buClrTx/>
              <a:buSzTx/>
              <a:buFont typeface="Arial" panose="020B0604020202090204" pitchFamily="34" charset="0"/>
              <a:buNone/>
              <a:defRPr/>
            </a:pPr>
            <a:r>
              <a:rPr lang="zh-CN" altLang="en-US" spc="-1" noProof="0" dirty="0">
                <a:ln>
                  <a:noFill/>
                </a:ln>
                <a:solidFill>
                  <a:srgbClr val="000000"/>
                </a:solidFill>
                <a:effectLst/>
                <a:uLnTx/>
                <a:uFillTx/>
                <a:latin typeface="微软雅黑" panose="020B0703020204020201" pitchFamily="34" charset="-122"/>
                <a:ea typeface="微软雅黑" panose="020B0703020204020201" pitchFamily="34" charset="-122"/>
                <a:sym typeface="等线" panose="02010600030101010101" pitchFamily="2" charset="-122"/>
              </a:rPr>
              <a:t>标志着</a:t>
            </a:r>
            <a:r>
              <a:rPr lang="zh-CN" altLang="en-US" b="1" spc="-1" noProof="0" dirty="0">
                <a:ln>
                  <a:noFill/>
                </a:ln>
                <a:solidFill>
                  <a:srgbClr val="C00000"/>
                </a:solidFill>
                <a:effectLst/>
                <a:uLnTx/>
                <a:uFillTx/>
                <a:latin typeface="微软雅黑" panose="020B0703020204020201" pitchFamily="34" charset="-122"/>
                <a:ea typeface="微软雅黑" panose="020B0703020204020201" pitchFamily="34" charset="-122"/>
                <a:sym typeface="等线" panose="02010600030101010101" pitchFamily="2" charset="-122"/>
              </a:rPr>
              <a:t>自然科学</a:t>
            </a:r>
            <a:r>
              <a:rPr lang="zh-CN" altLang="en-US" spc="-1" noProof="0" dirty="0">
                <a:ln>
                  <a:noFill/>
                </a:ln>
                <a:solidFill>
                  <a:srgbClr val="000000"/>
                </a:solidFill>
                <a:effectLst/>
                <a:uLnTx/>
                <a:uFillTx/>
                <a:latin typeface="微软雅黑" panose="020B0703020204020201" pitchFamily="34" charset="-122"/>
                <a:ea typeface="微软雅黑" panose="020B0703020204020201" pitchFamily="34" charset="-122"/>
                <a:sym typeface="等线" panose="02010600030101010101" pitchFamily="2" charset="-122"/>
              </a:rPr>
              <a:t>与</a:t>
            </a:r>
          </a:p>
          <a:p>
            <a:pPr lvl="0" indent="0" algn="ctr">
              <a:lnSpc>
                <a:spcPct val="110000"/>
              </a:lnSpc>
              <a:buClrTx/>
              <a:buSzTx/>
              <a:buFont typeface="Arial" panose="020B0604020202090204" pitchFamily="34" charset="0"/>
              <a:buNone/>
              <a:defRPr/>
            </a:pPr>
            <a:r>
              <a:rPr lang="zh-CN" altLang="en-US" b="1" spc="-1" noProof="0" dirty="0">
                <a:ln>
                  <a:noFill/>
                </a:ln>
                <a:solidFill>
                  <a:srgbClr val="C00000"/>
                </a:solidFill>
                <a:effectLst/>
                <a:uLnTx/>
                <a:uFillTx/>
                <a:latin typeface="微软雅黑" panose="020B0703020204020201" pitchFamily="34" charset="-122"/>
                <a:ea typeface="微软雅黑" panose="020B0703020204020201" pitchFamily="34" charset="-122"/>
                <a:sym typeface="等线" panose="02010600030101010101" pitchFamily="2" charset="-122"/>
              </a:rPr>
              <a:t>人工智能</a:t>
            </a:r>
            <a:r>
              <a:rPr lang="zh-CN" altLang="en-US" spc="-1" noProof="0" dirty="0">
                <a:ln>
                  <a:noFill/>
                </a:ln>
                <a:solidFill>
                  <a:srgbClr val="000000"/>
                </a:solidFill>
                <a:effectLst/>
                <a:uLnTx/>
                <a:uFillTx/>
                <a:latin typeface="微软雅黑" panose="020B0703020204020201" pitchFamily="34" charset="-122"/>
                <a:ea typeface="微软雅黑" panose="020B0703020204020201" pitchFamily="34" charset="-122"/>
                <a:sym typeface="等线" panose="02010600030101010101" pitchFamily="2" charset="-122"/>
              </a:rPr>
              <a:t>之间的紧密联系</a:t>
            </a:r>
          </a:p>
          <a:p>
            <a:pPr lvl="0" indent="0" algn="ctr">
              <a:lnSpc>
                <a:spcPct val="110000"/>
              </a:lnSpc>
              <a:buClrTx/>
              <a:buSzTx/>
              <a:buFont typeface="Arial" panose="020B0604020202090204" pitchFamily="34" charset="0"/>
              <a:buNone/>
              <a:defRPr/>
            </a:pPr>
            <a:endParaRPr lang="zh-CN" altLang="en-US"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endParaRPr>
          </a:p>
        </p:txBody>
      </p:sp>
      <p:sp>
        <p:nvSpPr>
          <p:cNvPr id="7" name="文本框 6"/>
          <p:cNvSpPr txBox="1"/>
          <p:nvPr/>
        </p:nvSpPr>
        <p:spPr>
          <a:xfrm>
            <a:off x="106680" y="1043940"/>
            <a:ext cx="12138660" cy="460375"/>
          </a:xfrm>
          <a:prstGeom prst="rect">
            <a:avLst/>
          </a:prstGeom>
          <a:noFill/>
        </p:spPr>
        <p:txBody>
          <a:bodyPr wrap="square" rtlCol="0" anchor="t">
            <a:spAutoFit/>
          </a:bodyPr>
          <a:lstStyle/>
          <a:p>
            <a:r>
              <a:rPr lang="en-US" altLang="zh-CN" sz="2400" dirty="0">
                <a:solidFill>
                  <a:schemeClr val="tx1"/>
                </a:solidFill>
                <a:latin typeface="微软雅黑" panose="020B0703020204020201" pitchFamily="34" charset="-122"/>
                <a:ea typeface="微软雅黑" panose="020B0703020204020201" pitchFamily="34" charset="-122"/>
                <a:cs typeface="微软雅黑" panose="020B0703020204020201" pitchFamily="34" charset="-122"/>
                <a:sym typeface="+mn-ea"/>
              </a:rPr>
              <a:t>AI4S</a:t>
            </a:r>
            <a:r>
              <a:rPr lang="zh-CN" altLang="en-US" sz="2400" dirty="0">
                <a:solidFill>
                  <a:schemeClr val="tx1"/>
                </a:solidFill>
                <a:latin typeface="微软雅黑" panose="020B0703020204020201" pitchFamily="34" charset="-122"/>
                <a:ea typeface="微软雅黑" panose="020B0703020204020201" pitchFamily="34" charset="-122"/>
                <a:cs typeface="微软雅黑" panose="020B0703020204020201" pitchFamily="34" charset="-122"/>
                <a:sym typeface="+mn-ea"/>
              </a:rPr>
              <a:t>极大加速</a:t>
            </a:r>
            <a:r>
              <a:rPr lang="zh-CN" altLang="en-US" sz="2400" b="1" dirty="0">
                <a:solidFill>
                  <a:schemeClr val="tx1"/>
                </a:solidFill>
                <a:latin typeface="微软雅黑" panose="020B0703020204020201" pitchFamily="34" charset="-122"/>
                <a:ea typeface="微软雅黑" panose="020B0703020204020201" pitchFamily="34" charset="-122"/>
                <a:cs typeface="微软雅黑" panose="020B0703020204020201" pitchFamily="34" charset="-122"/>
                <a:sym typeface="+mn-ea"/>
              </a:rPr>
              <a:t>科学发现进程</a:t>
            </a:r>
            <a:r>
              <a:rPr lang="zh-CN" altLang="en-US" sz="2400" dirty="0">
                <a:solidFill>
                  <a:schemeClr val="tx1"/>
                </a:solidFill>
                <a:latin typeface="微软雅黑" panose="020B0703020204020201" pitchFamily="34" charset="-122"/>
                <a:ea typeface="微软雅黑" panose="020B0703020204020201" pitchFamily="34" charset="-122"/>
                <a:cs typeface="微软雅黑" panose="020B0703020204020201" pitchFamily="34" charset="-122"/>
                <a:sym typeface="+mn-ea"/>
              </a:rPr>
              <a:t>，解决传统方法</a:t>
            </a:r>
            <a:r>
              <a:rPr lang="zh-CN" altLang="en-US" sz="2400" b="1" dirty="0">
                <a:solidFill>
                  <a:srgbClr val="C00000"/>
                </a:solidFill>
                <a:latin typeface="微软雅黑" panose="020B0703020204020201" pitchFamily="34" charset="-122"/>
                <a:ea typeface="微软雅黑" panose="020B0703020204020201" pitchFamily="34" charset="-122"/>
                <a:cs typeface="微软雅黑" panose="020B0703020204020201" pitchFamily="34" charset="-122"/>
                <a:sym typeface="+mn-ea"/>
              </a:rPr>
              <a:t>无法解决的重大科学难题</a:t>
            </a:r>
          </a:p>
        </p:txBody>
      </p:sp>
      <p:sp>
        <p:nvSpPr>
          <p:cNvPr id="8" name="文本框 7"/>
          <p:cNvSpPr txBox="1"/>
          <p:nvPr>
            <p:custDataLst>
              <p:tags r:id="rId2"/>
            </p:custDataLst>
          </p:nvPr>
        </p:nvSpPr>
        <p:spPr>
          <a:xfrm>
            <a:off x="3171825" y="4800600"/>
            <a:ext cx="2736850" cy="332105"/>
          </a:xfrm>
          <a:prstGeom prst="rect">
            <a:avLst/>
          </a:prstGeom>
          <a:solidFill>
            <a:srgbClr val="0054A3"/>
          </a:solidFill>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defRPr kumimoji="0" sz="1400" b="1" i="0" u="none" strike="noStrike" cap="none" spc="0" normalizeH="0" baseline="0">
                <a:ln>
                  <a:noFill/>
                </a:ln>
                <a:solidFill>
                  <a:schemeClr val="tx2"/>
                </a:solidFill>
                <a:effectLst/>
                <a:uLnTx/>
                <a:uFillTx/>
                <a:latin typeface="微软雅黑" panose="020B0703020204020201" pitchFamily="34" charset="-122"/>
                <a:ea typeface="微软雅黑" panose="020B0703020204020201" pitchFamily="34" charset="-122"/>
              </a:defRPr>
            </a:lvl1pPr>
          </a:lstStyle>
          <a:p>
            <a:r>
              <a:rPr lang="en-US" altLang="zh-CN" dirty="0">
                <a:solidFill>
                  <a:schemeClr val="bg1"/>
                </a:solidFill>
                <a:sym typeface="Arial" panose="020B0604020202090204" pitchFamily="34" charset="0"/>
              </a:rPr>
              <a:t>AI</a:t>
            </a:r>
            <a:r>
              <a:rPr lang="zh-CN" altLang="en-US" dirty="0">
                <a:solidFill>
                  <a:schemeClr val="bg1"/>
                </a:solidFill>
                <a:sym typeface="Arial" panose="020B0604020202090204" pitchFamily="34" charset="0"/>
              </a:rPr>
              <a:t>辅助控制核聚变</a:t>
            </a:r>
          </a:p>
        </p:txBody>
      </p:sp>
      <p:sp>
        <p:nvSpPr>
          <p:cNvPr id="13" name="文本框 12"/>
          <p:cNvSpPr txBox="1"/>
          <p:nvPr>
            <p:custDataLst>
              <p:tags r:id="rId3"/>
            </p:custDataLst>
          </p:nvPr>
        </p:nvSpPr>
        <p:spPr>
          <a:xfrm>
            <a:off x="6245225" y="4800600"/>
            <a:ext cx="2623185" cy="332105"/>
          </a:xfrm>
          <a:prstGeom prst="rect">
            <a:avLst/>
          </a:prstGeom>
          <a:solidFill>
            <a:srgbClr val="0054A3"/>
          </a:solidFill>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defRPr kumimoji="0" sz="1400" b="1" i="0" u="none" strike="noStrike" cap="none" spc="0" normalizeH="0" baseline="0">
                <a:ln>
                  <a:noFill/>
                </a:ln>
                <a:solidFill>
                  <a:schemeClr val="tx2"/>
                </a:solidFill>
                <a:effectLst/>
                <a:uLnTx/>
                <a:uFillTx/>
                <a:latin typeface="微软雅黑" panose="020B0703020204020201" pitchFamily="34" charset="-122"/>
                <a:ea typeface="微软雅黑" panose="020B0703020204020201" pitchFamily="34" charset="-122"/>
              </a:defRPr>
            </a:lvl1pPr>
          </a:lstStyle>
          <a:p>
            <a:r>
              <a:rPr lang="zh-CN" altLang="en-US" dirty="0">
                <a:solidFill>
                  <a:schemeClr val="bg1"/>
                </a:solidFill>
                <a:sym typeface="Arial" panose="020B0604020202090204" pitchFamily="34" charset="0"/>
              </a:rPr>
              <a:t>斯坦福大学</a:t>
            </a:r>
            <a:r>
              <a:rPr lang="en-US" altLang="zh-CN" dirty="0">
                <a:solidFill>
                  <a:schemeClr val="bg1"/>
                </a:solidFill>
                <a:sym typeface="Arial" panose="020B0604020202090204" pitchFamily="34" charset="0"/>
              </a:rPr>
              <a:t>AI-XR</a:t>
            </a:r>
            <a:r>
              <a:rPr lang="zh-CN" altLang="en-US" dirty="0">
                <a:solidFill>
                  <a:schemeClr val="bg1"/>
                </a:solidFill>
                <a:sym typeface="Arial" panose="020B0604020202090204" pitchFamily="34" charset="0"/>
              </a:rPr>
              <a:t>协作科学家</a:t>
            </a:r>
          </a:p>
        </p:txBody>
      </p:sp>
      <p:sp>
        <p:nvSpPr>
          <p:cNvPr id="14" name="文本框 13"/>
          <p:cNvSpPr txBox="1"/>
          <p:nvPr>
            <p:custDataLst>
              <p:tags r:id="rId4"/>
            </p:custDataLst>
          </p:nvPr>
        </p:nvSpPr>
        <p:spPr>
          <a:xfrm>
            <a:off x="9253855" y="4800600"/>
            <a:ext cx="2707640" cy="332105"/>
          </a:xfrm>
          <a:prstGeom prst="rect">
            <a:avLst/>
          </a:prstGeom>
          <a:solidFill>
            <a:srgbClr val="0054A3"/>
          </a:solidFill>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defRPr kumimoji="0" sz="1400" b="1" i="0" u="none" strike="noStrike" cap="none" spc="0" normalizeH="0" baseline="0">
                <a:ln>
                  <a:noFill/>
                </a:ln>
                <a:solidFill>
                  <a:schemeClr val="tx2"/>
                </a:solidFill>
                <a:effectLst/>
                <a:uLnTx/>
                <a:uFillTx/>
                <a:latin typeface="微软雅黑" panose="020B0703020204020201" pitchFamily="34" charset="-122"/>
                <a:ea typeface="微软雅黑" panose="020B0703020204020201" pitchFamily="34" charset="-122"/>
              </a:defRPr>
            </a:lvl1pPr>
          </a:lstStyle>
          <a:p>
            <a:r>
              <a:rPr lang="en-US" altLang="zh-CN" dirty="0">
                <a:solidFill>
                  <a:schemeClr val="bg1"/>
                </a:solidFill>
                <a:sym typeface="Arial" panose="020B0604020202090204" pitchFamily="34" charset="0"/>
              </a:rPr>
              <a:t>“</a:t>
            </a:r>
            <a:r>
              <a:rPr lang="zh-CN" altLang="en-US" dirty="0">
                <a:solidFill>
                  <a:schemeClr val="bg1"/>
                </a:solidFill>
                <a:sym typeface="Arial" panose="020B0604020202090204" pitchFamily="34" charset="0"/>
              </a:rPr>
              <a:t>机器化学家</a:t>
            </a:r>
            <a:r>
              <a:rPr lang="en-US" altLang="zh-CN" dirty="0">
                <a:solidFill>
                  <a:schemeClr val="bg1"/>
                </a:solidFill>
                <a:sym typeface="Arial" panose="020B0604020202090204" pitchFamily="34" charset="0"/>
              </a:rPr>
              <a:t>”</a:t>
            </a:r>
            <a:r>
              <a:rPr lang="zh-CN" altLang="en-US" dirty="0">
                <a:solidFill>
                  <a:schemeClr val="bg1"/>
                </a:solidFill>
                <a:sym typeface="Arial" panose="020B0604020202090204" pitchFamily="34" charset="0"/>
              </a:rPr>
              <a:t>在做实验</a:t>
            </a:r>
          </a:p>
        </p:txBody>
      </p:sp>
      <p:sp>
        <p:nvSpPr>
          <p:cNvPr id="9" name="文本框 8"/>
          <p:cNvSpPr txBox="1"/>
          <p:nvPr>
            <p:custDataLst>
              <p:tags r:id="rId5"/>
            </p:custDataLst>
          </p:nvPr>
        </p:nvSpPr>
        <p:spPr>
          <a:xfrm>
            <a:off x="231775" y="4801235"/>
            <a:ext cx="2708910" cy="332105"/>
          </a:xfrm>
          <a:prstGeom prst="rect">
            <a:avLst/>
          </a:prstGeom>
          <a:solidFill>
            <a:srgbClr val="0054A3"/>
          </a:solidFill>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defRPr kumimoji="0" sz="1400" b="1" i="0" u="none" strike="noStrike" cap="none" spc="0" normalizeH="0" baseline="0">
                <a:ln>
                  <a:noFill/>
                </a:ln>
                <a:solidFill>
                  <a:schemeClr val="tx2"/>
                </a:solidFill>
                <a:effectLst/>
                <a:uLnTx/>
                <a:uFillTx/>
                <a:latin typeface="微软雅黑" panose="020B0703020204020201" pitchFamily="34" charset="-122"/>
                <a:ea typeface="微软雅黑" panose="020B0703020204020201" pitchFamily="34" charset="-122"/>
              </a:defRPr>
            </a:lvl1pPr>
          </a:lstStyle>
          <a:p>
            <a:r>
              <a:rPr lang="en-US" altLang="zh-CN" dirty="0">
                <a:solidFill>
                  <a:schemeClr val="bg1"/>
                </a:solidFill>
                <a:sym typeface="Arial" panose="020B0604020202090204" pitchFamily="34" charset="0"/>
              </a:rPr>
              <a:t>2024</a:t>
            </a:r>
            <a:r>
              <a:rPr lang="zh-CN" altLang="en-US" dirty="0">
                <a:solidFill>
                  <a:schemeClr val="bg1"/>
                </a:solidFill>
                <a:sym typeface="Arial" panose="020B0604020202090204" pitchFamily="34" charset="0"/>
              </a:rPr>
              <a:t>诺贝尔物理学奖授予</a:t>
            </a:r>
            <a:r>
              <a:rPr lang="en-US" altLang="zh-CN" dirty="0">
                <a:solidFill>
                  <a:schemeClr val="bg1"/>
                </a:solidFill>
                <a:sym typeface="Arial" panose="020B0604020202090204" pitchFamily="34" charset="0"/>
              </a:rPr>
              <a:t>AI</a:t>
            </a:r>
            <a:r>
              <a:rPr lang="zh-CN" altLang="en-US" dirty="0">
                <a:solidFill>
                  <a:schemeClr val="bg1"/>
                </a:solidFill>
                <a:sym typeface="Arial" panose="020B0604020202090204" pitchFamily="34" charset="0"/>
              </a:rPr>
              <a:t>研究</a:t>
            </a:r>
          </a:p>
        </p:txBody>
      </p:sp>
      <p:pic>
        <p:nvPicPr>
          <p:cNvPr id="10" name="图片 9"/>
          <p:cNvPicPr/>
          <p:nvPr>
            <p:custDataLst>
              <p:tags r:id="rId6"/>
            </p:custDataLst>
          </p:nvPr>
        </p:nvPicPr>
        <p:blipFill>
          <a:blip r:embed="rId10"/>
          <a:stretch>
            <a:fillRect/>
          </a:stretch>
        </p:blipFill>
        <p:spPr>
          <a:xfrm>
            <a:off x="179705" y="1874520"/>
            <a:ext cx="2836545" cy="2885440"/>
          </a:xfrm>
          <a:prstGeom prst="rect">
            <a:avLst/>
          </a:prstGeom>
        </p:spPr>
      </p:pic>
      <p:pic>
        <p:nvPicPr>
          <p:cNvPr id="11" name="图片 10"/>
          <p:cNvPicPr/>
          <p:nvPr>
            <p:custDataLst>
              <p:tags r:id="rId7"/>
            </p:custDataLst>
          </p:nvPr>
        </p:nvPicPr>
        <p:blipFill>
          <a:blip r:embed="rId11"/>
          <a:srcRect t="21454"/>
          <a:stretch>
            <a:fillRect/>
          </a:stretch>
        </p:blipFill>
        <p:spPr>
          <a:xfrm>
            <a:off x="9177020" y="1910080"/>
            <a:ext cx="2836545" cy="2872105"/>
          </a:xfrm>
          <a:prstGeom prst="rect">
            <a:avLst/>
          </a:prstGeom>
        </p:spPr>
      </p:pic>
      <p:pic>
        <p:nvPicPr>
          <p:cNvPr id="73" name="图片 72"/>
          <p:cNvPicPr/>
          <p:nvPr/>
        </p:nvPicPr>
        <p:blipFill>
          <a:blip r:embed="rId12"/>
          <a:stretch>
            <a:fillRect/>
          </a:stretch>
        </p:blipFill>
        <p:spPr>
          <a:xfrm>
            <a:off x="3147695" y="1877060"/>
            <a:ext cx="2836545" cy="2879725"/>
          </a:xfrm>
          <a:prstGeom prst="rect">
            <a:avLst/>
          </a:prstGeom>
        </p:spPr>
      </p:pic>
      <p:sp>
        <p:nvSpPr>
          <p:cNvPr id="12" name="文本框 11"/>
          <p:cNvSpPr txBox="1"/>
          <p:nvPr/>
        </p:nvSpPr>
        <p:spPr>
          <a:xfrm>
            <a:off x="3170555" y="5595620"/>
            <a:ext cx="2813685" cy="824230"/>
          </a:xfrm>
          <a:prstGeom prst="rect">
            <a:avLst/>
          </a:prstGeom>
          <a:noFill/>
        </p:spPr>
        <p:txBody>
          <a:bodyPr wrap="square">
            <a:noAutofit/>
          </a:bodyPr>
          <a:lstStyle/>
          <a:p>
            <a:pPr lvl="0" indent="0" algn="ctr">
              <a:lnSpc>
                <a:spcPct val="110000"/>
              </a:lnSpc>
              <a:buClrTx/>
              <a:buSzTx/>
              <a:buFont typeface="Arial" panose="020B0604020202090204" pitchFamily="34" charset="0"/>
              <a:buNone/>
              <a:defRPr/>
            </a:pPr>
            <a:r>
              <a:rPr lang="zh-CN" altLang="en-US" spc="-1" noProof="0" dirty="0">
                <a:ln>
                  <a:noFill/>
                </a:ln>
                <a:solidFill>
                  <a:srgbClr val="000000"/>
                </a:solidFill>
                <a:effectLst/>
                <a:uLnTx/>
                <a:uFillTx/>
                <a:latin typeface="微软雅黑" panose="020B0703020204020201" pitchFamily="34" charset="-122"/>
                <a:ea typeface="微软雅黑" panose="020B0703020204020201" pitchFamily="34" charset="-122"/>
                <a:sym typeface="等线" panose="02010600030101010101" pitchFamily="2" charset="-122"/>
              </a:rPr>
              <a:t>大大加速了核聚变技术的研发，可控核聚变将</a:t>
            </a:r>
          </a:p>
          <a:p>
            <a:pPr lvl="0" indent="0" algn="ctr">
              <a:lnSpc>
                <a:spcPct val="110000"/>
              </a:lnSpc>
              <a:buClrTx/>
              <a:buSzTx/>
              <a:buFont typeface="Arial" panose="020B0604020202090204" pitchFamily="34" charset="0"/>
              <a:buNone/>
              <a:defRPr/>
            </a:pPr>
            <a:r>
              <a:rPr lang="zh-CN" altLang="en-US" b="1" spc="-1" noProof="0" dirty="0">
                <a:ln>
                  <a:noFill/>
                </a:ln>
                <a:solidFill>
                  <a:srgbClr val="C00000"/>
                </a:solidFill>
                <a:effectLst/>
                <a:uLnTx/>
                <a:uFillTx/>
                <a:latin typeface="微软雅黑" panose="020B0703020204020201" pitchFamily="34" charset="-122"/>
                <a:ea typeface="微软雅黑" panose="020B0703020204020201" pitchFamily="34" charset="-122"/>
                <a:sym typeface="等线" panose="02010600030101010101" pitchFamily="2" charset="-122"/>
              </a:rPr>
              <a:t>提前10~20年</a:t>
            </a:r>
            <a:r>
              <a:rPr lang="zh-CN" altLang="en-US" spc="-1" noProof="0" dirty="0">
                <a:ln>
                  <a:noFill/>
                </a:ln>
                <a:solidFill>
                  <a:srgbClr val="000000"/>
                </a:solidFill>
                <a:effectLst/>
                <a:uLnTx/>
                <a:uFillTx/>
                <a:latin typeface="微软雅黑" panose="020B0703020204020201" pitchFamily="34" charset="-122"/>
                <a:ea typeface="微软雅黑" panose="020B0703020204020201" pitchFamily="34" charset="-122"/>
                <a:sym typeface="等线" panose="02010600030101010101" pitchFamily="2" charset="-122"/>
              </a:rPr>
              <a:t>完成</a:t>
            </a:r>
          </a:p>
          <a:p>
            <a:pPr lvl="0" indent="0" algn="ctr">
              <a:lnSpc>
                <a:spcPct val="110000"/>
              </a:lnSpc>
              <a:buClrTx/>
              <a:buSzTx/>
              <a:buFont typeface="Arial" panose="020B0604020202090204" pitchFamily="34" charset="0"/>
              <a:buNone/>
              <a:defRPr/>
            </a:pPr>
            <a:endParaRPr lang="zh-CN" altLang="en-US"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endParaRPr>
          </a:p>
        </p:txBody>
      </p:sp>
      <p:sp>
        <p:nvSpPr>
          <p:cNvPr id="15" name="文本框 14"/>
          <p:cNvSpPr txBox="1"/>
          <p:nvPr/>
        </p:nvSpPr>
        <p:spPr>
          <a:xfrm>
            <a:off x="6214110" y="5609343"/>
            <a:ext cx="2813685" cy="824230"/>
          </a:xfrm>
          <a:prstGeom prst="rect">
            <a:avLst/>
          </a:prstGeom>
          <a:noFill/>
        </p:spPr>
        <p:txBody>
          <a:bodyPr wrap="square">
            <a:noAutofit/>
          </a:bodyPr>
          <a:lstStyle/>
          <a:p>
            <a:pPr lvl="0" indent="0" algn="ctr">
              <a:lnSpc>
                <a:spcPct val="110000"/>
              </a:lnSpc>
              <a:buClrTx/>
              <a:buSzTx/>
              <a:buFont typeface="Arial" panose="020B0604020202090204" pitchFamily="34" charset="0"/>
              <a:buNone/>
              <a:defRPr/>
            </a:pPr>
            <a:r>
              <a:rPr lang="zh-CN" altLang="en-US" dirty="0">
                <a:solidFill>
                  <a:schemeClr val="tx1"/>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集成</a:t>
            </a:r>
            <a:r>
              <a:rPr lang="en-US" altLang="zh-CN" dirty="0">
                <a:solidFill>
                  <a:schemeClr val="tx1"/>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AI</a:t>
            </a:r>
            <a:r>
              <a:rPr lang="zh-CN" altLang="en-US" dirty="0">
                <a:solidFill>
                  <a:schemeClr val="tx1"/>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智能体、智能眼镜精准捕捉</a:t>
            </a:r>
            <a:r>
              <a:rPr lang="zh-CN" altLang="en-US"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视觉信息</a:t>
            </a:r>
            <a:r>
              <a:rPr lang="zh-CN" altLang="en-US" dirty="0">
                <a:solidFill>
                  <a:schemeClr val="tx1"/>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a:t>
            </a:r>
            <a:r>
              <a:rPr lang="zh-CN" altLang="en-US"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理解实验情境</a:t>
            </a:r>
            <a:r>
              <a:rPr lang="zh-CN" altLang="en-US" dirty="0">
                <a:solidFill>
                  <a:schemeClr val="tx1"/>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并提供</a:t>
            </a:r>
            <a:r>
              <a:rPr lang="zh-CN" altLang="en-US"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rPr>
              <a:t>实时辅助</a:t>
            </a:r>
          </a:p>
        </p:txBody>
      </p:sp>
      <p:sp>
        <p:nvSpPr>
          <p:cNvPr id="16" name="文本框 15"/>
          <p:cNvSpPr txBox="1"/>
          <p:nvPr/>
        </p:nvSpPr>
        <p:spPr>
          <a:xfrm>
            <a:off x="9177020" y="5549900"/>
            <a:ext cx="2813685" cy="824230"/>
          </a:xfrm>
          <a:prstGeom prst="rect">
            <a:avLst/>
          </a:prstGeom>
          <a:noFill/>
        </p:spPr>
        <p:txBody>
          <a:bodyPr wrap="square">
            <a:noAutofit/>
          </a:bodyPr>
          <a:lstStyle/>
          <a:p>
            <a:pPr lvl="0" indent="0" algn="ctr">
              <a:lnSpc>
                <a:spcPct val="110000"/>
              </a:lnSpc>
              <a:buClrTx/>
              <a:buSzTx/>
              <a:buFont typeface="Arial" panose="020B0604020202090204" pitchFamily="34" charset="0"/>
              <a:buNone/>
              <a:defRPr/>
            </a:pPr>
            <a:r>
              <a:rPr lang="zh-CN" altLang="en-US" spc="-1" dirty="0">
                <a:solidFill>
                  <a:srgbClr val="000000"/>
                </a:solidFill>
                <a:latin typeface="微软雅黑" panose="020B0703020204020201" pitchFamily="34" charset="-122"/>
                <a:ea typeface="微软雅黑" panose="020B0703020204020201" pitchFamily="34" charset="-122"/>
                <a:sym typeface="等线" panose="02010600030101010101" pitchFamily="2" charset="-122"/>
              </a:rPr>
              <a:t>将传统</a:t>
            </a:r>
            <a:r>
              <a:rPr lang="en-US" altLang="zh-CN" spc="-1" dirty="0">
                <a:solidFill>
                  <a:srgbClr val="000000"/>
                </a:solidFill>
                <a:latin typeface="微软雅黑" panose="020B0703020204020201" pitchFamily="34" charset="-122"/>
                <a:ea typeface="微软雅黑" panose="020B0703020204020201" pitchFamily="34" charset="-122"/>
                <a:sym typeface="等线" panose="02010600030101010101" pitchFamily="2" charset="-122"/>
              </a:rPr>
              <a:t>“</a:t>
            </a:r>
            <a:r>
              <a:rPr lang="zh-CN" altLang="en-US" spc="-1" dirty="0">
                <a:solidFill>
                  <a:srgbClr val="000000"/>
                </a:solidFill>
                <a:latin typeface="微软雅黑" panose="020B0703020204020201" pitchFamily="34" charset="-122"/>
                <a:ea typeface="微软雅黑" panose="020B0703020204020201" pitchFamily="34" charset="-122"/>
                <a:sym typeface="等线" panose="02010600030101010101" pitchFamily="2" charset="-122"/>
              </a:rPr>
              <a:t>炒菜式</a:t>
            </a:r>
            <a:r>
              <a:rPr lang="en-US" altLang="zh-CN" spc="-1" dirty="0">
                <a:solidFill>
                  <a:srgbClr val="000000"/>
                </a:solidFill>
                <a:latin typeface="微软雅黑" panose="020B0703020204020201" pitchFamily="34" charset="-122"/>
                <a:ea typeface="微软雅黑" panose="020B0703020204020201" pitchFamily="34" charset="-122"/>
                <a:sym typeface="等线" panose="02010600030101010101" pitchFamily="2" charset="-122"/>
              </a:rPr>
              <a:t>”</a:t>
            </a:r>
            <a:r>
              <a:rPr lang="zh-CN" altLang="en-US" spc="-1" dirty="0">
                <a:solidFill>
                  <a:srgbClr val="000000"/>
                </a:solidFill>
                <a:latin typeface="微软雅黑" panose="020B0703020204020201" pitchFamily="34" charset="-122"/>
                <a:ea typeface="微软雅黑" panose="020B0703020204020201" pitchFamily="34" charset="-122"/>
                <a:sym typeface="等线" panose="02010600030101010101" pitchFamily="2" charset="-122"/>
              </a:rPr>
              <a:t>遍历搜索所需</a:t>
            </a:r>
            <a:r>
              <a:rPr lang="zh-CN" altLang="en-US" b="1" spc="-1" noProof="0" dirty="0">
                <a:ln>
                  <a:noFill/>
                </a:ln>
                <a:solidFill>
                  <a:srgbClr val="C00000"/>
                </a:solidFill>
                <a:effectLst/>
                <a:uLnTx/>
                <a:uFillTx/>
                <a:latin typeface="微软雅黑" panose="020B0703020204020201" pitchFamily="34" charset="-122"/>
                <a:ea typeface="微软雅黑" panose="020B0703020204020201" pitchFamily="34" charset="-122"/>
                <a:sym typeface="等线" panose="02010600030101010101" pitchFamily="2" charset="-122"/>
              </a:rPr>
              <a:t>1400年</a:t>
            </a:r>
            <a:r>
              <a:rPr lang="zh-CN" altLang="en-US" spc="-1" dirty="0">
                <a:solidFill>
                  <a:srgbClr val="000000"/>
                </a:solidFill>
                <a:latin typeface="微软雅黑" panose="020B0703020204020201" pitchFamily="34" charset="-122"/>
                <a:ea typeface="微软雅黑" panose="020B0703020204020201" pitchFamily="34" charset="-122"/>
                <a:sym typeface="等线" panose="02010600030101010101" pitchFamily="2" charset="-122"/>
              </a:rPr>
              <a:t>缩短为</a:t>
            </a:r>
            <a:r>
              <a:rPr lang="zh-CN" altLang="en-US" b="1" spc="-1" noProof="0" dirty="0">
                <a:ln>
                  <a:noFill/>
                </a:ln>
                <a:solidFill>
                  <a:srgbClr val="C00000"/>
                </a:solidFill>
                <a:effectLst/>
                <a:uLnTx/>
                <a:uFillTx/>
                <a:latin typeface="微软雅黑" panose="020B0703020204020201" pitchFamily="34" charset="-122"/>
                <a:ea typeface="微软雅黑" panose="020B0703020204020201" pitchFamily="34" charset="-122"/>
                <a:sym typeface="等线" panose="02010600030101010101" pitchFamily="2" charset="-122"/>
              </a:rPr>
              <a:t>5周</a:t>
            </a:r>
            <a:endParaRPr lang="zh-CN" altLang="en-US"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endParaRPr>
          </a:p>
        </p:txBody>
      </p:sp>
      <p:pic>
        <p:nvPicPr>
          <p:cNvPr id="17" name="图片 16"/>
          <p:cNvPicPr>
            <a:picLocks noChangeAspect="1"/>
          </p:cNvPicPr>
          <p:nvPr/>
        </p:nvPicPr>
        <p:blipFill>
          <a:blip r:embed="rId13"/>
          <a:stretch>
            <a:fillRect/>
          </a:stretch>
        </p:blipFill>
        <p:spPr>
          <a:xfrm>
            <a:off x="6160770" y="1871980"/>
            <a:ext cx="2839720" cy="293116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a:lstStyle>
          <a:p>
            <a:pPr>
              <a:defRPr/>
            </a:pPr>
            <a:r>
              <a:rPr lang="zh-CN" altLang="en-US">
                <a:solidFill>
                  <a:prstClr val="white"/>
                </a:solidFill>
              </a:rPr>
              <a:t>国际</a:t>
            </a:r>
            <a:r>
              <a:rPr lang="en-US" altLang="zh-CN">
                <a:solidFill>
                  <a:prstClr val="white"/>
                </a:solidFill>
              </a:rPr>
              <a:t>AI4S</a:t>
            </a:r>
            <a:r>
              <a:rPr>
                <a:solidFill>
                  <a:prstClr val="white"/>
                </a:solidFill>
              </a:rPr>
              <a:t>相关</a:t>
            </a:r>
            <a:r>
              <a:rPr lang="zh-CN" altLang="en-US">
                <a:solidFill>
                  <a:prstClr val="white"/>
                </a:solidFill>
              </a:rPr>
              <a:t>政策布局</a:t>
            </a:r>
          </a:p>
        </p:txBody>
      </p:sp>
      <p:sp>
        <p:nvSpPr>
          <p:cNvPr id="5" name="灯片编号占位符 2"/>
          <p:cNvSpPr>
            <a:spLocks noGrp="1"/>
          </p:cNvSpPr>
          <p:nvPr>
            <p:ph type="sldNum" sz="quarter" idx="12"/>
          </p:nvPr>
        </p:nvSpPr>
        <p:spPr>
          <a:xfrm>
            <a:off x="11643659" y="6492875"/>
            <a:ext cx="548341" cy="365125"/>
          </a:xfrm>
        </p:spPr>
        <p:txBody>
          <a:bodyPr/>
          <a:lstStyle/>
          <a:p>
            <a:pPr>
              <a:defRPr/>
            </a:pPr>
            <a:fld id="{80293A8B-7656-41F7-B47F-4F4E036E5275}" type="slidenum">
              <a:rPr lang="en-US" altLang="zh-CN">
                <a:solidFill>
                  <a:prstClr val="black"/>
                </a:solidFill>
              </a:rPr>
              <a:t>4</a:t>
            </a:fld>
            <a:endParaRPr dirty="0">
              <a:solidFill>
                <a:prstClr val="black"/>
              </a:solidFill>
            </a:endParaRPr>
          </a:p>
        </p:txBody>
      </p:sp>
      <p:sp>
        <p:nvSpPr>
          <p:cNvPr id="3" name="文本框 2"/>
          <p:cNvSpPr txBox="1"/>
          <p:nvPr/>
        </p:nvSpPr>
        <p:spPr>
          <a:xfrm>
            <a:off x="300355" y="987425"/>
            <a:ext cx="11565890" cy="2553335"/>
          </a:xfrm>
          <a:prstGeom prst="rect">
            <a:avLst/>
          </a:prstGeom>
          <a:noFill/>
        </p:spPr>
        <p:txBody>
          <a:bodyPr wrap="square" rtlCol="0">
            <a:spAutoFit/>
          </a:bodyPr>
          <a:lstStyle/>
          <a:p>
            <a:pPr marL="457200" indent="-360680" algn="l" fontAlgn="base">
              <a:lnSpc>
                <a:spcPct val="130000"/>
              </a:lnSpc>
              <a:spcBef>
                <a:spcPct val="20000"/>
              </a:spcBef>
              <a:buClr>
                <a:srgbClr val="7030A0"/>
              </a:buClr>
              <a:buSzTx/>
              <a:buFont typeface="Wingdings 2" panose="05020102010507070707" pitchFamily="18" charset="2"/>
              <a:buChar char="²"/>
            </a:pP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2025</a:t>
            </a: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年</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11</a:t>
            </a: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月，</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美国白宫联合能源部</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（DOE）及</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国家科学基金会</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（NSF）宣布推进极具战略纵深的 “</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创世纪计划（Genesis Mission）</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”，宣告美国将在</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人工智能驱动下重塑科学研究体系</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a:t>
            </a: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整合全国资源构建国家级</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AI4S</a:t>
            </a: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平台，</a:t>
            </a:r>
            <a:r>
              <a:rPr lang="en-US" altLang="zh-CN"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将其对标 “阿波罗登月计划” 与 “曼哈顿计划” 的全域动员。</a:t>
            </a:r>
          </a:p>
          <a:p>
            <a:pPr marL="457200" indent="-360680" algn="l" fontAlgn="base">
              <a:lnSpc>
                <a:spcPct val="130000"/>
              </a:lnSpc>
              <a:spcBef>
                <a:spcPct val="20000"/>
              </a:spcBef>
              <a:buClr>
                <a:srgbClr val="7030A0"/>
              </a:buClr>
              <a:buSzTx/>
              <a:buFont typeface="Wingdings 2" panose="05020102010507070707" pitchFamily="18" charset="2"/>
              <a:buChar char="²"/>
            </a:pP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计划在未来十年内培养</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10</a:t>
            </a:r>
            <a:r>
              <a:rPr lang="zh-CN" altLang="en-US"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万名</a:t>
            </a: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掌握人工智能技术的美国科学家和工程师，将建立一个面向科学与工程领域的人工智能人才培养管道，重点覆盖本科和硕士阶段，</a:t>
            </a:r>
            <a:r>
              <a:rPr lang="zh-CN" altLang="en-US"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强调人工智能能力与具体科学或工程学科的</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a:t>
            </a:r>
            <a:r>
              <a:rPr lang="zh-CN" altLang="en-US"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双重胜任力</a:t>
            </a:r>
            <a:r>
              <a:rPr lang="en-US" altLang="zh-CN" sz="2000" b="1"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a:t>
            </a:r>
            <a:r>
              <a:rPr lang="zh-CN" altLang="en-US" sz="2000"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a:t>
            </a:r>
          </a:p>
        </p:txBody>
      </p:sp>
      <p:pic>
        <p:nvPicPr>
          <p:cNvPr id="4" name="图片 3"/>
          <p:cNvPicPr>
            <a:picLocks noChangeAspect="1"/>
          </p:cNvPicPr>
          <p:nvPr/>
        </p:nvPicPr>
        <p:blipFill>
          <a:blip r:embed="rId4"/>
          <a:stretch>
            <a:fillRect/>
          </a:stretch>
        </p:blipFill>
        <p:spPr>
          <a:xfrm>
            <a:off x="443230" y="3858260"/>
            <a:ext cx="2138045" cy="2743200"/>
          </a:xfrm>
          <a:prstGeom prst="rect">
            <a:avLst/>
          </a:prstGeom>
        </p:spPr>
      </p:pic>
      <p:pic>
        <p:nvPicPr>
          <p:cNvPr id="6" name="图片 5"/>
          <p:cNvPicPr>
            <a:picLocks noChangeAspect="1"/>
          </p:cNvPicPr>
          <p:nvPr/>
        </p:nvPicPr>
        <p:blipFill>
          <a:blip r:embed="rId5"/>
          <a:stretch>
            <a:fillRect/>
          </a:stretch>
        </p:blipFill>
        <p:spPr>
          <a:xfrm>
            <a:off x="2887345" y="3829685"/>
            <a:ext cx="2199640" cy="630555"/>
          </a:xfrm>
          <a:prstGeom prst="rect">
            <a:avLst/>
          </a:prstGeom>
        </p:spPr>
      </p:pic>
      <p:pic>
        <p:nvPicPr>
          <p:cNvPr id="7" name="图片 6"/>
          <p:cNvPicPr>
            <a:picLocks noChangeAspect="1"/>
          </p:cNvPicPr>
          <p:nvPr/>
        </p:nvPicPr>
        <p:blipFill>
          <a:blip r:embed="rId6"/>
          <a:stretch>
            <a:fillRect/>
          </a:stretch>
        </p:blipFill>
        <p:spPr>
          <a:xfrm>
            <a:off x="2581275" y="4398645"/>
            <a:ext cx="3194050" cy="924560"/>
          </a:xfrm>
          <a:prstGeom prst="rect">
            <a:avLst/>
          </a:prstGeom>
        </p:spPr>
      </p:pic>
      <p:pic>
        <p:nvPicPr>
          <p:cNvPr id="8" name="图片 7"/>
          <p:cNvPicPr>
            <a:picLocks noChangeAspect="1"/>
          </p:cNvPicPr>
          <p:nvPr/>
        </p:nvPicPr>
        <p:blipFill>
          <a:blip r:embed="rId7"/>
          <a:stretch>
            <a:fillRect/>
          </a:stretch>
        </p:blipFill>
        <p:spPr>
          <a:xfrm>
            <a:off x="2887345" y="5323205"/>
            <a:ext cx="2289810" cy="1278255"/>
          </a:xfrm>
          <a:prstGeom prst="rect">
            <a:avLst/>
          </a:prstGeom>
        </p:spPr>
      </p:pic>
      <p:pic>
        <p:nvPicPr>
          <p:cNvPr id="12" name="图片 11"/>
          <p:cNvPicPr>
            <a:picLocks noChangeAspect="1"/>
          </p:cNvPicPr>
          <p:nvPr/>
        </p:nvPicPr>
        <p:blipFill>
          <a:blip r:embed="rId8"/>
          <a:stretch>
            <a:fillRect/>
          </a:stretch>
        </p:blipFill>
        <p:spPr>
          <a:xfrm>
            <a:off x="5393055" y="3442970"/>
            <a:ext cx="3244215" cy="3276600"/>
          </a:xfrm>
          <a:prstGeom prst="rect">
            <a:avLst/>
          </a:prstGeom>
        </p:spPr>
      </p:pic>
      <p:sp>
        <p:nvSpPr>
          <p:cNvPr id="13" name="文本框 12"/>
          <p:cNvSpPr txBox="1"/>
          <p:nvPr/>
        </p:nvSpPr>
        <p:spPr>
          <a:xfrm>
            <a:off x="6906895" y="5935980"/>
            <a:ext cx="5285105" cy="922020"/>
          </a:xfrm>
          <a:prstGeom prst="rect">
            <a:avLst/>
          </a:prstGeom>
          <a:noFill/>
        </p:spPr>
        <p:txBody>
          <a:bodyPr wrap="square" rtlCol="0">
            <a:spAutoFit/>
          </a:bodyPr>
          <a:lstStyle/>
          <a:p>
            <a:pPr indent="0" fontAlgn="base">
              <a:lnSpc>
                <a:spcPct val="100000"/>
              </a:lnSpc>
              <a:spcBef>
                <a:spcPct val="20000"/>
              </a:spcBef>
              <a:spcAft>
                <a:spcPct val="0"/>
              </a:spcAft>
              <a:buClr>
                <a:srgbClr val="7030A0"/>
              </a:buClr>
              <a:buFont typeface="Wingdings 2" panose="05020102010507070707" pitchFamily="18" charset="2"/>
              <a:buNone/>
            </a:pPr>
            <a:r>
              <a:rPr lang="zh-CN" altLang="en-US"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Google、OpenAI、NVIDIA、Scale AI、Quantinuum、Hugging Face等上下游</a:t>
            </a:r>
            <a:r>
              <a:rPr lang="en-US" altLang="zh-CN"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AI</a:t>
            </a:r>
            <a:r>
              <a:rPr lang="zh-CN" altLang="en-US" dirty="0">
                <a:solidFill>
                  <a:prstClr val="black"/>
                </a:solidFill>
                <a:latin typeface="Microsoft YaHei" panose="020B0703020204020201" pitchFamily="34" charset="-122"/>
                <a:ea typeface="Microsoft YaHei" panose="020B0703020204020201" pitchFamily="34" charset="-122"/>
                <a:cs typeface="Microsoft YaHei" panose="020B0703020204020201" pitchFamily="34" charset="-122"/>
              </a:rPr>
              <a:t>企业已经加入计划</a:t>
            </a:r>
          </a:p>
        </p:txBody>
      </p:sp>
      <p:pic>
        <p:nvPicPr>
          <p:cNvPr id="14" name="图片 13"/>
          <p:cNvPicPr>
            <a:picLocks noChangeAspect="1"/>
          </p:cNvPicPr>
          <p:nvPr/>
        </p:nvPicPr>
        <p:blipFill>
          <a:blip r:embed="rId9"/>
          <a:stretch>
            <a:fillRect/>
          </a:stretch>
        </p:blipFill>
        <p:spPr>
          <a:xfrm>
            <a:off x="8766175" y="3540760"/>
            <a:ext cx="2403475" cy="2395220"/>
          </a:xfrm>
          <a:prstGeom prst="rect">
            <a:avLst/>
          </a:prstGeom>
        </p:spPr>
      </p:pic>
      <p:sp>
        <p:nvSpPr>
          <p:cNvPr id="15" name="文本框 14"/>
          <p:cNvSpPr txBox="1"/>
          <p:nvPr/>
        </p:nvSpPr>
        <p:spPr>
          <a:xfrm>
            <a:off x="0" y="6601460"/>
            <a:ext cx="6032500" cy="1753235"/>
          </a:xfrm>
          <a:prstGeom prst="rect">
            <a:avLst/>
          </a:prstGeom>
        </p:spPr>
        <p:txBody>
          <a:bodyPr wrap="square" rtlCol="0">
            <a:noAutofit/>
          </a:bodyPr>
          <a:lstStyle/>
          <a:p>
            <a:pPr lvl="0" algn="l">
              <a:buClrTx/>
              <a:buSzTx/>
              <a:buFontTx/>
            </a:pPr>
            <a:r>
              <a:rPr lang="en-US" altLang="zh-CN" sz="1400">
                <a:solidFill>
                  <a:srgbClr val="000000"/>
                </a:solidFill>
                <a:latin typeface="Times New Roman" panose="02020503050405090304" pitchFamily="18" charset="0"/>
                <a:ea typeface="KaiTi" panose="02010609060101010101" charset="-122"/>
                <a:cs typeface="Times New Roman" panose="02020503050405090304" pitchFamily="18" charset="0"/>
                <a:sym typeface="+mn-ea"/>
              </a:rPr>
              <a:t>https://www.energy.gov/undersecretaryforscience/genesis-mission</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a:lstStyle>
          <a:p>
            <a:pPr>
              <a:defRPr/>
            </a:pPr>
            <a:r>
              <a:rPr lang="zh-CN" altLang="en-US">
                <a:solidFill>
                  <a:prstClr val="white"/>
                </a:solidFill>
              </a:rPr>
              <a:t>我国</a:t>
            </a:r>
            <a:r>
              <a:rPr lang="en-US" altLang="zh-CN">
                <a:solidFill>
                  <a:prstClr val="white"/>
                </a:solidFill>
              </a:rPr>
              <a:t>AI4S</a:t>
            </a:r>
            <a:r>
              <a:rPr>
                <a:solidFill>
                  <a:prstClr val="white"/>
                </a:solidFill>
              </a:rPr>
              <a:t>相关政策布局</a:t>
            </a:r>
          </a:p>
        </p:txBody>
      </p:sp>
      <p:sp>
        <p:nvSpPr>
          <p:cNvPr id="5" name="灯片编号占位符 2"/>
          <p:cNvSpPr>
            <a:spLocks noGrp="1"/>
          </p:cNvSpPr>
          <p:nvPr>
            <p:ph type="sldNum" sz="quarter" idx="12"/>
          </p:nvPr>
        </p:nvSpPr>
        <p:spPr>
          <a:xfrm>
            <a:off x="11643659" y="6492875"/>
            <a:ext cx="548341" cy="365125"/>
          </a:xfrm>
        </p:spPr>
        <p:txBody>
          <a:bodyPr/>
          <a:lstStyle/>
          <a:p>
            <a:pPr>
              <a:defRPr/>
            </a:pPr>
            <a:fld id="{80293A8B-7656-41F7-B47F-4F4E036E5275}" type="slidenum">
              <a:rPr lang="en-US" altLang="zh-CN">
                <a:solidFill>
                  <a:prstClr val="black"/>
                </a:solidFill>
              </a:rPr>
              <a:t>5</a:t>
            </a:fld>
            <a:endParaRPr dirty="0">
              <a:solidFill>
                <a:prstClr val="black"/>
              </a:solidFill>
            </a:endParaRPr>
          </a:p>
        </p:txBody>
      </p:sp>
      <p:sp>
        <p:nvSpPr>
          <p:cNvPr id="7" name="文本框 6"/>
          <p:cNvSpPr txBox="1"/>
          <p:nvPr/>
        </p:nvSpPr>
        <p:spPr>
          <a:xfrm>
            <a:off x="3545205" y="850900"/>
            <a:ext cx="8141335" cy="2431415"/>
          </a:xfrm>
          <a:prstGeom prst="rect">
            <a:avLst/>
          </a:prstGeom>
          <a:noFill/>
        </p:spPr>
        <p:txBody>
          <a:bodyPr wrap="square" rtlCol="0">
            <a:noAutofit/>
          </a:bodyPr>
          <a:lstStyle/>
          <a:p>
            <a:pPr>
              <a:spcAft>
                <a:spcPts val="200"/>
              </a:spcAft>
            </a:pPr>
            <a:br>
              <a:rPr lang="en-US" altLang="zh-CN" sz="1600" dirty="0">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br>
            <a:r>
              <a:rPr lang="en-US" altLang="zh-CN"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a:t>
            </a:r>
            <a:r>
              <a:rPr lang="zh-CN" altLang="en-US"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十五五</a:t>
            </a:r>
            <a:r>
              <a:rPr lang="en-US" altLang="zh-CN"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a:t>
            </a:r>
            <a:r>
              <a:rPr lang="zh-CN" altLang="en-US"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将持续加强</a:t>
            </a:r>
            <a:r>
              <a:rPr lang="zh-CN" altLang="en-US" sz="2400" b="1" dirty="0">
                <a:solidFill>
                  <a:srgbClr val="C00000"/>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人工智能顶层设计</a:t>
            </a:r>
            <a:r>
              <a:rPr lang="zh-CN" altLang="en-US"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和</a:t>
            </a:r>
            <a:r>
              <a:rPr lang="zh-CN" altLang="en-US" sz="2400" b="1" dirty="0">
                <a:solidFill>
                  <a:srgbClr val="C00000"/>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体系化部署</a:t>
            </a:r>
          </a:p>
          <a:p>
            <a:pPr>
              <a:spcAft>
                <a:spcPts val="200"/>
              </a:spcAft>
            </a:pPr>
            <a:r>
              <a:rPr lang="en-US" altLang="zh-CN"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  </a:t>
            </a:r>
            <a:r>
              <a:rPr lang="zh-CN" altLang="en-US"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深入实施</a:t>
            </a:r>
            <a:r>
              <a:rPr lang="en-US" altLang="zh-CN"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a:t>
            </a:r>
            <a:r>
              <a:rPr lang="zh-CN" altLang="en-US" sz="2400" b="1" dirty="0">
                <a:solidFill>
                  <a:srgbClr val="C00000"/>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人工智能</a:t>
            </a:r>
            <a:r>
              <a:rPr lang="en-US" altLang="zh-CN" sz="2400" b="1" dirty="0">
                <a:solidFill>
                  <a:srgbClr val="C00000"/>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a:t>
            </a:r>
            <a:r>
              <a:rPr lang="en-US" altLang="zh-CN"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a:t>
            </a:r>
            <a:r>
              <a:rPr lang="zh-CN" altLang="en-US" sz="24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行动，推动人工智能与科技创新、产业发展、消费提质、民生保障等深度融合。</a:t>
            </a:r>
          </a:p>
          <a:p>
            <a:pPr>
              <a:spcAft>
                <a:spcPts val="200"/>
              </a:spcAft>
            </a:pPr>
            <a:endParaRPr lang="en-US" altLang="zh-CN" sz="20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endParaRPr>
          </a:p>
          <a:p>
            <a:pPr>
              <a:spcAft>
                <a:spcPts val="200"/>
              </a:spcAft>
            </a:pPr>
            <a:r>
              <a:rPr lang="zh-CN" altLang="en-US" sz="20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                                                       </a:t>
            </a:r>
            <a:r>
              <a:rPr lang="en-US" altLang="zh-CN" sz="20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       ——</a:t>
            </a:r>
            <a:r>
              <a:rPr lang="zh-CN" altLang="en-US" sz="20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中华人民共和国国务院</a:t>
            </a:r>
          </a:p>
          <a:p>
            <a:pPr>
              <a:spcAft>
                <a:spcPts val="200"/>
              </a:spcAft>
            </a:pPr>
            <a:r>
              <a:rPr lang="en-US" altLang="zh-CN" sz="20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   </a:t>
            </a:r>
            <a:r>
              <a:rPr lang="zh-CN" altLang="en-US" sz="20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《中共中央关于制定国民经济和社会发展第十五个五年规划的建议》</a:t>
            </a:r>
            <a:endParaRPr lang="en-US" altLang="zh-CN" sz="16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endParaRPr>
          </a:p>
          <a:p>
            <a:pPr>
              <a:spcAft>
                <a:spcPts val="200"/>
              </a:spcAft>
            </a:pPr>
            <a:r>
              <a:rPr lang="zh-CN" altLang="en-US" sz="16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   </a:t>
            </a:r>
            <a:r>
              <a:rPr lang="en-US" altLang="zh-CN" sz="1600"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                                                                                                           </a:t>
            </a:r>
          </a:p>
        </p:txBody>
      </p:sp>
      <p:sp>
        <p:nvSpPr>
          <p:cNvPr id="8" name="灯片编号占位符 2"/>
          <p:cNvSpPr>
            <a:spLocks noGrp="1"/>
          </p:cNvSpPr>
          <p:nvPr/>
        </p:nvSpPr>
        <p:spPr>
          <a:xfrm>
            <a:off x="6626563" y="5387499"/>
            <a:ext cx="2133600" cy="365125"/>
          </a:xfrm>
          <a:prstGeom prst="rect">
            <a:avLst/>
          </a:prstGeom>
        </p:spPr>
        <p:txBody>
          <a:bodyPr vert="horz" wrap="square" lIns="91440" tIns="45720" rIns="91440" bIns="45720" numCol="1" anchor="ctr" anchorCtr="0" compatLnSpc="1"/>
          <a:lstStyle>
            <a:defPPr>
              <a:defRPr lang="zh-CN"/>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18A662-1DD6-4783-9046-0A573AA338B1}" type="slidenum">
              <a:rPr lang="zh-CN" altLang="en-US" smtClean="0">
                <a:latin typeface="Arial" panose="020B0604020202090204" pitchFamily="34" charset="0"/>
                <a:ea typeface="黑体" panose="02010609060101010101" pitchFamily="49" charset="-122"/>
                <a:cs typeface="Arial" panose="020B0604020202090204" pitchFamily="34" charset="0"/>
              </a:rPr>
              <a:t>5</a:t>
            </a:fld>
            <a:endParaRPr lang="zh-CN" altLang="en-US" dirty="0">
              <a:latin typeface="Arial" panose="020B0604020202090204" pitchFamily="34" charset="0"/>
              <a:ea typeface="黑体" panose="02010609060101010101" pitchFamily="49" charset="-122"/>
              <a:cs typeface="Arial" panose="020B0604020202090204" pitchFamily="34" charset="0"/>
            </a:endParaRPr>
          </a:p>
        </p:txBody>
      </p:sp>
      <p:sp>
        <p:nvSpPr>
          <p:cNvPr id="9" name="箭头: V 形 11"/>
          <p:cNvSpPr/>
          <p:nvPr/>
        </p:nvSpPr>
        <p:spPr>
          <a:xfrm>
            <a:off x="377825" y="3850005"/>
            <a:ext cx="11583035" cy="145415"/>
          </a:xfrm>
          <a:prstGeom prst="chevron">
            <a:avLst/>
          </a:prstGeom>
          <a:solidFill>
            <a:srgbClr val="E3F0FF"/>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180000" bIns="0" numCol="1" spcCol="0" rtlCol="0" fromWordArt="0" anchor="ctr" anchorCtr="0" forceAA="0" compatLnSpc="1">
            <a:noAutofit/>
          </a:bodyPr>
          <a:lstStyle/>
          <a:p>
            <a:pPr algn="ctr" eaLnBrk="0" hangingPunct="0">
              <a:defRPr/>
            </a:pPr>
            <a:endParaRPr lang="en-US" sz="2000" kern="0" dirty="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10" name="圆角矩形 27"/>
          <p:cNvSpPr/>
          <p:nvPr/>
        </p:nvSpPr>
        <p:spPr>
          <a:xfrm>
            <a:off x="1032974" y="3743178"/>
            <a:ext cx="1319854" cy="349151"/>
          </a:xfrm>
          <a:prstGeom prst="chevron">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algn="ctr" eaLnBrk="0" hangingPunct="0">
              <a:defRPr/>
            </a:pPr>
            <a:r>
              <a:rPr lang="en-US" altLang="zh-CN" b="1" kern="0" dirty="0">
                <a:solidFill>
                  <a:srgbClr val="FFFFFF"/>
                </a:solidFill>
                <a:latin typeface="Microsoft YaHei Bold" panose="020B0703020204020201" charset="-122"/>
                <a:ea typeface="Microsoft YaHei Bold" panose="020B0703020204020201" charset="-122"/>
                <a:cs typeface="Arial" panose="020B0604020202090204" pitchFamily="34" charset="0"/>
                <a:sym typeface="Arial" panose="020B0604020202090204" pitchFamily="34" charset="0"/>
              </a:rPr>
              <a:t>2023.02</a:t>
            </a:r>
          </a:p>
        </p:txBody>
      </p:sp>
      <p:sp>
        <p:nvSpPr>
          <p:cNvPr id="11" name="圆角矩形 27"/>
          <p:cNvSpPr/>
          <p:nvPr/>
        </p:nvSpPr>
        <p:spPr>
          <a:xfrm>
            <a:off x="4004300" y="3743178"/>
            <a:ext cx="1345256" cy="349151"/>
          </a:xfrm>
          <a:prstGeom prst="chevron">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lvl="0" algn="ctr">
              <a:defRPr/>
            </a:pPr>
            <a:r>
              <a:rPr lang="en-US" altLang="zh-CN" b="1" kern="0" dirty="0">
                <a:solidFill>
                  <a:srgbClr val="FFFFFF"/>
                </a:solidFill>
                <a:latin typeface="Microsoft YaHei Bold" panose="020B0703020204020201" charset="-122"/>
                <a:ea typeface="Microsoft YaHei Bold" panose="020B0703020204020201" charset="-122"/>
                <a:cs typeface="Arial" panose="020B0604020202090204" pitchFamily="34" charset="0"/>
                <a:sym typeface="Arial" panose="020B0604020202090204" pitchFamily="34" charset="0"/>
              </a:rPr>
              <a:t>2023.05</a:t>
            </a:r>
          </a:p>
        </p:txBody>
      </p:sp>
      <p:sp>
        <p:nvSpPr>
          <p:cNvPr id="12" name="圆角矩形 27"/>
          <p:cNvSpPr/>
          <p:nvPr/>
        </p:nvSpPr>
        <p:spPr>
          <a:xfrm>
            <a:off x="6975626" y="3743178"/>
            <a:ext cx="1345256" cy="349151"/>
          </a:xfrm>
          <a:prstGeom prst="chevron">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lvl="0" algn="ctr">
              <a:defRPr/>
            </a:pPr>
            <a:r>
              <a:rPr lang="en-US" altLang="zh-CN" b="1" kern="0" dirty="0">
                <a:solidFill>
                  <a:srgbClr val="FFFFFF"/>
                </a:solidFill>
                <a:latin typeface="Microsoft YaHei Bold" panose="020B0703020204020201" charset="-122"/>
                <a:ea typeface="Microsoft YaHei Bold" panose="020B0703020204020201" charset="-122"/>
                <a:cs typeface="Arial" panose="020B0604020202090204" pitchFamily="34" charset="0"/>
                <a:sym typeface="Arial" panose="020B0604020202090204" pitchFamily="34" charset="0"/>
              </a:rPr>
              <a:t>2025.04</a:t>
            </a:r>
          </a:p>
        </p:txBody>
      </p:sp>
      <p:grpSp>
        <p:nvGrpSpPr>
          <p:cNvPr id="13" name="组合 12"/>
          <p:cNvGrpSpPr/>
          <p:nvPr/>
        </p:nvGrpSpPr>
        <p:grpSpPr>
          <a:xfrm>
            <a:off x="371475" y="4292600"/>
            <a:ext cx="2642235" cy="2141855"/>
            <a:chOff x="405452" y="2917260"/>
            <a:chExt cx="2642547" cy="3233133"/>
          </a:xfrm>
        </p:grpSpPr>
        <p:sp>
          <p:nvSpPr>
            <p:cNvPr id="16" name="矩形 15"/>
            <p:cNvSpPr/>
            <p:nvPr/>
          </p:nvSpPr>
          <p:spPr>
            <a:xfrm>
              <a:off x="405452" y="2918752"/>
              <a:ext cx="2642547" cy="3231641"/>
            </a:xfrm>
            <a:prstGeom prst="rect">
              <a:avLst/>
            </a:prstGeom>
            <a:solidFill>
              <a:srgbClr val="FFFFFF"/>
            </a:solidFill>
            <a:ln w="6350">
              <a:solidFill>
                <a:srgbClr val="FFFFFF">
                  <a:lumMod val="75000"/>
                </a:srgbClr>
              </a:solidFill>
            </a:ln>
            <a:effectLst>
              <a:outerShdw blurRad="254000" dist="127000" dir="5400000" sx="90000" sy="90000" rotWithShape="0">
                <a:prstClr val="black">
                  <a:alpha val="15000"/>
                </a:prstClr>
              </a:outerShdw>
            </a:effectLst>
          </p:spPr>
          <p:txBody>
            <a:bodyPr lIns="144000" tIns="108000" rIns="90000" bIns="108000" anchor="ctr"/>
            <a:lstStyle/>
            <a:p>
              <a:pPr algn="just" eaLnBrk="0" hangingPunct="0">
                <a:lnSpc>
                  <a:spcPct val="125000"/>
                </a:lnSpc>
                <a:defRPr/>
              </a:pPr>
              <a:endParaRPr lang="en-US" sz="1600" kern="0" dirty="0">
                <a:solidFill>
                  <a:srgbClr val="000000"/>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17" name="矩形 16"/>
            <p:cNvSpPr/>
            <p:nvPr/>
          </p:nvSpPr>
          <p:spPr>
            <a:xfrm>
              <a:off x="700461" y="2917260"/>
              <a:ext cx="2052529" cy="61940"/>
            </a:xfrm>
            <a:prstGeom prst="rect">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180000" bIns="0" numCol="1" spcCol="0" rtlCol="0" fromWordArt="0" anchor="ctr" anchorCtr="0" forceAA="0" compatLnSpc="1">
              <a:noAutofit/>
            </a:bodyPr>
            <a:lstStyle/>
            <a:p>
              <a:pPr algn="ctr" eaLnBrk="0" hangingPunct="0">
                <a:defRPr/>
              </a:pPr>
              <a:endParaRPr lang="en-US" sz="2000" kern="0" dirty="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grpSp>
      <p:sp>
        <p:nvSpPr>
          <p:cNvPr id="18" name="等腰三角形 16"/>
          <p:cNvSpPr/>
          <p:nvPr/>
        </p:nvSpPr>
        <p:spPr>
          <a:xfrm>
            <a:off x="1630324" y="4211443"/>
            <a:ext cx="125154" cy="89395"/>
          </a:xfrm>
          <a:prstGeom prst="triangle">
            <a:avLst/>
          </a:prstGeom>
          <a:solidFill>
            <a:srgbClr val="1D51F4"/>
          </a:solidFill>
          <a:ln w="25400" cap="flat" cmpd="sng" algn="ctr">
            <a:noFill/>
            <a:prstDash val="solid"/>
          </a:ln>
          <a:effectLst/>
        </p:spPr>
        <p:txBody>
          <a:bodyPr rtlCol="0" anchor="ctr"/>
          <a:lstStyle/>
          <a:p>
            <a:pPr algn="ctr" eaLnBrk="0" hangingPunct="0">
              <a:defRPr/>
            </a:pPr>
            <a:endParaRPr lang="zh-CN" altLang="en-US" sz="2400" kern="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19" name="等腰三角形 22"/>
          <p:cNvSpPr/>
          <p:nvPr/>
        </p:nvSpPr>
        <p:spPr>
          <a:xfrm>
            <a:off x="4614351" y="4214618"/>
            <a:ext cx="125154" cy="89395"/>
          </a:xfrm>
          <a:prstGeom prst="triangle">
            <a:avLst/>
          </a:prstGeom>
          <a:solidFill>
            <a:srgbClr val="1D51F4"/>
          </a:solidFill>
          <a:ln w="25400" cap="flat" cmpd="sng" algn="ctr">
            <a:noFill/>
            <a:prstDash val="solid"/>
          </a:ln>
          <a:effectLst/>
        </p:spPr>
        <p:txBody>
          <a:bodyPr rtlCol="0" anchor="ctr"/>
          <a:lstStyle/>
          <a:p>
            <a:pPr algn="ctr" eaLnBrk="0" hangingPunct="0">
              <a:defRPr/>
            </a:pPr>
            <a:endParaRPr lang="zh-CN" altLang="en-US" sz="2400" kern="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20" name="矩形 19"/>
          <p:cNvSpPr/>
          <p:nvPr/>
        </p:nvSpPr>
        <p:spPr>
          <a:xfrm>
            <a:off x="6327140" y="4293870"/>
            <a:ext cx="2642235" cy="2141220"/>
          </a:xfrm>
          <a:prstGeom prst="rect">
            <a:avLst/>
          </a:prstGeom>
          <a:solidFill>
            <a:srgbClr val="FFFFFF"/>
          </a:solidFill>
          <a:ln w="6350">
            <a:solidFill>
              <a:srgbClr val="FFFFFF">
                <a:lumMod val="75000"/>
              </a:srgbClr>
            </a:solidFill>
          </a:ln>
          <a:effectLst>
            <a:outerShdw blurRad="254000" dist="127000" dir="5400000" sx="90000" sy="90000" rotWithShape="0">
              <a:prstClr val="black">
                <a:alpha val="15000"/>
              </a:prstClr>
            </a:outerShdw>
          </a:effectLst>
        </p:spPr>
        <p:txBody>
          <a:bodyPr lIns="144000" tIns="108000" rIns="90000" bIns="108000" anchor="ctr"/>
          <a:lstStyle/>
          <a:p>
            <a:pPr algn="just" eaLnBrk="0" hangingPunct="0">
              <a:lnSpc>
                <a:spcPct val="125000"/>
              </a:lnSpc>
              <a:defRPr/>
            </a:pPr>
            <a:endParaRPr lang="en-US" sz="1600" kern="0" dirty="0">
              <a:solidFill>
                <a:srgbClr val="000000"/>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21" name="矩形 20"/>
          <p:cNvSpPr/>
          <p:nvPr/>
        </p:nvSpPr>
        <p:spPr>
          <a:xfrm>
            <a:off x="6621991" y="4292554"/>
            <a:ext cx="2052529" cy="36000"/>
          </a:xfrm>
          <a:prstGeom prst="rect">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180000" bIns="0" numCol="1" spcCol="0" rtlCol="0" fromWordArt="0" anchor="ctr" anchorCtr="0" forceAA="0" compatLnSpc="1">
            <a:noAutofit/>
          </a:bodyPr>
          <a:lstStyle/>
          <a:p>
            <a:pPr algn="ctr" eaLnBrk="0" hangingPunct="0">
              <a:defRPr/>
            </a:pPr>
            <a:endParaRPr lang="en-US" sz="2000" kern="0" dirty="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22" name="等腰三角形 25"/>
          <p:cNvSpPr/>
          <p:nvPr/>
        </p:nvSpPr>
        <p:spPr>
          <a:xfrm>
            <a:off x="7585677" y="4211443"/>
            <a:ext cx="125154" cy="89395"/>
          </a:xfrm>
          <a:prstGeom prst="triangle">
            <a:avLst/>
          </a:prstGeom>
          <a:solidFill>
            <a:srgbClr val="02409A"/>
          </a:solidFill>
          <a:ln w="25400" cap="flat" cmpd="sng" algn="ctr">
            <a:solidFill>
              <a:srgbClr val="1D51F4"/>
            </a:solidFill>
            <a:prstDash val="solid"/>
          </a:ln>
          <a:effectLst/>
        </p:spPr>
        <p:txBody>
          <a:bodyPr rtlCol="0" anchor="ctr"/>
          <a:lstStyle/>
          <a:p>
            <a:pPr algn="ctr" eaLnBrk="0" hangingPunct="0">
              <a:defRPr/>
            </a:pPr>
            <a:endParaRPr lang="zh-CN" altLang="en-US" sz="2400" kern="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23" name="矩形 22"/>
          <p:cNvSpPr/>
          <p:nvPr/>
        </p:nvSpPr>
        <p:spPr>
          <a:xfrm>
            <a:off x="6325235" y="4840605"/>
            <a:ext cx="2642235" cy="1597025"/>
          </a:xfrm>
          <a:prstGeom prst="rect">
            <a:avLst/>
          </a:prstGeom>
          <a:solidFill>
            <a:schemeClr val="bg1">
              <a:lumMod val="95000"/>
            </a:schemeClr>
          </a:solidFill>
        </p:spPr>
        <p:txBody>
          <a:bodyPr wrap="square">
            <a:noAutofit/>
          </a:bodyPr>
          <a:lstStyle/>
          <a:p>
            <a:pPr algn="just"/>
            <a:r>
              <a:rPr lang="zh-CN" altLang="en-US" sz="1600" dirty="0">
                <a:latin typeface="微软雅黑" panose="020B0703020204020201" pitchFamily="34" charset="-122"/>
                <a:ea typeface="微软雅黑" panose="020B0703020204020201" pitchFamily="34" charset="-122"/>
                <a:cs typeface="Arial" panose="020B0604020202090204" pitchFamily="34" charset="0"/>
                <a:sym typeface="+mn-ea"/>
              </a:rPr>
              <a:t>要正视差距、加倍努力，全面推进人工智能科技创新、产业发展和赋能应用，完善人工智能监管体制机制，牢牢掌握</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mn-ea"/>
              </a:rPr>
              <a:t>人工智能发展</a:t>
            </a:r>
            <a:r>
              <a:rPr lang="zh-CN" altLang="en-US" sz="1600" dirty="0">
                <a:latin typeface="微软雅黑" panose="020B0703020204020201" pitchFamily="34" charset="-122"/>
                <a:ea typeface="微软雅黑" panose="020B0703020204020201" pitchFamily="34" charset="-122"/>
                <a:cs typeface="Arial" panose="020B0604020202090204" pitchFamily="34" charset="0"/>
                <a:sym typeface="+mn-ea"/>
              </a:rPr>
              <a:t>和</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mn-ea"/>
              </a:rPr>
              <a:t>治理主动权</a:t>
            </a:r>
            <a:endParaRPr lang="zh-CN" altLang="en-US" sz="1600" dirty="0">
              <a:latin typeface="微软雅黑" panose="020B0703020204020201" pitchFamily="34" charset="-122"/>
              <a:ea typeface="微软雅黑" panose="020B0703020204020201" pitchFamily="34" charset="-122"/>
              <a:cs typeface="Arial" panose="020B0604020202090204" pitchFamily="34" charset="0"/>
              <a:sym typeface="+mn-ea"/>
            </a:endParaRPr>
          </a:p>
        </p:txBody>
      </p:sp>
      <p:sp>
        <p:nvSpPr>
          <p:cNvPr id="24" name="矩形 23"/>
          <p:cNvSpPr/>
          <p:nvPr/>
        </p:nvSpPr>
        <p:spPr>
          <a:xfrm>
            <a:off x="344805" y="4375785"/>
            <a:ext cx="2642235" cy="438150"/>
          </a:xfrm>
          <a:prstGeom prst="rect">
            <a:avLst/>
          </a:prstGeom>
        </p:spPr>
        <p:txBody>
          <a:bodyPr wrap="square" lIns="0" tIns="0" rIns="0" bIns="0" anchor="ctr">
            <a:noAutofit/>
          </a:bodyPr>
          <a:lstStyle/>
          <a:p>
            <a:pPr algn="ctr">
              <a:defRPr/>
            </a:pPr>
            <a:r>
              <a:rPr lang="zh-CN" altLang="en-US" sz="1600" b="1" kern="0" spc="-150" dirty="0">
                <a:solidFill>
                  <a:srgbClr val="000000"/>
                </a:solidFill>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鄂维南</a:t>
            </a:r>
          </a:p>
          <a:p>
            <a:pPr algn="ctr">
              <a:defRPr/>
            </a:pPr>
            <a:r>
              <a:rPr lang="zh-CN" altLang="en-US" sz="1600" b="1" kern="0" spc="-150" dirty="0">
                <a:solidFill>
                  <a:srgbClr val="000000"/>
                </a:solidFill>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中国科学院院士</a:t>
            </a:r>
          </a:p>
        </p:txBody>
      </p:sp>
      <p:sp>
        <p:nvSpPr>
          <p:cNvPr id="25" name="矩形 24"/>
          <p:cNvSpPr/>
          <p:nvPr/>
        </p:nvSpPr>
        <p:spPr>
          <a:xfrm>
            <a:off x="360680" y="4834890"/>
            <a:ext cx="2642235" cy="1600200"/>
          </a:xfrm>
          <a:prstGeom prst="rect">
            <a:avLst/>
          </a:prstGeom>
          <a:solidFill>
            <a:schemeClr val="bg1">
              <a:lumMod val="95000"/>
            </a:schemeClr>
          </a:solidFill>
        </p:spPr>
        <p:txBody>
          <a:bodyPr wrap="square">
            <a:noAutofit/>
          </a:bodyPr>
          <a:lstStyle/>
          <a:p>
            <a:pPr algn="just">
              <a:buClrTx/>
              <a:buSzTx/>
              <a:buFontTx/>
            </a:pPr>
            <a:r>
              <a:rPr lang="en-US" altLang="zh-CN" sz="1600" dirty="0">
                <a:solidFill>
                  <a:schemeClr val="tx1"/>
                </a:solidFill>
                <a:latin typeface="微软雅黑" panose="020B0703020204020201" pitchFamily="34" charset="-122"/>
                <a:ea typeface="微软雅黑" panose="020B0703020204020201" pitchFamily="34" charset="-122"/>
                <a:cs typeface="Arial" panose="020B0604020202090204" pitchFamily="34" charset="0"/>
              </a:rPr>
              <a:t>AI for Science</a:t>
            </a:r>
            <a:r>
              <a:rPr lang="zh-CN" altLang="en-US" sz="1600" dirty="0">
                <a:solidFill>
                  <a:schemeClr val="tx1"/>
                </a:solidFill>
                <a:latin typeface="微软雅黑" panose="020B0703020204020201" pitchFamily="34" charset="-122"/>
                <a:ea typeface="微软雅黑" panose="020B0703020204020201" pitchFamily="34" charset="-122"/>
                <a:cs typeface="Arial" panose="020B0604020202090204" pitchFamily="34" charset="0"/>
              </a:rPr>
              <a:t>的大背景下，</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rPr>
              <a:t>传统科学</a:t>
            </a:r>
            <a:r>
              <a:rPr lang="zh-CN" altLang="en-US" sz="1600" dirty="0">
                <a:solidFill>
                  <a:schemeClr val="tx1"/>
                </a:solidFill>
                <a:latin typeface="微软雅黑" panose="020B0703020204020201" pitchFamily="34" charset="-122"/>
                <a:ea typeface="微软雅黑" panose="020B0703020204020201" pitchFamily="34" charset="-122"/>
                <a:cs typeface="Arial" panose="020B0604020202090204" pitchFamily="34" charset="0"/>
              </a:rPr>
              <a:t>未来将会成为</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rPr>
              <a:t>人工智能的主战场之一</a:t>
            </a:r>
            <a:r>
              <a:rPr lang="zh-CN" altLang="en-US" sz="1600" dirty="0">
                <a:solidFill>
                  <a:schemeClr val="tx1"/>
                </a:solidFill>
                <a:latin typeface="微软雅黑" panose="020B0703020204020201" pitchFamily="34" charset="-122"/>
                <a:ea typeface="微软雅黑" panose="020B0703020204020201" pitchFamily="34" charset="-122"/>
                <a:cs typeface="Arial" panose="020B0604020202090204" pitchFamily="34" charset="0"/>
              </a:rPr>
              <a:t>，在未来会改变生物制药、芯片、材料、工业制造等领域的产业模式</a:t>
            </a:r>
          </a:p>
        </p:txBody>
      </p:sp>
      <p:sp>
        <p:nvSpPr>
          <p:cNvPr id="26" name="矩形 25"/>
          <p:cNvSpPr/>
          <p:nvPr/>
        </p:nvSpPr>
        <p:spPr>
          <a:xfrm>
            <a:off x="6216468" y="4343456"/>
            <a:ext cx="2859877" cy="492125"/>
          </a:xfrm>
          <a:prstGeom prst="rect">
            <a:avLst/>
          </a:prstGeom>
        </p:spPr>
        <p:txBody>
          <a:bodyPr wrap="square" lIns="0" tIns="0" rIns="0" bIns="0" anchor="ctr">
            <a:spAutoFit/>
          </a:bodyPr>
          <a:lstStyle/>
          <a:p>
            <a:pPr algn="ctr">
              <a:defRPr/>
            </a:pPr>
            <a:r>
              <a:rPr lang="zh-CN" altLang="en-US"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a:t>
            </a:r>
            <a:r>
              <a:rPr lang="zh-CN" altLang="en-US" sz="1600" b="1"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就加强人工智能发展和监管</a:t>
            </a:r>
          </a:p>
          <a:p>
            <a:pPr algn="ctr">
              <a:defRPr/>
            </a:pPr>
            <a:r>
              <a:rPr lang="zh-CN" altLang="en-US" sz="1600" b="1" dirty="0">
                <a:solidFill>
                  <a:schemeClr val="tx1">
                    <a:lumMod val="95000"/>
                    <a:lumOff val="5000"/>
                  </a:schemeClr>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rPr>
              <a:t>第二十次集体学习</a:t>
            </a:r>
            <a:r>
              <a:rPr lang="zh-CN" altLang="en-US"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a:t>
            </a:r>
            <a:endParaRPr lang="en-US" altLang="zh-CN" sz="1600" b="1" kern="0" spc="-150" dirty="0">
              <a:solidFill>
                <a:srgbClr val="000000"/>
              </a:solidFill>
              <a:latin typeface="微软雅黑" panose="020B0703020204020201" pitchFamily="34" charset="-122"/>
              <a:ea typeface="微软雅黑" panose="020B0703020204020201" pitchFamily="34" charset="-122"/>
              <a:cs typeface="Arial" panose="020B0604020202090204" pitchFamily="34" charset="0"/>
              <a:sym typeface="Arial" panose="020B0604020202090204" pitchFamily="34" charset="0"/>
            </a:endParaRPr>
          </a:p>
        </p:txBody>
      </p:sp>
      <p:grpSp>
        <p:nvGrpSpPr>
          <p:cNvPr id="28" name="组合 27"/>
          <p:cNvGrpSpPr/>
          <p:nvPr/>
        </p:nvGrpSpPr>
        <p:grpSpPr>
          <a:xfrm>
            <a:off x="3346869" y="4300855"/>
            <a:ext cx="2642698" cy="2134235"/>
            <a:chOff x="3367255" y="3063975"/>
            <a:chExt cx="2642547" cy="3233133"/>
          </a:xfrm>
        </p:grpSpPr>
        <p:sp>
          <p:nvSpPr>
            <p:cNvPr id="29" name="矩形 28"/>
            <p:cNvSpPr/>
            <p:nvPr/>
          </p:nvSpPr>
          <p:spPr>
            <a:xfrm>
              <a:off x="3367255" y="3065467"/>
              <a:ext cx="2642547" cy="3231641"/>
            </a:xfrm>
            <a:prstGeom prst="rect">
              <a:avLst/>
            </a:prstGeom>
            <a:solidFill>
              <a:srgbClr val="FFFFFF"/>
            </a:solidFill>
            <a:ln w="6350">
              <a:solidFill>
                <a:srgbClr val="FFFFFF">
                  <a:lumMod val="75000"/>
                </a:srgbClr>
              </a:solidFill>
            </a:ln>
            <a:effectLst>
              <a:outerShdw blurRad="254000" dist="127000" dir="5400000" sx="90000" sy="90000" rotWithShape="0">
                <a:prstClr val="black">
                  <a:alpha val="15000"/>
                </a:prstClr>
              </a:outerShdw>
            </a:effectLst>
          </p:spPr>
          <p:txBody>
            <a:bodyPr lIns="144000" tIns="108000" rIns="90000" bIns="108000" anchor="ctr"/>
            <a:lstStyle/>
            <a:p>
              <a:pPr algn="just" eaLnBrk="0" hangingPunct="0">
                <a:lnSpc>
                  <a:spcPct val="125000"/>
                </a:lnSpc>
                <a:defRPr/>
              </a:pPr>
              <a:endParaRPr lang="en-US" sz="1600" kern="0" dirty="0">
                <a:solidFill>
                  <a:srgbClr val="000000"/>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31" name="矩形 30"/>
            <p:cNvSpPr/>
            <p:nvPr/>
          </p:nvSpPr>
          <p:spPr>
            <a:xfrm>
              <a:off x="3662264" y="3063975"/>
              <a:ext cx="2052529" cy="63433"/>
            </a:xfrm>
            <a:prstGeom prst="rect">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180000" bIns="0" numCol="1" spcCol="0" rtlCol="0" fromWordArt="0" anchor="ctr" anchorCtr="0" forceAA="0" compatLnSpc="1">
              <a:noAutofit/>
            </a:bodyPr>
            <a:lstStyle/>
            <a:p>
              <a:pPr algn="ctr" eaLnBrk="0" hangingPunct="0">
                <a:defRPr/>
              </a:pPr>
              <a:endParaRPr lang="en-US" sz="2000" kern="0" dirty="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grpSp>
      <p:sp>
        <p:nvSpPr>
          <p:cNvPr id="32" name="矩形 31"/>
          <p:cNvSpPr/>
          <p:nvPr/>
        </p:nvSpPr>
        <p:spPr>
          <a:xfrm>
            <a:off x="3355340" y="4821555"/>
            <a:ext cx="2642235" cy="1613535"/>
          </a:xfrm>
          <a:prstGeom prst="rect">
            <a:avLst/>
          </a:prstGeom>
          <a:solidFill>
            <a:schemeClr val="bg1">
              <a:lumMod val="95000"/>
            </a:schemeClr>
          </a:solidFill>
        </p:spPr>
        <p:txBody>
          <a:bodyPr wrap="square">
            <a:noAutofit/>
          </a:bodyPr>
          <a:lstStyle/>
          <a:p>
            <a:pPr algn="just">
              <a:buClrTx/>
              <a:buSzTx/>
              <a:buFontTx/>
            </a:pPr>
            <a:r>
              <a:rPr lang="zh-CN" altLang="en-US" sz="1600" dirty="0">
                <a:latin typeface="微软雅黑" panose="020B0703020204020201" pitchFamily="34" charset="-122"/>
                <a:ea typeface="微软雅黑" panose="020B0703020204020201" pitchFamily="34" charset="-122"/>
                <a:cs typeface="Arial" panose="020B0604020202090204" pitchFamily="34" charset="0"/>
                <a:sym typeface="+mn-ea"/>
              </a:rPr>
              <a:t>可以明确将AI for Science作为</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mn-ea"/>
              </a:rPr>
              <a:t>国家基础研究战略</a:t>
            </a:r>
            <a:r>
              <a:rPr lang="zh-CN" altLang="en-US" sz="1600" dirty="0">
                <a:latin typeface="微软雅黑" panose="020B0703020204020201" pitchFamily="34" charset="-122"/>
                <a:ea typeface="微软雅黑" panose="020B0703020204020201" pitchFamily="34" charset="-122"/>
                <a:cs typeface="Arial" panose="020B0604020202090204" pitchFamily="34" charset="0"/>
                <a:sym typeface="+mn-ea"/>
              </a:rPr>
              <a:t>的一部分，通过人工智能推动</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sym typeface="+mn-ea"/>
              </a:rPr>
              <a:t>科学范式革命</a:t>
            </a:r>
            <a:r>
              <a:rPr lang="zh-CN" altLang="en-US" sz="1600" dirty="0">
                <a:latin typeface="微软雅黑" panose="020B0703020204020201" pitchFamily="34" charset="-122"/>
                <a:ea typeface="微软雅黑" panose="020B0703020204020201" pitchFamily="34" charset="-122"/>
                <a:cs typeface="Arial" panose="020B0604020202090204" pitchFamily="34" charset="0"/>
                <a:sym typeface="+mn-ea"/>
              </a:rPr>
              <a:t>、重塑传统的科学知识体系和培养模式</a:t>
            </a:r>
          </a:p>
        </p:txBody>
      </p:sp>
      <p:sp>
        <p:nvSpPr>
          <p:cNvPr id="33" name="圆角矩形 27"/>
          <p:cNvSpPr/>
          <p:nvPr/>
        </p:nvSpPr>
        <p:spPr>
          <a:xfrm>
            <a:off x="9853446" y="3734288"/>
            <a:ext cx="1345256" cy="349151"/>
          </a:xfrm>
          <a:prstGeom prst="chevron">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lvl="0" algn="ctr">
              <a:defRPr/>
            </a:pPr>
            <a:r>
              <a:rPr lang="en-US" altLang="zh-CN" b="1" kern="0" dirty="0">
                <a:solidFill>
                  <a:srgbClr val="FFFFFF"/>
                </a:solidFill>
                <a:latin typeface="Microsoft YaHei Bold" panose="020B0703020204020201" charset="-122"/>
                <a:ea typeface="Microsoft YaHei Bold" panose="020B0703020204020201" charset="-122"/>
                <a:cs typeface="Arial" panose="020B0604020202090204" pitchFamily="34" charset="0"/>
                <a:sym typeface="Arial" panose="020B0604020202090204" pitchFamily="34" charset="0"/>
              </a:rPr>
              <a:t>2025.08</a:t>
            </a:r>
          </a:p>
        </p:txBody>
      </p:sp>
      <p:sp>
        <p:nvSpPr>
          <p:cNvPr id="34" name="灯片编号占位符 2"/>
          <p:cNvSpPr>
            <a:spLocks noGrp="1"/>
          </p:cNvSpPr>
          <p:nvPr/>
        </p:nvSpPr>
        <p:spPr>
          <a:xfrm>
            <a:off x="9511368" y="5382419"/>
            <a:ext cx="2133600" cy="365125"/>
          </a:xfrm>
          <a:prstGeom prst="rect">
            <a:avLst/>
          </a:prstGeom>
        </p:spPr>
        <p:txBody>
          <a:bodyPr vert="horz" wrap="square" lIns="91440" tIns="45720" rIns="91440" bIns="45720" numCol="1" anchor="ctr" anchorCtr="0" compatLnSpc="1"/>
          <a:lstStyle>
            <a:defPPr>
              <a:defRPr lang="zh-CN"/>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18A662-1DD6-4783-9046-0A573AA338B1}" type="slidenum">
              <a:rPr lang="zh-CN" altLang="en-US" smtClean="0">
                <a:latin typeface="Arial" panose="020B0604020202090204" pitchFamily="34" charset="0"/>
                <a:ea typeface="黑体" panose="02010609060101010101" pitchFamily="49" charset="-122"/>
                <a:cs typeface="Arial" panose="020B0604020202090204" pitchFamily="34" charset="0"/>
              </a:rPr>
              <a:t>5</a:t>
            </a:fld>
            <a:endParaRPr lang="zh-CN" altLang="en-US" dirty="0">
              <a:latin typeface="Arial" panose="020B0604020202090204" pitchFamily="34" charset="0"/>
              <a:ea typeface="黑体" panose="02010609060101010101" pitchFamily="49" charset="-122"/>
              <a:cs typeface="Arial" panose="020B0604020202090204" pitchFamily="34" charset="0"/>
            </a:endParaRPr>
          </a:p>
        </p:txBody>
      </p:sp>
      <p:sp>
        <p:nvSpPr>
          <p:cNvPr id="35" name="矩形 34"/>
          <p:cNvSpPr/>
          <p:nvPr/>
        </p:nvSpPr>
        <p:spPr>
          <a:xfrm>
            <a:off x="9211945" y="4288790"/>
            <a:ext cx="2642235" cy="2145665"/>
          </a:xfrm>
          <a:prstGeom prst="rect">
            <a:avLst/>
          </a:prstGeom>
          <a:solidFill>
            <a:srgbClr val="FFFFFF"/>
          </a:solidFill>
          <a:ln w="6350">
            <a:solidFill>
              <a:srgbClr val="FFFFFF">
                <a:lumMod val="75000"/>
              </a:srgbClr>
            </a:solidFill>
          </a:ln>
          <a:effectLst>
            <a:outerShdw blurRad="254000" dist="127000" dir="5400000" sx="90000" sy="90000" rotWithShape="0">
              <a:prstClr val="black">
                <a:alpha val="15000"/>
              </a:prstClr>
            </a:outerShdw>
          </a:effectLst>
        </p:spPr>
        <p:txBody>
          <a:bodyPr lIns="144000" tIns="108000" rIns="90000" bIns="108000" anchor="ctr"/>
          <a:lstStyle/>
          <a:p>
            <a:pPr algn="just" eaLnBrk="0" hangingPunct="0">
              <a:lnSpc>
                <a:spcPct val="125000"/>
              </a:lnSpc>
              <a:defRPr/>
            </a:pPr>
            <a:endParaRPr lang="en-US" sz="1600" kern="0" dirty="0">
              <a:solidFill>
                <a:srgbClr val="000000"/>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36" name="矩形 35"/>
          <p:cNvSpPr/>
          <p:nvPr/>
        </p:nvSpPr>
        <p:spPr>
          <a:xfrm>
            <a:off x="9506796" y="4287474"/>
            <a:ext cx="2052529" cy="36000"/>
          </a:xfrm>
          <a:prstGeom prst="rect">
            <a:avLst/>
          </a:prstGeom>
          <a:solidFill>
            <a:srgbClr val="1D51F4"/>
          </a:solidFill>
          <a:ln w="38100" cap="flat" cmpd="sng" algn="ctr">
            <a:noFill/>
            <a:prstDash val="solid"/>
          </a:ln>
          <a:effectLst>
            <a:outerShdw blurRad="381000" dist="190500" dir="5400000" sx="90000" sy="90000" algn="t" rotWithShape="0">
              <a:srgbClr val="0046F0">
                <a:alpha val="20000"/>
              </a:srgbClr>
            </a:outerShdw>
          </a:effectLst>
        </p:spPr>
        <p:txBody>
          <a:bodyPr rot="0" spcFirstLastPara="0" vertOverflow="overflow" horzOverflow="overflow" vert="horz" wrap="square" lIns="0" tIns="0" rIns="180000" bIns="0" numCol="1" spcCol="0" rtlCol="0" fromWordArt="0" anchor="ctr" anchorCtr="0" forceAA="0" compatLnSpc="1">
            <a:noAutofit/>
          </a:bodyPr>
          <a:lstStyle/>
          <a:p>
            <a:pPr algn="ctr" eaLnBrk="0" hangingPunct="0">
              <a:defRPr/>
            </a:pPr>
            <a:endParaRPr lang="en-US" sz="2000" kern="0" dirty="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43" name="等腰三角形 25"/>
          <p:cNvSpPr/>
          <p:nvPr/>
        </p:nvSpPr>
        <p:spPr>
          <a:xfrm>
            <a:off x="10470482" y="4206363"/>
            <a:ext cx="125154" cy="89395"/>
          </a:xfrm>
          <a:prstGeom prst="triangle">
            <a:avLst/>
          </a:prstGeom>
          <a:solidFill>
            <a:srgbClr val="02409A"/>
          </a:solidFill>
          <a:ln w="25400" cap="flat" cmpd="sng" algn="ctr">
            <a:solidFill>
              <a:srgbClr val="1D51F4"/>
            </a:solidFill>
            <a:prstDash val="solid"/>
          </a:ln>
          <a:effectLst/>
        </p:spPr>
        <p:txBody>
          <a:bodyPr rtlCol="0" anchor="ctr"/>
          <a:lstStyle/>
          <a:p>
            <a:pPr algn="ctr" eaLnBrk="0" hangingPunct="0">
              <a:defRPr/>
            </a:pPr>
            <a:endParaRPr lang="zh-CN" altLang="en-US" sz="2400" kern="0">
              <a:solidFill>
                <a:srgbClr val="FFFFFF"/>
              </a:solidFill>
              <a:latin typeface="Arial" panose="020B0604020202090204" pitchFamily="34" charset="0"/>
              <a:ea typeface="黑体" panose="02010609060101010101" pitchFamily="49" charset="-122"/>
              <a:cs typeface="Arial" panose="020B0604020202090204" pitchFamily="34" charset="0"/>
              <a:sym typeface="Arial" panose="020B0604020202090204" pitchFamily="34" charset="0"/>
            </a:endParaRPr>
          </a:p>
        </p:txBody>
      </p:sp>
      <p:sp>
        <p:nvSpPr>
          <p:cNvPr id="46" name="矩形 45"/>
          <p:cNvSpPr/>
          <p:nvPr/>
        </p:nvSpPr>
        <p:spPr>
          <a:xfrm>
            <a:off x="9210040" y="4835525"/>
            <a:ext cx="2642235" cy="1602105"/>
          </a:xfrm>
          <a:prstGeom prst="rect">
            <a:avLst/>
          </a:prstGeom>
          <a:solidFill>
            <a:schemeClr val="bg1">
              <a:lumMod val="95000"/>
            </a:schemeClr>
          </a:solidFill>
        </p:spPr>
        <p:txBody>
          <a:bodyPr wrap="square">
            <a:noAutofit/>
          </a:bodyPr>
          <a:lstStyle/>
          <a:p>
            <a:pPr algn="just">
              <a:buClrTx/>
              <a:buSzTx/>
              <a:buFontTx/>
            </a:pPr>
            <a:r>
              <a:rPr lang="zh-CN" altLang="en-US" sz="1600" dirty="0">
                <a:latin typeface="微软雅黑" panose="020B0703020204020201" pitchFamily="34" charset="-122"/>
                <a:ea typeface="微软雅黑" panose="020B0703020204020201" pitchFamily="34" charset="-122"/>
                <a:cs typeface="Arial" panose="020B0604020202090204" pitchFamily="34" charset="0"/>
              </a:rPr>
              <a:t>加快实施“</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rPr>
              <a:t>人工智能+</a:t>
            </a:r>
            <a:r>
              <a:rPr lang="zh-CN" altLang="en-US" sz="1600" dirty="0">
                <a:latin typeface="微软雅黑" panose="020B0703020204020201" pitchFamily="34" charset="-122"/>
                <a:ea typeface="微软雅黑" panose="020B0703020204020201" pitchFamily="34" charset="-122"/>
                <a:cs typeface="Arial" panose="020B0604020202090204" pitchFamily="34" charset="0"/>
              </a:rPr>
              <a:t>”科学技术行动，加快科学发现进程，率先建立基于</a:t>
            </a:r>
            <a:r>
              <a:rPr lang="zh-CN" altLang="en-US" sz="1600" b="1" dirty="0">
                <a:solidFill>
                  <a:srgbClr val="C00000"/>
                </a:solidFill>
                <a:latin typeface="微软雅黑" panose="020B0703020204020201" pitchFamily="34" charset="-122"/>
                <a:ea typeface="微软雅黑" panose="020B0703020204020201" pitchFamily="34" charset="-122"/>
                <a:cs typeface="Arial" panose="020B0604020202090204" pitchFamily="34" charset="0"/>
              </a:rPr>
              <a:t>AI的新型科研和研发范式</a:t>
            </a:r>
            <a:r>
              <a:rPr lang="zh-CN" altLang="en-US" sz="1600" dirty="0">
                <a:latin typeface="微软雅黑" panose="020B0703020204020201" pitchFamily="34" charset="-122"/>
                <a:ea typeface="微软雅黑" panose="020B0703020204020201" pitchFamily="34" charset="-122"/>
                <a:cs typeface="Arial" panose="020B0604020202090204" pitchFamily="34" charset="0"/>
              </a:rPr>
              <a:t>，推动我国科技创新走在世界前列</a:t>
            </a:r>
          </a:p>
          <a:p>
            <a:pPr algn="just"/>
            <a:endParaRPr lang="zh-CN" altLang="en-US" sz="1600" dirty="0">
              <a:solidFill>
                <a:srgbClr val="595959"/>
              </a:solidFill>
              <a:latin typeface="微软雅黑" panose="020B0703020204020201" pitchFamily="34" charset="-122"/>
              <a:ea typeface="微软雅黑" panose="020B0703020204020201" pitchFamily="34" charset="-122"/>
              <a:cs typeface="微软雅黑" panose="020B0703020204020201" pitchFamily="34" charset="-122"/>
            </a:endParaRPr>
          </a:p>
        </p:txBody>
      </p:sp>
      <p:sp>
        <p:nvSpPr>
          <p:cNvPr id="47" name="矩形 46"/>
          <p:cNvSpPr/>
          <p:nvPr/>
        </p:nvSpPr>
        <p:spPr>
          <a:xfrm>
            <a:off x="9101273" y="4338376"/>
            <a:ext cx="2859877" cy="492125"/>
          </a:xfrm>
          <a:prstGeom prst="rect">
            <a:avLst/>
          </a:prstGeom>
        </p:spPr>
        <p:txBody>
          <a:bodyPr wrap="square" lIns="0" tIns="0" rIns="0" bIns="0" anchor="ctr">
            <a:spAutoFit/>
          </a:bodyPr>
          <a:lstStyle/>
          <a:p>
            <a:pPr algn="ctr">
              <a:defRPr/>
            </a:pPr>
            <a:r>
              <a:rPr lang="zh-CN" altLang="en-US"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《关于深入实施</a:t>
            </a:r>
            <a:r>
              <a:rPr lang="en-US" altLang="zh-CN"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a:t>
            </a:r>
            <a:r>
              <a:rPr lang="zh-CN" altLang="en-US"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人工智能</a:t>
            </a:r>
            <a:r>
              <a:rPr lang="en-US" altLang="zh-CN"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a:t>
            </a:r>
            <a:r>
              <a:rPr lang="zh-CN" altLang="en-US" sz="1600" b="1" dirty="0">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行动的意见》</a:t>
            </a:r>
            <a:endParaRPr lang="en-US" altLang="zh-CN" sz="1600" kern="0" spc="-150" dirty="0">
              <a:solidFill>
                <a:srgbClr val="000000"/>
              </a:solidFill>
              <a:latin typeface="微软雅黑" panose="020B0703020204020201" pitchFamily="34" charset="-122"/>
              <a:ea typeface="微软雅黑" panose="020B0703020204020201" pitchFamily="34" charset="-122"/>
              <a:cs typeface="微软雅黑" panose="020B0703020204020201" pitchFamily="34" charset="-122"/>
              <a:sym typeface="Arial" panose="020B0604020202090204" pitchFamily="34" charset="0"/>
            </a:endParaRPr>
          </a:p>
        </p:txBody>
      </p:sp>
      <p:sp>
        <p:nvSpPr>
          <p:cNvPr id="50" name="矩形 49"/>
          <p:cNvSpPr/>
          <p:nvPr/>
        </p:nvSpPr>
        <p:spPr>
          <a:xfrm>
            <a:off x="3399790" y="4363085"/>
            <a:ext cx="2642235" cy="438150"/>
          </a:xfrm>
          <a:prstGeom prst="rect">
            <a:avLst/>
          </a:prstGeom>
        </p:spPr>
        <p:txBody>
          <a:bodyPr wrap="square" lIns="0" tIns="0" rIns="0" bIns="0" anchor="ctr">
            <a:noAutofit/>
          </a:bodyPr>
          <a:lstStyle/>
          <a:p>
            <a:pPr algn="ctr">
              <a:defRPr/>
            </a:pPr>
            <a:r>
              <a:rPr lang="zh-CN" altLang="en-US" sz="1600" b="1" kern="0" spc="-150" dirty="0">
                <a:solidFill>
                  <a:srgbClr val="000000"/>
                </a:solidFill>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杨金龙</a:t>
            </a:r>
          </a:p>
          <a:p>
            <a:pPr algn="ctr">
              <a:defRPr/>
            </a:pPr>
            <a:r>
              <a:rPr lang="zh-CN" altLang="en-US" sz="1600" b="1" kern="0" spc="-150" dirty="0">
                <a:solidFill>
                  <a:srgbClr val="000000"/>
                </a:solidFill>
                <a:latin typeface="微软雅黑" panose="020B0703020204020201" pitchFamily="34" charset="-122"/>
                <a:ea typeface="微软雅黑" panose="020B0703020204020201" pitchFamily="34" charset="-122"/>
                <a:cs typeface="Microsoft YaHei Bold" panose="020B0703020204020201" charset="-122"/>
                <a:sym typeface="Arial" panose="020B0604020202090204" pitchFamily="34" charset="0"/>
              </a:rPr>
              <a:t>中国科学院院士</a:t>
            </a:r>
          </a:p>
        </p:txBody>
      </p:sp>
      <p:pic>
        <p:nvPicPr>
          <p:cNvPr id="51" name="图片 50"/>
          <p:cNvPicPr/>
          <p:nvPr/>
        </p:nvPicPr>
        <p:blipFill>
          <a:blip r:embed="rId4"/>
          <a:stretch>
            <a:fillRect/>
          </a:stretch>
        </p:blipFill>
        <p:spPr>
          <a:xfrm>
            <a:off x="1141730" y="2101215"/>
            <a:ext cx="2499995" cy="1405890"/>
          </a:xfrm>
          <a:prstGeom prst="rect">
            <a:avLst/>
          </a:prstGeom>
        </p:spPr>
      </p:pic>
      <p:pic>
        <p:nvPicPr>
          <p:cNvPr id="3" name="图片 2"/>
          <p:cNvPicPr>
            <a:picLocks noChangeAspect="1"/>
          </p:cNvPicPr>
          <p:nvPr/>
        </p:nvPicPr>
        <p:blipFill>
          <a:blip r:embed="rId5"/>
          <a:stretch>
            <a:fillRect/>
          </a:stretch>
        </p:blipFill>
        <p:spPr>
          <a:xfrm>
            <a:off x="287655" y="933450"/>
            <a:ext cx="2065020" cy="1529715"/>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940469" y="4810303"/>
            <a:ext cx="4834890" cy="1867932"/>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480060" y="4857750"/>
            <a:ext cx="4834890" cy="1820485"/>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箭头: 右 47"/>
          <p:cNvSpPr/>
          <p:nvPr/>
        </p:nvSpPr>
        <p:spPr>
          <a:xfrm rot="19896171">
            <a:off x="2605017" y="3818563"/>
            <a:ext cx="1425774" cy="47244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a:lstStyle>
          <a:p>
            <a:pPr>
              <a:defRPr/>
            </a:pPr>
            <a:r>
              <a:rPr lang="en-US" altLang="zh-CN" dirty="0">
                <a:solidFill>
                  <a:prstClr val="white"/>
                </a:solidFill>
              </a:rPr>
              <a:t>AI4S科研范式</a:t>
            </a:r>
            <a:endParaRPr lang="zh-CN" altLang="en-US" dirty="0">
              <a:solidFill>
                <a:prstClr val="black"/>
              </a:solidFill>
              <a:highlight>
                <a:srgbClr val="FFFF00"/>
              </a:highlight>
            </a:endParaRPr>
          </a:p>
        </p:txBody>
      </p:sp>
      <p:sp>
        <p:nvSpPr>
          <p:cNvPr id="5" name="文本框 4"/>
          <p:cNvSpPr txBox="1"/>
          <p:nvPr/>
        </p:nvSpPr>
        <p:spPr>
          <a:xfrm>
            <a:off x="220484" y="996013"/>
            <a:ext cx="11697196" cy="2133918"/>
          </a:xfrm>
          <a:prstGeom prst="rect">
            <a:avLst/>
          </a:prstGeom>
          <a:noFill/>
        </p:spPr>
        <p:txBody>
          <a:bodyPr wrap="square">
            <a:spAutoFit/>
          </a:bodyPr>
          <a:lstStyle/>
          <a:p>
            <a:pPr marL="342900" indent="-342900" algn="just">
              <a:lnSpc>
                <a:spcPct val="130000"/>
              </a:lnSpc>
              <a:buFont typeface="Wingdings" panose="05000000000000000000" pitchFamily="2" charset="2"/>
              <a:buChar char="p"/>
              <a:defRPr/>
            </a:pPr>
            <a:r>
              <a:rPr lang="en-US" altLang="zh-CN" sz="2400" b="1" dirty="0">
                <a:solidFill>
                  <a:srgbClr val="C00000"/>
                </a:solidFill>
                <a:latin typeface="微软雅黑" panose="020B0703020204020201" pitchFamily="34" charset="-122"/>
                <a:ea typeface="微软雅黑" panose="020B0703020204020201" pitchFamily="34" charset="-122"/>
              </a:rPr>
              <a:t>AI4S</a:t>
            </a:r>
            <a:r>
              <a:rPr lang="zh-CN" altLang="en-US" sz="2400" b="1" dirty="0">
                <a:solidFill>
                  <a:srgbClr val="C00000"/>
                </a:solidFill>
                <a:latin typeface="微软雅黑" panose="020B0703020204020201" pitchFamily="34" charset="-122"/>
                <a:ea typeface="微软雅黑" panose="020B0703020204020201" pitchFamily="34" charset="-122"/>
              </a:rPr>
              <a:t>两类研究方式：</a:t>
            </a:r>
            <a:endParaRPr lang="en-US" altLang="zh-CN" sz="2400" b="1" dirty="0">
              <a:solidFill>
                <a:srgbClr val="C00000"/>
              </a:solidFill>
              <a:latin typeface="微软雅黑" panose="020B0703020204020201" pitchFamily="34" charset="-122"/>
              <a:ea typeface="微软雅黑" panose="020B0703020204020201" pitchFamily="34" charset="-122"/>
            </a:endParaRPr>
          </a:p>
          <a:p>
            <a:pPr marL="800100" lvl="1" indent="-342900" algn="just">
              <a:lnSpc>
                <a:spcPct val="130000"/>
              </a:lnSpc>
              <a:buFont typeface="Arial" panose="020B0604020202090204" pitchFamily="34" charset="0"/>
              <a:buChar char="•"/>
              <a:defRPr/>
            </a:pPr>
            <a:r>
              <a:rPr lang="zh-CN" altLang="zh-CN" sz="2000" b="1" dirty="0">
                <a:solidFill>
                  <a:srgbClr val="C00000"/>
                </a:solidFill>
                <a:latin typeface="微软雅黑" panose="020B0703020204020201" pitchFamily="34" charset="-122"/>
                <a:ea typeface="微软雅黑" panose="020B0703020204020201" pitchFamily="34" charset="-122"/>
              </a:rPr>
              <a:t>单点作坊式</a:t>
            </a:r>
            <a:r>
              <a:rPr lang="zh-CN" altLang="en-US" sz="2000" b="1" dirty="0">
                <a:solidFill>
                  <a:srgbClr val="C00000"/>
                </a:solidFill>
                <a:latin typeface="微软雅黑" panose="020B0703020204020201" pitchFamily="34" charset="-122"/>
                <a:ea typeface="微软雅黑" panose="020B0703020204020201" pitchFamily="34" charset="-122"/>
              </a:rPr>
              <a:t>：</a:t>
            </a:r>
            <a:r>
              <a:rPr lang="zh-CN" altLang="zh-CN" sz="2000" b="1" dirty="0">
                <a:solidFill>
                  <a:prstClr val="black"/>
                </a:solidFill>
                <a:latin typeface="微软雅黑" panose="020B0703020204020201" pitchFamily="34" charset="-122"/>
                <a:ea typeface="微软雅黑" panose="020B0703020204020201" pitchFamily="34" charset="-122"/>
              </a:rPr>
              <a:t>效率</a:t>
            </a:r>
            <a:r>
              <a:rPr lang="zh-CN" altLang="en-US" sz="2000" b="1" dirty="0">
                <a:solidFill>
                  <a:prstClr val="black"/>
                </a:solidFill>
                <a:latin typeface="微软雅黑" panose="020B0703020204020201" pitchFamily="34" charset="-122"/>
                <a:ea typeface="微软雅黑" panose="020B0703020204020201" pitchFamily="34" charset="-122"/>
              </a:rPr>
              <a:t>较</a:t>
            </a:r>
            <a:r>
              <a:rPr lang="zh-CN" altLang="zh-CN" sz="2000" b="1" dirty="0">
                <a:solidFill>
                  <a:prstClr val="black"/>
                </a:solidFill>
                <a:latin typeface="微软雅黑" panose="020B0703020204020201" pitchFamily="34" charset="-122"/>
                <a:ea typeface="微软雅黑" panose="020B0703020204020201" pitchFamily="34" charset="-122"/>
              </a:rPr>
              <a:t>低</a:t>
            </a:r>
            <a:r>
              <a:rPr lang="zh-CN" altLang="en-US" sz="2000" b="1" dirty="0">
                <a:solidFill>
                  <a:prstClr val="black"/>
                </a:solidFill>
                <a:latin typeface="微软雅黑" panose="020B0703020204020201" pitchFamily="34" charset="-122"/>
                <a:ea typeface="微软雅黑" panose="020B0703020204020201" pitchFamily="34" charset="-122"/>
              </a:rPr>
              <a:t>、研究成果碎片化严重，无法形成有效的合力，常常需要重复“造轮子”，难以形成跨学科、跨场景的重大产出</a:t>
            </a:r>
            <a:r>
              <a:rPr lang="zh-CN" altLang="zh-CN" sz="2000" b="1" dirty="0">
                <a:solidFill>
                  <a:prstClr val="black"/>
                </a:solidFill>
                <a:latin typeface="微软雅黑" panose="020B0703020204020201" pitchFamily="34" charset="-122"/>
                <a:ea typeface="微软雅黑" panose="020B0703020204020201" pitchFamily="34" charset="-122"/>
              </a:rPr>
              <a:t>。</a:t>
            </a:r>
            <a:endParaRPr lang="en-US" altLang="zh-CN" sz="2000" b="1" dirty="0">
              <a:solidFill>
                <a:prstClr val="black"/>
              </a:solidFill>
              <a:latin typeface="微软雅黑" panose="020B0703020204020201" pitchFamily="34" charset="-122"/>
              <a:ea typeface="微软雅黑" panose="020B0703020204020201" pitchFamily="34" charset="-122"/>
            </a:endParaRPr>
          </a:p>
          <a:p>
            <a:pPr marL="800100" lvl="1" indent="-342900" algn="just">
              <a:lnSpc>
                <a:spcPct val="130000"/>
              </a:lnSpc>
              <a:buFont typeface="Arial" panose="020B0604020202090204" pitchFamily="34" charset="0"/>
              <a:buChar char="•"/>
              <a:defRPr/>
            </a:pPr>
            <a:r>
              <a:rPr lang="zh-CN" altLang="en-US" sz="2000" b="1" dirty="0">
                <a:solidFill>
                  <a:srgbClr val="C00000"/>
                </a:solidFill>
                <a:latin typeface="微软雅黑" panose="020B0703020204020201" pitchFamily="34" charset="-122"/>
                <a:ea typeface="微软雅黑" panose="020B0703020204020201" pitchFamily="34" charset="-122"/>
              </a:rPr>
              <a:t>领域文献数据微调通用大模型：</a:t>
            </a:r>
            <a:r>
              <a:rPr lang="zh-CN" altLang="en-US" sz="2000" b="1" dirty="0">
                <a:solidFill>
                  <a:prstClr val="black"/>
                </a:solidFill>
                <a:latin typeface="微软雅黑" panose="020B0703020204020201" pitchFamily="34" charset="-122"/>
                <a:ea typeface="微软雅黑" panose="020B0703020204020201" pitchFamily="34" charset="-122"/>
              </a:rPr>
              <a:t>语言和多模态大模型的定位与科学研究错位，无法满足</a:t>
            </a:r>
            <a:r>
              <a:rPr lang="en-US" altLang="zh-CN" sz="2000" b="1" dirty="0">
                <a:solidFill>
                  <a:prstClr val="black"/>
                </a:solidFill>
                <a:latin typeface="微软雅黑" panose="020B0703020204020201" pitchFamily="34" charset="-122"/>
                <a:ea typeface="微软雅黑" panose="020B0703020204020201" pitchFamily="34" charset="-122"/>
              </a:rPr>
              <a:t>AI4S</a:t>
            </a:r>
            <a:r>
              <a:rPr lang="zh-CN" altLang="en-US" sz="2000" b="1" dirty="0">
                <a:solidFill>
                  <a:prstClr val="black"/>
                </a:solidFill>
                <a:latin typeface="微软雅黑" panose="020B0703020204020201" pitchFamily="34" charset="-122"/>
                <a:ea typeface="微软雅黑" panose="020B0703020204020201" pitchFamily="34" charset="-122"/>
              </a:rPr>
              <a:t>跨越式发展需要。</a:t>
            </a:r>
            <a:endParaRPr lang="zh-CN" altLang="zh-CN" sz="2000" b="1" dirty="0">
              <a:solidFill>
                <a:prstClr val="black"/>
              </a:solidFill>
              <a:latin typeface="微软雅黑" panose="020B0703020204020201" pitchFamily="34" charset="-122"/>
              <a:ea typeface="微软雅黑" panose="020B0703020204020201" pitchFamily="34" charset="-122"/>
            </a:endParaRPr>
          </a:p>
        </p:txBody>
      </p:sp>
      <p:pic>
        <p:nvPicPr>
          <p:cNvPr id="44" name="图片 43"/>
          <p:cNvPicPr>
            <a:picLocks noChangeAspect="1"/>
          </p:cNvPicPr>
          <p:nvPr/>
        </p:nvPicPr>
        <p:blipFill>
          <a:blip r:embed="rId9"/>
          <a:stretch>
            <a:fillRect/>
          </a:stretch>
        </p:blipFill>
        <p:spPr>
          <a:xfrm>
            <a:off x="7293030" y="5013680"/>
            <a:ext cx="4187638" cy="1616921"/>
          </a:xfrm>
          <a:prstGeom prst="rect">
            <a:avLst/>
          </a:prstGeom>
          <a:noFill/>
          <a:ln>
            <a:prstDash val="dash"/>
          </a:ln>
        </p:spPr>
      </p:pic>
      <p:sp>
        <p:nvSpPr>
          <p:cNvPr id="65" name="圆角矩形 90"/>
          <p:cNvSpPr/>
          <p:nvPr>
            <p:custDataLst>
              <p:tags r:id="rId2"/>
            </p:custDataLst>
          </p:nvPr>
        </p:nvSpPr>
        <p:spPr>
          <a:xfrm>
            <a:off x="4122496" y="3115395"/>
            <a:ext cx="4703803" cy="900480"/>
          </a:xfrm>
          <a:prstGeom prst="roundRect">
            <a:avLst>
              <a:gd name="adj" fmla="val 4131"/>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703020204020201" pitchFamily="34" charset="-122"/>
              <a:ea typeface="微软雅黑" panose="020B0703020204020201" pitchFamily="34" charset="-122"/>
            </a:endParaRPr>
          </a:p>
        </p:txBody>
      </p:sp>
      <p:sp>
        <p:nvSpPr>
          <p:cNvPr id="68" name="圆角矩形 91"/>
          <p:cNvSpPr/>
          <p:nvPr>
            <p:custDataLst>
              <p:tags r:id="rId3"/>
            </p:custDataLst>
          </p:nvPr>
        </p:nvSpPr>
        <p:spPr>
          <a:xfrm>
            <a:off x="5173190" y="2728259"/>
            <a:ext cx="2384346" cy="510778"/>
          </a:xfrm>
          <a:prstGeom prst="roundRect">
            <a:avLst/>
          </a:prstGeom>
          <a:solidFill>
            <a:schemeClr val="accent2">
              <a:lumMod val="40000"/>
              <a:lumOff val="60000"/>
            </a:schemeClr>
          </a:solidFill>
          <a:ln>
            <a:noFill/>
          </a:ln>
        </p:spPr>
        <p:txBody>
          <a:bodyPr wrap="none">
            <a:spAutoFit/>
          </a:bodyPr>
          <a:lstStyle/>
          <a:p>
            <a:r>
              <a:rPr lang="zh-CN" altLang="zh-CN" sz="2400" b="1" dirty="0">
                <a:solidFill>
                  <a:prstClr val="black"/>
                </a:solidFill>
                <a:latin typeface="微软雅黑" panose="020B0703020204020201" pitchFamily="34" charset="-122"/>
                <a:ea typeface="微软雅黑" panose="020B0703020204020201" pitchFamily="34" charset="-122"/>
              </a:rPr>
              <a:t>平台</a:t>
            </a:r>
            <a:r>
              <a:rPr lang="zh-CN" altLang="en-US" sz="2400" b="1" dirty="0">
                <a:solidFill>
                  <a:prstClr val="black"/>
                </a:solidFill>
                <a:latin typeface="微软雅黑" panose="020B0703020204020201" pitchFamily="34" charset="-122"/>
                <a:ea typeface="微软雅黑" panose="020B0703020204020201" pitchFamily="34" charset="-122"/>
              </a:rPr>
              <a:t>化科研范式</a:t>
            </a:r>
          </a:p>
        </p:txBody>
      </p:sp>
      <p:sp>
        <p:nvSpPr>
          <p:cNvPr id="70" name="文本框 69"/>
          <p:cNvSpPr txBox="1"/>
          <p:nvPr>
            <p:custDataLst>
              <p:tags r:id="rId4"/>
            </p:custDataLst>
          </p:nvPr>
        </p:nvSpPr>
        <p:spPr>
          <a:xfrm>
            <a:off x="4614721" y="3176732"/>
            <a:ext cx="4035537" cy="830997"/>
          </a:xfrm>
          <a:prstGeom prst="rect">
            <a:avLst/>
          </a:prstGeom>
          <a:noFill/>
        </p:spPr>
        <p:txBody>
          <a:bodyPr wrap="square" rtlCol="0">
            <a:spAutoFit/>
          </a:bodyPr>
          <a:lstStyle/>
          <a:p>
            <a:pPr algn="ctr"/>
            <a:r>
              <a:rPr lang="zh-CN" altLang="en-US" sz="2400" b="1" dirty="0">
                <a:solidFill>
                  <a:srgbClr val="FF0000"/>
                </a:solidFill>
                <a:latin typeface="微软雅黑" panose="020B0703020204020201" pitchFamily="34" charset="-122"/>
                <a:ea typeface="微软雅黑" panose="020B0703020204020201" pitchFamily="34" charset="-122"/>
                <a:cs typeface="微软雅黑" panose="020B0703020204020201" pitchFamily="34" charset="-122"/>
              </a:rPr>
              <a:t>全流程、跨学科、智能计算、智能规划、干湿实验</a:t>
            </a:r>
            <a:endParaRPr lang="en-US" altLang="zh-CN" sz="2400" b="1" dirty="0">
              <a:solidFill>
                <a:srgbClr val="FF0000"/>
              </a:solidFill>
              <a:latin typeface="微软雅黑" panose="020B0703020204020201" pitchFamily="34" charset="-122"/>
              <a:ea typeface="微软雅黑" panose="020B0703020204020201" pitchFamily="34" charset="-122"/>
              <a:cs typeface="微软雅黑" panose="020B0703020204020201" pitchFamily="34" charset="-122"/>
            </a:endParaRPr>
          </a:p>
        </p:txBody>
      </p:sp>
      <p:sp>
        <p:nvSpPr>
          <p:cNvPr id="71" name="圆角矩形 91"/>
          <p:cNvSpPr/>
          <p:nvPr>
            <p:custDataLst>
              <p:tags r:id="rId5"/>
            </p:custDataLst>
          </p:nvPr>
        </p:nvSpPr>
        <p:spPr>
          <a:xfrm>
            <a:off x="1294338" y="4087869"/>
            <a:ext cx="3040380" cy="919401"/>
          </a:xfrm>
          <a:prstGeom prst="roundRect">
            <a:avLst/>
          </a:prstGeom>
          <a:solidFill>
            <a:schemeClr val="accent2">
              <a:lumMod val="40000"/>
              <a:lumOff val="60000"/>
            </a:schemeClr>
          </a:solidFill>
          <a:ln>
            <a:noFill/>
          </a:ln>
        </p:spPr>
        <p:txBody>
          <a:bodyPr wrap="none">
            <a:spAutoFit/>
          </a:bodyPr>
          <a:lstStyle/>
          <a:p>
            <a:pPr algn="ctr"/>
            <a:r>
              <a:rPr lang="en-US" altLang="zh-CN"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AI4S</a:t>
            </a:r>
            <a:r>
              <a:rPr lang="zh-CN" altLang="en-US"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研究方式一</a:t>
            </a:r>
            <a:endParaRPr lang="en-US" altLang="zh-CN"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endParaRPr>
          </a:p>
          <a:p>
            <a:pPr algn="ctr"/>
            <a:r>
              <a:rPr lang="zh-CN" altLang="en-US"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散</a:t>
            </a:r>
            <a:r>
              <a:rPr lang="zh-CN" altLang="zh-CN"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点</a:t>
            </a:r>
            <a:r>
              <a:rPr lang="zh-CN" altLang="en-US"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突破、</a:t>
            </a:r>
            <a:r>
              <a:rPr lang="zh-CN" altLang="zh-CN"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作坊模式</a:t>
            </a:r>
            <a:endParaRPr lang="zh-CN" altLang="en-US" sz="2400" dirty="0">
              <a:solidFill>
                <a:prstClr val="black"/>
              </a:solidFill>
            </a:endParaRPr>
          </a:p>
        </p:txBody>
      </p:sp>
      <p:grpSp>
        <p:nvGrpSpPr>
          <p:cNvPr id="8" name="组合 7"/>
          <p:cNvGrpSpPr/>
          <p:nvPr/>
        </p:nvGrpSpPr>
        <p:grpSpPr>
          <a:xfrm>
            <a:off x="770499" y="5079032"/>
            <a:ext cx="1063078" cy="608322"/>
            <a:chOff x="1068692" y="4120460"/>
            <a:chExt cx="1164375" cy="742372"/>
          </a:xfrm>
          <a:solidFill>
            <a:schemeClr val="bg1"/>
          </a:solidFill>
        </p:grpSpPr>
        <p:sp>
          <p:nvSpPr>
            <p:cNvPr id="9" name="文本框 8"/>
            <p:cNvSpPr txBox="1"/>
            <p:nvPr/>
          </p:nvSpPr>
          <p:spPr>
            <a:xfrm>
              <a:off x="1068692" y="4581134"/>
              <a:ext cx="1105438" cy="281698"/>
            </a:xfrm>
            <a:prstGeom prst="rect">
              <a:avLst/>
            </a:prstGeom>
            <a:grpFill/>
          </p:spPr>
          <p:txBody>
            <a:bodyPr wrap="square">
              <a:spAutoFit/>
            </a:bodyPr>
            <a:lstStyle>
              <a:defPPr>
                <a:defRPr lang="zh-CN"/>
              </a:defPPr>
              <a:lvl1pPr>
                <a:defRPr sz="140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defRPr>
              </a:lvl1pPr>
            </a:lstStyle>
            <a:p>
              <a:pPr algn="ctr"/>
              <a:r>
                <a:rPr lang="zh-CN" altLang="en-US" sz="900" dirty="0"/>
                <a:t>化学：</a:t>
              </a:r>
              <a:r>
                <a:rPr lang="en-US" altLang="zh-CN" sz="900" dirty="0" err="1"/>
                <a:t>Chemllm</a:t>
              </a:r>
              <a:endParaRPr lang="en-US" altLang="zh-CN" sz="900" dirty="0"/>
            </a:p>
          </p:txBody>
        </p:sp>
        <p:pic>
          <p:nvPicPr>
            <p:cNvPr id="12" name="Picture 2" descr="ChemLLM: Innovation and application of large-scale language models specific  to the field of chemistry | AI-SCHOLAR | AI: (Artificial Intelligence)  Articles and technical information med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7629" y="4120460"/>
              <a:ext cx="1105438" cy="445171"/>
            </a:xfrm>
            <a:prstGeom prst="rect">
              <a:avLst/>
            </a:prstGeom>
            <a:grpFill/>
          </p:spPr>
        </p:pic>
      </p:grpSp>
      <p:grpSp>
        <p:nvGrpSpPr>
          <p:cNvPr id="13" name="组合 12"/>
          <p:cNvGrpSpPr/>
          <p:nvPr/>
        </p:nvGrpSpPr>
        <p:grpSpPr>
          <a:xfrm>
            <a:off x="813820" y="5802294"/>
            <a:ext cx="1189768" cy="670866"/>
            <a:chOff x="1267662" y="4568941"/>
            <a:chExt cx="1303137" cy="818698"/>
          </a:xfrm>
          <a:solidFill>
            <a:schemeClr val="bg1"/>
          </a:solidFill>
        </p:grpSpPr>
        <p:pic>
          <p:nvPicPr>
            <p:cNvPr id="14" name="图片 13"/>
            <p:cNvPicPr>
              <a:picLocks noChangeAspect="1"/>
            </p:cNvPicPr>
            <p:nvPr/>
          </p:nvPicPr>
          <p:blipFill>
            <a:blip r:embed="rId11"/>
            <a:stretch>
              <a:fillRect/>
            </a:stretch>
          </p:blipFill>
          <p:spPr>
            <a:xfrm>
              <a:off x="1928025" y="4568941"/>
              <a:ext cx="632460" cy="477533"/>
            </a:xfrm>
            <a:prstGeom prst="rect">
              <a:avLst/>
            </a:prstGeom>
            <a:grpFill/>
          </p:spPr>
        </p:pic>
        <p:pic>
          <p:nvPicPr>
            <p:cNvPr id="16" name="图片 15"/>
            <p:cNvPicPr>
              <a:picLocks noChangeAspect="1"/>
            </p:cNvPicPr>
            <p:nvPr/>
          </p:nvPicPr>
          <p:blipFill>
            <a:blip r:embed="rId12"/>
            <a:stretch>
              <a:fillRect/>
            </a:stretch>
          </p:blipFill>
          <p:spPr>
            <a:xfrm>
              <a:off x="1316583" y="4609254"/>
              <a:ext cx="644727" cy="487435"/>
            </a:xfrm>
            <a:prstGeom prst="rect">
              <a:avLst/>
            </a:prstGeom>
            <a:grpFill/>
          </p:spPr>
        </p:pic>
        <p:sp>
          <p:nvSpPr>
            <p:cNvPr id="19" name="文本框 18"/>
            <p:cNvSpPr txBox="1"/>
            <p:nvPr/>
          </p:nvSpPr>
          <p:spPr>
            <a:xfrm>
              <a:off x="1267662" y="5105939"/>
              <a:ext cx="1303137" cy="281700"/>
            </a:xfrm>
            <a:prstGeom prst="rect">
              <a:avLst/>
            </a:prstGeom>
            <a:grpFill/>
          </p:spPr>
          <p:txBody>
            <a:bodyPr wrap="square">
              <a:spAutoFit/>
            </a:bodyPr>
            <a:lstStyle>
              <a:defPPr>
                <a:defRPr lang="zh-CN"/>
              </a:defPPr>
              <a:lvl1pPr>
                <a:defRPr sz="140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defRPr>
              </a:lvl1pPr>
            </a:lstStyle>
            <a:p>
              <a:pPr algn="ctr"/>
              <a:r>
                <a:rPr lang="zh-CN" altLang="en-US" sz="900" dirty="0"/>
                <a:t>化学：智能化学家</a:t>
              </a:r>
            </a:p>
          </p:txBody>
        </p:sp>
      </p:grpSp>
      <p:grpSp>
        <p:nvGrpSpPr>
          <p:cNvPr id="20" name="组合 19"/>
          <p:cNvGrpSpPr/>
          <p:nvPr/>
        </p:nvGrpSpPr>
        <p:grpSpPr>
          <a:xfrm>
            <a:off x="2116714" y="5701779"/>
            <a:ext cx="976140" cy="887434"/>
            <a:chOff x="4397991" y="3893755"/>
            <a:chExt cx="1069153" cy="1082989"/>
          </a:xfrm>
          <a:solidFill>
            <a:schemeClr val="bg1"/>
          </a:solidFill>
        </p:grpSpPr>
        <p:pic>
          <p:nvPicPr>
            <p:cNvPr id="21" name="Picture 4" descr="Deepseek Math 7b Base by Deepseek AI | AI model detail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1228" y="3893755"/>
              <a:ext cx="956862" cy="668080"/>
            </a:xfrm>
            <a:prstGeom prst="rect">
              <a:avLst/>
            </a:prstGeom>
            <a:grpFill/>
          </p:spPr>
        </p:pic>
        <p:sp>
          <p:nvSpPr>
            <p:cNvPr id="22" name="文本框 21"/>
            <p:cNvSpPr txBox="1"/>
            <p:nvPr/>
          </p:nvSpPr>
          <p:spPr>
            <a:xfrm>
              <a:off x="4397991" y="4526026"/>
              <a:ext cx="1069153" cy="450718"/>
            </a:xfrm>
            <a:prstGeom prst="rect">
              <a:avLst/>
            </a:prstGeom>
            <a:grpFill/>
          </p:spPr>
          <p:txBody>
            <a:bodyPr wrap="square">
              <a:spAutoFit/>
            </a:bodyPr>
            <a:lstStyle>
              <a:defPPr>
                <a:defRPr lang="zh-CN"/>
              </a:defPPr>
              <a:lvl1pPr>
                <a:defRPr sz="140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defRPr>
              </a:lvl1pPr>
            </a:lstStyle>
            <a:p>
              <a:pPr algn="ctr"/>
              <a:r>
                <a:rPr lang="zh-CN" altLang="en-US" sz="900" dirty="0"/>
                <a:t>数学</a:t>
              </a:r>
              <a:r>
                <a:rPr lang="en-US" altLang="zh-CN" sz="900" dirty="0"/>
                <a:t>: </a:t>
              </a:r>
              <a:r>
                <a:rPr lang="en-US" altLang="zh-CN" sz="900" dirty="0" err="1"/>
                <a:t>DeepSeekMath</a:t>
              </a:r>
              <a:endParaRPr lang="zh-CN" altLang="en-US" sz="900" dirty="0"/>
            </a:p>
          </p:txBody>
        </p:sp>
      </p:grpSp>
      <p:grpSp>
        <p:nvGrpSpPr>
          <p:cNvPr id="23" name="组合 22"/>
          <p:cNvGrpSpPr/>
          <p:nvPr/>
        </p:nvGrpSpPr>
        <p:grpSpPr>
          <a:xfrm>
            <a:off x="3359280" y="5972153"/>
            <a:ext cx="1002383" cy="643614"/>
            <a:chOff x="3283811" y="5117049"/>
            <a:chExt cx="1097897" cy="785441"/>
          </a:xfrm>
          <a:solidFill>
            <a:schemeClr val="bg1"/>
          </a:solidFill>
        </p:grpSpPr>
        <p:sp>
          <p:nvSpPr>
            <p:cNvPr id="24" name="文本框 23"/>
            <p:cNvSpPr txBox="1"/>
            <p:nvPr/>
          </p:nvSpPr>
          <p:spPr>
            <a:xfrm>
              <a:off x="3283811" y="5620792"/>
              <a:ext cx="1075473" cy="281698"/>
            </a:xfrm>
            <a:prstGeom prst="rect">
              <a:avLst/>
            </a:prstGeom>
            <a:grpFill/>
          </p:spPr>
          <p:txBody>
            <a:bodyPr wrap="square">
              <a:spAutoFit/>
            </a:bodyPr>
            <a:lstStyle>
              <a:defPPr>
                <a:defRPr lang="zh-CN"/>
              </a:defPPr>
              <a:lvl1pPr>
                <a:defRPr sz="140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defRPr>
              </a:lvl1pPr>
            </a:lstStyle>
            <a:p>
              <a:pPr algn="ctr"/>
              <a:r>
                <a:rPr lang="zh-CN" altLang="en-US" sz="900" dirty="0"/>
                <a:t>地理：坤元</a:t>
              </a:r>
            </a:p>
          </p:txBody>
        </p:sp>
        <p:pic>
          <p:nvPicPr>
            <p:cNvPr id="26" name="图片 25"/>
            <p:cNvPicPr>
              <a:picLocks noChangeAspect="1"/>
            </p:cNvPicPr>
            <p:nvPr/>
          </p:nvPicPr>
          <p:blipFill>
            <a:blip r:embed="rId14"/>
            <a:stretch>
              <a:fillRect/>
            </a:stretch>
          </p:blipFill>
          <p:spPr>
            <a:xfrm>
              <a:off x="3306235" y="5117049"/>
              <a:ext cx="1075473" cy="463366"/>
            </a:xfrm>
            <a:prstGeom prst="rect">
              <a:avLst/>
            </a:prstGeom>
            <a:grpFill/>
          </p:spPr>
        </p:pic>
      </p:grpSp>
      <p:grpSp>
        <p:nvGrpSpPr>
          <p:cNvPr id="27" name="组合 26"/>
          <p:cNvGrpSpPr/>
          <p:nvPr/>
        </p:nvGrpSpPr>
        <p:grpSpPr>
          <a:xfrm>
            <a:off x="4453225" y="5401806"/>
            <a:ext cx="589919" cy="754823"/>
            <a:chOff x="2936855" y="5559894"/>
            <a:chExt cx="646131" cy="921156"/>
          </a:xfrm>
          <a:solidFill>
            <a:schemeClr val="bg1"/>
          </a:solidFill>
        </p:grpSpPr>
        <p:sp>
          <p:nvSpPr>
            <p:cNvPr id="32" name="文本框 31"/>
            <p:cNvSpPr txBox="1"/>
            <p:nvPr/>
          </p:nvSpPr>
          <p:spPr>
            <a:xfrm>
              <a:off x="2936855" y="6030332"/>
              <a:ext cx="646131" cy="450718"/>
            </a:xfrm>
            <a:prstGeom prst="rect">
              <a:avLst/>
            </a:prstGeom>
            <a:grpFill/>
          </p:spPr>
          <p:txBody>
            <a:bodyPr wrap="square">
              <a:spAutoFit/>
            </a:bodyPr>
            <a:lstStyle>
              <a:defPPr>
                <a:defRPr lang="zh-CN"/>
              </a:defPPr>
              <a:lvl1pPr>
                <a:defRPr sz="140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defRPr>
              </a:lvl1pPr>
            </a:lstStyle>
            <a:p>
              <a:pPr algn="ctr"/>
              <a:r>
                <a:rPr lang="zh-CN" altLang="en-US" sz="900" dirty="0"/>
                <a:t>生物</a:t>
              </a:r>
              <a:endParaRPr lang="en-US" altLang="zh-CN" sz="900" dirty="0"/>
            </a:p>
            <a:p>
              <a:pPr algn="ctr"/>
              <a:r>
                <a:rPr lang="en-US" altLang="zh-CN" sz="900" dirty="0" err="1"/>
                <a:t>xTrimo</a:t>
              </a:r>
              <a:endParaRPr lang="zh-CN" altLang="en-US" sz="900" dirty="0"/>
            </a:p>
          </p:txBody>
        </p:sp>
        <p:pic>
          <p:nvPicPr>
            <p:cNvPr id="33" name="图片 32"/>
            <p:cNvPicPr>
              <a:picLocks noChangeAspect="1"/>
            </p:cNvPicPr>
            <p:nvPr/>
          </p:nvPicPr>
          <p:blipFill>
            <a:blip r:embed="rId15"/>
            <a:stretch>
              <a:fillRect/>
            </a:stretch>
          </p:blipFill>
          <p:spPr>
            <a:xfrm>
              <a:off x="2979907" y="5559894"/>
              <a:ext cx="536209" cy="510728"/>
            </a:xfrm>
            <a:prstGeom prst="rect">
              <a:avLst/>
            </a:prstGeom>
            <a:grpFill/>
          </p:spPr>
        </p:pic>
      </p:grpSp>
      <p:grpSp>
        <p:nvGrpSpPr>
          <p:cNvPr id="34" name="组合 33"/>
          <p:cNvGrpSpPr/>
          <p:nvPr/>
        </p:nvGrpSpPr>
        <p:grpSpPr>
          <a:xfrm>
            <a:off x="3295282" y="5126362"/>
            <a:ext cx="1119915" cy="594184"/>
            <a:chOff x="4107508" y="4114226"/>
            <a:chExt cx="1226628" cy="725119"/>
          </a:xfrm>
          <a:solidFill>
            <a:schemeClr val="bg1"/>
          </a:solidFill>
        </p:grpSpPr>
        <p:pic>
          <p:nvPicPr>
            <p:cNvPr id="35" name="图片 34"/>
            <p:cNvPicPr>
              <a:picLocks noChangeAspect="1"/>
            </p:cNvPicPr>
            <p:nvPr/>
          </p:nvPicPr>
          <p:blipFill>
            <a:blip r:embed="rId16"/>
            <a:stretch>
              <a:fillRect/>
            </a:stretch>
          </p:blipFill>
          <p:spPr>
            <a:xfrm>
              <a:off x="4117918" y="4114226"/>
              <a:ext cx="1205806" cy="438698"/>
            </a:xfrm>
            <a:prstGeom prst="rect">
              <a:avLst/>
            </a:prstGeom>
            <a:grpFill/>
          </p:spPr>
        </p:pic>
        <p:sp>
          <p:nvSpPr>
            <p:cNvPr id="36" name="文本框 35"/>
            <p:cNvSpPr txBox="1"/>
            <p:nvPr/>
          </p:nvSpPr>
          <p:spPr>
            <a:xfrm>
              <a:off x="4107508" y="4557647"/>
              <a:ext cx="1226628" cy="281698"/>
            </a:xfrm>
            <a:prstGeom prst="rect">
              <a:avLst/>
            </a:prstGeom>
            <a:grpFill/>
          </p:spPr>
          <p:txBody>
            <a:bodyPr wrap="square">
              <a:spAutoFit/>
            </a:bodyPr>
            <a:lstStyle/>
            <a:p>
              <a:pPr algn="ctr"/>
              <a:r>
                <a:rPr lang="zh-CN" altLang="zh-CN" sz="900" dirty="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rPr>
                <a:t>医疗</a:t>
              </a:r>
              <a:r>
                <a:rPr lang="zh-CN" altLang="en-US" sz="900" dirty="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rPr>
                <a:t>：</a:t>
              </a:r>
              <a:r>
                <a:rPr lang="en-US" altLang="zh-CN" sz="900" dirty="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rPr>
                <a:t>Med-</a:t>
              </a:r>
              <a:r>
                <a:rPr lang="en-US" altLang="zh-CN" sz="900" dirty="0" err="1">
                  <a:solidFill>
                    <a:srgbClr val="002060"/>
                  </a:solidFill>
                  <a:latin typeface="Times New Roman" panose="02020503050405090304" pitchFamily="18" charset="0"/>
                  <a:ea typeface="微软雅黑" panose="020B0703020204020201" pitchFamily="34" charset="-122"/>
                  <a:cs typeface="Times New Roman" panose="02020503050405090304" pitchFamily="18" charset="0"/>
                </a:rPr>
                <a:t>PaLM</a:t>
              </a:r>
              <a:endParaRPr lang="en-US" altLang="zh-CN" sz="900" dirty="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endParaRPr>
            </a:p>
          </p:txBody>
        </p:sp>
      </p:grpSp>
      <p:grpSp>
        <p:nvGrpSpPr>
          <p:cNvPr id="40" name="组合 39"/>
          <p:cNvGrpSpPr/>
          <p:nvPr/>
        </p:nvGrpSpPr>
        <p:grpSpPr>
          <a:xfrm>
            <a:off x="2008635" y="4976830"/>
            <a:ext cx="1032823" cy="605857"/>
            <a:chOff x="2268836" y="4331529"/>
            <a:chExt cx="1131237" cy="739364"/>
          </a:xfrm>
          <a:solidFill>
            <a:schemeClr val="bg1"/>
          </a:solidFill>
        </p:grpSpPr>
        <p:pic>
          <p:nvPicPr>
            <p:cNvPr id="41" name="图片 40"/>
            <p:cNvPicPr>
              <a:picLocks noChangeAspect="1"/>
            </p:cNvPicPr>
            <p:nvPr/>
          </p:nvPicPr>
          <p:blipFill>
            <a:blip r:embed="rId17"/>
            <a:stretch>
              <a:fillRect/>
            </a:stretch>
          </p:blipFill>
          <p:spPr>
            <a:xfrm>
              <a:off x="2312145" y="4331529"/>
              <a:ext cx="1044618" cy="483157"/>
            </a:xfrm>
            <a:prstGeom prst="rect">
              <a:avLst/>
            </a:prstGeom>
            <a:grpFill/>
          </p:spPr>
        </p:pic>
        <p:sp>
          <p:nvSpPr>
            <p:cNvPr id="42" name="文本框 41"/>
            <p:cNvSpPr txBox="1"/>
            <p:nvPr/>
          </p:nvSpPr>
          <p:spPr>
            <a:xfrm>
              <a:off x="2268836" y="4789195"/>
              <a:ext cx="1131237" cy="281698"/>
            </a:xfrm>
            <a:prstGeom prst="rect">
              <a:avLst/>
            </a:prstGeom>
            <a:grpFill/>
          </p:spPr>
          <p:txBody>
            <a:bodyPr wrap="square">
              <a:spAutoFit/>
            </a:bodyPr>
            <a:lstStyle>
              <a:defPPr>
                <a:defRPr lang="zh-CN"/>
              </a:defPPr>
              <a:lvl1pPr>
                <a:defRPr sz="1400">
                  <a:solidFill>
                    <a:srgbClr val="002060"/>
                  </a:solidFill>
                  <a:latin typeface="Times New Roman" panose="02020503050405090304" pitchFamily="18" charset="0"/>
                  <a:ea typeface="微软雅黑" panose="020B0703020204020201" pitchFamily="34" charset="-122"/>
                  <a:cs typeface="Times New Roman" panose="02020503050405090304" pitchFamily="18" charset="0"/>
                </a:defRPr>
              </a:lvl1pPr>
            </a:lstStyle>
            <a:p>
              <a:pPr algn="ctr"/>
              <a:r>
                <a:rPr lang="zh-CN" altLang="en-US" sz="900" dirty="0"/>
                <a:t>数学：</a:t>
              </a:r>
              <a:r>
                <a:rPr lang="en-US" altLang="zh-CN" sz="900" dirty="0" err="1"/>
                <a:t>MathGPT</a:t>
              </a:r>
              <a:endParaRPr lang="zh-CN" altLang="en-US" sz="900" dirty="0"/>
            </a:p>
          </p:txBody>
        </p:sp>
      </p:grpSp>
      <p:sp>
        <p:nvSpPr>
          <p:cNvPr id="49" name="箭头: 右 48"/>
          <p:cNvSpPr/>
          <p:nvPr/>
        </p:nvSpPr>
        <p:spPr>
          <a:xfrm rot="12904055">
            <a:off x="8842650" y="3771509"/>
            <a:ext cx="1154002" cy="47244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圆角矩形 91"/>
          <p:cNvSpPr/>
          <p:nvPr>
            <p:custDataLst>
              <p:tags r:id="rId6"/>
            </p:custDataLst>
          </p:nvPr>
        </p:nvSpPr>
        <p:spPr>
          <a:xfrm>
            <a:off x="7408916" y="4087869"/>
            <a:ext cx="3897995" cy="919401"/>
          </a:xfrm>
          <a:prstGeom prst="roundRect">
            <a:avLst/>
          </a:prstGeom>
          <a:solidFill>
            <a:schemeClr val="accent2">
              <a:lumMod val="40000"/>
              <a:lumOff val="60000"/>
            </a:schemeClr>
          </a:solidFill>
          <a:ln>
            <a:noFill/>
          </a:ln>
        </p:spPr>
        <p:txBody>
          <a:bodyPr wrap="square">
            <a:spAutoFit/>
          </a:bodyPr>
          <a:lstStyle/>
          <a:p>
            <a:pPr algn="ctr"/>
            <a:r>
              <a:rPr lang="en-US" altLang="zh-CN"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AI4S</a:t>
            </a:r>
            <a:r>
              <a:rPr lang="zh-CN" altLang="en-US"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研究方式二</a:t>
            </a:r>
            <a:endParaRPr lang="en-US" altLang="zh-CN"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endParaRPr>
          </a:p>
          <a:p>
            <a:pPr algn="ctr"/>
            <a:r>
              <a:rPr lang="zh-CN" altLang="en-US" sz="2400" b="1" dirty="0">
                <a:solidFill>
                  <a:srgbClr val="C00000"/>
                </a:solidFill>
                <a:latin typeface="微软雅黑" panose="020B0703020204020201" pitchFamily="34" charset="-122"/>
                <a:ea typeface="微软雅黑" panose="020B0703020204020201" pitchFamily="34" charset="-122"/>
                <a:cs typeface="Times New Roman" panose="02020503050405090304" pitchFamily="18" charset="0"/>
              </a:rPr>
              <a:t>领域数据微调通用大模型</a:t>
            </a:r>
            <a:endParaRPr lang="zh-CN" altLang="en-US" sz="2400" dirty="0">
              <a:solidFill>
                <a:prstClr val="black"/>
              </a:solidFill>
            </a:endParaRPr>
          </a:p>
        </p:txBody>
      </p:sp>
      <p:sp>
        <p:nvSpPr>
          <p:cNvPr id="3" name="灯片编号占位符 2"/>
          <p:cNvSpPr txBox="1"/>
          <p:nvPr/>
        </p:nvSpPr>
        <p:spPr>
          <a:xfrm>
            <a:off x="11643659" y="6492875"/>
            <a:ext cx="548341" cy="365125"/>
          </a:xfrm>
          <a:prstGeom prst="rect">
            <a:avLst/>
          </a:prstGeom>
        </p:spPr>
        <p:txBody>
          <a:bodyPr vert="horz" lIns="91440" tIns="45720" rIns="91440" bIns="45720" rtlCol="0" anchor="ctr"/>
          <a:lstStyle>
            <a:defPPr>
              <a:defRPr lang="zh-CN"/>
            </a:defPPr>
            <a:lvl1pPr marL="0" algn="ctr" defTabSz="914400" rtl="0" eaLnBrk="1" latinLnBrk="0" hangingPunct="1">
              <a:defRPr kumimoji="0" lang="zh-CN" altLang="en-US" sz="1600" b="1" i="0" u="none" strike="noStrike" kern="0" cap="none" spc="0" normalizeH="0" baseline="0">
                <a:ln>
                  <a:noFill/>
                </a:ln>
                <a:solidFill>
                  <a:srgbClr val="C00000"/>
                </a:solidFill>
                <a:effectLst/>
                <a:uLnTx/>
                <a:uFillTx/>
                <a:latin typeface="Times New Roman" panose="02020503050405090304" pitchFamily="18" charset="0"/>
                <a:ea typeface="黑体" panose="02010609060101010101" pitchFamily="49" charset="-122"/>
                <a:cs typeface="Times New Roman" panose="0202050305040509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0293A8B-7656-41F7-B47F-4F4E036E5275}" type="slidenum">
              <a:rPr lang="en-US" altLang="zh-CN" smtClean="0">
                <a:solidFill>
                  <a:prstClr val="black"/>
                </a:solidFill>
              </a:rPr>
              <a:t>6</a:t>
            </a:fld>
            <a:endParaRPr lang="en-US" dirty="0">
              <a:solidFill>
                <a:prstClr val="black"/>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D05E8-9CF6-3E9F-FDBC-476D3C179E8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09312BB-D2A6-1CB2-C333-50F02D6E6DAA}"/>
              </a:ext>
            </a:extLst>
          </p:cNvPr>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磐石科学基础大模型建设历程</a:t>
            </a:r>
          </a:p>
        </p:txBody>
      </p:sp>
      <p:sp>
        <p:nvSpPr>
          <p:cNvPr id="3" name="灯片编号占位符 2">
            <a:extLst>
              <a:ext uri="{FF2B5EF4-FFF2-40B4-BE49-F238E27FC236}">
                <a16:creationId xmlns:a16="http://schemas.microsoft.com/office/drawing/2014/main" id="{2001976B-3407-8B62-7F09-06FDAE22F1E4}"/>
              </a:ext>
            </a:extLst>
          </p:cNvPr>
          <p:cNvSpPr txBox="1"/>
          <p:nvPr/>
        </p:nvSpPr>
        <p:spPr>
          <a:xfrm>
            <a:off x="11651164" y="6399851"/>
            <a:ext cx="548341" cy="365125"/>
          </a:xfrm>
          <a:prstGeom prst="rect">
            <a:avLst/>
          </a:prstGeom>
        </p:spPr>
        <p:txBody>
          <a:bodyPr vert="horz" lIns="91440" tIns="45720" rIns="91440" bIns="45720" rtlCol="0" anchor="ctr"/>
          <a:lstStyle>
            <a:defPPr>
              <a:defRPr lang="zh-CN"/>
            </a:defPPr>
            <a:lvl1pPr marL="0" algn="ctr" defTabSz="914400" rtl="0" eaLnBrk="1" latinLnBrk="0" hangingPunct="1">
              <a:defRPr kumimoji="0" lang="zh-CN" altLang="en-US" sz="1600" b="1" i="0" u="none" strike="noStrike" kern="0" cap="none" spc="0" normalizeH="0" baseline="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80293A8B-7656-41F7-B47F-4F4E036E5275}" type="slidenum">
              <a:rPr kumimoji="0" lang="en-US" altLang="zh-CN" sz="1600" b="1" i="0" u="none" strike="noStrike" kern="0" cap="none" spc="0" normalizeH="0" baseline="0" noProof="0" smtClean="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7</a:t>
            </a:fld>
            <a:endParaRPr kumimoji="0" lang="en-US" altLang="en-US" sz="1600" b="1"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灯片编号占位符 2">
            <a:extLst>
              <a:ext uri="{FF2B5EF4-FFF2-40B4-BE49-F238E27FC236}">
                <a16:creationId xmlns:a16="http://schemas.microsoft.com/office/drawing/2014/main" id="{9C555988-539A-0A3A-426F-5CFA915D65DE}"/>
              </a:ext>
            </a:extLst>
          </p:cNvPr>
          <p:cNvSpPr txBox="1"/>
          <p:nvPr/>
        </p:nvSpPr>
        <p:spPr>
          <a:xfrm>
            <a:off x="11651164" y="6399851"/>
            <a:ext cx="548341" cy="365125"/>
          </a:xfrm>
          <a:prstGeom prst="rect">
            <a:avLst/>
          </a:prstGeom>
        </p:spPr>
        <p:txBody>
          <a:bodyPr vert="horz" lIns="91440" tIns="45720" rIns="91440" bIns="45720" rtlCol="0" anchor="ctr"/>
          <a:lstStyle>
            <a:defPPr>
              <a:defRPr lang="zh-CN"/>
            </a:defPPr>
            <a:lvl1pPr marL="0" algn="ctr" defTabSz="914400" rtl="0" eaLnBrk="1" latinLnBrk="0" hangingPunct="1">
              <a:defRPr kumimoji="0" lang="zh-CN" altLang="en-US" sz="1600" b="1" i="0" u="none" strike="noStrike" kern="0" cap="none" spc="0" normalizeH="0" baseline="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80293A8B-7656-41F7-B47F-4F4E036E5275}" type="slidenum">
              <a:rPr kumimoji="0" lang="en-US" altLang="zh-CN" sz="1600" b="1" i="0" u="none" strike="noStrike" kern="0" cap="none" spc="0" normalizeH="0" baseline="0" noProof="0" smtClean="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7</a:t>
            </a:fld>
            <a:endParaRPr kumimoji="0" lang="en-US" altLang="en-US" sz="1600" b="1"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9" name="连接符: 曲线 18">
            <a:extLst>
              <a:ext uri="{FF2B5EF4-FFF2-40B4-BE49-F238E27FC236}">
                <a16:creationId xmlns:a16="http://schemas.microsoft.com/office/drawing/2014/main" id="{92ED555F-B860-48E9-3BA5-983DE8946DBD}"/>
              </a:ext>
            </a:extLst>
          </p:cNvPr>
          <p:cNvCxnSpPr>
            <a:cxnSpLocks/>
            <a:stCxn id="22" idx="6"/>
            <a:endCxn id="26" idx="2"/>
          </p:cNvCxnSpPr>
          <p:nvPr/>
        </p:nvCxnSpPr>
        <p:spPr>
          <a:xfrm flipV="1">
            <a:off x="1757740" y="1921288"/>
            <a:ext cx="2846998" cy="1819610"/>
          </a:xfrm>
          <a:prstGeom prst="curvedConnector3">
            <a:avLst>
              <a:gd name="adj1" fmla="val 47738"/>
            </a:avLst>
          </a:prstGeom>
          <a:ln w="381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连接符: 曲线 19">
            <a:extLst>
              <a:ext uri="{FF2B5EF4-FFF2-40B4-BE49-F238E27FC236}">
                <a16:creationId xmlns:a16="http://schemas.microsoft.com/office/drawing/2014/main" id="{B2DE034D-27F1-F437-0614-6A285D15B94B}"/>
              </a:ext>
            </a:extLst>
          </p:cNvPr>
          <p:cNvCxnSpPr>
            <a:cxnSpLocks/>
            <a:stCxn id="26" idx="6"/>
            <a:endCxn id="29" idx="2"/>
          </p:cNvCxnSpPr>
          <p:nvPr/>
        </p:nvCxnSpPr>
        <p:spPr>
          <a:xfrm>
            <a:off x="4855531" y="1921288"/>
            <a:ext cx="2338736" cy="1661308"/>
          </a:xfrm>
          <a:prstGeom prst="curvedConnector3">
            <a:avLst>
              <a:gd name="adj1" fmla="val 55782"/>
            </a:avLst>
          </a:prstGeom>
          <a:ln w="381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连接符: 曲线 20">
            <a:extLst>
              <a:ext uri="{FF2B5EF4-FFF2-40B4-BE49-F238E27FC236}">
                <a16:creationId xmlns:a16="http://schemas.microsoft.com/office/drawing/2014/main" id="{AFA8DABC-5264-DF03-A7EF-7F2BB7DE23A4}"/>
              </a:ext>
            </a:extLst>
          </p:cNvPr>
          <p:cNvCxnSpPr>
            <a:cxnSpLocks/>
            <a:stCxn id="29" idx="6"/>
            <a:endCxn id="32" idx="2"/>
          </p:cNvCxnSpPr>
          <p:nvPr/>
        </p:nvCxnSpPr>
        <p:spPr>
          <a:xfrm flipV="1">
            <a:off x="7445060" y="1824041"/>
            <a:ext cx="2431051" cy="1758555"/>
          </a:xfrm>
          <a:prstGeom prst="curvedConnector3">
            <a:avLst>
              <a:gd name="adj1" fmla="val 37816"/>
            </a:avLst>
          </a:prstGeom>
          <a:ln w="381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圆: 空心 21">
            <a:extLst>
              <a:ext uri="{FF2B5EF4-FFF2-40B4-BE49-F238E27FC236}">
                <a16:creationId xmlns:a16="http://schemas.microsoft.com/office/drawing/2014/main" id="{8E4AFE8C-13D5-A11C-2461-D093E364D94F}"/>
              </a:ext>
            </a:extLst>
          </p:cNvPr>
          <p:cNvSpPr/>
          <p:nvPr/>
        </p:nvSpPr>
        <p:spPr>
          <a:xfrm>
            <a:off x="1506947" y="3615501"/>
            <a:ext cx="250793" cy="250793"/>
          </a:xfrm>
          <a:prstGeom prst="donut">
            <a:avLst>
              <a:gd name="adj" fmla="val 11814"/>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2">
            <a:extLst>
              <a:ext uri="{FF2B5EF4-FFF2-40B4-BE49-F238E27FC236}">
                <a16:creationId xmlns:a16="http://schemas.microsoft.com/office/drawing/2014/main" id="{99926880-12FE-4851-706B-EA08391E604E}"/>
              </a:ext>
            </a:extLst>
          </p:cNvPr>
          <p:cNvSpPr txBox="1"/>
          <p:nvPr/>
        </p:nvSpPr>
        <p:spPr>
          <a:xfrm>
            <a:off x="948762" y="3912261"/>
            <a:ext cx="1367162" cy="338554"/>
          </a:xfrm>
          <a:prstGeom prst="rect">
            <a:avLst/>
          </a:prstGeom>
          <a:noFill/>
        </p:spPr>
        <p:txBody>
          <a:bodyPr wrap="square" rtlCol="0">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rPr>
              <a:t>2025.2.10</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96042F45-DF16-6CEF-9720-525020AA3EEC}"/>
              </a:ext>
            </a:extLst>
          </p:cNvPr>
          <p:cNvSpPr txBox="1"/>
          <p:nvPr/>
        </p:nvSpPr>
        <p:spPr>
          <a:xfrm>
            <a:off x="368119" y="3055036"/>
            <a:ext cx="2674666" cy="307777"/>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磐石</a:t>
            </a:r>
            <a:r>
              <a:rPr lang="en-US" altLang="zh-CN" sz="1400" b="1" dirty="0">
                <a:latin typeface="微软雅黑" panose="020B0503020204020204" pitchFamily="34" charset="-122"/>
                <a:ea typeface="微软雅黑" panose="020B0503020204020204" pitchFamily="34" charset="-122"/>
              </a:rPr>
              <a:t>L1</a:t>
            </a:r>
            <a:r>
              <a:rPr lang="zh-CN" altLang="en-US" sz="1400" b="1" dirty="0">
                <a:latin typeface="微软雅黑" panose="020B0503020204020204" pitchFamily="34" charset="-122"/>
                <a:ea typeface="微软雅黑" panose="020B0503020204020204" pitchFamily="34" charset="-122"/>
              </a:rPr>
              <a:t>工程启动</a:t>
            </a:r>
          </a:p>
        </p:txBody>
      </p:sp>
      <p:pic>
        <p:nvPicPr>
          <p:cNvPr id="25" name="图片 24">
            <a:extLst>
              <a:ext uri="{FF2B5EF4-FFF2-40B4-BE49-F238E27FC236}">
                <a16:creationId xmlns:a16="http://schemas.microsoft.com/office/drawing/2014/main" id="{916CFFF1-35C3-5157-D663-345A49E1445D}"/>
              </a:ext>
            </a:extLst>
          </p:cNvPr>
          <p:cNvPicPr>
            <a:picLocks noChangeAspect="1"/>
          </p:cNvPicPr>
          <p:nvPr/>
        </p:nvPicPr>
        <p:blipFill>
          <a:blip r:embed="rId4"/>
          <a:srcRect l="9507" t="18070" r="10953" b="1124"/>
          <a:stretch>
            <a:fillRect/>
          </a:stretch>
        </p:blipFill>
        <p:spPr>
          <a:xfrm>
            <a:off x="378795" y="1248694"/>
            <a:ext cx="2555940" cy="1692688"/>
          </a:xfrm>
          <a:prstGeom prst="rect">
            <a:avLst/>
          </a:prstGeom>
        </p:spPr>
      </p:pic>
      <p:sp>
        <p:nvSpPr>
          <p:cNvPr id="26" name="圆: 空心 25">
            <a:extLst>
              <a:ext uri="{FF2B5EF4-FFF2-40B4-BE49-F238E27FC236}">
                <a16:creationId xmlns:a16="http://schemas.microsoft.com/office/drawing/2014/main" id="{441E0532-11B0-3834-068B-F0DC20E56B36}"/>
              </a:ext>
            </a:extLst>
          </p:cNvPr>
          <p:cNvSpPr/>
          <p:nvPr/>
        </p:nvSpPr>
        <p:spPr>
          <a:xfrm>
            <a:off x="4604738" y="1795891"/>
            <a:ext cx="250793" cy="250793"/>
          </a:xfrm>
          <a:prstGeom prst="donut">
            <a:avLst>
              <a:gd name="adj" fmla="val 11814"/>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26">
            <a:extLst>
              <a:ext uri="{FF2B5EF4-FFF2-40B4-BE49-F238E27FC236}">
                <a16:creationId xmlns:a16="http://schemas.microsoft.com/office/drawing/2014/main" id="{57DB246F-F80A-151B-E45D-933DF4E100C2}"/>
              </a:ext>
            </a:extLst>
          </p:cNvPr>
          <p:cNvSpPr txBox="1"/>
          <p:nvPr/>
        </p:nvSpPr>
        <p:spPr>
          <a:xfrm>
            <a:off x="4046553" y="1457337"/>
            <a:ext cx="1367162" cy="338554"/>
          </a:xfrm>
          <a:prstGeom prst="rect">
            <a:avLst/>
          </a:prstGeom>
          <a:noFill/>
        </p:spPr>
        <p:txBody>
          <a:bodyPr wrap="square" rtlCol="0">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rPr>
              <a:t>2025.4.29</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51795683-7D36-A922-ACC0-299650AE212F}"/>
              </a:ext>
            </a:extLst>
          </p:cNvPr>
          <p:cNvSpPr txBox="1"/>
          <p:nvPr/>
        </p:nvSpPr>
        <p:spPr>
          <a:xfrm>
            <a:off x="3338919" y="2097965"/>
            <a:ext cx="2674666" cy="523220"/>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第八届数字中国建设峰会</a:t>
            </a:r>
            <a:endParaRPr lang="en-US" altLang="zh-CN" sz="1400" b="1" dirty="0">
              <a:latin typeface="微软雅黑" panose="020B0503020204020204" pitchFamily="34" charset="-122"/>
              <a:ea typeface="微软雅黑" panose="020B0503020204020204" pitchFamily="34" charset="-122"/>
            </a:endParaRPr>
          </a:p>
          <a:p>
            <a:pPr algn="ctr"/>
            <a:r>
              <a:rPr lang="zh-CN" altLang="en-US" sz="1400" b="1" dirty="0">
                <a:latin typeface="微软雅黑" panose="020B0503020204020204" pitchFamily="34" charset="-122"/>
                <a:ea typeface="微软雅黑" panose="020B0503020204020204" pitchFamily="34" charset="-122"/>
              </a:rPr>
              <a:t>“磐石”预发布</a:t>
            </a:r>
          </a:p>
        </p:txBody>
      </p:sp>
      <p:sp>
        <p:nvSpPr>
          <p:cNvPr id="29" name="圆: 空心 28">
            <a:extLst>
              <a:ext uri="{FF2B5EF4-FFF2-40B4-BE49-F238E27FC236}">
                <a16:creationId xmlns:a16="http://schemas.microsoft.com/office/drawing/2014/main" id="{488E41C9-6029-81DE-516E-E2C9316C730D}"/>
              </a:ext>
            </a:extLst>
          </p:cNvPr>
          <p:cNvSpPr/>
          <p:nvPr/>
        </p:nvSpPr>
        <p:spPr>
          <a:xfrm>
            <a:off x="7194267" y="3457199"/>
            <a:ext cx="250793" cy="250793"/>
          </a:xfrm>
          <a:prstGeom prst="donut">
            <a:avLst>
              <a:gd name="adj" fmla="val 11814"/>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文本框 29">
            <a:extLst>
              <a:ext uri="{FF2B5EF4-FFF2-40B4-BE49-F238E27FC236}">
                <a16:creationId xmlns:a16="http://schemas.microsoft.com/office/drawing/2014/main" id="{A5A3FA69-920C-1A5E-B17E-726BD4C8B549}"/>
              </a:ext>
            </a:extLst>
          </p:cNvPr>
          <p:cNvSpPr txBox="1"/>
          <p:nvPr/>
        </p:nvSpPr>
        <p:spPr>
          <a:xfrm>
            <a:off x="6634239" y="3743476"/>
            <a:ext cx="1367162" cy="338554"/>
          </a:xfrm>
          <a:prstGeom prst="rect">
            <a:avLst/>
          </a:prstGeom>
          <a:noFill/>
        </p:spPr>
        <p:txBody>
          <a:bodyPr wrap="square" rtlCol="0">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rPr>
              <a:t>2025.5.22</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F75B2F64-98A8-3804-3672-D70E71F44B5F}"/>
              </a:ext>
            </a:extLst>
          </p:cNvPr>
          <p:cNvSpPr txBox="1"/>
          <p:nvPr/>
        </p:nvSpPr>
        <p:spPr>
          <a:xfrm>
            <a:off x="8406049" y="2061494"/>
            <a:ext cx="2940124" cy="523220"/>
          </a:xfrm>
          <a:prstGeom prst="rect">
            <a:avLst/>
          </a:prstGeom>
          <a:noFill/>
        </p:spPr>
        <p:txBody>
          <a:bodyPr wrap="square" rtlCol="0">
            <a:spAutoFit/>
          </a:bodyPr>
          <a:lstStyle/>
          <a:p>
            <a:pPr algn="ctr"/>
            <a:r>
              <a:rPr lang="en-US" altLang="zh-CN" sz="1400" b="1" dirty="0">
                <a:latin typeface="微软雅黑" panose="020B0503020204020204" pitchFamily="34" charset="-122"/>
                <a:ea typeface="微软雅黑" panose="020B0503020204020204" pitchFamily="34" charset="-122"/>
              </a:rPr>
              <a:t>2025</a:t>
            </a:r>
            <a:r>
              <a:rPr lang="zh-CN" altLang="en-US" sz="1400" b="1" dirty="0">
                <a:latin typeface="微软雅黑" panose="020B0503020204020204" pitchFamily="34" charset="-122"/>
                <a:ea typeface="微软雅黑" panose="020B0503020204020204" pitchFamily="34" charset="-122"/>
              </a:rPr>
              <a:t>世界人工智能大会</a:t>
            </a:r>
            <a:endParaRPr lang="en-US" altLang="zh-CN" sz="1400" b="1" dirty="0">
              <a:latin typeface="微软雅黑" panose="020B0503020204020204" pitchFamily="34" charset="-122"/>
              <a:ea typeface="微软雅黑" panose="020B0503020204020204" pitchFamily="34" charset="-122"/>
            </a:endParaRPr>
          </a:p>
          <a:p>
            <a:pPr algn="ctr"/>
            <a:r>
              <a:rPr lang="zh-CN" altLang="en-US" sz="1400" b="1" dirty="0">
                <a:latin typeface="微软雅黑" panose="020B0503020204020204" pitchFamily="34" charset="-122"/>
                <a:ea typeface="微软雅黑" panose="020B0503020204020204" pitchFamily="34" charset="-122"/>
              </a:rPr>
              <a:t>“磐石</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科学基础大模型”正式发布</a:t>
            </a:r>
          </a:p>
        </p:txBody>
      </p:sp>
      <p:sp>
        <p:nvSpPr>
          <p:cNvPr id="32" name="圆: 空心 31">
            <a:extLst>
              <a:ext uri="{FF2B5EF4-FFF2-40B4-BE49-F238E27FC236}">
                <a16:creationId xmlns:a16="http://schemas.microsoft.com/office/drawing/2014/main" id="{01C60C80-8312-F041-9275-4C61D5BE9F07}"/>
              </a:ext>
            </a:extLst>
          </p:cNvPr>
          <p:cNvSpPr/>
          <p:nvPr/>
        </p:nvSpPr>
        <p:spPr>
          <a:xfrm>
            <a:off x="9876111" y="1698644"/>
            <a:ext cx="250793" cy="250793"/>
          </a:xfrm>
          <a:prstGeom prst="donut">
            <a:avLst>
              <a:gd name="adj" fmla="val 11814"/>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文本框 32">
            <a:extLst>
              <a:ext uri="{FF2B5EF4-FFF2-40B4-BE49-F238E27FC236}">
                <a16:creationId xmlns:a16="http://schemas.microsoft.com/office/drawing/2014/main" id="{899344BD-39FE-E4C4-BC8E-09745D3078CB}"/>
              </a:ext>
            </a:extLst>
          </p:cNvPr>
          <p:cNvSpPr txBox="1"/>
          <p:nvPr/>
        </p:nvSpPr>
        <p:spPr>
          <a:xfrm>
            <a:off x="9280861" y="1373430"/>
            <a:ext cx="1367162" cy="338554"/>
          </a:xfrm>
          <a:prstGeom prst="rect">
            <a:avLst/>
          </a:prstGeom>
          <a:noFill/>
        </p:spPr>
        <p:txBody>
          <a:bodyPr wrap="square" rtlCol="0">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rPr>
              <a:t>2025.7.26</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34" name="图片 33">
            <a:extLst>
              <a:ext uri="{FF2B5EF4-FFF2-40B4-BE49-F238E27FC236}">
                <a16:creationId xmlns:a16="http://schemas.microsoft.com/office/drawing/2014/main" id="{81CF6CB9-71EC-2702-9BCF-70B14CE19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2059" y="4514649"/>
            <a:ext cx="2757018" cy="2067764"/>
          </a:xfrm>
          <a:prstGeom prst="rect">
            <a:avLst/>
          </a:prstGeom>
        </p:spPr>
      </p:pic>
      <p:pic>
        <p:nvPicPr>
          <p:cNvPr id="35" name="图片 34">
            <a:extLst>
              <a:ext uri="{FF2B5EF4-FFF2-40B4-BE49-F238E27FC236}">
                <a16:creationId xmlns:a16="http://schemas.microsoft.com/office/drawing/2014/main" id="{3E439AC0-3381-6154-44A9-E20B22E10E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6828" y="2665209"/>
            <a:ext cx="2785739" cy="1692688"/>
          </a:xfrm>
          <a:prstGeom prst="rect">
            <a:avLst/>
          </a:prstGeom>
        </p:spPr>
      </p:pic>
      <p:pic>
        <p:nvPicPr>
          <p:cNvPr id="36" name="图片 35">
            <a:extLst>
              <a:ext uri="{FF2B5EF4-FFF2-40B4-BE49-F238E27FC236}">
                <a16:creationId xmlns:a16="http://schemas.microsoft.com/office/drawing/2014/main" id="{A7772E21-8CB5-8395-DD49-1511DAD6FEC7}"/>
              </a:ext>
            </a:extLst>
          </p:cNvPr>
          <p:cNvPicPr>
            <a:picLocks noChangeAspect="1"/>
          </p:cNvPicPr>
          <p:nvPr/>
        </p:nvPicPr>
        <p:blipFill>
          <a:blip r:embed="rId7" cstate="print">
            <a:extLst>
              <a:ext uri="{28A0092B-C50C-407E-A947-70E740481C1C}">
                <a14:useLocalDpi xmlns:a14="http://schemas.microsoft.com/office/drawing/2010/main" val="0"/>
              </a:ext>
            </a:extLst>
          </a:blip>
          <a:srcRect r="1367"/>
          <a:stretch>
            <a:fillRect/>
          </a:stretch>
        </p:blipFill>
        <p:spPr>
          <a:xfrm>
            <a:off x="8627109" y="2621185"/>
            <a:ext cx="2674666" cy="1665913"/>
          </a:xfrm>
          <a:prstGeom prst="rect">
            <a:avLst/>
          </a:prstGeom>
        </p:spPr>
      </p:pic>
      <p:graphicFrame>
        <p:nvGraphicFramePr>
          <p:cNvPr id="37" name="表格 8">
            <a:extLst>
              <a:ext uri="{FF2B5EF4-FFF2-40B4-BE49-F238E27FC236}">
                <a16:creationId xmlns:a16="http://schemas.microsoft.com/office/drawing/2014/main" id="{FC907CEE-72CD-6A51-5EFA-BC4F544D6905}"/>
              </a:ext>
            </a:extLst>
          </p:cNvPr>
          <p:cNvGraphicFramePr>
            <a:graphicFrameLocks noGrp="1"/>
          </p:cNvGraphicFramePr>
          <p:nvPr/>
        </p:nvGraphicFramePr>
        <p:xfrm>
          <a:off x="1248174" y="4689688"/>
          <a:ext cx="5823670" cy="1839235"/>
        </p:xfrm>
        <a:graphic>
          <a:graphicData uri="http://schemas.openxmlformats.org/drawingml/2006/table">
            <a:tbl>
              <a:tblPr firstRow="1" bandRow="1">
                <a:tableStyleId>{5C22544A-7EE6-4342-B048-85BDC9FD1C3A}</a:tableStyleId>
              </a:tblPr>
              <a:tblGrid>
                <a:gridCol w="2994456">
                  <a:extLst>
                    <a:ext uri="{9D8B030D-6E8A-4147-A177-3AD203B41FA5}">
                      <a16:colId xmlns:a16="http://schemas.microsoft.com/office/drawing/2014/main" val="20000"/>
                    </a:ext>
                  </a:extLst>
                </a:gridCol>
                <a:gridCol w="2829214">
                  <a:extLst>
                    <a:ext uri="{9D8B030D-6E8A-4147-A177-3AD203B41FA5}">
                      <a16:colId xmlns:a16="http://schemas.microsoft.com/office/drawing/2014/main" val="20001"/>
                    </a:ext>
                  </a:extLst>
                </a:gridCol>
              </a:tblGrid>
              <a:tr h="1839235">
                <a:tc>
                  <a:txBody>
                    <a:bodyPr/>
                    <a:lstStyle/>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中国科学院自动化研究所</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中国科学院计算机网络信息中心</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中国科学院文献情报中心</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中国科学院数学与系统科学研究院</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中国科学院高能物理研究所</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中国科学院香港创新研究院</a:t>
                      </a:r>
                      <a:endParaRPr lang="en-US" altLang="zh-CN" sz="1400" b="1" dirty="0">
                        <a:solidFill>
                          <a:schemeClr val="tx1"/>
                        </a:solidFill>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中国科学院力学研究所</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中国科学院动物研究所</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中国科学院空天信息创新研究院</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中国科学院上海硅酸盐研究所</a:t>
                      </a:r>
                      <a:endParaRPr lang="en-US" altLang="zh-CN" sz="1400" b="1" dirty="0">
                        <a:solidFill>
                          <a:schemeClr val="tx1"/>
                        </a:solidFill>
                        <a:latin typeface="微软雅黑" panose="020B0503020204020204" pitchFamily="34" charset="-122"/>
                        <a:ea typeface="微软雅黑" panose="020B0503020204020204" pitchFamily="34" charset="-122"/>
                      </a:endParaRP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中国科学院国家天文台</a:t>
                      </a:r>
                    </a:p>
                    <a:p>
                      <a:pPr algn="l">
                        <a:lnSpc>
                          <a:spcPct val="130000"/>
                        </a:lnSpc>
                      </a:pPr>
                      <a:r>
                        <a:rPr lang="zh-CN" altLang="en-US" sz="1400" b="1" dirty="0">
                          <a:solidFill>
                            <a:schemeClr val="tx1"/>
                          </a:solidFill>
                          <a:latin typeface="微软雅黑" panose="020B0503020204020204" pitchFamily="34" charset="-122"/>
                          <a:ea typeface="微软雅黑" panose="020B0503020204020204" pitchFamily="34" charset="-122"/>
                        </a:rPr>
                        <a:t>中国科学院大学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8" name="矩形: 圆角 37">
            <a:extLst>
              <a:ext uri="{FF2B5EF4-FFF2-40B4-BE49-F238E27FC236}">
                <a16:creationId xmlns:a16="http://schemas.microsoft.com/office/drawing/2014/main" id="{CFBAB897-E36A-2D83-BD9F-0E842B5BB4D2}"/>
              </a:ext>
            </a:extLst>
          </p:cNvPr>
          <p:cNvSpPr/>
          <p:nvPr/>
        </p:nvSpPr>
        <p:spPr>
          <a:xfrm>
            <a:off x="479937" y="4836005"/>
            <a:ext cx="519545" cy="134389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参研院所</a:t>
            </a:r>
          </a:p>
        </p:txBody>
      </p:sp>
      <p:sp>
        <p:nvSpPr>
          <p:cNvPr id="39" name="圆: 空心 38">
            <a:extLst>
              <a:ext uri="{FF2B5EF4-FFF2-40B4-BE49-F238E27FC236}">
                <a16:creationId xmlns:a16="http://schemas.microsoft.com/office/drawing/2014/main" id="{0646F9C1-1F58-AE0F-87D9-FACA39EF7F8C}"/>
              </a:ext>
            </a:extLst>
          </p:cNvPr>
          <p:cNvSpPr/>
          <p:nvPr/>
        </p:nvSpPr>
        <p:spPr>
          <a:xfrm>
            <a:off x="10781019" y="5088122"/>
            <a:ext cx="250793" cy="250793"/>
          </a:xfrm>
          <a:prstGeom prst="donut">
            <a:avLst>
              <a:gd name="adj" fmla="val 11814"/>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文本框 39">
            <a:extLst>
              <a:ext uri="{FF2B5EF4-FFF2-40B4-BE49-F238E27FC236}">
                <a16:creationId xmlns:a16="http://schemas.microsoft.com/office/drawing/2014/main" id="{AD280AA4-45AA-E4D2-8284-194B6B2B45F2}"/>
              </a:ext>
            </a:extLst>
          </p:cNvPr>
          <p:cNvSpPr txBox="1"/>
          <p:nvPr/>
        </p:nvSpPr>
        <p:spPr>
          <a:xfrm>
            <a:off x="6286336" y="2853108"/>
            <a:ext cx="2062969" cy="523220"/>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AI+</a:t>
            </a:r>
            <a:r>
              <a:rPr lang="zh-CN" altLang="en-US" sz="1400" b="1" dirty="0">
                <a:latin typeface="微软雅黑" panose="020B0503020204020204" pitchFamily="34" charset="-122"/>
                <a:ea typeface="微软雅黑" panose="020B0503020204020204" pitchFamily="34" charset="-122"/>
              </a:rPr>
              <a:t>科学”中试基地</a:t>
            </a:r>
            <a:endParaRPr lang="en-US" altLang="zh-CN" sz="1400" b="1" dirty="0">
              <a:latin typeface="微软雅黑" panose="020B0503020204020204" pitchFamily="34" charset="-122"/>
              <a:ea typeface="微软雅黑" panose="020B0503020204020204" pitchFamily="34" charset="-122"/>
            </a:endParaRPr>
          </a:p>
          <a:p>
            <a:pPr algn="ctr"/>
            <a:r>
              <a:rPr lang="zh-CN" altLang="en-US" sz="1400" b="1" dirty="0">
                <a:latin typeface="微软雅黑" panose="020B0503020204020204" pitchFamily="34" charset="-122"/>
                <a:ea typeface="微软雅黑" panose="020B0503020204020204" pitchFamily="34" charset="-122"/>
              </a:rPr>
              <a:t>答辩通过</a:t>
            </a:r>
          </a:p>
        </p:txBody>
      </p:sp>
      <p:sp>
        <p:nvSpPr>
          <p:cNvPr id="41" name="文本框 40">
            <a:extLst>
              <a:ext uri="{FF2B5EF4-FFF2-40B4-BE49-F238E27FC236}">
                <a16:creationId xmlns:a16="http://schemas.microsoft.com/office/drawing/2014/main" id="{44D0ED0C-4E13-0653-2B75-5A4BA043A4D2}"/>
              </a:ext>
            </a:extLst>
          </p:cNvPr>
          <p:cNvSpPr txBox="1"/>
          <p:nvPr/>
        </p:nvSpPr>
        <p:spPr>
          <a:xfrm>
            <a:off x="10200598" y="4749568"/>
            <a:ext cx="1367162" cy="338554"/>
          </a:xfrm>
          <a:prstGeom prst="rect">
            <a:avLst/>
          </a:prstGeom>
          <a:noFill/>
        </p:spPr>
        <p:txBody>
          <a:bodyPr wrap="square" rtlCol="0">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rPr>
              <a:t>2025.11.9</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cxnSp>
        <p:nvCxnSpPr>
          <p:cNvPr id="42" name="连接符: 曲线 41">
            <a:extLst>
              <a:ext uri="{FF2B5EF4-FFF2-40B4-BE49-F238E27FC236}">
                <a16:creationId xmlns:a16="http://schemas.microsoft.com/office/drawing/2014/main" id="{35DE304C-8414-DDDC-10BC-9B21C940FC6A}"/>
              </a:ext>
            </a:extLst>
          </p:cNvPr>
          <p:cNvCxnSpPr>
            <a:cxnSpLocks/>
            <a:stCxn id="32" idx="6"/>
            <a:endCxn id="39" idx="6"/>
          </p:cNvCxnSpPr>
          <p:nvPr/>
        </p:nvCxnSpPr>
        <p:spPr>
          <a:xfrm>
            <a:off x="10126904" y="1824041"/>
            <a:ext cx="904908" cy="3389478"/>
          </a:xfrm>
          <a:prstGeom prst="curvedConnector3">
            <a:avLst>
              <a:gd name="adj1" fmla="val 198558"/>
            </a:avLst>
          </a:prstGeom>
          <a:ln w="381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8512A2B9-723A-81B4-0139-0F510F132EBA}"/>
              </a:ext>
            </a:extLst>
          </p:cNvPr>
          <p:cNvSpPr txBox="1"/>
          <p:nvPr/>
        </p:nvSpPr>
        <p:spPr>
          <a:xfrm>
            <a:off x="9482202" y="5413851"/>
            <a:ext cx="2940124" cy="523220"/>
          </a:xfrm>
          <a:prstGeom prst="rect">
            <a:avLst/>
          </a:prstGeom>
          <a:noFill/>
        </p:spPr>
        <p:txBody>
          <a:bodyPr wrap="square" rtlCol="0">
            <a:spAutoFit/>
          </a:bodyPr>
          <a:lstStyle/>
          <a:p>
            <a:pPr algn="ctr"/>
            <a:r>
              <a:rPr lang="en-US" altLang="zh-CN" sz="1400" b="1" dirty="0">
                <a:latin typeface="微软雅黑" panose="020B0503020204020204" pitchFamily="34" charset="-122"/>
                <a:ea typeface="微软雅黑" panose="020B0503020204020204" pitchFamily="34" charset="-122"/>
              </a:rPr>
              <a:t>2025</a:t>
            </a:r>
            <a:r>
              <a:rPr lang="zh-CN" altLang="en-US" sz="1400" b="1" dirty="0">
                <a:latin typeface="微软雅黑" panose="020B0503020204020204" pitchFamily="34" charset="-122"/>
                <a:ea typeface="微软雅黑" panose="020B0503020204020204" pitchFamily="34" charset="-122"/>
              </a:rPr>
              <a:t>世界互联网大会</a:t>
            </a:r>
            <a:endParaRPr lang="en-US" altLang="zh-CN" sz="1400" b="1" dirty="0">
              <a:latin typeface="微软雅黑" panose="020B0503020204020204" pitchFamily="34" charset="-122"/>
              <a:ea typeface="微软雅黑" panose="020B0503020204020204" pitchFamily="34" charset="-122"/>
            </a:endParaRPr>
          </a:p>
          <a:p>
            <a:pPr algn="ctr"/>
            <a:r>
              <a:rPr lang="zh-CN" altLang="en-US" sz="1400" b="1" dirty="0">
                <a:latin typeface="微软雅黑" panose="020B0503020204020204" pitchFamily="34" charset="-122"/>
                <a:ea typeface="微软雅黑" panose="020B0503020204020204" pitchFamily="34" charset="-122"/>
              </a:rPr>
              <a:t>磐石</a:t>
            </a:r>
            <a:r>
              <a:rPr lang="en-US" altLang="zh-CN" sz="1400" b="1" dirty="0">
                <a:latin typeface="微软雅黑" panose="020B0503020204020204" pitchFamily="34" charset="-122"/>
                <a:ea typeface="微软雅黑" panose="020B0503020204020204" pitchFamily="34" charset="-122"/>
              </a:rPr>
              <a:t>v1.5</a:t>
            </a:r>
            <a:r>
              <a:rPr lang="zh-CN" altLang="en-US" sz="1400" b="1" dirty="0">
                <a:latin typeface="微软雅黑" panose="020B0503020204020204" pitchFamily="34" charset="-122"/>
                <a:ea typeface="微软雅黑" panose="020B0503020204020204" pitchFamily="34" charset="-122"/>
              </a:rPr>
              <a:t>：一站式科研平台</a:t>
            </a:r>
          </a:p>
        </p:txBody>
      </p:sp>
    </p:spTree>
    <p:custDataLst>
      <p:tags r:id="rId1"/>
    </p:custDataLst>
    <p:extLst>
      <p:ext uri="{BB962C8B-B14F-4D97-AF65-F5344CB8AC3E}">
        <p14:creationId xmlns:p14="http://schemas.microsoft.com/office/powerpoint/2010/main" val="1806965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9294364" y="3429000"/>
            <a:ext cx="912704"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临空</a:t>
            </a:r>
          </a:p>
        </p:txBody>
      </p:sp>
      <p:sp>
        <p:nvSpPr>
          <p:cNvPr id="14" name="圆角矩形 13"/>
          <p:cNvSpPr/>
          <p:nvPr/>
        </p:nvSpPr>
        <p:spPr>
          <a:xfrm>
            <a:off x="9304469" y="4045918"/>
            <a:ext cx="902599"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坤元</a:t>
            </a:r>
          </a:p>
        </p:txBody>
      </p:sp>
      <p:sp>
        <p:nvSpPr>
          <p:cNvPr id="11" name="圆角矩形 10"/>
          <p:cNvSpPr/>
          <p:nvPr/>
        </p:nvSpPr>
        <p:spPr>
          <a:xfrm>
            <a:off x="8159101" y="3448751"/>
            <a:ext cx="912704"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金乌</a:t>
            </a:r>
          </a:p>
        </p:txBody>
      </p:sp>
      <p:sp>
        <p:nvSpPr>
          <p:cNvPr id="12" name="圆角矩形 11"/>
          <p:cNvSpPr/>
          <p:nvPr/>
        </p:nvSpPr>
        <p:spPr>
          <a:xfrm>
            <a:off x="8169206" y="4065669"/>
            <a:ext cx="902599"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禹衡</a:t>
            </a:r>
          </a:p>
        </p:txBody>
      </p:sp>
      <p:sp>
        <p:nvSpPr>
          <p:cNvPr id="9" name="圆角矩形 8"/>
          <p:cNvSpPr/>
          <p:nvPr/>
        </p:nvSpPr>
        <p:spPr>
          <a:xfrm>
            <a:off x="6949087" y="3438932"/>
            <a:ext cx="912704"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大衍智证</a:t>
            </a:r>
          </a:p>
        </p:txBody>
      </p:sp>
      <p:sp>
        <p:nvSpPr>
          <p:cNvPr id="10" name="圆角矩形 9"/>
          <p:cNvSpPr/>
          <p:nvPr/>
        </p:nvSpPr>
        <p:spPr>
          <a:xfrm>
            <a:off x="6959192" y="4055850"/>
            <a:ext cx="902599"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赛博士</a:t>
            </a:r>
          </a:p>
        </p:txBody>
      </p:sp>
      <p:sp>
        <p:nvSpPr>
          <p:cNvPr id="8" name="圆角矩形 7"/>
          <p:cNvSpPr/>
          <p:nvPr/>
        </p:nvSpPr>
        <p:spPr>
          <a:xfrm>
            <a:off x="5842418" y="3429000"/>
            <a:ext cx="912704"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p>
          <a:p>
            <a:pPr algn="ctr"/>
            <a:r>
              <a:rPr kumimoji="1" lang="zh-CN" altLang="en-GB" sz="1100" b="1" dirty="0">
                <a:solidFill>
                  <a:schemeClr val="accent1">
                    <a:lumMod val="50000"/>
                  </a:schemeClr>
                </a:solidFill>
              </a:rPr>
              <a:t>祝融</a:t>
            </a:r>
            <a:endParaRPr kumimoji="1" lang="zh-CN" altLang="en-US" sz="1100" b="1" dirty="0">
              <a:solidFill>
                <a:schemeClr val="accent1">
                  <a:lumMod val="50000"/>
                </a:schemeClr>
              </a:solidFill>
            </a:endParaRPr>
          </a:p>
        </p:txBody>
      </p:sp>
      <p:sp>
        <p:nvSpPr>
          <p:cNvPr id="6" name="圆角矩形 5"/>
          <p:cNvSpPr/>
          <p:nvPr/>
        </p:nvSpPr>
        <p:spPr>
          <a:xfrm>
            <a:off x="5852523" y="4045918"/>
            <a:ext cx="902599" cy="535490"/>
          </a:xfrm>
          <a:prstGeom prst="roundRect">
            <a:avLst/>
          </a:prstGeom>
          <a:gradFill flip="none" rotWithShape="1">
            <a:gsLst>
              <a:gs pos="0">
                <a:schemeClr val="accent1">
                  <a:lumMod val="5000"/>
                  <a:lumOff val="95000"/>
                </a:schemeClr>
              </a:gs>
              <a:gs pos="57000">
                <a:schemeClr val="accent1">
                  <a:lumMod val="45000"/>
                  <a:lumOff val="55000"/>
                </a:schemeClr>
              </a:gs>
              <a:gs pos="27000">
                <a:schemeClr val="accent1">
                  <a:lumMod val="45000"/>
                  <a:lumOff val="55000"/>
                </a:schemeClr>
              </a:gs>
              <a:gs pos="96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100" b="1" dirty="0">
                <a:solidFill>
                  <a:schemeClr val="accent1">
                    <a:lumMod val="50000"/>
                  </a:schemeClr>
                </a:solidFill>
              </a:rPr>
              <a:t>磐石</a:t>
            </a:r>
            <a:r>
              <a:rPr kumimoji="1" lang="en-US" altLang="zh-CN" sz="1100" b="1" dirty="0">
                <a:solidFill>
                  <a:schemeClr val="accent1">
                    <a:lumMod val="50000"/>
                  </a:schemeClr>
                </a:solidFill>
              </a:rPr>
              <a:t>·</a:t>
            </a:r>
            <a:r>
              <a:rPr kumimoji="1" lang="zh-CN" altLang="en-US" sz="1100" b="1" dirty="0">
                <a:solidFill>
                  <a:schemeClr val="accent1">
                    <a:lumMod val="50000"/>
                  </a:schemeClr>
                </a:solidFill>
              </a:rPr>
              <a:t>数字细胞</a:t>
            </a:r>
          </a:p>
        </p:txBody>
      </p:sp>
      <p:grpSp>
        <p:nvGrpSpPr>
          <p:cNvPr id="98" name="组合 97"/>
          <p:cNvGrpSpPr/>
          <p:nvPr/>
        </p:nvGrpSpPr>
        <p:grpSpPr>
          <a:xfrm>
            <a:off x="951226" y="1693366"/>
            <a:ext cx="10517240" cy="4934109"/>
            <a:chOff x="1073522" y="2065944"/>
            <a:chExt cx="10517240" cy="4707125"/>
          </a:xfrm>
        </p:grpSpPr>
        <p:pic>
          <p:nvPicPr>
            <p:cNvPr id="54" name="图片 53"/>
            <p:cNvPicPr>
              <a:picLocks noChangeAspect="1"/>
            </p:cNvPicPr>
            <p:nvPr/>
          </p:nvPicPr>
          <p:blipFill>
            <a:blip r:embed="rId26"/>
            <a:stretch>
              <a:fillRect/>
            </a:stretch>
          </p:blipFill>
          <p:spPr>
            <a:xfrm>
              <a:off x="5126181" y="5074422"/>
              <a:ext cx="6031720" cy="1698647"/>
            </a:xfrm>
            <a:prstGeom prst="rect">
              <a:avLst/>
            </a:prstGeom>
          </p:spPr>
        </p:pic>
        <p:sp>
          <p:nvSpPr>
            <p:cNvPr id="55" name="标题"/>
            <p:cNvSpPr/>
            <p:nvPr>
              <p:custDataLst>
                <p:tags r:id="rId1"/>
              </p:custDataLst>
            </p:nvPr>
          </p:nvSpPr>
          <p:spPr>
            <a:xfrm>
              <a:off x="1073820" y="5358519"/>
              <a:ext cx="3160703" cy="656428"/>
            </a:xfrm>
            <a:prstGeom prst="roundRect">
              <a:avLst/>
            </a:prstGeom>
            <a:solidFill>
              <a:srgbClr val="3D69E8">
                <a:lumMod val="50000"/>
              </a:srgbClr>
            </a:solidFill>
            <a:ln w="12700" cap="flat" cmpd="sng" algn="ctr">
              <a:noFill/>
              <a:prstDash val="solid"/>
              <a:miter lim="800000"/>
            </a:ln>
            <a:effectLst/>
          </p:spPr>
          <p:txBody>
            <a:bodyPr vertOverflow="overflow" horzOverflow="overflow" vert="horz" wrap="square" lIns="91423" tIns="45711" rIns="91423" bIns="45711"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b="1" dirty="0">
                  <a:solidFill>
                    <a:prstClr val="white">
                      <a:lumMod val="100000"/>
                    </a:prstClr>
                  </a:solidFill>
                  <a:latin typeface="微软雅黑" panose="020B0703020204020201" pitchFamily="34" charset="-122"/>
                  <a:ea typeface="微软雅黑" panose="020B0703020204020201" pitchFamily="34" charset="-122"/>
                  <a:cs typeface="微软雅黑" panose="020B0703020204020201" pitchFamily="34" charset="-122"/>
                  <a:sym typeface="+mn-ea"/>
                </a:rPr>
                <a:t>磐石</a:t>
              </a:r>
              <a:r>
                <a:rPr lang="en-US" altLang="zh-CN" sz="2400" b="1" dirty="0">
                  <a:solidFill>
                    <a:prstClr val="white">
                      <a:lumMod val="100000"/>
                    </a:prstClr>
                  </a:solidFill>
                  <a:latin typeface="微软雅黑" panose="020B0703020204020201" pitchFamily="34" charset="-122"/>
                  <a:ea typeface="微软雅黑" panose="020B0703020204020201" pitchFamily="34" charset="-122"/>
                  <a:cs typeface="微软雅黑" panose="020B0703020204020201" pitchFamily="34" charset="-122"/>
                  <a:sym typeface="+mn-ea"/>
                </a:rPr>
                <a:t>·</a:t>
              </a:r>
              <a:r>
                <a:rPr kumimoji="0" lang="zh-CN" altLang="en-US" sz="2400" b="1" i="0" u="none" strike="noStrike" kern="1200" cap="none" spc="0" normalizeH="0" baseline="0" noProof="0" dirty="0">
                  <a:ln>
                    <a:noFill/>
                  </a:ln>
                  <a:solidFill>
                    <a:prstClr val="white">
                      <a:lumMod val="100000"/>
                    </a:prstClr>
                  </a:solidFill>
                  <a:effectLst/>
                  <a:uLnTx/>
                  <a:uFillTx/>
                  <a:latin typeface="微软雅黑" panose="020B0703020204020201" pitchFamily="34" charset="-122"/>
                  <a:ea typeface="微软雅黑" panose="020B0703020204020201" pitchFamily="34" charset="-122"/>
                  <a:cs typeface="微软雅黑" panose="020B0703020204020201" pitchFamily="34" charset="-122"/>
                  <a:sym typeface="+mn-ea"/>
                </a:rPr>
                <a:t>科学基础大模型</a:t>
              </a:r>
            </a:p>
          </p:txBody>
        </p:sp>
        <p:sp>
          <p:nvSpPr>
            <p:cNvPr id="57" name="圆柱体 56"/>
            <p:cNvSpPr/>
            <p:nvPr/>
          </p:nvSpPr>
          <p:spPr>
            <a:xfrm>
              <a:off x="5370084" y="3088850"/>
              <a:ext cx="5600144" cy="1937269"/>
            </a:xfrm>
            <a:prstGeom prst="can">
              <a:avLst>
                <a:gd name="adj" fmla="val 39252"/>
              </a:avLst>
            </a:prstGeom>
            <a:noFill/>
            <a:ln w="12700" cap="flat" cmpd="sng" algn="ctr">
              <a:solidFill>
                <a:srgbClr val="3D69E8">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black"/>
                </a:solidFill>
                <a:effectLst/>
                <a:uLnTx/>
                <a:uFillTx/>
                <a:latin typeface="等线" panose="02010600030101010101" pitchFamily="2" charset="-122"/>
                <a:ea typeface="OPPOSans R"/>
                <a:cs typeface="+mn-cs"/>
              </a:endParaRPr>
            </a:p>
          </p:txBody>
        </p:sp>
        <p:sp>
          <p:nvSpPr>
            <p:cNvPr id="62" name="箭头: 上弧形 5"/>
            <p:cNvSpPr/>
            <p:nvPr>
              <p:custDataLst>
                <p:tags r:id="rId2"/>
              </p:custDataLst>
            </p:nvPr>
          </p:nvSpPr>
          <p:spPr>
            <a:xfrm rot="5605571" flipV="1">
              <a:off x="4046061" y="5302982"/>
              <a:ext cx="1709264" cy="694959"/>
            </a:xfrm>
            <a:prstGeom prst="curvedDownArrow">
              <a:avLst>
                <a:gd name="adj1" fmla="val 15948"/>
                <a:gd name="adj2" fmla="val 50000"/>
                <a:gd name="adj3" fmla="val 25548"/>
              </a:avLst>
            </a:prstGeom>
            <a:solidFill>
              <a:srgbClr val="4472C4"/>
            </a:solidFill>
            <a:ln w="12700" cap="flat" cmpd="sng" algn="ctr">
              <a:solidFill>
                <a:srgbClr val="3D69E8">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black"/>
                </a:solidFill>
                <a:effectLst/>
                <a:uLnTx/>
                <a:uFillTx/>
                <a:latin typeface="等线" panose="02010600030101010101" pitchFamily="2" charset="-122"/>
                <a:ea typeface="OPPOSans R"/>
                <a:cs typeface="+mn-cs"/>
              </a:endParaRPr>
            </a:p>
          </p:txBody>
        </p:sp>
        <p:sp>
          <p:nvSpPr>
            <p:cNvPr id="63" name="箭头: 上弧形 6"/>
            <p:cNvSpPr/>
            <p:nvPr>
              <p:custDataLst>
                <p:tags r:id="rId3"/>
              </p:custDataLst>
            </p:nvPr>
          </p:nvSpPr>
          <p:spPr>
            <a:xfrm rot="15916474" flipV="1">
              <a:off x="10432868" y="5320701"/>
              <a:ext cx="1730497" cy="585291"/>
            </a:xfrm>
            <a:prstGeom prst="curvedDownArrow">
              <a:avLst>
                <a:gd name="adj1" fmla="val 16786"/>
                <a:gd name="adj2" fmla="val 40181"/>
                <a:gd name="adj3" fmla="val 23726"/>
              </a:avLst>
            </a:prstGeom>
            <a:solidFill>
              <a:srgbClr val="4472C4"/>
            </a:solidFill>
            <a:ln w="12700" cap="flat" cmpd="sng" algn="ctr">
              <a:solidFill>
                <a:srgbClr val="3D69E8">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black"/>
                </a:solidFill>
                <a:effectLst/>
                <a:uLnTx/>
                <a:uFillTx/>
                <a:latin typeface="等线" panose="02010600030101010101" pitchFamily="2" charset="-122"/>
                <a:ea typeface="OPPOSans R"/>
                <a:cs typeface="+mn-cs"/>
              </a:endParaRPr>
            </a:p>
          </p:txBody>
        </p:sp>
        <p:sp>
          <p:nvSpPr>
            <p:cNvPr id="64" name="文本框 63"/>
            <p:cNvSpPr txBox="1"/>
            <p:nvPr>
              <p:custDataLst>
                <p:tags r:id="rId4"/>
              </p:custDataLst>
            </p:nvPr>
          </p:nvSpPr>
          <p:spPr>
            <a:xfrm rot="99269">
              <a:off x="11019819" y="5078514"/>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学</a:t>
              </a:r>
            </a:p>
          </p:txBody>
        </p:sp>
        <p:sp>
          <p:nvSpPr>
            <p:cNvPr id="65" name="文本框 64"/>
            <p:cNvSpPr txBox="1"/>
            <p:nvPr>
              <p:custDataLst>
                <p:tags r:id="rId5"/>
              </p:custDataLst>
            </p:nvPr>
          </p:nvSpPr>
          <p:spPr>
            <a:xfrm rot="99269">
              <a:off x="11231065" y="5677541"/>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赋</a:t>
              </a:r>
            </a:p>
          </p:txBody>
        </p:sp>
        <p:sp>
          <p:nvSpPr>
            <p:cNvPr id="66" name="文本框 65"/>
            <p:cNvSpPr txBox="1"/>
            <p:nvPr>
              <p:custDataLst>
                <p:tags r:id="rId6"/>
              </p:custDataLst>
            </p:nvPr>
          </p:nvSpPr>
          <p:spPr>
            <a:xfrm rot="99269">
              <a:off x="11235833" y="5353457"/>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科</a:t>
              </a:r>
            </a:p>
          </p:txBody>
        </p:sp>
        <p:sp>
          <p:nvSpPr>
            <p:cNvPr id="67" name="文本框 66"/>
            <p:cNvSpPr txBox="1"/>
            <p:nvPr>
              <p:custDataLst>
                <p:tags r:id="rId7"/>
              </p:custDataLst>
            </p:nvPr>
          </p:nvSpPr>
          <p:spPr>
            <a:xfrm rot="99269">
              <a:off x="11173295" y="5977039"/>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能</a:t>
              </a:r>
            </a:p>
          </p:txBody>
        </p:sp>
        <p:sp>
          <p:nvSpPr>
            <p:cNvPr id="68" name="文本框 67"/>
            <p:cNvSpPr txBox="1"/>
            <p:nvPr>
              <p:custDataLst>
                <p:tags r:id="rId8"/>
              </p:custDataLst>
            </p:nvPr>
          </p:nvSpPr>
          <p:spPr>
            <a:xfrm>
              <a:off x="4876745" y="5019616"/>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反</a:t>
              </a:r>
            </a:p>
          </p:txBody>
        </p:sp>
        <p:sp>
          <p:nvSpPr>
            <p:cNvPr id="69" name="文本框 68"/>
            <p:cNvSpPr txBox="1"/>
            <p:nvPr>
              <p:custDataLst>
                <p:tags r:id="rId9"/>
              </p:custDataLst>
            </p:nvPr>
          </p:nvSpPr>
          <p:spPr>
            <a:xfrm>
              <a:off x="4712243" y="5629788"/>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底</a:t>
              </a:r>
            </a:p>
          </p:txBody>
        </p:sp>
        <p:sp>
          <p:nvSpPr>
            <p:cNvPr id="70" name="文本框 69"/>
            <p:cNvSpPr txBox="1"/>
            <p:nvPr>
              <p:custDataLst>
                <p:tags r:id="rId10"/>
              </p:custDataLst>
            </p:nvPr>
          </p:nvSpPr>
          <p:spPr>
            <a:xfrm>
              <a:off x="4699727" y="5300675"/>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哺</a:t>
              </a:r>
            </a:p>
          </p:txBody>
        </p:sp>
        <p:sp>
          <p:nvSpPr>
            <p:cNvPr id="71" name="文本框 70"/>
            <p:cNvSpPr txBox="1"/>
            <p:nvPr>
              <p:custDataLst>
                <p:tags r:id="rId11"/>
              </p:custDataLst>
            </p:nvPr>
          </p:nvSpPr>
          <p:spPr>
            <a:xfrm>
              <a:off x="4850520" y="5851618"/>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座</a:t>
              </a:r>
            </a:p>
          </p:txBody>
        </p:sp>
        <p:sp>
          <p:nvSpPr>
            <p:cNvPr id="72" name="标题"/>
            <p:cNvSpPr/>
            <p:nvPr>
              <p:custDataLst>
                <p:tags r:id="rId12"/>
              </p:custDataLst>
            </p:nvPr>
          </p:nvSpPr>
          <p:spPr>
            <a:xfrm>
              <a:off x="1073522" y="3849338"/>
              <a:ext cx="3161299" cy="656428"/>
            </a:xfrm>
            <a:prstGeom prst="roundRect">
              <a:avLst/>
            </a:prstGeom>
            <a:solidFill>
              <a:srgbClr val="3D69E8">
                <a:lumMod val="75000"/>
              </a:srgbClr>
            </a:solidFill>
            <a:ln w="12700" cap="flat" cmpd="sng" algn="ctr">
              <a:noFill/>
              <a:prstDash val="solid"/>
              <a:miter lim="800000"/>
            </a:ln>
            <a:effectLst/>
          </p:spPr>
          <p:txBody>
            <a:bodyPr vertOverflow="overflow" horzOverflow="overflow" vert="horz" wrap="square" lIns="91423" tIns="45711" rIns="91423" bIns="45711"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400" b="1" dirty="0">
                  <a:solidFill>
                    <a:prstClr val="white">
                      <a:lumMod val="100000"/>
                    </a:prstClr>
                  </a:solidFill>
                  <a:latin typeface="微软雅黑" panose="020B0703020204020201" pitchFamily="34" charset="-122"/>
                  <a:ea typeface="微软雅黑" panose="020B0703020204020201" pitchFamily="34" charset="-122"/>
                  <a:cs typeface="微软雅黑" panose="020B0703020204020201" pitchFamily="34" charset="-122"/>
                  <a:sym typeface="+mn-ea"/>
                </a:rPr>
                <a:t>8</a:t>
              </a:r>
              <a:r>
                <a:rPr lang="zh-CN" altLang="en-US" sz="2400" b="1" dirty="0">
                  <a:solidFill>
                    <a:prstClr val="white">
                      <a:lumMod val="100000"/>
                    </a:prstClr>
                  </a:solidFill>
                  <a:latin typeface="微软雅黑" panose="020B0703020204020201" pitchFamily="34" charset="-122"/>
                  <a:ea typeface="微软雅黑" panose="020B0703020204020201" pitchFamily="34" charset="-122"/>
                  <a:cs typeface="微软雅黑" panose="020B0703020204020201" pitchFamily="34" charset="-122"/>
                  <a:sym typeface="+mn-ea"/>
                </a:rPr>
                <a:t>个学科领域大模型</a:t>
              </a:r>
              <a:endParaRPr kumimoji="0" lang="zh-CN" altLang="en-US" sz="2400" b="1" i="0" u="none" strike="noStrike" kern="1200" cap="none" spc="0" normalizeH="0" baseline="0" noProof="0" dirty="0">
                <a:ln>
                  <a:noFill/>
                </a:ln>
                <a:solidFill>
                  <a:prstClr val="white">
                    <a:lumMod val="100000"/>
                  </a:prstClr>
                </a:solidFill>
                <a:effectLst/>
                <a:uLnTx/>
                <a:uFillTx/>
                <a:latin typeface="微软雅黑" panose="020B0703020204020201" pitchFamily="34" charset="-122"/>
                <a:ea typeface="微软雅黑" panose="020B0703020204020201" pitchFamily="34" charset="-122"/>
                <a:cs typeface="微软雅黑" panose="020B0703020204020201" pitchFamily="34" charset="-122"/>
                <a:sym typeface="+mn-ea"/>
              </a:endParaRPr>
            </a:p>
          </p:txBody>
        </p:sp>
        <p:sp>
          <p:nvSpPr>
            <p:cNvPr id="73" name="标题"/>
            <p:cNvSpPr/>
            <p:nvPr>
              <p:custDataLst>
                <p:tags r:id="rId13"/>
              </p:custDataLst>
            </p:nvPr>
          </p:nvSpPr>
          <p:spPr>
            <a:xfrm>
              <a:off x="1077693" y="2255518"/>
              <a:ext cx="3152956" cy="656428"/>
            </a:xfrm>
            <a:prstGeom prst="roundRect">
              <a:avLst/>
            </a:prstGeom>
            <a:solidFill>
              <a:srgbClr val="95B3D7"/>
            </a:solidFill>
            <a:ln w="12700" cap="flat" cmpd="sng" algn="ctr">
              <a:noFill/>
              <a:prstDash val="solid"/>
              <a:miter lim="800000"/>
            </a:ln>
            <a:effectLst/>
          </p:spPr>
          <p:txBody>
            <a:bodyPr vertOverflow="overflow" horzOverflow="overflow" vert="horz" wrap="square" lIns="91423" tIns="45711" rIns="91423" bIns="45711"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white">
                      <a:lumMod val="100000"/>
                    </a:prstClr>
                  </a:solidFill>
                  <a:effectLst/>
                  <a:uLnTx/>
                  <a:uFillTx/>
                  <a:latin typeface="微软雅黑" panose="020B0703020204020201" pitchFamily="34" charset="-122"/>
                  <a:ea typeface="微软雅黑" panose="020B0703020204020201" pitchFamily="34" charset="-122"/>
                  <a:cs typeface="微软雅黑" panose="020B0703020204020201" pitchFamily="34" charset="-122"/>
                  <a:sym typeface="+mn-ea"/>
                </a:rPr>
                <a:t>100</a:t>
              </a:r>
              <a:r>
                <a:rPr lang="en-US" altLang="zh-CN" sz="2400" b="1" dirty="0">
                  <a:solidFill>
                    <a:prstClr val="white">
                      <a:lumMod val="100000"/>
                    </a:prstClr>
                  </a:solidFill>
                  <a:latin typeface="微软雅黑" panose="020B0703020204020201" pitchFamily="34" charset="-122"/>
                  <a:ea typeface="微软雅黑" panose="020B0703020204020201" pitchFamily="34" charset="-122"/>
                  <a:cs typeface="微软雅黑" panose="020B0703020204020201" pitchFamily="34" charset="-122"/>
                  <a:sym typeface="+mn-ea"/>
                </a:rPr>
                <a:t>+</a:t>
              </a:r>
              <a:r>
                <a:rPr lang="zh-CN" altLang="en-US" sz="2400" b="1" dirty="0">
                  <a:solidFill>
                    <a:prstClr val="white">
                      <a:lumMod val="100000"/>
                    </a:prstClr>
                  </a:solidFill>
                  <a:latin typeface="微软雅黑" panose="020B0703020204020201" pitchFamily="34" charset="-122"/>
                  <a:ea typeface="微软雅黑" panose="020B0703020204020201" pitchFamily="34" charset="-122"/>
                  <a:cs typeface="微软雅黑" panose="020B0703020204020201" pitchFamily="34" charset="-122"/>
                  <a:sym typeface="+mn-ea"/>
                </a:rPr>
                <a:t>科研场景模型</a:t>
              </a:r>
              <a:endParaRPr kumimoji="0" lang="zh-CN" altLang="en-US" sz="2400" b="1" i="0" u="none" strike="noStrike" kern="1200" cap="none" spc="0" normalizeH="0" baseline="0" noProof="0" dirty="0">
                <a:ln>
                  <a:noFill/>
                </a:ln>
                <a:solidFill>
                  <a:prstClr val="white">
                    <a:lumMod val="100000"/>
                  </a:prstClr>
                </a:solidFill>
                <a:effectLst/>
                <a:uLnTx/>
                <a:uFillTx/>
                <a:latin typeface="微软雅黑" panose="020B0703020204020201" pitchFamily="34" charset="-122"/>
                <a:ea typeface="微软雅黑" panose="020B0703020204020201" pitchFamily="34" charset="-122"/>
                <a:cs typeface="微软雅黑" panose="020B0703020204020201" pitchFamily="34" charset="-122"/>
                <a:sym typeface="+mn-ea"/>
              </a:endParaRPr>
            </a:p>
          </p:txBody>
        </p:sp>
        <p:pic>
          <p:nvPicPr>
            <p:cNvPr id="74" name="图片 73"/>
            <p:cNvPicPr>
              <a:picLocks noChangeAspect="1"/>
            </p:cNvPicPr>
            <p:nvPr/>
          </p:nvPicPr>
          <p:blipFill>
            <a:blip r:embed="rId27"/>
            <a:stretch>
              <a:fillRect/>
            </a:stretch>
          </p:blipFill>
          <p:spPr>
            <a:xfrm>
              <a:off x="5361600" y="2540942"/>
              <a:ext cx="2682089" cy="312909"/>
            </a:xfrm>
            <a:prstGeom prst="rect">
              <a:avLst/>
            </a:prstGeom>
          </p:spPr>
        </p:pic>
        <p:pic>
          <p:nvPicPr>
            <p:cNvPr id="75" name="图片 74"/>
            <p:cNvPicPr>
              <a:picLocks noChangeAspect="1"/>
            </p:cNvPicPr>
            <p:nvPr/>
          </p:nvPicPr>
          <p:blipFill>
            <a:blip r:embed="rId28"/>
            <a:stretch>
              <a:fillRect/>
            </a:stretch>
          </p:blipFill>
          <p:spPr>
            <a:xfrm>
              <a:off x="8007928" y="2071579"/>
              <a:ext cx="2646328" cy="480538"/>
            </a:xfrm>
            <a:prstGeom prst="rect">
              <a:avLst/>
            </a:prstGeom>
          </p:spPr>
        </p:pic>
        <p:pic>
          <p:nvPicPr>
            <p:cNvPr id="76" name="图片 75"/>
            <p:cNvPicPr>
              <a:picLocks noChangeAspect="1"/>
            </p:cNvPicPr>
            <p:nvPr/>
          </p:nvPicPr>
          <p:blipFill>
            <a:blip r:embed="rId29"/>
            <a:stretch>
              <a:fillRect/>
            </a:stretch>
          </p:blipFill>
          <p:spPr>
            <a:xfrm>
              <a:off x="5361600" y="2065944"/>
              <a:ext cx="2646328" cy="469363"/>
            </a:xfrm>
            <a:prstGeom prst="rect">
              <a:avLst/>
            </a:prstGeom>
          </p:spPr>
        </p:pic>
        <p:pic>
          <p:nvPicPr>
            <p:cNvPr id="77" name="图片 76"/>
            <p:cNvPicPr>
              <a:picLocks noChangeAspect="1"/>
            </p:cNvPicPr>
            <p:nvPr/>
          </p:nvPicPr>
          <p:blipFill>
            <a:blip r:embed="rId30"/>
            <a:stretch>
              <a:fillRect/>
            </a:stretch>
          </p:blipFill>
          <p:spPr>
            <a:xfrm>
              <a:off x="7984087" y="2529767"/>
              <a:ext cx="2658248" cy="324084"/>
            </a:xfrm>
            <a:prstGeom prst="rect">
              <a:avLst/>
            </a:prstGeom>
          </p:spPr>
        </p:pic>
        <p:pic>
          <p:nvPicPr>
            <p:cNvPr id="78" name="图片 77"/>
            <p:cNvPicPr>
              <a:picLocks noChangeAspect="1"/>
            </p:cNvPicPr>
            <p:nvPr/>
          </p:nvPicPr>
          <p:blipFill>
            <a:blip r:embed="rId31"/>
            <a:stretch>
              <a:fillRect/>
            </a:stretch>
          </p:blipFill>
          <p:spPr>
            <a:xfrm>
              <a:off x="5367560" y="2832866"/>
              <a:ext cx="2670168" cy="156454"/>
            </a:xfrm>
            <a:prstGeom prst="rect">
              <a:avLst/>
            </a:prstGeom>
          </p:spPr>
        </p:pic>
        <p:pic>
          <p:nvPicPr>
            <p:cNvPr id="79" name="图片 78"/>
            <p:cNvPicPr>
              <a:picLocks noChangeAspect="1"/>
            </p:cNvPicPr>
            <p:nvPr/>
          </p:nvPicPr>
          <p:blipFill>
            <a:blip r:embed="rId32"/>
            <a:stretch>
              <a:fillRect/>
            </a:stretch>
          </p:blipFill>
          <p:spPr>
            <a:xfrm>
              <a:off x="7969098" y="2831269"/>
              <a:ext cx="2670168" cy="156454"/>
            </a:xfrm>
            <a:prstGeom prst="rect">
              <a:avLst/>
            </a:prstGeom>
          </p:spPr>
        </p:pic>
        <p:sp>
          <p:nvSpPr>
            <p:cNvPr id="82" name="箭头: 上弧形 6"/>
            <p:cNvSpPr/>
            <p:nvPr>
              <p:custDataLst>
                <p:tags r:id="rId14"/>
              </p:custDataLst>
            </p:nvPr>
          </p:nvSpPr>
          <p:spPr>
            <a:xfrm rot="15817205" flipV="1">
              <a:off x="10303312" y="2832983"/>
              <a:ext cx="1730497" cy="585291"/>
            </a:xfrm>
            <a:prstGeom prst="curvedDownArrow">
              <a:avLst>
                <a:gd name="adj1" fmla="val 16786"/>
                <a:gd name="adj2" fmla="val 40181"/>
                <a:gd name="adj3" fmla="val 23726"/>
              </a:avLst>
            </a:prstGeom>
            <a:solidFill>
              <a:srgbClr val="4472C4"/>
            </a:solidFill>
            <a:ln w="12700" cap="flat" cmpd="sng" algn="ctr">
              <a:solidFill>
                <a:srgbClr val="3D69E8">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black"/>
                </a:solidFill>
                <a:effectLst/>
                <a:uLnTx/>
                <a:uFillTx/>
                <a:latin typeface="等线" panose="02010600030101010101" pitchFamily="2" charset="-122"/>
                <a:ea typeface="OPPOSans R"/>
                <a:cs typeface="+mn-cs"/>
              </a:endParaRPr>
            </a:p>
          </p:txBody>
        </p:sp>
        <p:sp>
          <p:nvSpPr>
            <p:cNvPr id="83" name="文本框 82"/>
            <p:cNvSpPr txBox="1"/>
            <p:nvPr>
              <p:custDataLst>
                <p:tags r:id="rId15"/>
              </p:custDataLst>
            </p:nvPr>
          </p:nvSpPr>
          <p:spPr>
            <a:xfrm>
              <a:off x="10890263" y="2576891"/>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场</a:t>
              </a:r>
            </a:p>
          </p:txBody>
        </p:sp>
        <p:sp>
          <p:nvSpPr>
            <p:cNvPr id="84" name="文本框 83"/>
            <p:cNvSpPr txBox="1"/>
            <p:nvPr>
              <p:custDataLst>
                <p:tags r:id="rId16"/>
              </p:custDataLst>
            </p:nvPr>
          </p:nvSpPr>
          <p:spPr>
            <a:xfrm>
              <a:off x="11101509" y="3175917"/>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应</a:t>
              </a:r>
            </a:p>
          </p:txBody>
        </p:sp>
        <p:sp>
          <p:nvSpPr>
            <p:cNvPr id="85" name="文本框 84"/>
            <p:cNvSpPr txBox="1"/>
            <p:nvPr>
              <p:custDataLst>
                <p:tags r:id="rId17"/>
              </p:custDataLst>
            </p:nvPr>
          </p:nvSpPr>
          <p:spPr>
            <a:xfrm>
              <a:off x="11106277" y="2851833"/>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景</a:t>
              </a:r>
            </a:p>
          </p:txBody>
        </p:sp>
        <p:sp>
          <p:nvSpPr>
            <p:cNvPr id="86" name="文本框 85"/>
            <p:cNvSpPr txBox="1"/>
            <p:nvPr>
              <p:custDataLst>
                <p:tags r:id="rId18"/>
              </p:custDataLst>
            </p:nvPr>
          </p:nvSpPr>
          <p:spPr>
            <a:xfrm>
              <a:off x="11043739" y="3475416"/>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用</a:t>
              </a:r>
            </a:p>
          </p:txBody>
        </p:sp>
        <p:sp>
          <p:nvSpPr>
            <p:cNvPr id="87" name="箭头: 上弧形 5"/>
            <p:cNvSpPr/>
            <p:nvPr>
              <p:custDataLst>
                <p:tags r:id="rId19"/>
              </p:custDataLst>
            </p:nvPr>
          </p:nvSpPr>
          <p:spPr>
            <a:xfrm rot="5400000" flipV="1">
              <a:off x="4091856" y="2794406"/>
              <a:ext cx="1709264" cy="694959"/>
            </a:xfrm>
            <a:prstGeom prst="curvedDownArrow">
              <a:avLst>
                <a:gd name="adj1" fmla="val 15948"/>
                <a:gd name="adj2" fmla="val 50000"/>
                <a:gd name="adj3" fmla="val 25548"/>
              </a:avLst>
            </a:prstGeom>
            <a:solidFill>
              <a:srgbClr val="4472C4"/>
            </a:solidFill>
            <a:ln w="12700" cap="flat" cmpd="sng" algn="ctr">
              <a:solidFill>
                <a:srgbClr val="3D69E8">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black"/>
                </a:solidFill>
                <a:effectLst/>
                <a:uLnTx/>
                <a:uFillTx/>
                <a:latin typeface="等线" panose="02010600030101010101" pitchFamily="2" charset="-122"/>
                <a:ea typeface="OPPOSans R"/>
                <a:cs typeface="+mn-cs"/>
              </a:endParaRPr>
            </a:p>
          </p:txBody>
        </p:sp>
        <p:sp>
          <p:nvSpPr>
            <p:cNvPr id="88" name="文本框 87"/>
            <p:cNvSpPr txBox="1"/>
            <p:nvPr>
              <p:custDataLst>
                <p:tags r:id="rId20"/>
              </p:custDataLst>
            </p:nvPr>
          </p:nvSpPr>
          <p:spPr>
            <a:xfrm rot="21029087">
              <a:off x="4826986" y="2543384"/>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数</a:t>
              </a:r>
            </a:p>
          </p:txBody>
        </p:sp>
        <p:sp>
          <p:nvSpPr>
            <p:cNvPr id="89" name="文本框 88"/>
            <p:cNvSpPr txBox="1"/>
            <p:nvPr>
              <p:custDataLst>
                <p:tags r:id="rId21"/>
              </p:custDataLst>
            </p:nvPr>
          </p:nvSpPr>
          <p:spPr>
            <a:xfrm rot="21029087">
              <a:off x="4662484" y="3153555"/>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积</a:t>
              </a:r>
            </a:p>
          </p:txBody>
        </p:sp>
        <p:sp>
          <p:nvSpPr>
            <p:cNvPr id="90" name="文本框 89"/>
            <p:cNvSpPr txBox="1"/>
            <p:nvPr>
              <p:custDataLst>
                <p:tags r:id="rId22"/>
              </p:custDataLst>
            </p:nvPr>
          </p:nvSpPr>
          <p:spPr>
            <a:xfrm rot="21029087">
              <a:off x="4649968" y="2824443"/>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据</a:t>
              </a:r>
            </a:p>
          </p:txBody>
        </p:sp>
        <p:sp>
          <p:nvSpPr>
            <p:cNvPr id="91" name="文本框 90"/>
            <p:cNvSpPr txBox="1"/>
            <p:nvPr>
              <p:custDataLst>
                <p:tags r:id="rId23"/>
              </p:custDataLst>
            </p:nvPr>
          </p:nvSpPr>
          <p:spPr>
            <a:xfrm rot="21029087">
              <a:off x="4800761" y="3375385"/>
              <a:ext cx="306950" cy="2962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703020204020201" pitchFamily="34" charset="-122"/>
                  <a:ea typeface="微软雅黑" panose="020B0703020204020201" pitchFamily="34" charset="-122"/>
                  <a:cs typeface="+mn-cs"/>
                </a:rPr>
                <a:t>累</a:t>
              </a:r>
            </a:p>
          </p:txBody>
        </p:sp>
      </p:grpSp>
      <p:sp>
        <p:nvSpPr>
          <p:cNvPr id="95" name="标题 1"/>
          <p:cNvSpPr>
            <a:spLocks noGrp="1"/>
          </p:cNvSpPr>
          <p:nvPr/>
        </p:nvSpPr>
        <p:spPr>
          <a:xfrm>
            <a:off x="185385" y="179764"/>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zh-CN" altLang="en-US" sz="3200" b="1" i="0" u="none" strike="noStrike" kern="0" cap="none" spc="0" normalizeH="0" baseline="0" noProof="0" dirty="0">
              <a:ln>
                <a:noFill/>
              </a:ln>
              <a:solidFill>
                <a:prstClr val="white"/>
              </a:solidFill>
              <a:effectLst/>
              <a:uLnTx/>
              <a:uFillTx/>
              <a:latin typeface="微软雅黑" panose="020B0703020204020201" pitchFamily="34" charset="-122"/>
              <a:ea typeface="微软雅黑" panose="020B0703020204020201" pitchFamily="34" charset="-122"/>
              <a:cs typeface="+mn-cs"/>
            </a:endParaRPr>
          </a:p>
        </p:txBody>
      </p:sp>
      <p:sp>
        <p:nvSpPr>
          <p:cNvPr id="96" name="标题 1"/>
          <p:cNvSpPr>
            <a:spLocks noGrp="1"/>
          </p:cNvSpPr>
          <p:nvPr/>
        </p:nvSpPr>
        <p:spPr>
          <a:xfrm>
            <a:off x="278673" y="203915"/>
            <a:ext cx="11382375" cy="702945"/>
          </a:xfrm>
          <a:prstGeom prst="rect">
            <a:avLst/>
          </a:prstGeom>
          <a:noFill/>
          <a:ln w="9525">
            <a:noFill/>
            <a:miter lim="800000"/>
          </a:ln>
        </p:spPr>
        <p:txBody>
          <a:bodyPr vert="horz" wrap="square" lIns="91440" tIns="45720" rIns="91440" bIns="45720" numCol="1" anchor="ctr" anchorCtr="0" compatLnSpc="1">
            <a:normAutofit/>
          </a:bodyPr>
          <a:lstStyle>
            <a:lvl1pPr algn="l" defTabSz="914400" rtl="0" eaLnBrk="1" latinLnBrk="0" hangingPunct="1">
              <a:lnSpc>
                <a:spcPct val="90000"/>
              </a:lnSpc>
              <a:spcBef>
                <a:spcPct val="0"/>
              </a:spcBef>
              <a:buNone/>
              <a:defRPr kumimoji="0" lang="zh-CN" altLang="en-US" sz="3200" b="1" i="0" u="none" strike="noStrike" kern="0" cap="none" spc="0" normalizeH="0" baseline="0" noProof="0" dirty="0" smtClean="0">
                <a:ln>
                  <a:noFill/>
                </a:ln>
                <a:solidFill>
                  <a:schemeClr val="bg1"/>
                </a:solidFill>
                <a:effectLst/>
                <a:uLnTx/>
                <a:uFillTx/>
                <a:latin typeface="微软雅黑" panose="020B0703020204020201" pitchFamily="34" charset="-122"/>
                <a:ea typeface="微软雅黑" panose="020B0703020204020201" pitchFamily="34" charset="-122"/>
                <a:cs typeface="+mn-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微软雅黑" panose="020B0703020204020201" pitchFamily="34" charset="-122"/>
                <a:ea typeface="微软雅黑" panose="020B0703020204020201" pitchFamily="34" charset="-122"/>
                <a:cs typeface="+mn-cs"/>
              </a:rPr>
              <a:t>磐石</a:t>
            </a:r>
            <a:r>
              <a:rPr kumimoji="0" lang="en-US" altLang="zh-CN" sz="3200" b="1" i="0" u="none" strike="noStrike" kern="0" cap="none" spc="0" normalizeH="0" baseline="0" noProof="0" dirty="0">
                <a:ln>
                  <a:noFill/>
                </a:ln>
                <a:solidFill>
                  <a:prstClr val="white"/>
                </a:solidFill>
                <a:effectLst/>
                <a:uLnTx/>
                <a:uFillTx/>
                <a:latin typeface="微软雅黑" panose="020B0703020204020201" pitchFamily="34" charset="-122"/>
                <a:ea typeface="微软雅黑" panose="020B0703020204020201" pitchFamily="34" charset="-122"/>
                <a:cs typeface="+mn-cs"/>
              </a:rPr>
              <a:t>100</a:t>
            </a:r>
            <a:endParaRPr kumimoji="0" lang="zh-CN" altLang="en-US" sz="2400" b="1" i="0" u="none" strike="noStrike" kern="0" cap="none" spc="0" normalizeH="0" baseline="0" noProof="0" dirty="0">
              <a:ln>
                <a:noFill/>
              </a:ln>
              <a:solidFill>
                <a:srgbClr val="FFFF00"/>
              </a:solidFill>
              <a:effectLst/>
              <a:highlight>
                <a:srgbClr val="FFFF00"/>
              </a:highlight>
              <a:uLnTx/>
              <a:uFillTx/>
              <a:latin typeface="Times New Roman" panose="02020503050405090304" pitchFamily="18" charset="0"/>
              <a:ea typeface="微软雅黑" panose="020B0703020204020201" pitchFamily="34" charset="-122"/>
              <a:cs typeface="+mn-cs"/>
            </a:endParaRPr>
          </a:p>
        </p:txBody>
      </p:sp>
      <p:pic>
        <p:nvPicPr>
          <p:cNvPr id="2" name="图片 1"/>
          <p:cNvPicPr>
            <a:picLocks noChangeAspect="1"/>
          </p:cNvPicPr>
          <p:nvPr/>
        </p:nvPicPr>
        <p:blipFill>
          <a:blip r:embed="rId33"/>
          <a:stretch>
            <a:fillRect/>
          </a:stretch>
        </p:blipFill>
        <p:spPr>
          <a:xfrm>
            <a:off x="92097" y="164678"/>
            <a:ext cx="2060182" cy="733116"/>
          </a:xfrm>
          <a:prstGeom prst="rect">
            <a:avLst/>
          </a:prstGeom>
          <a:solidFill>
            <a:srgbClr val="17328C"/>
          </a:solidFill>
        </p:spPr>
      </p:pic>
    </p:spTree>
    <p:extLst>
      <p:ext uri="{BB962C8B-B14F-4D97-AF65-F5344CB8AC3E}">
        <p14:creationId xmlns:p14="http://schemas.microsoft.com/office/powerpoint/2010/main" val="362147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217133"/>
            <a:ext cx="11566205" cy="644004"/>
          </a:xfrm>
        </p:spPr>
        <p:txBody>
          <a:bodyPr/>
          <a:lstStyle/>
          <a:p>
            <a:pPr>
              <a:defRPr/>
            </a:pPr>
            <a:r>
              <a:rPr lang="en-US" altLang="en-US" dirty="0">
                <a:solidFill>
                  <a:prstClr val="white"/>
                </a:solidFill>
                <a:latin typeface="微软雅黑" panose="020B0703020204020201" pitchFamily="34" charset="-122"/>
                <a:cs typeface="+mn-cs"/>
              </a:rPr>
              <a:t>Alphafold系列模型对比</a:t>
            </a:r>
          </a:p>
        </p:txBody>
      </p:sp>
      <p:sp>
        <p:nvSpPr>
          <p:cNvPr id="3" name="Slide Number Placeholder 2"/>
          <p:cNvSpPr>
            <a:spLocks noGrp="1"/>
          </p:cNvSpPr>
          <p:nvPr>
            <p:ph type="sldNum" sz="quarter" idx="12"/>
          </p:nvPr>
        </p:nvSpPr>
        <p:spPr/>
        <p:txBody>
          <a:bodyPr/>
          <a:lstStyle/>
          <a:p>
            <a:fld id="{80293A8B-7656-41F7-B47F-4F4E036E5275}" type="slidenum">
              <a:rPr lang="en-US" altLang="zh-CN" smtClean="0"/>
              <a:t>9</a:t>
            </a:fld>
            <a:endParaRPr lang="zh-CN" altLang="en-US"/>
          </a:p>
        </p:txBody>
      </p:sp>
      <p:graphicFrame>
        <p:nvGraphicFramePr>
          <p:cNvPr id="5" name="Table 4"/>
          <p:cNvGraphicFramePr>
            <a:graphicFrameLocks noGrp="1"/>
          </p:cNvGraphicFramePr>
          <p:nvPr/>
        </p:nvGraphicFramePr>
        <p:xfrm>
          <a:off x="588558" y="1072444"/>
          <a:ext cx="11164888" cy="5229026"/>
        </p:xfrm>
        <a:graphic>
          <a:graphicData uri="http://schemas.openxmlformats.org/drawingml/2006/table">
            <a:tbl>
              <a:tblPr firstRow="1" firstCol="1">
                <a:tableStyleId>{5C22544A-7EE6-4342-B048-85BDC9FD1C3A}</a:tableStyleId>
              </a:tblPr>
              <a:tblGrid>
                <a:gridCol w="1407033">
                  <a:extLst>
                    <a:ext uri="{9D8B030D-6E8A-4147-A177-3AD203B41FA5}">
                      <a16:colId xmlns:a16="http://schemas.microsoft.com/office/drawing/2014/main" val="20000"/>
                    </a:ext>
                  </a:extLst>
                </a:gridCol>
                <a:gridCol w="2788356">
                  <a:extLst>
                    <a:ext uri="{9D8B030D-6E8A-4147-A177-3AD203B41FA5}">
                      <a16:colId xmlns:a16="http://schemas.microsoft.com/office/drawing/2014/main" val="20001"/>
                    </a:ext>
                  </a:extLst>
                </a:gridCol>
                <a:gridCol w="3296355">
                  <a:extLst>
                    <a:ext uri="{9D8B030D-6E8A-4147-A177-3AD203B41FA5}">
                      <a16:colId xmlns:a16="http://schemas.microsoft.com/office/drawing/2014/main" val="20002"/>
                    </a:ext>
                  </a:extLst>
                </a:gridCol>
                <a:gridCol w="3673144">
                  <a:extLst>
                    <a:ext uri="{9D8B030D-6E8A-4147-A177-3AD203B41FA5}">
                      <a16:colId xmlns:a16="http://schemas.microsoft.com/office/drawing/2014/main" val="20003"/>
                    </a:ext>
                  </a:extLst>
                </a:gridCol>
              </a:tblGrid>
              <a:tr h="516165">
                <a:tc>
                  <a:txBody>
                    <a:bodyPr/>
                    <a:lstStyle/>
                    <a:p>
                      <a:pPr algn="ctr"/>
                      <a:endParaRPr lang="zh-CN" altLang="en-US" dirty="0">
                        <a:latin typeface="微软雅黑" panose="020B0703020204020201" pitchFamily="34" charset="-122"/>
                        <a:ea typeface="微软雅黑" panose="020B0703020204020201" pitchFamily="34" charset="-122"/>
                      </a:endParaRPr>
                    </a:p>
                  </a:txBody>
                  <a:tcPr anchor="ctr"/>
                </a:tc>
                <a:tc>
                  <a:txBody>
                    <a:bodyPr/>
                    <a:lstStyle/>
                    <a:p>
                      <a:pPr algn="ctr"/>
                      <a:r>
                        <a:rPr lang="en-US">
                          <a:latin typeface="微软雅黑" panose="020B0703020204020201" pitchFamily="34" charset="-122"/>
                          <a:ea typeface="微软雅黑" panose="020B0703020204020201" pitchFamily="34" charset="-122"/>
                        </a:rPr>
                        <a:t>AlphaFold 1 (2018)</a:t>
                      </a:r>
                    </a:p>
                  </a:txBody>
                  <a:tcPr anchor="ctr"/>
                </a:tc>
                <a:tc>
                  <a:txBody>
                    <a:bodyPr/>
                    <a:lstStyle/>
                    <a:p>
                      <a:pPr algn="ctr"/>
                      <a:r>
                        <a:rPr lang="en-US">
                          <a:latin typeface="微软雅黑" panose="020B0703020204020201" pitchFamily="34" charset="-122"/>
                          <a:ea typeface="微软雅黑" panose="020B0703020204020201" pitchFamily="34" charset="-122"/>
                        </a:rPr>
                        <a:t>AlphaFold 2 (2020)</a:t>
                      </a:r>
                    </a:p>
                  </a:txBody>
                  <a:tcPr anchor="ctr"/>
                </a:tc>
                <a:tc>
                  <a:txBody>
                    <a:bodyPr/>
                    <a:lstStyle/>
                    <a:p>
                      <a:pPr algn="ctr"/>
                      <a:r>
                        <a:rPr lang="en-US" dirty="0">
                          <a:latin typeface="微软雅黑" panose="020B0703020204020201" pitchFamily="34" charset="-122"/>
                          <a:ea typeface="微软雅黑" panose="020B0703020204020201" pitchFamily="34" charset="-122"/>
                        </a:rPr>
                        <a:t>AlphaFold 3 (2024)</a:t>
                      </a:r>
                    </a:p>
                  </a:txBody>
                  <a:tcPr anchor="ctr"/>
                </a:tc>
                <a:extLst>
                  <a:ext uri="{0D108BD9-81ED-4DB2-BD59-A6C34878D82A}">
                    <a16:rowId xmlns:a16="http://schemas.microsoft.com/office/drawing/2014/main" val="10000"/>
                  </a:ext>
                </a:extLst>
              </a:tr>
              <a:tr h="488547">
                <a:tc>
                  <a:txBody>
                    <a:bodyPr/>
                    <a:lstStyle/>
                    <a:p>
                      <a:pPr algn="ctr"/>
                      <a:r>
                        <a:rPr lang="zh-CN" altLang="en-US" dirty="0">
                          <a:latin typeface="微软雅黑" panose="020B0703020204020201" pitchFamily="34" charset="-122"/>
                          <a:ea typeface="微软雅黑" panose="020B0703020204020201" pitchFamily="34" charset="-122"/>
                        </a:rPr>
                        <a:t>核心任务</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蛋白质三维结构预测</a:t>
                      </a:r>
                    </a:p>
                  </a:txBody>
                  <a:tcPr anchor="ctr"/>
                </a:tc>
                <a:tc>
                  <a:txBody>
                    <a:bodyPr/>
                    <a:lstStyle/>
                    <a:p>
                      <a:pPr algn="ctr"/>
                      <a:r>
                        <a:rPr lang="zh-CN" altLang="en-US">
                          <a:latin typeface="微软雅黑" panose="020B0703020204020201" pitchFamily="34" charset="-122"/>
                          <a:ea typeface="微软雅黑" panose="020B0703020204020201" pitchFamily="34" charset="-122"/>
                        </a:rPr>
                        <a:t>高精度蛋白质结构预测</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生物分子相互作用预测</a:t>
                      </a:r>
                    </a:p>
                  </a:txBody>
                  <a:tcPr anchor="ctr"/>
                </a:tc>
                <a:extLst>
                  <a:ext uri="{0D108BD9-81ED-4DB2-BD59-A6C34878D82A}">
                    <a16:rowId xmlns:a16="http://schemas.microsoft.com/office/drawing/2014/main" val="10001"/>
                  </a:ext>
                </a:extLst>
              </a:tr>
              <a:tr h="1162755">
                <a:tc>
                  <a:txBody>
                    <a:bodyPr/>
                    <a:lstStyle/>
                    <a:p>
                      <a:pPr algn="ctr"/>
                      <a:r>
                        <a:rPr lang="zh-CN" altLang="en-US" dirty="0">
                          <a:latin typeface="微软雅黑" panose="020B0703020204020201" pitchFamily="34" charset="-122"/>
                          <a:ea typeface="微软雅黑" panose="020B0703020204020201" pitchFamily="34" charset="-122"/>
                        </a:rPr>
                        <a:t>核心架构</a:t>
                      </a:r>
                    </a:p>
                  </a:txBody>
                  <a:tcPr anchor="ctr"/>
                </a:tc>
                <a:tc>
                  <a:txBody>
                    <a:bodyPr/>
                    <a:lstStyle/>
                    <a:p>
                      <a:pPr algn="ctr"/>
                      <a:r>
                        <a:rPr lang="en-US" b="1" dirty="0">
                          <a:latin typeface="微软雅黑" panose="020B0703020204020201" pitchFamily="34" charset="-122"/>
                          <a:ea typeface="微软雅黑" panose="020B0703020204020201" pitchFamily="34" charset="-122"/>
                        </a:rPr>
                        <a:t>CNN + </a:t>
                      </a:r>
                      <a:r>
                        <a:rPr lang="en-US" b="1" dirty="0" err="1">
                          <a:latin typeface="微软雅黑" panose="020B0703020204020201" pitchFamily="34" charset="-122"/>
                          <a:ea typeface="微软雅黑" panose="020B0703020204020201" pitchFamily="34" charset="-122"/>
                        </a:rPr>
                        <a:t>ResNet</a:t>
                      </a:r>
                      <a:endParaRPr lang="en-US" b="1" dirty="0">
                        <a:latin typeface="微软雅黑" panose="020B0703020204020201" pitchFamily="34" charset="-122"/>
                        <a:ea typeface="微软雅黑" panose="020B0703020204020201" pitchFamily="34" charset="-122"/>
                      </a:endParaRPr>
                    </a:p>
                    <a:p>
                      <a:pPr algn="ctr"/>
                      <a:r>
                        <a:rPr lang="zh-CN" altLang="en-US" dirty="0">
                          <a:latin typeface="微软雅黑" panose="020B0703020204020201" pitchFamily="34" charset="-122"/>
                          <a:ea typeface="微软雅黑" panose="020B0703020204020201" pitchFamily="34" charset="-122"/>
                        </a:rPr>
                        <a:t>多阶段混合模型，结合</a:t>
                      </a:r>
                      <a:r>
                        <a:rPr lang="en-US" dirty="0">
                          <a:latin typeface="微软雅黑" panose="020B0703020204020201" pitchFamily="34" charset="-122"/>
                          <a:ea typeface="微软雅黑" panose="020B0703020204020201" pitchFamily="34" charset="-122"/>
                        </a:rPr>
                        <a:t>CNN</a:t>
                      </a:r>
                      <a:r>
                        <a:rPr lang="zh-CN" altLang="en-US" dirty="0">
                          <a:latin typeface="微软雅黑" panose="020B0703020204020201" pitchFamily="34" charset="-122"/>
                          <a:ea typeface="微软雅黑" panose="020B0703020204020201" pitchFamily="34" charset="-122"/>
                        </a:rPr>
                        <a:t>与传统优化算法</a:t>
                      </a:r>
                      <a:endParaRPr lang="en-US" dirty="0">
                        <a:latin typeface="微软雅黑" panose="020B0703020204020201" pitchFamily="34" charset="-122"/>
                        <a:ea typeface="微软雅黑" panose="020B0703020204020201" pitchFamily="34" charset="-122"/>
                      </a:endParaRPr>
                    </a:p>
                  </a:txBody>
                  <a:tcPr anchor="ctr"/>
                </a:tc>
                <a:tc>
                  <a:txBody>
                    <a:bodyPr/>
                    <a:lstStyle/>
                    <a:p>
                      <a:pPr algn="ctr"/>
                      <a:r>
                        <a:rPr lang="en-US" b="1" dirty="0" err="1">
                          <a:latin typeface="微软雅黑" panose="020B0703020204020201" pitchFamily="34" charset="-122"/>
                          <a:ea typeface="微软雅黑" panose="020B0703020204020201" pitchFamily="34" charset="-122"/>
                        </a:rPr>
                        <a:t>Evoformer</a:t>
                      </a:r>
                      <a:endParaRPr lang="en-US" b="1" dirty="0">
                        <a:latin typeface="微软雅黑" panose="020B0703020204020201" pitchFamily="34" charset="-122"/>
                        <a:ea typeface="微软雅黑" panose="020B0703020204020201" pitchFamily="34" charset="-122"/>
                      </a:endParaRPr>
                    </a:p>
                    <a:p>
                      <a:pPr algn="ctr"/>
                      <a:r>
                        <a:rPr lang="zh-CN" altLang="en-US" dirty="0">
                          <a:latin typeface="微软雅黑" panose="020B0703020204020201" pitchFamily="34" charset="-122"/>
                          <a:ea typeface="微软雅黑" panose="020B0703020204020201" pitchFamily="34" charset="-122"/>
                        </a:rPr>
                        <a:t>端到端深度学习，彻底革新了蛋白质结构预测的范式</a:t>
                      </a:r>
                      <a:endParaRPr lang="en-US" dirty="0">
                        <a:latin typeface="微软雅黑" panose="020B0703020204020201" pitchFamily="34" charset="-122"/>
                        <a:ea typeface="微软雅黑" panose="020B0703020204020201" pitchFamily="34" charset="-122"/>
                      </a:endParaRPr>
                    </a:p>
                  </a:txBody>
                  <a:tcPr anchor="ctr"/>
                </a:tc>
                <a:tc>
                  <a:txBody>
                    <a:bodyPr/>
                    <a:lstStyle/>
                    <a:p>
                      <a:pPr algn="ctr"/>
                      <a:r>
                        <a:rPr lang="en-US" altLang="en-US" sz="1800" b="1" dirty="0" err="1">
                          <a:latin typeface="微软雅黑" panose="020B0703020204020201" pitchFamily="34" charset="-122"/>
                          <a:ea typeface="微软雅黑" panose="020B0703020204020201" pitchFamily="34" charset="-122"/>
                        </a:rPr>
                        <a:t>Pairformer</a:t>
                      </a:r>
                      <a:r>
                        <a:rPr lang="zh-CN" altLang="en-US" sz="1800" b="1" dirty="0">
                          <a:latin typeface="微软雅黑" panose="020B0703020204020201" pitchFamily="34" charset="-122"/>
                          <a:ea typeface="微软雅黑" panose="020B0703020204020201" pitchFamily="34" charset="-122"/>
                        </a:rPr>
                        <a:t> </a:t>
                      </a:r>
                      <a:r>
                        <a:rPr lang="en-US" altLang="zh-CN" sz="1800" b="1" dirty="0">
                          <a:latin typeface="微软雅黑" panose="020B0703020204020201" pitchFamily="34" charset="-122"/>
                          <a:ea typeface="微软雅黑" panose="020B0703020204020201" pitchFamily="34" charset="-122"/>
                        </a:rPr>
                        <a:t>+</a:t>
                      </a:r>
                      <a:r>
                        <a:rPr lang="zh-CN" altLang="en-US" sz="1800" b="1" dirty="0">
                          <a:latin typeface="微软雅黑" panose="020B0703020204020201" pitchFamily="34" charset="-122"/>
                          <a:ea typeface="微软雅黑" panose="020B0703020204020201" pitchFamily="34" charset="-122"/>
                        </a:rPr>
                        <a:t> </a:t>
                      </a:r>
                      <a:r>
                        <a:rPr lang="en-US" b="1" dirty="0">
                          <a:latin typeface="微软雅黑" panose="020B0703020204020201" pitchFamily="34" charset="-122"/>
                          <a:ea typeface="微软雅黑" panose="020B0703020204020201" pitchFamily="34" charset="-122"/>
                        </a:rPr>
                        <a:t>Diffusion Model</a:t>
                      </a:r>
                    </a:p>
                    <a:p>
                      <a:pPr algn="ctr"/>
                      <a:r>
                        <a:rPr lang="zh-CN" altLang="en-US" dirty="0">
                          <a:latin typeface="微软雅黑" panose="020B0703020204020201" pitchFamily="34" charset="-122"/>
                          <a:ea typeface="微软雅黑" panose="020B0703020204020201" pitchFamily="34" charset="-122"/>
                        </a:rPr>
                        <a:t>端到端生成式模型，大幅降低对</a:t>
                      </a:r>
                      <a:r>
                        <a:rPr lang="en-US" dirty="0">
                          <a:latin typeface="微软雅黑" panose="020B0703020204020201" pitchFamily="34" charset="-122"/>
                          <a:ea typeface="微软雅黑" panose="020B0703020204020201" pitchFamily="34" charset="-122"/>
                        </a:rPr>
                        <a:t>MSA</a:t>
                      </a:r>
                      <a:r>
                        <a:rPr lang="zh-CN" altLang="en-US" dirty="0">
                          <a:latin typeface="微软雅黑" panose="020B0703020204020201" pitchFamily="34" charset="-122"/>
                          <a:ea typeface="微软雅黑" panose="020B0703020204020201" pitchFamily="34" charset="-122"/>
                        </a:rPr>
                        <a:t>的依赖</a:t>
                      </a:r>
                      <a:endParaRPr lang="en-US" dirty="0">
                        <a:latin typeface="微软雅黑" panose="020B0703020204020201" pitchFamily="34" charset="-122"/>
                        <a:ea typeface="微软雅黑" panose="020B0703020204020201" pitchFamily="34" charset="-122"/>
                      </a:endParaRPr>
                    </a:p>
                  </a:txBody>
                  <a:tcPr anchor="ctr"/>
                </a:tc>
                <a:extLst>
                  <a:ext uri="{0D108BD9-81ED-4DB2-BD59-A6C34878D82A}">
                    <a16:rowId xmlns:a16="http://schemas.microsoft.com/office/drawing/2014/main" val="10002"/>
                  </a:ext>
                </a:extLst>
              </a:tr>
              <a:tr h="669716">
                <a:tc>
                  <a:txBody>
                    <a:bodyPr/>
                    <a:lstStyle/>
                    <a:p>
                      <a:pPr algn="ctr"/>
                      <a:r>
                        <a:rPr lang="zh-CN" altLang="en-US" dirty="0">
                          <a:latin typeface="微软雅黑" panose="020B0703020204020201" pitchFamily="34" charset="-122"/>
                          <a:ea typeface="微软雅黑" panose="020B0703020204020201" pitchFamily="34" charset="-122"/>
                        </a:rPr>
                        <a:t>输入数据</a:t>
                      </a:r>
                    </a:p>
                  </a:txBody>
                  <a:tcPr anchor="ctr"/>
                </a:tc>
                <a:tc>
                  <a:txBody>
                    <a:bodyPr/>
                    <a:lstStyle/>
                    <a:p>
                      <a:pPr algn="ctr"/>
                      <a:r>
                        <a:rPr lang="en-US" dirty="0">
                          <a:latin typeface="微软雅黑" panose="020B0703020204020201" pitchFamily="34" charset="-122"/>
                          <a:ea typeface="微软雅黑" panose="020B0703020204020201" pitchFamily="34" charset="-122"/>
                        </a:rPr>
                        <a:t>MSA + </a:t>
                      </a:r>
                      <a:r>
                        <a:rPr lang="zh-CN" altLang="en-US" dirty="0">
                          <a:latin typeface="微软雅黑" panose="020B0703020204020201" pitchFamily="34" charset="-122"/>
                          <a:ea typeface="微软雅黑" panose="020B0703020204020201" pitchFamily="34" charset="-122"/>
                        </a:rPr>
                        <a:t>特征工程</a:t>
                      </a:r>
                    </a:p>
                  </a:txBody>
                  <a:tcPr anchor="ctr"/>
                </a:tc>
                <a:tc>
                  <a:txBody>
                    <a:bodyPr/>
                    <a:lstStyle/>
                    <a:p>
                      <a:pPr algn="ctr"/>
                      <a:r>
                        <a:rPr lang="en-US" dirty="0">
                          <a:latin typeface="微软雅黑" panose="020B0703020204020201" pitchFamily="34" charset="-122"/>
                          <a:ea typeface="微软雅黑" panose="020B0703020204020201" pitchFamily="34" charset="-122"/>
                        </a:rPr>
                        <a:t>MSA + </a:t>
                      </a:r>
                      <a:r>
                        <a:rPr lang="zh-CN" altLang="en-US" dirty="0">
                          <a:latin typeface="微软雅黑" panose="020B0703020204020201" pitchFamily="34" charset="-122"/>
                          <a:ea typeface="微软雅黑" panose="020B0703020204020201" pitchFamily="34" charset="-122"/>
                        </a:rPr>
                        <a:t>模板信息</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蛋白质、</a:t>
                      </a:r>
                      <a:r>
                        <a:rPr lang="en-US" dirty="0">
                          <a:latin typeface="微软雅黑" panose="020B0703020204020201" pitchFamily="34" charset="-122"/>
                          <a:ea typeface="微软雅黑" panose="020B0703020204020201" pitchFamily="34" charset="-122"/>
                        </a:rPr>
                        <a:t>DNA、RNA、</a:t>
                      </a:r>
                    </a:p>
                    <a:p>
                      <a:pPr algn="ctr"/>
                      <a:r>
                        <a:rPr lang="zh-CN" altLang="en-US" dirty="0">
                          <a:latin typeface="微软雅黑" panose="020B0703020204020201" pitchFamily="34" charset="-122"/>
                          <a:ea typeface="微软雅黑" panose="020B0703020204020201" pitchFamily="34" charset="-122"/>
                        </a:rPr>
                        <a:t>小分子、离子</a:t>
                      </a:r>
                    </a:p>
                  </a:txBody>
                  <a:tcPr anchor="ctr"/>
                </a:tc>
                <a:extLst>
                  <a:ext uri="{0D108BD9-81ED-4DB2-BD59-A6C34878D82A}">
                    <a16:rowId xmlns:a16="http://schemas.microsoft.com/office/drawing/2014/main" val="10003"/>
                  </a:ext>
                </a:extLst>
              </a:tr>
              <a:tr h="382695">
                <a:tc>
                  <a:txBody>
                    <a:bodyPr/>
                    <a:lstStyle/>
                    <a:p>
                      <a:pPr algn="ctr"/>
                      <a:r>
                        <a:rPr lang="zh-CN" altLang="en-US" dirty="0">
                          <a:latin typeface="微软雅黑" panose="020B0703020204020201" pitchFamily="34" charset="-122"/>
                          <a:ea typeface="微软雅黑" panose="020B0703020204020201" pitchFamily="34" charset="-122"/>
                        </a:rPr>
                        <a:t>结构表示</a:t>
                      </a:r>
                    </a:p>
                  </a:txBody>
                  <a:tcPr anchor="ctr"/>
                </a:tc>
                <a:tc>
                  <a:txBody>
                    <a:bodyPr/>
                    <a:lstStyle/>
                    <a:p>
                      <a:pPr algn="ctr"/>
                      <a:r>
                        <a:rPr lang="zh-CN" altLang="en-US">
                          <a:latin typeface="微软雅黑" panose="020B0703020204020201" pitchFamily="34" charset="-122"/>
                          <a:ea typeface="微软雅黑" panose="020B0703020204020201" pitchFamily="34" charset="-122"/>
                        </a:rPr>
                        <a:t>距离矩阵预测</a:t>
                      </a:r>
                    </a:p>
                  </a:txBody>
                  <a:tcPr anchor="ctr"/>
                </a:tc>
                <a:tc>
                  <a:txBody>
                    <a:bodyPr/>
                    <a:lstStyle/>
                    <a:p>
                      <a:pPr algn="ctr"/>
                      <a:r>
                        <a:rPr lang="zh-CN" altLang="en-US">
                          <a:latin typeface="微软雅黑" panose="020B0703020204020201" pitchFamily="34" charset="-122"/>
                          <a:ea typeface="微软雅黑" panose="020B0703020204020201" pitchFamily="34" charset="-122"/>
                        </a:rPr>
                        <a:t>端到端原子坐标预测</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全原子级联合建模</a:t>
                      </a:r>
                    </a:p>
                  </a:txBody>
                  <a:tcPr anchor="ctr"/>
                </a:tc>
                <a:extLst>
                  <a:ext uri="{0D108BD9-81ED-4DB2-BD59-A6C34878D82A}">
                    <a16:rowId xmlns:a16="http://schemas.microsoft.com/office/drawing/2014/main" val="10004"/>
                  </a:ext>
                </a:extLst>
              </a:tr>
              <a:tr h="669716">
                <a:tc>
                  <a:txBody>
                    <a:bodyPr/>
                    <a:lstStyle/>
                    <a:p>
                      <a:pPr algn="ctr"/>
                      <a:r>
                        <a:rPr lang="zh-CN" altLang="en-US" dirty="0">
                          <a:latin typeface="微软雅黑" panose="020B0703020204020201" pitchFamily="34" charset="-122"/>
                          <a:ea typeface="微软雅黑" panose="020B0703020204020201" pitchFamily="34" charset="-122"/>
                        </a:rPr>
                        <a:t>预测对象</a:t>
                      </a:r>
                    </a:p>
                  </a:txBody>
                  <a:tcPr anchor="ctr"/>
                </a:tc>
                <a:tc>
                  <a:txBody>
                    <a:bodyPr/>
                    <a:lstStyle/>
                    <a:p>
                      <a:pPr algn="ctr"/>
                      <a:r>
                        <a:rPr lang="zh-CN" altLang="en-US">
                          <a:latin typeface="微软雅黑" panose="020B0703020204020201" pitchFamily="34" charset="-122"/>
                          <a:ea typeface="微软雅黑" panose="020B0703020204020201" pitchFamily="34" charset="-122"/>
                        </a:rPr>
                        <a:t>单蛋白</a:t>
                      </a:r>
                    </a:p>
                  </a:txBody>
                  <a:tcPr anchor="ctr"/>
                </a:tc>
                <a:tc>
                  <a:txBody>
                    <a:bodyPr/>
                    <a:lstStyle/>
                    <a:p>
                      <a:pPr algn="ctr"/>
                      <a:r>
                        <a:rPr lang="zh-CN" altLang="en-US">
                          <a:latin typeface="微软雅黑" panose="020B0703020204020201" pitchFamily="34" charset="-122"/>
                          <a:ea typeface="微软雅黑" panose="020B0703020204020201" pitchFamily="34" charset="-122"/>
                        </a:rPr>
                        <a:t>单蛋白及部分复合体</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蛋白质</a:t>
                      </a:r>
                      <a:r>
                        <a:rPr lang="en-US" altLang="zh-CN" dirty="0">
                          <a:latin typeface="微软雅黑" panose="020B0703020204020201" pitchFamily="34" charset="-122"/>
                          <a:ea typeface="微软雅黑" panose="020B0703020204020201" pitchFamily="34" charset="-122"/>
                        </a:rPr>
                        <a:t>-</a:t>
                      </a:r>
                      <a:r>
                        <a:rPr lang="zh-CN" altLang="en-US" dirty="0">
                          <a:latin typeface="微软雅黑" panose="020B0703020204020201" pitchFamily="34" charset="-122"/>
                          <a:ea typeface="微软雅黑" panose="020B0703020204020201" pitchFamily="34" charset="-122"/>
                        </a:rPr>
                        <a:t>蛋白质、蛋白质</a:t>
                      </a:r>
                      <a:r>
                        <a:rPr lang="en-US" altLang="zh-CN" dirty="0">
                          <a:latin typeface="微软雅黑" panose="020B0703020204020201" pitchFamily="34" charset="-122"/>
                          <a:ea typeface="微软雅黑" panose="020B0703020204020201" pitchFamily="34" charset="-122"/>
                        </a:rPr>
                        <a:t>-</a:t>
                      </a:r>
                      <a:r>
                        <a:rPr lang="en-US" dirty="0">
                          <a:latin typeface="微软雅黑" panose="020B0703020204020201" pitchFamily="34" charset="-122"/>
                          <a:ea typeface="微软雅黑" panose="020B0703020204020201" pitchFamily="34" charset="-122"/>
                        </a:rPr>
                        <a:t>DNA</a:t>
                      </a:r>
                    </a:p>
                    <a:p>
                      <a:pPr algn="ctr"/>
                      <a:r>
                        <a:rPr lang="zh-CN" altLang="en-US" dirty="0">
                          <a:latin typeface="微软雅黑" panose="020B0703020204020201" pitchFamily="34" charset="-122"/>
                          <a:ea typeface="微软雅黑" panose="020B0703020204020201" pitchFamily="34" charset="-122"/>
                        </a:rPr>
                        <a:t>蛋白质</a:t>
                      </a:r>
                      <a:r>
                        <a:rPr lang="en-US" altLang="zh-CN" dirty="0">
                          <a:latin typeface="微软雅黑" panose="020B0703020204020201" pitchFamily="34" charset="-122"/>
                          <a:ea typeface="微软雅黑" panose="020B0703020204020201" pitchFamily="34" charset="-122"/>
                        </a:rPr>
                        <a:t>-</a:t>
                      </a:r>
                      <a:r>
                        <a:rPr lang="en-US" dirty="0">
                          <a:latin typeface="微软雅黑" panose="020B0703020204020201" pitchFamily="34" charset="-122"/>
                          <a:ea typeface="微软雅黑" panose="020B0703020204020201" pitchFamily="34" charset="-122"/>
                        </a:rPr>
                        <a:t>RNA、</a:t>
                      </a:r>
                      <a:r>
                        <a:rPr lang="zh-CN" altLang="en-US" dirty="0">
                          <a:latin typeface="微软雅黑" panose="020B0703020204020201" pitchFamily="34" charset="-122"/>
                          <a:ea typeface="微软雅黑" panose="020B0703020204020201" pitchFamily="34" charset="-122"/>
                        </a:rPr>
                        <a:t>蛋白质</a:t>
                      </a:r>
                      <a:r>
                        <a:rPr lang="en-US" altLang="zh-CN" dirty="0">
                          <a:latin typeface="微软雅黑" panose="020B0703020204020201" pitchFamily="34" charset="-122"/>
                          <a:ea typeface="微软雅黑" panose="020B0703020204020201" pitchFamily="34" charset="-122"/>
                        </a:rPr>
                        <a:t>-</a:t>
                      </a:r>
                      <a:r>
                        <a:rPr lang="zh-CN" altLang="en-US" dirty="0">
                          <a:latin typeface="微软雅黑" panose="020B0703020204020201" pitchFamily="34" charset="-122"/>
                          <a:ea typeface="微软雅黑" panose="020B0703020204020201" pitchFamily="34" charset="-122"/>
                        </a:rPr>
                        <a:t>小分子</a:t>
                      </a:r>
                    </a:p>
                  </a:txBody>
                  <a:tcPr anchor="ctr"/>
                </a:tc>
                <a:extLst>
                  <a:ext uri="{0D108BD9-81ED-4DB2-BD59-A6C34878D82A}">
                    <a16:rowId xmlns:a16="http://schemas.microsoft.com/office/drawing/2014/main" val="10005"/>
                  </a:ext>
                </a:extLst>
              </a:tr>
              <a:tr h="669716">
                <a:tc>
                  <a:txBody>
                    <a:bodyPr/>
                    <a:lstStyle/>
                    <a:p>
                      <a:pPr algn="ctr"/>
                      <a:r>
                        <a:rPr lang="en-US" dirty="0">
                          <a:latin typeface="微软雅黑" panose="020B0703020204020201" pitchFamily="34" charset="-122"/>
                          <a:ea typeface="微软雅黑" panose="020B0703020204020201" pitchFamily="34" charset="-122"/>
                        </a:rPr>
                        <a:t>主要成绩</a:t>
                      </a:r>
                      <a:endParaRPr lang="zh-CN" altLang="en-US" dirty="0">
                        <a:latin typeface="微软雅黑" panose="020B0703020204020201" pitchFamily="34" charset="-122"/>
                        <a:ea typeface="微软雅黑" panose="020B0703020204020201" pitchFamily="34" charset="-122"/>
                      </a:endParaRPr>
                    </a:p>
                  </a:txBody>
                  <a:tcPr anchor="ctr"/>
                </a:tc>
                <a:tc>
                  <a:txBody>
                    <a:bodyPr/>
                    <a:lstStyle/>
                    <a:p>
                      <a:pPr algn="ctr"/>
                      <a:r>
                        <a:rPr lang="en-US" dirty="0">
                          <a:latin typeface="微软雅黑" panose="020B0703020204020201" pitchFamily="34" charset="-122"/>
                          <a:ea typeface="微软雅黑" panose="020B0703020204020201" pitchFamily="34" charset="-122"/>
                        </a:rPr>
                        <a:t>CASP13</a:t>
                      </a:r>
                      <a:r>
                        <a:rPr lang="zh-CN" altLang="en-US" dirty="0">
                          <a:latin typeface="微软雅黑" panose="020B0703020204020201" pitchFamily="34" charset="-122"/>
                          <a:ea typeface="微软雅黑" panose="020B0703020204020201" pitchFamily="34" charset="-122"/>
                        </a:rPr>
                        <a:t>冠军</a:t>
                      </a:r>
                      <a:endParaRPr lang="en-US" altLang="zh-CN" dirty="0">
                        <a:latin typeface="微软雅黑" panose="020B0703020204020201" pitchFamily="34" charset="-122"/>
                        <a:ea typeface="微软雅黑" panose="020B0703020204020201" pitchFamily="34" charset="-122"/>
                      </a:endParaRPr>
                    </a:p>
                  </a:txBody>
                  <a:tcPr anchor="ctr"/>
                </a:tc>
                <a:tc>
                  <a:txBody>
                    <a:bodyPr/>
                    <a:lstStyle/>
                    <a:p>
                      <a:pPr algn="ctr"/>
                      <a:r>
                        <a:rPr lang="en-US" dirty="0" err="1">
                          <a:latin typeface="微软雅黑" panose="020B0703020204020201" pitchFamily="34" charset="-122"/>
                          <a:ea typeface="微软雅黑" panose="020B0703020204020201" pitchFamily="34" charset="-122"/>
                        </a:rPr>
                        <a:t>实现原子级精度</a:t>
                      </a:r>
                      <a:endParaRPr lang="en-US" altLang="zh-CN" dirty="0">
                        <a:latin typeface="微软雅黑" panose="020B0703020204020201" pitchFamily="34" charset="-122"/>
                        <a:ea typeface="微软雅黑" panose="020B0703020204020201" pitchFamily="34" charset="-122"/>
                      </a:endParaRPr>
                    </a:p>
                    <a:p>
                      <a:pPr algn="ctr"/>
                      <a:r>
                        <a:rPr lang="en-US" dirty="0">
                          <a:latin typeface="微软雅黑" panose="020B0703020204020201" pitchFamily="34" charset="-122"/>
                          <a:ea typeface="微软雅黑" panose="020B0703020204020201" pitchFamily="34" charset="-122"/>
                        </a:rPr>
                        <a:t>CASP14</a:t>
                      </a:r>
                      <a:r>
                        <a:rPr lang="zh-CN" altLang="en-US" dirty="0">
                          <a:latin typeface="微软雅黑" panose="020B0703020204020201" pitchFamily="34" charset="-122"/>
                          <a:ea typeface="微软雅黑" panose="020B0703020204020201" pitchFamily="34" charset="-122"/>
                        </a:rPr>
                        <a:t>夺冠</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超越传统</a:t>
                      </a:r>
                      <a:r>
                        <a:rPr lang="en-US" dirty="0">
                          <a:latin typeface="微软雅黑" panose="020B0703020204020201" pitchFamily="34" charset="-122"/>
                          <a:ea typeface="微软雅黑" panose="020B0703020204020201" pitchFamily="34" charset="-122"/>
                        </a:rPr>
                        <a:t>Docking</a:t>
                      </a:r>
                      <a:r>
                        <a:rPr lang="zh-CN" altLang="en-US" dirty="0">
                          <a:latin typeface="微软雅黑" panose="020B0703020204020201" pitchFamily="34" charset="-122"/>
                          <a:ea typeface="微软雅黑" panose="020B0703020204020201" pitchFamily="34" charset="-122"/>
                        </a:rPr>
                        <a:t>方法</a:t>
                      </a:r>
                      <a:endParaRPr lang="en-US" altLang="zh-CN" dirty="0">
                        <a:latin typeface="微软雅黑" panose="020B0703020204020201" pitchFamily="34" charset="-122"/>
                        <a:ea typeface="微软雅黑" panose="020B0703020204020201" pitchFamily="34" charset="-122"/>
                      </a:endParaRPr>
                    </a:p>
                    <a:p>
                      <a:pPr algn="ctr"/>
                      <a:r>
                        <a:rPr lang="zh-CN" altLang="en-US" dirty="0">
                          <a:latin typeface="微软雅黑" panose="020B0703020204020201" pitchFamily="34" charset="-122"/>
                          <a:ea typeface="微软雅黑" panose="020B0703020204020201" pitchFamily="34" charset="-122"/>
                        </a:rPr>
                        <a:t>获</a:t>
                      </a:r>
                      <a:r>
                        <a:rPr lang="en-US" altLang="zh-CN" dirty="0">
                          <a:latin typeface="微软雅黑" panose="020B0703020204020201" pitchFamily="34" charset="-122"/>
                          <a:ea typeface="微软雅黑" panose="020B0703020204020201" pitchFamily="34" charset="-122"/>
                        </a:rPr>
                        <a:t>2024</a:t>
                      </a:r>
                      <a:r>
                        <a:rPr lang="zh-CN" altLang="en-US" dirty="0">
                          <a:latin typeface="微软雅黑" panose="020B0703020204020201" pitchFamily="34" charset="-122"/>
                          <a:ea typeface="微软雅黑" panose="020B0703020204020201" pitchFamily="34" charset="-122"/>
                        </a:rPr>
                        <a:t>诺贝尔化学奖</a:t>
                      </a:r>
                    </a:p>
                  </a:txBody>
                  <a:tcPr anchor="ctr"/>
                </a:tc>
                <a:extLst>
                  <a:ext uri="{0D108BD9-81ED-4DB2-BD59-A6C34878D82A}">
                    <a16:rowId xmlns:a16="http://schemas.microsoft.com/office/drawing/2014/main" val="10006"/>
                  </a:ext>
                </a:extLst>
              </a:tr>
              <a:tr h="669716">
                <a:tc>
                  <a:txBody>
                    <a:bodyPr/>
                    <a:lstStyle/>
                    <a:p>
                      <a:pPr algn="ctr"/>
                      <a:r>
                        <a:rPr lang="zh-CN" altLang="en-US" dirty="0">
                          <a:latin typeface="微软雅黑" panose="020B0703020204020201" pitchFamily="34" charset="-122"/>
                          <a:ea typeface="微软雅黑" panose="020B0703020204020201" pitchFamily="34" charset="-122"/>
                        </a:rPr>
                        <a:t>主要影响</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首次证明深度学习</a:t>
                      </a:r>
                      <a:endParaRPr lang="en-US" altLang="zh-CN" dirty="0">
                        <a:latin typeface="微软雅黑" panose="020B0703020204020201" pitchFamily="34" charset="-122"/>
                        <a:ea typeface="微软雅黑" panose="020B0703020204020201" pitchFamily="34" charset="-122"/>
                      </a:endParaRPr>
                    </a:p>
                    <a:p>
                      <a:pPr algn="ctr"/>
                      <a:r>
                        <a:rPr lang="zh-CN" altLang="en-US" dirty="0">
                          <a:latin typeface="微软雅黑" panose="020B0703020204020201" pitchFamily="34" charset="-122"/>
                          <a:ea typeface="微软雅黑" panose="020B0703020204020201" pitchFamily="34" charset="-122"/>
                        </a:rPr>
                        <a:t>在结构预测中的可行性</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被科学界公认为</a:t>
                      </a:r>
                      <a:endParaRPr lang="en-US" altLang="zh-CN" dirty="0">
                        <a:latin typeface="微软雅黑" panose="020B0703020204020201" pitchFamily="34" charset="-122"/>
                        <a:ea typeface="微软雅黑" panose="020B0703020204020201" pitchFamily="34" charset="-122"/>
                      </a:endParaRPr>
                    </a:p>
                    <a:p>
                      <a:pPr algn="ctr"/>
                      <a:r>
                        <a:rPr lang="zh-CN" altLang="en-US" dirty="0">
                          <a:latin typeface="微软雅黑" panose="020B0703020204020201" pitchFamily="34" charset="-122"/>
                          <a:ea typeface="微软雅黑" panose="020B0703020204020201" pitchFamily="34" charset="-122"/>
                        </a:rPr>
                        <a:t>“解决了蛋白质折叠问题” </a:t>
                      </a:r>
                    </a:p>
                  </a:txBody>
                  <a:tcPr anchor="ctr"/>
                </a:tc>
                <a:tc>
                  <a:txBody>
                    <a:bodyPr/>
                    <a:lstStyle/>
                    <a:p>
                      <a:pPr algn="ctr"/>
                      <a:r>
                        <a:rPr lang="zh-CN" altLang="en-US" dirty="0">
                          <a:latin typeface="微软雅黑" panose="020B0703020204020201" pitchFamily="34" charset="-122"/>
                          <a:ea typeface="微软雅黑" panose="020B0703020204020201" pitchFamily="34" charset="-122"/>
                        </a:rPr>
                        <a:t>标志着生命科学迈入</a:t>
                      </a:r>
                      <a:endParaRPr lang="en-US" altLang="zh-CN" dirty="0">
                        <a:latin typeface="微软雅黑" panose="020B0703020204020201" pitchFamily="34" charset="-122"/>
                        <a:ea typeface="微软雅黑" panose="020B0703020204020201" pitchFamily="34" charset="-122"/>
                      </a:endParaRPr>
                    </a:p>
                    <a:p>
                      <a:pPr algn="ctr"/>
                      <a:r>
                        <a:rPr lang="zh-CN" altLang="en-US" dirty="0">
                          <a:latin typeface="微软雅黑" panose="020B0703020204020201" pitchFamily="34" charset="-122"/>
                          <a:ea typeface="微软雅黑" panose="020B0703020204020201" pitchFamily="34" charset="-122"/>
                        </a:rPr>
                        <a:t>“全分子结构预测”时代”</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51336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ags/tag10.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ags/tag11.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441.72377952755903,&quot;left&quot;:30.285748031496063,&quot;top&quot;:80.13669291338582,&quot;width&quot;:865.6855118110236}"/>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441.72377952755903,&quot;left&quot;:30.285748031496063,&quot;top&quot;:80.13669291338582,&quot;width&quot;:865.6855118110236}"/>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441.72377952755903,&quot;left&quot;:30.285748031496063,&quot;top&quot;:80.13669291338582,&quot;width&quot;:865.6855118110236}"/>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441.72377952755903,&quot;left&quot;:30.285748031496063,&quot;top&quot;:80.13669291338582,&quot;width&quot;:865.6855118110236}"/>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441.72377952755903,&quot;left&quot;:30.285748031496063,&quot;top&quot;:80.13669291338582,&quot;width&quot;:865.6855118110236}"/>
</p:tagLst>
</file>

<file path=ppt/tags/tag17.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3*l_h_a*1_3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835.6750393700786,&quot;left&quot;:38.96429368387062,&quot;top&quot;:65.6,&quot;width&quot;:881.5673598594364}"/>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057_3*l_h_a*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835.6750393700786,&quot;left&quot;:38.96429368387062,&quot;top&quot;:65.6,&quot;width&quot;:881.5673598594364}"/>
  <p:tag name="KSO_WM_DIAGRAM_COLOR_MATCH_VALUE" val="{&quot;shape&quot;:{&quot;fill&quot;:{&quot;gradient&quot;:[{&quot;brightness&quot;:0.30000001192092896,&quot;colorType&quot;:1,&quot;foreColorIndex&quot;:6,&quot;pos&quot;:0.800000011920929,&quot;transparency&quot;:0},{&quot;brightness&quot;:0,&quot;colorType&quot;:1,&quot;foreColorIndex&quot;:6,&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56.6,&quot;left&quot;:4.25,&quot;top&quot;:135.25,&quot;width&quot;:946.95}"/>
</p:tagLst>
</file>

<file path=ppt/tags/tag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3*l_h_a*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835.6750393700786,&quot;left&quot;:38.96429368387062,&quot;top&quot;:65.6,&quot;width&quot;:881.5673598594364}"/>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56.6,&quot;left&quot;:4.25,&quot;top&quot;:135.25,&quot;width&quot;:946.95}"/>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ags/tag42.xml><?xml version="1.0" encoding="utf-8"?>
<p:tagLst xmlns:a="http://schemas.openxmlformats.org/drawingml/2006/main" xmlns:r="http://schemas.openxmlformats.org/officeDocument/2006/relationships" xmlns:p="http://schemas.openxmlformats.org/presentationml/2006/main">
  <p:tag name="TABLE_ENDDRAG_ORIGIN_RECT" val="438*302"/>
  <p:tag name="TABLE_ENDDRAG_RECT" val="516*180*438*302"/>
</p:tagLst>
</file>

<file path=ppt/tags/tag43.xml><?xml version="1.0" encoding="utf-8"?>
<p:tagLst xmlns:a="http://schemas.openxmlformats.org/drawingml/2006/main" xmlns:r="http://schemas.openxmlformats.org/officeDocument/2006/relationships" xmlns:p="http://schemas.openxmlformats.org/presentationml/2006/main">
  <p:tag name="TABLE_ENDDRAG_ORIGIN_RECT" val="825*424"/>
  <p:tag name="TABLE_ENDDRAG_RECT" val="77*90*825*424"/>
</p:tagLst>
</file>

<file path=ppt/tags/tag44.xml><?xml version="1.0" encoding="utf-8"?>
<p:tagLst xmlns:a="http://schemas.openxmlformats.org/drawingml/2006/main" xmlns:r="http://schemas.openxmlformats.org/officeDocument/2006/relationships" xmlns:p="http://schemas.openxmlformats.org/presentationml/2006/main">
  <p:tag name="TABLE_ENDDRAG_ORIGIN_RECT" val="928*374"/>
  <p:tag name="TABLE_ENDDRAG_RECT" val="10*152*928*374"/>
</p:tagLst>
</file>

<file path=ppt/tags/tag45.xml><?xml version="1.0" encoding="utf-8"?>
<p:tagLst xmlns:a="http://schemas.openxmlformats.org/drawingml/2006/main" xmlns:r="http://schemas.openxmlformats.org/officeDocument/2006/relationships" xmlns:p="http://schemas.openxmlformats.org/presentationml/2006/main">
  <p:tag name="KSO_DOCER_RESOURCE_TRACE_INFO" val="{&quot;id&quot;:&quot;21601256&quot;,&quot;origin&quot;:0,&quot;type&quot;:&quot;icons&quot;,&quot;user&quot;:&quot;1149256884&quot;}"/>
</p:tagLst>
</file>

<file path=ppt/tags/tag46.xml><?xml version="1.0" encoding="utf-8"?>
<p:tagLst xmlns:a="http://schemas.openxmlformats.org/drawingml/2006/main" xmlns:r="http://schemas.openxmlformats.org/officeDocument/2006/relationships" xmlns:p="http://schemas.openxmlformats.org/presentationml/2006/main">
  <p:tag name="TABLE_ENDDRAG_ORIGIN_RECT" val="951*457"/>
  <p:tag name="TABLE_ENDDRAG_RECT" val="16*75*951*457"/>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253.12283464566934,&quot;left&quot;:39.2540157480315,&quot;top&quot;:131.03818897637797,&quot;width&quot;:867.5845669291339}"/>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253.12283464566934,&quot;left&quot;:39.2540157480315,&quot;top&quot;:131.03818897637797,&quot;width&quot;:867.5845669291339}"/>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33.4,&quot;left&quot;:464.15,&quot;top&quot;:131.15,&quot;width&quot;:477.6}"/>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56.6,&quot;left&quot;:4.25,&quot;top&quot;:135.25,&quot;width&quot;:946.95}"/>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33.4,&quot;left&quot;:464.15,&quot;top&quot;:131.15,&quot;width&quot;:477.6}"/>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33.4,&quot;left&quot;:464.15,&quot;top&quot;:131.15,&quot;width&quot;:477.6}"/>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56.6,&quot;left&quot;:4.25,&quot;top&quot;:135.25,&quot;width&quot;:946.95}"/>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89,&quot;left&quot;:464.15,&quot;top&quot;:131.15,&quot;width&quot;:477.6}"/>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56.6,&quot;left&quot;:4.25,&quot;top&quot;:135.25,&quot;width&quot;:946.9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56.6,&quot;left&quot;:4.25,&quot;top&quot;:135.25,&quot;width&quot;:946.95}"/>
</p:tagLst>
</file>

<file path=ppt/tags/tag9.xml><?xml version="1.0" encoding="utf-8"?>
<p:tagLst xmlns:a="http://schemas.openxmlformats.org/drawingml/2006/main" xmlns:r="http://schemas.openxmlformats.org/officeDocument/2006/relationships"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CHARTPARA_DATAFORMAT" val="ltNumberValue"/>
  <p:tag name="BPVOTE_CHARTPARA_SHOWTIME" val="csStop"/>
  <p:tag name="BPVOTE_CHARTPARA_NUMBERDEC" val="0"/>
  <p:tag name="BPVOTE_CHARTPARA_DATAPERCENTBASE" val="crParticipant"/>
  <p:tag name="BPVOTE_CHARTPARA_PERCENTDEC" val="1"/>
  <p:tag name="BPVOTE_CHARTPARA_SHOW3D" val="0"/>
  <p:tag name="BPVOTE_CHARTPOINTWIDTH" val="0.5"/>
  <p:tag name="BPVOTE_SLIDE_ISRESPONSED" val="1"/>
  <p:tag name="BPVOTE_SLIDE_DUENO" val="30"/>
  <p:tag name="BPVOTE_SLIDE_PARTICIPANTNUM" val="30"/>
  <p:tag name="BPVOTE_SLIDE_SUBMITNUM" val="0"/>
  <p:tag name="BPVOTE_SLIDE_CORRECTNUM" val="0"/>
</p:tagLst>
</file>

<file path=ppt/theme/theme1.xml><?xml version="1.0" encoding="utf-8"?>
<a:theme xmlns:a="http://schemas.openxmlformats.org/drawingml/2006/main" name="36_母板">
  <a:themeElements>
    <a:clrScheme name="36_母板 2">
      <a:dk1>
        <a:srgbClr val="000000"/>
      </a:dk1>
      <a:lt1>
        <a:srgbClr val="FFFFFF"/>
      </a:lt1>
      <a:dk2>
        <a:srgbClr val="778495"/>
      </a:dk2>
      <a:lt2>
        <a:srgbClr val="F0F0F0"/>
      </a:lt2>
      <a:accent1>
        <a:srgbClr val="2286A5"/>
      </a:accent1>
      <a:accent2>
        <a:srgbClr val="DE5F0F"/>
      </a:accent2>
      <a:accent3>
        <a:srgbClr val="EDAE1B"/>
      </a:accent3>
      <a:accent4>
        <a:srgbClr val="0F6079"/>
      </a:accent4>
      <a:accent5>
        <a:srgbClr val="00A3D5"/>
      </a:accent5>
      <a:accent6>
        <a:srgbClr val="0052CE"/>
      </a:accent6>
      <a:hlink>
        <a:srgbClr val="2286A5"/>
      </a:hlink>
      <a:folHlink>
        <a:srgbClr val="BFBFBF"/>
      </a:folHlink>
    </a:clrScheme>
    <a:fontScheme name="36_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0" smtClean="0">
            <a:ln>
              <a:noFill/>
            </a:ln>
            <a:solidFill>
              <a:schemeClr val="tx1"/>
            </a:solidFill>
            <a:effectLst/>
            <a:latin typeface="Arial" panose="020B060402020209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0" smtClean="0">
            <a:ln>
              <a:noFill/>
            </a:ln>
            <a:solidFill>
              <a:schemeClr val="tx1"/>
            </a:solidFill>
            <a:effectLst/>
            <a:latin typeface="Arial" panose="020B0604020202090204" pitchFamily="34" charset="0"/>
            <a:ea typeface="宋体" panose="02010600030101010101" pitchFamily="2" charset="-122"/>
          </a:defRPr>
        </a:defPPr>
      </a:lstStyle>
    </a:lnDef>
  </a:objectDefaults>
  <a:extraClrSchemeLst>
    <a:extraClrScheme>
      <a:clrScheme name="36_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6_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6_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6_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6_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6_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6_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703020204020201" pitchFamily="34" charset="-122"/>
            <a:ea typeface="微软雅黑" panose="020B0703020204020201"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703020204020201" pitchFamily="34" charset="-122"/>
            <a:ea typeface="微软雅黑" panose="020B0703020204020201"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703020204020201" pitchFamily="34" charset="-122"/>
            <a:ea typeface="微软雅黑" panose="020B0703020204020201"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703020204020201" pitchFamily="34" charset="-122"/>
            <a:ea typeface="微软雅黑" panose="020B0703020204020201"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703020204020201" pitchFamily="34" charset="-122"/>
            <a:ea typeface="微软雅黑" panose="020B0703020204020201"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6_母板 2">
    <a:dk1>
      <a:srgbClr val="000000"/>
    </a:dk1>
    <a:lt1>
      <a:srgbClr val="FFFFFF"/>
    </a:lt1>
    <a:dk2>
      <a:srgbClr val="778495"/>
    </a:dk2>
    <a:lt2>
      <a:srgbClr val="F0F0F0"/>
    </a:lt2>
    <a:accent1>
      <a:srgbClr val="2286A5"/>
    </a:accent1>
    <a:accent2>
      <a:srgbClr val="DE5F0F"/>
    </a:accent2>
    <a:accent3>
      <a:srgbClr val="EDAE1B"/>
    </a:accent3>
    <a:accent4>
      <a:srgbClr val="0F6079"/>
    </a:accent4>
    <a:accent5>
      <a:srgbClr val="00A3D5"/>
    </a:accent5>
    <a:accent6>
      <a:srgbClr val="0052CE"/>
    </a:accent6>
    <a:hlink>
      <a:srgbClr val="2286A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TotalTime>
  <Words>4310</Words>
  <Application>Microsoft Office PowerPoint</Application>
  <PresentationFormat>宽屏</PresentationFormat>
  <Paragraphs>608</Paragraphs>
  <Slides>27</Slides>
  <Notes>20</Notes>
  <HiddenSlides>0</HiddenSlides>
  <MMClips>0</MMClips>
  <ScaleCrop>false</ScaleCrop>
  <HeadingPairs>
    <vt:vector size="6" baseType="variant">
      <vt:variant>
        <vt:lpstr>已用的字体</vt:lpstr>
      </vt:variant>
      <vt:variant>
        <vt:i4>15</vt:i4>
      </vt:variant>
      <vt:variant>
        <vt:lpstr>主题</vt:lpstr>
      </vt:variant>
      <vt:variant>
        <vt:i4>6</vt:i4>
      </vt:variant>
      <vt:variant>
        <vt:lpstr>幻灯片标题</vt:lpstr>
      </vt:variant>
      <vt:variant>
        <vt:i4>27</vt:i4>
      </vt:variant>
    </vt:vector>
  </HeadingPairs>
  <TitlesOfParts>
    <vt:vector size="48" baseType="lpstr">
      <vt:lpstr>Microsoft YaHei Bold</vt:lpstr>
      <vt:lpstr>等线</vt:lpstr>
      <vt:lpstr>等线</vt:lpstr>
      <vt:lpstr>方正兰亭黑简体</vt:lpstr>
      <vt:lpstr>华文中宋</vt:lpstr>
      <vt:lpstr>宋体</vt:lpstr>
      <vt:lpstr>Microsoft YaHei</vt:lpstr>
      <vt:lpstr>Microsoft YaHei</vt:lpstr>
      <vt:lpstr>Arial</vt:lpstr>
      <vt:lpstr>Calibri</vt:lpstr>
      <vt:lpstr>Cambria Math</vt:lpstr>
      <vt:lpstr>Segoe UI</vt:lpstr>
      <vt:lpstr>Times New Roman</vt:lpstr>
      <vt:lpstr>Wingdings</vt:lpstr>
      <vt:lpstr>Wingdings 2</vt:lpstr>
      <vt:lpstr>36_母板</vt:lpstr>
      <vt:lpstr>3_Office 主题​​</vt:lpstr>
      <vt:lpstr>5_Office 主题​​</vt:lpstr>
      <vt:lpstr>6_Office 主题​​</vt:lpstr>
      <vt:lpstr>7_Office 主题​​</vt:lpstr>
      <vt:lpstr>18_Office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Alphafold系列模型对比</vt:lpstr>
      <vt:lpstr>PowerPoint 演示文稿</vt:lpstr>
      <vt:lpstr>PowerPoint 演示文稿</vt:lpstr>
      <vt:lpstr>问题根源：四类多尺度难点</vt:lpstr>
      <vt:lpstr>经典方法：误差驱动的自适应计算</vt:lpstr>
      <vt:lpstr>经典自适应方法的边界： 误差不再局部化</vt:lpstr>
      <vt:lpstr>AI 方法总览：三层参与方式</vt:lpstr>
      <vt:lpstr>现有方法总结：四类难点与推荐方法</vt:lpstr>
      <vt:lpstr>AI 多尺度计算的新思路</vt:lpstr>
      <vt:lpstr>PowerPoint 演示文稿</vt:lpstr>
      <vt:lpstr>高级认知能力</vt:lpstr>
      <vt:lpstr>AI三大范式中的概念</vt:lpstr>
      <vt:lpstr>概念发现-符号主义</vt:lpstr>
      <vt:lpstr>概念假设发现研究现状与主要方法</vt:lpstr>
      <vt:lpstr>概念发现研究现状与主要方法</vt:lpstr>
      <vt:lpstr>概念形式化</vt:lpstr>
      <vt:lpstr>概念形式化</vt:lpstr>
      <vt:lpstr>概念形式化</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不二</dc:creator>
  <cp:lastModifiedBy>Linjing Li</cp:lastModifiedBy>
  <cp:revision>1845</cp:revision>
  <cp:lastPrinted>2026-04-28T02:31:24Z</cp:lastPrinted>
  <dcterms:created xsi:type="dcterms:W3CDTF">2026-04-28T02:31:24Z</dcterms:created>
  <dcterms:modified xsi:type="dcterms:W3CDTF">2026-06-24T02:27:19Z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2052-12.1.25867.25867</vt:lpwstr>
  </property>
  <property fmtid="{D5CDD505-2E9C-101B-9397-08002B2CF9AE}" pid="3" name="ICV">
    <vt:lpwstr>5E1153D0427C4286BB0B427F26EECA69_13</vt:lpwstr>
  </property>
</Properties>
</file>