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4" r:id="rId5"/>
    <p:sldId id="269" r:id="rId6"/>
    <p:sldId id="268" r:id="rId7"/>
    <p:sldId id="259" r:id="rId8"/>
    <p:sldId id="267" r:id="rId9"/>
    <p:sldId id="265" r:id="rId10"/>
    <p:sldId id="273" r:id="rId11"/>
    <p:sldId id="261" r:id="rId12"/>
    <p:sldId id="270" r:id="rId13"/>
    <p:sldId id="271" r:id="rId14"/>
    <p:sldId id="260" r:id="rId15"/>
    <p:sldId id="272" r:id="rId16"/>
    <p:sldId id="262" r:id="rId17"/>
    <p:sldId id="274" r:id="rId18"/>
  </p:sldIdLst>
  <p:sldSz cx="12192000" cy="6858000"/>
  <p:notesSz cx="6858000" cy="9144000"/>
  <p:defaultTextStyle>
    <a:defPPr>
      <a:defRPr lang="zh-CN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2" y="10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D53AB1B-2AFF-4F31-B001-8C9C38B9FC6B}" type="datetimeFigureOut">
              <a:rPr lang="en-US"/>
              <a:t>6/24/2026</a:t>
            </a:fld>
            <a:endParaRPr 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zh-CN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zh-CN"/>
              <a:t>单击此处编辑母版文本样式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C3EF57-8877-4CA8-BFD6-D8DB93E92BA3}" type="slidenum">
              <a:rPr lang="zh-CN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5199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EC3EF57-8877-4CA8-BFD6-D8DB93E92BA3}" type="slidenum">
              <a:rPr lang="zh-CN"/>
              <a:t>1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523880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1738B77-BE4C-4E86-9875-BB32235982E6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366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标题幻灯片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SSppt母板首页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074401" y="6477000"/>
            <a:ext cx="184731" cy="22775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algn="ctr">
              <a:defRPr sz="1400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 algn="ctr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 algn="ctr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 algn="ctr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 algn="ctr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sz="1000">
              <a:solidFill>
                <a:srgbClr val="808080"/>
              </a:solidFill>
              <a:latin typeface="Impact"/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914400" y="2339976"/>
            <a:ext cx="10363200" cy="1470025"/>
          </a:xfrm>
        </p:spPr>
        <p:txBody>
          <a:bodyPr/>
          <a:lstStyle>
            <a:lvl1pPr algn="ctr">
              <a:defRPr sz="3600"/>
            </a:lvl1pPr>
          </a:lstStyle>
          <a:p>
            <a:pPr lvl="0"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828800" y="3886200"/>
            <a:ext cx="8534400" cy="1600200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zh-CN"/>
              <a:t>单击此处编辑母版副标题样式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标题和竖排文字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zh-CN"/>
              <a:t>单击此处编辑母版文本样式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0338A-32F0-461D-A938-CA8CF71E9B6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垂直排列标题与&#10;文本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 bwMode="auto">
          <a:xfrm>
            <a:off x="8953500" y="838200"/>
            <a:ext cx="2711451" cy="5562600"/>
          </a:xfrm>
        </p:spPr>
        <p:txBody>
          <a:bodyPr vert="eaVert"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 bwMode="auto">
          <a:xfrm>
            <a:off x="812801" y="838200"/>
            <a:ext cx="7937500" cy="5562600"/>
          </a:xfrm>
        </p:spPr>
        <p:txBody>
          <a:bodyPr vert="eaVert"/>
          <a:lstStyle/>
          <a:p>
            <a:pPr lvl="0">
              <a:defRPr/>
            </a:pPr>
            <a:r>
              <a:rPr lang="zh-CN"/>
              <a:t>单击此处编辑母版文本样式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C41A7-9778-485E-BE0C-F48738C51EF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标题和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9" descr="未标题-2"/>
          <p:cNvPicPr>
            <a:picLocks noChangeAspect="1" noChangeArrowheads="1"/>
          </p:cNvPicPr>
          <p:nvPr userDrawn="1"/>
        </p:nvPicPr>
        <p:blipFill>
          <a:blip r:embed="rId2"/>
          <a:srcRect b="88451"/>
          <a:stretch/>
        </p:blipFill>
        <p:spPr bwMode="auto">
          <a:xfrm>
            <a:off x="0" y="1"/>
            <a:ext cx="12192000" cy="7921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标题和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zh-CN"/>
              <a:t>单击此处编辑母版文本样式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C7D9C-04B7-4EBD-BD16-E5A346CAA7C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节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71640-6994-401F-9532-042A9DB3134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两栏内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 bwMode="auto">
          <a:xfrm>
            <a:off x="812801" y="1447800"/>
            <a:ext cx="5323417" cy="4953000"/>
          </a:xfrm>
        </p:spPr>
        <p:txBody>
          <a:bodyPr/>
          <a:lstStyle/>
          <a:p>
            <a:pPr lvl="0">
              <a:defRPr/>
            </a:pPr>
            <a:r>
              <a:rPr lang="zh-CN"/>
              <a:t>单击此处编辑母版文本样式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 bwMode="auto">
          <a:xfrm>
            <a:off x="6339418" y="1447800"/>
            <a:ext cx="5325533" cy="4953000"/>
          </a:xfrm>
        </p:spPr>
        <p:txBody>
          <a:bodyPr/>
          <a:lstStyle/>
          <a:p>
            <a:pPr lvl="0">
              <a:defRPr/>
            </a:pPr>
            <a:r>
              <a:rPr lang="zh-CN"/>
              <a:t>单击此处编辑母版文本样式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F3F89-19E4-4223-A451-A436CED9A8F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比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xfrm>
            <a:off x="840317" y="365126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 bwMode="auto">
          <a:xfrm>
            <a:off x="840318" y="2505074"/>
            <a:ext cx="5158316" cy="3684588"/>
          </a:xfrm>
        </p:spPr>
        <p:txBody>
          <a:bodyPr/>
          <a:lstStyle/>
          <a:p>
            <a:pPr lvl="0">
              <a:defRPr/>
            </a:pPr>
            <a:r>
              <a:rPr lang="zh-CN"/>
              <a:t>单击此处编辑母版文本样式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717" cy="3684588"/>
          </a:xfrm>
        </p:spPr>
        <p:txBody>
          <a:bodyPr/>
          <a:lstStyle/>
          <a:p>
            <a:pPr lvl="0">
              <a:defRPr/>
            </a:pPr>
            <a:r>
              <a:rPr lang="zh-CN"/>
              <a:t>单击此处编辑母版文本样式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46A80-7301-4463-A64C-33F23F5E34C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仅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4D809-BEF7-41A6-A71C-E4A4329EB82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空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BC97D-4B3C-441E-BEC6-7A6B64ADB6A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内容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 bwMode="auto"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 bwMode="auto"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F29D7-202C-4ECA-8C3C-2240EE06481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图片与标题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 bwMode="auto"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 bwMode="auto"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zh-CN"/>
              <a:t>单击此处编辑母版文本样式</a:t>
            </a:r>
            <a:endParaRPr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86BAC-8ACF-449C-8EA1-B422C671765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9" descr="未标题-2"/>
          <p:cNvPicPr>
            <a:picLocks noChangeAspect="1" noChangeArrowheads="1"/>
          </p:cNvPicPr>
          <p:nvPr userDrawn="1"/>
        </p:nvPicPr>
        <p:blipFill>
          <a:blip r:embed="rId1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12800" y="838200"/>
            <a:ext cx="83312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zh-CN"/>
              <a:t>单击此处编辑母版标题样式</a:t>
            </a:r>
            <a:endParaRPr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12800" y="1447800"/>
            <a:ext cx="10852151" cy="495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zh-CN"/>
              <a:t>单击此处编辑母版文本样式</a:t>
            </a:r>
            <a:endParaRPr/>
          </a:p>
          <a:p>
            <a:pPr lvl="1">
              <a:defRPr/>
            </a:pPr>
            <a:r>
              <a:rPr lang="zh-CN"/>
              <a:t>第二级</a:t>
            </a:r>
            <a:endParaRPr/>
          </a:p>
          <a:p>
            <a:pPr lvl="2">
              <a:defRPr/>
            </a:pPr>
            <a:r>
              <a:rPr lang="zh-CN"/>
              <a:t>第三级</a:t>
            </a:r>
            <a:endParaRPr/>
          </a:p>
          <a:p>
            <a:pPr lvl="3">
              <a:defRPr/>
            </a:pPr>
            <a:r>
              <a:rPr lang="zh-CN"/>
              <a:t>第四级</a:t>
            </a:r>
            <a:endParaRPr/>
          </a:p>
          <a:p>
            <a:pPr lvl="4">
              <a:defRPr/>
            </a:pPr>
            <a:r>
              <a:rPr lang="zh-CN"/>
              <a:t>第五级</a:t>
            </a:r>
            <a:endParaRPr/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72801" y="6524626"/>
            <a:ext cx="404284" cy="180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/>
              <a:buNone/>
              <a:defRPr sz="900">
                <a:solidFill>
                  <a:srgbClr val="4D5E68"/>
                </a:solidFill>
                <a:latin typeface="Impact"/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fld id="{439F108D-DEB9-49DB-9C45-7B73BC9AA2EB}" type="slidenum">
              <a:rPr lang="en-US"/>
              <a:t>‹#›</a:t>
            </a:fld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0496552" y="6513514"/>
            <a:ext cx="679449" cy="19208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ctr">
              <a:defRPr sz="1400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 algn="ctr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 algn="ctr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 algn="ctr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 algn="ctr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>
                <a:solidFill>
                  <a:srgbClr val="4D5E68"/>
                </a:solidFill>
                <a:latin typeface="Impact"/>
              </a:rPr>
              <a:t>Page</a:t>
            </a:r>
            <a:endParaRPr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24417" y="6524625"/>
            <a:ext cx="5080000" cy="19208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zh-CN" sz="900">
                <a:solidFill>
                  <a:srgbClr val="FFFFFF"/>
                </a:solidFill>
                <a:latin typeface="Impact"/>
              </a:rPr>
              <a:t>散裂中子源进展汇报  </a:t>
            </a:r>
            <a:fld id="{75DC7020-FEC5-41C9-87E1-94EF3B2B7879}" type="datetime4">
              <a:rPr lang="en-US" sz="900">
                <a:solidFill>
                  <a:srgbClr val="FFFFFF"/>
                </a:solidFill>
                <a:latin typeface="Impact"/>
              </a:rPr>
              <a:t>June 24, 2026</a:t>
            </a:fld>
            <a:endParaRPr lang="zh-CN" sz="900">
              <a:solidFill>
                <a:srgbClr val="FFFFFF"/>
              </a:solidFill>
              <a:latin typeface="Impac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>
        <a:spcBef>
          <a:spcPts val="0"/>
        </a:spcBef>
        <a:spcAft>
          <a:spcPts val="0"/>
        </a:spcAft>
        <a:defRPr sz="2200" b="1">
          <a:solidFill>
            <a:srgbClr val="4D5E68"/>
          </a:solidFill>
          <a:latin typeface="+mj-lt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2200" b="1">
          <a:solidFill>
            <a:srgbClr val="4D5E68"/>
          </a:solidFill>
          <a:latin typeface="Arial"/>
          <a:ea typeface="宋体"/>
        </a:defRPr>
      </a:lvl2pPr>
      <a:lvl3pPr algn="l">
        <a:spcBef>
          <a:spcPts val="0"/>
        </a:spcBef>
        <a:spcAft>
          <a:spcPts val="0"/>
        </a:spcAft>
        <a:defRPr sz="2200" b="1">
          <a:solidFill>
            <a:srgbClr val="4D5E68"/>
          </a:solidFill>
          <a:latin typeface="Arial"/>
          <a:ea typeface="宋体"/>
        </a:defRPr>
      </a:lvl3pPr>
      <a:lvl4pPr algn="l">
        <a:spcBef>
          <a:spcPts val="0"/>
        </a:spcBef>
        <a:spcAft>
          <a:spcPts val="0"/>
        </a:spcAft>
        <a:defRPr sz="2200" b="1">
          <a:solidFill>
            <a:srgbClr val="4D5E68"/>
          </a:solidFill>
          <a:latin typeface="Arial"/>
          <a:ea typeface="宋体"/>
        </a:defRPr>
      </a:lvl4pPr>
      <a:lvl5pPr algn="l">
        <a:spcBef>
          <a:spcPts val="0"/>
        </a:spcBef>
        <a:spcAft>
          <a:spcPts val="0"/>
        </a:spcAft>
        <a:defRPr sz="2200" b="1">
          <a:solidFill>
            <a:srgbClr val="4D5E68"/>
          </a:solidFill>
          <a:latin typeface="Arial"/>
          <a:ea typeface="宋体"/>
        </a:defRPr>
      </a:lvl5pPr>
      <a:lvl6pPr marL="457200" algn="l">
        <a:spcBef>
          <a:spcPts val="0"/>
        </a:spcBef>
        <a:spcAft>
          <a:spcPts val="0"/>
        </a:spcAft>
        <a:defRPr sz="2200" b="1">
          <a:solidFill>
            <a:srgbClr val="4D5E68"/>
          </a:solidFill>
          <a:latin typeface="Arial"/>
          <a:ea typeface="宋体"/>
        </a:defRPr>
      </a:lvl6pPr>
      <a:lvl7pPr marL="914400" algn="l">
        <a:spcBef>
          <a:spcPts val="0"/>
        </a:spcBef>
        <a:spcAft>
          <a:spcPts val="0"/>
        </a:spcAft>
        <a:defRPr sz="2200" b="1">
          <a:solidFill>
            <a:srgbClr val="4D5E68"/>
          </a:solidFill>
          <a:latin typeface="Arial"/>
          <a:ea typeface="宋体"/>
        </a:defRPr>
      </a:lvl7pPr>
      <a:lvl8pPr marL="1371600" algn="l">
        <a:spcBef>
          <a:spcPts val="0"/>
        </a:spcBef>
        <a:spcAft>
          <a:spcPts val="0"/>
        </a:spcAft>
        <a:defRPr sz="2200" b="1">
          <a:solidFill>
            <a:srgbClr val="4D5E68"/>
          </a:solidFill>
          <a:latin typeface="Arial"/>
          <a:ea typeface="宋体"/>
        </a:defRPr>
      </a:lvl8pPr>
      <a:lvl9pPr marL="1828800" algn="l">
        <a:spcBef>
          <a:spcPts val="0"/>
        </a:spcBef>
        <a:spcAft>
          <a:spcPts val="0"/>
        </a:spcAft>
        <a:defRPr sz="2200" b="1">
          <a:solidFill>
            <a:srgbClr val="4D5E68"/>
          </a:solidFill>
          <a:latin typeface="Arial"/>
          <a:ea typeface="宋体"/>
        </a:defRPr>
      </a:lvl9pPr>
    </p:titleStyle>
    <p:bodyStyle>
      <a:lvl1pPr marL="342900" indent="-342900" algn="l">
        <a:lnSpc>
          <a:spcPct val="120000"/>
        </a:lnSpc>
        <a:spcBef>
          <a:spcPts val="0"/>
        </a:spcBef>
        <a:spcAft>
          <a:spcPts val="0"/>
        </a:spcAft>
        <a:buClr>
          <a:schemeClr val="tx1"/>
        </a:buClr>
        <a:buChar char="•"/>
        <a:defRPr sz="2100" b="1">
          <a:solidFill>
            <a:srgbClr val="1679BA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120000"/>
        </a:lnSpc>
        <a:spcBef>
          <a:spcPts val="0"/>
        </a:spcBef>
        <a:spcAft>
          <a:spcPts val="0"/>
        </a:spcAft>
        <a:buClr>
          <a:schemeClr val="tx1"/>
        </a:buClr>
        <a:buChar char="–"/>
        <a:defRPr sz="1900" b="1">
          <a:solidFill>
            <a:srgbClr val="4D5E68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120000"/>
        </a:lnSpc>
        <a:spcBef>
          <a:spcPts val="0"/>
        </a:spcBef>
        <a:spcAft>
          <a:spcPts val="0"/>
        </a:spcAft>
        <a:buClr>
          <a:schemeClr val="tx1"/>
        </a:buClr>
        <a:buFont typeface="Wingdings"/>
        <a:buChar char="§"/>
        <a:defRPr sz="1900" b="1">
          <a:solidFill>
            <a:srgbClr val="4D5E68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120000"/>
        </a:lnSpc>
        <a:spcBef>
          <a:spcPts val="0"/>
        </a:spcBef>
        <a:spcAft>
          <a:spcPts val="0"/>
        </a:spcAft>
        <a:buChar char="–"/>
        <a:defRPr sz="1900" b="1">
          <a:solidFill>
            <a:srgbClr val="4D5E68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120000"/>
        </a:lnSpc>
        <a:spcBef>
          <a:spcPts val="0"/>
        </a:spcBef>
        <a:spcAft>
          <a:spcPts val="0"/>
        </a:spcAft>
        <a:buChar char="»"/>
        <a:defRPr sz="1900" b="1">
          <a:solidFill>
            <a:srgbClr val="4D5E68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 bwMode="auto"/>
        <p:txBody>
          <a:bodyPr>
            <a:normAutofit/>
          </a:bodyPr>
          <a:lstStyle/>
          <a:p>
            <a:r>
              <a:rPr lang="zh-CN" altLang="en-US" dirty="0"/>
              <a:t>基于边缘计算</a:t>
            </a:r>
            <a:r>
              <a:rPr lang="zh-CN" altLang="en-US" dirty="0" smtClean="0"/>
              <a:t>的实验信息端侧处理</a:t>
            </a:r>
            <a:r>
              <a:rPr lang="zh-CN" altLang="en-US" dirty="0"/>
              <a:t>和智能化应用探索研究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CSNS Control Group</a:t>
            </a:r>
            <a:endParaRPr dirty="0"/>
          </a:p>
          <a:p>
            <a:pPr>
              <a:defRPr/>
            </a:pPr>
            <a:r>
              <a:rPr lang="en-US" dirty="0" smtClean="0"/>
              <a:t>2026.06.22</a:t>
            </a:r>
            <a:endParaRPr 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w="http://schemas.openxmlformats.org/wordprocessingml/2006/main" xmlns:m="http://schemas.openxmlformats.org/officeDocument/2006/math" xmlns="" Requires="p159">
      <p:transition spd="slow" p14:dur="2000" advClick="1">
        <p:fade thruBlk="0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当前中子谱仪装置的实时数据流与控制反馈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完整</a:t>
            </a:r>
            <a:r>
              <a:rPr lang="zh-CN" altLang="en-US" dirty="0" smtClean="0"/>
              <a:t>实现了数据流的聚合共享与实时处理</a:t>
            </a:r>
            <a:endParaRPr lang="en-US" altLang="zh-CN" dirty="0" smtClean="0"/>
          </a:p>
          <a:p>
            <a:r>
              <a:rPr lang="zh-CN" altLang="en-US" dirty="0" smtClean="0"/>
              <a:t>在各种端侧功能的扩展实现中，初步建立了数据与控制的闭环反馈</a:t>
            </a:r>
            <a:endParaRPr lang="en-US" altLang="zh-CN" dirty="0" smtClean="0"/>
          </a:p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 smtClean="0">
                <a:solidFill>
                  <a:srgbClr val="FF0000"/>
                </a:solidFill>
              </a:rPr>
              <a:t>链路静态固化，不够灵活，“共享开放”的优势发挥受限。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在线分析功能绑定预设逻辑，难以跟进调整谱仪科学家和具体实验的动态需求。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许多场景下的参数配置、信息识别、交互决策等内容难以解析定义和描述，摆脱不了冗长的人工经验干预，自动化与高效率降格为半自动。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00B050"/>
                </a:solidFill>
              </a:rPr>
              <a:t>智能化技术为</a:t>
            </a:r>
            <a:r>
              <a:rPr lang="zh-CN" altLang="en-US" dirty="0">
                <a:solidFill>
                  <a:srgbClr val="00B050"/>
                </a:solidFill>
              </a:rPr>
              <a:t>实验信息的高</a:t>
            </a:r>
            <a:r>
              <a:rPr lang="zh-CN" altLang="en-US" dirty="0" smtClean="0">
                <a:solidFill>
                  <a:srgbClr val="00B050"/>
                </a:solidFill>
              </a:rPr>
              <a:t>层级交互与动态扩展开辟</a:t>
            </a:r>
            <a:r>
              <a:rPr lang="zh-CN" altLang="en-US" dirty="0">
                <a:solidFill>
                  <a:srgbClr val="00B050"/>
                </a:solidFill>
              </a:rPr>
              <a:t>了新的</a:t>
            </a:r>
            <a:r>
              <a:rPr lang="zh-CN" altLang="en-US" dirty="0" smtClean="0">
                <a:solidFill>
                  <a:srgbClr val="00B050"/>
                </a:solidFill>
              </a:rPr>
              <a:t>途径，很合适为具体实验的动态需求和信息处理提供适配、学习和知识积累。</a:t>
            </a:r>
            <a:endParaRPr lang="en-US" altLang="zh-CN" dirty="0" smtClean="0">
              <a:solidFill>
                <a:srgbClr val="00B050"/>
              </a:solidFill>
            </a:endParaRPr>
          </a:p>
        </p:txBody>
      </p:sp>
      <p:sp>
        <p:nvSpPr>
          <p:cNvPr id="4" name="下箭头 3"/>
          <p:cNvSpPr/>
          <p:nvPr/>
        </p:nvSpPr>
        <p:spPr bwMode="auto">
          <a:xfrm>
            <a:off x="5050554" y="2294009"/>
            <a:ext cx="372749" cy="687256"/>
          </a:xfrm>
          <a:prstGeom prst="down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下箭头 4"/>
          <p:cNvSpPr/>
          <p:nvPr/>
        </p:nvSpPr>
        <p:spPr bwMode="auto">
          <a:xfrm>
            <a:off x="5050553" y="4607916"/>
            <a:ext cx="372749" cy="687256"/>
          </a:xfrm>
          <a:prstGeom prst="down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314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/>
              <a:t>智能化时代的路线探索和研究进展</a:t>
            </a:r>
            <a:endParaRPr lang="en-US" altLang="zh-CN" dirty="0"/>
          </a:p>
        </p:txBody>
      </p:sp>
      <p:sp>
        <p:nvSpPr>
          <p:cNvPr id="25" name="矩形 24"/>
          <p:cNvSpPr/>
          <p:nvPr/>
        </p:nvSpPr>
        <p:spPr bwMode="auto">
          <a:xfrm>
            <a:off x="1063240" y="5468926"/>
            <a:ext cx="3112713" cy="61154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zh-CN" altLang="en-US" dirty="0" smtClean="0"/>
              <a:t>实验数据聚合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 bwMode="auto">
          <a:xfrm>
            <a:off x="1063240" y="4449690"/>
            <a:ext cx="3112713" cy="61154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zh-CN" altLang="en-US" dirty="0" smtClean="0"/>
              <a:t>实时处理与控制反馈链路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 bwMode="auto">
          <a:xfrm>
            <a:off x="1063240" y="3409097"/>
            <a:ext cx="3112713" cy="61154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zh-CN" altLang="en-US" dirty="0"/>
              <a:t>控制</a:t>
            </a:r>
            <a:r>
              <a:rPr lang="zh-CN" altLang="en-US" dirty="0" smtClean="0"/>
              <a:t>逻辑与分析交互</a:t>
            </a:r>
            <a:endParaRPr lang="zh-CN" altLang="en-US" dirty="0"/>
          </a:p>
        </p:txBody>
      </p:sp>
      <p:sp>
        <p:nvSpPr>
          <p:cNvPr id="28" name="上下箭头 27"/>
          <p:cNvSpPr/>
          <p:nvPr/>
        </p:nvSpPr>
        <p:spPr bwMode="auto">
          <a:xfrm>
            <a:off x="2424485" y="5061232"/>
            <a:ext cx="390221" cy="407694"/>
          </a:xfrm>
          <a:prstGeom prst="upDownArrow">
            <a:avLst>
              <a:gd name="adj1" fmla="val 50000"/>
              <a:gd name="adj2" fmla="val 3806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上下箭头 28"/>
          <p:cNvSpPr/>
          <p:nvPr/>
        </p:nvSpPr>
        <p:spPr bwMode="auto">
          <a:xfrm>
            <a:off x="2424484" y="4041996"/>
            <a:ext cx="390221" cy="407694"/>
          </a:xfrm>
          <a:prstGeom prst="upDownArrow">
            <a:avLst>
              <a:gd name="adj1" fmla="val 50000"/>
              <a:gd name="adj2" fmla="val 3806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形标注 29"/>
          <p:cNvSpPr/>
          <p:nvPr/>
        </p:nvSpPr>
        <p:spPr bwMode="auto">
          <a:xfrm>
            <a:off x="1063239" y="2429654"/>
            <a:ext cx="3112713" cy="716377"/>
          </a:xfrm>
          <a:prstGeom prst="wedgeEllipseCallou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zh-CN" altLang="en-US" dirty="0" smtClean="0"/>
              <a:t>静态链路，预设逻辑，对用户不开放</a:t>
            </a:r>
            <a:endParaRPr lang="zh-CN" altLang="en-US" dirty="0"/>
          </a:p>
        </p:txBody>
      </p:sp>
      <p:sp>
        <p:nvSpPr>
          <p:cNvPr id="31" name="右箭头 30"/>
          <p:cNvSpPr/>
          <p:nvPr/>
        </p:nvSpPr>
        <p:spPr bwMode="auto">
          <a:xfrm>
            <a:off x="4676107" y="4020639"/>
            <a:ext cx="811022" cy="802766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 bwMode="auto">
          <a:xfrm>
            <a:off x="6462278" y="5683051"/>
            <a:ext cx="3112713" cy="61154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zh-CN" altLang="en-US" dirty="0" smtClean="0"/>
              <a:t>探测器数据</a:t>
            </a:r>
            <a:r>
              <a:rPr lang="en-US" altLang="zh-CN" dirty="0" smtClean="0"/>
              <a:t>+</a:t>
            </a:r>
            <a:r>
              <a:rPr lang="zh-CN" altLang="en-US" dirty="0" smtClean="0"/>
              <a:t>实验状态</a:t>
            </a:r>
            <a:r>
              <a:rPr lang="en-US" altLang="zh-CN" dirty="0" smtClean="0"/>
              <a:t>+</a:t>
            </a:r>
            <a:r>
              <a:rPr lang="zh-CN" altLang="en-US" dirty="0"/>
              <a:t>预设</a:t>
            </a:r>
            <a:r>
              <a:rPr lang="zh-CN" altLang="en-US" dirty="0" smtClean="0"/>
              <a:t>信息</a:t>
            </a:r>
            <a:r>
              <a:rPr lang="en-US" altLang="zh-CN" dirty="0" smtClean="0"/>
              <a:t>=</a:t>
            </a:r>
            <a:r>
              <a:rPr lang="zh-CN" altLang="en-US" dirty="0" smtClean="0"/>
              <a:t>多模态实验信息基座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 bwMode="auto">
          <a:xfrm>
            <a:off x="6267170" y="4449690"/>
            <a:ext cx="2714219" cy="61154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zh-CN" altLang="en-US" dirty="0" smtClean="0"/>
              <a:t>实时分析</a:t>
            </a:r>
            <a:r>
              <a:rPr lang="en-US" altLang="zh-CN" dirty="0" smtClean="0"/>
              <a:t>+</a:t>
            </a:r>
            <a:r>
              <a:rPr lang="zh-CN" altLang="en-US" dirty="0" smtClean="0"/>
              <a:t>控制调度</a:t>
            </a:r>
            <a:r>
              <a:rPr lang="en-US" altLang="zh-CN" dirty="0" smtClean="0"/>
              <a:t>=</a:t>
            </a:r>
            <a:r>
              <a:rPr lang="zh-CN" altLang="en-US" dirty="0" smtClean="0"/>
              <a:t>基础功能模块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 bwMode="auto">
          <a:xfrm>
            <a:off x="6267170" y="3414919"/>
            <a:ext cx="3334608" cy="61154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zh-CN" altLang="en-US" dirty="0" smtClean="0"/>
              <a:t>参数状态共享</a:t>
            </a:r>
            <a:r>
              <a:rPr lang="en-US" altLang="zh-CN" dirty="0" smtClean="0"/>
              <a:t>+</a:t>
            </a:r>
            <a:r>
              <a:rPr lang="zh-CN" altLang="en-US" dirty="0" smtClean="0"/>
              <a:t>算法流水线架构</a:t>
            </a:r>
            <a:endParaRPr lang="zh-CN" altLang="en-US" dirty="0"/>
          </a:p>
        </p:txBody>
      </p:sp>
      <p:sp>
        <p:nvSpPr>
          <p:cNvPr id="35" name="上下箭头 34"/>
          <p:cNvSpPr/>
          <p:nvPr/>
        </p:nvSpPr>
        <p:spPr bwMode="auto">
          <a:xfrm>
            <a:off x="7823523" y="5275357"/>
            <a:ext cx="390221" cy="407694"/>
          </a:xfrm>
          <a:prstGeom prst="upDownArrow">
            <a:avLst>
              <a:gd name="adj1" fmla="val 50000"/>
              <a:gd name="adj2" fmla="val 3806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上下箭头 35"/>
          <p:cNvSpPr/>
          <p:nvPr/>
        </p:nvSpPr>
        <p:spPr bwMode="auto">
          <a:xfrm>
            <a:off x="7628414" y="4041996"/>
            <a:ext cx="390221" cy="407694"/>
          </a:xfrm>
          <a:prstGeom prst="upDownArrow">
            <a:avLst>
              <a:gd name="adj1" fmla="val 50000"/>
              <a:gd name="adj2" fmla="val 3806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 bwMode="auto">
          <a:xfrm>
            <a:off x="6267170" y="2186579"/>
            <a:ext cx="3112713" cy="61154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zh-CN" altLang="en-US" dirty="0" smtClean="0"/>
              <a:t>实验编排与分析交互</a:t>
            </a:r>
            <a:endParaRPr lang="zh-CN" altLang="en-US" dirty="0"/>
          </a:p>
        </p:txBody>
      </p:sp>
      <p:sp>
        <p:nvSpPr>
          <p:cNvPr id="38" name="上下箭头 37"/>
          <p:cNvSpPr/>
          <p:nvPr/>
        </p:nvSpPr>
        <p:spPr bwMode="auto">
          <a:xfrm>
            <a:off x="7719517" y="2787843"/>
            <a:ext cx="390221" cy="407694"/>
          </a:xfrm>
          <a:prstGeom prst="upDownArrow">
            <a:avLst>
              <a:gd name="adj1" fmla="val 50000"/>
              <a:gd name="adj2" fmla="val 3806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圆角矩形 38"/>
          <p:cNvSpPr/>
          <p:nvPr/>
        </p:nvSpPr>
        <p:spPr bwMode="auto">
          <a:xfrm>
            <a:off x="5987284" y="3205815"/>
            <a:ext cx="4839912" cy="2059264"/>
          </a:xfrm>
          <a:prstGeom prst="roundRect">
            <a:avLst>
              <a:gd name="adj" fmla="val 838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9659766" y="3415076"/>
            <a:ext cx="1259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端侧实验信息处理</a:t>
            </a:r>
            <a:endParaRPr lang="zh-CN" altLang="en-US" dirty="0"/>
          </a:p>
        </p:txBody>
      </p:sp>
      <p:sp>
        <p:nvSpPr>
          <p:cNvPr id="41" name="矩形 40"/>
          <p:cNvSpPr/>
          <p:nvPr/>
        </p:nvSpPr>
        <p:spPr bwMode="auto">
          <a:xfrm>
            <a:off x="8990449" y="4449690"/>
            <a:ext cx="1289233" cy="61154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zh-CN" altLang="en-US" dirty="0" smtClean="0"/>
              <a:t>人工智能算法</a:t>
            </a:r>
            <a:endParaRPr lang="zh-CN" altLang="en-US" dirty="0"/>
          </a:p>
        </p:txBody>
      </p:sp>
      <p:sp>
        <p:nvSpPr>
          <p:cNvPr id="42" name="矩形 41"/>
          <p:cNvSpPr/>
          <p:nvPr/>
        </p:nvSpPr>
        <p:spPr bwMode="auto">
          <a:xfrm>
            <a:off x="9379883" y="2192391"/>
            <a:ext cx="1289233" cy="61154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zh-CN" altLang="en-US" dirty="0" smtClean="0"/>
              <a:t>人工智能应用</a:t>
            </a:r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4453099" y="2141512"/>
            <a:ext cx="1536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如何让实验更“好用”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22" name="椭圆形标注 21"/>
          <p:cNvSpPr/>
          <p:nvPr/>
        </p:nvSpPr>
        <p:spPr bwMode="auto">
          <a:xfrm>
            <a:off x="6736984" y="1180858"/>
            <a:ext cx="3886364" cy="716377"/>
          </a:xfrm>
          <a:prstGeom prst="wedgeEllipseCallou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zh-CN" altLang="en-US" dirty="0" smtClean="0"/>
              <a:t>结合实验逻辑与特征学习，借助智能化实现动态开放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523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智能化时代的路线探索和研究进展</a:t>
            </a:r>
          </a:p>
        </p:txBody>
      </p:sp>
      <p:sp>
        <p:nvSpPr>
          <p:cNvPr id="4" name="文本框 3"/>
          <p:cNvSpPr txBox="1"/>
          <p:nvPr/>
        </p:nvSpPr>
        <p:spPr bwMode="auto">
          <a:xfrm>
            <a:off x="1049552" y="4624315"/>
            <a:ext cx="4640695" cy="89255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600" dirty="0" err="1" smtClean="0"/>
              <a:t>单晶测量主要</a:t>
            </a:r>
            <a:r>
              <a:rPr lang="zh-CN" altLang="en-US" sz="1600" dirty="0" smtClean="0"/>
              <a:t>在线</a:t>
            </a:r>
            <a:r>
              <a:rPr sz="1600" dirty="0" err="1" smtClean="0"/>
              <a:t>环节在</a:t>
            </a:r>
            <a:r>
              <a:rPr sz="1600" dirty="0" err="1"/>
              <a:t>UB矩阵解算和完整度扫描，其关键在甄别处理背底和缺陷的干扰，区分重叠衍射斑</a:t>
            </a:r>
            <a:r>
              <a:rPr sz="1600" dirty="0" smtClean="0"/>
              <a:t>，</a:t>
            </a:r>
            <a:r>
              <a:rPr lang="zh-CN" altLang="en-US" sz="1600" dirty="0" smtClean="0"/>
              <a:t>提升</a:t>
            </a:r>
            <a:r>
              <a:rPr sz="1600" dirty="0" err="1" smtClean="0"/>
              <a:t>扫描</a:t>
            </a:r>
            <a:r>
              <a:rPr lang="zh-CN" altLang="en-US" sz="1600" dirty="0" smtClean="0"/>
              <a:t>测量</a:t>
            </a:r>
            <a:r>
              <a:rPr sz="1600" dirty="0" err="1" smtClean="0"/>
              <a:t>路径</a:t>
            </a:r>
            <a:r>
              <a:rPr sz="1600" dirty="0" smtClean="0"/>
              <a:t>。</a:t>
            </a:r>
            <a:endParaRPr sz="1600" dirty="0"/>
          </a:p>
        </p:txBody>
      </p:sp>
      <p:sp>
        <p:nvSpPr>
          <p:cNvPr id="5" name="文本框 4"/>
          <p:cNvSpPr txBox="1"/>
          <p:nvPr/>
        </p:nvSpPr>
        <p:spPr bwMode="auto">
          <a:xfrm>
            <a:off x="3489968" y="2916190"/>
            <a:ext cx="822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(X</a:t>
            </a:r>
            <a:r>
              <a:rPr lang="zh-CN" altLang="en-US" sz="1200" dirty="0" smtClean="0">
                <a:solidFill>
                  <a:srgbClr val="FF0000"/>
                </a:solidFill>
              </a:rPr>
              <a:t>光特有</a:t>
            </a:r>
            <a:r>
              <a:rPr lang="en-US" altLang="zh-CN" sz="1200" dirty="0" smtClean="0">
                <a:solidFill>
                  <a:srgbClr val="FF0000"/>
                </a:solidFill>
              </a:rPr>
              <a:t>)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678" y="2061205"/>
            <a:ext cx="6316579" cy="224348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36518" y="2142190"/>
            <a:ext cx="2656413" cy="318022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256932" y="1620022"/>
            <a:ext cx="443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2"/>
                </a:solidFill>
              </a:rPr>
              <a:t>1.</a:t>
            </a:r>
            <a:r>
              <a:rPr lang="zh-CN" altLang="en-US" dirty="0" smtClean="0">
                <a:solidFill>
                  <a:schemeClr val="accent2"/>
                </a:solidFill>
              </a:rPr>
              <a:t>以单晶谱仪为尝试进行新的智能化设计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513" y="3927478"/>
            <a:ext cx="5459548" cy="2515760"/>
          </a:xfrm>
          <a:prstGeom prst="rect">
            <a:avLst/>
          </a:prstGeom>
        </p:spPr>
      </p:pic>
      <p:sp>
        <p:nvSpPr>
          <p:cNvPr id="27" name="圆角矩形 26"/>
          <p:cNvSpPr/>
          <p:nvPr/>
        </p:nvSpPr>
        <p:spPr bwMode="auto">
          <a:xfrm>
            <a:off x="6264724" y="3844332"/>
            <a:ext cx="5711439" cy="1959563"/>
          </a:xfrm>
          <a:prstGeom prst="roundRect">
            <a:avLst>
              <a:gd name="adj" fmla="val 649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下箭头 27"/>
          <p:cNvSpPr/>
          <p:nvPr/>
        </p:nvSpPr>
        <p:spPr bwMode="auto">
          <a:xfrm>
            <a:off x="8992041" y="3318046"/>
            <a:ext cx="244617" cy="378573"/>
          </a:xfrm>
          <a:prstGeom prst="down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7826943" y="2675978"/>
            <a:ext cx="258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端侧闭环中心准直、</a:t>
            </a:r>
            <a:r>
              <a:rPr lang="en-US" altLang="zh-CN" sz="1600" dirty="0" smtClean="0"/>
              <a:t>UB</a:t>
            </a:r>
            <a:r>
              <a:rPr lang="zh-CN" altLang="en-US" sz="1600" dirty="0" smtClean="0"/>
              <a:t>解析与完整度扫描，提升效率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996465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智能化时代的路线探索和研究进展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34" y="1647640"/>
            <a:ext cx="2993502" cy="2469018"/>
          </a:xfrm>
          <a:prstGeom prst="rect">
            <a:avLst/>
          </a:prstGeom>
        </p:spPr>
      </p:pic>
      <p:pic>
        <p:nvPicPr>
          <p:cNvPr id="5" name="Picture 2" descr="SCD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32" y="2765203"/>
            <a:ext cx="5973702" cy="236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34" y="4269472"/>
            <a:ext cx="2920284" cy="202892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1641" y="5283936"/>
            <a:ext cx="5171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端侧实验信息处理架构：专注于在线测量分析和现场评估交互，将需要人工参与的复杂精修和物理分析留给离线接口</a:t>
            </a:r>
            <a:endParaRPr lang="zh-CN" altLang="en-US" sz="1600" dirty="0"/>
          </a:p>
        </p:txBody>
      </p:sp>
      <p:cxnSp>
        <p:nvCxnSpPr>
          <p:cNvPr id="9" name="直接箭头连接符 8"/>
          <p:cNvCxnSpPr/>
          <p:nvPr/>
        </p:nvCxnSpPr>
        <p:spPr bwMode="auto">
          <a:xfrm flipV="1">
            <a:off x="3748857" y="2320471"/>
            <a:ext cx="2479177" cy="561678"/>
          </a:xfrm>
          <a:prstGeom prst="straightConnector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11" name="圆角矩形 10"/>
          <p:cNvSpPr/>
          <p:nvPr/>
        </p:nvSpPr>
        <p:spPr bwMode="auto">
          <a:xfrm>
            <a:off x="2473356" y="2632541"/>
            <a:ext cx="1275501" cy="2335506"/>
          </a:xfrm>
          <a:prstGeom prst="roundRect">
            <a:avLst>
              <a:gd name="adj" fmla="val 10999"/>
            </a:avLst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5072" y="2484595"/>
            <a:ext cx="2430531" cy="335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96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智能化时代的路线探索和研究进展</a:t>
            </a:r>
            <a:endParaRPr lang="en-US" dirty="0"/>
          </a:p>
        </p:txBody>
      </p:sp>
      <p:sp>
        <p:nvSpPr>
          <p:cNvPr id="7" name="矩形 6"/>
          <p:cNvSpPr/>
          <p:nvPr/>
        </p:nvSpPr>
        <p:spPr bwMode="auto">
          <a:xfrm>
            <a:off x="1333743" y="5421734"/>
            <a:ext cx="3034409" cy="48923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zh-CN" altLang="en-US" sz="1400" dirty="0" smtClean="0"/>
              <a:t>数据流平台（探测器数据流）</a:t>
            </a:r>
            <a:endParaRPr lang="zh-CN" altLang="en-US" sz="1400" dirty="0"/>
          </a:p>
        </p:txBody>
      </p:sp>
      <p:sp>
        <p:nvSpPr>
          <p:cNvPr id="8" name="矩形 7"/>
          <p:cNvSpPr/>
          <p:nvPr/>
        </p:nvSpPr>
        <p:spPr bwMode="auto">
          <a:xfrm>
            <a:off x="4701106" y="5416880"/>
            <a:ext cx="2707282" cy="48923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zh-CN" altLang="en-US" sz="1400" dirty="0" smtClean="0"/>
              <a:t>数据库（实验设置，</a:t>
            </a:r>
            <a:r>
              <a:rPr lang="en-US" altLang="zh-CN" sz="1400" dirty="0" err="1" smtClean="0"/>
              <a:t>runInfo</a:t>
            </a:r>
            <a:r>
              <a:rPr lang="zh-CN" altLang="en-US" sz="1400" dirty="0" smtClean="0"/>
              <a:t>）</a:t>
            </a:r>
            <a:endParaRPr lang="zh-CN" altLang="en-US" sz="1400" dirty="0"/>
          </a:p>
        </p:txBody>
      </p:sp>
      <p:sp>
        <p:nvSpPr>
          <p:cNvPr id="9" name="矩形 8"/>
          <p:cNvSpPr/>
          <p:nvPr/>
        </p:nvSpPr>
        <p:spPr bwMode="auto">
          <a:xfrm>
            <a:off x="1007586" y="4473358"/>
            <a:ext cx="9080903" cy="48923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zh-CN" altLang="en-US" sz="1400" dirty="0" smtClean="0"/>
              <a:t>网络索引层</a:t>
            </a:r>
            <a:r>
              <a:rPr lang="en-US" altLang="zh-CN" sz="1400" dirty="0" smtClean="0"/>
              <a:t>=》</a:t>
            </a:r>
            <a:r>
              <a:rPr lang="zh-CN" altLang="en-US" sz="1400" dirty="0" smtClean="0"/>
              <a:t>提供永久化数据的索引和统一访问接口</a:t>
            </a:r>
            <a:endParaRPr lang="zh-CN" altLang="en-US" sz="1400" dirty="0"/>
          </a:p>
        </p:txBody>
      </p:sp>
      <p:sp>
        <p:nvSpPr>
          <p:cNvPr id="10" name="上下箭头 9"/>
          <p:cNvSpPr/>
          <p:nvPr/>
        </p:nvSpPr>
        <p:spPr bwMode="auto">
          <a:xfrm>
            <a:off x="2699517" y="4974241"/>
            <a:ext cx="302859" cy="442639"/>
          </a:xfrm>
          <a:prstGeom prst="upDownArrow">
            <a:avLst/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上下箭头 10"/>
          <p:cNvSpPr/>
          <p:nvPr/>
        </p:nvSpPr>
        <p:spPr bwMode="auto">
          <a:xfrm>
            <a:off x="5903317" y="4974240"/>
            <a:ext cx="302859" cy="442639"/>
          </a:xfrm>
          <a:prstGeom prst="upDownArrow">
            <a:avLst/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 bwMode="auto">
          <a:xfrm>
            <a:off x="7741341" y="5416880"/>
            <a:ext cx="1740462" cy="48923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zh-CN" altLang="en-US" sz="1400" dirty="0" smtClean="0"/>
              <a:t>设备控制接口</a:t>
            </a:r>
            <a:endParaRPr lang="zh-CN" altLang="en-US" sz="1400" dirty="0"/>
          </a:p>
        </p:txBody>
      </p:sp>
      <p:sp>
        <p:nvSpPr>
          <p:cNvPr id="13" name="上下箭头 12"/>
          <p:cNvSpPr/>
          <p:nvPr/>
        </p:nvSpPr>
        <p:spPr bwMode="auto">
          <a:xfrm>
            <a:off x="8459169" y="4974239"/>
            <a:ext cx="302859" cy="442639"/>
          </a:xfrm>
          <a:prstGeom prst="upDownArrow">
            <a:avLst/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 bwMode="auto">
          <a:xfrm>
            <a:off x="1007586" y="3979271"/>
            <a:ext cx="9080903" cy="48923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zh-CN" altLang="en-US" sz="1400" dirty="0" smtClean="0"/>
              <a:t>共享状态层</a:t>
            </a:r>
            <a:r>
              <a:rPr lang="en-US" altLang="zh-CN" sz="1400" dirty="0" smtClean="0"/>
              <a:t>=》</a:t>
            </a:r>
            <a:r>
              <a:rPr lang="zh-CN" altLang="en-US" sz="1400" dirty="0"/>
              <a:t>缓存</a:t>
            </a:r>
            <a:r>
              <a:rPr lang="zh-CN" altLang="en-US" sz="1400" dirty="0" smtClean="0"/>
              <a:t>算法模块之间的调度参数与运行状态</a:t>
            </a:r>
            <a:endParaRPr lang="zh-CN" altLang="en-US" sz="1400" dirty="0"/>
          </a:p>
        </p:txBody>
      </p:sp>
      <p:sp>
        <p:nvSpPr>
          <p:cNvPr id="15" name="上下箭头 14"/>
          <p:cNvSpPr/>
          <p:nvPr/>
        </p:nvSpPr>
        <p:spPr bwMode="auto">
          <a:xfrm>
            <a:off x="2890421" y="3517214"/>
            <a:ext cx="302859" cy="442639"/>
          </a:xfrm>
          <a:prstGeom prst="upDownArrow">
            <a:avLst/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上下箭头 15"/>
          <p:cNvSpPr/>
          <p:nvPr/>
        </p:nvSpPr>
        <p:spPr bwMode="auto">
          <a:xfrm>
            <a:off x="6211996" y="3517214"/>
            <a:ext cx="302859" cy="442639"/>
          </a:xfrm>
          <a:prstGeom prst="upDownArrow">
            <a:avLst/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 bwMode="auto">
          <a:xfrm>
            <a:off x="1151897" y="3027982"/>
            <a:ext cx="3779908" cy="48923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en-US" altLang="zh-CN" sz="1400" dirty="0" smtClean="0"/>
              <a:t>DIM</a:t>
            </a:r>
            <a:r>
              <a:rPr lang="zh-CN" altLang="en-US" sz="1400" dirty="0" smtClean="0"/>
              <a:t>数据接口</a:t>
            </a:r>
            <a:r>
              <a:rPr lang="en-US" altLang="zh-CN" sz="1400" dirty="0" smtClean="0"/>
              <a:t>=》</a:t>
            </a:r>
            <a:r>
              <a:rPr lang="zh-CN" altLang="en-US" sz="1400" dirty="0" smtClean="0"/>
              <a:t>聚合对齐与缓存消费数据</a:t>
            </a:r>
            <a:endParaRPr lang="zh-CN" altLang="en-US" sz="1400" dirty="0"/>
          </a:p>
        </p:txBody>
      </p:sp>
      <p:sp>
        <p:nvSpPr>
          <p:cNvPr id="18" name="矩形 17"/>
          <p:cNvSpPr/>
          <p:nvPr/>
        </p:nvSpPr>
        <p:spPr bwMode="auto">
          <a:xfrm>
            <a:off x="5266050" y="3019005"/>
            <a:ext cx="2194754" cy="48923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en-US" altLang="zh-CN" sz="1400" dirty="0" smtClean="0"/>
              <a:t>DIM</a:t>
            </a:r>
            <a:r>
              <a:rPr lang="zh-CN" altLang="en-US" sz="1400" dirty="0" smtClean="0"/>
              <a:t>数据接口</a:t>
            </a:r>
            <a:endParaRPr lang="zh-CN" altLang="en-US" sz="1400" dirty="0"/>
          </a:p>
        </p:txBody>
      </p:sp>
      <p:sp>
        <p:nvSpPr>
          <p:cNvPr id="19" name="矩形 18"/>
          <p:cNvSpPr/>
          <p:nvPr/>
        </p:nvSpPr>
        <p:spPr bwMode="auto">
          <a:xfrm>
            <a:off x="1151897" y="2529040"/>
            <a:ext cx="3779908" cy="48923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zh-CN" altLang="en-US" sz="1400" dirty="0" smtClean="0"/>
              <a:t>算法分析模块</a:t>
            </a:r>
            <a:endParaRPr lang="zh-CN" altLang="en-US" sz="1400" dirty="0"/>
          </a:p>
        </p:txBody>
      </p:sp>
      <p:sp>
        <p:nvSpPr>
          <p:cNvPr id="20" name="矩形 19"/>
          <p:cNvSpPr/>
          <p:nvPr/>
        </p:nvSpPr>
        <p:spPr bwMode="auto">
          <a:xfrm>
            <a:off x="5266049" y="2517639"/>
            <a:ext cx="2194754" cy="48923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zh-CN" altLang="en-US" sz="1400" dirty="0" smtClean="0"/>
              <a:t>算法分析模块</a:t>
            </a:r>
            <a:endParaRPr lang="zh-CN" altLang="en-US" sz="1400" dirty="0"/>
          </a:p>
        </p:txBody>
      </p:sp>
      <p:sp>
        <p:nvSpPr>
          <p:cNvPr id="21" name="上下箭头 20"/>
          <p:cNvSpPr/>
          <p:nvPr/>
        </p:nvSpPr>
        <p:spPr bwMode="auto">
          <a:xfrm>
            <a:off x="8822208" y="3512125"/>
            <a:ext cx="302859" cy="442639"/>
          </a:xfrm>
          <a:prstGeom prst="upDownArrow">
            <a:avLst/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 bwMode="auto">
          <a:xfrm>
            <a:off x="7893735" y="3019005"/>
            <a:ext cx="2194754" cy="48923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en-US" altLang="zh-CN" sz="1400" dirty="0" smtClean="0"/>
              <a:t>DIM</a:t>
            </a:r>
            <a:r>
              <a:rPr lang="zh-CN" altLang="en-US" sz="1400" dirty="0" smtClean="0"/>
              <a:t>数据接口</a:t>
            </a:r>
            <a:endParaRPr lang="zh-CN" altLang="en-US" sz="1400" dirty="0"/>
          </a:p>
        </p:txBody>
      </p:sp>
      <p:sp>
        <p:nvSpPr>
          <p:cNvPr id="23" name="矩形 22"/>
          <p:cNvSpPr/>
          <p:nvPr/>
        </p:nvSpPr>
        <p:spPr bwMode="auto">
          <a:xfrm>
            <a:off x="7893734" y="2517639"/>
            <a:ext cx="2194754" cy="48923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zh-CN" altLang="en-US" sz="1400" dirty="0" smtClean="0"/>
              <a:t>算法调度引擎</a:t>
            </a:r>
            <a:endParaRPr lang="zh-CN" altLang="en-US" sz="1400" dirty="0"/>
          </a:p>
        </p:txBody>
      </p:sp>
      <p:sp>
        <p:nvSpPr>
          <p:cNvPr id="24" name="文本框 23"/>
          <p:cNvSpPr txBox="1"/>
          <p:nvPr/>
        </p:nvSpPr>
        <p:spPr>
          <a:xfrm>
            <a:off x="1444406" y="6068014"/>
            <a:ext cx="8689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在现有的数据流平台、数据库等多模态信息源的基础上增加索引层和共享状态缓存，进一步融合数据处理与控制反馈，实现功能模块的互通调用和编排扩展，对接智能应用。</a:t>
            </a:r>
            <a:endParaRPr lang="zh-CN" altLang="en-US" sz="1600" dirty="0"/>
          </a:p>
        </p:txBody>
      </p:sp>
      <p:sp>
        <p:nvSpPr>
          <p:cNvPr id="25" name="矩形 24"/>
          <p:cNvSpPr/>
          <p:nvPr/>
        </p:nvSpPr>
        <p:spPr bwMode="auto">
          <a:xfrm>
            <a:off x="4450660" y="1644181"/>
            <a:ext cx="2194754" cy="48923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zh-CN" altLang="en-US" sz="1400" dirty="0"/>
              <a:t>端</a:t>
            </a:r>
            <a:r>
              <a:rPr lang="zh-CN" altLang="en-US" sz="1400" dirty="0" smtClean="0"/>
              <a:t>侧信息处理编排交互</a:t>
            </a:r>
            <a:endParaRPr lang="zh-CN" altLang="en-US" sz="1400" dirty="0"/>
          </a:p>
        </p:txBody>
      </p:sp>
      <p:cxnSp>
        <p:nvCxnSpPr>
          <p:cNvPr id="27" name="直接箭头连接符 26"/>
          <p:cNvCxnSpPr>
            <a:stCxn id="25" idx="2"/>
            <a:endCxn id="19" idx="0"/>
          </p:cNvCxnSpPr>
          <p:nvPr/>
        </p:nvCxnSpPr>
        <p:spPr bwMode="auto">
          <a:xfrm flipH="1">
            <a:off x="3041851" y="2133414"/>
            <a:ext cx="2506186" cy="395626"/>
          </a:xfrm>
          <a:prstGeom prst="straightConnector1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</p:spPr>
      </p:cxnSp>
      <p:cxnSp>
        <p:nvCxnSpPr>
          <p:cNvPr id="29" name="直接箭头连接符 28"/>
          <p:cNvCxnSpPr>
            <a:stCxn id="25" idx="2"/>
            <a:endCxn id="20" idx="0"/>
          </p:cNvCxnSpPr>
          <p:nvPr/>
        </p:nvCxnSpPr>
        <p:spPr bwMode="auto">
          <a:xfrm>
            <a:off x="5548037" y="2133414"/>
            <a:ext cx="815389" cy="384225"/>
          </a:xfrm>
          <a:prstGeom prst="straightConnector1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</p:spPr>
      </p:cxnSp>
      <p:cxnSp>
        <p:nvCxnSpPr>
          <p:cNvPr id="31" name="直接箭头连接符 30"/>
          <p:cNvCxnSpPr>
            <a:stCxn id="25" idx="2"/>
            <a:endCxn id="23" idx="0"/>
          </p:cNvCxnSpPr>
          <p:nvPr/>
        </p:nvCxnSpPr>
        <p:spPr bwMode="auto">
          <a:xfrm>
            <a:off x="5548037" y="2133414"/>
            <a:ext cx="3443074" cy="384225"/>
          </a:xfrm>
          <a:prstGeom prst="straightConnector1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2671836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智能化时代的路线探索和研究进展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91" y="1927811"/>
            <a:ext cx="5089071" cy="46622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07373" y="1372105"/>
            <a:ext cx="443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2"/>
                </a:solidFill>
              </a:rPr>
              <a:t>2. </a:t>
            </a:r>
            <a:r>
              <a:rPr lang="zh-CN" altLang="en-US" dirty="0" smtClean="0">
                <a:solidFill>
                  <a:schemeClr val="accent2"/>
                </a:solidFill>
              </a:rPr>
              <a:t>数据质量监测的</a:t>
            </a:r>
            <a:r>
              <a:rPr lang="zh-CN" altLang="en-US" dirty="0">
                <a:solidFill>
                  <a:schemeClr val="accent2"/>
                </a:solidFill>
              </a:rPr>
              <a:t>智能化</a:t>
            </a:r>
            <a:r>
              <a:rPr lang="zh-CN" altLang="en-US" dirty="0" smtClean="0">
                <a:solidFill>
                  <a:schemeClr val="accent2"/>
                </a:solidFill>
              </a:rPr>
              <a:t>应用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09661" y="198605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基于注意力机制的中子谱仪时间序列异常监测预警</a:t>
            </a:r>
            <a:r>
              <a:rPr lang="zh-CN" altLang="en-US" sz="1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系统</a:t>
            </a:r>
            <a:r>
              <a:rPr lang="en-US" altLang="zh-CN" sz="1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zh-CN" sz="1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zh-CN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无标签条件下，从高维、强耦合且存在分布漂移的数据中，学习</a:t>
            </a:r>
            <a:r>
              <a:rPr lang="zh-CN" altLang="en-US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设备数据</a:t>
            </a:r>
            <a:r>
              <a:rPr lang="zh-CN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的“正常”基线，并对</a:t>
            </a:r>
            <a:r>
              <a:rPr lang="zh-CN" altLang="en-US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数据的</a:t>
            </a:r>
            <a:r>
              <a:rPr lang="zh-CN" altLang="zh-CN" sz="1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偏离保持高度敏感。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061" y="2956823"/>
            <a:ext cx="5703199" cy="271203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979328" y="5834492"/>
            <a:ext cx="5360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对不同实验模式特征学习、长间隔刷新的单变量异常检测（典型如传感器断连）等场景下的监测性能有所提升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67700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智能化时代的路线探索和研究进展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91" y="2448821"/>
            <a:ext cx="2542252" cy="190211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511433" y="1628369"/>
            <a:ext cx="486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</a:rPr>
              <a:t>3</a:t>
            </a:r>
            <a:r>
              <a:rPr lang="en-US" altLang="zh-CN" dirty="0" smtClean="0">
                <a:solidFill>
                  <a:schemeClr val="accent2"/>
                </a:solidFill>
              </a:rPr>
              <a:t>. </a:t>
            </a:r>
            <a:r>
              <a:rPr lang="zh-CN" altLang="en-US" dirty="0" smtClean="0">
                <a:solidFill>
                  <a:schemeClr val="accent2"/>
                </a:solidFill>
              </a:rPr>
              <a:t>基于异构平台的端侧信息处理软硬件开发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62" y="4702720"/>
            <a:ext cx="2916007" cy="18614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2535" y="2448821"/>
            <a:ext cx="7175981" cy="24435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50681" y="5246532"/>
            <a:ext cx="5847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根据中子谱仪端侧信息处理的局域性与并发性特征，选择</a:t>
            </a:r>
            <a:r>
              <a:rPr lang="en-US" altLang="zh-CN" sz="1600" dirty="0" err="1" smtClean="0"/>
              <a:t>nvidia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jetson</a:t>
            </a:r>
            <a:r>
              <a:rPr lang="en-US" altLang="zh-CN" sz="1600" dirty="0" smtClean="0"/>
              <a:t> AGX Orin</a:t>
            </a:r>
            <a:r>
              <a:rPr lang="zh-CN" altLang="en-US" sz="1600" dirty="0" smtClean="0"/>
              <a:t>模组的异构平台，研发适配探测器数据流的</a:t>
            </a:r>
            <a:r>
              <a:rPr lang="en-US" altLang="zh-CN" sz="1600" dirty="0" smtClean="0"/>
              <a:t>DAQ</a:t>
            </a:r>
            <a:r>
              <a:rPr lang="zh-CN" altLang="en-US" sz="1600" dirty="0" smtClean="0"/>
              <a:t>软件和未来的信息处理模组，实现计算能效的大幅提升与</a:t>
            </a:r>
            <a:r>
              <a:rPr lang="en-US" altLang="zh-CN" sz="1600" dirty="0" smtClean="0"/>
              <a:t>AI</a:t>
            </a:r>
            <a:r>
              <a:rPr lang="zh-CN" altLang="en-US" sz="1600" dirty="0" smtClean="0"/>
              <a:t>承载能力。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113063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结论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传统实验控制到端侧信息处理</a:t>
            </a:r>
            <a:r>
              <a:rPr lang="zh-CN" altLang="en-US" dirty="0"/>
              <a:t>的模式转变，令实验获得</a:t>
            </a:r>
            <a:r>
              <a:rPr lang="zh-CN" altLang="en-US" dirty="0" smtClean="0"/>
              <a:t>现场闭环和</a:t>
            </a:r>
            <a:r>
              <a:rPr lang="zh-CN" altLang="en-US" dirty="0"/>
              <a:t>实验效率上的便利性、扩展性与效能</a:t>
            </a:r>
            <a:r>
              <a:rPr lang="zh-CN" altLang="en-US" dirty="0" smtClean="0"/>
              <a:t>改善。</a:t>
            </a:r>
            <a:endParaRPr lang="en-US" altLang="zh-CN" dirty="0" smtClean="0"/>
          </a:p>
          <a:p>
            <a:r>
              <a:rPr lang="zh-CN" altLang="en-US" dirty="0" smtClean="0"/>
              <a:t>智能化应用进一步适配了端侧信息处理的动态需求与运行交互，也是目前正在探索研究的新目标。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 bwMode="auto">
          <a:xfrm>
            <a:off x="2607030" y="3436765"/>
            <a:ext cx="2603420" cy="140363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zh-CN" altLang="en-US" dirty="0" smtClean="0"/>
              <a:t>现有数据流聚合与控制闭环框架：高性能、可扩展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354742" y="491226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基座支持</a:t>
            </a:r>
            <a:endParaRPr lang="zh-CN" altLang="en-US" dirty="0"/>
          </a:p>
        </p:txBody>
      </p:sp>
      <p:sp>
        <p:nvSpPr>
          <p:cNvPr id="6" name="右箭头 5"/>
          <p:cNvSpPr/>
          <p:nvPr/>
        </p:nvSpPr>
        <p:spPr bwMode="auto">
          <a:xfrm>
            <a:off x="5486400" y="3995404"/>
            <a:ext cx="821213" cy="378573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 bwMode="auto">
          <a:xfrm>
            <a:off x="6583562" y="3425116"/>
            <a:ext cx="3247693" cy="140363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zh-CN" altLang="en-US" dirty="0" smtClean="0"/>
              <a:t>未来端侧实验信息处理与智能化应用框架：面向用户和实验的“好用”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7537994" y="4912260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智能化进阶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092653" y="5698494"/>
            <a:ext cx="5955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欢迎</a:t>
            </a:r>
            <a:r>
              <a:rPr lang="zh-CN" altLang="en-US" sz="2800" b="1" dirty="0">
                <a:solidFill>
                  <a:srgbClr val="FF0000"/>
                </a:solidFill>
              </a:rPr>
              <a:t>光源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装置</a:t>
            </a:r>
            <a:r>
              <a:rPr lang="zh-CN" altLang="en-US" sz="2800" b="1" dirty="0">
                <a:solidFill>
                  <a:srgbClr val="FF0000"/>
                </a:solidFill>
              </a:rPr>
              <a:t>的各位老师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交流指导！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10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outline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zh-CN" altLang="en-US" dirty="0" smtClean="0"/>
              <a:t>中子谱仪实验发展的需求趋势</a:t>
            </a:r>
            <a:endParaRPr lang="en-US" altLang="zh-CN" dirty="0" smtClean="0"/>
          </a:p>
          <a:p>
            <a:pPr>
              <a:defRPr/>
            </a:pPr>
            <a:r>
              <a:rPr lang="zh-CN" altLang="en-US" dirty="0" smtClean="0"/>
              <a:t>当前中子谱仪装置的实时数据流与控制反馈</a:t>
            </a:r>
            <a:endParaRPr lang="en-US" altLang="zh-CN" dirty="0" smtClean="0"/>
          </a:p>
          <a:p>
            <a:pPr>
              <a:defRPr/>
            </a:pPr>
            <a:r>
              <a:rPr lang="zh-CN" altLang="en-US" dirty="0" smtClean="0"/>
              <a:t>智能化时代的路线探索</a:t>
            </a:r>
            <a:r>
              <a:rPr lang="zh-CN" altLang="en-US" dirty="0"/>
              <a:t>和</a:t>
            </a:r>
            <a:r>
              <a:rPr lang="zh-CN" altLang="en-US" dirty="0" smtClean="0"/>
              <a:t>研究进展</a:t>
            </a:r>
            <a:endParaRPr lang="en-US" altLang="zh-CN" dirty="0" smtClean="0"/>
          </a:p>
          <a:p>
            <a:pPr>
              <a:defRPr/>
            </a:pPr>
            <a:r>
              <a:rPr lang="zh-CN" dirty="0" smtClean="0"/>
              <a:t>小结</a:t>
            </a:r>
            <a:r>
              <a:rPr lang="zh-CN" dirty="0"/>
              <a:t>与展望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p159="http://schemas.microsoft.com/office/powerpoint/2015/09/main" xmlns:w="http://schemas.openxmlformats.org/wordprocessingml/2006/main" xmlns:m="http://schemas.openxmlformats.org/officeDocument/2006/math" xmlns="" Requires="p159">
      <p:transition spd="slow" p14:dur="2000" advClick="1">
        <p:fade thruBlk="0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任意多边形: 形状 7">
            <a:extLst>
              <a:ext uri="{FF2B5EF4-FFF2-40B4-BE49-F238E27FC236}">
                <a16:creationId xmlns:a16="http://schemas.microsoft.com/office/drawing/2014/main" xmlns="" id="{6039665A-53C3-430A-A58A-49F7EC5971B1}"/>
              </a:ext>
            </a:extLst>
          </p:cNvPr>
          <p:cNvSpPr/>
          <p:nvPr/>
        </p:nvSpPr>
        <p:spPr>
          <a:xfrm>
            <a:off x="1051560" y="1501140"/>
            <a:ext cx="4998720" cy="2199640"/>
          </a:xfrm>
          <a:custGeom>
            <a:avLst/>
            <a:gdLst>
              <a:gd name="connsiteX0" fmla="*/ 366042 w 4998720"/>
              <a:gd name="connsiteY0" fmla="*/ 0 h 2199640"/>
              <a:gd name="connsiteX1" fmla="*/ 4632678 w 4998720"/>
              <a:gd name="connsiteY1" fmla="*/ 0 h 2199640"/>
              <a:gd name="connsiteX2" fmla="*/ 4998720 w 4998720"/>
              <a:gd name="connsiteY2" fmla="*/ 366042 h 2199640"/>
              <a:gd name="connsiteX3" fmla="*/ 4998720 w 4998720"/>
              <a:gd name="connsiteY3" fmla="*/ 922045 h 2199640"/>
              <a:gd name="connsiteX4" fmla="*/ 4911879 w 4998720"/>
              <a:gd name="connsiteY4" fmla="*/ 926430 h 2199640"/>
              <a:gd name="connsiteX5" fmla="*/ 3710270 w 4998720"/>
              <a:gd name="connsiteY5" fmla="*/ 2128039 h 2199640"/>
              <a:gd name="connsiteX6" fmla="*/ 3706654 w 4998720"/>
              <a:gd name="connsiteY6" fmla="*/ 2199640 h 2199640"/>
              <a:gd name="connsiteX7" fmla="*/ 366042 w 4998720"/>
              <a:gd name="connsiteY7" fmla="*/ 2199640 h 2199640"/>
              <a:gd name="connsiteX8" fmla="*/ 0 w 4998720"/>
              <a:gd name="connsiteY8" fmla="*/ 1833598 h 2199640"/>
              <a:gd name="connsiteX9" fmla="*/ 0 w 4998720"/>
              <a:gd name="connsiteY9" fmla="*/ 366042 h 2199640"/>
              <a:gd name="connsiteX10" fmla="*/ 366042 w 4998720"/>
              <a:gd name="connsiteY10" fmla="*/ 0 h 219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98720" h="2199640">
                <a:moveTo>
                  <a:pt x="366042" y="0"/>
                </a:moveTo>
                <a:lnTo>
                  <a:pt x="4632678" y="0"/>
                </a:lnTo>
                <a:cubicBezTo>
                  <a:pt x="4834837" y="0"/>
                  <a:pt x="4998720" y="163883"/>
                  <a:pt x="4998720" y="366042"/>
                </a:cubicBezTo>
                <a:lnTo>
                  <a:pt x="4998720" y="922045"/>
                </a:lnTo>
                <a:lnTo>
                  <a:pt x="4911879" y="926430"/>
                </a:lnTo>
                <a:cubicBezTo>
                  <a:pt x="4278305" y="990773"/>
                  <a:pt x="3774613" y="1494465"/>
                  <a:pt x="3710270" y="2128039"/>
                </a:cubicBezTo>
                <a:lnTo>
                  <a:pt x="3706654" y="2199640"/>
                </a:lnTo>
                <a:lnTo>
                  <a:pt x="366042" y="2199640"/>
                </a:lnTo>
                <a:cubicBezTo>
                  <a:pt x="163883" y="2199640"/>
                  <a:pt x="0" y="2035757"/>
                  <a:pt x="0" y="1833598"/>
                </a:cubicBezTo>
                <a:lnTo>
                  <a:pt x="0" y="366042"/>
                </a:lnTo>
                <a:cubicBezTo>
                  <a:pt x="0" y="163883"/>
                  <a:pt x="163883" y="0"/>
                  <a:pt x="366042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solidFill>
              <a:srgbClr val="0496B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496B2"/>
              </a:solidFill>
              <a:effectLst/>
              <a:uLnTx/>
              <a:uFillTx/>
              <a:latin typeface="思源宋体 CN Heavy"/>
              <a:ea typeface="思源宋体 CN Heavy"/>
              <a:cs typeface="+mn-cs"/>
            </a:endParaRPr>
          </a:p>
        </p:txBody>
      </p:sp>
      <p:sp>
        <p:nvSpPr>
          <p:cNvPr id="31" name="任意多边形: 形状 8">
            <a:extLst>
              <a:ext uri="{FF2B5EF4-FFF2-40B4-BE49-F238E27FC236}">
                <a16:creationId xmlns:a16="http://schemas.microsoft.com/office/drawing/2014/main" xmlns="" id="{31F107E1-DB11-4DB0-85D2-E0B9521D4C1E}"/>
              </a:ext>
            </a:extLst>
          </p:cNvPr>
          <p:cNvSpPr/>
          <p:nvPr/>
        </p:nvSpPr>
        <p:spPr>
          <a:xfrm>
            <a:off x="6151880" y="1501140"/>
            <a:ext cx="4998720" cy="2199640"/>
          </a:xfrm>
          <a:custGeom>
            <a:avLst/>
            <a:gdLst>
              <a:gd name="connsiteX0" fmla="*/ 366042 w 4998720"/>
              <a:gd name="connsiteY0" fmla="*/ 0 h 2199640"/>
              <a:gd name="connsiteX1" fmla="*/ 4632678 w 4998720"/>
              <a:gd name="connsiteY1" fmla="*/ 0 h 2199640"/>
              <a:gd name="connsiteX2" fmla="*/ 4998720 w 4998720"/>
              <a:gd name="connsiteY2" fmla="*/ 366042 h 2199640"/>
              <a:gd name="connsiteX3" fmla="*/ 4998720 w 4998720"/>
              <a:gd name="connsiteY3" fmla="*/ 1833598 h 2199640"/>
              <a:gd name="connsiteX4" fmla="*/ 4632678 w 4998720"/>
              <a:gd name="connsiteY4" fmla="*/ 2199640 h 2199640"/>
              <a:gd name="connsiteX5" fmla="*/ 1292066 w 4998720"/>
              <a:gd name="connsiteY5" fmla="*/ 2199640 h 2199640"/>
              <a:gd name="connsiteX6" fmla="*/ 1288450 w 4998720"/>
              <a:gd name="connsiteY6" fmla="*/ 2128039 h 2199640"/>
              <a:gd name="connsiteX7" fmla="*/ 86841 w 4998720"/>
              <a:gd name="connsiteY7" fmla="*/ 926430 h 2199640"/>
              <a:gd name="connsiteX8" fmla="*/ 0 w 4998720"/>
              <a:gd name="connsiteY8" fmla="*/ 922045 h 2199640"/>
              <a:gd name="connsiteX9" fmla="*/ 0 w 4998720"/>
              <a:gd name="connsiteY9" fmla="*/ 366042 h 2199640"/>
              <a:gd name="connsiteX10" fmla="*/ 366042 w 4998720"/>
              <a:gd name="connsiteY10" fmla="*/ 0 h 219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98720" h="2199640">
                <a:moveTo>
                  <a:pt x="366042" y="0"/>
                </a:moveTo>
                <a:lnTo>
                  <a:pt x="4632678" y="0"/>
                </a:lnTo>
                <a:cubicBezTo>
                  <a:pt x="4834837" y="0"/>
                  <a:pt x="4998720" y="163883"/>
                  <a:pt x="4998720" y="366042"/>
                </a:cubicBezTo>
                <a:lnTo>
                  <a:pt x="4998720" y="1833598"/>
                </a:lnTo>
                <a:cubicBezTo>
                  <a:pt x="4998720" y="2035757"/>
                  <a:pt x="4834837" y="2199640"/>
                  <a:pt x="4632678" y="2199640"/>
                </a:cubicBezTo>
                <a:lnTo>
                  <a:pt x="1292066" y="2199640"/>
                </a:lnTo>
                <a:lnTo>
                  <a:pt x="1288450" y="2128039"/>
                </a:lnTo>
                <a:cubicBezTo>
                  <a:pt x="1224107" y="1494465"/>
                  <a:pt x="720416" y="990773"/>
                  <a:pt x="86841" y="926430"/>
                </a:cubicBezTo>
                <a:lnTo>
                  <a:pt x="0" y="922045"/>
                </a:lnTo>
                <a:lnTo>
                  <a:pt x="0" y="366042"/>
                </a:lnTo>
                <a:cubicBezTo>
                  <a:pt x="0" y="163883"/>
                  <a:pt x="163883" y="0"/>
                  <a:pt x="366042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solidFill>
              <a:srgbClr val="0496B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496B2"/>
              </a:solidFill>
              <a:effectLst/>
              <a:uLnTx/>
              <a:uFillTx/>
              <a:latin typeface="思源宋体 CN Heavy"/>
              <a:ea typeface="思源宋体 CN Heavy"/>
              <a:cs typeface="+mn-cs"/>
            </a:endParaRPr>
          </a:p>
        </p:txBody>
      </p:sp>
      <p:sp>
        <p:nvSpPr>
          <p:cNvPr id="32" name="任意多边形: 形状 9">
            <a:extLst>
              <a:ext uri="{FF2B5EF4-FFF2-40B4-BE49-F238E27FC236}">
                <a16:creationId xmlns:a16="http://schemas.microsoft.com/office/drawing/2014/main" xmlns="" id="{4CDCFB39-F73C-43A5-9D47-AEC87F8C7600}"/>
              </a:ext>
            </a:extLst>
          </p:cNvPr>
          <p:cNvSpPr/>
          <p:nvPr/>
        </p:nvSpPr>
        <p:spPr>
          <a:xfrm>
            <a:off x="1051560" y="3832860"/>
            <a:ext cx="4998720" cy="2199640"/>
          </a:xfrm>
          <a:custGeom>
            <a:avLst/>
            <a:gdLst>
              <a:gd name="connsiteX0" fmla="*/ 366042 w 4998720"/>
              <a:gd name="connsiteY0" fmla="*/ 0 h 2199640"/>
              <a:gd name="connsiteX1" fmla="*/ 3706654 w 4998720"/>
              <a:gd name="connsiteY1" fmla="*/ 0 h 2199640"/>
              <a:gd name="connsiteX2" fmla="*/ 3710270 w 4998720"/>
              <a:gd name="connsiteY2" fmla="*/ 71601 h 2199640"/>
              <a:gd name="connsiteX3" fmla="*/ 4911879 w 4998720"/>
              <a:gd name="connsiteY3" fmla="*/ 1273210 h 2199640"/>
              <a:gd name="connsiteX4" fmla="*/ 4998720 w 4998720"/>
              <a:gd name="connsiteY4" fmla="*/ 1277595 h 2199640"/>
              <a:gd name="connsiteX5" fmla="*/ 4998720 w 4998720"/>
              <a:gd name="connsiteY5" fmla="*/ 1833598 h 2199640"/>
              <a:gd name="connsiteX6" fmla="*/ 4632678 w 4998720"/>
              <a:gd name="connsiteY6" fmla="*/ 2199640 h 2199640"/>
              <a:gd name="connsiteX7" fmla="*/ 366042 w 4998720"/>
              <a:gd name="connsiteY7" fmla="*/ 2199640 h 2199640"/>
              <a:gd name="connsiteX8" fmla="*/ 0 w 4998720"/>
              <a:gd name="connsiteY8" fmla="*/ 1833598 h 2199640"/>
              <a:gd name="connsiteX9" fmla="*/ 0 w 4998720"/>
              <a:gd name="connsiteY9" fmla="*/ 366042 h 2199640"/>
              <a:gd name="connsiteX10" fmla="*/ 366042 w 4998720"/>
              <a:gd name="connsiteY10" fmla="*/ 0 h 219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98720" h="2199640">
                <a:moveTo>
                  <a:pt x="366042" y="0"/>
                </a:moveTo>
                <a:lnTo>
                  <a:pt x="3706654" y="0"/>
                </a:lnTo>
                <a:lnTo>
                  <a:pt x="3710270" y="71601"/>
                </a:lnTo>
                <a:cubicBezTo>
                  <a:pt x="3774613" y="705176"/>
                  <a:pt x="4278305" y="1208867"/>
                  <a:pt x="4911879" y="1273210"/>
                </a:cubicBezTo>
                <a:lnTo>
                  <a:pt x="4998720" y="1277595"/>
                </a:lnTo>
                <a:lnTo>
                  <a:pt x="4998720" y="1833598"/>
                </a:lnTo>
                <a:cubicBezTo>
                  <a:pt x="4998720" y="2035757"/>
                  <a:pt x="4834837" y="2199640"/>
                  <a:pt x="4632678" y="2199640"/>
                </a:cubicBezTo>
                <a:lnTo>
                  <a:pt x="366042" y="2199640"/>
                </a:lnTo>
                <a:cubicBezTo>
                  <a:pt x="163883" y="2199640"/>
                  <a:pt x="0" y="2035757"/>
                  <a:pt x="0" y="1833598"/>
                </a:cubicBezTo>
                <a:lnTo>
                  <a:pt x="0" y="366042"/>
                </a:lnTo>
                <a:cubicBezTo>
                  <a:pt x="0" y="163883"/>
                  <a:pt x="163883" y="0"/>
                  <a:pt x="366042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solidFill>
              <a:srgbClr val="0496B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496B2"/>
              </a:solidFill>
              <a:effectLst/>
              <a:uLnTx/>
              <a:uFillTx/>
              <a:latin typeface="思源宋体 CN Heavy"/>
              <a:ea typeface="思源宋体 CN Heavy"/>
              <a:cs typeface="+mn-cs"/>
            </a:endParaRPr>
          </a:p>
        </p:txBody>
      </p:sp>
      <p:sp>
        <p:nvSpPr>
          <p:cNvPr id="33" name="任意多边形: 形状 10">
            <a:extLst>
              <a:ext uri="{FF2B5EF4-FFF2-40B4-BE49-F238E27FC236}">
                <a16:creationId xmlns:a16="http://schemas.microsoft.com/office/drawing/2014/main" xmlns="" id="{800F9E05-EEBF-43E8-9863-C484DEF9922E}"/>
              </a:ext>
            </a:extLst>
          </p:cNvPr>
          <p:cNvSpPr/>
          <p:nvPr/>
        </p:nvSpPr>
        <p:spPr>
          <a:xfrm>
            <a:off x="6151880" y="3832860"/>
            <a:ext cx="4998720" cy="2199640"/>
          </a:xfrm>
          <a:custGeom>
            <a:avLst/>
            <a:gdLst>
              <a:gd name="connsiteX0" fmla="*/ 1292066 w 4998720"/>
              <a:gd name="connsiteY0" fmla="*/ 0 h 2199640"/>
              <a:gd name="connsiteX1" fmla="*/ 4632678 w 4998720"/>
              <a:gd name="connsiteY1" fmla="*/ 0 h 2199640"/>
              <a:gd name="connsiteX2" fmla="*/ 4998720 w 4998720"/>
              <a:gd name="connsiteY2" fmla="*/ 366042 h 2199640"/>
              <a:gd name="connsiteX3" fmla="*/ 4998720 w 4998720"/>
              <a:gd name="connsiteY3" fmla="*/ 1833598 h 2199640"/>
              <a:gd name="connsiteX4" fmla="*/ 4632678 w 4998720"/>
              <a:gd name="connsiteY4" fmla="*/ 2199640 h 2199640"/>
              <a:gd name="connsiteX5" fmla="*/ 366042 w 4998720"/>
              <a:gd name="connsiteY5" fmla="*/ 2199640 h 2199640"/>
              <a:gd name="connsiteX6" fmla="*/ 0 w 4998720"/>
              <a:gd name="connsiteY6" fmla="*/ 1833598 h 2199640"/>
              <a:gd name="connsiteX7" fmla="*/ 0 w 4998720"/>
              <a:gd name="connsiteY7" fmla="*/ 1277595 h 2199640"/>
              <a:gd name="connsiteX8" fmla="*/ 86841 w 4998720"/>
              <a:gd name="connsiteY8" fmla="*/ 1273210 h 2199640"/>
              <a:gd name="connsiteX9" fmla="*/ 1288450 w 4998720"/>
              <a:gd name="connsiteY9" fmla="*/ 71601 h 2199640"/>
              <a:gd name="connsiteX10" fmla="*/ 1292066 w 4998720"/>
              <a:gd name="connsiteY10" fmla="*/ 0 h 219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98720" h="2199640">
                <a:moveTo>
                  <a:pt x="1292066" y="0"/>
                </a:moveTo>
                <a:lnTo>
                  <a:pt x="4632678" y="0"/>
                </a:lnTo>
                <a:cubicBezTo>
                  <a:pt x="4834837" y="0"/>
                  <a:pt x="4998720" y="163883"/>
                  <a:pt x="4998720" y="366042"/>
                </a:cubicBezTo>
                <a:lnTo>
                  <a:pt x="4998720" y="1833598"/>
                </a:lnTo>
                <a:cubicBezTo>
                  <a:pt x="4998720" y="2035757"/>
                  <a:pt x="4834837" y="2199640"/>
                  <a:pt x="4632678" y="2199640"/>
                </a:cubicBezTo>
                <a:lnTo>
                  <a:pt x="366042" y="2199640"/>
                </a:lnTo>
                <a:cubicBezTo>
                  <a:pt x="163883" y="2199640"/>
                  <a:pt x="0" y="2035757"/>
                  <a:pt x="0" y="1833598"/>
                </a:cubicBezTo>
                <a:lnTo>
                  <a:pt x="0" y="1277595"/>
                </a:lnTo>
                <a:lnTo>
                  <a:pt x="86841" y="1273210"/>
                </a:lnTo>
                <a:cubicBezTo>
                  <a:pt x="720416" y="1208867"/>
                  <a:pt x="1224107" y="705176"/>
                  <a:pt x="1288450" y="71601"/>
                </a:cubicBezTo>
                <a:lnTo>
                  <a:pt x="1292066" y="0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solidFill>
              <a:srgbClr val="0496B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496B2"/>
              </a:solidFill>
              <a:effectLst/>
              <a:uLnTx/>
              <a:uFillTx/>
              <a:latin typeface="思源宋体 CN Heavy"/>
              <a:ea typeface="思源宋体 CN Heavy"/>
              <a:cs typeface="+mn-cs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0FD58129-D515-4052-82F1-BA4B7630A881}"/>
              </a:ext>
            </a:extLst>
          </p:cNvPr>
          <p:cNvGrpSpPr/>
          <p:nvPr/>
        </p:nvGrpSpPr>
        <p:grpSpPr>
          <a:xfrm>
            <a:off x="4758214" y="2423186"/>
            <a:ext cx="2685732" cy="2687270"/>
            <a:chOff x="4453414" y="2524786"/>
            <a:chExt cx="2685732" cy="2687270"/>
          </a:xfrm>
          <a:gradFill>
            <a:gsLst>
              <a:gs pos="0">
                <a:srgbClr val="0496B2">
                  <a:lumMod val="20000"/>
                  <a:lumOff val="80000"/>
                </a:srgbClr>
              </a:gs>
              <a:gs pos="100000">
                <a:srgbClr val="0496B2">
                  <a:lumMod val="40000"/>
                  <a:lumOff val="60000"/>
                </a:srgbClr>
              </a:gs>
            </a:gsLst>
            <a:lin ang="18600000" scaled="0"/>
          </a:gradFill>
        </p:grpSpPr>
        <p:sp>
          <p:nvSpPr>
            <p:cNvPr id="35" name="任意多边形: 形状 12">
              <a:extLst>
                <a:ext uri="{FF2B5EF4-FFF2-40B4-BE49-F238E27FC236}">
                  <a16:creationId xmlns:a16="http://schemas.microsoft.com/office/drawing/2014/main" xmlns="" id="{98E0D2ED-843E-4518-A81E-6887414A90B4}"/>
                </a:ext>
              </a:extLst>
            </p:cNvPr>
            <p:cNvSpPr/>
            <p:nvPr/>
          </p:nvSpPr>
          <p:spPr>
            <a:xfrm>
              <a:off x="4453414" y="2524786"/>
              <a:ext cx="1292066" cy="1277595"/>
            </a:xfrm>
            <a:custGeom>
              <a:avLst/>
              <a:gdLst>
                <a:gd name="connsiteX0" fmla="*/ 1292066 w 1292066"/>
                <a:gd name="connsiteY0" fmla="*/ 0 h 1277595"/>
                <a:gd name="connsiteX1" fmla="*/ 1292066 w 1292066"/>
                <a:gd name="connsiteY1" fmla="*/ 63500 h 1277595"/>
                <a:gd name="connsiteX2" fmla="*/ 1211717 w 1292066"/>
                <a:gd name="connsiteY2" fmla="*/ 67557 h 1277595"/>
                <a:gd name="connsiteX3" fmla="*/ 66788 w 1292066"/>
                <a:gd name="connsiteY3" fmla="*/ 1212486 h 1277595"/>
                <a:gd name="connsiteX4" fmla="*/ 63501 w 1292066"/>
                <a:gd name="connsiteY4" fmla="*/ 1277595 h 1277595"/>
                <a:gd name="connsiteX5" fmla="*/ 0 w 1292066"/>
                <a:gd name="connsiteY5" fmla="*/ 1277595 h 1277595"/>
                <a:gd name="connsiteX6" fmla="*/ 3616 w 1292066"/>
                <a:gd name="connsiteY6" fmla="*/ 1205994 h 1277595"/>
                <a:gd name="connsiteX7" fmla="*/ 1205225 w 1292066"/>
                <a:gd name="connsiteY7" fmla="*/ 4385 h 1277595"/>
                <a:gd name="connsiteX8" fmla="*/ 1292066 w 1292066"/>
                <a:gd name="connsiteY8" fmla="*/ 0 h 127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2066" h="1277595">
                  <a:moveTo>
                    <a:pt x="1292066" y="0"/>
                  </a:moveTo>
                  <a:lnTo>
                    <a:pt x="1292066" y="63500"/>
                  </a:lnTo>
                  <a:lnTo>
                    <a:pt x="1211717" y="67557"/>
                  </a:lnTo>
                  <a:cubicBezTo>
                    <a:pt x="608029" y="128865"/>
                    <a:pt x="128097" y="608798"/>
                    <a:pt x="66788" y="1212486"/>
                  </a:cubicBezTo>
                  <a:lnTo>
                    <a:pt x="63501" y="1277595"/>
                  </a:lnTo>
                  <a:lnTo>
                    <a:pt x="0" y="1277595"/>
                  </a:lnTo>
                  <a:lnTo>
                    <a:pt x="3616" y="1205994"/>
                  </a:lnTo>
                  <a:cubicBezTo>
                    <a:pt x="67959" y="572420"/>
                    <a:pt x="571651" y="68728"/>
                    <a:pt x="1205225" y="4385"/>
                  </a:cubicBezTo>
                  <a:lnTo>
                    <a:pt x="1292066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/>
                <a:ea typeface="思源黑体 CN Normal"/>
                <a:cs typeface="+mn-cs"/>
              </a:endParaRPr>
            </a:p>
          </p:txBody>
        </p:sp>
        <p:sp>
          <p:nvSpPr>
            <p:cNvPr id="36" name="任意多边形: 形状 13">
              <a:extLst>
                <a:ext uri="{FF2B5EF4-FFF2-40B4-BE49-F238E27FC236}">
                  <a16:creationId xmlns:a16="http://schemas.microsoft.com/office/drawing/2014/main" xmlns="" id="{40E6A9CA-71E8-4A35-870A-D5CE69B750E5}"/>
                </a:ext>
              </a:extLst>
            </p:cNvPr>
            <p:cNvSpPr/>
            <p:nvPr/>
          </p:nvSpPr>
          <p:spPr>
            <a:xfrm>
              <a:off x="5847080" y="2524786"/>
              <a:ext cx="1292066" cy="1277595"/>
            </a:xfrm>
            <a:custGeom>
              <a:avLst/>
              <a:gdLst>
                <a:gd name="connsiteX0" fmla="*/ 0 w 1292066"/>
                <a:gd name="connsiteY0" fmla="*/ 0 h 1277595"/>
                <a:gd name="connsiteX1" fmla="*/ 86841 w 1292066"/>
                <a:gd name="connsiteY1" fmla="*/ 4385 h 1277595"/>
                <a:gd name="connsiteX2" fmla="*/ 1288450 w 1292066"/>
                <a:gd name="connsiteY2" fmla="*/ 1205994 h 1277595"/>
                <a:gd name="connsiteX3" fmla="*/ 1292066 w 1292066"/>
                <a:gd name="connsiteY3" fmla="*/ 1277595 h 1277595"/>
                <a:gd name="connsiteX4" fmla="*/ 1228566 w 1292066"/>
                <a:gd name="connsiteY4" fmla="*/ 1277595 h 1277595"/>
                <a:gd name="connsiteX5" fmla="*/ 1225278 w 1292066"/>
                <a:gd name="connsiteY5" fmla="*/ 1212486 h 1277595"/>
                <a:gd name="connsiteX6" fmla="*/ 80349 w 1292066"/>
                <a:gd name="connsiteY6" fmla="*/ 67557 h 1277595"/>
                <a:gd name="connsiteX7" fmla="*/ 0 w 1292066"/>
                <a:gd name="connsiteY7" fmla="*/ 63500 h 1277595"/>
                <a:gd name="connsiteX8" fmla="*/ 0 w 1292066"/>
                <a:gd name="connsiteY8" fmla="*/ 0 h 127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2066" h="1277595">
                  <a:moveTo>
                    <a:pt x="0" y="0"/>
                  </a:moveTo>
                  <a:lnTo>
                    <a:pt x="86841" y="4385"/>
                  </a:lnTo>
                  <a:cubicBezTo>
                    <a:pt x="720416" y="68728"/>
                    <a:pt x="1224107" y="572420"/>
                    <a:pt x="1288450" y="1205994"/>
                  </a:cubicBezTo>
                  <a:lnTo>
                    <a:pt x="1292066" y="1277595"/>
                  </a:lnTo>
                  <a:lnTo>
                    <a:pt x="1228566" y="1277595"/>
                  </a:lnTo>
                  <a:lnTo>
                    <a:pt x="1225278" y="1212486"/>
                  </a:lnTo>
                  <a:cubicBezTo>
                    <a:pt x="1163970" y="608798"/>
                    <a:pt x="684038" y="128865"/>
                    <a:pt x="80349" y="67557"/>
                  </a:cubicBezTo>
                  <a:lnTo>
                    <a:pt x="0" y="635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/>
                <a:ea typeface="思源黑体 CN Normal"/>
                <a:cs typeface="+mn-cs"/>
              </a:endParaRPr>
            </a:p>
          </p:txBody>
        </p:sp>
        <p:sp>
          <p:nvSpPr>
            <p:cNvPr id="37" name="任意多边形: 形状 14">
              <a:extLst>
                <a:ext uri="{FF2B5EF4-FFF2-40B4-BE49-F238E27FC236}">
                  <a16:creationId xmlns:a16="http://schemas.microsoft.com/office/drawing/2014/main" xmlns="" id="{01C93193-CB6A-4E30-A7AE-C4416569EC52}"/>
                </a:ext>
              </a:extLst>
            </p:cNvPr>
            <p:cNvSpPr/>
            <p:nvPr/>
          </p:nvSpPr>
          <p:spPr>
            <a:xfrm>
              <a:off x="4453414" y="3934461"/>
              <a:ext cx="1292066" cy="1277595"/>
            </a:xfrm>
            <a:custGeom>
              <a:avLst/>
              <a:gdLst>
                <a:gd name="connsiteX0" fmla="*/ 0 w 1292066"/>
                <a:gd name="connsiteY0" fmla="*/ 0 h 1277595"/>
                <a:gd name="connsiteX1" fmla="*/ 63501 w 1292066"/>
                <a:gd name="connsiteY1" fmla="*/ 0 h 1277595"/>
                <a:gd name="connsiteX2" fmla="*/ 66788 w 1292066"/>
                <a:gd name="connsiteY2" fmla="*/ 65109 h 1277595"/>
                <a:gd name="connsiteX3" fmla="*/ 1211717 w 1292066"/>
                <a:gd name="connsiteY3" fmla="*/ 1210038 h 1277595"/>
                <a:gd name="connsiteX4" fmla="*/ 1292066 w 1292066"/>
                <a:gd name="connsiteY4" fmla="*/ 1214095 h 1277595"/>
                <a:gd name="connsiteX5" fmla="*/ 1292066 w 1292066"/>
                <a:gd name="connsiteY5" fmla="*/ 1277595 h 1277595"/>
                <a:gd name="connsiteX6" fmla="*/ 1205225 w 1292066"/>
                <a:gd name="connsiteY6" fmla="*/ 1273210 h 1277595"/>
                <a:gd name="connsiteX7" fmla="*/ 3616 w 1292066"/>
                <a:gd name="connsiteY7" fmla="*/ 71601 h 1277595"/>
                <a:gd name="connsiteX8" fmla="*/ 0 w 1292066"/>
                <a:gd name="connsiteY8" fmla="*/ 0 h 127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2066" h="1277595">
                  <a:moveTo>
                    <a:pt x="0" y="0"/>
                  </a:moveTo>
                  <a:lnTo>
                    <a:pt x="63501" y="0"/>
                  </a:lnTo>
                  <a:lnTo>
                    <a:pt x="66788" y="65109"/>
                  </a:lnTo>
                  <a:cubicBezTo>
                    <a:pt x="128097" y="668798"/>
                    <a:pt x="608029" y="1148730"/>
                    <a:pt x="1211717" y="1210038"/>
                  </a:cubicBezTo>
                  <a:lnTo>
                    <a:pt x="1292066" y="1214095"/>
                  </a:lnTo>
                  <a:lnTo>
                    <a:pt x="1292066" y="1277595"/>
                  </a:lnTo>
                  <a:lnTo>
                    <a:pt x="1205225" y="1273210"/>
                  </a:lnTo>
                  <a:cubicBezTo>
                    <a:pt x="571651" y="1208867"/>
                    <a:pt x="67959" y="705176"/>
                    <a:pt x="3616" y="7160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/>
                <a:ea typeface="思源黑体 CN Normal"/>
                <a:cs typeface="+mn-cs"/>
              </a:endParaRPr>
            </a:p>
          </p:txBody>
        </p:sp>
        <p:sp>
          <p:nvSpPr>
            <p:cNvPr id="38" name="任意多边形: 形状 15">
              <a:extLst>
                <a:ext uri="{FF2B5EF4-FFF2-40B4-BE49-F238E27FC236}">
                  <a16:creationId xmlns:a16="http://schemas.microsoft.com/office/drawing/2014/main" xmlns="" id="{6FDA1DD9-C629-4FF6-B5D6-1BDF290DE858}"/>
                </a:ext>
              </a:extLst>
            </p:cNvPr>
            <p:cNvSpPr/>
            <p:nvPr/>
          </p:nvSpPr>
          <p:spPr>
            <a:xfrm>
              <a:off x="5847080" y="3934461"/>
              <a:ext cx="1292066" cy="1277595"/>
            </a:xfrm>
            <a:custGeom>
              <a:avLst/>
              <a:gdLst>
                <a:gd name="connsiteX0" fmla="*/ 1228566 w 1292066"/>
                <a:gd name="connsiteY0" fmla="*/ 0 h 1277595"/>
                <a:gd name="connsiteX1" fmla="*/ 1292066 w 1292066"/>
                <a:gd name="connsiteY1" fmla="*/ 0 h 1277595"/>
                <a:gd name="connsiteX2" fmla="*/ 1288450 w 1292066"/>
                <a:gd name="connsiteY2" fmla="*/ 71601 h 1277595"/>
                <a:gd name="connsiteX3" fmla="*/ 86841 w 1292066"/>
                <a:gd name="connsiteY3" fmla="*/ 1273210 h 1277595"/>
                <a:gd name="connsiteX4" fmla="*/ 0 w 1292066"/>
                <a:gd name="connsiteY4" fmla="*/ 1277595 h 1277595"/>
                <a:gd name="connsiteX5" fmla="*/ 0 w 1292066"/>
                <a:gd name="connsiteY5" fmla="*/ 1214095 h 1277595"/>
                <a:gd name="connsiteX6" fmla="*/ 80349 w 1292066"/>
                <a:gd name="connsiteY6" fmla="*/ 1210038 h 1277595"/>
                <a:gd name="connsiteX7" fmla="*/ 1225278 w 1292066"/>
                <a:gd name="connsiteY7" fmla="*/ 65109 h 1277595"/>
                <a:gd name="connsiteX8" fmla="*/ 1228566 w 1292066"/>
                <a:gd name="connsiteY8" fmla="*/ 0 h 1277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2066" h="1277595">
                  <a:moveTo>
                    <a:pt x="1228566" y="0"/>
                  </a:moveTo>
                  <a:lnTo>
                    <a:pt x="1292066" y="0"/>
                  </a:lnTo>
                  <a:lnTo>
                    <a:pt x="1288450" y="71601"/>
                  </a:lnTo>
                  <a:cubicBezTo>
                    <a:pt x="1224107" y="705176"/>
                    <a:pt x="720416" y="1208867"/>
                    <a:pt x="86841" y="1273210"/>
                  </a:cubicBezTo>
                  <a:lnTo>
                    <a:pt x="0" y="1277595"/>
                  </a:lnTo>
                  <a:lnTo>
                    <a:pt x="0" y="1214095"/>
                  </a:lnTo>
                  <a:lnTo>
                    <a:pt x="80349" y="1210038"/>
                  </a:lnTo>
                  <a:cubicBezTo>
                    <a:pt x="684038" y="1148730"/>
                    <a:pt x="1163970" y="668798"/>
                    <a:pt x="1225278" y="65109"/>
                  </a:cubicBezTo>
                  <a:lnTo>
                    <a:pt x="1228566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/>
                <a:ea typeface="思源黑体 CN Normal"/>
                <a:cs typeface="+mn-cs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1E2CC645-05C9-4C7F-8B6E-6F20FDE2475B}"/>
              </a:ext>
            </a:extLst>
          </p:cNvPr>
          <p:cNvGrpSpPr/>
          <p:nvPr/>
        </p:nvGrpSpPr>
        <p:grpSpPr>
          <a:xfrm>
            <a:off x="4821716" y="2486686"/>
            <a:ext cx="2558730" cy="2560270"/>
            <a:chOff x="4516916" y="2588286"/>
            <a:chExt cx="2558730" cy="2560270"/>
          </a:xfrm>
          <a:gradFill>
            <a:gsLst>
              <a:gs pos="100000">
                <a:srgbClr val="0496B2"/>
              </a:gs>
              <a:gs pos="0">
                <a:srgbClr val="005483"/>
              </a:gs>
            </a:gsLst>
            <a:lin ang="18600000" scaled="0"/>
          </a:gradFill>
          <a:effectLst/>
        </p:grpSpPr>
        <p:sp>
          <p:nvSpPr>
            <p:cNvPr id="40" name="任意多边形: 形状 17">
              <a:extLst>
                <a:ext uri="{FF2B5EF4-FFF2-40B4-BE49-F238E27FC236}">
                  <a16:creationId xmlns:a16="http://schemas.microsoft.com/office/drawing/2014/main" xmlns="" id="{7B2F1B8D-0520-4FF9-A911-D92A02000DB8}"/>
                </a:ext>
              </a:extLst>
            </p:cNvPr>
            <p:cNvSpPr/>
            <p:nvPr/>
          </p:nvSpPr>
          <p:spPr>
            <a:xfrm>
              <a:off x="4516916" y="2588286"/>
              <a:ext cx="1228565" cy="1214095"/>
            </a:xfrm>
            <a:custGeom>
              <a:avLst/>
              <a:gdLst>
                <a:gd name="connsiteX0" fmla="*/ 1228565 w 1228565"/>
                <a:gd name="connsiteY0" fmla="*/ 0 h 1214095"/>
                <a:gd name="connsiteX1" fmla="*/ 1228565 w 1228565"/>
                <a:gd name="connsiteY1" fmla="*/ 848053 h 1214095"/>
                <a:gd name="connsiteX2" fmla="*/ 862523 w 1228565"/>
                <a:gd name="connsiteY2" fmla="*/ 1214095 h 1214095"/>
                <a:gd name="connsiteX3" fmla="*/ 0 w 1228565"/>
                <a:gd name="connsiteY3" fmla="*/ 1214095 h 1214095"/>
                <a:gd name="connsiteX4" fmla="*/ 3287 w 1228565"/>
                <a:gd name="connsiteY4" fmla="*/ 1148986 h 1214095"/>
                <a:gd name="connsiteX5" fmla="*/ 1148216 w 1228565"/>
                <a:gd name="connsiteY5" fmla="*/ 4057 h 1214095"/>
                <a:gd name="connsiteX6" fmla="*/ 1228565 w 1228565"/>
                <a:gd name="connsiteY6" fmla="*/ 0 h 121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8565" h="1214095">
                  <a:moveTo>
                    <a:pt x="1228565" y="0"/>
                  </a:moveTo>
                  <a:lnTo>
                    <a:pt x="1228565" y="848053"/>
                  </a:lnTo>
                  <a:cubicBezTo>
                    <a:pt x="1228565" y="1050212"/>
                    <a:pt x="1064682" y="1214095"/>
                    <a:pt x="862523" y="1214095"/>
                  </a:cubicBezTo>
                  <a:lnTo>
                    <a:pt x="0" y="1214095"/>
                  </a:lnTo>
                  <a:lnTo>
                    <a:pt x="3287" y="1148986"/>
                  </a:lnTo>
                  <a:cubicBezTo>
                    <a:pt x="64596" y="545298"/>
                    <a:pt x="544528" y="65365"/>
                    <a:pt x="1148216" y="4057"/>
                  </a:cubicBezTo>
                  <a:lnTo>
                    <a:pt x="1228565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  <p:sp>
          <p:nvSpPr>
            <p:cNvPr id="41" name="任意多边形: 形状 18">
              <a:extLst>
                <a:ext uri="{FF2B5EF4-FFF2-40B4-BE49-F238E27FC236}">
                  <a16:creationId xmlns:a16="http://schemas.microsoft.com/office/drawing/2014/main" xmlns="" id="{F6701012-E62A-4E1F-93ED-29CCEBBF7562}"/>
                </a:ext>
              </a:extLst>
            </p:cNvPr>
            <p:cNvSpPr/>
            <p:nvPr/>
          </p:nvSpPr>
          <p:spPr>
            <a:xfrm>
              <a:off x="5847080" y="2588286"/>
              <a:ext cx="1228566" cy="1214095"/>
            </a:xfrm>
            <a:custGeom>
              <a:avLst/>
              <a:gdLst>
                <a:gd name="connsiteX0" fmla="*/ 0 w 1228566"/>
                <a:gd name="connsiteY0" fmla="*/ 0 h 1214095"/>
                <a:gd name="connsiteX1" fmla="*/ 80349 w 1228566"/>
                <a:gd name="connsiteY1" fmla="*/ 4057 h 1214095"/>
                <a:gd name="connsiteX2" fmla="*/ 1225278 w 1228566"/>
                <a:gd name="connsiteY2" fmla="*/ 1148986 h 1214095"/>
                <a:gd name="connsiteX3" fmla="*/ 1228566 w 1228566"/>
                <a:gd name="connsiteY3" fmla="*/ 1214095 h 1214095"/>
                <a:gd name="connsiteX4" fmla="*/ 366042 w 1228566"/>
                <a:gd name="connsiteY4" fmla="*/ 1214095 h 1214095"/>
                <a:gd name="connsiteX5" fmla="*/ 0 w 1228566"/>
                <a:gd name="connsiteY5" fmla="*/ 848053 h 1214095"/>
                <a:gd name="connsiteX6" fmla="*/ 0 w 1228566"/>
                <a:gd name="connsiteY6" fmla="*/ 0 h 121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8566" h="1214095">
                  <a:moveTo>
                    <a:pt x="0" y="0"/>
                  </a:moveTo>
                  <a:lnTo>
                    <a:pt x="80349" y="4057"/>
                  </a:lnTo>
                  <a:cubicBezTo>
                    <a:pt x="684038" y="65365"/>
                    <a:pt x="1163970" y="545298"/>
                    <a:pt x="1225278" y="1148986"/>
                  </a:cubicBezTo>
                  <a:lnTo>
                    <a:pt x="1228566" y="1214095"/>
                  </a:lnTo>
                  <a:lnTo>
                    <a:pt x="366042" y="1214095"/>
                  </a:lnTo>
                  <a:cubicBezTo>
                    <a:pt x="163883" y="1214095"/>
                    <a:pt x="0" y="1050212"/>
                    <a:pt x="0" y="84805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  <p:sp>
          <p:nvSpPr>
            <p:cNvPr id="42" name="任意多边形: 形状 19">
              <a:extLst>
                <a:ext uri="{FF2B5EF4-FFF2-40B4-BE49-F238E27FC236}">
                  <a16:creationId xmlns:a16="http://schemas.microsoft.com/office/drawing/2014/main" xmlns="" id="{B3034D0B-D769-4392-B280-403BB9C88118}"/>
                </a:ext>
              </a:extLst>
            </p:cNvPr>
            <p:cNvSpPr/>
            <p:nvPr/>
          </p:nvSpPr>
          <p:spPr>
            <a:xfrm>
              <a:off x="4516916" y="3934461"/>
              <a:ext cx="1228565" cy="1214095"/>
            </a:xfrm>
            <a:custGeom>
              <a:avLst/>
              <a:gdLst>
                <a:gd name="connsiteX0" fmla="*/ 0 w 1228565"/>
                <a:gd name="connsiteY0" fmla="*/ 0 h 1214095"/>
                <a:gd name="connsiteX1" fmla="*/ 862523 w 1228565"/>
                <a:gd name="connsiteY1" fmla="*/ 0 h 1214095"/>
                <a:gd name="connsiteX2" fmla="*/ 1228565 w 1228565"/>
                <a:gd name="connsiteY2" fmla="*/ 366042 h 1214095"/>
                <a:gd name="connsiteX3" fmla="*/ 1228565 w 1228565"/>
                <a:gd name="connsiteY3" fmla="*/ 1214095 h 1214095"/>
                <a:gd name="connsiteX4" fmla="*/ 1148216 w 1228565"/>
                <a:gd name="connsiteY4" fmla="*/ 1210038 h 1214095"/>
                <a:gd name="connsiteX5" fmla="*/ 3287 w 1228565"/>
                <a:gd name="connsiteY5" fmla="*/ 65109 h 1214095"/>
                <a:gd name="connsiteX6" fmla="*/ 0 w 1228565"/>
                <a:gd name="connsiteY6" fmla="*/ 0 h 121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8565" h="1214095">
                  <a:moveTo>
                    <a:pt x="0" y="0"/>
                  </a:moveTo>
                  <a:lnTo>
                    <a:pt x="862523" y="0"/>
                  </a:lnTo>
                  <a:cubicBezTo>
                    <a:pt x="1064682" y="0"/>
                    <a:pt x="1228565" y="163883"/>
                    <a:pt x="1228565" y="366042"/>
                  </a:cubicBezTo>
                  <a:lnTo>
                    <a:pt x="1228565" y="1214095"/>
                  </a:lnTo>
                  <a:lnTo>
                    <a:pt x="1148216" y="1210038"/>
                  </a:lnTo>
                  <a:cubicBezTo>
                    <a:pt x="544528" y="1148730"/>
                    <a:pt x="64596" y="668798"/>
                    <a:pt x="3287" y="65109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  <p:sp>
          <p:nvSpPr>
            <p:cNvPr id="43" name="任意多边形: 形状 20">
              <a:extLst>
                <a:ext uri="{FF2B5EF4-FFF2-40B4-BE49-F238E27FC236}">
                  <a16:creationId xmlns:a16="http://schemas.microsoft.com/office/drawing/2014/main" xmlns="" id="{C08D89FC-DD0F-4E1C-882D-0449ED0D5468}"/>
                </a:ext>
              </a:extLst>
            </p:cNvPr>
            <p:cNvSpPr/>
            <p:nvPr/>
          </p:nvSpPr>
          <p:spPr>
            <a:xfrm>
              <a:off x="5847080" y="3934461"/>
              <a:ext cx="1228566" cy="1214095"/>
            </a:xfrm>
            <a:custGeom>
              <a:avLst/>
              <a:gdLst>
                <a:gd name="connsiteX0" fmla="*/ 366042 w 1228566"/>
                <a:gd name="connsiteY0" fmla="*/ 0 h 1214095"/>
                <a:gd name="connsiteX1" fmla="*/ 1228566 w 1228566"/>
                <a:gd name="connsiteY1" fmla="*/ 0 h 1214095"/>
                <a:gd name="connsiteX2" fmla="*/ 1225278 w 1228566"/>
                <a:gd name="connsiteY2" fmla="*/ 65109 h 1214095"/>
                <a:gd name="connsiteX3" fmla="*/ 80349 w 1228566"/>
                <a:gd name="connsiteY3" fmla="*/ 1210038 h 1214095"/>
                <a:gd name="connsiteX4" fmla="*/ 0 w 1228566"/>
                <a:gd name="connsiteY4" fmla="*/ 1214095 h 1214095"/>
                <a:gd name="connsiteX5" fmla="*/ 0 w 1228566"/>
                <a:gd name="connsiteY5" fmla="*/ 366042 h 1214095"/>
                <a:gd name="connsiteX6" fmla="*/ 366042 w 1228566"/>
                <a:gd name="connsiteY6" fmla="*/ 0 h 121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8566" h="1214095">
                  <a:moveTo>
                    <a:pt x="366042" y="0"/>
                  </a:moveTo>
                  <a:lnTo>
                    <a:pt x="1228566" y="0"/>
                  </a:lnTo>
                  <a:lnTo>
                    <a:pt x="1225278" y="65109"/>
                  </a:lnTo>
                  <a:cubicBezTo>
                    <a:pt x="1163970" y="668798"/>
                    <a:pt x="684038" y="1148730"/>
                    <a:pt x="80349" y="1210038"/>
                  </a:cubicBezTo>
                  <a:lnTo>
                    <a:pt x="0" y="1214095"/>
                  </a:lnTo>
                  <a:lnTo>
                    <a:pt x="0" y="366042"/>
                  </a:lnTo>
                  <a:cubicBezTo>
                    <a:pt x="0" y="163883"/>
                    <a:pt x="163883" y="0"/>
                    <a:pt x="366042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endParaRPr>
            </a:p>
          </p:txBody>
        </p:sp>
      </p:grpSp>
      <p:sp>
        <p:nvSpPr>
          <p:cNvPr id="44" name="椭圆 43">
            <a:extLst>
              <a:ext uri="{FF2B5EF4-FFF2-40B4-BE49-F238E27FC236}">
                <a16:creationId xmlns:a16="http://schemas.microsoft.com/office/drawing/2014/main" xmlns="" id="{C8BEC023-9E4B-44D5-8E7E-3B0BA53C029B}"/>
              </a:ext>
            </a:extLst>
          </p:cNvPr>
          <p:cNvSpPr/>
          <p:nvPr/>
        </p:nvSpPr>
        <p:spPr>
          <a:xfrm>
            <a:off x="5282963" y="2992120"/>
            <a:ext cx="1549400" cy="1549400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762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190500" dist="38100" dir="2700000" algn="tl" rotWithShape="0">
              <a:srgbClr val="CDEDFE">
                <a:alpha val="40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496B2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rPr>
              <a:t>谱仪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rgbClr val="0496B2"/>
              </a:solidFill>
              <a:effectLst/>
              <a:uLnTx/>
              <a:uFillTx/>
              <a:latin typeface="思源宋体 CN Heavy"/>
              <a:ea typeface="思源宋体 CN Heavy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496B2"/>
                </a:solidFill>
                <a:effectLst/>
                <a:uLnTx/>
                <a:uFillTx/>
                <a:latin typeface="思源宋体 CN Heavy"/>
                <a:ea typeface="思源宋体 CN Heavy"/>
                <a:cs typeface="+mn-cs"/>
              </a:rPr>
              <a:t>实验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rgbClr val="0496B2"/>
              </a:solidFill>
              <a:effectLst/>
              <a:uLnTx/>
              <a:uFillTx/>
              <a:latin typeface="思源宋体 CN Heavy"/>
              <a:ea typeface="思源宋体 CN Heavy"/>
              <a:cs typeface="+mn-cs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145BB32E-430C-426F-AB36-302385960B76}"/>
              </a:ext>
            </a:extLst>
          </p:cNvPr>
          <p:cNvSpPr txBox="1"/>
          <p:nvPr/>
        </p:nvSpPr>
        <p:spPr>
          <a:xfrm>
            <a:off x="1431764" y="2100172"/>
            <a:ext cx="3527348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50000"/>
              </a:lnSpc>
              <a:spcBef>
                <a:spcPts val="1200"/>
              </a:spcBef>
              <a:defRPr sz="1100" spc="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</a:defRPr>
            </a:lvl1pPr>
          </a:lstStyle>
          <a:p>
            <a:pPr rtl="0"/>
            <a:r>
              <a:rPr lang="zh-CN" altLang="en-US" sz="1400" kern="1200" dirty="0" smtClean="0">
                <a:solidFill>
                  <a:srgbClr val="334257"/>
                </a:solidFill>
                <a:latin typeface="思源黑体 CN Normal" panose="020B0400000000000000" pitchFamily="34" charset="-122"/>
                <a:ea typeface="思源黑体 CN Normal"/>
              </a:rPr>
              <a:t>束流通量提升，中子实验在准直、实验点定位、扫描路径等预备环节耗费时间的比重越来越大，在线实时分析负载也在增加。</a:t>
            </a:r>
            <a:endParaRPr lang="zh-CN" altLang="en-US" sz="1400" kern="1200" dirty="0">
              <a:solidFill>
                <a:srgbClr val="334257"/>
              </a:solidFill>
              <a:latin typeface="思源黑体 CN Normal" panose="020B0400000000000000" pitchFamily="34" charset="-122"/>
              <a:ea typeface="思源黑体 CN Normal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xmlns="" id="{E2626D4E-5D33-41B7-A5C3-0249A39F825C}"/>
              </a:ext>
            </a:extLst>
          </p:cNvPr>
          <p:cNvSpPr txBox="1"/>
          <p:nvPr/>
        </p:nvSpPr>
        <p:spPr>
          <a:xfrm>
            <a:off x="1431764" y="3942828"/>
            <a:ext cx="2168686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 rtl="0">
              <a:buClr>
                <a:srgbClr val="0496B2"/>
              </a:buClr>
              <a:buFont typeface="Wingdings" panose="05000000000000000000" pitchFamily="2" charset="2"/>
              <a:buChar char="n"/>
            </a:pPr>
            <a:r>
              <a:rPr lang="zh-CN" altLang="en-US" sz="2000" kern="1200" dirty="0">
                <a:solidFill>
                  <a:srgbClr val="0496B2"/>
                </a:solidFill>
                <a:latin typeface="思源宋体 CN Heavy"/>
                <a:ea typeface="思源宋体 CN Heavy"/>
              </a:rPr>
              <a:t>可</a:t>
            </a:r>
            <a:r>
              <a:rPr lang="zh-CN" altLang="en-US" sz="2000" kern="1200" dirty="0" smtClean="0">
                <a:solidFill>
                  <a:srgbClr val="0496B2"/>
                </a:solidFill>
                <a:latin typeface="思源宋体 CN Heavy"/>
                <a:ea typeface="思源宋体 CN Heavy"/>
              </a:rPr>
              <a:t>评估</a:t>
            </a:r>
            <a:endParaRPr lang="zh-CN" altLang="en-US" sz="2000" kern="1200" dirty="0">
              <a:solidFill>
                <a:srgbClr val="0496B2"/>
              </a:solidFill>
              <a:latin typeface="思源宋体 CN Heavy"/>
              <a:ea typeface="思源宋体 CN Heavy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30FC77FC-1D17-417C-81D6-693D3F838A1B}"/>
              </a:ext>
            </a:extLst>
          </p:cNvPr>
          <p:cNvSpPr txBox="1"/>
          <p:nvPr/>
        </p:nvSpPr>
        <p:spPr>
          <a:xfrm>
            <a:off x="1431764" y="4456065"/>
            <a:ext cx="3311685" cy="7386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50000"/>
              </a:lnSpc>
              <a:spcBef>
                <a:spcPts val="1200"/>
              </a:spcBef>
              <a:defRPr sz="1100" spc="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</a:defRPr>
            </a:lvl1pPr>
          </a:lstStyle>
          <a:p>
            <a:pPr rtl="0"/>
            <a:r>
              <a:rPr lang="zh-CN" altLang="en-US" sz="1400" kern="1200" dirty="0" smtClean="0">
                <a:solidFill>
                  <a:srgbClr val="334257"/>
                </a:solidFill>
                <a:latin typeface="思源黑体 CN Normal" panose="020B0400000000000000" pitchFamily="34" charset="-122"/>
                <a:ea typeface="思源黑体 CN Normal"/>
              </a:rPr>
              <a:t>对实验的数据质量和测量过程给与评估，判断结果是否符合预期。</a:t>
            </a:r>
            <a:endParaRPr lang="zh-CN" altLang="en-US" sz="1400" kern="1200" dirty="0">
              <a:solidFill>
                <a:srgbClr val="334257"/>
              </a:solidFill>
              <a:latin typeface="思源黑体 CN Normal" panose="020B0400000000000000" pitchFamily="34" charset="-122"/>
              <a:ea typeface="思源黑体 CN Normal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xmlns="" id="{A5BC2489-9EBE-466A-A370-88B4E026CBED}"/>
              </a:ext>
            </a:extLst>
          </p:cNvPr>
          <p:cNvSpPr txBox="1"/>
          <p:nvPr/>
        </p:nvSpPr>
        <p:spPr>
          <a:xfrm>
            <a:off x="8658063" y="1604412"/>
            <a:ext cx="2168686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 algn="r" rtl="0">
              <a:buClr>
                <a:srgbClr val="0496B2"/>
              </a:buClr>
              <a:buFont typeface="Wingdings" panose="05000000000000000000" pitchFamily="2" charset="2"/>
              <a:buChar char="n"/>
            </a:pPr>
            <a:r>
              <a:rPr lang="zh-CN" altLang="en-US" sz="2000" kern="1200" dirty="0" smtClean="0">
                <a:solidFill>
                  <a:srgbClr val="0496B2"/>
                </a:solidFill>
                <a:latin typeface="思源宋体 CN Heavy"/>
                <a:ea typeface="思源宋体 CN Heavy"/>
              </a:rPr>
              <a:t>信息交互</a:t>
            </a:r>
            <a:endParaRPr lang="zh-CN" altLang="en-US" sz="2000" kern="1200" dirty="0">
              <a:solidFill>
                <a:srgbClr val="0496B2"/>
              </a:solidFill>
              <a:latin typeface="思源宋体 CN Heavy"/>
              <a:ea typeface="思源宋体 CN Heavy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xmlns="" id="{E3EF2DE8-5CBA-4B46-A304-ED7CE20D4907}"/>
              </a:ext>
            </a:extLst>
          </p:cNvPr>
          <p:cNvSpPr txBox="1"/>
          <p:nvPr/>
        </p:nvSpPr>
        <p:spPr>
          <a:xfrm>
            <a:off x="7515064" y="2105996"/>
            <a:ext cx="3311685" cy="10618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50000"/>
              </a:lnSpc>
              <a:spcBef>
                <a:spcPts val="1200"/>
              </a:spcBef>
              <a:defRPr sz="1100" spc="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</a:defRPr>
            </a:lvl1pPr>
          </a:lstStyle>
          <a:p>
            <a:pPr rtl="0"/>
            <a:r>
              <a:rPr lang="zh-CN" altLang="en-US" sz="1400" kern="1200" dirty="0" smtClean="0">
                <a:solidFill>
                  <a:srgbClr val="334257"/>
                </a:solidFill>
                <a:latin typeface="思源黑体 CN Normal" panose="020B0400000000000000" pitchFamily="34" charset="-122"/>
                <a:ea typeface="思源黑体 CN Normal"/>
              </a:rPr>
              <a:t>用户希望能清晰直观看到关注的信息内容，对测量状态和分析目标进行有效的解读</a:t>
            </a:r>
            <a:r>
              <a:rPr lang="zh-CN" altLang="en-US" sz="1400" kern="1200" dirty="0">
                <a:solidFill>
                  <a:srgbClr val="334257"/>
                </a:solidFill>
                <a:latin typeface="思源黑体 CN Normal" panose="020B0400000000000000" pitchFamily="34" charset="-122"/>
                <a:ea typeface="思源黑体 CN Normal"/>
              </a:rPr>
              <a:t>交互</a:t>
            </a:r>
            <a:r>
              <a:rPr lang="zh-CN" altLang="en-US" sz="1400" kern="1200" dirty="0" smtClean="0">
                <a:solidFill>
                  <a:srgbClr val="334257"/>
                </a:solidFill>
                <a:latin typeface="思源黑体 CN Normal" panose="020B0400000000000000" pitchFamily="34" charset="-122"/>
                <a:ea typeface="思源黑体 CN Normal"/>
              </a:rPr>
              <a:t>。</a:t>
            </a:r>
            <a:endParaRPr lang="zh-CN" altLang="en-US" sz="1400" kern="1200" dirty="0">
              <a:solidFill>
                <a:srgbClr val="334257"/>
              </a:solidFill>
              <a:latin typeface="思源黑体 CN Normal" panose="020B0400000000000000" pitchFamily="34" charset="-122"/>
              <a:ea typeface="思源黑体 CN Normal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39E47467-F323-4665-8961-96CD477F6FF0}"/>
              </a:ext>
            </a:extLst>
          </p:cNvPr>
          <p:cNvSpPr txBox="1"/>
          <p:nvPr/>
        </p:nvSpPr>
        <p:spPr>
          <a:xfrm>
            <a:off x="8658063" y="3942828"/>
            <a:ext cx="2168686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 algn="r" rtl="0">
              <a:buClr>
                <a:srgbClr val="0496B2"/>
              </a:buClr>
              <a:buFont typeface="Wingdings" panose="05000000000000000000" pitchFamily="2" charset="2"/>
              <a:buChar char="n"/>
            </a:pPr>
            <a:r>
              <a:rPr lang="zh-CN" altLang="en-US" sz="2000" kern="1200" dirty="0" smtClean="0">
                <a:solidFill>
                  <a:srgbClr val="0496B2"/>
                </a:solidFill>
                <a:latin typeface="思源宋体 CN Heavy"/>
                <a:ea typeface="思源宋体 CN Heavy"/>
              </a:rPr>
              <a:t>扩展性</a:t>
            </a:r>
            <a:endParaRPr lang="zh-CN" altLang="en-US" sz="2000" kern="1200" dirty="0">
              <a:solidFill>
                <a:srgbClr val="0496B2"/>
              </a:solidFill>
              <a:latin typeface="思源宋体 CN Heavy"/>
              <a:ea typeface="思源宋体 CN Heavy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ACB41FD0-0CB5-456C-90AD-89C18362FC1B}"/>
              </a:ext>
            </a:extLst>
          </p:cNvPr>
          <p:cNvSpPr txBox="1"/>
          <p:nvPr/>
        </p:nvSpPr>
        <p:spPr>
          <a:xfrm>
            <a:off x="7515063" y="4439908"/>
            <a:ext cx="3311685" cy="10618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50000"/>
              </a:lnSpc>
              <a:spcBef>
                <a:spcPts val="1200"/>
              </a:spcBef>
              <a:defRPr sz="1100" spc="1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</a:defRPr>
            </a:lvl1pPr>
          </a:lstStyle>
          <a:p>
            <a:pPr rtl="0"/>
            <a:r>
              <a:rPr lang="zh-CN" altLang="en-US" sz="1400" kern="1200" dirty="0" smtClean="0">
                <a:solidFill>
                  <a:srgbClr val="334257"/>
                </a:solidFill>
                <a:latin typeface="思源黑体 CN Normal" panose="020B0400000000000000" pitchFamily="34" charset="-122"/>
                <a:ea typeface="思源黑体 CN Normal"/>
              </a:rPr>
              <a:t>实验的新方法和逻辑改进，其功能扩展和编排实现交到谱仪科学家和用户手中，进一步发挥出谱仪的能力。</a:t>
            </a:r>
            <a:endParaRPr lang="zh-CN" altLang="en-US" sz="1050" kern="1200" dirty="0">
              <a:solidFill>
                <a:srgbClr val="334257"/>
              </a:solidFill>
              <a:latin typeface="思源黑体 CN Normal" panose="020B0400000000000000" pitchFamily="34" charset="-122"/>
              <a:ea typeface="思源黑体 CN Normal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E5F1531E-44CB-4E70-ABF9-B026AD8E9BB7}"/>
              </a:ext>
            </a:extLst>
          </p:cNvPr>
          <p:cNvSpPr txBox="1"/>
          <p:nvPr/>
        </p:nvSpPr>
        <p:spPr>
          <a:xfrm>
            <a:off x="1431764" y="1618521"/>
            <a:ext cx="2168686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 rtl="0">
              <a:buClr>
                <a:srgbClr val="0496B2"/>
              </a:buClr>
              <a:buFont typeface="Wingdings" panose="05000000000000000000" pitchFamily="2" charset="2"/>
              <a:buChar char="n"/>
            </a:pPr>
            <a:r>
              <a:rPr lang="zh-CN" altLang="en-US" sz="2000" kern="1200" dirty="0" smtClean="0">
                <a:solidFill>
                  <a:srgbClr val="0496B2"/>
                </a:solidFill>
                <a:latin typeface="思源宋体 CN Heavy"/>
                <a:ea typeface="思源宋体 CN Heavy"/>
              </a:rPr>
              <a:t>高效率</a:t>
            </a:r>
            <a:endParaRPr lang="zh-CN" altLang="en-US" sz="2000" kern="1200" dirty="0">
              <a:solidFill>
                <a:srgbClr val="0496B2"/>
              </a:solidFill>
              <a:latin typeface="思源宋体 CN Heavy"/>
              <a:ea typeface="思源宋体 CN Heavy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中子谱仪实验发展的需求趋势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03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中子谱仪实验发展的需求趋势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91249" y="3598327"/>
            <a:ext cx="4287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高压谱仪样品准直，测量前作多个准直环节，样品每次加压变化都要调节对齐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506" y="4921704"/>
            <a:ext cx="4970393" cy="158148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06" y="1573596"/>
            <a:ext cx="2281912" cy="1712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641" y="3164264"/>
            <a:ext cx="3728136" cy="148883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4588" y="1573596"/>
            <a:ext cx="4588212" cy="15255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8281" y="1573596"/>
            <a:ext cx="2852532" cy="1840571"/>
          </a:xfrm>
          <a:prstGeom prst="rect">
            <a:avLst/>
          </a:prstGeom>
        </p:spPr>
      </p:pic>
      <p:sp>
        <p:nvSpPr>
          <p:cNvPr id="11" name="下箭头 10"/>
          <p:cNvSpPr/>
          <p:nvPr/>
        </p:nvSpPr>
        <p:spPr bwMode="auto">
          <a:xfrm rot="3045989">
            <a:off x="6421776" y="4368163"/>
            <a:ext cx="349452" cy="465936"/>
          </a:xfrm>
          <a:prstGeom prst="down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669410" y="1240801"/>
            <a:ext cx="2260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1.</a:t>
            </a:r>
            <a:r>
              <a:rPr lang="zh-CN" altLang="en-US" sz="1600" dirty="0" smtClean="0"/>
              <a:t>对齐精准（铁丝散射）</a:t>
            </a:r>
            <a:endParaRPr lang="zh-CN" altLang="en-US" sz="1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3278506" y="4601132"/>
            <a:ext cx="2597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3.</a:t>
            </a:r>
            <a:r>
              <a:rPr lang="zh-CN" altLang="en-US" sz="1600" dirty="0" smtClean="0"/>
              <a:t>对齐样品（提取信号谱）</a:t>
            </a:r>
            <a:endParaRPr lang="zh-CN" altLang="en-US" sz="1600" dirty="0"/>
          </a:p>
        </p:txBody>
      </p:sp>
      <p:sp>
        <p:nvSpPr>
          <p:cNvPr id="14" name="文本框 13"/>
          <p:cNvSpPr txBox="1"/>
          <p:nvPr/>
        </p:nvSpPr>
        <p:spPr>
          <a:xfrm>
            <a:off x="9144000" y="285317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2</a:t>
            </a:r>
            <a:r>
              <a:rPr lang="en-US" altLang="zh-CN" sz="1600" dirty="0" smtClean="0"/>
              <a:t>.</a:t>
            </a:r>
            <a:r>
              <a:rPr lang="zh-CN" altLang="en-US" sz="1600" dirty="0" smtClean="0"/>
              <a:t>对齐入射束流</a:t>
            </a:r>
            <a:endParaRPr lang="zh-CN" altLang="en-US" sz="1600" dirty="0"/>
          </a:p>
        </p:txBody>
      </p:sp>
      <p:sp>
        <p:nvSpPr>
          <p:cNvPr id="6" name="下箭头 5"/>
          <p:cNvSpPr/>
          <p:nvPr/>
        </p:nvSpPr>
        <p:spPr bwMode="auto">
          <a:xfrm>
            <a:off x="8401360" y="2789485"/>
            <a:ext cx="349452" cy="465936"/>
          </a:xfrm>
          <a:prstGeom prst="down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721" y="4556739"/>
            <a:ext cx="2623914" cy="194645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566770" y="5048217"/>
            <a:ext cx="2513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自动化准直与精度改进大幅提升实验效率。</a:t>
            </a:r>
            <a:r>
              <a:rPr lang="en-US" altLang="zh-CN" dirty="0" smtClean="0">
                <a:solidFill>
                  <a:srgbClr val="FF0000"/>
                </a:solidFill>
              </a:rPr>
              <a:t>=》</a:t>
            </a:r>
            <a:r>
              <a:rPr lang="zh-CN" altLang="en-US" dirty="0" smtClean="0">
                <a:solidFill>
                  <a:srgbClr val="FF0000"/>
                </a:solidFill>
              </a:rPr>
              <a:t>进一步需求规划测量步进和评估误差。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280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中子谱仪实验发展的需求趋势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04" y="1829183"/>
            <a:ext cx="3333037" cy="17096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654459" y="1734930"/>
            <a:ext cx="33929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应力测量实验，测量不同弹性</a:t>
            </a:r>
            <a:r>
              <a:rPr lang="en-US" altLang="zh-CN" dirty="0" smtClean="0">
                <a:solidFill>
                  <a:schemeClr val="accent2"/>
                </a:solidFill>
              </a:rPr>
              <a:t>/</a:t>
            </a:r>
            <a:r>
              <a:rPr lang="zh-CN" altLang="en-US" dirty="0" smtClean="0">
                <a:solidFill>
                  <a:schemeClr val="accent2"/>
                </a:solidFill>
              </a:rPr>
              <a:t>塑性形变区间，除了扫描多个测量点和角度，还要考虑加热</a:t>
            </a:r>
            <a:r>
              <a:rPr lang="en-US" altLang="zh-CN" dirty="0" smtClean="0">
                <a:solidFill>
                  <a:schemeClr val="accent2"/>
                </a:solidFill>
              </a:rPr>
              <a:t>/</a:t>
            </a:r>
            <a:r>
              <a:rPr lang="zh-CN" altLang="en-US" dirty="0" smtClean="0">
                <a:solidFill>
                  <a:schemeClr val="accent2"/>
                </a:solidFill>
              </a:rPr>
              <a:t>磁场等环境影响和材料本身的应力松弛，在线分析与控制闭环反馈。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9" name="右箭头 8"/>
          <p:cNvSpPr/>
          <p:nvPr/>
        </p:nvSpPr>
        <p:spPr bwMode="auto">
          <a:xfrm rot="5400000">
            <a:off x="5305254" y="3199130"/>
            <a:ext cx="541649" cy="65982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 bwMode="auto">
          <a:xfrm>
            <a:off x="5477068" y="5665247"/>
            <a:ext cx="1877609" cy="674377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zh-CN" altLang="en-US" sz="1400" dirty="0" smtClean="0"/>
              <a:t>控制编排</a:t>
            </a:r>
            <a:endParaRPr lang="zh-CN" altLang="en-US" sz="1400" dirty="0"/>
          </a:p>
        </p:txBody>
      </p:sp>
      <p:sp>
        <p:nvSpPr>
          <p:cNvPr id="11" name="矩形 10"/>
          <p:cNvSpPr/>
          <p:nvPr/>
        </p:nvSpPr>
        <p:spPr bwMode="auto">
          <a:xfrm>
            <a:off x="2872922" y="4075941"/>
            <a:ext cx="1420700" cy="732981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zh-CN" altLang="en-US" sz="1400" dirty="0" smtClean="0"/>
              <a:t>负荷加载是否匹配观测区间</a:t>
            </a:r>
            <a:endParaRPr lang="zh-CN" altLang="en-US" sz="1400" dirty="0"/>
          </a:p>
        </p:txBody>
      </p:sp>
      <p:sp>
        <p:nvSpPr>
          <p:cNvPr id="12" name="矩形 11"/>
          <p:cNvSpPr/>
          <p:nvPr/>
        </p:nvSpPr>
        <p:spPr bwMode="auto">
          <a:xfrm>
            <a:off x="4722023" y="4075941"/>
            <a:ext cx="1654886" cy="732981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zh-CN" altLang="en-US" sz="1400" dirty="0" smtClean="0"/>
              <a:t>材料织构下角度扫描是否足够或需引入</a:t>
            </a:r>
            <a:r>
              <a:rPr lang="en-US" altLang="zh-CN" sz="1400" dirty="0" smtClean="0"/>
              <a:t>ODF</a:t>
            </a:r>
            <a:endParaRPr lang="zh-CN" altLang="en-US" sz="1400" dirty="0"/>
          </a:p>
        </p:txBody>
      </p:sp>
      <p:sp>
        <p:nvSpPr>
          <p:cNvPr id="26" name="矩形 25"/>
          <p:cNvSpPr/>
          <p:nvPr/>
        </p:nvSpPr>
        <p:spPr bwMode="auto">
          <a:xfrm>
            <a:off x="1060411" y="4075943"/>
            <a:ext cx="1420700" cy="732981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zh-CN" altLang="en-US" sz="1400" dirty="0" smtClean="0"/>
              <a:t>预拉伸评估样品特性</a:t>
            </a:r>
            <a:endParaRPr lang="zh-CN" altLang="en-US" sz="1400" dirty="0"/>
          </a:p>
        </p:txBody>
      </p:sp>
      <p:sp>
        <p:nvSpPr>
          <p:cNvPr id="30" name="文本框 29"/>
          <p:cNvSpPr txBox="1"/>
          <p:nvPr/>
        </p:nvSpPr>
        <p:spPr>
          <a:xfrm>
            <a:off x="7522435" y="5284120"/>
            <a:ext cx="4137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信息处理如何更好迎合用户，协助具体样品的测量提效。</a:t>
            </a:r>
            <a:r>
              <a:rPr lang="en-US" altLang="zh-CN" dirty="0" smtClean="0">
                <a:solidFill>
                  <a:srgbClr val="FF0000"/>
                </a:solidFill>
              </a:rPr>
              <a:t>=》</a:t>
            </a:r>
            <a:r>
              <a:rPr lang="zh-CN" altLang="en-US" dirty="0" smtClean="0">
                <a:solidFill>
                  <a:srgbClr val="FF0000"/>
                </a:solidFill>
              </a:rPr>
              <a:t>开放性、可扩展与可评估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2713798" y="3271783"/>
            <a:ext cx="910243" cy="267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 sz="1200" dirty="0"/>
          </a:p>
        </p:txBody>
      </p:sp>
      <p:sp>
        <p:nvSpPr>
          <p:cNvPr id="51" name="矩形 50"/>
          <p:cNvSpPr/>
          <p:nvPr/>
        </p:nvSpPr>
        <p:spPr bwMode="auto">
          <a:xfrm>
            <a:off x="6737078" y="4075941"/>
            <a:ext cx="1650955" cy="732981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zh-CN" altLang="en-US" sz="1400" dirty="0" smtClean="0"/>
              <a:t>多个扫描点的数据质量和束流分配</a:t>
            </a:r>
            <a:endParaRPr lang="zh-CN" altLang="en-US" sz="1400" dirty="0"/>
          </a:p>
        </p:txBody>
      </p:sp>
      <p:sp>
        <p:nvSpPr>
          <p:cNvPr id="52" name="椭圆 51"/>
          <p:cNvSpPr/>
          <p:nvPr/>
        </p:nvSpPr>
        <p:spPr bwMode="auto">
          <a:xfrm>
            <a:off x="3866360" y="5665247"/>
            <a:ext cx="1877609" cy="674377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zh-CN" altLang="en-US" sz="1400" dirty="0" smtClean="0"/>
              <a:t>在线分析</a:t>
            </a:r>
            <a:endParaRPr lang="zh-CN" altLang="en-US" sz="1400" dirty="0"/>
          </a:p>
        </p:txBody>
      </p:sp>
      <p:sp>
        <p:nvSpPr>
          <p:cNvPr id="53" name="右箭头 52"/>
          <p:cNvSpPr/>
          <p:nvPr/>
        </p:nvSpPr>
        <p:spPr bwMode="auto">
          <a:xfrm rot="5400000">
            <a:off x="5310992" y="5054007"/>
            <a:ext cx="541649" cy="65982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 bwMode="auto">
          <a:xfrm>
            <a:off x="8748202" y="4077680"/>
            <a:ext cx="2372878" cy="732981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zh-CN" altLang="en-US" sz="1400" dirty="0" smtClean="0"/>
              <a:t>弹性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屈服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硬化等阶段的观测，如软硬晶粒线性演化与应力分配，各相屈服差异</a:t>
            </a:r>
            <a:endParaRPr lang="zh-CN" altLang="en-US" sz="1400" dirty="0"/>
          </a:p>
        </p:txBody>
      </p:sp>
      <p:sp>
        <p:nvSpPr>
          <p:cNvPr id="57" name="圆角矩形 56"/>
          <p:cNvSpPr/>
          <p:nvPr/>
        </p:nvSpPr>
        <p:spPr bwMode="auto">
          <a:xfrm>
            <a:off x="812800" y="3928189"/>
            <a:ext cx="10526926" cy="1022384"/>
          </a:xfrm>
          <a:prstGeom prst="roundRect">
            <a:avLst>
              <a:gd name="adj" fmla="val 1023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 bwMode="auto">
          <a:xfrm>
            <a:off x="1762999" y="5615757"/>
            <a:ext cx="1420700" cy="732981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r>
              <a:rPr lang="zh-CN" altLang="en-US" sz="1400" dirty="0" smtClean="0"/>
              <a:t>样品特性数据与分析策略</a:t>
            </a:r>
            <a:endParaRPr lang="zh-CN" altLang="en-US" sz="1400" dirty="0"/>
          </a:p>
        </p:txBody>
      </p:sp>
      <p:sp>
        <p:nvSpPr>
          <p:cNvPr id="59" name="右箭头 58"/>
          <p:cNvSpPr/>
          <p:nvPr/>
        </p:nvSpPr>
        <p:spPr bwMode="auto">
          <a:xfrm>
            <a:off x="3318457" y="5832197"/>
            <a:ext cx="413145" cy="310854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793" y="1495380"/>
            <a:ext cx="4688471" cy="224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69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中子谱仪实验发展的需求</a:t>
            </a:r>
            <a:r>
              <a:rPr lang="zh-CN" altLang="en-US" dirty="0" smtClean="0"/>
              <a:t>趋势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高效率、实验信息的实时处理和在线分析闭环、现场可编排与功能扩展，这些需求催生了端侧的数据处理与实验控制融合趋势。</a:t>
            </a:r>
            <a:endParaRPr lang="en-US" altLang="zh-CN" dirty="0" smtClean="0"/>
          </a:p>
          <a:p>
            <a:r>
              <a:rPr lang="zh-CN" altLang="en-US" dirty="0" smtClean="0"/>
              <a:t>端侧的主体在谱仪科学家和用户</a:t>
            </a:r>
            <a:r>
              <a:rPr lang="zh-CN" altLang="en-US" dirty="0" smtClean="0"/>
              <a:t>，除了系统的高性能，还要实现“好用”的体验。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2157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/>
              <a:t>当前中子谱仪装置的实时数据流与控制反馈</a:t>
            </a:r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258" y="1594763"/>
            <a:ext cx="9403890" cy="483263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068285" y="4373977"/>
            <a:ext cx="2323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在数据流平台基础上建立了实时数据处理和控制闭环反馈的架构，面向不同用户群体提供信息交互接口。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1208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当前中子谱仪装置的实时数据流与控制反馈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FFEDE81D-1F9F-8FA9-E2BC-35E5D601EAA2}"/>
              </a:ext>
            </a:extLst>
          </p:cNvPr>
          <p:cNvGrpSpPr/>
          <p:nvPr/>
        </p:nvGrpSpPr>
        <p:grpSpPr>
          <a:xfrm>
            <a:off x="4282608" y="2706194"/>
            <a:ext cx="6287008" cy="3868928"/>
            <a:chOff x="2919745" y="2892568"/>
            <a:chExt cx="6287008" cy="3868928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A8A8E3E3-362F-B4D2-933D-FA191E1C1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9745" y="2892568"/>
              <a:ext cx="6287008" cy="3868928"/>
            </a:xfrm>
            <a:prstGeom prst="rect">
              <a:avLst/>
            </a:prstGeom>
            <a:ln>
              <a:solidFill>
                <a:schemeClr val="accent5">
                  <a:lumMod val="75000"/>
                </a:schemeClr>
              </a:solidFill>
              <a:prstDash val="dash"/>
            </a:ln>
          </p:spPr>
        </p:pic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9A55C86B-D948-93EC-6FF7-EE664EF69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0994" y="4270447"/>
              <a:ext cx="1524457" cy="1198317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B84560E-BA16-E146-695B-72EF86287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499" y="4492223"/>
            <a:ext cx="1729349" cy="206672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238AE2CB-103D-EDE3-CA16-AF4E2C90121E}"/>
              </a:ext>
            </a:extLst>
          </p:cNvPr>
          <p:cNvSpPr txBox="1"/>
          <p:nvPr/>
        </p:nvSpPr>
        <p:spPr>
          <a:xfrm>
            <a:off x="1552608" y="4036364"/>
            <a:ext cx="1662947" cy="429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.萍方-简" panose="020B0600000000000000" pitchFamily="34" charset="-122"/>
                <a:ea typeface=".萍方-简" panose="020B0600000000000000" pitchFamily="34" charset="-122"/>
              </a:rPr>
              <a:t>实验流控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.萍方-简" panose="020B0600000000000000" pitchFamily="34" charset="-122"/>
                <a:ea typeface=".萍方-简" panose="020B0600000000000000" pitchFamily="34" charset="-122"/>
              </a:rPr>
              <a:t>：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.萍方-简" panose="020B0600000000000000" pitchFamily="34" charset="-122"/>
              <a:ea typeface=".萍方-简" panose="020B0600000000000000" pitchFamily="34" charset="-122"/>
            </a:endParaRPr>
          </a:p>
        </p:txBody>
      </p:sp>
      <p:sp>
        <p:nvSpPr>
          <p:cNvPr id="10" name="箭头: 右 41">
            <a:extLst>
              <a:ext uri="{FF2B5EF4-FFF2-40B4-BE49-F238E27FC236}">
                <a16:creationId xmlns="" xmlns:a16="http://schemas.microsoft.com/office/drawing/2014/main" id="{FD365DD8-1FE1-524E-2A2B-739B8989695A}"/>
              </a:ext>
            </a:extLst>
          </p:cNvPr>
          <p:cNvSpPr/>
          <p:nvPr/>
        </p:nvSpPr>
        <p:spPr>
          <a:xfrm>
            <a:off x="3252065" y="5580433"/>
            <a:ext cx="889602" cy="42967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11" name="表格 10">
            <a:extLst>
              <a:ext uri="{FF2B5EF4-FFF2-40B4-BE49-F238E27FC236}">
                <a16:creationId xmlns="" xmlns:a16="http://schemas.microsoft.com/office/drawing/2014/main" id="{0AE7EBF2-B260-1857-5E59-299D1E5AA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916129"/>
              </p:ext>
            </p:extLst>
          </p:nvPr>
        </p:nvGraphicFramePr>
        <p:xfrm>
          <a:off x="3101375" y="4466972"/>
          <a:ext cx="1095360" cy="14935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47680">
                  <a:extLst>
                    <a:ext uri="{9D8B030D-6E8A-4147-A177-3AD203B41FA5}">
                      <a16:colId xmlns="" xmlns:a16="http://schemas.microsoft.com/office/drawing/2014/main" val="1835391468"/>
                    </a:ext>
                  </a:extLst>
                </a:gridCol>
                <a:gridCol w="547680">
                  <a:extLst>
                    <a:ext uri="{9D8B030D-6E8A-4147-A177-3AD203B41FA5}">
                      <a16:colId xmlns="" xmlns:a16="http://schemas.microsoft.com/office/drawing/2014/main" val="2000542938"/>
                    </a:ext>
                  </a:extLst>
                </a:gridCol>
              </a:tblGrid>
              <a:tr h="2024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Pos</a:t>
                      </a:r>
                      <a:endParaRPr lang="zh-CN" altLang="en-US" sz="10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-6.5</a:t>
                      </a:r>
                      <a:endParaRPr lang="zh-CN" altLang="en-US" sz="9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760261974"/>
                  </a:ext>
                </a:extLst>
              </a:tr>
              <a:tr h="3037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900" dirty="0"/>
                        <a:t>开始</a:t>
                      </a:r>
                      <a:r>
                        <a:rPr lang="en-US" altLang="zh-CN" sz="900" dirty="0"/>
                        <a:t>PulseID</a:t>
                      </a:r>
                      <a:endParaRPr lang="zh-CN" altLang="en-US" sz="9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3298293335</a:t>
                      </a:r>
                      <a:endParaRPr lang="zh-CN" altLang="en-US" sz="9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3467007"/>
                  </a:ext>
                </a:extLst>
              </a:tr>
              <a:tr h="30370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dirty="0"/>
                        <a:t>结束</a:t>
                      </a:r>
                      <a:r>
                        <a:rPr lang="en-US" altLang="zh-CN" sz="900" dirty="0"/>
                        <a:t>PulseID</a:t>
                      </a:r>
                      <a:endParaRPr lang="zh-CN" altLang="en-US" sz="9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/>
                        <a:t>3298308339</a:t>
                      </a:r>
                      <a:endParaRPr lang="zh-CN" altLang="en-US" sz="9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370357246"/>
                  </a:ext>
                </a:extLst>
              </a:tr>
              <a:tr h="2024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…</a:t>
                      </a:r>
                      <a:endParaRPr lang="zh-CN" altLang="en-US" sz="10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1" dirty="0"/>
                        <a:t>…</a:t>
                      </a:r>
                      <a:endParaRPr lang="zh-CN" altLang="en-US" sz="9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9814532"/>
                  </a:ext>
                </a:extLst>
              </a:tr>
            </a:tbl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008C25C-8B35-2FD2-0F04-A816D0F36AAC}"/>
              </a:ext>
            </a:extLst>
          </p:cNvPr>
          <p:cNvSpPr txBox="1"/>
          <p:nvPr/>
        </p:nvSpPr>
        <p:spPr>
          <a:xfrm>
            <a:off x="3252065" y="4193743"/>
            <a:ext cx="857728" cy="298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CN" altLang="en-US" sz="1100" dirty="0">
                <a:solidFill>
                  <a:srgbClr val="C00000"/>
                </a:solidFill>
                <a:latin typeface=".萍方-简" panose="020B0600000000000000" pitchFamily="34" charset="-122"/>
                <a:ea typeface=".萍方-简" panose="020B0600000000000000" pitchFamily="34" charset="-122"/>
              </a:rPr>
              <a:t>过程数据</a:t>
            </a:r>
            <a:r>
              <a:rPr lang="zh-CN" altLang="en-US" sz="1100" dirty="0">
                <a:solidFill>
                  <a:schemeClr val="accent5">
                    <a:lumMod val="75000"/>
                  </a:schemeClr>
                </a:solidFill>
                <a:latin typeface=".萍方-简" panose="020B0600000000000000" pitchFamily="34" charset="-122"/>
                <a:ea typeface=".萍方-简" panose="020B0600000000000000" pitchFamily="34" charset="-122"/>
              </a:rPr>
              <a:t>：</a:t>
            </a:r>
            <a:endParaRPr lang="en-US" altLang="zh-CN" sz="1100" dirty="0">
              <a:solidFill>
                <a:schemeClr val="accent5">
                  <a:lumMod val="75000"/>
                </a:schemeClr>
              </a:solidFill>
              <a:latin typeface=".萍方-简" panose="020B0600000000000000" pitchFamily="34" charset="-122"/>
              <a:ea typeface=".萍方-简" panose="020B0600000000000000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DCAB28F1-41F1-3F50-9D51-3EC2CDAD04B0}"/>
              </a:ext>
            </a:extLst>
          </p:cNvPr>
          <p:cNvSpPr txBox="1"/>
          <p:nvPr/>
        </p:nvSpPr>
        <p:spPr>
          <a:xfrm>
            <a:off x="4209588" y="4193743"/>
            <a:ext cx="4630270" cy="317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CN" altLang="en-US" sz="1200" dirty="0">
                <a:solidFill>
                  <a:srgbClr val="C00000"/>
                </a:solidFill>
                <a:latin typeface=".萍方-简" panose="020B0600000000000000" pitchFamily="34" charset="-122"/>
                <a:ea typeface=".萍方-简" panose="020B0600000000000000" pitchFamily="34" charset="-122"/>
              </a:rPr>
              <a:t>事例数据</a:t>
            </a:r>
            <a:r>
              <a:rPr lang="zh-CN" altLang="en-US" sz="1200" dirty="0">
                <a:solidFill>
                  <a:srgbClr val="0070C0"/>
                </a:solidFill>
                <a:latin typeface=".萍方-简" panose="020B0600000000000000" pitchFamily="34" charset="-122"/>
                <a:ea typeface=".萍方-简" panose="020B0600000000000000" pitchFamily="34" charset="-122"/>
              </a:rPr>
              <a:t>：</a:t>
            </a:r>
            <a:endParaRPr lang="en-US" altLang="zh-CN" sz="1200" dirty="0">
              <a:solidFill>
                <a:srgbClr val="0070C0"/>
              </a:solidFill>
              <a:latin typeface=".萍方-简" panose="020B0600000000000000" pitchFamily="34" charset="-122"/>
              <a:ea typeface=".萍方-简" panose="020B0600000000000000" pitchFamily="34" charset="-122"/>
            </a:endParaRPr>
          </a:p>
        </p:txBody>
      </p:sp>
      <p:graphicFrame>
        <p:nvGraphicFramePr>
          <p:cNvPr id="14" name="表格 13">
            <a:extLst>
              <a:ext uri="{FF2B5EF4-FFF2-40B4-BE49-F238E27FC236}">
                <a16:creationId xmlns="" xmlns:a16="http://schemas.microsoft.com/office/drawing/2014/main" id="{9B73A323-E634-06DF-E7EB-93B085FC0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982908"/>
              </p:ext>
            </p:extLst>
          </p:nvPr>
        </p:nvGraphicFramePr>
        <p:xfrm>
          <a:off x="6375622" y="4670009"/>
          <a:ext cx="707036" cy="189459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707036">
                  <a:extLst>
                    <a:ext uri="{9D8B030D-6E8A-4147-A177-3AD203B41FA5}">
                      <a16:colId xmlns="" xmlns:a16="http://schemas.microsoft.com/office/drawing/2014/main" val="1835391468"/>
                    </a:ext>
                  </a:extLst>
                </a:gridCol>
              </a:tblGrid>
              <a:tr h="2983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(</a:t>
                      </a:r>
                      <a:r>
                        <a:rPr lang="en-US" altLang="zh-CN" sz="800" dirty="0" err="1"/>
                        <a:t>pos,counts</a:t>
                      </a:r>
                      <a:r>
                        <a:rPr lang="en-US" altLang="zh-CN" sz="800" dirty="0"/>
                        <a:t>)</a:t>
                      </a:r>
                      <a:endParaRPr lang="zh-CN" alt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760261974"/>
                  </a:ext>
                </a:extLst>
              </a:tr>
              <a:tr h="29838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900" dirty="0"/>
                        <a:t>(-6.5, 5318)</a:t>
                      </a:r>
                      <a:endParaRPr lang="zh-CN" altLang="en-US" sz="9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3467007"/>
                  </a:ext>
                </a:extLst>
              </a:tr>
              <a:tr h="29838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CN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(-5.5,6231)</a:t>
                      </a:r>
                      <a:endParaRPr lang="zh-CN" altLang="en-U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370357246"/>
                  </a:ext>
                </a:extLst>
              </a:tr>
              <a:tr h="29838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CN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(-3.5,6388)</a:t>
                      </a:r>
                      <a:endParaRPr lang="zh-CN" altLang="en-U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9814532"/>
                  </a:ext>
                </a:extLst>
              </a:tr>
              <a:tr h="29838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CN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(-2.5,6013)</a:t>
                      </a:r>
                      <a:endParaRPr lang="zh-CN" altLang="en-U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39479777"/>
                  </a:ext>
                </a:extLst>
              </a:tr>
              <a:tr h="29838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CN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(-1.5,5581)</a:t>
                      </a:r>
                      <a:endParaRPr lang="zh-CN" altLang="en-U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123930889"/>
                  </a:ext>
                </a:extLst>
              </a:tr>
            </a:tbl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F91C124A-077C-E272-6C7E-30D291CA0326}"/>
              </a:ext>
            </a:extLst>
          </p:cNvPr>
          <p:cNvSpPr txBox="1"/>
          <p:nvPr/>
        </p:nvSpPr>
        <p:spPr>
          <a:xfrm>
            <a:off x="6300276" y="4417388"/>
            <a:ext cx="857728" cy="298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CN" altLang="en-US" sz="1100" dirty="0">
                <a:solidFill>
                  <a:srgbClr val="C00000"/>
                </a:solidFill>
                <a:latin typeface=".萍方-简" panose="020B0600000000000000" pitchFamily="34" charset="-122"/>
                <a:ea typeface=".萍方-简" panose="020B0600000000000000" pitchFamily="34" charset="-122"/>
              </a:rPr>
              <a:t>计算数据</a:t>
            </a:r>
            <a:r>
              <a:rPr lang="zh-CN" altLang="en-US" sz="1100" dirty="0">
                <a:solidFill>
                  <a:schemeClr val="accent5">
                    <a:lumMod val="75000"/>
                  </a:schemeClr>
                </a:solidFill>
                <a:latin typeface=".萍方-简" panose="020B0600000000000000" pitchFamily="34" charset="-122"/>
                <a:ea typeface=".萍方-简" panose="020B0600000000000000" pitchFamily="34" charset="-122"/>
              </a:rPr>
              <a:t>：</a:t>
            </a:r>
            <a:endParaRPr lang="en-US" altLang="zh-CN" sz="1100" dirty="0">
              <a:solidFill>
                <a:schemeClr val="accent5">
                  <a:lumMod val="75000"/>
                </a:schemeClr>
              </a:solidFill>
              <a:latin typeface=".萍方-简" panose="020B0600000000000000" pitchFamily="34" charset="-122"/>
              <a:ea typeface=".萍方-简" panose="020B0600000000000000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1664" y="1438157"/>
            <a:ext cx="2316530" cy="267028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282608" y="1590008"/>
            <a:ext cx="4861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高压谱仪样品准直，实现自动化流控扫描与信号峰提取、扫描曲线拟合反馈。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11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当前中子谱仪装置的实时数据流与控制反馈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52" y="1864377"/>
            <a:ext cx="3711009" cy="3915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515" y="1700668"/>
            <a:ext cx="4752552" cy="208475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73018" y="4318601"/>
            <a:ext cx="19161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应力拉伸实验：实现光路准直，样品偏移修正，扫描步进曲线，对应力松弛予以监测与反馈。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115" y="2885847"/>
            <a:ext cx="5292964" cy="24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25625"/>
      </p:ext>
    </p:extLst>
  </p:cSld>
  <p:clrMapOvr>
    <a:masterClrMapping/>
  </p:clrMapOvr>
</p:sld>
</file>

<file path=ppt/theme/theme1.xml><?xml version="1.0" encoding="utf-8"?>
<a:theme xmlns:a="http://schemas.openxmlformats.org/drawingml/2006/main" name="2_CSNS讲演稿母板">
  <a:themeElements>
    <a:clrScheme name="1_CSNS讲演稿母板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1_CSNS讲演稿母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1_CSNS讲演稿母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SNS讲演稿母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2600</TotalTime>
  <Words>1277</Words>
  <Application>Microsoft Office PowerPoint</Application>
  <DocSecurity>0</DocSecurity>
  <PresentationFormat>宽屏</PresentationFormat>
  <Paragraphs>126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.萍方-简</vt:lpstr>
      <vt:lpstr>思源黑体 CN Normal</vt:lpstr>
      <vt:lpstr>思源宋体 CN Heavy</vt:lpstr>
      <vt:lpstr>宋体</vt:lpstr>
      <vt:lpstr>Arial</vt:lpstr>
      <vt:lpstr>Calibri</vt:lpstr>
      <vt:lpstr>Impact</vt:lpstr>
      <vt:lpstr>Times New Roman</vt:lpstr>
      <vt:lpstr>Wingdings</vt:lpstr>
      <vt:lpstr>2_CSNS讲演稿母板</vt:lpstr>
      <vt:lpstr>基于边缘计算的实验信息端侧处理和智能化应用探索研究</vt:lpstr>
      <vt:lpstr>outline</vt:lpstr>
      <vt:lpstr>中子谱仪实验发展的需求趋势</vt:lpstr>
      <vt:lpstr>中子谱仪实验发展的需求趋势</vt:lpstr>
      <vt:lpstr>中子谱仪实验发展的需求趋势</vt:lpstr>
      <vt:lpstr>中子谱仪实验发展的需求趋势</vt:lpstr>
      <vt:lpstr>当前中子谱仪装置的实时数据流与控制反馈</vt:lpstr>
      <vt:lpstr>当前中子谱仪装置的实时数据流与控制反馈</vt:lpstr>
      <vt:lpstr>当前中子谱仪装置的实时数据流与控制反馈</vt:lpstr>
      <vt:lpstr>当前中子谱仪装置的实时数据流与控制反馈</vt:lpstr>
      <vt:lpstr>智能化时代的路线探索和研究进展</vt:lpstr>
      <vt:lpstr>智能化时代的路线探索和研究进展</vt:lpstr>
      <vt:lpstr>智能化时代的路线探索和研究进展</vt:lpstr>
      <vt:lpstr>智能化时代的路线探索和研究进展</vt:lpstr>
      <vt:lpstr>智能化时代的路线探索和研究进展</vt:lpstr>
      <vt:lpstr>智能化时代的路线探索和研究进展</vt:lpstr>
      <vt:lpstr>结论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面向大科学装置的高性能数据流处理框架DSNI</dc:title>
  <dc:subject/>
  <dc:creator>n</dc:creator>
  <cp:keywords/>
  <dc:description/>
  <cp:lastModifiedBy>pc</cp:lastModifiedBy>
  <cp:revision>487</cp:revision>
  <dcterms:created xsi:type="dcterms:W3CDTF">2022-09-11T04:12:57Z</dcterms:created>
  <dcterms:modified xsi:type="dcterms:W3CDTF">2026-06-23T16:06:00Z</dcterms:modified>
  <cp:category/>
  <dc:identifier/>
  <cp:contentStatus/>
  <dc:language/>
  <cp:version/>
</cp:coreProperties>
</file>