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7" r:id="rId2"/>
    <p:sldId id="259" r:id="rId3"/>
    <p:sldId id="268" r:id="rId4"/>
    <p:sldId id="281" r:id="rId5"/>
    <p:sldId id="271" r:id="rId6"/>
    <p:sldId id="1961" r:id="rId7"/>
    <p:sldId id="1957" r:id="rId8"/>
    <p:sldId id="284" r:id="rId9"/>
    <p:sldId id="1959" r:id="rId10"/>
    <p:sldId id="1966" r:id="rId11"/>
    <p:sldId id="283" r:id="rId12"/>
    <p:sldId id="1960" r:id="rId13"/>
    <p:sldId id="1952" r:id="rId14"/>
    <p:sldId id="1940" r:id="rId15"/>
    <p:sldId id="1962" r:id="rId16"/>
    <p:sldId id="1968" r:id="rId17"/>
    <p:sldId id="1943" r:id="rId18"/>
    <p:sldId id="1967" r:id="rId19"/>
    <p:sldId id="1949" r:id="rId20"/>
    <p:sldId id="1944" r:id="rId21"/>
    <p:sldId id="1945" r:id="rId22"/>
    <p:sldId id="1969" r:id="rId23"/>
    <p:sldId id="1970" r:id="rId24"/>
    <p:sldId id="1965" r:id="rId25"/>
    <p:sldId id="1964" r:id="rId26"/>
    <p:sldId id="1955" r:id="rId27"/>
    <p:sldId id="28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30" autoAdjust="0"/>
  </p:normalViewPr>
  <p:slideViewPr>
    <p:cSldViewPr snapToGrid="0">
      <p:cViewPr varScale="1">
        <p:scale>
          <a:sx n="196" d="100"/>
          <a:sy n="196" d="100"/>
        </p:scale>
        <p:origin x="14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8CA2AEF-6EB5-4764-9AC1-CB8B6E707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B19DC6-AC25-40FB-996B-30C15BBC96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85966-E2DB-4419-A430-5246E70E679F}" type="datetimeFigureOut">
              <a:rPr lang="zh-CN" altLang="en-US" smtClean="0"/>
              <a:t>2026/6/19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47A5AD-439F-4EAB-B7D5-1C6CE56262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98396D-9E0F-45D4-84BF-6516D624BF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00F55-BA18-40CC-9A9C-96F7F14DA5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899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9D16E-BFBA-4F58-9DE5-E1DB469EA927}" type="datetimeFigureOut">
              <a:rPr lang="zh-CN" altLang="en-US" smtClean="0"/>
              <a:t>2026/6/19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63EA7-A201-4D27-9539-565576D361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8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63EA7-A201-4D27-9539-565576D361F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69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BF0AEB61-929F-4131-A660-5DC1BC94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6913FF34-E365-4646-9BF5-AD521B85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FF3E4B53-F684-4EF7-A14E-815DB2F5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FC2D17-772F-497E-8C3C-382AD32E8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5565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7FBC68B-A31E-45F3-B846-D7BEDD3F5B70}"/>
              </a:ext>
            </a:extLst>
          </p:cNvPr>
          <p:cNvSpPr/>
          <p:nvPr userDrawn="1"/>
        </p:nvSpPr>
        <p:spPr>
          <a:xfrm>
            <a:off x="0" y="4244455"/>
            <a:ext cx="12192000" cy="221776"/>
          </a:xfrm>
          <a:prstGeom prst="rect">
            <a:avLst/>
          </a:prstGeom>
          <a:gradFill flip="none" rotWithShape="1">
            <a:gsLst>
              <a:gs pos="39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81551DE-AC92-43F1-A631-7F3447C763DC}"/>
              </a:ext>
            </a:extLst>
          </p:cNvPr>
          <p:cNvSpPr/>
          <p:nvPr userDrawn="1"/>
        </p:nvSpPr>
        <p:spPr>
          <a:xfrm>
            <a:off x="0" y="0"/>
            <a:ext cx="12192000" cy="4242216"/>
          </a:xfrm>
          <a:prstGeom prst="rect">
            <a:avLst/>
          </a:prstGeom>
          <a:solidFill>
            <a:schemeClr val="tx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07B4EA8-85B8-453E-879A-8C9B8130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987" y="12366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175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59B538A-8FF7-412E-A0E5-DCBCE3551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932" b="2403"/>
          <a:stretch/>
        </p:blipFill>
        <p:spPr>
          <a:xfrm>
            <a:off x="0" y="5569771"/>
            <a:ext cx="3681273" cy="1288229"/>
          </a:xfrm>
          <a:prstGeom prst="rect">
            <a:avLst/>
          </a:prstGeom>
        </p:spPr>
      </p:pic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BF0AEB61-929F-4131-A660-5DC1BC94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5" name="页脚占位符 4">
            <a:extLst>
              <a:ext uri="{FF2B5EF4-FFF2-40B4-BE49-F238E27FC236}">
                <a16:creationId xmlns:a16="http://schemas.microsoft.com/office/drawing/2014/main" id="{6913FF34-E365-4646-9BF5-AD521B85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FF3E4B53-F684-4EF7-A14E-815DB2F5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607B4EA8-85B8-453E-879A-8C9B81303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937" y="1046163"/>
            <a:ext cx="1042035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6988E4F-7A5F-4AED-B738-400A887E0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8" y="5824025"/>
            <a:ext cx="2123775" cy="5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4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6F2A4A-5137-4D46-A891-09F932D7F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85D1AF-6F4F-43B5-A630-DC15313E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D28D4-686F-464B-93DF-EE6AB901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650918-14BA-4961-B820-46D51B016C90}"/>
              </a:ext>
            </a:extLst>
          </p:cNvPr>
          <p:cNvSpPr/>
          <p:nvPr userDrawn="1"/>
        </p:nvSpPr>
        <p:spPr>
          <a:xfrm rot="5400000">
            <a:off x="857250" y="2568056"/>
            <a:ext cx="1314450" cy="270395"/>
          </a:xfrm>
          <a:prstGeom prst="rect">
            <a:avLst/>
          </a:prstGeom>
          <a:gradFill>
            <a:gsLst>
              <a:gs pos="85000">
                <a:srgbClr val="E12D11"/>
              </a:gs>
              <a:gs pos="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FC3616BE-1000-497F-9302-32F14D50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029551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23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61FA6-AB22-410A-BECD-7B3592CA1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12D926-AD5A-4776-A32D-10F717531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F63BD-83B0-404B-AB14-D1715606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EBC90E-D800-4FDD-954B-FBE63FBF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4799B-19B5-416A-9722-59121691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9844092-0812-41F5-B354-FAFF6B98D281}"/>
              </a:ext>
            </a:extLst>
          </p:cNvPr>
          <p:cNvSpPr/>
          <p:nvPr userDrawn="1"/>
        </p:nvSpPr>
        <p:spPr>
          <a:xfrm>
            <a:off x="510540" y="704850"/>
            <a:ext cx="213360" cy="571500"/>
          </a:xfrm>
          <a:prstGeom prst="rect">
            <a:avLst/>
          </a:prstGeom>
          <a:gradFill>
            <a:gsLst>
              <a:gs pos="39000">
                <a:srgbClr val="C00000"/>
              </a:gs>
              <a:gs pos="10000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4134F-B009-492B-9E62-7F8B1847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485F74-8071-45DC-9514-A8F0A61D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7EF27D-2270-40B9-9414-F4F60C72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07D48-4E8B-4C33-9521-EC17EEA7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48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517442-25BB-41C4-AB2D-B2B0F87A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12D0A-2073-4DCB-BD87-238CF2555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5A4737-F8ED-4228-9AB9-20E90299A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72B191-374D-4572-910D-042A389F5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EF53F-D76F-43A7-B099-24D2BE327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53DCE-8972-4A2C-8D2B-8C7524B68A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5BE690C-A1A1-42C9-AC8F-0F3DDB2871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71" y="-422509"/>
            <a:ext cx="3496344" cy="2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0" r:id="rId4"/>
    <p:sldLayoutId id="2147483666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58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10" Type="http://schemas.openxmlformats.org/officeDocument/2006/relationships/image" Target="../media/image14.gif"/><Relationship Id="rId4" Type="http://schemas.openxmlformats.org/officeDocument/2006/relationships/image" Target="../media/image8.emf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70F1B6-9C37-49BE-A77F-C1811A2B7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811" y="1655375"/>
            <a:ext cx="10420350" cy="1061053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SHINE</a:t>
            </a:r>
            <a:r>
              <a:rPr lang="zh-CN" altLang="en-US" sz="4400" dirty="0"/>
              <a:t>数据中心建设进度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9804" y="3545493"/>
            <a:ext cx="270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史武军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32386" y="5658678"/>
            <a:ext cx="2743200" cy="365125"/>
          </a:xfrm>
        </p:spPr>
        <p:txBody>
          <a:bodyPr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2026/06/25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3390" y="4632863"/>
            <a:ext cx="7181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上海科技大学 大科学中心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F33EC-38EF-4F6D-BCE8-096A7E074396}"/>
              </a:ext>
            </a:extLst>
          </p:cNvPr>
          <p:cNvSpPr txBox="1"/>
          <p:nvPr/>
        </p:nvSpPr>
        <p:spPr>
          <a:xfrm>
            <a:off x="2871371" y="880857"/>
            <a:ext cx="6465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第六届先进光源中子源科学数据与软件研讨会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681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zh-CN" altLang="en-US" dirty="0"/>
              <a:t>数据中心机房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F3ED09-649E-4C01-87A0-8DF40A2FC056}"/>
              </a:ext>
            </a:extLst>
          </p:cNvPr>
          <p:cNvSpPr txBox="1"/>
          <p:nvPr/>
        </p:nvSpPr>
        <p:spPr>
          <a:xfrm>
            <a:off x="757769" y="1874844"/>
            <a:ext cx="3138160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供配电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制冷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机柜及通道封闭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装饰装修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环境监控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74954F1-E2C9-43F1-AB07-CF232CCC10D9}"/>
              </a:ext>
            </a:extLst>
          </p:cNvPr>
          <p:cNvGrpSpPr/>
          <p:nvPr/>
        </p:nvGrpSpPr>
        <p:grpSpPr>
          <a:xfrm>
            <a:off x="3511141" y="1548110"/>
            <a:ext cx="8637083" cy="4471896"/>
            <a:chOff x="1777458" y="872663"/>
            <a:chExt cx="8637083" cy="447189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DD41296-D04E-43C2-9A67-680BA4882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902" t="7716" r="5552" b="13587"/>
            <a:stretch/>
          </p:blipFill>
          <p:spPr>
            <a:xfrm>
              <a:off x="1777458" y="872663"/>
              <a:ext cx="8637083" cy="447189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8AD58B7-474A-434A-8BEB-184A49FAD305}"/>
                </a:ext>
              </a:extLst>
            </p:cNvPr>
            <p:cNvSpPr txBox="1"/>
            <p:nvPr/>
          </p:nvSpPr>
          <p:spPr>
            <a:xfrm>
              <a:off x="7964269" y="432855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仓库</a:t>
              </a:r>
              <a:endPara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B1BE0B0-E56C-4D82-9F57-4882C85C6C65}"/>
                </a:ext>
              </a:extLst>
            </p:cNvPr>
            <p:cNvSpPr txBox="1"/>
            <p:nvPr/>
          </p:nvSpPr>
          <p:spPr>
            <a:xfrm>
              <a:off x="5657417" y="451322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磁带库</a:t>
              </a:r>
              <a:endPara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97FEC25-83C1-48B3-81AA-0ABE1B852FDF}"/>
                </a:ext>
              </a:extLst>
            </p:cNvPr>
            <p:cNvSpPr txBox="1"/>
            <p:nvPr/>
          </p:nvSpPr>
          <p:spPr>
            <a:xfrm>
              <a:off x="6951008" y="3132099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IT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设备区</a:t>
              </a:r>
              <a:endPara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29C357F-8917-489D-85EA-AD3FAC59D17B}"/>
                </a:ext>
              </a:extLst>
            </p:cNvPr>
            <p:cNvSpPr txBox="1"/>
            <p:nvPr/>
          </p:nvSpPr>
          <p:spPr>
            <a:xfrm>
              <a:off x="3336366" y="4513222"/>
              <a:ext cx="1324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UPS</a:t>
              </a:r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配电间</a:t>
              </a:r>
              <a:endPara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9E53CDE-70B0-42DF-98CE-5E6AE57C5520}"/>
                </a:ext>
              </a:extLst>
            </p:cNvPr>
            <p:cNvSpPr txBox="1"/>
            <p:nvPr/>
          </p:nvSpPr>
          <p:spPr>
            <a:xfrm>
              <a:off x="4009200" y="217074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操作间</a:t>
              </a:r>
              <a:endPara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11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0BC51-A6F5-401D-B963-0C2262CA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15"/>
            <a:ext cx="10515600" cy="793959"/>
          </a:xfrm>
        </p:spPr>
        <p:txBody>
          <a:bodyPr/>
          <a:lstStyle/>
          <a:p>
            <a:r>
              <a:rPr lang="zh-CN" altLang="en-US" dirty="0"/>
              <a:t>数据中心机房</a:t>
            </a:r>
            <a:r>
              <a:rPr lang="en-US" altLang="zh-CN" dirty="0"/>
              <a:t>——</a:t>
            </a:r>
            <a:r>
              <a:rPr lang="zh-CN" altLang="en-US" dirty="0"/>
              <a:t>已启用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DF0334-DE60-4C26-8E63-0D8CE797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1F0FB524-E24F-4CAE-A7F8-715640A62B66}"/>
              </a:ext>
            </a:extLst>
          </p:cNvPr>
          <p:cNvSpPr/>
          <p:nvPr/>
        </p:nvSpPr>
        <p:spPr>
          <a:xfrm>
            <a:off x="2887978" y="3567113"/>
            <a:ext cx="1711888" cy="1559220"/>
          </a:xfrm>
          <a:prstGeom prst="rect">
            <a:avLst/>
          </a:prstGeom>
          <a:gradFill rotWithShape="1">
            <a:gsLst>
              <a:gs pos="0">
                <a:srgbClr val="526DB0">
                  <a:tint val="50000"/>
                  <a:satMod val="300000"/>
                </a:srgbClr>
              </a:gs>
              <a:gs pos="35000">
                <a:srgbClr val="526DB0">
                  <a:tint val="37000"/>
                  <a:satMod val="300000"/>
                </a:srgbClr>
              </a:gs>
              <a:gs pos="100000">
                <a:srgbClr val="526DB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26DB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F3F399D2-5F07-480E-88B4-4EB2D8AECC9E}"/>
              </a:ext>
            </a:extLst>
          </p:cNvPr>
          <p:cNvSpPr/>
          <p:nvPr/>
        </p:nvSpPr>
        <p:spPr>
          <a:xfrm>
            <a:off x="567821" y="3567113"/>
            <a:ext cx="1711888" cy="1559220"/>
          </a:xfrm>
          <a:prstGeom prst="rect">
            <a:avLst/>
          </a:prstGeom>
          <a:gradFill rotWithShape="1">
            <a:gsLst>
              <a:gs pos="0">
                <a:srgbClr val="526DB0">
                  <a:tint val="50000"/>
                  <a:satMod val="300000"/>
                </a:srgbClr>
              </a:gs>
              <a:gs pos="35000">
                <a:srgbClr val="526DB0">
                  <a:tint val="37000"/>
                  <a:satMod val="300000"/>
                </a:srgbClr>
              </a:gs>
              <a:gs pos="100000">
                <a:srgbClr val="526DB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26DB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E519349B-6A7B-4833-800F-5844F2166B5F}"/>
              </a:ext>
            </a:extLst>
          </p:cNvPr>
          <p:cNvSpPr txBox="1"/>
          <p:nvPr/>
        </p:nvSpPr>
        <p:spPr>
          <a:xfrm>
            <a:off x="567821" y="5358892"/>
            <a:ext cx="1022747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已启用三个机房</a:t>
            </a:r>
            <a:r>
              <a: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号井和</a:t>
            </a:r>
            <a:r>
              <a:rPr kumimoji="1"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号井前端</a:t>
            </a:r>
            <a:r>
              <a:rPr kumimoji="1"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DAQ</a:t>
            </a: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机房，用于数据缓存和在线分析，实现快速反馈</a:t>
            </a:r>
            <a:r>
              <a: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kumimoji="1"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号井主机房，用于离线存储和分析，得到最终结果以及数据共享等</a:t>
            </a:r>
            <a:r>
              <a:rPr kumimoji="1"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833DAB40-24BE-4C95-9C63-095BB21B2380}"/>
              </a:ext>
            </a:extLst>
          </p:cNvPr>
          <p:cNvGrpSpPr/>
          <p:nvPr/>
        </p:nvGrpSpPr>
        <p:grpSpPr>
          <a:xfrm>
            <a:off x="4850861" y="932018"/>
            <a:ext cx="3268194" cy="4199380"/>
            <a:chOff x="4522091" y="932018"/>
            <a:chExt cx="3220833" cy="4464000"/>
          </a:xfrm>
        </p:grpSpPr>
        <p:sp>
          <p:nvSpPr>
            <p:cNvPr id="79" name="文本框 65">
              <a:extLst>
                <a:ext uri="{FF2B5EF4-FFF2-40B4-BE49-F238E27FC236}">
                  <a16:creationId xmlns:a16="http://schemas.microsoft.com/office/drawing/2014/main" id="{B4B06EB0-D50F-4B9A-893C-B2AA9936EF50}"/>
                </a:ext>
              </a:extLst>
            </p:cNvPr>
            <p:cNvSpPr txBox="1"/>
            <p:nvPr/>
          </p:nvSpPr>
          <p:spPr>
            <a:xfrm>
              <a:off x="4996634" y="5026686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Arial" panose="020B0604020202020204" pitchFamily="34" charset="0"/>
                </a:rPr>
                <a:t>Side view of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Arial" panose="020B0604020202020204" pitchFamily="34" charset="0"/>
                </a:rPr>
                <a:t>shaft 4</a:t>
              </a:r>
            </a:p>
          </p:txBody>
        </p:sp>
        <p:grpSp>
          <p:nvGrpSpPr>
            <p:cNvPr id="81" name="组合 1">
              <a:extLst>
                <a:ext uri="{FF2B5EF4-FFF2-40B4-BE49-F238E27FC236}">
                  <a16:creationId xmlns:a16="http://schemas.microsoft.com/office/drawing/2014/main" id="{6FF729A4-F233-4AE0-A881-A392DC84E8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2091" y="1202300"/>
              <a:ext cx="3141593" cy="3764875"/>
              <a:chOff x="1919536" y="656763"/>
              <a:chExt cx="4536505" cy="5436533"/>
            </a:xfrm>
          </p:grpSpPr>
          <p:grpSp>
            <p:nvGrpSpPr>
              <p:cNvPr id="85" name="组合 74">
                <a:extLst>
                  <a:ext uri="{FF2B5EF4-FFF2-40B4-BE49-F238E27FC236}">
                    <a16:creationId xmlns:a16="http://schemas.microsoft.com/office/drawing/2014/main" id="{F82DA38E-05BB-4077-9A86-749467B99B38}"/>
                  </a:ext>
                </a:extLst>
              </p:cNvPr>
              <p:cNvGrpSpPr/>
              <p:nvPr/>
            </p:nvGrpSpPr>
            <p:grpSpPr>
              <a:xfrm>
                <a:off x="1919536" y="656763"/>
                <a:ext cx="4536505" cy="5436533"/>
                <a:chOff x="1135069" y="1439682"/>
                <a:chExt cx="4312860" cy="4653614"/>
              </a:xfrm>
            </p:grpSpPr>
            <p:grpSp>
              <p:nvGrpSpPr>
                <p:cNvPr id="96" name="组合 75">
                  <a:extLst>
                    <a:ext uri="{FF2B5EF4-FFF2-40B4-BE49-F238E27FC236}">
                      <a16:creationId xmlns:a16="http://schemas.microsoft.com/office/drawing/2014/main" id="{AD301AA5-9385-4C6E-AA52-4F463D0D8F66}"/>
                    </a:ext>
                  </a:extLst>
                </p:cNvPr>
                <p:cNvGrpSpPr/>
                <p:nvPr/>
              </p:nvGrpSpPr>
              <p:grpSpPr>
                <a:xfrm>
                  <a:off x="1135069" y="1439682"/>
                  <a:ext cx="4312860" cy="4653614"/>
                  <a:chOff x="3552861" y="692696"/>
                  <a:chExt cx="4312860" cy="4653614"/>
                </a:xfrm>
              </p:grpSpPr>
              <p:pic>
                <p:nvPicPr>
                  <p:cNvPr id="98" name="图片 81">
                    <a:extLst>
                      <a:ext uri="{FF2B5EF4-FFF2-40B4-BE49-F238E27FC236}">
                        <a16:creationId xmlns:a16="http://schemas.microsoft.com/office/drawing/2014/main" id="{8027F53E-3A18-4B3A-8D64-6D3EC3B642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r="17497"/>
                  <a:stretch/>
                </p:blipFill>
                <p:spPr>
                  <a:xfrm>
                    <a:off x="3769827" y="692696"/>
                    <a:ext cx="3838341" cy="3208741"/>
                  </a:xfrm>
                  <a:prstGeom prst="rect">
                    <a:avLst/>
                  </a:prstGeom>
                </p:spPr>
              </p:pic>
              <p:pic>
                <p:nvPicPr>
                  <p:cNvPr id="99" name="图片 82">
                    <a:extLst>
                      <a:ext uri="{FF2B5EF4-FFF2-40B4-BE49-F238E27FC236}">
                        <a16:creationId xmlns:a16="http://schemas.microsoft.com/office/drawing/2014/main" id="{335857EF-E0BB-48C5-A0E4-E09099D11D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552861" y="2532212"/>
                    <a:ext cx="4312860" cy="281409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7" name="矩形: 圆角 79">
                  <a:extLst>
                    <a:ext uri="{FF2B5EF4-FFF2-40B4-BE49-F238E27FC236}">
                      <a16:creationId xmlns:a16="http://schemas.microsoft.com/office/drawing/2014/main" id="{DA9C4921-23CF-414E-BAA2-12C8CB7680ED}"/>
                    </a:ext>
                  </a:extLst>
                </p:cNvPr>
                <p:cNvSpPr/>
                <p:nvPr/>
              </p:nvSpPr>
              <p:spPr>
                <a:xfrm>
                  <a:off x="3485620" y="4259466"/>
                  <a:ext cx="1802105" cy="56762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F5C201">
                        <a:lumMod val="67000"/>
                      </a:srgbClr>
                    </a:gs>
                    <a:gs pos="48000">
                      <a:srgbClr val="F5C201">
                        <a:lumMod val="97000"/>
                        <a:lumOff val="3000"/>
                      </a:srgbClr>
                    </a:gs>
                    <a:gs pos="100000">
                      <a:srgbClr val="F5C201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8" name="文本框 83">
                <a:extLst>
                  <a:ext uri="{FF2B5EF4-FFF2-40B4-BE49-F238E27FC236}">
                    <a16:creationId xmlns:a16="http://schemas.microsoft.com/office/drawing/2014/main" id="{E0259D41-8E72-469A-B173-F03284C654AD}"/>
                  </a:ext>
                </a:extLst>
              </p:cNvPr>
              <p:cNvSpPr txBox="1"/>
              <p:nvPr/>
            </p:nvSpPr>
            <p:spPr>
              <a:xfrm>
                <a:off x="2538186" y="3417621"/>
                <a:ext cx="1002550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B2</a:t>
                </a:r>
              </a:p>
            </p:txBody>
          </p:sp>
          <p:sp>
            <p:nvSpPr>
              <p:cNvPr id="90" name="文本框 84">
                <a:extLst>
                  <a:ext uri="{FF2B5EF4-FFF2-40B4-BE49-F238E27FC236}">
                    <a16:creationId xmlns:a16="http://schemas.microsoft.com/office/drawing/2014/main" id="{8762EECC-C1B5-4F05-B28E-8763E2023E78}"/>
                  </a:ext>
                </a:extLst>
              </p:cNvPr>
              <p:cNvSpPr txBox="1"/>
              <p:nvPr/>
            </p:nvSpPr>
            <p:spPr>
              <a:xfrm>
                <a:off x="2538185" y="2946689"/>
                <a:ext cx="1002552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B1</a:t>
                </a:r>
              </a:p>
            </p:txBody>
          </p:sp>
          <p:sp>
            <p:nvSpPr>
              <p:cNvPr id="91" name="文本框 85">
                <a:extLst>
                  <a:ext uri="{FF2B5EF4-FFF2-40B4-BE49-F238E27FC236}">
                    <a16:creationId xmlns:a16="http://schemas.microsoft.com/office/drawing/2014/main" id="{BD021105-1F74-46CA-97D5-8AE4FDFE6492}"/>
                  </a:ext>
                </a:extLst>
              </p:cNvPr>
              <p:cNvSpPr txBox="1"/>
              <p:nvPr/>
            </p:nvSpPr>
            <p:spPr>
              <a:xfrm>
                <a:off x="2538186" y="2348161"/>
                <a:ext cx="1002550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2" name="文本框 86">
                <a:extLst>
                  <a:ext uri="{FF2B5EF4-FFF2-40B4-BE49-F238E27FC236}">
                    <a16:creationId xmlns:a16="http://schemas.microsoft.com/office/drawing/2014/main" id="{2B59F873-5F48-4925-B865-B6C89E72639A}"/>
                  </a:ext>
                </a:extLst>
              </p:cNvPr>
              <p:cNvSpPr txBox="1"/>
              <p:nvPr/>
            </p:nvSpPr>
            <p:spPr>
              <a:xfrm>
                <a:off x="2538185" y="1171525"/>
                <a:ext cx="756188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2F</a:t>
                </a:r>
              </a:p>
            </p:txBody>
          </p:sp>
          <p:sp>
            <p:nvSpPr>
              <p:cNvPr id="93" name="文本框 87">
                <a:extLst>
                  <a:ext uri="{FF2B5EF4-FFF2-40B4-BE49-F238E27FC236}">
                    <a16:creationId xmlns:a16="http://schemas.microsoft.com/office/drawing/2014/main" id="{73A1FA17-A44C-415D-89A4-A5FE28D54E0C}"/>
                  </a:ext>
                </a:extLst>
              </p:cNvPr>
              <p:cNvSpPr txBox="1"/>
              <p:nvPr/>
            </p:nvSpPr>
            <p:spPr>
              <a:xfrm>
                <a:off x="2538186" y="3898790"/>
                <a:ext cx="1002550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B3</a:t>
                </a:r>
              </a:p>
            </p:txBody>
          </p:sp>
          <p:sp>
            <p:nvSpPr>
              <p:cNvPr id="94" name="文本框 88">
                <a:extLst>
                  <a:ext uri="{FF2B5EF4-FFF2-40B4-BE49-F238E27FC236}">
                    <a16:creationId xmlns:a16="http://schemas.microsoft.com/office/drawing/2014/main" id="{C146DA2C-EE48-4370-B3EB-B6FB624C400B}"/>
                  </a:ext>
                </a:extLst>
              </p:cNvPr>
              <p:cNvSpPr txBox="1"/>
              <p:nvPr/>
            </p:nvSpPr>
            <p:spPr>
              <a:xfrm>
                <a:off x="2538186" y="5302765"/>
                <a:ext cx="1002550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B5</a:t>
                </a:r>
              </a:p>
            </p:txBody>
          </p:sp>
          <p:sp>
            <p:nvSpPr>
              <p:cNvPr id="95" name="文本框 89">
                <a:extLst>
                  <a:ext uri="{FF2B5EF4-FFF2-40B4-BE49-F238E27FC236}">
                    <a16:creationId xmlns:a16="http://schemas.microsoft.com/office/drawing/2014/main" id="{474A6291-AA0A-46A4-8C86-C5082B3D755E}"/>
                  </a:ext>
                </a:extLst>
              </p:cNvPr>
              <p:cNvSpPr txBox="1"/>
              <p:nvPr/>
            </p:nvSpPr>
            <p:spPr>
              <a:xfrm>
                <a:off x="2538186" y="4311362"/>
                <a:ext cx="1002550" cy="533321"/>
              </a:xfrm>
              <a:prstGeom prst="rect">
                <a:avLst/>
              </a:prstGeom>
              <a:solidFill>
                <a:srgbClr val="B4B392">
                  <a:alpha val="50000"/>
                </a:srgbClr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中圆简"/>
                    <a:cs typeface="Arial" panose="020B0604020202020204" pitchFamily="34" charset="0"/>
                  </a:rPr>
                  <a:t>B4</a:t>
                </a:r>
              </a:p>
            </p:txBody>
          </p:sp>
        </p:grpSp>
        <p:sp>
          <p:nvSpPr>
            <p:cNvPr id="82" name="矩形 138">
              <a:extLst>
                <a:ext uri="{FF2B5EF4-FFF2-40B4-BE49-F238E27FC236}">
                  <a16:creationId xmlns:a16="http://schemas.microsoft.com/office/drawing/2014/main" id="{21CFA6D3-7A26-433A-9B43-6AE2E740D023}"/>
                </a:ext>
              </a:extLst>
            </p:cNvPr>
            <p:cNvSpPr/>
            <p:nvPr/>
          </p:nvSpPr>
          <p:spPr>
            <a:xfrm>
              <a:off x="4522091" y="932018"/>
              <a:ext cx="3220833" cy="44640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文本框 142">
              <a:extLst>
                <a:ext uri="{FF2B5EF4-FFF2-40B4-BE49-F238E27FC236}">
                  <a16:creationId xmlns:a16="http://schemas.microsoft.com/office/drawing/2014/main" id="{70D1802D-A661-48A6-8A69-5A0070504BEC}"/>
                </a:ext>
              </a:extLst>
            </p:cNvPr>
            <p:cNvSpPr txBox="1"/>
            <p:nvPr/>
          </p:nvSpPr>
          <p:spPr>
            <a:xfrm>
              <a:off x="6154828" y="3586345"/>
              <a:ext cx="1471620" cy="304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DAQ</a:t>
              </a:r>
              <a:r>
                <a:rPr kumimoji="1" lang="zh-CN" alt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机房</a:t>
              </a:r>
              <a:endParaRPr kumimoji="1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010EC247-F067-44EE-948B-2647F9A64ED5}"/>
                </a:ext>
              </a:extLst>
            </p:cNvPr>
            <p:cNvSpPr txBox="1"/>
            <p:nvPr/>
          </p:nvSpPr>
          <p:spPr>
            <a:xfrm>
              <a:off x="5721000" y="4369986"/>
              <a:ext cx="1471620" cy="481542"/>
            </a:xfrm>
            <a:prstGeom prst="rect">
              <a:avLst/>
            </a:prstGeom>
            <a:solidFill>
              <a:srgbClr val="DC5924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Beamline &amp;  </a:t>
              </a:r>
              <a:r>
                <a:rPr kumimoji="1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Endstation</a:t>
              </a:r>
              <a:endPara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00C49502-D782-40F2-94BD-9C964506328C}"/>
              </a:ext>
            </a:extLst>
          </p:cNvPr>
          <p:cNvGrpSpPr/>
          <p:nvPr/>
        </p:nvGrpSpPr>
        <p:grpSpPr>
          <a:xfrm>
            <a:off x="8180045" y="932018"/>
            <a:ext cx="3947477" cy="4199380"/>
            <a:chOff x="7803914" y="932018"/>
            <a:chExt cx="4155612" cy="4464000"/>
          </a:xfrm>
        </p:grpSpPr>
        <p:grpSp>
          <p:nvGrpSpPr>
            <p:cNvPr id="101" name="组合 120">
              <a:extLst>
                <a:ext uri="{FF2B5EF4-FFF2-40B4-BE49-F238E27FC236}">
                  <a16:creationId xmlns:a16="http://schemas.microsoft.com/office/drawing/2014/main" id="{96CD0E27-02E8-4ED6-82A7-863C34C5904B}"/>
                </a:ext>
              </a:extLst>
            </p:cNvPr>
            <p:cNvGrpSpPr/>
            <p:nvPr/>
          </p:nvGrpSpPr>
          <p:grpSpPr>
            <a:xfrm>
              <a:off x="7803914" y="1027211"/>
              <a:ext cx="4109286" cy="3939963"/>
              <a:chOff x="614744" y="1027641"/>
              <a:chExt cx="6129045" cy="4608512"/>
            </a:xfrm>
          </p:grpSpPr>
          <p:pic>
            <p:nvPicPr>
              <p:cNvPr id="116" name="图片 121">
                <a:extLst>
                  <a:ext uri="{FF2B5EF4-FFF2-40B4-BE49-F238E27FC236}">
                    <a16:creationId xmlns:a16="http://schemas.microsoft.com/office/drawing/2014/main" id="{F209E8C4-5581-434F-8329-7C59075CF2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624"/>
              <a:stretch/>
            </p:blipFill>
            <p:spPr>
              <a:xfrm>
                <a:off x="614744" y="1027641"/>
                <a:ext cx="6012301" cy="4608512"/>
              </a:xfrm>
              <a:prstGeom prst="rect">
                <a:avLst/>
              </a:prstGeom>
            </p:spPr>
          </p:pic>
          <p:sp>
            <p:nvSpPr>
              <p:cNvPr id="117" name="矩形: 圆角 122">
                <a:extLst>
                  <a:ext uri="{FF2B5EF4-FFF2-40B4-BE49-F238E27FC236}">
                    <a16:creationId xmlns:a16="http://schemas.microsoft.com/office/drawing/2014/main" id="{0E03E587-96A7-41F4-B880-A754FBD69331}"/>
                  </a:ext>
                </a:extLst>
              </p:cNvPr>
              <p:cNvSpPr/>
              <p:nvPr/>
            </p:nvSpPr>
            <p:spPr>
              <a:xfrm>
                <a:off x="4652346" y="3737221"/>
                <a:ext cx="2091443" cy="537145"/>
              </a:xfrm>
              <a:prstGeom prst="roundRect">
                <a:avLst/>
              </a:prstGeom>
              <a:gradFill flip="none" rotWithShape="1">
                <a:gsLst>
                  <a:gs pos="0">
                    <a:srgbClr val="F5C201">
                      <a:lumMod val="67000"/>
                    </a:srgbClr>
                  </a:gs>
                  <a:gs pos="48000">
                    <a:srgbClr val="F5C201">
                      <a:lumMod val="97000"/>
                      <a:lumOff val="3000"/>
                    </a:srgbClr>
                  </a:gs>
                  <a:gs pos="100000">
                    <a:srgbClr val="F5C20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8" name="矩形: 圆角 123">
                <a:extLst>
                  <a:ext uri="{FF2B5EF4-FFF2-40B4-BE49-F238E27FC236}">
                    <a16:creationId xmlns:a16="http://schemas.microsoft.com/office/drawing/2014/main" id="{04DC932E-16C1-423F-90E4-113644D3BB68}"/>
                  </a:ext>
                </a:extLst>
              </p:cNvPr>
              <p:cNvSpPr/>
              <p:nvPr/>
            </p:nvSpPr>
            <p:spPr>
              <a:xfrm>
                <a:off x="1895731" y="1411754"/>
                <a:ext cx="2899905" cy="425587"/>
              </a:xfrm>
              <a:prstGeom prst="roundRect">
                <a:avLst/>
              </a:prstGeom>
              <a:gradFill flip="none" rotWithShape="1">
                <a:gsLst>
                  <a:gs pos="0">
                    <a:srgbClr val="F5C201">
                      <a:lumMod val="67000"/>
                    </a:srgbClr>
                  </a:gs>
                  <a:gs pos="48000">
                    <a:srgbClr val="F5C201">
                      <a:lumMod val="97000"/>
                      <a:lumOff val="3000"/>
                    </a:srgbClr>
                  </a:gs>
                  <a:gs pos="100000">
                    <a:srgbClr val="F5C20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2" name="文本框 133">
              <a:extLst>
                <a:ext uri="{FF2B5EF4-FFF2-40B4-BE49-F238E27FC236}">
                  <a16:creationId xmlns:a16="http://schemas.microsoft.com/office/drawing/2014/main" id="{9C71A782-4D10-4D61-933D-D316965785F5}"/>
                </a:ext>
              </a:extLst>
            </p:cNvPr>
            <p:cNvSpPr txBox="1"/>
            <p:nvPr/>
          </p:nvSpPr>
          <p:spPr>
            <a:xfrm>
              <a:off x="7922244" y="1094967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4F</a:t>
              </a:r>
            </a:p>
          </p:txBody>
        </p:sp>
        <p:sp>
          <p:nvSpPr>
            <p:cNvPr id="103" name="文本框 136">
              <a:extLst>
                <a:ext uri="{FF2B5EF4-FFF2-40B4-BE49-F238E27FC236}">
                  <a16:creationId xmlns:a16="http://schemas.microsoft.com/office/drawing/2014/main" id="{DC055569-C071-4DF1-9D91-B82D96B9726F}"/>
                </a:ext>
              </a:extLst>
            </p:cNvPr>
            <p:cNvSpPr txBox="1"/>
            <p:nvPr/>
          </p:nvSpPr>
          <p:spPr>
            <a:xfrm>
              <a:off x="8757309" y="4985215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Arial" panose="020B0604020202020204" pitchFamily="34" charset="0"/>
                </a:rPr>
                <a:t>Side view of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 panose="02010609000101010101" pitchFamily="49" charset="-122"/>
                  <a:cs typeface="Arial" panose="020B0604020202020204" pitchFamily="34" charset="0"/>
                </a:rPr>
                <a:t>shaft 5</a:t>
              </a:r>
            </a:p>
          </p:txBody>
        </p:sp>
        <p:sp>
          <p:nvSpPr>
            <p:cNvPr id="104" name="矩形 139">
              <a:extLst>
                <a:ext uri="{FF2B5EF4-FFF2-40B4-BE49-F238E27FC236}">
                  <a16:creationId xmlns:a16="http://schemas.microsoft.com/office/drawing/2014/main" id="{B8E19821-7758-40C7-99BF-57D3CCC90AFA}"/>
                </a:ext>
              </a:extLst>
            </p:cNvPr>
            <p:cNvSpPr/>
            <p:nvPr/>
          </p:nvSpPr>
          <p:spPr>
            <a:xfrm>
              <a:off x="7819341" y="932018"/>
              <a:ext cx="4076576" cy="44640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8EE96181-0E5E-48B0-9075-214379E1677B}"/>
                </a:ext>
              </a:extLst>
            </p:cNvPr>
            <p:cNvSpPr/>
            <p:nvPr/>
          </p:nvSpPr>
          <p:spPr>
            <a:xfrm>
              <a:off x="10425439" y="3433971"/>
              <a:ext cx="1534087" cy="304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DA</a:t>
              </a:r>
              <a:r>
                <a:rPr kumimoji="1" lang="en-US" altLang="zh-CN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Q</a:t>
              </a:r>
              <a:r>
                <a:rPr kumimoji="1" lang="zh-CN" alt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机房</a:t>
              </a:r>
              <a:endParaRPr kumimoji="1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497537D0-077E-4B71-BCFA-3B8CE5A32B5E}"/>
                </a:ext>
              </a:extLst>
            </p:cNvPr>
            <p:cNvSpPr/>
            <p:nvPr/>
          </p:nvSpPr>
          <p:spPr>
            <a:xfrm>
              <a:off x="8597343" y="1414671"/>
              <a:ext cx="2110396" cy="325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1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主机房</a:t>
              </a:r>
              <a:endParaRPr kumimoji="1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7FBAB320-DC1B-426F-8974-8CECE56349AA}"/>
                </a:ext>
              </a:extLst>
            </p:cNvPr>
            <p:cNvSpPr txBox="1"/>
            <p:nvPr/>
          </p:nvSpPr>
          <p:spPr>
            <a:xfrm>
              <a:off x="8992719" y="4282865"/>
              <a:ext cx="1445825" cy="481542"/>
            </a:xfrm>
            <a:prstGeom prst="rect">
              <a:avLst/>
            </a:prstGeom>
            <a:solidFill>
              <a:srgbClr val="DC5924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Beamline &amp; </a:t>
              </a:r>
              <a:r>
                <a:rPr kumimoji="1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Endstation</a:t>
              </a:r>
              <a:endPara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文本框 133">
              <a:extLst>
                <a:ext uri="{FF2B5EF4-FFF2-40B4-BE49-F238E27FC236}">
                  <a16:creationId xmlns:a16="http://schemas.microsoft.com/office/drawing/2014/main" id="{717A5286-0978-46A6-9625-847E4269DD74}"/>
                </a:ext>
              </a:extLst>
            </p:cNvPr>
            <p:cNvSpPr txBox="1"/>
            <p:nvPr/>
          </p:nvSpPr>
          <p:spPr>
            <a:xfrm>
              <a:off x="7916832" y="1424671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3F</a:t>
              </a:r>
            </a:p>
          </p:txBody>
        </p:sp>
        <p:sp>
          <p:nvSpPr>
            <p:cNvPr id="109" name="文本框 133">
              <a:extLst>
                <a:ext uri="{FF2B5EF4-FFF2-40B4-BE49-F238E27FC236}">
                  <a16:creationId xmlns:a16="http://schemas.microsoft.com/office/drawing/2014/main" id="{45685CF2-DE43-4092-9E4D-9EA231DA2D03}"/>
                </a:ext>
              </a:extLst>
            </p:cNvPr>
            <p:cNvSpPr txBox="1"/>
            <p:nvPr/>
          </p:nvSpPr>
          <p:spPr>
            <a:xfrm>
              <a:off x="7916832" y="1788194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2F</a:t>
              </a:r>
            </a:p>
          </p:txBody>
        </p:sp>
        <p:sp>
          <p:nvSpPr>
            <p:cNvPr id="110" name="文本框 133">
              <a:extLst>
                <a:ext uri="{FF2B5EF4-FFF2-40B4-BE49-F238E27FC236}">
                  <a16:creationId xmlns:a16="http://schemas.microsoft.com/office/drawing/2014/main" id="{A71786B5-8B31-4914-B5AE-01A057D35EDC}"/>
                </a:ext>
              </a:extLst>
            </p:cNvPr>
            <p:cNvSpPr txBox="1"/>
            <p:nvPr/>
          </p:nvSpPr>
          <p:spPr>
            <a:xfrm>
              <a:off x="7900967" y="2126510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1F</a:t>
              </a:r>
            </a:p>
          </p:txBody>
        </p:sp>
        <p:sp>
          <p:nvSpPr>
            <p:cNvPr id="111" name="文本框 133">
              <a:extLst>
                <a:ext uri="{FF2B5EF4-FFF2-40B4-BE49-F238E27FC236}">
                  <a16:creationId xmlns:a16="http://schemas.microsoft.com/office/drawing/2014/main" id="{6B7DFE1E-ECA0-4E8F-81FB-2DB0ADF0928B}"/>
                </a:ext>
              </a:extLst>
            </p:cNvPr>
            <p:cNvSpPr txBox="1"/>
            <p:nvPr/>
          </p:nvSpPr>
          <p:spPr>
            <a:xfrm>
              <a:off x="7900967" y="2515299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B1M</a:t>
              </a:r>
            </a:p>
          </p:txBody>
        </p:sp>
        <p:sp>
          <p:nvSpPr>
            <p:cNvPr id="112" name="文本框 133">
              <a:extLst>
                <a:ext uri="{FF2B5EF4-FFF2-40B4-BE49-F238E27FC236}">
                  <a16:creationId xmlns:a16="http://schemas.microsoft.com/office/drawing/2014/main" id="{8B978EB5-19C6-4B9B-B0CA-EEAB942755C3}"/>
                </a:ext>
              </a:extLst>
            </p:cNvPr>
            <p:cNvSpPr txBox="1"/>
            <p:nvPr/>
          </p:nvSpPr>
          <p:spPr>
            <a:xfrm>
              <a:off x="7916832" y="2828349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B1</a:t>
              </a:r>
            </a:p>
          </p:txBody>
        </p:sp>
        <p:sp>
          <p:nvSpPr>
            <p:cNvPr id="113" name="文本框 133">
              <a:extLst>
                <a:ext uri="{FF2B5EF4-FFF2-40B4-BE49-F238E27FC236}">
                  <a16:creationId xmlns:a16="http://schemas.microsoft.com/office/drawing/2014/main" id="{CA2D595E-AEF4-4283-8394-C1C3E95BF06A}"/>
                </a:ext>
              </a:extLst>
            </p:cNvPr>
            <p:cNvSpPr txBox="1"/>
            <p:nvPr/>
          </p:nvSpPr>
          <p:spPr>
            <a:xfrm>
              <a:off x="7902153" y="3162655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B2M</a:t>
              </a:r>
            </a:p>
          </p:txBody>
        </p:sp>
        <p:sp>
          <p:nvSpPr>
            <p:cNvPr id="114" name="文本框 133">
              <a:extLst>
                <a:ext uri="{FF2B5EF4-FFF2-40B4-BE49-F238E27FC236}">
                  <a16:creationId xmlns:a16="http://schemas.microsoft.com/office/drawing/2014/main" id="{103781FC-7D34-435F-A041-A480A31498B3}"/>
                </a:ext>
              </a:extLst>
            </p:cNvPr>
            <p:cNvSpPr txBox="1"/>
            <p:nvPr/>
          </p:nvSpPr>
          <p:spPr>
            <a:xfrm>
              <a:off x="7946474" y="3523189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B2</a:t>
              </a:r>
            </a:p>
          </p:txBody>
        </p:sp>
        <p:sp>
          <p:nvSpPr>
            <p:cNvPr id="115" name="文本框 133">
              <a:extLst>
                <a:ext uri="{FF2B5EF4-FFF2-40B4-BE49-F238E27FC236}">
                  <a16:creationId xmlns:a16="http://schemas.microsoft.com/office/drawing/2014/main" id="{25EC86B0-192D-4881-B868-8E123FC89BF6}"/>
                </a:ext>
              </a:extLst>
            </p:cNvPr>
            <p:cNvSpPr txBox="1"/>
            <p:nvPr/>
          </p:nvSpPr>
          <p:spPr>
            <a:xfrm>
              <a:off x="7947279" y="4418119"/>
              <a:ext cx="781210" cy="276999"/>
            </a:xfrm>
            <a:prstGeom prst="rect">
              <a:avLst/>
            </a:prstGeom>
            <a:solidFill>
              <a:srgbClr val="B4B392">
                <a:alpha val="50000"/>
              </a:srgbClr>
            </a:solidFill>
            <a:ln>
              <a:noFill/>
            </a:ln>
            <a:effectLst/>
          </p:spPr>
          <p:txBody>
            <a:bodyPr wrap="square" t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汉仪中圆简"/>
                  <a:cs typeface="Arial" panose="020B0604020202020204" pitchFamily="34" charset="0"/>
                </a:rPr>
                <a:t>B3</a:t>
              </a:r>
            </a:p>
          </p:txBody>
        </p:sp>
      </p:grpSp>
      <p:pic>
        <p:nvPicPr>
          <p:cNvPr id="119" name="图片 118">
            <a:extLst>
              <a:ext uri="{FF2B5EF4-FFF2-40B4-BE49-F238E27FC236}">
                <a16:creationId xmlns:a16="http://schemas.microsoft.com/office/drawing/2014/main" id="{79C35FD0-26F1-45B8-847F-36511CD9F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2" y="932018"/>
            <a:ext cx="4404095" cy="2570832"/>
          </a:xfrm>
          <a:prstGeom prst="rect">
            <a:avLst/>
          </a:prstGeom>
        </p:spPr>
      </p:pic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56CF4128-A2BA-403E-A92D-38F42E9145B1}"/>
              </a:ext>
            </a:extLst>
          </p:cNvPr>
          <p:cNvSpPr/>
          <p:nvPr/>
        </p:nvSpPr>
        <p:spPr>
          <a:xfrm>
            <a:off x="679565" y="3621442"/>
            <a:ext cx="1537911" cy="396000"/>
          </a:xfrm>
          <a:prstGeom prst="roundRect">
            <a:avLst/>
          </a:prstGeom>
          <a:gradFill rotWithShape="1">
            <a:gsLst>
              <a:gs pos="0">
                <a:srgbClr val="F5C201">
                  <a:shade val="51000"/>
                  <a:satMod val="130000"/>
                </a:srgbClr>
              </a:gs>
              <a:gs pos="80000">
                <a:srgbClr val="F5C201">
                  <a:shade val="93000"/>
                  <a:satMod val="130000"/>
                </a:srgbClr>
              </a:gs>
              <a:gs pos="100000">
                <a:srgbClr val="F5C201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5C20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DAQ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机房</a:t>
            </a: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903D3409-307C-4A68-AD68-E388A849D50A}"/>
              </a:ext>
            </a:extLst>
          </p:cNvPr>
          <p:cNvSpPr/>
          <p:nvPr/>
        </p:nvSpPr>
        <p:spPr>
          <a:xfrm>
            <a:off x="3102327" y="1604284"/>
            <a:ext cx="479898" cy="369651"/>
          </a:xfrm>
          <a:prstGeom prst="ellipse">
            <a:avLst/>
          </a:prstGeom>
          <a:noFill/>
          <a:ln w="25400" cap="flat" cmpd="sng" algn="ctr">
            <a:solidFill>
              <a:srgbClr val="D1282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122" name="椭圆 121">
            <a:extLst>
              <a:ext uri="{FF2B5EF4-FFF2-40B4-BE49-F238E27FC236}">
                <a16:creationId xmlns:a16="http://schemas.microsoft.com/office/drawing/2014/main" id="{DE086C08-787F-42A4-B9BC-57881002D10F}"/>
              </a:ext>
            </a:extLst>
          </p:cNvPr>
          <p:cNvSpPr/>
          <p:nvPr/>
        </p:nvSpPr>
        <p:spPr>
          <a:xfrm>
            <a:off x="4154203" y="1277375"/>
            <a:ext cx="479898" cy="369651"/>
          </a:xfrm>
          <a:prstGeom prst="ellipse">
            <a:avLst/>
          </a:prstGeom>
          <a:noFill/>
          <a:ln w="25400" cap="flat" cmpd="sng" algn="ctr">
            <a:solidFill>
              <a:srgbClr val="D1282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cs typeface="+mn-cs"/>
            </a:endParaRP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3D6F0ED0-5B1A-4DAE-AEE1-CD85A17947F3}"/>
              </a:ext>
            </a:extLst>
          </p:cNvPr>
          <p:cNvSpPr/>
          <p:nvPr/>
        </p:nvSpPr>
        <p:spPr>
          <a:xfrm>
            <a:off x="2944655" y="3621442"/>
            <a:ext cx="1537911" cy="396000"/>
          </a:xfrm>
          <a:prstGeom prst="roundRect">
            <a:avLst/>
          </a:prstGeom>
          <a:gradFill rotWithShape="1">
            <a:gsLst>
              <a:gs pos="0">
                <a:srgbClr val="F5C201">
                  <a:shade val="51000"/>
                  <a:satMod val="130000"/>
                </a:srgbClr>
              </a:gs>
              <a:gs pos="80000">
                <a:srgbClr val="F5C201">
                  <a:shade val="93000"/>
                  <a:satMod val="130000"/>
                </a:srgbClr>
              </a:gs>
              <a:gs pos="100000">
                <a:srgbClr val="F5C201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5C20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DAQ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机房</a:t>
            </a: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4" name="矩形: 圆角 123">
            <a:extLst>
              <a:ext uri="{FF2B5EF4-FFF2-40B4-BE49-F238E27FC236}">
                <a16:creationId xmlns:a16="http://schemas.microsoft.com/office/drawing/2014/main" id="{408426F8-00BE-4E93-99EB-8BA1839E13F3}"/>
              </a:ext>
            </a:extLst>
          </p:cNvPr>
          <p:cNvSpPr/>
          <p:nvPr/>
        </p:nvSpPr>
        <p:spPr>
          <a:xfrm>
            <a:off x="2944655" y="4420974"/>
            <a:ext cx="1537911" cy="396000"/>
          </a:xfrm>
          <a:prstGeom prst="roundRect">
            <a:avLst/>
          </a:prstGeom>
          <a:gradFill rotWithShape="1">
            <a:gsLst>
              <a:gs pos="0">
                <a:srgbClr val="F5C201">
                  <a:shade val="51000"/>
                  <a:satMod val="130000"/>
                </a:srgbClr>
              </a:gs>
              <a:gs pos="80000">
                <a:srgbClr val="F5C201">
                  <a:shade val="93000"/>
                  <a:satMod val="130000"/>
                </a:srgbClr>
              </a:gs>
              <a:gs pos="100000">
                <a:srgbClr val="F5C201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5C20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主机房</a:t>
            </a: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25" name="直接箭头连接符 124">
            <a:extLst>
              <a:ext uri="{FF2B5EF4-FFF2-40B4-BE49-F238E27FC236}">
                <a16:creationId xmlns:a16="http://schemas.microsoft.com/office/drawing/2014/main" id="{0A0C2CE5-310E-4FE8-9941-C3E07E935208}"/>
              </a:ext>
            </a:extLst>
          </p:cNvPr>
          <p:cNvCxnSpPr>
            <a:cxnSpLocks/>
            <a:stCxn id="121" idx="3"/>
            <a:endCxn id="76" idx="0"/>
          </p:cNvCxnSpPr>
          <p:nvPr/>
        </p:nvCxnSpPr>
        <p:spPr>
          <a:xfrm flipH="1">
            <a:off x="1423765" y="1919801"/>
            <a:ext cx="1748841" cy="1647312"/>
          </a:xfrm>
          <a:prstGeom prst="straightConnector1">
            <a:avLst/>
          </a:prstGeom>
          <a:noFill/>
          <a:ln w="38100" cap="flat" cmpd="sng" algn="ctr">
            <a:solidFill>
              <a:srgbClr val="DC5924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6" name="直接箭头连接符 125">
            <a:extLst>
              <a:ext uri="{FF2B5EF4-FFF2-40B4-BE49-F238E27FC236}">
                <a16:creationId xmlns:a16="http://schemas.microsoft.com/office/drawing/2014/main" id="{4DA0CC19-FDF8-4508-A5C2-594B7F73E516}"/>
              </a:ext>
            </a:extLst>
          </p:cNvPr>
          <p:cNvCxnSpPr>
            <a:cxnSpLocks/>
            <a:stCxn id="122" idx="4"/>
            <a:endCxn id="75" idx="0"/>
          </p:cNvCxnSpPr>
          <p:nvPr/>
        </p:nvCxnSpPr>
        <p:spPr>
          <a:xfrm flipH="1">
            <a:off x="3743922" y="1647026"/>
            <a:ext cx="650230" cy="1920087"/>
          </a:xfrm>
          <a:prstGeom prst="straightConnector1">
            <a:avLst/>
          </a:prstGeom>
          <a:noFill/>
          <a:ln w="38100" cap="flat" cmpd="sng" algn="ctr">
            <a:solidFill>
              <a:srgbClr val="DC5924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27" name="文本框 126">
            <a:extLst>
              <a:ext uri="{FF2B5EF4-FFF2-40B4-BE49-F238E27FC236}">
                <a16:creationId xmlns:a16="http://schemas.microsoft.com/office/drawing/2014/main" id="{C67191DC-92BB-43FF-A720-DEAB8F12798B}"/>
              </a:ext>
            </a:extLst>
          </p:cNvPr>
          <p:cNvSpPr txBox="1"/>
          <p:nvPr/>
        </p:nvSpPr>
        <p:spPr>
          <a:xfrm>
            <a:off x="965947" y="480939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Shaft 4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7BD7D54F-4624-4678-AAE2-83E66A6DF49B}"/>
              </a:ext>
            </a:extLst>
          </p:cNvPr>
          <p:cNvSpPr txBox="1"/>
          <p:nvPr/>
        </p:nvSpPr>
        <p:spPr>
          <a:xfrm>
            <a:off x="3286104" y="480939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Shaft 5</a:t>
            </a:r>
          </a:p>
        </p:txBody>
      </p:sp>
      <p:cxnSp>
        <p:nvCxnSpPr>
          <p:cNvPr id="129" name="连接符: 肘形 128">
            <a:extLst>
              <a:ext uri="{FF2B5EF4-FFF2-40B4-BE49-F238E27FC236}">
                <a16:creationId xmlns:a16="http://schemas.microsoft.com/office/drawing/2014/main" id="{D5D09BC8-BB00-4D70-B610-A26569EB4F5D}"/>
              </a:ext>
            </a:extLst>
          </p:cNvPr>
          <p:cNvCxnSpPr>
            <a:stCxn id="120" idx="2"/>
            <a:endCxn id="124" idx="1"/>
          </p:cNvCxnSpPr>
          <p:nvPr/>
        </p:nvCxnSpPr>
        <p:spPr>
          <a:xfrm rot="16200000" flipH="1">
            <a:off x="1895822" y="3570141"/>
            <a:ext cx="601532" cy="1496134"/>
          </a:xfrm>
          <a:prstGeom prst="bentConnector2">
            <a:avLst/>
          </a:prstGeom>
          <a:noFill/>
          <a:ln w="38100" cap="flat" cmpd="sng" algn="ctr">
            <a:solidFill>
              <a:srgbClr val="526DB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0" name="直接箭头连接符 129">
            <a:extLst>
              <a:ext uri="{FF2B5EF4-FFF2-40B4-BE49-F238E27FC236}">
                <a16:creationId xmlns:a16="http://schemas.microsoft.com/office/drawing/2014/main" id="{DD07BF11-D12C-4FEF-8C53-7D33F6FFAA68}"/>
              </a:ext>
            </a:extLst>
          </p:cNvPr>
          <p:cNvCxnSpPr>
            <a:cxnSpLocks/>
            <a:stCxn id="123" idx="2"/>
            <a:endCxn id="124" idx="0"/>
          </p:cNvCxnSpPr>
          <p:nvPr/>
        </p:nvCxnSpPr>
        <p:spPr>
          <a:xfrm>
            <a:off x="3713611" y="4017442"/>
            <a:ext cx="0" cy="403532"/>
          </a:xfrm>
          <a:prstGeom prst="straightConnector1">
            <a:avLst/>
          </a:prstGeom>
          <a:noFill/>
          <a:ln w="38100" cap="flat" cmpd="sng" algn="ctr">
            <a:solidFill>
              <a:srgbClr val="526DB0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A6DDB3CA-D817-427D-B01F-24D328758069}"/>
              </a:ext>
            </a:extLst>
          </p:cNvPr>
          <p:cNvCxnSpPr>
            <a:cxnSpLocks/>
          </p:cNvCxnSpPr>
          <p:nvPr/>
        </p:nvCxnSpPr>
        <p:spPr>
          <a:xfrm>
            <a:off x="4850861" y="2615243"/>
            <a:ext cx="3268194" cy="0"/>
          </a:xfrm>
          <a:prstGeom prst="line">
            <a:avLst/>
          </a:prstGeom>
          <a:noFill/>
          <a:ln w="25400" cap="flat" cmpd="sng" algn="ctr">
            <a:solidFill>
              <a:srgbClr val="DC5924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7BA307A4-24D7-4076-9933-DA6E7C79A89F}"/>
              </a:ext>
            </a:extLst>
          </p:cNvPr>
          <p:cNvCxnSpPr>
            <a:cxnSpLocks/>
          </p:cNvCxnSpPr>
          <p:nvPr/>
        </p:nvCxnSpPr>
        <p:spPr>
          <a:xfrm>
            <a:off x="8194699" y="2368871"/>
            <a:ext cx="3877939" cy="0"/>
          </a:xfrm>
          <a:prstGeom prst="line">
            <a:avLst/>
          </a:prstGeom>
          <a:noFill/>
          <a:ln w="25400" cap="flat" cmpd="sng" algn="ctr">
            <a:solidFill>
              <a:srgbClr val="DC5924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3" name="文本框 132">
            <a:extLst>
              <a:ext uri="{FF2B5EF4-FFF2-40B4-BE49-F238E27FC236}">
                <a16:creationId xmlns:a16="http://schemas.microsoft.com/office/drawing/2014/main" id="{127225F4-57AF-4B24-8CB0-3354FC58D4AF}"/>
              </a:ext>
            </a:extLst>
          </p:cNvPr>
          <p:cNvSpPr txBox="1"/>
          <p:nvPr/>
        </p:nvSpPr>
        <p:spPr>
          <a:xfrm>
            <a:off x="7100828" y="231628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dirty="0">
                <a:solidFill>
                  <a:srgbClr val="DC592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FC41855E-CBBD-47A4-AC68-714D68BFFA87}"/>
              </a:ext>
            </a:extLst>
          </p:cNvPr>
          <p:cNvSpPr txBox="1"/>
          <p:nvPr/>
        </p:nvSpPr>
        <p:spPr>
          <a:xfrm>
            <a:off x="11051641" y="20327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dirty="0">
                <a:solidFill>
                  <a:srgbClr val="DC592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</a:p>
        </p:txBody>
      </p:sp>
    </p:spTree>
    <p:extLst>
      <p:ext uri="{BB962C8B-B14F-4D97-AF65-F5344CB8AC3E}">
        <p14:creationId xmlns:p14="http://schemas.microsoft.com/office/powerpoint/2010/main" val="346749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0BC51-A6F5-401D-B963-0C2262CA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15"/>
            <a:ext cx="10515600" cy="793959"/>
          </a:xfrm>
        </p:spPr>
        <p:txBody>
          <a:bodyPr/>
          <a:lstStyle/>
          <a:p>
            <a:r>
              <a:rPr lang="zh-CN" altLang="en-US" dirty="0"/>
              <a:t>数据中心机房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DF0334-DE60-4C26-8E63-0D8CE797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2B5E21-0031-46F9-8D89-D7D90B9AE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07" y="937829"/>
            <a:ext cx="3601407" cy="27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5627A9-08C2-4D39-99E6-22FB13D4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2" y="937829"/>
            <a:ext cx="3601407" cy="27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3F4723-940D-4072-8B5F-B3EE3CAA6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2" y="4018700"/>
            <a:ext cx="3601407" cy="27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F379771-424B-49E8-89C2-8B9E14615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08" y="3969099"/>
            <a:ext cx="3601407" cy="2700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329058B-DDAA-4CCD-AECC-508614D239F0}"/>
              </a:ext>
            </a:extLst>
          </p:cNvPr>
          <p:cNvSpPr txBox="1"/>
          <p:nvPr/>
        </p:nvSpPr>
        <p:spPr>
          <a:xfrm>
            <a:off x="4109901" y="3178921"/>
            <a:ext cx="285695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主机房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F44B9DB-674A-4FAE-A729-B1FAC29BB04C}"/>
              </a:ext>
            </a:extLst>
          </p:cNvPr>
          <p:cNvSpPr txBox="1"/>
          <p:nvPr/>
        </p:nvSpPr>
        <p:spPr>
          <a:xfrm>
            <a:off x="564169" y="3178921"/>
            <a:ext cx="285695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#DAQ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3EE5882-C535-414C-8AD6-037F4DA7DF48}"/>
              </a:ext>
            </a:extLst>
          </p:cNvPr>
          <p:cNvSpPr txBox="1"/>
          <p:nvPr/>
        </p:nvSpPr>
        <p:spPr>
          <a:xfrm>
            <a:off x="4109901" y="6212966"/>
            <a:ext cx="285695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主机房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A1DA26E-6B8E-453F-9F53-86ECF3E9040C}"/>
              </a:ext>
            </a:extLst>
          </p:cNvPr>
          <p:cNvSpPr txBox="1"/>
          <p:nvPr/>
        </p:nvSpPr>
        <p:spPr>
          <a:xfrm>
            <a:off x="564169" y="6212966"/>
            <a:ext cx="285695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#DAQ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9DAC85F-355B-4D4F-8782-0E703EA9313F}"/>
              </a:ext>
            </a:extLst>
          </p:cNvPr>
          <p:cNvSpPr txBox="1"/>
          <p:nvPr/>
        </p:nvSpPr>
        <p:spPr>
          <a:xfrm>
            <a:off x="7800000" y="1306589"/>
            <a:ext cx="416902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4#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主机房：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6*12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机柜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+ 2*800kW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4#DAQ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机房：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1*14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机柜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+ 2*100kW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5#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主机房：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6*14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机柜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+ 2*1000kW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5#DAQ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机房：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1*14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机柜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+ 2*100kW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CF43235-79F9-42C1-B26F-1E79D5E16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200" y="4079769"/>
            <a:ext cx="4392000" cy="22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2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0BC51-A6F5-401D-B963-0C2262CA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15"/>
            <a:ext cx="10515600" cy="793959"/>
          </a:xfrm>
        </p:spPr>
        <p:txBody>
          <a:bodyPr/>
          <a:lstStyle/>
          <a:p>
            <a:r>
              <a:rPr lang="zh-CN" altLang="en-US" dirty="0"/>
              <a:t>数据中心机房</a:t>
            </a:r>
            <a:r>
              <a:rPr lang="en-US" altLang="zh-CN" dirty="0"/>
              <a:t>——</a:t>
            </a:r>
            <a:r>
              <a:rPr lang="zh-CN" altLang="en-US" dirty="0"/>
              <a:t>环控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DF0334-DE60-4C26-8E63-0D8CE7974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ED65E5-8EA0-460D-AA44-BCCAAE833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2" y="987358"/>
            <a:ext cx="5115907" cy="291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1A5CC9A-E0DC-4D3E-9A6A-C1FA31DD0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892" y="987358"/>
            <a:ext cx="5115908" cy="2916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0BA0610-DAF7-40E9-BD8E-D4373E64BB67}"/>
              </a:ext>
            </a:extLst>
          </p:cNvPr>
          <p:cNvSpPr txBox="1"/>
          <p:nvPr/>
        </p:nvSpPr>
        <p:spPr>
          <a:xfrm>
            <a:off x="1682885" y="4479587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整体状态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显示设备的运行状态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最低和最高温湿度等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800B58B-2F65-461F-A494-C30B6685162B}"/>
              </a:ext>
            </a:extLst>
          </p:cNvPr>
          <p:cNvSpPr txBox="1"/>
          <p:nvPr/>
        </p:nvSpPr>
        <p:spPr>
          <a:xfrm>
            <a:off x="6708843" y="4483522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供配电状态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输入输出电压、电流、有功功率、无功功率等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45449CA-F81F-45F4-A50A-C5989EC00A96}"/>
              </a:ext>
            </a:extLst>
          </p:cNvPr>
          <p:cNvSpPr txBox="1"/>
          <p:nvPr/>
        </p:nvSpPr>
        <p:spPr>
          <a:xfrm>
            <a:off x="1804481" y="5676089"/>
            <a:ext cx="269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邮件、电话报警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定时报平安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9A34D89-9530-40ED-9A3E-287E800D073A}"/>
              </a:ext>
            </a:extLst>
          </p:cNvPr>
          <p:cNvSpPr txBox="1"/>
          <p:nvPr/>
        </p:nvSpPr>
        <p:spPr>
          <a:xfrm>
            <a:off x="4746287" y="5870642"/>
            <a:ext cx="269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极端温度下，脱扣。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783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zh-CN" altLang="en-US" dirty="0"/>
              <a:t>数据中心</a:t>
            </a:r>
            <a:r>
              <a:rPr lang="en-US" altLang="zh-CN" dirty="0"/>
              <a:t>IT</a:t>
            </a:r>
            <a:r>
              <a:rPr lang="zh-CN" altLang="en-US" dirty="0"/>
              <a:t>硬件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5F3ED09-649E-4C01-87A0-8DF40A2FC056}"/>
              </a:ext>
            </a:extLst>
          </p:cNvPr>
          <p:cNvSpPr txBox="1"/>
          <p:nvPr/>
        </p:nvSpPr>
        <p:spPr>
          <a:xfrm>
            <a:off x="677337" y="1685155"/>
            <a:ext cx="106764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数据采集网、数据中心网络、控制网、现场设备网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在线高速存储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全闪存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SSD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，实验数据高速缓存，高读写带算、高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IOPS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在线高性能计算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实验过程中数据分析处理，实现快速反馈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离线海量存储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——HDD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存储，大容量，满足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个月原始数据存储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离线高性能计算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实验结束后的数据分析，得到最终结果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归档备份存储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长期存放实验原始数据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云平台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提供实验过程中数据采集服务、实验结束后数据分析服务等数据以及其他服务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49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9BEFDF-2078-451C-A304-CD98642C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254161A-966B-41F7-B2D1-86E667C2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zh-CN" altLang="en-US" dirty="0"/>
              <a:t>网络</a:t>
            </a:r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617D46-4B50-4719-9F56-D3B874F0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50" y="792656"/>
            <a:ext cx="8982100" cy="51385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4993D56-ABB7-4CD1-BDA2-21BBDCA8FCD5}"/>
              </a:ext>
            </a:extLst>
          </p:cNvPr>
          <p:cNvSpPr txBox="1"/>
          <p:nvPr/>
        </p:nvSpPr>
        <p:spPr>
          <a:xfrm>
            <a:off x="1144576" y="5931205"/>
            <a:ext cx="971815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分为数据采集网、控制网、现场设备网、数据中心网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每个网络采用二层架构，核心层（冗余）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接入层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9F9265-7F68-4F2B-BE62-32B8DAFFF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424" y="101992"/>
            <a:ext cx="921210" cy="1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81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789B94-E32E-4A3A-8BD6-502994A6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806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FD90589-617A-4DAC-BF6E-C628D56D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233" y="3147836"/>
            <a:ext cx="2145665" cy="2863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39E23D-883D-42C0-88DD-934D4024E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888" y="3147836"/>
            <a:ext cx="2136775" cy="2851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F4A534-1CBC-42CF-850F-6CFAE0D09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79" y="2944318"/>
            <a:ext cx="5775532" cy="3258820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80CEBEC7-F47E-451D-8E53-2ADA101676A6}"/>
              </a:ext>
            </a:extLst>
          </p:cNvPr>
          <p:cNvSpPr/>
          <p:nvPr/>
        </p:nvSpPr>
        <p:spPr>
          <a:xfrm>
            <a:off x="403448" y="3939965"/>
            <a:ext cx="773206" cy="6589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AD6D381-5E4D-4A46-8C14-F7D8CC791CF0}"/>
              </a:ext>
            </a:extLst>
          </p:cNvPr>
          <p:cNvSpPr/>
          <p:nvPr/>
        </p:nvSpPr>
        <p:spPr>
          <a:xfrm>
            <a:off x="1188084" y="3939965"/>
            <a:ext cx="773206" cy="6589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262D4C-8464-4976-A45A-BFFA4FC1CC23}"/>
              </a:ext>
            </a:extLst>
          </p:cNvPr>
          <p:cNvSpPr/>
          <p:nvPr/>
        </p:nvSpPr>
        <p:spPr>
          <a:xfrm>
            <a:off x="1972720" y="3939965"/>
            <a:ext cx="773206" cy="6589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73774C1-B84E-49D8-9BC5-34D7715397B7}"/>
              </a:ext>
            </a:extLst>
          </p:cNvPr>
          <p:cNvSpPr/>
          <p:nvPr/>
        </p:nvSpPr>
        <p:spPr>
          <a:xfrm>
            <a:off x="3824268" y="3939965"/>
            <a:ext cx="773206" cy="6589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84E3AC3C-12D8-4A6E-BD4C-29C8D6858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136314"/>
              </p:ext>
            </p:extLst>
          </p:nvPr>
        </p:nvGraphicFramePr>
        <p:xfrm>
          <a:off x="835872" y="1198445"/>
          <a:ext cx="9985430" cy="1400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6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高通量</a:t>
                      </a:r>
                    </a:p>
                  </a:txBody>
                  <a:tcPr anchor="ctr">
                    <a:solidFill>
                      <a:srgbClr val="1F6C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低延迟</a:t>
                      </a:r>
                    </a:p>
                  </a:txBody>
                  <a:tcPr anchor="ctr">
                    <a:solidFill>
                      <a:srgbClr val="1F6C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高可用</a:t>
                      </a:r>
                    </a:p>
                  </a:txBody>
                  <a:tcPr anchor="ctr">
                    <a:solidFill>
                      <a:srgbClr val="1F6C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78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实验站到存储理论带宽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800Gbps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不同机房之间理论带宽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800Gbps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以太网延迟≤</a:t>
                      </a:r>
                      <a:r>
                        <a:rPr lang="en-US" altLang="zh-CN" sz="1600" b="1" i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0.03 </a:t>
                      </a:r>
                      <a:r>
                        <a:rPr lang="en-US" altLang="zh-CN" sz="1600" b="1" i="0" kern="1200" dirty="0" err="1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ms</a:t>
                      </a:r>
                      <a:endParaRPr lang="en-US" altLang="zh-CN" sz="1600" b="0" i="0" kern="12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IB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网延迟</a:t>
                      </a: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1.2 </a:t>
                      </a:r>
                      <a:r>
                        <a:rPr lang="en-US" altLang="zh-CN" sz="1600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μs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核心交换机之间采用</a:t>
                      </a:r>
                      <a:r>
                        <a:rPr lang="en-US" altLang="zh-CN" sz="1600" b="1" i="0" kern="12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M‑LAG</a:t>
                      </a:r>
                      <a:endParaRPr lang="zh-CN" altLang="en-US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组合 18">
            <a:extLst>
              <a:ext uri="{FF2B5EF4-FFF2-40B4-BE49-F238E27FC236}">
                <a16:creationId xmlns:a16="http://schemas.microsoft.com/office/drawing/2014/main" id="{85B5CEF4-A00C-44F5-AB8D-B1700D6B8C67}"/>
              </a:ext>
            </a:extLst>
          </p:cNvPr>
          <p:cNvGrpSpPr/>
          <p:nvPr/>
        </p:nvGrpSpPr>
        <p:grpSpPr>
          <a:xfrm>
            <a:off x="5148492" y="4864680"/>
            <a:ext cx="1332000" cy="523220"/>
            <a:chOff x="4975711" y="4797141"/>
            <a:chExt cx="1332000" cy="52322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A1B5545-B1C5-47B4-8C7A-1B27C891851E}"/>
                </a:ext>
              </a:extLst>
            </p:cNvPr>
            <p:cNvSpPr/>
            <p:nvPr/>
          </p:nvSpPr>
          <p:spPr>
            <a:xfrm>
              <a:off x="4975711" y="4839186"/>
              <a:ext cx="1332000" cy="432000"/>
            </a:xfrm>
            <a:prstGeom prst="roundRect">
              <a:avLst/>
            </a:prstGeom>
            <a:noFill/>
            <a:ln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4FAB6AE-D369-4C12-9F44-52AC081BFDA9}"/>
                </a:ext>
              </a:extLst>
            </p:cNvPr>
            <p:cNvSpPr txBox="1"/>
            <p:nvPr/>
          </p:nvSpPr>
          <p:spPr>
            <a:xfrm>
              <a:off x="4985815" y="4797141"/>
              <a:ext cx="1318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ShanghaiTech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2FD9247-2C46-4105-9C55-4491A94ADC64}"/>
              </a:ext>
            </a:extLst>
          </p:cNvPr>
          <p:cNvSpPr/>
          <p:nvPr/>
        </p:nvSpPr>
        <p:spPr>
          <a:xfrm>
            <a:off x="4713044" y="4367383"/>
            <a:ext cx="289866" cy="34428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343610B-338E-42B9-B362-F12B28A48E31}"/>
              </a:ext>
            </a:extLst>
          </p:cNvPr>
          <p:cNvSpPr txBox="1"/>
          <p:nvPr/>
        </p:nvSpPr>
        <p:spPr>
          <a:xfrm>
            <a:off x="4645419" y="4404214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FW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48FB0A9E-DE97-4781-9B9A-5F5FAF44ECD3}"/>
              </a:ext>
            </a:extLst>
          </p:cNvPr>
          <p:cNvCxnSpPr>
            <a:endCxn id="22" idx="1"/>
          </p:cNvCxnSpPr>
          <p:nvPr/>
        </p:nvCxnSpPr>
        <p:spPr>
          <a:xfrm>
            <a:off x="4464017" y="4247738"/>
            <a:ext cx="249027" cy="2917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7E4D9C5-47F0-4DE7-B6E9-879A5A59C5BF}"/>
              </a:ext>
            </a:extLst>
          </p:cNvPr>
          <p:cNvCxnSpPr>
            <a:cxnSpLocks/>
            <a:stCxn id="22" idx="3"/>
            <a:endCxn id="20" idx="0"/>
          </p:cNvCxnSpPr>
          <p:nvPr/>
        </p:nvCxnSpPr>
        <p:spPr>
          <a:xfrm>
            <a:off x="5002910" y="4539527"/>
            <a:ext cx="811582" cy="3671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FA308A51-AB35-4760-A1FB-060893263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424" y="101992"/>
            <a:ext cx="921210" cy="1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id="{FE2A855F-D0F1-44D9-8742-7E138579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zh-CN" altLang="en-US" dirty="0"/>
              <a:t>网络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18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zh-CN" altLang="en-US" dirty="0"/>
              <a:t>规划存储和</a:t>
            </a:r>
            <a:r>
              <a:rPr lang="en-US" altLang="zh-CN" dirty="0"/>
              <a:t>HPC</a:t>
            </a:r>
            <a:r>
              <a:rPr lang="zh-CN" altLang="en-US" dirty="0"/>
              <a:t>系统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文本框 16">
            <a:extLst>
              <a:ext uri="{FF2B5EF4-FFF2-40B4-BE49-F238E27FC236}">
                <a16:creationId xmlns:a16="http://schemas.microsoft.com/office/drawing/2014/main" id="{83436651-2CE2-4080-B6F6-8D143A6F1324}"/>
              </a:ext>
            </a:extLst>
          </p:cNvPr>
          <p:cNvSpPr txBox="1"/>
          <p:nvPr/>
        </p:nvSpPr>
        <p:spPr>
          <a:xfrm>
            <a:off x="5395315" y="1302280"/>
            <a:ext cx="6353118" cy="21256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HPC: CPU+GPU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~100TFlops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在线存储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SSD 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5+5PB, r/w speed: 200GB/s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离线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HPC: CPU+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GPU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~1000TFlops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离线存储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HDD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50+50PB, r/w speed: 50GB/s 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归档备份存储：磁带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500PB, r/w speed: 1GB/s 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017BAF61-42B5-414E-B8F0-2B869B6D8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9" y="1465209"/>
            <a:ext cx="2504917" cy="445318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E820D81-D48B-409D-8BE5-5D2A588C0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4" y="1465209"/>
            <a:ext cx="2504917" cy="445318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0A4003-6C9A-4DE3-82C4-3E50F6AED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399" y="3707588"/>
            <a:ext cx="6385034" cy="227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097B4A-3253-4231-A958-0109A161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741E5F-B560-422E-AF9F-E1924F73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1925E7B-3796-4F81-A2AA-78BD6A40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号井在线存储系统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AF9527-D384-4C6A-90C8-F13E3490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r="10071"/>
          <a:stretch/>
        </p:blipFill>
        <p:spPr>
          <a:xfrm>
            <a:off x="238140" y="1509120"/>
            <a:ext cx="4658167" cy="43906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7FF7AE1-365E-4F48-90D3-A4C1607A11EB}"/>
              </a:ext>
            </a:extLst>
          </p:cNvPr>
          <p:cNvSpPr txBox="1"/>
          <p:nvPr/>
        </p:nvSpPr>
        <p:spPr>
          <a:xfrm>
            <a:off x="5476674" y="1186828"/>
            <a:ext cx="5037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台节点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16*6=96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15TB NVME SSD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可用容量：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1.1PB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测试读带宽：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130GB/s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0~900TB over IB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测试写带宽：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120GB/s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0~900TB over IB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EA1701A-0C33-4833-B668-D3C11A6782B4}"/>
              </a:ext>
            </a:extLst>
          </p:cNvPr>
          <p:cNvCxnSpPr/>
          <p:nvPr/>
        </p:nvCxnSpPr>
        <p:spPr>
          <a:xfrm>
            <a:off x="5214026" y="4693596"/>
            <a:ext cx="6347297" cy="0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422C2DC4-F4CD-45D5-A200-BF172D23016B}"/>
              </a:ext>
            </a:extLst>
          </p:cNvPr>
          <p:cNvSpPr txBox="1"/>
          <p:nvPr/>
        </p:nvSpPr>
        <p:spPr>
          <a:xfrm>
            <a:off x="6050604" y="4170466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每个进程的专用内存里面生成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32GB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随机数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右大括号 11">
            <a:extLst>
              <a:ext uri="{FF2B5EF4-FFF2-40B4-BE49-F238E27FC236}">
                <a16:creationId xmlns:a16="http://schemas.microsoft.com/office/drawing/2014/main" id="{8C992108-9397-4E30-BA42-27BD20E30469}"/>
              </a:ext>
            </a:extLst>
          </p:cNvPr>
          <p:cNvSpPr/>
          <p:nvPr/>
        </p:nvSpPr>
        <p:spPr>
          <a:xfrm rot="5400000">
            <a:off x="7119432" y="4281976"/>
            <a:ext cx="231029" cy="136186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C8A8B75-54B6-4F92-BAA4-3FE91986F08B}"/>
              </a:ext>
            </a:extLst>
          </p:cNvPr>
          <p:cNvSpPr txBox="1"/>
          <p:nvPr/>
        </p:nvSpPr>
        <p:spPr>
          <a:xfrm>
            <a:off x="5399358" y="5232223"/>
            <a:ext cx="475440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单个文件大小为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4GB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因此从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32GB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的数据中随机选择开始的位置，用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fwrite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将连续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4GB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的数据写入到文件中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83085C-7F25-443B-A82D-66B56A605668}"/>
              </a:ext>
            </a:extLst>
          </p:cNvPr>
          <p:cNvSpPr/>
          <p:nvPr/>
        </p:nvSpPr>
        <p:spPr>
          <a:xfrm>
            <a:off x="5175115" y="29563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fwrite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(void *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size_t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size,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size_t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nmemb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FILE *stream)</a:t>
            </a:r>
          </a:p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(void *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ptr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size_t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size,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size_t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nmemb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FILE *stream)</a:t>
            </a:r>
          </a:p>
        </p:txBody>
      </p:sp>
    </p:spTree>
    <p:extLst>
      <p:ext uri="{BB962C8B-B14F-4D97-AF65-F5344CB8AC3E}">
        <p14:creationId xmlns:p14="http://schemas.microsoft.com/office/powerpoint/2010/main" val="203870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6" y="1"/>
            <a:ext cx="10515600" cy="817510"/>
          </a:xfrm>
        </p:spPr>
        <p:txBody>
          <a:bodyPr/>
          <a:lstStyle/>
          <a:p>
            <a:r>
              <a:rPr lang="en-US" altLang="zh-CN" dirty="0"/>
              <a:t>HPC</a:t>
            </a:r>
            <a:r>
              <a:rPr lang="zh-CN" altLang="en-US" dirty="0"/>
              <a:t>平台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5A1EC0B-DD3D-46A3-AA2E-FAAE547B9BF6}"/>
              </a:ext>
            </a:extLst>
          </p:cNvPr>
          <p:cNvSpPr txBox="1"/>
          <p:nvPr/>
        </p:nvSpPr>
        <p:spPr>
          <a:xfrm>
            <a:off x="1553497" y="778912"/>
            <a:ext cx="303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操作系统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201521AB-CEAF-4FF8-A9EC-06AAF42CC3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65968" y="1296662"/>
            <a:ext cx="3989705" cy="288417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AD9F928A-7503-460C-8113-8376ECD0C621}"/>
              </a:ext>
            </a:extLst>
          </p:cNvPr>
          <p:cNvSpPr txBox="1"/>
          <p:nvPr/>
        </p:nvSpPr>
        <p:spPr>
          <a:xfrm>
            <a:off x="7157969" y="4508090"/>
            <a:ext cx="421932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slurm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进行作业调度，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交互模式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批处理模式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分配模式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895DA5F-60BE-4EF2-B568-C0630818EBDC}"/>
              </a:ext>
            </a:extLst>
          </p:cNvPr>
          <p:cNvSpPr txBox="1"/>
          <p:nvPr/>
        </p:nvSpPr>
        <p:spPr>
          <a:xfrm>
            <a:off x="319843" y="612747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作业提交任务、查看结果、上传、下载文件等</a:t>
            </a:r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D1F4EE98-328F-417C-AF5A-B8D985F006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4" y="1402584"/>
            <a:ext cx="5274310" cy="24072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BED0619-6342-46D2-B40A-B227610D4E40}"/>
              </a:ext>
            </a:extLst>
          </p:cNvPr>
          <p:cNvSpPr txBox="1"/>
          <p:nvPr/>
        </p:nvSpPr>
        <p:spPr>
          <a:xfrm>
            <a:off x="293341" y="3977225"/>
            <a:ext cx="636924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云原生技术：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Kubernetes——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水平扩展、高可用性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容器技术：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Docker——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环境隔离、一键部署、硬件独立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大数据处理框架：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Spark——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快速、通用、可扩展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交互式数据分析环境：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JupyterHub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分布式、交互式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66ADF9-1EBC-45DC-B38C-431BC2334B73}"/>
              </a:ext>
            </a:extLst>
          </p:cNvPr>
          <p:cNvSpPr/>
          <p:nvPr/>
        </p:nvSpPr>
        <p:spPr>
          <a:xfrm>
            <a:off x="293341" y="1292087"/>
            <a:ext cx="6266488" cy="4417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B848F95-B6D5-4021-89A7-DDBD60D7F74B}"/>
              </a:ext>
            </a:extLst>
          </p:cNvPr>
          <p:cNvSpPr/>
          <p:nvPr/>
        </p:nvSpPr>
        <p:spPr>
          <a:xfrm>
            <a:off x="6705604" y="1292087"/>
            <a:ext cx="5247860" cy="4417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4564B30-7486-403C-A111-335C2EF33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94" y="94912"/>
            <a:ext cx="1110534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55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463A0-E1EE-468C-908C-25B8A0F5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7F110B-425D-4134-A2E0-C5B9CECB1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42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SHINE </a:t>
            </a:r>
            <a:r>
              <a:rPr lang="zh-CN" altLang="en-US" dirty="0"/>
              <a:t>介绍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数据中心建设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IT</a:t>
            </a:r>
            <a:r>
              <a:rPr lang="zh-CN" altLang="en-US" dirty="0"/>
              <a:t>硬件建设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总结和展望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713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矩形 112">
            <a:extLst>
              <a:ext uri="{FF2B5EF4-FFF2-40B4-BE49-F238E27FC236}">
                <a16:creationId xmlns:a16="http://schemas.microsoft.com/office/drawing/2014/main" id="{EA085203-2C9C-4CE4-AB89-BC52268833DE}"/>
              </a:ext>
            </a:extLst>
          </p:cNvPr>
          <p:cNvSpPr/>
          <p:nvPr/>
        </p:nvSpPr>
        <p:spPr>
          <a:xfrm>
            <a:off x="772360" y="949174"/>
            <a:ext cx="4663651" cy="2629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2" y="1"/>
            <a:ext cx="10515600" cy="817510"/>
          </a:xfrm>
        </p:spPr>
        <p:txBody>
          <a:bodyPr/>
          <a:lstStyle/>
          <a:p>
            <a:r>
              <a:rPr lang="zh-CN" altLang="en-US" dirty="0"/>
              <a:t>云平台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D590BD1-9B9F-4012-8659-EAC1B012616C}"/>
              </a:ext>
            </a:extLst>
          </p:cNvPr>
          <p:cNvSpPr/>
          <p:nvPr/>
        </p:nvSpPr>
        <p:spPr>
          <a:xfrm>
            <a:off x="945011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AF447CCC-C5DA-4285-89F9-7E627A6F6AF9}"/>
              </a:ext>
            </a:extLst>
          </p:cNvPr>
          <p:cNvSpPr/>
          <p:nvPr/>
        </p:nvSpPr>
        <p:spPr>
          <a:xfrm>
            <a:off x="2098135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B65AB72B-B395-447F-AD9B-34412EB7D59A}"/>
              </a:ext>
            </a:extLst>
          </p:cNvPr>
          <p:cNvSpPr/>
          <p:nvPr/>
        </p:nvSpPr>
        <p:spPr>
          <a:xfrm>
            <a:off x="3251259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811D8919-855C-409A-BC67-9CDCF77E354E}"/>
              </a:ext>
            </a:extLst>
          </p:cNvPr>
          <p:cNvSpPr/>
          <p:nvPr/>
        </p:nvSpPr>
        <p:spPr>
          <a:xfrm>
            <a:off x="4404384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75639BE0-C095-449A-8849-E4BE8B6BE150}"/>
              </a:ext>
            </a:extLst>
          </p:cNvPr>
          <p:cNvSpPr/>
          <p:nvPr/>
        </p:nvSpPr>
        <p:spPr>
          <a:xfrm>
            <a:off x="1072899" y="1408028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控制网核心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CA786CA1-02AB-4505-BA80-2D4ED5660829}"/>
              </a:ext>
            </a:extLst>
          </p:cNvPr>
          <p:cNvSpPr/>
          <p:nvPr/>
        </p:nvSpPr>
        <p:spPr>
          <a:xfrm>
            <a:off x="2591570" y="1408028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现场设备网核心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03AA7602-F747-4897-A281-93BAD836EC83}"/>
              </a:ext>
            </a:extLst>
          </p:cNvPr>
          <p:cNvSpPr/>
          <p:nvPr/>
        </p:nvSpPr>
        <p:spPr>
          <a:xfrm>
            <a:off x="4110241" y="1408028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数据采集网核心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626432FE-6B46-42BC-B6A6-B6B4B78F0F6B}"/>
              </a:ext>
            </a:extLst>
          </p:cNvPr>
          <p:cNvSpPr/>
          <p:nvPr/>
        </p:nvSpPr>
        <p:spPr>
          <a:xfrm>
            <a:off x="1072899" y="2153219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控制网接入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12C3E4A1-7666-4025-A7E3-248128B1AFB7}"/>
              </a:ext>
            </a:extLst>
          </p:cNvPr>
          <p:cNvSpPr/>
          <p:nvPr/>
        </p:nvSpPr>
        <p:spPr>
          <a:xfrm>
            <a:off x="2591570" y="2153219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现场设备网接入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2C5D27D6-4C21-448A-8BF7-F77885450996}"/>
              </a:ext>
            </a:extLst>
          </p:cNvPr>
          <p:cNvSpPr/>
          <p:nvPr/>
        </p:nvSpPr>
        <p:spPr>
          <a:xfrm>
            <a:off x="4110241" y="2153219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数据采集网接入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5964BB9-6826-4DD8-899C-98031CE05CA1}"/>
              </a:ext>
            </a:extLst>
          </p:cNvPr>
          <p:cNvCxnSpPr>
            <a:stCxn id="6" idx="0"/>
            <a:endCxn id="59" idx="2"/>
          </p:cNvCxnSpPr>
          <p:nvPr/>
        </p:nvCxnSpPr>
        <p:spPr>
          <a:xfrm flipV="1">
            <a:off x="1367042" y="2549672"/>
            <a:ext cx="219542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4D1A0EE1-7A13-4C45-9098-2FEA6C2303F6}"/>
              </a:ext>
            </a:extLst>
          </p:cNvPr>
          <p:cNvCxnSpPr>
            <a:cxnSpLocks/>
            <a:stCxn id="53" idx="0"/>
            <a:endCxn id="59" idx="2"/>
          </p:cNvCxnSpPr>
          <p:nvPr/>
        </p:nvCxnSpPr>
        <p:spPr>
          <a:xfrm flipH="1" flipV="1">
            <a:off x="1586584" y="2549672"/>
            <a:ext cx="933582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39B87458-EEBB-49FD-B691-3B7422D6B4E4}"/>
              </a:ext>
            </a:extLst>
          </p:cNvPr>
          <p:cNvCxnSpPr>
            <a:cxnSpLocks/>
            <a:stCxn id="54" idx="0"/>
            <a:endCxn id="59" idx="2"/>
          </p:cNvCxnSpPr>
          <p:nvPr/>
        </p:nvCxnSpPr>
        <p:spPr>
          <a:xfrm flipH="1" flipV="1">
            <a:off x="1586584" y="2549672"/>
            <a:ext cx="2086706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94F087A7-ED70-42AA-B2F9-250A8F35BA18}"/>
              </a:ext>
            </a:extLst>
          </p:cNvPr>
          <p:cNvCxnSpPr>
            <a:cxnSpLocks/>
            <a:stCxn id="6" idx="0"/>
            <a:endCxn id="61" idx="2"/>
          </p:cNvCxnSpPr>
          <p:nvPr/>
        </p:nvCxnSpPr>
        <p:spPr>
          <a:xfrm flipV="1">
            <a:off x="1367042" y="2549672"/>
            <a:ext cx="3256884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93B0A36E-88CB-4F87-8D96-DAF3DF2CF5CD}"/>
              </a:ext>
            </a:extLst>
          </p:cNvPr>
          <p:cNvCxnSpPr>
            <a:cxnSpLocks/>
            <a:stCxn id="6" idx="0"/>
            <a:endCxn id="60" idx="2"/>
          </p:cNvCxnSpPr>
          <p:nvPr/>
        </p:nvCxnSpPr>
        <p:spPr>
          <a:xfrm flipV="1">
            <a:off x="1367042" y="2549672"/>
            <a:ext cx="1738213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43AAE695-A60E-470D-B827-C92787AB19D5}"/>
              </a:ext>
            </a:extLst>
          </p:cNvPr>
          <p:cNvCxnSpPr>
            <a:cxnSpLocks/>
            <a:stCxn id="55" idx="0"/>
            <a:endCxn id="60" idx="2"/>
          </p:cNvCxnSpPr>
          <p:nvPr/>
        </p:nvCxnSpPr>
        <p:spPr>
          <a:xfrm flipH="1" flipV="1">
            <a:off x="3105255" y="2549672"/>
            <a:ext cx="1721160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E10AB265-F189-4CD5-8A5D-CF9833DE36C0}"/>
              </a:ext>
            </a:extLst>
          </p:cNvPr>
          <p:cNvCxnSpPr>
            <a:cxnSpLocks/>
            <a:stCxn id="54" idx="0"/>
            <a:endCxn id="61" idx="2"/>
          </p:cNvCxnSpPr>
          <p:nvPr/>
        </p:nvCxnSpPr>
        <p:spPr>
          <a:xfrm flipV="1">
            <a:off x="3673290" y="2549672"/>
            <a:ext cx="950636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3FA766F2-1E7B-4273-9F30-BBC2E0DC378C}"/>
              </a:ext>
            </a:extLst>
          </p:cNvPr>
          <p:cNvCxnSpPr>
            <a:cxnSpLocks/>
            <a:stCxn id="55" idx="0"/>
            <a:endCxn id="61" idx="2"/>
          </p:cNvCxnSpPr>
          <p:nvPr/>
        </p:nvCxnSpPr>
        <p:spPr>
          <a:xfrm flipH="1" flipV="1">
            <a:off x="4623926" y="2549672"/>
            <a:ext cx="202489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FE388B83-0CA9-47CC-8FA4-E7B13C61BE51}"/>
              </a:ext>
            </a:extLst>
          </p:cNvPr>
          <p:cNvCxnSpPr>
            <a:cxnSpLocks/>
            <a:stCxn id="53" idx="0"/>
            <a:endCxn id="60" idx="2"/>
          </p:cNvCxnSpPr>
          <p:nvPr/>
        </p:nvCxnSpPr>
        <p:spPr>
          <a:xfrm flipV="1">
            <a:off x="2520166" y="2549672"/>
            <a:ext cx="585089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8CA0BFCB-BEF0-423F-B55A-6A362DD255E5}"/>
              </a:ext>
            </a:extLst>
          </p:cNvPr>
          <p:cNvCxnSpPr>
            <a:cxnSpLocks/>
            <a:stCxn id="54" idx="0"/>
            <a:endCxn id="60" idx="2"/>
          </p:cNvCxnSpPr>
          <p:nvPr/>
        </p:nvCxnSpPr>
        <p:spPr>
          <a:xfrm flipH="1" flipV="1">
            <a:off x="3105255" y="2549672"/>
            <a:ext cx="568035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51FD59C3-8124-4E3C-95D9-BD33BA6A7C29}"/>
              </a:ext>
            </a:extLst>
          </p:cNvPr>
          <p:cNvCxnSpPr>
            <a:cxnSpLocks/>
            <a:stCxn id="53" idx="0"/>
            <a:endCxn id="61" idx="2"/>
          </p:cNvCxnSpPr>
          <p:nvPr/>
        </p:nvCxnSpPr>
        <p:spPr>
          <a:xfrm flipV="1">
            <a:off x="2520166" y="2549672"/>
            <a:ext cx="2103760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18E2AE9-5B40-474C-89CC-EB30B3C5A550}"/>
              </a:ext>
            </a:extLst>
          </p:cNvPr>
          <p:cNvCxnSpPr>
            <a:cxnSpLocks/>
            <a:stCxn id="55" idx="0"/>
            <a:endCxn id="59" idx="2"/>
          </p:cNvCxnSpPr>
          <p:nvPr/>
        </p:nvCxnSpPr>
        <p:spPr>
          <a:xfrm flipH="1" flipV="1">
            <a:off x="1586584" y="2549672"/>
            <a:ext cx="3239831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E0E6FEA0-E50C-4A50-A5FB-BE7A7E2BC605}"/>
              </a:ext>
            </a:extLst>
          </p:cNvPr>
          <p:cNvCxnSpPr>
            <a:stCxn id="59" idx="0"/>
            <a:endCxn id="56" idx="2"/>
          </p:cNvCxnSpPr>
          <p:nvPr/>
        </p:nvCxnSpPr>
        <p:spPr>
          <a:xfrm flipV="1">
            <a:off x="1586584" y="1804481"/>
            <a:ext cx="0" cy="34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1D094C7A-4279-4B79-AA30-DB4DB89B881A}"/>
              </a:ext>
            </a:extLst>
          </p:cNvPr>
          <p:cNvCxnSpPr>
            <a:stCxn id="60" idx="0"/>
            <a:endCxn id="57" idx="2"/>
          </p:cNvCxnSpPr>
          <p:nvPr/>
        </p:nvCxnSpPr>
        <p:spPr>
          <a:xfrm flipV="1">
            <a:off x="3105255" y="1804481"/>
            <a:ext cx="0" cy="34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9F045864-AB82-4582-9D6C-21B8C021460D}"/>
              </a:ext>
            </a:extLst>
          </p:cNvPr>
          <p:cNvCxnSpPr>
            <a:stCxn id="61" idx="0"/>
            <a:endCxn id="58" idx="2"/>
          </p:cNvCxnSpPr>
          <p:nvPr/>
        </p:nvCxnSpPr>
        <p:spPr>
          <a:xfrm flipV="1">
            <a:off x="4623926" y="1804481"/>
            <a:ext cx="0" cy="34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C915E69F-B65A-4622-BA5E-A3576BF21860}"/>
              </a:ext>
            </a:extLst>
          </p:cNvPr>
          <p:cNvSpPr/>
          <p:nvPr/>
        </p:nvSpPr>
        <p:spPr>
          <a:xfrm>
            <a:off x="7868015" y="1408028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数据中心网核心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EC240443-6F50-4B26-BAEE-7020C9492638}"/>
              </a:ext>
            </a:extLst>
          </p:cNvPr>
          <p:cNvSpPr/>
          <p:nvPr/>
        </p:nvSpPr>
        <p:spPr>
          <a:xfrm>
            <a:off x="7868015" y="2153219"/>
            <a:ext cx="1027369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数据中心网接入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53022D0C-1F9A-4BD3-A270-FE93E7B298C8}"/>
              </a:ext>
            </a:extLst>
          </p:cNvPr>
          <p:cNvCxnSpPr>
            <a:stCxn id="94" idx="0"/>
            <a:endCxn id="93" idx="2"/>
          </p:cNvCxnSpPr>
          <p:nvPr/>
        </p:nvCxnSpPr>
        <p:spPr>
          <a:xfrm flipV="1">
            <a:off x="8381700" y="1804481"/>
            <a:ext cx="0" cy="34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A83F7D79-D1C2-48D9-9ACE-54FD9700221B}"/>
              </a:ext>
            </a:extLst>
          </p:cNvPr>
          <p:cNvSpPr/>
          <p:nvPr/>
        </p:nvSpPr>
        <p:spPr>
          <a:xfrm>
            <a:off x="6384515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3D86F0FF-FE6A-45FD-8D29-203EE7F46109}"/>
              </a:ext>
            </a:extLst>
          </p:cNvPr>
          <p:cNvSpPr/>
          <p:nvPr/>
        </p:nvSpPr>
        <p:spPr>
          <a:xfrm>
            <a:off x="7537639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2D309B95-CEF2-4512-991D-F7CFF39AA974}"/>
              </a:ext>
            </a:extLst>
          </p:cNvPr>
          <p:cNvSpPr/>
          <p:nvPr/>
        </p:nvSpPr>
        <p:spPr>
          <a:xfrm>
            <a:off x="8690763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41E24805-B16C-4107-B74B-718C330A5E15}"/>
              </a:ext>
            </a:extLst>
          </p:cNvPr>
          <p:cNvSpPr/>
          <p:nvPr/>
        </p:nvSpPr>
        <p:spPr>
          <a:xfrm>
            <a:off x="9843888" y="3051882"/>
            <a:ext cx="844061" cy="396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12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物理机</a:t>
            </a:r>
            <a:endParaRPr 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C2D1FBC4-1FFB-489B-9608-2BCACA0AFCD0}"/>
              </a:ext>
            </a:extLst>
          </p:cNvPr>
          <p:cNvCxnSpPr>
            <a:cxnSpLocks/>
            <a:stCxn id="94" idx="2"/>
            <a:endCxn id="96" idx="0"/>
          </p:cNvCxnSpPr>
          <p:nvPr/>
        </p:nvCxnSpPr>
        <p:spPr>
          <a:xfrm flipH="1">
            <a:off x="6806546" y="2549672"/>
            <a:ext cx="1575154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D9C42866-1252-4061-959F-A3AB372A8037}"/>
              </a:ext>
            </a:extLst>
          </p:cNvPr>
          <p:cNvCxnSpPr>
            <a:cxnSpLocks/>
            <a:stCxn id="94" idx="2"/>
            <a:endCxn id="99" idx="0"/>
          </p:cNvCxnSpPr>
          <p:nvPr/>
        </p:nvCxnSpPr>
        <p:spPr>
          <a:xfrm>
            <a:off x="8381700" y="2549672"/>
            <a:ext cx="1884219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8F320A23-3207-4746-887C-F71D53A95119}"/>
              </a:ext>
            </a:extLst>
          </p:cNvPr>
          <p:cNvCxnSpPr>
            <a:cxnSpLocks/>
            <a:stCxn id="94" idx="2"/>
            <a:endCxn id="98" idx="0"/>
          </p:cNvCxnSpPr>
          <p:nvPr/>
        </p:nvCxnSpPr>
        <p:spPr>
          <a:xfrm>
            <a:off x="8381700" y="2549672"/>
            <a:ext cx="731094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F212CD6B-2EA3-4C93-9165-8A21004C63B5}"/>
              </a:ext>
            </a:extLst>
          </p:cNvPr>
          <p:cNvCxnSpPr>
            <a:cxnSpLocks/>
            <a:stCxn id="94" idx="2"/>
            <a:endCxn id="97" idx="0"/>
          </p:cNvCxnSpPr>
          <p:nvPr/>
        </p:nvCxnSpPr>
        <p:spPr>
          <a:xfrm flipH="1">
            <a:off x="7959670" y="2549672"/>
            <a:ext cx="422030" cy="50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E1E26878-E014-4E8C-A448-DEA1B472F793}"/>
              </a:ext>
            </a:extLst>
          </p:cNvPr>
          <p:cNvCxnSpPr>
            <a:stCxn id="58" idx="3"/>
            <a:endCxn id="93" idx="1"/>
          </p:cNvCxnSpPr>
          <p:nvPr/>
        </p:nvCxnSpPr>
        <p:spPr>
          <a:xfrm>
            <a:off x="5137610" y="1606255"/>
            <a:ext cx="27304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 113">
            <a:extLst>
              <a:ext uri="{FF2B5EF4-FFF2-40B4-BE49-F238E27FC236}">
                <a16:creationId xmlns:a16="http://schemas.microsoft.com/office/drawing/2014/main" id="{32496108-C294-403F-A935-44800C3A03F0}"/>
              </a:ext>
            </a:extLst>
          </p:cNvPr>
          <p:cNvSpPr/>
          <p:nvPr/>
        </p:nvSpPr>
        <p:spPr>
          <a:xfrm>
            <a:off x="6199081" y="949174"/>
            <a:ext cx="4663651" cy="2629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028CA639-1BF0-40DE-AA62-9515A3C8D381}"/>
              </a:ext>
            </a:extLst>
          </p:cNvPr>
          <p:cNvSpPr txBox="1"/>
          <p:nvPr/>
        </p:nvSpPr>
        <p:spPr>
          <a:xfrm>
            <a:off x="2210654" y="93561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数据采集机房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47597AE5-1D95-47C2-BDF6-FBD1C5350BE4}"/>
              </a:ext>
            </a:extLst>
          </p:cNvPr>
          <p:cNvSpPr txBox="1"/>
          <p:nvPr/>
        </p:nvSpPr>
        <p:spPr>
          <a:xfrm>
            <a:off x="7927669" y="94917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主机房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E7E976C8-E2EF-4C6E-B22E-E7BC77E1929E}"/>
              </a:ext>
            </a:extLst>
          </p:cNvPr>
          <p:cNvSpPr txBox="1"/>
          <p:nvPr/>
        </p:nvSpPr>
        <p:spPr>
          <a:xfrm>
            <a:off x="577850" y="4366998"/>
            <a:ext cx="525729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每块物理机上配置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块双网口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25GE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网卡，虚拟机集群、控制网、现场设备网、数据采集网各用一块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网络流量互不干扰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1F91C0B4-C23F-4A58-AD51-0C297F9D9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424" y="101992"/>
            <a:ext cx="912322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123410-CE9A-4D83-8323-DBC547D7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935" y="104050"/>
            <a:ext cx="977143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37A04F-8CDE-4769-800C-EEFAA074C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330" y="3709916"/>
            <a:ext cx="4335619" cy="31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7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9" y="1"/>
            <a:ext cx="10515600" cy="817510"/>
          </a:xfrm>
        </p:spPr>
        <p:txBody>
          <a:bodyPr/>
          <a:lstStyle/>
          <a:p>
            <a:r>
              <a:rPr lang="en-US" altLang="zh-CN" dirty="0"/>
              <a:t>IT</a:t>
            </a:r>
            <a:r>
              <a:rPr lang="zh-CN" altLang="en-US" dirty="0"/>
              <a:t>硬件总体架构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21</a:t>
            </a:fld>
            <a:endParaRPr lang="zh-CN" altLang="en-US" dirty="0"/>
          </a:p>
        </p:txBody>
      </p:sp>
      <p:grpSp>
        <p:nvGrpSpPr>
          <p:cNvPr id="5" name="Group 49">
            <a:extLst>
              <a:ext uri="{FF2B5EF4-FFF2-40B4-BE49-F238E27FC236}">
                <a16:creationId xmlns:a16="http://schemas.microsoft.com/office/drawing/2014/main" id="{ABB5AE70-81A4-4D72-BFC4-3462FD21219F}"/>
              </a:ext>
            </a:extLst>
          </p:cNvPr>
          <p:cNvGrpSpPr>
            <a:grpSpLocks noChangeAspect="1"/>
          </p:cNvGrpSpPr>
          <p:nvPr/>
        </p:nvGrpSpPr>
        <p:grpSpPr>
          <a:xfrm>
            <a:off x="402964" y="953442"/>
            <a:ext cx="8778240" cy="5494789"/>
            <a:chOff x="1015465" y="404664"/>
            <a:chExt cx="9663105" cy="6048672"/>
          </a:xfrm>
        </p:grpSpPr>
        <p:sp>
          <p:nvSpPr>
            <p:cNvPr id="6" name="Rounded Rectangle 50">
              <a:extLst>
                <a:ext uri="{FF2B5EF4-FFF2-40B4-BE49-F238E27FC236}">
                  <a16:creationId xmlns:a16="http://schemas.microsoft.com/office/drawing/2014/main" id="{723DA02E-15B4-43F8-B3B9-EC806DBE444F}"/>
                </a:ext>
              </a:extLst>
            </p:cNvPr>
            <p:cNvSpPr/>
            <p:nvPr/>
          </p:nvSpPr>
          <p:spPr>
            <a:xfrm>
              <a:off x="7811753" y="404664"/>
              <a:ext cx="2448272" cy="356073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7" name="Picture 51">
              <a:extLst>
                <a:ext uri="{FF2B5EF4-FFF2-40B4-BE49-F238E27FC236}">
                  <a16:creationId xmlns:a16="http://schemas.microsoft.com/office/drawing/2014/main" id="{C996D9BA-89F3-4160-A0C7-1D1EDC97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465" y="4202038"/>
              <a:ext cx="9663105" cy="2251298"/>
            </a:xfrm>
            <a:prstGeom prst="rect">
              <a:avLst/>
            </a:prstGeom>
          </p:spPr>
        </p:pic>
        <p:sp>
          <p:nvSpPr>
            <p:cNvPr id="8" name="Up-Down Arrow 52">
              <a:extLst>
                <a:ext uri="{FF2B5EF4-FFF2-40B4-BE49-F238E27FC236}">
                  <a16:creationId xmlns:a16="http://schemas.microsoft.com/office/drawing/2014/main" id="{7677206F-418A-43D2-B212-1AAEB9873532}"/>
                </a:ext>
              </a:extLst>
            </p:cNvPr>
            <p:cNvSpPr/>
            <p:nvPr/>
          </p:nvSpPr>
          <p:spPr>
            <a:xfrm>
              <a:off x="3049994" y="3448032"/>
              <a:ext cx="432048" cy="789998"/>
            </a:xfrm>
            <a:prstGeom prst="upDownArrow">
              <a:avLst/>
            </a:prstGeom>
            <a:solidFill>
              <a:schemeClr val="tx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53">
              <a:extLst>
                <a:ext uri="{FF2B5EF4-FFF2-40B4-BE49-F238E27FC236}">
                  <a16:creationId xmlns:a16="http://schemas.microsoft.com/office/drawing/2014/main" id="{365ACC87-F385-4313-BD50-13709CEB2DBC}"/>
                </a:ext>
              </a:extLst>
            </p:cNvPr>
            <p:cNvSpPr txBox="1"/>
            <p:nvPr/>
          </p:nvSpPr>
          <p:spPr>
            <a:xfrm>
              <a:off x="3554050" y="3658365"/>
              <a:ext cx="2006691" cy="406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25GbE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网络互联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Group 54">
              <a:extLst>
                <a:ext uri="{FF2B5EF4-FFF2-40B4-BE49-F238E27FC236}">
                  <a16:creationId xmlns:a16="http://schemas.microsoft.com/office/drawing/2014/main" id="{5689948D-7B25-4865-A534-3FF128E59051}"/>
                </a:ext>
              </a:extLst>
            </p:cNvPr>
            <p:cNvGrpSpPr/>
            <p:nvPr/>
          </p:nvGrpSpPr>
          <p:grpSpPr>
            <a:xfrm>
              <a:off x="1015465" y="882464"/>
              <a:ext cx="5280150" cy="2529576"/>
              <a:chOff x="911424" y="882464"/>
              <a:chExt cx="5280150" cy="2529576"/>
            </a:xfrm>
          </p:grpSpPr>
          <p:pic>
            <p:nvPicPr>
              <p:cNvPr id="16" name="Picture 60">
                <a:extLst>
                  <a:ext uri="{FF2B5EF4-FFF2-40B4-BE49-F238E27FC236}">
                    <a16:creationId xmlns:a16="http://schemas.microsoft.com/office/drawing/2014/main" id="{F122EB3C-BA16-4CD4-8FF0-F4D82569EB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1424" y="882464"/>
                <a:ext cx="5280150" cy="2529576"/>
              </a:xfrm>
              <a:prstGeom prst="rect">
                <a:avLst/>
              </a:prstGeom>
              <a:ln w="254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7" name="TextBox 61">
                <a:extLst>
                  <a:ext uri="{FF2B5EF4-FFF2-40B4-BE49-F238E27FC236}">
                    <a16:creationId xmlns:a16="http://schemas.microsoft.com/office/drawing/2014/main" id="{F3CD0959-53F2-44D6-9633-05293F2CDB0E}"/>
                  </a:ext>
                </a:extLst>
              </p:cNvPr>
              <p:cNvSpPr txBox="1"/>
              <p:nvPr/>
            </p:nvSpPr>
            <p:spPr>
              <a:xfrm>
                <a:off x="983432" y="962164"/>
                <a:ext cx="965583" cy="40656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云平台</a:t>
                </a:r>
                <a:endParaRPr 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1" name="Picture 55">
              <a:extLst>
                <a:ext uri="{FF2B5EF4-FFF2-40B4-BE49-F238E27FC236}">
                  <a16:creationId xmlns:a16="http://schemas.microsoft.com/office/drawing/2014/main" id="{2929054C-6F1E-47FF-B8F3-BC94364E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4314" y="577490"/>
              <a:ext cx="1220241" cy="1220241"/>
            </a:xfrm>
            <a:prstGeom prst="rect">
              <a:avLst/>
            </a:prstGeom>
          </p:spPr>
        </p:pic>
        <p:pic>
          <p:nvPicPr>
            <p:cNvPr id="12" name="Picture 56">
              <a:extLst>
                <a:ext uri="{FF2B5EF4-FFF2-40B4-BE49-F238E27FC236}">
                  <a16:creationId xmlns:a16="http://schemas.microsoft.com/office/drawing/2014/main" id="{DAC21DB0-7522-45C8-BA76-6E305093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322" y="2179220"/>
              <a:ext cx="1220241" cy="1220241"/>
            </a:xfrm>
            <a:prstGeom prst="rect">
              <a:avLst/>
            </a:prstGeom>
          </p:spPr>
        </p:pic>
        <p:cxnSp>
          <p:nvCxnSpPr>
            <p:cNvPr id="13" name="Straight Arrow Connector 57">
              <a:extLst>
                <a:ext uri="{FF2B5EF4-FFF2-40B4-BE49-F238E27FC236}">
                  <a16:creationId xmlns:a16="http://schemas.microsoft.com/office/drawing/2014/main" id="{AB749A5F-B0A9-4129-83B1-5BDC27BF929A}"/>
                </a:ext>
              </a:extLst>
            </p:cNvPr>
            <p:cNvCxnSpPr>
              <a:stCxn id="11" idx="1"/>
              <a:endCxn id="16" idx="3"/>
            </p:cNvCxnSpPr>
            <p:nvPr/>
          </p:nvCxnSpPr>
          <p:spPr>
            <a:xfrm flipH="1">
              <a:off x="6295615" y="1187611"/>
              <a:ext cx="2078699" cy="959641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58">
              <a:extLst>
                <a:ext uri="{FF2B5EF4-FFF2-40B4-BE49-F238E27FC236}">
                  <a16:creationId xmlns:a16="http://schemas.microsoft.com/office/drawing/2014/main" id="{862BC62F-2B14-473A-BAF4-E877AA99BC69}"/>
                </a:ext>
              </a:extLst>
            </p:cNvPr>
            <p:cNvCxnSpPr>
              <a:stCxn id="12" idx="1"/>
              <a:endCxn id="16" idx="3"/>
            </p:cNvCxnSpPr>
            <p:nvPr/>
          </p:nvCxnSpPr>
          <p:spPr>
            <a:xfrm flipH="1" flipV="1">
              <a:off x="6295615" y="2147252"/>
              <a:ext cx="2150707" cy="642089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59">
              <a:extLst>
                <a:ext uri="{FF2B5EF4-FFF2-40B4-BE49-F238E27FC236}">
                  <a16:creationId xmlns:a16="http://schemas.microsoft.com/office/drawing/2014/main" id="{951420AD-7ED8-40DF-A2BD-54E7F9CC1B22}"/>
                </a:ext>
              </a:extLst>
            </p:cNvPr>
            <p:cNvSpPr txBox="1"/>
            <p:nvPr/>
          </p:nvSpPr>
          <p:spPr>
            <a:xfrm>
              <a:off x="8553028" y="3426631"/>
              <a:ext cx="1219684" cy="406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用户登录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6B42A1D-64EF-4667-B7AB-68B267375299}"/>
              </a:ext>
            </a:extLst>
          </p:cNvPr>
          <p:cNvSpPr txBox="1"/>
          <p:nvPr/>
        </p:nvSpPr>
        <p:spPr>
          <a:xfrm>
            <a:off x="8838328" y="1203281"/>
            <a:ext cx="3046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用户只能通过云平台访问高性能计算集群、存储等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43204" y="2431870"/>
            <a:ext cx="223651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规划性能：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50PFlops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备份存储：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500PB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43205" y="4435783"/>
            <a:ext cx="223651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以数据存储为主，计算能力可以其他超算中心合作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359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9" y="1"/>
            <a:ext cx="10515600" cy="817510"/>
          </a:xfrm>
        </p:spPr>
        <p:txBody>
          <a:bodyPr/>
          <a:lstStyle/>
          <a:p>
            <a:r>
              <a:rPr lang="en-US" altLang="zh-CN" dirty="0"/>
              <a:t>IT</a:t>
            </a:r>
            <a:r>
              <a:rPr lang="zh-CN" altLang="en-US" dirty="0"/>
              <a:t>设备硬件管理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6BF99A4-D364-4808-AAE8-5492ED8DC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861" y="133511"/>
            <a:ext cx="977143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6F0B3AA-7706-49B5-9779-6165276A00FA}"/>
              </a:ext>
            </a:extLst>
          </p:cNvPr>
          <p:cNvSpPr txBox="1"/>
          <p:nvPr/>
        </p:nvSpPr>
        <p:spPr>
          <a:xfrm>
            <a:off x="514011" y="1363483"/>
            <a:ext cx="829452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Zabbix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开发了一套硬件设备管理系统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SNMP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协议获取硬件设备的运行参数，如果超过阈值，则会发送报警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05600A-FEE2-4A9D-B387-4F57C98A64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80" y="133511"/>
            <a:ext cx="912322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F31C5E-1178-4A0F-B66A-4B2AC2005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29" y="2689094"/>
            <a:ext cx="5420268" cy="30894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DAB580-F0A5-4895-A59B-8E314A3FA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198" y="2689094"/>
            <a:ext cx="5420267" cy="30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0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9" y="1"/>
            <a:ext cx="10515600" cy="817510"/>
          </a:xfrm>
        </p:spPr>
        <p:txBody>
          <a:bodyPr/>
          <a:lstStyle/>
          <a:p>
            <a:r>
              <a:rPr lang="zh-CN" altLang="en-US" dirty="0"/>
              <a:t>用户账号管理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A8D911-68C6-48C6-835D-8FF043F39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" t="1027"/>
          <a:stretch/>
        </p:blipFill>
        <p:spPr>
          <a:xfrm>
            <a:off x="973916" y="1002313"/>
            <a:ext cx="4195166" cy="362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755ECA-F49D-48E8-879B-8FD43FB5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425" y="1002312"/>
            <a:ext cx="4479595" cy="362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FC291AA-3B99-4580-9200-7887B061581A}"/>
              </a:ext>
            </a:extLst>
          </p:cNvPr>
          <p:cNvSpPr txBox="1"/>
          <p:nvPr/>
        </p:nvSpPr>
        <p:spPr>
          <a:xfrm>
            <a:off x="542868" y="4814955"/>
            <a:ext cx="1072210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Active Directory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域管理用户账号和组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用户可以属于多个组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权限分配主要分配给组，比如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服务器允许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组的用户可以登录，在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里面将用户加入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组策略按照组织单位进行分配，一个账号和组只属于一个组织单位，一个组织单位里连接多条策略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575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9" y="1"/>
            <a:ext cx="10515600" cy="817510"/>
          </a:xfrm>
        </p:spPr>
        <p:txBody>
          <a:bodyPr/>
          <a:lstStyle/>
          <a:p>
            <a:r>
              <a:rPr lang="zh-CN" altLang="en-US" dirty="0"/>
              <a:t>数据管理软件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24</a:t>
            </a:fld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0FC3A9F-F30F-44A8-AF0B-73E96C37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" y="1311210"/>
            <a:ext cx="10498271" cy="374264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A068948-0CE0-4D13-B2E3-259C5C500E03}"/>
              </a:ext>
            </a:extLst>
          </p:cNvPr>
          <p:cNvSpPr txBox="1"/>
          <p:nvPr/>
        </p:nvSpPr>
        <p:spPr>
          <a:xfrm>
            <a:off x="2361132" y="5243436"/>
            <a:ext cx="746973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元数据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数据文件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元数据写两份，一份写在数据文件内，一份写在数据库中，可以实现通过数据库中的元数据筛选出需要分析的数据文件。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87D87D-B6A2-4534-9AC1-807ACC24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6345" y="125498"/>
            <a:ext cx="1174909" cy="1644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689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77B2F-2D5F-4F96-9197-AE410071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7EF57C-7126-4CC2-9A85-81188AACE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E464FC2-1EFA-4FAD-B0C6-D5CD9857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9" y="1"/>
            <a:ext cx="10515600" cy="817510"/>
          </a:xfrm>
        </p:spPr>
        <p:txBody>
          <a:bodyPr/>
          <a:lstStyle/>
          <a:p>
            <a:r>
              <a:rPr lang="zh-CN" altLang="en-US" dirty="0"/>
              <a:t>团队成员</a:t>
            </a:r>
            <a:endParaRPr 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D15EE99-9C99-4259-9C8A-A32632071A58}"/>
              </a:ext>
            </a:extLst>
          </p:cNvPr>
          <p:cNvGrpSpPr/>
          <p:nvPr/>
        </p:nvGrpSpPr>
        <p:grpSpPr>
          <a:xfrm>
            <a:off x="677794" y="2064215"/>
            <a:ext cx="1242681" cy="2489104"/>
            <a:chOff x="1164177" y="2065094"/>
            <a:chExt cx="1242681" cy="248910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504B173-355B-4EF9-9D6F-2641A70F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180" y="2065094"/>
              <a:ext cx="1242678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6920EBE-FD06-4AEC-84D1-58AA758478C8}"/>
                </a:ext>
              </a:extLst>
            </p:cNvPr>
            <p:cNvSpPr txBox="1"/>
            <p:nvPr/>
          </p:nvSpPr>
          <p:spPr>
            <a:xfrm>
              <a:off x="1164177" y="4184866"/>
              <a:ext cx="1242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史武军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4431149-3C5B-422F-B1FA-7890795950EF}"/>
              </a:ext>
            </a:extLst>
          </p:cNvPr>
          <p:cNvGrpSpPr/>
          <p:nvPr/>
        </p:nvGrpSpPr>
        <p:grpSpPr>
          <a:xfrm>
            <a:off x="2591160" y="2064215"/>
            <a:ext cx="1285716" cy="2489104"/>
            <a:chOff x="3272721" y="2065094"/>
            <a:chExt cx="1285716" cy="248910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BCE4577-DB76-4602-8359-8591F725F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2723" y="2065094"/>
              <a:ext cx="1285714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F3F07A1-7504-4F51-998B-ED04530F5559}"/>
                </a:ext>
              </a:extLst>
            </p:cNvPr>
            <p:cNvSpPr txBox="1"/>
            <p:nvPr/>
          </p:nvSpPr>
          <p:spPr>
            <a:xfrm>
              <a:off x="3272721" y="4184866"/>
              <a:ext cx="1285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雷蕾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9C45F36-026B-4373-9F39-E7AAB19B9CF3}"/>
              </a:ext>
            </a:extLst>
          </p:cNvPr>
          <p:cNvGrpSpPr/>
          <p:nvPr/>
        </p:nvGrpSpPr>
        <p:grpSpPr>
          <a:xfrm>
            <a:off x="4547561" y="2064215"/>
            <a:ext cx="1354737" cy="2489104"/>
            <a:chOff x="5424301" y="2065094"/>
            <a:chExt cx="1354737" cy="24891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CC26A7B-FA43-480F-B799-AC0F7427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4301" y="2065094"/>
              <a:ext cx="1354737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3F33A4C-826A-4913-B91A-D62D388DF5D0}"/>
                </a:ext>
              </a:extLst>
            </p:cNvPr>
            <p:cNvSpPr txBox="1"/>
            <p:nvPr/>
          </p:nvSpPr>
          <p:spPr>
            <a:xfrm>
              <a:off x="5424301" y="4184866"/>
              <a:ext cx="1354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张维佳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425E43A-984F-4787-A49D-13CA42F41461}"/>
              </a:ext>
            </a:extLst>
          </p:cNvPr>
          <p:cNvGrpSpPr/>
          <p:nvPr/>
        </p:nvGrpSpPr>
        <p:grpSpPr>
          <a:xfrm>
            <a:off x="6572983" y="2064215"/>
            <a:ext cx="1285715" cy="2489104"/>
            <a:chOff x="7644902" y="2065094"/>
            <a:chExt cx="1285715" cy="248910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703EFE9-25BB-45DA-B684-15A284867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4903" y="2065094"/>
              <a:ext cx="1285714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A0B8980-D691-4D80-8326-254E799AD17E}"/>
                </a:ext>
              </a:extLst>
            </p:cNvPr>
            <p:cNvSpPr txBox="1"/>
            <p:nvPr/>
          </p:nvSpPr>
          <p:spPr>
            <a:xfrm>
              <a:off x="7644902" y="4184866"/>
              <a:ext cx="1285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徐微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0D4DDAC-B59F-476E-B550-4D150BF4B5EE}"/>
              </a:ext>
            </a:extLst>
          </p:cNvPr>
          <p:cNvGrpSpPr/>
          <p:nvPr/>
        </p:nvGrpSpPr>
        <p:grpSpPr>
          <a:xfrm>
            <a:off x="8529383" y="2064215"/>
            <a:ext cx="1200423" cy="2489104"/>
            <a:chOff x="9489034" y="2065094"/>
            <a:chExt cx="1200423" cy="248910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9FC688-9731-4931-8FA8-016D87EA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9034" y="2065094"/>
              <a:ext cx="1200423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0E0C027-4FB8-4F12-AD67-AFA898F6E6EC}"/>
                </a:ext>
              </a:extLst>
            </p:cNvPr>
            <p:cNvSpPr txBox="1"/>
            <p:nvPr/>
          </p:nvSpPr>
          <p:spPr>
            <a:xfrm>
              <a:off x="9489034" y="4184866"/>
              <a:ext cx="120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方瑀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C5283C1-E1D3-45B0-BD17-5F823952885F}"/>
              </a:ext>
            </a:extLst>
          </p:cNvPr>
          <p:cNvGrpSpPr/>
          <p:nvPr/>
        </p:nvGrpSpPr>
        <p:grpSpPr>
          <a:xfrm>
            <a:off x="10400493" y="2064215"/>
            <a:ext cx="1431818" cy="2489104"/>
            <a:chOff x="6057093" y="4417574"/>
            <a:chExt cx="1431818" cy="248910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778BF84-E149-48DB-866F-4A815AA8A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093" y="4417574"/>
              <a:ext cx="1431818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C92AEF0-90DF-4EF9-9489-025CC3D1C75D}"/>
                </a:ext>
              </a:extLst>
            </p:cNvPr>
            <p:cNvSpPr txBox="1"/>
            <p:nvPr/>
          </p:nvSpPr>
          <p:spPr>
            <a:xfrm>
              <a:off x="6130144" y="6537346"/>
              <a:ext cx="1285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朱诗语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184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4ADAEF-AC43-499D-8B30-2E177091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5" y="1"/>
            <a:ext cx="10515600" cy="817510"/>
          </a:xfrm>
        </p:spPr>
        <p:txBody>
          <a:bodyPr/>
          <a:lstStyle/>
          <a:p>
            <a:r>
              <a:rPr lang="zh-CN" altLang="en-US" dirty="0"/>
              <a:t>总结和展望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838D3C-1522-4124-AC9D-C8590F77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8FFA5C6-4AC3-4D38-AFDC-DC81E6355301}"/>
              </a:ext>
            </a:extLst>
          </p:cNvPr>
          <p:cNvSpPr txBox="1"/>
          <p:nvPr/>
        </p:nvSpPr>
        <p:spPr>
          <a:xfrm>
            <a:off x="835962" y="1027147"/>
            <a:ext cx="105352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SHINE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因为新的实验方法，带来数据传输、保存、分析等挑战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SHINE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建设一个专用数据中心，用于缓存、传输、分析、保存、共享实验站和光束线数据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采用数据分级处理的方式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采用高性能计算、云平台结合的方式为用户提供数据服务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30" y="2879036"/>
            <a:ext cx="6246918" cy="3564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135" y="6488668"/>
            <a:ext cx="1639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Credit: WLCG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7228" y="2655243"/>
            <a:ext cx="17569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软件联盟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算力联盟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备份联盟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0592" y="5145203"/>
            <a:ext cx="270298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先进光源和中子源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WLCG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58D6C0-B215-4AFB-A0AC-FDC3040F15EA}"/>
              </a:ext>
            </a:extLst>
          </p:cNvPr>
          <p:cNvSpPr txBox="1"/>
          <p:nvPr/>
        </p:nvSpPr>
        <p:spPr>
          <a:xfrm>
            <a:off x="10455480" y="3429000"/>
            <a:ext cx="150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硬件预计年底到货，终于可以不再是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纸上谈兵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0154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493797-A992-434E-80B4-80588D56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7F19A8F-91FA-40CF-A98F-6A09E120BBEE}"/>
              </a:ext>
            </a:extLst>
          </p:cNvPr>
          <p:cNvSpPr txBox="1"/>
          <p:nvPr/>
        </p:nvSpPr>
        <p:spPr>
          <a:xfrm>
            <a:off x="1441664" y="1229514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214527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937D79-56F2-41F8-B974-AB6F755E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73" y="0"/>
            <a:ext cx="10515600" cy="827374"/>
          </a:xfrm>
        </p:spPr>
        <p:txBody>
          <a:bodyPr/>
          <a:lstStyle/>
          <a:p>
            <a:r>
              <a:rPr lang="en-US" altLang="zh-CN" dirty="0"/>
              <a:t>SHINE </a:t>
            </a:r>
            <a:r>
              <a:rPr lang="zh-CN" altLang="en-US" dirty="0"/>
              <a:t>介绍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0" y="1254687"/>
            <a:ext cx="10878207" cy="1765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SHINE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hanghai </a:t>
            </a:r>
            <a:r>
              <a:rPr lang="en-US" altLang="zh-CN" sz="2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repetitio</a:t>
            </a:r>
            <a:r>
              <a:rPr lang="en-US" altLang="zh-CN" sz="2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rate XFEL and </a:t>
            </a:r>
            <a:r>
              <a:rPr lang="en-US" altLang="zh-CN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xtreme light facility</a:t>
            </a:r>
          </a:p>
          <a:p>
            <a:pPr marL="442913" lvl="1" indent="-179388"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GeV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(CW mode) </a:t>
            </a:r>
          </a:p>
          <a:p>
            <a:pPr marL="442913" lvl="1" indent="-179388"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energy: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0.4-25 keV</a:t>
            </a:r>
          </a:p>
          <a:p>
            <a:pPr marL="442913" lvl="1" indent="-179388">
              <a:lnSpc>
                <a:spcPct val="10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duration: 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1~100 fs</a:t>
            </a: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63C27F40-980C-4FF8-8434-1167C62C7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95"/>
          <a:stretch/>
        </p:blipFill>
        <p:spPr>
          <a:xfrm>
            <a:off x="830066" y="3329142"/>
            <a:ext cx="9716263" cy="2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77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A61C62F-DA2A-47AC-8CCE-514F962D5BA3}"/>
              </a:ext>
            </a:extLst>
          </p:cNvPr>
          <p:cNvSpPr/>
          <p:nvPr/>
        </p:nvSpPr>
        <p:spPr>
          <a:xfrm>
            <a:off x="3455852" y="1033373"/>
            <a:ext cx="3116423" cy="54655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06ECAA48-8D0B-4474-9D5D-6963AE6B8274}"/>
              </a:ext>
            </a:extLst>
          </p:cNvPr>
          <p:cNvSpPr/>
          <p:nvPr/>
        </p:nvSpPr>
        <p:spPr>
          <a:xfrm>
            <a:off x="228889" y="1105912"/>
            <a:ext cx="3116423" cy="54655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B4439E-472D-4123-B41A-CF962855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9CCDFB6-386A-414F-92C9-190480608122}"/>
              </a:ext>
            </a:extLst>
          </p:cNvPr>
          <p:cNvSpPr txBox="1">
            <a:spLocks/>
          </p:cNvSpPr>
          <p:nvPr/>
        </p:nvSpPr>
        <p:spPr>
          <a:xfrm>
            <a:off x="347135" y="2331"/>
            <a:ext cx="11115872" cy="815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XFEL vs </a:t>
            </a:r>
            <a:r>
              <a:rPr lang="zh-CN" altLang="en-US" dirty="0"/>
              <a:t>同步辐射光源</a:t>
            </a:r>
            <a:endParaRPr lang="en-US" dirty="0"/>
          </a:p>
        </p:txBody>
      </p:sp>
      <p:grpSp>
        <p:nvGrpSpPr>
          <p:cNvPr id="13" name="Group 52">
            <a:extLst>
              <a:ext uri="{FF2B5EF4-FFF2-40B4-BE49-F238E27FC236}">
                <a16:creationId xmlns:a16="http://schemas.microsoft.com/office/drawing/2014/main" id="{80698783-98FD-4B34-8228-124BDF030EF1}"/>
              </a:ext>
            </a:extLst>
          </p:cNvPr>
          <p:cNvGrpSpPr/>
          <p:nvPr/>
        </p:nvGrpSpPr>
        <p:grpSpPr>
          <a:xfrm>
            <a:off x="6734314" y="1289873"/>
            <a:ext cx="2354724" cy="2346775"/>
            <a:chOff x="4276544" y="1290814"/>
            <a:chExt cx="2880320" cy="2867386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4FDFDFD1-8379-4274-A588-F8F82B73AC45}"/>
                </a:ext>
              </a:extLst>
            </p:cNvPr>
            <p:cNvSpPr/>
            <p:nvPr/>
          </p:nvSpPr>
          <p:spPr>
            <a:xfrm>
              <a:off x="4276544" y="1290814"/>
              <a:ext cx="2880320" cy="28673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CAE4F72-526D-4728-B162-282BF2397E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70460" y="1494545"/>
              <a:ext cx="2468063" cy="2473094"/>
              <a:chOff x="4981609" y="2285993"/>
              <a:chExt cx="2924531" cy="3072934"/>
            </a:xfrm>
          </p:grpSpPr>
          <p:pic>
            <p:nvPicPr>
              <p:cNvPr id="16" name="图片 45">
                <a:extLst>
                  <a:ext uri="{FF2B5EF4-FFF2-40B4-BE49-F238E27FC236}">
                    <a16:creationId xmlns:a16="http://schemas.microsoft.com/office/drawing/2014/main" id="{C341E30A-DF05-45EC-8999-07089C7C8DBC}"/>
                  </a:ext>
                </a:extLst>
              </p:cNvPr>
              <p:cNvPicPr/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6665" y="2285993"/>
                <a:ext cx="2679475" cy="30729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圆角矩形 11">
                <a:extLst>
                  <a:ext uri="{FF2B5EF4-FFF2-40B4-BE49-F238E27FC236}">
                    <a16:creationId xmlns:a16="http://schemas.microsoft.com/office/drawing/2014/main" id="{48A63DC2-832D-44E5-B075-3687898E44A0}"/>
                  </a:ext>
                </a:extLst>
              </p:cNvPr>
              <p:cNvSpPr/>
              <p:nvPr/>
            </p:nvSpPr>
            <p:spPr>
              <a:xfrm>
                <a:off x="4981609" y="3729223"/>
                <a:ext cx="1710092" cy="63086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Synchrotron radiation</a:t>
                </a:r>
                <a:endPara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3FFC3EC1-7E62-40FE-9E98-B1FC799852A5}"/>
              </a:ext>
            </a:extLst>
          </p:cNvPr>
          <p:cNvGrpSpPr/>
          <p:nvPr/>
        </p:nvGrpSpPr>
        <p:grpSpPr>
          <a:xfrm>
            <a:off x="9579724" y="1157274"/>
            <a:ext cx="2192612" cy="2785228"/>
            <a:chOff x="8094109" y="938485"/>
            <a:chExt cx="3157923" cy="403606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3FF55-DFDA-47AF-9370-562F6FD22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4109" y="938485"/>
              <a:ext cx="3157923" cy="4036062"/>
            </a:xfrm>
            <a:prstGeom prst="rect">
              <a:avLst/>
            </a:prstGeom>
          </p:spPr>
        </p:pic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0EF34461-7759-4176-A45B-878C2DCBCC99}"/>
                </a:ext>
              </a:extLst>
            </p:cNvPr>
            <p:cNvSpPr txBox="1"/>
            <p:nvPr/>
          </p:nvSpPr>
          <p:spPr>
            <a:xfrm>
              <a:off x="8439966" y="1047424"/>
              <a:ext cx="2414447" cy="445998"/>
            </a:xfrm>
            <a:prstGeom prst="rect">
              <a:avLst/>
            </a:prstGeom>
            <a:solidFill>
              <a:srgbClr val="3366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rPr>
                <a:t>亮度</a:t>
              </a:r>
              <a:r>
                <a:rPr lang="en-US" altLang="zh-CN" sz="1400" b="1" dirty="0">
                  <a:solidFill>
                    <a:schemeClr val="bg1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rPr>
                <a:t>50</a:t>
              </a:r>
              <a:r>
                <a:rPr lang="zh-CN" altLang="en-US" sz="1400" b="1" dirty="0">
                  <a:solidFill>
                    <a:schemeClr val="bg1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rPr>
                <a:t>年增长</a:t>
              </a:r>
              <a:r>
                <a:rPr lang="en-US" altLang="zh-CN" sz="1400" b="1" dirty="0">
                  <a:solidFill>
                    <a:schemeClr val="bg1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rPr>
                <a:t>10</a:t>
              </a:r>
              <a:r>
                <a:rPr lang="en-US" altLang="zh-CN" sz="1400" b="1" baseline="30000" dirty="0">
                  <a:solidFill>
                    <a:schemeClr val="bg1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rPr>
                <a:t>22</a:t>
              </a:r>
              <a:endParaRPr lang="zh-CN" altLang="en-US" sz="1400" b="1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CCC21FCA-525E-4C58-B50F-A61572162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50"/>
          <a:stretch/>
        </p:blipFill>
        <p:spPr>
          <a:xfrm>
            <a:off x="354594" y="3128228"/>
            <a:ext cx="2865012" cy="62696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59F3BC4-7007-4CC5-B5AB-1892FE49B2E8}"/>
              </a:ext>
            </a:extLst>
          </p:cNvPr>
          <p:cNvGrpSpPr>
            <a:grpSpLocks noChangeAspect="1"/>
          </p:cNvGrpSpPr>
          <p:nvPr/>
        </p:nvGrpSpPr>
        <p:grpSpPr>
          <a:xfrm>
            <a:off x="354713" y="1485886"/>
            <a:ext cx="2864775" cy="1369448"/>
            <a:chOff x="-79873" y="1506860"/>
            <a:chExt cx="4347385" cy="2078185"/>
          </a:xfrm>
        </p:grpSpPr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E93C65BD-F1AE-4DC8-B337-73D35BD28AEB}"/>
                </a:ext>
              </a:extLst>
            </p:cNvPr>
            <p:cNvSpPr/>
            <p:nvPr/>
          </p:nvSpPr>
          <p:spPr>
            <a:xfrm>
              <a:off x="256396" y="2128775"/>
              <a:ext cx="4011116" cy="14562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D3713A02-23F7-4504-A426-498D487787D7}"/>
                </a:ext>
              </a:extLst>
            </p:cNvPr>
            <p:cNvSpPr/>
            <p:nvPr/>
          </p:nvSpPr>
          <p:spPr>
            <a:xfrm>
              <a:off x="-79873" y="1506860"/>
              <a:ext cx="2457217" cy="3778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Synchrotron Radiation</a:t>
              </a:r>
              <a:endPara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5">
            <a:extLst>
              <a:ext uri="{FF2B5EF4-FFF2-40B4-BE49-F238E27FC236}">
                <a16:creationId xmlns:a16="http://schemas.microsoft.com/office/drawing/2014/main" id="{2FDCCB6B-57B5-47F2-81A1-109566F95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733" y="3130925"/>
            <a:ext cx="2550661" cy="62426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5538D256-C1EA-40AB-BCE5-6C2E06C692A6}"/>
              </a:ext>
            </a:extLst>
          </p:cNvPr>
          <p:cNvGrpSpPr>
            <a:grpSpLocks noChangeAspect="1"/>
          </p:cNvGrpSpPr>
          <p:nvPr/>
        </p:nvGrpSpPr>
        <p:grpSpPr>
          <a:xfrm>
            <a:off x="3648463" y="1490069"/>
            <a:ext cx="2731200" cy="1436979"/>
            <a:chOff x="341731" y="3721922"/>
            <a:chExt cx="5146092" cy="2559295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62CA034C-51E1-4C85-81D6-52A324B19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322" y="4318772"/>
              <a:ext cx="4901501" cy="1962445"/>
            </a:xfrm>
            <a:prstGeom prst="rect">
              <a:avLst/>
            </a:prstGeom>
          </p:spPr>
        </p:pic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C22CCA8B-BC32-47DE-B49A-03BEB702FFBF}"/>
                </a:ext>
              </a:extLst>
            </p:cNvPr>
            <p:cNvSpPr/>
            <p:nvPr/>
          </p:nvSpPr>
          <p:spPr>
            <a:xfrm>
              <a:off x="341731" y="3721922"/>
              <a:ext cx="4423781" cy="5418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X-Ray Free Electron Laser</a:t>
              </a:r>
              <a:endPara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15">
            <a:extLst>
              <a:ext uri="{FF2B5EF4-FFF2-40B4-BE49-F238E27FC236}">
                <a16:creationId xmlns:a16="http://schemas.microsoft.com/office/drawing/2014/main" id="{E212414C-C340-476D-9C5D-826D6666EC9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6" y="4818947"/>
            <a:ext cx="2813389" cy="1090906"/>
          </a:xfrm>
          <a:prstGeom prst="rect">
            <a:avLst/>
          </a:prstGeom>
        </p:spPr>
      </p:pic>
      <p:pic>
        <p:nvPicPr>
          <p:cNvPr id="30" name="Picture 17">
            <a:extLst>
              <a:ext uri="{FF2B5EF4-FFF2-40B4-BE49-F238E27FC236}">
                <a16:creationId xmlns:a16="http://schemas.microsoft.com/office/drawing/2014/main" id="{C93B53E0-8A83-417C-BBEC-1BF47DFCAB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3" b="10986"/>
          <a:stretch/>
        </p:blipFill>
        <p:spPr>
          <a:xfrm>
            <a:off x="3874907" y="4361273"/>
            <a:ext cx="2278312" cy="2006255"/>
          </a:xfrm>
          <a:prstGeom prst="rect">
            <a:avLst/>
          </a:prstGeom>
        </p:spPr>
      </p:pic>
      <p:grpSp>
        <p:nvGrpSpPr>
          <p:cNvPr id="32" name="Group 12">
            <a:extLst>
              <a:ext uri="{FF2B5EF4-FFF2-40B4-BE49-F238E27FC236}">
                <a16:creationId xmlns:a16="http://schemas.microsoft.com/office/drawing/2014/main" id="{B297A073-25D1-409E-95A3-18C4B8955E77}"/>
              </a:ext>
            </a:extLst>
          </p:cNvPr>
          <p:cNvGrpSpPr/>
          <p:nvPr/>
        </p:nvGrpSpPr>
        <p:grpSpPr>
          <a:xfrm>
            <a:off x="6734314" y="4279756"/>
            <a:ext cx="4911365" cy="2158586"/>
            <a:chOff x="1266354" y="4030638"/>
            <a:chExt cx="4507050" cy="1918891"/>
          </a:xfrm>
        </p:grpSpPr>
        <p:pic>
          <p:nvPicPr>
            <p:cNvPr id="33" name="Picture 2" descr="C:\Users\z600\Desktop\cyanobacteria_scattering_comparison.gif">
              <a:extLst>
                <a:ext uri="{FF2B5EF4-FFF2-40B4-BE49-F238E27FC236}">
                  <a16:creationId xmlns:a16="http://schemas.microsoft.com/office/drawing/2014/main" id="{176B5EC0-6493-4C94-9810-F4C46CB420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354" y="4030638"/>
              <a:ext cx="4507050" cy="1918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7FB52F74-6DA2-48DB-B779-A4E166FCEFE5}"/>
                </a:ext>
              </a:extLst>
            </p:cNvPr>
            <p:cNvSpPr txBox="1"/>
            <p:nvPr/>
          </p:nvSpPr>
          <p:spPr>
            <a:xfrm>
              <a:off x="4151784" y="5580197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LCLS credit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4A9CF2A-3136-48DB-A26A-8CF827591399}"/>
              </a:ext>
            </a:extLst>
          </p:cNvPr>
          <p:cNvSpPr txBox="1"/>
          <p:nvPr/>
        </p:nvSpPr>
        <p:spPr>
          <a:xfrm>
            <a:off x="7278894" y="406882"/>
            <a:ext cx="126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高亮度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短脉冲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强相干</a:t>
            </a:r>
            <a:endParaRPr 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73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9" y="-12126"/>
            <a:ext cx="10515600" cy="829636"/>
          </a:xfrm>
        </p:spPr>
        <p:txBody>
          <a:bodyPr>
            <a:noAutofit/>
          </a:bodyPr>
          <a:lstStyle/>
          <a:p>
            <a:r>
              <a:rPr lang="en-US" altLang="zh-CN" dirty="0"/>
              <a:t>XFEL</a:t>
            </a:r>
            <a:r>
              <a:rPr lang="zh-CN" altLang="en-US" dirty="0"/>
              <a:t>新的实验方法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653DCE-8972-4A2C-8D2B-8C7524B68ABD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51108CE-3831-4661-B66C-3F2C4808FB7B}"/>
              </a:ext>
            </a:extLst>
          </p:cNvPr>
          <p:cNvGrpSpPr>
            <a:grpSpLocks noChangeAspect="1"/>
          </p:cNvGrpSpPr>
          <p:nvPr/>
        </p:nvGrpSpPr>
        <p:grpSpPr>
          <a:xfrm>
            <a:off x="2126732" y="943962"/>
            <a:ext cx="3159073" cy="1778221"/>
            <a:chOff x="597319" y="1160818"/>
            <a:chExt cx="6036049" cy="339765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5AA61B8-5CD9-4EE8-8882-A1CC398FA4CF}"/>
                </a:ext>
              </a:extLst>
            </p:cNvPr>
            <p:cNvGrpSpPr/>
            <p:nvPr/>
          </p:nvGrpSpPr>
          <p:grpSpPr>
            <a:xfrm>
              <a:off x="597319" y="1160818"/>
              <a:ext cx="6036049" cy="3397654"/>
              <a:chOff x="1605264" y="1172944"/>
              <a:chExt cx="6036049" cy="3397654"/>
            </a:xfrm>
          </p:grpSpPr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E61251E4-502C-455B-9088-931C7442E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76" b="14447"/>
              <a:stretch/>
            </p:blipFill>
            <p:spPr>
              <a:xfrm>
                <a:off x="4385760" y="1366432"/>
                <a:ext cx="3255553" cy="3103132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1605264" y="1172944"/>
                <a:ext cx="4261821" cy="3397654"/>
                <a:chOff x="2135561" y="1084692"/>
                <a:chExt cx="4500021" cy="3487202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5618689" y="3939619"/>
                  <a:ext cx="1016893" cy="432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151114" y="4139846"/>
                  <a:ext cx="1016893" cy="432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61" r="45914"/>
                <a:stretch/>
              </p:blipFill>
              <p:spPr>
                <a:xfrm>
                  <a:off x="2135561" y="1084692"/>
                  <a:ext cx="4242435" cy="3474757"/>
                </a:xfrm>
                <a:prstGeom prst="rect">
                  <a:avLst/>
                </a:prstGeom>
              </p:spPr>
            </p:pic>
          </p:grpSp>
        </p:grp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3DDFEF10-605A-4413-9B7A-859A49D923F2}"/>
                </a:ext>
              </a:extLst>
            </p:cNvPr>
            <p:cNvSpPr/>
            <p:nvPr/>
          </p:nvSpPr>
          <p:spPr>
            <a:xfrm>
              <a:off x="3460392" y="4137519"/>
              <a:ext cx="963066" cy="420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5">
            <a:extLst>
              <a:ext uri="{FF2B5EF4-FFF2-40B4-BE49-F238E27FC236}">
                <a16:creationId xmlns:a16="http://schemas.microsoft.com/office/drawing/2014/main" id="{872087A6-FA42-403A-8B20-9E36DC74A0D9}"/>
              </a:ext>
            </a:extLst>
          </p:cNvPr>
          <p:cNvSpPr/>
          <p:nvPr/>
        </p:nvSpPr>
        <p:spPr>
          <a:xfrm>
            <a:off x="6744473" y="6415158"/>
            <a:ext cx="3918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PRL 114, 098102 (2015), </a:t>
            </a:r>
            <a:r>
              <a:rPr lang="fr-FR" sz="1000" i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 Commun</a:t>
            </a:r>
            <a:r>
              <a:rPr lang="fr-FR" sz="1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fr-FR" sz="1000" b="1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fr-FR" sz="10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2411 (2019)</a:t>
            </a: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7AAF807-1125-426E-ABAA-8DB102539AC1}"/>
              </a:ext>
            </a:extLst>
          </p:cNvPr>
          <p:cNvSpPr txBox="1"/>
          <p:nvPr/>
        </p:nvSpPr>
        <p:spPr>
          <a:xfrm>
            <a:off x="263561" y="1325765"/>
            <a:ext cx="1702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Diffraction before destruction</a:t>
            </a:r>
            <a:endParaRPr 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9A1D360-5EAC-4060-8054-BA900780F5D8}"/>
              </a:ext>
            </a:extLst>
          </p:cNvPr>
          <p:cNvGrpSpPr/>
          <p:nvPr/>
        </p:nvGrpSpPr>
        <p:grpSpPr>
          <a:xfrm>
            <a:off x="1756781" y="2736597"/>
            <a:ext cx="1404000" cy="4091554"/>
            <a:chOff x="100330" y="975155"/>
            <a:chExt cx="1856450" cy="573838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9DB99E23-8096-4837-9A75-DC3D911B84A2}"/>
                </a:ext>
              </a:extLst>
            </p:cNvPr>
            <p:cNvSpPr/>
            <p:nvPr/>
          </p:nvSpPr>
          <p:spPr>
            <a:xfrm>
              <a:off x="100330" y="999211"/>
              <a:ext cx="1856450" cy="5714330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Right Arrow 23">
              <a:extLst>
                <a:ext uri="{FF2B5EF4-FFF2-40B4-BE49-F238E27FC236}">
                  <a16:creationId xmlns:a16="http://schemas.microsoft.com/office/drawing/2014/main" id="{63A56D05-9CE7-4AF5-8BD8-493CBAD6BC35}"/>
                </a:ext>
              </a:extLst>
            </p:cNvPr>
            <p:cNvSpPr/>
            <p:nvPr/>
          </p:nvSpPr>
          <p:spPr>
            <a:xfrm rot="5400000">
              <a:off x="815722" y="2695799"/>
              <a:ext cx="425666" cy="24764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B7B936B6-0B2D-4F6A-AD32-84F4E9396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83" y="4927573"/>
              <a:ext cx="1562147" cy="1785968"/>
            </a:xfrm>
            <a:prstGeom prst="rect">
              <a:avLst/>
            </a:prstGeom>
          </p:spPr>
        </p:pic>
        <p:pic>
          <p:nvPicPr>
            <p:cNvPr id="28" name="Picture 20">
              <a:extLst>
                <a:ext uri="{FF2B5EF4-FFF2-40B4-BE49-F238E27FC236}">
                  <a16:creationId xmlns:a16="http://schemas.microsoft.com/office/drawing/2014/main" id="{813690CE-6882-4DB6-B807-187DA2826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11" b="75350"/>
            <a:stretch/>
          </p:blipFill>
          <p:spPr>
            <a:xfrm>
              <a:off x="376677" y="1424632"/>
              <a:ext cx="1303759" cy="1404629"/>
            </a:xfrm>
            <a:prstGeom prst="rect">
              <a:avLst/>
            </a:prstGeom>
          </p:spPr>
        </p:pic>
        <p:sp>
          <p:nvSpPr>
            <p:cNvPr id="29" name="Right Arrow 24">
              <a:extLst>
                <a:ext uri="{FF2B5EF4-FFF2-40B4-BE49-F238E27FC236}">
                  <a16:creationId xmlns:a16="http://schemas.microsoft.com/office/drawing/2014/main" id="{F2A1345C-ECB3-4A45-8B7E-0D43A6EDC105}"/>
                </a:ext>
              </a:extLst>
            </p:cNvPr>
            <p:cNvSpPr/>
            <p:nvPr/>
          </p:nvSpPr>
          <p:spPr>
            <a:xfrm rot="5400000">
              <a:off x="819105" y="4755358"/>
              <a:ext cx="418898" cy="247642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27D9B38-D838-48AF-9253-B782682F1D5B}"/>
                </a:ext>
              </a:extLst>
            </p:cNvPr>
            <p:cNvSpPr txBox="1"/>
            <p:nvPr/>
          </p:nvSpPr>
          <p:spPr>
            <a:xfrm>
              <a:off x="705390" y="975155"/>
              <a:ext cx="1104240" cy="47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非晶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80EBD6B5-E35C-4DA6-84A6-2F1AD498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18" y="3006609"/>
              <a:ext cx="1798876" cy="1876805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68ABC14-281C-4623-B1B6-CBB90B1B60E7}"/>
              </a:ext>
            </a:extLst>
          </p:cNvPr>
          <p:cNvGrpSpPr/>
          <p:nvPr/>
        </p:nvGrpSpPr>
        <p:grpSpPr>
          <a:xfrm>
            <a:off x="3832012" y="2710666"/>
            <a:ext cx="1512000" cy="4120935"/>
            <a:chOff x="2415598" y="936940"/>
            <a:chExt cx="1997122" cy="5914966"/>
          </a:xfrm>
        </p:grpSpPr>
        <p:sp>
          <p:nvSpPr>
            <p:cNvPr id="37" name="Right Arrow 24">
              <a:extLst>
                <a:ext uri="{FF2B5EF4-FFF2-40B4-BE49-F238E27FC236}">
                  <a16:creationId xmlns:a16="http://schemas.microsoft.com/office/drawing/2014/main" id="{E3418D2B-11A7-40AC-95FA-F6F8CD4E3C83}"/>
                </a:ext>
              </a:extLst>
            </p:cNvPr>
            <p:cNvSpPr/>
            <p:nvPr/>
          </p:nvSpPr>
          <p:spPr>
            <a:xfrm rot="5400000">
              <a:off x="3220633" y="4601164"/>
              <a:ext cx="418898" cy="24764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1F41A623-4C14-4680-A4EC-08BA6E27E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6589" y="3095009"/>
              <a:ext cx="1515923" cy="1543002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148B30E7-1BCE-4640-980E-E07144A7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44459" y="4914304"/>
              <a:ext cx="1939400" cy="1693274"/>
            </a:xfrm>
            <a:prstGeom prst="rect">
              <a:avLst/>
            </a:prstGeom>
          </p:spPr>
        </p:pic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3CF12B3F-790A-4539-845B-53C184067E85}"/>
                </a:ext>
              </a:extLst>
            </p:cNvPr>
            <p:cNvSpPr/>
            <p:nvPr/>
          </p:nvSpPr>
          <p:spPr>
            <a:xfrm>
              <a:off x="2415598" y="1003731"/>
              <a:ext cx="1997122" cy="5848175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BA06D90-A276-4B73-9053-BB19B491092C}"/>
                </a:ext>
              </a:extLst>
            </p:cNvPr>
            <p:cNvSpPr txBox="1"/>
            <p:nvPr/>
          </p:nvSpPr>
          <p:spPr>
            <a:xfrm>
              <a:off x="2814674" y="936940"/>
              <a:ext cx="1230815" cy="485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晶体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Right Arrow 24">
              <a:extLst>
                <a:ext uri="{FF2B5EF4-FFF2-40B4-BE49-F238E27FC236}">
                  <a16:creationId xmlns:a16="http://schemas.microsoft.com/office/drawing/2014/main" id="{C86F667E-B633-49ED-864F-AEB5DFFC7FF0}"/>
                </a:ext>
              </a:extLst>
            </p:cNvPr>
            <p:cNvSpPr/>
            <p:nvPr/>
          </p:nvSpPr>
          <p:spPr>
            <a:xfrm rot="5400000">
              <a:off x="3204710" y="2755361"/>
              <a:ext cx="418898" cy="24764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6D9494E5-FD75-4077-BE76-FBEF6151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1321" y="1443684"/>
              <a:ext cx="1465676" cy="1358684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4BC44A14-AFC1-4EEE-8A7B-F9A8E0B119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09" y="2712146"/>
            <a:ext cx="2469330" cy="3155255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23EB2E5-DA48-478D-93A7-E383D252DD7C}"/>
              </a:ext>
            </a:extLst>
          </p:cNvPr>
          <p:cNvSpPr/>
          <p:nvPr/>
        </p:nvSpPr>
        <p:spPr>
          <a:xfrm>
            <a:off x="7012309" y="6009990"/>
            <a:ext cx="2469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E2D29"/>
                </a:solidFill>
                <a:latin typeface="Source Sans 3"/>
              </a:rPr>
              <a:t>Bi</a:t>
            </a:r>
            <a:r>
              <a:rPr lang="en-US" sz="1600" baseline="-25000" dirty="0">
                <a:solidFill>
                  <a:srgbClr val="2E2D29"/>
                </a:solidFill>
                <a:latin typeface="Source Sans 3"/>
              </a:rPr>
              <a:t>2</a:t>
            </a:r>
            <a:r>
              <a:rPr lang="en-US" sz="1600" dirty="0">
                <a:solidFill>
                  <a:srgbClr val="2E2D29"/>
                </a:solidFill>
                <a:latin typeface="Source Sans 3"/>
              </a:rPr>
              <a:t>Se</a:t>
            </a:r>
            <a:r>
              <a:rPr lang="en-US" sz="1600" baseline="-25000" dirty="0">
                <a:solidFill>
                  <a:srgbClr val="2E2D29"/>
                </a:solidFill>
                <a:latin typeface="Source Sans 3"/>
              </a:rPr>
              <a:t>3</a:t>
            </a:r>
            <a:r>
              <a:rPr lang="en-US" sz="1600" dirty="0">
                <a:solidFill>
                  <a:srgbClr val="2E2D29"/>
                </a:solidFill>
                <a:latin typeface="Source Sans 3"/>
              </a:rPr>
              <a:t> topological insulator </a:t>
            </a:r>
            <a:endParaRPr lang="en-US" sz="16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E13C839-CCBB-40BD-93CC-747F82CB31C8}"/>
              </a:ext>
            </a:extLst>
          </p:cNvPr>
          <p:cNvSpPr/>
          <p:nvPr/>
        </p:nvSpPr>
        <p:spPr>
          <a:xfrm>
            <a:off x="6161699" y="6613942"/>
            <a:ext cx="56942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https://arpes.stanford.edu/research/tool-development/time-resolved-arpes</a:t>
            </a:r>
          </a:p>
        </p:txBody>
      </p:sp>
      <p:pic>
        <p:nvPicPr>
          <p:cNvPr id="43" name="Picture 1">
            <a:extLst>
              <a:ext uri="{FF2B5EF4-FFF2-40B4-BE49-F238E27FC236}">
                <a16:creationId xmlns:a16="http://schemas.microsoft.com/office/drawing/2014/main" id="{61A4D5AE-DAF3-4037-A6AC-4CB744DC3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32" y="858548"/>
            <a:ext cx="2625518" cy="1743805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354956A5-9FC3-40B7-BFCD-4AAD4706E402}"/>
              </a:ext>
            </a:extLst>
          </p:cNvPr>
          <p:cNvSpPr txBox="1"/>
          <p:nvPr/>
        </p:nvSpPr>
        <p:spPr>
          <a:xfrm>
            <a:off x="9382773" y="2101760"/>
            <a:ext cx="1710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 probe</a:t>
            </a:r>
            <a:endParaRPr 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067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7E42BC-917E-4640-A01A-9FA473C4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D2C915-8D8C-42CC-8A9D-0D6E7D98CFA4}"/>
              </a:ext>
            </a:extLst>
          </p:cNvPr>
          <p:cNvSpPr txBox="1">
            <a:spLocks/>
          </p:cNvSpPr>
          <p:nvPr/>
        </p:nvSpPr>
        <p:spPr>
          <a:xfrm>
            <a:off x="347138" y="-12126"/>
            <a:ext cx="10515600" cy="744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实验数据传输和存储挑战</a:t>
            </a:r>
            <a:endParaRPr lang="en-US" altLang="zh-CN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67315E3E-7447-4878-85E5-FC78F18DD678}"/>
              </a:ext>
            </a:extLst>
          </p:cNvPr>
          <p:cNvSpPr txBox="1"/>
          <p:nvPr/>
        </p:nvSpPr>
        <p:spPr>
          <a:xfrm>
            <a:off x="3354595" y="1643810"/>
            <a:ext cx="8390365" cy="1289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r>
              <a:rPr lang="zh-CN" altLang="en-US" sz="1800" dirty="0"/>
              <a:t>数据传输：</a:t>
            </a:r>
            <a:endParaRPr lang="en-US" altLang="zh-CN" sz="1800" dirty="0"/>
          </a:p>
          <a:p>
            <a:r>
              <a:rPr lang="zh-CN" altLang="en-US" sz="1800" dirty="0"/>
              <a:t>采用前面板</a:t>
            </a:r>
            <a:r>
              <a:rPr lang="en-US" altLang="zh-CN" sz="1800" dirty="0"/>
              <a:t>16M</a:t>
            </a:r>
            <a:r>
              <a:rPr lang="zh-CN" altLang="en-US" sz="1800" dirty="0"/>
              <a:t>像素和后面面</a:t>
            </a:r>
            <a:r>
              <a:rPr lang="en-US" altLang="zh-CN" sz="1800" dirty="0"/>
              <a:t>4M</a:t>
            </a:r>
            <a:r>
              <a:rPr lang="zh-CN" altLang="en-US" sz="1800" dirty="0"/>
              <a:t>像素的面阵探测器，其每张图像的大小为</a:t>
            </a:r>
            <a:r>
              <a:rPr lang="en-US" altLang="zh-CN" sz="1800" dirty="0"/>
              <a:t>40MB</a:t>
            </a:r>
            <a:r>
              <a:rPr lang="zh-CN" altLang="en-US" sz="1800" dirty="0"/>
              <a:t>，按照刷新频率为</a:t>
            </a:r>
            <a:r>
              <a:rPr lang="en-US" altLang="zh-CN" sz="1800" dirty="0"/>
              <a:t>2kHz</a:t>
            </a:r>
            <a:r>
              <a:rPr lang="zh-CN" altLang="en-US" sz="1800" dirty="0"/>
              <a:t>（</a:t>
            </a:r>
            <a:r>
              <a:rPr lang="en-US" altLang="zh-CN" sz="1800" dirty="0"/>
              <a:t>Jungfrau</a:t>
            </a:r>
            <a:r>
              <a:rPr lang="zh-CN" altLang="en-US" sz="1800" dirty="0"/>
              <a:t>）计算，其数据通量为</a:t>
            </a:r>
            <a:r>
              <a:rPr lang="en-US" altLang="zh-CN" sz="1800" dirty="0"/>
              <a:t>80GB/s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FDBFFA4-96C4-40EB-820A-8F7F9C109856}"/>
              </a:ext>
            </a:extLst>
          </p:cNvPr>
          <p:cNvSpPr txBox="1"/>
          <p:nvPr/>
        </p:nvSpPr>
        <p:spPr>
          <a:xfrm>
            <a:off x="3354595" y="3924286"/>
            <a:ext cx="8390365" cy="1705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ea typeface="汉仪中圆简" panose="02010609000101010101" pitchFamily="49" charset="-122"/>
              </a:defRPr>
            </a:lvl9pPr>
          </a:lstStyle>
          <a:p>
            <a:r>
              <a:rPr lang="zh-CN" altLang="en-US" sz="1800" dirty="0"/>
              <a:t>数据存储：</a:t>
            </a:r>
            <a:endParaRPr lang="en-US" altLang="zh-CN" sz="1800" dirty="0"/>
          </a:p>
          <a:p>
            <a:r>
              <a:rPr lang="zh-CN" altLang="en-US" sz="1800" dirty="0"/>
              <a:t>要获得高精度的实验结果，需要</a:t>
            </a:r>
            <a:r>
              <a:rPr lang="en-US" altLang="zh-CN" sz="1800" b="1" dirty="0">
                <a:solidFill>
                  <a:srgbClr val="FF0000"/>
                </a:solidFill>
              </a:rPr>
              <a:t>10</a:t>
            </a:r>
            <a:r>
              <a:rPr lang="en-US" altLang="zh-CN" sz="1800" b="1" baseline="30000" dirty="0">
                <a:solidFill>
                  <a:srgbClr val="FF0000"/>
                </a:solidFill>
              </a:rPr>
              <a:t>6</a:t>
            </a:r>
            <a:r>
              <a:rPr lang="zh-CN" altLang="en-US" sz="1800" dirty="0"/>
              <a:t>张</a:t>
            </a:r>
            <a:r>
              <a:rPr lang="zh-CN" altLang="en-US" sz="1800" b="1" dirty="0"/>
              <a:t>高质量</a:t>
            </a:r>
            <a:r>
              <a:rPr lang="zh-CN" altLang="en-US" sz="1800" dirty="0"/>
              <a:t>的、不同方向命中</a:t>
            </a:r>
            <a:r>
              <a:rPr lang="zh-CN" altLang="en-US" sz="1800" b="1" dirty="0"/>
              <a:t>单颗粒</a:t>
            </a:r>
            <a:r>
              <a:rPr lang="zh-CN" altLang="en-US" sz="1800" dirty="0"/>
              <a:t>的衍射</a:t>
            </a:r>
            <a:r>
              <a:rPr lang="en-US" altLang="zh-CN" sz="1800" dirty="0"/>
              <a:t>/</a:t>
            </a:r>
            <a:r>
              <a:rPr lang="zh-CN" altLang="en-US" sz="1800" dirty="0"/>
              <a:t>散射图样，良品率按照</a:t>
            </a:r>
            <a:r>
              <a:rPr lang="en-US" altLang="zh-CN" sz="1800" dirty="0"/>
              <a:t>1%</a:t>
            </a:r>
            <a:r>
              <a:rPr lang="zh-CN" altLang="en-US" sz="1800" dirty="0"/>
              <a:t>计算，需要收集</a:t>
            </a:r>
            <a:r>
              <a:rPr lang="en-US" altLang="zh-CN" sz="1800" b="1" dirty="0"/>
              <a:t>10</a:t>
            </a:r>
            <a:r>
              <a:rPr lang="en-US" altLang="zh-CN" sz="1800" b="1" baseline="30000" dirty="0"/>
              <a:t>8</a:t>
            </a:r>
            <a:r>
              <a:rPr lang="zh-CN" altLang="en-US" sz="1800" dirty="0"/>
              <a:t>张衍射图样，单张图样按照</a:t>
            </a:r>
            <a:r>
              <a:rPr lang="en-US" altLang="zh-CN" sz="1800" dirty="0"/>
              <a:t>40MB</a:t>
            </a:r>
            <a:r>
              <a:rPr lang="zh-CN" altLang="en-US" sz="1800" dirty="0"/>
              <a:t>计算，每次实验需要收集</a:t>
            </a:r>
            <a:r>
              <a:rPr lang="en-US" altLang="zh-CN" sz="1800" dirty="0"/>
              <a:t>4PB</a:t>
            </a:r>
            <a:r>
              <a:rPr lang="zh-CN" altLang="en-US" sz="1800" dirty="0"/>
              <a:t>原始实验数据</a:t>
            </a:r>
            <a:endParaRPr lang="en-US" altLang="zh-CN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58D18E2-2C83-4C8D-A552-EA80C46DAAD1}"/>
              </a:ext>
            </a:extLst>
          </p:cNvPr>
          <p:cNvGrpSpPr/>
          <p:nvPr/>
        </p:nvGrpSpPr>
        <p:grpSpPr>
          <a:xfrm>
            <a:off x="236665" y="1161000"/>
            <a:ext cx="2508337" cy="4536000"/>
            <a:chOff x="135066" y="851129"/>
            <a:chExt cx="2508337" cy="4536000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413FAD5-51C4-42C9-AA1D-F6D2616B51A6}"/>
                </a:ext>
              </a:extLst>
            </p:cNvPr>
            <p:cNvSpPr txBox="1"/>
            <p:nvPr/>
          </p:nvSpPr>
          <p:spPr>
            <a:xfrm>
              <a:off x="1847992" y="4682027"/>
              <a:ext cx="7954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Raw</a:t>
              </a:r>
            </a:p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(~PB)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2BF22F1-0D82-4E5E-B19B-8FA1BBB0D644}"/>
                </a:ext>
              </a:extLst>
            </p:cNvPr>
            <p:cNvSpPr txBox="1"/>
            <p:nvPr/>
          </p:nvSpPr>
          <p:spPr>
            <a:xfrm>
              <a:off x="1499115" y="3651315"/>
              <a:ext cx="11442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Reduced</a:t>
              </a:r>
            </a:p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(~TB)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3DCB7C9-628C-43AC-81EA-B7964B8D562D}"/>
                </a:ext>
              </a:extLst>
            </p:cNvPr>
            <p:cNvSpPr txBox="1"/>
            <p:nvPr/>
          </p:nvSpPr>
          <p:spPr>
            <a:xfrm>
              <a:off x="1338302" y="2482410"/>
              <a:ext cx="1305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Processed</a:t>
              </a:r>
            </a:p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(~GB)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74EE582-4937-455E-AB60-1BEC775340FA}"/>
                </a:ext>
              </a:extLst>
            </p:cNvPr>
            <p:cNvGrpSpPr/>
            <p:nvPr/>
          </p:nvGrpSpPr>
          <p:grpSpPr>
            <a:xfrm rot="16200000">
              <a:off x="-1320133" y="2306328"/>
              <a:ext cx="4536000" cy="1625601"/>
              <a:chOff x="3338463" y="4510497"/>
              <a:chExt cx="4536000" cy="1625601"/>
            </a:xfrm>
          </p:grpSpPr>
          <p:sp>
            <p:nvSpPr>
              <p:cNvPr id="2" name="等腰三角形 1">
                <a:extLst>
                  <a:ext uri="{FF2B5EF4-FFF2-40B4-BE49-F238E27FC236}">
                    <a16:creationId xmlns:a16="http://schemas.microsoft.com/office/drawing/2014/main" id="{D454863A-B11F-4AB3-8CE1-119A4A6846FD}"/>
                  </a:ext>
                </a:extLst>
              </p:cNvPr>
              <p:cNvSpPr/>
              <p:nvPr/>
            </p:nvSpPr>
            <p:spPr>
              <a:xfrm rot="5400000" flipH="1">
                <a:off x="4793662" y="3055298"/>
                <a:ext cx="1625601" cy="4536000"/>
              </a:xfrm>
              <a:prstGeom prst="triangl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09991DE0-1428-46A4-8791-9E6D2B83951C}"/>
                  </a:ext>
                </a:extLst>
              </p:cNvPr>
              <p:cNvCxnSpPr/>
              <p:nvPr/>
            </p:nvCxnSpPr>
            <p:spPr>
              <a:xfrm>
                <a:off x="4196543" y="4673163"/>
                <a:ext cx="0" cy="1296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AC2C2F32-0371-4FFB-81C5-F428025FA13D}"/>
                  </a:ext>
                </a:extLst>
              </p:cNvPr>
              <p:cNvCxnSpPr/>
              <p:nvPr/>
            </p:nvCxnSpPr>
            <p:spPr>
              <a:xfrm>
                <a:off x="5305679" y="4877567"/>
                <a:ext cx="0" cy="900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1DD0E4F5-5475-4224-9151-4A03915F8DF0}"/>
                  </a:ext>
                </a:extLst>
              </p:cNvPr>
              <p:cNvCxnSpPr/>
              <p:nvPr/>
            </p:nvCxnSpPr>
            <p:spPr>
              <a:xfrm>
                <a:off x="6436828" y="5073988"/>
                <a:ext cx="0" cy="504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F96CFC-4FB2-4E65-AEA9-3A3BCDCE062A}"/>
                </a:ext>
              </a:extLst>
            </p:cNvPr>
            <p:cNvSpPr txBox="1"/>
            <p:nvPr/>
          </p:nvSpPr>
          <p:spPr>
            <a:xfrm>
              <a:off x="1370298" y="1265444"/>
              <a:ext cx="1273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Published</a:t>
              </a:r>
            </a:p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(~MB)</a:t>
              </a: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59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FDFF2A1-C9A2-4814-9098-6E3044C2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8" y="-12126"/>
            <a:ext cx="10515600" cy="744721"/>
          </a:xfrm>
        </p:spPr>
        <p:txBody>
          <a:bodyPr>
            <a:noAutofit/>
          </a:bodyPr>
          <a:lstStyle/>
          <a:p>
            <a:r>
              <a:rPr lang="zh-CN" altLang="en-US" dirty="0"/>
              <a:t>实验数据处理算力挑战</a:t>
            </a:r>
            <a:r>
              <a:rPr lang="en-US" altLang="zh-CN" dirty="0"/>
              <a:t>——LCLS-II</a:t>
            </a:r>
          </a:p>
        </p:txBody>
      </p: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DC295BAF-F281-4642-AA48-C2E174AA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48" y="1171171"/>
            <a:ext cx="5400000" cy="285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BD1DB586-C7C6-410B-AB33-F76FB11C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02" y="1171171"/>
            <a:ext cx="5400000" cy="286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7BC9B9D-39ED-4486-8E60-49B0D9128F7B}"/>
              </a:ext>
            </a:extLst>
          </p:cNvPr>
          <p:cNvSpPr txBox="1"/>
          <p:nvPr/>
        </p:nvSpPr>
        <p:spPr>
          <a:xfrm>
            <a:off x="6378102" y="4334391"/>
            <a:ext cx="4916235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成像学数据处理：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晶体学：预计需要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20Pflops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单颗粒：预计需要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1340Pflops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C6B8FF-70EA-4295-AF96-14C15102B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36" y="4261409"/>
            <a:ext cx="3150140" cy="2372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F368F0D-FD7B-4022-B8E8-692C7E3D6A78}"/>
              </a:ext>
            </a:extLst>
          </p:cNvPr>
          <p:cNvSpPr txBox="1"/>
          <p:nvPr/>
        </p:nvSpPr>
        <p:spPr>
          <a:xfrm>
            <a:off x="5054663" y="592092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专用数据中心</a:t>
            </a:r>
            <a:endParaRPr lang="en-US" sz="3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766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D111E-289A-4C21-AF51-90E5231C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79" y="0"/>
            <a:ext cx="10515600" cy="811454"/>
          </a:xfrm>
        </p:spPr>
        <p:txBody>
          <a:bodyPr/>
          <a:lstStyle/>
          <a:p>
            <a:r>
              <a:rPr lang="en-US" altLang="zh-CN" dirty="0"/>
              <a:t>SHINE</a:t>
            </a:r>
            <a:r>
              <a:rPr lang="zh-CN" altLang="en-US" dirty="0"/>
              <a:t>实验数据分级处理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6D49D0-558C-4662-B565-A768DEBF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467FAB-5D7E-49D7-9977-B092E1D13EF0}"/>
              </a:ext>
            </a:extLst>
          </p:cNvPr>
          <p:cNvSpPr txBox="1"/>
          <p:nvPr/>
        </p:nvSpPr>
        <p:spPr>
          <a:xfrm>
            <a:off x="1775945" y="5711360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实验站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产生数据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C37656-0488-47B0-AF1C-BC19E6D73088}"/>
              </a:ext>
            </a:extLst>
          </p:cNvPr>
          <p:cNvSpPr txBox="1"/>
          <p:nvPr/>
        </p:nvSpPr>
        <p:spPr>
          <a:xfrm>
            <a:off x="4028817" y="571136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DAQ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在线数据存储、分析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实现快速反馈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F449170-BC26-4275-9253-0B61002C6671}"/>
              </a:ext>
            </a:extLst>
          </p:cNvPr>
          <p:cNvSpPr txBox="1"/>
          <p:nvPr/>
        </p:nvSpPr>
        <p:spPr>
          <a:xfrm>
            <a:off x="8040216" y="571136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主机房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离线数据存储、分析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得到最终结果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18564" y="1079201"/>
            <a:ext cx="9354871" cy="4721556"/>
            <a:chOff x="1418564" y="1079201"/>
            <a:chExt cx="9354871" cy="47215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5E4C746-8298-43E3-BC0A-2F78344C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8564" y="1090429"/>
              <a:ext cx="9354870" cy="4710328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11C0407-5AB1-4FCF-8FA9-A16B7D7B178F}"/>
                </a:ext>
              </a:extLst>
            </p:cNvPr>
            <p:cNvSpPr/>
            <p:nvPr/>
          </p:nvSpPr>
          <p:spPr>
            <a:xfrm>
              <a:off x="7036843" y="1079201"/>
              <a:ext cx="3736592" cy="4608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38475" y="1079201"/>
              <a:ext cx="1333500" cy="816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矩形 7">
              <a:extLst>
                <a:ext uri="{FF2B5EF4-FFF2-40B4-BE49-F238E27FC236}">
                  <a16:creationId xmlns:a16="http://schemas.microsoft.com/office/drawing/2014/main" id="{81D275B1-3499-41DA-8A02-41406CA52263}"/>
                </a:ext>
              </a:extLst>
            </p:cNvPr>
            <p:cNvSpPr/>
            <p:nvPr/>
          </p:nvSpPr>
          <p:spPr>
            <a:xfrm>
              <a:off x="1418564" y="1079201"/>
              <a:ext cx="1869123" cy="4608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矩形 8">
              <a:extLst>
                <a:ext uri="{FF2B5EF4-FFF2-40B4-BE49-F238E27FC236}">
                  <a16:creationId xmlns:a16="http://schemas.microsoft.com/office/drawing/2014/main" id="{7703A3D2-B592-4A69-A600-E7E51D522E35}"/>
                </a:ext>
              </a:extLst>
            </p:cNvPr>
            <p:cNvSpPr/>
            <p:nvPr/>
          </p:nvSpPr>
          <p:spPr>
            <a:xfrm>
              <a:off x="3647728" y="1079201"/>
              <a:ext cx="3240360" cy="460851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2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D65B2A-2B64-4048-B904-A989E045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DCE-8972-4A2C-8D2B-8C7524B68ABD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矩形 45">
            <a:extLst>
              <a:ext uri="{FF2B5EF4-FFF2-40B4-BE49-F238E27FC236}">
                <a16:creationId xmlns:a16="http://schemas.microsoft.com/office/drawing/2014/main" id="{81142E42-EA55-4632-B7AF-851D2D3271DD}"/>
              </a:ext>
            </a:extLst>
          </p:cNvPr>
          <p:cNvSpPr/>
          <p:nvPr/>
        </p:nvSpPr>
        <p:spPr>
          <a:xfrm>
            <a:off x="618964" y="2159217"/>
            <a:ext cx="10078494" cy="240042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100">
            <a:extLst>
              <a:ext uri="{FF2B5EF4-FFF2-40B4-BE49-F238E27FC236}">
                <a16:creationId xmlns:a16="http://schemas.microsoft.com/office/drawing/2014/main" id="{9AE6F546-D3C8-4A9C-AF4E-4C6FCF0D6A3B}"/>
              </a:ext>
            </a:extLst>
          </p:cNvPr>
          <p:cNvSpPr/>
          <p:nvPr/>
        </p:nvSpPr>
        <p:spPr>
          <a:xfrm>
            <a:off x="2452482" y="3822218"/>
            <a:ext cx="8244479" cy="659225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srgbClr val="66666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26">
            <a:extLst>
              <a:ext uri="{FF2B5EF4-FFF2-40B4-BE49-F238E27FC236}">
                <a16:creationId xmlns:a16="http://schemas.microsoft.com/office/drawing/2014/main" id="{C743D7CC-928C-4EFA-A776-EFDC2AAC8FD4}"/>
              </a:ext>
            </a:extLst>
          </p:cNvPr>
          <p:cNvSpPr/>
          <p:nvPr/>
        </p:nvSpPr>
        <p:spPr>
          <a:xfrm>
            <a:off x="618468" y="1141554"/>
            <a:ext cx="10078494" cy="97335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47">
            <a:extLst>
              <a:ext uri="{FF2B5EF4-FFF2-40B4-BE49-F238E27FC236}">
                <a16:creationId xmlns:a16="http://schemas.microsoft.com/office/drawing/2014/main" id="{05B22239-E6C8-4358-A322-3F5AD5334923}"/>
              </a:ext>
            </a:extLst>
          </p:cNvPr>
          <p:cNvSpPr/>
          <p:nvPr/>
        </p:nvSpPr>
        <p:spPr>
          <a:xfrm>
            <a:off x="618963" y="5572187"/>
            <a:ext cx="10954073" cy="65371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46">
            <a:extLst>
              <a:ext uri="{FF2B5EF4-FFF2-40B4-BE49-F238E27FC236}">
                <a16:creationId xmlns:a16="http://schemas.microsoft.com/office/drawing/2014/main" id="{54CF8CEC-0F07-4A01-A98F-3778EDBE8DCE}"/>
              </a:ext>
            </a:extLst>
          </p:cNvPr>
          <p:cNvSpPr/>
          <p:nvPr/>
        </p:nvSpPr>
        <p:spPr>
          <a:xfrm>
            <a:off x="618963" y="4603951"/>
            <a:ext cx="10954073" cy="9239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79">
            <a:extLst>
              <a:ext uri="{FF2B5EF4-FFF2-40B4-BE49-F238E27FC236}">
                <a16:creationId xmlns:a16="http://schemas.microsoft.com/office/drawing/2014/main" id="{360B131B-6064-4542-B983-FECF24976586}"/>
              </a:ext>
            </a:extLst>
          </p:cNvPr>
          <p:cNvSpPr txBox="1"/>
          <p:nvPr/>
        </p:nvSpPr>
        <p:spPr>
          <a:xfrm>
            <a:off x="913253" y="4921471"/>
            <a:ext cx="121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集群硬件</a:t>
            </a:r>
          </a:p>
        </p:txBody>
      </p:sp>
      <p:sp>
        <p:nvSpPr>
          <p:cNvPr id="11" name="文本框 84">
            <a:extLst>
              <a:ext uri="{FF2B5EF4-FFF2-40B4-BE49-F238E27FC236}">
                <a16:creationId xmlns:a16="http://schemas.microsoft.com/office/drawing/2014/main" id="{CD5E6B75-3C50-4C8D-9EAA-3A0097405020}"/>
              </a:ext>
            </a:extLst>
          </p:cNvPr>
          <p:cNvSpPr txBox="1"/>
          <p:nvPr/>
        </p:nvSpPr>
        <p:spPr>
          <a:xfrm>
            <a:off x="913254" y="5755273"/>
            <a:ext cx="121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基建配套</a:t>
            </a:r>
          </a:p>
        </p:txBody>
      </p:sp>
      <p:sp>
        <p:nvSpPr>
          <p:cNvPr id="12" name="矩形 106">
            <a:extLst>
              <a:ext uri="{FF2B5EF4-FFF2-40B4-BE49-F238E27FC236}">
                <a16:creationId xmlns:a16="http://schemas.microsoft.com/office/drawing/2014/main" id="{43004BA2-9B59-4F51-BC0D-33833F27EAE7}"/>
              </a:ext>
            </a:extLst>
          </p:cNvPr>
          <p:cNvSpPr/>
          <p:nvPr/>
        </p:nvSpPr>
        <p:spPr>
          <a:xfrm>
            <a:off x="2999979" y="4179027"/>
            <a:ext cx="7280063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平台操作系统、库文件、编译器等</a:t>
            </a:r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AC45D44E-19CD-4D92-A733-55287E5C20E9}"/>
              </a:ext>
            </a:extLst>
          </p:cNvPr>
          <p:cNvSpPr/>
          <p:nvPr/>
        </p:nvSpPr>
        <p:spPr>
          <a:xfrm>
            <a:off x="10915985" y="1137552"/>
            <a:ext cx="644178" cy="3358467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vert="eaVert"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600" normalizeH="0" baseline="0" noProof="0" dirty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统一运维管理平台</a:t>
            </a:r>
          </a:p>
        </p:txBody>
      </p:sp>
      <p:cxnSp>
        <p:nvCxnSpPr>
          <p:cNvPr id="14" name="直接连接符 5">
            <a:extLst>
              <a:ext uri="{FF2B5EF4-FFF2-40B4-BE49-F238E27FC236}">
                <a16:creationId xmlns:a16="http://schemas.microsoft.com/office/drawing/2014/main" id="{8FAC80AD-9115-4D59-B373-85E924B0FB9D}"/>
              </a:ext>
            </a:extLst>
          </p:cNvPr>
          <p:cNvCxnSpPr/>
          <p:nvPr/>
        </p:nvCxnSpPr>
        <p:spPr>
          <a:xfrm>
            <a:off x="618467" y="2114909"/>
            <a:ext cx="10078494" cy="1"/>
          </a:xfrm>
          <a:prstGeom prst="line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5" name="直接连接符 167">
            <a:extLst>
              <a:ext uri="{FF2B5EF4-FFF2-40B4-BE49-F238E27FC236}">
                <a16:creationId xmlns:a16="http://schemas.microsoft.com/office/drawing/2014/main" id="{A2AFC4F3-E531-4A03-8FB5-71DAF45DD271}"/>
              </a:ext>
            </a:extLst>
          </p:cNvPr>
          <p:cNvCxnSpPr/>
          <p:nvPr/>
        </p:nvCxnSpPr>
        <p:spPr>
          <a:xfrm>
            <a:off x="618467" y="4559643"/>
            <a:ext cx="10954569" cy="0"/>
          </a:xfrm>
          <a:prstGeom prst="line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6" name="直接连接符 168">
            <a:extLst>
              <a:ext uri="{FF2B5EF4-FFF2-40B4-BE49-F238E27FC236}">
                <a16:creationId xmlns:a16="http://schemas.microsoft.com/office/drawing/2014/main" id="{149103B8-0452-44A7-AF9B-117C6F4B7BC1}"/>
              </a:ext>
            </a:extLst>
          </p:cNvPr>
          <p:cNvCxnSpPr/>
          <p:nvPr/>
        </p:nvCxnSpPr>
        <p:spPr>
          <a:xfrm>
            <a:off x="618467" y="5527878"/>
            <a:ext cx="10954569" cy="0"/>
          </a:xfrm>
          <a:prstGeom prst="line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7" name="直接连接符 169">
            <a:extLst>
              <a:ext uri="{FF2B5EF4-FFF2-40B4-BE49-F238E27FC236}">
                <a16:creationId xmlns:a16="http://schemas.microsoft.com/office/drawing/2014/main" id="{9FB5D8CC-9C7F-4D83-A853-21E8BEECE912}"/>
              </a:ext>
            </a:extLst>
          </p:cNvPr>
          <p:cNvCxnSpPr/>
          <p:nvPr/>
        </p:nvCxnSpPr>
        <p:spPr>
          <a:xfrm>
            <a:off x="618467" y="6225899"/>
            <a:ext cx="10954569" cy="0"/>
          </a:xfrm>
          <a:prstGeom prst="line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18" name="矩形 100">
            <a:extLst>
              <a:ext uri="{FF2B5EF4-FFF2-40B4-BE49-F238E27FC236}">
                <a16:creationId xmlns:a16="http://schemas.microsoft.com/office/drawing/2014/main" id="{36A4727F-97A8-4F81-AE61-6364F5C5BEFD}"/>
              </a:ext>
            </a:extLst>
          </p:cNvPr>
          <p:cNvSpPr/>
          <p:nvPr/>
        </p:nvSpPr>
        <p:spPr>
          <a:xfrm>
            <a:off x="2452495" y="3078092"/>
            <a:ext cx="8244215" cy="625624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srgbClr val="66666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06">
            <a:extLst>
              <a:ext uri="{FF2B5EF4-FFF2-40B4-BE49-F238E27FC236}">
                <a16:creationId xmlns:a16="http://schemas.microsoft.com/office/drawing/2014/main" id="{BB831678-4E11-4493-BC4B-AC5A09EB426C}"/>
              </a:ext>
            </a:extLst>
          </p:cNvPr>
          <p:cNvSpPr/>
          <p:nvPr/>
        </p:nvSpPr>
        <p:spPr>
          <a:xfrm>
            <a:off x="2999980" y="3119790"/>
            <a:ext cx="7280063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应用软件、数据管理、数据可视化、数据共享等</a:t>
            </a:r>
          </a:p>
        </p:txBody>
      </p:sp>
      <p:sp>
        <p:nvSpPr>
          <p:cNvPr id="20" name="矩形 107">
            <a:extLst>
              <a:ext uri="{FF2B5EF4-FFF2-40B4-BE49-F238E27FC236}">
                <a16:creationId xmlns:a16="http://schemas.microsoft.com/office/drawing/2014/main" id="{29DD5AFD-5403-4B53-B871-362782CA66E3}"/>
              </a:ext>
            </a:extLst>
          </p:cNvPr>
          <p:cNvSpPr/>
          <p:nvPr/>
        </p:nvSpPr>
        <p:spPr>
          <a:xfrm>
            <a:off x="2999979" y="3402706"/>
            <a:ext cx="7280064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平台操作系统、库文件、编译器等</a:t>
            </a:r>
          </a:p>
        </p:txBody>
      </p:sp>
      <p:sp>
        <p:nvSpPr>
          <p:cNvPr id="21" name="文本框 70">
            <a:extLst>
              <a:ext uri="{FF2B5EF4-FFF2-40B4-BE49-F238E27FC236}">
                <a16:creationId xmlns:a16="http://schemas.microsoft.com/office/drawing/2014/main" id="{0F290D10-6593-44B0-9A7E-FFF63C9F85BA}"/>
              </a:ext>
            </a:extLst>
          </p:cNvPr>
          <p:cNvSpPr txBox="1"/>
          <p:nvPr/>
        </p:nvSpPr>
        <p:spPr>
          <a:xfrm>
            <a:off x="913005" y="1242227"/>
            <a:ext cx="121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数据归档备份系统</a:t>
            </a:r>
          </a:p>
        </p:txBody>
      </p:sp>
      <p:sp>
        <p:nvSpPr>
          <p:cNvPr id="22" name="矩形 105">
            <a:extLst>
              <a:ext uri="{FF2B5EF4-FFF2-40B4-BE49-F238E27FC236}">
                <a16:creationId xmlns:a16="http://schemas.microsoft.com/office/drawing/2014/main" id="{BA60EF32-C272-45AC-B4B9-C0FE4DB8B066}"/>
              </a:ext>
            </a:extLst>
          </p:cNvPr>
          <p:cNvSpPr/>
          <p:nvPr/>
        </p:nvSpPr>
        <p:spPr>
          <a:xfrm>
            <a:off x="2999978" y="3912973"/>
            <a:ext cx="7280063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应用软件、快速反馈、数据可视化等</a:t>
            </a:r>
          </a:p>
        </p:txBody>
      </p:sp>
      <p:sp>
        <p:nvSpPr>
          <p:cNvPr id="23" name="文本框 70">
            <a:extLst>
              <a:ext uri="{FF2B5EF4-FFF2-40B4-BE49-F238E27FC236}">
                <a16:creationId xmlns:a16="http://schemas.microsoft.com/office/drawing/2014/main" id="{F24C9A84-061D-44DF-BF7F-86EF3AB95599}"/>
              </a:ext>
            </a:extLst>
          </p:cNvPr>
          <p:cNvSpPr txBox="1"/>
          <p:nvPr/>
        </p:nvSpPr>
        <p:spPr>
          <a:xfrm>
            <a:off x="729645" y="3062544"/>
            <a:ext cx="158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离线数据存储和分析平台</a:t>
            </a:r>
          </a:p>
        </p:txBody>
      </p:sp>
      <p:sp>
        <p:nvSpPr>
          <p:cNvPr id="24" name="文本框 71">
            <a:extLst>
              <a:ext uri="{FF2B5EF4-FFF2-40B4-BE49-F238E27FC236}">
                <a16:creationId xmlns:a16="http://schemas.microsoft.com/office/drawing/2014/main" id="{9FA05BA8-E1ED-42E4-92BF-34623DB42C86}"/>
              </a:ext>
            </a:extLst>
          </p:cNvPr>
          <p:cNvSpPr txBox="1"/>
          <p:nvPr/>
        </p:nvSpPr>
        <p:spPr>
          <a:xfrm>
            <a:off x="729645" y="3822218"/>
            <a:ext cx="1581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在线数据缓存和分析平台</a:t>
            </a:r>
          </a:p>
        </p:txBody>
      </p:sp>
      <p:sp>
        <p:nvSpPr>
          <p:cNvPr id="25" name="矩形 100">
            <a:extLst>
              <a:ext uri="{FF2B5EF4-FFF2-40B4-BE49-F238E27FC236}">
                <a16:creationId xmlns:a16="http://schemas.microsoft.com/office/drawing/2014/main" id="{3D4BE912-F170-4078-870B-EC60BE92AFA6}"/>
              </a:ext>
            </a:extLst>
          </p:cNvPr>
          <p:cNvSpPr/>
          <p:nvPr/>
        </p:nvSpPr>
        <p:spPr>
          <a:xfrm>
            <a:off x="2452493" y="2326124"/>
            <a:ext cx="8244215" cy="625624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srgbClr val="66666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106">
            <a:extLst>
              <a:ext uri="{FF2B5EF4-FFF2-40B4-BE49-F238E27FC236}">
                <a16:creationId xmlns:a16="http://schemas.microsoft.com/office/drawing/2014/main" id="{0795434D-F147-4415-A60B-22FD93F6E775}"/>
              </a:ext>
            </a:extLst>
          </p:cNvPr>
          <p:cNvSpPr/>
          <p:nvPr/>
        </p:nvSpPr>
        <p:spPr>
          <a:xfrm>
            <a:off x="2999978" y="2367822"/>
            <a:ext cx="7280063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云计算、任务监控、数据访问等</a:t>
            </a:r>
          </a:p>
        </p:txBody>
      </p:sp>
      <p:sp>
        <p:nvSpPr>
          <p:cNvPr id="27" name="矩形 107">
            <a:extLst>
              <a:ext uri="{FF2B5EF4-FFF2-40B4-BE49-F238E27FC236}">
                <a16:creationId xmlns:a16="http://schemas.microsoft.com/office/drawing/2014/main" id="{D298298C-158E-4233-A13E-7FDA7A2CEA2D}"/>
              </a:ext>
            </a:extLst>
          </p:cNvPr>
          <p:cNvSpPr/>
          <p:nvPr/>
        </p:nvSpPr>
        <p:spPr>
          <a:xfrm>
            <a:off x="2999977" y="2650738"/>
            <a:ext cx="7280064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虚拟化、操作系统、库文件、编译器等</a:t>
            </a:r>
          </a:p>
        </p:txBody>
      </p:sp>
      <p:sp>
        <p:nvSpPr>
          <p:cNvPr id="28" name="文本框 70">
            <a:extLst>
              <a:ext uri="{FF2B5EF4-FFF2-40B4-BE49-F238E27FC236}">
                <a16:creationId xmlns:a16="http://schemas.microsoft.com/office/drawing/2014/main" id="{27693F87-4129-4F87-9617-DA32E0C432D1}"/>
              </a:ext>
            </a:extLst>
          </p:cNvPr>
          <p:cNvSpPr txBox="1"/>
          <p:nvPr/>
        </p:nvSpPr>
        <p:spPr>
          <a:xfrm>
            <a:off x="729645" y="2427151"/>
            <a:ext cx="158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云平台</a:t>
            </a:r>
          </a:p>
        </p:txBody>
      </p:sp>
      <p:sp>
        <p:nvSpPr>
          <p:cNvPr id="29" name="矩形 100">
            <a:extLst>
              <a:ext uri="{FF2B5EF4-FFF2-40B4-BE49-F238E27FC236}">
                <a16:creationId xmlns:a16="http://schemas.microsoft.com/office/drawing/2014/main" id="{71F44149-CEF2-41C9-A3DA-229E2EDB520F}"/>
              </a:ext>
            </a:extLst>
          </p:cNvPr>
          <p:cNvSpPr/>
          <p:nvPr/>
        </p:nvSpPr>
        <p:spPr>
          <a:xfrm>
            <a:off x="2461768" y="1242227"/>
            <a:ext cx="8244215" cy="719106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srgbClr val="66666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97">
            <a:extLst>
              <a:ext uri="{FF2B5EF4-FFF2-40B4-BE49-F238E27FC236}">
                <a16:creationId xmlns:a16="http://schemas.microsoft.com/office/drawing/2014/main" id="{0692040C-5C75-4700-B8C1-55C9A7A26750}"/>
              </a:ext>
            </a:extLst>
          </p:cNvPr>
          <p:cNvSpPr/>
          <p:nvPr/>
        </p:nvSpPr>
        <p:spPr>
          <a:xfrm>
            <a:off x="2999977" y="1658824"/>
            <a:ext cx="7280064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长期保存“冷”数据</a:t>
            </a:r>
          </a:p>
        </p:txBody>
      </p:sp>
      <p:sp>
        <p:nvSpPr>
          <p:cNvPr id="31" name="矩形 97">
            <a:extLst>
              <a:ext uri="{FF2B5EF4-FFF2-40B4-BE49-F238E27FC236}">
                <a16:creationId xmlns:a16="http://schemas.microsoft.com/office/drawing/2014/main" id="{72619CEA-3449-4C17-8717-030CFCFDD337}"/>
              </a:ext>
            </a:extLst>
          </p:cNvPr>
          <p:cNvSpPr/>
          <p:nvPr/>
        </p:nvSpPr>
        <p:spPr>
          <a:xfrm>
            <a:off x="2999977" y="1340386"/>
            <a:ext cx="7280064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容灾数据恢复</a:t>
            </a:r>
          </a:p>
        </p:txBody>
      </p:sp>
      <p:sp>
        <p:nvSpPr>
          <p:cNvPr id="32" name="矩形 100">
            <a:extLst>
              <a:ext uri="{FF2B5EF4-FFF2-40B4-BE49-F238E27FC236}">
                <a16:creationId xmlns:a16="http://schemas.microsoft.com/office/drawing/2014/main" id="{74CFCB9B-0157-4008-AF42-07FC511EF4B8}"/>
              </a:ext>
            </a:extLst>
          </p:cNvPr>
          <p:cNvSpPr/>
          <p:nvPr/>
        </p:nvSpPr>
        <p:spPr>
          <a:xfrm>
            <a:off x="2452482" y="4689317"/>
            <a:ext cx="8244215" cy="719106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srgbClr val="66666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矩形 108">
            <a:extLst>
              <a:ext uri="{FF2B5EF4-FFF2-40B4-BE49-F238E27FC236}">
                <a16:creationId xmlns:a16="http://schemas.microsoft.com/office/drawing/2014/main" id="{F9486419-ED31-4E46-8DDE-0A48C44EED82}"/>
              </a:ext>
            </a:extLst>
          </p:cNvPr>
          <p:cNvSpPr/>
          <p:nvPr/>
        </p:nvSpPr>
        <p:spPr>
          <a:xfrm>
            <a:off x="2999975" y="4757364"/>
            <a:ext cx="7280065" cy="252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在线高速存储</a:t>
            </a:r>
            <a:r>
              <a:rPr lang="en-US" altLang="zh-CN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</a:t>
            </a:r>
            <a:r>
              <a:rPr lang="en-US" altLang="zh-CN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、离线海量存储</a:t>
            </a:r>
            <a:r>
              <a:rPr lang="en-US" altLang="zh-CN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</a:t>
            </a:r>
            <a:r>
              <a:rPr lang="en-US" altLang="zh-CN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HPC</a:t>
            </a:r>
            <a:r>
              <a:rPr lang="zh-CN" altLang="en-US" sz="16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、归档备份存储、云平台</a:t>
            </a:r>
          </a:p>
        </p:txBody>
      </p:sp>
      <p:sp>
        <p:nvSpPr>
          <p:cNvPr id="34" name="矩形 110">
            <a:extLst>
              <a:ext uri="{FF2B5EF4-FFF2-40B4-BE49-F238E27FC236}">
                <a16:creationId xmlns:a16="http://schemas.microsoft.com/office/drawing/2014/main" id="{2BE66D97-D0C4-446E-8B66-3A56C480BCDA}"/>
              </a:ext>
            </a:extLst>
          </p:cNvPr>
          <p:cNvSpPr/>
          <p:nvPr/>
        </p:nvSpPr>
        <p:spPr>
          <a:xfrm>
            <a:off x="2999976" y="5112724"/>
            <a:ext cx="7280065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0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网络系统、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信息安全系统</a:t>
            </a:r>
          </a:p>
        </p:txBody>
      </p:sp>
      <p:sp>
        <p:nvSpPr>
          <p:cNvPr id="35" name="矩形 100">
            <a:extLst>
              <a:ext uri="{FF2B5EF4-FFF2-40B4-BE49-F238E27FC236}">
                <a16:creationId xmlns:a16="http://schemas.microsoft.com/office/drawing/2014/main" id="{A8D4EB29-AC4F-4A82-9459-B613DBDEBEF7}"/>
              </a:ext>
            </a:extLst>
          </p:cNvPr>
          <p:cNvSpPr/>
          <p:nvPr/>
        </p:nvSpPr>
        <p:spPr>
          <a:xfrm>
            <a:off x="2461768" y="5645497"/>
            <a:ext cx="8244215" cy="479107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76200" algn="ctr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1" i="0" u="none" strike="noStrike" kern="0" cap="none" spc="0" normalizeH="0" baseline="0" noProof="0" dirty="0">
              <a:ln>
                <a:noFill/>
              </a:ln>
              <a:solidFill>
                <a:srgbClr val="666666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矩形 111">
            <a:extLst>
              <a:ext uri="{FF2B5EF4-FFF2-40B4-BE49-F238E27FC236}">
                <a16:creationId xmlns:a16="http://schemas.microsoft.com/office/drawing/2014/main" id="{6CEF2445-C30F-42BD-8640-746CB2E8E128}"/>
              </a:ext>
            </a:extLst>
          </p:cNvPr>
          <p:cNvSpPr/>
          <p:nvPr/>
        </p:nvSpPr>
        <p:spPr>
          <a:xfrm>
            <a:off x="2999975" y="5761127"/>
            <a:ext cx="7280065" cy="22900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1D1A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个数据中心、</a:t>
            </a:r>
            <a:r>
              <a:rPr lang="en-US" altLang="zh-CN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个工作井、</a:t>
            </a:r>
            <a:r>
              <a:rPr lang="en-US" altLang="zh-CN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kern="0" dirty="0">
                <a:solidFill>
                  <a:srgbClr val="1D1D1A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个机房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1D1D1A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B96A4830-007D-4366-ACC6-721F71FD0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4" y="1"/>
            <a:ext cx="10515600" cy="817510"/>
          </a:xfrm>
        </p:spPr>
        <p:txBody>
          <a:bodyPr/>
          <a:lstStyle/>
          <a:p>
            <a:r>
              <a:rPr lang="zh-CN" altLang="en-US" dirty="0"/>
              <a:t>数据中心总体架构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51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3236</TotalTime>
  <Words>1541</Words>
  <Application>Microsoft Office PowerPoint</Application>
  <PresentationFormat>宽屏</PresentationFormat>
  <Paragraphs>282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Source Sans 3</vt:lpstr>
      <vt:lpstr>等线</vt:lpstr>
      <vt:lpstr>等线 Light</vt:lpstr>
      <vt:lpstr>汉仪中圆简</vt:lpstr>
      <vt:lpstr>宋体</vt:lpstr>
      <vt:lpstr>微软雅黑</vt:lpstr>
      <vt:lpstr>Arial</vt:lpstr>
      <vt:lpstr>Calibri</vt:lpstr>
      <vt:lpstr>Cambria</vt:lpstr>
      <vt:lpstr>Cambria Math</vt:lpstr>
      <vt:lpstr>Times New Roman</vt:lpstr>
      <vt:lpstr>Office 主题​​</vt:lpstr>
      <vt:lpstr>SHINE数据中心建设进度</vt:lpstr>
      <vt:lpstr>Outline</vt:lpstr>
      <vt:lpstr>SHINE 介绍</vt:lpstr>
      <vt:lpstr>PowerPoint 演示文稿</vt:lpstr>
      <vt:lpstr>XFEL新的实验方法</vt:lpstr>
      <vt:lpstr>PowerPoint 演示文稿</vt:lpstr>
      <vt:lpstr>实验数据处理算力挑战——LCLS-II</vt:lpstr>
      <vt:lpstr>SHINE实验数据分级处理</vt:lpstr>
      <vt:lpstr>数据中心总体架构</vt:lpstr>
      <vt:lpstr>数据中心机房</vt:lpstr>
      <vt:lpstr>数据中心机房——已启用</vt:lpstr>
      <vt:lpstr>数据中心机房</vt:lpstr>
      <vt:lpstr>数据中心机房——环控</vt:lpstr>
      <vt:lpstr>数据中心IT硬件</vt:lpstr>
      <vt:lpstr>网络</vt:lpstr>
      <vt:lpstr>网络</vt:lpstr>
      <vt:lpstr>规划存储和HPC系统</vt:lpstr>
      <vt:lpstr>4号井在线存储系统</vt:lpstr>
      <vt:lpstr>HPC平台</vt:lpstr>
      <vt:lpstr>云平台</vt:lpstr>
      <vt:lpstr>IT硬件总体架构</vt:lpstr>
      <vt:lpstr>IT设备硬件管理</vt:lpstr>
      <vt:lpstr>用户账号管理</vt:lpstr>
      <vt:lpstr>数据管理软件</vt:lpstr>
      <vt:lpstr>团队成员</vt:lpstr>
      <vt:lpstr>总结和展望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swj</cp:lastModifiedBy>
  <cp:revision>1099</cp:revision>
  <dcterms:created xsi:type="dcterms:W3CDTF">2020-11-27T07:11:23Z</dcterms:created>
  <dcterms:modified xsi:type="dcterms:W3CDTF">2026-06-19T14:07:57Z</dcterms:modified>
</cp:coreProperties>
</file>