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1" r:id="rId7"/>
    <p:sldId id="260" r:id="rId8"/>
    <p:sldId id="263" r:id="rId9"/>
    <p:sldId id="264" r:id="rId10"/>
    <p:sldId id="265" r:id="rId11"/>
    <p:sldId id="267" r:id="rId12"/>
    <p:sldId id="269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0"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L="457200"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L="914400"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L="1371600"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L="1828800"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L="2286000"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L="2743200"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L="3200400"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L="3657600"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747775"/>
          </p15:clr>
        </p15:guide>
        <p15:guide id="2" pos="288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50" d="100"/>
          <a:sy n="150" d="100"/>
        </p:scale>
        <p:origin x="72" y="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25.06.2026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大家好，今天我将为大家分享一个在前沿材料科学领域至关重要的研究范式——理论计算与模拟耦合大科学装置实验的协同研究。我们将探讨这一范式如何通过深度融合理论与实验，加速我们对材料世界的认知，并推动高性能材料的理性设计。本次报告将结合多个前沿领域的案例，展示这一研究方法的巨大价值与广阔前景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最后，我们来总结一下。通过这些案例，我们看到了协同研究范式的三大核心价值：首先，它能加速我们对材料机理的认知；其次，它能指导我们进行更高效的理性设计；最后，理论与实验的交叉验证保证了我们研究结论的科学性和可靠性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400" b="0" i="0" u="none" strike="noStrike" dirty="0" err="1">
                <a:solidFill>
                  <a:srgbClr val="000000"/>
                </a:solidFill>
              </a:rPr>
              <a:t>我的报告到此结束，感谢大家的聆听</a:t>
            </a:r>
            <a:r>
              <a:rPr lang="en-US" sz="1400" b="0" i="0" u="none" strike="noStrike" dirty="0">
                <a:solidFill>
                  <a:srgbClr val="000000"/>
                </a:solidFill>
              </a:rPr>
              <a:t>。</a:t>
            </a:r>
            <a:r>
              <a:rPr lang="zh-CN" altLang="en-US" sz="1400" b="0" i="0" u="none" strike="noStrike" dirty="0">
                <a:solidFill>
                  <a:srgbClr val="000000"/>
                </a:solidFill>
              </a:rPr>
              <a:t>感谢上海光源与</a:t>
            </a:r>
            <a:r>
              <a:rPr lang="zh-CN" altLang="en-US" sz="1400" dirty="0"/>
              <a:t>大数据与实验辅助中心，也感谢</a:t>
            </a:r>
            <a:r>
              <a:rPr lang="zh-CN" altLang="en-US" sz="1400" b="0" i="0" u="none" strike="noStrike" dirty="0">
                <a:solidFill>
                  <a:srgbClr val="000000"/>
                </a:solidFill>
              </a:rPr>
              <a:t>合作单位。希望能与各位老师有合作</a:t>
            </a:r>
            <a:endParaRPr lang="zh-CN" altLang="en-US" sz="1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本次报告将分为四个部分。首先，我们将介绍研究的背景和协同研究范式的重要性。接着，会详细介绍本研究涉及的核心理论计算方法和大科学装置实验技术。第三部分是报告的重点，我们将通过三个具体的案例，深度剖析理论与实验如何协同工作。最后，对整个研究范式进行总结，并对未来发展方向进行展望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首先，我们来看研究背景。当前，无论是新能源、精准医疗还是环境治理，都离不开先进材料的突破。然而，材料世界本身的复杂性——包括其原子尺度的结构复杂性、动态过程的复杂性以及跨尺度关联的复杂性——给传统的“试错法”研究带来了巨大挑战。这促使我们必须寻求一种更高效、更深入的研究范式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个新范式，就是理论计算与大科学装置实验的协同。在这个体系中，理论计算扮演着“显微镜”和“预言家”的角色，它帮助我们深入微观世界，预测材料性能。而大科学装置实验则扮演“裁判”和“发现者”，用精确的实验数据来验证理论，并发现新的科学现象。二者相辅相成，构成了一个完整的研究闭环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 dirty="0">
                <a:solidFill>
                  <a:srgbClr val="000000"/>
                </a:solidFill>
              </a:rPr>
              <a:t>在实验方面，我们依赖于大科学装置提供的强大工具，特别是同步辐射X射线吸收谱学。同步辐射就像一个超级显微镜，能够提供原子尺度的信息。通过XAS，我们可以知道一个原子的化合价是多少，以及它周围有哪些原子、距离多远。这对于验证理论模型、揭示材料性能的根源至关重要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接下来我们介绍核心的研究方法。在理论计算方面，我们主要运用两种方法。一是密度泛函理论，简称DFT，它是一种强大的量子力学计算工具，能帮助我们分析反应机理、计算分子间作用力、评估材料稳定性。二是分子动力学模拟，即MD，它能模拟原子的动态行为，比如在电解液中离子是如何运动和相互作用的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现在我们进入案例分析部分。第一个案例是关于高性能放射性药物的设计。我们的目标是开发一种极其稳定的放射性微球用于癌症治疗。首先，我们通过DFT计算，预测了一种新型的“共价构象互锁网络”结构，认为它能带来超高的稳定性。随后，我们利用EXAFS实验，精确测定了材料的原子结构，完美验证了理论预测。这种理论与实验的完美结合，为我们理解和设计更稳定的药物提供了关键依据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第二个案例是关于海水提铀。我们想知道，为什么偕胺肟基材料能如此高效地从海水中捕获铀。DFT计算提示我们，铀离子可能是同时与两个偕胺肟基团结合，形成一种“协同螯合”结构。随后，EXAFS实验给出了决定性的证据，证实了铀离子周围确实存在来自两个基团的配位原子。理论解释了“为什么”，实验回答了“是什么”，共同揭示了高效吸附的微观奥秘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第三个案例聚焦于锌电池。锌电池的一大痛点是负极容易长出枝晶，导致短路。我们通过DFT和MD模拟，筛选并预测了一种名为三甘氨酸的添加剂，它能有效保护负极。随后的实验完全证实了这一点：添加了这种物质后，电池的循环寿命大幅提升，负极表面也变得非常平整。这个案例展示了如何利用理论计算进行“理性设计”，大大提高研发效率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Shape 3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Shape 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Shape 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Shape 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Shape 50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Shape 5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Shape 5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Shape 5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Shape 1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Shape 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Shape 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Shape 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Shape 5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" name="Shape 5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Shape 5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Shape 5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Shape 6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Shape 6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Shape 6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Shape 6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Shape 1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" name="Shape 1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" name="Shape 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Shape 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" name="Shape 3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Shape 37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" name="Shape 3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Shape 3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" name="Shape 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Shape 4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Shape 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Shape 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Shape 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Shape 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Shape 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Shape 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Shape 4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Shape 4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8" name="Shape 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Shape 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Shape 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Shape 2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5" name="Shape 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Shape 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Shape 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Shape 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8" name="Shape 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9" name="Shape 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0" name="Shape 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 lang="zh-C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19.svg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slideLayout" Target="../slideLayouts/slideLayout12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1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11.sv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noFill/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lnSpc>
                <a:spcPct val="150000"/>
              </a:lnSpc>
              <a:defRPr sz="3200"/>
            </a:pPr>
            <a:r>
              <a:rPr lang="zh-CN" altLang="en-US" dirty="0">
                <a:solidFill>
                  <a:schemeClr val="tx1"/>
                </a:solidFill>
                <a:latin typeface="Helvetica"/>
                <a:ea typeface="Helvetica"/>
                <a:cs typeface="Helvetica"/>
                <a:sym typeface="Helvetica"/>
              </a:rPr>
              <a:t>王杨杰</a:t>
            </a:r>
          </a:p>
          <a:p>
            <a:pPr algn="ctr">
              <a:lnSpc>
                <a:spcPct val="150000"/>
              </a:lnSpc>
              <a:defRPr sz="3200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ORCID: 0009-0002-7595-5525</a:t>
            </a:r>
            <a:endParaRPr lang="zh-CN" altLang="en-US" sz="2800" b="1" dirty="0">
              <a:solidFill>
                <a:srgbClr val="3366CC"/>
              </a:solidFill>
              <a:latin typeface="Times New Roman" panose="02020603050405020304" pitchFamily="18" charset="0"/>
              <a:ea typeface="Helvetica"/>
              <a:cs typeface="Times New Roman" panose="02020603050405020304" pitchFamily="18" charset="0"/>
              <a:sym typeface="Helvetica"/>
            </a:endParaRPr>
          </a:p>
          <a:p>
            <a:pPr algn="ctr">
              <a:lnSpc>
                <a:spcPct val="150000"/>
              </a:lnSpc>
              <a:defRPr sz="3200"/>
            </a:pPr>
            <a:r>
              <a:rPr lang="zh-CN" altLang="en-US" dirty="0"/>
              <a:t>上海光源大数据与实验辅助中心</a:t>
            </a:r>
            <a:endParaRPr lang="zh-CN" altLang="en-US" b="1" dirty="0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862667" y="360610"/>
            <a:ext cx="10668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4400" b="1" i="0" u="none" strike="noStrike" dirty="0" err="1">
                <a:solidFill>
                  <a:srgbClr val="174F5A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理论计算与模拟耦合</a:t>
            </a:r>
            <a:endParaRPr lang="en-US" sz="4400" b="1" i="0" u="none" strike="noStrike" dirty="0">
              <a:solidFill>
                <a:srgbClr val="174F5A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marL="0" indent="0" algn="ctr">
              <a:lnSpc>
                <a:spcPct val="125000"/>
              </a:lnSpc>
              <a:defRPr/>
            </a:pPr>
            <a:r>
              <a:rPr lang="en-US" sz="4400" b="1" i="0" u="none" strike="noStrike" dirty="0" err="1">
                <a:solidFill>
                  <a:srgbClr val="174F5A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大科学装置实验的协同研究</a:t>
            </a:r>
            <a:endParaRPr lang="en-US" sz="1100" dirty="0"/>
          </a:p>
        </p:txBody>
      </p:sp>
      <p:sp>
        <p:nvSpPr>
          <p:cNvPr id="4" name="AutoShape 4"/>
          <p:cNvSpPr/>
          <p:nvPr/>
        </p:nvSpPr>
        <p:spPr>
          <a:xfrm flipV="1">
            <a:off x="2801923" y="1965891"/>
            <a:ext cx="6799277" cy="45719"/>
          </a:xfrm>
          <a:prstGeom prst="roundRect">
            <a:avLst>
              <a:gd name="adj" fmla="val 0"/>
            </a:avLst>
          </a:prstGeom>
          <a:solidFill>
            <a:srgbClr val="0C899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762000" y="4318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endParaRPr lang="en-US" sz="1100" dirty="0"/>
          </a:p>
        </p:txBody>
      </p:sp>
      <p:sp>
        <p:nvSpPr>
          <p:cNvPr id="9" name="AutoShape 9"/>
          <p:cNvSpPr/>
          <p:nvPr/>
        </p:nvSpPr>
        <p:spPr>
          <a:xfrm>
            <a:off x="8476609" y="6306890"/>
            <a:ext cx="482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800" dirty="0">
                <a:solidFill>
                  <a:srgbClr val="455A6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       </a:t>
            </a:r>
            <a:r>
              <a:rPr lang="en-US" sz="2800" dirty="0">
                <a:solidFill>
                  <a:srgbClr val="455A64"/>
                </a:solidFill>
                <a:latin typeface="Times New Roman" panose="02020603050405020304" pitchFamily="18" charset="0"/>
                <a:ea typeface="Noto Sans SC" panose="020B0200000000000000" charset="-122"/>
                <a:cs typeface="Times New Roman" panose="02020603050405020304" pitchFamily="18" charset="0"/>
                <a:sym typeface="Noto Sans SC" panose="020B0200000000000000" charset="-122"/>
              </a:rPr>
              <a:t>2026年06月25</a:t>
            </a:r>
            <a:r>
              <a:rPr lang="zh-CN" altLang="en-US" sz="2800" dirty="0">
                <a:solidFill>
                  <a:srgbClr val="455A64"/>
                </a:solidFill>
                <a:latin typeface="Times New Roman" panose="02020603050405020304" pitchFamily="18" charset="0"/>
                <a:ea typeface="Noto Sans SC" panose="020B0200000000000000" charset="-122"/>
                <a:cs typeface="Times New Roman" panose="02020603050405020304" pitchFamily="18" charset="0"/>
                <a:sym typeface="Noto Sans SC" panose="020B0200000000000000" charset="-122"/>
              </a:rPr>
              <a:t>日</a:t>
            </a:r>
            <a:endParaRPr lang="en-US" sz="2800" dirty="0">
              <a:solidFill>
                <a:srgbClr val="455A64"/>
              </a:solidFill>
              <a:latin typeface="Times New Roman" panose="02020603050405020304" pitchFamily="18" charset="0"/>
              <a:ea typeface="Noto Sans SC" panose="020B0200000000000000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6" y="6200862"/>
            <a:ext cx="3409856" cy="5617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04 结论与展望</a:t>
            </a:r>
            <a:endParaRPr lang="en-US" sz="1100"/>
          </a:p>
        </p:txBody>
      </p:sp>
      <p:cxnSp>
        <p:nvCxnSpPr>
          <p:cNvPr id="4" name="Connector 4"/>
          <p:cNvCxnSpPr/>
          <p:nvPr/>
        </p:nvCxnSpPr>
        <p:spPr>
          <a:xfrm rot="-4092">
            <a:off x="762004" y="1644650"/>
            <a:ext cx="1066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2C3E50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AutoShape 5"/>
          <p:cNvSpPr/>
          <p:nvPr/>
        </p:nvSpPr>
        <p:spPr>
          <a:xfrm>
            <a:off x="762000" y="2286000"/>
            <a:ext cx="3378200" cy="3302000"/>
          </a:xfrm>
          <a:prstGeom prst="roundRect">
            <a:avLst>
              <a:gd name="adj" fmla="val 0"/>
            </a:avLst>
          </a:prstGeom>
          <a:solidFill>
            <a:srgbClr val="FFFFFF">
              <a:alpha val="65000"/>
            </a:srgbClr>
          </a:solidFill>
          <a:ln w="12700" cap="flat" cmpd="sng">
            <a:solidFill>
              <a:srgbClr val="2C3E50">
                <a:alpha val="1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2540000"/>
            <a:ext cx="406400" cy="4064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524000" y="2514600"/>
            <a:ext cx="2413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加速机理认知</a:t>
            </a:r>
            <a:endParaRPr lang="en-US" sz="1100"/>
          </a:p>
        </p:txBody>
      </p:sp>
      <p:cxnSp>
        <p:nvCxnSpPr>
          <p:cNvPr id="8" name="Connector 8"/>
          <p:cNvCxnSpPr/>
          <p:nvPr/>
        </p:nvCxnSpPr>
        <p:spPr>
          <a:xfrm rot="-15211">
            <a:off x="1016014" y="3232150"/>
            <a:ext cx="28702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2C3E50">
                <a:alpha val="2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9" name="AutoShape 9"/>
          <p:cNvSpPr/>
          <p:nvPr/>
        </p:nvSpPr>
        <p:spPr>
          <a:xfrm>
            <a:off x="1016000" y="3556000"/>
            <a:ext cx="2870200" cy="177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理论计算提供微观视角，大科学装置实验提供宏观证据，二者深度耦合，能够更全面、更深入地揭示材料性能背后的物理化学机理，弥补单一研究手段的局限性。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4406900" y="2286000"/>
            <a:ext cx="3378200" cy="3302000"/>
          </a:xfrm>
          <a:prstGeom prst="roundRect">
            <a:avLst>
              <a:gd name="adj" fmla="val 0"/>
            </a:avLst>
          </a:prstGeom>
          <a:solidFill>
            <a:srgbClr val="FFFFFF">
              <a:alpha val="65000"/>
            </a:srgbClr>
          </a:solidFill>
          <a:ln w="12700" cap="flat" cmpd="sng">
            <a:solidFill>
              <a:srgbClr val="2C3E50">
                <a:alpha val="1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60900" y="2540000"/>
            <a:ext cx="406400" cy="4064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5168900" y="2514600"/>
            <a:ext cx="2413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指导理性设计</a:t>
            </a:r>
            <a:endParaRPr lang="en-US" sz="1100"/>
          </a:p>
        </p:txBody>
      </p:sp>
      <p:cxnSp>
        <p:nvCxnSpPr>
          <p:cNvPr id="13" name="Connector 13"/>
          <p:cNvCxnSpPr/>
          <p:nvPr/>
        </p:nvCxnSpPr>
        <p:spPr>
          <a:xfrm rot="-15211">
            <a:off x="4660914" y="3232150"/>
            <a:ext cx="28702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2C3E50">
                <a:alpha val="2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4" name="AutoShape 14"/>
          <p:cNvSpPr/>
          <p:nvPr/>
        </p:nvSpPr>
        <p:spPr>
          <a:xfrm>
            <a:off x="4660900" y="3556000"/>
            <a:ext cx="2870200" cy="177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基于对机理的深刻理解，研究模式从传统的“试错法”走向“按需设计”。通过精准调控材料的原子与电子结构，可显著提升新材料研发的效率与成功率，降低研发成本。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8051800" y="2286000"/>
            <a:ext cx="3378200" cy="3302000"/>
          </a:xfrm>
          <a:prstGeom prst="roundRect">
            <a:avLst>
              <a:gd name="adj" fmla="val 0"/>
            </a:avLst>
          </a:prstGeom>
          <a:solidFill>
            <a:srgbClr val="FFFFFF">
              <a:alpha val="65000"/>
            </a:srgbClr>
          </a:solidFill>
          <a:ln w="12700" cap="flat" cmpd="sng">
            <a:solidFill>
              <a:srgbClr val="2C3E50">
                <a:alpha val="1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05800" y="2540000"/>
            <a:ext cx="406400" cy="4064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8813800" y="2514600"/>
            <a:ext cx="2413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实现交叉验证</a:t>
            </a:r>
            <a:endParaRPr lang="en-US" sz="1100"/>
          </a:p>
        </p:txBody>
      </p:sp>
      <p:cxnSp>
        <p:nvCxnSpPr>
          <p:cNvPr id="18" name="Connector 18"/>
          <p:cNvCxnSpPr/>
          <p:nvPr/>
        </p:nvCxnSpPr>
        <p:spPr>
          <a:xfrm rot="-15211">
            <a:off x="8305814" y="3232150"/>
            <a:ext cx="28702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2C3E50">
                <a:alpha val="2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9" name="AutoShape 19"/>
          <p:cNvSpPr/>
          <p:nvPr/>
        </p:nvSpPr>
        <p:spPr>
          <a:xfrm>
            <a:off x="8305800" y="3556000"/>
            <a:ext cx="2870200" cy="177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理论预测需要实验数据的验证，而实验观测到的未知现象需要理论模型来解释。这种理论与实验的相互印证、迭代完善，构建了闭环的科学研究体系，确保了结论的可靠性。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762000" y="5842000"/>
            <a:ext cx="10668000" cy="762000"/>
          </a:xfrm>
          <a:prstGeom prst="roundRect">
            <a:avLst>
              <a:gd name="adj" fmla="val 0"/>
            </a:avLst>
          </a:prstGeom>
          <a:solidFill>
            <a:srgbClr val="2C3E50">
              <a:alpha val="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1" name="AutoShape 21"/>
          <p:cNvSpPr/>
          <p:nvPr/>
        </p:nvSpPr>
        <p:spPr>
          <a:xfrm>
            <a:off x="952500" y="5943600"/>
            <a:ext cx="10287000" cy="558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 dirty="0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“</a:t>
            </a:r>
            <a:r>
              <a:rPr lang="en-US" sz="1400" b="0" i="0" u="none" strike="noStrike" dirty="0" err="1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理论计算</a:t>
            </a:r>
            <a:r>
              <a:rPr lang="en-US" sz="1400" b="0" i="0" u="none" strike="noStrike" dirty="0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+</a:t>
            </a:r>
            <a:r>
              <a:rPr lang="zh-CN" altLang="en-US" dirty="0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大科学装置</a:t>
            </a:r>
            <a:r>
              <a:rPr lang="en-US" sz="1400" b="0" i="0" u="none" strike="noStrike" dirty="0" err="1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实验”的协同范式不仅是当代材料</a:t>
            </a:r>
            <a:r>
              <a:rPr lang="zh-CN" altLang="en-US" sz="1400" b="0" i="0" u="none" strike="noStrike" dirty="0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、医疗、能源等领域的</a:t>
            </a:r>
            <a:r>
              <a:rPr lang="en-US" sz="1400" b="0" i="0" u="none" strike="noStrike" dirty="0" err="1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科学研究的核心方法，更为前沿基础科学突破与关键技术创新提供了坚实的支撑与保障</a:t>
            </a:r>
            <a:r>
              <a:rPr lang="en-US" sz="1400" b="0" i="0" u="none" strike="noStrike" dirty="0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。</a:t>
            </a:r>
            <a:endParaRPr lang="en-US" sz="1100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3819C034-5FDB-4886-B7C3-9FB2D34BFB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6144" y="595430"/>
            <a:ext cx="3409856" cy="5617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667000"/>
            <a:ext cx="1219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3600" b="0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感谢聆听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5461000" y="3810000"/>
            <a:ext cx="1270000" cy="38100"/>
          </a:xfrm>
          <a:prstGeom prst="roundRect">
            <a:avLst>
              <a:gd name="adj" fmla="val 0"/>
            </a:avLst>
          </a:prstGeom>
          <a:solidFill>
            <a:srgbClr val="66666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0" y="4445000"/>
            <a:ext cx="1219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endParaRPr lang="en-US" sz="1100" dirty="0"/>
          </a:p>
        </p:txBody>
      </p:sp>
      <p:sp>
        <p:nvSpPr>
          <p:cNvPr id="5" name="AutoShape 5"/>
          <p:cNvSpPr/>
          <p:nvPr/>
        </p:nvSpPr>
        <p:spPr>
          <a:xfrm>
            <a:off x="0" y="5588000"/>
            <a:ext cx="1219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endParaRPr lang="en-US" sz="1100" dirty="0"/>
          </a:p>
        </p:txBody>
      </p:sp>
      <p:sp>
        <p:nvSpPr>
          <p:cNvPr id="7" name="文本框 6"/>
          <p:cNvSpPr txBox="1"/>
          <p:nvPr/>
        </p:nvSpPr>
        <p:spPr>
          <a:xfrm>
            <a:off x="747736" y="40607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致谢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08099" y="1380584"/>
            <a:ext cx="42883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上海光源</a:t>
            </a:r>
            <a:endParaRPr lang="en-US" altLang="zh-CN" sz="3200" dirty="0"/>
          </a:p>
          <a:p>
            <a:r>
              <a:rPr lang="zh-CN" altLang="en-US" sz="3200" dirty="0"/>
              <a:t>大数据与实验辅助中心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92702" y="345115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合作单位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47736" y="4076828"/>
            <a:ext cx="2729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南方医科大学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83770" y="4702498"/>
            <a:ext cx="2729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同济大学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83770" y="5867150"/>
            <a:ext cx="2729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上海大学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83770" y="5271171"/>
            <a:ext cx="2729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厦门大学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430600" y="2285361"/>
            <a:ext cx="4633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wangyangjie@sari.ac.cn</a:t>
            </a:r>
            <a:endParaRPr lang="zh-CN" altLang="en-US" sz="3200" dirty="0"/>
          </a:p>
        </p:txBody>
      </p:sp>
      <p:sp>
        <p:nvSpPr>
          <p:cNvPr id="22" name="文本框 21"/>
          <p:cNvSpPr txBox="1"/>
          <p:nvPr/>
        </p:nvSpPr>
        <p:spPr>
          <a:xfrm>
            <a:off x="8506559" y="149138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合作联系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22EC558-01D1-160A-9341-FA5015485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123" y="448370"/>
            <a:ext cx="3409856" cy="5617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962A5F7-C886-47C0-7963-9E5552662558}"/>
              </a:ext>
            </a:extLst>
          </p:cNvPr>
          <p:cNvSpPr txBox="1"/>
          <p:nvPr/>
        </p:nvSpPr>
        <p:spPr>
          <a:xfrm>
            <a:off x="8547683" y="312846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论文列表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9796BEE-F922-E246-64ED-575CCF883699}"/>
              </a:ext>
            </a:extLst>
          </p:cNvPr>
          <p:cNvSpPr txBox="1"/>
          <p:nvPr/>
        </p:nvSpPr>
        <p:spPr>
          <a:xfrm>
            <a:off x="7962306" y="5451238"/>
            <a:ext cx="60966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430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133159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E6673BE-D430-2F37-781D-709083C34447}"/>
              </a:ext>
            </a:extLst>
          </p:cNvPr>
          <p:cNvSpPr txBox="1"/>
          <p:nvPr/>
        </p:nvSpPr>
        <p:spPr>
          <a:xfrm>
            <a:off x="7986029" y="4933794"/>
            <a:ext cx="7001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Adv. Funct. Mater. 33, 2306215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A4F9649-AC45-F383-A890-D62221810E67}"/>
              </a:ext>
            </a:extLst>
          </p:cNvPr>
          <p:cNvSpPr txBox="1"/>
          <p:nvPr/>
        </p:nvSpPr>
        <p:spPr>
          <a:xfrm>
            <a:off x="7986029" y="4366178"/>
            <a:ext cx="7327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Adv. Funct. Mater. 34, 2401889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A1F5BD65-AE8E-EC5F-A982-87E7D033CFB1}"/>
              </a:ext>
            </a:extLst>
          </p:cNvPr>
          <p:cNvSpPr txBox="1"/>
          <p:nvPr/>
        </p:nvSpPr>
        <p:spPr>
          <a:xfrm>
            <a:off x="7247466" y="3848476"/>
            <a:ext cx="74908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14.1 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0:e76278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AADCE136-F6EF-FF7F-B81B-8D5563F6CB19}"/>
              </a:ext>
            </a:extLst>
          </p:cNvPr>
          <p:cNvSpPr txBox="1"/>
          <p:nvPr/>
        </p:nvSpPr>
        <p:spPr>
          <a:xfrm>
            <a:off x="7986029" y="6006802"/>
            <a:ext cx="7611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Mater. Chem. A 8, 22032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EA74A54-C27B-441E-47C7-B8CE6D616514}"/>
              </a:ext>
            </a:extLst>
          </p:cNvPr>
          <p:cNvSpPr txBox="1"/>
          <p:nvPr/>
        </p:nvSpPr>
        <p:spPr>
          <a:xfrm>
            <a:off x="7247466" y="4380542"/>
            <a:ext cx="7797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19.9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73F3611-86FD-D8D6-7D26-FAED638DC0F3}"/>
              </a:ext>
            </a:extLst>
          </p:cNvPr>
          <p:cNvSpPr txBox="1"/>
          <p:nvPr/>
        </p:nvSpPr>
        <p:spPr>
          <a:xfrm>
            <a:off x="7247466" y="4912608"/>
            <a:ext cx="7797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19.9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B8D74B90-22B0-D927-C1AA-5953EA08B544}"/>
              </a:ext>
            </a:extLst>
          </p:cNvPr>
          <p:cNvSpPr txBox="1"/>
          <p:nvPr/>
        </p:nvSpPr>
        <p:spPr>
          <a:xfrm>
            <a:off x="7359691" y="5998899"/>
            <a:ext cx="7797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.2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20442760-3E7E-D621-77E3-FD9DA6694CF6}"/>
              </a:ext>
            </a:extLst>
          </p:cNvPr>
          <p:cNvSpPr txBox="1"/>
          <p:nvPr/>
        </p:nvSpPr>
        <p:spPr>
          <a:xfrm>
            <a:off x="7247466" y="5459705"/>
            <a:ext cx="7797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3.2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60AEF906-D6D8-0AB8-9D70-12C352768114}"/>
              </a:ext>
            </a:extLst>
          </p:cNvPr>
          <p:cNvSpPr txBox="1"/>
          <p:nvPr/>
        </p:nvSpPr>
        <p:spPr>
          <a:xfrm>
            <a:off x="692702" y="2662095"/>
            <a:ext cx="779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GZC20231365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E0F7F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目录</a:t>
            </a:r>
            <a:endParaRPr lang="en-US" sz="1100"/>
          </a:p>
        </p:txBody>
      </p:sp>
      <p:cxnSp>
        <p:nvCxnSpPr>
          <p:cNvPr id="4" name="Connector 4"/>
          <p:cNvCxnSpPr/>
          <p:nvPr/>
        </p:nvCxnSpPr>
        <p:spPr>
          <a:xfrm rot="-4092">
            <a:off x="762004" y="1517650"/>
            <a:ext cx="1066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2C3E50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AutoShape 5"/>
          <p:cNvSpPr/>
          <p:nvPr>
            <p:custDataLst>
              <p:tags r:id="rId1"/>
            </p:custDataLst>
          </p:nvPr>
        </p:nvSpPr>
        <p:spPr>
          <a:xfrm>
            <a:off x="762000" y="2032000"/>
            <a:ext cx="5207000" cy="18415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" name="AutoShape 6"/>
          <p:cNvSpPr/>
          <p:nvPr>
            <p:custDataLst>
              <p:tags r:id="rId2"/>
            </p:custDataLst>
          </p:nvPr>
        </p:nvSpPr>
        <p:spPr>
          <a:xfrm>
            <a:off x="762000" y="2032000"/>
            <a:ext cx="76200" cy="1841500"/>
          </a:xfrm>
          <a:prstGeom prst="roundRect">
            <a:avLst>
              <a:gd name="adj" fmla="val 0"/>
            </a:avLst>
          </a:prstGeom>
          <a:solidFill>
            <a:srgbClr val="2C3E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7" name="AutoShape 7"/>
          <p:cNvSpPr/>
          <p:nvPr>
            <p:custDataLst>
              <p:tags r:id="rId3"/>
            </p:custDataLst>
          </p:nvPr>
        </p:nvSpPr>
        <p:spPr>
          <a:xfrm>
            <a:off x="1016000" y="21590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01. 引言与研究背景</a:t>
            </a:r>
            <a:endParaRPr lang="en-US" sz="1100"/>
          </a:p>
        </p:txBody>
      </p:sp>
      <p:cxnSp>
        <p:nvCxnSpPr>
          <p:cNvPr id="8" name="Connector 8"/>
          <p:cNvCxnSpPr/>
          <p:nvPr>
            <p:custDataLst>
              <p:tags r:id="rId4"/>
            </p:custDataLst>
          </p:nvPr>
        </p:nvCxnSpPr>
        <p:spPr>
          <a:xfrm rot="-9291">
            <a:off x="1016009" y="2660650"/>
            <a:ext cx="469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2C3E50">
                <a:alpha val="15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9" name="AutoShape 9"/>
          <p:cNvSpPr/>
          <p:nvPr>
            <p:custDataLst>
              <p:tags r:id="rId5"/>
            </p:custDataLst>
          </p:nvPr>
        </p:nvSpPr>
        <p:spPr>
          <a:xfrm>
            <a:off x="1016000" y="2794000"/>
            <a:ext cx="46990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 dirty="0" err="1">
                <a:solidFill>
                  <a:srgbClr val="2C3E50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探讨前沿科学发展的机遇与挑战，阐述理论与实验深度融合的协同研究范式，为解决复杂科学问题提供方法论基础</a:t>
            </a:r>
            <a:r>
              <a:rPr lang="en-US" sz="1300" b="0" i="0" u="none" strike="noStrike" dirty="0">
                <a:solidFill>
                  <a:srgbClr val="2C3E50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。</a:t>
            </a:r>
            <a:endParaRPr lang="en-US" sz="1100" dirty="0"/>
          </a:p>
        </p:txBody>
      </p:sp>
      <p:sp>
        <p:nvSpPr>
          <p:cNvPr id="10" name="AutoShape 10"/>
          <p:cNvSpPr/>
          <p:nvPr>
            <p:custDataLst>
              <p:tags r:id="rId6"/>
            </p:custDataLst>
          </p:nvPr>
        </p:nvSpPr>
        <p:spPr>
          <a:xfrm>
            <a:off x="6223000" y="2032000"/>
            <a:ext cx="5207000" cy="18415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1" name="AutoShape 11"/>
          <p:cNvSpPr/>
          <p:nvPr>
            <p:custDataLst>
              <p:tags r:id="rId7"/>
            </p:custDataLst>
          </p:nvPr>
        </p:nvSpPr>
        <p:spPr>
          <a:xfrm>
            <a:off x="6223000" y="2032000"/>
            <a:ext cx="76200" cy="1841500"/>
          </a:xfrm>
          <a:prstGeom prst="roundRect">
            <a:avLst>
              <a:gd name="adj" fmla="val 0"/>
            </a:avLst>
          </a:prstGeom>
          <a:solidFill>
            <a:srgbClr val="2C3E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2" name="AutoShape 12"/>
          <p:cNvSpPr/>
          <p:nvPr>
            <p:custDataLst>
              <p:tags r:id="rId8"/>
            </p:custDataLst>
          </p:nvPr>
        </p:nvSpPr>
        <p:spPr>
          <a:xfrm>
            <a:off x="6477000" y="21590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 dirty="0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02. </a:t>
            </a:r>
            <a:r>
              <a:rPr lang="en-US" sz="2000" b="1" i="0" u="none" strike="noStrike" dirty="0" err="1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研究方法介绍</a:t>
            </a:r>
            <a:endParaRPr lang="en-US" sz="1100" dirty="0"/>
          </a:p>
        </p:txBody>
      </p:sp>
      <p:cxnSp>
        <p:nvCxnSpPr>
          <p:cNvPr id="13" name="Connector 13"/>
          <p:cNvCxnSpPr/>
          <p:nvPr>
            <p:custDataLst>
              <p:tags r:id="rId9"/>
            </p:custDataLst>
          </p:nvPr>
        </p:nvCxnSpPr>
        <p:spPr>
          <a:xfrm rot="-9291">
            <a:off x="6477009" y="2660650"/>
            <a:ext cx="469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2C3E50">
                <a:alpha val="15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4" name="AutoShape 14"/>
          <p:cNvSpPr/>
          <p:nvPr>
            <p:custDataLst>
              <p:tags r:id="rId10"/>
            </p:custDataLst>
          </p:nvPr>
        </p:nvSpPr>
        <p:spPr>
          <a:xfrm>
            <a:off x="6477000" y="2794000"/>
            <a:ext cx="46990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>
              <a:lnSpc>
                <a:spcPct val="108000"/>
              </a:lnSpc>
              <a:defRPr/>
            </a:pPr>
            <a:r>
              <a:rPr lang="en-US" sz="1300" b="0" i="0" u="none" strike="noStrike" dirty="0" err="1">
                <a:solidFill>
                  <a:srgbClr val="2C3E50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介绍</a:t>
            </a:r>
            <a:r>
              <a:rPr lang="zh-CN" altLang="en-US" sz="1300" b="0" i="0" u="none" strike="noStrike" dirty="0" err="1">
                <a:solidFill>
                  <a:srgbClr val="2C3E50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上海光源</a:t>
            </a:r>
            <a:r>
              <a:rPr lang="en-US" sz="1300" b="0" i="0" u="none" strike="noStrike" dirty="0" err="1">
                <a:solidFill>
                  <a:srgbClr val="2C3E50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大科学装置实验技术的应用</a:t>
            </a:r>
            <a:r>
              <a:rPr lang="zh-CN" altLang="en-US" sz="1300" dirty="0">
                <a:solidFill>
                  <a:srgbClr val="2C3E50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，密度泛函理论</a:t>
            </a:r>
            <a:r>
              <a:rPr lang="en-US" altLang="zh-CN" sz="1300" dirty="0">
                <a:solidFill>
                  <a:srgbClr val="2C3E50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(DFT)</a:t>
            </a:r>
            <a:r>
              <a:rPr lang="zh-CN" altLang="en-US" sz="1300" dirty="0">
                <a:solidFill>
                  <a:srgbClr val="2C3E50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、分子动力学</a:t>
            </a:r>
            <a:r>
              <a:rPr lang="en-US" altLang="zh-CN" sz="1300" dirty="0">
                <a:solidFill>
                  <a:srgbClr val="2C3E50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(MD)</a:t>
            </a:r>
            <a:r>
              <a:rPr lang="zh-CN" altLang="en-US" sz="1300" dirty="0">
                <a:solidFill>
                  <a:srgbClr val="2C3E50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等理论计算模拟方法。</a:t>
            </a:r>
            <a:endParaRPr lang="en-US" sz="1100" dirty="0"/>
          </a:p>
        </p:txBody>
      </p:sp>
      <p:sp>
        <p:nvSpPr>
          <p:cNvPr id="15" name="AutoShape 15"/>
          <p:cNvSpPr/>
          <p:nvPr>
            <p:custDataLst>
              <p:tags r:id="rId11"/>
            </p:custDataLst>
          </p:nvPr>
        </p:nvSpPr>
        <p:spPr>
          <a:xfrm>
            <a:off x="762000" y="4191000"/>
            <a:ext cx="5207000" cy="2032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6" name="AutoShape 16"/>
          <p:cNvSpPr/>
          <p:nvPr>
            <p:custDataLst>
              <p:tags r:id="rId12"/>
            </p:custDataLst>
          </p:nvPr>
        </p:nvSpPr>
        <p:spPr>
          <a:xfrm>
            <a:off x="762000" y="4191000"/>
            <a:ext cx="76200" cy="2032000"/>
          </a:xfrm>
          <a:prstGeom prst="roundRect">
            <a:avLst>
              <a:gd name="adj" fmla="val 0"/>
            </a:avLst>
          </a:prstGeom>
          <a:solidFill>
            <a:srgbClr val="2C3E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7" name="AutoShape 17"/>
          <p:cNvSpPr/>
          <p:nvPr>
            <p:custDataLst>
              <p:tags r:id="rId13"/>
            </p:custDataLst>
          </p:nvPr>
        </p:nvSpPr>
        <p:spPr>
          <a:xfrm>
            <a:off x="1016000" y="43180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03. 协同研究案例深度剖析</a:t>
            </a:r>
            <a:endParaRPr lang="en-US" sz="1100"/>
          </a:p>
        </p:txBody>
      </p:sp>
      <p:cxnSp>
        <p:nvCxnSpPr>
          <p:cNvPr id="18" name="Connector 18"/>
          <p:cNvCxnSpPr/>
          <p:nvPr>
            <p:custDataLst>
              <p:tags r:id="rId14"/>
            </p:custDataLst>
          </p:nvPr>
        </p:nvCxnSpPr>
        <p:spPr>
          <a:xfrm rot="-9291">
            <a:off x="1016009" y="4819650"/>
            <a:ext cx="469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2C3E50">
                <a:alpha val="15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9" name="AutoShape 19"/>
          <p:cNvSpPr/>
          <p:nvPr>
            <p:custDataLst>
              <p:tags r:id="rId15"/>
            </p:custDataLst>
          </p:nvPr>
        </p:nvSpPr>
        <p:spPr>
          <a:xfrm>
            <a:off x="1016000" y="4953000"/>
            <a:ext cx="4699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2C3E50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通过高性能放射性药物机理探索、海水提铀高效吸附机制解析及锌电池电解质理性设计</a:t>
            </a:r>
            <a:r>
              <a:rPr lang="zh-CN" altLang="en-US" sz="1300" b="0" i="0" u="none" strike="noStrike">
                <a:solidFill>
                  <a:srgbClr val="2C3E50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等</a:t>
            </a:r>
            <a:r>
              <a:rPr lang="en-US" sz="1300" b="0" i="0" u="none" strike="noStrike">
                <a:solidFill>
                  <a:srgbClr val="2C3E50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典型案例，展示“理论指导实验、实验验证理论”的闭环研究路径。</a:t>
            </a:r>
            <a:endParaRPr lang="en-US" sz="1100"/>
          </a:p>
        </p:txBody>
      </p:sp>
      <p:sp>
        <p:nvSpPr>
          <p:cNvPr id="20" name="AutoShape 20"/>
          <p:cNvSpPr/>
          <p:nvPr>
            <p:custDataLst>
              <p:tags r:id="rId16"/>
            </p:custDataLst>
          </p:nvPr>
        </p:nvSpPr>
        <p:spPr>
          <a:xfrm>
            <a:off x="6223000" y="4191000"/>
            <a:ext cx="5207000" cy="2032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1" name="AutoShape 21"/>
          <p:cNvSpPr/>
          <p:nvPr>
            <p:custDataLst>
              <p:tags r:id="rId17"/>
            </p:custDataLst>
          </p:nvPr>
        </p:nvSpPr>
        <p:spPr>
          <a:xfrm>
            <a:off x="6223000" y="4191000"/>
            <a:ext cx="76200" cy="2032000"/>
          </a:xfrm>
          <a:prstGeom prst="roundRect">
            <a:avLst>
              <a:gd name="adj" fmla="val 0"/>
            </a:avLst>
          </a:prstGeom>
          <a:solidFill>
            <a:srgbClr val="2C3E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2" name="AutoShape 22"/>
          <p:cNvSpPr/>
          <p:nvPr>
            <p:custDataLst>
              <p:tags r:id="rId18"/>
            </p:custDataLst>
          </p:nvPr>
        </p:nvSpPr>
        <p:spPr>
          <a:xfrm>
            <a:off x="6477000" y="43180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04. 结论与展望</a:t>
            </a:r>
            <a:endParaRPr lang="en-US" sz="1100"/>
          </a:p>
        </p:txBody>
      </p:sp>
      <p:cxnSp>
        <p:nvCxnSpPr>
          <p:cNvPr id="23" name="Connector 23"/>
          <p:cNvCxnSpPr/>
          <p:nvPr>
            <p:custDataLst>
              <p:tags r:id="rId19"/>
            </p:custDataLst>
          </p:nvPr>
        </p:nvCxnSpPr>
        <p:spPr>
          <a:xfrm rot="-9291">
            <a:off x="6477009" y="4819650"/>
            <a:ext cx="469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2C3E50">
                <a:alpha val="15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4" name="AutoShape 24"/>
          <p:cNvSpPr/>
          <p:nvPr>
            <p:custDataLst>
              <p:tags r:id="rId20"/>
            </p:custDataLst>
          </p:nvPr>
        </p:nvSpPr>
        <p:spPr>
          <a:xfrm>
            <a:off x="6477000" y="4953000"/>
            <a:ext cx="4699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 dirty="0" err="1">
                <a:solidFill>
                  <a:srgbClr val="2C3E50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总结协同研究范式在</a:t>
            </a:r>
            <a:r>
              <a:rPr lang="zh-CN" altLang="en-US" sz="1300" b="0" i="0" u="none" strike="noStrike" dirty="0">
                <a:solidFill>
                  <a:srgbClr val="2C3E50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当前科研</a:t>
            </a:r>
            <a:r>
              <a:rPr lang="en-US" sz="1300" b="0" i="0" u="none" strike="noStrike" dirty="0" err="1">
                <a:solidFill>
                  <a:srgbClr val="2C3E50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的核心价值，反思当前研究的局限性，并对未来多尺度模拟、人工智能辅助设计等方向进行前瞻性展望</a:t>
            </a:r>
            <a:r>
              <a:rPr lang="en-US" sz="1300" b="0" i="0" u="none" strike="noStrike" dirty="0">
                <a:solidFill>
                  <a:srgbClr val="2C3E50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。</a:t>
            </a:r>
            <a:endParaRPr lang="en-US" sz="1100" dirty="0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766144" y="595430"/>
            <a:ext cx="3409856" cy="5617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E0F7F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 引言与研究背景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778000"/>
            <a:ext cx="10668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0" i="0" u="none" strike="noStrike" dirty="0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随着全球对能源、健康和环境问题的日益关注，开发具有特定功能的先进材料已成为材料科学领域的核心任务。然而，材料微观世界的多重复杂性，为传统研究模式带来了难以逾越的障碍。</a:t>
            </a:r>
            <a:endParaRPr lang="en-US" sz="1100" dirty="0"/>
          </a:p>
        </p:txBody>
      </p:sp>
      <p:cxnSp>
        <p:nvCxnSpPr>
          <p:cNvPr id="5" name="Connector 5"/>
          <p:cNvCxnSpPr/>
          <p:nvPr/>
        </p:nvCxnSpPr>
        <p:spPr>
          <a:xfrm rot="-4092">
            <a:off x="762004" y="2978150"/>
            <a:ext cx="1066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2C3E50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AutoShape 6"/>
          <p:cNvSpPr/>
          <p:nvPr/>
        </p:nvSpPr>
        <p:spPr>
          <a:xfrm>
            <a:off x="762000" y="3302000"/>
            <a:ext cx="3429000" cy="1905000"/>
          </a:xfrm>
          <a:prstGeom prst="roundRect">
            <a:avLst>
              <a:gd name="adj" fmla="val 0"/>
            </a:avLst>
          </a:prstGeom>
          <a:solidFill>
            <a:srgbClr val="2C3E50">
              <a:alpha val="4000"/>
            </a:srgbClr>
          </a:solidFill>
          <a:ln w="12700" cap="flat" cmpd="sng">
            <a:solidFill>
              <a:srgbClr val="2C3E50">
                <a:alpha val="1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500" y="3492500"/>
            <a:ext cx="304800" cy="3048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397000" y="3454400"/>
            <a:ext cx="266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结构的复杂性</a:t>
            </a:r>
            <a:endParaRPr lang="en-US" sz="1100"/>
          </a:p>
        </p:txBody>
      </p:sp>
      <p:cxnSp>
        <p:nvCxnSpPr>
          <p:cNvPr id="9" name="Connector 9"/>
          <p:cNvCxnSpPr/>
          <p:nvPr/>
        </p:nvCxnSpPr>
        <p:spPr>
          <a:xfrm rot="-14323">
            <a:off x="952513" y="3994150"/>
            <a:ext cx="304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2C3E50">
                <a:alpha val="15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" name="AutoShape 10"/>
          <p:cNvSpPr/>
          <p:nvPr/>
        </p:nvSpPr>
        <p:spPr>
          <a:xfrm>
            <a:off x="952500" y="4191000"/>
            <a:ext cx="3048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300" b="0" i="0" u="none" strike="noStrike" dirty="0" err="1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材料的宏观性能由其原子尺度的精确结构、电子态分布和分子间相互作用共同决定，这种微观层面的精细关联是理解材料本质的核心难点</a:t>
            </a:r>
            <a:r>
              <a:rPr lang="en-US" sz="1300" b="0" i="0" u="none" strike="noStrike" dirty="0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。</a:t>
            </a:r>
            <a:endParaRPr lang="en-US" sz="1100" dirty="0"/>
          </a:p>
        </p:txBody>
      </p:sp>
      <p:sp>
        <p:nvSpPr>
          <p:cNvPr id="11" name="AutoShape 11"/>
          <p:cNvSpPr/>
          <p:nvPr/>
        </p:nvSpPr>
        <p:spPr>
          <a:xfrm>
            <a:off x="4381500" y="3302000"/>
            <a:ext cx="3429000" cy="1905000"/>
          </a:xfrm>
          <a:prstGeom prst="roundRect">
            <a:avLst>
              <a:gd name="adj" fmla="val 0"/>
            </a:avLst>
          </a:prstGeom>
          <a:solidFill>
            <a:srgbClr val="2C3E50">
              <a:alpha val="4000"/>
            </a:srgbClr>
          </a:solidFill>
          <a:ln w="12700" cap="flat" cmpd="sng">
            <a:solidFill>
              <a:srgbClr val="2C3E50">
                <a:alpha val="1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000" y="3492500"/>
            <a:ext cx="304800" cy="3048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5016500" y="3454400"/>
            <a:ext cx="266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动态的复杂性</a:t>
            </a:r>
            <a:endParaRPr lang="en-US" sz="1100"/>
          </a:p>
        </p:txBody>
      </p:sp>
      <p:cxnSp>
        <p:nvCxnSpPr>
          <p:cNvPr id="14" name="Connector 14"/>
          <p:cNvCxnSpPr/>
          <p:nvPr/>
        </p:nvCxnSpPr>
        <p:spPr>
          <a:xfrm rot="-14323">
            <a:off x="4572013" y="3994150"/>
            <a:ext cx="304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2C3E50">
                <a:alpha val="15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5" name="AutoShape 15"/>
          <p:cNvSpPr/>
          <p:nvPr/>
        </p:nvSpPr>
        <p:spPr>
          <a:xfrm>
            <a:off x="4572000" y="4191000"/>
            <a:ext cx="3048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离子传输、界面化学反应等关键过程发生在非平衡的动态环境中，其瞬态变化快、路径复杂，实验手段难以实时捕捉和精准表征。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8001000" y="3302000"/>
            <a:ext cx="3429000" cy="1905000"/>
          </a:xfrm>
          <a:prstGeom prst="roundRect">
            <a:avLst>
              <a:gd name="adj" fmla="val 0"/>
            </a:avLst>
          </a:prstGeom>
          <a:solidFill>
            <a:srgbClr val="2C3E50">
              <a:alpha val="4000"/>
            </a:srgbClr>
          </a:solidFill>
          <a:ln w="12700" cap="flat" cmpd="sng">
            <a:solidFill>
              <a:srgbClr val="2C3E50">
                <a:alpha val="1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91500" y="3492500"/>
            <a:ext cx="304800" cy="3048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8636000" y="3454400"/>
            <a:ext cx="266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多尺度的复杂性</a:t>
            </a:r>
            <a:endParaRPr lang="en-US" sz="1100"/>
          </a:p>
        </p:txBody>
      </p:sp>
      <p:cxnSp>
        <p:nvCxnSpPr>
          <p:cNvPr id="19" name="Connector 19"/>
          <p:cNvCxnSpPr/>
          <p:nvPr/>
        </p:nvCxnSpPr>
        <p:spPr>
          <a:xfrm rot="-14323">
            <a:off x="8191513" y="3994150"/>
            <a:ext cx="304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2C3E50">
                <a:alpha val="15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0" name="AutoShape 20"/>
          <p:cNvSpPr/>
          <p:nvPr/>
        </p:nvSpPr>
        <p:spPr>
          <a:xfrm>
            <a:off x="8191500" y="4191000"/>
            <a:ext cx="3048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从原子、分子簇，到微米晶粒，再到宏观器件，材料性质在跨越多个时空尺度的层级中传递和演变，构建全尺度关联模型极具挑战。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762000" y="5588000"/>
            <a:ext cx="10668000" cy="889000"/>
          </a:xfrm>
          <a:prstGeom prst="roundRect">
            <a:avLst>
              <a:gd name="adj" fmla="val 0"/>
            </a:avLst>
          </a:prstGeom>
          <a:solidFill>
            <a:srgbClr val="2C3E50">
              <a:alpha val="6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2" name="AutoShape 22"/>
          <p:cNvSpPr/>
          <p:nvPr/>
        </p:nvSpPr>
        <p:spPr>
          <a:xfrm>
            <a:off x="762000" y="5588000"/>
            <a:ext cx="50800" cy="889000"/>
          </a:xfrm>
          <a:prstGeom prst="roundRect">
            <a:avLst>
              <a:gd name="adj" fmla="val 0"/>
            </a:avLst>
          </a:prstGeom>
          <a:solidFill>
            <a:srgbClr val="2C3E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3" name="AutoShape 23"/>
          <p:cNvSpPr/>
          <p:nvPr/>
        </p:nvSpPr>
        <p:spPr>
          <a:xfrm>
            <a:off x="1016000" y="5689600"/>
            <a:ext cx="10160000" cy="685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 dirty="0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传统“试错法”研究模式效率低、周期长，已难以满足现代科学需求。因此，发展从微观机理出发、融合理论计算与人工智能的</a:t>
            </a:r>
            <a:r>
              <a:rPr lang="en-US" sz="1400" b="1" i="0" u="none" strike="noStrike" dirty="0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精准预测与设计范式</a:t>
            </a:r>
            <a:r>
              <a:rPr lang="en-US" sz="1400" b="0" i="0" u="none" strike="noStrike" dirty="0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，成为</a:t>
            </a:r>
            <a:r>
              <a:rPr lang="zh-CN" altLang="en-US" sz="1400" b="0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前沿领域研究</a:t>
            </a:r>
            <a:r>
              <a:rPr lang="en-US" sz="1400" b="0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的关键路径</a:t>
            </a:r>
            <a:r>
              <a:rPr lang="en-US" sz="1400" b="0" i="0" u="none" strike="noStrike" dirty="0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。</a:t>
            </a:r>
            <a:endParaRPr lang="en-US" sz="1100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4822" y="288566"/>
            <a:ext cx="3409856" cy="5617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424573" y="249459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 dirty="0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 </a:t>
            </a:r>
            <a:r>
              <a:rPr lang="en-US" sz="3200" b="1" i="0" u="none" strike="noStrike" dirty="0" err="1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引言与研究背景</a:t>
            </a:r>
            <a:endParaRPr lang="en-US" sz="1100" dirty="0"/>
          </a:p>
        </p:txBody>
      </p:sp>
      <p:sp>
        <p:nvSpPr>
          <p:cNvPr id="4" name="AutoShape 4"/>
          <p:cNvSpPr/>
          <p:nvPr/>
        </p:nvSpPr>
        <p:spPr>
          <a:xfrm>
            <a:off x="830379" y="1157139"/>
            <a:ext cx="10668000" cy="1143000"/>
          </a:xfrm>
          <a:prstGeom prst="roundRect">
            <a:avLst>
              <a:gd name="adj" fmla="val 0"/>
            </a:avLst>
          </a:prstGeom>
          <a:solidFill>
            <a:srgbClr val="FFFFFF">
              <a:alpha val="6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1028700" y="1294494"/>
            <a:ext cx="10160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>
              <a:lnSpc>
                <a:spcPct val="117000"/>
              </a:lnSpc>
              <a:defRPr/>
            </a:pPr>
            <a:r>
              <a:rPr lang="en-US" sz="2000" b="0" i="0" u="none" strike="noStrike" dirty="0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为应对复杂科学挑战，“</a:t>
            </a:r>
            <a:r>
              <a:rPr lang="en-US" sz="2000" b="0" i="0" u="none" strike="noStrike" dirty="0" err="1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理论计算与模拟”与“大科学装置实验”相结合的协同研究范式应运而生。这一范式旨在建立</a:t>
            </a:r>
            <a:r>
              <a:rPr lang="zh-CN" altLang="en-US" sz="2000" b="0" i="0" u="none" strike="noStrike" dirty="0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从</a:t>
            </a:r>
            <a:r>
              <a:rPr lang="en-US" sz="2000" b="1" i="0" u="none" strike="noStrike" dirty="0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“</a:t>
            </a:r>
            <a:r>
              <a:rPr lang="zh-CN" altLang="en-US" sz="2000" b="1" i="0" u="none" strike="noStrike" dirty="0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理论预测</a:t>
            </a:r>
            <a:r>
              <a:rPr lang="en-US" sz="2000" b="1" i="0" u="none" strike="noStrike" dirty="0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”</a:t>
            </a:r>
            <a:r>
              <a:rPr lang="en-US" sz="2000" b="0" i="0" u="none" strike="noStrike" dirty="0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到</a:t>
            </a:r>
            <a:r>
              <a:rPr lang="en-US" sz="2000" b="1" i="0" u="none" strike="noStrike" dirty="0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“实验验证”</a:t>
            </a:r>
            <a:r>
              <a:rPr lang="zh-CN" altLang="en-US" sz="2000" dirty="0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sym typeface="Noto Sans SC" panose="020B0200000000000000" charset="-122"/>
              </a:rPr>
              <a:t>与从“</a:t>
            </a:r>
            <a:r>
              <a:rPr lang="zh-CN" altLang="en-US" sz="2000" b="1" dirty="0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sym typeface="Noto Sans SC" panose="020B0200000000000000" charset="-122"/>
              </a:rPr>
              <a:t>实验数据</a:t>
            </a:r>
            <a:r>
              <a:rPr lang="zh-CN" altLang="en-US" sz="2000" dirty="0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sym typeface="Noto Sans SC" panose="020B0200000000000000" charset="-122"/>
              </a:rPr>
              <a:t>”到</a:t>
            </a:r>
            <a:r>
              <a:rPr lang="en-US" altLang="zh-CN" sz="2000" b="1" dirty="0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“</a:t>
            </a:r>
            <a:r>
              <a:rPr lang="en-US" altLang="zh-CN" sz="2000" b="1" dirty="0" err="1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原子尺度理解”</a:t>
            </a:r>
            <a:r>
              <a:rPr lang="en-US" sz="2000" b="0" i="0" u="none" strike="noStrike" dirty="0" err="1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的闭环研究体系，为前沿科学探索提供全新路径</a:t>
            </a:r>
            <a:r>
              <a:rPr lang="en-US" sz="2000" b="0" i="0" u="none" strike="noStrike" dirty="0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。</a:t>
            </a:r>
            <a:endParaRPr lang="en-US" sz="2000" dirty="0"/>
          </a:p>
        </p:txBody>
      </p:sp>
      <p:cxnSp>
        <p:nvCxnSpPr>
          <p:cNvPr id="6" name="Connector 6"/>
          <p:cNvCxnSpPr/>
          <p:nvPr/>
        </p:nvCxnSpPr>
        <p:spPr>
          <a:xfrm rot="5384373">
            <a:off x="4699000" y="4692664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2C3E50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AutoShape 7"/>
          <p:cNvSpPr/>
          <p:nvPr/>
        </p:nvSpPr>
        <p:spPr>
          <a:xfrm>
            <a:off x="424573" y="2965873"/>
            <a:ext cx="5658726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 dirty="0" err="1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理论计算与模拟：微观的</a:t>
            </a:r>
            <a:r>
              <a:rPr lang="en-US" sz="2000" b="1" i="0" u="none" strike="noStrike" dirty="0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“</a:t>
            </a:r>
            <a:r>
              <a:rPr lang="zh-CN" altLang="en-US" sz="2000" b="1" i="0" u="none" strike="noStrike" dirty="0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探险家</a:t>
            </a:r>
            <a:r>
              <a:rPr lang="en-US" sz="2000" b="1" i="0" u="none" strike="noStrike" dirty="0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”</a:t>
            </a:r>
            <a:r>
              <a:rPr lang="en-US" sz="2000" b="1" i="0" u="none" strike="noStrike" dirty="0" err="1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与“预言家</a:t>
            </a:r>
            <a:r>
              <a:rPr lang="en-US" sz="2000" b="1" i="0" u="none" strike="noStrike" dirty="0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”</a:t>
            </a:r>
            <a:endParaRPr lang="en-US" sz="1100" dirty="0"/>
          </a:p>
        </p:txBody>
      </p:sp>
      <p:sp>
        <p:nvSpPr>
          <p:cNvPr id="8" name="AutoShape 8"/>
          <p:cNvSpPr/>
          <p:nvPr/>
        </p:nvSpPr>
        <p:spPr>
          <a:xfrm>
            <a:off x="615307" y="3644991"/>
            <a:ext cx="4895568" cy="45719"/>
          </a:xfrm>
          <a:prstGeom prst="roundRect">
            <a:avLst>
              <a:gd name="adj" fmla="val 0"/>
            </a:avLst>
          </a:prstGeom>
          <a:solidFill>
            <a:srgbClr val="2C3E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9" name="AutoShape 9"/>
          <p:cNvSpPr/>
          <p:nvPr/>
        </p:nvSpPr>
        <p:spPr>
          <a:xfrm>
            <a:off x="311120" y="3961015"/>
            <a:ext cx="2596866" cy="2304142"/>
          </a:xfrm>
          <a:prstGeom prst="roundRect">
            <a:avLst>
              <a:gd name="adj" fmla="val 0"/>
            </a:avLst>
          </a:prstGeom>
          <a:solidFill>
            <a:srgbClr val="2C3E50">
              <a:alpha val="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0" name="AutoShape 10"/>
          <p:cNvSpPr/>
          <p:nvPr/>
        </p:nvSpPr>
        <p:spPr>
          <a:xfrm>
            <a:off x="409575" y="4446766"/>
            <a:ext cx="2508249" cy="1460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08000"/>
              </a:lnSpc>
              <a:defRPr/>
            </a:pPr>
            <a:r>
              <a:rPr lang="en-US" sz="2400" b="1" i="0" u="none" strike="noStrike" dirty="0" err="1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微观机理探索</a:t>
            </a:r>
            <a:endParaRPr lang="en-US" sz="2400" dirty="0"/>
          </a:p>
          <a:p>
            <a:pPr marL="0" indent="0" algn="l">
              <a:lnSpc>
                <a:spcPct val="108000"/>
              </a:lnSpc>
            </a:pPr>
            <a:r>
              <a:rPr lang="en-US" sz="2400" b="0" i="0" u="none" strike="noStrike" dirty="0" err="1">
                <a:solidFill>
                  <a:srgbClr val="2C3E50">
                    <a:alpha val="8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深入原子和电子层面，揭示物质结构与</a:t>
            </a:r>
            <a:r>
              <a:rPr lang="zh-CN" altLang="en-US" sz="2400" dirty="0">
                <a:solidFill>
                  <a:srgbClr val="2C3E50">
                    <a:alpha val="8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性质</a:t>
            </a:r>
            <a:r>
              <a:rPr lang="en-US" sz="2400" b="0" i="0" u="none" strike="noStrike" dirty="0" err="1">
                <a:solidFill>
                  <a:srgbClr val="2C3E50">
                    <a:alpha val="8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关联的内在物理与化学机制</a:t>
            </a:r>
            <a:r>
              <a:rPr lang="en-US" sz="2400" b="0" i="0" u="none" strike="noStrike" dirty="0">
                <a:solidFill>
                  <a:srgbClr val="2C3E50">
                    <a:alpha val="8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。</a:t>
            </a:r>
          </a:p>
        </p:txBody>
      </p:sp>
      <p:sp>
        <p:nvSpPr>
          <p:cNvPr id="11" name="AutoShape 11"/>
          <p:cNvSpPr/>
          <p:nvPr/>
        </p:nvSpPr>
        <p:spPr>
          <a:xfrm>
            <a:off x="3063091" y="3961015"/>
            <a:ext cx="2858793" cy="2256798"/>
          </a:xfrm>
          <a:prstGeom prst="roundRect">
            <a:avLst>
              <a:gd name="adj" fmla="val 0"/>
            </a:avLst>
          </a:prstGeom>
          <a:solidFill>
            <a:srgbClr val="2C3E50">
              <a:alpha val="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2" name="AutoShape 12"/>
          <p:cNvSpPr/>
          <p:nvPr/>
        </p:nvSpPr>
        <p:spPr>
          <a:xfrm>
            <a:off x="3090544" y="3988082"/>
            <a:ext cx="2803885" cy="2071007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08000"/>
              </a:lnSpc>
              <a:defRPr/>
            </a:pPr>
            <a:r>
              <a:rPr lang="zh-CN" altLang="en-US" sz="2400" b="1" i="0" u="none" strike="noStrike" dirty="0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特性</a:t>
            </a:r>
            <a:r>
              <a:rPr lang="en-US" sz="2400" b="1" i="0" u="none" strike="noStrike" dirty="0" err="1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预测</a:t>
            </a:r>
            <a:endParaRPr lang="en-US" sz="2400" dirty="0"/>
          </a:p>
          <a:p>
            <a:pPr marL="0" indent="0" algn="l">
              <a:lnSpc>
                <a:spcPct val="108000"/>
              </a:lnSpc>
            </a:pPr>
            <a:r>
              <a:rPr lang="zh-CN" altLang="en-US" sz="2400" dirty="0">
                <a:solidFill>
                  <a:srgbClr val="2C3E50">
                    <a:alpha val="8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建立</a:t>
            </a:r>
            <a:r>
              <a:rPr lang="en-US" sz="2400" b="0" i="0" u="none" strike="noStrike" dirty="0" err="1">
                <a:solidFill>
                  <a:srgbClr val="2C3E50">
                    <a:alpha val="8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理论模型预测</a:t>
            </a:r>
            <a:r>
              <a:rPr lang="zh-CN" altLang="en-US" sz="2400" b="0" i="0" u="none" strike="noStrike" dirty="0">
                <a:solidFill>
                  <a:srgbClr val="2C3E50">
                    <a:alpha val="8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系统特性</a:t>
            </a:r>
            <a:r>
              <a:rPr lang="en-US" sz="2400" b="0" i="0" u="none" strike="noStrike" dirty="0">
                <a:solidFill>
                  <a:srgbClr val="2C3E50">
                    <a:alpha val="8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，</a:t>
            </a:r>
            <a:r>
              <a:rPr lang="en-US" sz="2400" b="0" i="0" u="none" strike="noStrike" dirty="0" err="1">
                <a:solidFill>
                  <a:srgbClr val="2C3E50">
                    <a:alpha val="8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规避盲目试错，指导</a:t>
            </a:r>
            <a:r>
              <a:rPr lang="zh-CN" altLang="en-US" sz="2400" b="0" i="0" u="none" strike="noStrike" dirty="0">
                <a:solidFill>
                  <a:srgbClr val="2C3E50">
                    <a:alpha val="8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实验设计与开展</a:t>
            </a:r>
            <a:r>
              <a:rPr lang="en-US" sz="2400" b="0" i="0" u="none" strike="noStrike" dirty="0">
                <a:solidFill>
                  <a:srgbClr val="2C3E50">
                    <a:alpha val="8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。</a:t>
            </a:r>
          </a:p>
        </p:txBody>
      </p:sp>
      <p:sp>
        <p:nvSpPr>
          <p:cNvPr id="14" name="AutoShape 14"/>
          <p:cNvSpPr/>
          <p:nvPr/>
        </p:nvSpPr>
        <p:spPr>
          <a:xfrm>
            <a:off x="4381500" y="4508500"/>
            <a:ext cx="1333500" cy="1460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endParaRPr lang="en-US" sz="1200" b="0" i="0" u="none" strike="noStrike" dirty="0">
              <a:solidFill>
                <a:srgbClr val="2C3E50">
                  <a:alpha val="8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6215134" y="2878661"/>
            <a:ext cx="5751761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>
              <a:lnSpc>
                <a:spcPct val="125000"/>
              </a:lnSpc>
              <a:defRPr/>
            </a:pPr>
            <a:r>
              <a:rPr lang="en-US" sz="2000" b="1" i="0" u="none" strike="noStrike" dirty="0" err="1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大科学装置实验：实证的</a:t>
            </a:r>
            <a:r>
              <a:rPr lang="en-US" altLang="zh-CN" sz="2000" b="1" dirty="0" err="1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“显微镜”</a:t>
            </a:r>
            <a:r>
              <a:rPr lang="en-US" sz="2000" b="1" i="0" u="none" strike="noStrike" dirty="0" err="1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与“发现者</a:t>
            </a:r>
            <a:r>
              <a:rPr lang="en-US" sz="2000" b="1" i="0" u="none" strike="noStrike" dirty="0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”</a:t>
            </a:r>
            <a:endParaRPr lang="en-US" sz="1100" dirty="0"/>
          </a:p>
        </p:txBody>
      </p:sp>
      <p:sp>
        <p:nvSpPr>
          <p:cNvPr id="16" name="AutoShape 16"/>
          <p:cNvSpPr/>
          <p:nvPr/>
        </p:nvSpPr>
        <p:spPr>
          <a:xfrm>
            <a:off x="6476999" y="3644990"/>
            <a:ext cx="4953000" cy="45719"/>
          </a:xfrm>
          <a:prstGeom prst="roundRect">
            <a:avLst>
              <a:gd name="adj" fmla="val 0"/>
            </a:avLst>
          </a:prstGeom>
          <a:solidFill>
            <a:srgbClr val="2C3E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7" name="AutoShape 17"/>
          <p:cNvSpPr/>
          <p:nvPr/>
        </p:nvSpPr>
        <p:spPr>
          <a:xfrm>
            <a:off x="6476999" y="4381499"/>
            <a:ext cx="2232309" cy="2005111"/>
          </a:xfrm>
          <a:prstGeom prst="roundRect">
            <a:avLst>
              <a:gd name="adj" fmla="val 0"/>
            </a:avLst>
          </a:prstGeom>
          <a:solidFill>
            <a:srgbClr val="2C3E50">
              <a:alpha val="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8" name="AutoShape 18"/>
          <p:cNvSpPr/>
          <p:nvPr/>
        </p:nvSpPr>
        <p:spPr>
          <a:xfrm>
            <a:off x="6549838" y="4427525"/>
            <a:ext cx="2193159" cy="1460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2400" b="1" i="0" u="none" strike="noStrike" dirty="0" err="1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精确结构表征</a:t>
            </a:r>
            <a:endParaRPr lang="en-US" sz="2400" dirty="0"/>
          </a:p>
          <a:p>
            <a:pPr marL="0" indent="0" algn="l">
              <a:lnSpc>
                <a:spcPct val="108000"/>
              </a:lnSpc>
            </a:pPr>
            <a:r>
              <a:rPr lang="en-US" sz="2400" b="0" i="0" u="none" strike="noStrike" dirty="0" err="1">
                <a:solidFill>
                  <a:srgbClr val="2C3E50">
                    <a:alpha val="8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提供原子级分辨率的实验证据，直接验证理论计算模型的准确性与可靠性</a:t>
            </a:r>
            <a:r>
              <a:rPr lang="en-US" sz="2400" b="0" i="0" u="none" strike="noStrike" dirty="0">
                <a:solidFill>
                  <a:srgbClr val="2C3E50">
                    <a:alpha val="8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。</a:t>
            </a:r>
          </a:p>
        </p:txBody>
      </p:sp>
      <p:sp>
        <p:nvSpPr>
          <p:cNvPr id="20" name="AutoShape 20"/>
          <p:cNvSpPr/>
          <p:nvPr/>
        </p:nvSpPr>
        <p:spPr>
          <a:xfrm>
            <a:off x="8318500" y="4508500"/>
            <a:ext cx="1333500" cy="1460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endParaRPr lang="en-US" sz="1200" b="0" i="0" u="none" strike="noStrike" dirty="0">
              <a:solidFill>
                <a:srgbClr val="2C3E50">
                  <a:alpha val="8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9364717" y="4381499"/>
            <a:ext cx="2424417" cy="2050831"/>
          </a:xfrm>
          <a:prstGeom prst="roundRect">
            <a:avLst>
              <a:gd name="adj" fmla="val 0"/>
            </a:avLst>
          </a:prstGeom>
          <a:solidFill>
            <a:srgbClr val="2C3E50">
              <a:alpha val="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2" name="AutoShape 22"/>
          <p:cNvSpPr/>
          <p:nvPr/>
        </p:nvSpPr>
        <p:spPr>
          <a:xfrm>
            <a:off x="9402773" y="4508500"/>
            <a:ext cx="2296072" cy="1460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2400" b="1" i="0" u="none" strike="noStrike" dirty="0" err="1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发现</a:t>
            </a:r>
            <a:r>
              <a:rPr lang="zh-CN" altLang="en-US" sz="2400" b="1" i="0" u="none" strike="noStrike" dirty="0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新</a:t>
            </a:r>
            <a:r>
              <a:rPr lang="en-US" sz="2400" b="1" i="0" u="none" strike="noStrike" dirty="0" err="1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科学</a:t>
            </a:r>
            <a:endParaRPr lang="en-US" sz="2400" dirty="0"/>
          </a:p>
          <a:p>
            <a:pPr marL="0" indent="0" algn="l">
              <a:lnSpc>
                <a:spcPct val="108000"/>
              </a:lnSpc>
            </a:pPr>
            <a:r>
              <a:rPr lang="en-US" sz="2400" b="0" i="0" u="none" strike="noStrike" dirty="0" err="1">
                <a:solidFill>
                  <a:srgbClr val="2C3E50">
                    <a:alpha val="8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在极端条件或复杂体系中，发现现有理论框架尚未预见的新现象与新规律</a:t>
            </a:r>
            <a:r>
              <a:rPr lang="en-US" sz="2400" b="0" i="0" u="none" strike="noStrike" dirty="0">
                <a:solidFill>
                  <a:srgbClr val="2C3E50">
                    <a:alpha val="8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。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577" y="185365"/>
            <a:ext cx="3409856" cy="5617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9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 核心研究方法介绍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651000"/>
            <a:ext cx="10668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600" b="0" i="0" u="none" strike="noStrike" dirty="0" err="1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同步辐射是研究物质原子和电子结构的理想探针。X射线吸收谱</a:t>
            </a:r>
            <a:r>
              <a:rPr lang="zh-CN" altLang="en-US" sz="1600" b="0" i="0" u="none" strike="noStrike" dirty="0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学、小角散射等实验</a:t>
            </a:r>
            <a:r>
              <a:rPr lang="en-US" sz="1600" b="0" i="0" u="none" strike="noStrike" dirty="0" err="1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技术</a:t>
            </a:r>
            <a:r>
              <a:rPr lang="zh-CN" altLang="en-US" sz="1600" b="0" i="0" u="none" strike="noStrike" dirty="0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手段</a:t>
            </a:r>
            <a:r>
              <a:rPr lang="en-US" sz="1600" b="0" i="0" u="none" strike="noStrike" dirty="0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，</a:t>
            </a:r>
            <a:r>
              <a:rPr lang="en-US" sz="1600" b="0" i="0" u="none" strike="noStrike" dirty="0" err="1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能够在原子尺度上揭示物质的电子组态与局域结构，为理解材料的物理化学性质提供关键实验依据</a:t>
            </a:r>
            <a:r>
              <a:rPr lang="en-US" sz="1600" b="0" i="0" u="none" strike="noStrike" dirty="0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。</a:t>
            </a:r>
            <a:endParaRPr lang="en-US" sz="1100" dirty="0"/>
          </a:p>
        </p:txBody>
      </p:sp>
      <p:cxnSp>
        <p:nvCxnSpPr>
          <p:cNvPr id="5" name="Connector 5"/>
          <p:cNvCxnSpPr/>
          <p:nvPr/>
        </p:nvCxnSpPr>
        <p:spPr>
          <a:xfrm rot="-4092">
            <a:off x="762004" y="3041650"/>
            <a:ext cx="1066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2C3E50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AutoShape 6"/>
          <p:cNvSpPr/>
          <p:nvPr/>
        </p:nvSpPr>
        <p:spPr>
          <a:xfrm>
            <a:off x="762000" y="3429000"/>
            <a:ext cx="5270500" cy="2667000"/>
          </a:xfrm>
          <a:prstGeom prst="roundRect">
            <a:avLst>
              <a:gd name="adj" fmla="val 0"/>
            </a:avLst>
          </a:prstGeom>
          <a:solidFill>
            <a:srgbClr val="2C3E50">
              <a:alpha val="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7" name="AutoShape 7"/>
          <p:cNvSpPr/>
          <p:nvPr/>
        </p:nvSpPr>
        <p:spPr>
          <a:xfrm>
            <a:off x="762000" y="3429000"/>
            <a:ext cx="50800" cy="2667000"/>
          </a:xfrm>
          <a:prstGeom prst="roundRect">
            <a:avLst>
              <a:gd name="adj" fmla="val 0"/>
            </a:avLst>
          </a:prstGeom>
          <a:solidFill>
            <a:srgbClr val="2C3E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3619500"/>
            <a:ext cx="304800" cy="3048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460500" y="3581400"/>
            <a:ext cx="4381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 dirty="0" err="1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核心信息</a:t>
            </a:r>
            <a:endParaRPr lang="en-US" sz="1100" dirty="0"/>
          </a:p>
        </p:txBody>
      </p:sp>
      <p:cxnSp>
        <p:nvCxnSpPr>
          <p:cNvPr id="10" name="Connector 10"/>
          <p:cNvCxnSpPr/>
          <p:nvPr/>
        </p:nvCxnSpPr>
        <p:spPr>
          <a:xfrm rot="-9167">
            <a:off x="1016008" y="4184650"/>
            <a:ext cx="4762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2C3E50">
                <a:alpha val="15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1" name="AutoShape 11"/>
          <p:cNvSpPr/>
          <p:nvPr/>
        </p:nvSpPr>
        <p:spPr>
          <a:xfrm>
            <a:off x="1016000" y="4381500"/>
            <a:ext cx="47625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400" b="1" i="0" u="none" strike="noStrike" dirty="0" err="1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电子态与氧化态：</a:t>
            </a:r>
            <a:r>
              <a:rPr lang="en-US" sz="1300" b="0" i="0" u="none" strike="noStrike" dirty="0" err="1">
                <a:solidFill>
                  <a:srgbClr val="2C3E50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通过精细结构分析，可精准确定原子的化学环境、价态分布及电子跃迁特征</a:t>
            </a:r>
            <a:r>
              <a:rPr lang="en-US" sz="1300" b="0" i="0" u="none" strike="noStrike" dirty="0">
                <a:solidFill>
                  <a:srgbClr val="2C3E50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。</a:t>
            </a:r>
            <a:endParaRPr lang="en-US" sz="1100" dirty="0"/>
          </a:p>
        </p:txBody>
      </p:sp>
      <p:sp>
        <p:nvSpPr>
          <p:cNvPr id="12" name="AutoShape 12"/>
          <p:cNvSpPr/>
          <p:nvPr/>
        </p:nvSpPr>
        <p:spPr>
          <a:xfrm>
            <a:off x="1016000" y="5334000"/>
            <a:ext cx="47625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400" b="1" i="0" u="none" strike="noStrike" dirty="0" err="1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局域原子结构：</a:t>
            </a:r>
            <a:r>
              <a:rPr lang="en-US" sz="1300" b="0" i="0" u="none" strike="noStrike" dirty="0" err="1">
                <a:solidFill>
                  <a:srgbClr val="2C3E50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利用EXAFS技术解析吸收原子周围的近邻原子种类、配位数、键长及无序度，适用于晶态与非晶态材料的结构表征</a:t>
            </a:r>
            <a:r>
              <a:rPr lang="en-US" sz="1300" b="0" i="0" u="none" strike="noStrike" dirty="0">
                <a:solidFill>
                  <a:srgbClr val="2C3E50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。</a:t>
            </a:r>
            <a:endParaRPr lang="en-US" sz="1100" dirty="0"/>
          </a:p>
        </p:txBody>
      </p:sp>
      <p:sp>
        <p:nvSpPr>
          <p:cNvPr id="13" name="AutoShape 13"/>
          <p:cNvSpPr/>
          <p:nvPr/>
        </p:nvSpPr>
        <p:spPr>
          <a:xfrm>
            <a:off x="6286500" y="3429000"/>
            <a:ext cx="5270500" cy="2667000"/>
          </a:xfrm>
          <a:prstGeom prst="roundRect">
            <a:avLst>
              <a:gd name="adj" fmla="val 0"/>
            </a:avLst>
          </a:prstGeom>
          <a:solidFill>
            <a:srgbClr val="2C3E50">
              <a:alpha val="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4" name="AutoShape 14"/>
          <p:cNvSpPr/>
          <p:nvPr/>
        </p:nvSpPr>
        <p:spPr>
          <a:xfrm>
            <a:off x="6286500" y="3429000"/>
            <a:ext cx="50800" cy="2667000"/>
          </a:xfrm>
          <a:prstGeom prst="roundRect">
            <a:avLst>
              <a:gd name="adj" fmla="val 0"/>
            </a:avLst>
          </a:prstGeom>
          <a:solidFill>
            <a:srgbClr val="2C3E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0500" y="3619500"/>
            <a:ext cx="304800" cy="3048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6985000" y="3581400"/>
            <a:ext cx="4381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 dirty="0" err="1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关键应用场景</a:t>
            </a:r>
            <a:endParaRPr lang="en-US" sz="1100" dirty="0"/>
          </a:p>
        </p:txBody>
      </p:sp>
      <p:cxnSp>
        <p:nvCxnSpPr>
          <p:cNvPr id="17" name="Connector 17"/>
          <p:cNvCxnSpPr/>
          <p:nvPr/>
        </p:nvCxnSpPr>
        <p:spPr>
          <a:xfrm rot="-9167">
            <a:off x="6540508" y="4184650"/>
            <a:ext cx="4762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2C3E50">
                <a:alpha val="15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8" name="AutoShape 18"/>
          <p:cNvSpPr/>
          <p:nvPr/>
        </p:nvSpPr>
        <p:spPr>
          <a:xfrm>
            <a:off x="6540500" y="4381500"/>
            <a:ext cx="47625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>
              <a:lnSpc>
                <a:spcPct val="108000"/>
              </a:lnSpc>
              <a:defRPr/>
            </a:pPr>
            <a:r>
              <a:rPr lang="en-US" sz="1400" b="1" i="0" u="none" strike="noStrike" dirty="0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配位结构的精准测定：</a:t>
            </a:r>
            <a:r>
              <a:rPr lang="en-US" sz="1300" b="0" i="0" u="none" strike="noStrike" dirty="0">
                <a:solidFill>
                  <a:srgbClr val="2C3E50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定量解析Z</a:t>
            </a:r>
            <a:r>
              <a:rPr lang="en-US" altLang="zh-CN" sz="1300" dirty="0">
                <a:solidFill>
                  <a:srgbClr val="2C3E50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n</a:t>
            </a:r>
            <a:r>
              <a:rPr lang="en-US" altLang="zh-CN" sz="1300" baseline="30000" dirty="0">
                <a:solidFill>
                  <a:srgbClr val="2C3E50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2+</a:t>
            </a:r>
            <a:r>
              <a:rPr lang="zh-CN" altLang="en-US" sz="1300" dirty="0">
                <a:solidFill>
                  <a:srgbClr val="2C3E50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、</a:t>
            </a:r>
            <a:r>
              <a:rPr lang="en-US" sz="1300" b="0" i="0" u="none" strike="noStrike" dirty="0">
                <a:solidFill>
                  <a:srgbClr val="2C3E50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Lu</a:t>
            </a:r>
            <a:r>
              <a:rPr lang="en-US" sz="1300" b="0" i="0" u="none" strike="noStrike" baseline="30000" dirty="0">
                <a:solidFill>
                  <a:srgbClr val="2C3E50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3</a:t>
            </a:r>
            <a:r>
              <a:rPr lang="en-US" altLang="zh-CN" sz="1300" baseline="30000" dirty="0">
                <a:solidFill>
                  <a:srgbClr val="2C3E50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+</a:t>
            </a:r>
            <a:r>
              <a:rPr lang="en-US" sz="1300" b="0" i="0" u="none" strike="noStrike" dirty="0">
                <a:solidFill>
                  <a:srgbClr val="2C3E50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、</a:t>
            </a:r>
            <a:r>
              <a:rPr lang="en-US" sz="1300" dirty="0">
                <a:solidFill>
                  <a:srgbClr val="2C3E50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[</a:t>
            </a:r>
            <a:r>
              <a:rPr lang="en-US" sz="1300" b="0" i="0" u="none" strike="noStrike" dirty="0">
                <a:solidFill>
                  <a:srgbClr val="2C3E50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UO₂</a:t>
            </a:r>
            <a:r>
              <a:rPr lang="en-US" altLang="zh-CN" sz="1300" baseline="30000" dirty="0">
                <a:solidFill>
                  <a:srgbClr val="2C3E50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 </a:t>
            </a:r>
            <a:r>
              <a:rPr lang="en-US" altLang="zh-CN" sz="1300" dirty="0">
                <a:solidFill>
                  <a:srgbClr val="2C3E50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]</a:t>
            </a:r>
            <a:r>
              <a:rPr lang="en-US" altLang="zh-CN" sz="1300" baseline="30000" dirty="0">
                <a:solidFill>
                  <a:srgbClr val="2C3E50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2+ </a:t>
            </a:r>
            <a:r>
              <a:rPr lang="en-US" sz="1300" b="0" i="0" u="none" strike="noStrike" dirty="0" err="1">
                <a:solidFill>
                  <a:srgbClr val="2C3E50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等离子在材料基体中的配位环境，为材料设计提供了原子级结构支撑</a:t>
            </a:r>
            <a:r>
              <a:rPr lang="en-US" sz="1300" b="0" i="0" u="none" strike="noStrike" dirty="0">
                <a:solidFill>
                  <a:srgbClr val="2C3E50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。</a:t>
            </a:r>
            <a:endParaRPr lang="en-US" sz="1100" dirty="0"/>
          </a:p>
        </p:txBody>
      </p:sp>
      <p:sp>
        <p:nvSpPr>
          <p:cNvPr id="19" name="AutoShape 19"/>
          <p:cNvSpPr/>
          <p:nvPr/>
        </p:nvSpPr>
        <p:spPr>
          <a:xfrm>
            <a:off x="6540500" y="5334000"/>
            <a:ext cx="47625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400" b="1" i="0" u="none" strike="noStrike" dirty="0" err="1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吸附机理的微观揭示：</a:t>
            </a:r>
            <a:r>
              <a:rPr lang="en-US" sz="1300" b="0" i="0" u="none" strike="noStrike" dirty="0" err="1">
                <a:solidFill>
                  <a:srgbClr val="2C3E50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结合NEXAFS表征吸附后</a:t>
            </a:r>
            <a:r>
              <a:rPr lang="zh-CN" altLang="en-US" sz="1300" b="0" i="0" u="none" strike="noStrike" dirty="0">
                <a:solidFill>
                  <a:srgbClr val="2C3E50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离子</a:t>
            </a:r>
            <a:r>
              <a:rPr lang="en-US" sz="1300" b="0" i="0" u="none" strike="noStrike" dirty="0" err="1">
                <a:solidFill>
                  <a:srgbClr val="2C3E50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的价态演变与局域配位变化，从电子结构层面阐明了材料对</a:t>
            </a:r>
            <a:r>
              <a:rPr lang="zh-CN" altLang="en-US" sz="1300" b="0" i="0" u="none" strike="noStrike" dirty="0">
                <a:solidFill>
                  <a:srgbClr val="2C3E50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离子</a:t>
            </a:r>
            <a:r>
              <a:rPr lang="en-US" sz="1300" b="0" i="0" u="none" strike="noStrike" dirty="0" err="1">
                <a:solidFill>
                  <a:srgbClr val="2C3E50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的选择性吸附机制，验证了理论模型的合理性</a:t>
            </a:r>
            <a:r>
              <a:rPr lang="en-US" sz="1300" b="0" i="0" u="none" strike="noStrike" dirty="0">
                <a:solidFill>
                  <a:srgbClr val="2C3E50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。</a:t>
            </a:r>
            <a:endParaRPr lang="en-US" sz="1100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6644" y="433742"/>
            <a:ext cx="3409856" cy="5617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 核心研究方法介绍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905000"/>
            <a:ext cx="5270500" cy="39370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12700" cap="flat" cmpd="sng">
            <a:solidFill>
              <a:srgbClr val="2C3E50">
                <a:alpha val="1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762000" y="1905000"/>
            <a:ext cx="5270500" cy="76200"/>
          </a:xfrm>
          <a:prstGeom prst="roundRect">
            <a:avLst>
              <a:gd name="adj" fmla="val 0"/>
            </a:avLst>
          </a:prstGeom>
          <a:solidFill>
            <a:srgbClr val="2C3E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1016000" y="2222500"/>
            <a:ext cx="47625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 密度泛函理论 (Density Functional Theory, DFT)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rot="-9167">
            <a:off x="1016008" y="2914650"/>
            <a:ext cx="4762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2C3E50">
                <a:alpha val="2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" name="AutoShape 7"/>
          <p:cNvSpPr/>
          <p:nvPr/>
        </p:nvSpPr>
        <p:spPr>
          <a:xfrm>
            <a:off x="1016000" y="3111500"/>
            <a:ext cx="47625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300" b="0" i="0" u="none" strike="noStrike" dirty="0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一种基于量子力学的电子结构计算方法，将体系的基态物理性质视为电子密度的泛函，通过求解Kohn-Sham方程，高效且精准地描述分子与固体材料的电子结构、能量及相关物理化学性质。</a:t>
            </a:r>
            <a:endParaRPr lang="en-US" sz="1100" dirty="0"/>
          </a:p>
        </p:txBody>
      </p:sp>
      <p:cxnSp>
        <p:nvCxnSpPr>
          <p:cNvPr id="8" name="Connector 8"/>
          <p:cNvCxnSpPr/>
          <p:nvPr/>
        </p:nvCxnSpPr>
        <p:spPr>
          <a:xfrm rot="-9167">
            <a:off x="1016008" y="4375150"/>
            <a:ext cx="4762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2C3E50">
                <a:alpha val="15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AutoShape 9"/>
          <p:cNvSpPr/>
          <p:nvPr/>
        </p:nvSpPr>
        <p:spPr>
          <a:xfrm>
            <a:off x="1016000" y="4572000"/>
            <a:ext cx="47625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300" b="0" i="0" u="none" strike="noStrike" dirty="0" err="1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广泛应用于揭示反应路径、计算与离子的结合能</a:t>
            </a:r>
            <a:r>
              <a:rPr lang="zh-CN" altLang="en-US" sz="1300" b="0" i="0" u="none" strike="noStrike" dirty="0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、前线轨道、</a:t>
            </a:r>
            <a:r>
              <a:rPr lang="en-US" sz="1300" b="0" i="0" u="none" strike="noStrike" dirty="0" err="1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吸附能，以及分析放射性金属配合物的电子结构与超高稳定性，为实验提供关键的理论支撑</a:t>
            </a:r>
            <a:r>
              <a:rPr lang="en-US" sz="1300" b="0" i="0" u="none" strike="noStrike" dirty="0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。</a:t>
            </a:r>
            <a:endParaRPr lang="en-US" sz="1100" dirty="0"/>
          </a:p>
        </p:txBody>
      </p:sp>
      <p:sp>
        <p:nvSpPr>
          <p:cNvPr id="10" name="AutoShape 10"/>
          <p:cNvSpPr/>
          <p:nvPr/>
        </p:nvSpPr>
        <p:spPr>
          <a:xfrm>
            <a:off x="6286500" y="1905000"/>
            <a:ext cx="5270500" cy="39370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12700" cap="flat" cmpd="sng">
            <a:solidFill>
              <a:srgbClr val="2C3E50">
                <a:alpha val="1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 dirty="0"/>
          </a:p>
        </p:txBody>
      </p:sp>
      <p:sp>
        <p:nvSpPr>
          <p:cNvPr id="11" name="AutoShape 11"/>
          <p:cNvSpPr/>
          <p:nvPr/>
        </p:nvSpPr>
        <p:spPr>
          <a:xfrm>
            <a:off x="6286500" y="1905000"/>
            <a:ext cx="5270500" cy="76200"/>
          </a:xfrm>
          <a:prstGeom prst="roundRect">
            <a:avLst>
              <a:gd name="adj" fmla="val 0"/>
            </a:avLst>
          </a:prstGeom>
          <a:solidFill>
            <a:srgbClr val="2C3E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2" name="AutoShape 12"/>
          <p:cNvSpPr/>
          <p:nvPr/>
        </p:nvSpPr>
        <p:spPr>
          <a:xfrm>
            <a:off x="6540500" y="2222500"/>
            <a:ext cx="47625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 分子动力学 (Molecular Dynamics, MD) 模拟</a:t>
            </a:r>
            <a:endParaRPr lang="en-US" sz="1100"/>
          </a:p>
        </p:txBody>
      </p:sp>
      <p:cxnSp>
        <p:nvCxnSpPr>
          <p:cNvPr id="13" name="Connector 13"/>
          <p:cNvCxnSpPr/>
          <p:nvPr/>
        </p:nvCxnSpPr>
        <p:spPr>
          <a:xfrm rot="-9167">
            <a:off x="6540508" y="2914650"/>
            <a:ext cx="4762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2C3E50">
                <a:alpha val="2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4" name="AutoShape 14"/>
          <p:cNvSpPr/>
          <p:nvPr/>
        </p:nvSpPr>
        <p:spPr>
          <a:xfrm>
            <a:off x="6540500" y="2924379"/>
            <a:ext cx="47625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300" b="0" i="0" u="none" strike="noStrike" dirty="0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基于牛顿经典力学，通过数值求解多体系统的运动方程，模拟原子、分子在一定时间尺度内的空间位置与动量变化，直观呈现体系的动态演化过程，获取原子轨迹、结构弛豫及动力学性质。</a:t>
            </a:r>
            <a:endParaRPr lang="en-US" sz="1100" dirty="0"/>
          </a:p>
        </p:txBody>
      </p:sp>
      <p:cxnSp>
        <p:nvCxnSpPr>
          <p:cNvPr id="15" name="Connector 15"/>
          <p:cNvCxnSpPr/>
          <p:nvPr/>
        </p:nvCxnSpPr>
        <p:spPr>
          <a:xfrm rot="-9167">
            <a:off x="6540508" y="4375150"/>
            <a:ext cx="4762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2C3E50">
                <a:alpha val="15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AutoShape 16"/>
          <p:cNvSpPr/>
          <p:nvPr/>
        </p:nvSpPr>
        <p:spPr>
          <a:xfrm>
            <a:off x="6540500" y="4572000"/>
            <a:ext cx="47625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300" b="0" i="0" u="none" strike="noStrike" dirty="0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用于电解液微观结构的动态研究，如解析Zn²⁺</a:t>
            </a:r>
            <a:r>
              <a:rPr lang="zh-CN" altLang="en-US" sz="1300" dirty="0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水合圈</a:t>
            </a:r>
            <a:r>
              <a:rPr lang="en-US" sz="1300" b="0" i="0" u="none" strike="noStrike" dirty="0" err="1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的组成与构型，模拟并揭示电解液添加剂对离子</a:t>
            </a:r>
            <a:r>
              <a:rPr lang="zh-CN" altLang="en-US" sz="1300" b="0" i="0" u="none" strike="noStrike" dirty="0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输运</a:t>
            </a:r>
            <a:r>
              <a:rPr lang="en-US" sz="1300" b="0" i="0" u="none" strike="noStrike" dirty="0" err="1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的调控机制，指导高性能</a:t>
            </a:r>
            <a:r>
              <a:rPr lang="zh-CN" altLang="en-US" sz="1300" b="0" i="0" u="none" strike="noStrike" dirty="0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电池</a:t>
            </a:r>
            <a:r>
              <a:rPr lang="en-US" sz="1300" b="0" i="0" u="none" strike="noStrike" dirty="0" err="1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的设计</a:t>
            </a:r>
            <a:r>
              <a:rPr lang="en-US" sz="1300" b="0" i="0" u="none" strike="noStrike" dirty="0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。</a:t>
            </a:r>
            <a:endParaRPr lang="en-US" sz="1100" dirty="0"/>
          </a:p>
        </p:txBody>
      </p:sp>
      <p:sp>
        <p:nvSpPr>
          <p:cNvPr id="17" name="AutoShape 17"/>
          <p:cNvSpPr/>
          <p:nvPr/>
        </p:nvSpPr>
        <p:spPr>
          <a:xfrm>
            <a:off x="762000" y="6096000"/>
            <a:ext cx="10795000" cy="457200"/>
          </a:xfrm>
          <a:prstGeom prst="roundRect">
            <a:avLst>
              <a:gd name="adj" fmla="val 0"/>
            </a:avLst>
          </a:prstGeom>
          <a:solidFill>
            <a:srgbClr val="2C3E50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8" name="AutoShape 18"/>
          <p:cNvSpPr/>
          <p:nvPr/>
        </p:nvSpPr>
        <p:spPr>
          <a:xfrm>
            <a:off x="952500" y="6172200"/>
            <a:ext cx="10414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总结：DFT与MD模拟相结合，从电子结构的静态本质到原子运动的动态过程，构建了完整的理论研究体系。</a:t>
            </a:r>
            <a:endParaRPr lang="en-US" sz="110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476" y="454261"/>
            <a:ext cx="3409856" cy="5617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2872B624-4E7E-2BFC-5767-E99FF8EF17B4}"/>
              </a:ext>
            </a:extLst>
          </p:cNvPr>
          <p:cNvSpPr txBox="1"/>
          <p:nvPr/>
        </p:nvSpPr>
        <p:spPr>
          <a:xfrm>
            <a:off x="6468253" y="3981306"/>
            <a:ext cx="341792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00" dirty="0">
                <a:solidFill>
                  <a:schemeClr val="accent1"/>
                </a:solidFill>
                <a:latin typeface="Noto Sans SC" panose="020B0200000000000000" charset="-122"/>
                <a:ea typeface="Noto Sans SC" panose="020B0200000000000000" charset="-122"/>
              </a:rPr>
              <a:t>加入机器学习、第一性原理分子动力学模拟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 dirty="0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 </a:t>
            </a:r>
            <a:r>
              <a:rPr lang="en-US" sz="3200" b="1" i="0" u="none" strike="noStrike" dirty="0" err="1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协同研究案例</a:t>
            </a:r>
            <a:endParaRPr lang="en-US" sz="1100" dirty="0"/>
          </a:p>
        </p:txBody>
      </p:sp>
      <p:cxnSp>
        <p:nvCxnSpPr>
          <p:cNvPr id="4" name="Connector 4"/>
          <p:cNvCxnSpPr/>
          <p:nvPr/>
        </p:nvCxnSpPr>
        <p:spPr>
          <a:xfrm rot="-4092">
            <a:off x="762004" y="1517650"/>
            <a:ext cx="1066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2C3E50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AutoShape 5"/>
          <p:cNvSpPr/>
          <p:nvPr/>
        </p:nvSpPr>
        <p:spPr>
          <a:xfrm>
            <a:off x="762000" y="1778000"/>
            <a:ext cx="5588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 dirty="0" err="1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案例一：高性能放射性药物的机理探索与设计</a:t>
            </a:r>
            <a:endParaRPr lang="en-US" sz="1100" dirty="0"/>
          </a:p>
        </p:txBody>
      </p:sp>
      <p:sp>
        <p:nvSpPr>
          <p:cNvPr id="6" name="AutoShape 6"/>
          <p:cNvSpPr/>
          <p:nvPr/>
        </p:nvSpPr>
        <p:spPr>
          <a:xfrm>
            <a:off x="762000" y="2540000"/>
            <a:ext cx="5715000" cy="952500"/>
          </a:xfrm>
          <a:prstGeom prst="roundRect">
            <a:avLst>
              <a:gd name="adj" fmla="val 0"/>
            </a:avLst>
          </a:prstGeom>
          <a:solidFill>
            <a:srgbClr val="2C3E50">
              <a:alpha val="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7" name="AutoShape 7"/>
          <p:cNvSpPr/>
          <p:nvPr/>
        </p:nvSpPr>
        <p:spPr>
          <a:xfrm>
            <a:off x="762000" y="2540000"/>
            <a:ext cx="76200" cy="952500"/>
          </a:xfrm>
          <a:prstGeom prst="roundRect">
            <a:avLst>
              <a:gd name="adj" fmla="val 0"/>
            </a:avLst>
          </a:prstGeom>
          <a:solidFill>
            <a:srgbClr val="2C3E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8" name="AutoShape 8"/>
          <p:cNvSpPr/>
          <p:nvPr/>
        </p:nvSpPr>
        <p:spPr>
          <a:xfrm>
            <a:off x="952500" y="2641600"/>
            <a:ext cx="53213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400" b="1" i="0" u="none" strike="noStrike" dirty="0" err="1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研究目标：</a:t>
            </a:r>
            <a:r>
              <a:rPr lang="en-US" sz="1300" b="0" i="0" u="none" strike="noStrike" dirty="0" err="1">
                <a:solidFill>
                  <a:srgbClr val="3C4B5A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开发具有超高放射稳定性的放射性微球，精准锚定肿瘤病灶，实现高效、低副作用的靶向癌症治疗，为临床转化提供核心材料支撑</a:t>
            </a:r>
            <a:r>
              <a:rPr lang="en-US" sz="1300" b="0" i="0" u="none" strike="noStrike" dirty="0">
                <a:solidFill>
                  <a:srgbClr val="3C4B5A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。</a:t>
            </a:r>
            <a:endParaRPr lang="en-US" sz="1100" dirty="0"/>
          </a:p>
        </p:txBody>
      </p:sp>
      <p:sp>
        <p:nvSpPr>
          <p:cNvPr id="9" name="AutoShape 9"/>
          <p:cNvSpPr/>
          <p:nvPr/>
        </p:nvSpPr>
        <p:spPr>
          <a:xfrm>
            <a:off x="762000" y="3810000"/>
            <a:ext cx="5588000" cy="317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01. 理论引领与实验验证的闭环协同</a:t>
            </a:r>
            <a:endParaRPr lang="en-US" sz="1100"/>
          </a:p>
        </p:txBody>
      </p:sp>
      <p:cxnSp>
        <p:nvCxnSpPr>
          <p:cNvPr id="10" name="Connector 10"/>
          <p:cNvCxnSpPr/>
          <p:nvPr/>
        </p:nvCxnSpPr>
        <p:spPr>
          <a:xfrm rot="-7813">
            <a:off x="762007" y="4248150"/>
            <a:ext cx="558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2C3E50">
                <a:alpha val="2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1" name="AutoShape 11"/>
          <p:cNvSpPr/>
          <p:nvPr/>
        </p:nvSpPr>
        <p:spPr>
          <a:xfrm>
            <a:off x="762000" y="4381500"/>
            <a:ext cx="27305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1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DFT 理论计算先行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0" i="0" u="none" strike="noStrike">
                <a:solidFill>
                  <a:srgbClr val="505F6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揭示脂肪族C-H键为主要反应位点，预测形成“共价构象互锁网络”，从分子层面阐明了材料高稳定性的内在来源。</a:t>
            </a:r>
            <a:endParaRPr lang="en-US" sz="1100"/>
          </a:p>
        </p:txBody>
      </p:sp>
      <p:cxnSp>
        <p:nvCxnSpPr>
          <p:cNvPr id="12" name="Connector 12"/>
          <p:cNvCxnSpPr/>
          <p:nvPr/>
        </p:nvCxnSpPr>
        <p:spPr>
          <a:xfrm rot="5354166">
            <a:off x="3079750" y="4914942"/>
            <a:ext cx="952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2C3E50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AutoShape 13"/>
          <p:cNvSpPr/>
          <p:nvPr/>
        </p:nvSpPr>
        <p:spPr>
          <a:xfrm>
            <a:off x="3683000" y="4381500"/>
            <a:ext cx="27305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1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EXAFS 实验精准验证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0" i="0" u="none" strike="noStrike">
                <a:solidFill>
                  <a:srgbClr val="505F6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实验测定的配位结构与理论计算高度吻合，直接证实了互锁网络的存在，为材料设计提供了确凿的实验数据支撑。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762000" y="5715000"/>
            <a:ext cx="5588000" cy="825500"/>
          </a:xfrm>
          <a:prstGeom prst="roundRect">
            <a:avLst>
              <a:gd name="adj" fmla="val 0"/>
            </a:avLst>
          </a:prstGeom>
          <a:solidFill>
            <a:srgbClr val="2C3E50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5" name="AutoShape 15"/>
          <p:cNvSpPr/>
          <p:nvPr/>
        </p:nvSpPr>
        <p:spPr>
          <a:xfrm>
            <a:off x="889000" y="5816600"/>
            <a:ext cx="5334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1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协同价值：</a:t>
            </a:r>
            <a:r>
              <a:rPr lang="en-US" sz="1200" b="0" i="0" u="none" strike="noStrike">
                <a:solidFill>
                  <a:srgbClr val="3C4B5A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理论与实验的深度耦合，不仅厘清了性能优异的根本原因，更建立了“计算预测-实验验证-理性设计”的高效研发范式，大幅缩短了新材料的开发周期。</a:t>
            </a:r>
            <a:endParaRPr lang="en-US" sz="1100"/>
          </a:p>
        </p:txBody>
      </p:sp>
      <p:cxnSp>
        <p:nvCxnSpPr>
          <p:cNvPr id="16" name="Connector 16"/>
          <p:cNvCxnSpPr/>
          <p:nvPr/>
        </p:nvCxnSpPr>
        <p:spPr>
          <a:xfrm rot="5389889">
            <a:off x="4572000" y="4184659"/>
            <a:ext cx="431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2C3E50">
                <a:alpha val="15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 l="5790" r="5790"/>
          <a:stretch>
            <a:fillRect/>
          </a:stretch>
        </p:blipFill>
        <p:spPr>
          <a:xfrm>
            <a:off x="6921500" y="2032000"/>
            <a:ext cx="2349500" cy="2159000"/>
          </a:xfrm>
          <a:prstGeom prst="rect">
            <a:avLst/>
          </a:prstGeom>
          <a:noFill/>
          <a:ln w="12700" cap="flat" cmpd="sng">
            <a:solidFill>
              <a:srgbClr val="2C3E50">
                <a:alpha val="20000"/>
              </a:srgbClr>
            </a:solidFill>
            <a:prstDash val="solid"/>
            <a:round/>
          </a:ln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 t="3617" b="3617"/>
          <a:stretch>
            <a:fillRect/>
          </a:stretch>
        </p:blipFill>
        <p:spPr>
          <a:xfrm>
            <a:off x="9398000" y="2032000"/>
            <a:ext cx="2349500" cy="2159000"/>
          </a:xfrm>
          <a:prstGeom prst="rect">
            <a:avLst/>
          </a:prstGeom>
          <a:noFill/>
          <a:ln w="12700" cap="flat" cmpd="sng">
            <a:solidFill>
              <a:srgbClr val="2C3E50">
                <a:alpha val="20000"/>
              </a:srgbClr>
            </a:solidFill>
            <a:prstDash val="solid"/>
            <a:round/>
          </a:ln>
        </p:spPr>
      </p:pic>
      <p:sp>
        <p:nvSpPr>
          <p:cNvPr id="19" name="AutoShape 19"/>
          <p:cNvSpPr/>
          <p:nvPr/>
        </p:nvSpPr>
        <p:spPr>
          <a:xfrm>
            <a:off x="6921500" y="4445000"/>
            <a:ext cx="2349500" cy="17145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0" name="AutoShape 20"/>
          <p:cNvSpPr/>
          <p:nvPr/>
        </p:nvSpPr>
        <p:spPr>
          <a:xfrm>
            <a:off x="6985000" y="4572000"/>
            <a:ext cx="2222500" cy="1460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300" b="1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辐射接枝制备策略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100" b="0" i="0" u="none" strike="noStrike">
                <a:solidFill>
                  <a:srgbClr val="505F6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图示辐射诱导接枝聚合（RIGP）技术制备放射性微球的全过程，展示了从聚合物基体到功能化微球的分子修饰路径与关键反应位点。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9398000" y="4445000"/>
            <a:ext cx="2349500" cy="17145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2" name="AutoShape 22"/>
          <p:cNvSpPr/>
          <p:nvPr/>
        </p:nvSpPr>
        <p:spPr>
          <a:xfrm>
            <a:off x="9461500" y="4572000"/>
            <a:ext cx="2222500" cy="1460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300" b="1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构象互锁与临床转化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100" b="0" i="0" u="none" strike="noStrike">
                <a:solidFill>
                  <a:srgbClr val="505F6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阐明了金属离子与配体形成的互锁网络结构，并展示了该放射性微球在兔、猪等动物模型中的成像与治疗效果，体现了从基础研究到临床应用的转化潜力。</a:t>
            </a:r>
            <a:endParaRPr lang="en-US" sz="110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6250" y="454261"/>
            <a:ext cx="3409856" cy="5617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31195EB7-368E-CB8E-A6C6-5F9C6790A3DE}"/>
              </a:ext>
            </a:extLst>
          </p:cNvPr>
          <p:cNvSpPr txBox="1"/>
          <p:nvPr/>
        </p:nvSpPr>
        <p:spPr>
          <a:xfrm>
            <a:off x="7111985" y="5951835"/>
            <a:ext cx="7001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Adv. Funct. Mater. 33, 2306215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269D259-2E14-3246-CB97-1974683CEC21}"/>
              </a:ext>
            </a:extLst>
          </p:cNvPr>
          <p:cNvSpPr txBox="1"/>
          <p:nvPr/>
        </p:nvSpPr>
        <p:spPr>
          <a:xfrm>
            <a:off x="6921500" y="6317903"/>
            <a:ext cx="74908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0:e76278</a:t>
            </a:r>
          </a:p>
        </p:txBody>
      </p:sp>
      <p:sp>
        <p:nvSpPr>
          <p:cNvPr id="28" name="文本框 16">
            <a:extLst>
              <a:ext uri="{FF2B5EF4-FFF2-40B4-BE49-F238E27FC236}">
                <a16:creationId xmlns:a16="http://schemas.microsoft.com/office/drawing/2014/main" id="{42A5FF51-D9F3-46FC-0636-B5B5877EFD3B}"/>
              </a:ext>
            </a:extLst>
          </p:cNvPr>
          <p:cNvSpPr txBox="1"/>
          <p:nvPr/>
        </p:nvSpPr>
        <p:spPr>
          <a:xfrm>
            <a:off x="8730191" y="1593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BL14W1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516" y="-277168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 dirty="0"/>
          </a:p>
        </p:txBody>
      </p:sp>
      <p:sp>
        <p:nvSpPr>
          <p:cNvPr id="3" name="AutoShape 3"/>
          <p:cNvSpPr/>
          <p:nvPr/>
        </p:nvSpPr>
        <p:spPr>
          <a:xfrm>
            <a:off x="608612" y="18883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 dirty="0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 </a:t>
            </a:r>
            <a:r>
              <a:rPr lang="en-US" sz="3200" b="1" i="0" u="none" strike="noStrike" dirty="0" err="1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协同研究案例</a:t>
            </a:r>
            <a:endParaRPr lang="en-US" sz="1100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3781" r="3781"/>
          <a:stretch>
            <a:fillRect/>
          </a:stretch>
        </p:blipFill>
        <p:spPr>
          <a:xfrm>
            <a:off x="822636" y="2135832"/>
            <a:ext cx="2730500" cy="2032000"/>
          </a:xfrm>
          <a:prstGeom prst="rect">
            <a:avLst/>
          </a:prstGeom>
          <a:noFill/>
          <a:ln w="12700" cap="flat" cmpd="sng">
            <a:solidFill>
              <a:srgbClr val="2C3E50">
                <a:alpha val="20000"/>
              </a:srgbClr>
            </a:solidFill>
            <a:prstDash val="solid"/>
            <a:round/>
          </a:ln>
        </p:spPr>
      </p:pic>
      <p:sp>
        <p:nvSpPr>
          <p:cNvPr id="6" name="AutoShape 6"/>
          <p:cNvSpPr/>
          <p:nvPr/>
        </p:nvSpPr>
        <p:spPr>
          <a:xfrm>
            <a:off x="762000" y="4191000"/>
            <a:ext cx="5651500" cy="1841500"/>
          </a:xfrm>
          <a:prstGeom prst="roundRect">
            <a:avLst>
              <a:gd name="adj" fmla="val 0"/>
            </a:avLst>
          </a:prstGeom>
          <a:solidFill>
            <a:srgbClr val="2C3E50">
              <a:alpha val="6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7" name="AutoShape 7"/>
          <p:cNvSpPr/>
          <p:nvPr/>
        </p:nvSpPr>
        <p:spPr>
          <a:xfrm>
            <a:off x="762000" y="4191000"/>
            <a:ext cx="76200" cy="1841500"/>
          </a:xfrm>
          <a:prstGeom prst="roundRect">
            <a:avLst>
              <a:gd name="adj" fmla="val 0"/>
            </a:avLst>
          </a:prstGeom>
          <a:solidFill>
            <a:srgbClr val="2C3E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8" name="AutoShape 8"/>
          <p:cNvSpPr/>
          <p:nvPr/>
        </p:nvSpPr>
        <p:spPr>
          <a:xfrm>
            <a:off x="1016000" y="4318000"/>
            <a:ext cx="520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核心研究目标</a:t>
            </a:r>
            <a:endParaRPr lang="en-US" sz="1100"/>
          </a:p>
        </p:txBody>
      </p:sp>
      <p:cxnSp>
        <p:nvCxnSpPr>
          <p:cNvPr id="9" name="Connector 9"/>
          <p:cNvCxnSpPr/>
          <p:nvPr/>
        </p:nvCxnSpPr>
        <p:spPr>
          <a:xfrm rot="-8488">
            <a:off x="1016008" y="4819650"/>
            <a:ext cx="5143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2C3E50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AutoShape 10"/>
          <p:cNvSpPr/>
          <p:nvPr/>
        </p:nvSpPr>
        <p:spPr>
          <a:xfrm>
            <a:off x="1016000" y="5016500"/>
            <a:ext cx="5207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聚焦偕胺肟基吸附材料，通过理论计算与实验表征的深度耦合，精准解析其高效、高选择性捕获海水中铀酰离子的微观配位环境与成键机理，为下一代海水提铀材料设计提供原子尺度的理论支撑。</a:t>
            </a:r>
            <a:endParaRPr lang="en-US" sz="1100"/>
          </a:p>
        </p:txBody>
      </p:sp>
      <p:cxnSp>
        <p:nvCxnSpPr>
          <p:cNvPr id="11" name="Connector 11"/>
          <p:cNvCxnSpPr/>
          <p:nvPr/>
        </p:nvCxnSpPr>
        <p:spPr>
          <a:xfrm rot="5390177">
            <a:off x="4508500" y="3994159"/>
            <a:ext cx="4445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2C3E50">
                <a:alpha val="2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2" name="AutoShape 12"/>
          <p:cNvSpPr/>
          <p:nvPr/>
        </p:nvSpPr>
        <p:spPr>
          <a:xfrm>
            <a:off x="6985000" y="1778000"/>
            <a:ext cx="4445000" cy="17145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12700" cap="flat" cmpd="sng">
            <a:solidFill>
              <a:srgbClr val="2C3E50">
                <a:alpha val="1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75500" y="1930400"/>
            <a:ext cx="304800" cy="3048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7620000" y="1905000"/>
            <a:ext cx="3683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01. 理论计算提出“双齿协同螯合”模型</a:t>
            </a:r>
            <a:endParaRPr lang="en-US" sz="1100"/>
          </a:p>
        </p:txBody>
      </p:sp>
      <p:cxnSp>
        <p:nvCxnSpPr>
          <p:cNvPr id="15" name="Connector 15"/>
          <p:cNvCxnSpPr/>
          <p:nvPr/>
        </p:nvCxnSpPr>
        <p:spPr>
          <a:xfrm rot="-10742">
            <a:off x="7175510" y="2406650"/>
            <a:ext cx="406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2C3E50">
                <a:alpha val="15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AutoShape 16"/>
          <p:cNvSpPr/>
          <p:nvPr/>
        </p:nvSpPr>
        <p:spPr>
          <a:xfrm>
            <a:off x="7175500" y="2540000"/>
            <a:ext cx="4064000" cy="825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基于DFT计算发现，铀酰离子与两个偕胺肟基团结合的结合能远低于单基团结合，从能量角度揭示了“双齿协同”模式的热力学优势，为实验验证指明方向。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6985000" y="3683000"/>
            <a:ext cx="4445000" cy="17145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12700" cap="flat" cmpd="sng">
            <a:solidFill>
              <a:srgbClr val="2C3E50">
                <a:alpha val="1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75500" y="3835400"/>
            <a:ext cx="304800" cy="30480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7620000" y="3810000"/>
            <a:ext cx="3683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02. 谱学实验锁定原子尺度配位结构</a:t>
            </a:r>
            <a:endParaRPr lang="en-US" sz="1100"/>
          </a:p>
        </p:txBody>
      </p:sp>
      <p:cxnSp>
        <p:nvCxnSpPr>
          <p:cNvPr id="20" name="Connector 20"/>
          <p:cNvCxnSpPr/>
          <p:nvPr/>
        </p:nvCxnSpPr>
        <p:spPr>
          <a:xfrm rot="-10742">
            <a:off x="7175510" y="4311650"/>
            <a:ext cx="406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2C3E50">
                <a:alpha val="15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AutoShape 21"/>
          <p:cNvSpPr/>
          <p:nvPr/>
        </p:nvSpPr>
        <p:spPr>
          <a:xfrm>
            <a:off x="7175500" y="4445000"/>
            <a:ext cx="4064000" cy="825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EXAFS/NEXAFS精细谱学分析证实，铀酰离子赤道平面存在来自两个偕胺肟基团的N/O协同配位，实验数据完美拟合理论模型，确证了协同螯合的微观本质。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6985000" y="5651500"/>
            <a:ext cx="4445000" cy="762000"/>
          </a:xfrm>
          <a:prstGeom prst="roundRect">
            <a:avLst>
              <a:gd name="adj" fmla="val 0"/>
            </a:avLst>
          </a:prstGeom>
          <a:solidFill>
            <a:srgbClr val="2C3E50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3" name="AutoShape 23"/>
          <p:cNvSpPr/>
          <p:nvPr/>
        </p:nvSpPr>
        <p:spPr>
          <a:xfrm>
            <a:off x="7112000" y="5740400"/>
            <a:ext cx="4191000" cy="584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1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协同价值：</a:t>
            </a: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理论“指路”+实验“实证”，从能量与结构双重维度揭示了材料高容量、高选择性的核心物理化学机制。</a:t>
            </a:r>
            <a:endParaRPr lang="en-US" sz="110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9F0614B-9143-304C-E085-45A87A9838A9}"/>
              </a:ext>
            </a:extLst>
          </p:cNvPr>
          <p:cNvSpPr txBox="1"/>
          <p:nvPr/>
        </p:nvSpPr>
        <p:spPr>
          <a:xfrm>
            <a:off x="249068" y="6350000"/>
            <a:ext cx="60966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430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133159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9">
            <a:extLst>
              <a:ext uri="{FF2B5EF4-FFF2-40B4-BE49-F238E27FC236}">
                <a16:creationId xmlns:a16="http://schemas.microsoft.com/office/drawing/2014/main" id="{AADCE136-F6EF-FF7F-B81B-8D5563F6CB19}"/>
              </a:ext>
            </a:extLst>
          </p:cNvPr>
          <p:cNvSpPr txBox="1"/>
          <p:nvPr/>
        </p:nvSpPr>
        <p:spPr>
          <a:xfrm>
            <a:off x="3814234" y="6356003"/>
            <a:ext cx="7611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4572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914400"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371600"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1828800"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286000"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2743200"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200400"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3657600"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Mater. Chem. A, 8, 22032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5E958FF8-E9B2-B662-90EF-1B8F37C481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5910" y="351129"/>
            <a:ext cx="3409856" cy="5617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B187F1B-04D0-9287-038A-CF638A3B70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2369" y="266458"/>
            <a:ext cx="2196060" cy="1968742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9AD27037-42FA-FB52-8EFA-37ECDD4346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309" y="2248582"/>
            <a:ext cx="1937755" cy="1955118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A9BF4C77-1877-F660-335D-A1BC0A9A91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636" y="542254"/>
            <a:ext cx="2500909" cy="1587575"/>
          </a:xfrm>
          <a:prstGeom prst="rect">
            <a:avLst/>
          </a:prstGeom>
        </p:spPr>
      </p:pic>
      <p:sp>
        <p:nvSpPr>
          <p:cNvPr id="37" name="文本框 29">
            <a:extLst>
              <a:ext uri="{FF2B5EF4-FFF2-40B4-BE49-F238E27FC236}">
                <a16:creationId xmlns:a16="http://schemas.microsoft.com/office/drawing/2014/main" id="{49C5E517-4181-50C4-5FDC-075813F111F5}"/>
              </a:ext>
            </a:extLst>
          </p:cNvPr>
          <p:cNvSpPr txBox="1"/>
          <p:nvPr/>
        </p:nvSpPr>
        <p:spPr>
          <a:xfrm>
            <a:off x="6841651" y="1036935"/>
            <a:ext cx="7611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4572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914400"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371600"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1828800"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286000"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2743200"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200400"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3657600"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案例二：海水提铀的机理研究</a:t>
            </a:r>
          </a:p>
        </p:txBody>
      </p:sp>
      <p:sp>
        <p:nvSpPr>
          <p:cNvPr id="38" name="文本框 16">
            <a:extLst>
              <a:ext uri="{FF2B5EF4-FFF2-40B4-BE49-F238E27FC236}">
                <a16:creationId xmlns:a16="http://schemas.microsoft.com/office/drawing/2014/main" id="{FC438DBA-62ED-0028-BBD6-9A265735A552}"/>
              </a:ext>
            </a:extLst>
          </p:cNvPr>
          <p:cNvSpPr txBox="1"/>
          <p:nvPr/>
        </p:nvSpPr>
        <p:spPr>
          <a:xfrm>
            <a:off x="3388555" y="431095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BL14W1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 dirty="0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 </a:t>
            </a:r>
            <a:r>
              <a:rPr lang="en-US" sz="3200" b="1" i="0" u="none" strike="noStrike" dirty="0" err="1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协同研究案例</a:t>
            </a:r>
            <a:endParaRPr lang="en-US" sz="1100" dirty="0"/>
          </a:p>
        </p:txBody>
      </p:sp>
      <p:sp>
        <p:nvSpPr>
          <p:cNvPr id="3" name="AutoShape 3"/>
          <p:cNvSpPr/>
          <p:nvPr/>
        </p:nvSpPr>
        <p:spPr>
          <a:xfrm>
            <a:off x="762000" y="13970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案例三：高性能锌电池电解质的理性设计——从理论预测到实验验证的闭环</a:t>
            </a:r>
            <a:endParaRPr lang="en-US" sz="1100"/>
          </a:p>
        </p:txBody>
      </p:sp>
      <p:cxnSp>
        <p:nvCxnSpPr>
          <p:cNvPr id="4" name="Connector 4"/>
          <p:cNvCxnSpPr/>
          <p:nvPr/>
        </p:nvCxnSpPr>
        <p:spPr>
          <a:xfrm rot="-4092">
            <a:off x="762004" y="2025650"/>
            <a:ext cx="1066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2C3E50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t="3329" b="3329"/>
          <a:stretch>
            <a:fillRect/>
          </a:stretch>
        </p:blipFill>
        <p:spPr>
          <a:xfrm>
            <a:off x="762000" y="2413000"/>
            <a:ext cx="2984500" cy="1905000"/>
          </a:xfrm>
          <a:prstGeom prst="rect">
            <a:avLst/>
          </a:prstGeom>
          <a:noFill/>
          <a:ln w="12700" cap="flat" cmpd="sng">
            <a:solidFill>
              <a:srgbClr val="2C3E50">
                <a:alpha val="20000"/>
              </a:srgbClr>
            </a:solidFill>
            <a:prstDash val="solid"/>
            <a:round/>
          </a:ln>
        </p:spPr>
      </p:pic>
      <p:sp>
        <p:nvSpPr>
          <p:cNvPr id="6" name="AutoShape 6"/>
          <p:cNvSpPr/>
          <p:nvPr/>
        </p:nvSpPr>
        <p:spPr>
          <a:xfrm>
            <a:off x="762000" y="4826000"/>
            <a:ext cx="3251201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2000" b="0" i="0" u="none" strike="noStrike" dirty="0" err="1">
                <a:solidFill>
                  <a:schemeClr val="tx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负极在有无ggg添加剂时的沉积行为与溶剂化过程对比，直观展现添加剂对副反应和枝晶生长的抑制作用</a:t>
            </a:r>
            <a:r>
              <a:rPr lang="en-US" sz="2000" b="0" i="0" u="none" strike="noStrike" dirty="0">
                <a:solidFill>
                  <a:schemeClr val="tx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。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7" name="Connector 7"/>
          <p:cNvCxnSpPr/>
          <p:nvPr/>
        </p:nvCxnSpPr>
        <p:spPr>
          <a:xfrm rot="5387267">
            <a:off x="2349500" y="4121162"/>
            <a:ext cx="342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2C3E50">
                <a:alpha val="15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l="1322" r="1322"/>
          <a:stretch>
            <a:fillRect/>
          </a:stretch>
        </p:blipFill>
        <p:spPr>
          <a:xfrm>
            <a:off x="4318000" y="2413000"/>
            <a:ext cx="2984500" cy="1905000"/>
          </a:xfrm>
          <a:prstGeom prst="rect">
            <a:avLst/>
          </a:prstGeom>
          <a:noFill/>
          <a:ln w="12700" cap="flat" cmpd="sng">
            <a:solidFill>
              <a:srgbClr val="2C3E50">
                <a:alpha val="20000"/>
              </a:srgbClr>
            </a:solidFill>
            <a:prstDash val="solid"/>
            <a:round/>
          </a:ln>
        </p:spPr>
      </p:pic>
      <p:sp>
        <p:nvSpPr>
          <p:cNvPr id="9" name="AutoShape 9"/>
          <p:cNvSpPr/>
          <p:nvPr/>
        </p:nvSpPr>
        <p:spPr>
          <a:xfrm>
            <a:off x="4337051" y="4826466"/>
            <a:ext cx="29845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200" b="0" i="0" u="none" strike="noStrike" dirty="0">
                <a:solidFill>
                  <a:srgbClr val="505A6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 </a:t>
            </a:r>
            <a:r>
              <a:rPr lang="en-US" sz="2000" b="0" i="0" u="none" strike="noStrike" dirty="0" err="1">
                <a:solidFill>
                  <a:schemeClr val="tx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ggg分子的理论吸附能计算及Zn箔在不同电解液中的SEM形貌，验证了理论预测的准确性</a:t>
            </a:r>
            <a:r>
              <a:rPr lang="en-US" sz="2000" b="0" i="0" u="none" strike="noStrike" dirty="0">
                <a:solidFill>
                  <a:schemeClr val="tx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。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0" name="Connector 10"/>
          <p:cNvCxnSpPr/>
          <p:nvPr/>
        </p:nvCxnSpPr>
        <p:spPr>
          <a:xfrm rot="5387267">
            <a:off x="5905500" y="4121162"/>
            <a:ext cx="342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2C3E50">
                <a:alpha val="15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1" name="AutoShape 11"/>
          <p:cNvSpPr/>
          <p:nvPr/>
        </p:nvSpPr>
        <p:spPr>
          <a:xfrm>
            <a:off x="7874000" y="2413000"/>
            <a:ext cx="3556000" cy="1079500"/>
          </a:xfrm>
          <a:prstGeom prst="roundRect">
            <a:avLst>
              <a:gd name="adj" fmla="val 0"/>
            </a:avLst>
          </a:prstGeom>
          <a:solidFill>
            <a:srgbClr val="2C3E50">
              <a:alpha val="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2" name="AutoShape 12"/>
          <p:cNvSpPr/>
          <p:nvPr/>
        </p:nvSpPr>
        <p:spPr>
          <a:xfrm>
            <a:off x="7874000" y="2413000"/>
            <a:ext cx="50800" cy="1079500"/>
          </a:xfrm>
          <a:prstGeom prst="roundRect">
            <a:avLst>
              <a:gd name="adj" fmla="val 0"/>
            </a:avLst>
          </a:prstGeom>
          <a:solidFill>
            <a:srgbClr val="2C3E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3" name="AutoShape 13"/>
          <p:cNvSpPr/>
          <p:nvPr/>
        </p:nvSpPr>
        <p:spPr>
          <a:xfrm>
            <a:off x="8026400" y="2476500"/>
            <a:ext cx="33020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 / 核心研究目标</a:t>
            </a:r>
            <a:endParaRPr lang="en-US" sz="1100"/>
          </a:p>
          <a:p>
            <a:pPr marL="0" indent="0" algn="l">
              <a:lnSpc>
                <a:spcPct val="108000"/>
              </a:lnSpc>
            </a:pPr>
            <a:r>
              <a:rPr lang="en-US" sz="1200" b="0" i="0" u="none" strike="noStrike">
                <a:solidFill>
                  <a:srgbClr val="3C4B5A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针对锌金属负极枝晶生长与界面副反应两大痛点，通过电解液添加剂的理性筛选与设计，构建稳定的电极/电解液界面，提升电池循环寿命。</a:t>
            </a:r>
          </a:p>
        </p:txBody>
      </p:sp>
      <p:sp>
        <p:nvSpPr>
          <p:cNvPr id="14" name="AutoShape 14"/>
          <p:cNvSpPr/>
          <p:nvPr/>
        </p:nvSpPr>
        <p:spPr>
          <a:xfrm>
            <a:off x="7874000" y="3810000"/>
            <a:ext cx="3556000" cy="1333500"/>
          </a:xfrm>
          <a:prstGeom prst="roundRect">
            <a:avLst>
              <a:gd name="adj" fmla="val 0"/>
            </a:avLst>
          </a:prstGeom>
          <a:solidFill>
            <a:srgbClr val="2C3E50">
              <a:alpha val="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5" name="AutoShape 15"/>
          <p:cNvSpPr/>
          <p:nvPr/>
        </p:nvSpPr>
        <p:spPr>
          <a:xfrm>
            <a:off x="7874000" y="3810000"/>
            <a:ext cx="50800" cy="1333500"/>
          </a:xfrm>
          <a:prstGeom prst="roundRect">
            <a:avLst>
              <a:gd name="adj" fmla="val 0"/>
            </a:avLst>
          </a:prstGeom>
          <a:solidFill>
            <a:srgbClr val="2C3E50">
              <a:alpha val="7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6" name="AutoShape 16"/>
          <p:cNvSpPr/>
          <p:nvPr/>
        </p:nvSpPr>
        <p:spPr>
          <a:xfrm>
            <a:off x="8026400" y="3873500"/>
            <a:ext cx="3302000" cy="1206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1" i="0" u="none" strike="noStrike" dirty="0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 / </a:t>
            </a:r>
            <a:r>
              <a:rPr lang="en-US" sz="1400" b="1" i="0" u="none" strike="noStrike" dirty="0" err="1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理论-实验协同路径</a:t>
            </a:r>
            <a:endParaRPr lang="en-US" sz="1100" dirty="0"/>
          </a:p>
          <a:p>
            <a:pPr marL="0" indent="0" algn="l">
              <a:lnSpc>
                <a:spcPct val="108000"/>
              </a:lnSpc>
            </a:pPr>
            <a:r>
              <a:rPr lang="en-US" sz="1200" b="0" i="0" u="none" strike="noStrike" dirty="0" err="1">
                <a:solidFill>
                  <a:srgbClr val="3C4B5A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利用DFT与MD模拟筛选出三甘氨酸</a:t>
            </a:r>
            <a:r>
              <a:rPr lang="en-US" sz="1200" b="0" i="0" u="none" strike="noStrike" dirty="0">
                <a:solidFill>
                  <a:srgbClr val="3C4B5A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(</a:t>
            </a:r>
            <a:r>
              <a:rPr lang="en-US" sz="1200" b="0" i="0" u="none" strike="noStrike" dirty="0" err="1">
                <a:solidFill>
                  <a:srgbClr val="3C4B5A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ggg</a:t>
            </a:r>
            <a:r>
              <a:rPr lang="en-US" sz="1200" b="0" i="0" u="none" strike="noStrike" dirty="0">
                <a:solidFill>
                  <a:srgbClr val="3C4B5A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)</a:t>
            </a:r>
            <a:r>
              <a:rPr lang="en-US" sz="1200" b="0" i="0" u="none" strike="noStrike" dirty="0" err="1">
                <a:solidFill>
                  <a:srgbClr val="3C4B5A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添加剂，证实其可降低去溶剂化能垒；实验验证显示Zn</a:t>
            </a:r>
            <a:r>
              <a:rPr lang="en-US" sz="1200" b="0" i="0" u="none" strike="noStrike" dirty="0">
                <a:solidFill>
                  <a:srgbClr val="3C4B5A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||Zn对称电池寿命延长至4500h，负极沉积层平整致密。</a:t>
            </a:r>
          </a:p>
        </p:txBody>
      </p:sp>
      <p:sp>
        <p:nvSpPr>
          <p:cNvPr id="17" name="AutoShape 17"/>
          <p:cNvSpPr/>
          <p:nvPr/>
        </p:nvSpPr>
        <p:spPr>
          <a:xfrm>
            <a:off x="7874000" y="5334000"/>
            <a:ext cx="3556000" cy="1016000"/>
          </a:xfrm>
          <a:prstGeom prst="roundRect">
            <a:avLst>
              <a:gd name="adj" fmla="val 0"/>
            </a:avLst>
          </a:prstGeom>
          <a:solidFill>
            <a:srgbClr val="2C3E50">
              <a:alpha val="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8" name="AutoShape 18"/>
          <p:cNvSpPr/>
          <p:nvPr/>
        </p:nvSpPr>
        <p:spPr>
          <a:xfrm>
            <a:off x="7874000" y="5334000"/>
            <a:ext cx="50800" cy="1016000"/>
          </a:xfrm>
          <a:prstGeom prst="roundRect">
            <a:avLst>
              <a:gd name="adj" fmla="val 0"/>
            </a:avLst>
          </a:prstGeom>
          <a:solidFill>
            <a:srgbClr val="2C3E50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9" name="AutoShape 19"/>
          <p:cNvSpPr/>
          <p:nvPr/>
        </p:nvSpPr>
        <p:spPr>
          <a:xfrm>
            <a:off x="8026400" y="5397500"/>
            <a:ext cx="3302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 / 科学价值与启示</a:t>
            </a:r>
            <a:endParaRPr lang="en-US" sz="1100"/>
          </a:p>
          <a:p>
            <a:pPr marL="0" indent="0" algn="l">
              <a:lnSpc>
                <a:spcPct val="108000"/>
              </a:lnSpc>
            </a:pPr>
            <a:r>
              <a:rPr lang="en-US" sz="1200" b="0" i="0" u="none" strike="noStrike">
                <a:solidFill>
                  <a:srgbClr val="3C4B5A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实现了“计算先行、实验验证”的高效研发模式，为电解液添加剂的筛选提供了可复制的理性设计范式，大幅减少盲目试错成本。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AFA12AA-F756-3A40-D2AE-883AF2691658}"/>
              </a:ext>
            </a:extLst>
          </p:cNvPr>
          <p:cNvSpPr txBox="1"/>
          <p:nvPr/>
        </p:nvSpPr>
        <p:spPr>
          <a:xfrm>
            <a:off x="577851" y="6210324"/>
            <a:ext cx="7327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Adv. Funct. Mater. 34, 2401889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99F8DDA4-6DF2-BCFE-9079-EE90AB799D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6250" y="454261"/>
            <a:ext cx="3409856" cy="5617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4" name="文本框 19">
            <a:extLst>
              <a:ext uri="{FF2B5EF4-FFF2-40B4-BE49-F238E27FC236}">
                <a16:creationId xmlns:a16="http://schemas.microsoft.com/office/drawing/2014/main" id="{6E67B641-B53D-E101-8151-8828350740D1}"/>
              </a:ext>
            </a:extLst>
          </p:cNvPr>
          <p:cNvSpPr txBox="1"/>
          <p:nvPr/>
        </p:nvSpPr>
        <p:spPr>
          <a:xfrm>
            <a:off x="3597262" y="5892358"/>
            <a:ext cx="6080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BL17B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0,&quot;left&quot;:60,&quot;top&quot;:160,&quot;width&quot;:840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0,&quot;left&quot;:60,&quot;top&quot;:160,&quot;width&quot;:840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0,&quot;left&quot;:60,&quot;top&quot;:160,&quot;width&quot;:840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0,&quot;left&quot;:60,&quot;top&quot;:160,&quot;width&quot;:840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0,&quot;left&quot;:60,&quot;top&quot;:160,&quot;width&quot;:840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0,&quot;left&quot;:60,&quot;top&quot;:160,&quot;width&quot;:840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0,&quot;left&quot;:60,&quot;top&quot;:160,&quot;width&quot;:840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0,&quot;left&quot;:60,&quot;top&quot;:160,&quot;width&quot;:840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0,&quot;left&quot;:60,&quot;top&quot;:160,&quot;width&quot;:840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0,&quot;left&quot;:60,&quot;top&quot;:160,&quot;width&quot;:840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0,&quot;left&quot;:60,&quot;top&quot;:160,&quot;width&quot;:84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0,&quot;left&quot;:60,&quot;top&quot;:160,&quot;width&quot;:840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0,&quot;left&quot;:60,&quot;top&quot;:160,&quot;width&quot;:84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0,&quot;left&quot;:60,&quot;top&quot;:160,&quot;width&quot;:840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0,&quot;left&quot;:60,&quot;top&quot;:160,&quot;width&quot;:840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0,&quot;left&quot;:60,&quot;top&quot;:160,&quot;width&quot;:840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0,&quot;left&quot;:60,&quot;top&quot;:160,&quot;width&quot;:840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0,&quot;left&quot;:60,&quot;top&quot;:160,&quot;width&quot;:840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0,&quot;left&quot;:60,&quot;top&quot;:160,&quot;width&quot;:840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0,&quot;left&quot;:60,&quot;top&quot;:160,&quot;width&quot;:840}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1165</Words>
  <Application>Microsoft Office PowerPoint</Application>
  <PresentationFormat>宽屏</PresentationFormat>
  <Paragraphs>152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Noto Sans SC</vt:lpstr>
      <vt:lpstr>Arial</vt:lpstr>
      <vt:lpstr>Helvetica</vt:lpstr>
      <vt:lpstr>Times New Roman</vt:lpstr>
      <vt:lpstr>Office 主题​​</vt:lpstr>
      <vt:lpstr>默认主题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32042</dc:creator>
  <cp:lastModifiedBy>320423337@qq.com</cp:lastModifiedBy>
  <cp:revision>22</cp:revision>
  <dcterms:created xsi:type="dcterms:W3CDTF">2026-06-24T15:32:08Z</dcterms:created>
  <dcterms:modified xsi:type="dcterms:W3CDTF">2026-06-25T00:02:19Z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{"Label":"1","ContentProducer":"001191110102MACQD9K64010000","ProduceID":"7654939117311610051","ReservedCode1":"","ContentPropagator":"","PropagateID":"","ReservedCode2":""}</vt:lpwstr>
  </property>
  <property fmtid="{D5CDD505-2E9C-101B-9397-08002B2CF9AE}" pid="3" name="ICV">
    <vt:lpwstr>63E5AF9FF9BE43CAABB575A872CB46A3_12</vt:lpwstr>
  </property>
  <property fmtid="{D5CDD505-2E9C-101B-9397-08002B2CF9AE}" pid="4" name="KSOProductBuildVer">
    <vt:lpwstr>2052-12.1.0.26895</vt:lpwstr>
  </property>
</Properties>
</file>