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2.xml" ContentType="application/vnd.openxmlformats-officedocument.theme+xml"/>
  <Override PartName="/ppt/tags/tag6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350" r:id="rId2"/>
    <p:sldId id="259" r:id="rId3"/>
    <p:sldId id="366" r:id="rId4"/>
    <p:sldId id="377" r:id="rId5"/>
    <p:sldId id="378" r:id="rId6"/>
    <p:sldId id="284" r:id="rId7"/>
    <p:sldId id="370" r:id="rId8"/>
    <p:sldId id="371" r:id="rId9"/>
    <p:sldId id="372" r:id="rId10"/>
    <p:sldId id="379" r:id="rId11"/>
    <p:sldId id="380" r:id="rId12"/>
    <p:sldId id="374" r:id="rId13"/>
    <p:sldId id="375" r:id="rId14"/>
    <p:sldId id="381" r:id="rId15"/>
    <p:sldId id="376" r:id="rId16"/>
    <p:sldId id="313"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8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0E0F"/>
    <a:srgbClr val="9B1010"/>
    <a:srgbClr val="96100E"/>
    <a:srgbClr val="EDF1FA"/>
    <a:srgbClr val="F8CDAC"/>
    <a:srgbClr val="FDF3EA"/>
    <a:srgbClr val="FFFFFF"/>
    <a:srgbClr val="DCDCDC"/>
    <a:srgbClr val="F0F0F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88" autoAdjust="0"/>
    <p:restoredTop sz="94660"/>
  </p:normalViewPr>
  <p:slideViewPr>
    <p:cSldViewPr snapToGrid="0" showGuides="1">
      <p:cViewPr varScale="1">
        <p:scale>
          <a:sx n="118" d="100"/>
          <a:sy n="118" d="100"/>
        </p:scale>
        <p:origin x="856" y="200"/>
      </p:cViewPr>
      <p:guideLst>
        <p:guide orient="horz" pos="2115"/>
        <p:guide pos="388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2026/6/25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2C3EE63-73A3-449A-9857-68F3768413CE}" type="slidenum">
              <a:rPr lang="zh-CN" altLang="en-US" smtClean="0"/>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2C3EE63-73A3-449A-9857-68F3768413CE}" type="slidenum">
              <a:rPr lang="zh-CN" altLang="en-US" smtClean="0"/>
              <a:t>12</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2C3EE63-73A3-449A-9857-68F3768413CE}" type="slidenum">
              <a:rPr lang="zh-CN" altLang="en-US" smtClean="0"/>
              <a:t>13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2C3EE63-73A3-449A-9857-68F3768413CE}" type="slidenum">
              <a:rPr lang="zh-CN" altLang="en-US" smtClean="0"/>
              <a:t>14</a:t>
            </a:fld>
            <a:endParaRPr lang="zh-CN" altLang="en-US"/>
          </a:p>
        </p:txBody>
      </p:sp>
    </p:spTree>
    <p:extLst>
      <p:ext uri="{BB962C8B-B14F-4D97-AF65-F5344CB8AC3E}">
        <p14:creationId xmlns:p14="http://schemas.microsoft.com/office/powerpoint/2010/main" val="1228791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2C3EE63-73A3-449A-9857-68F3768413CE}" type="slidenum">
              <a:rPr lang="zh-CN" altLang="en-US" smtClean="0"/>
              <a:t>15</a:t>
            </a:fld>
            <a:endParaRPr lang="zh-CN" altLang="en-US"/>
          </a:p>
        </p:txBody>
      </p:sp>
    </p:spTree>
    <p:extLst>
      <p:ext uri="{BB962C8B-B14F-4D97-AF65-F5344CB8AC3E}">
        <p14:creationId xmlns:p14="http://schemas.microsoft.com/office/powerpoint/2010/main" val="1181157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2C3EE63-73A3-449A-9857-68F3768413CE}" type="slidenum">
              <a:rPr lang="zh-CN" altLang="en-US" smtClean="0"/>
              <a:t>4</a:t>
            </a:fld>
            <a:endParaRPr lang="zh-CN" altLang="en-US"/>
          </a:p>
        </p:txBody>
      </p:sp>
    </p:spTree>
    <p:extLst>
      <p:ext uri="{BB962C8B-B14F-4D97-AF65-F5344CB8AC3E}">
        <p14:creationId xmlns:p14="http://schemas.microsoft.com/office/powerpoint/2010/main" val="2747660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2C3EE63-73A3-449A-9857-68F3768413CE}" type="slidenum">
              <a:rPr lang="zh-CN" altLang="en-US" smtClean="0"/>
              <a:t>5</a:t>
            </a:fld>
            <a:endParaRPr lang="zh-CN" altLang="en-US"/>
          </a:p>
        </p:txBody>
      </p:sp>
    </p:spTree>
    <p:extLst>
      <p:ext uri="{BB962C8B-B14F-4D97-AF65-F5344CB8AC3E}">
        <p14:creationId xmlns:p14="http://schemas.microsoft.com/office/powerpoint/2010/main" val="3552060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2C3EE63-73A3-449A-9857-68F3768413CE}"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2C3EE63-73A3-449A-9857-68F3768413CE}"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2C3EE63-73A3-449A-9857-68F3768413CE}"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2C3EE63-73A3-449A-9857-68F3768413CE}" type="slidenum">
              <a:rPr lang="zh-CN" altLang="en-US" smtClean="0"/>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2C3EE63-73A3-449A-9857-68F3768413CE}" type="slidenum">
              <a:rPr lang="zh-CN" altLang="en-US" smtClean="0"/>
              <a:t>10</a:t>
            </a:fld>
            <a:endParaRPr lang="zh-CN" altLang="en-US"/>
          </a:p>
        </p:txBody>
      </p:sp>
    </p:spTree>
    <p:extLst>
      <p:ext uri="{BB962C8B-B14F-4D97-AF65-F5344CB8AC3E}">
        <p14:creationId xmlns:p14="http://schemas.microsoft.com/office/powerpoint/2010/main" val="2385643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2C3EE63-73A3-449A-9857-68F3768413CE}" type="slidenum">
              <a:rPr lang="zh-CN" altLang="en-US" smtClean="0"/>
              <a:t>11</a:t>
            </a:fld>
            <a:endParaRPr lang="zh-CN" altLang="en-US"/>
          </a:p>
        </p:txBody>
      </p:sp>
    </p:spTree>
    <p:extLst>
      <p:ext uri="{BB962C8B-B14F-4D97-AF65-F5344CB8AC3E}">
        <p14:creationId xmlns:p14="http://schemas.microsoft.com/office/powerpoint/2010/main" val="26383973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xml"/><Relationship Id="rId5" Type="http://schemas.openxmlformats.org/officeDocument/2006/relationships/tags" Target="../tags/tag10.xml"/><Relationship Id="rId4" Type="http://schemas.openxmlformats.org/officeDocument/2006/relationships/tags" Target="../tags/tag9.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slideMaster" Target="../slideMasters/slideMaster1.xml"/><Relationship Id="rId4" Type="http://schemas.openxmlformats.org/officeDocument/2006/relationships/tags" Target="../tags/tag56.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Master" Target="../slideMasters/slideMaster1.xml"/><Relationship Id="rId5" Type="http://schemas.openxmlformats.org/officeDocument/2006/relationships/tags" Target="../tags/tag61.xml"/><Relationship Id="rId4" Type="http://schemas.openxmlformats.org/officeDocument/2006/relationships/tags" Target="../tags/tag6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xml"/><Relationship Id="rId5" Type="http://schemas.openxmlformats.org/officeDocument/2006/relationships/tags" Target="../tags/tag20.xml"/><Relationship Id="rId4" Type="http://schemas.openxmlformats.org/officeDocument/2006/relationships/tags" Target="../tags/tag19.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Master" Target="../slideMasters/slideMaster1.xml"/><Relationship Id="rId4" Type="http://schemas.openxmlformats.org/officeDocument/2006/relationships/tags" Target="../tags/tag38.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slideMaster" Target="../slideMasters/slideMaster1.xml"/><Relationship Id="rId5" Type="http://schemas.openxmlformats.org/officeDocument/2006/relationships/tags" Target="../tags/tag52.xml"/><Relationship Id="rId4" Type="http://schemas.openxmlformats.org/officeDocument/2006/relationships/tags" Target="../tags/tag5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3A656724-3688-5A4D-AF1B-56FBC128E1A6}" type="datetime1">
              <a:rPr lang="zh-CN" altLang="en-US" smtClean="0"/>
              <a:t>2026/6/25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BE313657-2F34-6C41-B8ED-D99A0EEDAB94}" type="datetime1">
              <a:rPr lang="zh-CN" altLang="en-US" smtClean="0"/>
              <a:t>2026/6/25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ED29D5FA-0E71-F34A-A48F-2E2CE941383E}" type="datetime1">
              <a:rPr lang="zh-CN" altLang="en-US" smtClean="0"/>
              <a:t>2026/6/25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图片与标题">
    <p:spTree>
      <p:nvGrpSpPr>
        <p:cNvPr id="1" name=""/>
        <p:cNvGrpSpPr/>
        <p:nvPr/>
      </p:nvGrpSpPr>
      <p:grpSpPr>
        <a:xfrm>
          <a:off x="0" y="0"/>
          <a:ext cx="0" cy="0"/>
          <a:chOff x="0" y="0"/>
          <a:chExt cx="0" cy="0"/>
        </a:xfrm>
      </p:grpSpPr>
      <p:sp>
        <p:nvSpPr>
          <p:cNvPr id="8" name="椭圆 7"/>
          <p:cNvSpPr/>
          <p:nvPr userDrawn="1"/>
        </p:nvSpPr>
        <p:spPr>
          <a:xfrm>
            <a:off x="11454564" y="6460113"/>
            <a:ext cx="165005" cy="165005"/>
          </a:xfrm>
          <a:prstGeom prst="ellipse">
            <a:avLst/>
          </a:prstGeom>
          <a:solidFill>
            <a:srgbClr val="9B0F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userDrawn="1"/>
        </p:nvSpPr>
        <p:spPr>
          <a:xfrm>
            <a:off x="11468100" y="6462605"/>
            <a:ext cx="83820" cy="160020"/>
          </a:xfrm>
          <a:custGeom>
            <a:avLst/>
            <a:gdLst>
              <a:gd name="connsiteX0" fmla="*/ 0 w 83820"/>
              <a:gd name="connsiteY0" fmla="*/ 0 h 160020"/>
              <a:gd name="connsiteX1" fmla="*/ 83820 w 83820"/>
              <a:gd name="connsiteY1" fmla="*/ 83820 h 160020"/>
              <a:gd name="connsiteX2" fmla="*/ 7620 w 83820"/>
              <a:gd name="connsiteY2" fmla="*/ 160020 h 160020"/>
            </a:gdLst>
            <a:ahLst/>
            <a:cxnLst>
              <a:cxn ang="0">
                <a:pos x="connsiteX0" y="connsiteY0"/>
              </a:cxn>
              <a:cxn ang="0">
                <a:pos x="connsiteX1" y="connsiteY1"/>
              </a:cxn>
              <a:cxn ang="0">
                <a:pos x="connsiteX2" y="connsiteY2"/>
              </a:cxn>
            </a:cxnLst>
            <a:rect l="l" t="t" r="r" b="b"/>
            <a:pathLst>
              <a:path w="83820" h="160020">
                <a:moveTo>
                  <a:pt x="0" y="0"/>
                </a:moveTo>
                <a:lnTo>
                  <a:pt x="83820" y="83820"/>
                </a:lnTo>
                <a:lnTo>
                  <a:pt x="7620" y="160020"/>
                </a:lnTo>
              </a:path>
            </a:pathLst>
          </a:custGeom>
          <a:noFill/>
          <a:ln w="190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灯片编号占位符 6"/>
          <p:cNvSpPr txBox="1"/>
          <p:nvPr userDrawn="1"/>
        </p:nvSpPr>
        <p:spPr>
          <a:xfrm>
            <a:off x="11631903" y="6370572"/>
            <a:ext cx="44092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2B5FE7A-DBDB-429E-9692-DFC5CE67DC57}" type="slidenum">
              <a:rPr lang="zh-CN" altLang="en-US" sz="1600" smtClean="0">
                <a:solidFill>
                  <a:schemeClr val="tx1"/>
                </a:solidFill>
              </a:rPr>
              <a:t>‹#›</a:t>
            </a:fld>
            <a:endParaRPr lang="zh-CN" altLang="en-US" sz="1600">
              <a:solidFill>
                <a:schemeClr val="tx1"/>
              </a:solidFill>
            </a:endParaRPr>
          </a:p>
        </p:txBody>
      </p:sp>
      <p:cxnSp>
        <p:nvCxnSpPr>
          <p:cNvPr id="11" name="直接连接符 10"/>
          <p:cNvCxnSpPr/>
          <p:nvPr userDrawn="1"/>
        </p:nvCxnSpPr>
        <p:spPr>
          <a:xfrm>
            <a:off x="0" y="728770"/>
            <a:ext cx="12192000" cy="0"/>
          </a:xfrm>
          <a:prstGeom prst="line">
            <a:avLst/>
          </a:prstGeom>
          <a:ln w="22225">
            <a:solidFill>
              <a:srgbClr val="9B0F0F"/>
            </a:solidFill>
          </a:ln>
          <a:effectLst>
            <a:outerShdw blurRad="127000" dist="63500" dir="5400000" algn="t" rotWithShape="0">
              <a:srgbClr val="9B0F0F">
                <a:alpha val="15000"/>
              </a:srgbClr>
            </a:outerShdw>
          </a:effectLst>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219061" y="226966"/>
            <a:ext cx="343759" cy="323134"/>
            <a:chOff x="144379" y="213131"/>
            <a:chExt cx="416107" cy="357510"/>
          </a:xfrm>
        </p:grpSpPr>
        <p:sp>
          <p:nvSpPr>
            <p:cNvPr id="5" name="箭头: V 形 4"/>
            <p:cNvSpPr/>
            <p:nvPr/>
          </p:nvSpPr>
          <p:spPr>
            <a:xfrm>
              <a:off x="144379" y="213131"/>
              <a:ext cx="246562" cy="357510"/>
            </a:xfrm>
            <a:prstGeom prst="chevron">
              <a:avLst/>
            </a:prstGeom>
            <a:solidFill>
              <a:srgbClr val="9B0F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箭头: V 形 5"/>
            <p:cNvSpPr/>
            <p:nvPr/>
          </p:nvSpPr>
          <p:spPr>
            <a:xfrm>
              <a:off x="313924" y="213131"/>
              <a:ext cx="246562" cy="357510"/>
            </a:xfrm>
            <a:prstGeom prst="chevron">
              <a:avLst/>
            </a:prstGeom>
            <a:solidFill>
              <a:srgbClr val="9B0F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FAB2CD1-56CF-4955-992B-50B8C31B2FC6}" type="datetimeFigureOut">
              <a:rPr lang="zh-CN" altLang="en-US" smtClean="0"/>
              <a:t>2026/6/25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8" name="矩形 7"/>
          <p:cNvSpPr/>
          <p:nvPr userDrawn="1"/>
        </p:nvSpPr>
        <p:spPr>
          <a:xfrm>
            <a:off x="0" y="0"/>
            <a:ext cx="2179435" cy="6858000"/>
          </a:xfrm>
          <a:prstGeom prst="rect">
            <a:avLst/>
          </a:prstGeom>
          <a:solidFill>
            <a:srgbClr val="9B0F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nvSpPr>
        <p:spPr>
          <a:xfrm>
            <a:off x="11454564" y="6460113"/>
            <a:ext cx="165005" cy="165005"/>
          </a:xfrm>
          <a:prstGeom prst="ellipse">
            <a:avLst/>
          </a:prstGeom>
          <a:solidFill>
            <a:srgbClr val="9B0F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userDrawn="1"/>
        </p:nvSpPr>
        <p:spPr>
          <a:xfrm>
            <a:off x="11468100" y="6462605"/>
            <a:ext cx="83820" cy="160020"/>
          </a:xfrm>
          <a:custGeom>
            <a:avLst/>
            <a:gdLst>
              <a:gd name="connsiteX0" fmla="*/ 0 w 83820"/>
              <a:gd name="connsiteY0" fmla="*/ 0 h 160020"/>
              <a:gd name="connsiteX1" fmla="*/ 83820 w 83820"/>
              <a:gd name="connsiteY1" fmla="*/ 83820 h 160020"/>
              <a:gd name="connsiteX2" fmla="*/ 7620 w 83820"/>
              <a:gd name="connsiteY2" fmla="*/ 160020 h 160020"/>
            </a:gdLst>
            <a:ahLst/>
            <a:cxnLst>
              <a:cxn ang="0">
                <a:pos x="connsiteX0" y="connsiteY0"/>
              </a:cxn>
              <a:cxn ang="0">
                <a:pos x="connsiteX1" y="connsiteY1"/>
              </a:cxn>
              <a:cxn ang="0">
                <a:pos x="connsiteX2" y="connsiteY2"/>
              </a:cxn>
            </a:cxnLst>
            <a:rect l="l" t="t" r="r" b="b"/>
            <a:pathLst>
              <a:path w="83820" h="160020">
                <a:moveTo>
                  <a:pt x="0" y="0"/>
                </a:moveTo>
                <a:lnTo>
                  <a:pt x="83820" y="83820"/>
                </a:lnTo>
                <a:lnTo>
                  <a:pt x="7620" y="160020"/>
                </a:lnTo>
              </a:path>
            </a:pathLst>
          </a:custGeom>
          <a:noFill/>
          <a:ln w="19050" cap="rnd">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灯片编号占位符 6"/>
          <p:cNvSpPr txBox="1"/>
          <p:nvPr userDrawn="1"/>
        </p:nvSpPr>
        <p:spPr>
          <a:xfrm>
            <a:off x="11631903" y="6370572"/>
            <a:ext cx="44092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2B5FE7A-DBDB-429E-9692-DFC5CE67DC57}" type="slidenum">
              <a:rPr lang="zh-CN" altLang="en-US" sz="1600" smtClean="0">
                <a:solidFill>
                  <a:schemeClr val="tx1"/>
                </a:solidFill>
              </a:rPr>
              <a:t>‹#›</a:t>
            </a:fld>
            <a:endParaRPr lang="zh-CN" altLang="en-US" sz="1600" dirty="0">
              <a:solidFill>
                <a:schemeClr val="tx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64EA8464-BB9D-A248-ADA2-2315CFB84E2D}" type="datetime1">
              <a:rPr lang="zh-CN" altLang="en-US" smtClean="0"/>
              <a:t>2026/6/25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C90F776C-8423-2545-AE4C-53CA8D5112D8}" type="datetime1">
              <a:rPr lang="zh-CN" altLang="en-US" smtClean="0"/>
              <a:t>2026/6/25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921CC384-4627-724A-940B-3F30DD7E41DE}" type="datetime1">
              <a:rPr lang="zh-CN" altLang="en-US" smtClean="0"/>
              <a:t>2026/6/25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88C3EC6-7FDA-BA4A-8645-8DAEAF8AF07D}" type="datetime1">
              <a:rPr lang="zh-CN" altLang="en-US" smtClean="0"/>
              <a:t>2026/6/25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66EA4506-A3BC-E448-8D97-43B284DE89C0}" type="datetime1">
              <a:rPr lang="zh-CN" altLang="en-US" smtClean="0"/>
              <a:t>2026/6/25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B8B7B7D4-3D12-5341-85F6-2FA06B2613EA}" type="datetime1">
              <a:rPr lang="zh-CN" altLang="en-US" smtClean="0"/>
              <a:t>2026/6/25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5F0F7B6D-D2C0-8C46-BE6A-733CB862F90D}" type="datetime1">
              <a:rPr lang="zh-CN" altLang="en-US" smtClean="0"/>
              <a:t>2026/6/25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0EE66540-95B5-314D-BE77-48BD4F698F28}" type="datetime1">
              <a:rPr lang="zh-CN" altLang="en-US" smtClean="0"/>
              <a:t>2026/6/25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140208C8-F87F-0B42-8E31-FBCF8D0A45FE}" type="datetime1">
              <a:rPr lang="zh-CN" altLang="en-US" smtClean="0"/>
              <a:t>2026/6/25</a:t>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9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9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9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9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slideLayout" Target="../slideLayouts/slideLayout1.xml"/><Relationship Id="rId1" Type="http://schemas.openxmlformats.org/officeDocument/2006/relationships/tags" Target="../tags/tag6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8.pn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36.wmf"/><Relationship Id="rId5" Type="http://schemas.openxmlformats.org/officeDocument/2006/relationships/oleObject" Target="../embeddings/oleObject4.bin"/><Relationship Id="rId4" Type="http://schemas.openxmlformats.org/officeDocument/2006/relationships/image" Target="../media/image1.tiff"/></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tiff"/><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hyperlink" Target="newbeam.ihep.ac.cn"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1.tiff"/></Relationships>
</file>

<file path=ppt/slides/_rels/slide14.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4.jpeg"/><Relationship Id="rId3" Type="http://schemas.openxmlformats.org/officeDocument/2006/relationships/image" Target="../media/image1.tiff"/><Relationship Id="rId7" Type="http://schemas.openxmlformats.org/officeDocument/2006/relationships/image" Target="../media/image51.png"/><Relationship Id="rId12"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image" Target="../media/image33.png"/><Relationship Id="rId5" Type="http://schemas.openxmlformats.org/officeDocument/2006/relationships/image" Target="../media/image49.png"/><Relationship Id="rId1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jpeg"/><Relationship Id="rId9" Type="http://schemas.openxmlformats.org/officeDocument/2006/relationships/image" Target="../media/image29.tiff"/><Relationship Id="rId14"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jpeg"/><Relationship Id="rId18" Type="http://schemas.openxmlformats.org/officeDocument/2006/relationships/image" Target="../media/image69.jpeg"/><Relationship Id="rId26" Type="http://schemas.openxmlformats.org/officeDocument/2006/relationships/image" Target="../media/image77.jpeg"/><Relationship Id="rId3" Type="http://schemas.openxmlformats.org/officeDocument/2006/relationships/image" Target="../media/image1.tiff"/><Relationship Id="rId21" Type="http://schemas.openxmlformats.org/officeDocument/2006/relationships/image" Target="../media/image72.jpeg"/><Relationship Id="rId7" Type="http://schemas.openxmlformats.org/officeDocument/2006/relationships/image" Target="../media/image58.jpeg"/><Relationship Id="rId12" Type="http://schemas.openxmlformats.org/officeDocument/2006/relationships/image" Target="../media/image63.jpeg"/><Relationship Id="rId17" Type="http://schemas.openxmlformats.org/officeDocument/2006/relationships/image" Target="../media/image68.jpeg"/><Relationship Id="rId25" Type="http://schemas.openxmlformats.org/officeDocument/2006/relationships/image" Target="../media/image76.png"/><Relationship Id="rId2" Type="http://schemas.openxmlformats.org/officeDocument/2006/relationships/notesSlide" Target="../notesSlides/notesSlide13.xml"/><Relationship Id="rId16" Type="http://schemas.openxmlformats.org/officeDocument/2006/relationships/image" Target="../media/image67.jpeg"/><Relationship Id="rId20" Type="http://schemas.openxmlformats.org/officeDocument/2006/relationships/image" Target="../media/image71.jpeg"/><Relationship Id="rId29" Type="http://schemas.openxmlformats.org/officeDocument/2006/relationships/image" Target="../media/image79.jpeg"/><Relationship Id="rId1" Type="http://schemas.openxmlformats.org/officeDocument/2006/relationships/slideLayout" Target="../slideLayouts/slideLayout12.xml"/><Relationship Id="rId6" Type="http://schemas.openxmlformats.org/officeDocument/2006/relationships/image" Target="../media/image57.jpeg"/><Relationship Id="rId11" Type="http://schemas.openxmlformats.org/officeDocument/2006/relationships/image" Target="../media/image62.jpeg"/><Relationship Id="rId24" Type="http://schemas.openxmlformats.org/officeDocument/2006/relationships/image" Target="../media/image75.png"/><Relationship Id="rId5" Type="http://schemas.openxmlformats.org/officeDocument/2006/relationships/image" Target="../media/image56.jpeg"/><Relationship Id="rId15" Type="http://schemas.openxmlformats.org/officeDocument/2006/relationships/image" Target="../media/image66.jpeg"/><Relationship Id="rId23" Type="http://schemas.openxmlformats.org/officeDocument/2006/relationships/image" Target="../media/image74.png"/><Relationship Id="rId28" Type="http://schemas.openxmlformats.org/officeDocument/2006/relationships/hyperlink" Target="https://www.nhepsdc.cn/resource" TargetMode="External"/><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jpeg"/><Relationship Id="rId9" Type="http://schemas.openxmlformats.org/officeDocument/2006/relationships/image" Target="../media/image60.png"/><Relationship Id="rId14" Type="http://schemas.openxmlformats.org/officeDocument/2006/relationships/image" Target="../media/image65.jpeg"/><Relationship Id="rId22" Type="http://schemas.openxmlformats.org/officeDocument/2006/relationships/image" Target="../media/image73.png"/><Relationship Id="rId27"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tif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tiff"/><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png"/><Relationship Id="rId3" Type="http://schemas.openxmlformats.org/officeDocument/2006/relationships/image" Target="../media/image1.tiff"/><Relationship Id="rId7" Type="http://schemas.openxmlformats.org/officeDocument/2006/relationships/image" Target="../media/image11.png"/><Relationship Id="rId12"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13.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notesSlide" Target="../notesSlides/notesSlide4.xml"/><Relationship Id="rId7" Type="http://schemas.openxmlformats.org/officeDocument/2006/relationships/oleObject" Target="../embeddings/oleObject1.bin"/><Relationship Id="rId12" Type="http://schemas.openxmlformats.org/officeDocument/2006/relationships/image" Target="../media/image22.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tiff"/><Relationship Id="rId11" Type="http://schemas.openxmlformats.org/officeDocument/2006/relationships/oleObject" Target="../embeddings/oleObject3.bin"/><Relationship Id="rId5" Type="http://schemas.openxmlformats.org/officeDocument/2006/relationships/image" Target="../media/image24.jpeg"/><Relationship Id="rId10" Type="http://schemas.openxmlformats.org/officeDocument/2006/relationships/image" Target="../media/image21.emf"/><Relationship Id="rId4" Type="http://schemas.openxmlformats.org/officeDocument/2006/relationships/image" Target="../media/image23.jpeg"/><Relationship Id="rId9"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tiff"/><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tiff"/><Relationship Id="rId7"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tiff"/></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tiff"/><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2" y="2210034"/>
            <a:ext cx="12191999" cy="1402318"/>
            <a:chOff x="0" y="2255282"/>
            <a:chExt cx="12191999" cy="1402318"/>
          </a:xfrm>
        </p:grpSpPr>
        <p:sp>
          <p:nvSpPr>
            <p:cNvPr id="15" name="矩形 14"/>
            <p:cNvSpPr/>
            <p:nvPr/>
          </p:nvSpPr>
          <p:spPr>
            <a:xfrm>
              <a:off x="0" y="2255282"/>
              <a:ext cx="12191999" cy="1402318"/>
            </a:xfrm>
            <a:prstGeom prst="rect">
              <a:avLst/>
            </a:prstGeom>
            <a:solidFill>
              <a:srgbClr val="9B0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p:cNvSpPr txBox="1"/>
            <p:nvPr/>
          </p:nvSpPr>
          <p:spPr>
            <a:xfrm>
              <a:off x="755347" y="2578082"/>
              <a:ext cx="10897207" cy="769441"/>
            </a:xfrm>
            <a:prstGeom prst="rect">
              <a:avLst/>
            </a:prstGeom>
            <a:noFill/>
            <a:ln>
              <a:noFill/>
            </a:ln>
          </p:spPr>
          <p:txBody>
            <a:bodyPr wrap="square" rtlCol="0">
              <a:spAutoFit/>
            </a:bodyPr>
            <a:lstStyle/>
            <a:p>
              <a:r>
                <a:rPr kumimoji="1" lang="zh-CN" altLang="en-US" sz="4400" b="1" dirty="0">
                  <a:latin typeface="+mj-ea"/>
                  <a:ea typeface="+mj-ea"/>
                </a:rPr>
                <a:t>正电子及同步辐射技术在核材料领域的应用</a:t>
              </a:r>
            </a:p>
          </p:txBody>
        </p:sp>
      </p:grpSp>
      <p:pic>
        <p:nvPicPr>
          <p:cNvPr id="102" name="图片 101"/>
          <p:cNvPicPr>
            <a:picLocks noChangeAspect="1"/>
          </p:cNvPicPr>
          <p:nvPr/>
        </p:nvPicPr>
        <p:blipFill>
          <a:blip r:embed="rId3"/>
          <a:stretch>
            <a:fillRect/>
          </a:stretch>
        </p:blipFill>
        <p:spPr>
          <a:xfrm>
            <a:off x="-2" y="63991"/>
            <a:ext cx="3993512" cy="1996756"/>
          </a:xfrm>
          <a:prstGeom prst="rect">
            <a:avLst/>
          </a:prstGeom>
        </p:spPr>
      </p:pic>
      <p:sp>
        <p:nvSpPr>
          <p:cNvPr id="103" name="文本框 102"/>
          <p:cNvSpPr txBox="1"/>
          <p:nvPr/>
        </p:nvSpPr>
        <p:spPr>
          <a:xfrm>
            <a:off x="6167438" y="4660591"/>
            <a:ext cx="5655211" cy="1384995"/>
          </a:xfrm>
          <a:prstGeom prst="rect">
            <a:avLst/>
          </a:prstGeom>
          <a:noFill/>
        </p:spPr>
        <p:txBody>
          <a:bodyPr wrap="square" rtlCol="0">
            <a:spAutoFit/>
          </a:bodyPr>
          <a:lstStyle/>
          <a:p>
            <a:r>
              <a:rPr kumimoji="1" lang="zh-CN" altLang="en-US" sz="2800" b="1" dirty="0">
                <a:latin typeface="+mn-ea"/>
                <a:cs typeface="Times New Roman" panose="02020603050405020304" pitchFamily="18" charset="0"/>
              </a:rPr>
              <a:t>中科院高能物理研究所多学科中心</a:t>
            </a:r>
            <a:endParaRPr kumimoji="1" lang="en-US" altLang="zh-CN" sz="2800" b="1" dirty="0">
              <a:latin typeface="+mn-ea"/>
              <a:cs typeface="Times New Roman" panose="02020603050405020304" pitchFamily="18" charset="0"/>
            </a:endParaRPr>
          </a:p>
          <a:p>
            <a:r>
              <a:rPr kumimoji="1" lang="zh-CN" altLang="en-US" sz="2800" b="1" dirty="0">
                <a:latin typeface="+mn-ea"/>
                <a:cs typeface="Times New Roman" panose="02020603050405020304" pitchFamily="18" charset="0"/>
              </a:rPr>
              <a:t>报告人：吕双</a:t>
            </a:r>
            <a:endParaRPr kumimoji="1" lang="en-US" altLang="zh-CN" sz="2800" b="1" dirty="0">
              <a:latin typeface="+mn-ea"/>
              <a:cs typeface="Times New Roman" panose="02020603050405020304" pitchFamily="18" charset="0"/>
            </a:endParaRPr>
          </a:p>
          <a:p>
            <a:r>
              <a:rPr kumimoji="1" lang="zh-CN" altLang="en-US" sz="2800" b="1" dirty="0">
                <a:latin typeface="+mn-ea"/>
                <a:cs typeface="Times New Roman" panose="02020603050405020304" pitchFamily="18" charset="0"/>
              </a:rPr>
              <a:t>报告时间：</a:t>
            </a:r>
            <a:r>
              <a:rPr kumimoji="1" lang="en-US" altLang="zh-CN" sz="2800" b="1" dirty="0">
                <a:latin typeface="+mn-ea"/>
                <a:cs typeface="Times New Roman" panose="02020603050405020304" pitchFamily="18" charset="0"/>
              </a:rPr>
              <a:t>2026</a:t>
            </a:r>
            <a:r>
              <a:rPr kumimoji="1" lang="zh-CN" altLang="en-US" sz="2800" b="1" dirty="0">
                <a:latin typeface="+mn-ea"/>
                <a:cs typeface="Times New Roman" panose="02020603050405020304" pitchFamily="18" charset="0"/>
              </a:rPr>
              <a:t>年</a:t>
            </a:r>
            <a:r>
              <a:rPr kumimoji="1" lang="en-US" altLang="zh-CN" sz="2800" b="1" dirty="0">
                <a:latin typeface="+mn-ea"/>
                <a:cs typeface="Times New Roman" panose="02020603050405020304" pitchFamily="18" charset="0"/>
              </a:rPr>
              <a:t>6</a:t>
            </a:r>
            <a:r>
              <a:rPr kumimoji="1" lang="zh-CN" altLang="en-US" sz="2800" b="1" dirty="0">
                <a:latin typeface="+mn-ea"/>
                <a:cs typeface="Times New Roman" panose="02020603050405020304" pitchFamily="18" charset="0"/>
              </a:rPr>
              <a:t>月</a:t>
            </a:r>
            <a:r>
              <a:rPr kumimoji="1" lang="en-US" altLang="zh-CN" sz="2800" b="1" dirty="0">
                <a:latin typeface="+mn-ea"/>
                <a:cs typeface="Times New Roman" panose="02020603050405020304" pitchFamily="18" charset="0"/>
              </a:rPr>
              <a:t>25</a:t>
            </a:r>
            <a:r>
              <a:rPr kumimoji="1" lang="zh-CN" altLang="en-US" sz="2800" b="1" dirty="0">
                <a:latin typeface="+mn-ea"/>
                <a:cs typeface="Times New Roman" panose="02020603050405020304" pitchFamily="18" charset="0"/>
              </a:rPr>
              <a:t>日</a:t>
            </a:r>
          </a:p>
        </p:txBody>
      </p:sp>
      <p:sp>
        <p:nvSpPr>
          <p:cNvPr id="106" name="文本框 105"/>
          <p:cNvSpPr txBox="1"/>
          <p:nvPr/>
        </p:nvSpPr>
        <p:spPr>
          <a:xfrm>
            <a:off x="2939794" y="3761639"/>
            <a:ext cx="6312409" cy="665695"/>
          </a:xfrm>
          <a:prstGeom prst="rect">
            <a:avLst/>
          </a:prstGeom>
          <a:noFill/>
        </p:spPr>
        <p:txBody>
          <a:bodyPr wrap="square">
            <a:spAutoFit/>
          </a:bodyPr>
          <a:lstStyle/>
          <a:p>
            <a:pPr algn="ctr">
              <a:lnSpc>
                <a:spcPct val="150000"/>
              </a:lnSpc>
            </a:pPr>
            <a:r>
              <a:rPr lang="zh-CN" altLang="en-US" sz="2800" b="1" kern="100" dirty="0">
                <a:latin typeface="+mn-ea"/>
                <a:cs typeface="Times New Roman" panose="02020603050405020304" pitchFamily="18" charset="0"/>
              </a:rPr>
              <a:t>吕双，杨启贵，张鹏，朱特，曹兴忠</a:t>
            </a:r>
          </a:p>
        </p:txBody>
      </p:sp>
      <p:sp>
        <p:nvSpPr>
          <p:cNvPr id="20" name="文本框 19"/>
          <p:cNvSpPr txBox="1"/>
          <p:nvPr/>
        </p:nvSpPr>
        <p:spPr>
          <a:xfrm>
            <a:off x="2520890" y="638575"/>
            <a:ext cx="7366119" cy="523220"/>
          </a:xfrm>
          <a:prstGeom prst="rect">
            <a:avLst/>
          </a:prstGeom>
          <a:noFill/>
        </p:spPr>
        <p:txBody>
          <a:bodyPr wrap="none" rtlCol="0">
            <a:spAutoFit/>
          </a:bodyPr>
          <a:lstStyle/>
          <a:p>
            <a:r>
              <a:rPr lang="zh-CN" altLang="en-US" sz="2800" b="1" i="0" u="none" strike="noStrike" dirty="0">
                <a:solidFill>
                  <a:srgbClr val="000000"/>
                </a:solidFill>
                <a:effectLst/>
                <a:latin typeface="Roboto" panose="02000000000000000000" pitchFamily="2" charset="0"/>
              </a:rPr>
              <a:t>第六届先进光源中子源科学数据与软件研讨会</a:t>
            </a:r>
            <a:endParaRPr kumimoji="1" lang="zh-CN" altLang="en-US" sz="2800" b="1" dirty="0"/>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65810" y="126923"/>
            <a:ext cx="8922747" cy="523220"/>
          </a:xfrm>
          <a:prstGeom prst="rect">
            <a:avLst/>
          </a:prstGeom>
          <a:noFill/>
        </p:spPr>
        <p:txBody>
          <a:bodyPr wrap="square">
            <a:spAutoFit/>
          </a:bodyPr>
          <a:lstStyle/>
          <a:p>
            <a:r>
              <a:rPr lang="zh-CN" altLang="en-US"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主要结论与科学数据</a:t>
            </a:r>
            <a:r>
              <a:rPr lang="en-US" altLang="zh-CN"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-3.</a:t>
            </a:r>
            <a:r>
              <a:rPr lang="zh-CN" altLang="en-US"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掠入射</a:t>
            </a:r>
            <a:r>
              <a:rPr lang="en-US" altLang="zh-CN"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XRD</a:t>
            </a:r>
            <a:r>
              <a:rPr lang="zh-CN" altLang="en-US"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分析辐照肿胀</a:t>
            </a:r>
          </a:p>
        </p:txBody>
      </p:sp>
      <p:pic>
        <p:nvPicPr>
          <p:cNvPr id="7" name="图片 6">
            <a:extLst>
              <a:ext uri="{FF2B5EF4-FFF2-40B4-BE49-F238E27FC236}">
                <a16:creationId xmlns:a16="http://schemas.microsoft.com/office/drawing/2014/main" id="{38897FE7-66E4-0B43-8FF8-99EC6044EE08}"/>
              </a:ext>
            </a:extLst>
          </p:cNvPr>
          <p:cNvPicPr>
            <a:picLocks noChangeAspect="1"/>
          </p:cNvPicPr>
          <p:nvPr/>
        </p:nvPicPr>
        <p:blipFill rotWithShape="1">
          <a:blip r:embed="rId4"/>
          <a:srcRect b="26774"/>
          <a:stretch/>
        </p:blipFill>
        <p:spPr>
          <a:xfrm>
            <a:off x="10322351" y="0"/>
            <a:ext cx="1869649" cy="684530"/>
          </a:xfrm>
          <a:prstGeom prst="rect">
            <a:avLst/>
          </a:prstGeom>
        </p:spPr>
      </p:pic>
      <p:sp>
        <p:nvSpPr>
          <p:cNvPr id="13" name="内容占位符 1">
            <a:extLst>
              <a:ext uri="{FF2B5EF4-FFF2-40B4-BE49-F238E27FC236}">
                <a16:creationId xmlns:a16="http://schemas.microsoft.com/office/drawing/2014/main" id="{9535BD90-0765-F547-86A9-EED30669A99B}"/>
              </a:ext>
            </a:extLst>
          </p:cNvPr>
          <p:cNvSpPr txBox="1">
            <a:spLocks/>
          </p:cNvSpPr>
          <p:nvPr/>
        </p:nvSpPr>
        <p:spPr>
          <a:xfrm>
            <a:off x="5207529" y="1373226"/>
            <a:ext cx="945517" cy="389004"/>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zh-CN" altLang="en-US" sz="2000" b="1" dirty="0">
                <a:solidFill>
                  <a:schemeClr val="bg1"/>
                </a:solidFill>
                <a:latin typeface="Times New Roman" charset="0"/>
                <a:ea typeface="Kaiti SC" panose="02010600040101010101" pitchFamily="2" charset="-122"/>
                <a:cs typeface="Microsoft YaHei" charset="-122"/>
              </a:rPr>
              <a:t>斩波</a:t>
            </a:r>
            <a:endParaRPr lang="en-US" altLang="zh-CN" sz="2000" b="1" dirty="0">
              <a:solidFill>
                <a:schemeClr val="bg1"/>
              </a:solidFill>
              <a:latin typeface="Times New Roman" charset="0"/>
              <a:ea typeface="Kaiti SC" panose="02010600040101010101" pitchFamily="2" charset="-122"/>
              <a:cs typeface="Microsoft YaHei" charset="-122"/>
            </a:endParaRPr>
          </a:p>
        </p:txBody>
      </p:sp>
      <p:graphicFrame>
        <p:nvGraphicFramePr>
          <p:cNvPr id="14" name="对象 13">
            <a:extLst>
              <a:ext uri="{FF2B5EF4-FFF2-40B4-BE49-F238E27FC236}">
                <a16:creationId xmlns:a16="http://schemas.microsoft.com/office/drawing/2014/main" id="{E4AB11B1-AD57-A544-9A19-A0120FDD547F}"/>
              </a:ext>
            </a:extLst>
          </p:cNvPr>
          <p:cNvGraphicFramePr>
            <a:graphicFrameLocks noChangeAspect="1"/>
          </p:cNvGraphicFramePr>
          <p:nvPr>
            <p:extLst>
              <p:ext uri="{D42A27DB-BD31-4B8C-83A1-F6EECF244321}">
                <p14:modId xmlns:p14="http://schemas.microsoft.com/office/powerpoint/2010/main" val="1676153398"/>
              </p:ext>
            </p:extLst>
          </p:nvPr>
        </p:nvGraphicFramePr>
        <p:xfrm>
          <a:off x="980550" y="1465682"/>
          <a:ext cx="3687619" cy="2920959"/>
        </p:xfrm>
        <a:graphic>
          <a:graphicData uri="http://schemas.openxmlformats.org/presentationml/2006/ole">
            <mc:AlternateContent xmlns:mc="http://schemas.openxmlformats.org/markup-compatibility/2006">
              <mc:Choice xmlns:v="urn:schemas-microsoft-com:vml" Requires="v">
                <p:oleObj spid="_x0000_s3113" name="Graph" r:id="rId5" imgW="4132440" imgH="2901600" progId="Origin95.Graph">
                  <p:embed/>
                </p:oleObj>
              </mc:Choice>
              <mc:Fallback>
                <p:oleObj name="Graph" r:id="rId5" imgW="4132440" imgH="2901600" progId="Origin95.Graph">
                  <p:embed/>
                  <p:pic>
                    <p:nvPicPr>
                      <p:cNvPr id="6" name="对象 5"/>
                      <p:cNvPicPr>
                        <a:picLocks noChangeAspect="1" noChangeArrowheads="1"/>
                      </p:cNvPicPr>
                      <p:nvPr/>
                    </p:nvPicPr>
                    <p:blipFill>
                      <a:blip r:embed="rId6"/>
                      <a:srcRect l="6781" t="8380" r="11211" b="1302"/>
                      <a:stretch>
                        <a:fillRect/>
                      </a:stretch>
                    </p:blipFill>
                    <p:spPr bwMode="auto">
                      <a:xfrm>
                        <a:off x="980550" y="1465682"/>
                        <a:ext cx="3687619" cy="2920959"/>
                      </a:xfrm>
                      <a:prstGeom prst="rect">
                        <a:avLst/>
                      </a:prstGeom>
                      <a:noFill/>
                    </p:spPr>
                  </p:pic>
                </p:oleObj>
              </mc:Fallback>
            </mc:AlternateContent>
          </a:graphicData>
        </a:graphic>
      </p:graphicFrame>
      <p:sp>
        <p:nvSpPr>
          <p:cNvPr id="15" name="矩形 14">
            <a:extLst>
              <a:ext uri="{FF2B5EF4-FFF2-40B4-BE49-F238E27FC236}">
                <a16:creationId xmlns:a16="http://schemas.microsoft.com/office/drawing/2014/main" id="{8540CBDE-60F4-DF41-8515-134737742A36}"/>
              </a:ext>
            </a:extLst>
          </p:cNvPr>
          <p:cNvSpPr/>
          <p:nvPr/>
        </p:nvSpPr>
        <p:spPr>
          <a:xfrm>
            <a:off x="1484244" y="4626866"/>
            <a:ext cx="9037982" cy="1884555"/>
          </a:xfrm>
          <a:prstGeom prst="rect">
            <a:avLst/>
          </a:prstGeom>
        </p:spPr>
        <p:txBody>
          <a:bodyPr wrap="square">
            <a:spAutoFit/>
          </a:bodyPr>
          <a:lstStyle/>
          <a:p>
            <a:pPr marL="285750" lvl="0" indent="-285750" defTabSz="685663">
              <a:lnSpc>
                <a:spcPct val="150000"/>
              </a:lnSpc>
              <a:buFont typeface="Wingdings" panose="05000000000000000000" pitchFamily="2" charset="2"/>
              <a:buChar char="Ø"/>
              <a:defRPr/>
            </a:pPr>
            <a:r>
              <a:rPr lang="zh-CN" altLang="en-US" sz="2000" dirty="0">
                <a:latin typeface="微软雅黑" panose="020B0503020204020204" pitchFamily="34" charset="-122"/>
                <a:ea typeface="微软雅黑" panose="020B0503020204020204" pitchFamily="34" charset="-122"/>
              </a:rPr>
              <a:t>利用掠入射</a:t>
            </a:r>
            <a:r>
              <a:rPr lang="en-US" altLang="zh-CN" sz="2000" dirty="0">
                <a:latin typeface="微软雅黑" panose="020B0503020204020204" pitchFamily="34" charset="-122"/>
                <a:ea typeface="微软雅黑" panose="020B0503020204020204" pitchFamily="34" charset="-122"/>
              </a:rPr>
              <a:t>X</a:t>
            </a:r>
            <a:r>
              <a:rPr lang="zh-CN" altLang="en-US" sz="2000" dirty="0">
                <a:latin typeface="微软雅黑" panose="020B0503020204020204" pitchFamily="34" charset="-122"/>
                <a:ea typeface="微软雅黑" panose="020B0503020204020204" pitchFamily="34" charset="-122"/>
              </a:rPr>
              <a:t>射线衍射探测了辐照损伤区域内的晶格结构，比起室温辐照，高温下的辐照导致了较大幅度的晶格肿胀</a:t>
            </a:r>
            <a:endParaRPr lang="en-US" altLang="zh-CN" sz="2000" dirty="0">
              <a:latin typeface="微软雅黑" panose="020B0503020204020204" pitchFamily="34" charset="-122"/>
              <a:ea typeface="微软雅黑" panose="020B0503020204020204" pitchFamily="34" charset="-122"/>
            </a:endParaRPr>
          </a:p>
          <a:p>
            <a:pPr marL="285750" lvl="0" indent="-285750" defTabSz="685663">
              <a:lnSpc>
                <a:spcPct val="150000"/>
              </a:lnSpc>
              <a:buFont typeface="Wingdings" panose="05000000000000000000" pitchFamily="2" charset="2"/>
              <a:buChar char="Ø"/>
              <a:defRPr/>
            </a:pPr>
            <a:r>
              <a:rPr lang="zh-CN" altLang="en-US" sz="2000" dirty="0">
                <a:solidFill>
                  <a:prstClr val="black"/>
                </a:solidFill>
                <a:latin typeface="微软雅黑" panose="020B0503020204020204" pitchFamily="34" charset="-122"/>
                <a:ea typeface="微软雅黑" panose="020B0503020204020204" pitchFamily="34" charset="-122"/>
              </a:rPr>
              <a:t>在高温下，</a:t>
            </a:r>
            <a:r>
              <a:rPr lang="en-US" altLang="zh-CN" sz="2000" dirty="0">
                <a:solidFill>
                  <a:prstClr val="black"/>
                </a:solidFill>
                <a:latin typeface="微软雅黑" panose="020B0503020204020204" pitchFamily="34" charset="-122"/>
                <a:ea typeface="微软雅黑" panose="020B0503020204020204" pitchFamily="34" charset="-122"/>
              </a:rPr>
              <a:t>ODS</a:t>
            </a:r>
            <a:r>
              <a:rPr lang="zh-CN" altLang="en-US" sz="2000" dirty="0">
                <a:solidFill>
                  <a:prstClr val="black"/>
                </a:solidFill>
                <a:latin typeface="微软雅黑" panose="020B0503020204020204" pitchFamily="34" charset="-122"/>
                <a:ea typeface="微软雅黑" panose="020B0503020204020204" pitchFamily="34" charset="-122"/>
              </a:rPr>
              <a:t>钢中氦气泡的持续生长会产生一些新的微应力和缺陷</a:t>
            </a:r>
            <a:endParaRPr lang="en-US" altLang="zh-CN" sz="1600" dirty="0">
              <a:solidFill>
                <a:prstClr val="black"/>
              </a:solidFill>
              <a:latin typeface="微软雅黑" panose="020B0503020204020204" pitchFamily="34" charset="-122"/>
              <a:ea typeface="微软雅黑" panose="020B0503020204020204" pitchFamily="34" charset="-122"/>
            </a:endParaRPr>
          </a:p>
          <a:p>
            <a:pPr marL="285750" lvl="0" indent="-285750" defTabSz="685663">
              <a:lnSpc>
                <a:spcPct val="150000"/>
              </a:lnSpc>
              <a:buFont typeface="Wingdings" panose="05000000000000000000" pitchFamily="2" charset="2"/>
              <a:buChar char="Ø"/>
              <a:defRPr/>
            </a:pPr>
            <a:r>
              <a:rPr lang="zh-CN" altLang="en-US" sz="2000" dirty="0">
                <a:solidFill>
                  <a:srgbClr val="FF0000"/>
                </a:solidFill>
                <a:latin typeface="微软雅黑" panose="020B0503020204020204" pitchFamily="34" charset="-122"/>
                <a:ea typeface="微软雅黑" panose="020B0503020204020204" pitchFamily="34" charset="-122"/>
              </a:rPr>
              <a:t>高温下由于氦泡的作用，会产生较大幅度的晶格畸变</a:t>
            </a:r>
            <a:endParaRPr lang="en-US" altLang="zh-CN" sz="2000" dirty="0">
              <a:solidFill>
                <a:prstClr val="black"/>
              </a:solidFill>
              <a:latin typeface="微软雅黑" panose="020B0503020204020204" pitchFamily="34" charset="-122"/>
              <a:ea typeface="微软雅黑" panose="020B0503020204020204" pitchFamily="34" charset="-122"/>
            </a:endParaRPr>
          </a:p>
        </p:txBody>
      </p:sp>
      <p:sp>
        <p:nvSpPr>
          <p:cNvPr id="16" name="圆角矩形 15">
            <a:extLst>
              <a:ext uri="{FF2B5EF4-FFF2-40B4-BE49-F238E27FC236}">
                <a16:creationId xmlns:a16="http://schemas.microsoft.com/office/drawing/2014/main" id="{CAF35BF7-59B5-1044-9ECD-DC5BF7764F97}"/>
              </a:ext>
            </a:extLst>
          </p:cNvPr>
          <p:cNvSpPr/>
          <p:nvPr/>
        </p:nvSpPr>
        <p:spPr>
          <a:xfrm>
            <a:off x="715618" y="1349203"/>
            <a:ext cx="10548730" cy="3024359"/>
          </a:xfrm>
          <a:prstGeom prst="roundRect">
            <a:avLst>
              <a:gd name="adj" fmla="val 7088"/>
            </a:avLst>
          </a:prstGeom>
          <a:noFill/>
          <a:ln w="38100"/>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a:extLst>
              <a:ext uri="{FF2B5EF4-FFF2-40B4-BE49-F238E27FC236}">
                <a16:creationId xmlns:a16="http://schemas.microsoft.com/office/drawing/2014/main" id="{3D065C95-6C05-4244-9987-F0A2F8018EA9}"/>
              </a:ext>
            </a:extLst>
          </p:cNvPr>
          <p:cNvSpPr/>
          <p:nvPr/>
        </p:nvSpPr>
        <p:spPr>
          <a:xfrm>
            <a:off x="715618" y="4516910"/>
            <a:ext cx="10548730" cy="2053797"/>
          </a:xfrm>
          <a:prstGeom prst="roundRect">
            <a:avLst/>
          </a:prstGeom>
          <a:noFill/>
          <a:ln w="38100">
            <a:solidFill>
              <a:schemeClr val="accent6">
                <a:lumMod val="60000"/>
                <a:lumOff val="4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graphicFrame>
            <p:nvGraphicFramePr>
              <p:cNvPr id="19" name="表格 18">
                <a:extLst>
                  <a:ext uri="{FF2B5EF4-FFF2-40B4-BE49-F238E27FC236}">
                    <a16:creationId xmlns:a16="http://schemas.microsoft.com/office/drawing/2014/main" id="{F2B605D9-11A3-0342-8D46-8D7F96D5B3CB}"/>
                  </a:ext>
                </a:extLst>
              </p:cNvPr>
              <p:cNvGraphicFramePr>
                <a:graphicFrameLocks noGrp="1"/>
              </p:cNvGraphicFramePr>
              <p:nvPr>
                <p:extLst>
                  <p:ext uri="{D42A27DB-BD31-4B8C-83A1-F6EECF244321}">
                    <p14:modId xmlns:p14="http://schemas.microsoft.com/office/powerpoint/2010/main" val="2250207443"/>
                  </p:ext>
                </p:extLst>
              </p:nvPr>
            </p:nvGraphicFramePr>
            <p:xfrm>
              <a:off x="4810483" y="1717164"/>
              <a:ext cx="6039588" cy="2178521"/>
            </p:xfrm>
            <a:graphic>
              <a:graphicData uri="http://schemas.openxmlformats.org/drawingml/2006/table">
                <a:tbl>
                  <a:tblPr firstRow="1" firstCol="1" bandRow="1">
                    <a:tableStyleId>{5C22544A-7EE6-4342-B048-85BDC9FD1C3A}</a:tableStyleId>
                  </a:tblPr>
                  <a:tblGrid>
                    <a:gridCol w="918603">
                      <a:extLst>
                        <a:ext uri="{9D8B030D-6E8A-4147-A177-3AD203B41FA5}">
                          <a16:colId xmlns:a16="http://schemas.microsoft.com/office/drawing/2014/main" val="2870976917"/>
                        </a:ext>
                      </a:extLst>
                    </a:gridCol>
                    <a:gridCol w="1198893">
                      <a:extLst>
                        <a:ext uri="{9D8B030D-6E8A-4147-A177-3AD203B41FA5}">
                          <a16:colId xmlns:a16="http://schemas.microsoft.com/office/drawing/2014/main" val="2681577093"/>
                        </a:ext>
                      </a:extLst>
                    </a:gridCol>
                    <a:gridCol w="1353036">
                      <a:extLst>
                        <a:ext uri="{9D8B030D-6E8A-4147-A177-3AD203B41FA5}">
                          <a16:colId xmlns:a16="http://schemas.microsoft.com/office/drawing/2014/main" val="1219075124"/>
                        </a:ext>
                      </a:extLst>
                    </a:gridCol>
                    <a:gridCol w="1267401">
                      <a:extLst>
                        <a:ext uri="{9D8B030D-6E8A-4147-A177-3AD203B41FA5}">
                          <a16:colId xmlns:a16="http://schemas.microsoft.com/office/drawing/2014/main" val="1878764828"/>
                        </a:ext>
                      </a:extLst>
                    </a:gridCol>
                    <a:gridCol w="1301655">
                      <a:extLst>
                        <a:ext uri="{9D8B030D-6E8A-4147-A177-3AD203B41FA5}">
                          <a16:colId xmlns:a16="http://schemas.microsoft.com/office/drawing/2014/main" val="2668660080"/>
                        </a:ext>
                      </a:extLst>
                    </a:gridCol>
                  </a:tblGrid>
                  <a:tr h="450931">
                    <a:tc>
                      <a:txBody>
                        <a:bodyPr/>
                        <a:lstStyle/>
                        <a:p>
                          <a:pPr indent="127000" algn="ctr">
                            <a:lnSpc>
                              <a:spcPct val="200000"/>
                            </a:lnSpc>
                            <a:spcAft>
                              <a:spcPts val="0"/>
                            </a:spcAft>
                          </a:pPr>
                          <a:r>
                            <a:rPr lang="en-US" sz="1400" kern="100" dirty="0">
                              <a:effectLst/>
                              <a:uFill>
                                <a:solidFill>
                                  <a:srgbClr val="000000"/>
                                </a:solidFill>
                              </a:uFill>
                              <a:latin typeface="Times New Roman" panose="02020603050405020304" pitchFamily="18" charset="0"/>
                              <a:cs typeface="Times New Roman" panose="02020603050405020304" pitchFamily="18" charset="0"/>
                            </a:rPr>
                            <a:t>Sample</a:t>
                          </a:r>
                          <a:endParaRPr lang="zh-CN" sz="1600" kern="100" dirty="0">
                            <a:solidFill>
                              <a:srgbClr val="000000"/>
                            </a:solidFill>
                            <a:effectLst/>
                            <a:uFill>
                              <a:solidFill>
                                <a:srgbClr val="000000"/>
                              </a:solidFill>
                            </a:uFill>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tc gridSpan="4">
                      <a:txBody>
                        <a:bodyPr/>
                        <a:lstStyle/>
                        <a:p>
                          <a:pPr indent="127000" algn="ctr">
                            <a:lnSpc>
                              <a:spcPct val="200000"/>
                            </a:lnSpc>
                            <a:spcAft>
                              <a:spcPts val="0"/>
                            </a:spcAft>
                          </a:pPr>
                          <a:r>
                            <a:rPr lang="en-US" sz="1600" kern="100" dirty="0">
                              <a:effectLst/>
                              <a:uFill>
                                <a:solidFill>
                                  <a:srgbClr val="000000"/>
                                </a:solidFill>
                              </a:uFill>
                              <a:latin typeface="Times New Roman" panose="02020603050405020304" pitchFamily="18" charset="0"/>
                              <a:ea typeface="Microsoft YaHei" panose="020B0503020204020204" pitchFamily="34" charset="-122"/>
                              <a:cs typeface="Times New Roman" panose="02020603050405020304" pitchFamily="18" charset="0"/>
                            </a:rPr>
                            <a:t>2-Theta/ FWHM</a:t>
                          </a:r>
                          <a:endParaRPr lang="zh-CN" sz="2400" kern="100" dirty="0">
                            <a:solidFill>
                              <a:srgbClr val="000000"/>
                            </a:solidFill>
                            <a:effectLst/>
                            <a:uFill>
                              <a:solidFill>
                                <a:srgbClr val="000000"/>
                              </a:solidFill>
                            </a:uFill>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hMerge="1">
                      <a:txBody>
                        <a:bodyPr/>
                        <a:lstStyle/>
                        <a:p>
                          <a:endParaRPr lang="zh-CN" altLang="en-US"/>
                        </a:p>
                      </a:txBody>
                      <a:tcPr/>
                    </a:tc>
                    <a:tc hMerge="1">
                      <a:txBody>
                        <a:bodyPr/>
                        <a:lstStyle/>
                        <a:p>
                          <a:endParaRPr lang="zh-CN" altLang="en-US"/>
                        </a:p>
                      </a:txBody>
                      <a:tcPr/>
                    </a:tc>
                    <a:tc hMerge="1">
                      <a:txBody>
                        <a:bodyPr/>
                        <a:lstStyle/>
                        <a:p>
                          <a:pPr indent="127000" algn="ctr">
                            <a:lnSpc>
                              <a:spcPct val="150000"/>
                            </a:lnSpc>
                            <a:spcAft>
                              <a:spcPts val="0"/>
                            </a:spcAft>
                          </a:pPr>
                          <a:endParaRPr lang="zh-CN" sz="12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extLst>
                      <a:ext uri="{0D108BD9-81ED-4DB2-BD59-A6C34878D82A}">
                        <a16:rowId xmlns:a16="http://schemas.microsoft.com/office/drawing/2014/main" val="1608100281"/>
                      </a:ext>
                    </a:extLst>
                  </a:tr>
                  <a:tr h="374797">
                    <a:tc>
                      <a:txBody>
                        <a:bodyPr/>
                        <a:lstStyle/>
                        <a:p>
                          <a:pPr indent="127000" algn="ctr">
                            <a:lnSpc>
                              <a:spcPct val="200000"/>
                            </a:lnSpc>
                            <a:spcAft>
                              <a:spcPts val="0"/>
                            </a:spcAft>
                          </a:pPr>
                          <a:r>
                            <a:rPr lang="en-US" sz="1400" kern="100" dirty="0">
                              <a:effectLst/>
                              <a:uFill>
                                <a:solidFill>
                                  <a:srgbClr val="000000"/>
                                </a:solidFill>
                              </a:uFill>
                              <a:latin typeface="Times New Roman" panose="02020603050405020304" pitchFamily="18" charset="0"/>
                              <a:cs typeface="Times New Roman" panose="02020603050405020304" pitchFamily="18" charset="0"/>
                            </a:rPr>
                            <a:t>(h, k, l)</a:t>
                          </a:r>
                          <a:endParaRPr lang="zh-CN" sz="1600" kern="100" dirty="0">
                            <a:solidFill>
                              <a:srgbClr val="000000"/>
                            </a:solidFill>
                            <a:effectLst/>
                            <a:uFill>
                              <a:solidFill>
                                <a:srgbClr val="000000"/>
                              </a:solidFill>
                            </a:uFill>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tc gridSpan="4">
                      <a:txBody>
                        <a:bodyPr/>
                        <a:lstStyle/>
                        <a:p>
                          <a:pPr indent="127000" algn="just">
                            <a:lnSpc>
                              <a:spcPct val="150000"/>
                            </a:lnSpc>
                            <a:spcAft>
                              <a:spcPts val="0"/>
                            </a:spcAft>
                            <a:tabLst>
                              <a:tab pos="317500" algn="l"/>
                              <a:tab pos="1546225" algn="ctr"/>
                              <a:tab pos="2498725" algn="l"/>
                            </a:tabLst>
                          </a:pPr>
                          <a:r>
                            <a:rPr lang="en-US" sz="1100" b="1" kern="100" dirty="0">
                              <a:effectLst/>
                              <a:uFill>
                                <a:solidFill>
                                  <a:srgbClr val="000000"/>
                                </a:solidFill>
                              </a:uFill>
                            </a:rPr>
                            <a:t>      (110)	                        (200</a:t>
                          </a:r>
                          <a:r>
                            <a:rPr lang="zh-CN" altLang="en-US" sz="1100" b="1" kern="100" dirty="0">
                              <a:effectLst/>
                              <a:uFill>
                                <a:solidFill>
                                  <a:srgbClr val="000000"/>
                                </a:solidFill>
                              </a:uFill>
                            </a:rPr>
                            <a:t>）</a:t>
                          </a:r>
                          <a:r>
                            <a:rPr lang="en-US" sz="1100" b="1" kern="100" dirty="0">
                              <a:effectLst/>
                              <a:uFill>
                                <a:solidFill>
                                  <a:srgbClr val="000000"/>
                                </a:solidFill>
                              </a:uFill>
                            </a:rPr>
                            <a:t>                      (211)                     </a:t>
                          </a:r>
                          <a:r>
                            <a:rPr lang="en-US" sz="1600" b="1" kern="100" baseline="0" dirty="0">
                              <a:solidFill>
                                <a:srgbClr val="000000"/>
                              </a:solidFill>
                              <a:effectLst/>
                              <a:uFill>
                                <a:solidFill>
                                  <a:srgbClr val="000000"/>
                                </a:solidFill>
                              </a:uFill>
                              <a:latin typeface="Calibri" panose="020F0502020204030204" pitchFamily="34" charset="0"/>
                              <a:ea typeface="等线" panose="02010600030101010101" pitchFamily="2" charset="-122"/>
                            </a:rPr>
                            <a:t> </a:t>
                          </a:r>
                          <a:r>
                            <a:rPr lang="en-US" sz="1100" b="1" kern="100" dirty="0">
                              <a:effectLst/>
                              <a:uFill>
                                <a:solidFill>
                                  <a:srgbClr val="000000"/>
                                </a:solidFill>
                              </a:uFill>
                            </a:rPr>
                            <a:t>(220)</a:t>
                          </a:r>
                          <a:endParaRPr lang="zh-CN" sz="1600" b="1"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tc hMerge="1">
                      <a:txBody>
                        <a:bodyPr/>
                        <a:lstStyle/>
                        <a:p>
                          <a:endParaRPr lang="zh-CN" altLang="en-US"/>
                        </a:p>
                      </a:txBody>
                      <a:tcPr/>
                    </a:tc>
                    <a:tc hMerge="1">
                      <a:txBody>
                        <a:bodyPr/>
                        <a:lstStyle/>
                        <a:p>
                          <a:endParaRPr lang="zh-CN" altLang="en-US"/>
                        </a:p>
                      </a:txBody>
                      <a:tcPr/>
                    </a:tc>
                    <a:tc hMerge="1">
                      <a:txBody>
                        <a:bodyPr/>
                        <a:lstStyle/>
                        <a:p>
                          <a:pPr indent="127000" algn="ctr">
                            <a:lnSpc>
                              <a:spcPct val="150000"/>
                            </a:lnSpc>
                            <a:spcAft>
                              <a:spcPts val="0"/>
                            </a:spcAft>
                          </a:pPr>
                          <a:endParaRPr lang="zh-CN" sz="12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extLst>
                      <a:ext uri="{0D108BD9-81ED-4DB2-BD59-A6C34878D82A}">
                        <a16:rowId xmlns:a16="http://schemas.microsoft.com/office/drawing/2014/main" val="459603015"/>
                      </a:ext>
                    </a:extLst>
                  </a:tr>
                  <a:tr h="450931">
                    <a:tc>
                      <a:txBody>
                        <a:bodyPr/>
                        <a:lstStyle/>
                        <a:p>
                          <a:pPr indent="127000" algn="ctr">
                            <a:lnSpc>
                              <a:spcPct val="200000"/>
                            </a:lnSpc>
                            <a:spcAft>
                              <a:spcPts val="0"/>
                            </a:spcAft>
                          </a:pPr>
                          <a:r>
                            <a:rPr lang="en-US" sz="1400" kern="100" dirty="0">
                              <a:effectLst/>
                              <a:uFill>
                                <a:solidFill>
                                  <a:srgbClr val="000000"/>
                                </a:solidFill>
                              </a:uFill>
                              <a:latin typeface="Times New Roman" panose="02020603050405020304" pitchFamily="18" charset="0"/>
                              <a:cs typeface="Times New Roman" panose="02020603050405020304" pitchFamily="18" charset="0"/>
                            </a:rPr>
                            <a:t>Original</a:t>
                          </a:r>
                          <a:endParaRPr lang="zh-CN" sz="1600" kern="100" dirty="0">
                            <a:solidFill>
                              <a:srgbClr val="000000"/>
                            </a:solidFill>
                            <a:effectLst/>
                            <a:uFill>
                              <a:solidFill>
                                <a:srgbClr val="000000"/>
                              </a:solidFill>
                            </a:uFill>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tc>
                      <a:txBody>
                        <a:bodyPr/>
                        <a:lstStyle/>
                        <a:p>
                          <a:pPr indent="127000" algn="ctr">
                            <a:lnSpc>
                              <a:spcPct val="200000"/>
                            </a:lnSpc>
                            <a:spcAft>
                              <a:spcPts val="0"/>
                            </a:spcAft>
                          </a:pPr>
                          <a:r>
                            <a:rPr lang="en-US" sz="1200" kern="100" dirty="0">
                              <a:effectLst/>
                              <a:uFill>
                                <a:solidFill>
                                  <a:srgbClr val="000000"/>
                                </a:solidFill>
                              </a:uFill>
                            </a:rPr>
                            <a:t>44.799/0.266</a:t>
                          </a:r>
                          <a:endParaRPr lang="zh-CN" sz="14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tc>
                      <a:txBody>
                        <a:bodyPr/>
                        <a:lstStyle/>
                        <a:p>
                          <a:pPr indent="127000" algn="ctr">
                            <a:lnSpc>
                              <a:spcPct val="200000"/>
                            </a:lnSpc>
                            <a:spcAft>
                              <a:spcPts val="0"/>
                            </a:spcAft>
                          </a:pPr>
                          <a:r>
                            <a:rPr lang="en-US" sz="1200" kern="100" dirty="0">
                              <a:effectLst/>
                              <a:uFill>
                                <a:solidFill>
                                  <a:srgbClr val="000000"/>
                                </a:solidFill>
                              </a:uFill>
                            </a:rPr>
                            <a:t>65.199/0.397</a:t>
                          </a:r>
                          <a:endParaRPr lang="zh-CN" sz="14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tc>
                      <a:txBody>
                        <a:bodyPr/>
                        <a:lstStyle/>
                        <a:p>
                          <a:pPr indent="127000" algn="ctr">
                            <a:lnSpc>
                              <a:spcPct val="200000"/>
                            </a:lnSpc>
                            <a:spcAft>
                              <a:spcPts val="0"/>
                            </a:spcAft>
                          </a:pPr>
                          <a:r>
                            <a:rPr lang="en-US" sz="1200" kern="100" dirty="0">
                              <a:effectLst/>
                              <a:uFill>
                                <a:solidFill>
                                  <a:srgbClr val="000000"/>
                                </a:solidFill>
                              </a:uFill>
                            </a:rPr>
                            <a:t>82.561/0.371</a:t>
                          </a:r>
                          <a:endParaRPr lang="zh-CN" sz="14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tc>
                      <a:txBody>
                        <a:bodyPr/>
                        <a:lstStyle/>
                        <a:p>
                          <a:pPr indent="127000" algn="ctr">
                            <a:lnSpc>
                              <a:spcPct val="200000"/>
                            </a:lnSpc>
                            <a:spcAft>
                              <a:spcPts val="0"/>
                            </a:spcAft>
                          </a:pPr>
                          <a:r>
                            <a:rPr lang="en-US" sz="1200" kern="100" dirty="0">
                              <a:effectLst/>
                              <a:uFill>
                                <a:solidFill>
                                  <a:srgbClr val="000000"/>
                                </a:solidFill>
                              </a:uFill>
                            </a:rPr>
                            <a:t>99.438/0.370</a:t>
                          </a:r>
                          <a:endParaRPr lang="zh-CN" sz="14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extLst>
                      <a:ext uri="{0D108BD9-81ED-4DB2-BD59-A6C34878D82A}">
                        <a16:rowId xmlns:a16="http://schemas.microsoft.com/office/drawing/2014/main" val="1936728978"/>
                      </a:ext>
                    </a:extLst>
                  </a:tr>
                  <a:tr h="450931">
                    <a:tc>
                      <a:txBody>
                        <a:bodyPr/>
                        <a:lstStyle/>
                        <a:p>
                          <a:pPr indent="127000" algn="ctr">
                            <a:lnSpc>
                              <a:spcPct val="200000"/>
                            </a:lnSpc>
                            <a:spcAft>
                              <a:spcPts val="0"/>
                            </a:spcAft>
                          </a:pPr>
                          <a:r>
                            <a:rPr lang="en-US" sz="1400" kern="100" dirty="0">
                              <a:effectLst/>
                              <a:uFill>
                                <a:solidFill>
                                  <a:srgbClr val="000000"/>
                                </a:solidFill>
                              </a:uFill>
                              <a:latin typeface="Times New Roman" panose="02020603050405020304" pitchFamily="18" charset="0"/>
                              <a:cs typeface="Times New Roman" panose="02020603050405020304" pitchFamily="18" charset="0"/>
                            </a:rPr>
                            <a:t>RT </a:t>
                          </a:r>
                          <a:endParaRPr lang="zh-CN" sz="1600" kern="100" dirty="0">
                            <a:solidFill>
                              <a:srgbClr val="000000"/>
                            </a:solidFill>
                            <a:effectLst/>
                            <a:uFill>
                              <a:solidFill>
                                <a:srgbClr val="000000"/>
                              </a:solidFill>
                            </a:uFill>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tc>
                      <a:txBody>
                        <a:bodyPr/>
                        <a:lstStyle/>
                        <a:p>
                          <a:pPr indent="127000" algn="ctr">
                            <a:lnSpc>
                              <a:spcPct val="200000"/>
                            </a:lnSpc>
                            <a:spcAft>
                              <a:spcPts val="0"/>
                            </a:spcAft>
                          </a:pPr>
                          <a:r>
                            <a:rPr lang="en-US" sz="1200" kern="100">
                              <a:effectLst/>
                              <a:uFill>
                                <a:solidFill>
                                  <a:srgbClr val="000000"/>
                                </a:solidFill>
                              </a:uFill>
                            </a:rPr>
                            <a:t>44.794/0.308</a:t>
                          </a:r>
                          <a:endParaRPr lang="zh-CN" sz="1400" kern="10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tc>
                      <a:txBody>
                        <a:bodyPr/>
                        <a:lstStyle/>
                        <a:p>
                          <a:pPr indent="127000" algn="ctr">
                            <a:lnSpc>
                              <a:spcPct val="200000"/>
                            </a:lnSpc>
                            <a:spcAft>
                              <a:spcPts val="0"/>
                            </a:spcAft>
                          </a:pPr>
                          <a:r>
                            <a:rPr lang="en-US" sz="1200" kern="100" dirty="0">
                              <a:effectLst/>
                              <a:uFill>
                                <a:solidFill>
                                  <a:srgbClr val="000000"/>
                                </a:solidFill>
                              </a:uFill>
                            </a:rPr>
                            <a:t>65.154/0.591</a:t>
                          </a:r>
                          <a:endParaRPr lang="zh-CN" sz="14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tc>
                      <a:txBody>
                        <a:bodyPr/>
                        <a:lstStyle/>
                        <a:p>
                          <a:pPr indent="127000" algn="ctr">
                            <a:lnSpc>
                              <a:spcPct val="200000"/>
                            </a:lnSpc>
                            <a:spcAft>
                              <a:spcPts val="0"/>
                            </a:spcAft>
                          </a:pPr>
                          <a:r>
                            <a:rPr lang="en-US" sz="1200" kern="100" dirty="0">
                              <a:effectLst/>
                              <a:uFill>
                                <a:solidFill>
                                  <a:srgbClr val="000000"/>
                                </a:solidFill>
                              </a:uFill>
                            </a:rPr>
                            <a:t>82.600/0.431</a:t>
                          </a:r>
                          <a:endParaRPr lang="zh-CN" sz="14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tc>
                      <a:txBody>
                        <a:bodyPr/>
                        <a:lstStyle/>
                        <a:p>
                          <a:pPr indent="127000" algn="ctr">
                            <a:lnSpc>
                              <a:spcPct val="200000"/>
                            </a:lnSpc>
                            <a:spcAft>
                              <a:spcPts val="0"/>
                            </a:spcAft>
                          </a:pPr>
                          <a:r>
                            <a:rPr lang="en-US" sz="1200" kern="100" dirty="0">
                              <a:effectLst/>
                              <a:uFill>
                                <a:solidFill>
                                  <a:srgbClr val="000000"/>
                                </a:solidFill>
                              </a:uFill>
                            </a:rPr>
                            <a:t>99.342/0.481</a:t>
                          </a:r>
                          <a:endParaRPr lang="zh-CN" sz="14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extLst>
                      <a:ext uri="{0D108BD9-81ED-4DB2-BD59-A6C34878D82A}">
                        <a16:rowId xmlns:a16="http://schemas.microsoft.com/office/drawing/2014/main" val="2872548079"/>
                      </a:ext>
                    </a:extLst>
                  </a:tr>
                  <a:tr h="450931">
                    <a:tc>
                      <a:txBody>
                        <a:bodyPr/>
                        <a:lstStyle/>
                        <a:p>
                          <a:pPr indent="127000" algn="ctr">
                            <a:lnSpc>
                              <a:spcPct val="200000"/>
                            </a:lnSpc>
                            <a:spcAft>
                              <a:spcPts val="0"/>
                            </a:spcAft>
                          </a:pPr>
                          <a:r>
                            <a:rPr lang="en-US" sz="1400" kern="100" dirty="0">
                              <a:effectLst/>
                              <a:uFill>
                                <a:solidFill>
                                  <a:srgbClr val="000000"/>
                                </a:solidFill>
                              </a:uFill>
                              <a:latin typeface="Times New Roman" panose="02020603050405020304" pitchFamily="18" charset="0"/>
                              <a:cs typeface="Times New Roman" panose="02020603050405020304" pitchFamily="18" charset="0"/>
                            </a:rPr>
                            <a:t>450</a:t>
                          </a:r>
                          <a14:m>
                            <m:oMath xmlns:m="http://schemas.openxmlformats.org/officeDocument/2006/math">
                              <m:r>
                                <a:rPr lang="en-US" sz="1400" kern="100">
                                  <a:effectLst/>
                                  <a:uFill>
                                    <a:solidFill>
                                      <a:srgbClr val="000000"/>
                                    </a:solidFill>
                                  </a:uFill>
                                  <a:latin typeface="Cambria Math" panose="02040503050406030204" pitchFamily="18" charset="0"/>
                                </a:rPr>
                                <m:t>℃</m:t>
                              </m:r>
                            </m:oMath>
                          </a14:m>
                          <a:r>
                            <a:rPr lang="en-US" sz="1400" kern="100" dirty="0">
                              <a:effectLst/>
                              <a:uFill>
                                <a:solidFill>
                                  <a:srgbClr val="000000"/>
                                </a:solidFill>
                              </a:uFill>
                              <a:latin typeface="Times New Roman" panose="02020603050405020304" pitchFamily="18" charset="0"/>
                              <a:cs typeface="Times New Roman" panose="02020603050405020304" pitchFamily="18" charset="0"/>
                            </a:rPr>
                            <a:t> </a:t>
                          </a:r>
                          <a:endParaRPr lang="zh-CN" sz="1600" kern="100" dirty="0">
                            <a:solidFill>
                              <a:srgbClr val="000000"/>
                            </a:solidFill>
                            <a:effectLst/>
                            <a:uFill>
                              <a:solidFill>
                                <a:srgbClr val="000000"/>
                              </a:solidFill>
                            </a:uFill>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tc>
                      <a:txBody>
                        <a:bodyPr/>
                        <a:lstStyle/>
                        <a:p>
                          <a:pPr indent="127000" algn="ctr">
                            <a:lnSpc>
                              <a:spcPct val="200000"/>
                            </a:lnSpc>
                            <a:spcAft>
                              <a:spcPts val="0"/>
                            </a:spcAft>
                          </a:pPr>
                          <a:r>
                            <a:rPr lang="en-US" sz="1200" kern="100" dirty="0">
                              <a:effectLst/>
                              <a:uFill>
                                <a:solidFill>
                                  <a:srgbClr val="000000"/>
                                </a:solidFill>
                              </a:uFill>
                            </a:rPr>
                            <a:t>44.</a:t>
                          </a:r>
                          <a:r>
                            <a:rPr lang="en-US" altLang="zh-CN" sz="1200" kern="100" dirty="0">
                              <a:effectLst/>
                              <a:uFill>
                                <a:solidFill>
                                  <a:srgbClr val="000000"/>
                                </a:solidFill>
                              </a:uFill>
                            </a:rPr>
                            <a:t>7</a:t>
                          </a:r>
                          <a:r>
                            <a:rPr lang="en-US" sz="1200" kern="100" dirty="0">
                              <a:effectLst/>
                              <a:uFill>
                                <a:solidFill>
                                  <a:srgbClr val="000000"/>
                                </a:solidFill>
                              </a:uFill>
                            </a:rPr>
                            <a:t>83/0.301</a:t>
                          </a:r>
                          <a:endParaRPr lang="zh-CN" sz="14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tc>
                      <a:txBody>
                        <a:bodyPr/>
                        <a:lstStyle/>
                        <a:p>
                          <a:pPr indent="127000" algn="ctr">
                            <a:lnSpc>
                              <a:spcPct val="200000"/>
                            </a:lnSpc>
                            <a:spcAft>
                              <a:spcPts val="0"/>
                            </a:spcAft>
                          </a:pPr>
                          <a:r>
                            <a:rPr lang="en-US" sz="1200" kern="100" dirty="0">
                              <a:effectLst/>
                              <a:uFill>
                                <a:solidFill>
                                  <a:srgbClr val="000000"/>
                                </a:solidFill>
                              </a:uFill>
                            </a:rPr>
                            <a:t>65.245/0.519</a:t>
                          </a:r>
                          <a:endParaRPr lang="zh-CN" sz="14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tc>
                      <a:txBody>
                        <a:bodyPr/>
                        <a:lstStyle/>
                        <a:p>
                          <a:pPr indent="127000" algn="ctr">
                            <a:lnSpc>
                              <a:spcPct val="200000"/>
                            </a:lnSpc>
                            <a:spcAft>
                              <a:spcPts val="0"/>
                            </a:spcAft>
                          </a:pPr>
                          <a:r>
                            <a:rPr lang="en-US" sz="1200" kern="100" dirty="0">
                              <a:effectLst/>
                              <a:uFill>
                                <a:solidFill>
                                  <a:srgbClr val="000000"/>
                                </a:solidFill>
                              </a:uFill>
                            </a:rPr>
                            <a:t>82.653/0.476</a:t>
                          </a:r>
                          <a:endParaRPr lang="zh-CN" sz="14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tc>
                      <a:txBody>
                        <a:bodyPr/>
                        <a:lstStyle/>
                        <a:p>
                          <a:pPr indent="127000" algn="ctr">
                            <a:lnSpc>
                              <a:spcPct val="200000"/>
                            </a:lnSpc>
                            <a:spcAft>
                              <a:spcPts val="0"/>
                            </a:spcAft>
                          </a:pPr>
                          <a:r>
                            <a:rPr lang="en-US" sz="1200" kern="100" dirty="0">
                              <a:effectLst/>
                              <a:uFill>
                                <a:solidFill>
                                  <a:srgbClr val="000000"/>
                                </a:solidFill>
                              </a:uFill>
                            </a:rPr>
                            <a:t>99.444/0.486</a:t>
                          </a:r>
                          <a:endParaRPr lang="zh-CN" sz="14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extLst>
                      <a:ext uri="{0D108BD9-81ED-4DB2-BD59-A6C34878D82A}">
                        <a16:rowId xmlns:a16="http://schemas.microsoft.com/office/drawing/2014/main" val="1548934571"/>
                      </a:ext>
                    </a:extLst>
                  </a:tr>
                </a:tbl>
              </a:graphicData>
            </a:graphic>
          </p:graphicFrame>
        </mc:Choice>
        <mc:Fallback xmlns="">
          <p:graphicFrame>
            <p:nvGraphicFramePr>
              <p:cNvPr id="19" name="表格 18">
                <a:extLst>
                  <a:ext uri="{FF2B5EF4-FFF2-40B4-BE49-F238E27FC236}">
                    <a16:creationId xmlns:a16="http://schemas.microsoft.com/office/drawing/2014/main" id="{F2B605D9-11A3-0342-8D46-8D7F96D5B3CB}"/>
                  </a:ext>
                </a:extLst>
              </p:cNvPr>
              <p:cNvGraphicFramePr>
                <a:graphicFrameLocks noGrp="1"/>
              </p:cNvGraphicFramePr>
              <p:nvPr>
                <p:extLst>
                  <p:ext uri="{D42A27DB-BD31-4B8C-83A1-F6EECF244321}">
                    <p14:modId xmlns:p14="http://schemas.microsoft.com/office/powerpoint/2010/main" val="2250207443"/>
                  </p:ext>
                </p:extLst>
              </p:nvPr>
            </p:nvGraphicFramePr>
            <p:xfrm>
              <a:off x="4810483" y="1717164"/>
              <a:ext cx="6039588" cy="2178521"/>
            </p:xfrm>
            <a:graphic>
              <a:graphicData uri="http://schemas.openxmlformats.org/drawingml/2006/table">
                <a:tbl>
                  <a:tblPr firstRow="1" firstCol="1" bandRow="1">
                    <a:tableStyleId>{5C22544A-7EE6-4342-B048-85BDC9FD1C3A}</a:tableStyleId>
                  </a:tblPr>
                  <a:tblGrid>
                    <a:gridCol w="918603">
                      <a:extLst>
                        <a:ext uri="{9D8B030D-6E8A-4147-A177-3AD203B41FA5}">
                          <a16:colId xmlns:a16="http://schemas.microsoft.com/office/drawing/2014/main" val="2870976917"/>
                        </a:ext>
                      </a:extLst>
                    </a:gridCol>
                    <a:gridCol w="1198893">
                      <a:extLst>
                        <a:ext uri="{9D8B030D-6E8A-4147-A177-3AD203B41FA5}">
                          <a16:colId xmlns:a16="http://schemas.microsoft.com/office/drawing/2014/main" val="2681577093"/>
                        </a:ext>
                      </a:extLst>
                    </a:gridCol>
                    <a:gridCol w="1353036">
                      <a:extLst>
                        <a:ext uri="{9D8B030D-6E8A-4147-A177-3AD203B41FA5}">
                          <a16:colId xmlns:a16="http://schemas.microsoft.com/office/drawing/2014/main" val="1219075124"/>
                        </a:ext>
                      </a:extLst>
                    </a:gridCol>
                    <a:gridCol w="1267401">
                      <a:extLst>
                        <a:ext uri="{9D8B030D-6E8A-4147-A177-3AD203B41FA5}">
                          <a16:colId xmlns:a16="http://schemas.microsoft.com/office/drawing/2014/main" val="1878764828"/>
                        </a:ext>
                      </a:extLst>
                    </a:gridCol>
                    <a:gridCol w="1301655">
                      <a:extLst>
                        <a:ext uri="{9D8B030D-6E8A-4147-A177-3AD203B41FA5}">
                          <a16:colId xmlns:a16="http://schemas.microsoft.com/office/drawing/2014/main" val="2668660080"/>
                        </a:ext>
                      </a:extLst>
                    </a:gridCol>
                  </a:tblGrid>
                  <a:tr h="450931">
                    <a:tc>
                      <a:txBody>
                        <a:bodyPr/>
                        <a:lstStyle/>
                        <a:p>
                          <a:pPr indent="127000" algn="ctr">
                            <a:lnSpc>
                              <a:spcPct val="200000"/>
                            </a:lnSpc>
                            <a:spcAft>
                              <a:spcPts val="0"/>
                            </a:spcAft>
                          </a:pPr>
                          <a:r>
                            <a:rPr lang="en-US" sz="1400" kern="100" dirty="0">
                              <a:effectLst/>
                              <a:uFill>
                                <a:solidFill>
                                  <a:srgbClr val="000000"/>
                                </a:solidFill>
                              </a:uFill>
                              <a:latin typeface="Times New Roman" panose="02020603050405020304" pitchFamily="18" charset="0"/>
                              <a:cs typeface="Times New Roman" panose="02020603050405020304" pitchFamily="18" charset="0"/>
                            </a:rPr>
                            <a:t>Sample</a:t>
                          </a:r>
                          <a:endParaRPr lang="zh-CN" sz="1600" kern="100" dirty="0">
                            <a:solidFill>
                              <a:srgbClr val="000000"/>
                            </a:solidFill>
                            <a:effectLst/>
                            <a:uFill>
                              <a:solidFill>
                                <a:srgbClr val="000000"/>
                              </a:solidFill>
                            </a:uFill>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tc gridSpan="4">
                      <a:txBody>
                        <a:bodyPr/>
                        <a:lstStyle/>
                        <a:p>
                          <a:pPr indent="127000" algn="ctr">
                            <a:lnSpc>
                              <a:spcPct val="200000"/>
                            </a:lnSpc>
                            <a:spcAft>
                              <a:spcPts val="0"/>
                            </a:spcAft>
                          </a:pPr>
                          <a:r>
                            <a:rPr lang="en-US" sz="1600" kern="100" dirty="0">
                              <a:effectLst/>
                              <a:uFill>
                                <a:solidFill>
                                  <a:srgbClr val="000000"/>
                                </a:solidFill>
                              </a:uFill>
                              <a:latin typeface="Times New Roman" panose="02020603050405020304" pitchFamily="18" charset="0"/>
                              <a:ea typeface="Microsoft YaHei" panose="020B0503020204020204" pitchFamily="34" charset="-122"/>
                              <a:cs typeface="Times New Roman" panose="02020603050405020304" pitchFamily="18" charset="0"/>
                            </a:rPr>
                            <a:t>2-Theta/ FWHM</a:t>
                          </a:r>
                          <a:endParaRPr lang="zh-CN" sz="2400" kern="100" dirty="0">
                            <a:solidFill>
                              <a:srgbClr val="000000"/>
                            </a:solidFill>
                            <a:effectLst/>
                            <a:uFill>
                              <a:solidFill>
                                <a:srgbClr val="000000"/>
                              </a:solidFill>
                            </a:uFill>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hMerge="1">
                      <a:txBody>
                        <a:bodyPr/>
                        <a:lstStyle/>
                        <a:p>
                          <a:endParaRPr lang="zh-CN" altLang="en-US"/>
                        </a:p>
                      </a:txBody>
                      <a:tcPr/>
                    </a:tc>
                    <a:tc hMerge="1">
                      <a:txBody>
                        <a:bodyPr/>
                        <a:lstStyle/>
                        <a:p>
                          <a:endParaRPr lang="zh-CN" altLang="en-US"/>
                        </a:p>
                      </a:txBody>
                      <a:tcPr/>
                    </a:tc>
                    <a:tc hMerge="1">
                      <a:txBody>
                        <a:bodyPr/>
                        <a:lstStyle/>
                        <a:p>
                          <a:pPr indent="127000" algn="ctr">
                            <a:lnSpc>
                              <a:spcPct val="150000"/>
                            </a:lnSpc>
                            <a:spcAft>
                              <a:spcPts val="0"/>
                            </a:spcAft>
                          </a:pPr>
                          <a:endParaRPr lang="zh-CN" sz="12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extLst>
                      <a:ext uri="{0D108BD9-81ED-4DB2-BD59-A6C34878D82A}">
                        <a16:rowId xmlns:a16="http://schemas.microsoft.com/office/drawing/2014/main" val="1608100281"/>
                      </a:ext>
                    </a:extLst>
                  </a:tr>
                  <a:tr h="374797">
                    <a:tc>
                      <a:txBody>
                        <a:bodyPr/>
                        <a:lstStyle/>
                        <a:p>
                          <a:pPr indent="127000" algn="ctr">
                            <a:lnSpc>
                              <a:spcPct val="200000"/>
                            </a:lnSpc>
                            <a:spcAft>
                              <a:spcPts val="0"/>
                            </a:spcAft>
                          </a:pPr>
                          <a:r>
                            <a:rPr lang="en-US" sz="1400" kern="100" dirty="0">
                              <a:effectLst/>
                              <a:uFill>
                                <a:solidFill>
                                  <a:srgbClr val="000000"/>
                                </a:solidFill>
                              </a:uFill>
                              <a:latin typeface="Times New Roman" panose="02020603050405020304" pitchFamily="18" charset="0"/>
                              <a:cs typeface="Times New Roman" panose="02020603050405020304" pitchFamily="18" charset="0"/>
                            </a:rPr>
                            <a:t>(h, k, l)</a:t>
                          </a:r>
                          <a:endParaRPr lang="zh-CN" sz="1600" kern="100" dirty="0">
                            <a:solidFill>
                              <a:srgbClr val="000000"/>
                            </a:solidFill>
                            <a:effectLst/>
                            <a:uFill>
                              <a:solidFill>
                                <a:srgbClr val="000000"/>
                              </a:solidFill>
                            </a:uFill>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tc gridSpan="4">
                      <a:txBody>
                        <a:bodyPr/>
                        <a:lstStyle/>
                        <a:p>
                          <a:pPr indent="127000" algn="just">
                            <a:lnSpc>
                              <a:spcPct val="150000"/>
                            </a:lnSpc>
                            <a:spcAft>
                              <a:spcPts val="0"/>
                            </a:spcAft>
                            <a:tabLst>
                              <a:tab pos="317500" algn="l"/>
                              <a:tab pos="1546225" algn="ctr"/>
                              <a:tab pos="2498725" algn="l"/>
                            </a:tabLst>
                          </a:pPr>
                          <a:r>
                            <a:rPr lang="en-US" sz="1100" b="1" kern="100" dirty="0">
                              <a:effectLst/>
                              <a:uFill>
                                <a:solidFill>
                                  <a:srgbClr val="000000"/>
                                </a:solidFill>
                              </a:uFill>
                            </a:rPr>
                            <a:t>      (110)	                        (200</a:t>
                          </a:r>
                          <a:r>
                            <a:rPr lang="zh-CN" altLang="en-US" sz="1100" b="1" kern="100" dirty="0">
                              <a:effectLst/>
                              <a:uFill>
                                <a:solidFill>
                                  <a:srgbClr val="000000"/>
                                </a:solidFill>
                              </a:uFill>
                            </a:rPr>
                            <a:t>）</a:t>
                          </a:r>
                          <a:r>
                            <a:rPr lang="en-US" sz="1100" b="1" kern="100" dirty="0">
                              <a:effectLst/>
                              <a:uFill>
                                <a:solidFill>
                                  <a:srgbClr val="000000"/>
                                </a:solidFill>
                              </a:uFill>
                            </a:rPr>
                            <a:t>                      (211)                     </a:t>
                          </a:r>
                          <a:r>
                            <a:rPr lang="en-US" sz="1600" b="1" kern="100" baseline="0" dirty="0">
                              <a:solidFill>
                                <a:srgbClr val="000000"/>
                              </a:solidFill>
                              <a:effectLst/>
                              <a:uFill>
                                <a:solidFill>
                                  <a:srgbClr val="000000"/>
                                </a:solidFill>
                              </a:uFill>
                              <a:latin typeface="Calibri" panose="020F0502020204030204" pitchFamily="34" charset="0"/>
                              <a:ea typeface="等线" panose="02010600030101010101" pitchFamily="2" charset="-122"/>
                            </a:rPr>
                            <a:t> </a:t>
                          </a:r>
                          <a:r>
                            <a:rPr lang="en-US" sz="1100" b="1" kern="100" dirty="0">
                              <a:effectLst/>
                              <a:uFill>
                                <a:solidFill>
                                  <a:srgbClr val="000000"/>
                                </a:solidFill>
                              </a:uFill>
                            </a:rPr>
                            <a:t>(220)</a:t>
                          </a:r>
                          <a:endParaRPr lang="zh-CN" sz="1600" b="1"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tc hMerge="1">
                      <a:txBody>
                        <a:bodyPr/>
                        <a:lstStyle/>
                        <a:p>
                          <a:endParaRPr lang="zh-CN" altLang="en-US"/>
                        </a:p>
                      </a:txBody>
                      <a:tcPr/>
                    </a:tc>
                    <a:tc hMerge="1">
                      <a:txBody>
                        <a:bodyPr/>
                        <a:lstStyle/>
                        <a:p>
                          <a:endParaRPr lang="zh-CN" altLang="en-US"/>
                        </a:p>
                      </a:txBody>
                      <a:tcPr/>
                    </a:tc>
                    <a:tc hMerge="1">
                      <a:txBody>
                        <a:bodyPr/>
                        <a:lstStyle/>
                        <a:p>
                          <a:pPr indent="127000" algn="ctr">
                            <a:lnSpc>
                              <a:spcPct val="150000"/>
                            </a:lnSpc>
                            <a:spcAft>
                              <a:spcPts val="0"/>
                            </a:spcAft>
                          </a:pPr>
                          <a:endParaRPr lang="zh-CN" sz="12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extLst>
                      <a:ext uri="{0D108BD9-81ED-4DB2-BD59-A6C34878D82A}">
                        <a16:rowId xmlns:a16="http://schemas.microsoft.com/office/drawing/2014/main" val="459603015"/>
                      </a:ext>
                    </a:extLst>
                  </a:tr>
                  <a:tr h="450931">
                    <a:tc>
                      <a:txBody>
                        <a:bodyPr/>
                        <a:lstStyle/>
                        <a:p>
                          <a:pPr indent="127000" algn="ctr">
                            <a:lnSpc>
                              <a:spcPct val="200000"/>
                            </a:lnSpc>
                            <a:spcAft>
                              <a:spcPts val="0"/>
                            </a:spcAft>
                          </a:pPr>
                          <a:r>
                            <a:rPr lang="en-US" sz="1400" kern="100" dirty="0">
                              <a:effectLst/>
                              <a:uFill>
                                <a:solidFill>
                                  <a:srgbClr val="000000"/>
                                </a:solidFill>
                              </a:uFill>
                              <a:latin typeface="Times New Roman" panose="02020603050405020304" pitchFamily="18" charset="0"/>
                              <a:cs typeface="Times New Roman" panose="02020603050405020304" pitchFamily="18" charset="0"/>
                            </a:rPr>
                            <a:t>Original</a:t>
                          </a:r>
                          <a:endParaRPr lang="zh-CN" sz="1600" kern="100" dirty="0">
                            <a:solidFill>
                              <a:srgbClr val="000000"/>
                            </a:solidFill>
                            <a:effectLst/>
                            <a:uFill>
                              <a:solidFill>
                                <a:srgbClr val="000000"/>
                              </a:solidFill>
                            </a:uFill>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tc>
                      <a:txBody>
                        <a:bodyPr/>
                        <a:lstStyle/>
                        <a:p>
                          <a:pPr indent="127000" algn="ctr">
                            <a:lnSpc>
                              <a:spcPct val="200000"/>
                            </a:lnSpc>
                            <a:spcAft>
                              <a:spcPts val="0"/>
                            </a:spcAft>
                          </a:pPr>
                          <a:r>
                            <a:rPr lang="en-US" sz="1200" kern="100" dirty="0">
                              <a:effectLst/>
                              <a:uFill>
                                <a:solidFill>
                                  <a:srgbClr val="000000"/>
                                </a:solidFill>
                              </a:uFill>
                            </a:rPr>
                            <a:t>44.799/0.266</a:t>
                          </a:r>
                          <a:endParaRPr lang="zh-CN" sz="14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tc>
                      <a:txBody>
                        <a:bodyPr/>
                        <a:lstStyle/>
                        <a:p>
                          <a:pPr indent="127000" algn="ctr">
                            <a:lnSpc>
                              <a:spcPct val="200000"/>
                            </a:lnSpc>
                            <a:spcAft>
                              <a:spcPts val="0"/>
                            </a:spcAft>
                          </a:pPr>
                          <a:r>
                            <a:rPr lang="en-US" sz="1200" kern="100" dirty="0">
                              <a:effectLst/>
                              <a:uFill>
                                <a:solidFill>
                                  <a:srgbClr val="000000"/>
                                </a:solidFill>
                              </a:uFill>
                            </a:rPr>
                            <a:t>65.199/0.397</a:t>
                          </a:r>
                          <a:endParaRPr lang="zh-CN" sz="14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tc>
                      <a:txBody>
                        <a:bodyPr/>
                        <a:lstStyle/>
                        <a:p>
                          <a:pPr indent="127000" algn="ctr">
                            <a:lnSpc>
                              <a:spcPct val="200000"/>
                            </a:lnSpc>
                            <a:spcAft>
                              <a:spcPts val="0"/>
                            </a:spcAft>
                          </a:pPr>
                          <a:r>
                            <a:rPr lang="en-US" sz="1200" kern="100" dirty="0">
                              <a:effectLst/>
                              <a:uFill>
                                <a:solidFill>
                                  <a:srgbClr val="000000"/>
                                </a:solidFill>
                              </a:uFill>
                            </a:rPr>
                            <a:t>82.561/0.371</a:t>
                          </a:r>
                          <a:endParaRPr lang="zh-CN" sz="14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tc>
                      <a:txBody>
                        <a:bodyPr/>
                        <a:lstStyle/>
                        <a:p>
                          <a:pPr indent="127000" algn="ctr">
                            <a:lnSpc>
                              <a:spcPct val="200000"/>
                            </a:lnSpc>
                            <a:spcAft>
                              <a:spcPts val="0"/>
                            </a:spcAft>
                          </a:pPr>
                          <a:r>
                            <a:rPr lang="en-US" sz="1200" kern="100" dirty="0">
                              <a:effectLst/>
                              <a:uFill>
                                <a:solidFill>
                                  <a:srgbClr val="000000"/>
                                </a:solidFill>
                              </a:uFill>
                            </a:rPr>
                            <a:t>99.438/0.370</a:t>
                          </a:r>
                          <a:endParaRPr lang="zh-CN" sz="14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extLst>
                      <a:ext uri="{0D108BD9-81ED-4DB2-BD59-A6C34878D82A}">
                        <a16:rowId xmlns:a16="http://schemas.microsoft.com/office/drawing/2014/main" val="1936728978"/>
                      </a:ext>
                    </a:extLst>
                  </a:tr>
                  <a:tr h="450931">
                    <a:tc>
                      <a:txBody>
                        <a:bodyPr/>
                        <a:lstStyle/>
                        <a:p>
                          <a:pPr indent="127000" algn="ctr">
                            <a:lnSpc>
                              <a:spcPct val="200000"/>
                            </a:lnSpc>
                            <a:spcAft>
                              <a:spcPts val="0"/>
                            </a:spcAft>
                          </a:pPr>
                          <a:r>
                            <a:rPr lang="en-US" sz="1400" kern="100" dirty="0">
                              <a:effectLst/>
                              <a:uFill>
                                <a:solidFill>
                                  <a:srgbClr val="000000"/>
                                </a:solidFill>
                              </a:uFill>
                              <a:latin typeface="Times New Roman" panose="02020603050405020304" pitchFamily="18" charset="0"/>
                              <a:cs typeface="Times New Roman" panose="02020603050405020304" pitchFamily="18" charset="0"/>
                            </a:rPr>
                            <a:t>RT </a:t>
                          </a:r>
                          <a:endParaRPr lang="zh-CN" sz="1600" kern="100" dirty="0">
                            <a:solidFill>
                              <a:srgbClr val="000000"/>
                            </a:solidFill>
                            <a:effectLst/>
                            <a:uFill>
                              <a:solidFill>
                                <a:srgbClr val="000000"/>
                              </a:solidFill>
                            </a:uFill>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tc>
                    <a:tc>
                      <a:txBody>
                        <a:bodyPr/>
                        <a:lstStyle/>
                        <a:p>
                          <a:pPr indent="127000" algn="ctr">
                            <a:lnSpc>
                              <a:spcPct val="200000"/>
                            </a:lnSpc>
                            <a:spcAft>
                              <a:spcPts val="0"/>
                            </a:spcAft>
                          </a:pPr>
                          <a:r>
                            <a:rPr lang="en-US" sz="1200" kern="100">
                              <a:effectLst/>
                              <a:uFill>
                                <a:solidFill>
                                  <a:srgbClr val="000000"/>
                                </a:solidFill>
                              </a:uFill>
                            </a:rPr>
                            <a:t>44.794/0.308</a:t>
                          </a:r>
                          <a:endParaRPr lang="zh-CN" sz="1400" kern="10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tc>
                      <a:txBody>
                        <a:bodyPr/>
                        <a:lstStyle/>
                        <a:p>
                          <a:pPr indent="127000" algn="ctr">
                            <a:lnSpc>
                              <a:spcPct val="200000"/>
                            </a:lnSpc>
                            <a:spcAft>
                              <a:spcPts val="0"/>
                            </a:spcAft>
                          </a:pPr>
                          <a:r>
                            <a:rPr lang="en-US" sz="1200" kern="100" dirty="0">
                              <a:effectLst/>
                              <a:uFill>
                                <a:solidFill>
                                  <a:srgbClr val="000000"/>
                                </a:solidFill>
                              </a:uFill>
                            </a:rPr>
                            <a:t>65.154/0.591</a:t>
                          </a:r>
                          <a:endParaRPr lang="zh-CN" sz="14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tc>
                      <a:txBody>
                        <a:bodyPr/>
                        <a:lstStyle/>
                        <a:p>
                          <a:pPr indent="127000" algn="ctr">
                            <a:lnSpc>
                              <a:spcPct val="200000"/>
                            </a:lnSpc>
                            <a:spcAft>
                              <a:spcPts val="0"/>
                            </a:spcAft>
                          </a:pPr>
                          <a:r>
                            <a:rPr lang="en-US" sz="1200" kern="100" dirty="0">
                              <a:effectLst/>
                              <a:uFill>
                                <a:solidFill>
                                  <a:srgbClr val="000000"/>
                                </a:solidFill>
                              </a:uFill>
                            </a:rPr>
                            <a:t>82.600/0.431</a:t>
                          </a:r>
                          <a:endParaRPr lang="zh-CN" sz="14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tc>
                      <a:txBody>
                        <a:bodyPr/>
                        <a:lstStyle/>
                        <a:p>
                          <a:pPr indent="127000" algn="ctr">
                            <a:lnSpc>
                              <a:spcPct val="200000"/>
                            </a:lnSpc>
                            <a:spcAft>
                              <a:spcPts val="0"/>
                            </a:spcAft>
                          </a:pPr>
                          <a:r>
                            <a:rPr lang="en-US" sz="1200" kern="100" dirty="0">
                              <a:effectLst/>
                              <a:uFill>
                                <a:solidFill>
                                  <a:srgbClr val="000000"/>
                                </a:solidFill>
                              </a:uFill>
                            </a:rPr>
                            <a:t>99.342/0.481</a:t>
                          </a:r>
                          <a:endParaRPr lang="zh-CN" sz="14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extLst>
                      <a:ext uri="{0D108BD9-81ED-4DB2-BD59-A6C34878D82A}">
                        <a16:rowId xmlns:a16="http://schemas.microsoft.com/office/drawing/2014/main" val="2872548079"/>
                      </a:ext>
                    </a:extLst>
                  </a:tr>
                  <a:tr h="450931">
                    <a:tc>
                      <a:txBody>
                        <a:bodyPr/>
                        <a:lstStyle/>
                        <a:p>
                          <a:endParaRPr lang="zh-CN"/>
                        </a:p>
                      </a:txBody>
                      <a:tcPr marL="68580" marR="68580" marT="0" marB="0">
                        <a:blipFill>
                          <a:blip r:embed="rId7"/>
                          <a:stretch>
                            <a:fillRect t="-380556" r="-556164" b="-5556"/>
                          </a:stretch>
                        </a:blipFill>
                      </a:tcPr>
                    </a:tc>
                    <a:tc>
                      <a:txBody>
                        <a:bodyPr/>
                        <a:lstStyle/>
                        <a:p>
                          <a:pPr indent="127000" algn="ctr">
                            <a:lnSpc>
                              <a:spcPct val="200000"/>
                            </a:lnSpc>
                            <a:spcAft>
                              <a:spcPts val="0"/>
                            </a:spcAft>
                          </a:pPr>
                          <a:r>
                            <a:rPr lang="en-US" sz="1200" kern="100" dirty="0">
                              <a:effectLst/>
                              <a:uFill>
                                <a:solidFill>
                                  <a:srgbClr val="000000"/>
                                </a:solidFill>
                              </a:uFill>
                            </a:rPr>
                            <a:t>44.</a:t>
                          </a:r>
                          <a:r>
                            <a:rPr lang="en-US" altLang="zh-CN" sz="1200" kern="100" dirty="0">
                              <a:effectLst/>
                              <a:uFill>
                                <a:solidFill>
                                  <a:srgbClr val="000000"/>
                                </a:solidFill>
                              </a:uFill>
                            </a:rPr>
                            <a:t>7</a:t>
                          </a:r>
                          <a:r>
                            <a:rPr lang="en-US" sz="1200" kern="100" dirty="0">
                              <a:effectLst/>
                              <a:uFill>
                                <a:solidFill>
                                  <a:srgbClr val="000000"/>
                                </a:solidFill>
                              </a:uFill>
                            </a:rPr>
                            <a:t>83/0.301</a:t>
                          </a:r>
                          <a:endParaRPr lang="zh-CN" sz="14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tc>
                      <a:txBody>
                        <a:bodyPr/>
                        <a:lstStyle/>
                        <a:p>
                          <a:pPr indent="127000" algn="ctr">
                            <a:lnSpc>
                              <a:spcPct val="200000"/>
                            </a:lnSpc>
                            <a:spcAft>
                              <a:spcPts val="0"/>
                            </a:spcAft>
                          </a:pPr>
                          <a:r>
                            <a:rPr lang="en-US" sz="1200" kern="100" dirty="0">
                              <a:effectLst/>
                              <a:uFill>
                                <a:solidFill>
                                  <a:srgbClr val="000000"/>
                                </a:solidFill>
                              </a:uFill>
                            </a:rPr>
                            <a:t>65.245/0.519</a:t>
                          </a:r>
                          <a:endParaRPr lang="zh-CN" sz="14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tc>
                      <a:txBody>
                        <a:bodyPr/>
                        <a:lstStyle/>
                        <a:p>
                          <a:pPr indent="127000" algn="ctr">
                            <a:lnSpc>
                              <a:spcPct val="200000"/>
                            </a:lnSpc>
                            <a:spcAft>
                              <a:spcPts val="0"/>
                            </a:spcAft>
                          </a:pPr>
                          <a:r>
                            <a:rPr lang="en-US" sz="1200" kern="100" dirty="0">
                              <a:effectLst/>
                              <a:uFill>
                                <a:solidFill>
                                  <a:srgbClr val="000000"/>
                                </a:solidFill>
                              </a:uFill>
                            </a:rPr>
                            <a:t>82.653/0.476</a:t>
                          </a:r>
                          <a:endParaRPr lang="zh-CN" sz="14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tc>
                      <a:txBody>
                        <a:bodyPr/>
                        <a:lstStyle/>
                        <a:p>
                          <a:pPr indent="127000" algn="ctr">
                            <a:lnSpc>
                              <a:spcPct val="200000"/>
                            </a:lnSpc>
                            <a:spcAft>
                              <a:spcPts val="0"/>
                            </a:spcAft>
                          </a:pPr>
                          <a:r>
                            <a:rPr lang="en-US" sz="1200" kern="100" dirty="0">
                              <a:effectLst/>
                              <a:uFill>
                                <a:solidFill>
                                  <a:srgbClr val="000000"/>
                                </a:solidFill>
                              </a:uFill>
                            </a:rPr>
                            <a:t>99.444/0.486</a:t>
                          </a:r>
                          <a:endParaRPr lang="zh-CN" sz="1400" kern="100" dirty="0">
                            <a:solidFill>
                              <a:srgbClr val="000000"/>
                            </a:solidFill>
                            <a:effectLst/>
                            <a:uFill>
                              <a:solidFill>
                                <a:srgbClr val="000000"/>
                              </a:solidFill>
                            </a:uFill>
                            <a:latin typeface="Calibri" panose="020F0502020204030204" pitchFamily="34" charset="0"/>
                            <a:ea typeface="等线" panose="02010600030101010101" pitchFamily="2" charset="-122"/>
                          </a:endParaRPr>
                        </a:p>
                      </a:txBody>
                      <a:tcPr marL="68580" marR="68580" marT="0" marB="0"/>
                    </a:tc>
                    <a:extLst>
                      <a:ext uri="{0D108BD9-81ED-4DB2-BD59-A6C34878D82A}">
                        <a16:rowId xmlns:a16="http://schemas.microsoft.com/office/drawing/2014/main" val="1548934571"/>
                      </a:ext>
                    </a:extLst>
                  </a:tr>
                </a:tbl>
              </a:graphicData>
            </a:graphic>
          </p:graphicFrame>
        </mc:Fallback>
      </mc:AlternateContent>
      <p:sp>
        <p:nvSpPr>
          <p:cNvPr id="20" name="矩形 19">
            <a:extLst>
              <a:ext uri="{FF2B5EF4-FFF2-40B4-BE49-F238E27FC236}">
                <a16:creationId xmlns:a16="http://schemas.microsoft.com/office/drawing/2014/main" id="{0A65E071-6E79-AF49-9E4C-FC2F28957DA8}"/>
              </a:ext>
            </a:extLst>
          </p:cNvPr>
          <p:cNvSpPr/>
          <p:nvPr/>
        </p:nvSpPr>
        <p:spPr>
          <a:xfrm>
            <a:off x="4810483" y="3429000"/>
            <a:ext cx="5980510" cy="4248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1B1A1F81-8AAA-CC49-BE53-98C04B167AB4}"/>
              </a:ext>
            </a:extLst>
          </p:cNvPr>
          <p:cNvSpPr txBox="1"/>
          <p:nvPr/>
        </p:nvSpPr>
        <p:spPr>
          <a:xfrm>
            <a:off x="1883391" y="703011"/>
            <a:ext cx="7485137" cy="662489"/>
          </a:xfrm>
          <a:prstGeom prst="rect">
            <a:avLst/>
          </a:prstGeom>
          <a:noFill/>
        </p:spPr>
        <p:txBody>
          <a:bodyPr wrap="square">
            <a:spAutoFit/>
          </a:bodyPr>
          <a:lstStyle/>
          <a:p>
            <a:pPr marL="342900" indent="-342900">
              <a:lnSpc>
                <a:spcPct val="150000"/>
              </a:lnSpc>
              <a:buFont typeface="Wingdings" pitchFamily="2" charset="2"/>
              <a:buChar char="p"/>
              <a:defRPr/>
            </a:pPr>
            <a:r>
              <a:rPr lang="zh-CN" altLang="en-US" sz="2800" b="1" dirty="0">
                <a:solidFill>
                  <a:srgbClr val="9B0E0F"/>
                </a:solidFill>
                <a:latin typeface="微软雅黑" pitchFamily="34" charset="-122"/>
                <a:ea typeface="微软雅黑" pitchFamily="34" charset="-122"/>
              </a:rPr>
              <a:t>随氦辐照温度增加</a:t>
            </a:r>
            <a:r>
              <a:rPr lang="en-US" altLang="zh-CN" sz="2800" b="1" dirty="0">
                <a:solidFill>
                  <a:srgbClr val="9B0E0F"/>
                </a:solidFill>
                <a:latin typeface="微软雅黑" pitchFamily="34" charset="-122"/>
                <a:ea typeface="微软雅黑" pitchFamily="34" charset="-122"/>
              </a:rPr>
              <a:t>ODS</a:t>
            </a:r>
            <a:r>
              <a:rPr lang="zh-CN" altLang="en-US" sz="2800" b="1" dirty="0">
                <a:solidFill>
                  <a:srgbClr val="9B0E0F"/>
                </a:solidFill>
                <a:latin typeface="微软雅黑" pitchFamily="34" charset="-122"/>
                <a:ea typeface="微软雅黑" pitchFamily="34" charset="-122"/>
              </a:rPr>
              <a:t>钢中的肿胀行为分析</a:t>
            </a:r>
          </a:p>
        </p:txBody>
      </p:sp>
    </p:spTree>
    <p:extLst>
      <p:ext uri="{BB962C8B-B14F-4D97-AF65-F5344CB8AC3E}">
        <p14:creationId xmlns:p14="http://schemas.microsoft.com/office/powerpoint/2010/main" val="90480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65810" y="126923"/>
            <a:ext cx="8922747" cy="523220"/>
          </a:xfrm>
          <a:prstGeom prst="rect">
            <a:avLst/>
          </a:prstGeom>
          <a:noFill/>
        </p:spPr>
        <p:txBody>
          <a:bodyPr wrap="square">
            <a:spAutoFit/>
          </a:bodyPr>
          <a:lstStyle/>
          <a:p>
            <a:r>
              <a:rPr lang="zh-CN" altLang="en-US"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主要结论与科学数据</a:t>
            </a:r>
            <a:r>
              <a:rPr lang="en-US" altLang="zh-CN"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-3.</a:t>
            </a:r>
            <a:r>
              <a:rPr lang="zh-CN" altLang="en-US"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小角散射分析氦泡分布</a:t>
            </a:r>
          </a:p>
        </p:txBody>
      </p:sp>
      <p:pic>
        <p:nvPicPr>
          <p:cNvPr id="7" name="图片 6">
            <a:extLst>
              <a:ext uri="{FF2B5EF4-FFF2-40B4-BE49-F238E27FC236}">
                <a16:creationId xmlns:a16="http://schemas.microsoft.com/office/drawing/2014/main" id="{38897FE7-66E4-0B43-8FF8-99EC6044EE08}"/>
              </a:ext>
            </a:extLst>
          </p:cNvPr>
          <p:cNvPicPr>
            <a:picLocks noChangeAspect="1"/>
          </p:cNvPicPr>
          <p:nvPr/>
        </p:nvPicPr>
        <p:blipFill rotWithShape="1">
          <a:blip r:embed="rId3"/>
          <a:srcRect b="26774"/>
          <a:stretch/>
        </p:blipFill>
        <p:spPr>
          <a:xfrm>
            <a:off x="10322351" y="0"/>
            <a:ext cx="1869649" cy="684530"/>
          </a:xfrm>
          <a:prstGeom prst="rect">
            <a:avLst/>
          </a:prstGeom>
        </p:spPr>
      </p:pic>
      <mc:AlternateContent xmlns:mc="http://schemas.openxmlformats.org/markup-compatibility/2006">
        <mc:Choice xmlns:a14="http://schemas.microsoft.com/office/drawing/2010/main" Requires="a14">
          <p:sp>
            <p:nvSpPr>
              <p:cNvPr id="23" name="矩形 22">
                <a:extLst>
                  <a:ext uri="{FF2B5EF4-FFF2-40B4-BE49-F238E27FC236}">
                    <a16:creationId xmlns:a16="http://schemas.microsoft.com/office/drawing/2014/main" id="{0A59BC44-DE3B-2042-A548-18CADB396ACA}"/>
                  </a:ext>
                </a:extLst>
              </p:cNvPr>
              <p:cNvSpPr/>
              <p:nvPr/>
            </p:nvSpPr>
            <p:spPr>
              <a:xfrm>
                <a:off x="1518963" y="5729691"/>
                <a:ext cx="9163207" cy="874214"/>
              </a:xfrm>
              <a:prstGeom prst="rect">
                <a:avLst/>
              </a:prstGeom>
            </p:spPr>
            <p:txBody>
              <a:bodyPr wrap="square">
                <a:spAutoFit/>
              </a:bodyPr>
              <a:lstStyle/>
              <a:p>
                <a:pPr>
                  <a:lnSpc>
                    <a:spcPct val="150000"/>
                  </a:lnSpc>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450℃</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辐照下：当散射强度主要贡献为氦泡时，高</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q</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区散射曲线的斜率更倾向于</a:t>
                </a:r>
                <a14:m>
                  <m:oMath xmlns:m="http://schemas.openxmlformats.org/officeDocument/2006/math">
                    <m:sSup>
                      <m:sSupPr>
                        <m:ctrlPr>
                          <a:rPr lang="en-US" altLang="zh-CN" i="1" dirty="0" smtClean="0">
                            <a:latin typeface="Cambria Math" panose="02040503050406030204" pitchFamily="18" charset="0"/>
                          </a:rPr>
                        </m:ctrlPr>
                      </m:sSupPr>
                      <m:e>
                        <m:r>
                          <a:rPr lang="en-US" altLang="zh-CN" b="0" i="1" dirty="0" smtClean="0">
                            <a:latin typeface="Cambria Math" panose="02040503050406030204" pitchFamily="18" charset="0"/>
                          </a:rPr>
                          <m:t>𝑄</m:t>
                        </m:r>
                      </m:e>
                      <m:sup>
                        <m:r>
                          <a:rPr lang="en-US" altLang="zh-CN" b="0" i="1" dirty="0" smtClean="0">
                            <a:latin typeface="Cambria Math" panose="02040503050406030204" pitchFamily="18" charset="0"/>
                          </a:rPr>
                          <m:t>−4</m:t>
                        </m:r>
                      </m:sup>
                    </m:sSup>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模型，表明高温下辐照样品中的氦泡相较于</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RT</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辐照趋于更</a:t>
                </a:r>
                <a:r>
                  <a:rPr lang="zh-CN" altLang="en-US"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光滑的球形。</a:t>
                </a:r>
              </a:p>
            </p:txBody>
          </p:sp>
        </mc:Choice>
        <mc:Fallback>
          <p:sp>
            <p:nvSpPr>
              <p:cNvPr id="23" name="矩形 22">
                <a:extLst>
                  <a:ext uri="{FF2B5EF4-FFF2-40B4-BE49-F238E27FC236}">
                    <a16:creationId xmlns:a16="http://schemas.microsoft.com/office/drawing/2014/main" id="{0A59BC44-DE3B-2042-A548-18CADB396ACA}"/>
                  </a:ext>
                </a:extLst>
              </p:cNvPr>
              <p:cNvSpPr>
                <a:spLocks noRot="1" noChangeAspect="1" noMove="1" noResize="1" noEditPoints="1" noAdjustHandles="1" noChangeArrowheads="1" noChangeShapeType="1" noTextEdit="1"/>
              </p:cNvSpPr>
              <p:nvPr/>
            </p:nvSpPr>
            <p:spPr>
              <a:xfrm>
                <a:off x="1518963" y="5729691"/>
                <a:ext cx="9163207" cy="874214"/>
              </a:xfrm>
              <a:prstGeom prst="rect">
                <a:avLst/>
              </a:prstGeom>
              <a:blipFill>
                <a:blip r:embed="rId4"/>
                <a:stretch>
                  <a:fillRect l="-554" b="-11594"/>
                </a:stretch>
              </a:blipFill>
            </p:spPr>
            <p:txBody>
              <a:bodyPr/>
              <a:lstStyle/>
              <a:p>
                <a:r>
                  <a:rPr lang="zh-CN" altLang="en-US">
                    <a:noFill/>
                  </a:rPr>
                  <a:t> </a:t>
                </a:r>
              </a:p>
            </p:txBody>
          </p:sp>
        </mc:Fallback>
      </mc:AlternateContent>
      <p:sp>
        <p:nvSpPr>
          <p:cNvPr id="35" name="文本框 34">
            <a:extLst>
              <a:ext uri="{FF2B5EF4-FFF2-40B4-BE49-F238E27FC236}">
                <a16:creationId xmlns:a16="http://schemas.microsoft.com/office/drawing/2014/main" id="{C7FB4600-2A19-E241-91D0-4BC50D6A4988}"/>
              </a:ext>
            </a:extLst>
          </p:cNvPr>
          <p:cNvSpPr txBox="1"/>
          <p:nvPr/>
        </p:nvSpPr>
        <p:spPr>
          <a:xfrm>
            <a:off x="909070" y="765629"/>
            <a:ext cx="8094524" cy="458908"/>
          </a:xfrm>
          <a:prstGeom prst="rect">
            <a:avLst/>
          </a:prstGeom>
          <a:noFill/>
        </p:spPr>
        <p:txBody>
          <a:bodyPr wrap="square" rtlCol="0">
            <a:spAutoFit/>
          </a:bodyPr>
          <a:lstStyle/>
          <a:p>
            <a:pPr marL="285750" indent="-285750">
              <a:lnSpc>
                <a:spcPct val="150000"/>
              </a:lnSpc>
              <a:buFont typeface="Wingdings" panose="05000000000000000000" pitchFamily="2" charset="2"/>
              <a:buChar char="p"/>
            </a:pPr>
            <a:r>
              <a:rPr lang="en-US" altLang="zh-CN" b="1" dirty="0">
                <a:solidFill>
                  <a:srgbClr val="9B0E0F"/>
                </a:solidFill>
                <a:latin typeface="微软雅黑" panose="020B0503020204020204" pitchFamily="34" charset="-122"/>
                <a:ea typeface="微软雅黑" panose="020B0503020204020204" pitchFamily="34" charset="-122"/>
              </a:rPr>
              <a:t>TEM</a:t>
            </a:r>
            <a:r>
              <a:rPr lang="zh-CN" altLang="en-US" b="1" dirty="0">
                <a:solidFill>
                  <a:srgbClr val="9B0E0F"/>
                </a:solidFill>
                <a:latin typeface="微软雅黑" panose="020B0503020204020204" pitchFamily="34" charset="-122"/>
                <a:ea typeface="微软雅黑" panose="020B0503020204020204" pitchFamily="34" charset="-122"/>
              </a:rPr>
              <a:t>计算得到的氦泡尺寸分布与小角散射结果吻合较好</a:t>
            </a:r>
          </a:p>
        </p:txBody>
      </p:sp>
      <p:sp>
        <p:nvSpPr>
          <p:cNvPr id="36" name="矩形 35">
            <a:extLst>
              <a:ext uri="{FF2B5EF4-FFF2-40B4-BE49-F238E27FC236}">
                <a16:creationId xmlns:a16="http://schemas.microsoft.com/office/drawing/2014/main" id="{184C8DE4-7CDC-4543-BFF0-C97C08445961}"/>
              </a:ext>
            </a:extLst>
          </p:cNvPr>
          <p:cNvSpPr/>
          <p:nvPr/>
        </p:nvSpPr>
        <p:spPr>
          <a:xfrm>
            <a:off x="1542317" y="5428986"/>
            <a:ext cx="5648325"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室温辐照下：小型氦泡附着在氧化物颗粒上；</a:t>
            </a:r>
          </a:p>
        </p:txBody>
      </p:sp>
      <p:grpSp>
        <p:nvGrpSpPr>
          <p:cNvPr id="6" name="组合 5">
            <a:extLst>
              <a:ext uri="{FF2B5EF4-FFF2-40B4-BE49-F238E27FC236}">
                <a16:creationId xmlns:a16="http://schemas.microsoft.com/office/drawing/2014/main" id="{55956945-D5C3-F643-82A3-CF1231A83AEA}"/>
              </a:ext>
            </a:extLst>
          </p:cNvPr>
          <p:cNvGrpSpPr/>
          <p:nvPr/>
        </p:nvGrpSpPr>
        <p:grpSpPr>
          <a:xfrm>
            <a:off x="1652705" y="1363687"/>
            <a:ext cx="9029466" cy="4062938"/>
            <a:chOff x="288702" y="2434672"/>
            <a:chExt cx="9029466" cy="4062938"/>
          </a:xfrm>
        </p:grpSpPr>
        <p:grpSp>
          <p:nvGrpSpPr>
            <p:cNvPr id="5" name="组合 4">
              <a:extLst>
                <a:ext uri="{FF2B5EF4-FFF2-40B4-BE49-F238E27FC236}">
                  <a16:creationId xmlns:a16="http://schemas.microsoft.com/office/drawing/2014/main" id="{D17F71F0-4A87-D440-81C9-696EF0469E59}"/>
                </a:ext>
              </a:extLst>
            </p:cNvPr>
            <p:cNvGrpSpPr/>
            <p:nvPr/>
          </p:nvGrpSpPr>
          <p:grpSpPr>
            <a:xfrm>
              <a:off x="6606875" y="4464392"/>
              <a:ext cx="2711293" cy="1977218"/>
              <a:chOff x="10050438" y="2020240"/>
              <a:chExt cx="3471408" cy="2640649"/>
            </a:xfrm>
          </p:grpSpPr>
          <p:pic>
            <p:nvPicPr>
              <p:cNvPr id="22" name="图片 21">
                <a:extLst>
                  <a:ext uri="{FF2B5EF4-FFF2-40B4-BE49-F238E27FC236}">
                    <a16:creationId xmlns:a16="http://schemas.microsoft.com/office/drawing/2014/main" id="{F3AD9DBC-4606-C842-9ED9-E4FD460D9D1D}"/>
                  </a:ext>
                </a:extLst>
              </p:cNvPr>
              <p:cNvPicPr>
                <a:picLocks noChangeAspect="1"/>
              </p:cNvPicPr>
              <p:nvPr/>
            </p:nvPicPr>
            <p:blipFill>
              <a:blip r:embed="rId5"/>
              <a:stretch>
                <a:fillRect/>
              </a:stretch>
            </p:blipFill>
            <p:spPr>
              <a:xfrm>
                <a:off x="10050438" y="2020240"/>
                <a:ext cx="3471408" cy="2640649"/>
              </a:xfrm>
              <a:prstGeom prst="rect">
                <a:avLst/>
              </a:prstGeom>
            </p:spPr>
          </p:pic>
          <p:sp>
            <p:nvSpPr>
              <p:cNvPr id="24" name="文本框 23">
                <a:extLst>
                  <a:ext uri="{FF2B5EF4-FFF2-40B4-BE49-F238E27FC236}">
                    <a16:creationId xmlns:a16="http://schemas.microsoft.com/office/drawing/2014/main" id="{9ABE4ADD-80FA-6942-A6C3-408570089151}"/>
                  </a:ext>
                </a:extLst>
              </p:cNvPr>
              <p:cNvSpPr txBox="1"/>
              <p:nvPr/>
            </p:nvSpPr>
            <p:spPr>
              <a:xfrm>
                <a:off x="10922173" y="2136320"/>
                <a:ext cx="1005840" cy="421251"/>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1.78 nm</a:t>
                </a:r>
                <a:endParaRPr lang="zh-CN" altLang="en-US" sz="1400" dirty="0">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B9ABD798-A59B-8D44-8330-916F852AE890}"/>
                  </a:ext>
                </a:extLst>
              </p:cNvPr>
              <p:cNvSpPr txBox="1"/>
              <p:nvPr/>
            </p:nvSpPr>
            <p:spPr>
              <a:xfrm>
                <a:off x="11283221" y="3370531"/>
                <a:ext cx="1005840" cy="421251"/>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2.9 nm</a:t>
                </a:r>
                <a:endParaRPr lang="zh-CN" altLang="en-US" sz="1400" dirty="0">
                  <a:latin typeface="Times New Roman" panose="02020603050405020304" pitchFamily="18" charset="0"/>
                  <a:cs typeface="Times New Roman" panose="02020603050405020304" pitchFamily="18" charset="0"/>
                </a:endParaRPr>
              </a:p>
            </p:txBody>
          </p:sp>
        </p:grpSp>
        <p:grpSp>
          <p:nvGrpSpPr>
            <p:cNvPr id="4" name="组合 3">
              <a:extLst>
                <a:ext uri="{FF2B5EF4-FFF2-40B4-BE49-F238E27FC236}">
                  <a16:creationId xmlns:a16="http://schemas.microsoft.com/office/drawing/2014/main" id="{63526B28-A0F4-074B-B2C7-B7D4167985A6}"/>
                </a:ext>
              </a:extLst>
            </p:cNvPr>
            <p:cNvGrpSpPr/>
            <p:nvPr/>
          </p:nvGrpSpPr>
          <p:grpSpPr>
            <a:xfrm>
              <a:off x="6512439" y="2434672"/>
              <a:ext cx="2711293" cy="2041330"/>
              <a:chOff x="6652798" y="1947740"/>
              <a:chExt cx="3471408" cy="2808930"/>
            </a:xfrm>
          </p:grpSpPr>
          <p:pic>
            <p:nvPicPr>
              <p:cNvPr id="18" name="图片 17">
                <a:extLst>
                  <a:ext uri="{FF2B5EF4-FFF2-40B4-BE49-F238E27FC236}">
                    <a16:creationId xmlns:a16="http://schemas.microsoft.com/office/drawing/2014/main" id="{E9272C0C-993C-F64C-8F8A-8C0DE1ED4FC5}"/>
                  </a:ext>
                </a:extLst>
              </p:cNvPr>
              <p:cNvPicPr>
                <a:picLocks noChangeAspect="1"/>
              </p:cNvPicPr>
              <p:nvPr/>
            </p:nvPicPr>
            <p:blipFill>
              <a:blip r:embed="rId6"/>
              <a:stretch>
                <a:fillRect/>
              </a:stretch>
            </p:blipFill>
            <p:spPr>
              <a:xfrm>
                <a:off x="6652798" y="1947740"/>
                <a:ext cx="3471408" cy="2808930"/>
              </a:xfrm>
              <a:prstGeom prst="rect">
                <a:avLst/>
              </a:prstGeom>
            </p:spPr>
          </p:pic>
          <p:pic>
            <p:nvPicPr>
              <p:cNvPr id="26" name="图片 25">
                <a:extLst>
                  <a:ext uri="{FF2B5EF4-FFF2-40B4-BE49-F238E27FC236}">
                    <a16:creationId xmlns:a16="http://schemas.microsoft.com/office/drawing/2014/main" id="{F20CA196-30FB-1F4B-9852-9174ECC0084B}"/>
                  </a:ext>
                </a:extLst>
              </p:cNvPr>
              <p:cNvPicPr>
                <a:picLocks noChangeAspect="1"/>
              </p:cNvPicPr>
              <p:nvPr/>
            </p:nvPicPr>
            <p:blipFill>
              <a:blip r:embed="rId7"/>
              <a:stretch>
                <a:fillRect/>
              </a:stretch>
            </p:blipFill>
            <p:spPr>
              <a:xfrm>
                <a:off x="9388166" y="3287913"/>
                <a:ext cx="533620" cy="464815"/>
              </a:xfrm>
              <a:prstGeom prst="rect">
                <a:avLst/>
              </a:prstGeom>
            </p:spPr>
          </p:pic>
          <p:sp>
            <p:nvSpPr>
              <p:cNvPr id="28" name="下箭头 27">
                <a:extLst>
                  <a:ext uri="{FF2B5EF4-FFF2-40B4-BE49-F238E27FC236}">
                    <a16:creationId xmlns:a16="http://schemas.microsoft.com/office/drawing/2014/main" id="{239DA1DC-8441-9141-8415-7A372983B3EA}"/>
                  </a:ext>
                </a:extLst>
              </p:cNvPr>
              <p:cNvSpPr/>
              <p:nvPr/>
            </p:nvSpPr>
            <p:spPr>
              <a:xfrm rot="12497199" flipH="1">
                <a:off x="9424253" y="3800253"/>
                <a:ext cx="335750" cy="36498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29" name="直接连接符 12">
                <a:extLst>
                  <a:ext uri="{FF2B5EF4-FFF2-40B4-BE49-F238E27FC236}">
                    <a16:creationId xmlns:a16="http://schemas.microsoft.com/office/drawing/2014/main" id="{FA9629CA-1FB6-2C48-85C9-A3372352D0DD}"/>
                  </a:ext>
                </a:extLst>
              </p:cNvPr>
              <p:cNvCxnSpPr/>
              <p:nvPr/>
            </p:nvCxnSpPr>
            <p:spPr>
              <a:xfrm>
                <a:off x="7675379" y="2426943"/>
                <a:ext cx="1104900" cy="1102158"/>
              </a:xfrm>
              <a:prstGeom prst="line">
                <a:avLst/>
              </a:prstGeom>
              <a:ln w="19050">
                <a:solidFill>
                  <a:srgbClr val="FFFF00"/>
                </a:solidFill>
                <a:prstDash val="lgDash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B947C838-24A2-7A41-8BFA-7CB45F72E043}"/>
                      </a:ext>
                    </a:extLst>
                  </p:cNvPr>
                  <p:cNvSpPr txBox="1"/>
                  <p:nvPr/>
                </p:nvSpPr>
                <p:spPr>
                  <a:xfrm>
                    <a:off x="8604717" y="2772377"/>
                    <a:ext cx="962087" cy="635265"/>
                  </a:xfrm>
                  <a:prstGeom prst="rect">
                    <a:avLst/>
                  </a:prstGeom>
                  <a:noFill/>
                </p:spPr>
                <p:txBody>
                  <a:bodyPr wrap="none" rtlCol="0">
                    <a:spAutoFit/>
                  </a:bodyPr>
                  <a:lstStyle/>
                  <a:p>
                    <a:r>
                      <a:rPr lang="en-US" altLang="zh-CN" sz="1200" dirty="0">
                        <a:latin typeface="Times New Roman" panose="02020603050405020304" pitchFamily="18" charset="0"/>
                        <a:cs typeface="Times New Roman" panose="02020603050405020304" pitchFamily="18" charset="0"/>
                      </a:rPr>
                      <a:t>RT</a:t>
                    </a:r>
                  </a:p>
                  <a:p>
                    <a14:m>
                      <m:oMath xmlns:m="http://schemas.openxmlformats.org/officeDocument/2006/math">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𝐷</m:t>
                            </m:r>
                          </m:e>
                          <m:sub>
                            <m:r>
                              <a:rPr lang="en-US" altLang="zh-CN" sz="1200" i="1">
                                <a:latin typeface="Cambria Math" panose="02040503050406030204" pitchFamily="18" charset="0"/>
                              </a:rPr>
                              <m:t>𝑚</m:t>
                            </m:r>
                          </m:sub>
                        </m:sSub>
                      </m:oMath>
                    </a14:m>
                    <a:r>
                      <a:rPr lang="en-US" altLang="zh-CN" sz="1200" dirty="0">
                        <a:latin typeface="Times New Roman" panose="02020603050405020304" pitchFamily="18" charset="0"/>
                        <a:cs typeface="Times New Roman" panose="02020603050405020304" pitchFamily="18" charset="0"/>
                      </a:rPr>
                      <a:t>=2.15</a:t>
                    </a:r>
                    <a:endParaRPr lang="zh-CN" altLang="en-US" sz="1200" dirty="0">
                      <a:latin typeface="Times New Roman" panose="02020603050405020304" pitchFamily="18" charset="0"/>
                      <a:cs typeface="Times New Roman" panose="02020603050405020304" pitchFamily="18" charset="0"/>
                    </a:endParaRPr>
                  </a:p>
                </p:txBody>
              </p:sp>
            </mc:Choice>
            <mc:Fallback xmlns="">
              <p:sp>
                <p:nvSpPr>
                  <p:cNvPr id="30" name="文本框 29">
                    <a:extLst>
                      <a:ext uri="{FF2B5EF4-FFF2-40B4-BE49-F238E27FC236}">
                        <a16:creationId xmlns:a16="http://schemas.microsoft.com/office/drawing/2014/main" id="{B947C838-24A2-7A41-8BFA-7CB45F72E043}"/>
                      </a:ext>
                    </a:extLst>
                  </p:cNvPr>
                  <p:cNvSpPr txBox="1">
                    <a:spLocks noRot="1" noChangeAspect="1" noMove="1" noResize="1" noEditPoints="1" noAdjustHandles="1" noChangeArrowheads="1" noChangeShapeType="1" noTextEdit="1"/>
                  </p:cNvSpPr>
                  <p:nvPr/>
                </p:nvSpPr>
                <p:spPr>
                  <a:xfrm>
                    <a:off x="8604717" y="2772377"/>
                    <a:ext cx="962087" cy="635265"/>
                  </a:xfrm>
                  <a:prstGeom prst="rect">
                    <a:avLst/>
                  </a:prstGeom>
                  <a:blipFill>
                    <a:blip r:embed="rId8"/>
                    <a:stretch>
                      <a:fillRect b="-789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E8257E75-2DBF-0843-A501-27EEEDABCD3D}"/>
                      </a:ext>
                    </a:extLst>
                  </p:cNvPr>
                  <p:cNvSpPr txBox="1"/>
                  <p:nvPr/>
                </p:nvSpPr>
                <p:spPr>
                  <a:xfrm>
                    <a:off x="7338696" y="3594827"/>
                    <a:ext cx="1778264" cy="635265"/>
                  </a:xfrm>
                  <a:prstGeom prst="rect">
                    <a:avLst/>
                  </a:prstGeom>
                  <a:noFill/>
                </p:spPr>
                <p:txBody>
                  <a:bodyPr wrap="square" rtlCol="0">
                    <a:spAutoFit/>
                  </a:bodyPr>
                  <a:lstStyle/>
                  <a:p>
                    <a:r>
                      <a:rPr lang="en-US" altLang="zh-CN" sz="1200" dirty="0">
                        <a:latin typeface="Cambria Math" panose="02040503050406030204" pitchFamily="18" charset="0"/>
                      </a:rPr>
                      <a:t>450</a:t>
                    </a:r>
                    <a:r>
                      <a:rPr lang="zh-CN" altLang="en-US" sz="1200" dirty="0">
                        <a:latin typeface="Cambria Math" panose="02040503050406030204" pitchFamily="18" charset="0"/>
                      </a:rPr>
                      <a:t>℃</a:t>
                    </a:r>
                    <a:endParaRPr lang="en-US" altLang="zh-CN" sz="1200" dirty="0">
                      <a:latin typeface="Cambria Math" panose="02040503050406030204" pitchFamily="18" charset="0"/>
                    </a:endParaRPr>
                  </a:p>
                  <a:p>
                    <a14:m>
                      <m:oMath xmlns:m="http://schemas.openxmlformats.org/officeDocument/2006/math">
                        <m:sSub>
                          <m:sSubPr>
                            <m:ctrlPr>
                              <a:rPr lang="en-US" altLang="zh-CN" sz="1200" i="1" smtClean="0">
                                <a:latin typeface="Cambria Math" panose="02040503050406030204" pitchFamily="18" charset="0"/>
                              </a:rPr>
                            </m:ctrlPr>
                          </m:sSubPr>
                          <m:e>
                            <m:r>
                              <a:rPr lang="en-US" altLang="zh-CN" sz="1200" b="0" i="1" smtClean="0">
                                <a:latin typeface="Cambria Math" panose="02040503050406030204" pitchFamily="18" charset="0"/>
                              </a:rPr>
                              <m:t>𝐷</m:t>
                            </m:r>
                          </m:e>
                          <m:sub>
                            <m:r>
                              <a:rPr lang="en-US" altLang="zh-CN" sz="1200" b="0" i="1" smtClean="0">
                                <a:latin typeface="Cambria Math" panose="02040503050406030204" pitchFamily="18" charset="0"/>
                              </a:rPr>
                              <m:t>𝑚</m:t>
                            </m:r>
                          </m:sub>
                        </m:sSub>
                      </m:oMath>
                    </a14:m>
                    <a:r>
                      <a:rPr lang="en-US" altLang="zh-CN" sz="1200" dirty="0">
                        <a:latin typeface="Times New Roman" panose="02020603050405020304" pitchFamily="18" charset="0"/>
                        <a:cs typeface="Times New Roman" panose="02020603050405020304" pitchFamily="18" charset="0"/>
                      </a:rPr>
                      <a:t>=2.75/3.95</a:t>
                    </a:r>
                  </a:p>
                </p:txBody>
              </p:sp>
            </mc:Choice>
            <mc:Fallback xmlns="">
              <p:sp>
                <p:nvSpPr>
                  <p:cNvPr id="31" name="文本框 30">
                    <a:extLst>
                      <a:ext uri="{FF2B5EF4-FFF2-40B4-BE49-F238E27FC236}">
                        <a16:creationId xmlns:a16="http://schemas.microsoft.com/office/drawing/2014/main" id="{E8257E75-2DBF-0843-A501-27EEEDABCD3D}"/>
                      </a:ext>
                    </a:extLst>
                  </p:cNvPr>
                  <p:cNvSpPr txBox="1">
                    <a:spLocks noRot="1" noChangeAspect="1" noMove="1" noResize="1" noEditPoints="1" noAdjustHandles="1" noChangeArrowheads="1" noChangeShapeType="1" noTextEdit="1"/>
                  </p:cNvSpPr>
                  <p:nvPr/>
                </p:nvSpPr>
                <p:spPr>
                  <a:xfrm>
                    <a:off x="7338696" y="3594827"/>
                    <a:ext cx="1778264" cy="635265"/>
                  </a:xfrm>
                  <a:prstGeom prst="rect">
                    <a:avLst/>
                  </a:prstGeom>
                  <a:blipFill>
                    <a:blip r:embed="rId9"/>
                    <a:stretch>
                      <a:fillRect b="-7895"/>
                    </a:stretch>
                  </a:blipFill>
                </p:spPr>
                <p:txBody>
                  <a:bodyPr/>
                  <a:lstStyle/>
                  <a:p>
                    <a:r>
                      <a:rPr lang="zh-CN" altLang="en-US">
                        <a:noFill/>
                      </a:rPr>
                      <a:t> </a:t>
                    </a:r>
                  </a:p>
                </p:txBody>
              </p:sp>
            </mc:Fallback>
          </mc:AlternateContent>
        </p:grpSp>
        <p:pic>
          <p:nvPicPr>
            <p:cNvPr id="32" name="图片 31">
              <a:extLst>
                <a:ext uri="{FF2B5EF4-FFF2-40B4-BE49-F238E27FC236}">
                  <a16:creationId xmlns:a16="http://schemas.microsoft.com/office/drawing/2014/main" id="{026513B3-F108-C24D-A48D-8F45BF23E972}"/>
                </a:ext>
              </a:extLst>
            </p:cNvPr>
            <p:cNvPicPr>
              <a:picLocks noChangeAspect="1"/>
            </p:cNvPicPr>
            <p:nvPr/>
          </p:nvPicPr>
          <p:blipFill rotWithShape="1">
            <a:blip r:embed="rId10"/>
            <a:srcRect r="33737" b="904"/>
            <a:stretch/>
          </p:blipFill>
          <p:spPr>
            <a:xfrm>
              <a:off x="288702" y="2434858"/>
              <a:ext cx="3832621" cy="3869228"/>
            </a:xfrm>
            <a:prstGeom prst="rect">
              <a:avLst/>
            </a:prstGeom>
          </p:spPr>
        </p:pic>
        <p:pic>
          <p:nvPicPr>
            <p:cNvPr id="33" name="图片 32">
              <a:extLst>
                <a:ext uri="{FF2B5EF4-FFF2-40B4-BE49-F238E27FC236}">
                  <a16:creationId xmlns:a16="http://schemas.microsoft.com/office/drawing/2014/main" id="{603FAB90-3949-964F-980C-2F13340909E3}"/>
                </a:ext>
              </a:extLst>
            </p:cNvPr>
            <p:cNvPicPr>
              <a:picLocks noChangeAspect="1"/>
            </p:cNvPicPr>
            <p:nvPr/>
          </p:nvPicPr>
          <p:blipFill>
            <a:blip r:embed="rId11"/>
            <a:stretch>
              <a:fillRect/>
            </a:stretch>
          </p:blipFill>
          <p:spPr>
            <a:xfrm>
              <a:off x="4133716" y="2442969"/>
              <a:ext cx="2455204" cy="2021422"/>
            </a:xfrm>
            <a:prstGeom prst="rect">
              <a:avLst/>
            </a:prstGeom>
          </p:spPr>
        </p:pic>
        <p:pic>
          <p:nvPicPr>
            <p:cNvPr id="34" name="图片 33">
              <a:extLst>
                <a:ext uri="{FF2B5EF4-FFF2-40B4-BE49-F238E27FC236}">
                  <a16:creationId xmlns:a16="http://schemas.microsoft.com/office/drawing/2014/main" id="{723D43FE-8912-B147-83B3-B636B1C726DB}"/>
                </a:ext>
              </a:extLst>
            </p:cNvPr>
            <p:cNvPicPr>
              <a:picLocks noChangeAspect="1"/>
            </p:cNvPicPr>
            <p:nvPr/>
          </p:nvPicPr>
          <p:blipFill>
            <a:blip r:embed="rId12"/>
            <a:stretch>
              <a:fillRect/>
            </a:stretch>
          </p:blipFill>
          <p:spPr>
            <a:xfrm>
              <a:off x="4151172" y="4456280"/>
              <a:ext cx="2455703" cy="2041330"/>
            </a:xfrm>
            <a:prstGeom prst="rect">
              <a:avLst/>
            </a:prstGeom>
          </p:spPr>
        </p:pic>
        <p:sp>
          <p:nvSpPr>
            <p:cNvPr id="37" name="下箭头 36">
              <a:extLst>
                <a:ext uri="{FF2B5EF4-FFF2-40B4-BE49-F238E27FC236}">
                  <a16:creationId xmlns:a16="http://schemas.microsoft.com/office/drawing/2014/main" id="{2012C3DD-4830-7A41-88BF-96CC7C54F952}"/>
                </a:ext>
              </a:extLst>
            </p:cNvPr>
            <p:cNvSpPr/>
            <p:nvPr/>
          </p:nvSpPr>
          <p:spPr>
            <a:xfrm rot="2263172" flipH="1">
              <a:off x="780454" y="3272918"/>
              <a:ext cx="163172" cy="240319"/>
            </a:xfrm>
            <a:prstGeom prst="downArrow">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下箭头 37">
              <a:extLst>
                <a:ext uri="{FF2B5EF4-FFF2-40B4-BE49-F238E27FC236}">
                  <a16:creationId xmlns:a16="http://schemas.microsoft.com/office/drawing/2014/main" id="{AD858C23-0588-4743-A524-4D9FA08BD83D}"/>
                </a:ext>
              </a:extLst>
            </p:cNvPr>
            <p:cNvSpPr/>
            <p:nvPr/>
          </p:nvSpPr>
          <p:spPr>
            <a:xfrm rot="2263172" flipH="1">
              <a:off x="755998" y="3815328"/>
              <a:ext cx="163050" cy="209028"/>
            </a:xfrm>
            <a:prstGeom prst="downArrow">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下箭头 38">
              <a:extLst>
                <a:ext uri="{FF2B5EF4-FFF2-40B4-BE49-F238E27FC236}">
                  <a16:creationId xmlns:a16="http://schemas.microsoft.com/office/drawing/2014/main" id="{A9CED2E1-A415-2D42-B880-5E4ADAE1BAA9}"/>
                </a:ext>
              </a:extLst>
            </p:cNvPr>
            <p:cNvSpPr/>
            <p:nvPr/>
          </p:nvSpPr>
          <p:spPr>
            <a:xfrm rot="2263172" flipH="1">
              <a:off x="1231115" y="3558798"/>
              <a:ext cx="138821" cy="207735"/>
            </a:xfrm>
            <a:prstGeom prst="downArrow">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下箭头 39">
              <a:extLst>
                <a:ext uri="{FF2B5EF4-FFF2-40B4-BE49-F238E27FC236}">
                  <a16:creationId xmlns:a16="http://schemas.microsoft.com/office/drawing/2014/main" id="{76B89D6E-8778-7C47-AD9D-CFB1AAB3A659}"/>
                </a:ext>
              </a:extLst>
            </p:cNvPr>
            <p:cNvSpPr/>
            <p:nvPr/>
          </p:nvSpPr>
          <p:spPr>
            <a:xfrm rot="2263172" flipH="1">
              <a:off x="1993115" y="3808051"/>
              <a:ext cx="138821" cy="207735"/>
            </a:xfrm>
            <a:prstGeom prst="downArrow">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下箭头 40">
              <a:extLst>
                <a:ext uri="{FF2B5EF4-FFF2-40B4-BE49-F238E27FC236}">
                  <a16:creationId xmlns:a16="http://schemas.microsoft.com/office/drawing/2014/main" id="{0B743BD0-BBD1-894D-BBB9-7728D530BB0C}"/>
                </a:ext>
              </a:extLst>
            </p:cNvPr>
            <p:cNvSpPr/>
            <p:nvPr/>
          </p:nvSpPr>
          <p:spPr>
            <a:xfrm rot="2263172" flipH="1">
              <a:off x="2446139" y="3785251"/>
              <a:ext cx="138821" cy="207735"/>
            </a:xfrm>
            <a:prstGeom prst="downArrow">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下箭头 41">
              <a:extLst>
                <a:ext uri="{FF2B5EF4-FFF2-40B4-BE49-F238E27FC236}">
                  <a16:creationId xmlns:a16="http://schemas.microsoft.com/office/drawing/2014/main" id="{C36DD581-5F9A-214D-83C7-E7C983D55AAE}"/>
                </a:ext>
              </a:extLst>
            </p:cNvPr>
            <p:cNvSpPr/>
            <p:nvPr/>
          </p:nvSpPr>
          <p:spPr>
            <a:xfrm rot="2263172" flipH="1">
              <a:off x="3139071" y="3562974"/>
              <a:ext cx="138821" cy="207735"/>
            </a:xfrm>
            <a:prstGeom prst="downArrow">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下箭头 42">
              <a:extLst>
                <a:ext uri="{FF2B5EF4-FFF2-40B4-BE49-F238E27FC236}">
                  <a16:creationId xmlns:a16="http://schemas.microsoft.com/office/drawing/2014/main" id="{5F32A02F-C0BC-8446-AD2D-8EE97515371A}"/>
                </a:ext>
              </a:extLst>
            </p:cNvPr>
            <p:cNvSpPr/>
            <p:nvPr/>
          </p:nvSpPr>
          <p:spPr>
            <a:xfrm rot="2263172" flipH="1">
              <a:off x="3463843" y="3785250"/>
              <a:ext cx="138821" cy="207735"/>
            </a:xfrm>
            <a:prstGeom prst="downArrow">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下箭头 43">
              <a:extLst>
                <a:ext uri="{FF2B5EF4-FFF2-40B4-BE49-F238E27FC236}">
                  <a16:creationId xmlns:a16="http://schemas.microsoft.com/office/drawing/2014/main" id="{84B0C116-6824-2041-9182-2B87C39C7E16}"/>
                </a:ext>
              </a:extLst>
            </p:cNvPr>
            <p:cNvSpPr/>
            <p:nvPr/>
          </p:nvSpPr>
          <p:spPr>
            <a:xfrm rot="2263172" flipH="1">
              <a:off x="3908269" y="3558798"/>
              <a:ext cx="138821" cy="207735"/>
            </a:xfrm>
            <a:prstGeom prst="downArrow">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下箭头 44">
              <a:extLst>
                <a:ext uri="{FF2B5EF4-FFF2-40B4-BE49-F238E27FC236}">
                  <a16:creationId xmlns:a16="http://schemas.microsoft.com/office/drawing/2014/main" id="{41D3462B-E07A-274B-96AC-CDCCA82015C7}"/>
                </a:ext>
              </a:extLst>
            </p:cNvPr>
            <p:cNvSpPr/>
            <p:nvPr/>
          </p:nvSpPr>
          <p:spPr>
            <a:xfrm rot="2263172" flipH="1">
              <a:off x="3797624" y="2915256"/>
              <a:ext cx="138821" cy="207735"/>
            </a:xfrm>
            <a:prstGeom prst="downArrow">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a:extLst>
              <a:ext uri="{FF2B5EF4-FFF2-40B4-BE49-F238E27FC236}">
                <a16:creationId xmlns:a16="http://schemas.microsoft.com/office/drawing/2014/main" id="{B6285CC2-163A-EF4C-8E45-CFE170209A09}"/>
              </a:ext>
            </a:extLst>
          </p:cNvPr>
          <p:cNvSpPr/>
          <p:nvPr/>
        </p:nvSpPr>
        <p:spPr>
          <a:xfrm>
            <a:off x="1518963" y="5428986"/>
            <a:ext cx="9068772" cy="1174919"/>
          </a:xfrm>
          <a:prstGeom prst="rect">
            <a:avLst/>
          </a:prstGeom>
          <a:noFill/>
          <a:ln w="38100">
            <a:solidFill>
              <a:srgbClr val="9B0E0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44775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65811" y="126923"/>
            <a:ext cx="7230651" cy="523220"/>
          </a:xfrm>
          <a:prstGeom prst="rect">
            <a:avLst/>
          </a:prstGeom>
          <a:noFill/>
        </p:spPr>
        <p:txBody>
          <a:bodyPr wrap="square">
            <a:spAutoFit/>
          </a:bodyPr>
          <a:lstStyle/>
          <a:p>
            <a:r>
              <a:rPr lang="zh-CN" altLang="en-US"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正电子数据库建立</a:t>
            </a:r>
            <a:r>
              <a:rPr lang="en-US" altLang="zh-CN"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a:t>
            </a:r>
            <a:r>
              <a:rPr lang="zh-CN" altLang="en-US"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进行中）</a:t>
            </a:r>
          </a:p>
        </p:txBody>
      </p:sp>
      <p:pic>
        <p:nvPicPr>
          <p:cNvPr id="74" name="图片 73">
            <a:extLst>
              <a:ext uri="{FF2B5EF4-FFF2-40B4-BE49-F238E27FC236}">
                <a16:creationId xmlns:a16="http://schemas.microsoft.com/office/drawing/2014/main" id="{FCDC7599-4387-824A-940B-96723AF8B82D}"/>
              </a:ext>
            </a:extLst>
          </p:cNvPr>
          <p:cNvPicPr>
            <a:picLocks noChangeAspect="1"/>
          </p:cNvPicPr>
          <p:nvPr/>
        </p:nvPicPr>
        <p:blipFill rotWithShape="1">
          <a:blip r:embed="rId3"/>
          <a:srcRect b="26774"/>
          <a:stretch/>
        </p:blipFill>
        <p:spPr>
          <a:xfrm>
            <a:off x="10322351" y="0"/>
            <a:ext cx="1869649" cy="684530"/>
          </a:xfrm>
          <a:prstGeom prst="rect">
            <a:avLst/>
          </a:prstGeom>
        </p:spPr>
      </p:pic>
      <p:grpSp>
        <p:nvGrpSpPr>
          <p:cNvPr id="75" name="组合 74">
            <a:extLst>
              <a:ext uri="{FF2B5EF4-FFF2-40B4-BE49-F238E27FC236}">
                <a16:creationId xmlns:a16="http://schemas.microsoft.com/office/drawing/2014/main" id="{3DDCE754-3F64-964B-9339-98B79A4D210A}"/>
              </a:ext>
            </a:extLst>
          </p:cNvPr>
          <p:cNvGrpSpPr/>
          <p:nvPr/>
        </p:nvGrpSpPr>
        <p:grpSpPr>
          <a:xfrm>
            <a:off x="412058" y="2878242"/>
            <a:ext cx="5370013" cy="3044596"/>
            <a:chOff x="268826" y="1115430"/>
            <a:chExt cx="7371414" cy="3900707"/>
          </a:xfrm>
        </p:grpSpPr>
        <p:pic>
          <p:nvPicPr>
            <p:cNvPr id="76" name="Picture 2" descr="Periodic table - Wikipedia">
              <a:extLst>
                <a:ext uri="{FF2B5EF4-FFF2-40B4-BE49-F238E27FC236}">
                  <a16:creationId xmlns:a16="http://schemas.microsoft.com/office/drawing/2014/main" id="{EB3C7FE4-C119-BF42-BC50-0BCA814187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26" y="1115430"/>
              <a:ext cx="7371414" cy="3900707"/>
            </a:xfrm>
            <a:prstGeom prst="rect">
              <a:avLst/>
            </a:prstGeom>
            <a:noFill/>
            <a:extLst>
              <a:ext uri="{909E8E84-426E-40DD-AFC4-6F175D3DCCD1}">
                <a14:hiddenFill xmlns:a14="http://schemas.microsoft.com/office/drawing/2010/main">
                  <a:solidFill>
                    <a:srgbClr val="FFFFFF"/>
                  </a:solidFill>
                </a14:hiddenFill>
              </a:ext>
            </a:extLst>
          </p:spPr>
        </p:pic>
        <p:sp>
          <p:nvSpPr>
            <p:cNvPr id="77" name="矩形: 圆角 5">
              <a:extLst>
                <a:ext uri="{FF2B5EF4-FFF2-40B4-BE49-F238E27FC236}">
                  <a16:creationId xmlns:a16="http://schemas.microsoft.com/office/drawing/2014/main" id="{85D0B2B5-7082-D24C-BE98-EAB95CFFEE81}"/>
                </a:ext>
              </a:extLst>
            </p:cNvPr>
            <p:cNvSpPr/>
            <p:nvPr/>
          </p:nvSpPr>
          <p:spPr>
            <a:xfrm>
              <a:off x="1948361" y="2630486"/>
              <a:ext cx="3057236" cy="114300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grpSp>
      <p:grpSp>
        <p:nvGrpSpPr>
          <p:cNvPr id="18" name="组合 17">
            <a:extLst>
              <a:ext uri="{FF2B5EF4-FFF2-40B4-BE49-F238E27FC236}">
                <a16:creationId xmlns:a16="http://schemas.microsoft.com/office/drawing/2014/main" id="{36EBBE90-6625-2446-BA66-03AADA2A5E4B}"/>
              </a:ext>
            </a:extLst>
          </p:cNvPr>
          <p:cNvGrpSpPr/>
          <p:nvPr/>
        </p:nvGrpSpPr>
        <p:grpSpPr>
          <a:xfrm>
            <a:off x="412058" y="1414763"/>
            <a:ext cx="11367884" cy="1042233"/>
            <a:chOff x="412058" y="1796740"/>
            <a:chExt cx="11367884" cy="1042233"/>
          </a:xfrm>
        </p:grpSpPr>
        <p:sp>
          <p:nvSpPr>
            <p:cNvPr id="4" name="右箭头 3">
              <a:extLst>
                <a:ext uri="{FF2B5EF4-FFF2-40B4-BE49-F238E27FC236}">
                  <a16:creationId xmlns:a16="http://schemas.microsoft.com/office/drawing/2014/main" id="{609FE6B2-B54E-BE44-859F-B402CF480926}"/>
                </a:ext>
              </a:extLst>
            </p:cNvPr>
            <p:cNvSpPr/>
            <p:nvPr/>
          </p:nvSpPr>
          <p:spPr>
            <a:xfrm>
              <a:off x="412058" y="1796740"/>
              <a:ext cx="11367884" cy="821410"/>
            </a:xfrm>
            <a:prstGeom prst="rightArrow">
              <a:avLst/>
            </a:prstGeom>
            <a:gradFill>
              <a:gsLst>
                <a:gs pos="0">
                  <a:schemeClr val="bg1"/>
                </a:gs>
                <a:gs pos="95000">
                  <a:schemeClr val="accent6">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本框 5">
              <a:extLst>
                <a:ext uri="{FF2B5EF4-FFF2-40B4-BE49-F238E27FC236}">
                  <a16:creationId xmlns:a16="http://schemas.microsoft.com/office/drawing/2014/main" id="{9A5CF643-90DC-D746-999F-5EF28DA4B65E}"/>
                </a:ext>
              </a:extLst>
            </p:cNvPr>
            <p:cNvSpPr txBox="1"/>
            <p:nvPr/>
          </p:nvSpPr>
          <p:spPr>
            <a:xfrm>
              <a:off x="412058" y="2022779"/>
              <a:ext cx="928459" cy="369332"/>
            </a:xfrm>
            <a:prstGeom prst="rect">
              <a:avLst/>
            </a:prstGeom>
            <a:noFill/>
          </p:spPr>
          <p:txBody>
            <a:bodyPr wrap="none" rtlCol="0">
              <a:spAutoFit/>
            </a:bodyPr>
            <a:lstStyle/>
            <a:p>
              <a:r>
                <a:rPr kumimoji="1" lang="en-US" altLang="zh-CN" dirty="0"/>
                <a:t>2010</a:t>
              </a:r>
              <a:r>
                <a:rPr kumimoji="1" lang="zh-CN" altLang="en-US" dirty="0"/>
                <a:t>年</a:t>
              </a:r>
            </a:p>
          </p:txBody>
        </p:sp>
        <p:sp>
          <p:nvSpPr>
            <p:cNvPr id="78" name="文本框 77">
              <a:extLst>
                <a:ext uri="{FF2B5EF4-FFF2-40B4-BE49-F238E27FC236}">
                  <a16:creationId xmlns:a16="http://schemas.microsoft.com/office/drawing/2014/main" id="{82606963-5610-CF45-A9C1-5BAA3CBC712D}"/>
                </a:ext>
              </a:extLst>
            </p:cNvPr>
            <p:cNvSpPr txBox="1"/>
            <p:nvPr/>
          </p:nvSpPr>
          <p:spPr>
            <a:xfrm>
              <a:off x="8801911" y="2058936"/>
              <a:ext cx="928459" cy="369332"/>
            </a:xfrm>
            <a:prstGeom prst="rect">
              <a:avLst/>
            </a:prstGeom>
            <a:noFill/>
          </p:spPr>
          <p:txBody>
            <a:bodyPr wrap="none" rtlCol="0">
              <a:spAutoFit/>
            </a:bodyPr>
            <a:lstStyle/>
            <a:p>
              <a:r>
                <a:rPr kumimoji="1" lang="en-US" altLang="zh-CN" dirty="0"/>
                <a:t>2025</a:t>
              </a:r>
              <a:r>
                <a:rPr kumimoji="1" lang="zh-CN" altLang="en-US" dirty="0"/>
                <a:t>年</a:t>
              </a:r>
            </a:p>
          </p:txBody>
        </p:sp>
        <p:sp>
          <p:nvSpPr>
            <p:cNvPr id="7" name="文本框 6">
              <a:extLst>
                <a:ext uri="{FF2B5EF4-FFF2-40B4-BE49-F238E27FC236}">
                  <a16:creationId xmlns:a16="http://schemas.microsoft.com/office/drawing/2014/main" id="{E91AA603-4EF3-3649-AE9F-05981127C4A3}"/>
                </a:ext>
              </a:extLst>
            </p:cNvPr>
            <p:cNvSpPr txBox="1"/>
            <p:nvPr/>
          </p:nvSpPr>
          <p:spPr>
            <a:xfrm>
              <a:off x="1156321" y="2469641"/>
              <a:ext cx="7802136" cy="369332"/>
            </a:xfrm>
            <a:prstGeom prst="rect">
              <a:avLst/>
            </a:prstGeom>
            <a:noFill/>
          </p:spPr>
          <p:txBody>
            <a:bodyPr wrap="none" rtlCol="0">
              <a:spAutoFit/>
            </a:bodyPr>
            <a:lstStyle/>
            <a:p>
              <a:r>
                <a:rPr kumimoji="1" lang="zh-CN" altLang="en-US" dirty="0"/>
                <a:t>十几年累积大量正电子实验数据（正电子寿命、慢束正电子、符合多普勒）</a:t>
              </a:r>
            </a:p>
          </p:txBody>
        </p:sp>
      </p:grpSp>
      <p:sp>
        <p:nvSpPr>
          <p:cNvPr id="8" name="文本框 7">
            <a:extLst>
              <a:ext uri="{FF2B5EF4-FFF2-40B4-BE49-F238E27FC236}">
                <a16:creationId xmlns:a16="http://schemas.microsoft.com/office/drawing/2014/main" id="{FD8AD6C6-8075-AF43-B878-EF3D2FFEC077}"/>
              </a:ext>
            </a:extLst>
          </p:cNvPr>
          <p:cNvSpPr txBox="1"/>
          <p:nvPr/>
        </p:nvSpPr>
        <p:spPr>
          <a:xfrm>
            <a:off x="495946" y="991892"/>
            <a:ext cx="4031873" cy="400110"/>
          </a:xfrm>
          <a:prstGeom prst="rect">
            <a:avLst/>
          </a:prstGeom>
          <a:noFill/>
        </p:spPr>
        <p:txBody>
          <a:bodyPr wrap="none" rtlCol="0">
            <a:spAutoFit/>
          </a:bodyPr>
          <a:lstStyle/>
          <a:p>
            <a:r>
              <a:rPr kumimoji="1" lang="zh-CN" altLang="en-US" sz="2000" b="1" dirty="0"/>
              <a:t>为什么要建立正电子科学数据库？</a:t>
            </a:r>
          </a:p>
        </p:txBody>
      </p:sp>
      <p:sp>
        <p:nvSpPr>
          <p:cNvPr id="79" name="文本框 78">
            <a:extLst>
              <a:ext uri="{FF2B5EF4-FFF2-40B4-BE49-F238E27FC236}">
                <a16:creationId xmlns:a16="http://schemas.microsoft.com/office/drawing/2014/main" id="{B7973EB9-BD21-E94B-9C44-38CDC918BDF1}"/>
              </a:ext>
            </a:extLst>
          </p:cNvPr>
          <p:cNvSpPr txBox="1"/>
          <p:nvPr/>
        </p:nvSpPr>
        <p:spPr>
          <a:xfrm>
            <a:off x="1523941" y="6014589"/>
            <a:ext cx="3185487" cy="369332"/>
          </a:xfrm>
          <a:prstGeom prst="rect">
            <a:avLst/>
          </a:prstGeom>
          <a:noFill/>
        </p:spPr>
        <p:txBody>
          <a:bodyPr wrap="none" rtlCol="0">
            <a:spAutoFit/>
          </a:bodyPr>
          <a:lstStyle/>
          <a:p>
            <a:r>
              <a:rPr kumimoji="1" lang="zh-CN" altLang="en-US" dirty="0"/>
              <a:t>批量的正电子的模拟计算数据</a:t>
            </a:r>
          </a:p>
        </p:txBody>
      </p:sp>
      <p:sp>
        <p:nvSpPr>
          <p:cNvPr id="20" name="文本框 19">
            <a:extLst>
              <a:ext uri="{FF2B5EF4-FFF2-40B4-BE49-F238E27FC236}">
                <a16:creationId xmlns:a16="http://schemas.microsoft.com/office/drawing/2014/main" id="{7C4F910E-AC34-C04B-9DAA-12359BE4306A}"/>
              </a:ext>
            </a:extLst>
          </p:cNvPr>
          <p:cNvSpPr txBox="1"/>
          <p:nvPr/>
        </p:nvSpPr>
        <p:spPr>
          <a:xfrm>
            <a:off x="6326967" y="2945196"/>
            <a:ext cx="4895770" cy="2535951"/>
          </a:xfrm>
          <a:prstGeom prst="rect">
            <a:avLst/>
          </a:prstGeom>
          <a:solidFill>
            <a:schemeClr val="bg1">
              <a:lumMod val="85000"/>
            </a:schemeClr>
          </a:solidFill>
        </p:spPr>
        <p:txBody>
          <a:bodyPr wrap="square" rtlCol="0">
            <a:spAutoFit/>
          </a:bodyPr>
          <a:lstStyle/>
          <a:p>
            <a:pPr marL="342900" indent="-342900">
              <a:lnSpc>
                <a:spcPct val="150000"/>
              </a:lnSpc>
              <a:buAutoNum type="arabicPeriod"/>
            </a:pPr>
            <a:r>
              <a:rPr kumimoji="1" lang="zh-CN" altLang="en-US" b="1" dirty="0"/>
              <a:t>通过建立标准化数据存储，结合机器学习，是否可以实现正电子测试实验的优化，如通过少量采样替代现有的百万数据点采样，实现样品测试机时的大幅降低，提高测试效率。</a:t>
            </a:r>
            <a:endParaRPr kumimoji="1" lang="en-US" altLang="zh-CN" b="1" dirty="0"/>
          </a:p>
          <a:p>
            <a:pPr marL="342900" indent="-342900">
              <a:lnSpc>
                <a:spcPct val="150000"/>
              </a:lnSpc>
              <a:buAutoNum type="arabicPeriod"/>
            </a:pPr>
            <a:r>
              <a:rPr kumimoji="1" lang="zh-CN" altLang="en-US" b="1" dirty="0"/>
              <a:t>通过开放数据库的形式，实现正电子科学的发展和推广。</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65811" y="126923"/>
            <a:ext cx="7230651" cy="523220"/>
          </a:xfrm>
          <a:prstGeom prst="rect">
            <a:avLst/>
          </a:prstGeom>
          <a:noFill/>
        </p:spPr>
        <p:txBody>
          <a:bodyPr wrap="square">
            <a:spAutoFit/>
          </a:bodyPr>
          <a:lstStyle/>
          <a:p>
            <a:r>
              <a:rPr lang="zh-CN" altLang="en-US"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正电子数据库建立（进行中）</a:t>
            </a:r>
          </a:p>
        </p:txBody>
      </p:sp>
      <p:sp>
        <p:nvSpPr>
          <p:cNvPr id="74" name="文本框 73"/>
          <p:cNvSpPr txBox="1"/>
          <p:nvPr/>
        </p:nvSpPr>
        <p:spPr>
          <a:xfrm>
            <a:off x="284979" y="828374"/>
            <a:ext cx="6096000" cy="830997"/>
          </a:xfrm>
          <a:prstGeom prst="rect">
            <a:avLst/>
          </a:prstGeom>
          <a:noFill/>
        </p:spPr>
        <p:txBody>
          <a:bodyPr wrap="square">
            <a:spAutoFit/>
          </a:bodyPr>
          <a:lstStyle/>
          <a:p>
            <a:r>
              <a:rPr lang="en-US" altLang="zh-CN" sz="2400" u="sng" dirty="0">
                <a:solidFill>
                  <a:srgbClr val="0070C0"/>
                </a:solidFill>
                <a:hlinkClick r:id="rId3" action="ppaction://hlinkfile"/>
              </a:rPr>
              <a:t>newbeam.ihep.ac.cn</a:t>
            </a:r>
            <a:endParaRPr lang="en-US" altLang="zh-CN" sz="2400" u="sng" dirty="0">
              <a:solidFill>
                <a:srgbClr val="0070C0"/>
              </a:solidFill>
            </a:endParaRPr>
          </a:p>
          <a:p>
            <a:r>
              <a:rPr lang="zh-CN" altLang="en-US" sz="2400" b="1" dirty="0"/>
              <a:t>正电子科学数据平台</a:t>
            </a:r>
          </a:p>
        </p:txBody>
      </p:sp>
      <p:sp>
        <p:nvSpPr>
          <p:cNvPr id="4" name="文本框 3"/>
          <p:cNvSpPr txBox="1"/>
          <p:nvPr/>
        </p:nvSpPr>
        <p:spPr>
          <a:xfrm>
            <a:off x="3072819" y="1243872"/>
            <a:ext cx="6224781" cy="369332"/>
          </a:xfrm>
          <a:prstGeom prst="rect">
            <a:avLst/>
          </a:prstGeom>
          <a:noFill/>
        </p:spPr>
        <p:txBody>
          <a:bodyPr wrap="none" rtlCol="0">
            <a:spAutoFit/>
          </a:bodyPr>
          <a:lstStyle/>
          <a:p>
            <a:r>
              <a:rPr kumimoji="1" lang="zh-CN" altLang="en-US" dirty="0">
                <a:latin typeface="+mj-ea"/>
                <a:ea typeface="+mj-ea"/>
              </a:rPr>
              <a:t>（已包含过去</a:t>
            </a:r>
            <a:r>
              <a:rPr kumimoji="1" lang="en-US" altLang="zh-CN" dirty="0">
                <a:latin typeface="+mj-ea"/>
                <a:ea typeface="+mj-ea"/>
              </a:rPr>
              <a:t>10</a:t>
            </a:r>
            <a:r>
              <a:rPr kumimoji="1" lang="zh-CN" altLang="en-US" dirty="0">
                <a:latin typeface="+mj-ea"/>
                <a:ea typeface="+mj-ea"/>
              </a:rPr>
              <a:t>年的实验数据，计算数据正在整理读取）</a:t>
            </a:r>
          </a:p>
        </p:txBody>
      </p:sp>
      <p:pic>
        <p:nvPicPr>
          <p:cNvPr id="8" name="图片 7">
            <a:extLst>
              <a:ext uri="{FF2B5EF4-FFF2-40B4-BE49-F238E27FC236}">
                <a16:creationId xmlns:a16="http://schemas.microsoft.com/office/drawing/2014/main" id="{CCC53237-C761-2140-B818-90DCF0F1F88F}"/>
              </a:ext>
            </a:extLst>
          </p:cNvPr>
          <p:cNvPicPr>
            <a:picLocks noChangeAspect="1"/>
          </p:cNvPicPr>
          <p:nvPr/>
        </p:nvPicPr>
        <p:blipFill rotWithShape="1">
          <a:blip r:embed="rId4"/>
          <a:srcRect b="26774"/>
          <a:stretch/>
        </p:blipFill>
        <p:spPr>
          <a:xfrm>
            <a:off x="10322351" y="0"/>
            <a:ext cx="1869649" cy="684530"/>
          </a:xfrm>
          <a:prstGeom prst="rect">
            <a:avLst/>
          </a:prstGeom>
        </p:spPr>
      </p:pic>
      <p:pic>
        <p:nvPicPr>
          <p:cNvPr id="11" name="图片 10">
            <a:extLst>
              <a:ext uri="{FF2B5EF4-FFF2-40B4-BE49-F238E27FC236}">
                <a16:creationId xmlns:a16="http://schemas.microsoft.com/office/drawing/2014/main" id="{ED9D7A37-7BEA-D746-B782-DD315183C784}"/>
              </a:ext>
            </a:extLst>
          </p:cNvPr>
          <p:cNvPicPr>
            <a:picLocks noChangeAspect="1"/>
          </p:cNvPicPr>
          <p:nvPr/>
        </p:nvPicPr>
        <p:blipFill>
          <a:blip r:embed="rId5"/>
          <a:stretch>
            <a:fillRect/>
          </a:stretch>
        </p:blipFill>
        <p:spPr>
          <a:xfrm>
            <a:off x="775553" y="2937231"/>
            <a:ext cx="6100163" cy="3450771"/>
          </a:xfrm>
          <a:prstGeom prst="rect">
            <a:avLst/>
          </a:prstGeom>
        </p:spPr>
      </p:pic>
      <p:sp>
        <p:nvSpPr>
          <p:cNvPr id="12" name="右箭头 11">
            <a:extLst>
              <a:ext uri="{FF2B5EF4-FFF2-40B4-BE49-F238E27FC236}">
                <a16:creationId xmlns:a16="http://schemas.microsoft.com/office/drawing/2014/main" id="{49D6006E-F941-A443-B0FD-EFC447F5C106}"/>
              </a:ext>
            </a:extLst>
          </p:cNvPr>
          <p:cNvSpPr/>
          <p:nvPr/>
        </p:nvSpPr>
        <p:spPr>
          <a:xfrm>
            <a:off x="2503353" y="1817279"/>
            <a:ext cx="1088818" cy="821410"/>
          </a:xfrm>
          <a:prstGeom prst="rightArrow">
            <a:avLst/>
          </a:prstGeom>
          <a:gradFill>
            <a:gsLst>
              <a:gs pos="0">
                <a:schemeClr val="bg1"/>
              </a:gs>
              <a:gs pos="95000">
                <a:schemeClr val="accent6">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0FD38700-D827-DB49-A1D5-0628833CB98C}"/>
              </a:ext>
            </a:extLst>
          </p:cNvPr>
          <p:cNvSpPr txBox="1"/>
          <p:nvPr/>
        </p:nvSpPr>
        <p:spPr>
          <a:xfrm>
            <a:off x="683255" y="1750405"/>
            <a:ext cx="1721789" cy="954107"/>
          </a:xfrm>
          <a:prstGeom prst="rect">
            <a:avLst/>
          </a:prstGeom>
          <a:solidFill>
            <a:schemeClr val="accent1">
              <a:lumMod val="20000"/>
              <a:lumOff val="80000"/>
            </a:schemeClr>
          </a:solidFill>
        </p:spPr>
        <p:txBody>
          <a:bodyPr wrap="square" rtlCol="0">
            <a:spAutoFit/>
          </a:bodyPr>
          <a:lstStyle/>
          <a:p>
            <a:r>
              <a:rPr kumimoji="1" lang="zh-CN" altLang="en-US" sz="2800" b="1" dirty="0">
                <a:latin typeface="SimHei" panose="02010609060101010101" pitchFamily="49" charset="-122"/>
                <a:ea typeface="SimHei" panose="02010609060101010101" pitchFamily="49" charset="-122"/>
              </a:rPr>
              <a:t>提案申请</a:t>
            </a:r>
            <a:endParaRPr kumimoji="1" lang="en-US" altLang="zh-CN" sz="2800" b="1" dirty="0">
              <a:latin typeface="SimHei" panose="02010609060101010101" pitchFamily="49" charset="-122"/>
              <a:ea typeface="SimHei" panose="02010609060101010101" pitchFamily="49" charset="-122"/>
            </a:endParaRPr>
          </a:p>
          <a:p>
            <a:pPr algn="ctr"/>
            <a:r>
              <a:rPr kumimoji="1" lang="en-US" altLang="zh-CN" sz="2800" b="1" dirty="0">
                <a:latin typeface="SimSun" panose="02010600030101010101" pitchFamily="2" charset="-122"/>
                <a:ea typeface="SimSun" panose="02010600030101010101" pitchFamily="2" charset="-122"/>
              </a:rPr>
              <a:t>&lt;</a:t>
            </a:r>
            <a:r>
              <a:rPr kumimoji="1" lang="zh-CN" altLang="en-US" sz="2800" b="1" dirty="0">
                <a:latin typeface="SimSun" panose="02010600030101010101" pitchFamily="2" charset="-122"/>
                <a:ea typeface="SimSun" panose="02010600030101010101" pitchFamily="2" charset="-122"/>
              </a:rPr>
              <a:t>用户端</a:t>
            </a:r>
            <a:r>
              <a:rPr kumimoji="1" lang="en-US" altLang="zh-CN" sz="2800" b="1" dirty="0">
                <a:latin typeface="SimSun" panose="02010600030101010101" pitchFamily="2" charset="-122"/>
                <a:ea typeface="SimSun" panose="02010600030101010101" pitchFamily="2" charset="-122"/>
              </a:rPr>
              <a:t>&gt;</a:t>
            </a:r>
            <a:endParaRPr kumimoji="1" lang="zh-CN" altLang="en-US" sz="2800" b="1" dirty="0">
              <a:latin typeface="SimSun" panose="02010600030101010101" pitchFamily="2" charset="-122"/>
              <a:ea typeface="SimSun" panose="02010600030101010101" pitchFamily="2" charset="-122"/>
            </a:endParaRPr>
          </a:p>
        </p:txBody>
      </p:sp>
      <p:sp>
        <p:nvSpPr>
          <p:cNvPr id="14" name="文本框 13">
            <a:extLst>
              <a:ext uri="{FF2B5EF4-FFF2-40B4-BE49-F238E27FC236}">
                <a16:creationId xmlns:a16="http://schemas.microsoft.com/office/drawing/2014/main" id="{69BD0CE1-307A-4A41-9B03-9DA7E4B7C3FC}"/>
              </a:ext>
            </a:extLst>
          </p:cNvPr>
          <p:cNvSpPr txBox="1"/>
          <p:nvPr/>
        </p:nvSpPr>
        <p:spPr>
          <a:xfrm>
            <a:off x="3690480" y="1750405"/>
            <a:ext cx="1721789" cy="954107"/>
          </a:xfrm>
          <a:prstGeom prst="rect">
            <a:avLst/>
          </a:prstGeom>
          <a:solidFill>
            <a:schemeClr val="accent1">
              <a:lumMod val="20000"/>
              <a:lumOff val="80000"/>
            </a:schemeClr>
          </a:solidFill>
        </p:spPr>
        <p:txBody>
          <a:bodyPr wrap="square" rtlCol="0">
            <a:spAutoFit/>
          </a:bodyPr>
          <a:lstStyle/>
          <a:p>
            <a:r>
              <a:rPr kumimoji="1" lang="zh-CN" altLang="en-US" sz="2800" b="1" dirty="0">
                <a:latin typeface="SimHei" panose="02010609060101010101" pitchFamily="49" charset="-122"/>
                <a:ea typeface="SimHei" panose="02010609060101010101" pitchFamily="49" charset="-122"/>
              </a:rPr>
              <a:t>实验测试</a:t>
            </a:r>
            <a:endParaRPr kumimoji="1" lang="en-US" altLang="zh-CN" sz="2800" b="1" dirty="0">
              <a:latin typeface="SimHei" panose="02010609060101010101" pitchFamily="49" charset="-122"/>
              <a:ea typeface="SimHei" panose="02010609060101010101" pitchFamily="49" charset="-122"/>
            </a:endParaRPr>
          </a:p>
          <a:p>
            <a:pPr algn="ctr"/>
            <a:r>
              <a:rPr kumimoji="1" lang="en-US" altLang="zh-CN" sz="2800" b="1" dirty="0">
                <a:latin typeface="SimSun" panose="02010600030101010101" pitchFamily="2" charset="-122"/>
                <a:ea typeface="SimSun" panose="02010600030101010101" pitchFamily="2" charset="-122"/>
              </a:rPr>
              <a:t>&lt;</a:t>
            </a:r>
            <a:r>
              <a:rPr kumimoji="1" lang="zh-CN" altLang="en-US" sz="2800" b="1" dirty="0">
                <a:latin typeface="SimSun" panose="02010600030101010101" pitchFamily="2" charset="-122"/>
                <a:ea typeface="SimSun" panose="02010600030101010101" pitchFamily="2" charset="-122"/>
              </a:rPr>
              <a:t>操作员</a:t>
            </a:r>
            <a:r>
              <a:rPr kumimoji="1" lang="en-US" altLang="zh-CN" sz="2800" b="1" dirty="0">
                <a:latin typeface="SimSun" panose="02010600030101010101" pitchFamily="2" charset="-122"/>
                <a:ea typeface="SimSun" panose="02010600030101010101" pitchFamily="2" charset="-122"/>
              </a:rPr>
              <a:t>&gt;</a:t>
            </a:r>
            <a:endParaRPr kumimoji="1" lang="zh-CN" altLang="en-US" sz="2800" b="1" dirty="0">
              <a:latin typeface="SimSun" panose="02010600030101010101" pitchFamily="2" charset="-122"/>
              <a:ea typeface="SimSun" panose="02010600030101010101" pitchFamily="2" charset="-122"/>
            </a:endParaRPr>
          </a:p>
        </p:txBody>
      </p:sp>
      <p:sp>
        <p:nvSpPr>
          <p:cNvPr id="15" name="右箭头 14">
            <a:extLst>
              <a:ext uri="{FF2B5EF4-FFF2-40B4-BE49-F238E27FC236}">
                <a16:creationId xmlns:a16="http://schemas.microsoft.com/office/drawing/2014/main" id="{9C32DFBE-B477-F547-A891-146C90DAEB51}"/>
              </a:ext>
            </a:extLst>
          </p:cNvPr>
          <p:cNvSpPr/>
          <p:nvPr/>
        </p:nvSpPr>
        <p:spPr>
          <a:xfrm>
            <a:off x="5508995" y="1817279"/>
            <a:ext cx="1088818" cy="821410"/>
          </a:xfrm>
          <a:prstGeom prst="rightArrow">
            <a:avLst/>
          </a:prstGeom>
          <a:gradFill>
            <a:gsLst>
              <a:gs pos="0">
                <a:schemeClr val="bg1"/>
              </a:gs>
              <a:gs pos="95000">
                <a:schemeClr val="accent6">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a:extLst>
              <a:ext uri="{FF2B5EF4-FFF2-40B4-BE49-F238E27FC236}">
                <a16:creationId xmlns:a16="http://schemas.microsoft.com/office/drawing/2014/main" id="{FF6144DF-9A51-DC41-90F7-1C8F8893226B}"/>
              </a:ext>
            </a:extLst>
          </p:cNvPr>
          <p:cNvSpPr txBox="1"/>
          <p:nvPr/>
        </p:nvSpPr>
        <p:spPr>
          <a:xfrm>
            <a:off x="6694539" y="1742836"/>
            <a:ext cx="1721789" cy="954107"/>
          </a:xfrm>
          <a:prstGeom prst="rect">
            <a:avLst/>
          </a:prstGeom>
          <a:solidFill>
            <a:schemeClr val="accent1">
              <a:lumMod val="20000"/>
              <a:lumOff val="80000"/>
            </a:schemeClr>
          </a:solidFill>
        </p:spPr>
        <p:txBody>
          <a:bodyPr wrap="square" rtlCol="0">
            <a:spAutoFit/>
          </a:bodyPr>
          <a:lstStyle/>
          <a:p>
            <a:pPr algn="ctr"/>
            <a:r>
              <a:rPr kumimoji="1" lang="zh-CN" altLang="en-US" sz="2800" b="1" dirty="0">
                <a:latin typeface="SimHei" panose="02010609060101010101" pitchFamily="49" charset="-122"/>
                <a:ea typeface="SimHei" panose="02010609060101010101" pitchFamily="49" charset="-122"/>
              </a:rPr>
              <a:t>数据载入</a:t>
            </a:r>
            <a:r>
              <a:rPr kumimoji="1" lang="en-US" altLang="zh-CN" sz="2800" b="1" dirty="0">
                <a:latin typeface="SimSun" panose="02010600030101010101" pitchFamily="2" charset="-122"/>
                <a:ea typeface="SimSun" panose="02010600030101010101" pitchFamily="2" charset="-122"/>
              </a:rPr>
              <a:t>&lt;</a:t>
            </a:r>
            <a:r>
              <a:rPr kumimoji="1" lang="zh-CN" altLang="en-US" sz="2800" b="1" dirty="0">
                <a:latin typeface="SimSun" panose="02010600030101010101" pitchFamily="2" charset="-122"/>
                <a:ea typeface="SimSun" panose="02010600030101010101" pitchFamily="2" charset="-122"/>
              </a:rPr>
              <a:t>后台</a:t>
            </a:r>
            <a:r>
              <a:rPr kumimoji="1" lang="en-US" altLang="zh-CN" sz="2800" b="1" dirty="0">
                <a:latin typeface="SimSun" panose="02010600030101010101" pitchFamily="2" charset="-122"/>
                <a:ea typeface="SimSun" panose="02010600030101010101" pitchFamily="2" charset="-122"/>
              </a:rPr>
              <a:t>&gt;</a:t>
            </a:r>
            <a:endParaRPr kumimoji="1" lang="zh-CN" altLang="en-US" sz="2800" b="1" dirty="0">
              <a:latin typeface="SimSun" panose="02010600030101010101" pitchFamily="2" charset="-122"/>
              <a:ea typeface="SimSun" panose="02010600030101010101" pitchFamily="2" charset="-122"/>
            </a:endParaRPr>
          </a:p>
        </p:txBody>
      </p:sp>
      <p:sp>
        <p:nvSpPr>
          <p:cNvPr id="17" name="右箭头 16">
            <a:extLst>
              <a:ext uri="{FF2B5EF4-FFF2-40B4-BE49-F238E27FC236}">
                <a16:creationId xmlns:a16="http://schemas.microsoft.com/office/drawing/2014/main" id="{5658E942-B11A-4C48-9145-13F1D6AD0BC0}"/>
              </a:ext>
            </a:extLst>
          </p:cNvPr>
          <p:cNvSpPr/>
          <p:nvPr/>
        </p:nvSpPr>
        <p:spPr>
          <a:xfrm>
            <a:off x="8514637" y="1817279"/>
            <a:ext cx="1088818" cy="821410"/>
          </a:xfrm>
          <a:prstGeom prst="rightArrow">
            <a:avLst/>
          </a:prstGeom>
          <a:gradFill>
            <a:gsLst>
              <a:gs pos="0">
                <a:schemeClr val="bg1"/>
              </a:gs>
              <a:gs pos="95000">
                <a:schemeClr val="accent6">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8" name="图片 17">
            <a:extLst>
              <a:ext uri="{FF2B5EF4-FFF2-40B4-BE49-F238E27FC236}">
                <a16:creationId xmlns:a16="http://schemas.microsoft.com/office/drawing/2014/main" id="{39524ADE-43B4-0E41-AA6E-41C176CBED6D}"/>
              </a:ext>
            </a:extLst>
          </p:cNvPr>
          <p:cNvPicPr>
            <a:picLocks noChangeAspect="1"/>
          </p:cNvPicPr>
          <p:nvPr/>
        </p:nvPicPr>
        <p:blipFill rotWithShape="1">
          <a:blip r:embed="rId6"/>
          <a:srcRect r="4110"/>
          <a:stretch/>
        </p:blipFill>
        <p:spPr>
          <a:xfrm>
            <a:off x="6961281" y="2937231"/>
            <a:ext cx="4195529" cy="3450771"/>
          </a:xfrm>
          <a:prstGeom prst="rect">
            <a:avLst/>
          </a:prstGeom>
        </p:spPr>
      </p:pic>
      <p:sp>
        <p:nvSpPr>
          <p:cNvPr id="19" name="文本框 18">
            <a:extLst>
              <a:ext uri="{FF2B5EF4-FFF2-40B4-BE49-F238E27FC236}">
                <a16:creationId xmlns:a16="http://schemas.microsoft.com/office/drawing/2014/main" id="{F578C32D-153E-934A-AE36-5ECDC66C7C9B}"/>
              </a:ext>
            </a:extLst>
          </p:cNvPr>
          <p:cNvSpPr txBox="1"/>
          <p:nvPr/>
        </p:nvSpPr>
        <p:spPr>
          <a:xfrm>
            <a:off x="9688647" y="1725880"/>
            <a:ext cx="1795339" cy="954107"/>
          </a:xfrm>
          <a:prstGeom prst="rect">
            <a:avLst/>
          </a:prstGeom>
          <a:solidFill>
            <a:schemeClr val="accent1">
              <a:lumMod val="20000"/>
              <a:lumOff val="80000"/>
            </a:schemeClr>
          </a:solidFill>
        </p:spPr>
        <p:txBody>
          <a:bodyPr wrap="square" rtlCol="0">
            <a:spAutoFit/>
          </a:bodyPr>
          <a:lstStyle/>
          <a:p>
            <a:r>
              <a:rPr kumimoji="1" lang="zh-CN" altLang="en-US" sz="2800" b="1" dirty="0">
                <a:latin typeface="SimHei" panose="02010609060101010101" pitchFamily="49" charset="-122"/>
                <a:ea typeface="SimHei" panose="02010609060101010101" pitchFamily="49" charset="-122"/>
              </a:rPr>
              <a:t>数据下载</a:t>
            </a:r>
            <a:endParaRPr kumimoji="1" lang="en-US" altLang="zh-CN" sz="2800" b="1" dirty="0">
              <a:latin typeface="SimHei" panose="02010609060101010101" pitchFamily="49" charset="-122"/>
              <a:ea typeface="SimHei" panose="02010609060101010101" pitchFamily="49" charset="-122"/>
            </a:endParaRPr>
          </a:p>
          <a:p>
            <a:pPr algn="ctr"/>
            <a:r>
              <a:rPr kumimoji="1" lang="en-US" altLang="zh-CN" sz="2800" b="1" dirty="0">
                <a:latin typeface="SimSun" panose="02010600030101010101" pitchFamily="2" charset="-122"/>
                <a:ea typeface="SimSun" panose="02010600030101010101" pitchFamily="2" charset="-122"/>
              </a:rPr>
              <a:t>&lt;</a:t>
            </a:r>
            <a:r>
              <a:rPr kumimoji="1" lang="zh-CN" altLang="en-US" sz="2800" b="1" dirty="0">
                <a:latin typeface="SimSun" panose="02010600030101010101" pitchFamily="2" charset="-122"/>
                <a:ea typeface="SimSun" panose="02010600030101010101" pitchFamily="2" charset="-122"/>
              </a:rPr>
              <a:t>用户端</a:t>
            </a:r>
            <a:r>
              <a:rPr kumimoji="1" lang="en-US" altLang="zh-CN" sz="2800" b="1" dirty="0">
                <a:latin typeface="SimSun" panose="02010600030101010101" pitchFamily="2" charset="-122"/>
                <a:ea typeface="SimSun" panose="02010600030101010101" pitchFamily="2" charset="-122"/>
              </a:rPr>
              <a:t>&gt;</a:t>
            </a:r>
            <a:endParaRPr kumimoji="1" lang="zh-CN" altLang="en-US" sz="2800" b="1" dirty="0">
              <a:latin typeface="SimSun" panose="02010600030101010101" pitchFamily="2" charset="-122"/>
              <a:ea typeface="SimSun"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65811" y="126923"/>
            <a:ext cx="7230651" cy="523220"/>
          </a:xfrm>
          <a:prstGeom prst="rect">
            <a:avLst/>
          </a:prstGeom>
          <a:noFill/>
        </p:spPr>
        <p:txBody>
          <a:bodyPr wrap="square">
            <a:spAutoFit/>
          </a:bodyPr>
          <a:lstStyle/>
          <a:p>
            <a:r>
              <a:rPr lang="zh-CN" altLang="en-US"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正电子数据库建立（进行中）</a:t>
            </a:r>
          </a:p>
        </p:txBody>
      </p:sp>
      <p:pic>
        <p:nvPicPr>
          <p:cNvPr id="8" name="图片 7">
            <a:extLst>
              <a:ext uri="{FF2B5EF4-FFF2-40B4-BE49-F238E27FC236}">
                <a16:creationId xmlns:a16="http://schemas.microsoft.com/office/drawing/2014/main" id="{CCC53237-C761-2140-B818-90DCF0F1F88F}"/>
              </a:ext>
            </a:extLst>
          </p:cNvPr>
          <p:cNvPicPr>
            <a:picLocks noChangeAspect="1"/>
          </p:cNvPicPr>
          <p:nvPr/>
        </p:nvPicPr>
        <p:blipFill rotWithShape="1">
          <a:blip r:embed="rId3"/>
          <a:srcRect b="26774"/>
          <a:stretch/>
        </p:blipFill>
        <p:spPr>
          <a:xfrm>
            <a:off x="10322351" y="0"/>
            <a:ext cx="1869649" cy="684530"/>
          </a:xfrm>
          <a:prstGeom prst="rect">
            <a:avLst/>
          </a:prstGeom>
        </p:spPr>
      </p:pic>
      <p:grpSp>
        <p:nvGrpSpPr>
          <p:cNvPr id="20" name="组合 19">
            <a:extLst>
              <a:ext uri="{FF2B5EF4-FFF2-40B4-BE49-F238E27FC236}">
                <a16:creationId xmlns:a16="http://schemas.microsoft.com/office/drawing/2014/main" id="{E557CB88-B965-C14C-B5C1-365B89D5921A}"/>
              </a:ext>
            </a:extLst>
          </p:cNvPr>
          <p:cNvGrpSpPr/>
          <p:nvPr/>
        </p:nvGrpSpPr>
        <p:grpSpPr>
          <a:xfrm>
            <a:off x="388882" y="891260"/>
            <a:ext cx="11259208" cy="5465090"/>
            <a:chOff x="64203" y="53843"/>
            <a:chExt cx="11998489" cy="6280457"/>
          </a:xfrm>
        </p:grpSpPr>
        <p:grpSp>
          <p:nvGrpSpPr>
            <p:cNvPr id="21" name="组合 20">
              <a:extLst>
                <a:ext uri="{FF2B5EF4-FFF2-40B4-BE49-F238E27FC236}">
                  <a16:creationId xmlns:a16="http://schemas.microsoft.com/office/drawing/2014/main" id="{B9E202F7-7B49-D040-8790-63F7CDC9C8AF}"/>
                </a:ext>
              </a:extLst>
            </p:cNvPr>
            <p:cNvGrpSpPr/>
            <p:nvPr/>
          </p:nvGrpSpPr>
          <p:grpSpPr>
            <a:xfrm>
              <a:off x="5118883" y="2005988"/>
              <a:ext cx="1920145" cy="2988796"/>
              <a:chOff x="5149790" y="2371480"/>
              <a:chExt cx="1920145" cy="2988796"/>
            </a:xfrm>
          </p:grpSpPr>
          <p:pic>
            <p:nvPicPr>
              <p:cNvPr id="58" name="图片 57">
                <a:extLst>
                  <a:ext uri="{FF2B5EF4-FFF2-40B4-BE49-F238E27FC236}">
                    <a16:creationId xmlns:a16="http://schemas.microsoft.com/office/drawing/2014/main" id="{C82BF92B-9C01-C14D-9262-25BC107F251C}"/>
                  </a:ext>
                </a:extLst>
              </p:cNvPr>
              <p:cNvPicPr>
                <a:picLocks noChangeAspect="1"/>
              </p:cNvPicPr>
              <p:nvPr/>
            </p:nvPicPr>
            <p:blipFill>
              <a:blip r:embed="rId4"/>
              <a:srcRect l="23952" r="23952"/>
              <a:stretch/>
            </p:blipFill>
            <p:spPr>
              <a:xfrm>
                <a:off x="5149790" y="2371480"/>
                <a:ext cx="1920145" cy="2988796"/>
              </a:xfrm>
              <a:prstGeom prst="ellipse">
                <a:avLst/>
              </a:prstGeom>
              <a:ln w="28575">
                <a:solidFill>
                  <a:schemeClr val="accent5">
                    <a:lumMod val="20000"/>
                    <a:lumOff val="80000"/>
                  </a:schemeClr>
                </a:solidFill>
              </a:ln>
            </p:spPr>
          </p:pic>
          <p:sp>
            <p:nvSpPr>
              <p:cNvPr id="59" name="文本框 58">
                <a:extLst>
                  <a:ext uri="{FF2B5EF4-FFF2-40B4-BE49-F238E27FC236}">
                    <a16:creationId xmlns:a16="http://schemas.microsoft.com/office/drawing/2014/main" id="{9F7A2A5D-11CC-9244-919C-052E26FB5AB0}"/>
                  </a:ext>
                </a:extLst>
              </p:cNvPr>
              <p:cNvSpPr txBox="1"/>
              <p:nvPr/>
            </p:nvSpPr>
            <p:spPr>
              <a:xfrm>
                <a:off x="5268051" y="3415134"/>
                <a:ext cx="1683624" cy="813500"/>
              </a:xfrm>
              <a:prstGeom prst="rect">
                <a:avLst/>
              </a:prstGeom>
              <a:noFill/>
            </p:spPr>
            <p:txBody>
              <a:bodyPr wrap="square" rtlCol="0">
                <a:spAutoFit/>
              </a:bodyPr>
              <a:lstStyle/>
              <a:p>
                <a:pPr algn="ctr"/>
                <a:r>
                  <a:rPr kumimoji="1" lang="zh-CN" altLang="en-US" sz="2000" b="1" dirty="0">
                    <a:solidFill>
                      <a:schemeClr val="bg1"/>
                    </a:solidFill>
                    <a:latin typeface="SimHei" panose="02010609060101010101" pitchFamily="49" charset="-122"/>
                    <a:ea typeface="SimHei" panose="02010609060101010101" pitchFamily="49" charset="-122"/>
                  </a:rPr>
                  <a:t>正电子科学</a:t>
                </a:r>
                <a:endParaRPr kumimoji="1" lang="en-US" altLang="zh-CN" sz="2000" b="1" dirty="0">
                  <a:solidFill>
                    <a:schemeClr val="bg1"/>
                  </a:solidFill>
                  <a:latin typeface="SimHei" panose="02010609060101010101" pitchFamily="49" charset="-122"/>
                  <a:ea typeface="SimHei" panose="02010609060101010101" pitchFamily="49" charset="-122"/>
                </a:endParaRPr>
              </a:p>
              <a:p>
                <a:pPr algn="ctr"/>
                <a:r>
                  <a:rPr kumimoji="1" lang="zh-CN" altLang="en-US" sz="2000" b="1" dirty="0">
                    <a:solidFill>
                      <a:schemeClr val="bg1"/>
                    </a:solidFill>
                    <a:latin typeface="SimHei" panose="02010609060101010101" pitchFamily="49" charset="-122"/>
                    <a:ea typeface="SimHei" panose="02010609060101010101" pitchFamily="49" charset="-122"/>
                  </a:rPr>
                  <a:t>数据平台</a:t>
                </a:r>
              </a:p>
            </p:txBody>
          </p:sp>
        </p:grpSp>
        <p:grpSp>
          <p:nvGrpSpPr>
            <p:cNvPr id="22" name="组合 21">
              <a:extLst>
                <a:ext uri="{FF2B5EF4-FFF2-40B4-BE49-F238E27FC236}">
                  <a16:creationId xmlns:a16="http://schemas.microsoft.com/office/drawing/2014/main" id="{4A783348-D138-5D40-B404-93BC25CC645D}"/>
                </a:ext>
              </a:extLst>
            </p:cNvPr>
            <p:cNvGrpSpPr/>
            <p:nvPr/>
          </p:nvGrpSpPr>
          <p:grpSpPr>
            <a:xfrm>
              <a:off x="7519160" y="559480"/>
              <a:ext cx="4543532" cy="2409085"/>
              <a:chOff x="7676205" y="457272"/>
              <a:chExt cx="4543532" cy="2409085"/>
            </a:xfrm>
          </p:grpSpPr>
          <p:grpSp>
            <p:nvGrpSpPr>
              <p:cNvPr id="52" name="组合 51">
                <a:extLst>
                  <a:ext uri="{FF2B5EF4-FFF2-40B4-BE49-F238E27FC236}">
                    <a16:creationId xmlns:a16="http://schemas.microsoft.com/office/drawing/2014/main" id="{23F471E6-E630-8545-9B5F-52B6F698886C}"/>
                  </a:ext>
                </a:extLst>
              </p:cNvPr>
              <p:cNvGrpSpPr/>
              <p:nvPr/>
            </p:nvGrpSpPr>
            <p:grpSpPr>
              <a:xfrm>
                <a:off x="7676205" y="457272"/>
                <a:ext cx="4543532" cy="2409085"/>
                <a:chOff x="1449043" y="1696134"/>
                <a:chExt cx="3716062" cy="2094979"/>
              </a:xfrm>
            </p:grpSpPr>
            <p:sp>
              <p:nvSpPr>
                <p:cNvPr id="54" name="矩形 53">
                  <a:extLst>
                    <a:ext uri="{FF2B5EF4-FFF2-40B4-BE49-F238E27FC236}">
                      <a16:creationId xmlns:a16="http://schemas.microsoft.com/office/drawing/2014/main" id="{27D74FDC-BC53-A748-95E0-A4993BCCE032}"/>
                    </a:ext>
                  </a:extLst>
                </p:cNvPr>
                <p:cNvSpPr/>
                <p:nvPr/>
              </p:nvSpPr>
              <p:spPr>
                <a:xfrm>
                  <a:off x="1449043" y="1696134"/>
                  <a:ext cx="3716062" cy="2094979"/>
                </a:xfrm>
                <a:prstGeom prst="rect">
                  <a:avLst/>
                </a:prstGeom>
                <a:solidFill>
                  <a:schemeClr val="bg1"/>
                </a:solidFill>
                <a:ln>
                  <a:solidFill>
                    <a:srgbClr val="0070C0"/>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等线" panose="02110004020202020204"/>
                    <a:ea typeface="等线" panose="02010600030101010101" pitchFamily="2" charset="-122"/>
                    <a:cs typeface="+mn-cs"/>
                  </a:endParaRPr>
                </a:p>
              </p:txBody>
            </p:sp>
            <p:sp>
              <p:nvSpPr>
                <p:cNvPr id="55" name="矩形 54">
                  <a:extLst>
                    <a:ext uri="{FF2B5EF4-FFF2-40B4-BE49-F238E27FC236}">
                      <a16:creationId xmlns:a16="http://schemas.microsoft.com/office/drawing/2014/main" id="{AF97CE9D-CD1C-834F-A0EF-0164A9DAA887}"/>
                    </a:ext>
                  </a:extLst>
                </p:cNvPr>
                <p:cNvSpPr>
                  <a:spLocks noChangeArrowheads="1"/>
                </p:cNvSpPr>
                <p:nvPr/>
              </p:nvSpPr>
              <p:spPr bwMode="auto">
                <a:xfrm>
                  <a:off x="3713516" y="1805811"/>
                  <a:ext cx="1451589" cy="166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342900" rtl="0" eaLnBrk="1" fontAlgn="auto" latinLnBrk="0" hangingPunct="1">
                    <a:lnSpc>
                      <a:spcPct val="150000"/>
                    </a:lnSpc>
                    <a:spcBef>
                      <a:spcPct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建立</a:t>
                  </a: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全方位</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涵盖金属、半导体、高分子材料、新型功能材料等材料的正电子谱学数据库</a:t>
                  </a:r>
                </a:p>
              </p:txBody>
            </p:sp>
            <p:pic>
              <p:nvPicPr>
                <p:cNvPr id="56" name="图片 55">
                  <a:extLst>
                    <a:ext uri="{FF2B5EF4-FFF2-40B4-BE49-F238E27FC236}">
                      <a16:creationId xmlns:a16="http://schemas.microsoft.com/office/drawing/2014/main" id="{00C353AC-66F6-6C44-8891-63AC108E7FE9}"/>
                    </a:ext>
                  </a:extLst>
                </p:cNvPr>
                <p:cNvPicPr>
                  <a:picLocks noChangeAspect="1"/>
                </p:cNvPicPr>
                <p:nvPr/>
              </p:nvPicPr>
              <p:blipFill>
                <a:blip r:embed="rId5"/>
                <a:stretch>
                  <a:fillRect/>
                </a:stretch>
              </p:blipFill>
              <p:spPr>
                <a:xfrm>
                  <a:off x="1538478" y="1765375"/>
                  <a:ext cx="949023" cy="1125216"/>
                </a:xfrm>
                <a:prstGeom prst="rect">
                  <a:avLst/>
                </a:prstGeom>
              </p:spPr>
            </p:pic>
            <p:pic>
              <p:nvPicPr>
                <p:cNvPr id="57" name="图片 56">
                  <a:extLst>
                    <a:ext uri="{FF2B5EF4-FFF2-40B4-BE49-F238E27FC236}">
                      <a16:creationId xmlns:a16="http://schemas.microsoft.com/office/drawing/2014/main" id="{38F04F51-8F44-C34E-890A-CC1910FF0F73}"/>
                    </a:ext>
                  </a:extLst>
                </p:cNvPr>
                <p:cNvPicPr>
                  <a:picLocks noChangeAspect="1"/>
                </p:cNvPicPr>
                <p:nvPr/>
              </p:nvPicPr>
              <p:blipFill rotWithShape="1">
                <a:blip r:embed="rId6"/>
                <a:srcRect l="76259" t="9914" b="13511"/>
                <a:stretch/>
              </p:blipFill>
              <p:spPr>
                <a:xfrm>
                  <a:off x="2703119" y="1805640"/>
                  <a:ext cx="880772" cy="1044293"/>
                </a:xfrm>
                <a:prstGeom prst="rect">
                  <a:avLst/>
                </a:prstGeom>
              </p:spPr>
            </p:pic>
          </p:grpSp>
          <p:pic>
            <p:nvPicPr>
              <p:cNvPr id="53" name="图片 52">
                <a:extLst>
                  <a:ext uri="{FF2B5EF4-FFF2-40B4-BE49-F238E27FC236}">
                    <a16:creationId xmlns:a16="http://schemas.microsoft.com/office/drawing/2014/main" id="{539C5490-ABA7-DD41-A9B6-35B609BA250A}"/>
                  </a:ext>
                </a:extLst>
              </p:cNvPr>
              <p:cNvPicPr>
                <a:picLocks noChangeAspect="1"/>
              </p:cNvPicPr>
              <p:nvPr/>
            </p:nvPicPr>
            <p:blipFill>
              <a:blip r:embed="rId7"/>
              <a:stretch>
                <a:fillRect/>
              </a:stretch>
            </p:blipFill>
            <p:spPr>
              <a:xfrm>
                <a:off x="7785554" y="1786311"/>
                <a:ext cx="2519173" cy="1040801"/>
              </a:xfrm>
              <a:prstGeom prst="rect">
                <a:avLst/>
              </a:prstGeom>
            </p:spPr>
          </p:pic>
        </p:grpSp>
        <p:grpSp>
          <p:nvGrpSpPr>
            <p:cNvPr id="23" name="组合 22">
              <a:extLst>
                <a:ext uri="{FF2B5EF4-FFF2-40B4-BE49-F238E27FC236}">
                  <a16:creationId xmlns:a16="http://schemas.microsoft.com/office/drawing/2014/main" id="{39B0382F-2C98-5A4F-99A1-1E5DD1593508}"/>
                </a:ext>
              </a:extLst>
            </p:cNvPr>
            <p:cNvGrpSpPr/>
            <p:nvPr/>
          </p:nvGrpSpPr>
          <p:grpSpPr>
            <a:xfrm>
              <a:off x="7430346" y="3889434"/>
              <a:ext cx="4632346" cy="2409086"/>
              <a:chOff x="6593829" y="4054961"/>
              <a:chExt cx="3769889" cy="2094981"/>
            </a:xfrm>
          </p:grpSpPr>
          <p:sp>
            <p:nvSpPr>
              <p:cNvPr id="48" name="矩形 47">
                <a:extLst>
                  <a:ext uri="{FF2B5EF4-FFF2-40B4-BE49-F238E27FC236}">
                    <a16:creationId xmlns:a16="http://schemas.microsoft.com/office/drawing/2014/main" id="{46845B17-1608-8E4F-BB1D-3714AE15AA16}"/>
                  </a:ext>
                </a:extLst>
              </p:cNvPr>
              <p:cNvSpPr/>
              <p:nvPr/>
            </p:nvSpPr>
            <p:spPr>
              <a:xfrm>
                <a:off x="6666108" y="4054961"/>
                <a:ext cx="3697610" cy="2094981"/>
              </a:xfrm>
              <a:prstGeom prst="rect">
                <a:avLst/>
              </a:prstGeom>
              <a:solidFill>
                <a:schemeClr val="bg1"/>
              </a:solidFill>
              <a:ln>
                <a:solidFill>
                  <a:srgbClr val="0070C0"/>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等线" panose="02110004020202020204"/>
                  <a:ea typeface="等线" panose="02010600030101010101" pitchFamily="2" charset="-122"/>
                  <a:cs typeface="+mn-cs"/>
                </a:endParaRPr>
              </a:p>
            </p:txBody>
          </p:sp>
          <p:sp>
            <p:nvSpPr>
              <p:cNvPr id="49" name="矩形 10">
                <a:extLst>
                  <a:ext uri="{FF2B5EF4-FFF2-40B4-BE49-F238E27FC236}">
                    <a16:creationId xmlns:a16="http://schemas.microsoft.com/office/drawing/2014/main" id="{A6575BD9-CED6-684C-8146-2B0983871768}"/>
                  </a:ext>
                </a:extLst>
              </p:cNvPr>
              <p:cNvSpPr>
                <a:spLocks noChangeArrowheads="1"/>
              </p:cNvSpPr>
              <p:nvPr/>
            </p:nvSpPr>
            <p:spPr bwMode="auto">
              <a:xfrm>
                <a:off x="6593829" y="4536771"/>
                <a:ext cx="2404154" cy="35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342900" rtl="0" eaLnBrk="1" fontAlgn="auto" latinLnBrk="0" hangingPunct="1">
                  <a:lnSpc>
                    <a:spcPct val="100000"/>
                  </a:lnSpc>
                  <a:spcBef>
                    <a:spcPct val="0"/>
                  </a:spcBef>
                  <a:spcAft>
                    <a:spcPts val="0"/>
                  </a:spcAft>
                  <a:buClrTx/>
                  <a:buSzTx/>
                  <a:buFontTx/>
                  <a:buNone/>
                  <a:tabLst/>
                  <a:defRPr/>
                </a:pPr>
                <a:endParaRPr kumimoji="0" lang="zh-CN" altLang="en-US" sz="2000" b="0"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mn-cs"/>
                </a:endParaRPr>
              </a:p>
            </p:txBody>
          </p:sp>
          <p:sp>
            <p:nvSpPr>
              <p:cNvPr id="50" name="矩形 49">
                <a:extLst>
                  <a:ext uri="{FF2B5EF4-FFF2-40B4-BE49-F238E27FC236}">
                    <a16:creationId xmlns:a16="http://schemas.microsoft.com/office/drawing/2014/main" id="{25D42EFF-68DE-E143-B748-BCA1D744EE80}"/>
                  </a:ext>
                </a:extLst>
              </p:cNvPr>
              <p:cNvSpPr>
                <a:spLocks noChangeArrowheads="1"/>
              </p:cNvSpPr>
              <p:nvPr/>
            </p:nvSpPr>
            <p:spPr bwMode="auto">
              <a:xfrm>
                <a:off x="6757880" y="4306756"/>
                <a:ext cx="1447555" cy="1669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342900" rtl="0" eaLnBrk="1" fontAlgn="auto" latinLnBrk="0" hangingPunct="1">
                  <a:lnSpc>
                    <a:spcPct val="150000"/>
                  </a:lnSpc>
                  <a:spcBef>
                    <a:spcPct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利用</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AI</a:t>
                </a: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智能化</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驱动正电子学科发展</a:t>
                </a:r>
                <a:r>
                  <a:rPr lang="zh-CN" altLang="en-US" sz="1400" dirty="0">
                    <a:solidFill>
                      <a:prstClr val="black"/>
                    </a:solidFill>
                    <a:latin typeface="微软雅黑" panose="020B0503020204020204" pitchFamily="34" charset="-122"/>
                    <a:ea typeface="微软雅黑" panose="020B0503020204020204" pitchFamily="34" charset="-122"/>
                  </a:rPr>
                  <a:t>，加速</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正电子谱学数据的测量、处理与深度分析</a:t>
                </a:r>
              </a:p>
            </p:txBody>
          </p:sp>
          <p:pic>
            <p:nvPicPr>
              <p:cNvPr id="51" name="Picture 6" descr="AI speeds up development of new high-entropy alloys">
                <a:extLst>
                  <a:ext uri="{FF2B5EF4-FFF2-40B4-BE49-F238E27FC236}">
                    <a16:creationId xmlns:a16="http://schemas.microsoft.com/office/drawing/2014/main" id="{BCD0D46D-5429-CC47-8272-BC5D8B030A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05435" y="4164843"/>
                <a:ext cx="2070438" cy="1985098"/>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矩形 4">
              <a:extLst>
                <a:ext uri="{FF2B5EF4-FFF2-40B4-BE49-F238E27FC236}">
                  <a16:creationId xmlns:a16="http://schemas.microsoft.com/office/drawing/2014/main" id="{0C031EC5-F8B7-704F-9DC5-71C8E149B4A5}"/>
                </a:ext>
              </a:extLst>
            </p:cNvPr>
            <p:cNvSpPr>
              <a:spLocks noChangeArrowheads="1"/>
            </p:cNvSpPr>
            <p:nvPr/>
          </p:nvSpPr>
          <p:spPr bwMode="auto">
            <a:xfrm>
              <a:off x="8467487" y="62518"/>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正电子谱学数据库</a:t>
              </a:r>
              <a:endParaRPr kumimoji="0" lang="zh-CN" altLang="en-US" sz="2400" b="0"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sp>
          <p:nvSpPr>
            <p:cNvPr id="25" name="矩形 24">
              <a:extLst>
                <a:ext uri="{FF2B5EF4-FFF2-40B4-BE49-F238E27FC236}">
                  <a16:creationId xmlns:a16="http://schemas.microsoft.com/office/drawing/2014/main" id="{1C40BD0F-EBD6-FB4C-832A-0E764B20E25B}"/>
                </a:ext>
              </a:extLst>
            </p:cNvPr>
            <p:cNvSpPr>
              <a:spLocks noChangeArrowheads="1"/>
            </p:cNvSpPr>
            <p:nvPr/>
          </p:nvSpPr>
          <p:spPr bwMode="auto">
            <a:xfrm>
              <a:off x="7905192" y="3373944"/>
              <a:ext cx="38155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ctr" defTabSz="342900" rtl="0" eaLnBrk="1" fontAlgn="auto" latinLnBrk="0" hangingPunct="1">
                <a:lnSpc>
                  <a:spcPct val="100000"/>
                </a:lnSpc>
                <a:spcBef>
                  <a:spcPct val="0"/>
                </a:spcBef>
                <a:spcAft>
                  <a:spcPts val="0"/>
                </a:spcAft>
                <a:buClrTx/>
                <a:buSzTx/>
                <a:buFontTx/>
                <a:buNone/>
                <a:tabLst/>
                <a:defRPr/>
              </a:pP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人工智能加速正电子谱学</a:t>
              </a:r>
            </a:p>
          </p:txBody>
        </p:sp>
        <p:sp>
          <p:nvSpPr>
            <p:cNvPr id="26" name="右箭头 25">
              <a:extLst>
                <a:ext uri="{FF2B5EF4-FFF2-40B4-BE49-F238E27FC236}">
                  <a16:creationId xmlns:a16="http://schemas.microsoft.com/office/drawing/2014/main" id="{41B42246-14B9-0B4F-88F9-B3ED4F2A6B75}"/>
                </a:ext>
              </a:extLst>
            </p:cNvPr>
            <p:cNvSpPr/>
            <p:nvPr/>
          </p:nvSpPr>
          <p:spPr>
            <a:xfrm rot="19240538">
              <a:off x="6639421" y="1762717"/>
              <a:ext cx="902759" cy="599263"/>
            </a:xfrm>
            <a:prstGeom prst="rightArrow">
              <a:avLst/>
            </a:prstGeom>
            <a:gradFill>
              <a:gsLst>
                <a:gs pos="0">
                  <a:schemeClr val="bg1"/>
                </a:gs>
                <a:gs pos="95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7" name="右箭头 26">
              <a:extLst>
                <a:ext uri="{FF2B5EF4-FFF2-40B4-BE49-F238E27FC236}">
                  <a16:creationId xmlns:a16="http://schemas.microsoft.com/office/drawing/2014/main" id="{226D2DE3-117D-864F-93D5-1275F11BEE7D}"/>
                </a:ext>
              </a:extLst>
            </p:cNvPr>
            <p:cNvSpPr/>
            <p:nvPr/>
          </p:nvSpPr>
          <p:spPr>
            <a:xfrm rot="2675171">
              <a:off x="6658011" y="4619519"/>
              <a:ext cx="902759" cy="599263"/>
            </a:xfrm>
            <a:prstGeom prst="rightArrow">
              <a:avLst/>
            </a:prstGeom>
            <a:gradFill>
              <a:gsLst>
                <a:gs pos="0">
                  <a:schemeClr val="bg1"/>
                </a:gs>
                <a:gs pos="95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28" name="组合 27">
              <a:extLst>
                <a:ext uri="{FF2B5EF4-FFF2-40B4-BE49-F238E27FC236}">
                  <a16:creationId xmlns:a16="http://schemas.microsoft.com/office/drawing/2014/main" id="{EE20F191-1E95-B347-B9DA-26BCC63D4469}"/>
                </a:ext>
              </a:extLst>
            </p:cNvPr>
            <p:cNvGrpSpPr/>
            <p:nvPr/>
          </p:nvGrpSpPr>
          <p:grpSpPr>
            <a:xfrm>
              <a:off x="64203" y="547143"/>
              <a:ext cx="4543532" cy="2409085"/>
              <a:chOff x="406616" y="178431"/>
              <a:chExt cx="4543532" cy="2409085"/>
            </a:xfrm>
          </p:grpSpPr>
          <p:sp>
            <p:nvSpPr>
              <p:cNvPr id="40" name="矩形 39">
                <a:extLst>
                  <a:ext uri="{FF2B5EF4-FFF2-40B4-BE49-F238E27FC236}">
                    <a16:creationId xmlns:a16="http://schemas.microsoft.com/office/drawing/2014/main" id="{48E88671-0BCA-1643-9E4E-6A9FC6616C23}"/>
                  </a:ext>
                </a:extLst>
              </p:cNvPr>
              <p:cNvSpPr/>
              <p:nvPr/>
            </p:nvSpPr>
            <p:spPr>
              <a:xfrm>
                <a:off x="406616" y="178431"/>
                <a:ext cx="4543532" cy="2409085"/>
              </a:xfrm>
              <a:prstGeom prst="rect">
                <a:avLst/>
              </a:prstGeom>
              <a:solidFill>
                <a:schemeClr val="bg1"/>
              </a:solidFill>
              <a:ln>
                <a:solidFill>
                  <a:srgbClr val="0070C0"/>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等线" panose="02110004020202020204"/>
                  <a:ea typeface="等线" panose="02010600030101010101" pitchFamily="2" charset="-122"/>
                  <a:cs typeface="+mn-cs"/>
                </a:endParaRPr>
              </a:p>
            </p:txBody>
          </p:sp>
          <p:sp>
            <p:nvSpPr>
              <p:cNvPr id="41" name="文本框 40">
                <a:extLst>
                  <a:ext uri="{FF2B5EF4-FFF2-40B4-BE49-F238E27FC236}">
                    <a16:creationId xmlns:a16="http://schemas.microsoft.com/office/drawing/2014/main" id="{90FB6BA8-A5B3-E14C-982D-09D7736FABFA}"/>
                  </a:ext>
                </a:extLst>
              </p:cNvPr>
              <p:cNvSpPr txBox="1"/>
              <p:nvPr/>
            </p:nvSpPr>
            <p:spPr>
              <a:xfrm>
                <a:off x="468195" y="222735"/>
                <a:ext cx="1494201" cy="2290620"/>
              </a:xfrm>
              <a:prstGeom prst="rect">
                <a:avLst/>
              </a:prstGeom>
              <a:noFill/>
            </p:spPr>
            <p:txBody>
              <a:bodyPr wrap="square" rtlCol="0">
                <a:spAutoFit/>
              </a:bodyPr>
              <a:lstStyle/>
              <a:p>
                <a:pPr defTabSz="342900">
                  <a:lnSpc>
                    <a:spcPct val="150000"/>
                  </a:lnSpc>
                  <a:spcBef>
                    <a:spcPct val="0"/>
                  </a:spcBef>
                  <a:defRPr/>
                </a:pPr>
                <a:r>
                  <a:rPr lang="en-US" altLang="zh-CN" sz="1400" dirty="0">
                    <a:solidFill>
                      <a:prstClr val="black"/>
                    </a:solidFill>
                    <a:latin typeface="微软雅黑" panose="020B0503020204020204" pitchFamily="34" charset="-122"/>
                    <a:ea typeface="微软雅黑" panose="020B0503020204020204" pitchFamily="34" charset="-122"/>
                  </a:rPr>
                  <a:t>DFT</a:t>
                </a:r>
                <a:r>
                  <a:rPr lang="zh-CN" altLang="en-US" sz="1400" dirty="0">
                    <a:solidFill>
                      <a:prstClr val="black"/>
                    </a:solidFill>
                    <a:latin typeface="微软雅黑" panose="020B0503020204020204" pitchFamily="34" charset="-122"/>
                    <a:ea typeface="微软雅黑" panose="020B0503020204020204" pitchFamily="34" charset="-122"/>
                  </a:rPr>
                  <a:t>计算的不同金属中不同浓度的空位、间隙原子复合体的标准正电子湮没数据</a:t>
                </a:r>
              </a:p>
            </p:txBody>
          </p:sp>
          <p:grpSp>
            <p:nvGrpSpPr>
              <p:cNvPr id="42" name="组合 41">
                <a:extLst>
                  <a:ext uri="{FF2B5EF4-FFF2-40B4-BE49-F238E27FC236}">
                    <a16:creationId xmlns:a16="http://schemas.microsoft.com/office/drawing/2014/main" id="{BD393B0A-10BC-3340-A1A6-31DE992C4898}"/>
                  </a:ext>
                </a:extLst>
              </p:cNvPr>
              <p:cNvGrpSpPr/>
              <p:nvPr/>
            </p:nvGrpSpPr>
            <p:grpSpPr>
              <a:xfrm>
                <a:off x="1810267" y="333889"/>
                <a:ext cx="3100407" cy="2096051"/>
                <a:chOff x="1367770" y="213370"/>
                <a:chExt cx="3100407" cy="2096051"/>
              </a:xfrm>
            </p:grpSpPr>
            <p:grpSp>
              <p:nvGrpSpPr>
                <p:cNvPr id="43" name="组合 42">
                  <a:extLst>
                    <a:ext uri="{FF2B5EF4-FFF2-40B4-BE49-F238E27FC236}">
                      <a16:creationId xmlns:a16="http://schemas.microsoft.com/office/drawing/2014/main" id="{AF63DC78-2C27-544D-BF73-9D56B82A8127}"/>
                    </a:ext>
                  </a:extLst>
                </p:cNvPr>
                <p:cNvGrpSpPr/>
                <p:nvPr/>
              </p:nvGrpSpPr>
              <p:grpSpPr>
                <a:xfrm>
                  <a:off x="1408571" y="213370"/>
                  <a:ext cx="3059606" cy="2096051"/>
                  <a:chOff x="91546" y="1637330"/>
                  <a:chExt cx="6766553" cy="5403747"/>
                </a:xfrm>
              </p:grpSpPr>
              <p:pic>
                <p:nvPicPr>
                  <p:cNvPr id="45" name="图片 44" descr="图形用户界面, 应用程序&#10;&#10;描述已自动生成">
                    <a:extLst>
                      <a:ext uri="{FF2B5EF4-FFF2-40B4-BE49-F238E27FC236}">
                        <a16:creationId xmlns:a16="http://schemas.microsoft.com/office/drawing/2014/main" id="{D484484A-9211-DC4E-95DF-C1DC28744F6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1791" t="11505" r="31567" b="11203"/>
                  <a:stretch>
                    <a:fillRect/>
                  </a:stretch>
                </p:blipFill>
                <p:spPr>
                  <a:xfrm>
                    <a:off x="3814532" y="1637330"/>
                    <a:ext cx="3043567" cy="3002376"/>
                  </a:xfrm>
                  <a:prstGeom prst="rect">
                    <a:avLst/>
                  </a:prstGeom>
                </p:spPr>
              </p:pic>
              <p:pic>
                <p:nvPicPr>
                  <p:cNvPr id="46" name="图片 45" descr="文本&#10;&#10;描述已自动生成">
                    <a:extLst>
                      <a:ext uri="{FF2B5EF4-FFF2-40B4-BE49-F238E27FC236}">
                        <a16:creationId xmlns:a16="http://schemas.microsoft.com/office/drawing/2014/main" id="{34B07DDE-49D9-D944-A152-6CF15774D8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546" y="4984022"/>
                    <a:ext cx="6064028" cy="972635"/>
                  </a:xfrm>
                  <a:prstGeom prst="rect">
                    <a:avLst/>
                  </a:prstGeom>
                </p:spPr>
              </p:pic>
              <p:pic>
                <p:nvPicPr>
                  <p:cNvPr id="47" name="图片 46" descr="图示&#10;&#10;描述已自动生成">
                    <a:extLst>
                      <a:ext uri="{FF2B5EF4-FFF2-40B4-BE49-F238E27FC236}">
                        <a16:creationId xmlns:a16="http://schemas.microsoft.com/office/drawing/2014/main" id="{DEDF869B-15F8-3540-82D5-4BEBC3AF5F1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4266" y="6068442"/>
                    <a:ext cx="5536914" cy="972635"/>
                  </a:xfrm>
                  <a:prstGeom prst="rect">
                    <a:avLst/>
                  </a:prstGeom>
                </p:spPr>
              </p:pic>
            </p:grpSp>
            <p:pic>
              <p:nvPicPr>
                <p:cNvPr id="44" name="图片 43">
                  <a:extLst>
                    <a:ext uri="{FF2B5EF4-FFF2-40B4-BE49-F238E27FC236}">
                      <a16:creationId xmlns:a16="http://schemas.microsoft.com/office/drawing/2014/main" id="{2AEBEB78-E241-684F-9AF1-4DBE96505EB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67770" y="213370"/>
                  <a:ext cx="1759543" cy="1326012"/>
                </a:xfrm>
                <a:prstGeom prst="rect">
                  <a:avLst/>
                </a:prstGeom>
              </p:spPr>
            </p:pic>
          </p:grpSp>
        </p:grpSp>
        <p:sp>
          <p:nvSpPr>
            <p:cNvPr id="29" name="文本框 28">
              <a:extLst>
                <a:ext uri="{FF2B5EF4-FFF2-40B4-BE49-F238E27FC236}">
                  <a16:creationId xmlns:a16="http://schemas.microsoft.com/office/drawing/2014/main" id="{5291DD20-B787-A748-844E-17367A1989B3}"/>
                </a:ext>
              </a:extLst>
            </p:cNvPr>
            <p:cNvSpPr txBox="1"/>
            <p:nvPr/>
          </p:nvSpPr>
          <p:spPr>
            <a:xfrm>
              <a:off x="798485" y="53843"/>
              <a:ext cx="2954655" cy="461665"/>
            </a:xfrm>
            <a:prstGeom prst="rect">
              <a:avLst/>
            </a:prstGeom>
            <a:noFill/>
          </p:spPr>
          <p:txBody>
            <a:bodyPr wrap="none" rtlCol="0">
              <a:spAutoFit/>
            </a:bodyPr>
            <a:lstStyle/>
            <a:p>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正电子谱学计算数据</a:t>
              </a:r>
              <a:endParaRPr kumimoji="1" lang="zh-CN" altLang="en-US" sz="2400" dirty="0"/>
            </a:p>
          </p:txBody>
        </p:sp>
        <p:sp>
          <p:nvSpPr>
            <p:cNvPr id="30" name="文本框 29">
              <a:extLst>
                <a:ext uri="{FF2B5EF4-FFF2-40B4-BE49-F238E27FC236}">
                  <a16:creationId xmlns:a16="http://schemas.microsoft.com/office/drawing/2014/main" id="{5DB629B7-BADB-424A-A5F0-2B75336D73DC}"/>
                </a:ext>
              </a:extLst>
            </p:cNvPr>
            <p:cNvSpPr txBox="1"/>
            <p:nvPr/>
          </p:nvSpPr>
          <p:spPr>
            <a:xfrm>
              <a:off x="766954" y="3484276"/>
              <a:ext cx="2954655" cy="461665"/>
            </a:xfrm>
            <a:prstGeom prst="rect">
              <a:avLst/>
            </a:prstGeom>
            <a:noFill/>
          </p:spPr>
          <p:txBody>
            <a:bodyPr wrap="none" rtlCol="0">
              <a:spAutoFit/>
            </a:bodyPr>
            <a:lstStyle/>
            <a:p>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正电子谱学实验数据</a:t>
              </a:r>
              <a:endParaRPr kumimoji="1" lang="zh-CN" altLang="en-US" sz="2400" dirty="0"/>
            </a:p>
          </p:txBody>
        </p:sp>
        <p:grpSp>
          <p:nvGrpSpPr>
            <p:cNvPr id="31" name="组合 30">
              <a:extLst>
                <a:ext uri="{FF2B5EF4-FFF2-40B4-BE49-F238E27FC236}">
                  <a16:creationId xmlns:a16="http://schemas.microsoft.com/office/drawing/2014/main" id="{A672DAAF-0606-E34B-8E10-9F2E9EC52629}"/>
                </a:ext>
              </a:extLst>
            </p:cNvPr>
            <p:cNvGrpSpPr/>
            <p:nvPr/>
          </p:nvGrpSpPr>
          <p:grpSpPr>
            <a:xfrm>
              <a:off x="64203" y="3925215"/>
              <a:ext cx="4543532" cy="2409085"/>
              <a:chOff x="125724" y="4017445"/>
              <a:chExt cx="4543532" cy="2409085"/>
            </a:xfrm>
          </p:grpSpPr>
          <p:sp>
            <p:nvSpPr>
              <p:cNvPr id="34" name="矩形 33">
                <a:extLst>
                  <a:ext uri="{FF2B5EF4-FFF2-40B4-BE49-F238E27FC236}">
                    <a16:creationId xmlns:a16="http://schemas.microsoft.com/office/drawing/2014/main" id="{7CF7F79F-62FE-564F-B80C-DB25DA108DF4}"/>
                  </a:ext>
                </a:extLst>
              </p:cNvPr>
              <p:cNvSpPr/>
              <p:nvPr/>
            </p:nvSpPr>
            <p:spPr>
              <a:xfrm>
                <a:off x="125724" y="4017445"/>
                <a:ext cx="4543532" cy="2409085"/>
              </a:xfrm>
              <a:prstGeom prst="rect">
                <a:avLst/>
              </a:prstGeom>
              <a:solidFill>
                <a:schemeClr val="bg1"/>
              </a:solidFill>
              <a:ln>
                <a:solidFill>
                  <a:srgbClr val="0070C0"/>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等线" panose="02110004020202020204"/>
                  <a:ea typeface="等线" panose="02010600030101010101" pitchFamily="2" charset="-122"/>
                  <a:cs typeface="+mn-cs"/>
                </a:endParaRPr>
              </a:p>
            </p:txBody>
          </p:sp>
          <p:grpSp>
            <p:nvGrpSpPr>
              <p:cNvPr id="35" name="组合 34">
                <a:extLst>
                  <a:ext uri="{FF2B5EF4-FFF2-40B4-BE49-F238E27FC236}">
                    <a16:creationId xmlns:a16="http://schemas.microsoft.com/office/drawing/2014/main" id="{F458E061-0215-F448-8771-9AC88AC025A2}"/>
                  </a:ext>
                </a:extLst>
              </p:cNvPr>
              <p:cNvGrpSpPr/>
              <p:nvPr/>
            </p:nvGrpSpPr>
            <p:grpSpPr>
              <a:xfrm>
                <a:off x="195861" y="4045935"/>
                <a:ext cx="3146430" cy="2282729"/>
                <a:chOff x="183029" y="3086313"/>
                <a:chExt cx="4595204" cy="3395677"/>
              </a:xfrm>
            </p:grpSpPr>
            <p:pic>
              <p:nvPicPr>
                <p:cNvPr id="37" name="图片 36">
                  <a:extLst>
                    <a:ext uri="{FF2B5EF4-FFF2-40B4-BE49-F238E27FC236}">
                      <a16:creationId xmlns:a16="http://schemas.microsoft.com/office/drawing/2014/main" id="{2C272B55-F86F-804B-9A87-5BB514C2EFCE}"/>
                    </a:ext>
                  </a:extLst>
                </p:cNvPr>
                <p:cNvPicPr>
                  <a:picLocks noChangeAspect="1"/>
                </p:cNvPicPr>
                <p:nvPr/>
              </p:nvPicPr>
              <p:blipFill rotWithShape="1">
                <a:blip r:embed="rId13"/>
                <a:srcRect r="7710" b="68288"/>
                <a:stretch>
                  <a:fillRect/>
                </a:stretch>
              </p:blipFill>
              <p:spPr>
                <a:xfrm>
                  <a:off x="2060382" y="3086313"/>
                  <a:ext cx="2717851" cy="1592794"/>
                </a:xfrm>
                <a:prstGeom prst="rect">
                  <a:avLst/>
                </a:prstGeom>
              </p:spPr>
            </p:pic>
            <p:pic>
              <p:nvPicPr>
                <p:cNvPr id="38" name="图片 37">
                  <a:extLst>
                    <a:ext uri="{FF2B5EF4-FFF2-40B4-BE49-F238E27FC236}">
                      <a16:creationId xmlns:a16="http://schemas.microsoft.com/office/drawing/2014/main" id="{D3DC575B-653A-964D-A406-A5B8FEA96679}"/>
                    </a:ext>
                  </a:extLst>
                </p:cNvPr>
                <p:cNvPicPr>
                  <a:picLocks noChangeAspect="1"/>
                </p:cNvPicPr>
                <p:nvPr/>
              </p:nvPicPr>
              <p:blipFill>
                <a:blip r:embed="rId14"/>
                <a:stretch>
                  <a:fillRect/>
                </a:stretch>
              </p:blipFill>
              <p:spPr>
                <a:xfrm>
                  <a:off x="183029" y="3086313"/>
                  <a:ext cx="2258383" cy="1592794"/>
                </a:xfrm>
                <a:prstGeom prst="rect">
                  <a:avLst/>
                </a:prstGeom>
              </p:spPr>
            </p:pic>
            <p:pic>
              <p:nvPicPr>
                <p:cNvPr id="39" name="图片 38" descr="黑暗中有彩色的灯光&#10;&#10;低可信度描述已自动生成">
                  <a:extLst>
                    <a:ext uri="{FF2B5EF4-FFF2-40B4-BE49-F238E27FC236}">
                      <a16:creationId xmlns:a16="http://schemas.microsoft.com/office/drawing/2014/main" id="{8A15174B-F7B1-9A4B-87EB-C610765251D2}"/>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5886" y="4679107"/>
                  <a:ext cx="4164277" cy="1802883"/>
                </a:xfrm>
                <a:prstGeom prst="rect">
                  <a:avLst/>
                </a:prstGeom>
                <a:noFill/>
                <a:ln>
                  <a:noFill/>
                </a:ln>
              </p:spPr>
            </p:pic>
          </p:grpSp>
          <p:sp>
            <p:nvSpPr>
              <p:cNvPr id="36" name="文本框 35">
                <a:extLst>
                  <a:ext uri="{FF2B5EF4-FFF2-40B4-BE49-F238E27FC236}">
                    <a16:creationId xmlns:a16="http://schemas.microsoft.com/office/drawing/2014/main" id="{F97674A1-1A37-5340-A1BC-A8C4CDAE0BA2}"/>
                  </a:ext>
                </a:extLst>
              </p:cNvPr>
              <p:cNvSpPr txBox="1"/>
              <p:nvPr/>
            </p:nvSpPr>
            <p:spPr>
              <a:xfrm>
                <a:off x="3299659" y="4202593"/>
                <a:ext cx="1362043" cy="1919240"/>
              </a:xfrm>
              <a:prstGeom prst="rect">
                <a:avLst/>
              </a:prstGeom>
              <a:noFill/>
            </p:spPr>
            <p:txBody>
              <a:bodyPr wrap="square" rtlCol="0">
                <a:spAutoFit/>
              </a:bodyPr>
              <a:lstStyle/>
              <a:p>
                <a:pPr defTabSz="342900">
                  <a:lnSpc>
                    <a:spcPct val="150000"/>
                  </a:lnSpc>
                  <a:spcBef>
                    <a:spcPct val="0"/>
                  </a:spcBef>
                  <a:defRPr/>
                </a:pPr>
                <a:r>
                  <a:rPr lang="zh-CN" altLang="en-US" sz="1400" dirty="0">
                    <a:solidFill>
                      <a:prstClr val="black"/>
                    </a:solidFill>
                    <a:latin typeface="微软雅黑" panose="020B0503020204020204" pitchFamily="34" charset="-122"/>
                    <a:ea typeface="微软雅黑" panose="020B0503020204020204" pitchFamily="34" charset="-122"/>
                  </a:rPr>
                  <a:t>实验测得的不同材料体系的正电子寿命、多普勒和慢束数据</a:t>
                </a:r>
              </a:p>
            </p:txBody>
          </p:sp>
        </p:grpSp>
        <p:sp>
          <p:nvSpPr>
            <p:cNvPr id="32" name="右箭头 31">
              <a:extLst>
                <a:ext uri="{FF2B5EF4-FFF2-40B4-BE49-F238E27FC236}">
                  <a16:creationId xmlns:a16="http://schemas.microsoft.com/office/drawing/2014/main" id="{76440E67-5E54-AA45-918E-C2290F69FC92}"/>
                </a:ext>
              </a:extLst>
            </p:cNvPr>
            <p:cNvSpPr/>
            <p:nvPr/>
          </p:nvSpPr>
          <p:spPr>
            <a:xfrm rot="2664143">
              <a:off x="4594989" y="1883275"/>
              <a:ext cx="902759" cy="599263"/>
            </a:xfrm>
            <a:prstGeom prst="rightArrow">
              <a:avLst/>
            </a:prstGeom>
            <a:gradFill>
              <a:gsLst>
                <a:gs pos="0">
                  <a:schemeClr val="bg1"/>
                </a:gs>
                <a:gs pos="95000">
                  <a:schemeClr val="accent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右箭头 32">
              <a:extLst>
                <a:ext uri="{FF2B5EF4-FFF2-40B4-BE49-F238E27FC236}">
                  <a16:creationId xmlns:a16="http://schemas.microsoft.com/office/drawing/2014/main" id="{B6F63F7A-8DF3-614F-947A-7220BB675F34}"/>
                </a:ext>
              </a:extLst>
            </p:cNvPr>
            <p:cNvSpPr/>
            <p:nvPr/>
          </p:nvSpPr>
          <p:spPr>
            <a:xfrm rot="18936780">
              <a:off x="4623096" y="4638510"/>
              <a:ext cx="902759" cy="599263"/>
            </a:xfrm>
            <a:prstGeom prst="rightArrow">
              <a:avLst/>
            </a:prstGeom>
            <a:gradFill>
              <a:gsLst>
                <a:gs pos="0">
                  <a:schemeClr val="bg1"/>
                </a:gs>
                <a:gs pos="95000">
                  <a:schemeClr val="accent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Tree>
    <p:extLst>
      <p:ext uri="{BB962C8B-B14F-4D97-AF65-F5344CB8AC3E}">
        <p14:creationId xmlns:p14="http://schemas.microsoft.com/office/powerpoint/2010/main" val="178523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65811" y="126923"/>
            <a:ext cx="7230651" cy="523220"/>
          </a:xfrm>
          <a:prstGeom prst="rect">
            <a:avLst/>
          </a:prstGeom>
          <a:noFill/>
        </p:spPr>
        <p:txBody>
          <a:bodyPr wrap="square">
            <a:spAutoFit/>
          </a:bodyPr>
          <a:lstStyle/>
          <a:p>
            <a:r>
              <a:rPr lang="zh-CN" altLang="en-US"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正电子数据库建立（进行中）</a:t>
            </a:r>
          </a:p>
        </p:txBody>
      </p:sp>
      <p:pic>
        <p:nvPicPr>
          <p:cNvPr id="8" name="图片 7">
            <a:extLst>
              <a:ext uri="{FF2B5EF4-FFF2-40B4-BE49-F238E27FC236}">
                <a16:creationId xmlns:a16="http://schemas.microsoft.com/office/drawing/2014/main" id="{CCC53237-C761-2140-B818-90DCF0F1F88F}"/>
              </a:ext>
            </a:extLst>
          </p:cNvPr>
          <p:cNvPicPr>
            <a:picLocks noChangeAspect="1"/>
          </p:cNvPicPr>
          <p:nvPr/>
        </p:nvPicPr>
        <p:blipFill rotWithShape="1">
          <a:blip r:embed="rId3"/>
          <a:srcRect b="26774"/>
          <a:stretch/>
        </p:blipFill>
        <p:spPr>
          <a:xfrm>
            <a:off x="10322351" y="0"/>
            <a:ext cx="1869649" cy="684530"/>
          </a:xfrm>
          <a:prstGeom prst="rect">
            <a:avLst/>
          </a:prstGeom>
        </p:spPr>
      </p:pic>
      <p:grpSp>
        <p:nvGrpSpPr>
          <p:cNvPr id="20" name="组合 19">
            <a:extLst>
              <a:ext uri="{FF2B5EF4-FFF2-40B4-BE49-F238E27FC236}">
                <a16:creationId xmlns:a16="http://schemas.microsoft.com/office/drawing/2014/main" id="{1F331E62-6E11-164D-9CCF-385E01340B08}"/>
              </a:ext>
            </a:extLst>
          </p:cNvPr>
          <p:cNvGrpSpPr/>
          <p:nvPr/>
        </p:nvGrpSpPr>
        <p:grpSpPr>
          <a:xfrm>
            <a:off x="254525" y="826605"/>
            <a:ext cx="11565047" cy="5732687"/>
            <a:chOff x="79808" y="63862"/>
            <a:chExt cx="11730194" cy="6730276"/>
          </a:xfrm>
        </p:grpSpPr>
        <p:sp>
          <p:nvSpPr>
            <p:cNvPr id="22" name="任意多边形 6">
              <a:extLst>
                <a:ext uri="{FF2B5EF4-FFF2-40B4-BE49-F238E27FC236}">
                  <a16:creationId xmlns:a16="http://schemas.microsoft.com/office/drawing/2014/main" id="{01C06DD4-BBCE-2E46-89AB-36986E65BC7F}"/>
                </a:ext>
              </a:extLst>
            </p:cNvPr>
            <p:cNvSpPr/>
            <p:nvPr/>
          </p:nvSpPr>
          <p:spPr>
            <a:xfrm>
              <a:off x="261257" y="1644923"/>
              <a:ext cx="11510645" cy="935990"/>
            </a:xfrm>
            <a:custGeom>
              <a:avLst/>
              <a:gdLst>
                <a:gd name="connsiteX0" fmla="*/ 0 w 16753"/>
                <a:gd name="connsiteY0" fmla="*/ 1474 h 1474"/>
                <a:gd name="connsiteX1" fmla="*/ 1580 w 16753"/>
                <a:gd name="connsiteY1" fmla="*/ 0 h 1474"/>
                <a:gd name="connsiteX2" fmla="*/ 16753 w 16753"/>
                <a:gd name="connsiteY2" fmla="*/ 7 h 1474"/>
                <a:gd name="connsiteX3" fmla="*/ 15188 w 16753"/>
                <a:gd name="connsiteY3" fmla="*/ 1466 h 1474"/>
                <a:gd name="connsiteX4" fmla="*/ 0 w 16753"/>
                <a:gd name="connsiteY4" fmla="*/ 1474 h 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3" h="1474">
                  <a:moveTo>
                    <a:pt x="0" y="1474"/>
                  </a:moveTo>
                  <a:lnTo>
                    <a:pt x="1580" y="0"/>
                  </a:lnTo>
                  <a:lnTo>
                    <a:pt x="16753" y="7"/>
                  </a:lnTo>
                  <a:lnTo>
                    <a:pt x="15188" y="1466"/>
                  </a:lnTo>
                  <a:lnTo>
                    <a:pt x="0" y="1474"/>
                  </a:lnTo>
                  <a:close/>
                </a:path>
              </a:pathLst>
            </a:cu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任意多边形 7">
              <a:extLst>
                <a:ext uri="{FF2B5EF4-FFF2-40B4-BE49-F238E27FC236}">
                  <a16:creationId xmlns:a16="http://schemas.microsoft.com/office/drawing/2014/main" id="{F7C041BA-68B3-364F-A196-7C13D3D6DABE}"/>
                </a:ext>
              </a:extLst>
            </p:cNvPr>
            <p:cNvSpPr/>
            <p:nvPr/>
          </p:nvSpPr>
          <p:spPr>
            <a:xfrm>
              <a:off x="294912" y="2687593"/>
              <a:ext cx="11476990" cy="935990"/>
            </a:xfrm>
            <a:custGeom>
              <a:avLst/>
              <a:gdLst>
                <a:gd name="connsiteX0" fmla="*/ 0 w 16753"/>
                <a:gd name="connsiteY0" fmla="*/ 1474 h 1474"/>
                <a:gd name="connsiteX1" fmla="*/ 1580 w 16753"/>
                <a:gd name="connsiteY1" fmla="*/ 0 h 1474"/>
                <a:gd name="connsiteX2" fmla="*/ 16753 w 16753"/>
                <a:gd name="connsiteY2" fmla="*/ 7 h 1474"/>
                <a:gd name="connsiteX3" fmla="*/ 15188 w 16753"/>
                <a:gd name="connsiteY3" fmla="*/ 1466 h 1474"/>
                <a:gd name="connsiteX4" fmla="*/ 0 w 16753"/>
                <a:gd name="connsiteY4" fmla="*/ 1474 h 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3" h="1474">
                  <a:moveTo>
                    <a:pt x="0" y="1474"/>
                  </a:moveTo>
                  <a:lnTo>
                    <a:pt x="1580" y="0"/>
                  </a:lnTo>
                  <a:lnTo>
                    <a:pt x="16753" y="7"/>
                  </a:lnTo>
                  <a:lnTo>
                    <a:pt x="15188" y="1466"/>
                  </a:lnTo>
                  <a:lnTo>
                    <a:pt x="0" y="1474"/>
                  </a:lnTo>
                  <a:close/>
                </a:path>
              </a:pathLst>
            </a:custGeom>
            <a:solidFill>
              <a:schemeClr val="accent2">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任意多边形 8">
              <a:extLst>
                <a:ext uri="{FF2B5EF4-FFF2-40B4-BE49-F238E27FC236}">
                  <a16:creationId xmlns:a16="http://schemas.microsoft.com/office/drawing/2014/main" id="{B7F4488F-7F97-3E47-BC33-5CA43C93CD4F}"/>
                </a:ext>
              </a:extLst>
            </p:cNvPr>
            <p:cNvSpPr/>
            <p:nvPr/>
          </p:nvSpPr>
          <p:spPr>
            <a:xfrm>
              <a:off x="261257" y="3792493"/>
              <a:ext cx="11548110" cy="935990"/>
            </a:xfrm>
            <a:custGeom>
              <a:avLst/>
              <a:gdLst>
                <a:gd name="connsiteX0" fmla="*/ 0 w 16753"/>
                <a:gd name="connsiteY0" fmla="*/ 1474 h 1474"/>
                <a:gd name="connsiteX1" fmla="*/ 1580 w 16753"/>
                <a:gd name="connsiteY1" fmla="*/ 0 h 1474"/>
                <a:gd name="connsiteX2" fmla="*/ 16753 w 16753"/>
                <a:gd name="connsiteY2" fmla="*/ 7 h 1474"/>
                <a:gd name="connsiteX3" fmla="*/ 15188 w 16753"/>
                <a:gd name="connsiteY3" fmla="*/ 1466 h 1474"/>
                <a:gd name="connsiteX4" fmla="*/ 0 w 16753"/>
                <a:gd name="connsiteY4" fmla="*/ 1474 h 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3" h="1474">
                  <a:moveTo>
                    <a:pt x="0" y="1474"/>
                  </a:moveTo>
                  <a:lnTo>
                    <a:pt x="1580" y="0"/>
                  </a:lnTo>
                  <a:lnTo>
                    <a:pt x="16753" y="7"/>
                  </a:lnTo>
                  <a:lnTo>
                    <a:pt x="15188" y="1466"/>
                  </a:lnTo>
                  <a:lnTo>
                    <a:pt x="0" y="1474"/>
                  </a:lnTo>
                  <a:close/>
                </a:path>
              </a:pathLst>
            </a:cu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任意多边形 9">
              <a:extLst>
                <a:ext uri="{FF2B5EF4-FFF2-40B4-BE49-F238E27FC236}">
                  <a16:creationId xmlns:a16="http://schemas.microsoft.com/office/drawing/2014/main" id="{3BBEFD49-2552-9E4C-BB22-AE02921D27AE}"/>
                </a:ext>
              </a:extLst>
            </p:cNvPr>
            <p:cNvSpPr/>
            <p:nvPr/>
          </p:nvSpPr>
          <p:spPr>
            <a:xfrm>
              <a:off x="294912" y="4811033"/>
              <a:ext cx="11476990" cy="935990"/>
            </a:xfrm>
            <a:custGeom>
              <a:avLst/>
              <a:gdLst>
                <a:gd name="connsiteX0" fmla="*/ 0 w 16753"/>
                <a:gd name="connsiteY0" fmla="*/ 1474 h 1474"/>
                <a:gd name="connsiteX1" fmla="*/ 1580 w 16753"/>
                <a:gd name="connsiteY1" fmla="*/ 0 h 1474"/>
                <a:gd name="connsiteX2" fmla="*/ 16753 w 16753"/>
                <a:gd name="connsiteY2" fmla="*/ 7 h 1474"/>
                <a:gd name="connsiteX3" fmla="*/ 15188 w 16753"/>
                <a:gd name="connsiteY3" fmla="*/ 1466 h 1474"/>
                <a:gd name="connsiteX4" fmla="*/ 0 w 16753"/>
                <a:gd name="connsiteY4" fmla="*/ 1474 h 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3" h="1474">
                  <a:moveTo>
                    <a:pt x="0" y="1474"/>
                  </a:moveTo>
                  <a:lnTo>
                    <a:pt x="1580" y="0"/>
                  </a:lnTo>
                  <a:lnTo>
                    <a:pt x="16753" y="7"/>
                  </a:lnTo>
                  <a:lnTo>
                    <a:pt x="15188" y="1466"/>
                  </a:lnTo>
                  <a:lnTo>
                    <a:pt x="0" y="1474"/>
                  </a:lnTo>
                  <a:close/>
                </a:path>
              </a:pathLst>
            </a:cu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任意多边形 10">
              <a:extLst>
                <a:ext uri="{FF2B5EF4-FFF2-40B4-BE49-F238E27FC236}">
                  <a16:creationId xmlns:a16="http://schemas.microsoft.com/office/drawing/2014/main" id="{7CC97F70-9DCB-2543-9479-1FD5F337AFD6}"/>
                </a:ext>
              </a:extLst>
            </p:cNvPr>
            <p:cNvSpPr/>
            <p:nvPr/>
          </p:nvSpPr>
          <p:spPr>
            <a:xfrm>
              <a:off x="333012" y="5858148"/>
              <a:ext cx="11476990" cy="935990"/>
            </a:xfrm>
            <a:custGeom>
              <a:avLst/>
              <a:gdLst>
                <a:gd name="connsiteX0" fmla="*/ 0 w 16753"/>
                <a:gd name="connsiteY0" fmla="*/ 1474 h 1474"/>
                <a:gd name="connsiteX1" fmla="*/ 1580 w 16753"/>
                <a:gd name="connsiteY1" fmla="*/ 0 h 1474"/>
                <a:gd name="connsiteX2" fmla="*/ 16753 w 16753"/>
                <a:gd name="connsiteY2" fmla="*/ 7 h 1474"/>
                <a:gd name="connsiteX3" fmla="*/ 15188 w 16753"/>
                <a:gd name="connsiteY3" fmla="*/ 1466 h 1474"/>
                <a:gd name="connsiteX4" fmla="*/ 0 w 16753"/>
                <a:gd name="connsiteY4" fmla="*/ 1474 h 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3" h="1474">
                  <a:moveTo>
                    <a:pt x="0" y="1474"/>
                  </a:moveTo>
                  <a:lnTo>
                    <a:pt x="1580" y="0"/>
                  </a:lnTo>
                  <a:lnTo>
                    <a:pt x="16753" y="7"/>
                  </a:lnTo>
                  <a:lnTo>
                    <a:pt x="15188" y="1466"/>
                  </a:lnTo>
                  <a:lnTo>
                    <a:pt x="0" y="1474"/>
                  </a:lnTo>
                  <a:close/>
                </a:path>
              </a:pathLst>
            </a:custGeom>
            <a:solidFill>
              <a:schemeClr val="accent6">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7" name="文本框 11">
              <a:extLst>
                <a:ext uri="{FF2B5EF4-FFF2-40B4-BE49-F238E27FC236}">
                  <a16:creationId xmlns:a16="http://schemas.microsoft.com/office/drawing/2014/main" id="{5AF1B119-42A7-6B4D-AED9-D3A01194CE5A}"/>
                </a:ext>
              </a:extLst>
            </p:cNvPr>
            <p:cNvSpPr txBox="1"/>
            <p:nvPr/>
          </p:nvSpPr>
          <p:spPr>
            <a:xfrm>
              <a:off x="399687" y="2706643"/>
              <a:ext cx="1838960" cy="7988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800" b="1" dirty="0">
                  <a:solidFill>
                    <a:srgbClr val="C00000"/>
                  </a:solidFill>
                  <a:latin typeface="Arial" panose="020B0604020202020204" pitchFamily="34" charset="0"/>
                  <a:ea typeface="微软雅黑" panose="020B0503020204020204" charset="-122"/>
                  <a:cs typeface="Arial" panose="020B0604020202020204" pitchFamily="34" charset="0"/>
                  <a:sym typeface="+mn-ea"/>
                </a:rPr>
                <a:t>6</a:t>
              </a:r>
              <a:r>
                <a:rPr lang="zh-CN" altLang="en-US" b="1" dirty="0">
                  <a:solidFill>
                    <a:srgbClr val="C00000"/>
                  </a:solidFill>
                  <a:latin typeface="微软雅黑" panose="020B0503020204020204" charset="-122"/>
                  <a:ea typeface="微软雅黑" panose="020B0503020204020204" charset="-122"/>
                  <a:cs typeface="微软雅黑" panose="020B0503020204020204" charset="-122"/>
                  <a:sym typeface="+mn-ea"/>
                </a:rPr>
                <a:t>类数据加工与</a:t>
              </a:r>
            </a:p>
            <a:p>
              <a:pPr algn="ctr"/>
              <a:r>
                <a:rPr lang="zh-CN" altLang="en-US" b="1" dirty="0">
                  <a:solidFill>
                    <a:srgbClr val="C00000"/>
                  </a:solidFill>
                  <a:latin typeface="微软雅黑" panose="020B0503020204020204" charset="-122"/>
                  <a:ea typeface="微软雅黑" panose="020B0503020204020204" charset="-122"/>
                  <a:cs typeface="微软雅黑" panose="020B0503020204020204" charset="-122"/>
                  <a:sym typeface="+mn-ea"/>
                </a:rPr>
                <a:t>服务方式</a:t>
              </a:r>
              <a:endParaRPr lang="zh-CN" altLang="en-US" sz="1400" b="1" dirty="0">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28" name="文本框 1">
              <a:extLst>
                <a:ext uri="{FF2B5EF4-FFF2-40B4-BE49-F238E27FC236}">
                  <a16:creationId xmlns:a16="http://schemas.microsoft.com/office/drawing/2014/main" id="{3D5A0995-C995-1447-B24A-12106466550D}"/>
                </a:ext>
              </a:extLst>
            </p:cNvPr>
            <p:cNvSpPr txBox="1"/>
            <p:nvPr/>
          </p:nvSpPr>
          <p:spPr>
            <a:xfrm>
              <a:off x="460330" y="5868943"/>
              <a:ext cx="1717675" cy="7988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800" b="1" dirty="0">
                  <a:solidFill>
                    <a:srgbClr val="C00000"/>
                  </a:solidFill>
                  <a:latin typeface="Arial" panose="020B0604020202020204" pitchFamily="34" charset="0"/>
                  <a:ea typeface="微软雅黑" panose="020B0503020204020204" charset="-122"/>
                  <a:cs typeface="Arial" panose="020B0604020202020204" pitchFamily="34" charset="0"/>
                </a:rPr>
                <a:t>5</a:t>
              </a:r>
              <a:r>
                <a:rPr lang="zh-CN" altLang="en-US" b="1" dirty="0">
                  <a:solidFill>
                    <a:srgbClr val="C00000"/>
                  </a:solidFill>
                  <a:latin typeface="微软雅黑" panose="020B0503020204020204" charset="-122"/>
                  <a:ea typeface="微软雅黑" panose="020B0503020204020204" charset="-122"/>
                  <a:cs typeface="微软雅黑" panose="020B0503020204020204" charset="-122"/>
                </a:rPr>
                <a:t>家数据资源</a:t>
              </a:r>
            </a:p>
            <a:p>
              <a:pPr algn="ctr"/>
              <a:r>
                <a:rPr lang="zh-CN" altLang="en-US" b="1" dirty="0">
                  <a:solidFill>
                    <a:srgbClr val="C00000"/>
                  </a:solidFill>
                  <a:latin typeface="微软雅黑" panose="020B0503020204020204" charset="-122"/>
                  <a:ea typeface="微软雅黑" panose="020B0503020204020204" charset="-122"/>
                  <a:cs typeface="微软雅黑" panose="020B0503020204020204" charset="-122"/>
                </a:rPr>
                <a:t>分中心</a:t>
              </a:r>
            </a:p>
          </p:txBody>
        </p:sp>
        <p:sp>
          <p:nvSpPr>
            <p:cNvPr id="29" name="文本框 16">
              <a:extLst>
                <a:ext uri="{FF2B5EF4-FFF2-40B4-BE49-F238E27FC236}">
                  <a16:creationId xmlns:a16="http://schemas.microsoft.com/office/drawing/2014/main" id="{CCF163BF-A11C-0F42-A230-762E14A21746}"/>
                </a:ext>
              </a:extLst>
            </p:cNvPr>
            <p:cNvSpPr txBox="1"/>
            <p:nvPr/>
          </p:nvSpPr>
          <p:spPr>
            <a:xfrm>
              <a:off x="542880" y="3820433"/>
              <a:ext cx="1552575" cy="80021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800" b="1" dirty="0">
                  <a:solidFill>
                    <a:srgbClr val="C00000"/>
                  </a:solidFill>
                  <a:latin typeface="Arial" panose="020B0604020202020204" pitchFamily="34" charset="0"/>
                  <a:ea typeface="微软雅黑" panose="020B0503020204020204" charset="-122"/>
                  <a:cs typeface="Arial" panose="020B0604020202020204" pitchFamily="34" charset="0"/>
                </a:rPr>
                <a:t>4</a:t>
              </a:r>
              <a:r>
                <a:rPr lang="zh-CN" altLang="en-US" b="1" dirty="0">
                  <a:solidFill>
                    <a:srgbClr val="C00000"/>
                  </a:solidFill>
                  <a:latin typeface="微软雅黑" panose="020B0503020204020204" charset="-122"/>
                  <a:ea typeface="微软雅黑" panose="020B0503020204020204" charset="-122"/>
                  <a:cs typeface="微软雅黑" panose="020B0503020204020204" charset="-122"/>
                </a:rPr>
                <a:t>种科学数据</a:t>
              </a:r>
            </a:p>
            <a:p>
              <a:pPr algn="ctr"/>
              <a:r>
                <a:rPr lang="zh-CN" altLang="en-US" b="1" dirty="0">
                  <a:solidFill>
                    <a:srgbClr val="C00000"/>
                  </a:solidFill>
                  <a:latin typeface="微软雅黑" panose="020B0503020204020204" charset="-122"/>
                  <a:ea typeface="微软雅黑" panose="020B0503020204020204" charset="-122"/>
                  <a:cs typeface="微软雅黑" panose="020B0503020204020204" charset="-122"/>
                </a:rPr>
                <a:t>汇交模式</a:t>
              </a:r>
            </a:p>
          </p:txBody>
        </p:sp>
        <p:sp>
          <p:nvSpPr>
            <p:cNvPr id="30" name="文本框 17">
              <a:extLst>
                <a:ext uri="{FF2B5EF4-FFF2-40B4-BE49-F238E27FC236}">
                  <a16:creationId xmlns:a16="http://schemas.microsoft.com/office/drawing/2014/main" id="{A61C7164-3088-8B4D-9F7D-883BF8E41951}"/>
                </a:ext>
              </a:extLst>
            </p:cNvPr>
            <p:cNvSpPr txBox="1"/>
            <p:nvPr/>
          </p:nvSpPr>
          <p:spPr>
            <a:xfrm>
              <a:off x="607015" y="1674133"/>
              <a:ext cx="1424305" cy="7988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800" b="1" dirty="0">
                  <a:solidFill>
                    <a:srgbClr val="C00000"/>
                  </a:solidFill>
                  <a:latin typeface="Arial" panose="020B0604020202020204" pitchFamily="34" charset="0"/>
                  <a:ea typeface="微软雅黑" panose="020B0503020204020204" charset="-122"/>
                  <a:cs typeface="Arial" panose="020B0604020202020204" pitchFamily="34" charset="0"/>
                </a:rPr>
                <a:t>5</a:t>
              </a:r>
              <a:r>
                <a:rPr lang="zh-CN" altLang="en-US" b="1" dirty="0">
                  <a:solidFill>
                    <a:srgbClr val="C00000"/>
                  </a:solidFill>
                  <a:latin typeface="微软雅黑" panose="020B0503020204020204" charset="-122"/>
                  <a:ea typeface="微软雅黑" panose="020B0503020204020204" charset="-122"/>
                  <a:cs typeface="微软雅黑" panose="020B0503020204020204" charset="-122"/>
                </a:rPr>
                <a:t>大重要</a:t>
              </a:r>
            </a:p>
            <a:p>
              <a:pPr algn="ctr"/>
              <a:r>
                <a:rPr lang="zh-CN" altLang="en-US" b="1" dirty="0">
                  <a:solidFill>
                    <a:srgbClr val="C00000"/>
                  </a:solidFill>
                  <a:latin typeface="微软雅黑" panose="020B0503020204020204" charset="-122"/>
                  <a:ea typeface="微软雅黑" panose="020B0503020204020204" charset="-122"/>
                  <a:cs typeface="微软雅黑" panose="020B0503020204020204" charset="-122"/>
                </a:rPr>
                <a:t>应用场景</a:t>
              </a:r>
            </a:p>
          </p:txBody>
        </p:sp>
        <p:sp>
          <p:nvSpPr>
            <p:cNvPr id="31" name="文本框 18">
              <a:extLst>
                <a:ext uri="{FF2B5EF4-FFF2-40B4-BE49-F238E27FC236}">
                  <a16:creationId xmlns:a16="http://schemas.microsoft.com/office/drawing/2014/main" id="{7FCC40CE-92E4-E04E-AC60-6624EAE44861}"/>
                </a:ext>
              </a:extLst>
            </p:cNvPr>
            <p:cNvSpPr txBox="1"/>
            <p:nvPr/>
          </p:nvSpPr>
          <p:spPr>
            <a:xfrm>
              <a:off x="460330" y="4797698"/>
              <a:ext cx="1717675"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800" b="1" dirty="0">
                  <a:solidFill>
                    <a:srgbClr val="C00000"/>
                  </a:solidFill>
                  <a:latin typeface="Arial" panose="020B0604020202020204" pitchFamily="34" charset="0"/>
                  <a:ea typeface="微软雅黑" panose="020B0503020204020204" charset="-122"/>
                  <a:cs typeface="Arial" panose="020B0604020202020204" pitchFamily="34" charset="0"/>
                </a:rPr>
                <a:t>9</a:t>
              </a:r>
              <a:r>
                <a:rPr lang="zh-CN" altLang="en-US" b="1" dirty="0">
                  <a:solidFill>
                    <a:srgbClr val="C00000"/>
                  </a:solidFill>
                  <a:latin typeface="微软雅黑" panose="020B0503020204020204" charset="-122"/>
                  <a:ea typeface="微软雅黑" panose="020B0503020204020204" charset="-122"/>
                  <a:cs typeface="微软雅黑" panose="020B0503020204020204" charset="-122"/>
                </a:rPr>
                <a:t>类数据来源</a:t>
              </a:r>
            </a:p>
          </p:txBody>
        </p:sp>
        <p:grpSp>
          <p:nvGrpSpPr>
            <p:cNvPr id="32" name="组合 31">
              <a:extLst>
                <a:ext uri="{FF2B5EF4-FFF2-40B4-BE49-F238E27FC236}">
                  <a16:creationId xmlns:a16="http://schemas.microsoft.com/office/drawing/2014/main" id="{CF878D3C-4754-9441-A72E-DCE800E1DA6B}"/>
                </a:ext>
              </a:extLst>
            </p:cNvPr>
            <p:cNvGrpSpPr/>
            <p:nvPr/>
          </p:nvGrpSpPr>
          <p:grpSpPr>
            <a:xfrm>
              <a:off x="2749187" y="5934348"/>
              <a:ext cx="1199515" cy="826770"/>
              <a:chOff x="4767" y="9030"/>
              <a:chExt cx="1889" cy="1302"/>
            </a:xfrm>
          </p:grpSpPr>
          <p:pic>
            <p:nvPicPr>
              <p:cNvPr id="106" name="图片 105" descr="机房-3">
                <a:extLst>
                  <a:ext uri="{FF2B5EF4-FFF2-40B4-BE49-F238E27FC236}">
                    <a16:creationId xmlns:a16="http://schemas.microsoft.com/office/drawing/2014/main" id="{42D03AE3-7311-B341-9DA7-1CE2CE0B61BD}"/>
                  </a:ext>
                </a:extLst>
              </p:cNvPr>
              <p:cNvPicPr>
                <a:picLocks noChangeAspect="1"/>
              </p:cNvPicPr>
              <p:nvPr/>
            </p:nvPicPr>
            <p:blipFill>
              <a:blip r:embed="rId4"/>
              <a:stretch>
                <a:fillRect/>
              </a:stretch>
            </p:blipFill>
            <p:spPr>
              <a:xfrm>
                <a:off x="4767" y="9030"/>
                <a:ext cx="1889" cy="1260"/>
              </a:xfrm>
              <a:prstGeom prst="rect">
                <a:avLst/>
              </a:prstGeom>
            </p:spPr>
          </p:pic>
          <p:sp>
            <p:nvSpPr>
              <p:cNvPr id="107" name="矩形 106">
                <a:extLst>
                  <a:ext uri="{FF2B5EF4-FFF2-40B4-BE49-F238E27FC236}">
                    <a16:creationId xmlns:a16="http://schemas.microsoft.com/office/drawing/2014/main" id="{043E8947-7115-4946-8358-F4432D84160D}"/>
                  </a:ext>
                </a:extLst>
              </p:cNvPr>
              <p:cNvSpPr/>
              <p:nvPr/>
            </p:nvSpPr>
            <p:spPr>
              <a:xfrm>
                <a:off x="4773" y="9038"/>
                <a:ext cx="1877" cy="1261"/>
              </a:xfrm>
              <a:prstGeom prst="rect">
                <a:avLst/>
              </a:prstGeom>
              <a:solidFill>
                <a:schemeClr val="tx1">
                  <a:alpha val="32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8" name="文本框 26">
                <a:extLst>
                  <a:ext uri="{FF2B5EF4-FFF2-40B4-BE49-F238E27FC236}">
                    <a16:creationId xmlns:a16="http://schemas.microsoft.com/office/drawing/2014/main" id="{611CD12F-8384-B54C-B4C4-B030C2729D79}"/>
                  </a:ext>
                </a:extLst>
              </p:cNvPr>
              <p:cNvSpPr txBox="1"/>
              <p:nvPr/>
            </p:nvSpPr>
            <p:spPr>
              <a:xfrm>
                <a:off x="5027" y="9702"/>
                <a:ext cx="1445" cy="6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bg1"/>
                    </a:solidFill>
                    <a:latin typeface="微软雅黑" panose="020B0503020204020204" charset="-122"/>
                    <a:ea typeface="微软雅黑" panose="020B0503020204020204" charset="-122"/>
                  </a:rPr>
                  <a:t>北京</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33" name="组合 32">
              <a:extLst>
                <a:ext uri="{FF2B5EF4-FFF2-40B4-BE49-F238E27FC236}">
                  <a16:creationId xmlns:a16="http://schemas.microsoft.com/office/drawing/2014/main" id="{88EB6F40-3687-4147-9A03-4AD51AF72F78}"/>
                </a:ext>
              </a:extLst>
            </p:cNvPr>
            <p:cNvGrpSpPr/>
            <p:nvPr/>
          </p:nvGrpSpPr>
          <p:grpSpPr>
            <a:xfrm>
              <a:off x="8570867" y="5935618"/>
              <a:ext cx="1199515" cy="815340"/>
              <a:chOff x="13935" y="9030"/>
              <a:chExt cx="1889" cy="1284"/>
            </a:xfrm>
          </p:grpSpPr>
          <p:pic>
            <p:nvPicPr>
              <p:cNvPr id="103" name="图片 102" descr="怀柔机房">
                <a:extLst>
                  <a:ext uri="{FF2B5EF4-FFF2-40B4-BE49-F238E27FC236}">
                    <a16:creationId xmlns:a16="http://schemas.microsoft.com/office/drawing/2014/main" id="{9CA3BCC9-A087-9B48-B91A-D09AF3553213}"/>
                  </a:ext>
                </a:extLst>
              </p:cNvPr>
              <p:cNvPicPr>
                <a:picLocks noChangeAspect="1"/>
              </p:cNvPicPr>
              <p:nvPr/>
            </p:nvPicPr>
            <p:blipFill>
              <a:blip r:embed="rId5"/>
              <a:srcRect b="11433"/>
              <a:stretch>
                <a:fillRect/>
              </a:stretch>
            </p:blipFill>
            <p:spPr>
              <a:xfrm>
                <a:off x="13935" y="9030"/>
                <a:ext cx="1889" cy="1255"/>
              </a:xfrm>
              <a:prstGeom prst="rect">
                <a:avLst/>
              </a:prstGeom>
            </p:spPr>
          </p:pic>
          <p:sp>
            <p:nvSpPr>
              <p:cNvPr id="104" name="矩形 103">
                <a:extLst>
                  <a:ext uri="{FF2B5EF4-FFF2-40B4-BE49-F238E27FC236}">
                    <a16:creationId xmlns:a16="http://schemas.microsoft.com/office/drawing/2014/main" id="{BF0B119D-0E39-B14A-B466-F6EEE6F72AA7}"/>
                  </a:ext>
                </a:extLst>
              </p:cNvPr>
              <p:cNvSpPr/>
              <p:nvPr/>
            </p:nvSpPr>
            <p:spPr>
              <a:xfrm>
                <a:off x="13941" y="9034"/>
                <a:ext cx="1877" cy="1261"/>
              </a:xfrm>
              <a:prstGeom prst="rect">
                <a:avLst/>
              </a:prstGeom>
              <a:solidFill>
                <a:schemeClr val="tx1">
                  <a:alpha val="32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5" name="文本框 28">
                <a:extLst>
                  <a:ext uri="{FF2B5EF4-FFF2-40B4-BE49-F238E27FC236}">
                    <a16:creationId xmlns:a16="http://schemas.microsoft.com/office/drawing/2014/main" id="{91645DC8-C361-0945-80D8-CE73782F9AAC}"/>
                  </a:ext>
                </a:extLst>
              </p:cNvPr>
              <p:cNvSpPr txBox="1"/>
              <p:nvPr/>
            </p:nvSpPr>
            <p:spPr>
              <a:xfrm>
                <a:off x="14139" y="9684"/>
                <a:ext cx="1445" cy="6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bg1"/>
                    </a:solidFill>
                    <a:latin typeface="微软雅黑" panose="020B0503020204020204" charset="-122"/>
                    <a:ea typeface="微软雅黑" panose="020B0503020204020204" charset="-122"/>
                  </a:rPr>
                  <a:t>怀柔</a:t>
                </a:r>
              </a:p>
            </p:txBody>
          </p:sp>
        </p:grpSp>
        <p:grpSp>
          <p:nvGrpSpPr>
            <p:cNvPr id="34" name="组合 33">
              <a:extLst>
                <a:ext uri="{FF2B5EF4-FFF2-40B4-BE49-F238E27FC236}">
                  <a16:creationId xmlns:a16="http://schemas.microsoft.com/office/drawing/2014/main" id="{7F6D6A6D-0A73-E847-A8B2-7F24BCD6F001}"/>
                </a:ext>
              </a:extLst>
            </p:cNvPr>
            <p:cNvGrpSpPr/>
            <p:nvPr/>
          </p:nvGrpSpPr>
          <p:grpSpPr>
            <a:xfrm>
              <a:off x="2537097" y="1662068"/>
              <a:ext cx="9153525" cy="912495"/>
              <a:chOff x="5035" y="2520"/>
              <a:chExt cx="14415" cy="1437"/>
            </a:xfrm>
          </p:grpSpPr>
          <p:pic>
            <p:nvPicPr>
              <p:cNvPr id="88" name="图片 87">
                <a:extLst>
                  <a:ext uri="{FF2B5EF4-FFF2-40B4-BE49-F238E27FC236}">
                    <a16:creationId xmlns:a16="http://schemas.microsoft.com/office/drawing/2014/main" id="{577C4AB5-EF7A-DF47-A502-AAAFC4B647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250" r="13250"/>
              <a:stretch>
                <a:fillRect/>
              </a:stretch>
            </p:blipFill>
            <p:spPr>
              <a:xfrm>
                <a:off x="5035" y="2646"/>
                <a:ext cx="1134" cy="1134"/>
              </a:xfrm>
              <a:prstGeom prst="ellipse">
                <a:avLst/>
              </a:prstGeom>
              <a:ln w="28575">
                <a:solidFill>
                  <a:schemeClr val="accent5">
                    <a:lumMod val="20000"/>
                    <a:lumOff val="80000"/>
                  </a:schemeClr>
                </a:solidFill>
              </a:ln>
            </p:spPr>
          </p:pic>
          <p:pic>
            <p:nvPicPr>
              <p:cNvPr id="89" name="图片 88">
                <a:extLst>
                  <a:ext uri="{FF2B5EF4-FFF2-40B4-BE49-F238E27FC236}">
                    <a16:creationId xmlns:a16="http://schemas.microsoft.com/office/drawing/2014/main" id="{EC9D8D4F-8265-AE47-BF34-A31E3F4BF27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95" t="-23314" r="-1215" b="-26951"/>
              <a:stretch>
                <a:fillRect/>
              </a:stretch>
            </p:blipFill>
            <p:spPr>
              <a:xfrm>
                <a:off x="13094" y="2637"/>
                <a:ext cx="1134" cy="1134"/>
              </a:xfrm>
              <a:prstGeom prst="ellipse">
                <a:avLst/>
              </a:prstGeom>
              <a:solidFill>
                <a:schemeClr val="bg1"/>
              </a:solidFill>
              <a:ln w="28575">
                <a:solidFill>
                  <a:schemeClr val="accent5">
                    <a:lumMod val="20000"/>
                    <a:lumOff val="80000"/>
                  </a:schemeClr>
                </a:solidFill>
              </a:ln>
            </p:spPr>
          </p:pic>
          <p:pic>
            <p:nvPicPr>
              <p:cNvPr id="90" name="图片 89">
                <a:extLst>
                  <a:ext uri="{FF2B5EF4-FFF2-40B4-BE49-F238E27FC236}">
                    <a16:creationId xmlns:a16="http://schemas.microsoft.com/office/drawing/2014/main" id="{A213DEBC-0566-4841-8D7B-67E83BCC126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041" r="23747"/>
              <a:stretch>
                <a:fillRect/>
              </a:stretch>
            </p:blipFill>
            <p:spPr>
              <a:xfrm>
                <a:off x="7615" y="2697"/>
                <a:ext cx="1134" cy="1134"/>
              </a:xfrm>
              <a:prstGeom prst="ellipse">
                <a:avLst/>
              </a:prstGeom>
              <a:solidFill>
                <a:schemeClr val="bg1"/>
              </a:solidFill>
              <a:ln w="28575">
                <a:solidFill>
                  <a:schemeClr val="accent5">
                    <a:lumMod val="20000"/>
                    <a:lumOff val="80000"/>
                  </a:schemeClr>
                </a:solidFill>
              </a:ln>
            </p:spPr>
          </p:pic>
          <p:pic>
            <p:nvPicPr>
              <p:cNvPr id="91" name="图片 90">
                <a:extLst>
                  <a:ext uri="{FF2B5EF4-FFF2-40B4-BE49-F238E27FC236}">
                    <a16:creationId xmlns:a16="http://schemas.microsoft.com/office/drawing/2014/main" id="{46B1D6AB-1ED5-404C-9BD9-5CA950A0FE3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68" r="668"/>
              <a:stretch>
                <a:fillRect/>
              </a:stretch>
            </p:blipFill>
            <p:spPr>
              <a:xfrm>
                <a:off x="15335" y="2660"/>
                <a:ext cx="1134" cy="1134"/>
              </a:xfrm>
              <a:prstGeom prst="ellipse">
                <a:avLst/>
              </a:prstGeom>
              <a:solidFill>
                <a:schemeClr val="bg1"/>
              </a:solidFill>
              <a:ln w="28575">
                <a:solidFill>
                  <a:schemeClr val="accent5">
                    <a:lumMod val="20000"/>
                    <a:lumOff val="80000"/>
                  </a:schemeClr>
                </a:solidFill>
              </a:ln>
            </p:spPr>
          </p:pic>
          <p:pic>
            <p:nvPicPr>
              <p:cNvPr id="92" name="图片 91">
                <a:extLst>
                  <a:ext uri="{FF2B5EF4-FFF2-40B4-BE49-F238E27FC236}">
                    <a16:creationId xmlns:a16="http://schemas.microsoft.com/office/drawing/2014/main" id="{964B5E4B-9598-254F-B52A-2D888C0D46CA}"/>
                  </a:ext>
                </a:extLst>
              </p:cNvPr>
              <p:cNvPicPr>
                <a:picLocks noChangeAspect="1"/>
              </p:cNvPicPr>
              <p:nvPr/>
            </p:nvPicPr>
            <p:blipFill>
              <a:blip r:embed="rId10"/>
              <a:stretch>
                <a:fillRect/>
              </a:stretch>
            </p:blipFill>
            <p:spPr>
              <a:xfrm>
                <a:off x="10285" y="2691"/>
                <a:ext cx="1157" cy="1157"/>
              </a:xfrm>
              <a:prstGeom prst="ellipse">
                <a:avLst/>
              </a:prstGeom>
              <a:ln w="15875" cap="rnd">
                <a:solidFill>
                  <a:srgbClr val="333333"/>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93" name="文本框 146">
                <a:extLst>
                  <a:ext uri="{FF2B5EF4-FFF2-40B4-BE49-F238E27FC236}">
                    <a16:creationId xmlns:a16="http://schemas.microsoft.com/office/drawing/2014/main" id="{3925FBCA-6256-5B42-B663-DA77D4B4B9D7}"/>
                  </a:ext>
                </a:extLst>
              </p:cNvPr>
              <p:cNvSpPr txBox="1"/>
              <p:nvPr/>
            </p:nvSpPr>
            <p:spPr>
              <a:xfrm>
                <a:off x="6158" y="2520"/>
                <a:ext cx="1587" cy="43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200" b="1" dirty="0">
                    <a:solidFill>
                      <a:schemeClr val="bg2">
                        <a:lumMod val="10000"/>
                      </a:schemeClr>
                    </a:solidFill>
                    <a:latin typeface="微软雅黑" panose="020B0503020204020204" charset="-122"/>
                    <a:ea typeface="微软雅黑" panose="020B0503020204020204" charset="-122"/>
                  </a:rPr>
                  <a:t>基础研究</a:t>
                </a:r>
              </a:p>
            </p:txBody>
          </p:sp>
          <p:sp>
            <p:nvSpPr>
              <p:cNvPr id="94" name="文本框 31">
                <a:extLst>
                  <a:ext uri="{FF2B5EF4-FFF2-40B4-BE49-F238E27FC236}">
                    <a16:creationId xmlns:a16="http://schemas.microsoft.com/office/drawing/2014/main" id="{AFE3E0F6-D37E-2C4F-9A59-AB0AB832890A}"/>
                  </a:ext>
                </a:extLst>
              </p:cNvPr>
              <p:cNvSpPr txBox="1"/>
              <p:nvPr/>
            </p:nvSpPr>
            <p:spPr>
              <a:xfrm>
                <a:off x="6159" y="2844"/>
                <a:ext cx="1720" cy="11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Font typeface="Arial" panose="020B0604020202020204" pitchFamily="34" charset="0"/>
                  <a:buNone/>
                </a:pPr>
                <a:r>
                  <a:rPr lang="zh-CN" altLang="en-US" sz="1000" dirty="0">
                    <a:latin typeface="微软雅黑" panose="020B0503020204020204" charset="-122"/>
                    <a:ea typeface="微软雅黑" panose="020B0503020204020204" charset="-122"/>
                  </a:rPr>
                  <a:t>粒子物理研究</a:t>
                </a:r>
                <a:endParaRPr lang="zh-CN" altLang="zh-CN" sz="1000" dirty="0">
                  <a:latin typeface="微软雅黑" panose="020B0503020204020204" charset="-122"/>
                  <a:ea typeface="微软雅黑" panose="020B0503020204020204" charset="-122"/>
                </a:endParaRPr>
              </a:p>
              <a:p>
                <a:pPr indent="0">
                  <a:buFont typeface="Arial" panose="020B0604020202020204" pitchFamily="34" charset="0"/>
                  <a:buNone/>
                </a:pPr>
                <a:r>
                  <a:rPr lang="zh-CN" altLang="en-US" sz="1000" dirty="0">
                    <a:latin typeface="微软雅黑" panose="020B0503020204020204" charset="-122"/>
                    <a:ea typeface="微软雅黑" panose="020B0503020204020204" charset="-122"/>
                  </a:rPr>
                  <a:t>中微子</a:t>
                </a:r>
                <a:r>
                  <a:rPr lang="zh-CN" altLang="zh-CN" sz="1000" dirty="0">
                    <a:latin typeface="微软雅黑" panose="020B0503020204020204" charset="-122"/>
                    <a:ea typeface="微软雅黑" panose="020B0503020204020204" charset="-122"/>
                  </a:rPr>
                  <a:t>研究</a:t>
                </a:r>
              </a:p>
              <a:p>
                <a:pPr indent="0">
                  <a:buFont typeface="Arial" panose="020B0604020202020204" pitchFamily="34" charset="0"/>
                  <a:buNone/>
                </a:pPr>
                <a:r>
                  <a:rPr lang="zh-CN" altLang="zh-CN" sz="1000" dirty="0">
                    <a:latin typeface="微软雅黑" panose="020B0503020204020204" charset="-122"/>
                    <a:ea typeface="微软雅黑" panose="020B0503020204020204" charset="-122"/>
                  </a:rPr>
                  <a:t>宇宙</a:t>
                </a:r>
                <a:r>
                  <a:rPr lang="zh-CN" altLang="en-US" sz="1000" dirty="0">
                    <a:latin typeface="微软雅黑" panose="020B0503020204020204" charset="-122"/>
                    <a:ea typeface="微软雅黑" panose="020B0503020204020204" charset="-122"/>
                  </a:rPr>
                  <a:t>线</a:t>
                </a:r>
                <a:r>
                  <a:rPr lang="zh-CN" altLang="zh-CN" sz="1000" dirty="0">
                    <a:latin typeface="微软雅黑" panose="020B0503020204020204" charset="-122"/>
                    <a:ea typeface="微软雅黑" panose="020B0503020204020204" charset="-122"/>
                  </a:rPr>
                  <a:t>研究</a:t>
                </a:r>
                <a:endParaRPr lang="en-US" altLang="zh-CN" sz="1000" dirty="0">
                  <a:latin typeface="微软雅黑" panose="020B0503020204020204" charset="-122"/>
                  <a:ea typeface="微软雅黑" panose="020B0503020204020204" charset="-122"/>
                </a:endParaRPr>
              </a:p>
              <a:p>
                <a:pPr indent="0">
                  <a:buFont typeface="Arial" panose="020B0604020202020204" pitchFamily="34" charset="0"/>
                  <a:buNone/>
                </a:pPr>
                <a:r>
                  <a:rPr lang="zh-CN" altLang="en-US" sz="1000" dirty="0">
                    <a:latin typeface="微软雅黑" panose="020B0503020204020204" charset="-122"/>
                    <a:ea typeface="微软雅黑" panose="020B0503020204020204" charset="-122"/>
                  </a:rPr>
                  <a:t>空间科学</a:t>
                </a:r>
                <a:r>
                  <a:rPr lang="zh-CN" altLang="zh-CN" sz="1000" dirty="0">
                    <a:latin typeface="微软雅黑" panose="020B0503020204020204" charset="-122"/>
                    <a:ea typeface="微软雅黑" panose="020B0503020204020204" charset="-122"/>
                  </a:rPr>
                  <a:t>研究</a:t>
                </a:r>
              </a:p>
            </p:txBody>
          </p:sp>
          <p:sp>
            <p:nvSpPr>
              <p:cNvPr id="95" name="文本框 270">
                <a:extLst>
                  <a:ext uri="{FF2B5EF4-FFF2-40B4-BE49-F238E27FC236}">
                    <a16:creationId xmlns:a16="http://schemas.microsoft.com/office/drawing/2014/main" id="{16F293F1-3E15-1145-B433-3F268E4A9133}"/>
                  </a:ext>
                </a:extLst>
              </p:cNvPr>
              <p:cNvSpPr txBox="1"/>
              <p:nvPr/>
            </p:nvSpPr>
            <p:spPr>
              <a:xfrm>
                <a:off x="8800" y="2624"/>
                <a:ext cx="1367" cy="43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200" b="1" dirty="0">
                    <a:solidFill>
                      <a:schemeClr val="bg2">
                        <a:lumMod val="10000"/>
                      </a:schemeClr>
                    </a:solidFill>
                    <a:latin typeface="微软雅黑" panose="020B0503020204020204" charset="-122"/>
                    <a:ea typeface="微软雅黑" panose="020B0503020204020204" charset="-122"/>
                  </a:rPr>
                  <a:t>产业创新</a:t>
                </a:r>
              </a:p>
            </p:txBody>
          </p:sp>
          <p:sp>
            <p:nvSpPr>
              <p:cNvPr id="96" name="文本框 205">
                <a:extLst>
                  <a:ext uri="{FF2B5EF4-FFF2-40B4-BE49-F238E27FC236}">
                    <a16:creationId xmlns:a16="http://schemas.microsoft.com/office/drawing/2014/main" id="{4C37DB12-E6BF-BB4C-81DF-BCFE8D59AF75}"/>
                  </a:ext>
                </a:extLst>
              </p:cNvPr>
              <p:cNvSpPr txBox="1"/>
              <p:nvPr/>
            </p:nvSpPr>
            <p:spPr>
              <a:xfrm>
                <a:off x="8778" y="2965"/>
                <a:ext cx="1736" cy="8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Font typeface="Arial" panose="020B0604020202020204" pitchFamily="34" charset="0"/>
                  <a:buNone/>
                </a:pPr>
                <a:r>
                  <a:rPr lang="zh-CN" altLang="en-US" sz="1000" dirty="0">
                    <a:latin typeface="微软雅黑" panose="020B0503020204020204" charset="-122"/>
                    <a:ea typeface="微软雅黑" panose="020B0503020204020204" charset="-122"/>
                  </a:rPr>
                  <a:t>特种材料研究</a:t>
                </a:r>
              </a:p>
              <a:p>
                <a:pPr indent="0">
                  <a:buFont typeface="Arial" panose="020B0604020202020204" pitchFamily="34" charset="0"/>
                  <a:buNone/>
                </a:pPr>
                <a:r>
                  <a:rPr lang="zh-CN" altLang="en-US" sz="1000" dirty="0">
                    <a:latin typeface="微软雅黑" panose="020B0503020204020204" charset="-122"/>
                    <a:ea typeface="微软雅黑" panose="020B0503020204020204" charset="-122"/>
                  </a:rPr>
                  <a:t>超导技术</a:t>
                </a:r>
              </a:p>
              <a:p>
                <a:pPr indent="0">
                  <a:buFont typeface="Arial" panose="020B0604020202020204" pitchFamily="34" charset="0"/>
                  <a:buNone/>
                </a:pPr>
                <a:r>
                  <a:rPr lang="zh-CN" altLang="en-US" sz="1000" dirty="0">
                    <a:latin typeface="微软雅黑" panose="020B0503020204020204" charset="-122"/>
                    <a:ea typeface="微软雅黑" panose="020B0503020204020204" charset="-122"/>
                  </a:rPr>
                  <a:t>微电子技术</a:t>
                </a:r>
              </a:p>
            </p:txBody>
          </p:sp>
          <p:sp>
            <p:nvSpPr>
              <p:cNvPr id="97" name="文本框 106">
                <a:extLst>
                  <a:ext uri="{FF2B5EF4-FFF2-40B4-BE49-F238E27FC236}">
                    <a16:creationId xmlns:a16="http://schemas.microsoft.com/office/drawing/2014/main" id="{E501CDD5-C29A-8748-96DB-5683A60C1B6E}"/>
                  </a:ext>
                </a:extLst>
              </p:cNvPr>
              <p:cNvSpPr txBox="1"/>
              <p:nvPr/>
            </p:nvSpPr>
            <p:spPr>
              <a:xfrm>
                <a:off x="11438" y="2754"/>
                <a:ext cx="1398" cy="43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200" b="1" dirty="0">
                    <a:solidFill>
                      <a:schemeClr val="bg2">
                        <a:lumMod val="10000"/>
                      </a:schemeClr>
                    </a:solidFill>
                    <a:latin typeface="微软雅黑" panose="020B0503020204020204" charset="-122"/>
                    <a:ea typeface="微软雅黑" panose="020B0503020204020204" charset="-122"/>
                  </a:rPr>
                  <a:t>人工智能</a:t>
                </a:r>
              </a:p>
            </p:txBody>
          </p:sp>
          <p:sp>
            <p:nvSpPr>
              <p:cNvPr id="98" name="文本框 108">
                <a:extLst>
                  <a:ext uri="{FF2B5EF4-FFF2-40B4-BE49-F238E27FC236}">
                    <a16:creationId xmlns:a16="http://schemas.microsoft.com/office/drawing/2014/main" id="{2E8CB2CB-EE57-1942-9959-B9C47F5543E8}"/>
                  </a:ext>
                </a:extLst>
              </p:cNvPr>
              <p:cNvSpPr txBox="1"/>
              <p:nvPr/>
            </p:nvSpPr>
            <p:spPr>
              <a:xfrm>
                <a:off x="11454" y="3119"/>
                <a:ext cx="1904" cy="62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Font typeface="Arial" panose="020B0604020202020204" pitchFamily="34" charset="0"/>
                  <a:buNone/>
                </a:pPr>
                <a:r>
                  <a:rPr lang="zh-CN" altLang="en-US" sz="1000" dirty="0">
                    <a:latin typeface="微软雅黑" panose="020B0503020204020204" charset="-122"/>
                    <a:ea typeface="微软雅黑" panose="020B0503020204020204" charset="-122"/>
                  </a:rPr>
                  <a:t>科学大模型</a:t>
                </a:r>
                <a:endParaRPr lang="en-US" altLang="zh-CN" sz="1000" dirty="0">
                  <a:latin typeface="微软雅黑" panose="020B0503020204020204" charset="-122"/>
                  <a:ea typeface="微软雅黑" panose="020B0503020204020204" charset="-122"/>
                </a:endParaRPr>
              </a:p>
              <a:p>
                <a:pPr indent="0">
                  <a:buFont typeface="Arial" panose="020B0604020202020204" pitchFamily="34" charset="0"/>
                  <a:buNone/>
                </a:pPr>
                <a:r>
                  <a:rPr lang="zh-CN" altLang="en-US" sz="1000" dirty="0">
                    <a:latin typeface="微软雅黑" panose="020B0503020204020204" charset="-122"/>
                    <a:ea typeface="微软雅黑" panose="020B0503020204020204" charset="-122"/>
                  </a:rPr>
                  <a:t>数据供给</a:t>
                </a:r>
              </a:p>
            </p:txBody>
          </p:sp>
          <p:sp>
            <p:nvSpPr>
              <p:cNvPr id="99" name="文本框 206">
                <a:extLst>
                  <a:ext uri="{FF2B5EF4-FFF2-40B4-BE49-F238E27FC236}">
                    <a16:creationId xmlns:a16="http://schemas.microsoft.com/office/drawing/2014/main" id="{6C87B319-C9E1-ED4C-8ED4-9BCC0B1452D6}"/>
                  </a:ext>
                </a:extLst>
              </p:cNvPr>
              <p:cNvSpPr txBox="1"/>
              <p:nvPr/>
            </p:nvSpPr>
            <p:spPr>
              <a:xfrm>
                <a:off x="14169" y="2804"/>
                <a:ext cx="1383" cy="43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200" b="1" dirty="0">
                    <a:solidFill>
                      <a:schemeClr val="bg2">
                        <a:lumMod val="10000"/>
                      </a:schemeClr>
                    </a:solidFill>
                    <a:latin typeface="微软雅黑" panose="020B0503020204020204" charset="-122"/>
                    <a:ea typeface="微软雅黑" panose="020B0503020204020204" charset="-122"/>
                  </a:rPr>
                  <a:t>生物医学</a:t>
                </a:r>
              </a:p>
            </p:txBody>
          </p:sp>
          <p:sp>
            <p:nvSpPr>
              <p:cNvPr id="100" name="文本框 208">
                <a:extLst>
                  <a:ext uri="{FF2B5EF4-FFF2-40B4-BE49-F238E27FC236}">
                    <a16:creationId xmlns:a16="http://schemas.microsoft.com/office/drawing/2014/main" id="{662ECB5D-CA73-4F48-AEA4-CA8421719C1E}"/>
                  </a:ext>
                </a:extLst>
              </p:cNvPr>
              <p:cNvSpPr txBox="1"/>
              <p:nvPr/>
            </p:nvSpPr>
            <p:spPr>
              <a:xfrm>
                <a:off x="14175" y="3163"/>
                <a:ext cx="1115" cy="6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latin typeface="微软雅黑" panose="020B0503020204020204" charset="-122"/>
                    <a:ea typeface="微软雅黑" panose="020B0503020204020204" charset="-122"/>
                  </a:rPr>
                  <a:t>医学诊断</a:t>
                </a:r>
              </a:p>
              <a:p>
                <a:pPr indent="0">
                  <a:buFont typeface="Arial" panose="020B0604020202020204" pitchFamily="34" charset="0"/>
                  <a:buNone/>
                </a:pPr>
                <a:r>
                  <a:rPr lang="zh-CN" altLang="en-US" sz="1000" dirty="0">
                    <a:latin typeface="微软雅黑" panose="020B0503020204020204" charset="-122"/>
                    <a:ea typeface="微软雅黑" panose="020B0503020204020204" charset="-122"/>
                  </a:rPr>
                  <a:t>射线治疗</a:t>
                </a:r>
              </a:p>
            </p:txBody>
          </p:sp>
          <p:sp>
            <p:nvSpPr>
              <p:cNvPr id="101" name="文本框 210">
                <a:extLst>
                  <a:ext uri="{FF2B5EF4-FFF2-40B4-BE49-F238E27FC236}">
                    <a16:creationId xmlns:a16="http://schemas.microsoft.com/office/drawing/2014/main" id="{75F73230-DACB-3245-BD2D-F05DAE32D5BA}"/>
                  </a:ext>
                </a:extLst>
              </p:cNvPr>
              <p:cNvSpPr txBox="1"/>
              <p:nvPr/>
            </p:nvSpPr>
            <p:spPr>
              <a:xfrm>
                <a:off x="16415" y="2844"/>
                <a:ext cx="1370" cy="43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200" b="1" dirty="0">
                    <a:solidFill>
                      <a:schemeClr val="bg2">
                        <a:lumMod val="10000"/>
                      </a:schemeClr>
                    </a:solidFill>
                    <a:latin typeface="微软雅黑" panose="020B0503020204020204" charset="-122"/>
                    <a:ea typeface="微软雅黑" panose="020B0503020204020204" charset="-122"/>
                  </a:rPr>
                  <a:t>国际合作</a:t>
                </a:r>
              </a:p>
            </p:txBody>
          </p:sp>
          <p:sp>
            <p:nvSpPr>
              <p:cNvPr id="102" name="文本框 212">
                <a:extLst>
                  <a:ext uri="{FF2B5EF4-FFF2-40B4-BE49-F238E27FC236}">
                    <a16:creationId xmlns:a16="http://schemas.microsoft.com/office/drawing/2014/main" id="{82917544-997E-0242-80E0-771FF536E4AB}"/>
                  </a:ext>
                </a:extLst>
              </p:cNvPr>
              <p:cNvSpPr txBox="1"/>
              <p:nvPr/>
            </p:nvSpPr>
            <p:spPr>
              <a:xfrm>
                <a:off x="16415" y="3238"/>
                <a:ext cx="3035" cy="3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Font typeface="Arial" panose="020B0604020202020204" pitchFamily="34" charset="0"/>
                  <a:buNone/>
                </a:pPr>
                <a:r>
                  <a:rPr lang="zh-CN" altLang="en-US" sz="1000" dirty="0">
                    <a:latin typeface="微软雅黑" panose="020B0503020204020204" charset="-122"/>
                    <a:ea typeface="微软雅黑" panose="020B0503020204020204" charset="-122"/>
                  </a:rPr>
                  <a:t>国内外大科学装置与计划</a:t>
                </a:r>
              </a:p>
            </p:txBody>
          </p:sp>
        </p:grpSp>
        <p:grpSp>
          <p:nvGrpSpPr>
            <p:cNvPr id="35" name="组合 34">
              <a:extLst>
                <a:ext uri="{FF2B5EF4-FFF2-40B4-BE49-F238E27FC236}">
                  <a16:creationId xmlns:a16="http://schemas.microsoft.com/office/drawing/2014/main" id="{316CF6A5-5B81-B54D-BF2B-1306F4E60140}"/>
                </a:ext>
              </a:extLst>
            </p:cNvPr>
            <p:cNvGrpSpPr/>
            <p:nvPr/>
          </p:nvGrpSpPr>
          <p:grpSpPr>
            <a:xfrm>
              <a:off x="4205877" y="5923553"/>
              <a:ext cx="1193165" cy="833120"/>
              <a:chOff x="7156" y="8997"/>
              <a:chExt cx="1879" cy="1312"/>
            </a:xfrm>
          </p:grpSpPr>
          <p:pic>
            <p:nvPicPr>
              <p:cNvPr id="85" name="图片 84" descr="09dc88f6ad7ea61a98a5f5943277e7d">
                <a:extLst>
                  <a:ext uri="{FF2B5EF4-FFF2-40B4-BE49-F238E27FC236}">
                    <a16:creationId xmlns:a16="http://schemas.microsoft.com/office/drawing/2014/main" id="{384F0F95-59FC-8B4A-BFB4-7AF6FB490E0B}"/>
                  </a:ext>
                </a:extLst>
              </p:cNvPr>
              <p:cNvPicPr>
                <a:picLocks noChangeAspect="1"/>
              </p:cNvPicPr>
              <p:nvPr/>
            </p:nvPicPr>
            <p:blipFill>
              <a:blip r:embed="rId11"/>
              <a:srcRect t="7884"/>
              <a:stretch>
                <a:fillRect/>
              </a:stretch>
            </p:blipFill>
            <p:spPr>
              <a:xfrm>
                <a:off x="7156" y="8997"/>
                <a:ext cx="1879" cy="1297"/>
              </a:xfrm>
              <a:prstGeom prst="rect">
                <a:avLst/>
              </a:prstGeom>
            </p:spPr>
          </p:pic>
          <p:sp>
            <p:nvSpPr>
              <p:cNvPr id="86" name="矩形 85">
                <a:extLst>
                  <a:ext uri="{FF2B5EF4-FFF2-40B4-BE49-F238E27FC236}">
                    <a16:creationId xmlns:a16="http://schemas.microsoft.com/office/drawing/2014/main" id="{550FE5B0-71C0-C64E-9439-F29CF1D6D167}"/>
                  </a:ext>
                </a:extLst>
              </p:cNvPr>
              <p:cNvSpPr/>
              <p:nvPr/>
            </p:nvSpPr>
            <p:spPr>
              <a:xfrm>
                <a:off x="7158" y="8997"/>
                <a:ext cx="1877" cy="1303"/>
              </a:xfrm>
              <a:prstGeom prst="rect">
                <a:avLst/>
              </a:prstGeom>
              <a:solidFill>
                <a:schemeClr val="tx1">
                  <a:alpha val="32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7" name="文本框 43">
                <a:extLst>
                  <a:ext uri="{FF2B5EF4-FFF2-40B4-BE49-F238E27FC236}">
                    <a16:creationId xmlns:a16="http://schemas.microsoft.com/office/drawing/2014/main" id="{0960198B-DAB5-3F41-B5BF-0546C69F511B}"/>
                  </a:ext>
                </a:extLst>
              </p:cNvPr>
              <p:cNvSpPr txBox="1"/>
              <p:nvPr/>
            </p:nvSpPr>
            <p:spPr>
              <a:xfrm>
                <a:off x="7388" y="9679"/>
                <a:ext cx="1445" cy="6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bg1"/>
                    </a:solidFill>
                    <a:latin typeface="微软雅黑" panose="020B0503020204020204" charset="-122"/>
                    <a:ea typeface="微软雅黑" panose="020B0503020204020204" charset="-122"/>
                  </a:rPr>
                  <a:t>东莞</a:t>
                </a:r>
              </a:p>
            </p:txBody>
          </p:sp>
        </p:grpSp>
        <p:sp>
          <p:nvSpPr>
            <p:cNvPr id="36" name="文本框 44">
              <a:extLst>
                <a:ext uri="{FF2B5EF4-FFF2-40B4-BE49-F238E27FC236}">
                  <a16:creationId xmlns:a16="http://schemas.microsoft.com/office/drawing/2014/main" id="{A56B3EC6-8729-A445-BD89-A53B23ED901D}"/>
                </a:ext>
              </a:extLst>
            </p:cNvPr>
            <p:cNvSpPr txBox="1"/>
            <p:nvPr/>
          </p:nvSpPr>
          <p:spPr>
            <a:xfrm>
              <a:off x="2311037" y="2864123"/>
              <a:ext cx="1624965" cy="58356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b="1">
                  <a:solidFill>
                    <a:schemeClr val="accent2"/>
                  </a:solidFill>
                  <a:latin typeface="微软雅黑" panose="020B0503020204020204" charset="-122"/>
                  <a:ea typeface="微软雅黑" panose="020B0503020204020204" charset="-122"/>
                  <a:cs typeface="微软雅黑" panose="020B0503020204020204" charset="-122"/>
                </a:rPr>
                <a:t>&gt;24.3</a:t>
              </a:r>
              <a:r>
                <a:rPr lang="zh-CN" altLang="en-US" b="1">
                  <a:solidFill>
                    <a:schemeClr val="accent2"/>
                  </a:solidFill>
                  <a:latin typeface="微软雅黑" panose="020B0503020204020204" charset="-122"/>
                  <a:ea typeface="微软雅黑" panose="020B0503020204020204" charset="-122"/>
                  <a:cs typeface="微软雅黑" panose="020B0503020204020204" charset="-122"/>
                </a:rPr>
                <a:t>亿</a:t>
              </a:r>
              <a:r>
                <a:rPr lang="zh-CN" altLang="en-US" sz="1400">
                  <a:latin typeface="微软雅黑" panose="020B0503020204020204" charset="-122"/>
                  <a:ea typeface="微软雅黑" panose="020B0503020204020204" charset="-122"/>
                  <a:cs typeface="微软雅黑" panose="020B0503020204020204" charset="-122"/>
                </a:rPr>
                <a:t>条</a:t>
              </a:r>
            </a:p>
            <a:p>
              <a:pPr algn="ctr"/>
              <a:r>
                <a:rPr lang="zh-CN" altLang="en-US" sz="1400">
                  <a:latin typeface="微软雅黑" panose="020B0503020204020204" charset="-122"/>
                  <a:ea typeface="微软雅黑" panose="020B0503020204020204" charset="-122"/>
                  <a:cs typeface="微软雅黑" panose="020B0503020204020204" charset="-122"/>
                </a:rPr>
                <a:t>文件记录数</a:t>
              </a:r>
            </a:p>
          </p:txBody>
        </p:sp>
        <p:sp>
          <p:nvSpPr>
            <p:cNvPr id="37" name="文本框 48">
              <a:extLst>
                <a:ext uri="{FF2B5EF4-FFF2-40B4-BE49-F238E27FC236}">
                  <a16:creationId xmlns:a16="http://schemas.microsoft.com/office/drawing/2014/main" id="{BEB18F90-D43C-464F-A863-A67EEE64B2C9}"/>
                </a:ext>
              </a:extLst>
            </p:cNvPr>
            <p:cNvSpPr txBox="1"/>
            <p:nvPr/>
          </p:nvSpPr>
          <p:spPr>
            <a:xfrm>
              <a:off x="3569607" y="2864123"/>
              <a:ext cx="1840230" cy="58356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800" b="1">
                  <a:solidFill>
                    <a:schemeClr val="accent2"/>
                  </a:solidFill>
                  <a:latin typeface="微软雅黑" panose="020B0503020204020204" charset="-122"/>
                  <a:ea typeface="微软雅黑" panose="020B0503020204020204" charset="-122"/>
                  <a:cs typeface="微软雅黑" panose="020B0503020204020204" charset="-122"/>
                </a:rPr>
                <a:t>9</a:t>
              </a:r>
              <a:r>
                <a:rPr lang="zh-CN" altLang="en-US" sz="1400">
                  <a:latin typeface="微软雅黑" panose="020B0503020204020204" charset="-122"/>
                  <a:ea typeface="微软雅黑" panose="020B0503020204020204" charset="-122"/>
                  <a:cs typeface="微软雅黑" panose="020B0503020204020204" charset="-122"/>
                </a:rPr>
                <a:t>个</a:t>
              </a:r>
            </a:p>
            <a:p>
              <a:pPr algn="ctr"/>
              <a:r>
                <a:rPr lang="zh-CN" altLang="en-US" sz="1400">
                  <a:latin typeface="微软雅黑" panose="020B0503020204020204" charset="-122"/>
                  <a:ea typeface="微软雅黑" panose="020B0503020204020204" charset="-122"/>
                  <a:cs typeface="微软雅黑" panose="020B0503020204020204" charset="-122"/>
                </a:rPr>
                <a:t>典型数据库</a:t>
              </a:r>
            </a:p>
          </p:txBody>
        </p:sp>
        <p:sp>
          <p:nvSpPr>
            <p:cNvPr id="38" name="文本框 49">
              <a:extLst>
                <a:ext uri="{FF2B5EF4-FFF2-40B4-BE49-F238E27FC236}">
                  <a16:creationId xmlns:a16="http://schemas.microsoft.com/office/drawing/2014/main" id="{38C141CE-7D4D-6B48-B3D1-C037CA80C683}"/>
                </a:ext>
              </a:extLst>
            </p:cNvPr>
            <p:cNvSpPr txBox="1"/>
            <p:nvPr/>
          </p:nvSpPr>
          <p:spPr>
            <a:xfrm>
              <a:off x="4974227" y="2864123"/>
              <a:ext cx="1340485" cy="58356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b="1" dirty="0">
                  <a:solidFill>
                    <a:schemeClr val="accent2"/>
                  </a:solidFill>
                  <a:latin typeface="微软雅黑" panose="020B0503020204020204" charset="-122"/>
                  <a:ea typeface="微软雅黑" panose="020B0503020204020204" charset="-122"/>
                </a:rPr>
                <a:t>62PB</a:t>
              </a:r>
            </a:p>
            <a:p>
              <a:pPr algn="ctr"/>
              <a:r>
                <a:rPr lang="zh-CN" altLang="en-US" sz="1400" dirty="0">
                  <a:latin typeface="微软雅黑" panose="020B0503020204020204" charset="-122"/>
                  <a:ea typeface="微软雅黑" panose="020B0503020204020204" charset="-122"/>
                  <a:cs typeface="微软雅黑" panose="020B0503020204020204" charset="-122"/>
                </a:rPr>
                <a:t>数据资源</a:t>
              </a:r>
            </a:p>
          </p:txBody>
        </p:sp>
        <p:sp>
          <p:nvSpPr>
            <p:cNvPr id="39" name="文本框 50">
              <a:extLst>
                <a:ext uri="{FF2B5EF4-FFF2-40B4-BE49-F238E27FC236}">
                  <a16:creationId xmlns:a16="http://schemas.microsoft.com/office/drawing/2014/main" id="{A52CA292-B080-7D4F-9765-5D41D6AA97CB}"/>
                </a:ext>
              </a:extLst>
            </p:cNvPr>
            <p:cNvSpPr txBox="1"/>
            <p:nvPr/>
          </p:nvSpPr>
          <p:spPr>
            <a:xfrm>
              <a:off x="6072142" y="2864123"/>
              <a:ext cx="1340485" cy="58356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800" b="1">
                  <a:solidFill>
                    <a:schemeClr val="accent2"/>
                  </a:solidFill>
                  <a:latin typeface="微软雅黑" panose="020B0503020204020204" charset="-122"/>
                  <a:ea typeface="微软雅黑" panose="020B0503020204020204" charset="-122"/>
                  <a:cs typeface="微软雅黑" panose="020B0503020204020204" charset="-122"/>
                </a:rPr>
                <a:t>&gt;10</a:t>
              </a:r>
              <a:r>
                <a:rPr lang="zh-CN" altLang="en-US" sz="1400">
                  <a:latin typeface="微软雅黑" panose="020B0503020204020204" charset="-122"/>
                  <a:ea typeface="微软雅黑" panose="020B0503020204020204" charset="-122"/>
                  <a:cs typeface="微软雅黑" panose="020B0503020204020204" charset="-122"/>
                </a:rPr>
                <a:t>种</a:t>
              </a:r>
            </a:p>
            <a:p>
              <a:pPr algn="ctr"/>
              <a:r>
                <a:rPr lang="zh-CN" altLang="en-US" sz="1400">
                  <a:latin typeface="微软雅黑" panose="020B0503020204020204" charset="-122"/>
                  <a:ea typeface="微软雅黑" panose="020B0503020204020204" charset="-122"/>
                  <a:cs typeface="微软雅黑" panose="020B0503020204020204" charset="-122"/>
                </a:rPr>
                <a:t>软件工具</a:t>
              </a:r>
            </a:p>
          </p:txBody>
        </p:sp>
        <p:sp>
          <p:nvSpPr>
            <p:cNvPr id="40" name="文本框 51">
              <a:extLst>
                <a:ext uri="{FF2B5EF4-FFF2-40B4-BE49-F238E27FC236}">
                  <a16:creationId xmlns:a16="http://schemas.microsoft.com/office/drawing/2014/main" id="{1341986D-838F-B14C-8B16-A83479133E6B}"/>
                </a:ext>
              </a:extLst>
            </p:cNvPr>
            <p:cNvSpPr txBox="1"/>
            <p:nvPr/>
          </p:nvSpPr>
          <p:spPr>
            <a:xfrm>
              <a:off x="7060837" y="2864123"/>
              <a:ext cx="2000250" cy="58356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800" b="1" dirty="0">
                  <a:solidFill>
                    <a:schemeClr val="accent2"/>
                  </a:solidFill>
                  <a:latin typeface="微软雅黑" panose="020B0503020204020204" charset="-122"/>
                  <a:ea typeface="微软雅黑" panose="020B0503020204020204" charset="-122"/>
                  <a:cs typeface="微软雅黑" panose="020B0503020204020204" charset="-122"/>
                </a:rPr>
                <a:t>&gt;</a:t>
              </a:r>
              <a:r>
                <a:rPr lang="en-US" altLang="zh-CN" b="1" dirty="0">
                  <a:solidFill>
                    <a:schemeClr val="accent2"/>
                  </a:solidFill>
                  <a:latin typeface="微软雅黑" panose="020B0503020204020204" charset="-122"/>
                  <a:ea typeface="微软雅黑" panose="020B0503020204020204" charset="-122"/>
                  <a:cs typeface="微软雅黑" panose="020B0503020204020204" charset="-122"/>
                </a:rPr>
                <a:t>3.1</a:t>
              </a:r>
              <a:r>
                <a:rPr lang="zh-CN" altLang="en-US" sz="1800" b="1" dirty="0">
                  <a:solidFill>
                    <a:schemeClr val="accent2"/>
                  </a:solidFill>
                  <a:latin typeface="微软雅黑" panose="020B0503020204020204" charset="-122"/>
                  <a:ea typeface="微软雅黑" panose="020B0503020204020204" charset="-122"/>
                  <a:cs typeface="微软雅黑" panose="020B0503020204020204" charset="-122"/>
                </a:rPr>
                <a:t>亿</a:t>
              </a:r>
              <a:r>
                <a:rPr lang="zh-CN" altLang="en-US" sz="1400" dirty="0">
                  <a:latin typeface="微软雅黑" panose="020B0503020204020204" charset="-122"/>
                  <a:ea typeface="微软雅黑" panose="020B0503020204020204" charset="-122"/>
                  <a:cs typeface="微软雅黑" panose="020B0503020204020204" charset="-122"/>
                </a:rPr>
                <a:t>人次</a:t>
              </a:r>
            </a:p>
            <a:p>
              <a:pPr algn="ctr"/>
              <a:r>
                <a:rPr lang="zh-CN" altLang="en-US" sz="1400" dirty="0">
                  <a:latin typeface="微软雅黑" panose="020B0503020204020204" charset="-122"/>
                  <a:ea typeface="微软雅黑" panose="020B0503020204020204" charset="-122"/>
                  <a:cs typeface="微软雅黑" panose="020B0503020204020204" charset="-122"/>
                </a:rPr>
                <a:t>访问总量</a:t>
              </a:r>
            </a:p>
          </p:txBody>
        </p:sp>
        <p:sp>
          <p:nvSpPr>
            <p:cNvPr id="41" name="文本框 53">
              <a:extLst>
                <a:ext uri="{FF2B5EF4-FFF2-40B4-BE49-F238E27FC236}">
                  <a16:creationId xmlns:a16="http://schemas.microsoft.com/office/drawing/2014/main" id="{37C3B73C-9E00-5548-BB72-59C8E14C43B2}"/>
                </a:ext>
              </a:extLst>
            </p:cNvPr>
            <p:cNvSpPr txBox="1"/>
            <p:nvPr/>
          </p:nvSpPr>
          <p:spPr>
            <a:xfrm>
              <a:off x="8650877" y="2864123"/>
              <a:ext cx="1386840" cy="58356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800" b="1" dirty="0">
                  <a:solidFill>
                    <a:schemeClr val="accent2"/>
                  </a:solidFill>
                  <a:latin typeface="微软雅黑" panose="020B0503020204020204" charset="-122"/>
                  <a:ea typeface="微软雅黑" panose="020B0503020204020204" charset="-122"/>
                  <a:cs typeface="微软雅黑" panose="020B0503020204020204" charset="-122"/>
                </a:rPr>
                <a:t>&gt;</a:t>
              </a:r>
              <a:r>
                <a:rPr lang="en-US" altLang="zh-CN" b="1" dirty="0">
                  <a:solidFill>
                    <a:schemeClr val="accent2"/>
                  </a:solidFill>
                  <a:latin typeface="微软雅黑" panose="020B0503020204020204" charset="-122"/>
                  <a:ea typeface="微软雅黑" panose="020B0503020204020204" charset="-122"/>
                  <a:cs typeface="微软雅黑" panose="020B0503020204020204" charset="-122"/>
                </a:rPr>
                <a:t>7</a:t>
              </a:r>
              <a:r>
                <a:rPr lang="en-US" altLang="zh-CN" sz="1800" b="1" dirty="0">
                  <a:solidFill>
                    <a:schemeClr val="accent2"/>
                  </a:solidFill>
                  <a:latin typeface="微软雅黑" panose="020B0503020204020204" charset="-122"/>
                  <a:ea typeface="微软雅黑" panose="020B0503020204020204" charset="-122"/>
                  <a:cs typeface="微软雅黑" panose="020B0503020204020204" charset="-122"/>
                </a:rPr>
                <a:t>00PB</a:t>
              </a:r>
            </a:p>
            <a:p>
              <a:pPr algn="ctr"/>
              <a:r>
                <a:rPr lang="zh-CN" altLang="en-US" sz="1400" dirty="0">
                  <a:latin typeface="微软雅黑" panose="020B0503020204020204" charset="-122"/>
                  <a:ea typeface="微软雅黑" panose="020B0503020204020204" charset="-122"/>
                  <a:cs typeface="微软雅黑" panose="020B0503020204020204" charset="-122"/>
                </a:rPr>
                <a:t>数据访问量</a:t>
              </a:r>
              <a:r>
                <a:rPr lang="en-US" altLang="zh-CN" sz="1400" dirty="0">
                  <a:latin typeface="微软雅黑" panose="020B0503020204020204" charset="-122"/>
                  <a:ea typeface="微软雅黑" panose="020B0503020204020204" charset="-122"/>
                  <a:cs typeface="微软雅黑" panose="020B0503020204020204" charset="-122"/>
                </a:rPr>
                <a:t>/</a:t>
              </a:r>
              <a:r>
                <a:rPr lang="zh-CN" altLang="en-US" sz="1400" dirty="0">
                  <a:latin typeface="微软雅黑" panose="020B0503020204020204" charset="-122"/>
                  <a:ea typeface="微软雅黑" panose="020B0503020204020204" charset="-122"/>
                  <a:cs typeface="微软雅黑" panose="020B0503020204020204" charset="-122"/>
                </a:rPr>
                <a:t>年</a:t>
              </a:r>
            </a:p>
          </p:txBody>
        </p:sp>
        <p:sp>
          <p:nvSpPr>
            <p:cNvPr id="42" name="文本框 71">
              <a:extLst>
                <a:ext uri="{FF2B5EF4-FFF2-40B4-BE49-F238E27FC236}">
                  <a16:creationId xmlns:a16="http://schemas.microsoft.com/office/drawing/2014/main" id="{7DBCA6A8-ABFF-1F47-AD18-40EC6AA2E858}"/>
                </a:ext>
              </a:extLst>
            </p:cNvPr>
            <p:cNvSpPr txBox="1"/>
            <p:nvPr/>
          </p:nvSpPr>
          <p:spPr>
            <a:xfrm>
              <a:off x="3291099" y="5460183"/>
              <a:ext cx="1004570" cy="260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zh-CN" sz="1100" b="1" dirty="0">
                  <a:latin typeface="微软雅黑" panose="020B0503020204020204" charset="-122"/>
                  <a:ea typeface="微软雅黑" panose="020B0503020204020204" charset="-122"/>
                </a:rPr>
                <a:t>天体物理</a:t>
              </a:r>
              <a:endParaRPr lang="en-US" altLang="zh-CN" sz="1100" b="1" dirty="0">
                <a:latin typeface="微软雅黑" panose="020B0503020204020204" charset="-122"/>
                <a:ea typeface="微软雅黑" panose="020B0503020204020204" charset="-122"/>
              </a:endParaRPr>
            </a:p>
          </p:txBody>
        </p:sp>
        <p:pic>
          <p:nvPicPr>
            <p:cNvPr id="43" name="图片 42">
              <a:extLst>
                <a:ext uri="{FF2B5EF4-FFF2-40B4-BE49-F238E27FC236}">
                  <a16:creationId xmlns:a16="http://schemas.microsoft.com/office/drawing/2014/main" id="{82511625-F14F-D748-B2C4-5932AEB924E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2625" r="22625"/>
            <a:stretch>
              <a:fillRect/>
            </a:stretch>
          </p:blipFill>
          <p:spPr>
            <a:xfrm>
              <a:off x="3523384" y="4905784"/>
              <a:ext cx="540000" cy="540000"/>
            </a:xfrm>
            <a:prstGeom prst="ellipse">
              <a:avLst/>
            </a:prstGeom>
            <a:ln w="28575">
              <a:solidFill>
                <a:schemeClr val="accent5">
                  <a:lumMod val="20000"/>
                  <a:lumOff val="80000"/>
                </a:schemeClr>
              </a:solidFill>
            </a:ln>
          </p:spPr>
        </p:pic>
        <p:sp>
          <p:nvSpPr>
            <p:cNvPr id="44" name="文本框 75">
              <a:extLst>
                <a:ext uri="{FF2B5EF4-FFF2-40B4-BE49-F238E27FC236}">
                  <a16:creationId xmlns:a16="http://schemas.microsoft.com/office/drawing/2014/main" id="{3608699C-7AEC-8441-9526-14346BCF71DD}"/>
                </a:ext>
              </a:extLst>
            </p:cNvPr>
            <p:cNvSpPr txBox="1"/>
            <p:nvPr/>
          </p:nvSpPr>
          <p:spPr>
            <a:xfrm>
              <a:off x="4183909" y="5460183"/>
              <a:ext cx="1121410" cy="260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zh-CN" sz="1100" b="1" dirty="0">
                  <a:latin typeface="微软雅黑" panose="020B0503020204020204" charset="-122"/>
                  <a:ea typeface="微软雅黑" panose="020B0503020204020204" charset="-122"/>
                </a:rPr>
                <a:t>空间科学卫星</a:t>
              </a:r>
              <a:endParaRPr lang="en-US" altLang="zh-CN" sz="1100" b="1" dirty="0">
                <a:latin typeface="微软雅黑" panose="020B0503020204020204" charset="-122"/>
                <a:ea typeface="微软雅黑" panose="020B0503020204020204" charset="-122"/>
              </a:endParaRPr>
            </a:p>
          </p:txBody>
        </p:sp>
        <p:pic>
          <p:nvPicPr>
            <p:cNvPr id="45" name="图片 44">
              <a:extLst>
                <a:ext uri="{FF2B5EF4-FFF2-40B4-BE49-F238E27FC236}">
                  <a16:creationId xmlns:a16="http://schemas.microsoft.com/office/drawing/2014/main" id="{1F91AB90-8BE7-6F4A-BE7F-DBE0F9599E6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9743" r="19743"/>
            <a:stretch>
              <a:fillRect/>
            </a:stretch>
          </p:blipFill>
          <p:spPr>
            <a:xfrm>
              <a:off x="4468779" y="4900704"/>
              <a:ext cx="540000" cy="540000"/>
            </a:xfrm>
            <a:prstGeom prst="ellipse">
              <a:avLst/>
            </a:prstGeom>
            <a:ln w="28575">
              <a:solidFill>
                <a:schemeClr val="accent5">
                  <a:lumMod val="20000"/>
                  <a:lumOff val="80000"/>
                </a:schemeClr>
              </a:solidFill>
            </a:ln>
          </p:spPr>
        </p:pic>
        <p:sp>
          <p:nvSpPr>
            <p:cNvPr id="46" name="文本框 157">
              <a:extLst>
                <a:ext uri="{FF2B5EF4-FFF2-40B4-BE49-F238E27FC236}">
                  <a16:creationId xmlns:a16="http://schemas.microsoft.com/office/drawing/2014/main" id="{62A079FC-40DA-3F45-A765-67047602D4FD}"/>
                </a:ext>
              </a:extLst>
            </p:cNvPr>
            <p:cNvSpPr txBox="1"/>
            <p:nvPr/>
          </p:nvSpPr>
          <p:spPr>
            <a:xfrm>
              <a:off x="2446549" y="5463358"/>
              <a:ext cx="892175" cy="25717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zh-CN" sz="1100" b="1" dirty="0">
                  <a:latin typeface="微软雅黑" panose="020B0503020204020204" charset="-122"/>
                  <a:ea typeface="微软雅黑" panose="020B0503020204020204" charset="-122"/>
                </a:rPr>
                <a:t>粒子物理</a:t>
              </a:r>
            </a:p>
            <a:p>
              <a:pPr algn="ctr"/>
              <a:endParaRPr lang="en-US" altLang="zh-CN" sz="1100" b="1" dirty="0">
                <a:latin typeface="微软雅黑" panose="020B0503020204020204" charset="-122"/>
                <a:ea typeface="微软雅黑" panose="020B0503020204020204" charset="-122"/>
              </a:endParaRPr>
            </a:p>
          </p:txBody>
        </p:sp>
        <p:pic>
          <p:nvPicPr>
            <p:cNvPr id="47" name="图片 46">
              <a:extLst>
                <a:ext uri="{FF2B5EF4-FFF2-40B4-BE49-F238E27FC236}">
                  <a16:creationId xmlns:a16="http://schemas.microsoft.com/office/drawing/2014/main" id="{D9E9FF4B-1F67-B943-A6D0-FB8641047F7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3500" r="13500"/>
            <a:stretch>
              <a:fillRect/>
            </a:stretch>
          </p:blipFill>
          <p:spPr>
            <a:xfrm>
              <a:off x="2622444" y="4901203"/>
              <a:ext cx="539750" cy="539750"/>
            </a:xfrm>
            <a:prstGeom prst="ellipse">
              <a:avLst/>
            </a:prstGeom>
            <a:ln w="28575">
              <a:solidFill>
                <a:schemeClr val="accent5">
                  <a:lumMod val="20000"/>
                  <a:lumOff val="80000"/>
                </a:schemeClr>
              </a:solidFill>
            </a:ln>
          </p:spPr>
        </p:pic>
        <p:sp>
          <p:nvSpPr>
            <p:cNvPr id="48" name="文本框 90">
              <a:extLst>
                <a:ext uri="{FF2B5EF4-FFF2-40B4-BE49-F238E27FC236}">
                  <a16:creationId xmlns:a16="http://schemas.microsoft.com/office/drawing/2014/main" id="{A56C8AAC-B6B6-3644-9882-D365F31BEBBE}"/>
                </a:ext>
              </a:extLst>
            </p:cNvPr>
            <p:cNvSpPr txBox="1"/>
            <p:nvPr/>
          </p:nvSpPr>
          <p:spPr>
            <a:xfrm>
              <a:off x="5305319" y="5460183"/>
              <a:ext cx="777240" cy="260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100" b="1" dirty="0">
                  <a:latin typeface="微软雅黑" panose="020B0503020204020204" charset="-122"/>
                  <a:ea typeface="微软雅黑" panose="020B0503020204020204" charset="-122"/>
                </a:rPr>
                <a:t>光子科学</a:t>
              </a:r>
              <a:endParaRPr lang="en-US" altLang="zh-CN" sz="1100" b="1" dirty="0">
                <a:latin typeface="微软雅黑" panose="020B0503020204020204" charset="-122"/>
                <a:ea typeface="微软雅黑" panose="020B0503020204020204" charset="-122"/>
              </a:endParaRPr>
            </a:p>
          </p:txBody>
        </p:sp>
        <p:pic>
          <p:nvPicPr>
            <p:cNvPr id="49" name="图片 48">
              <a:extLst>
                <a:ext uri="{FF2B5EF4-FFF2-40B4-BE49-F238E27FC236}">
                  <a16:creationId xmlns:a16="http://schemas.microsoft.com/office/drawing/2014/main" id="{48C30359-3CEB-1C4A-9711-EAEAFE44C0A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4976" r="24976"/>
            <a:stretch>
              <a:fillRect/>
            </a:stretch>
          </p:blipFill>
          <p:spPr>
            <a:xfrm>
              <a:off x="5427622" y="4885464"/>
              <a:ext cx="540000" cy="540000"/>
            </a:xfrm>
            <a:prstGeom prst="ellipse">
              <a:avLst/>
            </a:prstGeom>
            <a:ln w="28575">
              <a:solidFill>
                <a:schemeClr val="accent5">
                  <a:lumMod val="20000"/>
                  <a:lumOff val="80000"/>
                </a:schemeClr>
              </a:solidFill>
            </a:ln>
          </p:spPr>
        </p:pic>
        <p:sp>
          <p:nvSpPr>
            <p:cNvPr id="50" name="文本框 93">
              <a:extLst>
                <a:ext uri="{FF2B5EF4-FFF2-40B4-BE49-F238E27FC236}">
                  <a16:creationId xmlns:a16="http://schemas.microsoft.com/office/drawing/2014/main" id="{A04452F6-6062-444A-AA2C-DC21668B3DC8}"/>
                </a:ext>
              </a:extLst>
            </p:cNvPr>
            <p:cNvSpPr txBox="1"/>
            <p:nvPr/>
          </p:nvSpPr>
          <p:spPr>
            <a:xfrm>
              <a:off x="6170189" y="5460183"/>
              <a:ext cx="809625" cy="260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100" b="1" dirty="0">
                  <a:latin typeface="微软雅黑" panose="020B0503020204020204" charset="-122"/>
                  <a:ea typeface="微软雅黑" panose="020B0503020204020204" charset="-122"/>
                </a:rPr>
                <a:t>中子科学</a:t>
              </a:r>
              <a:endParaRPr lang="en-US" altLang="zh-CN" sz="1100" b="1" dirty="0">
                <a:latin typeface="微软雅黑" panose="020B0503020204020204" charset="-122"/>
                <a:ea typeface="微软雅黑" panose="020B0503020204020204" charset="-122"/>
              </a:endParaRPr>
            </a:p>
          </p:txBody>
        </p:sp>
        <p:pic>
          <p:nvPicPr>
            <p:cNvPr id="51" name="图片 50">
              <a:extLst>
                <a:ext uri="{FF2B5EF4-FFF2-40B4-BE49-F238E27FC236}">
                  <a16:creationId xmlns:a16="http://schemas.microsoft.com/office/drawing/2014/main" id="{0C0ABE73-0A47-B34F-9638-E36D42C4966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6625" r="16625"/>
            <a:stretch>
              <a:fillRect/>
            </a:stretch>
          </p:blipFill>
          <p:spPr>
            <a:xfrm>
              <a:off x="6302174" y="4885464"/>
              <a:ext cx="540000" cy="540000"/>
            </a:xfrm>
            <a:prstGeom prst="ellipse">
              <a:avLst/>
            </a:prstGeom>
            <a:ln w="28575">
              <a:solidFill>
                <a:schemeClr val="accent5">
                  <a:lumMod val="20000"/>
                  <a:lumOff val="80000"/>
                </a:schemeClr>
              </a:solidFill>
            </a:ln>
          </p:spPr>
        </p:pic>
        <p:sp>
          <p:nvSpPr>
            <p:cNvPr id="52" name="文本框 99">
              <a:extLst>
                <a:ext uri="{FF2B5EF4-FFF2-40B4-BE49-F238E27FC236}">
                  <a16:creationId xmlns:a16="http://schemas.microsoft.com/office/drawing/2014/main" id="{62F64DED-C610-A24B-9A5D-82782092CFDD}"/>
                </a:ext>
              </a:extLst>
            </p:cNvPr>
            <p:cNvSpPr txBox="1"/>
            <p:nvPr/>
          </p:nvSpPr>
          <p:spPr>
            <a:xfrm>
              <a:off x="7782892" y="5456160"/>
              <a:ext cx="1575132"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100" b="1" dirty="0">
                  <a:latin typeface="微软雅黑" panose="020B0503020204020204" charset="-122"/>
                  <a:ea typeface="微软雅黑" panose="020B0503020204020204" charset="-122"/>
                </a:rPr>
                <a:t>国际合作实验</a:t>
              </a:r>
              <a:endParaRPr lang="en-US" altLang="zh-CN" sz="1100" b="1" dirty="0">
                <a:latin typeface="微软雅黑" panose="020B0503020204020204" charset="-122"/>
                <a:ea typeface="微软雅黑" panose="020B0503020204020204" charset="-122"/>
              </a:endParaRPr>
            </a:p>
          </p:txBody>
        </p:sp>
        <p:pic>
          <p:nvPicPr>
            <p:cNvPr id="53" name="图片 52">
              <a:extLst>
                <a:ext uri="{FF2B5EF4-FFF2-40B4-BE49-F238E27FC236}">
                  <a16:creationId xmlns:a16="http://schemas.microsoft.com/office/drawing/2014/main" id="{0DD884D6-2F3F-3D40-A779-B473EF427C0E}"/>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6427" r="16427"/>
            <a:stretch>
              <a:fillRect/>
            </a:stretch>
          </p:blipFill>
          <p:spPr>
            <a:xfrm>
              <a:off x="8313057" y="4868470"/>
              <a:ext cx="540000" cy="540000"/>
            </a:xfrm>
            <a:prstGeom prst="ellipse">
              <a:avLst/>
            </a:prstGeom>
            <a:ln w="28575">
              <a:solidFill>
                <a:schemeClr val="accent5">
                  <a:lumMod val="20000"/>
                  <a:lumOff val="80000"/>
                </a:schemeClr>
              </a:solidFill>
            </a:ln>
          </p:spPr>
        </p:pic>
        <p:sp>
          <p:nvSpPr>
            <p:cNvPr id="54" name="文本框 96">
              <a:extLst>
                <a:ext uri="{FF2B5EF4-FFF2-40B4-BE49-F238E27FC236}">
                  <a16:creationId xmlns:a16="http://schemas.microsoft.com/office/drawing/2014/main" id="{FF2E4320-57F3-8349-9481-EA3DD945691D}"/>
                </a:ext>
              </a:extLst>
            </p:cNvPr>
            <p:cNvSpPr txBox="1"/>
            <p:nvPr/>
          </p:nvSpPr>
          <p:spPr>
            <a:xfrm>
              <a:off x="9179548" y="5457420"/>
              <a:ext cx="1028700" cy="260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100" b="1" dirty="0">
                  <a:latin typeface="微软雅黑" panose="020B0503020204020204" charset="-122"/>
                  <a:ea typeface="微软雅黑" panose="020B0503020204020204" charset="-122"/>
                </a:rPr>
                <a:t>重大科研项目</a:t>
              </a:r>
              <a:endParaRPr lang="en-US" altLang="zh-CN" sz="1100" b="1" dirty="0">
                <a:latin typeface="微软雅黑" panose="020B0503020204020204" charset="-122"/>
                <a:ea typeface="微软雅黑" panose="020B0503020204020204" charset="-122"/>
              </a:endParaRPr>
            </a:p>
          </p:txBody>
        </p:sp>
        <p:pic>
          <p:nvPicPr>
            <p:cNvPr id="55" name="图片 54">
              <a:extLst>
                <a:ext uri="{FF2B5EF4-FFF2-40B4-BE49-F238E27FC236}">
                  <a16:creationId xmlns:a16="http://schemas.microsoft.com/office/drawing/2014/main" id="{3BBCB761-1933-2143-937B-5592751E5E6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57609" y="4847776"/>
              <a:ext cx="540000" cy="540000"/>
            </a:xfrm>
            <a:prstGeom prst="ellipse">
              <a:avLst/>
            </a:prstGeom>
            <a:ln w="28575">
              <a:solidFill>
                <a:schemeClr val="accent5">
                  <a:lumMod val="20000"/>
                  <a:lumOff val="80000"/>
                </a:schemeClr>
              </a:solidFill>
            </a:ln>
          </p:spPr>
        </p:pic>
        <p:sp>
          <p:nvSpPr>
            <p:cNvPr id="56" name="文本框 67">
              <a:extLst>
                <a:ext uri="{FF2B5EF4-FFF2-40B4-BE49-F238E27FC236}">
                  <a16:creationId xmlns:a16="http://schemas.microsoft.com/office/drawing/2014/main" id="{55C5942E-D66E-B145-91B5-C8731230E49C}"/>
                </a:ext>
              </a:extLst>
            </p:cNvPr>
            <p:cNvSpPr txBox="1"/>
            <p:nvPr/>
          </p:nvSpPr>
          <p:spPr>
            <a:xfrm>
              <a:off x="10180709" y="5457420"/>
              <a:ext cx="1446555" cy="260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100" b="1" dirty="0">
                  <a:latin typeface="微软雅黑" panose="020B0503020204020204" charset="-122"/>
                  <a:ea typeface="微软雅黑" panose="020B0503020204020204" charset="-122"/>
                </a:rPr>
                <a:t>文章数据汇交</a:t>
              </a:r>
              <a:endParaRPr lang="en-US" altLang="zh-CN" sz="1100" b="1" dirty="0">
                <a:latin typeface="微软雅黑" panose="020B0503020204020204" charset="-122"/>
                <a:ea typeface="微软雅黑" panose="020B0503020204020204" charset="-122"/>
              </a:endParaRPr>
            </a:p>
          </p:txBody>
        </p:sp>
        <p:pic>
          <p:nvPicPr>
            <p:cNvPr id="57" name="图片 56">
              <a:extLst>
                <a:ext uri="{FF2B5EF4-FFF2-40B4-BE49-F238E27FC236}">
                  <a16:creationId xmlns:a16="http://schemas.microsoft.com/office/drawing/2014/main" id="{DD3F552D-A124-6B43-B219-FD5EE1DCDA3A}"/>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5605" r="15605"/>
            <a:stretch>
              <a:fillRect/>
            </a:stretch>
          </p:blipFill>
          <p:spPr>
            <a:xfrm>
              <a:off x="10395150" y="4847885"/>
              <a:ext cx="540000" cy="540000"/>
            </a:xfrm>
            <a:prstGeom prst="ellipse">
              <a:avLst/>
            </a:prstGeom>
            <a:ln w="28575">
              <a:solidFill>
                <a:schemeClr val="accent5">
                  <a:lumMod val="20000"/>
                  <a:lumOff val="80000"/>
                </a:schemeClr>
              </a:solidFill>
            </a:ln>
          </p:spPr>
        </p:pic>
        <p:grpSp>
          <p:nvGrpSpPr>
            <p:cNvPr id="58" name="组合 57">
              <a:extLst>
                <a:ext uri="{FF2B5EF4-FFF2-40B4-BE49-F238E27FC236}">
                  <a16:creationId xmlns:a16="http://schemas.microsoft.com/office/drawing/2014/main" id="{079E6856-138F-6A40-929E-3B2ACC2A48A6}"/>
                </a:ext>
              </a:extLst>
            </p:cNvPr>
            <p:cNvGrpSpPr/>
            <p:nvPr/>
          </p:nvGrpSpPr>
          <p:grpSpPr>
            <a:xfrm>
              <a:off x="5656217" y="5922283"/>
              <a:ext cx="1193165" cy="829945"/>
              <a:chOff x="9445" y="9212"/>
              <a:chExt cx="1879" cy="1307"/>
            </a:xfrm>
          </p:grpSpPr>
          <p:pic>
            <p:nvPicPr>
              <p:cNvPr id="82" name="图片 81" descr="3630b635a9e7b5ca4bca0fb35564905">
                <a:extLst>
                  <a:ext uri="{FF2B5EF4-FFF2-40B4-BE49-F238E27FC236}">
                    <a16:creationId xmlns:a16="http://schemas.microsoft.com/office/drawing/2014/main" id="{AE5F005E-DA58-E943-BF57-0A45E1B00E01}"/>
                  </a:ext>
                </a:extLst>
              </p:cNvPr>
              <p:cNvPicPr>
                <a:picLocks noChangeAspect="1"/>
              </p:cNvPicPr>
              <p:nvPr/>
            </p:nvPicPr>
            <p:blipFill>
              <a:blip r:embed="rId20"/>
              <a:srcRect t="7305"/>
              <a:stretch>
                <a:fillRect/>
              </a:stretch>
            </p:blipFill>
            <p:spPr>
              <a:xfrm>
                <a:off x="9445" y="9212"/>
                <a:ext cx="1879" cy="1307"/>
              </a:xfrm>
              <a:prstGeom prst="rect">
                <a:avLst/>
              </a:prstGeom>
            </p:spPr>
          </p:pic>
          <p:sp>
            <p:nvSpPr>
              <p:cNvPr id="83" name="矩形 82">
                <a:extLst>
                  <a:ext uri="{FF2B5EF4-FFF2-40B4-BE49-F238E27FC236}">
                    <a16:creationId xmlns:a16="http://schemas.microsoft.com/office/drawing/2014/main" id="{6232870E-257D-CA4B-9E2A-7D35DD8E996D}"/>
                  </a:ext>
                </a:extLst>
              </p:cNvPr>
              <p:cNvSpPr/>
              <p:nvPr/>
            </p:nvSpPr>
            <p:spPr>
              <a:xfrm>
                <a:off x="9446" y="9212"/>
                <a:ext cx="1877" cy="1307"/>
              </a:xfrm>
              <a:prstGeom prst="rect">
                <a:avLst/>
              </a:prstGeom>
              <a:solidFill>
                <a:schemeClr val="tx1">
                  <a:alpha val="32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4" name="文本框 78">
                <a:extLst>
                  <a:ext uri="{FF2B5EF4-FFF2-40B4-BE49-F238E27FC236}">
                    <a16:creationId xmlns:a16="http://schemas.microsoft.com/office/drawing/2014/main" id="{6F1DE07E-6C73-F24A-9919-A6AC67881855}"/>
                  </a:ext>
                </a:extLst>
              </p:cNvPr>
              <p:cNvSpPr txBox="1"/>
              <p:nvPr/>
            </p:nvSpPr>
            <p:spPr>
              <a:xfrm>
                <a:off x="9759" y="9882"/>
                <a:ext cx="1445" cy="6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bg1"/>
                    </a:solidFill>
                    <a:latin typeface="微软雅黑" panose="020B0503020204020204" charset="-122"/>
                    <a:ea typeface="微软雅黑" panose="020B0503020204020204" charset="-122"/>
                  </a:rPr>
                  <a:t>稻城</a:t>
                </a:r>
              </a:p>
            </p:txBody>
          </p:sp>
        </p:grpSp>
        <p:grpSp>
          <p:nvGrpSpPr>
            <p:cNvPr id="59" name="组合 58">
              <a:extLst>
                <a:ext uri="{FF2B5EF4-FFF2-40B4-BE49-F238E27FC236}">
                  <a16:creationId xmlns:a16="http://schemas.microsoft.com/office/drawing/2014/main" id="{774064E1-5EA5-044E-AAA7-117C89D9ED66}"/>
                </a:ext>
              </a:extLst>
            </p:cNvPr>
            <p:cNvGrpSpPr/>
            <p:nvPr/>
          </p:nvGrpSpPr>
          <p:grpSpPr>
            <a:xfrm>
              <a:off x="7106557" y="5931808"/>
              <a:ext cx="1206500" cy="811530"/>
              <a:chOff x="11792" y="9018"/>
              <a:chExt cx="1900" cy="1278"/>
            </a:xfrm>
          </p:grpSpPr>
          <p:pic>
            <p:nvPicPr>
              <p:cNvPr id="79" name="图片 78" descr="机房-8">
                <a:extLst>
                  <a:ext uri="{FF2B5EF4-FFF2-40B4-BE49-F238E27FC236}">
                    <a16:creationId xmlns:a16="http://schemas.microsoft.com/office/drawing/2014/main" id="{FFAF415C-F19F-194D-BDCA-43816D6C3D73}"/>
                  </a:ext>
                </a:extLst>
              </p:cNvPr>
              <p:cNvPicPr>
                <a:picLocks noChangeAspect="1"/>
              </p:cNvPicPr>
              <p:nvPr/>
            </p:nvPicPr>
            <p:blipFill>
              <a:blip r:embed="rId21"/>
              <a:stretch>
                <a:fillRect/>
              </a:stretch>
            </p:blipFill>
            <p:spPr>
              <a:xfrm>
                <a:off x="11793" y="9023"/>
                <a:ext cx="1899" cy="1267"/>
              </a:xfrm>
              <a:prstGeom prst="rect">
                <a:avLst/>
              </a:prstGeom>
            </p:spPr>
          </p:pic>
          <p:sp>
            <p:nvSpPr>
              <p:cNvPr id="80" name="矩形 79">
                <a:extLst>
                  <a:ext uri="{FF2B5EF4-FFF2-40B4-BE49-F238E27FC236}">
                    <a16:creationId xmlns:a16="http://schemas.microsoft.com/office/drawing/2014/main" id="{F76CD80A-AA9B-C64C-9B6A-C377CF1694D0}"/>
                  </a:ext>
                </a:extLst>
              </p:cNvPr>
              <p:cNvSpPr/>
              <p:nvPr/>
            </p:nvSpPr>
            <p:spPr>
              <a:xfrm>
                <a:off x="11792" y="9018"/>
                <a:ext cx="1900" cy="1277"/>
              </a:xfrm>
              <a:prstGeom prst="rect">
                <a:avLst/>
              </a:prstGeom>
              <a:solidFill>
                <a:schemeClr val="tx1">
                  <a:alpha val="32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1" name="文本框 83">
                <a:extLst>
                  <a:ext uri="{FF2B5EF4-FFF2-40B4-BE49-F238E27FC236}">
                    <a16:creationId xmlns:a16="http://schemas.microsoft.com/office/drawing/2014/main" id="{B922B45B-F6B1-394A-BE91-C70CEC817506}"/>
                  </a:ext>
                </a:extLst>
              </p:cNvPr>
              <p:cNvSpPr txBox="1"/>
              <p:nvPr/>
            </p:nvSpPr>
            <p:spPr>
              <a:xfrm>
                <a:off x="12019" y="9666"/>
                <a:ext cx="1445" cy="6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bg1"/>
                    </a:solidFill>
                    <a:latin typeface="微软雅黑" panose="020B0503020204020204" charset="-122"/>
                    <a:ea typeface="微软雅黑" panose="020B0503020204020204" charset="-122"/>
                  </a:rPr>
                  <a:t>江门</a:t>
                </a:r>
              </a:p>
            </p:txBody>
          </p:sp>
        </p:grpSp>
        <p:sp>
          <p:nvSpPr>
            <p:cNvPr id="60" name="文本框 77">
              <a:extLst>
                <a:ext uri="{FF2B5EF4-FFF2-40B4-BE49-F238E27FC236}">
                  <a16:creationId xmlns:a16="http://schemas.microsoft.com/office/drawing/2014/main" id="{159D287D-E09B-0343-9DB0-D9AE1BE790AB}"/>
                </a:ext>
              </a:extLst>
            </p:cNvPr>
            <p:cNvSpPr txBox="1"/>
            <p:nvPr/>
          </p:nvSpPr>
          <p:spPr>
            <a:xfrm>
              <a:off x="4358261" y="4404636"/>
              <a:ext cx="1736090" cy="27559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a:latin typeface="微软雅黑" panose="020B0503020204020204" charset="-122"/>
                  <a:ea typeface="微软雅黑" panose="020B0503020204020204" charset="-122"/>
                  <a:sym typeface="+mn-ea"/>
                </a:rPr>
                <a:t>文章关联数据汇交</a:t>
              </a:r>
            </a:p>
          </p:txBody>
        </p:sp>
        <p:sp>
          <p:nvSpPr>
            <p:cNvPr id="61" name="文本框 85">
              <a:extLst>
                <a:ext uri="{FF2B5EF4-FFF2-40B4-BE49-F238E27FC236}">
                  <a16:creationId xmlns:a16="http://schemas.microsoft.com/office/drawing/2014/main" id="{EE9D55FC-1E0A-324B-B75F-C6EF7EF9E271}"/>
                </a:ext>
              </a:extLst>
            </p:cNvPr>
            <p:cNvSpPr txBox="1"/>
            <p:nvPr/>
          </p:nvSpPr>
          <p:spPr>
            <a:xfrm>
              <a:off x="2383427" y="4404636"/>
              <a:ext cx="1773555" cy="27559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latin typeface="微软雅黑" panose="020B0503020204020204" charset="-122"/>
                  <a:ea typeface="微软雅黑" panose="020B0503020204020204" charset="-122"/>
                  <a:sym typeface="+mn-ea"/>
                </a:rPr>
                <a:t>科技项目汇交</a:t>
              </a:r>
            </a:p>
          </p:txBody>
        </p:sp>
        <p:pic>
          <p:nvPicPr>
            <p:cNvPr id="62" name="图片 61" descr="项目2">
              <a:extLst>
                <a:ext uri="{FF2B5EF4-FFF2-40B4-BE49-F238E27FC236}">
                  <a16:creationId xmlns:a16="http://schemas.microsoft.com/office/drawing/2014/main" id="{D4C2CA5F-3F6A-6F42-99ED-68652B074C11}"/>
                </a:ext>
              </a:extLst>
            </p:cNvPr>
            <p:cNvPicPr>
              <a:picLocks noChangeAspect="1"/>
            </p:cNvPicPr>
            <p:nvPr/>
          </p:nvPicPr>
          <p:blipFill>
            <a:blip r:embed="rId22"/>
            <a:stretch>
              <a:fillRect/>
            </a:stretch>
          </p:blipFill>
          <p:spPr>
            <a:xfrm>
              <a:off x="2952387" y="3853456"/>
              <a:ext cx="607060" cy="607060"/>
            </a:xfrm>
            <a:prstGeom prst="rect">
              <a:avLst/>
            </a:prstGeom>
          </p:spPr>
        </p:pic>
        <p:pic>
          <p:nvPicPr>
            <p:cNvPr id="63" name="图片 62" descr="文章">
              <a:extLst>
                <a:ext uri="{FF2B5EF4-FFF2-40B4-BE49-F238E27FC236}">
                  <a16:creationId xmlns:a16="http://schemas.microsoft.com/office/drawing/2014/main" id="{1BDC81D6-09D9-B843-B607-C8AEFF5862CD}"/>
                </a:ext>
              </a:extLst>
            </p:cNvPr>
            <p:cNvPicPr>
              <a:picLocks noChangeAspect="1"/>
            </p:cNvPicPr>
            <p:nvPr/>
          </p:nvPicPr>
          <p:blipFill>
            <a:blip r:embed="rId23"/>
            <a:stretch>
              <a:fillRect/>
            </a:stretch>
          </p:blipFill>
          <p:spPr>
            <a:xfrm>
              <a:off x="5068191" y="3934101"/>
              <a:ext cx="445770" cy="445770"/>
            </a:xfrm>
            <a:prstGeom prst="rect">
              <a:avLst/>
            </a:prstGeom>
          </p:spPr>
        </p:pic>
        <p:sp>
          <p:nvSpPr>
            <p:cNvPr id="64" name="文本框 92">
              <a:extLst>
                <a:ext uri="{FF2B5EF4-FFF2-40B4-BE49-F238E27FC236}">
                  <a16:creationId xmlns:a16="http://schemas.microsoft.com/office/drawing/2014/main" id="{E08B4F55-6A15-A149-A659-2E9AA04EEDE6}"/>
                </a:ext>
              </a:extLst>
            </p:cNvPr>
            <p:cNvSpPr txBox="1"/>
            <p:nvPr/>
          </p:nvSpPr>
          <p:spPr>
            <a:xfrm>
              <a:off x="6418585" y="4404636"/>
              <a:ext cx="2010410" cy="27559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a:latin typeface="微软雅黑" panose="020B0503020204020204" charset="-122"/>
                  <a:ea typeface="微软雅黑" panose="020B0503020204020204" charset="-122"/>
                  <a:sym typeface="+mn-ea"/>
                </a:rPr>
                <a:t>大科学装置数据汇交</a:t>
              </a:r>
            </a:p>
          </p:txBody>
        </p:sp>
        <p:sp>
          <p:nvSpPr>
            <p:cNvPr id="65" name="文本框 94">
              <a:extLst>
                <a:ext uri="{FF2B5EF4-FFF2-40B4-BE49-F238E27FC236}">
                  <a16:creationId xmlns:a16="http://schemas.microsoft.com/office/drawing/2014/main" id="{760093E8-49DB-844A-A816-92CE6050F9A5}"/>
                </a:ext>
              </a:extLst>
            </p:cNvPr>
            <p:cNvSpPr txBox="1"/>
            <p:nvPr/>
          </p:nvSpPr>
          <p:spPr>
            <a:xfrm>
              <a:off x="8711837" y="4404636"/>
              <a:ext cx="2010410" cy="27559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a:latin typeface="微软雅黑" panose="020B0503020204020204" charset="-122"/>
                  <a:ea typeface="微软雅黑" panose="020B0503020204020204" charset="-122"/>
                  <a:sym typeface="+mn-ea"/>
                </a:rPr>
                <a:t>国际科学数据镜像</a:t>
              </a:r>
            </a:p>
          </p:txBody>
        </p:sp>
        <p:pic>
          <p:nvPicPr>
            <p:cNvPr id="66" name="图片 65" descr="数据镜像 38">
              <a:extLst>
                <a:ext uri="{FF2B5EF4-FFF2-40B4-BE49-F238E27FC236}">
                  <a16:creationId xmlns:a16="http://schemas.microsoft.com/office/drawing/2014/main" id="{B50D7865-A6D0-7549-BD27-C94BB230AB7A}"/>
                </a:ext>
              </a:extLst>
            </p:cNvPr>
            <p:cNvPicPr>
              <a:picLocks noChangeAspect="1"/>
            </p:cNvPicPr>
            <p:nvPr/>
          </p:nvPicPr>
          <p:blipFill>
            <a:blip r:embed="rId24"/>
            <a:stretch>
              <a:fillRect/>
            </a:stretch>
          </p:blipFill>
          <p:spPr>
            <a:xfrm>
              <a:off x="9430657" y="3896636"/>
              <a:ext cx="511810" cy="511810"/>
            </a:xfrm>
            <a:prstGeom prst="rect">
              <a:avLst/>
            </a:prstGeom>
          </p:spPr>
        </p:pic>
        <p:pic>
          <p:nvPicPr>
            <p:cNvPr id="67" name="图片 66" descr="数据汇交2">
              <a:extLst>
                <a:ext uri="{FF2B5EF4-FFF2-40B4-BE49-F238E27FC236}">
                  <a16:creationId xmlns:a16="http://schemas.microsoft.com/office/drawing/2014/main" id="{25F7AFC9-C469-274E-B775-D01CA13F0929}"/>
                </a:ext>
              </a:extLst>
            </p:cNvPr>
            <p:cNvPicPr>
              <a:picLocks noChangeAspect="1"/>
            </p:cNvPicPr>
            <p:nvPr/>
          </p:nvPicPr>
          <p:blipFill>
            <a:blip r:embed="rId25"/>
            <a:stretch>
              <a:fillRect/>
            </a:stretch>
          </p:blipFill>
          <p:spPr>
            <a:xfrm>
              <a:off x="7148835" y="3897271"/>
              <a:ext cx="511175" cy="511175"/>
            </a:xfrm>
            <a:prstGeom prst="rect">
              <a:avLst/>
            </a:prstGeom>
          </p:spPr>
        </p:pic>
        <p:sp>
          <p:nvSpPr>
            <p:cNvPr id="68" name="文本框 103">
              <a:extLst>
                <a:ext uri="{FF2B5EF4-FFF2-40B4-BE49-F238E27FC236}">
                  <a16:creationId xmlns:a16="http://schemas.microsoft.com/office/drawing/2014/main" id="{E62DFE0C-EEE8-4BF5-AC22-A863A53B8BFD}"/>
                </a:ext>
              </a:extLst>
            </p:cNvPr>
            <p:cNvSpPr txBox="1"/>
            <p:nvPr/>
          </p:nvSpPr>
          <p:spPr>
            <a:xfrm>
              <a:off x="7040264" y="5450597"/>
              <a:ext cx="993392" cy="3071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100" b="1" dirty="0">
                  <a:latin typeface="微软雅黑" panose="020B0503020204020204" charset="-122"/>
                  <a:ea typeface="微软雅黑" panose="020B0503020204020204" charset="-122"/>
                </a:rPr>
                <a:t>正电子科学</a:t>
              </a:r>
              <a:endParaRPr lang="en-US" altLang="zh-CN" sz="1100" b="1" dirty="0">
                <a:latin typeface="微软雅黑" panose="020B0503020204020204" charset="-122"/>
                <a:ea typeface="微软雅黑" panose="020B0503020204020204" charset="-122"/>
              </a:endParaRPr>
            </a:p>
          </p:txBody>
        </p:sp>
        <p:pic>
          <p:nvPicPr>
            <p:cNvPr id="69" name="图片 68">
              <a:extLst>
                <a:ext uri="{FF2B5EF4-FFF2-40B4-BE49-F238E27FC236}">
                  <a16:creationId xmlns:a16="http://schemas.microsoft.com/office/drawing/2014/main" id="{526AAAC6-5F21-4576-A51A-8DE5847900F0}"/>
                </a:ext>
              </a:extLst>
            </p:cNvPr>
            <p:cNvPicPr>
              <a:picLocks noChangeAspect="1"/>
            </p:cNvPicPr>
            <p:nvPr/>
          </p:nvPicPr>
          <p:blipFill>
            <a:blip r:embed="rId26" cstate="print">
              <a:extLst>
                <a:ext uri="{28A0092B-C50C-407E-A947-70E740481C1C}">
                  <a14:useLocalDpi xmlns:a14="http://schemas.microsoft.com/office/drawing/2010/main" val="0"/>
                </a:ext>
              </a:extLst>
            </a:blip>
            <a:srcRect l="19562" r="19562"/>
            <a:stretch/>
          </p:blipFill>
          <p:spPr>
            <a:xfrm>
              <a:off x="7216352" y="4875781"/>
              <a:ext cx="540000" cy="540000"/>
            </a:xfrm>
            <a:prstGeom prst="ellipse">
              <a:avLst/>
            </a:prstGeom>
            <a:ln w="28575">
              <a:solidFill>
                <a:schemeClr val="accent5">
                  <a:lumMod val="20000"/>
                  <a:lumOff val="80000"/>
                </a:schemeClr>
              </a:solidFill>
            </a:ln>
          </p:spPr>
        </p:pic>
        <p:sp>
          <p:nvSpPr>
            <p:cNvPr id="70" name="椭圆 69">
              <a:extLst>
                <a:ext uri="{FF2B5EF4-FFF2-40B4-BE49-F238E27FC236}">
                  <a16:creationId xmlns:a16="http://schemas.microsoft.com/office/drawing/2014/main" id="{ECAAE294-7E34-4A6A-ABF2-7837B1F7386C}"/>
                </a:ext>
              </a:extLst>
            </p:cNvPr>
            <p:cNvSpPr/>
            <p:nvPr/>
          </p:nvSpPr>
          <p:spPr>
            <a:xfrm>
              <a:off x="6950492" y="4855396"/>
              <a:ext cx="1121410" cy="9137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1" name="箭头: 燕尾形 4">
              <a:extLst>
                <a:ext uri="{FF2B5EF4-FFF2-40B4-BE49-F238E27FC236}">
                  <a16:creationId xmlns:a16="http://schemas.microsoft.com/office/drawing/2014/main" id="{85E949DD-B0EF-41A2-B013-88F3860019C7}"/>
                </a:ext>
              </a:extLst>
            </p:cNvPr>
            <p:cNvSpPr/>
            <p:nvPr/>
          </p:nvSpPr>
          <p:spPr>
            <a:xfrm rot="1591521">
              <a:off x="6101201" y="4354149"/>
              <a:ext cx="1052901" cy="610238"/>
            </a:xfrm>
            <a:prstGeom prst="notchedRightArrow">
              <a:avLst/>
            </a:prstGeom>
            <a:gradFill flip="none" rotWithShape="1">
              <a:gsLst>
                <a:gs pos="95575">
                  <a:srgbClr val="C00000">
                    <a:alpha val="85000"/>
                  </a:srgbClr>
                </a:gs>
                <a:gs pos="16000">
                  <a:schemeClr val="accent1">
                    <a:lumMod val="5000"/>
                    <a:lumOff val="95000"/>
                  </a:schemeClr>
                </a:gs>
                <a:gs pos="85000">
                  <a:srgbClr val="C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2" name="文本框 91">
              <a:extLst>
                <a:ext uri="{FF2B5EF4-FFF2-40B4-BE49-F238E27FC236}">
                  <a16:creationId xmlns:a16="http://schemas.microsoft.com/office/drawing/2014/main" id="{207A61AF-9CD3-46E1-9BE2-F2139702E34B}"/>
                </a:ext>
              </a:extLst>
            </p:cNvPr>
            <p:cNvSpPr txBox="1"/>
            <p:nvPr/>
          </p:nvSpPr>
          <p:spPr>
            <a:xfrm>
              <a:off x="79808" y="455829"/>
              <a:ext cx="3983578" cy="4356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latin typeface="黑体" panose="02010609060101010101" charset="-122"/>
                  <a:ea typeface="黑体" panose="02010609060101010101" charset="-122"/>
                  <a:sym typeface="+mn-ea"/>
                </a:rPr>
                <a:t>国家高能物理科学数据中心</a:t>
              </a:r>
            </a:p>
          </p:txBody>
        </p:sp>
        <p:pic>
          <p:nvPicPr>
            <p:cNvPr id="73" name="图片 72">
              <a:extLst>
                <a:ext uri="{FF2B5EF4-FFF2-40B4-BE49-F238E27FC236}">
                  <a16:creationId xmlns:a16="http://schemas.microsoft.com/office/drawing/2014/main" id="{BD89CC4F-5277-4119-BBBD-D386B6DE0F0F}"/>
                </a:ext>
              </a:extLst>
            </p:cNvPr>
            <p:cNvPicPr>
              <a:picLocks noChangeAspect="1"/>
            </p:cNvPicPr>
            <p:nvPr/>
          </p:nvPicPr>
          <p:blipFill>
            <a:blip r:embed="rId27"/>
            <a:stretch>
              <a:fillRect/>
            </a:stretch>
          </p:blipFill>
          <p:spPr>
            <a:xfrm>
              <a:off x="4769754" y="63862"/>
              <a:ext cx="6666115" cy="1317492"/>
            </a:xfrm>
            <a:prstGeom prst="rect">
              <a:avLst/>
            </a:prstGeom>
          </p:spPr>
        </p:pic>
        <p:sp>
          <p:nvSpPr>
            <p:cNvPr id="75" name="文本框 100">
              <a:extLst>
                <a:ext uri="{FF2B5EF4-FFF2-40B4-BE49-F238E27FC236}">
                  <a16:creationId xmlns:a16="http://schemas.microsoft.com/office/drawing/2014/main" id="{6084B4C2-9A89-4A5E-8F28-97D0EC8DBBF4}"/>
                </a:ext>
              </a:extLst>
            </p:cNvPr>
            <p:cNvSpPr txBox="1"/>
            <p:nvPr/>
          </p:nvSpPr>
          <p:spPr>
            <a:xfrm>
              <a:off x="182818" y="123035"/>
              <a:ext cx="3753183" cy="43360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hlinkClick r:id="rId28"/>
                </a:rPr>
                <a:t>https://www.nhepsdc.cn/resource</a:t>
              </a:r>
              <a:endParaRPr lang="en-US" altLang="zh-CN" dirty="0"/>
            </a:p>
          </p:txBody>
        </p:sp>
        <p:sp>
          <p:nvSpPr>
            <p:cNvPr id="77" name="矩形 76">
              <a:extLst>
                <a:ext uri="{FF2B5EF4-FFF2-40B4-BE49-F238E27FC236}">
                  <a16:creationId xmlns:a16="http://schemas.microsoft.com/office/drawing/2014/main" id="{BF4B3096-26AC-4369-B338-46296EE362D5}"/>
                </a:ext>
              </a:extLst>
            </p:cNvPr>
            <p:cNvSpPr/>
            <p:nvPr/>
          </p:nvSpPr>
          <p:spPr>
            <a:xfrm>
              <a:off x="2821783" y="1038847"/>
              <a:ext cx="1864582" cy="34719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solidFill>
                    <a:srgbClr val="C00000"/>
                  </a:solidFill>
                </a:rPr>
                <a:t>正电子数据平台</a:t>
              </a:r>
            </a:p>
          </p:txBody>
        </p:sp>
        <p:cxnSp>
          <p:nvCxnSpPr>
            <p:cNvPr id="78" name="连接符: 肘形 19">
              <a:extLst>
                <a:ext uri="{FF2B5EF4-FFF2-40B4-BE49-F238E27FC236}">
                  <a16:creationId xmlns:a16="http://schemas.microsoft.com/office/drawing/2014/main" id="{7569A66B-E113-4D7F-BCF0-3A45D0A0E9C4}"/>
                </a:ext>
              </a:extLst>
            </p:cNvPr>
            <p:cNvCxnSpPr>
              <a:cxnSpLocks/>
              <a:stCxn id="72" idx="2"/>
              <a:endCxn id="77" idx="1"/>
            </p:cNvCxnSpPr>
            <p:nvPr/>
          </p:nvCxnSpPr>
          <p:spPr>
            <a:xfrm rot="16200000" flipH="1">
              <a:off x="2286187" y="676848"/>
              <a:ext cx="321006" cy="750186"/>
            </a:xfrm>
            <a:prstGeom prst="bentConnector2">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09" name="图片 108">
            <a:extLst>
              <a:ext uri="{FF2B5EF4-FFF2-40B4-BE49-F238E27FC236}">
                <a16:creationId xmlns:a16="http://schemas.microsoft.com/office/drawing/2014/main" id="{8A571CCB-3812-734B-AF57-B21864ECC64B}"/>
              </a:ext>
            </a:extLst>
          </p:cNvPr>
          <p:cNvPicPr>
            <a:picLocks noChangeAspect="1"/>
          </p:cNvPicPr>
          <p:nvPr/>
        </p:nvPicPr>
        <p:blipFill rotWithShape="1">
          <a:blip r:embed="rId3"/>
          <a:srcRect b="26774"/>
          <a:stretch/>
        </p:blipFill>
        <p:spPr>
          <a:xfrm>
            <a:off x="10322351" y="0"/>
            <a:ext cx="1869649" cy="684530"/>
          </a:xfrm>
          <a:prstGeom prst="rect">
            <a:avLst/>
          </a:prstGeom>
        </p:spPr>
      </p:pic>
      <p:pic>
        <p:nvPicPr>
          <p:cNvPr id="110" name="图片 109">
            <a:extLst>
              <a:ext uri="{FF2B5EF4-FFF2-40B4-BE49-F238E27FC236}">
                <a16:creationId xmlns:a16="http://schemas.microsoft.com/office/drawing/2014/main" id="{385A57F6-44F7-BB48-970B-93F306BE45E5}"/>
              </a:ext>
            </a:extLst>
          </p:cNvPr>
          <p:cNvPicPr>
            <a:picLocks noChangeAspect="1"/>
          </p:cNvPicPr>
          <p:nvPr/>
        </p:nvPicPr>
        <p:blipFill rotWithShape="1">
          <a:blip r:embed="rId29"/>
          <a:srcRect l="4376" t="2459" r="3481" b="1777"/>
          <a:stretch/>
        </p:blipFill>
        <p:spPr>
          <a:xfrm>
            <a:off x="9647618" y="12192"/>
            <a:ext cx="673270" cy="672338"/>
          </a:xfrm>
          <a:prstGeom prst="rect">
            <a:avLst/>
          </a:prstGeom>
        </p:spPr>
      </p:pic>
    </p:spTree>
    <p:extLst>
      <p:ext uri="{BB962C8B-B14F-4D97-AF65-F5344CB8AC3E}">
        <p14:creationId xmlns:p14="http://schemas.microsoft.com/office/powerpoint/2010/main" val="373389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0C04269B-2D03-8348-95F3-A4DB5FE6BEC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114701" y="3586900"/>
            <a:ext cx="4615465" cy="2632525"/>
          </a:xfrm>
          <a:prstGeom prst="rect">
            <a:avLst/>
          </a:prstGeom>
          <a:effectLst>
            <a:softEdge rad="127000"/>
          </a:effectLst>
        </p:spPr>
      </p:pic>
      <p:cxnSp>
        <p:nvCxnSpPr>
          <p:cNvPr id="8" name="直接连接符 7"/>
          <p:cNvCxnSpPr>
            <a:cxnSpLocks/>
          </p:cNvCxnSpPr>
          <p:nvPr/>
        </p:nvCxnSpPr>
        <p:spPr>
          <a:xfrm flipH="1">
            <a:off x="0" y="2971800"/>
            <a:ext cx="2729552" cy="0"/>
          </a:xfrm>
          <a:prstGeom prst="line">
            <a:avLst/>
          </a:prstGeom>
          <a:ln w="57150">
            <a:solidFill>
              <a:srgbClr val="9B0F0F"/>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a:cxnSpLocks/>
          </p:cNvCxnSpPr>
          <p:nvPr/>
        </p:nvCxnSpPr>
        <p:spPr>
          <a:xfrm flipH="1">
            <a:off x="9621672" y="2971800"/>
            <a:ext cx="2570328" cy="0"/>
          </a:xfrm>
          <a:prstGeom prst="line">
            <a:avLst/>
          </a:prstGeom>
          <a:ln w="57150">
            <a:solidFill>
              <a:srgbClr val="9B0F0F"/>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6357891" y="4370037"/>
            <a:ext cx="4163974" cy="1384995"/>
          </a:xfrm>
          <a:prstGeom prst="rect">
            <a:avLst/>
          </a:prstGeom>
          <a:noFill/>
        </p:spPr>
        <p:txBody>
          <a:bodyPr wrap="square" rtlCol="0">
            <a:spAutoFit/>
          </a:bodyPr>
          <a:lstStyle/>
          <a:p>
            <a:pPr algn="ctr"/>
            <a:r>
              <a:rPr kumimoji="1" lang="zh-CN" altLang="en-US" sz="2800" b="1" dirty="0">
                <a:latin typeface="+mn-ea"/>
                <a:cs typeface="Times New Roman" panose="02020603050405020304" pitchFamily="18" charset="0"/>
              </a:rPr>
              <a:t>吕双</a:t>
            </a:r>
            <a:endParaRPr kumimoji="1" lang="en-US" altLang="zh-CN" sz="2800" b="1" dirty="0">
              <a:latin typeface="+mn-ea"/>
              <a:cs typeface="Times New Roman" panose="02020603050405020304" pitchFamily="18" charset="0"/>
            </a:endParaRPr>
          </a:p>
          <a:p>
            <a:pPr algn="ctr"/>
            <a:r>
              <a:rPr kumimoji="1" lang="zh-CN" altLang="en-US" sz="2800" b="1" dirty="0">
                <a:latin typeface="+mn-ea"/>
                <a:cs typeface="Times New Roman" panose="02020603050405020304" pitchFamily="18" charset="0"/>
              </a:rPr>
              <a:t>中科院高能物理研究所</a:t>
            </a:r>
            <a:endParaRPr kumimoji="1" lang="en-US" altLang="zh-CN" sz="2800" b="1" dirty="0">
              <a:latin typeface="+mn-ea"/>
              <a:cs typeface="Times New Roman" panose="02020603050405020304" pitchFamily="18" charset="0"/>
            </a:endParaRPr>
          </a:p>
          <a:p>
            <a:pPr algn="ctr"/>
            <a:r>
              <a:rPr kumimoji="1" lang="en-US" altLang="zh-CN" sz="2800" b="1" dirty="0">
                <a:latin typeface="+mn-ea"/>
                <a:cs typeface="Times New Roman" panose="02020603050405020304" pitchFamily="18" charset="0"/>
              </a:rPr>
              <a:t>2026</a:t>
            </a:r>
            <a:r>
              <a:rPr kumimoji="1" lang="zh-CN" altLang="en-US" sz="2800" b="1" dirty="0">
                <a:latin typeface="+mn-ea"/>
                <a:cs typeface="Times New Roman" panose="02020603050405020304" pitchFamily="18" charset="0"/>
              </a:rPr>
              <a:t>年</a:t>
            </a:r>
            <a:r>
              <a:rPr kumimoji="1" lang="en-US" altLang="zh-CN" sz="2800" b="1" dirty="0">
                <a:latin typeface="+mn-ea"/>
                <a:cs typeface="Times New Roman" panose="02020603050405020304" pitchFamily="18" charset="0"/>
              </a:rPr>
              <a:t>6</a:t>
            </a:r>
            <a:r>
              <a:rPr kumimoji="1" lang="zh-CN" altLang="en-US" sz="2800" b="1" dirty="0">
                <a:latin typeface="+mn-ea"/>
                <a:cs typeface="Times New Roman" panose="02020603050405020304" pitchFamily="18" charset="0"/>
              </a:rPr>
              <a:t>月</a:t>
            </a:r>
            <a:r>
              <a:rPr kumimoji="1" lang="en-US" altLang="zh-CN" sz="2800" b="1" dirty="0">
                <a:latin typeface="+mn-ea"/>
                <a:cs typeface="Times New Roman" panose="02020603050405020304" pitchFamily="18" charset="0"/>
              </a:rPr>
              <a:t>25</a:t>
            </a:r>
            <a:r>
              <a:rPr kumimoji="1" lang="zh-CN" altLang="en-US" sz="2800" b="1" dirty="0">
                <a:latin typeface="+mn-ea"/>
                <a:cs typeface="Times New Roman" panose="02020603050405020304" pitchFamily="18" charset="0"/>
              </a:rPr>
              <a:t>日</a:t>
            </a:r>
          </a:p>
        </p:txBody>
      </p:sp>
      <p:sp>
        <p:nvSpPr>
          <p:cNvPr id="13" name="文本框 12">
            <a:extLst>
              <a:ext uri="{FF2B5EF4-FFF2-40B4-BE49-F238E27FC236}">
                <a16:creationId xmlns:a16="http://schemas.microsoft.com/office/drawing/2014/main" id="{69870556-52D9-744E-85FE-C9C6C4FD002F}"/>
              </a:ext>
            </a:extLst>
          </p:cNvPr>
          <p:cNvSpPr txBox="1"/>
          <p:nvPr/>
        </p:nvSpPr>
        <p:spPr>
          <a:xfrm>
            <a:off x="2520890" y="638575"/>
            <a:ext cx="7366119" cy="523220"/>
          </a:xfrm>
          <a:prstGeom prst="rect">
            <a:avLst/>
          </a:prstGeom>
          <a:noFill/>
        </p:spPr>
        <p:txBody>
          <a:bodyPr wrap="none" rtlCol="0">
            <a:spAutoFit/>
          </a:bodyPr>
          <a:lstStyle/>
          <a:p>
            <a:r>
              <a:rPr lang="zh-CN" altLang="en-US" sz="2800" b="0" i="0" u="none" strike="noStrike" dirty="0">
                <a:solidFill>
                  <a:srgbClr val="000000"/>
                </a:solidFill>
                <a:effectLst/>
                <a:latin typeface="Roboto" panose="02000000000000000000" pitchFamily="2" charset="0"/>
              </a:rPr>
              <a:t>第六届先进光源中子源科学数据与软件研讨会</a:t>
            </a:r>
            <a:endParaRPr kumimoji="1" lang="zh-CN" altLang="en-US" sz="2800" dirty="0"/>
          </a:p>
        </p:txBody>
      </p:sp>
      <p:sp>
        <p:nvSpPr>
          <p:cNvPr id="16" name="标题 1">
            <a:extLst>
              <a:ext uri="{FF2B5EF4-FFF2-40B4-BE49-F238E27FC236}">
                <a16:creationId xmlns:a16="http://schemas.microsoft.com/office/drawing/2014/main" id="{D51E626A-0C1C-144C-89CE-267D53DEE0A6}"/>
              </a:ext>
            </a:extLst>
          </p:cNvPr>
          <p:cNvSpPr txBox="1">
            <a:spLocks/>
          </p:cNvSpPr>
          <p:nvPr/>
        </p:nvSpPr>
        <p:spPr bwMode="auto">
          <a:xfrm>
            <a:off x="2847833" y="1909002"/>
            <a:ext cx="7772400" cy="2090735"/>
          </a:xfrm>
          <a:prstGeom prst="rect">
            <a:avLst/>
          </a:prstGeom>
          <a:noFill/>
          <a:ln w="9525">
            <a:noFill/>
            <a:miter lim="800000"/>
            <a:headEnd/>
            <a:tailEnd/>
          </a:ln>
          <a:effectLst>
            <a:outerShdw dist="17961" dir="2700000" algn="ctr" rotWithShape="0">
              <a:srgbClr val="808080"/>
            </a:outerShdw>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5400" b="1" baseline="0">
                <a:solidFill>
                  <a:srgbClr val="0070C0"/>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3600" b="1">
                <a:solidFill>
                  <a:srgbClr val="FF0000"/>
                </a:solidFill>
                <a:latin typeface="Arial" charset="0"/>
                <a:ea typeface="华文中宋" pitchFamily="2" charset="-122"/>
              </a:defRPr>
            </a:lvl2pPr>
            <a:lvl3pPr algn="ctr" rtl="0" eaLnBrk="1" fontAlgn="base" hangingPunct="1">
              <a:spcBef>
                <a:spcPct val="0"/>
              </a:spcBef>
              <a:spcAft>
                <a:spcPct val="0"/>
              </a:spcAft>
              <a:defRPr sz="3600" b="1">
                <a:solidFill>
                  <a:srgbClr val="FF0000"/>
                </a:solidFill>
                <a:latin typeface="Arial" charset="0"/>
                <a:ea typeface="华文中宋" pitchFamily="2" charset="-122"/>
              </a:defRPr>
            </a:lvl3pPr>
            <a:lvl4pPr algn="ctr" rtl="0" eaLnBrk="1" fontAlgn="base" hangingPunct="1">
              <a:spcBef>
                <a:spcPct val="0"/>
              </a:spcBef>
              <a:spcAft>
                <a:spcPct val="0"/>
              </a:spcAft>
              <a:defRPr sz="3600" b="1">
                <a:solidFill>
                  <a:srgbClr val="FF0000"/>
                </a:solidFill>
                <a:latin typeface="Arial" charset="0"/>
                <a:ea typeface="华文中宋" pitchFamily="2" charset="-122"/>
              </a:defRPr>
            </a:lvl4pPr>
            <a:lvl5pPr algn="ctr" rtl="0" eaLnBrk="1" fontAlgn="base" hangingPunct="1">
              <a:spcBef>
                <a:spcPct val="0"/>
              </a:spcBef>
              <a:spcAft>
                <a:spcPct val="0"/>
              </a:spcAft>
              <a:defRPr sz="3600" b="1">
                <a:solidFill>
                  <a:srgbClr val="FF0000"/>
                </a:solidFill>
                <a:latin typeface="Arial" charset="0"/>
                <a:ea typeface="华文中宋" pitchFamily="2" charset="-122"/>
              </a:defRPr>
            </a:lvl5pPr>
            <a:lvl6pPr marL="457200" algn="ctr" rtl="0" eaLnBrk="1" fontAlgn="base" hangingPunct="1">
              <a:spcBef>
                <a:spcPct val="0"/>
              </a:spcBef>
              <a:spcAft>
                <a:spcPct val="0"/>
              </a:spcAft>
              <a:defRPr sz="3600" b="1">
                <a:solidFill>
                  <a:srgbClr val="FF0000"/>
                </a:solidFill>
                <a:latin typeface="Arial" charset="0"/>
                <a:ea typeface="华文中宋" pitchFamily="2" charset="-122"/>
              </a:defRPr>
            </a:lvl6pPr>
            <a:lvl7pPr marL="914400" algn="ctr" rtl="0" eaLnBrk="1" fontAlgn="base" hangingPunct="1">
              <a:spcBef>
                <a:spcPct val="0"/>
              </a:spcBef>
              <a:spcAft>
                <a:spcPct val="0"/>
              </a:spcAft>
              <a:defRPr sz="3600" b="1">
                <a:solidFill>
                  <a:srgbClr val="FF0000"/>
                </a:solidFill>
                <a:latin typeface="Arial" charset="0"/>
                <a:ea typeface="华文中宋" pitchFamily="2" charset="-122"/>
              </a:defRPr>
            </a:lvl7pPr>
            <a:lvl8pPr marL="1371600" algn="ctr" rtl="0" eaLnBrk="1" fontAlgn="base" hangingPunct="1">
              <a:spcBef>
                <a:spcPct val="0"/>
              </a:spcBef>
              <a:spcAft>
                <a:spcPct val="0"/>
              </a:spcAft>
              <a:defRPr sz="3600" b="1">
                <a:solidFill>
                  <a:srgbClr val="FF0000"/>
                </a:solidFill>
                <a:latin typeface="Arial" charset="0"/>
                <a:ea typeface="华文中宋" pitchFamily="2" charset="-122"/>
              </a:defRPr>
            </a:lvl8pPr>
            <a:lvl9pPr marL="1828800" algn="ctr" rtl="0" eaLnBrk="1" fontAlgn="base" hangingPunct="1">
              <a:spcBef>
                <a:spcPct val="0"/>
              </a:spcBef>
              <a:spcAft>
                <a:spcPct val="0"/>
              </a:spcAft>
              <a:defRPr sz="3600" b="1">
                <a:solidFill>
                  <a:srgbClr val="FF0000"/>
                </a:solidFill>
                <a:latin typeface="Arial" charset="0"/>
                <a:ea typeface="华文中宋"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9B0E0F"/>
                </a:solidFill>
                <a:effectLst>
                  <a:outerShdw blurRad="38100" dist="38100" dir="2700000" algn="tl">
                    <a:srgbClr val="000000">
                      <a:alpha val="43137"/>
                    </a:srgbClr>
                  </a:outerShdw>
                </a:effectLst>
                <a:uLnTx/>
                <a:uFillTx/>
                <a:latin typeface="Verdana"/>
                <a:ea typeface="微软雅黑" panose="020B0503020204020204" pitchFamily="34" charset="-122"/>
                <a:cs typeface="+mj-cs"/>
              </a:rPr>
              <a:t>请各位专家批评指正</a:t>
            </a:r>
            <a:r>
              <a:rPr kumimoji="0" lang="en-US" altLang="zh-CN" sz="5400" b="1" i="0" u="none" strike="noStrike" kern="0" cap="none" spc="0" normalizeH="0" baseline="0" noProof="0" dirty="0">
                <a:ln>
                  <a:noFill/>
                </a:ln>
                <a:solidFill>
                  <a:srgbClr val="9B0E0F"/>
                </a:solidFill>
                <a:effectLst>
                  <a:outerShdw blurRad="38100" dist="38100" dir="2700000" algn="tl">
                    <a:srgbClr val="000000">
                      <a:alpha val="43137"/>
                    </a:srgbClr>
                  </a:outerShdw>
                </a:effectLst>
                <a:uLnTx/>
                <a:uFillTx/>
                <a:latin typeface="Verdana"/>
                <a:ea typeface="微软雅黑" panose="020B0503020204020204" pitchFamily="34" charset="-122"/>
                <a:cs typeface="+mj-cs"/>
              </a:rPr>
              <a:t>!</a:t>
            </a:r>
            <a:endParaRPr kumimoji="0" lang="zh-CN" altLang="en-US" sz="5400" b="1" i="0" u="none" strike="noStrike" kern="0" cap="none" spc="0" normalizeH="0" baseline="0" noProof="0" dirty="0">
              <a:ln>
                <a:noFill/>
              </a:ln>
              <a:solidFill>
                <a:srgbClr val="9B0E0F"/>
              </a:solidFill>
              <a:effectLst>
                <a:outerShdw blurRad="38100" dist="38100" dir="2700000" algn="tl">
                  <a:srgbClr val="000000">
                    <a:alpha val="43137"/>
                  </a:srgbClr>
                </a:outerShdw>
              </a:effectLst>
              <a:uLnTx/>
              <a:uFillTx/>
              <a:latin typeface="Verdana"/>
              <a:ea typeface="微软雅黑" panose="020B0503020204020204"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3451416" y="1857119"/>
            <a:ext cx="6947842" cy="751248"/>
            <a:chOff x="3824740" y="1946289"/>
            <a:chExt cx="5922764" cy="751248"/>
          </a:xfrm>
        </p:grpSpPr>
        <p:sp>
          <p:nvSpPr>
            <p:cNvPr id="8" name="矩形: 圆角 7"/>
            <p:cNvSpPr/>
            <p:nvPr/>
          </p:nvSpPr>
          <p:spPr>
            <a:xfrm>
              <a:off x="3824740" y="1946289"/>
              <a:ext cx="578028" cy="578028"/>
            </a:xfrm>
            <a:prstGeom prst="roundRect">
              <a:avLst>
                <a:gd name="adj" fmla="val 0"/>
              </a:avLst>
            </a:prstGeom>
            <a:pattFill prst="ltDnDiag">
              <a:fgClr>
                <a:schemeClr val="bg1">
                  <a:lumMod val="8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矩形: 圆角 6"/>
            <p:cNvSpPr/>
            <p:nvPr/>
          </p:nvSpPr>
          <p:spPr>
            <a:xfrm>
              <a:off x="3863856" y="1986929"/>
              <a:ext cx="578028" cy="578028"/>
            </a:xfrm>
            <a:prstGeom prst="roundRect">
              <a:avLst>
                <a:gd name="adj" fmla="val 0"/>
              </a:avLst>
            </a:prstGeom>
            <a:solidFill>
              <a:srgbClr val="9B0F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文本框 9"/>
            <p:cNvSpPr txBox="1"/>
            <p:nvPr/>
          </p:nvSpPr>
          <p:spPr>
            <a:xfrm>
              <a:off x="4596383" y="1998944"/>
              <a:ext cx="4877161" cy="646331"/>
            </a:xfrm>
            <a:prstGeom prst="rect">
              <a:avLst/>
            </a:prstGeom>
            <a:noFill/>
          </p:spPr>
          <p:txBody>
            <a:bodyPr wrap="square">
              <a:spAutoFit/>
            </a:bodyPr>
            <a:lstStyle/>
            <a:p>
              <a:r>
                <a:rPr lang="zh-CN" altLang="en-US" sz="3600" b="1" spc="120" dirty="0">
                  <a:latin typeface="Arial" panose="020B0604020202090204" pitchFamily="34" charset="0"/>
                  <a:ea typeface="Microsoft YaHei" panose="020B0503020204020204" pitchFamily="34" charset="-122"/>
                  <a:cs typeface="+mn-ea"/>
                  <a:sym typeface="Arial" panose="020B0604020202090204" pitchFamily="34" charset="0"/>
                </a:rPr>
                <a:t>研究背景及意义</a:t>
              </a:r>
            </a:p>
          </p:txBody>
        </p:sp>
        <p:sp>
          <p:nvSpPr>
            <p:cNvPr id="11" name="文本框 10"/>
            <p:cNvSpPr txBox="1"/>
            <p:nvPr/>
          </p:nvSpPr>
          <p:spPr>
            <a:xfrm>
              <a:off x="3915088" y="1989651"/>
              <a:ext cx="481584" cy="707886"/>
            </a:xfrm>
            <a:prstGeom prst="rect">
              <a:avLst/>
            </a:prstGeom>
            <a:noFill/>
          </p:spPr>
          <p:txBody>
            <a:bodyPr wrap="square">
              <a:spAutoFit/>
            </a:bodyPr>
            <a:lstStyle/>
            <a:p>
              <a:pPr algn="ctr"/>
              <a:r>
                <a:rPr lang="en-US" altLang="zh-CN" sz="4000" b="1" spc="120" dirty="0">
                  <a:solidFill>
                    <a:schemeClr val="bg1"/>
                  </a:solidFill>
                  <a:latin typeface="Arial" panose="020B0604020202090204" pitchFamily="34" charset="0"/>
                  <a:ea typeface="Microsoft YaHei" panose="020B0503020204020204" pitchFamily="34" charset="-122"/>
                  <a:cs typeface="+mn-ea"/>
                  <a:sym typeface="Arial" panose="020B0604020202090204" pitchFamily="34" charset="0"/>
                </a:rPr>
                <a:t>1</a:t>
              </a:r>
              <a:endParaRPr lang="zh-CN" altLang="en-US" sz="4000" b="1" spc="120" dirty="0">
                <a:solidFill>
                  <a:schemeClr val="bg1"/>
                </a:solidFill>
                <a:latin typeface="Arial" panose="020B0604020202090204" pitchFamily="34" charset="0"/>
                <a:ea typeface="Microsoft YaHei" panose="020B0503020204020204" pitchFamily="34" charset="-122"/>
                <a:cs typeface="+mn-ea"/>
                <a:sym typeface="Arial" panose="020B0604020202090204" pitchFamily="34" charset="0"/>
              </a:endParaRPr>
            </a:p>
          </p:txBody>
        </p:sp>
        <p:sp>
          <p:nvSpPr>
            <p:cNvPr id="12" name="矩形: 圆角 11"/>
            <p:cNvSpPr/>
            <p:nvPr/>
          </p:nvSpPr>
          <p:spPr>
            <a:xfrm>
              <a:off x="4441884" y="1986929"/>
              <a:ext cx="5305620" cy="584775"/>
            </a:xfrm>
            <a:prstGeom prst="roundRect">
              <a:avLst>
                <a:gd name="adj" fmla="val 0"/>
              </a:avLst>
            </a:prstGeom>
            <a:noFill/>
            <a:ln>
              <a:gradFill flip="none" rotWithShape="1">
                <a:gsLst>
                  <a:gs pos="0">
                    <a:srgbClr val="9B0F0F">
                      <a:alpha val="0"/>
                    </a:srgbClr>
                  </a:gs>
                  <a:gs pos="100000">
                    <a:srgbClr val="9B0F0F"/>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7" name="组合 16"/>
          <p:cNvGrpSpPr/>
          <p:nvPr/>
        </p:nvGrpSpPr>
        <p:grpSpPr>
          <a:xfrm>
            <a:off x="455481" y="271984"/>
            <a:ext cx="1476446" cy="984821"/>
            <a:chOff x="455481" y="271984"/>
            <a:chExt cx="1476446" cy="984821"/>
          </a:xfrm>
        </p:grpSpPr>
        <p:sp>
          <p:nvSpPr>
            <p:cNvPr id="15" name="文本框 14"/>
            <p:cNvSpPr txBox="1"/>
            <p:nvPr/>
          </p:nvSpPr>
          <p:spPr>
            <a:xfrm>
              <a:off x="455481" y="271984"/>
              <a:ext cx="1476446" cy="707886"/>
            </a:xfrm>
            <a:prstGeom prst="rect">
              <a:avLst/>
            </a:prstGeom>
            <a:noFill/>
          </p:spPr>
          <p:txBody>
            <a:bodyPr wrap="square">
              <a:spAutoFit/>
            </a:bodyPr>
            <a:lstStyle/>
            <a:p>
              <a:r>
                <a:rPr lang="zh-CN" altLang="en-US" sz="4000" b="1" dirty="0">
                  <a:solidFill>
                    <a:schemeClr val="bg1"/>
                  </a:solidFill>
                  <a:latin typeface="Arial" panose="020B0604020202090204" pitchFamily="34" charset="0"/>
                  <a:ea typeface="Microsoft YaHei" panose="020B0503020204020204" pitchFamily="34" charset="-122"/>
                  <a:cs typeface="+mn-ea"/>
                  <a:sym typeface="Arial" panose="020B0604020202090204" pitchFamily="34" charset="0"/>
                </a:rPr>
                <a:t>目 录</a:t>
              </a:r>
              <a:endParaRPr lang="zh-CN" altLang="en-US" sz="4000" dirty="0">
                <a:solidFill>
                  <a:schemeClr val="bg1"/>
                </a:solidFill>
              </a:endParaRPr>
            </a:p>
          </p:txBody>
        </p:sp>
        <p:sp>
          <p:nvSpPr>
            <p:cNvPr id="16" name="文本框 15"/>
            <p:cNvSpPr txBox="1"/>
            <p:nvPr/>
          </p:nvSpPr>
          <p:spPr>
            <a:xfrm>
              <a:off x="455481" y="918251"/>
              <a:ext cx="1476446" cy="338554"/>
            </a:xfrm>
            <a:prstGeom prst="rect">
              <a:avLst/>
            </a:prstGeom>
            <a:noFill/>
          </p:spPr>
          <p:txBody>
            <a:bodyPr wrap="square">
              <a:spAutoFit/>
            </a:bodyPr>
            <a:lstStyle/>
            <a:p>
              <a:r>
                <a:rPr lang="en-US" altLang="zh-CN" sz="1600" dirty="0">
                  <a:solidFill>
                    <a:schemeClr val="bg1"/>
                  </a:solidFill>
                  <a:latin typeface="Arial" panose="020B0604020202090204" pitchFamily="34" charset="0"/>
                  <a:ea typeface="Microsoft YaHei" panose="020B0503020204020204" pitchFamily="34" charset="-122"/>
                  <a:cs typeface="+mn-ea"/>
                  <a:sym typeface="Arial" panose="020B0604020202090204" pitchFamily="34" charset="0"/>
                </a:rPr>
                <a:t>CONTENTS</a:t>
              </a:r>
              <a:endParaRPr lang="zh-CN" altLang="en-US" sz="1600" dirty="0">
                <a:solidFill>
                  <a:schemeClr val="bg1"/>
                </a:solidFill>
              </a:endParaRPr>
            </a:p>
          </p:txBody>
        </p:sp>
      </p:grpSp>
      <p:cxnSp>
        <p:nvCxnSpPr>
          <p:cNvPr id="19" name="直接连接符 18"/>
          <p:cNvCxnSpPr/>
          <p:nvPr/>
        </p:nvCxnSpPr>
        <p:spPr>
          <a:xfrm>
            <a:off x="379854" y="364385"/>
            <a:ext cx="0" cy="82502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452975" y="2986701"/>
            <a:ext cx="7206315" cy="751248"/>
            <a:chOff x="3824740" y="1946289"/>
            <a:chExt cx="6143102" cy="751248"/>
          </a:xfrm>
        </p:grpSpPr>
        <p:sp>
          <p:nvSpPr>
            <p:cNvPr id="3" name="矩形: 圆角 2"/>
            <p:cNvSpPr/>
            <p:nvPr/>
          </p:nvSpPr>
          <p:spPr>
            <a:xfrm>
              <a:off x="3824740" y="1946289"/>
              <a:ext cx="578028" cy="578028"/>
            </a:xfrm>
            <a:prstGeom prst="roundRect">
              <a:avLst>
                <a:gd name="adj" fmla="val 0"/>
              </a:avLst>
            </a:prstGeom>
            <a:pattFill prst="ltDnDiag">
              <a:fgClr>
                <a:schemeClr val="bg1">
                  <a:lumMod val="8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矩形: 圆角 3"/>
            <p:cNvSpPr/>
            <p:nvPr/>
          </p:nvSpPr>
          <p:spPr>
            <a:xfrm>
              <a:off x="3863856" y="1986929"/>
              <a:ext cx="578028" cy="578028"/>
            </a:xfrm>
            <a:prstGeom prst="roundRect">
              <a:avLst>
                <a:gd name="adj" fmla="val 0"/>
              </a:avLst>
            </a:prstGeom>
            <a:solidFill>
              <a:srgbClr val="9B0F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文本框 4"/>
            <p:cNvSpPr txBox="1"/>
            <p:nvPr/>
          </p:nvSpPr>
          <p:spPr>
            <a:xfrm>
              <a:off x="4596384" y="1998944"/>
              <a:ext cx="5371458" cy="646331"/>
            </a:xfrm>
            <a:prstGeom prst="rect">
              <a:avLst/>
            </a:prstGeom>
            <a:noFill/>
          </p:spPr>
          <p:txBody>
            <a:bodyPr wrap="square">
              <a:spAutoFit/>
            </a:bodyPr>
            <a:lstStyle/>
            <a:p>
              <a:r>
                <a:rPr lang="zh-CN" altLang="en-US" sz="3600" b="1" spc="120" dirty="0">
                  <a:latin typeface="Arial" panose="020B0604020202090204" pitchFamily="34" charset="0"/>
                  <a:ea typeface="Microsoft YaHei" panose="020B0503020204020204" pitchFamily="34" charset="-122"/>
                  <a:cs typeface="+mn-ea"/>
                  <a:sym typeface="Arial" panose="020B0604020202090204" pitchFamily="34" charset="0"/>
                </a:rPr>
                <a:t>主要结论与科学数据</a:t>
              </a:r>
            </a:p>
          </p:txBody>
        </p:sp>
        <p:sp>
          <p:nvSpPr>
            <p:cNvPr id="6" name="文本框 5"/>
            <p:cNvSpPr txBox="1"/>
            <p:nvPr/>
          </p:nvSpPr>
          <p:spPr>
            <a:xfrm>
              <a:off x="3915088" y="1989651"/>
              <a:ext cx="481584" cy="707886"/>
            </a:xfrm>
            <a:prstGeom prst="rect">
              <a:avLst/>
            </a:prstGeom>
            <a:noFill/>
          </p:spPr>
          <p:txBody>
            <a:bodyPr wrap="square">
              <a:spAutoFit/>
            </a:bodyPr>
            <a:lstStyle/>
            <a:p>
              <a:pPr algn="ctr"/>
              <a:r>
                <a:rPr lang="en-US" altLang="zh-CN" sz="4000" b="1" spc="120" dirty="0">
                  <a:solidFill>
                    <a:schemeClr val="bg1"/>
                  </a:solidFill>
                  <a:latin typeface="Arial" panose="020B0604020202090204" pitchFamily="34" charset="0"/>
                  <a:ea typeface="Microsoft YaHei" panose="020B0503020204020204" pitchFamily="34" charset="-122"/>
                  <a:cs typeface="+mn-ea"/>
                  <a:sym typeface="Arial" panose="020B0604020202090204" pitchFamily="34" charset="0"/>
                </a:rPr>
                <a:t>2</a:t>
              </a:r>
              <a:endParaRPr lang="zh-CN" altLang="en-US" sz="4000" b="1" spc="120" dirty="0">
                <a:solidFill>
                  <a:schemeClr val="bg1"/>
                </a:solidFill>
                <a:latin typeface="Arial" panose="020B0604020202090204" pitchFamily="34" charset="0"/>
                <a:ea typeface="Microsoft YaHei" panose="020B0503020204020204" pitchFamily="34" charset="-122"/>
                <a:cs typeface="+mn-ea"/>
                <a:sym typeface="Arial" panose="020B0604020202090204" pitchFamily="34" charset="0"/>
              </a:endParaRPr>
            </a:p>
          </p:txBody>
        </p:sp>
        <p:sp>
          <p:nvSpPr>
            <p:cNvPr id="9" name="矩形: 圆角 8"/>
            <p:cNvSpPr/>
            <p:nvPr/>
          </p:nvSpPr>
          <p:spPr>
            <a:xfrm>
              <a:off x="4441884" y="1986929"/>
              <a:ext cx="5305620" cy="584775"/>
            </a:xfrm>
            <a:prstGeom prst="roundRect">
              <a:avLst>
                <a:gd name="adj" fmla="val 0"/>
              </a:avLst>
            </a:prstGeom>
            <a:noFill/>
            <a:ln>
              <a:gradFill flip="none" rotWithShape="1">
                <a:gsLst>
                  <a:gs pos="0">
                    <a:srgbClr val="9B0F0F">
                      <a:alpha val="0"/>
                    </a:srgbClr>
                  </a:gs>
                  <a:gs pos="100000">
                    <a:srgbClr val="9B0F0F"/>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4" name="组合 13"/>
          <p:cNvGrpSpPr/>
          <p:nvPr/>
        </p:nvGrpSpPr>
        <p:grpSpPr>
          <a:xfrm>
            <a:off x="3454536" y="4116283"/>
            <a:ext cx="6947842" cy="1252984"/>
            <a:chOff x="3824740" y="1946289"/>
            <a:chExt cx="5922764" cy="1252984"/>
          </a:xfrm>
        </p:grpSpPr>
        <p:sp>
          <p:nvSpPr>
            <p:cNvPr id="18" name="矩形: 圆角 17"/>
            <p:cNvSpPr/>
            <p:nvPr/>
          </p:nvSpPr>
          <p:spPr>
            <a:xfrm>
              <a:off x="3824740" y="1946289"/>
              <a:ext cx="578028" cy="578028"/>
            </a:xfrm>
            <a:prstGeom prst="roundRect">
              <a:avLst>
                <a:gd name="adj" fmla="val 0"/>
              </a:avLst>
            </a:prstGeom>
            <a:pattFill prst="ltDnDiag">
              <a:fgClr>
                <a:schemeClr val="bg1">
                  <a:lumMod val="8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9" name="矩形: 圆角 38"/>
            <p:cNvSpPr/>
            <p:nvPr/>
          </p:nvSpPr>
          <p:spPr>
            <a:xfrm>
              <a:off x="3863856" y="1986929"/>
              <a:ext cx="578028" cy="578028"/>
            </a:xfrm>
            <a:prstGeom prst="roundRect">
              <a:avLst>
                <a:gd name="adj" fmla="val 0"/>
              </a:avLst>
            </a:prstGeom>
            <a:solidFill>
              <a:srgbClr val="9B0F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0" name="文本框 39"/>
            <p:cNvSpPr txBox="1"/>
            <p:nvPr/>
          </p:nvSpPr>
          <p:spPr>
            <a:xfrm>
              <a:off x="4596384" y="1998944"/>
              <a:ext cx="3822192" cy="1200329"/>
            </a:xfrm>
            <a:prstGeom prst="rect">
              <a:avLst/>
            </a:prstGeom>
            <a:noFill/>
          </p:spPr>
          <p:txBody>
            <a:bodyPr wrap="square">
              <a:spAutoFit/>
            </a:bodyPr>
            <a:lstStyle/>
            <a:p>
              <a:r>
                <a:rPr lang="zh-CN" altLang="en-US" sz="3600" b="1" spc="120" dirty="0">
                  <a:latin typeface="Arial" panose="020B0604020202090204" pitchFamily="34" charset="0"/>
                  <a:ea typeface="Microsoft YaHei" panose="020B0503020204020204" pitchFamily="34" charset="-122"/>
                  <a:cs typeface="+mn-ea"/>
                  <a:sym typeface="Arial" panose="020B0604020202090204" pitchFamily="34" charset="0"/>
                </a:rPr>
                <a:t>正电子数据库的建立</a:t>
              </a:r>
            </a:p>
          </p:txBody>
        </p:sp>
        <p:sp>
          <p:nvSpPr>
            <p:cNvPr id="41" name="文本框 40"/>
            <p:cNvSpPr txBox="1"/>
            <p:nvPr/>
          </p:nvSpPr>
          <p:spPr>
            <a:xfrm>
              <a:off x="3915088" y="1989651"/>
              <a:ext cx="481584" cy="707886"/>
            </a:xfrm>
            <a:prstGeom prst="rect">
              <a:avLst/>
            </a:prstGeom>
            <a:noFill/>
          </p:spPr>
          <p:txBody>
            <a:bodyPr wrap="square">
              <a:spAutoFit/>
            </a:bodyPr>
            <a:lstStyle/>
            <a:p>
              <a:pPr algn="ctr"/>
              <a:r>
                <a:rPr lang="en-US" altLang="zh-CN" sz="4000" b="1" spc="120" dirty="0">
                  <a:solidFill>
                    <a:schemeClr val="bg1"/>
                  </a:solidFill>
                  <a:latin typeface="Arial" panose="020B0604020202090204" pitchFamily="34" charset="0"/>
                  <a:ea typeface="Microsoft YaHei" panose="020B0503020204020204" pitchFamily="34" charset="-122"/>
                  <a:cs typeface="+mn-ea"/>
                  <a:sym typeface="Arial" panose="020B0604020202090204" pitchFamily="34" charset="0"/>
                </a:rPr>
                <a:t>3</a:t>
              </a:r>
              <a:endParaRPr lang="zh-CN" altLang="en-US" sz="4000" b="1" spc="120" dirty="0">
                <a:solidFill>
                  <a:schemeClr val="bg1"/>
                </a:solidFill>
                <a:latin typeface="Arial" panose="020B0604020202090204" pitchFamily="34" charset="0"/>
                <a:ea typeface="Microsoft YaHei" panose="020B0503020204020204" pitchFamily="34" charset="-122"/>
                <a:cs typeface="+mn-ea"/>
                <a:sym typeface="Arial" panose="020B0604020202090204" pitchFamily="34" charset="0"/>
              </a:endParaRPr>
            </a:p>
          </p:txBody>
        </p:sp>
        <p:sp>
          <p:nvSpPr>
            <p:cNvPr id="42" name="矩形: 圆角 41"/>
            <p:cNvSpPr/>
            <p:nvPr/>
          </p:nvSpPr>
          <p:spPr>
            <a:xfrm>
              <a:off x="4441884" y="1986929"/>
              <a:ext cx="5305620" cy="584775"/>
            </a:xfrm>
            <a:prstGeom prst="roundRect">
              <a:avLst>
                <a:gd name="adj" fmla="val 0"/>
              </a:avLst>
            </a:prstGeom>
            <a:noFill/>
            <a:ln>
              <a:gradFill flip="none" rotWithShape="1">
                <a:gsLst>
                  <a:gs pos="0">
                    <a:srgbClr val="9B0F0F">
                      <a:alpha val="0"/>
                    </a:srgbClr>
                  </a:gs>
                  <a:gs pos="100000">
                    <a:srgbClr val="9B0F0F"/>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565811" y="126923"/>
            <a:ext cx="7230651" cy="523220"/>
          </a:xfrm>
          <a:prstGeom prst="rect">
            <a:avLst/>
          </a:prstGeom>
          <a:noFill/>
        </p:spPr>
        <p:txBody>
          <a:bodyPr wrap="square">
            <a:spAutoFit/>
          </a:bodyPr>
          <a:lstStyle/>
          <a:p>
            <a:r>
              <a:rPr lang="zh-CN" altLang="en-US"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研究背景及意义</a:t>
            </a:r>
          </a:p>
        </p:txBody>
      </p:sp>
      <p:pic>
        <p:nvPicPr>
          <p:cNvPr id="7" name="图片 6">
            <a:extLst>
              <a:ext uri="{FF2B5EF4-FFF2-40B4-BE49-F238E27FC236}">
                <a16:creationId xmlns:a16="http://schemas.microsoft.com/office/drawing/2014/main" id="{27562CEC-4620-FF49-81A1-D25E975F0617}"/>
              </a:ext>
            </a:extLst>
          </p:cNvPr>
          <p:cNvPicPr>
            <a:picLocks noChangeAspect="1"/>
          </p:cNvPicPr>
          <p:nvPr/>
        </p:nvPicPr>
        <p:blipFill rotWithShape="1">
          <a:blip r:embed="rId3"/>
          <a:srcRect b="26774"/>
          <a:stretch/>
        </p:blipFill>
        <p:spPr>
          <a:xfrm>
            <a:off x="10322351" y="0"/>
            <a:ext cx="1869649" cy="684530"/>
          </a:xfrm>
          <a:prstGeom prst="rect">
            <a:avLst/>
          </a:prstGeom>
        </p:spPr>
      </p:pic>
      <p:sp>
        <p:nvSpPr>
          <p:cNvPr id="8" name="文本框 7">
            <a:extLst>
              <a:ext uri="{FF2B5EF4-FFF2-40B4-BE49-F238E27FC236}">
                <a16:creationId xmlns:a16="http://schemas.microsoft.com/office/drawing/2014/main" id="{C7ECD3F8-2B62-5442-BE99-89C195DE7607}"/>
              </a:ext>
            </a:extLst>
          </p:cNvPr>
          <p:cNvSpPr txBox="1"/>
          <p:nvPr/>
        </p:nvSpPr>
        <p:spPr>
          <a:xfrm>
            <a:off x="3757923" y="2580400"/>
            <a:ext cx="3230756" cy="369332"/>
          </a:xfrm>
          <a:prstGeom prst="rect">
            <a:avLst/>
          </a:prstGeom>
          <a:solidFill>
            <a:schemeClr val="bg1">
              <a:lumMod val="75000"/>
            </a:schemeClr>
          </a:solidFill>
        </p:spPr>
        <p:txBody>
          <a:bodyPr wrap="square" rtlCol="0">
            <a:spAutoFit/>
          </a:bodyPr>
          <a:lstStyle>
            <a:defPPr>
              <a:defRPr lang="zh-CN"/>
            </a:defPPr>
            <a:lvl1pPr>
              <a:defRPr sz="2800">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服役环境严苛（温度、剂量）</a:t>
            </a:r>
          </a:p>
        </p:txBody>
      </p:sp>
      <p:pic>
        <p:nvPicPr>
          <p:cNvPr id="9" name="图片 8">
            <a:extLst>
              <a:ext uri="{FF2B5EF4-FFF2-40B4-BE49-F238E27FC236}">
                <a16:creationId xmlns:a16="http://schemas.microsoft.com/office/drawing/2014/main" id="{2CDA3A1E-B1C0-7440-A4C3-489B3B940C75}"/>
              </a:ext>
            </a:extLst>
          </p:cNvPr>
          <p:cNvPicPr>
            <a:picLocks noChangeAspect="1"/>
          </p:cNvPicPr>
          <p:nvPr/>
        </p:nvPicPr>
        <p:blipFill>
          <a:blip r:embed="rId4"/>
          <a:stretch>
            <a:fillRect/>
          </a:stretch>
        </p:blipFill>
        <p:spPr>
          <a:xfrm>
            <a:off x="3681820" y="2919830"/>
            <a:ext cx="3440706" cy="3267635"/>
          </a:xfrm>
          <a:prstGeom prst="rect">
            <a:avLst/>
          </a:prstGeom>
        </p:spPr>
      </p:pic>
      <p:grpSp>
        <p:nvGrpSpPr>
          <p:cNvPr id="2" name="组合 1">
            <a:extLst>
              <a:ext uri="{FF2B5EF4-FFF2-40B4-BE49-F238E27FC236}">
                <a16:creationId xmlns:a16="http://schemas.microsoft.com/office/drawing/2014/main" id="{391BC611-C32E-F444-8FC4-380A89E2A94C}"/>
              </a:ext>
            </a:extLst>
          </p:cNvPr>
          <p:cNvGrpSpPr/>
          <p:nvPr/>
        </p:nvGrpSpPr>
        <p:grpSpPr>
          <a:xfrm>
            <a:off x="7034128" y="2906489"/>
            <a:ext cx="4833302" cy="3256249"/>
            <a:chOff x="6192919" y="3154861"/>
            <a:chExt cx="4882605" cy="3359694"/>
          </a:xfrm>
        </p:grpSpPr>
        <p:pic>
          <p:nvPicPr>
            <p:cNvPr id="11" name="图片 10">
              <a:extLst>
                <a:ext uri="{FF2B5EF4-FFF2-40B4-BE49-F238E27FC236}">
                  <a16:creationId xmlns:a16="http://schemas.microsoft.com/office/drawing/2014/main" id="{DF5856C9-83D5-4F4F-9DC6-4534C4E6FE19}"/>
                </a:ext>
              </a:extLst>
            </p:cNvPr>
            <p:cNvPicPr>
              <a:picLocks noChangeAspect="1"/>
            </p:cNvPicPr>
            <p:nvPr/>
          </p:nvPicPr>
          <p:blipFill rotWithShape="1">
            <a:blip r:embed="rId5"/>
            <a:srcRect l="67960" r="1"/>
            <a:stretch/>
          </p:blipFill>
          <p:spPr>
            <a:xfrm>
              <a:off x="6506089" y="3154861"/>
              <a:ext cx="1577835" cy="1480943"/>
            </a:xfrm>
            <a:prstGeom prst="rect">
              <a:avLst/>
            </a:prstGeom>
          </p:spPr>
        </p:pic>
        <p:pic>
          <p:nvPicPr>
            <p:cNvPr id="13" name="图片 12">
              <a:extLst>
                <a:ext uri="{FF2B5EF4-FFF2-40B4-BE49-F238E27FC236}">
                  <a16:creationId xmlns:a16="http://schemas.microsoft.com/office/drawing/2014/main" id="{7243940D-A706-D746-9AAB-EC2D3787B24D}"/>
                </a:ext>
              </a:extLst>
            </p:cNvPr>
            <p:cNvPicPr>
              <a:picLocks noChangeAspect="1"/>
            </p:cNvPicPr>
            <p:nvPr/>
          </p:nvPicPr>
          <p:blipFill rotWithShape="1">
            <a:blip r:embed="rId6"/>
            <a:srcRect l="34036" t="51231"/>
            <a:stretch/>
          </p:blipFill>
          <p:spPr>
            <a:xfrm>
              <a:off x="8083924" y="3187524"/>
              <a:ext cx="2991600" cy="1452315"/>
            </a:xfrm>
            <a:prstGeom prst="rect">
              <a:avLst/>
            </a:prstGeom>
          </p:spPr>
        </p:pic>
        <p:pic>
          <p:nvPicPr>
            <p:cNvPr id="14" name="图片 24">
              <a:extLst>
                <a:ext uri="{FF2B5EF4-FFF2-40B4-BE49-F238E27FC236}">
                  <a16:creationId xmlns:a16="http://schemas.microsoft.com/office/drawing/2014/main" id="{BFE9075B-23BE-B047-ADEE-CA8E66982A5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5319" y="5043465"/>
              <a:ext cx="1656077" cy="147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7">
              <a:extLst>
                <a:ext uri="{FF2B5EF4-FFF2-40B4-BE49-F238E27FC236}">
                  <a16:creationId xmlns:a16="http://schemas.microsoft.com/office/drawing/2014/main" id="{043BF45F-86EB-994A-A55C-99346A226E1F}"/>
                </a:ext>
              </a:extLst>
            </p:cNvPr>
            <p:cNvSpPr txBox="1">
              <a:spLocks noChangeArrowheads="1"/>
            </p:cNvSpPr>
            <p:nvPr/>
          </p:nvSpPr>
          <p:spPr bwMode="auto">
            <a:xfrm rot="16200000">
              <a:off x="5788913" y="3727132"/>
              <a:ext cx="1181112" cy="37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b="1" dirty="0">
                  <a:solidFill>
                    <a:schemeClr val="accent1">
                      <a:lumMod val="75000"/>
                    </a:schemeClr>
                  </a:solidFill>
                  <a:latin typeface="+mn-ea"/>
                  <a:ea typeface="+mn-ea"/>
                  <a:cs typeface="Arial" panose="020B0604020202020204" pitchFamily="34" charset="0"/>
                </a:rPr>
                <a:t>辐照肿胀</a:t>
              </a:r>
            </a:p>
          </p:txBody>
        </p:sp>
        <p:sp>
          <p:nvSpPr>
            <p:cNvPr id="17" name="Text Box 17">
              <a:extLst>
                <a:ext uri="{FF2B5EF4-FFF2-40B4-BE49-F238E27FC236}">
                  <a16:creationId xmlns:a16="http://schemas.microsoft.com/office/drawing/2014/main" id="{977BD986-1535-F149-A731-BA6747973DB0}"/>
                </a:ext>
              </a:extLst>
            </p:cNvPr>
            <p:cNvSpPr txBox="1">
              <a:spLocks noChangeArrowheads="1"/>
            </p:cNvSpPr>
            <p:nvPr/>
          </p:nvSpPr>
          <p:spPr bwMode="auto">
            <a:xfrm>
              <a:off x="6632712" y="4669683"/>
              <a:ext cx="1859128" cy="38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b="1" dirty="0">
                  <a:solidFill>
                    <a:schemeClr val="accent1">
                      <a:lumMod val="75000"/>
                    </a:schemeClr>
                  </a:solidFill>
                  <a:latin typeface="+mn-ea"/>
                  <a:ea typeface="+mn-ea"/>
                  <a:cs typeface="Arial" panose="020B0604020202020204" pitchFamily="34" charset="0"/>
                </a:rPr>
                <a:t>辐照脆化、硬化</a:t>
              </a:r>
            </a:p>
          </p:txBody>
        </p:sp>
        <p:sp>
          <p:nvSpPr>
            <p:cNvPr id="18" name="Text Box 17">
              <a:extLst>
                <a:ext uri="{FF2B5EF4-FFF2-40B4-BE49-F238E27FC236}">
                  <a16:creationId xmlns:a16="http://schemas.microsoft.com/office/drawing/2014/main" id="{BADC83FC-8F56-0246-ACFD-C3091927BD60}"/>
                </a:ext>
              </a:extLst>
            </p:cNvPr>
            <p:cNvSpPr txBox="1">
              <a:spLocks noChangeArrowheads="1"/>
            </p:cNvSpPr>
            <p:nvPr/>
          </p:nvSpPr>
          <p:spPr bwMode="auto">
            <a:xfrm>
              <a:off x="9222631" y="4669683"/>
              <a:ext cx="1672894" cy="38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b="1" dirty="0">
                  <a:solidFill>
                    <a:schemeClr val="accent1">
                      <a:lumMod val="75000"/>
                    </a:schemeClr>
                  </a:solidFill>
                  <a:latin typeface="+mn-ea"/>
                  <a:ea typeface="+mn-ea"/>
                  <a:cs typeface="Arial" panose="020B0604020202020204" pitchFamily="34" charset="0"/>
                </a:rPr>
                <a:t>腐蚀、裂纹</a:t>
              </a:r>
            </a:p>
          </p:txBody>
        </p:sp>
        <p:pic>
          <p:nvPicPr>
            <p:cNvPr id="19" name="Picture 13">
              <a:extLst>
                <a:ext uri="{FF2B5EF4-FFF2-40B4-BE49-F238E27FC236}">
                  <a16:creationId xmlns:a16="http://schemas.microsoft.com/office/drawing/2014/main" id="{387BD083-4B32-2147-921C-261FE12E56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89940" y="5039014"/>
              <a:ext cx="1064374" cy="144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无标题">
              <a:extLst>
                <a:ext uri="{FF2B5EF4-FFF2-40B4-BE49-F238E27FC236}">
                  <a16:creationId xmlns:a16="http://schemas.microsoft.com/office/drawing/2014/main" id="{A1B69B32-CF9F-1F40-AD9F-A6F1FE72D6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91396" y="5039015"/>
              <a:ext cx="1818937" cy="144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矩形 20">
            <a:extLst>
              <a:ext uri="{FF2B5EF4-FFF2-40B4-BE49-F238E27FC236}">
                <a16:creationId xmlns:a16="http://schemas.microsoft.com/office/drawing/2014/main" id="{598FEAE2-30EB-4CCE-A93C-6A2218074B0A}"/>
              </a:ext>
            </a:extLst>
          </p:cNvPr>
          <p:cNvSpPr/>
          <p:nvPr/>
        </p:nvSpPr>
        <p:spPr>
          <a:xfrm>
            <a:off x="901018" y="667865"/>
            <a:ext cx="10870803" cy="164333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lnSpc>
                <a:spcPct val="150000"/>
              </a:lnSpc>
              <a:buFont typeface="Wingdings" panose="05000000000000000000" pitchFamily="2" charset="2"/>
              <a:buChar char="p"/>
            </a:pPr>
            <a:r>
              <a:rPr lang="zh-CN" altLang="en-US" sz="2100" b="1" dirty="0">
                <a:latin typeface="+mn-ea"/>
              </a:rPr>
              <a:t>随着核能系统的发展，</a:t>
            </a:r>
            <a:r>
              <a:rPr kumimoji="0" lang="zh-CN" altLang="en-US" sz="2100" b="1" i="0" u="none" strike="noStrike" kern="1200" cap="none" spc="0" normalizeH="0" baseline="0" noProof="0" dirty="0">
                <a:ln>
                  <a:noFill/>
                </a:ln>
                <a:solidFill>
                  <a:prstClr val="black"/>
                </a:solidFill>
                <a:effectLst/>
                <a:uLnTx/>
                <a:uFillTx/>
                <a:latin typeface="+mn-ea"/>
                <a:cs typeface="+mn-cs"/>
              </a:rPr>
              <a:t>在快堆、聚变堆等先进核动力系统中，</a:t>
            </a:r>
            <a:r>
              <a:rPr lang="zh-CN" altLang="en-US" sz="2100" b="1" dirty="0">
                <a:latin typeface="+mn-ea"/>
              </a:rPr>
              <a:t>结构材料面临的服役环境日趋严峻（更高的服役温度和中子辐照剂量）。</a:t>
            </a:r>
            <a:endParaRPr kumimoji="0" lang="en-US" altLang="zh-CN" sz="2100" b="1" i="0" u="none" strike="noStrike" kern="1200" cap="none" spc="0" normalizeH="0" baseline="0" noProof="0" dirty="0">
              <a:ln>
                <a:noFill/>
              </a:ln>
              <a:solidFill>
                <a:prstClr val="black"/>
              </a:solidFill>
              <a:effectLst/>
              <a:uLnTx/>
              <a:uFillTx/>
              <a:latin typeface="+mn-ea"/>
              <a:cs typeface="+mn-cs"/>
            </a:endParaRPr>
          </a:p>
          <a:p>
            <a:pPr marL="342900" indent="-342900" algn="just">
              <a:lnSpc>
                <a:spcPct val="150000"/>
              </a:lnSpc>
              <a:spcBef>
                <a:spcPts val="1200"/>
              </a:spcBef>
              <a:buFont typeface="Wingdings" panose="05000000000000000000" pitchFamily="2" charset="2"/>
              <a:buChar char="p"/>
            </a:pPr>
            <a:r>
              <a:rPr lang="zh-CN" altLang="en-US" sz="2100" b="1" dirty="0">
                <a:solidFill>
                  <a:srgbClr val="C00000"/>
                </a:solidFill>
                <a:latin typeface="微软雅黑" pitchFamily="34" charset="-122"/>
                <a:ea typeface="微软雅黑" pitchFamily="34" charset="-122"/>
              </a:rPr>
              <a:t>结构材料在高温、高剂量辐照下面临肿胀、脆化、裂纹等性能退化的挑战。</a:t>
            </a:r>
            <a:endParaRPr lang="en-US" altLang="zh-CN" sz="2100" b="1" dirty="0">
              <a:solidFill>
                <a:srgbClr val="C00000"/>
              </a:solidFill>
              <a:latin typeface="微软雅黑" pitchFamily="34" charset="-122"/>
              <a:ea typeface="微软雅黑" pitchFamily="34" charset="-122"/>
            </a:endParaRPr>
          </a:p>
        </p:txBody>
      </p:sp>
      <p:grpSp>
        <p:nvGrpSpPr>
          <p:cNvPr id="22" name="组合 21">
            <a:extLst>
              <a:ext uri="{FF2B5EF4-FFF2-40B4-BE49-F238E27FC236}">
                <a16:creationId xmlns:a16="http://schemas.microsoft.com/office/drawing/2014/main" id="{4FF1E402-1B34-6D41-8EA1-AD6822FF37A9}"/>
              </a:ext>
            </a:extLst>
          </p:cNvPr>
          <p:cNvGrpSpPr/>
          <p:nvPr/>
        </p:nvGrpSpPr>
        <p:grpSpPr>
          <a:xfrm>
            <a:off x="638350" y="2908739"/>
            <a:ext cx="3086118" cy="3289818"/>
            <a:chOff x="370630" y="2301732"/>
            <a:chExt cx="3688328" cy="3396788"/>
          </a:xfrm>
        </p:grpSpPr>
        <p:pic>
          <p:nvPicPr>
            <p:cNvPr id="23" name="图片 22">
              <a:extLst>
                <a:ext uri="{FF2B5EF4-FFF2-40B4-BE49-F238E27FC236}">
                  <a16:creationId xmlns:a16="http://schemas.microsoft.com/office/drawing/2014/main" id="{8F48DC96-FC05-42F3-B3B3-B69CEC3F2387}"/>
                </a:ext>
              </a:extLst>
            </p:cNvPr>
            <p:cNvPicPr>
              <a:picLocks noChangeAspect="1"/>
            </p:cNvPicPr>
            <p:nvPr/>
          </p:nvPicPr>
          <p:blipFill rotWithShape="1">
            <a:blip r:embed="rId10"/>
            <a:srcRect l="66535"/>
            <a:stretch/>
          </p:blipFill>
          <p:spPr>
            <a:xfrm>
              <a:off x="370630" y="2301732"/>
              <a:ext cx="3688328" cy="3396788"/>
            </a:xfrm>
            <a:prstGeom prst="rect">
              <a:avLst/>
            </a:prstGeom>
          </p:spPr>
        </p:pic>
        <p:pic>
          <p:nvPicPr>
            <p:cNvPr id="24" name="图片 23">
              <a:extLst>
                <a:ext uri="{FF2B5EF4-FFF2-40B4-BE49-F238E27FC236}">
                  <a16:creationId xmlns:a16="http://schemas.microsoft.com/office/drawing/2014/main" id="{07E7FC9C-51C0-9E45-9231-A5DB289667F7}"/>
                </a:ext>
              </a:extLst>
            </p:cNvPr>
            <p:cNvPicPr>
              <a:picLocks noChangeAspect="1"/>
            </p:cNvPicPr>
            <p:nvPr/>
          </p:nvPicPr>
          <p:blipFill rotWithShape="1">
            <a:blip r:embed="rId11"/>
            <a:srcRect l="31979"/>
            <a:stretch/>
          </p:blipFill>
          <p:spPr>
            <a:xfrm>
              <a:off x="1471353" y="3991814"/>
              <a:ext cx="2529416" cy="1597635"/>
            </a:xfrm>
            <a:prstGeom prst="rect">
              <a:avLst/>
            </a:prstGeom>
            <a:effectLst>
              <a:softEdge rad="63500"/>
            </a:effectLst>
          </p:spPr>
        </p:pic>
      </p:grpSp>
      <p:sp>
        <p:nvSpPr>
          <p:cNvPr id="25" name="文本框 24">
            <a:extLst>
              <a:ext uri="{FF2B5EF4-FFF2-40B4-BE49-F238E27FC236}">
                <a16:creationId xmlns:a16="http://schemas.microsoft.com/office/drawing/2014/main" id="{2DB8F9D8-1FA3-414D-8519-D61E6FE357C7}"/>
              </a:ext>
            </a:extLst>
          </p:cNvPr>
          <p:cNvSpPr txBox="1"/>
          <p:nvPr/>
        </p:nvSpPr>
        <p:spPr>
          <a:xfrm>
            <a:off x="2771202" y="4231359"/>
            <a:ext cx="877163" cy="369332"/>
          </a:xfrm>
          <a:prstGeom prst="rect">
            <a:avLst/>
          </a:prstGeom>
          <a:noFill/>
        </p:spPr>
        <p:txBody>
          <a:bodyPr wrap="none" rtlCol="0">
            <a:spAutoFit/>
          </a:bodyPr>
          <a:lstStyle/>
          <a:p>
            <a:pPr algn="l"/>
            <a:r>
              <a:rPr lang="zh-CN" altLang="en-US"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聚变堆</a:t>
            </a:r>
          </a:p>
        </p:txBody>
      </p:sp>
      <p:sp>
        <p:nvSpPr>
          <p:cNvPr id="26" name="文本框 25">
            <a:extLst>
              <a:ext uri="{FF2B5EF4-FFF2-40B4-BE49-F238E27FC236}">
                <a16:creationId xmlns:a16="http://schemas.microsoft.com/office/drawing/2014/main" id="{FDCF00F7-D147-9749-B62C-38AEDE0D4724}"/>
              </a:ext>
            </a:extLst>
          </p:cNvPr>
          <p:cNvSpPr txBox="1"/>
          <p:nvPr/>
        </p:nvSpPr>
        <p:spPr>
          <a:xfrm>
            <a:off x="720429" y="2554463"/>
            <a:ext cx="2903647" cy="369332"/>
          </a:xfrm>
          <a:prstGeom prst="rect">
            <a:avLst/>
          </a:prstGeom>
          <a:solidFill>
            <a:schemeClr val="bg1">
              <a:lumMod val="75000"/>
            </a:schemeClr>
          </a:solidFill>
        </p:spPr>
        <p:txBody>
          <a:bodyPr wrap="square" rtlCol="0">
            <a:spAutoFit/>
          </a:bodyPr>
          <a:lstStyle>
            <a:defPPr>
              <a:defRPr lang="zh-CN"/>
            </a:defPPr>
            <a:lvl1pPr>
              <a:defRPr sz="2800">
                <a:latin typeface="微软雅黑" panose="020B0503020204020204" pitchFamily="34" charset="-122"/>
                <a:ea typeface="微软雅黑" panose="020B0503020204020204" pitchFamily="34" charset="-122"/>
              </a:defRPr>
            </a:lvl1pPr>
          </a:lstStyle>
          <a:p>
            <a:pPr algn="ctr"/>
            <a:r>
              <a:rPr lang="zh-CN" altLang="en-US" sz="1800" b="1" dirty="0">
                <a:solidFill>
                  <a:srgbClr val="C00000"/>
                </a:solidFill>
              </a:rPr>
              <a:t>先进核反应堆型</a:t>
            </a:r>
          </a:p>
        </p:txBody>
      </p:sp>
      <p:sp>
        <p:nvSpPr>
          <p:cNvPr id="27" name="文本框 26">
            <a:extLst>
              <a:ext uri="{FF2B5EF4-FFF2-40B4-BE49-F238E27FC236}">
                <a16:creationId xmlns:a16="http://schemas.microsoft.com/office/drawing/2014/main" id="{ADE1F783-BCD8-8A4C-8D89-66711404C791}"/>
              </a:ext>
            </a:extLst>
          </p:cNvPr>
          <p:cNvSpPr txBox="1"/>
          <p:nvPr/>
        </p:nvSpPr>
        <p:spPr>
          <a:xfrm>
            <a:off x="7344136" y="2570407"/>
            <a:ext cx="4523293" cy="369332"/>
          </a:xfrm>
          <a:prstGeom prst="rect">
            <a:avLst/>
          </a:prstGeom>
          <a:solidFill>
            <a:schemeClr val="bg1">
              <a:lumMod val="75000"/>
            </a:schemeClr>
          </a:solidFill>
        </p:spPr>
        <p:txBody>
          <a:bodyPr wrap="square" rtlCol="0">
            <a:spAutoFit/>
          </a:bodyPr>
          <a:lstStyle>
            <a:defPPr>
              <a:defRPr lang="zh-CN"/>
            </a:defPPr>
            <a:lvl1pPr>
              <a:defRPr sz="2800">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材料性能恶化</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565811" y="126923"/>
            <a:ext cx="7230651" cy="523220"/>
          </a:xfrm>
          <a:prstGeom prst="rect">
            <a:avLst/>
          </a:prstGeom>
          <a:noFill/>
        </p:spPr>
        <p:txBody>
          <a:bodyPr wrap="square">
            <a:spAutoFit/>
          </a:bodyPr>
          <a:lstStyle/>
          <a:p>
            <a:r>
              <a:rPr lang="zh-CN" altLang="en-US"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研究背景及意义</a:t>
            </a:r>
          </a:p>
        </p:txBody>
      </p:sp>
      <p:pic>
        <p:nvPicPr>
          <p:cNvPr id="7" name="图片 6">
            <a:extLst>
              <a:ext uri="{FF2B5EF4-FFF2-40B4-BE49-F238E27FC236}">
                <a16:creationId xmlns:a16="http://schemas.microsoft.com/office/drawing/2014/main" id="{27562CEC-4620-FF49-81A1-D25E975F0617}"/>
              </a:ext>
            </a:extLst>
          </p:cNvPr>
          <p:cNvPicPr>
            <a:picLocks noChangeAspect="1"/>
          </p:cNvPicPr>
          <p:nvPr/>
        </p:nvPicPr>
        <p:blipFill rotWithShape="1">
          <a:blip r:embed="rId3"/>
          <a:srcRect b="26774"/>
          <a:stretch/>
        </p:blipFill>
        <p:spPr>
          <a:xfrm>
            <a:off x="10322351" y="0"/>
            <a:ext cx="1869649" cy="684530"/>
          </a:xfrm>
          <a:prstGeom prst="rect">
            <a:avLst/>
          </a:prstGeom>
        </p:spPr>
      </p:pic>
      <p:sp>
        <p:nvSpPr>
          <p:cNvPr id="8" name="文本框 7">
            <a:extLst>
              <a:ext uri="{FF2B5EF4-FFF2-40B4-BE49-F238E27FC236}">
                <a16:creationId xmlns:a16="http://schemas.microsoft.com/office/drawing/2014/main" id="{149B62DA-C243-FE42-AF13-8481FB36A6D8}"/>
              </a:ext>
            </a:extLst>
          </p:cNvPr>
          <p:cNvSpPr txBox="1"/>
          <p:nvPr/>
        </p:nvSpPr>
        <p:spPr>
          <a:xfrm>
            <a:off x="684646" y="767311"/>
            <a:ext cx="11038608" cy="1422890"/>
          </a:xfrm>
          <a:prstGeom prst="rect">
            <a:avLst/>
          </a:prstGeom>
          <a:noFill/>
        </p:spPr>
        <p:txBody>
          <a:bodyPr wrap="square" rtlCol="0">
            <a:spAutoFit/>
          </a:bodyPr>
          <a:lstStyle/>
          <a:p>
            <a:pPr marL="342900" indent="-342900" algn="just">
              <a:lnSpc>
                <a:spcPct val="150000"/>
              </a:lnSpc>
              <a:spcAft>
                <a:spcPts val="1200"/>
              </a:spcAft>
              <a:buFont typeface="Wingdings" pitchFamily="2" charset="2"/>
              <a:buChar char="p"/>
            </a:pPr>
            <a:r>
              <a:rPr lang="zh-CN" altLang="en-US" sz="2000" b="1" dirty="0">
                <a:latin typeface="Microsoft YaHei" panose="020B0503020204020204" pitchFamily="34" charset="-122"/>
                <a:ea typeface="Microsoft YaHei" panose="020B0503020204020204" pitchFamily="34" charset="-122"/>
              </a:rPr>
              <a:t>金属及合金材料被广泛用于核能领域，其在辐照环境下的微观结构演化对核反应堆安全运行至关重要；</a:t>
            </a:r>
            <a:r>
              <a:rPr lang="zh-CN" altLang="en-US" sz="2000" b="1" dirty="0">
                <a:solidFill>
                  <a:srgbClr val="C00000"/>
                </a:solidFill>
                <a:latin typeface="微软雅黑" panose="020B0503020204020204" pitchFamily="34" charset="-122"/>
                <a:ea typeface="微软雅黑" panose="020B0503020204020204" pitchFamily="34" charset="-122"/>
              </a:rPr>
              <a:t>辐照初始阶段缺陷的形成，生长，再到肿胀</a:t>
            </a:r>
            <a:r>
              <a:rPr lang="zh-CN" altLang="en-US" sz="2000" b="1" dirty="0">
                <a:solidFill>
                  <a:prstClr val="black"/>
                </a:solidFill>
                <a:latin typeface="微软雅黑" panose="020B0503020204020204" pitchFamily="34" charset="-122"/>
                <a:ea typeface="微软雅黑" panose="020B0503020204020204" pitchFamily="34" charset="-122"/>
              </a:rPr>
              <a:t>等多维度、多尺度上的组织结构分析对于预测寿命及开发高性能抗辐照合金致为关键。</a:t>
            </a:r>
          </a:p>
        </p:txBody>
      </p:sp>
      <p:grpSp>
        <p:nvGrpSpPr>
          <p:cNvPr id="2" name="组合 1">
            <a:extLst>
              <a:ext uri="{FF2B5EF4-FFF2-40B4-BE49-F238E27FC236}">
                <a16:creationId xmlns:a16="http://schemas.microsoft.com/office/drawing/2014/main" id="{9458B14E-88BC-314C-B3FD-09C464E13DDF}"/>
              </a:ext>
            </a:extLst>
          </p:cNvPr>
          <p:cNvGrpSpPr/>
          <p:nvPr/>
        </p:nvGrpSpPr>
        <p:grpSpPr>
          <a:xfrm>
            <a:off x="3010421" y="2182138"/>
            <a:ext cx="6189005" cy="1243528"/>
            <a:chOff x="2762807" y="1990334"/>
            <a:chExt cx="6189005" cy="1243528"/>
          </a:xfrm>
        </p:grpSpPr>
        <p:grpSp>
          <p:nvGrpSpPr>
            <p:cNvPr id="9" name="组合 8">
              <a:extLst>
                <a:ext uri="{FF2B5EF4-FFF2-40B4-BE49-F238E27FC236}">
                  <a16:creationId xmlns:a16="http://schemas.microsoft.com/office/drawing/2014/main" id="{91E29383-00AA-C146-9854-2C8B26CE5D3D}"/>
                </a:ext>
              </a:extLst>
            </p:cNvPr>
            <p:cNvGrpSpPr/>
            <p:nvPr/>
          </p:nvGrpSpPr>
          <p:grpSpPr>
            <a:xfrm>
              <a:off x="2762807" y="2074940"/>
              <a:ext cx="6189005" cy="902916"/>
              <a:chOff x="1029759" y="1362581"/>
              <a:chExt cx="5686456" cy="995422"/>
            </a:xfrm>
          </p:grpSpPr>
          <p:sp>
            <p:nvSpPr>
              <p:cNvPr id="10" name="TextBox 7">
                <a:extLst>
                  <a:ext uri="{FF2B5EF4-FFF2-40B4-BE49-F238E27FC236}">
                    <a16:creationId xmlns:a16="http://schemas.microsoft.com/office/drawing/2014/main" id="{8B0A412C-4AF4-7F4E-B248-774E4B683610}"/>
                  </a:ext>
                </a:extLst>
              </p:cNvPr>
              <p:cNvSpPr txBox="1"/>
              <p:nvPr/>
            </p:nvSpPr>
            <p:spPr>
              <a:xfrm>
                <a:off x="1029759" y="1362581"/>
                <a:ext cx="959673" cy="995422"/>
              </a:xfrm>
              <a:prstGeom prst="ellipse">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algn="ctr">
                  <a:spcBef>
                    <a:spcPts val="1200"/>
                  </a:spcBef>
                  <a:defRPr/>
                </a:pPr>
                <a:r>
                  <a:rPr lang="zh-CN" altLang="en-US" sz="2000" b="1" kern="0" dirty="0">
                    <a:solidFill>
                      <a:prstClr val="white"/>
                    </a:solidFill>
                    <a:latin typeface="微软雅黑" pitchFamily="34" charset="-122"/>
                    <a:ea typeface="微软雅黑" pitchFamily="34" charset="-122"/>
                    <a:cs typeface="Arial" pitchFamily="34" charset="0"/>
                  </a:rPr>
                  <a:t>缺陷演化</a:t>
                </a:r>
                <a:endParaRPr lang="en-US" altLang="zh-CN" sz="2000" b="1" kern="0" dirty="0">
                  <a:solidFill>
                    <a:prstClr val="white"/>
                  </a:solidFill>
                  <a:latin typeface="微软雅黑" pitchFamily="34" charset="-122"/>
                  <a:ea typeface="微软雅黑" pitchFamily="34" charset="-122"/>
                  <a:cs typeface="Arial" pitchFamily="34" charset="0"/>
                </a:endParaRPr>
              </a:p>
            </p:txBody>
          </p:sp>
          <p:sp>
            <p:nvSpPr>
              <p:cNvPr id="11" name="等于号 12">
                <a:extLst>
                  <a:ext uri="{FF2B5EF4-FFF2-40B4-BE49-F238E27FC236}">
                    <a16:creationId xmlns:a16="http://schemas.microsoft.com/office/drawing/2014/main" id="{6EBF49CB-D8AE-6846-A8E5-A1605A3273D5}"/>
                  </a:ext>
                </a:extLst>
              </p:cNvPr>
              <p:cNvSpPr/>
              <p:nvPr/>
            </p:nvSpPr>
            <p:spPr>
              <a:xfrm>
                <a:off x="2021143" y="1628575"/>
                <a:ext cx="495300" cy="393700"/>
              </a:xfrm>
              <a:prstGeom prst="mathEqual">
                <a:avLst>
                  <a:gd name="adj1" fmla="val 15187"/>
                  <a:gd name="adj2" fmla="val 20001"/>
                </a:avLst>
              </a:prstGeom>
              <a:solidFill>
                <a:sysClr val="window" lastClr="FFFFFF">
                  <a:lumMod val="50000"/>
                </a:sysClr>
              </a:solidFill>
              <a:ln w="25400" cap="flat" cmpd="sng" algn="ctr">
                <a:solidFill>
                  <a:srgbClr val="4F81BD">
                    <a:shade val="50000"/>
                  </a:srgbClr>
                </a:solidFill>
                <a:prstDash val="solid"/>
              </a:ln>
              <a:effectLst/>
            </p:spPr>
            <p:txBody>
              <a:bodyPr rtlCol="0" anchor="ctr"/>
              <a:lstStyle/>
              <a:p>
                <a:pPr algn="ctr">
                  <a:defRPr/>
                </a:pPr>
                <a:endParaRPr lang="zh-CN" altLang="en-US" kern="0">
                  <a:solidFill>
                    <a:prstClr val="black"/>
                  </a:solidFill>
                  <a:latin typeface="Calibri"/>
                  <a:ea typeface="宋体" panose="02010600030101010101" pitchFamily="2" charset="-122"/>
                </a:endParaRPr>
              </a:p>
            </p:txBody>
          </p:sp>
          <p:sp>
            <p:nvSpPr>
              <p:cNvPr id="13" name="TextBox 13">
                <a:extLst>
                  <a:ext uri="{FF2B5EF4-FFF2-40B4-BE49-F238E27FC236}">
                    <a16:creationId xmlns:a16="http://schemas.microsoft.com/office/drawing/2014/main" id="{BED0A6CB-1417-7847-AD3F-1D0F0B7DDA45}"/>
                  </a:ext>
                </a:extLst>
              </p:cNvPr>
              <p:cNvSpPr txBox="1"/>
              <p:nvPr/>
            </p:nvSpPr>
            <p:spPr>
              <a:xfrm>
                <a:off x="2709820" y="1429796"/>
                <a:ext cx="794510" cy="783193"/>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algn="ctr">
                  <a:spcBef>
                    <a:spcPts val="1200"/>
                  </a:spcBef>
                  <a:defRPr/>
                </a:pPr>
                <a:r>
                  <a:rPr lang="zh-CN" altLang="en-US" sz="2000" b="1" kern="0" dirty="0">
                    <a:solidFill>
                      <a:prstClr val="white"/>
                    </a:solidFill>
                    <a:latin typeface="微软雅黑" pitchFamily="34" charset="-122"/>
                    <a:ea typeface="微软雅黑" pitchFamily="34" charset="-122"/>
                    <a:cs typeface="Arial" pitchFamily="34" charset="0"/>
                  </a:rPr>
                  <a:t>缺陷产生</a:t>
                </a:r>
                <a:endParaRPr lang="en-US" altLang="zh-CN" sz="2000" b="1" kern="0" dirty="0">
                  <a:solidFill>
                    <a:prstClr val="white"/>
                  </a:solidFill>
                  <a:latin typeface="微软雅黑" pitchFamily="34" charset="-122"/>
                  <a:ea typeface="微软雅黑" pitchFamily="34" charset="-122"/>
                  <a:cs typeface="Arial" pitchFamily="34" charset="0"/>
                </a:endParaRPr>
              </a:p>
            </p:txBody>
          </p:sp>
          <p:sp>
            <p:nvSpPr>
              <p:cNvPr id="14" name="TextBox 14">
                <a:extLst>
                  <a:ext uri="{FF2B5EF4-FFF2-40B4-BE49-F238E27FC236}">
                    <a16:creationId xmlns:a16="http://schemas.microsoft.com/office/drawing/2014/main" id="{AA054C6C-2D83-3444-8F2A-FB73E5B85489}"/>
                  </a:ext>
                </a:extLst>
              </p:cNvPr>
              <p:cNvSpPr txBox="1"/>
              <p:nvPr/>
            </p:nvSpPr>
            <p:spPr>
              <a:xfrm>
                <a:off x="4256443" y="1441339"/>
                <a:ext cx="817422" cy="783193"/>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algn="ctr">
                  <a:spcBef>
                    <a:spcPts val="1200"/>
                  </a:spcBef>
                  <a:defRPr/>
                </a:pPr>
                <a:r>
                  <a:rPr lang="zh-CN" altLang="en-US" sz="2000" b="1" kern="0" dirty="0">
                    <a:solidFill>
                      <a:prstClr val="white"/>
                    </a:solidFill>
                    <a:latin typeface="微软雅黑" pitchFamily="34" charset="-122"/>
                    <a:ea typeface="微软雅黑" pitchFamily="34" charset="-122"/>
                    <a:cs typeface="Arial" pitchFamily="34" charset="0"/>
                  </a:rPr>
                  <a:t>形核生长</a:t>
                </a:r>
                <a:endParaRPr lang="en-US" altLang="zh-CN" sz="2000" b="1" kern="0" dirty="0">
                  <a:solidFill>
                    <a:prstClr val="white"/>
                  </a:solidFill>
                  <a:latin typeface="微软雅黑" pitchFamily="34" charset="-122"/>
                  <a:ea typeface="微软雅黑" pitchFamily="34" charset="-122"/>
                  <a:cs typeface="Arial" pitchFamily="34" charset="0"/>
                </a:endParaRPr>
              </a:p>
            </p:txBody>
          </p:sp>
          <p:sp>
            <p:nvSpPr>
              <p:cNvPr id="16" name="TextBox 15">
                <a:extLst>
                  <a:ext uri="{FF2B5EF4-FFF2-40B4-BE49-F238E27FC236}">
                    <a16:creationId xmlns:a16="http://schemas.microsoft.com/office/drawing/2014/main" id="{CD5FE9DE-EB2F-EE4E-8EFE-490E04B57AC0}"/>
                  </a:ext>
                </a:extLst>
              </p:cNvPr>
              <p:cNvSpPr txBox="1"/>
              <p:nvPr/>
            </p:nvSpPr>
            <p:spPr>
              <a:xfrm>
                <a:off x="5891850" y="1429796"/>
                <a:ext cx="824365" cy="783193"/>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algn="ctr">
                  <a:spcBef>
                    <a:spcPts val="1200"/>
                  </a:spcBef>
                  <a:defRPr/>
                </a:pPr>
                <a:r>
                  <a:rPr lang="zh-CN" altLang="en-US" sz="2000" b="1" kern="0" dirty="0">
                    <a:solidFill>
                      <a:prstClr val="white"/>
                    </a:solidFill>
                    <a:latin typeface="微软雅黑" pitchFamily="34" charset="-122"/>
                    <a:ea typeface="微软雅黑" pitchFamily="34" charset="-122"/>
                    <a:cs typeface="Arial" pitchFamily="34" charset="0"/>
                  </a:rPr>
                  <a:t>辐照肿胀</a:t>
                </a:r>
                <a:endParaRPr lang="en-US" altLang="zh-CN" sz="2000" b="1" kern="0" dirty="0">
                  <a:solidFill>
                    <a:prstClr val="white"/>
                  </a:solidFill>
                  <a:latin typeface="微软雅黑" pitchFamily="34" charset="-122"/>
                  <a:ea typeface="微软雅黑" pitchFamily="34" charset="-122"/>
                  <a:cs typeface="Arial" pitchFamily="34" charset="0"/>
                </a:endParaRPr>
              </a:p>
            </p:txBody>
          </p:sp>
        </p:grpSp>
        <p:cxnSp>
          <p:nvCxnSpPr>
            <p:cNvPr id="17" name="直接箭头连接符 71">
              <a:extLst>
                <a:ext uri="{FF2B5EF4-FFF2-40B4-BE49-F238E27FC236}">
                  <a16:creationId xmlns:a16="http://schemas.microsoft.com/office/drawing/2014/main" id="{FAF0E10B-13A7-C24B-92E5-B33F6EBAE71C}"/>
                </a:ext>
              </a:extLst>
            </p:cNvPr>
            <p:cNvCxnSpPr>
              <a:cxnSpLocks/>
            </p:cNvCxnSpPr>
            <p:nvPr/>
          </p:nvCxnSpPr>
          <p:spPr>
            <a:xfrm flipH="1">
              <a:off x="3024256" y="2998803"/>
              <a:ext cx="1474187" cy="235059"/>
            </a:xfrm>
            <a:prstGeom prst="straightConnector1">
              <a:avLst/>
            </a:prstGeom>
            <a:ln w="19050">
              <a:solidFill>
                <a:srgbClr val="BF9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B8D6704D-8A6C-7749-8786-02490283ECA3}"/>
                </a:ext>
              </a:extLst>
            </p:cNvPr>
            <p:cNvSpPr/>
            <p:nvPr/>
          </p:nvSpPr>
          <p:spPr>
            <a:xfrm>
              <a:off x="4481672" y="1990334"/>
              <a:ext cx="2872937" cy="1010929"/>
            </a:xfrm>
            <a:prstGeom prst="rect">
              <a:avLst/>
            </a:prstGeom>
            <a:noFill/>
            <a:ln w="19050">
              <a:solidFill>
                <a:schemeClr val="accent4">
                  <a:lumMod val="75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solidFill>
                  <a:prstClr val="black"/>
                </a:solidFill>
                <a:latin typeface="等线" panose="020F0502020204030204"/>
                <a:ea typeface="等线" panose="02010600030101010101" pitchFamily="2" charset="-122"/>
              </a:endParaRPr>
            </a:p>
          </p:txBody>
        </p:sp>
        <p:sp>
          <p:nvSpPr>
            <p:cNvPr id="19" name="燕尾形箭头 18">
              <a:extLst>
                <a:ext uri="{FF2B5EF4-FFF2-40B4-BE49-F238E27FC236}">
                  <a16:creationId xmlns:a16="http://schemas.microsoft.com/office/drawing/2014/main" id="{9A39F356-C0A0-5B49-87DF-C7E4B51D31C2}"/>
                </a:ext>
              </a:extLst>
            </p:cNvPr>
            <p:cNvSpPr/>
            <p:nvPr/>
          </p:nvSpPr>
          <p:spPr>
            <a:xfrm>
              <a:off x="5556865" y="2304665"/>
              <a:ext cx="600891" cy="363992"/>
            </a:xfrm>
            <a:prstGeom prst="notchedRightArrow">
              <a:avLst/>
            </a:prstGeom>
            <a:gradFill flip="none" rotWithShape="1">
              <a:gsLst>
                <a:gs pos="0">
                  <a:srgbClr val="002060"/>
                </a:gs>
                <a:gs pos="77000">
                  <a:srgbClr val="002060">
                    <a:tint val="44500"/>
                    <a:satMod val="160000"/>
                  </a:srgbClr>
                </a:gs>
                <a:gs pos="100000">
                  <a:srgbClr val="00206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20" name="燕尾形箭头 19">
              <a:extLst>
                <a:ext uri="{FF2B5EF4-FFF2-40B4-BE49-F238E27FC236}">
                  <a16:creationId xmlns:a16="http://schemas.microsoft.com/office/drawing/2014/main" id="{86103C1E-B037-294F-8187-E1B2B3B82CF9}"/>
                </a:ext>
              </a:extLst>
            </p:cNvPr>
            <p:cNvSpPr/>
            <p:nvPr/>
          </p:nvSpPr>
          <p:spPr>
            <a:xfrm>
              <a:off x="7467407" y="2284504"/>
              <a:ext cx="600891" cy="363992"/>
            </a:xfrm>
            <a:prstGeom prst="notchedRightArrow">
              <a:avLst/>
            </a:prstGeom>
            <a:gradFill flip="none" rotWithShape="1">
              <a:gsLst>
                <a:gs pos="0">
                  <a:srgbClr val="002060"/>
                </a:gs>
                <a:gs pos="77000">
                  <a:srgbClr val="002060">
                    <a:tint val="44500"/>
                    <a:satMod val="160000"/>
                  </a:srgbClr>
                </a:gs>
                <a:gs pos="100000">
                  <a:srgbClr val="00206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grpSp>
      <p:grpSp>
        <p:nvGrpSpPr>
          <p:cNvPr id="21" name="组合 20">
            <a:extLst>
              <a:ext uri="{FF2B5EF4-FFF2-40B4-BE49-F238E27FC236}">
                <a16:creationId xmlns:a16="http://schemas.microsoft.com/office/drawing/2014/main" id="{99F34FF9-BD0A-6246-B7D3-9ABB06A724C1}"/>
              </a:ext>
            </a:extLst>
          </p:cNvPr>
          <p:cNvGrpSpPr/>
          <p:nvPr/>
        </p:nvGrpSpPr>
        <p:grpSpPr>
          <a:xfrm>
            <a:off x="2578764" y="3456361"/>
            <a:ext cx="6857261" cy="1913798"/>
            <a:chOff x="845667" y="3989789"/>
            <a:chExt cx="7020240" cy="2094340"/>
          </a:xfrm>
        </p:grpSpPr>
        <p:grpSp>
          <p:nvGrpSpPr>
            <p:cNvPr id="22" name="组合 21">
              <a:extLst>
                <a:ext uri="{FF2B5EF4-FFF2-40B4-BE49-F238E27FC236}">
                  <a16:creationId xmlns:a16="http://schemas.microsoft.com/office/drawing/2014/main" id="{B061B2A0-216D-D54A-9EFA-493066C52CAA}"/>
                </a:ext>
              </a:extLst>
            </p:cNvPr>
            <p:cNvGrpSpPr/>
            <p:nvPr/>
          </p:nvGrpSpPr>
          <p:grpSpPr>
            <a:xfrm>
              <a:off x="845667" y="3989789"/>
              <a:ext cx="7020240" cy="1872220"/>
              <a:chOff x="606649" y="1292723"/>
              <a:chExt cx="7020240" cy="1872220"/>
            </a:xfrm>
          </p:grpSpPr>
          <p:grpSp>
            <p:nvGrpSpPr>
              <p:cNvPr id="24" name="组合 23">
                <a:extLst>
                  <a:ext uri="{FF2B5EF4-FFF2-40B4-BE49-F238E27FC236}">
                    <a16:creationId xmlns:a16="http://schemas.microsoft.com/office/drawing/2014/main" id="{B04B1993-C9FF-2345-ACD0-8979D4CCF87E}"/>
                  </a:ext>
                </a:extLst>
              </p:cNvPr>
              <p:cNvGrpSpPr/>
              <p:nvPr/>
            </p:nvGrpSpPr>
            <p:grpSpPr>
              <a:xfrm>
                <a:off x="606649" y="2725613"/>
                <a:ext cx="7010347" cy="152400"/>
                <a:chOff x="606649" y="2725613"/>
                <a:chExt cx="7010347" cy="152400"/>
              </a:xfrm>
            </p:grpSpPr>
            <p:cxnSp>
              <p:nvCxnSpPr>
                <p:cNvPr id="44" name="直接箭头连接符 107">
                  <a:extLst>
                    <a:ext uri="{FF2B5EF4-FFF2-40B4-BE49-F238E27FC236}">
                      <a16:creationId xmlns:a16="http://schemas.microsoft.com/office/drawing/2014/main" id="{4C82EA75-78DF-734F-9517-73B69A62B30F}"/>
                    </a:ext>
                  </a:extLst>
                </p:cNvPr>
                <p:cNvCxnSpPr>
                  <a:cxnSpLocks/>
                </p:cNvCxnSpPr>
                <p:nvPr/>
              </p:nvCxnSpPr>
              <p:spPr>
                <a:xfrm>
                  <a:off x="606649" y="2795954"/>
                  <a:ext cx="701034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连接符 108">
                  <a:extLst>
                    <a:ext uri="{FF2B5EF4-FFF2-40B4-BE49-F238E27FC236}">
                      <a16:creationId xmlns:a16="http://schemas.microsoft.com/office/drawing/2014/main" id="{1A8656F5-643B-6347-B988-2F45C5CB9470}"/>
                    </a:ext>
                  </a:extLst>
                </p:cNvPr>
                <p:cNvCxnSpPr>
                  <a:cxnSpLocks/>
                </p:cNvCxnSpPr>
                <p:nvPr/>
              </p:nvCxnSpPr>
              <p:spPr>
                <a:xfrm>
                  <a:off x="1049761" y="2732007"/>
                  <a:ext cx="0" cy="140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109">
                  <a:extLst>
                    <a:ext uri="{FF2B5EF4-FFF2-40B4-BE49-F238E27FC236}">
                      <a16:creationId xmlns:a16="http://schemas.microsoft.com/office/drawing/2014/main" id="{C3FDF602-0087-5748-9071-DD9241DD2AFC}"/>
                    </a:ext>
                  </a:extLst>
                </p:cNvPr>
                <p:cNvCxnSpPr>
                  <a:cxnSpLocks/>
                </p:cNvCxnSpPr>
                <p:nvPr/>
              </p:nvCxnSpPr>
              <p:spPr>
                <a:xfrm>
                  <a:off x="1690851" y="2726693"/>
                  <a:ext cx="0" cy="140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接连接符 110">
                  <a:extLst>
                    <a:ext uri="{FF2B5EF4-FFF2-40B4-BE49-F238E27FC236}">
                      <a16:creationId xmlns:a16="http://schemas.microsoft.com/office/drawing/2014/main" id="{6D5F0C67-E7F4-9943-A662-DD98E7FDB1C1}"/>
                    </a:ext>
                  </a:extLst>
                </p:cNvPr>
                <p:cNvCxnSpPr>
                  <a:cxnSpLocks/>
                </p:cNvCxnSpPr>
                <p:nvPr/>
              </p:nvCxnSpPr>
              <p:spPr>
                <a:xfrm>
                  <a:off x="2380534" y="2726704"/>
                  <a:ext cx="0" cy="140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111">
                  <a:extLst>
                    <a:ext uri="{FF2B5EF4-FFF2-40B4-BE49-F238E27FC236}">
                      <a16:creationId xmlns:a16="http://schemas.microsoft.com/office/drawing/2014/main" id="{C9142B3B-DCFF-324B-A057-B02EE486B24D}"/>
                    </a:ext>
                  </a:extLst>
                </p:cNvPr>
                <p:cNvCxnSpPr>
                  <a:cxnSpLocks/>
                </p:cNvCxnSpPr>
                <p:nvPr/>
              </p:nvCxnSpPr>
              <p:spPr>
                <a:xfrm>
                  <a:off x="3053828" y="2732020"/>
                  <a:ext cx="0" cy="140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接连接符 112">
                  <a:extLst>
                    <a:ext uri="{FF2B5EF4-FFF2-40B4-BE49-F238E27FC236}">
                      <a16:creationId xmlns:a16="http://schemas.microsoft.com/office/drawing/2014/main" id="{FE808AFD-E618-8048-BE7F-2E1B22AFCF98}"/>
                    </a:ext>
                  </a:extLst>
                </p:cNvPr>
                <p:cNvCxnSpPr>
                  <a:cxnSpLocks/>
                </p:cNvCxnSpPr>
                <p:nvPr/>
              </p:nvCxnSpPr>
              <p:spPr>
                <a:xfrm>
                  <a:off x="3727393" y="2725613"/>
                  <a:ext cx="0" cy="140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113">
                  <a:extLst>
                    <a:ext uri="{FF2B5EF4-FFF2-40B4-BE49-F238E27FC236}">
                      <a16:creationId xmlns:a16="http://schemas.microsoft.com/office/drawing/2014/main" id="{CB7E6C6F-2387-0F4B-83E9-804510BFEB4B}"/>
                    </a:ext>
                  </a:extLst>
                </p:cNvPr>
                <p:cNvCxnSpPr>
                  <a:cxnSpLocks/>
                </p:cNvCxnSpPr>
                <p:nvPr/>
              </p:nvCxnSpPr>
              <p:spPr>
                <a:xfrm>
                  <a:off x="4409717" y="2727263"/>
                  <a:ext cx="0" cy="140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114">
                  <a:extLst>
                    <a:ext uri="{FF2B5EF4-FFF2-40B4-BE49-F238E27FC236}">
                      <a16:creationId xmlns:a16="http://schemas.microsoft.com/office/drawing/2014/main" id="{7FB40F16-E6A4-594B-AC94-5730B439D041}"/>
                    </a:ext>
                  </a:extLst>
                </p:cNvPr>
                <p:cNvCxnSpPr>
                  <a:cxnSpLocks/>
                </p:cNvCxnSpPr>
                <p:nvPr/>
              </p:nvCxnSpPr>
              <p:spPr>
                <a:xfrm>
                  <a:off x="5092243" y="2732540"/>
                  <a:ext cx="0" cy="140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115">
                  <a:extLst>
                    <a:ext uri="{FF2B5EF4-FFF2-40B4-BE49-F238E27FC236}">
                      <a16:creationId xmlns:a16="http://schemas.microsoft.com/office/drawing/2014/main" id="{405F23E0-B745-D74C-935C-521998AE95AD}"/>
                    </a:ext>
                  </a:extLst>
                </p:cNvPr>
                <p:cNvCxnSpPr>
                  <a:cxnSpLocks/>
                </p:cNvCxnSpPr>
                <p:nvPr/>
              </p:nvCxnSpPr>
              <p:spPr>
                <a:xfrm>
                  <a:off x="5761893" y="2732009"/>
                  <a:ext cx="0" cy="140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116">
                  <a:extLst>
                    <a:ext uri="{FF2B5EF4-FFF2-40B4-BE49-F238E27FC236}">
                      <a16:creationId xmlns:a16="http://schemas.microsoft.com/office/drawing/2014/main" id="{090FB95F-ED2E-E84B-BA8A-9A873EDA0282}"/>
                    </a:ext>
                  </a:extLst>
                </p:cNvPr>
                <p:cNvCxnSpPr>
                  <a:cxnSpLocks/>
                </p:cNvCxnSpPr>
                <p:nvPr/>
              </p:nvCxnSpPr>
              <p:spPr>
                <a:xfrm>
                  <a:off x="6464096" y="2730942"/>
                  <a:ext cx="0" cy="140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117">
                  <a:extLst>
                    <a:ext uri="{FF2B5EF4-FFF2-40B4-BE49-F238E27FC236}">
                      <a16:creationId xmlns:a16="http://schemas.microsoft.com/office/drawing/2014/main" id="{66B5B515-1708-6C4B-AE88-82BB3B4BD2A0}"/>
                    </a:ext>
                  </a:extLst>
                </p:cNvPr>
                <p:cNvCxnSpPr>
                  <a:cxnSpLocks/>
                </p:cNvCxnSpPr>
                <p:nvPr/>
              </p:nvCxnSpPr>
              <p:spPr>
                <a:xfrm>
                  <a:off x="7140355" y="2737336"/>
                  <a:ext cx="0" cy="140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文本框 24">
                <a:extLst>
                  <a:ext uri="{FF2B5EF4-FFF2-40B4-BE49-F238E27FC236}">
                    <a16:creationId xmlns:a16="http://schemas.microsoft.com/office/drawing/2014/main" id="{988F3F67-DCE1-1A4E-94A3-5BCABC730993}"/>
                  </a:ext>
                </a:extLst>
              </p:cNvPr>
              <p:cNvSpPr txBox="1"/>
              <p:nvPr/>
            </p:nvSpPr>
            <p:spPr>
              <a:xfrm>
                <a:off x="884962" y="2857166"/>
                <a:ext cx="314510" cy="307777"/>
              </a:xfrm>
              <a:prstGeom prst="rect">
                <a:avLst/>
              </a:prstGeom>
              <a:noFill/>
            </p:spPr>
            <p:txBody>
              <a:bodyPr wrap="none" rtlCol="0">
                <a:spAutoFit/>
              </a:bodyPr>
              <a:lstStyle/>
              <a:p>
                <a:r>
                  <a:rPr lang="en-US" altLang="zh-CN" sz="1400" dirty="0">
                    <a:solidFill>
                      <a:prstClr val="black"/>
                    </a:solidFill>
                    <a:latin typeface="Arial" panose="020B0604020202020204" pitchFamily="34" charset="0"/>
                    <a:ea typeface="微软雅黑" panose="020B0503020204020204" pitchFamily="34" charset="-122"/>
                    <a:cs typeface="Arial" panose="020B0604020202020204" pitchFamily="34" charset="0"/>
                  </a:rPr>
                  <a:t>Å</a:t>
                </a:r>
                <a:endParaRPr lang="zh-CN" altLang="en-US" sz="14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文本框 25">
                <a:extLst>
                  <a:ext uri="{FF2B5EF4-FFF2-40B4-BE49-F238E27FC236}">
                    <a16:creationId xmlns:a16="http://schemas.microsoft.com/office/drawing/2014/main" id="{6C8B7165-F283-A443-ACB3-721A5FCBD6B4}"/>
                  </a:ext>
                </a:extLst>
              </p:cNvPr>
              <p:cNvSpPr txBox="1"/>
              <p:nvPr/>
            </p:nvSpPr>
            <p:spPr>
              <a:xfrm>
                <a:off x="1460383" y="2831187"/>
                <a:ext cx="453970" cy="307777"/>
              </a:xfrm>
              <a:prstGeom prst="rect">
                <a:avLst/>
              </a:prstGeom>
              <a:noFill/>
            </p:spPr>
            <p:txBody>
              <a:bodyPr wrap="none" rtlCol="0">
                <a:spAutoFit/>
              </a:bodyPr>
              <a:lstStyle/>
              <a:p>
                <a:r>
                  <a:rPr lang="en-US" altLang="zh-CN" sz="1400" b="1" dirty="0">
                    <a:solidFill>
                      <a:prstClr val="black"/>
                    </a:solidFill>
                    <a:latin typeface="Arial" panose="020B0604020202020204" pitchFamily="34" charset="0"/>
                    <a:ea typeface="微软雅黑" panose="020B0503020204020204" pitchFamily="34" charset="-122"/>
                    <a:cs typeface="Arial" panose="020B0604020202020204" pitchFamily="34" charset="0"/>
                  </a:rPr>
                  <a:t>nm</a:t>
                </a:r>
                <a:endParaRPr lang="zh-CN" altLang="en-US" sz="1400" b="1"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文本框 26">
                <a:extLst>
                  <a:ext uri="{FF2B5EF4-FFF2-40B4-BE49-F238E27FC236}">
                    <a16:creationId xmlns:a16="http://schemas.microsoft.com/office/drawing/2014/main" id="{41588C1F-F7E5-D242-BC81-152D8D192786}"/>
                  </a:ext>
                </a:extLst>
              </p:cNvPr>
              <p:cNvSpPr txBox="1"/>
              <p:nvPr/>
            </p:nvSpPr>
            <p:spPr>
              <a:xfrm>
                <a:off x="3507237" y="2853809"/>
                <a:ext cx="455574" cy="307777"/>
              </a:xfrm>
              <a:prstGeom prst="rect">
                <a:avLst/>
              </a:prstGeom>
              <a:noFill/>
            </p:spPr>
            <p:txBody>
              <a:bodyPr wrap="none" rtlCol="0">
                <a:spAutoFit/>
              </a:bodyPr>
              <a:lstStyle/>
              <a:p>
                <a:r>
                  <a:rPr lang="el-GR" altLang="zh-CN" sz="1400" b="1" dirty="0">
                    <a:solidFill>
                      <a:prstClr val="black"/>
                    </a:solidFill>
                    <a:latin typeface="Arial" panose="020B0604020202020204" pitchFamily="34" charset="0"/>
                    <a:ea typeface="微软雅黑" panose="020B0503020204020204" pitchFamily="34" charset="-122"/>
                    <a:cs typeface="Arial" panose="020B0604020202020204" pitchFamily="34" charset="0"/>
                  </a:rPr>
                  <a:t>μ</a:t>
                </a:r>
                <a:r>
                  <a:rPr lang="en-US" altLang="zh-CN" sz="1400" b="1" dirty="0">
                    <a:solidFill>
                      <a:prstClr val="black"/>
                    </a:solidFill>
                    <a:latin typeface="Arial" panose="020B0604020202020204" pitchFamily="34" charset="0"/>
                    <a:ea typeface="微软雅黑" panose="020B0503020204020204" pitchFamily="34" charset="-122"/>
                    <a:cs typeface="Arial" panose="020B0604020202020204" pitchFamily="34" charset="0"/>
                  </a:rPr>
                  <a:t>m</a:t>
                </a:r>
                <a:endParaRPr lang="zh-CN" altLang="en-US" sz="1400" b="1"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28" name="文本框 27">
                <a:extLst>
                  <a:ext uri="{FF2B5EF4-FFF2-40B4-BE49-F238E27FC236}">
                    <a16:creationId xmlns:a16="http://schemas.microsoft.com/office/drawing/2014/main" id="{38A8F2C9-D85B-6142-84A4-5BFA520AC543}"/>
                  </a:ext>
                </a:extLst>
              </p:cNvPr>
              <p:cNvSpPr txBox="1"/>
              <p:nvPr/>
            </p:nvSpPr>
            <p:spPr>
              <a:xfrm>
                <a:off x="5534874" y="2853809"/>
                <a:ext cx="505267" cy="307777"/>
              </a:xfrm>
              <a:prstGeom prst="rect">
                <a:avLst/>
              </a:prstGeom>
              <a:noFill/>
            </p:spPr>
            <p:txBody>
              <a:bodyPr wrap="none" rtlCol="0">
                <a:spAutoFit/>
              </a:bodyPr>
              <a:lstStyle/>
              <a:p>
                <a:r>
                  <a:rPr lang="en-US" altLang="zh-CN" sz="1400" b="1" dirty="0">
                    <a:solidFill>
                      <a:prstClr val="black"/>
                    </a:solidFill>
                    <a:latin typeface="Arial" panose="020B0604020202020204" pitchFamily="34" charset="0"/>
                    <a:ea typeface="微软雅黑" panose="020B0503020204020204" pitchFamily="34" charset="-122"/>
                    <a:cs typeface="Arial" panose="020B0604020202020204" pitchFamily="34" charset="0"/>
                  </a:rPr>
                  <a:t>mm</a:t>
                </a:r>
                <a:endParaRPr lang="zh-CN" altLang="en-US" sz="1400" b="1"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pic>
            <p:nvPicPr>
              <p:cNvPr id="29" name="图片 28">
                <a:extLst>
                  <a:ext uri="{FF2B5EF4-FFF2-40B4-BE49-F238E27FC236}">
                    <a16:creationId xmlns:a16="http://schemas.microsoft.com/office/drawing/2014/main" id="{D8EA56C0-A832-0B4F-B68D-B817246962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9808" y="1874447"/>
                <a:ext cx="791701" cy="831788"/>
              </a:xfrm>
              <a:prstGeom prst="rect">
                <a:avLst/>
              </a:prstGeom>
              <a:ln>
                <a:solidFill>
                  <a:schemeClr val="tx1"/>
                </a:solidFill>
              </a:ln>
            </p:spPr>
          </p:pic>
          <p:pic>
            <p:nvPicPr>
              <p:cNvPr id="30" name="图片 29">
                <a:extLst>
                  <a:ext uri="{FF2B5EF4-FFF2-40B4-BE49-F238E27FC236}">
                    <a16:creationId xmlns:a16="http://schemas.microsoft.com/office/drawing/2014/main" id="{6C40C460-9511-0142-A7D5-71DDA92A9373}"/>
                  </a:ext>
                </a:extLst>
              </p:cNvPr>
              <p:cNvPicPr>
                <a:picLocks noChangeAspect="1"/>
              </p:cNvPicPr>
              <p:nvPr/>
            </p:nvPicPr>
            <p:blipFill rotWithShape="1">
              <a:blip r:embed="rId5">
                <a:extLst>
                  <a:ext uri="{28A0092B-C50C-407E-A947-70E740481C1C}">
                    <a14:useLocalDpi xmlns:a14="http://schemas.microsoft.com/office/drawing/2010/main" val="0"/>
                  </a:ext>
                </a:extLst>
              </a:blip>
              <a:srcRect t="3953" b="9931"/>
              <a:stretch/>
            </p:blipFill>
            <p:spPr>
              <a:xfrm>
                <a:off x="3640869" y="1872762"/>
                <a:ext cx="1233601" cy="835374"/>
              </a:xfrm>
              <a:prstGeom prst="rect">
                <a:avLst/>
              </a:prstGeom>
              <a:ln>
                <a:solidFill>
                  <a:schemeClr val="tx1"/>
                </a:solidFill>
              </a:ln>
            </p:spPr>
          </p:pic>
          <p:pic>
            <p:nvPicPr>
              <p:cNvPr id="31" name="图片 30">
                <a:extLst>
                  <a:ext uri="{FF2B5EF4-FFF2-40B4-BE49-F238E27FC236}">
                    <a16:creationId xmlns:a16="http://schemas.microsoft.com/office/drawing/2014/main" id="{A2EB7701-D5AA-5141-95F9-7F63584FFC7E}"/>
                  </a:ext>
                </a:extLst>
              </p:cNvPr>
              <p:cNvPicPr>
                <a:picLocks noChangeAspect="1"/>
              </p:cNvPicPr>
              <p:nvPr/>
            </p:nvPicPr>
            <p:blipFill rotWithShape="1">
              <a:blip r:embed="rId6">
                <a:extLst>
                  <a:ext uri="{28A0092B-C50C-407E-A947-70E740481C1C}">
                    <a14:useLocalDpi xmlns:a14="http://schemas.microsoft.com/office/drawing/2010/main" val="0"/>
                  </a:ext>
                </a:extLst>
              </a:blip>
              <a:srcRect l="13742" r="30783"/>
              <a:stretch/>
            </p:blipFill>
            <p:spPr>
              <a:xfrm>
                <a:off x="2121648" y="1873771"/>
                <a:ext cx="638480" cy="842345"/>
              </a:xfrm>
              <a:prstGeom prst="rect">
                <a:avLst/>
              </a:prstGeom>
              <a:ln>
                <a:solidFill>
                  <a:schemeClr val="tx1"/>
                </a:solidFill>
              </a:ln>
            </p:spPr>
          </p:pic>
          <p:pic>
            <p:nvPicPr>
              <p:cNvPr id="32" name="图片 31">
                <a:extLst>
                  <a:ext uri="{FF2B5EF4-FFF2-40B4-BE49-F238E27FC236}">
                    <a16:creationId xmlns:a16="http://schemas.microsoft.com/office/drawing/2014/main" id="{08839F6F-29A7-BB4C-AEA9-85CA649DA656}"/>
                  </a:ext>
                </a:extLst>
              </p:cNvPr>
              <p:cNvPicPr>
                <a:picLocks noChangeAspect="1"/>
              </p:cNvPicPr>
              <p:nvPr/>
            </p:nvPicPr>
            <p:blipFill rotWithShape="1">
              <a:blip r:embed="rId7"/>
              <a:srcRect l="8573" t="21109" r="80146" b="54334"/>
              <a:stretch/>
            </p:blipFill>
            <p:spPr>
              <a:xfrm>
                <a:off x="725749" y="1792874"/>
                <a:ext cx="1356253" cy="924875"/>
              </a:xfrm>
              <a:prstGeom prst="rect">
                <a:avLst/>
              </a:prstGeom>
              <a:solidFill>
                <a:schemeClr val="bg1"/>
              </a:solidFill>
            </p:spPr>
          </p:pic>
          <p:pic>
            <p:nvPicPr>
              <p:cNvPr id="33" name="图片 32">
                <a:extLst>
                  <a:ext uri="{FF2B5EF4-FFF2-40B4-BE49-F238E27FC236}">
                    <a16:creationId xmlns:a16="http://schemas.microsoft.com/office/drawing/2014/main" id="{FE7AE6C7-3B60-9C4F-882A-9845E2BC6933}"/>
                  </a:ext>
                </a:extLst>
              </p:cNvPr>
              <p:cNvPicPr>
                <a:picLocks noChangeAspect="1"/>
              </p:cNvPicPr>
              <p:nvPr/>
            </p:nvPicPr>
            <p:blipFill rotWithShape="1">
              <a:blip r:embed="rId8"/>
              <a:srcRect l="39003" t="22980" r="21371" b="13302"/>
              <a:stretch/>
            </p:blipFill>
            <p:spPr>
              <a:xfrm>
                <a:off x="6194337" y="1793968"/>
                <a:ext cx="1217619" cy="961104"/>
              </a:xfrm>
              <a:prstGeom prst="rect">
                <a:avLst/>
              </a:prstGeom>
            </p:spPr>
          </p:pic>
          <p:pic>
            <p:nvPicPr>
              <p:cNvPr id="34" name="图片 33">
                <a:extLst>
                  <a:ext uri="{FF2B5EF4-FFF2-40B4-BE49-F238E27FC236}">
                    <a16:creationId xmlns:a16="http://schemas.microsoft.com/office/drawing/2014/main" id="{2CA24DA7-1456-0143-9FF0-9C05C159FE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35574" y="1852869"/>
                <a:ext cx="1072094" cy="843303"/>
              </a:xfrm>
              <a:prstGeom prst="rect">
                <a:avLst/>
              </a:prstGeom>
            </p:spPr>
          </p:pic>
          <p:grpSp>
            <p:nvGrpSpPr>
              <p:cNvPr id="35" name="组合 34">
                <a:extLst>
                  <a:ext uri="{FF2B5EF4-FFF2-40B4-BE49-F238E27FC236}">
                    <a16:creationId xmlns:a16="http://schemas.microsoft.com/office/drawing/2014/main" id="{D7766586-2522-AA4B-8737-1CFE4347DA82}"/>
                  </a:ext>
                </a:extLst>
              </p:cNvPr>
              <p:cNvGrpSpPr/>
              <p:nvPr/>
            </p:nvGrpSpPr>
            <p:grpSpPr>
              <a:xfrm>
                <a:off x="713807" y="1292723"/>
                <a:ext cx="1375541" cy="461665"/>
                <a:chOff x="249868" y="4218757"/>
                <a:chExt cx="1375541" cy="461665"/>
              </a:xfrm>
            </p:grpSpPr>
            <p:sp>
              <p:nvSpPr>
                <p:cNvPr id="42" name="矩形: 圆角 38">
                  <a:extLst>
                    <a:ext uri="{FF2B5EF4-FFF2-40B4-BE49-F238E27FC236}">
                      <a16:creationId xmlns:a16="http://schemas.microsoft.com/office/drawing/2014/main" id="{A5B616AC-BCD8-974D-BF61-615B07315519}"/>
                    </a:ext>
                  </a:extLst>
                </p:cNvPr>
                <p:cNvSpPr/>
                <p:nvPr/>
              </p:nvSpPr>
              <p:spPr>
                <a:xfrm>
                  <a:off x="249868" y="4237526"/>
                  <a:ext cx="1356253" cy="396735"/>
                </a:xfrm>
                <a:prstGeom prst="roundRect">
                  <a:avLst>
                    <a:gd name="adj" fmla="val 6600"/>
                  </a:avLst>
                </a:prstGeom>
                <a:solidFill>
                  <a:schemeClr val="accent4">
                    <a:lumMod val="20000"/>
                    <a:lumOff val="80000"/>
                  </a:schemeClr>
                </a:solidFill>
                <a:ln w="19050">
                  <a:solidFill>
                    <a:schemeClr val="accent4">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43" name="文本框 42">
                  <a:extLst>
                    <a:ext uri="{FF2B5EF4-FFF2-40B4-BE49-F238E27FC236}">
                      <a16:creationId xmlns:a16="http://schemas.microsoft.com/office/drawing/2014/main" id="{A43096A9-4E8E-774C-AF36-980BC7CB7A47}"/>
                    </a:ext>
                  </a:extLst>
                </p:cNvPr>
                <p:cNvSpPr txBox="1"/>
                <p:nvPr/>
              </p:nvSpPr>
              <p:spPr>
                <a:xfrm>
                  <a:off x="269156" y="4218757"/>
                  <a:ext cx="1356253" cy="461665"/>
                </a:xfrm>
                <a:prstGeom prst="rect">
                  <a:avLst/>
                </a:prstGeom>
                <a:noFill/>
              </p:spPr>
              <p:txBody>
                <a:bodyPr wrap="square" rtlCol="0">
                  <a:spAutoFit/>
                </a:bodyPr>
                <a:lstStyle/>
                <a:p>
                  <a:pPr algn="ctr"/>
                  <a:r>
                    <a:rPr lang="zh-CN" altLang="en-US" sz="1200" dirty="0">
                      <a:solidFill>
                        <a:prstClr val="black"/>
                      </a:solidFill>
                      <a:latin typeface="微软雅黑" panose="020B0503020204020204" pitchFamily="34" charset="-122"/>
                      <a:ea typeface="微软雅黑" panose="020B0503020204020204" pitchFamily="34" charset="-122"/>
                    </a:rPr>
                    <a:t>间隙原子</a:t>
                  </a:r>
                  <a:r>
                    <a:rPr lang="en-US" altLang="zh-CN" sz="1200" dirty="0">
                      <a:solidFill>
                        <a:prstClr val="black"/>
                      </a:solidFill>
                      <a:latin typeface="微软雅黑" panose="020B0503020204020204" pitchFamily="34" charset="-122"/>
                      <a:ea typeface="微软雅黑" panose="020B0503020204020204" pitchFamily="34" charset="-122"/>
                    </a:rPr>
                    <a:t>/</a:t>
                  </a:r>
                  <a:r>
                    <a:rPr lang="zh-CN" altLang="en-US" sz="1200" dirty="0">
                      <a:solidFill>
                        <a:prstClr val="black"/>
                      </a:solidFill>
                      <a:latin typeface="微软雅黑" panose="020B0503020204020204" pitchFamily="34" charset="-122"/>
                      <a:ea typeface="微软雅黑" panose="020B0503020204020204" pitchFamily="34" charset="-122"/>
                    </a:rPr>
                    <a:t>空位</a:t>
                  </a:r>
                  <a:r>
                    <a:rPr lang="en-US" altLang="zh-CN" sz="1200" dirty="0">
                      <a:solidFill>
                        <a:prstClr val="black"/>
                      </a:solidFill>
                      <a:latin typeface="微软雅黑" panose="020B0503020204020204" pitchFamily="34" charset="-122"/>
                      <a:ea typeface="微软雅黑" panose="020B0503020204020204" pitchFamily="34" charset="-122"/>
                    </a:rPr>
                    <a:t>/</a:t>
                  </a:r>
                  <a:r>
                    <a:rPr lang="zh-CN" altLang="en-US" sz="1200" dirty="0">
                      <a:solidFill>
                        <a:prstClr val="black"/>
                      </a:solidFill>
                      <a:latin typeface="微软雅黑" panose="020B0503020204020204" pitchFamily="34" charset="-122"/>
                      <a:ea typeface="微软雅黑" panose="020B0503020204020204" pitchFamily="34" charset="-122"/>
                    </a:rPr>
                    <a:t>缺陷团簇</a:t>
                  </a:r>
                </a:p>
              </p:txBody>
            </p:sp>
          </p:grpSp>
          <p:grpSp>
            <p:nvGrpSpPr>
              <p:cNvPr id="36" name="组合 35">
                <a:extLst>
                  <a:ext uri="{FF2B5EF4-FFF2-40B4-BE49-F238E27FC236}">
                    <a16:creationId xmlns:a16="http://schemas.microsoft.com/office/drawing/2014/main" id="{83D61C7C-ECCB-7045-BBA5-C1FEC0C96285}"/>
                  </a:ext>
                </a:extLst>
              </p:cNvPr>
              <p:cNvGrpSpPr/>
              <p:nvPr/>
            </p:nvGrpSpPr>
            <p:grpSpPr>
              <a:xfrm>
                <a:off x="2042644" y="1309044"/>
                <a:ext cx="2821530" cy="396735"/>
                <a:chOff x="170864" y="4237526"/>
                <a:chExt cx="2821530" cy="396735"/>
              </a:xfrm>
            </p:grpSpPr>
            <p:sp>
              <p:nvSpPr>
                <p:cNvPr id="40" name="矩形: 圆角 36">
                  <a:extLst>
                    <a:ext uri="{FF2B5EF4-FFF2-40B4-BE49-F238E27FC236}">
                      <a16:creationId xmlns:a16="http://schemas.microsoft.com/office/drawing/2014/main" id="{F289C44D-AED4-F54A-9A88-0B83E0E44B89}"/>
                    </a:ext>
                  </a:extLst>
                </p:cNvPr>
                <p:cNvSpPr/>
                <p:nvPr/>
              </p:nvSpPr>
              <p:spPr>
                <a:xfrm>
                  <a:off x="249868" y="4237526"/>
                  <a:ext cx="2742526" cy="396735"/>
                </a:xfrm>
                <a:prstGeom prst="roundRect">
                  <a:avLst>
                    <a:gd name="adj" fmla="val 6600"/>
                  </a:avLst>
                </a:prstGeom>
                <a:solidFill>
                  <a:schemeClr val="accent2">
                    <a:lumMod val="20000"/>
                    <a:lumOff val="80000"/>
                  </a:schemeClr>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41" name="文本框 40">
                  <a:extLst>
                    <a:ext uri="{FF2B5EF4-FFF2-40B4-BE49-F238E27FC236}">
                      <a16:creationId xmlns:a16="http://schemas.microsoft.com/office/drawing/2014/main" id="{FC1F2D04-8D6F-324D-B999-8573C7754EA3}"/>
                    </a:ext>
                  </a:extLst>
                </p:cNvPr>
                <p:cNvSpPr txBox="1"/>
                <p:nvPr/>
              </p:nvSpPr>
              <p:spPr>
                <a:xfrm>
                  <a:off x="170864" y="4282201"/>
                  <a:ext cx="2742526" cy="276999"/>
                </a:xfrm>
                <a:prstGeom prst="rect">
                  <a:avLst/>
                </a:prstGeom>
                <a:noFill/>
              </p:spPr>
              <p:txBody>
                <a:bodyPr wrap="square" rtlCol="0">
                  <a:spAutoFit/>
                </a:bodyPr>
                <a:lstStyle/>
                <a:p>
                  <a:pPr algn="ctr"/>
                  <a:r>
                    <a:rPr lang="zh-CN" altLang="en-US" sz="1200" dirty="0">
                      <a:solidFill>
                        <a:prstClr val="black"/>
                      </a:solidFill>
                      <a:latin typeface="微软雅黑" panose="020B0503020204020204" pitchFamily="34" charset="-122"/>
                      <a:ea typeface="微软雅黑" panose="020B0503020204020204" pitchFamily="34" charset="-122"/>
                    </a:rPr>
                    <a:t>位错</a:t>
                  </a:r>
                  <a:r>
                    <a:rPr lang="en-US" altLang="zh-CN" sz="1200" dirty="0">
                      <a:solidFill>
                        <a:prstClr val="black"/>
                      </a:solidFill>
                      <a:latin typeface="微软雅黑" panose="020B0503020204020204" pitchFamily="34" charset="-122"/>
                      <a:ea typeface="微软雅黑" panose="020B0503020204020204" pitchFamily="34" charset="-122"/>
                    </a:rPr>
                    <a:t>/</a:t>
                  </a:r>
                  <a:r>
                    <a:rPr lang="zh-CN" altLang="en-US" sz="1200" dirty="0">
                      <a:solidFill>
                        <a:prstClr val="black"/>
                      </a:solidFill>
                      <a:latin typeface="微软雅黑" panose="020B0503020204020204" pitchFamily="34" charset="-122"/>
                      <a:ea typeface="微软雅黑" panose="020B0503020204020204" pitchFamily="34" charset="-122"/>
                    </a:rPr>
                    <a:t>氦泡形核及长大</a:t>
                  </a:r>
                  <a:r>
                    <a:rPr lang="en-US" altLang="zh-CN" sz="1200" dirty="0">
                      <a:solidFill>
                        <a:prstClr val="black"/>
                      </a:solidFill>
                      <a:latin typeface="微软雅黑" panose="020B0503020204020204" pitchFamily="34" charset="-122"/>
                      <a:ea typeface="微软雅黑" panose="020B0503020204020204" pitchFamily="34" charset="-122"/>
                    </a:rPr>
                    <a:t>/</a:t>
                  </a:r>
                  <a:r>
                    <a:rPr lang="zh-CN" altLang="en-US" sz="1200" dirty="0">
                      <a:solidFill>
                        <a:prstClr val="black"/>
                      </a:solidFill>
                      <a:latin typeface="微软雅黑" panose="020B0503020204020204" pitchFamily="34" charset="-122"/>
                      <a:ea typeface="微软雅黑" panose="020B0503020204020204" pitchFamily="34" charset="-122"/>
                    </a:rPr>
                    <a:t>析出相</a:t>
                  </a:r>
                </a:p>
              </p:txBody>
            </p:sp>
          </p:grpSp>
          <p:grpSp>
            <p:nvGrpSpPr>
              <p:cNvPr id="37" name="组合 36">
                <a:extLst>
                  <a:ext uri="{FF2B5EF4-FFF2-40B4-BE49-F238E27FC236}">
                    <a16:creationId xmlns:a16="http://schemas.microsoft.com/office/drawing/2014/main" id="{8F600B95-08B0-0647-B877-625FA174CB5B}"/>
                  </a:ext>
                </a:extLst>
              </p:cNvPr>
              <p:cNvGrpSpPr/>
              <p:nvPr/>
            </p:nvGrpSpPr>
            <p:grpSpPr>
              <a:xfrm>
                <a:off x="4874470" y="1314306"/>
                <a:ext cx="2752419" cy="396735"/>
                <a:chOff x="233620" y="4048334"/>
                <a:chExt cx="2752419" cy="396735"/>
              </a:xfrm>
            </p:grpSpPr>
            <p:sp>
              <p:nvSpPr>
                <p:cNvPr id="38" name="矩形: 圆角 34">
                  <a:extLst>
                    <a:ext uri="{FF2B5EF4-FFF2-40B4-BE49-F238E27FC236}">
                      <a16:creationId xmlns:a16="http://schemas.microsoft.com/office/drawing/2014/main" id="{5191CF4B-3A9A-CD41-8337-B97B5346F9AC}"/>
                    </a:ext>
                  </a:extLst>
                </p:cNvPr>
                <p:cNvSpPr/>
                <p:nvPr/>
              </p:nvSpPr>
              <p:spPr>
                <a:xfrm>
                  <a:off x="243513" y="4048334"/>
                  <a:ext cx="2742526" cy="396735"/>
                </a:xfrm>
                <a:prstGeom prst="roundRect">
                  <a:avLst>
                    <a:gd name="adj" fmla="val 6600"/>
                  </a:avLst>
                </a:prstGeom>
                <a:solidFill>
                  <a:schemeClr val="accent1">
                    <a:lumMod val="20000"/>
                    <a:lumOff val="80000"/>
                  </a:schemeClr>
                </a:solidFill>
                <a:ln w="190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39" name="文本框 38">
                  <a:extLst>
                    <a:ext uri="{FF2B5EF4-FFF2-40B4-BE49-F238E27FC236}">
                      <a16:creationId xmlns:a16="http://schemas.microsoft.com/office/drawing/2014/main" id="{82EAF43A-8459-8446-AF2E-66EAF91D9F9F}"/>
                    </a:ext>
                  </a:extLst>
                </p:cNvPr>
                <p:cNvSpPr txBox="1"/>
                <p:nvPr/>
              </p:nvSpPr>
              <p:spPr>
                <a:xfrm>
                  <a:off x="233620" y="4107948"/>
                  <a:ext cx="2742526" cy="276999"/>
                </a:xfrm>
                <a:prstGeom prst="rect">
                  <a:avLst/>
                </a:prstGeom>
                <a:noFill/>
              </p:spPr>
              <p:txBody>
                <a:bodyPr wrap="square" rtlCol="0">
                  <a:spAutoFit/>
                </a:bodyPr>
                <a:lstStyle/>
                <a:p>
                  <a:pPr algn="ctr"/>
                  <a:r>
                    <a:rPr lang="zh-CN" altLang="en-US" sz="1200" dirty="0">
                      <a:solidFill>
                        <a:prstClr val="black"/>
                      </a:solidFill>
                      <a:latin typeface="微软雅黑" panose="020B0503020204020204" pitchFamily="34" charset="-122"/>
                      <a:ea typeface="微软雅黑" panose="020B0503020204020204" pitchFamily="34" charset="-122"/>
                    </a:rPr>
                    <a:t>裂纹、脆化等宏观机械性能</a:t>
                  </a:r>
                </a:p>
              </p:txBody>
            </p:sp>
          </p:grpSp>
        </p:grpSp>
        <p:sp>
          <p:nvSpPr>
            <p:cNvPr id="23" name="左大括号 22">
              <a:extLst>
                <a:ext uri="{FF2B5EF4-FFF2-40B4-BE49-F238E27FC236}">
                  <a16:creationId xmlns:a16="http://schemas.microsoft.com/office/drawing/2014/main" id="{5439DE20-F3C3-BE40-B6B7-5DE13CF99A58}"/>
                </a:ext>
              </a:extLst>
            </p:cNvPr>
            <p:cNvSpPr/>
            <p:nvPr/>
          </p:nvSpPr>
          <p:spPr>
            <a:xfrm rot="16200000" flipV="1">
              <a:off x="3604845" y="4514328"/>
              <a:ext cx="307777" cy="2831826"/>
            </a:xfrm>
            <a:prstGeom prst="leftBrace">
              <a:avLst>
                <a:gd name="adj1" fmla="val 48589"/>
                <a:gd name="adj2" fmla="val 5004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prstClr val="black"/>
                </a:solidFill>
                <a:latin typeface="等线" panose="020F0502020204030204"/>
                <a:ea typeface="等线" panose="02010600030101010101" pitchFamily="2" charset="-122"/>
              </a:endParaRPr>
            </a:p>
          </p:txBody>
        </p:sp>
      </p:grpSp>
      <p:sp>
        <p:nvSpPr>
          <p:cNvPr id="55" name="矩形 54">
            <a:extLst>
              <a:ext uri="{FF2B5EF4-FFF2-40B4-BE49-F238E27FC236}">
                <a16:creationId xmlns:a16="http://schemas.microsoft.com/office/drawing/2014/main" id="{57471BF2-E0A2-1948-A5AF-AB7509394446}"/>
              </a:ext>
            </a:extLst>
          </p:cNvPr>
          <p:cNvSpPr/>
          <p:nvPr/>
        </p:nvSpPr>
        <p:spPr>
          <a:xfrm>
            <a:off x="6203950" y="5187710"/>
            <a:ext cx="1107996" cy="369332"/>
          </a:xfrm>
          <a:prstGeom prst="rect">
            <a:avLst/>
          </a:prstGeom>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none">
            <a:spAutoFit/>
          </a:bodyPr>
          <a:lstStyle/>
          <a:p>
            <a:r>
              <a:rPr lang="zh-CN" altLang="zh-CN" b="1" kern="1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尺寸效应</a:t>
            </a:r>
            <a:endParaRPr lang="zh-CN" altLang="en-US" b="1" dirty="0">
              <a:solidFill>
                <a:prstClr val="black"/>
              </a:solidFill>
              <a:latin typeface="等线" panose="020F0502020204030204"/>
              <a:ea typeface="等线" panose="02010600030101010101" pitchFamily="2" charset="-122"/>
            </a:endParaRPr>
          </a:p>
        </p:txBody>
      </p:sp>
      <p:sp>
        <p:nvSpPr>
          <p:cNvPr id="56" name="燕尾形箭头 55">
            <a:extLst>
              <a:ext uri="{FF2B5EF4-FFF2-40B4-BE49-F238E27FC236}">
                <a16:creationId xmlns:a16="http://schemas.microsoft.com/office/drawing/2014/main" id="{6C9AB73A-FC62-E14E-8082-8B5739C9F1E1}"/>
              </a:ext>
            </a:extLst>
          </p:cNvPr>
          <p:cNvSpPr/>
          <p:nvPr/>
        </p:nvSpPr>
        <p:spPr>
          <a:xfrm>
            <a:off x="7449455" y="5630078"/>
            <a:ext cx="600891" cy="363992"/>
          </a:xfrm>
          <a:prstGeom prst="notchedRightArrow">
            <a:avLst/>
          </a:prstGeom>
          <a:gradFill flip="none" rotWithShape="1">
            <a:gsLst>
              <a:gs pos="0">
                <a:srgbClr val="002060"/>
              </a:gs>
              <a:gs pos="77000">
                <a:srgbClr val="002060">
                  <a:tint val="44500"/>
                  <a:satMod val="160000"/>
                </a:srgbClr>
              </a:gs>
              <a:gs pos="100000">
                <a:srgbClr val="00206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57" name="左大括号 56">
            <a:extLst>
              <a:ext uri="{FF2B5EF4-FFF2-40B4-BE49-F238E27FC236}">
                <a16:creationId xmlns:a16="http://schemas.microsoft.com/office/drawing/2014/main" id="{EE72E8D6-E0F4-5847-9048-AD91F8D7C2BF}"/>
              </a:ext>
            </a:extLst>
          </p:cNvPr>
          <p:cNvSpPr/>
          <p:nvPr/>
        </p:nvSpPr>
        <p:spPr>
          <a:xfrm>
            <a:off x="5756830" y="5192646"/>
            <a:ext cx="301687" cy="1250327"/>
          </a:xfrm>
          <a:prstGeom prst="leftBrace">
            <a:avLst>
              <a:gd name="adj1" fmla="val 8333"/>
              <a:gd name="adj2" fmla="val 47738"/>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等线" panose="020F0502020204030204"/>
              <a:ea typeface="等线" panose="02010600030101010101" pitchFamily="2" charset="-122"/>
            </a:endParaRPr>
          </a:p>
        </p:txBody>
      </p:sp>
      <p:sp>
        <p:nvSpPr>
          <p:cNvPr id="58" name="矩形 57">
            <a:extLst>
              <a:ext uri="{FF2B5EF4-FFF2-40B4-BE49-F238E27FC236}">
                <a16:creationId xmlns:a16="http://schemas.microsoft.com/office/drawing/2014/main" id="{DBEC9FEA-E309-0B4A-98D7-AC53E34C8FA4}"/>
              </a:ext>
            </a:extLst>
          </p:cNvPr>
          <p:cNvSpPr/>
          <p:nvPr/>
        </p:nvSpPr>
        <p:spPr>
          <a:xfrm>
            <a:off x="6199988" y="5649172"/>
            <a:ext cx="1107996" cy="369332"/>
          </a:xfrm>
          <a:prstGeom prst="rect">
            <a:avLst/>
          </a:prstGeom>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none">
            <a:spAutoFit/>
          </a:bodyPr>
          <a:lstStyle/>
          <a:p>
            <a:r>
              <a:rPr lang="zh-CN" altLang="en-US" b="1" kern="1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制样难度</a:t>
            </a:r>
            <a:endParaRPr lang="zh-CN" altLang="en-US" b="1" dirty="0">
              <a:solidFill>
                <a:prstClr val="black"/>
              </a:solidFill>
              <a:latin typeface="等线" panose="020F0502020204030204"/>
              <a:ea typeface="等线" panose="02010600030101010101" pitchFamily="2" charset="-122"/>
            </a:endParaRPr>
          </a:p>
        </p:txBody>
      </p:sp>
      <p:sp>
        <p:nvSpPr>
          <p:cNvPr id="59" name="矩形 58">
            <a:extLst>
              <a:ext uri="{FF2B5EF4-FFF2-40B4-BE49-F238E27FC236}">
                <a16:creationId xmlns:a16="http://schemas.microsoft.com/office/drawing/2014/main" id="{9F48D1BE-1E2C-914B-B73E-FCE099AC1BC5}"/>
              </a:ext>
            </a:extLst>
          </p:cNvPr>
          <p:cNvSpPr/>
          <p:nvPr/>
        </p:nvSpPr>
        <p:spPr>
          <a:xfrm>
            <a:off x="6199988" y="6110634"/>
            <a:ext cx="1107996" cy="369332"/>
          </a:xfrm>
          <a:prstGeom prst="rect">
            <a:avLst/>
          </a:prstGeom>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none">
            <a:spAutoFit/>
          </a:bodyPr>
          <a:lstStyle/>
          <a:p>
            <a:r>
              <a:rPr lang="zh-CN" altLang="en-US" b="1" kern="1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统计问题</a:t>
            </a:r>
          </a:p>
        </p:txBody>
      </p:sp>
      <p:sp>
        <p:nvSpPr>
          <p:cNvPr id="60" name="TextBox 14">
            <a:extLst>
              <a:ext uri="{FF2B5EF4-FFF2-40B4-BE49-F238E27FC236}">
                <a16:creationId xmlns:a16="http://schemas.microsoft.com/office/drawing/2014/main" id="{F92BFC83-3AF2-B944-BB97-62246A7A9343}"/>
              </a:ext>
            </a:extLst>
          </p:cNvPr>
          <p:cNvSpPr txBox="1"/>
          <p:nvPr/>
        </p:nvSpPr>
        <p:spPr>
          <a:xfrm>
            <a:off x="4792449" y="5551396"/>
            <a:ext cx="934565" cy="442674"/>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algn="ctr">
              <a:spcBef>
                <a:spcPts val="1200"/>
              </a:spcBef>
              <a:defRPr/>
            </a:pPr>
            <a:r>
              <a:rPr lang="en-US" altLang="zh-CN" sz="2000" b="1" kern="0" dirty="0">
                <a:solidFill>
                  <a:prstClr val="black"/>
                </a:solidFill>
                <a:latin typeface="Times New Roman" panose="02020603050405020304" pitchFamily="18" charset="0"/>
                <a:ea typeface="微软雅黑" pitchFamily="34" charset="-122"/>
                <a:cs typeface="Times New Roman" panose="02020603050405020304" pitchFamily="18" charset="0"/>
              </a:rPr>
              <a:t>TEM</a:t>
            </a:r>
          </a:p>
        </p:txBody>
      </p:sp>
      <p:sp>
        <p:nvSpPr>
          <p:cNvPr id="61" name="矩形 60">
            <a:extLst>
              <a:ext uri="{FF2B5EF4-FFF2-40B4-BE49-F238E27FC236}">
                <a16:creationId xmlns:a16="http://schemas.microsoft.com/office/drawing/2014/main" id="{D3922EE4-5C0B-6943-A8BD-A5D9E7A95F12}"/>
              </a:ext>
            </a:extLst>
          </p:cNvPr>
          <p:cNvSpPr/>
          <p:nvPr/>
        </p:nvSpPr>
        <p:spPr>
          <a:xfrm>
            <a:off x="8096596" y="5233673"/>
            <a:ext cx="2021236" cy="1200329"/>
          </a:xfrm>
          <a:prstGeom prst="rect">
            <a:avLst/>
          </a:prstGeom>
          <a:solidFill>
            <a:schemeClr val="accent4">
              <a:lumMod val="40000"/>
              <a:lumOff val="60000"/>
            </a:schemeClr>
          </a:solidFill>
          <a:ln>
            <a:solidFill>
              <a:schemeClr val="accent2">
                <a:lumMod val="75000"/>
              </a:schemeClr>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zh-CN" altLang="zh-CN" b="1" kern="1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需探测</a:t>
            </a:r>
            <a:r>
              <a:rPr lang="zh-CN" altLang="en-US" b="1" kern="100" dirty="0">
                <a:solidFill>
                  <a:srgbClr val="C00000"/>
                </a:solidFill>
                <a:latin typeface="Times New Roman" panose="02020603050405020304" pitchFamily="18" charset="0"/>
                <a:ea typeface="等线" panose="02010600030101010101" pitchFamily="2" charset="-122"/>
                <a:cs typeface="Times New Roman" panose="02020603050405020304" pitchFamily="18" charset="0"/>
              </a:rPr>
              <a:t>宏观上体效应</a:t>
            </a:r>
            <a:r>
              <a:rPr lang="zh-CN" altLang="en-US" b="1" kern="1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且</a:t>
            </a:r>
            <a:r>
              <a:rPr lang="zh-CN" altLang="zh-CN" b="1" kern="1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深度在微米量级以上</a:t>
            </a:r>
            <a:r>
              <a:rPr lang="zh-CN" altLang="en-US" b="1" kern="1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的结构分析方法</a:t>
            </a:r>
            <a:endParaRPr lang="zh-CN" altLang="en-US" b="1" dirty="0">
              <a:solidFill>
                <a:prstClr val="black"/>
              </a:solidFill>
              <a:latin typeface="等线" panose="020F0502020204030204"/>
              <a:ea typeface="等线" panose="02010600030101010101" pitchFamily="2" charset="-122"/>
            </a:endParaRPr>
          </a:p>
        </p:txBody>
      </p:sp>
      <p:sp>
        <p:nvSpPr>
          <p:cNvPr id="62" name="矩形 61">
            <a:extLst>
              <a:ext uri="{FF2B5EF4-FFF2-40B4-BE49-F238E27FC236}">
                <a16:creationId xmlns:a16="http://schemas.microsoft.com/office/drawing/2014/main" id="{E8DCE4DE-925C-284F-83C2-0F7B328C3505}"/>
              </a:ext>
            </a:extLst>
          </p:cNvPr>
          <p:cNvSpPr/>
          <p:nvPr/>
        </p:nvSpPr>
        <p:spPr>
          <a:xfrm>
            <a:off x="2703152" y="5572261"/>
            <a:ext cx="2031325" cy="369332"/>
          </a:xfrm>
          <a:prstGeom prst="rect">
            <a:avLst/>
          </a:prstGeom>
        </p:spPr>
        <p:txBody>
          <a:bodyPr wrap="none">
            <a:spAutoFit/>
          </a:bodyPr>
          <a:lstStyle/>
          <a:p>
            <a:r>
              <a:rPr lang="zh-CN" altLang="en-US" b="1" dirty="0">
                <a:solidFill>
                  <a:prstClr val="black"/>
                </a:solidFill>
                <a:latin typeface="微软雅黑" panose="020B0503020204020204" pitchFamily="34" charset="-122"/>
                <a:ea typeface="微软雅黑" panose="020B0503020204020204" pitchFamily="34" charset="-122"/>
              </a:rPr>
              <a:t>常规缺陷表征技术</a:t>
            </a:r>
            <a:endParaRPr lang="zh-CN" altLang="en-US" b="1" dirty="0">
              <a:solidFill>
                <a:prstClr val="black"/>
              </a:solidFill>
              <a:latin typeface="等线" panose="020F0502020204030204"/>
              <a:ea typeface="等线" panose="02010600030101010101" pitchFamily="2" charset="-122"/>
            </a:endParaRPr>
          </a:p>
        </p:txBody>
      </p:sp>
      <p:sp>
        <p:nvSpPr>
          <p:cNvPr id="6" name="矩形 5">
            <a:extLst>
              <a:ext uri="{FF2B5EF4-FFF2-40B4-BE49-F238E27FC236}">
                <a16:creationId xmlns:a16="http://schemas.microsoft.com/office/drawing/2014/main" id="{466EC779-A619-1E48-B39A-4E7BAD0197B8}"/>
              </a:ext>
            </a:extLst>
          </p:cNvPr>
          <p:cNvSpPr/>
          <p:nvPr/>
        </p:nvSpPr>
        <p:spPr>
          <a:xfrm>
            <a:off x="1616150" y="2216888"/>
            <a:ext cx="8931348" cy="4343400"/>
          </a:xfrm>
          <a:prstGeom prst="rect">
            <a:avLst/>
          </a:prstGeom>
          <a:noFill/>
          <a:ln w="38100">
            <a:solidFill>
              <a:srgbClr val="9B0E0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197733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565811" y="126923"/>
            <a:ext cx="7230651" cy="523220"/>
          </a:xfrm>
          <a:prstGeom prst="rect">
            <a:avLst/>
          </a:prstGeom>
          <a:noFill/>
        </p:spPr>
        <p:txBody>
          <a:bodyPr wrap="square">
            <a:spAutoFit/>
          </a:bodyPr>
          <a:lstStyle/>
          <a:p>
            <a:r>
              <a:rPr lang="zh-CN" altLang="en-US"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研究背景及意义</a:t>
            </a:r>
          </a:p>
        </p:txBody>
      </p:sp>
      <p:pic>
        <p:nvPicPr>
          <p:cNvPr id="7" name="图片 6">
            <a:extLst>
              <a:ext uri="{FF2B5EF4-FFF2-40B4-BE49-F238E27FC236}">
                <a16:creationId xmlns:a16="http://schemas.microsoft.com/office/drawing/2014/main" id="{27562CEC-4620-FF49-81A1-D25E975F0617}"/>
              </a:ext>
            </a:extLst>
          </p:cNvPr>
          <p:cNvPicPr>
            <a:picLocks noChangeAspect="1"/>
          </p:cNvPicPr>
          <p:nvPr/>
        </p:nvPicPr>
        <p:blipFill rotWithShape="1">
          <a:blip r:embed="rId3"/>
          <a:srcRect b="26774"/>
          <a:stretch/>
        </p:blipFill>
        <p:spPr>
          <a:xfrm>
            <a:off x="10322351" y="0"/>
            <a:ext cx="1869649" cy="684530"/>
          </a:xfrm>
          <a:prstGeom prst="rect">
            <a:avLst/>
          </a:prstGeom>
        </p:spPr>
      </p:pic>
      <p:sp>
        <p:nvSpPr>
          <p:cNvPr id="63" name="文本框 62">
            <a:extLst>
              <a:ext uri="{FF2B5EF4-FFF2-40B4-BE49-F238E27FC236}">
                <a16:creationId xmlns:a16="http://schemas.microsoft.com/office/drawing/2014/main" id="{66150CD2-D2FA-594B-A06C-A36A5F96BB9C}"/>
              </a:ext>
            </a:extLst>
          </p:cNvPr>
          <p:cNvSpPr txBox="1"/>
          <p:nvPr/>
        </p:nvSpPr>
        <p:spPr>
          <a:xfrm>
            <a:off x="942879" y="698788"/>
            <a:ext cx="10859259" cy="1422890"/>
          </a:xfrm>
          <a:prstGeom prst="rect">
            <a:avLst/>
          </a:prstGeom>
          <a:noFill/>
        </p:spPr>
        <p:txBody>
          <a:bodyPr wrap="square" rtlCol="0">
            <a:spAutoFit/>
          </a:bodyPr>
          <a:lstStyle/>
          <a:p>
            <a:pPr marL="342900" indent="-342900">
              <a:lnSpc>
                <a:spcPct val="150000"/>
              </a:lnSpc>
              <a:buFont typeface="Wingdings" panose="05000000000000000000" pitchFamily="2" charset="2"/>
              <a:buChar char="p"/>
            </a:pPr>
            <a:r>
              <a:rPr lang="zh-CN" altLang="en-US" sz="2000" b="1" dirty="0">
                <a:solidFill>
                  <a:srgbClr val="C00000"/>
                </a:solidFill>
                <a:latin typeface="+mn-ea"/>
              </a:rPr>
              <a:t>正电子湮没谱学</a:t>
            </a:r>
            <a:r>
              <a:rPr lang="zh-CN" altLang="en-US" sz="2000" b="1" dirty="0">
                <a:latin typeface="+mn-ea"/>
              </a:rPr>
              <a:t>（</a:t>
            </a:r>
            <a:r>
              <a:rPr lang="en-US" altLang="zh-CN" sz="2000" b="1" dirty="0">
                <a:latin typeface="+mn-ea"/>
              </a:rPr>
              <a:t>PAS</a:t>
            </a:r>
            <a:r>
              <a:rPr lang="zh-CN" altLang="en-US" sz="2000" b="1" dirty="0">
                <a:latin typeface="+mn-ea"/>
              </a:rPr>
              <a:t>），利用理论模拟与实验相结合的分析探测手段，实现辐照初级阶段点缺陷尺寸和浓度更精确的定量分析；</a:t>
            </a:r>
            <a:endParaRPr lang="en-US" altLang="zh-CN" sz="2000" b="1" dirty="0">
              <a:latin typeface="+mn-ea"/>
            </a:endParaRPr>
          </a:p>
          <a:p>
            <a:pPr marL="342900" indent="-342900">
              <a:lnSpc>
                <a:spcPct val="150000"/>
              </a:lnSpc>
              <a:buFont typeface="Wingdings" panose="05000000000000000000" pitchFamily="2" charset="2"/>
              <a:buChar char="p"/>
            </a:pPr>
            <a:r>
              <a:rPr lang="zh-CN" altLang="en-US" sz="2000" b="1" dirty="0">
                <a:solidFill>
                  <a:srgbClr val="C00000"/>
                </a:solidFill>
                <a:latin typeface="+mn-ea"/>
              </a:rPr>
              <a:t>同步辐射技术</a:t>
            </a:r>
            <a:r>
              <a:rPr lang="zh-CN" altLang="en-US" sz="2000" b="1" dirty="0">
                <a:latin typeface="+mn-ea"/>
              </a:rPr>
              <a:t>研究辐照缺陷的尺寸分布及微观晶格结构。</a:t>
            </a:r>
            <a:endParaRPr lang="en-US" altLang="zh-CN" sz="2000" b="1" dirty="0">
              <a:latin typeface="+mn-ea"/>
            </a:endParaRPr>
          </a:p>
        </p:txBody>
      </p:sp>
      <p:grpSp>
        <p:nvGrpSpPr>
          <p:cNvPr id="120" name="组合 119">
            <a:extLst>
              <a:ext uri="{FF2B5EF4-FFF2-40B4-BE49-F238E27FC236}">
                <a16:creationId xmlns:a16="http://schemas.microsoft.com/office/drawing/2014/main" id="{EA79894D-3B03-9946-8751-D59561569A11}"/>
              </a:ext>
            </a:extLst>
          </p:cNvPr>
          <p:cNvGrpSpPr/>
          <p:nvPr/>
        </p:nvGrpSpPr>
        <p:grpSpPr>
          <a:xfrm>
            <a:off x="1500034" y="2121678"/>
            <a:ext cx="8822317" cy="4596594"/>
            <a:chOff x="1455227" y="1844592"/>
            <a:chExt cx="8822317" cy="4596594"/>
          </a:xfrm>
        </p:grpSpPr>
        <p:grpSp>
          <p:nvGrpSpPr>
            <p:cNvPr id="64" name="组合 63">
              <a:extLst>
                <a:ext uri="{FF2B5EF4-FFF2-40B4-BE49-F238E27FC236}">
                  <a16:creationId xmlns:a16="http://schemas.microsoft.com/office/drawing/2014/main" id="{1405997A-9442-6C40-A4B5-25FD781E3D29}"/>
                </a:ext>
              </a:extLst>
            </p:cNvPr>
            <p:cNvGrpSpPr/>
            <p:nvPr/>
          </p:nvGrpSpPr>
          <p:grpSpPr>
            <a:xfrm>
              <a:off x="7499293" y="3899675"/>
              <a:ext cx="2778251" cy="2515326"/>
              <a:chOff x="6289549" y="3657601"/>
              <a:chExt cx="2778251" cy="2515326"/>
            </a:xfrm>
          </p:grpSpPr>
          <p:pic>
            <p:nvPicPr>
              <p:cNvPr id="65" name="图片 64">
                <a:extLst>
                  <a:ext uri="{FF2B5EF4-FFF2-40B4-BE49-F238E27FC236}">
                    <a16:creationId xmlns:a16="http://schemas.microsoft.com/office/drawing/2014/main" id="{382B260C-9EDB-3641-990D-BDED947C57F2}"/>
                  </a:ext>
                </a:extLst>
              </p:cNvPr>
              <p:cNvPicPr>
                <a:picLocks noChangeAspect="1"/>
              </p:cNvPicPr>
              <p:nvPr/>
            </p:nvPicPr>
            <p:blipFill>
              <a:blip r:embed="rId4"/>
              <a:stretch>
                <a:fillRect/>
              </a:stretch>
            </p:blipFill>
            <p:spPr>
              <a:xfrm>
                <a:off x="6471269" y="3791963"/>
                <a:ext cx="2296363" cy="1266773"/>
              </a:xfrm>
              <a:prstGeom prst="rect">
                <a:avLst/>
              </a:prstGeom>
            </p:spPr>
          </p:pic>
          <p:sp>
            <p:nvSpPr>
              <p:cNvPr id="66" name="矩形 65">
                <a:extLst>
                  <a:ext uri="{FF2B5EF4-FFF2-40B4-BE49-F238E27FC236}">
                    <a16:creationId xmlns:a16="http://schemas.microsoft.com/office/drawing/2014/main" id="{F2E9CD9D-9182-D04E-A4DB-6939CAE13C56}"/>
                  </a:ext>
                </a:extLst>
              </p:cNvPr>
              <p:cNvSpPr/>
              <p:nvPr/>
            </p:nvSpPr>
            <p:spPr>
              <a:xfrm>
                <a:off x="6396152" y="5051812"/>
                <a:ext cx="2623454" cy="1077218"/>
              </a:xfrm>
              <a:prstGeom prst="rect">
                <a:avLst/>
              </a:prstGeom>
            </p:spPr>
            <p:txBody>
              <a:bodyPr wrap="square">
                <a:spAutoFit/>
              </a:bodyPr>
              <a:lstStyle/>
              <a:p>
                <a:pPr algn="ctr"/>
                <a:r>
                  <a:rPr lang="zh-CN" altLang="en-US"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掠入射</a:t>
                </a:r>
                <a:r>
                  <a:rPr lang="en-US" altLang="zh-CN"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X</a:t>
                </a:r>
                <a:r>
                  <a:rPr lang="zh-CN" altLang="en-US"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射线衍射技术（</a:t>
                </a:r>
                <a:r>
                  <a:rPr lang="en-US" altLang="zh-CN"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GIXRD</a:t>
                </a:r>
                <a:r>
                  <a:rPr lang="zh-CN" altLang="en-US"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分析不同辐照条件引起的晶格收缩</a:t>
                </a:r>
                <a:r>
                  <a:rPr lang="en-US" altLang="zh-CN"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膨胀效应</a:t>
                </a:r>
              </a:p>
            </p:txBody>
          </p:sp>
          <p:sp>
            <p:nvSpPr>
              <p:cNvPr id="67" name="圆角矩形 22">
                <a:extLst>
                  <a:ext uri="{FF2B5EF4-FFF2-40B4-BE49-F238E27FC236}">
                    <a16:creationId xmlns:a16="http://schemas.microsoft.com/office/drawing/2014/main" id="{BC03B647-2484-2447-B964-10A943F963B2}"/>
                  </a:ext>
                </a:extLst>
              </p:cNvPr>
              <p:cNvSpPr/>
              <p:nvPr/>
            </p:nvSpPr>
            <p:spPr bwMode="auto">
              <a:xfrm>
                <a:off x="6289549" y="3657601"/>
                <a:ext cx="2778251" cy="2515326"/>
              </a:xfrm>
              <a:prstGeom prst="roundRect">
                <a:avLst>
                  <a:gd name="adj" fmla="val 12553"/>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dirty="0">
                  <a:latin typeface="Arial" charset="0"/>
                </a:endParaRPr>
              </a:p>
            </p:txBody>
          </p:sp>
        </p:grpSp>
        <p:grpSp>
          <p:nvGrpSpPr>
            <p:cNvPr id="68" name="组合 67">
              <a:extLst>
                <a:ext uri="{FF2B5EF4-FFF2-40B4-BE49-F238E27FC236}">
                  <a16:creationId xmlns:a16="http://schemas.microsoft.com/office/drawing/2014/main" id="{C35C99D2-A6D9-D14B-A33F-DFFF5577B538}"/>
                </a:ext>
              </a:extLst>
            </p:cNvPr>
            <p:cNvGrpSpPr/>
            <p:nvPr/>
          </p:nvGrpSpPr>
          <p:grpSpPr>
            <a:xfrm>
              <a:off x="4310240" y="3899675"/>
              <a:ext cx="2984507" cy="2541511"/>
              <a:chOff x="1687969" y="3810121"/>
              <a:chExt cx="3236867" cy="2541511"/>
            </a:xfrm>
          </p:grpSpPr>
          <p:grpSp>
            <p:nvGrpSpPr>
              <p:cNvPr id="69" name="组合 68">
                <a:extLst>
                  <a:ext uri="{FF2B5EF4-FFF2-40B4-BE49-F238E27FC236}">
                    <a16:creationId xmlns:a16="http://schemas.microsoft.com/office/drawing/2014/main" id="{74BE7143-2FED-754F-B08B-ABAFFAFCE868}"/>
                  </a:ext>
                </a:extLst>
              </p:cNvPr>
              <p:cNvGrpSpPr/>
              <p:nvPr/>
            </p:nvGrpSpPr>
            <p:grpSpPr>
              <a:xfrm>
                <a:off x="1687969" y="3810121"/>
                <a:ext cx="3236867" cy="2541511"/>
                <a:chOff x="103069" y="3563101"/>
                <a:chExt cx="3243394" cy="2569544"/>
              </a:xfrm>
            </p:grpSpPr>
            <p:sp>
              <p:nvSpPr>
                <p:cNvPr id="71" name="矩形 70">
                  <a:extLst>
                    <a:ext uri="{FF2B5EF4-FFF2-40B4-BE49-F238E27FC236}">
                      <a16:creationId xmlns:a16="http://schemas.microsoft.com/office/drawing/2014/main" id="{9325A976-D342-F444-9D1B-6690C054BC3A}"/>
                    </a:ext>
                  </a:extLst>
                </p:cNvPr>
                <p:cNvSpPr/>
                <p:nvPr/>
              </p:nvSpPr>
              <p:spPr>
                <a:xfrm>
                  <a:off x="361584" y="4932316"/>
                  <a:ext cx="2984879" cy="1200329"/>
                </a:xfrm>
                <a:prstGeom prst="rect">
                  <a:avLst/>
                </a:prstGeom>
              </p:spPr>
              <p:txBody>
                <a:bodyPr wrap="square">
                  <a:spAutoFit/>
                </a:bodyPr>
                <a:lstStyle/>
                <a:p>
                  <a:pPr>
                    <a:lnSpc>
                      <a:spcPct val="150000"/>
                    </a:lnSpc>
                  </a:pPr>
                  <a:r>
                    <a:rPr lang="zh-CN" altLang="en-US" sz="1600" b="1" dirty="0">
                      <a:solidFill>
                        <a:schemeClr val="accent4">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同步辐射小角 </a:t>
                  </a:r>
                  <a:r>
                    <a:rPr lang="en-US" altLang="zh-CN" sz="1600" b="1" dirty="0">
                      <a:solidFill>
                        <a:schemeClr val="accent4">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X </a:t>
                  </a:r>
                  <a:r>
                    <a:rPr lang="zh-CN" altLang="en-US" sz="1600" b="1" dirty="0">
                      <a:solidFill>
                        <a:schemeClr val="accent4">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射线散射技术统计分析辐照缺陷的尺寸分布（探测尺度在</a:t>
                  </a:r>
                  <a:r>
                    <a:rPr lang="en-US" altLang="zh-CN" sz="1600" b="1" dirty="0">
                      <a:solidFill>
                        <a:schemeClr val="accent4">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1-100 nm</a:t>
                  </a:r>
                  <a:r>
                    <a:rPr lang="zh-CN" altLang="en-US" sz="1600" b="1" dirty="0">
                      <a:solidFill>
                        <a:schemeClr val="accent4">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600" b="1" dirty="0">
                    <a:solidFill>
                      <a:schemeClr val="accent4">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2" name="圆角矩形 14">
                  <a:extLst>
                    <a:ext uri="{FF2B5EF4-FFF2-40B4-BE49-F238E27FC236}">
                      <a16:creationId xmlns:a16="http://schemas.microsoft.com/office/drawing/2014/main" id="{DF56CBF1-9B7D-C141-86DF-B2DBC24E0E4F}"/>
                    </a:ext>
                  </a:extLst>
                </p:cNvPr>
                <p:cNvSpPr/>
                <p:nvPr/>
              </p:nvSpPr>
              <p:spPr bwMode="auto">
                <a:xfrm>
                  <a:off x="103069" y="3563101"/>
                  <a:ext cx="3243394" cy="2543070"/>
                </a:xfrm>
                <a:prstGeom prst="roundRect">
                  <a:avLst>
                    <a:gd name="adj" fmla="val 11849"/>
                  </a:avLst>
                </a:prstGeom>
                <a:noFill/>
                <a:ln w="19050" cap="flat" cmpd="sng" algn="ctr">
                  <a:solidFill>
                    <a:schemeClr val="accent4">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dirty="0">
                    <a:latin typeface="Arial" charset="0"/>
                  </a:endParaRPr>
                </a:p>
              </p:txBody>
            </p:sp>
          </p:grpSp>
          <p:pic>
            <p:nvPicPr>
              <p:cNvPr id="70" name="图片 69">
                <a:extLst>
                  <a:ext uri="{FF2B5EF4-FFF2-40B4-BE49-F238E27FC236}">
                    <a16:creationId xmlns:a16="http://schemas.microsoft.com/office/drawing/2014/main" id="{BDEF7714-C769-C048-B9AD-EB542253F3E9}"/>
                  </a:ext>
                </a:extLst>
              </p:cNvPr>
              <p:cNvPicPr>
                <a:picLocks noChangeAspect="1"/>
              </p:cNvPicPr>
              <p:nvPr/>
            </p:nvPicPr>
            <p:blipFill>
              <a:blip r:embed="rId5"/>
              <a:stretch>
                <a:fillRect/>
              </a:stretch>
            </p:blipFill>
            <p:spPr>
              <a:xfrm>
                <a:off x="1781633" y="3978208"/>
                <a:ext cx="2969392" cy="1281566"/>
              </a:xfrm>
              <a:prstGeom prst="rect">
                <a:avLst/>
              </a:prstGeom>
            </p:spPr>
          </p:pic>
        </p:grpSp>
        <p:cxnSp>
          <p:nvCxnSpPr>
            <p:cNvPr id="73" name="直接箭头连接符 78">
              <a:extLst>
                <a:ext uri="{FF2B5EF4-FFF2-40B4-BE49-F238E27FC236}">
                  <a16:creationId xmlns:a16="http://schemas.microsoft.com/office/drawing/2014/main" id="{5C63E472-78B7-B049-AD67-DF06B9C06ED3}"/>
                </a:ext>
              </a:extLst>
            </p:cNvPr>
            <p:cNvCxnSpPr>
              <a:cxnSpLocks/>
            </p:cNvCxnSpPr>
            <p:nvPr/>
          </p:nvCxnSpPr>
          <p:spPr>
            <a:xfrm flipH="1" flipV="1">
              <a:off x="3401532" y="3416827"/>
              <a:ext cx="2339338" cy="464057"/>
            </a:xfrm>
            <a:prstGeom prst="straightConnector1">
              <a:avLst/>
            </a:prstGeom>
            <a:ln w="28575">
              <a:solidFill>
                <a:schemeClr val="accent4">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74" name="组合 73">
              <a:extLst>
                <a:ext uri="{FF2B5EF4-FFF2-40B4-BE49-F238E27FC236}">
                  <a16:creationId xmlns:a16="http://schemas.microsoft.com/office/drawing/2014/main" id="{9DECE473-0107-2D48-B355-9ECF8C146112}"/>
                </a:ext>
              </a:extLst>
            </p:cNvPr>
            <p:cNvGrpSpPr/>
            <p:nvPr/>
          </p:nvGrpSpPr>
          <p:grpSpPr>
            <a:xfrm>
              <a:off x="1965537" y="1844592"/>
              <a:ext cx="8115320" cy="1872220"/>
              <a:chOff x="455511" y="1111436"/>
              <a:chExt cx="8115320" cy="1872220"/>
            </a:xfrm>
          </p:grpSpPr>
          <p:grpSp>
            <p:nvGrpSpPr>
              <p:cNvPr id="75" name="组合 74">
                <a:extLst>
                  <a:ext uri="{FF2B5EF4-FFF2-40B4-BE49-F238E27FC236}">
                    <a16:creationId xmlns:a16="http://schemas.microsoft.com/office/drawing/2014/main" id="{6003ADB9-76D3-184D-B396-E42D0FD68702}"/>
                  </a:ext>
                </a:extLst>
              </p:cNvPr>
              <p:cNvGrpSpPr/>
              <p:nvPr/>
            </p:nvGrpSpPr>
            <p:grpSpPr>
              <a:xfrm>
                <a:off x="455511" y="1111436"/>
                <a:ext cx="8115320" cy="1872220"/>
                <a:chOff x="606649" y="1292723"/>
                <a:chExt cx="8115320" cy="1872220"/>
              </a:xfrm>
            </p:grpSpPr>
            <p:grpSp>
              <p:nvGrpSpPr>
                <p:cNvPr id="77" name="组合 76">
                  <a:extLst>
                    <a:ext uri="{FF2B5EF4-FFF2-40B4-BE49-F238E27FC236}">
                      <a16:creationId xmlns:a16="http://schemas.microsoft.com/office/drawing/2014/main" id="{14B59883-7F2E-C446-B0F1-CAED7B91731A}"/>
                    </a:ext>
                  </a:extLst>
                </p:cNvPr>
                <p:cNvGrpSpPr/>
                <p:nvPr/>
              </p:nvGrpSpPr>
              <p:grpSpPr>
                <a:xfrm>
                  <a:off x="606649" y="2724280"/>
                  <a:ext cx="8115320" cy="153733"/>
                  <a:chOff x="606649" y="2724280"/>
                  <a:chExt cx="8115320" cy="153733"/>
                </a:xfrm>
              </p:grpSpPr>
              <p:cxnSp>
                <p:nvCxnSpPr>
                  <p:cNvPr id="98" name="直接箭头连接符 23">
                    <a:extLst>
                      <a:ext uri="{FF2B5EF4-FFF2-40B4-BE49-F238E27FC236}">
                        <a16:creationId xmlns:a16="http://schemas.microsoft.com/office/drawing/2014/main" id="{1AC02133-1F2D-2146-B195-35DD19533310}"/>
                      </a:ext>
                    </a:extLst>
                  </p:cNvPr>
                  <p:cNvCxnSpPr>
                    <a:cxnSpLocks/>
                  </p:cNvCxnSpPr>
                  <p:nvPr/>
                </p:nvCxnSpPr>
                <p:spPr>
                  <a:xfrm>
                    <a:off x="606649" y="2795954"/>
                    <a:ext cx="811532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接连接符 25">
                    <a:extLst>
                      <a:ext uri="{FF2B5EF4-FFF2-40B4-BE49-F238E27FC236}">
                        <a16:creationId xmlns:a16="http://schemas.microsoft.com/office/drawing/2014/main" id="{04029CFC-77F8-D341-9A70-4604AEC3315C}"/>
                      </a:ext>
                    </a:extLst>
                  </p:cNvPr>
                  <p:cNvCxnSpPr>
                    <a:cxnSpLocks/>
                  </p:cNvCxnSpPr>
                  <p:nvPr/>
                </p:nvCxnSpPr>
                <p:spPr>
                  <a:xfrm>
                    <a:off x="1049761" y="2732007"/>
                    <a:ext cx="0" cy="140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接连接符 31">
                    <a:extLst>
                      <a:ext uri="{FF2B5EF4-FFF2-40B4-BE49-F238E27FC236}">
                        <a16:creationId xmlns:a16="http://schemas.microsoft.com/office/drawing/2014/main" id="{2ED26DD4-5BBE-FF4A-835B-FD487D26BB42}"/>
                      </a:ext>
                    </a:extLst>
                  </p:cNvPr>
                  <p:cNvCxnSpPr>
                    <a:cxnSpLocks/>
                  </p:cNvCxnSpPr>
                  <p:nvPr/>
                </p:nvCxnSpPr>
                <p:spPr>
                  <a:xfrm>
                    <a:off x="1690851" y="2726693"/>
                    <a:ext cx="0" cy="140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接连接符 33">
                    <a:extLst>
                      <a:ext uri="{FF2B5EF4-FFF2-40B4-BE49-F238E27FC236}">
                        <a16:creationId xmlns:a16="http://schemas.microsoft.com/office/drawing/2014/main" id="{6DB909F2-7B5F-8C46-A3D8-E6752C09A95A}"/>
                      </a:ext>
                    </a:extLst>
                  </p:cNvPr>
                  <p:cNvCxnSpPr>
                    <a:cxnSpLocks/>
                  </p:cNvCxnSpPr>
                  <p:nvPr/>
                </p:nvCxnSpPr>
                <p:spPr>
                  <a:xfrm>
                    <a:off x="2380534" y="2726704"/>
                    <a:ext cx="0" cy="140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接连接符 34">
                    <a:extLst>
                      <a:ext uri="{FF2B5EF4-FFF2-40B4-BE49-F238E27FC236}">
                        <a16:creationId xmlns:a16="http://schemas.microsoft.com/office/drawing/2014/main" id="{C77C01B6-84D8-7F41-896F-634A10E735F9}"/>
                      </a:ext>
                    </a:extLst>
                  </p:cNvPr>
                  <p:cNvCxnSpPr>
                    <a:cxnSpLocks/>
                  </p:cNvCxnSpPr>
                  <p:nvPr/>
                </p:nvCxnSpPr>
                <p:spPr>
                  <a:xfrm>
                    <a:off x="3053828" y="2732020"/>
                    <a:ext cx="0" cy="140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接连接符 36">
                    <a:extLst>
                      <a:ext uri="{FF2B5EF4-FFF2-40B4-BE49-F238E27FC236}">
                        <a16:creationId xmlns:a16="http://schemas.microsoft.com/office/drawing/2014/main" id="{3E7F3AE4-0DA4-6F4A-B38B-3D960B12E1E3}"/>
                      </a:ext>
                    </a:extLst>
                  </p:cNvPr>
                  <p:cNvCxnSpPr>
                    <a:cxnSpLocks/>
                  </p:cNvCxnSpPr>
                  <p:nvPr/>
                </p:nvCxnSpPr>
                <p:spPr>
                  <a:xfrm>
                    <a:off x="3727393" y="2725613"/>
                    <a:ext cx="0" cy="140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接连接符 37">
                    <a:extLst>
                      <a:ext uri="{FF2B5EF4-FFF2-40B4-BE49-F238E27FC236}">
                        <a16:creationId xmlns:a16="http://schemas.microsoft.com/office/drawing/2014/main" id="{AA30F3A2-69DF-D64A-BAA5-167A741ACCCD}"/>
                      </a:ext>
                    </a:extLst>
                  </p:cNvPr>
                  <p:cNvCxnSpPr>
                    <a:cxnSpLocks/>
                  </p:cNvCxnSpPr>
                  <p:nvPr/>
                </p:nvCxnSpPr>
                <p:spPr>
                  <a:xfrm>
                    <a:off x="4409717" y="2727263"/>
                    <a:ext cx="0" cy="140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接连接符 38">
                    <a:extLst>
                      <a:ext uri="{FF2B5EF4-FFF2-40B4-BE49-F238E27FC236}">
                        <a16:creationId xmlns:a16="http://schemas.microsoft.com/office/drawing/2014/main" id="{796076C4-1618-724C-BAAB-8FDAAB46B881}"/>
                      </a:ext>
                    </a:extLst>
                  </p:cNvPr>
                  <p:cNvCxnSpPr>
                    <a:cxnSpLocks/>
                  </p:cNvCxnSpPr>
                  <p:nvPr/>
                </p:nvCxnSpPr>
                <p:spPr>
                  <a:xfrm>
                    <a:off x="5092243" y="2732540"/>
                    <a:ext cx="0" cy="140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接连接符 39">
                    <a:extLst>
                      <a:ext uri="{FF2B5EF4-FFF2-40B4-BE49-F238E27FC236}">
                        <a16:creationId xmlns:a16="http://schemas.microsoft.com/office/drawing/2014/main" id="{3D95F1F3-B603-B649-92CA-4FDEE0448C1B}"/>
                      </a:ext>
                    </a:extLst>
                  </p:cNvPr>
                  <p:cNvCxnSpPr>
                    <a:cxnSpLocks/>
                  </p:cNvCxnSpPr>
                  <p:nvPr/>
                </p:nvCxnSpPr>
                <p:spPr>
                  <a:xfrm>
                    <a:off x="5761893" y="2732009"/>
                    <a:ext cx="0" cy="140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接连接符 40">
                    <a:extLst>
                      <a:ext uri="{FF2B5EF4-FFF2-40B4-BE49-F238E27FC236}">
                        <a16:creationId xmlns:a16="http://schemas.microsoft.com/office/drawing/2014/main" id="{25593E83-922B-D045-8B96-90BD764F7F99}"/>
                      </a:ext>
                    </a:extLst>
                  </p:cNvPr>
                  <p:cNvCxnSpPr>
                    <a:cxnSpLocks/>
                  </p:cNvCxnSpPr>
                  <p:nvPr/>
                </p:nvCxnSpPr>
                <p:spPr>
                  <a:xfrm>
                    <a:off x="6464096" y="2730942"/>
                    <a:ext cx="0" cy="140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接连接符 41">
                    <a:extLst>
                      <a:ext uri="{FF2B5EF4-FFF2-40B4-BE49-F238E27FC236}">
                        <a16:creationId xmlns:a16="http://schemas.microsoft.com/office/drawing/2014/main" id="{8297D7A3-802B-8D46-8C40-37EF89EC2962}"/>
                      </a:ext>
                    </a:extLst>
                  </p:cNvPr>
                  <p:cNvCxnSpPr>
                    <a:cxnSpLocks/>
                  </p:cNvCxnSpPr>
                  <p:nvPr/>
                </p:nvCxnSpPr>
                <p:spPr>
                  <a:xfrm>
                    <a:off x="7140355" y="2737336"/>
                    <a:ext cx="0" cy="140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接连接符 42">
                    <a:extLst>
                      <a:ext uri="{FF2B5EF4-FFF2-40B4-BE49-F238E27FC236}">
                        <a16:creationId xmlns:a16="http://schemas.microsoft.com/office/drawing/2014/main" id="{2E18BF00-A1B2-F84A-8C43-3FD4A5E58F6F}"/>
                      </a:ext>
                    </a:extLst>
                  </p:cNvPr>
                  <p:cNvCxnSpPr>
                    <a:cxnSpLocks/>
                  </p:cNvCxnSpPr>
                  <p:nvPr/>
                </p:nvCxnSpPr>
                <p:spPr>
                  <a:xfrm>
                    <a:off x="7797939" y="2730674"/>
                    <a:ext cx="0" cy="140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接连接符 43">
                    <a:extLst>
                      <a:ext uri="{FF2B5EF4-FFF2-40B4-BE49-F238E27FC236}">
                        <a16:creationId xmlns:a16="http://schemas.microsoft.com/office/drawing/2014/main" id="{5438A695-26EA-F943-8C29-A46F67BC898D}"/>
                      </a:ext>
                    </a:extLst>
                  </p:cNvPr>
                  <p:cNvCxnSpPr>
                    <a:cxnSpLocks/>
                  </p:cNvCxnSpPr>
                  <p:nvPr/>
                </p:nvCxnSpPr>
                <p:spPr>
                  <a:xfrm>
                    <a:off x="8453682" y="2724280"/>
                    <a:ext cx="0" cy="1406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 name="文本框 77">
                  <a:extLst>
                    <a:ext uri="{FF2B5EF4-FFF2-40B4-BE49-F238E27FC236}">
                      <a16:creationId xmlns:a16="http://schemas.microsoft.com/office/drawing/2014/main" id="{FD6488EF-AE33-634B-9480-ABF4D67E5CC1}"/>
                    </a:ext>
                  </a:extLst>
                </p:cNvPr>
                <p:cNvSpPr txBox="1"/>
                <p:nvPr/>
              </p:nvSpPr>
              <p:spPr>
                <a:xfrm>
                  <a:off x="884962" y="2857166"/>
                  <a:ext cx="314510" cy="307777"/>
                </a:xfrm>
                <a:prstGeom prst="rect">
                  <a:avLst/>
                </a:prstGeom>
                <a:noFill/>
              </p:spPr>
              <p:txBody>
                <a:bodyPr wrap="none" rtlCol="0">
                  <a:spAutoFit/>
                </a:bodyPr>
                <a:lstStyle/>
                <a:p>
                  <a:r>
                    <a:rPr lang="en-US" altLang="zh-CN" sz="1400" dirty="0">
                      <a:latin typeface="Arial" panose="020B0604020202020204" pitchFamily="34" charset="0"/>
                      <a:ea typeface="微软雅黑" panose="020B0503020204020204" pitchFamily="34" charset="-122"/>
                      <a:cs typeface="Arial" panose="020B0604020202020204" pitchFamily="34" charset="0"/>
                    </a:rPr>
                    <a:t>Å</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79" name="文本框 78">
                  <a:extLst>
                    <a:ext uri="{FF2B5EF4-FFF2-40B4-BE49-F238E27FC236}">
                      <a16:creationId xmlns:a16="http://schemas.microsoft.com/office/drawing/2014/main" id="{F7AE0716-ABDD-E048-8824-344F6A2BDB63}"/>
                    </a:ext>
                  </a:extLst>
                </p:cNvPr>
                <p:cNvSpPr txBox="1"/>
                <p:nvPr/>
              </p:nvSpPr>
              <p:spPr>
                <a:xfrm>
                  <a:off x="1460383" y="2831187"/>
                  <a:ext cx="453970" cy="307777"/>
                </a:xfrm>
                <a:prstGeom prst="rect">
                  <a:avLst/>
                </a:prstGeom>
                <a:noFill/>
              </p:spPr>
              <p:txBody>
                <a:bodyPr wrap="none" rtlCol="0">
                  <a:spAutoFit/>
                </a:bodyPr>
                <a:lstStyle/>
                <a:p>
                  <a:pPr algn="l"/>
                  <a:r>
                    <a:rPr lang="en-US" altLang="zh-CN" sz="1400" b="1" dirty="0">
                      <a:latin typeface="Arial" panose="020B0604020202020204" pitchFamily="34" charset="0"/>
                      <a:ea typeface="微软雅黑" panose="020B0503020204020204" pitchFamily="34" charset="-122"/>
                      <a:cs typeface="Arial" panose="020B0604020202020204" pitchFamily="34" charset="0"/>
                    </a:rPr>
                    <a:t>nm</a:t>
                  </a:r>
                  <a:endParaRPr lang="zh-CN" altLang="en-US" sz="1400" b="1" dirty="0">
                    <a:latin typeface="Arial" panose="020B0604020202020204" pitchFamily="34" charset="0"/>
                    <a:ea typeface="微软雅黑" panose="020B0503020204020204" pitchFamily="34" charset="-122"/>
                    <a:cs typeface="Arial" panose="020B0604020202020204" pitchFamily="34" charset="0"/>
                  </a:endParaRPr>
                </a:p>
              </p:txBody>
            </p:sp>
            <p:sp>
              <p:nvSpPr>
                <p:cNvPr id="80" name="文本框 79">
                  <a:extLst>
                    <a:ext uri="{FF2B5EF4-FFF2-40B4-BE49-F238E27FC236}">
                      <a16:creationId xmlns:a16="http://schemas.microsoft.com/office/drawing/2014/main" id="{905966F6-A561-1F4C-B5C6-179B0E4E9AF8}"/>
                    </a:ext>
                  </a:extLst>
                </p:cNvPr>
                <p:cNvSpPr txBox="1"/>
                <p:nvPr/>
              </p:nvSpPr>
              <p:spPr>
                <a:xfrm>
                  <a:off x="3507237" y="2853809"/>
                  <a:ext cx="455574" cy="307777"/>
                </a:xfrm>
                <a:prstGeom prst="rect">
                  <a:avLst/>
                </a:prstGeom>
                <a:noFill/>
              </p:spPr>
              <p:txBody>
                <a:bodyPr wrap="none" rtlCol="0">
                  <a:spAutoFit/>
                </a:bodyPr>
                <a:lstStyle/>
                <a:p>
                  <a:r>
                    <a:rPr lang="el-GR" altLang="zh-CN" sz="1400" b="1" dirty="0">
                      <a:latin typeface="Arial" panose="020B0604020202020204" pitchFamily="34" charset="0"/>
                      <a:ea typeface="微软雅黑" panose="020B0503020204020204" pitchFamily="34" charset="-122"/>
                      <a:cs typeface="Arial" panose="020B0604020202020204" pitchFamily="34" charset="0"/>
                    </a:rPr>
                    <a:t>μ</a:t>
                  </a:r>
                  <a:r>
                    <a:rPr lang="en-US" altLang="zh-CN" sz="1400" b="1" dirty="0">
                      <a:latin typeface="Arial" panose="020B0604020202020204" pitchFamily="34" charset="0"/>
                      <a:ea typeface="微软雅黑" panose="020B0503020204020204" pitchFamily="34" charset="-122"/>
                      <a:cs typeface="Arial" panose="020B0604020202020204" pitchFamily="34" charset="0"/>
                    </a:rPr>
                    <a:t>m</a:t>
                  </a:r>
                  <a:endParaRPr lang="zh-CN" altLang="en-US" sz="1400" b="1" dirty="0">
                    <a:latin typeface="Arial" panose="020B0604020202020204" pitchFamily="34" charset="0"/>
                    <a:ea typeface="微软雅黑" panose="020B0503020204020204" pitchFamily="34" charset="-122"/>
                    <a:cs typeface="Arial" panose="020B0604020202020204" pitchFamily="34" charset="0"/>
                  </a:endParaRPr>
                </a:p>
              </p:txBody>
            </p:sp>
            <p:sp>
              <p:nvSpPr>
                <p:cNvPr id="81" name="文本框 80">
                  <a:extLst>
                    <a:ext uri="{FF2B5EF4-FFF2-40B4-BE49-F238E27FC236}">
                      <a16:creationId xmlns:a16="http://schemas.microsoft.com/office/drawing/2014/main" id="{BE8A4379-0D3C-B548-B772-2C345DDC5B29}"/>
                    </a:ext>
                  </a:extLst>
                </p:cNvPr>
                <p:cNvSpPr txBox="1"/>
                <p:nvPr/>
              </p:nvSpPr>
              <p:spPr>
                <a:xfrm>
                  <a:off x="5534874" y="2853809"/>
                  <a:ext cx="505267" cy="307777"/>
                </a:xfrm>
                <a:prstGeom prst="rect">
                  <a:avLst/>
                </a:prstGeom>
                <a:noFill/>
              </p:spPr>
              <p:txBody>
                <a:bodyPr wrap="none" rtlCol="0">
                  <a:spAutoFit/>
                </a:bodyPr>
                <a:lstStyle/>
                <a:p>
                  <a:r>
                    <a:rPr lang="en-US" altLang="zh-CN" sz="1400" b="1" dirty="0">
                      <a:latin typeface="Arial" panose="020B0604020202020204" pitchFamily="34" charset="0"/>
                      <a:ea typeface="微软雅黑" panose="020B0503020204020204" pitchFamily="34" charset="-122"/>
                      <a:cs typeface="Arial" panose="020B0604020202020204" pitchFamily="34" charset="0"/>
                    </a:rPr>
                    <a:t>mm</a:t>
                  </a:r>
                  <a:endParaRPr lang="zh-CN" altLang="en-US" sz="1400" b="1" dirty="0">
                    <a:latin typeface="Arial" panose="020B0604020202020204" pitchFamily="34" charset="0"/>
                    <a:ea typeface="微软雅黑" panose="020B0503020204020204" pitchFamily="34" charset="-122"/>
                    <a:cs typeface="Arial" panose="020B0604020202020204" pitchFamily="34" charset="0"/>
                  </a:endParaRPr>
                </a:p>
              </p:txBody>
            </p:sp>
            <p:sp>
              <p:nvSpPr>
                <p:cNvPr id="82" name="文本框 81">
                  <a:extLst>
                    <a:ext uri="{FF2B5EF4-FFF2-40B4-BE49-F238E27FC236}">
                      <a16:creationId xmlns:a16="http://schemas.microsoft.com/office/drawing/2014/main" id="{E13EDED7-3958-444F-8AE6-2939EAADA872}"/>
                    </a:ext>
                  </a:extLst>
                </p:cNvPr>
                <p:cNvSpPr txBox="1"/>
                <p:nvPr/>
              </p:nvSpPr>
              <p:spPr>
                <a:xfrm>
                  <a:off x="7626889" y="2845814"/>
                  <a:ext cx="344966" cy="307777"/>
                </a:xfrm>
                <a:prstGeom prst="rect">
                  <a:avLst/>
                </a:prstGeom>
                <a:noFill/>
              </p:spPr>
              <p:txBody>
                <a:bodyPr wrap="none" rtlCol="0">
                  <a:spAutoFit/>
                </a:bodyPr>
                <a:lstStyle/>
                <a:p>
                  <a:r>
                    <a:rPr lang="en-US" altLang="zh-CN" sz="1400" b="1" dirty="0">
                      <a:latin typeface="Arial" panose="020B0604020202020204" pitchFamily="34" charset="0"/>
                      <a:ea typeface="微软雅黑" panose="020B0503020204020204" pitchFamily="34" charset="-122"/>
                      <a:cs typeface="Arial" panose="020B0604020202020204" pitchFamily="34" charset="0"/>
                    </a:rPr>
                    <a:t>m</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pic>
              <p:nvPicPr>
                <p:cNvPr id="83" name="图片 82">
                  <a:extLst>
                    <a:ext uri="{FF2B5EF4-FFF2-40B4-BE49-F238E27FC236}">
                      <a16:creationId xmlns:a16="http://schemas.microsoft.com/office/drawing/2014/main" id="{12EC9017-6C65-CD4F-B968-50AE20676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9808" y="1874447"/>
                  <a:ext cx="791701" cy="831788"/>
                </a:xfrm>
                <a:prstGeom prst="rect">
                  <a:avLst/>
                </a:prstGeom>
                <a:ln>
                  <a:solidFill>
                    <a:schemeClr val="tx1"/>
                  </a:solidFill>
                </a:ln>
              </p:spPr>
            </p:pic>
            <p:pic>
              <p:nvPicPr>
                <p:cNvPr id="84" name="图片 83">
                  <a:extLst>
                    <a:ext uri="{FF2B5EF4-FFF2-40B4-BE49-F238E27FC236}">
                      <a16:creationId xmlns:a16="http://schemas.microsoft.com/office/drawing/2014/main" id="{632E87BF-EA98-F34D-B72D-96517DC29A98}"/>
                    </a:ext>
                  </a:extLst>
                </p:cNvPr>
                <p:cNvPicPr>
                  <a:picLocks noChangeAspect="1"/>
                </p:cNvPicPr>
                <p:nvPr/>
              </p:nvPicPr>
              <p:blipFill rotWithShape="1">
                <a:blip r:embed="rId7">
                  <a:extLst>
                    <a:ext uri="{28A0092B-C50C-407E-A947-70E740481C1C}">
                      <a14:useLocalDpi xmlns:a14="http://schemas.microsoft.com/office/drawing/2010/main" val="0"/>
                    </a:ext>
                  </a:extLst>
                </a:blip>
                <a:srcRect t="3953" b="9931"/>
                <a:stretch/>
              </p:blipFill>
              <p:spPr>
                <a:xfrm>
                  <a:off x="3640869" y="1872762"/>
                  <a:ext cx="1233601" cy="835374"/>
                </a:xfrm>
                <a:prstGeom prst="rect">
                  <a:avLst/>
                </a:prstGeom>
                <a:ln>
                  <a:solidFill>
                    <a:schemeClr val="tx1"/>
                  </a:solidFill>
                </a:ln>
              </p:spPr>
            </p:pic>
            <p:pic>
              <p:nvPicPr>
                <p:cNvPr id="85" name="图片 84">
                  <a:extLst>
                    <a:ext uri="{FF2B5EF4-FFF2-40B4-BE49-F238E27FC236}">
                      <a16:creationId xmlns:a16="http://schemas.microsoft.com/office/drawing/2014/main" id="{77F6B6A4-7617-4444-81F9-7FD40413FCAD}"/>
                    </a:ext>
                  </a:extLst>
                </p:cNvPr>
                <p:cNvPicPr>
                  <a:picLocks noChangeAspect="1"/>
                </p:cNvPicPr>
                <p:nvPr/>
              </p:nvPicPr>
              <p:blipFill rotWithShape="1">
                <a:blip r:embed="rId8">
                  <a:extLst>
                    <a:ext uri="{28A0092B-C50C-407E-A947-70E740481C1C}">
                      <a14:useLocalDpi xmlns:a14="http://schemas.microsoft.com/office/drawing/2010/main" val="0"/>
                    </a:ext>
                  </a:extLst>
                </a:blip>
                <a:srcRect l="13742" r="30783"/>
                <a:stretch/>
              </p:blipFill>
              <p:spPr>
                <a:xfrm>
                  <a:off x="2121648" y="1873771"/>
                  <a:ext cx="638480" cy="842345"/>
                </a:xfrm>
                <a:prstGeom prst="rect">
                  <a:avLst/>
                </a:prstGeom>
                <a:ln>
                  <a:solidFill>
                    <a:schemeClr val="tx1"/>
                  </a:solidFill>
                </a:ln>
              </p:spPr>
            </p:pic>
            <p:pic>
              <p:nvPicPr>
                <p:cNvPr id="86" name="图片 85">
                  <a:extLst>
                    <a:ext uri="{FF2B5EF4-FFF2-40B4-BE49-F238E27FC236}">
                      <a16:creationId xmlns:a16="http://schemas.microsoft.com/office/drawing/2014/main" id="{8C12E74F-CEF3-BE49-ADE9-7DC1F53E420E}"/>
                    </a:ext>
                  </a:extLst>
                </p:cNvPr>
                <p:cNvPicPr>
                  <a:picLocks noChangeAspect="1"/>
                </p:cNvPicPr>
                <p:nvPr/>
              </p:nvPicPr>
              <p:blipFill rotWithShape="1">
                <a:blip r:embed="rId9"/>
                <a:srcRect l="8573" t="21109" r="80146" b="54334"/>
                <a:stretch/>
              </p:blipFill>
              <p:spPr>
                <a:xfrm>
                  <a:off x="725749" y="1792874"/>
                  <a:ext cx="1356253" cy="924875"/>
                </a:xfrm>
                <a:prstGeom prst="rect">
                  <a:avLst/>
                </a:prstGeom>
                <a:solidFill>
                  <a:schemeClr val="bg1"/>
                </a:solidFill>
              </p:spPr>
            </p:pic>
            <p:pic>
              <p:nvPicPr>
                <p:cNvPr id="87" name="图片 86">
                  <a:extLst>
                    <a:ext uri="{FF2B5EF4-FFF2-40B4-BE49-F238E27FC236}">
                      <a16:creationId xmlns:a16="http://schemas.microsoft.com/office/drawing/2014/main" id="{37D0E739-BA0E-0440-B57A-3C0ED16E06A4}"/>
                    </a:ext>
                  </a:extLst>
                </p:cNvPr>
                <p:cNvPicPr>
                  <a:picLocks noChangeAspect="1"/>
                </p:cNvPicPr>
                <p:nvPr/>
              </p:nvPicPr>
              <p:blipFill rotWithShape="1">
                <a:blip r:embed="rId10"/>
                <a:srcRect l="39003" t="22980" r="21371" b="13302"/>
                <a:stretch/>
              </p:blipFill>
              <p:spPr>
                <a:xfrm>
                  <a:off x="6194337" y="1793968"/>
                  <a:ext cx="1217619" cy="961104"/>
                </a:xfrm>
                <a:prstGeom prst="rect">
                  <a:avLst/>
                </a:prstGeom>
              </p:spPr>
            </p:pic>
            <p:pic>
              <p:nvPicPr>
                <p:cNvPr id="88" name="图片 87">
                  <a:extLst>
                    <a:ext uri="{FF2B5EF4-FFF2-40B4-BE49-F238E27FC236}">
                      <a16:creationId xmlns:a16="http://schemas.microsoft.com/office/drawing/2014/main" id="{6897A11F-1F2B-6D47-B0A1-D43E9A88E98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35574" y="1852869"/>
                  <a:ext cx="1072094" cy="843303"/>
                </a:xfrm>
                <a:prstGeom prst="rect">
                  <a:avLst/>
                </a:prstGeom>
              </p:spPr>
            </p:pic>
            <p:grpSp>
              <p:nvGrpSpPr>
                <p:cNvPr id="89" name="组合 88">
                  <a:extLst>
                    <a:ext uri="{FF2B5EF4-FFF2-40B4-BE49-F238E27FC236}">
                      <a16:creationId xmlns:a16="http://schemas.microsoft.com/office/drawing/2014/main" id="{6B0700F1-8F12-E54B-B1CE-1C5DDA40DBCA}"/>
                    </a:ext>
                  </a:extLst>
                </p:cNvPr>
                <p:cNvGrpSpPr/>
                <p:nvPr/>
              </p:nvGrpSpPr>
              <p:grpSpPr>
                <a:xfrm>
                  <a:off x="713807" y="1292723"/>
                  <a:ext cx="1375541" cy="461665"/>
                  <a:chOff x="249868" y="4218757"/>
                  <a:chExt cx="1375541" cy="461665"/>
                </a:xfrm>
              </p:grpSpPr>
              <p:sp>
                <p:nvSpPr>
                  <p:cNvPr id="96" name="矩形: 圆角 65">
                    <a:extLst>
                      <a:ext uri="{FF2B5EF4-FFF2-40B4-BE49-F238E27FC236}">
                        <a16:creationId xmlns:a16="http://schemas.microsoft.com/office/drawing/2014/main" id="{9BC6B044-B227-AE49-B018-FF042F9DF970}"/>
                      </a:ext>
                    </a:extLst>
                  </p:cNvPr>
                  <p:cNvSpPr/>
                  <p:nvPr/>
                </p:nvSpPr>
                <p:spPr>
                  <a:xfrm>
                    <a:off x="249868" y="4237526"/>
                    <a:ext cx="1356253" cy="396735"/>
                  </a:xfrm>
                  <a:prstGeom prst="roundRect">
                    <a:avLst>
                      <a:gd name="adj" fmla="val 6600"/>
                    </a:avLst>
                  </a:prstGeom>
                  <a:solidFill>
                    <a:schemeClr val="accent4">
                      <a:lumMod val="20000"/>
                      <a:lumOff val="80000"/>
                    </a:schemeClr>
                  </a:solidFill>
                  <a:ln w="19050">
                    <a:solidFill>
                      <a:schemeClr val="accent4">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文本框 96">
                    <a:extLst>
                      <a:ext uri="{FF2B5EF4-FFF2-40B4-BE49-F238E27FC236}">
                        <a16:creationId xmlns:a16="http://schemas.microsoft.com/office/drawing/2014/main" id="{0AA9F5D1-9583-4345-88BF-433670C88129}"/>
                      </a:ext>
                    </a:extLst>
                  </p:cNvPr>
                  <p:cNvSpPr txBox="1"/>
                  <p:nvPr/>
                </p:nvSpPr>
                <p:spPr>
                  <a:xfrm>
                    <a:off x="269156" y="4218757"/>
                    <a:ext cx="1356253" cy="461665"/>
                  </a:xfrm>
                  <a:prstGeom prst="rect">
                    <a:avLst/>
                  </a:prstGeom>
                  <a:noFill/>
                </p:spPr>
                <p:txBody>
                  <a:bodyPr wrap="square" rtlCol="0">
                    <a:spAutoFit/>
                  </a:bodyPr>
                  <a:lstStyle/>
                  <a:p>
                    <a:pPr algn="ctr"/>
                    <a:r>
                      <a:rPr lang="zh-CN" altLang="en-US" sz="1200" dirty="0">
                        <a:latin typeface="微软雅黑" panose="020B0503020204020204" pitchFamily="34" charset="-122"/>
                        <a:ea typeface="微软雅黑" panose="020B0503020204020204" pitchFamily="34" charset="-122"/>
                      </a:rPr>
                      <a:t>间隙原子</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空位</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缺陷团簇</a:t>
                    </a:r>
                  </a:p>
                </p:txBody>
              </p:sp>
            </p:grpSp>
            <p:grpSp>
              <p:nvGrpSpPr>
                <p:cNvPr id="90" name="组合 89">
                  <a:extLst>
                    <a:ext uri="{FF2B5EF4-FFF2-40B4-BE49-F238E27FC236}">
                      <a16:creationId xmlns:a16="http://schemas.microsoft.com/office/drawing/2014/main" id="{9AEACC45-C847-B746-8513-9F8F581AEECA}"/>
                    </a:ext>
                  </a:extLst>
                </p:cNvPr>
                <p:cNvGrpSpPr/>
                <p:nvPr/>
              </p:nvGrpSpPr>
              <p:grpSpPr>
                <a:xfrm>
                  <a:off x="2042644" y="1309044"/>
                  <a:ext cx="2821530" cy="396735"/>
                  <a:chOff x="170864" y="4237526"/>
                  <a:chExt cx="2821530" cy="396735"/>
                </a:xfrm>
              </p:grpSpPr>
              <p:sp>
                <p:nvSpPr>
                  <p:cNvPr id="94" name="矩形: 圆角 68">
                    <a:extLst>
                      <a:ext uri="{FF2B5EF4-FFF2-40B4-BE49-F238E27FC236}">
                        <a16:creationId xmlns:a16="http://schemas.microsoft.com/office/drawing/2014/main" id="{96D3CCEE-3C98-0D4F-A4D1-713F89415A06}"/>
                      </a:ext>
                    </a:extLst>
                  </p:cNvPr>
                  <p:cNvSpPr/>
                  <p:nvPr/>
                </p:nvSpPr>
                <p:spPr>
                  <a:xfrm>
                    <a:off x="249868" y="4237526"/>
                    <a:ext cx="2742526" cy="396735"/>
                  </a:xfrm>
                  <a:prstGeom prst="roundRect">
                    <a:avLst>
                      <a:gd name="adj" fmla="val 6600"/>
                    </a:avLst>
                  </a:prstGeom>
                  <a:solidFill>
                    <a:schemeClr val="accent2">
                      <a:lumMod val="20000"/>
                      <a:lumOff val="80000"/>
                    </a:schemeClr>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文本框 94">
                    <a:extLst>
                      <a:ext uri="{FF2B5EF4-FFF2-40B4-BE49-F238E27FC236}">
                        <a16:creationId xmlns:a16="http://schemas.microsoft.com/office/drawing/2014/main" id="{E3451192-93D5-1A4C-A3C6-454660DBDBAB}"/>
                      </a:ext>
                    </a:extLst>
                  </p:cNvPr>
                  <p:cNvSpPr txBox="1"/>
                  <p:nvPr/>
                </p:nvSpPr>
                <p:spPr>
                  <a:xfrm>
                    <a:off x="170864" y="4282201"/>
                    <a:ext cx="2742526" cy="276999"/>
                  </a:xfrm>
                  <a:prstGeom prst="rect">
                    <a:avLst/>
                  </a:prstGeom>
                  <a:noFill/>
                </p:spPr>
                <p:txBody>
                  <a:bodyPr wrap="square" rtlCol="0">
                    <a:spAutoFit/>
                  </a:bodyPr>
                  <a:lstStyle/>
                  <a:p>
                    <a:pPr algn="ctr"/>
                    <a:r>
                      <a:rPr lang="zh-CN" altLang="en-US" sz="1200" dirty="0">
                        <a:latin typeface="微软雅黑" panose="020B0503020204020204" pitchFamily="34" charset="-122"/>
                        <a:ea typeface="微软雅黑" panose="020B0503020204020204" pitchFamily="34" charset="-122"/>
                      </a:rPr>
                      <a:t>位错</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氦泡形核与长大</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析出相</a:t>
                    </a:r>
                  </a:p>
                </p:txBody>
              </p:sp>
            </p:grpSp>
            <p:grpSp>
              <p:nvGrpSpPr>
                <p:cNvPr id="91" name="组合 90">
                  <a:extLst>
                    <a:ext uri="{FF2B5EF4-FFF2-40B4-BE49-F238E27FC236}">
                      <a16:creationId xmlns:a16="http://schemas.microsoft.com/office/drawing/2014/main" id="{29B74968-39B6-ED4A-BAB4-0D85D87D6195}"/>
                    </a:ext>
                  </a:extLst>
                </p:cNvPr>
                <p:cNvGrpSpPr/>
                <p:nvPr/>
              </p:nvGrpSpPr>
              <p:grpSpPr>
                <a:xfrm>
                  <a:off x="4884362" y="1314306"/>
                  <a:ext cx="3715969" cy="396735"/>
                  <a:chOff x="243512" y="4048334"/>
                  <a:chExt cx="3715969" cy="396735"/>
                </a:xfrm>
              </p:grpSpPr>
              <p:sp>
                <p:nvSpPr>
                  <p:cNvPr id="92" name="矩形: 圆角 71">
                    <a:extLst>
                      <a:ext uri="{FF2B5EF4-FFF2-40B4-BE49-F238E27FC236}">
                        <a16:creationId xmlns:a16="http://schemas.microsoft.com/office/drawing/2014/main" id="{5791C5A6-31E1-9C4F-965F-5B35BD18CC8C}"/>
                      </a:ext>
                    </a:extLst>
                  </p:cNvPr>
                  <p:cNvSpPr/>
                  <p:nvPr/>
                </p:nvSpPr>
                <p:spPr>
                  <a:xfrm>
                    <a:off x="243512" y="4048334"/>
                    <a:ext cx="3715969" cy="396735"/>
                  </a:xfrm>
                  <a:prstGeom prst="roundRect">
                    <a:avLst>
                      <a:gd name="adj" fmla="val 6600"/>
                    </a:avLst>
                  </a:prstGeom>
                  <a:solidFill>
                    <a:schemeClr val="accent1">
                      <a:lumMod val="20000"/>
                      <a:lumOff val="80000"/>
                    </a:schemeClr>
                  </a:solidFill>
                  <a:ln w="190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文本框 92">
                    <a:extLst>
                      <a:ext uri="{FF2B5EF4-FFF2-40B4-BE49-F238E27FC236}">
                        <a16:creationId xmlns:a16="http://schemas.microsoft.com/office/drawing/2014/main" id="{D95C8AF7-7083-424E-9382-C5DD85FCC15C}"/>
                      </a:ext>
                    </a:extLst>
                  </p:cNvPr>
                  <p:cNvSpPr txBox="1"/>
                  <p:nvPr/>
                </p:nvSpPr>
                <p:spPr>
                  <a:xfrm>
                    <a:off x="632777" y="4109292"/>
                    <a:ext cx="2742526" cy="276999"/>
                  </a:xfrm>
                  <a:prstGeom prst="rect">
                    <a:avLst/>
                  </a:prstGeom>
                  <a:noFill/>
                </p:spPr>
                <p:txBody>
                  <a:bodyPr wrap="square" rtlCol="0">
                    <a:spAutoFit/>
                  </a:bodyPr>
                  <a:lstStyle/>
                  <a:p>
                    <a:pPr algn="ctr"/>
                    <a:r>
                      <a:rPr lang="zh-CN" altLang="en-US" sz="1200" dirty="0">
                        <a:latin typeface="微软雅黑" panose="020B0503020204020204" pitchFamily="34" charset="-122"/>
                        <a:ea typeface="微软雅黑" panose="020B0503020204020204" pitchFamily="34" charset="-122"/>
                      </a:rPr>
                      <a:t>裂纹、脆化等机械性能、抗辐照材料</a:t>
                    </a:r>
                  </a:p>
                </p:txBody>
              </p:sp>
            </p:grpSp>
          </p:grpSp>
          <p:pic>
            <p:nvPicPr>
              <p:cNvPr id="76" name="Picture 2">
                <a:extLst>
                  <a:ext uri="{FF2B5EF4-FFF2-40B4-BE49-F238E27FC236}">
                    <a16:creationId xmlns:a16="http://schemas.microsoft.com/office/drawing/2014/main" id="{2F3CCAE4-FCEF-F94E-8FF1-0079994A37D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40379" y="1636921"/>
                <a:ext cx="1196755" cy="877620"/>
              </a:xfrm>
              <a:prstGeom prst="rect">
                <a:avLst/>
              </a:prstGeom>
              <a:noFill/>
              <a:extLst>
                <a:ext uri="{909E8E84-426E-40DD-AFC4-6F175D3DCCD1}">
                  <a14:hiddenFill xmlns:a14="http://schemas.microsoft.com/office/drawing/2010/main">
                    <a:solidFill>
                      <a:srgbClr val="FFFFFF"/>
                    </a:solidFill>
                  </a14:hiddenFill>
                </a:ext>
              </a:extLst>
            </p:spPr>
          </p:pic>
        </p:grpSp>
        <p:sp>
          <p:nvSpPr>
            <p:cNvPr id="111" name="矩形 110">
              <a:extLst>
                <a:ext uri="{FF2B5EF4-FFF2-40B4-BE49-F238E27FC236}">
                  <a16:creationId xmlns:a16="http://schemas.microsoft.com/office/drawing/2014/main" id="{7480BED9-1CEC-7545-9EBA-355EFD2B5049}"/>
                </a:ext>
              </a:extLst>
            </p:cNvPr>
            <p:cNvSpPr/>
            <p:nvPr/>
          </p:nvSpPr>
          <p:spPr>
            <a:xfrm flipV="1">
              <a:off x="3171633" y="3366615"/>
              <a:ext cx="1174673" cy="67684"/>
            </a:xfrm>
            <a:prstGeom prst="rect">
              <a:avLst/>
            </a:prstGeom>
            <a:solidFill>
              <a:srgbClr val="BF9000">
                <a:alpha val="43922"/>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a:extLst>
                <a:ext uri="{FF2B5EF4-FFF2-40B4-BE49-F238E27FC236}">
                  <a16:creationId xmlns:a16="http://schemas.microsoft.com/office/drawing/2014/main" id="{DD7F3C3D-FCE8-E74C-AE29-C0C52C353F7A}"/>
                </a:ext>
              </a:extLst>
            </p:cNvPr>
            <p:cNvSpPr/>
            <p:nvPr/>
          </p:nvSpPr>
          <p:spPr>
            <a:xfrm flipV="1">
              <a:off x="3401532" y="3450737"/>
              <a:ext cx="3092929" cy="85873"/>
            </a:xfrm>
            <a:prstGeom prst="rect">
              <a:avLst/>
            </a:prstGeom>
            <a:solidFill>
              <a:srgbClr val="C00000">
                <a:alpha val="38039"/>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3" name="直接箭头连接符 89">
              <a:extLst>
                <a:ext uri="{FF2B5EF4-FFF2-40B4-BE49-F238E27FC236}">
                  <a16:creationId xmlns:a16="http://schemas.microsoft.com/office/drawing/2014/main" id="{5E0D8D90-8503-554B-A01C-39172DA53EC8}"/>
                </a:ext>
              </a:extLst>
            </p:cNvPr>
            <p:cNvCxnSpPr>
              <a:cxnSpLocks/>
            </p:cNvCxnSpPr>
            <p:nvPr/>
          </p:nvCxnSpPr>
          <p:spPr>
            <a:xfrm flipH="1" flipV="1">
              <a:off x="6243250" y="3536610"/>
              <a:ext cx="2607155" cy="344274"/>
            </a:xfrm>
            <a:prstGeom prst="straightConnector1">
              <a:avLst/>
            </a:prstGeom>
            <a:ln w="28575">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4" name="文本框 113">
              <a:extLst>
                <a:ext uri="{FF2B5EF4-FFF2-40B4-BE49-F238E27FC236}">
                  <a16:creationId xmlns:a16="http://schemas.microsoft.com/office/drawing/2014/main" id="{9F31E8DA-327E-0440-88AB-6A53C8273A98}"/>
                </a:ext>
              </a:extLst>
            </p:cNvPr>
            <p:cNvSpPr txBox="1"/>
            <p:nvPr/>
          </p:nvSpPr>
          <p:spPr>
            <a:xfrm>
              <a:off x="1716082" y="5832495"/>
              <a:ext cx="2229263" cy="584775"/>
            </a:xfrm>
            <a:prstGeom prst="rect">
              <a:avLst/>
            </a:prstGeom>
            <a:noFill/>
          </p:spPr>
          <p:txBody>
            <a:bodyPr wrap="square" rtlCol="0">
              <a:spAutoFit/>
            </a:bodyPr>
            <a:lstStyle/>
            <a:p>
              <a:pPr algn="ctr"/>
              <a:r>
                <a:rPr lang="zh-CN" altLang="en-US" sz="1600" b="1" dirty="0">
                  <a:solidFill>
                    <a:srgbClr val="7030A0"/>
                  </a:solidFill>
                  <a:latin typeface="微软雅黑" panose="020B0503020204020204" pitchFamily="34" charset="-122"/>
                  <a:ea typeface="微软雅黑" panose="020B0503020204020204" pitchFamily="34" charset="-122"/>
                </a:rPr>
                <a:t>正电子湮没谱学技术探测分析空位等点缺陷</a:t>
              </a:r>
            </a:p>
          </p:txBody>
        </p:sp>
        <p:sp>
          <p:nvSpPr>
            <p:cNvPr id="115" name="圆角矩形 114">
              <a:extLst>
                <a:ext uri="{FF2B5EF4-FFF2-40B4-BE49-F238E27FC236}">
                  <a16:creationId xmlns:a16="http://schemas.microsoft.com/office/drawing/2014/main" id="{57B6E6C3-FBD2-D541-8B9B-CB3BF0914394}"/>
                </a:ext>
              </a:extLst>
            </p:cNvPr>
            <p:cNvSpPr/>
            <p:nvPr/>
          </p:nvSpPr>
          <p:spPr>
            <a:xfrm>
              <a:off x="1455227" y="3899675"/>
              <a:ext cx="2728087" cy="2527081"/>
            </a:xfrm>
            <a:prstGeom prst="round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6" name="直接箭头连接符 76">
              <a:extLst>
                <a:ext uri="{FF2B5EF4-FFF2-40B4-BE49-F238E27FC236}">
                  <a16:creationId xmlns:a16="http://schemas.microsoft.com/office/drawing/2014/main" id="{5D256077-4B16-F546-9071-E283B89EEB2C}"/>
                </a:ext>
              </a:extLst>
            </p:cNvPr>
            <p:cNvCxnSpPr>
              <a:cxnSpLocks/>
            </p:cNvCxnSpPr>
            <p:nvPr/>
          </p:nvCxnSpPr>
          <p:spPr>
            <a:xfrm flipV="1">
              <a:off x="2111143" y="3289205"/>
              <a:ext cx="149183" cy="591679"/>
            </a:xfrm>
            <a:prstGeom prst="straightConnector1">
              <a:avLst/>
            </a:prstGeom>
            <a:ln w="28575">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7" name="矩形 116">
              <a:extLst>
                <a:ext uri="{FF2B5EF4-FFF2-40B4-BE49-F238E27FC236}">
                  <a16:creationId xmlns:a16="http://schemas.microsoft.com/office/drawing/2014/main" id="{D3F0AEEB-2E2A-AC4F-8947-0F612691A0FA}"/>
                </a:ext>
              </a:extLst>
            </p:cNvPr>
            <p:cNvSpPr/>
            <p:nvPr/>
          </p:nvSpPr>
          <p:spPr>
            <a:xfrm flipV="1">
              <a:off x="1945774" y="3245578"/>
              <a:ext cx="1522049" cy="77138"/>
            </a:xfrm>
            <a:prstGeom prst="rect">
              <a:avLst/>
            </a:prstGeom>
            <a:solidFill>
              <a:srgbClr val="7030A0">
                <a:alpha val="43922"/>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8" name="图片 117" descr="图表&#10;&#10;描述已自动生成">
              <a:extLst>
                <a:ext uri="{FF2B5EF4-FFF2-40B4-BE49-F238E27FC236}">
                  <a16:creationId xmlns:a16="http://schemas.microsoft.com/office/drawing/2014/main" id="{F3573B87-439B-7A46-BDA5-944A41EA27C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7806"/>
            <a:stretch>
              <a:fillRect/>
            </a:stretch>
          </p:blipFill>
          <p:spPr bwMode="auto">
            <a:xfrm>
              <a:off x="1680815" y="4061529"/>
              <a:ext cx="2403923" cy="1373374"/>
            </a:xfrm>
            <a:prstGeom prst="rect">
              <a:avLst/>
            </a:prstGeom>
            <a:noFill/>
            <a:ln>
              <a:noFill/>
            </a:ln>
          </p:spPr>
        </p:pic>
      </p:grpSp>
      <p:sp>
        <p:nvSpPr>
          <p:cNvPr id="121" name="文本框 4">
            <a:extLst>
              <a:ext uri="{FF2B5EF4-FFF2-40B4-BE49-F238E27FC236}">
                <a16:creationId xmlns:a16="http://schemas.microsoft.com/office/drawing/2014/main" id="{044FC049-DEE8-8143-8248-12184E55429F}"/>
              </a:ext>
            </a:extLst>
          </p:cNvPr>
          <p:cNvSpPr txBox="1"/>
          <p:nvPr/>
        </p:nvSpPr>
        <p:spPr>
          <a:xfrm>
            <a:off x="2047939" y="5582514"/>
            <a:ext cx="1968044"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9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9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9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9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90204" pitchFamily="34" charset="0"/>
                <a:ea typeface="+mn-ea"/>
                <a:cs typeface="+mn-cs"/>
              </a:defRPr>
            </a:lvl5pPr>
            <a:lvl6pPr marL="2286000" algn="l" defTabSz="914400" rtl="0" eaLnBrk="1" latinLnBrk="0" hangingPunct="1">
              <a:defRPr kern="1200">
                <a:solidFill>
                  <a:schemeClr val="tx1"/>
                </a:solidFill>
                <a:latin typeface="Arial" panose="020B0604020202090204" pitchFamily="34" charset="0"/>
                <a:ea typeface="+mn-ea"/>
                <a:cs typeface="+mn-cs"/>
              </a:defRPr>
            </a:lvl6pPr>
            <a:lvl7pPr marL="2743200" algn="l" defTabSz="914400" rtl="0" eaLnBrk="1" latinLnBrk="0" hangingPunct="1">
              <a:defRPr kern="1200">
                <a:solidFill>
                  <a:schemeClr val="tx1"/>
                </a:solidFill>
                <a:latin typeface="Arial" panose="020B0604020202090204" pitchFamily="34" charset="0"/>
                <a:ea typeface="+mn-ea"/>
                <a:cs typeface="+mn-cs"/>
              </a:defRPr>
            </a:lvl7pPr>
            <a:lvl8pPr marL="3200400" algn="l" defTabSz="914400" rtl="0" eaLnBrk="1" latinLnBrk="0" hangingPunct="1">
              <a:defRPr kern="1200">
                <a:solidFill>
                  <a:schemeClr val="tx1"/>
                </a:solidFill>
                <a:latin typeface="Arial" panose="020B0604020202090204" pitchFamily="34" charset="0"/>
                <a:ea typeface="+mn-ea"/>
                <a:cs typeface="+mn-cs"/>
              </a:defRPr>
            </a:lvl8pPr>
            <a:lvl9pPr marL="3657600" algn="l" defTabSz="914400" rtl="0" eaLnBrk="1" latinLnBrk="0" hangingPunct="1">
              <a:defRPr kern="1200">
                <a:solidFill>
                  <a:schemeClr val="tx1"/>
                </a:solidFill>
                <a:latin typeface="Arial" panose="020B0604020202090204" pitchFamily="34" charset="0"/>
                <a:ea typeface="+mn-ea"/>
                <a:cs typeface="+mn-cs"/>
              </a:defRPr>
            </a:lvl9pPr>
          </a:lstStyle>
          <a:p>
            <a:r>
              <a:rPr lang="en-US" altLang="zh-CN" sz="1600" b="0" dirty="0">
                <a:latin typeface="Microsoft YaHei" panose="020B0503020204020204" pitchFamily="34" charset="-122"/>
                <a:ea typeface="Microsoft YaHei" panose="020B0503020204020204" pitchFamily="34" charset="-122"/>
              </a:rPr>
              <a:t>e</a:t>
            </a:r>
            <a:r>
              <a:rPr lang="en-US" altLang="zh-CN" sz="1600" b="0" baseline="30000" dirty="0">
                <a:latin typeface="Microsoft YaHei" panose="020B0503020204020204" pitchFamily="34" charset="-122"/>
                <a:ea typeface="Microsoft YaHei" panose="020B0503020204020204" pitchFamily="34" charset="-122"/>
              </a:rPr>
              <a:t>+</a:t>
            </a:r>
            <a:r>
              <a:rPr lang="en-US" altLang="zh-CN" sz="1600" b="0" dirty="0">
                <a:latin typeface="Microsoft YaHei" panose="020B0503020204020204" pitchFamily="34" charset="-122"/>
                <a:ea typeface="Microsoft YaHei" panose="020B0503020204020204" pitchFamily="34" charset="-122"/>
              </a:rPr>
              <a:t> + e</a:t>
            </a:r>
            <a:r>
              <a:rPr lang="en-US" altLang="zh-CN" sz="1600" b="0" baseline="30000" dirty="0">
                <a:latin typeface="Microsoft YaHei" panose="020B0503020204020204" pitchFamily="34" charset="-122"/>
                <a:ea typeface="Microsoft YaHei" panose="020B0503020204020204" pitchFamily="34" charset="-122"/>
              </a:rPr>
              <a:t>-</a:t>
            </a:r>
            <a:r>
              <a:rPr lang="en-US" altLang="zh-CN" sz="1600" b="0" dirty="0">
                <a:latin typeface="Microsoft YaHei" panose="020B0503020204020204" pitchFamily="34" charset="-122"/>
                <a:ea typeface="Microsoft YaHei" panose="020B0503020204020204" pitchFamily="34" charset="-122"/>
              </a:rPr>
              <a:t> </a:t>
            </a:r>
            <a:r>
              <a:rPr lang="zh-CN" altLang="en-US" sz="1600" b="0" dirty="0">
                <a:latin typeface="Microsoft YaHei" panose="020B0503020204020204" pitchFamily="34" charset="-122"/>
                <a:ea typeface="Microsoft YaHei" panose="020B0503020204020204" pitchFamily="34" charset="-122"/>
              </a:rPr>
              <a:t>→ </a:t>
            </a:r>
            <a:r>
              <a:rPr lang="en-US" altLang="zh-CN" sz="1600" b="0" dirty="0">
                <a:latin typeface="Microsoft YaHei" panose="020B0503020204020204" pitchFamily="34" charset="-122"/>
                <a:ea typeface="Microsoft YaHei" panose="020B0503020204020204" pitchFamily="34" charset="-122"/>
              </a:rPr>
              <a:t>γ + γ </a:t>
            </a:r>
            <a:endParaRPr lang="zh-CN" altLang="en-US" sz="1600" b="0" dirty="0">
              <a:latin typeface="Microsoft YaHei" panose="020B0503020204020204" pitchFamily="34" charset="-122"/>
              <a:ea typeface="Microsoft YaHei" panose="020B0503020204020204" pitchFamily="34" charset="-122"/>
            </a:endParaRPr>
          </a:p>
        </p:txBody>
      </p:sp>
      <mc:AlternateContent xmlns:mc="http://schemas.openxmlformats.org/markup-compatibility/2006" xmlns:a14="http://schemas.microsoft.com/office/drawing/2010/main">
        <mc:Choice Requires="a14">
          <p:sp>
            <p:nvSpPr>
              <p:cNvPr id="122" name="文本框 7">
                <a:extLst>
                  <a:ext uri="{FF2B5EF4-FFF2-40B4-BE49-F238E27FC236}">
                    <a16:creationId xmlns:a16="http://schemas.microsoft.com/office/drawing/2014/main" id="{B08CEAC0-DCEC-3C49-9D17-3ED7BA0AA4CD}"/>
                  </a:ext>
                </a:extLst>
              </p:cNvPr>
              <p:cNvSpPr txBox="1"/>
              <p:nvPr/>
            </p:nvSpPr>
            <p:spPr>
              <a:xfrm>
                <a:off x="1760889" y="5780728"/>
                <a:ext cx="2545964" cy="439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0" dirty="0">
                    <a:latin typeface="Microsoft YaHei" panose="020B0503020204020204" pitchFamily="34" charset="-122"/>
                    <a:ea typeface="Microsoft YaHei" panose="020B0503020204020204" pitchFamily="34" charset="-122"/>
                  </a:rPr>
                  <a:t>(511 keV ± ΔE), ΔE=</a:t>
                </a:r>
                <a14:m>
                  <m:oMath xmlns:m="http://schemas.openxmlformats.org/officeDocument/2006/math">
                    <m:f>
                      <m:fPr>
                        <m:ctrlPr>
                          <a:rPr lang="en-US" altLang="zh-CN" sz="1600" b="0" i="1" dirty="0">
                            <a:latin typeface="Cambria Math" panose="02040503050406030204" pitchFamily="18" charset="0"/>
                          </a:rPr>
                        </m:ctrlPr>
                      </m:fPr>
                      <m:num>
                        <m:r>
                          <a:rPr lang="en-US" altLang="zh-CN" sz="1600" b="0" i="1" dirty="0">
                            <a:latin typeface="Cambria Math" panose="02040503050406030204" pitchFamily="18" charset="0"/>
                          </a:rPr>
                          <m:t>1</m:t>
                        </m:r>
                      </m:num>
                      <m:den>
                        <m:r>
                          <a:rPr lang="en-US" altLang="zh-CN" sz="1600" b="0" i="1" dirty="0">
                            <a:latin typeface="Cambria Math" panose="02040503050406030204" pitchFamily="18" charset="0"/>
                          </a:rPr>
                          <m:t>2</m:t>
                        </m:r>
                      </m:den>
                    </m:f>
                  </m:oMath>
                </a14:m>
                <a:r>
                  <a:rPr lang="en-US" altLang="zh-CN" sz="1600" b="0" dirty="0">
                    <a:latin typeface="Microsoft YaHei" panose="020B0503020204020204" pitchFamily="34" charset="-122"/>
                    <a:ea typeface="Microsoft YaHei" panose="020B0503020204020204" pitchFamily="34" charset="-122"/>
                  </a:rPr>
                  <a:t>pc </a:t>
                </a:r>
                <a:endParaRPr lang="zh-CN" altLang="en-US" sz="1600" b="0" dirty="0">
                  <a:latin typeface="Microsoft YaHei" panose="020B0503020204020204" pitchFamily="34" charset="-122"/>
                  <a:ea typeface="Microsoft YaHei" panose="020B0503020204020204" pitchFamily="34" charset="-122"/>
                </a:endParaRPr>
              </a:p>
            </p:txBody>
          </p:sp>
        </mc:Choice>
        <mc:Fallback xmlns="">
          <p:sp>
            <p:nvSpPr>
              <p:cNvPr id="122" name="文本框 7">
                <a:extLst>
                  <a:ext uri="{FF2B5EF4-FFF2-40B4-BE49-F238E27FC236}">
                    <a16:creationId xmlns:a16="http://schemas.microsoft.com/office/drawing/2014/main" id="{B08CEAC0-DCEC-3C49-9D17-3ED7BA0AA4CD}"/>
                  </a:ext>
                </a:extLst>
              </p:cNvPr>
              <p:cNvSpPr txBox="1">
                <a:spLocks noRot="1" noChangeAspect="1" noMove="1" noResize="1" noEditPoints="1" noAdjustHandles="1" noChangeArrowheads="1" noChangeShapeType="1" noTextEdit="1"/>
              </p:cNvSpPr>
              <p:nvPr/>
            </p:nvSpPr>
            <p:spPr>
              <a:xfrm>
                <a:off x="1760889" y="5780728"/>
                <a:ext cx="2545964" cy="439992"/>
              </a:xfrm>
              <a:prstGeom prst="rect">
                <a:avLst/>
              </a:prstGeom>
              <a:blipFill>
                <a:blip r:embed="rId14"/>
                <a:stretch>
                  <a:fillRect l="-990" b="-571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55250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60239" y="1279285"/>
            <a:ext cx="3214884" cy="3568681"/>
            <a:chOff x="8507746" y="1887342"/>
            <a:chExt cx="3588540" cy="3896834"/>
          </a:xfrm>
        </p:grpSpPr>
        <p:pic>
          <p:nvPicPr>
            <p:cNvPr id="4" name="图片 3"/>
            <p:cNvPicPr>
              <a:picLocks noChangeAspect="1"/>
            </p:cNvPicPr>
            <p:nvPr/>
          </p:nvPicPr>
          <p:blipFill>
            <a:blip r:embed="rId4"/>
            <a:stretch>
              <a:fillRect/>
            </a:stretch>
          </p:blipFill>
          <p:spPr>
            <a:xfrm>
              <a:off x="8507746" y="1887342"/>
              <a:ext cx="3588540" cy="3896834"/>
            </a:xfrm>
            <a:prstGeom prst="rect">
              <a:avLst/>
            </a:prstGeom>
          </p:spPr>
        </p:pic>
        <p:sp>
          <p:nvSpPr>
            <p:cNvPr id="5" name="矩形 4"/>
            <p:cNvSpPr/>
            <p:nvPr/>
          </p:nvSpPr>
          <p:spPr>
            <a:xfrm>
              <a:off x="8634549" y="1969776"/>
              <a:ext cx="433584" cy="374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9" name="组合 8"/>
          <p:cNvGrpSpPr/>
          <p:nvPr/>
        </p:nvGrpSpPr>
        <p:grpSpPr>
          <a:xfrm>
            <a:off x="516992" y="4847966"/>
            <a:ext cx="3112267" cy="1847872"/>
            <a:chOff x="2937295" y="3681874"/>
            <a:chExt cx="3679060" cy="2673383"/>
          </a:xfrm>
        </p:grpSpPr>
        <p:pic>
          <p:nvPicPr>
            <p:cNvPr id="7" name="图片 6"/>
            <p:cNvPicPr>
              <a:picLocks noChangeAspect="1"/>
            </p:cNvPicPr>
            <p:nvPr/>
          </p:nvPicPr>
          <p:blipFill>
            <a:blip r:embed="rId5"/>
            <a:stretch>
              <a:fillRect/>
            </a:stretch>
          </p:blipFill>
          <p:spPr>
            <a:xfrm>
              <a:off x="2937295" y="3681874"/>
              <a:ext cx="3679060" cy="2673383"/>
            </a:xfrm>
            <a:prstGeom prst="rect">
              <a:avLst/>
            </a:prstGeom>
          </p:spPr>
        </p:pic>
        <p:sp>
          <p:nvSpPr>
            <p:cNvPr id="8" name="矩形 7"/>
            <p:cNvSpPr/>
            <p:nvPr/>
          </p:nvSpPr>
          <p:spPr>
            <a:xfrm>
              <a:off x="3027815" y="3681874"/>
              <a:ext cx="368528" cy="351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9" name="图片 18">
            <a:extLst>
              <a:ext uri="{FF2B5EF4-FFF2-40B4-BE49-F238E27FC236}">
                <a16:creationId xmlns:a16="http://schemas.microsoft.com/office/drawing/2014/main" id="{7349323B-F3EA-D54B-B3C6-29802EB0DD1C}"/>
              </a:ext>
            </a:extLst>
          </p:cNvPr>
          <p:cNvPicPr>
            <a:picLocks noChangeAspect="1"/>
          </p:cNvPicPr>
          <p:nvPr/>
        </p:nvPicPr>
        <p:blipFill rotWithShape="1">
          <a:blip r:embed="rId6"/>
          <a:srcRect b="26774"/>
          <a:stretch/>
        </p:blipFill>
        <p:spPr>
          <a:xfrm>
            <a:off x="10322351" y="0"/>
            <a:ext cx="1869649" cy="684530"/>
          </a:xfrm>
          <a:prstGeom prst="rect">
            <a:avLst/>
          </a:prstGeom>
        </p:spPr>
      </p:pic>
      <p:sp>
        <p:nvSpPr>
          <p:cNvPr id="21" name="文本框 20">
            <a:extLst>
              <a:ext uri="{FF2B5EF4-FFF2-40B4-BE49-F238E27FC236}">
                <a16:creationId xmlns:a16="http://schemas.microsoft.com/office/drawing/2014/main" id="{B73F0F53-B012-3C42-91EF-3A25F7BBAF19}"/>
              </a:ext>
            </a:extLst>
          </p:cNvPr>
          <p:cNvSpPr txBox="1"/>
          <p:nvPr/>
        </p:nvSpPr>
        <p:spPr>
          <a:xfrm>
            <a:off x="565811" y="126923"/>
            <a:ext cx="8283721" cy="523220"/>
          </a:xfrm>
          <a:prstGeom prst="rect">
            <a:avLst/>
          </a:prstGeom>
          <a:noFill/>
        </p:spPr>
        <p:txBody>
          <a:bodyPr wrap="square">
            <a:spAutoFit/>
          </a:bodyPr>
          <a:lstStyle/>
          <a:p>
            <a:r>
              <a:rPr lang="zh-CN" altLang="en-US"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主要结论与科学数据</a:t>
            </a:r>
            <a:r>
              <a:rPr lang="en-US" altLang="zh-CN"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-1.</a:t>
            </a:r>
            <a:r>
              <a:rPr lang="zh-CN" altLang="en-US"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 正电子湮没实验数据</a:t>
            </a:r>
          </a:p>
        </p:txBody>
      </p:sp>
      <p:sp>
        <p:nvSpPr>
          <p:cNvPr id="39" name="标题 1">
            <a:extLst>
              <a:ext uri="{FF2B5EF4-FFF2-40B4-BE49-F238E27FC236}">
                <a16:creationId xmlns:a16="http://schemas.microsoft.com/office/drawing/2014/main" id="{7F6DF740-0E5D-8E40-8F0D-5367B2264D7C}"/>
              </a:ext>
            </a:extLst>
          </p:cNvPr>
          <p:cNvSpPr txBox="1">
            <a:spLocks/>
          </p:cNvSpPr>
          <p:nvPr/>
        </p:nvSpPr>
        <p:spPr>
          <a:xfrm>
            <a:off x="2167894" y="674029"/>
            <a:ext cx="7999088" cy="63468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ea typeface="宋体" charset="0"/>
              </a:defRPr>
            </a:lvl2pPr>
            <a:lvl3pPr algn="ctr" rtl="0" eaLnBrk="0" fontAlgn="base" hangingPunct="0">
              <a:spcBef>
                <a:spcPct val="0"/>
              </a:spcBef>
              <a:spcAft>
                <a:spcPct val="0"/>
              </a:spcAft>
              <a:defRPr sz="4400">
                <a:solidFill>
                  <a:schemeClr val="tx1"/>
                </a:solidFill>
                <a:latin typeface="Calibri" charset="0"/>
                <a:ea typeface="宋体" charset="0"/>
              </a:defRPr>
            </a:lvl3pPr>
            <a:lvl4pPr algn="ctr" rtl="0" eaLnBrk="0" fontAlgn="base" hangingPunct="0">
              <a:spcBef>
                <a:spcPct val="0"/>
              </a:spcBef>
              <a:spcAft>
                <a:spcPct val="0"/>
              </a:spcAft>
              <a:defRPr sz="4400">
                <a:solidFill>
                  <a:schemeClr val="tx1"/>
                </a:solidFill>
                <a:latin typeface="Calibri" charset="0"/>
                <a:ea typeface="宋体" charset="0"/>
              </a:defRPr>
            </a:lvl4pPr>
            <a:lvl5pPr algn="ctr" rtl="0" eaLnBrk="0" fontAlgn="base" hangingPunct="0">
              <a:spcBef>
                <a:spcPct val="0"/>
              </a:spcBef>
              <a:spcAft>
                <a:spcPct val="0"/>
              </a:spcAft>
              <a:defRPr sz="4400">
                <a:solidFill>
                  <a:schemeClr val="tx1"/>
                </a:solidFill>
                <a:latin typeface="Calibri" charset="0"/>
                <a:ea typeface="宋体" charset="0"/>
              </a:defRPr>
            </a:lvl5pPr>
            <a:lvl6pPr marL="457200" algn="ctr" rtl="0" fontAlgn="base">
              <a:spcBef>
                <a:spcPct val="0"/>
              </a:spcBef>
              <a:spcAft>
                <a:spcPct val="0"/>
              </a:spcAft>
              <a:defRPr sz="4400">
                <a:solidFill>
                  <a:schemeClr val="tx1"/>
                </a:solidFill>
                <a:latin typeface="Calibri" charset="0"/>
                <a:ea typeface="宋体" charset="0"/>
              </a:defRPr>
            </a:lvl6pPr>
            <a:lvl7pPr marL="914400" algn="ctr" rtl="0" fontAlgn="base">
              <a:spcBef>
                <a:spcPct val="0"/>
              </a:spcBef>
              <a:spcAft>
                <a:spcPct val="0"/>
              </a:spcAft>
              <a:defRPr sz="4400">
                <a:solidFill>
                  <a:schemeClr val="tx1"/>
                </a:solidFill>
                <a:latin typeface="Calibri" charset="0"/>
                <a:ea typeface="宋体" charset="0"/>
              </a:defRPr>
            </a:lvl7pPr>
            <a:lvl8pPr marL="1371600" algn="ctr" rtl="0" fontAlgn="base">
              <a:spcBef>
                <a:spcPct val="0"/>
              </a:spcBef>
              <a:spcAft>
                <a:spcPct val="0"/>
              </a:spcAft>
              <a:defRPr sz="4400">
                <a:solidFill>
                  <a:schemeClr val="tx1"/>
                </a:solidFill>
                <a:latin typeface="Calibri" charset="0"/>
                <a:ea typeface="宋体" charset="0"/>
              </a:defRPr>
            </a:lvl8pPr>
            <a:lvl9pPr marL="1828800" algn="ctr" rtl="0" fontAlgn="base">
              <a:spcBef>
                <a:spcPct val="0"/>
              </a:spcBef>
              <a:spcAft>
                <a:spcPct val="0"/>
              </a:spcAft>
              <a:defRPr sz="4400">
                <a:solidFill>
                  <a:schemeClr val="tx1"/>
                </a:solidFill>
                <a:latin typeface="Calibri" charset="0"/>
                <a:ea typeface="宋体" charset="0"/>
              </a:defRPr>
            </a:lvl9pPr>
          </a:lstStyle>
          <a:p>
            <a:pPr marL="457200" indent="-457200">
              <a:lnSpc>
                <a:spcPct val="150000"/>
              </a:lnSpc>
              <a:buFont typeface="Wingdings" pitchFamily="2" charset="2"/>
              <a:buChar char="p"/>
              <a:defRPr/>
            </a:pPr>
            <a:r>
              <a:rPr lang="zh-CN" altLang="en-US" sz="2800" b="1" dirty="0">
                <a:solidFill>
                  <a:srgbClr val="9B0E0F"/>
                </a:solidFill>
                <a:latin typeface="微软雅黑" pitchFamily="34" charset="-122"/>
                <a:ea typeface="微软雅黑" pitchFamily="34" charset="-122"/>
              </a:rPr>
              <a:t>随氦辐照温度增加</a:t>
            </a:r>
            <a:r>
              <a:rPr lang="en-US" altLang="zh-CN" sz="2800" b="1" dirty="0">
                <a:solidFill>
                  <a:srgbClr val="9B0E0F"/>
                </a:solidFill>
                <a:latin typeface="微软雅黑" pitchFamily="34" charset="-122"/>
                <a:ea typeface="微软雅黑" pitchFamily="34" charset="-122"/>
              </a:rPr>
              <a:t>ODS</a:t>
            </a:r>
            <a:r>
              <a:rPr lang="zh-CN" altLang="en-US" sz="2800" b="1" dirty="0">
                <a:solidFill>
                  <a:srgbClr val="9B0E0F"/>
                </a:solidFill>
                <a:latin typeface="微软雅黑" pitchFamily="34" charset="-122"/>
                <a:ea typeface="微软雅黑" pitchFamily="34" charset="-122"/>
              </a:rPr>
              <a:t>钢中的缺陷行为分析</a:t>
            </a:r>
          </a:p>
        </p:txBody>
      </p:sp>
      <p:grpSp>
        <p:nvGrpSpPr>
          <p:cNvPr id="14" name="组合 13">
            <a:extLst>
              <a:ext uri="{FF2B5EF4-FFF2-40B4-BE49-F238E27FC236}">
                <a16:creationId xmlns:a16="http://schemas.microsoft.com/office/drawing/2014/main" id="{70C579C4-559E-1346-8097-37B171AED017}"/>
              </a:ext>
            </a:extLst>
          </p:cNvPr>
          <p:cNvGrpSpPr/>
          <p:nvPr/>
        </p:nvGrpSpPr>
        <p:grpSpPr>
          <a:xfrm>
            <a:off x="3624958" y="1371087"/>
            <a:ext cx="7863059" cy="5246735"/>
            <a:chOff x="4394647" y="1243323"/>
            <a:chExt cx="7863059" cy="5246735"/>
          </a:xfrm>
        </p:grpSpPr>
        <p:graphicFrame>
          <p:nvGraphicFramePr>
            <p:cNvPr id="23" name="对象 22">
              <a:extLst>
                <a:ext uri="{FF2B5EF4-FFF2-40B4-BE49-F238E27FC236}">
                  <a16:creationId xmlns:a16="http://schemas.microsoft.com/office/drawing/2014/main" id="{2E62AAC7-F30D-9949-A7DD-B1346F029009}"/>
                </a:ext>
              </a:extLst>
            </p:cNvPr>
            <p:cNvGraphicFramePr>
              <a:graphicFrameLocks noChangeAspect="1"/>
            </p:cNvGraphicFramePr>
            <p:nvPr>
              <p:extLst>
                <p:ext uri="{D42A27DB-BD31-4B8C-83A1-F6EECF244321}">
                  <p14:modId xmlns:p14="http://schemas.microsoft.com/office/powerpoint/2010/main" val="2761002032"/>
                </p:ext>
              </p:extLst>
            </p:nvPr>
          </p:nvGraphicFramePr>
          <p:xfrm>
            <a:off x="4402782" y="1243323"/>
            <a:ext cx="3113222" cy="2800457"/>
          </p:xfrm>
          <a:graphic>
            <a:graphicData uri="http://schemas.openxmlformats.org/presentationml/2006/ole">
              <mc:AlternateContent xmlns:mc="http://schemas.openxmlformats.org/markup-compatibility/2006">
                <mc:Choice xmlns:v="urn:schemas-microsoft-com:vml" Requires="v">
                  <p:oleObj spid="_x0000_s2169" name="Graph" r:id="rId7" imgW="3920760" imgH="3000960" progId="Origin95.Graph">
                    <p:embed/>
                  </p:oleObj>
                </mc:Choice>
                <mc:Fallback>
                  <p:oleObj name="Graph" r:id="rId7" imgW="3920760" imgH="3000960" progId="Origin95.Graph">
                    <p:embed/>
                    <p:pic>
                      <p:nvPicPr>
                        <p:cNvPr id="6" name="对象 5"/>
                        <p:cNvPicPr>
                          <a:picLocks noChangeAspect="1" noChangeArrowheads="1"/>
                        </p:cNvPicPr>
                        <p:nvPr/>
                      </p:nvPicPr>
                      <p:blipFill>
                        <a:blip r:embed="rId8"/>
                        <a:srcRect l="5263" t="-430" r="11917" b="4750"/>
                        <a:stretch>
                          <a:fillRect/>
                        </a:stretch>
                      </p:blipFill>
                      <p:spPr bwMode="auto">
                        <a:xfrm>
                          <a:off x="4402782" y="1243323"/>
                          <a:ext cx="3113222" cy="2800457"/>
                        </a:xfrm>
                        <a:prstGeom prst="rect">
                          <a:avLst/>
                        </a:prstGeom>
                        <a:noFill/>
                      </p:spPr>
                    </p:pic>
                  </p:oleObj>
                </mc:Fallback>
              </mc:AlternateContent>
            </a:graphicData>
          </a:graphic>
        </p:graphicFrame>
        <p:graphicFrame>
          <p:nvGraphicFramePr>
            <p:cNvPr id="24" name="对象 23">
              <a:extLst>
                <a:ext uri="{FF2B5EF4-FFF2-40B4-BE49-F238E27FC236}">
                  <a16:creationId xmlns:a16="http://schemas.microsoft.com/office/drawing/2014/main" id="{3660A1EB-0333-AB49-BADE-1B9D1F0C71E2}"/>
                </a:ext>
              </a:extLst>
            </p:cNvPr>
            <p:cNvGraphicFramePr>
              <a:graphicFrameLocks noChangeAspect="1"/>
            </p:cNvGraphicFramePr>
            <p:nvPr>
              <p:extLst>
                <p:ext uri="{D42A27DB-BD31-4B8C-83A1-F6EECF244321}">
                  <p14:modId xmlns:p14="http://schemas.microsoft.com/office/powerpoint/2010/main" val="659938841"/>
                </p:ext>
              </p:extLst>
            </p:nvPr>
          </p:nvGraphicFramePr>
          <p:xfrm>
            <a:off x="4394647" y="3890872"/>
            <a:ext cx="3316494" cy="2599186"/>
          </p:xfrm>
          <a:graphic>
            <a:graphicData uri="http://schemas.openxmlformats.org/presentationml/2006/ole">
              <mc:AlternateContent xmlns:mc="http://schemas.openxmlformats.org/markup-compatibility/2006">
                <mc:Choice xmlns:v="urn:schemas-microsoft-com:vml" Requires="v">
                  <p:oleObj spid="_x0000_s2170" name="Graph" r:id="rId9" imgW="3822929" imgH="2926704" progId="Origin95.Graph">
                    <p:embed/>
                  </p:oleObj>
                </mc:Choice>
                <mc:Fallback>
                  <p:oleObj name="Graph" r:id="rId9" imgW="3822929" imgH="2926704" progId="Origin95.Graph">
                    <p:embed/>
                    <p:pic>
                      <p:nvPicPr>
                        <p:cNvPr id="16" name="对象 15"/>
                        <p:cNvPicPr>
                          <a:picLocks noChangeAspect="1" noChangeArrowheads="1"/>
                        </p:cNvPicPr>
                        <p:nvPr/>
                      </p:nvPicPr>
                      <p:blipFill>
                        <a:blip r:embed="rId10">
                          <a:extLst>
                            <a:ext uri="{28A0092B-C50C-407E-A947-70E740481C1C}">
                              <a14:useLocalDpi xmlns:a14="http://schemas.microsoft.com/office/drawing/2010/main" val="0"/>
                            </a:ext>
                          </a:extLst>
                        </a:blip>
                        <a:srcRect l="5270" t="5042" r="7906" b="3983"/>
                        <a:stretch>
                          <a:fillRect/>
                        </a:stretch>
                      </p:blipFill>
                      <p:spPr bwMode="auto">
                        <a:xfrm>
                          <a:off x="4394647" y="3890872"/>
                          <a:ext cx="3316494" cy="2599186"/>
                        </a:xfrm>
                        <a:prstGeom prst="rect">
                          <a:avLst/>
                        </a:prstGeom>
                        <a:noFill/>
                      </p:spPr>
                    </p:pic>
                  </p:oleObj>
                </mc:Fallback>
              </mc:AlternateContent>
            </a:graphicData>
          </a:graphic>
        </p:graphicFrame>
        <p:graphicFrame>
          <p:nvGraphicFramePr>
            <p:cNvPr id="25" name="对象 24">
              <a:extLst>
                <a:ext uri="{FF2B5EF4-FFF2-40B4-BE49-F238E27FC236}">
                  <a16:creationId xmlns:a16="http://schemas.microsoft.com/office/drawing/2014/main" id="{14F1EA27-D55B-BB4F-94A3-26F0DDF6C9A3}"/>
                </a:ext>
              </a:extLst>
            </p:cNvPr>
            <p:cNvGraphicFramePr>
              <a:graphicFrameLocks noChangeAspect="1"/>
            </p:cNvGraphicFramePr>
            <p:nvPr>
              <p:extLst>
                <p:ext uri="{D42A27DB-BD31-4B8C-83A1-F6EECF244321}">
                  <p14:modId xmlns:p14="http://schemas.microsoft.com/office/powerpoint/2010/main" val="4131963097"/>
                </p:ext>
              </p:extLst>
            </p:nvPr>
          </p:nvGraphicFramePr>
          <p:xfrm>
            <a:off x="8628057" y="1398005"/>
            <a:ext cx="2998834" cy="2502148"/>
          </p:xfrm>
          <a:graphic>
            <a:graphicData uri="http://schemas.openxmlformats.org/presentationml/2006/ole">
              <mc:AlternateContent xmlns:mc="http://schemas.openxmlformats.org/markup-compatibility/2006">
                <mc:Choice xmlns:v="urn:schemas-microsoft-com:vml" Requires="v">
                  <p:oleObj spid="_x0000_s2171" name="Graph" r:id="rId11" imgW="3822929" imgH="2926704" progId="Origin50.Graph">
                    <p:embed/>
                  </p:oleObj>
                </mc:Choice>
                <mc:Fallback>
                  <p:oleObj name="Graph" r:id="rId11" imgW="3822929" imgH="2926704" progId="Origin50.Graph">
                    <p:embed/>
                    <p:pic>
                      <p:nvPicPr>
                        <p:cNvPr id="20" name="对象 19"/>
                        <p:cNvPicPr>
                          <a:picLocks noChangeAspect="1" noChangeArrowheads="1"/>
                        </p:cNvPicPr>
                        <p:nvPr/>
                      </p:nvPicPr>
                      <p:blipFill>
                        <a:blip r:embed="rId12">
                          <a:extLst>
                            <a:ext uri="{28A0092B-C50C-407E-A947-70E740481C1C}">
                              <a14:useLocalDpi xmlns:a14="http://schemas.microsoft.com/office/drawing/2010/main" val="0"/>
                            </a:ext>
                          </a:extLst>
                        </a:blip>
                        <a:srcRect l="14146" t="9505" r="6442" b="4340"/>
                        <a:stretch>
                          <a:fillRect/>
                        </a:stretch>
                      </p:blipFill>
                      <p:spPr bwMode="auto">
                        <a:xfrm>
                          <a:off x="8628057" y="1398005"/>
                          <a:ext cx="2998834" cy="2502148"/>
                        </a:xfrm>
                        <a:prstGeom prst="rect">
                          <a:avLst/>
                        </a:prstGeom>
                        <a:noFill/>
                      </p:spPr>
                    </p:pic>
                  </p:oleObj>
                </mc:Fallback>
              </mc:AlternateContent>
            </a:graphicData>
          </a:graphic>
        </p:graphicFrame>
        <p:sp>
          <p:nvSpPr>
            <p:cNvPr id="26" name="文本框 25">
              <a:extLst>
                <a:ext uri="{FF2B5EF4-FFF2-40B4-BE49-F238E27FC236}">
                  <a16:creationId xmlns:a16="http://schemas.microsoft.com/office/drawing/2014/main" id="{350D649B-80DD-CB48-B8CE-F4EA28A4B48F}"/>
                </a:ext>
              </a:extLst>
            </p:cNvPr>
            <p:cNvSpPr txBox="1"/>
            <p:nvPr/>
          </p:nvSpPr>
          <p:spPr>
            <a:xfrm>
              <a:off x="7517644" y="5274306"/>
              <a:ext cx="1228433" cy="646331"/>
            </a:xfrm>
            <a:prstGeom prst="rect">
              <a:avLst/>
            </a:prstGeom>
            <a:noFill/>
          </p:spPr>
          <p:txBody>
            <a:bodyPr wrap="square" rtlCol="0">
              <a:spAutoFit/>
            </a:bodyPr>
            <a:lstStyle/>
            <a:p>
              <a:r>
                <a:rPr lang="zh-CN" altLang="en-US" dirty="0">
                  <a:solidFill>
                    <a:schemeClr val="accent2">
                      <a:lumMod val="75000"/>
                    </a:schemeClr>
                  </a:solidFill>
                  <a:latin typeface="Microsoft YaHei" panose="020B0503020204020204" pitchFamily="34" charset="-122"/>
                  <a:ea typeface="Microsoft YaHei" panose="020B0503020204020204" pitchFamily="34" charset="-122"/>
                </a:rPr>
                <a:t>缺陷类型发生改变</a:t>
              </a:r>
            </a:p>
          </p:txBody>
        </p:sp>
        <p:sp>
          <p:nvSpPr>
            <p:cNvPr id="27" name="右箭头 26">
              <a:extLst>
                <a:ext uri="{FF2B5EF4-FFF2-40B4-BE49-F238E27FC236}">
                  <a16:creationId xmlns:a16="http://schemas.microsoft.com/office/drawing/2014/main" id="{945FE841-FA80-2541-841D-73E6FFDCD72D}"/>
                </a:ext>
              </a:extLst>
            </p:cNvPr>
            <p:cNvSpPr/>
            <p:nvPr/>
          </p:nvSpPr>
          <p:spPr>
            <a:xfrm>
              <a:off x="8681030" y="5520465"/>
              <a:ext cx="260182" cy="154012"/>
            </a:xfrm>
            <a:prstGeom prst="rightArrow">
              <a:avLst/>
            </a:pr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B23B5615-A849-5941-A7D7-945E3B463EDB}"/>
                </a:ext>
              </a:extLst>
            </p:cNvPr>
            <p:cNvSpPr txBox="1"/>
            <p:nvPr/>
          </p:nvSpPr>
          <p:spPr>
            <a:xfrm>
              <a:off x="8941212" y="5074313"/>
              <a:ext cx="3316494" cy="1200329"/>
            </a:xfrm>
            <a:prstGeom prst="rect">
              <a:avLst/>
            </a:prstGeom>
            <a:noFill/>
          </p:spPr>
          <p:txBody>
            <a:bodyPr wrap="square" rtlCol="0">
              <a:spAutoFit/>
            </a:bodyPr>
            <a:lstStyle/>
            <a:p>
              <a:pPr marL="342900" indent="-342900">
                <a:buAutoNum type="arabicPeriod"/>
              </a:pPr>
              <a:r>
                <a:rPr lang="zh-CN" altLang="en-US" dirty="0">
                  <a:solidFill>
                    <a:srgbClr val="FF3300"/>
                  </a:solidFill>
                  <a:latin typeface="Microsoft YaHei" panose="020B0503020204020204" pitchFamily="34" charset="-122"/>
                  <a:ea typeface="Microsoft YaHei" panose="020B0503020204020204" pitchFamily="34" charset="-122"/>
                </a:rPr>
                <a:t>氦空位复合体逐渐在形成氦泡</a:t>
              </a:r>
              <a:endParaRPr lang="en-US" altLang="zh-CN" dirty="0">
                <a:solidFill>
                  <a:srgbClr val="FF3300"/>
                </a:solidFill>
                <a:latin typeface="Microsoft YaHei" panose="020B0503020204020204" pitchFamily="34" charset="-122"/>
                <a:ea typeface="Microsoft YaHei" panose="020B0503020204020204" pitchFamily="34" charset="-122"/>
              </a:endParaRPr>
            </a:p>
            <a:p>
              <a:pPr marL="342900" indent="-342900">
                <a:buFontTx/>
                <a:buAutoNum type="arabicPeriod"/>
              </a:pPr>
              <a:r>
                <a:rPr lang="zh-CN" altLang="en-US" dirty="0">
                  <a:solidFill>
                    <a:srgbClr val="FF3300"/>
                  </a:solidFill>
                  <a:latin typeface="Microsoft YaHei" panose="020B0503020204020204" pitchFamily="34" charset="-122"/>
                  <a:ea typeface="Microsoft YaHei" panose="020B0503020204020204" pitchFamily="34" charset="-122"/>
                </a:rPr>
                <a:t>氦泡的长大导致了晶格膨胀和应力的产生→ 新的缺陷</a:t>
              </a:r>
            </a:p>
          </p:txBody>
        </p:sp>
        <p:sp>
          <p:nvSpPr>
            <p:cNvPr id="29" name="文本框 28">
              <a:extLst>
                <a:ext uri="{FF2B5EF4-FFF2-40B4-BE49-F238E27FC236}">
                  <a16:creationId xmlns:a16="http://schemas.microsoft.com/office/drawing/2014/main" id="{4E35AD5E-8AF8-8B4E-80ED-8A16500E0565}"/>
                </a:ext>
              </a:extLst>
            </p:cNvPr>
            <p:cNvSpPr txBox="1"/>
            <p:nvPr/>
          </p:nvSpPr>
          <p:spPr>
            <a:xfrm>
              <a:off x="5731427" y="2797363"/>
              <a:ext cx="995785" cy="276999"/>
            </a:xfrm>
            <a:prstGeom prst="rect">
              <a:avLst/>
            </a:prstGeom>
            <a:noFill/>
          </p:spPr>
          <p:txBody>
            <a:bodyPr wrap="none" rtlCol="0">
              <a:spAutoFit/>
            </a:bodyPr>
            <a:lstStyle/>
            <a:p>
              <a:r>
                <a:rPr lang="en-US" altLang="zh-CN" sz="1200" dirty="0">
                  <a:solidFill>
                    <a:schemeClr val="accent2"/>
                  </a:solidFill>
                </a:rPr>
                <a:t>He-V</a:t>
              </a:r>
              <a:r>
                <a:rPr lang="zh-CN" altLang="en-US" sz="1200" dirty="0">
                  <a:solidFill>
                    <a:schemeClr val="accent2"/>
                  </a:solidFill>
                </a:rPr>
                <a:t>复合体</a:t>
              </a:r>
            </a:p>
          </p:txBody>
        </p:sp>
        <p:sp>
          <p:nvSpPr>
            <p:cNvPr id="30" name="文本框 29">
              <a:extLst>
                <a:ext uri="{FF2B5EF4-FFF2-40B4-BE49-F238E27FC236}">
                  <a16:creationId xmlns:a16="http://schemas.microsoft.com/office/drawing/2014/main" id="{AE680F45-48B8-9848-9ABE-D670B252E1AF}"/>
                </a:ext>
              </a:extLst>
            </p:cNvPr>
            <p:cNvSpPr txBox="1"/>
            <p:nvPr/>
          </p:nvSpPr>
          <p:spPr>
            <a:xfrm>
              <a:off x="7582689" y="3920710"/>
              <a:ext cx="4501038" cy="874407"/>
            </a:xfrm>
            <a:prstGeom prst="rect">
              <a:avLst/>
            </a:prstGeom>
            <a:noFill/>
          </p:spPr>
          <p:txBody>
            <a:bodyPr wrap="square" rtlCol="0">
              <a:spAutoFit/>
            </a:bodyPr>
            <a:lstStyle/>
            <a:p>
              <a:pPr marL="285750" indent="-285750">
                <a:lnSpc>
                  <a:spcPct val="150000"/>
                </a:lnSpc>
                <a:buFont typeface="Wingdings" panose="05000000000000000000" pitchFamily="2" charset="2"/>
                <a:buChar char="p"/>
              </a:pPr>
              <a:r>
                <a:rPr lang="zh-CN" altLang="en-US" b="1" dirty="0">
                  <a:solidFill>
                    <a:srgbClr val="3333B2"/>
                  </a:solidFill>
                  <a:latin typeface="微软雅黑" panose="020B0503020204020204" pitchFamily="34" charset="-122"/>
                  <a:ea typeface="微软雅黑" panose="020B0503020204020204" pitchFamily="34" charset="-122"/>
                  <a:cs typeface="Times New Roman" panose="02020603050405020304" pitchFamily="18" charset="0"/>
                </a:rPr>
                <a:t>高温下（</a:t>
              </a:r>
              <a:r>
                <a:rPr lang="en-US" altLang="zh-CN" b="1" dirty="0">
                  <a:solidFill>
                    <a:srgbClr val="3333B2"/>
                  </a:solidFill>
                  <a:latin typeface="微软雅黑" panose="020B0503020204020204" pitchFamily="34" charset="-122"/>
                  <a:ea typeface="微软雅黑" panose="020B0503020204020204" pitchFamily="34" charset="-122"/>
                  <a:cs typeface="Times New Roman" panose="02020603050405020304" pitchFamily="18" charset="0"/>
                </a:rPr>
                <a:t>450</a:t>
              </a:r>
              <a:r>
                <a:rPr lang="zh-CN" altLang="en-US" b="1" dirty="0">
                  <a:solidFill>
                    <a:srgbClr val="3333B2"/>
                  </a:solidFill>
                  <a:latin typeface="微软雅黑" panose="020B0503020204020204" pitchFamily="34" charset="-122"/>
                  <a:ea typeface="微软雅黑" panose="020B0503020204020204" pitchFamily="34" charset="-122"/>
                  <a:cs typeface="Times New Roman" panose="02020603050405020304" pitchFamily="18" charset="0"/>
                </a:rPr>
                <a:t>℃）氦</a:t>
              </a:r>
              <a:r>
                <a:rPr lang="en-US" altLang="zh-CN" b="1" dirty="0">
                  <a:solidFill>
                    <a:srgbClr val="3333B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dirty="0">
                  <a:solidFill>
                    <a:srgbClr val="3333B2"/>
                  </a:solidFill>
                  <a:latin typeface="微软雅黑" panose="020B0503020204020204" pitchFamily="34" charset="-122"/>
                  <a:ea typeface="微软雅黑" panose="020B0503020204020204" pitchFamily="34" charset="-122"/>
                  <a:cs typeface="Times New Roman" panose="02020603050405020304" pitchFamily="18" charset="0"/>
                </a:rPr>
                <a:t>空位团簇脱离纳米氧化物颗粒的束缚，聚集成更大的氦泡</a:t>
              </a:r>
            </a:p>
          </p:txBody>
        </p:sp>
        <p:cxnSp>
          <p:nvCxnSpPr>
            <p:cNvPr id="31" name="直接箭头连接符 16">
              <a:extLst>
                <a:ext uri="{FF2B5EF4-FFF2-40B4-BE49-F238E27FC236}">
                  <a16:creationId xmlns:a16="http://schemas.microsoft.com/office/drawing/2014/main" id="{522F91D6-057C-7847-8E0A-12FB35DC703D}"/>
                </a:ext>
              </a:extLst>
            </p:cNvPr>
            <p:cNvCxnSpPr>
              <a:cxnSpLocks/>
            </p:cNvCxnSpPr>
            <p:nvPr/>
          </p:nvCxnSpPr>
          <p:spPr>
            <a:xfrm flipV="1">
              <a:off x="6985656" y="1618028"/>
              <a:ext cx="531988" cy="3243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圆角矩形 31">
              <a:extLst>
                <a:ext uri="{FF2B5EF4-FFF2-40B4-BE49-F238E27FC236}">
                  <a16:creationId xmlns:a16="http://schemas.microsoft.com/office/drawing/2014/main" id="{6C7B82C6-3053-EE49-91EA-C688963D9AA0}"/>
                </a:ext>
              </a:extLst>
            </p:cNvPr>
            <p:cNvSpPr/>
            <p:nvPr/>
          </p:nvSpPr>
          <p:spPr>
            <a:xfrm>
              <a:off x="7517643" y="1454125"/>
              <a:ext cx="952106" cy="860930"/>
            </a:xfrm>
            <a:prstGeom prst="roundRect">
              <a:avLst/>
            </a:pr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96BED6AC-3B4C-394E-85FA-2C723735A74F}"/>
                </a:ext>
              </a:extLst>
            </p:cNvPr>
            <p:cNvSpPr txBox="1"/>
            <p:nvPr/>
          </p:nvSpPr>
          <p:spPr>
            <a:xfrm>
              <a:off x="7524139" y="1427106"/>
              <a:ext cx="1019760" cy="834267"/>
            </a:xfrm>
            <a:prstGeom prst="rect">
              <a:avLst/>
            </a:prstGeom>
            <a:noFill/>
          </p:spPr>
          <p:txBody>
            <a:bodyPr wrap="square" rtlCol="0">
              <a:spAutoFit/>
            </a:bodyPr>
            <a:lstStyle/>
            <a:p>
              <a:pPr>
                <a:lnSpc>
                  <a:spcPts val="2000"/>
                </a:lnSpc>
              </a:pPr>
              <a:r>
                <a:rPr lang="zh-CN" altLang="en-US" sz="1200" dirty="0">
                  <a:latin typeface="微软雅黑" panose="020B0503020204020204" pitchFamily="34" charset="-122"/>
                  <a:ea typeface="微软雅黑" panose="020B0503020204020204" pitchFamily="34" charset="-122"/>
                </a:rPr>
                <a:t>大量空位发生回复，氦泡聚集长大</a:t>
              </a:r>
            </a:p>
          </p:txBody>
        </p:sp>
        <p:sp>
          <p:nvSpPr>
            <p:cNvPr id="34" name="矩形 33">
              <a:extLst>
                <a:ext uri="{FF2B5EF4-FFF2-40B4-BE49-F238E27FC236}">
                  <a16:creationId xmlns:a16="http://schemas.microsoft.com/office/drawing/2014/main" id="{A6D063FA-B4EE-6E4E-8C00-760F02CC0624}"/>
                </a:ext>
              </a:extLst>
            </p:cNvPr>
            <p:cNvSpPr/>
            <p:nvPr/>
          </p:nvSpPr>
          <p:spPr>
            <a:xfrm>
              <a:off x="7514714" y="2831263"/>
              <a:ext cx="954589" cy="834267"/>
            </a:xfrm>
            <a:prstGeom prst="rect">
              <a:avLst/>
            </a:prstGeom>
          </p:spPr>
          <p:txBody>
            <a:bodyPr wrap="square">
              <a:spAutoFit/>
            </a:bodyPr>
            <a:lstStyle/>
            <a:p>
              <a:pPr>
                <a:lnSpc>
                  <a:spcPts val="2000"/>
                </a:lnSpc>
              </a:pPr>
              <a:r>
                <a:rPr lang="en-US" altLang="zh-CN" sz="1200" dirty="0">
                  <a:latin typeface="微软雅黑" panose="020B0503020204020204" pitchFamily="34" charset="-122"/>
                  <a:ea typeface="微软雅黑" panose="020B0503020204020204" pitchFamily="34" charset="-122"/>
                </a:rPr>
                <a:t>He/V</a:t>
              </a:r>
              <a:r>
                <a:rPr lang="zh-CN" altLang="en-US" sz="1200" dirty="0">
                  <a:latin typeface="微软雅黑" panose="020B0503020204020204" pitchFamily="34" charset="-122"/>
                  <a:ea typeface="微软雅黑" panose="020B0503020204020204" pitchFamily="34" charset="-122"/>
                </a:rPr>
                <a:t>比值随深度逐渐增加</a:t>
              </a:r>
            </a:p>
          </p:txBody>
        </p:sp>
        <p:cxnSp>
          <p:nvCxnSpPr>
            <p:cNvPr id="35" name="直接箭头连接符 22">
              <a:extLst>
                <a:ext uri="{FF2B5EF4-FFF2-40B4-BE49-F238E27FC236}">
                  <a16:creationId xmlns:a16="http://schemas.microsoft.com/office/drawing/2014/main" id="{15C9A0FB-020B-474A-80C6-D2BFECCE835C}"/>
                </a:ext>
              </a:extLst>
            </p:cNvPr>
            <p:cNvCxnSpPr>
              <a:cxnSpLocks/>
              <a:endCxn id="36" idx="1"/>
            </p:cNvCxnSpPr>
            <p:nvPr/>
          </p:nvCxnSpPr>
          <p:spPr>
            <a:xfrm>
              <a:off x="6851608" y="2869031"/>
              <a:ext cx="664397" cy="36241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圆角矩形 35">
              <a:extLst>
                <a:ext uri="{FF2B5EF4-FFF2-40B4-BE49-F238E27FC236}">
                  <a16:creationId xmlns:a16="http://schemas.microsoft.com/office/drawing/2014/main" id="{414512D0-2EAB-A74B-896B-15787A1EDA59}"/>
                </a:ext>
              </a:extLst>
            </p:cNvPr>
            <p:cNvSpPr/>
            <p:nvPr/>
          </p:nvSpPr>
          <p:spPr>
            <a:xfrm>
              <a:off x="7516005" y="2797363"/>
              <a:ext cx="952505" cy="868167"/>
            </a:xfrm>
            <a:prstGeom prst="roundRect">
              <a:avLst/>
            </a:pr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箭头连接符 30">
              <a:extLst>
                <a:ext uri="{FF2B5EF4-FFF2-40B4-BE49-F238E27FC236}">
                  <a16:creationId xmlns:a16="http://schemas.microsoft.com/office/drawing/2014/main" id="{EA9F920E-2702-D348-B64A-81532B101F42}"/>
                </a:ext>
              </a:extLst>
            </p:cNvPr>
            <p:cNvCxnSpPr>
              <a:cxnSpLocks/>
              <a:endCxn id="36" idx="3"/>
            </p:cNvCxnSpPr>
            <p:nvPr/>
          </p:nvCxnSpPr>
          <p:spPr>
            <a:xfrm flipH="1">
              <a:off x="8468510" y="2831263"/>
              <a:ext cx="1496320" cy="4001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5">
              <a:extLst>
                <a:ext uri="{FF2B5EF4-FFF2-40B4-BE49-F238E27FC236}">
                  <a16:creationId xmlns:a16="http://schemas.microsoft.com/office/drawing/2014/main" id="{454BE058-E76D-EA42-80EB-BC3B3F3E4296}"/>
                </a:ext>
              </a:extLst>
            </p:cNvPr>
            <p:cNvCxnSpPr/>
            <p:nvPr/>
          </p:nvCxnSpPr>
          <p:spPr>
            <a:xfrm>
              <a:off x="6985656" y="5274305"/>
              <a:ext cx="597033" cy="2461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FDF54EC3-B1AE-D342-9FBB-710099D44DAF}"/>
                </a:ext>
              </a:extLst>
            </p:cNvPr>
            <p:cNvSpPr/>
            <p:nvPr/>
          </p:nvSpPr>
          <p:spPr>
            <a:xfrm>
              <a:off x="4394647" y="1243323"/>
              <a:ext cx="7797353" cy="5246735"/>
            </a:xfrm>
            <a:prstGeom prst="rect">
              <a:avLst/>
            </a:prstGeom>
            <a:noFill/>
            <a:ln w="38100">
              <a:solidFill>
                <a:srgbClr val="9B0E0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65811" y="126923"/>
            <a:ext cx="8283721" cy="523220"/>
          </a:xfrm>
          <a:prstGeom prst="rect">
            <a:avLst/>
          </a:prstGeom>
          <a:noFill/>
        </p:spPr>
        <p:txBody>
          <a:bodyPr wrap="square">
            <a:spAutoFit/>
          </a:bodyPr>
          <a:lstStyle/>
          <a:p>
            <a:r>
              <a:rPr lang="zh-CN" altLang="en-US"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主要结论与科学数据</a:t>
            </a:r>
            <a:r>
              <a:rPr lang="en-US" altLang="zh-CN"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-1.</a:t>
            </a:r>
            <a:r>
              <a:rPr lang="zh-CN" altLang="en-US"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 正电子湮没实验数据</a:t>
            </a:r>
          </a:p>
        </p:txBody>
      </p:sp>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r="11634"/>
          <a:stretch>
            <a:fillRect/>
          </a:stretch>
        </p:blipFill>
        <p:spPr>
          <a:xfrm>
            <a:off x="532561" y="1680109"/>
            <a:ext cx="4916261" cy="2503985"/>
          </a:xfrm>
          <a:prstGeom prst="rect">
            <a:avLst/>
          </a:prstGeom>
        </p:spPr>
      </p:pic>
      <p:pic>
        <p:nvPicPr>
          <p:cNvPr id="19" name="图片 18" descr="黑暗中有彩色的灯光&#10;&#10;低可信度描述已自动生成"/>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7101" y="1403872"/>
            <a:ext cx="5600074" cy="2424497"/>
          </a:xfrm>
          <a:prstGeom prst="rect">
            <a:avLst/>
          </a:prstGeom>
          <a:noFill/>
          <a:ln>
            <a:noFill/>
          </a:ln>
        </p:spPr>
      </p:pic>
      <p:pic>
        <p:nvPicPr>
          <p:cNvPr id="20" name="图片 19" descr="黑暗里有灯光&#10;&#10;低可信度描述已自动生成"/>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3219" y="3650144"/>
            <a:ext cx="5600074" cy="2552598"/>
          </a:xfrm>
          <a:prstGeom prst="rect">
            <a:avLst/>
          </a:prstGeom>
          <a:noFill/>
          <a:ln>
            <a:noFill/>
          </a:ln>
        </p:spPr>
      </p:pic>
      <p:sp>
        <p:nvSpPr>
          <p:cNvPr id="22" name="文本框 21"/>
          <p:cNvSpPr txBox="1"/>
          <p:nvPr/>
        </p:nvSpPr>
        <p:spPr>
          <a:xfrm>
            <a:off x="2793077" y="872824"/>
            <a:ext cx="6537808" cy="523220"/>
          </a:xfrm>
          <a:prstGeom prst="rect">
            <a:avLst/>
          </a:prstGeom>
          <a:noFill/>
        </p:spPr>
        <p:txBody>
          <a:bodyPr wrap="square" rtlCol="0">
            <a:spAutoFit/>
          </a:bodyPr>
          <a:lstStyle/>
          <a:p>
            <a:pPr marL="457200" indent="-457200">
              <a:buFont typeface="Wingdings" panose="05000000000000000000" pitchFamily="2" charset="2"/>
              <a:buChar char="p"/>
            </a:pPr>
            <a:r>
              <a:rPr lang="zh-CN" altLang="en-US" sz="2800" b="1" dirty="0">
                <a:solidFill>
                  <a:srgbClr val="9B0F0F"/>
                </a:solidFill>
                <a:latin typeface="Microsoft YaHei" panose="020B0503020204020204" pitchFamily="34" charset="-122"/>
                <a:ea typeface="Microsoft YaHei" panose="020B0503020204020204" pitchFamily="34" charset="-122"/>
              </a:rPr>
              <a:t>不同辐照剂量下</a:t>
            </a:r>
            <a:r>
              <a:rPr lang="en-US" altLang="zh-CN" sz="2800" b="1" dirty="0">
                <a:solidFill>
                  <a:srgbClr val="9B0F0F"/>
                </a:solidFill>
                <a:latin typeface="Microsoft YaHei" panose="020B0503020204020204" pitchFamily="34" charset="-122"/>
                <a:ea typeface="Microsoft YaHei" panose="020B0503020204020204" pitchFamily="34" charset="-122"/>
              </a:rPr>
              <a:t>W</a:t>
            </a:r>
            <a:r>
              <a:rPr lang="zh-CN" altLang="en-US" sz="2800" b="1" dirty="0">
                <a:solidFill>
                  <a:srgbClr val="9B0F0F"/>
                </a:solidFill>
                <a:latin typeface="Microsoft YaHei" panose="020B0503020204020204" pitchFamily="34" charset="-122"/>
                <a:ea typeface="Microsoft YaHei" panose="020B0503020204020204" pitchFamily="34" charset="-122"/>
              </a:rPr>
              <a:t>基合金的</a:t>
            </a:r>
            <a:r>
              <a:rPr lang="en-US" altLang="zh-CN" sz="2800" b="1" dirty="0">
                <a:solidFill>
                  <a:srgbClr val="9B0F0F"/>
                </a:solidFill>
                <a:latin typeface="Microsoft YaHei" panose="020B0503020204020204" pitchFamily="34" charset="-122"/>
                <a:ea typeface="Microsoft YaHei" panose="020B0503020204020204" pitchFamily="34" charset="-122"/>
              </a:rPr>
              <a:t>S-W</a:t>
            </a:r>
            <a:r>
              <a:rPr lang="zh-CN" altLang="en-US" sz="2800" b="1" dirty="0">
                <a:solidFill>
                  <a:srgbClr val="9B0F0F"/>
                </a:solidFill>
                <a:latin typeface="Microsoft YaHei" panose="020B0503020204020204" pitchFamily="34" charset="-122"/>
                <a:ea typeface="Microsoft YaHei" panose="020B0503020204020204" pitchFamily="34" charset="-122"/>
              </a:rPr>
              <a:t>参数</a:t>
            </a:r>
          </a:p>
        </p:txBody>
      </p:sp>
      <p:pic>
        <p:nvPicPr>
          <p:cNvPr id="8" name="图片 7">
            <a:extLst>
              <a:ext uri="{FF2B5EF4-FFF2-40B4-BE49-F238E27FC236}">
                <a16:creationId xmlns:a16="http://schemas.microsoft.com/office/drawing/2014/main" id="{E80894B9-A33A-D94F-AA03-6893E483D7AC}"/>
              </a:ext>
            </a:extLst>
          </p:cNvPr>
          <p:cNvPicPr>
            <a:picLocks noChangeAspect="1"/>
          </p:cNvPicPr>
          <p:nvPr/>
        </p:nvPicPr>
        <p:blipFill rotWithShape="1">
          <a:blip r:embed="rId6"/>
          <a:srcRect b="26774"/>
          <a:stretch/>
        </p:blipFill>
        <p:spPr>
          <a:xfrm>
            <a:off x="10322351" y="0"/>
            <a:ext cx="1869649" cy="684530"/>
          </a:xfrm>
          <a:prstGeom prst="rect">
            <a:avLst/>
          </a:prstGeom>
        </p:spPr>
      </p:pic>
      <p:sp>
        <p:nvSpPr>
          <p:cNvPr id="3" name="矩形 2">
            <a:extLst>
              <a:ext uri="{FF2B5EF4-FFF2-40B4-BE49-F238E27FC236}">
                <a16:creationId xmlns:a16="http://schemas.microsoft.com/office/drawing/2014/main" id="{0B2A5A37-7C4D-124F-9A8A-057A71F11AD9}"/>
              </a:ext>
            </a:extLst>
          </p:cNvPr>
          <p:cNvSpPr/>
          <p:nvPr/>
        </p:nvSpPr>
        <p:spPr>
          <a:xfrm>
            <a:off x="532561" y="1688075"/>
            <a:ext cx="2260516" cy="50058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solidFill>
                  <a:schemeClr val="tx1"/>
                </a:solidFill>
              </a:rPr>
              <a:t>慢束正电子谱测试</a:t>
            </a:r>
          </a:p>
        </p:txBody>
      </p:sp>
      <p:sp>
        <p:nvSpPr>
          <p:cNvPr id="5" name="文本框 4">
            <a:extLst>
              <a:ext uri="{FF2B5EF4-FFF2-40B4-BE49-F238E27FC236}">
                <a16:creationId xmlns:a16="http://schemas.microsoft.com/office/drawing/2014/main" id="{A8912481-DF22-F740-A224-D3EE8268CFAB}"/>
              </a:ext>
            </a:extLst>
          </p:cNvPr>
          <p:cNvSpPr txBox="1"/>
          <p:nvPr/>
        </p:nvSpPr>
        <p:spPr>
          <a:xfrm>
            <a:off x="538515" y="4421876"/>
            <a:ext cx="4916261" cy="1422377"/>
          </a:xfrm>
          <a:prstGeom prst="rect">
            <a:avLst/>
          </a:prstGeom>
          <a:noFill/>
          <a:ln w="28575">
            <a:solidFill>
              <a:srgbClr val="C00000"/>
            </a:solidFill>
          </a:ln>
          <a:effectLst>
            <a:outerShdw blurRad="50800" dist="38100" dir="2700000" algn="tl" rotWithShape="0">
              <a:prstClr val="black">
                <a:alpha val="40000"/>
              </a:prstClr>
            </a:outerShdw>
          </a:effectLst>
        </p:spPr>
        <p:txBody>
          <a:bodyPr wrap="square" rtlCol="0">
            <a:spAutoFit/>
          </a:bodyPr>
          <a:lstStyle/>
          <a:p>
            <a:pPr>
              <a:lnSpc>
                <a:spcPct val="150000"/>
              </a:lnSpc>
            </a:pPr>
            <a:r>
              <a:rPr kumimoji="1" lang="zh-CN" altLang="en-US" sz="2000" dirty="0"/>
              <a:t>随辐照剂量增加，空位缺陷增多，正电子与缺陷位置的低动量电子发生湮没，导致</a:t>
            </a:r>
            <a:r>
              <a:rPr kumimoji="1" lang="en-US" altLang="zh-CN" sz="2000" dirty="0"/>
              <a:t>S</a:t>
            </a:r>
            <a:r>
              <a:rPr kumimoji="1" lang="zh-CN" altLang="en-US" sz="2000" dirty="0"/>
              <a:t>参数增加，</a:t>
            </a:r>
            <a:r>
              <a:rPr kumimoji="1" lang="en-US" altLang="zh-CN" sz="2000" dirty="0"/>
              <a:t>W</a:t>
            </a:r>
            <a:r>
              <a:rPr kumimoji="1" lang="zh-CN" altLang="en-US" sz="2000" dirty="0"/>
              <a:t>参数降低。</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65811" y="126923"/>
            <a:ext cx="7911762" cy="523220"/>
          </a:xfrm>
          <a:prstGeom prst="rect">
            <a:avLst/>
          </a:prstGeom>
          <a:noFill/>
        </p:spPr>
        <p:txBody>
          <a:bodyPr wrap="square">
            <a:spAutoFit/>
          </a:bodyPr>
          <a:lstStyle/>
          <a:p>
            <a:r>
              <a:rPr lang="zh-CN" altLang="en-US"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主要结论与科学数据</a:t>
            </a:r>
            <a:r>
              <a:rPr lang="en-US" altLang="zh-CN"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-2.</a:t>
            </a:r>
            <a:r>
              <a:rPr lang="zh-CN" altLang="en-US"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正电子理论计算数据</a:t>
            </a:r>
          </a:p>
        </p:txBody>
      </p:sp>
      <p:sp>
        <p:nvSpPr>
          <p:cNvPr id="5" name="文本框 4"/>
          <p:cNvSpPr txBox="1"/>
          <p:nvPr/>
        </p:nvSpPr>
        <p:spPr>
          <a:xfrm>
            <a:off x="6996546" y="900169"/>
            <a:ext cx="3662355" cy="400110"/>
          </a:xfrm>
          <a:prstGeom prst="rect">
            <a:avLst/>
          </a:prstGeom>
          <a:noFill/>
        </p:spPr>
        <p:txBody>
          <a:bodyPr wrap="square" rtlCol="0">
            <a:spAutoFit/>
          </a:bodyPr>
          <a:lstStyle/>
          <a:p>
            <a:r>
              <a:rPr lang="zh-CN" altLang="en-US" sz="2000" b="1" dirty="0">
                <a:latin typeface="Microsoft YaHei" panose="020B0503020204020204" pitchFamily="34" charset="-122"/>
                <a:ea typeface="Microsoft YaHei" panose="020B0503020204020204" pitchFamily="34" charset="-122"/>
              </a:rPr>
              <a:t>电子密度       </a:t>
            </a:r>
            <a:r>
              <a:rPr lang="en-US" altLang="zh-CN" sz="2000" b="1" dirty="0">
                <a:latin typeface="Microsoft YaHei" panose="020B0503020204020204" pitchFamily="34" charset="-122"/>
                <a:ea typeface="Microsoft YaHei" panose="020B0503020204020204" pitchFamily="34" charset="-122"/>
              </a:rPr>
              <a:t>+      </a:t>
            </a:r>
            <a:r>
              <a:rPr lang="zh-CN" altLang="en-US" sz="2000" b="1" dirty="0">
                <a:latin typeface="Microsoft YaHei" panose="020B0503020204020204" pitchFamily="34" charset="-122"/>
                <a:ea typeface="Microsoft YaHei" panose="020B0503020204020204" pitchFamily="34" charset="-122"/>
              </a:rPr>
              <a:t>正电子密度</a:t>
            </a:r>
          </a:p>
        </p:txBody>
      </p:sp>
      <p:pic>
        <p:nvPicPr>
          <p:cNvPr id="7" name="图片 6" descr="图标&#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31791" t="11203" r="31567" b="11203"/>
          <a:stretch>
            <a:fillRect/>
          </a:stretch>
        </p:blipFill>
        <p:spPr>
          <a:xfrm>
            <a:off x="6996547" y="1300279"/>
            <a:ext cx="1880181" cy="1861992"/>
          </a:xfrm>
          <a:prstGeom prst="rect">
            <a:avLst/>
          </a:prstGeom>
        </p:spPr>
      </p:pic>
      <p:pic>
        <p:nvPicPr>
          <p:cNvPr id="8" name="图片 7" descr="图形用户界面, 应用程序&#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31791" t="11505" r="31567" b="11203"/>
          <a:stretch>
            <a:fillRect/>
          </a:stretch>
        </p:blipFill>
        <p:spPr>
          <a:xfrm>
            <a:off x="8876729" y="1277396"/>
            <a:ext cx="1880182" cy="1854736"/>
          </a:xfrm>
          <a:prstGeom prst="rect">
            <a:avLst/>
          </a:prstGeom>
        </p:spPr>
      </p:pic>
      <p:pic>
        <p:nvPicPr>
          <p:cNvPr id="9" name="图片 8" descr="文本&#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9736" y="3836730"/>
            <a:ext cx="3669293" cy="549192"/>
          </a:xfrm>
          <a:prstGeom prst="rect">
            <a:avLst/>
          </a:prstGeom>
        </p:spPr>
      </p:pic>
      <p:sp>
        <p:nvSpPr>
          <p:cNvPr id="11" name="文本框 10"/>
          <p:cNvSpPr txBox="1"/>
          <p:nvPr/>
        </p:nvSpPr>
        <p:spPr>
          <a:xfrm>
            <a:off x="531014" y="3467398"/>
            <a:ext cx="1444067" cy="369332"/>
          </a:xfrm>
          <a:prstGeom prst="rect">
            <a:avLst/>
          </a:prstGeom>
          <a:noFill/>
        </p:spPr>
        <p:txBody>
          <a:bodyPr wrap="square" rtlCol="0">
            <a:spAutoFit/>
          </a:bodyPr>
          <a:lstStyle/>
          <a:p>
            <a:r>
              <a:rPr lang="zh-CN" altLang="en-US" b="1" dirty="0">
                <a:latin typeface="Microsoft YaHei" panose="020B0503020204020204" pitchFamily="34" charset="-122"/>
                <a:ea typeface="Microsoft YaHei" panose="020B0503020204020204" pitchFamily="34" charset="-122"/>
              </a:rPr>
              <a:t>正电子寿命</a:t>
            </a:r>
          </a:p>
        </p:txBody>
      </p:sp>
      <p:pic>
        <p:nvPicPr>
          <p:cNvPr id="14" name="图片 13"/>
          <p:cNvPicPr>
            <a:picLocks noChangeAspect="1"/>
          </p:cNvPicPr>
          <p:nvPr/>
        </p:nvPicPr>
        <p:blipFill>
          <a:blip r:embed="rId6"/>
          <a:stretch>
            <a:fillRect/>
          </a:stretch>
        </p:blipFill>
        <p:spPr>
          <a:xfrm>
            <a:off x="894045" y="1953725"/>
            <a:ext cx="5201955" cy="1322131"/>
          </a:xfrm>
          <a:prstGeom prst="rect">
            <a:avLst/>
          </a:prstGeom>
        </p:spPr>
      </p:pic>
      <p:sp>
        <p:nvSpPr>
          <p:cNvPr id="15" name="文本框 14"/>
          <p:cNvSpPr txBox="1"/>
          <p:nvPr/>
        </p:nvSpPr>
        <p:spPr>
          <a:xfrm>
            <a:off x="565810" y="889232"/>
            <a:ext cx="5638139" cy="1015663"/>
          </a:xfrm>
          <a:prstGeom prst="rect">
            <a:avLst/>
          </a:prstGeom>
          <a:noFill/>
        </p:spPr>
        <p:txBody>
          <a:bodyPr wrap="square" rtlCol="0">
            <a:spAutoFit/>
          </a:bodyPr>
          <a:lstStyle/>
          <a:p>
            <a:r>
              <a:rPr lang="en-US" altLang="zh-CN" sz="2000" b="1" dirty="0">
                <a:latin typeface="Microsoft YaHei" panose="020B0503020204020204" pitchFamily="34" charset="-122"/>
                <a:ea typeface="Microsoft YaHei" panose="020B0503020204020204" pitchFamily="34" charset="-122"/>
              </a:rPr>
              <a:t>TCDFT</a:t>
            </a:r>
            <a:r>
              <a:rPr lang="en-US" altLang="zh-CN" sz="2000" dirty="0">
                <a:latin typeface="Microsoft YaHei" panose="020B0503020204020204" pitchFamily="34" charset="-122"/>
                <a:ea typeface="Microsoft YaHei" panose="020B0503020204020204" pitchFamily="34" charset="-122"/>
              </a:rPr>
              <a:t>: Two-component density functional theory</a:t>
            </a:r>
            <a:r>
              <a:rPr lang="zh-CN" altLang="en-US" sz="2000" dirty="0">
                <a:latin typeface="Microsoft YaHei" panose="020B0503020204020204" pitchFamily="34" charset="-122"/>
                <a:ea typeface="Microsoft YaHei" panose="020B0503020204020204" pitchFamily="34" charset="-122"/>
              </a:rPr>
              <a:t>，基于标准</a:t>
            </a:r>
            <a:r>
              <a:rPr lang="en-US" altLang="zh-CN" sz="2000" dirty="0">
                <a:latin typeface="Microsoft YaHei" panose="020B0503020204020204" pitchFamily="34" charset="-122"/>
                <a:ea typeface="Microsoft YaHei" panose="020B0503020204020204" pitchFamily="34" charset="-122"/>
              </a:rPr>
              <a:t>DFT</a:t>
            </a:r>
            <a:r>
              <a:rPr lang="zh-CN" altLang="en-US" sz="2000" dirty="0">
                <a:latin typeface="Microsoft YaHei" panose="020B0503020204020204" pitchFamily="34" charset="-122"/>
                <a:ea typeface="Microsoft YaHei" panose="020B0503020204020204" pitchFamily="34" charset="-122"/>
              </a:rPr>
              <a:t>修改</a:t>
            </a:r>
            <a:r>
              <a:rPr lang="en-US" altLang="zh-CN" sz="2000" dirty="0">
                <a:latin typeface="Microsoft YaHei" panose="020B0503020204020204" pitchFamily="34" charset="-122"/>
                <a:ea typeface="Microsoft YaHei" panose="020B0503020204020204" pitchFamily="34" charset="-122"/>
              </a:rPr>
              <a:t>KS</a:t>
            </a:r>
            <a:r>
              <a:rPr lang="zh-CN" altLang="en-US" sz="2000" dirty="0">
                <a:latin typeface="Microsoft YaHei" panose="020B0503020204020204" pitchFamily="34" charset="-122"/>
                <a:ea typeface="Microsoft YaHei" panose="020B0503020204020204" pitchFamily="34" charset="-122"/>
              </a:rPr>
              <a:t>方程，在电子密度的基础上加入正电子密度</a:t>
            </a:r>
          </a:p>
        </p:txBody>
      </p:sp>
      <p:pic>
        <p:nvPicPr>
          <p:cNvPr id="18" name="图片 17">
            <a:extLst>
              <a:ext uri="{FF2B5EF4-FFF2-40B4-BE49-F238E27FC236}">
                <a16:creationId xmlns:a16="http://schemas.microsoft.com/office/drawing/2014/main" id="{92153CE4-52EF-B044-8BDB-FB20995CDCC5}"/>
              </a:ext>
            </a:extLst>
          </p:cNvPr>
          <p:cNvPicPr>
            <a:picLocks noChangeAspect="1"/>
          </p:cNvPicPr>
          <p:nvPr/>
        </p:nvPicPr>
        <p:blipFill rotWithShape="1">
          <a:blip r:embed="rId7"/>
          <a:srcRect b="26774"/>
          <a:stretch/>
        </p:blipFill>
        <p:spPr>
          <a:xfrm>
            <a:off x="10322351" y="0"/>
            <a:ext cx="1869649" cy="684530"/>
          </a:xfrm>
          <a:prstGeom prst="rect">
            <a:avLst/>
          </a:prstGeom>
        </p:spPr>
      </p:pic>
      <p:pic>
        <p:nvPicPr>
          <p:cNvPr id="19" name="图片 18" descr="电脑游戏的截图&#10;&#10;中度可信度描述已自动生成">
            <a:extLst>
              <a:ext uri="{FF2B5EF4-FFF2-40B4-BE49-F238E27FC236}">
                <a16:creationId xmlns:a16="http://schemas.microsoft.com/office/drawing/2014/main" id="{FFFB392C-CC1A-C94C-B443-C5B7E2D761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2677" y="3185154"/>
            <a:ext cx="4540734" cy="3421952"/>
          </a:xfrm>
          <a:prstGeom prst="rect">
            <a:avLst/>
          </a:prstGeom>
        </p:spPr>
      </p:pic>
      <p:sp>
        <p:nvSpPr>
          <p:cNvPr id="20" name="文本框 19">
            <a:extLst>
              <a:ext uri="{FF2B5EF4-FFF2-40B4-BE49-F238E27FC236}">
                <a16:creationId xmlns:a16="http://schemas.microsoft.com/office/drawing/2014/main" id="{87797697-21D6-B047-AEA4-C23BBD71AF6C}"/>
              </a:ext>
            </a:extLst>
          </p:cNvPr>
          <p:cNvSpPr txBox="1"/>
          <p:nvPr/>
        </p:nvSpPr>
        <p:spPr>
          <a:xfrm>
            <a:off x="565810" y="4691495"/>
            <a:ext cx="5530190" cy="1400383"/>
          </a:xfrm>
          <a:prstGeom prst="rect">
            <a:avLst/>
          </a:prstGeom>
          <a:noFill/>
          <a:ln w="38100">
            <a:solidFill>
              <a:srgbClr val="9B0E0F"/>
            </a:solidFill>
          </a:ln>
          <a:effectLst>
            <a:outerShdw blurRad="50800" dist="38100" dir="2700000" algn="tl" rotWithShape="0">
              <a:prstClr val="black">
                <a:alpha val="40000"/>
              </a:prstClr>
            </a:outerShdw>
          </a:effectLst>
        </p:spPr>
        <p:txBody>
          <a:bodyPr wrap="square" rtlCol="0">
            <a:spAutoFit/>
          </a:bodyPr>
          <a:lstStyle/>
          <a:p>
            <a:pPr marL="342900" indent="-342900">
              <a:spcAft>
                <a:spcPts val="600"/>
              </a:spcAft>
              <a:buFont typeface="Wingdings" panose="05000000000000000000" pitchFamily="2" charset="2"/>
              <a:buChar char="p"/>
            </a:pPr>
            <a:r>
              <a:rPr lang="zh-CN" altLang="en-US" sz="2000" dirty="0">
                <a:latin typeface="Microsoft YaHei" panose="020B0503020204020204" pitchFamily="34" charset="-122"/>
                <a:ea typeface="Microsoft YaHei" panose="020B0503020204020204" pitchFamily="34" charset="-122"/>
              </a:rPr>
              <a:t>正电子寿命在过渡金属中的寿命与金属元素的原子体积具备相同演化趋势；</a:t>
            </a:r>
            <a:endParaRPr lang="en-US" altLang="zh-CN" sz="2000" dirty="0">
              <a:latin typeface="Microsoft YaHei" panose="020B0503020204020204" pitchFamily="34" charset="-122"/>
              <a:ea typeface="Microsoft YaHei" panose="020B0503020204020204" pitchFamily="34" charset="-122"/>
            </a:endParaRPr>
          </a:p>
          <a:p>
            <a:pPr marL="342900" indent="-342900">
              <a:buFont typeface="Wingdings" panose="05000000000000000000" pitchFamily="2" charset="2"/>
              <a:buChar char="p"/>
            </a:pPr>
            <a:r>
              <a:rPr lang="zh-CN" altLang="en-US" sz="2000" dirty="0">
                <a:latin typeface="Microsoft YaHei" panose="020B0503020204020204" pitchFamily="34" charset="-122"/>
                <a:ea typeface="Microsoft YaHei" panose="020B0503020204020204" pitchFamily="34" charset="-122"/>
              </a:rPr>
              <a:t>可为实验精确测量金属材料正电子寿命提供参考数据。</a:t>
            </a:r>
          </a:p>
        </p:txBody>
      </p:sp>
      <p:sp>
        <p:nvSpPr>
          <p:cNvPr id="21" name="文本框 20">
            <a:extLst>
              <a:ext uri="{FF2B5EF4-FFF2-40B4-BE49-F238E27FC236}">
                <a16:creationId xmlns:a16="http://schemas.microsoft.com/office/drawing/2014/main" id="{76C13ECD-FBBE-2B4A-AA4A-EC2DBDD5FDAA}"/>
              </a:ext>
            </a:extLst>
          </p:cNvPr>
          <p:cNvSpPr txBox="1"/>
          <p:nvPr/>
        </p:nvSpPr>
        <p:spPr>
          <a:xfrm>
            <a:off x="565810" y="6185489"/>
            <a:ext cx="4207114" cy="369332"/>
          </a:xfrm>
          <a:prstGeom prst="rect">
            <a:avLst/>
          </a:prstGeom>
          <a:noFill/>
        </p:spPr>
        <p:txBody>
          <a:bodyPr wrap="none" rtlCol="0">
            <a:spAutoFit/>
          </a:bodyPr>
          <a:lstStyle/>
          <a:p>
            <a:r>
              <a:rPr kumimoji="1" lang="en-US" altLang="zh-CN" b="1" i="1" dirty="0"/>
              <a:t>Physical Review B 108 (2023) 104113</a:t>
            </a:r>
            <a:endParaRPr kumimoji="1" lang="zh-CN" altLang="en-US" b="1" i="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示&#10;&#10;描述已自动生成">
            <a:extLst>
              <a:ext uri="{FF2B5EF4-FFF2-40B4-BE49-F238E27FC236}">
                <a16:creationId xmlns:a16="http://schemas.microsoft.com/office/drawing/2014/main" id="{4F388381-488D-2546-8866-A0E3921B6C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4962" y="5206601"/>
            <a:ext cx="4076217" cy="716045"/>
          </a:xfrm>
          <a:prstGeom prst="rect">
            <a:avLst/>
          </a:prstGeom>
        </p:spPr>
      </p:pic>
      <p:sp>
        <p:nvSpPr>
          <p:cNvPr id="2" name="文本框 1"/>
          <p:cNvSpPr txBox="1"/>
          <p:nvPr/>
        </p:nvSpPr>
        <p:spPr>
          <a:xfrm>
            <a:off x="565811" y="126923"/>
            <a:ext cx="8167519" cy="523220"/>
          </a:xfrm>
          <a:prstGeom prst="rect">
            <a:avLst/>
          </a:prstGeom>
          <a:noFill/>
        </p:spPr>
        <p:txBody>
          <a:bodyPr wrap="square">
            <a:spAutoFit/>
          </a:bodyPr>
          <a:lstStyle/>
          <a:p>
            <a:r>
              <a:rPr lang="zh-CN" altLang="en-US"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主要结论与科学数据</a:t>
            </a:r>
            <a:r>
              <a:rPr lang="en-US" altLang="zh-CN"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-2.</a:t>
            </a:r>
            <a:r>
              <a:rPr lang="zh-CN" altLang="en-US" sz="2800" b="1" spc="300" dirty="0">
                <a:solidFill>
                  <a:srgbClr val="9B0F0F"/>
                </a:solidFill>
                <a:latin typeface="Arial" panose="020B0604020202090204" pitchFamily="34" charset="0"/>
                <a:ea typeface="Microsoft YaHei" panose="020B0503020204020204" pitchFamily="34" charset="-122"/>
                <a:cs typeface="+mn-ea"/>
                <a:sym typeface="Arial" panose="020B0604020202090204" pitchFamily="34" charset="0"/>
              </a:rPr>
              <a:t>正电子理论计算数据</a:t>
            </a:r>
          </a:p>
        </p:txBody>
      </p:sp>
      <p:grpSp>
        <p:nvGrpSpPr>
          <p:cNvPr id="3" name="组合 2"/>
          <p:cNvGrpSpPr/>
          <p:nvPr/>
        </p:nvGrpSpPr>
        <p:grpSpPr>
          <a:xfrm>
            <a:off x="687605" y="1888727"/>
            <a:ext cx="5370013" cy="3044596"/>
            <a:chOff x="268826" y="1115430"/>
            <a:chExt cx="7371414" cy="3900707"/>
          </a:xfrm>
        </p:grpSpPr>
        <p:pic>
          <p:nvPicPr>
            <p:cNvPr id="18" name="Picture 2" descr="Periodic table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26" y="1115430"/>
              <a:ext cx="7371414" cy="3900707"/>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圆角 5"/>
            <p:cNvSpPr/>
            <p:nvPr/>
          </p:nvSpPr>
          <p:spPr>
            <a:xfrm>
              <a:off x="1977553" y="2671355"/>
              <a:ext cx="3057237" cy="114300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grpSp>
      <p:pic>
        <p:nvPicPr>
          <p:cNvPr id="21" name="图片 20" descr="图表, 直方图&#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0153" y="1934918"/>
            <a:ext cx="4892419" cy="3711623"/>
          </a:xfrm>
          <a:prstGeom prst="rect">
            <a:avLst/>
          </a:prstGeom>
        </p:spPr>
      </p:pic>
      <p:sp>
        <p:nvSpPr>
          <p:cNvPr id="22" name="文本框 21"/>
          <p:cNvSpPr txBox="1"/>
          <p:nvPr/>
        </p:nvSpPr>
        <p:spPr>
          <a:xfrm>
            <a:off x="2120190" y="913490"/>
            <a:ext cx="8167519" cy="523220"/>
          </a:xfrm>
          <a:prstGeom prst="rect">
            <a:avLst/>
          </a:prstGeom>
          <a:noFill/>
        </p:spPr>
        <p:txBody>
          <a:bodyPr wrap="square" rtlCol="0">
            <a:spAutoFit/>
          </a:bodyPr>
          <a:lstStyle/>
          <a:p>
            <a:pPr marL="457200" indent="-457200">
              <a:buFont typeface="Wingdings" panose="05000000000000000000" pitchFamily="2" charset="2"/>
              <a:buChar char="p"/>
            </a:pPr>
            <a:r>
              <a:rPr lang="zh-CN" altLang="en-US" sz="2800" b="1" dirty="0">
                <a:solidFill>
                  <a:srgbClr val="9B0F0F"/>
                </a:solidFill>
                <a:latin typeface="Microsoft YaHei" panose="020B0503020204020204" pitchFamily="34" charset="-122"/>
                <a:ea typeface="Microsoft YaHei" panose="020B0503020204020204" pitchFamily="34" charset="-122"/>
              </a:rPr>
              <a:t>理论计算与实验测量多种元素多普勒谱对比</a:t>
            </a:r>
          </a:p>
        </p:txBody>
      </p:sp>
      <p:sp>
        <p:nvSpPr>
          <p:cNvPr id="4" name="文本框 3"/>
          <p:cNvSpPr txBox="1"/>
          <p:nvPr/>
        </p:nvSpPr>
        <p:spPr>
          <a:xfrm>
            <a:off x="1694915" y="1559041"/>
            <a:ext cx="2954655" cy="369332"/>
          </a:xfrm>
          <a:prstGeom prst="rect">
            <a:avLst/>
          </a:prstGeom>
          <a:noFill/>
        </p:spPr>
        <p:txBody>
          <a:bodyPr wrap="none" rtlCol="0">
            <a:spAutoFit/>
          </a:bodyPr>
          <a:lstStyle/>
          <a:p>
            <a:r>
              <a:rPr lang="zh-CN" altLang="en-US" sz="1800" b="1" dirty="0">
                <a:latin typeface="Microsoft YaHei" panose="020B0503020204020204" pitchFamily="34" charset="-122"/>
                <a:ea typeface="Microsoft YaHei" panose="020B0503020204020204" pitchFamily="34" charset="-122"/>
              </a:rPr>
              <a:t>过渡金属的正电子湮没特性</a:t>
            </a:r>
            <a:endParaRPr kumimoji="1" lang="zh-CN" altLang="en-US" dirty="0"/>
          </a:p>
        </p:txBody>
      </p:sp>
      <p:sp>
        <p:nvSpPr>
          <p:cNvPr id="9" name="文本框 8"/>
          <p:cNvSpPr txBox="1"/>
          <p:nvPr/>
        </p:nvSpPr>
        <p:spPr>
          <a:xfrm>
            <a:off x="6530926" y="1564993"/>
            <a:ext cx="4350871" cy="369332"/>
          </a:xfrm>
          <a:prstGeom prst="rect">
            <a:avLst/>
          </a:prstGeom>
          <a:noFill/>
        </p:spPr>
        <p:txBody>
          <a:bodyPr wrap="none" rtlCol="0">
            <a:spAutoFit/>
          </a:bodyPr>
          <a:lstStyle/>
          <a:p>
            <a:r>
              <a:rPr lang="zh-CN" altLang="en-US" sz="1800" b="1" dirty="0">
                <a:latin typeface="Microsoft YaHei" panose="020B0503020204020204" pitchFamily="34" charset="-122"/>
                <a:ea typeface="Microsoft YaHei" panose="020B0503020204020204" pitchFamily="34" charset="-122"/>
              </a:rPr>
              <a:t>以</a:t>
            </a:r>
            <a:r>
              <a:rPr lang="en-US" altLang="zh-CN" sz="1800" b="1" dirty="0">
                <a:latin typeface="Microsoft YaHei" panose="020B0503020204020204" pitchFamily="34" charset="-122"/>
                <a:ea typeface="Microsoft YaHei" panose="020B0503020204020204" pitchFamily="34" charset="-122"/>
              </a:rPr>
              <a:t>Al</a:t>
            </a:r>
            <a:r>
              <a:rPr lang="zh-CN" altLang="en-US" sz="1800" b="1" dirty="0">
                <a:latin typeface="Microsoft YaHei" panose="020B0503020204020204" pitchFamily="34" charset="-122"/>
                <a:ea typeface="Microsoft YaHei" panose="020B0503020204020204" pitchFamily="34" charset="-122"/>
              </a:rPr>
              <a:t>为</a:t>
            </a:r>
            <a:r>
              <a:rPr lang="zh-CN" altLang="en-US" b="1" dirty="0">
                <a:latin typeface="Microsoft YaHei" panose="020B0503020204020204" pitchFamily="34" charset="-122"/>
                <a:ea typeface="Microsoft YaHei" panose="020B0503020204020204" pitchFamily="34" charset="-122"/>
              </a:rPr>
              <a:t>参照的</a:t>
            </a:r>
            <a:r>
              <a:rPr lang="zh-CN" altLang="en-US" sz="1800" b="1" dirty="0">
                <a:latin typeface="Microsoft YaHei" panose="020B0503020204020204" pitchFamily="34" charset="-122"/>
                <a:ea typeface="Microsoft YaHei" panose="020B0503020204020204" pitchFamily="34" charset="-122"/>
              </a:rPr>
              <a:t>过渡金属的正电子多普勒谱</a:t>
            </a:r>
            <a:endParaRPr kumimoji="1" lang="zh-CN" altLang="en-US" dirty="0"/>
          </a:p>
        </p:txBody>
      </p:sp>
      <p:sp>
        <p:nvSpPr>
          <p:cNvPr id="5" name="文本框 4"/>
          <p:cNvSpPr txBox="1"/>
          <p:nvPr/>
        </p:nvSpPr>
        <p:spPr>
          <a:xfrm>
            <a:off x="1708683" y="5753157"/>
            <a:ext cx="8840882" cy="874407"/>
          </a:xfrm>
          <a:prstGeom prst="rect">
            <a:avLst/>
          </a:prstGeom>
          <a:noFill/>
          <a:ln w="38100">
            <a:solidFill>
              <a:srgbClr val="9B0E0F"/>
            </a:solidFill>
          </a:ln>
          <a:effectLst>
            <a:outerShdw blurRad="50800" dist="38100" dir="2700000" algn="tl" rotWithShape="0">
              <a:prstClr val="black">
                <a:alpha val="40000"/>
              </a:prstClr>
            </a:outerShdw>
          </a:effectLst>
        </p:spPr>
        <p:txBody>
          <a:bodyPr wrap="none" rtlCol="0">
            <a:spAutoFit/>
          </a:bodyPr>
          <a:lstStyle/>
          <a:p>
            <a:pPr marL="342900" indent="-342900">
              <a:lnSpc>
                <a:spcPct val="150000"/>
              </a:lnSpc>
              <a:buFont typeface="Wingdings" panose="05000000000000000000" pitchFamily="2" charset="2"/>
              <a:buChar char="p"/>
            </a:pPr>
            <a:r>
              <a:rPr lang="zh-CN" altLang="en-US" dirty="0">
                <a:latin typeface="Microsoft YaHei" panose="020B0503020204020204" pitchFamily="34" charset="-122"/>
                <a:ea typeface="Microsoft YaHei" panose="020B0503020204020204" pitchFamily="34" charset="-122"/>
              </a:rPr>
              <a:t>理论模拟的动量分布结果整体与实验数据吻合较好；</a:t>
            </a:r>
            <a:endParaRPr lang="en-US" altLang="zh-CN" dirty="0">
              <a:latin typeface="Microsoft YaHei" panose="020B0503020204020204" pitchFamily="34" charset="-122"/>
              <a:ea typeface="Microsoft YaHei" panose="020B0503020204020204" pitchFamily="34" charset="-122"/>
            </a:endParaRPr>
          </a:p>
          <a:p>
            <a:pPr marL="342900" indent="-342900">
              <a:lnSpc>
                <a:spcPct val="150000"/>
              </a:lnSpc>
              <a:buFont typeface="Wingdings" panose="05000000000000000000" pitchFamily="2" charset="2"/>
              <a:buChar char="p"/>
            </a:pPr>
            <a:r>
              <a:rPr lang="zh-CN" altLang="en-US" dirty="0">
                <a:latin typeface="Microsoft YaHei" panose="020B0503020204020204" pitchFamily="34" charset="-122"/>
                <a:ea typeface="Microsoft YaHei" panose="020B0503020204020204" pitchFamily="34" charset="-122"/>
              </a:rPr>
              <a:t>利用理论模拟方法可</a:t>
            </a:r>
            <a:r>
              <a:rPr lang="zh-CN" altLang="en-US" dirty="0">
                <a:solidFill>
                  <a:srgbClr val="9B0F0F"/>
                </a:solidFill>
                <a:latin typeface="Microsoft YaHei" panose="020B0503020204020204" pitchFamily="34" charset="-122"/>
                <a:ea typeface="Microsoft YaHei" panose="020B0503020204020204" pitchFamily="34" charset="-122"/>
              </a:rPr>
              <a:t>系统性地研究</a:t>
            </a:r>
            <a:r>
              <a:rPr lang="zh-CN" altLang="en-US" dirty="0">
                <a:latin typeface="Microsoft YaHei" panose="020B0503020204020204" pitchFamily="34" charset="-122"/>
                <a:ea typeface="Microsoft YaHei" panose="020B0503020204020204" pitchFamily="34" charset="-122"/>
              </a:rPr>
              <a:t>正电子在过渡金属中的湮没，建立标准数据库。</a:t>
            </a:r>
          </a:p>
        </p:txBody>
      </p:sp>
      <p:pic>
        <p:nvPicPr>
          <p:cNvPr id="11" name="图片 10">
            <a:extLst>
              <a:ext uri="{FF2B5EF4-FFF2-40B4-BE49-F238E27FC236}">
                <a16:creationId xmlns:a16="http://schemas.microsoft.com/office/drawing/2014/main" id="{32EEC771-309F-3341-9866-C4EBE8CF715D}"/>
              </a:ext>
            </a:extLst>
          </p:cNvPr>
          <p:cNvPicPr>
            <a:picLocks noChangeAspect="1"/>
          </p:cNvPicPr>
          <p:nvPr/>
        </p:nvPicPr>
        <p:blipFill rotWithShape="1">
          <a:blip r:embed="rId6"/>
          <a:srcRect b="26774"/>
          <a:stretch/>
        </p:blipFill>
        <p:spPr>
          <a:xfrm>
            <a:off x="10322351" y="0"/>
            <a:ext cx="1869649" cy="684530"/>
          </a:xfrm>
          <a:prstGeom prst="rect">
            <a:avLst/>
          </a:prstGeom>
        </p:spPr>
      </p:pic>
      <p:sp>
        <p:nvSpPr>
          <p:cNvPr id="13" name="文本框 12">
            <a:extLst>
              <a:ext uri="{FF2B5EF4-FFF2-40B4-BE49-F238E27FC236}">
                <a16:creationId xmlns:a16="http://schemas.microsoft.com/office/drawing/2014/main" id="{D85E7DF8-E015-5149-A3E8-4CE6A993CAF7}"/>
              </a:ext>
            </a:extLst>
          </p:cNvPr>
          <p:cNvSpPr txBox="1"/>
          <p:nvPr/>
        </p:nvSpPr>
        <p:spPr>
          <a:xfrm>
            <a:off x="823092" y="4985428"/>
            <a:ext cx="2506096" cy="369332"/>
          </a:xfrm>
          <a:prstGeom prst="rect">
            <a:avLst/>
          </a:prstGeom>
          <a:noFill/>
        </p:spPr>
        <p:txBody>
          <a:bodyPr wrap="square" rtlCol="0">
            <a:spAutoFit/>
          </a:bodyPr>
          <a:lstStyle/>
          <a:p>
            <a:pPr algn="ctr"/>
            <a:r>
              <a:rPr lang="zh-CN" altLang="en-US" b="1" dirty="0">
                <a:latin typeface="Microsoft YaHei" panose="020B0503020204020204" pitchFamily="34" charset="-122"/>
                <a:ea typeface="Microsoft YaHei" panose="020B0503020204020204" pitchFamily="34" charset="-122"/>
              </a:rPr>
              <a:t>动量分布</a:t>
            </a:r>
            <a:r>
              <a:rPr lang="en-US" altLang="zh-CN" b="1" dirty="0">
                <a:latin typeface="Microsoft YaHei" panose="020B0503020204020204" pitchFamily="34" charset="-122"/>
                <a:ea typeface="Microsoft YaHei" panose="020B0503020204020204" pitchFamily="34" charset="-122"/>
              </a:rPr>
              <a:t>/ </a:t>
            </a:r>
            <a:r>
              <a:rPr lang="zh-CN" altLang="en-US" b="1" dirty="0">
                <a:latin typeface="Microsoft YaHei" panose="020B0503020204020204" pitchFamily="34" charset="-122"/>
                <a:ea typeface="Microsoft YaHei" panose="020B0503020204020204" pitchFamily="34" charset="-122"/>
              </a:rPr>
              <a:t>多普勒展宽</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RESOURCE_RECORD_KEY" val="{&quot;29&quot;:[50052696],&quot;65&quot;:[20205081],&quot;70&quot;:[3315316]}"/>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3760</TotalTime>
  <Words>1482</Words>
  <Application>Microsoft Macintosh PowerPoint</Application>
  <PresentationFormat>宽屏</PresentationFormat>
  <Paragraphs>230</Paragraphs>
  <Slides>16</Slides>
  <Notes>13</Notes>
  <HiddenSlides>0</HiddenSlides>
  <MMClips>0</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1</vt:i4>
      </vt:variant>
      <vt:variant>
        <vt:lpstr>幻灯片标题</vt:lpstr>
      </vt:variant>
      <vt:variant>
        <vt:i4>16</vt:i4>
      </vt:variant>
    </vt:vector>
  </HeadingPairs>
  <TitlesOfParts>
    <vt:vector size="31" baseType="lpstr">
      <vt:lpstr>等线</vt:lpstr>
      <vt:lpstr>SimHei</vt:lpstr>
      <vt:lpstr>SimHei</vt:lpstr>
      <vt:lpstr>SimSun</vt:lpstr>
      <vt:lpstr>Microsoft YaHei</vt:lpstr>
      <vt:lpstr>Microsoft YaHei</vt:lpstr>
      <vt:lpstr>Arial</vt:lpstr>
      <vt:lpstr>Calibri</vt:lpstr>
      <vt:lpstr>Cambria Math</vt:lpstr>
      <vt:lpstr>Roboto</vt:lpstr>
      <vt:lpstr>Times New Roman</vt:lpstr>
      <vt:lpstr>Verdana</vt:lpstr>
      <vt:lpstr>Wingdings</vt:lpstr>
      <vt:lpstr>WPS</vt:lpstr>
      <vt:lpstr>Graph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huhao</dc:creator>
  <cp:lastModifiedBy>lyushuang@connect.hku.hk</cp:lastModifiedBy>
  <cp:revision>40</cp:revision>
  <dcterms:created xsi:type="dcterms:W3CDTF">2025-08-25T06:21:08Z</dcterms:created>
  <dcterms:modified xsi:type="dcterms:W3CDTF">2026-06-25T04:20:23Z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2052-7.2.2.8955</vt:lpwstr>
  </property>
  <property fmtid="{D5CDD505-2E9C-101B-9397-08002B2CF9AE}" pid="3" name="ICV">
    <vt:lpwstr>7D8DD78F81564C0CB3FA90A756AB4A3E_13</vt:lpwstr>
  </property>
</Properties>
</file>