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6" r:id="rId2"/>
  </p:sldMasterIdLst>
  <p:notesMasterIdLst>
    <p:notesMasterId r:id="rId31"/>
  </p:notesMasterIdLst>
  <p:sldIdLst>
    <p:sldId id="1251" r:id="rId3"/>
    <p:sldId id="8175" r:id="rId4"/>
    <p:sldId id="8173" r:id="rId5"/>
    <p:sldId id="8176" r:id="rId6"/>
    <p:sldId id="8172" r:id="rId7"/>
    <p:sldId id="8174" r:id="rId8"/>
    <p:sldId id="8178" r:id="rId9"/>
    <p:sldId id="8177" r:id="rId10"/>
    <p:sldId id="8194" r:id="rId11"/>
    <p:sldId id="8205" r:id="rId12"/>
    <p:sldId id="8193" r:id="rId13"/>
    <p:sldId id="8181" r:id="rId14"/>
    <p:sldId id="8196" r:id="rId15"/>
    <p:sldId id="8197" r:id="rId16"/>
    <p:sldId id="8182" r:id="rId17"/>
    <p:sldId id="8206" r:id="rId18"/>
    <p:sldId id="8207" r:id="rId19"/>
    <p:sldId id="8208" r:id="rId20"/>
    <p:sldId id="8203" r:id="rId21"/>
    <p:sldId id="8209" r:id="rId22"/>
    <p:sldId id="8210" r:id="rId23"/>
    <p:sldId id="8200" r:id="rId24"/>
    <p:sldId id="8201" r:id="rId25"/>
    <p:sldId id="8180" r:id="rId26"/>
    <p:sldId id="8199" r:id="rId27"/>
    <p:sldId id="8202" r:id="rId28"/>
    <p:sldId id="7944" r:id="rId29"/>
    <p:sldId id="8092"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07" autoAdjust="0"/>
    <p:restoredTop sz="94660"/>
  </p:normalViewPr>
  <p:slideViewPr>
    <p:cSldViewPr snapToGrid="0">
      <p:cViewPr varScale="1">
        <p:scale>
          <a:sx n="87" d="100"/>
          <a:sy n="87" d="100"/>
        </p:scale>
        <p:origin x="677" y="77"/>
      </p:cViewPr>
      <p:guideLst>
        <p:guide orient="horz" pos="2160"/>
        <p:guide pos="3840"/>
      </p:guideLst>
    </p:cSldViewPr>
  </p:slideViewPr>
  <p:notesTextViewPr>
    <p:cViewPr>
      <p:scale>
        <a:sx n="1" d="1"/>
        <a:sy n="1" d="1"/>
      </p:scale>
      <p:origin x="0" y="0"/>
    </p:cViewPr>
  </p:notesTextViewPr>
  <p:sorterViewPr>
    <p:cViewPr>
      <p:scale>
        <a:sx n="70" d="100"/>
        <a:sy n="70" d="100"/>
      </p:scale>
      <p:origin x="0" y="-15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C5A4A1-3425-488B-A0C0-B1A429DDA61E}" type="datetimeFigureOut">
              <a:rPr lang="zh-CN" altLang="en-US" smtClean="0"/>
              <a:t>2026/6/22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4A626-8142-4FA1-A539-A5E985EE9FA8}" type="slidenum">
              <a:rPr lang="zh-CN" altLang="en-US" smtClean="0"/>
              <a:t>‹#›</a:t>
            </a:fld>
            <a:endParaRPr lang="zh-CN" altLang="en-US"/>
          </a:p>
        </p:txBody>
      </p:sp>
    </p:spTree>
    <p:extLst>
      <p:ext uri="{BB962C8B-B14F-4D97-AF65-F5344CB8AC3E}">
        <p14:creationId xmlns:p14="http://schemas.microsoft.com/office/powerpoint/2010/main" val="3236858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9BE6195-E316-4645-8B52-662B743C85F4}" type="slidenum">
              <a:rPr lang="zh-CN" altLang="en-US" smtClean="0"/>
              <a:t>1</a:t>
            </a:fld>
            <a:endParaRPr lang="zh-CN" altLang="en-US"/>
          </a:p>
        </p:txBody>
      </p:sp>
    </p:spTree>
    <p:extLst>
      <p:ext uri="{BB962C8B-B14F-4D97-AF65-F5344CB8AC3E}">
        <p14:creationId xmlns:p14="http://schemas.microsoft.com/office/powerpoint/2010/main" val="4065172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dirty="0"/>
              <a:t>与全球类似设施相比</a:t>
            </a:r>
            <a:r>
              <a:rPr lang="en-US" altLang="zh-CN" sz="1800" dirty="0"/>
              <a:t>, </a:t>
            </a:r>
            <a:r>
              <a:rPr lang="zh-CN" altLang="en-US" sz="1800" dirty="0"/>
              <a:t>这些技术指标带来了几个优势</a:t>
            </a:r>
            <a:r>
              <a:rPr lang="en-US" altLang="zh-CN" sz="1800" dirty="0"/>
              <a:t>. </a:t>
            </a:r>
            <a:r>
              <a:rPr lang="zh-CN" altLang="en-US" sz="1800" dirty="0"/>
              <a:t>以超导为例</a:t>
            </a:r>
            <a:r>
              <a:rPr lang="en-US" altLang="zh-CN" sz="1800" dirty="0"/>
              <a:t>, </a:t>
            </a:r>
            <a:r>
              <a:rPr lang="zh-CN" altLang="en-US" sz="1800" dirty="0"/>
              <a:t>关键症结在于电荷、自旋、轨道和晶格自由度之间的耦合</a:t>
            </a:r>
            <a:r>
              <a:rPr lang="en-US" altLang="zh-CN" sz="1800" dirty="0"/>
              <a:t>. </a:t>
            </a:r>
            <a:r>
              <a:rPr lang="zh-CN" altLang="en-US" sz="1800" dirty="0"/>
              <a:t>基于</a:t>
            </a:r>
            <a:r>
              <a:rPr lang="en-US" altLang="zh-CN" sz="1800" dirty="0"/>
              <a:t>ARPES</a:t>
            </a:r>
            <a:r>
              <a:rPr lang="zh-CN" altLang="en-US" sz="1800" dirty="0"/>
              <a:t>测量</a:t>
            </a:r>
            <a:r>
              <a:rPr lang="en-US" altLang="zh-CN" sz="1800" dirty="0"/>
              <a:t>, </a:t>
            </a:r>
            <a:r>
              <a:rPr lang="zh-CN" altLang="en-US" sz="1800" dirty="0"/>
              <a:t>研究者们观察到了能隙对称性、</a:t>
            </a:r>
            <a:r>
              <a:rPr lang="en-US" altLang="zh-CN" sz="1800" dirty="0"/>
              <a:t>kink</a:t>
            </a:r>
            <a:r>
              <a:rPr lang="zh-CN" altLang="en-US" sz="1800" dirty="0"/>
              <a:t>行为、准粒子有效质量和散射率非平庸变化等一系列现象</a:t>
            </a:r>
            <a:r>
              <a:rPr lang="en-US" altLang="zh-CN" sz="1800" dirty="0"/>
              <a:t>, </a:t>
            </a:r>
            <a:r>
              <a:rPr lang="zh-CN" altLang="en-US" sz="1800" dirty="0"/>
              <a:t>但由于分辨率的限制</a:t>
            </a:r>
            <a:r>
              <a:rPr lang="en-US" altLang="zh-CN" sz="1800" dirty="0"/>
              <a:t>, </a:t>
            </a:r>
            <a:r>
              <a:rPr lang="zh-CN" altLang="en-US" sz="1800" dirty="0"/>
              <a:t>仍然存在丰富的细节变化需要精确捕捉。由于能量和动量是典型的</a:t>
            </a:r>
            <a:r>
              <a:rPr lang="en-US" altLang="zh-CN" sz="1800" dirty="0"/>
              <a:t>ARPES</a:t>
            </a:r>
            <a:r>
              <a:rPr lang="zh-CN" altLang="en-US" sz="1800" dirty="0"/>
              <a:t>数据的两个维度</a:t>
            </a:r>
            <a:r>
              <a:rPr lang="en-US" altLang="zh-CN" sz="1800" dirty="0"/>
              <a:t>, </a:t>
            </a:r>
            <a:r>
              <a:rPr lang="zh-CN" altLang="en-US" sz="1800" dirty="0"/>
              <a:t>能量分辨率的提升也能够直接提高实验数据的动量分辨率</a:t>
            </a:r>
            <a:r>
              <a:rPr lang="en-US" altLang="zh-CN" sz="1800" dirty="0"/>
              <a:t>. </a:t>
            </a:r>
            <a:r>
              <a:rPr lang="zh-CN" altLang="en-US" sz="1800" dirty="0"/>
              <a:t>这些技术进步对确定超导微观机制至关重要</a:t>
            </a:r>
            <a:r>
              <a:rPr lang="en-US" altLang="zh-CN" sz="1800" dirty="0"/>
              <a:t>.</a:t>
            </a:r>
            <a:endParaRPr lang="zh-CN" altLang="en-US" sz="18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0D59A-F9C1-4653-9C0D-FEAF9177E2E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648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dirty="0"/>
              <a:t>显著的创新性：一是将强流对撞机的原理应用于同步辐射光源的设计，在造价相当的条件下可提供比世界同类光源高</a:t>
            </a:r>
            <a:r>
              <a:rPr lang="en-US" altLang="zh-CN" sz="1800" dirty="0"/>
              <a:t>1</a:t>
            </a:r>
            <a:r>
              <a:rPr lang="zh-CN" altLang="en-US" sz="1800" dirty="0"/>
              <a:t>个量级的光子通量，将是世界上唯一运行在高流强（安培级）的装置；二是利用光子在速度和电子在空间衍射上的特性，形成优势互补，将突破现有光源在时间尺度和空间尺度的研究界限，开展其难以实现的物质科学探测研究。</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0D59A-F9C1-4653-9C0D-FEAF9177E2E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0600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dirty="0"/>
              <a:t>显著的创新性：一是将强流对撞机的原理应用于同步辐射光源的设计，在造价相当的条件下可提供比世界同类光源高</a:t>
            </a:r>
            <a:r>
              <a:rPr lang="en-US" altLang="zh-CN" sz="1800" dirty="0"/>
              <a:t>1</a:t>
            </a:r>
            <a:r>
              <a:rPr lang="zh-CN" altLang="en-US" sz="1800" dirty="0"/>
              <a:t>个量级的光子通量，将是世界上唯一运行在高流强（安培级）的装置；二是利用光子在速度和电子在空间衍射上的特性，形成优势互补，将突破现有光源在时间尺度和空间尺度的研究界限，开展其难以实现的物质科学探测研究。</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0D59A-F9C1-4653-9C0D-FEAF9177E2E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0933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t>ARPES</a:t>
            </a:r>
            <a:r>
              <a:rPr lang="zh-CN" altLang="en-US" sz="1800" dirty="0"/>
              <a:t>线站还将配置自旋探测器</a:t>
            </a:r>
            <a:r>
              <a:rPr lang="en-US" altLang="zh-CN" sz="1800" dirty="0"/>
              <a:t>, </a:t>
            </a:r>
            <a:r>
              <a:rPr lang="zh-CN" altLang="en-US" sz="1800" dirty="0"/>
              <a:t>实现自旋分辨</a:t>
            </a:r>
            <a:r>
              <a:rPr lang="en-US" altLang="zh-CN" sz="1800" dirty="0"/>
              <a:t>ARPES (spin-ARPES)</a:t>
            </a:r>
            <a:r>
              <a:rPr lang="zh-CN" altLang="en-US" sz="1800" dirty="0"/>
              <a:t>能力</a:t>
            </a:r>
            <a:r>
              <a:rPr lang="en-US" altLang="zh-CN" sz="1800" dirty="0"/>
              <a:t>. </a:t>
            </a:r>
            <a:r>
              <a:rPr lang="zh-CN" altLang="en-US" sz="1800" dirty="0"/>
              <a:t>自旋是凝聚态物理中一个至关重要的自由度</a:t>
            </a:r>
            <a:r>
              <a:rPr lang="en-US" altLang="zh-CN" sz="1800" dirty="0"/>
              <a:t>, </a:t>
            </a:r>
            <a:r>
              <a:rPr lang="zh-CN" altLang="en-US" sz="1800" dirty="0"/>
              <a:t>在诸多量子材料中扮演着核心作用</a:t>
            </a:r>
            <a:r>
              <a:rPr lang="en-US" altLang="zh-CN" sz="1800" dirty="0"/>
              <a:t>, </a:t>
            </a:r>
            <a:r>
              <a:rPr lang="zh-CN" altLang="en-US" sz="1800" dirty="0"/>
              <a:t>测量和解析材料中电子的自旋态对于深刻认识和调控量子关联行为至关重要</a:t>
            </a:r>
            <a:r>
              <a:rPr lang="en-US" altLang="zh-CN" sz="1800" dirty="0"/>
              <a:t>. </a:t>
            </a:r>
            <a:endParaRPr lang="zh-CN" altLang="en-US" sz="18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0D59A-F9C1-4653-9C0D-FEAF9177E2E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7469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dirty="0"/>
              <a:t>值得一提的是</a:t>
            </a:r>
            <a:r>
              <a:rPr lang="en-US" altLang="zh-CN" sz="1800" dirty="0"/>
              <a:t>, ARPES</a:t>
            </a:r>
            <a:r>
              <a:rPr lang="zh-CN" altLang="en-US" sz="1800" dirty="0"/>
              <a:t>作为一种独特的电子结构表征技术</a:t>
            </a:r>
            <a:r>
              <a:rPr lang="en-US" altLang="zh-CN" sz="1800" dirty="0"/>
              <a:t>, </a:t>
            </a:r>
            <a:r>
              <a:rPr lang="zh-CN" altLang="en-US" sz="1800" dirty="0"/>
              <a:t>在量子材料与器件的设计</a:t>
            </a:r>
            <a:r>
              <a:rPr lang="en-US" altLang="zh-CN" sz="1800" dirty="0"/>
              <a:t>-</a:t>
            </a:r>
            <a:r>
              <a:rPr lang="zh-CN" altLang="en-US" sz="1800" dirty="0"/>
              <a:t>制备</a:t>
            </a:r>
            <a:r>
              <a:rPr lang="en-US" altLang="zh-CN" sz="1800" dirty="0"/>
              <a:t>-</a:t>
            </a:r>
            <a:r>
              <a:rPr lang="zh-CN" altLang="en-US" sz="1800" dirty="0"/>
              <a:t>表征范式中扮演着关键角色</a:t>
            </a:r>
            <a:r>
              <a:rPr lang="en-US" altLang="zh-CN" sz="1800" dirty="0"/>
              <a:t>. </a:t>
            </a:r>
            <a:r>
              <a:rPr lang="zh-CN" altLang="en-US" sz="1800" dirty="0"/>
              <a:t>理论计算为探索新材料和新现象提供指引</a:t>
            </a:r>
            <a:r>
              <a:rPr lang="en-US" altLang="zh-CN" sz="1800" dirty="0"/>
              <a:t>, </a:t>
            </a:r>
            <a:r>
              <a:rPr lang="zh-CN" altLang="en-US" sz="1800" dirty="0"/>
              <a:t>而</a:t>
            </a:r>
            <a:r>
              <a:rPr lang="en-US" altLang="zh-CN" sz="1800" dirty="0"/>
              <a:t>ARPES</a:t>
            </a:r>
            <a:r>
              <a:rPr lang="zh-CN" altLang="en-US" sz="1800" dirty="0"/>
              <a:t>则在实验层面直接反映出电子的行为</a:t>
            </a:r>
            <a:r>
              <a:rPr lang="en-US" altLang="zh-CN" sz="1800" dirty="0"/>
              <a:t>, </a:t>
            </a:r>
            <a:r>
              <a:rPr lang="zh-CN" altLang="en-US" sz="1800" dirty="0"/>
              <a:t>两者相互印证、相辅相成</a:t>
            </a:r>
            <a:r>
              <a:rPr lang="en-US" altLang="zh-CN" sz="1800" dirty="0"/>
              <a:t>. HALF</a:t>
            </a:r>
            <a:r>
              <a:rPr lang="zh-CN" altLang="en-US" sz="1800" dirty="0"/>
              <a:t>的</a:t>
            </a:r>
            <a:r>
              <a:rPr lang="en-US" altLang="zh-CN" sz="1800" dirty="0"/>
              <a:t>ARPES</a:t>
            </a:r>
            <a:r>
              <a:rPr lang="zh-CN" altLang="en-US" sz="1800" dirty="0"/>
              <a:t>线站还将配备多种原位样品制备和调控手段</a:t>
            </a:r>
            <a:r>
              <a:rPr lang="en-US" altLang="zh-CN" sz="1800" dirty="0"/>
              <a:t>, </a:t>
            </a:r>
            <a:r>
              <a:rPr lang="zh-CN" altLang="en-US" sz="1800" dirty="0"/>
              <a:t>能够在线制备或处理样品与原型器件</a:t>
            </a:r>
            <a:r>
              <a:rPr lang="en-US" altLang="zh-CN" sz="1800" dirty="0"/>
              <a:t>, </a:t>
            </a:r>
            <a:r>
              <a:rPr lang="zh-CN" altLang="en-US" sz="1800" dirty="0"/>
              <a:t>实现应力、门电压、梯度成分等的原位和工况测量</a:t>
            </a:r>
            <a:r>
              <a:rPr lang="en-US" altLang="zh-CN" sz="1800" dirty="0"/>
              <a:t>. </a:t>
            </a:r>
            <a:r>
              <a:rPr lang="zh-CN" altLang="en-US" sz="1800" dirty="0"/>
              <a:t>这种集成化设计将材料的本征电子结构与宏观功能性质直接联系</a:t>
            </a:r>
            <a:r>
              <a:rPr lang="en-US" altLang="zh-CN" sz="1800" dirty="0"/>
              <a:t>, </a:t>
            </a:r>
            <a:r>
              <a:rPr lang="zh-CN" altLang="en-US" sz="1800" dirty="0"/>
              <a:t>为理论计算提供反馈并指导器件性能优化</a:t>
            </a:r>
            <a:r>
              <a:rPr lang="en-US" altLang="zh-CN" sz="1800" dirty="0"/>
              <a:t>. </a:t>
            </a:r>
            <a:endParaRPr lang="zh-CN" altLang="en-US" sz="18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0D59A-F9C1-4653-9C0D-FEAF9177E2E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354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b="1" dirty="0">
              <a:solidFill>
                <a:srgbClr val="7F7F7F"/>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A0624851-D95F-4B3E-84CC-FA16EEA66CA4}" type="slidenum">
              <a:rPr lang="zh-CN" altLang="en-US" smtClean="0"/>
              <a:t>28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9BA5E-8CBC-7249-8365-0863784043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041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9BA5E-8CBC-7249-8365-0863784043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500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9BA5E-8CBC-7249-8365-0863784043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439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9BA5E-8CBC-7249-8365-0863784043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72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9BA5E-8CBC-7249-8365-0863784043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99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9BA5E-8CBC-7249-8365-0863784043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773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9BA5E-8CBC-7249-8365-0863784043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02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9BA5E-8CBC-7249-8365-0863784043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69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A50C257-9AD8-4DBB-B109-7AEEAFB6F793}" type="datetimeFigureOut">
              <a:rPr lang="zh-CN" altLang="en-US" smtClean="0"/>
              <a:t>2026/6/22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149350-14F9-4248-9082-95BE979761F0}"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50C257-9AD8-4DBB-B109-7AEEAFB6F793}" type="datetimeFigureOut">
              <a:rPr lang="zh-CN" altLang="en-US" smtClean="0"/>
              <a:t>2026/6/22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149350-14F9-4248-9082-95BE979761F0}"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50C257-9AD8-4DBB-B109-7AEEAFB6F793}" type="datetimeFigureOut">
              <a:rPr lang="zh-CN" altLang="en-US" smtClean="0"/>
              <a:t>2026/6/22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149350-14F9-4248-9082-95BE979761F0}"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09C5991-6FD0-4735-925F-5605E393E937}" type="datetimeFigureOut">
              <a:rPr lang="zh-CN" altLang="en-US" smtClean="0"/>
              <a:t>2026/6/22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C89172-577D-49B3-8FD2-F4B063E54B70}" type="slidenum">
              <a:rPr lang="zh-CN" altLang="en-US" smtClean="0"/>
              <a:t>‹#›</a:t>
            </a:fld>
            <a:endParaRPr lang="zh-CN" altLang="en-US"/>
          </a:p>
        </p:txBody>
      </p:sp>
    </p:spTree>
    <p:extLst>
      <p:ext uri="{BB962C8B-B14F-4D97-AF65-F5344CB8AC3E}">
        <p14:creationId xmlns:p14="http://schemas.microsoft.com/office/powerpoint/2010/main" val="197332860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09C5991-6FD0-4735-925F-5605E393E937}" type="datetimeFigureOut">
              <a:rPr lang="zh-CN" altLang="en-US" smtClean="0"/>
              <a:t>2026/6/22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C89172-577D-49B3-8FD2-F4B063E54B70}" type="slidenum">
              <a:rPr lang="zh-CN" altLang="en-US" smtClean="0"/>
              <a:t>‹#›</a:t>
            </a:fld>
            <a:endParaRPr lang="zh-CN" altLang="en-US"/>
          </a:p>
        </p:txBody>
      </p:sp>
    </p:spTree>
    <p:extLst>
      <p:ext uri="{BB962C8B-B14F-4D97-AF65-F5344CB8AC3E}">
        <p14:creationId xmlns:p14="http://schemas.microsoft.com/office/powerpoint/2010/main" val="260046682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09C5991-6FD0-4735-925F-5605E393E937}" type="datetimeFigureOut">
              <a:rPr lang="zh-CN" altLang="en-US" smtClean="0"/>
              <a:t>2026/6/22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C89172-577D-49B3-8FD2-F4B063E54B70}" type="slidenum">
              <a:rPr lang="zh-CN" altLang="en-US" smtClean="0"/>
              <a:t>‹#›</a:t>
            </a:fld>
            <a:endParaRPr lang="zh-CN" altLang="en-US"/>
          </a:p>
        </p:txBody>
      </p:sp>
    </p:spTree>
    <p:extLst>
      <p:ext uri="{BB962C8B-B14F-4D97-AF65-F5344CB8AC3E}">
        <p14:creationId xmlns:p14="http://schemas.microsoft.com/office/powerpoint/2010/main" val="21037334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09C5991-6FD0-4735-925F-5605E393E937}" type="datetimeFigureOut">
              <a:rPr lang="zh-CN" altLang="en-US" smtClean="0"/>
              <a:t>2026/6/22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C89172-577D-49B3-8FD2-F4B063E54B70}" type="slidenum">
              <a:rPr lang="zh-CN" altLang="en-US" smtClean="0"/>
              <a:t>‹#›</a:t>
            </a:fld>
            <a:endParaRPr lang="zh-CN" altLang="en-US"/>
          </a:p>
        </p:txBody>
      </p:sp>
    </p:spTree>
    <p:extLst>
      <p:ext uri="{BB962C8B-B14F-4D97-AF65-F5344CB8AC3E}">
        <p14:creationId xmlns:p14="http://schemas.microsoft.com/office/powerpoint/2010/main" val="157522314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09C5991-6FD0-4735-925F-5605E393E937}" type="datetimeFigureOut">
              <a:rPr lang="zh-CN" altLang="en-US" smtClean="0"/>
              <a:t>2026/6/22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1C89172-577D-49B3-8FD2-F4B063E54B70}" type="slidenum">
              <a:rPr lang="zh-CN" altLang="en-US" smtClean="0"/>
              <a:t>‹#›</a:t>
            </a:fld>
            <a:endParaRPr lang="zh-CN" altLang="en-US"/>
          </a:p>
        </p:txBody>
      </p:sp>
    </p:spTree>
    <p:extLst>
      <p:ext uri="{BB962C8B-B14F-4D97-AF65-F5344CB8AC3E}">
        <p14:creationId xmlns:p14="http://schemas.microsoft.com/office/powerpoint/2010/main" val="250180199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09C5991-6FD0-4735-925F-5605E393E937}" type="datetimeFigureOut">
              <a:rPr lang="zh-CN" altLang="en-US" smtClean="0"/>
              <a:t>2026/6/22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1C89172-577D-49B3-8FD2-F4B063E54B70}" type="slidenum">
              <a:rPr lang="zh-CN" altLang="en-US" smtClean="0"/>
              <a:t>‹#›</a:t>
            </a:fld>
            <a:endParaRPr lang="zh-CN" altLang="en-US"/>
          </a:p>
        </p:txBody>
      </p:sp>
    </p:spTree>
    <p:extLst>
      <p:ext uri="{BB962C8B-B14F-4D97-AF65-F5344CB8AC3E}">
        <p14:creationId xmlns:p14="http://schemas.microsoft.com/office/powerpoint/2010/main" val="28094899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09C5991-6FD0-4735-925F-5605E393E937}" type="datetimeFigureOut">
              <a:rPr lang="zh-CN" altLang="en-US" smtClean="0"/>
              <a:t>2026/6/22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1C89172-577D-49B3-8FD2-F4B063E54B70}" type="slidenum">
              <a:rPr lang="zh-CN" altLang="en-US" smtClean="0"/>
              <a:t>‹#›</a:t>
            </a:fld>
            <a:endParaRPr lang="zh-CN" altLang="en-US"/>
          </a:p>
        </p:txBody>
      </p:sp>
    </p:spTree>
    <p:extLst>
      <p:ext uri="{BB962C8B-B14F-4D97-AF65-F5344CB8AC3E}">
        <p14:creationId xmlns:p14="http://schemas.microsoft.com/office/powerpoint/2010/main" val="29230118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09C5991-6FD0-4735-925F-5605E393E937}" type="datetimeFigureOut">
              <a:rPr lang="zh-CN" altLang="en-US" smtClean="0"/>
              <a:t>2026/6/22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C89172-577D-49B3-8FD2-F4B063E54B70}" type="slidenum">
              <a:rPr lang="zh-CN" altLang="en-US" smtClean="0"/>
              <a:t>‹#›</a:t>
            </a:fld>
            <a:endParaRPr lang="zh-CN" altLang="en-US"/>
          </a:p>
        </p:txBody>
      </p:sp>
    </p:spTree>
    <p:extLst>
      <p:ext uri="{BB962C8B-B14F-4D97-AF65-F5344CB8AC3E}">
        <p14:creationId xmlns:p14="http://schemas.microsoft.com/office/powerpoint/2010/main" val="23152192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50C257-9AD8-4DBB-B109-7AEEAFB6F793}" type="datetimeFigureOut">
              <a:rPr lang="zh-CN" altLang="en-US" smtClean="0"/>
              <a:t>2026/6/22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149350-14F9-4248-9082-95BE979761F0}"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09C5991-6FD0-4735-925F-5605E393E937}" type="datetimeFigureOut">
              <a:rPr lang="zh-CN" altLang="en-US" smtClean="0"/>
              <a:t>2026/6/22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C89172-577D-49B3-8FD2-F4B063E54B70}" type="slidenum">
              <a:rPr lang="zh-CN" altLang="en-US" smtClean="0"/>
              <a:t>‹#›</a:t>
            </a:fld>
            <a:endParaRPr lang="zh-CN" altLang="en-US"/>
          </a:p>
        </p:txBody>
      </p:sp>
    </p:spTree>
    <p:extLst>
      <p:ext uri="{BB962C8B-B14F-4D97-AF65-F5344CB8AC3E}">
        <p14:creationId xmlns:p14="http://schemas.microsoft.com/office/powerpoint/2010/main" val="289554080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09C5991-6FD0-4735-925F-5605E393E937}" type="datetimeFigureOut">
              <a:rPr lang="zh-CN" altLang="en-US" smtClean="0"/>
              <a:t>2026/6/22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C89172-577D-49B3-8FD2-F4B063E54B70}" type="slidenum">
              <a:rPr lang="zh-CN" altLang="en-US" smtClean="0"/>
              <a:t>‹#›</a:t>
            </a:fld>
            <a:endParaRPr lang="zh-CN" altLang="en-US"/>
          </a:p>
        </p:txBody>
      </p:sp>
    </p:spTree>
    <p:extLst>
      <p:ext uri="{BB962C8B-B14F-4D97-AF65-F5344CB8AC3E}">
        <p14:creationId xmlns:p14="http://schemas.microsoft.com/office/powerpoint/2010/main" val="11372587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09C5991-6FD0-4735-925F-5605E393E937}" type="datetimeFigureOut">
              <a:rPr lang="zh-CN" altLang="en-US" smtClean="0"/>
              <a:t>2026/6/22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C89172-577D-49B3-8FD2-F4B063E54B70}" type="slidenum">
              <a:rPr lang="zh-CN" altLang="en-US" smtClean="0"/>
              <a:t>‹#›</a:t>
            </a:fld>
            <a:endParaRPr lang="zh-CN" altLang="en-US"/>
          </a:p>
        </p:txBody>
      </p:sp>
    </p:spTree>
    <p:extLst>
      <p:ext uri="{BB962C8B-B14F-4D97-AF65-F5344CB8AC3E}">
        <p14:creationId xmlns:p14="http://schemas.microsoft.com/office/powerpoint/2010/main" val="128802301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8" name="直接连接符 7"/>
          <p:cNvCxnSpPr/>
          <p:nvPr userDrawn="1"/>
        </p:nvCxnSpPr>
        <p:spPr>
          <a:xfrm>
            <a:off x="0" y="957362"/>
            <a:ext cx="11685722" cy="0"/>
          </a:xfrm>
          <a:prstGeom prst="line">
            <a:avLst/>
          </a:prstGeom>
          <a:ln w="47625">
            <a:gradFill flip="none" rotWithShape="1">
              <a:gsLst>
                <a:gs pos="47000">
                  <a:srgbClr val="1C64B9"/>
                </a:gs>
                <a:gs pos="0">
                  <a:srgbClr val="005493"/>
                </a:gs>
                <a:gs pos="100000">
                  <a:srgbClr val="2F6FD3">
                    <a:alpha val="0"/>
                  </a:srgb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2" name="图片 1"/>
          <p:cNvPicPr>
            <a:picLocks noChangeAspect="1"/>
          </p:cNvPicPr>
          <p:nvPr userDrawn="1"/>
        </p:nvPicPr>
        <p:blipFill>
          <a:blip r:embed="rId2"/>
          <a:stretch>
            <a:fillRect/>
          </a:stretch>
        </p:blipFill>
        <p:spPr>
          <a:xfrm>
            <a:off x="216111" y="200617"/>
            <a:ext cx="884406" cy="546954"/>
          </a:xfrm>
          <a:prstGeom prst="rect">
            <a:avLst/>
          </a:prstGeom>
        </p:spPr>
      </p:pic>
    </p:spTree>
    <p:extLst>
      <p:ext uri="{BB962C8B-B14F-4D97-AF65-F5344CB8AC3E}">
        <p14:creationId xmlns:p14="http://schemas.microsoft.com/office/powerpoint/2010/main" val="383176957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8" name="直接连接符 7"/>
          <p:cNvCxnSpPr/>
          <p:nvPr userDrawn="1"/>
        </p:nvCxnSpPr>
        <p:spPr>
          <a:xfrm>
            <a:off x="0" y="957362"/>
            <a:ext cx="11685722" cy="0"/>
          </a:xfrm>
          <a:prstGeom prst="line">
            <a:avLst/>
          </a:prstGeom>
          <a:ln w="47625">
            <a:gradFill flip="none" rotWithShape="1">
              <a:gsLst>
                <a:gs pos="47000">
                  <a:srgbClr val="1C64B9"/>
                </a:gs>
                <a:gs pos="0">
                  <a:srgbClr val="005493"/>
                </a:gs>
                <a:gs pos="100000">
                  <a:srgbClr val="2F6FD3">
                    <a:alpha val="0"/>
                  </a:srgb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2" name="图片 1"/>
          <p:cNvPicPr>
            <a:picLocks noChangeAspect="1"/>
          </p:cNvPicPr>
          <p:nvPr userDrawn="1"/>
        </p:nvPicPr>
        <p:blipFill>
          <a:blip r:embed="rId2"/>
          <a:stretch>
            <a:fillRect/>
          </a:stretch>
        </p:blipFill>
        <p:spPr>
          <a:xfrm>
            <a:off x="216111" y="200617"/>
            <a:ext cx="884406" cy="546954"/>
          </a:xfrm>
          <a:prstGeom prst="rect">
            <a:avLst/>
          </a:prstGeom>
        </p:spPr>
      </p:pic>
    </p:spTree>
    <p:extLst>
      <p:ext uri="{BB962C8B-B14F-4D97-AF65-F5344CB8AC3E}">
        <p14:creationId xmlns:p14="http://schemas.microsoft.com/office/powerpoint/2010/main" val="216638450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两栏内容">
    <p:spTree>
      <p:nvGrpSpPr>
        <p:cNvPr id="1" name=""/>
        <p:cNvGrpSpPr/>
        <p:nvPr/>
      </p:nvGrpSpPr>
      <p:grpSpPr>
        <a:xfrm>
          <a:off x="0" y="0"/>
          <a:ext cx="0" cy="0"/>
          <a:chOff x="0" y="0"/>
          <a:chExt cx="0" cy="0"/>
        </a:xfrm>
      </p:grpSpPr>
      <p:cxnSp>
        <p:nvCxnSpPr>
          <p:cNvPr id="2" name="直接连接符 1"/>
          <p:cNvCxnSpPr/>
          <p:nvPr userDrawn="1"/>
        </p:nvCxnSpPr>
        <p:spPr bwMode="auto">
          <a:xfrm>
            <a:off x="1052011" y="831273"/>
            <a:ext cx="10560000" cy="0"/>
          </a:xfrm>
          <a:prstGeom prst="line">
            <a:avLst/>
          </a:prstGeom>
          <a:noFill/>
          <a:ln w="25400" cap="flat" cmpd="sng" algn="ctr">
            <a:solidFill>
              <a:srgbClr val="2F5597"/>
            </a:solidFill>
            <a:prstDash val="solid"/>
            <a:round/>
            <a:headEnd type="none" w="med" len="med"/>
            <a:tailEnd type="none" w="med" len="med"/>
          </a:ln>
          <a:effectLst/>
        </p:spPr>
      </p:cxnSp>
      <p:pic>
        <p:nvPicPr>
          <p:cNvPr id="3" name="图片 2"/>
          <p:cNvPicPr>
            <a:picLocks noChangeAspect="1"/>
          </p:cNvPicPr>
          <p:nvPr userDrawn="1"/>
        </p:nvPicPr>
        <p:blipFill>
          <a:blip r:embed="rId2" cstate="print"/>
          <a:stretch>
            <a:fillRect/>
          </a:stretch>
        </p:blipFill>
        <p:spPr>
          <a:xfrm>
            <a:off x="178234" y="66675"/>
            <a:ext cx="770525" cy="764598"/>
          </a:xfrm>
          <a:prstGeom prst="rect">
            <a:avLst/>
          </a:prstGeom>
        </p:spPr>
      </p:pic>
      <p:sp>
        <p:nvSpPr>
          <p:cNvPr id="6" name="灯片编号占位符 5"/>
          <p:cNvSpPr>
            <a:spLocks noGrp="1"/>
          </p:cNvSpPr>
          <p:nvPr>
            <p:ph type="sldNum" sz="quarter" idx="12"/>
          </p:nvPr>
        </p:nvSpPr>
        <p:spPr>
          <a:xfrm>
            <a:off x="10464801" y="266412"/>
            <a:ext cx="1147210" cy="365125"/>
          </a:xfrm>
          <a:prstGeom prst="rect">
            <a:avLst/>
          </a:prstGeom>
        </p:spPr>
        <p:txBody>
          <a:bodyPr/>
          <a:lstStyle>
            <a:lvl1pPr>
              <a:defRPr sz="1600" b="1">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dirty="0"/>
              <a:t>第</a:t>
            </a:r>
            <a:fld id="{26BF04B0-DEE0-4FBA-AA91-F5FB383BFA94}" type="slidenum">
              <a:rPr lang="zh-CN" altLang="en-US" smtClean="0"/>
              <a:pPr/>
              <a:t>‹#›</a:t>
            </a:fld>
            <a:r>
              <a:rPr lang="zh-CN" altLang="en-US" dirty="0"/>
              <a:t>页</a:t>
            </a:r>
          </a:p>
        </p:txBody>
      </p:sp>
    </p:spTree>
    <p:extLst>
      <p:ext uri="{BB962C8B-B14F-4D97-AF65-F5344CB8AC3E}">
        <p14:creationId xmlns:p14="http://schemas.microsoft.com/office/powerpoint/2010/main" val="31358772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A50C257-9AD8-4DBB-B109-7AEEAFB6F793}" type="datetimeFigureOut">
              <a:rPr lang="zh-CN" altLang="en-US" smtClean="0"/>
              <a:t>2026/6/22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149350-14F9-4248-9082-95BE979761F0}"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A50C257-9AD8-4DBB-B109-7AEEAFB6F793}" type="datetimeFigureOut">
              <a:rPr lang="zh-CN" altLang="en-US" smtClean="0"/>
              <a:t>2026/6/22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149350-14F9-4248-9082-95BE979761F0}"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A50C257-9AD8-4DBB-B109-7AEEAFB6F793}" type="datetimeFigureOut">
              <a:rPr lang="zh-CN" altLang="en-US" smtClean="0"/>
              <a:t>2026/6/22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0149350-14F9-4248-9082-95BE979761F0}"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A50C257-9AD8-4DBB-B109-7AEEAFB6F793}" type="datetimeFigureOut">
              <a:rPr lang="zh-CN" altLang="en-US" smtClean="0"/>
              <a:t>2026/6/22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0149350-14F9-4248-9082-95BE979761F0}"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50C257-9AD8-4DBB-B109-7AEEAFB6F793}" type="datetimeFigureOut">
              <a:rPr lang="zh-CN" altLang="en-US" smtClean="0"/>
              <a:t>2026/6/22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0149350-14F9-4248-9082-95BE979761F0}"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50C257-9AD8-4DBB-B109-7AEEAFB6F793}" type="datetimeFigureOut">
              <a:rPr lang="zh-CN" altLang="en-US" smtClean="0"/>
              <a:t>2026/6/22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149350-14F9-4248-9082-95BE979761F0}"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50C257-9AD8-4DBB-B109-7AEEAFB6F793}" type="datetimeFigureOut">
              <a:rPr lang="zh-CN" altLang="en-US" smtClean="0"/>
              <a:t>2026/6/22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149350-14F9-4248-9082-95BE979761F0}"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50C257-9AD8-4DBB-B109-7AEEAFB6F793}" type="datetimeFigureOut">
              <a:rPr lang="zh-CN" altLang="en-US" smtClean="0"/>
              <a:t>2026/6/22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149350-14F9-4248-9082-95BE979761F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9C5991-6FD0-4735-925F-5605E393E937}" type="datetimeFigureOut">
              <a:rPr lang="zh-CN" altLang="en-US" smtClean="0"/>
              <a:t>2026/6/22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C89172-577D-49B3-8FD2-F4B063E54B70}" type="slidenum">
              <a:rPr lang="zh-CN" altLang="en-US" smtClean="0"/>
              <a:t>‹#›</a:t>
            </a:fld>
            <a:endParaRPr lang="zh-CN" altLang="en-US"/>
          </a:p>
        </p:txBody>
      </p:sp>
    </p:spTree>
    <p:extLst>
      <p:ext uri="{BB962C8B-B14F-4D97-AF65-F5344CB8AC3E}">
        <p14:creationId xmlns:p14="http://schemas.microsoft.com/office/powerpoint/2010/main" val="4330964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53.emf"/><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3.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notesSlide" Target="../notesSlides/notesSlide5.xml"/><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slideLayout" Target="../slideLayouts/slideLayout23.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6818B05-A431-672B-7448-B5495B834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764542"/>
          </a:xfrm>
          <a:prstGeom prst="rect">
            <a:avLst/>
          </a:prstGeom>
        </p:spPr>
      </p:pic>
      <p:sp>
        <p:nvSpPr>
          <p:cNvPr id="6" name="文本框 5">
            <a:extLst>
              <a:ext uri="{FF2B5EF4-FFF2-40B4-BE49-F238E27FC236}">
                <a16:creationId xmlns:a16="http://schemas.microsoft.com/office/drawing/2014/main" id="{D9B817E3-85E4-3258-3BB6-963EE224D67B}"/>
              </a:ext>
            </a:extLst>
          </p:cNvPr>
          <p:cNvSpPr txBox="1"/>
          <p:nvPr/>
        </p:nvSpPr>
        <p:spPr>
          <a:xfrm>
            <a:off x="598974" y="2983870"/>
            <a:ext cx="11119556" cy="1446550"/>
          </a:xfrm>
          <a:prstGeom prst="rect">
            <a:avLst/>
          </a:prstGeom>
          <a:noFill/>
        </p:spPr>
        <p:txBody>
          <a:bodyPr wrap="square" rtlCol="0">
            <a:spAutoFit/>
          </a:bodyPr>
          <a:lstStyle/>
          <a:p>
            <a:pPr algn="ctr" fontAlgn="auto">
              <a:lnSpc>
                <a:spcPct val="100000"/>
              </a:lnSpc>
            </a:pPr>
            <a:r>
              <a:rPr lang="zh-CN" altLang="en-US" sz="4400" b="1" dirty="0">
                <a:solidFill>
                  <a:srgbClr val="FF0000"/>
                </a:solidFill>
                <a:latin typeface="微软雅黑" panose="020B0503020204020204" pitchFamily="34" charset="-122"/>
                <a:ea typeface="微软雅黑" panose="020B0503020204020204" pitchFamily="34" charset="-122"/>
              </a:rPr>
              <a:t>重庆大学超瞬态同步辐射光源科学数据处理平台规划与设计</a:t>
            </a:r>
          </a:p>
        </p:txBody>
      </p:sp>
      <p:sp>
        <p:nvSpPr>
          <p:cNvPr id="8" name="文本框 7">
            <a:extLst>
              <a:ext uri="{FF2B5EF4-FFF2-40B4-BE49-F238E27FC236}">
                <a16:creationId xmlns:a16="http://schemas.microsoft.com/office/drawing/2014/main" id="{EF909C5C-585D-4B4D-BF6F-6524BB774BCC}"/>
              </a:ext>
            </a:extLst>
          </p:cNvPr>
          <p:cNvSpPr txBox="1"/>
          <p:nvPr/>
        </p:nvSpPr>
        <p:spPr>
          <a:xfrm>
            <a:off x="0" y="4764542"/>
            <a:ext cx="12192000" cy="1545872"/>
          </a:xfrm>
          <a:prstGeom prst="rect">
            <a:avLst/>
          </a:prstGeom>
          <a:noFill/>
        </p:spPr>
        <p:txBody>
          <a:bodyPr wrap="square" rtlCol="0">
            <a:spAutoFit/>
          </a:bodyPr>
          <a:lstStyle/>
          <a:p>
            <a:pPr algn="ctr">
              <a:lnSpc>
                <a:spcPct val="120000"/>
              </a:lnSpc>
            </a:pPr>
            <a:r>
              <a:rPr lang="zh-CN" altLang="en-US" sz="2700" b="1" dirty="0">
                <a:latin typeface="微软雅黑" panose="020B0503020204020204" pitchFamily="34" charset="-122"/>
                <a:ea typeface="微软雅黑" panose="020B0503020204020204" pitchFamily="34" charset="-122"/>
              </a:rPr>
              <a:t>重庆大学 超瞬态装置实验室</a:t>
            </a:r>
            <a:endParaRPr lang="en-US" altLang="zh-CN" sz="2700" b="1" dirty="0">
              <a:latin typeface="微软雅黑" panose="020B0503020204020204" pitchFamily="34" charset="-122"/>
              <a:ea typeface="微软雅黑" panose="020B0503020204020204" pitchFamily="34" charset="-122"/>
            </a:endParaRPr>
          </a:p>
          <a:p>
            <a:pPr algn="ctr">
              <a:lnSpc>
                <a:spcPct val="120000"/>
              </a:lnSpc>
            </a:pPr>
            <a:r>
              <a:rPr lang="zh-CN" altLang="en-US" sz="2700" b="1" dirty="0">
                <a:latin typeface="微软雅黑" panose="020B0503020204020204" pitchFamily="34" charset="-122"/>
                <a:ea typeface="微软雅黑" panose="020B0503020204020204" pitchFamily="34" charset="-122"/>
              </a:rPr>
              <a:t>康明涛，陈宏，雷涛，石应波，张俊强，叶灵西，孟鸣，张鸿，张耀，姜伯承</a:t>
            </a:r>
            <a:endParaRPr lang="en-US" altLang="zh-CN" sz="2700" b="1" dirty="0">
              <a:latin typeface="微软雅黑" panose="020B0503020204020204" pitchFamily="34" charset="-122"/>
              <a:ea typeface="微软雅黑" panose="020B0503020204020204" pitchFamily="34" charset="-122"/>
            </a:endParaRPr>
          </a:p>
          <a:p>
            <a:pPr algn="ctr">
              <a:lnSpc>
                <a:spcPct val="120000"/>
              </a:lnSpc>
            </a:pPr>
            <a:r>
              <a:rPr lang="en-US" altLang="zh-CN" sz="2700" b="1" dirty="0">
                <a:latin typeface="微软雅黑" panose="020B0503020204020204" pitchFamily="34" charset="-122"/>
                <a:ea typeface="微软雅黑" panose="020B0503020204020204" pitchFamily="34" charset="-122"/>
              </a:rPr>
              <a:t>2026</a:t>
            </a:r>
            <a:r>
              <a:rPr lang="zh-CN" altLang="en-US" sz="2700" b="1" dirty="0">
                <a:latin typeface="微软雅黑" panose="020B0503020204020204" pitchFamily="34" charset="-122"/>
                <a:ea typeface="微软雅黑" panose="020B0503020204020204" pitchFamily="34" charset="-122"/>
              </a:rPr>
              <a:t>年</a:t>
            </a:r>
            <a:r>
              <a:rPr lang="en-US" altLang="zh-CN" sz="2700" b="1" dirty="0">
                <a:latin typeface="微软雅黑" panose="020B0503020204020204" pitchFamily="34" charset="-122"/>
                <a:ea typeface="微软雅黑" panose="020B0503020204020204" pitchFamily="34" charset="-122"/>
              </a:rPr>
              <a:t>6</a:t>
            </a:r>
            <a:r>
              <a:rPr lang="zh-CN" altLang="en-US" sz="2700" b="1" dirty="0">
                <a:latin typeface="微软雅黑" panose="020B0503020204020204" pitchFamily="34" charset="-122"/>
                <a:ea typeface="微软雅黑" panose="020B0503020204020204" pitchFamily="34" charset="-122"/>
              </a:rPr>
              <a:t>月</a:t>
            </a:r>
            <a:r>
              <a:rPr lang="en-US" altLang="zh-CN" sz="2700" b="1" dirty="0">
                <a:latin typeface="微软雅黑" panose="020B0503020204020204" pitchFamily="34" charset="-122"/>
                <a:ea typeface="微软雅黑" panose="020B0503020204020204" pitchFamily="34" charset="-122"/>
              </a:rPr>
              <a:t>25</a:t>
            </a:r>
            <a:r>
              <a:rPr lang="zh-CN" altLang="en-US" sz="2700" b="1" dirty="0">
                <a:latin typeface="微软雅黑" panose="020B0503020204020204" pitchFamily="34" charset="-122"/>
                <a:ea typeface="微软雅黑" panose="020B0503020204020204" pitchFamily="34" charset="-122"/>
              </a:rPr>
              <a:t>日</a:t>
            </a:r>
            <a:endParaRPr lang="en-US" altLang="zh-CN" sz="27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48505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smtClean="0">
                <a:solidFill>
                  <a:srgbClr val="4472C4">
                    <a:lumMod val="50000"/>
                  </a:srgbClr>
                </a:solidFill>
                <a:latin typeface="微软雅黑" panose="020B0503020204020204" pitchFamily="34" charset="-122"/>
                <a:ea typeface="微软雅黑" panose="020B0503020204020204" pitchFamily="34" charset="-122"/>
              </a:rPr>
              <a:t>需求分析</a:t>
            </a:r>
            <a:endParaRPr lang="zh-CN" altLang="en-US" sz="4000" b="1" dirty="0">
              <a:solidFill>
                <a:srgbClr val="4472C4">
                  <a:lumMod val="50000"/>
                </a:srgbClr>
              </a:solidFill>
              <a:latin typeface="微软雅黑" panose="020B0503020204020204" pitchFamily="34" charset="-122"/>
              <a:ea typeface="微软雅黑" panose="020B0503020204020204" pitchFamily="34" charset="-122"/>
            </a:endParaRPr>
          </a:p>
        </p:txBody>
      </p:sp>
      <p:sp>
        <p:nvSpPr>
          <p:cNvPr id="5" name="Line 6"/>
          <p:cNvSpPr/>
          <p:nvPr/>
        </p:nvSpPr>
        <p:spPr>
          <a:xfrm>
            <a:off x="533401" y="943704"/>
            <a:ext cx="4991100" cy="9525"/>
          </a:xfrm>
          <a:custGeom>
            <a:avLst/>
            <a:gdLst/>
            <a:ahLst/>
            <a:cxnLst/>
            <a:rect l="l" t="t" r="r" b="b"/>
            <a:pathLst>
              <a:path w="4991100" h="9525">
                <a:moveTo>
                  <a:pt x="0" y="0"/>
                </a:moveTo>
                <a:lnTo>
                  <a:pt x="4991100" y="0"/>
                </a:lnTo>
              </a:path>
            </a:pathLst>
          </a:custGeom>
          <a:noFill/>
          <a:ln w="7620">
            <a:solidFill>
              <a:srgbClr val="2E86C1">
                <a:alpha val="35000"/>
              </a:srgbClr>
            </a:solidFill>
          </a:ln>
        </p:spPr>
      </p:sp>
      <p:grpSp>
        <p:nvGrpSpPr>
          <p:cNvPr id="6" name="Group 9"/>
          <p:cNvGrpSpPr/>
          <p:nvPr/>
        </p:nvGrpSpPr>
        <p:grpSpPr>
          <a:xfrm>
            <a:off x="533400" y="1019905"/>
            <a:ext cx="11125200" cy="304801"/>
            <a:chOff x="533400" y="800100"/>
            <a:chExt cx="11125200" cy="304800"/>
          </a:xfrm>
        </p:grpSpPr>
        <p:sp>
          <p:nvSpPr>
            <p:cNvPr id="7" name="Rectangle 7"/>
            <p:cNvSpPr/>
            <p:nvPr/>
          </p:nvSpPr>
          <p:spPr>
            <a:xfrm>
              <a:off x="533400" y="800100"/>
              <a:ext cx="11125200" cy="304800"/>
            </a:xfrm>
            <a:prstGeom prst="roundRect">
              <a:avLst>
                <a:gd name="adj" fmla="val 15625"/>
              </a:avLst>
            </a:prstGeom>
            <a:solidFill>
              <a:srgbClr val="1A5276">
                <a:alpha val="10000"/>
              </a:srgbClr>
            </a:solidFill>
            <a:ln w="4762">
              <a:solidFill>
                <a:srgbClr val="2E86C1">
                  <a:alpha val="10000"/>
                </a:srgbClr>
              </a:solidFill>
            </a:ln>
          </p:spPr>
        </p:sp>
        <p:sp>
          <p:nvSpPr>
            <p:cNvPr id="8" name="TextBox 8"/>
            <p:cNvSpPr txBox="1"/>
            <p:nvPr/>
          </p:nvSpPr>
          <p:spPr>
            <a:xfrm>
              <a:off x="3131246" y="907019"/>
              <a:ext cx="5929508" cy="160172"/>
            </a:xfrm>
            <a:prstGeom prst="rect">
              <a:avLst/>
            </a:prstGeom>
            <a:noFill/>
            <a:ln>
              <a:noFill/>
            </a:ln>
          </p:spPr>
          <p:txBody>
            <a:bodyPr wrap="none" lIns="0" tIns="0" rIns="0" bIns="0" anchor="t" anchorCtr="0">
              <a:spAutoFit/>
            </a:bodyPr>
            <a:lstStyle/>
            <a:p>
              <a:pPr algn="ctr" defTabSz="457189"/>
              <a:r>
                <a:rPr lang="zh-CN" altLang="en-US" sz="1041" b="1" dirty="0">
                  <a:solidFill>
                    <a:srgbClr val="2E86C1"/>
                  </a:solidFill>
                  <a:latin typeface="Arial"/>
                  <a:ea typeface="Microsoft YaHei"/>
                  <a:cs typeface="Arial"/>
                </a:rPr>
                <a:t>⚡ 光束线计算不是单一软件完成的，而是</a:t>
              </a:r>
              <a:r>
                <a:rPr lang="en-US" altLang="zh-CN" sz="1041" b="1" dirty="0">
                  <a:solidFill>
                    <a:srgbClr val="2E86C1"/>
                  </a:solidFill>
                  <a:latin typeface="Arial"/>
                  <a:ea typeface="Microsoft YaHei"/>
                  <a:cs typeface="Arial"/>
                </a:rPr>
                <a:t>"</a:t>
              </a:r>
              <a:r>
                <a:rPr lang="zh-CN" altLang="en-US" sz="1041" b="1" dirty="0">
                  <a:solidFill>
                    <a:srgbClr val="2E86C1"/>
                  </a:solidFill>
                  <a:latin typeface="Arial"/>
                  <a:ea typeface="Microsoft YaHei"/>
                  <a:cs typeface="Arial"/>
                </a:rPr>
                <a:t>光源</a:t>
              </a:r>
              <a:r>
                <a:rPr lang="en-US" altLang="zh-CN" sz="1041" b="1" dirty="0">
                  <a:solidFill>
                    <a:srgbClr val="2E86C1"/>
                  </a:solidFill>
                  <a:latin typeface="Arial"/>
                  <a:ea typeface="Microsoft YaHei"/>
                  <a:cs typeface="Arial"/>
                </a:rPr>
                <a:t>—</a:t>
              </a:r>
              <a:r>
                <a:rPr lang="zh-CN" altLang="en-US" sz="1041" b="1" dirty="0">
                  <a:solidFill>
                    <a:srgbClr val="2E86C1"/>
                  </a:solidFill>
                  <a:latin typeface="Arial"/>
                  <a:ea typeface="Microsoft YaHei"/>
                  <a:cs typeface="Arial"/>
                </a:rPr>
                <a:t>光学</a:t>
              </a:r>
              <a:r>
                <a:rPr lang="en-US" altLang="zh-CN" sz="1041" b="1" dirty="0">
                  <a:solidFill>
                    <a:srgbClr val="2E86C1"/>
                  </a:solidFill>
                  <a:latin typeface="Arial"/>
                  <a:ea typeface="Microsoft YaHei"/>
                  <a:cs typeface="Arial"/>
                </a:rPr>
                <a:t>—</a:t>
              </a:r>
              <a:r>
                <a:rPr lang="zh-CN" altLang="en-US" sz="1041" b="1" dirty="0">
                  <a:solidFill>
                    <a:srgbClr val="2E86C1"/>
                  </a:solidFill>
                  <a:latin typeface="Arial"/>
                  <a:ea typeface="Microsoft YaHei"/>
                  <a:cs typeface="Arial"/>
                </a:rPr>
                <a:t>机械</a:t>
              </a:r>
              <a:r>
                <a:rPr lang="en-US" altLang="zh-CN" sz="1041" b="1" dirty="0">
                  <a:solidFill>
                    <a:srgbClr val="2E86C1"/>
                  </a:solidFill>
                  <a:latin typeface="Arial"/>
                  <a:ea typeface="Microsoft YaHei"/>
                  <a:cs typeface="Arial"/>
                </a:rPr>
                <a:t>—</a:t>
              </a:r>
              <a:r>
                <a:rPr lang="zh-CN" altLang="en-US" sz="1041" b="1" dirty="0">
                  <a:solidFill>
                    <a:srgbClr val="2E86C1"/>
                  </a:solidFill>
                  <a:latin typeface="Arial"/>
                  <a:ea typeface="Microsoft YaHei"/>
                  <a:cs typeface="Arial"/>
                </a:rPr>
                <a:t>热稳定性</a:t>
              </a:r>
              <a:r>
                <a:rPr lang="en-US" altLang="zh-CN" sz="1041" b="1" dirty="0">
                  <a:solidFill>
                    <a:srgbClr val="2E86C1"/>
                  </a:solidFill>
                  <a:latin typeface="Arial"/>
                  <a:ea typeface="Microsoft YaHei"/>
                  <a:cs typeface="Arial"/>
                </a:rPr>
                <a:t>"</a:t>
              </a:r>
              <a:r>
                <a:rPr lang="zh-CN" altLang="en-US" sz="1041" b="1" dirty="0">
                  <a:solidFill>
                    <a:srgbClr val="2E86C1"/>
                  </a:solidFill>
                  <a:latin typeface="Arial"/>
                  <a:ea typeface="Microsoft YaHei"/>
                  <a:cs typeface="Arial"/>
                </a:rPr>
                <a:t>多物理场工具链的协同设计</a:t>
              </a:r>
            </a:p>
          </p:txBody>
        </p:sp>
      </p:grpSp>
      <p:grpSp>
        <p:nvGrpSpPr>
          <p:cNvPr id="9" name="Group 32"/>
          <p:cNvGrpSpPr/>
          <p:nvPr/>
        </p:nvGrpSpPr>
        <p:grpSpPr>
          <a:xfrm>
            <a:off x="533400" y="1439005"/>
            <a:ext cx="11125200" cy="809625"/>
            <a:chOff x="533400" y="1219200"/>
            <a:chExt cx="11125200" cy="809625"/>
          </a:xfrm>
        </p:grpSpPr>
        <p:sp>
          <p:nvSpPr>
            <p:cNvPr id="10" name="Rectangle 10"/>
            <p:cNvSpPr/>
            <p:nvPr/>
          </p:nvSpPr>
          <p:spPr>
            <a:xfrm>
              <a:off x="533400" y="1219200"/>
              <a:ext cx="11125200" cy="809625"/>
            </a:xfrm>
            <a:prstGeom prst="roundRect">
              <a:avLst>
                <a:gd name="adj" fmla="val 7059"/>
              </a:avLst>
            </a:prstGeom>
            <a:gradFill>
              <a:gsLst>
                <a:gs pos="0">
                  <a:srgbClr val="E8EEF4"/>
                </a:gs>
                <a:gs pos="100000">
                  <a:srgbClr val="D5DDE5"/>
                </a:gs>
              </a:gsLst>
              <a:lin ang="5400000" scaled="1"/>
            </a:gradFill>
            <a:ln>
              <a:noFill/>
            </a:ln>
          </p:spPr>
        </p:sp>
        <p:sp>
          <p:nvSpPr>
            <p:cNvPr id="11" name="TextBox 11"/>
            <p:cNvSpPr txBox="1"/>
            <p:nvPr/>
          </p:nvSpPr>
          <p:spPr>
            <a:xfrm>
              <a:off x="5478846" y="1265239"/>
              <a:ext cx="1234312" cy="139590"/>
            </a:xfrm>
            <a:prstGeom prst="rect">
              <a:avLst/>
            </a:prstGeom>
            <a:noFill/>
            <a:ln>
              <a:noFill/>
            </a:ln>
          </p:spPr>
          <p:txBody>
            <a:bodyPr wrap="none" lIns="0" tIns="0" rIns="0" bIns="0" anchor="t" anchorCtr="0">
              <a:spAutoFit/>
            </a:bodyPr>
            <a:lstStyle/>
            <a:p>
              <a:pPr algn="ctr" defTabSz="457189"/>
              <a:r>
                <a:rPr lang="zh-CN" altLang="en-US" sz="907" dirty="0">
                  <a:solidFill>
                    <a:srgbClr val="2C3E50"/>
                  </a:solidFill>
                  <a:latin typeface="Arial"/>
                  <a:ea typeface="Microsoft YaHei"/>
                  <a:cs typeface="Arial"/>
                </a:rPr>
                <a:t>设计流程 </a:t>
              </a:r>
              <a:r>
                <a:rPr lang="en-US" altLang="zh-CN" sz="907" dirty="0">
                  <a:solidFill>
                    <a:srgbClr val="2C3E50"/>
                  </a:solidFill>
                  <a:latin typeface="Arial"/>
                  <a:ea typeface="Microsoft YaHei"/>
                  <a:cs typeface="Arial"/>
                </a:rPr>
                <a:t>— </a:t>
              </a:r>
              <a:r>
                <a:rPr lang="zh-CN" altLang="en-US" sz="907" dirty="0">
                  <a:solidFill>
                    <a:srgbClr val="2C3E50"/>
                  </a:solidFill>
                  <a:latin typeface="Arial"/>
                  <a:ea typeface="Microsoft YaHei"/>
                  <a:cs typeface="Arial"/>
                </a:rPr>
                <a:t>软件工具链</a:t>
              </a:r>
            </a:p>
          </p:txBody>
        </p:sp>
        <p:grpSp>
          <p:nvGrpSpPr>
            <p:cNvPr id="12" name="Group 31"/>
            <p:cNvGrpSpPr/>
            <p:nvPr/>
          </p:nvGrpSpPr>
          <p:grpSpPr>
            <a:xfrm>
              <a:off x="723900" y="1485900"/>
              <a:ext cx="9334500" cy="463282"/>
              <a:chOff x="723900" y="1485900"/>
              <a:chExt cx="9334500" cy="463282"/>
            </a:xfrm>
          </p:grpSpPr>
          <p:sp>
            <p:nvSpPr>
              <p:cNvPr id="13" name="Rectangle 12"/>
              <p:cNvSpPr/>
              <p:nvPr/>
            </p:nvSpPr>
            <p:spPr>
              <a:xfrm>
                <a:off x="723900" y="1485900"/>
                <a:ext cx="1714500" cy="463282"/>
              </a:xfrm>
              <a:prstGeom prst="roundRect">
                <a:avLst>
                  <a:gd name="adj" fmla="val 12500"/>
                </a:avLst>
              </a:prstGeom>
              <a:solidFill>
                <a:srgbClr val="D5DDE5"/>
              </a:solidFill>
              <a:ln w="6668">
                <a:solidFill>
                  <a:srgbClr val="D4780A"/>
                </a:solidFill>
              </a:ln>
            </p:spPr>
            <p:txBody>
              <a:bodyPr/>
              <a:lstStyle/>
              <a:p>
                <a:endParaRPr lang="zh-CN" altLang="en-US">
                  <a:solidFill>
                    <a:prstClr val="black"/>
                  </a:solidFill>
                  <a:latin typeface="Calibri"/>
                  <a:ea typeface="宋体" panose="02010600030101010101" pitchFamily="2" charset="-122"/>
                </a:endParaRPr>
              </a:p>
            </p:txBody>
          </p:sp>
          <p:sp>
            <p:nvSpPr>
              <p:cNvPr id="14" name="TextBox 13"/>
              <p:cNvSpPr txBox="1"/>
              <p:nvPr/>
            </p:nvSpPr>
            <p:spPr>
              <a:xfrm>
                <a:off x="1347112" y="1557339"/>
                <a:ext cx="468077" cy="139590"/>
              </a:xfrm>
              <a:prstGeom prst="rect">
                <a:avLst/>
              </a:prstGeom>
              <a:noFill/>
              <a:ln>
                <a:noFill/>
              </a:ln>
            </p:spPr>
            <p:txBody>
              <a:bodyPr wrap="none" lIns="0" tIns="0" rIns="0" bIns="0" anchor="t" anchorCtr="0">
                <a:spAutoFit/>
              </a:bodyPr>
              <a:lstStyle/>
              <a:p>
                <a:pPr algn="ctr" defTabSz="457189"/>
                <a:r>
                  <a:rPr lang="zh-CN" altLang="en-US" sz="907" b="1" dirty="0">
                    <a:solidFill>
                      <a:srgbClr val="D4780A"/>
                    </a:solidFill>
                    <a:latin typeface="Arial"/>
                    <a:ea typeface="Microsoft YaHei"/>
                    <a:cs typeface="Arial"/>
                  </a:rPr>
                  <a:t>光源计算</a:t>
                </a:r>
              </a:p>
            </p:txBody>
          </p:sp>
          <p:sp>
            <p:nvSpPr>
              <p:cNvPr id="15" name="TextBox 14"/>
              <p:cNvSpPr txBox="1"/>
              <p:nvPr/>
            </p:nvSpPr>
            <p:spPr>
              <a:xfrm>
                <a:off x="1360738" y="1757680"/>
                <a:ext cx="440825" cy="111569"/>
              </a:xfrm>
              <a:prstGeom prst="rect">
                <a:avLst/>
              </a:prstGeom>
              <a:noFill/>
              <a:ln>
                <a:noFill/>
              </a:ln>
            </p:spPr>
            <p:txBody>
              <a:bodyPr wrap="none" lIns="0" tIns="0" rIns="0" bIns="0" anchor="t" anchorCtr="0">
                <a:spAutoFit/>
              </a:bodyPr>
              <a:lstStyle/>
              <a:p>
                <a:pPr algn="ctr" defTabSz="457189"/>
                <a:r>
                  <a:rPr lang="en-US" altLang="zh-CN" sz="725" dirty="0">
                    <a:solidFill>
                      <a:srgbClr val="5B6B7A"/>
                    </a:solidFill>
                    <a:latin typeface="Arial"/>
                    <a:ea typeface="Microsoft YaHei"/>
                    <a:cs typeface="Arial"/>
                  </a:rPr>
                  <a:t>SPECTRA</a:t>
                </a:r>
              </a:p>
            </p:txBody>
          </p:sp>
          <p:sp>
            <p:nvSpPr>
              <p:cNvPr id="16" name="TextBox 15"/>
              <p:cNvSpPr txBox="1"/>
              <p:nvPr/>
            </p:nvSpPr>
            <p:spPr>
              <a:xfrm>
                <a:off x="2503171" y="1617345"/>
                <a:ext cx="139462" cy="167418"/>
              </a:xfrm>
              <a:prstGeom prst="rect">
                <a:avLst/>
              </a:prstGeom>
              <a:noFill/>
              <a:ln>
                <a:noFill/>
              </a:ln>
            </p:spPr>
            <p:txBody>
              <a:bodyPr wrap="none" lIns="0" tIns="0" rIns="0" bIns="0" anchor="t" anchorCtr="0">
                <a:spAutoFit/>
              </a:bodyPr>
              <a:lstStyle/>
              <a:p>
                <a:pPr defTabSz="457189"/>
                <a:r>
                  <a:rPr lang="zh-CN" altLang="en-US" sz="1088" dirty="0">
                    <a:solidFill>
                      <a:srgbClr val="5B6B7A"/>
                    </a:solidFill>
                    <a:latin typeface="Arial"/>
                    <a:ea typeface="Microsoft YaHei"/>
                    <a:cs typeface="Arial"/>
                  </a:rPr>
                  <a:t>→</a:t>
                </a:r>
              </a:p>
            </p:txBody>
          </p:sp>
          <p:sp>
            <p:nvSpPr>
              <p:cNvPr id="17" name="Rectangle 16"/>
              <p:cNvSpPr/>
              <p:nvPr/>
            </p:nvSpPr>
            <p:spPr>
              <a:xfrm>
                <a:off x="2628900" y="1485900"/>
                <a:ext cx="1714500" cy="463282"/>
              </a:xfrm>
              <a:prstGeom prst="roundRect">
                <a:avLst>
                  <a:gd name="adj" fmla="val 12500"/>
                </a:avLst>
              </a:prstGeom>
              <a:solidFill>
                <a:srgbClr val="D5DDE5"/>
              </a:solidFill>
              <a:ln w="6668">
                <a:solidFill>
                  <a:srgbClr val="3B82F6"/>
                </a:solidFill>
              </a:ln>
            </p:spPr>
          </p:sp>
          <p:sp>
            <p:nvSpPr>
              <p:cNvPr id="18" name="TextBox 17"/>
              <p:cNvSpPr txBox="1"/>
              <p:nvPr/>
            </p:nvSpPr>
            <p:spPr>
              <a:xfrm>
                <a:off x="3002044" y="1557339"/>
                <a:ext cx="968214" cy="139590"/>
              </a:xfrm>
              <a:prstGeom prst="rect">
                <a:avLst/>
              </a:prstGeom>
              <a:noFill/>
              <a:ln>
                <a:noFill/>
              </a:ln>
            </p:spPr>
            <p:txBody>
              <a:bodyPr wrap="none" lIns="0" tIns="0" rIns="0" bIns="0" anchor="t" anchorCtr="0">
                <a:spAutoFit/>
              </a:bodyPr>
              <a:lstStyle/>
              <a:p>
                <a:pPr algn="ctr" defTabSz="457189"/>
                <a:r>
                  <a:rPr lang="zh-CN" altLang="en-US" sz="907" b="1" dirty="0">
                    <a:solidFill>
                      <a:srgbClr val="3B82F6"/>
                    </a:solidFill>
                    <a:latin typeface="Arial"/>
                    <a:ea typeface="Microsoft YaHei"/>
                    <a:cs typeface="Arial"/>
                  </a:rPr>
                  <a:t>光学常数</a:t>
                </a:r>
                <a:r>
                  <a:rPr lang="en-US" altLang="zh-CN" sz="907" b="1" dirty="0">
                    <a:solidFill>
                      <a:srgbClr val="3B82F6"/>
                    </a:solidFill>
                    <a:latin typeface="Arial"/>
                    <a:ea typeface="Microsoft YaHei"/>
                    <a:cs typeface="Arial"/>
                  </a:rPr>
                  <a:t>/</a:t>
                </a:r>
                <a:r>
                  <a:rPr lang="zh-CN" altLang="en-US" sz="907" b="1" dirty="0">
                    <a:solidFill>
                      <a:srgbClr val="3B82F6"/>
                    </a:solidFill>
                    <a:latin typeface="Arial"/>
                    <a:ea typeface="Microsoft YaHei"/>
                    <a:cs typeface="Arial"/>
                  </a:rPr>
                  <a:t>元件性能</a:t>
                </a:r>
              </a:p>
            </p:txBody>
          </p:sp>
          <p:sp>
            <p:nvSpPr>
              <p:cNvPr id="19" name="TextBox 18"/>
              <p:cNvSpPr txBox="1"/>
              <p:nvPr/>
            </p:nvSpPr>
            <p:spPr>
              <a:xfrm>
                <a:off x="3387566" y="1757680"/>
                <a:ext cx="197169" cy="111569"/>
              </a:xfrm>
              <a:prstGeom prst="rect">
                <a:avLst/>
              </a:prstGeom>
              <a:noFill/>
              <a:ln>
                <a:noFill/>
              </a:ln>
            </p:spPr>
            <p:txBody>
              <a:bodyPr wrap="none" lIns="0" tIns="0" rIns="0" bIns="0" anchor="t" anchorCtr="0">
                <a:spAutoFit/>
              </a:bodyPr>
              <a:lstStyle/>
              <a:p>
                <a:pPr algn="ctr" defTabSz="457189"/>
                <a:r>
                  <a:rPr lang="en-US" altLang="zh-CN" sz="725" dirty="0">
                    <a:solidFill>
                      <a:srgbClr val="5B6B7A"/>
                    </a:solidFill>
                    <a:latin typeface="Arial"/>
                    <a:ea typeface="Microsoft YaHei"/>
                    <a:cs typeface="Arial"/>
                  </a:rPr>
                  <a:t>XOP</a:t>
                </a:r>
              </a:p>
            </p:txBody>
          </p:sp>
          <p:sp>
            <p:nvSpPr>
              <p:cNvPr id="20" name="TextBox 19"/>
              <p:cNvSpPr txBox="1"/>
              <p:nvPr/>
            </p:nvSpPr>
            <p:spPr>
              <a:xfrm>
                <a:off x="4408171" y="1617345"/>
                <a:ext cx="139462" cy="167418"/>
              </a:xfrm>
              <a:prstGeom prst="rect">
                <a:avLst/>
              </a:prstGeom>
              <a:noFill/>
              <a:ln>
                <a:noFill/>
              </a:ln>
            </p:spPr>
            <p:txBody>
              <a:bodyPr wrap="none" lIns="0" tIns="0" rIns="0" bIns="0" anchor="t" anchorCtr="0">
                <a:spAutoFit/>
              </a:bodyPr>
              <a:lstStyle/>
              <a:p>
                <a:pPr defTabSz="457189"/>
                <a:r>
                  <a:rPr lang="zh-CN" altLang="en-US" sz="1088" dirty="0">
                    <a:solidFill>
                      <a:srgbClr val="5B6B7A"/>
                    </a:solidFill>
                    <a:latin typeface="Arial"/>
                    <a:ea typeface="Microsoft YaHei"/>
                    <a:cs typeface="Arial"/>
                  </a:rPr>
                  <a:t>→</a:t>
                </a:r>
              </a:p>
            </p:txBody>
          </p:sp>
          <p:sp>
            <p:nvSpPr>
              <p:cNvPr id="21" name="Rectangle 20"/>
              <p:cNvSpPr/>
              <p:nvPr/>
            </p:nvSpPr>
            <p:spPr>
              <a:xfrm>
                <a:off x="4533900" y="1485900"/>
                <a:ext cx="1714500" cy="463282"/>
              </a:xfrm>
              <a:prstGeom prst="roundRect">
                <a:avLst>
                  <a:gd name="adj" fmla="val 12500"/>
                </a:avLst>
              </a:prstGeom>
              <a:solidFill>
                <a:srgbClr val="D5DDE5"/>
              </a:solidFill>
              <a:ln w="6668">
                <a:solidFill>
                  <a:srgbClr val="22C55E"/>
                </a:solidFill>
              </a:ln>
            </p:spPr>
          </p:sp>
          <p:sp>
            <p:nvSpPr>
              <p:cNvPr id="22" name="TextBox 21"/>
              <p:cNvSpPr txBox="1"/>
              <p:nvPr/>
            </p:nvSpPr>
            <p:spPr>
              <a:xfrm>
                <a:off x="5157112" y="1557339"/>
                <a:ext cx="468077" cy="139590"/>
              </a:xfrm>
              <a:prstGeom prst="rect">
                <a:avLst/>
              </a:prstGeom>
              <a:noFill/>
              <a:ln>
                <a:noFill/>
              </a:ln>
            </p:spPr>
            <p:txBody>
              <a:bodyPr wrap="none" lIns="0" tIns="0" rIns="0" bIns="0" anchor="t" anchorCtr="0">
                <a:spAutoFit/>
              </a:bodyPr>
              <a:lstStyle/>
              <a:p>
                <a:pPr algn="ctr" defTabSz="457189"/>
                <a:r>
                  <a:rPr lang="zh-CN" altLang="en-US" sz="907" b="1" dirty="0">
                    <a:solidFill>
                      <a:srgbClr val="22C55E"/>
                    </a:solidFill>
                    <a:latin typeface="Arial"/>
                    <a:ea typeface="Microsoft YaHei"/>
                    <a:cs typeface="Arial"/>
                  </a:rPr>
                  <a:t>光线追迹</a:t>
                </a:r>
              </a:p>
            </p:txBody>
          </p:sp>
          <p:sp>
            <p:nvSpPr>
              <p:cNvPr id="23" name="TextBox 22"/>
              <p:cNvSpPr txBox="1"/>
              <p:nvPr/>
            </p:nvSpPr>
            <p:spPr>
              <a:xfrm>
                <a:off x="4891816" y="1757680"/>
                <a:ext cx="998670" cy="111569"/>
              </a:xfrm>
              <a:prstGeom prst="rect">
                <a:avLst/>
              </a:prstGeom>
              <a:noFill/>
              <a:ln>
                <a:noFill/>
              </a:ln>
            </p:spPr>
            <p:txBody>
              <a:bodyPr wrap="none" lIns="0" tIns="0" rIns="0" bIns="0" anchor="t" anchorCtr="0">
                <a:spAutoFit/>
              </a:bodyPr>
              <a:lstStyle/>
              <a:p>
                <a:pPr algn="ctr" defTabSz="457189"/>
                <a:r>
                  <a:rPr lang="en-US" altLang="zh-CN" sz="725" dirty="0">
                    <a:solidFill>
                      <a:srgbClr val="5B6B7A"/>
                    </a:solidFill>
                    <a:latin typeface="Arial"/>
                    <a:ea typeface="Microsoft YaHei"/>
                    <a:cs typeface="Arial"/>
                  </a:rPr>
                  <a:t>SHADOW / OASYS / xrt</a:t>
                </a:r>
              </a:p>
            </p:txBody>
          </p:sp>
          <p:sp>
            <p:nvSpPr>
              <p:cNvPr id="24" name="TextBox 23"/>
              <p:cNvSpPr txBox="1"/>
              <p:nvPr/>
            </p:nvSpPr>
            <p:spPr>
              <a:xfrm>
                <a:off x="6313171" y="1617345"/>
                <a:ext cx="139462" cy="167418"/>
              </a:xfrm>
              <a:prstGeom prst="rect">
                <a:avLst/>
              </a:prstGeom>
              <a:noFill/>
              <a:ln>
                <a:noFill/>
              </a:ln>
            </p:spPr>
            <p:txBody>
              <a:bodyPr wrap="none" lIns="0" tIns="0" rIns="0" bIns="0" anchor="t" anchorCtr="0">
                <a:spAutoFit/>
              </a:bodyPr>
              <a:lstStyle/>
              <a:p>
                <a:pPr defTabSz="457189"/>
                <a:r>
                  <a:rPr lang="zh-CN" altLang="en-US" sz="1088" dirty="0">
                    <a:solidFill>
                      <a:srgbClr val="5B6B7A"/>
                    </a:solidFill>
                    <a:latin typeface="Arial"/>
                    <a:ea typeface="Microsoft YaHei"/>
                    <a:cs typeface="Arial"/>
                  </a:rPr>
                  <a:t>→</a:t>
                </a:r>
              </a:p>
            </p:txBody>
          </p:sp>
          <p:sp>
            <p:nvSpPr>
              <p:cNvPr id="25" name="Rectangle 24"/>
              <p:cNvSpPr/>
              <p:nvPr/>
            </p:nvSpPr>
            <p:spPr>
              <a:xfrm>
                <a:off x="6438900" y="1485900"/>
                <a:ext cx="1714500" cy="463282"/>
              </a:xfrm>
              <a:prstGeom prst="roundRect">
                <a:avLst>
                  <a:gd name="adj" fmla="val 12500"/>
                </a:avLst>
              </a:prstGeom>
              <a:solidFill>
                <a:srgbClr val="D5DDE5"/>
              </a:solidFill>
              <a:ln w="6668">
                <a:solidFill>
                  <a:srgbClr val="6C3483"/>
                </a:solidFill>
              </a:ln>
            </p:spPr>
          </p:sp>
          <p:sp>
            <p:nvSpPr>
              <p:cNvPr id="26" name="TextBox 25"/>
              <p:cNvSpPr txBox="1"/>
              <p:nvPr/>
            </p:nvSpPr>
            <p:spPr>
              <a:xfrm>
                <a:off x="7062112" y="1557339"/>
                <a:ext cx="468077" cy="139590"/>
              </a:xfrm>
              <a:prstGeom prst="rect">
                <a:avLst/>
              </a:prstGeom>
              <a:noFill/>
              <a:ln>
                <a:noFill/>
              </a:ln>
            </p:spPr>
            <p:txBody>
              <a:bodyPr wrap="none" lIns="0" tIns="0" rIns="0" bIns="0" anchor="t" anchorCtr="0">
                <a:spAutoFit/>
              </a:bodyPr>
              <a:lstStyle/>
              <a:p>
                <a:pPr algn="ctr" defTabSz="457189"/>
                <a:r>
                  <a:rPr lang="zh-CN" altLang="en-US" sz="907" b="1" dirty="0">
                    <a:solidFill>
                      <a:srgbClr val="6C3483"/>
                    </a:solidFill>
                    <a:latin typeface="Arial"/>
                    <a:ea typeface="Microsoft YaHei"/>
                    <a:cs typeface="Arial"/>
                  </a:rPr>
                  <a:t>波动光学</a:t>
                </a:r>
              </a:p>
            </p:txBody>
          </p:sp>
          <p:sp>
            <p:nvSpPr>
              <p:cNvPr id="27" name="TextBox 26"/>
              <p:cNvSpPr txBox="1"/>
              <p:nvPr/>
            </p:nvSpPr>
            <p:spPr>
              <a:xfrm>
                <a:off x="7097377" y="1757680"/>
                <a:ext cx="397545" cy="111569"/>
              </a:xfrm>
              <a:prstGeom prst="rect">
                <a:avLst/>
              </a:prstGeom>
              <a:noFill/>
              <a:ln>
                <a:noFill/>
              </a:ln>
            </p:spPr>
            <p:txBody>
              <a:bodyPr wrap="none" lIns="0" tIns="0" rIns="0" bIns="0" anchor="t" anchorCtr="0">
                <a:spAutoFit/>
              </a:bodyPr>
              <a:lstStyle/>
              <a:p>
                <a:pPr algn="ctr" defTabSz="457189"/>
                <a:r>
                  <a:rPr lang="en-US" altLang="zh-CN" sz="725" dirty="0">
                    <a:solidFill>
                      <a:srgbClr val="5B6B7A"/>
                    </a:solidFill>
                    <a:latin typeface="Arial"/>
                    <a:ea typeface="Microsoft YaHei"/>
                    <a:cs typeface="Arial"/>
                  </a:rPr>
                  <a:t>SRW / xrt</a:t>
                </a:r>
              </a:p>
            </p:txBody>
          </p:sp>
          <p:sp>
            <p:nvSpPr>
              <p:cNvPr id="28" name="TextBox 27"/>
              <p:cNvSpPr txBox="1"/>
              <p:nvPr/>
            </p:nvSpPr>
            <p:spPr>
              <a:xfrm>
                <a:off x="8218171" y="1617345"/>
                <a:ext cx="139462" cy="167418"/>
              </a:xfrm>
              <a:prstGeom prst="rect">
                <a:avLst/>
              </a:prstGeom>
              <a:noFill/>
              <a:ln>
                <a:noFill/>
              </a:ln>
            </p:spPr>
            <p:txBody>
              <a:bodyPr wrap="none" lIns="0" tIns="0" rIns="0" bIns="0" anchor="t" anchorCtr="0">
                <a:spAutoFit/>
              </a:bodyPr>
              <a:lstStyle/>
              <a:p>
                <a:pPr defTabSz="457189"/>
                <a:r>
                  <a:rPr lang="zh-CN" altLang="en-US" sz="1088" dirty="0">
                    <a:solidFill>
                      <a:srgbClr val="5B6B7A"/>
                    </a:solidFill>
                    <a:latin typeface="Arial"/>
                    <a:ea typeface="Microsoft YaHei"/>
                    <a:cs typeface="Arial"/>
                  </a:rPr>
                  <a:t>→</a:t>
                </a:r>
              </a:p>
            </p:txBody>
          </p:sp>
          <p:sp>
            <p:nvSpPr>
              <p:cNvPr id="29" name="Rectangle 28"/>
              <p:cNvSpPr/>
              <p:nvPr/>
            </p:nvSpPr>
            <p:spPr>
              <a:xfrm>
                <a:off x="8343900" y="1485900"/>
                <a:ext cx="1714500" cy="463282"/>
              </a:xfrm>
              <a:prstGeom prst="roundRect">
                <a:avLst>
                  <a:gd name="adj" fmla="val 12500"/>
                </a:avLst>
              </a:prstGeom>
              <a:solidFill>
                <a:srgbClr val="D5DDE5"/>
              </a:solidFill>
              <a:ln w="6668">
                <a:solidFill>
                  <a:srgbClr val="C0392B"/>
                </a:solidFill>
              </a:ln>
            </p:spPr>
          </p:sp>
          <p:sp>
            <p:nvSpPr>
              <p:cNvPr id="30" name="TextBox 29"/>
              <p:cNvSpPr txBox="1"/>
              <p:nvPr/>
            </p:nvSpPr>
            <p:spPr>
              <a:xfrm>
                <a:off x="8889368" y="1557339"/>
                <a:ext cx="623568" cy="139590"/>
              </a:xfrm>
              <a:prstGeom prst="rect">
                <a:avLst/>
              </a:prstGeom>
              <a:noFill/>
              <a:ln>
                <a:noFill/>
              </a:ln>
            </p:spPr>
            <p:txBody>
              <a:bodyPr wrap="none" lIns="0" tIns="0" rIns="0" bIns="0" anchor="t" anchorCtr="0">
                <a:spAutoFit/>
              </a:bodyPr>
              <a:lstStyle/>
              <a:p>
                <a:pPr algn="ctr" defTabSz="457189"/>
                <a:r>
                  <a:rPr lang="zh-CN" altLang="en-US" sz="907" b="1" dirty="0">
                    <a:solidFill>
                      <a:srgbClr val="C0392B"/>
                    </a:solidFill>
                    <a:latin typeface="Arial"/>
                    <a:ea typeface="Microsoft YaHei"/>
                    <a:cs typeface="Arial"/>
                  </a:rPr>
                  <a:t>热</a:t>
                </a:r>
                <a:r>
                  <a:rPr lang="en-US" altLang="zh-CN" sz="907" b="1" dirty="0">
                    <a:solidFill>
                      <a:srgbClr val="C0392B"/>
                    </a:solidFill>
                    <a:latin typeface="Arial"/>
                    <a:ea typeface="Microsoft YaHei"/>
                    <a:cs typeface="Arial"/>
                  </a:rPr>
                  <a:t>-</a:t>
                </a:r>
                <a:r>
                  <a:rPr lang="zh-CN" altLang="en-US" sz="907" b="1" dirty="0">
                    <a:solidFill>
                      <a:srgbClr val="C0392B"/>
                    </a:solidFill>
                    <a:latin typeface="Arial"/>
                    <a:ea typeface="Microsoft YaHei"/>
                    <a:cs typeface="Arial"/>
                  </a:rPr>
                  <a:t>结构分析</a:t>
                </a:r>
              </a:p>
            </p:txBody>
          </p:sp>
          <p:sp>
            <p:nvSpPr>
              <p:cNvPr id="31" name="TextBox 30"/>
              <p:cNvSpPr txBox="1"/>
              <p:nvPr/>
            </p:nvSpPr>
            <p:spPr>
              <a:xfrm>
                <a:off x="8802803" y="1757680"/>
                <a:ext cx="796693" cy="111569"/>
              </a:xfrm>
              <a:prstGeom prst="rect">
                <a:avLst/>
              </a:prstGeom>
              <a:noFill/>
              <a:ln>
                <a:noFill/>
              </a:ln>
            </p:spPr>
            <p:txBody>
              <a:bodyPr wrap="none" lIns="0" tIns="0" rIns="0" bIns="0" anchor="t" anchorCtr="0">
                <a:spAutoFit/>
              </a:bodyPr>
              <a:lstStyle/>
              <a:p>
                <a:pPr algn="ctr" defTabSz="457189"/>
                <a:r>
                  <a:rPr lang="en-US" altLang="zh-CN" sz="725" dirty="0">
                    <a:solidFill>
                      <a:srgbClr val="5B6B7A"/>
                    </a:solidFill>
                    <a:latin typeface="Arial"/>
                    <a:ea typeface="Microsoft YaHei"/>
                    <a:cs typeface="Arial"/>
                  </a:rPr>
                  <a:t>COMSOL / ANSYS</a:t>
                </a:r>
              </a:p>
            </p:txBody>
          </p:sp>
        </p:grpSp>
      </p:grpSp>
      <p:grpSp>
        <p:nvGrpSpPr>
          <p:cNvPr id="32" name="Group 48"/>
          <p:cNvGrpSpPr/>
          <p:nvPr/>
        </p:nvGrpSpPr>
        <p:grpSpPr>
          <a:xfrm>
            <a:off x="533400" y="2391506"/>
            <a:ext cx="3524251" cy="1857375"/>
            <a:chOff x="533400" y="2171700"/>
            <a:chExt cx="3524250" cy="1857375"/>
          </a:xfrm>
        </p:grpSpPr>
        <p:sp>
          <p:nvSpPr>
            <p:cNvPr id="33" name="Rectangle 33"/>
            <p:cNvSpPr/>
            <p:nvPr/>
          </p:nvSpPr>
          <p:spPr>
            <a:xfrm>
              <a:off x="533400" y="2171700"/>
              <a:ext cx="3524250" cy="1857375"/>
            </a:xfrm>
            <a:prstGeom prst="roundRect">
              <a:avLst>
                <a:gd name="adj" fmla="val 3077"/>
              </a:avLst>
            </a:prstGeom>
            <a:gradFill>
              <a:gsLst>
                <a:gs pos="0">
                  <a:srgbClr val="E8EEF4"/>
                </a:gs>
                <a:gs pos="100000">
                  <a:srgbClr val="D5DDE5"/>
                </a:gs>
              </a:gsLst>
              <a:lin ang="5400000" scaled="1"/>
            </a:gradFill>
            <a:ln>
              <a:noFill/>
            </a:ln>
          </p:spPr>
        </p:sp>
        <p:sp>
          <p:nvSpPr>
            <p:cNvPr id="34" name="Rectangle 34"/>
            <p:cNvSpPr/>
            <p:nvPr/>
          </p:nvSpPr>
          <p:spPr>
            <a:xfrm>
              <a:off x="533400" y="2171700"/>
              <a:ext cx="3524250" cy="228600"/>
            </a:xfrm>
            <a:prstGeom prst="roundRect">
              <a:avLst>
                <a:gd name="adj" fmla="val 25000"/>
              </a:avLst>
            </a:prstGeom>
            <a:solidFill>
              <a:srgbClr val="D4780A">
                <a:alpha val="22000"/>
              </a:srgbClr>
            </a:solidFill>
            <a:ln>
              <a:noFill/>
            </a:ln>
          </p:spPr>
        </p:sp>
        <p:sp>
          <p:nvSpPr>
            <p:cNvPr id="35" name="TextBox 35"/>
            <p:cNvSpPr txBox="1"/>
            <p:nvPr/>
          </p:nvSpPr>
          <p:spPr>
            <a:xfrm>
              <a:off x="655320" y="2211069"/>
              <a:ext cx="1720023" cy="167418"/>
            </a:xfrm>
            <a:prstGeom prst="rect">
              <a:avLst/>
            </a:prstGeom>
            <a:noFill/>
            <a:ln>
              <a:noFill/>
            </a:ln>
          </p:spPr>
          <p:txBody>
            <a:bodyPr wrap="none" lIns="0" tIns="0" rIns="0" bIns="0" anchor="t" anchorCtr="0">
              <a:spAutoFit/>
            </a:bodyPr>
            <a:lstStyle/>
            <a:p>
              <a:pPr defTabSz="457189"/>
              <a:r>
                <a:rPr lang="en-US" altLang="zh-CN" sz="1088" b="1" dirty="0">
                  <a:solidFill>
                    <a:srgbClr val="D4780A"/>
                  </a:solidFill>
                  <a:latin typeface="Arial"/>
                  <a:ea typeface="Microsoft YaHei"/>
                  <a:cs typeface="Arial"/>
                </a:rPr>
                <a:t>SPECTRA — </a:t>
              </a:r>
              <a:r>
                <a:rPr lang="zh-CN" altLang="en-US" sz="1088" b="1" dirty="0">
                  <a:solidFill>
                    <a:srgbClr val="D4780A"/>
                  </a:solidFill>
                  <a:latin typeface="Arial"/>
                  <a:ea typeface="Microsoft YaHei"/>
                  <a:cs typeface="Arial"/>
                </a:rPr>
                <a:t>光源辐射计算</a:t>
              </a:r>
            </a:p>
          </p:txBody>
        </p:sp>
        <p:grpSp>
          <p:nvGrpSpPr>
            <p:cNvPr id="36" name="Group 47"/>
            <p:cNvGrpSpPr/>
            <p:nvPr/>
          </p:nvGrpSpPr>
          <p:grpSpPr>
            <a:xfrm>
              <a:off x="657225" y="2439988"/>
              <a:ext cx="3248025" cy="1028866"/>
              <a:chOff x="657225" y="2439988"/>
              <a:chExt cx="3248025" cy="1028866"/>
            </a:xfrm>
          </p:grpSpPr>
          <p:sp>
            <p:nvSpPr>
              <p:cNvPr id="37" name="TextBox 36"/>
              <p:cNvSpPr txBox="1"/>
              <p:nvPr/>
            </p:nvSpPr>
            <p:spPr>
              <a:xfrm>
                <a:off x="657225" y="2439988"/>
                <a:ext cx="1872306" cy="139590"/>
              </a:xfrm>
              <a:prstGeom prst="rect">
                <a:avLst/>
              </a:prstGeom>
              <a:noFill/>
              <a:ln>
                <a:noFill/>
              </a:ln>
            </p:spPr>
            <p:txBody>
              <a:bodyPr wrap="none" lIns="0" tIns="0" rIns="0" bIns="0" anchor="t" anchorCtr="0">
                <a:spAutoFit/>
              </a:bodyPr>
              <a:lstStyle/>
              <a:p>
                <a:pPr defTabSz="457189"/>
                <a:r>
                  <a:rPr lang="zh-CN" altLang="en-US" sz="907" b="1" dirty="0">
                    <a:solidFill>
                      <a:srgbClr val="1B2631"/>
                    </a:solidFill>
                    <a:latin typeface="Arial"/>
                    <a:ea typeface="Microsoft YaHei"/>
                    <a:cs typeface="Arial"/>
                  </a:rPr>
                  <a:t>弯转磁铁、扭摆器、波荡器辐射计算</a:t>
                </a:r>
              </a:p>
            </p:txBody>
          </p:sp>
          <p:grpSp>
            <p:nvGrpSpPr>
              <p:cNvPr id="38" name="Group 45"/>
              <p:cNvGrpSpPr/>
              <p:nvPr/>
            </p:nvGrpSpPr>
            <p:grpSpPr>
              <a:xfrm>
                <a:off x="666750" y="2667000"/>
                <a:ext cx="3238500" cy="476250"/>
                <a:chOff x="666750" y="2667000"/>
                <a:chExt cx="3238500" cy="476250"/>
              </a:xfrm>
            </p:grpSpPr>
            <p:sp>
              <p:nvSpPr>
                <p:cNvPr id="40" name="Rectangle 37"/>
                <p:cNvSpPr/>
                <p:nvPr/>
              </p:nvSpPr>
              <p:spPr>
                <a:xfrm>
                  <a:off x="666750" y="2667000"/>
                  <a:ext cx="1571625" cy="190500"/>
                </a:xfrm>
                <a:prstGeom prst="roundRect">
                  <a:avLst>
                    <a:gd name="adj" fmla="val 15000"/>
                  </a:avLst>
                </a:prstGeom>
                <a:solidFill>
                  <a:srgbClr val="D5DDE5"/>
                </a:solidFill>
                <a:ln w="3810">
                  <a:solidFill>
                    <a:srgbClr val="D4780A"/>
                  </a:solidFill>
                </a:ln>
              </p:spPr>
            </p:sp>
            <p:sp>
              <p:nvSpPr>
                <p:cNvPr id="41" name="TextBox 38"/>
                <p:cNvSpPr txBox="1"/>
                <p:nvPr/>
              </p:nvSpPr>
              <p:spPr>
                <a:xfrm>
                  <a:off x="1239411" y="2702084"/>
                  <a:ext cx="416781" cy="125419"/>
                </a:xfrm>
                <a:prstGeom prst="rect">
                  <a:avLst/>
                </a:prstGeom>
                <a:noFill/>
                <a:ln>
                  <a:noFill/>
                </a:ln>
              </p:spPr>
              <p:txBody>
                <a:bodyPr wrap="none" lIns="0" tIns="0" rIns="0" bIns="0" anchor="t" anchorCtr="0">
                  <a:spAutoFit/>
                </a:bodyPr>
                <a:lstStyle/>
                <a:p>
                  <a:pPr algn="ctr" defTabSz="457189"/>
                  <a:r>
                    <a:rPr lang="zh-CN" altLang="en-US" sz="815" dirty="0">
                      <a:solidFill>
                        <a:srgbClr val="D4780A"/>
                      </a:solidFill>
                      <a:latin typeface="Arial"/>
                      <a:ea typeface="Microsoft YaHei"/>
                      <a:cs typeface="Arial"/>
                    </a:rPr>
                    <a:t>光谱通量</a:t>
                  </a:r>
                </a:p>
              </p:txBody>
            </p:sp>
            <p:sp>
              <p:nvSpPr>
                <p:cNvPr id="42" name="Rectangle 39"/>
                <p:cNvSpPr/>
                <p:nvPr/>
              </p:nvSpPr>
              <p:spPr>
                <a:xfrm>
                  <a:off x="2333625" y="2667000"/>
                  <a:ext cx="1571625" cy="190500"/>
                </a:xfrm>
                <a:prstGeom prst="roundRect">
                  <a:avLst>
                    <a:gd name="adj" fmla="val 15000"/>
                  </a:avLst>
                </a:prstGeom>
                <a:solidFill>
                  <a:srgbClr val="D5DDE5"/>
                </a:solidFill>
                <a:ln w="3810">
                  <a:solidFill>
                    <a:srgbClr val="D4780A"/>
                  </a:solidFill>
                </a:ln>
              </p:spPr>
            </p:sp>
            <p:sp>
              <p:nvSpPr>
                <p:cNvPr id="43" name="TextBox 40"/>
                <p:cNvSpPr txBox="1"/>
                <p:nvPr/>
              </p:nvSpPr>
              <p:spPr>
                <a:xfrm>
                  <a:off x="2906286" y="2702084"/>
                  <a:ext cx="416781" cy="125419"/>
                </a:xfrm>
                <a:prstGeom prst="rect">
                  <a:avLst/>
                </a:prstGeom>
                <a:noFill/>
                <a:ln>
                  <a:noFill/>
                </a:ln>
              </p:spPr>
              <p:txBody>
                <a:bodyPr wrap="none" lIns="0" tIns="0" rIns="0" bIns="0" anchor="t" anchorCtr="0">
                  <a:spAutoFit/>
                </a:bodyPr>
                <a:lstStyle/>
                <a:p>
                  <a:pPr algn="ctr" defTabSz="457189"/>
                  <a:r>
                    <a:rPr lang="zh-CN" altLang="en-US" sz="815" dirty="0">
                      <a:solidFill>
                        <a:srgbClr val="D4780A"/>
                      </a:solidFill>
                      <a:latin typeface="Arial"/>
                      <a:ea typeface="Microsoft YaHei"/>
                      <a:cs typeface="Arial"/>
                    </a:rPr>
                    <a:t>光谱亮度</a:t>
                  </a:r>
                </a:p>
              </p:txBody>
            </p:sp>
            <p:sp>
              <p:nvSpPr>
                <p:cNvPr id="44" name="Rectangle 41"/>
                <p:cNvSpPr/>
                <p:nvPr/>
              </p:nvSpPr>
              <p:spPr>
                <a:xfrm>
                  <a:off x="666750" y="2952750"/>
                  <a:ext cx="1571625" cy="190500"/>
                </a:xfrm>
                <a:prstGeom prst="roundRect">
                  <a:avLst>
                    <a:gd name="adj" fmla="val 15000"/>
                  </a:avLst>
                </a:prstGeom>
                <a:solidFill>
                  <a:srgbClr val="D5DDE5"/>
                </a:solidFill>
                <a:ln w="3810">
                  <a:solidFill>
                    <a:srgbClr val="D4780A"/>
                  </a:solidFill>
                </a:ln>
              </p:spPr>
              <p:txBody>
                <a:bodyPr/>
                <a:lstStyle/>
                <a:p>
                  <a:endParaRPr lang="zh-CN" altLang="en-US">
                    <a:solidFill>
                      <a:prstClr val="black"/>
                    </a:solidFill>
                    <a:latin typeface="Calibri"/>
                    <a:ea typeface="宋体" panose="02010600030101010101" pitchFamily="2" charset="-122"/>
                  </a:endParaRPr>
                </a:p>
              </p:txBody>
            </p:sp>
            <p:sp>
              <p:nvSpPr>
                <p:cNvPr id="45" name="TextBox 42"/>
                <p:cNvSpPr txBox="1"/>
                <p:nvPr/>
              </p:nvSpPr>
              <p:spPr>
                <a:xfrm>
                  <a:off x="1036631" y="2987834"/>
                  <a:ext cx="822341" cy="125419"/>
                </a:xfrm>
                <a:prstGeom prst="rect">
                  <a:avLst/>
                </a:prstGeom>
                <a:noFill/>
                <a:ln>
                  <a:noFill/>
                </a:ln>
              </p:spPr>
              <p:txBody>
                <a:bodyPr wrap="none" lIns="0" tIns="0" rIns="0" bIns="0" anchor="t" anchorCtr="0">
                  <a:spAutoFit/>
                </a:bodyPr>
                <a:lstStyle/>
                <a:p>
                  <a:pPr algn="ctr" defTabSz="457189"/>
                  <a:r>
                    <a:rPr lang="zh-CN" altLang="en-US" sz="815" dirty="0">
                      <a:solidFill>
                        <a:srgbClr val="D4780A"/>
                      </a:solidFill>
                      <a:latin typeface="Arial"/>
                      <a:ea typeface="Microsoft YaHei"/>
                      <a:cs typeface="Arial"/>
                    </a:rPr>
                    <a:t>角分布 </a:t>
                  </a:r>
                  <a:r>
                    <a:rPr lang="en-US" altLang="zh-CN" sz="815" dirty="0">
                      <a:solidFill>
                        <a:srgbClr val="D4780A"/>
                      </a:solidFill>
                      <a:latin typeface="Arial"/>
                      <a:ea typeface="Microsoft YaHei"/>
                      <a:cs typeface="Arial"/>
                    </a:rPr>
                    <a:t>· </a:t>
                  </a:r>
                  <a:r>
                    <a:rPr lang="zh-CN" altLang="en-US" sz="815" dirty="0">
                      <a:solidFill>
                        <a:srgbClr val="D4780A"/>
                      </a:solidFill>
                      <a:latin typeface="Arial"/>
                      <a:ea typeface="Microsoft YaHei"/>
                      <a:cs typeface="Arial"/>
                    </a:rPr>
                    <a:t>功率密度</a:t>
                  </a:r>
                </a:p>
              </p:txBody>
            </p:sp>
            <p:sp>
              <p:nvSpPr>
                <p:cNvPr id="46" name="Rectangle 43"/>
                <p:cNvSpPr/>
                <p:nvPr/>
              </p:nvSpPr>
              <p:spPr>
                <a:xfrm>
                  <a:off x="2333625" y="2952750"/>
                  <a:ext cx="1571625" cy="190500"/>
                </a:xfrm>
                <a:prstGeom prst="roundRect">
                  <a:avLst>
                    <a:gd name="adj" fmla="val 15000"/>
                  </a:avLst>
                </a:prstGeom>
                <a:solidFill>
                  <a:srgbClr val="D5DDE5"/>
                </a:solidFill>
                <a:ln w="3810">
                  <a:solidFill>
                    <a:srgbClr val="D4780A"/>
                  </a:solidFill>
                </a:ln>
              </p:spPr>
              <p:txBody>
                <a:bodyPr/>
                <a:lstStyle/>
                <a:p>
                  <a:endParaRPr lang="zh-CN" altLang="en-US">
                    <a:solidFill>
                      <a:prstClr val="black"/>
                    </a:solidFill>
                    <a:latin typeface="Calibri"/>
                    <a:ea typeface="宋体" panose="02010600030101010101" pitchFamily="2" charset="-122"/>
                  </a:endParaRPr>
                </a:p>
              </p:txBody>
            </p:sp>
            <p:sp>
              <p:nvSpPr>
                <p:cNvPr id="47" name="TextBox 44"/>
                <p:cNvSpPr txBox="1"/>
                <p:nvPr/>
              </p:nvSpPr>
              <p:spPr>
                <a:xfrm>
                  <a:off x="2703506" y="2987835"/>
                  <a:ext cx="822341" cy="125419"/>
                </a:xfrm>
                <a:prstGeom prst="rect">
                  <a:avLst/>
                </a:prstGeom>
                <a:noFill/>
                <a:ln>
                  <a:noFill/>
                </a:ln>
              </p:spPr>
              <p:txBody>
                <a:bodyPr wrap="none" lIns="0" tIns="0" rIns="0" bIns="0" anchor="t" anchorCtr="0">
                  <a:spAutoFit/>
                </a:bodyPr>
                <a:lstStyle/>
                <a:p>
                  <a:pPr algn="ctr" defTabSz="457189"/>
                  <a:r>
                    <a:rPr lang="zh-CN" altLang="en-US" sz="815" dirty="0">
                      <a:solidFill>
                        <a:srgbClr val="D4780A"/>
                      </a:solidFill>
                      <a:latin typeface="Arial"/>
                      <a:ea typeface="Microsoft YaHei"/>
                      <a:cs typeface="Arial"/>
                    </a:rPr>
                    <a:t>调谐曲线 </a:t>
                  </a:r>
                  <a:r>
                    <a:rPr lang="en-US" altLang="zh-CN" sz="815" dirty="0">
                      <a:solidFill>
                        <a:srgbClr val="D4780A"/>
                      </a:solidFill>
                      <a:latin typeface="Arial"/>
                      <a:ea typeface="Microsoft YaHei"/>
                      <a:cs typeface="Arial"/>
                    </a:rPr>
                    <a:t>· </a:t>
                  </a:r>
                  <a:r>
                    <a:rPr lang="zh-CN" altLang="en-US" sz="815" dirty="0">
                      <a:solidFill>
                        <a:srgbClr val="D4780A"/>
                      </a:solidFill>
                      <a:latin typeface="Arial"/>
                      <a:ea typeface="Microsoft YaHei"/>
                      <a:cs typeface="Arial"/>
                    </a:rPr>
                    <a:t>接受角</a:t>
                  </a:r>
                </a:p>
              </p:txBody>
            </p:sp>
          </p:grpSp>
          <p:sp>
            <p:nvSpPr>
              <p:cNvPr id="39" name="TextBox 46"/>
              <p:cNvSpPr txBox="1"/>
              <p:nvPr/>
            </p:nvSpPr>
            <p:spPr>
              <a:xfrm>
                <a:off x="658178" y="3343435"/>
                <a:ext cx="1944442" cy="125419"/>
              </a:xfrm>
              <a:prstGeom prst="rect">
                <a:avLst/>
              </a:prstGeom>
              <a:noFill/>
              <a:ln>
                <a:noFill/>
              </a:ln>
            </p:spPr>
            <p:txBody>
              <a:bodyPr wrap="none" lIns="0" tIns="0" rIns="0" bIns="0" anchor="t" anchorCtr="0">
                <a:spAutoFit/>
              </a:bodyPr>
              <a:lstStyle/>
              <a:p>
                <a:pPr defTabSz="457189"/>
                <a:r>
                  <a:rPr lang="zh-CN" altLang="en-US" sz="815" dirty="0">
                    <a:solidFill>
                      <a:srgbClr val="5B6B7A"/>
                    </a:solidFill>
                    <a:latin typeface="Arial"/>
                    <a:ea typeface="Microsoft YaHei"/>
                    <a:cs typeface="Arial"/>
                  </a:rPr>
                  <a:t>💡 光束线设计第一步：先算光源能给什么</a:t>
                </a:r>
              </a:p>
            </p:txBody>
          </p:sp>
        </p:grpSp>
      </p:grpSp>
      <p:grpSp>
        <p:nvGrpSpPr>
          <p:cNvPr id="48" name="Group 64"/>
          <p:cNvGrpSpPr/>
          <p:nvPr/>
        </p:nvGrpSpPr>
        <p:grpSpPr>
          <a:xfrm>
            <a:off x="4191000" y="2391506"/>
            <a:ext cx="3524251" cy="1857375"/>
            <a:chOff x="4191000" y="2171700"/>
            <a:chExt cx="3524250" cy="1857375"/>
          </a:xfrm>
        </p:grpSpPr>
        <p:sp>
          <p:nvSpPr>
            <p:cNvPr id="49" name="Rectangle 49"/>
            <p:cNvSpPr/>
            <p:nvPr/>
          </p:nvSpPr>
          <p:spPr>
            <a:xfrm>
              <a:off x="4191000" y="2171700"/>
              <a:ext cx="3524250" cy="1857375"/>
            </a:xfrm>
            <a:prstGeom prst="roundRect">
              <a:avLst>
                <a:gd name="adj" fmla="val 3077"/>
              </a:avLst>
            </a:prstGeom>
            <a:gradFill>
              <a:gsLst>
                <a:gs pos="0">
                  <a:srgbClr val="EBF0F5"/>
                </a:gs>
                <a:gs pos="100000">
                  <a:srgbClr val="DCE3EB"/>
                </a:gs>
              </a:gsLst>
              <a:lin ang="5400000" scaled="1"/>
            </a:gradFill>
            <a:ln>
              <a:noFill/>
            </a:ln>
          </p:spPr>
        </p:sp>
        <p:sp>
          <p:nvSpPr>
            <p:cNvPr id="50" name="Rectangle 50"/>
            <p:cNvSpPr/>
            <p:nvPr/>
          </p:nvSpPr>
          <p:spPr>
            <a:xfrm>
              <a:off x="4191000" y="2171700"/>
              <a:ext cx="3524250" cy="228600"/>
            </a:xfrm>
            <a:prstGeom prst="roundRect">
              <a:avLst>
                <a:gd name="adj" fmla="val 25000"/>
              </a:avLst>
            </a:prstGeom>
            <a:solidFill>
              <a:srgbClr val="3B82F6">
                <a:alpha val="22000"/>
              </a:srgbClr>
            </a:solidFill>
            <a:ln>
              <a:noFill/>
            </a:ln>
          </p:spPr>
        </p:sp>
        <p:sp>
          <p:nvSpPr>
            <p:cNvPr id="51" name="TextBox 51"/>
            <p:cNvSpPr txBox="1"/>
            <p:nvPr/>
          </p:nvSpPr>
          <p:spPr>
            <a:xfrm>
              <a:off x="4312920" y="2198369"/>
              <a:ext cx="1766508" cy="167418"/>
            </a:xfrm>
            <a:prstGeom prst="rect">
              <a:avLst/>
            </a:prstGeom>
            <a:noFill/>
            <a:ln>
              <a:noFill/>
            </a:ln>
          </p:spPr>
          <p:txBody>
            <a:bodyPr wrap="none" lIns="0" tIns="0" rIns="0" bIns="0" anchor="t" anchorCtr="0">
              <a:spAutoFit/>
            </a:bodyPr>
            <a:lstStyle/>
            <a:p>
              <a:pPr defTabSz="457189"/>
              <a:r>
                <a:rPr lang="en-US" altLang="zh-CN" sz="1088" b="1" dirty="0">
                  <a:solidFill>
                    <a:srgbClr val="3B82F6"/>
                  </a:solidFill>
                  <a:latin typeface="Arial"/>
                  <a:ea typeface="Microsoft YaHei"/>
                  <a:cs typeface="Arial"/>
                </a:rPr>
                <a:t>XOP — </a:t>
              </a:r>
              <a:r>
                <a:rPr lang="zh-CN" altLang="en-US" sz="1088" b="1" dirty="0">
                  <a:solidFill>
                    <a:srgbClr val="3B82F6"/>
                  </a:solidFill>
                  <a:latin typeface="Arial"/>
                  <a:ea typeface="Microsoft YaHei"/>
                  <a:cs typeface="Arial"/>
                </a:rPr>
                <a:t>光学常数与元件性能</a:t>
              </a:r>
            </a:p>
          </p:txBody>
        </p:sp>
        <p:grpSp>
          <p:nvGrpSpPr>
            <p:cNvPr id="52" name="Group 63"/>
            <p:cNvGrpSpPr/>
            <p:nvPr/>
          </p:nvGrpSpPr>
          <p:grpSpPr>
            <a:xfrm>
              <a:off x="4314825" y="2452688"/>
              <a:ext cx="3248025" cy="997116"/>
              <a:chOff x="4314825" y="2452688"/>
              <a:chExt cx="3248025" cy="997116"/>
            </a:xfrm>
          </p:grpSpPr>
          <p:sp>
            <p:nvSpPr>
              <p:cNvPr id="53" name="TextBox 52"/>
              <p:cNvSpPr txBox="1"/>
              <p:nvPr/>
            </p:nvSpPr>
            <p:spPr>
              <a:xfrm>
                <a:off x="4314825" y="2452688"/>
                <a:ext cx="1521250" cy="139590"/>
              </a:xfrm>
              <a:prstGeom prst="rect">
                <a:avLst/>
              </a:prstGeom>
              <a:noFill/>
              <a:ln>
                <a:noFill/>
              </a:ln>
            </p:spPr>
            <p:txBody>
              <a:bodyPr wrap="none" lIns="0" tIns="0" rIns="0" bIns="0" anchor="t" anchorCtr="0">
                <a:spAutoFit/>
              </a:bodyPr>
              <a:lstStyle/>
              <a:p>
                <a:pPr defTabSz="457189"/>
                <a:r>
                  <a:rPr lang="zh-CN" altLang="en-US" sz="907" b="1" dirty="0">
                    <a:solidFill>
                      <a:srgbClr val="1B2631"/>
                    </a:solidFill>
                    <a:latin typeface="Arial"/>
                    <a:ea typeface="Microsoft YaHei"/>
                    <a:cs typeface="Arial"/>
                  </a:rPr>
                  <a:t>同步辐射光学元件计算工具集</a:t>
                </a:r>
              </a:p>
            </p:txBody>
          </p:sp>
          <p:grpSp>
            <p:nvGrpSpPr>
              <p:cNvPr id="54" name="Group 61"/>
              <p:cNvGrpSpPr/>
              <p:nvPr/>
            </p:nvGrpSpPr>
            <p:grpSpPr>
              <a:xfrm>
                <a:off x="4324350" y="2667000"/>
                <a:ext cx="3238500" cy="488950"/>
                <a:chOff x="4324350" y="2667000"/>
                <a:chExt cx="3238500" cy="488950"/>
              </a:xfrm>
            </p:grpSpPr>
            <p:sp>
              <p:nvSpPr>
                <p:cNvPr id="56" name="Rectangle 53"/>
                <p:cNvSpPr/>
                <p:nvPr/>
              </p:nvSpPr>
              <p:spPr>
                <a:xfrm>
                  <a:off x="4324350" y="2667000"/>
                  <a:ext cx="1571625" cy="190500"/>
                </a:xfrm>
                <a:prstGeom prst="roundRect">
                  <a:avLst>
                    <a:gd name="adj" fmla="val 15000"/>
                  </a:avLst>
                </a:prstGeom>
                <a:solidFill>
                  <a:srgbClr val="D5DDE5"/>
                </a:solidFill>
                <a:ln w="3810">
                  <a:solidFill>
                    <a:srgbClr val="3B82F6"/>
                  </a:solidFill>
                </a:ln>
              </p:spPr>
            </p:sp>
            <p:sp>
              <p:nvSpPr>
                <p:cNvPr id="57" name="TextBox 54"/>
                <p:cNvSpPr txBox="1"/>
                <p:nvPr/>
              </p:nvSpPr>
              <p:spPr>
                <a:xfrm>
                  <a:off x="4792816" y="2702084"/>
                  <a:ext cx="625171" cy="125419"/>
                </a:xfrm>
                <a:prstGeom prst="rect">
                  <a:avLst/>
                </a:prstGeom>
                <a:noFill/>
                <a:ln>
                  <a:noFill/>
                </a:ln>
              </p:spPr>
              <p:txBody>
                <a:bodyPr wrap="none" lIns="0" tIns="0" rIns="0" bIns="0" anchor="t" anchorCtr="0">
                  <a:spAutoFit/>
                </a:bodyPr>
                <a:lstStyle/>
                <a:p>
                  <a:pPr algn="ctr" defTabSz="457189"/>
                  <a:r>
                    <a:rPr lang="zh-CN" altLang="en-US" sz="815" dirty="0">
                      <a:solidFill>
                        <a:srgbClr val="3B82F6"/>
                      </a:solidFill>
                      <a:latin typeface="Arial"/>
                      <a:ea typeface="Microsoft YaHei"/>
                      <a:cs typeface="Arial"/>
                    </a:rPr>
                    <a:t>材料光学常数</a:t>
                  </a:r>
                </a:p>
              </p:txBody>
            </p:sp>
            <p:sp>
              <p:nvSpPr>
                <p:cNvPr id="58" name="Rectangle 55"/>
                <p:cNvSpPr/>
                <p:nvPr/>
              </p:nvSpPr>
              <p:spPr>
                <a:xfrm>
                  <a:off x="5991225" y="2667000"/>
                  <a:ext cx="1571625" cy="190500"/>
                </a:xfrm>
                <a:prstGeom prst="roundRect">
                  <a:avLst>
                    <a:gd name="adj" fmla="val 15000"/>
                  </a:avLst>
                </a:prstGeom>
                <a:solidFill>
                  <a:srgbClr val="D5DDE5"/>
                </a:solidFill>
                <a:ln w="3810">
                  <a:solidFill>
                    <a:srgbClr val="3B82F6"/>
                  </a:solidFill>
                </a:ln>
              </p:spPr>
              <p:txBody>
                <a:bodyPr/>
                <a:lstStyle/>
                <a:p>
                  <a:endParaRPr lang="zh-CN" altLang="en-US">
                    <a:solidFill>
                      <a:prstClr val="black"/>
                    </a:solidFill>
                    <a:latin typeface="Calibri"/>
                    <a:ea typeface="宋体" panose="02010600030101010101" pitchFamily="2" charset="-122"/>
                  </a:endParaRPr>
                </a:p>
              </p:txBody>
            </p:sp>
            <p:sp>
              <p:nvSpPr>
                <p:cNvPr id="59" name="TextBox 56"/>
                <p:cNvSpPr txBox="1"/>
                <p:nvPr/>
              </p:nvSpPr>
              <p:spPr>
                <a:xfrm>
                  <a:off x="6413201" y="2702084"/>
                  <a:ext cx="718145" cy="125419"/>
                </a:xfrm>
                <a:prstGeom prst="rect">
                  <a:avLst/>
                </a:prstGeom>
                <a:noFill/>
                <a:ln>
                  <a:noFill/>
                </a:ln>
              </p:spPr>
              <p:txBody>
                <a:bodyPr wrap="none" lIns="0" tIns="0" rIns="0" bIns="0" anchor="t" anchorCtr="0">
                  <a:spAutoFit/>
                </a:bodyPr>
                <a:lstStyle/>
                <a:p>
                  <a:pPr algn="ctr" defTabSz="457189"/>
                  <a:r>
                    <a:rPr lang="zh-CN" altLang="en-US" sz="815" dirty="0">
                      <a:solidFill>
                        <a:srgbClr val="3B82F6"/>
                      </a:solidFill>
                      <a:latin typeface="Arial"/>
                      <a:ea typeface="Microsoft YaHei"/>
                      <a:cs typeface="Arial"/>
                    </a:rPr>
                    <a:t>反射率 </a:t>
                  </a:r>
                  <a:r>
                    <a:rPr lang="en-US" altLang="zh-CN" sz="815" dirty="0">
                      <a:solidFill>
                        <a:srgbClr val="3B82F6"/>
                      </a:solidFill>
                      <a:latin typeface="Arial"/>
                      <a:ea typeface="Microsoft YaHei"/>
                      <a:cs typeface="Arial"/>
                    </a:rPr>
                    <a:t>· </a:t>
                  </a:r>
                  <a:r>
                    <a:rPr lang="zh-CN" altLang="en-US" sz="815" dirty="0">
                      <a:solidFill>
                        <a:srgbClr val="3B82F6"/>
                      </a:solidFill>
                      <a:latin typeface="Arial"/>
                      <a:ea typeface="Microsoft YaHei"/>
                      <a:cs typeface="Arial"/>
                    </a:rPr>
                    <a:t>透过率</a:t>
                  </a:r>
                </a:p>
              </p:txBody>
            </p:sp>
            <p:sp>
              <p:nvSpPr>
                <p:cNvPr id="60" name="Rectangle 57"/>
                <p:cNvSpPr/>
                <p:nvPr/>
              </p:nvSpPr>
              <p:spPr>
                <a:xfrm>
                  <a:off x="4324350" y="2965450"/>
                  <a:ext cx="1571625" cy="190500"/>
                </a:xfrm>
                <a:prstGeom prst="roundRect">
                  <a:avLst>
                    <a:gd name="adj" fmla="val 15000"/>
                  </a:avLst>
                </a:prstGeom>
                <a:solidFill>
                  <a:srgbClr val="D5DDE5"/>
                </a:solidFill>
                <a:ln w="3810">
                  <a:solidFill>
                    <a:srgbClr val="3B82F6"/>
                  </a:solidFill>
                </a:ln>
              </p:spPr>
              <p:txBody>
                <a:bodyPr/>
                <a:lstStyle/>
                <a:p>
                  <a:endParaRPr lang="zh-CN" altLang="en-US">
                    <a:solidFill>
                      <a:prstClr val="black"/>
                    </a:solidFill>
                    <a:latin typeface="Calibri"/>
                    <a:ea typeface="宋体" panose="02010600030101010101" pitchFamily="2" charset="-122"/>
                  </a:endParaRPr>
                </a:p>
              </p:txBody>
            </p:sp>
            <p:sp>
              <p:nvSpPr>
                <p:cNvPr id="61" name="TextBox 58"/>
                <p:cNvSpPr txBox="1"/>
                <p:nvPr/>
              </p:nvSpPr>
              <p:spPr>
                <a:xfrm>
                  <a:off x="4792816" y="3000534"/>
                  <a:ext cx="625171" cy="125419"/>
                </a:xfrm>
                <a:prstGeom prst="rect">
                  <a:avLst/>
                </a:prstGeom>
                <a:noFill/>
                <a:ln>
                  <a:noFill/>
                </a:ln>
              </p:spPr>
              <p:txBody>
                <a:bodyPr wrap="none" lIns="0" tIns="0" rIns="0" bIns="0" anchor="t" anchorCtr="0">
                  <a:spAutoFit/>
                </a:bodyPr>
                <a:lstStyle/>
                <a:p>
                  <a:pPr algn="ctr" defTabSz="457189"/>
                  <a:r>
                    <a:rPr lang="zh-CN" altLang="en-US" sz="815" dirty="0">
                      <a:solidFill>
                        <a:srgbClr val="3B82F6"/>
                      </a:solidFill>
                      <a:latin typeface="Arial"/>
                      <a:ea typeface="Microsoft YaHei"/>
                      <a:cs typeface="Arial"/>
                    </a:rPr>
                    <a:t>晶体衍射参数</a:t>
                  </a:r>
                </a:p>
              </p:txBody>
            </p:sp>
            <p:sp>
              <p:nvSpPr>
                <p:cNvPr id="62" name="Rectangle 59"/>
                <p:cNvSpPr/>
                <p:nvPr/>
              </p:nvSpPr>
              <p:spPr>
                <a:xfrm>
                  <a:off x="5991225" y="2965450"/>
                  <a:ext cx="1571625" cy="190500"/>
                </a:xfrm>
                <a:prstGeom prst="roundRect">
                  <a:avLst>
                    <a:gd name="adj" fmla="val 15000"/>
                  </a:avLst>
                </a:prstGeom>
                <a:solidFill>
                  <a:srgbClr val="D5DDE5"/>
                </a:solidFill>
                <a:ln w="3810">
                  <a:solidFill>
                    <a:srgbClr val="3B82F6"/>
                  </a:solidFill>
                </a:ln>
              </p:spPr>
              <p:txBody>
                <a:bodyPr/>
                <a:lstStyle/>
                <a:p>
                  <a:endParaRPr lang="zh-CN" altLang="en-US">
                    <a:solidFill>
                      <a:prstClr val="black"/>
                    </a:solidFill>
                    <a:latin typeface="Calibri"/>
                    <a:ea typeface="宋体" panose="02010600030101010101" pitchFamily="2" charset="-122"/>
                  </a:endParaRPr>
                </a:p>
              </p:txBody>
            </p:sp>
            <p:sp>
              <p:nvSpPr>
                <p:cNvPr id="63" name="TextBox 60"/>
                <p:cNvSpPr txBox="1"/>
                <p:nvPr/>
              </p:nvSpPr>
              <p:spPr>
                <a:xfrm>
                  <a:off x="6407591" y="3000535"/>
                  <a:ext cx="729367" cy="125419"/>
                </a:xfrm>
                <a:prstGeom prst="rect">
                  <a:avLst/>
                </a:prstGeom>
                <a:noFill/>
                <a:ln>
                  <a:noFill/>
                </a:ln>
              </p:spPr>
              <p:txBody>
                <a:bodyPr wrap="none" lIns="0" tIns="0" rIns="0" bIns="0" anchor="t" anchorCtr="0">
                  <a:spAutoFit/>
                </a:bodyPr>
                <a:lstStyle/>
                <a:p>
                  <a:pPr algn="ctr" defTabSz="457189"/>
                  <a:r>
                    <a:rPr lang="zh-CN" altLang="en-US" sz="815" dirty="0">
                      <a:solidFill>
                        <a:srgbClr val="3B82F6"/>
                      </a:solidFill>
                      <a:latin typeface="Arial"/>
                      <a:ea typeface="Microsoft YaHei"/>
                      <a:cs typeface="Arial"/>
                    </a:rPr>
                    <a:t>多层膜性能估算</a:t>
                  </a:r>
                </a:p>
              </p:txBody>
            </p:sp>
          </p:grpSp>
          <p:sp>
            <p:nvSpPr>
              <p:cNvPr id="55" name="TextBox 62"/>
              <p:cNvSpPr txBox="1"/>
              <p:nvPr/>
            </p:nvSpPr>
            <p:spPr>
              <a:xfrm>
                <a:off x="4315778" y="3324385"/>
                <a:ext cx="1984517" cy="125419"/>
              </a:xfrm>
              <a:prstGeom prst="rect">
                <a:avLst/>
              </a:prstGeom>
              <a:noFill/>
              <a:ln>
                <a:noFill/>
              </a:ln>
            </p:spPr>
            <p:txBody>
              <a:bodyPr wrap="none" lIns="0" tIns="0" rIns="0" bIns="0" anchor="t" anchorCtr="0">
                <a:spAutoFit/>
              </a:bodyPr>
              <a:lstStyle/>
              <a:p>
                <a:pPr defTabSz="457189"/>
                <a:r>
                  <a:rPr lang="zh-CN" altLang="en-US" sz="815" dirty="0">
                    <a:solidFill>
                      <a:srgbClr val="5B6B7A"/>
                    </a:solidFill>
                    <a:latin typeface="Arial"/>
                    <a:ea typeface="Microsoft YaHei"/>
                    <a:cs typeface="Arial"/>
                  </a:rPr>
                  <a:t>💡 每个光学元件的性能计算都离不开 </a:t>
                </a:r>
                <a:r>
                  <a:rPr lang="en-US" altLang="zh-CN" sz="815" dirty="0">
                    <a:solidFill>
                      <a:srgbClr val="5B6B7A"/>
                    </a:solidFill>
                    <a:latin typeface="Arial"/>
                    <a:ea typeface="Microsoft YaHei"/>
                    <a:cs typeface="Arial"/>
                  </a:rPr>
                  <a:t>XOP</a:t>
                </a:r>
              </a:p>
            </p:txBody>
          </p:sp>
        </p:grpSp>
      </p:grpSp>
      <p:grpSp>
        <p:nvGrpSpPr>
          <p:cNvPr id="64" name="Group 80"/>
          <p:cNvGrpSpPr/>
          <p:nvPr/>
        </p:nvGrpSpPr>
        <p:grpSpPr>
          <a:xfrm>
            <a:off x="7848600" y="2391506"/>
            <a:ext cx="3810000" cy="1857375"/>
            <a:chOff x="7848600" y="2171700"/>
            <a:chExt cx="3810000" cy="1857375"/>
          </a:xfrm>
        </p:grpSpPr>
        <p:sp>
          <p:nvSpPr>
            <p:cNvPr id="65" name="Rectangle 65"/>
            <p:cNvSpPr/>
            <p:nvPr/>
          </p:nvSpPr>
          <p:spPr>
            <a:xfrm>
              <a:off x="7848600" y="2171700"/>
              <a:ext cx="3810000" cy="1857375"/>
            </a:xfrm>
            <a:prstGeom prst="roundRect">
              <a:avLst>
                <a:gd name="adj" fmla="val 3077"/>
              </a:avLst>
            </a:prstGeom>
            <a:gradFill>
              <a:gsLst>
                <a:gs pos="0">
                  <a:srgbClr val="E8EEF4"/>
                </a:gs>
                <a:gs pos="100000">
                  <a:srgbClr val="D5DDE5"/>
                </a:gs>
              </a:gsLst>
              <a:lin ang="5400000" scaled="1"/>
            </a:gradFill>
            <a:ln>
              <a:noFill/>
            </a:ln>
          </p:spPr>
          <p:txBody>
            <a:bodyPr/>
            <a:lstStyle/>
            <a:p>
              <a:endParaRPr lang="zh-CN" altLang="en-US">
                <a:solidFill>
                  <a:prstClr val="black"/>
                </a:solidFill>
                <a:latin typeface="Calibri"/>
                <a:ea typeface="宋体" panose="02010600030101010101" pitchFamily="2" charset="-122"/>
              </a:endParaRPr>
            </a:p>
          </p:txBody>
        </p:sp>
        <p:sp>
          <p:nvSpPr>
            <p:cNvPr id="66" name="Rectangle 66"/>
            <p:cNvSpPr/>
            <p:nvPr/>
          </p:nvSpPr>
          <p:spPr>
            <a:xfrm>
              <a:off x="7848600" y="2171700"/>
              <a:ext cx="3810000" cy="228600"/>
            </a:xfrm>
            <a:prstGeom prst="roundRect">
              <a:avLst>
                <a:gd name="adj" fmla="val 25000"/>
              </a:avLst>
            </a:prstGeom>
            <a:solidFill>
              <a:srgbClr val="22C55E">
                <a:alpha val="22000"/>
              </a:srgbClr>
            </a:solidFill>
            <a:ln>
              <a:noFill/>
            </a:ln>
          </p:spPr>
        </p:sp>
        <p:sp>
          <p:nvSpPr>
            <p:cNvPr id="67" name="TextBox 67"/>
            <p:cNvSpPr txBox="1"/>
            <p:nvPr/>
          </p:nvSpPr>
          <p:spPr>
            <a:xfrm>
              <a:off x="7970520" y="2198369"/>
              <a:ext cx="2308324" cy="167418"/>
            </a:xfrm>
            <a:prstGeom prst="rect">
              <a:avLst/>
            </a:prstGeom>
            <a:noFill/>
            <a:ln>
              <a:noFill/>
            </a:ln>
          </p:spPr>
          <p:txBody>
            <a:bodyPr wrap="none" lIns="0" tIns="0" rIns="0" bIns="0" anchor="t" anchorCtr="0">
              <a:spAutoFit/>
            </a:bodyPr>
            <a:lstStyle/>
            <a:p>
              <a:pPr defTabSz="457189"/>
              <a:r>
                <a:rPr lang="en-US" altLang="zh-CN" sz="1088" b="1" dirty="0">
                  <a:solidFill>
                    <a:srgbClr val="22C55E"/>
                  </a:solidFill>
                  <a:latin typeface="Arial"/>
                  <a:ea typeface="Microsoft YaHei"/>
                  <a:cs typeface="Arial"/>
                </a:rPr>
                <a:t>SHADOW / OASYS / xrt — </a:t>
              </a:r>
              <a:r>
                <a:rPr lang="zh-CN" altLang="en-US" sz="1088" b="1" dirty="0">
                  <a:solidFill>
                    <a:srgbClr val="22C55E"/>
                  </a:solidFill>
                  <a:latin typeface="Arial"/>
                  <a:ea typeface="Microsoft YaHei"/>
                  <a:cs typeface="Arial"/>
                </a:rPr>
                <a:t>光线追迹</a:t>
              </a:r>
            </a:p>
          </p:txBody>
        </p:sp>
        <p:grpSp>
          <p:nvGrpSpPr>
            <p:cNvPr id="68" name="Group 79"/>
            <p:cNvGrpSpPr/>
            <p:nvPr/>
          </p:nvGrpSpPr>
          <p:grpSpPr>
            <a:xfrm>
              <a:off x="7972425" y="2414588"/>
              <a:ext cx="3533775" cy="1066966"/>
              <a:chOff x="7972425" y="2414588"/>
              <a:chExt cx="3533775" cy="1066966"/>
            </a:xfrm>
          </p:grpSpPr>
          <p:sp>
            <p:nvSpPr>
              <p:cNvPr id="69" name="TextBox 68"/>
              <p:cNvSpPr txBox="1"/>
              <p:nvPr/>
            </p:nvSpPr>
            <p:spPr>
              <a:xfrm>
                <a:off x="7972425" y="2414588"/>
                <a:ext cx="2194512" cy="139590"/>
              </a:xfrm>
              <a:prstGeom prst="rect">
                <a:avLst/>
              </a:prstGeom>
              <a:noFill/>
              <a:ln>
                <a:noFill/>
              </a:ln>
            </p:spPr>
            <p:txBody>
              <a:bodyPr wrap="none" lIns="0" tIns="0" rIns="0" bIns="0" anchor="t" anchorCtr="0">
                <a:spAutoFit/>
              </a:bodyPr>
              <a:lstStyle/>
              <a:p>
                <a:pPr defTabSz="457189"/>
                <a:r>
                  <a:rPr lang="zh-CN" altLang="en-US" sz="907" b="1" dirty="0">
                    <a:solidFill>
                      <a:srgbClr val="1B2631"/>
                    </a:solidFill>
                    <a:latin typeface="Arial"/>
                    <a:ea typeface="Microsoft YaHei"/>
                    <a:cs typeface="Arial"/>
                  </a:rPr>
                  <a:t>几何光学追迹 </a:t>
                </a:r>
                <a:r>
                  <a:rPr lang="en-US" altLang="zh-CN" sz="907" b="1" dirty="0">
                    <a:solidFill>
                      <a:srgbClr val="1B2631"/>
                    </a:solidFill>
                    <a:latin typeface="Arial"/>
                    <a:ea typeface="Microsoft YaHei"/>
                    <a:cs typeface="Arial"/>
                  </a:rPr>
                  <a:t>· </a:t>
                </a:r>
                <a:r>
                  <a:rPr lang="zh-CN" altLang="en-US" sz="907" b="1" dirty="0">
                    <a:solidFill>
                      <a:srgbClr val="1B2631"/>
                    </a:solidFill>
                    <a:latin typeface="Arial"/>
                    <a:ea typeface="Microsoft YaHei"/>
                    <a:cs typeface="Arial"/>
                  </a:rPr>
                  <a:t>像差评估 </a:t>
                </a:r>
                <a:r>
                  <a:rPr lang="en-US" altLang="zh-CN" sz="907" b="1" dirty="0">
                    <a:solidFill>
                      <a:srgbClr val="1B2631"/>
                    </a:solidFill>
                    <a:latin typeface="Arial"/>
                    <a:ea typeface="Microsoft YaHei"/>
                    <a:cs typeface="Arial"/>
                  </a:rPr>
                  <a:t>· </a:t>
                </a:r>
                <a:r>
                  <a:rPr lang="zh-CN" altLang="en-US" sz="907" b="1" dirty="0">
                    <a:solidFill>
                      <a:srgbClr val="1B2631"/>
                    </a:solidFill>
                    <a:latin typeface="Arial"/>
                    <a:ea typeface="Microsoft YaHei"/>
                    <a:cs typeface="Arial"/>
                  </a:rPr>
                  <a:t>光束线布局优化</a:t>
                </a:r>
              </a:p>
            </p:txBody>
          </p:sp>
          <p:grpSp>
            <p:nvGrpSpPr>
              <p:cNvPr id="70" name="Group 77"/>
              <p:cNvGrpSpPr/>
              <p:nvPr/>
            </p:nvGrpSpPr>
            <p:grpSpPr>
              <a:xfrm>
                <a:off x="7981950" y="2667000"/>
                <a:ext cx="3524250" cy="482600"/>
                <a:chOff x="7981950" y="2667000"/>
                <a:chExt cx="3524250" cy="482600"/>
              </a:xfrm>
            </p:grpSpPr>
            <p:sp>
              <p:nvSpPr>
                <p:cNvPr id="72" name="Rectangle 69"/>
                <p:cNvSpPr/>
                <p:nvPr/>
              </p:nvSpPr>
              <p:spPr>
                <a:xfrm>
                  <a:off x="7981950" y="2667000"/>
                  <a:ext cx="1714500" cy="190500"/>
                </a:xfrm>
                <a:prstGeom prst="roundRect">
                  <a:avLst>
                    <a:gd name="adj" fmla="val 15000"/>
                  </a:avLst>
                </a:prstGeom>
                <a:solidFill>
                  <a:srgbClr val="D5DDE5"/>
                </a:solidFill>
                <a:ln w="3810">
                  <a:solidFill>
                    <a:srgbClr val="22C55E"/>
                  </a:solidFill>
                </a:ln>
              </p:spPr>
            </p:sp>
            <p:sp>
              <p:nvSpPr>
                <p:cNvPr id="73" name="TextBox 70"/>
                <p:cNvSpPr txBox="1"/>
                <p:nvPr/>
              </p:nvSpPr>
              <p:spPr>
                <a:xfrm>
                  <a:off x="8329446" y="2702084"/>
                  <a:ext cx="1019510" cy="125419"/>
                </a:xfrm>
                <a:prstGeom prst="rect">
                  <a:avLst/>
                </a:prstGeom>
                <a:noFill/>
                <a:ln>
                  <a:noFill/>
                </a:ln>
              </p:spPr>
              <p:txBody>
                <a:bodyPr wrap="none" lIns="0" tIns="0" rIns="0" bIns="0" anchor="t" anchorCtr="0">
                  <a:spAutoFit/>
                </a:bodyPr>
                <a:lstStyle/>
                <a:p>
                  <a:pPr algn="ctr" defTabSz="457189"/>
                  <a:r>
                    <a:rPr lang="zh-CN" altLang="en-US" sz="815" dirty="0">
                      <a:solidFill>
                        <a:srgbClr val="22C55E"/>
                      </a:solidFill>
                      <a:latin typeface="Arial"/>
                      <a:ea typeface="Microsoft YaHei"/>
                      <a:cs typeface="Arial"/>
                    </a:rPr>
                    <a:t>光斑 </a:t>
                  </a:r>
                  <a:r>
                    <a:rPr lang="en-US" altLang="zh-CN" sz="815" dirty="0">
                      <a:solidFill>
                        <a:srgbClr val="22C55E"/>
                      </a:solidFill>
                      <a:latin typeface="Arial"/>
                      <a:ea typeface="Microsoft YaHei"/>
                      <a:cs typeface="Arial"/>
                    </a:rPr>
                    <a:t>· </a:t>
                  </a:r>
                  <a:r>
                    <a:rPr lang="zh-CN" altLang="en-US" sz="815" dirty="0">
                      <a:solidFill>
                        <a:srgbClr val="22C55E"/>
                      </a:solidFill>
                      <a:latin typeface="Arial"/>
                      <a:ea typeface="Microsoft YaHei"/>
                      <a:cs typeface="Arial"/>
                    </a:rPr>
                    <a:t>像差 </a:t>
                  </a:r>
                  <a:r>
                    <a:rPr lang="en-US" altLang="zh-CN" sz="815" dirty="0">
                      <a:solidFill>
                        <a:srgbClr val="22C55E"/>
                      </a:solidFill>
                      <a:latin typeface="Arial"/>
                      <a:ea typeface="Microsoft YaHei"/>
                      <a:cs typeface="Arial"/>
                    </a:rPr>
                    <a:t>· </a:t>
                  </a:r>
                  <a:r>
                    <a:rPr lang="zh-CN" altLang="en-US" sz="815" dirty="0">
                      <a:solidFill>
                        <a:srgbClr val="22C55E"/>
                      </a:solidFill>
                      <a:latin typeface="Arial"/>
                      <a:ea typeface="Microsoft YaHei"/>
                      <a:cs typeface="Arial"/>
                    </a:rPr>
                    <a:t>传输效率</a:t>
                  </a:r>
                </a:p>
              </p:txBody>
            </p:sp>
            <p:sp>
              <p:nvSpPr>
                <p:cNvPr id="74" name="Rectangle 71"/>
                <p:cNvSpPr/>
                <p:nvPr/>
              </p:nvSpPr>
              <p:spPr>
                <a:xfrm>
                  <a:off x="9791700" y="2667000"/>
                  <a:ext cx="1714500" cy="190500"/>
                </a:xfrm>
                <a:prstGeom prst="roundRect">
                  <a:avLst>
                    <a:gd name="adj" fmla="val 15000"/>
                  </a:avLst>
                </a:prstGeom>
                <a:solidFill>
                  <a:srgbClr val="D5DDE5"/>
                </a:solidFill>
                <a:ln w="3810">
                  <a:solidFill>
                    <a:srgbClr val="22C55E"/>
                  </a:solidFill>
                </a:ln>
              </p:spPr>
            </p:sp>
            <p:sp>
              <p:nvSpPr>
                <p:cNvPr id="75" name="TextBox 72"/>
                <p:cNvSpPr txBox="1"/>
                <p:nvPr/>
              </p:nvSpPr>
              <p:spPr>
                <a:xfrm>
                  <a:off x="10237781" y="2702084"/>
                  <a:ext cx="822341" cy="125419"/>
                </a:xfrm>
                <a:prstGeom prst="rect">
                  <a:avLst/>
                </a:prstGeom>
                <a:noFill/>
                <a:ln>
                  <a:noFill/>
                </a:ln>
              </p:spPr>
              <p:txBody>
                <a:bodyPr wrap="none" lIns="0" tIns="0" rIns="0" bIns="0" anchor="t" anchorCtr="0">
                  <a:spAutoFit/>
                </a:bodyPr>
                <a:lstStyle/>
                <a:p>
                  <a:pPr algn="ctr" defTabSz="457189"/>
                  <a:r>
                    <a:rPr lang="zh-CN" altLang="en-US" sz="815" dirty="0">
                      <a:solidFill>
                        <a:srgbClr val="22C55E"/>
                      </a:solidFill>
                      <a:latin typeface="Arial"/>
                      <a:ea typeface="Microsoft YaHei"/>
                      <a:cs typeface="Arial"/>
                    </a:rPr>
                    <a:t>接受角 </a:t>
                  </a:r>
                  <a:r>
                    <a:rPr lang="en-US" altLang="zh-CN" sz="815" dirty="0">
                      <a:solidFill>
                        <a:srgbClr val="22C55E"/>
                      </a:solidFill>
                      <a:latin typeface="Arial"/>
                      <a:ea typeface="Microsoft YaHei"/>
                      <a:cs typeface="Arial"/>
                    </a:rPr>
                    <a:t>· </a:t>
                  </a:r>
                  <a:r>
                    <a:rPr lang="zh-CN" altLang="en-US" sz="815" dirty="0">
                      <a:solidFill>
                        <a:srgbClr val="22C55E"/>
                      </a:solidFill>
                      <a:latin typeface="Arial"/>
                      <a:ea typeface="Microsoft YaHei"/>
                      <a:cs typeface="Arial"/>
                    </a:rPr>
                    <a:t>狭缝效应</a:t>
                  </a:r>
                </a:p>
              </p:txBody>
            </p:sp>
            <p:sp>
              <p:nvSpPr>
                <p:cNvPr id="76" name="Rectangle 73"/>
                <p:cNvSpPr/>
                <p:nvPr/>
              </p:nvSpPr>
              <p:spPr>
                <a:xfrm>
                  <a:off x="7981950" y="2959100"/>
                  <a:ext cx="1714500" cy="190500"/>
                </a:xfrm>
                <a:prstGeom prst="roundRect">
                  <a:avLst>
                    <a:gd name="adj" fmla="val 15000"/>
                  </a:avLst>
                </a:prstGeom>
                <a:solidFill>
                  <a:srgbClr val="D5DDE5"/>
                </a:solidFill>
                <a:ln w="3810">
                  <a:solidFill>
                    <a:srgbClr val="22C55E"/>
                  </a:solidFill>
                </a:ln>
              </p:spPr>
              <p:txBody>
                <a:bodyPr/>
                <a:lstStyle/>
                <a:p>
                  <a:endParaRPr lang="zh-CN" altLang="en-US">
                    <a:solidFill>
                      <a:prstClr val="black"/>
                    </a:solidFill>
                    <a:latin typeface="Calibri"/>
                    <a:ea typeface="宋体" panose="02010600030101010101" pitchFamily="2" charset="-122"/>
                  </a:endParaRPr>
                </a:p>
              </p:txBody>
            </p:sp>
            <p:sp>
              <p:nvSpPr>
                <p:cNvPr id="77" name="TextBox 74"/>
                <p:cNvSpPr txBox="1"/>
                <p:nvPr/>
              </p:nvSpPr>
              <p:spPr>
                <a:xfrm>
                  <a:off x="8422420" y="2994184"/>
                  <a:ext cx="833562" cy="125419"/>
                </a:xfrm>
                <a:prstGeom prst="rect">
                  <a:avLst/>
                </a:prstGeom>
                <a:noFill/>
                <a:ln>
                  <a:noFill/>
                </a:ln>
              </p:spPr>
              <p:txBody>
                <a:bodyPr wrap="none" lIns="0" tIns="0" rIns="0" bIns="0" anchor="t" anchorCtr="0">
                  <a:spAutoFit/>
                </a:bodyPr>
                <a:lstStyle/>
                <a:p>
                  <a:pPr algn="ctr" defTabSz="457189"/>
                  <a:r>
                    <a:rPr lang="zh-CN" altLang="en-US" sz="815" dirty="0">
                      <a:solidFill>
                        <a:srgbClr val="22C55E"/>
                      </a:solidFill>
                      <a:latin typeface="Arial"/>
                      <a:ea typeface="Microsoft YaHei"/>
                      <a:cs typeface="Arial"/>
                    </a:rPr>
                    <a:t>元件误差影响评估</a:t>
                  </a:r>
                </a:p>
              </p:txBody>
            </p:sp>
            <p:sp>
              <p:nvSpPr>
                <p:cNvPr id="78" name="Rectangle 75"/>
                <p:cNvSpPr/>
                <p:nvPr/>
              </p:nvSpPr>
              <p:spPr>
                <a:xfrm>
                  <a:off x="9791700" y="2959100"/>
                  <a:ext cx="1714500" cy="190500"/>
                </a:xfrm>
                <a:prstGeom prst="roundRect">
                  <a:avLst>
                    <a:gd name="adj" fmla="val 15000"/>
                  </a:avLst>
                </a:prstGeom>
                <a:solidFill>
                  <a:srgbClr val="D5DDE5"/>
                </a:solidFill>
                <a:ln w="3810">
                  <a:solidFill>
                    <a:srgbClr val="22C55E"/>
                  </a:solidFill>
                </a:ln>
              </p:spPr>
              <p:txBody>
                <a:bodyPr/>
                <a:lstStyle/>
                <a:p>
                  <a:endParaRPr lang="zh-CN" altLang="en-US">
                    <a:solidFill>
                      <a:prstClr val="black"/>
                    </a:solidFill>
                    <a:latin typeface="Calibri"/>
                    <a:ea typeface="宋体" panose="02010600030101010101" pitchFamily="2" charset="-122"/>
                  </a:endParaRPr>
                </a:p>
              </p:txBody>
            </p:sp>
            <p:sp>
              <p:nvSpPr>
                <p:cNvPr id="79" name="TextBox 76"/>
                <p:cNvSpPr txBox="1"/>
                <p:nvPr/>
              </p:nvSpPr>
              <p:spPr>
                <a:xfrm>
                  <a:off x="9987713" y="2994185"/>
                  <a:ext cx="1322478" cy="125419"/>
                </a:xfrm>
                <a:prstGeom prst="rect">
                  <a:avLst/>
                </a:prstGeom>
                <a:noFill/>
                <a:ln>
                  <a:noFill/>
                </a:ln>
              </p:spPr>
              <p:txBody>
                <a:bodyPr wrap="none" lIns="0" tIns="0" rIns="0" bIns="0" anchor="t" anchorCtr="0">
                  <a:spAutoFit/>
                </a:bodyPr>
                <a:lstStyle/>
                <a:p>
                  <a:pPr algn="ctr" defTabSz="457189"/>
                  <a:r>
                    <a:rPr lang="en-US" altLang="zh-CN" sz="815" dirty="0">
                      <a:solidFill>
                        <a:srgbClr val="22C55E"/>
                      </a:solidFill>
                      <a:latin typeface="Arial"/>
                      <a:ea typeface="Microsoft YaHei"/>
                      <a:cs typeface="Arial"/>
                    </a:rPr>
                    <a:t>Python</a:t>
                  </a:r>
                  <a:r>
                    <a:rPr lang="zh-CN" altLang="en-US" sz="815" dirty="0">
                      <a:solidFill>
                        <a:srgbClr val="22C55E"/>
                      </a:solidFill>
                      <a:latin typeface="Arial"/>
                      <a:ea typeface="Microsoft YaHei"/>
                      <a:cs typeface="Arial"/>
                    </a:rPr>
                    <a:t>库</a:t>
                  </a:r>
                  <a:r>
                    <a:rPr lang="en-US" altLang="zh-CN" sz="815" dirty="0">
                      <a:solidFill>
                        <a:srgbClr val="22C55E"/>
                      </a:solidFill>
                      <a:latin typeface="Arial"/>
                      <a:ea typeface="Microsoft YaHei"/>
                      <a:cs typeface="Arial"/>
                    </a:rPr>
                    <a:t>(xrt) · GUI(OASYS)</a:t>
                  </a:r>
                </a:p>
              </p:txBody>
            </p:sp>
          </p:grpSp>
          <p:sp>
            <p:nvSpPr>
              <p:cNvPr id="71" name="TextBox 78"/>
              <p:cNvSpPr txBox="1"/>
              <p:nvPr/>
            </p:nvSpPr>
            <p:spPr>
              <a:xfrm>
                <a:off x="7973378" y="3356135"/>
                <a:ext cx="1840247" cy="125419"/>
              </a:xfrm>
              <a:prstGeom prst="rect">
                <a:avLst/>
              </a:prstGeom>
              <a:noFill/>
              <a:ln>
                <a:noFill/>
              </a:ln>
            </p:spPr>
            <p:txBody>
              <a:bodyPr wrap="none" lIns="0" tIns="0" rIns="0" bIns="0" anchor="t" anchorCtr="0">
                <a:spAutoFit/>
              </a:bodyPr>
              <a:lstStyle/>
              <a:p>
                <a:pPr defTabSz="457189"/>
                <a:r>
                  <a:rPr lang="zh-CN" altLang="en-US" sz="815" dirty="0">
                    <a:solidFill>
                      <a:srgbClr val="5B6B7A"/>
                    </a:solidFill>
                    <a:latin typeface="Arial"/>
                    <a:ea typeface="Microsoft YaHei"/>
                    <a:cs typeface="Arial"/>
                  </a:rPr>
                  <a:t>💡 预测光束线光学系统性能的核心工具</a:t>
                </a:r>
              </a:p>
            </p:txBody>
          </p:sp>
        </p:grpSp>
      </p:grpSp>
      <p:grpSp>
        <p:nvGrpSpPr>
          <p:cNvPr id="80" name="Group 96"/>
          <p:cNvGrpSpPr/>
          <p:nvPr/>
        </p:nvGrpSpPr>
        <p:grpSpPr>
          <a:xfrm>
            <a:off x="533401" y="4391755"/>
            <a:ext cx="5524500" cy="1143000"/>
            <a:chOff x="533400" y="4171950"/>
            <a:chExt cx="5524500" cy="1143000"/>
          </a:xfrm>
        </p:grpSpPr>
        <p:sp>
          <p:nvSpPr>
            <p:cNvPr id="81" name="Rectangle 81"/>
            <p:cNvSpPr/>
            <p:nvPr/>
          </p:nvSpPr>
          <p:spPr>
            <a:xfrm>
              <a:off x="533400" y="4171950"/>
              <a:ext cx="5524500" cy="1143000"/>
            </a:xfrm>
            <a:prstGeom prst="roundRect">
              <a:avLst>
                <a:gd name="adj" fmla="val 5000"/>
              </a:avLst>
            </a:prstGeom>
            <a:gradFill>
              <a:gsLst>
                <a:gs pos="0">
                  <a:srgbClr val="EBF0F5"/>
                </a:gs>
                <a:gs pos="100000">
                  <a:srgbClr val="DCE3EB"/>
                </a:gs>
              </a:gsLst>
              <a:lin ang="5400000" scaled="1"/>
            </a:gradFill>
            <a:ln>
              <a:noFill/>
            </a:ln>
          </p:spPr>
          <p:txBody>
            <a:bodyPr/>
            <a:lstStyle/>
            <a:p>
              <a:endParaRPr lang="zh-CN" altLang="en-US">
                <a:solidFill>
                  <a:prstClr val="black"/>
                </a:solidFill>
                <a:latin typeface="Calibri"/>
                <a:ea typeface="宋体" panose="02010600030101010101" pitchFamily="2" charset="-122"/>
              </a:endParaRPr>
            </a:p>
          </p:txBody>
        </p:sp>
        <p:sp>
          <p:nvSpPr>
            <p:cNvPr id="82" name="Rectangle 82"/>
            <p:cNvSpPr/>
            <p:nvPr/>
          </p:nvSpPr>
          <p:spPr>
            <a:xfrm>
              <a:off x="533400" y="4171950"/>
              <a:ext cx="5524500" cy="228600"/>
            </a:xfrm>
            <a:prstGeom prst="roundRect">
              <a:avLst>
                <a:gd name="adj" fmla="val 25000"/>
              </a:avLst>
            </a:prstGeom>
            <a:solidFill>
              <a:srgbClr val="6C3483">
                <a:alpha val="22000"/>
              </a:srgbClr>
            </a:solidFill>
            <a:ln>
              <a:noFill/>
            </a:ln>
          </p:spPr>
        </p:sp>
        <p:sp>
          <p:nvSpPr>
            <p:cNvPr id="83" name="TextBox 83"/>
            <p:cNvSpPr txBox="1"/>
            <p:nvPr/>
          </p:nvSpPr>
          <p:spPr>
            <a:xfrm>
              <a:off x="655320" y="4217671"/>
              <a:ext cx="2090316" cy="167418"/>
            </a:xfrm>
            <a:prstGeom prst="rect">
              <a:avLst/>
            </a:prstGeom>
            <a:noFill/>
            <a:ln>
              <a:noFill/>
            </a:ln>
          </p:spPr>
          <p:txBody>
            <a:bodyPr wrap="none" lIns="0" tIns="0" rIns="0" bIns="0" anchor="t" anchorCtr="0">
              <a:spAutoFit/>
            </a:bodyPr>
            <a:lstStyle/>
            <a:p>
              <a:pPr defTabSz="457189"/>
              <a:r>
                <a:rPr lang="en-US" altLang="zh-CN" sz="1088" b="1" dirty="0">
                  <a:solidFill>
                    <a:srgbClr val="6C3483"/>
                  </a:solidFill>
                  <a:latin typeface="Arial"/>
                  <a:ea typeface="Microsoft YaHei"/>
                  <a:cs typeface="Arial"/>
                </a:rPr>
                <a:t>SRW / xrt — </a:t>
              </a:r>
              <a:r>
                <a:rPr lang="zh-CN" altLang="en-US" sz="1088" b="1" dirty="0">
                  <a:solidFill>
                    <a:srgbClr val="6C3483"/>
                  </a:solidFill>
                  <a:latin typeface="Arial"/>
                  <a:ea typeface="Microsoft YaHei"/>
                  <a:cs typeface="Arial"/>
                </a:rPr>
                <a:t>波动光学与相干传播</a:t>
              </a:r>
            </a:p>
          </p:txBody>
        </p:sp>
        <p:grpSp>
          <p:nvGrpSpPr>
            <p:cNvPr id="84" name="Group 95"/>
            <p:cNvGrpSpPr/>
            <p:nvPr/>
          </p:nvGrpSpPr>
          <p:grpSpPr>
            <a:xfrm>
              <a:off x="657225" y="4478338"/>
              <a:ext cx="5248275" cy="774866"/>
              <a:chOff x="657225" y="4478338"/>
              <a:chExt cx="5248275" cy="774866"/>
            </a:xfrm>
          </p:grpSpPr>
          <p:sp>
            <p:nvSpPr>
              <p:cNvPr id="85" name="TextBox 84"/>
              <p:cNvSpPr txBox="1"/>
              <p:nvPr/>
            </p:nvSpPr>
            <p:spPr>
              <a:xfrm>
                <a:off x="657225" y="4478338"/>
                <a:ext cx="2925481" cy="139590"/>
              </a:xfrm>
              <a:prstGeom prst="rect">
                <a:avLst/>
              </a:prstGeom>
              <a:noFill/>
              <a:ln>
                <a:noFill/>
              </a:ln>
            </p:spPr>
            <p:txBody>
              <a:bodyPr wrap="none" lIns="0" tIns="0" rIns="0" bIns="0" anchor="t" anchorCtr="0">
                <a:spAutoFit/>
              </a:bodyPr>
              <a:lstStyle/>
              <a:p>
                <a:pPr defTabSz="457189"/>
                <a:r>
                  <a:rPr lang="zh-CN" altLang="en-US" sz="907" b="1" dirty="0">
                    <a:solidFill>
                      <a:srgbClr val="1B2631"/>
                    </a:solidFill>
                    <a:latin typeface="Arial"/>
                    <a:ea typeface="Microsoft YaHei"/>
                    <a:cs typeface="Arial"/>
                  </a:rPr>
                  <a:t>波前传播、相干性、衍射效应和高亮度光源波动光学模拟</a:t>
                </a:r>
              </a:p>
            </p:txBody>
          </p:sp>
          <p:grpSp>
            <p:nvGrpSpPr>
              <p:cNvPr id="86" name="Group 93"/>
              <p:cNvGrpSpPr/>
              <p:nvPr/>
            </p:nvGrpSpPr>
            <p:grpSpPr>
              <a:xfrm>
                <a:off x="666750" y="4730750"/>
                <a:ext cx="5238750" cy="190500"/>
                <a:chOff x="666750" y="4730750"/>
                <a:chExt cx="5238750" cy="190500"/>
              </a:xfrm>
            </p:grpSpPr>
            <p:sp>
              <p:nvSpPr>
                <p:cNvPr id="88" name="Rectangle 85"/>
                <p:cNvSpPr/>
                <p:nvPr/>
              </p:nvSpPr>
              <p:spPr>
                <a:xfrm>
                  <a:off x="666750" y="4730750"/>
                  <a:ext cx="1238250" cy="190500"/>
                </a:xfrm>
                <a:prstGeom prst="roundRect">
                  <a:avLst>
                    <a:gd name="adj" fmla="val 15000"/>
                  </a:avLst>
                </a:prstGeom>
                <a:solidFill>
                  <a:srgbClr val="D5DDE5"/>
                </a:solidFill>
                <a:ln w="3810">
                  <a:solidFill>
                    <a:srgbClr val="6C3483"/>
                  </a:solidFill>
                </a:ln>
              </p:spPr>
            </p:sp>
            <p:sp>
              <p:nvSpPr>
                <p:cNvPr id="89" name="TextBox 86"/>
                <p:cNvSpPr txBox="1"/>
                <p:nvPr/>
              </p:nvSpPr>
              <p:spPr>
                <a:xfrm>
                  <a:off x="1077486" y="4765834"/>
                  <a:ext cx="416781" cy="125419"/>
                </a:xfrm>
                <a:prstGeom prst="rect">
                  <a:avLst/>
                </a:prstGeom>
                <a:noFill/>
                <a:ln>
                  <a:noFill/>
                </a:ln>
              </p:spPr>
              <p:txBody>
                <a:bodyPr wrap="none" lIns="0" tIns="0" rIns="0" bIns="0" anchor="t" anchorCtr="0">
                  <a:spAutoFit/>
                </a:bodyPr>
                <a:lstStyle/>
                <a:p>
                  <a:pPr algn="ctr" defTabSz="457189"/>
                  <a:r>
                    <a:rPr lang="zh-CN" altLang="en-US" sz="815" dirty="0">
                      <a:solidFill>
                        <a:srgbClr val="6C3483"/>
                      </a:solidFill>
                      <a:latin typeface="Arial"/>
                      <a:ea typeface="Microsoft YaHei"/>
                      <a:cs typeface="Arial"/>
                    </a:rPr>
                    <a:t>波前传播</a:t>
                  </a:r>
                </a:p>
              </p:txBody>
            </p:sp>
            <p:sp>
              <p:nvSpPr>
                <p:cNvPr id="90" name="Rectangle 87"/>
                <p:cNvSpPr/>
                <p:nvPr/>
              </p:nvSpPr>
              <p:spPr>
                <a:xfrm>
                  <a:off x="2000250" y="4730750"/>
                  <a:ext cx="1238250" cy="190500"/>
                </a:xfrm>
                <a:prstGeom prst="roundRect">
                  <a:avLst>
                    <a:gd name="adj" fmla="val 15000"/>
                  </a:avLst>
                </a:prstGeom>
                <a:solidFill>
                  <a:srgbClr val="D5DDE5"/>
                </a:solidFill>
                <a:ln w="3810">
                  <a:solidFill>
                    <a:srgbClr val="6C3483"/>
                  </a:solidFill>
                </a:ln>
              </p:spPr>
            </p:sp>
            <p:sp>
              <p:nvSpPr>
                <p:cNvPr id="91" name="TextBox 88"/>
                <p:cNvSpPr txBox="1"/>
                <p:nvPr/>
              </p:nvSpPr>
              <p:spPr>
                <a:xfrm>
                  <a:off x="2358887" y="4765834"/>
                  <a:ext cx="520976" cy="125419"/>
                </a:xfrm>
                <a:prstGeom prst="rect">
                  <a:avLst/>
                </a:prstGeom>
                <a:noFill/>
                <a:ln>
                  <a:noFill/>
                </a:ln>
              </p:spPr>
              <p:txBody>
                <a:bodyPr wrap="none" lIns="0" tIns="0" rIns="0" bIns="0" anchor="t" anchorCtr="0">
                  <a:spAutoFit/>
                </a:bodyPr>
                <a:lstStyle/>
                <a:p>
                  <a:pPr algn="ctr" defTabSz="457189"/>
                  <a:r>
                    <a:rPr lang="zh-CN" altLang="en-US" sz="815" dirty="0">
                      <a:solidFill>
                        <a:srgbClr val="6C3483"/>
                      </a:solidFill>
                      <a:latin typeface="Arial"/>
                      <a:ea typeface="Microsoft YaHei"/>
                      <a:cs typeface="Arial"/>
                    </a:rPr>
                    <a:t>相干性分析</a:t>
                  </a:r>
                </a:p>
              </p:txBody>
            </p:sp>
            <p:sp>
              <p:nvSpPr>
                <p:cNvPr id="92" name="Rectangle 89"/>
                <p:cNvSpPr/>
                <p:nvPr/>
              </p:nvSpPr>
              <p:spPr>
                <a:xfrm>
                  <a:off x="3333750" y="4730750"/>
                  <a:ext cx="1238250" cy="190500"/>
                </a:xfrm>
                <a:prstGeom prst="roundRect">
                  <a:avLst>
                    <a:gd name="adj" fmla="val 15000"/>
                  </a:avLst>
                </a:prstGeom>
                <a:solidFill>
                  <a:srgbClr val="D5DDE5"/>
                </a:solidFill>
                <a:ln w="3810">
                  <a:solidFill>
                    <a:srgbClr val="6C3483"/>
                  </a:solidFill>
                </a:ln>
              </p:spPr>
            </p:sp>
            <p:sp>
              <p:nvSpPr>
                <p:cNvPr id="93" name="TextBox 90"/>
                <p:cNvSpPr txBox="1"/>
                <p:nvPr/>
              </p:nvSpPr>
              <p:spPr>
                <a:xfrm>
                  <a:off x="3640291" y="4765834"/>
                  <a:ext cx="625171" cy="125419"/>
                </a:xfrm>
                <a:prstGeom prst="rect">
                  <a:avLst/>
                </a:prstGeom>
                <a:noFill/>
                <a:ln>
                  <a:noFill/>
                </a:ln>
              </p:spPr>
              <p:txBody>
                <a:bodyPr wrap="none" lIns="0" tIns="0" rIns="0" bIns="0" anchor="t" anchorCtr="0">
                  <a:spAutoFit/>
                </a:bodyPr>
                <a:lstStyle/>
                <a:p>
                  <a:pPr algn="ctr" defTabSz="457189"/>
                  <a:r>
                    <a:rPr lang="zh-CN" altLang="en-US" sz="815" dirty="0">
                      <a:solidFill>
                        <a:srgbClr val="6C3483"/>
                      </a:solidFill>
                      <a:latin typeface="Arial"/>
                      <a:ea typeface="Microsoft YaHei"/>
                      <a:cs typeface="Arial"/>
                    </a:rPr>
                    <a:t>纳米聚焦模拟</a:t>
                  </a:r>
                </a:p>
              </p:txBody>
            </p:sp>
            <p:sp>
              <p:nvSpPr>
                <p:cNvPr id="94" name="Rectangle 91"/>
                <p:cNvSpPr/>
                <p:nvPr/>
              </p:nvSpPr>
              <p:spPr>
                <a:xfrm>
                  <a:off x="4667250" y="4730750"/>
                  <a:ext cx="1238250" cy="190500"/>
                </a:xfrm>
                <a:prstGeom prst="roundRect">
                  <a:avLst>
                    <a:gd name="adj" fmla="val 15000"/>
                  </a:avLst>
                </a:prstGeom>
                <a:solidFill>
                  <a:srgbClr val="D5DDE5"/>
                </a:solidFill>
                <a:ln w="3810">
                  <a:solidFill>
                    <a:srgbClr val="6C3483"/>
                  </a:solidFill>
                </a:ln>
              </p:spPr>
              <p:txBody>
                <a:bodyPr/>
                <a:lstStyle/>
                <a:p>
                  <a:endParaRPr lang="zh-CN" altLang="en-US">
                    <a:solidFill>
                      <a:prstClr val="black"/>
                    </a:solidFill>
                    <a:latin typeface="Calibri"/>
                    <a:ea typeface="宋体" panose="02010600030101010101" pitchFamily="2" charset="-122"/>
                  </a:endParaRPr>
                </a:p>
              </p:txBody>
            </p:sp>
            <p:sp>
              <p:nvSpPr>
                <p:cNvPr id="95" name="TextBox 92"/>
                <p:cNvSpPr txBox="1"/>
                <p:nvPr/>
              </p:nvSpPr>
              <p:spPr>
                <a:xfrm>
                  <a:off x="4973791" y="4765834"/>
                  <a:ext cx="625171" cy="125419"/>
                </a:xfrm>
                <a:prstGeom prst="rect">
                  <a:avLst/>
                </a:prstGeom>
                <a:noFill/>
                <a:ln>
                  <a:noFill/>
                </a:ln>
              </p:spPr>
              <p:txBody>
                <a:bodyPr wrap="none" lIns="0" tIns="0" rIns="0" bIns="0" anchor="t" anchorCtr="0">
                  <a:spAutoFit/>
                </a:bodyPr>
                <a:lstStyle/>
                <a:p>
                  <a:pPr algn="ctr" defTabSz="457189"/>
                  <a:r>
                    <a:rPr lang="zh-CN" altLang="en-US" sz="815" dirty="0">
                      <a:solidFill>
                        <a:srgbClr val="6C3483"/>
                      </a:solidFill>
                      <a:latin typeface="Arial"/>
                      <a:ea typeface="Microsoft YaHei"/>
                      <a:cs typeface="Arial"/>
                    </a:rPr>
                    <a:t>波前保持分析</a:t>
                  </a:r>
                </a:p>
              </p:txBody>
            </p:sp>
          </p:grpSp>
          <p:sp>
            <p:nvSpPr>
              <p:cNvPr id="87" name="TextBox 94"/>
              <p:cNvSpPr txBox="1"/>
              <p:nvPr/>
            </p:nvSpPr>
            <p:spPr>
              <a:xfrm>
                <a:off x="658178" y="5127785"/>
                <a:ext cx="2465419" cy="125419"/>
              </a:xfrm>
              <a:prstGeom prst="rect">
                <a:avLst/>
              </a:prstGeom>
              <a:noFill/>
              <a:ln>
                <a:noFill/>
              </a:ln>
            </p:spPr>
            <p:txBody>
              <a:bodyPr wrap="none" lIns="0" tIns="0" rIns="0" bIns="0" anchor="t" anchorCtr="0">
                <a:spAutoFit/>
              </a:bodyPr>
              <a:lstStyle/>
              <a:p>
                <a:pPr defTabSz="457189"/>
                <a:r>
                  <a:rPr lang="zh-CN" altLang="en-US" sz="815" dirty="0">
                    <a:solidFill>
                      <a:srgbClr val="5B6B7A"/>
                    </a:solidFill>
                    <a:latin typeface="Arial"/>
                    <a:ea typeface="Microsoft YaHei"/>
                    <a:cs typeface="Arial"/>
                  </a:rPr>
                  <a:t>💡 低发射度光源、相干散射、纳米聚焦场景不可或缺</a:t>
                </a:r>
              </a:p>
            </p:txBody>
          </p:sp>
        </p:grpSp>
      </p:grpSp>
      <p:grpSp>
        <p:nvGrpSpPr>
          <p:cNvPr id="96" name="Group 112"/>
          <p:cNvGrpSpPr/>
          <p:nvPr/>
        </p:nvGrpSpPr>
        <p:grpSpPr>
          <a:xfrm>
            <a:off x="6191250" y="4391755"/>
            <a:ext cx="5467351" cy="1143000"/>
            <a:chOff x="6191250" y="4171950"/>
            <a:chExt cx="5467350" cy="1143000"/>
          </a:xfrm>
        </p:grpSpPr>
        <p:sp>
          <p:nvSpPr>
            <p:cNvPr id="97" name="Rectangle 97"/>
            <p:cNvSpPr/>
            <p:nvPr/>
          </p:nvSpPr>
          <p:spPr>
            <a:xfrm>
              <a:off x="6191250" y="4171950"/>
              <a:ext cx="5467350" cy="1143000"/>
            </a:xfrm>
            <a:prstGeom prst="roundRect">
              <a:avLst>
                <a:gd name="adj" fmla="val 5000"/>
              </a:avLst>
            </a:prstGeom>
            <a:gradFill>
              <a:gsLst>
                <a:gs pos="0">
                  <a:srgbClr val="E8EEF4"/>
                </a:gs>
                <a:gs pos="100000">
                  <a:srgbClr val="D5DDE5"/>
                </a:gs>
              </a:gsLst>
              <a:lin ang="5400000" scaled="1"/>
            </a:gradFill>
            <a:ln>
              <a:noFill/>
            </a:ln>
          </p:spPr>
          <p:txBody>
            <a:bodyPr/>
            <a:lstStyle/>
            <a:p>
              <a:endParaRPr lang="zh-CN" altLang="en-US">
                <a:solidFill>
                  <a:prstClr val="black"/>
                </a:solidFill>
                <a:latin typeface="Calibri"/>
                <a:ea typeface="宋体" panose="02010600030101010101" pitchFamily="2" charset="-122"/>
              </a:endParaRPr>
            </a:p>
          </p:txBody>
        </p:sp>
        <p:sp>
          <p:nvSpPr>
            <p:cNvPr id="98" name="Rectangle 98"/>
            <p:cNvSpPr/>
            <p:nvPr/>
          </p:nvSpPr>
          <p:spPr>
            <a:xfrm>
              <a:off x="6191250" y="4171950"/>
              <a:ext cx="5467350" cy="228600"/>
            </a:xfrm>
            <a:prstGeom prst="roundRect">
              <a:avLst>
                <a:gd name="adj" fmla="val 25000"/>
              </a:avLst>
            </a:prstGeom>
            <a:solidFill>
              <a:srgbClr val="C0392B">
                <a:alpha val="22000"/>
              </a:srgbClr>
            </a:solidFill>
            <a:ln>
              <a:noFill/>
            </a:ln>
          </p:spPr>
        </p:sp>
        <p:sp>
          <p:nvSpPr>
            <p:cNvPr id="99" name="TextBox 99"/>
            <p:cNvSpPr txBox="1"/>
            <p:nvPr/>
          </p:nvSpPr>
          <p:spPr>
            <a:xfrm>
              <a:off x="6313170" y="4211321"/>
              <a:ext cx="2495876" cy="167418"/>
            </a:xfrm>
            <a:prstGeom prst="rect">
              <a:avLst/>
            </a:prstGeom>
            <a:noFill/>
            <a:ln>
              <a:noFill/>
            </a:ln>
          </p:spPr>
          <p:txBody>
            <a:bodyPr wrap="none" lIns="0" tIns="0" rIns="0" bIns="0" anchor="t" anchorCtr="0">
              <a:spAutoFit/>
            </a:bodyPr>
            <a:lstStyle/>
            <a:p>
              <a:pPr defTabSz="457189"/>
              <a:r>
                <a:rPr lang="en-US" altLang="zh-CN" sz="1088" b="1" dirty="0">
                  <a:solidFill>
                    <a:srgbClr val="C0392B"/>
                  </a:solidFill>
                  <a:latin typeface="Arial"/>
                  <a:ea typeface="Microsoft YaHei"/>
                  <a:cs typeface="Arial"/>
                </a:rPr>
                <a:t>COMSOL / ANSYS — </a:t>
              </a:r>
              <a:r>
                <a:rPr lang="zh-CN" altLang="en-US" sz="1088" b="1" dirty="0">
                  <a:solidFill>
                    <a:srgbClr val="C0392B"/>
                  </a:solidFill>
                  <a:latin typeface="Arial"/>
                  <a:ea typeface="Microsoft YaHei"/>
                  <a:cs typeface="Arial"/>
                </a:rPr>
                <a:t>热</a:t>
              </a:r>
              <a:r>
                <a:rPr lang="en-US" altLang="zh-CN" sz="1088" b="1" dirty="0">
                  <a:solidFill>
                    <a:srgbClr val="C0392B"/>
                  </a:solidFill>
                  <a:latin typeface="Arial"/>
                  <a:ea typeface="Microsoft YaHei"/>
                  <a:cs typeface="Arial"/>
                </a:rPr>
                <a:t>-</a:t>
              </a:r>
              <a:r>
                <a:rPr lang="zh-CN" altLang="en-US" sz="1088" b="1" dirty="0">
                  <a:solidFill>
                    <a:srgbClr val="C0392B"/>
                  </a:solidFill>
                  <a:latin typeface="Arial"/>
                  <a:ea typeface="Microsoft YaHei"/>
                  <a:cs typeface="Arial"/>
                </a:rPr>
                <a:t>结构</a:t>
              </a:r>
              <a:r>
                <a:rPr lang="en-US" altLang="zh-CN" sz="1088" b="1" dirty="0">
                  <a:solidFill>
                    <a:srgbClr val="C0392B"/>
                  </a:solidFill>
                  <a:latin typeface="Arial"/>
                  <a:ea typeface="Microsoft YaHei"/>
                  <a:cs typeface="Arial"/>
                </a:rPr>
                <a:t>-</a:t>
              </a:r>
              <a:r>
                <a:rPr lang="zh-CN" altLang="en-US" sz="1088" b="1" dirty="0">
                  <a:solidFill>
                    <a:srgbClr val="C0392B"/>
                  </a:solidFill>
                  <a:latin typeface="Arial"/>
                  <a:ea typeface="Microsoft YaHei"/>
                  <a:cs typeface="Arial"/>
                </a:rPr>
                <a:t>光学耦合</a:t>
              </a:r>
            </a:p>
          </p:txBody>
        </p:sp>
        <p:grpSp>
          <p:nvGrpSpPr>
            <p:cNvPr id="100" name="Group 111"/>
            <p:cNvGrpSpPr/>
            <p:nvPr/>
          </p:nvGrpSpPr>
          <p:grpSpPr>
            <a:xfrm>
              <a:off x="6315075" y="4478338"/>
              <a:ext cx="5248275" cy="711366"/>
              <a:chOff x="6315075" y="4478338"/>
              <a:chExt cx="5248275" cy="711366"/>
            </a:xfrm>
          </p:grpSpPr>
          <p:sp>
            <p:nvSpPr>
              <p:cNvPr id="101" name="TextBox 100"/>
              <p:cNvSpPr txBox="1"/>
              <p:nvPr/>
            </p:nvSpPr>
            <p:spPr>
              <a:xfrm>
                <a:off x="6315075" y="4478338"/>
                <a:ext cx="2808460" cy="139590"/>
              </a:xfrm>
              <a:prstGeom prst="rect">
                <a:avLst/>
              </a:prstGeom>
              <a:noFill/>
              <a:ln>
                <a:noFill/>
              </a:ln>
            </p:spPr>
            <p:txBody>
              <a:bodyPr wrap="none" lIns="0" tIns="0" rIns="0" bIns="0" anchor="t" anchorCtr="0">
                <a:spAutoFit/>
              </a:bodyPr>
              <a:lstStyle/>
              <a:p>
                <a:pPr defTabSz="457189"/>
                <a:r>
                  <a:rPr lang="zh-CN" altLang="en-US" sz="907" b="1" dirty="0">
                    <a:solidFill>
                      <a:srgbClr val="1B2631"/>
                    </a:solidFill>
                    <a:latin typeface="Arial"/>
                    <a:ea typeface="Microsoft YaHei"/>
                    <a:cs typeface="Arial"/>
                  </a:rPr>
                  <a:t>高热负载下温度场、热变形、应力分布和冷却结构性能</a:t>
                </a:r>
              </a:p>
            </p:txBody>
          </p:sp>
          <p:grpSp>
            <p:nvGrpSpPr>
              <p:cNvPr id="102" name="Group 109"/>
              <p:cNvGrpSpPr/>
              <p:nvPr/>
            </p:nvGrpSpPr>
            <p:grpSpPr>
              <a:xfrm>
                <a:off x="6324600" y="4718050"/>
                <a:ext cx="5238750" cy="190500"/>
                <a:chOff x="6324600" y="4718050"/>
                <a:chExt cx="5238750" cy="190500"/>
              </a:xfrm>
            </p:grpSpPr>
            <p:sp>
              <p:nvSpPr>
                <p:cNvPr id="104" name="Rectangle 101"/>
                <p:cNvSpPr/>
                <p:nvPr/>
              </p:nvSpPr>
              <p:spPr>
                <a:xfrm>
                  <a:off x="6324600" y="4718050"/>
                  <a:ext cx="1238250" cy="190500"/>
                </a:xfrm>
                <a:prstGeom prst="roundRect">
                  <a:avLst>
                    <a:gd name="adj" fmla="val 15000"/>
                  </a:avLst>
                </a:prstGeom>
                <a:solidFill>
                  <a:srgbClr val="D5DDE5"/>
                </a:solidFill>
                <a:ln w="3810">
                  <a:solidFill>
                    <a:srgbClr val="C0392B"/>
                  </a:solidFill>
                </a:ln>
              </p:spPr>
            </p:sp>
            <p:sp>
              <p:nvSpPr>
                <p:cNvPr id="105" name="TextBox 102"/>
                <p:cNvSpPr txBox="1"/>
                <p:nvPr/>
              </p:nvSpPr>
              <p:spPr>
                <a:xfrm>
                  <a:off x="6562211" y="4753134"/>
                  <a:ext cx="763029" cy="125419"/>
                </a:xfrm>
                <a:prstGeom prst="rect">
                  <a:avLst/>
                </a:prstGeom>
                <a:noFill/>
                <a:ln>
                  <a:noFill/>
                </a:ln>
              </p:spPr>
              <p:txBody>
                <a:bodyPr wrap="none" lIns="0" tIns="0" rIns="0" bIns="0" anchor="t" anchorCtr="0">
                  <a:spAutoFit/>
                </a:bodyPr>
                <a:lstStyle/>
                <a:p>
                  <a:pPr algn="ctr" defTabSz="457189"/>
                  <a:r>
                    <a:rPr lang="zh-CN" altLang="en-US" sz="815" dirty="0">
                      <a:solidFill>
                        <a:srgbClr val="C0392B"/>
                      </a:solidFill>
                      <a:latin typeface="Arial"/>
                      <a:ea typeface="Microsoft YaHei"/>
                      <a:cs typeface="Arial"/>
                    </a:rPr>
                    <a:t>温度场 </a:t>
                  </a:r>
                  <a:r>
                    <a:rPr lang="en-US" altLang="zh-CN" sz="815" dirty="0">
                      <a:solidFill>
                        <a:srgbClr val="C0392B"/>
                      </a:solidFill>
                      <a:latin typeface="Arial"/>
                      <a:ea typeface="Microsoft YaHei"/>
                      <a:cs typeface="Arial"/>
                    </a:rPr>
                    <a:t>ΔT(x,y,z)</a:t>
                  </a:r>
                </a:p>
              </p:txBody>
            </p:sp>
            <p:sp>
              <p:nvSpPr>
                <p:cNvPr id="106" name="Rectangle 103"/>
                <p:cNvSpPr/>
                <p:nvPr/>
              </p:nvSpPr>
              <p:spPr>
                <a:xfrm>
                  <a:off x="7658100" y="4718050"/>
                  <a:ext cx="1238250" cy="190500"/>
                </a:xfrm>
                <a:prstGeom prst="roundRect">
                  <a:avLst>
                    <a:gd name="adj" fmla="val 15000"/>
                  </a:avLst>
                </a:prstGeom>
                <a:solidFill>
                  <a:srgbClr val="D5DDE5"/>
                </a:solidFill>
                <a:ln w="3810">
                  <a:solidFill>
                    <a:srgbClr val="C0392B"/>
                  </a:solidFill>
                </a:ln>
              </p:spPr>
            </p:sp>
            <p:sp>
              <p:nvSpPr>
                <p:cNvPr id="107" name="TextBox 104"/>
                <p:cNvSpPr txBox="1"/>
                <p:nvPr/>
              </p:nvSpPr>
              <p:spPr>
                <a:xfrm>
                  <a:off x="7866055" y="4753134"/>
                  <a:ext cx="822341" cy="125419"/>
                </a:xfrm>
                <a:prstGeom prst="rect">
                  <a:avLst/>
                </a:prstGeom>
                <a:noFill/>
                <a:ln>
                  <a:noFill/>
                </a:ln>
              </p:spPr>
              <p:txBody>
                <a:bodyPr wrap="none" lIns="0" tIns="0" rIns="0" bIns="0" anchor="t" anchorCtr="0">
                  <a:spAutoFit/>
                </a:bodyPr>
                <a:lstStyle/>
                <a:p>
                  <a:pPr algn="ctr" defTabSz="457189"/>
                  <a:r>
                    <a:rPr lang="zh-CN" altLang="en-US" sz="815" dirty="0">
                      <a:solidFill>
                        <a:srgbClr val="C0392B"/>
                      </a:solidFill>
                      <a:latin typeface="Arial"/>
                      <a:ea typeface="Microsoft YaHei"/>
                      <a:cs typeface="Arial"/>
                    </a:rPr>
                    <a:t>热变形 </a:t>
                  </a:r>
                  <a:r>
                    <a:rPr lang="en-US" altLang="zh-CN" sz="815" dirty="0">
                      <a:solidFill>
                        <a:srgbClr val="C0392B"/>
                      </a:solidFill>
                      <a:latin typeface="Arial"/>
                      <a:ea typeface="Microsoft YaHei"/>
                      <a:cs typeface="Arial"/>
                    </a:rPr>
                    <a:t>· </a:t>
                  </a:r>
                  <a:r>
                    <a:rPr lang="zh-CN" altLang="en-US" sz="815" dirty="0">
                      <a:solidFill>
                        <a:srgbClr val="C0392B"/>
                      </a:solidFill>
                      <a:latin typeface="Arial"/>
                      <a:ea typeface="Microsoft YaHei"/>
                      <a:cs typeface="Arial"/>
                    </a:rPr>
                    <a:t>应力分布</a:t>
                  </a:r>
                </a:p>
              </p:txBody>
            </p:sp>
            <p:sp>
              <p:nvSpPr>
                <p:cNvPr id="108" name="Rectangle 105"/>
                <p:cNvSpPr/>
                <p:nvPr/>
              </p:nvSpPr>
              <p:spPr>
                <a:xfrm>
                  <a:off x="8991600" y="4718050"/>
                  <a:ext cx="1238250" cy="190500"/>
                </a:xfrm>
                <a:prstGeom prst="roundRect">
                  <a:avLst>
                    <a:gd name="adj" fmla="val 15000"/>
                  </a:avLst>
                </a:prstGeom>
                <a:solidFill>
                  <a:srgbClr val="D5DDE5"/>
                </a:solidFill>
                <a:ln w="3810">
                  <a:solidFill>
                    <a:srgbClr val="C0392B"/>
                  </a:solidFill>
                </a:ln>
              </p:spPr>
            </p:sp>
            <p:sp>
              <p:nvSpPr>
                <p:cNvPr id="109" name="TextBox 106"/>
                <p:cNvSpPr txBox="1"/>
                <p:nvPr/>
              </p:nvSpPr>
              <p:spPr>
                <a:xfrm>
                  <a:off x="9298140" y="4753134"/>
                  <a:ext cx="625171" cy="125419"/>
                </a:xfrm>
                <a:prstGeom prst="rect">
                  <a:avLst/>
                </a:prstGeom>
                <a:noFill/>
                <a:ln>
                  <a:noFill/>
                </a:ln>
              </p:spPr>
              <p:txBody>
                <a:bodyPr wrap="none" lIns="0" tIns="0" rIns="0" bIns="0" anchor="t" anchorCtr="0">
                  <a:spAutoFit/>
                </a:bodyPr>
                <a:lstStyle/>
                <a:p>
                  <a:pPr algn="ctr" defTabSz="457189"/>
                  <a:r>
                    <a:rPr lang="zh-CN" altLang="en-US" sz="815" dirty="0">
                      <a:solidFill>
                        <a:srgbClr val="C0392B"/>
                      </a:solidFill>
                      <a:latin typeface="Arial"/>
                      <a:ea typeface="Microsoft YaHei"/>
                      <a:cs typeface="Arial"/>
                    </a:rPr>
                    <a:t>冷却结构优化</a:t>
                  </a:r>
                </a:p>
              </p:txBody>
            </p:sp>
            <p:sp>
              <p:nvSpPr>
                <p:cNvPr id="110" name="Rectangle 107"/>
                <p:cNvSpPr/>
                <p:nvPr/>
              </p:nvSpPr>
              <p:spPr>
                <a:xfrm>
                  <a:off x="10325100" y="4718050"/>
                  <a:ext cx="1238250" cy="190500"/>
                </a:xfrm>
                <a:prstGeom prst="roundRect">
                  <a:avLst>
                    <a:gd name="adj" fmla="val 15000"/>
                  </a:avLst>
                </a:prstGeom>
                <a:solidFill>
                  <a:srgbClr val="D5DDE5"/>
                </a:solidFill>
                <a:ln w="3810">
                  <a:solidFill>
                    <a:srgbClr val="C0392B"/>
                  </a:solidFill>
                </a:ln>
              </p:spPr>
              <p:txBody>
                <a:bodyPr/>
                <a:lstStyle/>
                <a:p>
                  <a:endParaRPr lang="zh-CN" altLang="en-US">
                    <a:solidFill>
                      <a:prstClr val="black"/>
                    </a:solidFill>
                    <a:latin typeface="Calibri"/>
                    <a:ea typeface="宋体" panose="02010600030101010101" pitchFamily="2" charset="-122"/>
                  </a:endParaRPr>
                </a:p>
              </p:txBody>
            </p:sp>
            <p:sp>
              <p:nvSpPr>
                <p:cNvPr id="111" name="TextBox 108"/>
                <p:cNvSpPr txBox="1"/>
                <p:nvPr/>
              </p:nvSpPr>
              <p:spPr>
                <a:xfrm>
                  <a:off x="10446493" y="4753134"/>
                  <a:ext cx="995464" cy="125419"/>
                </a:xfrm>
                <a:prstGeom prst="rect">
                  <a:avLst/>
                </a:prstGeom>
                <a:noFill/>
                <a:ln>
                  <a:noFill/>
                </a:ln>
              </p:spPr>
              <p:txBody>
                <a:bodyPr wrap="none" lIns="0" tIns="0" rIns="0" bIns="0" anchor="t" anchorCtr="0">
                  <a:spAutoFit/>
                </a:bodyPr>
                <a:lstStyle/>
                <a:p>
                  <a:pPr algn="ctr" defTabSz="457189"/>
                  <a:r>
                    <a:rPr lang="zh-CN" altLang="en-US" sz="815" dirty="0">
                      <a:solidFill>
                        <a:srgbClr val="C0392B"/>
                      </a:solidFill>
                      <a:latin typeface="Arial"/>
                      <a:ea typeface="Microsoft YaHei"/>
                      <a:cs typeface="Arial"/>
                    </a:rPr>
                    <a:t>面形误差 → 输入追迹</a:t>
                  </a:r>
                </a:p>
              </p:txBody>
            </p:sp>
          </p:grpSp>
          <p:sp>
            <p:nvSpPr>
              <p:cNvPr id="103" name="TextBox 110"/>
              <p:cNvSpPr txBox="1"/>
              <p:nvPr/>
            </p:nvSpPr>
            <p:spPr>
              <a:xfrm>
                <a:off x="6316028" y="5064285"/>
                <a:ext cx="2640145" cy="125419"/>
              </a:xfrm>
              <a:prstGeom prst="rect">
                <a:avLst/>
              </a:prstGeom>
              <a:noFill/>
              <a:ln>
                <a:noFill/>
              </a:ln>
            </p:spPr>
            <p:txBody>
              <a:bodyPr wrap="none" lIns="0" tIns="0" rIns="0" bIns="0" anchor="t" anchorCtr="0">
                <a:spAutoFit/>
              </a:bodyPr>
              <a:lstStyle/>
              <a:p>
                <a:pPr defTabSz="457189"/>
                <a:r>
                  <a:rPr lang="zh-CN" altLang="en-US" sz="815" dirty="0">
                    <a:solidFill>
                      <a:srgbClr val="5B6B7A"/>
                    </a:solidFill>
                    <a:latin typeface="Arial"/>
                    <a:ea typeface="Microsoft YaHei"/>
                    <a:cs typeface="Arial"/>
                  </a:rPr>
                  <a:t>💡 热</a:t>
                </a:r>
                <a:r>
                  <a:rPr lang="en-US" altLang="zh-CN" sz="815" dirty="0">
                    <a:solidFill>
                      <a:srgbClr val="5B6B7A"/>
                    </a:solidFill>
                    <a:latin typeface="Arial"/>
                    <a:ea typeface="Microsoft YaHei"/>
                    <a:cs typeface="Arial"/>
                  </a:rPr>
                  <a:t>-</a:t>
                </a:r>
                <a:r>
                  <a:rPr lang="zh-CN" altLang="en-US" sz="815" dirty="0">
                    <a:solidFill>
                      <a:srgbClr val="5B6B7A"/>
                    </a:solidFill>
                    <a:latin typeface="Arial"/>
                    <a:ea typeface="Microsoft YaHei"/>
                    <a:cs typeface="Arial"/>
                  </a:rPr>
                  <a:t>结构</a:t>
                </a:r>
                <a:r>
                  <a:rPr lang="en-US" altLang="zh-CN" sz="815" dirty="0">
                    <a:solidFill>
                      <a:srgbClr val="5B6B7A"/>
                    </a:solidFill>
                    <a:latin typeface="Arial"/>
                    <a:ea typeface="Microsoft YaHei"/>
                    <a:cs typeface="Arial"/>
                  </a:rPr>
                  <a:t>-</a:t>
                </a:r>
                <a:r>
                  <a:rPr lang="zh-CN" altLang="en-US" sz="815" dirty="0">
                    <a:solidFill>
                      <a:srgbClr val="5B6B7A"/>
                    </a:solidFill>
                    <a:latin typeface="Arial"/>
                    <a:ea typeface="Microsoft YaHei"/>
                    <a:cs typeface="Arial"/>
                  </a:rPr>
                  <a:t>光学耦合分析是高通量光束线设计的必要环节</a:t>
                </a:r>
              </a:p>
            </p:txBody>
          </p:sp>
        </p:grpSp>
      </p:grpSp>
      <p:grpSp>
        <p:nvGrpSpPr>
          <p:cNvPr id="112" name="Group 116"/>
          <p:cNvGrpSpPr/>
          <p:nvPr/>
        </p:nvGrpSpPr>
        <p:grpSpPr>
          <a:xfrm>
            <a:off x="533400" y="6296759"/>
            <a:ext cx="11125200" cy="419100"/>
            <a:chOff x="533400" y="6076950"/>
            <a:chExt cx="11125200" cy="419100"/>
          </a:xfrm>
        </p:grpSpPr>
        <p:sp>
          <p:nvSpPr>
            <p:cNvPr id="113" name="Rectangle 113"/>
            <p:cNvSpPr/>
            <p:nvPr/>
          </p:nvSpPr>
          <p:spPr>
            <a:xfrm>
              <a:off x="533400" y="6076950"/>
              <a:ext cx="11125200" cy="419100"/>
            </a:xfrm>
            <a:prstGeom prst="roundRect">
              <a:avLst>
                <a:gd name="adj" fmla="val 13636"/>
              </a:avLst>
            </a:prstGeom>
            <a:solidFill>
              <a:srgbClr val="D5DDE5"/>
            </a:solidFill>
            <a:ln w="6668">
              <a:solidFill>
                <a:srgbClr val="2E86C1"/>
              </a:solidFill>
            </a:ln>
          </p:spPr>
          <p:txBody>
            <a:bodyPr/>
            <a:lstStyle/>
            <a:p>
              <a:endParaRPr lang="zh-CN" altLang="en-US">
                <a:solidFill>
                  <a:prstClr val="black"/>
                </a:solidFill>
                <a:latin typeface="Calibri"/>
                <a:ea typeface="宋体" panose="02010600030101010101" pitchFamily="2" charset="-122"/>
              </a:endParaRPr>
            </a:p>
          </p:txBody>
        </p:sp>
        <p:sp>
          <p:nvSpPr>
            <p:cNvPr id="114" name="TextBox 114"/>
            <p:cNvSpPr txBox="1"/>
            <p:nvPr/>
          </p:nvSpPr>
          <p:spPr>
            <a:xfrm>
              <a:off x="3101590" y="6151245"/>
              <a:ext cx="5988819" cy="167418"/>
            </a:xfrm>
            <a:prstGeom prst="rect">
              <a:avLst/>
            </a:prstGeom>
            <a:noFill/>
            <a:ln>
              <a:noFill/>
            </a:ln>
          </p:spPr>
          <p:txBody>
            <a:bodyPr wrap="none" lIns="0" tIns="0" rIns="0" bIns="0" anchor="t" anchorCtr="0">
              <a:spAutoFit/>
            </a:bodyPr>
            <a:lstStyle/>
            <a:p>
              <a:pPr algn="ctr" defTabSz="457189"/>
              <a:r>
                <a:rPr lang="zh-CN" altLang="en-US" sz="1088" b="1" dirty="0">
                  <a:solidFill>
                    <a:srgbClr val="1A5276"/>
                  </a:solidFill>
                  <a:latin typeface="Arial"/>
                  <a:ea typeface="Microsoft YaHei"/>
                  <a:cs typeface="Arial"/>
                </a:rPr>
                <a:t>光束线计算不是单一软件完成的，而是</a:t>
              </a:r>
              <a:r>
                <a:rPr lang="en-US" altLang="zh-CN" sz="1088" b="1" dirty="0">
                  <a:solidFill>
                    <a:srgbClr val="1A5276"/>
                  </a:solidFill>
                  <a:latin typeface="Arial"/>
                  <a:ea typeface="Microsoft YaHei"/>
                  <a:cs typeface="Arial"/>
                </a:rPr>
                <a:t>"</a:t>
              </a:r>
              <a:r>
                <a:rPr lang="zh-CN" altLang="en-US" sz="1088" b="1" dirty="0">
                  <a:solidFill>
                    <a:srgbClr val="1A5276"/>
                  </a:solidFill>
                  <a:latin typeface="Arial"/>
                  <a:ea typeface="Microsoft YaHei"/>
                  <a:cs typeface="Arial"/>
                </a:rPr>
                <a:t>光源</a:t>
              </a:r>
              <a:r>
                <a:rPr lang="en-US" altLang="zh-CN" sz="1088" b="1" dirty="0">
                  <a:solidFill>
                    <a:srgbClr val="1A5276"/>
                  </a:solidFill>
                  <a:latin typeface="Arial"/>
                  <a:ea typeface="Microsoft YaHei"/>
                  <a:cs typeface="Arial"/>
                </a:rPr>
                <a:t>—</a:t>
              </a:r>
              <a:r>
                <a:rPr lang="zh-CN" altLang="en-US" sz="1088" b="1" dirty="0">
                  <a:solidFill>
                    <a:srgbClr val="1A5276"/>
                  </a:solidFill>
                  <a:latin typeface="Arial"/>
                  <a:ea typeface="Microsoft YaHei"/>
                  <a:cs typeface="Arial"/>
                </a:rPr>
                <a:t>光学</a:t>
              </a:r>
              <a:r>
                <a:rPr lang="en-US" altLang="zh-CN" sz="1088" b="1" dirty="0">
                  <a:solidFill>
                    <a:srgbClr val="1A5276"/>
                  </a:solidFill>
                  <a:latin typeface="Arial"/>
                  <a:ea typeface="Microsoft YaHei"/>
                  <a:cs typeface="Arial"/>
                </a:rPr>
                <a:t>—</a:t>
              </a:r>
              <a:r>
                <a:rPr lang="zh-CN" altLang="en-US" sz="1088" b="1" dirty="0">
                  <a:solidFill>
                    <a:srgbClr val="1A5276"/>
                  </a:solidFill>
                  <a:latin typeface="Arial"/>
                  <a:ea typeface="Microsoft YaHei"/>
                  <a:cs typeface="Arial"/>
                </a:rPr>
                <a:t>机械</a:t>
              </a:r>
              <a:r>
                <a:rPr lang="en-US" altLang="zh-CN" sz="1088" b="1" dirty="0">
                  <a:solidFill>
                    <a:srgbClr val="1A5276"/>
                  </a:solidFill>
                  <a:latin typeface="Arial"/>
                  <a:ea typeface="Microsoft YaHei"/>
                  <a:cs typeface="Arial"/>
                </a:rPr>
                <a:t>—</a:t>
              </a:r>
              <a:r>
                <a:rPr lang="zh-CN" altLang="en-US" sz="1088" b="1" dirty="0">
                  <a:solidFill>
                    <a:srgbClr val="1A5276"/>
                  </a:solidFill>
                  <a:latin typeface="Arial"/>
                  <a:ea typeface="Microsoft YaHei"/>
                  <a:cs typeface="Arial"/>
                </a:rPr>
                <a:t>热稳定性</a:t>
              </a:r>
              <a:r>
                <a:rPr lang="en-US" altLang="zh-CN" sz="1088" b="1" dirty="0">
                  <a:solidFill>
                    <a:srgbClr val="1A5276"/>
                  </a:solidFill>
                  <a:latin typeface="Arial"/>
                  <a:ea typeface="Microsoft YaHei"/>
                  <a:cs typeface="Arial"/>
                </a:rPr>
                <a:t>"</a:t>
              </a:r>
              <a:r>
                <a:rPr lang="zh-CN" altLang="en-US" sz="1088" b="1" dirty="0">
                  <a:solidFill>
                    <a:srgbClr val="1A5276"/>
                  </a:solidFill>
                  <a:latin typeface="Arial"/>
                  <a:ea typeface="Microsoft YaHei"/>
                  <a:cs typeface="Arial"/>
                </a:rPr>
                <a:t>多物理场工具链的协同设计</a:t>
              </a:r>
            </a:p>
          </p:txBody>
        </p:sp>
        <p:sp>
          <p:nvSpPr>
            <p:cNvPr id="115" name="TextBox 115"/>
            <p:cNvSpPr txBox="1"/>
            <p:nvPr/>
          </p:nvSpPr>
          <p:spPr>
            <a:xfrm>
              <a:off x="4081026" y="6334839"/>
              <a:ext cx="4029949" cy="146643"/>
            </a:xfrm>
            <a:prstGeom prst="rect">
              <a:avLst/>
            </a:prstGeom>
            <a:noFill/>
            <a:ln>
              <a:noFill/>
            </a:ln>
          </p:spPr>
          <p:txBody>
            <a:bodyPr wrap="none" lIns="0" tIns="0" rIns="0" bIns="0" anchor="t" anchorCtr="0">
              <a:spAutoFit/>
            </a:bodyPr>
            <a:lstStyle/>
            <a:p>
              <a:pPr algn="ctr" defTabSz="457189"/>
              <a:r>
                <a:rPr lang="en-US" altLang="zh-CN" sz="953" dirty="0">
                  <a:solidFill>
                    <a:srgbClr val="2C3E50"/>
                  </a:solidFill>
                  <a:latin typeface="Arial"/>
                  <a:ea typeface="Microsoft YaHei"/>
                  <a:cs typeface="Arial"/>
                </a:rPr>
                <a:t>SPECTRA → XOP → SHADOW/OASYS/xrt → SRW → COMSOL/ANSYS</a:t>
              </a:r>
            </a:p>
          </p:txBody>
        </p:sp>
      </p:grpSp>
    </p:spTree>
    <p:extLst>
      <p:ext uri="{BB962C8B-B14F-4D97-AF65-F5344CB8AC3E}">
        <p14:creationId xmlns:p14="http://schemas.microsoft.com/office/powerpoint/2010/main" val="2162153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zh-CN" altLang="en-US" sz="4000" b="1" dirty="0">
                <a:solidFill>
                  <a:srgbClr val="4472C4">
                    <a:lumMod val="50000"/>
                  </a:srgbClr>
                </a:solidFill>
                <a:latin typeface="微软雅黑" panose="020B0503020204020204" pitchFamily="34" charset="-122"/>
                <a:ea typeface="微软雅黑" panose="020B0503020204020204" pitchFamily="34" charset="-122"/>
              </a:rPr>
              <a:t>数据中心</a:t>
            </a:r>
          </a:p>
        </p:txBody>
      </p:sp>
      <p:sp>
        <p:nvSpPr>
          <p:cNvPr id="5" name="内容占位符 1">
            <a:extLst>
              <a:ext uri="{FF2B5EF4-FFF2-40B4-BE49-F238E27FC236}">
                <a16:creationId xmlns:a16="http://schemas.microsoft.com/office/drawing/2014/main" id="{8251B470-D7C5-4F22-A710-D9CDDD2C5E26}"/>
              </a:ext>
            </a:extLst>
          </p:cNvPr>
          <p:cNvSpPr txBox="1">
            <a:spLocks/>
          </p:cNvSpPr>
          <p:nvPr/>
        </p:nvSpPr>
        <p:spPr bwMode="auto">
          <a:xfrm>
            <a:off x="502023" y="986118"/>
            <a:ext cx="11143129" cy="363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28600" indent="-228600" algn="l" rtl="0" eaLnBrk="1" fontAlgn="base" hangingPunct="1">
              <a:lnSpc>
                <a:spcPct val="90000"/>
              </a:lnSpc>
              <a:spcBef>
                <a:spcPts val="1000"/>
              </a:spcBef>
              <a:spcAft>
                <a:spcPct val="0"/>
              </a:spcAft>
              <a:buFont typeface="Wingdings" panose="05000000000000000000" pitchFamily="2" charset="2"/>
              <a:buChar char="p"/>
              <a:defRPr sz="2800" kern="1200">
                <a:solidFill>
                  <a:srgbClr val="002060"/>
                </a:solidFill>
                <a:latin typeface="微软雅黑" panose="020B0503020204020204" pitchFamily="34" charset="-122"/>
                <a:ea typeface="微软雅黑" panose="020B0503020204020204" pitchFamily="34" charset="-122"/>
                <a:cs typeface="+mn-cs"/>
              </a:defRPr>
            </a:lvl1pPr>
            <a:lvl2pPr marL="685800" indent="-228600" algn="l" rtl="0" eaLnBrk="1" fontAlgn="base" hangingPunct="1">
              <a:lnSpc>
                <a:spcPct val="90000"/>
              </a:lnSpc>
              <a:spcBef>
                <a:spcPts val="500"/>
              </a:spcBef>
              <a:spcAft>
                <a:spcPct val="0"/>
              </a:spcAft>
              <a:buFont typeface="Wingdings" panose="05000000000000000000" pitchFamily="2" charset="2"/>
              <a:buChar char="Ø"/>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1" fontAlgn="base" hangingPunct="1">
              <a:lnSpc>
                <a:spcPct val="90000"/>
              </a:lnSpc>
              <a:spcBef>
                <a:spcPts val="500"/>
              </a:spcBef>
              <a:spcAft>
                <a:spcPct val="0"/>
              </a:spcAft>
              <a:buFont typeface="微软雅黑" panose="020B0503020204020204" pitchFamily="34" charset="-122"/>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800" kern="1200">
                <a:solidFill>
                  <a:schemeClr val="tx1"/>
                </a:solidFill>
                <a:latin typeface="+mn-ea"/>
                <a:ea typeface="+mn-ea"/>
                <a:cs typeface="+mn-cs"/>
              </a:defRPr>
            </a:lvl4pPr>
            <a:lvl5pPr marL="1430337" indent="0" algn="l" rtl="0" eaLnBrk="1" fontAlgn="base" hangingPunct="1">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base" latinLnBrk="0" hangingPunct="1">
              <a:lnSpc>
                <a:spcPct val="130000"/>
              </a:lnSpc>
              <a:spcBef>
                <a:spcPts val="1000"/>
              </a:spcBef>
              <a:spcAft>
                <a:spcPct val="0"/>
              </a:spcAft>
              <a:buClrTx/>
              <a:buSzTx/>
              <a:buFont typeface="Arial" panose="020B0604020202020204" pitchFamily="34" charset="0"/>
              <a:buChar char="•"/>
              <a:tabLst/>
              <a:defRPr/>
            </a:pPr>
            <a:r>
              <a:rPr lang="zh-CN" altLang="en-US" sz="2400" b="1" dirty="0">
                <a:solidFill>
                  <a:schemeClr val="tx1"/>
                </a:solidFill>
              </a:rPr>
              <a:t>机房：为</a:t>
            </a:r>
            <a:r>
              <a:rPr lang="zh-CN" altLang="zh-CN" sz="2400" b="1" dirty="0">
                <a:solidFill>
                  <a:schemeClr val="tx1"/>
                </a:solidFill>
              </a:rPr>
              <a:t>信息化</a:t>
            </a:r>
            <a:r>
              <a:rPr lang="zh-CN" altLang="en-US" sz="2400" b="1" dirty="0">
                <a:solidFill>
                  <a:schemeClr val="tx1"/>
                </a:solidFill>
              </a:rPr>
              <a:t>应用</a:t>
            </a:r>
            <a:r>
              <a:rPr lang="zh-CN" altLang="zh-CN" sz="2400" b="1" dirty="0">
                <a:solidFill>
                  <a:schemeClr val="tx1"/>
                </a:solidFill>
              </a:rPr>
              <a:t>提供</a:t>
            </a:r>
            <a:r>
              <a:rPr lang="en-US" altLang="zh-CN" sz="2400" b="1" dirty="0">
                <a:solidFill>
                  <a:schemeClr val="tx1"/>
                </a:solidFill>
              </a:rPr>
              <a:t>7*24</a:t>
            </a:r>
            <a:r>
              <a:rPr lang="zh-CN" altLang="zh-CN" sz="2400" b="1" dirty="0">
                <a:solidFill>
                  <a:schemeClr val="tx1"/>
                </a:solidFill>
              </a:rPr>
              <a:t>小时的洁净、恒温恒湿、安全的运行环境</a:t>
            </a:r>
            <a:endParaRPr lang="en-US" altLang="zh-CN" sz="2400" b="1" dirty="0">
              <a:solidFill>
                <a:schemeClr val="tx1"/>
              </a:solidFill>
            </a:endParaRPr>
          </a:p>
          <a:p>
            <a:pPr marR="0" lvl="1" algn="l" defTabSz="914400" rtl="0" eaLnBrk="1" fontAlgn="base" latinLnBrk="0" hangingPunct="1">
              <a:lnSpc>
                <a:spcPct val="130000"/>
              </a:lnSpc>
              <a:spcBef>
                <a:spcPts val="500"/>
              </a:spcBef>
              <a:spcAft>
                <a:spcPct val="0"/>
              </a:spcAft>
              <a:buClrTx/>
              <a:buSzTx/>
              <a:buFont typeface="微软雅黑" panose="020B0503020204020204" pitchFamily="34" charset="-122"/>
              <a:buChar char="−"/>
              <a:tabLst/>
              <a:defRPr/>
            </a:pPr>
            <a:r>
              <a:rPr kumimoji="0" lang="zh-CN" altLang="en-US" sz="2000" b="1" i="0" u="none" strike="noStrike" kern="1200" cap="none" spc="0" normalizeH="0" baseline="0" noProof="0" dirty="0">
                <a:ln>
                  <a:noFill/>
                </a:ln>
                <a:solidFill>
                  <a:sysClr val="windowText" lastClr="000000"/>
                </a:solidFill>
                <a:effectLst/>
                <a:uLnTx/>
                <a:uFillTx/>
              </a:rPr>
              <a:t>设备空间：</a:t>
            </a:r>
            <a:r>
              <a:rPr lang="en-US" altLang="zh-CN" sz="2000" b="1" dirty="0">
                <a:solidFill>
                  <a:sysClr val="windowText" lastClr="000000"/>
                </a:solidFill>
              </a:rPr>
              <a:t>5</a:t>
            </a:r>
            <a:r>
              <a:rPr kumimoji="0" lang="zh-CN" altLang="zh-CN" sz="2000" b="1" i="0" u="none" strike="noStrike" kern="1200" cap="none" spc="0" normalizeH="0" baseline="0" noProof="0" dirty="0">
                <a:ln>
                  <a:noFill/>
                </a:ln>
                <a:solidFill>
                  <a:sysClr val="windowText" lastClr="000000"/>
                </a:solidFill>
                <a:effectLst/>
                <a:uLnTx/>
                <a:uFillTx/>
              </a:rPr>
              <a:t>0㎡</a:t>
            </a:r>
            <a:endParaRPr kumimoji="0" lang="en-US" altLang="zh-CN" sz="2000" b="1" i="0" u="none" strike="noStrike" kern="1200" cap="none" spc="0" normalizeH="0" baseline="0" noProof="0" dirty="0">
              <a:ln>
                <a:noFill/>
              </a:ln>
              <a:solidFill>
                <a:sysClr val="windowText" lastClr="000000"/>
              </a:solidFill>
              <a:effectLst/>
              <a:uLnTx/>
              <a:uFillTx/>
            </a:endParaRPr>
          </a:p>
          <a:p>
            <a:pPr marR="0" lvl="1" algn="l" defTabSz="914400" rtl="0" eaLnBrk="1" fontAlgn="base" latinLnBrk="0" hangingPunct="1">
              <a:lnSpc>
                <a:spcPct val="130000"/>
              </a:lnSpc>
              <a:spcBef>
                <a:spcPts val="500"/>
              </a:spcBef>
              <a:spcAft>
                <a:spcPct val="0"/>
              </a:spcAft>
              <a:buClrTx/>
              <a:buSzTx/>
              <a:buFont typeface="微软雅黑" panose="020B0503020204020204" pitchFamily="34" charset="-122"/>
              <a:buChar char="−"/>
              <a:tabLst/>
              <a:defRPr/>
            </a:pPr>
            <a:r>
              <a:rPr lang="zh-CN" altLang="en-US" sz="2000" b="1" dirty="0">
                <a:solidFill>
                  <a:sysClr val="windowText" lastClr="000000"/>
                </a:solidFill>
              </a:rPr>
              <a:t>额定功率</a:t>
            </a:r>
            <a:r>
              <a:rPr kumimoji="0" lang="en-US" altLang="zh-CN" sz="2000" b="1" i="0" u="none" strike="noStrike" kern="1200" cap="none" spc="0" normalizeH="0" baseline="0" noProof="0" dirty="0">
                <a:ln>
                  <a:noFill/>
                </a:ln>
                <a:solidFill>
                  <a:sysClr val="windowText" lastClr="000000"/>
                </a:solidFill>
                <a:effectLst/>
                <a:uLnTx/>
                <a:uFillTx/>
              </a:rPr>
              <a:t>: 100kW</a:t>
            </a:r>
          </a:p>
          <a:p>
            <a:pPr marR="0" lvl="1" algn="l" defTabSz="914400" rtl="0" eaLnBrk="1" fontAlgn="base" latinLnBrk="0" hangingPunct="1">
              <a:lnSpc>
                <a:spcPct val="130000"/>
              </a:lnSpc>
              <a:spcBef>
                <a:spcPts val="500"/>
              </a:spcBef>
              <a:spcAft>
                <a:spcPct val="0"/>
              </a:spcAft>
              <a:buClrTx/>
              <a:buSzTx/>
              <a:buFont typeface="微软雅黑" panose="020B0503020204020204" pitchFamily="34" charset="-122"/>
              <a:buChar char="−"/>
              <a:tabLst/>
              <a:defRPr/>
            </a:pPr>
            <a:r>
              <a:rPr lang="zh-CN" altLang="en-US" sz="2000" b="1" dirty="0">
                <a:solidFill>
                  <a:sysClr val="windowText" lastClr="000000"/>
                </a:solidFill>
              </a:rPr>
              <a:t>额定容量</a:t>
            </a:r>
            <a:r>
              <a:rPr kumimoji="0" lang="en-US" altLang="zh-CN" sz="2000" b="1" i="0" u="none" strike="noStrike" kern="1200" cap="none" spc="0" normalizeH="0" baseline="0" noProof="0" dirty="0">
                <a:ln>
                  <a:noFill/>
                </a:ln>
                <a:solidFill>
                  <a:sysClr val="windowText" lastClr="000000"/>
                </a:solidFill>
                <a:effectLst/>
                <a:uLnTx/>
                <a:uFillTx/>
              </a:rPr>
              <a:t>:10KVA</a:t>
            </a:r>
          </a:p>
          <a:p>
            <a:pPr marR="0" lvl="1" algn="l" defTabSz="914400" rtl="0" eaLnBrk="1" fontAlgn="base" latinLnBrk="0" hangingPunct="1">
              <a:lnSpc>
                <a:spcPct val="130000"/>
              </a:lnSpc>
              <a:spcBef>
                <a:spcPts val="500"/>
              </a:spcBef>
              <a:spcAft>
                <a:spcPct val="0"/>
              </a:spcAft>
              <a:buClrTx/>
              <a:buSzTx/>
              <a:buFont typeface="微软雅黑" panose="020B0503020204020204" pitchFamily="34" charset="-122"/>
              <a:buChar char="−"/>
              <a:tabLst/>
              <a:defRPr/>
            </a:pPr>
            <a:r>
              <a:rPr kumimoji="0" lang="zh-CN" altLang="en-US" sz="2000" b="1" i="0" u="none" strike="noStrike" kern="1200" cap="none" spc="0" normalizeH="0" baseline="0" noProof="0" dirty="0">
                <a:ln>
                  <a:noFill/>
                </a:ln>
                <a:solidFill>
                  <a:sysClr val="windowText" lastClr="000000"/>
                </a:solidFill>
                <a:effectLst/>
                <a:uLnTx/>
                <a:uFillTx/>
              </a:rPr>
              <a:t>备份时间</a:t>
            </a:r>
            <a:r>
              <a:rPr kumimoji="0" lang="en-US" altLang="zh-CN" sz="2000" b="1" i="0" u="none" strike="noStrike" kern="1200" cap="none" spc="0" normalizeH="0" baseline="0" noProof="0" dirty="0">
                <a:ln>
                  <a:noFill/>
                </a:ln>
                <a:solidFill>
                  <a:sysClr val="windowText" lastClr="000000"/>
                </a:solidFill>
                <a:effectLst/>
                <a:uLnTx/>
                <a:uFillTx/>
              </a:rPr>
              <a:t>: 0.5</a:t>
            </a:r>
            <a:r>
              <a:rPr kumimoji="0" lang="zh-CN" altLang="en-US" sz="2000" b="1" i="0" u="none" strike="noStrike" kern="1200" cap="none" spc="0" normalizeH="0" baseline="0" noProof="0" dirty="0">
                <a:ln>
                  <a:noFill/>
                </a:ln>
                <a:solidFill>
                  <a:sysClr val="windowText" lastClr="000000"/>
                </a:solidFill>
                <a:effectLst/>
                <a:uLnTx/>
                <a:uFillTx/>
              </a:rPr>
              <a:t>小时</a:t>
            </a:r>
            <a:endParaRPr kumimoji="0" lang="en-US" altLang="zh-CN" sz="2000" b="1" i="0" u="none" strike="noStrike" kern="1200" cap="none" spc="0" normalizeH="0" baseline="0" noProof="0" dirty="0">
              <a:ln>
                <a:noFill/>
              </a:ln>
              <a:solidFill>
                <a:sysClr val="windowText" lastClr="000000"/>
              </a:solidFill>
              <a:effectLst/>
              <a:uLnTx/>
              <a:uFillTx/>
            </a:endParaRPr>
          </a:p>
          <a:p>
            <a:pPr lvl="1">
              <a:lnSpc>
                <a:spcPct val="130000"/>
              </a:lnSpc>
              <a:buFont typeface="微软雅黑" panose="020B0503020204020204" pitchFamily="34" charset="-122"/>
              <a:buChar char="−"/>
              <a:defRPr/>
            </a:pPr>
            <a:r>
              <a:rPr lang="zh-CN" altLang="zh-CN" sz="2000" b="1" dirty="0">
                <a:solidFill>
                  <a:sysClr val="windowText" lastClr="000000"/>
                </a:solidFill>
              </a:rPr>
              <a:t>服务器</a:t>
            </a:r>
            <a:r>
              <a:rPr kumimoji="0" lang="zh-CN" altLang="en-US" sz="2000" b="1" i="0" u="none" strike="noStrike" kern="1200" cap="none" spc="0" normalizeH="0" baseline="0" noProof="0" dirty="0">
                <a:ln>
                  <a:noFill/>
                </a:ln>
                <a:solidFill>
                  <a:sysClr val="windowText" lastClr="000000"/>
                </a:solidFill>
                <a:effectLst/>
                <a:uLnTx/>
                <a:uFillTx/>
              </a:rPr>
              <a:t>机柜：</a:t>
            </a:r>
            <a:r>
              <a:rPr kumimoji="0" lang="en-US" altLang="zh-CN" sz="2000" b="1" i="0" u="none" strike="noStrike" kern="1200" cap="none" spc="0" normalizeH="0" baseline="0" noProof="0" dirty="0">
                <a:ln>
                  <a:noFill/>
                </a:ln>
                <a:solidFill>
                  <a:sysClr val="windowText" lastClr="000000"/>
                </a:solidFill>
                <a:effectLst/>
                <a:uLnTx/>
                <a:uFillTx/>
              </a:rPr>
              <a:t>18</a:t>
            </a:r>
            <a:r>
              <a:rPr kumimoji="0" lang="zh-CN" altLang="zh-CN" sz="2000" b="1" i="0" u="none" strike="noStrike" kern="1200" cap="none" spc="0" normalizeH="0" baseline="0" noProof="0" dirty="0">
                <a:ln>
                  <a:noFill/>
                </a:ln>
                <a:solidFill>
                  <a:sysClr val="windowText" lastClr="000000"/>
                </a:solidFill>
                <a:effectLst/>
                <a:uLnTx/>
                <a:uFillTx/>
              </a:rPr>
              <a:t>台</a:t>
            </a:r>
            <a:endParaRPr kumimoji="0" lang="en-US" altLang="zh-CN" sz="2000" b="1" i="0" u="none" strike="noStrike" kern="1200" cap="none" spc="0" normalizeH="0" baseline="0" noProof="0" dirty="0">
              <a:ln>
                <a:noFill/>
              </a:ln>
              <a:solidFill>
                <a:sysClr val="windowText" lastClr="000000"/>
              </a:solidFill>
              <a:effectLst/>
              <a:uLnTx/>
              <a:uFillTx/>
            </a:endParaRPr>
          </a:p>
          <a:p>
            <a:pPr marL="342900" marR="0" lvl="1" indent="-342900" algn="l" defTabSz="914400" rtl="0" eaLnBrk="1" fontAlgn="base" latinLnBrk="0" hangingPunct="1">
              <a:lnSpc>
                <a:spcPct val="130000"/>
              </a:lnSpc>
              <a:spcBef>
                <a:spcPts val="500"/>
              </a:spcBef>
              <a:spcAft>
                <a:spcPct val="0"/>
              </a:spcAft>
              <a:buClrTx/>
              <a:buSzTx/>
              <a:buFont typeface="Arial" panose="020B0604020202020204" pitchFamily="34" charset="0"/>
              <a:buChar char="•"/>
              <a:tabLst/>
              <a:defRPr/>
            </a:pPr>
            <a:r>
              <a:rPr lang="zh-CN" altLang="en-US" b="1" dirty="0"/>
              <a:t>服务器集群、工作站</a:t>
            </a:r>
          </a:p>
          <a:p>
            <a:pPr marL="685800" marR="0" lvl="1" indent="-228600" algn="l" defTabSz="914400" rtl="0" eaLnBrk="1" fontAlgn="base" latinLnBrk="0" hangingPunct="1">
              <a:lnSpc>
                <a:spcPct val="130000"/>
              </a:lnSpc>
              <a:spcBef>
                <a:spcPts val="500"/>
              </a:spcBef>
              <a:spcAft>
                <a:spcPct val="0"/>
              </a:spcAft>
              <a:buClrTx/>
              <a:buSzTx/>
              <a:buFont typeface="Wingdings" panose="05000000000000000000" pitchFamily="2" charset="2"/>
              <a:buChar char="Ø"/>
              <a:tabLst/>
              <a:defRPr/>
            </a:pPr>
            <a:endParaRPr kumimoji="0" lang="zh-CN" altLang="en-US" sz="1800" b="0" i="0" u="none" strike="noStrike" kern="1200" cap="none" spc="0" normalizeH="0" baseline="0" noProof="0" dirty="0">
              <a:ln>
                <a:noFill/>
              </a:ln>
              <a:solidFill>
                <a:sysClr val="windowText" lastClr="000000"/>
              </a:solidFill>
              <a:effectLst/>
              <a:uLnTx/>
              <a:uFillTx/>
              <a:latin typeface="宋体" panose="02010600030101010101" pitchFamily="2" charset="-122"/>
              <a:ea typeface="宋体" panose="02010600030101010101" pitchFamily="2" charset="-122"/>
            </a:endParaRPr>
          </a:p>
        </p:txBody>
      </p:sp>
      <p:graphicFrame>
        <p:nvGraphicFramePr>
          <p:cNvPr id="6" name="表格 5">
            <a:extLst>
              <a:ext uri="{FF2B5EF4-FFF2-40B4-BE49-F238E27FC236}">
                <a16:creationId xmlns:a16="http://schemas.microsoft.com/office/drawing/2014/main" id="{4DF6B3CD-54C1-41DB-AE2B-1F5F9D984451}"/>
              </a:ext>
            </a:extLst>
          </p:cNvPr>
          <p:cNvGraphicFramePr>
            <a:graphicFrameLocks noGrp="1"/>
          </p:cNvGraphicFramePr>
          <p:nvPr>
            <p:extLst>
              <p:ext uri="{D42A27DB-BD31-4B8C-83A1-F6EECF244321}">
                <p14:modId xmlns:p14="http://schemas.microsoft.com/office/powerpoint/2010/main" val="2758636595"/>
              </p:ext>
            </p:extLst>
          </p:nvPr>
        </p:nvGraphicFramePr>
        <p:xfrm>
          <a:off x="1216767" y="4609396"/>
          <a:ext cx="9836255" cy="1140620"/>
        </p:xfrm>
        <a:graphic>
          <a:graphicData uri="http://schemas.openxmlformats.org/drawingml/2006/table">
            <a:tbl>
              <a:tblPr firstRow="1" bandRow="1">
                <a:tableStyleId>{5C22544A-7EE6-4342-B048-85BDC9FD1C3A}</a:tableStyleId>
              </a:tblPr>
              <a:tblGrid>
                <a:gridCol w="809624">
                  <a:extLst>
                    <a:ext uri="{9D8B030D-6E8A-4147-A177-3AD203B41FA5}">
                      <a16:colId xmlns:a16="http://schemas.microsoft.com/office/drawing/2014/main" val="20001"/>
                    </a:ext>
                  </a:extLst>
                </a:gridCol>
                <a:gridCol w="1695450">
                  <a:extLst>
                    <a:ext uri="{9D8B030D-6E8A-4147-A177-3AD203B41FA5}">
                      <a16:colId xmlns:a16="http://schemas.microsoft.com/office/drawing/2014/main" val="4186223704"/>
                    </a:ext>
                  </a:extLst>
                </a:gridCol>
                <a:gridCol w="1819275">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634633188"/>
                    </a:ext>
                  </a:extLst>
                </a:gridCol>
                <a:gridCol w="1854306">
                  <a:extLst>
                    <a:ext uri="{9D8B030D-6E8A-4147-A177-3AD203B41FA5}">
                      <a16:colId xmlns:a16="http://schemas.microsoft.com/office/drawing/2014/main" val="3476387121"/>
                    </a:ext>
                  </a:extLst>
                </a:gridCol>
              </a:tblGrid>
              <a:tr h="409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latin typeface="微软雅黑" panose="020B0503020204020204" pitchFamily="34" charset="-122"/>
                          <a:ea typeface="微软雅黑" panose="020B0503020204020204" pitchFamily="34" charset="-122"/>
                          <a:cs typeface="Calibri" panose="020F0502020204030204" pitchFamily="34" charset="0"/>
                        </a:rPr>
                        <a:t>序号</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latin typeface="微软雅黑" panose="020B0503020204020204" pitchFamily="34" charset="-122"/>
                          <a:ea typeface="微软雅黑" panose="020B0503020204020204" pitchFamily="34" charset="-122"/>
                          <a:cs typeface="Calibri" panose="020F0502020204030204" pitchFamily="34" charset="0"/>
                        </a:rPr>
                        <a:t>系统</a:t>
                      </a:r>
                    </a:p>
                  </a:txBody>
                  <a:tcPr/>
                </a:tc>
                <a:tc>
                  <a:txBody>
                    <a:bodyPr/>
                    <a:lstStyle/>
                    <a:p>
                      <a:pPr algn="ctr"/>
                      <a:r>
                        <a:rPr lang="en-US" altLang="zh-CN" sz="1800" dirty="0">
                          <a:latin typeface="微软雅黑" panose="020B0503020204020204" pitchFamily="34" charset="-122"/>
                          <a:ea typeface="微软雅黑" panose="020B0503020204020204" pitchFamily="34" charset="-122"/>
                          <a:cs typeface="Calibri" panose="020F0502020204030204" pitchFamily="34" charset="0"/>
                        </a:rPr>
                        <a:t>CPU</a:t>
                      </a:r>
                      <a:r>
                        <a:rPr lang="zh-CN" altLang="en-US" sz="1800" dirty="0">
                          <a:latin typeface="微软雅黑" panose="020B0503020204020204" pitchFamily="34" charset="-122"/>
                          <a:ea typeface="微软雅黑" panose="020B0503020204020204" pitchFamily="34" charset="-122"/>
                          <a:cs typeface="Calibri" panose="020F0502020204030204" pitchFamily="34" charset="0"/>
                        </a:rPr>
                        <a:t>核数</a:t>
                      </a:r>
                    </a:p>
                  </a:txBody>
                  <a:tcPr/>
                </a:tc>
                <a:tc>
                  <a:txBody>
                    <a:bodyPr/>
                    <a:lstStyle/>
                    <a:p>
                      <a:pPr algn="ctr"/>
                      <a:r>
                        <a:rPr lang="zh-CN" altLang="en-US" sz="1800" dirty="0">
                          <a:latin typeface="微软雅黑" panose="020B0503020204020204" pitchFamily="34" charset="-122"/>
                          <a:ea typeface="微软雅黑" panose="020B0503020204020204" pitchFamily="34" charset="-122"/>
                          <a:cs typeface="Calibri" panose="020F0502020204030204" pitchFamily="34" charset="0"/>
                        </a:rPr>
                        <a:t>内存</a:t>
                      </a:r>
                    </a:p>
                  </a:txBody>
                  <a:tcPr/>
                </a:tc>
                <a:tc>
                  <a:txBody>
                    <a:bodyPr/>
                    <a:lstStyle/>
                    <a:p>
                      <a:pPr algn="ctr"/>
                      <a:r>
                        <a:rPr lang="zh-CN" altLang="en-US" sz="1800" dirty="0">
                          <a:latin typeface="微软雅黑" panose="020B0503020204020204" pitchFamily="34" charset="-122"/>
                          <a:ea typeface="微软雅黑" panose="020B0503020204020204" pitchFamily="34" charset="-122"/>
                          <a:cs typeface="Calibri" panose="020F0502020204030204" pitchFamily="34" charset="0"/>
                        </a:rPr>
                        <a:t>存储</a:t>
                      </a:r>
                    </a:p>
                  </a:txBody>
                  <a:tcPr/>
                </a:tc>
                <a:tc>
                  <a:txBody>
                    <a:bodyPr/>
                    <a:lstStyle/>
                    <a:p>
                      <a:pPr algn="ctr"/>
                      <a:r>
                        <a:rPr lang="zh-CN" altLang="en-US" sz="1800" dirty="0">
                          <a:latin typeface="微软雅黑" panose="020B0503020204020204" pitchFamily="34" charset="-122"/>
                          <a:ea typeface="微软雅黑" panose="020B0503020204020204" pitchFamily="34" charset="-122"/>
                          <a:cs typeface="Calibri" panose="020F0502020204030204" pitchFamily="34" charset="0"/>
                        </a:rPr>
                        <a:t>算力</a:t>
                      </a:r>
                    </a:p>
                  </a:txBody>
                  <a:tcPr/>
                </a:tc>
                <a:extLst>
                  <a:ext uri="{0D108BD9-81ED-4DB2-BD59-A6C34878D82A}">
                    <a16:rowId xmlns:a16="http://schemas.microsoft.com/office/drawing/2014/main" val="10000"/>
                  </a:ext>
                </a:extLst>
              </a:tr>
              <a:tr h="228600">
                <a:tc>
                  <a:txBody>
                    <a:bodyPr/>
                    <a:lstStyle/>
                    <a:p>
                      <a:pPr algn="ctr"/>
                      <a:r>
                        <a:rPr lang="en-US" altLang="zh-CN" sz="1800" dirty="0">
                          <a:latin typeface="微软雅黑" panose="020B0503020204020204" pitchFamily="34" charset="-122"/>
                          <a:ea typeface="微软雅黑" panose="020B0503020204020204" pitchFamily="34" charset="-122"/>
                          <a:cs typeface="Calibri" panose="020F0502020204030204" pitchFamily="34" charset="0"/>
                        </a:rPr>
                        <a:t>1</a:t>
                      </a:r>
                      <a:endParaRPr lang="zh-CN" altLang="en-US" sz="1800" dirty="0">
                        <a:latin typeface="微软雅黑" panose="020B0503020204020204" pitchFamily="34" charset="-122"/>
                        <a:ea typeface="微软雅黑" panose="020B0503020204020204" pitchFamily="34" charset="-122"/>
                        <a:cs typeface="Calibri" panose="020F0502020204030204" pitchFamily="34" charset="0"/>
                      </a:endParaRPr>
                    </a:p>
                  </a:txBody>
                  <a:tcPr/>
                </a:tc>
                <a:tc>
                  <a:txBody>
                    <a:bodyPr/>
                    <a:lstStyle/>
                    <a:p>
                      <a:pPr algn="ctr"/>
                      <a:r>
                        <a:rPr lang="zh-CN" altLang="en-US" sz="1800" b="1" dirty="0">
                          <a:latin typeface="微软雅黑" panose="020B0503020204020204" pitchFamily="34" charset="-122"/>
                          <a:ea typeface="微软雅黑" panose="020B0503020204020204" pitchFamily="34" charset="-122"/>
                        </a:rPr>
                        <a:t>服务器集群</a:t>
                      </a:r>
                      <a:endParaRPr lang="zh-CN" altLang="en-US" sz="1800" dirty="0">
                        <a:latin typeface="微软雅黑" panose="020B0503020204020204" pitchFamily="34" charset="-122"/>
                        <a:ea typeface="微软雅黑" panose="020B0503020204020204" pitchFamily="34" charset="-122"/>
                        <a:cs typeface="Calibri" panose="020F0502020204030204" pitchFamily="34" charset="0"/>
                      </a:endParaRPr>
                    </a:p>
                  </a:txBody>
                  <a:tcPr/>
                </a:tc>
                <a:tc>
                  <a:txBody>
                    <a:bodyPr/>
                    <a:lstStyle/>
                    <a:p>
                      <a:pPr algn="ctr"/>
                      <a:r>
                        <a:rPr lang="en-US" altLang="zh-CN" sz="1800" dirty="0">
                          <a:latin typeface="微软雅黑" panose="020B0503020204020204" pitchFamily="34" charset="-122"/>
                          <a:ea typeface="微软雅黑" panose="020B0503020204020204" pitchFamily="34" charset="-122"/>
                          <a:cs typeface="Calibri" panose="020F0502020204030204" pitchFamily="34" charset="0"/>
                        </a:rPr>
                        <a:t>3*2*24</a:t>
                      </a:r>
                      <a:r>
                        <a:rPr lang="zh-CN" altLang="en-US" sz="1800" dirty="0">
                          <a:latin typeface="微软雅黑" panose="020B0503020204020204" pitchFamily="34" charset="-122"/>
                          <a:ea typeface="微软雅黑" panose="020B0503020204020204" pitchFamily="34" charset="-122"/>
                          <a:cs typeface="Calibri" panose="020F0502020204030204" pitchFamily="34" charset="0"/>
                        </a:rPr>
                        <a:t>核</a:t>
                      </a:r>
                    </a:p>
                  </a:txBody>
                  <a:tcPr/>
                </a:tc>
                <a:tc>
                  <a:txBody>
                    <a:bodyPr/>
                    <a:lstStyle/>
                    <a:p>
                      <a:pPr algn="ctr"/>
                      <a:r>
                        <a:rPr lang="en-US" altLang="zh-CN" sz="1800" dirty="0">
                          <a:latin typeface="微软雅黑" panose="020B0503020204020204" pitchFamily="34" charset="-122"/>
                          <a:ea typeface="微软雅黑" panose="020B0503020204020204" pitchFamily="34" charset="-122"/>
                          <a:cs typeface="Calibri" panose="020F0502020204030204" pitchFamily="34" charset="0"/>
                        </a:rPr>
                        <a:t>3*16*32GB</a:t>
                      </a:r>
                      <a:endParaRPr lang="zh-CN" altLang="en-US" sz="1800" dirty="0">
                        <a:latin typeface="微软雅黑" panose="020B0503020204020204" pitchFamily="34" charset="-122"/>
                        <a:ea typeface="微软雅黑" panose="020B0503020204020204" pitchFamily="34" charset="-122"/>
                        <a:cs typeface="Calibri" panose="020F0502020204030204" pitchFamily="34" charset="0"/>
                      </a:endParaRPr>
                    </a:p>
                  </a:txBody>
                  <a:tcPr/>
                </a:tc>
                <a:tc>
                  <a:txBody>
                    <a:bodyPr/>
                    <a:lstStyle/>
                    <a:p>
                      <a:pPr algn="ctr"/>
                      <a:r>
                        <a:rPr lang="en-US" altLang="zh-CN" sz="1800" dirty="0">
                          <a:latin typeface="微软雅黑" panose="020B0503020204020204" pitchFamily="34" charset="-122"/>
                          <a:ea typeface="微软雅黑" panose="020B0503020204020204" pitchFamily="34" charset="-122"/>
                          <a:cs typeface="Calibri" panose="020F0502020204030204" pitchFamily="34" charset="0"/>
                        </a:rPr>
                        <a:t>3*4*16TB</a:t>
                      </a:r>
                      <a:endParaRPr lang="zh-CN" altLang="en-US" sz="1800" dirty="0">
                        <a:latin typeface="微软雅黑" panose="020B0503020204020204" pitchFamily="34" charset="-122"/>
                        <a:ea typeface="微软雅黑" panose="020B0503020204020204" pitchFamily="34" charset="-122"/>
                        <a:cs typeface="Calibri" panose="020F0502020204030204" pitchFamily="34" charset="0"/>
                      </a:endParaRPr>
                    </a:p>
                  </a:txBody>
                  <a:tcPr/>
                </a:tc>
                <a:tc>
                  <a:txBody>
                    <a:bodyPr/>
                    <a:lstStyle/>
                    <a:p>
                      <a:pPr algn="ctr"/>
                      <a:r>
                        <a:rPr lang="en-US" altLang="zh-CN" sz="1800" dirty="0">
                          <a:latin typeface="微软雅黑" panose="020B0503020204020204" pitchFamily="34" charset="-122"/>
                          <a:ea typeface="微软雅黑" panose="020B0503020204020204" pitchFamily="34" charset="-122"/>
                          <a:cs typeface="Calibri" panose="020F0502020204030204" pitchFamily="34" charset="0"/>
                        </a:rPr>
                        <a:t>/</a:t>
                      </a:r>
                      <a:endParaRPr lang="zh-CN" altLang="en-US" sz="1800" dirty="0">
                        <a:latin typeface="微软雅黑" panose="020B0503020204020204" pitchFamily="34" charset="-122"/>
                        <a:ea typeface="微软雅黑" panose="020B0503020204020204" pitchFamily="34" charset="-122"/>
                        <a:cs typeface="Calibri" panose="020F0502020204030204" pitchFamily="34" charset="0"/>
                      </a:endParaRPr>
                    </a:p>
                  </a:txBody>
                  <a:tcPr/>
                </a:tc>
                <a:extLst>
                  <a:ext uri="{0D108BD9-81ED-4DB2-BD59-A6C34878D82A}">
                    <a16:rowId xmlns:a16="http://schemas.microsoft.com/office/drawing/2014/main" val="10001"/>
                  </a:ext>
                </a:extLst>
              </a:tr>
              <a:tr h="228600">
                <a:tc>
                  <a:txBody>
                    <a:bodyPr/>
                    <a:lstStyle/>
                    <a:p>
                      <a:pPr algn="ctr"/>
                      <a:r>
                        <a:rPr lang="en-US" altLang="zh-CN" sz="1800" dirty="0">
                          <a:solidFill>
                            <a:schemeClr val="tx1"/>
                          </a:solidFill>
                          <a:latin typeface="微软雅黑" panose="020B0503020204020204" pitchFamily="34" charset="-122"/>
                          <a:ea typeface="微软雅黑" panose="020B0503020204020204" pitchFamily="34" charset="-122"/>
                          <a:cs typeface="Calibri" panose="020F0502020204030204" pitchFamily="34" charset="0"/>
                        </a:rPr>
                        <a:t>2</a:t>
                      </a:r>
                      <a:endParaRPr lang="zh-CN" altLang="en-US" sz="1800" dirty="0">
                        <a:solidFill>
                          <a:schemeClr val="tx1"/>
                        </a:solidFill>
                        <a:latin typeface="微软雅黑" panose="020B0503020204020204" pitchFamily="34" charset="-122"/>
                        <a:ea typeface="微软雅黑" panose="020B0503020204020204" pitchFamily="34" charset="-122"/>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chemeClr val="tx1"/>
                          </a:solidFill>
                          <a:latin typeface="微软雅黑" panose="020B0503020204020204" pitchFamily="34" charset="-122"/>
                          <a:ea typeface="微软雅黑" panose="020B0503020204020204" pitchFamily="34" charset="-122"/>
                        </a:rPr>
                        <a:t>工作站</a:t>
                      </a:r>
                    </a:p>
                  </a:txBody>
                  <a:tcPr/>
                </a:tc>
                <a:tc>
                  <a:txBody>
                    <a:bodyPr/>
                    <a:lstStyle/>
                    <a:p>
                      <a:pPr algn="ctr"/>
                      <a:r>
                        <a:rPr lang="en-US" altLang="zh-CN" sz="1800" dirty="0">
                          <a:solidFill>
                            <a:schemeClr val="tx1"/>
                          </a:solidFill>
                          <a:latin typeface="微软雅黑" panose="020B0503020204020204" pitchFamily="34" charset="-122"/>
                          <a:ea typeface="微软雅黑" panose="020B0503020204020204" pitchFamily="34" charset="-122"/>
                          <a:cs typeface="Calibri" panose="020F0502020204030204" pitchFamily="34" charset="0"/>
                        </a:rPr>
                        <a:t>1*16</a:t>
                      </a:r>
                      <a:r>
                        <a:rPr lang="zh-CN" altLang="en-US" sz="1800" dirty="0">
                          <a:solidFill>
                            <a:schemeClr val="tx1"/>
                          </a:solidFill>
                          <a:latin typeface="微软雅黑" panose="020B0503020204020204" pitchFamily="34" charset="-122"/>
                          <a:ea typeface="微软雅黑" panose="020B0503020204020204" pitchFamily="34" charset="-122"/>
                          <a:cs typeface="Calibri" panose="020F0502020204030204" pitchFamily="34" charset="0"/>
                        </a:rPr>
                        <a:t>核</a:t>
                      </a:r>
                    </a:p>
                  </a:txBody>
                  <a:tcPr/>
                </a:tc>
                <a:tc>
                  <a:txBody>
                    <a:bodyPr/>
                    <a:lstStyle/>
                    <a:p>
                      <a:pPr algn="ctr"/>
                      <a:r>
                        <a:rPr lang="en-US" altLang="zh-CN" sz="1800" dirty="0">
                          <a:solidFill>
                            <a:schemeClr val="tx1"/>
                          </a:solidFill>
                          <a:latin typeface="微软雅黑" panose="020B0503020204020204" pitchFamily="34" charset="-122"/>
                          <a:ea typeface="微软雅黑" panose="020B0503020204020204" pitchFamily="34" charset="-122"/>
                          <a:cs typeface="Calibri" panose="020F0502020204030204" pitchFamily="34" charset="0"/>
                        </a:rPr>
                        <a:t>1*2*32GB</a:t>
                      </a:r>
                      <a:endParaRPr lang="zh-CN" altLang="en-US" sz="1800" dirty="0">
                        <a:solidFill>
                          <a:schemeClr val="tx1"/>
                        </a:solidFill>
                        <a:latin typeface="微软雅黑" panose="020B0503020204020204" pitchFamily="34" charset="-122"/>
                        <a:ea typeface="微软雅黑" panose="020B0503020204020204" pitchFamily="34" charset="-122"/>
                        <a:cs typeface="Calibri" panose="020F0502020204030204" pitchFamily="34" charset="0"/>
                      </a:endParaRPr>
                    </a:p>
                  </a:txBody>
                  <a:tcPr/>
                </a:tc>
                <a:tc>
                  <a:txBody>
                    <a:bodyPr/>
                    <a:lstStyle/>
                    <a:p>
                      <a:pPr algn="ctr"/>
                      <a:r>
                        <a:rPr lang="en-US" altLang="zh-CN" sz="1800" dirty="0">
                          <a:solidFill>
                            <a:schemeClr val="tx1"/>
                          </a:solidFill>
                          <a:latin typeface="微软雅黑" panose="020B0503020204020204" pitchFamily="34" charset="-122"/>
                          <a:ea typeface="微软雅黑" panose="020B0503020204020204" pitchFamily="34" charset="-122"/>
                          <a:cs typeface="Calibri" panose="020F0502020204030204" pitchFamily="34" charset="0"/>
                        </a:rPr>
                        <a:t>1*1*2TB</a:t>
                      </a:r>
                      <a:endParaRPr lang="zh-CN" altLang="en-US" sz="1800" dirty="0">
                        <a:solidFill>
                          <a:schemeClr val="tx1"/>
                        </a:solidFill>
                        <a:latin typeface="微软雅黑" panose="020B0503020204020204" pitchFamily="34" charset="-122"/>
                        <a:ea typeface="微软雅黑" panose="020B0503020204020204" pitchFamily="34" charset="-122"/>
                        <a:cs typeface="Calibri" panose="020F0502020204030204" pitchFamily="34" charset="0"/>
                      </a:endParaRPr>
                    </a:p>
                  </a:txBody>
                  <a:tcPr/>
                </a:tc>
                <a:tc>
                  <a:txBody>
                    <a:bodyPr/>
                    <a:lstStyle/>
                    <a:p>
                      <a:pPr algn="ctr"/>
                      <a:r>
                        <a:rPr lang="en-US" altLang="zh-CN" sz="1800" dirty="0">
                          <a:solidFill>
                            <a:schemeClr val="tx1"/>
                          </a:solidFill>
                          <a:latin typeface="微软雅黑" panose="020B0503020204020204" pitchFamily="34" charset="-122"/>
                          <a:ea typeface="微软雅黑" panose="020B0503020204020204" pitchFamily="34" charset="-122"/>
                          <a:cs typeface="Calibri" panose="020F0502020204030204" pitchFamily="34" charset="0"/>
                        </a:rPr>
                        <a:t>1*T1000</a:t>
                      </a:r>
                      <a:endParaRPr lang="zh-CN" altLang="en-US" sz="1800" dirty="0">
                        <a:solidFill>
                          <a:schemeClr val="tx1"/>
                        </a:solidFill>
                        <a:latin typeface="微软雅黑" panose="020B0503020204020204" pitchFamily="34" charset="-122"/>
                        <a:ea typeface="微软雅黑" panose="020B0503020204020204" pitchFamily="34" charset="-122"/>
                        <a:cs typeface="Calibri" panose="020F0502020204030204" pitchFamily="34" charset="0"/>
                      </a:endParaRPr>
                    </a:p>
                  </a:txBody>
                  <a:tcPr/>
                </a:tc>
                <a:extLst>
                  <a:ext uri="{0D108BD9-81ED-4DB2-BD59-A6C34878D82A}">
                    <a16:rowId xmlns:a16="http://schemas.microsoft.com/office/drawing/2014/main" val="240477088"/>
                  </a:ext>
                </a:extLst>
              </a:tr>
            </a:tbl>
          </a:graphicData>
        </a:graphic>
      </p:graphicFrame>
      <p:sp>
        <p:nvSpPr>
          <p:cNvPr id="7" name="Slide Number Placeholder 4">
            <a:extLst>
              <a:ext uri="{FF2B5EF4-FFF2-40B4-BE49-F238E27FC236}">
                <a16:creationId xmlns:a16="http://schemas.microsoft.com/office/drawing/2014/main" id="{F87AE3EF-570E-4480-BD46-27CCC7D424AE}"/>
              </a:ext>
            </a:extLst>
          </p:cNvPr>
          <p:cNvSpPr txBox="1"/>
          <p:nvPr/>
        </p:nvSpPr>
        <p:spPr>
          <a:xfrm>
            <a:off x="9300210" y="65252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549422-AF72-1145-9B4D-5F14ACCEF030}" type="slidenum">
              <a:rPr kumimoji="0" lang="en-US" sz="14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487534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zh-CN" altLang="en-US" sz="4000" b="1" dirty="0">
                <a:solidFill>
                  <a:srgbClr val="4472C4">
                    <a:lumMod val="50000"/>
                  </a:srgbClr>
                </a:solidFill>
                <a:latin typeface="微软雅黑" panose="020B0503020204020204" pitchFamily="34" charset="-122"/>
                <a:ea typeface="微软雅黑" panose="020B0503020204020204" pitchFamily="34" charset="-122"/>
              </a:rPr>
              <a:t>网络系统</a:t>
            </a:r>
          </a:p>
        </p:txBody>
      </p:sp>
      <p:sp>
        <p:nvSpPr>
          <p:cNvPr id="6" name="Slide Number Placeholder 4">
            <a:extLst>
              <a:ext uri="{FF2B5EF4-FFF2-40B4-BE49-F238E27FC236}">
                <a16:creationId xmlns:a16="http://schemas.microsoft.com/office/drawing/2014/main" id="{8A18BD40-B43D-4A4C-B82D-C67C31370FFE}"/>
              </a:ext>
            </a:extLst>
          </p:cNvPr>
          <p:cNvSpPr txBox="1"/>
          <p:nvPr/>
        </p:nvSpPr>
        <p:spPr>
          <a:xfrm>
            <a:off x="9300210" y="65252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549422-AF72-1145-9B4D-5F14ACCEF030}" type="slidenum">
              <a:rPr kumimoji="0" lang="en-US" sz="14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pic>
        <p:nvPicPr>
          <p:cNvPr id="7" name="图片 6">
            <a:extLst>
              <a:ext uri="{FF2B5EF4-FFF2-40B4-BE49-F238E27FC236}">
                <a16:creationId xmlns:a16="http://schemas.microsoft.com/office/drawing/2014/main" id="{BA19CA9A-BC5A-4C1B-88E9-12B74F45B325}"/>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955602" y="3621758"/>
            <a:ext cx="546766" cy="519858"/>
          </a:xfrm>
          <a:prstGeom prst="rect">
            <a:avLst/>
          </a:prstGeom>
        </p:spPr>
      </p:pic>
      <p:pic>
        <p:nvPicPr>
          <p:cNvPr id="8" name="图片 7">
            <a:extLst>
              <a:ext uri="{FF2B5EF4-FFF2-40B4-BE49-F238E27FC236}">
                <a16:creationId xmlns:a16="http://schemas.microsoft.com/office/drawing/2014/main" id="{D913601E-90A3-45E7-AA31-5C9A1720AE00}"/>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408835" y="3577778"/>
            <a:ext cx="542804" cy="523481"/>
          </a:xfrm>
          <a:prstGeom prst="rect">
            <a:avLst/>
          </a:prstGeom>
        </p:spPr>
      </p:pic>
      <p:pic>
        <p:nvPicPr>
          <p:cNvPr id="9" name="图片 8">
            <a:extLst>
              <a:ext uri="{FF2B5EF4-FFF2-40B4-BE49-F238E27FC236}">
                <a16:creationId xmlns:a16="http://schemas.microsoft.com/office/drawing/2014/main" id="{D12F434B-B00B-4AC5-BA64-AFD7C91139DB}"/>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398007" y="2201456"/>
            <a:ext cx="546766" cy="523481"/>
          </a:xfrm>
          <a:prstGeom prst="rect">
            <a:avLst/>
          </a:prstGeom>
        </p:spPr>
      </p:pic>
      <p:pic>
        <p:nvPicPr>
          <p:cNvPr id="10" name="图片 9" descr="核心交换机.png">
            <a:extLst>
              <a:ext uri="{FF2B5EF4-FFF2-40B4-BE49-F238E27FC236}">
                <a16:creationId xmlns:a16="http://schemas.microsoft.com/office/drawing/2014/main" id="{A7AF5348-8290-474D-905D-264AE2E9F7DF}"/>
              </a:ext>
            </a:extLst>
          </p:cNvPr>
          <p:cNvPicPr>
            <a:picLocks/>
          </p:cNvPicPr>
          <p:nvPr/>
        </p:nvPicPr>
        <p:blipFill>
          <a:blip r:embed="rId5" cstate="print"/>
          <a:stretch>
            <a:fillRect/>
          </a:stretch>
        </p:blipFill>
        <p:spPr>
          <a:xfrm>
            <a:off x="5293499" y="2211128"/>
            <a:ext cx="544831" cy="521209"/>
          </a:xfrm>
          <a:prstGeom prst="rect">
            <a:avLst/>
          </a:prstGeom>
        </p:spPr>
      </p:pic>
      <p:pic>
        <p:nvPicPr>
          <p:cNvPr id="11" name="图片 10" descr="PC.png">
            <a:extLst>
              <a:ext uri="{FF2B5EF4-FFF2-40B4-BE49-F238E27FC236}">
                <a16:creationId xmlns:a16="http://schemas.microsoft.com/office/drawing/2014/main" id="{D0D0D17F-CCF7-4BF9-BB39-108AC2014456}"/>
              </a:ext>
            </a:extLst>
          </p:cNvPr>
          <p:cNvPicPr>
            <a:picLocks noChangeAspect="1"/>
          </p:cNvPicPr>
          <p:nvPr/>
        </p:nvPicPr>
        <p:blipFill>
          <a:blip r:embed="rId6" cstate="print">
            <a:duotone>
              <a:prstClr val="black"/>
              <a:srgbClr val="1262AA">
                <a:tint val="45000"/>
                <a:satMod val="400000"/>
              </a:srgbClr>
            </a:duotone>
          </a:blip>
          <a:stretch>
            <a:fillRect/>
          </a:stretch>
        </p:blipFill>
        <p:spPr>
          <a:xfrm>
            <a:off x="2359524" y="5171864"/>
            <a:ext cx="609691" cy="518849"/>
          </a:xfrm>
          <a:prstGeom prst="rect">
            <a:avLst/>
          </a:prstGeom>
          <a:solidFill>
            <a:sysClr val="window" lastClr="FFFFFF"/>
          </a:solidFill>
        </p:spPr>
      </p:pic>
      <p:pic>
        <p:nvPicPr>
          <p:cNvPr id="12" name="图片 11" descr="核心交换机.png">
            <a:extLst>
              <a:ext uri="{FF2B5EF4-FFF2-40B4-BE49-F238E27FC236}">
                <a16:creationId xmlns:a16="http://schemas.microsoft.com/office/drawing/2014/main" id="{03AF401E-D77D-4310-B999-2BBFB73E0AAF}"/>
              </a:ext>
            </a:extLst>
          </p:cNvPr>
          <p:cNvPicPr>
            <a:picLocks/>
          </p:cNvPicPr>
          <p:nvPr/>
        </p:nvPicPr>
        <p:blipFill>
          <a:blip r:embed="rId5" cstate="print"/>
          <a:stretch>
            <a:fillRect/>
          </a:stretch>
        </p:blipFill>
        <p:spPr>
          <a:xfrm>
            <a:off x="6425391" y="2203728"/>
            <a:ext cx="544831" cy="521209"/>
          </a:xfrm>
          <a:prstGeom prst="rect">
            <a:avLst/>
          </a:prstGeom>
        </p:spPr>
      </p:pic>
      <p:cxnSp>
        <p:nvCxnSpPr>
          <p:cNvPr id="13" name="直接连接符 12">
            <a:extLst>
              <a:ext uri="{FF2B5EF4-FFF2-40B4-BE49-F238E27FC236}">
                <a16:creationId xmlns:a16="http://schemas.microsoft.com/office/drawing/2014/main" id="{8F8DF593-5FD0-474D-8546-F440E7C3FFB7}"/>
              </a:ext>
            </a:extLst>
          </p:cNvPr>
          <p:cNvCxnSpPr>
            <a:cxnSpLocks/>
          </p:cNvCxnSpPr>
          <p:nvPr/>
        </p:nvCxnSpPr>
        <p:spPr>
          <a:xfrm>
            <a:off x="5838330" y="2333232"/>
            <a:ext cx="598989" cy="0"/>
          </a:xfrm>
          <a:prstGeom prst="line">
            <a:avLst/>
          </a:prstGeom>
          <a:noFill/>
          <a:ln w="12700" cap="flat" cmpd="sng" algn="ctr">
            <a:solidFill>
              <a:srgbClr val="FFC000"/>
            </a:solidFill>
            <a:prstDash val="solid"/>
            <a:miter lim="800000"/>
          </a:ln>
          <a:effectLst/>
        </p:spPr>
      </p:cxnSp>
      <p:pic>
        <p:nvPicPr>
          <p:cNvPr id="14" name="图片 13">
            <a:extLst>
              <a:ext uri="{FF2B5EF4-FFF2-40B4-BE49-F238E27FC236}">
                <a16:creationId xmlns:a16="http://schemas.microsoft.com/office/drawing/2014/main" id="{F0E8874F-6319-4BC9-93C4-07A8354D9403}"/>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909149" y="3621758"/>
            <a:ext cx="546766" cy="519858"/>
          </a:xfrm>
          <a:prstGeom prst="rect">
            <a:avLst/>
          </a:prstGeom>
        </p:spPr>
      </p:pic>
      <p:sp>
        <p:nvSpPr>
          <p:cNvPr id="15" name="椭圆 14">
            <a:extLst>
              <a:ext uri="{FF2B5EF4-FFF2-40B4-BE49-F238E27FC236}">
                <a16:creationId xmlns:a16="http://schemas.microsoft.com/office/drawing/2014/main" id="{72B3B3C9-2B6A-4114-9BDE-7647002EA6A2}"/>
              </a:ext>
            </a:extLst>
          </p:cNvPr>
          <p:cNvSpPr/>
          <p:nvPr/>
        </p:nvSpPr>
        <p:spPr>
          <a:xfrm>
            <a:off x="6012316" y="2154482"/>
            <a:ext cx="206496" cy="642768"/>
          </a:xfrm>
          <a:prstGeom prst="ellipse">
            <a:avLst/>
          </a:prstGeom>
          <a:noFill/>
          <a:ln w="1270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16" name="直接连接符 15">
            <a:extLst>
              <a:ext uri="{FF2B5EF4-FFF2-40B4-BE49-F238E27FC236}">
                <a16:creationId xmlns:a16="http://schemas.microsoft.com/office/drawing/2014/main" id="{A8D07AD8-DF07-4174-A936-0ECD736BB300}"/>
              </a:ext>
            </a:extLst>
          </p:cNvPr>
          <p:cNvCxnSpPr>
            <a:cxnSpLocks/>
          </p:cNvCxnSpPr>
          <p:nvPr/>
        </p:nvCxnSpPr>
        <p:spPr>
          <a:xfrm>
            <a:off x="4502366" y="3766705"/>
            <a:ext cx="406781" cy="0"/>
          </a:xfrm>
          <a:prstGeom prst="line">
            <a:avLst/>
          </a:prstGeom>
          <a:noFill/>
          <a:ln w="12700" cap="flat" cmpd="sng" algn="ctr">
            <a:solidFill>
              <a:srgbClr val="70AD47"/>
            </a:solidFill>
            <a:prstDash val="solid"/>
            <a:miter lim="800000"/>
          </a:ln>
          <a:effectLst/>
        </p:spPr>
      </p:cxnSp>
      <p:cxnSp>
        <p:nvCxnSpPr>
          <p:cNvPr id="17" name="直接连接符 16">
            <a:extLst>
              <a:ext uri="{FF2B5EF4-FFF2-40B4-BE49-F238E27FC236}">
                <a16:creationId xmlns:a16="http://schemas.microsoft.com/office/drawing/2014/main" id="{F29EF43A-A824-4299-8EDF-425043C8184B}"/>
              </a:ext>
            </a:extLst>
          </p:cNvPr>
          <p:cNvCxnSpPr>
            <a:cxnSpLocks/>
          </p:cNvCxnSpPr>
          <p:nvPr/>
        </p:nvCxnSpPr>
        <p:spPr>
          <a:xfrm>
            <a:off x="5838330" y="2606282"/>
            <a:ext cx="587061" cy="0"/>
          </a:xfrm>
          <a:prstGeom prst="line">
            <a:avLst/>
          </a:prstGeom>
          <a:noFill/>
          <a:ln w="12700" cap="flat" cmpd="sng" algn="ctr">
            <a:solidFill>
              <a:srgbClr val="FFC000"/>
            </a:solidFill>
            <a:prstDash val="solid"/>
            <a:miter lim="800000"/>
          </a:ln>
          <a:effectLst/>
        </p:spPr>
      </p:cxnSp>
      <p:cxnSp>
        <p:nvCxnSpPr>
          <p:cNvPr id="18" name="直接连接符 17">
            <a:extLst>
              <a:ext uri="{FF2B5EF4-FFF2-40B4-BE49-F238E27FC236}">
                <a16:creationId xmlns:a16="http://schemas.microsoft.com/office/drawing/2014/main" id="{7440E680-B059-4432-8B91-B2E5C768B783}"/>
              </a:ext>
            </a:extLst>
          </p:cNvPr>
          <p:cNvCxnSpPr>
            <a:cxnSpLocks/>
          </p:cNvCxnSpPr>
          <p:nvPr/>
        </p:nvCxnSpPr>
        <p:spPr>
          <a:xfrm>
            <a:off x="4502367" y="4016737"/>
            <a:ext cx="406781" cy="0"/>
          </a:xfrm>
          <a:prstGeom prst="line">
            <a:avLst/>
          </a:prstGeom>
          <a:noFill/>
          <a:ln w="12700" cap="flat" cmpd="sng" algn="ctr">
            <a:solidFill>
              <a:srgbClr val="70AD47"/>
            </a:solidFill>
            <a:prstDash val="solid"/>
            <a:miter lim="800000"/>
          </a:ln>
          <a:effectLst/>
        </p:spPr>
      </p:cxnSp>
      <p:sp>
        <p:nvSpPr>
          <p:cNvPr id="19" name="椭圆 18">
            <a:extLst>
              <a:ext uri="{FF2B5EF4-FFF2-40B4-BE49-F238E27FC236}">
                <a16:creationId xmlns:a16="http://schemas.microsoft.com/office/drawing/2014/main" id="{6775B255-2033-408C-A1C8-112E7BCB4302}"/>
              </a:ext>
            </a:extLst>
          </p:cNvPr>
          <p:cNvSpPr/>
          <p:nvPr/>
        </p:nvSpPr>
        <p:spPr>
          <a:xfrm>
            <a:off x="4608782" y="3580025"/>
            <a:ext cx="193948" cy="603323"/>
          </a:xfrm>
          <a:prstGeom prst="ellipse">
            <a:avLst/>
          </a:prstGeom>
          <a:noFill/>
          <a:ln w="1270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20" name="直接连接符 19">
            <a:extLst>
              <a:ext uri="{FF2B5EF4-FFF2-40B4-BE49-F238E27FC236}">
                <a16:creationId xmlns:a16="http://schemas.microsoft.com/office/drawing/2014/main" id="{5DBC2636-BA46-45A3-BF62-603D1CCE9CDD}"/>
              </a:ext>
            </a:extLst>
          </p:cNvPr>
          <p:cNvCxnSpPr>
            <a:cxnSpLocks/>
            <a:stCxn id="7" idx="0"/>
            <a:endCxn id="10" idx="2"/>
          </p:cNvCxnSpPr>
          <p:nvPr/>
        </p:nvCxnSpPr>
        <p:spPr>
          <a:xfrm flipV="1">
            <a:off x="4228985" y="2732337"/>
            <a:ext cx="1336930" cy="889421"/>
          </a:xfrm>
          <a:prstGeom prst="line">
            <a:avLst/>
          </a:prstGeom>
          <a:noFill/>
          <a:ln w="12700" cap="flat" cmpd="sng" algn="ctr">
            <a:solidFill>
              <a:srgbClr val="FFC000"/>
            </a:solidFill>
            <a:prstDash val="solid"/>
            <a:miter lim="800000"/>
          </a:ln>
          <a:effectLst/>
        </p:spPr>
      </p:cxnSp>
      <p:cxnSp>
        <p:nvCxnSpPr>
          <p:cNvPr id="21" name="直接连接符 20">
            <a:extLst>
              <a:ext uri="{FF2B5EF4-FFF2-40B4-BE49-F238E27FC236}">
                <a16:creationId xmlns:a16="http://schemas.microsoft.com/office/drawing/2014/main" id="{DABBA1F3-7C17-4327-B4DE-3A1B9C140FD2}"/>
              </a:ext>
            </a:extLst>
          </p:cNvPr>
          <p:cNvCxnSpPr>
            <a:cxnSpLocks/>
            <a:stCxn id="7" idx="0"/>
            <a:endCxn id="12" idx="2"/>
          </p:cNvCxnSpPr>
          <p:nvPr/>
        </p:nvCxnSpPr>
        <p:spPr>
          <a:xfrm flipV="1">
            <a:off x="4228985" y="2724937"/>
            <a:ext cx="2468822" cy="896821"/>
          </a:xfrm>
          <a:prstGeom prst="line">
            <a:avLst/>
          </a:prstGeom>
          <a:noFill/>
          <a:ln w="12700" cap="flat" cmpd="sng" algn="ctr">
            <a:solidFill>
              <a:srgbClr val="FFC000"/>
            </a:solidFill>
            <a:prstDash val="solid"/>
            <a:miter lim="800000"/>
          </a:ln>
          <a:effectLst/>
        </p:spPr>
      </p:cxnSp>
      <p:cxnSp>
        <p:nvCxnSpPr>
          <p:cNvPr id="22" name="直接连接符 21">
            <a:extLst>
              <a:ext uri="{FF2B5EF4-FFF2-40B4-BE49-F238E27FC236}">
                <a16:creationId xmlns:a16="http://schemas.microsoft.com/office/drawing/2014/main" id="{445629D2-B480-4001-992C-EC47569EA7BB}"/>
              </a:ext>
            </a:extLst>
          </p:cNvPr>
          <p:cNvCxnSpPr>
            <a:cxnSpLocks/>
            <a:stCxn id="14" idx="0"/>
            <a:endCxn id="10" idx="2"/>
          </p:cNvCxnSpPr>
          <p:nvPr/>
        </p:nvCxnSpPr>
        <p:spPr>
          <a:xfrm flipV="1">
            <a:off x="5182532" y="2732337"/>
            <a:ext cx="383383" cy="889421"/>
          </a:xfrm>
          <a:prstGeom prst="line">
            <a:avLst/>
          </a:prstGeom>
          <a:noFill/>
          <a:ln w="12700" cap="flat" cmpd="sng" algn="ctr">
            <a:solidFill>
              <a:srgbClr val="FFC000"/>
            </a:solidFill>
            <a:prstDash val="solid"/>
            <a:miter lim="800000"/>
          </a:ln>
          <a:effectLst/>
        </p:spPr>
      </p:cxnSp>
      <p:cxnSp>
        <p:nvCxnSpPr>
          <p:cNvPr id="23" name="直接连接符 22">
            <a:extLst>
              <a:ext uri="{FF2B5EF4-FFF2-40B4-BE49-F238E27FC236}">
                <a16:creationId xmlns:a16="http://schemas.microsoft.com/office/drawing/2014/main" id="{60C2DF5F-C7EB-4F35-A1AF-9F0F865EDCD0}"/>
              </a:ext>
            </a:extLst>
          </p:cNvPr>
          <p:cNvCxnSpPr>
            <a:cxnSpLocks/>
            <a:stCxn id="14" idx="0"/>
            <a:endCxn id="12" idx="2"/>
          </p:cNvCxnSpPr>
          <p:nvPr/>
        </p:nvCxnSpPr>
        <p:spPr>
          <a:xfrm flipV="1">
            <a:off x="5182532" y="2724937"/>
            <a:ext cx="1515275" cy="896821"/>
          </a:xfrm>
          <a:prstGeom prst="line">
            <a:avLst/>
          </a:prstGeom>
          <a:noFill/>
          <a:ln w="12700" cap="flat" cmpd="sng" algn="ctr">
            <a:solidFill>
              <a:srgbClr val="FFC000"/>
            </a:solidFill>
            <a:prstDash val="solid"/>
            <a:miter lim="800000"/>
          </a:ln>
          <a:effectLst/>
        </p:spPr>
      </p:cxnSp>
      <p:pic>
        <p:nvPicPr>
          <p:cNvPr id="24" name="图片 23">
            <a:extLst>
              <a:ext uri="{FF2B5EF4-FFF2-40B4-BE49-F238E27FC236}">
                <a16:creationId xmlns:a16="http://schemas.microsoft.com/office/drawing/2014/main" id="{9C4FB4E1-B88D-42CE-8A14-345B378E1674}"/>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236341" y="4905922"/>
            <a:ext cx="540000" cy="518849"/>
          </a:xfrm>
          <a:prstGeom prst="rect">
            <a:avLst/>
          </a:prstGeom>
        </p:spPr>
      </p:pic>
      <p:pic>
        <p:nvPicPr>
          <p:cNvPr id="25" name="图片 24">
            <a:extLst>
              <a:ext uri="{FF2B5EF4-FFF2-40B4-BE49-F238E27FC236}">
                <a16:creationId xmlns:a16="http://schemas.microsoft.com/office/drawing/2014/main" id="{7806DF69-8352-44B9-9683-1D6C5207F19D}"/>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5625627" y="4900456"/>
            <a:ext cx="540000" cy="518849"/>
          </a:xfrm>
          <a:prstGeom prst="rect">
            <a:avLst/>
          </a:prstGeom>
        </p:spPr>
      </p:pic>
      <p:sp>
        <p:nvSpPr>
          <p:cNvPr id="26" name="TextBox 101">
            <a:extLst>
              <a:ext uri="{FF2B5EF4-FFF2-40B4-BE49-F238E27FC236}">
                <a16:creationId xmlns:a16="http://schemas.microsoft.com/office/drawing/2014/main" id="{10C22FB8-A3C7-432F-8B4D-C0CB5454C0BF}"/>
              </a:ext>
            </a:extLst>
          </p:cNvPr>
          <p:cNvSpPr txBox="1"/>
          <p:nvPr/>
        </p:nvSpPr>
        <p:spPr>
          <a:xfrm>
            <a:off x="4709756" y="4905922"/>
            <a:ext cx="942257" cy="400110"/>
          </a:xfrm>
          <a:prstGeom prst="rect">
            <a:avLst/>
          </a:prstGeom>
          <a:noFill/>
        </p:spPr>
        <p:txBody>
          <a:bodyPr wrap="square" rtlCol="0">
            <a:spAutoFit/>
          </a:bodyPr>
          <a:lstStyle/>
          <a:p>
            <a:pPr algn="ctr"/>
            <a:r>
              <a:rPr lang="en-US" altLang="zh-CN" sz="2000" dirty="0">
                <a:solidFill>
                  <a:srgbClr val="000000"/>
                </a:solidFill>
                <a:latin typeface="微软雅黑" panose="020B0503020204020204" pitchFamily="34" charset="-122"/>
                <a:ea typeface="微软雅黑" panose="020B0503020204020204" pitchFamily="34" charset="-122"/>
              </a:rPr>
              <a:t>…</a:t>
            </a:r>
          </a:p>
        </p:txBody>
      </p:sp>
      <p:cxnSp>
        <p:nvCxnSpPr>
          <p:cNvPr id="27" name="直接连接符 26">
            <a:extLst>
              <a:ext uri="{FF2B5EF4-FFF2-40B4-BE49-F238E27FC236}">
                <a16:creationId xmlns:a16="http://schemas.microsoft.com/office/drawing/2014/main" id="{D6EDBEAA-352D-410E-AC48-B8CDBEF08BC3}"/>
              </a:ext>
            </a:extLst>
          </p:cNvPr>
          <p:cNvCxnSpPr>
            <a:cxnSpLocks/>
            <a:stCxn id="24" idx="0"/>
            <a:endCxn id="7" idx="2"/>
          </p:cNvCxnSpPr>
          <p:nvPr/>
        </p:nvCxnSpPr>
        <p:spPr>
          <a:xfrm flipH="1" flipV="1">
            <a:off x="4228985" y="4141616"/>
            <a:ext cx="277356" cy="764306"/>
          </a:xfrm>
          <a:prstGeom prst="line">
            <a:avLst/>
          </a:prstGeom>
          <a:noFill/>
          <a:ln w="12700" cap="flat" cmpd="sng" algn="ctr">
            <a:solidFill>
              <a:srgbClr val="70AD47"/>
            </a:solidFill>
            <a:prstDash val="solid"/>
            <a:miter lim="800000"/>
          </a:ln>
          <a:effectLst/>
        </p:spPr>
      </p:cxnSp>
      <p:cxnSp>
        <p:nvCxnSpPr>
          <p:cNvPr id="28" name="直接连接符 27">
            <a:extLst>
              <a:ext uri="{FF2B5EF4-FFF2-40B4-BE49-F238E27FC236}">
                <a16:creationId xmlns:a16="http://schemas.microsoft.com/office/drawing/2014/main" id="{3F082CC8-B2C6-447D-BD2A-A7F4270199F8}"/>
              </a:ext>
            </a:extLst>
          </p:cNvPr>
          <p:cNvCxnSpPr>
            <a:cxnSpLocks/>
            <a:stCxn id="24" idx="0"/>
            <a:endCxn id="14" idx="2"/>
          </p:cNvCxnSpPr>
          <p:nvPr/>
        </p:nvCxnSpPr>
        <p:spPr>
          <a:xfrm flipV="1">
            <a:off x="4506341" y="4141616"/>
            <a:ext cx="676191" cy="764306"/>
          </a:xfrm>
          <a:prstGeom prst="line">
            <a:avLst/>
          </a:prstGeom>
          <a:noFill/>
          <a:ln w="12700" cap="flat" cmpd="sng" algn="ctr">
            <a:solidFill>
              <a:srgbClr val="70AD47"/>
            </a:solidFill>
            <a:prstDash val="solid"/>
            <a:miter lim="800000"/>
          </a:ln>
          <a:effectLst/>
        </p:spPr>
      </p:cxnSp>
      <p:cxnSp>
        <p:nvCxnSpPr>
          <p:cNvPr id="29" name="直接连接符 28">
            <a:extLst>
              <a:ext uri="{FF2B5EF4-FFF2-40B4-BE49-F238E27FC236}">
                <a16:creationId xmlns:a16="http://schemas.microsoft.com/office/drawing/2014/main" id="{DE837096-CA8C-47E1-8EC2-24090FAAE9B6}"/>
              </a:ext>
            </a:extLst>
          </p:cNvPr>
          <p:cNvCxnSpPr>
            <a:cxnSpLocks/>
            <a:stCxn id="25" idx="0"/>
            <a:endCxn id="7" idx="2"/>
          </p:cNvCxnSpPr>
          <p:nvPr/>
        </p:nvCxnSpPr>
        <p:spPr>
          <a:xfrm flipH="1" flipV="1">
            <a:off x="4228985" y="4141616"/>
            <a:ext cx="1666642" cy="758840"/>
          </a:xfrm>
          <a:prstGeom prst="line">
            <a:avLst/>
          </a:prstGeom>
          <a:noFill/>
          <a:ln w="12700" cap="flat" cmpd="sng" algn="ctr">
            <a:solidFill>
              <a:srgbClr val="70AD47"/>
            </a:solidFill>
            <a:prstDash val="solid"/>
            <a:miter lim="800000"/>
          </a:ln>
          <a:effectLst/>
        </p:spPr>
      </p:cxnSp>
      <p:cxnSp>
        <p:nvCxnSpPr>
          <p:cNvPr id="30" name="直接连接符 29">
            <a:extLst>
              <a:ext uri="{FF2B5EF4-FFF2-40B4-BE49-F238E27FC236}">
                <a16:creationId xmlns:a16="http://schemas.microsoft.com/office/drawing/2014/main" id="{4D90FCFC-4ECF-42DC-A965-557A011099BC}"/>
              </a:ext>
            </a:extLst>
          </p:cNvPr>
          <p:cNvCxnSpPr>
            <a:cxnSpLocks/>
            <a:stCxn id="25" idx="0"/>
            <a:endCxn id="14" idx="2"/>
          </p:cNvCxnSpPr>
          <p:nvPr/>
        </p:nvCxnSpPr>
        <p:spPr>
          <a:xfrm flipH="1" flipV="1">
            <a:off x="5182532" y="4141616"/>
            <a:ext cx="713095" cy="758840"/>
          </a:xfrm>
          <a:prstGeom prst="line">
            <a:avLst/>
          </a:prstGeom>
          <a:noFill/>
          <a:ln w="12700" cap="flat" cmpd="sng" algn="ctr">
            <a:solidFill>
              <a:srgbClr val="70AD47"/>
            </a:solidFill>
            <a:prstDash val="solid"/>
            <a:miter lim="800000"/>
          </a:ln>
          <a:effectLst/>
        </p:spPr>
      </p:cxnSp>
      <p:cxnSp>
        <p:nvCxnSpPr>
          <p:cNvPr id="31" name="直接连接符 30">
            <a:extLst>
              <a:ext uri="{FF2B5EF4-FFF2-40B4-BE49-F238E27FC236}">
                <a16:creationId xmlns:a16="http://schemas.microsoft.com/office/drawing/2014/main" id="{355CCF10-63C0-4CF7-A7B1-2D920365B2A4}"/>
              </a:ext>
            </a:extLst>
          </p:cNvPr>
          <p:cNvCxnSpPr>
            <a:cxnSpLocks/>
          </p:cNvCxnSpPr>
          <p:nvPr/>
        </p:nvCxnSpPr>
        <p:spPr>
          <a:xfrm flipV="1">
            <a:off x="4367796" y="5420614"/>
            <a:ext cx="0" cy="282268"/>
          </a:xfrm>
          <a:prstGeom prst="line">
            <a:avLst/>
          </a:prstGeom>
          <a:noFill/>
          <a:ln w="12700" cap="flat" cmpd="sng" algn="ctr">
            <a:solidFill>
              <a:srgbClr val="1163AB"/>
            </a:solidFill>
            <a:prstDash val="solid"/>
            <a:miter lim="800000"/>
          </a:ln>
          <a:effectLst/>
        </p:spPr>
      </p:cxnSp>
      <p:cxnSp>
        <p:nvCxnSpPr>
          <p:cNvPr id="32" name="直接连接符 31">
            <a:extLst>
              <a:ext uri="{FF2B5EF4-FFF2-40B4-BE49-F238E27FC236}">
                <a16:creationId xmlns:a16="http://schemas.microsoft.com/office/drawing/2014/main" id="{502D9EB4-0A73-4347-8F66-A5815FFEBED8}"/>
              </a:ext>
            </a:extLst>
          </p:cNvPr>
          <p:cNvCxnSpPr>
            <a:cxnSpLocks/>
          </p:cNvCxnSpPr>
          <p:nvPr/>
        </p:nvCxnSpPr>
        <p:spPr>
          <a:xfrm flipV="1">
            <a:off x="4641341" y="5420613"/>
            <a:ext cx="0" cy="282269"/>
          </a:xfrm>
          <a:prstGeom prst="line">
            <a:avLst/>
          </a:prstGeom>
          <a:noFill/>
          <a:ln w="12700" cap="flat" cmpd="sng" algn="ctr">
            <a:solidFill>
              <a:srgbClr val="1163AB"/>
            </a:solidFill>
            <a:prstDash val="solid"/>
            <a:miter lim="800000"/>
          </a:ln>
          <a:effectLst/>
        </p:spPr>
      </p:cxnSp>
      <p:cxnSp>
        <p:nvCxnSpPr>
          <p:cNvPr id="33" name="直接连接符 32">
            <a:extLst>
              <a:ext uri="{FF2B5EF4-FFF2-40B4-BE49-F238E27FC236}">
                <a16:creationId xmlns:a16="http://schemas.microsoft.com/office/drawing/2014/main" id="{725A0E61-B67D-42C3-B654-DDD0345D24E8}"/>
              </a:ext>
            </a:extLst>
          </p:cNvPr>
          <p:cNvCxnSpPr>
            <a:cxnSpLocks/>
          </p:cNvCxnSpPr>
          <p:nvPr/>
        </p:nvCxnSpPr>
        <p:spPr>
          <a:xfrm flipV="1">
            <a:off x="5750845" y="5413397"/>
            <a:ext cx="0" cy="289485"/>
          </a:xfrm>
          <a:prstGeom prst="line">
            <a:avLst/>
          </a:prstGeom>
          <a:noFill/>
          <a:ln w="12700" cap="flat" cmpd="sng" algn="ctr">
            <a:solidFill>
              <a:srgbClr val="1163AB"/>
            </a:solidFill>
            <a:prstDash val="solid"/>
            <a:miter lim="800000"/>
          </a:ln>
          <a:effectLst/>
        </p:spPr>
      </p:cxnSp>
      <p:cxnSp>
        <p:nvCxnSpPr>
          <p:cNvPr id="34" name="直接连接符 33">
            <a:extLst>
              <a:ext uri="{FF2B5EF4-FFF2-40B4-BE49-F238E27FC236}">
                <a16:creationId xmlns:a16="http://schemas.microsoft.com/office/drawing/2014/main" id="{68AF9216-5762-447E-9C0D-3F5C861D2B69}"/>
              </a:ext>
            </a:extLst>
          </p:cNvPr>
          <p:cNvCxnSpPr>
            <a:cxnSpLocks/>
          </p:cNvCxnSpPr>
          <p:nvPr/>
        </p:nvCxnSpPr>
        <p:spPr>
          <a:xfrm flipV="1">
            <a:off x="6008869" y="5413396"/>
            <a:ext cx="0" cy="289486"/>
          </a:xfrm>
          <a:prstGeom prst="line">
            <a:avLst/>
          </a:prstGeom>
          <a:noFill/>
          <a:ln w="12700" cap="flat" cmpd="sng" algn="ctr">
            <a:solidFill>
              <a:srgbClr val="1163AB"/>
            </a:solidFill>
            <a:prstDash val="solid"/>
            <a:miter lim="800000"/>
          </a:ln>
          <a:effectLst/>
        </p:spPr>
      </p:cxnSp>
      <p:sp>
        <p:nvSpPr>
          <p:cNvPr id="35" name="矩形: 圆角 34">
            <a:extLst>
              <a:ext uri="{FF2B5EF4-FFF2-40B4-BE49-F238E27FC236}">
                <a16:creationId xmlns:a16="http://schemas.microsoft.com/office/drawing/2014/main" id="{3CA965B9-1F1F-4442-B6D7-72C338DD24C7}"/>
              </a:ext>
            </a:extLst>
          </p:cNvPr>
          <p:cNvSpPr/>
          <p:nvPr/>
        </p:nvSpPr>
        <p:spPr>
          <a:xfrm>
            <a:off x="4160186" y="5704276"/>
            <a:ext cx="2087492" cy="684652"/>
          </a:xfrm>
          <a:prstGeom prst="roundRect">
            <a:avLst/>
          </a:prstGeom>
          <a:noFill/>
          <a:ln w="190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6" name="TextBox 101">
            <a:extLst>
              <a:ext uri="{FF2B5EF4-FFF2-40B4-BE49-F238E27FC236}">
                <a16:creationId xmlns:a16="http://schemas.microsoft.com/office/drawing/2014/main" id="{26B9394F-BFCE-4CC1-A2BB-90FD758D9C87}"/>
              </a:ext>
            </a:extLst>
          </p:cNvPr>
          <p:cNvSpPr txBox="1"/>
          <p:nvPr/>
        </p:nvSpPr>
        <p:spPr>
          <a:xfrm>
            <a:off x="4666580" y="5929478"/>
            <a:ext cx="979116" cy="276999"/>
          </a:xfrm>
          <a:prstGeom prst="rect">
            <a:avLst/>
          </a:prstGeom>
          <a:noFill/>
        </p:spPr>
        <p:txBody>
          <a:bodyPr wrap="square" rtlCol="0">
            <a:spAutoFit/>
          </a:bodyPr>
          <a:lstStyle/>
          <a:p>
            <a:pPr algn="ctr"/>
            <a:r>
              <a:rPr lang="zh-CN" altLang="en-US" sz="1200" b="1" dirty="0">
                <a:solidFill>
                  <a:srgbClr val="000000"/>
                </a:solidFill>
                <a:latin typeface="微软雅黑" panose="020B0503020204020204" pitchFamily="34" charset="-122"/>
                <a:ea typeface="微软雅黑" panose="020B0503020204020204" pitchFamily="34" charset="-122"/>
              </a:rPr>
              <a:t>受控设备</a:t>
            </a:r>
            <a:endParaRPr lang="en-US" altLang="zh-CN" sz="1200" b="1" dirty="0">
              <a:solidFill>
                <a:srgbClr val="000000"/>
              </a:solidFill>
              <a:latin typeface="微软雅黑" panose="020B0503020204020204" pitchFamily="34" charset="-122"/>
              <a:ea typeface="微软雅黑" panose="020B0503020204020204" pitchFamily="34" charset="-122"/>
            </a:endParaRPr>
          </a:p>
        </p:txBody>
      </p:sp>
      <p:sp>
        <p:nvSpPr>
          <p:cNvPr id="37" name="TextBox 101">
            <a:extLst>
              <a:ext uri="{FF2B5EF4-FFF2-40B4-BE49-F238E27FC236}">
                <a16:creationId xmlns:a16="http://schemas.microsoft.com/office/drawing/2014/main" id="{3F314C0F-AE41-4831-AE8A-9A034BECDF92}"/>
              </a:ext>
            </a:extLst>
          </p:cNvPr>
          <p:cNvSpPr txBox="1"/>
          <p:nvPr/>
        </p:nvSpPr>
        <p:spPr>
          <a:xfrm>
            <a:off x="2484663" y="5895018"/>
            <a:ext cx="461665" cy="400110"/>
          </a:xfrm>
          <a:prstGeom prst="rect">
            <a:avLst/>
          </a:prstGeom>
          <a:noFill/>
        </p:spPr>
        <p:txBody>
          <a:bodyPr vert="eaVert" wrap="square" rtlCol="0">
            <a:spAutoFit/>
          </a:bodyPr>
          <a:lstStyle/>
          <a:p>
            <a:pPr algn="ctr"/>
            <a:r>
              <a:rPr lang="en-US" altLang="zh-CN" dirty="0">
                <a:solidFill>
                  <a:srgbClr val="000000"/>
                </a:solidFill>
                <a:latin typeface="微软雅黑" panose="020B0503020204020204" pitchFamily="34" charset="-122"/>
                <a:ea typeface="微软雅黑" panose="020B0503020204020204" pitchFamily="34" charset="-122"/>
              </a:rPr>
              <a:t>…</a:t>
            </a:r>
          </a:p>
        </p:txBody>
      </p:sp>
      <p:sp>
        <p:nvSpPr>
          <p:cNvPr id="38" name="TextBox 101">
            <a:extLst>
              <a:ext uri="{FF2B5EF4-FFF2-40B4-BE49-F238E27FC236}">
                <a16:creationId xmlns:a16="http://schemas.microsoft.com/office/drawing/2014/main" id="{441A1E0E-353B-4993-9AE5-1F6114062374}"/>
              </a:ext>
            </a:extLst>
          </p:cNvPr>
          <p:cNvSpPr txBox="1"/>
          <p:nvPr/>
        </p:nvSpPr>
        <p:spPr>
          <a:xfrm>
            <a:off x="2193240" y="5673123"/>
            <a:ext cx="942257" cy="261610"/>
          </a:xfrm>
          <a:prstGeom prst="rect">
            <a:avLst/>
          </a:prstGeom>
          <a:noFill/>
        </p:spPr>
        <p:txBody>
          <a:bodyPr wrap="square" rtlCol="0">
            <a:spAutoFit/>
          </a:bodyPr>
          <a:lstStyle/>
          <a:p>
            <a:pPr algn="ctr"/>
            <a:r>
              <a:rPr lang="zh-CN" altLang="en-US" sz="1100" b="1" dirty="0">
                <a:solidFill>
                  <a:srgbClr val="000000"/>
                </a:solidFill>
                <a:latin typeface="微软雅黑" panose="020B0503020204020204" pitchFamily="34" charset="-122"/>
                <a:ea typeface="微软雅黑" panose="020B0503020204020204" pitchFamily="34" charset="-122"/>
              </a:rPr>
              <a:t>本地控制</a:t>
            </a:r>
            <a:endParaRPr lang="en-US" altLang="zh-CN" sz="1100" b="1" dirty="0">
              <a:solidFill>
                <a:srgbClr val="000000"/>
              </a:solidFill>
              <a:latin typeface="微软雅黑" panose="020B0503020204020204" pitchFamily="34" charset="-122"/>
              <a:ea typeface="微软雅黑" panose="020B0503020204020204" pitchFamily="34" charset="-122"/>
            </a:endParaRPr>
          </a:p>
        </p:txBody>
      </p:sp>
      <p:sp>
        <p:nvSpPr>
          <p:cNvPr id="39" name="TextBox 101">
            <a:extLst>
              <a:ext uri="{FF2B5EF4-FFF2-40B4-BE49-F238E27FC236}">
                <a16:creationId xmlns:a16="http://schemas.microsoft.com/office/drawing/2014/main" id="{69C16370-0974-4B32-845B-B310A935BEA5}"/>
              </a:ext>
            </a:extLst>
          </p:cNvPr>
          <p:cNvSpPr txBox="1"/>
          <p:nvPr/>
        </p:nvSpPr>
        <p:spPr>
          <a:xfrm>
            <a:off x="2209109" y="4071585"/>
            <a:ext cx="942257" cy="261610"/>
          </a:xfrm>
          <a:prstGeom prst="rect">
            <a:avLst/>
          </a:prstGeom>
          <a:noFill/>
        </p:spPr>
        <p:txBody>
          <a:bodyPr wrap="square" rtlCol="0">
            <a:spAutoFit/>
          </a:bodyPr>
          <a:lstStyle/>
          <a:p>
            <a:pPr algn="ctr"/>
            <a:r>
              <a:rPr lang="zh-CN" altLang="en-US" sz="1100" b="1" dirty="0">
                <a:solidFill>
                  <a:srgbClr val="000000"/>
                </a:solidFill>
                <a:latin typeface="微软雅黑" panose="020B0503020204020204" pitchFamily="34" charset="-122"/>
                <a:ea typeface="微软雅黑" panose="020B0503020204020204" pitchFamily="34" charset="-122"/>
              </a:rPr>
              <a:t>服务器</a:t>
            </a:r>
            <a:endParaRPr lang="en-US" altLang="zh-CN" sz="1100" b="1" dirty="0">
              <a:solidFill>
                <a:srgbClr val="000000"/>
              </a:solidFill>
              <a:latin typeface="微软雅黑" panose="020B0503020204020204" pitchFamily="34" charset="-122"/>
              <a:ea typeface="微软雅黑" panose="020B0503020204020204" pitchFamily="34" charset="-122"/>
            </a:endParaRPr>
          </a:p>
        </p:txBody>
      </p:sp>
      <p:sp>
        <p:nvSpPr>
          <p:cNvPr id="40" name="矩形: 圆角 39">
            <a:extLst>
              <a:ext uri="{FF2B5EF4-FFF2-40B4-BE49-F238E27FC236}">
                <a16:creationId xmlns:a16="http://schemas.microsoft.com/office/drawing/2014/main" id="{DAA6C057-F985-4534-BF87-A73CA6EA95EB}"/>
              </a:ext>
            </a:extLst>
          </p:cNvPr>
          <p:cNvSpPr/>
          <p:nvPr/>
        </p:nvSpPr>
        <p:spPr>
          <a:xfrm>
            <a:off x="2190149" y="5064252"/>
            <a:ext cx="949203" cy="1321372"/>
          </a:xfrm>
          <a:prstGeom prst="roundRect">
            <a:avLst/>
          </a:prstGeom>
          <a:noFill/>
          <a:ln w="190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1" name="TextBox 101">
            <a:extLst>
              <a:ext uri="{FF2B5EF4-FFF2-40B4-BE49-F238E27FC236}">
                <a16:creationId xmlns:a16="http://schemas.microsoft.com/office/drawing/2014/main" id="{5EDCA916-CEFE-4BAE-A49B-33B738E0CC2A}"/>
              </a:ext>
            </a:extLst>
          </p:cNvPr>
          <p:cNvSpPr txBox="1"/>
          <p:nvPr/>
        </p:nvSpPr>
        <p:spPr>
          <a:xfrm>
            <a:off x="3553526" y="6503441"/>
            <a:ext cx="1342471" cy="307777"/>
          </a:xfrm>
          <a:prstGeom prst="rect">
            <a:avLst/>
          </a:prstGeom>
          <a:noFill/>
        </p:spPr>
        <p:txBody>
          <a:bodyPr wrap="square" rtlCol="0">
            <a:spAutoFit/>
          </a:bodyPr>
          <a:lstStyle/>
          <a:p>
            <a:pPr algn="ctr"/>
            <a:r>
              <a:rPr lang="zh-CN" altLang="en-US" sz="1400" b="1" dirty="0">
                <a:solidFill>
                  <a:srgbClr val="000000"/>
                </a:solidFill>
                <a:latin typeface="微软雅黑" panose="020B0503020204020204" pitchFamily="34" charset="-122"/>
                <a:ea typeface="微软雅黑" panose="020B0503020204020204" pitchFamily="34" charset="-122"/>
              </a:rPr>
              <a:t>光源各系统</a:t>
            </a:r>
            <a:endParaRPr lang="en-US" altLang="zh-CN" sz="1400" b="1" dirty="0">
              <a:solidFill>
                <a:srgbClr val="000000"/>
              </a:solidFill>
              <a:latin typeface="微软雅黑" panose="020B0503020204020204" pitchFamily="34" charset="-122"/>
              <a:ea typeface="微软雅黑" panose="020B0503020204020204" pitchFamily="34" charset="-122"/>
            </a:endParaRPr>
          </a:p>
        </p:txBody>
      </p:sp>
      <p:pic>
        <p:nvPicPr>
          <p:cNvPr id="42" name="图片 41">
            <a:extLst>
              <a:ext uri="{FF2B5EF4-FFF2-40B4-BE49-F238E27FC236}">
                <a16:creationId xmlns:a16="http://schemas.microsoft.com/office/drawing/2014/main" id="{089CCFB8-E23E-42F5-9851-38376D004169}"/>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334006" y="4901764"/>
            <a:ext cx="540000" cy="518849"/>
          </a:xfrm>
          <a:prstGeom prst="rect">
            <a:avLst/>
          </a:prstGeom>
        </p:spPr>
      </p:pic>
      <p:cxnSp>
        <p:nvCxnSpPr>
          <p:cNvPr id="43" name="直接连接符 42">
            <a:extLst>
              <a:ext uri="{FF2B5EF4-FFF2-40B4-BE49-F238E27FC236}">
                <a16:creationId xmlns:a16="http://schemas.microsoft.com/office/drawing/2014/main" id="{3ECAFD0E-32B6-428E-8DCF-58C45A1C3678}"/>
              </a:ext>
            </a:extLst>
          </p:cNvPr>
          <p:cNvCxnSpPr>
            <a:cxnSpLocks/>
            <a:stCxn id="42" idx="0"/>
            <a:endCxn id="7" idx="2"/>
          </p:cNvCxnSpPr>
          <p:nvPr/>
        </p:nvCxnSpPr>
        <p:spPr>
          <a:xfrm flipV="1">
            <a:off x="3604006" y="4141616"/>
            <a:ext cx="624979" cy="760148"/>
          </a:xfrm>
          <a:prstGeom prst="line">
            <a:avLst/>
          </a:prstGeom>
          <a:noFill/>
          <a:ln w="12700" cap="flat" cmpd="sng" algn="ctr">
            <a:solidFill>
              <a:srgbClr val="70AD47"/>
            </a:solidFill>
            <a:prstDash val="solid"/>
            <a:miter lim="800000"/>
          </a:ln>
          <a:effectLst/>
        </p:spPr>
      </p:cxnSp>
      <p:cxnSp>
        <p:nvCxnSpPr>
          <p:cNvPr id="44" name="直接连接符 43">
            <a:extLst>
              <a:ext uri="{FF2B5EF4-FFF2-40B4-BE49-F238E27FC236}">
                <a16:creationId xmlns:a16="http://schemas.microsoft.com/office/drawing/2014/main" id="{D4B55D7E-2F16-4F68-9111-682ED521D851}"/>
              </a:ext>
            </a:extLst>
          </p:cNvPr>
          <p:cNvCxnSpPr>
            <a:cxnSpLocks/>
            <a:stCxn id="42" idx="0"/>
            <a:endCxn id="14" idx="2"/>
          </p:cNvCxnSpPr>
          <p:nvPr/>
        </p:nvCxnSpPr>
        <p:spPr>
          <a:xfrm flipV="1">
            <a:off x="3604006" y="4141616"/>
            <a:ext cx="1578526" cy="760148"/>
          </a:xfrm>
          <a:prstGeom prst="line">
            <a:avLst/>
          </a:prstGeom>
          <a:noFill/>
          <a:ln w="12700" cap="flat" cmpd="sng" algn="ctr">
            <a:solidFill>
              <a:srgbClr val="70AD47"/>
            </a:solidFill>
            <a:prstDash val="solid"/>
            <a:miter lim="800000"/>
          </a:ln>
          <a:effectLst/>
        </p:spPr>
      </p:cxnSp>
      <p:cxnSp>
        <p:nvCxnSpPr>
          <p:cNvPr id="45" name="直接连接符 44">
            <a:extLst>
              <a:ext uri="{FF2B5EF4-FFF2-40B4-BE49-F238E27FC236}">
                <a16:creationId xmlns:a16="http://schemas.microsoft.com/office/drawing/2014/main" id="{3A948F7D-2320-4C12-8734-F78904E0A6A2}"/>
              </a:ext>
            </a:extLst>
          </p:cNvPr>
          <p:cNvCxnSpPr>
            <a:cxnSpLocks/>
            <a:endCxn id="42" idx="1"/>
          </p:cNvCxnSpPr>
          <p:nvPr/>
        </p:nvCxnSpPr>
        <p:spPr>
          <a:xfrm>
            <a:off x="3139352" y="5161189"/>
            <a:ext cx="194654" cy="0"/>
          </a:xfrm>
          <a:prstGeom prst="line">
            <a:avLst/>
          </a:prstGeom>
          <a:noFill/>
          <a:ln w="12700" cap="flat" cmpd="sng" algn="ctr">
            <a:solidFill>
              <a:srgbClr val="1163AB"/>
            </a:solidFill>
            <a:prstDash val="solid"/>
            <a:miter lim="800000"/>
          </a:ln>
          <a:effectLst/>
        </p:spPr>
      </p:cxnSp>
      <p:sp>
        <p:nvSpPr>
          <p:cNvPr id="46" name="矩形 45">
            <a:extLst>
              <a:ext uri="{FF2B5EF4-FFF2-40B4-BE49-F238E27FC236}">
                <a16:creationId xmlns:a16="http://schemas.microsoft.com/office/drawing/2014/main" id="{F599C68A-A667-46B8-AC6F-59848357A1E3}"/>
              </a:ext>
            </a:extLst>
          </p:cNvPr>
          <p:cNvSpPr/>
          <p:nvPr/>
        </p:nvSpPr>
        <p:spPr>
          <a:xfrm>
            <a:off x="2098023" y="3392685"/>
            <a:ext cx="4233604" cy="3094242"/>
          </a:xfrm>
          <a:prstGeom prst="rect">
            <a:avLst/>
          </a:prstGeom>
          <a:noFill/>
          <a:ln w="12700" cap="flat" cmpd="sng" algn="ctr">
            <a:solidFill>
              <a:sysClr val="windowText" lastClr="00000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47" name="直接连接符 46">
            <a:extLst>
              <a:ext uri="{FF2B5EF4-FFF2-40B4-BE49-F238E27FC236}">
                <a16:creationId xmlns:a16="http://schemas.microsoft.com/office/drawing/2014/main" id="{A026CA84-B9A0-40F2-9C64-353DE3A5F13A}"/>
              </a:ext>
            </a:extLst>
          </p:cNvPr>
          <p:cNvCxnSpPr>
            <a:cxnSpLocks/>
          </p:cNvCxnSpPr>
          <p:nvPr/>
        </p:nvCxnSpPr>
        <p:spPr>
          <a:xfrm>
            <a:off x="3162225" y="3777516"/>
            <a:ext cx="793377" cy="0"/>
          </a:xfrm>
          <a:prstGeom prst="line">
            <a:avLst/>
          </a:prstGeom>
          <a:noFill/>
          <a:ln w="12700" cap="flat" cmpd="sng" algn="ctr">
            <a:solidFill>
              <a:srgbClr val="70AD47"/>
            </a:solidFill>
            <a:prstDash val="solid"/>
            <a:miter lim="800000"/>
          </a:ln>
          <a:effectLst/>
        </p:spPr>
      </p:cxnSp>
      <p:sp>
        <p:nvSpPr>
          <p:cNvPr id="48" name="矩形: 圆角 47">
            <a:extLst>
              <a:ext uri="{FF2B5EF4-FFF2-40B4-BE49-F238E27FC236}">
                <a16:creationId xmlns:a16="http://schemas.microsoft.com/office/drawing/2014/main" id="{7B825025-0140-45A3-AC4B-C6928EDBFFB4}"/>
              </a:ext>
            </a:extLst>
          </p:cNvPr>
          <p:cNvSpPr/>
          <p:nvPr/>
        </p:nvSpPr>
        <p:spPr>
          <a:xfrm>
            <a:off x="2213022" y="3483546"/>
            <a:ext cx="949203" cy="1321372"/>
          </a:xfrm>
          <a:prstGeom prst="roundRect">
            <a:avLst/>
          </a:prstGeom>
          <a:noFill/>
          <a:ln w="190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9" name="TextBox 101">
            <a:extLst>
              <a:ext uri="{FF2B5EF4-FFF2-40B4-BE49-F238E27FC236}">
                <a16:creationId xmlns:a16="http://schemas.microsoft.com/office/drawing/2014/main" id="{38F5F638-7DB5-4644-A00B-C24A1198F933}"/>
              </a:ext>
            </a:extLst>
          </p:cNvPr>
          <p:cNvSpPr txBox="1"/>
          <p:nvPr/>
        </p:nvSpPr>
        <p:spPr>
          <a:xfrm>
            <a:off x="2510089" y="4326935"/>
            <a:ext cx="461665" cy="428888"/>
          </a:xfrm>
          <a:prstGeom prst="rect">
            <a:avLst/>
          </a:prstGeom>
          <a:noFill/>
        </p:spPr>
        <p:txBody>
          <a:bodyPr vert="eaVert" wrap="square" rtlCol="0">
            <a:spAutoFit/>
          </a:bodyPr>
          <a:lstStyle/>
          <a:p>
            <a:pPr algn="ctr"/>
            <a:r>
              <a:rPr lang="en-US" altLang="zh-CN" dirty="0">
                <a:solidFill>
                  <a:srgbClr val="000000"/>
                </a:solidFill>
                <a:latin typeface="微软雅黑" panose="020B0503020204020204" pitchFamily="34" charset="-122"/>
                <a:ea typeface="微软雅黑" panose="020B0503020204020204" pitchFamily="34" charset="-122"/>
              </a:rPr>
              <a:t>…</a:t>
            </a:r>
          </a:p>
        </p:txBody>
      </p:sp>
      <p:sp>
        <p:nvSpPr>
          <p:cNvPr id="50" name="椭圆 49">
            <a:extLst>
              <a:ext uri="{FF2B5EF4-FFF2-40B4-BE49-F238E27FC236}">
                <a16:creationId xmlns:a16="http://schemas.microsoft.com/office/drawing/2014/main" id="{8DAD84EB-C64E-4FB4-98E6-15A01094D9C2}"/>
              </a:ext>
            </a:extLst>
          </p:cNvPr>
          <p:cNvSpPr/>
          <p:nvPr/>
        </p:nvSpPr>
        <p:spPr>
          <a:xfrm>
            <a:off x="3445721" y="3577146"/>
            <a:ext cx="213988" cy="603323"/>
          </a:xfrm>
          <a:prstGeom prst="ellipse">
            <a:avLst/>
          </a:prstGeom>
          <a:noFill/>
          <a:ln w="1270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51" name="直接连接符 50">
            <a:extLst>
              <a:ext uri="{FF2B5EF4-FFF2-40B4-BE49-F238E27FC236}">
                <a16:creationId xmlns:a16="http://schemas.microsoft.com/office/drawing/2014/main" id="{C5664F34-2C85-4434-88A9-356E1978F7CA}"/>
              </a:ext>
            </a:extLst>
          </p:cNvPr>
          <p:cNvCxnSpPr>
            <a:cxnSpLocks/>
          </p:cNvCxnSpPr>
          <p:nvPr/>
        </p:nvCxnSpPr>
        <p:spPr>
          <a:xfrm>
            <a:off x="3162225" y="4016737"/>
            <a:ext cx="793377" cy="0"/>
          </a:xfrm>
          <a:prstGeom prst="line">
            <a:avLst/>
          </a:prstGeom>
          <a:noFill/>
          <a:ln w="12700" cap="flat" cmpd="sng" algn="ctr">
            <a:solidFill>
              <a:srgbClr val="70AD47"/>
            </a:solidFill>
            <a:prstDash val="solid"/>
            <a:miter lim="800000"/>
          </a:ln>
          <a:effectLst/>
        </p:spPr>
      </p:cxnSp>
      <p:pic>
        <p:nvPicPr>
          <p:cNvPr id="52" name="图片 51">
            <a:extLst>
              <a:ext uri="{FF2B5EF4-FFF2-40B4-BE49-F238E27FC236}">
                <a16:creationId xmlns:a16="http://schemas.microsoft.com/office/drawing/2014/main" id="{8641F0E2-99B1-4F38-A871-36A8B24DD08F}"/>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811027" y="3615178"/>
            <a:ext cx="546766" cy="519858"/>
          </a:xfrm>
          <a:prstGeom prst="rect">
            <a:avLst/>
          </a:prstGeom>
        </p:spPr>
      </p:pic>
      <p:pic>
        <p:nvPicPr>
          <p:cNvPr id="53" name="图片 52">
            <a:extLst>
              <a:ext uri="{FF2B5EF4-FFF2-40B4-BE49-F238E27FC236}">
                <a16:creationId xmlns:a16="http://schemas.microsoft.com/office/drawing/2014/main" id="{0D65DCC7-C4C3-4A04-85C9-79B0EB6DDA98}"/>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734791" y="3615178"/>
            <a:ext cx="546766" cy="519858"/>
          </a:xfrm>
          <a:prstGeom prst="rect">
            <a:avLst/>
          </a:prstGeom>
        </p:spPr>
      </p:pic>
      <p:cxnSp>
        <p:nvCxnSpPr>
          <p:cNvPr id="54" name="直接连接符 53">
            <a:extLst>
              <a:ext uri="{FF2B5EF4-FFF2-40B4-BE49-F238E27FC236}">
                <a16:creationId xmlns:a16="http://schemas.microsoft.com/office/drawing/2014/main" id="{BA821F42-D218-4749-B757-7B67DCC77DCA}"/>
              </a:ext>
            </a:extLst>
          </p:cNvPr>
          <p:cNvCxnSpPr>
            <a:cxnSpLocks/>
          </p:cNvCxnSpPr>
          <p:nvPr/>
        </p:nvCxnSpPr>
        <p:spPr>
          <a:xfrm>
            <a:off x="7328008" y="3760125"/>
            <a:ext cx="406781" cy="0"/>
          </a:xfrm>
          <a:prstGeom prst="line">
            <a:avLst/>
          </a:prstGeom>
          <a:noFill/>
          <a:ln w="12700" cap="flat" cmpd="sng" algn="ctr">
            <a:solidFill>
              <a:srgbClr val="70AD47"/>
            </a:solidFill>
            <a:prstDash val="solid"/>
            <a:miter lim="800000"/>
          </a:ln>
          <a:effectLst/>
        </p:spPr>
      </p:cxnSp>
      <p:cxnSp>
        <p:nvCxnSpPr>
          <p:cNvPr id="55" name="直接连接符 54">
            <a:extLst>
              <a:ext uri="{FF2B5EF4-FFF2-40B4-BE49-F238E27FC236}">
                <a16:creationId xmlns:a16="http://schemas.microsoft.com/office/drawing/2014/main" id="{0D50DC38-D822-4337-A92E-DD28ECC7E9EB}"/>
              </a:ext>
            </a:extLst>
          </p:cNvPr>
          <p:cNvCxnSpPr>
            <a:cxnSpLocks/>
          </p:cNvCxnSpPr>
          <p:nvPr/>
        </p:nvCxnSpPr>
        <p:spPr>
          <a:xfrm>
            <a:off x="7328009" y="4010157"/>
            <a:ext cx="406781" cy="0"/>
          </a:xfrm>
          <a:prstGeom prst="line">
            <a:avLst/>
          </a:prstGeom>
          <a:noFill/>
          <a:ln w="12700" cap="flat" cmpd="sng" algn="ctr">
            <a:solidFill>
              <a:srgbClr val="70AD47"/>
            </a:solidFill>
            <a:prstDash val="solid"/>
            <a:miter lim="800000"/>
          </a:ln>
          <a:effectLst/>
        </p:spPr>
      </p:cxnSp>
      <p:sp>
        <p:nvSpPr>
          <p:cNvPr id="56" name="椭圆 55">
            <a:extLst>
              <a:ext uri="{FF2B5EF4-FFF2-40B4-BE49-F238E27FC236}">
                <a16:creationId xmlns:a16="http://schemas.microsoft.com/office/drawing/2014/main" id="{14959EA2-91E0-400C-B629-923098E887B5}"/>
              </a:ext>
            </a:extLst>
          </p:cNvPr>
          <p:cNvSpPr/>
          <p:nvPr/>
        </p:nvSpPr>
        <p:spPr>
          <a:xfrm>
            <a:off x="7434424" y="3573445"/>
            <a:ext cx="193948" cy="603323"/>
          </a:xfrm>
          <a:prstGeom prst="ellipse">
            <a:avLst/>
          </a:prstGeom>
          <a:noFill/>
          <a:ln w="1270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57" name="直接连接符 56">
            <a:extLst>
              <a:ext uri="{FF2B5EF4-FFF2-40B4-BE49-F238E27FC236}">
                <a16:creationId xmlns:a16="http://schemas.microsoft.com/office/drawing/2014/main" id="{D3559F96-71F2-4EB7-8871-9854181AA5CE}"/>
              </a:ext>
            </a:extLst>
          </p:cNvPr>
          <p:cNvCxnSpPr>
            <a:cxnSpLocks/>
          </p:cNvCxnSpPr>
          <p:nvPr/>
        </p:nvCxnSpPr>
        <p:spPr>
          <a:xfrm>
            <a:off x="8285469" y="3759921"/>
            <a:ext cx="673608" cy="0"/>
          </a:xfrm>
          <a:prstGeom prst="line">
            <a:avLst/>
          </a:prstGeom>
          <a:noFill/>
          <a:ln w="12700" cap="flat" cmpd="sng" algn="ctr">
            <a:solidFill>
              <a:srgbClr val="70AD47"/>
            </a:solidFill>
            <a:prstDash val="solid"/>
            <a:miter lim="800000"/>
          </a:ln>
          <a:effectLst/>
        </p:spPr>
      </p:cxnSp>
      <p:sp>
        <p:nvSpPr>
          <p:cNvPr id="58" name="椭圆 57">
            <a:extLst>
              <a:ext uri="{FF2B5EF4-FFF2-40B4-BE49-F238E27FC236}">
                <a16:creationId xmlns:a16="http://schemas.microsoft.com/office/drawing/2014/main" id="{73669139-EC6A-498B-88E8-7688D0CD91A5}"/>
              </a:ext>
            </a:extLst>
          </p:cNvPr>
          <p:cNvSpPr/>
          <p:nvPr/>
        </p:nvSpPr>
        <p:spPr>
          <a:xfrm>
            <a:off x="8497482" y="3573445"/>
            <a:ext cx="188212" cy="603323"/>
          </a:xfrm>
          <a:prstGeom prst="ellipse">
            <a:avLst/>
          </a:prstGeom>
          <a:noFill/>
          <a:ln w="1270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59" name="直接连接符 58">
            <a:extLst>
              <a:ext uri="{FF2B5EF4-FFF2-40B4-BE49-F238E27FC236}">
                <a16:creationId xmlns:a16="http://schemas.microsoft.com/office/drawing/2014/main" id="{6F057D47-5E46-4E46-B325-6F8C95F16E0E}"/>
              </a:ext>
            </a:extLst>
          </p:cNvPr>
          <p:cNvCxnSpPr>
            <a:cxnSpLocks/>
          </p:cNvCxnSpPr>
          <p:nvPr/>
        </p:nvCxnSpPr>
        <p:spPr>
          <a:xfrm>
            <a:off x="8285469" y="3999142"/>
            <a:ext cx="695936" cy="0"/>
          </a:xfrm>
          <a:prstGeom prst="line">
            <a:avLst/>
          </a:prstGeom>
          <a:noFill/>
          <a:ln w="12700" cap="flat" cmpd="sng" algn="ctr">
            <a:solidFill>
              <a:srgbClr val="70AD47"/>
            </a:solidFill>
            <a:prstDash val="solid"/>
            <a:miter lim="800000"/>
          </a:ln>
          <a:effectLst/>
        </p:spPr>
      </p:cxnSp>
      <p:pic>
        <p:nvPicPr>
          <p:cNvPr id="60" name="图片 59">
            <a:extLst>
              <a:ext uri="{FF2B5EF4-FFF2-40B4-BE49-F238E27FC236}">
                <a16:creationId xmlns:a16="http://schemas.microsoft.com/office/drawing/2014/main" id="{8608C37B-9FB4-4070-8307-69977DD65EE5}"/>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9158803" y="3571199"/>
            <a:ext cx="542804" cy="523481"/>
          </a:xfrm>
          <a:prstGeom prst="rect">
            <a:avLst/>
          </a:prstGeom>
        </p:spPr>
      </p:pic>
      <p:sp>
        <p:nvSpPr>
          <p:cNvPr id="61" name="TextBox 101">
            <a:extLst>
              <a:ext uri="{FF2B5EF4-FFF2-40B4-BE49-F238E27FC236}">
                <a16:creationId xmlns:a16="http://schemas.microsoft.com/office/drawing/2014/main" id="{F9B973C2-BC57-4E07-AC73-581365F52576}"/>
              </a:ext>
            </a:extLst>
          </p:cNvPr>
          <p:cNvSpPr txBox="1"/>
          <p:nvPr/>
        </p:nvSpPr>
        <p:spPr>
          <a:xfrm>
            <a:off x="8959077" y="4065006"/>
            <a:ext cx="942257" cy="430887"/>
          </a:xfrm>
          <a:prstGeom prst="rect">
            <a:avLst/>
          </a:prstGeom>
          <a:noFill/>
        </p:spPr>
        <p:txBody>
          <a:bodyPr wrap="square" rtlCol="0">
            <a:spAutoFit/>
          </a:bodyPr>
          <a:lstStyle/>
          <a:p>
            <a:pPr algn="ctr"/>
            <a:r>
              <a:rPr lang="zh-CN" altLang="en-US" sz="1050" b="1" dirty="0">
                <a:solidFill>
                  <a:srgbClr val="000000"/>
                </a:solidFill>
                <a:latin typeface="微软雅黑" panose="020B0503020204020204" pitchFamily="34" charset="-122"/>
                <a:ea typeface="微软雅黑" panose="020B0503020204020204" pitchFamily="34" charset="-122"/>
              </a:rPr>
              <a:t>公共资源</a:t>
            </a:r>
            <a:endParaRPr lang="en-US" altLang="zh-CN" sz="1050" b="1" dirty="0">
              <a:solidFill>
                <a:srgbClr val="000000"/>
              </a:solidFill>
              <a:latin typeface="微软雅黑" panose="020B0503020204020204" pitchFamily="34" charset="-122"/>
              <a:ea typeface="微软雅黑" panose="020B0503020204020204" pitchFamily="34" charset="-122"/>
            </a:endParaRPr>
          </a:p>
          <a:p>
            <a:pPr algn="ctr"/>
            <a:r>
              <a:rPr lang="zh-CN" altLang="en-US" sz="1050" b="1" dirty="0">
                <a:solidFill>
                  <a:srgbClr val="000000"/>
                </a:solidFill>
                <a:latin typeface="微软雅黑" panose="020B0503020204020204" pitchFamily="34" charset="-122"/>
                <a:ea typeface="微软雅黑" panose="020B0503020204020204" pitchFamily="34" charset="-122"/>
              </a:rPr>
              <a:t>服务器</a:t>
            </a:r>
            <a:endParaRPr lang="en-US" altLang="zh-CN" sz="1050" b="1" dirty="0">
              <a:solidFill>
                <a:srgbClr val="000000"/>
              </a:solidFill>
              <a:latin typeface="微软雅黑" panose="020B0503020204020204" pitchFamily="34" charset="-122"/>
              <a:ea typeface="微软雅黑" panose="020B0503020204020204" pitchFamily="34" charset="-122"/>
            </a:endParaRPr>
          </a:p>
        </p:txBody>
      </p:sp>
      <p:sp>
        <p:nvSpPr>
          <p:cNvPr id="62" name="矩形: 圆角 61">
            <a:extLst>
              <a:ext uri="{FF2B5EF4-FFF2-40B4-BE49-F238E27FC236}">
                <a16:creationId xmlns:a16="http://schemas.microsoft.com/office/drawing/2014/main" id="{FDA76133-82FC-4146-9C2B-1F96B31FFB6B}"/>
              </a:ext>
            </a:extLst>
          </p:cNvPr>
          <p:cNvSpPr/>
          <p:nvPr/>
        </p:nvSpPr>
        <p:spPr>
          <a:xfrm>
            <a:off x="8962990" y="3476966"/>
            <a:ext cx="949203" cy="1487991"/>
          </a:xfrm>
          <a:prstGeom prst="roundRect">
            <a:avLst/>
          </a:prstGeom>
          <a:noFill/>
          <a:ln w="190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3" name="TextBox 101">
            <a:extLst>
              <a:ext uri="{FF2B5EF4-FFF2-40B4-BE49-F238E27FC236}">
                <a16:creationId xmlns:a16="http://schemas.microsoft.com/office/drawing/2014/main" id="{5A6551E1-499C-42E1-98D7-D24C446D5196}"/>
              </a:ext>
            </a:extLst>
          </p:cNvPr>
          <p:cNvSpPr txBox="1"/>
          <p:nvPr/>
        </p:nvSpPr>
        <p:spPr>
          <a:xfrm>
            <a:off x="9279531" y="4536069"/>
            <a:ext cx="461665" cy="428888"/>
          </a:xfrm>
          <a:prstGeom prst="rect">
            <a:avLst/>
          </a:prstGeom>
          <a:noFill/>
        </p:spPr>
        <p:txBody>
          <a:bodyPr vert="eaVert" wrap="square" rtlCol="0">
            <a:spAutoFit/>
          </a:bodyPr>
          <a:lstStyle/>
          <a:p>
            <a:pPr algn="ctr"/>
            <a:r>
              <a:rPr lang="en-US" altLang="zh-CN" dirty="0">
                <a:solidFill>
                  <a:srgbClr val="000000"/>
                </a:solidFill>
                <a:latin typeface="微软雅黑" panose="020B0503020204020204" pitchFamily="34" charset="-122"/>
                <a:ea typeface="微软雅黑" panose="020B0503020204020204" pitchFamily="34" charset="-122"/>
              </a:rPr>
              <a:t>…</a:t>
            </a:r>
          </a:p>
        </p:txBody>
      </p:sp>
      <p:pic>
        <p:nvPicPr>
          <p:cNvPr id="64" name="图片 63">
            <a:extLst>
              <a:ext uri="{FF2B5EF4-FFF2-40B4-BE49-F238E27FC236}">
                <a16:creationId xmlns:a16="http://schemas.microsoft.com/office/drawing/2014/main" id="{40A3E25C-4718-4CAC-BF78-018BABF3B337}"/>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641240" y="4662070"/>
            <a:ext cx="540000" cy="518849"/>
          </a:xfrm>
          <a:prstGeom prst="rect">
            <a:avLst/>
          </a:prstGeom>
        </p:spPr>
      </p:pic>
      <p:cxnSp>
        <p:nvCxnSpPr>
          <p:cNvPr id="65" name="直接连接符 64">
            <a:extLst>
              <a:ext uri="{FF2B5EF4-FFF2-40B4-BE49-F238E27FC236}">
                <a16:creationId xmlns:a16="http://schemas.microsoft.com/office/drawing/2014/main" id="{9888D1B3-FE64-4AFF-8ED5-BC7C96CE8818}"/>
              </a:ext>
            </a:extLst>
          </p:cNvPr>
          <p:cNvCxnSpPr>
            <a:cxnSpLocks/>
            <a:stCxn id="64" idx="0"/>
            <a:endCxn id="53" idx="2"/>
          </p:cNvCxnSpPr>
          <p:nvPr/>
        </p:nvCxnSpPr>
        <p:spPr>
          <a:xfrm flipV="1">
            <a:off x="6911240" y="4135036"/>
            <a:ext cx="1096934" cy="527034"/>
          </a:xfrm>
          <a:prstGeom prst="line">
            <a:avLst/>
          </a:prstGeom>
          <a:noFill/>
          <a:ln w="12700" cap="flat" cmpd="sng" algn="ctr">
            <a:solidFill>
              <a:srgbClr val="70AD47"/>
            </a:solidFill>
            <a:prstDash val="solid"/>
            <a:miter lim="800000"/>
          </a:ln>
          <a:effectLst/>
        </p:spPr>
      </p:cxnSp>
      <p:cxnSp>
        <p:nvCxnSpPr>
          <p:cNvPr id="66" name="直接连接符 65">
            <a:extLst>
              <a:ext uri="{FF2B5EF4-FFF2-40B4-BE49-F238E27FC236}">
                <a16:creationId xmlns:a16="http://schemas.microsoft.com/office/drawing/2014/main" id="{29A5E86F-1AA5-45EA-828E-09D8B2A000C7}"/>
              </a:ext>
            </a:extLst>
          </p:cNvPr>
          <p:cNvCxnSpPr>
            <a:cxnSpLocks/>
            <a:stCxn id="64" idx="0"/>
            <a:endCxn id="52" idx="2"/>
          </p:cNvCxnSpPr>
          <p:nvPr/>
        </p:nvCxnSpPr>
        <p:spPr>
          <a:xfrm flipV="1">
            <a:off x="6911240" y="4135036"/>
            <a:ext cx="173170" cy="527034"/>
          </a:xfrm>
          <a:prstGeom prst="line">
            <a:avLst/>
          </a:prstGeom>
          <a:noFill/>
          <a:ln w="12700" cap="flat" cmpd="sng" algn="ctr">
            <a:solidFill>
              <a:srgbClr val="70AD47"/>
            </a:solidFill>
            <a:prstDash val="solid"/>
            <a:miter lim="800000"/>
          </a:ln>
          <a:effectLst/>
        </p:spPr>
      </p:cxnSp>
      <p:cxnSp>
        <p:nvCxnSpPr>
          <p:cNvPr id="67" name="直接连接符 66">
            <a:extLst>
              <a:ext uri="{FF2B5EF4-FFF2-40B4-BE49-F238E27FC236}">
                <a16:creationId xmlns:a16="http://schemas.microsoft.com/office/drawing/2014/main" id="{0D91D64D-2F42-48B8-8030-C00AE387D4AA}"/>
              </a:ext>
            </a:extLst>
          </p:cNvPr>
          <p:cNvCxnSpPr>
            <a:cxnSpLocks/>
            <a:stCxn id="53" idx="0"/>
            <a:endCxn id="12" idx="2"/>
          </p:cNvCxnSpPr>
          <p:nvPr/>
        </p:nvCxnSpPr>
        <p:spPr>
          <a:xfrm flipH="1" flipV="1">
            <a:off x="6697807" y="2724937"/>
            <a:ext cx="1310367" cy="890241"/>
          </a:xfrm>
          <a:prstGeom prst="line">
            <a:avLst/>
          </a:prstGeom>
          <a:noFill/>
          <a:ln w="12700" cap="flat" cmpd="sng" algn="ctr">
            <a:solidFill>
              <a:srgbClr val="FFC000"/>
            </a:solidFill>
            <a:prstDash val="solid"/>
            <a:miter lim="800000"/>
          </a:ln>
          <a:effectLst/>
        </p:spPr>
      </p:cxnSp>
      <p:cxnSp>
        <p:nvCxnSpPr>
          <p:cNvPr id="68" name="直接连接符 67">
            <a:extLst>
              <a:ext uri="{FF2B5EF4-FFF2-40B4-BE49-F238E27FC236}">
                <a16:creationId xmlns:a16="http://schemas.microsoft.com/office/drawing/2014/main" id="{72CAC55D-B29A-4947-B9B6-D8E3AA456E76}"/>
              </a:ext>
            </a:extLst>
          </p:cNvPr>
          <p:cNvCxnSpPr>
            <a:cxnSpLocks/>
            <a:stCxn id="52" idx="0"/>
            <a:endCxn id="10" idx="2"/>
          </p:cNvCxnSpPr>
          <p:nvPr/>
        </p:nvCxnSpPr>
        <p:spPr>
          <a:xfrm flipH="1" flipV="1">
            <a:off x="5565915" y="2732337"/>
            <a:ext cx="1518495" cy="882841"/>
          </a:xfrm>
          <a:prstGeom prst="line">
            <a:avLst/>
          </a:prstGeom>
          <a:noFill/>
          <a:ln w="12700" cap="flat" cmpd="sng" algn="ctr">
            <a:solidFill>
              <a:srgbClr val="FFC000"/>
            </a:solidFill>
            <a:prstDash val="solid"/>
            <a:miter lim="800000"/>
          </a:ln>
          <a:effectLst/>
        </p:spPr>
      </p:cxnSp>
      <p:cxnSp>
        <p:nvCxnSpPr>
          <p:cNvPr id="69" name="直接连接符 68">
            <a:extLst>
              <a:ext uri="{FF2B5EF4-FFF2-40B4-BE49-F238E27FC236}">
                <a16:creationId xmlns:a16="http://schemas.microsoft.com/office/drawing/2014/main" id="{42A0B05E-4A04-4C1E-8DFF-2D3F6C00AF6B}"/>
              </a:ext>
            </a:extLst>
          </p:cNvPr>
          <p:cNvCxnSpPr>
            <a:cxnSpLocks/>
            <a:stCxn id="52" idx="0"/>
            <a:endCxn id="12" idx="2"/>
          </p:cNvCxnSpPr>
          <p:nvPr/>
        </p:nvCxnSpPr>
        <p:spPr>
          <a:xfrm flipH="1" flipV="1">
            <a:off x="6697807" y="2724937"/>
            <a:ext cx="386603" cy="890241"/>
          </a:xfrm>
          <a:prstGeom prst="line">
            <a:avLst/>
          </a:prstGeom>
          <a:noFill/>
          <a:ln w="12700" cap="flat" cmpd="sng" algn="ctr">
            <a:solidFill>
              <a:srgbClr val="FFC000"/>
            </a:solidFill>
            <a:prstDash val="solid"/>
            <a:miter lim="800000"/>
          </a:ln>
          <a:effectLst/>
        </p:spPr>
      </p:cxnSp>
      <p:cxnSp>
        <p:nvCxnSpPr>
          <p:cNvPr id="70" name="直接连接符 69">
            <a:extLst>
              <a:ext uri="{FF2B5EF4-FFF2-40B4-BE49-F238E27FC236}">
                <a16:creationId xmlns:a16="http://schemas.microsoft.com/office/drawing/2014/main" id="{E7DEEAF5-D112-48BA-8FF5-F9324DD96B3A}"/>
              </a:ext>
            </a:extLst>
          </p:cNvPr>
          <p:cNvCxnSpPr>
            <a:cxnSpLocks/>
            <a:stCxn id="53" idx="0"/>
            <a:endCxn id="10" idx="2"/>
          </p:cNvCxnSpPr>
          <p:nvPr/>
        </p:nvCxnSpPr>
        <p:spPr>
          <a:xfrm flipH="1" flipV="1">
            <a:off x="5565915" y="2732337"/>
            <a:ext cx="2442259" cy="882841"/>
          </a:xfrm>
          <a:prstGeom prst="line">
            <a:avLst/>
          </a:prstGeom>
          <a:noFill/>
          <a:ln w="12700" cap="flat" cmpd="sng" algn="ctr">
            <a:solidFill>
              <a:srgbClr val="FFC000"/>
            </a:solidFill>
            <a:prstDash val="solid"/>
            <a:miter lim="800000"/>
          </a:ln>
          <a:effectLst/>
        </p:spPr>
      </p:cxnSp>
      <p:pic>
        <p:nvPicPr>
          <p:cNvPr id="71" name="图片 70" descr="PC.png">
            <a:extLst>
              <a:ext uri="{FF2B5EF4-FFF2-40B4-BE49-F238E27FC236}">
                <a16:creationId xmlns:a16="http://schemas.microsoft.com/office/drawing/2014/main" id="{F0EBDD5D-6712-466F-BD09-D90D870C9B28}"/>
              </a:ext>
            </a:extLst>
          </p:cNvPr>
          <p:cNvPicPr>
            <a:picLocks noChangeAspect="1"/>
          </p:cNvPicPr>
          <p:nvPr/>
        </p:nvPicPr>
        <p:blipFill>
          <a:blip r:embed="rId6" cstate="print">
            <a:duotone>
              <a:prstClr val="black"/>
              <a:srgbClr val="1262AA">
                <a:tint val="45000"/>
                <a:satMod val="400000"/>
              </a:srgbClr>
            </a:duotone>
          </a:blip>
          <a:stretch>
            <a:fillRect/>
          </a:stretch>
        </p:blipFill>
        <p:spPr>
          <a:xfrm>
            <a:off x="6700091" y="5617457"/>
            <a:ext cx="609691" cy="518849"/>
          </a:xfrm>
          <a:prstGeom prst="rect">
            <a:avLst/>
          </a:prstGeom>
          <a:solidFill>
            <a:sysClr val="window" lastClr="FFFFFF"/>
          </a:solidFill>
        </p:spPr>
      </p:pic>
      <p:sp>
        <p:nvSpPr>
          <p:cNvPr id="72" name="TextBox 101">
            <a:extLst>
              <a:ext uri="{FF2B5EF4-FFF2-40B4-BE49-F238E27FC236}">
                <a16:creationId xmlns:a16="http://schemas.microsoft.com/office/drawing/2014/main" id="{ACEC47D0-492B-46F4-8602-D581020E8E2B}"/>
              </a:ext>
            </a:extLst>
          </p:cNvPr>
          <p:cNvSpPr txBox="1"/>
          <p:nvPr/>
        </p:nvSpPr>
        <p:spPr>
          <a:xfrm>
            <a:off x="6533807" y="6118716"/>
            <a:ext cx="942257" cy="261610"/>
          </a:xfrm>
          <a:prstGeom prst="rect">
            <a:avLst/>
          </a:prstGeom>
          <a:noFill/>
        </p:spPr>
        <p:txBody>
          <a:bodyPr wrap="square" rtlCol="0">
            <a:spAutoFit/>
          </a:bodyPr>
          <a:lstStyle/>
          <a:p>
            <a:pPr algn="ctr"/>
            <a:r>
              <a:rPr lang="zh-CN" altLang="en-US" sz="1100" b="1" dirty="0">
                <a:solidFill>
                  <a:srgbClr val="000000"/>
                </a:solidFill>
                <a:latin typeface="微软雅黑" panose="020B0503020204020204" pitchFamily="34" charset="-122"/>
                <a:ea typeface="微软雅黑" panose="020B0503020204020204" pitchFamily="34" charset="-122"/>
              </a:rPr>
              <a:t>集中控制</a:t>
            </a:r>
            <a:endParaRPr lang="en-US" altLang="zh-CN" sz="1100" b="1" dirty="0">
              <a:solidFill>
                <a:srgbClr val="000000"/>
              </a:solidFill>
              <a:latin typeface="微软雅黑" panose="020B0503020204020204" pitchFamily="34" charset="-122"/>
              <a:ea typeface="微软雅黑" panose="020B0503020204020204" pitchFamily="34" charset="-122"/>
            </a:endParaRPr>
          </a:p>
        </p:txBody>
      </p:sp>
      <p:sp>
        <p:nvSpPr>
          <p:cNvPr id="73" name="矩形: 圆角 72">
            <a:extLst>
              <a:ext uri="{FF2B5EF4-FFF2-40B4-BE49-F238E27FC236}">
                <a16:creationId xmlns:a16="http://schemas.microsoft.com/office/drawing/2014/main" id="{BEC3A7AA-24B4-48A2-9673-9394607BE960}"/>
              </a:ext>
            </a:extLst>
          </p:cNvPr>
          <p:cNvSpPr/>
          <p:nvPr/>
        </p:nvSpPr>
        <p:spPr>
          <a:xfrm>
            <a:off x="6514773" y="5542785"/>
            <a:ext cx="1305672" cy="836259"/>
          </a:xfrm>
          <a:prstGeom prst="roundRect">
            <a:avLst/>
          </a:prstGeom>
          <a:noFill/>
          <a:ln w="190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4" name="TextBox 101">
            <a:extLst>
              <a:ext uri="{FF2B5EF4-FFF2-40B4-BE49-F238E27FC236}">
                <a16:creationId xmlns:a16="http://schemas.microsoft.com/office/drawing/2014/main" id="{3D3D1CDF-D914-4377-A039-D17DE7B14389}"/>
              </a:ext>
            </a:extLst>
          </p:cNvPr>
          <p:cNvSpPr txBox="1"/>
          <p:nvPr/>
        </p:nvSpPr>
        <p:spPr>
          <a:xfrm>
            <a:off x="7340901" y="5687733"/>
            <a:ext cx="434455" cy="400110"/>
          </a:xfrm>
          <a:prstGeom prst="rect">
            <a:avLst/>
          </a:prstGeom>
          <a:noFill/>
        </p:spPr>
        <p:txBody>
          <a:bodyPr wrap="square" rtlCol="0">
            <a:spAutoFit/>
          </a:bodyPr>
          <a:lstStyle/>
          <a:p>
            <a:pPr algn="ctr"/>
            <a:r>
              <a:rPr lang="en-US" altLang="zh-CN" sz="2000" dirty="0">
                <a:solidFill>
                  <a:srgbClr val="000000"/>
                </a:solidFill>
                <a:latin typeface="微软雅黑" panose="020B0503020204020204" pitchFamily="34" charset="-122"/>
                <a:ea typeface="微软雅黑" panose="020B0503020204020204" pitchFamily="34" charset="-122"/>
              </a:rPr>
              <a:t>…</a:t>
            </a:r>
          </a:p>
        </p:txBody>
      </p:sp>
      <p:pic>
        <p:nvPicPr>
          <p:cNvPr id="75" name="图片 74">
            <a:extLst>
              <a:ext uri="{FF2B5EF4-FFF2-40B4-BE49-F238E27FC236}">
                <a16:creationId xmlns:a16="http://schemas.microsoft.com/office/drawing/2014/main" id="{913E41A8-CA0A-4B47-9B5A-069B3F373DF6}"/>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004040" y="4666203"/>
            <a:ext cx="540000" cy="518849"/>
          </a:xfrm>
          <a:prstGeom prst="rect">
            <a:avLst/>
          </a:prstGeom>
        </p:spPr>
      </p:pic>
      <p:cxnSp>
        <p:nvCxnSpPr>
          <p:cNvPr id="76" name="直接连接符 75">
            <a:extLst>
              <a:ext uri="{FF2B5EF4-FFF2-40B4-BE49-F238E27FC236}">
                <a16:creationId xmlns:a16="http://schemas.microsoft.com/office/drawing/2014/main" id="{95C491BE-788A-463D-A4A1-6FE658E3FBA8}"/>
              </a:ext>
            </a:extLst>
          </p:cNvPr>
          <p:cNvCxnSpPr>
            <a:cxnSpLocks/>
            <a:stCxn id="75" idx="0"/>
            <a:endCxn id="53" idx="2"/>
          </p:cNvCxnSpPr>
          <p:nvPr/>
        </p:nvCxnSpPr>
        <p:spPr>
          <a:xfrm flipH="1" flipV="1">
            <a:off x="8008174" y="4135036"/>
            <a:ext cx="265866" cy="531167"/>
          </a:xfrm>
          <a:prstGeom prst="line">
            <a:avLst/>
          </a:prstGeom>
          <a:noFill/>
          <a:ln w="12700" cap="flat" cmpd="sng" algn="ctr">
            <a:solidFill>
              <a:srgbClr val="70AD47"/>
            </a:solidFill>
            <a:prstDash val="solid"/>
            <a:miter lim="800000"/>
          </a:ln>
          <a:effectLst/>
        </p:spPr>
      </p:cxnSp>
      <p:cxnSp>
        <p:nvCxnSpPr>
          <p:cNvPr id="77" name="直接连接符 76">
            <a:extLst>
              <a:ext uri="{FF2B5EF4-FFF2-40B4-BE49-F238E27FC236}">
                <a16:creationId xmlns:a16="http://schemas.microsoft.com/office/drawing/2014/main" id="{AE93E09F-FC79-4CE1-B4E6-F56654B0E127}"/>
              </a:ext>
            </a:extLst>
          </p:cNvPr>
          <p:cNvCxnSpPr>
            <a:cxnSpLocks/>
            <a:stCxn id="75" idx="0"/>
            <a:endCxn id="52" idx="2"/>
          </p:cNvCxnSpPr>
          <p:nvPr/>
        </p:nvCxnSpPr>
        <p:spPr>
          <a:xfrm flipH="1" flipV="1">
            <a:off x="7084410" y="4135036"/>
            <a:ext cx="1189630" cy="531167"/>
          </a:xfrm>
          <a:prstGeom prst="line">
            <a:avLst/>
          </a:prstGeom>
          <a:noFill/>
          <a:ln w="12700" cap="flat" cmpd="sng" algn="ctr">
            <a:solidFill>
              <a:srgbClr val="70AD47"/>
            </a:solidFill>
            <a:prstDash val="solid"/>
            <a:miter lim="800000"/>
          </a:ln>
          <a:effectLst/>
        </p:spPr>
      </p:cxnSp>
      <p:cxnSp>
        <p:nvCxnSpPr>
          <p:cNvPr id="78" name="直接连接符 77">
            <a:extLst>
              <a:ext uri="{FF2B5EF4-FFF2-40B4-BE49-F238E27FC236}">
                <a16:creationId xmlns:a16="http://schemas.microsoft.com/office/drawing/2014/main" id="{C02E907A-1016-4657-8EDF-CCA34238696D}"/>
              </a:ext>
            </a:extLst>
          </p:cNvPr>
          <p:cNvCxnSpPr>
            <a:cxnSpLocks/>
          </p:cNvCxnSpPr>
          <p:nvPr/>
        </p:nvCxnSpPr>
        <p:spPr>
          <a:xfrm flipV="1">
            <a:off x="6762458" y="5180919"/>
            <a:ext cx="0" cy="361866"/>
          </a:xfrm>
          <a:prstGeom prst="line">
            <a:avLst/>
          </a:prstGeom>
          <a:noFill/>
          <a:ln w="12700" cap="flat" cmpd="sng" algn="ctr">
            <a:solidFill>
              <a:srgbClr val="1163AB"/>
            </a:solidFill>
            <a:prstDash val="solid"/>
            <a:miter lim="800000"/>
          </a:ln>
          <a:effectLst/>
        </p:spPr>
      </p:cxnSp>
      <p:cxnSp>
        <p:nvCxnSpPr>
          <p:cNvPr id="79" name="直接连接符 78">
            <a:extLst>
              <a:ext uri="{FF2B5EF4-FFF2-40B4-BE49-F238E27FC236}">
                <a16:creationId xmlns:a16="http://schemas.microsoft.com/office/drawing/2014/main" id="{1767C10B-3E76-4050-9BE5-A0257549D8C3}"/>
              </a:ext>
            </a:extLst>
          </p:cNvPr>
          <p:cNvCxnSpPr>
            <a:cxnSpLocks/>
          </p:cNvCxnSpPr>
          <p:nvPr/>
        </p:nvCxnSpPr>
        <p:spPr>
          <a:xfrm flipV="1">
            <a:off x="8147775" y="5180919"/>
            <a:ext cx="0" cy="370640"/>
          </a:xfrm>
          <a:prstGeom prst="line">
            <a:avLst/>
          </a:prstGeom>
          <a:noFill/>
          <a:ln w="12700" cap="flat" cmpd="sng" algn="ctr">
            <a:solidFill>
              <a:srgbClr val="1163AB"/>
            </a:solidFill>
            <a:prstDash val="solid"/>
            <a:miter lim="800000"/>
          </a:ln>
          <a:effectLst/>
        </p:spPr>
      </p:cxnSp>
      <p:sp>
        <p:nvSpPr>
          <p:cNvPr id="80" name="矩形 79">
            <a:extLst>
              <a:ext uri="{FF2B5EF4-FFF2-40B4-BE49-F238E27FC236}">
                <a16:creationId xmlns:a16="http://schemas.microsoft.com/office/drawing/2014/main" id="{75F56473-664F-4278-86C8-0E6B0E853187}"/>
              </a:ext>
            </a:extLst>
          </p:cNvPr>
          <p:cNvSpPr/>
          <p:nvPr/>
        </p:nvSpPr>
        <p:spPr>
          <a:xfrm>
            <a:off x="6393302" y="3380636"/>
            <a:ext cx="3612058" cy="3106291"/>
          </a:xfrm>
          <a:prstGeom prst="rect">
            <a:avLst/>
          </a:prstGeom>
          <a:noFill/>
          <a:ln w="12700" cap="flat" cmpd="sng" algn="ctr">
            <a:solidFill>
              <a:sysClr val="windowText" lastClr="00000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1" name="TextBox 101">
            <a:extLst>
              <a:ext uri="{FF2B5EF4-FFF2-40B4-BE49-F238E27FC236}">
                <a16:creationId xmlns:a16="http://schemas.microsoft.com/office/drawing/2014/main" id="{ABAD1D09-9E79-4D45-B8E3-EEF2CE8B1C6D}"/>
              </a:ext>
            </a:extLst>
          </p:cNvPr>
          <p:cNvSpPr txBox="1"/>
          <p:nvPr/>
        </p:nvSpPr>
        <p:spPr>
          <a:xfrm>
            <a:off x="7638934" y="6491486"/>
            <a:ext cx="1342471" cy="307777"/>
          </a:xfrm>
          <a:prstGeom prst="rect">
            <a:avLst/>
          </a:prstGeom>
          <a:noFill/>
        </p:spPr>
        <p:txBody>
          <a:bodyPr wrap="square" rtlCol="0">
            <a:spAutoFit/>
          </a:bodyPr>
          <a:lstStyle/>
          <a:p>
            <a:pPr algn="ctr"/>
            <a:r>
              <a:rPr lang="zh-CN" altLang="en-US" sz="1400" b="1" dirty="0">
                <a:solidFill>
                  <a:srgbClr val="000000"/>
                </a:solidFill>
                <a:latin typeface="微软雅黑" panose="020B0503020204020204" pitchFamily="34" charset="-122"/>
                <a:ea typeface="微软雅黑" panose="020B0503020204020204" pitchFamily="34" charset="-122"/>
              </a:rPr>
              <a:t>数据中心</a:t>
            </a:r>
            <a:endParaRPr lang="en-US" altLang="zh-CN" sz="1400" b="1" dirty="0">
              <a:solidFill>
                <a:srgbClr val="000000"/>
              </a:solidFill>
              <a:latin typeface="微软雅黑" panose="020B0503020204020204" pitchFamily="34" charset="-122"/>
              <a:ea typeface="微软雅黑" panose="020B0503020204020204" pitchFamily="34" charset="-122"/>
            </a:endParaRPr>
          </a:p>
        </p:txBody>
      </p:sp>
      <p:cxnSp>
        <p:nvCxnSpPr>
          <p:cNvPr id="82" name="直接连接符 81">
            <a:extLst>
              <a:ext uri="{FF2B5EF4-FFF2-40B4-BE49-F238E27FC236}">
                <a16:creationId xmlns:a16="http://schemas.microsoft.com/office/drawing/2014/main" id="{C0825EDA-6513-4BCE-AEFA-E4964F945C0D}"/>
              </a:ext>
            </a:extLst>
          </p:cNvPr>
          <p:cNvCxnSpPr>
            <a:cxnSpLocks/>
            <a:stCxn id="12" idx="3"/>
            <a:endCxn id="9" idx="1"/>
          </p:cNvCxnSpPr>
          <p:nvPr/>
        </p:nvCxnSpPr>
        <p:spPr>
          <a:xfrm flipV="1">
            <a:off x="6970222" y="2463197"/>
            <a:ext cx="427785" cy="1136"/>
          </a:xfrm>
          <a:prstGeom prst="line">
            <a:avLst/>
          </a:prstGeom>
          <a:noFill/>
          <a:ln w="12700" cap="flat" cmpd="sng" algn="ctr">
            <a:solidFill>
              <a:srgbClr val="1163AB"/>
            </a:solidFill>
            <a:prstDash val="solid"/>
            <a:miter lim="800000"/>
          </a:ln>
          <a:effectLst/>
        </p:spPr>
      </p:cxnSp>
      <p:sp>
        <p:nvSpPr>
          <p:cNvPr id="83" name="TextBox 101">
            <a:extLst>
              <a:ext uri="{FF2B5EF4-FFF2-40B4-BE49-F238E27FC236}">
                <a16:creationId xmlns:a16="http://schemas.microsoft.com/office/drawing/2014/main" id="{925B2C08-A2CE-4872-8FF6-B038A28FDEF2}"/>
              </a:ext>
            </a:extLst>
          </p:cNvPr>
          <p:cNvSpPr txBox="1"/>
          <p:nvPr/>
        </p:nvSpPr>
        <p:spPr>
          <a:xfrm>
            <a:off x="7199978" y="2696061"/>
            <a:ext cx="942257" cy="261610"/>
          </a:xfrm>
          <a:prstGeom prst="rect">
            <a:avLst/>
          </a:prstGeom>
          <a:noFill/>
        </p:spPr>
        <p:txBody>
          <a:bodyPr wrap="square" rtlCol="0">
            <a:spAutoFit/>
          </a:bodyPr>
          <a:lstStyle/>
          <a:p>
            <a:pPr algn="ctr"/>
            <a:r>
              <a:rPr lang="zh-CN" altLang="en-US" sz="1100" b="1" dirty="0">
                <a:solidFill>
                  <a:srgbClr val="000000"/>
                </a:solidFill>
                <a:latin typeface="微软雅黑" panose="020B0503020204020204" pitchFamily="34" charset="-122"/>
                <a:ea typeface="微软雅黑" panose="020B0503020204020204" pitchFamily="34" charset="-122"/>
              </a:rPr>
              <a:t>防火墙</a:t>
            </a:r>
            <a:endParaRPr lang="en-US" altLang="zh-CN" sz="1100" b="1" dirty="0">
              <a:solidFill>
                <a:srgbClr val="000000"/>
              </a:solidFill>
              <a:latin typeface="微软雅黑" panose="020B0503020204020204" pitchFamily="34" charset="-122"/>
              <a:ea typeface="微软雅黑" panose="020B0503020204020204" pitchFamily="34" charset="-122"/>
            </a:endParaRPr>
          </a:p>
        </p:txBody>
      </p:sp>
      <p:pic>
        <p:nvPicPr>
          <p:cNvPr id="84" name="图形 83" descr="云">
            <a:extLst>
              <a:ext uri="{FF2B5EF4-FFF2-40B4-BE49-F238E27FC236}">
                <a16:creationId xmlns:a16="http://schemas.microsoft.com/office/drawing/2014/main" id="{72ABAF3D-84D3-4611-8759-A470B5B2E5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267091" y="1088346"/>
            <a:ext cx="1729538" cy="1045764"/>
          </a:xfrm>
          <a:prstGeom prst="rect">
            <a:avLst/>
          </a:prstGeom>
        </p:spPr>
      </p:pic>
      <p:sp>
        <p:nvSpPr>
          <p:cNvPr id="85" name="TextBox 101">
            <a:extLst>
              <a:ext uri="{FF2B5EF4-FFF2-40B4-BE49-F238E27FC236}">
                <a16:creationId xmlns:a16="http://schemas.microsoft.com/office/drawing/2014/main" id="{42EBDA95-3037-4979-B838-E22822D3D00C}"/>
              </a:ext>
            </a:extLst>
          </p:cNvPr>
          <p:cNvSpPr txBox="1"/>
          <p:nvPr/>
        </p:nvSpPr>
        <p:spPr>
          <a:xfrm>
            <a:off x="5602807" y="1555684"/>
            <a:ext cx="942257" cy="261610"/>
          </a:xfrm>
          <a:prstGeom prst="rect">
            <a:avLst/>
          </a:prstGeom>
          <a:noFill/>
        </p:spPr>
        <p:txBody>
          <a:bodyPr wrap="square" rtlCol="0">
            <a:spAutoFit/>
          </a:bodyPr>
          <a:lstStyle/>
          <a:p>
            <a:pPr algn="ctr"/>
            <a:r>
              <a:rPr lang="zh-CN" altLang="en-US" sz="1100" b="1" dirty="0">
                <a:solidFill>
                  <a:prstClr val="white"/>
                </a:solidFill>
                <a:latin typeface="微软雅黑" panose="020B0503020204020204" pitchFamily="34" charset="-122"/>
                <a:ea typeface="微软雅黑" panose="020B0503020204020204" pitchFamily="34" charset="-122"/>
              </a:rPr>
              <a:t>园区网络</a:t>
            </a:r>
            <a:endParaRPr lang="en-US" altLang="zh-CN" sz="1100" b="1" dirty="0">
              <a:solidFill>
                <a:prstClr val="white"/>
              </a:solidFill>
              <a:latin typeface="微软雅黑" panose="020B0503020204020204" pitchFamily="34" charset="-122"/>
              <a:ea typeface="微软雅黑" panose="020B0503020204020204" pitchFamily="34" charset="-122"/>
            </a:endParaRPr>
          </a:p>
        </p:txBody>
      </p:sp>
      <p:cxnSp>
        <p:nvCxnSpPr>
          <p:cNvPr id="86" name="直接连接符 85">
            <a:extLst>
              <a:ext uri="{FF2B5EF4-FFF2-40B4-BE49-F238E27FC236}">
                <a16:creationId xmlns:a16="http://schemas.microsoft.com/office/drawing/2014/main" id="{42D78A68-0102-422C-B60E-1B920FDBA00A}"/>
              </a:ext>
            </a:extLst>
          </p:cNvPr>
          <p:cNvCxnSpPr>
            <a:cxnSpLocks/>
            <a:stCxn id="10" idx="0"/>
          </p:cNvCxnSpPr>
          <p:nvPr/>
        </p:nvCxnSpPr>
        <p:spPr>
          <a:xfrm flipV="1">
            <a:off x="5565915" y="1706773"/>
            <a:ext cx="0" cy="504355"/>
          </a:xfrm>
          <a:prstGeom prst="line">
            <a:avLst/>
          </a:prstGeom>
          <a:noFill/>
          <a:ln w="12700" cap="flat" cmpd="sng" algn="ctr">
            <a:solidFill>
              <a:srgbClr val="1163AB"/>
            </a:solidFill>
            <a:prstDash val="solid"/>
            <a:miter lim="800000"/>
          </a:ln>
          <a:effectLst/>
        </p:spPr>
      </p:cxnSp>
      <p:cxnSp>
        <p:nvCxnSpPr>
          <p:cNvPr id="87" name="直接连接符 86">
            <a:extLst>
              <a:ext uri="{FF2B5EF4-FFF2-40B4-BE49-F238E27FC236}">
                <a16:creationId xmlns:a16="http://schemas.microsoft.com/office/drawing/2014/main" id="{D8FD07F7-BA67-49C0-909C-A51F9733C0B5}"/>
              </a:ext>
            </a:extLst>
          </p:cNvPr>
          <p:cNvCxnSpPr>
            <a:cxnSpLocks/>
            <a:stCxn id="12" idx="0"/>
          </p:cNvCxnSpPr>
          <p:nvPr/>
        </p:nvCxnSpPr>
        <p:spPr>
          <a:xfrm flipV="1">
            <a:off x="6697807" y="1699376"/>
            <a:ext cx="9400" cy="504352"/>
          </a:xfrm>
          <a:prstGeom prst="line">
            <a:avLst/>
          </a:prstGeom>
          <a:noFill/>
          <a:ln w="12700" cap="flat" cmpd="sng" algn="ctr">
            <a:solidFill>
              <a:srgbClr val="1163AB"/>
            </a:solidFill>
            <a:prstDash val="solid"/>
            <a:miter lim="800000"/>
          </a:ln>
          <a:effectLst/>
        </p:spPr>
      </p:cxnSp>
      <p:sp>
        <p:nvSpPr>
          <p:cNvPr id="88" name="TextBox 101">
            <a:extLst>
              <a:ext uri="{FF2B5EF4-FFF2-40B4-BE49-F238E27FC236}">
                <a16:creationId xmlns:a16="http://schemas.microsoft.com/office/drawing/2014/main" id="{37C39358-46F1-4627-AB2D-59BB2A21A587}"/>
              </a:ext>
            </a:extLst>
          </p:cNvPr>
          <p:cNvSpPr txBox="1"/>
          <p:nvPr/>
        </p:nvSpPr>
        <p:spPr>
          <a:xfrm>
            <a:off x="2470238" y="1552603"/>
            <a:ext cx="942257" cy="246221"/>
          </a:xfrm>
          <a:prstGeom prst="rect">
            <a:avLst/>
          </a:prstGeom>
          <a:noFill/>
        </p:spPr>
        <p:txBody>
          <a:bodyPr wrap="square" rtlCol="0">
            <a:spAutoFit/>
          </a:bodyPr>
          <a:lstStyle/>
          <a:p>
            <a:r>
              <a:rPr lang="zh-CN" altLang="en-US" sz="1000" b="1" dirty="0">
                <a:solidFill>
                  <a:srgbClr val="000000"/>
                </a:solidFill>
                <a:latin typeface="微软雅黑" panose="020B0503020204020204" pitchFamily="34" charset="-122"/>
                <a:ea typeface="微软雅黑" panose="020B0503020204020204" pitchFamily="34" charset="-122"/>
              </a:rPr>
              <a:t>核心交换机</a:t>
            </a:r>
            <a:endParaRPr lang="en-US" altLang="zh-CN" sz="1000" b="1" dirty="0">
              <a:solidFill>
                <a:srgbClr val="000000"/>
              </a:solidFill>
              <a:latin typeface="微软雅黑" panose="020B0503020204020204" pitchFamily="34" charset="-122"/>
              <a:ea typeface="微软雅黑" panose="020B0503020204020204" pitchFamily="34" charset="-122"/>
            </a:endParaRPr>
          </a:p>
        </p:txBody>
      </p:sp>
      <p:pic>
        <p:nvPicPr>
          <p:cNvPr id="89" name="图片 88" descr="核心交换机.png">
            <a:extLst>
              <a:ext uri="{FF2B5EF4-FFF2-40B4-BE49-F238E27FC236}">
                <a16:creationId xmlns:a16="http://schemas.microsoft.com/office/drawing/2014/main" id="{6E25E5FD-B59B-41A0-8081-6B5BF6B75D5E}"/>
              </a:ext>
            </a:extLst>
          </p:cNvPr>
          <p:cNvPicPr>
            <a:picLocks/>
          </p:cNvPicPr>
          <p:nvPr/>
        </p:nvPicPr>
        <p:blipFill>
          <a:blip r:embed="rId5" cstate="print"/>
          <a:stretch>
            <a:fillRect/>
          </a:stretch>
        </p:blipFill>
        <p:spPr>
          <a:xfrm>
            <a:off x="2278954" y="1598643"/>
            <a:ext cx="201168" cy="192024"/>
          </a:xfrm>
          <a:prstGeom prst="rect">
            <a:avLst/>
          </a:prstGeom>
        </p:spPr>
      </p:pic>
      <p:pic>
        <p:nvPicPr>
          <p:cNvPr id="90" name="图片 89">
            <a:extLst>
              <a:ext uri="{FF2B5EF4-FFF2-40B4-BE49-F238E27FC236}">
                <a16:creationId xmlns:a16="http://schemas.microsoft.com/office/drawing/2014/main" id="{E2B33F64-7EAC-4DB7-9DC5-4EC7AE9261AC}"/>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2272823" y="1818254"/>
            <a:ext cx="201883" cy="191155"/>
          </a:xfrm>
          <a:prstGeom prst="rect">
            <a:avLst/>
          </a:prstGeom>
        </p:spPr>
      </p:pic>
      <p:sp>
        <p:nvSpPr>
          <p:cNvPr id="91" name="TextBox 101">
            <a:extLst>
              <a:ext uri="{FF2B5EF4-FFF2-40B4-BE49-F238E27FC236}">
                <a16:creationId xmlns:a16="http://schemas.microsoft.com/office/drawing/2014/main" id="{B2EF72D1-4266-41F3-8C04-46C4F7D5A99C}"/>
              </a:ext>
            </a:extLst>
          </p:cNvPr>
          <p:cNvSpPr txBox="1"/>
          <p:nvPr/>
        </p:nvSpPr>
        <p:spPr>
          <a:xfrm>
            <a:off x="2466814" y="1789902"/>
            <a:ext cx="942257" cy="246221"/>
          </a:xfrm>
          <a:prstGeom prst="rect">
            <a:avLst/>
          </a:prstGeom>
          <a:noFill/>
        </p:spPr>
        <p:txBody>
          <a:bodyPr wrap="square" rtlCol="0">
            <a:spAutoFit/>
          </a:bodyPr>
          <a:lstStyle/>
          <a:p>
            <a:r>
              <a:rPr lang="zh-CN" altLang="en-US" sz="1000" b="1" dirty="0">
                <a:solidFill>
                  <a:srgbClr val="000000"/>
                </a:solidFill>
                <a:latin typeface="微软雅黑" panose="020B0503020204020204" pitchFamily="34" charset="-122"/>
                <a:ea typeface="微软雅黑" panose="020B0503020204020204" pitchFamily="34" charset="-122"/>
              </a:rPr>
              <a:t>汇聚交换机</a:t>
            </a:r>
            <a:endParaRPr lang="en-US" altLang="zh-CN" sz="1000" b="1" dirty="0">
              <a:solidFill>
                <a:srgbClr val="000000"/>
              </a:solidFill>
              <a:latin typeface="微软雅黑" panose="020B0503020204020204" pitchFamily="34" charset="-122"/>
              <a:ea typeface="微软雅黑" panose="020B0503020204020204" pitchFamily="34" charset="-122"/>
            </a:endParaRPr>
          </a:p>
        </p:txBody>
      </p:sp>
      <p:pic>
        <p:nvPicPr>
          <p:cNvPr id="92" name="图片 91">
            <a:extLst>
              <a:ext uri="{FF2B5EF4-FFF2-40B4-BE49-F238E27FC236}">
                <a16:creationId xmlns:a16="http://schemas.microsoft.com/office/drawing/2014/main" id="{92313987-ECC9-4BDC-A4EC-8374EA22255C}"/>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2273970" y="2047172"/>
            <a:ext cx="203974" cy="192018"/>
          </a:xfrm>
          <a:prstGeom prst="rect">
            <a:avLst/>
          </a:prstGeom>
        </p:spPr>
      </p:pic>
      <p:sp>
        <p:nvSpPr>
          <p:cNvPr id="93" name="TextBox 101">
            <a:extLst>
              <a:ext uri="{FF2B5EF4-FFF2-40B4-BE49-F238E27FC236}">
                <a16:creationId xmlns:a16="http://schemas.microsoft.com/office/drawing/2014/main" id="{06321CCB-D746-4875-8642-70FAD5C18F6A}"/>
              </a:ext>
            </a:extLst>
          </p:cNvPr>
          <p:cNvSpPr txBox="1"/>
          <p:nvPr/>
        </p:nvSpPr>
        <p:spPr>
          <a:xfrm>
            <a:off x="2474706" y="2022783"/>
            <a:ext cx="942257" cy="246221"/>
          </a:xfrm>
          <a:prstGeom prst="rect">
            <a:avLst/>
          </a:prstGeom>
          <a:noFill/>
        </p:spPr>
        <p:txBody>
          <a:bodyPr wrap="square" rtlCol="0">
            <a:spAutoFit/>
          </a:bodyPr>
          <a:lstStyle/>
          <a:p>
            <a:r>
              <a:rPr lang="zh-CN" altLang="en-US" sz="1000" b="1" dirty="0">
                <a:solidFill>
                  <a:srgbClr val="000000"/>
                </a:solidFill>
                <a:latin typeface="微软雅黑" panose="020B0503020204020204" pitchFamily="34" charset="-122"/>
                <a:ea typeface="微软雅黑" panose="020B0503020204020204" pitchFamily="34" charset="-122"/>
              </a:rPr>
              <a:t>接入交换机</a:t>
            </a:r>
            <a:endParaRPr lang="en-US" altLang="zh-CN" sz="1000" b="1" dirty="0">
              <a:solidFill>
                <a:srgbClr val="000000"/>
              </a:solidFill>
              <a:latin typeface="微软雅黑" panose="020B0503020204020204" pitchFamily="34" charset="-122"/>
              <a:ea typeface="微软雅黑" panose="020B0503020204020204" pitchFamily="34" charset="-122"/>
            </a:endParaRPr>
          </a:p>
        </p:txBody>
      </p:sp>
      <p:cxnSp>
        <p:nvCxnSpPr>
          <p:cNvPr id="94" name="直接连接符 93">
            <a:extLst>
              <a:ext uri="{FF2B5EF4-FFF2-40B4-BE49-F238E27FC236}">
                <a16:creationId xmlns:a16="http://schemas.microsoft.com/office/drawing/2014/main" id="{E6AFDF21-9569-4900-BD29-8C16712794AF}"/>
              </a:ext>
            </a:extLst>
          </p:cNvPr>
          <p:cNvCxnSpPr>
            <a:cxnSpLocks/>
          </p:cNvCxnSpPr>
          <p:nvPr/>
        </p:nvCxnSpPr>
        <p:spPr>
          <a:xfrm flipV="1">
            <a:off x="7051396" y="5180919"/>
            <a:ext cx="0" cy="361866"/>
          </a:xfrm>
          <a:prstGeom prst="line">
            <a:avLst/>
          </a:prstGeom>
          <a:noFill/>
          <a:ln w="12700" cap="flat" cmpd="sng" algn="ctr">
            <a:solidFill>
              <a:srgbClr val="1163AB"/>
            </a:solidFill>
            <a:prstDash val="solid"/>
            <a:miter lim="800000"/>
          </a:ln>
          <a:effectLst/>
        </p:spPr>
      </p:cxnSp>
      <p:pic>
        <p:nvPicPr>
          <p:cNvPr id="95" name="图片 94" descr="PC.png">
            <a:extLst>
              <a:ext uri="{FF2B5EF4-FFF2-40B4-BE49-F238E27FC236}">
                <a16:creationId xmlns:a16="http://schemas.microsoft.com/office/drawing/2014/main" id="{B5BA7236-A3FE-4947-8857-D02AA391B57A}"/>
              </a:ext>
            </a:extLst>
          </p:cNvPr>
          <p:cNvPicPr>
            <a:picLocks noChangeAspect="1"/>
          </p:cNvPicPr>
          <p:nvPr/>
        </p:nvPicPr>
        <p:blipFill>
          <a:blip r:embed="rId6" cstate="print">
            <a:duotone>
              <a:prstClr val="black"/>
              <a:srgbClr val="1262AA">
                <a:tint val="45000"/>
                <a:satMod val="400000"/>
              </a:srgbClr>
            </a:duotone>
          </a:blip>
          <a:stretch>
            <a:fillRect/>
          </a:stretch>
        </p:blipFill>
        <p:spPr>
          <a:xfrm>
            <a:off x="8124015" y="5617457"/>
            <a:ext cx="609691" cy="518849"/>
          </a:xfrm>
          <a:prstGeom prst="rect">
            <a:avLst/>
          </a:prstGeom>
          <a:solidFill>
            <a:sysClr val="window" lastClr="FFFFFF"/>
          </a:solidFill>
        </p:spPr>
      </p:pic>
      <p:sp>
        <p:nvSpPr>
          <p:cNvPr id="96" name="TextBox 101">
            <a:extLst>
              <a:ext uri="{FF2B5EF4-FFF2-40B4-BE49-F238E27FC236}">
                <a16:creationId xmlns:a16="http://schemas.microsoft.com/office/drawing/2014/main" id="{D5908628-39EE-4C61-8F51-0E08B505A6AA}"/>
              </a:ext>
            </a:extLst>
          </p:cNvPr>
          <p:cNvSpPr txBox="1"/>
          <p:nvPr/>
        </p:nvSpPr>
        <p:spPr>
          <a:xfrm>
            <a:off x="7957731" y="6118716"/>
            <a:ext cx="942257" cy="261610"/>
          </a:xfrm>
          <a:prstGeom prst="rect">
            <a:avLst/>
          </a:prstGeom>
          <a:noFill/>
        </p:spPr>
        <p:txBody>
          <a:bodyPr wrap="square" rtlCol="0">
            <a:spAutoFit/>
          </a:bodyPr>
          <a:lstStyle/>
          <a:p>
            <a:pPr algn="ctr"/>
            <a:r>
              <a:rPr lang="zh-CN" altLang="en-US" sz="1100" b="1" dirty="0">
                <a:solidFill>
                  <a:srgbClr val="000000"/>
                </a:solidFill>
                <a:latin typeface="微软雅黑" panose="020B0503020204020204" pitchFamily="34" charset="-122"/>
                <a:ea typeface="微软雅黑" panose="020B0503020204020204" pitchFamily="34" charset="-122"/>
              </a:rPr>
              <a:t>运维管理</a:t>
            </a:r>
            <a:endParaRPr lang="en-US" altLang="zh-CN" sz="1100" b="1" dirty="0">
              <a:solidFill>
                <a:srgbClr val="000000"/>
              </a:solidFill>
              <a:latin typeface="微软雅黑" panose="020B0503020204020204" pitchFamily="34" charset="-122"/>
              <a:ea typeface="微软雅黑" panose="020B0503020204020204" pitchFamily="34" charset="-122"/>
            </a:endParaRPr>
          </a:p>
        </p:txBody>
      </p:sp>
      <p:sp>
        <p:nvSpPr>
          <p:cNvPr id="97" name="矩形: 圆角 96">
            <a:extLst>
              <a:ext uri="{FF2B5EF4-FFF2-40B4-BE49-F238E27FC236}">
                <a16:creationId xmlns:a16="http://schemas.microsoft.com/office/drawing/2014/main" id="{3FF25780-7BC6-428F-9DB0-ED51767BE6B4}"/>
              </a:ext>
            </a:extLst>
          </p:cNvPr>
          <p:cNvSpPr/>
          <p:nvPr/>
        </p:nvSpPr>
        <p:spPr>
          <a:xfrm>
            <a:off x="7938697" y="5542785"/>
            <a:ext cx="1305672" cy="836259"/>
          </a:xfrm>
          <a:prstGeom prst="roundRect">
            <a:avLst/>
          </a:prstGeom>
          <a:noFill/>
          <a:ln w="190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98" name="TextBox 101">
            <a:extLst>
              <a:ext uri="{FF2B5EF4-FFF2-40B4-BE49-F238E27FC236}">
                <a16:creationId xmlns:a16="http://schemas.microsoft.com/office/drawing/2014/main" id="{B12CC5BF-BE14-4C66-ACA5-DEAB5A5A4359}"/>
              </a:ext>
            </a:extLst>
          </p:cNvPr>
          <p:cNvSpPr txBox="1"/>
          <p:nvPr/>
        </p:nvSpPr>
        <p:spPr>
          <a:xfrm>
            <a:off x="8764825" y="5687733"/>
            <a:ext cx="434455" cy="400110"/>
          </a:xfrm>
          <a:prstGeom prst="rect">
            <a:avLst/>
          </a:prstGeom>
          <a:noFill/>
        </p:spPr>
        <p:txBody>
          <a:bodyPr wrap="square" rtlCol="0">
            <a:spAutoFit/>
          </a:bodyPr>
          <a:lstStyle/>
          <a:p>
            <a:pPr algn="ctr"/>
            <a:r>
              <a:rPr lang="en-US" altLang="zh-CN" sz="2000" dirty="0">
                <a:solidFill>
                  <a:srgbClr val="000000"/>
                </a:solidFill>
                <a:latin typeface="微软雅黑" panose="020B0503020204020204" pitchFamily="34" charset="-122"/>
                <a:ea typeface="微软雅黑" panose="020B0503020204020204" pitchFamily="34" charset="-122"/>
              </a:rPr>
              <a:t>…</a:t>
            </a:r>
          </a:p>
        </p:txBody>
      </p:sp>
      <p:cxnSp>
        <p:nvCxnSpPr>
          <p:cNvPr id="99" name="直接连接符 98">
            <a:extLst>
              <a:ext uri="{FF2B5EF4-FFF2-40B4-BE49-F238E27FC236}">
                <a16:creationId xmlns:a16="http://schemas.microsoft.com/office/drawing/2014/main" id="{4CE5A34E-6B54-4091-A65B-3AC841698179}"/>
              </a:ext>
            </a:extLst>
          </p:cNvPr>
          <p:cNvCxnSpPr>
            <a:cxnSpLocks/>
          </p:cNvCxnSpPr>
          <p:nvPr/>
        </p:nvCxnSpPr>
        <p:spPr>
          <a:xfrm flipV="1">
            <a:off x="8401775" y="5180919"/>
            <a:ext cx="0" cy="370640"/>
          </a:xfrm>
          <a:prstGeom prst="line">
            <a:avLst/>
          </a:prstGeom>
          <a:noFill/>
          <a:ln w="12700" cap="flat" cmpd="sng" algn="ctr">
            <a:solidFill>
              <a:srgbClr val="1163AB"/>
            </a:solidFill>
            <a:prstDash val="solid"/>
            <a:miter lim="800000"/>
          </a:ln>
          <a:effectLst/>
        </p:spPr>
      </p:cxnSp>
      <p:sp>
        <p:nvSpPr>
          <p:cNvPr id="100" name="TextBox 101">
            <a:extLst>
              <a:ext uri="{FF2B5EF4-FFF2-40B4-BE49-F238E27FC236}">
                <a16:creationId xmlns:a16="http://schemas.microsoft.com/office/drawing/2014/main" id="{A510B7C1-3009-4126-A763-3C4DACADB352}"/>
              </a:ext>
            </a:extLst>
          </p:cNvPr>
          <p:cNvSpPr txBox="1"/>
          <p:nvPr/>
        </p:nvSpPr>
        <p:spPr>
          <a:xfrm>
            <a:off x="2471313" y="2280053"/>
            <a:ext cx="1347118" cy="246221"/>
          </a:xfrm>
          <a:prstGeom prst="rect">
            <a:avLst/>
          </a:prstGeom>
          <a:noFill/>
        </p:spPr>
        <p:txBody>
          <a:bodyPr wrap="square" rtlCol="0">
            <a:spAutoFit/>
          </a:bodyPr>
          <a:lstStyle/>
          <a:p>
            <a:r>
              <a:rPr lang="en-US" altLang="zh-CN" sz="1000" b="1" dirty="0">
                <a:solidFill>
                  <a:srgbClr val="000000"/>
                </a:solidFill>
                <a:latin typeface="微软雅黑" panose="020B0503020204020204" pitchFamily="34" charset="-122"/>
                <a:ea typeface="微软雅黑" panose="020B0503020204020204" pitchFamily="34" charset="-122"/>
              </a:rPr>
              <a:t>40/100G</a:t>
            </a:r>
            <a:r>
              <a:rPr lang="zh-CN" altLang="en-US" sz="1000" b="1" dirty="0">
                <a:solidFill>
                  <a:srgbClr val="000000"/>
                </a:solidFill>
                <a:latin typeface="微软雅黑" panose="020B0503020204020204" pitchFamily="34" charset="-122"/>
                <a:ea typeface="微软雅黑" panose="020B0503020204020204" pitchFamily="34" charset="-122"/>
              </a:rPr>
              <a:t>骨干链路</a:t>
            </a:r>
            <a:endParaRPr lang="en-US" altLang="zh-CN" sz="1000" b="1" dirty="0">
              <a:solidFill>
                <a:srgbClr val="000000"/>
              </a:solidFill>
              <a:latin typeface="微软雅黑" panose="020B0503020204020204" pitchFamily="34" charset="-122"/>
              <a:ea typeface="微软雅黑" panose="020B0503020204020204" pitchFamily="34" charset="-122"/>
            </a:endParaRPr>
          </a:p>
        </p:txBody>
      </p:sp>
      <p:cxnSp>
        <p:nvCxnSpPr>
          <p:cNvPr id="101" name="直接连接符 100">
            <a:extLst>
              <a:ext uri="{FF2B5EF4-FFF2-40B4-BE49-F238E27FC236}">
                <a16:creationId xmlns:a16="http://schemas.microsoft.com/office/drawing/2014/main" id="{B55BB1AE-A8EA-4532-94F0-AEE6F3478A75}"/>
              </a:ext>
            </a:extLst>
          </p:cNvPr>
          <p:cNvCxnSpPr>
            <a:cxnSpLocks/>
          </p:cNvCxnSpPr>
          <p:nvPr/>
        </p:nvCxnSpPr>
        <p:spPr>
          <a:xfrm>
            <a:off x="2267337" y="2410858"/>
            <a:ext cx="203974" cy="0"/>
          </a:xfrm>
          <a:prstGeom prst="line">
            <a:avLst/>
          </a:prstGeom>
          <a:noFill/>
          <a:ln w="25400" cap="flat" cmpd="sng" algn="ctr">
            <a:solidFill>
              <a:srgbClr val="FFC000"/>
            </a:solidFill>
            <a:prstDash val="solid"/>
            <a:miter lim="800000"/>
          </a:ln>
          <a:effectLst/>
        </p:spPr>
      </p:cxnSp>
      <p:sp>
        <p:nvSpPr>
          <p:cNvPr id="102" name="TextBox 101">
            <a:extLst>
              <a:ext uri="{FF2B5EF4-FFF2-40B4-BE49-F238E27FC236}">
                <a16:creationId xmlns:a16="http://schemas.microsoft.com/office/drawing/2014/main" id="{67B87A3E-D8E1-4DCA-AC57-88BFC11E6995}"/>
              </a:ext>
            </a:extLst>
          </p:cNvPr>
          <p:cNvSpPr txBox="1"/>
          <p:nvPr/>
        </p:nvSpPr>
        <p:spPr>
          <a:xfrm>
            <a:off x="2471313" y="2531929"/>
            <a:ext cx="1347118" cy="246221"/>
          </a:xfrm>
          <a:prstGeom prst="rect">
            <a:avLst/>
          </a:prstGeom>
          <a:noFill/>
        </p:spPr>
        <p:txBody>
          <a:bodyPr wrap="square" rtlCol="0">
            <a:spAutoFit/>
          </a:bodyPr>
          <a:lstStyle/>
          <a:p>
            <a:r>
              <a:rPr lang="en-US" altLang="zh-CN" sz="1000" b="1" dirty="0">
                <a:solidFill>
                  <a:srgbClr val="000000"/>
                </a:solidFill>
                <a:latin typeface="微软雅黑" panose="020B0503020204020204" pitchFamily="34" charset="-122"/>
                <a:ea typeface="微软雅黑" panose="020B0503020204020204" pitchFamily="34" charset="-122"/>
              </a:rPr>
              <a:t>10/40G</a:t>
            </a:r>
            <a:r>
              <a:rPr lang="zh-CN" altLang="en-US" sz="1000" b="1" dirty="0">
                <a:solidFill>
                  <a:srgbClr val="000000"/>
                </a:solidFill>
                <a:latin typeface="微软雅黑" panose="020B0503020204020204" pitchFamily="34" charset="-122"/>
                <a:ea typeface="微软雅黑" panose="020B0503020204020204" pitchFamily="34" charset="-122"/>
              </a:rPr>
              <a:t>汇聚链路</a:t>
            </a:r>
            <a:endParaRPr lang="en-US" altLang="zh-CN" sz="1000" b="1" dirty="0">
              <a:solidFill>
                <a:srgbClr val="000000"/>
              </a:solidFill>
              <a:latin typeface="微软雅黑" panose="020B0503020204020204" pitchFamily="34" charset="-122"/>
              <a:ea typeface="微软雅黑" panose="020B0503020204020204" pitchFamily="34" charset="-122"/>
            </a:endParaRPr>
          </a:p>
        </p:txBody>
      </p:sp>
      <p:cxnSp>
        <p:nvCxnSpPr>
          <p:cNvPr id="103" name="直接连接符 102">
            <a:extLst>
              <a:ext uri="{FF2B5EF4-FFF2-40B4-BE49-F238E27FC236}">
                <a16:creationId xmlns:a16="http://schemas.microsoft.com/office/drawing/2014/main" id="{914D873D-7D2E-4C9C-A05E-6DAA0366FBCE}"/>
              </a:ext>
            </a:extLst>
          </p:cNvPr>
          <p:cNvCxnSpPr>
            <a:cxnSpLocks/>
          </p:cNvCxnSpPr>
          <p:nvPr/>
        </p:nvCxnSpPr>
        <p:spPr>
          <a:xfrm>
            <a:off x="2267337" y="2662734"/>
            <a:ext cx="203974" cy="0"/>
          </a:xfrm>
          <a:prstGeom prst="line">
            <a:avLst/>
          </a:prstGeom>
          <a:noFill/>
          <a:ln w="25400" cap="flat" cmpd="sng" algn="ctr">
            <a:solidFill>
              <a:srgbClr val="84B961"/>
            </a:solidFill>
            <a:prstDash val="solid"/>
            <a:miter lim="800000"/>
          </a:ln>
          <a:effectLst/>
        </p:spPr>
      </p:cxnSp>
      <p:sp>
        <p:nvSpPr>
          <p:cNvPr id="104" name="TextBox 101">
            <a:extLst>
              <a:ext uri="{FF2B5EF4-FFF2-40B4-BE49-F238E27FC236}">
                <a16:creationId xmlns:a16="http://schemas.microsoft.com/office/drawing/2014/main" id="{1FC68742-AE6B-4E86-9A7A-8E4C17D1519F}"/>
              </a:ext>
            </a:extLst>
          </p:cNvPr>
          <p:cNvSpPr txBox="1"/>
          <p:nvPr/>
        </p:nvSpPr>
        <p:spPr>
          <a:xfrm>
            <a:off x="2471313" y="2768174"/>
            <a:ext cx="1347118" cy="246221"/>
          </a:xfrm>
          <a:prstGeom prst="rect">
            <a:avLst/>
          </a:prstGeom>
          <a:noFill/>
        </p:spPr>
        <p:txBody>
          <a:bodyPr wrap="square" rtlCol="0">
            <a:spAutoFit/>
          </a:bodyPr>
          <a:lstStyle/>
          <a:p>
            <a:r>
              <a:rPr lang="en-US" altLang="zh-CN" sz="1000" b="1" dirty="0">
                <a:solidFill>
                  <a:srgbClr val="000000"/>
                </a:solidFill>
                <a:latin typeface="微软雅黑" panose="020B0503020204020204" pitchFamily="34" charset="-122"/>
                <a:ea typeface="微软雅黑" panose="020B0503020204020204" pitchFamily="34" charset="-122"/>
              </a:rPr>
              <a:t>1/10G</a:t>
            </a:r>
            <a:r>
              <a:rPr lang="zh-CN" altLang="en-US" sz="1000" b="1" dirty="0">
                <a:solidFill>
                  <a:srgbClr val="000000"/>
                </a:solidFill>
                <a:latin typeface="微软雅黑" panose="020B0503020204020204" pitchFamily="34" charset="-122"/>
                <a:ea typeface="微软雅黑" panose="020B0503020204020204" pitchFamily="34" charset="-122"/>
              </a:rPr>
              <a:t>接入链路</a:t>
            </a:r>
            <a:endParaRPr lang="en-US" altLang="zh-CN" sz="1000" b="1" dirty="0">
              <a:solidFill>
                <a:srgbClr val="000000"/>
              </a:solidFill>
              <a:latin typeface="微软雅黑" panose="020B0503020204020204" pitchFamily="34" charset="-122"/>
              <a:ea typeface="微软雅黑" panose="020B0503020204020204" pitchFamily="34" charset="-122"/>
            </a:endParaRPr>
          </a:p>
        </p:txBody>
      </p:sp>
      <p:cxnSp>
        <p:nvCxnSpPr>
          <p:cNvPr id="105" name="直接连接符 104">
            <a:extLst>
              <a:ext uri="{FF2B5EF4-FFF2-40B4-BE49-F238E27FC236}">
                <a16:creationId xmlns:a16="http://schemas.microsoft.com/office/drawing/2014/main" id="{0C8C2BB6-0FCE-4BD5-9FDD-11E8990D221C}"/>
              </a:ext>
            </a:extLst>
          </p:cNvPr>
          <p:cNvCxnSpPr>
            <a:cxnSpLocks/>
          </p:cNvCxnSpPr>
          <p:nvPr/>
        </p:nvCxnSpPr>
        <p:spPr>
          <a:xfrm>
            <a:off x="2267337" y="2898979"/>
            <a:ext cx="203974" cy="0"/>
          </a:xfrm>
          <a:prstGeom prst="line">
            <a:avLst/>
          </a:prstGeom>
          <a:noFill/>
          <a:ln w="25400" cap="flat" cmpd="sng" algn="ctr">
            <a:solidFill>
              <a:srgbClr val="1163AB"/>
            </a:solidFill>
            <a:prstDash val="solid"/>
            <a:miter lim="800000"/>
          </a:ln>
          <a:effectLst/>
        </p:spPr>
      </p:cxnSp>
    </p:spTree>
    <p:extLst>
      <p:ext uri="{BB962C8B-B14F-4D97-AF65-F5344CB8AC3E}">
        <p14:creationId xmlns:p14="http://schemas.microsoft.com/office/powerpoint/2010/main" val="25353132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zh-CN" altLang="en-US" sz="4000" b="1" dirty="0" smtClean="0">
                <a:solidFill>
                  <a:srgbClr val="4472C4">
                    <a:lumMod val="50000"/>
                  </a:srgbClr>
                </a:solidFill>
                <a:latin typeface="微软雅黑" panose="020B0503020204020204" pitchFamily="34" charset="-122"/>
                <a:ea typeface="微软雅黑" panose="020B0503020204020204" pitchFamily="34" charset="-122"/>
              </a:rPr>
              <a:t>控制系统</a:t>
            </a:r>
            <a:endParaRPr lang="zh-CN" altLang="en-US" sz="4000" b="1" dirty="0">
              <a:solidFill>
                <a:srgbClr val="4472C4">
                  <a:lumMod val="50000"/>
                </a:srgbClr>
              </a:solidFill>
              <a:latin typeface="微软雅黑" panose="020B0503020204020204" pitchFamily="34" charset="-122"/>
              <a:ea typeface="微软雅黑" panose="020B0503020204020204" pitchFamily="34" charset="-122"/>
            </a:endParaRPr>
          </a:p>
        </p:txBody>
      </p:sp>
      <p:sp>
        <p:nvSpPr>
          <p:cNvPr id="6" name="Slide Number Placeholder 4">
            <a:extLst>
              <a:ext uri="{FF2B5EF4-FFF2-40B4-BE49-F238E27FC236}">
                <a16:creationId xmlns:a16="http://schemas.microsoft.com/office/drawing/2014/main" id="{8A18BD40-B43D-4A4C-B82D-C67C31370FFE}"/>
              </a:ext>
            </a:extLst>
          </p:cNvPr>
          <p:cNvSpPr txBox="1"/>
          <p:nvPr/>
        </p:nvSpPr>
        <p:spPr>
          <a:xfrm>
            <a:off x="9300210" y="65252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549422-AF72-1145-9B4D-5F14ACCEF030}" type="slidenum">
              <a:rPr kumimoji="0" lang="en-US" sz="14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cxnSp>
        <p:nvCxnSpPr>
          <p:cNvPr id="106" name="直接连接符 175">
            <a:extLst>
              <a:ext uri="{FF2B5EF4-FFF2-40B4-BE49-F238E27FC236}">
                <a16:creationId xmlns:a16="http://schemas.microsoft.com/office/drawing/2014/main" id="{9614CC02-7655-4AE6-A626-411ADC565519}"/>
              </a:ext>
            </a:extLst>
          </p:cNvPr>
          <p:cNvCxnSpPr>
            <a:cxnSpLocks/>
          </p:cNvCxnSpPr>
          <p:nvPr/>
        </p:nvCxnSpPr>
        <p:spPr>
          <a:xfrm>
            <a:off x="10692265" y="4973159"/>
            <a:ext cx="0" cy="226967"/>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7" name="直接连接符 175">
            <a:extLst>
              <a:ext uri="{FF2B5EF4-FFF2-40B4-BE49-F238E27FC236}">
                <a16:creationId xmlns:a16="http://schemas.microsoft.com/office/drawing/2014/main" id="{EE123EAC-5E59-43CC-9137-C5F043A0128D}"/>
              </a:ext>
            </a:extLst>
          </p:cNvPr>
          <p:cNvCxnSpPr>
            <a:cxnSpLocks/>
          </p:cNvCxnSpPr>
          <p:nvPr/>
        </p:nvCxnSpPr>
        <p:spPr>
          <a:xfrm>
            <a:off x="3272255" y="4939053"/>
            <a:ext cx="0" cy="32565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75">
            <a:extLst>
              <a:ext uri="{FF2B5EF4-FFF2-40B4-BE49-F238E27FC236}">
                <a16:creationId xmlns:a16="http://schemas.microsoft.com/office/drawing/2014/main" id="{EF4E6AEC-49BA-4C36-B05D-A4121B23A53E}"/>
              </a:ext>
            </a:extLst>
          </p:cNvPr>
          <p:cNvCxnSpPr>
            <a:cxnSpLocks/>
          </p:cNvCxnSpPr>
          <p:nvPr/>
        </p:nvCxnSpPr>
        <p:spPr>
          <a:xfrm>
            <a:off x="4813237" y="4939053"/>
            <a:ext cx="0" cy="32565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9" name="直接连接符 175">
            <a:extLst>
              <a:ext uri="{FF2B5EF4-FFF2-40B4-BE49-F238E27FC236}">
                <a16:creationId xmlns:a16="http://schemas.microsoft.com/office/drawing/2014/main" id="{AFA9665C-99C7-4463-8156-177FEB73B7B2}"/>
              </a:ext>
            </a:extLst>
          </p:cNvPr>
          <p:cNvCxnSpPr>
            <a:cxnSpLocks/>
          </p:cNvCxnSpPr>
          <p:nvPr/>
        </p:nvCxnSpPr>
        <p:spPr>
          <a:xfrm>
            <a:off x="7132390" y="4923816"/>
            <a:ext cx="0" cy="32565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75">
            <a:extLst>
              <a:ext uri="{FF2B5EF4-FFF2-40B4-BE49-F238E27FC236}">
                <a16:creationId xmlns:a16="http://schemas.microsoft.com/office/drawing/2014/main" id="{F82F020F-1249-4F90-A38F-319A71E1FD5B}"/>
              </a:ext>
            </a:extLst>
          </p:cNvPr>
          <p:cNvCxnSpPr>
            <a:cxnSpLocks/>
          </p:cNvCxnSpPr>
          <p:nvPr/>
        </p:nvCxnSpPr>
        <p:spPr>
          <a:xfrm>
            <a:off x="9143281" y="4967628"/>
            <a:ext cx="0" cy="275199"/>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75">
            <a:extLst>
              <a:ext uri="{FF2B5EF4-FFF2-40B4-BE49-F238E27FC236}">
                <a16:creationId xmlns:a16="http://schemas.microsoft.com/office/drawing/2014/main" id="{A006D003-B4B7-455C-ACC5-259FA04DA2ED}"/>
              </a:ext>
            </a:extLst>
          </p:cNvPr>
          <p:cNvCxnSpPr>
            <a:cxnSpLocks/>
          </p:cNvCxnSpPr>
          <p:nvPr/>
        </p:nvCxnSpPr>
        <p:spPr>
          <a:xfrm>
            <a:off x="8708007" y="3843757"/>
            <a:ext cx="0" cy="32565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75">
            <a:extLst>
              <a:ext uri="{FF2B5EF4-FFF2-40B4-BE49-F238E27FC236}">
                <a16:creationId xmlns:a16="http://schemas.microsoft.com/office/drawing/2014/main" id="{CF0D30E7-7C86-4E56-8199-35A02AD36348}"/>
              </a:ext>
            </a:extLst>
          </p:cNvPr>
          <p:cNvCxnSpPr>
            <a:cxnSpLocks/>
          </p:cNvCxnSpPr>
          <p:nvPr/>
        </p:nvCxnSpPr>
        <p:spPr>
          <a:xfrm>
            <a:off x="3333909" y="3821785"/>
            <a:ext cx="0" cy="32565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75">
            <a:extLst>
              <a:ext uri="{FF2B5EF4-FFF2-40B4-BE49-F238E27FC236}">
                <a16:creationId xmlns:a16="http://schemas.microsoft.com/office/drawing/2014/main" id="{953995AC-C7CC-40A9-A34B-8358C5F34E68}"/>
              </a:ext>
            </a:extLst>
          </p:cNvPr>
          <p:cNvCxnSpPr>
            <a:cxnSpLocks/>
          </p:cNvCxnSpPr>
          <p:nvPr/>
        </p:nvCxnSpPr>
        <p:spPr>
          <a:xfrm>
            <a:off x="5061229" y="3832936"/>
            <a:ext cx="0" cy="32565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75">
            <a:extLst>
              <a:ext uri="{FF2B5EF4-FFF2-40B4-BE49-F238E27FC236}">
                <a16:creationId xmlns:a16="http://schemas.microsoft.com/office/drawing/2014/main" id="{32EA6C4E-4CD5-47A4-9A6B-AE6FA178CE8C}"/>
              </a:ext>
            </a:extLst>
          </p:cNvPr>
          <p:cNvCxnSpPr>
            <a:cxnSpLocks/>
          </p:cNvCxnSpPr>
          <p:nvPr/>
        </p:nvCxnSpPr>
        <p:spPr>
          <a:xfrm>
            <a:off x="6859133" y="3832936"/>
            <a:ext cx="0" cy="32565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75">
            <a:extLst>
              <a:ext uri="{FF2B5EF4-FFF2-40B4-BE49-F238E27FC236}">
                <a16:creationId xmlns:a16="http://schemas.microsoft.com/office/drawing/2014/main" id="{57FA5A97-DAAE-4457-9835-9C924316C6CF}"/>
              </a:ext>
            </a:extLst>
          </p:cNvPr>
          <p:cNvCxnSpPr>
            <a:cxnSpLocks/>
          </p:cNvCxnSpPr>
          <p:nvPr/>
        </p:nvCxnSpPr>
        <p:spPr>
          <a:xfrm>
            <a:off x="7217164" y="2545435"/>
            <a:ext cx="0" cy="32565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75">
            <a:extLst>
              <a:ext uri="{FF2B5EF4-FFF2-40B4-BE49-F238E27FC236}">
                <a16:creationId xmlns:a16="http://schemas.microsoft.com/office/drawing/2014/main" id="{CD34687A-5440-4103-862D-161065C64DC2}"/>
              </a:ext>
            </a:extLst>
          </p:cNvPr>
          <p:cNvCxnSpPr>
            <a:cxnSpLocks/>
          </p:cNvCxnSpPr>
          <p:nvPr/>
        </p:nvCxnSpPr>
        <p:spPr>
          <a:xfrm>
            <a:off x="4824814" y="2545435"/>
            <a:ext cx="0" cy="32565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17" name="组合 116">
            <a:extLst>
              <a:ext uri="{FF2B5EF4-FFF2-40B4-BE49-F238E27FC236}">
                <a16:creationId xmlns:a16="http://schemas.microsoft.com/office/drawing/2014/main" id="{E2C85EC2-084A-4FC9-87A9-2D7A59F0536C}"/>
              </a:ext>
            </a:extLst>
          </p:cNvPr>
          <p:cNvGrpSpPr/>
          <p:nvPr/>
        </p:nvGrpSpPr>
        <p:grpSpPr>
          <a:xfrm>
            <a:off x="4308513" y="5237749"/>
            <a:ext cx="1009093" cy="532284"/>
            <a:chOff x="4779818" y="5576003"/>
            <a:chExt cx="751024" cy="381452"/>
          </a:xfrm>
        </p:grpSpPr>
        <p:sp>
          <p:nvSpPr>
            <p:cNvPr id="118" name="矩形 117">
              <a:extLst>
                <a:ext uri="{FF2B5EF4-FFF2-40B4-BE49-F238E27FC236}">
                  <a16:creationId xmlns:a16="http://schemas.microsoft.com/office/drawing/2014/main" id="{FE74C6F0-B1B4-47DD-9669-2F5E8490A795}"/>
                </a:ext>
              </a:extLst>
            </p:cNvPr>
            <p:cNvSpPr/>
            <p:nvPr/>
          </p:nvSpPr>
          <p:spPr>
            <a:xfrm>
              <a:off x="4779818" y="5576003"/>
              <a:ext cx="187756" cy="381452"/>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19" name="矩形 118">
              <a:extLst>
                <a:ext uri="{FF2B5EF4-FFF2-40B4-BE49-F238E27FC236}">
                  <a16:creationId xmlns:a16="http://schemas.microsoft.com/office/drawing/2014/main" id="{64C55AF5-06BF-44CD-BCA7-52EE4E80E427}"/>
                </a:ext>
              </a:extLst>
            </p:cNvPr>
            <p:cNvSpPr/>
            <p:nvPr/>
          </p:nvSpPr>
          <p:spPr>
            <a:xfrm>
              <a:off x="4967574" y="5576003"/>
              <a:ext cx="187756" cy="381452"/>
            </a:xfrm>
            <a:prstGeom prst="rect">
              <a:avLst/>
            </a:prstGeom>
            <a:solidFill>
              <a:srgbClr val="5E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20" name="矩形 119">
              <a:extLst>
                <a:ext uri="{FF2B5EF4-FFF2-40B4-BE49-F238E27FC236}">
                  <a16:creationId xmlns:a16="http://schemas.microsoft.com/office/drawing/2014/main" id="{4635FD5F-822E-4C1A-BF8A-D46765273097}"/>
                </a:ext>
              </a:extLst>
            </p:cNvPr>
            <p:cNvSpPr/>
            <p:nvPr/>
          </p:nvSpPr>
          <p:spPr>
            <a:xfrm>
              <a:off x="5155330" y="5576003"/>
              <a:ext cx="187756" cy="381452"/>
            </a:xfrm>
            <a:prstGeom prst="rect">
              <a:avLst/>
            </a:prstGeom>
            <a:solidFill>
              <a:srgbClr val="5E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21" name="矩形 120">
              <a:extLst>
                <a:ext uri="{FF2B5EF4-FFF2-40B4-BE49-F238E27FC236}">
                  <a16:creationId xmlns:a16="http://schemas.microsoft.com/office/drawing/2014/main" id="{B0760B2F-1B0E-4BC8-944D-1970D176C7E9}"/>
                </a:ext>
              </a:extLst>
            </p:cNvPr>
            <p:cNvSpPr/>
            <p:nvPr/>
          </p:nvSpPr>
          <p:spPr>
            <a:xfrm>
              <a:off x="5343086" y="5576003"/>
              <a:ext cx="187756" cy="381452"/>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cxnSp>
          <p:nvCxnSpPr>
            <p:cNvPr id="122" name="直线连接符 61">
              <a:extLst>
                <a:ext uri="{FF2B5EF4-FFF2-40B4-BE49-F238E27FC236}">
                  <a16:creationId xmlns:a16="http://schemas.microsoft.com/office/drawing/2014/main" id="{325F78C4-2B85-452C-B610-5CBB393858CC}"/>
                </a:ext>
              </a:extLst>
            </p:cNvPr>
            <p:cNvCxnSpPr>
              <a:cxnSpLocks/>
            </p:cNvCxnSpPr>
            <p:nvPr/>
          </p:nvCxnSpPr>
          <p:spPr>
            <a:xfrm>
              <a:off x="5148109" y="5576003"/>
              <a:ext cx="0" cy="381452"/>
            </a:xfrm>
            <a:prstGeom prst="line">
              <a:avLst/>
            </a:prstGeom>
            <a:ln>
              <a:solidFill>
                <a:srgbClr val="515151"/>
              </a:solidFill>
            </a:ln>
          </p:spPr>
          <p:style>
            <a:lnRef idx="1">
              <a:schemeClr val="dk1"/>
            </a:lnRef>
            <a:fillRef idx="0">
              <a:schemeClr val="dk1"/>
            </a:fillRef>
            <a:effectRef idx="0">
              <a:schemeClr val="dk1"/>
            </a:effectRef>
            <a:fontRef idx="minor">
              <a:schemeClr val="tx1"/>
            </a:fontRef>
          </p:style>
        </p:cxnSp>
        <p:sp>
          <p:nvSpPr>
            <p:cNvPr id="123" name="矩形 122">
              <a:extLst>
                <a:ext uri="{FF2B5EF4-FFF2-40B4-BE49-F238E27FC236}">
                  <a16:creationId xmlns:a16="http://schemas.microsoft.com/office/drawing/2014/main" id="{5DD2EE62-54F0-44F3-BFAC-7876C0A1B303}"/>
                </a:ext>
              </a:extLst>
            </p:cNvPr>
            <p:cNvSpPr/>
            <p:nvPr/>
          </p:nvSpPr>
          <p:spPr>
            <a:xfrm>
              <a:off x="4974794" y="5796718"/>
              <a:ext cx="45719" cy="160737"/>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24" name="矩形 123">
              <a:extLst>
                <a:ext uri="{FF2B5EF4-FFF2-40B4-BE49-F238E27FC236}">
                  <a16:creationId xmlns:a16="http://schemas.microsoft.com/office/drawing/2014/main" id="{190B9F57-53C1-4B7F-A76D-18B62C94FCA0}"/>
                </a:ext>
              </a:extLst>
            </p:cNvPr>
            <p:cNvSpPr/>
            <p:nvPr/>
          </p:nvSpPr>
          <p:spPr>
            <a:xfrm>
              <a:off x="5162550" y="5796718"/>
              <a:ext cx="45719" cy="160737"/>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25" name="圆角矩形 25">
              <a:extLst>
                <a:ext uri="{FF2B5EF4-FFF2-40B4-BE49-F238E27FC236}">
                  <a16:creationId xmlns:a16="http://schemas.microsoft.com/office/drawing/2014/main" id="{3714E6F0-2395-4341-973A-8C86E382AD53}"/>
                </a:ext>
              </a:extLst>
            </p:cNvPr>
            <p:cNvSpPr>
              <a:spLocks noChangeAspect="1"/>
            </p:cNvSpPr>
            <p:nvPr/>
          </p:nvSpPr>
          <p:spPr>
            <a:xfrm flipV="1">
              <a:off x="4979653" y="5766729"/>
              <a:ext cx="36000" cy="1469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26" name="圆角矩形 26">
              <a:extLst>
                <a:ext uri="{FF2B5EF4-FFF2-40B4-BE49-F238E27FC236}">
                  <a16:creationId xmlns:a16="http://schemas.microsoft.com/office/drawing/2014/main" id="{B3E486DF-D042-4103-9F1B-41EB1ADEB8C9}"/>
                </a:ext>
              </a:extLst>
            </p:cNvPr>
            <p:cNvSpPr>
              <a:spLocks noChangeAspect="1"/>
            </p:cNvSpPr>
            <p:nvPr/>
          </p:nvSpPr>
          <p:spPr>
            <a:xfrm flipV="1">
              <a:off x="5218688" y="5940510"/>
              <a:ext cx="36000" cy="1469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27" name="圆角矩形 27">
              <a:extLst>
                <a:ext uri="{FF2B5EF4-FFF2-40B4-BE49-F238E27FC236}">
                  <a16:creationId xmlns:a16="http://schemas.microsoft.com/office/drawing/2014/main" id="{C979DB3C-2D12-40BD-B5D9-711BE254BF85}"/>
                </a:ext>
              </a:extLst>
            </p:cNvPr>
            <p:cNvSpPr>
              <a:spLocks noChangeAspect="1"/>
            </p:cNvSpPr>
            <p:nvPr/>
          </p:nvSpPr>
          <p:spPr>
            <a:xfrm flipV="1">
              <a:off x="4981168" y="5933245"/>
              <a:ext cx="36000" cy="1469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28" name="圆角矩形 28">
              <a:extLst>
                <a:ext uri="{FF2B5EF4-FFF2-40B4-BE49-F238E27FC236}">
                  <a16:creationId xmlns:a16="http://schemas.microsoft.com/office/drawing/2014/main" id="{79C7745B-BD3D-45BB-80EF-A80C609100E3}"/>
                </a:ext>
              </a:extLst>
            </p:cNvPr>
            <p:cNvSpPr>
              <a:spLocks/>
            </p:cNvSpPr>
            <p:nvPr/>
          </p:nvSpPr>
          <p:spPr>
            <a:xfrm flipV="1">
              <a:off x="5158291" y="5738721"/>
              <a:ext cx="143010" cy="18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grpSp>
      <p:sp>
        <p:nvSpPr>
          <p:cNvPr id="129" name="文本框 128">
            <a:extLst>
              <a:ext uri="{FF2B5EF4-FFF2-40B4-BE49-F238E27FC236}">
                <a16:creationId xmlns:a16="http://schemas.microsoft.com/office/drawing/2014/main" id="{233F8C22-2890-4B1C-8EEA-9CD18447E443}"/>
              </a:ext>
            </a:extLst>
          </p:cNvPr>
          <p:cNvSpPr txBox="1"/>
          <p:nvPr/>
        </p:nvSpPr>
        <p:spPr>
          <a:xfrm>
            <a:off x="4471867" y="4501337"/>
            <a:ext cx="733481" cy="400110"/>
          </a:xfrm>
          <a:prstGeom prst="rect">
            <a:avLst/>
          </a:prstGeom>
          <a:noFill/>
        </p:spPr>
        <p:txBody>
          <a:bodyPr wrap="square" rtlCol="0">
            <a:spAutoFit/>
          </a:bodyPr>
          <a:lstStyle/>
          <a:p>
            <a:pPr algn="ctr"/>
            <a:r>
              <a:rPr kumimoji="1" lang="en-US" altLang="zh-CN" sz="2000" dirty="0">
                <a:latin typeface="微软雅黑" panose="020B0503020204020204" pitchFamily="34" charset="-122"/>
                <a:ea typeface="微软雅黑" panose="020B0503020204020204" pitchFamily="34" charset="-122"/>
              </a:rPr>
              <a:t>PLC</a:t>
            </a:r>
            <a:endParaRPr kumimoji="1" lang="zh-CN" altLang="en-US" sz="2000" dirty="0">
              <a:latin typeface="微软雅黑" panose="020B0503020204020204" pitchFamily="34" charset="-122"/>
              <a:ea typeface="微软雅黑" panose="020B0503020204020204" pitchFamily="34" charset="-122"/>
            </a:endParaRPr>
          </a:p>
        </p:txBody>
      </p:sp>
      <p:grpSp>
        <p:nvGrpSpPr>
          <p:cNvPr id="130" name="组合 129">
            <a:extLst>
              <a:ext uri="{FF2B5EF4-FFF2-40B4-BE49-F238E27FC236}">
                <a16:creationId xmlns:a16="http://schemas.microsoft.com/office/drawing/2014/main" id="{57B8620B-6951-4377-9C13-0E92B6155DD3}"/>
              </a:ext>
            </a:extLst>
          </p:cNvPr>
          <p:cNvGrpSpPr/>
          <p:nvPr/>
        </p:nvGrpSpPr>
        <p:grpSpPr>
          <a:xfrm>
            <a:off x="6547736" y="5285179"/>
            <a:ext cx="1225460" cy="418523"/>
            <a:chOff x="5663815" y="5024403"/>
            <a:chExt cx="753669" cy="176122"/>
          </a:xfrm>
        </p:grpSpPr>
        <p:sp>
          <p:nvSpPr>
            <p:cNvPr id="131" name="梯形 130">
              <a:extLst>
                <a:ext uri="{FF2B5EF4-FFF2-40B4-BE49-F238E27FC236}">
                  <a16:creationId xmlns:a16="http://schemas.microsoft.com/office/drawing/2014/main" id="{277E5F65-2AAA-48C9-88F5-1DBBE418EA6D}"/>
                </a:ext>
              </a:extLst>
            </p:cNvPr>
            <p:cNvSpPr/>
            <p:nvPr/>
          </p:nvSpPr>
          <p:spPr>
            <a:xfrm rot="5400000">
              <a:off x="5980297" y="4763337"/>
              <a:ext cx="176122" cy="698253"/>
            </a:xfrm>
            <a:prstGeom prst="trapezoid">
              <a:avLst>
                <a:gd name="adj" fmla="val 8902"/>
              </a:avLst>
            </a:prstGeom>
            <a:solidFill>
              <a:srgbClr val="5E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32" name="圆角矩形 32">
              <a:extLst>
                <a:ext uri="{FF2B5EF4-FFF2-40B4-BE49-F238E27FC236}">
                  <a16:creationId xmlns:a16="http://schemas.microsoft.com/office/drawing/2014/main" id="{A70EB84E-B5CE-4153-A96D-28BEFE67FC3B}"/>
                </a:ext>
              </a:extLst>
            </p:cNvPr>
            <p:cNvSpPr/>
            <p:nvPr/>
          </p:nvSpPr>
          <p:spPr>
            <a:xfrm>
              <a:off x="5755177" y="5077292"/>
              <a:ext cx="36000" cy="77514"/>
            </a:xfrm>
            <a:prstGeom prst="round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33" name="梯形 132">
              <a:extLst>
                <a:ext uri="{FF2B5EF4-FFF2-40B4-BE49-F238E27FC236}">
                  <a16:creationId xmlns:a16="http://schemas.microsoft.com/office/drawing/2014/main" id="{58BF94E6-AB9C-4058-8686-A9B533866FB8}"/>
                </a:ext>
              </a:extLst>
            </p:cNvPr>
            <p:cNvSpPr/>
            <p:nvPr/>
          </p:nvSpPr>
          <p:spPr>
            <a:xfrm rot="16200000" flipH="1">
              <a:off x="5629909" y="5111200"/>
              <a:ext cx="123230" cy="55417"/>
            </a:xfrm>
            <a:prstGeom prst="trapezoid">
              <a:avLst>
                <a:gd name="adj" fmla="val 8902"/>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dirty="0">
                <a:latin typeface="微软雅黑" panose="020B0503020204020204" pitchFamily="34" charset="-122"/>
                <a:ea typeface="微软雅黑" panose="020B0503020204020204" pitchFamily="34" charset="-122"/>
              </a:endParaRPr>
            </a:p>
          </p:txBody>
        </p:sp>
        <p:sp>
          <p:nvSpPr>
            <p:cNvPr id="134" name="圆角矩形 34">
              <a:extLst>
                <a:ext uri="{FF2B5EF4-FFF2-40B4-BE49-F238E27FC236}">
                  <a16:creationId xmlns:a16="http://schemas.microsoft.com/office/drawing/2014/main" id="{2C6023D3-5D05-47D0-A3B4-90B01FD707B8}"/>
                </a:ext>
              </a:extLst>
            </p:cNvPr>
            <p:cNvSpPr/>
            <p:nvPr/>
          </p:nvSpPr>
          <p:spPr>
            <a:xfrm>
              <a:off x="5827121" y="5059498"/>
              <a:ext cx="146050" cy="14400"/>
            </a:xfrm>
            <a:prstGeom prst="roundRect">
              <a:avLst/>
            </a:prstGeom>
            <a:solidFill>
              <a:srgbClr val="FFA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35" name="圆角矩形 35">
              <a:extLst>
                <a:ext uri="{FF2B5EF4-FFF2-40B4-BE49-F238E27FC236}">
                  <a16:creationId xmlns:a16="http://schemas.microsoft.com/office/drawing/2014/main" id="{5AB5B036-515F-46E5-8BA0-7F60BDAA647F}"/>
                </a:ext>
              </a:extLst>
            </p:cNvPr>
            <p:cNvSpPr>
              <a:spLocks noChangeAspect="1"/>
            </p:cNvSpPr>
            <p:nvPr/>
          </p:nvSpPr>
          <p:spPr>
            <a:xfrm rot="5400000" flipH="1">
              <a:off x="6340987" y="5095116"/>
              <a:ext cx="46800" cy="45719"/>
            </a:xfrm>
            <a:prstGeom prst="roundRect">
              <a:avLst/>
            </a:prstGeom>
            <a:solidFill>
              <a:srgbClr val="515151">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36" name="圆角矩形 36">
              <a:extLst>
                <a:ext uri="{FF2B5EF4-FFF2-40B4-BE49-F238E27FC236}">
                  <a16:creationId xmlns:a16="http://schemas.microsoft.com/office/drawing/2014/main" id="{7FEA82D5-04D4-4A35-8851-8515E66FB77B}"/>
                </a:ext>
              </a:extLst>
            </p:cNvPr>
            <p:cNvSpPr>
              <a:spLocks/>
            </p:cNvSpPr>
            <p:nvPr/>
          </p:nvSpPr>
          <p:spPr>
            <a:xfrm rot="5340000" flipH="1">
              <a:off x="6120148" y="5013094"/>
              <a:ext cx="10800" cy="304755"/>
            </a:xfrm>
            <a:prstGeom prst="roundRect">
              <a:avLst/>
            </a:prstGeom>
            <a:solidFill>
              <a:srgbClr val="515151">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37" name="椭圆 136">
              <a:extLst>
                <a:ext uri="{FF2B5EF4-FFF2-40B4-BE49-F238E27FC236}">
                  <a16:creationId xmlns:a16="http://schemas.microsoft.com/office/drawing/2014/main" id="{E9B92B2D-34C7-4275-A43B-77EAAF8A5341}"/>
                </a:ext>
              </a:extLst>
            </p:cNvPr>
            <p:cNvSpPr/>
            <p:nvPr/>
          </p:nvSpPr>
          <p:spPr>
            <a:xfrm>
              <a:off x="5822265" y="5108994"/>
              <a:ext cx="47802" cy="45719"/>
            </a:xfrm>
            <a:prstGeom prst="ellipse">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grpSp>
      <p:sp>
        <p:nvSpPr>
          <p:cNvPr id="138" name="文本框 137">
            <a:extLst>
              <a:ext uri="{FF2B5EF4-FFF2-40B4-BE49-F238E27FC236}">
                <a16:creationId xmlns:a16="http://schemas.microsoft.com/office/drawing/2014/main" id="{4660D2B6-55DE-4A4A-80A2-F3FF0F8BF054}"/>
              </a:ext>
            </a:extLst>
          </p:cNvPr>
          <p:cNvSpPr txBox="1"/>
          <p:nvPr/>
        </p:nvSpPr>
        <p:spPr>
          <a:xfrm>
            <a:off x="6391446" y="4501656"/>
            <a:ext cx="1485046" cy="400110"/>
          </a:xfrm>
          <a:prstGeom prst="rect">
            <a:avLst/>
          </a:prstGeom>
          <a:noFill/>
        </p:spPr>
        <p:txBody>
          <a:bodyPr wrap="square" rtlCol="0">
            <a:spAutoFit/>
          </a:bodyPr>
          <a:lstStyle/>
          <a:p>
            <a:pPr algn="ctr"/>
            <a:r>
              <a:rPr kumimoji="1" lang="zh-CN" altLang="en-US" sz="2000" dirty="0">
                <a:latin typeface="微软雅黑" panose="020B0503020204020204" pitchFamily="34" charset="-122"/>
                <a:ea typeface="微软雅黑" panose="020B0503020204020204" pitchFamily="34" charset="-122"/>
              </a:rPr>
              <a:t>服务器集群</a:t>
            </a:r>
            <a:endParaRPr kumimoji="1" lang="en-US" altLang="zh-CN" sz="2000" dirty="0">
              <a:latin typeface="微软雅黑" panose="020B0503020204020204" pitchFamily="34" charset="-122"/>
              <a:ea typeface="微软雅黑" panose="020B0503020204020204" pitchFamily="34" charset="-122"/>
            </a:endParaRPr>
          </a:p>
        </p:txBody>
      </p:sp>
      <p:grpSp>
        <p:nvGrpSpPr>
          <p:cNvPr id="139" name="组合 138">
            <a:extLst>
              <a:ext uri="{FF2B5EF4-FFF2-40B4-BE49-F238E27FC236}">
                <a16:creationId xmlns:a16="http://schemas.microsoft.com/office/drawing/2014/main" id="{870E4815-5903-4953-98BC-E0CA251D0E96}"/>
              </a:ext>
            </a:extLst>
          </p:cNvPr>
          <p:cNvGrpSpPr/>
          <p:nvPr/>
        </p:nvGrpSpPr>
        <p:grpSpPr>
          <a:xfrm>
            <a:off x="10231899" y="5100770"/>
            <a:ext cx="977495" cy="758896"/>
            <a:chOff x="5398513" y="4567725"/>
            <a:chExt cx="977495" cy="758896"/>
          </a:xfrm>
        </p:grpSpPr>
        <p:sp>
          <p:nvSpPr>
            <p:cNvPr id="140" name="平行四边形 139">
              <a:extLst>
                <a:ext uri="{FF2B5EF4-FFF2-40B4-BE49-F238E27FC236}">
                  <a16:creationId xmlns:a16="http://schemas.microsoft.com/office/drawing/2014/main" id="{D66B1799-0A51-421D-9446-EF0729D45F36}"/>
                </a:ext>
              </a:extLst>
            </p:cNvPr>
            <p:cNvSpPr/>
            <p:nvPr/>
          </p:nvSpPr>
          <p:spPr>
            <a:xfrm>
              <a:off x="5531408" y="4932218"/>
              <a:ext cx="844600" cy="394403"/>
            </a:xfrm>
            <a:prstGeom prst="parallelogram">
              <a:avLst>
                <a:gd name="adj" fmla="val 25807"/>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41" name="平行四边形 140">
              <a:extLst>
                <a:ext uri="{FF2B5EF4-FFF2-40B4-BE49-F238E27FC236}">
                  <a16:creationId xmlns:a16="http://schemas.microsoft.com/office/drawing/2014/main" id="{0E70AA3C-C289-4C87-A85F-97A91023558A}"/>
                </a:ext>
              </a:extLst>
            </p:cNvPr>
            <p:cNvSpPr/>
            <p:nvPr/>
          </p:nvSpPr>
          <p:spPr>
            <a:xfrm>
              <a:off x="5475990" y="4752109"/>
              <a:ext cx="844600" cy="394403"/>
            </a:xfrm>
            <a:prstGeom prst="parallelogram">
              <a:avLst>
                <a:gd name="adj" fmla="val 25807"/>
              </a:avLst>
            </a:prstGeom>
            <a:solidFill>
              <a:srgbClr val="5E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dirty="0">
                <a:latin typeface="微软雅黑" panose="020B0503020204020204" pitchFamily="34" charset="-122"/>
                <a:ea typeface="微软雅黑" panose="020B0503020204020204" pitchFamily="34" charset="-122"/>
              </a:endParaRPr>
            </a:p>
          </p:txBody>
        </p:sp>
        <p:pic>
          <p:nvPicPr>
            <p:cNvPr id="142" name="图片 141">
              <a:extLst>
                <a:ext uri="{FF2B5EF4-FFF2-40B4-BE49-F238E27FC236}">
                  <a16:creationId xmlns:a16="http://schemas.microsoft.com/office/drawing/2014/main" id="{464133F4-2A8D-402D-8893-4606783F1FA7}"/>
                </a:ext>
              </a:extLst>
            </p:cNvPr>
            <p:cNvPicPr>
              <a:picLocks/>
            </p:cNvPicPr>
            <p:nvPr/>
          </p:nvPicPr>
          <p:blipFill>
            <a:blip r:embed="rId2"/>
            <a:stretch>
              <a:fillRect/>
            </a:stretch>
          </p:blipFill>
          <p:spPr>
            <a:xfrm>
              <a:off x="5398513" y="4567725"/>
              <a:ext cx="499777" cy="418523"/>
            </a:xfrm>
            <a:prstGeom prst="rect">
              <a:avLst/>
            </a:prstGeom>
          </p:spPr>
        </p:pic>
        <p:pic>
          <p:nvPicPr>
            <p:cNvPr id="143" name="图片 142">
              <a:extLst>
                <a:ext uri="{FF2B5EF4-FFF2-40B4-BE49-F238E27FC236}">
                  <a16:creationId xmlns:a16="http://schemas.microsoft.com/office/drawing/2014/main" id="{6E689EAD-1D45-4982-98A9-EAEF5A6DD9EC}"/>
                </a:ext>
              </a:extLst>
            </p:cNvPr>
            <p:cNvPicPr>
              <a:picLocks/>
            </p:cNvPicPr>
            <p:nvPr/>
          </p:nvPicPr>
          <p:blipFill>
            <a:blip r:embed="rId2"/>
            <a:stretch>
              <a:fillRect/>
            </a:stretch>
          </p:blipFill>
          <p:spPr>
            <a:xfrm>
              <a:off x="5823909" y="4567725"/>
              <a:ext cx="499777" cy="418523"/>
            </a:xfrm>
            <a:prstGeom prst="rect">
              <a:avLst/>
            </a:prstGeom>
          </p:spPr>
        </p:pic>
      </p:grpSp>
      <p:sp>
        <p:nvSpPr>
          <p:cNvPr id="144" name="文本框 143">
            <a:extLst>
              <a:ext uri="{FF2B5EF4-FFF2-40B4-BE49-F238E27FC236}">
                <a16:creationId xmlns:a16="http://schemas.microsoft.com/office/drawing/2014/main" id="{329014A0-7438-4C6F-A7D2-761170E63933}"/>
              </a:ext>
            </a:extLst>
          </p:cNvPr>
          <p:cNvSpPr txBox="1"/>
          <p:nvPr/>
        </p:nvSpPr>
        <p:spPr>
          <a:xfrm>
            <a:off x="10058449" y="4506927"/>
            <a:ext cx="1520082" cy="400110"/>
          </a:xfrm>
          <a:prstGeom prst="rect">
            <a:avLst/>
          </a:prstGeom>
          <a:noFill/>
        </p:spPr>
        <p:txBody>
          <a:bodyPr wrap="square" rtlCol="0">
            <a:spAutoFit/>
          </a:bodyPr>
          <a:lstStyle/>
          <a:p>
            <a:pPr algn="ctr"/>
            <a:r>
              <a:rPr kumimoji="1" lang="zh-CN" altLang="en-US" sz="2000" dirty="0">
                <a:latin typeface="微软雅黑" panose="020B0503020204020204" pitchFamily="34" charset="-122"/>
                <a:ea typeface="微软雅黑" panose="020B0503020204020204" pitchFamily="34" charset="-122"/>
              </a:rPr>
              <a:t>工控机</a:t>
            </a:r>
          </a:p>
        </p:txBody>
      </p:sp>
      <p:grpSp>
        <p:nvGrpSpPr>
          <p:cNvPr id="145" name="组合 144">
            <a:extLst>
              <a:ext uri="{FF2B5EF4-FFF2-40B4-BE49-F238E27FC236}">
                <a16:creationId xmlns:a16="http://schemas.microsoft.com/office/drawing/2014/main" id="{B3E1D0AD-C07D-45ED-BB2D-7AED35AA9C73}"/>
              </a:ext>
            </a:extLst>
          </p:cNvPr>
          <p:cNvGrpSpPr/>
          <p:nvPr/>
        </p:nvGrpSpPr>
        <p:grpSpPr>
          <a:xfrm>
            <a:off x="8734432" y="5305881"/>
            <a:ext cx="844600" cy="359151"/>
            <a:chOff x="8697671" y="5220579"/>
            <a:chExt cx="844600" cy="359151"/>
          </a:xfrm>
        </p:grpSpPr>
        <p:sp>
          <p:nvSpPr>
            <p:cNvPr id="146" name="圆角矩形 46">
              <a:extLst>
                <a:ext uri="{FF2B5EF4-FFF2-40B4-BE49-F238E27FC236}">
                  <a16:creationId xmlns:a16="http://schemas.microsoft.com/office/drawing/2014/main" id="{92E4A88F-CEEF-483A-A413-1E5BFA1BF9A5}"/>
                </a:ext>
              </a:extLst>
            </p:cNvPr>
            <p:cNvSpPr/>
            <p:nvPr/>
          </p:nvSpPr>
          <p:spPr>
            <a:xfrm>
              <a:off x="8697671" y="5220579"/>
              <a:ext cx="844600" cy="355424"/>
            </a:xfrm>
            <a:prstGeom prst="roundRect">
              <a:avLst>
                <a:gd name="adj" fmla="val 33368"/>
              </a:avLst>
            </a:prstGeom>
            <a:noFill/>
            <a:ln w="28575">
              <a:solidFill>
                <a:srgbClr val="5E9C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pic>
          <p:nvPicPr>
            <p:cNvPr id="147" name="图片 146">
              <a:extLst>
                <a:ext uri="{FF2B5EF4-FFF2-40B4-BE49-F238E27FC236}">
                  <a16:creationId xmlns:a16="http://schemas.microsoft.com/office/drawing/2014/main" id="{7E7767D1-D62D-4A42-83CC-F8E19A122AC7}"/>
                </a:ext>
              </a:extLst>
            </p:cNvPr>
            <p:cNvPicPr>
              <a:picLocks noChangeAspect="1"/>
            </p:cNvPicPr>
            <p:nvPr/>
          </p:nvPicPr>
          <p:blipFill rotWithShape="1">
            <a:blip r:embed="rId3"/>
            <a:srcRect t="25618" b="25618"/>
            <a:stretch/>
          </p:blipFill>
          <p:spPr>
            <a:xfrm>
              <a:off x="8794312" y="5351477"/>
              <a:ext cx="284734" cy="194784"/>
            </a:xfrm>
            <a:prstGeom prst="rect">
              <a:avLst/>
            </a:prstGeom>
          </p:spPr>
        </p:pic>
        <p:sp>
          <p:nvSpPr>
            <p:cNvPr id="148" name="圆角矩形 48">
              <a:extLst>
                <a:ext uri="{FF2B5EF4-FFF2-40B4-BE49-F238E27FC236}">
                  <a16:creationId xmlns:a16="http://schemas.microsoft.com/office/drawing/2014/main" id="{604EB918-D5A1-4F57-B9EA-09A141CAB4AA}"/>
                </a:ext>
              </a:extLst>
            </p:cNvPr>
            <p:cNvSpPr/>
            <p:nvPr/>
          </p:nvSpPr>
          <p:spPr>
            <a:xfrm>
              <a:off x="8697671" y="5224306"/>
              <a:ext cx="844600" cy="355424"/>
            </a:xfrm>
            <a:prstGeom prst="roundRect">
              <a:avLst>
                <a:gd name="adj" fmla="val 50000"/>
              </a:avLst>
            </a:prstGeom>
            <a:noFill/>
            <a:ln w="28575">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49" name="圆角矩形 49">
              <a:extLst>
                <a:ext uri="{FF2B5EF4-FFF2-40B4-BE49-F238E27FC236}">
                  <a16:creationId xmlns:a16="http://schemas.microsoft.com/office/drawing/2014/main" id="{5E0ADC80-72BF-4A59-8FC1-D33823A99B72}"/>
                </a:ext>
              </a:extLst>
            </p:cNvPr>
            <p:cNvSpPr/>
            <p:nvPr/>
          </p:nvSpPr>
          <p:spPr>
            <a:xfrm>
              <a:off x="9170418" y="5425264"/>
              <a:ext cx="280480" cy="45719"/>
            </a:xfrm>
            <a:prstGeom prst="roundRect">
              <a:avLst/>
            </a:prstGeom>
            <a:solidFill>
              <a:srgbClr val="5E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50" name="圆角矩形 50">
              <a:extLst>
                <a:ext uri="{FF2B5EF4-FFF2-40B4-BE49-F238E27FC236}">
                  <a16:creationId xmlns:a16="http://schemas.microsoft.com/office/drawing/2014/main" id="{B94C9DB6-041E-4FEB-837A-B4C6942E8AE9}"/>
                </a:ext>
              </a:extLst>
            </p:cNvPr>
            <p:cNvSpPr/>
            <p:nvPr/>
          </p:nvSpPr>
          <p:spPr>
            <a:xfrm>
              <a:off x="9192395" y="5305409"/>
              <a:ext cx="57853" cy="45719"/>
            </a:xfrm>
            <a:prstGeom prst="roundRect">
              <a:avLst/>
            </a:prstGeom>
            <a:solidFill>
              <a:srgbClr val="5E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51" name="圆角矩形 51">
              <a:extLst>
                <a:ext uri="{FF2B5EF4-FFF2-40B4-BE49-F238E27FC236}">
                  <a16:creationId xmlns:a16="http://schemas.microsoft.com/office/drawing/2014/main" id="{385F6C39-6B75-4894-B055-B355CB8D35D7}"/>
                </a:ext>
              </a:extLst>
            </p:cNvPr>
            <p:cNvSpPr/>
            <p:nvPr/>
          </p:nvSpPr>
          <p:spPr>
            <a:xfrm>
              <a:off x="9278120" y="5305409"/>
              <a:ext cx="57853" cy="45719"/>
            </a:xfrm>
            <a:prstGeom prst="roundRect">
              <a:avLst/>
            </a:prstGeom>
            <a:solidFill>
              <a:srgbClr val="5E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52" name="圆角矩形 52">
              <a:extLst>
                <a:ext uri="{FF2B5EF4-FFF2-40B4-BE49-F238E27FC236}">
                  <a16:creationId xmlns:a16="http://schemas.microsoft.com/office/drawing/2014/main" id="{948CA618-BE4D-4F07-8C49-2AD8B410F007}"/>
                </a:ext>
              </a:extLst>
            </p:cNvPr>
            <p:cNvSpPr/>
            <p:nvPr/>
          </p:nvSpPr>
          <p:spPr>
            <a:xfrm>
              <a:off x="9363845" y="5305409"/>
              <a:ext cx="57853" cy="45719"/>
            </a:xfrm>
            <a:prstGeom prst="roundRect">
              <a:avLst/>
            </a:prstGeom>
            <a:solidFill>
              <a:srgbClr val="5E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53" name="圆角矩形 53">
              <a:extLst>
                <a:ext uri="{FF2B5EF4-FFF2-40B4-BE49-F238E27FC236}">
                  <a16:creationId xmlns:a16="http://schemas.microsoft.com/office/drawing/2014/main" id="{05377BBF-48C6-4099-B5A7-FD7F3FF51069}"/>
                </a:ext>
              </a:extLst>
            </p:cNvPr>
            <p:cNvSpPr/>
            <p:nvPr/>
          </p:nvSpPr>
          <p:spPr>
            <a:xfrm>
              <a:off x="8837080" y="5302031"/>
              <a:ext cx="57853" cy="45719"/>
            </a:xfrm>
            <a:prstGeom prst="roundRect">
              <a:avLst/>
            </a:prstGeom>
            <a:solidFill>
              <a:srgbClr val="FFA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grpSp>
      <p:sp>
        <p:nvSpPr>
          <p:cNvPr id="154" name="文本框 153">
            <a:extLst>
              <a:ext uri="{FF2B5EF4-FFF2-40B4-BE49-F238E27FC236}">
                <a16:creationId xmlns:a16="http://schemas.microsoft.com/office/drawing/2014/main" id="{51F430CA-9192-4E2B-8BE1-CFFFEEC75D08}"/>
              </a:ext>
            </a:extLst>
          </p:cNvPr>
          <p:cNvSpPr txBox="1"/>
          <p:nvPr/>
        </p:nvSpPr>
        <p:spPr>
          <a:xfrm>
            <a:off x="8411477" y="4501337"/>
            <a:ext cx="1464236" cy="400110"/>
          </a:xfrm>
          <a:prstGeom prst="rect">
            <a:avLst/>
          </a:prstGeom>
          <a:noFill/>
        </p:spPr>
        <p:txBody>
          <a:bodyPr wrap="square" rtlCol="0">
            <a:spAutoFit/>
          </a:bodyPr>
          <a:lstStyle/>
          <a:p>
            <a:pPr algn="ctr"/>
            <a:r>
              <a:rPr kumimoji="1" lang="zh-CN" altLang="en-US" sz="2000" dirty="0">
                <a:latin typeface="微软雅黑" panose="020B0503020204020204" pitchFamily="34" charset="-122"/>
                <a:ea typeface="微软雅黑" panose="020B0503020204020204" pitchFamily="34" charset="-122"/>
              </a:rPr>
              <a:t>串口服务器</a:t>
            </a:r>
          </a:p>
        </p:txBody>
      </p:sp>
      <p:grpSp>
        <p:nvGrpSpPr>
          <p:cNvPr id="155" name="组合 154">
            <a:extLst>
              <a:ext uri="{FF2B5EF4-FFF2-40B4-BE49-F238E27FC236}">
                <a16:creationId xmlns:a16="http://schemas.microsoft.com/office/drawing/2014/main" id="{FBD4D9F2-317D-4A7B-9544-CBBFDCE95118}"/>
              </a:ext>
            </a:extLst>
          </p:cNvPr>
          <p:cNvGrpSpPr/>
          <p:nvPr/>
        </p:nvGrpSpPr>
        <p:grpSpPr>
          <a:xfrm>
            <a:off x="2878260" y="5285909"/>
            <a:ext cx="796123" cy="395291"/>
            <a:chOff x="3392833" y="5184440"/>
            <a:chExt cx="796123" cy="395290"/>
          </a:xfrm>
        </p:grpSpPr>
        <p:sp>
          <p:nvSpPr>
            <p:cNvPr id="156" name="立方体 155">
              <a:extLst>
                <a:ext uri="{FF2B5EF4-FFF2-40B4-BE49-F238E27FC236}">
                  <a16:creationId xmlns:a16="http://schemas.microsoft.com/office/drawing/2014/main" id="{3690D2EA-D20E-4580-98EA-9AB2C8C18AB7}"/>
                </a:ext>
              </a:extLst>
            </p:cNvPr>
            <p:cNvSpPr/>
            <p:nvPr/>
          </p:nvSpPr>
          <p:spPr>
            <a:xfrm>
              <a:off x="3392833" y="5184440"/>
              <a:ext cx="796123" cy="395290"/>
            </a:xfrm>
            <a:prstGeom prst="cube">
              <a:avLst>
                <a:gd name="adj" fmla="val 29762"/>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grpSp>
          <p:nvGrpSpPr>
            <p:cNvPr id="157" name="组合 156">
              <a:extLst>
                <a:ext uri="{FF2B5EF4-FFF2-40B4-BE49-F238E27FC236}">
                  <a16:creationId xmlns:a16="http://schemas.microsoft.com/office/drawing/2014/main" id="{FA09EF9D-3FB4-48BC-A611-4E91DE9C9A96}"/>
                </a:ext>
              </a:extLst>
            </p:cNvPr>
            <p:cNvGrpSpPr/>
            <p:nvPr/>
          </p:nvGrpSpPr>
          <p:grpSpPr>
            <a:xfrm>
              <a:off x="3508427" y="5436258"/>
              <a:ext cx="143010" cy="122971"/>
              <a:chOff x="3508427" y="5436258"/>
              <a:chExt cx="143010" cy="122971"/>
            </a:xfrm>
          </p:grpSpPr>
          <p:sp>
            <p:nvSpPr>
              <p:cNvPr id="163" name="圆角矩形 63">
                <a:extLst>
                  <a:ext uri="{FF2B5EF4-FFF2-40B4-BE49-F238E27FC236}">
                    <a16:creationId xmlns:a16="http://schemas.microsoft.com/office/drawing/2014/main" id="{1AE385E1-7F41-47F7-ACE9-6A26E8756670}"/>
                  </a:ext>
                </a:extLst>
              </p:cNvPr>
              <p:cNvSpPr>
                <a:spLocks/>
              </p:cNvSpPr>
              <p:nvPr/>
            </p:nvSpPr>
            <p:spPr>
              <a:xfrm flipV="1">
                <a:off x="3508427" y="5436258"/>
                <a:ext cx="143010" cy="18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64" name="圆角矩形 64">
                <a:extLst>
                  <a:ext uri="{FF2B5EF4-FFF2-40B4-BE49-F238E27FC236}">
                    <a16:creationId xmlns:a16="http://schemas.microsoft.com/office/drawing/2014/main" id="{C022F8B1-C9CD-4587-A58F-6559B2288072}"/>
                  </a:ext>
                </a:extLst>
              </p:cNvPr>
              <p:cNvSpPr>
                <a:spLocks/>
              </p:cNvSpPr>
              <p:nvPr/>
            </p:nvSpPr>
            <p:spPr>
              <a:xfrm flipV="1">
                <a:off x="3508427" y="5470982"/>
                <a:ext cx="143010" cy="18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65" name="圆角矩形 65">
                <a:extLst>
                  <a:ext uri="{FF2B5EF4-FFF2-40B4-BE49-F238E27FC236}">
                    <a16:creationId xmlns:a16="http://schemas.microsoft.com/office/drawing/2014/main" id="{C4A633B5-2A78-4A3B-B9D8-A1DBD0C73743}"/>
                  </a:ext>
                </a:extLst>
              </p:cNvPr>
              <p:cNvSpPr>
                <a:spLocks/>
              </p:cNvSpPr>
              <p:nvPr/>
            </p:nvSpPr>
            <p:spPr>
              <a:xfrm flipV="1">
                <a:off x="3508427" y="5506304"/>
                <a:ext cx="143010" cy="18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66" name="圆角矩形 66">
                <a:extLst>
                  <a:ext uri="{FF2B5EF4-FFF2-40B4-BE49-F238E27FC236}">
                    <a16:creationId xmlns:a16="http://schemas.microsoft.com/office/drawing/2014/main" id="{5F4AD8D1-928C-4A78-A306-7761D7B3ED3C}"/>
                  </a:ext>
                </a:extLst>
              </p:cNvPr>
              <p:cNvSpPr>
                <a:spLocks/>
              </p:cNvSpPr>
              <p:nvPr/>
            </p:nvSpPr>
            <p:spPr>
              <a:xfrm flipV="1">
                <a:off x="3508427" y="5541229"/>
                <a:ext cx="143010" cy="18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grpSp>
        <p:grpSp>
          <p:nvGrpSpPr>
            <p:cNvPr id="158" name="组合 157">
              <a:extLst>
                <a:ext uri="{FF2B5EF4-FFF2-40B4-BE49-F238E27FC236}">
                  <a16:creationId xmlns:a16="http://schemas.microsoft.com/office/drawing/2014/main" id="{30818C5A-B358-428D-94DB-6B5CD7E32C98}"/>
                </a:ext>
              </a:extLst>
            </p:cNvPr>
            <p:cNvGrpSpPr/>
            <p:nvPr/>
          </p:nvGrpSpPr>
          <p:grpSpPr>
            <a:xfrm>
              <a:off x="3507545" y="5330667"/>
              <a:ext cx="143010" cy="88247"/>
              <a:chOff x="3507545" y="5330667"/>
              <a:chExt cx="143010" cy="88247"/>
            </a:xfrm>
          </p:grpSpPr>
          <p:sp>
            <p:nvSpPr>
              <p:cNvPr id="160" name="圆角矩形 60">
                <a:extLst>
                  <a:ext uri="{FF2B5EF4-FFF2-40B4-BE49-F238E27FC236}">
                    <a16:creationId xmlns:a16="http://schemas.microsoft.com/office/drawing/2014/main" id="{3D6152EB-25D1-4A82-88BB-F60F97E20147}"/>
                  </a:ext>
                </a:extLst>
              </p:cNvPr>
              <p:cNvSpPr>
                <a:spLocks/>
              </p:cNvSpPr>
              <p:nvPr/>
            </p:nvSpPr>
            <p:spPr>
              <a:xfrm flipV="1">
                <a:off x="3507545" y="5330667"/>
                <a:ext cx="143010" cy="18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61" name="圆角矩形 61">
                <a:extLst>
                  <a:ext uri="{FF2B5EF4-FFF2-40B4-BE49-F238E27FC236}">
                    <a16:creationId xmlns:a16="http://schemas.microsoft.com/office/drawing/2014/main" id="{ACAF4D00-CC7F-4F62-A482-C120999D9F1E}"/>
                  </a:ext>
                </a:extLst>
              </p:cNvPr>
              <p:cNvSpPr>
                <a:spLocks/>
              </p:cNvSpPr>
              <p:nvPr/>
            </p:nvSpPr>
            <p:spPr>
              <a:xfrm flipV="1">
                <a:off x="3507545" y="5365989"/>
                <a:ext cx="143010" cy="18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162" name="圆角矩形 62">
                <a:extLst>
                  <a:ext uri="{FF2B5EF4-FFF2-40B4-BE49-F238E27FC236}">
                    <a16:creationId xmlns:a16="http://schemas.microsoft.com/office/drawing/2014/main" id="{6C11E48D-952B-4492-948D-0E1D0219DF3F}"/>
                  </a:ext>
                </a:extLst>
              </p:cNvPr>
              <p:cNvSpPr>
                <a:spLocks/>
              </p:cNvSpPr>
              <p:nvPr/>
            </p:nvSpPr>
            <p:spPr>
              <a:xfrm flipV="1">
                <a:off x="3507545" y="5400914"/>
                <a:ext cx="143010" cy="18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grpSp>
        <p:sp>
          <p:nvSpPr>
            <p:cNvPr id="159" name="矩形 158">
              <a:extLst>
                <a:ext uri="{FF2B5EF4-FFF2-40B4-BE49-F238E27FC236}">
                  <a16:creationId xmlns:a16="http://schemas.microsoft.com/office/drawing/2014/main" id="{C25829EF-1C22-4B30-9BC0-14310358FAF5}"/>
                </a:ext>
              </a:extLst>
            </p:cNvPr>
            <p:cNvSpPr/>
            <p:nvPr/>
          </p:nvSpPr>
          <p:spPr>
            <a:xfrm>
              <a:off x="3854366" y="5454258"/>
              <a:ext cx="181382" cy="103508"/>
            </a:xfrm>
            <a:prstGeom prst="rect">
              <a:avLst/>
            </a:prstGeom>
            <a:solidFill>
              <a:srgbClr val="5E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grpSp>
      <p:sp>
        <p:nvSpPr>
          <p:cNvPr id="167" name="文本框 166">
            <a:extLst>
              <a:ext uri="{FF2B5EF4-FFF2-40B4-BE49-F238E27FC236}">
                <a16:creationId xmlns:a16="http://schemas.microsoft.com/office/drawing/2014/main" id="{8936C6BB-8981-4A1F-BD54-389ED5C2E0EB}"/>
              </a:ext>
            </a:extLst>
          </p:cNvPr>
          <p:cNvSpPr txBox="1"/>
          <p:nvPr/>
        </p:nvSpPr>
        <p:spPr>
          <a:xfrm>
            <a:off x="2328069" y="4509450"/>
            <a:ext cx="2052487" cy="400110"/>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CPCI</a:t>
            </a:r>
            <a:r>
              <a:rPr lang="zh-CN" altLang="en-US" sz="2000" dirty="0">
                <a:latin typeface="微软雅黑" panose="020B0503020204020204" pitchFamily="34" charset="-122"/>
                <a:ea typeface="微软雅黑" panose="020B0503020204020204" pitchFamily="34" charset="-122"/>
              </a:rPr>
              <a:t>工业计算机</a:t>
            </a:r>
            <a:endParaRPr kumimoji="1" lang="zh-CN" altLang="en-US" sz="2000" dirty="0">
              <a:latin typeface="微软雅黑" panose="020B0503020204020204" pitchFamily="34" charset="-122"/>
              <a:ea typeface="微软雅黑" panose="020B0503020204020204" pitchFamily="34" charset="-122"/>
            </a:endParaRPr>
          </a:p>
        </p:txBody>
      </p:sp>
      <p:grpSp>
        <p:nvGrpSpPr>
          <p:cNvPr id="168" name="组合 167">
            <a:extLst>
              <a:ext uri="{FF2B5EF4-FFF2-40B4-BE49-F238E27FC236}">
                <a16:creationId xmlns:a16="http://schemas.microsoft.com/office/drawing/2014/main" id="{FC3DE63E-4842-4A0C-A643-0E0F1259F3E0}"/>
              </a:ext>
            </a:extLst>
          </p:cNvPr>
          <p:cNvGrpSpPr/>
          <p:nvPr/>
        </p:nvGrpSpPr>
        <p:grpSpPr>
          <a:xfrm>
            <a:off x="2647350" y="2912557"/>
            <a:ext cx="1485058" cy="913349"/>
            <a:chOff x="2446763" y="2962992"/>
            <a:chExt cx="1822130" cy="1106583"/>
          </a:xfrm>
        </p:grpSpPr>
        <p:grpSp>
          <p:nvGrpSpPr>
            <p:cNvPr id="169" name="组合 168">
              <a:extLst>
                <a:ext uri="{FF2B5EF4-FFF2-40B4-BE49-F238E27FC236}">
                  <a16:creationId xmlns:a16="http://schemas.microsoft.com/office/drawing/2014/main" id="{731B16DB-B001-46C1-81F4-72248E0F8E77}"/>
                </a:ext>
              </a:extLst>
            </p:cNvPr>
            <p:cNvGrpSpPr/>
            <p:nvPr/>
          </p:nvGrpSpPr>
          <p:grpSpPr>
            <a:xfrm>
              <a:off x="3045959" y="3429000"/>
              <a:ext cx="784556" cy="640575"/>
              <a:chOff x="3895239" y="3953654"/>
              <a:chExt cx="784556" cy="640575"/>
            </a:xfrm>
          </p:grpSpPr>
          <p:pic>
            <p:nvPicPr>
              <p:cNvPr id="171" name="图片 170">
                <a:extLst>
                  <a:ext uri="{FF2B5EF4-FFF2-40B4-BE49-F238E27FC236}">
                    <a16:creationId xmlns:a16="http://schemas.microsoft.com/office/drawing/2014/main" id="{D7DA0E17-28A0-4D9A-955C-DD947A05F2F6}"/>
                  </a:ext>
                </a:extLst>
              </p:cNvPr>
              <p:cNvPicPr>
                <a:picLocks noChangeAspect="1"/>
              </p:cNvPicPr>
              <p:nvPr/>
            </p:nvPicPr>
            <p:blipFill>
              <a:blip r:embed="rId4"/>
              <a:stretch>
                <a:fillRect/>
              </a:stretch>
            </p:blipFill>
            <p:spPr>
              <a:xfrm flipH="1">
                <a:off x="3895239" y="3953654"/>
                <a:ext cx="640575" cy="640575"/>
              </a:xfrm>
              <a:prstGeom prst="rect">
                <a:avLst/>
              </a:prstGeom>
            </p:spPr>
          </p:pic>
          <p:pic>
            <p:nvPicPr>
              <p:cNvPr id="172" name="图片 171">
                <a:extLst>
                  <a:ext uri="{FF2B5EF4-FFF2-40B4-BE49-F238E27FC236}">
                    <a16:creationId xmlns:a16="http://schemas.microsoft.com/office/drawing/2014/main" id="{F06B7680-CC91-492D-8197-FDF174BDC7C9}"/>
                  </a:ext>
                </a:extLst>
              </p:cNvPr>
              <p:cNvPicPr>
                <a:picLocks noChangeAspect="1"/>
              </p:cNvPicPr>
              <p:nvPr/>
            </p:nvPicPr>
            <p:blipFill>
              <a:blip r:embed="rId5"/>
              <a:stretch>
                <a:fillRect/>
              </a:stretch>
            </p:blipFill>
            <p:spPr>
              <a:xfrm>
                <a:off x="4286405" y="4200839"/>
                <a:ext cx="393390" cy="393390"/>
              </a:xfrm>
              <a:prstGeom prst="rect">
                <a:avLst/>
              </a:prstGeom>
            </p:spPr>
          </p:pic>
        </p:grpSp>
        <p:sp>
          <p:nvSpPr>
            <p:cNvPr id="170" name="文本框 169">
              <a:extLst>
                <a:ext uri="{FF2B5EF4-FFF2-40B4-BE49-F238E27FC236}">
                  <a16:creationId xmlns:a16="http://schemas.microsoft.com/office/drawing/2014/main" id="{9B980FDD-064D-4C32-9B60-742FD385740E}"/>
                </a:ext>
              </a:extLst>
            </p:cNvPr>
            <p:cNvSpPr txBox="1"/>
            <p:nvPr/>
          </p:nvSpPr>
          <p:spPr>
            <a:xfrm>
              <a:off x="2446763" y="2962992"/>
              <a:ext cx="1822130" cy="484760"/>
            </a:xfrm>
            <a:prstGeom prst="rect">
              <a:avLst/>
            </a:prstGeom>
            <a:noFill/>
          </p:spPr>
          <p:txBody>
            <a:bodyPr wrap="square" rtlCol="0">
              <a:spAutoFit/>
            </a:bodyPr>
            <a:lstStyle/>
            <a:p>
              <a:pPr algn="ctr"/>
              <a:r>
                <a:rPr kumimoji="1" lang="zh-CN" altLang="en-US" sz="2000" dirty="0">
                  <a:latin typeface="微软雅黑" panose="020B0503020204020204" pitchFamily="34" charset="-122"/>
                  <a:ea typeface="微软雅黑" panose="020B0503020204020204" pitchFamily="34" charset="-122"/>
                </a:rPr>
                <a:t>文件服务器</a:t>
              </a:r>
            </a:p>
          </p:txBody>
        </p:sp>
      </p:grpSp>
      <p:grpSp>
        <p:nvGrpSpPr>
          <p:cNvPr id="173" name="组合 172">
            <a:extLst>
              <a:ext uri="{FF2B5EF4-FFF2-40B4-BE49-F238E27FC236}">
                <a16:creationId xmlns:a16="http://schemas.microsoft.com/office/drawing/2014/main" id="{3F494FF3-53C2-4FBB-9639-BBB17B4EFDE3}"/>
              </a:ext>
            </a:extLst>
          </p:cNvPr>
          <p:cNvGrpSpPr/>
          <p:nvPr/>
        </p:nvGrpSpPr>
        <p:grpSpPr>
          <a:xfrm>
            <a:off x="4358659" y="2892325"/>
            <a:ext cx="1461643" cy="901725"/>
            <a:chOff x="4048210" y="2949393"/>
            <a:chExt cx="1393407" cy="1120182"/>
          </a:xfrm>
        </p:grpSpPr>
        <p:grpSp>
          <p:nvGrpSpPr>
            <p:cNvPr id="174" name="组合 173">
              <a:extLst>
                <a:ext uri="{FF2B5EF4-FFF2-40B4-BE49-F238E27FC236}">
                  <a16:creationId xmlns:a16="http://schemas.microsoft.com/office/drawing/2014/main" id="{5F8E70F9-4154-4A48-9759-DB286FBF0F11}"/>
                </a:ext>
              </a:extLst>
            </p:cNvPr>
            <p:cNvGrpSpPr/>
            <p:nvPr/>
          </p:nvGrpSpPr>
          <p:grpSpPr>
            <a:xfrm>
              <a:off x="4468867" y="3428999"/>
              <a:ext cx="840788" cy="640576"/>
              <a:chOff x="4468867" y="3428999"/>
              <a:chExt cx="840788" cy="640576"/>
            </a:xfrm>
          </p:grpSpPr>
          <p:pic>
            <p:nvPicPr>
              <p:cNvPr id="176" name="图片 175">
                <a:extLst>
                  <a:ext uri="{FF2B5EF4-FFF2-40B4-BE49-F238E27FC236}">
                    <a16:creationId xmlns:a16="http://schemas.microsoft.com/office/drawing/2014/main" id="{B9B9C304-2C0C-4A64-9490-0676CD79BEA7}"/>
                  </a:ext>
                </a:extLst>
              </p:cNvPr>
              <p:cNvPicPr>
                <a:picLocks noChangeAspect="1"/>
              </p:cNvPicPr>
              <p:nvPr/>
            </p:nvPicPr>
            <p:blipFill>
              <a:blip r:embed="rId4"/>
              <a:stretch>
                <a:fillRect/>
              </a:stretch>
            </p:blipFill>
            <p:spPr>
              <a:xfrm flipH="1">
                <a:off x="4468867" y="3428999"/>
                <a:ext cx="640576" cy="640576"/>
              </a:xfrm>
              <a:prstGeom prst="rect">
                <a:avLst/>
              </a:prstGeom>
            </p:spPr>
          </p:pic>
          <p:pic>
            <p:nvPicPr>
              <p:cNvPr id="177" name="图片 176">
                <a:extLst>
                  <a:ext uri="{FF2B5EF4-FFF2-40B4-BE49-F238E27FC236}">
                    <a16:creationId xmlns:a16="http://schemas.microsoft.com/office/drawing/2014/main" id="{9676E2C8-CC41-4C11-AB80-8D1C382AC2B0}"/>
                  </a:ext>
                </a:extLst>
              </p:cNvPr>
              <p:cNvPicPr>
                <a:picLocks noChangeAspect="1"/>
              </p:cNvPicPr>
              <p:nvPr/>
            </p:nvPicPr>
            <p:blipFill>
              <a:blip r:embed="rId6"/>
              <a:stretch>
                <a:fillRect/>
              </a:stretch>
            </p:blipFill>
            <p:spPr>
              <a:xfrm>
                <a:off x="4967574" y="3705191"/>
                <a:ext cx="342081" cy="342081"/>
              </a:xfrm>
              <a:prstGeom prst="rect">
                <a:avLst/>
              </a:prstGeom>
            </p:spPr>
          </p:pic>
        </p:grpSp>
        <p:sp>
          <p:nvSpPr>
            <p:cNvPr id="175" name="文本框 174">
              <a:extLst>
                <a:ext uri="{FF2B5EF4-FFF2-40B4-BE49-F238E27FC236}">
                  <a16:creationId xmlns:a16="http://schemas.microsoft.com/office/drawing/2014/main" id="{B2B9A3A8-1D4C-4A93-802E-80D5C2AE440E}"/>
                </a:ext>
              </a:extLst>
            </p:cNvPr>
            <p:cNvSpPr txBox="1"/>
            <p:nvPr/>
          </p:nvSpPr>
          <p:spPr>
            <a:xfrm>
              <a:off x="4048210" y="2949393"/>
              <a:ext cx="1393407" cy="879382"/>
            </a:xfrm>
            <a:prstGeom prst="rect">
              <a:avLst/>
            </a:prstGeom>
            <a:noFill/>
          </p:spPr>
          <p:txBody>
            <a:bodyPr wrap="square" rtlCol="0">
              <a:spAutoFit/>
            </a:bodyPr>
            <a:lstStyle/>
            <a:p>
              <a:pPr algn="ctr"/>
              <a:r>
                <a:rPr kumimoji="1" lang="en-US" altLang="zh-CN" sz="2000" dirty="0">
                  <a:latin typeface="微软雅黑" panose="020B0503020204020204" pitchFamily="34" charset="-122"/>
                  <a:ea typeface="微软雅黑" panose="020B0503020204020204" pitchFamily="34" charset="-122"/>
                </a:rPr>
                <a:t>Web</a:t>
              </a:r>
              <a:r>
                <a:rPr kumimoji="1" lang="zh-CN" altLang="en-US" sz="2000" dirty="0">
                  <a:latin typeface="微软雅黑" panose="020B0503020204020204" pitchFamily="34" charset="-122"/>
                  <a:ea typeface="微软雅黑" panose="020B0503020204020204" pitchFamily="34" charset="-122"/>
                </a:rPr>
                <a:t>服务器</a:t>
              </a:r>
            </a:p>
          </p:txBody>
        </p:sp>
      </p:grpSp>
      <p:grpSp>
        <p:nvGrpSpPr>
          <p:cNvPr id="178" name="组合 177">
            <a:extLst>
              <a:ext uri="{FF2B5EF4-FFF2-40B4-BE49-F238E27FC236}">
                <a16:creationId xmlns:a16="http://schemas.microsoft.com/office/drawing/2014/main" id="{2A864213-3EAC-4B8F-8D9B-29B68E65CCE8}"/>
              </a:ext>
            </a:extLst>
          </p:cNvPr>
          <p:cNvGrpSpPr/>
          <p:nvPr/>
        </p:nvGrpSpPr>
        <p:grpSpPr>
          <a:xfrm>
            <a:off x="5946111" y="2883282"/>
            <a:ext cx="1822991" cy="961208"/>
            <a:chOff x="5304665" y="3080981"/>
            <a:chExt cx="2284268" cy="1019950"/>
          </a:xfrm>
        </p:grpSpPr>
        <p:grpSp>
          <p:nvGrpSpPr>
            <p:cNvPr id="179" name="组合 178">
              <a:extLst>
                <a:ext uri="{FF2B5EF4-FFF2-40B4-BE49-F238E27FC236}">
                  <a16:creationId xmlns:a16="http://schemas.microsoft.com/office/drawing/2014/main" id="{9D1BEC84-8067-4318-A906-652B5EC505B0}"/>
                </a:ext>
              </a:extLst>
            </p:cNvPr>
            <p:cNvGrpSpPr/>
            <p:nvPr/>
          </p:nvGrpSpPr>
          <p:grpSpPr>
            <a:xfrm>
              <a:off x="6103504" y="3460355"/>
              <a:ext cx="695059" cy="640576"/>
              <a:chOff x="5913531" y="3460355"/>
              <a:chExt cx="695059" cy="640576"/>
            </a:xfrm>
          </p:grpSpPr>
          <p:pic>
            <p:nvPicPr>
              <p:cNvPr id="181" name="图片 180">
                <a:extLst>
                  <a:ext uri="{FF2B5EF4-FFF2-40B4-BE49-F238E27FC236}">
                    <a16:creationId xmlns:a16="http://schemas.microsoft.com/office/drawing/2014/main" id="{332AA34F-42F7-433D-B551-20C33106EC21}"/>
                  </a:ext>
                </a:extLst>
              </p:cNvPr>
              <p:cNvPicPr>
                <a:picLocks noChangeAspect="1"/>
              </p:cNvPicPr>
              <p:nvPr/>
            </p:nvPicPr>
            <p:blipFill>
              <a:blip r:embed="rId4"/>
              <a:stretch>
                <a:fillRect/>
              </a:stretch>
            </p:blipFill>
            <p:spPr>
              <a:xfrm flipH="1">
                <a:off x="5913531" y="3460355"/>
                <a:ext cx="640575" cy="640576"/>
              </a:xfrm>
              <a:prstGeom prst="rect">
                <a:avLst/>
              </a:prstGeom>
            </p:spPr>
          </p:pic>
          <p:pic>
            <p:nvPicPr>
              <p:cNvPr id="182" name="图片 181">
                <a:extLst>
                  <a:ext uri="{FF2B5EF4-FFF2-40B4-BE49-F238E27FC236}">
                    <a16:creationId xmlns:a16="http://schemas.microsoft.com/office/drawing/2014/main" id="{FD26BD55-02AC-4B23-9824-0B5A3C62DF24}"/>
                  </a:ext>
                </a:extLst>
              </p:cNvPr>
              <p:cNvPicPr>
                <a:picLocks noChangeAspect="1"/>
              </p:cNvPicPr>
              <p:nvPr/>
            </p:nvPicPr>
            <p:blipFill>
              <a:blip r:embed="rId7"/>
              <a:stretch>
                <a:fillRect/>
              </a:stretch>
            </p:blipFill>
            <p:spPr>
              <a:xfrm>
                <a:off x="6320590" y="3738644"/>
                <a:ext cx="288000" cy="288000"/>
              </a:xfrm>
              <a:prstGeom prst="rect">
                <a:avLst/>
              </a:prstGeom>
            </p:spPr>
          </p:pic>
        </p:grpSp>
        <p:sp>
          <p:nvSpPr>
            <p:cNvPr id="180" name="文本框 179">
              <a:extLst>
                <a:ext uri="{FF2B5EF4-FFF2-40B4-BE49-F238E27FC236}">
                  <a16:creationId xmlns:a16="http://schemas.microsoft.com/office/drawing/2014/main" id="{DA319098-9BA3-4252-BCD9-6E55D379180E}"/>
                </a:ext>
              </a:extLst>
            </p:cNvPr>
            <p:cNvSpPr txBox="1"/>
            <p:nvPr/>
          </p:nvSpPr>
          <p:spPr>
            <a:xfrm>
              <a:off x="5304665" y="3080981"/>
              <a:ext cx="2284268" cy="424562"/>
            </a:xfrm>
            <a:prstGeom prst="rect">
              <a:avLst/>
            </a:prstGeom>
            <a:noFill/>
          </p:spPr>
          <p:txBody>
            <a:bodyPr wrap="square" rtlCol="0">
              <a:spAutoFit/>
            </a:bodyPr>
            <a:lstStyle/>
            <a:p>
              <a:pPr algn="ctr"/>
              <a:r>
                <a:rPr kumimoji="1" lang="zh-CN" altLang="en-US" sz="2000" dirty="0">
                  <a:latin typeface="微软雅黑" panose="020B0503020204020204" pitchFamily="34" charset="-122"/>
                  <a:ea typeface="微软雅黑" panose="020B0503020204020204" pitchFamily="34" charset="-122"/>
                </a:rPr>
                <a:t>数据库服务器</a:t>
              </a:r>
            </a:p>
          </p:txBody>
        </p:sp>
      </p:grpSp>
      <p:grpSp>
        <p:nvGrpSpPr>
          <p:cNvPr id="183" name="组合 182">
            <a:extLst>
              <a:ext uri="{FF2B5EF4-FFF2-40B4-BE49-F238E27FC236}">
                <a16:creationId xmlns:a16="http://schemas.microsoft.com/office/drawing/2014/main" id="{E360B96E-00DC-4622-9088-58A55072FAF9}"/>
              </a:ext>
            </a:extLst>
          </p:cNvPr>
          <p:cNvGrpSpPr/>
          <p:nvPr/>
        </p:nvGrpSpPr>
        <p:grpSpPr>
          <a:xfrm>
            <a:off x="7760550" y="2908240"/>
            <a:ext cx="2011064" cy="932612"/>
            <a:chOff x="7152629" y="3001760"/>
            <a:chExt cx="2325297" cy="1046394"/>
          </a:xfrm>
        </p:grpSpPr>
        <p:grpSp>
          <p:nvGrpSpPr>
            <p:cNvPr id="184" name="组合 183">
              <a:extLst>
                <a:ext uri="{FF2B5EF4-FFF2-40B4-BE49-F238E27FC236}">
                  <a16:creationId xmlns:a16="http://schemas.microsoft.com/office/drawing/2014/main" id="{AF18BC77-656C-4E7D-A0DD-2C2360683BD9}"/>
                </a:ext>
              </a:extLst>
            </p:cNvPr>
            <p:cNvGrpSpPr/>
            <p:nvPr/>
          </p:nvGrpSpPr>
          <p:grpSpPr>
            <a:xfrm>
              <a:off x="7861211" y="3407578"/>
              <a:ext cx="784029" cy="640576"/>
              <a:chOff x="7234369" y="3406696"/>
              <a:chExt cx="784029" cy="640576"/>
            </a:xfrm>
          </p:grpSpPr>
          <p:pic>
            <p:nvPicPr>
              <p:cNvPr id="186" name="图片 185">
                <a:extLst>
                  <a:ext uri="{FF2B5EF4-FFF2-40B4-BE49-F238E27FC236}">
                    <a16:creationId xmlns:a16="http://schemas.microsoft.com/office/drawing/2014/main" id="{CFA9DBA2-AB93-4A12-B485-E8B43B33DEDC}"/>
                  </a:ext>
                </a:extLst>
              </p:cNvPr>
              <p:cNvPicPr>
                <a:picLocks noChangeAspect="1"/>
              </p:cNvPicPr>
              <p:nvPr/>
            </p:nvPicPr>
            <p:blipFill>
              <a:blip r:embed="rId4"/>
              <a:stretch>
                <a:fillRect/>
              </a:stretch>
            </p:blipFill>
            <p:spPr>
              <a:xfrm flipH="1">
                <a:off x="7234369" y="3406696"/>
                <a:ext cx="640576" cy="640576"/>
              </a:xfrm>
              <a:prstGeom prst="rect">
                <a:avLst/>
              </a:prstGeom>
            </p:spPr>
          </p:pic>
          <p:pic>
            <p:nvPicPr>
              <p:cNvPr id="187" name="图片 186">
                <a:extLst>
                  <a:ext uri="{FF2B5EF4-FFF2-40B4-BE49-F238E27FC236}">
                    <a16:creationId xmlns:a16="http://schemas.microsoft.com/office/drawing/2014/main" id="{CEDFDB78-2309-4247-9055-7E4A6BD044B2}"/>
                  </a:ext>
                </a:extLst>
              </p:cNvPr>
              <p:cNvPicPr>
                <a:picLocks noChangeAspect="1"/>
              </p:cNvPicPr>
              <p:nvPr/>
            </p:nvPicPr>
            <p:blipFill>
              <a:blip r:embed="rId8"/>
              <a:stretch>
                <a:fillRect/>
              </a:stretch>
            </p:blipFill>
            <p:spPr>
              <a:xfrm>
                <a:off x="7730398" y="3738644"/>
                <a:ext cx="288000" cy="288000"/>
              </a:xfrm>
              <a:prstGeom prst="rect">
                <a:avLst/>
              </a:prstGeom>
            </p:spPr>
          </p:pic>
        </p:grpSp>
        <p:sp>
          <p:nvSpPr>
            <p:cNvPr id="185" name="文本框 184">
              <a:extLst>
                <a:ext uri="{FF2B5EF4-FFF2-40B4-BE49-F238E27FC236}">
                  <a16:creationId xmlns:a16="http://schemas.microsoft.com/office/drawing/2014/main" id="{C35D16CC-C974-415C-BAA9-F46CB798EE22}"/>
                </a:ext>
              </a:extLst>
            </p:cNvPr>
            <p:cNvSpPr txBox="1"/>
            <p:nvPr/>
          </p:nvSpPr>
          <p:spPr>
            <a:xfrm>
              <a:off x="7152629" y="3001760"/>
              <a:ext cx="2325297" cy="448925"/>
            </a:xfrm>
            <a:prstGeom prst="rect">
              <a:avLst/>
            </a:prstGeom>
            <a:noFill/>
          </p:spPr>
          <p:txBody>
            <a:bodyPr wrap="square" rtlCol="0">
              <a:spAutoFit/>
            </a:bodyPr>
            <a:lstStyle/>
            <a:p>
              <a:pPr algn="ctr"/>
              <a:r>
                <a:rPr kumimoji="1" lang="zh-CN" altLang="en-US" sz="2000" dirty="0">
                  <a:latin typeface="微软雅黑" panose="020B0503020204020204" pitchFamily="34" charset="-122"/>
                  <a:ea typeface="微软雅黑" panose="020B0503020204020204" pitchFamily="34" charset="-122"/>
                </a:rPr>
                <a:t>应用服务器</a:t>
              </a:r>
            </a:p>
          </p:txBody>
        </p:sp>
      </p:grpSp>
      <p:grpSp>
        <p:nvGrpSpPr>
          <p:cNvPr id="188" name="组合 187">
            <a:extLst>
              <a:ext uri="{FF2B5EF4-FFF2-40B4-BE49-F238E27FC236}">
                <a16:creationId xmlns:a16="http://schemas.microsoft.com/office/drawing/2014/main" id="{74F3D696-120A-4EC6-B2BC-28924E5321CC}"/>
              </a:ext>
            </a:extLst>
          </p:cNvPr>
          <p:cNvGrpSpPr/>
          <p:nvPr/>
        </p:nvGrpSpPr>
        <p:grpSpPr>
          <a:xfrm>
            <a:off x="9873385" y="2885182"/>
            <a:ext cx="1600273" cy="949783"/>
            <a:chOff x="9499527" y="2956830"/>
            <a:chExt cx="1831487" cy="1112905"/>
          </a:xfrm>
        </p:grpSpPr>
        <p:pic>
          <p:nvPicPr>
            <p:cNvPr id="189" name="图片 188">
              <a:extLst>
                <a:ext uri="{FF2B5EF4-FFF2-40B4-BE49-F238E27FC236}">
                  <a16:creationId xmlns:a16="http://schemas.microsoft.com/office/drawing/2014/main" id="{CEA6FD18-A4AD-48A6-9709-8B0A22606820}"/>
                </a:ext>
              </a:extLst>
            </p:cNvPr>
            <p:cNvPicPr>
              <a:picLocks noChangeAspect="1"/>
            </p:cNvPicPr>
            <p:nvPr/>
          </p:nvPicPr>
          <p:blipFill>
            <a:blip r:embed="rId9"/>
            <a:stretch>
              <a:fillRect/>
            </a:stretch>
          </p:blipFill>
          <p:spPr>
            <a:xfrm>
              <a:off x="10063640" y="3406856"/>
              <a:ext cx="705191" cy="662879"/>
            </a:xfrm>
            <a:prstGeom prst="rect">
              <a:avLst/>
            </a:prstGeom>
          </p:spPr>
        </p:pic>
        <p:sp>
          <p:nvSpPr>
            <p:cNvPr id="190" name="文本框 189">
              <a:extLst>
                <a:ext uri="{FF2B5EF4-FFF2-40B4-BE49-F238E27FC236}">
                  <a16:creationId xmlns:a16="http://schemas.microsoft.com/office/drawing/2014/main" id="{6632895F-8F5A-4DA5-BF03-C9BF71C33A93}"/>
                </a:ext>
              </a:extLst>
            </p:cNvPr>
            <p:cNvSpPr txBox="1"/>
            <p:nvPr/>
          </p:nvSpPr>
          <p:spPr>
            <a:xfrm>
              <a:off x="9499527" y="2956830"/>
              <a:ext cx="1831487" cy="468828"/>
            </a:xfrm>
            <a:prstGeom prst="rect">
              <a:avLst/>
            </a:prstGeom>
            <a:noFill/>
          </p:spPr>
          <p:txBody>
            <a:bodyPr wrap="square" rtlCol="0">
              <a:spAutoFit/>
            </a:bodyPr>
            <a:lstStyle/>
            <a:p>
              <a:pPr algn="ctr"/>
              <a:r>
                <a:rPr kumimoji="1" lang="en-US" altLang="zh-CN" sz="2000" dirty="0">
                  <a:latin typeface="微软雅黑" panose="020B0503020204020204" pitchFamily="34" charset="-122"/>
                  <a:ea typeface="微软雅黑" panose="020B0503020204020204" pitchFamily="34" charset="-122"/>
                </a:rPr>
                <a:t>SAN</a:t>
              </a:r>
              <a:r>
                <a:rPr kumimoji="1" lang="zh-CN" altLang="en-US" sz="2000" dirty="0">
                  <a:latin typeface="微软雅黑" panose="020B0503020204020204" pitchFamily="34" charset="-122"/>
                  <a:ea typeface="微软雅黑" panose="020B0503020204020204" pitchFamily="34" charset="-122"/>
                </a:rPr>
                <a:t>存储</a:t>
              </a:r>
            </a:p>
          </p:txBody>
        </p:sp>
      </p:grpSp>
      <p:grpSp>
        <p:nvGrpSpPr>
          <p:cNvPr id="191" name="组合 190">
            <a:extLst>
              <a:ext uri="{FF2B5EF4-FFF2-40B4-BE49-F238E27FC236}">
                <a16:creationId xmlns:a16="http://schemas.microsoft.com/office/drawing/2014/main" id="{81D5C82A-1A5C-4875-AA48-86FEE89A5D20}"/>
              </a:ext>
            </a:extLst>
          </p:cNvPr>
          <p:cNvGrpSpPr/>
          <p:nvPr/>
        </p:nvGrpSpPr>
        <p:grpSpPr>
          <a:xfrm>
            <a:off x="3794449" y="1444029"/>
            <a:ext cx="2030172" cy="974997"/>
            <a:chOff x="2745218" y="987578"/>
            <a:chExt cx="2030172" cy="974997"/>
          </a:xfrm>
        </p:grpSpPr>
        <p:sp>
          <p:nvSpPr>
            <p:cNvPr id="192" name="文本框 191">
              <a:extLst>
                <a:ext uri="{FF2B5EF4-FFF2-40B4-BE49-F238E27FC236}">
                  <a16:creationId xmlns:a16="http://schemas.microsoft.com/office/drawing/2014/main" id="{A2435FB4-1F70-476D-892C-FDC27FC63300}"/>
                </a:ext>
              </a:extLst>
            </p:cNvPr>
            <p:cNvSpPr txBox="1"/>
            <p:nvPr/>
          </p:nvSpPr>
          <p:spPr>
            <a:xfrm>
              <a:off x="2745218" y="987578"/>
              <a:ext cx="2030172" cy="400110"/>
            </a:xfrm>
            <a:prstGeom prst="rect">
              <a:avLst/>
            </a:prstGeom>
            <a:noFill/>
          </p:spPr>
          <p:txBody>
            <a:bodyPr wrap="square" rtlCol="0">
              <a:spAutoFit/>
            </a:bodyPr>
            <a:lstStyle/>
            <a:p>
              <a:pPr algn="ctr"/>
              <a:r>
                <a:rPr kumimoji="1" lang="zh-CN" altLang="en-US" sz="2000" dirty="0">
                  <a:latin typeface="微软雅黑" panose="020B0503020204020204" pitchFamily="34" charset="-122"/>
                  <a:ea typeface="微软雅黑" panose="020B0503020204020204" pitchFamily="34" charset="-122"/>
                </a:rPr>
                <a:t>控制台</a:t>
              </a:r>
            </a:p>
          </p:txBody>
        </p:sp>
        <p:grpSp>
          <p:nvGrpSpPr>
            <p:cNvPr id="193" name="组合 192">
              <a:extLst>
                <a:ext uri="{FF2B5EF4-FFF2-40B4-BE49-F238E27FC236}">
                  <a16:creationId xmlns:a16="http://schemas.microsoft.com/office/drawing/2014/main" id="{37C29222-1F41-4A5A-985D-C56EAB544A70}"/>
                </a:ext>
              </a:extLst>
            </p:cNvPr>
            <p:cNvGrpSpPr/>
            <p:nvPr/>
          </p:nvGrpSpPr>
          <p:grpSpPr>
            <a:xfrm>
              <a:off x="3083177" y="1411680"/>
              <a:ext cx="1354253" cy="550895"/>
              <a:chOff x="3065618" y="1430023"/>
              <a:chExt cx="1354253" cy="550895"/>
            </a:xfrm>
          </p:grpSpPr>
          <p:pic>
            <p:nvPicPr>
              <p:cNvPr id="194" name="图片 193">
                <a:extLst>
                  <a:ext uri="{FF2B5EF4-FFF2-40B4-BE49-F238E27FC236}">
                    <a16:creationId xmlns:a16="http://schemas.microsoft.com/office/drawing/2014/main" id="{4081A8EB-88A5-4218-AF21-E80C007422F4}"/>
                  </a:ext>
                </a:extLst>
              </p:cNvPr>
              <p:cNvPicPr>
                <a:picLocks noChangeAspect="1"/>
              </p:cNvPicPr>
              <p:nvPr/>
            </p:nvPicPr>
            <p:blipFill>
              <a:blip r:embed="rId10"/>
              <a:stretch>
                <a:fillRect/>
              </a:stretch>
            </p:blipFill>
            <p:spPr>
              <a:xfrm>
                <a:off x="3065618" y="1430023"/>
                <a:ext cx="640575" cy="550895"/>
              </a:xfrm>
              <a:prstGeom prst="rect">
                <a:avLst/>
              </a:prstGeom>
            </p:spPr>
          </p:pic>
          <p:pic>
            <p:nvPicPr>
              <p:cNvPr id="195" name="图片 194">
                <a:extLst>
                  <a:ext uri="{FF2B5EF4-FFF2-40B4-BE49-F238E27FC236}">
                    <a16:creationId xmlns:a16="http://schemas.microsoft.com/office/drawing/2014/main" id="{5ABF4DB2-1B11-40B1-9CBA-B958B821B065}"/>
                  </a:ext>
                </a:extLst>
              </p:cNvPr>
              <p:cNvPicPr>
                <a:picLocks noChangeAspect="1"/>
              </p:cNvPicPr>
              <p:nvPr/>
            </p:nvPicPr>
            <p:blipFill>
              <a:blip r:embed="rId10"/>
              <a:stretch>
                <a:fillRect/>
              </a:stretch>
            </p:blipFill>
            <p:spPr>
              <a:xfrm>
                <a:off x="3779296" y="1430023"/>
                <a:ext cx="640575" cy="550895"/>
              </a:xfrm>
              <a:prstGeom prst="rect">
                <a:avLst/>
              </a:prstGeom>
            </p:spPr>
          </p:pic>
        </p:grpSp>
      </p:grpSp>
      <p:grpSp>
        <p:nvGrpSpPr>
          <p:cNvPr id="196" name="组合 195">
            <a:extLst>
              <a:ext uri="{FF2B5EF4-FFF2-40B4-BE49-F238E27FC236}">
                <a16:creationId xmlns:a16="http://schemas.microsoft.com/office/drawing/2014/main" id="{6DC23E98-95A1-4887-A6E1-C70B7EFC135C}"/>
              </a:ext>
            </a:extLst>
          </p:cNvPr>
          <p:cNvGrpSpPr/>
          <p:nvPr/>
        </p:nvGrpSpPr>
        <p:grpSpPr>
          <a:xfrm>
            <a:off x="6347899" y="1106433"/>
            <a:ext cx="1700431" cy="1508929"/>
            <a:chOff x="7419135" y="453629"/>
            <a:chExt cx="2024007" cy="2091802"/>
          </a:xfrm>
        </p:grpSpPr>
        <p:sp>
          <p:nvSpPr>
            <p:cNvPr id="197" name="文本框 196">
              <a:extLst>
                <a:ext uri="{FF2B5EF4-FFF2-40B4-BE49-F238E27FC236}">
                  <a16:creationId xmlns:a16="http://schemas.microsoft.com/office/drawing/2014/main" id="{5936A916-FC95-43B6-8587-139C7EB61876}"/>
                </a:ext>
              </a:extLst>
            </p:cNvPr>
            <p:cNvSpPr txBox="1"/>
            <p:nvPr/>
          </p:nvSpPr>
          <p:spPr>
            <a:xfrm>
              <a:off x="7419135" y="453629"/>
              <a:ext cx="2016838" cy="554666"/>
            </a:xfrm>
            <a:prstGeom prst="rect">
              <a:avLst/>
            </a:prstGeom>
            <a:noFill/>
          </p:spPr>
          <p:txBody>
            <a:bodyPr wrap="square" rtlCol="0">
              <a:spAutoFit/>
            </a:bodyPr>
            <a:lstStyle/>
            <a:p>
              <a:pPr algn="ctr"/>
              <a:r>
                <a:rPr kumimoji="1" lang="zh-CN" altLang="en-US" sz="2000" dirty="0">
                  <a:latin typeface="微软雅黑" panose="020B0503020204020204" pitchFamily="34" charset="-122"/>
                  <a:ea typeface="微软雅黑" panose="020B0503020204020204" pitchFamily="34" charset="-122"/>
                </a:rPr>
                <a:t>大屏幕</a:t>
              </a:r>
            </a:p>
          </p:txBody>
        </p:sp>
        <p:grpSp>
          <p:nvGrpSpPr>
            <p:cNvPr id="198" name="组合 197">
              <a:extLst>
                <a:ext uri="{FF2B5EF4-FFF2-40B4-BE49-F238E27FC236}">
                  <a16:creationId xmlns:a16="http://schemas.microsoft.com/office/drawing/2014/main" id="{EFB1B27F-9055-4E1E-BB4C-C16EE864EF0E}"/>
                </a:ext>
              </a:extLst>
            </p:cNvPr>
            <p:cNvGrpSpPr/>
            <p:nvPr/>
          </p:nvGrpSpPr>
          <p:grpSpPr>
            <a:xfrm>
              <a:off x="7439594" y="816165"/>
              <a:ext cx="2003548" cy="1729266"/>
              <a:chOff x="7439594" y="816165"/>
              <a:chExt cx="2003548" cy="1729266"/>
            </a:xfrm>
          </p:grpSpPr>
          <p:pic>
            <p:nvPicPr>
              <p:cNvPr id="199" name="图片 198">
                <a:extLst>
                  <a:ext uri="{FF2B5EF4-FFF2-40B4-BE49-F238E27FC236}">
                    <a16:creationId xmlns:a16="http://schemas.microsoft.com/office/drawing/2014/main" id="{A94684D0-AC95-46DC-A87C-16413316808C}"/>
                  </a:ext>
                </a:extLst>
              </p:cNvPr>
              <p:cNvPicPr>
                <a:picLocks noChangeAspect="1"/>
              </p:cNvPicPr>
              <p:nvPr/>
            </p:nvPicPr>
            <p:blipFill>
              <a:blip r:embed="rId11"/>
              <a:stretch>
                <a:fillRect/>
              </a:stretch>
            </p:blipFill>
            <p:spPr>
              <a:xfrm>
                <a:off x="7439594" y="816165"/>
                <a:ext cx="1015588" cy="1015588"/>
              </a:xfrm>
              <a:prstGeom prst="rect">
                <a:avLst/>
              </a:prstGeom>
            </p:spPr>
          </p:pic>
          <p:pic>
            <p:nvPicPr>
              <p:cNvPr id="200" name="图片 199">
                <a:extLst>
                  <a:ext uri="{FF2B5EF4-FFF2-40B4-BE49-F238E27FC236}">
                    <a16:creationId xmlns:a16="http://schemas.microsoft.com/office/drawing/2014/main" id="{219590A8-F122-4F26-BB0E-94D5771E70D5}"/>
                  </a:ext>
                </a:extLst>
              </p:cNvPr>
              <p:cNvPicPr>
                <a:picLocks noChangeAspect="1"/>
              </p:cNvPicPr>
              <p:nvPr/>
            </p:nvPicPr>
            <p:blipFill>
              <a:blip r:embed="rId11"/>
              <a:stretch>
                <a:fillRect/>
              </a:stretch>
            </p:blipFill>
            <p:spPr>
              <a:xfrm>
                <a:off x="8427554" y="816165"/>
                <a:ext cx="1015588" cy="1015588"/>
              </a:xfrm>
              <a:prstGeom prst="rect">
                <a:avLst/>
              </a:prstGeom>
            </p:spPr>
          </p:pic>
          <p:pic>
            <p:nvPicPr>
              <p:cNvPr id="201" name="图片 200">
                <a:extLst>
                  <a:ext uri="{FF2B5EF4-FFF2-40B4-BE49-F238E27FC236}">
                    <a16:creationId xmlns:a16="http://schemas.microsoft.com/office/drawing/2014/main" id="{5CD6157E-593A-44D5-8A96-C7C169A85845}"/>
                  </a:ext>
                </a:extLst>
              </p:cNvPr>
              <p:cNvPicPr>
                <a:picLocks noChangeAspect="1"/>
              </p:cNvPicPr>
              <p:nvPr/>
            </p:nvPicPr>
            <p:blipFill>
              <a:blip r:embed="rId11"/>
              <a:stretch>
                <a:fillRect/>
              </a:stretch>
            </p:blipFill>
            <p:spPr>
              <a:xfrm>
                <a:off x="7439594" y="1529843"/>
                <a:ext cx="1015588" cy="1015588"/>
              </a:xfrm>
              <a:prstGeom prst="rect">
                <a:avLst/>
              </a:prstGeom>
            </p:spPr>
          </p:pic>
          <p:pic>
            <p:nvPicPr>
              <p:cNvPr id="202" name="图片 201">
                <a:extLst>
                  <a:ext uri="{FF2B5EF4-FFF2-40B4-BE49-F238E27FC236}">
                    <a16:creationId xmlns:a16="http://schemas.microsoft.com/office/drawing/2014/main" id="{D1AD5847-2F84-42C4-B21E-B4D48A3EF9AF}"/>
                  </a:ext>
                </a:extLst>
              </p:cNvPr>
              <p:cNvPicPr>
                <a:picLocks noChangeAspect="1"/>
              </p:cNvPicPr>
              <p:nvPr/>
            </p:nvPicPr>
            <p:blipFill>
              <a:blip r:embed="rId11"/>
              <a:stretch>
                <a:fillRect/>
              </a:stretch>
            </p:blipFill>
            <p:spPr>
              <a:xfrm>
                <a:off x="8427554" y="1529843"/>
                <a:ext cx="1015588" cy="1015588"/>
              </a:xfrm>
              <a:prstGeom prst="rect">
                <a:avLst/>
              </a:prstGeom>
            </p:spPr>
          </p:pic>
        </p:grpSp>
      </p:grpSp>
      <p:cxnSp>
        <p:nvCxnSpPr>
          <p:cNvPr id="203" name="直接连接符 175">
            <a:extLst>
              <a:ext uri="{FF2B5EF4-FFF2-40B4-BE49-F238E27FC236}">
                <a16:creationId xmlns:a16="http://schemas.microsoft.com/office/drawing/2014/main" id="{ADF61A86-BDA7-4D0E-ADDD-E8A4509ED51B}"/>
              </a:ext>
            </a:extLst>
          </p:cNvPr>
          <p:cNvCxnSpPr>
            <a:cxnSpLocks/>
          </p:cNvCxnSpPr>
          <p:nvPr/>
        </p:nvCxnSpPr>
        <p:spPr>
          <a:xfrm>
            <a:off x="10696309" y="3816705"/>
            <a:ext cx="0" cy="32565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04" name="组合 203">
            <a:extLst>
              <a:ext uri="{FF2B5EF4-FFF2-40B4-BE49-F238E27FC236}">
                <a16:creationId xmlns:a16="http://schemas.microsoft.com/office/drawing/2014/main" id="{D7D00BAE-0D76-473B-A2DE-FFA99FE9658D}"/>
              </a:ext>
            </a:extLst>
          </p:cNvPr>
          <p:cNvGrpSpPr/>
          <p:nvPr/>
        </p:nvGrpSpPr>
        <p:grpSpPr>
          <a:xfrm>
            <a:off x="2804677" y="5705627"/>
            <a:ext cx="8653363" cy="1026298"/>
            <a:chOff x="2623256" y="6832043"/>
            <a:chExt cx="8653362" cy="1026300"/>
          </a:xfrm>
        </p:grpSpPr>
        <p:sp>
          <p:nvSpPr>
            <p:cNvPr id="205" name="文本框 204">
              <a:extLst>
                <a:ext uri="{FF2B5EF4-FFF2-40B4-BE49-F238E27FC236}">
                  <a16:creationId xmlns:a16="http://schemas.microsoft.com/office/drawing/2014/main" id="{ADCD6C87-046C-442E-BE9F-ADF8735948C3}"/>
                </a:ext>
              </a:extLst>
            </p:cNvPr>
            <p:cNvSpPr txBox="1"/>
            <p:nvPr/>
          </p:nvSpPr>
          <p:spPr>
            <a:xfrm>
              <a:off x="2623256" y="7182751"/>
              <a:ext cx="924237" cy="400111"/>
            </a:xfrm>
            <a:prstGeom prst="rect">
              <a:avLst/>
            </a:prstGeom>
            <a:noFill/>
            <a:ln>
              <a:noFill/>
            </a:ln>
          </p:spPr>
          <p:txBody>
            <a:bodyPr wrap="square" rtlCol="0">
              <a:spAutoFit/>
            </a:bodyPr>
            <a:lstStyle/>
            <a:p>
              <a:pPr algn="ctr"/>
              <a:r>
                <a:rPr kumimoji="1" lang="zh-CN" altLang="en-US" sz="2000" dirty="0">
                  <a:latin typeface="微软雅黑" panose="020B0503020204020204" pitchFamily="34" charset="-122"/>
                  <a:ea typeface="微软雅黑" panose="020B0503020204020204" pitchFamily="34" charset="-122"/>
                </a:rPr>
                <a:t>定时</a:t>
              </a:r>
            </a:p>
          </p:txBody>
        </p:sp>
        <p:sp>
          <p:nvSpPr>
            <p:cNvPr id="206" name="文本框 205">
              <a:extLst>
                <a:ext uri="{FF2B5EF4-FFF2-40B4-BE49-F238E27FC236}">
                  <a16:creationId xmlns:a16="http://schemas.microsoft.com/office/drawing/2014/main" id="{7C6E208E-3295-4433-9332-5EF38E2B6C08}"/>
                </a:ext>
              </a:extLst>
            </p:cNvPr>
            <p:cNvSpPr txBox="1"/>
            <p:nvPr/>
          </p:nvSpPr>
          <p:spPr>
            <a:xfrm>
              <a:off x="3565130" y="7150456"/>
              <a:ext cx="2142410" cy="707887"/>
            </a:xfrm>
            <a:prstGeom prst="rect">
              <a:avLst/>
            </a:prstGeom>
            <a:noFill/>
            <a:ln>
              <a:noFill/>
            </a:ln>
          </p:spPr>
          <p:txBody>
            <a:bodyPr wrap="square" rtlCol="0">
              <a:spAutoFit/>
            </a:bodyPr>
            <a:lstStyle/>
            <a:p>
              <a:pPr algn="ctr"/>
              <a:r>
                <a:rPr kumimoji="1" lang="zh-CN" altLang="en-US" sz="2000" dirty="0">
                  <a:latin typeface="微软雅黑" panose="020B0503020204020204" pitchFamily="34" charset="-122"/>
                  <a:ea typeface="微软雅黑" panose="020B0503020204020204" pitchFamily="34" charset="-122"/>
                </a:rPr>
                <a:t>电子枪、水冷、真空</a:t>
              </a:r>
              <a:r>
                <a:rPr lang="zh-CN" altLang="en-US" sz="2000" dirty="0">
                  <a:latin typeface="微软雅黑" panose="020B0503020204020204" pitchFamily="34" charset="-122"/>
                  <a:ea typeface="微软雅黑" panose="020B0503020204020204" pitchFamily="34" charset="-122"/>
                  <a:cs typeface="Calibri" panose="020F0502020204030204" pitchFamily="34" charset="0"/>
                </a:rPr>
                <a:t>、机器保护</a:t>
              </a:r>
              <a:endParaRPr kumimoji="1" lang="zh-CN" altLang="en-US" sz="2000" dirty="0">
                <a:latin typeface="微软雅黑" panose="020B0503020204020204" pitchFamily="34" charset="-122"/>
                <a:ea typeface="微软雅黑" panose="020B0503020204020204" pitchFamily="34" charset="-122"/>
              </a:endParaRPr>
            </a:p>
          </p:txBody>
        </p:sp>
        <p:sp>
          <p:nvSpPr>
            <p:cNvPr id="207" name="文本框 206">
              <a:extLst>
                <a:ext uri="{FF2B5EF4-FFF2-40B4-BE49-F238E27FC236}">
                  <a16:creationId xmlns:a16="http://schemas.microsoft.com/office/drawing/2014/main" id="{C54EF74F-8622-4BCE-B850-F009DCB96232}"/>
                </a:ext>
              </a:extLst>
            </p:cNvPr>
            <p:cNvSpPr txBox="1"/>
            <p:nvPr/>
          </p:nvSpPr>
          <p:spPr>
            <a:xfrm>
              <a:off x="5936139" y="7131985"/>
              <a:ext cx="2096717" cy="400111"/>
            </a:xfrm>
            <a:prstGeom prst="rect">
              <a:avLst/>
            </a:prstGeom>
            <a:noFill/>
            <a:ln>
              <a:noFill/>
            </a:ln>
          </p:spPr>
          <p:txBody>
            <a:bodyPr wrap="square" rtlCol="0">
              <a:spAutoFit/>
            </a:bodyPr>
            <a:lstStyle/>
            <a:p>
              <a:pPr algn="ctr"/>
              <a:r>
                <a:rPr kumimoji="1" lang="zh-CN" altLang="en-US" sz="2000" dirty="0">
                  <a:latin typeface="微软雅黑" panose="020B0503020204020204" pitchFamily="34" charset="-122"/>
                  <a:ea typeface="微软雅黑" panose="020B0503020204020204" pitchFamily="34" charset="-122"/>
                </a:rPr>
                <a:t>电源、脉冲电源</a:t>
              </a:r>
              <a:endParaRPr kumimoji="1" lang="en-US" altLang="zh-CN" sz="2000" dirty="0">
                <a:latin typeface="微软雅黑" panose="020B0503020204020204" pitchFamily="34" charset="-122"/>
                <a:ea typeface="微软雅黑" panose="020B0503020204020204" pitchFamily="34" charset="-122"/>
              </a:endParaRPr>
            </a:p>
          </p:txBody>
        </p:sp>
        <p:sp>
          <p:nvSpPr>
            <p:cNvPr id="208" name="文本框 207">
              <a:extLst>
                <a:ext uri="{FF2B5EF4-FFF2-40B4-BE49-F238E27FC236}">
                  <a16:creationId xmlns:a16="http://schemas.microsoft.com/office/drawing/2014/main" id="{6952B21B-DD12-45D1-90B6-CA7E4320DE08}"/>
                </a:ext>
              </a:extLst>
            </p:cNvPr>
            <p:cNvSpPr txBox="1"/>
            <p:nvPr/>
          </p:nvSpPr>
          <p:spPr>
            <a:xfrm>
              <a:off x="9823154" y="7131403"/>
              <a:ext cx="1453464" cy="400111"/>
            </a:xfrm>
            <a:prstGeom prst="rect">
              <a:avLst/>
            </a:prstGeom>
            <a:noFill/>
            <a:ln>
              <a:noFill/>
            </a:ln>
          </p:spPr>
          <p:txBody>
            <a:bodyPr wrap="square" rtlCol="0">
              <a:spAutoFit/>
            </a:bodyPr>
            <a:lstStyle/>
            <a:p>
              <a:pPr algn="ctr"/>
              <a:r>
                <a:rPr kumimoji="1" lang="zh-CN" altLang="en-US" sz="2000" dirty="0">
                  <a:latin typeface="微软雅黑" panose="020B0503020204020204" pitchFamily="34" charset="-122"/>
                  <a:ea typeface="微软雅黑" panose="020B0503020204020204" pitchFamily="34" charset="-122"/>
                </a:rPr>
                <a:t>仪表、仪器</a:t>
              </a:r>
              <a:endParaRPr kumimoji="1" lang="en-US" altLang="zh-CN" sz="2000" dirty="0">
                <a:latin typeface="微软雅黑" panose="020B0503020204020204" pitchFamily="34" charset="-122"/>
                <a:ea typeface="微软雅黑" panose="020B0503020204020204" pitchFamily="34" charset="-122"/>
              </a:endParaRPr>
            </a:p>
          </p:txBody>
        </p:sp>
        <p:sp>
          <p:nvSpPr>
            <p:cNvPr id="209" name="文本框 208">
              <a:extLst>
                <a:ext uri="{FF2B5EF4-FFF2-40B4-BE49-F238E27FC236}">
                  <a16:creationId xmlns:a16="http://schemas.microsoft.com/office/drawing/2014/main" id="{CA078606-B23D-46DA-835E-F005BFF93D8A}"/>
                </a:ext>
              </a:extLst>
            </p:cNvPr>
            <p:cNvSpPr txBox="1"/>
            <p:nvPr/>
          </p:nvSpPr>
          <p:spPr>
            <a:xfrm>
              <a:off x="8096430" y="7131403"/>
              <a:ext cx="1780597" cy="400111"/>
            </a:xfrm>
            <a:prstGeom prst="rect">
              <a:avLst/>
            </a:prstGeom>
            <a:noFill/>
            <a:ln>
              <a:noFill/>
            </a:ln>
          </p:spPr>
          <p:txBody>
            <a:bodyPr wrap="square" rtlCol="0">
              <a:spAutoFit/>
            </a:bodyPr>
            <a:lstStyle/>
            <a:p>
              <a:pPr algn="ctr"/>
              <a:r>
                <a:rPr kumimoji="1" lang="zh-CN" altLang="en-US" sz="2000" dirty="0">
                  <a:latin typeface="微软雅黑" panose="020B0503020204020204" pitchFamily="34" charset="-122"/>
                  <a:ea typeface="微软雅黑" panose="020B0503020204020204" pitchFamily="34" charset="-122"/>
                </a:rPr>
                <a:t>真空智能设备</a:t>
              </a:r>
            </a:p>
          </p:txBody>
        </p:sp>
        <p:cxnSp>
          <p:nvCxnSpPr>
            <p:cNvPr id="210" name="直接连接符 175">
              <a:extLst>
                <a:ext uri="{FF2B5EF4-FFF2-40B4-BE49-F238E27FC236}">
                  <a16:creationId xmlns:a16="http://schemas.microsoft.com/office/drawing/2014/main" id="{75F2589A-0C1F-43A8-869C-B4E9FBBE6475}"/>
                </a:ext>
              </a:extLst>
            </p:cNvPr>
            <p:cNvCxnSpPr>
              <a:cxnSpLocks/>
            </p:cNvCxnSpPr>
            <p:nvPr/>
          </p:nvCxnSpPr>
          <p:spPr>
            <a:xfrm>
              <a:off x="3074289" y="6868822"/>
              <a:ext cx="0" cy="24294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1" name="直接连接符 175">
              <a:extLst>
                <a:ext uri="{FF2B5EF4-FFF2-40B4-BE49-F238E27FC236}">
                  <a16:creationId xmlns:a16="http://schemas.microsoft.com/office/drawing/2014/main" id="{B9B2864F-71AE-4AD4-83B5-1771D1A81543}"/>
                </a:ext>
              </a:extLst>
            </p:cNvPr>
            <p:cNvCxnSpPr>
              <a:cxnSpLocks/>
            </p:cNvCxnSpPr>
            <p:nvPr/>
          </p:nvCxnSpPr>
          <p:spPr>
            <a:xfrm>
              <a:off x="4617138" y="6927915"/>
              <a:ext cx="0" cy="25483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2" name="直接连接符 175">
              <a:extLst>
                <a:ext uri="{FF2B5EF4-FFF2-40B4-BE49-F238E27FC236}">
                  <a16:creationId xmlns:a16="http://schemas.microsoft.com/office/drawing/2014/main" id="{2A798A5C-E65B-4FD7-B2E3-C1673D7394AF}"/>
                </a:ext>
              </a:extLst>
            </p:cNvPr>
            <p:cNvCxnSpPr>
              <a:cxnSpLocks/>
            </p:cNvCxnSpPr>
            <p:nvPr/>
          </p:nvCxnSpPr>
          <p:spPr>
            <a:xfrm>
              <a:off x="6985520" y="6898062"/>
              <a:ext cx="0" cy="22811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3" name="直接连接符 175">
              <a:extLst>
                <a:ext uri="{FF2B5EF4-FFF2-40B4-BE49-F238E27FC236}">
                  <a16:creationId xmlns:a16="http://schemas.microsoft.com/office/drawing/2014/main" id="{BB191693-C41C-4875-AA47-787CC58430F3}"/>
                </a:ext>
              </a:extLst>
            </p:cNvPr>
            <p:cNvCxnSpPr>
              <a:cxnSpLocks/>
            </p:cNvCxnSpPr>
            <p:nvPr/>
          </p:nvCxnSpPr>
          <p:spPr>
            <a:xfrm>
              <a:off x="8987794" y="6832043"/>
              <a:ext cx="0" cy="25597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4" name="直接连接符 175">
              <a:extLst>
                <a:ext uri="{FF2B5EF4-FFF2-40B4-BE49-F238E27FC236}">
                  <a16:creationId xmlns:a16="http://schemas.microsoft.com/office/drawing/2014/main" id="{DDD38809-F10C-445C-936F-386D0AD6BDD4}"/>
                </a:ext>
              </a:extLst>
            </p:cNvPr>
            <p:cNvCxnSpPr>
              <a:cxnSpLocks/>
            </p:cNvCxnSpPr>
            <p:nvPr/>
          </p:nvCxnSpPr>
          <p:spPr>
            <a:xfrm flipH="1">
              <a:off x="10532775" y="6943742"/>
              <a:ext cx="2547" cy="18766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15" name="文本框 214">
            <a:extLst>
              <a:ext uri="{FF2B5EF4-FFF2-40B4-BE49-F238E27FC236}">
                <a16:creationId xmlns:a16="http://schemas.microsoft.com/office/drawing/2014/main" id="{0CC61B39-C384-43E0-B551-1D5A2A53A5D5}"/>
              </a:ext>
            </a:extLst>
          </p:cNvPr>
          <p:cNvSpPr txBox="1"/>
          <p:nvPr/>
        </p:nvSpPr>
        <p:spPr>
          <a:xfrm>
            <a:off x="1830051" y="1746597"/>
            <a:ext cx="492443" cy="2272067"/>
          </a:xfrm>
          <a:prstGeom prst="rect">
            <a:avLst/>
          </a:prstGeom>
          <a:noFill/>
        </p:spPr>
        <p:txBody>
          <a:bodyPr vert="eaVert" wrap="square" rtlCol="0">
            <a:spAutoFit/>
          </a:bodyPr>
          <a:lstStyle/>
          <a:p>
            <a:r>
              <a:rPr kumimoji="1" lang="zh-CN" altLang="en-US" sz="2000" dirty="0">
                <a:latin typeface="微软雅黑" panose="020B0503020204020204" pitchFamily="34" charset="-122"/>
                <a:ea typeface="微软雅黑" panose="020B0503020204020204" pitchFamily="34" charset="-122"/>
              </a:rPr>
              <a:t>高速千兆网络</a:t>
            </a:r>
          </a:p>
        </p:txBody>
      </p:sp>
      <p:sp>
        <p:nvSpPr>
          <p:cNvPr id="216" name="文本框 215">
            <a:extLst>
              <a:ext uri="{FF2B5EF4-FFF2-40B4-BE49-F238E27FC236}">
                <a16:creationId xmlns:a16="http://schemas.microsoft.com/office/drawing/2014/main" id="{3FA9EAE4-2777-46D0-A91D-36F0EE627D0B}"/>
              </a:ext>
            </a:extLst>
          </p:cNvPr>
          <p:cNvSpPr txBox="1"/>
          <p:nvPr/>
        </p:nvSpPr>
        <p:spPr>
          <a:xfrm>
            <a:off x="2405284" y="2414390"/>
            <a:ext cx="1591265" cy="400110"/>
          </a:xfrm>
          <a:prstGeom prst="rect">
            <a:avLst/>
          </a:prstGeom>
          <a:noFill/>
        </p:spPr>
        <p:txBody>
          <a:bodyPr wrap="square" rtlCol="0">
            <a:spAutoFit/>
          </a:bodyPr>
          <a:lstStyle/>
          <a:p>
            <a:pPr algn="ctr"/>
            <a:r>
              <a:rPr kumimoji="1" lang="zh-CN" altLang="en-US" sz="2000" dirty="0">
                <a:latin typeface="微软雅黑" panose="020B0503020204020204" pitchFamily="34" charset="-122"/>
                <a:ea typeface="微软雅黑" panose="020B0503020204020204" pitchFamily="34" charset="-122"/>
              </a:rPr>
              <a:t>控制网络</a:t>
            </a:r>
          </a:p>
        </p:txBody>
      </p:sp>
      <p:grpSp>
        <p:nvGrpSpPr>
          <p:cNvPr id="217" name="组合 216">
            <a:extLst>
              <a:ext uri="{FF2B5EF4-FFF2-40B4-BE49-F238E27FC236}">
                <a16:creationId xmlns:a16="http://schemas.microsoft.com/office/drawing/2014/main" id="{C4E9B9DC-D113-42DA-B1F3-C5068C54FBE5}"/>
              </a:ext>
            </a:extLst>
          </p:cNvPr>
          <p:cNvGrpSpPr/>
          <p:nvPr/>
        </p:nvGrpSpPr>
        <p:grpSpPr>
          <a:xfrm>
            <a:off x="1724081" y="1379469"/>
            <a:ext cx="9916970" cy="4826997"/>
            <a:chOff x="1068972" y="768184"/>
            <a:chExt cx="10441954" cy="4826997"/>
          </a:xfrm>
        </p:grpSpPr>
        <p:cxnSp>
          <p:nvCxnSpPr>
            <p:cNvPr id="218" name="直接连接符 49">
              <a:extLst>
                <a:ext uri="{FF2B5EF4-FFF2-40B4-BE49-F238E27FC236}">
                  <a16:creationId xmlns:a16="http://schemas.microsoft.com/office/drawing/2014/main" id="{7743E5DE-770A-4DB2-B34D-940A082827A4}"/>
                </a:ext>
              </a:extLst>
            </p:cNvPr>
            <p:cNvCxnSpPr>
              <a:cxnSpLocks/>
            </p:cNvCxnSpPr>
            <p:nvPr/>
          </p:nvCxnSpPr>
          <p:spPr>
            <a:xfrm>
              <a:off x="1773000" y="2242632"/>
              <a:ext cx="9705991" cy="0"/>
            </a:xfrm>
            <a:prstGeom prst="line">
              <a:avLst/>
            </a:prstGeom>
            <a:ln w="38100">
              <a:solidFill>
                <a:srgbClr val="4372C4"/>
              </a:solidFill>
            </a:ln>
          </p:spPr>
          <p:style>
            <a:lnRef idx="1">
              <a:schemeClr val="accent1"/>
            </a:lnRef>
            <a:fillRef idx="0">
              <a:schemeClr val="accent1"/>
            </a:fillRef>
            <a:effectRef idx="0">
              <a:schemeClr val="accent1"/>
            </a:effectRef>
            <a:fontRef idx="minor">
              <a:schemeClr val="tx1"/>
            </a:fontRef>
          </p:style>
        </p:cxnSp>
        <p:cxnSp>
          <p:nvCxnSpPr>
            <p:cNvPr id="219" name="直接连接符 49">
              <a:extLst>
                <a:ext uri="{FF2B5EF4-FFF2-40B4-BE49-F238E27FC236}">
                  <a16:creationId xmlns:a16="http://schemas.microsoft.com/office/drawing/2014/main" id="{425CC899-3AB0-4DB2-AC4C-345679BE07C0}"/>
                </a:ext>
              </a:extLst>
            </p:cNvPr>
            <p:cNvCxnSpPr>
              <a:cxnSpLocks/>
            </p:cNvCxnSpPr>
            <p:nvPr/>
          </p:nvCxnSpPr>
          <p:spPr>
            <a:xfrm>
              <a:off x="1779700" y="3517577"/>
              <a:ext cx="9705991" cy="0"/>
            </a:xfrm>
            <a:prstGeom prst="line">
              <a:avLst/>
            </a:prstGeom>
            <a:ln w="38100">
              <a:solidFill>
                <a:srgbClr val="4372C4"/>
              </a:solidFill>
            </a:ln>
          </p:spPr>
          <p:style>
            <a:lnRef idx="1">
              <a:schemeClr val="accent1"/>
            </a:lnRef>
            <a:fillRef idx="0">
              <a:schemeClr val="accent1"/>
            </a:fillRef>
            <a:effectRef idx="0">
              <a:schemeClr val="accent1"/>
            </a:effectRef>
            <a:fontRef idx="minor">
              <a:schemeClr val="tx1"/>
            </a:fontRef>
          </p:style>
        </p:cxnSp>
        <p:cxnSp>
          <p:nvCxnSpPr>
            <p:cNvPr id="220" name="直接连接符 49">
              <a:extLst>
                <a:ext uri="{FF2B5EF4-FFF2-40B4-BE49-F238E27FC236}">
                  <a16:creationId xmlns:a16="http://schemas.microsoft.com/office/drawing/2014/main" id="{20E1C5F4-FDB2-4742-92AB-8D99E438087D}"/>
                </a:ext>
              </a:extLst>
            </p:cNvPr>
            <p:cNvCxnSpPr>
              <a:cxnSpLocks/>
            </p:cNvCxnSpPr>
            <p:nvPr/>
          </p:nvCxnSpPr>
          <p:spPr>
            <a:xfrm>
              <a:off x="1804935" y="4341105"/>
              <a:ext cx="9705991" cy="0"/>
            </a:xfrm>
            <a:prstGeom prst="line">
              <a:avLst/>
            </a:prstGeom>
            <a:ln w="38100">
              <a:solidFill>
                <a:srgbClr val="4372C4"/>
              </a:solidFill>
            </a:ln>
          </p:spPr>
          <p:style>
            <a:lnRef idx="1">
              <a:schemeClr val="accent1"/>
            </a:lnRef>
            <a:fillRef idx="0">
              <a:schemeClr val="accent1"/>
            </a:fillRef>
            <a:effectRef idx="0">
              <a:schemeClr val="accent1"/>
            </a:effectRef>
            <a:fontRef idx="minor">
              <a:schemeClr val="tx1"/>
            </a:fontRef>
          </p:style>
        </p:cxnSp>
        <p:cxnSp>
          <p:nvCxnSpPr>
            <p:cNvPr id="221" name="直接连接符 49">
              <a:extLst>
                <a:ext uri="{FF2B5EF4-FFF2-40B4-BE49-F238E27FC236}">
                  <a16:creationId xmlns:a16="http://schemas.microsoft.com/office/drawing/2014/main" id="{C741C6DB-5B24-4371-9FC4-6421805A901A}"/>
                </a:ext>
              </a:extLst>
            </p:cNvPr>
            <p:cNvCxnSpPr>
              <a:cxnSpLocks/>
            </p:cNvCxnSpPr>
            <p:nvPr/>
          </p:nvCxnSpPr>
          <p:spPr>
            <a:xfrm flipV="1">
              <a:off x="1790852" y="768184"/>
              <a:ext cx="0" cy="4826997"/>
            </a:xfrm>
            <a:prstGeom prst="line">
              <a:avLst/>
            </a:prstGeom>
            <a:ln w="38100">
              <a:solidFill>
                <a:srgbClr val="4372C4"/>
              </a:solidFill>
            </a:ln>
          </p:spPr>
          <p:style>
            <a:lnRef idx="1">
              <a:schemeClr val="accent1"/>
            </a:lnRef>
            <a:fillRef idx="0">
              <a:schemeClr val="accent1"/>
            </a:fillRef>
            <a:effectRef idx="0">
              <a:schemeClr val="accent1"/>
            </a:effectRef>
            <a:fontRef idx="minor">
              <a:schemeClr val="tx1"/>
            </a:fontRef>
          </p:style>
        </p:cxnSp>
        <p:cxnSp>
          <p:nvCxnSpPr>
            <p:cNvPr id="222" name="直接连接符 49">
              <a:extLst>
                <a:ext uri="{FF2B5EF4-FFF2-40B4-BE49-F238E27FC236}">
                  <a16:creationId xmlns:a16="http://schemas.microsoft.com/office/drawing/2014/main" id="{7C31682A-9D6F-417B-AE9C-80CA6BB3B955}"/>
                </a:ext>
              </a:extLst>
            </p:cNvPr>
            <p:cNvCxnSpPr>
              <a:cxnSpLocks/>
            </p:cNvCxnSpPr>
            <p:nvPr/>
          </p:nvCxnSpPr>
          <p:spPr>
            <a:xfrm>
              <a:off x="1068972" y="1075329"/>
              <a:ext cx="735963" cy="0"/>
            </a:xfrm>
            <a:prstGeom prst="line">
              <a:avLst/>
            </a:prstGeom>
            <a:ln w="38100">
              <a:solidFill>
                <a:srgbClr val="4372C4"/>
              </a:solidFill>
            </a:ln>
          </p:spPr>
          <p:style>
            <a:lnRef idx="1">
              <a:schemeClr val="accent1"/>
            </a:lnRef>
            <a:fillRef idx="0">
              <a:schemeClr val="accent1"/>
            </a:fillRef>
            <a:effectRef idx="0">
              <a:schemeClr val="accent1"/>
            </a:effectRef>
            <a:fontRef idx="minor">
              <a:schemeClr val="tx1"/>
            </a:fontRef>
          </p:style>
        </p:cxnSp>
      </p:grpSp>
      <p:cxnSp>
        <p:nvCxnSpPr>
          <p:cNvPr id="223" name="直接连接符 222">
            <a:extLst>
              <a:ext uri="{FF2B5EF4-FFF2-40B4-BE49-F238E27FC236}">
                <a16:creationId xmlns:a16="http://schemas.microsoft.com/office/drawing/2014/main" id="{3EBFE8FB-FEF6-4118-8A8C-61D6DE532BF0}"/>
              </a:ext>
            </a:extLst>
          </p:cNvPr>
          <p:cNvCxnSpPr>
            <a:cxnSpLocks/>
          </p:cNvCxnSpPr>
          <p:nvPr/>
        </p:nvCxnSpPr>
        <p:spPr>
          <a:xfrm>
            <a:off x="213381" y="5839414"/>
            <a:ext cx="417363" cy="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4" name="直接连接符 223">
            <a:extLst>
              <a:ext uri="{FF2B5EF4-FFF2-40B4-BE49-F238E27FC236}">
                <a16:creationId xmlns:a16="http://schemas.microsoft.com/office/drawing/2014/main" id="{AB7830EF-E5B2-461A-B069-7B4221D21B5F}"/>
              </a:ext>
            </a:extLst>
          </p:cNvPr>
          <p:cNvCxnSpPr>
            <a:cxnSpLocks/>
          </p:cNvCxnSpPr>
          <p:nvPr/>
        </p:nvCxnSpPr>
        <p:spPr>
          <a:xfrm>
            <a:off x="227567" y="5548181"/>
            <a:ext cx="417363" cy="0"/>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5" name="文本框 224">
            <a:extLst>
              <a:ext uri="{FF2B5EF4-FFF2-40B4-BE49-F238E27FC236}">
                <a16:creationId xmlns:a16="http://schemas.microsoft.com/office/drawing/2014/main" id="{B1469108-10A9-437E-8C5F-978B514984D9}"/>
              </a:ext>
            </a:extLst>
          </p:cNvPr>
          <p:cNvSpPr txBox="1"/>
          <p:nvPr/>
        </p:nvSpPr>
        <p:spPr>
          <a:xfrm>
            <a:off x="631759" y="5630232"/>
            <a:ext cx="1622237" cy="400110"/>
          </a:xfrm>
          <a:prstGeom prst="rect">
            <a:avLst/>
          </a:prstGeom>
          <a:noFill/>
          <a:ln w="19050">
            <a:noFill/>
          </a:ln>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EPICS 3&amp;7</a:t>
            </a:r>
            <a:endParaRPr lang="zh-CN" altLang="en-US" sz="2000" dirty="0">
              <a:latin typeface="微软雅黑" panose="020B0503020204020204" pitchFamily="34" charset="-122"/>
              <a:ea typeface="微软雅黑" panose="020B0503020204020204" pitchFamily="34" charset="-122"/>
            </a:endParaRPr>
          </a:p>
        </p:txBody>
      </p:sp>
      <p:sp>
        <p:nvSpPr>
          <p:cNvPr id="226" name="文本框 225">
            <a:extLst>
              <a:ext uri="{FF2B5EF4-FFF2-40B4-BE49-F238E27FC236}">
                <a16:creationId xmlns:a16="http://schemas.microsoft.com/office/drawing/2014/main" id="{0E79DEE9-677D-4B1C-9674-51AA884CDE5D}"/>
              </a:ext>
            </a:extLst>
          </p:cNvPr>
          <p:cNvSpPr txBox="1"/>
          <p:nvPr/>
        </p:nvSpPr>
        <p:spPr>
          <a:xfrm>
            <a:off x="634721" y="5337680"/>
            <a:ext cx="990969" cy="400110"/>
          </a:xfrm>
          <a:prstGeom prst="rect">
            <a:avLst/>
          </a:prstGeom>
          <a:noFill/>
          <a:ln w="19050">
            <a:noFill/>
          </a:ln>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HTTP</a:t>
            </a:r>
            <a:endParaRPr lang="zh-CN" altLang="en-US" sz="2000" dirty="0">
              <a:latin typeface="微软雅黑" panose="020B0503020204020204" pitchFamily="34" charset="-122"/>
              <a:ea typeface="微软雅黑" panose="020B0503020204020204" pitchFamily="34" charset="-122"/>
            </a:endParaRPr>
          </a:p>
        </p:txBody>
      </p:sp>
      <p:cxnSp>
        <p:nvCxnSpPr>
          <p:cNvPr id="227" name="直接连接符 175">
            <a:extLst>
              <a:ext uri="{FF2B5EF4-FFF2-40B4-BE49-F238E27FC236}">
                <a16:creationId xmlns:a16="http://schemas.microsoft.com/office/drawing/2014/main" id="{1AEFC84A-A33A-481F-9F9E-0CFA239EE23D}"/>
              </a:ext>
            </a:extLst>
          </p:cNvPr>
          <p:cNvCxnSpPr>
            <a:cxnSpLocks/>
          </p:cNvCxnSpPr>
          <p:nvPr/>
        </p:nvCxnSpPr>
        <p:spPr>
          <a:xfrm flipH="1">
            <a:off x="227567" y="6108102"/>
            <a:ext cx="40317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28" name="文本框 227">
            <a:extLst>
              <a:ext uri="{FF2B5EF4-FFF2-40B4-BE49-F238E27FC236}">
                <a16:creationId xmlns:a16="http://schemas.microsoft.com/office/drawing/2014/main" id="{46EFFB16-391F-4BE6-A0E3-F8FDC0075DF3}"/>
              </a:ext>
            </a:extLst>
          </p:cNvPr>
          <p:cNvSpPr txBox="1"/>
          <p:nvPr/>
        </p:nvSpPr>
        <p:spPr>
          <a:xfrm>
            <a:off x="643004" y="5928195"/>
            <a:ext cx="1635126" cy="400110"/>
          </a:xfrm>
          <a:prstGeom prst="rect">
            <a:avLst/>
          </a:prstGeom>
          <a:noFill/>
          <a:ln w="19050">
            <a:noFill/>
          </a:ln>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硬线</a:t>
            </a:r>
            <a:r>
              <a:rPr lang="en-US" altLang="zh-CN" sz="2000" dirty="0">
                <a:latin typeface="微软雅黑" panose="020B0503020204020204" pitchFamily="34" charset="-122"/>
                <a:ea typeface="微软雅黑" panose="020B0503020204020204" pitchFamily="34" charset="-122"/>
              </a:rPr>
              <a:t> &amp; </a:t>
            </a:r>
            <a:r>
              <a:rPr lang="zh-CN" altLang="en-US" sz="2000" dirty="0">
                <a:latin typeface="微软雅黑" panose="020B0503020204020204" pitchFamily="34" charset="-122"/>
                <a:ea typeface="微软雅黑" panose="020B0503020204020204" pitchFamily="34" charset="-122"/>
              </a:rPr>
              <a:t>网络</a:t>
            </a:r>
          </a:p>
        </p:txBody>
      </p:sp>
      <p:cxnSp>
        <p:nvCxnSpPr>
          <p:cNvPr id="229" name="直接连接符 175">
            <a:extLst>
              <a:ext uri="{FF2B5EF4-FFF2-40B4-BE49-F238E27FC236}">
                <a16:creationId xmlns:a16="http://schemas.microsoft.com/office/drawing/2014/main" id="{1EF3C5DB-E47F-43E2-A96A-18DABB01037E}"/>
              </a:ext>
            </a:extLst>
          </p:cNvPr>
          <p:cNvCxnSpPr>
            <a:cxnSpLocks/>
          </p:cNvCxnSpPr>
          <p:nvPr/>
        </p:nvCxnSpPr>
        <p:spPr>
          <a:xfrm>
            <a:off x="10450681" y="2526393"/>
            <a:ext cx="0" cy="32565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30" name="组合 229">
            <a:extLst>
              <a:ext uri="{FF2B5EF4-FFF2-40B4-BE49-F238E27FC236}">
                <a16:creationId xmlns:a16="http://schemas.microsoft.com/office/drawing/2014/main" id="{DE85AE19-4BDA-4591-B661-53C303B90B99}"/>
              </a:ext>
            </a:extLst>
          </p:cNvPr>
          <p:cNvGrpSpPr/>
          <p:nvPr/>
        </p:nvGrpSpPr>
        <p:grpSpPr>
          <a:xfrm>
            <a:off x="9667724" y="1425101"/>
            <a:ext cx="1546179" cy="1097095"/>
            <a:chOff x="7316185" y="698253"/>
            <a:chExt cx="1833770" cy="1247504"/>
          </a:xfrm>
        </p:grpSpPr>
        <p:pic>
          <p:nvPicPr>
            <p:cNvPr id="231" name="图片 230">
              <a:extLst>
                <a:ext uri="{FF2B5EF4-FFF2-40B4-BE49-F238E27FC236}">
                  <a16:creationId xmlns:a16="http://schemas.microsoft.com/office/drawing/2014/main" id="{6B744F4C-2611-486A-A356-3238408A0603}"/>
                </a:ext>
              </a:extLst>
            </p:cNvPr>
            <p:cNvPicPr>
              <a:picLocks noChangeAspect="1"/>
            </p:cNvPicPr>
            <p:nvPr/>
          </p:nvPicPr>
          <p:blipFill>
            <a:blip r:embed="rId12"/>
            <a:stretch>
              <a:fillRect/>
            </a:stretch>
          </p:blipFill>
          <p:spPr>
            <a:xfrm>
              <a:off x="7663305" y="1157886"/>
              <a:ext cx="232067" cy="232068"/>
            </a:xfrm>
            <a:prstGeom prst="rect">
              <a:avLst/>
            </a:prstGeom>
          </p:spPr>
        </p:pic>
        <p:pic>
          <p:nvPicPr>
            <p:cNvPr id="232" name="图片 231">
              <a:extLst>
                <a:ext uri="{FF2B5EF4-FFF2-40B4-BE49-F238E27FC236}">
                  <a16:creationId xmlns:a16="http://schemas.microsoft.com/office/drawing/2014/main" id="{4DBBBFA3-5311-4E8E-B06C-B9E93BAB6B07}"/>
                </a:ext>
              </a:extLst>
            </p:cNvPr>
            <p:cNvPicPr>
              <a:picLocks noChangeAspect="1"/>
            </p:cNvPicPr>
            <p:nvPr/>
          </p:nvPicPr>
          <p:blipFill>
            <a:blip r:embed="rId13"/>
            <a:stretch>
              <a:fillRect/>
            </a:stretch>
          </p:blipFill>
          <p:spPr>
            <a:xfrm>
              <a:off x="8385647" y="984892"/>
              <a:ext cx="612592" cy="612592"/>
            </a:xfrm>
            <a:prstGeom prst="rect">
              <a:avLst/>
            </a:prstGeom>
          </p:spPr>
        </p:pic>
        <p:sp>
          <p:nvSpPr>
            <p:cNvPr id="233" name="矩形 232">
              <a:extLst>
                <a:ext uri="{FF2B5EF4-FFF2-40B4-BE49-F238E27FC236}">
                  <a16:creationId xmlns:a16="http://schemas.microsoft.com/office/drawing/2014/main" id="{B5E61C99-1D0B-4AE1-9D87-A646B72528CA}"/>
                </a:ext>
              </a:extLst>
            </p:cNvPr>
            <p:cNvSpPr/>
            <p:nvPr/>
          </p:nvSpPr>
          <p:spPr>
            <a:xfrm>
              <a:off x="7875291" y="1174780"/>
              <a:ext cx="661510" cy="734941"/>
            </a:xfrm>
            <a:prstGeom prst="rect">
              <a:avLst/>
            </a:prstGeom>
            <a:noFill/>
          </p:spPr>
          <p:txBody>
            <a:bodyPr wrap="square" lIns="91440" tIns="45720" rIns="91440" bIns="45720">
              <a:spAutoFit/>
            </a:bodyPr>
            <a:lstStyle/>
            <a:p>
              <a:pPr algn="ctr"/>
              <a:r>
                <a:rPr lang="en-US" altLang="zh-CN" dirty="0">
                  <a:ln w="0"/>
                  <a:solidFill>
                    <a:srgbClr val="5E9CD3"/>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C++</a:t>
              </a:r>
              <a:endParaRPr lang="zh-CN" altLang="en-US" dirty="0">
                <a:ln w="0"/>
                <a:solidFill>
                  <a:srgbClr val="5E9CD3"/>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pic>
          <p:nvPicPr>
            <p:cNvPr id="234" name="图片 233">
              <a:extLst>
                <a:ext uri="{FF2B5EF4-FFF2-40B4-BE49-F238E27FC236}">
                  <a16:creationId xmlns:a16="http://schemas.microsoft.com/office/drawing/2014/main" id="{890DC224-FA8D-4123-BBC6-510AAAA471DC}"/>
                </a:ext>
              </a:extLst>
            </p:cNvPr>
            <p:cNvPicPr>
              <a:picLocks noChangeAspect="1"/>
            </p:cNvPicPr>
            <p:nvPr/>
          </p:nvPicPr>
          <p:blipFill>
            <a:blip r:embed="rId14"/>
            <a:stretch>
              <a:fillRect/>
            </a:stretch>
          </p:blipFill>
          <p:spPr>
            <a:xfrm>
              <a:off x="7631570" y="1499981"/>
              <a:ext cx="387937" cy="387937"/>
            </a:xfrm>
            <a:prstGeom prst="rect">
              <a:avLst/>
            </a:prstGeom>
          </p:spPr>
        </p:pic>
        <p:pic>
          <p:nvPicPr>
            <p:cNvPr id="235" name="图片 234">
              <a:extLst>
                <a:ext uri="{FF2B5EF4-FFF2-40B4-BE49-F238E27FC236}">
                  <a16:creationId xmlns:a16="http://schemas.microsoft.com/office/drawing/2014/main" id="{D0BFEAB8-2934-4211-8E13-741E1FC09383}"/>
                </a:ext>
              </a:extLst>
            </p:cNvPr>
            <p:cNvPicPr>
              <a:picLocks noChangeAspect="1"/>
            </p:cNvPicPr>
            <p:nvPr/>
          </p:nvPicPr>
          <p:blipFill>
            <a:blip r:embed="rId15"/>
            <a:stretch>
              <a:fillRect/>
            </a:stretch>
          </p:blipFill>
          <p:spPr>
            <a:xfrm>
              <a:off x="8441257" y="1541044"/>
              <a:ext cx="364017" cy="364017"/>
            </a:xfrm>
            <a:prstGeom prst="rect">
              <a:avLst/>
            </a:prstGeom>
          </p:spPr>
        </p:pic>
        <p:sp>
          <p:nvSpPr>
            <p:cNvPr id="236" name="矩形 235">
              <a:extLst>
                <a:ext uri="{FF2B5EF4-FFF2-40B4-BE49-F238E27FC236}">
                  <a16:creationId xmlns:a16="http://schemas.microsoft.com/office/drawing/2014/main" id="{CC4528F4-C726-41C6-B710-AE53290B1DD5}"/>
                </a:ext>
              </a:extLst>
            </p:cNvPr>
            <p:cNvSpPr/>
            <p:nvPr/>
          </p:nvSpPr>
          <p:spPr>
            <a:xfrm>
              <a:off x="7458624" y="723083"/>
              <a:ext cx="1640583" cy="472462"/>
            </a:xfrm>
            <a:prstGeom prst="rect">
              <a:avLst/>
            </a:prstGeom>
          </p:spPr>
          <p:txBody>
            <a:bodyPr wrap="square">
              <a:spAutoFit/>
            </a:bodyPr>
            <a:lstStyle/>
            <a:p>
              <a:r>
                <a:rPr lang="en" altLang="zh-CN" sz="1050" i="1" dirty="0">
                  <a:solidFill>
                    <a:srgbClr val="5E9CD3"/>
                  </a:solidFill>
                  <a:latin typeface="微软雅黑" panose="020B0503020204020204" pitchFamily="34" charset="-122"/>
                  <a:ea typeface="微软雅黑" panose="020B0503020204020204" pitchFamily="34" charset="-122"/>
                </a:rPr>
                <a:t>State Notation Language</a:t>
              </a:r>
              <a:endParaRPr lang="zh-CN" altLang="en-US" sz="1050" dirty="0">
                <a:solidFill>
                  <a:srgbClr val="5E9CD3"/>
                </a:solidFill>
                <a:latin typeface="微软雅黑" panose="020B0503020204020204" pitchFamily="34" charset="-122"/>
                <a:ea typeface="微软雅黑" panose="020B0503020204020204" pitchFamily="34" charset="-122"/>
              </a:endParaRPr>
            </a:p>
          </p:txBody>
        </p:sp>
        <p:sp>
          <p:nvSpPr>
            <p:cNvPr id="237" name="圆角矩形 19">
              <a:extLst>
                <a:ext uri="{FF2B5EF4-FFF2-40B4-BE49-F238E27FC236}">
                  <a16:creationId xmlns:a16="http://schemas.microsoft.com/office/drawing/2014/main" id="{6C78B63B-A707-4977-ADBB-EDA13D50F120}"/>
                </a:ext>
              </a:extLst>
            </p:cNvPr>
            <p:cNvSpPr/>
            <p:nvPr/>
          </p:nvSpPr>
          <p:spPr>
            <a:xfrm>
              <a:off x="7316185" y="698253"/>
              <a:ext cx="1833770" cy="1247504"/>
            </a:xfrm>
            <a:prstGeom prst="roundRect">
              <a:avLst/>
            </a:prstGeom>
            <a:noFill/>
            <a:ln w="28575">
              <a:solidFill>
                <a:srgbClr val="5E9C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grpSp>
      <p:sp>
        <p:nvSpPr>
          <p:cNvPr id="238" name="文本框 237">
            <a:extLst>
              <a:ext uri="{FF2B5EF4-FFF2-40B4-BE49-F238E27FC236}">
                <a16:creationId xmlns:a16="http://schemas.microsoft.com/office/drawing/2014/main" id="{7E2E96D2-9D3B-40B8-8FFD-16152DB48A92}"/>
              </a:ext>
            </a:extLst>
          </p:cNvPr>
          <p:cNvSpPr txBox="1"/>
          <p:nvPr/>
        </p:nvSpPr>
        <p:spPr>
          <a:xfrm>
            <a:off x="9479159" y="1034167"/>
            <a:ext cx="1857487" cy="400110"/>
          </a:xfrm>
          <a:prstGeom prst="rect">
            <a:avLst/>
          </a:prstGeom>
          <a:noFill/>
        </p:spPr>
        <p:txBody>
          <a:bodyPr wrap="square" rtlCol="0">
            <a:spAutoFit/>
          </a:bodyPr>
          <a:lstStyle/>
          <a:p>
            <a:pPr algn="ctr"/>
            <a:r>
              <a:rPr kumimoji="1" lang="zh-CN" altLang="en-US" sz="2000" dirty="0">
                <a:latin typeface="微软雅黑" panose="020B0503020204020204" pitchFamily="34" charset="-122"/>
                <a:ea typeface="微软雅黑" panose="020B0503020204020204" pitchFamily="34" charset="-122"/>
              </a:rPr>
              <a:t>定制开发</a:t>
            </a:r>
          </a:p>
        </p:txBody>
      </p:sp>
    </p:spTree>
    <p:extLst>
      <p:ext uri="{BB962C8B-B14F-4D97-AF65-F5344CB8AC3E}">
        <p14:creationId xmlns:p14="http://schemas.microsoft.com/office/powerpoint/2010/main" val="1671602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zh-CN" altLang="en-US" sz="4000" b="1" dirty="0">
                <a:solidFill>
                  <a:srgbClr val="4472C4">
                    <a:lumMod val="50000"/>
                  </a:srgbClr>
                </a:solidFill>
                <a:latin typeface="微软雅黑" panose="020B0503020204020204" pitchFamily="34" charset="-122"/>
                <a:ea typeface="微软雅黑" panose="020B0503020204020204" pitchFamily="34" charset="-122"/>
              </a:rPr>
              <a:t>加速器上层软件</a:t>
            </a:r>
          </a:p>
        </p:txBody>
      </p:sp>
      <p:sp>
        <p:nvSpPr>
          <p:cNvPr id="7" name="Slide Number Placeholder 4">
            <a:extLst>
              <a:ext uri="{FF2B5EF4-FFF2-40B4-BE49-F238E27FC236}">
                <a16:creationId xmlns:a16="http://schemas.microsoft.com/office/drawing/2014/main" id="{F87AE3EF-570E-4480-BD46-27CCC7D424AE}"/>
              </a:ext>
            </a:extLst>
          </p:cNvPr>
          <p:cNvSpPr txBox="1"/>
          <p:nvPr/>
        </p:nvSpPr>
        <p:spPr>
          <a:xfrm>
            <a:off x="9300210" y="65252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549422-AF72-1145-9B4D-5F14ACCEF030}" type="slidenum">
              <a:rPr kumimoji="0" lang="en-US" sz="14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cxnSp>
        <p:nvCxnSpPr>
          <p:cNvPr id="8" name="直接连接符 7">
            <a:extLst>
              <a:ext uri="{FF2B5EF4-FFF2-40B4-BE49-F238E27FC236}">
                <a16:creationId xmlns:a16="http://schemas.microsoft.com/office/drawing/2014/main" id="{80E13BEB-C74A-4C1F-BB84-4ECDCF1F4DF6}"/>
              </a:ext>
            </a:extLst>
          </p:cNvPr>
          <p:cNvCxnSpPr>
            <a:cxnSpLocks/>
          </p:cNvCxnSpPr>
          <p:nvPr/>
        </p:nvCxnSpPr>
        <p:spPr>
          <a:xfrm>
            <a:off x="7758833" y="2943924"/>
            <a:ext cx="0" cy="278980"/>
          </a:xfrm>
          <a:prstGeom prst="line">
            <a:avLst/>
          </a:prstGeom>
          <a:noFill/>
          <a:ln w="28575" cap="flat" cmpd="sng" algn="ctr">
            <a:solidFill>
              <a:srgbClr val="6096E6">
                <a:lumMod val="40000"/>
                <a:lumOff val="60000"/>
              </a:srgbClr>
            </a:solidFill>
            <a:prstDash val="solid"/>
            <a:miter lim="800000"/>
          </a:ln>
          <a:effectLst/>
        </p:spPr>
      </p:cxnSp>
      <p:cxnSp>
        <p:nvCxnSpPr>
          <p:cNvPr id="9" name="直接连接符 8">
            <a:extLst>
              <a:ext uri="{FF2B5EF4-FFF2-40B4-BE49-F238E27FC236}">
                <a16:creationId xmlns:a16="http://schemas.microsoft.com/office/drawing/2014/main" id="{76B79FD1-9DF3-4D34-A6E2-07FE11F905AE}"/>
              </a:ext>
            </a:extLst>
          </p:cNvPr>
          <p:cNvCxnSpPr/>
          <p:nvPr/>
        </p:nvCxnSpPr>
        <p:spPr>
          <a:xfrm>
            <a:off x="8146754" y="2935754"/>
            <a:ext cx="0" cy="259915"/>
          </a:xfrm>
          <a:prstGeom prst="line">
            <a:avLst/>
          </a:prstGeom>
          <a:noFill/>
          <a:ln w="28575" cap="flat" cmpd="sng" algn="ctr">
            <a:solidFill>
              <a:srgbClr val="6096E6">
                <a:lumMod val="60000"/>
                <a:lumOff val="40000"/>
              </a:srgbClr>
            </a:solidFill>
            <a:prstDash val="sysDash"/>
            <a:miter lim="800000"/>
          </a:ln>
          <a:effectLst/>
        </p:spPr>
      </p:cxnSp>
      <p:cxnSp>
        <p:nvCxnSpPr>
          <p:cNvPr id="10" name="直接连接符 9">
            <a:extLst>
              <a:ext uri="{FF2B5EF4-FFF2-40B4-BE49-F238E27FC236}">
                <a16:creationId xmlns:a16="http://schemas.microsoft.com/office/drawing/2014/main" id="{9B8EFAAA-471F-453A-9E84-6CB535413EAE}"/>
              </a:ext>
            </a:extLst>
          </p:cNvPr>
          <p:cNvCxnSpPr>
            <a:cxnSpLocks/>
          </p:cNvCxnSpPr>
          <p:nvPr/>
        </p:nvCxnSpPr>
        <p:spPr>
          <a:xfrm>
            <a:off x="8663182" y="2950610"/>
            <a:ext cx="0" cy="278980"/>
          </a:xfrm>
          <a:prstGeom prst="line">
            <a:avLst/>
          </a:prstGeom>
          <a:noFill/>
          <a:ln w="28575" cap="flat" cmpd="sng" algn="ctr">
            <a:solidFill>
              <a:srgbClr val="6096E6">
                <a:lumMod val="40000"/>
                <a:lumOff val="60000"/>
              </a:srgbClr>
            </a:solidFill>
            <a:prstDash val="solid"/>
            <a:miter lim="800000"/>
          </a:ln>
          <a:effectLst/>
        </p:spPr>
      </p:cxnSp>
      <p:cxnSp>
        <p:nvCxnSpPr>
          <p:cNvPr id="11" name="直接连接符 10">
            <a:extLst>
              <a:ext uri="{FF2B5EF4-FFF2-40B4-BE49-F238E27FC236}">
                <a16:creationId xmlns:a16="http://schemas.microsoft.com/office/drawing/2014/main" id="{102B05DF-1D79-4115-B179-9320BEC5D7E0}"/>
              </a:ext>
            </a:extLst>
          </p:cNvPr>
          <p:cNvCxnSpPr>
            <a:cxnSpLocks/>
          </p:cNvCxnSpPr>
          <p:nvPr/>
        </p:nvCxnSpPr>
        <p:spPr>
          <a:xfrm>
            <a:off x="9172668" y="2943924"/>
            <a:ext cx="0" cy="307387"/>
          </a:xfrm>
          <a:prstGeom prst="line">
            <a:avLst/>
          </a:prstGeom>
          <a:noFill/>
          <a:ln w="28575" cap="flat" cmpd="sng" algn="ctr">
            <a:solidFill>
              <a:srgbClr val="6096E6">
                <a:lumMod val="60000"/>
                <a:lumOff val="40000"/>
              </a:srgbClr>
            </a:solidFill>
            <a:prstDash val="sysDash"/>
            <a:miter lim="800000"/>
          </a:ln>
          <a:effectLst/>
        </p:spPr>
      </p:cxnSp>
      <p:cxnSp>
        <p:nvCxnSpPr>
          <p:cNvPr id="12" name="直接连接符 11">
            <a:extLst>
              <a:ext uri="{FF2B5EF4-FFF2-40B4-BE49-F238E27FC236}">
                <a16:creationId xmlns:a16="http://schemas.microsoft.com/office/drawing/2014/main" id="{0E9FC00F-C129-4BD4-88B2-C169E5130931}"/>
              </a:ext>
            </a:extLst>
          </p:cNvPr>
          <p:cNvCxnSpPr>
            <a:cxnSpLocks/>
          </p:cNvCxnSpPr>
          <p:nvPr/>
        </p:nvCxnSpPr>
        <p:spPr>
          <a:xfrm>
            <a:off x="10046180" y="2943924"/>
            <a:ext cx="0" cy="307387"/>
          </a:xfrm>
          <a:prstGeom prst="line">
            <a:avLst/>
          </a:prstGeom>
          <a:noFill/>
          <a:ln w="28575" cap="flat" cmpd="sng" algn="ctr">
            <a:solidFill>
              <a:srgbClr val="6096E6">
                <a:lumMod val="60000"/>
                <a:lumOff val="40000"/>
              </a:srgbClr>
            </a:solidFill>
            <a:prstDash val="sysDash"/>
            <a:miter lim="800000"/>
          </a:ln>
          <a:effectLst/>
        </p:spPr>
      </p:cxnSp>
      <p:cxnSp>
        <p:nvCxnSpPr>
          <p:cNvPr id="13" name="直接连接符 12">
            <a:extLst>
              <a:ext uri="{FF2B5EF4-FFF2-40B4-BE49-F238E27FC236}">
                <a16:creationId xmlns:a16="http://schemas.microsoft.com/office/drawing/2014/main" id="{E2E79D86-B5F7-4715-8587-A289522C7D87}"/>
              </a:ext>
            </a:extLst>
          </p:cNvPr>
          <p:cNvCxnSpPr>
            <a:cxnSpLocks/>
          </p:cNvCxnSpPr>
          <p:nvPr/>
        </p:nvCxnSpPr>
        <p:spPr>
          <a:xfrm>
            <a:off x="10888305" y="2943923"/>
            <a:ext cx="0" cy="360701"/>
          </a:xfrm>
          <a:prstGeom prst="line">
            <a:avLst/>
          </a:prstGeom>
          <a:noFill/>
          <a:ln w="28575" cap="flat" cmpd="sng" algn="ctr">
            <a:solidFill>
              <a:srgbClr val="6096E6">
                <a:lumMod val="40000"/>
                <a:lumOff val="60000"/>
              </a:srgbClr>
            </a:solidFill>
            <a:prstDash val="solid"/>
            <a:miter lim="800000"/>
          </a:ln>
          <a:effectLst/>
        </p:spPr>
      </p:cxnSp>
      <p:cxnSp>
        <p:nvCxnSpPr>
          <p:cNvPr id="14" name="直接连接符 13">
            <a:extLst>
              <a:ext uri="{FF2B5EF4-FFF2-40B4-BE49-F238E27FC236}">
                <a16:creationId xmlns:a16="http://schemas.microsoft.com/office/drawing/2014/main" id="{8FFA6643-44B5-4A87-BE7C-A339F122140C}"/>
              </a:ext>
            </a:extLst>
          </p:cNvPr>
          <p:cNvCxnSpPr>
            <a:cxnSpLocks/>
          </p:cNvCxnSpPr>
          <p:nvPr/>
        </p:nvCxnSpPr>
        <p:spPr>
          <a:xfrm>
            <a:off x="9771953" y="2943923"/>
            <a:ext cx="0" cy="360701"/>
          </a:xfrm>
          <a:prstGeom prst="line">
            <a:avLst/>
          </a:prstGeom>
          <a:noFill/>
          <a:ln w="28575" cap="flat" cmpd="sng" algn="ctr">
            <a:solidFill>
              <a:srgbClr val="6096E6">
                <a:lumMod val="40000"/>
                <a:lumOff val="60000"/>
              </a:srgbClr>
            </a:solidFill>
            <a:prstDash val="solid"/>
            <a:miter lim="800000"/>
          </a:ln>
          <a:effectLst/>
        </p:spPr>
      </p:cxnSp>
      <p:cxnSp>
        <p:nvCxnSpPr>
          <p:cNvPr id="15" name="直接连接符 14">
            <a:extLst>
              <a:ext uri="{FF2B5EF4-FFF2-40B4-BE49-F238E27FC236}">
                <a16:creationId xmlns:a16="http://schemas.microsoft.com/office/drawing/2014/main" id="{8821DCF3-3BDE-4A41-97C8-842EF54E59A6}"/>
              </a:ext>
            </a:extLst>
          </p:cNvPr>
          <p:cNvCxnSpPr>
            <a:cxnSpLocks/>
            <a:endCxn id="31" idx="0"/>
          </p:cNvCxnSpPr>
          <p:nvPr/>
        </p:nvCxnSpPr>
        <p:spPr>
          <a:xfrm>
            <a:off x="4438248" y="4908807"/>
            <a:ext cx="0" cy="507483"/>
          </a:xfrm>
          <a:prstGeom prst="line">
            <a:avLst/>
          </a:prstGeom>
          <a:noFill/>
          <a:ln w="28575" cap="flat" cmpd="sng" algn="ctr">
            <a:solidFill>
              <a:srgbClr val="6096E6">
                <a:lumMod val="40000"/>
                <a:lumOff val="60000"/>
              </a:srgbClr>
            </a:solidFill>
            <a:prstDash val="solid"/>
            <a:miter lim="800000"/>
          </a:ln>
          <a:effectLst/>
        </p:spPr>
      </p:cxnSp>
      <p:cxnSp>
        <p:nvCxnSpPr>
          <p:cNvPr id="16" name="直接连接符 15">
            <a:extLst>
              <a:ext uri="{FF2B5EF4-FFF2-40B4-BE49-F238E27FC236}">
                <a16:creationId xmlns:a16="http://schemas.microsoft.com/office/drawing/2014/main" id="{D74D82C3-B4A6-44CE-8718-FF75BACA7137}"/>
              </a:ext>
            </a:extLst>
          </p:cNvPr>
          <p:cNvCxnSpPr>
            <a:cxnSpLocks/>
          </p:cNvCxnSpPr>
          <p:nvPr/>
        </p:nvCxnSpPr>
        <p:spPr>
          <a:xfrm>
            <a:off x="7904561" y="4950425"/>
            <a:ext cx="0" cy="266757"/>
          </a:xfrm>
          <a:prstGeom prst="line">
            <a:avLst/>
          </a:prstGeom>
          <a:noFill/>
          <a:ln w="28575" cap="flat" cmpd="sng" algn="ctr">
            <a:solidFill>
              <a:srgbClr val="6096E6">
                <a:lumMod val="40000"/>
                <a:lumOff val="60000"/>
              </a:srgbClr>
            </a:solidFill>
            <a:prstDash val="solid"/>
            <a:miter lim="800000"/>
          </a:ln>
          <a:effectLst/>
        </p:spPr>
      </p:cxnSp>
      <p:cxnSp>
        <p:nvCxnSpPr>
          <p:cNvPr id="17" name="直接连接符 16">
            <a:extLst>
              <a:ext uri="{FF2B5EF4-FFF2-40B4-BE49-F238E27FC236}">
                <a16:creationId xmlns:a16="http://schemas.microsoft.com/office/drawing/2014/main" id="{DC40DB09-56B0-4AAF-8065-DFC92E497275}"/>
              </a:ext>
            </a:extLst>
          </p:cNvPr>
          <p:cNvCxnSpPr>
            <a:cxnSpLocks/>
          </p:cNvCxnSpPr>
          <p:nvPr/>
        </p:nvCxnSpPr>
        <p:spPr>
          <a:xfrm>
            <a:off x="3736555" y="2913513"/>
            <a:ext cx="649" cy="327661"/>
          </a:xfrm>
          <a:prstGeom prst="line">
            <a:avLst/>
          </a:prstGeom>
          <a:noFill/>
          <a:ln w="28575" cap="flat" cmpd="sng" algn="ctr">
            <a:solidFill>
              <a:srgbClr val="6096E6">
                <a:lumMod val="40000"/>
                <a:lumOff val="60000"/>
              </a:srgbClr>
            </a:solidFill>
            <a:prstDash val="solid"/>
            <a:miter lim="800000"/>
          </a:ln>
          <a:effectLst/>
        </p:spPr>
      </p:cxnSp>
      <p:cxnSp>
        <p:nvCxnSpPr>
          <p:cNvPr id="18" name="直接连接符 17">
            <a:extLst>
              <a:ext uri="{FF2B5EF4-FFF2-40B4-BE49-F238E27FC236}">
                <a16:creationId xmlns:a16="http://schemas.microsoft.com/office/drawing/2014/main" id="{E14AE07F-0425-42D8-A54B-942B0261E337}"/>
              </a:ext>
            </a:extLst>
          </p:cNvPr>
          <p:cNvCxnSpPr>
            <a:cxnSpLocks/>
          </p:cNvCxnSpPr>
          <p:nvPr/>
        </p:nvCxnSpPr>
        <p:spPr>
          <a:xfrm>
            <a:off x="2660881" y="2923650"/>
            <a:ext cx="649" cy="327661"/>
          </a:xfrm>
          <a:prstGeom prst="line">
            <a:avLst/>
          </a:prstGeom>
          <a:noFill/>
          <a:ln w="28575" cap="flat" cmpd="sng" algn="ctr">
            <a:solidFill>
              <a:srgbClr val="6096E6">
                <a:lumMod val="60000"/>
                <a:lumOff val="40000"/>
              </a:srgbClr>
            </a:solidFill>
            <a:prstDash val="sysDash"/>
            <a:miter lim="800000"/>
          </a:ln>
          <a:effectLst/>
        </p:spPr>
      </p:cxnSp>
      <p:cxnSp>
        <p:nvCxnSpPr>
          <p:cNvPr id="19" name="直接连接符 18">
            <a:extLst>
              <a:ext uri="{FF2B5EF4-FFF2-40B4-BE49-F238E27FC236}">
                <a16:creationId xmlns:a16="http://schemas.microsoft.com/office/drawing/2014/main" id="{8EF69EAC-7427-4C69-B622-93F41CFA5620}"/>
              </a:ext>
            </a:extLst>
          </p:cNvPr>
          <p:cNvCxnSpPr>
            <a:cxnSpLocks/>
          </p:cNvCxnSpPr>
          <p:nvPr/>
        </p:nvCxnSpPr>
        <p:spPr>
          <a:xfrm>
            <a:off x="1013319" y="2904329"/>
            <a:ext cx="1" cy="299509"/>
          </a:xfrm>
          <a:prstGeom prst="line">
            <a:avLst/>
          </a:prstGeom>
          <a:noFill/>
          <a:ln w="28575" cap="flat" cmpd="sng" algn="ctr">
            <a:solidFill>
              <a:srgbClr val="6096E6">
                <a:lumMod val="40000"/>
                <a:lumOff val="60000"/>
              </a:srgbClr>
            </a:solidFill>
            <a:prstDash val="solid"/>
            <a:miter lim="800000"/>
          </a:ln>
          <a:effectLst/>
        </p:spPr>
      </p:cxnSp>
      <p:cxnSp>
        <p:nvCxnSpPr>
          <p:cNvPr id="20" name="直接连接符 19">
            <a:extLst>
              <a:ext uri="{FF2B5EF4-FFF2-40B4-BE49-F238E27FC236}">
                <a16:creationId xmlns:a16="http://schemas.microsoft.com/office/drawing/2014/main" id="{8A4A7EEC-442B-46A3-8B9B-C702DE637A06}"/>
              </a:ext>
            </a:extLst>
          </p:cNvPr>
          <p:cNvCxnSpPr/>
          <p:nvPr/>
        </p:nvCxnSpPr>
        <p:spPr>
          <a:xfrm>
            <a:off x="1472094" y="2943923"/>
            <a:ext cx="0" cy="259915"/>
          </a:xfrm>
          <a:prstGeom prst="line">
            <a:avLst/>
          </a:prstGeom>
          <a:noFill/>
          <a:ln w="28575" cap="flat" cmpd="sng" algn="ctr">
            <a:solidFill>
              <a:srgbClr val="6096E6">
                <a:lumMod val="60000"/>
                <a:lumOff val="40000"/>
              </a:srgbClr>
            </a:solidFill>
            <a:prstDash val="sysDash"/>
            <a:miter lim="800000"/>
          </a:ln>
          <a:effectLst/>
        </p:spPr>
      </p:cxnSp>
      <p:cxnSp>
        <p:nvCxnSpPr>
          <p:cNvPr id="21" name="直接连接符 20">
            <a:extLst>
              <a:ext uri="{FF2B5EF4-FFF2-40B4-BE49-F238E27FC236}">
                <a16:creationId xmlns:a16="http://schemas.microsoft.com/office/drawing/2014/main" id="{BA4E6462-BE75-4424-8BD5-F1445657B557}"/>
              </a:ext>
            </a:extLst>
          </p:cNvPr>
          <p:cNvCxnSpPr/>
          <p:nvPr/>
        </p:nvCxnSpPr>
        <p:spPr>
          <a:xfrm>
            <a:off x="4278794" y="2927042"/>
            <a:ext cx="0" cy="259915"/>
          </a:xfrm>
          <a:prstGeom prst="line">
            <a:avLst/>
          </a:prstGeom>
          <a:noFill/>
          <a:ln w="28575" cap="flat" cmpd="sng" algn="ctr">
            <a:solidFill>
              <a:srgbClr val="6096E6">
                <a:lumMod val="60000"/>
                <a:lumOff val="40000"/>
              </a:srgbClr>
            </a:solidFill>
            <a:prstDash val="sysDash"/>
            <a:miter lim="800000"/>
          </a:ln>
          <a:effectLst/>
        </p:spPr>
      </p:cxnSp>
      <p:cxnSp>
        <p:nvCxnSpPr>
          <p:cNvPr id="22" name="直接连接符 21">
            <a:extLst>
              <a:ext uri="{FF2B5EF4-FFF2-40B4-BE49-F238E27FC236}">
                <a16:creationId xmlns:a16="http://schemas.microsoft.com/office/drawing/2014/main" id="{0D62AD8C-C5CA-4D20-B000-FF9F083F736B}"/>
              </a:ext>
            </a:extLst>
          </p:cNvPr>
          <p:cNvCxnSpPr>
            <a:cxnSpLocks/>
          </p:cNvCxnSpPr>
          <p:nvPr/>
        </p:nvCxnSpPr>
        <p:spPr>
          <a:xfrm>
            <a:off x="5567520" y="2940502"/>
            <a:ext cx="0" cy="266757"/>
          </a:xfrm>
          <a:prstGeom prst="line">
            <a:avLst/>
          </a:prstGeom>
          <a:noFill/>
          <a:ln w="28575" cap="flat" cmpd="sng" algn="ctr">
            <a:solidFill>
              <a:srgbClr val="6096E6">
                <a:lumMod val="40000"/>
                <a:lumOff val="60000"/>
              </a:srgbClr>
            </a:solidFill>
            <a:prstDash val="solid"/>
            <a:miter lim="800000"/>
          </a:ln>
          <a:effectLst/>
        </p:spPr>
      </p:cxnSp>
      <p:cxnSp>
        <p:nvCxnSpPr>
          <p:cNvPr id="23" name="直接连接符 22">
            <a:extLst>
              <a:ext uri="{FF2B5EF4-FFF2-40B4-BE49-F238E27FC236}">
                <a16:creationId xmlns:a16="http://schemas.microsoft.com/office/drawing/2014/main" id="{81058094-9681-4546-9048-B9459FDEB40F}"/>
              </a:ext>
            </a:extLst>
          </p:cNvPr>
          <p:cNvCxnSpPr/>
          <p:nvPr/>
        </p:nvCxnSpPr>
        <p:spPr>
          <a:xfrm>
            <a:off x="6466608" y="2947955"/>
            <a:ext cx="0" cy="259915"/>
          </a:xfrm>
          <a:prstGeom prst="line">
            <a:avLst/>
          </a:prstGeom>
          <a:noFill/>
          <a:ln w="28575" cap="flat" cmpd="sng" algn="ctr">
            <a:solidFill>
              <a:srgbClr val="6096E6">
                <a:lumMod val="60000"/>
                <a:lumOff val="40000"/>
              </a:srgbClr>
            </a:solidFill>
            <a:prstDash val="sysDash"/>
            <a:miter lim="800000"/>
          </a:ln>
          <a:effectLst/>
        </p:spPr>
      </p:cxnSp>
      <p:cxnSp>
        <p:nvCxnSpPr>
          <p:cNvPr id="24" name="直接连接符 23">
            <a:extLst>
              <a:ext uri="{FF2B5EF4-FFF2-40B4-BE49-F238E27FC236}">
                <a16:creationId xmlns:a16="http://schemas.microsoft.com/office/drawing/2014/main" id="{D9962DDB-598E-401F-8983-73EF03E147BA}"/>
              </a:ext>
            </a:extLst>
          </p:cNvPr>
          <p:cNvCxnSpPr>
            <a:cxnSpLocks/>
          </p:cNvCxnSpPr>
          <p:nvPr/>
        </p:nvCxnSpPr>
        <p:spPr>
          <a:xfrm>
            <a:off x="10213474" y="2625868"/>
            <a:ext cx="0" cy="294332"/>
          </a:xfrm>
          <a:prstGeom prst="line">
            <a:avLst/>
          </a:prstGeom>
          <a:noFill/>
          <a:ln w="28575" cap="flat" cmpd="sng" algn="ctr">
            <a:solidFill>
              <a:srgbClr val="6096E6">
                <a:lumMod val="40000"/>
                <a:lumOff val="60000"/>
              </a:srgbClr>
            </a:solidFill>
            <a:prstDash val="solid"/>
            <a:miter lim="800000"/>
          </a:ln>
          <a:effectLst/>
        </p:spPr>
      </p:cxnSp>
      <p:cxnSp>
        <p:nvCxnSpPr>
          <p:cNvPr id="25" name="直接连接符 24">
            <a:extLst>
              <a:ext uri="{FF2B5EF4-FFF2-40B4-BE49-F238E27FC236}">
                <a16:creationId xmlns:a16="http://schemas.microsoft.com/office/drawing/2014/main" id="{BE060383-2C0E-4CDA-9B09-8EB4091B683D}"/>
              </a:ext>
            </a:extLst>
          </p:cNvPr>
          <p:cNvCxnSpPr>
            <a:cxnSpLocks/>
            <a:stCxn id="66" idx="1"/>
          </p:cNvCxnSpPr>
          <p:nvPr/>
        </p:nvCxnSpPr>
        <p:spPr>
          <a:xfrm flipH="1">
            <a:off x="2226296" y="2641424"/>
            <a:ext cx="0" cy="294330"/>
          </a:xfrm>
          <a:prstGeom prst="line">
            <a:avLst/>
          </a:prstGeom>
          <a:noFill/>
          <a:ln w="28575" cap="flat" cmpd="sng" algn="ctr">
            <a:solidFill>
              <a:srgbClr val="6096E6">
                <a:lumMod val="40000"/>
                <a:lumOff val="60000"/>
              </a:srgbClr>
            </a:solidFill>
            <a:prstDash val="solid"/>
            <a:miter lim="800000"/>
          </a:ln>
          <a:effectLst/>
        </p:spPr>
      </p:cxnSp>
      <p:cxnSp>
        <p:nvCxnSpPr>
          <p:cNvPr id="26" name="直接连接符 25">
            <a:extLst>
              <a:ext uri="{FF2B5EF4-FFF2-40B4-BE49-F238E27FC236}">
                <a16:creationId xmlns:a16="http://schemas.microsoft.com/office/drawing/2014/main" id="{185BF74A-619B-4FF3-9436-D376FB123D31}"/>
              </a:ext>
            </a:extLst>
          </p:cNvPr>
          <p:cNvCxnSpPr>
            <a:cxnSpLocks/>
          </p:cNvCxnSpPr>
          <p:nvPr/>
        </p:nvCxnSpPr>
        <p:spPr>
          <a:xfrm>
            <a:off x="6063783" y="2587325"/>
            <a:ext cx="649" cy="327661"/>
          </a:xfrm>
          <a:prstGeom prst="line">
            <a:avLst/>
          </a:prstGeom>
          <a:noFill/>
          <a:ln w="28575" cap="flat" cmpd="sng" algn="ctr">
            <a:solidFill>
              <a:srgbClr val="6096E6">
                <a:lumMod val="40000"/>
                <a:lumOff val="60000"/>
              </a:srgbClr>
            </a:solidFill>
            <a:prstDash val="solid"/>
            <a:miter lim="800000"/>
          </a:ln>
          <a:effectLst/>
        </p:spPr>
      </p:cxnSp>
      <p:grpSp>
        <p:nvGrpSpPr>
          <p:cNvPr id="27" name="组合 26">
            <a:extLst>
              <a:ext uri="{FF2B5EF4-FFF2-40B4-BE49-F238E27FC236}">
                <a16:creationId xmlns:a16="http://schemas.microsoft.com/office/drawing/2014/main" id="{AFD11344-4FB6-4B4B-8EAD-78E31773458F}"/>
              </a:ext>
            </a:extLst>
          </p:cNvPr>
          <p:cNvGrpSpPr/>
          <p:nvPr/>
        </p:nvGrpSpPr>
        <p:grpSpPr>
          <a:xfrm>
            <a:off x="3630433" y="5416291"/>
            <a:ext cx="1653725" cy="1058489"/>
            <a:chOff x="2319437" y="4549418"/>
            <a:chExt cx="1653724" cy="1058489"/>
          </a:xfrm>
        </p:grpSpPr>
        <p:grpSp>
          <p:nvGrpSpPr>
            <p:cNvPr id="28" name="组合 27">
              <a:extLst>
                <a:ext uri="{FF2B5EF4-FFF2-40B4-BE49-F238E27FC236}">
                  <a16:creationId xmlns:a16="http://schemas.microsoft.com/office/drawing/2014/main" id="{7766E51F-F6EF-4700-A39B-C693D678F6BC}"/>
                </a:ext>
              </a:extLst>
            </p:cNvPr>
            <p:cNvGrpSpPr/>
            <p:nvPr/>
          </p:nvGrpSpPr>
          <p:grpSpPr>
            <a:xfrm>
              <a:off x="2408200" y="4549418"/>
              <a:ext cx="1438102" cy="1058489"/>
              <a:chOff x="6151418" y="1850967"/>
              <a:chExt cx="1856509" cy="1058489"/>
            </a:xfrm>
          </p:grpSpPr>
          <p:sp>
            <p:nvSpPr>
              <p:cNvPr id="31" name="矩形 30">
                <a:extLst>
                  <a:ext uri="{FF2B5EF4-FFF2-40B4-BE49-F238E27FC236}">
                    <a16:creationId xmlns:a16="http://schemas.microsoft.com/office/drawing/2014/main" id="{9F8DEA73-EA8D-4B2A-B64A-75AD2589BD6D}"/>
                  </a:ext>
                </a:extLst>
              </p:cNvPr>
              <p:cNvSpPr/>
              <p:nvPr/>
            </p:nvSpPr>
            <p:spPr>
              <a:xfrm>
                <a:off x="6151418" y="1850967"/>
                <a:ext cx="1856509" cy="1058489"/>
              </a:xfrm>
              <a:prstGeom prst="rect">
                <a:avLst/>
              </a:prstGeom>
              <a:solidFill>
                <a:srgbClr val="6096E6"/>
              </a:solidFill>
              <a:ln w="12700" cap="flat" cmpd="sng" algn="ctr">
                <a:solidFill>
                  <a:srgbClr val="6096E6">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32" name="直接连接符 31">
                <a:extLst>
                  <a:ext uri="{FF2B5EF4-FFF2-40B4-BE49-F238E27FC236}">
                    <a16:creationId xmlns:a16="http://schemas.microsoft.com/office/drawing/2014/main" id="{6CF589DC-4BB0-489D-B358-96241CCF64F9}"/>
                  </a:ext>
                </a:extLst>
              </p:cNvPr>
              <p:cNvCxnSpPr>
                <a:cxnSpLocks/>
              </p:cNvCxnSpPr>
              <p:nvPr/>
            </p:nvCxnSpPr>
            <p:spPr>
              <a:xfrm>
                <a:off x="6151418" y="2222269"/>
                <a:ext cx="1856509" cy="0"/>
              </a:xfrm>
              <a:prstGeom prst="line">
                <a:avLst/>
              </a:prstGeom>
              <a:solidFill>
                <a:srgbClr val="6096E6"/>
              </a:solidFill>
              <a:ln w="12700" cap="flat" cmpd="sng" algn="ctr">
                <a:solidFill>
                  <a:srgbClr val="6096E6">
                    <a:shade val="50000"/>
                  </a:srgbClr>
                </a:solidFill>
                <a:prstDash val="solid"/>
                <a:miter lim="800000"/>
              </a:ln>
              <a:effectLst/>
            </p:spPr>
          </p:cxnSp>
        </p:grpSp>
        <p:sp>
          <p:nvSpPr>
            <p:cNvPr id="29" name="文本框 28">
              <a:extLst>
                <a:ext uri="{FF2B5EF4-FFF2-40B4-BE49-F238E27FC236}">
                  <a16:creationId xmlns:a16="http://schemas.microsoft.com/office/drawing/2014/main" id="{EA7E936D-B047-4B84-99F5-6A31BD8F1FCA}"/>
                </a:ext>
              </a:extLst>
            </p:cNvPr>
            <p:cNvSpPr txBox="1"/>
            <p:nvPr/>
          </p:nvSpPr>
          <p:spPr>
            <a:xfrm>
              <a:off x="2319437" y="4589008"/>
              <a:ext cx="1653724"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EPICS IOCs</a:t>
              </a: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5D57FD90-A635-4A36-A190-0C9B48A8B860}"/>
                </a:ext>
              </a:extLst>
            </p:cNvPr>
            <p:cNvSpPr txBox="1"/>
            <p:nvPr/>
          </p:nvSpPr>
          <p:spPr>
            <a:xfrm>
              <a:off x="2523192" y="4972686"/>
              <a:ext cx="120811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硬件系统</a:t>
              </a:r>
            </a:p>
          </p:txBody>
        </p:sp>
      </p:grpSp>
      <p:grpSp>
        <p:nvGrpSpPr>
          <p:cNvPr id="33" name="组合 32">
            <a:extLst>
              <a:ext uri="{FF2B5EF4-FFF2-40B4-BE49-F238E27FC236}">
                <a16:creationId xmlns:a16="http://schemas.microsoft.com/office/drawing/2014/main" id="{53DDFBA9-C314-4D5A-B2C5-B3737DE99A4C}"/>
              </a:ext>
            </a:extLst>
          </p:cNvPr>
          <p:cNvGrpSpPr/>
          <p:nvPr/>
        </p:nvGrpSpPr>
        <p:grpSpPr>
          <a:xfrm>
            <a:off x="6858647" y="5310706"/>
            <a:ext cx="2149117" cy="1252451"/>
            <a:chOff x="5096042" y="1706969"/>
            <a:chExt cx="2149116" cy="1252451"/>
          </a:xfrm>
        </p:grpSpPr>
        <p:grpSp>
          <p:nvGrpSpPr>
            <p:cNvPr id="34" name="组合 33">
              <a:extLst>
                <a:ext uri="{FF2B5EF4-FFF2-40B4-BE49-F238E27FC236}">
                  <a16:creationId xmlns:a16="http://schemas.microsoft.com/office/drawing/2014/main" id="{97EE6B44-976F-4EC0-86CA-E1B9BDBC3ACB}"/>
                </a:ext>
              </a:extLst>
            </p:cNvPr>
            <p:cNvGrpSpPr/>
            <p:nvPr/>
          </p:nvGrpSpPr>
          <p:grpSpPr>
            <a:xfrm>
              <a:off x="5378337" y="1706969"/>
              <a:ext cx="1676235" cy="1252451"/>
              <a:chOff x="6151418" y="1850967"/>
              <a:chExt cx="2163925" cy="1252451"/>
            </a:xfrm>
          </p:grpSpPr>
          <p:sp>
            <p:nvSpPr>
              <p:cNvPr id="37" name="矩形 36">
                <a:extLst>
                  <a:ext uri="{FF2B5EF4-FFF2-40B4-BE49-F238E27FC236}">
                    <a16:creationId xmlns:a16="http://schemas.microsoft.com/office/drawing/2014/main" id="{770306E4-EC1F-4757-9C5D-89A900D72954}"/>
                  </a:ext>
                </a:extLst>
              </p:cNvPr>
              <p:cNvSpPr/>
              <p:nvPr/>
            </p:nvSpPr>
            <p:spPr>
              <a:xfrm>
                <a:off x="6151418" y="1850967"/>
                <a:ext cx="2163925" cy="1252451"/>
              </a:xfrm>
              <a:prstGeom prst="rect">
                <a:avLst/>
              </a:prstGeom>
              <a:solidFill>
                <a:sysClr val="window" lastClr="FFFFFF"/>
              </a:solidFill>
              <a:ln w="19050" cap="flat" cmpd="sng" algn="ctr">
                <a:solidFill>
                  <a:srgbClr val="2F52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38" name="直接连接符 37">
                <a:extLst>
                  <a:ext uri="{FF2B5EF4-FFF2-40B4-BE49-F238E27FC236}">
                    <a16:creationId xmlns:a16="http://schemas.microsoft.com/office/drawing/2014/main" id="{AD9075BF-B869-47F8-B93E-665F5385353A}"/>
                  </a:ext>
                </a:extLst>
              </p:cNvPr>
              <p:cNvCxnSpPr>
                <a:cxnSpLocks/>
              </p:cNvCxnSpPr>
              <p:nvPr/>
            </p:nvCxnSpPr>
            <p:spPr>
              <a:xfrm>
                <a:off x="6151418" y="2222269"/>
                <a:ext cx="1856509" cy="0"/>
              </a:xfrm>
              <a:prstGeom prst="line">
                <a:avLst/>
              </a:prstGeom>
              <a:noFill/>
              <a:ln w="19050" cap="flat" cmpd="sng" algn="ctr">
                <a:solidFill>
                  <a:srgbClr val="2F528F"/>
                </a:solidFill>
                <a:prstDash val="solid"/>
                <a:miter lim="800000"/>
              </a:ln>
              <a:effectLst/>
            </p:spPr>
          </p:cxnSp>
        </p:grpSp>
        <p:sp>
          <p:nvSpPr>
            <p:cNvPr id="35" name="文本框 34">
              <a:extLst>
                <a:ext uri="{FF2B5EF4-FFF2-40B4-BE49-F238E27FC236}">
                  <a16:creationId xmlns:a16="http://schemas.microsoft.com/office/drawing/2014/main" id="{87D2434A-96D5-4AB7-B6FB-ACB3E3BE08F6}"/>
                </a:ext>
              </a:extLst>
            </p:cNvPr>
            <p:cNvSpPr txBox="1"/>
            <p:nvPr/>
          </p:nvSpPr>
          <p:spPr>
            <a:xfrm>
              <a:off x="5272291" y="1744009"/>
              <a:ext cx="1782281" cy="40011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软</a:t>
              </a:r>
              <a:r>
                <a:rPr kumimoji="0" lang="en-US" altLang="zh-CN" sz="2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EPICS IOC</a:t>
              </a:r>
              <a:endParaRPr kumimoji="0" lang="zh-CN" altLang="en-US" sz="2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id="{7CF1361B-C38D-4AF3-860F-CAE9310FFF0F}"/>
                </a:ext>
              </a:extLst>
            </p:cNvPr>
            <p:cNvSpPr txBox="1"/>
            <p:nvPr/>
          </p:nvSpPr>
          <p:spPr>
            <a:xfrm>
              <a:off x="5096042" y="2178138"/>
              <a:ext cx="2149116" cy="707886"/>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软记录</a:t>
              </a:r>
              <a:endParaRPr kumimoji="0" lang="en-US" altLang="zh-CN" sz="2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（运行管理等</a:t>
              </a:r>
              <a:r>
                <a:rPr kumimoji="0" lang="en-US" altLang="zh-CN" sz="2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endParaRPr kumimoji="0" lang="zh-CN" altLang="en-US" sz="2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39" name="矩形: 一个圆顶角，剪去另一个顶角 122">
            <a:extLst>
              <a:ext uri="{FF2B5EF4-FFF2-40B4-BE49-F238E27FC236}">
                <a16:creationId xmlns:a16="http://schemas.microsoft.com/office/drawing/2014/main" id="{90472C67-CD14-4F3F-821B-7C1F5C70D12C}"/>
              </a:ext>
            </a:extLst>
          </p:cNvPr>
          <p:cNvSpPr/>
          <p:nvPr/>
        </p:nvSpPr>
        <p:spPr>
          <a:xfrm>
            <a:off x="4990344" y="3203836"/>
            <a:ext cx="2232700" cy="1252451"/>
          </a:xfrm>
          <a:prstGeom prst="snipRoundRect">
            <a:avLst>
              <a:gd name="adj1" fmla="val 0"/>
              <a:gd name="adj2" fmla="val 16667"/>
            </a:avLst>
          </a:prstGeom>
          <a:solidFill>
            <a:sysClr val="window" lastClr="FFFFFF"/>
          </a:solidFill>
          <a:ln w="12700" cap="flat" cmpd="sng" algn="ctr">
            <a:solidFill>
              <a:srgbClr val="F1887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数据挖掘</a:t>
            </a:r>
            <a:endPar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机器学习</a:t>
            </a:r>
            <a:endPar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40" name="组合 39">
            <a:extLst>
              <a:ext uri="{FF2B5EF4-FFF2-40B4-BE49-F238E27FC236}">
                <a16:creationId xmlns:a16="http://schemas.microsoft.com/office/drawing/2014/main" id="{13F8B68E-3E47-4687-A905-19C8D57C28C8}"/>
              </a:ext>
            </a:extLst>
          </p:cNvPr>
          <p:cNvGrpSpPr/>
          <p:nvPr/>
        </p:nvGrpSpPr>
        <p:grpSpPr>
          <a:xfrm>
            <a:off x="4004778" y="1275520"/>
            <a:ext cx="4889769" cy="1350886"/>
            <a:chOff x="2661639" y="86148"/>
            <a:chExt cx="4889769" cy="1350885"/>
          </a:xfrm>
        </p:grpSpPr>
        <p:sp>
          <p:nvSpPr>
            <p:cNvPr id="41" name="矩形: 一个圆顶角，剪去另一个顶角 123">
              <a:extLst>
                <a:ext uri="{FF2B5EF4-FFF2-40B4-BE49-F238E27FC236}">
                  <a16:creationId xmlns:a16="http://schemas.microsoft.com/office/drawing/2014/main" id="{2137748A-82AF-45D9-971D-FFE1AB832305}"/>
                </a:ext>
              </a:extLst>
            </p:cNvPr>
            <p:cNvSpPr/>
            <p:nvPr/>
          </p:nvSpPr>
          <p:spPr>
            <a:xfrm>
              <a:off x="2661639" y="86148"/>
              <a:ext cx="4889766" cy="1350885"/>
            </a:xfrm>
            <a:prstGeom prst="snipRoundRect">
              <a:avLst>
                <a:gd name="adj1" fmla="val 0"/>
                <a:gd name="adj2" fmla="val 16667"/>
              </a:avLst>
            </a:prstGeom>
            <a:solidFill>
              <a:sysClr val="window" lastClr="FFFFFF"/>
            </a:solid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2" name="文本框 41">
              <a:extLst>
                <a:ext uri="{FF2B5EF4-FFF2-40B4-BE49-F238E27FC236}">
                  <a16:creationId xmlns:a16="http://schemas.microsoft.com/office/drawing/2014/main" id="{AA88AFB2-F18F-4200-8CCC-FA1616AFDD77}"/>
                </a:ext>
              </a:extLst>
            </p:cNvPr>
            <p:cNvSpPr txBox="1"/>
            <p:nvPr/>
          </p:nvSpPr>
          <p:spPr>
            <a:xfrm>
              <a:off x="2661639" y="99468"/>
              <a:ext cx="488976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Physics Applications, Beam Study Tools</a:t>
              </a:r>
            </a:p>
          </p:txBody>
        </p:sp>
        <p:sp>
          <p:nvSpPr>
            <p:cNvPr id="43" name="文本框 42">
              <a:extLst>
                <a:ext uri="{FF2B5EF4-FFF2-40B4-BE49-F238E27FC236}">
                  <a16:creationId xmlns:a16="http://schemas.microsoft.com/office/drawing/2014/main" id="{6E8F01A1-A8F9-4687-ACCB-679B3214CFFD}"/>
                </a:ext>
              </a:extLst>
            </p:cNvPr>
            <p:cNvSpPr txBox="1"/>
            <p:nvPr/>
          </p:nvSpPr>
          <p:spPr>
            <a:xfrm>
              <a:off x="2763287" y="595049"/>
              <a:ext cx="47107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保存</a:t>
              </a:r>
              <a:r>
                <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r>
                <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设置</a:t>
              </a:r>
              <a:r>
                <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r>
                <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恢复，数据归档，故障诊断，</a:t>
              </a:r>
              <a:r>
                <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4" name="矩形 43">
              <a:extLst>
                <a:ext uri="{FF2B5EF4-FFF2-40B4-BE49-F238E27FC236}">
                  <a16:creationId xmlns:a16="http://schemas.microsoft.com/office/drawing/2014/main" id="{8B2CB669-2B5C-4E92-AD58-9CA7B8455E8A}"/>
                </a:ext>
              </a:extLst>
            </p:cNvPr>
            <p:cNvSpPr/>
            <p:nvPr/>
          </p:nvSpPr>
          <p:spPr>
            <a:xfrm>
              <a:off x="2661639" y="1225600"/>
              <a:ext cx="4889766" cy="191301"/>
            </a:xfrm>
            <a:prstGeom prst="rect">
              <a:avLst/>
            </a:prstGeom>
            <a:solidFill>
              <a:srgbClr val="4472C4"/>
            </a:solid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err="1">
                  <a:ln>
                    <a:noFill/>
                  </a:ln>
                  <a:solidFill>
                    <a:prstClr val="white"/>
                  </a:solidFill>
                  <a:effectLst/>
                  <a:highlight>
                    <a:srgbClr val="FF0000"/>
                  </a:highlight>
                  <a:uLnTx/>
                  <a:uFillTx/>
                  <a:latin typeface="微软雅黑" panose="020B0503020204020204" pitchFamily="34" charset="-122"/>
                  <a:ea typeface="微软雅黑" panose="020B0503020204020204" pitchFamily="34" charset="-122"/>
                </a:rPr>
                <a:t>Matlab</a:t>
              </a:r>
              <a:r>
                <a:rPr kumimoji="0" lang="en-US" altLang="zh-CN" sz="1800" b="0" i="0" u="none" strike="noStrike" kern="0" cap="none" spc="0" normalizeH="0" baseline="0" noProof="0" dirty="0">
                  <a:ln>
                    <a:noFill/>
                  </a:ln>
                  <a:solidFill>
                    <a:prstClr val="white"/>
                  </a:solidFill>
                  <a:effectLst/>
                  <a:highlight>
                    <a:srgbClr val="FF0000"/>
                  </a:highlight>
                  <a:uLnTx/>
                  <a:uFillTx/>
                  <a:latin typeface="微软雅黑" panose="020B0503020204020204" pitchFamily="34" charset="-122"/>
                  <a:ea typeface="微软雅黑" panose="020B0503020204020204" pitchFamily="34" charset="-122"/>
                </a:rPr>
                <a:t>-Python-EPICS 3&amp;7 Toolkit</a:t>
              </a:r>
              <a:endParaRPr kumimoji="0" lang="zh-CN" altLang="en-US" sz="1800" b="0" i="0" u="none" strike="noStrike" kern="0" cap="none" spc="0" normalizeH="0" baseline="0" noProof="0" dirty="0">
                <a:ln>
                  <a:noFill/>
                </a:ln>
                <a:solidFill>
                  <a:prstClr val="white"/>
                </a:solidFill>
                <a:effectLst/>
                <a:highlight>
                  <a:srgbClr val="FF0000"/>
                </a:highlight>
                <a:uLnTx/>
                <a:uFillTx/>
                <a:latin typeface="微软雅黑" panose="020B0503020204020204" pitchFamily="34" charset="-122"/>
                <a:ea typeface="微软雅黑" panose="020B0503020204020204" pitchFamily="34" charset="-122"/>
              </a:endParaRPr>
            </a:p>
          </p:txBody>
        </p:sp>
      </p:grpSp>
      <p:grpSp>
        <p:nvGrpSpPr>
          <p:cNvPr id="45" name="组合 44">
            <a:extLst>
              <a:ext uri="{FF2B5EF4-FFF2-40B4-BE49-F238E27FC236}">
                <a16:creationId xmlns:a16="http://schemas.microsoft.com/office/drawing/2014/main" id="{BF3AE2C8-88B5-4732-91D3-C3AEFC1D520B}"/>
              </a:ext>
            </a:extLst>
          </p:cNvPr>
          <p:cNvGrpSpPr/>
          <p:nvPr/>
        </p:nvGrpSpPr>
        <p:grpSpPr>
          <a:xfrm>
            <a:off x="701710" y="3203836"/>
            <a:ext cx="4159168" cy="1537891"/>
            <a:chOff x="0" y="1663479"/>
            <a:chExt cx="4159168" cy="1537890"/>
          </a:xfrm>
        </p:grpSpPr>
        <p:sp>
          <p:nvSpPr>
            <p:cNvPr id="46" name="矩形: 圆角 4">
              <a:extLst>
                <a:ext uri="{FF2B5EF4-FFF2-40B4-BE49-F238E27FC236}">
                  <a16:creationId xmlns:a16="http://schemas.microsoft.com/office/drawing/2014/main" id="{41FE7EA1-61EF-42D5-AFCA-7594FF10DFF7}"/>
                </a:ext>
              </a:extLst>
            </p:cNvPr>
            <p:cNvSpPr/>
            <p:nvPr/>
          </p:nvSpPr>
          <p:spPr>
            <a:xfrm>
              <a:off x="0" y="1663479"/>
              <a:ext cx="1235826" cy="787586"/>
            </a:xfrm>
            <a:prstGeom prst="roundRect">
              <a:avLst/>
            </a:prstGeom>
            <a:solidFill>
              <a:srgbClr val="6096E6"/>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命名</a:t>
              </a:r>
              <a:r>
                <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 &amp;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目录服务</a:t>
              </a:r>
            </a:p>
          </p:txBody>
        </p:sp>
        <p:sp>
          <p:nvSpPr>
            <p:cNvPr id="47" name="矩形: 圆角 11">
              <a:extLst>
                <a:ext uri="{FF2B5EF4-FFF2-40B4-BE49-F238E27FC236}">
                  <a16:creationId xmlns:a16="http://schemas.microsoft.com/office/drawing/2014/main" id="{250D75A6-5028-41AA-AD58-711AD7752846}"/>
                </a:ext>
              </a:extLst>
            </p:cNvPr>
            <p:cNvSpPr/>
            <p:nvPr/>
          </p:nvSpPr>
          <p:spPr>
            <a:xfrm>
              <a:off x="1281572" y="1709252"/>
              <a:ext cx="1322084" cy="692640"/>
            </a:xfrm>
            <a:prstGeom prst="roundRect">
              <a:avLst/>
            </a:prstGeom>
            <a:solidFill>
              <a:srgbClr val="6096E6"/>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设备信息</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数据</a:t>
              </a:r>
            </a:p>
          </p:txBody>
        </p:sp>
        <p:sp>
          <p:nvSpPr>
            <p:cNvPr id="48" name="矩形: 圆角 21">
              <a:extLst>
                <a:ext uri="{FF2B5EF4-FFF2-40B4-BE49-F238E27FC236}">
                  <a16:creationId xmlns:a16="http://schemas.microsoft.com/office/drawing/2014/main" id="{79256AA1-6155-4DA7-8A5A-1BC749984531}"/>
                </a:ext>
              </a:extLst>
            </p:cNvPr>
            <p:cNvSpPr/>
            <p:nvPr/>
          </p:nvSpPr>
          <p:spPr>
            <a:xfrm>
              <a:off x="2650264" y="1669869"/>
              <a:ext cx="1508904" cy="787586"/>
            </a:xfrm>
            <a:prstGeom prst="roundRect">
              <a:avLst/>
            </a:prstGeom>
            <a:solidFill>
              <a:srgbClr val="6096E6"/>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公用设施监测</a:t>
              </a:r>
            </a:p>
          </p:txBody>
        </p:sp>
        <p:sp>
          <p:nvSpPr>
            <p:cNvPr id="49" name="圆柱形 47">
              <a:extLst>
                <a:ext uri="{FF2B5EF4-FFF2-40B4-BE49-F238E27FC236}">
                  <a16:creationId xmlns:a16="http://schemas.microsoft.com/office/drawing/2014/main" id="{545AA40A-67FD-4BB1-AC05-A3C19788AEF1}"/>
                </a:ext>
              </a:extLst>
            </p:cNvPr>
            <p:cNvSpPr/>
            <p:nvPr/>
          </p:nvSpPr>
          <p:spPr>
            <a:xfrm>
              <a:off x="1335938" y="2774894"/>
              <a:ext cx="1208116" cy="426475"/>
            </a:xfrm>
            <a:prstGeom prst="can">
              <a:avLst/>
            </a:prstGeom>
            <a:solidFill>
              <a:srgbClr val="6096E6"/>
            </a:solidFill>
            <a:ln w="12700" cap="flat" cmpd="sng" algn="ctr">
              <a:solidFill>
                <a:srgbClr val="6096E6">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Database</a:t>
              </a: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50" name="直接连接符 49">
              <a:extLst>
                <a:ext uri="{FF2B5EF4-FFF2-40B4-BE49-F238E27FC236}">
                  <a16:creationId xmlns:a16="http://schemas.microsoft.com/office/drawing/2014/main" id="{09AE5A6E-497F-4FE7-B369-F44F10AC4A05}"/>
                </a:ext>
              </a:extLst>
            </p:cNvPr>
            <p:cNvCxnSpPr>
              <a:cxnSpLocks/>
              <a:stCxn id="47" idx="2"/>
              <a:endCxn id="49" idx="1"/>
            </p:cNvCxnSpPr>
            <p:nvPr/>
          </p:nvCxnSpPr>
          <p:spPr>
            <a:xfrm flipH="1">
              <a:off x="1939996" y="2401892"/>
              <a:ext cx="2618" cy="373003"/>
            </a:xfrm>
            <a:prstGeom prst="line">
              <a:avLst/>
            </a:prstGeom>
            <a:solidFill>
              <a:srgbClr val="6096E6"/>
            </a:solidFill>
            <a:ln w="12700" cap="flat" cmpd="sng" algn="ctr">
              <a:solidFill>
                <a:srgbClr val="6096E6">
                  <a:shade val="50000"/>
                </a:srgbClr>
              </a:solidFill>
              <a:prstDash val="solid"/>
              <a:miter lim="800000"/>
            </a:ln>
            <a:effectLst/>
          </p:spPr>
        </p:cxnSp>
        <p:cxnSp>
          <p:nvCxnSpPr>
            <p:cNvPr id="51" name="连接符: 肘形 17">
              <a:extLst>
                <a:ext uri="{FF2B5EF4-FFF2-40B4-BE49-F238E27FC236}">
                  <a16:creationId xmlns:a16="http://schemas.microsoft.com/office/drawing/2014/main" id="{9CDDE0EC-4516-420A-8CA5-34C51099B324}"/>
                </a:ext>
              </a:extLst>
            </p:cNvPr>
            <p:cNvCxnSpPr>
              <a:stCxn id="46" idx="2"/>
            </p:cNvCxnSpPr>
            <p:nvPr/>
          </p:nvCxnSpPr>
          <p:spPr>
            <a:xfrm rot="16200000" flipH="1">
              <a:off x="1185246" y="1883731"/>
              <a:ext cx="187416" cy="1322083"/>
            </a:xfrm>
            <a:prstGeom prst="bentConnector2">
              <a:avLst/>
            </a:prstGeom>
            <a:solidFill>
              <a:srgbClr val="6096E6"/>
            </a:solidFill>
            <a:ln w="12700" cap="flat" cmpd="sng" algn="ctr">
              <a:solidFill>
                <a:srgbClr val="6096E6">
                  <a:shade val="50000"/>
                </a:srgbClr>
              </a:solidFill>
              <a:prstDash val="solid"/>
              <a:miter lim="800000"/>
            </a:ln>
            <a:effectLst/>
          </p:spPr>
        </p:cxnSp>
        <p:cxnSp>
          <p:nvCxnSpPr>
            <p:cNvPr id="52" name="连接符: 肘形 19">
              <a:extLst>
                <a:ext uri="{FF2B5EF4-FFF2-40B4-BE49-F238E27FC236}">
                  <a16:creationId xmlns:a16="http://schemas.microsoft.com/office/drawing/2014/main" id="{0704A5DE-2D8B-46AC-9EE0-30ABA0C7D170}"/>
                </a:ext>
              </a:extLst>
            </p:cNvPr>
            <p:cNvCxnSpPr>
              <a:cxnSpLocks/>
              <a:stCxn id="48" idx="2"/>
            </p:cNvCxnSpPr>
            <p:nvPr/>
          </p:nvCxnSpPr>
          <p:spPr>
            <a:xfrm rot="5400000">
              <a:off x="2581842" y="1815609"/>
              <a:ext cx="181028" cy="1464720"/>
            </a:xfrm>
            <a:prstGeom prst="bentConnector2">
              <a:avLst/>
            </a:prstGeom>
            <a:solidFill>
              <a:srgbClr val="6096E6"/>
            </a:solidFill>
            <a:ln w="12700" cap="flat" cmpd="sng" algn="ctr">
              <a:solidFill>
                <a:srgbClr val="6096E6">
                  <a:shade val="50000"/>
                </a:srgbClr>
              </a:solidFill>
              <a:prstDash val="solid"/>
              <a:miter lim="800000"/>
            </a:ln>
            <a:effectLst/>
          </p:spPr>
        </p:cxnSp>
      </p:grpSp>
      <p:grpSp>
        <p:nvGrpSpPr>
          <p:cNvPr id="53" name="组合 52">
            <a:extLst>
              <a:ext uri="{FF2B5EF4-FFF2-40B4-BE49-F238E27FC236}">
                <a16:creationId xmlns:a16="http://schemas.microsoft.com/office/drawing/2014/main" id="{A043E077-0297-481B-9BFC-0089D090815E}"/>
              </a:ext>
            </a:extLst>
          </p:cNvPr>
          <p:cNvGrpSpPr/>
          <p:nvPr/>
        </p:nvGrpSpPr>
        <p:grpSpPr>
          <a:xfrm>
            <a:off x="7418100" y="3089526"/>
            <a:ext cx="4488273" cy="1595025"/>
            <a:chOff x="5788020" y="1833968"/>
            <a:chExt cx="4488273" cy="1595025"/>
          </a:xfrm>
        </p:grpSpPr>
        <p:sp>
          <p:nvSpPr>
            <p:cNvPr id="54" name="矩形: 圆角 38">
              <a:extLst>
                <a:ext uri="{FF2B5EF4-FFF2-40B4-BE49-F238E27FC236}">
                  <a16:creationId xmlns:a16="http://schemas.microsoft.com/office/drawing/2014/main" id="{64DE197B-4729-42D3-B98E-468C4853792E}"/>
                </a:ext>
              </a:extLst>
            </p:cNvPr>
            <p:cNvSpPr/>
            <p:nvPr/>
          </p:nvSpPr>
          <p:spPr>
            <a:xfrm>
              <a:off x="5788020" y="1833968"/>
              <a:ext cx="4488273" cy="1595025"/>
            </a:xfrm>
            <a:prstGeom prst="roundRect">
              <a:avLst/>
            </a:prstGeom>
            <a:noFill/>
            <a:ln w="12700" cap="flat" cmpd="sng" algn="ctr">
              <a:solidFill>
                <a:srgbClr val="F1887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5" name="矩形: 一个圆顶角，剪去另一个顶角 35">
              <a:extLst>
                <a:ext uri="{FF2B5EF4-FFF2-40B4-BE49-F238E27FC236}">
                  <a16:creationId xmlns:a16="http://schemas.microsoft.com/office/drawing/2014/main" id="{92EB3B55-9619-4593-ACB0-2D3413DF8B29}"/>
                </a:ext>
              </a:extLst>
            </p:cNvPr>
            <p:cNvSpPr/>
            <p:nvPr/>
          </p:nvSpPr>
          <p:spPr>
            <a:xfrm>
              <a:off x="5916394" y="2805879"/>
              <a:ext cx="1657004" cy="569294"/>
            </a:xfrm>
            <a:prstGeom prst="snipRoundRect">
              <a:avLst>
                <a:gd name="adj1" fmla="val 0"/>
                <a:gd name="adj2" fmla="val 16667"/>
              </a:avLst>
            </a:prstGeom>
            <a:solidFill>
              <a:srgbClr val="F18870"/>
            </a:solidFill>
            <a:ln w="12700" cap="flat" cmpd="sng" algn="ctr">
              <a:solidFill>
                <a:srgbClr val="5B9BD5"/>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Display Manager</a:t>
              </a: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6" name="矩形: 圆角 43">
              <a:extLst>
                <a:ext uri="{FF2B5EF4-FFF2-40B4-BE49-F238E27FC236}">
                  <a16:creationId xmlns:a16="http://schemas.microsoft.com/office/drawing/2014/main" id="{630C26EA-26DE-4A58-BA4B-02CD24FA5CA4}"/>
                </a:ext>
              </a:extLst>
            </p:cNvPr>
            <p:cNvSpPr/>
            <p:nvPr/>
          </p:nvSpPr>
          <p:spPr>
            <a:xfrm>
              <a:off x="5847898" y="1967601"/>
              <a:ext cx="1065191" cy="723192"/>
            </a:xfrm>
            <a:prstGeom prst="roundRect">
              <a:avLst/>
            </a:prstGeom>
            <a:solidFill>
              <a:srgbClr val="F18870"/>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数据</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归档</a:t>
              </a:r>
            </a:p>
          </p:txBody>
        </p:sp>
        <p:sp>
          <p:nvSpPr>
            <p:cNvPr id="57" name="矩形: 圆角 51">
              <a:extLst>
                <a:ext uri="{FF2B5EF4-FFF2-40B4-BE49-F238E27FC236}">
                  <a16:creationId xmlns:a16="http://schemas.microsoft.com/office/drawing/2014/main" id="{07548B41-1901-4CC7-B0B6-E6A6347D78F1}"/>
                </a:ext>
              </a:extLst>
            </p:cNvPr>
            <p:cNvSpPr/>
            <p:nvPr/>
          </p:nvSpPr>
          <p:spPr>
            <a:xfrm>
              <a:off x="8895882" y="1955169"/>
              <a:ext cx="1240947" cy="709053"/>
            </a:xfrm>
            <a:prstGeom prst="roundRect">
              <a:avLst/>
            </a:prstGeom>
            <a:solidFill>
              <a:srgbClr val="F18870"/>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保存</a:t>
              </a:r>
              <a:r>
                <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设置</a:t>
              </a:r>
              <a:r>
                <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恢复</a:t>
              </a:r>
            </a:p>
          </p:txBody>
        </p:sp>
        <p:sp>
          <p:nvSpPr>
            <p:cNvPr id="58" name="矩形: 圆角 70">
              <a:extLst>
                <a:ext uri="{FF2B5EF4-FFF2-40B4-BE49-F238E27FC236}">
                  <a16:creationId xmlns:a16="http://schemas.microsoft.com/office/drawing/2014/main" id="{70733A8A-16BB-4867-A8D7-4D6F733D36B9}"/>
                </a:ext>
              </a:extLst>
            </p:cNvPr>
            <p:cNvSpPr/>
            <p:nvPr/>
          </p:nvSpPr>
          <p:spPr>
            <a:xfrm>
              <a:off x="7878060" y="1974032"/>
              <a:ext cx="970456" cy="620870"/>
            </a:xfrm>
            <a:prstGeom prst="roundRect">
              <a:avLst/>
            </a:prstGeom>
            <a:solidFill>
              <a:srgbClr val="F18870"/>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报警</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服务</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9" name="矩形: 圆角 74">
              <a:extLst>
                <a:ext uri="{FF2B5EF4-FFF2-40B4-BE49-F238E27FC236}">
                  <a16:creationId xmlns:a16="http://schemas.microsoft.com/office/drawing/2014/main" id="{6186B340-CC34-4F9A-B9C1-D242F2628D23}"/>
                </a:ext>
              </a:extLst>
            </p:cNvPr>
            <p:cNvSpPr/>
            <p:nvPr/>
          </p:nvSpPr>
          <p:spPr>
            <a:xfrm>
              <a:off x="6941480" y="1981740"/>
              <a:ext cx="881123" cy="620870"/>
            </a:xfrm>
            <a:prstGeom prst="roundRect">
              <a:avLst/>
            </a:prstGeom>
            <a:solidFill>
              <a:srgbClr val="F18870"/>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Clog</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0" name="矩形 59">
              <a:extLst>
                <a:ext uri="{FF2B5EF4-FFF2-40B4-BE49-F238E27FC236}">
                  <a16:creationId xmlns:a16="http://schemas.microsoft.com/office/drawing/2014/main" id="{394C7D7A-982A-4CA0-862C-C8AB999F2B45}"/>
                </a:ext>
              </a:extLst>
            </p:cNvPr>
            <p:cNvSpPr/>
            <p:nvPr/>
          </p:nvSpPr>
          <p:spPr>
            <a:xfrm>
              <a:off x="7822602" y="2757314"/>
              <a:ext cx="2453683"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5B9BD5"/>
                  </a:solidFill>
                  <a:effectLst/>
                  <a:uLnTx/>
                  <a:uFillTx/>
                  <a:latin typeface="微软雅黑" panose="020B0503020204020204" pitchFamily="34" charset="-122"/>
                  <a:ea typeface="微软雅黑" panose="020B0503020204020204" pitchFamily="34" charset="-122"/>
                </a:rPr>
                <a:t>EPICS</a:t>
              </a:r>
              <a:r>
                <a:rPr kumimoji="0" lang="zh-CN" altLang="en-US" sz="1800" b="0" i="0" u="none" strike="noStrike" kern="0" cap="none" spc="0" normalizeH="0" baseline="0" noProof="0" dirty="0">
                  <a:ln>
                    <a:noFill/>
                  </a:ln>
                  <a:solidFill>
                    <a:srgbClr val="5B9BD5"/>
                  </a:solidFill>
                  <a:effectLst/>
                  <a:uLnTx/>
                  <a:uFillTx/>
                  <a:latin typeface="微软雅黑" panose="020B0503020204020204" pitchFamily="34" charset="-122"/>
                  <a:ea typeface="微软雅黑" panose="020B0503020204020204" pitchFamily="34" charset="-122"/>
                </a:rPr>
                <a:t>项目的开发者和用户协作平台</a:t>
              </a:r>
            </a:p>
          </p:txBody>
        </p:sp>
      </p:grpSp>
      <p:cxnSp>
        <p:nvCxnSpPr>
          <p:cNvPr id="61" name="直接连接符 60">
            <a:extLst>
              <a:ext uri="{FF2B5EF4-FFF2-40B4-BE49-F238E27FC236}">
                <a16:creationId xmlns:a16="http://schemas.microsoft.com/office/drawing/2014/main" id="{96ED3EBC-4730-46DC-88E6-D04680A825D3}"/>
              </a:ext>
            </a:extLst>
          </p:cNvPr>
          <p:cNvCxnSpPr>
            <a:cxnSpLocks/>
          </p:cNvCxnSpPr>
          <p:nvPr/>
        </p:nvCxnSpPr>
        <p:spPr>
          <a:xfrm flipV="1">
            <a:off x="137285" y="2904329"/>
            <a:ext cx="12019232" cy="21452"/>
          </a:xfrm>
          <a:prstGeom prst="line">
            <a:avLst/>
          </a:prstGeom>
          <a:noFill/>
          <a:ln w="38100" cap="flat" cmpd="sng" algn="ctr">
            <a:solidFill>
              <a:srgbClr val="6096E6"/>
            </a:solidFill>
            <a:prstDash val="solid"/>
            <a:miter lim="800000"/>
          </a:ln>
          <a:effectLst/>
        </p:spPr>
      </p:cxnSp>
      <p:sp>
        <p:nvSpPr>
          <p:cNvPr id="62" name="矩形: 一个圆顶角，剪去另一个顶角 138">
            <a:extLst>
              <a:ext uri="{FF2B5EF4-FFF2-40B4-BE49-F238E27FC236}">
                <a16:creationId xmlns:a16="http://schemas.microsoft.com/office/drawing/2014/main" id="{AA44BC06-D39B-4739-BFD2-C27CB8B77C40}"/>
              </a:ext>
            </a:extLst>
          </p:cNvPr>
          <p:cNvSpPr/>
          <p:nvPr/>
        </p:nvSpPr>
        <p:spPr>
          <a:xfrm>
            <a:off x="9678497" y="1990392"/>
            <a:ext cx="1069955" cy="630540"/>
          </a:xfrm>
          <a:prstGeom prst="snipRoundRect">
            <a:avLst>
              <a:gd name="adj1" fmla="val 0"/>
              <a:gd name="adj2" fmla="val 27573"/>
            </a:avLst>
          </a:prstGeom>
          <a:solidFill>
            <a:sysClr val="window" lastClr="FFFFFF"/>
          </a:solidFill>
          <a:ln w="12700" cap="flat" cmpd="sng" algn="ctr">
            <a:solidFill>
              <a:srgbClr val="F1887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其它</a:t>
            </a:r>
          </a:p>
        </p:txBody>
      </p:sp>
      <p:cxnSp>
        <p:nvCxnSpPr>
          <p:cNvPr id="63" name="直接连接符 62">
            <a:extLst>
              <a:ext uri="{FF2B5EF4-FFF2-40B4-BE49-F238E27FC236}">
                <a16:creationId xmlns:a16="http://schemas.microsoft.com/office/drawing/2014/main" id="{5DCFB3AE-A634-4393-9886-62974B0D3E68}"/>
              </a:ext>
            </a:extLst>
          </p:cNvPr>
          <p:cNvCxnSpPr>
            <a:cxnSpLocks/>
          </p:cNvCxnSpPr>
          <p:nvPr/>
        </p:nvCxnSpPr>
        <p:spPr>
          <a:xfrm>
            <a:off x="303553" y="2925780"/>
            <a:ext cx="0" cy="2017756"/>
          </a:xfrm>
          <a:prstGeom prst="line">
            <a:avLst/>
          </a:prstGeom>
          <a:noFill/>
          <a:ln w="38100" cap="flat" cmpd="sng" algn="ctr">
            <a:solidFill>
              <a:srgbClr val="6096E6"/>
            </a:solidFill>
            <a:prstDash val="solid"/>
            <a:miter lim="800000"/>
          </a:ln>
          <a:effectLst/>
        </p:spPr>
      </p:cxnSp>
      <p:cxnSp>
        <p:nvCxnSpPr>
          <p:cNvPr id="64" name="直接连接符 63">
            <a:extLst>
              <a:ext uri="{FF2B5EF4-FFF2-40B4-BE49-F238E27FC236}">
                <a16:creationId xmlns:a16="http://schemas.microsoft.com/office/drawing/2014/main" id="{E31D572F-18AC-49CB-B980-11FC7790D125}"/>
              </a:ext>
            </a:extLst>
          </p:cNvPr>
          <p:cNvCxnSpPr>
            <a:cxnSpLocks/>
          </p:cNvCxnSpPr>
          <p:nvPr/>
        </p:nvCxnSpPr>
        <p:spPr>
          <a:xfrm flipV="1">
            <a:off x="137285" y="4908808"/>
            <a:ext cx="12019232" cy="16159"/>
          </a:xfrm>
          <a:prstGeom prst="line">
            <a:avLst/>
          </a:prstGeom>
          <a:noFill/>
          <a:ln w="38100" cap="flat" cmpd="sng" algn="ctr">
            <a:solidFill>
              <a:srgbClr val="6096E6"/>
            </a:solidFill>
            <a:prstDash val="solid"/>
            <a:miter lim="800000"/>
          </a:ln>
          <a:effectLst/>
        </p:spPr>
      </p:cxnSp>
      <p:cxnSp>
        <p:nvCxnSpPr>
          <p:cNvPr id="65" name="直接连接符 64">
            <a:extLst>
              <a:ext uri="{FF2B5EF4-FFF2-40B4-BE49-F238E27FC236}">
                <a16:creationId xmlns:a16="http://schemas.microsoft.com/office/drawing/2014/main" id="{3F6EAB44-D5FD-4747-8F70-0DCA88A54AD2}"/>
              </a:ext>
            </a:extLst>
          </p:cNvPr>
          <p:cNvCxnSpPr>
            <a:cxnSpLocks/>
          </p:cNvCxnSpPr>
          <p:nvPr/>
        </p:nvCxnSpPr>
        <p:spPr>
          <a:xfrm>
            <a:off x="1100946" y="5999783"/>
            <a:ext cx="417363" cy="0"/>
          </a:xfrm>
          <a:prstGeom prst="line">
            <a:avLst/>
          </a:prstGeom>
          <a:noFill/>
          <a:ln w="28575" cap="flat" cmpd="sng" algn="ctr">
            <a:solidFill>
              <a:srgbClr val="6096E6">
                <a:lumMod val="40000"/>
                <a:lumOff val="60000"/>
              </a:srgbClr>
            </a:solidFill>
            <a:prstDash val="solid"/>
            <a:miter lim="800000"/>
          </a:ln>
          <a:effectLst/>
        </p:spPr>
      </p:cxnSp>
      <p:sp>
        <p:nvSpPr>
          <p:cNvPr id="66" name="矩形: 一个圆顶角，剪去另一个顶角 164">
            <a:extLst>
              <a:ext uri="{FF2B5EF4-FFF2-40B4-BE49-F238E27FC236}">
                <a16:creationId xmlns:a16="http://schemas.microsoft.com/office/drawing/2014/main" id="{C8CDD933-D998-4CD0-A517-0D6F923E1DA3}"/>
              </a:ext>
            </a:extLst>
          </p:cNvPr>
          <p:cNvSpPr/>
          <p:nvPr/>
        </p:nvSpPr>
        <p:spPr>
          <a:xfrm>
            <a:off x="922719" y="1627396"/>
            <a:ext cx="2646878" cy="1014028"/>
          </a:xfrm>
          <a:prstGeom prst="snipRoundRect">
            <a:avLst>
              <a:gd name="adj1" fmla="val 0"/>
              <a:gd name="adj2" fmla="val 31220"/>
            </a:avLst>
          </a:prstGeom>
          <a:solidFill>
            <a:sysClr val="window" lastClr="FFFFFF"/>
          </a:solidFill>
          <a:ln w="12700" cap="flat" cmpd="sng" algn="ctr">
            <a:solidFill>
              <a:srgbClr val="F1887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EPICS Extensions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Phoebus, alh, StripTool, …</a:t>
            </a: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67" name="直接连接符 66">
            <a:extLst>
              <a:ext uri="{FF2B5EF4-FFF2-40B4-BE49-F238E27FC236}">
                <a16:creationId xmlns:a16="http://schemas.microsoft.com/office/drawing/2014/main" id="{235570FD-42D1-4728-BF9D-0DFB6411F312}"/>
              </a:ext>
            </a:extLst>
          </p:cNvPr>
          <p:cNvCxnSpPr>
            <a:cxnSpLocks/>
          </p:cNvCxnSpPr>
          <p:nvPr/>
        </p:nvCxnSpPr>
        <p:spPr>
          <a:xfrm>
            <a:off x="1105497" y="5697063"/>
            <a:ext cx="417363" cy="0"/>
          </a:xfrm>
          <a:prstGeom prst="line">
            <a:avLst/>
          </a:prstGeom>
          <a:noFill/>
          <a:ln w="28575" cap="flat" cmpd="sng" algn="ctr">
            <a:solidFill>
              <a:srgbClr val="6096E6">
                <a:lumMod val="60000"/>
                <a:lumOff val="40000"/>
              </a:srgbClr>
            </a:solidFill>
            <a:prstDash val="sysDash"/>
            <a:miter lim="800000"/>
          </a:ln>
          <a:effectLst/>
        </p:spPr>
      </p:cxnSp>
      <p:sp>
        <p:nvSpPr>
          <p:cNvPr id="68" name="文本框 67">
            <a:extLst>
              <a:ext uri="{FF2B5EF4-FFF2-40B4-BE49-F238E27FC236}">
                <a16:creationId xmlns:a16="http://schemas.microsoft.com/office/drawing/2014/main" id="{F0B14569-99D5-4F7A-8701-BDE64AE263CA}"/>
              </a:ext>
            </a:extLst>
          </p:cNvPr>
          <p:cNvSpPr txBox="1"/>
          <p:nvPr/>
        </p:nvSpPr>
        <p:spPr>
          <a:xfrm>
            <a:off x="1534906" y="5855671"/>
            <a:ext cx="1763987" cy="400110"/>
          </a:xfrm>
          <a:prstGeom prst="rect">
            <a:avLst/>
          </a:prstGeom>
          <a:noFill/>
          <a:ln w="19050">
            <a:noFill/>
          </a:ln>
        </p:spPr>
        <p:txBody>
          <a:bodyPr wrap="square" rtlCol="0">
            <a:spAutoFit/>
          </a:bodyPr>
          <a:lstStyle/>
          <a:p>
            <a:pPr>
              <a:defRPr/>
            </a:pPr>
            <a:r>
              <a:rPr lang="en-US" altLang="zh-CN" sz="2000" dirty="0">
                <a:solidFill>
                  <a:prstClr val="black"/>
                </a:solidFill>
                <a:latin typeface="微软雅黑" panose="020B0503020204020204" pitchFamily="34" charset="-122"/>
                <a:ea typeface="微软雅黑" panose="020B0503020204020204" pitchFamily="34" charset="-122"/>
              </a:rPr>
              <a:t>EPICS 3&amp;7</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69" name="文本框 68">
            <a:extLst>
              <a:ext uri="{FF2B5EF4-FFF2-40B4-BE49-F238E27FC236}">
                <a16:creationId xmlns:a16="http://schemas.microsoft.com/office/drawing/2014/main" id="{5227BD22-9C03-4168-A72A-99C3408B5011}"/>
              </a:ext>
            </a:extLst>
          </p:cNvPr>
          <p:cNvSpPr txBox="1"/>
          <p:nvPr/>
        </p:nvSpPr>
        <p:spPr>
          <a:xfrm>
            <a:off x="1534906" y="5513466"/>
            <a:ext cx="1015249" cy="400110"/>
          </a:xfrm>
          <a:prstGeom prst="rect">
            <a:avLst/>
          </a:prstGeom>
          <a:noFill/>
          <a:ln w="19050">
            <a:noFill/>
          </a:ln>
        </p:spPr>
        <p:txBody>
          <a:bodyPr wrap="square" rtlCol="0">
            <a:spAutoFit/>
          </a:bodyPr>
          <a:lstStyle/>
          <a:p>
            <a:pPr>
              <a:defRPr/>
            </a:pPr>
            <a:r>
              <a:rPr lang="en-US" altLang="zh-CN" sz="2000" dirty="0">
                <a:solidFill>
                  <a:prstClr val="black"/>
                </a:solidFill>
                <a:latin typeface="微软雅黑" panose="020B0503020204020204" pitchFamily="34" charset="-122"/>
                <a:ea typeface="微软雅黑" panose="020B0503020204020204" pitchFamily="34" charset="-122"/>
              </a:rPr>
              <a:t>HTTP</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70" name="文本框 69">
            <a:extLst>
              <a:ext uri="{FF2B5EF4-FFF2-40B4-BE49-F238E27FC236}">
                <a16:creationId xmlns:a16="http://schemas.microsoft.com/office/drawing/2014/main" id="{F4A355AA-AB97-436F-9F18-372F52327A9D}"/>
              </a:ext>
            </a:extLst>
          </p:cNvPr>
          <p:cNvSpPr txBox="1"/>
          <p:nvPr/>
        </p:nvSpPr>
        <p:spPr>
          <a:xfrm>
            <a:off x="149168" y="2574698"/>
            <a:ext cx="1175363" cy="369332"/>
          </a:xfrm>
          <a:prstGeom prst="rect">
            <a:avLst/>
          </a:prstGeom>
          <a:noFill/>
          <a:ln w="19050">
            <a:noFill/>
          </a:ln>
        </p:spPr>
        <p:txBody>
          <a:bodyPr wrap="square" rtlCol="0">
            <a:spAutoFit/>
          </a:bodyPr>
          <a:lstStyle/>
          <a:p>
            <a:pPr algn="ctr">
              <a:defRPr/>
            </a:pPr>
            <a:r>
              <a:rPr lang="zh-CN" altLang="en-US" dirty="0">
                <a:solidFill>
                  <a:srgbClr val="4472C4"/>
                </a:solidFill>
                <a:latin typeface="微软雅黑" panose="020B0503020204020204" pitchFamily="34" charset="-122"/>
                <a:ea typeface="微软雅黑" panose="020B0503020204020204" pitchFamily="34" charset="-122"/>
              </a:rPr>
              <a:t>控制网络</a:t>
            </a:r>
          </a:p>
        </p:txBody>
      </p:sp>
    </p:spTree>
    <p:extLst>
      <p:ext uri="{BB962C8B-B14F-4D97-AF65-F5344CB8AC3E}">
        <p14:creationId xmlns:p14="http://schemas.microsoft.com/office/powerpoint/2010/main" val="39013665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zh-CN" altLang="en-US" sz="4000" b="1" dirty="0">
                <a:solidFill>
                  <a:srgbClr val="4472C4">
                    <a:lumMod val="50000"/>
                  </a:srgbClr>
                </a:solidFill>
                <a:latin typeface="微软雅黑" panose="020B0503020204020204" pitchFamily="34" charset="-122"/>
                <a:ea typeface="微软雅黑" panose="020B0503020204020204" pitchFamily="34" charset="-122"/>
              </a:rPr>
              <a:t>光束线软件架构</a:t>
            </a:r>
          </a:p>
        </p:txBody>
      </p:sp>
      <p:sp>
        <p:nvSpPr>
          <p:cNvPr id="4" name="文本框 3">
            <a:extLst>
              <a:ext uri="{FF2B5EF4-FFF2-40B4-BE49-F238E27FC236}">
                <a16:creationId xmlns:a16="http://schemas.microsoft.com/office/drawing/2014/main" id="{B7FEE08D-2978-49F3-AE22-7E4C52A7FCB6}"/>
              </a:ext>
            </a:extLst>
          </p:cNvPr>
          <p:cNvSpPr txBox="1"/>
          <p:nvPr/>
        </p:nvSpPr>
        <p:spPr>
          <a:xfrm>
            <a:off x="88550" y="976753"/>
            <a:ext cx="11799383" cy="1142620"/>
          </a:xfrm>
          <a:prstGeom prst="rect">
            <a:avLst/>
          </a:prstGeom>
          <a:noFill/>
        </p:spPr>
        <p:txBody>
          <a:bodyPr wrap="square">
            <a:spAutoFit/>
          </a:bodyPr>
          <a:lstStyle/>
          <a:p>
            <a:pPr algn="just" defTabSz="685800" eaLnBrk="0" fontAlgn="base" hangingPunct="0">
              <a:lnSpc>
                <a:spcPct val="130000"/>
              </a:lnSpc>
              <a:spcBef>
                <a:spcPct val="0"/>
              </a:spcBef>
              <a:spcAft>
                <a:spcPct val="0"/>
              </a:spcAft>
              <a:defRPr/>
            </a:pPr>
            <a:r>
              <a:rPr lang="zh-CN" altLang="en-US" dirty="0">
                <a:latin typeface="微软雅黑" panose="020B0503020204020204" pitchFamily="34" charset="-122"/>
                <a:ea typeface="微软雅黑" panose="020B0503020204020204" pitchFamily="34" charset="-122"/>
              </a:rPr>
              <a:t>在科学计算领域，</a:t>
            </a:r>
            <a:r>
              <a:rPr lang="en-US" altLang="zh-CN" dirty="0" err="1">
                <a:latin typeface="微软雅黑" panose="020B0503020204020204" pitchFamily="34" charset="-122"/>
                <a:ea typeface="微软雅黑" panose="020B0503020204020204" pitchFamily="34" charset="-122"/>
              </a:rPr>
              <a:t>Bluesky</a:t>
            </a:r>
            <a:r>
              <a:rPr lang="zh-CN" altLang="en-US" dirty="0">
                <a:latin typeface="微软雅黑" panose="020B0503020204020204" pitchFamily="34" charset="-122"/>
                <a:ea typeface="微软雅黑" panose="020B0503020204020204" pitchFamily="34" charset="-122"/>
              </a:rPr>
              <a:t>则是一个专为实验控制和科学数据及元数据收集而设计的框架。它支持实时数据流、丰富的元数据捕获、实验通用性、中断恢复、自动化挂起</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恢复等功能，为实验室和设施规模的实验科学提供了强大的支持。</a:t>
            </a:r>
            <a:endParaRPr lang="zh-CN" altLang="en-US" sz="2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2211248" y="2028312"/>
            <a:ext cx="7055844" cy="4551781"/>
          </a:xfrm>
          <a:prstGeom prst="rect">
            <a:avLst/>
          </a:prstGeom>
        </p:spPr>
      </p:pic>
    </p:spTree>
    <p:extLst>
      <p:ext uri="{BB962C8B-B14F-4D97-AF65-F5344CB8AC3E}">
        <p14:creationId xmlns:p14="http://schemas.microsoft.com/office/powerpoint/2010/main" val="1492058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6"/>
          <p:cNvSpPr/>
          <p:nvPr/>
        </p:nvSpPr>
        <p:spPr>
          <a:xfrm>
            <a:off x="1268701" y="225848"/>
            <a:ext cx="4935148" cy="510778"/>
          </a:xfrm>
          <a:prstGeom prst="roundRect">
            <a:avLst/>
          </a:prstGeom>
          <a:solidFill>
            <a:srgbClr val="C00000"/>
          </a:solidFill>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ARPES</a:t>
            </a: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装置发展趋势、国内外现状</a:t>
            </a:r>
          </a:p>
        </p:txBody>
      </p:sp>
      <p:sp>
        <p:nvSpPr>
          <p:cNvPr id="3" name="内容占位符 2">
            <a:extLst>
              <a:ext uri="{FF2B5EF4-FFF2-40B4-BE49-F238E27FC236}">
                <a16:creationId xmlns:a16="http://schemas.microsoft.com/office/drawing/2014/main" id="{ED4CF2FF-BEF4-F623-07A8-416113BDA679}"/>
              </a:ext>
            </a:extLst>
          </p:cNvPr>
          <p:cNvSpPr txBox="1">
            <a:spLocks/>
          </p:cNvSpPr>
          <p:nvPr/>
        </p:nvSpPr>
        <p:spPr>
          <a:xfrm>
            <a:off x="95775" y="2217228"/>
            <a:ext cx="3954088" cy="1880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endParaRPr kumimoji="0" lang="en-US" altLang="zh-CN" sz="16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内容占位符 2">
            <a:extLst>
              <a:ext uri="{FF2B5EF4-FFF2-40B4-BE49-F238E27FC236}">
                <a16:creationId xmlns:a16="http://schemas.microsoft.com/office/drawing/2014/main" id="{18BF905E-0B76-4933-C883-4810B1B04D00}"/>
              </a:ext>
            </a:extLst>
          </p:cNvPr>
          <p:cNvSpPr txBox="1">
            <a:spLocks/>
          </p:cNvSpPr>
          <p:nvPr/>
        </p:nvSpPr>
        <p:spPr>
          <a:xfrm>
            <a:off x="114500" y="915209"/>
            <a:ext cx="3307126" cy="449192"/>
          </a:xfrm>
          <a:prstGeom prst="rect">
            <a:avLst/>
          </a:prstGeom>
        </p:spPr>
        <p:txBody>
          <a:bodyPr/>
          <a:lstStyle>
            <a:lvl1pPr marL="257244" indent="-257244" algn="l" rtl="0" eaLnBrk="0" fontAlgn="base" hangingPunct="0">
              <a:spcBef>
                <a:spcPct val="20000"/>
              </a:spcBef>
              <a:spcAft>
                <a:spcPct val="0"/>
              </a:spcAft>
              <a:buClr>
                <a:srgbClr val="CC3300"/>
              </a:buClr>
              <a:buFont typeface="Wingdings" panose="05000000000000000000" pitchFamily="2" charset="2"/>
              <a:buChar char="n"/>
              <a:defRPr sz="1800" baseline="0">
                <a:solidFill>
                  <a:schemeClr val="tx1"/>
                </a:solidFill>
                <a:latin typeface="微软雅黑" pitchFamily="34" charset="-122"/>
                <a:ea typeface="微软雅黑" pitchFamily="34" charset="-122"/>
                <a:cs typeface="+mn-cs"/>
              </a:defRPr>
            </a:lvl1pPr>
            <a:lvl2pPr marL="557361" indent="-214370" algn="l" rtl="0" eaLnBrk="0" fontAlgn="base" hangingPunct="0">
              <a:spcBef>
                <a:spcPct val="20000"/>
              </a:spcBef>
              <a:spcAft>
                <a:spcPct val="0"/>
              </a:spcAft>
              <a:buClr>
                <a:srgbClr val="CC3300"/>
              </a:buClr>
              <a:buFont typeface="Wingdings" panose="05000000000000000000" pitchFamily="2" charset="2"/>
              <a:buChar char="Ø"/>
              <a:defRPr sz="1500" baseline="0">
                <a:solidFill>
                  <a:schemeClr val="tx1"/>
                </a:solidFill>
                <a:latin typeface="微软雅黑" pitchFamily="34" charset="-122"/>
                <a:ea typeface="微软雅黑" pitchFamily="34" charset="-122"/>
                <a:cs typeface="+mn-cs"/>
              </a:defRPr>
            </a:lvl2pPr>
            <a:lvl3pPr marL="857479" indent="-171496" algn="l" rtl="0" eaLnBrk="0" fontAlgn="base" hangingPunct="0">
              <a:spcBef>
                <a:spcPct val="20000"/>
              </a:spcBef>
              <a:spcAft>
                <a:spcPct val="0"/>
              </a:spcAft>
              <a:buClr>
                <a:srgbClr val="CC3300"/>
              </a:buClr>
              <a:buChar char="•"/>
              <a:defRPr sz="1800" baseline="0">
                <a:solidFill>
                  <a:schemeClr val="tx1"/>
                </a:solidFill>
                <a:latin typeface="微软雅黑" pitchFamily="34" charset="-122"/>
                <a:ea typeface="微软雅黑" pitchFamily="34" charset="-122"/>
                <a:cs typeface="+mn-cs"/>
              </a:defRPr>
            </a:lvl3pPr>
            <a:lvl4pPr marL="1200470" indent="-171496" algn="l" rtl="0" eaLnBrk="0" fontAlgn="base" hangingPunct="0">
              <a:spcBef>
                <a:spcPct val="20000"/>
              </a:spcBef>
              <a:spcAft>
                <a:spcPct val="0"/>
              </a:spcAft>
              <a:buClr>
                <a:srgbClr val="CC3300"/>
              </a:buClr>
              <a:buFont typeface="Arial" panose="020B0604020202020204" pitchFamily="34" charset="0"/>
              <a:buChar char="–"/>
              <a:defRPr sz="1200" baseline="0">
                <a:solidFill>
                  <a:schemeClr val="tx1"/>
                </a:solidFill>
                <a:latin typeface="微软雅黑" pitchFamily="34" charset="-122"/>
                <a:ea typeface="微软雅黑" pitchFamily="34" charset="-122"/>
                <a:cs typeface="+mn-cs"/>
              </a:defRPr>
            </a:lvl4pPr>
            <a:lvl5pPr marL="1543461" indent="-171496" algn="l" rtl="0" eaLnBrk="0" fontAlgn="base" hangingPunct="0">
              <a:spcBef>
                <a:spcPct val="20000"/>
              </a:spcBef>
              <a:spcAft>
                <a:spcPct val="0"/>
              </a:spcAft>
              <a:buClr>
                <a:srgbClr val="CC3300"/>
              </a:buClr>
              <a:buFont typeface="Arial" panose="020B0604020202020204" pitchFamily="34" charset="0"/>
              <a:buChar char="»"/>
              <a:defRPr sz="1050" baseline="0">
                <a:solidFill>
                  <a:schemeClr val="tx1"/>
                </a:solidFill>
                <a:latin typeface="微软雅黑" pitchFamily="34" charset="-122"/>
                <a:ea typeface="微软雅黑" pitchFamily="34" charset="-122"/>
                <a:cs typeface="+mn-cs"/>
              </a:defRPr>
            </a:lvl5pPr>
            <a:lvl6pPr marL="1886453"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6pPr>
            <a:lvl7pPr marL="2229444"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7pPr>
            <a:lvl8pPr marL="2572436"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8pPr>
            <a:lvl9pPr marL="2915427"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9pPr>
          </a:lstStyle>
          <a:p>
            <a:pPr marL="257244" marR="0" lvl="0" indent="-360000" algn="l" defTabSz="914400" rtl="0" eaLnBrk="0" fontAlgn="base" latinLnBrk="0" hangingPunct="0">
              <a:lnSpc>
                <a:spcPct val="100000"/>
              </a:lnSpc>
              <a:spcBef>
                <a:spcPct val="20000"/>
              </a:spcBef>
              <a:spcAft>
                <a:spcPct val="0"/>
              </a:spcAft>
              <a:buClr>
                <a:srgbClr val="CC3300"/>
              </a:buClr>
              <a:buSzTx/>
              <a:buFont typeface="Wingdings" panose="05000000000000000000" pitchFamily="2" charset="2"/>
              <a:buChar char="n"/>
              <a:tabLst/>
              <a:defRPr/>
            </a:pPr>
            <a:r>
              <a:rPr kumimoji="0" lang="zh-CN" altLang="en-US"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追求更高的能量分辨率</a:t>
            </a:r>
            <a:endPar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sp>
        <p:nvSpPr>
          <p:cNvPr id="2" name="内容占位符 2">
            <a:extLst>
              <a:ext uri="{FF2B5EF4-FFF2-40B4-BE49-F238E27FC236}">
                <a16:creationId xmlns:a16="http://schemas.microsoft.com/office/drawing/2014/main" id="{40D7F0F8-4B20-B4C8-3EFD-6215E2544888}"/>
              </a:ext>
            </a:extLst>
          </p:cNvPr>
          <p:cNvSpPr txBox="1">
            <a:spLocks/>
          </p:cNvSpPr>
          <p:nvPr/>
        </p:nvSpPr>
        <p:spPr>
          <a:xfrm>
            <a:off x="114500" y="5942791"/>
            <a:ext cx="3429235" cy="449192"/>
          </a:xfrm>
          <a:prstGeom prst="rect">
            <a:avLst/>
          </a:prstGeom>
        </p:spPr>
        <p:txBody>
          <a:bodyPr/>
          <a:lstStyle>
            <a:lvl1pPr marL="257244" indent="-257244" algn="l" rtl="0" eaLnBrk="0" fontAlgn="base" hangingPunct="0">
              <a:spcBef>
                <a:spcPct val="20000"/>
              </a:spcBef>
              <a:spcAft>
                <a:spcPct val="0"/>
              </a:spcAft>
              <a:buClr>
                <a:srgbClr val="CC3300"/>
              </a:buClr>
              <a:buFont typeface="Wingdings" panose="05000000000000000000" pitchFamily="2" charset="2"/>
              <a:buChar char="n"/>
              <a:defRPr sz="1800" baseline="0">
                <a:solidFill>
                  <a:schemeClr val="tx1"/>
                </a:solidFill>
                <a:latin typeface="微软雅黑" pitchFamily="34" charset="-122"/>
                <a:ea typeface="微软雅黑" pitchFamily="34" charset="-122"/>
                <a:cs typeface="+mn-cs"/>
              </a:defRPr>
            </a:lvl1pPr>
            <a:lvl2pPr marL="557361" indent="-214370" algn="l" rtl="0" eaLnBrk="0" fontAlgn="base" hangingPunct="0">
              <a:spcBef>
                <a:spcPct val="20000"/>
              </a:spcBef>
              <a:spcAft>
                <a:spcPct val="0"/>
              </a:spcAft>
              <a:buClr>
                <a:srgbClr val="CC3300"/>
              </a:buClr>
              <a:buFont typeface="Wingdings" panose="05000000000000000000" pitchFamily="2" charset="2"/>
              <a:buChar char="Ø"/>
              <a:defRPr sz="1500" baseline="0">
                <a:solidFill>
                  <a:schemeClr val="tx1"/>
                </a:solidFill>
                <a:latin typeface="微软雅黑" pitchFamily="34" charset="-122"/>
                <a:ea typeface="微软雅黑" pitchFamily="34" charset="-122"/>
                <a:cs typeface="+mn-cs"/>
              </a:defRPr>
            </a:lvl2pPr>
            <a:lvl3pPr marL="857479" indent="-171496" algn="l" rtl="0" eaLnBrk="0" fontAlgn="base" hangingPunct="0">
              <a:spcBef>
                <a:spcPct val="20000"/>
              </a:spcBef>
              <a:spcAft>
                <a:spcPct val="0"/>
              </a:spcAft>
              <a:buClr>
                <a:srgbClr val="CC3300"/>
              </a:buClr>
              <a:buChar char="•"/>
              <a:defRPr sz="1800" baseline="0">
                <a:solidFill>
                  <a:schemeClr val="tx1"/>
                </a:solidFill>
                <a:latin typeface="微软雅黑" pitchFamily="34" charset="-122"/>
                <a:ea typeface="微软雅黑" pitchFamily="34" charset="-122"/>
                <a:cs typeface="+mn-cs"/>
              </a:defRPr>
            </a:lvl3pPr>
            <a:lvl4pPr marL="1200470" indent="-171496" algn="l" rtl="0" eaLnBrk="0" fontAlgn="base" hangingPunct="0">
              <a:spcBef>
                <a:spcPct val="20000"/>
              </a:spcBef>
              <a:spcAft>
                <a:spcPct val="0"/>
              </a:spcAft>
              <a:buClr>
                <a:srgbClr val="CC3300"/>
              </a:buClr>
              <a:buFont typeface="Arial" panose="020B0604020202020204" pitchFamily="34" charset="0"/>
              <a:buChar char="–"/>
              <a:defRPr sz="1200" baseline="0">
                <a:solidFill>
                  <a:schemeClr val="tx1"/>
                </a:solidFill>
                <a:latin typeface="微软雅黑" pitchFamily="34" charset="-122"/>
                <a:ea typeface="微软雅黑" pitchFamily="34" charset="-122"/>
                <a:cs typeface="+mn-cs"/>
              </a:defRPr>
            </a:lvl4pPr>
            <a:lvl5pPr marL="1543461" indent="-171496" algn="l" rtl="0" eaLnBrk="0" fontAlgn="base" hangingPunct="0">
              <a:spcBef>
                <a:spcPct val="20000"/>
              </a:spcBef>
              <a:spcAft>
                <a:spcPct val="0"/>
              </a:spcAft>
              <a:buClr>
                <a:srgbClr val="CC3300"/>
              </a:buClr>
              <a:buFont typeface="Arial" panose="020B0604020202020204" pitchFamily="34" charset="0"/>
              <a:buChar char="»"/>
              <a:defRPr sz="1050" baseline="0">
                <a:solidFill>
                  <a:schemeClr val="tx1"/>
                </a:solidFill>
                <a:latin typeface="微软雅黑" pitchFamily="34" charset="-122"/>
                <a:ea typeface="微软雅黑" pitchFamily="34" charset="-122"/>
                <a:cs typeface="+mn-cs"/>
              </a:defRPr>
            </a:lvl5pPr>
            <a:lvl6pPr marL="1886453"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6pPr>
            <a:lvl7pPr marL="2229444"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7pPr>
            <a:lvl8pPr marL="2572436"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8pPr>
            <a:lvl9pPr marL="2915427"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9pPr>
          </a:lstStyle>
          <a:p>
            <a:pPr marL="257244" marR="0" lvl="0" indent="-360000" algn="l" defTabSz="914400" rtl="0" eaLnBrk="0" fontAlgn="base" latinLnBrk="0" hangingPunct="0">
              <a:lnSpc>
                <a:spcPct val="100000"/>
              </a:lnSpc>
              <a:spcBef>
                <a:spcPct val="20000"/>
              </a:spcBef>
              <a:spcAft>
                <a:spcPct val="0"/>
              </a:spcAft>
              <a:buClr>
                <a:srgbClr val="CC3300"/>
              </a:buClr>
              <a:buSzTx/>
              <a:buFont typeface="Wingdings" panose="05000000000000000000" pitchFamily="2" charset="2"/>
              <a:buChar char="n"/>
              <a:tabLst/>
              <a:defRPr/>
            </a:pPr>
            <a:r>
              <a:rPr kumimoji="0" lang="zh-CN" altLang="en-US" sz="2133" b="1" i="0" u="none" strike="noStrike" kern="1200" cap="none" spc="0" normalizeH="0" baseline="0" noProof="0" dirty="0">
                <a:ln>
                  <a:noFill/>
                </a:ln>
                <a:solidFill>
                  <a:srgbClr val="E7E6E6">
                    <a:lumMod val="90000"/>
                  </a:srgbClr>
                </a:solidFill>
                <a:effectLst/>
                <a:uLnTx/>
                <a:uFillTx/>
                <a:latin typeface="Arial" panose="020B0604020202020204" pitchFamily="34" charset="0"/>
                <a:ea typeface="微软雅黑" pitchFamily="34" charset="-122"/>
                <a:cs typeface="Arial" panose="020B0604020202020204" pitchFamily="34" charset="0"/>
              </a:rPr>
              <a:t>追求更高的空间分辨率</a:t>
            </a:r>
            <a:endParaRPr kumimoji="0" lang="en-US" altLang="zh-CN" sz="2133" b="1" i="0" u="none" strike="noStrike" kern="1200" cap="none" spc="0" normalizeH="0" baseline="0" noProof="0" dirty="0">
              <a:ln>
                <a:noFill/>
              </a:ln>
              <a:solidFill>
                <a:srgbClr val="E7E6E6">
                  <a:lumMod val="90000"/>
                </a:srgbClr>
              </a:solidFill>
              <a:effectLst/>
              <a:uLnTx/>
              <a:uFillTx/>
              <a:latin typeface="Arial" panose="020B0604020202020204" pitchFamily="34" charset="0"/>
              <a:ea typeface="微软雅黑" pitchFamily="34" charset="-122"/>
              <a:cs typeface="Arial" panose="020B0604020202020204" pitchFamily="34" charset="0"/>
            </a:endParaRPr>
          </a:p>
        </p:txBody>
      </p:sp>
      <p:sp>
        <p:nvSpPr>
          <p:cNvPr id="6" name="内容占位符 2">
            <a:extLst>
              <a:ext uri="{FF2B5EF4-FFF2-40B4-BE49-F238E27FC236}">
                <a16:creationId xmlns:a16="http://schemas.microsoft.com/office/drawing/2014/main" id="{FAB13704-CD5E-3306-0BD8-88EF449B6AD0}"/>
              </a:ext>
            </a:extLst>
          </p:cNvPr>
          <p:cNvSpPr txBox="1">
            <a:spLocks/>
          </p:cNvSpPr>
          <p:nvPr/>
        </p:nvSpPr>
        <p:spPr>
          <a:xfrm>
            <a:off x="7218894" y="915209"/>
            <a:ext cx="3102964" cy="449192"/>
          </a:xfrm>
          <a:prstGeom prst="rect">
            <a:avLst/>
          </a:prstGeom>
        </p:spPr>
        <p:txBody>
          <a:bodyPr/>
          <a:lstStyle>
            <a:lvl1pPr marL="257244" indent="-257244" algn="l" rtl="0" eaLnBrk="0" fontAlgn="base" hangingPunct="0">
              <a:spcBef>
                <a:spcPct val="20000"/>
              </a:spcBef>
              <a:spcAft>
                <a:spcPct val="0"/>
              </a:spcAft>
              <a:buClr>
                <a:srgbClr val="CC3300"/>
              </a:buClr>
              <a:buFont typeface="Wingdings" panose="05000000000000000000" pitchFamily="2" charset="2"/>
              <a:buChar char="n"/>
              <a:defRPr sz="1800" baseline="0">
                <a:solidFill>
                  <a:schemeClr val="tx1"/>
                </a:solidFill>
                <a:latin typeface="微软雅黑" pitchFamily="34" charset="-122"/>
                <a:ea typeface="微软雅黑" pitchFamily="34" charset="-122"/>
                <a:cs typeface="+mn-cs"/>
              </a:defRPr>
            </a:lvl1pPr>
            <a:lvl2pPr marL="557361" indent="-214370" algn="l" rtl="0" eaLnBrk="0" fontAlgn="base" hangingPunct="0">
              <a:spcBef>
                <a:spcPct val="20000"/>
              </a:spcBef>
              <a:spcAft>
                <a:spcPct val="0"/>
              </a:spcAft>
              <a:buClr>
                <a:srgbClr val="CC3300"/>
              </a:buClr>
              <a:buFont typeface="Wingdings" panose="05000000000000000000" pitchFamily="2" charset="2"/>
              <a:buChar char="Ø"/>
              <a:defRPr sz="1500" baseline="0">
                <a:solidFill>
                  <a:schemeClr val="tx1"/>
                </a:solidFill>
                <a:latin typeface="微软雅黑" pitchFamily="34" charset="-122"/>
                <a:ea typeface="微软雅黑" pitchFamily="34" charset="-122"/>
                <a:cs typeface="+mn-cs"/>
              </a:defRPr>
            </a:lvl2pPr>
            <a:lvl3pPr marL="857479" indent="-171496" algn="l" rtl="0" eaLnBrk="0" fontAlgn="base" hangingPunct="0">
              <a:spcBef>
                <a:spcPct val="20000"/>
              </a:spcBef>
              <a:spcAft>
                <a:spcPct val="0"/>
              </a:spcAft>
              <a:buClr>
                <a:srgbClr val="CC3300"/>
              </a:buClr>
              <a:buChar char="•"/>
              <a:defRPr sz="1800" baseline="0">
                <a:solidFill>
                  <a:schemeClr val="tx1"/>
                </a:solidFill>
                <a:latin typeface="微软雅黑" pitchFamily="34" charset="-122"/>
                <a:ea typeface="微软雅黑" pitchFamily="34" charset="-122"/>
                <a:cs typeface="+mn-cs"/>
              </a:defRPr>
            </a:lvl3pPr>
            <a:lvl4pPr marL="1200470" indent="-171496" algn="l" rtl="0" eaLnBrk="0" fontAlgn="base" hangingPunct="0">
              <a:spcBef>
                <a:spcPct val="20000"/>
              </a:spcBef>
              <a:spcAft>
                <a:spcPct val="0"/>
              </a:spcAft>
              <a:buClr>
                <a:srgbClr val="CC3300"/>
              </a:buClr>
              <a:buFont typeface="Arial" panose="020B0604020202020204" pitchFamily="34" charset="0"/>
              <a:buChar char="–"/>
              <a:defRPr sz="1200" baseline="0">
                <a:solidFill>
                  <a:schemeClr val="tx1"/>
                </a:solidFill>
                <a:latin typeface="微软雅黑" pitchFamily="34" charset="-122"/>
                <a:ea typeface="微软雅黑" pitchFamily="34" charset="-122"/>
                <a:cs typeface="+mn-cs"/>
              </a:defRPr>
            </a:lvl4pPr>
            <a:lvl5pPr marL="1543461" indent="-171496" algn="l" rtl="0" eaLnBrk="0" fontAlgn="base" hangingPunct="0">
              <a:spcBef>
                <a:spcPct val="20000"/>
              </a:spcBef>
              <a:spcAft>
                <a:spcPct val="0"/>
              </a:spcAft>
              <a:buClr>
                <a:srgbClr val="CC3300"/>
              </a:buClr>
              <a:buFont typeface="Arial" panose="020B0604020202020204" pitchFamily="34" charset="0"/>
              <a:buChar char="»"/>
              <a:defRPr sz="1050" baseline="0">
                <a:solidFill>
                  <a:schemeClr val="tx1"/>
                </a:solidFill>
                <a:latin typeface="微软雅黑" pitchFamily="34" charset="-122"/>
                <a:ea typeface="微软雅黑" pitchFamily="34" charset="-122"/>
                <a:cs typeface="+mn-cs"/>
              </a:defRPr>
            </a:lvl5pPr>
            <a:lvl6pPr marL="1886453"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6pPr>
            <a:lvl7pPr marL="2229444"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7pPr>
            <a:lvl8pPr marL="2572436"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8pPr>
            <a:lvl9pPr marL="2915427"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9pPr>
          </a:lstStyle>
          <a:p>
            <a:pPr marL="257244" marR="0" lvl="0" indent="-360000" algn="l" defTabSz="914400" rtl="0" eaLnBrk="0" fontAlgn="base" latinLnBrk="0" hangingPunct="0">
              <a:lnSpc>
                <a:spcPct val="100000"/>
              </a:lnSpc>
              <a:spcBef>
                <a:spcPct val="20000"/>
              </a:spcBef>
              <a:spcAft>
                <a:spcPct val="0"/>
              </a:spcAft>
              <a:buClr>
                <a:srgbClr val="CC3300"/>
              </a:buClr>
              <a:buSzTx/>
              <a:buFont typeface="Wingdings" panose="05000000000000000000" pitchFamily="2" charset="2"/>
              <a:buChar char="n"/>
              <a:tabLst/>
              <a:defRPr/>
            </a:pPr>
            <a:r>
              <a:rPr kumimoji="0" lang="zh-CN" altLang="en-US"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追求更高的光子通量</a:t>
            </a:r>
            <a:endPar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pic>
        <p:nvPicPr>
          <p:cNvPr id="14" name="图片 13">
            <a:extLst>
              <a:ext uri="{FF2B5EF4-FFF2-40B4-BE49-F238E27FC236}">
                <a16:creationId xmlns:a16="http://schemas.microsoft.com/office/drawing/2014/main" id="{6113774B-4BBE-B0EE-B42C-BE2B8104BE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028" y="1613125"/>
            <a:ext cx="4945473" cy="3088721"/>
          </a:xfrm>
          <a:prstGeom prst="rect">
            <a:avLst/>
          </a:prstGeom>
        </p:spPr>
      </p:pic>
      <p:sp>
        <p:nvSpPr>
          <p:cNvPr id="7" name="内容占位符 2">
            <a:extLst>
              <a:ext uri="{FF2B5EF4-FFF2-40B4-BE49-F238E27FC236}">
                <a16:creationId xmlns:a16="http://schemas.microsoft.com/office/drawing/2014/main" id="{AE87562B-005F-9E37-F8D5-D11EFF910CDB}"/>
              </a:ext>
            </a:extLst>
          </p:cNvPr>
          <p:cNvSpPr txBox="1">
            <a:spLocks/>
          </p:cNvSpPr>
          <p:nvPr/>
        </p:nvSpPr>
        <p:spPr>
          <a:xfrm>
            <a:off x="7218894" y="5941982"/>
            <a:ext cx="3429235" cy="449192"/>
          </a:xfrm>
          <a:prstGeom prst="rect">
            <a:avLst/>
          </a:prstGeom>
        </p:spPr>
        <p:txBody>
          <a:bodyPr/>
          <a:lstStyle>
            <a:lvl1pPr marL="257244" indent="-257244" algn="l" rtl="0" eaLnBrk="0" fontAlgn="base" hangingPunct="0">
              <a:spcBef>
                <a:spcPct val="20000"/>
              </a:spcBef>
              <a:spcAft>
                <a:spcPct val="0"/>
              </a:spcAft>
              <a:buClr>
                <a:srgbClr val="CC3300"/>
              </a:buClr>
              <a:buFont typeface="Wingdings" panose="05000000000000000000" pitchFamily="2" charset="2"/>
              <a:buChar char="n"/>
              <a:defRPr sz="1800" baseline="0">
                <a:solidFill>
                  <a:schemeClr val="tx1"/>
                </a:solidFill>
                <a:latin typeface="微软雅黑" pitchFamily="34" charset="-122"/>
                <a:ea typeface="微软雅黑" pitchFamily="34" charset="-122"/>
                <a:cs typeface="+mn-cs"/>
              </a:defRPr>
            </a:lvl1pPr>
            <a:lvl2pPr marL="557361" indent="-214370" algn="l" rtl="0" eaLnBrk="0" fontAlgn="base" hangingPunct="0">
              <a:spcBef>
                <a:spcPct val="20000"/>
              </a:spcBef>
              <a:spcAft>
                <a:spcPct val="0"/>
              </a:spcAft>
              <a:buClr>
                <a:srgbClr val="CC3300"/>
              </a:buClr>
              <a:buFont typeface="Wingdings" panose="05000000000000000000" pitchFamily="2" charset="2"/>
              <a:buChar char="Ø"/>
              <a:defRPr sz="1500" baseline="0">
                <a:solidFill>
                  <a:schemeClr val="tx1"/>
                </a:solidFill>
                <a:latin typeface="微软雅黑" pitchFamily="34" charset="-122"/>
                <a:ea typeface="微软雅黑" pitchFamily="34" charset="-122"/>
                <a:cs typeface="+mn-cs"/>
              </a:defRPr>
            </a:lvl2pPr>
            <a:lvl3pPr marL="857479" indent="-171496" algn="l" rtl="0" eaLnBrk="0" fontAlgn="base" hangingPunct="0">
              <a:spcBef>
                <a:spcPct val="20000"/>
              </a:spcBef>
              <a:spcAft>
                <a:spcPct val="0"/>
              </a:spcAft>
              <a:buClr>
                <a:srgbClr val="CC3300"/>
              </a:buClr>
              <a:buChar char="•"/>
              <a:defRPr sz="1800" baseline="0">
                <a:solidFill>
                  <a:schemeClr val="tx1"/>
                </a:solidFill>
                <a:latin typeface="微软雅黑" pitchFamily="34" charset="-122"/>
                <a:ea typeface="微软雅黑" pitchFamily="34" charset="-122"/>
                <a:cs typeface="+mn-cs"/>
              </a:defRPr>
            </a:lvl3pPr>
            <a:lvl4pPr marL="1200470" indent="-171496" algn="l" rtl="0" eaLnBrk="0" fontAlgn="base" hangingPunct="0">
              <a:spcBef>
                <a:spcPct val="20000"/>
              </a:spcBef>
              <a:spcAft>
                <a:spcPct val="0"/>
              </a:spcAft>
              <a:buClr>
                <a:srgbClr val="CC3300"/>
              </a:buClr>
              <a:buFont typeface="Arial" panose="020B0604020202020204" pitchFamily="34" charset="0"/>
              <a:buChar char="–"/>
              <a:defRPr sz="1200" baseline="0">
                <a:solidFill>
                  <a:schemeClr val="tx1"/>
                </a:solidFill>
                <a:latin typeface="微软雅黑" pitchFamily="34" charset="-122"/>
                <a:ea typeface="微软雅黑" pitchFamily="34" charset="-122"/>
                <a:cs typeface="+mn-cs"/>
              </a:defRPr>
            </a:lvl4pPr>
            <a:lvl5pPr marL="1543461" indent="-171496" algn="l" rtl="0" eaLnBrk="0" fontAlgn="base" hangingPunct="0">
              <a:spcBef>
                <a:spcPct val="20000"/>
              </a:spcBef>
              <a:spcAft>
                <a:spcPct val="0"/>
              </a:spcAft>
              <a:buClr>
                <a:srgbClr val="CC3300"/>
              </a:buClr>
              <a:buFont typeface="Arial" panose="020B0604020202020204" pitchFamily="34" charset="0"/>
              <a:buChar char="»"/>
              <a:defRPr sz="1050" baseline="0">
                <a:solidFill>
                  <a:schemeClr val="tx1"/>
                </a:solidFill>
                <a:latin typeface="微软雅黑" pitchFamily="34" charset="-122"/>
                <a:ea typeface="微软雅黑" pitchFamily="34" charset="-122"/>
                <a:cs typeface="+mn-cs"/>
              </a:defRPr>
            </a:lvl5pPr>
            <a:lvl6pPr marL="1886453"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6pPr>
            <a:lvl7pPr marL="2229444"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7pPr>
            <a:lvl8pPr marL="2572436"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8pPr>
            <a:lvl9pPr marL="2915427"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9pPr>
          </a:lstStyle>
          <a:p>
            <a:pPr marL="257244" marR="0" lvl="0" indent="-360000" algn="l" defTabSz="914400" rtl="0" eaLnBrk="0" fontAlgn="base" latinLnBrk="0" hangingPunct="0">
              <a:lnSpc>
                <a:spcPct val="100000"/>
              </a:lnSpc>
              <a:spcBef>
                <a:spcPct val="20000"/>
              </a:spcBef>
              <a:spcAft>
                <a:spcPct val="0"/>
              </a:spcAft>
              <a:buClr>
                <a:srgbClr val="CC3300"/>
              </a:buClr>
              <a:buSzTx/>
              <a:buFont typeface="Wingdings" panose="05000000000000000000" pitchFamily="2" charset="2"/>
              <a:buChar char="n"/>
              <a:tabLst/>
              <a:defRPr/>
            </a:pPr>
            <a:r>
              <a:rPr kumimoji="0" lang="zh-CN" altLang="en-US" sz="2133" b="1" i="0" u="none" strike="noStrike" kern="1200" cap="none" spc="0" normalizeH="0" baseline="0" noProof="0" dirty="0">
                <a:ln>
                  <a:noFill/>
                </a:ln>
                <a:solidFill>
                  <a:srgbClr val="E7E6E6">
                    <a:lumMod val="90000"/>
                  </a:srgbClr>
                </a:solidFill>
                <a:effectLst/>
                <a:uLnTx/>
                <a:uFillTx/>
                <a:latin typeface="Arial" panose="020B0604020202020204" pitchFamily="34" charset="0"/>
                <a:ea typeface="微软雅黑" pitchFamily="34" charset="-122"/>
                <a:cs typeface="Arial" panose="020B0604020202020204" pitchFamily="34" charset="0"/>
              </a:rPr>
              <a:t>追求更高的时间分辨率</a:t>
            </a:r>
            <a:endParaRPr kumimoji="0" lang="en-US" altLang="zh-CN" sz="2133" b="1" i="0" u="none" strike="noStrike" kern="1200" cap="none" spc="0" normalizeH="0" baseline="0" noProof="0" dirty="0">
              <a:ln>
                <a:noFill/>
              </a:ln>
              <a:solidFill>
                <a:srgbClr val="E7E6E6">
                  <a:lumMod val="90000"/>
                </a:srgbClr>
              </a:solidFill>
              <a:effectLst/>
              <a:uLnTx/>
              <a:uFillTx/>
              <a:latin typeface="Arial" panose="020B0604020202020204" pitchFamily="34" charset="0"/>
              <a:ea typeface="微软雅黑" pitchFamily="34" charset="-122"/>
              <a:cs typeface="Arial" panose="020B0604020202020204" pitchFamily="34" charset="0"/>
            </a:endParaRPr>
          </a:p>
        </p:txBody>
      </p:sp>
      <p:sp>
        <p:nvSpPr>
          <p:cNvPr id="8" name="文本框 7">
            <a:extLst>
              <a:ext uri="{FF2B5EF4-FFF2-40B4-BE49-F238E27FC236}">
                <a16:creationId xmlns:a16="http://schemas.microsoft.com/office/drawing/2014/main" id="{4F99940A-B19C-4F84-D252-6EC6965D96E2}"/>
              </a:ext>
            </a:extLst>
          </p:cNvPr>
          <p:cNvSpPr txBox="1"/>
          <p:nvPr/>
        </p:nvSpPr>
        <p:spPr>
          <a:xfrm>
            <a:off x="204644" y="5391652"/>
            <a:ext cx="589135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提高</a:t>
            </a:r>
            <a:r>
              <a:rPr kumimoji="0" lang="en-US" altLang="zh-CN" sz="1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ARPES</a:t>
            </a:r>
            <a:r>
              <a:rPr kumimoji="0" lang="zh-CN" altLang="en-US" sz="1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装置的分辨率仍会是未来一段时间该领域的最主要的发展趋势</a:t>
            </a:r>
          </a:p>
        </p:txBody>
      </p:sp>
      <p:graphicFrame>
        <p:nvGraphicFramePr>
          <p:cNvPr id="9" name="表格 8">
            <a:extLst>
              <a:ext uri="{FF2B5EF4-FFF2-40B4-BE49-F238E27FC236}">
                <a16:creationId xmlns:a16="http://schemas.microsoft.com/office/drawing/2014/main" id="{0EDEF4FF-A07D-972D-E9FE-98A641BC28B0}"/>
              </a:ext>
            </a:extLst>
          </p:cNvPr>
          <p:cNvGraphicFramePr>
            <a:graphicFrameLocks noGrp="1"/>
          </p:cNvGraphicFramePr>
          <p:nvPr/>
        </p:nvGraphicFramePr>
        <p:xfrm>
          <a:off x="299028" y="4752848"/>
          <a:ext cx="4945473" cy="395443"/>
        </p:xfrm>
        <a:graphic>
          <a:graphicData uri="http://schemas.openxmlformats.org/drawingml/2006/table">
            <a:tbl>
              <a:tblPr firstRow="1" bandRow="1">
                <a:tableStyleId>{5C22544A-7EE6-4342-B048-85BDC9FD1C3A}</a:tableStyleId>
              </a:tblPr>
              <a:tblGrid>
                <a:gridCol w="549497">
                  <a:extLst>
                    <a:ext uri="{9D8B030D-6E8A-4147-A177-3AD203B41FA5}">
                      <a16:colId xmlns:a16="http://schemas.microsoft.com/office/drawing/2014/main" val="2703717354"/>
                    </a:ext>
                  </a:extLst>
                </a:gridCol>
                <a:gridCol w="664589">
                  <a:extLst>
                    <a:ext uri="{9D8B030D-6E8A-4147-A177-3AD203B41FA5}">
                      <a16:colId xmlns:a16="http://schemas.microsoft.com/office/drawing/2014/main" val="2624601453"/>
                    </a:ext>
                  </a:extLst>
                </a:gridCol>
                <a:gridCol w="685800">
                  <a:extLst>
                    <a:ext uri="{9D8B030D-6E8A-4147-A177-3AD203B41FA5}">
                      <a16:colId xmlns:a16="http://schemas.microsoft.com/office/drawing/2014/main" val="3946510916"/>
                    </a:ext>
                  </a:extLst>
                </a:gridCol>
                <a:gridCol w="522515">
                  <a:extLst>
                    <a:ext uri="{9D8B030D-6E8A-4147-A177-3AD203B41FA5}">
                      <a16:colId xmlns:a16="http://schemas.microsoft.com/office/drawing/2014/main" val="992126268"/>
                    </a:ext>
                  </a:extLst>
                </a:gridCol>
                <a:gridCol w="489857">
                  <a:extLst>
                    <a:ext uri="{9D8B030D-6E8A-4147-A177-3AD203B41FA5}">
                      <a16:colId xmlns:a16="http://schemas.microsoft.com/office/drawing/2014/main" val="1387789584"/>
                    </a:ext>
                  </a:extLst>
                </a:gridCol>
                <a:gridCol w="370114">
                  <a:extLst>
                    <a:ext uri="{9D8B030D-6E8A-4147-A177-3AD203B41FA5}">
                      <a16:colId xmlns:a16="http://schemas.microsoft.com/office/drawing/2014/main" val="3433982826"/>
                    </a:ext>
                  </a:extLst>
                </a:gridCol>
                <a:gridCol w="642257">
                  <a:extLst>
                    <a:ext uri="{9D8B030D-6E8A-4147-A177-3AD203B41FA5}">
                      <a16:colId xmlns:a16="http://schemas.microsoft.com/office/drawing/2014/main" val="1672756511"/>
                    </a:ext>
                  </a:extLst>
                </a:gridCol>
                <a:gridCol w="471347">
                  <a:extLst>
                    <a:ext uri="{9D8B030D-6E8A-4147-A177-3AD203B41FA5}">
                      <a16:colId xmlns:a16="http://schemas.microsoft.com/office/drawing/2014/main" val="2042829588"/>
                    </a:ext>
                  </a:extLst>
                </a:gridCol>
                <a:gridCol w="549497">
                  <a:extLst>
                    <a:ext uri="{9D8B030D-6E8A-4147-A177-3AD203B41FA5}">
                      <a16:colId xmlns:a16="http://schemas.microsoft.com/office/drawing/2014/main" val="4229273429"/>
                    </a:ext>
                  </a:extLst>
                </a:gridCol>
              </a:tblGrid>
              <a:tr h="395443">
                <a:tc>
                  <a:txBody>
                    <a:bodyPr/>
                    <a:lstStyle/>
                    <a:p>
                      <a:pPr algn="ctr"/>
                      <a:r>
                        <a:rPr lang="zh-CN" altLang="en-US" sz="1200" b="1" dirty="0">
                          <a:solidFill>
                            <a:schemeClr val="bg1"/>
                          </a:solidFill>
                        </a:rPr>
                        <a:t>中国</a:t>
                      </a:r>
                    </a:p>
                  </a:txBody>
                  <a:tcPr>
                    <a:solidFill>
                      <a:srgbClr val="FF0000"/>
                    </a:solidFill>
                  </a:tcPr>
                </a:tc>
                <a:tc>
                  <a:txBody>
                    <a:bodyPr/>
                    <a:lstStyle/>
                    <a:p>
                      <a:pPr algn="ctr"/>
                      <a:r>
                        <a:rPr lang="en-US" altLang="zh-CN" sz="1200" b="1" dirty="0"/>
                        <a:t>LUTF</a:t>
                      </a:r>
                      <a:endParaRPr lang="zh-CN" altLang="en-US" sz="1200" b="1" dirty="0"/>
                    </a:p>
                  </a:txBody>
                  <a:tcPr>
                    <a:solidFill>
                      <a:srgbClr val="FF0000"/>
                    </a:solidFill>
                  </a:tcPr>
                </a:tc>
                <a:tc>
                  <a:txBody>
                    <a:bodyPr/>
                    <a:lstStyle/>
                    <a:p>
                      <a:endParaRPr lang="zh-CN" altLang="en-US" sz="1200" b="1" dirty="0"/>
                    </a:p>
                  </a:txBody>
                  <a:tcPr>
                    <a:solidFill>
                      <a:srgbClr val="FF0000"/>
                    </a:solidFill>
                  </a:tcPr>
                </a:tc>
                <a:tc>
                  <a:txBody>
                    <a:bodyPr/>
                    <a:lstStyle/>
                    <a:p>
                      <a:pPr algn="ctr"/>
                      <a:r>
                        <a:rPr lang="en-US" altLang="zh-CN" sz="1200" b="1" dirty="0"/>
                        <a:t>0.5</a:t>
                      </a:r>
                      <a:endParaRPr lang="zh-CN" altLang="en-US" sz="1200" b="1" dirty="0"/>
                    </a:p>
                  </a:txBody>
                  <a:tcPr>
                    <a:solidFill>
                      <a:srgbClr val="FF0000"/>
                    </a:solidFill>
                  </a:tcPr>
                </a:tc>
                <a:tc>
                  <a:txBody>
                    <a:bodyPr/>
                    <a:lstStyle/>
                    <a:p>
                      <a:pPr algn="ctr"/>
                      <a:r>
                        <a:rPr lang="en-US" altLang="zh-CN" sz="1200" b="1" dirty="0"/>
                        <a:t>62</a:t>
                      </a:r>
                      <a:endParaRPr lang="zh-CN" altLang="en-US" sz="1200" b="1" dirty="0"/>
                    </a:p>
                  </a:txBody>
                  <a:tcPr>
                    <a:solidFill>
                      <a:srgbClr val="FF0000"/>
                    </a:solidFill>
                  </a:tcPr>
                </a:tc>
                <a:tc>
                  <a:txBody>
                    <a:bodyPr/>
                    <a:lstStyle/>
                    <a:p>
                      <a:pPr algn="ctr"/>
                      <a:r>
                        <a:rPr lang="en-US" altLang="zh-CN" sz="1200" b="1" dirty="0"/>
                        <a:t>78</a:t>
                      </a:r>
                      <a:endParaRPr lang="zh-CN" altLang="en-US" sz="1200" b="1" dirty="0"/>
                    </a:p>
                  </a:txBody>
                  <a:tcPr>
                    <a:solidFill>
                      <a:srgbClr val="FF0000"/>
                    </a:solidFill>
                  </a:tcPr>
                </a:tc>
                <a:tc>
                  <a:txBody>
                    <a:bodyPr/>
                    <a:lstStyle/>
                    <a:p>
                      <a:pPr algn="ctr"/>
                      <a:r>
                        <a:rPr lang="en-US" altLang="zh-CN" sz="1200" b="1" dirty="0"/>
                        <a:t>10-40</a:t>
                      </a:r>
                      <a:endParaRPr lang="zh-CN" altLang="en-US" sz="1200" b="1" dirty="0"/>
                    </a:p>
                  </a:txBody>
                  <a:tcPr>
                    <a:solidFill>
                      <a:srgbClr val="FF0000"/>
                    </a:solidFill>
                  </a:tcPr>
                </a:tc>
                <a:tc>
                  <a:txBody>
                    <a:bodyPr/>
                    <a:lstStyle/>
                    <a:p>
                      <a:pPr algn="ctr"/>
                      <a:r>
                        <a:rPr lang="en-US" altLang="zh-CN" sz="1200" b="1" dirty="0"/>
                        <a:t>1</a:t>
                      </a:r>
                      <a:endParaRPr lang="zh-CN" altLang="en-US" sz="1200" b="1" dirty="0"/>
                    </a:p>
                  </a:txBody>
                  <a:tcPr>
                    <a:solidFill>
                      <a:srgbClr val="FF0000"/>
                    </a:solidFill>
                  </a:tcPr>
                </a:tc>
                <a:tc>
                  <a:txBody>
                    <a:bodyPr/>
                    <a:lstStyle/>
                    <a:p>
                      <a:pPr algn="ctr"/>
                      <a:r>
                        <a:rPr lang="en-US" altLang="zh-CN" sz="1200" b="1" dirty="0"/>
                        <a:t>0.4</a:t>
                      </a:r>
                      <a:endParaRPr lang="zh-CN" altLang="en-US" sz="1200" b="1" dirty="0"/>
                    </a:p>
                  </a:txBody>
                  <a:tcPr>
                    <a:solidFill>
                      <a:srgbClr val="FF0000"/>
                    </a:solidFill>
                  </a:tcPr>
                </a:tc>
                <a:extLst>
                  <a:ext uri="{0D108BD9-81ED-4DB2-BD59-A6C34878D82A}">
                    <a16:rowId xmlns:a16="http://schemas.microsoft.com/office/drawing/2014/main" val="724664743"/>
                  </a:ext>
                </a:extLst>
              </a:tr>
            </a:tbl>
          </a:graphicData>
        </a:graphic>
      </p:graphicFrame>
      <p:pic>
        <p:nvPicPr>
          <p:cNvPr id="12" name="图片 11">
            <a:extLst>
              <a:ext uri="{FF2B5EF4-FFF2-40B4-BE49-F238E27FC236}">
                <a16:creationId xmlns:a16="http://schemas.microsoft.com/office/drawing/2014/main" id="{1E3CC3C7-9BF8-B252-2D7B-5C1ED3EFBB75}"/>
              </a:ext>
            </a:extLst>
          </p:cNvPr>
          <p:cNvPicPr>
            <a:picLocks noChangeAspect="1"/>
          </p:cNvPicPr>
          <p:nvPr/>
        </p:nvPicPr>
        <p:blipFill>
          <a:blip r:embed="rId4"/>
          <a:stretch>
            <a:fillRect/>
          </a:stretch>
        </p:blipFill>
        <p:spPr>
          <a:xfrm>
            <a:off x="8476719" y="1625998"/>
            <a:ext cx="3429236" cy="1961439"/>
          </a:xfrm>
          <a:prstGeom prst="rect">
            <a:avLst/>
          </a:prstGeom>
        </p:spPr>
      </p:pic>
      <p:sp>
        <p:nvSpPr>
          <p:cNvPr id="13" name="文本框 12">
            <a:extLst>
              <a:ext uri="{FF2B5EF4-FFF2-40B4-BE49-F238E27FC236}">
                <a16:creationId xmlns:a16="http://schemas.microsoft.com/office/drawing/2014/main" id="{017DAD6E-FBB9-DB32-A6AE-DA528268925E}"/>
              </a:ext>
            </a:extLst>
          </p:cNvPr>
          <p:cNvSpPr txBox="1"/>
          <p:nvPr/>
        </p:nvSpPr>
        <p:spPr>
          <a:xfrm>
            <a:off x="7170937" y="4782182"/>
            <a:ext cx="4695516" cy="369332"/>
          </a:xfrm>
          <a:prstGeom prst="rect">
            <a:avLst/>
          </a:prstGeom>
          <a:solidFill>
            <a:schemeClr val="accent2">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1</a:t>
            </a:r>
            <a:r>
              <a:rPr kumimoji="0" lang="zh-CN" altLang="en-US" sz="18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 </a:t>
            </a: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相同光通量下分辨率是同类线站的</a:t>
            </a:r>
            <a:r>
              <a:rPr kumimoji="0" lang="en-US" altLang="zh-CN"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10</a:t>
            </a: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倍</a:t>
            </a:r>
          </a:p>
        </p:txBody>
      </p:sp>
      <p:sp>
        <p:nvSpPr>
          <p:cNvPr id="15" name="文本框 14">
            <a:extLst>
              <a:ext uri="{FF2B5EF4-FFF2-40B4-BE49-F238E27FC236}">
                <a16:creationId xmlns:a16="http://schemas.microsoft.com/office/drawing/2014/main" id="{D94DBA79-4C18-F54B-3B2E-103AF9F1FCA4}"/>
              </a:ext>
            </a:extLst>
          </p:cNvPr>
          <p:cNvSpPr txBox="1"/>
          <p:nvPr/>
        </p:nvSpPr>
        <p:spPr>
          <a:xfrm>
            <a:off x="7170937" y="5330097"/>
            <a:ext cx="4695516" cy="369332"/>
          </a:xfrm>
          <a:prstGeom prst="rect">
            <a:avLst/>
          </a:prstGeom>
          <a:solidFill>
            <a:schemeClr val="accent2">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2</a:t>
            </a:r>
            <a:r>
              <a:rPr kumimoji="0" lang="zh-CN" altLang="en-US" sz="18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 </a:t>
            </a: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相同分辨率下光通量是同类线站的</a:t>
            </a:r>
            <a:r>
              <a:rPr kumimoji="0" lang="en-US" altLang="zh-CN"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10</a:t>
            </a: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倍</a:t>
            </a:r>
          </a:p>
        </p:txBody>
      </p:sp>
      <p:pic>
        <p:nvPicPr>
          <p:cNvPr id="17" name="图片 16">
            <a:extLst>
              <a:ext uri="{FF2B5EF4-FFF2-40B4-BE49-F238E27FC236}">
                <a16:creationId xmlns:a16="http://schemas.microsoft.com/office/drawing/2014/main" id="{1ABD2C5E-F3BB-A013-D704-7E29A17FDD5B}"/>
              </a:ext>
            </a:extLst>
          </p:cNvPr>
          <p:cNvPicPr>
            <a:picLocks noChangeAspect="1"/>
          </p:cNvPicPr>
          <p:nvPr/>
        </p:nvPicPr>
        <p:blipFill>
          <a:blip r:embed="rId5"/>
          <a:stretch>
            <a:fillRect/>
          </a:stretch>
        </p:blipFill>
        <p:spPr>
          <a:xfrm>
            <a:off x="5341297" y="1625998"/>
            <a:ext cx="3038625" cy="1508613"/>
          </a:xfrm>
          <a:prstGeom prst="rect">
            <a:avLst/>
          </a:prstGeom>
        </p:spPr>
      </p:pic>
      <p:sp>
        <p:nvSpPr>
          <p:cNvPr id="18" name="文本框 17">
            <a:extLst>
              <a:ext uri="{FF2B5EF4-FFF2-40B4-BE49-F238E27FC236}">
                <a16:creationId xmlns:a16="http://schemas.microsoft.com/office/drawing/2014/main" id="{A6B4D406-8A3F-2E07-F151-4FC3D2C356E1}"/>
              </a:ext>
            </a:extLst>
          </p:cNvPr>
          <p:cNvSpPr txBox="1"/>
          <p:nvPr/>
        </p:nvSpPr>
        <p:spPr>
          <a:xfrm>
            <a:off x="5544383" y="3313194"/>
            <a:ext cx="2632452" cy="369332"/>
          </a:xfrm>
          <a:prstGeom prst="rect">
            <a:avLst/>
          </a:prstGeom>
          <a:solidFill>
            <a:schemeClr val="accent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精细能带结构寿命＜</a:t>
            </a:r>
            <a:r>
              <a:rPr kumimoji="0" lang="en-US" altLang="zh-CN"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12h</a:t>
            </a: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0" name="文本框 19">
            <a:extLst>
              <a:ext uri="{FF2B5EF4-FFF2-40B4-BE49-F238E27FC236}">
                <a16:creationId xmlns:a16="http://schemas.microsoft.com/office/drawing/2014/main" id="{28E2EC5E-4C36-53AE-0F46-C191924175D6}"/>
              </a:ext>
            </a:extLst>
          </p:cNvPr>
          <p:cNvSpPr txBox="1"/>
          <p:nvPr/>
        </p:nvSpPr>
        <p:spPr>
          <a:xfrm>
            <a:off x="8875110" y="3642909"/>
            <a:ext cx="263245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404040"/>
                </a:solidFill>
                <a:effectLst/>
                <a:uLnTx/>
                <a:uFillTx/>
                <a:latin typeface="Arial" panose="020B0604020202020204" pitchFamily="34" charset="0"/>
                <a:ea typeface="等线" panose="02010600030101010101" pitchFamily="2" charset="-122"/>
                <a:cs typeface="+mn-cs"/>
              </a:rPr>
              <a:t>Synchrotron Radiation News, 25, 6 (2012)</a:t>
            </a:r>
            <a:endParaRPr kumimoji="0" lang="zh-CN" altLang="en-US" sz="1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21" name="文本框 20">
            <a:extLst>
              <a:ext uri="{FF2B5EF4-FFF2-40B4-BE49-F238E27FC236}">
                <a16:creationId xmlns:a16="http://schemas.microsoft.com/office/drawing/2014/main" id="{C56E9D5D-1D5D-F5D3-2ECF-747D11053C0C}"/>
              </a:ext>
            </a:extLst>
          </p:cNvPr>
          <p:cNvSpPr txBox="1"/>
          <p:nvPr/>
        </p:nvSpPr>
        <p:spPr>
          <a:xfrm>
            <a:off x="8169607" y="4145758"/>
            <a:ext cx="2698175" cy="523220"/>
          </a:xfrm>
          <a:prstGeom prst="rect">
            <a:avLst/>
          </a:prstGeom>
          <a:solidFill>
            <a:schemeClr val="accent2">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光束线建设目标</a:t>
            </a:r>
          </a:p>
        </p:txBody>
      </p:sp>
    </p:spTree>
    <p:extLst>
      <p:ext uri="{BB962C8B-B14F-4D97-AF65-F5344CB8AC3E}">
        <p14:creationId xmlns:p14="http://schemas.microsoft.com/office/powerpoint/2010/main" val="845215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6"/>
          <p:cNvSpPr/>
          <p:nvPr/>
        </p:nvSpPr>
        <p:spPr>
          <a:xfrm>
            <a:off x="1234495" y="226595"/>
            <a:ext cx="5698868" cy="510778"/>
          </a:xfrm>
          <a:prstGeom prst="roundRect">
            <a:avLst/>
          </a:prstGeom>
          <a:solidFill>
            <a:srgbClr val="C00000"/>
          </a:solidFill>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超瞬态装置</a:t>
            </a: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ARPES</a:t>
            </a: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束线有高通量的光源</a:t>
            </a:r>
          </a:p>
        </p:txBody>
      </p:sp>
      <p:pic>
        <p:nvPicPr>
          <p:cNvPr id="5" name="图片 4">
            <a:extLst>
              <a:ext uri="{FF2B5EF4-FFF2-40B4-BE49-F238E27FC236}">
                <a16:creationId xmlns:a16="http://schemas.microsoft.com/office/drawing/2014/main" id="{A0BB9C55-E1BC-F277-3272-3EEA6922C3C2}"/>
              </a:ext>
            </a:extLst>
          </p:cNvPr>
          <p:cNvPicPr>
            <a:picLocks noChangeAspect="1"/>
          </p:cNvPicPr>
          <p:nvPr/>
        </p:nvPicPr>
        <p:blipFill>
          <a:blip r:embed="rId3"/>
          <a:stretch>
            <a:fillRect/>
          </a:stretch>
        </p:blipFill>
        <p:spPr>
          <a:xfrm>
            <a:off x="252325" y="1017372"/>
            <a:ext cx="6258848" cy="2338044"/>
          </a:xfrm>
          <a:prstGeom prst="rect">
            <a:avLst/>
          </a:prstGeom>
          <a:ln>
            <a:solidFill>
              <a:schemeClr val="accent1"/>
            </a:solidFill>
          </a:ln>
        </p:spPr>
      </p:pic>
      <p:grpSp>
        <p:nvGrpSpPr>
          <p:cNvPr id="17" name="组合 16">
            <a:extLst>
              <a:ext uri="{FF2B5EF4-FFF2-40B4-BE49-F238E27FC236}">
                <a16:creationId xmlns:a16="http://schemas.microsoft.com/office/drawing/2014/main" id="{E8369D07-3CA8-4B9A-6DD3-A5C6C3497E7B}"/>
              </a:ext>
            </a:extLst>
          </p:cNvPr>
          <p:cNvGrpSpPr/>
          <p:nvPr/>
        </p:nvGrpSpPr>
        <p:grpSpPr>
          <a:xfrm>
            <a:off x="6716047" y="2893751"/>
            <a:ext cx="4741103" cy="461665"/>
            <a:chOff x="6697060" y="4535047"/>
            <a:chExt cx="4741103" cy="461665"/>
          </a:xfrm>
        </p:grpSpPr>
        <p:pic>
          <p:nvPicPr>
            <p:cNvPr id="10" name="图片 9">
              <a:extLst>
                <a:ext uri="{FF2B5EF4-FFF2-40B4-BE49-F238E27FC236}">
                  <a16:creationId xmlns:a16="http://schemas.microsoft.com/office/drawing/2014/main" id="{A34DA145-949E-A790-0704-A4F279B09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5056" y="4538922"/>
              <a:ext cx="3633107" cy="457790"/>
            </a:xfrm>
            <a:prstGeom prst="rect">
              <a:avLst/>
            </a:prstGeom>
            <a:ln>
              <a:solidFill>
                <a:srgbClr val="00B050"/>
              </a:solidFill>
            </a:ln>
          </p:spPr>
        </p:pic>
        <p:sp>
          <p:nvSpPr>
            <p:cNvPr id="12" name="文本框 11">
              <a:extLst>
                <a:ext uri="{FF2B5EF4-FFF2-40B4-BE49-F238E27FC236}">
                  <a16:creationId xmlns:a16="http://schemas.microsoft.com/office/drawing/2014/main" id="{52F0EAB5-8314-D10E-F4A9-A9EDFE581015}"/>
                </a:ext>
              </a:extLst>
            </p:cNvPr>
            <p:cNvSpPr txBox="1"/>
            <p:nvPr/>
          </p:nvSpPr>
          <p:spPr>
            <a:xfrm>
              <a:off x="6697060" y="4535047"/>
              <a:ext cx="1107996" cy="461665"/>
            </a:xfrm>
            <a:prstGeom prst="rect">
              <a:avLst/>
            </a:prstGeom>
            <a:solidFill>
              <a:schemeClr val="accent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光通量</a:t>
              </a:r>
            </a:p>
          </p:txBody>
        </p:sp>
      </p:grpSp>
      <p:grpSp>
        <p:nvGrpSpPr>
          <p:cNvPr id="16" name="组合 15">
            <a:extLst>
              <a:ext uri="{FF2B5EF4-FFF2-40B4-BE49-F238E27FC236}">
                <a16:creationId xmlns:a16="http://schemas.microsoft.com/office/drawing/2014/main" id="{E673D66E-FF48-2C28-20CD-7E0E06787D44}"/>
              </a:ext>
            </a:extLst>
          </p:cNvPr>
          <p:cNvGrpSpPr/>
          <p:nvPr/>
        </p:nvGrpSpPr>
        <p:grpSpPr>
          <a:xfrm>
            <a:off x="6544408" y="1909532"/>
            <a:ext cx="5048879" cy="752488"/>
            <a:chOff x="6389284" y="3320144"/>
            <a:chExt cx="5048879" cy="752488"/>
          </a:xfrm>
        </p:grpSpPr>
        <p:pic>
          <p:nvPicPr>
            <p:cNvPr id="6" name="图片 5">
              <a:extLst>
                <a:ext uri="{FF2B5EF4-FFF2-40B4-BE49-F238E27FC236}">
                  <a16:creationId xmlns:a16="http://schemas.microsoft.com/office/drawing/2014/main" id="{158CCFBC-FCD0-BEC7-511F-CDE658BC749D}"/>
                </a:ext>
              </a:extLst>
            </p:cNvPr>
            <p:cNvPicPr>
              <a:picLocks noChangeAspect="1"/>
            </p:cNvPicPr>
            <p:nvPr/>
          </p:nvPicPr>
          <p:blipFill>
            <a:blip r:embed="rId5"/>
            <a:stretch>
              <a:fillRect/>
            </a:stretch>
          </p:blipFill>
          <p:spPr>
            <a:xfrm>
              <a:off x="7805056" y="3320144"/>
              <a:ext cx="3633107" cy="752488"/>
            </a:xfrm>
            <a:prstGeom prst="rect">
              <a:avLst/>
            </a:prstGeom>
            <a:ln>
              <a:solidFill>
                <a:srgbClr val="00B0F0"/>
              </a:solidFill>
            </a:ln>
          </p:spPr>
        </p:pic>
        <p:sp>
          <p:nvSpPr>
            <p:cNvPr id="13" name="文本框 12">
              <a:extLst>
                <a:ext uri="{FF2B5EF4-FFF2-40B4-BE49-F238E27FC236}">
                  <a16:creationId xmlns:a16="http://schemas.microsoft.com/office/drawing/2014/main" id="{8B7DC873-4269-C56C-FE8A-D4B9C6586457}"/>
                </a:ext>
              </a:extLst>
            </p:cNvPr>
            <p:cNvSpPr txBox="1"/>
            <p:nvPr/>
          </p:nvSpPr>
          <p:spPr>
            <a:xfrm>
              <a:off x="6389284" y="3472544"/>
              <a:ext cx="1415772" cy="461665"/>
            </a:xfrm>
            <a:prstGeom prst="rect">
              <a:avLst/>
            </a:prstGeom>
            <a:solidFill>
              <a:schemeClr val="accent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辐射能量</a:t>
              </a:r>
            </a:p>
          </p:txBody>
        </p:sp>
      </p:grpSp>
      <p:grpSp>
        <p:nvGrpSpPr>
          <p:cNvPr id="15" name="组合 14">
            <a:extLst>
              <a:ext uri="{FF2B5EF4-FFF2-40B4-BE49-F238E27FC236}">
                <a16:creationId xmlns:a16="http://schemas.microsoft.com/office/drawing/2014/main" id="{BDF05299-5235-2B6D-8668-8431649A9F6C}"/>
              </a:ext>
            </a:extLst>
          </p:cNvPr>
          <p:cNvGrpSpPr/>
          <p:nvPr/>
        </p:nvGrpSpPr>
        <p:grpSpPr>
          <a:xfrm>
            <a:off x="6544408" y="1082289"/>
            <a:ext cx="5048879" cy="565932"/>
            <a:chOff x="6685922" y="1769401"/>
            <a:chExt cx="5048879" cy="565932"/>
          </a:xfrm>
        </p:grpSpPr>
        <p:pic>
          <p:nvPicPr>
            <p:cNvPr id="8" name="图片 7">
              <a:extLst>
                <a:ext uri="{FF2B5EF4-FFF2-40B4-BE49-F238E27FC236}">
                  <a16:creationId xmlns:a16="http://schemas.microsoft.com/office/drawing/2014/main" id="{9334F82A-FB8B-2143-7552-131F9C4A04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1694" y="1769401"/>
              <a:ext cx="3633107" cy="565932"/>
            </a:xfrm>
            <a:prstGeom prst="rect">
              <a:avLst/>
            </a:prstGeom>
            <a:ln>
              <a:solidFill>
                <a:srgbClr val="92D050"/>
              </a:solidFill>
            </a:ln>
          </p:spPr>
        </p:pic>
        <p:sp>
          <p:nvSpPr>
            <p:cNvPr id="14" name="文本框 13">
              <a:extLst>
                <a:ext uri="{FF2B5EF4-FFF2-40B4-BE49-F238E27FC236}">
                  <a16:creationId xmlns:a16="http://schemas.microsoft.com/office/drawing/2014/main" id="{C21C17C3-DC49-D2E1-233D-5B4467B2FDD9}"/>
                </a:ext>
              </a:extLst>
            </p:cNvPr>
            <p:cNvSpPr txBox="1"/>
            <p:nvPr/>
          </p:nvSpPr>
          <p:spPr>
            <a:xfrm>
              <a:off x="6685922" y="1818621"/>
              <a:ext cx="1415772" cy="461665"/>
            </a:xfrm>
            <a:prstGeom prst="rect">
              <a:avLst/>
            </a:prstGeom>
            <a:solidFill>
              <a:schemeClr val="accent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偏转参数</a:t>
              </a:r>
            </a:p>
          </p:txBody>
        </p:sp>
      </p:grpSp>
      <p:sp>
        <p:nvSpPr>
          <p:cNvPr id="18" name="文本框 17">
            <a:extLst>
              <a:ext uri="{FF2B5EF4-FFF2-40B4-BE49-F238E27FC236}">
                <a16:creationId xmlns:a16="http://schemas.microsoft.com/office/drawing/2014/main" id="{00DF763B-D3FD-D25C-0A5B-663BDA1E2068}"/>
              </a:ext>
            </a:extLst>
          </p:cNvPr>
          <p:cNvSpPr txBox="1"/>
          <p:nvPr/>
        </p:nvSpPr>
        <p:spPr>
          <a:xfrm>
            <a:off x="2253343" y="3429000"/>
            <a:ext cx="2954655" cy="369332"/>
          </a:xfrm>
          <a:prstGeom prst="rect">
            <a:avLst/>
          </a:prstGeom>
          <a:solidFill>
            <a:srgbClr val="0070C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波荡器辐射及辐射光的性质</a:t>
            </a:r>
          </a:p>
        </p:txBody>
      </p:sp>
      <p:pic>
        <p:nvPicPr>
          <p:cNvPr id="38" name="图片 37">
            <a:extLst>
              <a:ext uri="{FF2B5EF4-FFF2-40B4-BE49-F238E27FC236}">
                <a16:creationId xmlns:a16="http://schemas.microsoft.com/office/drawing/2014/main" id="{1F32B77A-5078-EB5E-AC6C-F8D9E54F577A}"/>
              </a:ext>
            </a:extLst>
          </p:cNvPr>
          <p:cNvPicPr>
            <a:picLocks noChangeAspect="1"/>
          </p:cNvPicPr>
          <p:nvPr/>
        </p:nvPicPr>
        <p:blipFill>
          <a:blip r:embed="rId7"/>
          <a:stretch>
            <a:fillRect/>
          </a:stretch>
        </p:blipFill>
        <p:spPr>
          <a:xfrm>
            <a:off x="5338818" y="3929456"/>
            <a:ext cx="6392163" cy="1101314"/>
          </a:xfrm>
          <a:prstGeom prst="rect">
            <a:avLst/>
          </a:prstGeom>
        </p:spPr>
      </p:pic>
      <p:grpSp>
        <p:nvGrpSpPr>
          <p:cNvPr id="44" name="组合 43">
            <a:extLst>
              <a:ext uri="{FF2B5EF4-FFF2-40B4-BE49-F238E27FC236}">
                <a16:creationId xmlns:a16="http://schemas.microsoft.com/office/drawing/2014/main" id="{49FDEDFC-AFDB-0D6D-23F4-3A441B0FB5B1}"/>
              </a:ext>
            </a:extLst>
          </p:cNvPr>
          <p:cNvGrpSpPr/>
          <p:nvPr/>
        </p:nvGrpSpPr>
        <p:grpSpPr>
          <a:xfrm>
            <a:off x="633772" y="3963871"/>
            <a:ext cx="4351884" cy="1296637"/>
            <a:chOff x="818990" y="5222217"/>
            <a:chExt cx="5771655" cy="1296637"/>
          </a:xfrm>
        </p:grpSpPr>
        <p:sp>
          <p:nvSpPr>
            <p:cNvPr id="39" name="文本框 38">
              <a:extLst>
                <a:ext uri="{FF2B5EF4-FFF2-40B4-BE49-F238E27FC236}">
                  <a16:creationId xmlns:a16="http://schemas.microsoft.com/office/drawing/2014/main" id="{A568D0FE-8F2C-3F5E-A9A6-4D60F3BCE646}"/>
                </a:ext>
              </a:extLst>
            </p:cNvPr>
            <p:cNvSpPr txBox="1"/>
            <p:nvPr/>
          </p:nvSpPr>
          <p:spPr>
            <a:xfrm>
              <a:off x="818990" y="5222217"/>
              <a:ext cx="5771655" cy="1296637"/>
            </a:xfrm>
            <a:prstGeom prst="rect">
              <a:avLst/>
            </a:prstGeom>
            <a:noFill/>
            <a:ln w="38100">
              <a:solidFill>
                <a:srgbClr val="00B0F0"/>
              </a:solidFill>
            </a:ln>
            <a:scene3d>
              <a:camera prst="orthographicFront"/>
              <a:lightRig rig="threePt" dir="t"/>
            </a:scene3d>
            <a:sp3d>
              <a:bevelT prst="relaxedInset"/>
            </a:sp3d>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~6 GeV</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光源光子能量优化在</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10-20 keV</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~3 GeV</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光源光子能量优化在</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2-5 keV</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~0.5 GeV</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光源光子能量优化在真空紫外</a:t>
              </a:r>
            </a:p>
          </p:txBody>
        </p:sp>
        <p:sp>
          <p:nvSpPr>
            <p:cNvPr id="41" name="矩形 40">
              <a:extLst>
                <a:ext uri="{FF2B5EF4-FFF2-40B4-BE49-F238E27FC236}">
                  <a16:creationId xmlns:a16="http://schemas.microsoft.com/office/drawing/2014/main" id="{62785134-A5AC-9B8B-505F-7F9C04B9DABB}"/>
                </a:ext>
              </a:extLst>
            </p:cNvPr>
            <p:cNvSpPr/>
            <p:nvPr/>
          </p:nvSpPr>
          <p:spPr>
            <a:xfrm>
              <a:off x="955164" y="5400850"/>
              <a:ext cx="174171" cy="185057"/>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矩形 41">
              <a:extLst>
                <a:ext uri="{FF2B5EF4-FFF2-40B4-BE49-F238E27FC236}">
                  <a16:creationId xmlns:a16="http://schemas.microsoft.com/office/drawing/2014/main" id="{E9AC5D9C-3D4C-20DE-7436-573EBC93AED2}"/>
                </a:ext>
              </a:extLst>
            </p:cNvPr>
            <p:cNvSpPr/>
            <p:nvPr/>
          </p:nvSpPr>
          <p:spPr>
            <a:xfrm>
              <a:off x="937184" y="5801516"/>
              <a:ext cx="174171" cy="185057"/>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矩形 42">
              <a:extLst>
                <a:ext uri="{FF2B5EF4-FFF2-40B4-BE49-F238E27FC236}">
                  <a16:creationId xmlns:a16="http://schemas.microsoft.com/office/drawing/2014/main" id="{FD15DE7A-135D-7A16-2A2D-AC013559AEC0}"/>
                </a:ext>
              </a:extLst>
            </p:cNvPr>
            <p:cNvSpPr/>
            <p:nvPr/>
          </p:nvSpPr>
          <p:spPr>
            <a:xfrm>
              <a:off x="951613" y="6200557"/>
              <a:ext cx="174171" cy="185057"/>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41DCAED1-EA9B-A865-248A-5505A860F6B2}"/>
              </a:ext>
            </a:extLst>
          </p:cNvPr>
          <p:cNvSpPr txBox="1"/>
          <p:nvPr/>
        </p:nvSpPr>
        <p:spPr>
          <a:xfrm>
            <a:off x="865098" y="5367778"/>
            <a:ext cx="10443885" cy="400110"/>
          </a:xfrm>
          <a:prstGeom prst="rect">
            <a:avLst/>
          </a:prstGeom>
          <a:noFill/>
          <a:ln>
            <a:solidFill>
              <a:srgbClr val="7030A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利用</a:t>
            </a:r>
            <a:r>
              <a:rPr kumimoji="0" lang="zh-CN" altLang="en-US" sz="20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低能强流</a:t>
            </a:r>
            <a:r>
              <a:rPr kumimoji="0" lang="zh-CN" altLang="en-US"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储存环产生比传统高能同步辐射光源</a:t>
            </a:r>
            <a:r>
              <a:rPr kumimoji="0" lang="zh-CN" altLang="en-US" sz="20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高一个量级</a:t>
            </a:r>
            <a:r>
              <a:rPr kumimoji="0" lang="zh-CN" altLang="en-US"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的真空紫外波段的同步辐射光</a:t>
            </a:r>
          </a:p>
        </p:txBody>
      </p:sp>
      <p:sp>
        <p:nvSpPr>
          <p:cNvPr id="46" name="矩形 45">
            <a:extLst>
              <a:ext uri="{FF2B5EF4-FFF2-40B4-BE49-F238E27FC236}">
                <a16:creationId xmlns:a16="http://schemas.microsoft.com/office/drawing/2014/main" id="{CE239E02-C0FB-5A8E-CE3A-7A900C607CD2}"/>
              </a:ext>
            </a:extLst>
          </p:cNvPr>
          <p:cNvSpPr/>
          <p:nvPr/>
        </p:nvSpPr>
        <p:spPr>
          <a:xfrm>
            <a:off x="633771" y="5896847"/>
            <a:ext cx="10959515" cy="694859"/>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altLang="zh-CN" sz="1800" b="1" i="0" u="none" strike="noStrike" kern="1200" cap="none" spc="0" normalizeH="0" baseline="0" noProof="0" dirty="0">
                <a:ln>
                  <a:solidFill>
                    <a:prstClr val="white"/>
                  </a:solidFill>
                </a:ln>
                <a:solidFill>
                  <a:srgbClr val="FF0000"/>
                </a:solidFill>
                <a:effectLst/>
                <a:uLnTx/>
                <a:uFillTx/>
                <a:latin typeface="等线" panose="020F0502020204030204"/>
                <a:ea typeface="等线" panose="02010600030101010101" pitchFamily="2" charset="-122"/>
                <a:cs typeface="+mn-cs"/>
              </a:rPr>
              <a:t>Δ</a:t>
            </a:r>
            <a:r>
              <a:rPr kumimoji="0" lang="en-US" altLang="zh-CN" sz="1800" b="1" i="0" u="none" strike="noStrike" kern="1200" cap="none" spc="0" normalizeH="0" baseline="0" noProof="0" dirty="0">
                <a:ln>
                  <a:solidFill>
                    <a:prstClr val="white"/>
                  </a:solidFill>
                </a:ln>
                <a:solidFill>
                  <a:prstClr val="white"/>
                </a:solidFill>
                <a:effectLst/>
                <a:uLnTx/>
                <a:uFillTx/>
                <a:latin typeface="等线" panose="020F0502020204030204"/>
                <a:ea typeface="等线" panose="02010600030101010101" pitchFamily="2" charset="-122"/>
                <a:cs typeface="+mn-cs"/>
              </a:rPr>
              <a:t> </a:t>
            </a:r>
            <a:r>
              <a:rPr kumimoji="0" lang="zh-CN" altLang="en-US" sz="1800" b="0" i="0" u="none" strike="noStrike" kern="1200" cap="none" spc="0" normalizeH="0" baseline="0" noProof="0" dirty="0">
                <a:ln>
                  <a:solidFill>
                    <a:prstClr val="white"/>
                  </a:solidFill>
                </a:ln>
                <a:solidFill>
                  <a:prstClr val="white"/>
                </a:solidFill>
                <a:effectLst/>
                <a:uLnTx/>
                <a:uFillTx/>
                <a:latin typeface="等线" panose="020F0502020204030204"/>
                <a:ea typeface="等线" panose="02010600030101010101" pitchFamily="2" charset="-122"/>
                <a:cs typeface="+mn-cs"/>
              </a:rPr>
              <a:t>建设面向</a:t>
            </a:r>
            <a:r>
              <a:rPr kumimoji="0" lang="zh-CN" altLang="en-US" sz="1800" b="1" i="0" u="none" strike="noStrike" kern="1200" cap="none" spc="0" normalizeH="0" baseline="0" noProof="0" dirty="0">
                <a:ln>
                  <a:solidFill>
                    <a:prstClr val="white"/>
                  </a:solidFill>
                </a:ln>
                <a:solidFill>
                  <a:srgbClr val="FF0000"/>
                </a:solidFill>
                <a:effectLst/>
                <a:uLnTx/>
                <a:uFillTx/>
                <a:latin typeface="等线" panose="020F0502020204030204"/>
                <a:ea typeface="等线" panose="02010600030101010101" pitchFamily="2" charset="-122"/>
                <a:cs typeface="+mn-cs"/>
              </a:rPr>
              <a:t>真空紫外波段</a:t>
            </a:r>
            <a:r>
              <a:rPr kumimoji="0" lang="zh-CN" altLang="en-US" sz="1800" b="0" i="0" u="none" strike="noStrike" kern="1200" cap="none" spc="0" normalizeH="0" baseline="0" noProof="0" dirty="0">
                <a:ln>
                  <a:solidFill>
                    <a:prstClr val="white"/>
                  </a:solidFill>
                </a:ln>
                <a:solidFill>
                  <a:prstClr val="white"/>
                </a:solidFill>
                <a:effectLst/>
                <a:uLnTx/>
                <a:uFillTx/>
                <a:latin typeface="等线" panose="020F0502020204030204"/>
                <a:ea typeface="等线" panose="02010600030101010101" pitchFamily="2" charset="-122"/>
                <a:cs typeface="+mn-cs"/>
              </a:rPr>
              <a:t>专门优化的低能强流同步辐射光源，实现</a:t>
            </a:r>
            <a:r>
              <a:rPr kumimoji="0" lang="zh-CN" altLang="en-US" sz="1800" b="1" i="0" u="none" strike="noStrike" kern="1200" cap="none" spc="0" normalizeH="0" baseline="0" noProof="0" dirty="0">
                <a:ln>
                  <a:solidFill>
                    <a:prstClr val="white"/>
                  </a:solidFill>
                </a:ln>
                <a:solidFill>
                  <a:srgbClr val="FF0000"/>
                </a:solidFill>
                <a:effectLst/>
                <a:uLnTx/>
                <a:uFillTx/>
                <a:latin typeface="等线" panose="020F0502020204030204"/>
                <a:ea typeface="等线" panose="02010600030101010101" pitchFamily="2" charset="-122"/>
                <a:cs typeface="+mn-cs"/>
              </a:rPr>
              <a:t>具有实用意义</a:t>
            </a:r>
            <a:r>
              <a:rPr kumimoji="0" lang="zh-CN" altLang="en-US" sz="1800" b="0" i="0" u="none" strike="noStrike" kern="1200" cap="none" spc="0" normalizeH="0" baseline="0" noProof="0" dirty="0">
                <a:ln>
                  <a:solidFill>
                    <a:prstClr val="white"/>
                  </a:solidFill>
                </a:ln>
                <a:solidFill>
                  <a:prstClr val="white"/>
                </a:solidFill>
                <a:effectLst/>
                <a:uLnTx/>
                <a:uFillTx/>
                <a:latin typeface="等线" panose="020F0502020204030204"/>
                <a:ea typeface="等线" panose="02010600030101010101" pitchFamily="2" charset="-122"/>
                <a:cs typeface="+mn-cs"/>
              </a:rPr>
              <a:t>的超高分辨的</a:t>
            </a:r>
            <a:r>
              <a:rPr kumimoji="0" lang="en-US" altLang="zh-CN" sz="1800" b="0" i="0" u="none" strike="noStrike" kern="1200" cap="none" spc="0" normalizeH="0" baseline="0" noProof="0" dirty="0">
                <a:ln>
                  <a:solidFill>
                    <a:prstClr val="white"/>
                  </a:solidFill>
                </a:ln>
                <a:solidFill>
                  <a:prstClr val="white"/>
                </a:solidFill>
                <a:effectLst/>
                <a:uLnTx/>
                <a:uFillTx/>
                <a:latin typeface="等线" panose="020F0502020204030204"/>
                <a:ea typeface="等线" panose="02010600030101010101" pitchFamily="2" charset="-122"/>
                <a:cs typeface="+mn-cs"/>
              </a:rPr>
              <a:t>ARPES</a:t>
            </a:r>
            <a:endParaRPr kumimoji="0" lang="zh-CN" altLang="en-US" sz="1800" b="0" i="0" u="none" strike="noStrike" kern="1200" cap="none" spc="0" normalizeH="0" baseline="0" noProof="0" dirty="0">
              <a:ln>
                <a:solidFill>
                  <a:prstClr val="white"/>
                </a:solidFill>
              </a:ln>
              <a:solidFill>
                <a:prstClr val="white"/>
              </a:solidFill>
              <a:effectLst/>
              <a:uLnTx/>
              <a:uFillTx/>
              <a:latin typeface="等线" panose="020F0502020204030204"/>
              <a:ea typeface="等线" panose="02010600030101010101" pitchFamily="2" charset="-122"/>
              <a:cs typeface="+mn-cs"/>
            </a:endParaRPr>
          </a:p>
        </p:txBody>
      </p:sp>
      <p:sp>
        <p:nvSpPr>
          <p:cNvPr id="2" name="箭头: 下 1">
            <a:extLst>
              <a:ext uri="{FF2B5EF4-FFF2-40B4-BE49-F238E27FC236}">
                <a16:creationId xmlns:a16="http://schemas.microsoft.com/office/drawing/2014/main" id="{66AC28D0-CDCD-4BBF-502F-F5B82E5AE5B3}"/>
              </a:ext>
            </a:extLst>
          </p:cNvPr>
          <p:cNvSpPr/>
          <p:nvPr/>
        </p:nvSpPr>
        <p:spPr>
          <a:xfrm>
            <a:off x="8464550" y="3947400"/>
            <a:ext cx="330200" cy="465849"/>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03968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6"/>
          <p:cNvSpPr/>
          <p:nvPr/>
        </p:nvSpPr>
        <p:spPr>
          <a:xfrm>
            <a:off x="1166199" y="183851"/>
            <a:ext cx="4486887" cy="510778"/>
          </a:xfrm>
          <a:prstGeom prst="roundRect">
            <a:avLst/>
          </a:prstGeom>
          <a:solidFill>
            <a:srgbClr val="C00000"/>
          </a:solidFill>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超瞬态装置</a:t>
            </a: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ARPES</a:t>
            </a: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光束线设计</a:t>
            </a:r>
          </a:p>
        </p:txBody>
      </p:sp>
      <p:sp>
        <p:nvSpPr>
          <p:cNvPr id="5" name="文本框 4">
            <a:extLst>
              <a:ext uri="{FF2B5EF4-FFF2-40B4-BE49-F238E27FC236}">
                <a16:creationId xmlns:a16="http://schemas.microsoft.com/office/drawing/2014/main" id="{AFFF27DC-683D-B38E-D78C-31A7E52E54EF}"/>
              </a:ext>
            </a:extLst>
          </p:cNvPr>
          <p:cNvSpPr txBox="1"/>
          <p:nvPr/>
        </p:nvSpPr>
        <p:spPr>
          <a:xfrm>
            <a:off x="357552" y="1021422"/>
            <a:ext cx="8693405" cy="369332"/>
          </a:xfrm>
          <a:prstGeom prst="rect">
            <a:avLst/>
          </a:prstGeom>
          <a:no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B0F0"/>
                </a:solidFill>
                <a:effectLst/>
                <a:uLnTx/>
                <a:uFillTx/>
                <a:latin typeface="等线" panose="020F0502020204030204"/>
                <a:ea typeface="等线" panose="02010600030101010101" pitchFamily="2" charset="-122"/>
                <a:cs typeface="+mn-cs"/>
              </a:rPr>
              <a:t>储存环参数</a:t>
            </a: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：能量</a:t>
            </a:r>
            <a:r>
              <a:rPr kumimoji="0" lang="en-US" altLang="zh-CN" sz="1800" b="1" i="1"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E</a:t>
            </a:r>
            <a:r>
              <a:rPr kumimoji="0" lang="en-US" altLang="zh-CN"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=0.5 GeV</a:t>
            </a: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束流</a:t>
            </a:r>
            <a:r>
              <a:rPr kumimoji="0" lang="en-US" altLang="zh-CN" sz="18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I=1000 mA</a:t>
            </a: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，发射度</a:t>
            </a:r>
            <a:r>
              <a:rPr kumimoji="0" lang="el-GR" altLang="zh-CN"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ε</a:t>
            </a:r>
            <a:r>
              <a:rPr kumimoji="0" lang="en-US" altLang="zh-CN"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=16 nm·rad</a:t>
            </a: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，周长</a:t>
            </a:r>
            <a:r>
              <a:rPr kumimoji="0" lang="en-US" altLang="zh-CN"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76.78m</a:t>
            </a:r>
            <a:endPar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23" name="图片 22">
            <a:extLst>
              <a:ext uri="{FF2B5EF4-FFF2-40B4-BE49-F238E27FC236}">
                <a16:creationId xmlns:a16="http://schemas.microsoft.com/office/drawing/2014/main" id="{AD60433A-532A-725C-BAE1-84B1FF9488AA}"/>
              </a:ext>
            </a:extLst>
          </p:cNvPr>
          <p:cNvPicPr>
            <a:picLocks noChangeAspect="1"/>
          </p:cNvPicPr>
          <p:nvPr/>
        </p:nvPicPr>
        <p:blipFill>
          <a:blip r:embed="rId3"/>
          <a:stretch>
            <a:fillRect/>
          </a:stretch>
        </p:blipFill>
        <p:spPr>
          <a:xfrm>
            <a:off x="4679182" y="2086879"/>
            <a:ext cx="4437091" cy="2204811"/>
          </a:xfrm>
          <a:prstGeom prst="rect">
            <a:avLst/>
          </a:prstGeom>
          <a:ln>
            <a:solidFill>
              <a:srgbClr val="FF0000"/>
            </a:solidFill>
          </a:ln>
        </p:spPr>
      </p:pic>
      <p:sp>
        <p:nvSpPr>
          <p:cNvPr id="24" name="文本框 23">
            <a:extLst>
              <a:ext uri="{FF2B5EF4-FFF2-40B4-BE49-F238E27FC236}">
                <a16:creationId xmlns:a16="http://schemas.microsoft.com/office/drawing/2014/main" id="{3FB5A5DA-0560-05B5-C966-7EC8785B30D8}"/>
              </a:ext>
            </a:extLst>
          </p:cNvPr>
          <p:cNvSpPr txBox="1"/>
          <p:nvPr/>
        </p:nvSpPr>
        <p:spPr>
          <a:xfrm>
            <a:off x="1323414" y="1609646"/>
            <a:ext cx="1846980" cy="369332"/>
          </a:xfrm>
          <a:prstGeom prst="rect">
            <a:avLst/>
          </a:prstGeom>
          <a:solidFill>
            <a:schemeClr val="accent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2060"/>
                </a:solidFill>
                <a:effectLst/>
                <a:uLnTx/>
                <a:uFillTx/>
                <a:latin typeface="等线" panose="020F0502020204030204"/>
                <a:ea typeface="等线" panose="02010600030101010101" pitchFamily="2" charset="-122"/>
                <a:cs typeface="+mn-cs"/>
              </a:rPr>
              <a:t>PGM</a:t>
            </a:r>
            <a:r>
              <a:rPr kumimoji="0" lang="zh-CN" altLang="en-US" sz="1800" b="1" i="0" u="none" strike="noStrike" kern="1200" cap="none" spc="0" normalizeH="0" baseline="0" noProof="0" dirty="0">
                <a:ln>
                  <a:noFill/>
                </a:ln>
                <a:solidFill>
                  <a:srgbClr val="002060"/>
                </a:solidFill>
                <a:effectLst/>
                <a:uLnTx/>
                <a:uFillTx/>
                <a:latin typeface="等线" panose="020F0502020204030204"/>
                <a:ea typeface="等线" panose="02010600030101010101" pitchFamily="2" charset="-122"/>
                <a:cs typeface="+mn-cs"/>
              </a:rPr>
              <a:t>单色器方案</a:t>
            </a:r>
          </a:p>
        </p:txBody>
      </p:sp>
      <p:sp>
        <p:nvSpPr>
          <p:cNvPr id="25" name="文本框 24">
            <a:extLst>
              <a:ext uri="{FF2B5EF4-FFF2-40B4-BE49-F238E27FC236}">
                <a16:creationId xmlns:a16="http://schemas.microsoft.com/office/drawing/2014/main" id="{060973B7-8B83-6C49-85AC-B7B654068945}"/>
              </a:ext>
            </a:extLst>
          </p:cNvPr>
          <p:cNvSpPr txBox="1"/>
          <p:nvPr/>
        </p:nvSpPr>
        <p:spPr>
          <a:xfrm>
            <a:off x="5873644" y="1609646"/>
            <a:ext cx="1795684" cy="369332"/>
          </a:xfrm>
          <a:prstGeom prst="rect">
            <a:avLst/>
          </a:prstGeom>
          <a:solidFill>
            <a:schemeClr val="accent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2060"/>
                </a:solidFill>
                <a:effectLst/>
                <a:uLnTx/>
                <a:uFillTx/>
                <a:latin typeface="等线" panose="020F0502020204030204"/>
                <a:ea typeface="等线" panose="02010600030101010101" pitchFamily="2" charset="-122"/>
                <a:cs typeface="+mn-cs"/>
              </a:rPr>
              <a:t>NIM</a:t>
            </a:r>
            <a:r>
              <a:rPr kumimoji="0" lang="zh-CN" altLang="en-US" sz="1800" b="1" i="0" u="none" strike="noStrike" kern="1200" cap="none" spc="0" normalizeH="0" baseline="0" noProof="0" dirty="0">
                <a:ln>
                  <a:noFill/>
                </a:ln>
                <a:solidFill>
                  <a:srgbClr val="002060"/>
                </a:solidFill>
                <a:effectLst/>
                <a:uLnTx/>
                <a:uFillTx/>
                <a:latin typeface="等线" panose="020F0502020204030204"/>
                <a:ea typeface="等线" panose="02010600030101010101" pitchFamily="2" charset="-122"/>
                <a:cs typeface="+mn-cs"/>
              </a:rPr>
              <a:t>单色器方案</a:t>
            </a:r>
          </a:p>
        </p:txBody>
      </p:sp>
      <p:sp>
        <p:nvSpPr>
          <p:cNvPr id="26" name="文本框 25">
            <a:extLst>
              <a:ext uri="{FF2B5EF4-FFF2-40B4-BE49-F238E27FC236}">
                <a16:creationId xmlns:a16="http://schemas.microsoft.com/office/drawing/2014/main" id="{337441F7-20FE-7F64-3FD7-CB51A7241F2C}"/>
              </a:ext>
            </a:extLst>
          </p:cNvPr>
          <p:cNvSpPr txBox="1"/>
          <p:nvPr/>
        </p:nvSpPr>
        <p:spPr>
          <a:xfrm>
            <a:off x="4352972" y="4526150"/>
            <a:ext cx="4741162" cy="584775"/>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参考日本</a:t>
            </a:r>
            <a:r>
              <a:rPr kumimoji="0" lang="en-US" altLang="zh-CN"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UVSOR</a:t>
            </a:r>
            <a:r>
              <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的</a:t>
            </a:r>
            <a:r>
              <a:rPr kumimoji="0" lang="en-US" altLang="zh-CN"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ARPES</a:t>
            </a:r>
            <a:r>
              <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束线、斯坦福大学沈志勋</a:t>
            </a:r>
            <a:r>
              <a:rPr kumimoji="0" lang="en-US" altLang="zh-CN"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ARPES</a:t>
            </a:r>
            <a:r>
              <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en-US" altLang="zh-CN"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BESSY</a:t>
            </a:r>
            <a:r>
              <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的</a:t>
            </a:r>
            <a:r>
              <a:rPr kumimoji="0" lang="en-US" altLang="zh-CN"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ARPES</a:t>
            </a:r>
            <a:r>
              <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束线等。</a:t>
            </a:r>
          </a:p>
        </p:txBody>
      </p:sp>
      <p:sp>
        <p:nvSpPr>
          <p:cNvPr id="27" name="文本框 26">
            <a:extLst>
              <a:ext uri="{FF2B5EF4-FFF2-40B4-BE49-F238E27FC236}">
                <a16:creationId xmlns:a16="http://schemas.microsoft.com/office/drawing/2014/main" id="{3407CE5F-F068-4646-2698-33177A5E428C}"/>
              </a:ext>
            </a:extLst>
          </p:cNvPr>
          <p:cNvSpPr txBox="1"/>
          <p:nvPr/>
        </p:nvSpPr>
        <p:spPr>
          <a:xfrm>
            <a:off x="339089" y="4526150"/>
            <a:ext cx="3815630" cy="584775"/>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参考上海光源</a:t>
            </a:r>
            <a:r>
              <a:rPr kumimoji="0" lang="en-US" altLang="zh-CN"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BL03U</a:t>
            </a:r>
            <a:r>
              <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、梦之线、</a:t>
            </a:r>
            <a:r>
              <a:rPr kumimoji="0" lang="en-US" altLang="zh-CN"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ALS Beamline 10</a:t>
            </a:r>
            <a:r>
              <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等。</a:t>
            </a:r>
          </a:p>
        </p:txBody>
      </p:sp>
      <p:sp>
        <p:nvSpPr>
          <p:cNvPr id="28" name="文本框 27">
            <a:extLst>
              <a:ext uri="{FF2B5EF4-FFF2-40B4-BE49-F238E27FC236}">
                <a16:creationId xmlns:a16="http://schemas.microsoft.com/office/drawing/2014/main" id="{9EFEC4AB-51BE-1785-D652-574173F181BC}"/>
              </a:ext>
            </a:extLst>
          </p:cNvPr>
          <p:cNvSpPr txBox="1"/>
          <p:nvPr/>
        </p:nvSpPr>
        <p:spPr>
          <a:xfrm>
            <a:off x="2295209" y="6221040"/>
            <a:ext cx="62071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经过多轮专家评审和光学模拟计算确定</a:t>
            </a:r>
            <a:r>
              <a:rPr kumimoji="0" lang="en-US" altLang="zh-CN" sz="18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PGM</a:t>
            </a: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为最终建设方案</a:t>
            </a:r>
          </a:p>
        </p:txBody>
      </p:sp>
      <p:sp>
        <p:nvSpPr>
          <p:cNvPr id="29" name="文本框 28">
            <a:extLst>
              <a:ext uri="{FF2B5EF4-FFF2-40B4-BE49-F238E27FC236}">
                <a16:creationId xmlns:a16="http://schemas.microsoft.com/office/drawing/2014/main" id="{B91B469D-3F7D-2E72-5F25-5063D69AD9B3}"/>
              </a:ext>
            </a:extLst>
          </p:cNvPr>
          <p:cNvSpPr txBox="1"/>
          <p:nvPr/>
        </p:nvSpPr>
        <p:spPr>
          <a:xfrm>
            <a:off x="4730353" y="5467246"/>
            <a:ext cx="3647152" cy="369332"/>
          </a:xfrm>
          <a:prstGeom prst="rect">
            <a:avLst/>
          </a:prstGeom>
          <a:solidFill>
            <a:schemeClr val="bg2">
              <a:lumMod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7030A0"/>
                </a:solidFill>
                <a:effectLst/>
                <a:uLnTx/>
                <a:uFillTx/>
                <a:latin typeface="等线" panose="020F0502020204030204"/>
                <a:ea typeface="等线" panose="02010600030101010101" pitchFamily="2" charset="-122"/>
                <a:cs typeface="+mn-cs"/>
              </a:rPr>
              <a:t>优点：光学稳定性好，空间占用小</a:t>
            </a:r>
            <a:endParaRPr kumimoji="0" lang="en-US" altLang="zh-CN" sz="1800" b="0" i="0" u="none" strike="noStrike" kern="120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p:txBody>
      </p:sp>
      <p:sp>
        <p:nvSpPr>
          <p:cNvPr id="30" name="文本框 29">
            <a:extLst>
              <a:ext uri="{FF2B5EF4-FFF2-40B4-BE49-F238E27FC236}">
                <a16:creationId xmlns:a16="http://schemas.microsoft.com/office/drawing/2014/main" id="{9315485B-16E4-B894-F239-B81980F9D000}"/>
              </a:ext>
            </a:extLst>
          </p:cNvPr>
          <p:cNvSpPr txBox="1"/>
          <p:nvPr/>
        </p:nvSpPr>
        <p:spPr>
          <a:xfrm>
            <a:off x="312674" y="5465928"/>
            <a:ext cx="4108817" cy="646331"/>
          </a:xfrm>
          <a:prstGeom prst="rect">
            <a:avLst/>
          </a:prstGeom>
          <a:solidFill>
            <a:schemeClr val="bg2">
              <a:lumMod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7030A0"/>
                </a:solidFill>
                <a:effectLst/>
                <a:uLnTx/>
                <a:uFillTx/>
                <a:latin typeface="等线" panose="020F0502020204030204"/>
                <a:ea typeface="等线" panose="02010600030101010101" pitchFamily="2" charset="-122"/>
                <a:cs typeface="+mn-cs"/>
              </a:rPr>
              <a:t>优点：易于实现高分辨和高通量模式、</a:t>
            </a:r>
            <a:endParaRPr kumimoji="0" lang="en-US" altLang="zh-CN" sz="1800" b="0" i="0" u="none" strike="noStrike" kern="120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7030A0"/>
                </a:solidFill>
                <a:effectLst/>
                <a:uLnTx/>
                <a:uFillTx/>
                <a:latin typeface="等线" panose="020F0502020204030204"/>
                <a:ea typeface="等线" panose="02010600030101010101" pitchFamily="2" charset="-122"/>
                <a:cs typeface="+mn-cs"/>
              </a:rPr>
              <a:t>           </a:t>
            </a:r>
            <a:r>
              <a:rPr kumimoji="0" lang="zh-CN" altLang="en-US" sz="1800" b="0" i="0" u="none" strike="noStrike" kern="1200" cap="none" spc="0" normalizeH="0" baseline="0" noProof="0" dirty="0">
                <a:ln>
                  <a:noFill/>
                </a:ln>
                <a:solidFill>
                  <a:srgbClr val="7030A0"/>
                </a:solidFill>
                <a:effectLst/>
                <a:uLnTx/>
                <a:uFillTx/>
                <a:latin typeface="等线" panose="020F0502020204030204"/>
                <a:ea typeface="等线" panose="02010600030101010101" pitchFamily="2" charset="-122"/>
                <a:cs typeface="+mn-cs"/>
              </a:rPr>
              <a:t>工程难度小</a:t>
            </a:r>
            <a:endParaRPr kumimoji="0" lang="en-US" altLang="zh-CN" sz="1800" b="0" i="0" u="none" strike="noStrike" kern="120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p:txBody>
      </p:sp>
      <p:graphicFrame>
        <p:nvGraphicFramePr>
          <p:cNvPr id="2" name="表格 1">
            <a:extLst>
              <a:ext uri="{FF2B5EF4-FFF2-40B4-BE49-F238E27FC236}">
                <a16:creationId xmlns:a16="http://schemas.microsoft.com/office/drawing/2014/main" id="{125D957C-507D-9655-6EB8-F1C2AA57C216}"/>
              </a:ext>
            </a:extLst>
          </p:cNvPr>
          <p:cNvGraphicFramePr>
            <a:graphicFrameLocks noGrp="1"/>
          </p:cNvGraphicFramePr>
          <p:nvPr/>
        </p:nvGraphicFramePr>
        <p:xfrm>
          <a:off x="9226804" y="1262259"/>
          <a:ext cx="2801258" cy="2700144"/>
        </p:xfrm>
        <a:graphic>
          <a:graphicData uri="http://schemas.openxmlformats.org/drawingml/2006/table">
            <a:tbl>
              <a:tblPr firstRow="1" bandRow="1">
                <a:tableStyleId>{93296810-A885-4BE3-A3E7-6D5BEEA58F35}</a:tableStyleId>
              </a:tblPr>
              <a:tblGrid>
                <a:gridCol w="1620490">
                  <a:extLst>
                    <a:ext uri="{9D8B030D-6E8A-4147-A177-3AD203B41FA5}">
                      <a16:colId xmlns:a16="http://schemas.microsoft.com/office/drawing/2014/main" val="2173933066"/>
                    </a:ext>
                  </a:extLst>
                </a:gridCol>
                <a:gridCol w="1180768">
                  <a:extLst>
                    <a:ext uri="{9D8B030D-6E8A-4147-A177-3AD203B41FA5}">
                      <a16:colId xmlns:a16="http://schemas.microsoft.com/office/drawing/2014/main" val="156393308"/>
                    </a:ext>
                  </a:extLst>
                </a:gridCol>
              </a:tblGrid>
              <a:tr h="327971">
                <a:tc>
                  <a:txBody>
                    <a:bodyPr/>
                    <a:lstStyle/>
                    <a:p>
                      <a:r>
                        <a:rPr lang="zh-CN" altLang="en-US" sz="1200" dirty="0"/>
                        <a:t>类型</a:t>
                      </a:r>
                    </a:p>
                  </a:txBody>
                  <a:tcPr>
                    <a:solidFill>
                      <a:schemeClr val="accent6"/>
                    </a:solidFill>
                  </a:tcPr>
                </a:tc>
                <a:tc>
                  <a:txBody>
                    <a:bodyPr/>
                    <a:lstStyle/>
                    <a:p>
                      <a:r>
                        <a:rPr lang="en-US" altLang="zh-CN" sz="1200" dirty="0"/>
                        <a:t>EPU</a:t>
                      </a:r>
                      <a:endParaRPr lang="zh-CN" altLang="en-US" sz="1200" dirty="0"/>
                    </a:p>
                  </a:txBody>
                  <a:tcPr/>
                </a:tc>
                <a:extLst>
                  <a:ext uri="{0D108BD9-81ED-4DB2-BD59-A6C34878D82A}">
                    <a16:rowId xmlns:a16="http://schemas.microsoft.com/office/drawing/2014/main" val="3774527671"/>
                  </a:ext>
                </a:extLst>
              </a:tr>
              <a:tr h="327971">
                <a:tc>
                  <a:txBody>
                    <a:bodyPr/>
                    <a:lstStyle/>
                    <a:p>
                      <a:r>
                        <a:rPr lang="zh-CN" altLang="en-US" sz="1200" dirty="0"/>
                        <a:t>周期长度</a:t>
                      </a:r>
                    </a:p>
                  </a:txBody>
                  <a:tcPr>
                    <a:solidFill>
                      <a:schemeClr val="accent6"/>
                    </a:solidFill>
                  </a:tcPr>
                </a:tc>
                <a:tc>
                  <a:txBody>
                    <a:bodyPr/>
                    <a:lstStyle/>
                    <a:p>
                      <a:r>
                        <a:rPr lang="en-US" altLang="zh-CN" sz="1200" dirty="0"/>
                        <a:t>62mm</a:t>
                      </a:r>
                      <a:endParaRPr lang="zh-CN" altLang="en-US" sz="1200" dirty="0"/>
                    </a:p>
                  </a:txBody>
                  <a:tcPr/>
                </a:tc>
                <a:extLst>
                  <a:ext uri="{0D108BD9-81ED-4DB2-BD59-A6C34878D82A}">
                    <a16:rowId xmlns:a16="http://schemas.microsoft.com/office/drawing/2014/main" val="1129436657"/>
                  </a:ext>
                </a:extLst>
              </a:tr>
              <a:tr h="327971">
                <a:tc>
                  <a:txBody>
                    <a:bodyPr/>
                    <a:lstStyle/>
                    <a:p>
                      <a:r>
                        <a:rPr lang="zh-CN" altLang="en-US" sz="1200" dirty="0"/>
                        <a:t>周期数</a:t>
                      </a:r>
                    </a:p>
                  </a:txBody>
                  <a:tcPr>
                    <a:solidFill>
                      <a:schemeClr val="accent6"/>
                    </a:solidFill>
                  </a:tcPr>
                </a:tc>
                <a:tc>
                  <a:txBody>
                    <a:bodyPr/>
                    <a:lstStyle/>
                    <a:p>
                      <a:r>
                        <a:rPr lang="en-US" altLang="zh-CN" sz="1200" dirty="0"/>
                        <a:t>78</a:t>
                      </a:r>
                      <a:endParaRPr lang="zh-CN" altLang="en-US" sz="1200" dirty="0"/>
                    </a:p>
                  </a:txBody>
                  <a:tcPr/>
                </a:tc>
                <a:extLst>
                  <a:ext uri="{0D108BD9-81ED-4DB2-BD59-A6C34878D82A}">
                    <a16:rowId xmlns:a16="http://schemas.microsoft.com/office/drawing/2014/main" val="1576569263"/>
                  </a:ext>
                </a:extLst>
              </a:tr>
              <a:tr h="327971">
                <a:tc>
                  <a:txBody>
                    <a:bodyPr/>
                    <a:lstStyle/>
                    <a:p>
                      <a:r>
                        <a:rPr lang="zh-CN" altLang="en-US" sz="1200" dirty="0"/>
                        <a:t>总长度</a:t>
                      </a:r>
                    </a:p>
                  </a:txBody>
                  <a:tcPr>
                    <a:solidFill>
                      <a:schemeClr val="accent6"/>
                    </a:solidFill>
                  </a:tcPr>
                </a:tc>
                <a:tc>
                  <a:txBody>
                    <a:bodyPr/>
                    <a:lstStyle/>
                    <a:p>
                      <a:r>
                        <a:rPr lang="en-US" altLang="zh-CN" sz="1200" dirty="0"/>
                        <a:t>4836mm</a:t>
                      </a:r>
                      <a:endParaRPr lang="zh-CN" altLang="en-US" sz="1200" dirty="0"/>
                    </a:p>
                  </a:txBody>
                  <a:tcPr/>
                </a:tc>
                <a:extLst>
                  <a:ext uri="{0D108BD9-81ED-4DB2-BD59-A6C34878D82A}">
                    <a16:rowId xmlns:a16="http://schemas.microsoft.com/office/drawing/2014/main" val="499548714"/>
                  </a:ext>
                </a:extLst>
              </a:tr>
              <a:tr h="327971">
                <a:tc>
                  <a:txBody>
                    <a:bodyPr/>
                    <a:lstStyle/>
                    <a:p>
                      <a:r>
                        <a:rPr lang="zh-CN" altLang="en-US" sz="1200" dirty="0"/>
                        <a:t>峰值磁场</a:t>
                      </a:r>
                      <a:r>
                        <a:rPr lang="en-US" altLang="zh-CN" sz="1200" dirty="0"/>
                        <a:t>(</a:t>
                      </a:r>
                      <a:r>
                        <a:rPr lang="zh-CN" altLang="en-US" sz="1200" dirty="0"/>
                        <a:t>圆偏振）</a:t>
                      </a:r>
                    </a:p>
                  </a:txBody>
                  <a:tcPr>
                    <a:solidFill>
                      <a:schemeClr val="accent6"/>
                    </a:solidFill>
                  </a:tcPr>
                </a:tc>
                <a:tc>
                  <a:txBody>
                    <a:bodyPr/>
                    <a:lstStyle/>
                    <a:p>
                      <a:r>
                        <a:rPr lang="en-US" altLang="zh-CN" sz="1200" dirty="0"/>
                        <a:t>0.37T</a:t>
                      </a:r>
                      <a:endParaRPr lang="zh-CN" altLang="en-US" sz="1200" dirty="0"/>
                    </a:p>
                  </a:txBody>
                  <a:tcPr/>
                </a:tc>
                <a:extLst>
                  <a:ext uri="{0D108BD9-81ED-4DB2-BD59-A6C34878D82A}">
                    <a16:rowId xmlns:a16="http://schemas.microsoft.com/office/drawing/2014/main" val="1779169532"/>
                  </a:ext>
                </a:extLst>
              </a:tr>
              <a:tr h="3279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峰值磁场</a:t>
                      </a:r>
                      <a:r>
                        <a:rPr lang="en-US" altLang="zh-CN" sz="1200" dirty="0"/>
                        <a:t>(</a:t>
                      </a:r>
                      <a:r>
                        <a:rPr lang="zh-CN" altLang="en-US" sz="1200" dirty="0"/>
                        <a:t>垂直偏振</a:t>
                      </a:r>
                      <a:r>
                        <a:rPr lang="en-US" altLang="zh-CN" sz="1200" dirty="0"/>
                        <a:t>)</a:t>
                      </a:r>
                      <a:endParaRPr lang="zh-CN" altLang="en-US" sz="1200" dirty="0"/>
                    </a:p>
                  </a:txBody>
                  <a:tcPr>
                    <a:solidFill>
                      <a:schemeClr val="accent6"/>
                    </a:solidFill>
                  </a:tcPr>
                </a:tc>
                <a:tc>
                  <a:txBody>
                    <a:bodyPr/>
                    <a:lstStyle/>
                    <a:p>
                      <a:r>
                        <a:rPr lang="en-US" altLang="zh-CN" sz="1200" dirty="0"/>
                        <a:t>0.45T</a:t>
                      </a:r>
                      <a:endParaRPr lang="zh-CN" altLang="en-US" sz="1200" dirty="0"/>
                    </a:p>
                  </a:txBody>
                  <a:tcPr/>
                </a:tc>
                <a:extLst>
                  <a:ext uri="{0D108BD9-81ED-4DB2-BD59-A6C34878D82A}">
                    <a16:rowId xmlns:a16="http://schemas.microsoft.com/office/drawing/2014/main" val="3667450429"/>
                  </a:ext>
                </a:extLst>
              </a:tr>
              <a:tr h="404347">
                <a:tc>
                  <a:txBody>
                    <a:bodyPr/>
                    <a:lstStyle/>
                    <a:p>
                      <a:r>
                        <a:rPr lang="zh-CN" altLang="en-US" sz="1200" dirty="0"/>
                        <a:t>峰值磁场</a:t>
                      </a:r>
                      <a:r>
                        <a:rPr lang="en-US" altLang="zh-CN" sz="1200" dirty="0"/>
                        <a:t>(</a:t>
                      </a:r>
                      <a:r>
                        <a:rPr lang="zh-CN" altLang="en-US" sz="1200" dirty="0"/>
                        <a:t>水平偏振</a:t>
                      </a:r>
                      <a:r>
                        <a:rPr lang="en-US" altLang="zh-CN" sz="1200" dirty="0"/>
                        <a:t>)</a:t>
                      </a:r>
                      <a:endParaRPr lang="zh-CN" altLang="en-US" sz="1200" dirty="0"/>
                    </a:p>
                  </a:txBody>
                  <a:tcPr>
                    <a:solidFill>
                      <a:schemeClr val="accent6"/>
                    </a:solidFill>
                  </a:tcPr>
                </a:tc>
                <a:tc>
                  <a:txBody>
                    <a:bodyPr/>
                    <a:lstStyle/>
                    <a:p>
                      <a:r>
                        <a:rPr lang="en-US" altLang="zh-CN" sz="1200" dirty="0"/>
                        <a:t>0.7T</a:t>
                      </a:r>
                      <a:endParaRPr lang="zh-CN" altLang="en-US" sz="1200" dirty="0"/>
                    </a:p>
                  </a:txBody>
                  <a:tcPr/>
                </a:tc>
                <a:extLst>
                  <a:ext uri="{0D108BD9-81ED-4DB2-BD59-A6C34878D82A}">
                    <a16:rowId xmlns:a16="http://schemas.microsoft.com/office/drawing/2014/main" val="35275433"/>
                  </a:ext>
                </a:extLst>
              </a:tr>
              <a:tr h="327971">
                <a:tc>
                  <a:txBody>
                    <a:bodyPr/>
                    <a:lstStyle/>
                    <a:p>
                      <a:r>
                        <a:rPr lang="zh-CN" altLang="en-US" sz="1400" dirty="0"/>
                        <a:t>最小磁隙</a:t>
                      </a:r>
                    </a:p>
                  </a:txBody>
                  <a:tcPr>
                    <a:solidFill>
                      <a:schemeClr val="accent6"/>
                    </a:solidFill>
                  </a:tcPr>
                </a:tc>
                <a:tc>
                  <a:txBody>
                    <a:bodyPr/>
                    <a:lstStyle/>
                    <a:p>
                      <a:r>
                        <a:rPr lang="en-US" altLang="zh-CN" sz="1400" dirty="0"/>
                        <a:t>20mm</a:t>
                      </a:r>
                      <a:endParaRPr lang="zh-CN" altLang="en-US" sz="1400" dirty="0"/>
                    </a:p>
                  </a:txBody>
                  <a:tcPr/>
                </a:tc>
                <a:extLst>
                  <a:ext uri="{0D108BD9-81ED-4DB2-BD59-A6C34878D82A}">
                    <a16:rowId xmlns:a16="http://schemas.microsoft.com/office/drawing/2014/main" val="1752294247"/>
                  </a:ext>
                </a:extLst>
              </a:tr>
            </a:tbl>
          </a:graphicData>
        </a:graphic>
      </p:graphicFrame>
      <p:sp>
        <p:nvSpPr>
          <p:cNvPr id="3" name="文本框 2">
            <a:extLst>
              <a:ext uri="{FF2B5EF4-FFF2-40B4-BE49-F238E27FC236}">
                <a16:creationId xmlns:a16="http://schemas.microsoft.com/office/drawing/2014/main" id="{52162194-D811-1DEC-7AA1-01F458A9DB7F}"/>
              </a:ext>
            </a:extLst>
          </p:cNvPr>
          <p:cNvSpPr txBox="1"/>
          <p:nvPr/>
        </p:nvSpPr>
        <p:spPr>
          <a:xfrm>
            <a:off x="9727186" y="892927"/>
            <a:ext cx="1800493" cy="369332"/>
          </a:xfrm>
          <a:prstGeom prst="rect">
            <a:avLst/>
          </a:prstGeom>
          <a:solidFill>
            <a:schemeClr val="accent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2060"/>
                </a:solidFill>
                <a:effectLst/>
                <a:uLnTx/>
                <a:uFillTx/>
                <a:latin typeface="等线" panose="020F0502020204030204"/>
                <a:ea typeface="等线" panose="02010600030101010101" pitchFamily="2" charset="-122"/>
                <a:cs typeface="+mn-cs"/>
              </a:rPr>
              <a:t>波荡器设计参数</a:t>
            </a:r>
          </a:p>
        </p:txBody>
      </p:sp>
      <p:pic>
        <p:nvPicPr>
          <p:cNvPr id="6" name="图片 5">
            <a:extLst>
              <a:ext uri="{FF2B5EF4-FFF2-40B4-BE49-F238E27FC236}">
                <a16:creationId xmlns:a16="http://schemas.microsoft.com/office/drawing/2014/main" id="{3C1C66CE-E7A0-5AE4-62CF-DBBBCD43E369}"/>
              </a:ext>
            </a:extLst>
          </p:cNvPr>
          <p:cNvPicPr>
            <a:picLocks noChangeAspect="1"/>
          </p:cNvPicPr>
          <p:nvPr/>
        </p:nvPicPr>
        <p:blipFill>
          <a:blip r:embed="rId4"/>
          <a:stretch>
            <a:fillRect/>
          </a:stretch>
        </p:blipFill>
        <p:spPr>
          <a:xfrm>
            <a:off x="9101882" y="4152779"/>
            <a:ext cx="2895468" cy="2263765"/>
          </a:xfrm>
          <a:prstGeom prst="rect">
            <a:avLst/>
          </a:prstGeom>
        </p:spPr>
      </p:pic>
      <p:sp>
        <p:nvSpPr>
          <p:cNvPr id="7" name="文本框 6">
            <a:extLst>
              <a:ext uri="{FF2B5EF4-FFF2-40B4-BE49-F238E27FC236}">
                <a16:creationId xmlns:a16="http://schemas.microsoft.com/office/drawing/2014/main" id="{645D0728-350D-AF26-A818-3F4C5B20FDD0}"/>
              </a:ext>
            </a:extLst>
          </p:cNvPr>
          <p:cNvSpPr txBox="1"/>
          <p:nvPr/>
        </p:nvSpPr>
        <p:spPr>
          <a:xfrm>
            <a:off x="9409882" y="6446362"/>
            <a:ext cx="2031325" cy="369332"/>
          </a:xfrm>
          <a:prstGeom prst="rect">
            <a:avLst/>
          </a:prstGeom>
          <a:solidFill>
            <a:schemeClr val="accent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2060"/>
                </a:solidFill>
                <a:effectLst/>
                <a:uLnTx/>
                <a:uFillTx/>
                <a:latin typeface="等线" panose="020F0502020204030204"/>
                <a:ea typeface="等线" panose="02010600030101010101" pitchFamily="2" charset="-122"/>
                <a:cs typeface="+mn-cs"/>
              </a:rPr>
              <a:t>波荡器辐射光通量</a:t>
            </a:r>
          </a:p>
        </p:txBody>
      </p:sp>
      <p:pic>
        <p:nvPicPr>
          <p:cNvPr id="9" name="图片 8">
            <a:extLst>
              <a:ext uri="{FF2B5EF4-FFF2-40B4-BE49-F238E27FC236}">
                <a16:creationId xmlns:a16="http://schemas.microsoft.com/office/drawing/2014/main" id="{8E6D72D9-4ACF-FC21-6B3F-26200FEBAF1E}"/>
              </a:ext>
            </a:extLst>
          </p:cNvPr>
          <p:cNvPicPr>
            <a:picLocks noChangeAspect="1"/>
          </p:cNvPicPr>
          <p:nvPr/>
        </p:nvPicPr>
        <p:blipFill>
          <a:blip r:embed="rId5"/>
          <a:stretch>
            <a:fillRect/>
          </a:stretch>
        </p:blipFill>
        <p:spPr>
          <a:xfrm>
            <a:off x="672331" y="2084883"/>
            <a:ext cx="3680641" cy="2263765"/>
          </a:xfrm>
          <a:prstGeom prst="rect">
            <a:avLst/>
          </a:prstGeom>
          <a:ln>
            <a:solidFill>
              <a:srgbClr val="FF0000"/>
            </a:solidFill>
          </a:ln>
        </p:spPr>
      </p:pic>
    </p:spTree>
    <p:extLst>
      <p:ext uri="{BB962C8B-B14F-4D97-AF65-F5344CB8AC3E}">
        <p14:creationId xmlns:p14="http://schemas.microsoft.com/office/powerpoint/2010/main" val="8120419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zh-CN" altLang="en-US" sz="4000" b="1" dirty="0">
                <a:solidFill>
                  <a:srgbClr val="4472C4">
                    <a:lumMod val="50000"/>
                  </a:srgbClr>
                </a:solidFill>
                <a:latin typeface="微软雅黑" panose="020B0503020204020204" pitchFamily="34" charset="-122"/>
                <a:ea typeface="微软雅黑" panose="020B0503020204020204" pitchFamily="34" charset="-122"/>
              </a:rPr>
              <a:t>光束</a:t>
            </a:r>
            <a:r>
              <a:rPr lang="zh-CN" altLang="en-US" sz="4000" b="1" dirty="0" smtClean="0">
                <a:solidFill>
                  <a:srgbClr val="4472C4">
                    <a:lumMod val="50000"/>
                  </a:srgbClr>
                </a:solidFill>
                <a:latin typeface="微软雅黑" panose="020B0503020204020204" pitchFamily="34" charset="-122"/>
                <a:ea typeface="微软雅黑" panose="020B0503020204020204" pitchFamily="34" charset="-122"/>
              </a:rPr>
              <a:t>线</a:t>
            </a:r>
            <a:endParaRPr lang="zh-CN" altLang="en-US" sz="4000" b="1" dirty="0">
              <a:solidFill>
                <a:srgbClr val="4472C4">
                  <a:lumMod val="50000"/>
                </a:srgbClr>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E5C2387A-4D7B-4CE3-D0D8-23943C2C8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755" y="743194"/>
            <a:ext cx="4483529" cy="2685806"/>
          </a:xfrm>
          <a:prstGeom prst="rect">
            <a:avLst/>
          </a:prstGeom>
        </p:spPr>
      </p:pic>
      <p:pic>
        <p:nvPicPr>
          <p:cNvPr id="6" name="图片 5">
            <a:extLst>
              <a:ext uri="{FF2B5EF4-FFF2-40B4-BE49-F238E27FC236}">
                <a16:creationId xmlns:a16="http://schemas.microsoft.com/office/drawing/2014/main" id="{084051EB-A437-1D82-4D69-2E1BA279A857}"/>
              </a:ext>
            </a:extLst>
          </p:cNvPr>
          <p:cNvPicPr>
            <a:picLocks noChangeAspect="1"/>
          </p:cNvPicPr>
          <p:nvPr/>
        </p:nvPicPr>
        <p:blipFill>
          <a:blip r:embed="rId3"/>
          <a:stretch>
            <a:fillRect/>
          </a:stretch>
        </p:blipFill>
        <p:spPr>
          <a:xfrm>
            <a:off x="3803675" y="4100682"/>
            <a:ext cx="7734370" cy="2420434"/>
          </a:xfrm>
          <a:prstGeom prst="rect">
            <a:avLst/>
          </a:prstGeom>
        </p:spPr>
      </p:pic>
      <p:sp>
        <p:nvSpPr>
          <p:cNvPr id="7" name="文本框 6">
            <a:extLst>
              <a:ext uri="{FF2B5EF4-FFF2-40B4-BE49-F238E27FC236}">
                <a16:creationId xmlns:a16="http://schemas.microsoft.com/office/drawing/2014/main" id="{780C7DAB-BC4A-C1CB-155A-685D2D7F2D34}"/>
              </a:ext>
            </a:extLst>
          </p:cNvPr>
          <p:cNvSpPr txBox="1"/>
          <p:nvPr/>
        </p:nvSpPr>
        <p:spPr>
          <a:xfrm>
            <a:off x="196755" y="3059668"/>
            <a:ext cx="1569660" cy="369332"/>
          </a:xfrm>
          <a:prstGeom prst="rect">
            <a:avLst/>
          </a:prstGeom>
          <a:solidFill>
            <a:srgbClr val="0070C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实验大厅分布</a:t>
            </a:r>
          </a:p>
        </p:txBody>
      </p:sp>
      <p:pic>
        <p:nvPicPr>
          <p:cNvPr id="8" name="图片 7">
            <a:extLst>
              <a:ext uri="{FF2B5EF4-FFF2-40B4-BE49-F238E27FC236}">
                <a16:creationId xmlns:a16="http://schemas.microsoft.com/office/drawing/2014/main" id="{583636E5-9B29-362C-1209-5B2B4E8B0B6D}"/>
              </a:ext>
            </a:extLst>
          </p:cNvPr>
          <p:cNvPicPr>
            <a:picLocks noChangeAspect="1"/>
          </p:cNvPicPr>
          <p:nvPr/>
        </p:nvPicPr>
        <p:blipFill>
          <a:blip r:embed="rId4"/>
          <a:stretch>
            <a:fillRect/>
          </a:stretch>
        </p:blipFill>
        <p:spPr>
          <a:xfrm>
            <a:off x="196756" y="3647585"/>
            <a:ext cx="2993262" cy="2873531"/>
          </a:xfrm>
          <a:prstGeom prst="rect">
            <a:avLst/>
          </a:prstGeom>
        </p:spPr>
      </p:pic>
      <p:sp>
        <p:nvSpPr>
          <p:cNvPr id="11" name="Line 7">
            <a:extLst>
              <a:ext uri="{FF2B5EF4-FFF2-40B4-BE49-F238E27FC236}">
                <a16:creationId xmlns:a16="http://schemas.microsoft.com/office/drawing/2014/main" id="{74CACA11-08C6-DAFC-6364-6E2464291B9D}"/>
              </a:ext>
            </a:extLst>
          </p:cNvPr>
          <p:cNvSpPr/>
          <p:nvPr/>
        </p:nvSpPr>
        <p:spPr>
          <a:xfrm>
            <a:off x="4082006" y="706532"/>
            <a:ext cx="3149039" cy="45719"/>
          </a:xfrm>
          <a:custGeom>
            <a:avLst/>
            <a:gdLst/>
            <a:ahLst/>
            <a:cxnLst/>
            <a:rect l="l" t="t" r="r" b="b"/>
            <a:pathLst>
              <a:path w="4419600" h="9525">
                <a:moveTo>
                  <a:pt x="0" y="0"/>
                </a:moveTo>
                <a:lnTo>
                  <a:pt x="4419600" y="0"/>
                </a:lnTo>
              </a:path>
            </a:pathLst>
          </a:custGeom>
          <a:noFill/>
          <a:ln w="7620">
            <a:solidFill>
              <a:srgbClr val="00B4D8">
                <a:alpha val="35000"/>
              </a:srgbClr>
            </a:solidFill>
          </a:ln>
        </p:spPr>
      </p:sp>
      <p:grpSp>
        <p:nvGrpSpPr>
          <p:cNvPr id="12" name="Group 22">
            <a:extLst>
              <a:ext uri="{FF2B5EF4-FFF2-40B4-BE49-F238E27FC236}">
                <a16:creationId xmlns:a16="http://schemas.microsoft.com/office/drawing/2014/main" id="{C18BD124-EE82-0611-2F5B-61DD333E2356}"/>
              </a:ext>
            </a:extLst>
          </p:cNvPr>
          <p:cNvGrpSpPr/>
          <p:nvPr/>
        </p:nvGrpSpPr>
        <p:grpSpPr>
          <a:xfrm>
            <a:off x="8307001" y="515968"/>
            <a:ext cx="3420508" cy="588708"/>
            <a:chOff x="6286500" y="895350"/>
            <a:chExt cx="4800600" cy="533400"/>
          </a:xfrm>
        </p:grpSpPr>
        <p:sp>
          <p:nvSpPr>
            <p:cNvPr id="13" name="Rectangle 8">
              <a:extLst>
                <a:ext uri="{FF2B5EF4-FFF2-40B4-BE49-F238E27FC236}">
                  <a16:creationId xmlns:a16="http://schemas.microsoft.com/office/drawing/2014/main" id="{722F2237-F5FD-FFA1-3886-6563CD12A02F}"/>
                </a:ext>
              </a:extLst>
            </p:cNvPr>
            <p:cNvSpPr/>
            <p:nvPr/>
          </p:nvSpPr>
          <p:spPr>
            <a:xfrm>
              <a:off x="6286500" y="952500"/>
              <a:ext cx="1047750" cy="419100"/>
            </a:xfrm>
            <a:prstGeom prst="roundRect">
              <a:avLst>
                <a:gd name="adj" fmla="val 11364"/>
              </a:avLst>
            </a:prstGeom>
            <a:solidFill>
              <a:srgbClr val="142A48"/>
            </a:solidFill>
            <a:ln w="11430">
              <a:solidFill>
                <a:srgbClr val="0077B6"/>
              </a:solidFill>
            </a:ln>
          </p:spPr>
        </p:sp>
        <p:sp>
          <p:nvSpPr>
            <p:cNvPr id="14" name="TextBox 9">
              <a:extLst>
                <a:ext uri="{FF2B5EF4-FFF2-40B4-BE49-F238E27FC236}">
                  <a16:creationId xmlns:a16="http://schemas.microsoft.com/office/drawing/2014/main" id="{D0076BEE-8D51-194D-D682-D13EE15B905B}"/>
                </a:ext>
              </a:extLst>
            </p:cNvPr>
            <p:cNvSpPr txBox="1"/>
            <p:nvPr/>
          </p:nvSpPr>
          <p:spPr>
            <a:xfrm>
              <a:off x="6634877" y="1034891"/>
              <a:ext cx="350996" cy="167640"/>
            </a:xfrm>
            <a:prstGeom prst="rect">
              <a:avLst/>
            </a:prstGeom>
            <a:noFill/>
            <a:ln>
              <a:noFill/>
            </a:ln>
          </p:spPr>
          <p:txBody>
            <a:bodyPr wrap="non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825" b="0" i="0" u="none" strike="noStrike" kern="1200" cap="none" spc="0" normalizeH="0" baseline="0" noProof="0" dirty="0">
                  <a:ln>
                    <a:noFill/>
                  </a:ln>
                  <a:solidFill>
                    <a:srgbClr val="8B9DB0"/>
                  </a:solidFill>
                  <a:effectLst/>
                  <a:uLnTx/>
                  <a:uFillTx/>
                  <a:latin typeface="Arial"/>
                  <a:ea typeface="Microsoft YaHei"/>
                  <a:cs typeface="Arial"/>
                </a:rPr>
                <a:t>储存环</a:t>
              </a:r>
            </a:p>
          </p:txBody>
        </p:sp>
        <p:sp>
          <p:nvSpPr>
            <p:cNvPr id="15" name="TextBox 10">
              <a:extLst>
                <a:ext uri="{FF2B5EF4-FFF2-40B4-BE49-F238E27FC236}">
                  <a16:creationId xmlns:a16="http://schemas.microsoft.com/office/drawing/2014/main" id="{EF27A3F0-AA41-67D4-AB21-622F87C5F2A5}"/>
                </a:ext>
              </a:extLst>
            </p:cNvPr>
            <p:cNvSpPr txBox="1"/>
            <p:nvPr/>
          </p:nvSpPr>
          <p:spPr>
            <a:xfrm>
              <a:off x="6495812" y="1195388"/>
              <a:ext cx="629126" cy="152400"/>
            </a:xfrm>
            <a:prstGeom prst="rect">
              <a:avLst/>
            </a:prstGeom>
            <a:noFill/>
            <a:ln>
              <a:noFill/>
            </a:ln>
          </p:spPr>
          <p:txBody>
            <a:bodyPr wrap="non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50" b="0" i="0" u="none" strike="noStrike" kern="1200" cap="none" spc="0" normalizeH="0" baseline="0" noProof="0" dirty="0">
                  <a:ln>
                    <a:noFill/>
                  </a:ln>
                  <a:solidFill>
                    <a:srgbClr val="48CAE4"/>
                  </a:solidFill>
                  <a:effectLst/>
                  <a:uLnTx/>
                  <a:uFillTx/>
                  <a:latin typeface="Arial"/>
                  <a:ea typeface="Microsoft YaHei"/>
                  <a:cs typeface="Arial"/>
                </a:rPr>
                <a:t>Storage Ring</a:t>
              </a:r>
            </a:p>
          </p:txBody>
        </p:sp>
        <p:sp>
          <p:nvSpPr>
            <p:cNvPr id="16" name="Line 11">
              <a:extLst>
                <a:ext uri="{FF2B5EF4-FFF2-40B4-BE49-F238E27FC236}">
                  <a16:creationId xmlns:a16="http://schemas.microsoft.com/office/drawing/2014/main" id="{EA54448A-B984-5BDA-7568-72922C06616B}"/>
                </a:ext>
              </a:extLst>
            </p:cNvPr>
            <p:cNvSpPr/>
            <p:nvPr/>
          </p:nvSpPr>
          <p:spPr>
            <a:xfrm>
              <a:off x="7381875" y="1162050"/>
              <a:ext cx="314325" cy="9525"/>
            </a:xfrm>
            <a:custGeom>
              <a:avLst/>
              <a:gdLst/>
              <a:ahLst/>
              <a:cxnLst/>
              <a:rect l="l" t="t" r="r" b="b"/>
              <a:pathLst>
                <a:path w="314325" h="9525">
                  <a:moveTo>
                    <a:pt x="0" y="0"/>
                  </a:moveTo>
                  <a:lnTo>
                    <a:pt x="314325" y="0"/>
                  </a:lnTo>
                </a:path>
              </a:pathLst>
            </a:custGeom>
            <a:noFill/>
            <a:ln w="11430">
              <a:solidFill>
                <a:srgbClr val="00B4D8"/>
              </a:solidFill>
            </a:ln>
          </p:spPr>
        </p:sp>
        <p:sp>
          <p:nvSpPr>
            <p:cNvPr id="17" name="Polygon 12">
              <a:extLst>
                <a:ext uri="{FF2B5EF4-FFF2-40B4-BE49-F238E27FC236}">
                  <a16:creationId xmlns:a16="http://schemas.microsoft.com/office/drawing/2014/main" id="{FA1C415E-C272-31AE-B37A-4E54C904CDB1}"/>
                </a:ext>
              </a:extLst>
            </p:cNvPr>
            <p:cNvSpPr/>
            <p:nvPr/>
          </p:nvSpPr>
          <p:spPr>
            <a:xfrm>
              <a:off x="7696200" y="1114425"/>
              <a:ext cx="95250" cy="95250"/>
            </a:xfrm>
            <a:custGeom>
              <a:avLst/>
              <a:gdLst/>
              <a:ahLst/>
              <a:cxnLst/>
              <a:rect l="l" t="t" r="r" b="b"/>
              <a:pathLst>
                <a:path w="95250" h="95250">
                  <a:moveTo>
                    <a:pt x="0" y="0"/>
                  </a:moveTo>
                  <a:lnTo>
                    <a:pt x="95250" y="47625"/>
                  </a:lnTo>
                  <a:lnTo>
                    <a:pt x="0" y="95250"/>
                  </a:lnTo>
                  <a:close/>
                </a:path>
              </a:pathLst>
            </a:custGeom>
            <a:solidFill>
              <a:srgbClr val="00B4D8"/>
            </a:solidFill>
            <a:ln>
              <a:noFill/>
            </a:ln>
          </p:spPr>
        </p:sp>
        <p:sp>
          <p:nvSpPr>
            <p:cNvPr id="18" name="Rectangle 13">
              <a:extLst>
                <a:ext uri="{FF2B5EF4-FFF2-40B4-BE49-F238E27FC236}">
                  <a16:creationId xmlns:a16="http://schemas.microsoft.com/office/drawing/2014/main" id="{A7631004-382D-97DF-3771-93F5C2205599}"/>
                </a:ext>
              </a:extLst>
            </p:cNvPr>
            <p:cNvSpPr/>
            <p:nvPr/>
          </p:nvSpPr>
          <p:spPr>
            <a:xfrm>
              <a:off x="7829550" y="895350"/>
              <a:ext cx="1714500" cy="533400"/>
            </a:xfrm>
            <a:prstGeom prst="roundRect">
              <a:avLst>
                <a:gd name="adj" fmla="val 12500"/>
              </a:avLst>
            </a:prstGeom>
            <a:noFill/>
            <a:ln w="17145">
              <a:solidFill>
                <a:srgbClr val="00B4D8"/>
              </a:solidFill>
            </a:ln>
            <a:effectLst>
              <a:glow rad="23812">
                <a:srgbClr val="000000">
                  <a:alpha val="30000"/>
                </a:srgbClr>
              </a:glow>
            </a:effectLst>
          </p:spPr>
        </p:sp>
        <p:sp>
          <p:nvSpPr>
            <p:cNvPr id="19" name="Rectangle 14">
              <a:extLst>
                <a:ext uri="{FF2B5EF4-FFF2-40B4-BE49-F238E27FC236}">
                  <a16:creationId xmlns:a16="http://schemas.microsoft.com/office/drawing/2014/main" id="{B98B28E1-08AF-C1D5-FD05-D887B82C0040}"/>
                </a:ext>
              </a:extLst>
            </p:cNvPr>
            <p:cNvSpPr/>
            <p:nvPr/>
          </p:nvSpPr>
          <p:spPr>
            <a:xfrm>
              <a:off x="7829550" y="952500"/>
              <a:ext cx="1714500" cy="419100"/>
            </a:xfrm>
            <a:prstGeom prst="roundRect">
              <a:avLst>
                <a:gd name="adj" fmla="val 11364"/>
              </a:avLst>
            </a:prstGeom>
            <a:solidFill>
              <a:srgbClr val="0E1F38"/>
            </a:solidFill>
            <a:ln w="11430">
              <a:solidFill>
                <a:srgbClr val="00B4D8"/>
              </a:solidFill>
            </a:ln>
          </p:spPr>
        </p:sp>
        <p:sp>
          <p:nvSpPr>
            <p:cNvPr id="20" name="TextBox 15">
              <a:extLst>
                <a:ext uri="{FF2B5EF4-FFF2-40B4-BE49-F238E27FC236}">
                  <a16:creationId xmlns:a16="http://schemas.microsoft.com/office/drawing/2014/main" id="{63EF111A-126B-2ABE-B2D7-CF1256F1FEFB}"/>
                </a:ext>
              </a:extLst>
            </p:cNvPr>
            <p:cNvSpPr txBox="1"/>
            <p:nvPr/>
          </p:nvSpPr>
          <p:spPr>
            <a:xfrm>
              <a:off x="8486346" y="1026795"/>
              <a:ext cx="400907" cy="182880"/>
            </a:xfrm>
            <a:prstGeom prst="rect">
              <a:avLst/>
            </a:prstGeom>
            <a:noFill/>
            <a:ln>
              <a:noFill/>
            </a:ln>
          </p:spPr>
          <p:txBody>
            <a:bodyPr wrap="non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E2EAF2"/>
                  </a:solidFill>
                  <a:effectLst/>
                  <a:uLnTx/>
                  <a:uFillTx/>
                  <a:latin typeface="Arial"/>
                  <a:ea typeface="Microsoft YaHei"/>
                  <a:cs typeface="Arial"/>
                </a:rPr>
                <a:t>前端区</a:t>
              </a:r>
            </a:p>
          </p:txBody>
        </p:sp>
        <p:sp>
          <p:nvSpPr>
            <p:cNvPr id="21" name="TextBox 16">
              <a:extLst>
                <a:ext uri="{FF2B5EF4-FFF2-40B4-BE49-F238E27FC236}">
                  <a16:creationId xmlns:a16="http://schemas.microsoft.com/office/drawing/2014/main" id="{FDF17B31-01CC-51A3-22B1-83D532B93200}"/>
                </a:ext>
              </a:extLst>
            </p:cNvPr>
            <p:cNvSpPr txBox="1"/>
            <p:nvPr/>
          </p:nvSpPr>
          <p:spPr>
            <a:xfrm>
              <a:off x="8387239" y="1214438"/>
              <a:ext cx="599122" cy="152400"/>
            </a:xfrm>
            <a:prstGeom prst="rect">
              <a:avLst/>
            </a:prstGeom>
            <a:noFill/>
            <a:ln>
              <a:noFill/>
            </a:ln>
          </p:spPr>
          <p:txBody>
            <a:bodyPr wrap="non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50" b="0" i="0" u="none" strike="noStrike" kern="1200" cap="none" spc="0" normalizeH="0" baseline="0" noProof="0" dirty="0">
                  <a:ln>
                    <a:noFill/>
                  </a:ln>
                  <a:solidFill>
                    <a:srgbClr val="00B4D8"/>
                  </a:solidFill>
                  <a:effectLst/>
                  <a:uLnTx/>
                  <a:uFillTx/>
                  <a:latin typeface="Arial"/>
                  <a:ea typeface="Microsoft YaHei"/>
                  <a:cs typeface="Arial"/>
                </a:rPr>
                <a:t>Front-End ★</a:t>
              </a:r>
            </a:p>
          </p:txBody>
        </p:sp>
        <p:sp>
          <p:nvSpPr>
            <p:cNvPr id="22" name="Line 17">
              <a:extLst>
                <a:ext uri="{FF2B5EF4-FFF2-40B4-BE49-F238E27FC236}">
                  <a16:creationId xmlns:a16="http://schemas.microsoft.com/office/drawing/2014/main" id="{7F86597F-5D53-2347-8EA8-474B7D87B6C7}"/>
                </a:ext>
              </a:extLst>
            </p:cNvPr>
            <p:cNvSpPr/>
            <p:nvPr/>
          </p:nvSpPr>
          <p:spPr>
            <a:xfrm>
              <a:off x="9591675" y="1162050"/>
              <a:ext cx="314325" cy="9525"/>
            </a:xfrm>
            <a:custGeom>
              <a:avLst/>
              <a:gdLst/>
              <a:ahLst/>
              <a:cxnLst/>
              <a:rect l="l" t="t" r="r" b="b"/>
              <a:pathLst>
                <a:path w="314325" h="9525">
                  <a:moveTo>
                    <a:pt x="0" y="0"/>
                  </a:moveTo>
                  <a:lnTo>
                    <a:pt x="314325" y="0"/>
                  </a:lnTo>
                </a:path>
              </a:pathLst>
            </a:custGeom>
            <a:noFill/>
            <a:ln w="11430">
              <a:solidFill>
                <a:srgbClr val="00B4D8"/>
              </a:solidFill>
            </a:ln>
          </p:spPr>
        </p:sp>
        <p:sp>
          <p:nvSpPr>
            <p:cNvPr id="23" name="Polygon 18">
              <a:extLst>
                <a:ext uri="{FF2B5EF4-FFF2-40B4-BE49-F238E27FC236}">
                  <a16:creationId xmlns:a16="http://schemas.microsoft.com/office/drawing/2014/main" id="{C6C67D6F-2204-ADFF-4E6B-C3A370B1A553}"/>
                </a:ext>
              </a:extLst>
            </p:cNvPr>
            <p:cNvSpPr/>
            <p:nvPr/>
          </p:nvSpPr>
          <p:spPr>
            <a:xfrm>
              <a:off x="9906000" y="1114425"/>
              <a:ext cx="95250" cy="95250"/>
            </a:xfrm>
            <a:custGeom>
              <a:avLst/>
              <a:gdLst/>
              <a:ahLst/>
              <a:cxnLst/>
              <a:rect l="l" t="t" r="r" b="b"/>
              <a:pathLst>
                <a:path w="95250" h="95250">
                  <a:moveTo>
                    <a:pt x="0" y="0"/>
                  </a:moveTo>
                  <a:lnTo>
                    <a:pt x="95250" y="47625"/>
                  </a:lnTo>
                  <a:lnTo>
                    <a:pt x="0" y="95250"/>
                  </a:lnTo>
                  <a:close/>
                </a:path>
              </a:pathLst>
            </a:custGeom>
            <a:solidFill>
              <a:srgbClr val="00B4D8"/>
            </a:solidFill>
            <a:ln>
              <a:noFill/>
            </a:ln>
          </p:spPr>
        </p:sp>
        <p:sp>
          <p:nvSpPr>
            <p:cNvPr id="24" name="Rectangle 19">
              <a:extLst>
                <a:ext uri="{FF2B5EF4-FFF2-40B4-BE49-F238E27FC236}">
                  <a16:creationId xmlns:a16="http://schemas.microsoft.com/office/drawing/2014/main" id="{31FFA221-7B57-E858-3651-7B3110C7E7DD}"/>
                </a:ext>
              </a:extLst>
            </p:cNvPr>
            <p:cNvSpPr/>
            <p:nvPr/>
          </p:nvSpPr>
          <p:spPr>
            <a:xfrm>
              <a:off x="10039350" y="952500"/>
              <a:ext cx="1047750" cy="419100"/>
            </a:xfrm>
            <a:prstGeom prst="roundRect">
              <a:avLst>
                <a:gd name="adj" fmla="val 11364"/>
              </a:avLst>
            </a:prstGeom>
            <a:solidFill>
              <a:srgbClr val="142A48"/>
            </a:solidFill>
            <a:ln w="11430">
              <a:solidFill>
                <a:srgbClr val="0077B6"/>
              </a:solidFill>
            </a:ln>
          </p:spPr>
        </p:sp>
        <p:sp>
          <p:nvSpPr>
            <p:cNvPr id="25" name="TextBox 20">
              <a:extLst>
                <a:ext uri="{FF2B5EF4-FFF2-40B4-BE49-F238E27FC236}">
                  <a16:creationId xmlns:a16="http://schemas.microsoft.com/office/drawing/2014/main" id="{125DF63E-68C3-45F3-3A3B-AE83B3F64783}"/>
                </a:ext>
              </a:extLst>
            </p:cNvPr>
            <p:cNvSpPr txBox="1"/>
            <p:nvPr/>
          </p:nvSpPr>
          <p:spPr>
            <a:xfrm>
              <a:off x="10387727" y="1034891"/>
              <a:ext cx="350996" cy="167640"/>
            </a:xfrm>
            <a:prstGeom prst="rect">
              <a:avLst/>
            </a:prstGeom>
            <a:noFill/>
            <a:ln>
              <a:noFill/>
            </a:ln>
          </p:spPr>
          <p:txBody>
            <a:bodyPr wrap="non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825" b="0" i="0" u="none" strike="noStrike" kern="1200" cap="none" spc="0" normalizeH="0" baseline="0" noProof="0" dirty="0">
                  <a:ln>
                    <a:noFill/>
                  </a:ln>
                  <a:solidFill>
                    <a:srgbClr val="8B9DB0"/>
                  </a:solidFill>
                  <a:effectLst/>
                  <a:uLnTx/>
                  <a:uFillTx/>
                  <a:latin typeface="Arial"/>
                  <a:ea typeface="Microsoft YaHei"/>
                  <a:cs typeface="Arial"/>
                </a:rPr>
                <a:t>光学棚</a:t>
              </a:r>
            </a:p>
          </p:txBody>
        </p:sp>
        <p:sp>
          <p:nvSpPr>
            <p:cNvPr id="26" name="TextBox 21">
              <a:extLst>
                <a:ext uri="{FF2B5EF4-FFF2-40B4-BE49-F238E27FC236}">
                  <a16:creationId xmlns:a16="http://schemas.microsoft.com/office/drawing/2014/main" id="{6BB1C750-172D-1DF6-50FD-72A4D4C42409}"/>
                </a:ext>
              </a:extLst>
            </p:cNvPr>
            <p:cNvSpPr txBox="1"/>
            <p:nvPr/>
          </p:nvSpPr>
          <p:spPr>
            <a:xfrm>
              <a:off x="10238661" y="1195388"/>
              <a:ext cx="649129" cy="152400"/>
            </a:xfrm>
            <a:prstGeom prst="rect">
              <a:avLst/>
            </a:prstGeom>
            <a:noFill/>
            <a:ln>
              <a:noFill/>
            </a:ln>
          </p:spPr>
          <p:txBody>
            <a:bodyPr wrap="non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50" b="0" i="0" u="none" strike="noStrike" kern="1200" cap="none" spc="0" normalizeH="0" baseline="0" noProof="0" dirty="0">
                  <a:ln>
                    <a:noFill/>
                  </a:ln>
                  <a:solidFill>
                    <a:srgbClr val="48CAE4"/>
                  </a:solidFill>
                  <a:effectLst/>
                  <a:uLnTx/>
                  <a:uFillTx/>
                  <a:latin typeface="Arial"/>
                  <a:ea typeface="Microsoft YaHei"/>
                  <a:cs typeface="Arial"/>
                </a:rPr>
                <a:t>Optics Hutch</a:t>
              </a:r>
            </a:p>
          </p:txBody>
        </p:sp>
      </p:grpSp>
      <p:grpSp>
        <p:nvGrpSpPr>
          <p:cNvPr id="27" name="Group 36">
            <a:extLst>
              <a:ext uri="{FF2B5EF4-FFF2-40B4-BE49-F238E27FC236}">
                <a16:creationId xmlns:a16="http://schemas.microsoft.com/office/drawing/2014/main" id="{7062C055-5112-8893-398B-382E952B395B}"/>
              </a:ext>
            </a:extLst>
          </p:cNvPr>
          <p:cNvGrpSpPr/>
          <p:nvPr/>
        </p:nvGrpSpPr>
        <p:grpSpPr>
          <a:xfrm>
            <a:off x="4292652" y="1248719"/>
            <a:ext cx="1764548" cy="2049966"/>
            <a:chOff x="533400" y="1762125"/>
            <a:chExt cx="2476500" cy="1857375"/>
          </a:xfrm>
        </p:grpSpPr>
        <p:sp>
          <p:nvSpPr>
            <p:cNvPr id="28" name="Rectangle 23">
              <a:extLst>
                <a:ext uri="{FF2B5EF4-FFF2-40B4-BE49-F238E27FC236}">
                  <a16:creationId xmlns:a16="http://schemas.microsoft.com/office/drawing/2014/main" id="{29881C32-3FAB-EE8D-6512-BEA5C38B9160}"/>
                </a:ext>
              </a:extLst>
            </p:cNvPr>
            <p:cNvSpPr/>
            <p:nvPr/>
          </p:nvSpPr>
          <p:spPr>
            <a:xfrm>
              <a:off x="533400" y="1762125"/>
              <a:ext cx="2476500" cy="1857375"/>
            </a:xfrm>
            <a:prstGeom prst="roundRect">
              <a:avLst>
                <a:gd name="adj" fmla="val 3590"/>
              </a:avLst>
            </a:prstGeom>
            <a:solidFill>
              <a:srgbClr val="0070C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TextBox 24">
              <a:extLst>
                <a:ext uri="{FF2B5EF4-FFF2-40B4-BE49-F238E27FC236}">
                  <a16:creationId xmlns:a16="http://schemas.microsoft.com/office/drawing/2014/main" id="{FEA98B03-D211-FCF8-E510-BF7C10E96881}"/>
                </a:ext>
              </a:extLst>
            </p:cNvPr>
            <p:cNvSpPr txBox="1"/>
            <p:nvPr/>
          </p:nvSpPr>
          <p:spPr>
            <a:xfrm>
              <a:off x="672465" y="1810702"/>
              <a:ext cx="368258" cy="518160"/>
            </a:xfrm>
            <a:prstGeom prst="rect">
              <a:avLst/>
            </a:prstGeom>
            <a:no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550" b="1" i="0" u="none" strike="noStrike" kern="1200" cap="none" spc="0" normalizeH="0" baseline="0" noProof="0" dirty="0">
                  <a:ln>
                    <a:noFill/>
                  </a:ln>
                  <a:solidFill>
                    <a:srgbClr val="0077B6">
                      <a:alphaMod val="45000"/>
                    </a:srgbClr>
                  </a:solidFill>
                  <a:effectLst/>
                  <a:uLnTx/>
                  <a:uFillTx/>
                  <a:latin typeface="Arial"/>
                  <a:ea typeface="Microsoft YaHei"/>
                  <a:cs typeface="Arial"/>
                </a:rPr>
                <a:t>01</a:t>
              </a:r>
            </a:p>
          </p:txBody>
        </p:sp>
        <p:sp>
          <p:nvSpPr>
            <p:cNvPr id="30" name="TextBox 25">
              <a:extLst>
                <a:ext uri="{FF2B5EF4-FFF2-40B4-BE49-F238E27FC236}">
                  <a16:creationId xmlns:a16="http://schemas.microsoft.com/office/drawing/2014/main" id="{F913BDD4-1E26-8566-E831-47909AA4D8C6}"/>
                </a:ext>
              </a:extLst>
            </p:cNvPr>
            <p:cNvSpPr txBox="1"/>
            <p:nvPr/>
          </p:nvSpPr>
          <p:spPr>
            <a:xfrm>
              <a:off x="688658" y="2215039"/>
              <a:ext cx="1103519" cy="259080"/>
            </a:xfrm>
            <a:prstGeom prst="rect">
              <a:avLst/>
            </a:prstGeom>
            <a:no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275" b="1" i="0" u="none" strike="noStrike" kern="1200" cap="none" spc="0" normalizeH="0" baseline="0" noProof="0" dirty="0">
                  <a:ln>
                    <a:noFill/>
                  </a:ln>
                  <a:solidFill>
                    <a:srgbClr val="E2EAF2"/>
                  </a:solidFill>
                  <a:effectLst/>
                  <a:uLnTx/>
                  <a:uFillTx/>
                  <a:latin typeface="Arial"/>
                  <a:ea typeface="Microsoft YaHei"/>
                  <a:cs typeface="Arial"/>
                </a:rPr>
                <a:t>辐射安全防护</a:t>
              </a:r>
            </a:p>
          </p:txBody>
        </p:sp>
        <p:sp>
          <p:nvSpPr>
            <p:cNvPr id="31" name="TextBox 26">
              <a:extLst>
                <a:ext uri="{FF2B5EF4-FFF2-40B4-BE49-F238E27FC236}">
                  <a16:creationId xmlns:a16="http://schemas.microsoft.com/office/drawing/2014/main" id="{6A1DF11B-280F-1FC3-B54C-8168A0E06B0E}"/>
                </a:ext>
              </a:extLst>
            </p:cNvPr>
            <p:cNvSpPr txBox="1"/>
            <p:nvPr/>
          </p:nvSpPr>
          <p:spPr>
            <a:xfrm>
              <a:off x="693420" y="2465070"/>
              <a:ext cx="1390361" cy="146403"/>
            </a:xfrm>
            <a:prstGeom prst="rect">
              <a:avLst/>
            </a:prstGeom>
            <a:no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white"/>
                  </a:solidFill>
                  <a:effectLst/>
                  <a:uLnTx/>
                  <a:uFillTx/>
                  <a:latin typeface="Arial"/>
                  <a:ea typeface="Microsoft YaHei"/>
                  <a:cs typeface="Arial"/>
                </a:rPr>
                <a:t>Radiation Safety</a:t>
              </a:r>
            </a:p>
          </p:txBody>
        </p:sp>
        <p:grpSp>
          <p:nvGrpSpPr>
            <p:cNvPr id="32" name="Group 35">
              <a:extLst>
                <a:ext uri="{FF2B5EF4-FFF2-40B4-BE49-F238E27FC236}">
                  <a16:creationId xmlns:a16="http://schemas.microsoft.com/office/drawing/2014/main" id="{9D93C4B5-A7AE-3F69-9F9F-D2A5E8452214}"/>
                </a:ext>
              </a:extLst>
            </p:cNvPr>
            <p:cNvGrpSpPr/>
            <p:nvPr/>
          </p:nvGrpSpPr>
          <p:grpSpPr>
            <a:xfrm>
              <a:off x="712470" y="2659618"/>
              <a:ext cx="2165519" cy="864304"/>
              <a:chOff x="712470" y="2659618"/>
              <a:chExt cx="2165519" cy="864304"/>
            </a:xfrm>
          </p:grpSpPr>
          <p:sp>
            <p:nvSpPr>
              <p:cNvPr id="33" name="Ellipse 27">
                <a:extLst>
                  <a:ext uri="{FF2B5EF4-FFF2-40B4-BE49-F238E27FC236}">
                    <a16:creationId xmlns:a16="http://schemas.microsoft.com/office/drawing/2014/main" id="{107CB088-265D-555A-13A5-8CB8E06E37DC}"/>
                  </a:ext>
                </a:extLst>
              </p:cNvPr>
              <p:cNvSpPr/>
              <p:nvPr/>
            </p:nvSpPr>
            <p:spPr>
              <a:xfrm>
                <a:off x="712470" y="2693670"/>
                <a:ext cx="41910" cy="41910"/>
              </a:xfrm>
              <a:prstGeom prst="ellipse">
                <a:avLst/>
              </a:prstGeom>
              <a:solidFill>
                <a:srgbClr val="00B4D8">
                  <a:alpha val="65000"/>
                </a:srgbClr>
              </a:solidFill>
              <a:ln>
                <a:noFill/>
              </a:ln>
            </p:spPr>
          </p:sp>
          <p:sp>
            <p:nvSpPr>
              <p:cNvPr id="34" name="TextBox 28">
                <a:extLst>
                  <a:ext uri="{FF2B5EF4-FFF2-40B4-BE49-F238E27FC236}">
                    <a16:creationId xmlns:a16="http://schemas.microsoft.com/office/drawing/2014/main" id="{AE581A30-84F6-398A-3CF1-6FC2DA9FE2FE}"/>
                  </a:ext>
                </a:extLst>
              </p:cNvPr>
              <p:cNvSpPr txBox="1"/>
              <p:nvPr/>
            </p:nvSpPr>
            <p:spPr>
              <a:xfrm>
                <a:off x="808195" y="2659618"/>
                <a:ext cx="2069794" cy="146402"/>
              </a:xfrm>
              <a:prstGeom prst="rect">
                <a:avLst/>
              </a:prstGeom>
              <a:no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光子快门 </a:t>
                </a:r>
                <a:r>
                  <a:rPr kumimoji="0" lang="en-US" altLang="zh-CN" sz="1050" b="0" i="0" u="none" strike="noStrike" kern="1200" cap="none" spc="0" normalizeH="0" baseline="0" noProof="0" dirty="0">
                    <a:ln>
                      <a:noFill/>
                    </a:ln>
                    <a:solidFill>
                      <a:prstClr val="white"/>
                    </a:solidFill>
                    <a:effectLst/>
                    <a:uLnTx/>
                    <a:uFillTx/>
                    <a:latin typeface="Arial"/>
                    <a:ea typeface="Microsoft YaHei"/>
                    <a:cs typeface="Arial"/>
                  </a:rPr>
                  <a:t>Photon Shutter</a:t>
                </a:r>
              </a:p>
            </p:txBody>
          </p:sp>
          <p:sp>
            <p:nvSpPr>
              <p:cNvPr id="35" name="Ellipse 29">
                <a:extLst>
                  <a:ext uri="{FF2B5EF4-FFF2-40B4-BE49-F238E27FC236}">
                    <a16:creationId xmlns:a16="http://schemas.microsoft.com/office/drawing/2014/main" id="{FD430D34-6D6F-3FA4-4266-5A040FE9DD5C}"/>
                  </a:ext>
                </a:extLst>
              </p:cNvPr>
              <p:cNvSpPr/>
              <p:nvPr/>
            </p:nvSpPr>
            <p:spPr>
              <a:xfrm>
                <a:off x="712470" y="2884170"/>
                <a:ext cx="41910" cy="41910"/>
              </a:xfrm>
              <a:prstGeom prst="ellipse">
                <a:avLst/>
              </a:prstGeom>
              <a:solidFill>
                <a:srgbClr val="00B4D8">
                  <a:alpha val="65000"/>
                </a:srgbClr>
              </a:solidFill>
              <a:ln>
                <a:noFill/>
              </a:ln>
            </p:spPr>
          </p:sp>
          <p:sp>
            <p:nvSpPr>
              <p:cNvPr id="36" name="TextBox 30">
                <a:extLst>
                  <a:ext uri="{FF2B5EF4-FFF2-40B4-BE49-F238E27FC236}">
                    <a16:creationId xmlns:a16="http://schemas.microsoft.com/office/drawing/2014/main" id="{9E7E2F3B-D7BC-DF70-5A77-3E500CBAB518}"/>
                  </a:ext>
                </a:extLst>
              </p:cNvPr>
              <p:cNvSpPr txBox="1"/>
              <p:nvPr/>
            </p:nvSpPr>
            <p:spPr>
              <a:xfrm>
                <a:off x="808195" y="2850118"/>
                <a:ext cx="2004551" cy="146402"/>
              </a:xfrm>
              <a:prstGeom prst="rect">
                <a:avLst/>
              </a:prstGeom>
              <a:no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安全快门 </a:t>
                </a:r>
                <a:r>
                  <a:rPr kumimoji="0" lang="en-US" altLang="zh-CN" sz="1050" b="0" i="0" u="none" strike="noStrike" kern="1200" cap="none" spc="0" normalizeH="0" baseline="0" noProof="0" dirty="0">
                    <a:ln>
                      <a:noFill/>
                    </a:ln>
                    <a:solidFill>
                      <a:prstClr val="white"/>
                    </a:solidFill>
                    <a:effectLst/>
                    <a:uLnTx/>
                    <a:uFillTx/>
                    <a:latin typeface="Arial"/>
                    <a:ea typeface="Microsoft YaHei"/>
                    <a:cs typeface="Arial"/>
                  </a:rPr>
                  <a:t>Safety Shutter</a:t>
                </a:r>
              </a:p>
            </p:txBody>
          </p:sp>
          <p:sp>
            <p:nvSpPr>
              <p:cNvPr id="37" name="Ellipse 31">
                <a:extLst>
                  <a:ext uri="{FF2B5EF4-FFF2-40B4-BE49-F238E27FC236}">
                    <a16:creationId xmlns:a16="http://schemas.microsoft.com/office/drawing/2014/main" id="{884FC0BF-D897-E36F-9143-630F7522D2A8}"/>
                  </a:ext>
                </a:extLst>
              </p:cNvPr>
              <p:cNvSpPr/>
              <p:nvPr/>
            </p:nvSpPr>
            <p:spPr>
              <a:xfrm>
                <a:off x="712470" y="3074670"/>
                <a:ext cx="41910" cy="41910"/>
              </a:xfrm>
              <a:prstGeom prst="ellipse">
                <a:avLst/>
              </a:prstGeom>
              <a:solidFill>
                <a:srgbClr val="00B4D8">
                  <a:alpha val="65000"/>
                </a:srgbClr>
              </a:solidFill>
              <a:ln>
                <a:noFill/>
              </a:ln>
            </p:spPr>
          </p:sp>
          <p:sp>
            <p:nvSpPr>
              <p:cNvPr id="38" name="TextBox 32">
                <a:extLst>
                  <a:ext uri="{FF2B5EF4-FFF2-40B4-BE49-F238E27FC236}">
                    <a16:creationId xmlns:a16="http://schemas.microsoft.com/office/drawing/2014/main" id="{5849CC0E-4F84-4125-6BAB-E39842435359}"/>
                  </a:ext>
                </a:extLst>
              </p:cNvPr>
              <p:cNvSpPr txBox="1"/>
              <p:nvPr/>
            </p:nvSpPr>
            <p:spPr>
              <a:xfrm>
                <a:off x="808195" y="3040618"/>
                <a:ext cx="1775073" cy="146402"/>
              </a:xfrm>
              <a:prstGeom prst="rect">
                <a:avLst/>
              </a:prstGeom>
              <a:no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固定光阑 </a:t>
                </a:r>
                <a:r>
                  <a:rPr kumimoji="0" lang="en-US" altLang="zh-CN" sz="1050" b="0" i="0" u="none" strike="noStrike" kern="1200" cap="none" spc="0" normalizeH="0" baseline="0" noProof="0" dirty="0">
                    <a:ln>
                      <a:noFill/>
                    </a:ln>
                    <a:solidFill>
                      <a:prstClr val="white"/>
                    </a:solidFill>
                    <a:effectLst/>
                    <a:uLnTx/>
                    <a:uFillTx/>
                    <a:latin typeface="Arial"/>
                    <a:ea typeface="Microsoft YaHei"/>
                    <a:cs typeface="Arial"/>
                  </a:rPr>
                  <a:t>Fixed Mask</a:t>
                </a:r>
              </a:p>
            </p:txBody>
          </p:sp>
          <p:sp>
            <p:nvSpPr>
              <p:cNvPr id="39" name="Ellipse 33">
                <a:extLst>
                  <a:ext uri="{FF2B5EF4-FFF2-40B4-BE49-F238E27FC236}">
                    <a16:creationId xmlns:a16="http://schemas.microsoft.com/office/drawing/2014/main" id="{F9FF1310-6A98-75D8-4CA8-07E01219F92A}"/>
                  </a:ext>
                </a:extLst>
              </p:cNvPr>
              <p:cNvSpPr/>
              <p:nvPr/>
            </p:nvSpPr>
            <p:spPr>
              <a:xfrm>
                <a:off x="712470" y="3265170"/>
                <a:ext cx="41910" cy="41910"/>
              </a:xfrm>
              <a:prstGeom prst="ellipse">
                <a:avLst/>
              </a:prstGeom>
              <a:solidFill>
                <a:srgbClr val="00B4D8">
                  <a:alpha val="65000"/>
                </a:srgbClr>
              </a:solidFill>
              <a:ln>
                <a:noFill/>
              </a:ln>
            </p:spPr>
          </p:sp>
          <p:sp>
            <p:nvSpPr>
              <p:cNvPr id="40" name="TextBox 34">
                <a:extLst>
                  <a:ext uri="{FF2B5EF4-FFF2-40B4-BE49-F238E27FC236}">
                    <a16:creationId xmlns:a16="http://schemas.microsoft.com/office/drawing/2014/main" id="{3C1626F3-B456-A16F-C15C-8E839136764E}"/>
                  </a:ext>
                </a:extLst>
              </p:cNvPr>
              <p:cNvSpPr txBox="1"/>
              <p:nvPr/>
            </p:nvSpPr>
            <p:spPr>
              <a:xfrm>
                <a:off x="808195" y="3231118"/>
                <a:ext cx="1527552" cy="292804"/>
              </a:xfrm>
              <a:prstGeom prst="rect">
                <a:avLst/>
              </a:prstGeom>
              <a:noFill/>
              <a:ln>
                <a:noFill/>
              </a:ln>
            </p:spPr>
            <p:txBody>
              <a:bodyPr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人身安全联锁 </a:t>
                </a:r>
                <a:r>
                  <a:rPr kumimoji="0" lang="en-US" altLang="zh-CN" sz="1050" b="0" i="0" u="none" strike="noStrike" kern="1200" cap="none" spc="0" normalizeH="0" baseline="0" noProof="0" dirty="0">
                    <a:ln>
                      <a:noFill/>
                    </a:ln>
                    <a:solidFill>
                      <a:prstClr val="white"/>
                    </a:solidFill>
                    <a:effectLst/>
                    <a:uLnTx/>
                    <a:uFillTx/>
                    <a:latin typeface="Arial"/>
                    <a:ea typeface="Microsoft YaHei"/>
                    <a:cs typeface="Arial"/>
                  </a:rPr>
                  <a:t>PSS</a:t>
                </a:r>
              </a:p>
            </p:txBody>
          </p:sp>
        </p:grpSp>
      </p:grpSp>
      <p:grpSp>
        <p:nvGrpSpPr>
          <p:cNvPr id="41" name="Group 48">
            <a:extLst>
              <a:ext uri="{FF2B5EF4-FFF2-40B4-BE49-F238E27FC236}">
                <a16:creationId xmlns:a16="http://schemas.microsoft.com/office/drawing/2014/main" id="{18793B20-111B-59D8-5BA0-22B148811C79}"/>
              </a:ext>
            </a:extLst>
          </p:cNvPr>
          <p:cNvGrpSpPr/>
          <p:nvPr/>
        </p:nvGrpSpPr>
        <p:grpSpPr>
          <a:xfrm>
            <a:off x="6133745" y="1245461"/>
            <a:ext cx="1764548" cy="2049966"/>
            <a:chOff x="3200400" y="1762125"/>
            <a:chExt cx="2476500" cy="1857375"/>
          </a:xfrm>
          <a:solidFill>
            <a:srgbClr val="0070C0"/>
          </a:solidFill>
        </p:grpSpPr>
        <p:sp>
          <p:nvSpPr>
            <p:cNvPr id="42" name="Rectangle 37">
              <a:extLst>
                <a:ext uri="{FF2B5EF4-FFF2-40B4-BE49-F238E27FC236}">
                  <a16:creationId xmlns:a16="http://schemas.microsoft.com/office/drawing/2014/main" id="{5AA91B0F-B801-A527-E09E-E5A2C248D025}"/>
                </a:ext>
              </a:extLst>
            </p:cNvPr>
            <p:cNvSpPr/>
            <p:nvPr/>
          </p:nvSpPr>
          <p:spPr>
            <a:xfrm>
              <a:off x="3200400" y="1762125"/>
              <a:ext cx="2476500" cy="1857375"/>
            </a:xfrm>
            <a:prstGeom prst="roundRect">
              <a:avLst>
                <a:gd name="adj" fmla="val 3590"/>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3" name="TextBox 38">
              <a:extLst>
                <a:ext uri="{FF2B5EF4-FFF2-40B4-BE49-F238E27FC236}">
                  <a16:creationId xmlns:a16="http://schemas.microsoft.com/office/drawing/2014/main" id="{75404AE4-4B21-D770-891B-C9E92E3225A3}"/>
                </a:ext>
              </a:extLst>
            </p:cNvPr>
            <p:cNvSpPr txBox="1"/>
            <p:nvPr/>
          </p:nvSpPr>
          <p:spPr>
            <a:xfrm>
              <a:off x="3339465" y="1810702"/>
              <a:ext cx="457519" cy="518160"/>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550" b="1" i="0" u="none" strike="noStrike" kern="1200" cap="none" spc="0" normalizeH="0" baseline="0" noProof="0" dirty="0">
                  <a:ln>
                    <a:noFill/>
                  </a:ln>
                  <a:solidFill>
                    <a:srgbClr val="0077B6">
                      <a:alphaMod val="45000"/>
                    </a:srgbClr>
                  </a:solidFill>
                  <a:effectLst/>
                  <a:uLnTx/>
                  <a:uFillTx/>
                  <a:latin typeface="Arial"/>
                  <a:ea typeface="Microsoft YaHei"/>
                  <a:cs typeface="Arial"/>
                </a:rPr>
                <a:t>02</a:t>
              </a:r>
            </a:p>
          </p:txBody>
        </p:sp>
        <p:sp>
          <p:nvSpPr>
            <p:cNvPr id="44" name="TextBox 39">
              <a:extLst>
                <a:ext uri="{FF2B5EF4-FFF2-40B4-BE49-F238E27FC236}">
                  <a16:creationId xmlns:a16="http://schemas.microsoft.com/office/drawing/2014/main" id="{D7BB9C3B-3BEA-73CB-4569-1A5377DC0BDE}"/>
                </a:ext>
              </a:extLst>
            </p:cNvPr>
            <p:cNvSpPr txBox="1"/>
            <p:nvPr/>
          </p:nvSpPr>
          <p:spPr>
            <a:xfrm>
              <a:off x="3355658" y="2215039"/>
              <a:ext cx="1103519" cy="259080"/>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275" b="1" i="0" u="none" strike="noStrike" kern="1200" cap="none" spc="0" normalizeH="0" baseline="0" noProof="0" dirty="0">
                  <a:ln>
                    <a:noFill/>
                  </a:ln>
                  <a:solidFill>
                    <a:srgbClr val="E2EAF2"/>
                  </a:solidFill>
                  <a:effectLst/>
                  <a:uLnTx/>
                  <a:uFillTx/>
                  <a:latin typeface="Arial"/>
                  <a:ea typeface="Microsoft YaHei"/>
                  <a:cs typeface="Arial"/>
                </a:rPr>
                <a:t>高热负载管理</a:t>
              </a:r>
            </a:p>
          </p:txBody>
        </p:sp>
        <p:sp>
          <p:nvSpPr>
            <p:cNvPr id="45" name="TextBox 40">
              <a:extLst>
                <a:ext uri="{FF2B5EF4-FFF2-40B4-BE49-F238E27FC236}">
                  <a16:creationId xmlns:a16="http://schemas.microsoft.com/office/drawing/2014/main" id="{923D0586-B27B-DC6A-94DB-DBF7A1EF939E}"/>
                </a:ext>
              </a:extLst>
            </p:cNvPr>
            <p:cNvSpPr txBox="1"/>
            <p:nvPr/>
          </p:nvSpPr>
          <p:spPr>
            <a:xfrm>
              <a:off x="3245968" y="2465070"/>
              <a:ext cx="2033797" cy="146403"/>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white"/>
                  </a:solidFill>
                  <a:effectLst/>
                  <a:uLnTx/>
                  <a:uFillTx/>
                  <a:latin typeface="Arial"/>
                  <a:ea typeface="Microsoft YaHei"/>
                  <a:cs typeface="Arial"/>
                </a:rPr>
                <a:t>Heat Load Management</a:t>
              </a:r>
            </a:p>
          </p:txBody>
        </p:sp>
        <p:grpSp>
          <p:nvGrpSpPr>
            <p:cNvPr id="46" name="Group 47">
              <a:extLst>
                <a:ext uri="{FF2B5EF4-FFF2-40B4-BE49-F238E27FC236}">
                  <a16:creationId xmlns:a16="http://schemas.microsoft.com/office/drawing/2014/main" id="{E8DCA669-B1BB-2D46-6007-AAA1E836315D}"/>
                </a:ext>
              </a:extLst>
            </p:cNvPr>
            <p:cNvGrpSpPr/>
            <p:nvPr/>
          </p:nvGrpSpPr>
          <p:grpSpPr>
            <a:xfrm>
              <a:off x="3289441" y="2659618"/>
              <a:ext cx="2317268" cy="527403"/>
              <a:chOff x="3289441" y="2659618"/>
              <a:chExt cx="2317268" cy="527403"/>
            </a:xfrm>
            <a:grpFill/>
          </p:grpSpPr>
          <p:sp>
            <p:nvSpPr>
              <p:cNvPr id="47" name="Ellipse 41">
                <a:extLst>
                  <a:ext uri="{FF2B5EF4-FFF2-40B4-BE49-F238E27FC236}">
                    <a16:creationId xmlns:a16="http://schemas.microsoft.com/office/drawing/2014/main" id="{072A7712-20D0-FE50-89D5-A08962419232}"/>
                  </a:ext>
                </a:extLst>
              </p:cNvPr>
              <p:cNvSpPr/>
              <p:nvPr/>
            </p:nvSpPr>
            <p:spPr>
              <a:xfrm>
                <a:off x="3379470" y="2693670"/>
                <a:ext cx="41910" cy="41910"/>
              </a:xfrm>
              <a:prstGeom prst="ellipse">
                <a:avLst/>
              </a:prstGeom>
              <a:grpFill/>
              <a:ln>
                <a:noFill/>
              </a:ln>
            </p:spPr>
          </p:sp>
          <p:sp>
            <p:nvSpPr>
              <p:cNvPr id="48" name="TextBox 42">
                <a:extLst>
                  <a:ext uri="{FF2B5EF4-FFF2-40B4-BE49-F238E27FC236}">
                    <a16:creationId xmlns:a16="http://schemas.microsoft.com/office/drawing/2014/main" id="{CAE91C49-BC0D-D645-EB62-6B6C82879C60}"/>
                  </a:ext>
                </a:extLst>
              </p:cNvPr>
              <p:cNvSpPr txBox="1"/>
              <p:nvPr/>
            </p:nvSpPr>
            <p:spPr>
              <a:xfrm>
                <a:off x="3289448" y="2659618"/>
                <a:ext cx="2267773" cy="146403"/>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水冷固定光阑吸收初级热载</a:t>
                </a:r>
              </a:p>
            </p:txBody>
          </p:sp>
          <p:sp>
            <p:nvSpPr>
              <p:cNvPr id="49" name="Ellipse 43">
                <a:extLst>
                  <a:ext uri="{FF2B5EF4-FFF2-40B4-BE49-F238E27FC236}">
                    <a16:creationId xmlns:a16="http://schemas.microsoft.com/office/drawing/2014/main" id="{ED362D9E-95B6-C21B-8D97-473D1D719EAA}"/>
                  </a:ext>
                </a:extLst>
              </p:cNvPr>
              <p:cNvSpPr/>
              <p:nvPr/>
            </p:nvSpPr>
            <p:spPr>
              <a:xfrm>
                <a:off x="3379470" y="2884170"/>
                <a:ext cx="41910" cy="41910"/>
              </a:xfrm>
              <a:prstGeom prst="ellipse">
                <a:avLst/>
              </a:prstGeom>
              <a:grpFill/>
              <a:ln>
                <a:noFill/>
              </a:ln>
            </p:spPr>
          </p:sp>
          <p:sp>
            <p:nvSpPr>
              <p:cNvPr id="50" name="TextBox 44">
                <a:extLst>
                  <a:ext uri="{FF2B5EF4-FFF2-40B4-BE49-F238E27FC236}">
                    <a16:creationId xmlns:a16="http://schemas.microsoft.com/office/drawing/2014/main" id="{EC40D93B-D981-D40C-45F8-CE087AA4B5CC}"/>
                  </a:ext>
                </a:extLst>
              </p:cNvPr>
              <p:cNvSpPr txBox="1"/>
              <p:nvPr/>
            </p:nvSpPr>
            <p:spPr>
              <a:xfrm>
                <a:off x="3289448" y="2850118"/>
                <a:ext cx="2270021" cy="146403"/>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white"/>
                    </a:solidFill>
                    <a:effectLst/>
                    <a:uLnTx/>
                    <a:uFillTx/>
                    <a:latin typeface="Arial"/>
                    <a:ea typeface="Microsoft YaHei"/>
                    <a:cs typeface="Arial"/>
                  </a:rPr>
                  <a:t>GlidCop / CuCrZr </a:t>
                </a: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耐热材料</a:t>
                </a:r>
              </a:p>
            </p:txBody>
          </p:sp>
          <p:sp>
            <p:nvSpPr>
              <p:cNvPr id="51" name="Ellipse 45">
                <a:extLst>
                  <a:ext uri="{FF2B5EF4-FFF2-40B4-BE49-F238E27FC236}">
                    <a16:creationId xmlns:a16="http://schemas.microsoft.com/office/drawing/2014/main" id="{B6CF99AE-9E16-C027-7C7F-DDE897FA49EF}"/>
                  </a:ext>
                </a:extLst>
              </p:cNvPr>
              <p:cNvSpPr/>
              <p:nvPr/>
            </p:nvSpPr>
            <p:spPr>
              <a:xfrm>
                <a:off x="3379470" y="3074670"/>
                <a:ext cx="41910" cy="41910"/>
              </a:xfrm>
              <a:prstGeom prst="ellipse">
                <a:avLst/>
              </a:prstGeom>
              <a:grpFill/>
              <a:ln>
                <a:noFill/>
              </a:ln>
            </p:spPr>
          </p:sp>
          <p:sp>
            <p:nvSpPr>
              <p:cNvPr id="52" name="TextBox 46">
                <a:extLst>
                  <a:ext uri="{FF2B5EF4-FFF2-40B4-BE49-F238E27FC236}">
                    <a16:creationId xmlns:a16="http://schemas.microsoft.com/office/drawing/2014/main" id="{A39785A3-C25F-08B0-99B2-D4C1172BFF90}"/>
                  </a:ext>
                </a:extLst>
              </p:cNvPr>
              <p:cNvSpPr txBox="1"/>
              <p:nvPr/>
            </p:nvSpPr>
            <p:spPr>
              <a:xfrm>
                <a:off x="3289441" y="3040618"/>
                <a:ext cx="2317268" cy="146403"/>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功率密度可达 </a:t>
                </a:r>
                <a:r>
                  <a:rPr kumimoji="0" lang="en-US" altLang="zh-CN" sz="1050" b="0" i="0" u="none" strike="noStrike" kern="1200" cap="none" spc="0" normalizeH="0" baseline="0" noProof="0" dirty="0">
                    <a:ln>
                      <a:noFill/>
                    </a:ln>
                    <a:solidFill>
                      <a:prstClr val="white"/>
                    </a:solidFill>
                    <a:effectLst/>
                    <a:uLnTx/>
                    <a:uFillTx/>
                    <a:latin typeface="Arial"/>
                    <a:ea typeface="Microsoft YaHei"/>
                    <a:cs typeface="Arial"/>
                  </a:rPr>
                  <a:t>kW/mm² </a:t>
                </a: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量级</a:t>
                </a:r>
              </a:p>
            </p:txBody>
          </p:sp>
        </p:grpSp>
      </p:grpSp>
      <p:grpSp>
        <p:nvGrpSpPr>
          <p:cNvPr id="53" name="Group 60">
            <a:extLst>
              <a:ext uri="{FF2B5EF4-FFF2-40B4-BE49-F238E27FC236}">
                <a16:creationId xmlns:a16="http://schemas.microsoft.com/office/drawing/2014/main" id="{67D62FB1-7161-9CE4-5267-B8E5559E2EB3}"/>
              </a:ext>
            </a:extLst>
          </p:cNvPr>
          <p:cNvGrpSpPr/>
          <p:nvPr/>
        </p:nvGrpSpPr>
        <p:grpSpPr>
          <a:xfrm>
            <a:off x="8094091" y="1245461"/>
            <a:ext cx="1922458" cy="2049966"/>
            <a:chOff x="5867400" y="1762125"/>
            <a:chExt cx="2476500" cy="1857375"/>
          </a:xfrm>
          <a:solidFill>
            <a:srgbClr val="0070C0"/>
          </a:solidFill>
        </p:grpSpPr>
        <p:sp>
          <p:nvSpPr>
            <p:cNvPr id="54" name="Rectangle 49">
              <a:extLst>
                <a:ext uri="{FF2B5EF4-FFF2-40B4-BE49-F238E27FC236}">
                  <a16:creationId xmlns:a16="http://schemas.microsoft.com/office/drawing/2014/main" id="{3F048277-DBF4-71DE-E9A4-BE1ECC9614D9}"/>
                </a:ext>
              </a:extLst>
            </p:cNvPr>
            <p:cNvSpPr/>
            <p:nvPr/>
          </p:nvSpPr>
          <p:spPr>
            <a:xfrm>
              <a:off x="5867400" y="1762125"/>
              <a:ext cx="2476500" cy="1857375"/>
            </a:xfrm>
            <a:prstGeom prst="roundRect">
              <a:avLst>
                <a:gd name="adj" fmla="val 3590"/>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TextBox 50">
              <a:extLst>
                <a:ext uri="{FF2B5EF4-FFF2-40B4-BE49-F238E27FC236}">
                  <a16:creationId xmlns:a16="http://schemas.microsoft.com/office/drawing/2014/main" id="{7BEEC7D6-91D5-3C44-39EA-68BFC1F87F2F}"/>
                </a:ext>
              </a:extLst>
            </p:cNvPr>
            <p:cNvSpPr txBox="1"/>
            <p:nvPr/>
          </p:nvSpPr>
          <p:spPr>
            <a:xfrm>
              <a:off x="6006465" y="1810702"/>
              <a:ext cx="457519" cy="518160"/>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550" b="1" i="0" u="none" strike="noStrike" kern="1200" cap="none" spc="0" normalizeH="0" baseline="0" noProof="0" dirty="0">
                  <a:ln>
                    <a:noFill/>
                  </a:ln>
                  <a:solidFill>
                    <a:srgbClr val="0077B6">
                      <a:alphaMod val="45000"/>
                    </a:srgbClr>
                  </a:solidFill>
                  <a:effectLst/>
                  <a:uLnTx/>
                  <a:uFillTx/>
                  <a:latin typeface="Arial"/>
                  <a:ea typeface="Microsoft YaHei"/>
                  <a:cs typeface="Arial"/>
                </a:rPr>
                <a:t>03</a:t>
              </a:r>
            </a:p>
          </p:txBody>
        </p:sp>
        <p:sp>
          <p:nvSpPr>
            <p:cNvPr id="56" name="TextBox 51">
              <a:extLst>
                <a:ext uri="{FF2B5EF4-FFF2-40B4-BE49-F238E27FC236}">
                  <a16:creationId xmlns:a16="http://schemas.microsoft.com/office/drawing/2014/main" id="{62A3A2B6-3110-3314-99F7-5C600ED93F7A}"/>
                </a:ext>
              </a:extLst>
            </p:cNvPr>
            <p:cNvSpPr txBox="1"/>
            <p:nvPr/>
          </p:nvSpPr>
          <p:spPr>
            <a:xfrm>
              <a:off x="6022658" y="2215039"/>
              <a:ext cx="1282041" cy="259080"/>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275" b="1" i="0" u="none" strike="noStrike" kern="1200" cap="none" spc="0" normalizeH="0" baseline="0" noProof="0" dirty="0">
                  <a:ln>
                    <a:noFill/>
                  </a:ln>
                  <a:solidFill>
                    <a:srgbClr val="E2EAF2"/>
                  </a:solidFill>
                  <a:effectLst/>
                  <a:uLnTx/>
                  <a:uFillTx/>
                  <a:latin typeface="Arial"/>
                  <a:ea typeface="Microsoft YaHei"/>
                  <a:cs typeface="Arial"/>
                </a:rPr>
                <a:t>光束定义与准直</a:t>
              </a:r>
            </a:p>
          </p:txBody>
        </p:sp>
        <p:sp>
          <p:nvSpPr>
            <p:cNvPr id="57" name="TextBox 52">
              <a:extLst>
                <a:ext uri="{FF2B5EF4-FFF2-40B4-BE49-F238E27FC236}">
                  <a16:creationId xmlns:a16="http://schemas.microsoft.com/office/drawing/2014/main" id="{16BAF8A3-FE7A-59FE-57FA-DC8C58E96322}"/>
                </a:ext>
              </a:extLst>
            </p:cNvPr>
            <p:cNvSpPr txBox="1"/>
            <p:nvPr/>
          </p:nvSpPr>
          <p:spPr>
            <a:xfrm>
              <a:off x="6027420" y="2465070"/>
              <a:ext cx="1049009" cy="125487"/>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Arial"/>
                  <a:ea typeface="Microsoft YaHei"/>
                  <a:cs typeface="Arial"/>
                </a:rPr>
                <a:t>Beam Definition</a:t>
              </a:r>
            </a:p>
          </p:txBody>
        </p:sp>
        <p:grpSp>
          <p:nvGrpSpPr>
            <p:cNvPr id="58" name="Group 59">
              <a:extLst>
                <a:ext uri="{FF2B5EF4-FFF2-40B4-BE49-F238E27FC236}">
                  <a16:creationId xmlns:a16="http://schemas.microsoft.com/office/drawing/2014/main" id="{EABA5F5A-3D80-CEF8-2528-DFF04E760929}"/>
                </a:ext>
              </a:extLst>
            </p:cNvPr>
            <p:cNvGrpSpPr/>
            <p:nvPr/>
          </p:nvGrpSpPr>
          <p:grpSpPr>
            <a:xfrm>
              <a:off x="6046470" y="2659618"/>
              <a:ext cx="1830309" cy="527402"/>
              <a:chOff x="6046470" y="2659618"/>
              <a:chExt cx="1830309" cy="527402"/>
            </a:xfrm>
            <a:grpFill/>
          </p:grpSpPr>
          <p:sp>
            <p:nvSpPr>
              <p:cNvPr id="59" name="Ellipse 53">
                <a:extLst>
                  <a:ext uri="{FF2B5EF4-FFF2-40B4-BE49-F238E27FC236}">
                    <a16:creationId xmlns:a16="http://schemas.microsoft.com/office/drawing/2014/main" id="{A33F4414-3658-6425-6438-11DFC1F6D5B6}"/>
                  </a:ext>
                </a:extLst>
              </p:cNvPr>
              <p:cNvSpPr/>
              <p:nvPr/>
            </p:nvSpPr>
            <p:spPr>
              <a:xfrm>
                <a:off x="6046470" y="2693670"/>
                <a:ext cx="41910" cy="41910"/>
              </a:xfrm>
              <a:prstGeom prst="ellipse">
                <a:avLst/>
              </a:prstGeom>
              <a:grpFill/>
              <a:ln>
                <a:noFill/>
              </a:ln>
            </p:spPr>
          </p:sp>
          <p:sp>
            <p:nvSpPr>
              <p:cNvPr id="60" name="TextBox 54">
                <a:extLst>
                  <a:ext uri="{FF2B5EF4-FFF2-40B4-BE49-F238E27FC236}">
                    <a16:creationId xmlns:a16="http://schemas.microsoft.com/office/drawing/2014/main" id="{96D91420-A66F-F57C-8697-EB0281B6EE36}"/>
                  </a:ext>
                </a:extLst>
              </p:cNvPr>
              <p:cNvSpPr txBox="1"/>
              <p:nvPr/>
            </p:nvSpPr>
            <p:spPr>
              <a:xfrm>
                <a:off x="6142196" y="2659618"/>
                <a:ext cx="1561124" cy="146403"/>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准直器定义光束张角</a:t>
                </a:r>
              </a:p>
            </p:txBody>
          </p:sp>
          <p:sp>
            <p:nvSpPr>
              <p:cNvPr id="61" name="Ellipse 55">
                <a:extLst>
                  <a:ext uri="{FF2B5EF4-FFF2-40B4-BE49-F238E27FC236}">
                    <a16:creationId xmlns:a16="http://schemas.microsoft.com/office/drawing/2014/main" id="{E8894C19-8543-872F-1A59-6DD6B26DA9AF}"/>
                  </a:ext>
                </a:extLst>
              </p:cNvPr>
              <p:cNvSpPr/>
              <p:nvPr/>
            </p:nvSpPr>
            <p:spPr>
              <a:xfrm>
                <a:off x="6046470" y="2884170"/>
                <a:ext cx="41910" cy="41910"/>
              </a:xfrm>
              <a:prstGeom prst="ellipse">
                <a:avLst/>
              </a:prstGeom>
              <a:grpFill/>
              <a:ln>
                <a:noFill/>
              </a:ln>
            </p:spPr>
          </p:sp>
          <p:sp>
            <p:nvSpPr>
              <p:cNvPr id="62" name="TextBox 56">
                <a:extLst>
                  <a:ext uri="{FF2B5EF4-FFF2-40B4-BE49-F238E27FC236}">
                    <a16:creationId xmlns:a16="http://schemas.microsoft.com/office/drawing/2014/main" id="{EE295A47-E8CE-2293-5654-6270B269A8FB}"/>
                  </a:ext>
                </a:extLst>
              </p:cNvPr>
              <p:cNvSpPr txBox="1"/>
              <p:nvPr/>
            </p:nvSpPr>
            <p:spPr>
              <a:xfrm>
                <a:off x="6142196" y="2850118"/>
                <a:ext cx="1734583" cy="146402"/>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可调狭缝控制光斑尺寸</a:t>
                </a:r>
              </a:p>
            </p:txBody>
          </p:sp>
          <p:sp>
            <p:nvSpPr>
              <p:cNvPr id="63" name="Ellipse 57">
                <a:extLst>
                  <a:ext uri="{FF2B5EF4-FFF2-40B4-BE49-F238E27FC236}">
                    <a16:creationId xmlns:a16="http://schemas.microsoft.com/office/drawing/2014/main" id="{E84200BB-2EF9-1DA2-CAAB-4C26F72008EF}"/>
                  </a:ext>
                </a:extLst>
              </p:cNvPr>
              <p:cNvSpPr/>
              <p:nvPr/>
            </p:nvSpPr>
            <p:spPr>
              <a:xfrm>
                <a:off x="6046470" y="3074670"/>
                <a:ext cx="41910" cy="41910"/>
              </a:xfrm>
              <a:prstGeom prst="ellipse">
                <a:avLst/>
              </a:prstGeom>
              <a:grpFill/>
              <a:ln>
                <a:noFill/>
              </a:ln>
            </p:spPr>
          </p:sp>
          <p:sp>
            <p:nvSpPr>
              <p:cNvPr id="64" name="TextBox 58">
                <a:extLst>
                  <a:ext uri="{FF2B5EF4-FFF2-40B4-BE49-F238E27FC236}">
                    <a16:creationId xmlns:a16="http://schemas.microsoft.com/office/drawing/2014/main" id="{CC6C543D-ED90-E9E1-7D8D-0E258DBE697F}"/>
                  </a:ext>
                </a:extLst>
              </p:cNvPr>
              <p:cNvSpPr txBox="1"/>
              <p:nvPr/>
            </p:nvSpPr>
            <p:spPr>
              <a:xfrm>
                <a:off x="6142196" y="3040618"/>
                <a:ext cx="1608620" cy="146402"/>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白光</a:t>
                </a:r>
                <a:r>
                  <a:rPr kumimoji="0" lang="en-US" altLang="zh-CN" sz="1050" b="0" i="0" u="none" strike="noStrike" kern="1200" cap="none" spc="0" normalizeH="0" baseline="0" noProof="0" dirty="0">
                    <a:ln>
                      <a:noFill/>
                    </a:ln>
                    <a:solidFill>
                      <a:prstClr val="white"/>
                    </a:solidFill>
                    <a:effectLst/>
                    <a:uLnTx/>
                    <a:uFillTx/>
                    <a:latin typeface="Arial"/>
                    <a:ea typeface="Microsoft YaHei"/>
                    <a:cs typeface="Arial"/>
                  </a:rPr>
                  <a:t>/</a:t>
                </a: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单色光模式切换</a:t>
                </a:r>
              </a:p>
            </p:txBody>
          </p:sp>
        </p:grpSp>
      </p:grpSp>
      <p:grpSp>
        <p:nvGrpSpPr>
          <p:cNvPr id="65" name="Group 74">
            <a:extLst>
              <a:ext uri="{FF2B5EF4-FFF2-40B4-BE49-F238E27FC236}">
                <a16:creationId xmlns:a16="http://schemas.microsoft.com/office/drawing/2014/main" id="{3257920F-4B9C-25D7-41D1-C54D4B0E17C3}"/>
              </a:ext>
            </a:extLst>
          </p:cNvPr>
          <p:cNvGrpSpPr/>
          <p:nvPr/>
        </p:nvGrpSpPr>
        <p:grpSpPr>
          <a:xfrm>
            <a:off x="10026269" y="1248615"/>
            <a:ext cx="1962025" cy="2049966"/>
            <a:chOff x="8534400" y="1762125"/>
            <a:chExt cx="2476500" cy="1857375"/>
          </a:xfrm>
          <a:solidFill>
            <a:srgbClr val="0070C0"/>
          </a:solidFill>
        </p:grpSpPr>
        <p:sp>
          <p:nvSpPr>
            <p:cNvPr id="66" name="Rectangle 61">
              <a:extLst>
                <a:ext uri="{FF2B5EF4-FFF2-40B4-BE49-F238E27FC236}">
                  <a16:creationId xmlns:a16="http://schemas.microsoft.com/office/drawing/2014/main" id="{00D25646-17CA-A6B7-579A-A1C5D75DE887}"/>
                </a:ext>
              </a:extLst>
            </p:cNvPr>
            <p:cNvSpPr/>
            <p:nvPr/>
          </p:nvSpPr>
          <p:spPr>
            <a:xfrm>
              <a:off x="8534400" y="1762125"/>
              <a:ext cx="2476500" cy="1857375"/>
            </a:xfrm>
            <a:prstGeom prst="roundRect">
              <a:avLst>
                <a:gd name="adj" fmla="val 3590"/>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7" name="TextBox 62">
              <a:extLst>
                <a:ext uri="{FF2B5EF4-FFF2-40B4-BE49-F238E27FC236}">
                  <a16:creationId xmlns:a16="http://schemas.microsoft.com/office/drawing/2014/main" id="{A12B010B-995D-03B9-0D04-23CFCC4F892B}"/>
                </a:ext>
              </a:extLst>
            </p:cNvPr>
            <p:cNvSpPr txBox="1"/>
            <p:nvPr/>
          </p:nvSpPr>
          <p:spPr>
            <a:xfrm>
              <a:off x="8673465" y="1810702"/>
              <a:ext cx="457519" cy="518160"/>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550" b="1" i="0" u="none" strike="noStrike" kern="1200" cap="none" spc="0" normalizeH="0" baseline="0" noProof="0" dirty="0">
                  <a:ln>
                    <a:noFill/>
                  </a:ln>
                  <a:solidFill>
                    <a:srgbClr val="0077B6">
                      <a:alphaMod val="45000"/>
                    </a:srgbClr>
                  </a:solidFill>
                  <a:effectLst/>
                  <a:uLnTx/>
                  <a:uFillTx/>
                  <a:latin typeface="Arial"/>
                  <a:ea typeface="Microsoft YaHei"/>
                  <a:cs typeface="Arial"/>
                </a:rPr>
                <a:t>04</a:t>
              </a:r>
            </a:p>
          </p:txBody>
        </p:sp>
        <p:sp>
          <p:nvSpPr>
            <p:cNvPr id="68" name="TextBox 63">
              <a:extLst>
                <a:ext uri="{FF2B5EF4-FFF2-40B4-BE49-F238E27FC236}">
                  <a16:creationId xmlns:a16="http://schemas.microsoft.com/office/drawing/2014/main" id="{2980CC5E-02ED-14AC-4774-88DC1FAED4D3}"/>
                </a:ext>
              </a:extLst>
            </p:cNvPr>
            <p:cNvSpPr txBox="1"/>
            <p:nvPr/>
          </p:nvSpPr>
          <p:spPr>
            <a:xfrm>
              <a:off x="8689658" y="2215039"/>
              <a:ext cx="1282041" cy="259080"/>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275" b="1" i="0" u="none" strike="noStrike" kern="1200" cap="none" spc="0" normalizeH="0" baseline="0" noProof="0" dirty="0">
                  <a:ln>
                    <a:noFill/>
                  </a:ln>
                  <a:solidFill>
                    <a:srgbClr val="E2EAF2"/>
                  </a:solidFill>
                  <a:effectLst/>
                  <a:uLnTx/>
                  <a:uFillTx/>
                  <a:latin typeface="Arial"/>
                  <a:ea typeface="Microsoft YaHei"/>
                  <a:cs typeface="Arial"/>
                </a:rPr>
                <a:t>真空隔离与保护</a:t>
              </a:r>
            </a:p>
          </p:txBody>
        </p:sp>
        <p:sp>
          <p:nvSpPr>
            <p:cNvPr id="69" name="TextBox 64">
              <a:extLst>
                <a:ext uri="{FF2B5EF4-FFF2-40B4-BE49-F238E27FC236}">
                  <a16:creationId xmlns:a16="http://schemas.microsoft.com/office/drawing/2014/main" id="{4972EC39-4DE6-DEE9-7A91-3929AA1DF675}"/>
                </a:ext>
              </a:extLst>
            </p:cNvPr>
            <p:cNvSpPr txBox="1"/>
            <p:nvPr/>
          </p:nvSpPr>
          <p:spPr>
            <a:xfrm>
              <a:off x="8694420" y="2465070"/>
              <a:ext cx="1116882" cy="125487"/>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Arial"/>
                  <a:ea typeface="Microsoft YaHei"/>
                  <a:cs typeface="Arial"/>
                </a:rPr>
                <a:t>Vacuum Isolation</a:t>
              </a:r>
            </a:p>
          </p:txBody>
        </p:sp>
        <p:grpSp>
          <p:nvGrpSpPr>
            <p:cNvPr id="70" name="Group 73">
              <a:extLst>
                <a:ext uri="{FF2B5EF4-FFF2-40B4-BE49-F238E27FC236}">
                  <a16:creationId xmlns:a16="http://schemas.microsoft.com/office/drawing/2014/main" id="{2A03F0BA-E445-41B0-5708-D599417F9970}"/>
                </a:ext>
              </a:extLst>
            </p:cNvPr>
            <p:cNvGrpSpPr/>
            <p:nvPr/>
          </p:nvGrpSpPr>
          <p:grpSpPr>
            <a:xfrm>
              <a:off x="8594261" y="2659618"/>
              <a:ext cx="2369180" cy="717903"/>
              <a:chOff x="8594261" y="2659618"/>
              <a:chExt cx="2369180" cy="717903"/>
            </a:xfrm>
            <a:grpFill/>
          </p:grpSpPr>
          <p:sp>
            <p:nvSpPr>
              <p:cNvPr id="71" name="Ellipse 65">
                <a:extLst>
                  <a:ext uri="{FF2B5EF4-FFF2-40B4-BE49-F238E27FC236}">
                    <a16:creationId xmlns:a16="http://schemas.microsoft.com/office/drawing/2014/main" id="{B47F02B3-E97D-9E81-D926-A7EA77ED9110}"/>
                  </a:ext>
                </a:extLst>
              </p:cNvPr>
              <p:cNvSpPr/>
              <p:nvPr/>
            </p:nvSpPr>
            <p:spPr>
              <a:xfrm>
                <a:off x="8713470" y="2693670"/>
                <a:ext cx="41910" cy="41910"/>
              </a:xfrm>
              <a:prstGeom prst="ellipse">
                <a:avLst/>
              </a:prstGeom>
              <a:grpFill/>
              <a:ln>
                <a:noFill/>
              </a:ln>
            </p:spPr>
          </p:sp>
          <p:sp>
            <p:nvSpPr>
              <p:cNvPr id="72" name="TextBox 66">
                <a:extLst>
                  <a:ext uri="{FF2B5EF4-FFF2-40B4-BE49-F238E27FC236}">
                    <a16:creationId xmlns:a16="http://schemas.microsoft.com/office/drawing/2014/main" id="{5E149C85-62D5-DBF7-9927-27F987FE521B}"/>
                  </a:ext>
                </a:extLst>
              </p:cNvPr>
              <p:cNvSpPr txBox="1"/>
              <p:nvPr/>
            </p:nvSpPr>
            <p:spPr>
              <a:xfrm>
                <a:off x="8594261" y="2659618"/>
                <a:ext cx="2369180" cy="146403"/>
              </a:xfrm>
              <a:prstGeom prst="rect">
                <a:avLst/>
              </a:prstGeom>
              <a:grpFill/>
              <a:ln>
                <a:noFill/>
              </a:ln>
            </p:spPr>
            <p:txBody>
              <a:bodyPr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真空快关阀 </a:t>
                </a:r>
                <a:r>
                  <a:rPr kumimoji="0" lang="en-US" altLang="zh-CN" sz="1050" b="0" i="0" u="none" strike="noStrike" kern="1200" cap="none" spc="0" normalizeH="0" baseline="0" noProof="0" dirty="0">
                    <a:ln>
                      <a:noFill/>
                    </a:ln>
                    <a:solidFill>
                      <a:prstClr val="white"/>
                    </a:solidFill>
                    <a:effectLst/>
                    <a:uLnTx/>
                    <a:uFillTx/>
                    <a:latin typeface="Arial"/>
                    <a:ea typeface="Microsoft YaHei"/>
                    <a:cs typeface="Arial"/>
                  </a:rPr>
                  <a:t>Fast Closing Valve</a:t>
                </a:r>
              </a:p>
            </p:txBody>
          </p:sp>
          <p:sp>
            <p:nvSpPr>
              <p:cNvPr id="73" name="Ellipse 67">
                <a:extLst>
                  <a:ext uri="{FF2B5EF4-FFF2-40B4-BE49-F238E27FC236}">
                    <a16:creationId xmlns:a16="http://schemas.microsoft.com/office/drawing/2014/main" id="{C9F5BD12-7DEC-288D-9444-E73B4A12F952}"/>
                  </a:ext>
                </a:extLst>
              </p:cNvPr>
              <p:cNvSpPr/>
              <p:nvPr/>
            </p:nvSpPr>
            <p:spPr>
              <a:xfrm>
                <a:off x="8713470" y="2884170"/>
                <a:ext cx="41910" cy="41910"/>
              </a:xfrm>
              <a:prstGeom prst="ellipse">
                <a:avLst/>
              </a:prstGeom>
              <a:grpFill/>
              <a:ln>
                <a:noFill/>
              </a:ln>
            </p:spPr>
          </p:sp>
          <p:sp>
            <p:nvSpPr>
              <p:cNvPr id="74" name="TextBox 68">
                <a:extLst>
                  <a:ext uri="{FF2B5EF4-FFF2-40B4-BE49-F238E27FC236}">
                    <a16:creationId xmlns:a16="http://schemas.microsoft.com/office/drawing/2014/main" id="{F9D74F10-44AE-9F68-8EB1-A3ED437CBBF5}"/>
                  </a:ext>
                </a:extLst>
              </p:cNvPr>
              <p:cNvSpPr txBox="1"/>
              <p:nvPr/>
            </p:nvSpPr>
            <p:spPr>
              <a:xfrm>
                <a:off x="8594263" y="2850118"/>
                <a:ext cx="1637835" cy="146403"/>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white"/>
                    </a:solidFill>
                    <a:effectLst/>
                    <a:uLnTx/>
                    <a:uFillTx/>
                    <a:latin typeface="Arial"/>
                    <a:ea typeface="Microsoft YaHei"/>
                    <a:cs typeface="Arial"/>
                  </a:rPr>
                  <a:t>AC </a:t>
                </a: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真空规互锁保护</a:t>
                </a:r>
              </a:p>
            </p:txBody>
          </p:sp>
          <p:sp>
            <p:nvSpPr>
              <p:cNvPr id="75" name="Ellipse 69">
                <a:extLst>
                  <a:ext uri="{FF2B5EF4-FFF2-40B4-BE49-F238E27FC236}">
                    <a16:creationId xmlns:a16="http://schemas.microsoft.com/office/drawing/2014/main" id="{1E37EE1A-0F7A-B8D5-9D92-B177EAB40CD3}"/>
                  </a:ext>
                </a:extLst>
              </p:cNvPr>
              <p:cNvSpPr/>
              <p:nvPr/>
            </p:nvSpPr>
            <p:spPr>
              <a:xfrm>
                <a:off x="8713470" y="3074670"/>
                <a:ext cx="41910" cy="41910"/>
              </a:xfrm>
              <a:prstGeom prst="ellipse">
                <a:avLst/>
              </a:prstGeom>
              <a:grpFill/>
              <a:ln>
                <a:noFill/>
              </a:ln>
            </p:spPr>
          </p:sp>
          <p:sp>
            <p:nvSpPr>
              <p:cNvPr id="76" name="TextBox 70">
                <a:extLst>
                  <a:ext uri="{FF2B5EF4-FFF2-40B4-BE49-F238E27FC236}">
                    <a16:creationId xmlns:a16="http://schemas.microsoft.com/office/drawing/2014/main" id="{84AEC8D4-6F4F-2116-A966-082DE4BE672F}"/>
                  </a:ext>
                </a:extLst>
              </p:cNvPr>
              <p:cNvSpPr txBox="1"/>
              <p:nvPr/>
            </p:nvSpPr>
            <p:spPr>
              <a:xfrm>
                <a:off x="8594268" y="3040618"/>
                <a:ext cx="1667084" cy="146403"/>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差分真空 </a:t>
                </a:r>
                <a:r>
                  <a:rPr kumimoji="0" lang="en-US" altLang="zh-CN" sz="1050" b="0" i="0" u="none" strike="noStrike" kern="1200" cap="none" spc="0" normalizeH="0" baseline="0" noProof="0" dirty="0">
                    <a:ln>
                      <a:noFill/>
                    </a:ln>
                    <a:solidFill>
                      <a:prstClr val="white"/>
                    </a:solidFill>
                    <a:effectLst/>
                    <a:uLnTx/>
                    <a:uFillTx/>
                    <a:latin typeface="Arial"/>
                    <a:ea typeface="Microsoft YaHei"/>
                    <a:cs typeface="Arial"/>
                  </a:rPr>
                  <a:t>/ </a:t>
                </a: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真空分段</a:t>
                </a:r>
              </a:p>
            </p:txBody>
          </p:sp>
          <p:sp>
            <p:nvSpPr>
              <p:cNvPr id="77" name="Ellipse 71">
                <a:extLst>
                  <a:ext uri="{FF2B5EF4-FFF2-40B4-BE49-F238E27FC236}">
                    <a16:creationId xmlns:a16="http://schemas.microsoft.com/office/drawing/2014/main" id="{C3791AF9-7288-C18F-C9BC-A4BA68C37F66}"/>
                  </a:ext>
                </a:extLst>
              </p:cNvPr>
              <p:cNvSpPr/>
              <p:nvPr/>
            </p:nvSpPr>
            <p:spPr>
              <a:xfrm>
                <a:off x="8713470" y="3265170"/>
                <a:ext cx="41910" cy="41910"/>
              </a:xfrm>
              <a:prstGeom prst="ellipse">
                <a:avLst/>
              </a:prstGeom>
              <a:grpFill/>
              <a:ln>
                <a:noFill/>
              </a:ln>
            </p:spPr>
          </p:sp>
          <p:sp>
            <p:nvSpPr>
              <p:cNvPr id="78" name="TextBox 72">
                <a:extLst>
                  <a:ext uri="{FF2B5EF4-FFF2-40B4-BE49-F238E27FC236}">
                    <a16:creationId xmlns:a16="http://schemas.microsoft.com/office/drawing/2014/main" id="{565B6571-1C5B-FA02-1911-104AFB270FE1}"/>
                  </a:ext>
                </a:extLst>
              </p:cNvPr>
              <p:cNvSpPr txBox="1"/>
              <p:nvPr/>
            </p:nvSpPr>
            <p:spPr>
              <a:xfrm>
                <a:off x="8594272" y="3231118"/>
                <a:ext cx="1889813" cy="146403"/>
              </a:xfrm>
              <a:prstGeom prst="rect">
                <a:avLst/>
              </a:prstGeom>
              <a:grp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white"/>
                    </a:solidFill>
                    <a:effectLst/>
                    <a:uLnTx/>
                    <a:uFillTx/>
                    <a:latin typeface="Arial"/>
                    <a:ea typeface="Microsoft YaHei"/>
                    <a:cs typeface="Arial"/>
                  </a:rPr>
                  <a:t>波纹管吸收热膨胀位移</a:t>
                </a:r>
              </a:p>
            </p:txBody>
          </p:sp>
        </p:grpSp>
      </p:grpSp>
      <p:grpSp>
        <p:nvGrpSpPr>
          <p:cNvPr id="79" name="Group 86">
            <a:extLst>
              <a:ext uri="{FF2B5EF4-FFF2-40B4-BE49-F238E27FC236}">
                <a16:creationId xmlns:a16="http://schemas.microsoft.com/office/drawing/2014/main" id="{097C944E-BD3F-10A7-DCBB-968EBDDFD1EB}"/>
              </a:ext>
            </a:extLst>
          </p:cNvPr>
          <p:cNvGrpSpPr/>
          <p:nvPr/>
        </p:nvGrpSpPr>
        <p:grpSpPr>
          <a:xfrm>
            <a:off x="5772651" y="3126533"/>
            <a:ext cx="3664830" cy="998701"/>
            <a:chOff x="533400" y="3810000"/>
            <a:chExt cx="5143500" cy="904875"/>
          </a:xfrm>
        </p:grpSpPr>
        <p:sp>
          <p:nvSpPr>
            <p:cNvPr id="80" name="Rectangle 75">
              <a:extLst>
                <a:ext uri="{FF2B5EF4-FFF2-40B4-BE49-F238E27FC236}">
                  <a16:creationId xmlns:a16="http://schemas.microsoft.com/office/drawing/2014/main" id="{549923C1-C038-18D3-484E-2EA79939353C}"/>
                </a:ext>
              </a:extLst>
            </p:cNvPr>
            <p:cNvSpPr/>
            <p:nvPr/>
          </p:nvSpPr>
          <p:spPr>
            <a:xfrm>
              <a:off x="533400" y="3810000"/>
              <a:ext cx="5143500" cy="904875"/>
            </a:xfrm>
            <a:prstGeom prst="roundRect">
              <a:avLst>
                <a:gd name="adj" fmla="val 7368"/>
              </a:avLst>
            </a:prstGeom>
            <a:gradFill>
              <a:gsLst>
                <a:gs pos="0">
                  <a:srgbClr val="142A48"/>
                </a:gs>
                <a:gs pos="100000">
                  <a:srgbClr val="0E1F38"/>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1" name="TextBox 76">
              <a:extLst>
                <a:ext uri="{FF2B5EF4-FFF2-40B4-BE49-F238E27FC236}">
                  <a16:creationId xmlns:a16="http://schemas.microsoft.com/office/drawing/2014/main" id="{154E79E3-071B-AB9B-6D34-E4354210A8A9}"/>
                </a:ext>
              </a:extLst>
            </p:cNvPr>
            <p:cNvSpPr txBox="1"/>
            <p:nvPr/>
          </p:nvSpPr>
          <p:spPr>
            <a:xfrm>
              <a:off x="680085" y="3866198"/>
              <a:ext cx="349868" cy="396240"/>
            </a:xfrm>
            <a:prstGeom prst="rect">
              <a:avLst/>
            </a:prstGeom>
            <a:no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950" b="1" i="0" u="none" strike="noStrike" kern="1200" cap="none" spc="0" normalizeH="0" baseline="0" noProof="0" dirty="0">
                  <a:ln>
                    <a:noFill/>
                  </a:ln>
                  <a:solidFill>
                    <a:srgbClr val="0077B6">
                      <a:alphaMod val="45000"/>
                    </a:srgbClr>
                  </a:solidFill>
                  <a:effectLst/>
                  <a:uLnTx/>
                  <a:uFillTx/>
                  <a:latin typeface="Arial"/>
                  <a:ea typeface="Microsoft YaHei"/>
                  <a:cs typeface="Arial"/>
                </a:rPr>
                <a:t>05</a:t>
              </a:r>
            </a:p>
          </p:txBody>
        </p:sp>
        <p:sp>
          <p:nvSpPr>
            <p:cNvPr id="82" name="TextBox 77">
              <a:extLst>
                <a:ext uri="{FF2B5EF4-FFF2-40B4-BE49-F238E27FC236}">
                  <a16:creationId xmlns:a16="http://schemas.microsoft.com/office/drawing/2014/main" id="{CD6D2D36-3C42-F90C-FB99-75B399E23629}"/>
                </a:ext>
              </a:extLst>
            </p:cNvPr>
            <p:cNvSpPr txBox="1"/>
            <p:nvPr/>
          </p:nvSpPr>
          <p:spPr>
            <a:xfrm>
              <a:off x="1069658" y="3939064"/>
              <a:ext cx="1639086" cy="259080"/>
            </a:xfrm>
            <a:prstGeom prst="rect">
              <a:avLst/>
            </a:prstGeom>
            <a:no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275" b="1" i="0" u="none" strike="noStrike" kern="1200" cap="none" spc="0" normalizeH="0" baseline="0" noProof="0" dirty="0">
                  <a:ln>
                    <a:noFill/>
                  </a:ln>
                  <a:solidFill>
                    <a:srgbClr val="E2EAF2"/>
                  </a:solidFill>
                  <a:effectLst/>
                  <a:uLnTx/>
                  <a:uFillTx/>
                  <a:latin typeface="Arial"/>
                  <a:ea typeface="Microsoft YaHei"/>
                  <a:cs typeface="Arial"/>
                </a:rPr>
                <a:t>束流位置与强度诊断</a:t>
              </a:r>
            </a:p>
          </p:txBody>
        </p:sp>
        <p:sp>
          <p:nvSpPr>
            <p:cNvPr id="83" name="TextBox 78">
              <a:extLst>
                <a:ext uri="{FF2B5EF4-FFF2-40B4-BE49-F238E27FC236}">
                  <a16:creationId xmlns:a16="http://schemas.microsoft.com/office/drawing/2014/main" id="{3810883B-DB32-74D6-D45C-C73EEF61AF9B}"/>
                </a:ext>
              </a:extLst>
            </p:cNvPr>
            <p:cNvSpPr txBox="1"/>
            <p:nvPr/>
          </p:nvSpPr>
          <p:spPr>
            <a:xfrm>
              <a:off x="3267710" y="3960827"/>
              <a:ext cx="1012984" cy="182880"/>
            </a:xfrm>
            <a:prstGeom prst="rect">
              <a:avLst/>
            </a:prstGeom>
            <a:noFill/>
            <a:ln>
              <a:noFill/>
            </a:ln>
          </p:spPr>
          <p:txBody>
            <a:bodyPr wrap="non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8B9DB0"/>
                  </a:solidFill>
                  <a:effectLst/>
                  <a:uLnTx/>
                  <a:uFillTx/>
                  <a:latin typeface="Arial"/>
                  <a:ea typeface="Microsoft YaHei"/>
                  <a:cs typeface="Arial"/>
                </a:rPr>
                <a:t>Beam Diagnostics</a:t>
              </a:r>
            </a:p>
          </p:txBody>
        </p:sp>
        <p:grpSp>
          <p:nvGrpSpPr>
            <p:cNvPr id="84" name="Group 85">
              <a:extLst>
                <a:ext uri="{FF2B5EF4-FFF2-40B4-BE49-F238E27FC236}">
                  <a16:creationId xmlns:a16="http://schemas.microsoft.com/office/drawing/2014/main" id="{D6A06056-7A16-B37B-F47B-1188C5C1439F}"/>
                </a:ext>
              </a:extLst>
            </p:cNvPr>
            <p:cNvGrpSpPr/>
            <p:nvPr/>
          </p:nvGrpSpPr>
          <p:grpSpPr>
            <a:xfrm>
              <a:off x="1085850" y="4238625"/>
              <a:ext cx="4286250" cy="208359"/>
              <a:chOff x="1085850" y="4238625"/>
              <a:chExt cx="4286250" cy="208359"/>
            </a:xfrm>
          </p:grpSpPr>
          <p:sp>
            <p:nvSpPr>
              <p:cNvPr id="85" name="Rectangle 79">
                <a:extLst>
                  <a:ext uri="{FF2B5EF4-FFF2-40B4-BE49-F238E27FC236}">
                    <a16:creationId xmlns:a16="http://schemas.microsoft.com/office/drawing/2014/main" id="{A718F219-3110-C433-5120-C2D78F343FF0}"/>
                  </a:ext>
                </a:extLst>
              </p:cNvPr>
              <p:cNvSpPr/>
              <p:nvPr/>
            </p:nvSpPr>
            <p:spPr>
              <a:xfrm>
                <a:off x="1085850" y="4238625"/>
                <a:ext cx="1381125" cy="190500"/>
              </a:xfrm>
              <a:prstGeom prst="roundRect">
                <a:avLst>
                  <a:gd name="adj" fmla="val 20000"/>
                </a:avLst>
              </a:prstGeom>
              <a:solidFill>
                <a:srgbClr val="142A48"/>
              </a:solidFill>
              <a:ln w="6668">
                <a:solidFill>
                  <a:srgbClr val="0077B6"/>
                </a:solidFill>
              </a:ln>
            </p:spPr>
          </p:sp>
          <p:sp>
            <p:nvSpPr>
              <p:cNvPr id="86" name="TextBox 80">
                <a:extLst>
                  <a:ext uri="{FF2B5EF4-FFF2-40B4-BE49-F238E27FC236}">
                    <a16:creationId xmlns:a16="http://schemas.microsoft.com/office/drawing/2014/main" id="{B8148A59-3535-D52B-CBB8-E735D808C1D1}"/>
                  </a:ext>
                </a:extLst>
              </p:cNvPr>
              <p:cNvSpPr txBox="1"/>
              <p:nvPr/>
            </p:nvSpPr>
            <p:spPr>
              <a:xfrm>
                <a:off x="1281214" y="4286964"/>
                <a:ext cx="980873" cy="160020"/>
              </a:xfrm>
              <a:prstGeom prst="rect">
                <a:avLst/>
              </a:prstGeom>
              <a:noFill/>
              <a:ln>
                <a:noFill/>
              </a:ln>
            </p:spPr>
            <p:txBody>
              <a:bodyPr wrap="non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88" b="0" i="0" u="none" strike="noStrike" kern="1200" cap="none" spc="0" normalizeH="0" baseline="0" noProof="0" dirty="0">
                    <a:ln>
                      <a:noFill/>
                    </a:ln>
                    <a:solidFill>
                      <a:srgbClr val="48CAE4"/>
                    </a:solidFill>
                    <a:effectLst/>
                    <a:uLnTx/>
                    <a:uFillTx/>
                    <a:latin typeface="Arial"/>
                    <a:ea typeface="Microsoft YaHei"/>
                    <a:cs typeface="Arial"/>
                  </a:rPr>
                  <a:t>BPM </a:t>
                </a:r>
                <a:r>
                  <a:rPr kumimoji="0" lang="zh-CN" altLang="en-US" sz="788" b="0" i="0" u="none" strike="noStrike" kern="1200" cap="none" spc="0" normalizeH="0" baseline="0" noProof="0" dirty="0">
                    <a:ln>
                      <a:noFill/>
                    </a:ln>
                    <a:solidFill>
                      <a:srgbClr val="48CAE4"/>
                    </a:solidFill>
                    <a:effectLst/>
                    <a:uLnTx/>
                    <a:uFillTx/>
                    <a:latin typeface="Arial"/>
                    <a:ea typeface="Microsoft YaHei"/>
                    <a:cs typeface="Arial"/>
                  </a:rPr>
                  <a:t>束流位置监测器</a:t>
                </a:r>
              </a:p>
            </p:txBody>
          </p:sp>
          <p:sp>
            <p:nvSpPr>
              <p:cNvPr id="87" name="Rectangle 81">
                <a:extLst>
                  <a:ext uri="{FF2B5EF4-FFF2-40B4-BE49-F238E27FC236}">
                    <a16:creationId xmlns:a16="http://schemas.microsoft.com/office/drawing/2014/main" id="{C2B004E8-9694-A9B2-8DFB-B15F402226AD}"/>
                  </a:ext>
                </a:extLst>
              </p:cNvPr>
              <p:cNvSpPr/>
              <p:nvPr/>
            </p:nvSpPr>
            <p:spPr>
              <a:xfrm>
                <a:off x="2562225" y="4238625"/>
                <a:ext cx="1381125" cy="190500"/>
              </a:xfrm>
              <a:prstGeom prst="roundRect">
                <a:avLst>
                  <a:gd name="adj" fmla="val 20000"/>
                </a:avLst>
              </a:prstGeom>
              <a:solidFill>
                <a:srgbClr val="142A48"/>
              </a:solidFill>
              <a:ln w="6668">
                <a:solidFill>
                  <a:srgbClr val="0077B6"/>
                </a:solidFill>
              </a:ln>
            </p:spPr>
          </p:sp>
          <p:sp>
            <p:nvSpPr>
              <p:cNvPr id="88" name="TextBox 82">
                <a:extLst>
                  <a:ext uri="{FF2B5EF4-FFF2-40B4-BE49-F238E27FC236}">
                    <a16:creationId xmlns:a16="http://schemas.microsoft.com/office/drawing/2014/main" id="{7C57B764-E151-0576-D06A-68570786B1B7}"/>
                  </a:ext>
                </a:extLst>
              </p:cNvPr>
              <p:cNvSpPr txBox="1"/>
              <p:nvPr/>
            </p:nvSpPr>
            <p:spPr>
              <a:xfrm>
                <a:off x="2862602" y="4286964"/>
                <a:ext cx="770846" cy="160020"/>
              </a:xfrm>
              <a:prstGeom prst="rect">
                <a:avLst/>
              </a:prstGeom>
              <a:noFill/>
              <a:ln>
                <a:noFill/>
              </a:ln>
            </p:spPr>
            <p:txBody>
              <a:bodyPr wrap="non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88" b="0" i="0" u="none" strike="noStrike" kern="1200" cap="none" spc="0" normalizeH="0" baseline="0" noProof="0" dirty="0">
                    <a:ln>
                      <a:noFill/>
                    </a:ln>
                    <a:solidFill>
                      <a:srgbClr val="48CAE4"/>
                    </a:solidFill>
                    <a:effectLst/>
                    <a:uLnTx/>
                    <a:uFillTx/>
                    <a:latin typeface="Arial"/>
                    <a:ea typeface="Microsoft YaHei"/>
                    <a:cs typeface="Arial"/>
                  </a:rPr>
                  <a:t>荧光靶 </a:t>
                </a:r>
                <a:r>
                  <a:rPr kumimoji="0" lang="en-US" altLang="zh-CN" sz="788" b="0" i="0" u="none" strike="noStrike" kern="1200" cap="none" spc="0" normalizeH="0" baseline="0" noProof="0" dirty="0">
                    <a:ln>
                      <a:noFill/>
                    </a:ln>
                    <a:solidFill>
                      <a:srgbClr val="48CAE4"/>
                    </a:solidFill>
                    <a:effectLst/>
                    <a:uLnTx/>
                    <a:uFillTx/>
                    <a:latin typeface="Arial"/>
                    <a:ea typeface="Microsoft YaHei"/>
                    <a:cs typeface="Arial"/>
                  </a:rPr>
                  <a:t>/ </a:t>
                </a:r>
                <a:r>
                  <a:rPr kumimoji="0" lang="zh-CN" altLang="en-US" sz="788" b="0" i="0" u="none" strike="noStrike" kern="1200" cap="none" spc="0" normalizeH="0" baseline="0" noProof="0" dirty="0">
                    <a:ln>
                      <a:noFill/>
                    </a:ln>
                    <a:solidFill>
                      <a:srgbClr val="48CAE4"/>
                    </a:solidFill>
                    <a:effectLst/>
                    <a:uLnTx/>
                    <a:uFillTx/>
                    <a:latin typeface="Arial"/>
                    <a:ea typeface="Microsoft YaHei"/>
                    <a:cs typeface="Arial"/>
                  </a:rPr>
                  <a:t>成像屏</a:t>
                </a:r>
              </a:p>
            </p:txBody>
          </p:sp>
          <p:sp>
            <p:nvSpPr>
              <p:cNvPr id="89" name="Rectangle 83">
                <a:extLst>
                  <a:ext uri="{FF2B5EF4-FFF2-40B4-BE49-F238E27FC236}">
                    <a16:creationId xmlns:a16="http://schemas.microsoft.com/office/drawing/2014/main" id="{A39CD91E-9896-A231-6ACB-0E4491597726}"/>
                  </a:ext>
                </a:extLst>
              </p:cNvPr>
              <p:cNvSpPr/>
              <p:nvPr/>
            </p:nvSpPr>
            <p:spPr>
              <a:xfrm>
                <a:off x="4038600" y="4238625"/>
                <a:ext cx="1333500" cy="190500"/>
              </a:xfrm>
              <a:prstGeom prst="roundRect">
                <a:avLst>
                  <a:gd name="adj" fmla="val 20000"/>
                </a:avLst>
              </a:prstGeom>
              <a:solidFill>
                <a:srgbClr val="142A48"/>
              </a:solidFill>
              <a:ln w="6668">
                <a:solidFill>
                  <a:srgbClr val="0077B6"/>
                </a:solidFill>
              </a:ln>
            </p:spPr>
          </p:sp>
          <p:sp>
            <p:nvSpPr>
              <p:cNvPr id="90" name="TextBox 84">
                <a:extLst>
                  <a:ext uri="{FF2B5EF4-FFF2-40B4-BE49-F238E27FC236}">
                    <a16:creationId xmlns:a16="http://schemas.microsoft.com/office/drawing/2014/main" id="{162AD9EA-3024-E76F-B2D4-8D44FF1C7956}"/>
                  </a:ext>
                </a:extLst>
              </p:cNvPr>
              <p:cNvSpPr txBox="1"/>
              <p:nvPr/>
            </p:nvSpPr>
            <p:spPr>
              <a:xfrm>
                <a:off x="4319927" y="4286964"/>
                <a:ext cx="770846" cy="160020"/>
              </a:xfrm>
              <a:prstGeom prst="rect">
                <a:avLst/>
              </a:prstGeom>
              <a:noFill/>
              <a:ln>
                <a:noFill/>
              </a:ln>
            </p:spPr>
            <p:txBody>
              <a:bodyPr wrap="non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88" b="0" i="0" u="none" strike="noStrike" kern="1200" cap="none" spc="0" normalizeH="0" baseline="0" noProof="0" dirty="0">
                    <a:ln>
                      <a:noFill/>
                    </a:ln>
                    <a:solidFill>
                      <a:srgbClr val="48CAE4"/>
                    </a:solidFill>
                    <a:effectLst/>
                    <a:uLnTx/>
                    <a:uFillTx/>
                    <a:latin typeface="Arial"/>
                    <a:ea typeface="Microsoft YaHei"/>
                    <a:cs typeface="Arial"/>
                  </a:rPr>
                  <a:t>束流强度监测 </a:t>
                </a:r>
                <a:r>
                  <a:rPr kumimoji="0" lang="en-US" altLang="zh-CN" sz="788" b="0" i="0" u="none" strike="noStrike" kern="1200" cap="none" spc="0" normalizeH="0" baseline="0" noProof="0" dirty="0">
                    <a:ln>
                      <a:noFill/>
                    </a:ln>
                    <a:solidFill>
                      <a:srgbClr val="48CAE4"/>
                    </a:solidFill>
                    <a:effectLst/>
                    <a:uLnTx/>
                    <a:uFillTx/>
                    <a:latin typeface="Arial"/>
                    <a:ea typeface="Microsoft YaHei"/>
                    <a:cs typeface="Arial"/>
                  </a:rPr>
                  <a:t>IC</a:t>
                </a:r>
              </a:p>
            </p:txBody>
          </p:sp>
        </p:grpSp>
      </p:grpSp>
    </p:spTree>
    <p:extLst>
      <p:ext uri="{BB962C8B-B14F-4D97-AF65-F5344CB8AC3E}">
        <p14:creationId xmlns:p14="http://schemas.microsoft.com/office/powerpoint/2010/main" val="1840957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txBox="1"/>
          <p:nvPr/>
        </p:nvSpPr>
        <p:spPr>
          <a:xfrm>
            <a:off x="9300516" y="65253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549422-AF72-1145-9B4D-5F14ACCEF030}" type="slidenum">
              <a:rPr kumimoji="0" lang="en-US" sz="14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cxnSp>
        <p:nvCxnSpPr>
          <p:cNvPr id="6" name="直接连接符 62"/>
          <p:cNvCxnSpPr/>
          <p:nvPr/>
        </p:nvCxnSpPr>
        <p:spPr>
          <a:xfrm>
            <a:off x="568618" y="6707214"/>
            <a:ext cx="1109574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5"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zh-CN" altLang="en-US" sz="4000" b="1" dirty="0">
                <a:solidFill>
                  <a:srgbClr val="4472C4">
                    <a:lumMod val="50000"/>
                  </a:srgbClr>
                </a:solidFill>
                <a:latin typeface="微软雅黑" panose="020B0503020204020204" pitchFamily="34" charset="-122"/>
                <a:ea typeface="微软雅黑" panose="020B0503020204020204" pitchFamily="34" charset="-122"/>
              </a:rPr>
              <a:t>提纲</a:t>
            </a:r>
          </a:p>
        </p:txBody>
      </p:sp>
      <p:sp>
        <p:nvSpPr>
          <p:cNvPr id="187" name="Rectangle 3">
            <a:extLst>
              <a:ext uri="{FF2B5EF4-FFF2-40B4-BE49-F238E27FC236}">
                <a16:creationId xmlns:a16="http://schemas.microsoft.com/office/drawing/2014/main" id="{7E3F4686-3FE7-44A3-A280-BE8F1B47AAFA}"/>
              </a:ext>
            </a:extLst>
          </p:cNvPr>
          <p:cNvSpPr txBox="1">
            <a:spLocks noChangeArrowheads="1"/>
          </p:cNvSpPr>
          <p:nvPr/>
        </p:nvSpPr>
        <p:spPr>
          <a:xfrm>
            <a:off x="568618" y="1051558"/>
            <a:ext cx="11070932" cy="4044317"/>
          </a:xfrm>
          <a:prstGeom prst="rect">
            <a:avLst/>
          </a:prstGeom>
        </p:spPr>
        <p:txBody>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30000"/>
              </a:lnSpc>
              <a:spcBef>
                <a:spcPts val="0"/>
              </a:spcBef>
              <a:spcAft>
                <a:spcPts val="0"/>
              </a:spcAft>
              <a:buClr>
                <a:srgbClr val="FF0000"/>
              </a:buClr>
              <a:buSzTx/>
              <a:buFontTx/>
              <a:buChar char="•"/>
              <a:tabLst/>
              <a:defRPr/>
            </a:pPr>
            <a:r>
              <a:rPr kumimoji="0" lang="zh-CN" altLang="en-US" sz="24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项目概况</a:t>
            </a:r>
            <a:endParaRPr kumimoji="0" lang="en-US" altLang="zh-CN" sz="24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342900" marR="0" lvl="0" indent="-342900" algn="l" defTabSz="914400" rtl="0" eaLnBrk="1" fontAlgn="base" latinLnBrk="0" hangingPunct="1">
              <a:lnSpc>
                <a:spcPct val="130000"/>
              </a:lnSpc>
              <a:spcBef>
                <a:spcPts val="0"/>
              </a:spcBef>
              <a:spcAft>
                <a:spcPts val="0"/>
              </a:spcAft>
              <a:buClr>
                <a:srgbClr val="FF0000"/>
              </a:buClr>
              <a:buSzTx/>
              <a:buFontTx/>
              <a:buChar char="•"/>
              <a:tabLst/>
              <a:defRPr/>
            </a:pPr>
            <a:r>
              <a:rPr lang="zh-CN" altLang="en-US" sz="2400" spc="0" dirty="0">
                <a:solidFill>
                  <a:prstClr val="black"/>
                </a:solidFill>
                <a:latin typeface="微软雅黑" panose="020B0503020204020204" pitchFamily="34" charset="-122"/>
                <a:ea typeface="微软雅黑" panose="020B0503020204020204" pitchFamily="34" charset="-122"/>
              </a:rPr>
              <a:t>光源科学数据</a:t>
            </a:r>
            <a:r>
              <a:rPr kumimoji="0" lang="zh-CN" altLang="en-US" sz="24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需求分析</a:t>
            </a:r>
          </a:p>
          <a:p>
            <a:pPr marL="342900" lvl="0" indent="-342900" fontAlgn="base">
              <a:spcAft>
                <a:spcPts val="0"/>
              </a:spcAft>
              <a:buClr>
                <a:srgbClr val="FF0000"/>
              </a:buClr>
              <a:buFontTx/>
              <a:buChar char="•"/>
              <a:defRPr/>
            </a:pPr>
            <a:r>
              <a:rPr lang="zh-CN" altLang="en-US" sz="2400" spc="0" dirty="0">
                <a:solidFill>
                  <a:prstClr val="black"/>
                </a:solidFill>
                <a:latin typeface="微软雅黑" panose="020B0503020204020204" pitchFamily="34" charset="-122"/>
                <a:ea typeface="微软雅黑" panose="020B0503020204020204" pitchFamily="34" charset="-122"/>
              </a:rPr>
              <a:t>光源科学数据处理平台规划与设计</a:t>
            </a:r>
            <a:endParaRPr kumimoji="0" lang="zh-CN" altLang="en-US" sz="24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742950" lvl="1" indent="-285750" fontAlgn="base">
              <a:lnSpc>
                <a:spcPct val="114000"/>
              </a:lnSpc>
              <a:spcAft>
                <a:spcPts val="0"/>
              </a:spcAft>
              <a:buClr>
                <a:srgbClr val="000000"/>
              </a:buClr>
              <a:buFontTx/>
              <a:buChar char="•"/>
              <a:tabLst/>
              <a:defRPr/>
            </a:pPr>
            <a:r>
              <a:rPr lang="zh-CN" altLang="en-US" sz="2000" spc="0" dirty="0">
                <a:solidFill>
                  <a:prstClr val="black"/>
                </a:solidFill>
                <a:latin typeface="微软雅黑" panose="020B0503020204020204" pitchFamily="34" charset="-122"/>
                <a:ea typeface="微软雅黑" panose="020B0503020204020204" pitchFamily="34" charset="-122"/>
              </a:rPr>
              <a:t>数据中心</a:t>
            </a:r>
            <a:endPar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742950" lvl="1" indent="-285750" fontAlgn="base">
              <a:lnSpc>
                <a:spcPct val="114000"/>
              </a:lnSpc>
              <a:spcAft>
                <a:spcPts val="0"/>
              </a:spcAft>
              <a:buClr>
                <a:srgbClr val="000000"/>
              </a:buClr>
              <a:buFontTx/>
              <a:buChar char="•"/>
              <a:tabLst/>
              <a:defRPr/>
            </a:pPr>
            <a:r>
              <a:rPr lang="zh-CN" altLang="en-US" sz="2000" spc="0" dirty="0">
                <a:solidFill>
                  <a:prstClr val="black"/>
                </a:solidFill>
                <a:latin typeface="微软雅黑" panose="020B0503020204020204" pitchFamily="34" charset="-122"/>
                <a:ea typeface="微软雅黑" panose="020B0503020204020204" pitchFamily="34" charset="-122"/>
              </a:rPr>
              <a:t>加速器控制</a:t>
            </a:r>
            <a:endPar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742950" lvl="1" indent="-285750" fontAlgn="base">
              <a:lnSpc>
                <a:spcPct val="114000"/>
              </a:lnSpc>
              <a:spcAft>
                <a:spcPts val="0"/>
              </a:spcAft>
              <a:buClr>
                <a:srgbClr val="000000"/>
              </a:buClr>
              <a:buFontTx/>
              <a:buChar char="•"/>
              <a:tabLst/>
              <a:defRPr/>
            </a:pPr>
            <a:r>
              <a:rPr lang="zh-CN" altLang="en-US" sz="2000" spc="0" dirty="0">
                <a:solidFill>
                  <a:prstClr val="black"/>
                </a:solidFill>
                <a:latin typeface="微软雅黑" panose="020B0503020204020204" pitchFamily="34" charset="-122"/>
                <a:ea typeface="微软雅黑" panose="020B0503020204020204" pitchFamily="34" charset="-122"/>
              </a:rPr>
              <a:t>光束线控制</a:t>
            </a:r>
            <a:r>
              <a:rPr lang="zh-CN" altLang="en-US" sz="2000" spc="0" dirty="0" smtClean="0">
                <a:solidFill>
                  <a:prstClr val="black"/>
                </a:solidFill>
                <a:latin typeface="微软雅黑" panose="020B0503020204020204" pitchFamily="34" charset="-122"/>
                <a:ea typeface="微软雅黑" panose="020B0503020204020204" pitchFamily="34" charset="-122"/>
              </a:rPr>
              <a:t>、实验站</a:t>
            </a:r>
            <a:endParaRPr lang="en-US" altLang="zh-CN" sz="2000" spc="0" dirty="0">
              <a:solidFill>
                <a:prstClr val="black"/>
              </a:solidFill>
              <a:latin typeface="微软雅黑" panose="020B0503020204020204" pitchFamily="34" charset="-122"/>
              <a:ea typeface="微软雅黑" panose="020B0503020204020204" pitchFamily="34" charset="-122"/>
            </a:endParaRPr>
          </a:p>
          <a:p>
            <a:pPr marL="742950" lvl="1" indent="-285750" fontAlgn="base">
              <a:lnSpc>
                <a:spcPct val="114000"/>
              </a:lnSpc>
              <a:spcAft>
                <a:spcPts val="0"/>
              </a:spcAft>
              <a:buClr>
                <a:srgbClr val="000000"/>
              </a:buClr>
              <a:buFontTx/>
              <a:buChar char="•"/>
              <a:tabLst/>
              <a:defRPr/>
            </a:pPr>
            <a:r>
              <a:rPr lang="zh-CN" altLang="en-US" sz="2000" spc="0" dirty="0">
                <a:solidFill>
                  <a:prstClr val="black"/>
                </a:solidFill>
                <a:latin typeface="微软雅黑" panose="020B0503020204020204" pitchFamily="34" charset="-122"/>
                <a:ea typeface="微软雅黑" panose="020B0503020204020204" pitchFamily="34" charset="-122"/>
              </a:rPr>
              <a:t>数据存储、离线分析</a:t>
            </a:r>
            <a:endPar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342900" lvl="0" indent="-342900" fontAlgn="base">
              <a:spcAft>
                <a:spcPts val="0"/>
              </a:spcAft>
              <a:buClr>
                <a:srgbClr val="FF0000"/>
              </a:buClr>
              <a:buFontTx/>
              <a:buChar char="•"/>
              <a:defRPr/>
            </a:pPr>
            <a:r>
              <a:rPr lang="zh-CN" altLang="en-US" sz="2400" spc="0" dirty="0">
                <a:solidFill>
                  <a:prstClr val="black"/>
                </a:solidFill>
                <a:latin typeface="微软雅黑" panose="020B0503020204020204" pitchFamily="34" charset="-122"/>
                <a:ea typeface="微软雅黑" panose="020B0503020204020204" pitchFamily="34" charset="-122"/>
              </a:rPr>
              <a:t>光源科学数据处理平台原型</a:t>
            </a:r>
            <a:endParaRPr kumimoji="0" lang="zh-CN" altLang="en-US" sz="24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342900" marR="0" lvl="0" indent="-342900" algn="l" defTabSz="914400" rtl="0" eaLnBrk="1" fontAlgn="base" latinLnBrk="0" hangingPunct="1">
              <a:lnSpc>
                <a:spcPct val="130000"/>
              </a:lnSpc>
              <a:spcBef>
                <a:spcPts val="0"/>
              </a:spcBef>
              <a:spcAft>
                <a:spcPts val="0"/>
              </a:spcAft>
              <a:buClr>
                <a:srgbClr val="FF0000"/>
              </a:buClr>
              <a:buSzTx/>
              <a:buFontTx/>
              <a:buChar char="•"/>
              <a:tabLst/>
              <a:defRPr/>
            </a:pPr>
            <a:r>
              <a:rPr kumimoji="0" lang="zh-CN" altLang="en-US" sz="24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总结</a:t>
            </a:r>
          </a:p>
        </p:txBody>
      </p:sp>
    </p:spTree>
    <p:extLst>
      <p:ext uri="{BB962C8B-B14F-4D97-AF65-F5344CB8AC3E}">
        <p14:creationId xmlns:p14="http://schemas.microsoft.com/office/powerpoint/2010/main" val="25558525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6"/>
          <p:cNvSpPr/>
          <p:nvPr/>
        </p:nvSpPr>
        <p:spPr>
          <a:xfrm>
            <a:off x="1192575" y="183851"/>
            <a:ext cx="4935148" cy="510778"/>
          </a:xfrm>
          <a:prstGeom prst="roundRect">
            <a:avLst/>
          </a:prstGeom>
          <a:solidFill>
            <a:srgbClr val="C00000"/>
          </a:solidFill>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超瞬态装置</a:t>
            </a: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ARPES</a:t>
            </a: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实验站设备分布</a:t>
            </a:r>
          </a:p>
        </p:txBody>
      </p:sp>
      <p:pic>
        <p:nvPicPr>
          <p:cNvPr id="2" name="内容占位符 3">
            <a:extLst>
              <a:ext uri="{FF2B5EF4-FFF2-40B4-BE49-F238E27FC236}">
                <a16:creationId xmlns:a16="http://schemas.microsoft.com/office/drawing/2014/main" id="{A03C8CEF-F13C-DAAD-D39F-172B1B366A1A}"/>
              </a:ext>
            </a:extLst>
          </p:cNvPr>
          <p:cNvPicPr>
            <a:picLocks noChangeAspect="1"/>
          </p:cNvPicPr>
          <p:nvPr/>
        </p:nvPicPr>
        <p:blipFill>
          <a:blip r:embed="rId3"/>
          <a:stretch>
            <a:fillRect/>
          </a:stretch>
        </p:blipFill>
        <p:spPr>
          <a:xfrm rot="16200000">
            <a:off x="7048127" y="2103477"/>
            <a:ext cx="5833254" cy="3565754"/>
          </a:xfrm>
          <a:prstGeom prst="rect">
            <a:avLst/>
          </a:prstGeom>
        </p:spPr>
      </p:pic>
      <p:sp>
        <p:nvSpPr>
          <p:cNvPr id="6" name="文本框 5">
            <a:extLst>
              <a:ext uri="{FF2B5EF4-FFF2-40B4-BE49-F238E27FC236}">
                <a16:creationId xmlns:a16="http://schemas.microsoft.com/office/drawing/2014/main" id="{FC747112-4200-FA9B-A3EA-88BA96DE3636}"/>
              </a:ext>
            </a:extLst>
          </p:cNvPr>
          <p:cNvSpPr txBox="1"/>
          <p:nvPr/>
        </p:nvSpPr>
        <p:spPr>
          <a:xfrm>
            <a:off x="4717684" y="964086"/>
            <a:ext cx="1338828" cy="369332"/>
          </a:xfrm>
          <a:prstGeom prst="rect">
            <a:avLst/>
          </a:prstGeom>
          <a:solidFill>
            <a:srgbClr val="FFC000"/>
          </a:solid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7030A0"/>
                </a:solidFill>
                <a:effectLst/>
                <a:uLnTx/>
                <a:uFillTx/>
                <a:latin typeface="等线" panose="020F0502020204030204"/>
                <a:ea typeface="等线" panose="02010600030101010101" pitchFamily="2" charset="-122"/>
                <a:cs typeface="+mn-cs"/>
              </a:rPr>
              <a:t>实验站设备</a:t>
            </a:r>
          </a:p>
        </p:txBody>
      </p:sp>
      <p:sp>
        <p:nvSpPr>
          <p:cNvPr id="7" name="文本框 6">
            <a:extLst>
              <a:ext uri="{FF2B5EF4-FFF2-40B4-BE49-F238E27FC236}">
                <a16:creationId xmlns:a16="http://schemas.microsoft.com/office/drawing/2014/main" id="{2DD001C5-F0AF-09B3-654E-D0071ACA31E4}"/>
              </a:ext>
            </a:extLst>
          </p:cNvPr>
          <p:cNvSpPr txBox="1"/>
          <p:nvPr/>
        </p:nvSpPr>
        <p:spPr>
          <a:xfrm>
            <a:off x="2755608" y="1327778"/>
            <a:ext cx="5262979" cy="5451621"/>
          </a:xfrm>
          <a:prstGeom prst="rect">
            <a:avLst/>
          </a:prstGeom>
          <a:noFill/>
          <a:ln>
            <a:solidFill>
              <a:srgbClr val="C00000"/>
            </a:solidFill>
          </a:ln>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主站</a:t>
            </a:r>
            <a:r>
              <a:rPr kumimoji="0" lang="en-US" altLang="zh-CN"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ARPES</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分析系统：</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高分辨模式</a:t>
            </a: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副站</a:t>
            </a:r>
            <a:r>
              <a:rPr kumimoji="0" lang="en-US" altLang="zh-CN"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ARPES</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分析系统：</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高通量</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自旋分辨模式</a:t>
            </a: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主副站中转系统</a:t>
            </a:r>
            <a:r>
              <a:rPr kumimoji="0" lang="en-US" altLang="zh-CN"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进样系统：</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分析系统互联</a:t>
            </a: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线性传输系统：</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样品制备、表征系统和副站互联</a:t>
            </a: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副站线性传输中转：</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副站和线性传输系统互联</a:t>
            </a: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扫描隧道显微镜</a:t>
            </a:r>
            <a:r>
              <a:rPr kumimoji="0" lang="en-US" altLang="zh-CN"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(STM)</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低温</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+STS+</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形貌</a:t>
            </a: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真空互联手套箱：</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手套箱和传输系统互联</a:t>
            </a: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操作台：</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样品和设备处理台</a:t>
            </a: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二维材料解离系统：</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真空内解离样品</a:t>
            </a: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臭氧系统：</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制备氧化物薄膜</a:t>
            </a: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分子束外延设备</a:t>
            </a:r>
            <a:r>
              <a:rPr kumimoji="0" lang="en-US" altLang="zh-CN"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(MBE)</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薄膜材料制备</a:t>
            </a: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离线样品传输腔：</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同外界设备之间传输样品</a:t>
            </a: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t>
            </a:r>
            <a:r>
              <a:rPr kumimoji="0" lang="zh-CN" altLang="en-US" sz="1800" b="1" i="0" u="none" strike="noStrike" kern="1200" cap="none" spc="0" normalizeH="0" baseline="0" noProof="0" dirty="0">
                <a:ln>
                  <a:noFill/>
                </a:ln>
                <a:solidFill>
                  <a:srgbClr val="00B050"/>
                </a:solidFill>
                <a:effectLst/>
                <a:uLnTx/>
                <a:uFillTx/>
                <a:latin typeface="等线" panose="020F0502020204030204"/>
                <a:ea typeface="等线" panose="02010600030101010101" pitchFamily="2" charset="-122"/>
                <a:cs typeface="+mn-cs"/>
              </a:rPr>
              <a:t>设备控制柜</a:t>
            </a:r>
          </a:p>
        </p:txBody>
      </p:sp>
      <p:sp>
        <p:nvSpPr>
          <p:cNvPr id="3" name="文本框 2">
            <a:extLst>
              <a:ext uri="{FF2B5EF4-FFF2-40B4-BE49-F238E27FC236}">
                <a16:creationId xmlns:a16="http://schemas.microsoft.com/office/drawing/2014/main" id="{586245E2-2526-7C96-50A9-9F5076772362}"/>
              </a:ext>
            </a:extLst>
          </p:cNvPr>
          <p:cNvSpPr txBox="1"/>
          <p:nvPr/>
        </p:nvSpPr>
        <p:spPr>
          <a:xfrm>
            <a:off x="9118424" y="871245"/>
            <a:ext cx="1366080" cy="369332"/>
          </a:xfrm>
          <a:prstGeom prst="rect">
            <a:avLst/>
          </a:prstGeom>
          <a:solidFill>
            <a:srgbClr val="FFC000"/>
          </a:solid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7030A0"/>
                </a:solidFill>
                <a:effectLst/>
                <a:uLnTx/>
                <a:uFillTx/>
                <a:latin typeface="等线" panose="020F0502020204030204"/>
                <a:ea typeface="等线" panose="02010600030101010101" pitchFamily="2" charset="-122"/>
                <a:cs typeface="+mn-cs"/>
              </a:rPr>
              <a:t>实验站布局</a:t>
            </a:r>
          </a:p>
        </p:txBody>
      </p:sp>
      <p:sp>
        <p:nvSpPr>
          <p:cNvPr id="5" name="文本框 4">
            <a:extLst>
              <a:ext uri="{FF2B5EF4-FFF2-40B4-BE49-F238E27FC236}">
                <a16:creationId xmlns:a16="http://schemas.microsoft.com/office/drawing/2014/main" id="{7B7B8ECA-E047-69CD-04EE-4812741AC3A5}"/>
              </a:ext>
            </a:extLst>
          </p:cNvPr>
          <p:cNvSpPr txBox="1"/>
          <p:nvPr/>
        </p:nvSpPr>
        <p:spPr>
          <a:xfrm>
            <a:off x="667333" y="964086"/>
            <a:ext cx="1800493" cy="369332"/>
          </a:xfrm>
          <a:prstGeom prst="rect">
            <a:avLst/>
          </a:prstGeom>
          <a:solidFill>
            <a:srgbClr val="FFC000"/>
          </a:solid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7030A0"/>
                </a:solidFill>
                <a:effectLst/>
                <a:uLnTx/>
                <a:uFillTx/>
                <a:latin typeface="等线" panose="020F0502020204030204"/>
                <a:ea typeface="等线" panose="02010600030101010101" pitchFamily="2" charset="-122"/>
                <a:cs typeface="+mn-cs"/>
              </a:rPr>
              <a:t>实验站设计思路</a:t>
            </a:r>
          </a:p>
        </p:txBody>
      </p:sp>
      <p:sp>
        <p:nvSpPr>
          <p:cNvPr id="8" name="文本框 7">
            <a:extLst>
              <a:ext uri="{FF2B5EF4-FFF2-40B4-BE49-F238E27FC236}">
                <a16:creationId xmlns:a16="http://schemas.microsoft.com/office/drawing/2014/main" id="{C24CC653-4004-AA18-48F8-91A8F6484858}"/>
              </a:ext>
            </a:extLst>
          </p:cNvPr>
          <p:cNvSpPr txBox="1"/>
          <p:nvPr/>
        </p:nvSpPr>
        <p:spPr>
          <a:xfrm>
            <a:off x="218384" y="1783790"/>
            <a:ext cx="2393333" cy="4205126"/>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●发挥光束线高通量、</a:t>
            </a:r>
            <a:endParaRPr kumimoji="0" lang="en-US" altLang="zh-CN"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   高能量分辨的优势，</a:t>
            </a:r>
            <a:endParaRPr kumimoji="0" lang="en-US" altLang="zh-CN"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   一线两站</a:t>
            </a:r>
            <a:endParaRPr kumimoji="0" lang="en-US" altLang="zh-CN"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●两个实验站高效运</a:t>
            </a:r>
            <a:endParaRPr kumimoji="0" lang="en-US" altLang="zh-CN"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    行</a:t>
            </a:r>
            <a:endParaRPr kumimoji="0" lang="en-US" altLang="zh-CN"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●设备稳定，维护成</a:t>
            </a:r>
            <a:endParaRPr kumimoji="0" lang="en-US" altLang="zh-CN"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   </a:t>
            </a:r>
            <a:r>
              <a:rPr kumimoji="0" lang="zh-CN" altLang="en-US"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 本低</a:t>
            </a:r>
            <a:endParaRPr kumimoji="0" lang="en-US" altLang="zh-CN"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●光源建成之前，也</a:t>
            </a:r>
            <a:endParaRPr kumimoji="0" lang="en-US" altLang="zh-CN"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   </a:t>
            </a:r>
            <a:r>
              <a:rPr kumimoji="0" lang="zh-CN" altLang="en-US"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可以离线运行</a:t>
            </a:r>
            <a:endParaRPr kumimoji="0" lang="en-US" altLang="zh-CN"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●用户体验要好</a:t>
            </a:r>
            <a:endParaRPr kumimoji="0" lang="zh-CN" altLang="en-US" sz="1800" b="1"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50186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6"/>
          <p:cNvSpPr/>
          <p:nvPr/>
        </p:nvSpPr>
        <p:spPr>
          <a:xfrm>
            <a:off x="1166199" y="183851"/>
            <a:ext cx="6426759" cy="510778"/>
          </a:xfrm>
          <a:prstGeom prst="roundRect">
            <a:avLst/>
          </a:prstGeom>
          <a:solidFill>
            <a:srgbClr val="C00000"/>
          </a:solidFill>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超瞬态装置</a:t>
            </a: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ARPES</a:t>
            </a: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束线的基本参数和主要功能</a:t>
            </a:r>
          </a:p>
        </p:txBody>
      </p:sp>
      <p:sp>
        <p:nvSpPr>
          <p:cNvPr id="11" name="内容占位符 2">
            <a:extLst>
              <a:ext uri="{FF2B5EF4-FFF2-40B4-BE49-F238E27FC236}">
                <a16:creationId xmlns:a16="http://schemas.microsoft.com/office/drawing/2014/main" id="{18BF905E-0B76-4933-C883-4810B1B04D00}"/>
              </a:ext>
            </a:extLst>
          </p:cNvPr>
          <p:cNvSpPr txBox="1">
            <a:spLocks/>
          </p:cNvSpPr>
          <p:nvPr/>
        </p:nvSpPr>
        <p:spPr>
          <a:xfrm>
            <a:off x="621913" y="1086485"/>
            <a:ext cx="10056973" cy="5673544"/>
          </a:xfrm>
          <a:prstGeom prst="rect">
            <a:avLst/>
          </a:prstGeom>
        </p:spPr>
        <p:txBody>
          <a:bodyPr/>
          <a:lstStyle>
            <a:lvl1pPr marL="257244" indent="-257244" algn="l" rtl="0" eaLnBrk="0" fontAlgn="base" hangingPunct="0">
              <a:spcBef>
                <a:spcPct val="20000"/>
              </a:spcBef>
              <a:spcAft>
                <a:spcPct val="0"/>
              </a:spcAft>
              <a:buClr>
                <a:srgbClr val="CC3300"/>
              </a:buClr>
              <a:buFont typeface="Wingdings" panose="05000000000000000000" pitchFamily="2" charset="2"/>
              <a:buChar char="n"/>
              <a:defRPr sz="1800" baseline="0">
                <a:solidFill>
                  <a:schemeClr val="tx1"/>
                </a:solidFill>
                <a:latin typeface="微软雅黑" pitchFamily="34" charset="-122"/>
                <a:ea typeface="微软雅黑" pitchFamily="34" charset="-122"/>
                <a:cs typeface="+mn-cs"/>
              </a:defRPr>
            </a:lvl1pPr>
            <a:lvl2pPr marL="557361" indent="-214370" algn="l" rtl="0" eaLnBrk="0" fontAlgn="base" hangingPunct="0">
              <a:spcBef>
                <a:spcPct val="20000"/>
              </a:spcBef>
              <a:spcAft>
                <a:spcPct val="0"/>
              </a:spcAft>
              <a:buClr>
                <a:srgbClr val="CC3300"/>
              </a:buClr>
              <a:buFont typeface="Wingdings" panose="05000000000000000000" pitchFamily="2" charset="2"/>
              <a:buChar char="Ø"/>
              <a:defRPr sz="1500" baseline="0">
                <a:solidFill>
                  <a:schemeClr val="tx1"/>
                </a:solidFill>
                <a:latin typeface="微软雅黑" pitchFamily="34" charset="-122"/>
                <a:ea typeface="微软雅黑" pitchFamily="34" charset="-122"/>
                <a:cs typeface="+mn-cs"/>
              </a:defRPr>
            </a:lvl2pPr>
            <a:lvl3pPr marL="857479" indent="-171496" algn="l" rtl="0" eaLnBrk="0" fontAlgn="base" hangingPunct="0">
              <a:spcBef>
                <a:spcPct val="20000"/>
              </a:spcBef>
              <a:spcAft>
                <a:spcPct val="0"/>
              </a:spcAft>
              <a:buClr>
                <a:srgbClr val="CC3300"/>
              </a:buClr>
              <a:buChar char="•"/>
              <a:defRPr sz="1800" baseline="0">
                <a:solidFill>
                  <a:schemeClr val="tx1"/>
                </a:solidFill>
                <a:latin typeface="微软雅黑" pitchFamily="34" charset="-122"/>
                <a:ea typeface="微软雅黑" pitchFamily="34" charset="-122"/>
                <a:cs typeface="+mn-cs"/>
              </a:defRPr>
            </a:lvl3pPr>
            <a:lvl4pPr marL="1200470" indent="-171496" algn="l" rtl="0" eaLnBrk="0" fontAlgn="base" hangingPunct="0">
              <a:spcBef>
                <a:spcPct val="20000"/>
              </a:spcBef>
              <a:spcAft>
                <a:spcPct val="0"/>
              </a:spcAft>
              <a:buClr>
                <a:srgbClr val="CC3300"/>
              </a:buClr>
              <a:buFont typeface="Arial" panose="020B0604020202020204" pitchFamily="34" charset="0"/>
              <a:buChar char="–"/>
              <a:defRPr sz="1200" baseline="0">
                <a:solidFill>
                  <a:schemeClr val="tx1"/>
                </a:solidFill>
                <a:latin typeface="微软雅黑" pitchFamily="34" charset="-122"/>
                <a:ea typeface="微软雅黑" pitchFamily="34" charset="-122"/>
                <a:cs typeface="+mn-cs"/>
              </a:defRPr>
            </a:lvl4pPr>
            <a:lvl5pPr marL="1543461" indent="-171496" algn="l" rtl="0" eaLnBrk="0" fontAlgn="base" hangingPunct="0">
              <a:spcBef>
                <a:spcPct val="20000"/>
              </a:spcBef>
              <a:spcAft>
                <a:spcPct val="0"/>
              </a:spcAft>
              <a:buClr>
                <a:srgbClr val="CC3300"/>
              </a:buClr>
              <a:buFont typeface="Arial" panose="020B0604020202020204" pitchFamily="34" charset="0"/>
              <a:buChar char="»"/>
              <a:defRPr sz="1050" baseline="0">
                <a:solidFill>
                  <a:schemeClr val="tx1"/>
                </a:solidFill>
                <a:latin typeface="微软雅黑" pitchFamily="34" charset="-122"/>
                <a:ea typeface="微软雅黑" pitchFamily="34" charset="-122"/>
                <a:cs typeface="+mn-cs"/>
              </a:defRPr>
            </a:lvl5pPr>
            <a:lvl6pPr marL="1886453"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6pPr>
            <a:lvl7pPr marL="2229444"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7pPr>
            <a:lvl8pPr marL="2572436"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8pPr>
            <a:lvl9pPr marL="2915427" indent="-171496" algn="l" rtl="0" eaLnBrk="1" fontAlgn="base" hangingPunct="1">
              <a:spcBef>
                <a:spcPct val="20000"/>
              </a:spcBef>
              <a:spcAft>
                <a:spcPct val="0"/>
              </a:spcAft>
              <a:buClr>
                <a:srgbClr val="CC3300"/>
              </a:buClr>
              <a:buFont typeface="Arial" charset="0"/>
              <a:buChar char="»"/>
              <a:defRPr sz="1200">
                <a:solidFill>
                  <a:schemeClr val="tx1"/>
                </a:solidFill>
                <a:latin typeface="+mn-lt"/>
                <a:ea typeface="+mn-ea"/>
                <a:cs typeface="+mn-cs"/>
              </a:defRPr>
            </a:lvl9pPr>
          </a:lstStyle>
          <a:p>
            <a:pPr marL="257244" marR="0" lvl="0" indent="-360000" algn="l" defTabSz="914400" rtl="0" eaLnBrk="0" fontAlgn="base" latinLnBrk="0" hangingPunct="0">
              <a:lnSpc>
                <a:spcPct val="150000"/>
              </a:lnSpc>
              <a:spcBef>
                <a:spcPct val="20000"/>
              </a:spcBef>
              <a:spcAft>
                <a:spcPct val="0"/>
              </a:spcAft>
              <a:buClr>
                <a:srgbClr val="CC3300"/>
              </a:buClr>
              <a:buSzTx/>
              <a:buFont typeface="Wingdings" panose="05000000000000000000" pitchFamily="2" charset="2"/>
              <a:buChar char="n"/>
              <a:tabLst/>
              <a:defRPr/>
            </a:pPr>
            <a:r>
              <a:rPr kumimoji="0" lang="zh-CN" altLang="en-US"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光子能量范围：</a:t>
            </a:r>
            <a:r>
              <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10-40 eV</a:t>
            </a:r>
          </a:p>
          <a:p>
            <a:pPr marL="257244" marR="0" lvl="0" indent="-360000" algn="l" defTabSz="914400" rtl="0" eaLnBrk="0" fontAlgn="base" latinLnBrk="0" hangingPunct="0">
              <a:lnSpc>
                <a:spcPct val="150000"/>
              </a:lnSpc>
              <a:spcBef>
                <a:spcPct val="20000"/>
              </a:spcBef>
              <a:spcAft>
                <a:spcPct val="0"/>
              </a:spcAft>
              <a:buClr>
                <a:srgbClr val="CC3300"/>
              </a:buClr>
              <a:buSzTx/>
              <a:buFont typeface="Wingdings" panose="05000000000000000000" pitchFamily="2" charset="2"/>
              <a:buChar char="n"/>
              <a:tabLst/>
              <a:defRPr/>
            </a:pPr>
            <a:r>
              <a:rPr kumimoji="0" lang="zh-CN" altLang="en-US"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综合能量分辨率：＜</a:t>
            </a:r>
            <a:r>
              <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 0.4 </a:t>
            </a:r>
            <a:r>
              <a:rPr kumimoji="0" lang="en-US" altLang="zh-CN" sz="2133" b="1" i="0" u="none" strike="noStrike" kern="1200" cap="none" spc="0" normalizeH="0" baseline="0" noProof="0" dirty="0" err="1">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meV</a:t>
            </a:r>
            <a:endPar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a:p>
            <a:pPr marL="257244" marR="0" lvl="0" indent="-360000" algn="l" defTabSz="914400" rtl="0" eaLnBrk="0" fontAlgn="base" latinLnBrk="0" hangingPunct="0">
              <a:lnSpc>
                <a:spcPct val="150000"/>
              </a:lnSpc>
              <a:spcBef>
                <a:spcPct val="20000"/>
              </a:spcBef>
              <a:spcAft>
                <a:spcPct val="0"/>
              </a:spcAft>
              <a:buClr>
                <a:srgbClr val="CC3300"/>
              </a:buClr>
              <a:buSzTx/>
              <a:buFont typeface="Wingdings" panose="05000000000000000000" pitchFamily="2" charset="2"/>
              <a:buChar char="n"/>
              <a:tabLst/>
              <a:defRPr/>
            </a:pPr>
            <a:r>
              <a:rPr kumimoji="0" lang="zh-CN" altLang="en-US"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样品出光子通量：＞</a:t>
            </a:r>
            <a:r>
              <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1×10</a:t>
            </a:r>
            <a:r>
              <a:rPr kumimoji="0" lang="en-US" altLang="zh-CN" sz="2133" b="1" i="0" u="none" strike="noStrike" kern="1200" cap="none" spc="0" normalizeH="0" baseline="3000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14</a:t>
            </a:r>
            <a:r>
              <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 </a:t>
            </a:r>
            <a:r>
              <a:rPr kumimoji="0" lang="en-US" altLang="zh-CN" sz="2133" b="1" i="0" u="none" strike="noStrike" kern="1200" cap="none" spc="0" normalizeH="0" baseline="0" noProof="0" dirty="0" err="1">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ph</a:t>
            </a:r>
            <a:r>
              <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/s@0.1%B.W</a:t>
            </a:r>
            <a:r>
              <a:rPr kumimoji="0" lang="zh-CN" altLang="en-US"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，无同步光时有氦灯</a:t>
            </a:r>
            <a:endPar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a:p>
            <a:pPr marL="257244" marR="0" lvl="0" indent="-360000" algn="l" defTabSz="914400" rtl="0" eaLnBrk="0" fontAlgn="base" latinLnBrk="0" hangingPunct="0">
              <a:lnSpc>
                <a:spcPct val="150000"/>
              </a:lnSpc>
              <a:spcBef>
                <a:spcPct val="20000"/>
              </a:spcBef>
              <a:spcAft>
                <a:spcPct val="0"/>
              </a:spcAft>
              <a:buClr>
                <a:srgbClr val="CC3300"/>
              </a:buClr>
              <a:buSzTx/>
              <a:buFont typeface="Wingdings" panose="05000000000000000000" pitchFamily="2" charset="2"/>
              <a:buChar char="n"/>
              <a:tabLst/>
              <a:defRPr/>
            </a:pPr>
            <a:r>
              <a:rPr kumimoji="0" lang="zh-CN" altLang="en-US"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光子偏振态可调</a:t>
            </a:r>
            <a:endPar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a:p>
            <a:pPr marL="257244" marR="0" lvl="0" indent="-360000" algn="l" defTabSz="914400" rtl="0" eaLnBrk="0" fontAlgn="base" latinLnBrk="0" hangingPunct="0">
              <a:lnSpc>
                <a:spcPct val="150000"/>
              </a:lnSpc>
              <a:spcBef>
                <a:spcPct val="20000"/>
              </a:spcBef>
              <a:spcAft>
                <a:spcPct val="0"/>
              </a:spcAft>
              <a:buClr>
                <a:srgbClr val="CC3300"/>
              </a:buClr>
              <a:buSzTx/>
              <a:buFont typeface="Wingdings" panose="05000000000000000000" pitchFamily="2" charset="2"/>
              <a:buChar char="n"/>
              <a:tabLst/>
              <a:defRPr/>
            </a:pPr>
            <a:r>
              <a:rPr kumimoji="0" lang="zh-CN" altLang="en-US"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样品温度：主站</a:t>
            </a:r>
            <a:r>
              <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1.5K</a:t>
            </a:r>
            <a:r>
              <a:rPr kumimoji="0" lang="zh-CN" altLang="en-US"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，副站</a:t>
            </a:r>
            <a:r>
              <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5K</a:t>
            </a:r>
          </a:p>
          <a:p>
            <a:pPr marL="257244" marR="0" lvl="0" indent="-360000" algn="l" defTabSz="914400" rtl="0" eaLnBrk="0" fontAlgn="base" latinLnBrk="0" hangingPunct="0">
              <a:lnSpc>
                <a:spcPct val="150000"/>
              </a:lnSpc>
              <a:spcBef>
                <a:spcPct val="20000"/>
              </a:spcBef>
              <a:spcAft>
                <a:spcPct val="0"/>
              </a:spcAft>
              <a:buClr>
                <a:srgbClr val="CC3300"/>
              </a:buClr>
              <a:buSzTx/>
              <a:buFont typeface="Wingdings" panose="05000000000000000000" pitchFamily="2" charset="2"/>
              <a:buChar char="n"/>
              <a:tabLst/>
              <a:defRPr/>
            </a:pPr>
            <a:r>
              <a:rPr kumimoji="0" lang="zh-CN" altLang="en-US"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样品处光斑尺寸：</a:t>
            </a:r>
            <a:r>
              <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30 </a:t>
            </a:r>
            <a:r>
              <a:rPr kumimoji="0" lang="el-GR"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μ</a:t>
            </a:r>
            <a:r>
              <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m × 30 </a:t>
            </a:r>
            <a:r>
              <a:rPr kumimoji="0" lang="el-GR"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μ</a:t>
            </a:r>
            <a:r>
              <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m</a:t>
            </a:r>
          </a:p>
          <a:p>
            <a:pPr marL="257244" marR="0" lvl="0" indent="-360000" algn="l" defTabSz="914400" rtl="0" eaLnBrk="0" fontAlgn="base" latinLnBrk="0" hangingPunct="0">
              <a:lnSpc>
                <a:spcPct val="150000"/>
              </a:lnSpc>
              <a:spcBef>
                <a:spcPct val="20000"/>
              </a:spcBef>
              <a:spcAft>
                <a:spcPct val="0"/>
              </a:spcAft>
              <a:buClr>
                <a:srgbClr val="CC3300"/>
              </a:buClr>
              <a:buSzTx/>
              <a:buFont typeface="Wingdings" panose="05000000000000000000" pitchFamily="2" charset="2"/>
              <a:buChar char="n"/>
              <a:tabLst/>
              <a:defRPr/>
            </a:pPr>
            <a:r>
              <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 </a:t>
            </a:r>
            <a:r>
              <a:rPr kumimoji="0" lang="zh-CN" altLang="en-US"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两个分析腔体，一个用于极低温高能量分辨，一个用于大角度高通量自旋分辨</a:t>
            </a:r>
            <a:endPar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a:p>
            <a:pPr marL="257244" marR="0" lvl="0" indent="-360000" algn="l" defTabSz="914400" rtl="0" eaLnBrk="0" fontAlgn="base" latinLnBrk="0" hangingPunct="0">
              <a:lnSpc>
                <a:spcPct val="150000"/>
              </a:lnSpc>
              <a:spcBef>
                <a:spcPct val="20000"/>
              </a:spcBef>
              <a:spcAft>
                <a:spcPct val="0"/>
              </a:spcAft>
              <a:buClr>
                <a:srgbClr val="CC3300"/>
              </a:buClr>
              <a:buSzTx/>
              <a:buFont typeface="Wingdings" panose="05000000000000000000" pitchFamily="2" charset="2"/>
              <a:buChar char="n"/>
              <a:tabLst/>
              <a:defRPr/>
            </a:pPr>
            <a:r>
              <a:rPr kumimoji="0" lang="zh-CN" altLang="en-US"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低温扫描隧道显微镜：表面形貌、扫描隧道谱、样品生长</a:t>
            </a:r>
            <a:endPar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a:p>
            <a:pPr marL="257244" marR="0" lvl="0" indent="-360000" algn="l" defTabSz="914400" rtl="0" eaLnBrk="0" fontAlgn="base" latinLnBrk="0" hangingPunct="0">
              <a:lnSpc>
                <a:spcPct val="150000"/>
              </a:lnSpc>
              <a:spcBef>
                <a:spcPct val="20000"/>
              </a:spcBef>
              <a:spcAft>
                <a:spcPct val="0"/>
              </a:spcAft>
              <a:buClr>
                <a:srgbClr val="CC3300"/>
              </a:buClr>
              <a:buSzTx/>
              <a:buFont typeface="Wingdings" panose="05000000000000000000" pitchFamily="2" charset="2"/>
              <a:buChar char="n"/>
              <a:tabLst/>
              <a:defRPr/>
            </a:pPr>
            <a:r>
              <a:rPr kumimoji="0" lang="zh-CN" altLang="en-US"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配备</a:t>
            </a:r>
            <a:r>
              <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PLD</a:t>
            </a:r>
            <a:r>
              <a:rPr kumimoji="0" lang="zh-CN" altLang="en-US"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a:t>
            </a:r>
            <a:r>
              <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MBE</a:t>
            </a:r>
            <a:r>
              <a:rPr kumimoji="0" lang="zh-CN" altLang="en-US"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生长薄膜样品腔体、臭氧系统生长氧化物、真空互联的手套箱和二维材料解离系统、离线真空转移样品腔。</a:t>
            </a:r>
            <a:endPar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a:p>
            <a:pPr marL="257244" marR="0" lvl="0" indent="-360000" algn="l" defTabSz="914400" rtl="0" eaLnBrk="0" fontAlgn="base" latinLnBrk="0" hangingPunct="0">
              <a:lnSpc>
                <a:spcPct val="150000"/>
              </a:lnSpc>
              <a:spcBef>
                <a:spcPct val="20000"/>
              </a:spcBef>
              <a:spcAft>
                <a:spcPct val="0"/>
              </a:spcAft>
              <a:buClr>
                <a:srgbClr val="CC3300"/>
              </a:buClr>
              <a:buSzTx/>
              <a:buFont typeface="Wingdings" panose="05000000000000000000" pitchFamily="2" charset="2"/>
              <a:buChar char="n"/>
              <a:tabLst/>
              <a:defRPr/>
            </a:pPr>
            <a:endParaRPr kumimoji="0" lang="en-US" altLang="zh-CN" sz="2133"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pic>
        <p:nvPicPr>
          <p:cNvPr id="2" name="图片 1">
            <a:extLst>
              <a:ext uri="{FF2B5EF4-FFF2-40B4-BE49-F238E27FC236}">
                <a16:creationId xmlns:a16="http://schemas.microsoft.com/office/drawing/2014/main" id="{3AD439FC-1AB5-7A78-5876-7A44D07551C0}"/>
              </a:ext>
            </a:extLst>
          </p:cNvPr>
          <p:cNvPicPr>
            <a:picLocks noChangeAspect="1"/>
          </p:cNvPicPr>
          <p:nvPr/>
        </p:nvPicPr>
        <p:blipFill>
          <a:blip r:embed="rId3"/>
          <a:stretch>
            <a:fillRect/>
          </a:stretch>
        </p:blipFill>
        <p:spPr>
          <a:xfrm>
            <a:off x="8948056" y="1086485"/>
            <a:ext cx="2889069" cy="2988445"/>
          </a:xfrm>
          <a:prstGeom prst="rect">
            <a:avLst/>
          </a:prstGeom>
        </p:spPr>
      </p:pic>
    </p:spTree>
    <p:extLst>
      <p:ext uri="{BB962C8B-B14F-4D97-AF65-F5344CB8AC3E}">
        <p14:creationId xmlns:p14="http://schemas.microsoft.com/office/powerpoint/2010/main" val="14458037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zh-CN" altLang="en-US" sz="4000" b="1" dirty="0">
                <a:solidFill>
                  <a:srgbClr val="4472C4">
                    <a:lumMod val="50000"/>
                  </a:srgbClr>
                </a:solidFill>
                <a:latin typeface="微软雅黑" panose="020B0503020204020204" pitchFamily="34" charset="-122"/>
                <a:ea typeface="微软雅黑" panose="020B0503020204020204" pitchFamily="34" charset="-122"/>
              </a:rPr>
              <a:t>插入件</a:t>
            </a:r>
          </a:p>
        </p:txBody>
      </p:sp>
      <p:sp>
        <p:nvSpPr>
          <p:cNvPr id="4" name="文本框 3">
            <a:extLst>
              <a:ext uri="{FF2B5EF4-FFF2-40B4-BE49-F238E27FC236}">
                <a16:creationId xmlns:a16="http://schemas.microsoft.com/office/drawing/2014/main" id="{41B8194E-020F-44CA-AA9E-D011B13347F3}"/>
              </a:ext>
            </a:extLst>
          </p:cNvPr>
          <p:cNvSpPr txBox="1"/>
          <p:nvPr/>
        </p:nvSpPr>
        <p:spPr>
          <a:xfrm>
            <a:off x="736690" y="4141454"/>
            <a:ext cx="10115793" cy="249299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EPU</a:t>
            </a:r>
            <a:r>
              <a:rPr kumimoji="0" lang="zh-CN" altLang="en-US" sz="1800" b="0" i="0" u="none" strike="noStrike" kern="0" cap="none" spc="0" normalizeH="0" baseline="0" noProof="0" dirty="0">
                <a:ln>
                  <a:noFill/>
                </a:ln>
                <a:solidFill>
                  <a:prstClr val="black"/>
                </a:solidFill>
                <a:effectLst/>
                <a:uLnTx/>
                <a:uFillTx/>
              </a:rPr>
              <a:t>：磁隙与相位控制</a:t>
            </a:r>
            <a:endParaRPr kumimoji="0" lang="en-US" altLang="zh-CN"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rPr>
              <a:t>六轴伺服电机控制方案</a:t>
            </a:r>
            <a:r>
              <a:rPr kumimoji="0" lang="en-US" altLang="zh-CN" sz="1800" b="0" i="0" u="none" strike="noStrike" kern="0" cap="none" spc="0" normalizeH="0" baseline="0" noProof="0" dirty="0">
                <a:ln>
                  <a:noFill/>
                </a:ln>
                <a:solidFill>
                  <a:prstClr val="black"/>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151920"/>
                </a:solidFill>
                <a:effectLst/>
                <a:uLnTx/>
                <a:uFillTx/>
              </a:rPr>
              <a:t>西门子</a:t>
            </a:r>
            <a:r>
              <a:rPr kumimoji="0" lang="en-US" altLang="zh-CN" sz="1800" b="0" i="0" u="none" strike="noStrike" kern="0" cap="none" spc="0" normalizeH="0" baseline="0" noProof="0" dirty="0">
                <a:ln>
                  <a:noFill/>
                </a:ln>
                <a:solidFill>
                  <a:srgbClr val="151920"/>
                </a:solidFill>
                <a:effectLst/>
                <a:uLnTx/>
                <a:uFillTx/>
              </a:rPr>
              <a:t>SIMATIC S7-300 PLC</a:t>
            </a:r>
            <a:r>
              <a:rPr kumimoji="0" lang="zh-CN" altLang="en-US" sz="1800" b="0" i="0" u="none" strike="noStrike" kern="0" cap="none" spc="0" normalizeH="0" baseline="0" noProof="0" dirty="0">
                <a:ln>
                  <a:noFill/>
                </a:ln>
                <a:solidFill>
                  <a:srgbClr val="151920"/>
                </a:solidFill>
                <a:effectLst/>
                <a:uLnTx/>
                <a:uFillTx/>
              </a:rPr>
              <a:t>和六轴西门子</a:t>
            </a:r>
            <a:r>
              <a:rPr kumimoji="0" lang="en-US" altLang="zh-CN" sz="1800" b="0" i="0" u="none" strike="noStrike" kern="0" cap="none" spc="0" normalizeH="0" baseline="0" noProof="0" dirty="0" err="1">
                <a:ln>
                  <a:noFill/>
                </a:ln>
                <a:solidFill>
                  <a:srgbClr val="151920"/>
                </a:solidFill>
                <a:effectLst/>
                <a:uLnTx/>
                <a:uFillTx/>
              </a:rPr>
              <a:t>Masterdrive</a:t>
            </a:r>
            <a:r>
              <a:rPr kumimoji="0" lang="zh-CN" altLang="en-US" sz="1800" b="0" i="0" u="none" strike="noStrike" kern="0" cap="none" spc="0" normalizeH="0" baseline="0" noProof="0" dirty="0">
                <a:ln>
                  <a:noFill/>
                </a:ln>
                <a:solidFill>
                  <a:srgbClr val="151920"/>
                </a:solidFill>
                <a:effectLst/>
                <a:uLnTx/>
                <a:uFillTx/>
              </a:rPr>
              <a:t>运动控制器</a:t>
            </a:r>
            <a:endParaRPr kumimoji="0" lang="en-US" altLang="zh-CN" sz="1800" b="0" i="0" u="none" strike="noStrike" kern="0" cap="none" spc="0" normalizeH="0" baseline="0" noProof="0" dirty="0">
              <a:ln>
                <a:noFill/>
              </a:ln>
              <a:solidFill>
                <a:srgbClr val="15192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151920"/>
                </a:solidFill>
                <a:effectLst/>
                <a:uLnTx/>
                <a:uFillTx/>
              </a:rPr>
              <a:t>难点：磁隙控制的高可重复性，相移时间的高规格</a:t>
            </a:r>
            <a:endParaRPr kumimoji="0" lang="en-US" altLang="zh-CN" sz="1800" b="0" i="0" u="none" strike="noStrike" kern="0" cap="none" spc="0" normalizeH="0" baseline="0" noProof="0" dirty="0">
              <a:ln>
                <a:noFill/>
              </a:ln>
              <a:solidFill>
                <a:srgbClr val="15192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3000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rPr>
              <a:t>旋转编码器：速度闭环，</a:t>
            </a:r>
            <a:r>
              <a:rPr kumimoji="0" lang="en-US" altLang="zh-CN" sz="1800" b="0" i="0" u="none" strike="noStrike" kern="0" cap="none" spc="0" normalizeH="0" baseline="0" noProof="0" dirty="0">
                <a:ln>
                  <a:noFill/>
                </a:ln>
                <a:solidFill>
                  <a:prstClr val="black"/>
                </a:solidFill>
                <a:effectLst/>
                <a:uLnTx/>
                <a:uFillTx/>
              </a:rPr>
              <a:t>sin/cos</a:t>
            </a:r>
            <a:r>
              <a:rPr kumimoji="0" lang="zh-CN" altLang="en-US" sz="1800" b="0" i="0" u="none" strike="noStrike" kern="0" cap="none" spc="0" normalizeH="0" baseline="0" noProof="0" dirty="0">
                <a:ln>
                  <a:noFill/>
                </a:ln>
                <a:solidFill>
                  <a:prstClr val="black"/>
                </a:solidFill>
                <a:effectLst/>
                <a:uLnTx/>
                <a:uFillTx/>
              </a:rPr>
              <a:t>接口（海德汉）</a:t>
            </a:r>
            <a:endParaRPr kumimoji="0" lang="en-US" altLang="zh-CN"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rPr>
              <a:t>线性编码器：位置闭环，</a:t>
            </a:r>
            <a:r>
              <a:rPr kumimoji="0" lang="en-US" altLang="zh-CN" sz="1800" b="0" i="0" u="none" strike="noStrike" kern="0" cap="none" spc="0" normalizeH="0" baseline="0" noProof="0" dirty="0" err="1">
                <a:ln>
                  <a:noFill/>
                </a:ln>
                <a:solidFill>
                  <a:prstClr val="black"/>
                </a:solidFill>
                <a:effectLst/>
                <a:uLnTx/>
                <a:uFillTx/>
              </a:rPr>
              <a:t>Endot</a:t>
            </a:r>
            <a:r>
              <a:rPr kumimoji="0" lang="zh-CN" altLang="en-US" sz="1800" b="0" i="0" u="none" strike="noStrike" kern="0" cap="none" spc="0" normalizeH="0" baseline="0" noProof="0" dirty="0">
                <a:ln>
                  <a:noFill/>
                </a:ln>
                <a:solidFill>
                  <a:prstClr val="black"/>
                </a:solidFill>
                <a:effectLst/>
                <a:uLnTx/>
                <a:uFillTx/>
              </a:rPr>
              <a:t>接口（海德汉）</a:t>
            </a:r>
            <a:endParaRPr kumimoji="0" lang="en-US" altLang="zh-CN"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15192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rPr>
              <a:t>每个轴伺服电机采用旋转增量式光学正余弦编码器，输出信号为每转</a:t>
            </a:r>
            <a:r>
              <a:rPr kumimoji="0" lang="en-US" altLang="zh-CN" sz="1800" b="0" i="0" u="none" strike="noStrike" kern="0" cap="none" spc="0" normalizeH="0" baseline="0" noProof="0" dirty="0">
                <a:ln>
                  <a:noFill/>
                </a:ln>
                <a:solidFill>
                  <a:prstClr val="black"/>
                </a:solidFill>
                <a:effectLst/>
                <a:uLnTx/>
                <a:uFillTx/>
              </a:rPr>
              <a:t>2048</a:t>
            </a:r>
            <a:r>
              <a:rPr kumimoji="0" lang="zh-CN" altLang="en-US" sz="1800" b="0" i="0" u="none" strike="noStrike" kern="0" cap="none" spc="0" normalizeH="0" baseline="0" noProof="0" dirty="0">
                <a:ln>
                  <a:noFill/>
                </a:ln>
                <a:solidFill>
                  <a:prstClr val="black"/>
                </a:solidFill>
                <a:effectLst/>
                <a:uLnTx/>
                <a:uFillTx/>
              </a:rPr>
              <a:t>个正弦波，分辨率为</a:t>
            </a:r>
            <a:r>
              <a:rPr kumimoji="0" lang="en-US" altLang="zh-CN" sz="1800" b="0" i="0" u="none" strike="noStrike" kern="0" cap="none" spc="0" normalizeH="0" baseline="0" noProof="0" dirty="0">
                <a:ln>
                  <a:noFill/>
                </a:ln>
                <a:solidFill>
                  <a:prstClr val="black"/>
                </a:solidFill>
                <a:effectLst/>
                <a:uLnTx/>
                <a:uFillTx/>
              </a:rPr>
              <a:t>2</a:t>
            </a:r>
            <a:r>
              <a:rPr kumimoji="0" lang="en-US" altLang="zh-CN" sz="1800" b="0" i="0" u="none" strike="noStrike" kern="0" cap="none" spc="0" normalizeH="0" baseline="30000" noProof="0" dirty="0">
                <a:ln>
                  <a:noFill/>
                </a:ln>
                <a:solidFill>
                  <a:prstClr val="black"/>
                </a:solidFill>
                <a:effectLst/>
                <a:uLnTx/>
                <a:uFillTx/>
              </a:rPr>
              <a:t>22</a:t>
            </a:r>
          </a:p>
        </p:txBody>
      </p:sp>
      <p:grpSp>
        <p:nvGrpSpPr>
          <p:cNvPr id="6" name="组合 5">
            <a:extLst>
              <a:ext uri="{FF2B5EF4-FFF2-40B4-BE49-F238E27FC236}">
                <a16:creationId xmlns:a16="http://schemas.microsoft.com/office/drawing/2014/main" id="{0EAD23E1-C538-4D06-90B5-07F27BAF854F}"/>
              </a:ext>
            </a:extLst>
          </p:cNvPr>
          <p:cNvGrpSpPr/>
          <p:nvPr/>
        </p:nvGrpSpPr>
        <p:grpSpPr>
          <a:xfrm>
            <a:off x="2627197" y="1146966"/>
            <a:ext cx="5554932" cy="2753721"/>
            <a:chOff x="592209" y="967672"/>
            <a:chExt cx="5554932" cy="2753721"/>
          </a:xfrm>
        </p:grpSpPr>
        <p:grpSp>
          <p:nvGrpSpPr>
            <p:cNvPr id="7" name="组合 6">
              <a:extLst>
                <a:ext uri="{FF2B5EF4-FFF2-40B4-BE49-F238E27FC236}">
                  <a16:creationId xmlns:a16="http://schemas.microsoft.com/office/drawing/2014/main" id="{D9ECB16F-9762-4F39-8579-55D4B9EF2A12}"/>
                </a:ext>
              </a:extLst>
            </p:cNvPr>
            <p:cNvGrpSpPr/>
            <p:nvPr/>
          </p:nvGrpSpPr>
          <p:grpSpPr>
            <a:xfrm>
              <a:off x="592209" y="967672"/>
              <a:ext cx="4954082" cy="2753721"/>
              <a:chOff x="-366842" y="872557"/>
              <a:chExt cx="4954082" cy="2753721"/>
            </a:xfrm>
          </p:grpSpPr>
          <p:grpSp>
            <p:nvGrpSpPr>
              <p:cNvPr id="11" name="组合 10">
                <a:extLst>
                  <a:ext uri="{FF2B5EF4-FFF2-40B4-BE49-F238E27FC236}">
                    <a16:creationId xmlns:a16="http://schemas.microsoft.com/office/drawing/2014/main" id="{6ABFF23F-F33F-401C-918A-5400B86F62EA}"/>
                  </a:ext>
                </a:extLst>
              </p:cNvPr>
              <p:cNvGrpSpPr/>
              <p:nvPr/>
            </p:nvGrpSpPr>
            <p:grpSpPr>
              <a:xfrm>
                <a:off x="773158" y="1158447"/>
                <a:ext cx="2776961" cy="2194510"/>
                <a:chOff x="1824718" y="1023735"/>
                <a:chExt cx="2776961" cy="2194510"/>
              </a:xfrm>
            </p:grpSpPr>
            <p:grpSp>
              <p:nvGrpSpPr>
                <p:cNvPr id="22" name="组合 21">
                  <a:extLst>
                    <a:ext uri="{FF2B5EF4-FFF2-40B4-BE49-F238E27FC236}">
                      <a16:creationId xmlns:a16="http://schemas.microsoft.com/office/drawing/2014/main" id="{CA87E0AF-0B11-463A-A4EC-FF6662871BFD}"/>
                    </a:ext>
                  </a:extLst>
                </p:cNvPr>
                <p:cNvGrpSpPr/>
                <p:nvPr/>
              </p:nvGrpSpPr>
              <p:grpSpPr>
                <a:xfrm>
                  <a:off x="1824718" y="1023735"/>
                  <a:ext cx="2776961" cy="2194510"/>
                  <a:chOff x="1824718" y="1023735"/>
                  <a:chExt cx="2776961" cy="2194510"/>
                </a:xfrm>
              </p:grpSpPr>
              <p:pic>
                <p:nvPicPr>
                  <p:cNvPr id="24" name="图片 23">
                    <a:extLst>
                      <a:ext uri="{FF2B5EF4-FFF2-40B4-BE49-F238E27FC236}">
                        <a16:creationId xmlns:a16="http://schemas.microsoft.com/office/drawing/2014/main" id="{0EC5A783-1862-4A70-BEF8-18A71CC3A59B}"/>
                      </a:ext>
                    </a:extLst>
                  </p:cNvPr>
                  <p:cNvPicPr>
                    <a:picLocks noChangeAspect="1"/>
                  </p:cNvPicPr>
                  <p:nvPr/>
                </p:nvPicPr>
                <p:blipFill>
                  <a:blip r:embed="rId2"/>
                  <a:stretch>
                    <a:fillRect/>
                  </a:stretch>
                </p:blipFill>
                <p:spPr>
                  <a:xfrm>
                    <a:off x="1824718" y="1023735"/>
                    <a:ext cx="2776961" cy="2194510"/>
                  </a:xfrm>
                  <a:prstGeom prst="rect">
                    <a:avLst/>
                  </a:prstGeom>
                </p:spPr>
              </p:pic>
              <p:sp>
                <p:nvSpPr>
                  <p:cNvPr id="25" name="矩形 24">
                    <a:extLst>
                      <a:ext uri="{FF2B5EF4-FFF2-40B4-BE49-F238E27FC236}">
                        <a16:creationId xmlns:a16="http://schemas.microsoft.com/office/drawing/2014/main" id="{BC343DC0-CEE7-413F-88B8-4729CEEC3261}"/>
                      </a:ext>
                    </a:extLst>
                  </p:cNvPr>
                  <p:cNvSpPr/>
                  <p:nvPr/>
                </p:nvSpPr>
                <p:spPr>
                  <a:xfrm>
                    <a:off x="2188029" y="1065439"/>
                    <a:ext cx="710293" cy="404132"/>
                  </a:xfrm>
                  <a:prstGeom prst="rect">
                    <a:avLst/>
                  </a:prstGeom>
                  <a:noFill/>
                  <a:ln w="254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a:extLst>
                      <a:ext uri="{FF2B5EF4-FFF2-40B4-BE49-F238E27FC236}">
                        <a16:creationId xmlns:a16="http://schemas.microsoft.com/office/drawing/2014/main" id="{28EE1589-E985-4C2F-8F09-8A5BE44F3D4E}"/>
                      </a:ext>
                    </a:extLst>
                  </p:cNvPr>
                  <p:cNvSpPr/>
                  <p:nvPr/>
                </p:nvSpPr>
                <p:spPr>
                  <a:xfrm>
                    <a:off x="3261633" y="1066799"/>
                    <a:ext cx="710293" cy="404132"/>
                  </a:xfrm>
                  <a:prstGeom prst="rect">
                    <a:avLst/>
                  </a:prstGeom>
                  <a:noFill/>
                  <a:ln w="254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矩形 26">
                    <a:extLst>
                      <a:ext uri="{FF2B5EF4-FFF2-40B4-BE49-F238E27FC236}">
                        <a16:creationId xmlns:a16="http://schemas.microsoft.com/office/drawing/2014/main" id="{2EEFCFD5-01D7-423E-9FDF-865F9725E0A2}"/>
                      </a:ext>
                    </a:extLst>
                  </p:cNvPr>
                  <p:cNvSpPr/>
                  <p:nvPr/>
                </p:nvSpPr>
                <p:spPr>
                  <a:xfrm>
                    <a:off x="2581275" y="1605643"/>
                    <a:ext cx="710293" cy="404132"/>
                  </a:xfrm>
                  <a:prstGeom prst="rect">
                    <a:avLst/>
                  </a:prstGeom>
                  <a:noFill/>
                  <a:ln w="254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8" name="矩形 27">
                    <a:extLst>
                      <a:ext uri="{FF2B5EF4-FFF2-40B4-BE49-F238E27FC236}">
                        <a16:creationId xmlns:a16="http://schemas.microsoft.com/office/drawing/2014/main" id="{8C698FEA-5B26-4500-9309-719ABF88A7AA}"/>
                      </a:ext>
                    </a:extLst>
                  </p:cNvPr>
                  <p:cNvSpPr/>
                  <p:nvPr/>
                </p:nvSpPr>
                <p:spPr>
                  <a:xfrm>
                    <a:off x="2119236" y="2680083"/>
                    <a:ext cx="710293" cy="404132"/>
                  </a:xfrm>
                  <a:prstGeom prst="rect">
                    <a:avLst/>
                  </a:prstGeom>
                  <a:noFill/>
                  <a:ln w="254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矩形 28">
                    <a:extLst>
                      <a:ext uri="{FF2B5EF4-FFF2-40B4-BE49-F238E27FC236}">
                        <a16:creationId xmlns:a16="http://schemas.microsoft.com/office/drawing/2014/main" id="{9D3588AD-2388-4BDD-B9C2-9F758F9A057A}"/>
                      </a:ext>
                    </a:extLst>
                  </p:cNvPr>
                  <p:cNvSpPr/>
                  <p:nvPr/>
                </p:nvSpPr>
                <p:spPr>
                  <a:xfrm>
                    <a:off x="3080204" y="2683309"/>
                    <a:ext cx="710293" cy="404132"/>
                  </a:xfrm>
                  <a:prstGeom prst="rect">
                    <a:avLst/>
                  </a:prstGeom>
                  <a:noFill/>
                  <a:ln w="254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3" name="矩形 22">
                  <a:extLst>
                    <a:ext uri="{FF2B5EF4-FFF2-40B4-BE49-F238E27FC236}">
                      <a16:creationId xmlns:a16="http://schemas.microsoft.com/office/drawing/2014/main" id="{1C9AE84F-808E-4DC3-9A12-7FEE1BC5D4B7}"/>
                    </a:ext>
                  </a:extLst>
                </p:cNvPr>
                <p:cNvSpPr/>
                <p:nvPr/>
              </p:nvSpPr>
              <p:spPr>
                <a:xfrm>
                  <a:off x="2691342" y="2141239"/>
                  <a:ext cx="710293" cy="404132"/>
                </a:xfrm>
                <a:prstGeom prst="rect">
                  <a:avLst/>
                </a:prstGeom>
                <a:noFill/>
                <a:ln w="254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cxnSp>
            <p:nvCxnSpPr>
              <p:cNvPr id="12" name="直接箭头连接符 11">
                <a:extLst>
                  <a:ext uri="{FF2B5EF4-FFF2-40B4-BE49-F238E27FC236}">
                    <a16:creationId xmlns:a16="http://schemas.microsoft.com/office/drawing/2014/main" id="{814E2928-0C98-43CB-9297-791B94255183}"/>
                  </a:ext>
                </a:extLst>
              </p:cNvPr>
              <p:cNvCxnSpPr/>
              <p:nvPr/>
            </p:nvCxnSpPr>
            <p:spPr>
              <a:xfrm flipV="1">
                <a:off x="2738937" y="1051560"/>
                <a:ext cx="811182" cy="396240"/>
              </a:xfrm>
              <a:prstGeom prst="straightConnector1">
                <a:avLst/>
              </a:prstGeom>
              <a:noFill/>
              <a:ln w="15875" cap="flat" cmpd="sng" algn="ctr">
                <a:solidFill>
                  <a:srgbClr val="4472C4"/>
                </a:solidFill>
                <a:prstDash val="solid"/>
                <a:miter lim="800000"/>
                <a:tailEnd type="triangle"/>
              </a:ln>
              <a:effectLst/>
            </p:spPr>
          </p:cxnSp>
          <p:cxnSp>
            <p:nvCxnSpPr>
              <p:cNvPr id="13" name="直接箭头连接符 12">
                <a:extLst>
                  <a:ext uri="{FF2B5EF4-FFF2-40B4-BE49-F238E27FC236}">
                    <a16:creationId xmlns:a16="http://schemas.microsoft.com/office/drawing/2014/main" id="{ED5702DC-2AE6-4142-A424-881B556438E0}"/>
                  </a:ext>
                </a:extLst>
              </p:cNvPr>
              <p:cNvCxnSpPr/>
              <p:nvPr/>
            </p:nvCxnSpPr>
            <p:spPr>
              <a:xfrm flipV="1">
                <a:off x="1529715" y="1056640"/>
                <a:ext cx="2020404" cy="345577"/>
              </a:xfrm>
              <a:prstGeom prst="straightConnector1">
                <a:avLst/>
              </a:prstGeom>
              <a:noFill/>
              <a:ln w="15875" cap="flat" cmpd="sng" algn="ctr">
                <a:solidFill>
                  <a:srgbClr val="4472C4"/>
                </a:solidFill>
                <a:prstDash val="solid"/>
                <a:miter lim="800000"/>
                <a:tailEnd type="triangle"/>
              </a:ln>
              <a:effectLst/>
            </p:spPr>
          </p:cxnSp>
          <p:sp>
            <p:nvSpPr>
              <p:cNvPr id="14" name="文本框 13">
                <a:extLst>
                  <a:ext uri="{FF2B5EF4-FFF2-40B4-BE49-F238E27FC236}">
                    <a16:creationId xmlns:a16="http://schemas.microsoft.com/office/drawing/2014/main" id="{E6A5C9EC-EE3E-4827-A947-C095DACC0742}"/>
                  </a:ext>
                </a:extLst>
              </p:cNvPr>
              <p:cNvSpPr txBox="1"/>
              <p:nvPr/>
            </p:nvSpPr>
            <p:spPr>
              <a:xfrm>
                <a:off x="3449320" y="872557"/>
                <a:ext cx="113792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prstClr val="black"/>
                    </a:solidFill>
                    <a:effectLst/>
                    <a:uLnTx/>
                    <a:uFillTx/>
                  </a:rPr>
                  <a:t>上梁伺服电机</a:t>
                </a:r>
              </a:p>
            </p:txBody>
          </p:sp>
          <p:sp>
            <p:nvSpPr>
              <p:cNvPr id="15" name="文本框 14">
                <a:extLst>
                  <a:ext uri="{FF2B5EF4-FFF2-40B4-BE49-F238E27FC236}">
                    <a16:creationId xmlns:a16="http://schemas.microsoft.com/office/drawing/2014/main" id="{C86575A0-76E8-4710-A43E-824532A91885}"/>
                  </a:ext>
                </a:extLst>
              </p:cNvPr>
              <p:cNvSpPr txBox="1"/>
              <p:nvPr/>
            </p:nvSpPr>
            <p:spPr>
              <a:xfrm>
                <a:off x="3198995" y="3349279"/>
                <a:ext cx="113792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prstClr val="black"/>
                    </a:solidFill>
                    <a:effectLst/>
                    <a:uLnTx/>
                    <a:uFillTx/>
                  </a:rPr>
                  <a:t>上梁伺服电机</a:t>
                </a:r>
              </a:p>
            </p:txBody>
          </p:sp>
          <p:cxnSp>
            <p:nvCxnSpPr>
              <p:cNvPr id="16" name="直接箭头连接符 15">
                <a:extLst>
                  <a:ext uri="{FF2B5EF4-FFF2-40B4-BE49-F238E27FC236}">
                    <a16:creationId xmlns:a16="http://schemas.microsoft.com/office/drawing/2014/main" id="{C792376F-858D-48D8-B99C-1199067A1433}"/>
                  </a:ext>
                </a:extLst>
              </p:cNvPr>
              <p:cNvCxnSpPr>
                <a:cxnSpLocks/>
                <a:endCxn id="15" idx="1"/>
              </p:cNvCxnSpPr>
              <p:nvPr/>
            </p:nvCxnSpPr>
            <p:spPr>
              <a:xfrm>
                <a:off x="2396800" y="3049949"/>
                <a:ext cx="802195" cy="437830"/>
              </a:xfrm>
              <a:prstGeom prst="straightConnector1">
                <a:avLst/>
              </a:prstGeom>
              <a:noFill/>
              <a:ln w="15875" cap="flat" cmpd="sng" algn="ctr">
                <a:solidFill>
                  <a:srgbClr val="4472C4"/>
                </a:solidFill>
                <a:prstDash val="solid"/>
                <a:miter lim="800000"/>
                <a:tailEnd type="triangle"/>
              </a:ln>
              <a:effectLst/>
            </p:spPr>
          </p:cxnSp>
          <p:cxnSp>
            <p:nvCxnSpPr>
              <p:cNvPr id="17" name="直接箭头连接符 16">
                <a:extLst>
                  <a:ext uri="{FF2B5EF4-FFF2-40B4-BE49-F238E27FC236}">
                    <a16:creationId xmlns:a16="http://schemas.microsoft.com/office/drawing/2014/main" id="{580104FF-31CA-4F4F-8123-B31DFA218807}"/>
                  </a:ext>
                </a:extLst>
              </p:cNvPr>
              <p:cNvCxnSpPr>
                <a:cxnSpLocks/>
                <a:endCxn id="15" idx="1"/>
              </p:cNvCxnSpPr>
              <p:nvPr/>
            </p:nvCxnSpPr>
            <p:spPr>
              <a:xfrm>
                <a:off x="1412674" y="3028676"/>
                <a:ext cx="1786321" cy="459103"/>
              </a:xfrm>
              <a:prstGeom prst="straightConnector1">
                <a:avLst/>
              </a:prstGeom>
              <a:noFill/>
              <a:ln w="15875" cap="flat" cmpd="sng" algn="ctr">
                <a:solidFill>
                  <a:srgbClr val="4472C4"/>
                </a:solidFill>
                <a:prstDash val="solid"/>
                <a:miter lim="800000"/>
                <a:tailEnd type="triangle"/>
              </a:ln>
              <a:effectLst/>
            </p:spPr>
          </p:cxnSp>
          <p:cxnSp>
            <p:nvCxnSpPr>
              <p:cNvPr id="18" name="直接箭头连接符 17">
                <a:extLst>
                  <a:ext uri="{FF2B5EF4-FFF2-40B4-BE49-F238E27FC236}">
                    <a16:creationId xmlns:a16="http://schemas.microsoft.com/office/drawing/2014/main" id="{ABDAC16A-F11D-4275-8C51-211AB039CBD3}"/>
                  </a:ext>
                </a:extLst>
              </p:cNvPr>
              <p:cNvCxnSpPr>
                <a:cxnSpLocks/>
              </p:cNvCxnSpPr>
              <p:nvPr/>
            </p:nvCxnSpPr>
            <p:spPr>
              <a:xfrm flipH="1" flipV="1">
                <a:off x="773156" y="1497727"/>
                <a:ext cx="1004814" cy="444694"/>
              </a:xfrm>
              <a:prstGeom prst="straightConnector1">
                <a:avLst/>
              </a:prstGeom>
              <a:noFill/>
              <a:ln w="15875" cap="flat" cmpd="sng" algn="ctr">
                <a:solidFill>
                  <a:srgbClr val="4472C4"/>
                </a:solidFill>
                <a:prstDash val="solid"/>
                <a:miter lim="800000"/>
                <a:tailEnd type="triangle"/>
              </a:ln>
              <a:effectLst/>
            </p:spPr>
          </p:cxnSp>
          <p:sp>
            <p:nvSpPr>
              <p:cNvPr id="19" name="文本框 18">
                <a:extLst>
                  <a:ext uri="{FF2B5EF4-FFF2-40B4-BE49-F238E27FC236}">
                    <a16:creationId xmlns:a16="http://schemas.microsoft.com/office/drawing/2014/main" id="{87B3242D-EC96-4F61-A4B3-20563C5A40FD}"/>
                  </a:ext>
                </a:extLst>
              </p:cNvPr>
              <p:cNvSpPr txBox="1"/>
              <p:nvPr/>
            </p:nvSpPr>
            <p:spPr>
              <a:xfrm>
                <a:off x="-366842" y="1331907"/>
                <a:ext cx="130048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prstClr val="black"/>
                    </a:solidFill>
                    <a:effectLst/>
                    <a:uLnTx/>
                    <a:uFillTx/>
                  </a:rPr>
                  <a:t>上梁外伺服电机</a:t>
                </a:r>
              </a:p>
            </p:txBody>
          </p:sp>
          <p:sp>
            <p:nvSpPr>
              <p:cNvPr id="20" name="文本框 19">
                <a:extLst>
                  <a:ext uri="{FF2B5EF4-FFF2-40B4-BE49-F238E27FC236}">
                    <a16:creationId xmlns:a16="http://schemas.microsoft.com/office/drawing/2014/main" id="{FC6F6FA2-BF3B-4387-8686-3DBFD03CDAD2}"/>
                  </a:ext>
                </a:extLst>
              </p:cNvPr>
              <p:cNvSpPr txBox="1"/>
              <p:nvPr/>
            </p:nvSpPr>
            <p:spPr>
              <a:xfrm>
                <a:off x="-366842" y="2507319"/>
                <a:ext cx="130048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prstClr val="black"/>
                    </a:solidFill>
                    <a:effectLst/>
                    <a:uLnTx/>
                    <a:uFillTx/>
                  </a:rPr>
                  <a:t>下梁内伺服电机</a:t>
                </a:r>
              </a:p>
            </p:txBody>
          </p:sp>
          <p:cxnSp>
            <p:nvCxnSpPr>
              <p:cNvPr id="21" name="直接箭头连接符 20">
                <a:extLst>
                  <a:ext uri="{FF2B5EF4-FFF2-40B4-BE49-F238E27FC236}">
                    <a16:creationId xmlns:a16="http://schemas.microsoft.com/office/drawing/2014/main" id="{291F5BF5-4825-44FC-9299-2AC5BB957205}"/>
                  </a:ext>
                </a:extLst>
              </p:cNvPr>
              <p:cNvCxnSpPr>
                <a:cxnSpLocks/>
              </p:cNvCxnSpPr>
              <p:nvPr/>
            </p:nvCxnSpPr>
            <p:spPr>
              <a:xfrm flipH="1">
                <a:off x="773156" y="2533350"/>
                <a:ext cx="1073606" cy="112468"/>
              </a:xfrm>
              <a:prstGeom prst="straightConnector1">
                <a:avLst/>
              </a:prstGeom>
              <a:noFill/>
              <a:ln w="15875" cap="flat" cmpd="sng" algn="ctr">
                <a:solidFill>
                  <a:srgbClr val="4472C4"/>
                </a:solidFill>
                <a:prstDash val="solid"/>
                <a:miter lim="800000"/>
                <a:tailEnd type="triangle"/>
              </a:ln>
              <a:effectLst/>
            </p:spPr>
          </p:cxnSp>
        </p:grpSp>
        <p:pic>
          <p:nvPicPr>
            <p:cNvPr id="8" name="图片 7">
              <a:extLst>
                <a:ext uri="{FF2B5EF4-FFF2-40B4-BE49-F238E27FC236}">
                  <a16:creationId xmlns:a16="http://schemas.microsoft.com/office/drawing/2014/main" id="{E502E50C-A364-4DA1-8056-C1469CBDE31F}"/>
                </a:ext>
              </a:extLst>
            </p:cNvPr>
            <p:cNvPicPr>
              <a:picLocks noChangeAspect="1"/>
            </p:cNvPicPr>
            <p:nvPr/>
          </p:nvPicPr>
          <p:blipFill>
            <a:blip r:embed="rId3"/>
            <a:stretch>
              <a:fillRect/>
            </a:stretch>
          </p:blipFill>
          <p:spPr>
            <a:xfrm>
              <a:off x="4433794" y="1478570"/>
              <a:ext cx="1713347" cy="879569"/>
            </a:xfrm>
            <a:prstGeom prst="rect">
              <a:avLst/>
            </a:prstGeom>
          </p:spPr>
        </p:pic>
        <p:cxnSp>
          <p:nvCxnSpPr>
            <p:cNvPr id="9" name="直接箭头连接符 8">
              <a:extLst>
                <a:ext uri="{FF2B5EF4-FFF2-40B4-BE49-F238E27FC236}">
                  <a16:creationId xmlns:a16="http://schemas.microsoft.com/office/drawing/2014/main" id="{08C662BA-3D7E-4ECB-98B5-A5098F6C41BC}"/>
                </a:ext>
              </a:extLst>
            </p:cNvPr>
            <p:cNvCxnSpPr>
              <a:cxnSpLocks/>
            </p:cNvCxnSpPr>
            <p:nvPr/>
          </p:nvCxnSpPr>
          <p:spPr>
            <a:xfrm>
              <a:off x="3741229" y="1542915"/>
              <a:ext cx="767941" cy="170338"/>
            </a:xfrm>
            <a:prstGeom prst="straightConnector1">
              <a:avLst/>
            </a:prstGeom>
            <a:noFill/>
            <a:ln w="25400" cap="flat" cmpd="sng" algn="ctr">
              <a:solidFill>
                <a:srgbClr val="FF0000"/>
              </a:solidFill>
              <a:prstDash val="solid"/>
              <a:miter lim="800000"/>
              <a:tailEnd type="triangle"/>
            </a:ln>
            <a:effectLst/>
          </p:spPr>
        </p:cxnSp>
        <p:sp>
          <p:nvSpPr>
            <p:cNvPr id="10" name="文本框 9">
              <a:extLst>
                <a:ext uri="{FF2B5EF4-FFF2-40B4-BE49-F238E27FC236}">
                  <a16:creationId xmlns:a16="http://schemas.microsoft.com/office/drawing/2014/main" id="{C9B38622-F644-4D8A-A564-FC255180E741}"/>
                </a:ext>
              </a:extLst>
            </p:cNvPr>
            <p:cNvSpPr txBox="1"/>
            <p:nvPr/>
          </p:nvSpPr>
          <p:spPr>
            <a:xfrm>
              <a:off x="4786346" y="2316089"/>
              <a:ext cx="1008241"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prstClr val="black"/>
                  </a:solidFill>
                  <a:effectLst/>
                  <a:uLnTx/>
                  <a:uFillTx/>
                </a:rPr>
                <a:t>双闭环驱动</a:t>
              </a:r>
            </a:p>
          </p:txBody>
        </p:sp>
      </p:grpSp>
    </p:spTree>
    <p:extLst>
      <p:ext uri="{BB962C8B-B14F-4D97-AF65-F5344CB8AC3E}">
        <p14:creationId xmlns:p14="http://schemas.microsoft.com/office/powerpoint/2010/main" val="41466333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zh-CN" altLang="en-US" sz="4000" b="1" dirty="0">
                <a:solidFill>
                  <a:srgbClr val="4472C4">
                    <a:lumMod val="50000"/>
                  </a:srgbClr>
                </a:solidFill>
                <a:latin typeface="微软雅黑" panose="020B0503020204020204" pitchFamily="34" charset="-122"/>
                <a:ea typeface="微软雅黑" panose="020B0503020204020204" pitchFamily="34" charset="-122"/>
              </a:rPr>
              <a:t>运动控制</a:t>
            </a:r>
          </a:p>
        </p:txBody>
      </p:sp>
      <p:pic>
        <p:nvPicPr>
          <p:cNvPr id="5" name="图片 4">
            <a:extLst>
              <a:ext uri="{FF2B5EF4-FFF2-40B4-BE49-F238E27FC236}">
                <a16:creationId xmlns:a16="http://schemas.microsoft.com/office/drawing/2014/main" id="{B820D51E-C301-497D-BC1F-7BFE00922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933" y="1051559"/>
            <a:ext cx="5512653" cy="5634346"/>
          </a:xfrm>
          <a:prstGeom prst="rect">
            <a:avLst/>
          </a:prstGeom>
        </p:spPr>
      </p:pic>
    </p:spTree>
    <p:extLst>
      <p:ext uri="{BB962C8B-B14F-4D97-AF65-F5344CB8AC3E}">
        <p14:creationId xmlns:p14="http://schemas.microsoft.com/office/powerpoint/2010/main" val="33819497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zh-CN" altLang="en-US" sz="4000" b="1" dirty="0">
                <a:solidFill>
                  <a:srgbClr val="4472C4">
                    <a:lumMod val="50000"/>
                  </a:srgbClr>
                </a:solidFill>
                <a:latin typeface="微软雅黑" panose="020B0503020204020204" pitchFamily="34" charset="-122"/>
                <a:ea typeface="微软雅黑" panose="020B0503020204020204" pitchFamily="34" charset="-122"/>
              </a:rPr>
              <a:t>光源科学数据处理平台设计</a:t>
            </a:r>
          </a:p>
        </p:txBody>
      </p:sp>
      <p:sp>
        <p:nvSpPr>
          <p:cNvPr id="5" name="矩形 4">
            <a:extLst>
              <a:ext uri="{FF2B5EF4-FFF2-40B4-BE49-F238E27FC236}">
                <a16:creationId xmlns:a16="http://schemas.microsoft.com/office/drawing/2014/main" id="{A899D6C6-189F-419C-BE7A-C5A83EA68CBA}"/>
              </a:ext>
            </a:extLst>
          </p:cNvPr>
          <p:cNvSpPr/>
          <p:nvPr/>
        </p:nvSpPr>
        <p:spPr>
          <a:xfrm>
            <a:off x="4834755" y="3487674"/>
            <a:ext cx="7019047" cy="1286530"/>
          </a:xfrm>
          <a:prstGeom prst="rect">
            <a:avLst/>
          </a:prstGeom>
          <a:solidFill>
            <a:srgbClr val="E7E6E6">
              <a:lumMod val="9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3">
            <a:extLst>
              <a:ext uri="{FF2B5EF4-FFF2-40B4-BE49-F238E27FC236}">
                <a16:creationId xmlns:a16="http://schemas.microsoft.com/office/drawing/2014/main" id="{45D50389-1382-4A36-9346-11CCFDE0B3A9}"/>
              </a:ext>
            </a:extLst>
          </p:cNvPr>
          <p:cNvSpPr txBox="1">
            <a:spLocks noChangeArrowheads="1"/>
          </p:cNvSpPr>
          <p:nvPr/>
        </p:nvSpPr>
        <p:spPr bwMode="auto">
          <a:xfrm>
            <a:off x="365757" y="4290640"/>
            <a:ext cx="41874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r>
              <a:rPr lang="zh-CN" altLang="en-US" sz="2000" kern="0" dirty="0">
                <a:solidFill>
                  <a:prstClr val="black"/>
                </a:solidFill>
                <a:latin typeface="微软雅黑" panose="020B0503020204020204" pitchFamily="34" charset="-122"/>
                <a:ea typeface="微软雅黑" panose="020B0503020204020204" pitchFamily="34" charset="-122"/>
              </a:rPr>
              <a:t>框架：</a:t>
            </a:r>
            <a:r>
              <a:rPr lang="en-US" altLang="zh-CN" sz="2000" kern="0" dirty="0">
                <a:solidFill>
                  <a:prstClr val="black"/>
                </a:solidFill>
                <a:latin typeface="微软雅黑" panose="020B0503020204020204" pitchFamily="34" charset="-122"/>
                <a:ea typeface="微软雅黑" panose="020B0503020204020204" pitchFamily="34" charset="-122"/>
              </a:rPr>
              <a:t>	    EPICS/</a:t>
            </a:r>
            <a:r>
              <a:rPr lang="en-US" altLang="zh-CN" sz="2000" kern="0" dirty="0" err="1">
                <a:solidFill>
                  <a:prstClr val="black"/>
                </a:solidFill>
                <a:latin typeface="微软雅黑" panose="020B0503020204020204" pitchFamily="34" charset="-122"/>
                <a:ea typeface="微软雅黑" panose="020B0503020204020204" pitchFamily="34" charset="-122"/>
              </a:rPr>
              <a:t>Bluesky</a:t>
            </a:r>
            <a:r>
              <a:rPr lang="en-US" altLang="zh-CN" sz="2000" kern="0" dirty="0">
                <a:solidFill>
                  <a:prstClr val="black"/>
                </a:solidFill>
                <a:latin typeface="微软雅黑" panose="020B0503020204020204" pitchFamily="34" charset="-122"/>
                <a:ea typeface="微软雅黑" panose="020B0503020204020204" pitchFamily="34" charset="-122"/>
              </a:rPr>
              <a:t>/ARPES</a:t>
            </a:r>
          </a:p>
          <a:p>
            <a:pPr eaLnBrk="1" fontAlgn="base" hangingPunct="1">
              <a:spcBef>
                <a:spcPct val="0"/>
              </a:spcBef>
              <a:spcAft>
                <a:spcPct val="0"/>
              </a:spcAft>
              <a:defRPr/>
            </a:pPr>
            <a:r>
              <a:rPr lang="en-US" altLang="zh-CN" sz="2000" kern="0" dirty="0">
                <a:solidFill>
                  <a:prstClr val="black"/>
                </a:solidFill>
                <a:latin typeface="微软雅黑" panose="020B0503020204020204" pitchFamily="34" charset="-122"/>
                <a:ea typeface="微软雅黑" panose="020B0503020204020204" pitchFamily="34" charset="-122"/>
              </a:rPr>
              <a:t>GUI</a:t>
            </a:r>
            <a:r>
              <a:rPr lang="zh-CN" altLang="en-US" sz="2000" kern="0" dirty="0">
                <a:solidFill>
                  <a:prstClr val="black"/>
                </a:solidFill>
                <a:latin typeface="微软雅黑" panose="020B0503020204020204" pitchFamily="34" charset="-122"/>
                <a:ea typeface="微软雅黑" panose="020B0503020204020204" pitchFamily="34" charset="-122"/>
              </a:rPr>
              <a:t>界面：</a:t>
            </a:r>
            <a:r>
              <a:rPr lang="en-US" altLang="zh-CN" sz="2000" kern="0" dirty="0">
                <a:solidFill>
                  <a:prstClr val="black"/>
                </a:solidFill>
                <a:latin typeface="微软雅黑" panose="020B0503020204020204" pitchFamily="34" charset="-122"/>
                <a:ea typeface="微软雅黑" panose="020B0503020204020204" pitchFamily="34" charset="-122"/>
              </a:rPr>
              <a:t>CSS/Python</a:t>
            </a:r>
          </a:p>
        </p:txBody>
      </p:sp>
      <p:sp>
        <p:nvSpPr>
          <p:cNvPr id="7" name="Oval 4">
            <a:extLst>
              <a:ext uri="{FF2B5EF4-FFF2-40B4-BE49-F238E27FC236}">
                <a16:creationId xmlns:a16="http://schemas.microsoft.com/office/drawing/2014/main" id="{8ADFA5DD-4011-4BAF-B5BC-A6EF252B9B83}"/>
              </a:ext>
            </a:extLst>
          </p:cNvPr>
          <p:cNvSpPr>
            <a:spLocks noChangeArrowheads="1"/>
          </p:cNvSpPr>
          <p:nvPr/>
        </p:nvSpPr>
        <p:spPr bwMode="auto">
          <a:xfrm>
            <a:off x="6154575" y="2181574"/>
            <a:ext cx="1440000" cy="720000"/>
          </a:xfrm>
          <a:prstGeom prst="ellipse">
            <a:avLst/>
          </a:pr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2000" kern="0" dirty="0">
                <a:solidFill>
                  <a:prstClr val="black"/>
                </a:solidFill>
                <a:latin typeface="微软雅黑" panose="020B0503020204020204" pitchFamily="34" charset="-122"/>
                <a:ea typeface="微软雅黑" panose="020B0503020204020204" pitchFamily="34" charset="-122"/>
              </a:rPr>
              <a:t>实验控制</a:t>
            </a:r>
            <a:endParaRPr lang="en-US" altLang="zh-CN" sz="2000" kern="0" dirty="0">
              <a:solidFill>
                <a:prstClr val="black"/>
              </a:solidFill>
              <a:latin typeface="微软雅黑" panose="020B0503020204020204" pitchFamily="34" charset="-122"/>
              <a:ea typeface="微软雅黑" panose="020B0503020204020204" pitchFamily="34" charset="-122"/>
            </a:endParaRPr>
          </a:p>
        </p:txBody>
      </p:sp>
      <p:sp>
        <p:nvSpPr>
          <p:cNvPr id="8" name="Oval 5">
            <a:extLst>
              <a:ext uri="{FF2B5EF4-FFF2-40B4-BE49-F238E27FC236}">
                <a16:creationId xmlns:a16="http://schemas.microsoft.com/office/drawing/2014/main" id="{22188B78-23FC-4027-B2E5-47C5AC12C55C}"/>
              </a:ext>
            </a:extLst>
          </p:cNvPr>
          <p:cNvSpPr/>
          <p:nvPr/>
        </p:nvSpPr>
        <p:spPr bwMode="auto">
          <a:xfrm>
            <a:off x="6154575" y="1102075"/>
            <a:ext cx="1440000" cy="720000"/>
          </a:xfrm>
          <a:prstGeom prst="ellipse">
            <a:avLst/>
          </a:prstGeom>
          <a:solidFill>
            <a:srgbClr val="F79646"/>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r>
              <a:rPr lang="zh-CN" altLang="en-US" sz="2000" kern="0" dirty="0">
                <a:solidFill>
                  <a:prstClr val="black"/>
                </a:solidFill>
                <a:latin typeface="微软雅黑" panose="020B0503020204020204" pitchFamily="34" charset="-122"/>
                <a:ea typeface="微软雅黑" panose="020B0503020204020204" pitchFamily="34" charset="-122"/>
                <a:cs typeface="宋体" charset="0"/>
              </a:rPr>
              <a:t>数据采集</a:t>
            </a:r>
            <a:endParaRPr lang="en-US" sz="2000" kern="0" dirty="0">
              <a:solidFill>
                <a:prstClr val="black"/>
              </a:solidFill>
              <a:latin typeface="微软雅黑" panose="020B0503020204020204" pitchFamily="34" charset="-122"/>
              <a:ea typeface="微软雅黑" panose="020B0503020204020204" pitchFamily="34" charset="-122"/>
              <a:cs typeface="宋体" charset="0"/>
            </a:endParaRPr>
          </a:p>
        </p:txBody>
      </p:sp>
      <p:sp>
        <p:nvSpPr>
          <p:cNvPr id="9" name="Oval 6">
            <a:extLst>
              <a:ext uri="{FF2B5EF4-FFF2-40B4-BE49-F238E27FC236}">
                <a16:creationId xmlns:a16="http://schemas.microsoft.com/office/drawing/2014/main" id="{3687B786-D03B-403D-90DC-D145DFDB394F}"/>
              </a:ext>
            </a:extLst>
          </p:cNvPr>
          <p:cNvSpPr/>
          <p:nvPr/>
        </p:nvSpPr>
        <p:spPr bwMode="auto">
          <a:xfrm>
            <a:off x="9137103" y="1596390"/>
            <a:ext cx="1440000" cy="720000"/>
          </a:xfrm>
          <a:prstGeom prst="ellipse">
            <a:avLst/>
          </a:prstGeom>
          <a:solidFill>
            <a:srgbClr val="9BBB59"/>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r>
              <a:rPr lang="zh-CN" altLang="en-US" sz="2000" kern="0" dirty="0">
                <a:solidFill>
                  <a:prstClr val="black"/>
                </a:solidFill>
                <a:latin typeface="微软雅黑" panose="020B0503020204020204" pitchFamily="34" charset="-122"/>
                <a:ea typeface="微软雅黑" panose="020B0503020204020204" pitchFamily="34" charset="-122"/>
                <a:cs typeface="宋体" charset="0"/>
              </a:rPr>
              <a:t>数据分析</a:t>
            </a:r>
            <a:endParaRPr lang="en-US" sz="2000" kern="0" dirty="0">
              <a:solidFill>
                <a:prstClr val="black"/>
              </a:solidFill>
              <a:latin typeface="微软雅黑" panose="020B0503020204020204" pitchFamily="34" charset="-122"/>
              <a:ea typeface="微软雅黑" panose="020B0503020204020204" pitchFamily="34" charset="-122"/>
              <a:cs typeface="宋体" charset="0"/>
            </a:endParaRPr>
          </a:p>
        </p:txBody>
      </p:sp>
      <p:cxnSp>
        <p:nvCxnSpPr>
          <p:cNvPr id="10" name="Straight Arrow Connector 8">
            <a:extLst>
              <a:ext uri="{FF2B5EF4-FFF2-40B4-BE49-F238E27FC236}">
                <a16:creationId xmlns:a16="http://schemas.microsoft.com/office/drawing/2014/main" id="{467FCAE0-7153-4DE4-9020-BE3DA990ACC5}"/>
              </a:ext>
            </a:extLst>
          </p:cNvPr>
          <p:cNvCxnSpPr>
            <a:cxnSpLocks noChangeShapeType="1"/>
            <a:stCxn id="8" idx="6"/>
            <a:endCxn id="9" idx="1"/>
          </p:cNvCxnSpPr>
          <p:nvPr/>
        </p:nvCxnSpPr>
        <p:spPr bwMode="auto">
          <a:xfrm>
            <a:off x="7594575" y="1462075"/>
            <a:ext cx="1753411" cy="239757"/>
          </a:xfrm>
          <a:prstGeom prst="straightConnector1">
            <a:avLst/>
          </a:prstGeom>
          <a:noFill/>
          <a:ln w="9525">
            <a:solidFill>
              <a:sysClr val="windowText" lastClr="000000"/>
            </a:solidFill>
            <a:prstDash val="sysDash"/>
            <a:round/>
            <a:headEnd/>
            <a:tailEnd type="arrow" w="med" len="med"/>
          </a:ln>
          <a:extLst>
            <a:ext uri="{909E8E84-426E-40DD-AFC4-6F175D3DCCD1}">
              <a14:hiddenFill xmlns:a14="http://schemas.microsoft.com/office/drawing/2010/main">
                <a:noFill/>
              </a14:hiddenFill>
            </a:ext>
          </a:extLst>
        </p:spPr>
      </p:cxnSp>
      <p:cxnSp>
        <p:nvCxnSpPr>
          <p:cNvPr id="11" name="Straight Arrow Connector 10">
            <a:extLst>
              <a:ext uri="{FF2B5EF4-FFF2-40B4-BE49-F238E27FC236}">
                <a16:creationId xmlns:a16="http://schemas.microsoft.com/office/drawing/2014/main" id="{CD5D3804-F795-4AFE-B903-CA55157EAD07}"/>
              </a:ext>
            </a:extLst>
          </p:cNvPr>
          <p:cNvCxnSpPr>
            <a:cxnSpLocks noChangeShapeType="1"/>
            <a:stCxn id="7" idx="6"/>
            <a:endCxn id="9" idx="3"/>
          </p:cNvCxnSpPr>
          <p:nvPr/>
        </p:nvCxnSpPr>
        <p:spPr bwMode="auto">
          <a:xfrm flipV="1">
            <a:off x="7594575" y="2210948"/>
            <a:ext cx="1753411" cy="330626"/>
          </a:xfrm>
          <a:prstGeom prst="straightConnector1">
            <a:avLst/>
          </a:prstGeom>
          <a:noFill/>
          <a:ln w="9525">
            <a:solidFill>
              <a:sysClr val="windowText" lastClr="000000"/>
            </a:solidFill>
            <a:round/>
            <a:headEnd type="arrow" w="med" len="med"/>
            <a:tailEnd type="arrow" w="med" len="med"/>
          </a:ln>
          <a:extLst>
            <a:ext uri="{909E8E84-426E-40DD-AFC4-6F175D3DCCD1}">
              <a14:hiddenFill xmlns:a14="http://schemas.microsoft.com/office/drawing/2010/main">
                <a:noFill/>
              </a14:hiddenFill>
            </a:ext>
          </a:extLst>
        </p:spPr>
      </p:cxnSp>
      <p:sp>
        <p:nvSpPr>
          <p:cNvPr id="12" name="TextBox 13">
            <a:extLst>
              <a:ext uri="{FF2B5EF4-FFF2-40B4-BE49-F238E27FC236}">
                <a16:creationId xmlns:a16="http://schemas.microsoft.com/office/drawing/2014/main" id="{00BD7934-E957-4209-A85A-A3F55FFC6471}"/>
              </a:ext>
            </a:extLst>
          </p:cNvPr>
          <p:cNvSpPr txBox="1">
            <a:spLocks noChangeArrowheads="1"/>
          </p:cNvSpPr>
          <p:nvPr/>
        </p:nvSpPr>
        <p:spPr bwMode="auto">
          <a:xfrm>
            <a:off x="7942356" y="1172555"/>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800" kern="0" dirty="0">
                <a:solidFill>
                  <a:prstClr val="black"/>
                </a:solidFill>
                <a:latin typeface="微软雅黑" panose="020B0503020204020204" pitchFamily="34" charset="-122"/>
                <a:ea typeface="微软雅黑" panose="020B0503020204020204" pitchFamily="34" charset="-122"/>
              </a:rPr>
              <a:t>数据流</a:t>
            </a:r>
            <a:endParaRPr lang="en-US" altLang="zh-CN" sz="1800" kern="0" dirty="0">
              <a:solidFill>
                <a:prstClr val="black"/>
              </a:solidFill>
              <a:latin typeface="微软雅黑" panose="020B0503020204020204" pitchFamily="34" charset="-122"/>
              <a:ea typeface="微软雅黑" panose="020B0503020204020204" pitchFamily="34" charset="-122"/>
            </a:endParaRPr>
          </a:p>
        </p:txBody>
      </p:sp>
      <p:sp>
        <p:nvSpPr>
          <p:cNvPr id="13" name="TextBox 14">
            <a:extLst>
              <a:ext uri="{FF2B5EF4-FFF2-40B4-BE49-F238E27FC236}">
                <a16:creationId xmlns:a16="http://schemas.microsoft.com/office/drawing/2014/main" id="{372FC173-28B3-4644-98DD-6F293740F46E}"/>
              </a:ext>
            </a:extLst>
          </p:cNvPr>
          <p:cNvSpPr txBox="1">
            <a:spLocks noChangeArrowheads="1"/>
          </p:cNvSpPr>
          <p:nvPr/>
        </p:nvSpPr>
        <p:spPr bwMode="auto">
          <a:xfrm>
            <a:off x="8057772" y="2008415"/>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800" kern="0" dirty="0">
                <a:solidFill>
                  <a:prstClr val="black"/>
                </a:solidFill>
                <a:latin typeface="微软雅黑" panose="020B0503020204020204" pitchFamily="34" charset="-122"/>
                <a:ea typeface="微软雅黑" panose="020B0503020204020204" pitchFamily="34" charset="-122"/>
              </a:rPr>
              <a:t>通讯</a:t>
            </a:r>
            <a:endParaRPr lang="en-US" altLang="zh-CN" sz="1800" kern="0" dirty="0">
              <a:solidFill>
                <a:prstClr val="black"/>
              </a:solidFill>
              <a:latin typeface="微软雅黑" panose="020B0503020204020204" pitchFamily="34" charset="-122"/>
              <a:ea typeface="微软雅黑" panose="020B0503020204020204" pitchFamily="34" charset="-122"/>
            </a:endParaRPr>
          </a:p>
        </p:txBody>
      </p:sp>
      <p:sp>
        <p:nvSpPr>
          <p:cNvPr id="14" name="TextBox 3">
            <a:extLst>
              <a:ext uri="{FF2B5EF4-FFF2-40B4-BE49-F238E27FC236}">
                <a16:creationId xmlns:a16="http://schemas.microsoft.com/office/drawing/2014/main" id="{E1487391-CA54-4D6B-BBE7-E47B42FA0CB6}"/>
              </a:ext>
            </a:extLst>
          </p:cNvPr>
          <p:cNvSpPr txBox="1">
            <a:spLocks noChangeArrowheads="1"/>
          </p:cNvSpPr>
          <p:nvPr/>
        </p:nvSpPr>
        <p:spPr bwMode="auto">
          <a:xfrm>
            <a:off x="322727" y="1674095"/>
            <a:ext cx="533630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r>
              <a:rPr lang="zh-CN" altLang="en-US" sz="2000" kern="0" dirty="0">
                <a:solidFill>
                  <a:srgbClr val="3366FF"/>
                </a:solidFill>
                <a:latin typeface="微软雅黑" panose="020B0503020204020204" pitchFamily="34" charset="-122"/>
                <a:ea typeface="微软雅黑" panose="020B0503020204020204" pitchFamily="34" charset="-122"/>
              </a:rPr>
              <a:t>离线版</a:t>
            </a:r>
            <a:r>
              <a:rPr lang="en-US" altLang="zh-CN" sz="2000" kern="0" dirty="0">
                <a:solidFill>
                  <a:prstClr val="black"/>
                </a:solidFill>
                <a:latin typeface="微软雅黑" panose="020B0503020204020204" pitchFamily="34" charset="-122"/>
                <a:ea typeface="微软雅黑" panose="020B0503020204020204" pitchFamily="34" charset="-122"/>
              </a:rPr>
              <a:t>(Off-line Analysis) </a:t>
            </a:r>
            <a:r>
              <a:rPr lang="en-US" altLang="ja-JP" sz="2000" kern="0" dirty="0">
                <a:solidFill>
                  <a:prstClr val="black"/>
                </a:solidFill>
                <a:latin typeface="微软雅黑" panose="020B0503020204020204" pitchFamily="34" charset="-122"/>
                <a:ea typeface="微软雅黑" panose="020B0503020204020204" pitchFamily="34" charset="-122"/>
              </a:rPr>
              <a:t>Linux/Windows</a:t>
            </a:r>
          </a:p>
          <a:p>
            <a:pPr eaLnBrk="1" fontAlgn="base" hangingPunct="1">
              <a:spcBef>
                <a:spcPct val="0"/>
              </a:spcBef>
              <a:spcAft>
                <a:spcPct val="0"/>
              </a:spcAft>
              <a:defRPr/>
            </a:pPr>
            <a:r>
              <a:rPr lang="en-US" altLang="zh-CN" sz="2000" kern="0" dirty="0">
                <a:solidFill>
                  <a:prstClr val="black"/>
                </a:solidFill>
                <a:latin typeface="微软雅黑" panose="020B0503020204020204" pitchFamily="34" charset="-122"/>
                <a:ea typeface="微软雅黑" panose="020B0503020204020204" pitchFamily="34" charset="-122"/>
              </a:rPr>
              <a:t>C++/Python/Qt4</a:t>
            </a:r>
          </a:p>
          <a:p>
            <a:pPr eaLnBrk="1" fontAlgn="base" hangingPunct="1">
              <a:spcBef>
                <a:spcPct val="0"/>
              </a:spcBef>
              <a:spcAft>
                <a:spcPct val="0"/>
              </a:spcAft>
              <a:defRPr/>
            </a:pPr>
            <a:endParaRPr lang="en-US" altLang="zh-CN" sz="2000" kern="0" dirty="0">
              <a:solidFill>
                <a:prstClr val="black"/>
              </a:solidFill>
              <a:latin typeface="微软雅黑" panose="020B0503020204020204" pitchFamily="34" charset="-122"/>
              <a:ea typeface="微软雅黑" panose="020B0503020204020204" pitchFamily="34" charset="-122"/>
            </a:endParaRPr>
          </a:p>
          <a:p>
            <a:pPr eaLnBrk="1" fontAlgn="base" hangingPunct="1">
              <a:spcBef>
                <a:spcPct val="0"/>
              </a:spcBef>
              <a:spcAft>
                <a:spcPct val="0"/>
              </a:spcAft>
              <a:defRPr/>
            </a:pPr>
            <a:r>
              <a:rPr lang="zh-CN" altLang="en-US" sz="2000" kern="0" dirty="0">
                <a:solidFill>
                  <a:srgbClr val="3366FF"/>
                </a:solidFill>
                <a:latin typeface="微软雅黑" panose="020B0503020204020204" pitchFamily="34" charset="-122"/>
                <a:ea typeface="微软雅黑" panose="020B0503020204020204" pitchFamily="34" charset="-122"/>
              </a:rPr>
              <a:t>网页版</a:t>
            </a:r>
            <a:r>
              <a:rPr lang="en-US" altLang="zh-CN" sz="2000" kern="0" dirty="0">
                <a:solidFill>
                  <a:prstClr val="black"/>
                </a:solidFill>
                <a:latin typeface="微软雅黑" panose="020B0503020204020204" pitchFamily="34" charset="-122"/>
                <a:ea typeface="微软雅黑" panose="020B0503020204020204" pitchFamily="34" charset="-122"/>
              </a:rPr>
              <a:t>(Web)   IE/Chrome C++/JavaScript/XML</a:t>
            </a:r>
          </a:p>
        </p:txBody>
      </p:sp>
      <p:sp>
        <p:nvSpPr>
          <p:cNvPr id="15" name="矩形 14">
            <a:extLst>
              <a:ext uri="{FF2B5EF4-FFF2-40B4-BE49-F238E27FC236}">
                <a16:creationId xmlns:a16="http://schemas.microsoft.com/office/drawing/2014/main" id="{704D61F3-901E-4918-805A-864EBA63B28F}"/>
              </a:ext>
            </a:extLst>
          </p:cNvPr>
          <p:cNvSpPr/>
          <p:nvPr/>
        </p:nvSpPr>
        <p:spPr>
          <a:xfrm>
            <a:off x="4834755" y="4911276"/>
            <a:ext cx="7019039" cy="1267366"/>
          </a:xfrm>
          <a:prstGeom prst="rect">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Picture 20" descr="Untitled-4.png">
            <a:extLst>
              <a:ext uri="{FF2B5EF4-FFF2-40B4-BE49-F238E27FC236}">
                <a16:creationId xmlns:a16="http://schemas.microsoft.com/office/drawing/2014/main" id="{31E8C10E-A9DD-45A8-BFCA-A369B03A621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6423" y="3981874"/>
            <a:ext cx="4095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4">
            <a:extLst>
              <a:ext uri="{FF2B5EF4-FFF2-40B4-BE49-F238E27FC236}">
                <a16:creationId xmlns:a16="http://schemas.microsoft.com/office/drawing/2014/main" id="{99417734-3660-46AA-8F10-5D5D1539652F}"/>
              </a:ext>
            </a:extLst>
          </p:cNvPr>
          <p:cNvSpPr txBox="1">
            <a:spLocks noChangeArrowheads="1"/>
          </p:cNvSpPr>
          <p:nvPr/>
        </p:nvSpPr>
        <p:spPr bwMode="auto">
          <a:xfrm>
            <a:off x="4988006" y="3609168"/>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r>
              <a:rPr lang="zh-CN" altLang="en-US" sz="1800" dirty="0">
                <a:solidFill>
                  <a:prstClr val="black"/>
                </a:solidFill>
                <a:latin typeface="微软雅黑" panose="020B0503020204020204" pitchFamily="34" charset="-122"/>
                <a:ea typeface="微软雅黑" panose="020B0503020204020204" pitchFamily="34" charset="-122"/>
              </a:rPr>
              <a:t>数据传输</a:t>
            </a:r>
            <a:endParaRPr lang="en-US" altLang="zh-CN" sz="1800" dirty="0">
              <a:solidFill>
                <a:prstClr val="black"/>
              </a:solidFill>
              <a:latin typeface="微软雅黑" panose="020B0503020204020204" pitchFamily="34" charset="-122"/>
              <a:ea typeface="微软雅黑" panose="020B0503020204020204" pitchFamily="34" charset="-122"/>
            </a:endParaRPr>
          </a:p>
        </p:txBody>
      </p:sp>
      <p:pic>
        <p:nvPicPr>
          <p:cNvPr id="18" name="Picture 20" descr="Untitled-4.png">
            <a:extLst>
              <a:ext uri="{FF2B5EF4-FFF2-40B4-BE49-F238E27FC236}">
                <a16:creationId xmlns:a16="http://schemas.microsoft.com/office/drawing/2014/main" id="{C3580312-9D36-4CA3-ADC0-0C56749BDB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517" y="3989811"/>
            <a:ext cx="40957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6">
            <a:extLst>
              <a:ext uri="{FF2B5EF4-FFF2-40B4-BE49-F238E27FC236}">
                <a16:creationId xmlns:a16="http://schemas.microsoft.com/office/drawing/2014/main" id="{3C9F62C4-C984-4FDA-98A0-90BAF076F8CD}"/>
              </a:ext>
            </a:extLst>
          </p:cNvPr>
          <p:cNvSpPr txBox="1">
            <a:spLocks noChangeArrowheads="1"/>
          </p:cNvSpPr>
          <p:nvPr/>
        </p:nvSpPr>
        <p:spPr bwMode="auto">
          <a:xfrm>
            <a:off x="6202727" y="3617105"/>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r>
              <a:rPr lang="zh-CN" altLang="en-US" sz="1800" dirty="0">
                <a:solidFill>
                  <a:prstClr val="black"/>
                </a:solidFill>
                <a:latin typeface="微软雅黑" panose="020B0503020204020204" pitchFamily="34" charset="-122"/>
                <a:ea typeface="微软雅黑" panose="020B0503020204020204" pitchFamily="34" charset="-122"/>
              </a:rPr>
              <a:t>数据规约</a:t>
            </a:r>
            <a:endParaRPr lang="en-US" altLang="zh-CN" sz="1800" dirty="0">
              <a:solidFill>
                <a:prstClr val="black"/>
              </a:solidFill>
              <a:latin typeface="微软雅黑" panose="020B0503020204020204" pitchFamily="34" charset="-122"/>
              <a:ea typeface="微软雅黑" panose="020B0503020204020204" pitchFamily="34" charset="-122"/>
            </a:endParaRPr>
          </a:p>
        </p:txBody>
      </p:sp>
      <p:pic>
        <p:nvPicPr>
          <p:cNvPr id="20" name="Picture 20" descr="Untitled-4.png">
            <a:extLst>
              <a:ext uri="{FF2B5EF4-FFF2-40B4-BE49-F238E27FC236}">
                <a16:creationId xmlns:a16="http://schemas.microsoft.com/office/drawing/2014/main" id="{008CB8CB-CA8E-4865-A5EF-9FF5A22B10D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6991" y="3989811"/>
            <a:ext cx="40957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8">
            <a:extLst>
              <a:ext uri="{FF2B5EF4-FFF2-40B4-BE49-F238E27FC236}">
                <a16:creationId xmlns:a16="http://schemas.microsoft.com/office/drawing/2014/main" id="{53ED5E39-DAAE-4881-AD14-BD344DF33E28}"/>
              </a:ext>
            </a:extLst>
          </p:cNvPr>
          <p:cNvSpPr txBox="1">
            <a:spLocks noChangeArrowheads="1"/>
          </p:cNvSpPr>
          <p:nvPr/>
        </p:nvSpPr>
        <p:spPr bwMode="auto">
          <a:xfrm>
            <a:off x="7606006" y="3620479"/>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r>
              <a:rPr lang="zh-CN" altLang="en-US" sz="1800" dirty="0">
                <a:solidFill>
                  <a:prstClr val="black"/>
                </a:solidFill>
                <a:latin typeface="微软雅黑" panose="020B0503020204020204" pitchFamily="34" charset="-122"/>
                <a:ea typeface="微软雅黑" panose="020B0503020204020204" pitchFamily="34" charset="-122"/>
              </a:rPr>
              <a:t>数据重构</a:t>
            </a:r>
            <a:endParaRPr lang="en-US" altLang="zh-CN" sz="1800" dirty="0">
              <a:solidFill>
                <a:prstClr val="black"/>
              </a:solidFill>
              <a:latin typeface="微软雅黑" panose="020B0503020204020204" pitchFamily="34" charset="-122"/>
              <a:ea typeface="微软雅黑" panose="020B0503020204020204" pitchFamily="34" charset="-122"/>
            </a:endParaRPr>
          </a:p>
        </p:txBody>
      </p:sp>
      <p:pic>
        <p:nvPicPr>
          <p:cNvPr id="22" name="Picture 20" descr="Untitled-4.png">
            <a:extLst>
              <a:ext uri="{FF2B5EF4-FFF2-40B4-BE49-F238E27FC236}">
                <a16:creationId xmlns:a16="http://schemas.microsoft.com/office/drawing/2014/main" id="{8F940B49-C8F6-4735-9A04-0D57C20DA56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1053" y="3989811"/>
            <a:ext cx="40957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1">
            <a:extLst>
              <a:ext uri="{FF2B5EF4-FFF2-40B4-BE49-F238E27FC236}">
                <a16:creationId xmlns:a16="http://schemas.microsoft.com/office/drawing/2014/main" id="{29FC1E40-0DFA-43CB-B823-899C800A1DEE}"/>
              </a:ext>
            </a:extLst>
          </p:cNvPr>
          <p:cNvSpPr txBox="1">
            <a:spLocks noChangeArrowheads="1"/>
          </p:cNvSpPr>
          <p:nvPr/>
        </p:nvSpPr>
        <p:spPr bwMode="auto">
          <a:xfrm>
            <a:off x="8964460" y="3617105"/>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r>
              <a:rPr lang="zh-CN" altLang="en-US" sz="1800" dirty="0">
                <a:solidFill>
                  <a:prstClr val="black"/>
                </a:solidFill>
                <a:latin typeface="微软雅黑" panose="020B0503020204020204" pitchFamily="34" charset="-122"/>
                <a:ea typeface="微软雅黑" panose="020B0503020204020204" pitchFamily="34" charset="-122"/>
              </a:rPr>
              <a:t>数据可视化</a:t>
            </a:r>
            <a:endParaRPr lang="en-US" altLang="zh-CN" sz="1800" dirty="0">
              <a:solidFill>
                <a:prstClr val="black"/>
              </a:solidFill>
              <a:latin typeface="微软雅黑" panose="020B0503020204020204" pitchFamily="34" charset="-122"/>
              <a:ea typeface="微软雅黑" panose="020B0503020204020204" pitchFamily="34" charset="-122"/>
            </a:endParaRPr>
          </a:p>
        </p:txBody>
      </p:sp>
      <p:pic>
        <p:nvPicPr>
          <p:cNvPr id="24" name="Picture 38" descr="Untitled-10.png">
            <a:extLst>
              <a:ext uri="{FF2B5EF4-FFF2-40B4-BE49-F238E27FC236}">
                <a16:creationId xmlns:a16="http://schemas.microsoft.com/office/drawing/2014/main" id="{6392BD55-FAA8-4C4A-8243-A8131DC5EE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0225" y="3994137"/>
            <a:ext cx="550475" cy="64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6">
            <a:extLst>
              <a:ext uri="{FF2B5EF4-FFF2-40B4-BE49-F238E27FC236}">
                <a16:creationId xmlns:a16="http://schemas.microsoft.com/office/drawing/2014/main" id="{D3575024-FA0D-453E-BCD5-5B340A0BC226}"/>
              </a:ext>
            </a:extLst>
          </p:cNvPr>
          <p:cNvCxnSpPr>
            <a:cxnSpLocks noChangeShapeType="1"/>
          </p:cNvCxnSpPr>
          <p:nvPr/>
        </p:nvCxnSpPr>
        <p:spPr bwMode="auto">
          <a:xfrm>
            <a:off x="4831017" y="6522273"/>
            <a:ext cx="7056000" cy="0"/>
          </a:xfrm>
          <a:prstGeom prst="line">
            <a:avLst/>
          </a:prstGeom>
          <a:noFill/>
          <a:ln w="9525">
            <a:solidFill>
              <a:sysClr val="windowText" lastClr="000000"/>
            </a:solidFill>
            <a:round/>
            <a:headEnd/>
            <a:tailEnd type="arrow"/>
          </a:ln>
          <a:extLst>
            <a:ext uri="{909E8E84-426E-40DD-AFC4-6F175D3DCCD1}">
              <a14:hiddenFill xmlns:a14="http://schemas.microsoft.com/office/drawing/2010/main">
                <a:noFill/>
              </a14:hiddenFill>
            </a:ext>
          </a:extLst>
        </p:spPr>
      </p:cxnSp>
      <p:cxnSp>
        <p:nvCxnSpPr>
          <p:cNvPr id="26" name="Straight Connector 28">
            <a:extLst>
              <a:ext uri="{FF2B5EF4-FFF2-40B4-BE49-F238E27FC236}">
                <a16:creationId xmlns:a16="http://schemas.microsoft.com/office/drawing/2014/main" id="{B1FA2997-ED79-474C-8AB2-A2F02BE63B63}"/>
              </a:ext>
            </a:extLst>
          </p:cNvPr>
          <p:cNvCxnSpPr>
            <a:cxnSpLocks noChangeShapeType="1"/>
          </p:cNvCxnSpPr>
          <p:nvPr/>
        </p:nvCxnSpPr>
        <p:spPr bwMode="auto">
          <a:xfrm>
            <a:off x="5502323" y="4572423"/>
            <a:ext cx="0" cy="18720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27" name="Straight Connector 29">
            <a:extLst>
              <a:ext uri="{FF2B5EF4-FFF2-40B4-BE49-F238E27FC236}">
                <a16:creationId xmlns:a16="http://schemas.microsoft.com/office/drawing/2014/main" id="{A7D3BAFA-9515-47E6-BD33-81D289F18485}"/>
              </a:ext>
            </a:extLst>
          </p:cNvPr>
          <p:cNvCxnSpPr>
            <a:cxnSpLocks noChangeShapeType="1"/>
          </p:cNvCxnSpPr>
          <p:nvPr/>
        </p:nvCxnSpPr>
        <p:spPr bwMode="auto">
          <a:xfrm>
            <a:off x="6823192" y="4572423"/>
            <a:ext cx="0" cy="18720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28" name="Straight Connector 30">
            <a:extLst>
              <a:ext uri="{FF2B5EF4-FFF2-40B4-BE49-F238E27FC236}">
                <a16:creationId xmlns:a16="http://schemas.microsoft.com/office/drawing/2014/main" id="{9B4AEB25-9875-4D03-A481-FE0470B61330}"/>
              </a:ext>
            </a:extLst>
          </p:cNvPr>
          <p:cNvCxnSpPr>
            <a:cxnSpLocks noChangeShapeType="1"/>
          </p:cNvCxnSpPr>
          <p:nvPr/>
        </p:nvCxnSpPr>
        <p:spPr bwMode="auto">
          <a:xfrm>
            <a:off x="8142891" y="4572423"/>
            <a:ext cx="0" cy="18720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29" name="Straight Connector 31">
            <a:extLst>
              <a:ext uri="{FF2B5EF4-FFF2-40B4-BE49-F238E27FC236}">
                <a16:creationId xmlns:a16="http://schemas.microsoft.com/office/drawing/2014/main" id="{1D5EA9A9-59CE-496C-8BE0-0A912949C8F6}"/>
              </a:ext>
            </a:extLst>
          </p:cNvPr>
          <p:cNvCxnSpPr>
            <a:cxnSpLocks noChangeShapeType="1"/>
          </p:cNvCxnSpPr>
          <p:nvPr/>
        </p:nvCxnSpPr>
        <p:spPr bwMode="auto">
          <a:xfrm>
            <a:off x="9624728" y="4572423"/>
            <a:ext cx="0" cy="18720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sp>
        <p:nvSpPr>
          <p:cNvPr id="30" name="TextBox 11">
            <a:extLst>
              <a:ext uri="{FF2B5EF4-FFF2-40B4-BE49-F238E27FC236}">
                <a16:creationId xmlns:a16="http://schemas.microsoft.com/office/drawing/2014/main" id="{FCA8A2C2-D46B-4480-B3C9-33FC41486755}"/>
              </a:ext>
            </a:extLst>
          </p:cNvPr>
          <p:cNvSpPr txBox="1">
            <a:spLocks noChangeArrowheads="1"/>
          </p:cNvSpPr>
          <p:nvPr/>
        </p:nvSpPr>
        <p:spPr bwMode="auto">
          <a:xfrm>
            <a:off x="6785316" y="4926083"/>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defRPr>
                <a:latin typeface="微软雅黑" panose="020B0503020204020204" pitchFamily="34" charset="-122"/>
                <a:ea typeface="微软雅黑" panose="020B0503020204020204" pitchFamily="34" charset="-122"/>
              </a:defRPr>
            </a:lvl1pPr>
            <a:lvl2pPr marL="742950" indent="-285750" eaLnBrk="0" hangingPunct="0">
              <a:defRPr sz="1400">
                <a:latin typeface="Arial" panose="020B0604020202020204" pitchFamily="34" charset="0"/>
                <a:ea typeface="宋体" panose="02010600030101010101" pitchFamily="2" charset="-122"/>
              </a:defRPr>
            </a:lvl2pPr>
            <a:lvl3pPr marL="1143000" indent="-228600" eaLnBrk="0" hangingPunct="0">
              <a:defRPr sz="1400">
                <a:latin typeface="Arial" panose="020B0604020202020204" pitchFamily="34" charset="0"/>
                <a:ea typeface="宋体" panose="02010600030101010101" pitchFamily="2" charset="-122"/>
              </a:defRPr>
            </a:lvl3pPr>
            <a:lvl4pPr marL="1600200" indent="-228600" eaLnBrk="0" hangingPunct="0">
              <a:defRPr sz="1400">
                <a:latin typeface="Arial" panose="020B0604020202020204" pitchFamily="34" charset="0"/>
                <a:ea typeface="宋体" panose="02010600030101010101" pitchFamily="2" charset="-122"/>
              </a:defRPr>
            </a:lvl4pPr>
            <a:lvl5pPr marL="2057400" indent="-228600" eaLnBrk="0" hangingPunct="0">
              <a:defRPr sz="1400">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直方图数据</a:t>
            </a:r>
            <a:endPar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A004FBDA-5E29-4287-9459-AF2FF80DA8B8}"/>
              </a:ext>
            </a:extLst>
          </p:cNvPr>
          <p:cNvSpPr txBox="1"/>
          <p:nvPr/>
        </p:nvSpPr>
        <p:spPr>
          <a:xfrm>
            <a:off x="5327979" y="6340982"/>
            <a:ext cx="326462" cy="369332"/>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1</a:t>
            </a:r>
            <a:endParaRPr kumimoji="0" lang="zh-CN" altLang="en-US" sz="1800" b="0" i="0" u="none" strike="noStrike" kern="0" cap="none" spc="0" normalizeH="0" baseline="0" noProof="0" dirty="0">
              <a:ln>
                <a:noFill/>
              </a:ln>
              <a:solidFill>
                <a:prstClr val="black"/>
              </a:solidFill>
              <a:effectLst/>
              <a:uLnTx/>
              <a:uFillTx/>
            </a:endParaRPr>
          </a:p>
        </p:txBody>
      </p:sp>
      <p:sp>
        <p:nvSpPr>
          <p:cNvPr id="32" name="文本框 31">
            <a:extLst>
              <a:ext uri="{FF2B5EF4-FFF2-40B4-BE49-F238E27FC236}">
                <a16:creationId xmlns:a16="http://schemas.microsoft.com/office/drawing/2014/main" id="{68AF04DA-24A6-4FBE-B844-E3D59EB7913B}"/>
              </a:ext>
            </a:extLst>
          </p:cNvPr>
          <p:cNvSpPr txBox="1"/>
          <p:nvPr/>
        </p:nvSpPr>
        <p:spPr>
          <a:xfrm>
            <a:off x="6637656" y="6340982"/>
            <a:ext cx="326462" cy="369332"/>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2</a:t>
            </a:r>
            <a:endParaRPr kumimoji="0" lang="zh-CN" altLang="en-US" sz="1800" b="0" i="0" u="none" strike="noStrike" kern="0" cap="none" spc="0" normalizeH="0" baseline="0" noProof="0" dirty="0">
              <a:ln>
                <a:noFill/>
              </a:ln>
              <a:solidFill>
                <a:prstClr val="black"/>
              </a:solidFill>
              <a:effectLst/>
              <a:uLnTx/>
              <a:uFillTx/>
            </a:endParaRPr>
          </a:p>
        </p:txBody>
      </p:sp>
      <p:sp>
        <p:nvSpPr>
          <p:cNvPr id="33" name="文本框 32">
            <a:extLst>
              <a:ext uri="{FF2B5EF4-FFF2-40B4-BE49-F238E27FC236}">
                <a16:creationId xmlns:a16="http://schemas.microsoft.com/office/drawing/2014/main" id="{7B28DEC7-AD8C-4E4E-9952-EEC79B5236D0}"/>
              </a:ext>
            </a:extLst>
          </p:cNvPr>
          <p:cNvSpPr txBox="1"/>
          <p:nvPr/>
        </p:nvSpPr>
        <p:spPr>
          <a:xfrm>
            <a:off x="7979660" y="6340982"/>
            <a:ext cx="326462" cy="369332"/>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3</a:t>
            </a:r>
            <a:endParaRPr kumimoji="0" lang="zh-CN" altLang="en-US" sz="1800" b="0" i="0" u="none" strike="noStrike" kern="0" cap="none" spc="0" normalizeH="0" baseline="0" noProof="0" dirty="0">
              <a:ln>
                <a:noFill/>
              </a:ln>
              <a:solidFill>
                <a:prstClr val="black"/>
              </a:solidFill>
              <a:effectLst/>
              <a:uLnTx/>
              <a:uFillTx/>
            </a:endParaRPr>
          </a:p>
        </p:txBody>
      </p:sp>
      <p:sp>
        <p:nvSpPr>
          <p:cNvPr id="34" name="文本框 33">
            <a:extLst>
              <a:ext uri="{FF2B5EF4-FFF2-40B4-BE49-F238E27FC236}">
                <a16:creationId xmlns:a16="http://schemas.microsoft.com/office/drawing/2014/main" id="{DA6A0530-C5EB-4823-A602-FDEC664CBDE9}"/>
              </a:ext>
            </a:extLst>
          </p:cNvPr>
          <p:cNvSpPr txBox="1"/>
          <p:nvPr/>
        </p:nvSpPr>
        <p:spPr>
          <a:xfrm>
            <a:off x="9425257" y="6319663"/>
            <a:ext cx="326462" cy="369332"/>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4</a:t>
            </a:r>
            <a:endParaRPr kumimoji="0" lang="zh-CN" altLang="en-US" sz="1800" b="0" i="0" u="none" strike="noStrike" kern="0" cap="none" spc="0" normalizeH="0" baseline="0" noProof="0" dirty="0">
              <a:ln>
                <a:noFill/>
              </a:ln>
              <a:solidFill>
                <a:prstClr val="black"/>
              </a:solidFill>
              <a:effectLst/>
              <a:uLnTx/>
              <a:uFillTx/>
            </a:endParaRPr>
          </a:p>
        </p:txBody>
      </p:sp>
      <p:pic>
        <p:nvPicPr>
          <p:cNvPr id="35" name="Picture 20" descr="Untitled-4.png">
            <a:extLst>
              <a:ext uri="{FF2B5EF4-FFF2-40B4-BE49-F238E27FC236}">
                <a16:creationId xmlns:a16="http://schemas.microsoft.com/office/drawing/2014/main" id="{12273B23-44B3-4677-9D80-B9BC719BC13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0176" y="5266634"/>
            <a:ext cx="4095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1">
            <a:extLst>
              <a:ext uri="{FF2B5EF4-FFF2-40B4-BE49-F238E27FC236}">
                <a16:creationId xmlns:a16="http://schemas.microsoft.com/office/drawing/2014/main" id="{7D24B493-9DEA-4D70-91C8-6395D4C64D7E}"/>
              </a:ext>
            </a:extLst>
          </p:cNvPr>
          <p:cNvSpPr txBox="1">
            <a:spLocks noChangeArrowheads="1"/>
          </p:cNvSpPr>
          <p:nvPr/>
        </p:nvSpPr>
        <p:spPr bwMode="auto">
          <a:xfrm>
            <a:off x="10756779" y="4952938"/>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r>
              <a:rPr lang="zh-CN" altLang="en-US" sz="1800" dirty="0">
                <a:solidFill>
                  <a:prstClr val="black"/>
                </a:solidFill>
                <a:latin typeface="微软雅黑" panose="020B0503020204020204" pitchFamily="34" charset="-122"/>
                <a:ea typeface="微软雅黑" panose="020B0503020204020204" pitchFamily="34" charset="-122"/>
              </a:rPr>
              <a:t>临时存储</a:t>
            </a:r>
            <a:endParaRPr lang="en-US" altLang="zh-CN" sz="1800" dirty="0">
              <a:solidFill>
                <a:prstClr val="black"/>
              </a:solidFill>
              <a:latin typeface="微软雅黑" panose="020B0503020204020204" pitchFamily="34" charset="-122"/>
              <a:ea typeface="微软雅黑" panose="020B0503020204020204" pitchFamily="34" charset="-122"/>
            </a:endParaRPr>
          </a:p>
        </p:txBody>
      </p:sp>
      <p:sp>
        <p:nvSpPr>
          <p:cNvPr id="37" name="TextBox 11">
            <a:extLst>
              <a:ext uri="{FF2B5EF4-FFF2-40B4-BE49-F238E27FC236}">
                <a16:creationId xmlns:a16="http://schemas.microsoft.com/office/drawing/2014/main" id="{EF6D6408-95E0-4889-8FC2-2DDAA4761CC4}"/>
              </a:ext>
            </a:extLst>
          </p:cNvPr>
          <p:cNvSpPr txBox="1">
            <a:spLocks noChangeArrowheads="1"/>
          </p:cNvSpPr>
          <p:nvPr/>
        </p:nvSpPr>
        <p:spPr bwMode="auto">
          <a:xfrm>
            <a:off x="10721654" y="3575450"/>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defRPr>
                <a:latin typeface="微软雅黑" panose="020B0503020204020204" pitchFamily="34" charset="-122"/>
                <a:ea typeface="微软雅黑" panose="020B0503020204020204" pitchFamily="34" charset="-122"/>
              </a:defRPr>
            </a:lvl1pPr>
            <a:lvl2pPr marL="742950" indent="-285750" eaLnBrk="0" hangingPunct="0">
              <a:defRPr sz="1400">
                <a:latin typeface="Arial" panose="020B0604020202020204" pitchFamily="34" charset="0"/>
                <a:ea typeface="宋体" panose="02010600030101010101" pitchFamily="2" charset="-122"/>
              </a:defRPr>
            </a:lvl2pPr>
            <a:lvl3pPr marL="1143000" indent="-228600" eaLnBrk="0" hangingPunct="0">
              <a:defRPr sz="1400">
                <a:latin typeface="Arial" panose="020B0604020202020204" pitchFamily="34" charset="0"/>
                <a:ea typeface="宋体" panose="02010600030101010101" pitchFamily="2" charset="-122"/>
              </a:defRPr>
            </a:lvl3pPr>
            <a:lvl4pPr marL="1600200" indent="-228600" eaLnBrk="0" hangingPunct="0">
              <a:defRPr sz="1400">
                <a:latin typeface="Arial" panose="020B0604020202020204" pitchFamily="34" charset="0"/>
                <a:ea typeface="宋体" panose="02010600030101010101" pitchFamily="2" charset="-122"/>
              </a:defRPr>
            </a:lvl4pPr>
            <a:lvl5pPr marL="2057400" indent="-228600" eaLnBrk="0" hangingPunct="0">
              <a:defRPr sz="1400">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分析集群</a:t>
            </a:r>
            <a:endPar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38" name="Picture 19" descr="Untitled-1.png">
            <a:extLst>
              <a:ext uri="{FF2B5EF4-FFF2-40B4-BE49-F238E27FC236}">
                <a16:creationId xmlns:a16="http://schemas.microsoft.com/office/drawing/2014/main" id="{6F8F07A4-BD7E-4241-8A72-B051C85970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1125" y="5293149"/>
            <a:ext cx="49688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Slide Number Placeholder 4">
            <a:extLst>
              <a:ext uri="{FF2B5EF4-FFF2-40B4-BE49-F238E27FC236}">
                <a16:creationId xmlns:a16="http://schemas.microsoft.com/office/drawing/2014/main" id="{8A21CEEC-CF37-4A4E-9999-5810EB83EEFB}"/>
              </a:ext>
            </a:extLst>
          </p:cNvPr>
          <p:cNvSpPr txBox="1"/>
          <p:nvPr/>
        </p:nvSpPr>
        <p:spPr>
          <a:xfrm>
            <a:off x="9300210" y="65252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549422-AF72-1145-9B4D-5F14ACCEF030}" type="slidenum">
              <a:rPr kumimoji="0" lang="en-US" sz="14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5907404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zh-CN" altLang="en-US" sz="4000" b="1" dirty="0">
                <a:solidFill>
                  <a:srgbClr val="4472C4">
                    <a:lumMod val="50000"/>
                  </a:srgbClr>
                </a:solidFill>
                <a:latin typeface="微软雅黑" panose="020B0503020204020204" pitchFamily="34" charset="-122"/>
                <a:ea typeface="微软雅黑" panose="020B0503020204020204" pitchFamily="34" charset="-122"/>
              </a:rPr>
              <a:t>光源科学数据处理原型平台</a:t>
            </a:r>
          </a:p>
        </p:txBody>
      </p:sp>
      <p:sp>
        <p:nvSpPr>
          <p:cNvPr id="5" name="TextBox 2">
            <a:extLst>
              <a:ext uri="{FF2B5EF4-FFF2-40B4-BE49-F238E27FC236}">
                <a16:creationId xmlns:a16="http://schemas.microsoft.com/office/drawing/2014/main" id="{D3C4CA08-BF2B-4C4E-B97D-168C11139848}"/>
              </a:ext>
            </a:extLst>
          </p:cNvPr>
          <p:cNvSpPr txBox="1">
            <a:spLocks noChangeArrowheads="1"/>
          </p:cNvSpPr>
          <p:nvPr/>
        </p:nvSpPr>
        <p:spPr bwMode="auto">
          <a:xfrm>
            <a:off x="3785935" y="2513621"/>
            <a:ext cx="1734514" cy="1008000"/>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zh-CN" sz="18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endParaRPr>
          </a:p>
        </p:txBody>
      </p:sp>
      <p:sp>
        <p:nvSpPr>
          <p:cNvPr id="6" name="圆柱形 48">
            <a:extLst>
              <a:ext uri="{FF2B5EF4-FFF2-40B4-BE49-F238E27FC236}">
                <a16:creationId xmlns:a16="http://schemas.microsoft.com/office/drawing/2014/main" id="{A7C7207E-EBE9-42D9-832D-9FC9B787646E}"/>
              </a:ext>
            </a:extLst>
          </p:cNvPr>
          <p:cNvSpPr/>
          <p:nvPr/>
        </p:nvSpPr>
        <p:spPr>
          <a:xfrm>
            <a:off x="4121296" y="913825"/>
            <a:ext cx="1031691" cy="1069177"/>
          </a:xfrm>
          <a:prstGeom prst="can">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TextBox 10">
            <a:extLst>
              <a:ext uri="{FF2B5EF4-FFF2-40B4-BE49-F238E27FC236}">
                <a16:creationId xmlns:a16="http://schemas.microsoft.com/office/drawing/2014/main" id="{74D82DCB-8BB1-4E8E-B811-B8844905893B}"/>
              </a:ext>
            </a:extLst>
          </p:cNvPr>
          <p:cNvSpPr txBox="1">
            <a:spLocks noChangeArrowheads="1"/>
          </p:cNvSpPr>
          <p:nvPr/>
        </p:nvSpPr>
        <p:spPr bwMode="auto">
          <a:xfrm>
            <a:off x="3789232" y="2545227"/>
            <a:ext cx="1733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600" dirty="0">
                <a:solidFill>
                  <a:prstClr val="black"/>
                </a:solidFill>
                <a:latin typeface="Calibri" panose="020F0502020204030204" pitchFamily="34" charset="0"/>
                <a:ea typeface="MS PGothic" panose="020B0600070205080204" pitchFamily="34" charset="-128"/>
              </a:rPr>
              <a:t>Data Management</a:t>
            </a:r>
          </a:p>
        </p:txBody>
      </p:sp>
      <p:sp>
        <p:nvSpPr>
          <p:cNvPr id="8" name="Rectangle 13">
            <a:extLst>
              <a:ext uri="{FF2B5EF4-FFF2-40B4-BE49-F238E27FC236}">
                <a16:creationId xmlns:a16="http://schemas.microsoft.com/office/drawing/2014/main" id="{6D57922E-E0A9-4D18-B044-9F4ACE2C68CC}"/>
              </a:ext>
            </a:extLst>
          </p:cNvPr>
          <p:cNvSpPr>
            <a:spLocks noChangeArrowheads="1"/>
          </p:cNvSpPr>
          <p:nvPr/>
        </p:nvSpPr>
        <p:spPr bwMode="auto">
          <a:xfrm>
            <a:off x="3883215" y="2830203"/>
            <a:ext cx="715015" cy="57943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base">
              <a:spcBef>
                <a:spcPct val="0"/>
              </a:spcBef>
              <a:spcAft>
                <a:spcPct val="0"/>
              </a:spcAft>
              <a:defRPr/>
            </a:pPr>
            <a:r>
              <a:rPr lang="en-US" sz="1400" dirty="0">
                <a:solidFill>
                  <a:prstClr val="white"/>
                </a:solidFill>
                <a:latin typeface="Arial"/>
                <a:ea typeface="宋体"/>
              </a:rPr>
              <a:t>Meta</a:t>
            </a:r>
          </a:p>
          <a:p>
            <a:pPr algn="ctr" fontAlgn="base">
              <a:spcBef>
                <a:spcPct val="0"/>
              </a:spcBef>
              <a:spcAft>
                <a:spcPct val="0"/>
              </a:spcAft>
              <a:defRPr/>
            </a:pPr>
            <a:r>
              <a:rPr lang="en-US" sz="1400" dirty="0">
                <a:solidFill>
                  <a:prstClr val="white"/>
                </a:solidFill>
                <a:latin typeface="Arial"/>
                <a:ea typeface="宋体"/>
              </a:rPr>
              <a:t>Data</a:t>
            </a:r>
          </a:p>
        </p:txBody>
      </p:sp>
      <p:sp>
        <p:nvSpPr>
          <p:cNvPr id="9" name="TextBox 10">
            <a:extLst>
              <a:ext uri="{FF2B5EF4-FFF2-40B4-BE49-F238E27FC236}">
                <a16:creationId xmlns:a16="http://schemas.microsoft.com/office/drawing/2014/main" id="{2EB06FE7-3C40-439E-AB9D-94CA410C7EFA}"/>
              </a:ext>
            </a:extLst>
          </p:cNvPr>
          <p:cNvSpPr txBox="1">
            <a:spLocks noChangeArrowheads="1"/>
          </p:cNvSpPr>
          <p:nvPr/>
        </p:nvSpPr>
        <p:spPr bwMode="auto">
          <a:xfrm>
            <a:off x="4134513" y="1239470"/>
            <a:ext cx="10234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600" dirty="0">
                <a:solidFill>
                  <a:prstClr val="black"/>
                </a:solidFill>
                <a:latin typeface="Calibri" panose="020F0502020204030204" pitchFamily="34" charset="0"/>
                <a:ea typeface="MS PGothic" panose="020B0600070205080204" pitchFamily="34" charset="-128"/>
              </a:rPr>
              <a:t>RAW Data</a:t>
            </a:r>
          </a:p>
          <a:p>
            <a:pPr algn="ctr" eaLnBrk="1" fontAlgn="base" hangingPunct="1">
              <a:spcBef>
                <a:spcPct val="0"/>
              </a:spcBef>
              <a:spcAft>
                <a:spcPct val="0"/>
              </a:spcAft>
            </a:pPr>
            <a:r>
              <a:rPr lang="en-US" altLang="zh-CN" sz="1600" dirty="0">
                <a:solidFill>
                  <a:prstClr val="black"/>
                </a:solidFill>
                <a:latin typeface="Calibri" panose="020F0502020204030204" pitchFamily="34" charset="0"/>
                <a:ea typeface="MS PGothic" panose="020B0600070205080204" pitchFamily="34" charset="-128"/>
              </a:rPr>
              <a:t>Storage</a:t>
            </a:r>
          </a:p>
        </p:txBody>
      </p:sp>
      <p:cxnSp>
        <p:nvCxnSpPr>
          <p:cNvPr id="10" name="Straight Arrow Connector 16">
            <a:extLst>
              <a:ext uri="{FF2B5EF4-FFF2-40B4-BE49-F238E27FC236}">
                <a16:creationId xmlns:a16="http://schemas.microsoft.com/office/drawing/2014/main" id="{4CB5776C-6952-4590-8624-95F353D060DB}"/>
              </a:ext>
            </a:extLst>
          </p:cNvPr>
          <p:cNvCxnSpPr>
            <a:cxnSpLocks noChangeShapeType="1"/>
            <a:stCxn id="11" idx="3"/>
            <a:endCxn id="13" idx="1"/>
          </p:cNvCxnSpPr>
          <p:nvPr/>
        </p:nvCxnSpPr>
        <p:spPr bwMode="auto">
          <a:xfrm flipV="1">
            <a:off x="3090452" y="3039350"/>
            <a:ext cx="691138" cy="2091"/>
          </a:xfrm>
          <a:prstGeom prst="straightConnector1">
            <a:avLst/>
          </a:prstGeom>
          <a:noFill/>
          <a:ln w="25400">
            <a:solidFill>
              <a:srgbClr val="4F81B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 name="TextBox 2">
            <a:extLst>
              <a:ext uri="{FF2B5EF4-FFF2-40B4-BE49-F238E27FC236}">
                <a16:creationId xmlns:a16="http://schemas.microsoft.com/office/drawing/2014/main" id="{9195E4EC-01B7-405E-8139-523FAFEBB354}"/>
              </a:ext>
            </a:extLst>
          </p:cNvPr>
          <p:cNvSpPr txBox="1">
            <a:spLocks noChangeArrowheads="1"/>
          </p:cNvSpPr>
          <p:nvPr/>
        </p:nvSpPr>
        <p:spPr bwMode="auto">
          <a:xfrm>
            <a:off x="1809662" y="2737716"/>
            <a:ext cx="1242648" cy="584775"/>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rPr>
              <a:t>Assembling</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rPr>
              <a:t>(DAQ)</a:t>
            </a:r>
          </a:p>
        </p:txBody>
      </p:sp>
      <p:sp>
        <p:nvSpPr>
          <p:cNvPr id="12" name="TextBox 23">
            <a:extLst>
              <a:ext uri="{FF2B5EF4-FFF2-40B4-BE49-F238E27FC236}">
                <a16:creationId xmlns:a16="http://schemas.microsoft.com/office/drawing/2014/main" id="{CD843882-56C0-4D40-91F6-91A3BACFAFCE}"/>
              </a:ext>
            </a:extLst>
          </p:cNvPr>
          <p:cNvSpPr txBox="1">
            <a:spLocks noChangeArrowheads="1"/>
          </p:cNvSpPr>
          <p:nvPr/>
        </p:nvSpPr>
        <p:spPr bwMode="auto">
          <a:xfrm>
            <a:off x="1777199" y="6199639"/>
            <a:ext cx="1301958"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rPr>
              <a:t>Online</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rPr>
              <a:t>Assessment</a:t>
            </a:r>
          </a:p>
        </p:txBody>
      </p:sp>
      <p:sp>
        <p:nvSpPr>
          <p:cNvPr id="13" name="TextBox 23">
            <a:extLst>
              <a:ext uri="{FF2B5EF4-FFF2-40B4-BE49-F238E27FC236}">
                <a16:creationId xmlns:a16="http://schemas.microsoft.com/office/drawing/2014/main" id="{F50F58FA-EF4C-49A8-B645-EB5081C08A60}"/>
              </a:ext>
            </a:extLst>
          </p:cNvPr>
          <p:cNvSpPr txBox="1">
            <a:spLocks noChangeArrowheads="1"/>
          </p:cNvSpPr>
          <p:nvPr/>
        </p:nvSpPr>
        <p:spPr bwMode="auto">
          <a:xfrm>
            <a:off x="1821145" y="3858513"/>
            <a:ext cx="1197764"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rPr>
              <a:t>Data</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rPr>
              <a:t>Processing</a:t>
            </a:r>
          </a:p>
        </p:txBody>
      </p:sp>
      <p:sp>
        <p:nvSpPr>
          <p:cNvPr id="14" name="TextBox 23">
            <a:extLst>
              <a:ext uri="{FF2B5EF4-FFF2-40B4-BE49-F238E27FC236}">
                <a16:creationId xmlns:a16="http://schemas.microsoft.com/office/drawing/2014/main" id="{25D81DA7-3724-40EB-A1D5-3992A950DDB6}"/>
              </a:ext>
            </a:extLst>
          </p:cNvPr>
          <p:cNvSpPr txBox="1">
            <a:spLocks noChangeArrowheads="1"/>
          </p:cNvSpPr>
          <p:nvPr/>
        </p:nvSpPr>
        <p:spPr bwMode="auto">
          <a:xfrm>
            <a:off x="1864024" y="5033940"/>
            <a:ext cx="1106393"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rPr>
              <a:t>Data</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rPr>
              <a:t>Reduction</a:t>
            </a:r>
          </a:p>
        </p:txBody>
      </p:sp>
      <p:cxnSp>
        <p:nvCxnSpPr>
          <p:cNvPr id="15" name="Straight Arrow Connector 16">
            <a:extLst>
              <a:ext uri="{FF2B5EF4-FFF2-40B4-BE49-F238E27FC236}">
                <a16:creationId xmlns:a16="http://schemas.microsoft.com/office/drawing/2014/main" id="{EE79D3F9-080D-411C-940C-7DE56CC0A61C}"/>
              </a:ext>
            </a:extLst>
          </p:cNvPr>
          <p:cNvCxnSpPr>
            <a:cxnSpLocks noChangeShapeType="1"/>
          </p:cNvCxnSpPr>
          <p:nvPr/>
        </p:nvCxnSpPr>
        <p:spPr bwMode="auto">
          <a:xfrm flipV="1">
            <a:off x="5543457" y="3013900"/>
            <a:ext cx="639581" cy="3721"/>
          </a:xfrm>
          <a:prstGeom prst="straightConnector1">
            <a:avLst/>
          </a:prstGeom>
          <a:noFill/>
          <a:ln w="25400">
            <a:solidFill>
              <a:srgbClr val="4F81BD"/>
            </a:solidFill>
            <a:round/>
            <a:headEnd type="arrow"/>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6">
            <a:extLst>
              <a:ext uri="{FF2B5EF4-FFF2-40B4-BE49-F238E27FC236}">
                <a16:creationId xmlns:a16="http://schemas.microsoft.com/office/drawing/2014/main" id="{43D6E902-D59C-4B0C-B33B-5E7D821C6FB5}"/>
              </a:ext>
            </a:extLst>
          </p:cNvPr>
          <p:cNvCxnSpPr>
            <a:cxnSpLocks noChangeShapeType="1"/>
            <a:stCxn id="27" idx="2"/>
            <a:endCxn id="11" idx="0"/>
          </p:cNvCxnSpPr>
          <p:nvPr/>
        </p:nvCxnSpPr>
        <p:spPr bwMode="auto">
          <a:xfrm>
            <a:off x="2428180" y="2117349"/>
            <a:ext cx="2806" cy="620367"/>
          </a:xfrm>
          <a:prstGeom prst="straightConnector1">
            <a:avLst/>
          </a:prstGeom>
          <a:noFill/>
          <a:ln w="25400">
            <a:solidFill>
              <a:srgbClr val="4F81B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4FB63678-7702-4190-979B-07AF4D60D59A}"/>
              </a:ext>
            </a:extLst>
          </p:cNvPr>
          <p:cNvCxnSpPr>
            <a:cxnSpLocks noChangeShapeType="1"/>
          </p:cNvCxnSpPr>
          <p:nvPr/>
        </p:nvCxnSpPr>
        <p:spPr bwMode="auto">
          <a:xfrm flipH="1">
            <a:off x="4665545" y="3566705"/>
            <a:ext cx="1170" cy="674563"/>
          </a:xfrm>
          <a:prstGeom prst="straightConnector1">
            <a:avLst/>
          </a:prstGeom>
          <a:noFill/>
          <a:ln w="25400">
            <a:solidFill>
              <a:srgbClr val="4F81BD"/>
            </a:solidFill>
            <a:round/>
            <a:headEnd type="arrow"/>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Rectangle 13">
            <a:extLst>
              <a:ext uri="{FF2B5EF4-FFF2-40B4-BE49-F238E27FC236}">
                <a16:creationId xmlns:a16="http://schemas.microsoft.com/office/drawing/2014/main" id="{903D35FF-079C-4FB1-9172-2BF8390AB2D1}"/>
              </a:ext>
            </a:extLst>
          </p:cNvPr>
          <p:cNvSpPr>
            <a:spLocks noChangeArrowheads="1"/>
          </p:cNvSpPr>
          <p:nvPr/>
        </p:nvSpPr>
        <p:spPr bwMode="auto">
          <a:xfrm>
            <a:off x="4713336" y="2827881"/>
            <a:ext cx="715015" cy="57943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base">
              <a:spcBef>
                <a:spcPct val="0"/>
              </a:spcBef>
              <a:spcAft>
                <a:spcPct val="0"/>
              </a:spcAft>
              <a:defRPr/>
            </a:pPr>
            <a:r>
              <a:rPr lang="en-US" sz="1400" dirty="0">
                <a:solidFill>
                  <a:prstClr val="white"/>
                </a:solidFill>
                <a:latin typeface="Arial"/>
                <a:ea typeface="宋体"/>
              </a:rPr>
              <a:t>Raw</a:t>
            </a:r>
          </a:p>
          <a:p>
            <a:pPr algn="ctr" fontAlgn="base">
              <a:spcBef>
                <a:spcPct val="0"/>
              </a:spcBef>
              <a:spcAft>
                <a:spcPct val="0"/>
              </a:spcAft>
              <a:defRPr/>
            </a:pPr>
            <a:r>
              <a:rPr lang="en-US" sz="1400" dirty="0">
                <a:solidFill>
                  <a:prstClr val="white"/>
                </a:solidFill>
                <a:latin typeface="Arial"/>
                <a:ea typeface="宋体"/>
              </a:rPr>
              <a:t>Data</a:t>
            </a:r>
          </a:p>
        </p:txBody>
      </p:sp>
      <p:sp>
        <p:nvSpPr>
          <p:cNvPr id="19" name="TextBox 23">
            <a:extLst>
              <a:ext uri="{FF2B5EF4-FFF2-40B4-BE49-F238E27FC236}">
                <a16:creationId xmlns:a16="http://schemas.microsoft.com/office/drawing/2014/main" id="{68805CAF-C671-444C-AE8D-0E5B789089F7}"/>
              </a:ext>
            </a:extLst>
          </p:cNvPr>
          <p:cNvSpPr txBox="1">
            <a:spLocks noChangeArrowheads="1"/>
          </p:cNvSpPr>
          <p:nvPr/>
        </p:nvSpPr>
        <p:spPr bwMode="auto">
          <a:xfrm>
            <a:off x="9949835" y="2771772"/>
            <a:ext cx="1475083"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rPr>
              <a:t>Offline</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rPr>
              <a:t>User Interface</a:t>
            </a:r>
          </a:p>
        </p:txBody>
      </p:sp>
      <p:sp>
        <p:nvSpPr>
          <p:cNvPr id="20" name="TextBox 23">
            <a:extLst>
              <a:ext uri="{FF2B5EF4-FFF2-40B4-BE49-F238E27FC236}">
                <a16:creationId xmlns:a16="http://schemas.microsoft.com/office/drawing/2014/main" id="{7861659D-7914-4597-B1B8-8939319B8EB5}"/>
              </a:ext>
            </a:extLst>
          </p:cNvPr>
          <p:cNvSpPr txBox="1">
            <a:spLocks noChangeArrowheads="1"/>
          </p:cNvSpPr>
          <p:nvPr/>
        </p:nvSpPr>
        <p:spPr bwMode="auto">
          <a:xfrm>
            <a:off x="6223547" y="2735620"/>
            <a:ext cx="1197764"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rPr>
              <a:t>Data</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rPr>
              <a:t>Processing</a:t>
            </a:r>
          </a:p>
        </p:txBody>
      </p:sp>
      <p:cxnSp>
        <p:nvCxnSpPr>
          <p:cNvPr id="21" name="Straight Arrow Connector 16">
            <a:extLst>
              <a:ext uri="{FF2B5EF4-FFF2-40B4-BE49-F238E27FC236}">
                <a16:creationId xmlns:a16="http://schemas.microsoft.com/office/drawing/2014/main" id="{16C09144-FAC1-488F-B2B9-83C1D6FDA850}"/>
              </a:ext>
            </a:extLst>
          </p:cNvPr>
          <p:cNvCxnSpPr>
            <a:cxnSpLocks noChangeShapeType="1"/>
          </p:cNvCxnSpPr>
          <p:nvPr/>
        </p:nvCxnSpPr>
        <p:spPr bwMode="auto">
          <a:xfrm flipH="1">
            <a:off x="5264769" y="3395700"/>
            <a:ext cx="3025384" cy="979707"/>
          </a:xfrm>
          <a:prstGeom prst="straightConnector1">
            <a:avLst/>
          </a:prstGeom>
          <a:noFill/>
          <a:ln w="25400">
            <a:solidFill>
              <a:srgbClr val="4F81B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 name="TextBox 23">
            <a:extLst>
              <a:ext uri="{FF2B5EF4-FFF2-40B4-BE49-F238E27FC236}">
                <a16:creationId xmlns:a16="http://schemas.microsoft.com/office/drawing/2014/main" id="{BBB54DB1-D02D-4A32-A538-D587133A84B4}"/>
              </a:ext>
            </a:extLst>
          </p:cNvPr>
          <p:cNvSpPr txBox="1">
            <a:spLocks noChangeArrowheads="1"/>
          </p:cNvSpPr>
          <p:nvPr/>
        </p:nvSpPr>
        <p:spPr bwMode="auto">
          <a:xfrm>
            <a:off x="8124918" y="2735183"/>
            <a:ext cx="1106393"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rPr>
              <a:t>Data</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rPr>
              <a:t>Reduction</a:t>
            </a:r>
          </a:p>
        </p:txBody>
      </p:sp>
      <p:cxnSp>
        <p:nvCxnSpPr>
          <p:cNvPr id="23" name="Straight Arrow Connector 16">
            <a:extLst>
              <a:ext uri="{FF2B5EF4-FFF2-40B4-BE49-F238E27FC236}">
                <a16:creationId xmlns:a16="http://schemas.microsoft.com/office/drawing/2014/main" id="{DA28447F-AD7C-41BF-9F58-E42319659AFF}"/>
              </a:ext>
            </a:extLst>
          </p:cNvPr>
          <p:cNvCxnSpPr>
            <a:cxnSpLocks noChangeShapeType="1"/>
          </p:cNvCxnSpPr>
          <p:nvPr/>
        </p:nvCxnSpPr>
        <p:spPr bwMode="auto">
          <a:xfrm flipH="1" flipV="1">
            <a:off x="5158892" y="1872107"/>
            <a:ext cx="1086158" cy="851740"/>
          </a:xfrm>
          <a:prstGeom prst="straightConnector1">
            <a:avLst/>
          </a:prstGeom>
          <a:noFill/>
          <a:ln w="25400">
            <a:solidFill>
              <a:srgbClr val="4F81BD"/>
            </a:solidFill>
            <a:round/>
            <a:headEnd type="arrow"/>
            <a:tailEnd type="non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 name="圆柱形 30">
            <a:extLst>
              <a:ext uri="{FF2B5EF4-FFF2-40B4-BE49-F238E27FC236}">
                <a16:creationId xmlns:a16="http://schemas.microsoft.com/office/drawing/2014/main" id="{EBBA7D20-91BA-4687-B6D6-0753CF7B7122}"/>
              </a:ext>
            </a:extLst>
          </p:cNvPr>
          <p:cNvSpPr/>
          <p:nvPr/>
        </p:nvSpPr>
        <p:spPr>
          <a:xfrm>
            <a:off x="4197490" y="4268488"/>
            <a:ext cx="1031691" cy="1069177"/>
          </a:xfrm>
          <a:prstGeom prst="can">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TextBox 10">
            <a:extLst>
              <a:ext uri="{FF2B5EF4-FFF2-40B4-BE49-F238E27FC236}">
                <a16:creationId xmlns:a16="http://schemas.microsoft.com/office/drawing/2014/main" id="{BFBEC117-BB3C-4112-8D58-72DE9FA3E4EB}"/>
              </a:ext>
            </a:extLst>
          </p:cNvPr>
          <p:cNvSpPr txBox="1">
            <a:spLocks noChangeArrowheads="1"/>
          </p:cNvSpPr>
          <p:nvPr/>
        </p:nvSpPr>
        <p:spPr bwMode="auto">
          <a:xfrm>
            <a:off x="4122815" y="4564949"/>
            <a:ext cx="117974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500" dirty="0">
                <a:solidFill>
                  <a:prstClr val="black"/>
                </a:solidFill>
                <a:latin typeface="Calibri" panose="020F0502020204030204" pitchFamily="34" charset="0"/>
                <a:ea typeface="MS PGothic" panose="020B0600070205080204" pitchFamily="34" charset="-128"/>
              </a:rPr>
              <a:t>Experiment</a:t>
            </a:r>
          </a:p>
          <a:p>
            <a:pPr algn="ctr" eaLnBrk="1" fontAlgn="base" hangingPunct="1">
              <a:spcBef>
                <a:spcPct val="0"/>
              </a:spcBef>
              <a:spcAft>
                <a:spcPct val="0"/>
              </a:spcAft>
            </a:pPr>
            <a:r>
              <a:rPr lang="en-US" altLang="zh-CN" sz="1500" dirty="0">
                <a:solidFill>
                  <a:prstClr val="black"/>
                </a:solidFill>
                <a:latin typeface="Calibri" panose="020F0502020204030204" pitchFamily="34" charset="0"/>
                <a:ea typeface="MS PGothic" panose="020B0600070205080204" pitchFamily="34" charset="-128"/>
              </a:rPr>
              <a:t>Data Storage</a:t>
            </a:r>
          </a:p>
        </p:txBody>
      </p:sp>
      <p:cxnSp>
        <p:nvCxnSpPr>
          <p:cNvPr id="26" name="Straight Arrow Connector 16">
            <a:extLst>
              <a:ext uri="{FF2B5EF4-FFF2-40B4-BE49-F238E27FC236}">
                <a16:creationId xmlns:a16="http://schemas.microsoft.com/office/drawing/2014/main" id="{1D472290-9287-4668-99F6-5F642DF0EDE2}"/>
              </a:ext>
            </a:extLst>
          </p:cNvPr>
          <p:cNvCxnSpPr>
            <a:cxnSpLocks noChangeShapeType="1"/>
          </p:cNvCxnSpPr>
          <p:nvPr/>
        </p:nvCxnSpPr>
        <p:spPr bwMode="auto">
          <a:xfrm flipV="1">
            <a:off x="3058417" y="1892872"/>
            <a:ext cx="1059902" cy="819571"/>
          </a:xfrm>
          <a:prstGeom prst="straightConnector1">
            <a:avLst/>
          </a:prstGeom>
          <a:noFill/>
          <a:ln w="25400">
            <a:solidFill>
              <a:srgbClr val="4F81B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7" name="Process 26">
            <a:extLst>
              <a:ext uri="{FF2B5EF4-FFF2-40B4-BE49-F238E27FC236}">
                <a16:creationId xmlns:a16="http://schemas.microsoft.com/office/drawing/2014/main" id="{A452C3AF-C436-4A1A-8C1E-095149F93CF1}"/>
              </a:ext>
            </a:extLst>
          </p:cNvPr>
          <p:cNvSpPr>
            <a:spLocks noChangeArrowheads="1"/>
          </p:cNvSpPr>
          <p:nvPr/>
        </p:nvSpPr>
        <p:spPr bwMode="auto">
          <a:xfrm>
            <a:off x="1797942" y="1541087"/>
            <a:ext cx="1260475" cy="576262"/>
          </a:xfrm>
          <a:prstGeom prst="flowChartProcess">
            <a:avLst/>
          </a:prstGeom>
          <a:solidFill>
            <a:srgbClr val="0070C0"/>
          </a:solidFill>
          <a:ln w="9525">
            <a:solidFill>
              <a:sysClr val="windowText" lastClr="000000"/>
            </a:solidFill>
            <a:round/>
            <a:headEnd/>
            <a:tailEnd/>
          </a:ln>
        </p:spPr>
        <p:txBody>
          <a:bodyPr wrap="none" anchor="ctr"/>
          <a:lstStyle/>
          <a:p>
            <a:pPr algn="ctr" fontAlgn="base">
              <a:spcBef>
                <a:spcPct val="0"/>
              </a:spcBef>
              <a:spcAft>
                <a:spcPct val="0"/>
              </a:spcAft>
              <a:defRPr/>
            </a:pPr>
            <a:r>
              <a:rPr lang="en-US" dirty="0">
                <a:solidFill>
                  <a:prstClr val="white"/>
                </a:solidFill>
                <a:latin typeface="Arial"/>
                <a:ea typeface="宋体"/>
              </a:rPr>
              <a:t>Detector</a:t>
            </a:r>
          </a:p>
        </p:txBody>
      </p:sp>
      <p:sp>
        <p:nvSpPr>
          <p:cNvPr id="28" name="TextBox 2">
            <a:extLst>
              <a:ext uri="{FF2B5EF4-FFF2-40B4-BE49-F238E27FC236}">
                <a16:creationId xmlns:a16="http://schemas.microsoft.com/office/drawing/2014/main" id="{2C5A3B47-A05E-44F3-A8FA-AB39FB6B6A92}"/>
              </a:ext>
            </a:extLst>
          </p:cNvPr>
          <p:cNvSpPr txBox="1">
            <a:spLocks noChangeArrowheads="1"/>
          </p:cNvSpPr>
          <p:nvPr/>
        </p:nvSpPr>
        <p:spPr bwMode="auto">
          <a:xfrm>
            <a:off x="7309931" y="4325843"/>
            <a:ext cx="1734514" cy="1008000"/>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zh-CN" sz="18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endParaRPr>
          </a:p>
        </p:txBody>
      </p:sp>
      <p:sp>
        <p:nvSpPr>
          <p:cNvPr id="29" name="TextBox 10">
            <a:extLst>
              <a:ext uri="{FF2B5EF4-FFF2-40B4-BE49-F238E27FC236}">
                <a16:creationId xmlns:a16="http://schemas.microsoft.com/office/drawing/2014/main" id="{1C738CFA-F61D-422A-BDCD-88BD437A0993}"/>
              </a:ext>
            </a:extLst>
          </p:cNvPr>
          <p:cNvSpPr txBox="1">
            <a:spLocks noChangeArrowheads="1"/>
          </p:cNvSpPr>
          <p:nvPr/>
        </p:nvSpPr>
        <p:spPr bwMode="auto">
          <a:xfrm>
            <a:off x="7571118" y="4318537"/>
            <a:ext cx="12173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600" dirty="0">
                <a:solidFill>
                  <a:prstClr val="black"/>
                </a:solidFill>
                <a:latin typeface="Calibri" panose="020F0502020204030204" pitchFamily="34" charset="0"/>
                <a:ea typeface="MS PGothic" panose="020B0600070205080204" pitchFamily="34" charset="-128"/>
              </a:rPr>
              <a:t>User Service</a:t>
            </a:r>
          </a:p>
        </p:txBody>
      </p:sp>
      <p:sp>
        <p:nvSpPr>
          <p:cNvPr id="30" name="Rectangle 13">
            <a:extLst>
              <a:ext uri="{FF2B5EF4-FFF2-40B4-BE49-F238E27FC236}">
                <a16:creationId xmlns:a16="http://schemas.microsoft.com/office/drawing/2014/main" id="{7FA15F42-EA6C-487E-9BC2-CF6DF0151EB7}"/>
              </a:ext>
            </a:extLst>
          </p:cNvPr>
          <p:cNvSpPr>
            <a:spLocks noChangeArrowheads="1"/>
          </p:cNvSpPr>
          <p:nvPr/>
        </p:nvSpPr>
        <p:spPr bwMode="auto">
          <a:xfrm>
            <a:off x="7397483" y="4603513"/>
            <a:ext cx="1592317" cy="67637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base">
              <a:spcBef>
                <a:spcPct val="0"/>
              </a:spcBef>
              <a:spcAft>
                <a:spcPct val="0"/>
              </a:spcAft>
              <a:defRPr/>
            </a:pPr>
            <a:r>
              <a:rPr lang="en-US" sz="1400" dirty="0">
                <a:solidFill>
                  <a:prstClr val="white"/>
                </a:solidFill>
                <a:latin typeface="Arial"/>
                <a:ea typeface="宋体"/>
              </a:rPr>
              <a:t>Analysis, Modelling &amp; simulation</a:t>
            </a:r>
          </a:p>
        </p:txBody>
      </p:sp>
      <p:cxnSp>
        <p:nvCxnSpPr>
          <p:cNvPr id="31" name="Straight Arrow Connector 16">
            <a:extLst>
              <a:ext uri="{FF2B5EF4-FFF2-40B4-BE49-F238E27FC236}">
                <a16:creationId xmlns:a16="http://schemas.microsoft.com/office/drawing/2014/main" id="{186425EB-4C07-48BF-834B-C84BE934FCEF}"/>
              </a:ext>
            </a:extLst>
          </p:cNvPr>
          <p:cNvCxnSpPr>
            <a:cxnSpLocks noChangeShapeType="1"/>
          </p:cNvCxnSpPr>
          <p:nvPr/>
        </p:nvCxnSpPr>
        <p:spPr bwMode="auto">
          <a:xfrm>
            <a:off x="2420027" y="3384047"/>
            <a:ext cx="2806" cy="474466"/>
          </a:xfrm>
          <a:prstGeom prst="straightConnector1">
            <a:avLst/>
          </a:prstGeom>
          <a:noFill/>
          <a:ln w="25400">
            <a:solidFill>
              <a:srgbClr val="4F81B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Arrow Connector 16">
            <a:extLst>
              <a:ext uri="{FF2B5EF4-FFF2-40B4-BE49-F238E27FC236}">
                <a16:creationId xmlns:a16="http://schemas.microsoft.com/office/drawing/2014/main" id="{0B5D7B0E-E026-490B-AAFB-11AD2ACEA346}"/>
              </a:ext>
            </a:extLst>
          </p:cNvPr>
          <p:cNvCxnSpPr>
            <a:cxnSpLocks noChangeShapeType="1"/>
          </p:cNvCxnSpPr>
          <p:nvPr/>
        </p:nvCxnSpPr>
        <p:spPr bwMode="auto">
          <a:xfrm>
            <a:off x="2417221" y="4504844"/>
            <a:ext cx="2806" cy="474466"/>
          </a:xfrm>
          <a:prstGeom prst="straightConnector1">
            <a:avLst/>
          </a:prstGeom>
          <a:noFill/>
          <a:ln w="25400">
            <a:solidFill>
              <a:srgbClr val="4F81B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Arrow Connector 16">
            <a:extLst>
              <a:ext uri="{FF2B5EF4-FFF2-40B4-BE49-F238E27FC236}">
                <a16:creationId xmlns:a16="http://schemas.microsoft.com/office/drawing/2014/main" id="{3079146F-2AEE-458D-BCE8-8E10B75B1D5C}"/>
              </a:ext>
            </a:extLst>
          </p:cNvPr>
          <p:cNvCxnSpPr>
            <a:cxnSpLocks noChangeShapeType="1"/>
          </p:cNvCxnSpPr>
          <p:nvPr/>
        </p:nvCxnSpPr>
        <p:spPr bwMode="auto">
          <a:xfrm>
            <a:off x="2414415" y="5697770"/>
            <a:ext cx="2806" cy="474466"/>
          </a:xfrm>
          <a:prstGeom prst="straightConnector1">
            <a:avLst/>
          </a:prstGeom>
          <a:noFill/>
          <a:ln w="25400">
            <a:solidFill>
              <a:srgbClr val="4F81B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Arrow Connector 16">
            <a:extLst>
              <a:ext uri="{FF2B5EF4-FFF2-40B4-BE49-F238E27FC236}">
                <a16:creationId xmlns:a16="http://schemas.microsoft.com/office/drawing/2014/main" id="{CD361B72-165C-4B9A-9695-2385C995DD13}"/>
              </a:ext>
            </a:extLst>
          </p:cNvPr>
          <p:cNvCxnSpPr>
            <a:cxnSpLocks noChangeShapeType="1"/>
            <a:endCxn id="28" idx="1"/>
          </p:cNvCxnSpPr>
          <p:nvPr/>
        </p:nvCxnSpPr>
        <p:spPr bwMode="auto">
          <a:xfrm>
            <a:off x="5264459" y="4828910"/>
            <a:ext cx="2045472" cy="933"/>
          </a:xfrm>
          <a:prstGeom prst="straightConnector1">
            <a:avLst/>
          </a:prstGeom>
          <a:noFill/>
          <a:ln w="25400">
            <a:solidFill>
              <a:srgbClr val="4F81B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 name="TextBox 10">
            <a:extLst>
              <a:ext uri="{FF2B5EF4-FFF2-40B4-BE49-F238E27FC236}">
                <a16:creationId xmlns:a16="http://schemas.microsoft.com/office/drawing/2014/main" id="{48B3408E-1B69-4B9A-8D3E-FFC4796D105C}"/>
              </a:ext>
            </a:extLst>
          </p:cNvPr>
          <p:cNvSpPr txBox="1">
            <a:spLocks noChangeArrowheads="1"/>
          </p:cNvSpPr>
          <p:nvPr/>
        </p:nvSpPr>
        <p:spPr bwMode="auto">
          <a:xfrm>
            <a:off x="7330506" y="2140568"/>
            <a:ext cx="29158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600" dirty="0">
                <a:solidFill>
                  <a:prstClr val="black"/>
                </a:solidFill>
                <a:latin typeface="Calibri" panose="020F0502020204030204" pitchFamily="34" charset="0"/>
                <a:ea typeface="MS PGothic" panose="020B0600070205080204" pitchFamily="34" charset="-128"/>
              </a:rPr>
              <a:t>Software: offline data processing</a:t>
            </a:r>
          </a:p>
        </p:txBody>
      </p:sp>
      <p:cxnSp>
        <p:nvCxnSpPr>
          <p:cNvPr id="36" name="Straight Arrow Connector 16">
            <a:extLst>
              <a:ext uri="{FF2B5EF4-FFF2-40B4-BE49-F238E27FC236}">
                <a16:creationId xmlns:a16="http://schemas.microsoft.com/office/drawing/2014/main" id="{6C57B59B-7322-4DE4-AAB8-B9CFDAA4F42D}"/>
              </a:ext>
            </a:extLst>
          </p:cNvPr>
          <p:cNvCxnSpPr>
            <a:cxnSpLocks noChangeShapeType="1"/>
          </p:cNvCxnSpPr>
          <p:nvPr/>
        </p:nvCxnSpPr>
        <p:spPr bwMode="auto">
          <a:xfrm flipV="1">
            <a:off x="7424713" y="3036801"/>
            <a:ext cx="691138" cy="2091"/>
          </a:xfrm>
          <a:prstGeom prst="straightConnector1">
            <a:avLst/>
          </a:prstGeom>
          <a:noFill/>
          <a:ln w="25400">
            <a:solidFill>
              <a:srgbClr val="4F81B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Arrow Connector 16">
            <a:extLst>
              <a:ext uri="{FF2B5EF4-FFF2-40B4-BE49-F238E27FC236}">
                <a16:creationId xmlns:a16="http://schemas.microsoft.com/office/drawing/2014/main" id="{176FA068-307C-498F-B683-C4F091F14831}"/>
              </a:ext>
            </a:extLst>
          </p:cNvPr>
          <p:cNvCxnSpPr>
            <a:cxnSpLocks noChangeShapeType="1"/>
          </p:cNvCxnSpPr>
          <p:nvPr/>
        </p:nvCxnSpPr>
        <p:spPr bwMode="auto">
          <a:xfrm flipV="1">
            <a:off x="9246522" y="3046966"/>
            <a:ext cx="691138" cy="2091"/>
          </a:xfrm>
          <a:prstGeom prst="straightConnector1">
            <a:avLst/>
          </a:prstGeom>
          <a:noFill/>
          <a:ln w="25400">
            <a:solidFill>
              <a:srgbClr val="4F81B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Elbow Connector 3">
            <a:extLst>
              <a:ext uri="{FF2B5EF4-FFF2-40B4-BE49-F238E27FC236}">
                <a16:creationId xmlns:a16="http://schemas.microsoft.com/office/drawing/2014/main" id="{BBFA7218-8FD8-483D-9043-F4B3E5E674A6}"/>
              </a:ext>
            </a:extLst>
          </p:cNvPr>
          <p:cNvCxnSpPr>
            <a:cxnSpLocks noChangeShapeType="1"/>
          </p:cNvCxnSpPr>
          <p:nvPr/>
        </p:nvCxnSpPr>
        <p:spPr bwMode="auto">
          <a:xfrm rot="16200000" flipH="1" flipV="1">
            <a:off x="8786851" y="211936"/>
            <a:ext cx="3175" cy="4964400"/>
          </a:xfrm>
          <a:prstGeom prst="bentConnector3">
            <a:avLst>
              <a:gd name="adj1" fmla="val -7200000"/>
            </a:avLst>
          </a:prstGeom>
          <a:noFill/>
          <a:ln w="9525">
            <a:solidFill>
              <a:sysClr val="windowText" lastClr="000000"/>
            </a:solidFill>
            <a:prstDash val="dash"/>
            <a:round/>
            <a:headEnd/>
            <a:tailEnd/>
          </a:ln>
          <a:extLst>
            <a:ext uri="{909E8E84-426E-40DD-AFC4-6F175D3DCCD1}">
              <a14:hiddenFill xmlns:a14="http://schemas.microsoft.com/office/drawing/2010/main">
                <a:noFill/>
              </a14:hiddenFill>
            </a:ext>
          </a:extLst>
        </p:spPr>
      </p:cxnSp>
      <p:cxnSp>
        <p:nvCxnSpPr>
          <p:cNvPr id="39" name="Elbow Connector 3">
            <a:extLst>
              <a:ext uri="{FF2B5EF4-FFF2-40B4-BE49-F238E27FC236}">
                <a16:creationId xmlns:a16="http://schemas.microsoft.com/office/drawing/2014/main" id="{32E7A0DA-BBAE-4869-A37B-32EC175E0784}"/>
              </a:ext>
            </a:extLst>
          </p:cNvPr>
          <p:cNvCxnSpPr>
            <a:cxnSpLocks noChangeShapeType="1"/>
          </p:cNvCxnSpPr>
          <p:nvPr/>
        </p:nvCxnSpPr>
        <p:spPr bwMode="auto">
          <a:xfrm rot="10800000" flipH="1" flipV="1">
            <a:off x="1715773" y="2829650"/>
            <a:ext cx="3175" cy="3884400"/>
          </a:xfrm>
          <a:prstGeom prst="bentConnector3">
            <a:avLst>
              <a:gd name="adj1" fmla="val -7200000"/>
            </a:avLst>
          </a:prstGeom>
          <a:noFill/>
          <a:ln w="9525">
            <a:solidFill>
              <a:sysClr val="windowText" lastClr="000000"/>
            </a:solidFill>
            <a:prstDash val="dash"/>
            <a:round/>
            <a:headEnd/>
            <a:tailEnd/>
          </a:ln>
          <a:extLst>
            <a:ext uri="{909E8E84-426E-40DD-AFC4-6F175D3DCCD1}">
              <a14:hiddenFill xmlns:a14="http://schemas.microsoft.com/office/drawing/2010/main">
                <a:noFill/>
              </a14:hiddenFill>
            </a:ext>
          </a:extLst>
        </p:spPr>
      </p:cxnSp>
      <p:sp>
        <p:nvSpPr>
          <p:cNvPr id="40" name="TextBox 10">
            <a:extLst>
              <a:ext uri="{FF2B5EF4-FFF2-40B4-BE49-F238E27FC236}">
                <a16:creationId xmlns:a16="http://schemas.microsoft.com/office/drawing/2014/main" id="{7487633B-0308-4EE2-A950-831DEA3CB8B5}"/>
              </a:ext>
            </a:extLst>
          </p:cNvPr>
          <p:cNvSpPr txBox="1">
            <a:spLocks noChangeArrowheads="1"/>
          </p:cNvSpPr>
          <p:nvPr/>
        </p:nvSpPr>
        <p:spPr bwMode="auto">
          <a:xfrm>
            <a:off x="570584" y="2161580"/>
            <a:ext cx="19140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600" dirty="0">
                <a:solidFill>
                  <a:prstClr val="black"/>
                </a:solidFill>
                <a:latin typeface="Calibri" panose="020F0502020204030204" pitchFamily="34" charset="0"/>
                <a:ea typeface="MS PGothic" panose="020B0600070205080204" pitchFamily="34" charset="-128"/>
              </a:rPr>
              <a:t>Software: online data evaluation</a:t>
            </a:r>
          </a:p>
        </p:txBody>
      </p:sp>
      <p:cxnSp>
        <p:nvCxnSpPr>
          <p:cNvPr id="41" name="Straight Arrow Connector 16">
            <a:extLst>
              <a:ext uri="{FF2B5EF4-FFF2-40B4-BE49-F238E27FC236}">
                <a16:creationId xmlns:a16="http://schemas.microsoft.com/office/drawing/2014/main" id="{8B1E8010-7F82-4FA1-AD05-CCF7CBF21C68}"/>
              </a:ext>
            </a:extLst>
          </p:cNvPr>
          <p:cNvCxnSpPr>
            <a:cxnSpLocks noChangeShapeType="1"/>
          </p:cNvCxnSpPr>
          <p:nvPr/>
        </p:nvCxnSpPr>
        <p:spPr bwMode="auto">
          <a:xfrm flipV="1">
            <a:off x="8256505" y="3566705"/>
            <a:ext cx="2062444" cy="759138"/>
          </a:xfrm>
          <a:prstGeom prst="straightConnector1">
            <a:avLst/>
          </a:prstGeom>
          <a:noFill/>
          <a:ln w="25400">
            <a:solidFill>
              <a:srgbClr val="4F81B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59474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solidFill>
                  <a:srgbClr val="4472C4">
                    <a:lumMod val="50000"/>
                  </a:srgbClr>
                </a:solidFill>
                <a:latin typeface="微软雅黑" panose="020B0503020204020204" pitchFamily="34" charset="-122"/>
                <a:ea typeface="微软雅黑" panose="020B0503020204020204" pitchFamily="34" charset="-122"/>
              </a:rPr>
              <a:t>光源科学数据处理原型平台</a:t>
            </a:r>
          </a:p>
        </p:txBody>
      </p:sp>
      <p:pic>
        <p:nvPicPr>
          <p:cNvPr id="4" name="图片 3">
            <a:extLst>
              <a:ext uri="{FF2B5EF4-FFF2-40B4-BE49-F238E27FC236}">
                <a16:creationId xmlns:a16="http://schemas.microsoft.com/office/drawing/2014/main" id="{4D2E9739-0E05-45BB-8CE4-625584CF6B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6554" y="981221"/>
            <a:ext cx="6465348" cy="3636758"/>
          </a:xfrm>
          <a:prstGeom prst="rect">
            <a:avLst/>
          </a:prstGeom>
        </p:spPr>
      </p:pic>
      <p:pic>
        <p:nvPicPr>
          <p:cNvPr id="6" name="图片 5">
            <a:extLst>
              <a:ext uri="{FF2B5EF4-FFF2-40B4-BE49-F238E27FC236}">
                <a16:creationId xmlns:a16="http://schemas.microsoft.com/office/drawing/2014/main" id="{FD934576-6B89-4C7A-87B0-E5F62805A7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402" y="3221242"/>
            <a:ext cx="6465348" cy="3636758"/>
          </a:xfrm>
          <a:prstGeom prst="rect">
            <a:avLst/>
          </a:prstGeom>
        </p:spPr>
      </p:pic>
      <p:pic>
        <p:nvPicPr>
          <p:cNvPr id="7" name="图片 6">
            <a:extLst>
              <a:ext uri="{FF2B5EF4-FFF2-40B4-BE49-F238E27FC236}">
                <a16:creationId xmlns:a16="http://schemas.microsoft.com/office/drawing/2014/main" id="{F4E38C43-4802-4CEE-86D1-140FCBC0B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26" y="3221243"/>
            <a:ext cx="6419418" cy="3610922"/>
          </a:xfrm>
          <a:prstGeom prst="rect">
            <a:avLst/>
          </a:prstGeom>
        </p:spPr>
      </p:pic>
    </p:spTree>
    <p:extLst>
      <p:ext uri="{BB962C8B-B14F-4D97-AF65-F5344CB8AC3E}">
        <p14:creationId xmlns:p14="http://schemas.microsoft.com/office/powerpoint/2010/main" val="36513650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1A60EC3-EAE5-9565-B455-D4AEE0F60B3E}"/>
              </a:ext>
            </a:extLst>
          </p:cNvPr>
          <p:cNvSpPr txBox="1"/>
          <p:nvPr/>
        </p:nvSpPr>
        <p:spPr>
          <a:xfrm>
            <a:off x="1288660" y="108000"/>
            <a:ext cx="1111202" cy="646331"/>
          </a:xfrm>
          <a:prstGeom prst="rect">
            <a:avLst/>
          </a:prstGeom>
          <a:noFill/>
        </p:spPr>
        <p:txBody>
          <a:bodyPr wrap="none" rtlCol="0">
            <a:spAutoFit/>
          </a:bodyPr>
          <a:lstStyle/>
          <a:p>
            <a:r>
              <a:rPr lang="zh-CN" altLang="en-US" sz="3600" b="1" dirty="0">
                <a:latin typeface="宋体" panose="02010600030101010101" pitchFamily="2" charset="-122"/>
                <a:ea typeface="宋体" panose="02010600030101010101" pitchFamily="2" charset="-122"/>
              </a:rPr>
              <a:t>总结</a:t>
            </a:r>
          </a:p>
        </p:txBody>
      </p:sp>
      <p:sp>
        <p:nvSpPr>
          <p:cNvPr id="4" name="Rectangle 3"/>
          <p:cNvSpPr txBox="1">
            <a:spLocks noChangeArrowheads="1"/>
          </p:cNvSpPr>
          <p:nvPr/>
        </p:nvSpPr>
        <p:spPr bwMode="auto">
          <a:xfrm>
            <a:off x="608400" y="954001"/>
            <a:ext cx="10969200" cy="44972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30400" indent="-230400">
              <a:lnSpc>
                <a:spcPct val="130000"/>
              </a:lnSpc>
              <a:spcAft>
                <a:spcPts val="1000"/>
              </a:spcAft>
              <a:buClr>
                <a:schemeClr val="tx1"/>
              </a:buClr>
              <a:buFont typeface="微软雅黑" panose="020B0503020204020204" pitchFamily="34" charset="-122"/>
              <a:buChar char="•"/>
              <a:defRPr/>
            </a:pPr>
            <a:r>
              <a:rPr lang="zh-CN" altLang="en-US" sz="2400" b="1" dirty="0">
                <a:solidFill>
                  <a:srgbClr val="000000"/>
                </a:solidFill>
                <a:latin typeface="微软雅黑" panose="020B0503020204020204" pitchFamily="34" charset="-122"/>
                <a:ea typeface="微软雅黑" panose="020B0503020204020204" pitchFamily="34" charset="-122"/>
                <a:cs typeface="Calibri" panose="020F0502020204030204" pitchFamily="34" charset="0"/>
              </a:rPr>
              <a:t>以全局考量来设计整个系统，达到最大效益。</a:t>
            </a:r>
          </a:p>
          <a:p>
            <a:pPr marL="230400" indent="-230400">
              <a:lnSpc>
                <a:spcPct val="130000"/>
              </a:lnSpc>
              <a:spcAft>
                <a:spcPts val="1000"/>
              </a:spcAft>
              <a:buClr>
                <a:schemeClr val="tx1"/>
              </a:buClr>
              <a:buFont typeface="微软雅黑" panose="020B0503020204020204" pitchFamily="34" charset="-122"/>
              <a:buChar char="•"/>
              <a:defRPr/>
            </a:pPr>
            <a:r>
              <a:rPr lang="zh-CN" altLang="en-US" sz="2400" b="1" dirty="0">
                <a:solidFill>
                  <a:srgbClr val="000000"/>
                </a:solidFill>
                <a:latin typeface="微软雅黑" panose="020B0503020204020204" pitchFamily="34" charset="-122"/>
                <a:ea typeface="微软雅黑" panose="020B0503020204020204" pitchFamily="34" charset="-122"/>
                <a:cs typeface="Calibri" panose="020F0502020204030204" pitchFamily="34" charset="0"/>
              </a:rPr>
              <a:t>各子系统完成并优化设计，同时完成所需样机研制及开发环境设置。</a:t>
            </a:r>
            <a:endParaRPr lang="en-US" altLang="zh-CN" sz="2400" b="1" dirty="0">
              <a:solidFill>
                <a:srgbClr val="000000"/>
              </a:solidFill>
              <a:latin typeface="微软雅黑" panose="020B0503020204020204" pitchFamily="34" charset="-122"/>
              <a:ea typeface="微软雅黑" panose="020B0503020204020204" pitchFamily="34" charset="-122"/>
              <a:cs typeface="Calibri" panose="020F0502020204030204" pitchFamily="34" charset="0"/>
            </a:endParaRPr>
          </a:p>
          <a:p>
            <a:pPr marL="230400" indent="-230400">
              <a:lnSpc>
                <a:spcPct val="130000"/>
              </a:lnSpc>
              <a:spcAft>
                <a:spcPts val="1000"/>
              </a:spcAft>
              <a:buClr>
                <a:schemeClr val="tx1"/>
              </a:buClr>
              <a:buFont typeface="微软雅黑" panose="020B0503020204020204" pitchFamily="34" charset="-122"/>
              <a:buChar char="•"/>
              <a:defRPr/>
            </a:pPr>
            <a:r>
              <a:rPr lang="zh-CN" altLang="en-US" sz="2400" b="1" dirty="0" smtClean="0">
                <a:solidFill>
                  <a:srgbClr val="000000"/>
                </a:solidFill>
                <a:latin typeface="微软雅黑" panose="020B0503020204020204" pitchFamily="34" charset="-122"/>
                <a:ea typeface="微软雅黑" panose="020B0503020204020204" pitchFamily="34" charset="-122"/>
                <a:cs typeface="Calibri" panose="020F0502020204030204" pitchFamily="34" charset="0"/>
              </a:rPr>
              <a:t>完成了直线</a:t>
            </a:r>
            <a:r>
              <a:rPr lang="zh-CN" altLang="en-US" sz="2400" b="1" dirty="0">
                <a:solidFill>
                  <a:srgbClr val="000000"/>
                </a:solidFill>
                <a:latin typeface="微软雅黑" panose="020B0503020204020204" pitchFamily="34" charset="-122"/>
                <a:ea typeface="微软雅黑" panose="020B0503020204020204" pitchFamily="34" charset="-122"/>
                <a:cs typeface="Calibri" panose="020F0502020204030204" pitchFamily="34" charset="0"/>
              </a:rPr>
              <a:t>控制室安装调试，主要包括服务器集群、核心网络交换机、控制台等。</a:t>
            </a:r>
          </a:p>
          <a:p>
            <a:pPr marL="230400" indent="-230400">
              <a:lnSpc>
                <a:spcPct val="130000"/>
              </a:lnSpc>
              <a:spcAft>
                <a:spcPts val="1000"/>
              </a:spcAft>
              <a:buClr>
                <a:schemeClr val="tx1"/>
              </a:buClr>
              <a:buFont typeface="微软雅黑" panose="020B0503020204020204" pitchFamily="34" charset="-122"/>
              <a:buChar char="•"/>
              <a:defRPr/>
            </a:pPr>
            <a:r>
              <a:rPr lang="zh-CN" altLang="en-US" sz="2400" b="1" dirty="0" smtClean="0">
                <a:solidFill>
                  <a:srgbClr val="000000"/>
                </a:solidFill>
                <a:latin typeface="微软雅黑" panose="020B0503020204020204" pitchFamily="34" charset="-122"/>
                <a:ea typeface="微软雅黑" panose="020B0503020204020204" pitchFamily="34" charset="-122"/>
                <a:cs typeface="Calibri" panose="020F0502020204030204" pitchFamily="34" charset="0"/>
              </a:rPr>
              <a:t>完成了直线加速器</a:t>
            </a:r>
            <a:r>
              <a:rPr lang="zh-CN" altLang="en-US" sz="2400" b="1" dirty="0">
                <a:solidFill>
                  <a:srgbClr val="000000"/>
                </a:solidFill>
                <a:latin typeface="微软雅黑" panose="020B0503020204020204" pitchFamily="34" charset="-122"/>
                <a:ea typeface="微软雅黑" panose="020B0503020204020204" pitchFamily="34" charset="-122"/>
                <a:cs typeface="Calibri" panose="020F0502020204030204" pitchFamily="34" charset="0"/>
              </a:rPr>
              <a:t>各子系统</a:t>
            </a:r>
            <a:r>
              <a:rPr lang="zh-CN" altLang="en-US" sz="2400" b="1" dirty="0">
                <a:solidFill>
                  <a:srgbClr val="000000"/>
                </a:solidFill>
                <a:latin typeface="微软雅黑" panose="020B0503020204020204" pitchFamily="34" charset="-122"/>
                <a:ea typeface="微软雅黑" panose="020B0503020204020204" pitchFamily="34" charset="-122"/>
                <a:cs typeface="Calibri" panose="020F0502020204030204" pitchFamily="34" charset="0"/>
              </a:rPr>
              <a:t>设备安装，</a:t>
            </a:r>
            <a:r>
              <a:rPr lang="zh-CN" altLang="en-US" sz="2400" b="1" dirty="0">
                <a:solidFill>
                  <a:srgbClr val="000000"/>
                </a:solidFill>
                <a:latin typeface="微软雅黑" panose="020B0503020204020204" pitchFamily="34" charset="-122"/>
                <a:ea typeface="微软雅黑" panose="020B0503020204020204" pitchFamily="34" charset="-122"/>
                <a:cs typeface="Calibri" panose="020F0502020204030204" pitchFamily="34" charset="0"/>
              </a:rPr>
              <a:t>主要包括控制网络、真空控制、水冷联锁、机器保护等</a:t>
            </a:r>
            <a:r>
              <a:rPr lang="zh-CN" altLang="en-US" sz="2400" b="1" dirty="0" smtClean="0">
                <a:solidFill>
                  <a:srgbClr val="000000"/>
                </a:solidFill>
                <a:latin typeface="微软雅黑" panose="020B0503020204020204" pitchFamily="34" charset="-122"/>
                <a:ea typeface="微软雅黑" panose="020B0503020204020204" pitchFamily="34" charset="-122"/>
                <a:cs typeface="Calibri" panose="020F0502020204030204" pitchFamily="34" charset="0"/>
              </a:rPr>
              <a:t>。</a:t>
            </a:r>
            <a:endParaRPr lang="en-US" altLang="zh-CN" sz="2400" b="1" dirty="0" smtClean="0">
              <a:solidFill>
                <a:srgbClr val="000000"/>
              </a:solidFill>
              <a:latin typeface="微软雅黑" panose="020B0503020204020204" pitchFamily="34" charset="-122"/>
              <a:ea typeface="微软雅黑" panose="020B0503020204020204" pitchFamily="34" charset="-122"/>
              <a:cs typeface="Calibri" panose="020F0502020204030204" pitchFamily="34" charset="0"/>
            </a:endParaRPr>
          </a:p>
          <a:p>
            <a:pPr marL="230400" indent="-230400">
              <a:lnSpc>
                <a:spcPct val="130000"/>
              </a:lnSpc>
              <a:spcAft>
                <a:spcPts val="1000"/>
              </a:spcAft>
              <a:buClr>
                <a:schemeClr val="tx1"/>
              </a:buClr>
              <a:buFont typeface="微软雅黑" panose="020B0503020204020204" pitchFamily="34" charset="-122"/>
              <a:buChar char="•"/>
              <a:defRPr/>
            </a:pPr>
            <a:r>
              <a:rPr lang="zh-CN" altLang="en-US" sz="2400" b="1" dirty="0" smtClean="0">
                <a:solidFill>
                  <a:srgbClr val="000000"/>
                </a:solidFill>
                <a:latin typeface="微软雅黑" panose="020B0503020204020204" pitchFamily="34" charset="-122"/>
                <a:ea typeface="微软雅黑" panose="020B0503020204020204" pitchFamily="34" charset="-122"/>
                <a:cs typeface="Calibri" panose="020F0502020204030204" pitchFamily="34" charset="0"/>
              </a:rPr>
              <a:t>开始中央控制室安装、储</a:t>
            </a:r>
            <a:r>
              <a:rPr lang="zh-CN" altLang="en-US" sz="2400" b="1" dirty="0">
                <a:solidFill>
                  <a:srgbClr val="000000"/>
                </a:solidFill>
                <a:latin typeface="微软雅黑" panose="020B0503020204020204" pitchFamily="34" charset="-122"/>
                <a:ea typeface="微软雅黑" panose="020B0503020204020204" pitchFamily="34" charset="-122"/>
                <a:cs typeface="Calibri" panose="020F0502020204030204" pitchFamily="34" charset="0"/>
              </a:rPr>
              <a:t>存</a:t>
            </a:r>
            <a:r>
              <a:rPr lang="zh-CN" altLang="en-US" sz="2400" b="1" dirty="0" smtClean="0">
                <a:solidFill>
                  <a:srgbClr val="000000"/>
                </a:solidFill>
                <a:latin typeface="微软雅黑" panose="020B0503020204020204" pitchFamily="34" charset="-122"/>
                <a:ea typeface="微软雅黑" panose="020B0503020204020204" pitchFamily="34" charset="-122"/>
                <a:cs typeface="Calibri" panose="020F0502020204030204" pitchFamily="34" charset="0"/>
              </a:rPr>
              <a:t>环各</a:t>
            </a:r>
            <a:r>
              <a:rPr lang="zh-CN" altLang="en-US" sz="2400" b="1" dirty="0">
                <a:solidFill>
                  <a:srgbClr val="000000"/>
                </a:solidFill>
                <a:latin typeface="微软雅黑" panose="020B0503020204020204" pitchFamily="34" charset="-122"/>
                <a:ea typeface="微软雅黑" panose="020B0503020204020204" pitchFamily="34" charset="-122"/>
                <a:cs typeface="Calibri" panose="020F0502020204030204" pitchFamily="34" charset="0"/>
              </a:rPr>
              <a:t>子系统设备安装，主要包括控制网络、真空控制、水冷联锁、机器保护等。</a:t>
            </a:r>
            <a:endParaRPr lang="en-US" altLang="zh-CN" sz="2400" b="1" dirty="0">
              <a:solidFill>
                <a:srgbClr val="000000"/>
              </a:solidFill>
              <a:latin typeface="微软雅黑" panose="020B0503020204020204" pitchFamily="34" charset="-122"/>
              <a:ea typeface="微软雅黑" panose="020B0503020204020204" pitchFamily="34" charset="-122"/>
              <a:cs typeface="Calibri" panose="020F0502020204030204" pitchFamily="34" charset="0"/>
            </a:endParaRPr>
          </a:p>
          <a:p>
            <a:pPr marL="230400" indent="-230400">
              <a:lnSpc>
                <a:spcPct val="130000"/>
              </a:lnSpc>
              <a:spcAft>
                <a:spcPts val="1000"/>
              </a:spcAft>
              <a:buClr>
                <a:schemeClr val="tx1"/>
              </a:buClr>
              <a:buFont typeface="微软雅黑" panose="020B0503020204020204" pitchFamily="34" charset="-122"/>
              <a:buChar char="•"/>
              <a:defRPr/>
            </a:pPr>
            <a:endParaRPr lang="en-US" altLang="zh-CN" sz="2400" b="1" dirty="0">
              <a:solidFill>
                <a:srgbClr val="000000"/>
              </a:solidFill>
              <a:latin typeface="微软雅黑" panose="020B0503020204020204" pitchFamily="34" charset="-122"/>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844003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0" y="2491644"/>
            <a:ext cx="12192000" cy="1987466"/>
          </a:xfrm>
          <a:prstGeom prst="rect">
            <a:avLst/>
          </a:prstGeom>
          <a:solidFill>
            <a:srgbClr val="0070C0"/>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ctr" defTabSz="914400" eaLnBrk="1" fontAlgn="base" hangingPunct="1">
              <a:lnSpc>
                <a:spcPct val="150000"/>
              </a:lnSpc>
              <a:spcBef>
                <a:spcPct val="0"/>
              </a:spcBef>
              <a:spcAft>
                <a:spcPct val="0"/>
              </a:spcAft>
              <a:defRPr/>
            </a:pPr>
            <a:endParaRPr lang="en-US" altLang="zh-CN" sz="1800" b="1">
              <a:solidFill>
                <a:srgbClr val="014C83"/>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Picture 7"/>
          <p:cNvPicPr>
            <a:picLocks noChangeAspect="1" noChangeArrowheads="1"/>
          </p:cNvPicPr>
          <p:nvPr/>
        </p:nvPicPr>
        <p:blipFill>
          <a:blip r:embed="rId3" cstate="print"/>
          <a:srcRect/>
          <a:stretch>
            <a:fillRect/>
          </a:stretch>
        </p:blipFill>
        <p:spPr bwMode="auto">
          <a:xfrm>
            <a:off x="0" y="5476516"/>
            <a:ext cx="12192000" cy="1381483"/>
          </a:xfrm>
          <a:prstGeom prst="rect">
            <a:avLst/>
          </a:prstGeom>
          <a:noFill/>
          <a:ln w="9525">
            <a:noFill/>
            <a:miter lim="800000"/>
            <a:headEnd/>
            <a:tailEnd/>
          </a:ln>
        </p:spPr>
      </p:pic>
      <p:sp>
        <p:nvSpPr>
          <p:cNvPr id="11" name="矩形 7"/>
          <p:cNvSpPr/>
          <p:nvPr/>
        </p:nvSpPr>
        <p:spPr>
          <a:xfrm>
            <a:off x="4302883" y="2967335"/>
            <a:ext cx="3586239" cy="1107996"/>
          </a:xfrm>
          <a:prstGeom prst="rect">
            <a:avLst/>
          </a:prstGeom>
        </p:spPr>
        <p:txBody>
          <a:bodyPr wrap="none">
            <a:spAutoFit/>
          </a:bodyPr>
          <a:lstStyle/>
          <a:p>
            <a:pPr algn="ctr" defTabSz="864235"/>
            <a:r>
              <a:rPr lang="zh-CN" altLang="en-US" sz="6600" b="1" dirty="0">
                <a:solidFill>
                  <a:schemeClr val="bg1"/>
                </a:solidFill>
                <a:latin typeface="宋体" panose="02010600030101010101" pitchFamily="2" charset="-122"/>
                <a:ea typeface="宋体" panose="02010600030101010101" pitchFamily="2" charset="-122"/>
              </a:rPr>
              <a:t>谢 谢 ！</a:t>
            </a:r>
            <a:endParaRPr lang="zh-CN" altLang="en-US" b="1" dirty="0">
              <a:solidFill>
                <a:schemeClr val="bg1"/>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59447" y="2045531"/>
            <a:ext cx="7047192" cy="4620512"/>
            <a:chOff x="2568106" y="2045531"/>
            <a:chExt cx="7047192" cy="4620512"/>
          </a:xfrm>
        </p:grpSpPr>
        <p:sp>
          <p:nvSpPr>
            <p:cNvPr id="120" name="Freeform 24"/>
            <p:cNvSpPr/>
            <p:nvPr/>
          </p:nvSpPr>
          <p:spPr>
            <a:xfrm>
              <a:off x="2568106" y="2045531"/>
              <a:ext cx="7047192" cy="4620512"/>
            </a:xfrm>
            <a:prstGeom prst="rect">
              <a:avLst/>
            </a:prstGeom>
            <a:solidFill>
              <a:sysClr val="window" lastClr="FFFFFF"/>
            </a:solidFill>
            <a:ln w="6350" cap="flat" cmpd="sng" algn="ctr">
              <a:noFill/>
              <a:prstDash val="solid"/>
              <a:miter lim="800000"/>
            </a:ln>
            <a:effectLst>
              <a:outerShdw blurRad="254000" dist="38100" dir="2700000" algn="tl" rotWithShape="0">
                <a:srgbClr val="001EE1">
                  <a:alpha val="2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等线" panose="02010600030101010101" charset="-122"/>
                <a:cs typeface="+mn-cs"/>
              </a:endParaRPr>
            </a:p>
          </p:txBody>
        </p:sp>
        <p:grpSp>
          <p:nvGrpSpPr>
            <p:cNvPr id="80" name="组合 79"/>
            <p:cNvGrpSpPr/>
            <p:nvPr/>
          </p:nvGrpSpPr>
          <p:grpSpPr>
            <a:xfrm>
              <a:off x="2681418" y="2080348"/>
              <a:ext cx="6829165" cy="4550879"/>
              <a:chOff x="2896" y="1656"/>
              <a:chExt cx="13192" cy="8791"/>
            </a:xfrm>
          </p:grpSpPr>
          <p:pic>
            <p:nvPicPr>
              <p:cNvPr id="81"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 y="1656"/>
                <a:ext cx="13192" cy="8791"/>
              </a:xfrm>
              <a:prstGeom prst="rect">
                <a:avLst/>
              </a:prstGeom>
            </p:spPr>
          </p:pic>
          <p:grpSp>
            <p:nvGrpSpPr>
              <p:cNvPr id="82" name="组合 81"/>
              <p:cNvGrpSpPr/>
              <p:nvPr/>
            </p:nvGrpSpPr>
            <p:grpSpPr>
              <a:xfrm>
                <a:off x="9323" y="1656"/>
                <a:ext cx="3492" cy="2749"/>
                <a:chOff x="3562708" y="1725772"/>
                <a:chExt cx="2217503" cy="1745921"/>
              </a:xfrm>
            </p:grpSpPr>
            <p:grpSp>
              <p:nvGrpSpPr>
                <p:cNvPr id="90" name="组合 89"/>
                <p:cNvGrpSpPr/>
                <p:nvPr/>
              </p:nvGrpSpPr>
              <p:grpSpPr>
                <a:xfrm>
                  <a:off x="3562708" y="1905772"/>
                  <a:ext cx="180000" cy="1565921"/>
                  <a:chOff x="3562708" y="1905772"/>
                  <a:chExt cx="180000" cy="1565921"/>
                </a:xfrm>
              </p:grpSpPr>
              <p:cxnSp>
                <p:nvCxnSpPr>
                  <p:cNvPr id="92" name="直接连接符 91"/>
                  <p:cNvCxnSpPr/>
                  <p:nvPr/>
                </p:nvCxnSpPr>
                <p:spPr>
                  <a:xfrm>
                    <a:off x="3652708" y="2085772"/>
                    <a:ext cx="0" cy="1385921"/>
                  </a:xfrm>
                  <a:prstGeom prst="line">
                    <a:avLst/>
                  </a:prstGeom>
                  <a:ln w="19050">
                    <a:gradFill>
                      <a:gsLst>
                        <a:gs pos="0">
                          <a:srgbClr val="FFFF00"/>
                        </a:gs>
                        <a:gs pos="100000">
                          <a:srgbClr val="FF000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3" name="椭圆 92"/>
                  <p:cNvSpPr/>
                  <p:nvPr/>
                </p:nvSpPr>
                <p:spPr>
                  <a:xfrm>
                    <a:off x="3562708" y="1905772"/>
                    <a:ext cx="180000" cy="180000"/>
                  </a:xfrm>
                  <a:prstGeom prst="ellipse">
                    <a:avLst/>
                  </a:prstGeom>
                  <a:solidFill>
                    <a:srgbClr val="FFFF00"/>
                  </a:solidFill>
                  <a:ln w="63500">
                    <a:solidFill>
                      <a:srgbClr val="C00000">
                        <a:alpha val="22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grpSp>
            <p:sp>
              <p:nvSpPr>
                <p:cNvPr id="91" name="矩形 90"/>
                <p:cNvSpPr/>
                <p:nvPr/>
              </p:nvSpPr>
              <p:spPr>
                <a:xfrm>
                  <a:off x="3742707" y="1725772"/>
                  <a:ext cx="2037504" cy="720000"/>
                </a:xfrm>
                <a:prstGeom prst="rect">
                  <a:avLst/>
                </a:prstGeom>
                <a:gradFill>
                  <a:gsLst>
                    <a:gs pos="0">
                      <a:schemeClr val="accent1">
                        <a:alpha val="0"/>
                      </a:schemeClr>
                    </a:gs>
                    <a:gs pos="100000">
                      <a:schemeClr val="accent1">
                        <a:alpha val="1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电子探针</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综合研究平台</a:t>
                  </a:r>
                </a:p>
              </p:txBody>
            </p:sp>
          </p:grpSp>
          <p:grpSp>
            <p:nvGrpSpPr>
              <p:cNvPr id="83" name="组合 26"/>
              <p:cNvGrpSpPr/>
              <p:nvPr/>
            </p:nvGrpSpPr>
            <p:grpSpPr>
              <a:xfrm>
                <a:off x="12696" y="5411"/>
                <a:ext cx="3388" cy="2749"/>
                <a:chOff x="3312143" y="2226960"/>
                <a:chExt cx="2153606" cy="1745532"/>
              </a:xfrm>
            </p:grpSpPr>
            <p:grpSp>
              <p:nvGrpSpPr>
                <p:cNvPr id="84" name="组合 27"/>
                <p:cNvGrpSpPr/>
                <p:nvPr/>
              </p:nvGrpSpPr>
              <p:grpSpPr>
                <a:xfrm>
                  <a:off x="3312143" y="2406960"/>
                  <a:ext cx="180000" cy="1565532"/>
                  <a:chOff x="3312143" y="2406960"/>
                  <a:chExt cx="180000" cy="1565532"/>
                </a:xfrm>
              </p:grpSpPr>
              <p:cxnSp>
                <p:nvCxnSpPr>
                  <p:cNvPr id="88" name="直接连接符 29"/>
                  <p:cNvCxnSpPr/>
                  <p:nvPr/>
                </p:nvCxnSpPr>
                <p:spPr>
                  <a:xfrm>
                    <a:off x="3402919" y="2586571"/>
                    <a:ext cx="0" cy="1385921"/>
                  </a:xfrm>
                  <a:prstGeom prst="line">
                    <a:avLst/>
                  </a:prstGeom>
                  <a:ln w="19050">
                    <a:gradFill>
                      <a:gsLst>
                        <a:gs pos="0">
                          <a:srgbClr val="FFFF00"/>
                        </a:gs>
                        <a:gs pos="100000">
                          <a:srgbClr val="FF000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89" name="椭圆 30"/>
                  <p:cNvSpPr/>
                  <p:nvPr/>
                </p:nvSpPr>
                <p:spPr>
                  <a:xfrm>
                    <a:off x="3312143" y="2406960"/>
                    <a:ext cx="180000" cy="180003"/>
                  </a:xfrm>
                  <a:prstGeom prst="ellipse">
                    <a:avLst/>
                  </a:prstGeom>
                  <a:solidFill>
                    <a:srgbClr val="FFFF00"/>
                  </a:solidFill>
                  <a:ln w="63500">
                    <a:solidFill>
                      <a:srgbClr val="C00000">
                        <a:alpha val="22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grpSp>
            <p:sp>
              <p:nvSpPr>
                <p:cNvPr id="87" name="矩形 28"/>
                <p:cNvSpPr/>
                <p:nvPr/>
              </p:nvSpPr>
              <p:spPr>
                <a:xfrm>
                  <a:off x="3482632" y="2226960"/>
                  <a:ext cx="1983117" cy="719998"/>
                </a:xfrm>
                <a:prstGeom prst="rect">
                  <a:avLst/>
                </a:prstGeom>
                <a:gradFill>
                  <a:gsLst>
                    <a:gs pos="0">
                      <a:schemeClr val="accent1">
                        <a:alpha val="0"/>
                      </a:schemeClr>
                    </a:gs>
                    <a:gs pos="100000">
                      <a:schemeClr val="accent1">
                        <a:alpha val="1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光子探针</a:t>
                  </a:r>
                  <a:endPar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综合研究平台</a:t>
                  </a:r>
                </a:p>
              </p:txBody>
            </p:sp>
          </p:grpSp>
        </p:grpSp>
      </p:grpSp>
      <p:sp>
        <p:nvSpPr>
          <p:cNvPr id="4" name="Slide Number Placeholder 4"/>
          <p:cNvSpPr txBox="1"/>
          <p:nvPr/>
        </p:nvSpPr>
        <p:spPr>
          <a:xfrm>
            <a:off x="9300516" y="65253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549422-AF72-1145-9B4D-5F14ACCEF030}"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8" name="直接连接符 62"/>
          <p:cNvCxnSpPr/>
          <p:nvPr/>
        </p:nvCxnSpPr>
        <p:spPr>
          <a:xfrm>
            <a:off x="568618" y="6707214"/>
            <a:ext cx="1109574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j-cs"/>
              </a:rPr>
              <a:t>建设方案</a:t>
            </a:r>
            <a:endParaRPr kumimoji="0" lang="en-US" sz="4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j-cs"/>
            </a:endParaRPr>
          </a:p>
        </p:txBody>
      </p:sp>
      <p:sp>
        <p:nvSpPr>
          <p:cNvPr id="23" name="文本框 22"/>
          <p:cNvSpPr txBox="1"/>
          <p:nvPr/>
        </p:nvSpPr>
        <p:spPr>
          <a:xfrm>
            <a:off x="13263547" y="652539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charset="-122"/>
              <a:cs typeface="+mn-cs"/>
            </a:endParaRPr>
          </a:p>
        </p:txBody>
      </p:sp>
      <p:sp>
        <p:nvSpPr>
          <p:cNvPr id="95" name="矩形 4"/>
          <p:cNvSpPr/>
          <p:nvPr/>
        </p:nvSpPr>
        <p:spPr>
          <a:xfrm>
            <a:off x="321285" y="1035173"/>
            <a:ext cx="11422332" cy="942975"/>
          </a:xfrm>
          <a:prstGeom prst="rect">
            <a:avLst/>
          </a:prstGeom>
          <a:solidFill>
            <a:sysClr val="window" lastClr="FFFFFF"/>
          </a:solidFill>
          <a:ln w="12700" cap="flat" cmpd="sng" algn="ctr">
            <a:gradFill>
              <a:gsLst>
                <a:gs pos="0">
                  <a:srgbClr val="0237A7">
                    <a:alpha val="50000"/>
                  </a:srgbClr>
                </a:gs>
                <a:gs pos="100000">
                  <a:srgbClr val="0237A7">
                    <a:alpha val="0"/>
                  </a:srgbClr>
                </a:gs>
              </a:gsLst>
              <a:lin ang="5400000" scaled="1"/>
            </a:gradFill>
            <a:prstDash val="solid"/>
            <a:miter lim="800000"/>
          </a:ln>
          <a:effectLst>
            <a:outerShdw blurRad="254000" algn="ctr" rotWithShape="0">
              <a:srgbClr val="0237A7">
                <a:alpha val="18000"/>
              </a:srgbClr>
            </a:outerShdw>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rgbClr val="004B9D"/>
              </a:solidFill>
              <a:effectLst/>
              <a:uLnTx/>
              <a:uFillTx/>
              <a:latin typeface="微软雅黑" panose="020B0503020204020204" pitchFamily="34" charset="-122"/>
              <a:ea typeface="微软雅黑" panose="020B0503020204020204" pitchFamily="34" charset="-122"/>
              <a:cs typeface="+mn-cs"/>
            </a:endParaRPr>
          </a:p>
        </p:txBody>
      </p:sp>
      <p:grpSp>
        <p:nvGrpSpPr>
          <p:cNvPr id="117" name="组合 116"/>
          <p:cNvGrpSpPr/>
          <p:nvPr/>
        </p:nvGrpSpPr>
        <p:grpSpPr>
          <a:xfrm>
            <a:off x="2858008" y="1208580"/>
            <a:ext cx="269333" cy="269333"/>
            <a:chOff x="2858008" y="1208580"/>
            <a:chExt cx="269333" cy="269333"/>
          </a:xfrm>
        </p:grpSpPr>
        <p:sp>
          <p:nvSpPr>
            <p:cNvPr id="101" name="椭圆 14"/>
            <p:cNvSpPr/>
            <p:nvPr/>
          </p:nvSpPr>
          <p:spPr>
            <a:xfrm>
              <a:off x="2858008" y="1208580"/>
              <a:ext cx="269333" cy="269333"/>
            </a:xfrm>
            <a:prstGeom prst="ellipse">
              <a:avLst/>
            </a:prstGeom>
            <a:gradFill>
              <a:gsLst>
                <a:gs pos="0">
                  <a:schemeClr val="accent1">
                    <a:alpha val="15000"/>
                  </a:schemeClr>
                </a:gs>
                <a:gs pos="100000">
                  <a:schemeClr val="accent1">
                    <a:lumMod val="60000"/>
                    <a:lumOff val="40000"/>
                    <a:alpha val="0"/>
                  </a:schemeClr>
                </a:gs>
              </a:gsLst>
              <a:lin ang="0" scaled="1"/>
            </a:gradFill>
            <a:ln w="3175">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02" name="椭圆 13"/>
            <p:cNvSpPr/>
            <p:nvPr/>
          </p:nvSpPr>
          <p:spPr>
            <a:xfrm>
              <a:off x="2891074" y="1241646"/>
              <a:ext cx="203201" cy="203201"/>
            </a:xfrm>
            <a:prstGeom prst="ellipse">
              <a:avLst/>
            </a:prstGeom>
            <a:gradFill>
              <a:gsLst>
                <a:gs pos="25000">
                  <a:srgbClr val="004080"/>
                </a:gs>
                <a:gs pos="100000">
                  <a:schemeClr val="accent1">
                    <a:lumMod val="40000"/>
                    <a:lumOff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03" name="等腰三角形 15"/>
            <p:cNvSpPr/>
            <p:nvPr/>
          </p:nvSpPr>
          <p:spPr>
            <a:xfrm rot="5400000">
              <a:off x="2964834" y="1300913"/>
              <a:ext cx="98214" cy="846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118" name="组合 117"/>
          <p:cNvGrpSpPr/>
          <p:nvPr/>
        </p:nvGrpSpPr>
        <p:grpSpPr>
          <a:xfrm>
            <a:off x="2860963" y="1571068"/>
            <a:ext cx="269333" cy="269333"/>
            <a:chOff x="2860963" y="1571068"/>
            <a:chExt cx="269333" cy="269333"/>
          </a:xfrm>
        </p:grpSpPr>
        <p:sp>
          <p:nvSpPr>
            <p:cNvPr id="105" name="椭圆 33"/>
            <p:cNvSpPr/>
            <p:nvPr/>
          </p:nvSpPr>
          <p:spPr>
            <a:xfrm>
              <a:off x="2860963" y="1571068"/>
              <a:ext cx="269333" cy="269333"/>
            </a:xfrm>
            <a:prstGeom prst="ellipse">
              <a:avLst/>
            </a:prstGeom>
            <a:gradFill>
              <a:gsLst>
                <a:gs pos="0">
                  <a:schemeClr val="accent1">
                    <a:alpha val="15000"/>
                  </a:schemeClr>
                </a:gs>
                <a:gs pos="100000">
                  <a:schemeClr val="accent1">
                    <a:lumMod val="60000"/>
                    <a:lumOff val="40000"/>
                    <a:alpha val="0"/>
                  </a:schemeClr>
                </a:gs>
              </a:gsLst>
              <a:lin ang="0" scaled="1"/>
            </a:gradFill>
            <a:ln w="3175">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06" name="椭圆 34"/>
            <p:cNvSpPr/>
            <p:nvPr/>
          </p:nvSpPr>
          <p:spPr>
            <a:xfrm>
              <a:off x="2894029" y="1604134"/>
              <a:ext cx="203201" cy="203201"/>
            </a:xfrm>
            <a:prstGeom prst="ellipse">
              <a:avLst/>
            </a:prstGeom>
            <a:gradFill>
              <a:gsLst>
                <a:gs pos="25000">
                  <a:srgbClr val="004080"/>
                </a:gs>
                <a:gs pos="100000">
                  <a:schemeClr val="accent1">
                    <a:lumMod val="40000"/>
                    <a:lumOff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07" name="等腰三角形 35"/>
            <p:cNvSpPr/>
            <p:nvPr/>
          </p:nvSpPr>
          <p:spPr>
            <a:xfrm rot="5400000">
              <a:off x="2967789" y="1663401"/>
              <a:ext cx="98214" cy="846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119" name="组合 118"/>
          <p:cNvGrpSpPr/>
          <p:nvPr/>
        </p:nvGrpSpPr>
        <p:grpSpPr>
          <a:xfrm>
            <a:off x="3268054" y="1035174"/>
            <a:ext cx="8498228" cy="876830"/>
            <a:chOff x="3268054" y="1035174"/>
            <a:chExt cx="8498228" cy="876830"/>
          </a:xfrm>
        </p:grpSpPr>
        <p:sp>
          <p:nvSpPr>
            <p:cNvPr id="97" name="平行四边形 25"/>
            <p:cNvSpPr/>
            <p:nvPr/>
          </p:nvSpPr>
          <p:spPr>
            <a:xfrm>
              <a:off x="9703939" y="1035174"/>
              <a:ext cx="1178132" cy="744019"/>
            </a:xfrm>
            <a:prstGeom prst="parallelogram">
              <a:avLst>
                <a:gd name="adj" fmla="val 39557"/>
              </a:avLst>
            </a:prstGeom>
            <a:gradFill>
              <a:gsLst>
                <a:gs pos="0">
                  <a:schemeClr val="accent1">
                    <a:alpha val="10000"/>
                  </a:schemeClr>
                </a:gs>
                <a:gs pos="100000">
                  <a:schemeClr val="accent1">
                    <a:alpha val="0"/>
                  </a:schemeClr>
                </a:gs>
              </a:gsLst>
              <a:lin ang="54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7" tIns="45717" rIns="45717" bIns="45717" numCol="1" spcCol="38100" rtlCol="0"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98" name="平行四边形 26"/>
            <p:cNvSpPr/>
            <p:nvPr/>
          </p:nvSpPr>
          <p:spPr>
            <a:xfrm>
              <a:off x="10413102" y="1035174"/>
              <a:ext cx="1178132" cy="744019"/>
            </a:xfrm>
            <a:prstGeom prst="parallelogram">
              <a:avLst>
                <a:gd name="adj" fmla="val 39557"/>
              </a:avLst>
            </a:prstGeom>
            <a:gradFill>
              <a:gsLst>
                <a:gs pos="0">
                  <a:schemeClr val="accent1">
                    <a:alpha val="10000"/>
                  </a:schemeClr>
                </a:gs>
                <a:gs pos="100000">
                  <a:schemeClr val="accent1">
                    <a:alpha val="0"/>
                  </a:schemeClr>
                </a:gs>
              </a:gsLst>
              <a:lin ang="54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7" tIns="45717" rIns="45717" bIns="45717" numCol="1" spcCol="38100" rtlCol="0"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99" name="文本框 27"/>
            <p:cNvSpPr txBox="1"/>
            <p:nvPr/>
          </p:nvSpPr>
          <p:spPr>
            <a:xfrm>
              <a:off x="3268054" y="1106929"/>
              <a:ext cx="8498228" cy="430374"/>
            </a:xfrm>
            <a:prstGeom prst="rect">
              <a:avLst/>
            </a:prstGeom>
            <a:noFill/>
          </p:spPr>
          <p:txBody>
            <a:bodyPr wrap="square">
              <a:spAutoFit/>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004080"/>
                  </a:solidFill>
                  <a:effectLst/>
                  <a:uLnTx/>
                  <a:uFillTx/>
                  <a:latin typeface="微软雅黑" panose="020B0503020204020204" pitchFamily="34" charset="-122"/>
                  <a:ea typeface="微软雅黑" panose="020B0503020204020204" pitchFamily="34" charset="-122"/>
                  <a:cs typeface="+mn-cs"/>
                </a:rPr>
                <a:t>一期项目建设</a:t>
              </a:r>
              <a:r>
                <a:rPr kumimoji="0" lang="zh-CN" altLang="en-US" sz="20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：光子探针主体平台、超瞬态电子显微集群、部分实验平台</a:t>
              </a:r>
            </a:p>
          </p:txBody>
        </p:sp>
        <p:sp>
          <p:nvSpPr>
            <p:cNvPr id="109" name="文本框 27"/>
            <p:cNvSpPr txBox="1"/>
            <p:nvPr/>
          </p:nvSpPr>
          <p:spPr>
            <a:xfrm>
              <a:off x="3272170" y="1481630"/>
              <a:ext cx="8101678" cy="430374"/>
            </a:xfrm>
            <a:prstGeom prst="rect">
              <a:avLst/>
            </a:prstGeom>
            <a:noFill/>
          </p:spPr>
          <p:txBody>
            <a:bodyPr wrap="square">
              <a:spAutoFit/>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004080"/>
                  </a:solidFill>
                  <a:effectLst/>
                  <a:uLnTx/>
                  <a:uFillTx/>
                  <a:latin typeface="微软雅黑" panose="020B0503020204020204" pitchFamily="34" charset="-122"/>
                  <a:ea typeface="微软雅黑" panose="020B0503020204020204" pitchFamily="34" charset="-122"/>
                  <a:cs typeface="+mn-cs"/>
                </a:rPr>
                <a:t>二期项目拟建设</a:t>
              </a:r>
              <a:r>
                <a:rPr kumimoji="0" lang="zh-CN" altLang="en-US" sz="20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：燃烧动力学，极紫外光刻技术等</a:t>
              </a:r>
              <a:r>
                <a:rPr kumimoji="0" lang="en-US" altLang="zh-CN" sz="20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8</a:t>
              </a:r>
              <a:r>
                <a:rPr kumimoji="0" lang="zh-CN" altLang="en-US" sz="20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个</a:t>
              </a:r>
              <a:r>
                <a:rPr kumimoji="0" lang="zh-CN" altLang="en-US" sz="20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应用实验平台</a:t>
              </a:r>
            </a:p>
          </p:txBody>
        </p:sp>
      </p:grpSp>
      <p:sp>
        <p:nvSpPr>
          <p:cNvPr id="32" name="矩形 31"/>
          <p:cNvSpPr/>
          <p:nvPr/>
        </p:nvSpPr>
        <p:spPr>
          <a:xfrm>
            <a:off x="425718" y="1111726"/>
            <a:ext cx="2214903" cy="800278"/>
          </a:xfrm>
          <a:prstGeom prst="rect">
            <a:avLst/>
          </a:prstGeom>
          <a:gradFill flip="none" rotWithShape="1">
            <a:gsLst>
              <a:gs pos="66100">
                <a:srgbClr val="134B7D"/>
              </a:gs>
              <a:gs pos="0">
                <a:srgbClr val="2475BF"/>
              </a:gs>
              <a:gs pos="100000">
                <a:srgbClr val="134B7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6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总体规划</a:t>
            </a:r>
            <a:endParaRPr kumimoji="0" lang="en-US" altLang="zh-CN" sz="2400" b="1" i="0" u="none" strike="noStrike" kern="1200" cap="none" spc="6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6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分期实施</a:t>
            </a:r>
          </a:p>
        </p:txBody>
      </p:sp>
      <p:grpSp>
        <p:nvGrpSpPr>
          <p:cNvPr id="110" name="组合 9"/>
          <p:cNvGrpSpPr/>
          <p:nvPr/>
        </p:nvGrpSpPr>
        <p:grpSpPr>
          <a:xfrm>
            <a:off x="7281747" y="2062975"/>
            <a:ext cx="4772722" cy="4583152"/>
            <a:chOff x="1278497" y="3935616"/>
            <a:chExt cx="3620135" cy="1678316"/>
          </a:xfrm>
        </p:grpSpPr>
        <p:sp>
          <p:nvSpPr>
            <p:cNvPr id="111" name="矩形: 圆顶角 12"/>
            <p:cNvSpPr/>
            <p:nvPr/>
          </p:nvSpPr>
          <p:spPr>
            <a:xfrm>
              <a:off x="1278497" y="3935616"/>
              <a:ext cx="3620135" cy="1678316"/>
            </a:xfrm>
            <a:prstGeom prst="round2SameRect">
              <a:avLst>
                <a:gd name="adj1" fmla="val 2635"/>
                <a:gd name="adj2" fmla="val 2562"/>
              </a:avLst>
            </a:prstGeom>
            <a:solidFill>
              <a:schemeClr val="bg1"/>
            </a:solidFill>
            <a:ln w="12700" cap="flat" cmpd="sng" algn="ctr">
              <a:gradFill flip="none" rotWithShape="1">
                <a:gsLst>
                  <a:gs pos="0">
                    <a:schemeClr val="accent1">
                      <a:lumMod val="20000"/>
                      <a:lumOff val="80000"/>
                    </a:schemeClr>
                  </a:gs>
                  <a:gs pos="100000">
                    <a:schemeClr val="accent1">
                      <a:lumMod val="20000"/>
                      <a:lumOff val="80000"/>
                      <a:alpha val="0"/>
                    </a:schemeClr>
                  </a:gs>
                </a:gsLst>
                <a:lin ang="5400000" scaled="1"/>
                <a:tileRect/>
              </a:gradFill>
              <a:prstDash val="solid"/>
              <a:miter lim="800000"/>
            </a:ln>
            <a:effectLst>
              <a:outerShdw blurRad="139700" algn="t" rotWithShape="0">
                <a:schemeClr val="accent1">
                  <a:alpha val="20000"/>
                </a:schemeClr>
              </a:outerShdw>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white"/>
                </a:solidFill>
                <a:effectLst/>
                <a:uLnTx/>
                <a:uFillTx/>
                <a:latin typeface="Bahnschrift Light SemiCondensed" panose="020B0502040204020203"/>
                <a:ea typeface="等线" panose="02010600030101010101" charset="-122"/>
                <a:cs typeface="+mn-cs"/>
              </a:endParaRPr>
            </a:p>
          </p:txBody>
        </p:sp>
        <p:sp>
          <p:nvSpPr>
            <p:cNvPr id="112" name="矩形: 圆角 13"/>
            <p:cNvSpPr/>
            <p:nvPr/>
          </p:nvSpPr>
          <p:spPr>
            <a:xfrm rot="16200000">
              <a:off x="2652715" y="2657761"/>
              <a:ext cx="441702" cy="3034134"/>
            </a:xfrm>
            <a:prstGeom prst="roundRect">
              <a:avLst>
                <a:gd name="adj" fmla="val 4571"/>
              </a:avLst>
            </a:prstGeom>
            <a:gradFill flip="none" rotWithShape="1">
              <a:gsLst>
                <a:gs pos="22000">
                  <a:schemeClr val="accent1">
                    <a:lumMod val="20000"/>
                    <a:lumOff val="80000"/>
                    <a:alpha val="0"/>
                  </a:schemeClr>
                </a:gs>
                <a:gs pos="100000">
                  <a:schemeClr val="accent1">
                    <a:lumMod val="20000"/>
                    <a:lumOff val="80000"/>
                    <a:alpha val="6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13" name="光子， 中子和电子三种基本微观探测粒子"/>
          <p:cNvSpPr txBox="1"/>
          <p:nvPr/>
        </p:nvSpPr>
        <p:spPr>
          <a:xfrm>
            <a:off x="7365305" y="2067759"/>
            <a:ext cx="4648275" cy="12539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5718" tIns="35718" rIns="35718" bIns="35718" anchor="ctr">
            <a:spAutoFit/>
          </a:bodyPr>
          <a:lstStyle>
            <a:lvl1pPr algn="ctr" defTabSz="410845">
              <a:defRPr sz="2600" b="1">
                <a:latin typeface="+mj-lt"/>
                <a:ea typeface="+mj-ea"/>
                <a:cs typeface="+mj-cs"/>
                <a:sym typeface="Helvetica"/>
              </a:defRPr>
            </a:lvl1pPr>
          </a:lstStyle>
          <a:p>
            <a:pPr marL="0" marR="0" lvl="0" indent="0" algn="just" defTabSz="410845" rtl="0" eaLnBrk="1" fontAlgn="auto" latinLnBrk="0" hangingPunct="1">
              <a:lnSpc>
                <a:spcPct val="12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j-cs"/>
                <a:sym typeface="Helvetica"/>
              </a:rPr>
              <a:t>超瞬态 </a:t>
            </a:r>
            <a:r>
              <a:rPr kumimoji="0" lang="en-US" altLang="zh-CN" sz="16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sym typeface="Helvetica"/>
              </a:rPr>
              <a:t>(Far-From-Equilibrium)</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j-cs"/>
                <a:sym typeface="Helvetica"/>
              </a:rPr>
              <a:t>：</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sym typeface="Helvetica"/>
              </a:rPr>
              <a:t>涉及的时间尺度可从秒至飞秒</a:t>
            </a: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sym typeface="Helvetica"/>
              </a:rPr>
              <a:t>(10</a:t>
            </a:r>
            <a:r>
              <a:rPr kumimoji="0" lang="en-US" altLang="zh-CN" sz="1600" b="1" i="0" u="none" strike="noStrike" kern="1200" cap="none" spc="0" normalizeH="0" baseline="30000" noProof="0" dirty="0">
                <a:ln>
                  <a:noFill/>
                </a:ln>
                <a:solidFill>
                  <a:prstClr val="black"/>
                </a:solidFill>
                <a:effectLst/>
                <a:uLnTx/>
                <a:uFillTx/>
                <a:latin typeface="微软雅黑" panose="020B0503020204020204" pitchFamily="34" charset="-122"/>
                <a:ea typeface="微软雅黑" panose="020B0503020204020204" pitchFamily="34" charset="-122"/>
                <a:cs typeface="+mj-cs"/>
                <a:sym typeface="Helvetica"/>
              </a:rPr>
              <a:t>-15</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sym typeface="Helvetica"/>
              </a:rPr>
              <a:t>秒</a:t>
            </a: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sym typeface="Helvetica"/>
              </a:rPr>
              <a:t>)</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sym typeface="Helvetica"/>
              </a:rPr>
              <a:t>，涉及的空间尺度可从米到埃</a:t>
            </a: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sym typeface="Helvetica"/>
              </a:rPr>
              <a:t>(10</a:t>
            </a:r>
            <a:r>
              <a:rPr kumimoji="0" lang="en-US" altLang="zh-CN" sz="1600" b="1" i="0" u="none" strike="noStrike" kern="1200" cap="none" spc="0" normalizeH="0" baseline="30000" noProof="0" dirty="0">
                <a:ln>
                  <a:noFill/>
                </a:ln>
                <a:solidFill>
                  <a:prstClr val="black"/>
                </a:solidFill>
                <a:effectLst/>
                <a:uLnTx/>
                <a:uFillTx/>
                <a:latin typeface="微软雅黑" panose="020B0503020204020204" pitchFamily="34" charset="-122"/>
                <a:ea typeface="微软雅黑" panose="020B0503020204020204" pitchFamily="34" charset="-122"/>
                <a:cs typeface="+mj-cs"/>
                <a:sym typeface="Helvetica"/>
              </a:rPr>
              <a:t>-10</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sym typeface="Helvetica"/>
              </a:rPr>
              <a:t>米</a:t>
            </a: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sym typeface="Helvetica"/>
              </a:rPr>
              <a:t>)</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sym typeface="Helvetica"/>
              </a:rPr>
              <a:t>；</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j-cs"/>
                <a:sym typeface="Helvetica"/>
              </a:rPr>
              <a:t>决定着物质的功能，与产业应用密切相关，</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sym typeface="Helvetica"/>
              </a:rPr>
              <a:t>是从结构的观察迈向功能的控制的关键一环</a:t>
            </a:r>
          </a:p>
        </p:txBody>
      </p:sp>
      <p:grpSp>
        <p:nvGrpSpPr>
          <p:cNvPr id="114" name="组合 5"/>
          <p:cNvGrpSpPr/>
          <p:nvPr/>
        </p:nvGrpSpPr>
        <p:grpSpPr>
          <a:xfrm>
            <a:off x="7548142" y="3412163"/>
            <a:ext cx="4259580" cy="3260285"/>
            <a:chOff x="11713" y="3976"/>
            <a:chExt cx="6968" cy="5398"/>
          </a:xfrm>
        </p:grpSpPr>
        <p:sp>
          <p:nvSpPr>
            <p:cNvPr id="115" name="标题 5"/>
            <p:cNvSpPr txBox="1"/>
            <p:nvPr/>
          </p:nvSpPr>
          <p:spPr bwMode="auto">
            <a:xfrm>
              <a:off x="12798" y="8160"/>
              <a:ext cx="4950" cy="622"/>
            </a:xfrm>
            <a:prstGeom prst="rect">
              <a:avLst/>
            </a:prstGeom>
            <a:noFill/>
            <a:ln w="28575" algn="ctr">
              <a:noFill/>
              <a:round/>
              <a:headEnd type="arrow" w="med" len="med"/>
              <a:tailEnd type="arrow" w="med" len="med"/>
            </a:ln>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rPr>
                <a:t>科学研究新的系统框架*</a:t>
              </a:r>
            </a:p>
          </p:txBody>
        </p:sp>
        <p:sp>
          <p:nvSpPr>
            <p:cNvPr id="116" name="标题 5"/>
            <p:cNvSpPr txBox="1"/>
            <p:nvPr/>
          </p:nvSpPr>
          <p:spPr bwMode="auto">
            <a:xfrm>
              <a:off x="11968" y="8793"/>
              <a:ext cx="6610" cy="581"/>
            </a:xfrm>
            <a:prstGeom prst="rect">
              <a:avLst/>
            </a:prstGeom>
            <a:noFill/>
            <a:ln w="28575" algn="ctr">
              <a:noFill/>
              <a:round/>
              <a:headEnd type="arrow" w="med" len="med"/>
              <a:tailEnd type="arrow" w="med" len="med"/>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 摘自美国能源部报告</a:t>
              </a:r>
            </a:p>
          </p:txBody>
        </p:sp>
        <p:cxnSp>
          <p:nvCxnSpPr>
            <p:cNvPr id="121" name="直接连接符 14"/>
            <p:cNvCxnSpPr/>
            <p:nvPr/>
          </p:nvCxnSpPr>
          <p:spPr>
            <a:xfrm>
              <a:off x="12053" y="8821"/>
              <a:ext cx="6368"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2" name="组合 17"/>
            <p:cNvGrpSpPr/>
            <p:nvPr/>
          </p:nvGrpSpPr>
          <p:grpSpPr>
            <a:xfrm>
              <a:off x="11713" y="3976"/>
              <a:ext cx="6968" cy="4134"/>
              <a:chOff x="267298" y="1653317"/>
              <a:chExt cx="4424740" cy="2624980"/>
            </a:xfrm>
          </p:grpSpPr>
          <p:pic>
            <p:nvPicPr>
              <p:cNvPr id="123" name="Picture 5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77045" y="1835922"/>
                <a:ext cx="3676153" cy="2442375"/>
              </a:xfrm>
              <a:prstGeom prst="rect">
                <a:avLst/>
              </a:prstGeom>
            </p:spPr>
          </p:pic>
          <p:sp>
            <p:nvSpPr>
              <p:cNvPr id="124" name="文本框 19"/>
              <p:cNvSpPr txBox="1"/>
              <p:nvPr/>
            </p:nvSpPr>
            <p:spPr>
              <a:xfrm>
                <a:off x="326287" y="3756479"/>
                <a:ext cx="1994408" cy="323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远离平衡态的系统</a:t>
                </a:r>
              </a:p>
            </p:txBody>
          </p:sp>
          <p:sp>
            <p:nvSpPr>
              <p:cNvPr id="125" name="文本框 20"/>
              <p:cNvSpPr txBox="1"/>
              <p:nvPr/>
            </p:nvSpPr>
            <p:spPr>
              <a:xfrm>
                <a:off x="401260" y="3271171"/>
                <a:ext cx="1290534" cy="323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强关联体系</a:t>
                </a:r>
              </a:p>
            </p:txBody>
          </p:sp>
          <p:sp>
            <p:nvSpPr>
              <p:cNvPr id="126" name="文本框 21"/>
              <p:cNvSpPr txBox="1"/>
              <p:nvPr/>
            </p:nvSpPr>
            <p:spPr>
              <a:xfrm>
                <a:off x="588753" y="2791207"/>
                <a:ext cx="1213948" cy="323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定向合成</a:t>
                </a:r>
              </a:p>
            </p:txBody>
          </p:sp>
          <p:sp>
            <p:nvSpPr>
              <p:cNvPr id="127" name="文本框 22"/>
              <p:cNvSpPr txBox="1"/>
              <p:nvPr/>
            </p:nvSpPr>
            <p:spPr>
              <a:xfrm>
                <a:off x="267298" y="2316535"/>
                <a:ext cx="133534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跨尺度成像</a:t>
                </a:r>
              </a:p>
            </p:txBody>
          </p:sp>
          <p:sp>
            <p:nvSpPr>
              <p:cNvPr id="128" name="文本框 23"/>
              <p:cNvSpPr txBox="1"/>
              <p:nvPr/>
            </p:nvSpPr>
            <p:spPr>
              <a:xfrm>
                <a:off x="799304" y="1937451"/>
                <a:ext cx="11035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新物质态</a:t>
                </a:r>
              </a:p>
            </p:txBody>
          </p:sp>
          <p:sp>
            <p:nvSpPr>
              <p:cNvPr id="129" name="文本框 24"/>
              <p:cNvSpPr txBox="1"/>
              <p:nvPr/>
            </p:nvSpPr>
            <p:spPr>
              <a:xfrm>
                <a:off x="1532897" y="1653317"/>
                <a:ext cx="199440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非理想材料和系统</a:t>
                </a:r>
              </a:p>
            </p:txBody>
          </p:sp>
          <p:sp>
            <p:nvSpPr>
              <p:cNvPr id="130" name="文本框 25"/>
              <p:cNvSpPr txBox="1"/>
              <p:nvPr/>
            </p:nvSpPr>
            <p:spPr>
              <a:xfrm>
                <a:off x="3108898" y="2039418"/>
                <a:ext cx="152124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光和物质相互作用中的相干性</a:t>
                </a:r>
              </a:p>
            </p:txBody>
          </p:sp>
          <p:sp>
            <p:nvSpPr>
              <p:cNvPr id="131" name="文本框 26"/>
              <p:cNvSpPr txBox="1"/>
              <p:nvPr/>
            </p:nvSpPr>
            <p:spPr>
              <a:xfrm>
                <a:off x="3081746" y="2599746"/>
                <a:ext cx="1610292" cy="307777"/>
              </a:xfrm>
              <a:prstGeom prst="rect">
                <a:avLst/>
              </a:prstGeom>
              <a:noFill/>
            </p:spPr>
            <p:txBody>
              <a:bodyPr wrap="square">
                <a:spAutoFit/>
              </a:bodyPr>
              <a:lstStyle>
                <a:defPPr>
                  <a:defRPr lang="en-US"/>
                </a:defPPr>
                <a:lvl1pPr algn="ctr">
                  <a:defRPr sz="1200" b="1">
                    <a:solidFill>
                      <a:srgbClr val="0975DB"/>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数据、算法和计算</a:t>
                </a:r>
              </a:p>
            </p:txBody>
          </p:sp>
          <p:sp>
            <p:nvSpPr>
              <p:cNvPr id="132" name="文本框 27"/>
              <p:cNvSpPr txBox="1"/>
              <p:nvPr/>
            </p:nvSpPr>
            <p:spPr>
              <a:xfrm>
                <a:off x="3279198" y="3049149"/>
                <a:ext cx="1206872" cy="550069"/>
              </a:xfrm>
              <a:prstGeom prst="rect">
                <a:avLst/>
              </a:prstGeom>
              <a:noFill/>
            </p:spPr>
            <p:txBody>
              <a:bodyPr wrap="square">
                <a:spAutoFit/>
              </a:bodyPr>
              <a:lstStyle>
                <a:defPPr>
                  <a:defRPr lang="en-US"/>
                </a:defPPr>
                <a:lvl1pPr algn="ctr">
                  <a:defRPr sz="1200" b="1">
                    <a:solidFill>
                      <a:srgbClr val="C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纳米尺度的能量和信息</a:t>
                </a:r>
              </a:p>
            </p:txBody>
          </p:sp>
          <p:sp>
            <p:nvSpPr>
              <p:cNvPr id="133" name="文本框 28"/>
              <p:cNvSpPr txBox="1"/>
              <p:nvPr/>
            </p:nvSpPr>
            <p:spPr>
              <a:xfrm>
                <a:off x="2605770" y="3627683"/>
                <a:ext cx="1745539" cy="323570"/>
              </a:xfrm>
              <a:prstGeom prst="rect">
                <a:avLst/>
              </a:prstGeom>
              <a:noFill/>
            </p:spPr>
            <p:txBody>
              <a:bodyPr wrap="square">
                <a:spAutoFit/>
              </a:bodyPr>
              <a:lstStyle>
                <a:defPPr>
                  <a:defRPr lang="en-US"/>
                </a:defPPr>
                <a:lvl1pPr algn="ctr">
                  <a:defRPr sz="1200" b="1">
                    <a:solidFill>
                      <a:srgbClr val="C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电子层次的控制</a:t>
                </a:r>
              </a:p>
            </p:txBody>
          </p:sp>
          <p:grpSp>
            <p:nvGrpSpPr>
              <p:cNvPr id="134" name="组合 16"/>
              <p:cNvGrpSpPr/>
              <p:nvPr/>
            </p:nvGrpSpPr>
            <p:grpSpPr>
              <a:xfrm rot="10454235">
                <a:off x="1956456" y="3608664"/>
                <a:ext cx="115377" cy="115151"/>
                <a:chOff x="-117436" y="3027265"/>
                <a:chExt cx="298108" cy="297525"/>
              </a:xfrm>
            </p:grpSpPr>
            <p:sp>
              <p:nvSpPr>
                <p:cNvPr id="289" name="任意多边形: 形状 31"/>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90" name="任意多边形: 形状 32"/>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91" name="任意多边形: 形状 33"/>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35" name="组合 35"/>
              <p:cNvGrpSpPr/>
              <p:nvPr/>
            </p:nvGrpSpPr>
            <p:grpSpPr>
              <a:xfrm rot="13232508">
                <a:off x="1775853" y="3553190"/>
                <a:ext cx="113914" cy="113691"/>
                <a:chOff x="-117436" y="3027265"/>
                <a:chExt cx="298108" cy="297525"/>
              </a:xfrm>
            </p:grpSpPr>
            <p:sp>
              <p:nvSpPr>
                <p:cNvPr id="286" name="任意多边形: 形状 36"/>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7" name="任意多边形: 形状 37"/>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8" name="任意多边形: 形状 38"/>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36" name="组合 39"/>
              <p:cNvGrpSpPr/>
              <p:nvPr/>
            </p:nvGrpSpPr>
            <p:grpSpPr>
              <a:xfrm rot="2582292">
                <a:off x="2055232" y="3327326"/>
                <a:ext cx="67508" cy="67376"/>
                <a:chOff x="-117436" y="3027265"/>
                <a:chExt cx="298108" cy="297525"/>
              </a:xfrm>
            </p:grpSpPr>
            <p:sp>
              <p:nvSpPr>
                <p:cNvPr id="283" name="任意多边形: 形状 40"/>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4" name="任意多边形: 形状 41"/>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5" name="任意多边形: 形状 42"/>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37" name="组合 43"/>
              <p:cNvGrpSpPr/>
              <p:nvPr/>
            </p:nvGrpSpPr>
            <p:grpSpPr>
              <a:xfrm rot="12164333">
                <a:off x="1564056" y="3331070"/>
                <a:ext cx="67508" cy="67376"/>
                <a:chOff x="-117436" y="3027265"/>
                <a:chExt cx="298108" cy="297525"/>
              </a:xfrm>
            </p:grpSpPr>
            <p:sp>
              <p:nvSpPr>
                <p:cNvPr id="280" name="任意多边形: 形状 44"/>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1" name="任意多边形: 形状 45"/>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2" name="任意多边形: 形状 46"/>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38" name="组合 47"/>
              <p:cNvGrpSpPr/>
              <p:nvPr/>
            </p:nvGrpSpPr>
            <p:grpSpPr>
              <a:xfrm rot="8101318">
                <a:off x="1734798" y="3333402"/>
                <a:ext cx="53136" cy="53032"/>
                <a:chOff x="-117436" y="3027265"/>
                <a:chExt cx="298108" cy="297525"/>
              </a:xfrm>
            </p:grpSpPr>
            <p:sp>
              <p:nvSpPr>
                <p:cNvPr id="277" name="任意多边形: 形状 48"/>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8" name="任意多边形: 形状 49"/>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9" name="任意多边形: 形状 53"/>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39" name="组合 54"/>
              <p:cNvGrpSpPr/>
              <p:nvPr/>
            </p:nvGrpSpPr>
            <p:grpSpPr>
              <a:xfrm rot="2901119">
                <a:off x="1718028" y="3110782"/>
                <a:ext cx="64722" cy="64595"/>
                <a:chOff x="-117436" y="3027265"/>
                <a:chExt cx="298108" cy="297525"/>
              </a:xfrm>
            </p:grpSpPr>
            <p:sp>
              <p:nvSpPr>
                <p:cNvPr id="274" name="任意多边形: 形状 55"/>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5" name="任意多边形: 形状 56"/>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6" name="任意多边形: 形状 57"/>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40" name="组合 59"/>
              <p:cNvGrpSpPr/>
              <p:nvPr/>
            </p:nvGrpSpPr>
            <p:grpSpPr>
              <a:xfrm rot="12028658">
                <a:off x="1534414" y="3473489"/>
                <a:ext cx="133736" cy="133474"/>
                <a:chOff x="-117436" y="3027265"/>
                <a:chExt cx="298108" cy="297525"/>
              </a:xfrm>
            </p:grpSpPr>
            <p:sp>
              <p:nvSpPr>
                <p:cNvPr id="271" name="任意多边形: 形状 60"/>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2" name="任意多边形: 形状 61"/>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3" name="任意多边形: 形状 62"/>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41" name="组合 63"/>
              <p:cNvGrpSpPr/>
              <p:nvPr/>
            </p:nvGrpSpPr>
            <p:grpSpPr>
              <a:xfrm rot="16200000">
                <a:off x="1406666" y="3198726"/>
                <a:ext cx="100915" cy="100717"/>
                <a:chOff x="-117436" y="3027265"/>
                <a:chExt cx="298108" cy="297525"/>
              </a:xfrm>
            </p:grpSpPr>
            <p:sp>
              <p:nvSpPr>
                <p:cNvPr id="268" name="任意多边形: 形状 64"/>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69" name="任意多边形: 形状 65"/>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0" name="任意多边形: 形状 66"/>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42" name="组合 67"/>
              <p:cNvGrpSpPr/>
              <p:nvPr/>
            </p:nvGrpSpPr>
            <p:grpSpPr>
              <a:xfrm rot="20717642">
                <a:off x="1669098" y="3376108"/>
                <a:ext cx="47771" cy="75170"/>
                <a:chOff x="-6958" y="3027265"/>
                <a:chExt cx="187630" cy="295246"/>
              </a:xfrm>
            </p:grpSpPr>
            <p:sp>
              <p:nvSpPr>
                <p:cNvPr id="266" name="任意多边形: 形状 69"/>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67" name="任意多边形: 形状 70"/>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43" name="组合 71"/>
              <p:cNvGrpSpPr/>
              <p:nvPr/>
            </p:nvGrpSpPr>
            <p:grpSpPr>
              <a:xfrm rot="12946071">
                <a:off x="1840524" y="3063981"/>
                <a:ext cx="47771" cy="75170"/>
                <a:chOff x="-6958" y="3027265"/>
                <a:chExt cx="187630" cy="295246"/>
              </a:xfrm>
            </p:grpSpPr>
            <p:sp>
              <p:nvSpPr>
                <p:cNvPr id="264" name="任意多边形: 形状 72"/>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65" name="任意多边形: 形状 73"/>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44" name="组合 74"/>
              <p:cNvGrpSpPr/>
              <p:nvPr/>
            </p:nvGrpSpPr>
            <p:grpSpPr>
              <a:xfrm rot="21333738">
                <a:off x="1929400" y="2847972"/>
                <a:ext cx="64722" cy="64595"/>
                <a:chOff x="-117436" y="3027265"/>
                <a:chExt cx="298108" cy="297525"/>
              </a:xfrm>
            </p:grpSpPr>
            <p:sp>
              <p:nvSpPr>
                <p:cNvPr id="261" name="任意多边形: 形状 75"/>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62" name="任意多边形: 形状 76"/>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63" name="任意多边形: 形状 77"/>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45" name="组合 78"/>
              <p:cNvGrpSpPr/>
              <p:nvPr/>
            </p:nvGrpSpPr>
            <p:grpSpPr>
              <a:xfrm rot="13485635">
                <a:off x="1575716" y="3011942"/>
                <a:ext cx="91847" cy="91667"/>
                <a:chOff x="-117436" y="3027265"/>
                <a:chExt cx="298108" cy="297525"/>
              </a:xfrm>
            </p:grpSpPr>
            <p:sp>
              <p:nvSpPr>
                <p:cNvPr id="258" name="任意多边形: 形状 79"/>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9" name="任意多边形: 形状 80"/>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60" name="任意多边形: 形状 81"/>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46" name="组合 87"/>
              <p:cNvGrpSpPr/>
              <p:nvPr/>
            </p:nvGrpSpPr>
            <p:grpSpPr>
              <a:xfrm rot="14323511">
                <a:off x="1304863" y="2623333"/>
                <a:ext cx="133736" cy="133474"/>
                <a:chOff x="-117436" y="3027265"/>
                <a:chExt cx="298108" cy="297525"/>
              </a:xfrm>
              <a:solidFill>
                <a:srgbClr val="0975DB"/>
              </a:solidFill>
            </p:grpSpPr>
            <p:sp>
              <p:nvSpPr>
                <p:cNvPr id="255" name="任意多边形: 形状 88"/>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6" name="任意多边形: 形状 89"/>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7" name="任意多边形: 形状 90"/>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47" name="组合 91"/>
              <p:cNvGrpSpPr/>
              <p:nvPr/>
            </p:nvGrpSpPr>
            <p:grpSpPr>
              <a:xfrm rot="20574448">
                <a:off x="1486567" y="2372820"/>
                <a:ext cx="76953" cy="76803"/>
                <a:chOff x="-117436" y="3027265"/>
                <a:chExt cx="298108" cy="297525"/>
              </a:xfrm>
              <a:solidFill>
                <a:srgbClr val="0975DB"/>
              </a:solidFill>
            </p:grpSpPr>
            <p:sp>
              <p:nvSpPr>
                <p:cNvPr id="252" name="任意多边形: 形状 92"/>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3" name="任意多边形: 形状 93"/>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4" name="任意多边形: 形状 94"/>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48" name="组合 95"/>
              <p:cNvGrpSpPr/>
              <p:nvPr/>
            </p:nvGrpSpPr>
            <p:grpSpPr>
              <a:xfrm rot="5230780">
                <a:off x="1657341" y="2606791"/>
                <a:ext cx="76953" cy="76803"/>
                <a:chOff x="-117436" y="3027265"/>
                <a:chExt cx="298108" cy="297525"/>
              </a:xfrm>
              <a:solidFill>
                <a:srgbClr val="0975DB"/>
              </a:solidFill>
            </p:grpSpPr>
            <p:sp>
              <p:nvSpPr>
                <p:cNvPr id="249" name="任意多边形: 形状 96"/>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0" name="任意多边形: 形状 97"/>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1" name="任意多边形: 形状 98"/>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49" name="组合 99"/>
              <p:cNvGrpSpPr/>
              <p:nvPr/>
            </p:nvGrpSpPr>
            <p:grpSpPr>
              <a:xfrm rot="18956503">
                <a:off x="1771217" y="2650635"/>
                <a:ext cx="45719" cy="71941"/>
                <a:chOff x="-6958" y="3027265"/>
                <a:chExt cx="187630" cy="295246"/>
              </a:xfrm>
              <a:solidFill>
                <a:srgbClr val="0975DB"/>
              </a:solidFill>
            </p:grpSpPr>
            <p:sp>
              <p:nvSpPr>
                <p:cNvPr id="247" name="任意多边形: 形状 100"/>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8" name="任意多边形: 形状 101"/>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50" name="组合 102"/>
              <p:cNvGrpSpPr/>
              <p:nvPr/>
            </p:nvGrpSpPr>
            <p:grpSpPr>
              <a:xfrm rot="18373470">
                <a:off x="1688483" y="2220912"/>
                <a:ext cx="76953" cy="76803"/>
                <a:chOff x="-117436" y="3027265"/>
                <a:chExt cx="298108" cy="297525"/>
              </a:xfrm>
              <a:solidFill>
                <a:srgbClr val="404040"/>
              </a:solidFill>
            </p:grpSpPr>
            <p:sp>
              <p:nvSpPr>
                <p:cNvPr id="244" name="任意多边形: 形状 103"/>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5" name="任意多边形: 形状 104"/>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6" name="任意多边形: 形状 105"/>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51" name="组合 106"/>
              <p:cNvGrpSpPr/>
              <p:nvPr/>
            </p:nvGrpSpPr>
            <p:grpSpPr>
              <a:xfrm rot="350707">
                <a:off x="1813914" y="2119186"/>
                <a:ext cx="133736" cy="133474"/>
                <a:chOff x="-117436" y="3027265"/>
                <a:chExt cx="298108" cy="297525"/>
              </a:xfrm>
              <a:solidFill>
                <a:srgbClr val="404040"/>
              </a:solidFill>
            </p:grpSpPr>
            <p:sp>
              <p:nvSpPr>
                <p:cNvPr id="241" name="任意多边形: 形状 107"/>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2" name="任意多边形: 形状 108"/>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3" name="任意多边形: 形状 109"/>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52" name="组合 110"/>
              <p:cNvGrpSpPr/>
              <p:nvPr/>
            </p:nvGrpSpPr>
            <p:grpSpPr>
              <a:xfrm rot="3562979">
                <a:off x="1734777" y="2386992"/>
                <a:ext cx="45719" cy="71941"/>
                <a:chOff x="-6958" y="3027265"/>
                <a:chExt cx="187630" cy="295246"/>
              </a:xfrm>
              <a:solidFill>
                <a:srgbClr val="404040"/>
              </a:solidFill>
            </p:grpSpPr>
            <p:sp>
              <p:nvSpPr>
                <p:cNvPr id="239" name="任意多边形: 形状 111"/>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0" name="任意多边形: 形状 112"/>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53" name="组合 113"/>
              <p:cNvGrpSpPr/>
              <p:nvPr/>
            </p:nvGrpSpPr>
            <p:grpSpPr>
              <a:xfrm rot="7082142">
                <a:off x="1975846" y="2450825"/>
                <a:ext cx="76953" cy="76803"/>
                <a:chOff x="-117436" y="3027265"/>
                <a:chExt cx="298108" cy="297525"/>
              </a:xfrm>
              <a:solidFill>
                <a:srgbClr val="404040"/>
              </a:solidFill>
            </p:grpSpPr>
            <p:sp>
              <p:nvSpPr>
                <p:cNvPr id="236" name="任意多边形: 形状 114"/>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7" name="任意多边形: 形状 115"/>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8" name="任意多边形: 形状 116"/>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54" name="组合 117"/>
              <p:cNvGrpSpPr/>
              <p:nvPr/>
            </p:nvGrpSpPr>
            <p:grpSpPr>
              <a:xfrm rot="3961022">
                <a:off x="2365338" y="2028057"/>
                <a:ext cx="133736" cy="133474"/>
                <a:chOff x="-117436" y="3027265"/>
                <a:chExt cx="298108" cy="297525"/>
              </a:xfrm>
              <a:solidFill>
                <a:srgbClr val="404040"/>
              </a:solidFill>
            </p:grpSpPr>
            <p:sp>
              <p:nvSpPr>
                <p:cNvPr id="233" name="任意多边形: 形状 118"/>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4" name="任意多边形: 形状 119"/>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5" name="任意多边形: 形状 120"/>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55" name="组合 121"/>
              <p:cNvGrpSpPr/>
              <p:nvPr/>
            </p:nvGrpSpPr>
            <p:grpSpPr>
              <a:xfrm rot="18373470">
                <a:off x="1992634" y="2055707"/>
                <a:ext cx="76953" cy="76803"/>
                <a:chOff x="-117436" y="3027265"/>
                <a:chExt cx="298108" cy="297525"/>
              </a:xfrm>
              <a:solidFill>
                <a:srgbClr val="404040"/>
              </a:solidFill>
            </p:grpSpPr>
            <p:sp>
              <p:nvSpPr>
                <p:cNvPr id="230" name="任意多边形: 形状 122"/>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1" name="任意多边形: 形状 123"/>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2" name="任意多边形: 形状 124"/>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56" name="组合 68"/>
              <p:cNvGrpSpPr/>
              <p:nvPr/>
            </p:nvGrpSpPr>
            <p:grpSpPr>
              <a:xfrm rot="4726968">
                <a:off x="2221290" y="2176085"/>
                <a:ext cx="45719" cy="71941"/>
                <a:chOff x="-6958" y="3027265"/>
                <a:chExt cx="187630" cy="295246"/>
              </a:xfrm>
              <a:solidFill>
                <a:srgbClr val="404040"/>
              </a:solidFill>
            </p:grpSpPr>
            <p:sp>
              <p:nvSpPr>
                <p:cNvPr id="228" name="任意多边形: 形状 126"/>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9" name="任意多边形: 形状 127"/>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57" name="组合 128"/>
              <p:cNvGrpSpPr/>
              <p:nvPr/>
            </p:nvGrpSpPr>
            <p:grpSpPr>
              <a:xfrm rot="11188181">
                <a:off x="2199412" y="2330848"/>
                <a:ext cx="76953" cy="76803"/>
                <a:chOff x="-117436" y="3027265"/>
                <a:chExt cx="298108" cy="297525"/>
              </a:xfrm>
              <a:solidFill>
                <a:srgbClr val="404040"/>
              </a:solidFill>
            </p:grpSpPr>
            <p:sp>
              <p:nvSpPr>
                <p:cNvPr id="225" name="任意多边形: 形状 129"/>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6" name="任意多边形: 形状 130"/>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7" name="任意多边形: 形状 131"/>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58" name="组合 137"/>
              <p:cNvGrpSpPr/>
              <p:nvPr/>
            </p:nvGrpSpPr>
            <p:grpSpPr>
              <a:xfrm rot="20956874">
                <a:off x="2181235" y="1959696"/>
                <a:ext cx="76953" cy="76803"/>
                <a:chOff x="-117436" y="3027265"/>
                <a:chExt cx="298108" cy="297525"/>
              </a:xfrm>
              <a:solidFill>
                <a:srgbClr val="404040"/>
              </a:solidFill>
            </p:grpSpPr>
            <p:sp>
              <p:nvSpPr>
                <p:cNvPr id="222" name="任意多边形: 形状 138"/>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3" name="任意多边形: 形状 139"/>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4" name="任意多边形: 形状 140"/>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59" name="组合 141"/>
              <p:cNvGrpSpPr/>
              <p:nvPr/>
            </p:nvGrpSpPr>
            <p:grpSpPr>
              <a:xfrm rot="570277">
                <a:off x="2567235" y="2115898"/>
                <a:ext cx="133736" cy="133474"/>
                <a:chOff x="-117436" y="3027265"/>
                <a:chExt cx="298108" cy="297525"/>
              </a:xfrm>
              <a:solidFill>
                <a:srgbClr val="404040"/>
              </a:solidFill>
            </p:grpSpPr>
            <p:sp>
              <p:nvSpPr>
                <p:cNvPr id="219" name="任意多边形: 形状 142"/>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0" name="任意多边形: 形状 143"/>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1" name="任意多边形: 形状 144"/>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60" name="组合 145"/>
              <p:cNvGrpSpPr/>
              <p:nvPr/>
            </p:nvGrpSpPr>
            <p:grpSpPr>
              <a:xfrm rot="6236408">
                <a:off x="2762165" y="2377248"/>
                <a:ext cx="76953" cy="76803"/>
                <a:chOff x="-117436" y="3027265"/>
                <a:chExt cx="298108" cy="297525"/>
              </a:xfrm>
              <a:solidFill>
                <a:srgbClr val="404040"/>
              </a:solidFill>
            </p:grpSpPr>
            <p:sp>
              <p:nvSpPr>
                <p:cNvPr id="216" name="任意多边形: 形状 146"/>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7" name="任意多边形: 形状 147"/>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8" name="任意多边形: 形状 148"/>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61" name="组合 149"/>
              <p:cNvGrpSpPr/>
              <p:nvPr/>
            </p:nvGrpSpPr>
            <p:grpSpPr>
              <a:xfrm rot="15824287">
                <a:off x="2473153" y="2406522"/>
                <a:ext cx="76953" cy="76803"/>
                <a:chOff x="-117436" y="3027265"/>
                <a:chExt cx="298108" cy="297525"/>
              </a:xfrm>
              <a:solidFill>
                <a:srgbClr val="404040"/>
              </a:solidFill>
            </p:grpSpPr>
            <p:sp>
              <p:nvSpPr>
                <p:cNvPr id="213" name="任意多边形: 形状 150"/>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4" name="任意多边形: 形状 151"/>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5" name="任意多边形: 形状 152"/>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62" name="组合 153"/>
              <p:cNvGrpSpPr/>
              <p:nvPr/>
            </p:nvGrpSpPr>
            <p:grpSpPr>
              <a:xfrm rot="2502047">
                <a:off x="3170234" y="2319120"/>
                <a:ext cx="125566" cy="125321"/>
                <a:chOff x="-117436" y="3027265"/>
                <a:chExt cx="298108" cy="297525"/>
              </a:xfrm>
              <a:solidFill>
                <a:srgbClr val="404040"/>
              </a:solidFill>
            </p:grpSpPr>
            <p:sp>
              <p:nvSpPr>
                <p:cNvPr id="210" name="任意多边形: 形状 154"/>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1" name="任意多边形: 形状 155"/>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2" name="任意多边形: 形状 156"/>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63" name="组合 157"/>
              <p:cNvGrpSpPr/>
              <p:nvPr/>
            </p:nvGrpSpPr>
            <p:grpSpPr>
              <a:xfrm rot="14054890">
                <a:off x="2906039" y="2466970"/>
                <a:ext cx="76953" cy="76803"/>
                <a:chOff x="-117436" y="3027265"/>
                <a:chExt cx="298108" cy="297525"/>
              </a:xfrm>
              <a:solidFill>
                <a:srgbClr val="404040"/>
              </a:solidFill>
            </p:grpSpPr>
            <p:sp>
              <p:nvSpPr>
                <p:cNvPr id="207" name="任意多边形: 形状 158"/>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8" name="任意多边形: 形状 159"/>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9" name="任意多边形: 形状 160"/>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64" name="组合 161"/>
              <p:cNvGrpSpPr/>
              <p:nvPr/>
            </p:nvGrpSpPr>
            <p:grpSpPr>
              <a:xfrm rot="19155077">
                <a:off x="2997827" y="2280565"/>
                <a:ext cx="45719" cy="71941"/>
                <a:chOff x="-6958" y="3027265"/>
                <a:chExt cx="187630" cy="295246"/>
              </a:xfrm>
              <a:solidFill>
                <a:srgbClr val="404040"/>
              </a:solidFill>
            </p:grpSpPr>
            <p:sp>
              <p:nvSpPr>
                <p:cNvPr id="205" name="任意多边形: 形状 162"/>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6" name="任意多边形: 形状 163"/>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65" name="组合 164"/>
              <p:cNvGrpSpPr/>
              <p:nvPr/>
            </p:nvGrpSpPr>
            <p:grpSpPr>
              <a:xfrm rot="9701237">
                <a:off x="3041535" y="2547189"/>
                <a:ext cx="57329" cy="57217"/>
                <a:chOff x="-117436" y="3027265"/>
                <a:chExt cx="298108" cy="297525"/>
              </a:xfrm>
              <a:solidFill>
                <a:srgbClr val="404040"/>
              </a:solidFill>
            </p:grpSpPr>
            <p:sp>
              <p:nvSpPr>
                <p:cNvPr id="202" name="任意多边形: 形状 165"/>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3" name="任意多边形: 形状 166"/>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4" name="任意多边形: 形状 167"/>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66" name="组合 168"/>
              <p:cNvGrpSpPr/>
              <p:nvPr/>
            </p:nvGrpSpPr>
            <p:grpSpPr>
              <a:xfrm rot="5230780">
                <a:off x="3196168" y="2886694"/>
                <a:ext cx="76953" cy="76803"/>
                <a:chOff x="-117436" y="3027265"/>
                <a:chExt cx="298108" cy="297525"/>
              </a:xfrm>
              <a:solidFill>
                <a:srgbClr val="0975DB"/>
              </a:solidFill>
            </p:grpSpPr>
            <p:sp>
              <p:nvSpPr>
                <p:cNvPr id="199" name="任意多边形: 形状 169"/>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0" name="任意多边形: 形状 170"/>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1" name="任意多边形: 形状 171"/>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67" name="组合 172"/>
              <p:cNvGrpSpPr/>
              <p:nvPr/>
            </p:nvGrpSpPr>
            <p:grpSpPr>
              <a:xfrm rot="18971949">
                <a:off x="2823274" y="2682385"/>
                <a:ext cx="116609" cy="116382"/>
                <a:chOff x="-117436" y="3027265"/>
                <a:chExt cx="298108" cy="297525"/>
              </a:xfrm>
              <a:solidFill>
                <a:srgbClr val="0975DB"/>
              </a:solidFill>
            </p:grpSpPr>
            <p:sp>
              <p:nvSpPr>
                <p:cNvPr id="196" name="任意多边形: 形状 173"/>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97" name="任意多边形: 形状 174"/>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98" name="任意多边形: 形状 175"/>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68" name="组合 176"/>
              <p:cNvGrpSpPr/>
              <p:nvPr/>
            </p:nvGrpSpPr>
            <p:grpSpPr>
              <a:xfrm rot="14331382">
                <a:off x="2831821" y="2920701"/>
                <a:ext cx="78156" cy="78004"/>
                <a:chOff x="-117436" y="3027265"/>
                <a:chExt cx="298108" cy="297525"/>
              </a:xfrm>
              <a:solidFill>
                <a:srgbClr val="0975DB"/>
              </a:solidFill>
            </p:grpSpPr>
            <p:sp>
              <p:nvSpPr>
                <p:cNvPr id="193" name="任意多边形: 形状 177"/>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94" name="任意多边形: 形状 178"/>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95" name="任意多边形: 形状 179"/>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69" name="组合 185"/>
              <p:cNvGrpSpPr/>
              <p:nvPr/>
            </p:nvGrpSpPr>
            <p:grpSpPr>
              <a:xfrm rot="8164732">
                <a:off x="3125138" y="3050458"/>
                <a:ext cx="78156" cy="78004"/>
                <a:chOff x="-117436" y="3027265"/>
                <a:chExt cx="298108" cy="297525"/>
              </a:xfrm>
              <a:solidFill>
                <a:srgbClr val="0975DB"/>
              </a:solidFill>
            </p:grpSpPr>
            <p:sp>
              <p:nvSpPr>
                <p:cNvPr id="190" name="任意多边形: 形状 186"/>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91" name="任意多边形: 形状 187"/>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92" name="任意多边形: 形状 188"/>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70" name="组合 189"/>
              <p:cNvGrpSpPr/>
              <p:nvPr/>
            </p:nvGrpSpPr>
            <p:grpSpPr>
              <a:xfrm rot="13485635">
                <a:off x="2867660" y="3161940"/>
                <a:ext cx="91847" cy="91667"/>
                <a:chOff x="-117436" y="3027265"/>
                <a:chExt cx="298108" cy="297525"/>
              </a:xfrm>
            </p:grpSpPr>
            <p:sp>
              <p:nvSpPr>
                <p:cNvPr id="187" name="任意多边形: 形状 190"/>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8" name="任意多边形: 形状 191"/>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9" name="任意多边形: 形状 192"/>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71" name="组合 193"/>
              <p:cNvGrpSpPr/>
              <p:nvPr/>
            </p:nvGrpSpPr>
            <p:grpSpPr>
              <a:xfrm rot="16855350">
                <a:off x="2630571" y="3303935"/>
                <a:ext cx="67508" cy="67376"/>
                <a:chOff x="-117436" y="3027265"/>
                <a:chExt cx="298108" cy="297525"/>
              </a:xfrm>
            </p:grpSpPr>
            <p:sp>
              <p:nvSpPr>
                <p:cNvPr id="184" name="任意多边形: 形状 194"/>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5" name="任意多边形: 形状 195"/>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6" name="任意多边形: 形状 196"/>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72" name="组合 197"/>
              <p:cNvGrpSpPr/>
              <p:nvPr/>
            </p:nvGrpSpPr>
            <p:grpSpPr>
              <a:xfrm rot="12164333">
                <a:off x="2726674" y="3551330"/>
                <a:ext cx="116320" cy="116093"/>
                <a:chOff x="-117436" y="3027265"/>
                <a:chExt cx="298108" cy="297525"/>
              </a:xfrm>
            </p:grpSpPr>
            <p:sp>
              <p:nvSpPr>
                <p:cNvPr id="181" name="任意多边形: 形状 198"/>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2" name="任意多边形: 形状 199"/>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3" name="任意多边形: 形状 200"/>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73" name="组合 201"/>
              <p:cNvGrpSpPr/>
              <p:nvPr/>
            </p:nvGrpSpPr>
            <p:grpSpPr>
              <a:xfrm rot="8101318">
                <a:off x="3050826" y="3435771"/>
                <a:ext cx="107537" cy="107327"/>
                <a:chOff x="-117436" y="3027265"/>
                <a:chExt cx="298108" cy="297525"/>
              </a:xfrm>
            </p:grpSpPr>
            <p:sp>
              <p:nvSpPr>
                <p:cNvPr id="178" name="任意多边形: 形状 202"/>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9" name="任意多边形: 形状 203"/>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0" name="任意多边形: 形状 204"/>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74" name="组合 210"/>
              <p:cNvGrpSpPr/>
              <p:nvPr/>
            </p:nvGrpSpPr>
            <p:grpSpPr>
              <a:xfrm rot="11111245">
                <a:off x="2824881" y="3454255"/>
                <a:ext cx="45809" cy="45719"/>
                <a:chOff x="-117436" y="3027265"/>
                <a:chExt cx="298108" cy="297525"/>
              </a:xfrm>
            </p:grpSpPr>
            <p:sp>
              <p:nvSpPr>
                <p:cNvPr id="175" name="任意多边形: 形状 211"/>
                <p:cNvSpPr/>
                <p:nvPr/>
              </p:nvSpPr>
              <p:spPr>
                <a:xfrm rot="19367858">
                  <a:off x="-117436" y="3080884"/>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6" name="任意多边形: 形状 212"/>
                <p:cNvSpPr/>
                <p:nvPr/>
              </p:nvSpPr>
              <p:spPr>
                <a:xfrm>
                  <a:off x="-6958" y="3027265"/>
                  <a:ext cx="86690" cy="243906"/>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7" name="任意多边形: 形状 213"/>
                <p:cNvSpPr/>
                <p:nvPr/>
              </p:nvSpPr>
              <p:spPr>
                <a:xfrm rot="2634508">
                  <a:off x="102030" y="3101248"/>
                  <a:ext cx="78642" cy="221263"/>
                </a:xfrm>
                <a:custGeom>
                  <a:avLst/>
                  <a:gdLst>
                    <a:gd name="connsiteX0" fmla="*/ 133187 w 266374"/>
                    <a:gd name="connsiteY0" fmla="*/ 0 h 647636"/>
                    <a:gd name="connsiteX1" fmla="*/ 187609 w 266374"/>
                    <a:gd name="connsiteY1" fmla="*/ 65960 h 647636"/>
                    <a:gd name="connsiteX2" fmla="*/ 266374 w 266374"/>
                    <a:gd name="connsiteY2" fmla="*/ 323818 h 647636"/>
                    <a:gd name="connsiteX3" fmla="*/ 187609 w 266374"/>
                    <a:gd name="connsiteY3" fmla="*/ 581676 h 647636"/>
                    <a:gd name="connsiteX4" fmla="*/ 133187 w 266374"/>
                    <a:gd name="connsiteY4" fmla="*/ 647636 h 647636"/>
                    <a:gd name="connsiteX5" fmla="*/ 78765 w 266374"/>
                    <a:gd name="connsiteY5" fmla="*/ 581676 h 647636"/>
                    <a:gd name="connsiteX6" fmla="*/ 0 w 266374"/>
                    <a:gd name="connsiteY6" fmla="*/ 323818 h 647636"/>
                    <a:gd name="connsiteX7" fmla="*/ 78765 w 266374"/>
                    <a:gd name="connsiteY7" fmla="*/ 65960 h 6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4" h="647636">
                      <a:moveTo>
                        <a:pt x="133187" y="0"/>
                      </a:moveTo>
                      <a:lnTo>
                        <a:pt x="187609" y="65960"/>
                      </a:lnTo>
                      <a:cubicBezTo>
                        <a:pt x="237337" y="139567"/>
                        <a:pt x="266374" y="228302"/>
                        <a:pt x="266374" y="323818"/>
                      </a:cubicBezTo>
                      <a:cubicBezTo>
                        <a:pt x="266374" y="419334"/>
                        <a:pt x="237337" y="508069"/>
                        <a:pt x="187609" y="581676"/>
                      </a:cubicBezTo>
                      <a:lnTo>
                        <a:pt x="133187" y="647636"/>
                      </a:lnTo>
                      <a:lnTo>
                        <a:pt x="78765" y="581676"/>
                      </a:lnTo>
                      <a:cubicBezTo>
                        <a:pt x="29037" y="508069"/>
                        <a:pt x="0" y="419334"/>
                        <a:pt x="0" y="323818"/>
                      </a:cubicBezTo>
                      <a:cubicBezTo>
                        <a:pt x="0" y="228302"/>
                        <a:pt x="29037" y="139567"/>
                        <a:pt x="78765" y="6596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grpSp>
    </p:spTree>
    <p:extLst>
      <p:ext uri="{BB962C8B-B14F-4D97-AF65-F5344CB8AC3E}">
        <p14:creationId xmlns:p14="http://schemas.microsoft.com/office/powerpoint/2010/main" val="3323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txBox="1"/>
          <p:nvPr/>
        </p:nvSpPr>
        <p:spPr>
          <a:xfrm>
            <a:off x="9300516" y="65253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549422-AF72-1145-9B4D-5F14ACCEF030}" type="slidenum">
              <a:rPr kumimoji="0" lang="en-US" sz="14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cxnSp>
        <p:nvCxnSpPr>
          <p:cNvPr id="6" name="直接连接符 62"/>
          <p:cNvCxnSpPr/>
          <p:nvPr/>
        </p:nvCxnSpPr>
        <p:spPr>
          <a:xfrm>
            <a:off x="568618" y="6707214"/>
            <a:ext cx="1109574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5"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j-cs"/>
              </a:rPr>
              <a:t>科学及工程目标</a:t>
            </a:r>
          </a:p>
        </p:txBody>
      </p:sp>
      <p:sp>
        <p:nvSpPr>
          <p:cNvPr id="107" name="矩形: 圆角 106"/>
          <p:cNvSpPr/>
          <p:nvPr/>
        </p:nvSpPr>
        <p:spPr>
          <a:xfrm>
            <a:off x="3500126" y="1089027"/>
            <a:ext cx="8175937" cy="2952000"/>
          </a:xfrm>
          <a:prstGeom prst="roundRect">
            <a:avLst>
              <a:gd name="adj" fmla="val 1693"/>
            </a:avLst>
          </a:prstGeom>
          <a:solidFill>
            <a:sysClr val="window" lastClr="FFFFFF"/>
          </a:solidFill>
          <a:ln w="6350" cap="flat" cmpd="sng" algn="ctr">
            <a:solidFill>
              <a:sysClr val="window" lastClr="FFFFFF">
                <a:lumMod val="85000"/>
              </a:sysClr>
            </a:solidFill>
            <a:prstDash val="solid"/>
            <a:miter lim="800000"/>
          </a:ln>
          <a:effectLst>
            <a:outerShdw blurRad="254000" dist="38100" dir="2700000" algn="tl" rotWithShape="0">
              <a:srgbClr val="001EE1">
                <a:alpha val="2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等线" panose="02010600030101010101" charset="-122"/>
              <a:cs typeface="+mn-cs"/>
            </a:endParaRPr>
          </a:p>
        </p:txBody>
      </p:sp>
      <p:grpSp>
        <p:nvGrpSpPr>
          <p:cNvPr id="108" name="组合 107"/>
          <p:cNvGrpSpPr/>
          <p:nvPr/>
        </p:nvGrpSpPr>
        <p:grpSpPr>
          <a:xfrm>
            <a:off x="3404461" y="1253084"/>
            <a:ext cx="1734216" cy="559445"/>
            <a:chOff x="5139024" y="1325654"/>
            <a:chExt cx="1734216" cy="559445"/>
          </a:xfrm>
        </p:grpSpPr>
        <p:sp>
          <p:nvSpPr>
            <p:cNvPr id="109" name="直角三角形 108"/>
            <p:cNvSpPr/>
            <p:nvPr/>
          </p:nvSpPr>
          <p:spPr>
            <a:xfrm rot="16200000" flipH="1">
              <a:off x="5144835" y="1787844"/>
              <a:ext cx="91444" cy="103065"/>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10" name="矩形: 圆顶角 109"/>
            <p:cNvSpPr/>
            <p:nvPr/>
          </p:nvSpPr>
          <p:spPr>
            <a:xfrm rot="5400000">
              <a:off x="5772132" y="692546"/>
              <a:ext cx="468000" cy="1734216"/>
            </a:xfrm>
            <a:prstGeom prst="round2SameRect">
              <a:avLst>
                <a:gd name="adj1" fmla="val 50000"/>
                <a:gd name="adj2" fmla="val 0"/>
              </a:avLst>
            </a:prstGeom>
            <a:gradFill flip="none" rotWithShape="1">
              <a:gsLst>
                <a:gs pos="100000">
                  <a:schemeClr val="accent1"/>
                </a:gs>
                <a:gs pos="0">
                  <a:schemeClr val="accent1">
                    <a:lumMod val="75000"/>
                  </a:scheme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111" name="矩形 110"/>
            <p:cNvSpPr/>
            <p:nvPr/>
          </p:nvSpPr>
          <p:spPr>
            <a:xfrm>
              <a:off x="5282929" y="1405766"/>
              <a:ext cx="1446407" cy="3077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科学目标</a:t>
              </a:r>
            </a:p>
          </p:txBody>
        </p:sp>
      </p:grpSp>
      <p:grpSp>
        <p:nvGrpSpPr>
          <p:cNvPr id="112" name="组合 111"/>
          <p:cNvGrpSpPr/>
          <p:nvPr/>
        </p:nvGrpSpPr>
        <p:grpSpPr>
          <a:xfrm>
            <a:off x="3404461" y="4263143"/>
            <a:ext cx="8271602" cy="2268000"/>
            <a:chOff x="5139024" y="1161597"/>
            <a:chExt cx="8271602" cy="2268000"/>
          </a:xfrm>
        </p:grpSpPr>
        <p:sp>
          <p:nvSpPr>
            <p:cNvPr id="113" name="矩形: 圆角 112"/>
            <p:cNvSpPr/>
            <p:nvPr/>
          </p:nvSpPr>
          <p:spPr>
            <a:xfrm>
              <a:off x="5234689" y="1161597"/>
              <a:ext cx="8175937" cy="2268000"/>
            </a:xfrm>
            <a:prstGeom prst="roundRect">
              <a:avLst>
                <a:gd name="adj" fmla="val 1693"/>
              </a:avLst>
            </a:prstGeom>
            <a:solidFill>
              <a:sysClr val="window" lastClr="FFFFFF"/>
            </a:solidFill>
            <a:ln w="6350" cap="flat" cmpd="sng" algn="ctr">
              <a:solidFill>
                <a:sysClr val="window" lastClr="FFFFFF">
                  <a:lumMod val="85000"/>
                </a:sysClr>
              </a:solidFill>
              <a:prstDash val="solid"/>
              <a:miter lim="800000"/>
            </a:ln>
            <a:effectLst>
              <a:outerShdw blurRad="254000" dist="38100" dir="2700000" algn="tl" rotWithShape="0">
                <a:srgbClr val="001EE1">
                  <a:alpha val="2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等线" panose="02010600030101010101" charset="-122"/>
                <a:cs typeface="+mn-cs"/>
              </a:endParaRPr>
            </a:p>
          </p:txBody>
        </p:sp>
        <p:grpSp>
          <p:nvGrpSpPr>
            <p:cNvPr id="114" name="组合 113"/>
            <p:cNvGrpSpPr/>
            <p:nvPr/>
          </p:nvGrpSpPr>
          <p:grpSpPr>
            <a:xfrm>
              <a:off x="5139024" y="1325654"/>
              <a:ext cx="1734216" cy="559445"/>
              <a:chOff x="5139024" y="1325654"/>
              <a:chExt cx="1734216" cy="559445"/>
            </a:xfrm>
          </p:grpSpPr>
          <p:sp>
            <p:nvSpPr>
              <p:cNvPr id="115" name="直角三角形 114"/>
              <p:cNvSpPr/>
              <p:nvPr/>
            </p:nvSpPr>
            <p:spPr>
              <a:xfrm rot="16200000" flipH="1">
                <a:off x="5144835" y="1787844"/>
                <a:ext cx="91444" cy="103065"/>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16" name="矩形: 圆顶角 115"/>
              <p:cNvSpPr/>
              <p:nvPr/>
            </p:nvSpPr>
            <p:spPr>
              <a:xfrm rot="5400000">
                <a:off x="5772132" y="692546"/>
                <a:ext cx="468000" cy="1734216"/>
              </a:xfrm>
              <a:prstGeom prst="round2SameRect">
                <a:avLst>
                  <a:gd name="adj1" fmla="val 50000"/>
                  <a:gd name="adj2" fmla="val 0"/>
                </a:avLst>
              </a:prstGeom>
              <a:gradFill flip="none" rotWithShape="1">
                <a:gsLst>
                  <a:gs pos="100000">
                    <a:schemeClr val="accent1"/>
                  </a:gs>
                  <a:gs pos="0">
                    <a:schemeClr val="accent1">
                      <a:lumMod val="75000"/>
                    </a:scheme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117" name="矩形 116"/>
              <p:cNvSpPr/>
              <p:nvPr/>
            </p:nvSpPr>
            <p:spPr>
              <a:xfrm>
                <a:off x="5282929" y="1405766"/>
                <a:ext cx="1446407" cy="3077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工程目标</a:t>
                </a:r>
              </a:p>
            </p:txBody>
          </p:sp>
        </p:grpSp>
      </p:grpSp>
      <p:grpSp>
        <p:nvGrpSpPr>
          <p:cNvPr id="119" name="组合 118"/>
          <p:cNvGrpSpPr/>
          <p:nvPr/>
        </p:nvGrpSpPr>
        <p:grpSpPr>
          <a:xfrm>
            <a:off x="3733795" y="1769271"/>
            <a:ext cx="7708599" cy="728982"/>
            <a:chOff x="627128" y="2036219"/>
            <a:chExt cx="7708599" cy="728982"/>
          </a:xfrm>
        </p:grpSpPr>
        <p:sp>
          <p:nvSpPr>
            <p:cNvPr id="120" name="文本框 119"/>
            <p:cNvSpPr txBox="1"/>
            <p:nvPr/>
          </p:nvSpPr>
          <p:spPr>
            <a:xfrm>
              <a:off x="955727" y="2036219"/>
              <a:ext cx="7380000" cy="72898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面向高端芯片、两机、核安全、新能源等重大需求，</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建立光子</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电子多维度、多尺度双探针表征平台</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，支撑重点行业和关键装备的突破</a:t>
              </a:r>
            </a:p>
          </p:txBody>
        </p:sp>
        <p:grpSp>
          <p:nvGrpSpPr>
            <p:cNvPr id="121" name="组合 120"/>
            <p:cNvGrpSpPr/>
            <p:nvPr/>
          </p:nvGrpSpPr>
          <p:grpSpPr>
            <a:xfrm>
              <a:off x="627128" y="2093277"/>
              <a:ext cx="269333" cy="269333"/>
              <a:chOff x="4626719" y="4000794"/>
              <a:chExt cx="302998" cy="302998"/>
            </a:xfrm>
          </p:grpSpPr>
          <p:sp>
            <p:nvSpPr>
              <p:cNvPr id="122" name="椭圆 121"/>
              <p:cNvSpPr/>
              <p:nvPr/>
            </p:nvSpPr>
            <p:spPr>
              <a:xfrm>
                <a:off x="4626719" y="4000794"/>
                <a:ext cx="302998" cy="302998"/>
              </a:xfrm>
              <a:prstGeom prst="ellipse">
                <a:avLst/>
              </a:prstGeom>
              <a:gradFill>
                <a:gsLst>
                  <a:gs pos="0">
                    <a:schemeClr val="accent1">
                      <a:alpha val="15000"/>
                    </a:schemeClr>
                  </a:gs>
                  <a:gs pos="100000">
                    <a:schemeClr val="accent1">
                      <a:lumMod val="60000"/>
                      <a:lumOff val="40000"/>
                      <a:alpha val="0"/>
                    </a:schemeClr>
                  </a:gs>
                </a:gsLst>
                <a:lin ang="0" scaled="1"/>
              </a:gradFill>
              <a:ln w="3175">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23" name="椭圆 122"/>
              <p:cNvSpPr/>
              <p:nvPr/>
            </p:nvSpPr>
            <p:spPr>
              <a:xfrm>
                <a:off x="4663918" y="4037993"/>
                <a:ext cx="228600" cy="228600"/>
              </a:xfrm>
              <a:prstGeom prst="ellipse">
                <a:avLst/>
              </a:prstGeom>
              <a:gradFill>
                <a:gsLst>
                  <a:gs pos="25000">
                    <a:srgbClr val="004080"/>
                  </a:gs>
                  <a:gs pos="100000">
                    <a:schemeClr val="accent1">
                      <a:lumMod val="40000"/>
                      <a:lumOff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24" name="等腰三角形 123"/>
              <p:cNvSpPr/>
              <p:nvPr/>
            </p:nvSpPr>
            <p:spPr>
              <a:xfrm rot="5400000">
                <a:off x="4722973" y="4104668"/>
                <a:ext cx="110490" cy="952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cxnSp>
        <p:nvCxnSpPr>
          <p:cNvPr id="125" name="直接连接符 124"/>
          <p:cNvCxnSpPr/>
          <p:nvPr/>
        </p:nvCxnSpPr>
        <p:spPr>
          <a:xfrm>
            <a:off x="3745922" y="2564985"/>
            <a:ext cx="7684345" cy="0"/>
          </a:xfrm>
          <a:prstGeom prst="line">
            <a:avLst/>
          </a:prstGeom>
          <a:ln w="9525">
            <a:gradFill>
              <a:gsLst>
                <a:gs pos="0">
                  <a:schemeClr val="tx1">
                    <a:lumMod val="50000"/>
                    <a:lumOff val="50000"/>
                  </a:schemeClr>
                </a:gs>
                <a:gs pos="100000">
                  <a:schemeClr val="tx1">
                    <a:lumMod val="50000"/>
                    <a:lumOff val="50000"/>
                    <a:alpha val="0"/>
                  </a:schemeClr>
                </a:gs>
              </a:gsLst>
              <a:lin ang="0" scaled="0"/>
            </a:gradFill>
            <a:prstDash val="dash"/>
          </a:ln>
        </p:spPr>
        <p:style>
          <a:lnRef idx="1">
            <a:schemeClr val="accent1"/>
          </a:lnRef>
          <a:fillRef idx="0">
            <a:schemeClr val="accent1"/>
          </a:fillRef>
          <a:effectRef idx="0">
            <a:schemeClr val="accent1"/>
          </a:effectRef>
          <a:fontRef idx="minor">
            <a:schemeClr val="tx1"/>
          </a:fontRef>
        </p:style>
      </p:cxnSp>
      <p:grpSp>
        <p:nvGrpSpPr>
          <p:cNvPr id="129" name="组合 128"/>
          <p:cNvGrpSpPr/>
          <p:nvPr/>
        </p:nvGrpSpPr>
        <p:grpSpPr>
          <a:xfrm>
            <a:off x="3733795" y="4976080"/>
            <a:ext cx="7708599" cy="396583"/>
            <a:chOff x="627128" y="2036219"/>
            <a:chExt cx="7708599" cy="396583"/>
          </a:xfrm>
        </p:grpSpPr>
        <p:sp>
          <p:nvSpPr>
            <p:cNvPr id="130" name="文本框 129"/>
            <p:cNvSpPr txBox="1"/>
            <p:nvPr/>
          </p:nvSpPr>
          <p:spPr>
            <a:xfrm>
              <a:off x="955727" y="2036219"/>
              <a:ext cx="7380000" cy="396583"/>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建设国际领先的</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高通量电子束和光子探针综合研究平台</a:t>
              </a:r>
            </a:p>
          </p:txBody>
        </p:sp>
        <p:grpSp>
          <p:nvGrpSpPr>
            <p:cNvPr id="133" name="组合 132"/>
            <p:cNvGrpSpPr/>
            <p:nvPr/>
          </p:nvGrpSpPr>
          <p:grpSpPr>
            <a:xfrm>
              <a:off x="627128" y="2093277"/>
              <a:ext cx="269333" cy="269333"/>
              <a:chOff x="4626719" y="4000794"/>
              <a:chExt cx="302998" cy="302998"/>
            </a:xfrm>
          </p:grpSpPr>
          <p:sp>
            <p:nvSpPr>
              <p:cNvPr id="134" name="椭圆 133"/>
              <p:cNvSpPr/>
              <p:nvPr/>
            </p:nvSpPr>
            <p:spPr>
              <a:xfrm>
                <a:off x="4626719" y="4000794"/>
                <a:ext cx="302998" cy="302998"/>
              </a:xfrm>
              <a:prstGeom prst="ellipse">
                <a:avLst/>
              </a:prstGeom>
              <a:gradFill>
                <a:gsLst>
                  <a:gs pos="0">
                    <a:schemeClr val="accent1">
                      <a:alpha val="15000"/>
                    </a:schemeClr>
                  </a:gs>
                  <a:gs pos="100000">
                    <a:schemeClr val="accent1">
                      <a:lumMod val="60000"/>
                      <a:lumOff val="40000"/>
                      <a:alpha val="0"/>
                    </a:schemeClr>
                  </a:gs>
                </a:gsLst>
                <a:lin ang="0" scaled="1"/>
              </a:gradFill>
              <a:ln w="3175">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35" name="椭圆 134"/>
              <p:cNvSpPr/>
              <p:nvPr/>
            </p:nvSpPr>
            <p:spPr>
              <a:xfrm>
                <a:off x="4663918" y="4037993"/>
                <a:ext cx="228600" cy="228600"/>
              </a:xfrm>
              <a:prstGeom prst="ellipse">
                <a:avLst/>
              </a:prstGeom>
              <a:gradFill>
                <a:gsLst>
                  <a:gs pos="25000">
                    <a:srgbClr val="004080"/>
                  </a:gs>
                  <a:gs pos="100000">
                    <a:schemeClr val="accent1">
                      <a:lumMod val="40000"/>
                      <a:lumOff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36" name="等腰三角形 135"/>
              <p:cNvSpPr/>
              <p:nvPr/>
            </p:nvSpPr>
            <p:spPr>
              <a:xfrm rot="5400000">
                <a:off x="4722973" y="4104668"/>
                <a:ext cx="110490" cy="952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cxnSp>
        <p:nvCxnSpPr>
          <p:cNvPr id="138" name="直接连接符 137"/>
          <p:cNvCxnSpPr/>
          <p:nvPr/>
        </p:nvCxnSpPr>
        <p:spPr>
          <a:xfrm>
            <a:off x="3745922" y="5440233"/>
            <a:ext cx="7684345" cy="0"/>
          </a:xfrm>
          <a:prstGeom prst="line">
            <a:avLst/>
          </a:prstGeom>
          <a:ln w="9525">
            <a:gradFill>
              <a:gsLst>
                <a:gs pos="0">
                  <a:schemeClr val="tx1">
                    <a:lumMod val="50000"/>
                    <a:lumOff val="50000"/>
                  </a:schemeClr>
                </a:gs>
                <a:gs pos="100000">
                  <a:schemeClr val="tx1">
                    <a:lumMod val="50000"/>
                    <a:lumOff val="50000"/>
                    <a:alpha val="0"/>
                  </a:schemeClr>
                </a:gs>
              </a:gsLst>
              <a:lin ang="0" scaled="0"/>
            </a:gradFill>
            <a:prstDash val="dash"/>
          </a:ln>
        </p:spPr>
        <p:style>
          <a:lnRef idx="1">
            <a:schemeClr val="accent1"/>
          </a:lnRef>
          <a:fillRef idx="0">
            <a:schemeClr val="accent1"/>
          </a:fillRef>
          <a:effectRef idx="0">
            <a:schemeClr val="accent1"/>
          </a:effectRef>
          <a:fontRef idx="minor">
            <a:schemeClr val="tx1"/>
          </a:fontRef>
        </p:style>
      </p:cxnSp>
      <p:grpSp>
        <p:nvGrpSpPr>
          <p:cNvPr id="139" name="组合 138"/>
          <p:cNvGrpSpPr/>
          <p:nvPr/>
        </p:nvGrpSpPr>
        <p:grpSpPr>
          <a:xfrm>
            <a:off x="3733795" y="5507803"/>
            <a:ext cx="7708599" cy="396583"/>
            <a:chOff x="627128" y="2036219"/>
            <a:chExt cx="7708599" cy="396583"/>
          </a:xfrm>
        </p:grpSpPr>
        <p:sp>
          <p:nvSpPr>
            <p:cNvPr id="140" name="文本框 139"/>
            <p:cNvSpPr txBox="1"/>
            <p:nvPr/>
          </p:nvSpPr>
          <p:spPr>
            <a:xfrm>
              <a:off x="955727" y="2036219"/>
              <a:ext cx="7380000" cy="396583"/>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实现</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50 fs</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的时间分辨率，</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0.5Å</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的空间分辨率和</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0.2 </a:t>
              </a:r>
              <a:r>
                <a:rPr kumimoji="0" lang="en-US" altLang="zh-CN" sz="1800" b="1" i="0" u="none" strike="noStrike" kern="1200" cap="none" spc="0" normalizeH="0" baseline="0" noProof="0" dirty="0" err="1">
                  <a:ln>
                    <a:noFill/>
                  </a:ln>
                  <a:solidFill>
                    <a:srgbClr val="C00000"/>
                  </a:solidFill>
                  <a:effectLst/>
                  <a:uLnTx/>
                  <a:uFillTx/>
                  <a:latin typeface="微软雅黑" panose="020B0503020204020204" pitchFamily="34" charset="-122"/>
                  <a:ea typeface="微软雅黑" panose="020B0503020204020204" pitchFamily="34" charset="-122"/>
                  <a:cs typeface="+mn-cs"/>
                </a:rPr>
                <a:t>meV</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的能量分辨率</a:t>
              </a:r>
            </a:p>
          </p:txBody>
        </p:sp>
        <p:grpSp>
          <p:nvGrpSpPr>
            <p:cNvPr id="143" name="组合 142"/>
            <p:cNvGrpSpPr/>
            <p:nvPr/>
          </p:nvGrpSpPr>
          <p:grpSpPr>
            <a:xfrm>
              <a:off x="627128" y="2093277"/>
              <a:ext cx="269333" cy="269333"/>
              <a:chOff x="4626719" y="4000794"/>
              <a:chExt cx="302998" cy="302998"/>
            </a:xfrm>
          </p:grpSpPr>
          <p:sp>
            <p:nvSpPr>
              <p:cNvPr id="144" name="椭圆 143"/>
              <p:cNvSpPr/>
              <p:nvPr/>
            </p:nvSpPr>
            <p:spPr>
              <a:xfrm>
                <a:off x="4626719" y="4000794"/>
                <a:ext cx="302998" cy="302998"/>
              </a:xfrm>
              <a:prstGeom prst="ellipse">
                <a:avLst/>
              </a:prstGeom>
              <a:gradFill>
                <a:gsLst>
                  <a:gs pos="0">
                    <a:schemeClr val="accent1">
                      <a:alpha val="15000"/>
                    </a:schemeClr>
                  </a:gs>
                  <a:gs pos="100000">
                    <a:schemeClr val="accent1">
                      <a:lumMod val="60000"/>
                      <a:lumOff val="40000"/>
                      <a:alpha val="0"/>
                    </a:schemeClr>
                  </a:gs>
                </a:gsLst>
                <a:lin ang="0" scaled="1"/>
              </a:gradFill>
              <a:ln w="3175">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45" name="椭圆 144"/>
              <p:cNvSpPr/>
              <p:nvPr/>
            </p:nvSpPr>
            <p:spPr>
              <a:xfrm>
                <a:off x="4663918" y="4037993"/>
                <a:ext cx="228600" cy="228600"/>
              </a:xfrm>
              <a:prstGeom prst="ellipse">
                <a:avLst/>
              </a:prstGeom>
              <a:gradFill>
                <a:gsLst>
                  <a:gs pos="25000">
                    <a:srgbClr val="004080"/>
                  </a:gs>
                  <a:gs pos="100000">
                    <a:schemeClr val="accent1">
                      <a:lumMod val="40000"/>
                      <a:lumOff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54" name="等腰三角形 153"/>
              <p:cNvSpPr/>
              <p:nvPr/>
            </p:nvSpPr>
            <p:spPr>
              <a:xfrm rot="5400000">
                <a:off x="4722973" y="4104668"/>
                <a:ext cx="110490" cy="952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grpSp>
        <p:nvGrpSpPr>
          <p:cNvPr id="155" name="组合 154"/>
          <p:cNvGrpSpPr/>
          <p:nvPr/>
        </p:nvGrpSpPr>
        <p:grpSpPr>
          <a:xfrm>
            <a:off x="3733795" y="6039526"/>
            <a:ext cx="7708599" cy="424732"/>
            <a:chOff x="627128" y="2036219"/>
            <a:chExt cx="7708599" cy="424732"/>
          </a:xfrm>
        </p:grpSpPr>
        <p:sp>
          <p:nvSpPr>
            <p:cNvPr id="156" name="文本框 155"/>
            <p:cNvSpPr txBox="1"/>
            <p:nvPr/>
          </p:nvSpPr>
          <p:spPr>
            <a:xfrm>
              <a:off x="955727" y="2036219"/>
              <a:ext cx="7380000" cy="42473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建设</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12</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个先进实验平台</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57" name="组合 156"/>
            <p:cNvGrpSpPr/>
            <p:nvPr/>
          </p:nvGrpSpPr>
          <p:grpSpPr>
            <a:xfrm>
              <a:off x="627128" y="2093277"/>
              <a:ext cx="269333" cy="269333"/>
              <a:chOff x="4626719" y="4000794"/>
              <a:chExt cx="302998" cy="302998"/>
            </a:xfrm>
          </p:grpSpPr>
          <p:sp>
            <p:nvSpPr>
              <p:cNvPr id="158" name="椭圆 157"/>
              <p:cNvSpPr/>
              <p:nvPr/>
            </p:nvSpPr>
            <p:spPr>
              <a:xfrm>
                <a:off x="4626719" y="4000794"/>
                <a:ext cx="302998" cy="302998"/>
              </a:xfrm>
              <a:prstGeom prst="ellipse">
                <a:avLst/>
              </a:prstGeom>
              <a:gradFill>
                <a:gsLst>
                  <a:gs pos="0">
                    <a:schemeClr val="accent1">
                      <a:alpha val="15000"/>
                    </a:schemeClr>
                  </a:gs>
                  <a:gs pos="100000">
                    <a:schemeClr val="accent1">
                      <a:lumMod val="60000"/>
                      <a:lumOff val="40000"/>
                      <a:alpha val="0"/>
                    </a:schemeClr>
                  </a:gs>
                </a:gsLst>
                <a:lin ang="0" scaled="1"/>
              </a:gradFill>
              <a:ln w="3175">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59" name="椭圆 158"/>
              <p:cNvSpPr/>
              <p:nvPr/>
            </p:nvSpPr>
            <p:spPr>
              <a:xfrm>
                <a:off x="4663918" y="4037993"/>
                <a:ext cx="228600" cy="228600"/>
              </a:xfrm>
              <a:prstGeom prst="ellipse">
                <a:avLst/>
              </a:prstGeom>
              <a:gradFill>
                <a:gsLst>
                  <a:gs pos="25000">
                    <a:srgbClr val="004080"/>
                  </a:gs>
                  <a:gs pos="100000">
                    <a:schemeClr val="accent1">
                      <a:lumMod val="40000"/>
                      <a:lumOff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60" name="等腰三角形 159"/>
              <p:cNvSpPr/>
              <p:nvPr/>
            </p:nvSpPr>
            <p:spPr>
              <a:xfrm rot="5400000">
                <a:off x="4722973" y="4104668"/>
                <a:ext cx="110490" cy="952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cxnSp>
        <p:nvCxnSpPr>
          <p:cNvPr id="161" name="直接连接符 160"/>
          <p:cNvCxnSpPr/>
          <p:nvPr/>
        </p:nvCxnSpPr>
        <p:spPr>
          <a:xfrm>
            <a:off x="3745922" y="5971956"/>
            <a:ext cx="7684345" cy="0"/>
          </a:xfrm>
          <a:prstGeom prst="line">
            <a:avLst/>
          </a:prstGeom>
          <a:ln w="9525">
            <a:gradFill>
              <a:gsLst>
                <a:gs pos="0">
                  <a:schemeClr val="tx1">
                    <a:lumMod val="50000"/>
                    <a:lumOff val="50000"/>
                  </a:schemeClr>
                </a:gs>
                <a:gs pos="100000">
                  <a:schemeClr val="tx1">
                    <a:lumMod val="50000"/>
                    <a:lumOff val="50000"/>
                    <a:alpha val="0"/>
                  </a:schemeClr>
                </a:gs>
              </a:gsLst>
              <a:lin ang="0" scaled="0"/>
            </a:gradFill>
            <a:prstDash val="dash"/>
          </a:ln>
        </p:spPr>
        <p:style>
          <a:lnRef idx="1">
            <a:schemeClr val="accent1"/>
          </a:lnRef>
          <a:fillRef idx="0">
            <a:schemeClr val="accent1"/>
          </a:fillRef>
          <a:effectRef idx="0">
            <a:schemeClr val="accent1"/>
          </a:effectRef>
          <a:fontRef idx="minor">
            <a:schemeClr val="tx1"/>
          </a:fontRef>
        </p:style>
      </p:cxnSp>
      <p:grpSp>
        <p:nvGrpSpPr>
          <p:cNvPr id="162" name="组合 161"/>
          <p:cNvGrpSpPr/>
          <p:nvPr/>
        </p:nvGrpSpPr>
        <p:grpSpPr>
          <a:xfrm>
            <a:off x="11172869" y="6028079"/>
            <a:ext cx="398043" cy="398043"/>
            <a:chOff x="171340" y="75187"/>
            <a:chExt cx="769253" cy="769253"/>
          </a:xfrm>
          <a:gradFill flip="none" rotWithShape="1">
            <a:gsLst>
              <a:gs pos="0">
                <a:schemeClr val="accent1">
                  <a:lumMod val="60000"/>
                  <a:lumOff val="40000"/>
                  <a:alpha val="0"/>
                </a:schemeClr>
              </a:gs>
              <a:gs pos="100000">
                <a:schemeClr val="accent1">
                  <a:alpha val="70000"/>
                </a:schemeClr>
              </a:gs>
            </a:gsLst>
            <a:lin ang="2700000" scaled="1"/>
            <a:tileRect/>
          </a:gradFill>
        </p:grpSpPr>
        <p:sp>
          <p:nvSpPr>
            <p:cNvPr id="163" name="椭圆 162"/>
            <p:cNvSpPr/>
            <p:nvPr/>
          </p:nvSpPr>
          <p:spPr>
            <a:xfrm rot="10800000" flipH="1" flipV="1">
              <a:off x="171340"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64" name="椭圆 163"/>
            <p:cNvSpPr/>
            <p:nvPr/>
          </p:nvSpPr>
          <p:spPr>
            <a:xfrm rot="10800000" flipH="1" flipV="1">
              <a:off x="289687"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65" name="椭圆 164"/>
            <p:cNvSpPr/>
            <p:nvPr/>
          </p:nvSpPr>
          <p:spPr>
            <a:xfrm rot="10800000" flipH="1" flipV="1">
              <a:off x="408033"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66" name="椭圆 165"/>
            <p:cNvSpPr/>
            <p:nvPr/>
          </p:nvSpPr>
          <p:spPr>
            <a:xfrm rot="10800000" flipH="1" flipV="1">
              <a:off x="526380"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67" name="椭圆 166"/>
            <p:cNvSpPr/>
            <p:nvPr/>
          </p:nvSpPr>
          <p:spPr>
            <a:xfrm rot="10800000" flipH="1" flipV="1">
              <a:off x="644726"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68" name="椭圆 167"/>
            <p:cNvSpPr/>
            <p:nvPr/>
          </p:nvSpPr>
          <p:spPr>
            <a:xfrm rot="10800000" flipH="1" flipV="1">
              <a:off x="763073"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69" name="椭圆 168"/>
            <p:cNvSpPr/>
            <p:nvPr/>
          </p:nvSpPr>
          <p:spPr>
            <a:xfrm rot="10800000" flipH="1" flipV="1">
              <a:off x="881420"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70" name="椭圆 169"/>
            <p:cNvSpPr/>
            <p:nvPr/>
          </p:nvSpPr>
          <p:spPr>
            <a:xfrm rot="10800000" flipH="1" flipV="1">
              <a:off x="171340"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71" name="椭圆 170"/>
            <p:cNvSpPr/>
            <p:nvPr/>
          </p:nvSpPr>
          <p:spPr>
            <a:xfrm rot="10800000" flipH="1" flipV="1">
              <a:off x="289687"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72" name="椭圆 171"/>
            <p:cNvSpPr/>
            <p:nvPr/>
          </p:nvSpPr>
          <p:spPr>
            <a:xfrm rot="10800000" flipH="1" flipV="1">
              <a:off x="408033"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73" name="椭圆 172"/>
            <p:cNvSpPr/>
            <p:nvPr/>
          </p:nvSpPr>
          <p:spPr>
            <a:xfrm rot="10800000" flipH="1" flipV="1">
              <a:off x="526380"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74" name="椭圆 173"/>
            <p:cNvSpPr/>
            <p:nvPr/>
          </p:nvSpPr>
          <p:spPr>
            <a:xfrm rot="10800000" flipH="1" flipV="1">
              <a:off x="644726"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75" name="椭圆 174"/>
            <p:cNvSpPr/>
            <p:nvPr/>
          </p:nvSpPr>
          <p:spPr>
            <a:xfrm rot="10800000" flipH="1" flipV="1">
              <a:off x="763073"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76" name="椭圆 175"/>
            <p:cNvSpPr/>
            <p:nvPr/>
          </p:nvSpPr>
          <p:spPr>
            <a:xfrm rot="10800000" flipH="1" flipV="1">
              <a:off x="881420"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77" name="椭圆 176"/>
            <p:cNvSpPr/>
            <p:nvPr/>
          </p:nvSpPr>
          <p:spPr>
            <a:xfrm rot="10800000" flipH="1" flipV="1">
              <a:off x="171340"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78" name="椭圆 177"/>
            <p:cNvSpPr/>
            <p:nvPr/>
          </p:nvSpPr>
          <p:spPr>
            <a:xfrm rot="10800000" flipH="1" flipV="1">
              <a:off x="289687"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79" name="椭圆 178"/>
            <p:cNvSpPr/>
            <p:nvPr/>
          </p:nvSpPr>
          <p:spPr>
            <a:xfrm rot="10800000" flipH="1" flipV="1">
              <a:off x="408033"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80" name="椭圆 179"/>
            <p:cNvSpPr/>
            <p:nvPr/>
          </p:nvSpPr>
          <p:spPr>
            <a:xfrm rot="10800000" flipH="1" flipV="1">
              <a:off x="526380"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81" name="椭圆 180"/>
            <p:cNvSpPr/>
            <p:nvPr/>
          </p:nvSpPr>
          <p:spPr>
            <a:xfrm rot="10800000" flipH="1" flipV="1">
              <a:off x="644726"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82" name="椭圆 181"/>
            <p:cNvSpPr/>
            <p:nvPr/>
          </p:nvSpPr>
          <p:spPr>
            <a:xfrm rot="10800000" flipH="1" flipV="1">
              <a:off x="763073"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83" name="椭圆 182"/>
            <p:cNvSpPr/>
            <p:nvPr/>
          </p:nvSpPr>
          <p:spPr>
            <a:xfrm rot="10800000" flipH="1" flipV="1">
              <a:off x="881420"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84" name="椭圆 183"/>
            <p:cNvSpPr/>
            <p:nvPr/>
          </p:nvSpPr>
          <p:spPr>
            <a:xfrm rot="10800000" flipH="1" flipV="1">
              <a:off x="171340"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85" name="椭圆 184"/>
            <p:cNvSpPr/>
            <p:nvPr/>
          </p:nvSpPr>
          <p:spPr>
            <a:xfrm rot="10800000" flipH="1" flipV="1">
              <a:off x="289687"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86" name="椭圆 185"/>
            <p:cNvSpPr/>
            <p:nvPr/>
          </p:nvSpPr>
          <p:spPr>
            <a:xfrm rot="10800000" flipH="1" flipV="1">
              <a:off x="408033"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91" name="椭圆 190"/>
            <p:cNvSpPr/>
            <p:nvPr/>
          </p:nvSpPr>
          <p:spPr>
            <a:xfrm rot="10800000" flipH="1" flipV="1">
              <a:off x="526380"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92" name="椭圆 191"/>
            <p:cNvSpPr/>
            <p:nvPr/>
          </p:nvSpPr>
          <p:spPr>
            <a:xfrm rot="10800000" flipH="1" flipV="1">
              <a:off x="644726"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93" name="椭圆 192"/>
            <p:cNvSpPr/>
            <p:nvPr/>
          </p:nvSpPr>
          <p:spPr>
            <a:xfrm rot="10800000" flipH="1" flipV="1">
              <a:off x="763073"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94" name="椭圆 193"/>
            <p:cNvSpPr/>
            <p:nvPr/>
          </p:nvSpPr>
          <p:spPr>
            <a:xfrm rot="10800000" flipH="1" flipV="1">
              <a:off x="881420"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95" name="椭圆 194"/>
            <p:cNvSpPr/>
            <p:nvPr/>
          </p:nvSpPr>
          <p:spPr>
            <a:xfrm rot="10800000" flipH="1" flipV="1">
              <a:off x="171340"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96" name="椭圆 195"/>
            <p:cNvSpPr/>
            <p:nvPr/>
          </p:nvSpPr>
          <p:spPr>
            <a:xfrm rot="10800000" flipH="1" flipV="1">
              <a:off x="289687"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97" name="椭圆 196"/>
            <p:cNvSpPr/>
            <p:nvPr/>
          </p:nvSpPr>
          <p:spPr>
            <a:xfrm rot="10800000" flipH="1" flipV="1">
              <a:off x="408033"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98" name="椭圆 197"/>
            <p:cNvSpPr/>
            <p:nvPr/>
          </p:nvSpPr>
          <p:spPr>
            <a:xfrm rot="10800000" flipH="1" flipV="1">
              <a:off x="526380"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99" name="椭圆 198"/>
            <p:cNvSpPr/>
            <p:nvPr/>
          </p:nvSpPr>
          <p:spPr>
            <a:xfrm rot="10800000" flipH="1" flipV="1">
              <a:off x="644726"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00" name="椭圆 199"/>
            <p:cNvSpPr/>
            <p:nvPr/>
          </p:nvSpPr>
          <p:spPr>
            <a:xfrm rot="10800000" flipH="1" flipV="1">
              <a:off x="763073"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22" name="椭圆 221"/>
            <p:cNvSpPr/>
            <p:nvPr/>
          </p:nvSpPr>
          <p:spPr>
            <a:xfrm rot="10800000" flipH="1" flipV="1">
              <a:off x="881420"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56" name="椭圆 255"/>
            <p:cNvSpPr/>
            <p:nvPr/>
          </p:nvSpPr>
          <p:spPr>
            <a:xfrm rot="10800000" flipH="1" flipV="1">
              <a:off x="171340"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57" name="椭圆 256"/>
            <p:cNvSpPr/>
            <p:nvPr/>
          </p:nvSpPr>
          <p:spPr>
            <a:xfrm rot="10800000" flipH="1" flipV="1">
              <a:off x="289687"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58" name="椭圆 257"/>
            <p:cNvSpPr/>
            <p:nvPr/>
          </p:nvSpPr>
          <p:spPr>
            <a:xfrm rot="10800000" flipH="1" flipV="1">
              <a:off x="408033"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59" name="椭圆 258"/>
            <p:cNvSpPr/>
            <p:nvPr/>
          </p:nvSpPr>
          <p:spPr>
            <a:xfrm rot="10800000" flipH="1" flipV="1">
              <a:off x="526380"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60" name="椭圆 259"/>
            <p:cNvSpPr/>
            <p:nvPr/>
          </p:nvSpPr>
          <p:spPr>
            <a:xfrm rot="10800000" flipH="1" flipV="1">
              <a:off x="644726"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61" name="椭圆 260"/>
            <p:cNvSpPr/>
            <p:nvPr/>
          </p:nvSpPr>
          <p:spPr>
            <a:xfrm rot="10800000" flipH="1" flipV="1">
              <a:off x="763073"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62" name="椭圆 261"/>
            <p:cNvSpPr/>
            <p:nvPr/>
          </p:nvSpPr>
          <p:spPr>
            <a:xfrm rot="10800000" flipH="1" flipV="1">
              <a:off x="881420"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63" name="椭圆 262"/>
            <p:cNvSpPr/>
            <p:nvPr/>
          </p:nvSpPr>
          <p:spPr>
            <a:xfrm rot="10800000" flipH="1" flipV="1">
              <a:off x="171340"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64" name="椭圆 263"/>
            <p:cNvSpPr/>
            <p:nvPr/>
          </p:nvSpPr>
          <p:spPr>
            <a:xfrm rot="10800000" flipH="1" flipV="1">
              <a:off x="289687"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65" name="椭圆 264"/>
            <p:cNvSpPr/>
            <p:nvPr/>
          </p:nvSpPr>
          <p:spPr>
            <a:xfrm rot="10800000" flipH="1" flipV="1">
              <a:off x="408033"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66" name="椭圆 265"/>
            <p:cNvSpPr/>
            <p:nvPr/>
          </p:nvSpPr>
          <p:spPr>
            <a:xfrm rot="10800000" flipH="1" flipV="1">
              <a:off x="526380"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67" name="椭圆 266"/>
            <p:cNvSpPr/>
            <p:nvPr/>
          </p:nvSpPr>
          <p:spPr>
            <a:xfrm rot="10800000" flipH="1" flipV="1">
              <a:off x="644726"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68" name="椭圆 267"/>
            <p:cNvSpPr/>
            <p:nvPr/>
          </p:nvSpPr>
          <p:spPr>
            <a:xfrm rot="10800000" flipH="1" flipV="1">
              <a:off x="763073"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69" name="椭圆 268"/>
            <p:cNvSpPr/>
            <p:nvPr/>
          </p:nvSpPr>
          <p:spPr>
            <a:xfrm rot="10800000" flipH="1" flipV="1">
              <a:off x="881420"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grpSp>
      <p:grpSp>
        <p:nvGrpSpPr>
          <p:cNvPr id="270" name="组合 269"/>
          <p:cNvGrpSpPr/>
          <p:nvPr/>
        </p:nvGrpSpPr>
        <p:grpSpPr>
          <a:xfrm>
            <a:off x="3733795" y="2631717"/>
            <a:ext cx="7708599" cy="728982"/>
            <a:chOff x="627128" y="2036219"/>
            <a:chExt cx="7708599" cy="728982"/>
          </a:xfrm>
        </p:grpSpPr>
        <p:sp>
          <p:nvSpPr>
            <p:cNvPr id="271" name="文本框 270"/>
            <p:cNvSpPr txBox="1"/>
            <p:nvPr/>
          </p:nvSpPr>
          <p:spPr>
            <a:xfrm>
              <a:off x="955727" y="2036219"/>
              <a:ext cx="7380000" cy="72898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系统揭示服役与极端载荷条件下物质的微观结构演化及其超快动力学机制，</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为物质调控提供基础支撑</a:t>
              </a:r>
            </a:p>
          </p:txBody>
        </p:sp>
        <p:grpSp>
          <p:nvGrpSpPr>
            <p:cNvPr id="272" name="组合 271"/>
            <p:cNvGrpSpPr/>
            <p:nvPr/>
          </p:nvGrpSpPr>
          <p:grpSpPr>
            <a:xfrm>
              <a:off x="627128" y="2093277"/>
              <a:ext cx="269333" cy="269333"/>
              <a:chOff x="4626719" y="4000794"/>
              <a:chExt cx="302998" cy="302998"/>
            </a:xfrm>
          </p:grpSpPr>
          <p:sp>
            <p:nvSpPr>
              <p:cNvPr id="273" name="椭圆 272"/>
              <p:cNvSpPr/>
              <p:nvPr/>
            </p:nvSpPr>
            <p:spPr>
              <a:xfrm>
                <a:off x="4626719" y="4000794"/>
                <a:ext cx="302998" cy="302998"/>
              </a:xfrm>
              <a:prstGeom prst="ellipse">
                <a:avLst/>
              </a:prstGeom>
              <a:gradFill>
                <a:gsLst>
                  <a:gs pos="0">
                    <a:schemeClr val="accent1">
                      <a:alpha val="15000"/>
                    </a:schemeClr>
                  </a:gs>
                  <a:gs pos="100000">
                    <a:schemeClr val="accent1">
                      <a:lumMod val="60000"/>
                      <a:lumOff val="40000"/>
                      <a:alpha val="0"/>
                    </a:schemeClr>
                  </a:gs>
                </a:gsLst>
                <a:lin ang="0" scaled="1"/>
              </a:gradFill>
              <a:ln w="3175">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274" name="椭圆 273"/>
              <p:cNvSpPr/>
              <p:nvPr/>
            </p:nvSpPr>
            <p:spPr>
              <a:xfrm>
                <a:off x="4663918" y="4037993"/>
                <a:ext cx="228600" cy="228600"/>
              </a:xfrm>
              <a:prstGeom prst="ellipse">
                <a:avLst/>
              </a:prstGeom>
              <a:gradFill>
                <a:gsLst>
                  <a:gs pos="25000">
                    <a:srgbClr val="004080"/>
                  </a:gs>
                  <a:gs pos="100000">
                    <a:schemeClr val="accent1">
                      <a:lumMod val="40000"/>
                      <a:lumOff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275" name="等腰三角形 274"/>
              <p:cNvSpPr/>
              <p:nvPr/>
            </p:nvSpPr>
            <p:spPr>
              <a:xfrm rot="5400000">
                <a:off x="4722973" y="4104668"/>
                <a:ext cx="110490" cy="952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cxnSp>
        <p:nvCxnSpPr>
          <p:cNvPr id="276" name="直接连接符 275"/>
          <p:cNvCxnSpPr/>
          <p:nvPr/>
        </p:nvCxnSpPr>
        <p:spPr>
          <a:xfrm>
            <a:off x="3745922" y="3427431"/>
            <a:ext cx="7684345" cy="0"/>
          </a:xfrm>
          <a:prstGeom prst="line">
            <a:avLst/>
          </a:prstGeom>
          <a:ln w="9525">
            <a:gradFill>
              <a:gsLst>
                <a:gs pos="0">
                  <a:schemeClr val="tx1">
                    <a:lumMod val="50000"/>
                    <a:lumOff val="50000"/>
                  </a:schemeClr>
                </a:gs>
                <a:gs pos="100000">
                  <a:schemeClr val="tx1">
                    <a:lumMod val="50000"/>
                    <a:lumOff val="50000"/>
                    <a:alpha val="0"/>
                  </a:schemeClr>
                </a:gs>
              </a:gsLst>
              <a:lin ang="0" scaled="0"/>
            </a:gradFill>
            <a:prstDash val="dash"/>
          </a:ln>
        </p:spPr>
        <p:style>
          <a:lnRef idx="1">
            <a:schemeClr val="accent1"/>
          </a:lnRef>
          <a:fillRef idx="0">
            <a:schemeClr val="accent1"/>
          </a:fillRef>
          <a:effectRef idx="0">
            <a:schemeClr val="accent1"/>
          </a:effectRef>
          <a:fontRef idx="minor">
            <a:schemeClr val="tx1"/>
          </a:fontRef>
        </p:style>
      </p:cxnSp>
      <p:grpSp>
        <p:nvGrpSpPr>
          <p:cNvPr id="277" name="组合 276"/>
          <p:cNvGrpSpPr/>
          <p:nvPr/>
        </p:nvGrpSpPr>
        <p:grpSpPr>
          <a:xfrm>
            <a:off x="3733795" y="3494164"/>
            <a:ext cx="7708599" cy="396583"/>
            <a:chOff x="627128" y="2036219"/>
            <a:chExt cx="7708599" cy="396583"/>
          </a:xfrm>
        </p:grpSpPr>
        <p:sp>
          <p:nvSpPr>
            <p:cNvPr id="278" name="文本框 277"/>
            <p:cNvSpPr txBox="1"/>
            <p:nvPr/>
          </p:nvSpPr>
          <p:spPr>
            <a:xfrm>
              <a:off x="955727" y="2036219"/>
              <a:ext cx="7380000" cy="396583"/>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推动科学研究</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从结构的观察迈向功能的控制</a:t>
              </a:r>
            </a:p>
          </p:txBody>
        </p:sp>
        <p:grpSp>
          <p:nvGrpSpPr>
            <p:cNvPr id="279" name="组合 278"/>
            <p:cNvGrpSpPr/>
            <p:nvPr/>
          </p:nvGrpSpPr>
          <p:grpSpPr>
            <a:xfrm>
              <a:off x="627128" y="2093277"/>
              <a:ext cx="269333" cy="269333"/>
              <a:chOff x="4626719" y="4000794"/>
              <a:chExt cx="302998" cy="302998"/>
            </a:xfrm>
          </p:grpSpPr>
          <p:sp>
            <p:nvSpPr>
              <p:cNvPr id="280" name="椭圆 279"/>
              <p:cNvSpPr/>
              <p:nvPr/>
            </p:nvSpPr>
            <p:spPr>
              <a:xfrm>
                <a:off x="4626719" y="4000794"/>
                <a:ext cx="302998" cy="302998"/>
              </a:xfrm>
              <a:prstGeom prst="ellipse">
                <a:avLst/>
              </a:prstGeom>
              <a:gradFill>
                <a:gsLst>
                  <a:gs pos="0">
                    <a:schemeClr val="accent1">
                      <a:alpha val="15000"/>
                    </a:schemeClr>
                  </a:gs>
                  <a:gs pos="100000">
                    <a:schemeClr val="accent1">
                      <a:lumMod val="60000"/>
                      <a:lumOff val="40000"/>
                      <a:alpha val="0"/>
                    </a:schemeClr>
                  </a:gs>
                </a:gsLst>
                <a:lin ang="0" scaled="1"/>
              </a:gradFill>
              <a:ln w="3175">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281" name="椭圆 280"/>
              <p:cNvSpPr/>
              <p:nvPr/>
            </p:nvSpPr>
            <p:spPr>
              <a:xfrm>
                <a:off x="4663918" y="4037993"/>
                <a:ext cx="228600" cy="228600"/>
              </a:xfrm>
              <a:prstGeom prst="ellipse">
                <a:avLst/>
              </a:prstGeom>
              <a:gradFill>
                <a:gsLst>
                  <a:gs pos="25000">
                    <a:srgbClr val="004080"/>
                  </a:gs>
                  <a:gs pos="100000">
                    <a:schemeClr val="accent1">
                      <a:lumMod val="40000"/>
                      <a:lumOff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282" name="等腰三角形 281"/>
              <p:cNvSpPr/>
              <p:nvPr/>
            </p:nvSpPr>
            <p:spPr>
              <a:xfrm rot="5400000">
                <a:off x="4722973" y="4104668"/>
                <a:ext cx="110490" cy="952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grpSp>
        <p:nvGrpSpPr>
          <p:cNvPr id="283" name="组合 282"/>
          <p:cNvGrpSpPr/>
          <p:nvPr/>
        </p:nvGrpSpPr>
        <p:grpSpPr>
          <a:xfrm>
            <a:off x="11172869" y="3547083"/>
            <a:ext cx="398043" cy="398043"/>
            <a:chOff x="171340" y="75187"/>
            <a:chExt cx="769253" cy="769253"/>
          </a:xfrm>
          <a:gradFill flip="none" rotWithShape="1">
            <a:gsLst>
              <a:gs pos="0">
                <a:schemeClr val="accent1">
                  <a:lumMod val="60000"/>
                  <a:lumOff val="40000"/>
                  <a:alpha val="0"/>
                </a:schemeClr>
              </a:gs>
              <a:gs pos="100000">
                <a:schemeClr val="accent1">
                  <a:alpha val="70000"/>
                </a:schemeClr>
              </a:gs>
            </a:gsLst>
            <a:lin ang="2700000" scaled="1"/>
            <a:tileRect/>
          </a:gradFill>
        </p:grpSpPr>
        <p:sp>
          <p:nvSpPr>
            <p:cNvPr id="284" name="椭圆 283"/>
            <p:cNvSpPr/>
            <p:nvPr/>
          </p:nvSpPr>
          <p:spPr>
            <a:xfrm rot="10800000" flipH="1" flipV="1">
              <a:off x="171340"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85" name="椭圆 284"/>
            <p:cNvSpPr/>
            <p:nvPr/>
          </p:nvSpPr>
          <p:spPr>
            <a:xfrm rot="10800000" flipH="1" flipV="1">
              <a:off x="289687"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86" name="椭圆 285"/>
            <p:cNvSpPr/>
            <p:nvPr/>
          </p:nvSpPr>
          <p:spPr>
            <a:xfrm rot="10800000" flipH="1" flipV="1">
              <a:off x="408033"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87" name="椭圆 286"/>
            <p:cNvSpPr/>
            <p:nvPr/>
          </p:nvSpPr>
          <p:spPr>
            <a:xfrm rot="10800000" flipH="1" flipV="1">
              <a:off x="526380"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88" name="椭圆 287"/>
            <p:cNvSpPr/>
            <p:nvPr/>
          </p:nvSpPr>
          <p:spPr>
            <a:xfrm rot="10800000" flipH="1" flipV="1">
              <a:off x="644726"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89" name="椭圆 288"/>
            <p:cNvSpPr/>
            <p:nvPr/>
          </p:nvSpPr>
          <p:spPr>
            <a:xfrm rot="10800000" flipH="1" flipV="1">
              <a:off x="763073"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90" name="椭圆 289"/>
            <p:cNvSpPr/>
            <p:nvPr/>
          </p:nvSpPr>
          <p:spPr>
            <a:xfrm rot="10800000" flipH="1" flipV="1">
              <a:off x="881420"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91" name="椭圆 290"/>
            <p:cNvSpPr/>
            <p:nvPr/>
          </p:nvSpPr>
          <p:spPr>
            <a:xfrm rot="10800000" flipH="1" flipV="1">
              <a:off x="171340"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92" name="椭圆 291"/>
            <p:cNvSpPr/>
            <p:nvPr/>
          </p:nvSpPr>
          <p:spPr>
            <a:xfrm rot="10800000" flipH="1" flipV="1">
              <a:off x="289687"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93" name="椭圆 292"/>
            <p:cNvSpPr/>
            <p:nvPr/>
          </p:nvSpPr>
          <p:spPr>
            <a:xfrm rot="10800000" flipH="1" flipV="1">
              <a:off x="408033"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94" name="椭圆 293"/>
            <p:cNvSpPr/>
            <p:nvPr/>
          </p:nvSpPr>
          <p:spPr>
            <a:xfrm rot="10800000" flipH="1" flipV="1">
              <a:off x="526380"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95" name="椭圆 294"/>
            <p:cNvSpPr/>
            <p:nvPr/>
          </p:nvSpPr>
          <p:spPr>
            <a:xfrm rot="10800000" flipH="1" flipV="1">
              <a:off x="644726"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96" name="椭圆 295"/>
            <p:cNvSpPr/>
            <p:nvPr/>
          </p:nvSpPr>
          <p:spPr>
            <a:xfrm rot="10800000" flipH="1" flipV="1">
              <a:off x="763073"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97" name="椭圆 296"/>
            <p:cNvSpPr/>
            <p:nvPr/>
          </p:nvSpPr>
          <p:spPr>
            <a:xfrm rot="10800000" flipH="1" flipV="1">
              <a:off x="881420"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98" name="椭圆 297"/>
            <p:cNvSpPr/>
            <p:nvPr/>
          </p:nvSpPr>
          <p:spPr>
            <a:xfrm rot="10800000" flipH="1" flipV="1">
              <a:off x="171340"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99" name="椭圆 298"/>
            <p:cNvSpPr/>
            <p:nvPr/>
          </p:nvSpPr>
          <p:spPr>
            <a:xfrm rot="10800000" flipH="1" flipV="1">
              <a:off x="289687"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00" name="椭圆 299"/>
            <p:cNvSpPr/>
            <p:nvPr/>
          </p:nvSpPr>
          <p:spPr>
            <a:xfrm rot="10800000" flipH="1" flipV="1">
              <a:off x="408033"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01" name="椭圆 300"/>
            <p:cNvSpPr/>
            <p:nvPr/>
          </p:nvSpPr>
          <p:spPr>
            <a:xfrm rot="10800000" flipH="1" flipV="1">
              <a:off x="526380"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02" name="椭圆 301"/>
            <p:cNvSpPr/>
            <p:nvPr/>
          </p:nvSpPr>
          <p:spPr>
            <a:xfrm rot="10800000" flipH="1" flipV="1">
              <a:off x="644726"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03" name="椭圆 302"/>
            <p:cNvSpPr/>
            <p:nvPr/>
          </p:nvSpPr>
          <p:spPr>
            <a:xfrm rot="10800000" flipH="1" flipV="1">
              <a:off x="763073"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04" name="椭圆 303"/>
            <p:cNvSpPr/>
            <p:nvPr/>
          </p:nvSpPr>
          <p:spPr>
            <a:xfrm rot="10800000" flipH="1" flipV="1">
              <a:off x="881420"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05" name="椭圆 304"/>
            <p:cNvSpPr/>
            <p:nvPr/>
          </p:nvSpPr>
          <p:spPr>
            <a:xfrm rot="10800000" flipH="1" flipV="1">
              <a:off x="171340"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06" name="椭圆 305"/>
            <p:cNvSpPr/>
            <p:nvPr/>
          </p:nvSpPr>
          <p:spPr>
            <a:xfrm rot="10800000" flipH="1" flipV="1">
              <a:off x="289687"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07" name="椭圆 306"/>
            <p:cNvSpPr/>
            <p:nvPr/>
          </p:nvSpPr>
          <p:spPr>
            <a:xfrm rot="10800000" flipH="1" flipV="1">
              <a:off x="408033"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08" name="椭圆 307"/>
            <p:cNvSpPr/>
            <p:nvPr/>
          </p:nvSpPr>
          <p:spPr>
            <a:xfrm rot="10800000" flipH="1" flipV="1">
              <a:off x="526380"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09" name="椭圆 308"/>
            <p:cNvSpPr/>
            <p:nvPr/>
          </p:nvSpPr>
          <p:spPr>
            <a:xfrm rot="10800000" flipH="1" flipV="1">
              <a:off x="644726"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10" name="椭圆 309"/>
            <p:cNvSpPr/>
            <p:nvPr/>
          </p:nvSpPr>
          <p:spPr>
            <a:xfrm rot="10800000" flipH="1" flipV="1">
              <a:off x="763073"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11" name="椭圆 310"/>
            <p:cNvSpPr/>
            <p:nvPr/>
          </p:nvSpPr>
          <p:spPr>
            <a:xfrm rot="10800000" flipH="1" flipV="1">
              <a:off x="881420"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12" name="椭圆 311"/>
            <p:cNvSpPr/>
            <p:nvPr/>
          </p:nvSpPr>
          <p:spPr>
            <a:xfrm rot="10800000" flipH="1" flipV="1">
              <a:off x="171340"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13" name="椭圆 312"/>
            <p:cNvSpPr/>
            <p:nvPr/>
          </p:nvSpPr>
          <p:spPr>
            <a:xfrm rot="10800000" flipH="1" flipV="1">
              <a:off x="289687"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14" name="椭圆 313"/>
            <p:cNvSpPr/>
            <p:nvPr/>
          </p:nvSpPr>
          <p:spPr>
            <a:xfrm rot="10800000" flipH="1" flipV="1">
              <a:off x="408033"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15" name="椭圆 314"/>
            <p:cNvSpPr/>
            <p:nvPr/>
          </p:nvSpPr>
          <p:spPr>
            <a:xfrm rot="10800000" flipH="1" flipV="1">
              <a:off x="526380"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16" name="椭圆 315"/>
            <p:cNvSpPr/>
            <p:nvPr/>
          </p:nvSpPr>
          <p:spPr>
            <a:xfrm rot="10800000" flipH="1" flipV="1">
              <a:off x="644726"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17" name="椭圆 316"/>
            <p:cNvSpPr/>
            <p:nvPr/>
          </p:nvSpPr>
          <p:spPr>
            <a:xfrm rot="10800000" flipH="1" flipV="1">
              <a:off x="763073"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18" name="椭圆 317"/>
            <p:cNvSpPr/>
            <p:nvPr/>
          </p:nvSpPr>
          <p:spPr>
            <a:xfrm rot="10800000" flipH="1" flipV="1">
              <a:off x="881420"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19" name="椭圆 318"/>
            <p:cNvSpPr/>
            <p:nvPr/>
          </p:nvSpPr>
          <p:spPr>
            <a:xfrm rot="10800000" flipH="1" flipV="1">
              <a:off x="171340"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20" name="椭圆 319"/>
            <p:cNvSpPr/>
            <p:nvPr/>
          </p:nvSpPr>
          <p:spPr>
            <a:xfrm rot="10800000" flipH="1" flipV="1">
              <a:off x="289687"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21" name="椭圆 320"/>
            <p:cNvSpPr/>
            <p:nvPr/>
          </p:nvSpPr>
          <p:spPr>
            <a:xfrm rot="10800000" flipH="1" flipV="1">
              <a:off x="408033"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22" name="椭圆 321"/>
            <p:cNvSpPr/>
            <p:nvPr/>
          </p:nvSpPr>
          <p:spPr>
            <a:xfrm rot="10800000" flipH="1" flipV="1">
              <a:off x="526380"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23" name="椭圆 322"/>
            <p:cNvSpPr/>
            <p:nvPr/>
          </p:nvSpPr>
          <p:spPr>
            <a:xfrm rot="10800000" flipH="1" flipV="1">
              <a:off x="644726"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24" name="椭圆 323"/>
            <p:cNvSpPr/>
            <p:nvPr/>
          </p:nvSpPr>
          <p:spPr>
            <a:xfrm rot="10800000" flipH="1" flipV="1">
              <a:off x="763073"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25" name="椭圆 324"/>
            <p:cNvSpPr/>
            <p:nvPr/>
          </p:nvSpPr>
          <p:spPr>
            <a:xfrm rot="10800000" flipH="1" flipV="1">
              <a:off x="881420"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26" name="椭圆 325"/>
            <p:cNvSpPr/>
            <p:nvPr/>
          </p:nvSpPr>
          <p:spPr>
            <a:xfrm rot="10800000" flipH="1" flipV="1">
              <a:off x="171340"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27" name="椭圆 326"/>
            <p:cNvSpPr/>
            <p:nvPr/>
          </p:nvSpPr>
          <p:spPr>
            <a:xfrm rot="10800000" flipH="1" flipV="1">
              <a:off x="289687"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28" name="椭圆 327"/>
            <p:cNvSpPr/>
            <p:nvPr/>
          </p:nvSpPr>
          <p:spPr>
            <a:xfrm rot="10800000" flipH="1" flipV="1">
              <a:off x="408033"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29" name="椭圆 328"/>
            <p:cNvSpPr/>
            <p:nvPr/>
          </p:nvSpPr>
          <p:spPr>
            <a:xfrm rot="10800000" flipH="1" flipV="1">
              <a:off x="526380"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30" name="椭圆 329"/>
            <p:cNvSpPr/>
            <p:nvPr/>
          </p:nvSpPr>
          <p:spPr>
            <a:xfrm rot="10800000" flipH="1" flipV="1">
              <a:off x="644726"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31" name="椭圆 330"/>
            <p:cNvSpPr/>
            <p:nvPr/>
          </p:nvSpPr>
          <p:spPr>
            <a:xfrm rot="10800000" flipH="1" flipV="1">
              <a:off x="763073"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32" name="椭圆 331"/>
            <p:cNvSpPr/>
            <p:nvPr/>
          </p:nvSpPr>
          <p:spPr>
            <a:xfrm rot="10800000" flipH="1" flipV="1">
              <a:off x="881420"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grpSp>
      <p:grpSp>
        <p:nvGrpSpPr>
          <p:cNvPr id="338" name="组合 337"/>
          <p:cNvGrpSpPr/>
          <p:nvPr/>
        </p:nvGrpSpPr>
        <p:grpSpPr>
          <a:xfrm>
            <a:off x="560905" y="4162094"/>
            <a:ext cx="2396620" cy="2490138"/>
            <a:chOff x="352004" y="3677044"/>
            <a:chExt cx="2743200" cy="2850244"/>
          </a:xfrm>
        </p:grpSpPr>
        <p:sp>
          <p:nvSpPr>
            <p:cNvPr id="339" name="Oval 24"/>
            <p:cNvSpPr/>
            <p:nvPr/>
          </p:nvSpPr>
          <p:spPr>
            <a:xfrm>
              <a:off x="866121" y="4244683"/>
              <a:ext cx="1714968" cy="1714967"/>
            </a:xfrm>
            <a:prstGeom prst="ellipse">
              <a:avLst/>
            </a:prstGeom>
            <a:noFill/>
            <a:ln w="28575">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40" name="Freeform 24"/>
            <p:cNvSpPr/>
            <p:nvPr/>
          </p:nvSpPr>
          <p:spPr bwMode="auto">
            <a:xfrm>
              <a:off x="1181432" y="5629486"/>
              <a:ext cx="1010668" cy="897802"/>
            </a:xfrm>
            <a:custGeom>
              <a:avLst/>
              <a:gdLst>
                <a:gd name="T0" fmla="*/ 206 w 670"/>
                <a:gd name="T1" fmla="*/ 595 h 595"/>
                <a:gd name="T2" fmla="*/ 141 w 670"/>
                <a:gd name="T3" fmla="*/ 557 h 595"/>
                <a:gd name="T4" fmla="*/ 13 w 670"/>
                <a:gd name="T5" fmla="*/ 335 h 595"/>
                <a:gd name="T6" fmla="*/ 13 w 670"/>
                <a:gd name="T7" fmla="*/ 260 h 595"/>
                <a:gd name="T8" fmla="*/ 141 w 670"/>
                <a:gd name="T9" fmla="*/ 38 h 595"/>
                <a:gd name="T10" fmla="*/ 206 w 670"/>
                <a:gd name="T11" fmla="*/ 0 h 595"/>
                <a:gd name="T12" fmla="*/ 463 w 670"/>
                <a:gd name="T13" fmla="*/ 0 h 595"/>
                <a:gd name="T14" fmla="*/ 528 w 670"/>
                <a:gd name="T15" fmla="*/ 38 h 595"/>
                <a:gd name="T16" fmla="*/ 656 w 670"/>
                <a:gd name="T17" fmla="*/ 260 h 595"/>
                <a:gd name="T18" fmla="*/ 656 w 670"/>
                <a:gd name="T19" fmla="*/ 335 h 595"/>
                <a:gd name="T20" fmla="*/ 528 w 670"/>
                <a:gd name="T21" fmla="*/ 557 h 595"/>
                <a:gd name="T22" fmla="*/ 463 w 670"/>
                <a:gd name="T23" fmla="*/ 595 h 595"/>
                <a:gd name="T24" fmla="*/ 206 w 670"/>
                <a:gd name="T25" fmla="*/ 595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0" h="595">
                  <a:moveTo>
                    <a:pt x="206" y="595"/>
                  </a:moveTo>
                  <a:cubicBezTo>
                    <a:pt x="180" y="595"/>
                    <a:pt x="155" y="580"/>
                    <a:pt x="141" y="557"/>
                  </a:cubicBezTo>
                  <a:cubicBezTo>
                    <a:pt x="13" y="335"/>
                    <a:pt x="13" y="335"/>
                    <a:pt x="13" y="335"/>
                  </a:cubicBezTo>
                  <a:cubicBezTo>
                    <a:pt x="0" y="312"/>
                    <a:pt x="0" y="283"/>
                    <a:pt x="13" y="260"/>
                  </a:cubicBezTo>
                  <a:cubicBezTo>
                    <a:pt x="141" y="38"/>
                    <a:pt x="141" y="38"/>
                    <a:pt x="141" y="38"/>
                  </a:cubicBezTo>
                  <a:cubicBezTo>
                    <a:pt x="155" y="14"/>
                    <a:pt x="180" y="0"/>
                    <a:pt x="206" y="0"/>
                  </a:cubicBezTo>
                  <a:cubicBezTo>
                    <a:pt x="463" y="0"/>
                    <a:pt x="463" y="0"/>
                    <a:pt x="463" y="0"/>
                  </a:cubicBezTo>
                  <a:cubicBezTo>
                    <a:pt x="490" y="0"/>
                    <a:pt x="515" y="14"/>
                    <a:pt x="528" y="38"/>
                  </a:cubicBezTo>
                  <a:cubicBezTo>
                    <a:pt x="656" y="260"/>
                    <a:pt x="656" y="260"/>
                    <a:pt x="656" y="260"/>
                  </a:cubicBezTo>
                  <a:cubicBezTo>
                    <a:pt x="670" y="283"/>
                    <a:pt x="670" y="312"/>
                    <a:pt x="656" y="335"/>
                  </a:cubicBezTo>
                  <a:cubicBezTo>
                    <a:pt x="528" y="557"/>
                    <a:pt x="528" y="557"/>
                    <a:pt x="528" y="557"/>
                  </a:cubicBezTo>
                  <a:cubicBezTo>
                    <a:pt x="515" y="580"/>
                    <a:pt x="490" y="595"/>
                    <a:pt x="463" y="595"/>
                  </a:cubicBezTo>
                  <a:lnTo>
                    <a:pt x="206" y="595"/>
                  </a:lnTo>
                  <a:close/>
                </a:path>
              </a:pathLst>
            </a:custGeom>
            <a:solidFill>
              <a:schemeClr val="accent1">
                <a:lumMod val="75000"/>
              </a:schemeClr>
            </a:solidFill>
            <a:ln>
              <a:noFill/>
            </a:ln>
          </p:spPr>
          <p:txBody>
            <a:bodyPr vert="horz" wrap="square" lIns="91440" tIns="45720" rIns="91440" bIns="45720"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41" name="Freeform 32"/>
            <p:cNvSpPr/>
            <p:nvPr/>
          </p:nvSpPr>
          <p:spPr bwMode="auto">
            <a:xfrm>
              <a:off x="1189664" y="4655311"/>
              <a:ext cx="1018036" cy="887854"/>
            </a:xfrm>
            <a:custGeom>
              <a:avLst/>
              <a:gdLst>
                <a:gd name="T0" fmla="*/ 951 w 955"/>
                <a:gd name="T1" fmla="*/ 406 h 833"/>
                <a:gd name="T2" fmla="*/ 726 w 955"/>
                <a:gd name="T3" fmla="*/ 13 h 833"/>
                <a:gd name="T4" fmla="*/ 705 w 955"/>
                <a:gd name="T5" fmla="*/ 2 h 833"/>
                <a:gd name="T6" fmla="*/ 253 w 955"/>
                <a:gd name="T7" fmla="*/ 0 h 833"/>
                <a:gd name="T8" fmla="*/ 232 w 955"/>
                <a:gd name="T9" fmla="*/ 12 h 833"/>
                <a:gd name="T10" fmla="*/ 4 w 955"/>
                <a:gd name="T11" fmla="*/ 403 h 833"/>
                <a:gd name="T12" fmla="*/ 4 w 955"/>
                <a:gd name="T13" fmla="*/ 427 h 833"/>
                <a:gd name="T14" fmla="*/ 229 w 955"/>
                <a:gd name="T15" fmla="*/ 820 h 833"/>
                <a:gd name="T16" fmla="*/ 250 w 955"/>
                <a:gd name="T17" fmla="*/ 832 h 833"/>
                <a:gd name="T18" fmla="*/ 703 w 955"/>
                <a:gd name="T19" fmla="*/ 833 h 833"/>
                <a:gd name="T20" fmla="*/ 703 w 955"/>
                <a:gd name="T21" fmla="*/ 833 h 833"/>
                <a:gd name="T22" fmla="*/ 723 w 955"/>
                <a:gd name="T23" fmla="*/ 821 h 833"/>
                <a:gd name="T24" fmla="*/ 951 w 955"/>
                <a:gd name="T25" fmla="*/ 430 h 833"/>
                <a:gd name="T26" fmla="*/ 951 w 955"/>
                <a:gd name="T27" fmla="*/ 406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5" h="833">
                  <a:moveTo>
                    <a:pt x="951" y="406"/>
                  </a:moveTo>
                  <a:cubicBezTo>
                    <a:pt x="726" y="13"/>
                    <a:pt x="726" y="13"/>
                    <a:pt x="726" y="13"/>
                  </a:cubicBezTo>
                  <a:cubicBezTo>
                    <a:pt x="722" y="6"/>
                    <a:pt x="714" y="2"/>
                    <a:pt x="705" y="2"/>
                  </a:cubicBezTo>
                  <a:cubicBezTo>
                    <a:pt x="253" y="0"/>
                    <a:pt x="253" y="0"/>
                    <a:pt x="253" y="0"/>
                  </a:cubicBezTo>
                  <a:cubicBezTo>
                    <a:pt x="244" y="0"/>
                    <a:pt x="236" y="4"/>
                    <a:pt x="232" y="12"/>
                  </a:cubicBezTo>
                  <a:cubicBezTo>
                    <a:pt x="4" y="403"/>
                    <a:pt x="4" y="403"/>
                    <a:pt x="4" y="403"/>
                  </a:cubicBezTo>
                  <a:cubicBezTo>
                    <a:pt x="0" y="410"/>
                    <a:pt x="0" y="419"/>
                    <a:pt x="4" y="427"/>
                  </a:cubicBezTo>
                  <a:cubicBezTo>
                    <a:pt x="229" y="820"/>
                    <a:pt x="229" y="820"/>
                    <a:pt x="229" y="820"/>
                  </a:cubicBezTo>
                  <a:cubicBezTo>
                    <a:pt x="233" y="827"/>
                    <a:pt x="241" y="831"/>
                    <a:pt x="250" y="832"/>
                  </a:cubicBezTo>
                  <a:cubicBezTo>
                    <a:pt x="703" y="833"/>
                    <a:pt x="703" y="833"/>
                    <a:pt x="703" y="833"/>
                  </a:cubicBezTo>
                  <a:cubicBezTo>
                    <a:pt x="703" y="833"/>
                    <a:pt x="703" y="833"/>
                    <a:pt x="703" y="833"/>
                  </a:cubicBezTo>
                  <a:cubicBezTo>
                    <a:pt x="711" y="833"/>
                    <a:pt x="719" y="829"/>
                    <a:pt x="723" y="821"/>
                  </a:cubicBezTo>
                  <a:cubicBezTo>
                    <a:pt x="951" y="430"/>
                    <a:pt x="951" y="430"/>
                    <a:pt x="951" y="430"/>
                  </a:cubicBezTo>
                  <a:cubicBezTo>
                    <a:pt x="955" y="423"/>
                    <a:pt x="955" y="414"/>
                    <a:pt x="951" y="406"/>
                  </a:cubicBezTo>
                  <a:close/>
                </a:path>
              </a:pathLst>
            </a:custGeom>
            <a:solidFill>
              <a:schemeClr val="bg2"/>
            </a:solidFill>
            <a:ln>
              <a:noFill/>
            </a:ln>
          </p:spPr>
          <p:txBody>
            <a:bodyPr vert="horz" wrap="square" lIns="91440" tIns="45720" rIns="91440" bIns="45720"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342" name="组合 341"/>
            <p:cNvGrpSpPr/>
            <p:nvPr/>
          </p:nvGrpSpPr>
          <p:grpSpPr>
            <a:xfrm>
              <a:off x="1186830" y="3677044"/>
              <a:ext cx="1013502" cy="897802"/>
              <a:chOff x="1186830" y="3677044"/>
              <a:chExt cx="1013502" cy="897802"/>
            </a:xfrm>
          </p:grpSpPr>
          <p:sp>
            <p:nvSpPr>
              <p:cNvPr id="356" name="Freeform 26"/>
              <p:cNvSpPr/>
              <p:nvPr/>
            </p:nvSpPr>
            <p:spPr bwMode="auto">
              <a:xfrm>
                <a:off x="1189664" y="3677044"/>
                <a:ext cx="1010668" cy="897802"/>
              </a:xfrm>
              <a:custGeom>
                <a:avLst/>
                <a:gdLst>
                  <a:gd name="T0" fmla="*/ 206 w 670"/>
                  <a:gd name="T1" fmla="*/ 595 h 595"/>
                  <a:gd name="T2" fmla="*/ 141 w 670"/>
                  <a:gd name="T3" fmla="*/ 557 h 595"/>
                  <a:gd name="T4" fmla="*/ 13 w 670"/>
                  <a:gd name="T5" fmla="*/ 336 h 595"/>
                  <a:gd name="T6" fmla="*/ 13 w 670"/>
                  <a:gd name="T7" fmla="*/ 260 h 595"/>
                  <a:gd name="T8" fmla="*/ 141 w 670"/>
                  <a:gd name="T9" fmla="*/ 38 h 595"/>
                  <a:gd name="T10" fmla="*/ 206 w 670"/>
                  <a:gd name="T11" fmla="*/ 0 h 595"/>
                  <a:gd name="T12" fmla="*/ 463 w 670"/>
                  <a:gd name="T13" fmla="*/ 0 h 595"/>
                  <a:gd name="T14" fmla="*/ 528 w 670"/>
                  <a:gd name="T15" fmla="*/ 38 h 595"/>
                  <a:gd name="T16" fmla="*/ 656 w 670"/>
                  <a:gd name="T17" fmla="*/ 260 h 595"/>
                  <a:gd name="T18" fmla="*/ 656 w 670"/>
                  <a:gd name="T19" fmla="*/ 336 h 595"/>
                  <a:gd name="T20" fmla="*/ 528 w 670"/>
                  <a:gd name="T21" fmla="*/ 557 h 595"/>
                  <a:gd name="T22" fmla="*/ 463 w 670"/>
                  <a:gd name="T23" fmla="*/ 595 h 595"/>
                  <a:gd name="T24" fmla="*/ 206 w 670"/>
                  <a:gd name="T25" fmla="*/ 595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0" h="595">
                    <a:moveTo>
                      <a:pt x="206" y="595"/>
                    </a:moveTo>
                    <a:cubicBezTo>
                      <a:pt x="180" y="595"/>
                      <a:pt x="155" y="581"/>
                      <a:pt x="141" y="557"/>
                    </a:cubicBezTo>
                    <a:cubicBezTo>
                      <a:pt x="13" y="336"/>
                      <a:pt x="13" y="336"/>
                      <a:pt x="13" y="336"/>
                    </a:cubicBezTo>
                    <a:cubicBezTo>
                      <a:pt x="0" y="312"/>
                      <a:pt x="0" y="283"/>
                      <a:pt x="13" y="260"/>
                    </a:cubicBezTo>
                    <a:cubicBezTo>
                      <a:pt x="141" y="38"/>
                      <a:pt x="141" y="38"/>
                      <a:pt x="141" y="38"/>
                    </a:cubicBezTo>
                    <a:cubicBezTo>
                      <a:pt x="155" y="15"/>
                      <a:pt x="180" y="0"/>
                      <a:pt x="206" y="0"/>
                    </a:cubicBezTo>
                    <a:cubicBezTo>
                      <a:pt x="463" y="0"/>
                      <a:pt x="463" y="0"/>
                      <a:pt x="463" y="0"/>
                    </a:cubicBezTo>
                    <a:cubicBezTo>
                      <a:pt x="490" y="0"/>
                      <a:pt x="515" y="15"/>
                      <a:pt x="528" y="38"/>
                    </a:cubicBezTo>
                    <a:cubicBezTo>
                      <a:pt x="656" y="260"/>
                      <a:pt x="656" y="260"/>
                      <a:pt x="656" y="260"/>
                    </a:cubicBezTo>
                    <a:cubicBezTo>
                      <a:pt x="670" y="283"/>
                      <a:pt x="670" y="312"/>
                      <a:pt x="656" y="336"/>
                    </a:cubicBezTo>
                    <a:cubicBezTo>
                      <a:pt x="528" y="557"/>
                      <a:pt x="528" y="557"/>
                      <a:pt x="528" y="557"/>
                    </a:cubicBezTo>
                    <a:cubicBezTo>
                      <a:pt x="515" y="581"/>
                      <a:pt x="490" y="595"/>
                      <a:pt x="463" y="595"/>
                    </a:cubicBezTo>
                    <a:lnTo>
                      <a:pt x="206" y="595"/>
                    </a:lnTo>
                    <a:close/>
                  </a:path>
                </a:pathLst>
              </a:custGeom>
              <a:solidFill>
                <a:schemeClr val="accent1">
                  <a:lumMod val="75000"/>
                </a:schemeClr>
              </a:solidFill>
              <a:ln>
                <a:noFill/>
              </a:ln>
            </p:spPr>
            <p:txBody>
              <a:bodyPr vert="horz" wrap="square" lIns="91440" tIns="45720" rIns="91440" bIns="45720"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57" name="TextBox 10"/>
              <p:cNvSpPr txBox="1"/>
              <p:nvPr/>
            </p:nvSpPr>
            <p:spPr>
              <a:xfrm>
                <a:off x="1186830" y="3985032"/>
                <a:ext cx="999874" cy="281828"/>
              </a:xfrm>
              <a:prstGeom prst="rect">
                <a:avLst/>
              </a:prstGeom>
              <a:noFill/>
              <a:ln>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0.5Å</a:t>
                </a:r>
              </a:p>
            </p:txBody>
          </p:sp>
        </p:grpSp>
        <p:grpSp>
          <p:nvGrpSpPr>
            <p:cNvPr id="343" name="组合 342"/>
            <p:cNvGrpSpPr/>
            <p:nvPr/>
          </p:nvGrpSpPr>
          <p:grpSpPr>
            <a:xfrm>
              <a:off x="2038380" y="4166329"/>
              <a:ext cx="1010668" cy="897804"/>
              <a:chOff x="2038380" y="4166329"/>
              <a:chExt cx="1010668" cy="897804"/>
            </a:xfrm>
          </p:grpSpPr>
          <p:sp>
            <p:nvSpPr>
              <p:cNvPr id="354" name="Freeform 30"/>
              <p:cNvSpPr/>
              <p:nvPr/>
            </p:nvSpPr>
            <p:spPr bwMode="auto">
              <a:xfrm>
                <a:off x="2038380" y="4166329"/>
                <a:ext cx="1010668" cy="897804"/>
              </a:xfrm>
              <a:custGeom>
                <a:avLst/>
                <a:gdLst>
                  <a:gd name="T0" fmla="*/ 207 w 670"/>
                  <a:gd name="T1" fmla="*/ 595 h 595"/>
                  <a:gd name="T2" fmla="*/ 142 w 670"/>
                  <a:gd name="T3" fmla="*/ 557 h 595"/>
                  <a:gd name="T4" fmla="*/ 14 w 670"/>
                  <a:gd name="T5" fmla="*/ 335 h 595"/>
                  <a:gd name="T6" fmla="*/ 14 w 670"/>
                  <a:gd name="T7" fmla="*/ 260 h 595"/>
                  <a:gd name="T8" fmla="*/ 142 w 670"/>
                  <a:gd name="T9" fmla="*/ 38 h 595"/>
                  <a:gd name="T10" fmla="*/ 207 w 670"/>
                  <a:gd name="T11" fmla="*/ 0 h 595"/>
                  <a:gd name="T12" fmla="*/ 463 w 670"/>
                  <a:gd name="T13" fmla="*/ 0 h 595"/>
                  <a:gd name="T14" fmla="*/ 529 w 670"/>
                  <a:gd name="T15" fmla="*/ 38 h 595"/>
                  <a:gd name="T16" fmla="*/ 657 w 670"/>
                  <a:gd name="T17" fmla="*/ 260 h 595"/>
                  <a:gd name="T18" fmla="*/ 657 w 670"/>
                  <a:gd name="T19" fmla="*/ 335 h 595"/>
                  <a:gd name="T20" fmla="*/ 529 w 670"/>
                  <a:gd name="T21" fmla="*/ 557 h 595"/>
                  <a:gd name="T22" fmla="*/ 464 w 670"/>
                  <a:gd name="T23" fmla="*/ 595 h 595"/>
                  <a:gd name="T24" fmla="*/ 207 w 670"/>
                  <a:gd name="T25" fmla="*/ 595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0" h="595">
                    <a:moveTo>
                      <a:pt x="207" y="595"/>
                    </a:moveTo>
                    <a:cubicBezTo>
                      <a:pt x="180" y="595"/>
                      <a:pt x="155" y="580"/>
                      <a:pt x="142" y="557"/>
                    </a:cubicBezTo>
                    <a:cubicBezTo>
                      <a:pt x="14" y="335"/>
                      <a:pt x="14" y="335"/>
                      <a:pt x="14" y="335"/>
                    </a:cubicBezTo>
                    <a:cubicBezTo>
                      <a:pt x="0" y="312"/>
                      <a:pt x="0" y="283"/>
                      <a:pt x="14" y="260"/>
                    </a:cubicBezTo>
                    <a:cubicBezTo>
                      <a:pt x="142" y="38"/>
                      <a:pt x="142" y="38"/>
                      <a:pt x="142" y="38"/>
                    </a:cubicBezTo>
                    <a:cubicBezTo>
                      <a:pt x="155" y="15"/>
                      <a:pt x="180" y="0"/>
                      <a:pt x="207" y="0"/>
                    </a:cubicBezTo>
                    <a:cubicBezTo>
                      <a:pt x="463" y="0"/>
                      <a:pt x="463" y="0"/>
                      <a:pt x="463" y="0"/>
                    </a:cubicBezTo>
                    <a:cubicBezTo>
                      <a:pt x="490" y="0"/>
                      <a:pt x="515" y="15"/>
                      <a:pt x="529" y="38"/>
                    </a:cubicBezTo>
                    <a:cubicBezTo>
                      <a:pt x="657" y="260"/>
                      <a:pt x="657" y="260"/>
                      <a:pt x="657" y="260"/>
                    </a:cubicBezTo>
                    <a:cubicBezTo>
                      <a:pt x="670" y="283"/>
                      <a:pt x="670" y="312"/>
                      <a:pt x="657" y="335"/>
                    </a:cubicBezTo>
                    <a:cubicBezTo>
                      <a:pt x="529" y="557"/>
                      <a:pt x="529" y="557"/>
                      <a:pt x="529" y="557"/>
                    </a:cubicBezTo>
                    <a:cubicBezTo>
                      <a:pt x="515" y="580"/>
                      <a:pt x="490" y="595"/>
                      <a:pt x="464" y="595"/>
                    </a:cubicBezTo>
                    <a:cubicBezTo>
                      <a:pt x="207" y="595"/>
                      <a:pt x="207" y="595"/>
                      <a:pt x="207" y="595"/>
                    </a:cubicBezTo>
                    <a:close/>
                  </a:path>
                </a:pathLst>
              </a:custGeom>
              <a:solidFill>
                <a:schemeClr val="accent1"/>
              </a:solidFill>
              <a:ln>
                <a:noFill/>
              </a:ln>
            </p:spPr>
            <p:txBody>
              <a:bodyPr vert="horz" wrap="square" lIns="91440" tIns="45720" rIns="91440" bIns="45720"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55" name="TextBox 10"/>
              <p:cNvSpPr txBox="1"/>
              <p:nvPr/>
            </p:nvSpPr>
            <p:spPr>
              <a:xfrm>
                <a:off x="2043777" y="4474318"/>
                <a:ext cx="999874" cy="281828"/>
              </a:xfrm>
              <a:prstGeom prst="rect">
                <a:avLst/>
              </a:prstGeom>
              <a:noFill/>
              <a:ln>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50fs</a:t>
                </a:r>
              </a:p>
            </p:txBody>
          </p:sp>
        </p:grpSp>
        <p:grpSp>
          <p:nvGrpSpPr>
            <p:cNvPr id="344" name="组合 343"/>
            <p:cNvGrpSpPr/>
            <p:nvPr/>
          </p:nvGrpSpPr>
          <p:grpSpPr>
            <a:xfrm>
              <a:off x="2084536" y="5144599"/>
              <a:ext cx="1010668" cy="899079"/>
              <a:chOff x="2084536" y="5144599"/>
              <a:chExt cx="1010668" cy="899079"/>
            </a:xfrm>
          </p:grpSpPr>
          <p:sp>
            <p:nvSpPr>
              <p:cNvPr id="352" name="Freeform 35"/>
              <p:cNvSpPr/>
              <p:nvPr/>
            </p:nvSpPr>
            <p:spPr bwMode="auto">
              <a:xfrm>
                <a:off x="2084536" y="5144599"/>
                <a:ext cx="1010668" cy="899079"/>
              </a:xfrm>
              <a:custGeom>
                <a:avLst/>
                <a:gdLst>
                  <a:gd name="T0" fmla="*/ 206 w 670"/>
                  <a:gd name="T1" fmla="*/ 595 h 596"/>
                  <a:gd name="T2" fmla="*/ 141 w 670"/>
                  <a:gd name="T3" fmla="*/ 557 h 596"/>
                  <a:gd name="T4" fmla="*/ 13 w 670"/>
                  <a:gd name="T5" fmla="*/ 334 h 596"/>
                  <a:gd name="T6" fmla="*/ 14 w 670"/>
                  <a:gd name="T7" fmla="*/ 259 h 596"/>
                  <a:gd name="T8" fmla="*/ 143 w 670"/>
                  <a:gd name="T9" fmla="*/ 37 h 596"/>
                  <a:gd name="T10" fmla="*/ 208 w 670"/>
                  <a:gd name="T11" fmla="*/ 0 h 596"/>
                  <a:gd name="T12" fmla="*/ 464 w 670"/>
                  <a:gd name="T13" fmla="*/ 1 h 596"/>
                  <a:gd name="T14" fmla="*/ 529 w 670"/>
                  <a:gd name="T15" fmla="*/ 39 h 596"/>
                  <a:gd name="T16" fmla="*/ 657 w 670"/>
                  <a:gd name="T17" fmla="*/ 261 h 596"/>
                  <a:gd name="T18" fmla="*/ 657 w 670"/>
                  <a:gd name="T19" fmla="*/ 337 h 596"/>
                  <a:gd name="T20" fmla="*/ 528 w 670"/>
                  <a:gd name="T21" fmla="*/ 558 h 596"/>
                  <a:gd name="T22" fmla="*/ 462 w 670"/>
                  <a:gd name="T23" fmla="*/ 596 h 596"/>
                  <a:gd name="T24" fmla="*/ 206 w 670"/>
                  <a:gd name="T25" fmla="*/ 595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0" h="596">
                    <a:moveTo>
                      <a:pt x="206" y="595"/>
                    </a:moveTo>
                    <a:cubicBezTo>
                      <a:pt x="179" y="595"/>
                      <a:pt x="154" y="580"/>
                      <a:pt x="141" y="557"/>
                    </a:cubicBezTo>
                    <a:cubicBezTo>
                      <a:pt x="13" y="334"/>
                      <a:pt x="13" y="334"/>
                      <a:pt x="13" y="334"/>
                    </a:cubicBezTo>
                    <a:cubicBezTo>
                      <a:pt x="0" y="311"/>
                      <a:pt x="0" y="282"/>
                      <a:pt x="14" y="259"/>
                    </a:cubicBezTo>
                    <a:cubicBezTo>
                      <a:pt x="143" y="37"/>
                      <a:pt x="143" y="37"/>
                      <a:pt x="143" y="37"/>
                    </a:cubicBezTo>
                    <a:cubicBezTo>
                      <a:pt x="156" y="14"/>
                      <a:pt x="181" y="0"/>
                      <a:pt x="208" y="0"/>
                    </a:cubicBezTo>
                    <a:cubicBezTo>
                      <a:pt x="464" y="1"/>
                      <a:pt x="464" y="1"/>
                      <a:pt x="464" y="1"/>
                    </a:cubicBezTo>
                    <a:cubicBezTo>
                      <a:pt x="491" y="1"/>
                      <a:pt x="516" y="16"/>
                      <a:pt x="529" y="39"/>
                    </a:cubicBezTo>
                    <a:cubicBezTo>
                      <a:pt x="657" y="261"/>
                      <a:pt x="657" y="261"/>
                      <a:pt x="657" y="261"/>
                    </a:cubicBezTo>
                    <a:cubicBezTo>
                      <a:pt x="670" y="284"/>
                      <a:pt x="670" y="313"/>
                      <a:pt x="657" y="337"/>
                    </a:cubicBezTo>
                    <a:cubicBezTo>
                      <a:pt x="528" y="558"/>
                      <a:pt x="528" y="558"/>
                      <a:pt x="528" y="558"/>
                    </a:cubicBezTo>
                    <a:cubicBezTo>
                      <a:pt x="514" y="581"/>
                      <a:pt x="489" y="596"/>
                      <a:pt x="462" y="596"/>
                    </a:cubicBezTo>
                    <a:lnTo>
                      <a:pt x="206" y="595"/>
                    </a:lnTo>
                    <a:close/>
                  </a:path>
                </a:pathLst>
              </a:custGeom>
              <a:solidFill>
                <a:schemeClr val="accent1">
                  <a:lumMod val="60000"/>
                  <a:lumOff val="40000"/>
                </a:schemeClr>
              </a:solidFill>
              <a:ln>
                <a:noFill/>
              </a:ln>
            </p:spPr>
            <p:txBody>
              <a:bodyPr vert="horz" wrap="square" lIns="91440" tIns="45720" rIns="91440" bIns="45720"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53" name="TextBox 10"/>
              <p:cNvSpPr txBox="1"/>
              <p:nvPr/>
            </p:nvSpPr>
            <p:spPr>
              <a:xfrm>
                <a:off x="2089933" y="5453225"/>
                <a:ext cx="999875" cy="281828"/>
              </a:xfrm>
              <a:prstGeom prst="rect">
                <a:avLst/>
              </a:prstGeom>
              <a:noFill/>
              <a:ln>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600mA</a:t>
                </a:r>
              </a:p>
            </p:txBody>
          </p:sp>
        </p:grpSp>
        <p:sp>
          <p:nvSpPr>
            <p:cNvPr id="345" name="TextBox 10"/>
            <p:cNvSpPr txBox="1"/>
            <p:nvPr/>
          </p:nvSpPr>
          <p:spPr>
            <a:xfrm>
              <a:off x="1112852" y="5937474"/>
              <a:ext cx="1147828" cy="281828"/>
            </a:xfrm>
            <a:prstGeom prst="rect">
              <a:avLst/>
            </a:prstGeom>
            <a:noFill/>
            <a:ln>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10</a:t>
              </a:r>
              <a:r>
                <a:rPr kumimoji="0" lang="en-US" sz="1600" b="1" i="0" u="none" strike="noStrike" kern="1200" cap="none" spc="0" normalizeH="0" baseline="3000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16</a:t>
              </a:r>
              <a:r>
                <a:rPr kumimoji="0" 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ph/s</a:t>
              </a:r>
            </a:p>
          </p:txBody>
        </p:sp>
        <p:grpSp>
          <p:nvGrpSpPr>
            <p:cNvPr id="346" name="组合 345"/>
            <p:cNvGrpSpPr/>
            <p:nvPr/>
          </p:nvGrpSpPr>
          <p:grpSpPr>
            <a:xfrm>
              <a:off x="352719" y="5145236"/>
              <a:ext cx="1010668" cy="897804"/>
              <a:chOff x="352719" y="5145236"/>
              <a:chExt cx="1010668" cy="897804"/>
            </a:xfrm>
          </p:grpSpPr>
          <p:sp>
            <p:nvSpPr>
              <p:cNvPr id="350" name="Freeform 28"/>
              <p:cNvSpPr/>
              <p:nvPr/>
            </p:nvSpPr>
            <p:spPr bwMode="auto">
              <a:xfrm>
                <a:off x="352719" y="5145236"/>
                <a:ext cx="1010668" cy="897804"/>
              </a:xfrm>
              <a:custGeom>
                <a:avLst/>
                <a:gdLst>
                  <a:gd name="T0" fmla="*/ 207 w 670"/>
                  <a:gd name="T1" fmla="*/ 595 h 595"/>
                  <a:gd name="T2" fmla="*/ 141 w 670"/>
                  <a:gd name="T3" fmla="*/ 557 h 595"/>
                  <a:gd name="T4" fmla="*/ 13 w 670"/>
                  <a:gd name="T5" fmla="*/ 335 h 595"/>
                  <a:gd name="T6" fmla="*/ 13 w 670"/>
                  <a:gd name="T7" fmla="*/ 260 h 595"/>
                  <a:gd name="T8" fmla="*/ 141 w 670"/>
                  <a:gd name="T9" fmla="*/ 38 h 595"/>
                  <a:gd name="T10" fmla="*/ 207 w 670"/>
                  <a:gd name="T11" fmla="*/ 0 h 595"/>
                  <a:gd name="T12" fmla="*/ 463 w 670"/>
                  <a:gd name="T13" fmla="*/ 0 h 595"/>
                  <a:gd name="T14" fmla="*/ 528 w 670"/>
                  <a:gd name="T15" fmla="*/ 38 h 595"/>
                  <a:gd name="T16" fmla="*/ 656 w 670"/>
                  <a:gd name="T17" fmla="*/ 259 h 595"/>
                  <a:gd name="T18" fmla="*/ 656 w 670"/>
                  <a:gd name="T19" fmla="*/ 335 h 595"/>
                  <a:gd name="T20" fmla="*/ 528 w 670"/>
                  <a:gd name="T21" fmla="*/ 557 h 595"/>
                  <a:gd name="T22" fmla="*/ 463 w 670"/>
                  <a:gd name="T23" fmla="*/ 595 h 595"/>
                  <a:gd name="T24" fmla="*/ 207 w 670"/>
                  <a:gd name="T25" fmla="*/ 595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0" h="595">
                    <a:moveTo>
                      <a:pt x="207" y="595"/>
                    </a:moveTo>
                    <a:cubicBezTo>
                      <a:pt x="180" y="595"/>
                      <a:pt x="155" y="580"/>
                      <a:pt x="141" y="557"/>
                    </a:cubicBezTo>
                    <a:cubicBezTo>
                      <a:pt x="13" y="335"/>
                      <a:pt x="13" y="335"/>
                      <a:pt x="13" y="335"/>
                    </a:cubicBezTo>
                    <a:cubicBezTo>
                      <a:pt x="0" y="312"/>
                      <a:pt x="0" y="283"/>
                      <a:pt x="13" y="260"/>
                    </a:cubicBezTo>
                    <a:cubicBezTo>
                      <a:pt x="141" y="38"/>
                      <a:pt x="141" y="38"/>
                      <a:pt x="141" y="38"/>
                    </a:cubicBezTo>
                    <a:cubicBezTo>
                      <a:pt x="155" y="14"/>
                      <a:pt x="180" y="0"/>
                      <a:pt x="207" y="0"/>
                    </a:cubicBezTo>
                    <a:cubicBezTo>
                      <a:pt x="463" y="0"/>
                      <a:pt x="463" y="0"/>
                      <a:pt x="463" y="0"/>
                    </a:cubicBezTo>
                    <a:cubicBezTo>
                      <a:pt x="490" y="0"/>
                      <a:pt x="515" y="14"/>
                      <a:pt x="528" y="38"/>
                    </a:cubicBezTo>
                    <a:cubicBezTo>
                      <a:pt x="656" y="259"/>
                      <a:pt x="656" y="259"/>
                      <a:pt x="656" y="259"/>
                    </a:cubicBezTo>
                    <a:cubicBezTo>
                      <a:pt x="670" y="283"/>
                      <a:pt x="670" y="312"/>
                      <a:pt x="656" y="335"/>
                    </a:cubicBezTo>
                    <a:cubicBezTo>
                      <a:pt x="528" y="557"/>
                      <a:pt x="528" y="557"/>
                      <a:pt x="528" y="557"/>
                    </a:cubicBezTo>
                    <a:cubicBezTo>
                      <a:pt x="515" y="580"/>
                      <a:pt x="490" y="595"/>
                      <a:pt x="463" y="595"/>
                    </a:cubicBezTo>
                    <a:cubicBezTo>
                      <a:pt x="207" y="595"/>
                      <a:pt x="207" y="595"/>
                      <a:pt x="207" y="595"/>
                    </a:cubicBezTo>
                    <a:close/>
                  </a:path>
                </a:pathLst>
              </a:custGeom>
              <a:solidFill>
                <a:schemeClr val="accent1"/>
              </a:solidFill>
              <a:ln>
                <a:noFill/>
              </a:ln>
            </p:spPr>
            <p:txBody>
              <a:bodyPr vert="horz" wrap="square" lIns="91440" tIns="45720" rIns="91440" bIns="45720"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51" name="TextBox 10"/>
              <p:cNvSpPr txBox="1"/>
              <p:nvPr/>
            </p:nvSpPr>
            <p:spPr>
              <a:xfrm>
                <a:off x="358117" y="5453223"/>
                <a:ext cx="999873" cy="281828"/>
              </a:xfrm>
              <a:prstGeom prst="rect">
                <a:avLst/>
              </a:prstGeom>
              <a:noFill/>
              <a:ln>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1MHz</a:t>
                </a:r>
              </a:p>
            </p:txBody>
          </p:sp>
        </p:grpSp>
        <p:grpSp>
          <p:nvGrpSpPr>
            <p:cNvPr id="347" name="组合 346"/>
            <p:cNvGrpSpPr/>
            <p:nvPr/>
          </p:nvGrpSpPr>
          <p:grpSpPr>
            <a:xfrm>
              <a:off x="352004" y="4165692"/>
              <a:ext cx="1010668" cy="899079"/>
              <a:chOff x="352004" y="4165692"/>
              <a:chExt cx="1010668" cy="899079"/>
            </a:xfrm>
          </p:grpSpPr>
          <p:sp>
            <p:nvSpPr>
              <p:cNvPr id="348" name="Freeform 33"/>
              <p:cNvSpPr/>
              <p:nvPr/>
            </p:nvSpPr>
            <p:spPr bwMode="auto">
              <a:xfrm>
                <a:off x="352004" y="4165692"/>
                <a:ext cx="1010668" cy="899079"/>
              </a:xfrm>
              <a:custGeom>
                <a:avLst/>
                <a:gdLst>
                  <a:gd name="T0" fmla="*/ 206 w 670"/>
                  <a:gd name="T1" fmla="*/ 595 h 596"/>
                  <a:gd name="T2" fmla="*/ 141 w 670"/>
                  <a:gd name="T3" fmla="*/ 557 h 596"/>
                  <a:gd name="T4" fmla="*/ 13 w 670"/>
                  <a:gd name="T5" fmla="*/ 335 h 596"/>
                  <a:gd name="T6" fmla="*/ 14 w 670"/>
                  <a:gd name="T7" fmla="*/ 259 h 596"/>
                  <a:gd name="T8" fmla="*/ 142 w 670"/>
                  <a:gd name="T9" fmla="*/ 38 h 596"/>
                  <a:gd name="T10" fmla="*/ 208 w 670"/>
                  <a:gd name="T11" fmla="*/ 0 h 596"/>
                  <a:gd name="T12" fmla="*/ 464 w 670"/>
                  <a:gd name="T13" fmla="*/ 1 h 596"/>
                  <a:gd name="T14" fmla="*/ 529 w 670"/>
                  <a:gd name="T15" fmla="*/ 39 h 596"/>
                  <a:gd name="T16" fmla="*/ 657 w 670"/>
                  <a:gd name="T17" fmla="*/ 261 h 596"/>
                  <a:gd name="T18" fmla="*/ 656 w 670"/>
                  <a:gd name="T19" fmla="*/ 337 h 596"/>
                  <a:gd name="T20" fmla="*/ 528 w 670"/>
                  <a:gd name="T21" fmla="*/ 558 h 596"/>
                  <a:gd name="T22" fmla="*/ 462 w 670"/>
                  <a:gd name="T23" fmla="*/ 596 h 596"/>
                  <a:gd name="T24" fmla="*/ 206 w 670"/>
                  <a:gd name="T25" fmla="*/ 595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0" h="596">
                    <a:moveTo>
                      <a:pt x="206" y="595"/>
                    </a:moveTo>
                    <a:cubicBezTo>
                      <a:pt x="179" y="595"/>
                      <a:pt x="154" y="580"/>
                      <a:pt x="141" y="557"/>
                    </a:cubicBezTo>
                    <a:cubicBezTo>
                      <a:pt x="13" y="335"/>
                      <a:pt x="13" y="335"/>
                      <a:pt x="13" y="335"/>
                    </a:cubicBezTo>
                    <a:cubicBezTo>
                      <a:pt x="0" y="311"/>
                      <a:pt x="0" y="282"/>
                      <a:pt x="14" y="259"/>
                    </a:cubicBezTo>
                    <a:cubicBezTo>
                      <a:pt x="142" y="38"/>
                      <a:pt x="142" y="38"/>
                      <a:pt x="142" y="38"/>
                    </a:cubicBezTo>
                    <a:cubicBezTo>
                      <a:pt x="156" y="15"/>
                      <a:pt x="181" y="0"/>
                      <a:pt x="208" y="0"/>
                    </a:cubicBezTo>
                    <a:cubicBezTo>
                      <a:pt x="464" y="1"/>
                      <a:pt x="464" y="1"/>
                      <a:pt x="464" y="1"/>
                    </a:cubicBezTo>
                    <a:cubicBezTo>
                      <a:pt x="491" y="1"/>
                      <a:pt x="516" y="16"/>
                      <a:pt x="529" y="39"/>
                    </a:cubicBezTo>
                    <a:cubicBezTo>
                      <a:pt x="657" y="261"/>
                      <a:pt x="657" y="261"/>
                      <a:pt x="657" y="261"/>
                    </a:cubicBezTo>
                    <a:cubicBezTo>
                      <a:pt x="670" y="285"/>
                      <a:pt x="670" y="314"/>
                      <a:pt x="656" y="337"/>
                    </a:cubicBezTo>
                    <a:cubicBezTo>
                      <a:pt x="528" y="558"/>
                      <a:pt x="528" y="558"/>
                      <a:pt x="528" y="558"/>
                    </a:cubicBezTo>
                    <a:cubicBezTo>
                      <a:pt x="514" y="581"/>
                      <a:pt x="489" y="596"/>
                      <a:pt x="462" y="596"/>
                    </a:cubicBezTo>
                    <a:lnTo>
                      <a:pt x="206" y="595"/>
                    </a:lnTo>
                    <a:close/>
                  </a:path>
                </a:pathLst>
              </a:custGeom>
              <a:solidFill>
                <a:schemeClr val="accent1">
                  <a:lumMod val="60000"/>
                  <a:lumOff val="40000"/>
                </a:schemeClr>
              </a:solidFill>
              <a:ln>
                <a:noFill/>
              </a:ln>
            </p:spPr>
            <p:txBody>
              <a:bodyPr vert="horz" wrap="square" lIns="91440" tIns="45720" rIns="91440" bIns="45720"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49" name="TextBox 10"/>
              <p:cNvSpPr txBox="1"/>
              <p:nvPr/>
            </p:nvSpPr>
            <p:spPr>
              <a:xfrm>
                <a:off x="357401" y="4474318"/>
                <a:ext cx="999875" cy="281828"/>
              </a:xfrm>
              <a:prstGeom prst="rect">
                <a:avLst/>
              </a:prstGeom>
              <a:noFill/>
              <a:ln>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0.4meV</a:t>
                </a:r>
              </a:p>
            </p:txBody>
          </p:sp>
        </p:grpSp>
      </p:grpSp>
      <p:grpSp>
        <p:nvGrpSpPr>
          <p:cNvPr id="368" name="组合 367"/>
          <p:cNvGrpSpPr/>
          <p:nvPr/>
        </p:nvGrpSpPr>
        <p:grpSpPr>
          <a:xfrm>
            <a:off x="496986" y="1369408"/>
            <a:ext cx="2524458" cy="2391239"/>
            <a:chOff x="496986" y="1354812"/>
            <a:chExt cx="2524458" cy="2391239"/>
          </a:xfrm>
        </p:grpSpPr>
        <p:grpSp>
          <p:nvGrpSpPr>
            <p:cNvPr id="333" name="组合 332"/>
            <p:cNvGrpSpPr/>
            <p:nvPr/>
          </p:nvGrpSpPr>
          <p:grpSpPr>
            <a:xfrm>
              <a:off x="496986" y="1354812"/>
              <a:ext cx="2524458" cy="2391239"/>
              <a:chOff x="7287491" y="2770907"/>
              <a:chExt cx="3352800" cy="3175868"/>
            </a:xfrm>
          </p:grpSpPr>
          <p:sp>
            <p:nvSpPr>
              <p:cNvPr id="334" name="Picture1"/>
              <p:cNvSpPr/>
              <p:nvPr/>
            </p:nvSpPr>
            <p:spPr>
              <a:xfrm>
                <a:off x="7287491" y="2770907"/>
                <a:ext cx="1653801" cy="1567532"/>
              </a:xfrm>
              <a:custGeom>
                <a:avLst/>
                <a:gdLst>
                  <a:gd name="connsiteX0" fmla="*/ 642143 w 1284287"/>
                  <a:gd name="connsiteY0" fmla="*/ 0 h 1282700"/>
                  <a:gd name="connsiteX1" fmla="*/ 1284287 w 1284287"/>
                  <a:gd name="connsiteY1" fmla="*/ 641350 h 1282700"/>
                  <a:gd name="connsiteX2" fmla="*/ 1284287 w 1284287"/>
                  <a:gd name="connsiteY2" fmla="*/ 1282700 h 1282700"/>
                  <a:gd name="connsiteX3" fmla="*/ 642143 w 1284287"/>
                  <a:gd name="connsiteY3" fmla="*/ 1282700 h 1282700"/>
                  <a:gd name="connsiteX4" fmla="*/ 0 w 1284287"/>
                  <a:gd name="connsiteY4" fmla="*/ 641350 h 1282700"/>
                  <a:gd name="connsiteX5" fmla="*/ 642143 w 1284287"/>
                  <a:gd name="connsiteY5"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287" h="1282700">
                    <a:moveTo>
                      <a:pt x="642143" y="0"/>
                    </a:moveTo>
                    <a:cubicBezTo>
                      <a:pt x="996790" y="0"/>
                      <a:pt x="1284287" y="287142"/>
                      <a:pt x="1284287" y="641350"/>
                    </a:cubicBezTo>
                    <a:lnTo>
                      <a:pt x="1284287" y="1282700"/>
                    </a:lnTo>
                    <a:lnTo>
                      <a:pt x="642143" y="1282700"/>
                    </a:lnTo>
                    <a:cubicBezTo>
                      <a:pt x="287497" y="1282700"/>
                      <a:pt x="0" y="995558"/>
                      <a:pt x="0" y="641350"/>
                    </a:cubicBezTo>
                    <a:cubicBezTo>
                      <a:pt x="0" y="287142"/>
                      <a:pt x="287497" y="0"/>
                      <a:pt x="642143" y="0"/>
                    </a:cubicBezTo>
                    <a:close/>
                  </a:path>
                </a:pathLst>
              </a:custGeom>
              <a:gradFill flip="none" rotWithShape="1">
                <a:gsLst>
                  <a:gs pos="57000">
                    <a:schemeClr val="accent1"/>
                  </a:gs>
                  <a:gs pos="0">
                    <a:schemeClr val="accent1">
                      <a:lumMod val="60000"/>
                      <a:lumOff val="40000"/>
                    </a:schemeClr>
                  </a:gs>
                </a:gsLst>
                <a:lin ang="2700000" scaled="1"/>
                <a:tileRect/>
              </a:gradFill>
              <a:ln>
                <a:noFill/>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5" name="Picture2"/>
              <p:cNvSpPr/>
              <p:nvPr/>
            </p:nvSpPr>
            <p:spPr>
              <a:xfrm>
                <a:off x="8986489" y="2770907"/>
                <a:ext cx="1653802" cy="1567532"/>
              </a:xfrm>
              <a:custGeom>
                <a:avLst/>
                <a:gdLst>
                  <a:gd name="connsiteX0" fmla="*/ 642144 w 1284288"/>
                  <a:gd name="connsiteY0" fmla="*/ 0 h 1282700"/>
                  <a:gd name="connsiteX1" fmla="*/ 1284288 w 1284288"/>
                  <a:gd name="connsiteY1" fmla="*/ 641350 h 1282700"/>
                  <a:gd name="connsiteX2" fmla="*/ 642144 w 1284288"/>
                  <a:gd name="connsiteY2" fmla="*/ 1282700 h 1282700"/>
                  <a:gd name="connsiteX3" fmla="*/ 0 w 1284288"/>
                  <a:gd name="connsiteY3" fmla="*/ 1282700 h 1282700"/>
                  <a:gd name="connsiteX4" fmla="*/ 0 w 1284288"/>
                  <a:gd name="connsiteY4" fmla="*/ 641350 h 1282700"/>
                  <a:gd name="connsiteX5" fmla="*/ 642144 w 1284288"/>
                  <a:gd name="connsiteY5"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288" h="1282700">
                    <a:moveTo>
                      <a:pt x="642144" y="0"/>
                    </a:moveTo>
                    <a:cubicBezTo>
                      <a:pt x="996790" y="0"/>
                      <a:pt x="1284288" y="287142"/>
                      <a:pt x="1284288" y="641350"/>
                    </a:cubicBezTo>
                    <a:cubicBezTo>
                      <a:pt x="1284288" y="995558"/>
                      <a:pt x="996790" y="1282700"/>
                      <a:pt x="642144" y="1282700"/>
                    </a:cubicBezTo>
                    <a:lnTo>
                      <a:pt x="0" y="1282700"/>
                    </a:lnTo>
                    <a:lnTo>
                      <a:pt x="0" y="641350"/>
                    </a:lnTo>
                    <a:cubicBezTo>
                      <a:pt x="0" y="287142"/>
                      <a:pt x="287498" y="0"/>
                      <a:pt x="642144" y="0"/>
                    </a:cubicBezTo>
                    <a:close/>
                  </a:path>
                </a:pathLst>
              </a:custGeom>
              <a:gradFill flip="none" rotWithShape="1">
                <a:gsLst>
                  <a:gs pos="57000">
                    <a:schemeClr val="accent1">
                      <a:lumMod val="75000"/>
                    </a:schemeClr>
                  </a:gs>
                  <a:gs pos="0">
                    <a:schemeClr val="accent1"/>
                  </a:gs>
                </a:gsLst>
                <a:lin ang="2700000" scaled="1"/>
                <a:tileRect/>
              </a:gradFill>
              <a:ln>
                <a:noFill/>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6" name="Picture3"/>
              <p:cNvSpPr/>
              <p:nvPr/>
            </p:nvSpPr>
            <p:spPr>
              <a:xfrm>
                <a:off x="7287491" y="4379243"/>
                <a:ext cx="1653801" cy="1567532"/>
              </a:xfrm>
              <a:custGeom>
                <a:avLst/>
                <a:gdLst>
                  <a:gd name="connsiteX0" fmla="*/ 642143 w 1284287"/>
                  <a:gd name="connsiteY0" fmla="*/ 0 h 1282700"/>
                  <a:gd name="connsiteX1" fmla="*/ 1284287 w 1284287"/>
                  <a:gd name="connsiteY1" fmla="*/ 0 h 1282700"/>
                  <a:gd name="connsiteX2" fmla="*/ 1284287 w 1284287"/>
                  <a:gd name="connsiteY2" fmla="*/ 641350 h 1282700"/>
                  <a:gd name="connsiteX3" fmla="*/ 642143 w 1284287"/>
                  <a:gd name="connsiteY3" fmla="*/ 1282700 h 1282700"/>
                  <a:gd name="connsiteX4" fmla="*/ 0 w 1284287"/>
                  <a:gd name="connsiteY4" fmla="*/ 641350 h 1282700"/>
                  <a:gd name="connsiteX5" fmla="*/ 642143 w 1284287"/>
                  <a:gd name="connsiteY5"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287" h="1282700">
                    <a:moveTo>
                      <a:pt x="642143" y="0"/>
                    </a:moveTo>
                    <a:lnTo>
                      <a:pt x="1284287" y="0"/>
                    </a:lnTo>
                    <a:lnTo>
                      <a:pt x="1284287" y="641350"/>
                    </a:lnTo>
                    <a:cubicBezTo>
                      <a:pt x="1284287" y="995558"/>
                      <a:pt x="996790" y="1282700"/>
                      <a:pt x="642143" y="1282700"/>
                    </a:cubicBezTo>
                    <a:cubicBezTo>
                      <a:pt x="287497" y="1282700"/>
                      <a:pt x="0" y="995558"/>
                      <a:pt x="0" y="641350"/>
                    </a:cubicBezTo>
                    <a:cubicBezTo>
                      <a:pt x="0" y="287142"/>
                      <a:pt x="287497" y="0"/>
                      <a:pt x="642143" y="0"/>
                    </a:cubicBezTo>
                    <a:close/>
                  </a:path>
                </a:pathLst>
              </a:custGeom>
              <a:gradFill flip="none" rotWithShape="1">
                <a:gsLst>
                  <a:gs pos="57000">
                    <a:schemeClr val="accent1">
                      <a:lumMod val="75000"/>
                    </a:schemeClr>
                  </a:gs>
                  <a:gs pos="0">
                    <a:schemeClr val="accent1"/>
                  </a:gs>
                </a:gsLst>
                <a:lin ang="2700000" scaled="1"/>
                <a:tileRect/>
              </a:gradFill>
              <a:ln>
                <a:noFill/>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7" name="Picture4"/>
              <p:cNvSpPr/>
              <p:nvPr/>
            </p:nvSpPr>
            <p:spPr>
              <a:xfrm>
                <a:off x="8986489" y="4379243"/>
                <a:ext cx="1653802" cy="1567532"/>
              </a:xfrm>
              <a:custGeom>
                <a:avLst/>
                <a:gdLst>
                  <a:gd name="connsiteX0" fmla="*/ 0 w 1284288"/>
                  <a:gd name="connsiteY0" fmla="*/ 0 h 1282700"/>
                  <a:gd name="connsiteX1" fmla="*/ 642144 w 1284288"/>
                  <a:gd name="connsiteY1" fmla="*/ 0 h 1282700"/>
                  <a:gd name="connsiteX2" fmla="*/ 1284288 w 1284288"/>
                  <a:gd name="connsiteY2" fmla="*/ 641350 h 1282700"/>
                  <a:gd name="connsiteX3" fmla="*/ 642144 w 1284288"/>
                  <a:gd name="connsiteY3" fmla="*/ 1282700 h 1282700"/>
                  <a:gd name="connsiteX4" fmla="*/ 0 w 1284288"/>
                  <a:gd name="connsiteY4" fmla="*/ 641350 h 128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288" h="1282700">
                    <a:moveTo>
                      <a:pt x="0" y="0"/>
                    </a:moveTo>
                    <a:lnTo>
                      <a:pt x="642144" y="0"/>
                    </a:lnTo>
                    <a:cubicBezTo>
                      <a:pt x="996790" y="0"/>
                      <a:pt x="1284288" y="287142"/>
                      <a:pt x="1284288" y="641350"/>
                    </a:cubicBezTo>
                    <a:cubicBezTo>
                      <a:pt x="1284288" y="995558"/>
                      <a:pt x="996790" y="1282700"/>
                      <a:pt x="642144" y="1282700"/>
                    </a:cubicBezTo>
                    <a:cubicBezTo>
                      <a:pt x="287498" y="1282700"/>
                      <a:pt x="0" y="995558"/>
                      <a:pt x="0" y="641350"/>
                    </a:cubicBezTo>
                    <a:close/>
                  </a:path>
                </a:pathLst>
              </a:custGeom>
              <a:gradFill flip="none" rotWithShape="1">
                <a:gsLst>
                  <a:gs pos="57000">
                    <a:schemeClr val="accent1"/>
                  </a:gs>
                  <a:gs pos="0">
                    <a:schemeClr val="accent1">
                      <a:lumMod val="60000"/>
                      <a:lumOff val="40000"/>
                    </a:schemeClr>
                  </a:gs>
                </a:gsLst>
                <a:lin ang="2700000" scaled="1"/>
                <a:tileRect/>
              </a:gradFill>
              <a:ln>
                <a:noFill/>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62" name="TextBox 7"/>
            <p:cNvSpPr txBox="1"/>
            <p:nvPr/>
          </p:nvSpPr>
          <p:spPr>
            <a:xfrm>
              <a:off x="629328" y="1754152"/>
              <a:ext cx="1008000" cy="461665"/>
            </a:xfrm>
            <a:prstGeom prst="rect">
              <a:avLst/>
            </a:prstGeom>
            <a:noFill/>
            <a:ln>
              <a:no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多维度</a:t>
              </a:r>
              <a:endParaRPr kumimoji="0" 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3" name="TextBox 8"/>
            <p:cNvSpPr txBox="1"/>
            <p:nvPr/>
          </p:nvSpPr>
          <p:spPr>
            <a:xfrm>
              <a:off x="629328" y="2885045"/>
              <a:ext cx="1008000" cy="461665"/>
            </a:xfrm>
            <a:prstGeom prst="rect">
              <a:avLst/>
            </a:prstGeom>
            <a:noFill/>
            <a:ln>
              <a:no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多场</a:t>
              </a:r>
              <a:endParaRPr kumimoji="0" 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4" name="TextBox 9"/>
            <p:cNvSpPr txBox="1"/>
            <p:nvPr/>
          </p:nvSpPr>
          <p:spPr>
            <a:xfrm>
              <a:off x="1881103" y="1754152"/>
              <a:ext cx="1008000" cy="461665"/>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动态</a:t>
              </a:r>
              <a:endParaRPr kumimoji="0" 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5" name="TextBox 10"/>
            <p:cNvSpPr txBox="1"/>
            <p:nvPr/>
          </p:nvSpPr>
          <p:spPr>
            <a:xfrm>
              <a:off x="1881103" y="2885045"/>
              <a:ext cx="1008000" cy="461665"/>
            </a:xfrm>
            <a:prstGeom prst="rect">
              <a:avLst/>
            </a:prstGeom>
            <a:noFill/>
            <a:ln>
              <a:no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多尺度</a:t>
              </a:r>
              <a:endParaRPr kumimoji="0" 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pic>
        <p:nvPicPr>
          <p:cNvPr id="369" name="图片 368"/>
          <p:cNvPicPr>
            <a:picLocks noChangeAspect="1"/>
          </p:cNvPicPr>
          <p:nvPr/>
        </p:nvPicPr>
        <p:blipFill>
          <a:blip r:embed="rId3">
            <a:extLst>
              <a:ext uri="{BEBA8EAE-BF5A-486C-A8C5-ECC9F3942E4B}">
                <a14:imgProps xmlns:a14="http://schemas.microsoft.com/office/drawing/2010/main">
                  <a14:imgLayer r:embed="rId4">
                    <a14:imgEffect>
                      <a14:backgroundRemoval t="31056" b="62733" l="4883" r="95313">
                        <a14:foregroundMark x1="8008" y1="41615" x2="8008" y2="41615"/>
                        <a14:foregroundMark x1="4980" y1="47516" x2="4980" y2="47516"/>
                        <a14:foregroundMark x1="21387" y1="62836" x2="21387" y2="62836"/>
                        <a14:foregroundMark x1="59180" y1="39130" x2="59180" y2="39130"/>
                        <a14:foregroundMark x1="91113" y1="50621" x2="91113" y2="50621"/>
                        <a14:foregroundMark x1="94336" y1="46791" x2="94336" y2="46791"/>
                        <a14:foregroundMark x1="95020" y1="45445" x2="95020" y2="45445"/>
                        <a14:foregroundMark x1="82520" y1="50621" x2="82520" y2="50621"/>
                        <a14:foregroundMark x1="95313" y1="44617" x2="95313" y2="44617"/>
                      </a14:backgroundRemoval>
                    </a14:imgEffect>
                    <a14:imgEffect>
                      <a14:brightnessContrast contrast="-40000"/>
                    </a14:imgEffect>
                  </a14:imgLayer>
                </a14:imgProps>
              </a:ext>
            </a:extLst>
          </a:blip>
          <a:srcRect l="2596" t="27297" r="2609" b="33843"/>
          <a:stretch>
            <a:fillRect/>
          </a:stretch>
        </p:blipFill>
        <p:spPr>
          <a:xfrm>
            <a:off x="1339632" y="5244906"/>
            <a:ext cx="839167" cy="324515"/>
          </a:xfrm>
          <a:prstGeom prst="rect">
            <a:avLst/>
          </a:prstGeom>
        </p:spPr>
      </p:pic>
    </p:spTree>
    <p:extLst>
      <p:ext uri="{BB962C8B-B14F-4D97-AF65-F5344CB8AC3E}">
        <p14:creationId xmlns:p14="http://schemas.microsoft.com/office/powerpoint/2010/main" val="40382077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idx="4294967295"/>
          </p:nvPr>
        </p:nvSpPr>
        <p:spPr>
          <a:xfrm>
            <a:off x="838200" y="0"/>
            <a:ext cx="10515600" cy="1051559"/>
          </a:xfrm>
        </p:spPr>
        <p:txBody>
          <a:bodyPr>
            <a:normAutofit/>
          </a:bodyPr>
          <a:lstStyle/>
          <a:p>
            <a:pPr algn="ctr"/>
            <a:r>
              <a:rPr lang="zh-CN" altLang="en-US" sz="4000" b="1" dirty="0">
                <a:solidFill>
                  <a:schemeClr val="accent1">
                    <a:lumMod val="50000"/>
                  </a:schemeClr>
                </a:solidFill>
                <a:latin typeface="微软雅黑" panose="020B0503020204020204" pitchFamily="34" charset="-122"/>
                <a:ea typeface="微软雅黑" panose="020B0503020204020204" pitchFamily="34" charset="-122"/>
              </a:rPr>
              <a:t>装置定位</a:t>
            </a:r>
            <a:endParaRPr lang="en-US" sz="4000" b="1" dirty="0">
              <a:solidFill>
                <a:schemeClr val="accent1">
                  <a:lumMod val="50000"/>
                </a:schemeClr>
              </a:solidFill>
              <a:latin typeface="微软雅黑" panose="020B0503020204020204" pitchFamily="34" charset="-122"/>
              <a:ea typeface="微软雅黑" panose="020B0503020204020204" pitchFamily="34" charset="-122"/>
            </a:endParaRPr>
          </a:p>
        </p:txBody>
      </p:sp>
      <p:cxnSp>
        <p:nvCxnSpPr>
          <p:cNvPr id="4" name="直接连接符 62"/>
          <p:cNvCxnSpPr/>
          <p:nvPr/>
        </p:nvCxnSpPr>
        <p:spPr>
          <a:xfrm>
            <a:off x="568618" y="6707214"/>
            <a:ext cx="1109574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08" name="组合 6"/>
          <p:cNvGrpSpPr/>
          <p:nvPr/>
        </p:nvGrpSpPr>
        <p:grpSpPr>
          <a:xfrm>
            <a:off x="498519" y="1190025"/>
            <a:ext cx="11177540" cy="562575"/>
            <a:chOff x="0" y="6066276"/>
            <a:chExt cx="12191996" cy="791724"/>
          </a:xfrm>
        </p:grpSpPr>
        <p:sp>
          <p:nvSpPr>
            <p:cNvPr id="209" name="矩形 7"/>
            <p:cNvSpPr/>
            <p:nvPr/>
          </p:nvSpPr>
          <p:spPr>
            <a:xfrm>
              <a:off x="0" y="6066276"/>
              <a:ext cx="12191996" cy="791724"/>
            </a:xfrm>
            <a:prstGeom prst="rect">
              <a:avLst/>
            </a:prstGeom>
            <a:gradFill flip="none" rotWithShape="1">
              <a:gsLst>
                <a:gs pos="66100">
                  <a:srgbClr val="134B7D"/>
                </a:gs>
                <a:gs pos="0">
                  <a:srgbClr val="2475BF"/>
                </a:gs>
                <a:gs pos="100000">
                  <a:srgbClr val="134B7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81000"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0" name="文本框 8"/>
            <p:cNvSpPr txBox="1"/>
            <p:nvPr>
              <p:custDataLst>
                <p:tags r:id="rId1"/>
              </p:custDataLst>
            </p:nvPr>
          </p:nvSpPr>
          <p:spPr>
            <a:xfrm>
              <a:off x="869205" y="6137285"/>
              <a:ext cx="10453591" cy="64971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聚焦战略  立足西部  服务行业  紧扣前沿  面向全国</a:t>
              </a:r>
            </a:p>
          </p:txBody>
        </p:sp>
      </p:grpSp>
      <p:sp>
        <p:nvSpPr>
          <p:cNvPr id="2" name="矩形 1"/>
          <p:cNvSpPr/>
          <p:nvPr/>
        </p:nvSpPr>
        <p:spPr>
          <a:xfrm>
            <a:off x="498518" y="1995476"/>
            <a:ext cx="3346736" cy="4414130"/>
          </a:xfrm>
          <a:prstGeom prst="rect">
            <a:avLst/>
          </a:prstGeom>
          <a:solidFill>
            <a:sysClr val="window" lastClr="FFFFFF"/>
          </a:solidFill>
          <a:ln w="6350" cap="flat" cmpd="sng" algn="ctr">
            <a:solidFill>
              <a:sysClr val="window" lastClr="FFFFFF">
                <a:lumMod val="85000"/>
              </a:sysClr>
            </a:solidFill>
            <a:prstDash val="solid"/>
            <a:miter lim="800000"/>
          </a:ln>
          <a:effectLst>
            <a:outerShdw blurRad="254000" dist="38100" dir="2700000" algn="tl" rotWithShape="0">
              <a:srgbClr val="001EE1">
                <a:alpha val="2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等线" panose="02010600030101010101" charset="-122"/>
              <a:cs typeface="+mn-cs"/>
            </a:endParaRPr>
          </a:p>
        </p:txBody>
      </p:sp>
      <p:sp>
        <p:nvSpPr>
          <p:cNvPr id="264" name="矩形 263"/>
          <p:cNvSpPr/>
          <p:nvPr/>
        </p:nvSpPr>
        <p:spPr>
          <a:xfrm>
            <a:off x="3987513" y="1995476"/>
            <a:ext cx="3346736" cy="4414130"/>
          </a:xfrm>
          <a:prstGeom prst="rect">
            <a:avLst/>
          </a:prstGeom>
          <a:solidFill>
            <a:sysClr val="window" lastClr="FFFFFF"/>
          </a:solidFill>
          <a:ln w="6350" cap="flat" cmpd="sng" algn="ctr">
            <a:solidFill>
              <a:sysClr val="window" lastClr="FFFFFF">
                <a:lumMod val="85000"/>
              </a:sysClr>
            </a:solidFill>
            <a:prstDash val="solid"/>
            <a:miter lim="800000"/>
          </a:ln>
          <a:effectLst>
            <a:outerShdw blurRad="254000" dist="38100" dir="2700000" algn="tl" rotWithShape="0">
              <a:srgbClr val="001EE1">
                <a:alpha val="2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等线" panose="02010600030101010101" charset="-122"/>
              <a:cs typeface="+mn-cs"/>
            </a:endParaRPr>
          </a:p>
        </p:txBody>
      </p:sp>
      <p:grpSp>
        <p:nvGrpSpPr>
          <p:cNvPr id="111" name="组合 110"/>
          <p:cNvGrpSpPr/>
          <p:nvPr/>
        </p:nvGrpSpPr>
        <p:grpSpPr>
          <a:xfrm>
            <a:off x="631689" y="3926122"/>
            <a:ext cx="3080394" cy="1115362"/>
            <a:chOff x="631689" y="3902146"/>
            <a:chExt cx="3080394" cy="1115362"/>
          </a:xfrm>
        </p:grpSpPr>
        <p:grpSp>
          <p:nvGrpSpPr>
            <p:cNvPr id="378" name="组合 252"/>
            <p:cNvGrpSpPr/>
            <p:nvPr/>
          </p:nvGrpSpPr>
          <p:grpSpPr>
            <a:xfrm>
              <a:off x="631689" y="3902146"/>
              <a:ext cx="1512546" cy="1115362"/>
              <a:chOff x="8650680" y="2647093"/>
              <a:chExt cx="1565504" cy="1154414"/>
            </a:xfrm>
          </p:grpSpPr>
          <p:pic>
            <p:nvPicPr>
              <p:cNvPr id="391" name="图片 2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0680" y="2647093"/>
                <a:ext cx="1565504" cy="852771"/>
              </a:xfrm>
              <a:prstGeom prst="rect">
                <a:avLst/>
              </a:prstGeom>
              <a:ln w="3175">
                <a:solidFill>
                  <a:schemeClr val="bg1">
                    <a:lumMod val="95000"/>
                  </a:schemeClr>
                </a:solidFill>
                <a:prstDash val="dash"/>
              </a:ln>
            </p:spPr>
          </p:pic>
          <p:sp>
            <p:nvSpPr>
              <p:cNvPr id="392" name="矩形 233"/>
              <p:cNvSpPr/>
              <p:nvPr/>
            </p:nvSpPr>
            <p:spPr>
              <a:xfrm>
                <a:off x="8650680" y="3494583"/>
                <a:ext cx="1565504" cy="3069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4080"/>
                    </a:solidFill>
                    <a:effectLst/>
                    <a:uLnTx/>
                    <a:uFillTx/>
                    <a:latin typeface="微软雅黑" panose="020B0503020204020204" pitchFamily="34" charset="-122"/>
                    <a:ea typeface="微软雅黑" panose="020B0503020204020204" pitchFamily="34" charset="-122"/>
                    <a:cs typeface="+mn-cs"/>
                  </a:rPr>
                  <a:t>集成电路</a:t>
                </a:r>
              </a:p>
            </p:txBody>
          </p:sp>
        </p:grpSp>
        <p:grpSp>
          <p:nvGrpSpPr>
            <p:cNvPr id="379" name="组合 254"/>
            <p:cNvGrpSpPr/>
            <p:nvPr/>
          </p:nvGrpSpPr>
          <p:grpSpPr>
            <a:xfrm>
              <a:off x="2199537" y="3902146"/>
              <a:ext cx="1512546" cy="1115362"/>
              <a:chOff x="7832324" y="3915727"/>
              <a:chExt cx="1565504" cy="1154414"/>
            </a:xfrm>
          </p:grpSpPr>
          <p:pic>
            <p:nvPicPr>
              <p:cNvPr id="389" name="图片 229"/>
              <p:cNvPicPr>
                <a:picLocks noChangeAspect="1"/>
              </p:cNvPicPr>
              <p:nvPr/>
            </p:nvPicPr>
            <p:blipFill rotWithShape="1">
              <a:blip r:embed="rId5" cstate="print">
                <a:extLst>
                  <a:ext uri="{28A0092B-C50C-407E-A947-70E740481C1C}">
                    <a14:useLocalDpi xmlns:a14="http://schemas.microsoft.com/office/drawing/2010/main" val="0"/>
                  </a:ext>
                </a:extLst>
              </a:blip>
              <a:srcRect t="9364" b="7357"/>
              <a:stretch>
                <a:fillRect/>
              </a:stretch>
            </p:blipFill>
            <p:spPr>
              <a:xfrm>
                <a:off x="7832324" y="3915727"/>
                <a:ext cx="1565504" cy="849932"/>
              </a:xfrm>
              <a:prstGeom prst="rect">
                <a:avLst/>
              </a:prstGeom>
              <a:ln w="3175">
                <a:solidFill>
                  <a:schemeClr val="bg1">
                    <a:lumMod val="95000"/>
                  </a:schemeClr>
                </a:solidFill>
                <a:prstDash val="dash"/>
              </a:ln>
            </p:spPr>
          </p:pic>
          <p:sp>
            <p:nvSpPr>
              <p:cNvPr id="390" name="矩形 234"/>
              <p:cNvSpPr/>
              <p:nvPr/>
            </p:nvSpPr>
            <p:spPr>
              <a:xfrm>
                <a:off x="7832324" y="4763217"/>
                <a:ext cx="1565504" cy="3069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4080"/>
                    </a:solidFill>
                    <a:effectLst/>
                    <a:uLnTx/>
                    <a:uFillTx/>
                    <a:latin typeface="微软雅黑" panose="020B0503020204020204" pitchFamily="34" charset="-122"/>
                    <a:ea typeface="微软雅黑" panose="020B0503020204020204" pitchFamily="34" charset="-122"/>
                    <a:cs typeface="+mn-cs"/>
                  </a:rPr>
                  <a:t>新能源汽车</a:t>
                </a:r>
              </a:p>
            </p:txBody>
          </p:sp>
        </p:grpSp>
      </p:grpSp>
      <p:grpSp>
        <p:nvGrpSpPr>
          <p:cNvPr id="110" name="组合 109"/>
          <p:cNvGrpSpPr/>
          <p:nvPr/>
        </p:nvGrpSpPr>
        <p:grpSpPr>
          <a:xfrm>
            <a:off x="631689" y="5134714"/>
            <a:ext cx="3076031" cy="1120433"/>
            <a:chOff x="631689" y="5134714"/>
            <a:chExt cx="3076031" cy="1120433"/>
          </a:xfrm>
        </p:grpSpPr>
        <p:grpSp>
          <p:nvGrpSpPr>
            <p:cNvPr id="380" name="组合 34"/>
            <p:cNvGrpSpPr/>
            <p:nvPr/>
          </p:nvGrpSpPr>
          <p:grpSpPr>
            <a:xfrm>
              <a:off x="631689" y="5134714"/>
              <a:ext cx="1512546" cy="1105679"/>
              <a:chOff x="7832324" y="5137183"/>
              <a:chExt cx="1565504" cy="1144392"/>
            </a:xfrm>
          </p:grpSpPr>
          <p:pic>
            <p:nvPicPr>
              <p:cNvPr id="387" name="图片 2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2324" y="5137183"/>
                <a:ext cx="1565504" cy="834663"/>
              </a:xfrm>
              <a:prstGeom prst="rect">
                <a:avLst/>
              </a:prstGeom>
              <a:ln w="3175">
                <a:solidFill>
                  <a:schemeClr val="bg1">
                    <a:lumMod val="95000"/>
                  </a:schemeClr>
                </a:solidFill>
                <a:prstDash val="dash"/>
              </a:ln>
            </p:spPr>
          </p:pic>
          <p:sp>
            <p:nvSpPr>
              <p:cNvPr id="388" name="矩形 236"/>
              <p:cNvSpPr/>
              <p:nvPr/>
            </p:nvSpPr>
            <p:spPr>
              <a:xfrm>
                <a:off x="7832324" y="5974651"/>
                <a:ext cx="1565504" cy="3069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4080"/>
                    </a:solidFill>
                    <a:effectLst/>
                    <a:uLnTx/>
                    <a:uFillTx/>
                    <a:latin typeface="微软雅黑" panose="020B0503020204020204" pitchFamily="34" charset="-122"/>
                    <a:ea typeface="微软雅黑" panose="020B0503020204020204" pitchFamily="34" charset="-122"/>
                    <a:cs typeface="+mn-cs"/>
                  </a:rPr>
                  <a:t>新材料</a:t>
                </a:r>
              </a:p>
            </p:txBody>
          </p:sp>
        </p:grpSp>
        <p:grpSp>
          <p:nvGrpSpPr>
            <p:cNvPr id="381" name="组合 253"/>
            <p:cNvGrpSpPr/>
            <p:nvPr/>
          </p:nvGrpSpPr>
          <p:grpSpPr>
            <a:xfrm>
              <a:off x="2195174" y="5134714"/>
              <a:ext cx="1512546" cy="1120433"/>
              <a:chOff x="9469035" y="3913103"/>
              <a:chExt cx="1565504" cy="1159662"/>
            </a:xfrm>
          </p:grpSpPr>
          <p:pic>
            <p:nvPicPr>
              <p:cNvPr id="385" name="图片 2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035" y="3913103"/>
                <a:ext cx="1565504" cy="852773"/>
              </a:xfrm>
              <a:prstGeom prst="rect">
                <a:avLst/>
              </a:prstGeom>
              <a:ln w="3175">
                <a:solidFill>
                  <a:schemeClr val="bg1">
                    <a:lumMod val="95000"/>
                  </a:schemeClr>
                </a:solidFill>
                <a:prstDash val="dash"/>
              </a:ln>
            </p:spPr>
          </p:pic>
          <p:sp>
            <p:nvSpPr>
              <p:cNvPr id="386" name="矩形 237"/>
              <p:cNvSpPr/>
              <p:nvPr/>
            </p:nvSpPr>
            <p:spPr>
              <a:xfrm>
                <a:off x="9469035" y="4765841"/>
                <a:ext cx="1565504" cy="3069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4080"/>
                    </a:solidFill>
                    <a:effectLst/>
                    <a:uLnTx/>
                    <a:uFillTx/>
                    <a:latin typeface="微软雅黑" panose="020B0503020204020204" pitchFamily="34" charset="-122"/>
                    <a:ea typeface="微软雅黑" panose="020B0503020204020204" pitchFamily="34" charset="-122"/>
                    <a:cs typeface="+mn-cs"/>
                  </a:rPr>
                  <a:t>生物医药</a:t>
                </a:r>
              </a:p>
            </p:txBody>
          </p:sp>
        </p:grpSp>
      </p:grpSp>
      <p:pic>
        <p:nvPicPr>
          <p:cNvPr id="119" name="图片 118" descr="图片包含 桌子, 游戏机, 蓝色, 发动机&#10;&#10;AI 生成的内容可能不正确。"/>
          <p:cNvPicPr/>
          <p:nvPr/>
        </p:nvPicPr>
        <p:blipFill>
          <a:blip r:embed="rId8"/>
          <a:srcRect t="14121" b="18459"/>
          <a:stretch>
            <a:fillRect/>
          </a:stretch>
        </p:blipFill>
        <p:spPr>
          <a:xfrm>
            <a:off x="631693" y="2586589"/>
            <a:ext cx="3076031" cy="1046619"/>
          </a:xfrm>
          <a:prstGeom prst="rect">
            <a:avLst/>
          </a:prstGeom>
        </p:spPr>
      </p:pic>
      <p:sp>
        <p:nvSpPr>
          <p:cNvPr id="384" name="矩形 238"/>
          <p:cNvSpPr/>
          <p:nvPr/>
        </p:nvSpPr>
        <p:spPr>
          <a:xfrm>
            <a:off x="631689" y="3535935"/>
            <a:ext cx="3076031" cy="2969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4080"/>
                </a:solidFill>
                <a:effectLst/>
                <a:uLnTx/>
                <a:uFillTx/>
                <a:latin typeface="微软雅黑" panose="020B0503020204020204" pitchFamily="34" charset="-122"/>
                <a:ea typeface="微软雅黑" panose="020B0503020204020204" pitchFamily="34" charset="-122"/>
                <a:cs typeface="+mn-cs"/>
              </a:rPr>
              <a:t>航空航天</a:t>
            </a:r>
          </a:p>
        </p:txBody>
      </p:sp>
      <p:grpSp>
        <p:nvGrpSpPr>
          <p:cNvPr id="197" name="组合 196"/>
          <p:cNvGrpSpPr/>
          <p:nvPr/>
        </p:nvGrpSpPr>
        <p:grpSpPr>
          <a:xfrm>
            <a:off x="692357" y="1995474"/>
            <a:ext cx="2959058" cy="418047"/>
            <a:chOff x="3483671" y="7699458"/>
            <a:chExt cx="5227612" cy="518842"/>
          </a:xfrm>
        </p:grpSpPr>
        <p:sp>
          <p:nvSpPr>
            <p:cNvPr id="198" name="任意多边形: 形状 197"/>
            <p:cNvSpPr/>
            <p:nvPr/>
          </p:nvSpPr>
          <p:spPr>
            <a:xfrm flipV="1">
              <a:off x="3483671" y="7699458"/>
              <a:ext cx="5227612" cy="518842"/>
            </a:xfrm>
            <a:custGeom>
              <a:avLst/>
              <a:gdLst>
                <a:gd name="connsiteX0" fmla="*/ 0 w 5227612"/>
                <a:gd name="connsiteY0" fmla="*/ 518842 h 518842"/>
                <a:gd name="connsiteX1" fmla="*/ 693710 w 5227612"/>
                <a:gd name="connsiteY1" fmla="*/ 518842 h 518842"/>
                <a:gd name="connsiteX2" fmla="*/ 998471 w 5227612"/>
                <a:gd name="connsiteY2" fmla="*/ 518842 h 518842"/>
                <a:gd name="connsiteX3" fmla="*/ 1513225 w 5227612"/>
                <a:gd name="connsiteY3" fmla="*/ 518842 h 518842"/>
                <a:gd name="connsiteX4" fmla="*/ 1692181 w 5227612"/>
                <a:gd name="connsiteY4" fmla="*/ 518842 h 518842"/>
                <a:gd name="connsiteX5" fmla="*/ 1928206 w 5227612"/>
                <a:gd name="connsiteY5" fmla="*/ 518842 h 518842"/>
                <a:gd name="connsiteX6" fmla="*/ 2090944 w 5227612"/>
                <a:gd name="connsiteY6" fmla="*/ 518842 h 518842"/>
                <a:gd name="connsiteX7" fmla="*/ 2206935 w 5227612"/>
                <a:gd name="connsiteY7" fmla="*/ 518842 h 518842"/>
                <a:gd name="connsiteX8" fmla="*/ 2442960 w 5227612"/>
                <a:gd name="connsiteY8" fmla="*/ 518842 h 518842"/>
                <a:gd name="connsiteX9" fmla="*/ 2605698 w 5227612"/>
                <a:gd name="connsiteY9" fmla="*/ 518842 h 518842"/>
                <a:gd name="connsiteX10" fmla="*/ 2621916 w 5227612"/>
                <a:gd name="connsiteY10" fmla="*/ 518842 h 518842"/>
                <a:gd name="connsiteX11" fmla="*/ 2784654 w 5227612"/>
                <a:gd name="connsiteY11" fmla="*/ 518842 h 518842"/>
                <a:gd name="connsiteX12" fmla="*/ 3020679 w 5227612"/>
                <a:gd name="connsiteY12" fmla="*/ 518842 h 518842"/>
                <a:gd name="connsiteX13" fmla="*/ 3136670 w 5227612"/>
                <a:gd name="connsiteY13" fmla="*/ 518842 h 518842"/>
                <a:gd name="connsiteX14" fmla="*/ 3299408 w 5227612"/>
                <a:gd name="connsiteY14" fmla="*/ 518842 h 518842"/>
                <a:gd name="connsiteX15" fmla="*/ 3535433 w 5227612"/>
                <a:gd name="connsiteY15" fmla="*/ 518842 h 518842"/>
                <a:gd name="connsiteX16" fmla="*/ 3714389 w 5227612"/>
                <a:gd name="connsiteY16" fmla="*/ 518842 h 518842"/>
                <a:gd name="connsiteX17" fmla="*/ 4229143 w 5227612"/>
                <a:gd name="connsiteY17" fmla="*/ 518842 h 518842"/>
                <a:gd name="connsiteX18" fmla="*/ 4533902 w 5227612"/>
                <a:gd name="connsiteY18" fmla="*/ 518842 h 518842"/>
                <a:gd name="connsiteX19" fmla="*/ 5227612 w 5227612"/>
                <a:gd name="connsiteY19" fmla="*/ 518842 h 518842"/>
                <a:gd name="connsiteX20" fmla="*/ 4926833 w 5227612"/>
                <a:gd name="connsiteY20" fmla="*/ 259422 h 518842"/>
                <a:gd name="connsiteX21" fmla="*/ 4597419 w 5227612"/>
                <a:gd name="connsiteY21" fmla="*/ 0 h 518842"/>
                <a:gd name="connsiteX22" fmla="*/ 4229143 w 5227612"/>
                <a:gd name="connsiteY22" fmla="*/ 0 h 518842"/>
                <a:gd name="connsiteX23" fmla="*/ 3903709 w 5227612"/>
                <a:gd name="connsiteY23" fmla="*/ 0 h 518842"/>
                <a:gd name="connsiteX24" fmla="*/ 3714389 w 5227612"/>
                <a:gd name="connsiteY24" fmla="*/ 0 h 518842"/>
                <a:gd name="connsiteX25" fmla="*/ 3535433 w 5227612"/>
                <a:gd name="connsiteY25" fmla="*/ 0 h 518842"/>
                <a:gd name="connsiteX26" fmla="*/ 3299408 w 5227612"/>
                <a:gd name="connsiteY26" fmla="*/ 0 h 518842"/>
                <a:gd name="connsiteX27" fmla="*/ 3136670 w 5227612"/>
                <a:gd name="connsiteY27" fmla="*/ 0 h 518842"/>
                <a:gd name="connsiteX28" fmla="*/ 3020679 w 5227612"/>
                <a:gd name="connsiteY28" fmla="*/ 0 h 518842"/>
                <a:gd name="connsiteX29" fmla="*/ 2784654 w 5227612"/>
                <a:gd name="connsiteY29" fmla="*/ 0 h 518842"/>
                <a:gd name="connsiteX30" fmla="*/ 2621916 w 5227612"/>
                <a:gd name="connsiteY30" fmla="*/ 0 h 518842"/>
                <a:gd name="connsiteX31" fmla="*/ 2605698 w 5227612"/>
                <a:gd name="connsiteY31" fmla="*/ 0 h 518842"/>
                <a:gd name="connsiteX32" fmla="*/ 2442960 w 5227612"/>
                <a:gd name="connsiteY32" fmla="*/ 0 h 518842"/>
                <a:gd name="connsiteX33" fmla="*/ 2206935 w 5227612"/>
                <a:gd name="connsiteY33" fmla="*/ 0 h 518842"/>
                <a:gd name="connsiteX34" fmla="*/ 2090944 w 5227612"/>
                <a:gd name="connsiteY34" fmla="*/ 0 h 518842"/>
                <a:gd name="connsiteX35" fmla="*/ 1928206 w 5227612"/>
                <a:gd name="connsiteY35" fmla="*/ 0 h 518842"/>
                <a:gd name="connsiteX36" fmla="*/ 1692181 w 5227612"/>
                <a:gd name="connsiteY36" fmla="*/ 0 h 518842"/>
                <a:gd name="connsiteX37" fmla="*/ 1513225 w 5227612"/>
                <a:gd name="connsiteY37" fmla="*/ 0 h 518842"/>
                <a:gd name="connsiteX38" fmla="*/ 1323905 w 5227612"/>
                <a:gd name="connsiteY38" fmla="*/ 0 h 518842"/>
                <a:gd name="connsiteX39" fmla="*/ 998471 w 5227612"/>
                <a:gd name="connsiteY39" fmla="*/ 0 h 518842"/>
                <a:gd name="connsiteX40" fmla="*/ 630194 w 5227612"/>
                <a:gd name="connsiteY40" fmla="*/ 0 h 518842"/>
                <a:gd name="connsiteX41" fmla="*/ 300779 w 5227612"/>
                <a:gd name="connsiteY41" fmla="*/ 259422 h 518842"/>
                <a:gd name="connsiteX42" fmla="*/ 0 w 5227612"/>
                <a:gd name="connsiteY42" fmla="*/ 518842 h 5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27612" h="518842">
                  <a:moveTo>
                    <a:pt x="0" y="518842"/>
                  </a:moveTo>
                  <a:lnTo>
                    <a:pt x="693710" y="518842"/>
                  </a:lnTo>
                  <a:lnTo>
                    <a:pt x="998471" y="518842"/>
                  </a:lnTo>
                  <a:lnTo>
                    <a:pt x="1513225" y="518842"/>
                  </a:lnTo>
                  <a:lnTo>
                    <a:pt x="1692181" y="518842"/>
                  </a:lnTo>
                  <a:lnTo>
                    <a:pt x="1928206" y="518842"/>
                  </a:lnTo>
                  <a:lnTo>
                    <a:pt x="2090944" y="518842"/>
                  </a:lnTo>
                  <a:lnTo>
                    <a:pt x="2206935" y="518842"/>
                  </a:lnTo>
                  <a:lnTo>
                    <a:pt x="2442960" y="518842"/>
                  </a:lnTo>
                  <a:lnTo>
                    <a:pt x="2605698" y="518842"/>
                  </a:lnTo>
                  <a:lnTo>
                    <a:pt x="2621916" y="518842"/>
                  </a:lnTo>
                  <a:lnTo>
                    <a:pt x="2784654" y="518842"/>
                  </a:lnTo>
                  <a:lnTo>
                    <a:pt x="3020679" y="518842"/>
                  </a:lnTo>
                  <a:lnTo>
                    <a:pt x="3136670" y="518842"/>
                  </a:lnTo>
                  <a:lnTo>
                    <a:pt x="3299408" y="518842"/>
                  </a:lnTo>
                  <a:lnTo>
                    <a:pt x="3535433" y="518842"/>
                  </a:lnTo>
                  <a:lnTo>
                    <a:pt x="3714389" y="518842"/>
                  </a:lnTo>
                  <a:lnTo>
                    <a:pt x="4229143" y="518842"/>
                  </a:lnTo>
                  <a:lnTo>
                    <a:pt x="4533902" y="518842"/>
                  </a:lnTo>
                  <a:lnTo>
                    <a:pt x="5227612" y="518842"/>
                  </a:lnTo>
                  <a:cubicBezTo>
                    <a:pt x="5005434" y="485594"/>
                    <a:pt x="4971593" y="342565"/>
                    <a:pt x="4926833" y="259422"/>
                  </a:cubicBezTo>
                  <a:cubicBezTo>
                    <a:pt x="4882073" y="176278"/>
                    <a:pt x="4838613" y="3330"/>
                    <a:pt x="4597419" y="0"/>
                  </a:cubicBezTo>
                  <a:lnTo>
                    <a:pt x="4229143" y="0"/>
                  </a:lnTo>
                  <a:lnTo>
                    <a:pt x="3903709" y="0"/>
                  </a:lnTo>
                  <a:lnTo>
                    <a:pt x="3714389" y="0"/>
                  </a:lnTo>
                  <a:lnTo>
                    <a:pt x="3535433" y="0"/>
                  </a:lnTo>
                  <a:lnTo>
                    <a:pt x="3299408" y="0"/>
                  </a:lnTo>
                  <a:lnTo>
                    <a:pt x="3136670" y="0"/>
                  </a:lnTo>
                  <a:lnTo>
                    <a:pt x="3020679" y="0"/>
                  </a:lnTo>
                  <a:lnTo>
                    <a:pt x="2784654" y="0"/>
                  </a:lnTo>
                  <a:lnTo>
                    <a:pt x="2621916" y="0"/>
                  </a:lnTo>
                  <a:lnTo>
                    <a:pt x="2605698" y="0"/>
                  </a:lnTo>
                  <a:lnTo>
                    <a:pt x="2442960" y="0"/>
                  </a:lnTo>
                  <a:lnTo>
                    <a:pt x="2206935" y="0"/>
                  </a:lnTo>
                  <a:lnTo>
                    <a:pt x="2090944" y="0"/>
                  </a:lnTo>
                  <a:lnTo>
                    <a:pt x="1928206" y="0"/>
                  </a:lnTo>
                  <a:lnTo>
                    <a:pt x="1692181" y="0"/>
                  </a:lnTo>
                  <a:lnTo>
                    <a:pt x="1513225" y="0"/>
                  </a:lnTo>
                  <a:lnTo>
                    <a:pt x="1323905" y="0"/>
                  </a:lnTo>
                  <a:lnTo>
                    <a:pt x="998471" y="0"/>
                  </a:lnTo>
                  <a:lnTo>
                    <a:pt x="630194" y="0"/>
                  </a:lnTo>
                  <a:cubicBezTo>
                    <a:pt x="389000" y="3330"/>
                    <a:pt x="345539" y="176278"/>
                    <a:pt x="300779" y="259422"/>
                  </a:cubicBezTo>
                  <a:cubicBezTo>
                    <a:pt x="256019" y="342565"/>
                    <a:pt x="222179" y="485594"/>
                    <a:pt x="0" y="518842"/>
                  </a:cubicBezTo>
                  <a:close/>
                </a:path>
              </a:pathLst>
            </a:custGeom>
            <a:gradFill flip="none" rotWithShape="1">
              <a:gsLst>
                <a:gs pos="66100">
                  <a:srgbClr val="134B7D"/>
                </a:gs>
                <a:gs pos="0">
                  <a:srgbClr val="2475BF"/>
                </a:gs>
                <a:gs pos="100000">
                  <a:srgbClr val="134B7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810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99" name="文本框 198"/>
            <p:cNvSpPr txBox="1"/>
            <p:nvPr/>
          </p:nvSpPr>
          <p:spPr>
            <a:xfrm>
              <a:off x="4043069" y="7710588"/>
              <a:ext cx="4108819" cy="49658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w="6350">
                    <a:noFill/>
                  </a:ln>
                  <a:solidFill>
                    <a:prstClr val="white"/>
                  </a:solidFill>
                  <a:effectLst/>
                  <a:uLnTx/>
                  <a:uFillTx/>
                  <a:latin typeface="微软雅黑" panose="020B0503020204020204" pitchFamily="34" charset="-122"/>
                  <a:ea typeface="微软雅黑" panose="020B0503020204020204" pitchFamily="34" charset="-122"/>
                  <a:cs typeface="+mn-cs"/>
                </a:rPr>
                <a:t>支柱产业</a:t>
              </a:r>
            </a:p>
          </p:txBody>
        </p:sp>
      </p:grpSp>
      <p:grpSp>
        <p:nvGrpSpPr>
          <p:cNvPr id="200" name="组合 199"/>
          <p:cNvGrpSpPr/>
          <p:nvPr/>
        </p:nvGrpSpPr>
        <p:grpSpPr>
          <a:xfrm>
            <a:off x="4181352" y="1995474"/>
            <a:ext cx="2959058" cy="418047"/>
            <a:chOff x="3483671" y="7699458"/>
            <a:chExt cx="5227612" cy="518842"/>
          </a:xfrm>
        </p:grpSpPr>
        <p:sp>
          <p:nvSpPr>
            <p:cNvPr id="201" name="任意多边形: 形状 200"/>
            <p:cNvSpPr/>
            <p:nvPr/>
          </p:nvSpPr>
          <p:spPr>
            <a:xfrm flipV="1">
              <a:off x="3483671" y="7699458"/>
              <a:ext cx="5227612" cy="518842"/>
            </a:xfrm>
            <a:custGeom>
              <a:avLst/>
              <a:gdLst>
                <a:gd name="connsiteX0" fmla="*/ 0 w 5227612"/>
                <a:gd name="connsiteY0" fmla="*/ 518842 h 518842"/>
                <a:gd name="connsiteX1" fmla="*/ 693710 w 5227612"/>
                <a:gd name="connsiteY1" fmla="*/ 518842 h 518842"/>
                <a:gd name="connsiteX2" fmla="*/ 998471 w 5227612"/>
                <a:gd name="connsiteY2" fmla="*/ 518842 h 518842"/>
                <a:gd name="connsiteX3" fmla="*/ 1513225 w 5227612"/>
                <a:gd name="connsiteY3" fmla="*/ 518842 h 518842"/>
                <a:gd name="connsiteX4" fmla="*/ 1692181 w 5227612"/>
                <a:gd name="connsiteY4" fmla="*/ 518842 h 518842"/>
                <a:gd name="connsiteX5" fmla="*/ 1928206 w 5227612"/>
                <a:gd name="connsiteY5" fmla="*/ 518842 h 518842"/>
                <a:gd name="connsiteX6" fmla="*/ 2090944 w 5227612"/>
                <a:gd name="connsiteY6" fmla="*/ 518842 h 518842"/>
                <a:gd name="connsiteX7" fmla="*/ 2206935 w 5227612"/>
                <a:gd name="connsiteY7" fmla="*/ 518842 h 518842"/>
                <a:gd name="connsiteX8" fmla="*/ 2442960 w 5227612"/>
                <a:gd name="connsiteY8" fmla="*/ 518842 h 518842"/>
                <a:gd name="connsiteX9" fmla="*/ 2605698 w 5227612"/>
                <a:gd name="connsiteY9" fmla="*/ 518842 h 518842"/>
                <a:gd name="connsiteX10" fmla="*/ 2621916 w 5227612"/>
                <a:gd name="connsiteY10" fmla="*/ 518842 h 518842"/>
                <a:gd name="connsiteX11" fmla="*/ 2784654 w 5227612"/>
                <a:gd name="connsiteY11" fmla="*/ 518842 h 518842"/>
                <a:gd name="connsiteX12" fmla="*/ 3020679 w 5227612"/>
                <a:gd name="connsiteY12" fmla="*/ 518842 h 518842"/>
                <a:gd name="connsiteX13" fmla="*/ 3136670 w 5227612"/>
                <a:gd name="connsiteY13" fmla="*/ 518842 h 518842"/>
                <a:gd name="connsiteX14" fmla="*/ 3299408 w 5227612"/>
                <a:gd name="connsiteY14" fmla="*/ 518842 h 518842"/>
                <a:gd name="connsiteX15" fmla="*/ 3535433 w 5227612"/>
                <a:gd name="connsiteY15" fmla="*/ 518842 h 518842"/>
                <a:gd name="connsiteX16" fmla="*/ 3714389 w 5227612"/>
                <a:gd name="connsiteY16" fmla="*/ 518842 h 518842"/>
                <a:gd name="connsiteX17" fmla="*/ 4229143 w 5227612"/>
                <a:gd name="connsiteY17" fmla="*/ 518842 h 518842"/>
                <a:gd name="connsiteX18" fmla="*/ 4533902 w 5227612"/>
                <a:gd name="connsiteY18" fmla="*/ 518842 h 518842"/>
                <a:gd name="connsiteX19" fmla="*/ 5227612 w 5227612"/>
                <a:gd name="connsiteY19" fmla="*/ 518842 h 518842"/>
                <a:gd name="connsiteX20" fmla="*/ 4926833 w 5227612"/>
                <a:gd name="connsiteY20" fmla="*/ 259422 h 518842"/>
                <a:gd name="connsiteX21" fmla="*/ 4597419 w 5227612"/>
                <a:gd name="connsiteY21" fmla="*/ 0 h 518842"/>
                <a:gd name="connsiteX22" fmla="*/ 4229143 w 5227612"/>
                <a:gd name="connsiteY22" fmla="*/ 0 h 518842"/>
                <a:gd name="connsiteX23" fmla="*/ 3903709 w 5227612"/>
                <a:gd name="connsiteY23" fmla="*/ 0 h 518842"/>
                <a:gd name="connsiteX24" fmla="*/ 3714389 w 5227612"/>
                <a:gd name="connsiteY24" fmla="*/ 0 h 518842"/>
                <a:gd name="connsiteX25" fmla="*/ 3535433 w 5227612"/>
                <a:gd name="connsiteY25" fmla="*/ 0 h 518842"/>
                <a:gd name="connsiteX26" fmla="*/ 3299408 w 5227612"/>
                <a:gd name="connsiteY26" fmla="*/ 0 h 518842"/>
                <a:gd name="connsiteX27" fmla="*/ 3136670 w 5227612"/>
                <a:gd name="connsiteY27" fmla="*/ 0 h 518842"/>
                <a:gd name="connsiteX28" fmla="*/ 3020679 w 5227612"/>
                <a:gd name="connsiteY28" fmla="*/ 0 h 518842"/>
                <a:gd name="connsiteX29" fmla="*/ 2784654 w 5227612"/>
                <a:gd name="connsiteY29" fmla="*/ 0 h 518842"/>
                <a:gd name="connsiteX30" fmla="*/ 2621916 w 5227612"/>
                <a:gd name="connsiteY30" fmla="*/ 0 h 518842"/>
                <a:gd name="connsiteX31" fmla="*/ 2605698 w 5227612"/>
                <a:gd name="connsiteY31" fmla="*/ 0 h 518842"/>
                <a:gd name="connsiteX32" fmla="*/ 2442960 w 5227612"/>
                <a:gd name="connsiteY32" fmla="*/ 0 h 518842"/>
                <a:gd name="connsiteX33" fmla="*/ 2206935 w 5227612"/>
                <a:gd name="connsiteY33" fmla="*/ 0 h 518842"/>
                <a:gd name="connsiteX34" fmla="*/ 2090944 w 5227612"/>
                <a:gd name="connsiteY34" fmla="*/ 0 h 518842"/>
                <a:gd name="connsiteX35" fmla="*/ 1928206 w 5227612"/>
                <a:gd name="connsiteY35" fmla="*/ 0 h 518842"/>
                <a:gd name="connsiteX36" fmla="*/ 1692181 w 5227612"/>
                <a:gd name="connsiteY36" fmla="*/ 0 h 518842"/>
                <a:gd name="connsiteX37" fmla="*/ 1513225 w 5227612"/>
                <a:gd name="connsiteY37" fmla="*/ 0 h 518842"/>
                <a:gd name="connsiteX38" fmla="*/ 1323905 w 5227612"/>
                <a:gd name="connsiteY38" fmla="*/ 0 h 518842"/>
                <a:gd name="connsiteX39" fmla="*/ 998471 w 5227612"/>
                <a:gd name="connsiteY39" fmla="*/ 0 h 518842"/>
                <a:gd name="connsiteX40" fmla="*/ 630194 w 5227612"/>
                <a:gd name="connsiteY40" fmla="*/ 0 h 518842"/>
                <a:gd name="connsiteX41" fmla="*/ 300779 w 5227612"/>
                <a:gd name="connsiteY41" fmla="*/ 259422 h 518842"/>
                <a:gd name="connsiteX42" fmla="*/ 0 w 5227612"/>
                <a:gd name="connsiteY42" fmla="*/ 518842 h 5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27612" h="518842">
                  <a:moveTo>
                    <a:pt x="0" y="518842"/>
                  </a:moveTo>
                  <a:lnTo>
                    <a:pt x="693710" y="518842"/>
                  </a:lnTo>
                  <a:lnTo>
                    <a:pt x="998471" y="518842"/>
                  </a:lnTo>
                  <a:lnTo>
                    <a:pt x="1513225" y="518842"/>
                  </a:lnTo>
                  <a:lnTo>
                    <a:pt x="1692181" y="518842"/>
                  </a:lnTo>
                  <a:lnTo>
                    <a:pt x="1928206" y="518842"/>
                  </a:lnTo>
                  <a:lnTo>
                    <a:pt x="2090944" y="518842"/>
                  </a:lnTo>
                  <a:lnTo>
                    <a:pt x="2206935" y="518842"/>
                  </a:lnTo>
                  <a:lnTo>
                    <a:pt x="2442960" y="518842"/>
                  </a:lnTo>
                  <a:lnTo>
                    <a:pt x="2605698" y="518842"/>
                  </a:lnTo>
                  <a:lnTo>
                    <a:pt x="2621916" y="518842"/>
                  </a:lnTo>
                  <a:lnTo>
                    <a:pt x="2784654" y="518842"/>
                  </a:lnTo>
                  <a:lnTo>
                    <a:pt x="3020679" y="518842"/>
                  </a:lnTo>
                  <a:lnTo>
                    <a:pt x="3136670" y="518842"/>
                  </a:lnTo>
                  <a:lnTo>
                    <a:pt x="3299408" y="518842"/>
                  </a:lnTo>
                  <a:lnTo>
                    <a:pt x="3535433" y="518842"/>
                  </a:lnTo>
                  <a:lnTo>
                    <a:pt x="3714389" y="518842"/>
                  </a:lnTo>
                  <a:lnTo>
                    <a:pt x="4229143" y="518842"/>
                  </a:lnTo>
                  <a:lnTo>
                    <a:pt x="4533902" y="518842"/>
                  </a:lnTo>
                  <a:lnTo>
                    <a:pt x="5227612" y="518842"/>
                  </a:lnTo>
                  <a:cubicBezTo>
                    <a:pt x="5005434" y="485594"/>
                    <a:pt x="4971593" y="342565"/>
                    <a:pt x="4926833" y="259422"/>
                  </a:cubicBezTo>
                  <a:cubicBezTo>
                    <a:pt x="4882073" y="176278"/>
                    <a:pt x="4838613" y="3330"/>
                    <a:pt x="4597419" y="0"/>
                  </a:cubicBezTo>
                  <a:lnTo>
                    <a:pt x="4229143" y="0"/>
                  </a:lnTo>
                  <a:lnTo>
                    <a:pt x="3903709" y="0"/>
                  </a:lnTo>
                  <a:lnTo>
                    <a:pt x="3714389" y="0"/>
                  </a:lnTo>
                  <a:lnTo>
                    <a:pt x="3535433" y="0"/>
                  </a:lnTo>
                  <a:lnTo>
                    <a:pt x="3299408" y="0"/>
                  </a:lnTo>
                  <a:lnTo>
                    <a:pt x="3136670" y="0"/>
                  </a:lnTo>
                  <a:lnTo>
                    <a:pt x="3020679" y="0"/>
                  </a:lnTo>
                  <a:lnTo>
                    <a:pt x="2784654" y="0"/>
                  </a:lnTo>
                  <a:lnTo>
                    <a:pt x="2621916" y="0"/>
                  </a:lnTo>
                  <a:lnTo>
                    <a:pt x="2605698" y="0"/>
                  </a:lnTo>
                  <a:lnTo>
                    <a:pt x="2442960" y="0"/>
                  </a:lnTo>
                  <a:lnTo>
                    <a:pt x="2206935" y="0"/>
                  </a:lnTo>
                  <a:lnTo>
                    <a:pt x="2090944" y="0"/>
                  </a:lnTo>
                  <a:lnTo>
                    <a:pt x="1928206" y="0"/>
                  </a:lnTo>
                  <a:lnTo>
                    <a:pt x="1692181" y="0"/>
                  </a:lnTo>
                  <a:lnTo>
                    <a:pt x="1513225" y="0"/>
                  </a:lnTo>
                  <a:lnTo>
                    <a:pt x="1323905" y="0"/>
                  </a:lnTo>
                  <a:lnTo>
                    <a:pt x="998471" y="0"/>
                  </a:lnTo>
                  <a:lnTo>
                    <a:pt x="630194" y="0"/>
                  </a:lnTo>
                  <a:cubicBezTo>
                    <a:pt x="389000" y="3330"/>
                    <a:pt x="345539" y="176278"/>
                    <a:pt x="300779" y="259422"/>
                  </a:cubicBezTo>
                  <a:cubicBezTo>
                    <a:pt x="256019" y="342565"/>
                    <a:pt x="222179" y="485594"/>
                    <a:pt x="0" y="518842"/>
                  </a:cubicBezTo>
                  <a:close/>
                </a:path>
              </a:pathLst>
            </a:custGeom>
            <a:gradFill flip="none" rotWithShape="1">
              <a:gsLst>
                <a:gs pos="66100">
                  <a:srgbClr val="134B7D"/>
                </a:gs>
                <a:gs pos="0">
                  <a:srgbClr val="2475BF"/>
                </a:gs>
                <a:gs pos="100000">
                  <a:srgbClr val="134B7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810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2" name="文本框 201"/>
            <p:cNvSpPr txBox="1"/>
            <p:nvPr/>
          </p:nvSpPr>
          <p:spPr>
            <a:xfrm>
              <a:off x="4043069" y="7710588"/>
              <a:ext cx="4108819" cy="49658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w="6350">
                    <a:noFill/>
                  </a:ln>
                  <a:solidFill>
                    <a:prstClr val="white"/>
                  </a:solidFill>
                  <a:effectLst/>
                  <a:uLnTx/>
                  <a:uFillTx/>
                  <a:latin typeface="微软雅黑" panose="020B0503020204020204" pitchFamily="34" charset="-122"/>
                  <a:ea typeface="微软雅黑" panose="020B0503020204020204" pitchFamily="34" charset="-122"/>
                  <a:cs typeface="+mn-cs"/>
                </a:rPr>
                <a:t>重点单位</a:t>
              </a:r>
            </a:p>
          </p:txBody>
        </p:sp>
      </p:grpSp>
      <p:sp>
        <p:nvSpPr>
          <p:cNvPr id="10" name="矩形 9"/>
          <p:cNvSpPr/>
          <p:nvPr/>
        </p:nvSpPr>
        <p:spPr>
          <a:xfrm>
            <a:off x="7485220" y="1995476"/>
            <a:ext cx="4199551" cy="4398041"/>
          </a:xfrm>
          <a:prstGeom prst="rect">
            <a:avLst/>
          </a:prstGeom>
          <a:solidFill>
            <a:sysClr val="window" lastClr="FFFFFF"/>
          </a:solidFill>
          <a:ln w="6350" cap="flat" cmpd="sng" algn="ctr">
            <a:solidFill>
              <a:sysClr val="window" lastClr="FFFFFF">
                <a:lumMod val="85000"/>
              </a:sysClr>
            </a:solidFill>
            <a:prstDash val="solid"/>
            <a:miter lim="800000"/>
          </a:ln>
          <a:effectLst>
            <a:outerShdw blurRad="254000" dist="38100" dir="2700000" algn="tl" rotWithShape="0">
              <a:srgbClr val="001EE1">
                <a:alpha val="2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等线" panose="02010600030101010101" charset="-122"/>
              <a:cs typeface="+mn-cs"/>
            </a:endParaRPr>
          </a:p>
        </p:txBody>
      </p:sp>
      <p:grpSp>
        <p:nvGrpSpPr>
          <p:cNvPr id="29" name="组合 28"/>
          <p:cNvGrpSpPr/>
          <p:nvPr/>
        </p:nvGrpSpPr>
        <p:grpSpPr>
          <a:xfrm>
            <a:off x="11149505" y="5870791"/>
            <a:ext cx="398043" cy="398043"/>
            <a:chOff x="171340" y="75187"/>
            <a:chExt cx="769253" cy="769253"/>
          </a:xfrm>
          <a:gradFill flip="none" rotWithShape="1">
            <a:gsLst>
              <a:gs pos="0">
                <a:schemeClr val="accent1">
                  <a:lumMod val="60000"/>
                  <a:lumOff val="40000"/>
                  <a:alpha val="0"/>
                </a:schemeClr>
              </a:gs>
              <a:gs pos="100000">
                <a:schemeClr val="accent1">
                  <a:alpha val="70000"/>
                </a:schemeClr>
              </a:gs>
            </a:gsLst>
            <a:lin ang="2700000" scaled="1"/>
            <a:tileRect/>
          </a:gradFill>
        </p:grpSpPr>
        <p:sp>
          <p:nvSpPr>
            <p:cNvPr id="30" name="椭圆 29"/>
            <p:cNvSpPr/>
            <p:nvPr/>
          </p:nvSpPr>
          <p:spPr>
            <a:xfrm rot="10800000" flipH="1" flipV="1">
              <a:off x="171340"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1" name="椭圆 30"/>
            <p:cNvSpPr/>
            <p:nvPr/>
          </p:nvSpPr>
          <p:spPr>
            <a:xfrm rot="10800000" flipH="1" flipV="1">
              <a:off x="289687"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2" name="椭圆 31"/>
            <p:cNvSpPr/>
            <p:nvPr/>
          </p:nvSpPr>
          <p:spPr>
            <a:xfrm rot="10800000" flipH="1" flipV="1">
              <a:off x="408033"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3" name="椭圆 32"/>
            <p:cNvSpPr/>
            <p:nvPr/>
          </p:nvSpPr>
          <p:spPr>
            <a:xfrm rot="10800000" flipH="1" flipV="1">
              <a:off x="526380"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4" name="椭圆 33"/>
            <p:cNvSpPr/>
            <p:nvPr/>
          </p:nvSpPr>
          <p:spPr>
            <a:xfrm rot="10800000" flipH="1" flipV="1">
              <a:off x="644726"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5" name="椭圆 34"/>
            <p:cNvSpPr/>
            <p:nvPr/>
          </p:nvSpPr>
          <p:spPr>
            <a:xfrm rot="10800000" flipH="1" flipV="1">
              <a:off x="763073"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6" name="椭圆 35"/>
            <p:cNvSpPr/>
            <p:nvPr/>
          </p:nvSpPr>
          <p:spPr>
            <a:xfrm rot="10800000" flipH="1" flipV="1">
              <a:off x="881420" y="7518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7" name="椭圆 36"/>
            <p:cNvSpPr/>
            <p:nvPr/>
          </p:nvSpPr>
          <p:spPr>
            <a:xfrm rot="10800000" flipH="1" flipV="1">
              <a:off x="171340"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8" name="椭圆 37"/>
            <p:cNvSpPr/>
            <p:nvPr/>
          </p:nvSpPr>
          <p:spPr>
            <a:xfrm rot="10800000" flipH="1" flipV="1">
              <a:off x="289687"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9" name="椭圆 38"/>
            <p:cNvSpPr/>
            <p:nvPr/>
          </p:nvSpPr>
          <p:spPr>
            <a:xfrm rot="10800000" flipH="1" flipV="1">
              <a:off x="408033"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40" name="椭圆 39"/>
            <p:cNvSpPr/>
            <p:nvPr/>
          </p:nvSpPr>
          <p:spPr>
            <a:xfrm rot="10800000" flipH="1" flipV="1">
              <a:off x="526380"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41" name="椭圆 40"/>
            <p:cNvSpPr/>
            <p:nvPr/>
          </p:nvSpPr>
          <p:spPr>
            <a:xfrm rot="10800000" flipH="1" flipV="1">
              <a:off x="644726"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42" name="椭圆 41"/>
            <p:cNvSpPr/>
            <p:nvPr/>
          </p:nvSpPr>
          <p:spPr>
            <a:xfrm rot="10800000" flipH="1" flipV="1">
              <a:off x="763073"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43" name="椭圆 42"/>
            <p:cNvSpPr/>
            <p:nvPr/>
          </p:nvSpPr>
          <p:spPr>
            <a:xfrm rot="10800000" flipH="1" flipV="1">
              <a:off x="881420" y="193534"/>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44" name="椭圆 43"/>
            <p:cNvSpPr/>
            <p:nvPr/>
          </p:nvSpPr>
          <p:spPr>
            <a:xfrm rot="10800000" flipH="1" flipV="1">
              <a:off x="171340"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45" name="椭圆 44"/>
            <p:cNvSpPr/>
            <p:nvPr/>
          </p:nvSpPr>
          <p:spPr>
            <a:xfrm rot="10800000" flipH="1" flipV="1">
              <a:off x="289687"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46" name="椭圆 45"/>
            <p:cNvSpPr/>
            <p:nvPr/>
          </p:nvSpPr>
          <p:spPr>
            <a:xfrm rot="10800000" flipH="1" flipV="1">
              <a:off x="408033"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47" name="椭圆 46"/>
            <p:cNvSpPr/>
            <p:nvPr/>
          </p:nvSpPr>
          <p:spPr>
            <a:xfrm rot="10800000" flipH="1" flipV="1">
              <a:off x="526380"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48" name="椭圆 47"/>
            <p:cNvSpPr/>
            <p:nvPr/>
          </p:nvSpPr>
          <p:spPr>
            <a:xfrm rot="10800000" flipH="1" flipV="1">
              <a:off x="644726"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49" name="椭圆 48"/>
            <p:cNvSpPr/>
            <p:nvPr/>
          </p:nvSpPr>
          <p:spPr>
            <a:xfrm rot="10800000" flipH="1" flipV="1">
              <a:off x="763073"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50" name="椭圆 49"/>
            <p:cNvSpPr/>
            <p:nvPr/>
          </p:nvSpPr>
          <p:spPr>
            <a:xfrm rot="10800000" flipH="1" flipV="1">
              <a:off x="881420" y="31188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51" name="椭圆 50"/>
            <p:cNvSpPr/>
            <p:nvPr/>
          </p:nvSpPr>
          <p:spPr>
            <a:xfrm rot="10800000" flipH="1" flipV="1">
              <a:off x="171340"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52" name="椭圆 51"/>
            <p:cNvSpPr/>
            <p:nvPr/>
          </p:nvSpPr>
          <p:spPr>
            <a:xfrm rot="10800000" flipH="1" flipV="1">
              <a:off x="289687"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53" name="椭圆 52"/>
            <p:cNvSpPr/>
            <p:nvPr/>
          </p:nvSpPr>
          <p:spPr>
            <a:xfrm rot="10800000" flipH="1" flipV="1">
              <a:off x="408033"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54" name="椭圆 53"/>
            <p:cNvSpPr/>
            <p:nvPr/>
          </p:nvSpPr>
          <p:spPr>
            <a:xfrm rot="10800000" flipH="1" flipV="1">
              <a:off x="526380"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55" name="椭圆 54"/>
            <p:cNvSpPr/>
            <p:nvPr/>
          </p:nvSpPr>
          <p:spPr>
            <a:xfrm rot="10800000" flipH="1" flipV="1">
              <a:off x="644726"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56" name="椭圆 55"/>
            <p:cNvSpPr/>
            <p:nvPr/>
          </p:nvSpPr>
          <p:spPr>
            <a:xfrm rot="10800000" flipH="1" flipV="1">
              <a:off x="763073"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57" name="椭圆 56"/>
            <p:cNvSpPr/>
            <p:nvPr/>
          </p:nvSpPr>
          <p:spPr>
            <a:xfrm rot="10800000" flipH="1" flipV="1">
              <a:off x="881420" y="43022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58" name="椭圆 57"/>
            <p:cNvSpPr/>
            <p:nvPr/>
          </p:nvSpPr>
          <p:spPr>
            <a:xfrm rot="10800000" flipH="1" flipV="1">
              <a:off x="171340"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59" name="椭圆 58"/>
            <p:cNvSpPr/>
            <p:nvPr/>
          </p:nvSpPr>
          <p:spPr>
            <a:xfrm rot="10800000" flipH="1" flipV="1">
              <a:off x="289687"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60" name="椭圆 59"/>
            <p:cNvSpPr/>
            <p:nvPr/>
          </p:nvSpPr>
          <p:spPr>
            <a:xfrm rot="10800000" flipH="1" flipV="1">
              <a:off x="408033"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61" name="椭圆 60"/>
            <p:cNvSpPr/>
            <p:nvPr/>
          </p:nvSpPr>
          <p:spPr>
            <a:xfrm rot="10800000" flipH="1" flipV="1">
              <a:off x="526380"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62" name="椭圆 61"/>
            <p:cNvSpPr/>
            <p:nvPr/>
          </p:nvSpPr>
          <p:spPr>
            <a:xfrm rot="10800000" flipH="1" flipV="1">
              <a:off x="644726"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63" name="椭圆 62"/>
            <p:cNvSpPr/>
            <p:nvPr/>
          </p:nvSpPr>
          <p:spPr>
            <a:xfrm rot="10800000" flipH="1" flipV="1">
              <a:off x="763073"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64" name="椭圆 63"/>
            <p:cNvSpPr/>
            <p:nvPr/>
          </p:nvSpPr>
          <p:spPr>
            <a:xfrm rot="10800000" flipH="1" flipV="1">
              <a:off x="881420" y="548573"/>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65" name="椭圆 64"/>
            <p:cNvSpPr/>
            <p:nvPr/>
          </p:nvSpPr>
          <p:spPr>
            <a:xfrm rot="10800000" flipH="1" flipV="1">
              <a:off x="171340"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66" name="椭圆 65"/>
            <p:cNvSpPr/>
            <p:nvPr/>
          </p:nvSpPr>
          <p:spPr>
            <a:xfrm rot="10800000" flipH="1" flipV="1">
              <a:off x="289687"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67" name="椭圆 66"/>
            <p:cNvSpPr/>
            <p:nvPr/>
          </p:nvSpPr>
          <p:spPr>
            <a:xfrm rot="10800000" flipH="1" flipV="1">
              <a:off x="408033"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68" name="椭圆 67"/>
            <p:cNvSpPr/>
            <p:nvPr/>
          </p:nvSpPr>
          <p:spPr>
            <a:xfrm rot="10800000" flipH="1" flipV="1">
              <a:off x="526380"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69" name="椭圆 68"/>
            <p:cNvSpPr/>
            <p:nvPr/>
          </p:nvSpPr>
          <p:spPr>
            <a:xfrm rot="10800000" flipH="1" flipV="1">
              <a:off x="644726"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70" name="椭圆 69"/>
            <p:cNvSpPr/>
            <p:nvPr/>
          </p:nvSpPr>
          <p:spPr>
            <a:xfrm rot="10800000" flipH="1" flipV="1">
              <a:off x="763073"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71" name="椭圆 70"/>
            <p:cNvSpPr/>
            <p:nvPr/>
          </p:nvSpPr>
          <p:spPr>
            <a:xfrm rot="10800000" flipH="1" flipV="1">
              <a:off x="881420" y="666920"/>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72" name="椭圆 71"/>
            <p:cNvSpPr/>
            <p:nvPr/>
          </p:nvSpPr>
          <p:spPr>
            <a:xfrm rot="10800000" flipH="1" flipV="1">
              <a:off x="171340"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73" name="椭圆 72"/>
            <p:cNvSpPr/>
            <p:nvPr/>
          </p:nvSpPr>
          <p:spPr>
            <a:xfrm rot="10800000" flipH="1" flipV="1">
              <a:off x="289687"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74" name="椭圆 73"/>
            <p:cNvSpPr/>
            <p:nvPr/>
          </p:nvSpPr>
          <p:spPr>
            <a:xfrm rot="10800000" flipH="1" flipV="1">
              <a:off x="408033"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75" name="椭圆 74"/>
            <p:cNvSpPr/>
            <p:nvPr/>
          </p:nvSpPr>
          <p:spPr>
            <a:xfrm rot="10800000" flipH="1" flipV="1">
              <a:off x="526380"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76" name="椭圆 75"/>
            <p:cNvSpPr/>
            <p:nvPr/>
          </p:nvSpPr>
          <p:spPr>
            <a:xfrm rot="10800000" flipH="1" flipV="1">
              <a:off x="644726"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77" name="椭圆 76"/>
            <p:cNvSpPr/>
            <p:nvPr/>
          </p:nvSpPr>
          <p:spPr>
            <a:xfrm rot="10800000" flipH="1" flipV="1">
              <a:off x="763073"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78" name="椭圆 77"/>
            <p:cNvSpPr/>
            <p:nvPr/>
          </p:nvSpPr>
          <p:spPr>
            <a:xfrm rot="10800000" flipH="1" flipV="1">
              <a:off x="881420" y="785267"/>
              <a:ext cx="59173" cy="59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grpSp>
      <p:grpSp>
        <p:nvGrpSpPr>
          <p:cNvPr id="106" name="组合 105"/>
          <p:cNvGrpSpPr/>
          <p:nvPr/>
        </p:nvGrpSpPr>
        <p:grpSpPr>
          <a:xfrm>
            <a:off x="4208583" y="3999489"/>
            <a:ext cx="2904595" cy="1000623"/>
            <a:chOff x="4125741" y="3211458"/>
            <a:chExt cx="3041270" cy="1047707"/>
          </a:xfrm>
        </p:grpSpPr>
        <p:pic>
          <p:nvPicPr>
            <p:cNvPr id="395" name="图片 394"/>
            <p:cNvPicPr>
              <a:picLocks noChangeAspect="1"/>
            </p:cNvPicPr>
            <p:nvPr/>
          </p:nvPicPr>
          <p:blipFill>
            <a:blip r:embed="rId9">
              <a:clrChange>
                <a:clrFrom>
                  <a:srgbClr val="FFFFFF"/>
                </a:clrFrom>
                <a:clrTo>
                  <a:srgbClr val="FFFFFF">
                    <a:alpha val="0"/>
                  </a:srgbClr>
                </a:clrTo>
              </a:clrChange>
            </a:blip>
            <a:stretch>
              <a:fillRect/>
            </a:stretch>
          </p:blipFill>
          <p:spPr>
            <a:xfrm>
              <a:off x="4125741" y="3211458"/>
              <a:ext cx="3041270" cy="610865"/>
            </a:xfrm>
            <a:prstGeom prst="rect">
              <a:avLst/>
            </a:prstGeom>
          </p:spPr>
        </p:pic>
        <p:pic>
          <p:nvPicPr>
            <p:cNvPr id="396" name="图片 395"/>
            <p:cNvPicPr>
              <a:picLocks noChangeAspect="1"/>
            </p:cNvPicPr>
            <p:nvPr/>
          </p:nvPicPr>
          <p:blipFill>
            <a:blip r:embed="rId10"/>
            <a:stretch>
              <a:fillRect/>
            </a:stretch>
          </p:blipFill>
          <p:spPr>
            <a:xfrm>
              <a:off x="4125741" y="3880148"/>
              <a:ext cx="3041270" cy="379017"/>
            </a:xfrm>
            <a:prstGeom prst="rect">
              <a:avLst/>
            </a:prstGeom>
          </p:spPr>
        </p:pic>
      </p:grpSp>
      <p:grpSp>
        <p:nvGrpSpPr>
          <p:cNvPr id="108" name="组合 107"/>
          <p:cNvGrpSpPr/>
          <p:nvPr/>
        </p:nvGrpSpPr>
        <p:grpSpPr>
          <a:xfrm>
            <a:off x="4248628" y="5686243"/>
            <a:ext cx="2915657" cy="669979"/>
            <a:chOff x="4124458" y="4470131"/>
            <a:chExt cx="2989253" cy="960338"/>
          </a:xfrm>
        </p:grpSpPr>
        <p:grpSp>
          <p:nvGrpSpPr>
            <p:cNvPr id="104" name="组合 103"/>
            <p:cNvGrpSpPr/>
            <p:nvPr/>
          </p:nvGrpSpPr>
          <p:grpSpPr>
            <a:xfrm>
              <a:off x="5871727" y="4506908"/>
              <a:ext cx="1241984" cy="886785"/>
              <a:chOff x="5871727" y="4979565"/>
              <a:chExt cx="1241984" cy="886785"/>
            </a:xfrm>
          </p:grpSpPr>
          <p:pic>
            <p:nvPicPr>
              <p:cNvPr id="398" name="图片 397"/>
              <p:cNvPicPr>
                <a:picLocks noChangeAspect="1"/>
              </p:cNvPicPr>
              <p:nvPr/>
            </p:nvPicPr>
            <p:blipFill>
              <a:blip r:embed="rId11"/>
              <a:srcRect l="20185" t="29905" r="19858" b="30576"/>
              <a:stretch>
                <a:fillRect/>
              </a:stretch>
            </p:blipFill>
            <p:spPr>
              <a:xfrm>
                <a:off x="5871727" y="4979565"/>
                <a:ext cx="1241984" cy="522601"/>
              </a:xfrm>
              <a:prstGeom prst="rect">
                <a:avLst/>
              </a:prstGeom>
            </p:spPr>
          </p:pic>
          <p:pic>
            <p:nvPicPr>
              <p:cNvPr id="403" name="图片 402"/>
              <p:cNvPicPr>
                <a:picLocks noChangeAspect="1"/>
              </p:cNvPicPr>
              <p:nvPr/>
            </p:nvPicPr>
            <p:blipFill>
              <a:blip r:embed="rId12"/>
              <a:stretch>
                <a:fillRect/>
              </a:stretch>
            </p:blipFill>
            <p:spPr>
              <a:xfrm>
                <a:off x="5921272" y="5514475"/>
                <a:ext cx="1142893" cy="351875"/>
              </a:xfrm>
              <a:prstGeom prst="rect">
                <a:avLst/>
              </a:prstGeom>
            </p:spPr>
          </p:pic>
        </p:grpSp>
        <p:grpSp>
          <p:nvGrpSpPr>
            <p:cNvPr id="103" name="组合 102"/>
            <p:cNvGrpSpPr/>
            <p:nvPr/>
          </p:nvGrpSpPr>
          <p:grpSpPr>
            <a:xfrm>
              <a:off x="4124458" y="4470131"/>
              <a:ext cx="1696372" cy="960338"/>
              <a:chOff x="4124458" y="4205232"/>
              <a:chExt cx="1696372" cy="960338"/>
            </a:xfrm>
          </p:grpSpPr>
          <p:pic>
            <p:nvPicPr>
              <p:cNvPr id="94" name="图片 93"/>
              <p:cNvPicPr>
                <a:picLocks noChangeAspect="1"/>
              </p:cNvPicPr>
              <p:nvPr/>
            </p:nvPicPr>
            <p:blipFill>
              <a:blip r:embed="rId13"/>
              <a:stretch>
                <a:fillRect/>
              </a:stretch>
            </p:blipFill>
            <p:spPr>
              <a:xfrm>
                <a:off x="4124458" y="4205232"/>
                <a:ext cx="809623" cy="960338"/>
              </a:xfrm>
              <a:prstGeom prst="rect">
                <a:avLst/>
              </a:prstGeom>
            </p:spPr>
          </p:pic>
          <p:pic>
            <p:nvPicPr>
              <p:cNvPr id="96" name="图片 95"/>
              <p:cNvPicPr>
                <a:picLocks noChangeAspect="1"/>
              </p:cNvPicPr>
              <p:nvPr/>
            </p:nvPicPr>
            <p:blipFill>
              <a:blip r:embed="rId14"/>
              <a:stretch>
                <a:fillRect/>
              </a:stretch>
            </p:blipFill>
            <p:spPr>
              <a:xfrm>
                <a:off x="4949461" y="4208813"/>
                <a:ext cx="871369" cy="956757"/>
              </a:xfrm>
              <a:prstGeom prst="rect">
                <a:avLst/>
              </a:prstGeom>
            </p:spPr>
          </p:pic>
        </p:grpSp>
      </p:grpSp>
      <p:grpSp>
        <p:nvGrpSpPr>
          <p:cNvPr id="120" name="组合 119"/>
          <p:cNvGrpSpPr/>
          <p:nvPr/>
        </p:nvGrpSpPr>
        <p:grpSpPr>
          <a:xfrm>
            <a:off x="4278088" y="2537347"/>
            <a:ext cx="2765587" cy="634445"/>
            <a:chOff x="4243895" y="2537347"/>
            <a:chExt cx="2686905" cy="634445"/>
          </a:xfrm>
        </p:grpSpPr>
        <p:pic>
          <p:nvPicPr>
            <p:cNvPr id="86" name="图片 85"/>
            <p:cNvPicPr>
              <a:picLocks noChangeAspect="1"/>
            </p:cNvPicPr>
            <p:nvPr/>
          </p:nvPicPr>
          <p:blipFill>
            <a:blip r:embed="rId15"/>
            <a:srcRect t="11706"/>
            <a:stretch>
              <a:fillRect/>
            </a:stretch>
          </p:blipFill>
          <p:spPr>
            <a:xfrm>
              <a:off x="5907304" y="2537347"/>
              <a:ext cx="1023496" cy="634445"/>
            </a:xfrm>
            <a:prstGeom prst="rect">
              <a:avLst/>
            </a:prstGeom>
          </p:spPr>
        </p:pic>
        <p:pic>
          <p:nvPicPr>
            <p:cNvPr id="95" name="图片 94"/>
            <p:cNvPicPr>
              <a:picLocks noChangeAspect="1"/>
            </p:cNvPicPr>
            <p:nvPr/>
          </p:nvPicPr>
          <p:blipFill>
            <a:blip r:embed="rId16"/>
            <a:stretch>
              <a:fillRect/>
            </a:stretch>
          </p:blipFill>
          <p:spPr>
            <a:xfrm>
              <a:off x="4243895" y="2581890"/>
              <a:ext cx="1559916" cy="589902"/>
            </a:xfrm>
            <a:prstGeom prst="rect">
              <a:avLst/>
            </a:prstGeom>
          </p:spPr>
        </p:pic>
      </p:grpSp>
      <p:grpSp>
        <p:nvGrpSpPr>
          <p:cNvPr id="121" name="组合 120"/>
          <p:cNvGrpSpPr/>
          <p:nvPr/>
        </p:nvGrpSpPr>
        <p:grpSpPr>
          <a:xfrm>
            <a:off x="4224317" y="3408701"/>
            <a:ext cx="2825819" cy="564704"/>
            <a:chOff x="4224317" y="3408701"/>
            <a:chExt cx="2825819" cy="596696"/>
          </a:xfrm>
        </p:grpSpPr>
        <p:pic>
          <p:nvPicPr>
            <p:cNvPr id="397" name="图片 396"/>
            <p:cNvPicPr>
              <a:picLocks noChangeAspect="1"/>
            </p:cNvPicPr>
            <p:nvPr/>
          </p:nvPicPr>
          <p:blipFill>
            <a:blip r:embed="rId17"/>
            <a:srcRect t="22854" b="19329"/>
            <a:stretch>
              <a:fillRect/>
            </a:stretch>
          </p:blipFill>
          <p:spPr>
            <a:xfrm>
              <a:off x="4224317" y="3408701"/>
              <a:ext cx="1536851" cy="596696"/>
            </a:xfrm>
            <a:prstGeom prst="rect">
              <a:avLst/>
            </a:prstGeom>
          </p:spPr>
        </p:pic>
        <p:pic>
          <p:nvPicPr>
            <p:cNvPr id="85" name="图片 84"/>
            <p:cNvPicPr>
              <a:picLocks noChangeAspect="1"/>
            </p:cNvPicPr>
            <p:nvPr/>
          </p:nvPicPr>
          <p:blipFill>
            <a:blip r:embed="rId18"/>
            <a:stretch>
              <a:fillRect/>
            </a:stretch>
          </p:blipFill>
          <p:spPr>
            <a:xfrm>
              <a:off x="6535336" y="3442483"/>
              <a:ext cx="514800" cy="529132"/>
            </a:xfrm>
            <a:prstGeom prst="rect">
              <a:avLst/>
            </a:prstGeom>
          </p:spPr>
        </p:pic>
        <p:pic>
          <p:nvPicPr>
            <p:cNvPr id="97" name="图片 96"/>
            <p:cNvPicPr>
              <a:picLocks noChangeAspect="1"/>
            </p:cNvPicPr>
            <p:nvPr/>
          </p:nvPicPr>
          <p:blipFill>
            <a:blip r:embed="rId19"/>
            <a:stretch>
              <a:fillRect/>
            </a:stretch>
          </p:blipFill>
          <p:spPr>
            <a:xfrm>
              <a:off x="5839826" y="3442484"/>
              <a:ext cx="616852" cy="529131"/>
            </a:xfrm>
            <a:prstGeom prst="rect">
              <a:avLst/>
            </a:prstGeom>
          </p:spPr>
        </p:pic>
      </p:grpSp>
      <p:cxnSp>
        <p:nvCxnSpPr>
          <p:cNvPr id="112" name="直接连接符 14"/>
          <p:cNvCxnSpPr/>
          <p:nvPr/>
        </p:nvCxnSpPr>
        <p:spPr>
          <a:xfrm>
            <a:off x="4228443" y="3329878"/>
            <a:ext cx="2959757"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直接连接符 14"/>
          <p:cNvCxnSpPr/>
          <p:nvPr/>
        </p:nvCxnSpPr>
        <p:spPr>
          <a:xfrm>
            <a:off x="4228443" y="4105400"/>
            <a:ext cx="2959757"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直接连接符 14"/>
          <p:cNvCxnSpPr/>
          <p:nvPr/>
        </p:nvCxnSpPr>
        <p:spPr>
          <a:xfrm>
            <a:off x="4228443" y="5240866"/>
            <a:ext cx="2959757"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7680676" y="2351597"/>
            <a:ext cx="3808639" cy="3479791"/>
            <a:chOff x="7680676" y="2187210"/>
            <a:chExt cx="3808639" cy="3479791"/>
          </a:xfrm>
        </p:grpSpPr>
        <p:sp>
          <p:nvSpPr>
            <p:cNvPr id="122" name="矩形: 圆角 121"/>
            <p:cNvSpPr/>
            <p:nvPr/>
          </p:nvSpPr>
          <p:spPr>
            <a:xfrm>
              <a:off x="7750534" y="3732496"/>
              <a:ext cx="3668922" cy="432792"/>
            </a:xfrm>
            <a:prstGeom prst="roundRect">
              <a:avLst>
                <a:gd name="adj" fmla="val 50000"/>
              </a:avLst>
            </a:prstGeom>
            <a:gradFill>
              <a:gsLst>
                <a:gs pos="0">
                  <a:schemeClr val="accent1"/>
                </a:gs>
                <a:gs pos="100000">
                  <a:schemeClr val="accent1">
                    <a:lumMod val="75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支撑西部（重庆）科学城的建设</a:t>
              </a:r>
            </a:p>
          </p:txBody>
        </p:sp>
        <p:grpSp>
          <p:nvGrpSpPr>
            <p:cNvPr id="126" name="组合 125"/>
            <p:cNvGrpSpPr/>
            <p:nvPr/>
          </p:nvGrpSpPr>
          <p:grpSpPr>
            <a:xfrm>
              <a:off x="7680676" y="2187210"/>
              <a:ext cx="3808639" cy="818770"/>
              <a:chOff x="7662363" y="2797506"/>
              <a:chExt cx="3808639" cy="818770"/>
            </a:xfrm>
          </p:grpSpPr>
          <p:sp>
            <p:nvSpPr>
              <p:cNvPr id="6" name="矩形 131"/>
              <p:cNvSpPr/>
              <p:nvPr/>
            </p:nvSpPr>
            <p:spPr>
              <a:xfrm>
                <a:off x="7708025" y="2797506"/>
                <a:ext cx="3717314" cy="72898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4080"/>
                    </a:solidFill>
                    <a:effectLst/>
                    <a:uLnTx/>
                    <a:uFillTx/>
                    <a:latin typeface="微软雅黑" panose="020B0503020204020204" pitchFamily="34" charset="-122"/>
                    <a:ea typeface="微软雅黑" panose="020B0503020204020204" pitchFamily="34" charset="-122"/>
                    <a:cs typeface="+mn-cs"/>
                  </a:rPr>
                  <a:t>新时代西部大开发</a:t>
                </a:r>
                <a:endParaRPr kumimoji="0" lang="en-US" altLang="zh-CN" sz="1800" b="1" i="0" u="none" strike="noStrike" kern="1200" cap="none" spc="0" normalizeH="0" baseline="0" noProof="0" dirty="0">
                  <a:ln>
                    <a:noFill/>
                  </a:ln>
                  <a:solidFill>
                    <a:srgbClr val="00408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4080"/>
                    </a:solidFill>
                    <a:effectLst/>
                    <a:uLnTx/>
                    <a:uFillTx/>
                    <a:latin typeface="微软雅黑" panose="020B0503020204020204" pitchFamily="34" charset="-122"/>
                    <a:ea typeface="微软雅黑" panose="020B0503020204020204" pitchFamily="34" charset="-122"/>
                    <a:cs typeface="+mn-cs"/>
                  </a:rPr>
                  <a:t>重要战略支点的作用</a:t>
                </a:r>
              </a:p>
            </p:txBody>
          </p:sp>
          <p:grpSp>
            <p:nvGrpSpPr>
              <p:cNvPr id="123" name="组合 122"/>
              <p:cNvGrpSpPr/>
              <p:nvPr/>
            </p:nvGrpSpPr>
            <p:grpSpPr>
              <a:xfrm>
                <a:off x="7662363" y="3481331"/>
                <a:ext cx="3808639" cy="134945"/>
                <a:chOff x="515939" y="3211294"/>
                <a:chExt cx="11160124" cy="507079"/>
              </a:xfrm>
            </p:grpSpPr>
            <p:sp>
              <p:nvSpPr>
                <p:cNvPr id="124" name="梯形 123"/>
                <p:cNvSpPr/>
                <p:nvPr/>
              </p:nvSpPr>
              <p:spPr>
                <a:xfrm>
                  <a:off x="515939" y="3294568"/>
                  <a:ext cx="11160124" cy="423805"/>
                </a:xfrm>
                <a:prstGeom prst="trapezoid">
                  <a:avLst>
                    <a:gd name="adj" fmla="val 243655"/>
                  </a:avLst>
                </a:prstGeom>
                <a:gradFill flip="none" rotWithShape="1">
                  <a:gsLst>
                    <a:gs pos="0">
                      <a:schemeClr val="accent1">
                        <a:lumMod val="40000"/>
                        <a:lumOff val="60000"/>
                        <a:alpha val="0"/>
                      </a:schemeClr>
                    </a:gs>
                    <a:gs pos="100000">
                      <a:schemeClr val="accent1">
                        <a:lumMod val="40000"/>
                        <a:lumOff val="60000"/>
                        <a:alpha val="43000"/>
                      </a:schemeClr>
                    </a:gs>
                  </a:gsLst>
                  <a:lin ang="5400000" scaled="1"/>
                  <a:tileRect/>
                </a:gradFill>
                <a:ln w="12700" cap="flat" cmpd="sng" algn="ctr">
                  <a:gradFill flip="none" rotWithShape="1">
                    <a:gsLst>
                      <a:gs pos="8000">
                        <a:srgbClr val="004080">
                          <a:alpha val="0"/>
                        </a:srgbClr>
                      </a:gs>
                      <a:gs pos="100000">
                        <a:srgbClr val="004080"/>
                      </a:gs>
                    </a:gsLst>
                    <a:lin ang="54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5" name="梯形 124"/>
                <p:cNvSpPr/>
                <p:nvPr/>
              </p:nvSpPr>
              <p:spPr>
                <a:xfrm>
                  <a:off x="1076688" y="3211294"/>
                  <a:ext cx="10038629" cy="389678"/>
                </a:xfrm>
                <a:prstGeom prst="trapezoid">
                  <a:avLst>
                    <a:gd name="adj" fmla="val 203867"/>
                  </a:avLst>
                </a:prstGeom>
                <a:gradFill flip="none" rotWithShape="1">
                  <a:gsLst>
                    <a:gs pos="0">
                      <a:schemeClr val="accent1">
                        <a:lumMod val="40000"/>
                        <a:lumOff val="60000"/>
                        <a:alpha val="0"/>
                      </a:schemeClr>
                    </a:gs>
                    <a:gs pos="100000">
                      <a:schemeClr val="accent1">
                        <a:lumMod val="40000"/>
                        <a:lumOff val="60000"/>
                        <a:alpha val="43000"/>
                      </a:scheme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27" name="组合 126"/>
            <p:cNvGrpSpPr/>
            <p:nvPr/>
          </p:nvGrpSpPr>
          <p:grpSpPr>
            <a:xfrm>
              <a:off x="7798072" y="3233486"/>
              <a:ext cx="3573846" cy="319394"/>
              <a:chOff x="6597606" y="6448218"/>
              <a:chExt cx="4594670" cy="600055"/>
            </a:xfrm>
          </p:grpSpPr>
          <p:sp>
            <p:nvSpPr>
              <p:cNvPr id="192" name="Freeform 6"/>
              <p:cNvSpPr/>
              <p:nvPr/>
            </p:nvSpPr>
            <p:spPr bwMode="auto">
              <a:xfrm rot="16200000" flipH="1">
                <a:off x="8594913" y="4450911"/>
                <a:ext cx="600055" cy="4594670"/>
              </a:xfrm>
              <a:custGeom>
                <a:avLst/>
                <a:gdLst/>
                <a:ahLst/>
                <a:cxnLst>
                  <a:cxn ang="0">
                    <a:pos x="0" y="0"/>
                  </a:cxn>
                  <a:cxn ang="0">
                    <a:pos x="20" y="36"/>
                  </a:cxn>
                  <a:cxn ang="0">
                    <a:pos x="67" y="105"/>
                  </a:cxn>
                  <a:cxn ang="0">
                    <a:pos x="120" y="172"/>
                  </a:cxn>
                  <a:cxn ang="0">
                    <a:pos x="180" y="238"/>
                  </a:cxn>
                  <a:cxn ang="0">
                    <a:pos x="244" y="300"/>
                  </a:cxn>
                  <a:cxn ang="0">
                    <a:pos x="316" y="363"/>
                  </a:cxn>
                  <a:cxn ang="0">
                    <a:pos x="391" y="421"/>
                  </a:cxn>
                  <a:cxn ang="0">
                    <a:pos x="471" y="479"/>
                  </a:cxn>
                  <a:cxn ang="0">
                    <a:pos x="596" y="560"/>
                  </a:cxn>
                  <a:cxn ang="0">
                    <a:pos x="773" y="662"/>
                  </a:cxn>
                  <a:cxn ang="0">
                    <a:pos x="957" y="754"/>
                  </a:cxn>
                  <a:cxn ang="0">
                    <a:pos x="1142" y="839"/>
                  </a:cxn>
                  <a:cxn ang="0">
                    <a:pos x="1325" y="914"/>
                  </a:cxn>
                  <a:cxn ang="0">
                    <a:pos x="1500" y="979"/>
                  </a:cxn>
                  <a:cxn ang="0">
                    <a:pos x="1664" y="1037"/>
                  </a:cxn>
                  <a:cxn ang="0">
                    <a:pos x="1878" y="1106"/>
                  </a:cxn>
                  <a:cxn ang="0">
                    <a:pos x="2081" y="1164"/>
                  </a:cxn>
                  <a:cxn ang="0">
                    <a:pos x="2158" y="1183"/>
                  </a:cxn>
                  <a:cxn ang="0">
                    <a:pos x="1992" y="1212"/>
                  </a:cxn>
                  <a:cxn ang="0">
                    <a:pos x="1809" y="1252"/>
                  </a:cxn>
                  <a:cxn ang="0">
                    <a:pos x="1661" y="1288"/>
                  </a:cxn>
                  <a:cxn ang="0">
                    <a:pos x="1495" y="1333"/>
                  </a:cxn>
                  <a:cxn ang="0">
                    <a:pos x="1318" y="1389"/>
                  </a:cxn>
                  <a:cxn ang="0">
                    <a:pos x="1134" y="1456"/>
                  </a:cxn>
                  <a:cxn ang="0">
                    <a:pos x="948" y="1533"/>
                  </a:cxn>
                  <a:cxn ang="0">
                    <a:pos x="765" y="1624"/>
                  </a:cxn>
                  <a:cxn ang="0">
                    <a:pos x="676" y="1672"/>
                  </a:cxn>
                  <a:cxn ang="0">
                    <a:pos x="588" y="1726"/>
                  </a:cxn>
                  <a:cxn ang="0">
                    <a:pos x="504" y="1782"/>
                  </a:cxn>
                  <a:cxn ang="0">
                    <a:pos x="422" y="1840"/>
                  </a:cxn>
                  <a:cxn ang="0">
                    <a:pos x="346" y="1904"/>
                  </a:cxn>
                  <a:cxn ang="0">
                    <a:pos x="274" y="1970"/>
                  </a:cxn>
                  <a:cxn ang="0">
                    <a:pos x="206" y="2040"/>
                  </a:cxn>
                  <a:cxn ang="0">
                    <a:pos x="144" y="2114"/>
                  </a:cxn>
                  <a:cxn ang="0">
                    <a:pos x="89" y="2190"/>
                  </a:cxn>
                  <a:cxn ang="0">
                    <a:pos x="41" y="2272"/>
                  </a:cxn>
                  <a:cxn ang="0">
                    <a:pos x="0" y="2356"/>
                  </a:cxn>
                </a:cxnLst>
                <a:rect l="0" t="0" r="r" b="b"/>
                <a:pathLst>
                  <a:path w="2158" h="2356">
                    <a:moveTo>
                      <a:pt x="0" y="2356"/>
                    </a:moveTo>
                    <a:lnTo>
                      <a:pt x="0" y="0"/>
                    </a:lnTo>
                    <a:lnTo>
                      <a:pt x="0" y="0"/>
                    </a:lnTo>
                    <a:lnTo>
                      <a:pt x="20" y="36"/>
                    </a:lnTo>
                    <a:lnTo>
                      <a:pt x="42" y="70"/>
                    </a:lnTo>
                    <a:lnTo>
                      <a:pt x="67" y="105"/>
                    </a:lnTo>
                    <a:lnTo>
                      <a:pt x="92" y="139"/>
                    </a:lnTo>
                    <a:lnTo>
                      <a:pt x="120" y="172"/>
                    </a:lnTo>
                    <a:lnTo>
                      <a:pt x="149" y="205"/>
                    </a:lnTo>
                    <a:lnTo>
                      <a:pt x="180" y="238"/>
                    </a:lnTo>
                    <a:lnTo>
                      <a:pt x="211" y="269"/>
                    </a:lnTo>
                    <a:lnTo>
                      <a:pt x="244" y="300"/>
                    </a:lnTo>
                    <a:lnTo>
                      <a:pt x="280" y="332"/>
                    </a:lnTo>
                    <a:lnTo>
                      <a:pt x="316" y="363"/>
                    </a:lnTo>
                    <a:lnTo>
                      <a:pt x="352" y="393"/>
                    </a:lnTo>
                    <a:lnTo>
                      <a:pt x="391" y="421"/>
                    </a:lnTo>
                    <a:lnTo>
                      <a:pt x="430" y="451"/>
                    </a:lnTo>
                    <a:lnTo>
                      <a:pt x="471" y="479"/>
                    </a:lnTo>
                    <a:lnTo>
                      <a:pt x="511" y="507"/>
                    </a:lnTo>
                    <a:lnTo>
                      <a:pt x="596" y="560"/>
                    </a:lnTo>
                    <a:lnTo>
                      <a:pt x="683" y="612"/>
                    </a:lnTo>
                    <a:lnTo>
                      <a:pt x="773" y="662"/>
                    </a:lnTo>
                    <a:lnTo>
                      <a:pt x="865" y="709"/>
                    </a:lnTo>
                    <a:lnTo>
                      <a:pt x="957" y="754"/>
                    </a:lnTo>
                    <a:lnTo>
                      <a:pt x="1049" y="798"/>
                    </a:lnTo>
                    <a:lnTo>
                      <a:pt x="1142" y="839"/>
                    </a:lnTo>
                    <a:lnTo>
                      <a:pt x="1234" y="878"/>
                    </a:lnTo>
                    <a:lnTo>
                      <a:pt x="1325" y="914"/>
                    </a:lnTo>
                    <a:lnTo>
                      <a:pt x="1414" y="948"/>
                    </a:lnTo>
                    <a:lnTo>
                      <a:pt x="1500" y="979"/>
                    </a:lnTo>
                    <a:lnTo>
                      <a:pt x="1584" y="1009"/>
                    </a:lnTo>
                    <a:lnTo>
                      <a:pt x="1664" y="1037"/>
                    </a:lnTo>
                    <a:lnTo>
                      <a:pt x="1740" y="1062"/>
                    </a:lnTo>
                    <a:lnTo>
                      <a:pt x="1878" y="1106"/>
                    </a:lnTo>
                    <a:lnTo>
                      <a:pt x="1994" y="1139"/>
                    </a:lnTo>
                    <a:lnTo>
                      <a:pt x="2081" y="1164"/>
                    </a:lnTo>
                    <a:lnTo>
                      <a:pt x="2158" y="1183"/>
                    </a:lnTo>
                    <a:lnTo>
                      <a:pt x="2158" y="1183"/>
                    </a:lnTo>
                    <a:lnTo>
                      <a:pt x="2081" y="1195"/>
                    </a:lnTo>
                    <a:lnTo>
                      <a:pt x="1992" y="1212"/>
                    </a:lnTo>
                    <a:lnTo>
                      <a:pt x="1877" y="1236"/>
                    </a:lnTo>
                    <a:lnTo>
                      <a:pt x="1809" y="1252"/>
                    </a:lnTo>
                    <a:lnTo>
                      <a:pt x="1737" y="1269"/>
                    </a:lnTo>
                    <a:lnTo>
                      <a:pt x="1661" y="1288"/>
                    </a:lnTo>
                    <a:lnTo>
                      <a:pt x="1579" y="1309"/>
                    </a:lnTo>
                    <a:lnTo>
                      <a:pt x="1495" y="1333"/>
                    </a:lnTo>
                    <a:lnTo>
                      <a:pt x="1407" y="1361"/>
                    </a:lnTo>
                    <a:lnTo>
                      <a:pt x="1318" y="1389"/>
                    </a:lnTo>
                    <a:lnTo>
                      <a:pt x="1226" y="1422"/>
                    </a:lnTo>
                    <a:lnTo>
                      <a:pt x="1134" y="1456"/>
                    </a:lnTo>
                    <a:lnTo>
                      <a:pt x="1041" y="1494"/>
                    </a:lnTo>
                    <a:lnTo>
                      <a:pt x="948" y="1533"/>
                    </a:lnTo>
                    <a:lnTo>
                      <a:pt x="855" y="1577"/>
                    </a:lnTo>
                    <a:lnTo>
                      <a:pt x="765" y="1624"/>
                    </a:lnTo>
                    <a:lnTo>
                      <a:pt x="719" y="1647"/>
                    </a:lnTo>
                    <a:lnTo>
                      <a:pt x="676" y="1672"/>
                    </a:lnTo>
                    <a:lnTo>
                      <a:pt x="632" y="1699"/>
                    </a:lnTo>
                    <a:lnTo>
                      <a:pt x="588" y="1726"/>
                    </a:lnTo>
                    <a:lnTo>
                      <a:pt x="546" y="1752"/>
                    </a:lnTo>
                    <a:lnTo>
                      <a:pt x="504" y="1782"/>
                    </a:lnTo>
                    <a:lnTo>
                      <a:pt x="463" y="1810"/>
                    </a:lnTo>
                    <a:lnTo>
                      <a:pt x="422" y="1840"/>
                    </a:lnTo>
                    <a:lnTo>
                      <a:pt x="383" y="1871"/>
                    </a:lnTo>
                    <a:lnTo>
                      <a:pt x="346" y="1904"/>
                    </a:lnTo>
                    <a:lnTo>
                      <a:pt x="308" y="1935"/>
                    </a:lnTo>
                    <a:lnTo>
                      <a:pt x="274" y="1970"/>
                    </a:lnTo>
                    <a:lnTo>
                      <a:pt x="239" y="2004"/>
                    </a:lnTo>
                    <a:lnTo>
                      <a:pt x="206" y="2040"/>
                    </a:lnTo>
                    <a:lnTo>
                      <a:pt x="175" y="2076"/>
                    </a:lnTo>
                    <a:lnTo>
                      <a:pt x="144" y="2114"/>
                    </a:lnTo>
                    <a:lnTo>
                      <a:pt x="116" y="2151"/>
                    </a:lnTo>
                    <a:lnTo>
                      <a:pt x="89" y="2190"/>
                    </a:lnTo>
                    <a:lnTo>
                      <a:pt x="64" y="2231"/>
                    </a:lnTo>
                    <a:lnTo>
                      <a:pt x="41" y="2272"/>
                    </a:lnTo>
                    <a:lnTo>
                      <a:pt x="19" y="2314"/>
                    </a:lnTo>
                    <a:lnTo>
                      <a:pt x="0" y="2356"/>
                    </a:lnTo>
                    <a:lnTo>
                      <a:pt x="0" y="2356"/>
                    </a:lnTo>
                    <a:close/>
                  </a:path>
                </a:pathLst>
              </a:custGeom>
              <a:gradFill flip="none" rotWithShape="1">
                <a:gsLst>
                  <a:gs pos="100000">
                    <a:srgbClr val="004080">
                      <a:alpha val="0"/>
                    </a:srgbClr>
                  </a:gs>
                  <a:gs pos="0">
                    <a:srgbClr val="004080">
                      <a:alpha val="40000"/>
                    </a:srgbClr>
                  </a:gs>
                </a:gsLst>
                <a:lin ang="10800000" scaled="1"/>
                <a:tileRect/>
              </a:gradFill>
              <a:ln w="3175" cap="flat" cmpd="sng" algn="ctr">
                <a:noFill/>
                <a:prstDash val="solid"/>
                <a:miter lim="800000"/>
              </a:ln>
              <a:effectLst/>
            </p:spPr>
            <p:txBody>
              <a:bodyPr anchor="ctr"/>
              <a:lstStyle/>
              <a:p>
                <a:pPr marL="0" marR="0" lvl="0" indent="-252095" algn="ctr" defTabSz="914400" rtl="0" eaLnBrk="1" fontAlgn="auto" latinLnBrk="0" hangingPunct="1">
                  <a:lnSpc>
                    <a:spcPts val="5600"/>
                  </a:lnSpc>
                  <a:spcBef>
                    <a:spcPts val="0"/>
                  </a:spcBef>
                  <a:spcAft>
                    <a:spcPts val="0"/>
                  </a:spcAft>
                  <a:buClr>
                    <a:srgbClr val="CC9900"/>
                  </a:buClr>
                  <a:buSzPct val="60000"/>
                  <a:buFont typeface="Wingdings" panose="05000000000000000000" pitchFamily="2" charset="2"/>
                  <a:buChar char="n"/>
                  <a:tabLst/>
                  <a:defRPr/>
                </a:pPr>
                <a:endParaRPr kumimoji="0" lang="zh-CN" altLang="en-US" sz="1050" b="0" i="0" u="none" strike="noStrike" kern="0" cap="none" spc="0" normalizeH="0" baseline="0" noProof="0" dirty="0">
                  <a:ln>
                    <a:noFill/>
                  </a:ln>
                  <a:solidFill>
                    <a:srgbClr val="FFFFFF"/>
                  </a:solidFill>
                  <a:effectLst/>
                  <a:uLnTx/>
                  <a:uFillTx/>
                  <a:latin typeface="Arial" panose="020B0604020202020204" pitchFamily="34" charset="0"/>
                  <a:ea typeface="方正兰亭黑简体" panose="02000000000000000000" charset="-122"/>
                  <a:cs typeface="Arial" panose="020B0604020202020204" pitchFamily="34" charset="0"/>
                  <a:sym typeface="Wingdings" panose="05000000000000000000" pitchFamily="2" charset="2"/>
                </a:endParaRPr>
              </a:p>
            </p:txBody>
          </p:sp>
          <p:sp>
            <p:nvSpPr>
              <p:cNvPr id="193" name="Freeform 6"/>
              <p:cNvSpPr/>
              <p:nvPr/>
            </p:nvSpPr>
            <p:spPr bwMode="auto">
              <a:xfrm rot="16200000" flipH="1">
                <a:off x="8602129" y="6096125"/>
                <a:ext cx="591085" cy="1295272"/>
              </a:xfrm>
              <a:custGeom>
                <a:avLst/>
                <a:gdLst/>
                <a:ahLst/>
                <a:cxnLst>
                  <a:cxn ang="0">
                    <a:pos x="0" y="0"/>
                  </a:cxn>
                  <a:cxn ang="0">
                    <a:pos x="20" y="36"/>
                  </a:cxn>
                  <a:cxn ang="0">
                    <a:pos x="67" y="105"/>
                  </a:cxn>
                  <a:cxn ang="0">
                    <a:pos x="120" y="172"/>
                  </a:cxn>
                  <a:cxn ang="0">
                    <a:pos x="180" y="238"/>
                  </a:cxn>
                  <a:cxn ang="0">
                    <a:pos x="244" y="300"/>
                  </a:cxn>
                  <a:cxn ang="0">
                    <a:pos x="316" y="363"/>
                  </a:cxn>
                  <a:cxn ang="0">
                    <a:pos x="391" y="421"/>
                  </a:cxn>
                  <a:cxn ang="0">
                    <a:pos x="471" y="479"/>
                  </a:cxn>
                  <a:cxn ang="0">
                    <a:pos x="596" y="560"/>
                  </a:cxn>
                  <a:cxn ang="0">
                    <a:pos x="773" y="662"/>
                  </a:cxn>
                  <a:cxn ang="0">
                    <a:pos x="957" y="754"/>
                  </a:cxn>
                  <a:cxn ang="0">
                    <a:pos x="1142" y="839"/>
                  </a:cxn>
                  <a:cxn ang="0">
                    <a:pos x="1325" y="914"/>
                  </a:cxn>
                  <a:cxn ang="0">
                    <a:pos x="1500" y="979"/>
                  </a:cxn>
                  <a:cxn ang="0">
                    <a:pos x="1664" y="1037"/>
                  </a:cxn>
                  <a:cxn ang="0">
                    <a:pos x="1878" y="1106"/>
                  </a:cxn>
                  <a:cxn ang="0">
                    <a:pos x="2081" y="1164"/>
                  </a:cxn>
                  <a:cxn ang="0">
                    <a:pos x="2158" y="1183"/>
                  </a:cxn>
                  <a:cxn ang="0">
                    <a:pos x="1992" y="1212"/>
                  </a:cxn>
                  <a:cxn ang="0">
                    <a:pos x="1809" y="1252"/>
                  </a:cxn>
                  <a:cxn ang="0">
                    <a:pos x="1661" y="1288"/>
                  </a:cxn>
                  <a:cxn ang="0">
                    <a:pos x="1495" y="1333"/>
                  </a:cxn>
                  <a:cxn ang="0">
                    <a:pos x="1318" y="1389"/>
                  </a:cxn>
                  <a:cxn ang="0">
                    <a:pos x="1134" y="1456"/>
                  </a:cxn>
                  <a:cxn ang="0">
                    <a:pos x="948" y="1533"/>
                  </a:cxn>
                  <a:cxn ang="0">
                    <a:pos x="765" y="1624"/>
                  </a:cxn>
                  <a:cxn ang="0">
                    <a:pos x="676" y="1672"/>
                  </a:cxn>
                  <a:cxn ang="0">
                    <a:pos x="588" y="1726"/>
                  </a:cxn>
                  <a:cxn ang="0">
                    <a:pos x="504" y="1782"/>
                  </a:cxn>
                  <a:cxn ang="0">
                    <a:pos x="422" y="1840"/>
                  </a:cxn>
                  <a:cxn ang="0">
                    <a:pos x="346" y="1904"/>
                  </a:cxn>
                  <a:cxn ang="0">
                    <a:pos x="274" y="1970"/>
                  </a:cxn>
                  <a:cxn ang="0">
                    <a:pos x="206" y="2040"/>
                  </a:cxn>
                  <a:cxn ang="0">
                    <a:pos x="144" y="2114"/>
                  </a:cxn>
                  <a:cxn ang="0">
                    <a:pos x="89" y="2190"/>
                  </a:cxn>
                  <a:cxn ang="0">
                    <a:pos x="41" y="2272"/>
                  </a:cxn>
                  <a:cxn ang="0">
                    <a:pos x="0" y="2356"/>
                  </a:cxn>
                </a:cxnLst>
                <a:rect l="0" t="0" r="r" b="b"/>
                <a:pathLst>
                  <a:path w="2158" h="2356">
                    <a:moveTo>
                      <a:pt x="0" y="2356"/>
                    </a:moveTo>
                    <a:lnTo>
                      <a:pt x="0" y="0"/>
                    </a:lnTo>
                    <a:lnTo>
                      <a:pt x="0" y="0"/>
                    </a:lnTo>
                    <a:lnTo>
                      <a:pt x="20" y="36"/>
                    </a:lnTo>
                    <a:lnTo>
                      <a:pt x="42" y="70"/>
                    </a:lnTo>
                    <a:lnTo>
                      <a:pt x="67" y="105"/>
                    </a:lnTo>
                    <a:lnTo>
                      <a:pt x="92" y="139"/>
                    </a:lnTo>
                    <a:lnTo>
                      <a:pt x="120" y="172"/>
                    </a:lnTo>
                    <a:lnTo>
                      <a:pt x="149" y="205"/>
                    </a:lnTo>
                    <a:lnTo>
                      <a:pt x="180" y="238"/>
                    </a:lnTo>
                    <a:lnTo>
                      <a:pt x="211" y="269"/>
                    </a:lnTo>
                    <a:lnTo>
                      <a:pt x="244" y="300"/>
                    </a:lnTo>
                    <a:lnTo>
                      <a:pt x="280" y="332"/>
                    </a:lnTo>
                    <a:lnTo>
                      <a:pt x="316" y="363"/>
                    </a:lnTo>
                    <a:lnTo>
                      <a:pt x="352" y="393"/>
                    </a:lnTo>
                    <a:lnTo>
                      <a:pt x="391" y="421"/>
                    </a:lnTo>
                    <a:lnTo>
                      <a:pt x="430" y="451"/>
                    </a:lnTo>
                    <a:lnTo>
                      <a:pt x="471" y="479"/>
                    </a:lnTo>
                    <a:lnTo>
                      <a:pt x="511" y="507"/>
                    </a:lnTo>
                    <a:lnTo>
                      <a:pt x="596" y="560"/>
                    </a:lnTo>
                    <a:lnTo>
                      <a:pt x="683" y="612"/>
                    </a:lnTo>
                    <a:lnTo>
                      <a:pt x="773" y="662"/>
                    </a:lnTo>
                    <a:lnTo>
                      <a:pt x="865" y="709"/>
                    </a:lnTo>
                    <a:lnTo>
                      <a:pt x="957" y="754"/>
                    </a:lnTo>
                    <a:lnTo>
                      <a:pt x="1049" y="798"/>
                    </a:lnTo>
                    <a:lnTo>
                      <a:pt x="1142" y="839"/>
                    </a:lnTo>
                    <a:lnTo>
                      <a:pt x="1234" y="878"/>
                    </a:lnTo>
                    <a:lnTo>
                      <a:pt x="1325" y="914"/>
                    </a:lnTo>
                    <a:lnTo>
                      <a:pt x="1414" y="948"/>
                    </a:lnTo>
                    <a:lnTo>
                      <a:pt x="1500" y="979"/>
                    </a:lnTo>
                    <a:lnTo>
                      <a:pt x="1584" y="1009"/>
                    </a:lnTo>
                    <a:lnTo>
                      <a:pt x="1664" y="1037"/>
                    </a:lnTo>
                    <a:lnTo>
                      <a:pt x="1740" y="1062"/>
                    </a:lnTo>
                    <a:lnTo>
                      <a:pt x="1878" y="1106"/>
                    </a:lnTo>
                    <a:lnTo>
                      <a:pt x="1994" y="1139"/>
                    </a:lnTo>
                    <a:lnTo>
                      <a:pt x="2081" y="1164"/>
                    </a:lnTo>
                    <a:lnTo>
                      <a:pt x="2158" y="1183"/>
                    </a:lnTo>
                    <a:lnTo>
                      <a:pt x="2158" y="1183"/>
                    </a:lnTo>
                    <a:lnTo>
                      <a:pt x="2081" y="1195"/>
                    </a:lnTo>
                    <a:lnTo>
                      <a:pt x="1992" y="1212"/>
                    </a:lnTo>
                    <a:lnTo>
                      <a:pt x="1877" y="1236"/>
                    </a:lnTo>
                    <a:lnTo>
                      <a:pt x="1809" y="1252"/>
                    </a:lnTo>
                    <a:lnTo>
                      <a:pt x="1737" y="1269"/>
                    </a:lnTo>
                    <a:lnTo>
                      <a:pt x="1661" y="1288"/>
                    </a:lnTo>
                    <a:lnTo>
                      <a:pt x="1579" y="1309"/>
                    </a:lnTo>
                    <a:lnTo>
                      <a:pt x="1495" y="1333"/>
                    </a:lnTo>
                    <a:lnTo>
                      <a:pt x="1407" y="1361"/>
                    </a:lnTo>
                    <a:lnTo>
                      <a:pt x="1318" y="1389"/>
                    </a:lnTo>
                    <a:lnTo>
                      <a:pt x="1226" y="1422"/>
                    </a:lnTo>
                    <a:lnTo>
                      <a:pt x="1134" y="1456"/>
                    </a:lnTo>
                    <a:lnTo>
                      <a:pt x="1041" y="1494"/>
                    </a:lnTo>
                    <a:lnTo>
                      <a:pt x="948" y="1533"/>
                    </a:lnTo>
                    <a:lnTo>
                      <a:pt x="855" y="1577"/>
                    </a:lnTo>
                    <a:lnTo>
                      <a:pt x="765" y="1624"/>
                    </a:lnTo>
                    <a:lnTo>
                      <a:pt x="719" y="1647"/>
                    </a:lnTo>
                    <a:lnTo>
                      <a:pt x="676" y="1672"/>
                    </a:lnTo>
                    <a:lnTo>
                      <a:pt x="632" y="1699"/>
                    </a:lnTo>
                    <a:lnTo>
                      <a:pt x="588" y="1726"/>
                    </a:lnTo>
                    <a:lnTo>
                      <a:pt x="546" y="1752"/>
                    </a:lnTo>
                    <a:lnTo>
                      <a:pt x="504" y="1782"/>
                    </a:lnTo>
                    <a:lnTo>
                      <a:pt x="463" y="1810"/>
                    </a:lnTo>
                    <a:lnTo>
                      <a:pt x="422" y="1840"/>
                    </a:lnTo>
                    <a:lnTo>
                      <a:pt x="383" y="1871"/>
                    </a:lnTo>
                    <a:lnTo>
                      <a:pt x="346" y="1904"/>
                    </a:lnTo>
                    <a:lnTo>
                      <a:pt x="308" y="1935"/>
                    </a:lnTo>
                    <a:lnTo>
                      <a:pt x="274" y="1970"/>
                    </a:lnTo>
                    <a:lnTo>
                      <a:pt x="239" y="2004"/>
                    </a:lnTo>
                    <a:lnTo>
                      <a:pt x="206" y="2040"/>
                    </a:lnTo>
                    <a:lnTo>
                      <a:pt x="175" y="2076"/>
                    </a:lnTo>
                    <a:lnTo>
                      <a:pt x="144" y="2114"/>
                    </a:lnTo>
                    <a:lnTo>
                      <a:pt x="116" y="2151"/>
                    </a:lnTo>
                    <a:lnTo>
                      <a:pt x="89" y="2190"/>
                    </a:lnTo>
                    <a:lnTo>
                      <a:pt x="64" y="2231"/>
                    </a:lnTo>
                    <a:lnTo>
                      <a:pt x="41" y="2272"/>
                    </a:lnTo>
                    <a:lnTo>
                      <a:pt x="19" y="2314"/>
                    </a:lnTo>
                    <a:lnTo>
                      <a:pt x="0" y="2356"/>
                    </a:lnTo>
                    <a:lnTo>
                      <a:pt x="0" y="2356"/>
                    </a:lnTo>
                    <a:close/>
                  </a:path>
                </a:pathLst>
              </a:custGeom>
              <a:gradFill flip="none" rotWithShape="1">
                <a:gsLst>
                  <a:gs pos="100000">
                    <a:srgbClr val="004080">
                      <a:alpha val="0"/>
                    </a:srgbClr>
                  </a:gs>
                  <a:gs pos="0">
                    <a:srgbClr val="004080">
                      <a:alpha val="40000"/>
                    </a:srgbClr>
                  </a:gs>
                </a:gsLst>
                <a:lin ang="10800000" scaled="1"/>
                <a:tileRect/>
              </a:gradFill>
              <a:ln w="3175" cap="flat" cmpd="sng" algn="ctr">
                <a:noFill/>
                <a:prstDash val="solid"/>
                <a:miter lim="800000"/>
              </a:ln>
              <a:effectLst/>
            </p:spPr>
            <p:txBody>
              <a:bodyPr anchor="ctr"/>
              <a:lstStyle/>
              <a:p>
                <a:pPr marL="0" marR="0" lvl="0" indent="-252095" algn="ctr" defTabSz="914400" rtl="0" eaLnBrk="1" fontAlgn="auto" latinLnBrk="0" hangingPunct="1">
                  <a:lnSpc>
                    <a:spcPts val="5600"/>
                  </a:lnSpc>
                  <a:spcBef>
                    <a:spcPts val="0"/>
                  </a:spcBef>
                  <a:spcAft>
                    <a:spcPts val="0"/>
                  </a:spcAft>
                  <a:buClr>
                    <a:srgbClr val="CC9900"/>
                  </a:buClr>
                  <a:buSzPct val="60000"/>
                  <a:buFont typeface="Wingdings" panose="05000000000000000000" pitchFamily="2" charset="2"/>
                  <a:buChar char="n"/>
                  <a:tabLst/>
                  <a:defRPr/>
                </a:pPr>
                <a:endParaRPr kumimoji="0" lang="zh-CN" altLang="en-US" sz="1050" b="0" i="0" u="none" strike="noStrike" kern="0" cap="none" spc="0" normalizeH="0" baseline="0" noProof="0" dirty="0">
                  <a:ln>
                    <a:noFill/>
                  </a:ln>
                  <a:solidFill>
                    <a:srgbClr val="FFFFFF"/>
                  </a:solidFill>
                  <a:effectLst/>
                  <a:uLnTx/>
                  <a:uFillTx/>
                  <a:latin typeface="Arial" panose="020B0604020202020204" pitchFamily="34" charset="0"/>
                  <a:ea typeface="方正兰亭黑简体" panose="02000000000000000000" charset="-122"/>
                  <a:cs typeface="Arial" panose="020B0604020202020204" pitchFamily="34" charset="0"/>
                  <a:sym typeface="Wingdings" panose="05000000000000000000" pitchFamily="2" charset="2"/>
                </a:endParaRPr>
              </a:p>
            </p:txBody>
          </p:sp>
        </p:grpSp>
        <p:sp>
          <p:nvSpPr>
            <p:cNvPr id="3" name="矩形: 圆角 2"/>
            <p:cNvSpPr/>
            <p:nvPr/>
          </p:nvSpPr>
          <p:spPr>
            <a:xfrm>
              <a:off x="7750534" y="4504601"/>
              <a:ext cx="3668922" cy="432792"/>
            </a:xfrm>
            <a:prstGeom prst="roundRect">
              <a:avLst>
                <a:gd name="adj" fmla="val 50000"/>
              </a:avLst>
            </a:prstGeom>
            <a:gradFill>
              <a:gsLst>
                <a:gs pos="0">
                  <a:schemeClr val="accent1"/>
                </a:gs>
                <a:gs pos="100000">
                  <a:schemeClr val="accent1">
                    <a:lumMod val="75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支撑航天、核能、集成电路等重点备份产业</a:t>
              </a:r>
            </a:p>
          </p:txBody>
        </p:sp>
        <p:sp>
          <p:nvSpPr>
            <p:cNvPr id="5" name="矩形: 圆角 4"/>
            <p:cNvSpPr/>
            <p:nvPr/>
          </p:nvSpPr>
          <p:spPr>
            <a:xfrm>
              <a:off x="7750534" y="5234209"/>
              <a:ext cx="3668922" cy="432792"/>
            </a:xfrm>
            <a:prstGeom prst="roundRect">
              <a:avLst>
                <a:gd name="adj" fmla="val 50000"/>
              </a:avLst>
            </a:prstGeom>
            <a:gradFill>
              <a:gsLst>
                <a:gs pos="0">
                  <a:schemeClr val="accent1"/>
                </a:gs>
                <a:gs pos="100000">
                  <a:schemeClr val="accent1">
                    <a:lumMod val="75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支撑重大任务、重点单位、重大工程</a:t>
              </a:r>
            </a:p>
          </p:txBody>
        </p:sp>
      </p:grpSp>
      <p:sp>
        <p:nvSpPr>
          <p:cNvPr id="8" name="Slide Number Placeholder 4"/>
          <p:cNvSpPr txBox="1"/>
          <p:nvPr/>
        </p:nvSpPr>
        <p:spPr>
          <a:xfrm>
            <a:off x="9300210" y="65252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549422-AF72-1145-9B4D-5F14ACCEF030}" type="slidenum">
              <a:rPr kumimoji="0" lang="en-US" sz="14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pic>
        <p:nvPicPr>
          <p:cNvPr id="9"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84810" y="5124151"/>
            <a:ext cx="2728368" cy="490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9377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3"/>
          <a:stretch>
            <a:fillRect/>
          </a:stretch>
        </p:blipFill>
        <p:spPr>
          <a:xfrm>
            <a:off x="233085" y="1101982"/>
            <a:ext cx="8388700" cy="2796234"/>
          </a:xfrm>
          <a:prstGeom prst="rect">
            <a:avLst/>
          </a:prstGeom>
        </p:spPr>
      </p:pic>
      <p:graphicFrame>
        <p:nvGraphicFramePr>
          <p:cNvPr id="32" name="表格 6">
            <a:extLst>
              <a:ext uri="{FF2B5EF4-FFF2-40B4-BE49-F238E27FC236}">
                <a16:creationId xmlns:a16="http://schemas.microsoft.com/office/drawing/2014/main" id="{306F9AEA-221E-4D97-A55B-50F672FC40BA}"/>
              </a:ext>
            </a:extLst>
          </p:cNvPr>
          <p:cNvGraphicFramePr>
            <a:graphicFrameLocks noGrp="1"/>
          </p:cNvGraphicFramePr>
          <p:nvPr>
            <p:extLst>
              <p:ext uri="{D42A27DB-BD31-4B8C-83A1-F6EECF244321}">
                <p14:modId xmlns:p14="http://schemas.microsoft.com/office/powerpoint/2010/main" val="3373075214"/>
              </p:ext>
            </p:extLst>
          </p:nvPr>
        </p:nvGraphicFramePr>
        <p:xfrm>
          <a:off x="6926239" y="2776843"/>
          <a:ext cx="5196994" cy="4013200"/>
        </p:xfrm>
        <a:graphic>
          <a:graphicData uri="http://schemas.openxmlformats.org/drawingml/2006/table">
            <a:tbl>
              <a:tblPr firstRow="1" bandRow="1"/>
              <a:tblGrid>
                <a:gridCol w="1923906">
                  <a:extLst>
                    <a:ext uri="{9D8B030D-6E8A-4147-A177-3AD203B41FA5}">
                      <a16:colId xmlns:a16="http://schemas.microsoft.com/office/drawing/2014/main" val="1275312326"/>
                    </a:ext>
                  </a:extLst>
                </a:gridCol>
                <a:gridCol w="1765525">
                  <a:extLst>
                    <a:ext uri="{9D8B030D-6E8A-4147-A177-3AD203B41FA5}">
                      <a16:colId xmlns:a16="http://schemas.microsoft.com/office/drawing/2014/main" val="2673521430"/>
                    </a:ext>
                  </a:extLst>
                </a:gridCol>
                <a:gridCol w="1507563">
                  <a:extLst>
                    <a:ext uri="{9D8B030D-6E8A-4147-A177-3AD203B41FA5}">
                      <a16:colId xmlns:a16="http://schemas.microsoft.com/office/drawing/2014/main" val="3121739553"/>
                    </a:ext>
                  </a:extLst>
                </a:gridCol>
              </a:tblGrid>
              <a:tr h="370840">
                <a:tc>
                  <a:txBody>
                    <a:bodyPr/>
                    <a:lstStyle>
                      <a:lvl1pPr marL="0" algn="l" defTabSz="914400" rtl="0" eaLnBrk="1" latinLnBrk="0" hangingPunct="1">
                        <a:defRPr sz="1800" b="1" kern="1200">
                          <a:solidFill>
                            <a:schemeClr val="lt1"/>
                          </a:solidFill>
                          <a:latin typeface="Arial"/>
                          <a:ea typeface="微软雅黑"/>
                        </a:defRPr>
                      </a:lvl1pPr>
                      <a:lvl2pPr marL="457200" algn="l" defTabSz="914400" rtl="0" eaLnBrk="1" latinLnBrk="0" hangingPunct="1">
                        <a:defRPr sz="1800" b="1" kern="1200">
                          <a:solidFill>
                            <a:schemeClr val="lt1"/>
                          </a:solidFill>
                          <a:latin typeface="Arial"/>
                          <a:ea typeface="微软雅黑"/>
                        </a:defRPr>
                      </a:lvl2pPr>
                      <a:lvl3pPr marL="914400" algn="l" defTabSz="914400" rtl="0" eaLnBrk="1" latinLnBrk="0" hangingPunct="1">
                        <a:defRPr sz="1800" b="1" kern="1200">
                          <a:solidFill>
                            <a:schemeClr val="lt1"/>
                          </a:solidFill>
                          <a:latin typeface="Arial"/>
                          <a:ea typeface="微软雅黑"/>
                        </a:defRPr>
                      </a:lvl3pPr>
                      <a:lvl4pPr marL="1371600" algn="l" defTabSz="914400" rtl="0" eaLnBrk="1" latinLnBrk="0" hangingPunct="1">
                        <a:defRPr sz="1800" b="1" kern="1200">
                          <a:solidFill>
                            <a:schemeClr val="lt1"/>
                          </a:solidFill>
                          <a:latin typeface="Arial"/>
                          <a:ea typeface="微软雅黑"/>
                        </a:defRPr>
                      </a:lvl4pPr>
                      <a:lvl5pPr marL="1828800" algn="l" defTabSz="914400" rtl="0" eaLnBrk="1" latinLnBrk="0" hangingPunct="1">
                        <a:defRPr sz="1800" b="1" kern="1200">
                          <a:solidFill>
                            <a:schemeClr val="lt1"/>
                          </a:solidFill>
                          <a:latin typeface="Arial"/>
                          <a:ea typeface="微软雅黑"/>
                        </a:defRPr>
                      </a:lvl5pPr>
                      <a:lvl6pPr marL="2286000" algn="l" defTabSz="914400" rtl="0" eaLnBrk="1" latinLnBrk="0" hangingPunct="1">
                        <a:defRPr sz="1800" b="1" kern="1200">
                          <a:solidFill>
                            <a:schemeClr val="lt1"/>
                          </a:solidFill>
                          <a:latin typeface="Arial"/>
                          <a:ea typeface="微软雅黑"/>
                        </a:defRPr>
                      </a:lvl6pPr>
                      <a:lvl7pPr marL="2743200" algn="l" defTabSz="914400" rtl="0" eaLnBrk="1" latinLnBrk="0" hangingPunct="1">
                        <a:defRPr sz="1800" b="1" kern="1200">
                          <a:solidFill>
                            <a:schemeClr val="lt1"/>
                          </a:solidFill>
                          <a:latin typeface="Arial"/>
                          <a:ea typeface="微软雅黑"/>
                        </a:defRPr>
                      </a:lvl7pPr>
                      <a:lvl8pPr marL="3200400" algn="l" defTabSz="914400" rtl="0" eaLnBrk="1" latinLnBrk="0" hangingPunct="1">
                        <a:defRPr sz="1800" b="1" kern="1200">
                          <a:solidFill>
                            <a:schemeClr val="lt1"/>
                          </a:solidFill>
                          <a:latin typeface="Arial"/>
                          <a:ea typeface="微软雅黑"/>
                        </a:defRPr>
                      </a:lvl8pPr>
                      <a:lvl9pPr marL="3657600" algn="l" defTabSz="914400" rtl="0" eaLnBrk="1" latinLnBrk="0" hangingPunct="1">
                        <a:defRPr sz="1800" b="1" kern="1200">
                          <a:solidFill>
                            <a:schemeClr val="lt1"/>
                          </a:solidFill>
                          <a:latin typeface="Arial"/>
                          <a:ea typeface="微软雅黑"/>
                        </a:defRPr>
                      </a:lvl9pPr>
                    </a:lstStyle>
                    <a:p>
                      <a:pPr algn="ct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参数</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096E6"/>
                    </a:solidFill>
                  </a:tcPr>
                </a:tc>
                <a:tc>
                  <a:txBody>
                    <a:bodyPr/>
                    <a:lstStyle>
                      <a:lvl1pPr marL="0" algn="l" defTabSz="914400" rtl="0" eaLnBrk="1" latinLnBrk="0" hangingPunct="1">
                        <a:defRPr sz="1800" b="1" kern="1200">
                          <a:solidFill>
                            <a:schemeClr val="lt1"/>
                          </a:solidFill>
                          <a:latin typeface="Arial"/>
                          <a:ea typeface="微软雅黑"/>
                        </a:defRPr>
                      </a:lvl1pPr>
                      <a:lvl2pPr marL="457200" algn="l" defTabSz="914400" rtl="0" eaLnBrk="1" latinLnBrk="0" hangingPunct="1">
                        <a:defRPr sz="1800" b="1" kern="1200">
                          <a:solidFill>
                            <a:schemeClr val="lt1"/>
                          </a:solidFill>
                          <a:latin typeface="Arial"/>
                          <a:ea typeface="微软雅黑"/>
                        </a:defRPr>
                      </a:lvl2pPr>
                      <a:lvl3pPr marL="914400" algn="l" defTabSz="914400" rtl="0" eaLnBrk="1" latinLnBrk="0" hangingPunct="1">
                        <a:defRPr sz="1800" b="1" kern="1200">
                          <a:solidFill>
                            <a:schemeClr val="lt1"/>
                          </a:solidFill>
                          <a:latin typeface="Arial"/>
                          <a:ea typeface="微软雅黑"/>
                        </a:defRPr>
                      </a:lvl3pPr>
                      <a:lvl4pPr marL="1371600" algn="l" defTabSz="914400" rtl="0" eaLnBrk="1" latinLnBrk="0" hangingPunct="1">
                        <a:defRPr sz="1800" b="1" kern="1200">
                          <a:solidFill>
                            <a:schemeClr val="lt1"/>
                          </a:solidFill>
                          <a:latin typeface="Arial"/>
                          <a:ea typeface="微软雅黑"/>
                        </a:defRPr>
                      </a:lvl4pPr>
                      <a:lvl5pPr marL="1828800" algn="l" defTabSz="914400" rtl="0" eaLnBrk="1" latinLnBrk="0" hangingPunct="1">
                        <a:defRPr sz="1800" b="1" kern="1200">
                          <a:solidFill>
                            <a:schemeClr val="lt1"/>
                          </a:solidFill>
                          <a:latin typeface="Arial"/>
                          <a:ea typeface="微软雅黑"/>
                        </a:defRPr>
                      </a:lvl5pPr>
                      <a:lvl6pPr marL="2286000" algn="l" defTabSz="914400" rtl="0" eaLnBrk="1" latinLnBrk="0" hangingPunct="1">
                        <a:defRPr sz="1800" b="1" kern="1200">
                          <a:solidFill>
                            <a:schemeClr val="lt1"/>
                          </a:solidFill>
                          <a:latin typeface="Arial"/>
                          <a:ea typeface="微软雅黑"/>
                        </a:defRPr>
                      </a:lvl6pPr>
                      <a:lvl7pPr marL="2743200" algn="l" defTabSz="914400" rtl="0" eaLnBrk="1" latinLnBrk="0" hangingPunct="1">
                        <a:defRPr sz="1800" b="1" kern="1200">
                          <a:solidFill>
                            <a:schemeClr val="lt1"/>
                          </a:solidFill>
                          <a:latin typeface="Arial"/>
                          <a:ea typeface="微软雅黑"/>
                        </a:defRPr>
                      </a:lvl7pPr>
                      <a:lvl8pPr marL="3200400" algn="l" defTabSz="914400" rtl="0" eaLnBrk="1" latinLnBrk="0" hangingPunct="1">
                        <a:defRPr sz="1800" b="1" kern="1200">
                          <a:solidFill>
                            <a:schemeClr val="lt1"/>
                          </a:solidFill>
                          <a:latin typeface="Arial"/>
                          <a:ea typeface="微软雅黑"/>
                        </a:defRPr>
                      </a:lvl8pPr>
                      <a:lvl9pPr marL="3657600" algn="l" defTabSz="914400" rtl="0" eaLnBrk="1" latinLnBrk="0" hangingPunct="1">
                        <a:defRPr sz="1800" b="1" kern="1200">
                          <a:solidFill>
                            <a:schemeClr val="lt1"/>
                          </a:solidFill>
                          <a:latin typeface="Arial"/>
                          <a:ea typeface="微软雅黑"/>
                        </a:defRPr>
                      </a:lvl9pPr>
                    </a:lstStyle>
                    <a:p>
                      <a:pPr algn="ct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数值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096E6"/>
                    </a:solidFill>
                  </a:tcPr>
                </a:tc>
                <a:tc>
                  <a:txBody>
                    <a:bodyPr/>
                    <a:lstStyle>
                      <a:lvl1pPr marL="0" algn="l" defTabSz="914400" rtl="0" eaLnBrk="1" latinLnBrk="0" hangingPunct="1">
                        <a:defRPr sz="1800" b="1" kern="1200">
                          <a:solidFill>
                            <a:schemeClr val="lt1"/>
                          </a:solidFill>
                          <a:latin typeface="Arial"/>
                          <a:ea typeface="微软雅黑"/>
                        </a:defRPr>
                      </a:lvl1pPr>
                      <a:lvl2pPr marL="457200" algn="l" defTabSz="914400" rtl="0" eaLnBrk="1" latinLnBrk="0" hangingPunct="1">
                        <a:defRPr sz="1800" b="1" kern="1200">
                          <a:solidFill>
                            <a:schemeClr val="lt1"/>
                          </a:solidFill>
                          <a:latin typeface="Arial"/>
                          <a:ea typeface="微软雅黑"/>
                        </a:defRPr>
                      </a:lvl2pPr>
                      <a:lvl3pPr marL="914400" algn="l" defTabSz="914400" rtl="0" eaLnBrk="1" latinLnBrk="0" hangingPunct="1">
                        <a:defRPr sz="1800" b="1" kern="1200">
                          <a:solidFill>
                            <a:schemeClr val="lt1"/>
                          </a:solidFill>
                          <a:latin typeface="Arial"/>
                          <a:ea typeface="微软雅黑"/>
                        </a:defRPr>
                      </a:lvl3pPr>
                      <a:lvl4pPr marL="1371600" algn="l" defTabSz="914400" rtl="0" eaLnBrk="1" latinLnBrk="0" hangingPunct="1">
                        <a:defRPr sz="1800" b="1" kern="1200">
                          <a:solidFill>
                            <a:schemeClr val="lt1"/>
                          </a:solidFill>
                          <a:latin typeface="Arial"/>
                          <a:ea typeface="微软雅黑"/>
                        </a:defRPr>
                      </a:lvl4pPr>
                      <a:lvl5pPr marL="1828800" algn="l" defTabSz="914400" rtl="0" eaLnBrk="1" latinLnBrk="0" hangingPunct="1">
                        <a:defRPr sz="1800" b="1" kern="1200">
                          <a:solidFill>
                            <a:schemeClr val="lt1"/>
                          </a:solidFill>
                          <a:latin typeface="Arial"/>
                          <a:ea typeface="微软雅黑"/>
                        </a:defRPr>
                      </a:lvl5pPr>
                      <a:lvl6pPr marL="2286000" algn="l" defTabSz="914400" rtl="0" eaLnBrk="1" latinLnBrk="0" hangingPunct="1">
                        <a:defRPr sz="1800" b="1" kern="1200">
                          <a:solidFill>
                            <a:schemeClr val="lt1"/>
                          </a:solidFill>
                          <a:latin typeface="Arial"/>
                          <a:ea typeface="微软雅黑"/>
                        </a:defRPr>
                      </a:lvl6pPr>
                      <a:lvl7pPr marL="2743200" algn="l" defTabSz="914400" rtl="0" eaLnBrk="1" latinLnBrk="0" hangingPunct="1">
                        <a:defRPr sz="1800" b="1" kern="1200">
                          <a:solidFill>
                            <a:schemeClr val="lt1"/>
                          </a:solidFill>
                          <a:latin typeface="Arial"/>
                          <a:ea typeface="微软雅黑"/>
                        </a:defRPr>
                      </a:lvl7pPr>
                      <a:lvl8pPr marL="3200400" algn="l" defTabSz="914400" rtl="0" eaLnBrk="1" latinLnBrk="0" hangingPunct="1">
                        <a:defRPr sz="1800" b="1" kern="1200">
                          <a:solidFill>
                            <a:schemeClr val="lt1"/>
                          </a:solidFill>
                          <a:latin typeface="Arial"/>
                          <a:ea typeface="微软雅黑"/>
                        </a:defRPr>
                      </a:lvl8pPr>
                      <a:lvl9pPr marL="3657600" algn="l" defTabSz="914400" rtl="0" eaLnBrk="1" latinLnBrk="0" hangingPunct="1">
                        <a:defRPr sz="1800" b="1" kern="1200">
                          <a:solidFill>
                            <a:schemeClr val="lt1"/>
                          </a:solidFill>
                          <a:latin typeface="Arial"/>
                          <a:ea typeface="微软雅黑"/>
                        </a:defRPr>
                      </a:lvl9pPr>
                    </a:lstStyle>
                    <a:p>
                      <a:pPr algn="ct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单位</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096E6"/>
                    </a:solidFill>
                  </a:tcPr>
                </a:tc>
                <a:extLst>
                  <a:ext uri="{0D108BD9-81ED-4DB2-BD59-A6C34878D82A}">
                    <a16:rowId xmlns:a16="http://schemas.microsoft.com/office/drawing/2014/main" val="340840257"/>
                  </a:ext>
                </a:extLst>
              </a:tr>
              <a:tr h="370840">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能量</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0.5</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GeV</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extLst>
                  <a:ext uri="{0D108BD9-81ED-4DB2-BD59-A6C34878D82A}">
                    <a16:rowId xmlns:a16="http://schemas.microsoft.com/office/drawing/2014/main" val="4267367324"/>
                  </a:ext>
                </a:extLst>
              </a:tr>
              <a:tr h="370840">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周长</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76.78</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m</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20000"/>
                      </a:srgbClr>
                    </a:solidFill>
                  </a:tcPr>
                </a:tc>
                <a:extLst>
                  <a:ext uri="{0D108BD9-81ED-4DB2-BD59-A6C34878D82A}">
                    <a16:rowId xmlns:a16="http://schemas.microsoft.com/office/drawing/2014/main" val="105773909"/>
                  </a:ext>
                </a:extLst>
              </a:tr>
              <a:tr h="185420">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流强</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0.5~1</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extLst>
                  <a:ext uri="{0D108BD9-81ED-4DB2-BD59-A6C34878D82A}">
                    <a16:rowId xmlns:a16="http://schemas.microsoft.com/office/drawing/2014/main" val="2947657556"/>
                  </a:ext>
                </a:extLst>
              </a:tr>
              <a:tr h="182880">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单元数</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20000"/>
                      </a:srgbClr>
                    </a:solidFill>
                  </a:tcPr>
                </a:tc>
                <a:extLst>
                  <a:ext uri="{0D108BD9-81ED-4DB2-BD59-A6C34878D82A}">
                    <a16:rowId xmlns:a16="http://schemas.microsoft.com/office/drawing/2014/main" val="2672298332"/>
                  </a:ext>
                </a:extLst>
              </a:tr>
              <a:tr h="182880">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聚焦类型</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QBA</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extLst>
                  <a:ext uri="{0D108BD9-81ED-4DB2-BD59-A6C34878D82A}">
                    <a16:rowId xmlns:a16="http://schemas.microsoft.com/office/drawing/2014/main" val="861878183"/>
                  </a:ext>
                </a:extLst>
              </a:tr>
              <a:tr h="370840">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自然发射度</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8.56</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nm rad</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20000"/>
                      </a:srgbClr>
                    </a:solidFill>
                  </a:tcPr>
                </a:tc>
                <a:extLst>
                  <a:ext uri="{0D108BD9-81ED-4DB2-BD59-A6C34878D82A}">
                    <a16:rowId xmlns:a16="http://schemas.microsoft.com/office/drawing/2014/main" val="1143601862"/>
                  </a:ext>
                </a:extLst>
              </a:tr>
              <a:tr h="370840">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zh-CN"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工作点（</a:t>
                      </a: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x, y</a:t>
                      </a:r>
                      <a:r>
                        <a:rPr lang="zh-CN"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6.198, 3.357</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extLst>
                  <a:ext uri="{0D108BD9-81ED-4DB2-BD59-A6C34878D82A}">
                    <a16:rowId xmlns:a16="http://schemas.microsoft.com/office/drawing/2014/main" val="1992385929"/>
                  </a:ext>
                </a:extLst>
              </a:tr>
              <a:tr h="123613">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zh-CN" altLang="en-US"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直线节</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8*4</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m</a:t>
                      </a:r>
                      <a:endParaRPr lang="zh-CN" altLang="en-US"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20000"/>
                      </a:srgbClr>
                    </a:solidFill>
                  </a:tcPr>
                </a:tc>
                <a:extLst>
                  <a:ext uri="{0D108BD9-81ED-4DB2-BD59-A6C34878D82A}">
                    <a16:rowId xmlns:a16="http://schemas.microsoft.com/office/drawing/2014/main" val="311511327"/>
                  </a:ext>
                </a:extLst>
              </a:tr>
              <a:tr h="242147">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zh-CN" altLang="en-US"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高频频率</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499.8</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MHz</a:t>
                      </a:r>
                      <a:endParaRPr lang="zh-CN" altLang="en-US"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extLst>
                  <a:ext uri="{0D108BD9-81ED-4DB2-BD59-A6C34878D82A}">
                    <a16:rowId xmlns:a16="http://schemas.microsoft.com/office/drawing/2014/main" val="3314013987"/>
                  </a:ext>
                </a:extLst>
              </a:tr>
              <a:tr h="182880">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zh-CN"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圈能量损失</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4.34</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keV</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20000"/>
                      </a:srgbClr>
                    </a:solidFill>
                  </a:tcPr>
                </a:tc>
                <a:extLst>
                  <a:ext uri="{0D108BD9-81ED-4DB2-BD59-A6C34878D82A}">
                    <a16:rowId xmlns:a16="http://schemas.microsoft.com/office/drawing/2014/main" val="615320289"/>
                  </a:ext>
                </a:extLst>
              </a:tr>
              <a:tr h="182880">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zh-CN"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自然能散</a:t>
                      </a: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0.37</a:t>
                      </a:r>
                      <a:r>
                        <a:rPr lang="zh-CN"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10</a:t>
                      </a:r>
                      <a:r>
                        <a:rPr lang="en-US" altLang="zh-CN" sz="1400" b="1" kern="1200" baseline="30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1400" b="1" kern="1200" baseline="30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endParaRPr lang="zh-CN" altLang="en-US" sz="1400" b="1" kern="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96E6">
                        <a:tint val="40000"/>
                      </a:srgbClr>
                    </a:solidFill>
                  </a:tcPr>
                </a:tc>
                <a:extLst>
                  <a:ext uri="{0D108BD9-81ED-4DB2-BD59-A6C34878D82A}">
                    <a16:rowId xmlns:a16="http://schemas.microsoft.com/office/drawing/2014/main" val="195548867"/>
                  </a:ext>
                </a:extLst>
              </a:tr>
            </a:tbl>
          </a:graphicData>
        </a:graphic>
      </p:graphicFrame>
      <p:cxnSp>
        <p:nvCxnSpPr>
          <p:cNvPr id="3" name="直接连接符 62"/>
          <p:cNvCxnSpPr/>
          <p:nvPr/>
        </p:nvCxnSpPr>
        <p:spPr>
          <a:xfrm>
            <a:off x="568618" y="6707214"/>
            <a:ext cx="1109574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j-cs"/>
              </a:rPr>
              <a:t>超瞬态实验装置（一期）建设方案</a:t>
            </a:r>
            <a:endParaRPr kumimoji="0" lang="en-US" altLang="zh-CN" sz="4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j-cs"/>
            </a:endParaRPr>
          </a:p>
        </p:txBody>
      </p:sp>
      <p:sp>
        <p:nvSpPr>
          <p:cNvPr id="4" name="Slide Number Placeholder 4"/>
          <p:cNvSpPr txBox="1"/>
          <p:nvPr/>
        </p:nvSpPr>
        <p:spPr>
          <a:xfrm>
            <a:off x="9300210" y="65252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549422-AF72-1145-9B4D-5F14ACCEF030}" type="slidenum">
              <a:rPr kumimoji="0" lang="en-US" sz="14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33" name="文本框 32">
            <a:extLst>
              <a:ext uri="{FF2B5EF4-FFF2-40B4-BE49-F238E27FC236}">
                <a16:creationId xmlns:a16="http://schemas.microsoft.com/office/drawing/2014/main" id="{B7FEE08D-2978-49F3-AE22-7E4C52A7FCB6}"/>
              </a:ext>
            </a:extLst>
          </p:cNvPr>
          <p:cNvSpPr txBox="1"/>
          <p:nvPr/>
        </p:nvSpPr>
        <p:spPr>
          <a:xfrm>
            <a:off x="1626453" y="4156700"/>
            <a:ext cx="4039241" cy="1653786"/>
          </a:xfrm>
          <a:prstGeom prst="rect">
            <a:avLst/>
          </a:prstGeom>
          <a:noFill/>
        </p:spPr>
        <p:txBody>
          <a:bodyPr wrap="square">
            <a:spAutoFit/>
          </a:bodyPr>
          <a:lstStyle/>
          <a:p>
            <a:pPr algn="just" defTabSz="685800" eaLnBrk="0" fontAlgn="base" hangingPunct="0">
              <a:lnSpc>
                <a:spcPct val="130000"/>
              </a:lnSpc>
              <a:spcBef>
                <a:spcPct val="0"/>
              </a:spcBef>
              <a:spcAft>
                <a:spcPct val="0"/>
              </a:spcAft>
              <a:defRPr/>
            </a:pPr>
            <a:r>
              <a:rPr lang="en-US" altLang="zh-CN"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台能量</a:t>
            </a:r>
            <a:r>
              <a:rPr lang="en-US" altLang="zh-CN"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500 MeV</a:t>
            </a:r>
            <a:r>
              <a:rPr lang="zh-CN" altLang="en-US"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的直线加速器</a:t>
            </a:r>
            <a:endParaRPr lang="en-US" altLang="zh-CN"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algn="just" defTabSz="685800" eaLnBrk="0" fontAlgn="base" hangingPunct="0">
              <a:lnSpc>
                <a:spcPct val="130000"/>
              </a:lnSpc>
              <a:spcBef>
                <a:spcPct val="0"/>
              </a:spcBef>
              <a:spcAft>
                <a:spcPct val="0"/>
              </a:spcAft>
              <a:defRPr/>
            </a:pPr>
            <a:r>
              <a:rPr lang="en-US" altLang="zh-CN"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台能量</a:t>
            </a:r>
            <a:r>
              <a:rPr lang="en-US" altLang="zh-CN"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500 MeV</a:t>
            </a:r>
            <a:r>
              <a:rPr lang="zh-CN" altLang="en-US"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的电子储存环</a:t>
            </a:r>
            <a:endParaRPr lang="en-US" altLang="zh-CN"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algn="just" defTabSz="685800" eaLnBrk="0" fontAlgn="base" hangingPunct="0">
              <a:lnSpc>
                <a:spcPct val="130000"/>
              </a:lnSpc>
              <a:spcBef>
                <a:spcPct val="0"/>
              </a:spcBef>
              <a:spcAft>
                <a:spcPct val="0"/>
              </a:spcAft>
              <a:defRPr/>
            </a:pPr>
            <a:r>
              <a:rPr lang="en-US" altLang="zh-CN"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条诊断实验平台</a:t>
            </a:r>
          </a:p>
          <a:p>
            <a:pPr algn="just" defTabSz="685800" eaLnBrk="0" fontAlgn="base" hangingPunct="0">
              <a:lnSpc>
                <a:spcPct val="130000"/>
              </a:lnSpc>
              <a:spcBef>
                <a:spcPct val="0"/>
              </a:spcBef>
              <a:spcAft>
                <a:spcPct val="0"/>
              </a:spcAft>
              <a:defRPr/>
            </a:pPr>
            <a:r>
              <a:rPr lang="en-US" altLang="zh-CN"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条角分辨光电子能谱实验平台</a:t>
            </a:r>
            <a:endParaRPr lang="en-US" altLang="zh-CN"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298858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62"/>
          <p:cNvCxnSpPr/>
          <p:nvPr/>
        </p:nvCxnSpPr>
        <p:spPr>
          <a:xfrm>
            <a:off x="568618" y="6707214"/>
            <a:ext cx="1109574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j-cs"/>
              </a:rPr>
              <a:t>超瞬态实验装置（一期）建设方案</a:t>
            </a:r>
            <a:endParaRPr kumimoji="0" lang="en-US" altLang="zh-CN" sz="4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j-cs"/>
            </a:endParaRPr>
          </a:p>
        </p:txBody>
      </p:sp>
      <p:sp>
        <p:nvSpPr>
          <p:cNvPr id="4" name="Slide Number Placeholder 4"/>
          <p:cNvSpPr txBox="1"/>
          <p:nvPr/>
        </p:nvSpPr>
        <p:spPr>
          <a:xfrm>
            <a:off x="9300210" y="65252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549422-AF72-1145-9B4D-5F14ACCEF030}" type="slidenum">
              <a:rPr kumimoji="0" lang="en-US" sz="14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pic>
        <p:nvPicPr>
          <p:cNvPr id="29" name="内容占位符 4" descr="图表&#10;&#10;中度可信度描述已自动生成">
            <a:extLst>
              <a:ext uri="{FF2B5EF4-FFF2-40B4-BE49-F238E27FC236}">
                <a16:creationId xmlns:a16="http://schemas.microsoft.com/office/drawing/2014/main" id="{C446B02D-6FAE-4A19-B7F7-B0C9344B9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87" y="1043119"/>
            <a:ext cx="8949111" cy="5799679"/>
          </a:xfrm>
          <a:prstGeom prst="rect">
            <a:avLst/>
          </a:prstGeom>
        </p:spPr>
      </p:pic>
      <p:sp>
        <p:nvSpPr>
          <p:cNvPr id="32" name="文本框 31">
            <a:extLst>
              <a:ext uri="{FF2B5EF4-FFF2-40B4-BE49-F238E27FC236}">
                <a16:creationId xmlns:a16="http://schemas.microsoft.com/office/drawing/2014/main" id="{FB5B389B-24E4-4F2B-95A9-F6B313F39292}"/>
              </a:ext>
            </a:extLst>
          </p:cNvPr>
          <p:cNvSpPr txBox="1"/>
          <p:nvPr/>
        </p:nvSpPr>
        <p:spPr>
          <a:xfrm>
            <a:off x="9367724" y="5113532"/>
            <a:ext cx="25220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500MeV S</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波段常温直线加速器，热阴极电子枪，地下</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7.6m</a:t>
            </a:r>
          </a:p>
        </p:txBody>
      </p:sp>
      <p:sp>
        <p:nvSpPr>
          <p:cNvPr id="33" name="文本框 32">
            <a:extLst>
              <a:ext uri="{FF2B5EF4-FFF2-40B4-BE49-F238E27FC236}">
                <a16:creationId xmlns:a16="http://schemas.microsoft.com/office/drawing/2014/main" id="{276E0151-66D6-4A00-BCAE-7083FECBEBC2}"/>
              </a:ext>
            </a:extLst>
          </p:cNvPr>
          <p:cNvSpPr txBox="1"/>
          <p:nvPr/>
        </p:nvSpPr>
        <p:spPr>
          <a:xfrm>
            <a:off x="1371951" y="6099209"/>
            <a:ext cx="2208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输运线有爬坡段</a:t>
            </a:r>
            <a:endPar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A27B9908-2ACC-4DB0-9B38-E5F44639E27C}"/>
              </a:ext>
            </a:extLst>
          </p:cNvPr>
          <p:cNvSpPr txBox="1"/>
          <p:nvPr/>
        </p:nvSpPr>
        <p:spPr>
          <a:xfrm>
            <a:off x="5486400" y="1079015"/>
            <a:ext cx="64033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储存环：</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76.78m</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500MeV</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4</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个单元（</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QBA</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4</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个直线节，</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6</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个出光口。</a:t>
            </a:r>
            <a:endPar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脉冲多极铁注入（</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个</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Septum</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，一个</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NLK</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5" name="文本框 34">
            <a:extLst>
              <a:ext uri="{FF2B5EF4-FFF2-40B4-BE49-F238E27FC236}">
                <a16:creationId xmlns:a16="http://schemas.microsoft.com/office/drawing/2014/main" id="{0C558436-2005-4155-B69D-835DFD784B80}"/>
              </a:ext>
            </a:extLst>
          </p:cNvPr>
          <p:cNvSpPr txBox="1"/>
          <p:nvPr/>
        </p:nvSpPr>
        <p:spPr>
          <a:xfrm>
            <a:off x="4240931" y="4135403"/>
            <a:ext cx="26523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ARPES</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线站</a:t>
            </a:r>
            <a:endPar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1161BA63-F230-4B0A-8560-25FF32E7D4E0}"/>
              </a:ext>
            </a:extLst>
          </p:cNvPr>
          <p:cNvSpPr txBox="1"/>
          <p:nvPr/>
        </p:nvSpPr>
        <p:spPr>
          <a:xfrm>
            <a:off x="4845767" y="3137797"/>
            <a:ext cx="14426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诊断线站</a:t>
            </a:r>
            <a:endPar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36609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84164" y="1070233"/>
            <a:ext cx="11233149" cy="5438913"/>
          </a:xfrm>
          <a:prstGeom prst="rect">
            <a:avLst/>
          </a:prstGeom>
          <a:solidFill>
            <a:sysClr val="window" lastClr="FFFFFF"/>
          </a:solidFill>
          <a:ln w="6350" cap="flat" cmpd="sng" algn="ctr">
            <a:solidFill>
              <a:sysClr val="window" lastClr="FFFFFF">
                <a:lumMod val="85000"/>
              </a:sysClr>
            </a:solidFill>
            <a:prstDash val="solid"/>
            <a:miter lim="800000"/>
          </a:ln>
          <a:effectLst>
            <a:outerShdw blurRad="254000" dist="38100" dir="2700000" algn="tl" rotWithShape="0">
              <a:srgbClr val="001EE1">
                <a:alpha val="2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等线" panose="02010600030101010101" charset="-122"/>
              <a:cs typeface="+mn-cs"/>
            </a:endParaRPr>
          </a:p>
        </p:txBody>
      </p:sp>
      <p:cxnSp>
        <p:nvCxnSpPr>
          <p:cNvPr id="3" name="直接连接符 62"/>
          <p:cNvCxnSpPr/>
          <p:nvPr/>
        </p:nvCxnSpPr>
        <p:spPr>
          <a:xfrm>
            <a:off x="568618" y="6707214"/>
            <a:ext cx="1109574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j-cs"/>
              </a:rPr>
              <a:t>超瞬态实验装置（二期）建设方案</a:t>
            </a:r>
            <a:endParaRPr kumimoji="0" lang="en-US" altLang="zh-CN" sz="4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j-cs"/>
            </a:endParaRPr>
          </a:p>
        </p:txBody>
      </p:sp>
      <p:sp>
        <p:nvSpPr>
          <p:cNvPr id="10" name="圆角矩形 4"/>
          <p:cNvSpPr/>
          <p:nvPr/>
        </p:nvSpPr>
        <p:spPr>
          <a:xfrm>
            <a:off x="9300517" y="1272120"/>
            <a:ext cx="2340000" cy="664845"/>
          </a:xfrm>
          <a:prstGeom prst="roundRect">
            <a:avLst/>
          </a:prstGeom>
          <a:noFill/>
          <a:ln w="12700"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计量技术研究平台</a:t>
            </a:r>
          </a:p>
        </p:txBody>
      </p:sp>
      <p:sp>
        <p:nvSpPr>
          <p:cNvPr id="12" name="圆角矩形 2"/>
          <p:cNvSpPr/>
          <p:nvPr/>
        </p:nvSpPr>
        <p:spPr>
          <a:xfrm>
            <a:off x="9300517" y="2385083"/>
            <a:ext cx="2340000" cy="664845"/>
          </a:xfrm>
          <a:prstGeom prst="roundRect">
            <a:avLst/>
          </a:prstGeom>
          <a:noFill/>
          <a:ln w="12700"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prstClr val="black"/>
                </a:solidFill>
                <a:latin typeface="微软雅黑" panose="020B0503020204020204" pitchFamily="34" charset="-122"/>
                <a:ea typeface="微软雅黑" panose="020B0503020204020204" pitchFamily="34" charset="-122"/>
                <a:sym typeface="+mn-ea"/>
              </a:rPr>
              <a:t>燃烧动力学实验平台</a:t>
            </a:r>
          </a:p>
        </p:txBody>
      </p:sp>
      <p:sp>
        <p:nvSpPr>
          <p:cNvPr id="14" name="圆角矩形 6"/>
          <p:cNvSpPr/>
          <p:nvPr/>
        </p:nvSpPr>
        <p:spPr>
          <a:xfrm>
            <a:off x="9300517" y="3498046"/>
            <a:ext cx="2340000" cy="666000"/>
          </a:xfrm>
          <a:prstGeom prst="roundRect">
            <a:avLst/>
          </a:prstGeom>
          <a:noFill/>
          <a:ln w="12700"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srgbClr val="C00000"/>
                </a:solidFill>
                <a:latin typeface="微软雅黑" panose="020B0503020204020204" pitchFamily="34" charset="-122"/>
                <a:ea typeface="微软雅黑" panose="020B0503020204020204" pitchFamily="34" charset="-122"/>
              </a:rPr>
              <a:t>诊断实验平台</a:t>
            </a:r>
          </a:p>
        </p:txBody>
      </p:sp>
      <p:sp>
        <p:nvSpPr>
          <p:cNvPr id="16" name="圆角矩形 8"/>
          <p:cNvSpPr/>
          <p:nvPr/>
        </p:nvSpPr>
        <p:spPr>
          <a:xfrm>
            <a:off x="9300517" y="4612163"/>
            <a:ext cx="2340000" cy="666000"/>
          </a:xfrm>
          <a:prstGeom prst="roundRect">
            <a:avLst/>
          </a:prstGeom>
          <a:noFill/>
          <a:ln w="12700"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超高能量分辨角分辨光电子能谱实验平台</a:t>
            </a:r>
          </a:p>
        </p:txBody>
      </p:sp>
      <p:sp>
        <p:nvSpPr>
          <p:cNvPr id="18" name="圆角矩形 12"/>
          <p:cNvSpPr/>
          <p:nvPr/>
        </p:nvSpPr>
        <p:spPr>
          <a:xfrm>
            <a:off x="568325" y="5626161"/>
            <a:ext cx="2233930" cy="668020"/>
          </a:xfrm>
          <a:prstGeom prst="roundRect">
            <a:avLst/>
          </a:prstGeom>
          <a:noFill/>
          <a:ln w="12700"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红外谱学与显微</a:t>
            </a:r>
            <a:endPar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研究平台</a:t>
            </a:r>
          </a:p>
        </p:txBody>
      </p:sp>
      <p:sp>
        <p:nvSpPr>
          <p:cNvPr id="20" name="圆角矩形 15"/>
          <p:cNvSpPr/>
          <p:nvPr/>
        </p:nvSpPr>
        <p:spPr>
          <a:xfrm>
            <a:off x="569888" y="4556701"/>
            <a:ext cx="2233295" cy="639445"/>
          </a:xfrm>
          <a:prstGeom prst="roundRect">
            <a:avLst/>
          </a:prstGeom>
          <a:noFill/>
          <a:ln w="12700"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微纳器件工况电子能谱实验平台</a:t>
            </a:r>
          </a:p>
        </p:txBody>
      </p:sp>
      <p:pic>
        <p:nvPicPr>
          <p:cNvPr id="28" name="图片 24"/>
          <p:cNvPicPr>
            <a:picLocks noChangeAspect="1"/>
          </p:cNvPicPr>
          <p:nvPr/>
        </p:nvPicPr>
        <p:blipFill>
          <a:blip r:embed="rId3"/>
          <a:stretch>
            <a:fillRect/>
          </a:stretch>
        </p:blipFill>
        <p:spPr>
          <a:xfrm>
            <a:off x="2937247" y="1018973"/>
            <a:ext cx="6266288" cy="5411153"/>
          </a:xfrm>
          <a:prstGeom prst="rect">
            <a:avLst/>
          </a:prstGeom>
        </p:spPr>
      </p:pic>
      <p:sp>
        <p:nvSpPr>
          <p:cNvPr id="21" name="圆角矩形 16"/>
          <p:cNvSpPr/>
          <p:nvPr/>
        </p:nvSpPr>
        <p:spPr>
          <a:xfrm>
            <a:off x="568618" y="3461841"/>
            <a:ext cx="2233930" cy="664845"/>
          </a:xfrm>
          <a:prstGeom prst="roundRect">
            <a:avLst/>
          </a:prstGeom>
          <a:noFill/>
          <a:ln w="12700"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prstClr val="black"/>
                </a:solidFill>
                <a:latin typeface="微软雅黑" panose="020B0503020204020204" pitchFamily="34" charset="-122"/>
                <a:ea typeface="微软雅黑" panose="020B0503020204020204" pitchFamily="34" charset="-122"/>
                <a:sym typeface="+mn-ea"/>
              </a:rPr>
              <a:t>极紫外光刻技术</a:t>
            </a:r>
            <a:endParaRPr lang="en-US" altLang="zh-CN" b="1" dirty="0">
              <a:solidFill>
                <a:prstClr val="black"/>
              </a:solidFill>
              <a:latin typeface="微软雅黑" panose="020B0503020204020204" pitchFamily="34" charset="-122"/>
              <a:ea typeface="微软雅黑" panose="020B0503020204020204" pitchFamily="34"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prstClr val="black"/>
                </a:solidFill>
                <a:latin typeface="微软雅黑" panose="020B0503020204020204" pitchFamily="34" charset="-122"/>
                <a:ea typeface="微软雅黑" panose="020B0503020204020204" pitchFamily="34" charset="-122"/>
                <a:sym typeface="+mn-ea"/>
              </a:rPr>
              <a:t>研究平台</a:t>
            </a:r>
          </a:p>
        </p:txBody>
      </p:sp>
      <p:sp>
        <p:nvSpPr>
          <p:cNvPr id="22" name="圆角矩形 17"/>
          <p:cNvSpPr/>
          <p:nvPr/>
        </p:nvSpPr>
        <p:spPr>
          <a:xfrm>
            <a:off x="569888" y="1272121"/>
            <a:ext cx="2232660" cy="664845"/>
          </a:xfrm>
          <a:prstGeom prst="roundRect">
            <a:avLst/>
          </a:prstGeom>
          <a:noFill/>
          <a:ln w="12700"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光电耦合多模态</a:t>
            </a:r>
            <a:endPar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表征平台</a:t>
            </a:r>
          </a:p>
        </p:txBody>
      </p:sp>
      <p:sp>
        <p:nvSpPr>
          <p:cNvPr id="23" name="圆角矩形 18"/>
          <p:cNvSpPr/>
          <p:nvPr/>
        </p:nvSpPr>
        <p:spPr>
          <a:xfrm>
            <a:off x="569888" y="2366981"/>
            <a:ext cx="2232660" cy="664845"/>
          </a:xfrm>
          <a:prstGeom prst="roundRect">
            <a:avLst/>
          </a:prstGeom>
          <a:noFill/>
          <a:ln w="12700"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软</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X</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射线谱学</a:t>
            </a:r>
            <a:endPar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研究平台</a:t>
            </a:r>
          </a:p>
        </p:txBody>
      </p:sp>
      <p:cxnSp>
        <p:nvCxnSpPr>
          <p:cNvPr id="24" name="直接箭头连接符 19"/>
          <p:cNvCxnSpPr>
            <a:stCxn id="20" idx="3"/>
          </p:cNvCxnSpPr>
          <p:nvPr/>
        </p:nvCxnSpPr>
        <p:spPr>
          <a:xfrm flipV="1">
            <a:off x="2803183" y="4523425"/>
            <a:ext cx="998855" cy="352999"/>
          </a:xfrm>
          <a:prstGeom prst="straightConnector1">
            <a:avLst/>
          </a:prstGeom>
          <a:ln w="31750">
            <a:solidFill>
              <a:srgbClr val="92D050"/>
            </a:solidFill>
            <a:tailEnd type="arrow"/>
          </a:ln>
        </p:spPr>
        <p:style>
          <a:lnRef idx="2">
            <a:schemeClr val="accent1"/>
          </a:lnRef>
          <a:fillRef idx="0">
            <a:srgbClr val="FFFFFF"/>
          </a:fillRef>
          <a:effectRef idx="0">
            <a:srgbClr val="FFFFFF"/>
          </a:effectRef>
          <a:fontRef idx="minor">
            <a:schemeClr val="tx1"/>
          </a:fontRef>
        </p:style>
      </p:cxnSp>
      <p:cxnSp>
        <p:nvCxnSpPr>
          <p:cNvPr id="25" name="直接箭头连接符 20"/>
          <p:cNvCxnSpPr>
            <a:stCxn id="21" idx="3"/>
          </p:cNvCxnSpPr>
          <p:nvPr/>
        </p:nvCxnSpPr>
        <p:spPr>
          <a:xfrm>
            <a:off x="2802548" y="3794264"/>
            <a:ext cx="747102" cy="549136"/>
          </a:xfrm>
          <a:prstGeom prst="straightConnector1">
            <a:avLst/>
          </a:prstGeom>
          <a:ln w="31750">
            <a:solidFill>
              <a:srgbClr val="92D050"/>
            </a:solidFill>
            <a:tailEnd type="arrow"/>
          </a:ln>
        </p:spPr>
        <p:style>
          <a:lnRef idx="2">
            <a:schemeClr val="accent1"/>
          </a:lnRef>
          <a:fillRef idx="0">
            <a:srgbClr val="FFFFFF"/>
          </a:fillRef>
          <a:effectRef idx="0">
            <a:srgbClr val="FFFFFF"/>
          </a:effectRef>
          <a:fontRef idx="minor">
            <a:schemeClr val="tx1"/>
          </a:fontRef>
        </p:style>
      </p:cxnSp>
      <p:cxnSp>
        <p:nvCxnSpPr>
          <p:cNvPr id="26" name="直接箭头连接符 21"/>
          <p:cNvCxnSpPr>
            <a:stCxn id="23" idx="3"/>
          </p:cNvCxnSpPr>
          <p:nvPr/>
        </p:nvCxnSpPr>
        <p:spPr>
          <a:xfrm>
            <a:off x="2802548" y="2699404"/>
            <a:ext cx="641350" cy="1264586"/>
          </a:xfrm>
          <a:prstGeom prst="straightConnector1">
            <a:avLst/>
          </a:prstGeom>
          <a:ln w="31750">
            <a:solidFill>
              <a:srgbClr val="92D050"/>
            </a:solidFill>
            <a:tailEnd type="arrow"/>
          </a:ln>
        </p:spPr>
        <p:style>
          <a:lnRef idx="2">
            <a:schemeClr val="accent1"/>
          </a:lnRef>
          <a:fillRef idx="0">
            <a:srgbClr val="FFFFFF"/>
          </a:fillRef>
          <a:effectRef idx="0">
            <a:srgbClr val="FFFFFF"/>
          </a:effectRef>
          <a:fontRef idx="minor">
            <a:schemeClr val="tx1"/>
          </a:fontRef>
        </p:style>
      </p:cxnSp>
      <p:cxnSp>
        <p:nvCxnSpPr>
          <p:cNvPr id="27" name="直接箭头连接符 22"/>
          <p:cNvCxnSpPr>
            <a:stCxn id="22" idx="3"/>
          </p:cNvCxnSpPr>
          <p:nvPr/>
        </p:nvCxnSpPr>
        <p:spPr>
          <a:xfrm>
            <a:off x="2802548" y="1604544"/>
            <a:ext cx="824865" cy="2063750"/>
          </a:xfrm>
          <a:prstGeom prst="straightConnector1">
            <a:avLst/>
          </a:prstGeom>
          <a:ln w="31750">
            <a:solidFill>
              <a:srgbClr val="92D050"/>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5"/>
          <p:cNvCxnSpPr/>
          <p:nvPr/>
        </p:nvCxnSpPr>
        <p:spPr>
          <a:xfrm flipH="1">
            <a:off x="7584112" y="1498602"/>
            <a:ext cx="1716405" cy="1402715"/>
          </a:xfrm>
          <a:prstGeom prst="straightConnector1">
            <a:avLst/>
          </a:prstGeom>
          <a:ln w="31750">
            <a:solidFill>
              <a:srgbClr val="92D050"/>
            </a:solidFill>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3"/>
          <p:cNvCxnSpPr>
            <a:stCxn id="12" idx="1"/>
          </p:cNvCxnSpPr>
          <p:nvPr/>
        </p:nvCxnSpPr>
        <p:spPr>
          <a:xfrm flipH="1">
            <a:off x="7407217" y="2717506"/>
            <a:ext cx="1893300" cy="304461"/>
          </a:xfrm>
          <a:prstGeom prst="straightConnector1">
            <a:avLst/>
          </a:prstGeom>
          <a:ln w="31750">
            <a:solidFill>
              <a:srgbClr val="92D050"/>
            </a:solidFill>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7"/>
          <p:cNvCxnSpPr>
            <a:stCxn id="14" idx="1"/>
          </p:cNvCxnSpPr>
          <p:nvPr/>
        </p:nvCxnSpPr>
        <p:spPr>
          <a:xfrm flipH="1" flipV="1">
            <a:off x="7407217" y="3461841"/>
            <a:ext cx="1893300" cy="369205"/>
          </a:xfrm>
          <a:prstGeom prst="straightConnector1">
            <a:avLst/>
          </a:prstGeom>
          <a:ln w="31750">
            <a:solidFill>
              <a:srgbClr val="92D050"/>
            </a:solidFill>
            <a:tailEnd type="arrow"/>
          </a:ln>
        </p:spPr>
        <p:style>
          <a:lnRef idx="2">
            <a:schemeClr val="accent1"/>
          </a:lnRef>
          <a:fillRef idx="0">
            <a:srgbClr val="FFFFFF"/>
          </a:fillRef>
          <a:effectRef idx="0">
            <a:srgbClr val="FFFFFF"/>
          </a:effectRef>
          <a:fontRef idx="minor">
            <a:schemeClr val="tx1"/>
          </a:fontRef>
        </p:style>
      </p:cxnSp>
      <p:cxnSp>
        <p:nvCxnSpPr>
          <p:cNvPr id="17" name="直接箭头连接符 11"/>
          <p:cNvCxnSpPr>
            <a:stCxn id="16" idx="1"/>
          </p:cNvCxnSpPr>
          <p:nvPr/>
        </p:nvCxnSpPr>
        <p:spPr>
          <a:xfrm flipH="1">
            <a:off x="6431622" y="4945163"/>
            <a:ext cx="2868895" cy="348104"/>
          </a:xfrm>
          <a:prstGeom prst="straightConnector1">
            <a:avLst/>
          </a:prstGeom>
          <a:ln w="31750">
            <a:solidFill>
              <a:srgbClr val="92D050"/>
            </a:solidFill>
            <a:tailEnd type="arrow"/>
          </a:ln>
        </p:spPr>
        <p:style>
          <a:lnRef idx="2">
            <a:schemeClr val="accent1"/>
          </a:lnRef>
          <a:fillRef idx="0">
            <a:srgbClr val="FFFFFF"/>
          </a:fillRef>
          <a:effectRef idx="0">
            <a:srgbClr val="FFFFFF"/>
          </a:effectRef>
          <a:fontRef idx="minor">
            <a:schemeClr val="tx1"/>
          </a:fontRef>
        </p:style>
      </p:cxnSp>
      <p:sp>
        <p:nvSpPr>
          <p:cNvPr id="30" name="圆角矩形 8"/>
          <p:cNvSpPr/>
          <p:nvPr/>
        </p:nvSpPr>
        <p:spPr>
          <a:xfrm>
            <a:off x="9300517" y="5726280"/>
            <a:ext cx="2340000" cy="666000"/>
          </a:xfrm>
          <a:prstGeom prst="roundRect">
            <a:avLst/>
          </a:prstGeom>
          <a:noFill/>
          <a:ln w="12700"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超瞬态自旋极化低能电子实验平台</a:t>
            </a:r>
          </a:p>
        </p:txBody>
      </p:sp>
      <p:cxnSp>
        <p:nvCxnSpPr>
          <p:cNvPr id="31" name="直接箭头连接符 11"/>
          <p:cNvCxnSpPr>
            <a:stCxn id="30" idx="1"/>
          </p:cNvCxnSpPr>
          <p:nvPr/>
        </p:nvCxnSpPr>
        <p:spPr>
          <a:xfrm flipH="1" flipV="1">
            <a:off x="6431622" y="5742366"/>
            <a:ext cx="2868895" cy="316914"/>
          </a:xfrm>
          <a:prstGeom prst="straightConnector1">
            <a:avLst/>
          </a:prstGeom>
          <a:ln w="31750">
            <a:solidFill>
              <a:srgbClr val="92D050"/>
            </a:solidFill>
            <a:tailEnd type="arrow"/>
          </a:ln>
        </p:spPr>
        <p:style>
          <a:lnRef idx="2">
            <a:schemeClr val="accent1"/>
          </a:lnRef>
          <a:fillRef idx="0">
            <a:srgbClr val="FFFFFF"/>
          </a:fillRef>
          <a:effectRef idx="0">
            <a:srgbClr val="FFFFFF"/>
          </a:effectRef>
          <a:fontRef idx="minor">
            <a:schemeClr val="tx1"/>
          </a:fontRef>
        </p:style>
      </p:cxnSp>
      <p:cxnSp>
        <p:nvCxnSpPr>
          <p:cNvPr id="19" name="直接箭头连接符 13"/>
          <p:cNvCxnSpPr>
            <a:stCxn id="18" idx="3"/>
          </p:cNvCxnSpPr>
          <p:nvPr/>
        </p:nvCxnSpPr>
        <p:spPr>
          <a:xfrm flipV="1">
            <a:off x="2802255" y="5742366"/>
            <a:ext cx="2738120" cy="217805"/>
          </a:xfrm>
          <a:prstGeom prst="straightConnector1">
            <a:avLst/>
          </a:prstGeom>
          <a:ln w="31750">
            <a:solidFill>
              <a:srgbClr val="92D050"/>
            </a:solidFill>
            <a:tailEnd type="arrow"/>
          </a:ln>
        </p:spPr>
        <p:style>
          <a:lnRef idx="2">
            <a:schemeClr val="accent1"/>
          </a:lnRef>
          <a:fillRef idx="0">
            <a:srgbClr val="FFFFFF"/>
          </a:fillRef>
          <a:effectRef idx="0">
            <a:srgbClr val="FFFFFF"/>
          </a:effectRef>
          <a:fontRef idx="minor">
            <a:schemeClr val="tx1"/>
          </a:fontRef>
        </p:style>
      </p:cxnSp>
      <p:sp>
        <p:nvSpPr>
          <p:cNvPr id="4" name="Slide Number Placeholder 4"/>
          <p:cNvSpPr txBox="1"/>
          <p:nvPr/>
        </p:nvSpPr>
        <p:spPr>
          <a:xfrm>
            <a:off x="9300210" y="65252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549422-AF72-1145-9B4D-5F14ACCEF030}" type="slidenum">
              <a:rPr kumimoji="0" lang="en-US" sz="14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871094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62"/>
          <p:cNvCxnSpPr/>
          <p:nvPr/>
        </p:nvCxnSpPr>
        <p:spPr>
          <a:xfrm>
            <a:off x="568618" y="6707214"/>
            <a:ext cx="1109574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Title 1"/>
          <p:cNvSpPr txBox="1"/>
          <p:nvPr/>
        </p:nvSpPr>
        <p:spPr>
          <a:xfrm>
            <a:off x="838200" y="0"/>
            <a:ext cx="10515600" cy="1051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solidFill>
                  <a:srgbClr val="4472C4">
                    <a:lumMod val="50000"/>
                  </a:srgbClr>
                </a:solidFill>
                <a:latin typeface="微软雅黑" panose="020B0503020204020204" pitchFamily="34" charset="-122"/>
                <a:ea typeface="微软雅黑" panose="020B0503020204020204" pitchFamily="34" charset="-122"/>
              </a:rPr>
              <a:t>需求分析</a:t>
            </a:r>
          </a:p>
        </p:txBody>
      </p:sp>
      <p:sp>
        <p:nvSpPr>
          <p:cNvPr id="4" name="Slide Number Placeholder 4"/>
          <p:cNvSpPr txBox="1"/>
          <p:nvPr/>
        </p:nvSpPr>
        <p:spPr>
          <a:xfrm>
            <a:off x="9300210" y="65252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549422-AF72-1145-9B4D-5F14ACCEF030}" type="slidenum">
              <a:rPr kumimoji="0" lang="en-US" sz="14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pic>
        <p:nvPicPr>
          <p:cNvPr id="29" name="图片 28"/>
          <p:cNvPicPr>
            <a:picLocks noChangeAspect="1"/>
          </p:cNvPicPr>
          <p:nvPr/>
        </p:nvPicPr>
        <p:blipFill>
          <a:blip r:embed="rId3"/>
          <a:stretch>
            <a:fillRect/>
          </a:stretch>
        </p:blipFill>
        <p:spPr>
          <a:xfrm>
            <a:off x="1721227" y="1233513"/>
            <a:ext cx="8388700" cy="2796234"/>
          </a:xfrm>
          <a:prstGeom prst="rect">
            <a:avLst/>
          </a:prstGeom>
        </p:spPr>
      </p:pic>
      <p:sp>
        <p:nvSpPr>
          <p:cNvPr id="33" name="文本框 32">
            <a:extLst>
              <a:ext uri="{FF2B5EF4-FFF2-40B4-BE49-F238E27FC236}">
                <a16:creationId xmlns:a16="http://schemas.microsoft.com/office/drawing/2014/main" id="{B7FEE08D-2978-49F3-AE22-7E4C52A7FCB6}"/>
              </a:ext>
            </a:extLst>
          </p:cNvPr>
          <p:cNvSpPr txBox="1"/>
          <p:nvPr/>
        </p:nvSpPr>
        <p:spPr>
          <a:xfrm>
            <a:off x="351904" y="3362013"/>
            <a:ext cx="11529172" cy="3254224"/>
          </a:xfrm>
          <a:prstGeom prst="rect">
            <a:avLst/>
          </a:prstGeom>
          <a:noFill/>
        </p:spPr>
        <p:txBody>
          <a:bodyPr wrap="square">
            <a:spAutoFit/>
          </a:bodyPr>
          <a:lstStyle/>
          <a:p>
            <a:pPr algn="just" defTabSz="685800" eaLnBrk="0" fontAlgn="base" hangingPunct="0">
              <a:lnSpc>
                <a:spcPct val="130000"/>
              </a:lnSpc>
              <a:spcBef>
                <a:spcPct val="0"/>
              </a:spcBef>
              <a:spcAft>
                <a:spcPct val="0"/>
              </a:spcAft>
              <a:defRPr/>
            </a:pPr>
            <a:r>
              <a:rPr lang="en-US" altLang="zh-CN"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条诊断实验平台</a:t>
            </a:r>
            <a:endParaRPr lang="en-US" altLang="zh-CN"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algn="just" defTabSz="685800" eaLnBrk="0" fontAlgn="base" hangingPunct="0">
              <a:lnSpc>
                <a:spcPct val="130000"/>
              </a:lnSpc>
              <a:spcBef>
                <a:spcPct val="0"/>
              </a:spcBef>
              <a:spcAft>
                <a:spcPct val="0"/>
              </a:spcAft>
              <a:defRPr/>
            </a:pPr>
            <a:r>
              <a:rPr lang="en-US" altLang="zh-CN"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条角分辨光电子能谱实验平台</a:t>
            </a:r>
            <a:endParaRPr lang="en-US" altLang="zh-CN"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algn="just" defTabSz="685800" eaLnBrk="0" fontAlgn="base" hangingPunct="0">
              <a:lnSpc>
                <a:spcPct val="130000"/>
              </a:lnSpc>
              <a:spcBef>
                <a:spcPct val="0"/>
              </a:spcBef>
              <a:spcAft>
                <a:spcPct val="0"/>
              </a:spcAft>
              <a:defRPr/>
            </a:pPr>
            <a:endParaRPr lang="zh-CN" altLang="en-US"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algn="just" defTabSz="685800" eaLnBrk="0" fontAlgn="base" hangingPunct="0">
              <a:lnSpc>
                <a:spcPct val="130000"/>
              </a:lnSpc>
              <a:spcBef>
                <a:spcPct val="0"/>
              </a:spcBef>
              <a:spcAft>
                <a:spcPct val="0"/>
              </a:spcAft>
              <a:defRPr/>
            </a:pPr>
            <a:r>
              <a:rPr lang="zh-CN" altLang="en-US" sz="20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光源科学数据处理平台需要以服务开展科学实验的用户和科学家需求，围绕科学实验数据全生命周期开展支撑服务。依托信息化基础设施，结合信息化业务系统软件，在整个科学实验的前期准备阶段、实验开展阶段以及试验后阶段均提供相应的融合的科研信息化综合服务。</a:t>
            </a:r>
            <a:endParaRPr lang="en-US" altLang="zh-CN" sz="20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algn="just" defTabSz="685800" eaLnBrk="0" fontAlgn="base" hangingPunct="0">
              <a:lnSpc>
                <a:spcPct val="130000"/>
              </a:lnSpc>
              <a:spcBef>
                <a:spcPct val="0"/>
              </a:spcBef>
              <a:spcAft>
                <a:spcPct val="0"/>
              </a:spcAft>
              <a:defRPr/>
            </a:pPr>
            <a:r>
              <a:rPr lang="zh-CN" altLang="zh-CN" sz="20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未来将有超过</a:t>
            </a:r>
            <a:r>
              <a:rPr lang="en-GB" altLang="zh-CN" sz="20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8</a:t>
            </a:r>
            <a:r>
              <a:rPr lang="zh-CN" altLang="zh-CN" sz="20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个光束线站运行，届时每天产生实验数据将会有更大幅度的提升，这对科学数据存储、分析、管理和共享带来更大的压力，其科学数据处理平台在规划时需要考虑架构、技术上的扩展性。</a:t>
            </a:r>
          </a:p>
        </p:txBody>
      </p:sp>
    </p:spTree>
    <p:extLst>
      <p:ext uri="{BB962C8B-B14F-4D97-AF65-F5344CB8AC3E}">
        <p14:creationId xmlns:p14="http://schemas.microsoft.com/office/powerpoint/2010/main" val="75134117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15b96824-a099-43f6-8b6e-5e50f76aad21"/>
  <p:tag name="COMMONDATA" val="eyJoZGlkIjoiMmY1ZGU0YzhjMzQ5MjMwN2Q4MTBkM2JmOTU2MGNlNTIifQ=="/>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8535</TotalTime>
  <Words>3125</Words>
  <Application>Microsoft Office PowerPoint</Application>
  <PresentationFormat>宽屏</PresentationFormat>
  <Paragraphs>542</Paragraphs>
  <Slides>28</Slides>
  <Notes>15</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28</vt:i4>
      </vt:variant>
    </vt:vector>
  </HeadingPairs>
  <TitlesOfParts>
    <vt:vector size="44" baseType="lpstr">
      <vt:lpstr>MS PGothic</vt:lpstr>
      <vt:lpstr>等线</vt:lpstr>
      <vt:lpstr>等线 Light</vt:lpstr>
      <vt:lpstr>方正兰亭黑简体</vt:lpstr>
      <vt:lpstr>宋体</vt:lpstr>
      <vt:lpstr>微软雅黑</vt:lpstr>
      <vt:lpstr>微软雅黑</vt:lpstr>
      <vt:lpstr>微软雅黑 Light</vt:lpstr>
      <vt:lpstr>Arial</vt:lpstr>
      <vt:lpstr>Bahnschrift Light SemiCondensed</vt:lpstr>
      <vt:lpstr>Calibri</vt:lpstr>
      <vt:lpstr>Helvetica</vt:lpstr>
      <vt:lpstr>Times New Roman</vt:lpstr>
      <vt:lpstr>Wingdings</vt:lpstr>
      <vt:lpstr>Office 主题​​</vt:lpstr>
      <vt:lpstr>1_Office 主题​​</vt:lpstr>
      <vt:lpstr>PowerPoint 演示文稿</vt:lpstr>
      <vt:lpstr>PowerPoint 演示文稿</vt:lpstr>
      <vt:lpstr>PowerPoint 演示文稿</vt:lpstr>
      <vt:lpstr>PowerPoint 演示文稿</vt:lpstr>
      <vt:lpstr>装置定位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w081351</dc:creator>
  <cp:lastModifiedBy>Dell</cp:lastModifiedBy>
  <cp:revision>779</cp:revision>
  <dcterms:created xsi:type="dcterms:W3CDTF">2022-11-08T05:39:00Z</dcterms:created>
  <dcterms:modified xsi:type="dcterms:W3CDTF">2026-06-22T09:02:01Z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F9B028420FDE40A28224659953ABD964</vt:lpwstr>
  </property>
  <property fmtid="{D5CDD505-2E9C-101B-9397-08002B2CF9AE}" pid="3" name="KSOProductBuildVer">
    <vt:lpwstr>2052-11.1.0.13703</vt:lpwstr>
  </property>
</Properties>
</file>