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1" r:id="rId2"/>
  </p:sldMasterIdLst>
  <p:notesMasterIdLst>
    <p:notesMasterId r:id="rId23"/>
  </p:notesMasterIdLst>
  <p:sldIdLst>
    <p:sldId id="305" r:id="rId3"/>
    <p:sldId id="1068" r:id="rId4"/>
    <p:sldId id="1047" r:id="rId5"/>
    <p:sldId id="1071" r:id="rId6"/>
    <p:sldId id="1055" r:id="rId7"/>
    <p:sldId id="1024" r:id="rId8"/>
    <p:sldId id="1072" r:id="rId9"/>
    <p:sldId id="1075" r:id="rId10"/>
    <p:sldId id="1021" r:id="rId11"/>
    <p:sldId id="1026" r:id="rId12"/>
    <p:sldId id="1074" r:id="rId13"/>
    <p:sldId id="1058" r:id="rId14"/>
    <p:sldId id="1065" r:id="rId15"/>
    <p:sldId id="1039" r:id="rId16"/>
    <p:sldId id="1056" r:id="rId17"/>
    <p:sldId id="1060" r:id="rId18"/>
    <p:sldId id="1062" r:id="rId19"/>
    <p:sldId id="1061" r:id="rId20"/>
    <p:sldId id="1063" r:id="rId21"/>
    <p:sldId id="1064"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44A0"/>
    <a:srgbClr val="C00000"/>
    <a:srgbClr val="FFFFFF"/>
    <a:srgbClr val="F5F2F5"/>
    <a:srgbClr val="E7E6E6"/>
    <a:srgbClr val="004A98"/>
    <a:srgbClr val="F4F2F4"/>
    <a:srgbClr val="F3F2F3"/>
    <a:srgbClr val="002060"/>
    <a:srgbClr val="9B9B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78" autoAdjust="0"/>
    <p:restoredTop sz="85801" autoAdjust="0"/>
  </p:normalViewPr>
  <p:slideViewPr>
    <p:cSldViewPr snapToGrid="0">
      <p:cViewPr>
        <p:scale>
          <a:sx n="114" d="100"/>
          <a:sy n="114" d="100"/>
        </p:scale>
        <p:origin x="144" y="40"/>
      </p:cViewPr>
      <p:guideLst/>
    </p:cSldViewPr>
  </p:slideViewPr>
  <p:outlineViewPr>
    <p:cViewPr>
      <p:scale>
        <a:sx n="33" d="100"/>
        <a:sy n="33" d="100"/>
      </p:scale>
      <p:origin x="0" y="0"/>
    </p:cViewPr>
  </p:outlineViewPr>
  <p:notesTextViewPr>
    <p:cViewPr>
      <p:scale>
        <a:sx n="130" d="100"/>
        <a:sy n="13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0D922A-901F-4ACC-89F2-29D2D81C43F5}" type="datetimeFigureOut">
              <a:rPr lang="zh-CN" altLang="en-US" smtClean="0"/>
              <a:t>2026/6/24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1C8306-2CD2-404E-AD56-1033369CCF2E}" type="slidenum">
              <a:rPr lang="zh-CN" altLang="en-US" smtClean="0"/>
              <a:t>‹#›</a:t>
            </a:fld>
            <a:endParaRPr lang="zh-CN" altLang="en-US"/>
          </a:p>
        </p:txBody>
      </p:sp>
    </p:spTree>
    <p:extLst>
      <p:ext uri="{BB962C8B-B14F-4D97-AF65-F5344CB8AC3E}">
        <p14:creationId xmlns:p14="http://schemas.microsoft.com/office/powerpoint/2010/main" val="1175284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AD1C8306-2CD2-404E-AD56-1033369CCF2E}" type="slidenum">
              <a:rPr lang="zh-CN" altLang="en-US" smtClean="0"/>
              <a:t>1</a:t>
            </a:fld>
            <a:endParaRPr lang="zh-CN" altLang="en-US"/>
          </a:p>
        </p:txBody>
      </p:sp>
    </p:spTree>
    <p:extLst>
      <p:ext uri="{BB962C8B-B14F-4D97-AF65-F5344CB8AC3E}">
        <p14:creationId xmlns:p14="http://schemas.microsoft.com/office/powerpoint/2010/main" val="1254119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E9F47-D168-953A-7369-65943188FAF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484FA91-EBF3-771F-0222-079B7439153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228BE2E-568E-D2A7-8AA7-9BB6D2F064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a:extLst>
              <a:ext uri="{FF2B5EF4-FFF2-40B4-BE49-F238E27FC236}">
                <a16:creationId xmlns:a16="http://schemas.microsoft.com/office/drawing/2014/main" id="{FCD0ADFD-79CD-5A17-3BBE-B8A4164FEB4A}"/>
              </a:ext>
            </a:extLst>
          </p:cNvPr>
          <p:cNvSpPr>
            <a:spLocks noGrp="1"/>
          </p:cNvSpPr>
          <p:nvPr>
            <p:ph type="sldNum" sz="quarter" idx="5"/>
          </p:nvPr>
        </p:nvSpPr>
        <p:spPr/>
        <p:txBody>
          <a:bodyPr/>
          <a:lstStyle/>
          <a:p>
            <a:fld id="{AD1C8306-2CD2-404E-AD56-1033369CCF2E}" type="slidenum">
              <a:rPr lang="zh-CN" altLang="en-US" smtClean="0"/>
              <a:t>10</a:t>
            </a:fld>
            <a:endParaRPr lang="zh-CN" altLang="en-US"/>
          </a:p>
        </p:txBody>
      </p:sp>
    </p:spTree>
    <p:extLst>
      <p:ext uri="{BB962C8B-B14F-4D97-AF65-F5344CB8AC3E}">
        <p14:creationId xmlns:p14="http://schemas.microsoft.com/office/powerpoint/2010/main" val="4018564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D1BC4-4837-BD19-E1F8-C3A2B25E633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19EB506-0C07-8E5A-ED74-0EC53960C6B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5D0E9C2-9CC5-6EF5-1EC0-0CF0857B78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a:extLst>
              <a:ext uri="{FF2B5EF4-FFF2-40B4-BE49-F238E27FC236}">
                <a16:creationId xmlns:a16="http://schemas.microsoft.com/office/drawing/2014/main" id="{AC705B3B-FB0B-7308-5A36-8C3F137652AD}"/>
              </a:ext>
            </a:extLst>
          </p:cNvPr>
          <p:cNvSpPr>
            <a:spLocks noGrp="1"/>
          </p:cNvSpPr>
          <p:nvPr>
            <p:ph type="sldNum" sz="quarter" idx="5"/>
          </p:nvPr>
        </p:nvSpPr>
        <p:spPr/>
        <p:txBody>
          <a:bodyPr/>
          <a:lstStyle/>
          <a:p>
            <a:fld id="{AD1C8306-2CD2-404E-AD56-1033369CCF2E}" type="slidenum">
              <a:rPr lang="zh-CN" altLang="en-US" smtClean="0"/>
              <a:t>11</a:t>
            </a:fld>
            <a:endParaRPr lang="zh-CN" altLang="en-US"/>
          </a:p>
        </p:txBody>
      </p:sp>
    </p:spTree>
    <p:extLst>
      <p:ext uri="{BB962C8B-B14F-4D97-AF65-F5344CB8AC3E}">
        <p14:creationId xmlns:p14="http://schemas.microsoft.com/office/powerpoint/2010/main" val="1605420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5F2E0-8DEB-8588-52FC-C4115C6C663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E57DB4A-545D-8EBF-0ACE-F11DFE2D6E1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11972BE-A95B-EA9F-AA25-BB71335AFD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a:extLst>
              <a:ext uri="{FF2B5EF4-FFF2-40B4-BE49-F238E27FC236}">
                <a16:creationId xmlns:a16="http://schemas.microsoft.com/office/drawing/2014/main" id="{C4708750-E232-5F14-0CC7-6A2FC5845231}"/>
              </a:ext>
            </a:extLst>
          </p:cNvPr>
          <p:cNvSpPr>
            <a:spLocks noGrp="1"/>
          </p:cNvSpPr>
          <p:nvPr>
            <p:ph type="sldNum" sz="quarter" idx="5"/>
          </p:nvPr>
        </p:nvSpPr>
        <p:spPr/>
        <p:txBody>
          <a:bodyPr/>
          <a:lstStyle/>
          <a:p>
            <a:fld id="{AD1C8306-2CD2-404E-AD56-1033369CCF2E}" type="slidenum">
              <a:rPr lang="zh-CN" altLang="en-US" smtClean="0"/>
              <a:t>12</a:t>
            </a:fld>
            <a:endParaRPr lang="zh-CN" altLang="en-US"/>
          </a:p>
        </p:txBody>
      </p:sp>
    </p:spTree>
    <p:extLst>
      <p:ext uri="{BB962C8B-B14F-4D97-AF65-F5344CB8AC3E}">
        <p14:creationId xmlns:p14="http://schemas.microsoft.com/office/powerpoint/2010/main" val="4151711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22EFD-E602-9F21-5841-F4E9C15D5B9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6ED3958-E9A8-E166-6008-570D58E4241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8BB1D77-3D29-2A88-2C09-3E3FB74A5D3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a:extLst>
              <a:ext uri="{FF2B5EF4-FFF2-40B4-BE49-F238E27FC236}">
                <a16:creationId xmlns:a16="http://schemas.microsoft.com/office/drawing/2014/main" id="{C8A29D55-3A96-70AD-2898-021528851AFC}"/>
              </a:ext>
            </a:extLst>
          </p:cNvPr>
          <p:cNvSpPr>
            <a:spLocks noGrp="1"/>
          </p:cNvSpPr>
          <p:nvPr>
            <p:ph type="sldNum" sz="quarter" idx="5"/>
          </p:nvPr>
        </p:nvSpPr>
        <p:spPr/>
        <p:txBody>
          <a:bodyPr/>
          <a:lstStyle/>
          <a:p>
            <a:fld id="{AD1C8306-2CD2-404E-AD56-1033369CCF2E}" type="slidenum">
              <a:rPr lang="zh-CN" altLang="en-US" smtClean="0"/>
              <a:t>13</a:t>
            </a:fld>
            <a:endParaRPr lang="zh-CN" altLang="en-US"/>
          </a:p>
        </p:txBody>
      </p:sp>
    </p:spTree>
    <p:extLst>
      <p:ext uri="{BB962C8B-B14F-4D97-AF65-F5344CB8AC3E}">
        <p14:creationId xmlns:p14="http://schemas.microsoft.com/office/powerpoint/2010/main" val="1886335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D1C8306-2CD2-404E-AD56-1033369CCF2E}" type="slidenum">
              <a:rPr lang="zh-CN" altLang="en-US" smtClean="0"/>
              <a:t>14</a:t>
            </a:fld>
            <a:endParaRPr lang="zh-CN" altLang="en-US"/>
          </a:p>
        </p:txBody>
      </p:sp>
    </p:spTree>
    <p:extLst>
      <p:ext uri="{BB962C8B-B14F-4D97-AF65-F5344CB8AC3E}">
        <p14:creationId xmlns:p14="http://schemas.microsoft.com/office/powerpoint/2010/main" val="4045513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C33C7-EB0F-ECB0-0B58-81F7C7216E6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617BEE7-9AE4-8FBF-F35D-ECE65ED7B36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7D92B5C-68F8-D5F9-72C9-3A5097EB885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a:extLst>
              <a:ext uri="{FF2B5EF4-FFF2-40B4-BE49-F238E27FC236}">
                <a16:creationId xmlns:a16="http://schemas.microsoft.com/office/drawing/2014/main" id="{4A56935E-2897-B8D2-8412-532E0CACCA42}"/>
              </a:ext>
            </a:extLst>
          </p:cNvPr>
          <p:cNvSpPr>
            <a:spLocks noGrp="1"/>
          </p:cNvSpPr>
          <p:nvPr>
            <p:ph type="sldNum" sz="quarter" idx="5"/>
          </p:nvPr>
        </p:nvSpPr>
        <p:spPr/>
        <p:txBody>
          <a:bodyPr/>
          <a:lstStyle/>
          <a:p>
            <a:fld id="{AD1C8306-2CD2-404E-AD56-1033369CCF2E}" type="slidenum">
              <a:rPr lang="zh-CN" altLang="en-US" smtClean="0"/>
              <a:t>15</a:t>
            </a:fld>
            <a:endParaRPr lang="zh-CN" altLang="en-US"/>
          </a:p>
        </p:txBody>
      </p:sp>
    </p:spTree>
    <p:extLst>
      <p:ext uri="{BB962C8B-B14F-4D97-AF65-F5344CB8AC3E}">
        <p14:creationId xmlns:p14="http://schemas.microsoft.com/office/powerpoint/2010/main" val="3807319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7BCF7-FCDF-28DC-29EC-DB299660989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BECBF66-CAC4-CB78-3DCF-84F32126E83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4973F76-9065-A769-B913-42F5468577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a:extLst>
              <a:ext uri="{FF2B5EF4-FFF2-40B4-BE49-F238E27FC236}">
                <a16:creationId xmlns:a16="http://schemas.microsoft.com/office/drawing/2014/main" id="{4C98171C-8E6E-3064-84B5-C940CA7800B4}"/>
              </a:ext>
            </a:extLst>
          </p:cNvPr>
          <p:cNvSpPr>
            <a:spLocks noGrp="1"/>
          </p:cNvSpPr>
          <p:nvPr>
            <p:ph type="sldNum" sz="quarter" idx="5"/>
          </p:nvPr>
        </p:nvSpPr>
        <p:spPr/>
        <p:txBody>
          <a:bodyPr/>
          <a:lstStyle/>
          <a:p>
            <a:fld id="{AD1C8306-2CD2-404E-AD56-1033369CCF2E}" type="slidenum">
              <a:rPr lang="zh-CN" altLang="en-US" smtClean="0"/>
              <a:t>20</a:t>
            </a:fld>
            <a:endParaRPr lang="zh-CN" altLang="en-US"/>
          </a:p>
        </p:txBody>
      </p:sp>
    </p:spTree>
    <p:extLst>
      <p:ext uri="{BB962C8B-B14F-4D97-AF65-F5344CB8AC3E}">
        <p14:creationId xmlns:p14="http://schemas.microsoft.com/office/powerpoint/2010/main" val="1566205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A79A0-5A88-FB0B-BA96-AAC2016919A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EE792AE-E327-6C62-70C1-295C66FEACC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A542ED1-C616-0167-2FA1-B83ABBB9C4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a:extLst>
              <a:ext uri="{FF2B5EF4-FFF2-40B4-BE49-F238E27FC236}">
                <a16:creationId xmlns:a16="http://schemas.microsoft.com/office/drawing/2014/main" id="{DF1A9473-1AAD-30B0-79CD-D3A7E0360D4A}"/>
              </a:ext>
            </a:extLst>
          </p:cNvPr>
          <p:cNvSpPr>
            <a:spLocks noGrp="1"/>
          </p:cNvSpPr>
          <p:nvPr>
            <p:ph type="sldNum" sz="quarter" idx="5"/>
          </p:nvPr>
        </p:nvSpPr>
        <p:spPr/>
        <p:txBody>
          <a:bodyPr/>
          <a:lstStyle/>
          <a:p>
            <a:fld id="{AD1C8306-2CD2-404E-AD56-1033369CCF2E}" type="slidenum">
              <a:rPr lang="zh-CN" altLang="en-US" smtClean="0"/>
              <a:t>2</a:t>
            </a:fld>
            <a:endParaRPr lang="zh-CN" altLang="en-US"/>
          </a:p>
        </p:txBody>
      </p:sp>
    </p:spTree>
    <p:extLst>
      <p:ext uri="{BB962C8B-B14F-4D97-AF65-F5344CB8AC3E}">
        <p14:creationId xmlns:p14="http://schemas.microsoft.com/office/powerpoint/2010/main" val="3530468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53CAB-8575-5282-C122-23084A25630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4601D03-B61C-E86A-EE62-002576C2DE3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6FEAC2A-6778-D10F-83AB-A304487772AF}"/>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E4CCB01F-04B3-C0C4-FD90-805AF7617ADD}"/>
              </a:ext>
            </a:extLst>
          </p:cNvPr>
          <p:cNvSpPr>
            <a:spLocks noGrp="1"/>
          </p:cNvSpPr>
          <p:nvPr>
            <p:ph type="sldNum" sz="quarter" idx="5"/>
          </p:nvPr>
        </p:nvSpPr>
        <p:spPr/>
        <p:txBody>
          <a:bodyPr/>
          <a:lstStyle/>
          <a:p>
            <a:fld id="{AD1C8306-2CD2-404E-AD56-1033369CCF2E}" type="slidenum">
              <a:rPr lang="zh-CN" altLang="en-US" smtClean="0"/>
              <a:t>3</a:t>
            </a:fld>
            <a:endParaRPr lang="zh-CN" altLang="en-US"/>
          </a:p>
        </p:txBody>
      </p:sp>
    </p:spTree>
    <p:extLst>
      <p:ext uri="{BB962C8B-B14F-4D97-AF65-F5344CB8AC3E}">
        <p14:creationId xmlns:p14="http://schemas.microsoft.com/office/powerpoint/2010/main" val="1765879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4FB0C-B87C-8795-5479-09B809E9B63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0A71932-7EA8-4387-ABB3-B850C93B87A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35139D3-4469-8309-DC57-F178596F8C7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F2903EBE-7D0A-A9CD-C3A2-3846211F0CF3}"/>
              </a:ext>
            </a:extLst>
          </p:cNvPr>
          <p:cNvSpPr>
            <a:spLocks noGrp="1"/>
          </p:cNvSpPr>
          <p:nvPr>
            <p:ph type="sldNum" sz="quarter" idx="5"/>
          </p:nvPr>
        </p:nvSpPr>
        <p:spPr/>
        <p:txBody>
          <a:bodyPr/>
          <a:lstStyle/>
          <a:p>
            <a:fld id="{AD1C8306-2CD2-404E-AD56-1033369CCF2E}" type="slidenum">
              <a:rPr lang="zh-CN" altLang="en-US" smtClean="0"/>
              <a:t>4</a:t>
            </a:fld>
            <a:endParaRPr lang="zh-CN" altLang="en-US"/>
          </a:p>
        </p:txBody>
      </p:sp>
    </p:spTree>
    <p:extLst>
      <p:ext uri="{BB962C8B-B14F-4D97-AF65-F5344CB8AC3E}">
        <p14:creationId xmlns:p14="http://schemas.microsoft.com/office/powerpoint/2010/main" val="1260100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870F8-8987-9503-E99C-2A53FCED455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043D02F-93F7-26AC-64D0-EAFCB991307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315CC24-8121-52F8-1343-6DF897805AE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a:extLst>
              <a:ext uri="{FF2B5EF4-FFF2-40B4-BE49-F238E27FC236}">
                <a16:creationId xmlns:a16="http://schemas.microsoft.com/office/drawing/2014/main" id="{DA5E5E9F-715C-1906-6943-1BED2D3D6D35}"/>
              </a:ext>
            </a:extLst>
          </p:cNvPr>
          <p:cNvSpPr>
            <a:spLocks noGrp="1"/>
          </p:cNvSpPr>
          <p:nvPr>
            <p:ph type="sldNum" sz="quarter" idx="5"/>
          </p:nvPr>
        </p:nvSpPr>
        <p:spPr/>
        <p:txBody>
          <a:bodyPr/>
          <a:lstStyle/>
          <a:p>
            <a:fld id="{AD1C8306-2CD2-404E-AD56-1033369CCF2E}" type="slidenum">
              <a:rPr lang="zh-CN" altLang="en-US" smtClean="0"/>
              <a:t>5</a:t>
            </a:fld>
            <a:endParaRPr lang="zh-CN" altLang="en-US"/>
          </a:p>
        </p:txBody>
      </p:sp>
    </p:spTree>
    <p:extLst>
      <p:ext uri="{BB962C8B-B14F-4D97-AF65-F5344CB8AC3E}">
        <p14:creationId xmlns:p14="http://schemas.microsoft.com/office/powerpoint/2010/main" val="1187721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6F745-6CE1-8FA5-9B6B-74CA466D702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F7A7F17-EB3E-AC7A-253E-ABA16AFBC17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7D94BE8-4F95-BC14-FD2E-1FB26CF04E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a:extLst>
              <a:ext uri="{FF2B5EF4-FFF2-40B4-BE49-F238E27FC236}">
                <a16:creationId xmlns:a16="http://schemas.microsoft.com/office/drawing/2014/main" id="{3AEA8847-9418-3297-7405-EC5412B0421B}"/>
              </a:ext>
            </a:extLst>
          </p:cNvPr>
          <p:cNvSpPr>
            <a:spLocks noGrp="1"/>
          </p:cNvSpPr>
          <p:nvPr>
            <p:ph type="sldNum" sz="quarter" idx="5"/>
          </p:nvPr>
        </p:nvSpPr>
        <p:spPr/>
        <p:txBody>
          <a:bodyPr/>
          <a:lstStyle/>
          <a:p>
            <a:fld id="{AD1C8306-2CD2-404E-AD56-1033369CCF2E}" type="slidenum">
              <a:rPr lang="zh-CN" altLang="en-US" smtClean="0"/>
              <a:t>6</a:t>
            </a:fld>
            <a:endParaRPr lang="zh-CN" altLang="en-US"/>
          </a:p>
        </p:txBody>
      </p:sp>
    </p:spTree>
    <p:extLst>
      <p:ext uri="{BB962C8B-B14F-4D97-AF65-F5344CB8AC3E}">
        <p14:creationId xmlns:p14="http://schemas.microsoft.com/office/powerpoint/2010/main" val="1947623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E604B-82EB-2975-B3D6-A7F323E6089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13531EE-20D0-9F71-D2D2-F5A112B6CD4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758EA4F-8EB2-AC93-61A2-305E6F222B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a:extLst>
              <a:ext uri="{FF2B5EF4-FFF2-40B4-BE49-F238E27FC236}">
                <a16:creationId xmlns:a16="http://schemas.microsoft.com/office/drawing/2014/main" id="{9C997C28-03C8-8EE2-575C-334BCB5544F0}"/>
              </a:ext>
            </a:extLst>
          </p:cNvPr>
          <p:cNvSpPr>
            <a:spLocks noGrp="1"/>
          </p:cNvSpPr>
          <p:nvPr>
            <p:ph type="sldNum" sz="quarter" idx="5"/>
          </p:nvPr>
        </p:nvSpPr>
        <p:spPr/>
        <p:txBody>
          <a:bodyPr/>
          <a:lstStyle/>
          <a:p>
            <a:fld id="{AD1C8306-2CD2-404E-AD56-1033369CCF2E}" type="slidenum">
              <a:rPr lang="zh-CN" altLang="en-US" smtClean="0"/>
              <a:t>7</a:t>
            </a:fld>
            <a:endParaRPr lang="zh-CN" altLang="en-US"/>
          </a:p>
        </p:txBody>
      </p:sp>
    </p:spTree>
    <p:extLst>
      <p:ext uri="{BB962C8B-B14F-4D97-AF65-F5344CB8AC3E}">
        <p14:creationId xmlns:p14="http://schemas.microsoft.com/office/powerpoint/2010/main" val="842851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613DA-E047-F858-D00B-DE0B3492FB2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A2C64F3-67E1-9D05-4861-C283AE8BE3B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5D9C49F-C021-8C3C-F1AA-E5FF60BC99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a:extLst>
              <a:ext uri="{FF2B5EF4-FFF2-40B4-BE49-F238E27FC236}">
                <a16:creationId xmlns:a16="http://schemas.microsoft.com/office/drawing/2014/main" id="{1E2E919B-AD20-47E3-FC97-71CC5A010D31}"/>
              </a:ext>
            </a:extLst>
          </p:cNvPr>
          <p:cNvSpPr>
            <a:spLocks noGrp="1"/>
          </p:cNvSpPr>
          <p:nvPr>
            <p:ph type="sldNum" sz="quarter" idx="5"/>
          </p:nvPr>
        </p:nvSpPr>
        <p:spPr/>
        <p:txBody>
          <a:bodyPr/>
          <a:lstStyle/>
          <a:p>
            <a:fld id="{AD1C8306-2CD2-404E-AD56-1033369CCF2E}" type="slidenum">
              <a:rPr lang="zh-CN" altLang="en-US" smtClean="0"/>
              <a:t>8</a:t>
            </a:fld>
            <a:endParaRPr lang="zh-CN" altLang="en-US"/>
          </a:p>
        </p:txBody>
      </p:sp>
    </p:spTree>
    <p:extLst>
      <p:ext uri="{BB962C8B-B14F-4D97-AF65-F5344CB8AC3E}">
        <p14:creationId xmlns:p14="http://schemas.microsoft.com/office/powerpoint/2010/main" val="2984503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A79A0-5A88-FB0B-BA96-AAC2016919A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EE792AE-E327-6C62-70C1-295C66FEACC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A542ED1-C616-0167-2FA1-B83ABBB9C4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a:extLst>
              <a:ext uri="{FF2B5EF4-FFF2-40B4-BE49-F238E27FC236}">
                <a16:creationId xmlns:a16="http://schemas.microsoft.com/office/drawing/2014/main" id="{DF1A9473-1AAD-30B0-79CD-D3A7E0360D4A}"/>
              </a:ext>
            </a:extLst>
          </p:cNvPr>
          <p:cNvSpPr>
            <a:spLocks noGrp="1"/>
          </p:cNvSpPr>
          <p:nvPr>
            <p:ph type="sldNum" sz="quarter" idx="5"/>
          </p:nvPr>
        </p:nvSpPr>
        <p:spPr/>
        <p:txBody>
          <a:bodyPr/>
          <a:lstStyle/>
          <a:p>
            <a:fld id="{AD1C8306-2CD2-404E-AD56-1033369CCF2E}" type="slidenum">
              <a:rPr lang="zh-CN" altLang="en-US" smtClean="0"/>
              <a:t>9</a:t>
            </a:fld>
            <a:endParaRPr lang="zh-CN" altLang="en-US"/>
          </a:p>
        </p:txBody>
      </p:sp>
    </p:spTree>
    <p:extLst>
      <p:ext uri="{BB962C8B-B14F-4D97-AF65-F5344CB8AC3E}">
        <p14:creationId xmlns:p14="http://schemas.microsoft.com/office/powerpoint/2010/main" val="3530468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CB572C81-C94C-1C12-B691-2CF71AB3ABEA}"/>
              </a:ext>
            </a:extLst>
          </p:cNvPr>
          <p:cNvSpPr>
            <a:spLocks noGrp="1"/>
          </p:cNvSpPr>
          <p:nvPr>
            <p:ph type="title"/>
          </p:nvPr>
        </p:nvSpPr>
        <p:spPr>
          <a:xfrm>
            <a:off x="637783" y="102078"/>
            <a:ext cx="7045807" cy="647862"/>
          </a:xfrm>
          <a:prstGeom prst="rect">
            <a:avLst/>
          </a:prstGeom>
        </p:spPr>
        <p:txBody>
          <a:bodyPr/>
          <a:lstStyle>
            <a:lvl1pPr>
              <a:defRPr sz="3200" baseline="0">
                <a:latin typeface="Arial Unicode MS" panose="020B0604020202020204" pitchFamily="34" charset="-122"/>
                <a:ea typeface="微软雅黑" panose="020B0503020204020204" pitchFamily="34" charset="-122"/>
              </a:defRPr>
            </a:lvl1pPr>
          </a:lstStyle>
          <a:p>
            <a:r>
              <a:rPr lang="zh-CN" altLang="en-US"/>
              <a:t>单击此处编辑母版标题样式</a:t>
            </a:r>
            <a:endParaRPr lang="zh-CN" altLang="en-US" dirty="0"/>
          </a:p>
        </p:txBody>
      </p:sp>
    </p:spTree>
    <p:extLst>
      <p:ext uri="{BB962C8B-B14F-4D97-AF65-F5344CB8AC3E}">
        <p14:creationId xmlns:p14="http://schemas.microsoft.com/office/powerpoint/2010/main" val="30958797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CB572C81-C94C-1C12-B691-2CF71AB3ABEA}"/>
              </a:ext>
            </a:extLst>
          </p:cNvPr>
          <p:cNvSpPr>
            <a:spLocks noGrp="1"/>
          </p:cNvSpPr>
          <p:nvPr>
            <p:ph type="title"/>
          </p:nvPr>
        </p:nvSpPr>
        <p:spPr>
          <a:xfrm>
            <a:off x="637783" y="102078"/>
            <a:ext cx="7045807" cy="647862"/>
          </a:xfrm>
          <a:prstGeom prst="rect">
            <a:avLst/>
          </a:prstGeom>
        </p:spPr>
        <p:txBody>
          <a:bodyPr/>
          <a:lstStyle>
            <a:lvl1pPr>
              <a:defRPr sz="3200" baseline="0">
                <a:latin typeface="Arial Unicode MS" panose="020B0604020202020204" pitchFamily="34" charset="-122"/>
                <a:ea typeface="微软雅黑" panose="020B0503020204020204" pitchFamily="34" charset="-122"/>
              </a:defRPr>
            </a:lvl1pPr>
          </a:lstStyle>
          <a:p>
            <a:r>
              <a:rPr lang="zh-CN" altLang="en-US"/>
              <a:t>单击此处编辑母版标题样式</a:t>
            </a:r>
            <a:endParaRPr lang="zh-CN" altLang="en-US" dirty="0"/>
          </a:p>
        </p:txBody>
      </p:sp>
    </p:spTree>
    <p:extLst>
      <p:ext uri="{BB962C8B-B14F-4D97-AF65-F5344CB8AC3E}">
        <p14:creationId xmlns:p14="http://schemas.microsoft.com/office/powerpoint/2010/main" val="25683697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881BB23-75A8-6D00-618E-7A1CAC302D4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97452" y="6131"/>
            <a:ext cx="3060148" cy="571308"/>
          </a:xfrm>
          <a:prstGeom prst="rect">
            <a:avLst/>
          </a:prstGeom>
        </p:spPr>
      </p:pic>
      <p:pic>
        <p:nvPicPr>
          <p:cNvPr id="15" name="bg_right">
            <a:extLst>
              <a:ext uri="{FF2B5EF4-FFF2-40B4-BE49-F238E27FC236}">
                <a16:creationId xmlns:a16="http://schemas.microsoft.com/office/drawing/2014/main" id="{99CAD9F6-3E24-6BA6-306D-AF4FA650BF36}"/>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9249" y="875159"/>
            <a:ext cx="3488911" cy="5887538"/>
          </a:xfrm>
          <a:prstGeom prst="rect">
            <a:avLst/>
          </a:prstGeom>
        </p:spPr>
      </p:pic>
    </p:spTree>
    <p:extLst>
      <p:ext uri="{BB962C8B-B14F-4D97-AF65-F5344CB8AC3E}">
        <p14:creationId xmlns:p14="http://schemas.microsoft.com/office/powerpoint/2010/main" val="2616781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881BB23-75A8-6D00-618E-7A1CAC302D4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97452" y="6131"/>
            <a:ext cx="3060148" cy="571308"/>
          </a:xfrm>
          <a:prstGeom prst="rect">
            <a:avLst/>
          </a:prstGeom>
        </p:spPr>
      </p:pic>
    </p:spTree>
    <p:extLst>
      <p:ext uri="{BB962C8B-B14F-4D97-AF65-F5344CB8AC3E}">
        <p14:creationId xmlns:p14="http://schemas.microsoft.com/office/powerpoint/2010/main" val="1324754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4575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直接连接符 9">
            <a:extLst>
              <a:ext uri="{FF2B5EF4-FFF2-40B4-BE49-F238E27FC236}">
                <a16:creationId xmlns:a16="http://schemas.microsoft.com/office/drawing/2014/main" id="{E2724DED-E98F-14C7-35A2-2F8D1BE1D644}"/>
              </a:ext>
            </a:extLst>
          </p:cNvPr>
          <p:cNvCxnSpPr/>
          <p:nvPr userDrawn="1"/>
        </p:nvCxnSpPr>
        <p:spPr>
          <a:xfrm>
            <a:off x="632564" y="606062"/>
            <a:ext cx="106659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8586229"/>
      </p:ext>
    </p:extLst>
  </p:cSld>
  <p:clrMap bg1="lt1" tx1="dk1" bg2="lt2" tx2="dk2" accent1="accent1" accent2="accent2" accent3="accent3" accent4="accent4" accent5="accent5" accent6="accent6" hlink="hlink" folHlink="folHlink"/>
  <p:sldLayoutIdLst>
    <p:sldLayoutId id="2147483650" r:id="rId1"/>
    <p:sldLayoutId id="2147483654" r:id="rId2"/>
    <p:sldLayoutId id="2147483653" r:id="rId3"/>
    <p:sldLayoutId id="2147483655"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43FB983C-F193-8CD3-FD9E-DD5F03DC4F07}"/>
              </a:ext>
            </a:extLst>
          </p:cNvPr>
          <p:cNvSpPr txBox="1"/>
          <p:nvPr userDrawn="1"/>
        </p:nvSpPr>
        <p:spPr>
          <a:xfrm>
            <a:off x="1561605" y="6442427"/>
            <a:ext cx="184731" cy="369332"/>
          </a:xfrm>
          <a:prstGeom prst="rect">
            <a:avLst/>
          </a:prstGeom>
          <a:noFill/>
        </p:spPr>
        <p:txBody>
          <a:bodyPr wrap="none" rtlCol="0">
            <a:spAutoFit/>
          </a:bodyPr>
          <a:lstStyle/>
          <a:p>
            <a:endParaRPr lang="zh-CN" altLang="en-US" dirty="0"/>
          </a:p>
        </p:txBody>
      </p:sp>
    </p:spTree>
    <p:extLst>
      <p:ext uri="{BB962C8B-B14F-4D97-AF65-F5344CB8AC3E}">
        <p14:creationId xmlns:p14="http://schemas.microsoft.com/office/powerpoint/2010/main" val="172856640"/>
      </p:ext>
    </p:extLst>
  </p:cSld>
  <p:clrMap bg1="lt1" tx1="dk1" bg2="lt2" tx2="dk2" accent1="accent1" accent2="accent2" accent3="accent3" accent4="accent4" accent5="accent5" accent6="accent6" hlink="hlink" folHlink="folHlink"/>
  <p:sldLayoutIdLst>
    <p:sldLayoutId id="214748365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22.xml"/><Relationship Id="rId7" Type="http://schemas.openxmlformats.org/officeDocument/2006/relationships/image" Target="../media/image37.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tags" Target="../tags/tag23.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41.tiff"/></Relationships>
</file>

<file path=ppt/slides/_rels/slide1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image" Target="../media/image7.png"/><Relationship Id="rId3" Type="http://schemas.openxmlformats.org/officeDocument/2006/relationships/tags" Target="../tags/tag3.xml"/><Relationship Id="rId7" Type="http://schemas.openxmlformats.org/officeDocument/2006/relationships/slideLayout" Target="../slideLayouts/slideLayout2.xml"/><Relationship Id="rId12"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5.emf"/><Relationship Id="rId5" Type="http://schemas.openxmlformats.org/officeDocument/2006/relationships/tags" Target="../tags/tag5.xml"/><Relationship Id="rId10" Type="http://schemas.openxmlformats.org/officeDocument/2006/relationships/image" Target="../media/image4.emf"/><Relationship Id="rId4" Type="http://schemas.openxmlformats.org/officeDocument/2006/relationships/tags" Target="../tags/tag4.xml"/><Relationship Id="rId9" Type="http://schemas.openxmlformats.org/officeDocument/2006/relationships/image" Target="../media/image3.emf"/><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notesSlide" Target="../notesSlides/notesSlide7.xml"/><Relationship Id="rId7" Type="http://schemas.openxmlformats.org/officeDocument/2006/relationships/image" Target="../media/image20.svg"/><Relationship Id="rId12" Type="http://schemas.openxmlformats.org/officeDocument/2006/relationships/image" Target="../media/image25.sv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9.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2F4"/>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762F4B7A-B5A5-D614-4CC7-F0FBD47E6B14}"/>
              </a:ext>
            </a:extLst>
          </p:cNvPr>
          <p:cNvSpPr txBox="1"/>
          <p:nvPr/>
        </p:nvSpPr>
        <p:spPr>
          <a:xfrm>
            <a:off x="3426665" y="4592874"/>
            <a:ext cx="5338670" cy="1308115"/>
          </a:xfrm>
          <a:prstGeom prst="rect">
            <a:avLst/>
          </a:prstGeom>
          <a:noFill/>
        </p:spPr>
        <p:txBody>
          <a:bodyPr wrap="square" rtlCol="0">
            <a:spAutoFit/>
          </a:bodyPr>
          <a:lstStyle/>
          <a:p>
            <a:pPr indent="-457200" algn="just">
              <a:lnSpc>
                <a:spcPct val="150000"/>
              </a:lnSpc>
            </a:pPr>
            <a:r>
              <a:rPr lang="zh-CN" altLang="en-US" sz="2800" b="1" spc="1200" dirty="0"/>
              <a:t>报告</a:t>
            </a:r>
            <a:r>
              <a:rPr lang="zh-CN" altLang="en-US" sz="2800" b="1" dirty="0"/>
              <a:t>人</a:t>
            </a:r>
            <a:r>
              <a:rPr lang="zh-TW" altLang="en-US" sz="2800" b="1" dirty="0"/>
              <a:t>：</a:t>
            </a:r>
            <a:r>
              <a:rPr lang="zh-CN" altLang="en-US" sz="2800" b="1" dirty="0"/>
              <a:t>黄晨</a:t>
            </a:r>
            <a:endParaRPr lang="en-US" altLang="zh-TW" sz="2800" b="1" dirty="0"/>
          </a:p>
          <a:p>
            <a:pPr indent="-457200" algn="just">
              <a:lnSpc>
                <a:spcPct val="150000"/>
              </a:lnSpc>
            </a:pPr>
            <a:r>
              <a:rPr lang="zh-CN" altLang="en-US" sz="2800" b="1" dirty="0"/>
              <a:t>报告日期</a:t>
            </a:r>
            <a:r>
              <a:rPr lang="zh-TW" altLang="en-US" sz="2800" b="1" dirty="0"/>
              <a:t>：</a:t>
            </a:r>
            <a:r>
              <a:rPr lang="en-US" altLang="zh-TW" sz="2800" b="1" dirty="0"/>
              <a:t>202</a:t>
            </a:r>
            <a:r>
              <a:rPr lang="en-US" altLang="zh-CN" sz="2800" b="1" dirty="0"/>
              <a:t>6</a:t>
            </a:r>
            <a:r>
              <a:rPr lang="en-US" altLang="zh-TW" sz="2800" b="1" dirty="0"/>
              <a:t>.0</a:t>
            </a:r>
            <a:r>
              <a:rPr lang="en-US" altLang="zh-CN" sz="2800" b="1" dirty="0"/>
              <a:t>6</a:t>
            </a:r>
            <a:r>
              <a:rPr lang="en-US" altLang="zh-TW" sz="2800" b="1" dirty="0"/>
              <a:t>.</a:t>
            </a:r>
            <a:r>
              <a:rPr lang="en-US" altLang="zh-CN" sz="2800" b="1" dirty="0"/>
              <a:t>25</a:t>
            </a:r>
          </a:p>
        </p:txBody>
      </p:sp>
      <p:sp>
        <p:nvSpPr>
          <p:cNvPr id="2" name="矩形 1">
            <a:extLst>
              <a:ext uri="{FF2B5EF4-FFF2-40B4-BE49-F238E27FC236}">
                <a16:creationId xmlns:a16="http://schemas.microsoft.com/office/drawing/2014/main" id="{69D9C04B-BF32-3BEC-8F7E-485BA10E1CCC}"/>
              </a:ext>
            </a:extLst>
          </p:cNvPr>
          <p:cNvSpPr/>
          <p:nvPr/>
        </p:nvSpPr>
        <p:spPr>
          <a:xfrm>
            <a:off x="2" y="2029710"/>
            <a:ext cx="12191998" cy="1918722"/>
          </a:xfrm>
          <a:prstGeom prst="rect">
            <a:avLst/>
          </a:prstGeom>
          <a:solidFill>
            <a:srgbClr val="1644A0"/>
          </a:solidFill>
          <a:ln>
            <a:solidFill>
              <a:srgbClr val="1644A0"/>
            </a:solidFill>
          </a:ln>
          <a:effectLst>
            <a:outerShdw blurRad="50800" dist="50800" dir="5400000" algn="ctr" rotWithShape="0">
              <a:srgbClr val="000000">
                <a:alpha val="6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rgbClr val="FFFFFF"/>
              </a:solidFill>
              <a:latin typeface="+mj-lt"/>
            </a:endParaRPr>
          </a:p>
        </p:txBody>
      </p:sp>
      <p:sp>
        <p:nvSpPr>
          <p:cNvPr id="3" name="文本框 2">
            <a:extLst>
              <a:ext uri="{FF2B5EF4-FFF2-40B4-BE49-F238E27FC236}">
                <a16:creationId xmlns:a16="http://schemas.microsoft.com/office/drawing/2014/main" id="{80AD2B15-B21A-7AB8-2AA7-FFB03A6F7104}"/>
              </a:ext>
            </a:extLst>
          </p:cNvPr>
          <p:cNvSpPr txBox="1"/>
          <p:nvPr/>
        </p:nvSpPr>
        <p:spPr>
          <a:xfrm>
            <a:off x="310381" y="2135760"/>
            <a:ext cx="11571238" cy="1706621"/>
          </a:xfrm>
          <a:prstGeom prst="rect">
            <a:avLst/>
          </a:prstGeom>
          <a:noFill/>
        </p:spPr>
        <p:txBody>
          <a:bodyPr wrap="square">
            <a:spAutoFit/>
          </a:bodyPr>
          <a:lstStyle/>
          <a:p>
            <a:pPr algn="ctr">
              <a:lnSpc>
                <a:spcPct val="125000"/>
              </a:lnSpc>
            </a:pPr>
            <a:r>
              <a:rPr lang="zh-CN" altLang="en-US" sz="4400" b="1" dirty="0">
                <a:solidFill>
                  <a:schemeClr val="bg1"/>
                </a:solidFill>
              </a:rPr>
              <a:t>面向同步辐射光电离质谱的</a:t>
            </a:r>
            <a:endParaRPr lang="en-US" altLang="zh-CN" sz="4400" b="1" dirty="0">
              <a:solidFill>
                <a:schemeClr val="bg1"/>
              </a:solidFill>
            </a:endParaRPr>
          </a:p>
          <a:p>
            <a:pPr algn="ctr">
              <a:lnSpc>
                <a:spcPct val="125000"/>
              </a:lnSpc>
            </a:pPr>
            <a:r>
              <a:rPr lang="zh-CN" altLang="en-US" sz="4400" b="1" dirty="0">
                <a:solidFill>
                  <a:schemeClr val="bg1"/>
                </a:solidFill>
              </a:rPr>
              <a:t>实验数据处理软件平台</a:t>
            </a:r>
          </a:p>
        </p:txBody>
      </p:sp>
      <p:sp>
        <p:nvSpPr>
          <p:cNvPr id="13" name="文本框 12">
            <a:extLst>
              <a:ext uri="{FF2B5EF4-FFF2-40B4-BE49-F238E27FC236}">
                <a16:creationId xmlns:a16="http://schemas.microsoft.com/office/drawing/2014/main" id="{29984F6D-6A40-1E89-51F1-DF4C7D3055A1}"/>
              </a:ext>
            </a:extLst>
          </p:cNvPr>
          <p:cNvSpPr txBox="1"/>
          <p:nvPr/>
        </p:nvSpPr>
        <p:spPr>
          <a:xfrm>
            <a:off x="0" y="525033"/>
            <a:ext cx="12092195" cy="860235"/>
          </a:xfrm>
          <a:prstGeom prst="rect">
            <a:avLst/>
          </a:prstGeom>
          <a:noFill/>
        </p:spPr>
        <p:txBody>
          <a:bodyPr wrap="square">
            <a:spAutoFit/>
          </a:bodyPr>
          <a:lstStyle/>
          <a:p>
            <a:pPr algn="ctr">
              <a:lnSpc>
                <a:spcPct val="125000"/>
              </a:lnSpc>
            </a:pPr>
            <a:r>
              <a:rPr lang="zh-CN" altLang="en-US" sz="4400" b="1" dirty="0"/>
              <a:t>第六届先进光源中子源科学数据与软件研讨会</a:t>
            </a:r>
          </a:p>
        </p:txBody>
      </p:sp>
    </p:spTree>
    <p:extLst>
      <p:ext uri="{BB962C8B-B14F-4D97-AF65-F5344CB8AC3E}">
        <p14:creationId xmlns:p14="http://schemas.microsoft.com/office/powerpoint/2010/main" val="270063185"/>
      </p:ext>
    </p:extLst>
  </p:cSld>
  <p:clrMapOvr>
    <a:masterClrMapping/>
  </p:clrMapOvr>
  <mc:AlternateContent xmlns:mc="http://schemas.openxmlformats.org/markup-compatibility/2006" xmlns:p14="http://schemas.microsoft.com/office/powerpoint/2010/main">
    <mc:Choice Requires="p14">
      <p:transition spd="slow" p14:dur="2000" advTm="6466"/>
    </mc:Choice>
    <mc:Fallback xmlns="">
      <p:transition spd="slow" advTm="646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46927-00CA-A6F7-9AFD-D251033CBF0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B6C1237-C1A7-B6A4-79F7-5725F5DD68AB}"/>
              </a:ext>
            </a:extLst>
          </p:cNvPr>
          <p:cNvSpPr>
            <a:spLocks noGrp="1"/>
          </p:cNvSpPr>
          <p:nvPr>
            <p:ph type="title"/>
          </p:nvPr>
        </p:nvSpPr>
        <p:spPr>
          <a:xfrm>
            <a:off x="575200" y="50650"/>
            <a:ext cx="11041599" cy="647862"/>
          </a:xfrm>
        </p:spPr>
        <p:txBody>
          <a:bodyPr/>
          <a:lstStyle/>
          <a:p>
            <a:r>
              <a:rPr lang="zh-CN" altLang="en-US" b="1" dirty="0">
                <a:solidFill>
                  <a:srgbClr val="004A98"/>
                </a:solidFill>
                <a:latin typeface="微软雅黑" panose="020B0503020204020204" pitchFamily="34" charset="-122"/>
                <a:cs typeface="Arial" panose="020B0604020202020204" pitchFamily="34" charset="0"/>
              </a:rPr>
              <a:t>温度曲线：表征物种的生成与消耗</a:t>
            </a:r>
            <a:endParaRPr kumimoji="1" lang="zh-CN" altLang="en-US" dirty="0"/>
          </a:p>
        </p:txBody>
      </p:sp>
      <p:pic>
        <p:nvPicPr>
          <p:cNvPr id="3" name="图片 2">
            <a:extLst>
              <a:ext uri="{FF2B5EF4-FFF2-40B4-BE49-F238E27FC236}">
                <a16:creationId xmlns:a16="http://schemas.microsoft.com/office/drawing/2014/main" id="{6ED8FAE7-2E64-C785-6205-42C708BEECB5}"/>
              </a:ext>
            </a:extLst>
          </p:cNvPr>
          <p:cNvPicPr>
            <a:picLocks noChangeAspect="1"/>
          </p:cNvPicPr>
          <p:nvPr/>
        </p:nvPicPr>
        <p:blipFill>
          <a:blip r:embed="rId4"/>
          <a:stretch>
            <a:fillRect/>
          </a:stretch>
        </p:blipFill>
        <p:spPr>
          <a:xfrm>
            <a:off x="637782" y="1788778"/>
            <a:ext cx="7756593" cy="4509523"/>
          </a:xfrm>
          <a:prstGeom prst="rect">
            <a:avLst/>
          </a:prstGeom>
        </p:spPr>
      </p:pic>
      <p:sp>
        <p:nvSpPr>
          <p:cNvPr id="4" name="文本框 3">
            <a:extLst>
              <a:ext uri="{FF2B5EF4-FFF2-40B4-BE49-F238E27FC236}">
                <a16:creationId xmlns:a16="http://schemas.microsoft.com/office/drawing/2014/main" id="{ED5C7F72-DA6D-0F48-D2B3-69D03F470F73}"/>
              </a:ext>
            </a:extLst>
          </p:cNvPr>
          <p:cNvSpPr txBox="1"/>
          <p:nvPr>
            <p:custDataLst>
              <p:tags r:id="rId1"/>
            </p:custDataLst>
          </p:nvPr>
        </p:nvSpPr>
        <p:spPr>
          <a:xfrm>
            <a:off x="637782" y="749940"/>
            <a:ext cx="10673220" cy="873957"/>
          </a:xfrm>
          <a:prstGeom prst="rect">
            <a:avLst/>
          </a:prstGeom>
          <a:noFill/>
          <a:ln w="19050">
            <a:solidFill>
              <a:srgbClr val="003399"/>
            </a:solidFill>
          </a:ln>
        </p:spPr>
        <p:txBody>
          <a:bodyPr wrap="square" rtlCol="0" anchor="t">
            <a:spAutoFit/>
          </a:bodyPr>
          <a:lstStyle/>
          <a:p>
            <a:pPr marL="342900" indent="-342900" algn="just">
              <a:lnSpc>
                <a:spcPct val="150000"/>
              </a:lnSpc>
              <a:buFont typeface="Wingdings" panose="05000000000000000000" charset="0"/>
              <a:buChar char="Ø"/>
            </a:pPr>
            <a:r>
              <a:rPr lang="zh-CN" altLang="en-US" dirty="0"/>
              <a:t>对于温度扫描实验，软件进一步结合光强归一化、膨胀效应修正和曲线形态分析，辅助识别生成物、反应物消耗和中间体等不同温度响应行为。</a:t>
            </a:r>
          </a:p>
        </p:txBody>
      </p:sp>
      <p:pic>
        <p:nvPicPr>
          <p:cNvPr id="5" name="图形 4">
            <a:extLst>
              <a:ext uri="{FF2B5EF4-FFF2-40B4-BE49-F238E27FC236}">
                <a16:creationId xmlns:a16="http://schemas.microsoft.com/office/drawing/2014/main" id="{409E02F6-F0AC-121D-84DD-C9294E4CC0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94375" y="-48987"/>
            <a:ext cx="2900298" cy="696071"/>
          </a:xfrm>
          <a:prstGeom prst="rect">
            <a:avLst/>
          </a:prstGeom>
        </p:spPr>
      </p:pic>
      <p:pic>
        <p:nvPicPr>
          <p:cNvPr id="6" name="图片 5">
            <a:extLst>
              <a:ext uri="{FF2B5EF4-FFF2-40B4-BE49-F238E27FC236}">
                <a16:creationId xmlns:a16="http://schemas.microsoft.com/office/drawing/2014/main" id="{2465B425-A48B-C631-BEEA-702C37D5E5F1}"/>
              </a:ext>
            </a:extLst>
          </p:cNvPr>
          <p:cNvPicPr>
            <a:picLocks noChangeAspect="1"/>
          </p:cNvPicPr>
          <p:nvPr/>
        </p:nvPicPr>
        <p:blipFill>
          <a:blip r:embed="rId7"/>
          <a:stretch>
            <a:fillRect/>
          </a:stretch>
        </p:blipFill>
        <p:spPr>
          <a:xfrm>
            <a:off x="8394375" y="2271879"/>
            <a:ext cx="2882524" cy="3721740"/>
          </a:xfrm>
          <a:prstGeom prst="rect">
            <a:avLst/>
          </a:prstGeom>
        </p:spPr>
      </p:pic>
      <p:sp>
        <p:nvSpPr>
          <p:cNvPr id="8" name="文本框 7">
            <a:extLst>
              <a:ext uri="{FF2B5EF4-FFF2-40B4-BE49-F238E27FC236}">
                <a16:creationId xmlns:a16="http://schemas.microsoft.com/office/drawing/2014/main" id="{E7248F4B-3736-5E15-A027-CF677BE8E989}"/>
              </a:ext>
            </a:extLst>
          </p:cNvPr>
          <p:cNvSpPr txBox="1"/>
          <p:nvPr/>
        </p:nvSpPr>
        <p:spPr>
          <a:xfrm>
            <a:off x="453592" y="6438018"/>
            <a:ext cx="11041599" cy="369332"/>
          </a:xfrm>
          <a:prstGeom prst="rect">
            <a:avLst/>
          </a:prstGeom>
          <a:noFill/>
          <a:ln w="19050">
            <a:solidFill>
              <a:srgbClr val="C00000"/>
            </a:solidFill>
          </a:ln>
        </p:spPr>
        <p:txBody>
          <a:bodyPr wrap="square">
            <a:spAutoFit/>
          </a:bodyPr>
          <a:lstStyle/>
          <a:p>
            <a:r>
              <a:rPr lang="zh-CN" altLang="en-US" dirty="0"/>
              <a:t>PIE和温度曲线主要解决物种识别与变化趋势问题，还需要将质谱响应换算为可定量比较的物种摩尔分数。</a:t>
            </a:r>
          </a:p>
        </p:txBody>
      </p:sp>
    </p:spTree>
    <p:extLst>
      <p:ext uri="{BB962C8B-B14F-4D97-AF65-F5344CB8AC3E}">
        <p14:creationId xmlns:p14="http://schemas.microsoft.com/office/powerpoint/2010/main" val="3532830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89C7E-3E1F-EA5D-3A15-ADA12A694D4D}"/>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F0C64193-CA82-E002-2453-9278BE6D97D5}"/>
              </a:ext>
            </a:extLst>
          </p:cNvPr>
          <p:cNvSpPr>
            <a:spLocks noGrp="1"/>
          </p:cNvSpPr>
          <p:nvPr>
            <p:ph type="title"/>
          </p:nvPr>
        </p:nvSpPr>
        <p:spPr>
          <a:xfrm>
            <a:off x="637783" y="102078"/>
            <a:ext cx="11041599" cy="647862"/>
          </a:xfrm>
        </p:spPr>
        <p:txBody>
          <a:bodyPr/>
          <a:lstStyle/>
          <a:p>
            <a:r>
              <a:rPr lang="zh-CN" altLang="en-US" b="1" dirty="0">
                <a:solidFill>
                  <a:srgbClr val="004A98"/>
                </a:solidFill>
                <a:latin typeface="微软雅黑" panose="020B0503020204020204" pitchFamily="34" charset="-122"/>
                <a:cs typeface="Arial" panose="020B0604020202020204" pitchFamily="34" charset="0"/>
              </a:rPr>
              <a:t>摩尔分数计算流程</a:t>
            </a:r>
            <a:endParaRPr kumimoji="1" lang="zh-CN" altLang="en-US" dirty="0"/>
          </a:p>
        </p:txBody>
      </p:sp>
      <p:pic>
        <p:nvPicPr>
          <p:cNvPr id="50" name="图片 49">
            <a:extLst>
              <a:ext uri="{FF2B5EF4-FFF2-40B4-BE49-F238E27FC236}">
                <a16:creationId xmlns:a16="http://schemas.microsoft.com/office/drawing/2014/main" id="{E9DD1A98-9252-0A88-CB3E-0F867A5F8EFA}"/>
              </a:ext>
            </a:extLst>
          </p:cNvPr>
          <p:cNvPicPr>
            <a:picLocks noChangeAspect="1"/>
          </p:cNvPicPr>
          <p:nvPr/>
        </p:nvPicPr>
        <p:blipFill>
          <a:blip r:embed="rId4"/>
          <a:stretch>
            <a:fillRect/>
          </a:stretch>
        </p:blipFill>
        <p:spPr>
          <a:xfrm>
            <a:off x="1333632" y="1700370"/>
            <a:ext cx="8167207" cy="4889212"/>
          </a:xfrm>
          <a:prstGeom prst="rect">
            <a:avLst/>
          </a:prstGeom>
        </p:spPr>
      </p:pic>
      <p:sp>
        <p:nvSpPr>
          <p:cNvPr id="51" name="文本框 50">
            <a:extLst>
              <a:ext uri="{FF2B5EF4-FFF2-40B4-BE49-F238E27FC236}">
                <a16:creationId xmlns:a16="http://schemas.microsoft.com/office/drawing/2014/main" id="{B6341563-32F1-EB25-B93C-726B0F45A83E}"/>
              </a:ext>
            </a:extLst>
          </p:cNvPr>
          <p:cNvSpPr txBox="1"/>
          <p:nvPr>
            <p:custDataLst>
              <p:tags r:id="rId1"/>
            </p:custDataLst>
          </p:nvPr>
        </p:nvSpPr>
        <p:spPr>
          <a:xfrm>
            <a:off x="637782" y="719295"/>
            <a:ext cx="10673220" cy="873957"/>
          </a:xfrm>
          <a:prstGeom prst="rect">
            <a:avLst/>
          </a:prstGeom>
          <a:noFill/>
          <a:ln w="19050">
            <a:solidFill>
              <a:srgbClr val="003399"/>
            </a:solidFill>
          </a:ln>
        </p:spPr>
        <p:txBody>
          <a:bodyPr wrap="square" rtlCol="0" anchor="t">
            <a:spAutoFit/>
          </a:bodyPr>
          <a:lstStyle/>
          <a:p>
            <a:pPr marL="342900" indent="-342900" algn="just">
              <a:lnSpc>
                <a:spcPct val="150000"/>
              </a:lnSpc>
              <a:buFont typeface="Wingdings" panose="05000000000000000000" charset="0"/>
              <a:buChar char="Ø"/>
            </a:pPr>
            <a:r>
              <a:rPr lang="zh-CN" altLang="en-US" dirty="0"/>
              <a:t>以已知参考物种的摩尔分数为定量基准，结合各物种的质谱响应、光电离截面及质量歧视等修正，计算反应体系中其他物种的摩尔分数。</a:t>
            </a:r>
          </a:p>
        </p:txBody>
      </p:sp>
    </p:spTree>
    <p:extLst>
      <p:ext uri="{BB962C8B-B14F-4D97-AF65-F5344CB8AC3E}">
        <p14:creationId xmlns:p14="http://schemas.microsoft.com/office/powerpoint/2010/main" val="4029353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B679E-FC69-D89B-EC79-3AFB0F8CEF82}"/>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DFCCEBCF-7CFB-7222-3918-A19A64F2583D}"/>
              </a:ext>
            </a:extLst>
          </p:cNvPr>
          <p:cNvSpPr>
            <a:spLocks noGrp="1"/>
          </p:cNvSpPr>
          <p:nvPr>
            <p:ph type="title"/>
          </p:nvPr>
        </p:nvSpPr>
        <p:spPr>
          <a:xfrm>
            <a:off x="637783" y="102078"/>
            <a:ext cx="11041599" cy="647862"/>
          </a:xfrm>
        </p:spPr>
        <p:txBody>
          <a:bodyPr/>
          <a:lstStyle/>
          <a:p>
            <a:r>
              <a:rPr lang="zh-CN" altLang="en-US" b="1" dirty="0">
                <a:solidFill>
                  <a:srgbClr val="004A98"/>
                </a:solidFill>
                <a:latin typeface="微软雅黑" panose="020B0503020204020204" pitchFamily="34" charset="-122"/>
                <a:cs typeface="Arial" panose="020B0604020202020204" pitchFamily="34" charset="0"/>
              </a:rPr>
              <a:t>摩尔分数计算：定量反应中物种变化</a:t>
            </a:r>
            <a:endParaRPr kumimoji="1" lang="zh-CN" altLang="en-US" dirty="0"/>
          </a:p>
        </p:txBody>
      </p:sp>
      <p:pic>
        <p:nvPicPr>
          <p:cNvPr id="3" name="图片 2">
            <a:extLst>
              <a:ext uri="{FF2B5EF4-FFF2-40B4-BE49-F238E27FC236}">
                <a16:creationId xmlns:a16="http://schemas.microsoft.com/office/drawing/2014/main" id="{4823D889-E6ED-F350-AF59-C6017A83DD70}"/>
              </a:ext>
            </a:extLst>
          </p:cNvPr>
          <p:cNvPicPr>
            <a:picLocks noChangeAspect="1"/>
          </p:cNvPicPr>
          <p:nvPr/>
        </p:nvPicPr>
        <p:blipFill>
          <a:blip r:embed="rId4"/>
          <a:stretch>
            <a:fillRect/>
          </a:stretch>
        </p:blipFill>
        <p:spPr>
          <a:xfrm>
            <a:off x="1602523" y="1244504"/>
            <a:ext cx="8743737" cy="5083427"/>
          </a:xfrm>
          <a:prstGeom prst="rect">
            <a:avLst/>
          </a:prstGeom>
        </p:spPr>
      </p:pic>
      <p:sp>
        <p:nvSpPr>
          <p:cNvPr id="4" name="文本框 3">
            <a:extLst>
              <a:ext uri="{FF2B5EF4-FFF2-40B4-BE49-F238E27FC236}">
                <a16:creationId xmlns:a16="http://schemas.microsoft.com/office/drawing/2014/main" id="{726A30A3-1391-AE10-8B8A-A61B80D0367C}"/>
              </a:ext>
            </a:extLst>
          </p:cNvPr>
          <p:cNvSpPr txBox="1"/>
          <p:nvPr>
            <p:custDataLst>
              <p:tags r:id="rId1"/>
            </p:custDataLst>
          </p:nvPr>
        </p:nvSpPr>
        <p:spPr>
          <a:xfrm>
            <a:off x="637782" y="719295"/>
            <a:ext cx="10673220" cy="458459"/>
          </a:xfrm>
          <a:prstGeom prst="rect">
            <a:avLst/>
          </a:prstGeom>
          <a:noFill/>
          <a:ln w="19050">
            <a:solidFill>
              <a:srgbClr val="003399"/>
            </a:solidFill>
          </a:ln>
        </p:spPr>
        <p:txBody>
          <a:bodyPr wrap="square" rtlCol="0" anchor="t">
            <a:spAutoFit/>
          </a:bodyPr>
          <a:lstStyle/>
          <a:p>
            <a:pPr marL="342900" indent="-342900" algn="just">
              <a:lnSpc>
                <a:spcPct val="150000"/>
              </a:lnSpc>
              <a:buFont typeface="Wingdings" panose="05000000000000000000" charset="0"/>
              <a:buChar char="Ø"/>
            </a:pPr>
            <a:r>
              <a:rPr lang="zh-CN" altLang="en-US" dirty="0"/>
              <a:t>集中展示不同温度下各物种的摩尔分数变化，支持结果对比、异常检查与数据导出。</a:t>
            </a:r>
          </a:p>
        </p:txBody>
      </p:sp>
      <p:pic>
        <p:nvPicPr>
          <p:cNvPr id="7" name="图形 6">
            <a:extLst>
              <a:ext uri="{FF2B5EF4-FFF2-40B4-BE49-F238E27FC236}">
                <a16:creationId xmlns:a16="http://schemas.microsoft.com/office/drawing/2014/main" id="{78FF8427-F24F-B7FC-289E-0F392F543F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94375" y="-48987"/>
            <a:ext cx="2900298" cy="696071"/>
          </a:xfrm>
          <a:prstGeom prst="rect">
            <a:avLst/>
          </a:prstGeom>
        </p:spPr>
      </p:pic>
      <p:sp>
        <p:nvSpPr>
          <p:cNvPr id="8" name="文本框 7">
            <a:extLst>
              <a:ext uri="{FF2B5EF4-FFF2-40B4-BE49-F238E27FC236}">
                <a16:creationId xmlns:a16="http://schemas.microsoft.com/office/drawing/2014/main" id="{7957F99A-84AC-F221-EDEB-A4718C89454B}"/>
              </a:ext>
            </a:extLst>
          </p:cNvPr>
          <p:cNvSpPr txBox="1"/>
          <p:nvPr/>
        </p:nvSpPr>
        <p:spPr>
          <a:xfrm>
            <a:off x="637782" y="6394682"/>
            <a:ext cx="10628614" cy="369332"/>
          </a:xfrm>
          <a:prstGeom prst="rect">
            <a:avLst/>
          </a:prstGeom>
          <a:noFill/>
          <a:ln w="19050">
            <a:solidFill>
              <a:srgbClr val="C00000"/>
            </a:solidFill>
          </a:ln>
        </p:spPr>
        <p:txBody>
          <a:bodyPr wrap="square">
            <a:spAutoFit/>
          </a:bodyPr>
          <a:lstStyle/>
          <a:p>
            <a:pPr algn="just"/>
            <a:r>
              <a:rPr lang="zh-CN" altLang="en-US" dirty="0"/>
              <a:t>导出的摩尔分数据可为反应动力学模型验证、关键反应路径分析和机理优化提供定量实验依据。</a:t>
            </a:r>
          </a:p>
        </p:txBody>
      </p:sp>
    </p:spTree>
    <p:extLst>
      <p:ext uri="{BB962C8B-B14F-4D97-AF65-F5344CB8AC3E}">
        <p14:creationId xmlns:p14="http://schemas.microsoft.com/office/powerpoint/2010/main" val="1227971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F7EFF-B866-3E5D-D7E5-D3395AFCE51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F6D7A010-5243-61D7-3307-1A9D718344C7}"/>
              </a:ext>
            </a:extLst>
          </p:cNvPr>
          <p:cNvSpPr>
            <a:spLocks noGrp="1"/>
          </p:cNvSpPr>
          <p:nvPr>
            <p:ph type="title"/>
          </p:nvPr>
        </p:nvSpPr>
        <p:spPr>
          <a:xfrm>
            <a:off x="637783" y="102078"/>
            <a:ext cx="11041599" cy="647862"/>
          </a:xfrm>
        </p:spPr>
        <p:txBody>
          <a:bodyPr/>
          <a:lstStyle/>
          <a:p>
            <a:r>
              <a:rPr lang="zh-CN" altLang="en-US" b="1" dirty="0">
                <a:solidFill>
                  <a:srgbClr val="004A98"/>
                </a:solidFill>
                <a:latin typeface="微软雅黑" panose="020B0503020204020204" pitchFamily="34" charset="-122"/>
                <a:cs typeface="Arial" panose="020B0604020202020204" pitchFamily="34" charset="0"/>
              </a:rPr>
              <a:t>总结及展望</a:t>
            </a:r>
            <a:endParaRPr kumimoji="1" lang="zh-CN" altLang="en-US" dirty="0"/>
          </a:p>
        </p:txBody>
      </p:sp>
      <p:sp>
        <p:nvSpPr>
          <p:cNvPr id="3" name="文本框 2">
            <a:extLst>
              <a:ext uri="{FF2B5EF4-FFF2-40B4-BE49-F238E27FC236}">
                <a16:creationId xmlns:a16="http://schemas.microsoft.com/office/drawing/2014/main" id="{BD972AE3-DCE1-7C8E-CE6E-611ACB6CCD6C}"/>
              </a:ext>
            </a:extLst>
          </p:cNvPr>
          <p:cNvSpPr txBox="1"/>
          <p:nvPr>
            <p:custDataLst>
              <p:tags r:id="rId1"/>
            </p:custDataLst>
          </p:nvPr>
        </p:nvSpPr>
        <p:spPr>
          <a:xfrm>
            <a:off x="637783" y="1100982"/>
            <a:ext cx="10673220" cy="1704954"/>
          </a:xfrm>
          <a:prstGeom prst="rect">
            <a:avLst/>
          </a:prstGeom>
          <a:noFill/>
          <a:ln w="19050">
            <a:solidFill>
              <a:srgbClr val="003399"/>
            </a:solidFill>
          </a:ln>
        </p:spPr>
        <p:txBody>
          <a:bodyPr wrap="square" rtlCol="0" anchor="t">
            <a:spAutoFit/>
          </a:bodyPr>
          <a:lstStyle/>
          <a:p>
            <a:pPr marL="342900" indent="-342900" algn="just">
              <a:lnSpc>
                <a:spcPct val="150000"/>
              </a:lnSpc>
              <a:buFont typeface="Wingdings" panose="05000000000000000000" charset="0"/>
              <a:buChar char="Ø"/>
            </a:pPr>
            <a:r>
              <a:rPr lang="zh-CN" altLang="en-US" dirty="0"/>
              <a:t>构建了面向同步辐射真空紫外光电离质谱实验的数据处理与物种辅助解析平台。</a:t>
            </a:r>
            <a:endParaRPr lang="en-US" altLang="zh-CN" dirty="0"/>
          </a:p>
          <a:p>
            <a:pPr marL="342900" indent="-342900" algn="just">
              <a:lnSpc>
                <a:spcPct val="150000"/>
              </a:lnSpc>
              <a:buFont typeface="Wingdings" panose="05000000000000000000" charset="0"/>
              <a:buChar char="Ø"/>
            </a:pPr>
            <a:r>
              <a:rPr lang="zh-CN" altLang="en-US" dirty="0"/>
              <a:t>打通了从原始数据导入、质谱标定和寻峰积分，到 </a:t>
            </a:r>
            <a:r>
              <a:rPr lang="en" altLang="zh-CN" dirty="0"/>
              <a:t>PIE/</a:t>
            </a:r>
            <a:r>
              <a:rPr lang="zh-CN" altLang="en-US" dirty="0"/>
              <a:t>温度扫描分析及摩尔分数计算的完整流程。</a:t>
            </a:r>
          </a:p>
          <a:p>
            <a:pPr marL="342900" indent="-342900" algn="just">
              <a:lnSpc>
                <a:spcPct val="150000"/>
              </a:lnSpc>
              <a:buFont typeface="Wingdings" panose="05000000000000000000" charset="0"/>
              <a:buChar char="Ø"/>
            </a:pPr>
            <a:r>
              <a:rPr lang="zh-CN" altLang="en-US" dirty="0"/>
              <a:t>实现了实验数据、分析参数和结果产物的统一管理，减少重复人工操作，提高了数据处理效率、结果一致性和分析过程的可追溯性。</a:t>
            </a:r>
            <a:endParaRPr lang="en-US" altLang="zh-CN" dirty="0"/>
          </a:p>
        </p:txBody>
      </p:sp>
      <p:sp>
        <p:nvSpPr>
          <p:cNvPr id="4" name="文本框 3">
            <a:extLst>
              <a:ext uri="{FF2B5EF4-FFF2-40B4-BE49-F238E27FC236}">
                <a16:creationId xmlns:a16="http://schemas.microsoft.com/office/drawing/2014/main" id="{92466598-D062-D094-13FE-FE7E3CEDF297}"/>
              </a:ext>
            </a:extLst>
          </p:cNvPr>
          <p:cNvSpPr txBox="1"/>
          <p:nvPr>
            <p:custDataLst>
              <p:tags r:id="rId2"/>
            </p:custDataLst>
          </p:nvPr>
        </p:nvSpPr>
        <p:spPr>
          <a:xfrm>
            <a:off x="580413" y="545452"/>
            <a:ext cx="11156338" cy="552715"/>
          </a:xfrm>
          <a:prstGeom prst="rect">
            <a:avLst/>
          </a:prstGeom>
          <a:noFill/>
        </p:spPr>
        <p:txBody>
          <a:bodyPr wrap="square" rtlCol="0" anchor="t">
            <a:spAutoFit/>
          </a:bodyPr>
          <a:lstStyle/>
          <a:p>
            <a:pPr marL="285750" indent="-285750">
              <a:lnSpc>
                <a:spcPct val="140000"/>
              </a:lnSpc>
              <a:buFont typeface="Wingdings" panose="05000000000000000000" charset="0"/>
              <a:buChar char="Ø"/>
            </a:pPr>
            <a:r>
              <a:rPr lang="zh-CN" altLang="en-US" sz="2400" b="1" dirty="0">
                <a:cs typeface="微软雅黑" panose="020B0503020204020204" pitchFamily="34" charset="-122"/>
                <a:sym typeface="+mn-ea"/>
              </a:rPr>
              <a:t>总结</a:t>
            </a:r>
            <a:endParaRPr lang="zh-CN" altLang="en-US" sz="2400" b="1" dirty="0">
              <a:solidFill>
                <a:srgbClr val="004A98"/>
              </a:solidFill>
            </a:endParaRPr>
          </a:p>
        </p:txBody>
      </p:sp>
      <p:sp>
        <p:nvSpPr>
          <p:cNvPr id="5" name="文本框 4">
            <a:extLst>
              <a:ext uri="{FF2B5EF4-FFF2-40B4-BE49-F238E27FC236}">
                <a16:creationId xmlns:a16="http://schemas.microsoft.com/office/drawing/2014/main" id="{DF3EFDD6-8295-E710-9786-590BBBE0F0C8}"/>
              </a:ext>
            </a:extLst>
          </p:cNvPr>
          <p:cNvSpPr txBox="1"/>
          <p:nvPr>
            <p:custDataLst>
              <p:tags r:id="rId3"/>
            </p:custDataLst>
          </p:nvPr>
        </p:nvSpPr>
        <p:spPr>
          <a:xfrm>
            <a:off x="637783" y="2765718"/>
            <a:ext cx="11156338" cy="552715"/>
          </a:xfrm>
          <a:prstGeom prst="rect">
            <a:avLst/>
          </a:prstGeom>
          <a:noFill/>
        </p:spPr>
        <p:txBody>
          <a:bodyPr wrap="square" rtlCol="0" anchor="t">
            <a:spAutoFit/>
          </a:bodyPr>
          <a:lstStyle/>
          <a:p>
            <a:pPr marL="285750" indent="-285750">
              <a:lnSpc>
                <a:spcPct val="140000"/>
              </a:lnSpc>
              <a:buFont typeface="Wingdings" panose="05000000000000000000" charset="0"/>
              <a:buChar char="Ø"/>
            </a:pPr>
            <a:r>
              <a:rPr lang="zh-CN" altLang="en-US" sz="2400" b="1" dirty="0">
                <a:sym typeface="+mn-ea"/>
              </a:rPr>
              <a:t>展望</a:t>
            </a:r>
            <a:endParaRPr lang="zh-CN" altLang="en-US" sz="2400" b="1" dirty="0"/>
          </a:p>
        </p:txBody>
      </p:sp>
      <p:sp>
        <p:nvSpPr>
          <p:cNvPr id="6" name="文本框 5">
            <a:extLst>
              <a:ext uri="{FF2B5EF4-FFF2-40B4-BE49-F238E27FC236}">
                <a16:creationId xmlns:a16="http://schemas.microsoft.com/office/drawing/2014/main" id="{2299CEF9-C88D-8473-EC22-A0F6E1F25DB8}"/>
              </a:ext>
            </a:extLst>
          </p:cNvPr>
          <p:cNvSpPr txBox="1"/>
          <p:nvPr>
            <p:custDataLst>
              <p:tags r:id="rId4"/>
            </p:custDataLst>
          </p:nvPr>
        </p:nvSpPr>
        <p:spPr>
          <a:xfrm>
            <a:off x="637783" y="3324218"/>
            <a:ext cx="10673220" cy="1704954"/>
          </a:xfrm>
          <a:prstGeom prst="rect">
            <a:avLst/>
          </a:prstGeom>
          <a:noFill/>
          <a:ln w="19050">
            <a:solidFill>
              <a:srgbClr val="003399"/>
            </a:solidFill>
          </a:ln>
        </p:spPr>
        <p:txBody>
          <a:bodyPr wrap="square" rtlCol="0" anchor="t">
            <a:spAutoFit/>
          </a:bodyPr>
          <a:lstStyle/>
          <a:p>
            <a:pPr marL="342900" indent="-342900" algn="just">
              <a:lnSpc>
                <a:spcPct val="150000"/>
              </a:lnSpc>
              <a:buFont typeface="Wingdings" panose="05000000000000000000" charset="0"/>
              <a:buChar char="Ø"/>
            </a:pPr>
            <a:r>
              <a:rPr lang="zh-CN" altLang="en-US" dirty="0"/>
              <a:t>在现有自动化分析工具基础上，进一步开发同步辐射光电离质谱数据处理智能体，实现任务规划、工具调用、结果检查和物种辅助解析。</a:t>
            </a:r>
            <a:endParaRPr lang="en-US" altLang="zh-CN" dirty="0"/>
          </a:p>
          <a:p>
            <a:pPr marL="342900" indent="-342900" algn="just">
              <a:lnSpc>
                <a:spcPct val="150000"/>
              </a:lnSpc>
              <a:buFont typeface="Wingdings" panose="05000000000000000000" charset="0"/>
              <a:buChar char="Ø"/>
            </a:pPr>
            <a:r>
              <a:rPr lang="zh-CN" altLang="en-US" dirty="0"/>
              <a:t>探索智能体与 </a:t>
            </a:r>
            <a:r>
              <a:rPr lang="en" altLang="zh-CN" dirty="0"/>
              <a:t>CHEMKIN</a:t>
            </a:r>
            <a:r>
              <a:rPr lang="zh-CN" altLang="en" dirty="0"/>
              <a:t>、</a:t>
            </a:r>
            <a:r>
              <a:rPr lang="en" altLang="zh-CN" dirty="0"/>
              <a:t>Cantera </a:t>
            </a:r>
            <a:r>
              <a:rPr lang="zh-CN" altLang="en-US" dirty="0"/>
              <a:t>等动力学模拟软件的协同分析，自动完成实验</a:t>
            </a:r>
            <a:r>
              <a:rPr lang="en-US" altLang="zh-CN" dirty="0"/>
              <a:t>—</a:t>
            </a:r>
            <a:r>
              <a:rPr lang="zh-CN" altLang="en-US" dirty="0"/>
              <a:t>模型对比，形成从实验数据处理到反应机理验证与优化的闭环工作流。</a:t>
            </a:r>
          </a:p>
        </p:txBody>
      </p:sp>
      <p:pic>
        <p:nvPicPr>
          <p:cNvPr id="9" name="图片 8">
            <a:extLst>
              <a:ext uri="{FF2B5EF4-FFF2-40B4-BE49-F238E27FC236}">
                <a16:creationId xmlns:a16="http://schemas.microsoft.com/office/drawing/2014/main" id="{9C670C16-49DC-ABD9-BA9A-E7548336DB1C}"/>
              </a:ext>
            </a:extLst>
          </p:cNvPr>
          <p:cNvPicPr>
            <a:picLocks noChangeAspect="1"/>
          </p:cNvPicPr>
          <p:nvPr/>
        </p:nvPicPr>
        <p:blipFill>
          <a:blip r:embed="rId7"/>
          <a:stretch>
            <a:fillRect/>
          </a:stretch>
        </p:blipFill>
        <p:spPr>
          <a:xfrm>
            <a:off x="880998" y="5046634"/>
            <a:ext cx="3992086" cy="1811365"/>
          </a:xfrm>
          <a:prstGeom prst="rect">
            <a:avLst/>
          </a:prstGeom>
        </p:spPr>
      </p:pic>
      <p:pic>
        <p:nvPicPr>
          <p:cNvPr id="12" name="图片 11" descr="图形用户界面, 文本, 应用程序&#10;&#10;AI 生成的内容可能不正确。">
            <a:extLst>
              <a:ext uri="{FF2B5EF4-FFF2-40B4-BE49-F238E27FC236}">
                <a16:creationId xmlns:a16="http://schemas.microsoft.com/office/drawing/2014/main" id="{7B453BFE-019F-93A5-B571-E8624D3282EC}"/>
              </a:ext>
            </a:extLst>
          </p:cNvPr>
          <p:cNvPicPr>
            <a:picLocks noChangeAspect="1"/>
          </p:cNvPicPr>
          <p:nvPr/>
        </p:nvPicPr>
        <p:blipFill>
          <a:blip r:embed="rId8"/>
          <a:srcRect t="11607" b="10918"/>
          <a:stretch>
            <a:fillRect/>
          </a:stretch>
        </p:blipFill>
        <p:spPr>
          <a:xfrm>
            <a:off x="4960065" y="5115793"/>
            <a:ext cx="6350938" cy="1640129"/>
          </a:xfrm>
          <a:prstGeom prst="rect">
            <a:avLst/>
          </a:prstGeom>
        </p:spPr>
      </p:pic>
    </p:spTree>
    <p:extLst>
      <p:ext uri="{BB962C8B-B14F-4D97-AF65-F5344CB8AC3E}">
        <p14:creationId xmlns:p14="http://schemas.microsoft.com/office/powerpoint/2010/main" val="878387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93B1446-93C1-6B8C-FDCC-AB12D77E9275}"/>
              </a:ext>
            </a:extLst>
          </p:cNvPr>
          <p:cNvSpPr txBox="1">
            <a:spLocks/>
          </p:cNvSpPr>
          <p:nvPr/>
        </p:nvSpPr>
        <p:spPr>
          <a:xfrm>
            <a:off x="601989" y="512740"/>
            <a:ext cx="10988021" cy="1470025"/>
          </a:xfrm>
          <a:prstGeom prst="rect">
            <a:avLst/>
          </a:prstGeom>
          <a:effectLst/>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zh-CN" altLang="en-US" b="1" dirty="0">
                <a:solidFill>
                  <a:srgbClr val="003399"/>
                </a:solidFill>
                <a:latin typeface="微软雅黑" panose="020B0503020204020204" pitchFamily="34" charset="-122"/>
                <a:ea typeface="微软雅黑" panose="020B0503020204020204" pitchFamily="34" charset="-122"/>
              </a:rPr>
              <a:t>衷心感谢各位专家的指导与支持！</a:t>
            </a:r>
          </a:p>
        </p:txBody>
      </p:sp>
      <p:cxnSp>
        <p:nvCxnSpPr>
          <p:cNvPr id="4" name="直线连接符 3">
            <a:extLst>
              <a:ext uri="{FF2B5EF4-FFF2-40B4-BE49-F238E27FC236}">
                <a16:creationId xmlns:a16="http://schemas.microsoft.com/office/drawing/2014/main" id="{CA6924A0-6FA0-B5CB-510B-1AFAF3158848}"/>
              </a:ext>
            </a:extLst>
          </p:cNvPr>
          <p:cNvCxnSpPr>
            <a:cxnSpLocks/>
          </p:cNvCxnSpPr>
          <p:nvPr/>
        </p:nvCxnSpPr>
        <p:spPr>
          <a:xfrm>
            <a:off x="421600" y="1627321"/>
            <a:ext cx="11096877" cy="0"/>
          </a:xfrm>
          <a:prstGeom prst="line">
            <a:avLst/>
          </a:prstGeom>
          <a:ln w="31750">
            <a:prstDash val="sysDash"/>
          </a:ln>
        </p:spPr>
        <p:style>
          <a:lnRef idx="1">
            <a:schemeClr val="dk1"/>
          </a:lnRef>
          <a:fillRef idx="0">
            <a:schemeClr val="dk1"/>
          </a:fillRef>
          <a:effectRef idx="0">
            <a:schemeClr val="dk1"/>
          </a:effectRef>
          <a:fontRef idx="minor">
            <a:schemeClr val="tx1"/>
          </a:fontRef>
        </p:style>
      </p:cxnSp>
      <p:pic>
        <p:nvPicPr>
          <p:cNvPr id="1030" name="Picture 6">
            <a:extLst>
              <a:ext uri="{FF2B5EF4-FFF2-40B4-BE49-F238E27FC236}">
                <a16:creationId xmlns:a16="http://schemas.microsoft.com/office/drawing/2014/main" id="{433C74E4-C629-7F96-146F-1B068FE5BC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328" t="7703" r="26328"/>
          <a:stretch>
            <a:fillRect/>
          </a:stretch>
        </p:blipFill>
        <p:spPr bwMode="auto">
          <a:xfrm>
            <a:off x="1854098" y="1694752"/>
            <a:ext cx="8483803" cy="5067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816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A59E1-CB05-D93A-16E7-55B7836740A3}"/>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5FB6A326-1E54-B7C4-ED9C-1B4F81B940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9692" y="2140863"/>
            <a:ext cx="4140000" cy="3351071"/>
          </a:xfrm>
          <a:prstGeom prst="rect">
            <a:avLst/>
          </a:prstGeom>
        </p:spPr>
      </p:pic>
      <p:pic>
        <p:nvPicPr>
          <p:cNvPr id="4" name="图片 3">
            <a:extLst>
              <a:ext uri="{FF2B5EF4-FFF2-40B4-BE49-F238E27FC236}">
                <a16:creationId xmlns:a16="http://schemas.microsoft.com/office/drawing/2014/main" id="{B3C873DD-7CD1-0C73-BED8-636EFB370C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7692" y="2125291"/>
            <a:ext cx="4140000" cy="3383629"/>
          </a:xfrm>
          <a:prstGeom prst="rect">
            <a:avLst/>
          </a:prstGeom>
        </p:spPr>
      </p:pic>
      <p:sp>
        <p:nvSpPr>
          <p:cNvPr id="5" name="AutoShape 33">
            <a:extLst>
              <a:ext uri="{FF2B5EF4-FFF2-40B4-BE49-F238E27FC236}">
                <a16:creationId xmlns:a16="http://schemas.microsoft.com/office/drawing/2014/main" id="{66F632C5-5087-43E1-8CED-E2DB171299CE}"/>
              </a:ext>
            </a:extLst>
          </p:cNvPr>
          <p:cNvSpPr>
            <a:spLocks noChangeArrowheads="1"/>
          </p:cNvSpPr>
          <p:nvPr/>
        </p:nvSpPr>
        <p:spPr bwMode="auto">
          <a:xfrm>
            <a:off x="5907692" y="3560636"/>
            <a:ext cx="432000" cy="36582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6600"/>
          </a:solidFill>
          <a:ln w="9525">
            <a:noFill/>
            <a:miter lim="800000"/>
          </a:ln>
          <a:effectLst/>
        </p:spPr>
        <p:txBody>
          <a:bodyPr wrap="none" anchor="ctr"/>
          <a:lstStyle/>
          <a:p>
            <a:endParaRPr lang="zh-CN" altLang="en-US">
              <a:latin typeface="+mj-lt"/>
            </a:endParaRPr>
          </a:p>
        </p:txBody>
      </p:sp>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AB5C1084-9A51-1249-1952-63B96192A08A}"/>
                  </a:ext>
                </a:extLst>
              </p:cNvPr>
              <p:cNvSpPr/>
              <p:nvPr/>
            </p:nvSpPr>
            <p:spPr>
              <a:xfrm>
                <a:off x="4606448" y="5573896"/>
                <a:ext cx="3034485" cy="5329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800" i="1" smtClean="0">
                          <a:solidFill>
                            <a:srgbClr val="C00000"/>
                          </a:solidFill>
                          <a:latin typeface="Cambria Math"/>
                          <a:ea typeface="微软雅黑" panose="020B0503020204020204" pitchFamily="34" charset="-122"/>
                        </a:rPr>
                        <m:t>𝒎</m:t>
                      </m:r>
                      <m:r>
                        <a:rPr lang="en-US" altLang="zh-CN" sz="2800" i="1" smtClean="0">
                          <a:solidFill>
                            <a:srgbClr val="C00000"/>
                          </a:solidFill>
                          <a:latin typeface="Cambria Math"/>
                          <a:ea typeface="微软雅黑" panose="020B0503020204020204" pitchFamily="34" charset="-122"/>
                        </a:rPr>
                        <m:t>=</m:t>
                      </m:r>
                      <m:r>
                        <a:rPr lang="en-US" altLang="zh-CN" sz="2800" i="1" smtClean="0">
                          <a:solidFill>
                            <a:srgbClr val="C00000"/>
                          </a:solidFill>
                          <a:latin typeface="Cambria Math"/>
                          <a:ea typeface="微软雅黑" panose="020B0503020204020204" pitchFamily="34" charset="-122"/>
                        </a:rPr>
                        <m:t>𝒂</m:t>
                      </m:r>
                      <m:r>
                        <a:rPr lang="en-US" altLang="zh-CN" sz="2800" i="1" smtClean="0">
                          <a:solidFill>
                            <a:srgbClr val="C00000"/>
                          </a:solidFill>
                          <a:latin typeface="Cambria Math"/>
                          <a:ea typeface="微软雅黑" panose="020B0503020204020204" pitchFamily="34" charset="-122"/>
                        </a:rPr>
                        <m:t>+</m:t>
                      </m:r>
                      <m:r>
                        <a:rPr lang="en-US" altLang="zh-CN" sz="2800" i="1" smtClean="0">
                          <a:solidFill>
                            <a:srgbClr val="C00000"/>
                          </a:solidFill>
                          <a:latin typeface="Cambria Math"/>
                          <a:ea typeface="微软雅黑" panose="020B0503020204020204" pitchFamily="34" charset="-122"/>
                        </a:rPr>
                        <m:t>𝒃𝒕</m:t>
                      </m:r>
                      <m:r>
                        <a:rPr lang="en-US" altLang="zh-CN" sz="2800" i="1" smtClean="0">
                          <a:solidFill>
                            <a:srgbClr val="C00000"/>
                          </a:solidFill>
                          <a:latin typeface="Cambria Math"/>
                          <a:ea typeface="微软雅黑" panose="020B0503020204020204" pitchFamily="34" charset="-122"/>
                        </a:rPr>
                        <m:t>+</m:t>
                      </m:r>
                      <m:r>
                        <a:rPr lang="en-US" altLang="zh-CN" sz="2800" i="1" smtClean="0">
                          <a:solidFill>
                            <a:srgbClr val="C00000"/>
                          </a:solidFill>
                          <a:latin typeface="Cambria Math"/>
                          <a:ea typeface="微软雅黑" panose="020B0503020204020204" pitchFamily="34" charset="-122"/>
                        </a:rPr>
                        <m:t>𝒄</m:t>
                      </m:r>
                      <m:sSup>
                        <m:sSupPr>
                          <m:ctrlPr>
                            <a:rPr lang="en-US" altLang="zh-CN" sz="2800" i="1">
                              <a:solidFill>
                                <a:srgbClr val="C00000"/>
                              </a:solidFill>
                              <a:latin typeface="Cambria Math" panose="02040503050406030204" pitchFamily="18" charset="0"/>
                              <a:ea typeface="微软雅黑" panose="020B0503020204020204" pitchFamily="34" charset="-122"/>
                            </a:rPr>
                          </m:ctrlPr>
                        </m:sSupPr>
                        <m:e>
                          <m:r>
                            <a:rPr lang="en-US" altLang="zh-CN" sz="2800" i="1">
                              <a:solidFill>
                                <a:srgbClr val="C00000"/>
                              </a:solidFill>
                              <a:latin typeface="Cambria Math"/>
                              <a:ea typeface="微软雅黑" panose="020B0503020204020204" pitchFamily="34" charset="-122"/>
                            </a:rPr>
                            <m:t>𝒕</m:t>
                          </m:r>
                        </m:e>
                        <m:sup>
                          <m:r>
                            <a:rPr lang="en-US" altLang="zh-CN" sz="2800" i="1">
                              <a:solidFill>
                                <a:srgbClr val="C00000"/>
                              </a:solidFill>
                              <a:latin typeface="Cambria Math"/>
                              <a:ea typeface="微软雅黑" panose="020B0503020204020204" pitchFamily="34" charset="-122"/>
                            </a:rPr>
                            <m:t>𝟐</m:t>
                          </m:r>
                        </m:sup>
                      </m:sSup>
                    </m:oMath>
                  </m:oMathPara>
                </a14:m>
                <a:endParaRPr lang="zh-CN" altLang="en-US" sz="2800" dirty="0"/>
              </a:p>
            </p:txBody>
          </p:sp>
        </mc:Choice>
        <mc:Fallback xmlns="">
          <p:sp>
            <p:nvSpPr>
              <p:cNvPr id="15" name="矩形 14">
                <a:extLst>
                  <a:ext uri="{FF2B5EF4-FFF2-40B4-BE49-F238E27FC236}">
                    <a16:creationId xmlns:a16="http://schemas.microsoft.com/office/drawing/2014/main" id="{AB5C1084-9A51-1249-1952-63B96192A08A}"/>
                  </a:ext>
                </a:extLst>
              </p:cNvPr>
              <p:cNvSpPr>
                <a:spLocks noRot="1" noChangeAspect="1" noMove="1" noResize="1" noEditPoints="1" noAdjustHandles="1" noChangeArrowheads="1" noChangeShapeType="1" noTextEdit="1"/>
              </p:cNvSpPr>
              <p:nvPr/>
            </p:nvSpPr>
            <p:spPr>
              <a:xfrm>
                <a:off x="4606448" y="5573896"/>
                <a:ext cx="3034485" cy="532966"/>
              </a:xfrm>
              <a:prstGeom prst="rect">
                <a:avLst/>
              </a:prstGeom>
              <a:blipFill>
                <a:blip r:embed="rId5"/>
                <a:stretch>
                  <a:fillRect/>
                </a:stretch>
              </a:blipFill>
            </p:spPr>
            <p:txBody>
              <a:bodyPr/>
              <a:lstStyle/>
              <a:p>
                <a:r>
                  <a:rPr lang="zh-CN" altLang="en-US">
                    <a:noFill/>
                  </a:rPr>
                  <a:t> </a:t>
                </a:r>
              </a:p>
            </p:txBody>
          </p:sp>
        </mc:Fallback>
      </mc:AlternateContent>
      <p:sp>
        <p:nvSpPr>
          <p:cNvPr id="17" name="文本框 16">
            <a:extLst>
              <a:ext uri="{FF2B5EF4-FFF2-40B4-BE49-F238E27FC236}">
                <a16:creationId xmlns:a16="http://schemas.microsoft.com/office/drawing/2014/main" id="{2FF7C08A-B740-C697-2BCB-9B7935DE5424}"/>
              </a:ext>
            </a:extLst>
          </p:cNvPr>
          <p:cNvSpPr txBox="1"/>
          <p:nvPr/>
        </p:nvSpPr>
        <p:spPr>
          <a:xfrm>
            <a:off x="3816008" y="6217363"/>
            <a:ext cx="4615367" cy="400110"/>
          </a:xfrm>
          <a:prstGeom prst="rect">
            <a:avLst/>
          </a:prstGeom>
          <a:noFill/>
        </p:spPr>
        <p:txBody>
          <a:bodyPr wrap="none" rtlCol="0">
            <a:spAutoFit/>
          </a:bodyPr>
          <a:lstStyle/>
          <a:p>
            <a:r>
              <a:rPr lang="en-US" altLang="zh-CN" sz="2000" i="1" dirty="0">
                <a:solidFill>
                  <a:srgbClr val="000066"/>
                </a:solidFill>
                <a:latin typeface="Calibri" panose="020F0502020204030204" pitchFamily="34" charset="0"/>
                <a:cs typeface="Calibri" panose="020F0502020204030204" pitchFamily="34" charset="0"/>
              </a:rPr>
              <a:t>a</a:t>
            </a:r>
            <a:r>
              <a:rPr lang="en-US" altLang="zh-CN" sz="2000" dirty="0">
                <a:solidFill>
                  <a:srgbClr val="000066"/>
                </a:solidFill>
                <a:latin typeface="Calibri" panose="020F0502020204030204" pitchFamily="34" charset="0"/>
                <a:cs typeface="Calibri" panose="020F0502020204030204" pitchFamily="34" charset="0"/>
              </a:rPr>
              <a:t> = 0.1028, </a:t>
            </a:r>
            <a:r>
              <a:rPr lang="en-US" altLang="zh-CN" sz="2000" i="1" dirty="0">
                <a:solidFill>
                  <a:srgbClr val="000066"/>
                </a:solidFill>
                <a:latin typeface="Calibri" panose="020F0502020204030204" pitchFamily="34" charset="0"/>
                <a:cs typeface="Calibri" panose="020F0502020204030204" pitchFamily="34" charset="0"/>
              </a:rPr>
              <a:t>b</a:t>
            </a:r>
            <a:r>
              <a:rPr lang="en-US" altLang="zh-CN" sz="2000" dirty="0">
                <a:solidFill>
                  <a:srgbClr val="000066"/>
                </a:solidFill>
                <a:latin typeface="Calibri" panose="020F0502020204030204" pitchFamily="34" charset="0"/>
                <a:cs typeface="Calibri" panose="020F0502020204030204" pitchFamily="34" charset="0"/>
              </a:rPr>
              <a:t> = -1.219</a:t>
            </a:r>
            <a:r>
              <a:rPr lang="en-US" altLang="zh-CN" sz="2000" b="0" dirty="0">
                <a:solidFill>
                  <a:srgbClr val="000066"/>
                </a:solidFill>
                <a:latin typeface="Calibri" panose="020F0502020204030204" pitchFamily="34" charset="0"/>
                <a:cs typeface="Calibri" panose="020F0502020204030204" pitchFamily="34" charset="0"/>
              </a:rPr>
              <a:t>x</a:t>
            </a:r>
            <a:r>
              <a:rPr lang="en-US" altLang="zh-CN" sz="2000" dirty="0">
                <a:solidFill>
                  <a:srgbClr val="000066"/>
                </a:solidFill>
                <a:latin typeface="Calibri" panose="020F0502020204030204" pitchFamily="34" charset="0"/>
                <a:cs typeface="Calibri" panose="020F0502020204030204" pitchFamily="34" charset="0"/>
              </a:rPr>
              <a:t>10</a:t>
            </a:r>
            <a:r>
              <a:rPr lang="en-US" altLang="zh-CN" sz="2000" baseline="30000" dirty="0">
                <a:solidFill>
                  <a:srgbClr val="000066"/>
                </a:solidFill>
                <a:latin typeface="Calibri" panose="020F0502020204030204" pitchFamily="34" charset="0"/>
                <a:cs typeface="Calibri" panose="020F0502020204030204" pitchFamily="34" charset="0"/>
              </a:rPr>
              <a:t>-4</a:t>
            </a:r>
            <a:r>
              <a:rPr lang="en-US" altLang="zh-CN" sz="2000" dirty="0">
                <a:solidFill>
                  <a:srgbClr val="000066"/>
                </a:solidFill>
                <a:latin typeface="Calibri" panose="020F0502020204030204" pitchFamily="34" charset="0"/>
                <a:cs typeface="Calibri" panose="020F0502020204030204" pitchFamily="34" charset="0"/>
              </a:rPr>
              <a:t>, </a:t>
            </a:r>
            <a:r>
              <a:rPr lang="en-US" altLang="zh-CN" sz="2000" i="1" dirty="0">
                <a:solidFill>
                  <a:srgbClr val="000066"/>
                </a:solidFill>
                <a:latin typeface="Calibri" panose="020F0502020204030204" pitchFamily="34" charset="0"/>
                <a:cs typeface="Calibri" panose="020F0502020204030204" pitchFamily="34" charset="0"/>
              </a:rPr>
              <a:t>c</a:t>
            </a:r>
            <a:r>
              <a:rPr lang="en-US" altLang="zh-CN" sz="2000" dirty="0">
                <a:solidFill>
                  <a:srgbClr val="000066"/>
                </a:solidFill>
                <a:latin typeface="Calibri" panose="020F0502020204030204" pitchFamily="34" charset="0"/>
                <a:cs typeface="Calibri" panose="020F0502020204030204" pitchFamily="34" charset="0"/>
              </a:rPr>
              <a:t> = 6.446</a:t>
            </a:r>
            <a:r>
              <a:rPr lang="en-US" altLang="zh-CN" sz="2000" b="0" dirty="0">
                <a:solidFill>
                  <a:srgbClr val="000066"/>
                </a:solidFill>
                <a:latin typeface="Calibri" panose="020F0502020204030204" pitchFamily="34" charset="0"/>
                <a:cs typeface="Calibri" panose="020F0502020204030204" pitchFamily="34" charset="0"/>
              </a:rPr>
              <a:t>x</a:t>
            </a:r>
            <a:r>
              <a:rPr lang="en-US" altLang="zh-CN" sz="2000" dirty="0">
                <a:solidFill>
                  <a:srgbClr val="000066"/>
                </a:solidFill>
                <a:latin typeface="Calibri" panose="020F0502020204030204" pitchFamily="34" charset="0"/>
                <a:cs typeface="Calibri" panose="020F0502020204030204" pitchFamily="34" charset="0"/>
              </a:rPr>
              <a:t>10</a:t>
            </a:r>
            <a:r>
              <a:rPr lang="en-US" altLang="zh-CN" sz="2000" baseline="30000" dirty="0">
                <a:solidFill>
                  <a:srgbClr val="000066"/>
                </a:solidFill>
                <a:latin typeface="Calibri" panose="020F0502020204030204" pitchFamily="34" charset="0"/>
                <a:cs typeface="Calibri" panose="020F0502020204030204" pitchFamily="34" charset="0"/>
              </a:rPr>
              <a:t>-8</a:t>
            </a:r>
            <a:endParaRPr lang="zh-CN" altLang="en-US" sz="2000" baseline="30000" dirty="0">
              <a:solidFill>
                <a:srgbClr val="000066"/>
              </a:solidFill>
              <a:latin typeface="Calibri" panose="020F0502020204030204" pitchFamily="34" charset="0"/>
              <a:cs typeface="Calibri" panose="020F0502020204030204" pitchFamily="34" charset="0"/>
            </a:endParaRPr>
          </a:p>
        </p:txBody>
      </p:sp>
      <p:sp>
        <p:nvSpPr>
          <p:cNvPr id="8" name="标题 1">
            <a:extLst>
              <a:ext uri="{FF2B5EF4-FFF2-40B4-BE49-F238E27FC236}">
                <a16:creationId xmlns:a16="http://schemas.microsoft.com/office/drawing/2014/main" id="{3C81CA0A-2C0C-3782-2FCA-84E79F1AC751}"/>
              </a:ext>
            </a:extLst>
          </p:cNvPr>
          <p:cNvSpPr txBox="1">
            <a:spLocks/>
          </p:cNvSpPr>
          <p:nvPr/>
        </p:nvSpPr>
        <p:spPr>
          <a:xfrm>
            <a:off x="575200" y="993216"/>
            <a:ext cx="11041599" cy="647862"/>
          </a:xfrm>
          <a:prstGeom prst="rect">
            <a:avLst/>
          </a:prstGeom>
        </p:spPr>
        <p:txBody>
          <a:bodyPr/>
          <a:lstStyle>
            <a:lvl1pPr algn="l" defTabSz="914400" rtl="0" eaLnBrk="1" latinLnBrk="0" hangingPunct="1">
              <a:lnSpc>
                <a:spcPct val="90000"/>
              </a:lnSpc>
              <a:spcBef>
                <a:spcPct val="0"/>
              </a:spcBef>
              <a:buNone/>
              <a:defRPr sz="3200" kern="1200" baseline="0">
                <a:solidFill>
                  <a:schemeClr val="tx1"/>
                </a:solidFill>
                <a:latin typeface="Arial Unicode MS" panose="020B0604020202020204" pitchFamily="34" charset="-122"/>
                <a:ea typeface="微软雅黑" panose="020B0503020204020204" pitchFamily="34" charset="-122"/>
                <a:cs typeface="+mj-cs"/>
              </a:defRPr>
            </a:lvl1pPr>
          </a:lstStyle>
          <a:p>
            <a:pPr algn="ctr"/>
            <a:r>
              <a:rPr lang="zh-CN" altLang="en-US" b="1" dirty="0"/>
              <a:t>质谱定标：从飞行时间到质荷比</a:t>
            </a:r>
            <a:endParaRPr kumimoji="1" lang="zh-CN" altLang="en-US" dirty="0"/>
          </a:p>
        </p:txBody>
      </p:sp>
      <p:sp>
        <p:nvSpPr>
          <p:cNvPr id="14" name="标题 1">
            <a:extLst>
              <a:ext uri="{FF2B5EF4-FFF2-40B4-BE49-F238E27FC236}">
                <a16:creationId xmlns:a16="http://schemas.microsoft.com/office/drawing/2014/main" id="{DD982A99-79CA-9C3C-7DCD-E706BF697846}"/>
              </a:ext>
            </a:extLst>
          </p:cNvPr>
          <p:cNvSpPr>
            <a:spLocks noGrp="1"/>
          </p:cNvSpPr>
          <p:nvPr>
            <p:ph type="title"/>
          </p:nvPr>
        </p:nvSpPr>
        <p:spPr/>
        <p:txBody>
          <a:bodyPr/>
          <a:lstStyle/>
          <a:p>
            <a:r>
              <a:rPr lang="zh-CN" altLang="en-US" b="1" dirty="0">
                <a:solidFill>
                  <a:srgbClr val="1644A0"/>
                </a:solidFill>
              </a:rPr>
              <a:t>过去的数据处理流程</a:t>
            </a:r>
            <a:endParaRPr lang="zh-CN" altLang="en-US" dirty="0"/>
          </a:p>
        </p:txBody>
      </p:sp>
    </p:spTree>
    <p:extLst>
      <p:ext uri="{BB962C8B-B14F-4D97-AF65-F5344CB8AC3E}">
        <p14:creationId xmlns:p14="http://schemas.microsoft.com/office/powerpoint/2010/main" val="175187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12" presetClass="entr" presetSubtype="4"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ppt_y</p:attrName>
                                        </p:attrNameLst>
                                      </p:cBhvr>
                                      <p:tavLst>
                                        <p:tav tm="0">
                                          <p:val>
                                            <p:strVal val="#ppt_y+#ppt_h*1.125000"/>
                                          </p:val>
                                        </p:tav>
                                        <p:tav tm="100000">
                                          <p:val>
                                            <p:strVal val="#ppt_y"/>
                                          </p:val>
                                        </p:tav>
                                      </p:tavLst>
                                    </p:anim>
                                    <p:animEffect transition="in" filter="wipe(up)">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52CE550E-62C1-CAAA-2C7A-157915E9067A}"/>
              </a:ext>
            </a:extLst>
          </p:cNvPr>
          <p:cNvSpPr txBox="1"/>
          <p:nvPr/>
        </p:nvSpPr>
        <p:spPr>
          <a:xfrm>
            <a:off x="5968825" y="948894"/>
            <a:ext cx="5035980" cy="5807028"/>
          </a:xfrm>
          <a:prstGeom prst="rect">
            <a:avLst/>
          </a:prstGeom>
          <a:noFill/>
          <a:ln w="38100">
            <a:solidFill>
              <a:srgbClr val="00B0F0"/>
            </a:solidFill>
          </a:ln>
        </p:spPr>
        <p:txBody>
          <a:bodyPr wrap="square" rtlCol="0">
            <a:spAutoFit/>
          </a:bodyPr>
          <a:lstStyle/>
          <a:p>
            <a:pPr>
              <a:lnSpc>
                <a:spcPct val="125000"/>
              </a:lnSpc>
            </a:pPr>
            <a:endParaRPr kumimoji="1" lang="zh-CN" altLang="en-US" b="1" dirty="0"/>
          </a:p>
        </p:txBody>
      </p:sp>
      <p:sp>
        <p:nvSpPr>
          <p:cNvPr id="2" name="标题 1">
            <a:extLst>
              <a:ext uri="{FF2B5EF4-FFF2-40B4-BE49-F238E27FC236}">
                <a16:creationId xmlns:a16="http://schemas.microsoft.com/office/drawing/2014/main" id="{FC74AAD8-6175-5BEA-90EE-54BE495AF8F6}"/>
              </a:ext>
            </a:extLst>
          </p:cNvPr>
          <p:cNvSpPr>
            <a:spLocks noGrp="1"/>
          </p:cNvSpPr>
          <p:nvPr>
            <p:ph type="title"/>
          </p:nvPr>
        </p:nvSpPr>
        <p:spPr/>
        <p:txBody>
          <a:bodyPr/>
          <a:lstStyle/>
          <a:p>
            <a:r>
              <a:rPr lang="zh-CN" altLang="en-US" b="1" dirty="0">
                <a:solidFill>
                  <a:srgbClr val="1644A0"/>
                </a:solidFill>
              </a:rPr>
              <a:t>过去的数据处理流程</a:t>
            </a:r>
            <a:endParaRPr lang="zh-CN" altLang="en-US" dirty="0"/>
          </a:p>
        </p:txBody>
      </p:sp>
      <p:grpSp>
        <p:nvGrpSpPr>
          <p:cNvPr id="12" name="组合 11">
            <a:extLst>
              <a:ext uri="{FF2B5EF4-FFF2-40B4-BE49-F238E27FC236}">
                <a16:creationId xmlns:a16="http://schemas.microsoft.com/office/drawing/2014/main" id="{BC5BF0A2-CEC9-46CE-43C5-16976C35CB94}"/>
              </a:ext>
            </a:extLst>
          </p:cNvPr>
          <p:cNvGrpSpPr/>
          <p:nvPr/>
        </p:nvGrpSpPr>
        <p:grpSpPr>
          <a:xfrm>
            <a:off x="347347" y="1004637"/>
            <a:ext cx="5355771" cy="5694185"/>
            <a:chOff x="347347" y="1004637"/>
            <a:chExt cx="5355771" cy="5694185"/>
          </a:xfrm>
        </p:grpSpPr>
        <p:sp>
          <p:nvSpPr>
            <p:cNvPr id="3" name="矩形 2">
              <a:extLst>
                <a:ext uri="{FF2B5EF4-FFF2-40B4-BE49-F238E27FC236}">
                  <a16:creationId xmlns:a16="http://schemas.microsoft.com/office/drawing/2014/main" id="{AB04E939-BB60-AC0F-474D-95A31CD69062}"/>
                </a:ext>
              </a:extLst>
            </p:cNvPr>
            <p:cNvSpPr/>
            <p:nvPr/>
          </p:nvSpPr>
          <p:spPr>
            <a:xfrm>
              <a:off x="347347" y="1004637"/>
              <a:ext cx="5355771" cy="400110"/>
            </a:xfrm>
            <a:prstGeom prst="rect">
              <a:avLst/>
            </a:prstGeom>
          </p:spPr>
          <p:txBody>
            <a:bodyPr wrap="square">
              <a:spAutoFit/>
            </a:bodyPr>
            <a:lstStyle>
              <a:defPPr>
                <a:defRPr lang="zh-CN"/>
              </a:defPPr>
              <a:lvl1pPr algn="ctr" rtl="0" fontAlgn="base">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1pPr>
              <a:lvl2pPr marL="457200" algn="ctr" rtl="0" fontAlgn="base">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2pPr>
              <a:lvl3pPr marL="914400" algn="ctr" rtl="0" fontAlgn="base">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3pPr>
              <a:lvl4pPr marL="1371600" algn="ctr" rtl="0" fontAlgn="base">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4pPr>
              <a:lvl5pPr marL="1828800" algn="ctr" rtl="0" fontAlgn="base">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5pPr>
              <a:lvl6pPr marL="22860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6pPr>
              <a:lvl7pPr marL="27432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7pPr>
              <a:lvl8pPr marL="32004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8pPr>
              <a:lvl9pPr marL="36576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9pPr>
            </a:lstStyle>
            <a:p>
              <a:r>
                <a:rPr lang="zh-CN" altLang="en-US" sz="2000" dirty="0">
                  <a:solidFill>
                    <a:srgbClr val="C00000"/>
                  </a:solidFill>
                  <a:latin typeface="Arial" panose="020B0604020202020204" pitchFamily="34" charset="0"/>
                  <a:ea typeface="微软雅黑" panose="020B0503020204020204" pitchFamily="34" charset="-122"/>
                  <a:cs typeface="Arial" panose="020B0604020202020204" pitchFamily="34" charset="0"/>
                </a:rPr>
                <a:t>利用</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Origin</a:t>
              </a:r>
              <a:r>
                <a:rPr lang="zh-CN" altLang="en-US" sz="2000" dirty="0">
                  <a:solidFill>
                    <a:srgbClr val="C00000"/>
                  </a:solidFill>
                  <a:latin typeface="Arial" panose="020B0604020202020204" pitchFamily="34" charset="0"/>
                  <a:ea typeface="微软雅黑" panose="020B0503020204020204" pitchFamily="34" charset="-122"/>
                  <a:cs typeface="Arial" panose="020B0604020202020204" pitchFamily="34" charset="0"/>
                </a:rPr>
                <a:t>软件读取质谱数据并手动卡峰</a:t>
              </a:r>
            </a:p>
          </p:txBody>
        </p:sp>
        <p:pic>
          <p:nvPicPr>
            <p:cNvPr id="4" name="Picture 2">
              <a:extLst>
                <a:ext uri="{FF2B5EF4-FFF2-40B4-BE49-F238E27FC236}">
                  <a16:creationId xmlns:a16="http://schemas.microsoft.com/office/drawing/2014/main" id="{3196351B-0A82-56D5-1A5F-9622DBC122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26" t="9190" r="10892" b="9410"/>
            <a:stretch>
              <a:fillRect/>
            </a:stretch>
          </p:blipFill>
          <p:spPr bwMode="auto">
            <a:xfrm>
              <a:off x="581263" y="1545264"/>
              <a:ext cx="4308863" cy="308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5" name="TextBox 3">
                  <a:extLst>
                    <a:ext uri="{FF2B5EF4-FFF2-40B4-BE49-F238E27FC236}">
                      <a16:creationId xmlns:a16="http://schemas.microsoft.com/office/drawing/2014/main" id="{AFCA7E98-7C55-507B-2D25-0CA5CA09F6C6}"/>
                    </a:ext>
                  </a:extLst>
                </p:cNvPr>
                <p:cNvSpPr txBox="1"/>
                <p:nvPr/>
              </p:nvSpPr>
              <p:spPr>
                <a:xfrm>
                  <a:off x="997091" y="4629409"/>
                  <a:ext cx="4056281" cy="2069413"/>
                </a:xfrm>
                <a:prstGeom prst="rect">
                  <a:avLst/>
                </a:prstGeom>
                <a:noFill/>
              </p:spPr>
              <p:txBody>
                <a:bodyPr wrap="square" rtlCol="0">
                  <a:spAutoFit/>
                </a:bodyPr>
                <a:lstStyle>
                  <a:defPPr>
                    <a:defRPr lang="zh-CN"/>
                  </a:defPPr>
                  <a:lvl1pPr algn="ctr" rtl="0" fontAlgn="base">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1pPr>
                  <a:lvl2pPr marL="457200" algn="ctr" rtl="0" fontAlgn="base">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2pPr>
                  <a:lvl3pPr marL="914400" algn="ctr" rtl="0" fontAlgn="base">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3pPr>
                  <a:lvl4pPr marL="1371600" algn="ctr" rtl="0" fontAlgn="base">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4pPr>
                  <a:lvl5pPr marL="1828800" algn="ctr" rtl="0" fontAlgn="base">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5pPr>
                  <a:lvl6pPr marL="22860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6pPr>
                  <a:lvl7pPr marL="27432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7pPr>
                  <a:lvl8pPr marL="32004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8pPr>
                  <a:lvl9pPr marL="36576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9pPr>
                </a:lstStyle>
                <a:p>
                  <a:pPr marL="342900" indent="-342900" algn="just">
                    <a:lnSpc>
                      <a:spcPct val="125000"/>
                    </a:lnSpc>
                    <a:spcAft>
                      <a:spcPts val="600"/>
                    </a:spcAft>
                    <a:buClr>
                      <a:srgbClr val="C00000"/>
                    </a:buClr>
                    <a:buFont typeface="Wingdings 2" panose="05020102010507070707" pitchFamily="18" charset="2"/>
                    <a:buChar char="±"/>
                  </a:pPr>
                  <a:r>
                    <a:rPr lang="zh-CN" altLang="en-US" sz="1600" dirty="0">
                      <a:solidFill>
                        <a:schemeClr val="tx1"/>
                      </a:solidFill>
                      <a:latin typeface="Arial" panose="020B0604020202020204" pitchFamily="34" charset="0"/>
                      <a:ea typeface="微软雅黑" panose="020B0503020204020204" pitchFamily="34" charset="-122"/>
                      <a:cs typeface="Arial" panose="020B0604020202020204" pitchFamily="34" charset="0"/>
                    </a:rPr>
                    <a:t>横坐标为飞行时间，纵坐标为质谱信号</a:t>
                  </a:r>
                  <a:endParaRPr lang="en-US" altLang="zh-CN" sz="16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pPr marL="342900" indent="-342900" algn="just">
                    <a:lnSpc>
                      <a:spcPct val="125000"/>
                    </a:lnSpc>
                    <a:spcAft>
                      <a:spcPts val="600"/>
                    </a:spcAft>
                    <a:buClr>
                      <a:srgbClr val="C00000"/>
                    </a:buClr>
                    <a:buFont typeface="Wingdings 2" panose="05020102010507070707" pitchFamily="18" charset="2"/>
                    <a:buChar char="±"/>
                  </a:pPr>
                  <a:r>
                    <a:rPr lang="zh-CN" altLang="en-US" sz="1600" dirty="0">
                      <a:solidFill>
                        <a:schemeClr val="tx1"/>
                      </a:solidFill>
                      <a:latin typeface="Arial" panose="020B0604020202020204" pitchFamily="34" charset="0"/>
                      <a:ea typeface="微软雅黑" panose="020B0503020204020204" pitchFamily="34" charset="-122"/>
                      <a:cs typeface="Arial" panose="020B0604020202020204" pitchFamily="34" charset="0"/>
                    </a:rPr>
                    <a:t>对每一个质谱峰进行卡峰，记录下</a:t>
                  </a:r>
                  <a:r>
                    <a:rPr lang="zh-CN" altLang="en-US" sz="1600" dirty="0">
                      <a:solidFill>
                        <a:srgbClr val="0000FF"/>
                      </a:solidFill>
                      <a:latin typeface="Arial" panose="020B0604020202020204" pitchFamily="34" charset="0"/>
                      <a:ea typeface="微软雅黑" panose="020B0503020204020204" pitchFamily="34" charset="-122"/>
                      <a:cs typeface="Arial" panose="020B0604020202020204" pitchFamily="34" charset="0"/>
                    </a:rPr>
                    <a:t>峰的起止位置</a:t>
                  </a:r>
                  <a:r>
                    <a:rPr lang="zh-CN" altLang="en-US" sz="1600" dirty="0">
                      <a:solidFill>
                        <a:schemeClr val="tx1"/>
                      </a:solidFill>
                      <a:latin typeface="Arial" panose="020B0604020202020204" pitchFamily="34" charset="0"/>
                      <a:ea typeface="微软雅黑" panose="020B0503020204020204" pitchFamily="34" charset="-122"/>
                      <a:cs typeface="Arial" panose="020B0604020202020204" pitchFamily="34" charset="0"/>
                    </a:rPr>
                    <a:t>和</a:t>
                  </a:r>
                  <a:r>
                    <a:rPr lang="zh-CN" altLang="en-US" sz="1600" dirty="0">
                      <a:solidFill>
                        <a:srgbClr val="0000FF"/>
                      </a:solidFill>
                      <a:latin typeface="Arial" panose="020B0604020202020204" pitchFamily="34" charset="0"/>
                      <a:ea typeface="微软雅黑" panose="020B0503020204020204" pitchFamily="34" charset="-122"/>
                      <a:cs typeface="Arial" panose="020B0604020202020204" pitchFamily="34" charset="0"/>
                    </a:rPr>
                    <a:t>峰值位置</a:t>
                  </a:r>
                  <a:endParaRPr lang="en-US" altLang="zh-CN" sz="1600" dirty="0">
                    <a:solidFill>
                      <a:srgbClr val="0000FF"/>
                    </a:solidFill>
                    <a:latin typeface="Arial" panose="020B0604020202020204" pitchFamily="34" charset="0"/>
                    <a:ea typeface="微软雅黑" panose="020B0503020204020204" pitchFamily="34" charset="-122"/>
                    <a:cs typeface="Arial" panose="020B0604020202020204" pitchFamily="34" charset="0"/>
                  </a:endParaRPr>
                </a:p>
                <a:p>
                  <a:pPr marL="342900" indent="-342900" algn="just">
                    <a:lnSpc>
                      <a:spcPct val="125000"/>
                    </a:lnSpc>
                    <a:spcAft>
                      <a:spcPts val="600"/>
                    </a:spcAft>
                    <a:buClr>
                      <a:srgbClr val="C00000"/>
                    </a:buClr>
                    <a:buFont typeface="Wingdings 2" panose="05020102010507070707" pitchFamily="18" charset="2"/>
                    <a:buChar char="±"/>
                  </a:pPr>
                  <a:r>
                    <a:rPr lang="zh-CN" altLang="en-US" sz="1600" dirty="0">
                      <a:solidFill>
                        <a:schemeClr val="tx1"/>
                      </a:solidFill>
                      <a:latin typeface="Arial" panose="020B0604020202020204" pitchFamily="34" charset="0"/>
                      <a:ea typeface="微软雅黑" panose="020B0503020204020204" pitchFamily="34" charset="-122"/>
                      <a:cs typeface="Arial" panose="020B0604020202020204" pitchFamily="34" charset="0"/>
                    </a:rPr>
                    <a:t>识别出部分峰所对应的物种，将飞行时间与质荷比（分子量）之间根据二次关系</a:t>
                  </a:r>
                  <a14:m>
                    <m:oMath xmlns:m="http://schemas.openxmlformats.org/officeDocument/2006/math">
                      <m:r>
                        <a:rPr lang="en-US" altLang="zh-CN" sz="1600">
                          <a:solidFill>
                            <a:schemeClr val="tx1"/>
                          </a:solidFill>
                          <a:latin typeface="Cambria Math"/>
                          <a:ea typeface="微软雅黑" panose="020B0503020204020204" pitchFamily="34" charset="-122"/>
                        </a:rPr>
                        <m:t> </m:t>
                      </m:r>
                      <m:r>
                        <a:rPr lang="en-US" altLang="zh-CN" sz="1600" i="1">
                          <a:solidFill>
                            <a:schemeClr val="tx1"/>
                          </a:solidFill>
                          <a:latin typeface="Cambria Math"/>
                          <a:ea typeface="微软雅黑" panose="020B0503020204020204" pitchFamily="34" charset="-122"/>
                        </a:rPr>
                        <m:t>𝒎</m:t>
                      </m:r>
                      <m:r>
                        <a:rPr lang="en-US" altLang="zh-CN" sz="1600" i="1">
                          <a:solidFill>
                            <a:schemeClr val="tx1"/>
                          </a:solidFill>
                          <a:latin typeface="Cambria Math"/>
                          <a:ea typeface="微软雅黑" panose="020B0503020204020204" pitchFamily="34" charset="-122"/>
                        </a:rPr>
                        <m:t>=</m:t>
                      </m:r>
                      <m:r>
                        <a:rPr lang="en-US" altLang="zh-CN" sz="1600" i="1">
                          <a:solidFill>
                            <a:schemeClr val="tx1"/>
                          </a:solidFill>
                          <a:latin typeface="Cambria Math"/>
                          <a:ea typeface="微软雅黑" panose="020B0503020204020204" pitchFamily="34" charset="-122"/>
                        </a:rPr>
                        <m:t>𝒂</m:t>
                      </m:r>
                      <m:r>
                        <a:rPr lang="en-US" altLang="zh-CN" sz="1600" i="1">
                          <a:solidFill>
                            <a:schemeClr val="tx1"/>
                          </a:solidFill>
                          <a:latin typeface="Cambria Math"/>
                          <a:ea typeface="微软雅黑" panose="020B0503020204020204" pitchFamily="34" charset="-122"/>
                        </a:rPr>
                        <m:t>+</m:t>
                      </m:r>
                      <m:r>
                        <a:rPr lang="en-US" altLang="zh-CN" sz="1600" i="1">
                          <a:solidFill>
                            <a:schemeClr val="tx1"/>
                          </a:solidFill>
                          <a:latin typeface="Cambria Math"/>
                          <a:ea typeface="微软雅黑" panose="020B0503020204020204" pitchFamily="34" charset="-122"/>
                        </a:rPr>
                        <m:t>𝒃𝒕</m:t>
                      </m:r>
                      <m:r>
                        <a:rPr lang="en-US" altLang="zh-CN" sz="1600" i="1">
                          <a:solidFill>
                            <a:schemeClr val="tx1"/>
                          </a:solidFill>
                          <a:latin typeface="Cambria Math"/>
                          <a:ea typeface="微软雅黑" panose="020B0503020204020204" pitchFamily="34" charset="-122"/>
                        </a:rPr>
                        <m:t>+</m:t>
                      </m:r>
                      <m:r>
                        <a:rPr lang="en-US" altLang="zh-CN" sz="1600" i="1">
                          <a:solidFill>
                            <a:schemeClr val="tx1"/>
                          </a:solidFill>
                          <a:latin typeface="Cambria Math"/>
                          <a:ea typeface="微软雅黑" panose="020B0503020204020204" pitchFamily="34" charset="-122"/>
                        </a:rPr>
                        <m:t>𝒄</m:t>
                      </m:r>
                      <m:sSup>
                        <m:sSupPr>
                          <m:ctrlPr>
                            <a:rPr lang="en-US" altLang="zh-CN" sz="1600" i="1">
                              <a:solidFill>
                                <a:schemeClr val="tx1"/>
                              </a:solidFill>
                              <a:latin typeface="Cambria Math" panose="02040503050406030204" pitchFamily="18" charset="0"/>
                              <a:ea typeface="微软雅黑" panose="020B0503020204020204" pitchFamily="34" charset="-122"/>
                            </a:rPr>
                          </m:ctrlPr>
                        </m:sSupPr>
                        <m:e>
                          <m:r>
                            <a:rPr lang="en-US" altLang="zh-CN" sz="1600" i="1">
                              <a:solidFill>
                                <a:schemeClr val="tx1"/>
                              </a:solidFill>
                              <a:latin typeface="Cambria Math"/>
                              <a:ea typeface="微软雅黑" panose="020B0503020204020204" pitchFamily="34" charset="-122"/>
                            </a:rPr>
                            <m:t>𝒕</m:t>
                          </m:r>
                        </m:e>
                        <m:sup>
                          <m:r>
                            <a:rPr lang="en-US" altLang="zh-CN" sz="1600" i="1">
                              <a:solidFill>
                                <a:schemeClr val="tx1"/>
                              </a:solidFill>
                              <a:latin typeface="Cambria Math"/>
                              <a:ea typeface="微软雅黑" panose="020B0503020204020204" pitchFamily="34" charset="-122"/>
                            </a:rPr>
                            <m:t>𝟐</m:t>
                          </m:r>
                        </m:sup>
                      </m:sSup>
                    </m:oMath>
                  </a14:m>
                  <a:r>
                    <a:rPr lang="zh-CN" altLang="en-US" sz="1600" dirty="0">
                      <a:solidFill>
                        <a:schemeClr val="tx1"/>
                      </a:solidFill>
                      <a:latin typeface="Arial" panose="020B0604020202020204" pitchFamily="34" charset="0"/>
                      <a:ea typeface="微软雅黑" panose="020B0503020204020204" pitchFamily="34" charset="-122"/>
                      <a:cs typeface="Arial" panose="020B0604020202020204" pitchFamily="34" charset="0"/>
                    </a:rPr>
                    <a:t>进行校准</a:t>
                  </a:r>
                  <a:endParaRPr lang="en-US" altLang="zh-CN" sz="16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mc:Choice>
          <mc:Fallback xmlns="">
            <p:sp>
              <p:nvSpPr>
                <p:cNvPr id="5" name="TextBox 3">
                  <a:extLst>
                    <a:ext uri="{FF2B5EF4-FFF2-40B4-BE49-F238E27FC236}">
                      <a16:creationId xmlns:a16="http://schemas.microsoft.com/office/drawing/2014/main" id="{AFCA7E98-7C55-507B-2D25-0CA5CA09F6C6}"/>
                    </a:ext>
                  </a:extLst>
                </p:cNvPr>
                <p:cNvSpPr txBox="1">
                  <a:spLocks noRot="1" noChangeAspect="1" noMove="1" noResize="1" noEditPoints="1" noAdjustHandles="1" noChangeArrowheads="1" noChangeShapeType="1" noTextEdit="1"/>
                </p:cNvSpPr>
                <p:nvPr/>
              </p:nvSpPr>
              <p:spPr>
                <a:xfrm>
                  <a:off x="997091" y="4629409"/>
                  <a:ext cx="4056281" cy="2069413"/>
                </a:xfrm>
                <a:prstGeom prst="rect">
                  <a:avLst/>
                </a:prstGeom>
                <a:blipFill>
                  <a:blip r:embed="rId3"/>
                  <a:stretch>
                    <a:fillRect l="-451" r="-752" b="-2647"/>
                  </a:stretch>
                </a:blipFill>
              </p:spPr>
              <p:txBody>
                <a:bodyPr/>
                <a:lstStyle/>
                <a:p>
                  <a:r>
                    <a:rPr lang="zh-CN" altLang="en-US">
                      <a:noFill/>
                    </a:rPr>
                    <a:t> </a:t>
                  </a:r>
                </a:p>
              </p:txBody>
            </p:sp>
          </mc:Fallback>
        </mc:AlternateContent>
      </p:grpSp>
      <p:grpSp>
        <p:nvGrpSpPr>
          <p:cNvPr id="13" name="组合 12">
            <a:extLst>
              <a:ext uri="{FF2B5EF4-FFF2-40B4-BE49-F238E27FC236}">
                <a16:creationId xmlns:a16="http://schemas.microsoft.com/office/drawing/2014/main" id="{B3AE2D81-5D98-0434-3FCE-02CF95E18FFF}"/>
              </a:ext>
            </a:extLst>
          </p:cNvPr>
          <p:cNvGrpSpPr/>
          <p:nvPr/>
        </p:nvGrpSpPr>
        <p:grpSpPr>
          <a:xfrm>
            <a:off x="5575312" y="948894"/>
            <a:ext cx="6010414" cy="5827562"/>
            <a:chOff x="5575312" y="948894"/>
            <a:chExt cx="6010414" cy="5827562"/>
          </a:xfrm>
        </p:grpSpPr>
        <p:sp>
          <p:nvSpPr>
            <p:cNvPr id="6" name="矩形 5">
              <a:extLst>
                <a:ext uri="{FF2B5EF4-FFF2-40B4-BE49-F238E27FC236}">
                  <a16:creationId xmlns:a16="http://schemas.microsoft.com/office/drawing/2014/main" id="{2CF648BA-6136-10A7-4F8D-839131CA37A3}"/>
                </a:ext>
              </a:extLst>
            </p:cNvPr>
            <p:cNvSpPr/>
            <p:nvPr/>
          </p:nvSpPr>
          <p:spPr>
            <a:xfrm>
              <a:off x="5575312" y="948894"/>
              <a:ext cx="6010414" cy="400110"/>
            </a:xfrm>
            <a:prstGeom prst="rect">
              <a:avLst/>
            </a:prstGeom>
          </p:spPr>
          <p:txBody>
            <a:bodyPr wrap="square">
              <a:spAutoFit/>
            </a:bodyPr>
            <a:lstStyle>
              <a:defPPr>
                <a:defRPr lang="zh-CN"/>
              </a:defPPr>
              <a:lvl1pPr marL="0" algn="ctr" defTabSz="914400" rtl="0" eaLnBrk="1" fontAlgn="base" latinLnBrk="0" hangingPunct="1">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1pPr>
              <a:lvl2pPr marL="457200" algn="ctr" defTabSz="914400" rtl="0" eaLnBrk="1" fontAlgn="base" latinLnBrk="0" hangingPunct="1">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2pPr>
              <a:lvl3pPr marL="914400" algn="ctr" defTabSz="914400" rtl="0" eaLnBrk="1" fontAlgn="base" latinLnBrk="0" hangingPunct="1">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3pPr>
              <a:lvl4pPr marL="1371600" algn="ctr" defTabSz="914400" rtl="0" eaLnBrk="1" fontAlgn="base" latinLnBrk="0" hangingPunct="1">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4pPr>
              <a:lvl5pPr marL="1828800" algn="ctr" defTabSz="914400" rtl="0" eaLnBrk="1" fontAlgn="base" latinLnBrk="0" hangingPunct="1">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5pPr>
              <a:lvl6pPr marL="22860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6pPr>
              <a:lvl7pPr marL="27432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7pPr>
              <a:lvl8pPr marL="32004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8pPr>
              <a:lvl9pPr marL="36576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9pPr>
            </a:lstStyle>
            <a:p>
              <a:r>
                <a:rPr lang="en-US" altLang="zh-CN" sz="2000" u="sng" dirty="0">
                  <a:solidFill>
                    <a:srgbClr val="000099"/>
                  </a:solidFill>
                  <a:latin typeface="+mj-lt"/>
                  <a:ea typeface="Kozuka Gothic Pro M" pitchFamily="34" charset="-128"/>
                </a:rPr>
                <a:t>MS Signal Integration Tool</a:t>
              </a:r>
              <a:r>
                <a:rPr lang="en-US" altLang="zh-CN" sz="2000" dirty="0">
                  <a:solidFill>
                    <a:srgbClr val="000099"/>
                  </a:solidFill>
                  <a:latin typeface="+mj-lt"/>
                  <a:ea typeface="Kozuka Gothic Pro M" pitchFamily="34" charset="-128"/>
                </a:rPr>
                <a:t> (Version 1.0)</a:t>
              </a:r>
              <a:endParaRPr lang="zh-CN" altLang="en-US" sz="2000" dirty="0">
                <a:solidFill>
                  <a:srgbClr val="000099"/>
                </a:solidFill>
                <a:latin typeface="+mj-lt"/>
              </a:endParaRPr>
            </a:p>
          </p:txBody>
        </p:sp>
        <p:sp>
          <p:nvSpPr>
            <p:cNvPr id="7" name="TextBox 3">
              <a:extLst>
                <a:ext uri="{FF2B5EF4-FFF2-40B4-BE49-F238E27FC236}">
                  <a16:creationId xmlns:a16="http://schemas.microsoft.com/office/drawing/2014/main" id="{92DE6D95-48CF-4F75-AEBA-ABF9C4647CD7}"/>
                </a:ext>
              </a:extLst>
            </p:cNvPr>
            <p:cNvSpPr txBox="1"/>
            <p:nvPr/>
          </p:nvSpPr>
          <p:spPr>
            <a:xfrm>
              <a:off x="6520382" y="5404606"/>
              <a:ext cx="3670474" cy="1371850"/>
            </a:xfrm>
            <a:prstGeom prst="rect">
              <a:avLst/>
            </a:prstGeom>
            <a:noFill/>
          </p:spPr>
          <p:txBody>
            <a:bodyPr wrap="square" rtlCol="0">
              <a:spAutoFit/>
            </a:bodyPr>
            <a:lstStyle>
              <a:defPPr>
                <a:defRPr lang="zh-CN"/>
              </a:defPPr>
              <a:lvl1pPr marL="0" algn="ctr" defTabSz="914400" rtl="0" eaLnBrk="1" fontAlgn="base" latinLnBrk="0" hangingPunct="1">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1pPr>
              <a:lvl2pPr marL="457200" algn="ctr" defTabSz="914400" rtl="0" eaLnBrk="1" fontAlgn="base" latinLnBrk="0" hangingPunct="1">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2pPr>
              <a:lvl3pPr marL="914400" algn="ctr" defTabSz="914400" rtl="0" eaLnBrk="1" fontAlgn="base" latinLnBrk="0" hangingPunct="1">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3pPr>
              <a:lvl4pPr marL="1371600" algn="ctr" defTabSz="914400" rtl="0" eaLnBrk="1" fontAlgn="base" latinLnBrk="0" hangingPunct="1">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4pPr>
              <a:lvl5pPr marL="1828800" algn="ctr" defTabSz="914400" rtl="0" eaLnBrk="1" fontAlgn="base" latinLnBrk="0" hangingPunct="1">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5pPr>
              <a:lvl6pPr marL="22860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6pPr>
              <a:lvl7pPr marL="27432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7pPr>
              <a:lvl8pPr marL="32004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8pPr>
              <a:lvl9pPr marL="36576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9pPr>
            </a:lstStyle>
            <a:p>
              <a:pPr marL="342900" indent="-342900" algn="just">
                <a:lnSpc>
                  <a:spcPct val="125000"/>
                </a:lnSpc>
                <a:spcAft>
                  <a:spcPts val="600"/>
                </a:spcAft>
                <a:buClr>
                  <a:srgbClr val="C00000"/>
                </a:buClr>
                <a:buFont typeface="Wingdings 2" panose="05020102010507070707" pitchFamily="18" charset="2"/>
                <a:buChar char="±"/>
              </a:pPr>
              <a:r>
                <a:rPr lang="zh-CN" altLang="en-US" sz="1600">
                  <a:latin typeface="Arial" panose="020B0604020202020204" pitchFamily="34" charset="0"/>
                  <a:ea typeface="微软雅黑" panose="020B0503020204020204" pitchFamily="34" charset="-122"/>
                  <a:cs typeface="Arial" panose="020B0604020202020204" pitchFamily="34" charset="0"/>
                </a:rPr>
                <a:t>将</a:t>
              </a:r>
              <a:r>
                <a:rPr lang="zh-CN" altLang="en-US" sz="1600" dirty="0">
                  <a:latin typeface="Arial" panose="020B0604020202020204" pitchFamily="34" charset="0"/>
                  <a:ea typeface="微软雅黑" panose="020B0503020204020204" pitchFamily="34" charset="-122"/>
                  <a:cs typeface="Arial" panose="020B0604020202020204" pitchFamily="34" charset="0"/>
                </a:rPr>
                <a:t>校正的</a:t>
              </a:r>
              <a:r>
                <a:rPr lang="zh-CN" altLang="en-US" sz="1600" dirty="0">
                  <a:solidFill>
                    <a:srgbClr val="0000FF"/>
                  </a:solidFill>
                  <a:latin typeface="Arial" panose="020B0604020202020204" pitchFamily="34" charset="0"/>
                  <a:ea typeface="微软雅黑" panose="020B0503020204020204" pitchFamily="34" charset="-122"/>
                  <a:cs typeface="Arial" panose="020B0604020202020204" pitchFamily="34" charset="0"/>
                </a:rPr>
                <a:t>质谱参数</a:t>
              </a:r>
              <a:r>
                <a:rPr lang="zh-CN" altLang="en-US" sz="1600" dirty="0">
                  <a:latin typeface="Arial" panose="020B0604020202020204" pitchFamily="34" charset="0"/>
                  <a:ea typeface="微软雅黑" panose="020B0503020204020204" pitchFamily="34" charset="-122"/>
                  <a:cs typeface="Arial" panose="020B0604020202020204" pitchFamily="34" charset="0"/>
                </a:rPr>
                <a:t>输入到相应的位置</a:t>
              </a:r>
            </a:p>
            <a:p>
              <a:pPr marL="342900" indent="-342900" algn="just">
                <a:lnSpc>
                  <a:spcPct val="125000"/>
                </a:lnSpc>
                <a:spcAft>
                  <a:spcPts val="600"/>
                </a:spcAft>
                <a:buClr>
                  <a:srgbClr val="C00000"/>
                </a:buClr>
                <a:buFont typeface="Wingdings 2" panose="05020102010507070707" pitchFamily="18" charset="2"/>
                <a:buChar char="±"/>
              </a:pPr>
              <a:r>
                <a:rPr lang="zh-CN" altLang="en-US" sz="1600" dirty="0">
                  <a:latin typeface="Arial" panose="020B0604020202020204" pitchFamily="34" charset="0"/>
                  <a:ea typeface="微软雅黑" panose="020B0503020204020204" pitchFamily="34" charset="-122"/>
                  <a:cs typeface="Arial" panose="020B0604020202020204" pitchFamily="34" charset="0"/>
                </a:rPr>
                <a:t>将上一步得到的</a:t>
              </a:r>
              <a:r>
                <a:rPr lang="zh-CN" altLang="en-US" sz="1600" dirty="0">
                  <a:solidFill>
                    <a:srgbClr val="0000FF"/>
                  </a:solidFill>
                  <a:latin typeface="Arial" panose="020B0604020202020204" pitchFamily="34" charset="0"/>
                  <a:ea typeface="微软雅黑" panose="020B0503020204020204" pitchFamily="34" charset="-122"/>
                  <a:cs typeface="Arial" panose="020B0604020202020204" pitchFamily="34" charset="0"/>
                </a:rPr>
                <a:t>分子量</a:t>
              </a:r>
              <a:r>
                <a:rPr lang="zh-CN" altLang="en-US" sz="1600" dirty="0">
                  <a:latin typeface="Arial" panose="020B0604020202020204" pitchFamily="34" charset="0"/>
                  <a:ea typeface="微软雅黑" panose="020B0503020204020204" pitchFamily="34" charset="-122"/>
                  <a:cs typeface="Arial" panose="020B0604020202020204" pitchFamily="34" charset="0"/>
                </a:rPr>
                <a:t>和</a:t>
              </a:r>
              <a:r>
                <a:rPr lang="zh-CN" altLang="en-US" sz="1600" dirty="0">
                  <a:solidFill>
                    <a:srgbClr val="0000FF"/>
                  </a:solidFill>
                  <a:latin typeface="Arial" panose="020B0604020202020204" pitchFamily="34" charset="0"/>
                  <a:ea typeface="微软雅黑" panose="020B0503020204020204" pitchFamily="34" charset="-122"/>
                  <a:cs typeface="Arial" panose="020B0604020202020204" pitchFamily="34" charset="0"/>
                </a:rPr>
                <a:t>质谱峰起止位置</a:t>
              </a:r>
              <a:r>
                <a:rPr lang="zh-CN" altLang="en-US" sz="1600" dirty="0">
                  <a:latin typeface="Arial" panose="020B0604020202020204" pitchFamily="34" charset="0"/>
                  <a:ea typeface="微软雅黑" panose="020B0503020204020204" pitchFamily="34" charset="-122"/>
                  <a:cs typeface="Arial" panose="020B0604020202020204" pitchFamily="34" charset="0"/>
                </a:rPr>
                <a:t>等信息输入到列表中</a:t>
              </a:r>
            </a:p>
          </p:txBody>
        </p:sp>
        <p:grpSp>
          <p:nvGrpSpPr>
            <p:cNvPr id="8" name="组合 7">
              <a:extLst>
                <a:ext uri="{FF2B5EF4-FFF2-40B4-BE49-F238E27FC236}">
                  <a16:creationId xmlns:a16="http://schemas.microsoft.com/office/drawing/2014/main" id="{6DAC9B7E-9C12-E529-E805-7152E2842CBC}"/>
                </a:ext>
              </a:extLst>
            </p:cNvPr>
            <p:cNvGrpSpPr/>
            <p:nvPr/>
          </p:nvGrpSpPr>
          <p:grpSpPr>
            <a:xfrm>
              <a:off x="6404867" y="1404746"/>
              <a:ext cx="4163896" cy="3937019"/>
              <a:chOff x="558627" y="1690625"/>
              <a:chExt cx="4770250" cy="4742477"/>
            </a:xfrm>
          </p:grpSpPr>
          <p:pic>
            <p:nvPicPr>
              <p:cNvPr id="9" name="Picture 2">
                <a:extLst>
                  <a:ext uri="{FF2B5EF4-FFF2-40B4-BE49-F238E27FC236}">
                    <a16:creationId xmlns:a16="http://schemas.microsoft.com/office/drawing/2014/main" id="{3D22713F-1C19-A498-4973-2B32CD80D9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6846"/>
              <a:stretch>
                <a:fillRect/>
              </a:stretch>
            </p:blipFill>
            <p:spPr bwMode="auto">
              <a:xfrm>
                <a:off x="558627" y="1690625"/>
                <a:ext cx="4770250" cy="46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矩形 9">
                <a:extLst>
                  <a:ext uri="{FF2B5EF4-FFF2-40B4-BE49-F238E27FC236}">
                    <a16:creationId xmlns:a16="http://schemas.microsoft.com/office/drawing/2014/main" id="{EF855AD7-9230-4689-4292-56B985FEA69E}"/>
                  </a:ext>
                </a:extLst>
              </p:cNvPr>
              <p:cNvSpPr/>
              <p:nvPr/>
            </p:nvSpPr>
            <p:spPr bwMode="auto">
              <a:xfrm>
                <a:off x="558627" y="1828800"/>
                <a:ext cx="917476" cy="1306286"/>
              </a:xfrm>
              <a:prstGeom prst="rect">
                <a:avLst/>
              </a:prstGeom>
              <a:no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lstStyle>
                <a:defPPr>
                  <a:defRPr lang="zh-CN"/>
                </a:defPPr>
                <a:lvl1pPr marL="0" algn="ctr" defTabSz="914400" rtl="0" eaLnBrk="1" fontAlgn="base" latinLnBrk="0" hangingPunct="1">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1pPr>
                <a:lvl2pPr marL="457200" algn="ctr" defTabSz="914400" rtl="0" eaLnBrk="1" fontAlgn="base" latinLnBrk="0" hangingPunct="1">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2pPr>
                <a:lvl3pPr marL="914400" algn="ctr" defTabSz="914400" rtl="0" eaLnBrk="1" fontAlgn="base" latinLnBrk="0" hangingPunct="1">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3pPr>
                <a:lvl4pPr marL="1371600" algn="ctr" defTabSz="914400" rtl="0" eaLnBrk="1" fontAlgn="base" latinLnBrk="0" hangingPunct="1">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4pPr>
                <a:lvl5pPr marL="1828800" algn="ctr" defTabSz="914400" rtl="0" eaLnBrk="1" fontAlgn="base" latinLnBrk="0" hangingPunct="1">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5pPr>
                <a:lvl6pPr marL="22860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6pPr>
                <a:lvl7pPr marL="27432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7pPr>
                <a:lvl8pPr marL="32004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8pPr>
                <a:lvl9pPr marL="36576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9pPr>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3600" b="1" i="0" u="none" strike="noStrike" cap="none" normalizeH="0" baseline="0">
                  <a:ln>
                    <a:noFill/>
                  </a:ln>
                  <a:solidFill>
                    <a:schemeClr val="tx1"/>
                  </a:solidFill>
                  <a:effectLst/>
                  <a:latin typeface="Arial" panose="020B0604020202020204" pitchFamily="34" charset="0"/>
                  <a:ea typeface="黑体" panose="02010609060101010101" pitchFamily="2" charset="-122"/>
                </a:endParaRPr>
              </a:p>
            </p:txBody>
          </p:sp>
          <p:sp>
            <p:nvSpPr>
              <p:cNvPr id="11" name="矩形 10">
                <a:extLst>
                  <a:ext uri="{FF2B5EF4-FFF2-40B4-BE49-F238E27FC236}">
                    <a16:creationId xmlns:a16="http://schemas.microsoft.com/office/drawing/2014/main" id="{5BFF07C3-5754-21A5-85BF-F3FEAF1D0F03}"/>
                  </a:ext>
                </a:extLst>
              </p:cNvPr>
              <p:cNvSpPr/>
              <p:nvPr/>
            </p:nvSpPr>
            <p:spPr bwMode="auto">
              <a:xfrm>
                <a:off x="2364980" y="1828800"/>
                <a:ext cx="1867385" cy="4604302"/>
              </a:xfrm>
              <a:prstGeom prst="rect">
                <a:avLst/>
              </a:prstGeom>
              <a:no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lstStyle>
                <a:defPPr>
                  <a:defRPr lang="zh-CN"/>
                </a:defPPr>
                <a:lvl1pPr marL="0" algn="ctr" defTabSz="914400" rtl="0" eaLnBrk="1" fontAlgn="base" latinLnBrk="0" hangingPunct="1">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1pPr>
                <a:lvl2pPr marL="457200" algn="ctr" defTabSz="914400" rtl="0" eaLnBrk="1" fontAlgn="base" latinLnBrk="0" hangingPunct="1">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2pPr>
                <a:lvl3pPr marL="914400" algn="ctr" defTabSz="914400" rtl="0" eaLnBrk="1" fontAlgn="base" latinLnBrk="0" hangingPunct="1">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3pPr>
                <a:lvl4pPr marL="1371600" algn="ctr" defTabSz="914400" rtl="0" eaLnBrk="1" fontAlgn="base" latinLnBrk="0" hangingPunct="1">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4pPr>
                <a:lvl5pPr marL="1828800" algn="ctr" defTabSz="914400" rtl="0" eaLnBrk="1" fontAlgn="base" latinLnBrk="0" hangingPunct="1">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5pPr>
                <a:lvl6pPr marL="22860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6pPr>
                <a:lvl7pPr marL="27432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7pPr>
                <a:lvl8pPr marL="32004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8pPr>
                <a:lvl9pPr marL="36576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9pPr>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3600" b="1" i="0" u="none" strike="noStrike" cap="none" normalizeH="0" baseline="0">
                  <a:ln>
                    <a:noFill/>
                  </a:ln>
                  <a:solidFill>
                    <a:schemeClr val="tx1"/>
                  </a:solidFill>
                  <a:effectLst/>
                  <a:latin typeface="Arial" panose="020B0604020202020204" pitchFamily="34" charset="0"/>
                  <a:ea typeface="黑体" panose="02010609060101010101" pitchFamily="2" charset="-122"/>
                </a:endParaRPr>
              </a:p>
            </p:txBody>
          </p:sp>
        </p:grpSp>
      </p:grpSp>
    </p:spTree>
    <p:extLst>
      <p:ext uri="{BB962C8B-B14F-4D97-AF65-F5344CB8AC3E}">
        <p14:creationId xmlns:p14="http://schemas.microsoft.com/office/powerpoint/2010/main" val="2594378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E523AB6-6B24-BA47-4C0D-0ADC04E78E01}"/>
              </a:ext>
            </a:extLst>
          </p:cNvPr>
          <p:cNvPicPr>
            <a:picLocks noChangeAspect="1"/>
          </p:cNvPicPr>
          <p:nvPr/>
        </p:nvPicPr>
        <p:blipFill>
          <a:blip r:embed="rId2"/>
          <a:stretch>
            <a:fillRect/>
          </a:stretch>
        </p:blipFill>
        <p:spPr>
          <a:xfrm>
            <a:off x="0" y="1293334"/>
            <a:ext cx="12192000" cy="5462588"/>
          </a:xfrm>
          <a:prstGeom prst="rect">
            <a:avLst/>
          </a:prstGeom>
        </p:spPr>
      </p:pic>
      <p:sp>
        <p:nvSpPr>
          <p:cNvPr id="2" name="标题 1">
            <a:extLst>
              <a:ext uri="{FF2B5EF4-FFF2-40B4-BE49-F238E27FC236}">
                <a16:creationId xmlns:a16="http://schemas.microsoft.com/office/drawing/2014/main" id="{4E4C10AB-B473-CFE3-06BD-1F6461359AFF}"/>
              </a:ext>
            </a:extLst>
          </p:cNvPr>
          <p:cNvSpPr>
            <a:spLocks noGrp="1"/>
          </p:cNvSpPr>
          <p:nvPr>
            <p:ph type="title"/>
          </p:nvPr>
        </p:nvSpPr>
        <p:spPr/>
        <p:txBody>
          <a:bodyPr/>
          <a:lstStyle/>
          <a:p>
            <a:r>
              <a:rPr lang="zh-CN" altLang="en-US" b="1">
                <a:solidFill>
                  <a:srgbClr val="1644A0"/>
                </a:solidFill>
              </a:rPr>
              <a:t>过去的数据处理流程</a:t>
            </a:r>
            <a:endParaRPr lang="zh-CN" altLang="en-US"/>
          </a:p>
        </p:txBody>
      </p:sp>
      <p:sp>
        <p:nvSpPr>
          <p:cNvPr id="5" name="TextBox 3">
            <a:extLst>
              <a:ext uri="{FF2B5EF4-FFF2-40B4-BE49-F238E27FC236}">
                <a16:creationId xmlns:a16="http://schemas.microsoft.com/office/drawing/2014/main" id="{D71AD9C1-4AD0-F478-3F61-9FA88C8B66A0}"/>
              </a:ext>
            </a:extLst>
          </p:cNvPr>
          <p:cNvSpPr txBox="1"/>
          <p:nvPr/>
        </p:nvSpPr>
        <p:spPr>
          <a:xfrm>
            <a:off x="8204163" y="2140899"/>
            <a:ext cx="3893736" cy="4251037"/>
          </a:xfrm>
          <a:prstGeom prst="roundRect">
            <a:avLst>
              <a:gd name="adj" fmla="val 3987"/>
            </a:avLst>
          </a:prstGeom>
          <a:solidFill>
            <a:schemeClr val="bg1"/>
          </a:solidFill>
          <a:ln w="19050">
            <a:solidFill>
              <a:srgbClr val="000066"/>
            </a:solidFill>
          </a:ln>
        </p:spPr>
        <p:txBody>
          <a:bodyPr wrap="square" rtlCol="0">
            <a:spAutoFit/>
          </a:bodyPr>
          <a:lstStyle>
            <a:defPPr>
              <a:defRPr lang="zh-CN"/>
            </a:defPPr>
            <a:lvl1pPr algn="ctr" rtl="0" fontAlgn="base">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1pPr>
            <a:lvl2pPr marL="457200" algn="ctr" rtl="0" fontAlgn="base">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2pPr>
            <a:lvl3pPr marL="914400" algn="ctr" rtl="0" fontAlgn="base">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3pPr>
            <a:lvl4pPr marL="1371600" algn="ctr" rtl="0" fontAlgn="base">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4pPr>
            <a:lvl5pPr marL="1828800" algn="ctr" rtl="0" fontAlgn="base">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5pPr>
            <a:lvl6pPr marL="22860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6pPr>
            <a:lvl7pPr marL="27432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7pPr>
            <a:lvl8pPr marL="32004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8pPr>
            <a:lvl9pPr marL="36576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9pPr>
          </a:lstStyle>
          <a:p>
            <a:pPr marL="358775" indent="-358775" algn="just">
              <a:spcAft>
                <a:spcPts val="600"/>
              </a:spcAft>
              <a:buClr>
                <a:srgbClr val="C00000"/>
              </a:buClr>
              <a:buFont typeface="Wingdings 2" panose="05020102010507070707" pitchFamily="18" charset="2"/>
              <a:buChar char="±"/>
            </a:pPr>
            <a:r>
              <a:rPr lang="zh-CN" altLang="en-US" sz="1600">
                <a:latin typeface="+mj-lt"/>
                <a:ea typeface="微软雅黑" panose="020B0503020204020204" pitchFamily="34" charset="-122"/>
              </a:rPr>
              <a:t>对于上一步输入的质谱峰信息进行计算，得到各个物种的</a:t>
            </a:r>
            <a:r>
              <a:rPr lang="zh-CN" altLang="en-US" sz="1600">
                <a:solidFill>
                  <a:srgbClr val="FF0000"/>
                </a:solidFill>
                <a:latin typeface="+mj-lt"/>
                <a:ea typeface="微软雅黑" panose="020B0503020204020204" pitchFamily="34" charset="-122"/>
              </a:rPr>
              <a:t>信号强度</a:t>
            </a:r>
            <a:r>
              <a:rPr lang="zh-CN" altLang="en-US" sz="1600">
                <a:latin typeface="+mj-lt"/>
                <a:ea typeface="微软雅黑" panose="020B0503020204020204" pitchFamily="34" charset="-122"/>
              </a:rPr>
              <a:t>随温度的变化趋势</a:t>
            </a:r>
            <a:endParaRPr lang="en-US" altLang="zh-CN" sz="1600">
              <a:latin typeface="+mj-lt"/>
              <a:ea typeface="微软雅黑" panose="020B0503020204020204" pitchFamily="34" charset="-122"/>
            </a:endParaRPr>
          </a:p>
          <a:p>
            <a:pPr marL="358775" indent="-358775" algn="just">
              <a:spcAft>
                <a:spcPts val="600"/>
              </a:spcAft>
              <a:buClr>
                <a:srgbClr val="C00000"/>
              </a:buClr>
              <a:buFont typeface="Wingdings 2" panose="05020102010507070707" pitchFamily="18" charset="2"/>
              <a:buChar char="±"/>
            </a:pPr>
            <a:r>
              <a:rPr lang="zh-CN" altLang="en-US" sz="1600">
                <a:solidFill>
                  <a:srgbClr val="FF0000"/>
                </a:solidFill>
                <a:latin typeface="+mj-lt"/>
                <a:ea typeface="微软雅黑" panose="020B0503020204020204" pitchFamily="34" charset="-122"/>
              </a:rPr>
              <a:t>不同能量</a:t>
            </a:r>
            <a:r>
              <a:rPr lang="zh-CN" altLang="en-US" sz="1600">
                <a:latin typeface="+mj-lt"/>
                <a:ea typeface="微软雅黑" panose="020B0503020204020204" pitchFamily="34" charset="-122"/>
              </a:rPr>
              <a:t>下的温度扫描结果，可以帮助我们初步判断该质量数下最低电离能的物种的起始电离能的范围</a:t>
            </a:r>
            <a:endParaRPr lang="en-US" altLang="zh-CN" sz="1600">
              <a:latin typeface="+mj-lt"/>
              <a:ea typeface="微软雅黑" panose="020B0503020204020204" pitchFamily="34" charset="-122"/>
            </a:endParaRPr>
          </a:p>
          <a:p>
            <a:pPr marL="358775" indent="-358775" algn="just">
              <a:spcAft>
                <a:spcPts val="600"/>
              </a:spcAft>
              <a:buClr>
                <a:srgbClr val="C00000"/>
              </a:buClr>
              <a:buFont typeface="Wingdings 2" panose="05020102010507070707" pitchFamily="18" charset="2"/>
              <a:buChar char="±"/>
            </a:pPr>
            <a:r>
              <a:rPr lang="zh-CN" altLang="en-US" sz="1600">
                <a:solidFill>
                  <a:srgbClr val="FF0000"/>
                </a:solidFill>
                <a:ea typeface="微软雅黑" panose="020B0503020204020204" pitchFamily="34" charset="-122"/>
              </a:rPr>
              <a:t>不同能量</a:t>
            </a:r>
            <a:r>
              <a:rPr lang="zh-CN" altLang="en-US" sz="1600">
                <a:ea typeface="微软雅黑" panose="020B0503020204020204" pitchFamily="34" charset="-122"/>
              </a:rPr>
              <a:t>下的温度扫描结果可以帮助我们区分同分异构体以及相同质量数不同分子式物种的摩尔分数</a:t>
            </a:r>
            <a:endParaRPr lang="en-US" altLang="zh-CN" sz="1600">
              <a:latin typeface="+mj-lt"/>
              <a:ea typeface="微软雅黑" panose="020B0503020204020204" pitchFamily="34" charset="-122"/>
            </a:endParaRPr>
          </a:p>
          <a:p>
            <a:pPr marL="358775" indent="-358775" algn="just">
              <a:spcAft>
                <a:spcPts val="600"/>
              </a:spcAft>
              <a:buClr>
                <a:srgbClr val="C00000"/>
              </a:buClr>
              <a:buFont typeface="Wingdings 2" panose="05020102010507070707" pitchFamily="18" charset="2"/>
              <a:buChar char="±"/>
            </a:pPr>
            <a:r>
              <a:rPr lang="zh-CN" altLang="en-US" sz="1600">
                <a:solidFill>
                  <a:srgbClr val="FF0000"/>
                </a:solidFill>
                <a:latin typeface="+mj-lt"/>
                <a:ea typeface="微软雅黑" panose="020B0503020204020204" pitchFamily="34" charset="-122"/>
              </a:rPr>
              <a:t>温度扫描</a:t>
            </a:r>
            <a:r>
              <a:rPr lang="zh-CN" altLang="en-US" sz="1600">
                <a:latin typeface="+mj-lt"/>
                <a:ea typeface="微软雅黑" panose="020B0503020204020204" pitchFamily="34" charset="-122"/>
              </a:rPr>
              <a:t>对于物种的摩尔分数计算起至关重要的作用</a:t>
            </a:r>
            <a:endParaRPr lang="en-US" altLang="zh-CN" sz="1600">
              <a:latin typeface="+mj-lt"/>
              <a:ea typeface="微软雅黑" panose="020B0503020204020204" pitchFamily="34" charset="-122"/>
            </a:endParaRPr>
          </a:p>
          <a:p>
            <a:pPr marL="358775" indent="-358775" algn="just">
              <a:spcAft>
                <a:spcPts val="600"/>
              </a:spcAft>
              <a:buClr>
                <a:srgbClr val="C00000"/>
              </a:buClr>
              <a:buFont typeface="Wingdings 2" panose="05020102010507070707" pitchFamily="18" charset="2"/>
              <a:buChar char="±"/>
            </a:pPr>
            <a:r>
              <a:rPr lang="zh-CN" altLang="en-US" sz="1600">
                <a:ea typeface="微软雅黑" panose="020B0503020204020204" pitchFamily="34" charset="-122"/>
              </a:rPr>
              <a:t>示例：质量数</a:t>
            </a:r>
            <a:r>
              <a:rPr lang="en-US" altLang="zh-CN" sz="1600">
                <a:ea typeface="微软雅黑" panose="020B0503020204020204" pitchFamily="34" charset="-122"/>
              </a:rPr>
              <a:t>15</a:t>
            </a:r>
            <a:r>
              <a:rPr lang="zh-CN" altLang="en-US" sz="1600">
                <a:ea typeface="微软雅黑" panose="020B0503020204020204" pitchFamily="34" charset="-122"/>
              </a:rPr>
              <a:t>的温度扫描</a:t>
            </a:r>
            <a:endParaRPr lang="en-US" altLang="zh-CN" sz="1600">
              <a:ea typeface="微软雅黑" panose="020B0503020204020204" pitchFamily="34" charset="-122"/>
            </a:endParaRPr>
          </a:p>
          <a:p>
            <a:pPr marL="358775" indent="-358775" algn="just">
              <a:spcAft>
                <a:spcPts val="600"/>
              </a:spcAft>
              <a:buClr>
                <a:srgbClr val="C00000"/>
              </a:buClr>
              <a:buFont typeface="Wingdings 2" panose="05020102010507070707" pitchFamily="18" charset="2"/>
              <a:buChar char="±"/>
            </a:pPr>
            <a:r>
              <a:rPr lang="zh-CN" altLang="en-US" sz="1600">
                <a:solidFill>
                  <a:srgbClr val="FF0000"/>
                </a:solidFill>
                <a:ea typeface="微软雅黑" panose="020B0503020204020204" pitchFamily="34" charset="-122"/>
              </a:rPr>
              <a:t>缺点</a:t>
            </a:r>
            <a:r>
              <a:rPr lang="zh-CN" altLang="en-US" sz="1600">
                <a:ea typeface="微软雅黑" panose="020B0503020204020204" pitchFamily="34" charset="-122"/>
              </a:rPr>
              <a:t>：手动卡峰，手动计算飞行时间与质荷比二次关系系数，手动判断物种的来源（热解？本底？）</a:t>
            </a:r>
            <a:endParaRPr lang="zh-CN" altLang="en-US" sz="1600" dirty="0">
              <a:ea typeface="微软雅黑" panose="020B0503020204020204" pitchFamily="34" charset="-122"/>
            </a:endParaRPr>
          </a:p>
        </p:txBody>
      </p:sp>
      <p:sp>
        <p:nvSpPr>
          <p:cNvPr id="9" name="文本框 8">
            <a:extLst>
              <a:ext uri="{FF2B5EF4-FFF2-40B4-BE49-F238E27FC236}">
                <a16:creationId xmlns:a16="http://schemas.microsoft.com/office/drawing/2014/main" id="{2A7F54CD-6FE2-638A-BEBA-DD87F7BF208B}"/>
              </a:ext>
            </a:extLst>
          </p:cNvPr>
          <p:cNvSpPr txBox="1"/>
          <p:nvPr/>
        </p:nvSpPr>
        <p:spPr>
          <a:xfrm>
            <a:off x="637783" y="749940"/>
            <a:ext cx="3201982" cy="400110"/>
          </a:xfrm>
          <a:prstGeom prst="rect">
            <a:avLst/>
          </a:prstGeom>
          <a:noFill/>
        </p:spPr>
        <p:txBody>
          <a:bodyPr wrap="square">
            <a:spAutoFit/>
          </a:bodyPr>
          <a:lstStyle/>
          <a:p>
            <a:r>
              <a:rPr lang="zh-CN" altLang="en-US" sz="2000" b="1">
                <a:solidFill>
                  <a:srgbClr val="FF0000"/>
                </a:solidFill>
                <a:latin typeface="+mj-lt"/>
              </a:rPr>
              <a:t>过去</a:t>
            </a:r>
            <a:r>
              <a:rPr lang="en-US" altLang="zh-CN" sz="2000" b="1">
                <a:solidFill>
                  <a:srgbClr val="FF0000"/>
                </a:solidFill>
                <a:latin typeface="+mj-lt"/>
              </a:rPr>
              <a:t>-</a:t>
            </a:r>
            <a:r>
              <a:rPr lang="zh-CN" altLang="en-US" sz="2000" b="1">
                <a:solidFill>
                  <a:srgbClr val="FF0000"/>
                </a:solidFill>
                <a:latin typeface="+mj-lt"/>
              </a:rPr>
              <a:t>温度扫描处理流程</a:t>
            </a:r>
            <a:endParaRPr lang="zh-CN" altLang="en-US" sz="2000" b="1">
              <a:solidFill>
                <a:srgbClr val="FF0000"/>
              </a:solidFill>
            </a:endParaRPr>
          </a:p>
        </p:txBody>
      </p:sp>
    </p:spTree>
    <p:extLst>
      <p:ext uri="{BB962C8B-B14F-4D97-AF65-F5344CB8AC3E}">
        <p14:creationId xmlns:p14="http://schemas.microsoft.com/office/powerpoint/2010/main" val="4880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AD296A-BBE8-1475-7791-6077BDF13432}"/>
              </a:ext>
            </a:extLst>
          </p:cNvPr>
          <p:cNvSpPr>
            <a:spLocks noGrp="1"/>
          </p:cNvSpPr>
          <p:nvPr>
            <p:ph type="title"/>
          </p:nvPr>
        </p:nvSpPr>
        <p:spPr/>
        <p:txBody>
          <a:bodyPr/>
          <a:lstStyle/>
          <a:p>
            <a:r>
              <a:rPr lang="zh-CN" altLang="en-US" b="1">
                <a:solidFill>
                  <a:srgbClr val="1644A0"/>
                </a:solidFill>
              </a:rPr>
              <a:t>过去的数据处理流程</a:t>
            </a:r>
            <a:endParaRPr lang="zh-CN" altLang="en-US"/>
          </a:p>
        </p:txBody>
      </p:sp>
      <p:pic>
        <p:nvPicPr>
          <p:cNvPr id="12" name="Picture 2">
            <a:extLst>
              <a:ext uri="{FF2B5EF4-FFF2-40B4-BE49-F238E27FC236}">
                <a16:creationId xmlns:a16="http://schemas.microsoft.com/office/drawing/2014/main" id="{7DE386B2-9E70-3962-6F38-A18509D86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783" y="1862198"/>
            <a:ext cx="7389341" cy="4538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3">
            <a:extLst>
              <a:ext uri="{FF2B5EF4-FFF2-40B4-BE49-F238E27FC236}">
                <a16:creationId xmlns:a16="http://schemas.microsoft.com/office/drawing/2014/main" id="{53871A2D-DBD6-C899-9EDB-6D72382F8253}"/>
              </a:ext>
            </a:extLst>
          </p:cNvPr>
          <p:cNvSpPr txBox="1"/>
          <p:nvPr/>
        </p:nvSpPr>
        <p:spPr>
          <a:xfrm>
            <a:off x="8298264" y="2392589"/>
            <a:ext cx="3893736" cy="3670637"/>
          </a:xfrm>
          <a:prstGeom prst="roundRect">
            <a:avLst>
              <a:gd name="adj" fmla="val 3987"/>
            </a:avLst>
          </a:prstGeom>
          <a:solidFill>
            <a:schemeClr val="bg1"/>
          </a:solidFill>
          <a:ln w="19050">
            <a:solidFill>
              <a:srgbClr val="000066"/>
            </a:solidFill>
          </a:ln>
        </p:spPr>
        <p:txBody>
          <a:bodyPr wrap="square" rtlCol="0">
            <a:spAutoFit/>
          </a:bodyPr>
          <a:lstStyle>
            <a:defPPr>
              <a:defRPr lang="zh-CN"/>
            </a:defPPr>
            <a:lvl1pPr algn="ctr" rtl="0" fontAlgn="base">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1pPr>
            <a:lvl2pPr marL="457200" algn="ctr" rtl="0" fontAlgn="base">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2pPr>
            <a:lvl3pPr marL="914400" algn="ctr" rtl="0" fontAlgn="base">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3pPr>
            <a:lvl4pPr marL="1371600" algn="ctr" rtl="0" fontAlgn="base">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4pPr>
            <a:lvl5pPr marL="1828800" algn="ctr" rtl="0" fontAlgn="base">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5pPr>
            <a:lvl6pPr marL="22860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6pPr>
            <a:lvl7pPr marL="27432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7pPr>
            <a:lvl8pPr marL="32004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8pPr>
            <a:lvl9pPr marL="36576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9pPr>
          </a:lstStyle>
          <a:p>
            <a:pPr marL="358775" indent="-358775" algn="just">
              <a:spcAft>
                <a:spcPts val="600"/>
              </a:spcAft>
              <a:buClr>
                <a:srgbClr val="C00000"/>
              </a:buClr>
              <a:buFont typeface="Wingdings 2" panose="05020102010507070707" pitchFamily="18" charset="2"/>
              <a:buChar char="±"/>
            </a:pPr>
            <a:r>
              <a:rPr lang="zh-CN" altLang="en-US" sz="1600">
                <a:latin typeface="+mj-lt"/>
                <a:ea typeface="微软雅黑" panose="020B0503020204020204" pitchFamily="34" charset="-122"/>
              </a:rPr>
              <a:t>输入</a:t>
            </a:r>
            <a:r>
              <a:rPr lang="zh-CN" altLang="en-US" sz="1600" dirty="0">
                <a:solidFill>
                  <a:srgbClr val="0000FF"/>
                </a:solidFill>
                <a:latin typeface="+mj-lt"/>
                <a:ea typeface="微软雅黑" panose="020B0503020204020204" pitchFamily="34" charset="-122"/>
              </a:rPr>
              <a:t>质量数 </a:t>
            </a:r>
            <a:r>
              <a:rPr lang="en-US" altLang="zh-CN" sz="1600" dirty="0">
                <a:ea typeface="微软雅黑" panose="020B0503020204020204" pitchFamily="34" charset="-122"/>
              </a:rPr>
              <a:t>(</a:t>
            </a:r>
            <a:r>
              <a:rPr lang="zh-CN" altLang="en-US" sz="1600" dirty="0">
                <a:ea typeface="微软雅黑" panose="020B0503020204020204" pitchFamily="34" charset="-122"/>
              </a:rPr>
              <a:t>分子量</a:t>
            </a:r>
            <a:r>
              <a:rPr lang="en-US" altLang="zh-CN" sz="1600" dirty="0">
                <a:ea typeface="微软雅黑" panose="020B0503020204020204" pitchFamily="34" charset="-122"/>
              </a:rPr>
              <a:t>)</a:t>
            </a:r>
            <a:r>
              <a:rPr lang="zh-CN" altLang="en-US" sz="1600" dirty="0">
                <a:latin typeface="+mj-lt"/>
                <a:ea typeface="微软雅黑" panose="020B0503020204020204" pitchFamily="34" charset="-122"/>
              </a:rPr>
              <a:t>和</a:t>
            </a:r>
            <a:r>
              <a:rPr lang="en-US" altLang="zh-CN" sz="1600" dirty="0">
                <a:solidFill>
                  <a:srgbClr val="0000FF"/>
                </a:solidFill>
                <a:latin typeface="+mj-lt"/>
                <a:ea typeface="微软雅黑" panose="020B0503020204020204" pitchFamily="34" charset="-122"/>
              </a:rPr>
              <a:t>PIE</a:t>
            </a:r>
            <a:r>
              <a:rPr lang="zh-CN" altLang="en-US" sz="1600" dirty="0">
                <a:solidFill>
                  <a:srgbClr val="0000FF"/>
                </a:solidFill>
                <a:latin typeface="+mj-lt"/>
                <a:ea typeface="微软雅黑" panose="020B0503020204020204" pitchFamily="34" charset="-122"/>
              </a:rPr>
              <a:t>放大系数</a:t>
            </a:r>
            <a:r>
              <a:rPr lang="zh-CN" altLang="en-US" sz="1600" dirty="0">
                <a:latin typeface="+mj-lt"/>
                <a:ea typeface="微软雅黑" panose="020B0503020204020204" pitchFamily="34" charset="-122"/>
              </a:rPr>
              <a:t> </a:t>
            </a:r>
            <a:r>
              <a:rPr lang="en-US" altLang="zh-CN" sz="1600" dirty="0">
                <a:latin typeface="+mj-lt"/>
                <a:ea typeface="微软雅黑" panose="020B0503020204020204" pitchFamily="34" charset="-122"/>
              </a:rPr>
              <a:t>(</a:t>
            </a:r>
            <a:r>
              <a:rPr lang="zh-CN" altLang="en-US" sz="1600" dirty="0">
                <a:latin typeface="+mj-lt"/>
                <a:ea typeface="微软雅黑" panose="020B0503020204020204" pitchFamily="34" charset="-122"/>
              </a:rPr>
              <a:t>默认为</a:t>
            </a:r>
            <a:r>
              <a:rPr lang="en-US" altLang="zh-CN" sz="1600" dirty="0">
                <a:latin typeface="+mj-lt"/>
                <a:ea typeface="微软雅黑" panose="020B0503020204020204" pitchFamily="34" charset="-122"/>
              </a:rPr>
              <a:t>1)</a:t>
            </a:r>
            <a:r>
              <a:rPr lang="zh-CN" altLang="en-US" sz="1600" dirty="0">
                <a:latin typeface="+mj-lt"/>
                <a:ea typeface="微软雅黑" panose="020B0503020204020204" pitchFamily="34" charset="-122"/>
              </a:rPr>
              <a:t>，自动读取该分子量各物种的</a:t>
            </a:r>
            <a:r>
              <a:rPr lang="en-US" altLang="zh-CN" sz="1600" dirty="0">
                <a:latin typeface="+mj-lt"/>
                <a:ea typeface="微软雅黑" panose="020B0503020204020204" pitchFamily="34" charset="-122"/>
              </a:rPr>
              <a:t>PICS</a:t>
            </a:r>
            <a:r>
              <a:rPr lang="zh-CN" altLang="en-US" sz="1600" dirty="0">
                <a:latin typeface="+mj-lt"/>
                <a:ea typeface="微软雅黑" panose="020B0503020204020204" pitchFamily="34" charset="-122"/>
              </a:rPr>
              <a:t>数据</a:t>
            </a:r>
          </a:p>
          <a:p>
            <a:pPr marL="358775" indent="-358775" algn="just">
              <a:spcAft>
                <a:spcPts val="600"/>
              </a:spcAft>
              <a:buClr>
                <a:srgbClr val="C00000"/>
              </a:buClr>
              <a:buFont typeface="Wingdings 2" panose="05020102010507070707" pitchFamily="18" charset="2"/>
              <a:buChar char="±"/>
            </a:pPr>
            <a:r>
              <a:rPr lang="zh-CN" altLang="en-US" sz="1600">
                <a:latin typeface="+mj-lt"/>
                <a:ea typeface="微软雅黑" panose="020B0503020204020204" pitchFamily="34" charset="-122"/>
              </a:rPr>
              <a:t>在</a:t>
            </a:r>
            <a:r>
              <a:rPr lang="zh-CN" altLang="en-US" sz="1600">
                <a:solidFill>
                  <a:srgbClr val="006600"/>
                </a:solidFill>
                <a:ea typeface="微软雅黑" panose="020B0503020204020204" pitchFamily="34" charset="-122"/>
              </a:rPr>
              <a:t>绿色</a:t>
            </a:r>
            <a:r>
              <a:rPr lang="zh-CN" altLang="en-US" sz="1600">
                <a:ea typeface="微软雅黑" panose="020B0503020204020204" pitchFamily="34" charset="-122"/>
              </a:rPr>
              <a:t>的单元格中编辑，</a:t>
            </a:r>
            <a:r>
              <a:rPr lang="zh-CN" altLang="en-US" sz="1600">
                <a:latin typeface="+mj-lt"/>
                <a:ea typeface="微软雅黑" panose="020B0503020204020204" pitchFamily="34" charset="-122"/>
              </a:rPr>
              <a:t>选中</a:t>
            </a:r>
            <a:r>
              <a:rPr lang="zh-CN" altLang="en-US" sz="1600" dirty="0">
                <a:latin typeface="+mj-lt"/>
                <a:ea typeface="微软雅黑" panose="020B0503020204020204" pitchFamily="34" charset="-122"/>
              </a:rPr>
              <a:t>某一物种时在对应的</a:t>
            </a:r>
            <a:r>
              <a:rPr lang="zh-CN" altLang="en-US" sz="1600" dirty="0">
                <a:solidFill>
                  <a:srgbClr val="0000FF"/>
                </a:solidFill>
                <a:latin typeface="+mj-lt"/>
                <a:ea typeface="微软雅黑" panose="020B0503020204020204" pitchFamily="34" charset="-122"/>
              </a:rPr>
              <a:t>是否选择</a:t>
            </a:r>
            <a:r>
              <a:rPr lang="zh-CN" altLang="en-US" sz="1600" dirty="0">
                <a:latin typeface="+mj-lt"/>
                <a:ea typeface="微软雅黑" panose="020B0503020204020204" pitchFamily="34" charset="-122"/>
              </a:rPr>
              <a:t>后输入“</a:t>
            </a:r>
            <a:r>
              <a:rPr lang="en-US" altLang="zh-CN" sz="1600" dirty="0">
                <a:latin typeface="+mj-lt"/>
                <a:ea typeface="微软雅黑" panose="020B0503020204020204" pitchFamily="34" charset="-122"/>
              </a:rPr>
              <a:t>1”</a:t>
            </a:r>
            <a:r>
              <a:rPr lang="zh-CN" altLang="en-US" sz="1600" dirty="0">
                <a:latin typeface="+mj-lt"/>
                <a:ea typeface="微软雅黑" panose="020B0503020204020204" pitchFamily="34" charset="-122"/>
              </a:rPr>
              <a:t>，并在下一行输入合适的</a:t>
            </a:r>
            <a:r>
              <a:rPr lang="zh-CN" altLang="en-US" sz="1600" dirty="0">
                <a:solidFill>
                  <a:srgbClr val="0000FF"/>
                </a:solidFill>
                <a:latin typeface="+mj-lt"/>
                <a:ea typeface="微软雅黑" panose="020B0503020204020204" pitchFamily="34" charset="-122"/>
              </a:rPr>
              <a:t>缩放系数</a:t>
            </a:r>
          </a:p>
          <a:p>
            <a:pPr marL="358775" indent="-358775" algn="just">
              <a:spcAft>
                <a:spcPts val="600"/>
              </a:spcAft>
              <a:buClr>
                <a:srgbClr val="C00000"/>
              </a:buClr>
              <a:buFont typeface="Wingdings 2" panose="05020102010507070707" pitchFamily="18" charset="2"/>
              <a:buChar char="±"/>
            </a:pPr>
            <a:r>
              <a:rPr lang="zh-CN" altLang="en-US" sz="1600" dirty="0">
                <a:solidFill>
                  <a:srgbClr val="FF0000"/>
                </a:solidFill>
                <a:latin typeface="+mj-lt"/>
                <a:ea typeface="微软雅黑" panose="020B0503020204020204" pitchFamily="34" charset="-122"/>
              </a:rPr>
              <a:t>比较</a:t>
            </a:r>
            <a:r>
              <a:rPr lang="en-US" altLang="zh-CN" sz="1600" dirty="0">
                <a:solidFill>
                  <a:srgbClr val="FF0000"/>
                </a:solidFill>
                <a:latin typeface="+mj-lt"/>
                <a:ea typeface="微软雅黑" panose="020B0503020204020204" pitchFamily="34" charset="-122"/>
              </a:rPr>
              <a:t>PICS</a:t>
            </a:r>
            <a:r>
              <a:rPr lang="zh-CN" altLang="en-US" sz="1600" dirty="0">
                <a:solidFill>
                  <a:srgbClr val="FF0000"/>
                </a:solidFill>
                <a:latin typeface="+mj-lt"/>
                <a:ea typeface="微软雅黑" panose="020B0503020204020204" pitchFamily="34" charset="-122"/>
              </a:rPr>
              <a:t>拟合结果 </a:t>
            </a:r>
            <a:r>
              <a:rPr lang="en-US" altLang="zh-CN" sz="1600" dirty="0">
                <a:solidFill>
                  <a:srgbClr val="FF0000"/>
                </a:solidFill>
                <a:latin typeface="+mj-lt"/>
                <a:ea typeface="微软雅黑" panose="020B0503020204020204" pitchFamily="34" charset="-122"/>
              </a:rPr>
              <a:t>(</a:t>
            </a:r>
            <a:r>
              <a:rPr lang="zh-CN" altLang="en-US" sz="1600" dirty="0">
                <a:solidFill>
                  <a:srgbClr val="FF0000"/>
                </a:solidFill>
                <a:latin typeface="+mj-lt"/>
                <a:ea typeface="微软雅黑" panose="020B0503020204020204" pitchFamily="34" charset="-122"/>
              </a:rPr>
              <a:t>黑色实线</a:t>
            </a:r>
            <a:r>
              <a:rPr lang="en-US" altLang="zh-CN" sz="1600" dirty="0">
                <a:solidFill>
                  <a:srgbClr val="FF0000"/>
                </a:solidFill>
                <a:latin typeface="+mj-lt"/>
                <a:ea typeface="微软雅黑" panose="020B0503020204020204" pitchFamily="34" charset="-122"/>
              </a:rPr>
              <a:t>)</a:t>
            </a:r>
            <a:r>
              <a:rPr lang="zh-CN" altLang="en-US" sz="1600" dirty="0">
                <a:solidFill>
                  <a:srgbClr val="FF0000"/>
                </a:solidFill>
                <a:latin typeface="+mj-lt"/>
                <a:ea typeface="微软雅黑" panose="020B0503020204020204" pitchFamily="34" charset="-122"/>
              </a:rPr>
              <a:t>与实验结果，判断是否存在相应物种</a:t>
            </a:r>
            <a:endParaRPr lang="en-US" altLang="zh-CN" sz="1600" dirty="0">
              <a:solidFill>
                <a:srgbClr val="FF0000"/>
              </a:solidFill>
              <a:latin typeface="+mj-lt"/>
              <a:ea typeface="微软雅黑" panose="020B0503020204020204" pitchFamily="34" charset="-122"/>
            </a:endParaRPr>
          </a:p>
          <a:p>
            <a:pPr marL="358775" indent="-358775" algn="just">
              <a:spcAft>
                <a:spcPts val="600"/>
              </a:spcAft>
              <a:buClr>
                <a:srgbClr val="C00000"/>
              </a:buClr>
              <a:buFont typeface="Wingdings 2" panose="05020102010507070707" pitchFamily="18" charset="2"/>
              <a:buChar char="±"/>
            </a:pPr>
            <a:r>
              <a:rPr lang="zh-CN" altLang="en-US" sz="1600" dirty="0">
                <a:latin typeface="+mj-lt"/>
                <a:ea typeface="微软雅黑" panose="020B0503020204020204" pitchFamily="34" charset="-122"/>
              </a:rPr>
              <a:t>示例：质量数</a:t>
            </a:r>
            <a:r>
              <a:rPr lang="en-US" altLang="zh-CN" sz="1600" dirty="0">
                <a:latin typeface="+mj-lt"/>
                <a:ea typeface="微软雅黑" panose="020B0503020204020204" pitchFamily="34" charset="-122"/>
              </a:rPr>
              <a:t>40</a:t>
            </a:r>
            <a:r>
              <a:rPr lang="zh-CN" altLang="en-US" sz="1600">
                <a:latin typeface="+mj-lt"/>
                <a:ea typeface="微软雅黑" panose="020B0503020204020204" pitchFamily="34" charset="-122"/>
              </a:rPr>
              <a:t>的</a:t>
            </a:r>
            <a:r>
              <a:rPr lang="en-US" altLang="zh-CN" sz="1600">
                <a:latin typeface="+mj-lt"/>
                <a:ea typeface="微软雅黑" panose="020B0503020204020204" pitchFamily="34" charset="-122"/>
              </a:rPr>
              <a:t>PIE</a:t>
            </a:r>
          </a:p>
          <a:p>
            <a:pPr marL="358775" indent="-358775" algn="just">
              <a:spcAft>
                <a:spcPts val="600"/>
              </a:spcAft>
              <a:buClr>
                <a:srgbClr val="C00000"/>
              </a:buClr>
              <a:buFont typeface="Wingdings 2" panose="05020102010507070707" pitchFamily="18" charset="2"/>
              <a:buChar char="±"/>
            </a:pPr>
            <a:r>
              <a:rPr lang="zh-CN" altLang="en-US" sz="1600">
                <a:solidFill>
                  <a:srgbClr val="FF0000"/>
                </a:solidFill>
                <a:latin typeface="+mj-lt"/>
                <a:ea typeface="微软雅黑" panose="020B0503020204020204" pitchFamily="34" charset="-122"/>
              </a:rPr>
              <a:t>缺点</a:t>
            </a:r>
            <a:r>
              <a:rPr lang="zh-CN" altLang="en-US" sz="1600">
                <a:latin typeface="+mj-lt"/>
                <a:ea typeface="微软雅黑" panose="020B0503020204020204" pitchFamily="34" charset="-122"/>
              </a:rPr>
              <a:t>：手动拟合，需要认为判断电离能，且</a:t>
            </a:r>
            <a:r>
              <a:rPr lang="zh-CN" altLang="en-US" sz="1600">
                <a:solidFill>
                  <a:srgbClr val="0000FF"/>
                </a:solidFill>
                <a:latin typeface="+mj-lt"/>
                <a:ea typeface="微软雅黑" panose="020B0503020204020204" pitchFamily="34" charset="-122"/>
              </a:rPr>
              <a:t>缩放系数</a:t>
            </a:r>
            <a:r>
              <a:rPr lang="zh-CN" altLang="en-US" sz="1600">
                <a:latin typeface="+mj-lt"/>
                <a:ea typeface="微软雅黑" panose="020B0503020204020204" pitchFamily="34" charset="-122"/>
              </a:rPr>
              <a:t>的输入得不断优化。对于一个体系的物种鉴定，通常需要花费</a:t>
            </a:r>
            <a:r>
              <a:rPr lang="zh-CN" altLang="en-US" sz="1600">
                <a:solidFill>
                  <a:srgbClr val="FF0000"/>
                </a:solidFill>
                <a:latin typeface="+mj-lt"/>
                <a:ea typeface="微软雅黑" panose="020B0503020204020204" pitchFamily="34" charset="-122"/>
              </a:rPr>
              <a:t>一到两周</a:t>
            </a:r>
            <a:r>
              <a:rPr lang="zh-CN" altLang="en-US" sz="1600">
                <a:latin typeface="+mj-lt"/>
                <a:ea typeface="微软雅黑" panose="020B0503020204020204" pitchFamily="34" charset="-122"/>
              </a:rPr>
              <a:t>时间来完成。</a:t>
            </a:r>
            <a:endParaRPr lang="zh-CN" altLang="en-US" sz="1600" dirty="0">
              <a:latin typeface="+mj-lt"/>
              <a:ea typeface="微软雅黑" panose="020B0503020204020204" pitchFamily="34" charset="-122"/>
            </a:endParaRPr>
          </a:p>
        </p:txBody>
      </p:sp>
      <p:sp>
        <p:nvSpPr>
          <p:cNvPr id="17" name="文本框 16">
            <a:extLst>
              <a:ext uri="{FF2B5EF4-FFF2-40B4-BE49-F238E27FC236}">
                <a16:creationId xmlns:a16="http://schemas.microsoft.com/office/drawing/2014/main" id="{340E7BC1-ECC1-E7BD-4D32-D6B6515374C2}"/>
              </a:ext>
            </a:extLst>
          </p:cNvPr>
          <p:cNvSpPr txBox="1"/>
          <p:nvPr/>
        </p:nvSpPr>
        <p:spPr>
          <a:xfrm>
            <a:off x="637783" y="695739"/>
            <a:ext cx="6094674" cy="400110"/>
          </a:xfrm>
          <a:prstGeom prst="rect">
            <a:avLst/>
          </a:prstGeom>
          <a:noFill/>
        </p:spPr>
        <p:txBody>
          <a:bodyPr wrap="square">
            <a:spAutoFit/>
          </a:bodyPr>
          <a:lstStyle/>
          <a:p>
            <a:r>
              <a:rPr lang="zh-CN" altLang="en-US" sz="2000" b="1" dirty="0">
                <a:solidFill>
                  <a:srgbClr val="FF0000"/>
                </a:solidFill>
                <a:latin typeface="+mj-lt"/>
              </a:rPr>
              <a:t>光电离效率谱处理程序及过程</a:t>
            </a:r>
            <a:endParaRPr lang="zh-CN" altLang="en-US" sz="2000" b="1" dirty="0">
              <a:solidFill>
                <a:srgbClr val="FF0000"/>
              </a:solidFill>
            </a:endParaRPr>
          </a:p>
        </p:txBody>
      </p:sp>
    </p:spTree>
    <p:extLst>
      <p:ext uri="{BB962C8B-B14F-4D97-AF65-F5344CB8AC3E}">
        <p14:creationId xmlns:p14="http://schemas.microsoft.com/office/powerpoint/2010/main" val="155487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B7B1FE-5726-EDF8-FDB7-7F9A35BB9AD7}"/>
              </a:ext>
            </a:extLst>
          </p:cNvPr>
          <p:cNvSpPr>
            <a:spLocks noGrp="1"/>
          </p:cNvSpPr>
          <p:nvPr>
            <p:ph type="title"/>
          </p:nvPr>
        </p:nvSpPr>
        <p:spPr/>
        <p:txBody>
          <a:bodyPr/>
          <a:lstStyle/>
          <a:p>
            <a:r>
              <a:rPr lang="zh-CN" altLang="en-US" b="1">
                <a:solidFill>
                  <a:srgbClr val="1644A0"/>
                </a:solidFill>
              </a:rPr>
              <a:t>过去的数据处理流程</a:t>
            </a:r>
            <a:endParaRPr lang="zh-CN" altLang="en-US"/>
          </a:p>
        </p:txBody>
      </p:sp>
      <p:pic>
        <p:nvPicPr>
          <p:cNvPr id="6" name="图片 5">
            <a:extLst>
              <a:ext uri="{FF2B5EF4-FFF2-40B4-BE49-F238E27FC236}">
                <a16:creationId xmlns:a16="http://schemas.microsoft.com/office/drawing/2014/main" id="{60BD8035-20B3-BF05-6933-24C0F05D2242}"/>
              </a:ext>
            </a:extLst>
          </p:cNvPr>
          <p:cNvPicPr>
            <a:picLocks/>
          </p:cNvPicPr>
          <p:nvPr/>
        </p:nvPicPr>
        <p:blipFill>
          <a:blip r:embed="rId2"/>
          <a:srcRect r="19428"/>
          <a:stretch>
            <a:fillRect/>
          </a:stretch>
        </p:blipFill>
        <p:spPr>
          <a:xfrm>
            <a:off x="0" y="1033670"/>
            <a:ext cx="9764202" cy="5722252"/>
          </a:xfrm>
          <a:prstGeom prst="rect">
            <a:avLst/>
          </a:prstGeom>
        </p:spPr>
      </p:pic>
      <p:sp>
        <p:nvSpPr>
          <p:cNvPr id="7" name="文本框 16">
            <a:extLst>
              <a:ext uri="{FF2B5EF4-FFF2-40B4-BE49-F238E27FC236}">
                <a16:creationId xmlns:a16="http://schemas.microsoft.com/office/drawing/2014/main" id="{340E7BC1-ECC1-E7BD-4D32-D6B6515374C2}"/>
              </a:ext>
            </a:extLst>
          </p:cNvPr>
          <p:cNvSpPr txBox="1"/>
          <p:nvPr/>
        </p:nvSpPr>
        <p:spPr>
          <a:xfrm>
            <a:off x="637783" y="710355"/>
            <a:ext cx="3728996" cy="40011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a:solidFill>
                  <a:srgbClr val="FF0000"/>
                </a:solidFill>
                <a:latin typeface="+mj-lt"/>
              </a:rPr>
              <a:t>过去</a:t>
            </a:r>
            <a:r>
              <a:rPr lang="en-US" altLang="zh-CN" sz="2000" b="1">
                <a:solidFill>
                  <a:srgbClr val="FF0000"/>
                </a:solidFill>
                <a:latin typeface="+mj-lt"/>
              </a:rPr>
              <a:t>-</a:t>
            </a:r>
            <a:r>
              <a:rPr lang="zh-CN" altLang="en-US" sz="2000" b="1">
                <a:solidFill>
                  <a:srgbClr val="FF0000"/>
                </a:solidFill>
                <a:latin typeface="+mj-lt"/>
              </a:rPr>
              <a:t>摩尔分数处理程序及过程</a:t>
            </a:r>
            <a:endParaRPr lang="zh-CN" altLang="en-US" sz="2000" b="1">
              <a:solidFill>
                <a:srgbClr val="FF0000"/>
              </a:solidFill>
            </a:endParaRPr>
          </a:p>
        </p:txBody>
      </p:sp>
      <p:sp>
        <p:nvSpPr>
          <p:cNvPr id="8" name="TextBox 3">
            <a:extLst>
              <a:ext uri="{FF2B5EF4-FFF2-40B4-BE49-F238E27FC236}">
                <a16:creationId xmlns:a16="http://schemas.microsoft.com/office/drawing/2014/main" id="{F25C92A8-4421-65C5-1A8F-04E8BAB2A1AD}"/>
              </a:ext>
            </a:extLst>
          </p:cNvPr>
          <p:cNvSpPr txBox="1"/>
          <p:nvPr/>
        </p:nvSpPr>
        <p:spPr>
          <a:xfrm>
            <a:off x="8147190" y="2082488"/>
            <a:ext cx="3893736" cy="4078486"/>
          </a:xfrm>
          <a:prstGeom prst="roundRect">
            <a:avLst>
              <a:gd name="adj" fmla="val 3987"/>
            </a:avLst>
          </a:prstGeom>
          <a:solidFill>
            <a:schemeClr val="bg1"/>
          </a:solidFill>
          <a:ln w="19050">
            <a:solidFill>
              <a:srgbClr val="000066"/>
            </a:solidFill>
          </a:ln>
        </p:spPr>
        <p:txBody>
          <a:bodyPr wrap="square" rtlCol="0">
            <a:spAutoFit/>
          </a:bodyPr>
          <a:lstStyle>
            <a:defPPr>
              <a:defRPr lang="zh-CN"/>
            </a:defPPr>
            <a:lvl1pPr algn="ctr" rtl="0" fontAlgn="base">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1pPr>
            <a:lvl2pPr marL="457200" algn="ctr" rtl="0" fontAlgn="base">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2pPr>
            <a:lvl3pPr marL="914400" algn="ctr" rtl="0" fontAlgn="base">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3pPr>
            <a:lvl4pPr marL="1371600" algn="ctr" rtl="0" fontAlgn="base">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4pPr>
            <a:lvl5pPr marL="1828800" algn="ctr" rtl="0" fontAlgn="base">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5pPr>
            <a:lvl6pPr marL="22860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6pPr>
            <a:lvl7pPr marL="27432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7pPr>
            <a:lvl8pPr marL="32004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8pPr>
            <a:lvl9pPr marL="36576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9pPr>
          </a:lstStyle>
          <a:p>
            <a:pPr marL="358775" indent="-358775" algn="just">
              <a:spcAft>
                <a:spcPts val="600"/>
              </a:spcAft>
              <a:buClr>
                <a:srgbClr val="C00000"/>
              </a:buClr>
              <a:buFont typeface="Wingdings 2" panose="05020102010507070707" pitchFamily="18" charset="2"/>
              <a:buChar char="±"/>
            </a:pPr>
            <a:r>
              <a:rPr lang="zh-CN" altLang="en-US" sz="1600">
                <a:latin typeface="+mj-lt"/>
                <a:ea typeface="微软雅黑" panose="020B0503020204020204" pitchFamily="34" charset="-122"/>
              </a:rPr>
              <a:t>手动输入各个质量数的信号强度数据</a:t>
            </a:r>
            <a:endParaRPr lang="en-US" altLang="zh-CN" sz="1600">
              <a:latin typeface="+mj-lt"/>
              <a:ea typeface="微软雅黑" panose="020B0503020204020204" pitchFamily="34" charset="-122"/>
            </a:endParaRPr>
          </a:p>
          <a:p>
            <a:pPr marL="358775" indent="-358775" algn="just">
              <a:spcAft>
                <a:spcPts val="600"/>
              </a:spcAft>
              <a:buClr>
                <a:srgbClr val="C00000"/>
              </a:buClr>
              <a:buFont typeface="Wingdings 2" panose="05020102010507070707" pitchFamily="18" charset="2"/>
              <a:buChar char="±"/>
            </a:pPr>
            <a:r>
              <a:rPr lang="zh-CN" altLang="en-US" sz="1600">
                <a:latin typeface="+mj-lt"/>
                <a:ea typeface="微软雅黑" panose="020B0503020204020204" pitchFamily="34" charset="-122"/>
              </a:rPr>
              <a:t>手动定义母体并且对母体进行摩尔分数计算</a:t>
            </a:r>
            <a:endParaRPr lang="en-US" altLang="zh-CN" sz="1600">
              <a:latin typeface="+mj-lt"/>
              <a:ea typeface="微软雅黑" panose="020B0503020204020204" pitchFamily="34" charset="-122"/>
            </a:endParaRPr>
          </a:p>
          <a:p>
            <a:pPr marL="358775" indent="-358775" algn="just">
              <a:spcAft>
                <a:spcPts val="600"/>
              </a:spcAft>
              <a:buClr>
                <a:srgbClr val="C00000"/>
              </a:buClr>
              <a:buFont typeface="Wingdings 2" panose="05020102010507070707" pitchFamily="18" charset="2"/>
              <a:buChar char="±"/>
            </a:pPr>
            <a:r>
              <a:rPr lang="zh-CN" altLang="en-US" sz="1600">
                <a:latin typeface="+mj-lt"/>
                <a:ea typeface="微软雅黑" panose="020B0503020204020204" pitchFamily="34" charset="-122"/>
              </a:rPr>
              <a:t>手动输入各个电离能情况下的物种的光电离截面</a:t>
            </a:r>
            <a:endParaRPr lang="en-US" altLang="zh-CN" sz="1600">
              <a:latin typeface="+mj-lt"/>
              <a:ea typeface="微软雅黑" panose="020B0503020204020204" pitchFamily="34" charset="-122"/>
            </a:endParaRPr>
          </a:p>
          <a:p>
            <a:pPr marL="358775" indent="-358775" algn="just">
              <a:spcAft>
                <a:spcPts val="600"/>
              </a:spcAft>
              <a:buClr>
                <a:srgbClr val="C00000"/>
              </a:buClr>
              <a:buFont typeface="Wingdings 2" panose="05020102010507070707" pitchFamily="18" charset="2"/>
              <a:buChar char="±"/>
            </a:pPr>
            <a:r>
              <a:rPr lang="zh-CN" altLang="en-US" sz="1600">
                <a:latin typeface="+mj-lt"/>
                <a:ea typeface="微软雅黑" panose="020B0503020204020204" pitchFamily="34" charset="-122"/>
              </a:rPr>
              <a:t>手动计算并且填入温度膨胀系数（用</a:t>
            </a:r>
            <a:r>
              <a:rPr lang="en-US" altLang="zh-CN" sz="1600">
                <a:latin typeface="+mj-lt"/>
                <a:ea typeface="微软雅黑" panose="020B0503020204020204" pitchFamily="34" charset="-122"/>
              </a:rPr>
              <a:t>Kr</a:t>
            </a:r>
            <a:r>
              <a:rPr lang="zh-CN" altLang="en-US" sz="1600">
                <a:latin typeface="+mj-lt"/>
                <a:ea typeface="微软雅黑" panose="020B0503020204020204" pitchFamily="34" charset="-122"/>
              </a:rPr>
              <a:t>做归一化计算）</a:t>
            </a:r>
            <a:endParaRPr lang="en-US" altLang="zh-CN" sz="1600">
              <a:latin typeface="+mj-lt"/>
              <a:ea typeface="微软雅黑" panose="020B0503020204020204" pitchFamily="34" charset="-122"/>
            </a:endParaRPr>
          </a:p>
          <a:p>
            <a:pPr marL="358775" indent="-358775" algn="just">
              <a:spcAft>
                <a:spcPts val="600"/>
              </a:spcAft>
              <a:buClr>
                <a:srgbClr val="C00000"/>
              </a:buClr>
              <a:buFont typeface="Wingdings 2" panose="05020102010507070707" pitchFamily="18" charset="2"/>
              <a:buChar char="±"/>
            </a:pPr>
            <a:r>
              <a:rPr lang="zh-CN" altLang="en-US" sz="1600">
                <a:latin typeface="+mj-lt"/>
                <a:ea typeface="微软雅黑" panose="020B0503020204020204" pitchFamily="34" charset="-122"/>
              </a:rPr>
              <a:t>手动对相同质量数下的物种进行信号分离，并且计算分离前后二者的摩尔分数</a:t>
            </a:r>
            <a:endParaRPr lang="en-US" altLang="zh-CN" sz="1600">
              <a:latin typeface="+mj-lt"/>
              <a:ea typeface="微软雅黑" panose="020B0503020204020204" pitchFamily="34" charset="-122"/>
            </a:endParaRPr>
          </a:p>
          <a:p>
            <a:pPr marL="358775" indent="-358775" algn="just">
              <a:spcAft>
                <a:spcPts val="600"/>
              </a:spcAft>
              <a:buClr>
                <a:srgbClr val="C00000"/>
              </a:buClr>
              <a:buFont typeface="Wingdings 2" panose="05020102010507070707" pitchFamily="18" charset="2"/>
              <a:buChar char="±"/>
            </a:pPr>
            <a:r>
              <a:rPr lang="zh-CN" altLang="en-US" sz="1600">
                <a:latin typeface="+mj-lt"/>
                <a:ea typeface="微软雅黑" panose="020B0503020204020204" pitchFamily="34" charset="-122"/>
              </a:rPr>
              <a:t>手动计算质量歧视因子并且填写到对应物种的下方</a:t>
            </a:r>
            <a:endParaRPr lang="en-US" altLang="zh-CN" sz="1600">
              <a:latin typeface="+mj-lt"/>
              <a:ea typeface="微软雅黑" panose="020B0503020204020204" pitchFamily="34" charset="-122"/>
            </a:endParaRPr>
          </a:p>
          <a:p>
            <a:pPr marL="358775" indent="-358775" algn="just">
              <a:spcAft>
                <a:spcPts val="600"/>
              </a:spcAft>
              <a:buClr>
                <a:srgbClr val="C00000"/>
              </a:buClr>
              <a:buFont typeface="Wingdings 2" panose="05020102010507070707" pitchFamily="18" charset="2"/>
              <a:buChar char="±"/>
            </a:pPr>
            <a:r>
              <a:rPr lang="zh-CN" altLang="en-US" sz="1600">
                <a:solidFill>
                  <a:srgbClr val="FF0000"/>
                </a:solidFill>
                <a:latin typeface="+mj-lt"/>
                <a:ea typeface="微软雅黑" panose="020B0503020204020204" pitchFamily="34" charset="-122"/>
              </a:rPr>
              <a:t>缺点</a:t>
            </a:r>
            <a:r>
              <a:rPr lang="zh-CN" altLang="en-US" sz="1600">
                <a:latin typeface="+mj-lt"/>
                <a:ea typeface="微软雅黑" panose="020B0503020204020204" pitchFamily="34" charset="-122"/>
              </a:rPr>
              <a:t>：操作繁琐，平均一个实验需要耗费两到三周时间进行摩尔分数处理</a:t>
            </a:r>
            <a:endParaRPr lang="zh-CN" altLang="en-US" sz="1600" dirty="0">
              <a:latin typeface="+mj-lt"/>
              <a:ea typeface="微软雅黑" panose="020B0503020204020204" pitchFamily="34" charset="-122"/>
            </a:endParaRPr>
          </a:p>
        </p:txBody>
      </p:sp>
      <p:pic>
        <p:nvPicPr>
          <p:cNvPr id="9" name="图片 8">
            <a:extLst>
              <a:ext uri="{FF2B5EF4-FFF2-40B4-BE49-F238E27FC236}">
                <a16:creationId xmlns:a16="http://schemas.microsoft.com/office/drawing/2014/main" id="{AE230043-27FC-B456-CAD8-41C0421D0E56}"/>
              </a:ext>
            </a:extLst>
          </p:cNvPr>
          <p:cNvPicPr>
            <a:picLocks noChangeAspect="1"/>
          </p:cNvPicPr>
          <p:nvPr/>
        </p:nvPicPr>
        <p:blipFill>
          <a:blip r:embed="rId3"/>
          <a:stretch>
            <a:fillRect/>
          </a:stretch>
        </p:blipFill>
        <p:spPr>
          <a:xfrm>
            <a:off x="637783" y="2545124"/>
            <a:ext cx="6430258" cy="1139853"/>
          </a:xfrm>
          <a:prstGeom prst="rect">
            <a:avLst/>
          </a:prstGeom>
        </p:spPr>
      </p:pic>
    </p:spTree>
    <p:extLst>
      <p:ext uri="{BB962C8B-B14F-4D97-AF65-F5344CB8AC3E}">
        <p14:creationId xmlns:p14="http://schemas.microsoft.com/office/powerpoint/2010/main" val="107541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CDD72-2A00-3A0F-80E7-A64707ECB9B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EF0EBEBE-6291-FD27-B284-61D2BC861B2D}"/>
              </a:ext>
            </a:extLst>
          </p:cNvPr>
          <p:cNvSpPr>
            <a:spLocks noGrp="1"/>
          </p:cNvSpPr>
          <p:nvPr>
            <p:ph type="title"/>
          </p:nvPr>
        </p:nvSpPr>
        <p:spPr>
          <a:xfrm>
            <a:off x="637783" y="102078"/>
            <a:ext cx="11041599" cy="647862"/>
          </a:xfrm>
        </p:spPr>
        <p:txBody>
          <a:bodyPr/>
          <a:lstStyle/>
          <a:p>
            <a:r>
              <a:rPr lang="zh-CN" altLang="en-US" b="1" dirty="0">
                <a:solidFill>
                  <a:srgbClr val="004A98"/>
                </a:solidFill>
                <a:latin typeface="微软雅黑" panose="020B0503020204020204" pitchFamily="34" charset="-122"/>
                <a:cs typeface="Arial" panose="020B0604020202020204" pitchFamily="34" charset="0"/>
              </a:rPr>
              <a:t>研究背景</a:t>
            </a:r>
            <a:endParaRPr kumimoji="1" lang="zh-CN" altLang="en-US" dirty="0"/>
          </a:p>
        </p:txBody>
      </p:sp>
      <p:sp>
        <p:nvSpPr>
          <p:cNvPr id="4" name="文本框 3">
            <a:extLst>
              <a:ext uri="{FF2B5EF4-FFF2-40B4-BE49-F238E27FC236}">
                <a16:creationId xmlns:a16="http://schemas.microsoft.com/office/drawing/2014/main" id="{86C4DD1E-D50A-F37E-41A1-5B270C6F1E3E}"/>
              </a:ext>
            </a:extLst>
          </p:cNvPr>
          <p:cNvSpPr txBox="1"/>
          <p:nvPr>
            <p:custDataLst>
              <p:tags r:id="rId1"/>
            </p:custDataLst>
          </p:nvPr>
        </p:nvSpPr>
        <p:spPr>
          <a:xfrm>
            <a:off x="567724" y="576027"/>
            <a:ext cx="11156338" cy="552715"/>
          </a:xfrm>
          <a:prstGeom prst="rect">
            <a:avLst/>
          </a:prstGeom>
          <a:noFill/>
        </p:spPr>
        <p:txBody>
          <a:bodyPr wrap="square" rtlCol="0" anchor="t">
            <a:spAutoFit/>
          </a:bodyPr>
          <a:lstStyle/>
          <a:p>
            <a:pPr marL="285750" indent="-285750">
              <a:lnSpc>
                <a:spcPct val="140000"/>
              </a:lnSpc>
              <a:buFont typeface="Wingdings" panose="05000000000000000000" charset="0"/>
              <a:buChar char="Ø"/>
            </a:pPr>
            <a:r>
              <a:rPr lang="zh-CN" altLang="en-US" sz="2400" b="1" dirty="0">
                <a:cs typeface="微软雅黑" panose="020B0503020204020204" pitchFamily="34" charset="-122"/>
                <a:sym typeface="+mn-ea"/>
              </a:rPr>
              <a:t>同步辐射光电离质谱结合流动管反应装置</a:t>
            </a:r>
            <a:endParaRPr lang="zh-CN" altLang="en-US" sz="2400" b="1" dirty="0">
              <a:solidFill>
                <a:srgbClr val="004A98"/>
              </a:solidFill>
            </a:endParaRPr>
          </a:p>
        </p:txBody>
      </p:sp>
      <p:sp>
        <p:nvSpPr>
          <p:cNvPr id="11" name="文本框 10">
            <a:extLst>
              <a:ext uri="{FF2B5EF4-FFF2-40B4-BE49-F238E27FC236}">
                <a16:creationId xmlns:a16="http://schemas.microsoft.com/office/drawing/2014/main" id="{779C5563-51B5-699A-D5EA-2E730C16CFB0}"/>
              </a:ext>
            </a:extLst>
          </p:cNvPr>
          <p:cNvSpPr txBox="1"/>
          <p:nvPr>
            <p:custDataLst>
              <p:tags r:id="rId2"/>
            </p:custDataLst>
          </p:nvPr>
        </p:nvSpPr>
        <p:spPr>
          <a:xfrm>
            <a:off x="425911" y="6324143"/>
            <a:ext cx="11086278" cy="476284"/>
          </a:xfrm>
          <a:prstGeom prst="rect">
            <a:avLst/>
          </a:prstGeom>
          <a:noFill/>
          <a:ln w="19050">
            <a:solidFill>
              <a:srgbClr val="C00000"/>
            </a:solidFill>
          </a:ln>
        </p:spPr>
        <p:txBody>
          <a:bodyPr wrap="square" rtlCol="0" anchor="t">
            <a:spAutoFit/>
          </a:bodyPr>
          <a:lstStyle/>
          <a:p>
            <a:pPr algn="just">
              <a:lnSpc>
                <a:spcPct val="125000"/>
              </a:lnSpc>
            </a:pPr>
            <a:r>
              <a:rPr lang="zh-TW" altLang="en-US" sz="2200" b="1" dirty="0">
                <a:latin typeface="+mn-ea"/>
                <a:cs typeface="微软雅黑" panose="020B0503020204020204" pitchFamily="34" charset="-122"/>
                <a:sym typeface="+mn-ea"/>
              </a:rPr>
              <a:t>应用</a:t>
            </a:r>
            <a:r>
              <a:rPr lang="zh-CN" altLang="en-US" sz="2200" b="1" dirty="0">
                <a:latin typeface="+mn-ea"/>
                <a:cs typeface="微软雅黑" panose="020B0503020204020204" pitchFamily="34" charset="-122"/>
                <a:sym typeface="+mn-ea"/>
              </a:rPr>
              <a:t>：</a:t>
            </a:r>
            <a:r>
              <a:rPr lang="zh-TW" altLang="en-US" sz="2200" b="1" dirty="0">
                <a:latin typeface="+mn-ea"/>
                <a:cs typeface="微软雅黑" panose="020B0503020204020204" pitchFamily="34" charset="-122"/>
                <a:sym typeface="+mn-ea"/>
              </a:rPr>
              <a:t>捕捉反应</a:t>
            </a:r>
            <a:r>
              <a:rPr lang="zh-CN" altLang="en-US" sz="2200" b="1" dirty="0">
                <a:ln w="9525">
                  <a:noFill/>
                  <a:prstDash val="solid"/>
                </a:ln>
                <a:cs typeface="微软雅黑" panose="020B0503020204020204" pitchFamily="34" charset="-122"/>
                <a:sym typeface="+mn-ea"/>
              </a:rPr>
              <a:t>过程中关键物种信息，为研究化学反应机理提供实验数据</a:t>
            </a:r>
            <a:endParaRPr lang="zh-CN" sz="2200" b="1" dirty="0">
              <a:ln w="9525">
                <a:noFill/>
                <a:prstDash val="solid"/>
              </a:ln>
              <a:effectLst/>
              <a:cs typeface="微软雅黑" panose="020B0503020204020204" pitchFamily="34" charset="-122"/>
              <a:sym typeface="+mn-ea"/>
            </a:endParaRPr>
          </a:p>
        </p:txBody>
      </p:sp>
      <p:sp>
        <p:nvSpPr>
          <p:cNvPr id="15" name="文本框 14">
            <a:extLst>
              <a:ext uri="{FF2B5EF4-FFF2-40B4-BE49-F238E27FC236}">
                <a16:creationId xmlns:a16="http://schemas.microsoft.com/office/drawing/2014/main" id="{34F5FA10-1CAA-EDD6-1CDF-1943DC14C771}"/>
              </a:ext>
            </a:extLst>
          </p:cNvPr>
          <p:cNvSpPr txBox="1"/>
          <p:nvPr/>
        </p:nvSpPr>
        <p:spPr>
          <a:xfrm>
            <a:off x="443067" y="3056523"/>
            <a:ext cx="2366113" cy="369332"/>
          </a:xfrm>
          <a:prstGeom prst="rect">
            <a:avLst/>
          </a:prstGeom>
          <a:noFill/>
        </p:spPr>
        <p:txBody>
          <a:bodyPr wrap="square" rtlCol="0">
            <a:spAutoFit/>
          </a:bodyPr>
          <a:lstStyle/>
          <a:p>
            <a:pPr algn="ctr"/>
            <a:r>
              <a:rPr kumimoji="1" lang="zh-CN" altLang="en-US" b="1" dirty="0"/>
              <a:t>流动管反应装置</a:t>
            </a:r>
          </a:p>
        </p:txBody>
      </p:sp>
      <p:grpSp>
        <p:nvGrpSpPr>
          <p:cNvPr id="12" name="组合 11">
            <a:extLst>
              <a:ext uri="{FF2B5EF4-FFF2-40B4-BE49-F238E27FC236}">
                <a16:creationId xmlns:a16="http://schemas.microsoft.com/office/drawing/2014/main" id="{C0274BBF-C466-C73D-6C58-CAA5F3F5CE10}"/>
              </a:ext>
            </a:extLst>
          </p:cNvPr>
          <p:cNvGrpSpPr/>
          <p:nvPr/>
        </p:nvGrpSpPr>
        <p:grpSpPr>
          <a:xfrm>
            <a:off x="8743301" y="3216416"/>
            <a:ext cx="2739861" cy="2928730"/>
            <a:chOff x="7827129" y="2044268"/>
            <a:chExt cx="3689235" cy="4200488"/>
          </a:xfrm>
        </p:grpSpPr>
        <p:grpSp>
          <p:nvGrpSpPr>
            <p:cNvPr id="28" name="组合 27">
              <a:extLst>
                <a:ext uri="{FF2B5EF4-FFF2-40B4-BE49-F238E27FC236}">
                  <a16:creationId xmlns:a16="http://schemas.microsoft.com/office/drawing/2014/main" id="{F334CD02-D4CA-C61C-C2DC-9638BBF39574}"/>
                </a:ext>
              </a:extLst>
            </p:cNvPr>
            <p:cNvGrpSpPr/>
            <p:nvPr/>
          </p:nvGrpSpPr>
          <p:grpSpPr>
            <a:xfrm>
              <a:off x="7827129" y="4231618"/>
              <a:ext cx="3689235" cy="2013138"/>
              <a:chOff x="6116608" y="1286116"/>
              <a:chExt cx="5301669" cy="2893009"/>
            </a:xfrm>
          </p:grpSpPr>
          <p:sp>
            <p:nvSpPr>
              <p:cNvPr id="18" name="椭圆 17">
                <a:extLst>
                  <a:ext uri="{FF2B5EF4-FFF2-40B4-BE49-F238E27FC236}">
                    <a16:creationId xmlns:a16="http://schemas.microsoft.com/office/drawing/2014/main" id="{5061B508-4153-95EA-EDAA-7D9D6B8D5D75}"/>
                  </a:ext>
                </a:extLst>
              </p:cNvPr>
              <p:cNvSpPr/>
              <p:nvPr/>
            </p:nvSpPr>
            <p:spPr>
              <a:xfrm>
                <a:off x="9323404" y="3135803"/>
                <a:ext cx="61252" cy="612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0681C094-5323-0BE5-FB0A-2683679890F0}"/>
                  </a:ext>
                </a:extLst>
              </p:cNvPr>
              <p:cNvSpPr/>
              <p:nvPr/>
            </p:nvSpPr>
            <p:spPr>
              <a:xfrm>
                <a:off x="9328507" y="2559006"/>
                <a:ext cx="61252" cy="612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a:extLst>
                  <a:ext uri="{FF2B5EF4-FFF2-40B4-BE49-F238E27FC236}">
                    <a16:creationId xmlns:a16="http://schemas.microsoft.com/office/drawing/2014/main" id="{D751873F-504E-0854-B028-0FF674FBA798}"/>
                  </a:ext>
                </a:extLst>
              </p:cNvPr>
              <p:cNvPicPr>
                <a:picLocks noChangeAspect="1"/>
              </p:cNvPicPr>
              <p:nvPr/>
            </p:nvPicPr>
            <p:blipFill rotWithShape="1">
              <a:blip r:embed="rId9"/>
              <a:srcRect l="9384" t="37264" r="11798" b="6407"/>
              <a:stretch/>
            </p:blipFill>
            <p:spPr>
              <a:xfrm>
                <a:off x="6116608" y="1286116"/>
                <a:ext cx="5301669" cy="2893009"/>
              </a:xfrm>
              <a:prstGeom prst="rect">
                <a:avLst/>
              </a:prstGeom>
            </p:spPr>
          </p:pic>
          <p:pic>
            <p:nvPicPr>
              <p:cNvPr id="20" name="图片 19">
                <a:extLst>
                  <a:ext uri="{FF2B5EF4-FFF2-40B4-BE49-F238E27FC236}">
                    <a16:creationId xmlns:a16="http://schemas.microsoft.com/office/drawing/2014/main" id="{FD0F509C-8A30-B502-3C58-551947996A5B}"/>
                  </a:ext>
                </a:extLst>
              </p:cNvPr>
              <p:cNvPicPr>
                <a:picLocks noChangeAspect="1"/>
              </p:cNvPicPr>
              <p:nvPr/>
            </p:nvPicPr>
            <p:blipFill rotWithShape="1">
              <a:blip r:embed="rId10"/>
              <a:srcRect l="67392" t="74213" b="4180"/>
              <a:stretch/>
            </p:blipFill>
            <p:spPr>
              <a:xfrm>
                <a:off x="8174666" y="2763184"/>
                <a:ext cx="1140125" cy="867742"/>
              </a:xfrm>
              <a:prstGeom prst="rect">
                <a:avLst/>
              </a:prstGeom>
            </p:spPr>
          </p:pic>
          <p:pic>
            <p:nvPicPr>
              <p:cNvPr id="21" name="图片 20">
                <a:extLst>
                  <a:ext uri="{FF2B5EF4-FFF2-40B4-BE49-F238E27FC236}">
                    <a16:creationId xmlns:a16="http://schemas.microsoft.com/office/drawing/2014/main" id="{0EFFFCA6-2EFC-0E87-CBA1-44C88D78E553}"/>
                  </a:ext>
                </a:extLst>
              </p:cNvPr>
              <p:cNvPicPr>
                <a:picLocks noChangeAspect="1"/>
              </p:cNvPicPr>
              <p:nvPr/>
            </p:nvPicPr>
            <p:blipFill rotWithShape="1">
              <a:blip r:embed="rId10"/>
              <a:srcRect l="-345" t="72309" r="67737" b="3976"/>
              <a:stretch/>
            </p:blipFill>
            <p:spPr>
              <a:xfrm>
                <a:off x="9384656" y="1955289"/>
                <a:ext cx="1140125" cy="952412"/>
              </a:xfrm>
              <a:prstGeom prst="rect">
                <a:avLst/>
              </a:prstGeom>
            </p:spPr>
          </p:pic>
          <p:sp>
            <p:nvSpPr>
              <p:cNvPr id="23" name="Oval 58">
                <a:extLst>
                  <a:ext uri="{FF2B5EF4-FFF2-40B4-BE49-F238E27FC236}">
                    <a16:creationId xmlns:a16="http://schemas.microsoft.com/office/drawing/2014/main" id="{D4B9B36E-DEB3-675E-F3AE-83350B87BFEC}"/>
                  </a:ext>
                </a:extLst>
              </p:cNvPr>
              <p:cNvSpPr>
                <a:spLocks noChangeArrowheads="1"/>
              </p:cNvSpPr>
              <p:nvPr/>
            </p:nvSpPr>
            <p:spPr bwMode="auto">
              <a:xfrm>
                <a:off x="9290249" y="2359278"/>
                <a:ext cx="133511" cy="1047990"/>
              </a:xfrm>
              <a:prstGeom prst="ellipse">
                <a:avLst/>
              </a:prstGeom>
              <a:solidFill>
                <a:srgbClr val="CCFFCC">
                  <a:alpha val="39999"/>
                </a:srgbClr>
              </a:solidFill>
              <a:ln w="12700" algn="ctr">
                <a:solidFill>
                  <a:srgbClr val="008000"/>
                </a:solidFill>
                <a:round/>
                <a:headEnd/>
                <a:tailEnd/>
              </a:ln>
            </p:spPr>
            <p:txBody>
              <a:bodyPr wrap="none" anchor="ctr"/>
              <a:lstStyle/>
              <a:p>
                <a:pPr fontAlgn="auto">
                  <a:spcBef>
                    <a:spcPts val="0"/>
                  </a:spcBef>
                  <a:spcAft>
                    <a:spcPts val="0"/>
                  </a:spcAft>
                  <a:defRPr/>
                </a:pPr>
                <a:endParaRPr lang="zh-CN" altLang="en-US" sz="1600" b="0" kern="0">
                  <a:solidFill>
                    <a:sysClr val="windowText" lastClr="000000"/>
                  </a:solidFill>
                  <a:latin typeface="Calibri" panose="020F0502020204030204" pitchFamily="34" charset="0"/>
                </a:endParaRPr>
              </a:p>
            </p:txBody>
          </p:sp>
        </p:grpSp>
        <p:grpSp>
          <p:nvGrpSpPr>
            <p:cNvPr id="29" name="组合 28">
              <a:extLst>
                <a:ext uri="{FF2B5EF4-FFF2-40B4-BE49-F238E27FC236}">
                  <a16:creationId xmlns:a16="http://schemas.microsoft.com/office/drawing/2014/main" id="{615BD2B6-6DAE-B9D3-2810-44A9AB316E12}"/>
                </a:ext>
              </a:extLst>
            </p:cNvPr>
            <p:cNvGrpSpPr/>
            <p:nvPr/>
          </p:nvGrpSpPr>
          <p:grpSpPr>
            <a:xfrm>
              <a:off x="7827129" y="2044268"/>
              <a:ext cx="3689234" cy="2934124"/>
              <a:chOff x="5409797" y="3804231"/>
              <a:chExt cx="5364720" cy="3854097"/>
            </a:xfrm>
          </p:grpSpPr>
          <p:pic>
            <p:nvPicPr>
              <p:cNvPr id="17" name="图片 16">
                <a:extLst>
                  <a:ext uri="{FF2B5EF4-FFF2-40B4-BE49-F238E27FC236}">
                    <a16:creationId xmlns:a16="http://schemas.microsoft.com/office/drawing/2014/main" id="{E19F07FD-0FEE-6848-5A47-EAF3D9B1C7B5}"/>
                  </a:ext>
                </a:extLst>
              </p:cNvPr>
              <p:cNvPicPr>
                <a:picLocks noChangeAspect="1"/>
              </p:cNvPicPr>
              <p:nvPr/>
            </p:nvPicPr>
            <p:blipFill>
              <a:blip r:embed="rId11"/>
              <a:stretch>
                <a:fillRect/>
              </a:stretch>
            </p:blipFill>
            <p:spPr>
              <a:xfrm>
                <a:off x="5409797" y="3804231"/>
                <a:ext cx="5364720" cy="3047419"/>
              </a:xfrm>
              <a:prstGeom prst="rect">
                <a:avLst/>
              </a:prstGeom>
            </p:spPr>
          </p:pic>
          <p:sp>
            <p:nvSpPr>
              <p:cNvPr id="24" name="Oval 69">
                <a:extLst>
                  <a:ext uri="{FF2B5EF4-FFF2-40B4-BE49-F238E27FC236}">
                    <a16:creationId xmlns:a16="http://schemas.microsoft.com/office/drawing/2014/main" id="{EF782232-0A45-DB3F-FE00-4D61C9925D25}"/>
                  </a:ext>
                </a:extLst>
              </p:cNvPr>
              <p:cNvSpPr>
                <a:spLocks noChangeArrowheads="1"/>
              </p:cNvSpPr>
              <p:nvPr/>
            </p:nvSpPr>
            <p:spPr bwMode="auto">
              <a:xfrm>
                <a:off x="8456161" y="4478228"/>
                <a:ext cx="193807" cy="1890690"/>
              </a:xfrm>
              <a:prstGeom prst="ellipse">
                <a:avLst/>
              </a:prstGeom>
              <a:solidFill>
                <a:srgbClr val="CCFFCC">
                  <a:alpha val="39999"/>
                </a:srgbClr>
              </a:solidFill>
              <a:ln w="12700" algn="ctr">
                <a:solidFill>
                  <a:srgbClr val="008000"/>
                </a:solidFill>
                <a:round/>
                <a:headEnd/>
                <a:tailEnd/>
              </a:ln>
            </p:spPr>
            <p:txBody>
              <a:bodyPr wrap="none" anchor="ctr"/>
              <a:lstStyle/>
              <a:p>
                <a:pPr fontAlgn="auto">
                  <a:spcBef>
                    <a:spcPts val="0"/>
                  </a:spcBef>
                  <a:spcAft>
                    <a:spcPts val="0"/>
                  </a:spcAft>
                  <a:defRPr/>
                </a:pPr>
                <a:endParaRPr lang="zh-CN" altLang="en-US" sz="1600" b="0" kern="0">
                  <a:solidFill>
                    <a:sysClr val="windowText" lastClr="000000"/>
                  </a:solidFill>
                  <a:latin typeface="Calibri" panose="020F0502020204030204" pitchFamily="34" charset="0"/>
                </a:endParaRPr>
              </a:p>
            </p:txBody>
          </p:sp>
          <p:cxnSp>
            <p:nvCxnSpPr>
              <p:cNvPr id="25" name="AutoShape 70">
                <a:extLst>
                  <a:ext uri="{FF2B5EF4-FFF2-40B4-BE49-F238E27FC236}">
                    <a16:creationId xmlns:a16="http://schemas.microsoft.com/office/drawing/2014/main" id="{F2B00325-6B56-1979-2D1E-E822BD598222}"/>
                  </a:ext>
                </a:extLst>
              </p:cNvPr>
              <p:cNvCxnSpPr>
                <a:cxnSpLocks noChangeShapeType="1"/>
                <a:stCxn id="24" idx="4"/>
                <a:endCxn id="23" idx="0"/>
              </p:cNvCxnSpPr>
              <p:nvPr/>
            </p:nvCxnSpPr>
            <p:spPr bwMode="auto">
              <a:xfrm rot="16200000" flipH="1">
                <a:off x="7976193" y="6945789"/>
                <a:ext cx="1289410" cy="135667"/>
              </a:xfrm>
              <a:prstGeom prst="curvedConnector3">
                <a:avLst>
                  <a:gd name="adj1" fmla="val 50000"/>
                </a:avLst>
              </a:prstGeom>
              <a:noFill/>
              <a:ln w="19050">
                <a:solidFill>
                  <a:srgbClr val="008000"/>
                </a:solidFill>
                <a:prstDash val="dash"/>
                <a:round/>
                <a:headEnd/>
                <a:tailEnd type="stealth" w="lg" len="lg"/>
              </a:ln>
            </p:spPr>
          </p:cxnSp>
        </p:grpSp>
      </p:grpSp>
      <p:sp>
        <p:nvSpPr>
          <p:cNvPr id="10" name="文本框 9">
            <a:extLst>
              <a:ext uri="{FF2B5EF4-FFF2-40B4-BE49-F238E27FC236}">
                <a16:creationId xmlns:a16="http://schemas.microsoft.com/office/drawing/2014/main" id="{BE625893-A012-3A08-447B-7F67036C1DE9}"/>
              </a:ext>
            </a:extLst>
          </p:cNvPr>
          <p:cNvSpPr txBox="1"/>
          <p:nvPr/>
        </p:nvSpPr>
        <p:spPr>
          <a:xfrm>
            <a:off x="9221233" y="3023365"/>
            <a:ext cx="1875865" cy="369332"/>
          </a:xfrm>
          <a:prstGeom prst="rect">
            <a:avLst/>
          </a:prstGeom>
          <a:noFill/>
        </p:spPr>
        <p:txBody>
          <a:bodyPr wrap="square">
            <a:spAutoFit/>
          </a:bodyPr>
          <a:lstStyle/>
          <a:p>
            <a:pPr algn="ctr"/>
            <a:r>
              <a:rPr lang="zh-CN" altLang="en-US" sz="1800" b="1" dirty="0">
                <a:cs typeface="微软雅黑" panose="020B0503020204020204" pitchFamily="34" charset="-122"/>
                <a:sym typeface="+mn-ea"/>
              </a:rPr>
              <a:t>物种鉴别</a:t>
            </a:r>
            <a:endParaRPr lang="zh-CN" altLang="en-US" dirty="0"/>
          </a:p>
        </p:txBody>
      </p:sp>
      <p:sp>
        <p:nvSpPr>
          <p:cNvPr id="32" name="文本框 31">
            <a:extLst>
              <a:ext uri="{FF2B5EF4-FFF2-40B4-BE49-F238E27FC236}">
                <a16:creationId xmlns:a16="http://schemas.microsoft.com/office/drawing/2014/main" id="{DFF0AAFB-8F7E-26D0-FB88-2F18E4CB53DC}"/>
              </a:ext>
            </a:extLst>
          </p:cNvPr>
          <p:cNvSpPr txBox="1"/>
          <p:nvPr>
            <p:custDataLst>
              <p:tags r:id="rId3"/>
            </p:custDataLst>
          </p:nvPr>
        </p:nvSpPr>
        <p:spPr>
          <a:xfrm>
            <a:off x="443067" y="3004429"/>
            <a:ext cx="2591084" cy="3225192"/>
          </a:xfrm>
          <a:prstGeom prst="rect">
            <a:avLst/>
          </a:prstGeom>
          <a:noFill/>
          <a:ln w="19050">
            <a:solidFill>
              <a:srgbClr val="003399"/>
            </a:solidFill>
          </a:ln>
        </p:spPr>
        <p:txBody>
          <a:bodyPr wrap="square" rtlCol="0" anchor="t">
            <a:spAutoFit/>
          </a:bodyPr>
          <a:lstStyle/>
          <a:p>
            <a:pPr>
              <a:lnSpc>
                <a:spcPct val="125000"/>
              </a:lnSpc>
            </a:pPr>
            <a:endParaRPr lang="zh-CN" altLang="zh-CN" sz="2000" b="1" dirty="0">
              <a:ln w="9525">
                <a:noFill/>
                <a:prstDash val="solid"/>
              </a:ln>
              <a:solidFill>
                <a:srgbClr val="003399"/>
              </a:solidFill>
              <a:cs typeface="微软雅黑" panose="020B0503020204020204" pitchFamily="34" charset="-122"/>
              <a:sym typeface="+mn-ea"/>
            </a:endParaRPr>
          </a:p>
        </p:txBody>
      </p:sp>
      <p:pic>
        <p:nvPicPr>
          <p:cNvPr id="34" name="图片 33" descr="图示&#10;&#10;AI 生成的内容可能不正确。">
            <a:extLst>
              <a:ext uri="{FF2B5EF4-FFF2-40B4-BE49-F238E27FC236}">
                <a16:creationId xmlns:a16="http://schemas.microsoft.com/office/drawing/2014/main" id="{280666E6-29E2-4845-278E-41DDCE5B424D}"/>
              </a:ext>
            </a:extLst>
          </p:cNvPr>
          <p:cNvPicPr>
            <a:picLocks noChangeAspect="1"/>
          </p:cNvPicPr>
          <p:nvPr/>
        </p:nvPicPr>
        <p:blipFill>
          <a:blip r:embed="rId12">
            <a:extLst>
              <a:ext uri="{28A0092B-C50C-407E-A947-70E740481C1C}">
                <a14:useLocalDpi xmlns:a14="http://schemas.microsoft.com/office/drawing/2010/main" val="0"/>
              </a:ext>
            </a:extLst>
          </a:blip>
          <a:srcRect l="64772"/>
          <a:stretch>
            <a:fillRect/>
          </a:stretch>
        </p:blipFill>
        <p:spPr bwMode="auto">
          <a:xfrm>
            <a:off x="580377" y="3413940"/>
            <a:ext cx="2185243" cy="2731206"/>
          </a:xfrm>
          <a:prstGeom prst="rect">
            <a:avLst/>
          </a:prstGeom>
          <a:noFill/>
          <a:ln w="28575">
            <a:noFill/>
            <a:prstDash val="dash"/>
          </a:ln>
        </p:spPr>
      </p:pic>
      <p:sp>
        <p:nvSpPr>
          <p:cNvPr id="35" name="文本框 34">
            <a:extLst>
              <a:ext uri="{FF2B5EF4-FFF2-40B4-BE49-F238E27FC236}">
                <a16:creationId xmlns:a16="http://schemas.microsoft.com/office/drawing/2014/main" id="{3658183C-BA04-AB18-EA42-B4133FB3B87F}"/>
              </a:ext>
            </a:extLst>
          </p:cNvPr>
          <p:cNvSpPr txBox="1"/>
          <p:nvPr>
            <p:custDataLst>
              <p:tags r:id="rId4"/>
            </p:custDataLst>
          </p:nvPr>
        </p:nvSpPr>
        <p:spPr>
          <a:xfrm>
            <a:off x="8753441" y="3001139"/>
            <a:ext cx="2729720" cy="3198931"/>
          </a:xfrm>
          <a:prstGeom prst="rect">
            <a:avLst/>
          </a:prstGeom>
          <a:noFill/>
          <a:ln w="19050">
            <a:solidFill>
              <a:srgbClr val="003399"/>
            </a:solidFill>
          </a:ln>
        </p:spPr>
        <p:txBody>
          <a:bodyPr wrap="square" rtlCol="0" anchor="t">
            <a:spAutoFit/>
          </a:bodyPr>
          <a:lstStyle/>
          <a:p>
            <a:pPr>
              <a:lnSpc>
                <a:spcPct val="125000"/>
              </a:lnSpc>
            </a:pPr>
            <a:endParaRPr lang="zh-CN" altLang="zh-CN" sz="2000" b="1" dirty="0">
              <a:ln w="9525">
                <a:noFill/>
                <a:prstDash val="solid"/>
              </a:ln>
              <a:solidFill>
                <a:srgbClr val="003399"/>
              </a:solidFill>
              <a:cs typeface="微软雅黑" panose="020B0503020204020204" pitchFamily="34" charset="-122"/>
              <a:sym typeface="+mn-ea"/>
            </a:endParaRPr>
          </a:p>
        </p:txBody>
      </p:sp>
      <p:sp>
        <p:nvSpPr>
          <p:cNvPr id="53" name="文本框 52">
            <a:extLst>
              <a:ext uri="{FF2B5EF4-FFF2-40B4-BE49-F238E27FC236}">
                <a16:creationId xmlns:a16="http://schemas.microsoft.com/office/drawing/2014/main" id="{4E662DB2-A5BB-362E-73E5-44E4097DDB0A}"/>
              </a:ext>
            </a:extLst>
          </p:cNvPr>
          <p:cNvSpPr txBox="1"/>
          <p:nvPr>
            <p:custDataLst>
              <p:tags r:id="rId5"/>
            </p:custDataLst>
          </p:nvPr>
        </p:nvSpPr>
        <p:spPr>
          <a:xfrm>
            <a:off x="3171462" y="3004428"/>
            <a:ext cx="2981621" cy="3198931"/>
          </a:xfrm>
          <a:prstGeom prst="rect">
            <a:avLst/>
          </a:prstGeom>
          <a:noFill/>
          <a:ln w="19050">
            <a:solidFill>
              <a:srgbClr val="003399"/>
            </a:solidFill>
          </a:ln>
        </p:spPr>
        <p:txBody>
          <a:bodyPr wrap="square" rtlCol="0" anchor="t">
            <a:spAutoFit/>
          </a:bodyPr>
          <a:lstStyle/>
          <a:p>
            <a:pPr>
              <a:lnSpc>
                <a:spcPct val="125000"/>
              </a:lnSpc>
            </a:pPr>
            <a:endParaRPr lang="zh-CN" altLang="zh-CN" sz="2000" b="1" dirty="0">
              <a:ln w="9525">
                <a:noFill/>
                <a:prstDash val="solid"/>
              </a:ln>
              <a:solidFill>
                <a:srgbClr val="003399"/>
              </a:solidFill>
              <a:cs typeface="微软雅黑" panose="020B0503020204020204" pitchFamily="34" charset="-122"/>
              <a:sym typeface="+mn-ea"/>
            </a:endParaRPr>
          </a:p>
        </p:txBody>
      </p:sp>
      <p:pic>
        <p:nvPicPr>
          <p:cNvPr id="54" name="图片 53">
            <a:extLst>
              <a:ext uri="{FF2B5EF4-FFF2-40B4-BE49-F238E27FC236}">
                <a16:creationId xmlns:a16="http://schemas.microsoft.com/office/drawing/2014/main" id="{D9AF4BAB-5D65-CD7E-FD19-27D80B7E4823}"/>
              </a:ext>
            </a:extLst>
          </p:cNvPr>
          <p:cNvPicPr>
            <a:picLocks noChangeAspect="1"/>
          </p:cNvPicPr>
          <p:nvPr/>
        </p:nvPicPr>
        <p:blipFill>
          <a:blip r:embed="rId13"/>
          <a:srcRect l="3908" t="53588" r="4193" b="2480"/>
          <a:stretch>
            <a:fillRect/>
          </a:stretch>
        </p:blipFill>
        <p:spPr bwMode="auto">
          <a:xfrm>
            <a:off x="3206885" y="3469051"/>
            <a:ext cx="2932344" cy="1102083"/>
          </a:xfrm>
          <a:prstGeom prst="rect">
            <a:avLst/>
          </a:prstGeom>
        </p:spPr>
      </p:pic>
      <p:sp>
        <p:nvSpPr>
          <p:cNvPr id="55" name="文本框 54">
            <a:extLst>
              <a:ext uri="{FF2B5EF4-FFF2-40B4-BE49-F238E27FC236}">
                <a16:creationId xmlns:a16="http://schemas.microsoft.com/office/drawing/2014/main" id="{F2B68355-56C9-A898-6F47-A17C9AD390A9}"/>
              </a:ext>
            </a:extLst>
          </p:cNvPr>
          <p:cNvSpPr txBox="1"/>
          <p:nvPr/>
        </p:nvSpPr>
        <p:spPr>
          <a:xfrm>
            <a:off x="3288205" y="4742796"/>
            <a:ext cx="2981621" cy="1289456"/>
          </a:xfrm>
          <a:prstGeom prst="rect">
            <a:avLst/>
          </a:prstGeom>
          <a:noFill/>
        </p:spPr>
        <p:txBody>
          <a:bodyPr wrap="square">
            <a:spAutoFit/>
          </a:bodyPr>
          <a:lstStyle/>
          <a:p>
            <a:pPr marL="285750" indent="-285750" algn="just">
              <a:lnSpc>
                <a:spcPct val="150000"/>
              </a:lnSpc>
              <a:buFont typeface="Wingdings" pitchFamily="2" charset="2"/>
              <a:buChar char="Ø"/>
            </a:pPr>
            <a:r>
              <a:rPr lang="zh-CN" altLang="en-US" dirty="0">
                <a:cs typeface="微软雅黑" panose="020B0503020204020204" pitchFamily="34" charset="-122"/>
                <a:sym typeface="+mn-ea"/>
              </a:rPr>
              <a:t>绝热膨胀</a:t>
            </a:r>
            <a:r>
              <a:rPr lang="zh-TW" altLang="en-US" dirty="0">
                <a:cs typeface="微软雅黑" panose="020B0503020204020204" pitchFamily="34" charset="-122"/>
                <a:sym typeface="+mn-ea"/>
              </a:rPr>
              <a:t>，形成分子束</a:t>
            </a:r>
            <a:endParaRPr lang="en-US" altLang="zh-CN" dirty="0">
              <a:cs typeface="微软雅黑" panose="020B0503020204020204" pitchFamily="34" charset="-122"/>
              <a:sym typeface="+mn-ea"/>
            </a:endParaRPr>
          </a:p>
          <a:p>
            <a:pPr marL="285750" indent="-285750" algn="just">
              <a:lnSpc>
                <a:spcPct val="150000"/>
              </a:lnSpc>
              <a:buFont typeface="Wingdings" pitchFamily="2" charset="2"/>
              <a:buChar char="Ø"/>
            </a:pPr>
            <a:r>
              <a:rPr lang="zh-CN" altLang="en-US" dirty="0">
                <a:cs typeface="微软雅黑" panose="020B0503020204020204" pitchFamily="34" charset="-122"/>
                <a:sym typeface="+mn-ea"/>
              </a:rPr>
              <a:t>减少二次反应</a:t>
            </a:r>
            <a:endParaRPr lang="en-US" altLang="zh-CN" dirty="0">
              <a:cs typeface="微软雅黑" panose="020B0503020204020204" pitchFamily="34" charset="-122"/>
              <a:sym typeface="+mn-ea"/>
            </a:endParaRPr>
          </a:p>
          <a:p>
            <a:pPr marL="285750" indent="-285750" algn="just">
              <a:lnSpc>
                <a:spcPct val="150000"/>
              </a:lnSpc>
              <a:buFont typeface="Wingdings" pitchFamily="2" charset="2"/>
              <a:buChar char="Ø"/>
            </a:pPr>
            <a:r>
              <a:rPr lang="zh-CN" altLang="en-US" dirty="0">
                <a:cs typeface="微软雅黑" panose="020B0503020204020204" pitchFamily="34" charset="-122"/>
                <a:sym typeface="+mn-ea"/>
              </a:rPr>
              <a:t>保留活泼物种信息</a:t>
            </a:r>
            <a:endParaRPr lang="en-US" altLang="zh-CN" dirty="0">
              <a:cs typeface="微软雅黑" panose="020B0503020204020204" pitchFamily="34" charset="-122"/>
              <a:sym typeface="+mn-ea"/>
            </a:endParaRPr>
          </a:p>
        </p:txBody>
      </p:sp>
      <p:sp>
        <p:nvSpPr>
          <p:cNvPr id="56" name="文本框 55">
            <a:extLst>
              <a:ext uri="{FF2B5EF4-FFF2-40B4-BE49-F238E27FC236}">
                <a16:creationId xmlns:a16="http://schemas.microsoft.com/office/drawing/2014/main" id="{4D428C72-A2F1-DDAB-7E3E-52E5EFC9591C}"/>
              </a:ext>
            </a:extLst>
          </p:cNvPr>
          <p:cNvSpPr txBox="1"/>
          <p:nvPr/>
        </p:nvSpPr>
        <p:spPr>
          <a:xfrm flipH="1">
            <a:off x="3494934" y="3058692"/>
            <a:ext cx="2467082" cy="369332"/>
          </a:xfrm>
          <a:prstGeom prst="rect">
            <a:avLst/>
          </a:prstGeom>
          <a:noFill/>
        </p:spPr>
        <p:txBody>
          <a:bodyPr wrap="square">
            <a:spAutoFit/>
          </a:bodyPr>
          <a:lstStyle/>
          <a:p>
            <a:pPr algn="ctr"/>
            <a:r>
              <a:rPr lang="zh-CN" altLang="en-US" sz="1800" b="1" dirty="0">
                <a:cs typeface="微软雅黑" panose="020B0503020204020204" pitchFamily="34" charset="-122"/>
                <a:sym typeface="+mn-ea"/>
              </a:rPr>
              <a:t>超声分子束取样</a:t>
            </a:r>
            <a:endParaRPr lang="en-US" altLang="zh-CN" sz="1800" b="1" dirty="0">
              <a:cs typeface="微软雅黑" panose="020B0503020204020204" pitchFamily="34" charset="-122"/>
              <a:sym typeface="+mn-ea"/>
            </a:endParaRPr>
          </a:p>
        </p:txBody>
      </p:sp>
      <p:sp>
        <p:nvSpPr>
          <p:cNvPr id="57" name="文本框 56">
            <a:extLst>
              <a:ext uri="{FF2B5EF4-FFF2-40B4-BE49-F238E27FC236}">
                <a16:creationId xmlns:a16="http://schemas.microsoft.com/office/drawing/2014/main" id="{A0FE838F-F93A-A6C1-DCD4-621FA767D255}"/>
              </a:ext>
            </a:extLst>
          </p:cNvPr>
          <p:cNvSpPr txBox="1"/>
          <p:nvPr>
            <p:custDataLst>
              <p:tags r:id="rId6"/>
            </p:custDataLst>
          </p:nvPr>
        </p:nvSpPr>
        <p:spPr>
          <a:xfrm>
            <a:off x="6248837" y="3004428"/>
            <a:ext cx="2361241" cy="3198931"/>
          </a:xfrm>
          <a:prstGeom prst="rect">
            <a:avLst/>
          </a:prstGeom>
          <a:noFill/>
          <a:ln w="19050">
            <a:solidFill>
              <a:srgbClr val="003399"/>
            </a:solidFill>
          </a:ln>
        </p:spPr>
        <p:txBody>
          <a:bodyPr wrap="square" rtlCol="0" anchor="t">
            <a:spAutoFit/>
          </a:bodyPr>
          <a:lstStyle/>
          <a:p>
            <a:pPr>
              <a:lnSpc>
                <a:spcPct val="125000"/>
              </a:lnSpc>
            </a:pPr>
            <a:endParaRPr lang="zh-CN" altLang="zh-CN" sz="2000" b="1" dirty="0">
              <a:ln w="9525">
                <a:noFill/>
                <a:prstDash val="solid"/>
              </a:ln>
              <a:solidFill>
                <a:srgbClr val="003399"/>
              </a:solidFill>
              <a:cs typeface="微软雅黑" panose="020B0503020204020204" pitchFamily="34" charset="-122"/>
              <a:sym typeface="+mn-ea"/>
            </a:endParaRPr>
          </a:p>
        </p:txBody>
      </p:sp>
      <p:pic>
        <p:nvPicPr>
          <p:cNvPr id="58" name="图片 57">
            <a:extLst>
              <a:ext uri="{FF2B5EF4-FFF2-40B4-BE49-F238E27FC236}">
                <a16:creationId xmlns:a16="http://schemas.microsoft.com/office/drawing/2014/main" id="{BFD7DBEE-41CC-D7F5-FD4A-6A31A8F56621}"/>
              </a:ext>
            </a:extLst>
          </p:cNvPr>
          <p:cNvPicPr>
            <a:picLocks noChangeAspect="1"/>
          </p:cNvPicPr>
          <p:nvPr/>
        </p:nvPicPr>
        <p:blipFill>
          <a:blip r:embed="rId14"/>
          <a:srcRect t="1895"/>
          <a:stretch>
            <a:fillRect/>
          </a:stretch>
        </p:blipFill>
        <p:spPr>
          <a:xfrm>
            <a:off x="6433457" y="3407974"/>
            <a:ext cx="2039675" cy="1619467"/>
          </a:xfrm>
          <a:prstGeom prst="rect">
            <a:avLst/>
          </a:prstGeom>
        </p:spPr>
      </p:pic>
      <p:sp>
        <p:nvSpPr>
          <p:cNvPr id="59" name="文本框 58">
            <a:extLst>
              <a:ext uri="{FF2B5EF4-FFF2-40B4-BE49-F238E27FC236}">
                <a16:creationId xmlns:a16="http://schemas.microsoft.com/office/drawing/2014/main" id="{7F41E62A-9782-CABB-E9EB-C40164C0E22F}"/>
              </a:ext>
            </a:extLst>
          </p:cNvPr>
          <p:cNvSpPr txBox="1"/>
          <p:nvPr/>
        </p:nvSpPr>
        <p:spPr>
          <a:xfrm>
            <a:off x="6352002" y="4978285"/>
            <a:ext cx="2486165" cy="1156407"/>
          </a:xfrm>
          <a:prstGeom prst="rect">
            <a:avLst/>
          </a:prstGeom>
          <a:noFill/>
        </p:spPr>
        <p:txBody>
          <a:bodyPr wrap="square">
            <a:spAutoFit/>
          </a:bodyPr>
          <a:lstStyle/>
          <a:p>
            <a:pPr marL="285750" indent="-285750" algn="just">
              <a:lnSpc>
                <a:spcPct val="150000"/>
              </a:lnSpc>
              <a:buFont typeface="Wingdings" pitchFamily="2" charset="2"/>
              <a:buChar char="Ø"/>
            </a:pPr>
            <a:r>
              <a:rPr lang="zh-CN" altLang="en-US" sz="1600" dirty="0">
                <a:sym typeface="+mn-ea"/>
              </a:rPr>
              <a:t>能量可调</a:t>
            </a:r>
          </a:p>
          <a:p>
            <a:pPr marL="285750" indent="-285750" algn="just">
              <a:lnSpc>
                <a:spcPct val="150000"/>
              </a:lnSpc>
              <a:buFont typeface="Wingdings" pitchFamily="2" charset="2"/>
              <a:buChar char="Ø"/>
            </a:pPr>
            <a:r>
              <a:rPr lang="zh-CN" altLang="en-US" sz="1600" dirty="0">
                <a:sym typeface="+mn-ea"/>
              </a:rPr>
              <a:t>近阈值电离</a:t>
            </a:r>
            <a:r>
              <a:rPr lang="zh-TW" altLang="en-US" sz="1600" dirty="0">
                <a:sym typeface="+mn-ea"/>
              </a:rPr>
              <a:t>，碎片少</a:t>
            </a:r>
            <a:endParaRPr lang="en-US" altLang="zh-TW" sz="1600" dirty="0">
              <a:sym typeface="+mn-ea"/>
            </a:endParaRPr>
          </a:p>
          <a:p>
            <a:pPr marL="285750" indent="-285750" algn="just">
              <a:lnSpc>
                <a:spcPct val="150000"/>
              </a:lnSpc>
              <a:buFont typeface="Wingdings" pitchFamily="2" charset="2"/>
              <a:buChar char="Ø"/>
            </a:pPr>
            <a:r>
              <a:rPr lang="zh-CN" altLang="en-US" sz="1600" dirty="0"/>
              <a:t>根据电离能区分物种</a:t>
            </a:r>
            <a:endParaRPr lang="en-US" altLang="zh-CN" sz="1600" dirty="0"/>
          </a:p>
        </p:txBody>
      </p:sp>
      <p:sp>
        <p:nvSpPr>
          <p:cNvPr id="60" name="文本框 59">
            <a:extLst>
              <a:ext uri="{FF2B5EF4-FFF2-40B4-BE49-F238E27FC236}">
                <a16:creationId xmlns:a16="http://schemas.microsoft.com/office/drawing/2014/main" id="{60793A2B-1CE5-2234-83A6-78756332435F}"/>
              </a:ext>
            </a:extLst>
          </p:cNvPr>
          <p:cNvSpPr txBox="1"/>
          <p:nvPr/>
        </p:nvSpPr>
        <p:spPr>
          <a:xfrm>
            <a:off x="6289679" y="3038642"/>
            <a:ext cx="2416153" cy="369332"/>
          </a:xfrm>
          <a:prstGeom prst="rect">
            <a:avLst/>
          </a:prstGeom>
          <a:noFill/>
        </p:spPr>
        <p:txBody>
          <a:bodyPr wrap="square">
            <a:spAutoFit/>
          </a:bodyPr>
          <a:lstStyle/>
          <a:p>
            <a:pPr algn="ctr"/>
            <a:r>
              <a:rPr lang="zh-CN" altLang="en-US" sz="1800" b="1" dirty="0">
                <a:cs typeface="微软雅黑" panose="020B0503020204020204" pitchFamily="34" charset="-122"/>
                <a:sym typeface="+mn-ea"/>
              </a:rPr>
              <a:t>同步辐射光电离</a:t>
            </a:r>
            <a:endParaRPr lang="en-US" altLang="zh-CN" sz="1800" b="1" dirty="0">
              <a:cs typeface="微软雅黑" panose="020B0503020204020204" pitchFamily="34" charset="-122"/>
              <a:sym typeface="+mn-ea"/>
            </a:endParaRPr>
          </a:p>
        </p:txBody>
      </p:sp>
      <p:sp>
        <p:nvSpPr>
          <p:cNvPr id="31" name="文本框 30">
            <a:extLst>
              <a:ext uri="{FF2B5EF4-FFF2-40B4-BE49-F238E27FC236}">
                <a16:creationId xmlns:a16="http://schemas.microsoft.com/office/drawing/2014/main" id="{34230F3F-4046-7C0A-9F04-CF7CA7B73A65}"/>
              </a:ext>
            </a:extLst>
          </p:cNvPr>
          <p:cNvSpPr txBox="1"/>
          <p:nvPr/>
        </p:nvSpPr>
        <p:spPr>
          <a:xfrm>
            <a:off x="443067" y="1163714"/>
            <a:ext cx="11086278" cy="1705403"/>
          </a:xfrm>
          <a:prstGeom prst="rect">
            <a:avLst/>
          </a:prstGeom>
          <a:noFill/>
          <a:ln w="19050">
            <a:solidFill>
              <a:srgbClr val="003399"/>
            </a:solidFill>
          </a:ln>
        </p:spPr>
        <p:txBody>
          <a:bodyPr wrap="square">
            <a:spAutoFit/>
          </a:bodyPr>
          <a:lstStyle/>
          <a:p>
            <a:pPr marL="342900" indent="-342900" algn="just">
              <a:lnSpc>
                <a:spcPct val="150000"/>
              </a:lnSpc>
              <a:buFont typeface="Wingdings" panose="05000000000000000000" charset="0"/>
              <a:buChar char="Ø"/>
            </a:pPr>
            <a:r>
              <a:rPr lang="zh-CN" altLang="en-US" b="1" dirty="0">
                <a:latin typeface="+mn-ea"/>
              </a:rPr>
              <a:t>复杂反应体系中物种组成繁多，瞬态中间体浓度低、寿命短，同分异构体的可靠鉴别仍具有较大挑战。</a:t>
            </a:r>
            <a:endParaRPr lang="en-US" altLang="zh-CN" b="1" dirty="0">
              <a:latin typeface="+mn-ea"/>
            </a:endParaRPr>
          </a:p>
          <a:p>
            <a:pPr marL="342900" indent="-342900" algn="just">
              <a:lnSpc>
                <a:spcPct val="150000"/>
              </a:lnSpc>
              <a:buFont typeface="Wingdings" panose="05000000000000000000" charset="0"/>
              <a:buChar char="Ø"/>
            </a:pPr>
            <a:r>
              <a:rPr lang="zh-CN" altLang="en-US" b="1" dirty="0">
                <a:latin typeface="+mn-ea"/>
              </a:rPr>
              <a:t>同步辐射真空紫外光电离质谱通过软电离减少碎片干扰，并利用可调光子能量获得电离阈值和 </a:t>
            </a:r>
            <a:r>
              <a:rPr lang="en" altLang="zh-CN" b="1" dirty="0">
                <a:latin typeface="+mn-ea"/>
              </a:rPr>
              <a:t>PIE </a:t>
            </a:r>
            <a:r>
              <a:rPr lang="zh-CN" altLang="en-US" b="1" dirty="0">
                <a:latin typeface="+mn-ea"/>
              </a:rPr>
              <a:t>曲线，可用于关键物种及反应中间体的在线探测与辅助鉴别。</a:t>
            </a:r>
            <a:endParaRPr lang="en-US" altLang="zh-CN" b="1" dirty="0">
              <a:latin typeface="+mn-ea"/>
            </a:endParaRPr>
          </a:p>
          <a:p>
            <a:pPr marL="342900" indent="-342900" algn="just">
              <a:lnSpc>
                <a:spcPct val="150000"/>
              </a:lnSpc>
              <a:buFont typeface="Wingdings" panose="05000000000000000000" charset="0"/>
              <a:buChar char="Ø"/>
            </a:pPr>
            <a:r>
              <a:rPr lang="zh-CN" altLang="en-US" b="1" dirty="0"/>
              <a:t>结合质谱信号与光电离截面计算摩尔分数，可为动力学模型验证和反应机理研究提供定量依据。</a:t>
            </a:r>
            <a:endParaRPr lang="en-US" altLang="zh-CN" b="1" dirty="0">
              <a:latin typeface="+mn-ea"/>
            </a:endParaRPr>
          </a:p>
        </p:txBody>
      </p:sp>
    </p:spTree>
    <p:extLst>
      <p:ext uri="{BB962C8B-B14F-4D97-AF65-F5344CB8AC3E}">
        <p14:creationId xmlns:p14="http://schemas.microsoft.com/office/powerpoint/2010/main" val="1507518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81ABB-4EEF-BA6E-8281-3DF4B93B4F09}"/>
            </a:ext>
          </a:extLst>
        </p:cNvPr>
        <p:cNvGrpSpPr/>
        <p:nvPr/>
      </p:nvGrpSpPr>
      <p:grpSpPr>
        <a:xfrm>
          <a:off x="0" y="0"/>
          <a:ext cx="0" cy="0"/>
          <a:chOff x="0" y="0"/>
          <a:chExt cx="0" cy="0"/>
        </a:xfrm>
      </p:grpSpPr>
      <p:sp>
        <p:nvSpPr>
          <p:cNvPr id="93" name="文本框 92">
            <a:extLst>
              <a:ext uri="{FF2B5EF4-FFF2-40B4-BE49-F238E27FC236}">
                <a16:creationId xmlns:a16="http://schemas.microsoft.com/office/drawing/2014/main" id="{062E9C2F-DDDA-2FD2-0E5C-14FAA6C707E0}"/>
              </a:ext>
            </a:extLst>
          </p:cNvPr>
          <p:cNvSpPr txBox="1"/>
          <p:nvPr>
            <p:custDataLst>
              <p:tags r:id="rId1"/>
            </p:custDataLst>
          </p:nvPr>
        </p:nvSpPr>
        <p:spPr>
          <a:xfrm>
            <a:off x="5260866" y="933440"/>
            <a:ext cx="6782278" cy="5507530"/>
          </a:xfrm>
          <a:prstGeom prst="rect">
            <a:avLst/>
          </a:prstGeom>
          <a:noFill/>
          <a:ln w="38100">
            <a:solidFill>
              <a:srgbClr val="00B0F0"/>
            </a:solidFill>
          </a:ln>
        </p:spPr>
        <p:txBody>
          <a:bodyPr wrap="square" rtlCol="0" anchor="t">
            <a:spAutoFit/>
          </a:bodyPr>
          <a:lstStyle/>
          <a:p>
            <a:pPr marL="342900" indent="-342900" algn="just">
              <a:lnSpc>
                <a:spcPct val="150000"/>
              </a:lnSpc>
              <a:buFont typeface="Wingdings" panose="05000000000000000000" charset="0"/>
              <a:buChar char="Ø"/>
            </a:pPr>
            <a:endParaRPr lang="en-US" altLang="zh-CN" b="1" dirty="0"/>
          </a:p>
        </p:txBody>
      </p:sp>
      <p:sp>
        <p:nvSpPr>
          <p:cNvPr id="2" name="标题 1">
            <a:extLst>
              <a:ext uri="{FF2B5EF4-FFF2-40B4-BE49-F238E27FC236}">
                <a16:creationId xmlns:a16="http://schemas.microsoft.com/office/drawing/2014/main" id="{141FCB66-EC9D-64CC-DCEF-21C98497007E}"/>
              </a:ext>
            </a:extLst>
          </p:cNvPr>
          <p:cNvSpPr>
            <a:spLocks noGrp="1"/>
          </p:cNvSpPr>
          <p:nvPr>
            <p:ph type="title"/>
          </p:nvPr>
        </p:nvSpPr>
        <p:spPr/>
        <p:txBody>
          <a:bodyPr/>
          <a:lstStyle/>
          <a:p>
            <a:r>
              <a:rPr lang="zh-CN" altLang="en-US" b="1">
                <a:solidFill>
                  <a:srgbClr val="1644A0"/>
                </a:solidFill>
              </a:rPr>
              <a:t>过去的</a:t>
            </a:r>
            <a:r>
              <a:rPr lang="zh-CN" altLang="en-US" b="1" dirty="0">
                <a:solidFill>
                  <a:srgbClr val="1644A0"/>
                </a:solidFill>
              </a:rPr>
              <a:t>数据处理流程</a:t>
            </a:r>
            <a:endParaRPr kumimoji="1" lang="zh-CN" altLang="en-US" dirty="0">
              <a:solidFill>
                <a:srgbClr val="1644A0"/>
              </a:solidFill>
            </a:endParaRPr>
          </a:p>
        </p:txBody>
      </p:sp>
      <p:grpSp>
        <p:nvGrpSpPr>
          <p:cNvPr id="70" name="组合 69">
            <a:extLst>
              <a:ext uri="{FF2B5EF4-FFF2-40B4-BE49-F238E27FC236}">
                <a16:creationId xmlns:a16="http://schemas.microsoft.com/office/drawing/2014/main" id="{D3A8B95B-BD84-FA3F-6ECF-9ABB0E191768}"/>
              </a:ext>
            </a:extLst>
          </p:cNvPr>
          <p:cNvGrpSpPr/>
          <p:nvPr/>
        </p:nvGrpSpPr>
        <p:grpSpPr>
          <a:xfrm>
            <a:off x="255011" y="933439"/>
            <a:ext cx="4899110" cy="5524068"/>
            <a:chOff x="637783" y="1146090"/>
            <a:chExt cx="4899110" cy="5524068"/>
          </a:xfrm>
        </p:grpSpPr>
        <p:pic>
          <p:nvPicPr>
            <p:cNvPr id="8" name="图片 7">
              <a:extLst>
                <a:ext uri="{FF2B5EF4-FFF2-40B4-BE49-F238E27FC236}">
                  <a16:creationId xmlns:a16="http://schemas.microsoft.com/office/drawing/2014/main" id="{5AC46BD7-D22B-65C8-0D2A-FA03A751AC11}"/>
                </a:ext>
              </a:extLst>
            </p:cNvPr>
            <p:cNvPicPr>
              <a:picLocks/>
            </p:cNvPicPr>
            <p:nvPr/>
          </p:nvPicPr>
          <p:blipFill>
            <a:blip r:embed="rId4"/>
            <a:srcRect b="38037"/>
            <a:stretch>
              <a:fillRect/>
            </a:stretch>
          </p:blipFill>
          <p:spPr>
            <a:xfrm>
              <a:off x="637783" y="1552489"/>
              <a:ext cx="4899110" cy="5117669"/>
            </a:xfrm>
            <a:prstGeom prst="rect">
              <a:avLst/>
            </a:prstGeom>
            <a:ln>
              <a:solidFill>
                <a:schemeClr val="accent1"/>
              </a:solidFill>
            </a:ln>
          </p:spPr>
        </p:pic>
        <p:sp>
          <p:nvSpPr>
            <p:cNvPr id="14" name="文本框 18">
              <a:extLst>
                <a:ext uri="{FF2B5EF4-FFF2-40B4-BE49-F238E27FC236}">
                  <a16:creationId xmlns:a16="http://schemas.microsoft.com/office/drawing/2014/main" id="{01E205C9-3168-6E2A-5580-20A2BFD523AA}"/>
                </a:ext>
              </a:extLst>
            </p:cNvPr>
            <p:cNvSpPr txBox="1"/>
            <p:nvPr/>
          </p:nvSpPr>
          <p:spPr>
            <a:xfrm>
              <a:off x="637783" y="1162629"/>
              <a:ext cx="4899110" cy="5507529"/>
            </a:xfrm>
            <a:prstGeom prst="rect">
              <a:avLst/>
            </a:prstGeom>
            <a:noFill/>
            <a:ln w="38100">
              <a:solidFill>
                <a:schemeClr val="accent1"/>
              </a:solidFill>
            </a:ln>
            <a:extLst>
              <a:ext uri="{909E8E84-426E-40DD-AFC4-6F175D3DCCD1}">
                <a14:hiddenFill xmlns:a14="http://schemas.microsoft.com/office/drawing/2010/main">
                  <a:solidFill>
                    <a:schemeClr val="bg1">
                      <a:lumMod val="85000"/>
                    </a:schemeClr>
                  </a:solidFill>
                </a14:hiddenFill>
              </a:ext>
            </a:extLst>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endParaRPr lang="en-US" altLang="zh-CN" baseline="30000" dirty="0"/>
            </a:p>
          </p:txBody>
        </p:sp>
        <p:sp>
          <p:nvSpPr>
            <p:cNvPr id="27" name="文本框 18">
              <a:extLst>
                <a:ext uri="{FF2B5EF4-FFF2-40B4-BE49-F238E27FC236}">
                  <a16:creationId xmlns:a16="http://schemas.microsoft.com/office/drawing/2014/main" id="{0F83CF99-0774-A4BF-9799-662FBCABBB43}"/>
                </a:ext>
              </a:extLst>
            </p:cNvPr>
            <p:cNvSpPr txBox="1"/>
            <p:nvPr/>
          </p:nvSpPr>
          <p:spPr>
            <a:xfrm>
              <a:off x="779516" y="1644502"/>
              <a:ext cx="2240131" cy="214294"/>
            </a:xfrm>
            <a:prstGeom prst="rect">
              <a:avLst/>
            </a:prstGeom>
            <a:noFill/>
            <a:ln w="19050">
              <a:solidFill>
                <a:schemeClr val="accent1"/>
              </a:solidFill>
            </a:ln>
            <a:extLst>
              <a:ext uri="{909E8E84-426E-40DD-AFC4-6F175D3DCCD1}">
                <a14:hiddenFill xmlns:a14="http://schemas.microsoft.com/office/drawing/2010/main">
                  <a:solidFill>
                    <a:schemeClr val="bg1">
                      <a:lumMod val="85000"/>
                    </a:schemeClr>
                  </a:solidFill>
                </a14:hiddenFill>
              </a:ext>
            </a:extLst>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endParaRPr lang="en-US" altLang="zh-CN" baseline="30000" dirty="0"/>
            </a:p>
          </p:txBody>
        </p:sp>
        <p:sp>
          <p:nvSpPr>
            <p:cNvPr id="31" name="TextBox 5">
              <a:extLst>
                <a:ext uri="{FF2B5EF4-FFF2-40B4-BE49-F238E27FC236}">
                  <a16:creationId xmlns:a16="http://schemas.microsoft.com/office/drawing/2014/main" id="{88E3F92E-8ECC-4850-266A-9A6A723D5BD7}"/>
                </a:ext>
              </a:extLst>
            </p:cNvPr>
            <p:cNvSpPr txBox="1"/>
            <p:nvPr/>
          </p:nvSpPr>
          <p:spPr>
            <a:xfrm>
              <a:off x="3281472" y="1550474"/>
              <a:ext cx="1113317" cy="338554"/>
            </a:xfrm>
            <a:prstGeom prst="rect">
              <a:avLst/>
            </a:prstGeom>
            <a:noFill/>
            <a:ln>
              <a:solidFill>
                <a:schemeClr val="accent1"/>
              </a:solidFill>
            </a:ln>
          </p:spPr>
          <p:txBody>
            <a:bodyPr wrap="square" rtlCol="0">
              <a:spAutoFit/>
            </a:bodyPr>
            <a:lstStyle/>
            <a:p>
              <a:r>
                <a:rPr lang="zh-CN" altLang="en-US" sz="1600" b="1">
                  <a:solidFill>
                    <a:srgbClr val="C00000"/>
                  </a:solidFill>
                  <a:latin typeface="微软雅黑" panose="020B0503020204020204" pitchFamily="34" charset="-122"/>
                  <a:ea typeface="微软雅黑" panose="020B0503020204020204" pitchFamily="34" charset="-122"/>
                </a:rPr>
                <a:t>采谱能量</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33" name="TextBox 4">
              <a:extLst>
                <a:ext uri="{FF2B5EF4-FFF2-40B4-BE49-F238E27FC236}">
                  <a16:creationId xmlns:a16="http://schemas.microsoft.com/office/drawing/2014/main" id="{B3497CC2-4B3F-C49B-945C-CC9B572ED53E}"/>
                </a:ext>
              </a:extLst>
            </p:cNvPr>
            <p:cNvSpPr txBox="1"/>
            <p:nvPr/>
          </p:nvSpPr>
          <p:spPr>
            <a:xfrm>
              <a:off x="2081610" y="1146090"/>
              <a:ext cx="1723549" cy="400110"/>
            </a:xfrm>
            <a:prstGeom prst="rect">
              <a:avLst/>
            </a:prstGeom>
            <a:noFill/>
            <a:ln>
              <a:solidFill>
                <a:schemeClr val="accent1"/>
              </a:solidFill>
            </a:ln>
          </p:spPr>
          <p:txBody>
            <a:bodyPr wrap="none" rtlCol="0">
              <a:spAutoFit/>
            </a:bodyPr>
            <a:lstStyle/>
            <a:p>
              <a:r>
                <a:rPr lang="zh-CN" altLang="en-US" sz="2000" b="1" dirty="0">
                  <a:solidFill>
                    <a:srgbClr val="C00000"/>
                  </a:solidFill>
                  <a:latin typeface="Arial" panose="020B0604020202020204" pitchFamily="34" charset="0"/>
                  <a:ea typeface="微软雅黑" panose="020B0503020204020204" pitchFamily="34" charset="-122"/>
                  <a:cs typeface="Arial" panose="020B0604020202020204" pitchFamily="34" charset="0"/>
                </a:rPr>
                <a:t>数据文件格式</a:t>
              </a:r>
            </a:p>
          </p:txBody>
        </p:sp>
        <p:sp>
          <p:nvSpPr>
            <p:cNvPr id="34" name="文本框 18">
              <a:extLst>
                <a:ext uri="{FF2B5EF4-FFF2-40B4-BE49-F238E27FC236}">
                  <a16:creationId xmlns:a16="http://schemas.microsoft.com/office/drawing/2014/main" id="{17E94A71-60DD-002C-B861-62F8F47A0665}"/>
                </a:ext>
              </a:extLst>
            </p:cNvPr>
            <p:cNvSpPr txBox="1"/>
            <p:nvPr/>
          </p:nvSpPr>
          <p:spPr>
            <a:xfrm>
              <a:off x="779516" y="1858796"/>
              <a:ext cx="1293910" cy="214294"/>
            </a:xfrm>
            <a:prstGeom prst="rect">
              <a:avLst/>
            </a:prstGeom>
            <a:noFill/>
            <a:ln w="19050">
              <a:solidFill>
                <a:schemeClr val="accent1"/>
              </a:solidFill>
            </a:ln>
            <a:extLst>
              <a:ext uri="{909E8E84-426E-40DD-AFC4-6F175D3DCCD1}">
                <a14:hiddenFill xmlns:a14="http://schemas.microsoft.com/office/drawing/2010/main">
                  <a:solidFill>
                    <a:schemeClr val="bg1">
                      <a:lumMod val="85000"/>
                    </a:schemeClr>
                  </a:solidFill>
                </a14:hiddenFill>
              </a:ext>
            </a:extLst>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endParaRPr lang="en-US" altLang="zh-CN" baseline="30000" dirty="0"/>
            </a:p>
          </p:txBody>
        </p:sp>
        <p:sp>
          <p:nvSpPr>
            <p:cNvPr id="35" name="TextBox 5">
              <a:extLst>
                <a:ext uri="{FF2B5EF4-FFF2-40B4-BE49-F238E27FC236}">
                  <a16:creationId xmlns:a16="http://schemas.microsoft.com/office/drawing/2014/main" id="{3CD6FAD7-302D-1851-E6DB-010315D9BA19}"/>
                </a:ext>
              </a:extLst>
            </p:cNvPr>
            <p:cNvSpPr txBox="1"/>
            <p:nvPr/>
          </p:nvSpPr>
          <p:spPr>
            <a:xfrm>
              <a:off x="3281474" y="1858796"/>
              <a:ext cx="1047370" cy="338554"/>
            </a:xfrm>
            <a:prstGeom prst="rect">
              <a:avLst/>
            </a:prstGeom>
            <a:noFill/>
            <a:ln>
              <a:solidFill>
                <a:schemeClr val="accent1"/>
              </a:solidFill>
            </a:ln>
          </p:spPr>
          <p:txBody>
            <a:bodyPr wrap="square" rtlCol="0">
              <a:spAutoFit/>
            </a:bodyPr>
            <a:lstStyle/>
            <a:p>
              <a:r>
                <a:rPr lang="zh-CN" altLang="en-US" sz="1600" b="1">
                  <a:solidFill>
                    <a:srgbClr val="C00000"/>
                  </a:solidFill>
                  <a:latin typeface="微软雅黑" panose="020B0503020204020204" pitchFamily="34" charset="-122"/>
                  <a:ea typeface="微软雅黑" panose="020B0503020204020204" pitchFamily="34" charset="-122"/>
                </a:rPr>
                <a:t>采谱光强</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36" name="文本框 18">
              <a:extLst>
                <a:ext uri="{FF2B5EF4-FFF2-40B4-BE49-F238E27FC236}">
                  <a16:creationId xmlns:a16="http://schemas.microsoft.com/office/drawing/2014/main" id="{79DE1C3C-273F-6C18-BB40-6DA18B2DD29D}"/>
                </a:ext>
              </a:extLst>
            </p:cNvPr>
            <p:cNvSpPr txBox="1"/>
            <p:nvPr/>
          </p:nvSpPr>
          <p:spPr>
            <a:xfrm>
              <a:off x="779515" y="3048474"/>
              <a:ext cx="2438605" cy="602038"/>
            </a:xfrm>
            <a:prstGeom prst="rect">
              <a:avLst/>
            </a:prstGeom>
            <a:noFill/>
            <a:ln w="19050">
              <a:solidFill>
                <a:schemeClr val="accent1"/>
              </a:solidFill>
            </a:ln>
            <a:extLst>
              <a:ext uri="{909E8E84-426E-40DD-AFC4-6F175D3DCCD1}">
                <a14:hiddenFill xmlns:a14="http://schemas.microsoft.com/office/drawing/2010/main">
                  <a:solidFill>
                    <a:schemeClr val="bg1">
                      <a:lumMod val="85000"/>
                    </a:schemeClr>
                  </a:solidFill>
                </a14:hiddenFill>
              </a:ext>
            </a:extLst>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endParaRPr lang="en-US" altLang="zh-CN" baseline="30000" dirty="0"/>
            </a:p>
          </p:txBody>
        </p:sp>
        <p:sp>
          <p:nvSpPr>
            <p:cNvPr id="37" name="TextBox 5">
              <a:extLst>
                <a:ext uri="{FF2B5EF4-FFF2-40B4-BE49-F238E27FC236}">
                  <a16:creationId xmlns:a16="http://schemas.microsoft.com/office/drawing/2014/main" id="{CCB32D64-0BAD-B12C-9C92-53AA246C5E2D}"/>
                </a:ext>
              </a:extLst>
            </p:cNvPr>
            <p:cNvSpPr txBox="1"/>
            <p:nvPr/>
          </p:nvSpPr>
          <p:spPr>
            <a:xfrm>
              <a:off x="3281472" y="3180216"/>
              <a:ext cx="1829243" cy="338554"/>
            </a:xfrm>
            <a:prstGeom prst="rect">
              <a:avLst/>
            </a:prstGeom>
            <a:noFill/>
            <a:ln>
              <a:solidFill>
                <a:schemeClr val="accent1"/>
              </a:solidFill>
            </a:ln>
          </p:spPr>
          <p:txBody>
            <a:bodyPr wrap="square" rtlCol="0">
              <a:spAutoFit/>
            </a:bodyPr>
            <a:lstStyle/>
            <a:p>
              <a:r>
                <a:rPr lang="zh-CN" altLang="en-US" sz="1600" b="1">
                  <a:solidFill>
                    <a:srgbClr val="FFC000"/>
                  </a:solidFill>
                  <a:latin typeface="微软雅黑" panose="020B0503020204020204" pitchFamily="34" charset="-122"/>
                  <a:ea typeface="微软雅黑" panose="020B0503020204020204" pitchFamily="34" charset="-122"/>
                </a:rPr>
                <a:t>实验压力条件</a:t>
              </a:r>
              <a:endParaRPr lang="zh-CN" altLang="en-US" sz="1600" b="1" dirty="0">
                <a:solidFill>
                  <a:srgbClr val="FFC000"/>
                </a:solidFill>
                <a:latin typeface="微软雅黑" panose="020B0503020204020204" pitchFamily="34" charset="-122"/>
                <a:ea typeface="微软雅黑" panose="020B0503020204020204" pitchFamily="34" charset="-122"/>
              </a:endParaRPr>
            </a:p>
          </p:txBody>
        </p:sp>
        <p:sp>
          <p:nvSpPr>
            <p:cNvPr id="38" name="文本框 18">
              <a:extLst>
                <a:ext uri="{FF2B5EF4-FFF2-40B4-BE49-F238E27FC236}">
                  <a16:creationId xmlns:a16="http://schemas.microsoft.com/office/drawing/2014/main" id="{5E948C0C-4701-8BBB-C0E7-90FFFC73502D}"/>
                </a:ext>
              </a:extLst>
            </p:cNvPr>
            <p:cNvSpPr txBox="1"/>
            <p:nvPr/>
          </p:nvSpPr>
          <p:spPr>
            <a:xfrm>
              <a:off x="779515" y="2462950"/>
              <a:ext cx="808280" cy="223745"/>
            </a:xfrm>
            <a:prstGeom prst="rect">
              <a:avLst/>
            </a:prstGeom>
            <a:noFill/>
            <a:ln w="19050">
              <a:solidFill>
                <a:schemeClr val="accent1"/>
              </a:solidFill>
            </a:ln>
            <a:extLst>
              <a:ext uri="{909E8E84-426E-40DD-AFC4-6F175D3DCCD1}">
                <a14:hiddenFill xmlns:a14="http://schemas.microsoft.com/office/drawing/2010/main">
                  <a:solidFill>
                    <a:schemeClr val="bg1">
                      <a:lumMod val="85000"/>
                    </a:schemeClr>
                  </a:solidFill>
                </a14:hiddenFill>
              </a:ext>
            </a:extLst>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endParaRPr lang="en-US" altLang="zh-CN" baseline="30000" dirty="0"/>
            </a:p>
          </p:txBody>
        </p:sp>
        <p:sp>
          <p:nvSpPr>
            <p:cNvPr id="39" name="TextBox 5">
              <a:extLst>
                <a:ext uri="{FF2B5EF4-FFF2-40B4-BE49-F238E27FC236}">
                  <a16:creationId xmlns:a16="http://schemas.microsoft.com/office/drawing/2014/main" id="{63926986-203E-D986-817F-BE57D4F6FB9A}"/>
                </a:ext>
              </a:extLst>
            </p:cNvPr>
            <p:cNvSpPr txBox="1"/>
            <p:nvPr/>
          </p:nvSpPr>
          <p:spPr>
            <a:xfrm>
              <a:off x="3281473" y="2417933"/>
              <a:ext cx="1047370" cy="338554"/>
            </a:xfrm>
            <a:prstGeom prst="rect">
              <a:avLst/>
            </a:prstGeom>
            <a:noFill/>
            <a:ln>
              <a:solidFill>
                <a:schemeClr val="accent1"/>
              </a:solidFill>
            </a:ln>
          </p:spPr>
          <p:txBody>
            <a:bodyPr wrap="square" rtlCol="0">
              <a:spAutoFit/>
            </a:bodyPr>
            <a:lstStyle/>
            <a:p>
              <a:r>
                <a:rPr lang="zh-CN" altLang="en-US" sz="1600" b="1">
                  <a:solidFill>
                    <a:srgbClr val="C00000"/>
                  </a:solidFill>
                  <a:latin typeface="微软雅黑" panose="020B0503020204020204" pitchFamily="34" charset="-122"/>
                  <a:ea typeface="微软雅黑" panose="020B0503020204020204" pitchFamily="34" charset="-122"/>
                </a:rPr>
                <a:t>采谱时间</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cxnSp>
          <p:nvCxnSpPr>
            <p:cNvPr id="41" name="直接连接符 40">
              <a:extLst>
                <a:ext uri="{FF2B5EF4-FFF2-40B4-BE49-F238E27FC236}">
                  <a16:creationId xmlns:a16="http://schemas.microsoft.com/office/drawing/2014/main" id="{7A5EDBDC-3D4E-03B2-5CD4-A1076EB5F51E}"/>
                </a:ext>
              </a:extLst>
            </p:cNvPr>
            <p:cNvCxnSpPr>
              <a:cxnSpLocks/>
            </p:cNvCxnSpPr>
            <p:nvPr/>
          </p:nvCxnSpPr>
          <p:spPr>
            <a:xfrm>
              <a:off x="637783" y="1546200"/>
              <a:ext cx="489911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3" name="文本框 18">
              <a:extLst>
                <a:ext uri="{FF2B5EF4-FFF2-40B4-BE49-F238E27FC236}">
                  <a16:creationId xmlns:a16="http://schemas.microsoft.com/office/drawing/2014/main" id="{F75FA06E-7B58-9DE6-3B96-27DECC8A137A}"/>
                </a:ext>
              </a:extLst>
            </p:cNvPr>
            <p:cNvSpPr txBox="1"/>
            <p:nvPr/>
          </p:nvSpPr>
          <p:spPr>
            <a:xfrm>
              <a:off x="779515" y="2841729"/>
              <a:ext cx="1687238" cy="214294"/>
            </a:xfrm>
            <a:prstGeom prst="rect">
              <a:avLst/>
            </a:prstGeom>
            <a:noFill/>
            <a:ln w="19050">
              <a:solidFill>
                <a:schemeClr val="accent1"/>
              </a:solidFill>
            </a:ln>
            <a:extLst>
              <a:ext uri="{909E8E84-426E-40DD-AFC4-6F175D3DCCD1}">
                <a14:hiddenFill xmlns:a14="http://schemas.microsoft.com/office/drawing/2010/main">
                  <a:solidFill>
                    <a:schemeClr val="bg1">
                      <a:lumMod val="85000"/>
                    </a:schemeClr>
                  </a:solidFill>
                </a14:hiddenFill>
              </a:ext>
            </a:extLst>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endParaRPr lang="en-US" altLang="zh-CN" baseline="30000" dirty="0"/>
            </a:p>
          </p:txBody>
        </p:sp>
        <p:sp>
          <p:nvSpPr>
            <p:cNvPr id="44" name="TextBox 5">
              <a:extLst>
                <a:ext uri="{FF2B5EF4-FFF2-40B4-BE49-F238E27FC236}">
                  <a16:creationId xmlns:a16="http://schemas.microsoft.com/office/drawing/2014/main" id="{E33276D8-C532-E752-2300-DC95F81D7326}"/>
                </a:ext>
              </a:extLst>
            </p:cNvPr>
            <p:cNvSpPr txBox="1"/>
            <p:nvPr/>
          </p:nvSpPr>
          <p:spPr>
            <a:xfrm>
              <a:off x="3281472" y="2807793"/>
              <a:ext cx="1602415" cy="338554"/>
            </a:xfrm>
            <a:prstGeom prst="rect">
              <a:avLst/>
            </a:prstGeom>
            <a:noFill/>
            <a:ln>
              <a:solidFill>
                <a:schemeClr val="accent1"/>
              </a:solidFill>
            </a:ln>
          </p:spPr>
          <p:txBody>
            <a:bodyPr wrap="square" rtlCol="0">
              <a:spAutoFit/>
            </a:bodyPr>
            <a:lstStyle/>
            <a:p>
              <a:r>
                <a:rPr lang="zh-CN" altLang="en-US" sz="1600" b="1">
                  <a:solidFill>
                    <a:srgbClr val="FF0000"/>
                  </a:solidFill>
                  <a:latin typeface="微软雅黑" panose="020B0503020204020204" pitchFamily="34" charset="-122"/>
                  <a:ea typeface="微软雅黑" panose="020B0503020204020204" pitchFamily="34" charset="-122"/>
                </a:rPr>
                <a:t>实验温度条件</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45" name="文本框 18">
              <a:extLst>
                <a:ext uri="{FF2B5EF4-FFF2-40B4-BE49-F238E27FC236}">
                  <a16:creationId xmlns:a16="http://schemas.microsoft.com/office/drawing/2014/main" id="{EDC186FF-C791-8311-256A-5CEADB246F11}"/>
                </a:ext>
              </a:extLst>
            </p:cNvPr>
            <p:cNvSpPr txBox="1"/>
            <p:nvPr/>
          </p:nvSpPr>
          <p:spPr>
            <a:xfrm>
              <a:off x="637783" y="3636674"/>
              <a:ext cx="368766" cy="3019645"/>
            </a:xfrm>
            <a:prstGeom prst="rect">
              <a:avLst/>
            </a:prstGeom>
            <a:noFill/>
            <a:ln w="38100">
              <a:solidFill>
                <a:schemeClr val="accent1"/>
              </a:solidFill>
            </a:ln>
            <a:extLst>
              <a:ext uri="{909E8E84-426E-40DD-AFC4-6F175D3DCCD1}">
                <a14:hiddenFill xmlns:a14="http://schemas.microsoft.com/office/drawing/2010/main">
                  <a:solidFill>
                    <a:schemeClr val="bg1">
                      <a:lumMod val="85000"/>
                    </a:schemeClr>
                  </a:solidFill>
                </a14:hiddenFill>
              </a:ext>
            </a:extLst>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endParaRPr lang="en-US" altLang="zh-CN" baseline="30000" dirty="0"/>
            </a:p>
          </p:txBody>
        </p:sp>
        <p:sp>
          <p:nvSpPr>
            <p:cNvPr id="46" name="TextBox 5">
              <a:extLst>
                <a:ext uri="{FF2B5EF4-FFF2-40B4-BE49-F238E27FC236}">
                  <a16:creationId xmlns:a16="http://schemas.microsoft.com/office/drawing/2014/main" id="{A6029806-67A6-E239-D202-D8C6FCF21DC7}"/>
                </a:ext>
              </a:extLst>
            </p:cNvPr>
            <p:cNvSpPr txBox="1"/>
            <p:nvPr/>
          </p:nvSpPr>
          <p:spPr>
            <a:xfrm>
              <a:off x="1258095" y="4966957"/>
              <a:ext cx="1002505" cy="338554"/>
            </a:xfrm>
            <a:prstGeom prst="rect">
              <a:avLst/>
            </a:prstGeom>
            <a:noFill/>
            <a:ln>
              <a:solidFill>
                <a:schemeClr val="accent1"/>
              </a:solidFill>
            </a:ln>
          </p:spPr>
          <p:txBody>
            <a:bodyPr wrap="square" rtlCol="0">
              <a:spAutoFit/>
            </a:bodyPr>
            <a:lstStyle/>
            <a:p>
              <a:r>
                <a:rPr lang="zh-CN" altLang="en-US" sz="1600" b="1">
                  <a:solidFill>
                    <a:srgbClr val="C00000"/>
                  </a:solidFill>
                  <a:latin typeface="微软雅黑" panose="020B0503020204020204" pitchFamily="34" charset="-122"/>
                  <a:ea typeface="微软雅黑" panose="020B0503020204020204" pitchFamily="34" charset="-122"/>
                </a:rPr>
                <a:t>质谱信号</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grpSp>
      <p:pic>
        <p:nvPicPr>
          <p:cNvPr id="69" name="Picture 2">
            <a:extLst>
              <a:ext uri="{FF2B5EF4-FFF2-40B4-BE49-F238E27FC236}">
                <a16:creationId xmlns:a16="http://schemas.microsoft.com/office/drawing/2014/main" id="{C3E9E586-CF76-1DDF-F44F-3B080B34E8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5853" y="1343917"/>
            <a:ext cx="6676123"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2">
            <a:extLst>
              <a:ext uri="{FF2B5EF4-FFF2-40B4-BE49-F238E27FC236}">
                <a16:creationId xmlns:a16="http://schemas.microsoft.com/office/drawing/2014/main" id="{CABC2D72-378C-6E6D-6F69-F3759FEF5D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5834" y="2317650"/>
            <a:ext cx="3658045" cy="40576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2" name="矩形 71">
            <a:extLst>
              <a:ext uri="{FF2B5EF4-FFF2-40B4-BE49-F238E27FC236}">
                <a16:creationId xmlns:a16="http://schemas.microsoft.com/office/drawing/2014/main" id="{FDBFE17D-68BD-4ECE-5233-DD11B0FF2AB6}"/>
              </a:ext>
            </a:extLst>
          </p:cNvPr>
          <p:cNvSpPr/>
          <p:nvPr/>
        </p:nvSpPr>
        <p:spPr>
          <a:xfrm>
            <a:off x="5783667" y="943807"/>
            <a:ext cx="5355771" cy="400110"/>
          </a:xfrm>
          <a:prstGeom prst="rect">
            <a:avLst/>
          </a:prstGeom>
        </p:spPr>
        <p:txBody>
          <a:bodyPr wrap="square">
            <a:spAutoFit/>
          </a:bodyPr>
          <a:lstStyle>
            <a:defPPr>
              <a:defRPr lang="zh-CN"/>
            </a:defPPr>
            <a:lvl1pPr algn="ctr" rtl="0" fontAlgn="base">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1pPr>
            <a:lvl2pPr marL="457200" algn="ctr" rtl="0" fontAlgn="base">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2pPr>
            <a:lvl3pPr marL="914400" algn="ctr" rtl="0" fontAlgn="base">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3pPr>
            <a:lvl4pPr marL="1371600" algn="ctr" rtl="0" fontAlgn="base">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4pPr>
            <a:lvl5pPr marL="1828800" algn="ctr" rtl="0" fontAlgn="base">
              <a:spcBef>
                <a:spcPct val="0"/>
              </a:spcBef>
              <a:spcAft>
                <a:spcPct val="0"/>
              </a:spcAft>
              <a:defRPr sz="3600" b="1" kern="1200">
                <a:solidFill>
                  <a:schemeClr val="tx1"/>
                </a:solidFill>
                <a:latin typeface="Arial" panose="020B0604020202020204" pitchFamily="34" charset="0"/>
                <a:ea typeface="黑体" panose="02010609060101010101" pitchFamily="2" charset="-122"/>
                <a:cs typeface="+mn-cs"/>
              </a:defRPr>
            </a:lvl5pPr>
            <a:lvl6pPr marL="22860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6pPr>
            <a:lvl7pPr marL="27432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7pPr>
            <a:lvl8pPr marL="32004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8pPr>
            <a:lvl9pPr marL="3657600" algn="l" defTabSz="914400" rtl="0" eaLnBrk="1" latinLnBrk="0" hangingPunct="1">
              <a:defRPr sz="3600" b="1" kern="1200">
                <a:solidFill>
                  <a:schemeClr val="tx1"/>
                </a:solidFill>
                <a:latin typeface="Arial" panose="020B0604020202020204" pitchFamily="34" charset="0"/>
                <a:ea typeface="黑体" panose="02010609060101010101" pitchFamily="2" charset="-122"/>
                <a:cs typeface="+mn-cs"/>
              </a:defRPr>
            </a:lvl9pPr>
          </a:lstStyle>
          <a:p>
            <a:r>
              <a:rPr lang="zh-CN" altLang="en-US" sz="2000" dirty="0">
                <a:solidFill>
                  <a:srgbClr val="C00000"/>
                </a:solidFill>
                <a:latin typeface="Arial" panose="020B0604020202020204" pitchFamily="34" charset="0"/>
                <a:ea typeface="微软雅黑" panose="020B0503020204020204" pitchFamily="34" charset="-122"/>
                <a:cs typeface="Arial" panose="020B0604020202020204" pitchFamily="34" charset="0"/>
              </a:rPr>
              <a:t>利用</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Origin</a:t>
            </a:r>
            <a:r>
              <a:rPr lang="zh-CN" altLang="en-US" sz="2000" dirty="0">
                <a:solidFill>
                  <a:srgbClr val="C00000"/>
                </a:solidFill>
                <a:latin typeface="Arial" panose="020B0604020202020204" pitchFamily="34" charset="0"/>
                <a:ea typeface="微软雅黑" panose="020B0503020204020204" pitchFamily="34" charset="-122"/>
                <a:cs typeface="Arial" panose="020B0604020202020204" pitchFamily="34" charset="0"/>
              </a:rPr>
              <a:t>软件读取质谱数据并手动卡峰</a:t>
            </a:r>
          </a:p>
        </p:txBody>
      </p:sp>
      <p:pic>
        <p:nvPicPr>
          <p:cNvPr id="94" name="Picture 3">
            <a:extLst>
              <a:ext uri="{FF2B5EF4-FFF2-40B4-BE49-F238E27FC236}">
                <a16:creationId xmlns:a16="http://schemas.microsoft.com/office/drawing/2014/main" id="{1CC78ADA-0562-D16C-325A-60B0B3B980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1711" y="2658367"/>
            <a:ext cx="4365252" cy="3716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8992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B294D-5A79-69BA-0186-0F4A6FDFF25E}"/>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88E64D6F-D467-B995-79F7-563D1EAFA4B6}"/>
              </a:ext>
            </a:extLst>
          </p:cNvPr>
          <p:cNvSpPr>
            <a:spLocks noGrp="1"/>
          </p:cNvSpPr>
          <p:nvPr>
            <p:ph type="title"/>
          </p:nvPr>
        </p:nvSpPr>
        <p:spPr>
          <a:xfrm>
            <a:off x="637783" y="117576"/>
            <a:ext cx="11041599" cy="647862"/>
          </a:xfrm>
        </p:spPr>
        <p:txBody>
          <a:bodyPr/>
          <a:lstStyle/>
          <a:p>
            <a:r>
              <a:rPr lang="zh-CN" altLang="en-US" b="1" dirty="0">
                <a:solidFill>
                  <a:srgbClr val="1644A0"/>
                </a:solidFill>
              </a:rPr>
              <a:t>研究背景</a:t>
            </a:r>
            <a:endParaRPr kumimoji="1" lang="zh-CN" altLang="en-US" dirty="0">
              <a:solidFill>
                <a:srgbClr val="1644A0"/>
              </a:solidFill>
            </a:endParaRPr>
          </a:p>
        </p:txBody>
      </p:sp>
      <p:sp>
        <p:nvSpPr>
          <p:cNvPr id="15" name="文本框 14">
            <a:extLst>
              <a:ext uri="{FF2B5EF4-FFF2-40B4-BE49-F238E27FC236}">
                <a16:creationId xmlns:a16="http://schemas.microsoft.com/office/drawing/2014/main" id="{E19085A7-116C-5906-FCA2-E36A16466D0D}"/>
              </a:ext>
            </a:extLst>
          </p:cNvPr>
          <p:cNvSpPr txBox="1"/>
          <p:nvPr>
            <p:custDataLst>
              <p:tags r:id="rId1"/>
            </p:custDataLst>
          </p:nvPr>
        </p:nvSpPr>
        <p:spPr>
          <a:xfrm>
            <a:off x="542819" y="804448"/>
            <a:ext cx="10731064" cy="1289456"/>
          </a:xfrm>
          <a:prstGeom prst="rect">
            <a:avLst/>
          </a:prstGeom>
          <a:noFill/>
          <a:ln w="19050">
            <a:solidFill>
              <a:srgbClr val="003399"/>
            </a:solidFill>
          </a:ln>
        </p:spPr>
        <p:txBody>
          <a:bodyPr wrap="square" rtlCol="0" anchor="t">
            <a:spAutoFit/>
          </a:bodyPr>
          <a:lstStyle/>
          <a:p>
            <a:pPr marL="342900" indent="-342900" algn="just">
              <a:lnSpc>
                <a:spcPct val="150000"/>
              </a:lnSpc>
              <a:buFont typeface="Wingdings" panose="05000000000000000000" charset="0"/>
              <a:buChar char="Ø"/>
            </a:pPr>
            <a:r>
              <a:rPr lang="zh-CN" altLang="en-US" b="1" dirty="0"/>
              <a:t>能量扫描和温度扫描分别表征物种的光电离响应及其随温度的变化规律，并产生大量质谱数据。</a:t>
            </a:r>
            <a:endParaRPr lang="en-US" altLang="zh-CN" b="1" dirty="0"/>
          </a:p>
          <a:p>
            <a:pPr marL="342900" indent="-342900" algn="just">
              <a:lnSpc>
                <a:spcPct val="150000"/>
              </a:lnSpc>
              <a:buFont typeface="Wingdings" panose="05000000000000000000" charset="0"/>
              <a:buChar char="Ø"/>
            </a:pPr>
            <a:r>
              <a:rPr lang="zh-CN" altLang="en-US" b="1" dirty="0"/>
              <a:t>对指定 </a:t>
            </a:r>
            <a:r>
              <a:rPr lang="en-US" altLang="zh-CN" b="1" dirty="0"/>
              <a:t>m/z </a:t>
            </a:r>
            <a:r>
              <a:rPr lang="zh-CN" altLang="en-US" b="1" dirty="0"/>
              <a:t>的信号进行提取后，可分别构建光电离效率谱（</a:t>
            </a:r>
            <a:r>
              <a:rPr lang="en-US" altLang="zh-CN" b="1" dirty="0"/>
              <a:t>PIE</a:t>
            </a:r>
            <a:r>
              <a:rPr lang="zh-CN" altLang="en-US" b="1" dirty="0"/>
              <a:t>）和温度扫描曲线。</a:t>
            </a:r>
            <a:endParaRPr lang="en-US" altLang="zh-CN" b="1" dirty="0"/>
          </a:p>
          <a:p>
            <a:pPr marL="342900" indent="-342900" algn="just">
              <a:lnSpc>
                <a:spcPct val="150000"/>
              </a:lnSpc>
              <a:buFont typeface="Wingdings" panose="05000000000000000000" charset="0"/>
              <a:buChar char="Ø"/>
            </a:pPr>
            <a:r>
              <a:rPr lang="zh-CN" altLang="en-US" b="1" dirty="0"/>
              <a:t>数据解析需经过质谱定标、寻峰、积分、曲线绘制、物种鉴别与定量分析等相互依赖的步骤。</a:t>
            </a:r>
            <a:endParaRPr lang="en-US" altLang="zh-CN" b="1" dirty="0"/>
          </a:p>
        </p:txBody>
      </p:sp>
      <p:sp>
        <p:nvSpPr>
          <p:cNvPr id="9" name="矩形 8">
            <a:extLst>
              <a:ext uri="{FF2B5EF4-FFF2-40B4-BE49-F238E27FC236}">
                <a16:creationId xmlns:a16="http://schemas.microsoft.com/office/drawing/2014/main" id="{64467942-5841-7FB5-F2CF-4744738F0206}"/>
              </a:ext>
            </a:extLst>
          </p:cNvPr>
          <p:cNvSpPr/>
          <p:nvPr/>
        </p:nvSpPr>
        <p:spPr>
          <a:xfrm>
            <a:off x="4128110" y="2177927"/>
            <a:ext cx="3934006" cy="432000"/>
          </a:xfrm>
          <a:prstGeom prst="rect">
            <a:avLst/>
          </a:prstGeom>
          <a:solidFill>
            <a:srgbClr val="1644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b="1" dirty="0"/>
              <a:t>实验模式及对应数据</a:t>
            </a:r>
          </a:p>
        </p:txBody>
      </p:sp>
      <p:sp>
        <p:nvSpPr>
          <p:cNvPr id="13" name="矩形 12">
            <a:extLst>
              <a:ext uri="{FF2B5EF4-FFF2-40B4-BE49-F238E27FC236}">
                <a16:creationId xmlns:a16="http://schemas.microsoft.com/office/drawing/2014/main" id="{3983D284-ADE1-F1B2-30C6-9EA3388991E7}"/>
              </a:ext>
            </a:extLst>
          </p:cNvPr>
          <p:cNvSpPr/>
          <p:nvPr/>
        </p:nvSpPr>
        <p:spPr>
          <a:xfrm>
            <a:off x="8247401" y="2178369"/>
            <a:ext cx="3026482" cy="432000"/>
          </a:xfrm>
          <a:prstGeom prst="rect">
            <a:avLst/>
          </a:prstGeom>
          <a:solidFill>
            <a:srgbClr val="1644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文本框 15">
            <a:extLst>
              <a:ext uri="{FF2B5EF4-FFF2-40B4-BE49-F238E27FC236}">
                <a16:creationId xmlns:a16="http://schemas.microsoft.com/office/drawing/2014/main" id="{C4D661AF-3BDC-64CF-2402-3CE3C01EEC7D}"/>
              </a:ext>
            </a:extLst>
          </p:cNvPr>
          <p:cNvSpPr txBox="1"/>
          <p:nvPr/>
        </p:nvSpPr>
        <p:spPr>
          <a:xfrm>
            <a:off x="8591512" y="2221729"/>
            <a:ext cx="2338260" cy="369332"/>
          </a:xfrm>
          <a:prstGeom prst="rect">
            <a:avLst/>
          </a:prstGeom>
          <a:solidFill>
            <a:srgbClr val="1644A0"/>
          </a:solidFill>
        </p:spPr>
        <p:txBody>
          <a:bodyPr wrap="square">
            <a:spAutoFit/>
          </a:bodyPr>
          <a:lstStyle/>
          <a:p>
            <a:pPr algn="ctr"/>
            <a:r>
              <a:rPr lang="zh-CN" altLang="en-US" b="1" dirty="0">
                <a:solidFill>
                  <a:schemeClr val="bg1"/>
                </a:solidFill>
                <a:latin typeface="+mn-ea"/>
              </a:rPr>
              <a:t>解析流程</a:t>
            </a:r>
          </a:p>
        </p:txBody>
      </p:sp>
      <p:pic>
        <p:nvPicPr>
          <p:cNvPr id="11" name="图片 10">
            <a:extLst>
              <a:ext uri="{FF2B5EF4-FFF2-40B4-BE49-F238E27FC236}">
                <a16:creationId xmlns:a16="http://schemas.microsoft.com/office/drawing/2014/main" id="{EC54D37A-6BF2-BC4D-D64A-7730D2210F71}"/>
              </a:ext>
            </a:extLst>
          </p:cNvPr>
          <p:cNvPicPr>
            <a:picLocks noChangeAspect="1"/>
          </p:cNvPicPr>
          <p:nvPr/>
        </p:nvPicPr>
        <p:blipFill>
          <a:blip r:embed="rId5"/>
          <a:stretch>
            <a:fillRect/>
          </a:stretch>
        </p:blipFill>
        <p:spPr>
          <a:xfrm>
            <a:off x="4585314" y="2650026"/>
            <a:ext cx="3019598" cy="2635039"/>
          </a:xfrm>
          <a:prstGeom prst="rect">
            <a:avLst/>
          </a:prstGeom>
        </p:spPr>
      </p:pic>
      <p:sp>
        <p:nvSpPr>
          <p:cNvPr id="12" name="矩形 11">
            <a:extLst>
              <a:ext uri="{FF2B5EF4-FFF2-40B4-BE49-F238E27FC236}">
                <a16:creationId xmlns:a16="http://schemas.microsoft.com/office/drawing/2014/main" id="{553B62DF-DDE2-E8F1-E25D-B5ACDFA33B43}"/>
              </a:ext>
            </a:extLst>
          </p:cNvPr>
          <p:cNvSpPr/>
          <p:nvPr/>
        </p:nvSpPr>
        <p:spPr>
          <a:xfrm>
            <a:off x="538884" y="2178369"/>
            <a:ext cx="3373510" cy="471657"/>
          </a:xfrm>
          <a:prstGeom prst="rect">
            <a:avLst/>
          </a:prstGeom>
          <a:solidFill>
            <a:srgbClr val="1644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b="1" dirty="0"/>
              <a:t>数据文件格式</a:t>
            </a:r>
          </a:p>
        </p:txBody>
      </p:sp>
      <p:pic>
        <p:nvPicPr>
          <p:cNvPr id="59" name="图片 58">
            <a:extLst>
              <a:ext uri="{FF2B5EF4-FFF2-40B4-BE49-F238E27FC236}">
                <a16:creationId xmlns:a16="http://schemas.microsoft.com/office/drawing/2014/main" id="{8B5060B1-13E2-AEE5-B408-C74F365EC77A}"/>
              </a:ext>
            </a:extLst>
          </p:cNvPr>
          <p:cNvPicPr>
            <a:picLocks noChangeAspect="1"/>
          </p:cNvPicPr>
          <p:nvPr/>
        </p:nvPicPr>
        <p:blipFill>
          <a:blip r:embed="rId6"/>
          <a:srcRect t="6502"/>
          <a:stretch>
            <a:fillRect/>
          </a:stretch>
        </p:blipFill>
        <p:spPr>
          <a:xfrm>
            <a:off x="538885" y="2650026"/>
            <a:ext cx="3380900" cy="3586908"/>
          </a:xfrm>
          <a:prstGeom prst="rect">
            <a:avLst/>
          </a:prstGeom>
          <a:ln>
            <a:solidFill>
              <a:srgbClr val="1644A0"/>
            </a:solidFill>
          </a:ln>
        </p:spPr>
      </p:pic>
      <p:sp>
        <p:nvSpPr>
          <p:cNvPr id="62" name="矩形 61">
            <a:extLst>
              <a:ext uri="{FF2B5EF4-FFF2-40B4-BE49-F238E27FC236}">
                <a16:creationId xmlns:a16="http://schemas.microsoft.com/office/drawing/2014/main" id="{0D7B9BDF-0496-5DB2-0335-E611DEE768B5}"/>
              </a:ext>
            </a:extLst>
          </p:cNvPr>
          <p:cNvSpPr/>
          <p:nvPr/>
        </p:nvSpPr>
        <p:spPr>
          <a:xfrm>
            <a:off x="4128110" y="2545653"/>
            <a:ext cx="3934006" cy="3716660"/>
          </a:xfrm>
          <a:prstGeom prst="rect">
            <a:avLst/>
          </a:prstGeom>
          <a:noFill/>
          <a:ln>
            <a:solidFill>
              <a:srgbClr val="1644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3" name="矩形 62">
            <a:extLst>
              <a:ext uri="{FF2B5EF4-FFF2-40B4-BE49-F238E27FC236}">
                <a16:creationId xmlns:a16="http://schemas.microsoft.com/office/drawing/2014/main" id="{B8C337F3-3468-31A0-F1B0-807D40218B2C}"/>
              </a:ext>
            </a:extLst>
          </p:cNvPr>
          <p:cNvSpPr/>
          <p:nvPr/>
        </p:nvSpPr>
        <p:spPr>
          <a:xfrm>
            <a:off x="8247401" y="2597839"/>
            <a:ext cx="3026482" cy="3664474"/>
          </a:xfrm>
          <a:prstGeom prst="rect">
            <a:avLst/>
          </a:prstGeom>
          <a:noFill/>
          <a:ln>
            <a:solidFill>
              <a:srgbClr val="1644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a:extLst>
              <a:ext uri="{FF2B5EF4-FFF2-40B4-BE49-F238E27FC236}">
                <a16:creationId xmlns:a16="http://schemas.microsoft.com/office/drawing/2014/main" id="{B0E8D43E-EA9C-48AA-BFFC-CB28A745475C}"/>
              </a:ext>
            </a:extLst>
          </p:cNvPr>
          <p:cNvSpPr txBox="1"/>
          <p:nvPr/>
        </p:nvSpPr>
        <p:spPr>
          <a:xfrm>
            <a:off x="4369598" y="5236965"/>
            <a:ext cx="3451030" cy="1015663"/>
          </a:xfrm>
          <a:prstGeom prst="rect">
            <a:avLst/>
          </a:prstGeom>
          <a:noFill/>
        </p:spPr>
        <p:txBody>
          <a:bodyPr wrap="square" rtlCol="0">
            <a:spAutoFit/>
          </a:bodyPr>
          <a:lstStyle/>
          <a:p>
            <a:r>
              <a:rPr kumimoji="1" lang="zh-CN" altLang="en-US" sz="1600" b="1" dirty="0"/>
              <a:t>能量扫描：</a:t>
            </a:r>
            <a:endParaRPr kumimoji="1" lang="en-US" altLang="zh-CN" sz="1600" b="1" dirty="0"/>
          </a:p>
          <a:p>
            <a:r>
              <a:rPr kumimoji="1" lang="zh-CN" altLang="en-US" sz="1400" b="1" dirty="0"/>
              <a:t>在同一温度不同能量下进行质谱信号采集</a:t>
            </a:r>
            <a:endParaRPr kumimoji="1" lang="en-US" altLang="zh-CN" sz="1400" b="1" dirty="0"/>
          </a:p>
          <a:p>
            <a:r>
              <a:rPr kumimoji="1" lang="zh-CN" altLang="en-US" sz="1600" b="1" dirty="0"/>
              <a:t>温度扫描</a:t>
            </a:r>
            <a:endParaRPr kumimoji="1" lang="en-US" altLang="zh-CN" sz="1600" b="1" dirty="0"/>
          </a:p>
          <a:p>
            <a:r>
              <a:rPr kumimoji="1" lang="zh-CN" altLang="en-US" sz="1400" b="1" dirty="0"/>
              <a:t>在同一能量不同温度下进行质谱信号采集</a:t>
            </a:r>
          </a:p>
        </p:txBody>
      </p:sp>
      <p:pic>
        <p:nvPicPr>
          <p:cNvPr id="5" name="图片 4">
            <a:extLst>
              <a:ext uri="{FF2B5EF4-FFF2-40B4-BE49-F238E27FC236}">
                <a16:creationId xmlns:a16="http://schemas.microsoft.com/office/drawing/2014/main" id="{8379A8DE-DD04-6099-E37A-63856FE996E8}"/>
              </a:ext>
            </a:extLst>
          </p:cNvPr>
          <p:cNvPicPr>
            <a:picLocks noChangeAspect="1"/>
          </p:cNvPicPr>
          <p:nvPr/>
        </p:nvPicPr>
        <p:blipFill>
          <a:blip r:embed="rId7"/>
          <a:srcRect t="815"/>
          <a:stretch>
            <a:fillRect/>
          </a:stretch>
        </p:blipFill>
        <p:spPr>
          <a:xfrm>
            <a:off x="8807301" y="2650026"/>
            <a:ext cx="2110714" cy="3586908"/>
          </a:xfrm>
          <a:prstGeom prst="rect">
            <a:avLst/>
          </a:prstGeom>
        </p:spPr>
      </p:pic>
      <p:sp>
        <p:nvSpPr>
          <p:cNvPr id="6" name="文本框 5">
            <a:extLst>
              <a:ext uri="{FF2B5EF4-FFF2-40B4-BE49-F238E27FC236}">
                <a16:creationId xmlns:a16="http://schemas.microsoft.com/office/drawing/2014/main" id="{3C231A23-82F7-2AD0-1413-331511EB821B}"/>
              </a:ext>
            </a:extLst>
          </p:cNvPr>
          <p:cNvSpPr txBox="1"/>
          <p:nvPr>
            <p:custDataLst>
              <p:tags r:id="rId2"/>
            </p:custDataLst>
          </p:nvPr>
        </p:nvSpPr>
        <p:spPr>
          <a:xfrm>
            <a:off x="538884" y="6333902"/>
            <a:ext cx="10731064" cy="406522"/>
          </a:xfrm>
          <a:prstGeom prst="rect">
            <a:avLst/>
          </a:prstGeom>
          <a:noFill/>
          <a:ln w="19050">
            <a:solidFill>
              <a:srgbClr val="C00000"/>
            </a:solidFill>
          </a:ln>
        </p:spPr>
        <p:txBody>
          <a:bodyPr wrap="square" rtlCol="0" anchor="t">
            <a:spAutoFit/>
          </a:bodyPr>
          <a:lstStyle/>
          <a:p>
            <a:pPr algn="just">
              <a:lnSpc>
                <a:spcPct val="125000"/>
              </a:lnSpc>
            </a:pPr>
            <a:r>
              <a:rPr lang="zh-CN" altLang="en-US" b="1" dirty="0">
                <a:ln w="9525">
                  <a:noFill/>
                  <a:prstDash val="solid"/>
                </a:ln>
                <a:cs typeface="微软雅黑" panose="020B0503020204020204" pitchFamily="34" charset="-122"/>
                <a:sym typeface="+mn-ea"/>
              </a:rPr>
              <a:t>数据解析的目标是从原始质谱中获得物种鉴别结果和定量变化规律，为反应机理研究提供实验依据。</a:t>
            </a:r>
            <a:endParaRPr lang="zh-CN" altLang="zh-CN" b="1" dirty="0">
              <a:ln w="9525">
                <a:noFill/>
                <a:prstDash val="solid"/>
              </a:ln>
              <a:cs typeface="微软雅黑" panose="020B0503020204020204" pitchFamily="34" charset="-122"/>
              <a:sym typeface="+mn-ea"/>
            </a:endParaRPr>
          </a:p>
        </p:txBody>
      </p:sp>
    </p:spTree>
    <p:extLst>
      <p:ext uri="{BB962C8B-B14F-4D97-AF65-F5344CB8AC3E}">
        <p14:creationId xmlns:p14="http://schemas.microsoft.com/office/powerpoint/2010/main" val="1709723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BCB35-F77E-93FA-792A-6445EE30ED8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C7A103A-4258-40F5-9304-FF59C8FB0436}"/>
              </a:ext>
            </a:extLst>
          </p:cNvPr>
          <p:cNvSpPr>
            <a:spLocks noGrp="1"/>
          </p:cNvSpPr>
          <p:nvPr>
            <p:ph type="title"/>
          </p:nvPr>
        </p:nvSpPr>
        <p:spPr>
          <a:xfrm>
            <a:off x="637783" y="117576"/>
            <a:ext cx="11041599" cy="647862"/>
          </a:xfrm>
        </p:spPr>
        <p:txBody>
          <a:bodyPr/>
          <a:lstStyle/>
          <a:p>
            <a:r>
              <a:rPr lang="zh-CN" altLang="en-US" b="1" dirty="0">
                <a:solidFill>
                  <a:srgbClr val="1644A0"/>
                </a:solidFill>
              </a:rPr>
              <a:t>研究意义</a:t>
            </a:r>
            <a:endParaRPr kumimoji="1" lang="zh-CN" altLang="en-US" dirty="0">
              <a:solidFill>
                <a:srgbClr val="1644A0"/>
              </a:solidFill>
            </a:endParaRPr>
          </a:p>
        </p:txBody>
      </p:sp>
      <p:sp>
        <p:nvSpPr>
          <p:cNvPr id="15" name="文本框 14">
            <a:extLst>
              <a:ext uri="{FF2B5EF4-FFF2-40B4-BE49-F238E27FC236}">
                <a16:creationId xmlns:a16="http://schemas.microsoft.com/office/drawing/2014/main" id="{BDE844E1-5F1F-260A-0C87-B49CE811D3CC}"/>
              </a:ext>
            </a:extLst>
          </p:cNvPr>
          <p:cNvSpPr txBox="1"/>
          <p:nvPr>
            <p:custDataLst>
              <p:tags r:id="rId1"/>
            </p:custDataLst>
          </p:nvPr>
        </p:nvSpPr>
        <p:spPr>
          <a:xfrm>
            <a:off x="637783" y="804448"/>
            <a:ext cx="10673220" cy="872034"/>
          </a:xfrm>
          <a:prstGeom prst="rect">
            <a:avLst/>
          </a:prstGeom>
          <a:noFill/>
          <a:ln w="19050">
            <a:solidFill>
              <a:srgbClr val="003399"/>
            </a:solidFill>
          </a:ln>
        </p:spPr>
        <p:txBody>
          <a:bodyPr wrap="square" rtlCol="0" anchor="t">
            <a:spAutoFit/>
          </a:bodyPr>
          <a:lstStyle/>
          <a:p>
            <a:pPr marL="342900" indent="-342900" algn="just">
              <a:lnSpc>
                <a:spcPct val="150000"/>
              </a:lnSpc>
              <a:buFont typeface="Wingdings" panose="05000000000000000000" charset="0"/>
              <a:buChar char="Ø"/>
            </a:pPr>
            <a:r>
              <a:rPr lang="en" altLang="zh-CN" b="1" dirty="0">
                <a:latin typeface="+mn-ea"/>
              </a:rPr>
              <a:t>PIE </a:t>
            </a:r>
            <a:r>
              <a:rPr lang="zh-CN" altLang="en-US" b="1" dirty="0">
                <a:latin typeface="+mn-ea"/>
              </a:rPr>
              <a:t>物种鉴别和摩尔分数处理涉及多项参数需要人工调节，单个实验体系需要耗费大量时间处理。</a:t>
            </a:r>
            <a:endParaRPr lang="en-US" altLang="zh-CN" b="1" dirty="0">
              <a:latin typeface="+mn-ea"/>
            </a:endParaRPr>
          </a:p>
          <a:p>
            <a:pPr marL="342900" indent="-342900" algn="just">
              <a:lnSpc>
                <a:spcPct val="150000"/>
              </a:lnSpc>
              <a:buFont typeface="Wingdings" panose="05000000000000000000" charset="0"/>
              <a:buChar char="Ø"/>
            </a:pPr>
            <a:r>
              <a:rPr lang="zh-CN" altLang="en-US" b="1" dirty="0">
                <a:latin typeface="+mn-ea"/>
              </a:rPr>
              <a:t>数据处理过程中原始数据、相关参数与处理结果分散，难以追踪和存储。</a:t>
            </a:r>
            <a:endParaRPr lang="en-US" altLang="zh-CN" b="1" dirty="0">
              <a:latin typeface="+mn-ea"/>
            </a:endParaRPr>
          </a:p>
        </p:txBody>
      </p:sp>
      <p:sp>
        <p:nvSpPr>
          <p:cNvPr id="3" name="文本框 2">
            <a:extLst>
              <a:ext uri="{FF2B5EF4-FFF2-40B4-BE49-F238E27FC236}">
                <a16:creationId xmlns:a16="http://schemas.microsoft.com/office/drawing/2014/main" id="{E31EC9AD-9707-AE7B-F22E-3DB2B226FEAE}"/>
              </a:ext>
            </a:extLst>
          </p:cNvPr>
          <p:cNvSpPr txBox="1"/>
          <p:nvPr>
            <p:custDataLst>
              <p:tags r:id="rId2"/>
            </p:custDataLst>
          </p:nvPr>
        </p:nvSpPr>
        <p:spPr>
          <a:xfrm>
            <a:off x="637783" y="6241377"/>
            <a:ext cx="10673220" cy="458459"/>
          </a:xfrm>
          <a:prstGeom prst="rect">
            <a:avLst/>
          </a:prstGeom>
          <a:noFill/>
          <a:ln w="19050">
            <a:solidFill>
              <a:srgbClr val="C00000"/>
            </a:solidFill>
          </a:ln>
        </p:spPr>
        <p:txBody>
          <a:bodyPr wrap="square" rtlCol="0" anchor="t">
            <a:spAutoFit/>
          </a:bodyPr>
          <a:lstStyle/>
          <a:p>
            <a:pPr algn="just">
              <a:lnSpc>
                <a:spcPct val="150000"/>
              </a:lnSpc>
            </a:pPr>
            <a:r>
              <a:rPr lang="zh-CN" altLang="en-US" b="1" dirty="0"/>
              <a:t>因此，需要建立贯通原始数据、分析参数、物种解析和定量结果的一体化数据处理工作流。</a:t>
            </a:r>
            <a:endParaRPr lang="en-US" altLang="zh-CN" b="1" dirty="0"/>
          </a:p>
        </p:txBody>
      </p:sp>
      <p:pic>
        <p:nvPicPr>
          <p:cNvPr id="7" name="图片 6">
            <a:extLst>
              <a:ext uri="{FF2B5EF4-FFF2-40B4-BE49-F238E27FC236}">
                <a16:creationId xmlns:a16="http://schemas.microsoft.com/office/drawing/2014/main" id="{C2B9F4D8-4FF3-F5BF-790A-E78E49A30564}"/>
              </a:ext>
            </a:extLst>
          </p:cNvPr>
          <p:cNvPicPr>
            <a:picLocks noChangeAspect="1"/>
          </p:cNvPicPr>
          <p:nvPr/>
        </p:nvPicPr>
        <p:blipFill>
          <a:blip r:embed="rId5"/>
          <a:stretch>
            <a:fillRect/>
          </a:stretch>
        </p:blipFill>
        <p:spPr>
          <a:xfrm>
            <a:off x="2294992" y="1748945"/>
            <a:ext cx="8254061" cy="4394910"/>
          </a:xfrm>
          <a:prstGeom prst="rect">
            <a:avLst/>
          </a:prstGeom>
        </p:spPr>
      </p:pic>
      <p:sp>
        <p:nvSpPr>
          <p:cNvPr id="4" name="文本框 3">
            <a:extLst>
              <a:ext uri="{FF2B5EF4-FFF2-40B4-BE49-F238E27FC236}">
                <a16:creationId xmlns:a16="http://schemas.microsoft.com/office/drawing/2014/main" id="{EB47AE6F-B8A7-C3A4-7D56-C3E9EE3EADA0}"/>
              </a:ext>
            </a:extLst>
          </p:cNvPr>
          <p:cNvSpPr txBox="1"/>
          <p:nvPr/>
        </p:nvSpPr>
        <p:spPr>
          <a:xfrm>
            <a:off x="1453376" y="1927788"/>
            <a:ext cx="501805" cy="3970318"/>
          </a:xfrm>
          <a:prstGeom prst="rect">
            <a:avLst/>
          </a:prstGeom>
          <a:noFill/>
        </p:spPr>
        <p:txBody>
          <a:bodyPr wrap="square" rtlCol="0">
            <a:spAutoFit/>
          </a:bodyPr>
          <a:lstStyle/>
          <a:p>
            <a:r>
              <a:rPr kumimoji="1" lang="zh-CN" altLang="en-US" sz="2800" b="1" dirty="0">
                <a:solidFill>
                  <a:srgbClr val="1644A0"/>
                </a:solidFill>
              </a:rPr>
              <a:t>先前的数据处理流程</a:t>
            </a:r>
          </a:p>
        </p:txBody>
      </p:sp>
    </p:spTree>
    <p:extLst>
      <p:ext uri="{BB962C8B-B14F-4D97-AF65-F5344CB8AC3E}">
        <p14:creationId xmlns:p14="http://schemas.microsoft.com/office/powerpoint/2010/main" val="359058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0B101-7536-1EBE-422A-AA164F818F99}"/>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64BC4125-41E0-8FD8-7DF0-13DE0B20F3E7}"/>
              </a:ext>
            </a:extLst>
          </p:cNvPr>
          <p:cNvSpPr>
            <a:spLocks noGrp="1"/>
          </p:cNvSpPr>
          <p:nvPr>
            <p:ph type="title"/>
          </p:nvPr>
        </p:nvSpPr>
        <p:spPr>
          <a:xfrm>
            <a:off x="637783" y="102078"/>
            <a:ext cx="10040049" cy="647862"/>
          </a:xfrm>
        </p:spPr>
        <p:txBody>
          <a:bodyPr/>
          <a:lstStyle/>
          <a:p>
            <a:r>
              <a:rPr kumimoji="1" lang="zh-CN" altLang="en-US" b="1" dirty="0">
                <a:solidFill>
                  <a:srgbClr val="1644A0"/>
                </a:solidFill>
              </a:rPr>
              <a:t>面向同步辐射光电离质谱的实验数据处理平台</a:t>
            </a:r>
            <a:endParaRPr kumimoji="1" lang="zh-CN" altLang="en-US" dirty="0">
              <a:solidFill>
                <a:srgbClr val="1644A0"/>
              </a:solidFill>
            </a:endParaRPr>
          </a:p>
        </p:txBody>
      </p:sp>
      <p:sp>
        <p:nvSpPr>
          <p:cNvPr id="6" name="文本框 5">
            <a:extLst>
              <a:ext uri="{FF2B5EF4-FFF2-40B4-BE49-F238E27FC236}">
                <a16:creationId xmlns:a16="http://schemas.microsoft.com/office/drawing/2014/main" id="{DF0CC842-0FED-5D42-408B-60425B2C3D0E}"/>
              </a:ext>
            </a:extLst>
          </p:cNvPr>
          <p:cNvSpPr txBox="1"/>
          <p:nvPr>
            <p:custDataLst>
              <p:tags r:id="rId1"/>
            </p:custDataLst>
          </p:nvPr>
        </p:nvSpPr>
        <p:spPr>
          <a:xfrm>
            <a:off x="637783" y="749940"/>
            <a:ext cx="10673220" cy="2535951"/>
          </a:xfrm>
          <a:prstGeom prst="rect">
            <a:avLst/>
          </a:prstGeom>
          <a:noFill/>
          <a:ln w="19050">
            <a:solidFill>
              <a:srgbClr val="003399"/>
            </a:solidFill>
          </a:ln>
        </p:spPr>
        <p:txBody>
          <a:bodyPr wrap="square" rtlCol="0" anchor="t">
            <a:spAutoFit/>
          </a:bodyPr>
          <a:lstStyle/>
          <a:p>
            <a:pPr marL="342900" indent="-342900" algn="just">
              <a:lnSpc>
                <a:spcPct val="150000"/>
              </a:lnSpc>
              <a:buFont typeface="Wingdings" panose="05000000000000000000" charset="0"/>
              <a:buChar char="Ø"/>
            </a:pPr>
            <a:r>
              <a:rPr lang="zh-CN" altLang="en-US" dirty="0"/>
              <a:t>项目管理工具</a:t>
            </a:r>
            <a:endParaRPr lang="en-US" altLang="zh-CN" dirty="0"/>
          </a:p>
          <a:p>
            <a:pPr marL="800100" lvl="1" indent="-342900" algn="just">
              <a:lnSpc>
                <a:spcPct val="150000"/>
              </a:lnSpc>
              <a:buFont typeface="Wingdings" panose="05000000000000000000" charset="0"/>
              <a:buChar char="Ø"/>
            </a:pPr>
            <a:r>
              <a:rPr lang="zh-CN" altLang="en-US" dirty="0"/>
              <a:t>统一管理原始数据、参数配置、参考数据和分析结果，支持项目保存、恢复、追溯与导出。</a:t>
            </a:r>
            <a:endParaRPr lang="en-US" altLang="zh-CN" dirty="0"/>
          </a:p>
          <a:p>
            <a:pPr marL="342900" indent="-342900" algn="just">
              <a:lnSpc>
                <a:spcPct val="150000"/>
              </a:lnSpc>
              <a:buFont typeface="Wingdings" panose="05000000000000000000" charset="0"/>
              <a:buChar char="Ø"/>
            </a:pPr>
            <a:r>
              <a:rPr lang="zh-CN" altLang="en-US" dirty="0"/>
              <a:t>数据分析工具</a:t>
            </a:r>
            <a:endParaRPr lang="en-US" altLang="zh-CN" dirty="0"/>
          </a:p>
          <a:p>
            <a:pPr marL="800100" lvl="1" indent="-342900" algn="just">
              <a:lnSpc>
                <a:spcPct val="150000"/>
              </a:lnSpc>
              <a:buFont typeface="Wingdings" panose="05000000000000000000" charset="0"/>
              <a:buChar char="Ø"/>
            </a:pPr>
            <a:r>
              <a:rPr lang="zh-CN" altLang="en-US" dirty="0"/>
              <a:t>完成质谱标定、寻峰积分、信号归一化、</a:t>
            </a:r>
            <a:r>
              <a:rPr lang="en" altLang="zh-CN" dirty="0"/>
              <a:t>PIE/</a:t>
            </a:r>
            <a:r>
              <a:rPr lang="zh-CN" altLang="en-US" dirty="0"/>
              <a:t>温度扫描曲线生成、曲线拟合及摩尔分数计算。</a:t>
            </a:r>
            <a:endParaRPr lang="en-US" altLang="zh-CN" dirty="0"/>
          </a:p>
          <a:p>
            <a:pPr marL="342900" indent="-342900" algn="just">
              <a:lnSpc>
                <a:spcPct val="150000"/>
              </a:lnSpc>
              <a:buFont typeface="Wingdings" panose="05000000000000000000" charset="0"/>
              <a:buChar char="Ø"/>
            </a:pPr>
            <a:r>
              <a:rPr lang="zh-CN" altLang="en-US" dirty="0"/>
              <a:t>辅助解析工具</a:t>
            </a:r>
            <a:endParaRPr lang="en-US" altLang="zh-CN" dirty="0"/>
          </a:p>
          <a:p>
            <a:pPr marL="800100" lvl="1" indent="-342900" algn="just">
              <a:lnSpc>
                <a:spcPct val="150000"/>
              </a:lnSpc>
              <a:buFont typeface="Wingdings" panose="05000000000000000000" charset="0"/>
              <a:buChar char="Ø"/>
            </a:pPr>
            <a:r>
              <a:rPr lang="zh-CN" altLang="en-US" dirty="0"/>
              <a:t>提供 </a:t>
            </a:r>
            <a:r>
              <a:rPr lang="en" altLang="zh-CN" dirty="0"/>
              <a:t>PICS</a:t>
            </a:r>
            <a:r>
              <a:rPr lang="zh-CN" altLang="en" dirty="0"/>
              <a:t>、</a:t>
            </a:r>
            <a:r>
              <a:rPr lang="zh-CN" altLang="en-US" dirty="0"/>
              <a:t>电离能、分子式和同位素分布计算，辅助候选物种筛选、谱峰归属及 </a:t>
            </a:r>
            <a:r>
              <a:rPr lang="en" altLang="zh-CN" dirty="0"/>
              <a:t>PIE </a:t>
            </a:r>
            <a:r>
              <a:rPr lang="zh-CN" altLang="en-US" dirty="0"/>
              <a:t>拟合。</a:t>
            </a:r>
          </a:p>
        </p:txBody>
      </p:sp>
      <p:sp>
        <p:nvSpPr>
          <p:cNvPr id="9" name="文本框 8">
            <a:extLst>
              <a:ext uri="{FF2B5EF4-FFF2-40B4-BE49-F238E27FC236}">
                <a16:creationId xmlns:a16="http://schemas.microsoft.com/office/drawing/2014/main" id="{82E1A7AB-57F9-5B34-383B-84B8A1B01427}"/>
              </a:ext>
            </a:extLst>
          </p:cNvPr>
          <p:cNvSpPr txBox="1"/>
          <p:nvPr>
            <p:custDataLst>
              <p:tags r:id="rId2"/>
            </p:custDataLst>
          </p:nvPr>
        </p:nvSpPr>
        <p:spPr>
          <a:xfrm>
            <a:off x="637783" y="6331376"/>
            <a:ext cx="10673220" cy="458459"/>
          </a:xfrm>
          <a:prstGeom prst="rect">
            <a:avLst/>
          </a:prstGeom>
          <a:noFill/>
          <a:ln w="19050">
            <a:solidFill>
              <a:srgbClr val="C00000"/>
            </a:solidFill>
          </a:ln>
        </p:spPr>
        <p:txBody>
          <a:bodyPr wrap="square" rtlCol="0" anchor="t">
            <a:spAutoFit/>
          </a:bodyPr>
          <a:lstStyle/>
          <a:p>
            <a:pPr algn="ctr">
              <a:lnSpc>
                <a:spcPct val="150000"/>
              </a:lnSpc>
            </a:pPr>
            <a:r>
              <a:rPr lang="zh-CN" altLang="en-US" b="1" dirty="0"/>
              <a:t>原始数据导入 → 质谱标定与寻峰 → </a:t>
            </a:r>
            <a:r>
              <a:rPr lang="en" altLang="zh-CN" b="1" dirty="0"/>
              <a:t>PIE/</a:t>
            </a:r>
            <a:r>
              <a:rPr lang="zh-CN" altLang="en-US" b="1" dirty="0"/>
              <a:t>温度扫描分析 → 物种鉴别 → 摩尔分数计算 → 结果导出</a:t>
            </a:r>
          </a:p>
        </p:txBody>
      </p:sp>
      <p:pic>
        <p:nvPicPr>
          <p:cNvPr id="10" name="图片 9">
            <a:extLst>
              <a:ext uri="{FF2B5EF4-FFF2-40B4-BE49-F238E27FC236}">
                <a16:creationId xmlns:a16="http://schemas.microsoft.com/office/drawing/2014/main" id="{F4E9BD7D-D93D-1D36-777E-665758EDA1CE}"/>
              </a:ext>
            </a:extLst>
          </p:cNvPr>
          <p:cNvPicPr>
            <a:picLocks noChangeAspect="1"/>
          </p:cNvPicPr>
          <p:nvPr/>
        </p:nvPicPr>
        <p:blipFill>
          <a:blip r:embed="rId5"/>
          <a:srcRect b="4699"/>
          <a:stretch>
            <a:fillRect/>
          </a:stretch>
        </p:blipFill>
        <p:spPr>
          <a:xfrm>
            <a:off x="1666145" y="3339793"/>
            <a:ext cx="8616495" cy="2902376"/>
          </a:xfrm>
          <a:prstGeom prst="rect">
            <a:avLst/>
          </a:prstGeom>
        </p:spPr>
      </p:pic>
    </p:spTree>
    <p:extLst>
      <p:ext uri="{BB962C8B-B14F-4D97-AF65-F5344CB8AC3E}">
        <p14:creationId xmlns:p14="http://schemas.microsoft.com/office/powerpoint/2010/main" val="2643220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9C575-A78E-66CC-2E53-433D85E906F3}"/>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35E4104F-9BAE-E35B-AD7F-65D73A5C686C}"/>
              </a:ext>
            </a:extLst>
          </p:cNvPr>
          <p:cNvSpPr>
            <a:spLocks noGrp="1"/>
          </p:cNvSpPr>
          <p:nvPr>
            <p:ph type="title"/>
          </p:nvPr>
        </p:nvSpPr>
        <p:spPr>
          <a:xfrm>
            <a:off x="637783" y="102078"/>
            <a:ext cx="11041599" cy="647862"/>
          </a:xfrm>
        </p:spPr>
        <p:txBody>
          <a:bodyPr/>
          <a:lstStyle/>
          <a:p>
            <a:r>
              <a:rPr kumimoji="1" lang="zh-CN" altLang="en-US" b="1" dirty="0">
                <a:solidFill>
                  <a:srgbClr val="004A98"/>
                </a:solidFill>
                <a:latin typeface="微软雅黑" panose="020B0503020204020204" pitchFamily="34" charset="-122"/>
                <a:cs typeface="Arial" panose="020B0604020202020204" pitchFamily="34" charset="0"/>
              </a:rPr>
              <a:t>项目管理：统一管理数据、参数与结果</a:t>
            </a:r>
            <a:endParaRPr kumimoji="1" lang="zh-CN" altLang="en-US" dirty="0"/>
          </a:p>
        </p:txBody>
      </p:sp>
      <p:pic>
        <p:nvPicPr>
          <p:cNvPr id="3" name="图片 2">
            <a:extLst>
              <a:ext uri="{FF2B5EF4-FFF2-40B4-BE49-F238E27FC236}">
                <a16:creationId xmlns:a16="http://schemas.microsoft.com/office/drawing/2014/main" id="{3BD7A3F7-EAF4-AF09-C9A4-5ABEB79D7B20}"/>
              </a:ext>
            </a:extLst>
          </p:cNvPr>
          <p:cNvPicPr>
            <a:picLocks noChangeAspect="1"/>
          </p:cNvPicPr>
          <p:nvPr/>
        </p:nvPicPr>
        <p:blipFill>
          <a:blip r:embed="rId4"/>
          <a:stretch>
            <a:fillRect/>
          </a:stretch>
        </p:blipFill>
        <p:spPr>
          <a:xfrm>
            <a:off x="1364032" y="1776293"/>
            <a:ext cx="8437890" cy="4905614"/>
          </a:xfrm>
          <a:prstGeom prst="rect">
            <a:avLst/>
          </a:prstGeom>
        </p:spPr>
      </p:pic>
      <p:sp>
        <p:nvSpPr>
          <p:cNvPr id="4" name="文本框 3">
            <a:extLst>
              <a:ext uri="{FF2B5EF4-FFF2-40B4-BE49-F238E27FC236}">
                <a16:creationId xmlns:a16="http://schemas.microsoft.com/office/drawing/2014/main" id="{73A96D24-16E3-1F89-E0D7-040A083D568A}"/>
              </a:ext>
            </a:extLst>
          </p:cNvPr>
          <p:cNvSpPr txBox="1"/>
          <p:nvPr>
            <p:custDataLst>
              <p:tags r:id="rId1"/>
            </p:custDataLst>
          </p:nvPr>
        </p:nvSpPr>
        <p:spPr>
          <a:xfrm>
            <a:off x="637782" y="749940"/>
            <a:ext cx="10673220" cy="873957"/>
          </a:xfrm>
          <a:prstGeom prst="rect">
            <a:avLst/>
          </a:prstGeom>
          <a:noFill/>
          <a:ln w="19050">
            <a:solidFill>
              <a:srgbClr val="003399"/>
            </a:solidFill>
          </a:ln>
        </p:spPr>
        <p:txBody>
          <a:bodyPr wrap="square" rtlCol="0" anchor="t">
            <a:spAutoFit/>
          </a:bodyPr>
          <a:lstStyle/>
          <a:p>
            <a:pPr marL="342900" indent="-342900" algn="just">
              <a:lnSpc>
                <a:spcPct val="150000"/>
              </a:lnSpc>
              <a:buFont typeface="Wingdings" panose="05000000000000000000" charset="0"/>
              <a:buChar char="Ø"/>
            </a:pPr>
            <a:r>
              <a:rPr lang="zh-CN" altLang="en-US" dirty="0"/>
              <a:t>统一管理实验原始数据、分析参数、参考数据和结果产物，支持项目保存、恢复和导出，为实验数据处理提供可复现的项目环境。</a:t>
            </a:r>
            <a:endParaRPr lang="en-US" altLang="zh-CN" dirty="0"/>
          </a:p>
        </p:txBody>
      </p:sp>
      <p:pic>
        <p:nvPicPr>
          <p:cNvPr id="6" name="Picture 6" descr="PyQt6 — Create Python GUIs with Python &amp; Qt6 (1)">
            <a:extLst>
              <a:ext uri="{FF2B5EF4-FFF2-40B4-BE49-F238E27FC236}">
                <a16:creationId xmlns:a16="http://schemas.microsoft.com/office/drawing/2014/main" id="{FCF58B66-7A3C-E0CE-1CB6-88E4DA4514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6897" y="26555"/>
            <a:ext cx="1394661" cy="55296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YAML File Format Line Icon 28644480 Vector Art at Vecteezy">
            <a:extLst>
              <a:ext uri="{FF2B5EF4-FFF2-40B4-BE49-F238E27FC236}">
                <a16:creationId xmlns:a16="http://schemas.microsoft.com/office/drawing/2014/main" id="{0544E918-1FE9-D783-2EFB-30669781C2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8384" y="11685"/>
            <a:ext cx="512618" cy="559361"/>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a16="http://schemas.microsoft.com/office/drawing/2014/main" id="{F546EFAD-B80C-620F-23D3-1838DEF4D694}"/>
              </a:ext>
            </a:extLst>
          </p:cNvPr>
          <p:cNvSpPr/>
          <p:nvPr/>
        </p:nvSpPr>
        <p:spPr>
          <a:xfrm>
            <a:off x="637781" y="3771900"/>
            <a:ext cx="4130161"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a:extLst>
              <a:ext uri="{FF2B5EF4-FFF2-40B4-BE49-F238E27FC236}">
                <a16:creationId xmlns:a16="http://schemas.microsoft.com/office/drawing/2014/main" id="{0D66D92B-90A5-FD93-F95B-B3E0F4233160}"/>
              </a:ext>
            </a:extLst>
          </p:cNvPr>
          <p:cNvSpPr txBox="1"/>
          <p:nvPr/>
        </p:nvSpPr>
        <p:spPr>
          <a:xfrm>
            <a:off x="9216761" y="26853"/>
            <a:ext cx="1582741" cy="523220"/>
          </a:xfrm>
          <a:prstGeom prst="rect">
            <a:avLst/>
          </a:prstGeom>
          <a:noFill/>
        </p:spPr>
        <p:txBody>
          <a:bodyPr wrap="none" rtlCol="0">
            <a:spAutoFit/>
          </a:bodyPr>
          <a:lstStyle/>
          <a:p>
            <a:r>
              <a:rPr kumimoji="1" lang="en-US" altLang="zh-CN" sz="2800" dirty="0" err="1">
                <a:solidFill>
                  <a:srgbClr val="00B050"/>
                </a:solidFill>
                <a:latin typeface="Times New Roman" panose="02020603050405020304" pitchFamily="18" charset="0"/>
                <a:cs typeface="Times New Roman" panose="02020603050405020304" pitchFamily="18" charset="0"/>
              </a:rPr>
              <a:t>PyYAML</a:t>
            </a:r>
            <a:endParaRPr kumimoji="1" lang="zh-CN" altLang="en-US"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9645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701AB-ABBB-840D-DB9D-7E5F72A78D16}"/>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1E86581-C980-A3BF-1647-D06A49BFF235}"/>
              </a:ext>
            </a:extLst>
          </p:cNvPr>
          <p:cNvSpPr>
            <a:spLocks noGrp="1"/>
          </p:cNvSpPr>
          <p:nvPr>
            <p:ph type="title"/>
          </p:nvPr>
        </p:nvSpPr>
        <p:spPr>
          <a:xfrm>
            <a:off x="637783" y="102078"/>
            <a:ext cx="11041599" cy="647862"/>
          </a:xfrm>
        </p:spPr>
        <p:txBody>
          <a:bodyPr/>
          <a:lstStyle/>
          <a:p>
            <a:r>
              <a:rPr kumimoji="1" lang="zh-CN" altLang="en-US" b="1" dirty="0">
                <a:solidFill>
                  <a:srgbClr val="004A98"/>
                </a:solidFill>
                <a:latin typeface="微软雅黑" panose="020B0503020204020204" pitchFamily="34" charset="-122"/>
                <a:cs typeface="Arial" panose="020B0604020202020204" pitchFamily="34" charset="0"/>
              </a:rPr>
              <a:t>质谱工作台：质谱定标与质量峰定位</a:t>
            </a:r>
            <a:endParaRPr kumimoji="1" lang="zh-CN" altLang="en-US" dirty="0"/>
          </a:p>
        </p:txBody>
      </p:sp>
      <p:pic>
        <p:nvPicPr>
          <p:cNvPr id="3" name="图片 2">
            <a:extLst>
              <a:ext uri="{FF2B5EF4-FFF2-40B4-BE49-F238E27FC236}">
                <a16:creationId xmlns:a16="http://schemas.microsoft.com/office/drawing/2014/main" id="{1B5622E7-C78D-0983-F65D-AC54A92B26B0}"/>
              </a:ext>
            </a:extLst>
          </p:cNvPr>
          <p:cNvPicPr>
            <a:picLocks noChangeAspect="1"/>
          </p:cNvPicPr>
          <p:nvPr/>
        </p:nvPicPr>
        <p:blipFill>
          <a:blip r:embed="rId4"/>
          <a:stretch>
            <a:fillRect/>
          </a:stretch>
        </p:blipFill>
        <p:spPr>
          <a:xfrm>
            <a:off x="637782" y="1839160"/>
            <a:ext cx="8428364" cy="4900076"/>
          </a:xfrm>
          <a:prstGeom prst="rect">
            <a:avLst/>
          </a:prstGeom>
        </p:spPr>
      </p:pic>
      <p:sp>
        <p:nvSpPr>
          <p:cNvPr id="4" name="文本框 3">
            <a:extLst>
              <a:ext uri="{FF2B5EF4-FFF2-40B4-BE49-F238E27FC236}">
                <a16:creationId xmlns:a16="http://schemas.microsoft.com/office/drawing/2014/main" id="{739A6FF7-0B9C-F3AB-4BFC-BD902900384A}"/>
              </a:ext>
            </a:extLst>
          </p:cNvPr>
          <p:cNvSpPr txBox="1"/>
          <p:nvPr>
            <p:custDataLst>
              <p:tags r:id="rId1"/>
            </p:custDataLst>
          </p:nvPr>
        </p:nvSpPr>
        <p:spPr>
          <a:xfrm>
            <a:off x="637782" y="749940"/>
            <a:ext cx="10673220" cy="873957"/>
          </a:xfrm>
          <a:prstGeom prst="rect">
            <a:avLst/>
          </a:prstGeom>
          <a:noFill/>
          <a:ln w="19050">
            <a:solidFill>
              <a:srgbClr val="003399"/>
            </a:solidFill>
          </a:ln>
        </p:spPr>
        <p:txBody>
          <a:bodyPr wrap="square" rtlCol="0" anchor="t">
            <a:spAutoFit/>
          </a:bodyPr>
          <a:lstStyle/>
          <a:p>
            <a:pPr marL="342900" indent="-342900" algn="just">
              <a:lnSpc>
                <a:spcPct val="150000"/>
              </a:lnSpc>
              <a:buFont typeface="Wingdings" panose="05000000000000000000" charset="0"/>
              <a:buChar char="Ø"/>
            </a:pPr>
            <a:r>
              <a:rPr lang="zh-CN" altLang="en-US" dirty="0"/>
              <a:t>支持原始质谱快速浏览、</a:t>
            </a:r>
            <a:r>
              <a:rPr lang="en" altLang="zh-CN" dirty="0"/>
              <a:t>TOF–m/z </a:t>
            </a:r>
            <a:r>
              <a:rPr lang="zh-CN" altLang="en-US" dirty="0"/>
              <a:t>标定、寻峰与峰面积积分。</a:t>
            </a:r>
            <a:endParaRPr lang="en-US" altLang="zh-CN" dirty="0"/>
          </a:p>
          <a:p>
            <a:pPr marL="342900" indent="-342900" algn="just">
              <a:lnSpc>
                <a:spcPct val="150000"/>
              </a:lnSpc>
              <a:buFont typeface="Wingdings" panose="05000000000000000000" charset="0"/>
              <a:buChar char="Ø"/>
            </a:pPr>
            <a:r>
              <a:rPr lang="zh-CN" altLang="en-US" dirty="0"/>
              <a:t>为后续 </a:t>
            </a:r>
            <a:r>
              <a:rPr lang="en" altLang="zh-CN" dirty="0"/>
              <a:t>PIE </a:t>
            </a:r>
            <a:r>
              <a:rPr lang="zh-CN" altLang="en-US" dirty="0"/>
              <a:t>曲线和温度扫描曲线生成提供统一输入。</a:t>
            </a:r>
          </a:p>
        </p:txBody>
      </p:sp>
      <p:pic>
        <p:nvPicPr>
          <p:cNvPr id="11" name="图片 10">
            <a:extLst>
              <a:ext uri="{FF2B5EF4-FFF2-40B4-BE49-F238E27FC236}">
                <a16:creationId xmlns:a16="http://schemas.microsoft.com/office/drawing/2014/main" id="{82AC6492-CB40-70EE-DD46-8FBB49B28C1F}"/>
              </a:ext>
            </a:extLst>
          </p:cNvPr>
          <p:cNvPicPr>
            <a:picLocks noChangeAspect="1"/>
          </p:cNvPicPr>
          <p:nvPr/>
        </p:nvPicPr>
        <p:blipFill>
          <a:blip r:embed="rId5"/>
          <a:stretch>
            <a:fillRect/>
          </a:stretch>
        </p:blipFill>
        <p:spPr>
          <a:xfrm>
            <a:off x="9306318" y="1994484"/>
            <a:ext cx="2247900" cy="4622800"/>
          </a:xfrm>
          <a:prstGeom prst="rect">
            <a:avLst/>
          </a:prstGeom>
        </p:spPr>
      </p:pic>
      <p:pic>
        <p:nvPicPr>
          <p:cNvPr id="16" name="图形 15">
            <a:extLst>
              <a:ext uri="{FF2B5EF4-FFF2-40B4-BE49-F238E27FC236}">
                <a16:creationId xmlns:a16="http://schemas.microsoft.com/office/drawing/2014/main" id="{21744ABC-481C-CDAC-11C2-7A4CC20251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58963" y="-5554"/>
            <a:ext cx="517199" cy="553509"/>
          </a:xfrm>
          <a:prstGeom prst="rect">
            <a:avLst/>
          </a:prstGeom>
        </p:spPr>
      </p:pic>
      <p:pic>
        <p:nvPicPr>
          <p:cNvPr id="2064" name="Picture 16" descr="Search: Pandas python Logo PNG Vectors Free Download">
            <a:extLst>
              <a:ext uri="{FF2B5EF4-FFF2-40B4-BE49-F238E27FC236}">
                <a16:creationId xmlns:a16="http://schemas.microsoft.com/office/drawing/2014/main" id="{D82AD2B6-6B87-C545-8769-A46D5427E2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9404" y="17478"/>
            <a:ext cx="517199" cy="517199"/>
          </a:xfrm>
          <a:prstGeom prst="rect">
            <a:avLst/>
          </a:prstGeom>
          <a:noFill/>
          <a:extLst>
            <a:ext uri="{909E8E84-426E-40DD-AFC4-6F175D3DCCD1}">
              <a14:hiddenFill xmlns:a14="http://schemas.microsoft.com/office/drawing/2010/main">
                <a:solidFill>
                  <a:srgbClr val="FFFFFF"/>
                </a:solidFill>
              </a14:hiddenFill>
            </a:ext>
          </a:extLst>
        </p:spPr>
      </p:pic>
      <p:pic>
        <p:nvPicPr>
          <p:cNvPr id="21" name="图形 20">
            <a:extLst>
              <a:ext uri="{FF2B5EF4-FFF2-40B4-BE49-F238E27FC236}">
                <a16:creationId xmlns:a16="http://schemas.microsoft.com/office/drawing/2014/main" id="{778F4030-3475-4A3D-0ABF-53BC643ED0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71229" y="39069"/>
            <a:ext cx="517199" cy="517199"/>
          </a:xfrm>
          <a:prstGeom prst="rect">
            <a:avLst/>
          </a:prstGeom>
        </p:spPr>
      </p:pic>
      <p:pic>
        <p:nvPicPr>
          <p:cNvPr id="23" name="图形 22">
            <a:extLst>
              <a:ext uri="{FF2B5EF4-FFF2-40B4-BE49-F238E27FC236}">
                <a16:creationId xmlns:a16="http://schemas.microsoft.com/office/drawing/2014/main" id="{CA950759-4700-1640-0666-D286C4F9C5B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59583" y="31271"/>
            <a:ext cx="797990" cy="516684"/>
          </a:xfrm>
          <a:prstGeom prst="rect">
            <a:avLst/>
          </a:prstGeom>
        </p:spPr>
      </p:pic>
      <p:pic>
        <p:nvPicPr>
          <p:cNvPr id="2066" name="Picture 18" descr="openpyxlの読み方|sebee">
            <a:extLst>
              <a:ext uri="{FF2B5EF4-FFF2-40B4-BE49-F238E27FC236}">
                <a16:creationId xmlns:a16="http://schemas.microsoft.com/office/drawing/2014/main" id="{373E35DA-3CF1-509E-9D42-03DC8DCC31A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57573" y="-25998"/>
            <a:ext cx="1171389" cy="658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498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668DE-FD3E-2817-7D09-3401BFEACCC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2CA68D7D-E9D6-268F-6136-17D845E4F448}"/>
              </a:ext>
            </a:extLst>
          </p:cNvPr>
          <p:cNvSpPr>
            <a:spLocks noGrp="1"/>
          </p:cNvSpPr>
          <p:nvPr>
            <p:ph type="title"/>
          </p:nvPr>
        </p:nvSpPr>
        <p:spPr>
          <a:xfrm>
            <a:off x="637783" y="102078"/>
            <a:ext cx="11041599" cy="647862"/>
          </a:xfrm>
        </p:spPr>
        <p:txBody>
          <a:bodyPr/>
          <a:lstStyle/>
          <a:p>
            <a:r>
              <a:rPr kumimoji="1" lang="zh-CN" altLang="en-US" b="1" dirty="0">
                <a:solidFill>
                  <a:srgbClr val="004A98"/>
                </a:solidFill>
                <a:latin typeface="微软雅黑" panose="020B0503020204020204" pitchFamily="34" charset="-122"/>
                <a:cs typeface="Arial" panose="020B0604020202020204" pitchFamily="34" charset="0"/>
              </a:rPr>
              <a:t>自动寻峰算法：提高候选峰提取效率</a:t>
            </a:r>
            <a:endParaRPr kumimoji="1" lang="zh-CN" altLang="en-US" dirty="0"/>
          </a:p>
        </p:txBody>
      </p:sp>
      <p:sp>
        <p:nvSpPr>
          <p:cNvPr id="8" name="文本框 7">
            <a:extLst>
              <a:ext uri="{FF2B5EF4-FFF2-40B4-BE49-F238E27FC236}">
                <a16:creationId xmlns:a16="http://schemas.microsoft.com/office/drawing/2014/main" id="{B947E4BB-D99C-64D8-A96F-07B29C104075}"/>
              </a:ext>
            </a:extLst>
          </p:cNvPr>
          <p:cNvSpPr txBox="1"/>
          <p:nvPr>
            <p:custDataLst>
              <p:tags r:id="rId1"/>
            </p:custDataLst>
          </p:nvPr>
        </p:nvSpPr>
        <p:spPr>
          <a:xfrm>
            <a:off x="637782" y="749940"/>
            <a:ext cx="10673220" cy="873957"/>
          </a:xfrm>
          <a:prstGeom prst="rect">
            <a:avLst/>
          </a:prstGeom>
          <a:noFill/>
          <a:ln w="19050">
            <a:solidFill>
              <a:srgbClr val="003399"/>
            </a:solidFill>
          </a:ln>
        </p:spPr>
        <p:txBody>
          <a:bodyPr wrap="square" rtlCol="0" anchor="t">
            <a:spAutoFit/>
          </a:bodyPr>
          <a:lstStyle/>
          <a:p>
            <a:pPr marL="342900" indent="-342900" algn="just">
              <a:lnSpc>
                <a:spcPct val="150000"/>
              </a:lnSpc>
              <a:buFont typeface="Wingdings" panose="05000000000000000000" charset="0"/>
              <a:buChar char="Ø"/>
            </a:pPr>
            <a:r>
              <a:rPr lang="zh-CN" altLang="en-US" dirty="0"/>
              <a:t>平台集成局部极大值、峰显著度和连续小波变换等寻峰方法，分别从局部峰值、基线突出程度和多尺度峰形特征中提取候选质谱峰。</a:t>
            </a:r>
            <a:endParaRPr lang="en-US" altLang="zh-CN" dirty="0"/>
          </a:p>
        </p:txBody>
      </p:sp>
      <p:sp>
        <p:nvSpPr>
          <p:cNvPr id="9" name="文本框 8">
            <a:extLst>
              <a:ext uri="{FF2B5EF4-FFF2-40B4-BE49-F238E27FC236}">
                <a16:creationId xmlns:a16="http://schemas.microsoft.com/office/drawing/2014/main" id="{42778F93-D4B2-B150-0C21-0853205CBC47}"/>
              </a:ext>
            </a:extLst>
          </p:cNvPr>
          <p:cNvSpPr txBox="1"/>
          <p:nvPr/>
        </p:nvSpPr>
        <p:spPr>
          <a:xfrm>
            <a:off x="9216761" y="26853"/>
            <a:ext cx="1867947" cy="523220"/>
          </a:xfrm>
          <a:prstGeom prst="rect">
            <a:avLst/>
          </a:prstGeom>
          <a:noFill/>
        </p:spPr>
        <p:txBody>
          <a:bodyPr wrap="none" rtlCol="0">
            <a:spAutoFit/>
          </a:bodyPr>
          <a:lstStyle/>
          <a:p>
            <a:r>
              <a:rPr kumimoji="1" lang="en-US" altLang="zh-CN" sz="2800" dirty="0" err="1">
                <a:solidFill>
                  <a:srgbClr val="00B050"/>
                </a:solidFill>
                <a:latin typeface="Times New Roman" panose="02020603050405020304" pitchFamily="18" charset="0"/>
                <a:cs typeface="Times New Roman" panose="02020603050405020304" pitchFamily="18" charset="0"/>
              </a:rPr>
              <a:t>PyWavelets</a:t>
            </a:r>
            <a:endParaRPr kumimoji="1" lang="zh-CN" altLang="en-US" dirty="0">
              <a:solidFill>
                <a:srgbClr val="00B050"/>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00D9B9D7-99D9-6DA8-F163-BEB67A58BC90}"/>
              </a:ext>
            </a:extLst>
          </p:cNvPr>
          <p:cNvSpPr txBox="1"/>
          <p:nvPr/>
        </p:nvSpPr>
        <p:spPr>
          <a:xfrm>
            <a:off x="632983" y="6386590"/>
            <a:ext cx="10926033" cy="369332"/>
          </a:xfrm>
          <a:prstGeom prst="rect">
            <a:avLst/>
          </a:prstGeom>
          <a:noFill/>
          <a:ln w="19050">
            <a:solidFill>
              <a:srgbClr val="C00000"/>
            </a:solidFill>
          </a:ln>
        </p:spPr>
        <p:txBody>
          <a:bodyPr wrap="square">
            <a:spAutoFit/>
          </a:bodyPr>
          <a:lstStyle/>
          <a:p>
            <a:pPr algn="just"/>
            <a:r>
              <a:rPr lang="zh-CN" altLang="en-US" dirty="0"/>
              <a:t>自动寻峰负责尽可能完整地提取候选峰；峰的真实性和物种归属由后续 </a:t>
            </a:r>
            <a:r>
              <a:rPr lang="en" altLang="zh-CN" dirty="0"/>
              <a:t>PIE</a:t>
            </a:r>
            <a:r>
              <a:rPr lang="zh-CN" altLang="en" dirty="0"/>
              <a:t>、</a:t>
            </a:r>
            <a:r>
              <a:rPr lang="zh-CN" altLang="en-US" dirty="0"/>
              <a:t>温度响应及参考数据共同验证。</a:t>
            </a:r>
          </a:p>
        </p:txBody>
      </p:sp>
      <p:sp>
        <p:nvSpPr>
          <p:cNvPr id="13" name="AutoShape 2" descr="高召回峰提取方法对比">
            <a:extLst>
              <a:ext uri="{FF2B5EF4-FFF2-40B4-BE49-F238E27FC236}">
                <a16:creationId xmlns:a16="http://schemas.microsoft.com/office/drawing/2014/main" id="{CF19A46C-F048-9A85-309B-6D54531BA77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5" name="图片 14" descr="图示&#10;&#10;AI 生成的内容可能不正确。">
            <a:extLst>
              <a:ext uri="{FF2B5EF4-FFF2-40B4-BE49-F238E27FC236}">
                <a16:creationId xmlns:a16="http://schemas.microsoft.com/office/drawing/2014/main" id="{A937E743-66DC-B523-6A03-941F22F49AA5}"/>
              </a:ext>
            </a:extLst>
          </p:cNvPr>
          <p:cNvPicPr>
            <a:picLocks noChangeAspect="1"/>
          </p:cNvPicPr>
          <p:nvPr/>
        </p:nvPicPr>
        <p:blipFill>
          <a:blip r:embed="rId4"/>
          <a:stretch>
            <a:fillRect/>
          </a:stretch>
        </p:blipFill>
        <p:spPr>
          <a:xfrm>
            <a:off x="1615461" y="1707161"/>
            <a:ext cx="8108402" cy="4558551"/>
          </a:xfrm>
          <a:prstGeom prst="rect">
            <a:avLst/>
          </a:prstGeom>
        </p:spPr>
      </p:pic>
    </p:spTree>
    <p:extLst>
      <p:ext uri="{BB962C8B-B14F-4D97-AF65-F5344CB8AC3E}">
        <p14:creationId xmlns:p14="http://schemas.microsoft.com/office/powerpoint/2010/main" val="805634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CDD72-2A00-3A0F-80E7-A64707ECB9B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EF0EBEBE-6291-FD27-B284-61D2BC861B2D}"/>
              </a:ext>
            </a:extLst>
          </p:cNvPr>
          <p:cNvSpPr>
            <a:spLocks noGrp="1"/>
          </p:cNvSpPr>
          <p:nvPr>
            <p:ph type="title"/>
          </p:nvPr>
        </p:nvSpPr>
        <p:spPr>
          <a:xfrm>
            <a:off x="637783" y="102078"/>
            <a:ext cx="11041599" cy="647862"/>
          </a:xfrm>
        </p:spPr>
        <p:txBody>
          <a:bodyPr/>
          <a:lstStyle/>
          <a:p>
            <a:r>
              <a:rPr lang="en-US" altLang="zh-CN" b="1" dirty="0">
                <a:solidFill>
                  <a:srgbClr val="004A98"/>
                </a:solidFill>
                <a:latin typeface="微软雅黑" panose="020B0503020204020204" pitchFamily="34" charset="-122"/>
                <a:cs typeface="Arial" panose="020B0604020202020204" pitchFamily="34" charset="0"/>
              </a:rPr>
              <a:t>PIE</a:t>
            </a:r>
            <a:r>
              <a:rPr lang="zh-CN" altLang="en-US" b="1" dirty="0">
                <a:solidFill>
                  <a:srgbClr val="004A98"/>
                </a:solidFill>
                <a:latin typeface="微软雅黑" panose="020B0503020204020204" pitchFamily="34" charset="-122"/>
                <a:cs typeface="Arial" panose="020B0604020202020204" pitchFamily="34" charset="0"/>
              </a:rPr>
              <a:t> 拟合：辅助物种鉴别</a:t>
            </a:r>
            <a:endParaRPr kumimoji="1" lang="zh-CN" altLang="en-US" dirty="0"/>
          </a:p>
        </p:txBody>
      </p:sp>
      <p:pic>
        <p:nvPicPr>
          <p:cNvPr id="3" name="图片 2">
            <a:extLst>
              <a:ext uri="{FF2B5EF4-FFF2-40B4-BE49-F238E27FC236}">
                <a16:creationId xmlns:a16="http://schemas.microsoft.com/office/drawing/2014/main" id="{C95E3FA5-14C8-43A9-73CA-66DDD4C14508}"/>
              </a:ext>
            </a:extLst>
          </p:cNvPr>
          <p:cNvPicPr>
            <a:picLocks noChangeAspect="1"/>
          </p:cNvPicPr>
          <p:nvPr/>
        </p:nvPicPr>
        <p:blipFill>
          <a:blip r:embed="rId4"/>
          <a:stretch>
            <a:fillRect/>
          </a:stretch>
        </p:blipFill>
        <p:spPr>
          <a:xfrm>
            <a:off x="637782" y="1903734"/>
            <a:ext cx="8063766" cy="4688106"/>
          </a:xfrm>
          <a:prstGeom prst="rect">
            <a:avLst/>
          </a:prstGeom>
        </p:spPr>
      </p:pic>
      <p:sp>
        <p:nvSpPr>
          <p:cNvPr id="5" name="文本框 4">
            <a:extLst>
              <a:ext uri="{FF2B5EF4-FFF2-40B4-BE49-F238E27FC236}">
                <a16:creationId xmlns:a16="http://schemas.microsoft.com/office/drawing/2014/main" id="{BFFDAD36-B3F9-BF13-0687-BC88790E3D5E}"/>
              </a:ext>
            </a:extLst>
          </p:cNvPr>
          <p:cNvSpPr txBox="1"/>
          <p:nvPr>
            <p:custDataLst>
              <p:tags r:id="rId1"/>
            </p:custDataLst>
          </p:nvPr>
        </p:nvSpPr>
        <p:spPr>
          <a:xfrm>
            <a:off x="637782" y="749940"/>
            <a:ext cx="10673220" cy="873957"/>
          </a:xfrm>
          <a:prstGeom prst="rect">
            <a:avLst/>
          </a:prstGeom>
          <a:noFill/>
          <a:ln w="19050">
            <a:solidFill>
              <a:srgbClr val="003399"/>
            </a:solidFill>
          </a:ln>
        </p:spPr>
        <p:txBody>
          <a:bodyPr wrap="square" rtlCol="0" anchor="t">
            <a:spAutoFit/>
          </a:bodyPr>
          <a:lstStyle/>
          <a:p>
            <a:pPr marL="342900" indent="-342900" algn="just">
              <a:lnSpc>
                <a:spcPct val="150000"/>
              </a:lnSpc>
              <a:buFont typeface="Wingdings" panose="05000000000000000000" charset="0"/>
              <a:buChar char="Ø"/>
            </a:pPr>
            <a:r>
              <a:rPr lang="zh-CN" altLang="en-US" dirty="0"/>
              <a:t>基于实验 </a:t>
            </a:r>
            <a:r>
              <a:rPr lang="en" altLang="zh-CN" dirty="0"/>
              <a:t>PIE </a:t>
            </a:r>
            <a:r>
              <a:rPr lang="zh-CN" altLang="en-US" dirty="0"/>
              <a:t>曲线与 </a:t>
            </a:r>
            <a:r>
              <a:rPr lang="en" altLang="zh-CN" dirty="0"/>
              <a:t>PICS </a:t>
            </a:r>
            <a:r>
              <a:rPr lang="zh-CN" altLang="en-US" dirty="0"/>
              <a:t>参考数据进行候选物种筛选和组合拟合。</a:t>
            </a:r>
            <a:endParaRPr lang="en-US" altLang="zh-CN" dirty="0"/>
          </a:p>
          <a:p>
            <a:pPr marL="342900" indent="-342900" algn="just">
              <a:lnSpc>
                <a:spcPct val="150000"/>
              </a:lnSpc>
              <a:buFont typeface="Wingdings" panose="05000000000000000000" charset="0"/>
              <a:buChar char="Ø"/>
            </a:pPr>
            <a:r>
              <a:rPr lang="zh-CN" altLang="en-US" dirty="0"/>
              <a:t>通过拟合残差和组分贡献辅助判断同分异构体归属。</a:t>
            </a:r>
          </a:p>
        </p:txBody>
      </p:sp>
      <p:pic>
        <p:nvPicPr>
          <p:cNvPr id="10" name="图形 9">
            <a:extLst>
              <a:ext uri="{FF2B5EF4-FFF2-40B4-BE49-F238E27FC236}">
                <a16:creationId xmlns:a16="http://schemas.microsoft.com/office/drawing/2014/main" id="{32548DC5-BF5E-C526-B804-0F6518C747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94375" y="-48987"/>
            <a:ext cx="2900298" cy="696071"/>
          </a:xfrm>
          <a:prstGeom prst="rect">
            <a:avLst/>
          </a:prstGeom>
        </p:spPr>
      </p:pic>
      <p:pic>
        <p:nvPicPr>
          <p:cNvPr id="11" name="图片 10">
            <a:extLst>
              <a:ext uri="{FF2B5EF4-FFF2-40B4-BE49-F238E27FC236}">
                <a16:creationId xmlns:a16="http://schemas.microsoft.com/office/drawing/2014/main" id="{8CB798E6-D3C1-2948-8425-E1C18F703EF3}"/>
              </a:ext>
            </a:extLst>
          </p:cNvPr>
          <p:cNvPicPr>
            <a:picLocks noChangeAspect="1"/>
          </p:cNvPicPr>
          <p:nvPr/>
        </p:nvPicPr>
        <p:blipFill>
          <a:blip r:embed="rId7"/>
          <a:stretch>
            <a:fillRect/>
          </a:stretch>
        </p:blipFill>
        <p:spPr>
          <a:xfrm>
            <a:off x="8701548" y="1726753"/>
            <a:ext cx="3156189" cy="4204326"/>
          </a:xfrm>
          <a:prstGeom prst="rect">
            <a:avLst/>
          </a:prstGeom>
        </p:spPr>
      </p:pic>
      <p:pic>
        <p:nvPicPr>
          <p:cNvPr id="12" name="图片 11">
            <a:extLst>
              <a:ext uri="{FF2B5EF4-FFF2-40B4-BE49-F238E27FC236}">
                <a16:creationId xmlns:a16="http://schemas.microsoft.com/office/drawing/2014/main" id="{F9C6E3E8-FD26-D299-FE3D-F33DBE6D694A}"/>
              </a:ext>
            </a:extLst>
          </p:cNvPr>
          <p:cNvPicPr>
            <a:picLocks noChangeAspect="1"/>
          </p:cNvPicPr>
          <p:nvPr/>
        </p:nvPicPr>
        <p:blipFill>
          <a:blip r:embed="rId8"/>
          <a:stretch>
            <a:fillRect/>
          </a:stretch>
        </p:blipFill>
        <p:spPr>
          <a:xfrm>
            <a:off x="8925318" y="5766340"/>
            <a:ext cx="2628900" cy="825500"/>
          </a:xfrm>
          <a:prstGeom prst="rect">
            <a:avLst/>
          </a:prstGeom>
        </p:spPr>
      </p:pic>
      <p:sp>
        <p:nvSpPr>
          <p:cNvPr id="13" name="矩形 12">
            <a:extLst>
              <a:ext uri="{FF2B5EF4-FFF2-40B4-BE49-F238E27FC236}">
                <a16:creationId xmlns:a16="http://schemas.microsoft.com/office/drawing/2014/main" id="{32A5E8CF-C20B-5DEB-6851-206DF093E861}"/>
              </a:ext>
            </a:extLst>
          </p:cNvPr>
          <p:cNvSpPr/>
          <p:nvPr/>
        </p:nvSpPr>
        <p:spPr>
          <a:xfrm>
            <a:off x="637782" y="2397512"/>
            <a:ext cx="8063766" cy="557561"/>
          </a:xfrm>
          <a:prstGeom prst="rect">
            <a:avLst/>
          </a:prstGeom>
          <a:noFill/>
          <a:ln>
            <a:solidFill>
              <a:srgbClr val="1644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本框 13">
            <a:extLst>
              <a:ext uri="{FF2B5EF4-FFF2-40B4-BE49-F238E27FC236}">
                <a16:creationId xmlns:a16="http://schemas.microsoft.com/office/drawing/2014/main" id="{4BE7B154-D576-3EA5-1325-4857B223D21E}"/>
              </a:ext>
            </a:extLst>
          </p:cNvPr>
          <p:cNvSpPr txBox="1"/>
          <p:nvPr/>
        </p:nvSpPr>
        <p:spPr>
          <a:xfrm>
            <a:off x="5832088" y="2028180"/>
            <a:ext cx="1800493" cy="369332"/>
          </a:xfrm>
          <a:prstGeom prst="rect">
            <a:avLst/>
          </a:prstGeom>
          <a:noFill/>
        </p:spPr>
        <p:txBody>
          <a:bodyPr wrap="none" rtlCol="0">
            <a:spAutoFit/>
          </a:bodyPr>
          <a:lstStyle/>
          <a:p>
            <a:r>
              <a:rPr kumimoji="1" lang="zh-CN" altLang="en-US" b="1" dirty="0">
                <a:solidFill>
                  <a:srgbClr val="1644A0"/>
                </a:solidFill>
              </a:rPr>
              <a:t>数据导入与展示</a:t>
            </a:r>
          </a:p>
        </p:txBody>
      </p:sp>
      <p:sp>
        <p:nvSpPr>
          <p:cNvPr id="15" name="矩形 14">
            <a:extLst>
              <a:ext uri="{FF2B5EF4-FFF2-40B4-BE49-F238E27FC236}">
                <a16:creationId xmlns:a16="http://schemas.microsoft.com/office/drawing/2014/main" id="{14B21513-9F2D-6142-668D-7FF0CE6A851D}"/>
              </a:ext>
            </a:extLst>
          </p:cNvPr>
          <p:cNvSpPr/>
          <p:nvPr/>
        </p:nvSpPr>
        <p:spPr>
          <a:xfrm>
            <a:off x="637782" y="2956129"/>
            <a:ext cx="1893545" cy="3422369"/>
          </a:xfrm>
          <a:prstGeom prst="rect">
            <a:avLst/>
          </a:prstGeom>
          <a:noFill/>
          <a:ln>
            <a:solidFill>
              <a:srgbClr val="1644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文本框 15">
            <a:extLst>
              <a:ext uri="{FF2B5EF4-FFF2-40B4-BE49-F238E27FC236}">
                <a16:creationId xmlns:a16="http://schemas.microsoft.com/office/drawing/2014/main" id="{155652E5-8F60-9A85-7E9E-FF465D909EC3}"/>
              </a:ext>
            </a:extLst>
          </p:cNvPr>
          <p:cNvSpPr txBox="1"/>
          <p:nvPr/>
        </p:nvSpPr>
        <p:spPr>
          <a:xfrm>
            <a:off x="207006" y="3345756"/>
            <a:ext cx="414012" cy="2585323"/>
          </a:xfrm>
          <a:prstGeom prst="rect">
            <a:avLst/>
          </a:prstGeom>
          <a:noFill/>
        </p:spPr>
        <p:txBody>
          <a:bodyPr wrap="square" rtlCol="0">
            <a:spAutoFit/>
          </a:bodyPr>
          <a:lstStyle/>
          <a:p>
            <a:r>
              <a:rPr kumimoji="1" lang="zh-CN" altLang="en-US" b="1" dirty="0">
                <a:solidFill>
                  <a:srgbClr val="1644A0"/>
                </a:solidFill>
              </a:rPr>
              <a:t>质谱采集到的质荷比</a:t>
            </a:r>
          </a:p>
        </p:txBody>
      </p:sp>
      <p:sp>
        <p:nvSpPr>
          <p:cNvPr id="17" name="矩形 16">
            <a:extLst>
              <a:ext uri="{FF2B5EF4-FFF2-40B4-BE49-F238E27FC236}">
                <a16:creationId xmlns:a16="http://schemas.microsoft.com/office/drawing/2014/main" id="{ADAAE63D-4765-68A4-DE9D-21D8DF55BDA0}"/>
              </a:ext>
            </a:extLst>
          </p:cNvPr>
          <p:cNvSpPr/>
          <p:nvPr/>
        </p:nvSpPr>
        <p:spPr>
          <a:xfrm>
            <a:off x="6158582" y="2956130"/>
            <a:ext cx="2526202" cy="2050768"/>
          </a:xfrm>
          <a:prstGeom prst="rect">
            <a:avLst/>
          </a:prstGeom>
          <a:noFill/>
          <a:ln>
            <a:solidFill>
              <a:srgbClr val="1644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文本框 17">
            <a:extLst>
              <a:ext uri="{FF2B5EF4-FFF2-40B4-BE49-F238E27FC236}">
                <a16:creationId xmlns:a16="http://schemas.microsoft.com/office/drawing/2014/main" id="{8CEACA5A-2C21-4ACB-0F65-5DE337B8A147}"/>
              </a:ext>
            </a:extLst>
          </p:cNvPr>
          <p:cNvSpPr txBox="1"/>
          <p:nvPr/>
        </p:nvSpPr>
        <p:spPr>
          <a:xfrm>
            <a:off x="6299397" y="4247787"/>
            <a:ext cx="2244572" cy="369332"/>
          </a:xfrm>
          <a:prstGeom prst="rect">
            <a:avLst/>
          </a:prstGeom>
          <a:noFill/>
        </p:spPr>
        <p:txBody>
          <a:bodyPr wrap="square" rtlCol="0">
            <a:spAutoFit/>
          </a:bodyPr>
          <a:lstStyle/>
          <a:p>
            <a:pPr algn="ctr"/>
            <a:r>
              <a:rPr kumimoji="1" lang="zh-CN" altLang="en-US" b="1" dirty="0">
                <a:solidFill>
                  <a:srgbClr val="1644A0"/>
                </a:solidFill>
              </a:rPr>
              <a:t>拟合控制区</a:t>
            </a:r>
          </a:p>
        </p:txBody>
      </p:sp>
      <p:sp>
        <p:nvSpPr>
          <p:cNvPr id="19" name="矩形 18">
            <a:extLst>
              <a:ext uri="{FF2B5EF4-FFF2-40B4-BE49-F238E27FC236}">
                <a16:creationId xmlns:a16="http://schemas.microsoft.com/office/drawing/2014/main" id="{5FC84FDC-9B4A-E271-31A6-22216C85BF5A}"/>
              </a:ext>
            </a:extLst>
          </p:cNvPr>
          <p:cNvSpPr/>
          <p:nvPr/>
        </p:nvSpPr>
        <p:spPr>
          <a:xfrm>
            <a:off x="2672142" y="2956130"/>
            <a:ext cx="3423858" cy="3422368"/>
          </a:xfrm>
          <a:prstGeom prst="rect">
            <a:avLst/>
          </a:prstGeom>
          <a:noFill/>
          <a:ln>
            <a:solidFill>
              <a:srgbClr val="1644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0" name="矩形 19">
            <a:extLst>
              <a:ext uri="{FF2B5EF4-FFF2-40B4-BE49-F238E27FC236}">
                <a16:creationId xmlns:a16="http://schemas.microsoft.com/office/drawing/2014/main" id="{F5ECF207-52EF-13F0-EE44-9F4D7A61F5C3}"/>
              </a:ext>
            </a:extLst>
          </p:cNvPr>
          <p:cNvSpPr/>
          <p:nvPr/>
        </p:nvSpPr>
        <p:spPr>
          <a:xfrm>
            <a:off x="6158581" y="5056533"/>
            <a:ext cx="2542967" cy="1368324"/>
          </a:xfrm>
          <a:prstGeom prst="rect">
            <a:avLst/>
          </a:prstGeom>
          <a:noFill/>
          <a:ln>
            <a:solidFill>
              <a:srgbClr val="1644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1" name="文本框 20">
            <a:extLst>
              <a:ext uri="{FF2B5EF4-FFF2-40B4-BE49-F238E27FC236}">
                <a16:creationId xmlns:a16="http://schemas.microsoft.com/office/drawing/2014/main" id="{A5D62979-F6C9-A09A-0AE2-ABCB995EE1EB}"/>
              </a:ext>
            </a:extLst>
          </p:cNvPr>
          <p:cNvSpPr txBox="1"/>
          <p:nvPr/>
        </p:nvSpPr>
        <p:spPr>
          <a:xfrm>
            <a:off x="2927710" y="4297981"/>
            <a:ext cx="1556836" cy="369332"/>
          </a:xfrm>
          <a:prstGeom prst="rect">
            <a:avLst/>
          </a:prstGeom>
          <a:noFill/>
        </p:spPr>
        <p:txBody>
          <a:bodyPr wrap="none" rtlCol="0">
            <a:spAutoFit/>
          </a:bodyPr>
          <a:lstStyle/>
          <a:p>
            <a:r>
              <a:rPr kumimoji="1" lang="zh-CN" altLang="en-US" b="1" dirty="0">
                <a:solidFill>
                  <a:srgbClr val="1644A0"/>
                </a:solidFill>
              </a:rPr>
              <a:t>可视化拟合图</a:t>
            </a:r>
          </a:p>
        </p:txBody>
      </p:sp>
      <p:sp>
        <p:nvSpPr>
          <p:cNvPr id="22" name="文本框 21">
            <a:extLst>
              <a:ext uri="{FF2B5EF4-FFF2-40B4-BE49-F238E27FC236}">
                <a16:creationId xmlns:a16="http://schemas.microsoft.com/office/drawing/2014/main" id="{33E5DDCA-1A51-6DE1-DD8F-983CAF8D4B34}"/>
              </a:ext>
            </a:extLst>
          </p:cNvPr>
          <p:cNvSpPr txBox="1"/>
          <p:nvPr/>
        </p:nvSpPr>
        <p:spPr>
          <a:xfrm>
            <a:off x="6166263" y="5746413"/>
            <a:ext cx="2492990" cy="369332"/>
          </a:xfrm>
          <a:prstGeom prst="rect">
            <a:avLst/>
          </a:prstGeom>
          <a:noFill/>
        </p:spPr>
        <p:txBody>
          <a:bodyPr wrap="none" rtlCol="0">
            <a:spAutoFit/>
          </a:bodyPr>
          <a:lstStyle/>
          <a:p>
            <a:r>
              <a:rPr kumimoji="1" lang="zh-CN" altLang="en-US" b="1" dirty="0">
                <a:solidFill>
                  <a:srgbClr val="1644A0"/>
                </a:solidFill>
              </a:rPr>
              <a:t>候选物种及其相对贡献</a:t>
            </a:r>
          </a:p>
        </p:txBody>
      </p:sp>
    </p:spTree>
    <p:extLst>
      <p:ext uri="{BB962C8B-B14F-4D97-AF65-F5344CB8AC3E}">
        <p14:creationId xmlns:p14="http://schemas.microsoft.com/office/powerpoint/2010/main" val="30197400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黄晨-人工智能学院-结合理论计算-人工智能-实验验证的邻氯苯酚燃烧生成污染物微观机理研究" id="{09E3F6C9-E0E1-C140-A9E4-516C2AD52627}" vid="{56DF8DD6-8F2C-AE4E-9D12-9DDBB2FA81CF}"/>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黄晨-人工智能学院-结合理论计算-人工智能-实验验证的邻氯苯酚燃烧生成污染物微观机理研究" id="{09E3F6C9-E0E1-C140-A9E4-516C2AD52627}" vid="{8B20BD1A-04B8-AC4F-99C1-70AD1C6E4487}"/>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主题​​</Template>
  <TotalTime>2669</TotalTime>
  <Words>1706</Words>
  <Application>Microsoft Macintosh PowerPoint</Application>
  <PresentationFormat>宽屏</PresentationFormat>
  <Paragraphs>142</Paragraphs>
  <Slides>20</Slides>
  <Notes>16</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20</vt:i4>
      </vt:variant>
    </vt:vector>
  </HeadingPairs>
  <TitlesOfParts>
    <vt:vector size="31" baseType="lpstr">
      <vt:lpstr>等线</vt:lpstr>
      <vt:lpstr>微软雅黑</vt:lpstr>
      <vt:lpstr>Arial Unicode MS</vt:lpstr>
      <vt:lpstr>Arial</vt:lpstr>
      <vt:lpstr>Calibri</vt:lpstr>
      <vt:lpstr>Cambria Math</vt:lpstr>
      <vt:lpstr>Times New Roman</vt:lpstr>
      <vt:lpstr>Wingdings</vt:lpstr>
      <vt:lpstr>Wingdings 2</vt:lpstr>
      <vt:lpstr>Office 主题​​</vt:lpstr>
      <vt:lpstr>1_Office 主题​​</vt:lpstr>
      <vt:lpstr>PowerPoint 演示文稿</vt:lpstr>
      <vt:lpstr>研究背景</vt:lpstr>
      <vt:lpstr>研究背景</vt:lpstr>
      <vt:lpstr>研究意义</vt:lpstr>
      <vt:lpstr>面向同步辐射光电离质谱的实验数据处理平台</vt:lpstr>
      <vt:lpstr>项目管理：统一管理数据、参数与结果</vt:lpstr>
      <vt:lpstr>质谱工作台：质谱定标与质量峰定位</vt:lpstr>
      <vt:lpstr>自动寻峰算法：提高候选峰提取效率</vt:lpstr>
      <vt:lpstr>PIE 拟合：辅助物种鉴别</vt:lpstr>
      <vt:lpstr>温度曲线：表征物种的生成与消耗</vt:lpstr>
      <vt:lpstr>摩尔分数计算流程</vt:lpstr>
      <vt:lpstr>摩尔分数计算：定量反应中物种变化</vt:lpstr>
      <vt:lpstr>总结及展望</vt:lpstr>
      <vt:lpstr>PowerPoint 演示文稿</vt:lpstr>
      <vt:lpstr>过去的数据处理流程</vt:lpstr>
      <vt:lpstr>过去的数据处理流程</vt:lpstr>
      <vt:lpstr>过去的数据处理流程</vt:lpstr>
      <vt:lpstr>过去的数据处理流程</vt:lpstr>
      <vt:lpstr>过去的数据处理流程</vt:lpstr>
      <vt:lpstr>过去的数据处理流程</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chen huang</dc:creator>
  <cp:lastModifiedBy>chen huang</cp:lastModifiedBy>
  <cp:revision>88</cp:revision>
  <cp:lastPrinted>2025-09-14T14:53:38Z</cp:lastPrinted>
  <dcterms:created xsi:type="dcterms:W3CDTF">2026-06-17T13:37:37Z</dcterms:created>
  <dcterms:modified xsi:type="dcterms:W3CDTF">2026-06-25T03:50:41Z</dcterms:modified>
</cp:coreProperties>
</file>